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56"/>
  </p:notesMasterIdLst>
  <p:sldIdLst>
    <p:sldId id="258" r:id="rId5"/>
    <p:sldId id="1033" r:id="rId6"/>
    <p:sldId id="1010" r:id="rId7"/>
    <p:sldId id="1054" r:id="rId8"/>
    <p:sldId id="1055" r:id="rId9"/>
    <p:sldId id="1056" r:id="rId10"/>
    <p:sldId id="1030" r:id="rId11"/>
    <p:sldId id="1027" r:id="rId12"/>
    <p:sldId id="1028" r:id="rId13"/>
    <p:sldId id="1065" r:id="rId14"/>
    <p:sldId id="1029" r:id="rId15"/>
    <p:sldId id="1068" r:id="rId16"/>
    <p:sldId id="1069" r:id="rId17"/>
    <p:sldId id="1070" r:id="rId18"/>
    <p:sldId id="1071" r:id="rId19"/>
    <p:sldId id="1072" r:id="rId20"/>
    <p:sldId id="1073" r:id="rId21"/>
    <p:sldId id="1074" r:id="rId22"/>
    <p:sldId id="1075" r:id="rId23"/>
    <p:sldId id="1076" r:id="rId24"/>
    <p:sldId id="1034" r:id="rId25"/>
    <p:sldId id="1035" r:id="rId26"/>
    <p:sldId id="1038" r:id="rId27"/>
    <p:sldId id="1062" r:id="rId28"/>
    <p:sldId id="1057" r:id="rId29"/>
    <p:sldId id="1063" r:id="rId30"/>
    <p:sldId id="1058" r:id="rId31"/>
    <p:sldId id="1064" r:id="rId32"/>
    <p:sldId id="1067" r:id="rId33"/>
    <p:sldId id="1039" r:id="rId34"/>
    <p:sldId id="1040" r:id="rId35"/>
    <p:sldId id="1041" r:id="rId36"/>
    <p:sldId id="1047" r:id="rId37"/>
    <p:sldId id="1059" r:id="rId38"/>
    <p:sldId id="1052" r:id="rId39"/>
    <p:sldId id="1053" r:id="rId40"/>
    <p:sldId id="1066" r:id="rId41"/>
    <p:sldId id="1060" r:id="rId42"/>
    <p:sldId id="1061" r:id="rId43"/>
    <p:sldId id="1036" r:id="rId44"/>
    <p:sldId id="1037" r:id="rId45"/>
    <p:sldId id="1043" r:id="rId46"/>
    <p:sldId id="1044" r:id="rId47"/>
    <p:sldId id="1049" r:id="rId48"/>
    <p:sldId id="1050" r:id="rId49"/>
    <p:sldId id="1051" r:id="rId50"/>
    <p:sldId id="1045" r:id="rId51"/>
    <p:sldId id="1046" r:id="rId52"/>
    <p:sldId id="1048" r:id="rId53"/>
    <p:sldId id="1007" r:id="rId54"/>
    <p:sldId id="454" r:id="rId55"/>
  </p:sldIdLst>
  <p:sldSz cx="12192000" cy="6858000"/>
  <p:notesSz cx="9601200" cy="73152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B4D"/>
    <a:srgbClr val="131949"/>
    <a:srgbClr val="000E47"/>
    <a:srgbClr val="111743"/>
    <a:srgbClr val="D7DBE1"/>
    <a:srgbClr val="3157C1"/>
    <a:srgbClr val="2B4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D4411-26FB-CB43-AAE5-56312976BF2D}" v="2" dt="2023-06-12T10:55:47.213"/>
    <p1510:client id="{6B8A127D-9B96-474F-562B-840B2810B390}" v="18" dt="2023-06-13T00:18:34.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6327" autoAdjust="0"/>
  </p:normalViewPr>
  <p:slideViewPr>
    <p:cSldViewPr snapToGrid="0">
      <p:cViewPr varScale="1">
        <p:scale>
          <a:sx n="119" d="100"/>
          <a:sy n="119" d="100"/>
        </p:scale>
        <p:origin x="768"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d Tamayo" userId="a6f268a1-798e-4ab9-a733-703df917df68" providerId="ADAL" clId="{1F3D4411-26FB-CB43-AAE5-56312976BF2D}"/>
    <pc:docChg chg="undo custSel addSld delSld modSld">
      <pc:chgData name="Jed Tamayo" userId="a6f268a1-798e-4ab9-a733-703df917df68" providerId="ADAL" clId="{1F3D4411-26FB-CB43-AAE5-56312976BF2D}" dt="2023-06-13T13:51:22.146" v="43" actId="20577"/>
      <pc:docMkLst>
        <pc:docMk/>
      </pc:docMkLst>
      <pc:sldChg chg="modSp mod">
        <pc:chgData name="Jed Tamayo" userId="a6f268a1-798e-4ab9-a733-703df917df68" providerId="ADAL" clId="{1F3D4411-26FB-CB43-AAE5-56312976BF2D}" dt="2023-06-13T13:51:22.146" v="43" actId="20577"/>
        <pc:sldMkLst>
          <pc:docMk/>
          <pc:sldMk cId="1139543819" sldId="258"/>
        </pc:sldMkLst>
        <pc:spChg chg="mod">
          <ac:chgData name="Jed Tamayo" userId="a6f268a1-798e-4ab9-a733-703df917df68" providerId="ADAL" clId="{1F3D4411-26FB-CB43-AAE5-56312976BF2D}" dt="2023-06-13T13:51:22.146" v="43" actId="20577"/>
          <ac:spMkLst>
            <pc:docMk/>
            <pc:sldMk cId="1139543819" sldId="258"/>
            <ac:spMk id="7" creationId="{85E53ABA-3707-F33A-F9FB-BCBD9B0A4E4C}"/>
          </ac:spMkLst>
        </pc:spChg>
      </pc:sldChg>
      <pc:sldChg chg="modSp add del mod">
        <pc:chgData name="Jed Tamayo" userId="a6f268a1-798e-4ab9-a733-703df917df68" providerId="ADAL" clId="{1F3D4411-26FB-CB43-AAE5-56312976BF2D}" dt="2023-06-12T10:55:44.085" v="4" actId="2696"/>
        <pc:sldMkLst>
          <pc:docMk/>
          <pc:sldMk cId="3492210910" sldId="452"/>
        </pc:sldMkLst>
        <pc:picChg chg="mod">
          <ac:chgData name="Jed Tamayo" userId="a6f268a1-798e-4ab9-a733-703df917df68" providerId="ADAL" clId="{1F3D4411-26FB-CB43-AAE5-56312976BF2D}" dt="2023-06-11T22:59:18.995" v="3" actId="1076"/>
          <ac:picMkLst>
            <pc:docMk/>
            <pc:sldMk cId="3492210910" sldId="452"/>
            <ac:picMk id="6" creationId="{0A870157-18FC-1999-ED37-F2877900B3AF}"/>
          </ac:picMkLst>
        </pc:picChg>
      </pc:sldChg>
      <pc:sldChg chg="modSp add mod">
        <pc:chgData name="Jed Tamayo" userId="a6f268a1-798e-4ab9-a733-703df917df68" providerId="ADAL" clId="{1F3D4411-26FB-CB43-AAE5-56312976BF2D}" dt="2023-06-12T11:03:45.830" v="33" actId="1076"/>
        <pc:sldMkLst>
          <pc:docMk/>
          <pc:sldMk cId="3492210910" sldId="454"/>
        </pc:sldMkLst>
        <pc:spChg chg="mod">
          <ac:chgData name="Jed Tamayo" userId="a6f268a1-798e-4ab9-a733-703df917df68" providerId="ADAL" clId="{1F3D4411-26FB-CB43-AAE5-56312976BF2D}" dt="2023-06-12T11:03:45.830" v="33" actId="1076"/>
          <ac:spMkLst>
            <pc:docMk/>
            <pc:sldMk cId="3492210910" sldId="454"/>
            <ac:spMk id="7" creationId="{D52C5956-4E95-7320-E35C-81185E2C23DF}"/>
          </ac:spMkLst>
        </pc:spChg>
        <pc:spChg chg="mod">
          <ac:chgData name="Jed Tamayo" userId="a6f268a1-798e-4ab9-a733-703df917df68" providerId="ADAL" clId="{1F3D4411-26FB-CB43-AAE5-56312976BF2D}" dt="2023-06-12T11:03:45.830" v="33" actId="1076"/>
          <ac:spMkLst>
            <pc:docMk/>
            <pc:sldMk cId="3492210910" sldId="454"/>
            <ac:spMk id="8" creationId="{623682C9-A681-9A87-F88C-1911C7A742E9}"/>
          </ac:spMkLst>
        </pc:spChg>
        <pc:spChg chg="mod">
          <ac:chgData name="Jed Tamayo" userId="a6f268a1-798e-4ab9-a733-703df917df68" providerId="ADAL" clId="{1F3D4411-26FB-CB43-AAE5-56312976BF2D}" dt="2023-06-12T11:03:45.830" v="33" actId="1076"/>
          <ac:spMkLst>
            <pc:docMk/>
            <pc:sldMk cId="3492210910" sldId="454"/>
            <ac:spMk id="9" creationId="{04233134-371D-AE85-AB7A-3FAA4156EBF4}"/>
          </ac:spMkLst>
        </pc:spChg>
        <pc:picChg chg="mod">
          <ac:chgData name="Jed Tamayo" userId="a6f268a1-798e-4ab9-a733-703df917df68" providerId="ADAL" clId="{1F3D4411-26FB-CB43-AAE5-56312976BF2D}" dt="2023-06-12T11:03:36.669" v="32" actId="1076"/>
          <ac:picMkLst>
            <pc:docMk/>
            <pc:sldMk cId="3492210910" sldId="454"/>
            <ac:picMk id="6" creationId="{0A870157-18FC-1999-ED37-F2877900B3AF}"/>
          </ac:picMkLst>
        </pc:picChg>
        <pc:picChg chg="mod">
          <ac:chgData name="Jed Tamayo" userId="a6f268a1-798e-4ab9-a733-703df917df68" providerId="ADAL" clId="{1F3D4411-26FB-CB43-AAE5-56312976BF2D}" dt="2023-06-12T11:03:45.830" v="33" actId="1076"/>
          <ac:picMkLst>
            <pc:docMk/>
            <pc:sldMk cId="3492210910" sldId="454"/>
            <ac:picMk id="10" creationId="{7BC21819-DC4C-4763-494B-CBBD4A4215A5}"/>
          </ac:picMkLst>
        </pc:picChg>
      </pc:sldChg>
    </pc:docChg>
  </pc:docChgLst>
  <pc:docChgLst>
    <pc:chgData name="Ingrid Swan" userId="S::ingrid.swan@tescometering.com::1cb538ef-fa29-4d84-8795-eb5455bc866a" providerId="AD" clId="Web-{3359AC97-1CAD-4A64-B9E7-BACD6BBEA40E}"/>
    <pc:docChg chg="modSld">
      <pc:chgData name="Ingrid Swan" userId="S::ingrid.swan@tescometering.com::1cb538ef-fa29-4d84-8795-eb5455bc866a" providerId="AD" clId="Web-{3359AC97-1CAD-4A64-B9E7-BACD6BBEA40E}" dt="2023-06-08T19:57:24.735" v="11" actId="1076"/>
      <pc:docMkLst>
        <pc:docMk/>
      </pc:docMkLst>
      <pc:sldChg chg="addSp modSp">
        <pc:chgData name="Ingrid Swan" userId="S::ingrid.swan@tescometering.com::1cb538ef-fa29-4d84-8795-eb5455bc866a" providerId="AD" clId="Web-{3359AC97-1CAD-4A64-B9E7-BACD6BBEA40E}" dt="2023-06-08T19:57:24.735" v="11" actId="1076"/>
        <pc:sldMkLst>
          <pc:docMk/>
          <pc:sldMk cId="1139543819" sldId="258"/>
        </pc:sldMkLst>
        <pc:picChg chg="add mod">
          <ac:chgData name="Ingrid Swan" userId="S::ingrid.swan@tescometering.com::1cb538ef-fa29-4d84-8795-eb5455bc866a" providerId="AD" clId="Web-{3359AC97-1CAD-4A64-B9E7-BACD6BBEA40E}" dt="2023-06-08T19:57:11.766" v="10" actId="1076"/>
          <ac:picMkLst>
            <pc:docMk/>
            <pc:sldMk cId="1139543819" sldId="258"/>
            <ac:picMk id="2" creationId="{2F5AD936-4420-CF67-AF0C-DC64FE93C60A}"/>
          </ac:picMkLst>
        </pc:picChg>
        <pc:picChg chg="mod">
          <ac:chgData name="Ingrid Swan" userId="S::ingrid.swan@tescometering.com::1cb538ef-fa29-4d84-8795-eb5455bc866a" providerId="AD" clId="Web-{3359AC97-1CAD-4A64-B9E7-BACD6BBEA40E}" dt="2023-06-08T19:57:24.735" v="11" actId="1076"/>
          <ac:picMkLst>
            <pc:docMk/>
            <pc:sldMk cId="1139543819" sldId="258"/>
            <ac:picMk id="1026" creationId="{025DC504-B7B3-526A-2DD8-6D2D5DC8726F}"/>
          </ac:picMkLst>
        </pc:picChg>
      </pc:sldChg>
    </pc:docChg>
  </pc:docChgLst>
  <pc:docChgLst>
    <pc:chgData name="Jon Scott" userId="S::jon.scott@tescometering.com::a0baaf82-b5dd-4e98-b8d3-f4d82309ef47" providerId="AD" clId="Web-{6B8A127D-9B96-474F-562B-840B2810B390}"/>
    <pc:docChg chg="modSld">
      <pc:chgData name="Jon Scott" userId="S::jon.scott@tescometering.com::a0baaf82-b5dd-4e98-b8d3-f4d82309ef47" providerId="AD" clId="Web-{6B8A127D-9B96-474F-562B-840B2810B390}" dt="2023-06-13T00:18:34.987" v="17"/>
      <pc:docMkLst>
        <pc:docMk/>
      </pc:docMkLst>
      <pc:sldChg chg="addSp delSp modSp">
        <pc:chgData name="Jon Scott" userId="S::jon.scott@tescometering.com::a0baaf82-b5dd-4e98-b8d3-f4d82309ef47" providerId="AD" clId="Web-{6B8A127D-9B96-474F-562B-840B2810B390}" dt="2023-06-13T00:18:34.987" v="17"/>
        <pc:sldMkLst>
          <pc:docMk/>
          <pc:sldMk cId="1139543819" sldId="258"/>
        </pc:sldMkLst>
        <pc:spChg chg="add del">
          <ac:chgData name="Jon Scott" userId="S::jon.scott@tescometering.com::a0baaf82-b5dd-4e98-b8d3-f4d82309ef47" providerId="AD" clId="Web-{6B8A127D-9B96-474F-562B-840B2810B390}" dt="2023-06-13T00:18:34.987" v="11"/>
          <ac:spMkLst>
            <pc:docMk/>
            <pc:sldMk cId="1139543819" sldId="258"/>
            <ac:spMk id="3" creationId="{8E6D93EC-AF31-0005-A075-095929673340}"/>
          </ac:spMkLst>
        </pc:spChg>
        <pc:spChg chg="add del">
          <ac:chgData name="Jon Scott" userId="S::jon.scott@tescometering.com::a0baaf82-b5dd-4e98-b8d3-f4d82309ef47" providerId="AD" clId="Web-{6B8A127D-9B96-474F-562B-840B2810B390}" dt="2023-06-13T00:18:34.987" v="12"/>
          <ac:spMkLst>
            <pc:docMk/>
            <pc:sldMk cId="1139543819" sldId="258"/>
            <ac:spMk id="4" creationId="{28D32912-97ED-BE42-0712-3BBD5ECFE404}"/>
          </ac:spMkLst>
        </pc:spChg>
        <pc:spChg chg="add del">
          <ac:chgData name="Jon Scott" userId="S::jon.scott@tescometering.com::a0baaf82-b5dd-4e98-b8d3-f4d82309ef47" providerId="AD" clId="Web-{6B8A127D-9B96-474F-562B-840B2810B390}" dt="2023-06-13T00:18:34.987" v="13"/>
          <ac:spMkLst>
            <pc:docMk/>
            <pc:sldMk cId="1139543819" sldId="258"/>
            <ac:spMk id="6" creationId="{66596A2E-3E09-9F9E-B978-2E99978F2D9A}"/>
          </ac:spMkLst>
        </pc:spChg>
        <pc:spChg chg="add del">
          <ac:chgData name="Jon Scott" userId="S::jon.scott@tescometering.com::a0baaf82-b5dd-4e98-b8d3-f4d82309ef47" providerId="AD" clId="Web-{6B8A127D-9B96-474F-562B-840B2810B390}" dt="2023-06-13T00:18:34.987" v="15"/>
          <ac:spMkLst>
            <pc:docMk/>
            <pc:sldMk cId="1139543819" sldId="258"/>
            <ac:spMk id="7" creationId="{85E53ABA-3707-F33A-F9FB-BCBD9B0A4E4C}"/>
          </ac:spMkLst>
        </pc:spChg>
        <pc:spChg chg="add del">
          <ac:chgData name="Jon Scott" userId="S::jon.scott@tescometering.com::a0baaf82-b5dd-4e98-b8d3-f4d82309ef47" providerId="AD" clId="Web-{6B8A127D-9B96-474F-562B-840B2810B390}" dt="2023-06-13T00:18:34.987" v="16"/>
          <ac:spMkLst>
            <pc:docMk/>
            <pc:sldMk cId="1139543819" sldId="258"/>
            <ac:spMk id="8" creationId="{04F83F81-1048-7ED5-04E9-29515E6116D0}"/>
          </ac:spMkLst>
        </pc:spChg>
        <pc:spChg chg="add del mod">
          <ac:chgData name="Jon Scott" userId="S::jon.scott@tescometering.com::a0baaf82-b5dd-4e98-b8d3-f4d82309ef47" providerId="AD" clId="Web-{6B8A127D-9B96-474F-562B-840B2810B390}" dt="2023-06-13T00:18:11.815" v="2"/>
          <ac:spMkLst>
            <pc:docMk/>
            <pc:sldMk cId="1139543819" sldId="258"/>
            <ac:spMk id="9" creationId="{07CD6B43-B3B4-DD7D-FFA8-56BBE75464B7}"/>
          </ac:spMkLst>
        </pc:spChg>
        <pc:spChg chg="add del mod">
          <ac:chgData name="Jon Scott" userId="S::jon.scott@tescometering.com::a0baaf82-b5dd-4e98-b8d3-f4d82309ef47" providerId="AD" clId="Web-{6B8A127D-9B96-474F-562B-840B2810B390}" dt="2023-06-13T00:18:34.987" v="13"/>
          <ac:spMkLst>
            <pc:docMk/>
            <pc:sldMk cId="1139543819" sldId="258"/>
            <ac:spMk id="11" creationId="{CE739290-0A17-1702-EA07-3391DC3D841C}"/>
          </ac:spMkLst>
        </pc:spChg>
        <pc:spChg chg="add del mod">
          <ac:chgData name="Jon Scott" userId="S::jon.scott@tescometering.com::a0baaf82-b5dd-4e98-b8d3-f4d82309ef47" providerId="AD" clId="Web-{6B8A127D-9B96-474F-562B-840B2810B390}" dt="2023-06-13T00:18:34.987" v="12"/>
          <ac:spMkLst>
            <pc:docMk/>
            <pc:sldMk cId="1139543819" sldId="258"/>
            <ac:spMk id="13" creationId="{4FC54148-4BF4-85B8-9E8A-BD586CC708C0}"/>
          </ac:spMkLst>
        </pc:spChg>
        <pc:spChg chg="add del mod">
          <ac:chgData name="Jon Scott" userId="S::jon.scott@tescometering.com::a0baaf82-b5dd-4e98-b8d3-f4d82309ef47" providerId="AD" clId="Web-{6B8A127D-9B96-474F-562B-840B2810B390}" dt="2023-06-13T00:18:34.987" v="11"/>
          <ac:spMkLst>
            <pc:docMk/>
            <pc:sldMk cId="1139543819" sldId="258"/>
            <ac:spMk id="15" creationId="{21924534-C7F2-02B7-5BFA-B33B45994296}"/>
          </ac:spMkLst>
        </pc:spChg>
        <pc:picChg chg="add del">
          <ac:chgData name="Jon Scott" userId="S::jon.scott@tescometering.com::a0baaf82-b5dd-4e98-b8d3-f4d82309ef47" providerId="AD" clId="Web-{6B8A127D-9B96-474F-562B-840B2810B390}" dt="2023-06-13T00:18:34.987" v="17"/>
          <ac:picMkLst>
            <pc:docMk/>
            <pc:sldMk cId="1139543819" sldId="258"/>
            <ac:picMk id="2" creationId="{2F5AD936-4420-CF67-AF0C-DC64FE93C60A}"/>
          </ac:picMkLst>
        </pc:picChg>
        <pc:picChg chg="add del">
          <ac:chgData name="Jon Scott" userId="S::jon.scott@tescometering.com::a0baaf82-b5dd-4e98-b8d3-f4d82309ef47" providerId="AD" clId="Web-{6B8A127D-9B96-474F-562B-840B2810B390}" dt="2023-06-13T00:18:34.987" v="14"/>
          <ac:picMkLst>
            <pc:docMk/>
            <pc:sldMk cId="1139543819" sldId="258"/>
            <ac:picMk id="1026" creationId="{025DC504-B7B3-526A-2DD8-6D2D5DC872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0" cy="36703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5438458" y="2"/>
            <a:ext cx="4160520" cy="367030"/>
          </a:xfrm>
          <a:prstGeom prst="rect">
            <a:avLst/>
          </a:prstGeom>
        </p:spPr>
        <p:txBody>
          <a:bodyPr vert="horz" lIns="96651" tIns="48325" rIns="96651" bIns="48325" rtlCol="0"/>
          <a:lstStyle>
            <a:lvl1pPr algn="r">
              <a:defRPr sz="1200"/>
            </a:lvl1pPr>
          </a:lstStyle>
          <a:p>
            <a:fld id="{F7A546DE-25C4-4058-9C36-E6C775336F05}" type="datetimeFigureOut">
              <a:rPr lang="en-US" smtClean="0"/>
              <a:t>6/13/23</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960121" y="3520440"/>
            <a:ext cx="7680960" cy="2880360"/>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51" tIns="48325" rIns="96651" bIns="48325" rtlCol="0" anchor="b"/>
          <a:lstStyle>
            <a:lvl1pPr algn="r">
              <a:defRPr sz="1200"/>
            </a:lvl1pPr>
          </a:lstStyle>
          <a:p>
            <a:fld id="{9E679394-D2F4-41A1-96F5-3FB6F58625BA}" type="slidenum">
              <a:rPr lang="en-US" smtClean="0"/>
              <a:t>‹#›</a:t>
            </a:fld>
            <a:endParaRPr lang="en-US"/>
          </a:p>
        </p:txBody>
      </p:sp>
    </p:spTree>
    <p:extLst>
      <p:ext uri="{BB962C8B-B14F-4D97-AF65-F5344CB8AC3E}">
        <p14:creationId xmlns:p14="http://schemas.microsoft.com/office/powerpoint/2010/main" val="203085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11772">
              <a:defRPr/>
            </a:pPr>
            <a:fld id="{5082245D-0D4B-48F4-A72D-CD062BECA35E}" type="slidenum">
              <a:rPr lang="en-US">
                <a:solidFill>
                  <a:prstClr val="black"/>
                </a:solidFill>
                <a:latin typeface="Calibri" panose="020F0502020204030204"/>
              </a:rPr>
              <a:pPr defTabSz="41177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36807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598" y="2207120"/>
            <a:ext cx="9144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133600" y="3509964"/>
            <a:ext cx="9144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20066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6788151" y="4902201"/>
            <a:ext cx="4326467"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6788151" y="5173362"/>
            <a:ext cx="4326467"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6788151" y="5444523"/>
            <a:ext cx="4326467"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6" name="Diamond 5">
            <a:extLst>
              <a:ext uri="{FF2B5EF4-FFF2-40B4-BE49-F238E27FC236}">
                <a16:creationId xmlns:a16="http://schemas.microsoft.com/office/drawing/2014/main" id="{21E4E63C-2BC1-F30C-90A7-5763B1296EAE}"/>
              </a:ext>
            </a:extLst>
          </p:cNvPr>
          <p:cNvSpPr/>
          <p:nvPr userDrawn="1"/>
        </p:nvSpPr>
        <p:spPr>
          <a:xfrm>
            <a:off x="5085943" y="395277"/>
            <a:ext cx="2006600" cy="97939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EAB1B767-1FBE-38EA-2487-0A5F890E3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5943" y="166560"/>
            <a:ext cx="2006600" cy="1436824"/>
          </a:xfrm>
          <a:prstGeom prst="rect">
            <a:avLst/>
          </a:prstGeom>
        </p:spPr>
      </p:pic>
    </p:spTree>
    <p:extLst>
      <p:ext uri="{BB962C8B-B14F-4D97-AF65-F5344CB8AC3E}">
        <p14:creationId xmlns:p14="http://schemas.microsoft.com/office/powerpoint/2010/main" val="174513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2075934" y="136524"/>
            <a:ext cx="9528433"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34" y="156259"/>
            <a:ext cx="1488301"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92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6E6791-27D3-47CB-84A9-A2417F66F4D7}"/>
              </a:ext>
            </a:extLst>
          </p:cNvPr>
          <p:cNvSpPr/>
          <p:nvPr userDrawn="1"/>
        </p:nvSpPr>
        <p:spPr>
          <a:xfrm rot="10800000">
            <a:off x="-3" y="5211270"/>
            <a:ext cx="12208033" cy="1656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3" name="Subtitle 2"/>
          <p:cNvSpPr>
            <a:spLocks noGrp="1"/>
          </p:cNvSpPr>
          <p:nvPr>
            <p:ph type="subTitle" idx="1" hasCustomPrompt="1"/>
          </p:nvPr>
        </p:nvSpPr>
        <p:spPr>
          <a:xfrm>
            <a:off x="4072596" y="2946730"/>
            <a:ext cx="4046808" cy="1018291"/>
          </a:xfrm>
        </p:spPr>
        <p:txBody>
          <a:bodyPr lIns="0" rIns="0"/>
          <a:lstStyle>
            <a:lvl1pPr marL="0" indent="0" algn="ctr">
              <a:spcBef>
                <a:spcPts val="0"/>
              </a:spcBef>
              <a:spcAft>
                <a:spcPts val="0"/>
              </a:spcAft>
              <a:buNone/>
              <a:defRPr sz="1800" b="0">
                <a:solidFill>
                  <a:schemeClr val="bg2"/>
                </a:solidFill>
              </a:defRPr>
            </a:lvl1pPr>
            <a:lvl2pPr marL="519382" indent="0" algn="ctr">
              <a:buNone/>
              <a:defRPr>
                <a:solidFill>
                  <a:schemeClr val="tx1">
                    <a:tint val="75000"/>
                  </a:schemeClr>
                </a:solidFill>
              </a:defRPr>
            </a:lvl2pPr>
            <a:lvl3pPr marL="1038755" indent="0" algn="ctr">
              <a:buNone/>
              <a:defRPr>
                <a:solidFill>
                  <a:schemeClr val="tx1">
                    <a:tint val="75000"/>
                  </a:schemeClr>
                </a:solidFill>
              </a:defRPr>
            </a:lvl3pPr>
            <a:lvl4pPr marL="1558133" indent="0" algn="ctr">
              <a:buNone/>
              <a:defRPr>
                <a:solidFill>
                  <a:schemeClr val="tx1">
                    <a:tint val="75000"/>
                  </a:schemeClr>
                </a:solidFill>
              </a:defRPr>
            </a:lvl4pPr>
            <a:lvl5pPr marL="2077508" indent="0" algn="ctr">
              <a:buNone/>
              <a:defRPr>
                <a:solidFill>
                  <a:schemeClr val="tx1">
                    <a:tint val="75000"/>
                  </a:schemeClr>
                </a:solidFill>
              </a:defRPr>
            </a:lvl5pPr>
            <a:lvl6pPr marL="2596890" indent="0" algn="ctr">
              <a:buNone/>
              <a:defRPr>
                <a:solidFill>
                  <a:schemeClr val="tx1">
                    <a:tint val="75000"/>
                  </a:schemeClr>
                </a:solidFill>
              </a:defRPr>
            </a:lvl6pPr>
            <a:lvl7pPr marL="3116263" indent="0" algn="ctr">
              <a:buNone/>
              <a:defRPr>
                <a:solidFill>
                  <a:schemeClr val="tx1">
                    <a:tint val="75000"/>
                  </a:schemeClr>
                </a:solidFill>
              </a:defRPr>
            </a:lvl7pPr>
            <a:lvl8pPr marL="3635641" indent="0" algn="ctr">
              <a:buNone/>
              <a:defRPr>
                <a:solidFill>
                  <a:schemeClr val="tx1">
                    <a:tint val="75000"/>
                  </a:schemeClr>
                </a:solidFill>
              </a:defRPr>
            </a:lvl8pPr>
            <a:lvl9pPr marL="4155016" indent="0" algn="ctr">
              <a:buNone/>
              <a:defRPr>
                <a:solidFill>
                  <a:schemeClr val="tx1">
                    <a:tint val="75000"/>
                  </a:schemeClr>
                </a:solidFill>
              </a:defRPr>
            </a:lvl9pPr>
          </a:lstStyle>
          <a:p>
            <a:r>
              <a:rPr lang="en-US" dirty="0"/>
              <a:t>Click To Edit Master Subtitle Style</a:t>
            </a:r>
          </a:p>
        </p:txBody>
      </p:sp>
      <p:sp>
        <p:nvSpPr>
          <p:cNvPr id="7" name="Title 6">
            <a:extLst>
              <a:ext uri="{FF2B5EF4-FFF2-40B4-BE49-F238E27FC236}">
                <a16:creationId xmlns:a16="http://schemas.microsoft.com/office/drawing/2014/main" id="{3A7B4456-5ACD-42CA-BEA9-2F187E6899D9}"/>
              </a:ext>
            </a:extLst>
          </p:cNvPr>
          <p:cNvSpPr>
            <a:spLocks noGrp="1"/>
          </p:cNvSpPr>
          <p:nvPr>
            <p:ph type="title"/>
          </p:nvPr>
        </p:nvSpPr>
        <p:spPr>
          <a:xfrm>
            <a:off x="2476798" y="2157547"/>
            <a:ext cx="7238404" cy="614855"/>
          </a:xfrm>
        </p:spPr>
        <p:txBody>
          <a:bodyPr tIns="0" bIns="0" anchor="t" anchorCtr="0"/>
          <a:lstStyle>
            <a:lvl1pPr algn="ctr">
              <a:spcBef>
                <a:spcPts val="0"/>
              </a:spcBef>
              <a:defRPr sz="4000">
                <a:solidFill>
                  <a:schemeClr val="bg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6840545D-9083-4607-827A-752F617823AD}"/>
              </a:ext>
            </a:extLst>
          </p:cNvPr>
          <p:cNvCxnSpPr>
            <a:cxnSpLocks/>
          </p:cNvCxnSpPr>
          <p:nvPr userDrawn="1"/>
        </p:nvCxnSpPr>
        <p:spPr>
          <a:xfrm>
            <a:off x="5791200" y="1900583"/>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74F8AD6-D7A9-4243-AB37-25AD3061623A}"/>
              </a:ext>
            </a:extLst>
          </p:cNvPr>
          <p:cNvGrpSpPr/>
          <p:nvPr userDrawn="1"/>
        </p:nvGrpSpPr>
        <p:grpSpPr>
          <a:xfrm>
            <a:off x="8502325" y="5668370"/>
            <a:ext cx="3209954" cy="1006535"/>
            <a:chOff x="690116" y="5668370"/>
            <a:chExt cx="3209954" cy="1006535"/>
          </a:xfrm>
        </p:grpSpPr>
        <p:pic>
          <p:nvPicPr>
            <p:cNvPr id="18" name="Picture 17">
              <a:extLst>
                <a:ext uri="{FF2B5EF4-FFF2-40B4-BE49-F238E27FC236}">
                  <a16:creationId xmlns:a16="http://schemas.microsoft.com/office/drawing/2014/main" id="{AFEE0CB0-34BE-4C98-A701-D8378039F7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46116" y="5668370"/>
              <a:ext cx="1853954" cy="676285"/>
            </a:xfrm>
            <a:prstGeom prst="rect">
              <a:avLst/>
            </a:prstGeom>
          </p:spPr>
        </p:pic>
        <p:sp>
          <p:nvSpPr>
            <p:cNvPr id="2" name="TextBox 1">
              <a:extLst>
                <a:ext uri="{FF2B5EF4-FFF2-40B4-BE49-F238E27FC236}">
                  <a16:creationId xmlns:a16="http://schemas.microsoft.com/office/drawing/2014/main" id="{B97DD47A-E507-4C3A-AD06-CEF6B79D3207}"/>
                </a:ext>
              </a:extLst>
            </p:cNvPr>
            <p:cNvSpPr txBox="1"/>
            <p:nvPr userDrawn="1"/>
          </p:nvSpPr>
          <p:spPr>
            <a:xfrm>
              <a:off x="690116" y="6444073"/>
              <a:ext cx="3209954" cy="230832"/>
            </a:xfrm>
            <a:prstGeom prst="rect">
              <a:avLst/>
            </a:prstGeom>
            <a:noFill/>
          </p:spPr>
          <p:txBody>
            <a:bodyPr wrap="square" rtlCol="0">
              <a:spAutoFit/>
            </a:bodyPr>
            <a:lstStyle/>
            <a:p>
              <a:pPr algn="r"/>
              <a:r>
                <a:rPr lang="en-US" sz="900" b="0" spc="100" baseline="0" dirty="0">
                  <a:solidFill>
                    <a:schemeClr val="accent6">
                      <a:lumMod val="75000"/>
                    </a:schemeClr>
                  </a:solidFill>
                </a:rPr>
                <a:t>NIGHTHAWKCONTROL.COM</a:t>
              </a:r>
            </a:p>
          </p:txBody>
        </p:sp>
      </p:grpSp>
      <p:grpSp>
        <p:nvGrpSpPr>
          <p:cNvPr id="14" name="Group 13">
            <a:extLst>
              <a:ext uri="{FF2B5EF4-FFF2-40B4-BE49-F238E27FC236}">
                <a16:creationId xmlns:a16="http://schemas.microsoft.com/office/drawing/2014/main" id="{15BEFB51-555A-406D-BD28-94F40811FADE}"/>
              </a:ext>
            </a:extLst>
          </p:cNvPr>
          <p:cNvGrpSpPr/>
          <p:nvPr userDrawn="1"/>
        </p:nvGrpSpPr>
        <p:grpSpPr>
          <a:xfrm>
            <a:off x="479721" y="6027306"/>
            <a:ext cx="1978541" cy="647599"/>
            <a:chOff x="8306436" y="6027306"/>
            <a:chExt cx="1978541" cy="647599"/>
          </a:xfrm>
        </p:grpSpPr>
        <p:pic>
          <p:nvPicPr>
            <p:cNvPr id="9" name="Picture 8">
              <a:extLst>
                <a:ext uri="{FF2B5EF4-FFF2-40B4-BE49-F238E27FC236}">
                  <a16:creationId xmlns:a16="http://schemas.microsoft.com/office/drawing/2014/main" id="{3327A175-E256-47FD-BC48-31F4BA4FD0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95448" y="6027306"/>
              <a:ext cx="1594131" cy="326627"/>
            </a:xfrm>
            <a:prstGeom prst="rect">
              <a:avLst/>
            </a:prstGeom>
            <a:effectLst/>
          </p:spPr>
        </p:pic>
        <p:sp>
          <p:nvSpPr>
            <p:cNvPr id="12" name="TextBox 11">
              <a:extLst>
                <a:ext uri="{FF2B5EF4-FFF2-40B4-BE49-F238E27FC236}">
                  <a16:creationId xmlns:a16="http://schemas.microsoft.com/office/drawing/2014/main" id="{E60BD3EA-20B5-4EBF-BA06-26A538056834}"/>
                </a:ext>
              </a:extLst>
            </p:cNvPr>
            <p:cNvSpPr txBox="1"/>
            <p:nvPr userDrawn="1"/>
          </p:nvSpPr>
          <p:spPr>
            <a:xfrm>
              <a:off x="8306436" y="6444073"/>
              <a:ext cx="1978541" cy="230832"/>
            </a:xfrm>
            <a:prstGeom prst="rect">
              <a:avLst/>
            </a:prstGeom>
            <a:noFill/>
          </p:spPr>
          <p:txBody>
            <a:bodyPr wrap="square" rtlCol="0">
              <a:spAutoFit/>
            </a:bodyPr>
            <a:lstStyle/>
            <a:p>
              <a:pPr algn="l"/>
              <a:r>
                <a:rPr lang="en-US" sz="900" b="0" spc="100" baseline="0" dirty="0">
                  <a:solidFill>
                    <a:schemeClr val="accent6">
                      <a:lumMod val="75000"/>
                    </a:schemeClr>
                  </a:solidFill>
                </a:rPr>
                <a:t>SAMSCOMETERING.COM</a:t>
              </a:r>
            </a:p>
          </p:txBody>
        </p:sp>
      </p:grpSp>
    </p:spTree>
    <p:extLst>
      <p:ext uri="{BB962C8B-B14F-4D97-AF65-F5344CB8AC3E}">
        <p14:creationId xmlns:p14="http://schemas.microsoft.com/office/powerpoint/2010/main" val="8961209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a:xfrm>
            <a:off x="517585" y="813057"/>
            <a:ext cx="7116792" cy="614855"/>
          </a:xfrm>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517585" y="1828800"/>
            <a:ext cx="5853590" cy="42161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F9B792B5-7939-4F5F-8CA7-039022EF6301}"/>
              </a:ext>
            </a:extLst>
          </p:cNvPr>
          <p:cNvSpPr txBox="1">
            <a:spLocks/>
          </p:cNvSpPr>
          <p:nvPr userDrawn="1"/>
        </p:nvSpPr>
        <p:spPr>
          <a:xfrm>
            <a:off x="5699236" y="6371173"/>
            <a:ext cx="605276" cy="486833"/>
          </a:xfrm>
          <a:prstGeom prst="rect">
            <a:avLst/>
          </a:prstGeom>
        </p:spPr>
        <p:txBody>
          <a:bodyPr vert="horz" lIns="91429" tIns="45715" rIns="91429" bIns="45715" rtlCol="0" anchor="ctr"/>
          <a:lstStyle>
            <a:defPPr>
              <a:defRPr lang="en-US"/>
            </a:defPPr>
            <a:lvl1pPr marL="0" algn="ctr" defTabSz="914400" rtl="0" eaLnBrk="1" latinLnBrk="0" hangingPunct="1">
              <a:defRPr sz="1000" b="0"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1758514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84A7-11A3-4C83-A9D8-3BD7A8395800}"/>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FB9B514-DCF7-4D43-A9CB-4C6BAEB10AB6}"/>
              </a:ext>
            </a:extLst>
          </p:cNvPr>
          <p:cNvSpPr>
            <a:spLocks noGrp="1"/>
          </p:cNvSpPr>
          <p:nvPr>
            <p:ph sz="quarter" idx="10"/>
          </p:nvPr>
        </p:nvSpPr>
        <p:spPr>
          <a:xfrm>
            <a:off x="630936" y="1627632"/>
            <a:ext cx="10963275" cy="4021137"/>
          </a:xfrm>
        </p:spPr>
        <p:txBody>
          <a:bodyPr/>
          <a:lstStyle>
            <a:lvl3pPr>
              <a:buClr>
                <a:schemeClr val="accent5"/>
              </a:buClr>
              <a:buSzPct val="90000"/>
              <a:defRPr/>
            </a:lvl3pPr>
            <a:lvl4pPr>
              <a:buSzPct val="90000"/>
              <a:defRPr/>
            </a:lvl4pPr>
            <a:lvl5pPr>
              <a:buClr>
                <a:schemeClr val="accent2">
                  <a:lumMod val="20000"/>
                  <a:lumOff val="80000"/>
                </a:schemeClr>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1B61F-9B50-4A4B-8681-77A4B4FE4B04}"/>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spTree>
    <p:extLst>
      <p:ext uri="{BB962C8B-B14F-4D97-AF65-F5344CB8AC3E}">
        <p14:creationId xmlns:p14="http://schemas.microsoft.com/office/powerpoint/2010/main" val="3875328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 4">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0B3EBA05-36EB-4257-BEE5-F5AFE22184ED}"/>
              </a:ext>
            </a:extLst>
          </p:cNvPr>
          <p:cNvSpPr/>
          <p:nvPr userDrawn="1"/>
        </p:nvSpPr>
        <p:spPr bwMode="white">
          <a:xfrm rot="5400000" flipH="1">
            <a:off x="5710822" y="376825"/>
            <a:ext cx="770353" cy="1219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A61DB50-CB36-4B42-804F-7343AF426BFE}"/>
              </a:ext>
            </a:extLst>
          </p:cNvPr>
          <p:cNvSpPr>
            <a:spLocks noGrp="1"/>
          </p:cNvSpPr>
          <p:nvPr>
            <p:ph type="title"/>
          </p:nvPr>
        </p:nvSpPr>
        <p:spPr>
          <a:xfrm>
            <a:off x="628765" y="2322576"/>
            <a:ext cx="5999251" cy="649224"/>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BB73F246-8480-4D96-8EF6-B10A62B4CE75}"/>
              </a:ext>
            </a:extLst>
          </p:cNvPr>
          <p:cNvSpPr>
            <a:spLocks noGrp="1"/>
          </p:cNvSpPr>
          <p:nvPr>
            <p:ph sz="quarter" idx="11"/>
          </p:nvPr>
        </p:nvSpPr>
        <p:spPr>
          <a:xfrm>
            <a:off x="646176" y="3172972"/>
            <a:ext cx="5234517" cy="2111409"/>
          </a:xfrm>
        </p:spPr>
        <p:txBody>
          <a:bodyPr/>
          <a:lstStyle>
            <a:lvl1pPr>
              <a:spcAft>
                <a:spcPts val="400"/>
              </a:spcAft>
              <a:defRPr b="0"/>
            </a:lvl1pPr>
          </a:lstStyle>
          <a:p>
            <a:pPr lvl="0"/>
            <a:r>
              <a:rPr lang="en-US"/>
              <a:t>Edit Master text styles</a:t>
            </a:r>
          </a:p>
        </p:txBody>
      </p:sp>
      <p:cxnSp>
        <p:nvCxnSpPr>
          <p:cNvPr id="18" name="Straight Connector 17">
            <a:extLst>
              <a:ext uri="{FF2B5EF4-FFF2-40B4-BE49-F238E27FC236}">
                <a16:creationId xmlns:a16="http://schemas.microsoft.com/office/drawing/2014/main" id="{007B0F27-BCEA-4DA9-8CA4-36A8B908EFD2}"/>
              </a:ext>
            </a:extLst>
          </p:cNvPr>
          <p:cNvCxnSpPr>
            <a:cxnSpLocks/>
          </p:cNvCxnSpPr>
          <p:nvPr userDrawn="1"/>
        </p:nvCxnSpPr>
        <p:spPr>
          <a:xfrm>
            <a:off x="761559" y="2160477"/>
            <a:ext cx="6096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ACCD30F-56BB-4F2A-9994-BF355AC1E28F}"/>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p:blipFill>
        <p:spPr>
          <a:xfrm>
            <a:off x="335832" y="6447318"/>
            <a:ext cx="956362" cy="195952"/>
          </a:xfrm>
          <a:prstGeom prst="rect">
            <a:avLst/>
          </a:prstGeom>
        </p:spPr>
      </p:pic>
      <p:cxnSp>
        <p:nvCxnSpPr>
          <p:cNvPr id="13" name="Straight Connector 12">
            <a:extLst>
              <a:ext uri="{FF2B5EF4-FFF2-40B4-BE49-F238E27FC236}">
                <a16:creationId xmlns:a16="http://schemas.microsoft.com/office/drawing/2014/main" id="{CC1ADBE9-C037-457A-8BB4-EFC82C6CC9E1}"/>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F496FE6-D9F3-45CB-A3D3-7EB1A6E6B905}"/>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D67AACFC-75A1-44A8-AC90-A7E2E58A706F}"/>
              </a:ext>
            </a:extLst>
          </p:cNvPr>
          <p:cNvSpPr>
            <a:spLocks noGrp="1"/>
          </p:cNvSpPr>
          <p:nvPr>
            <p:ph type="sldNum" sz="quarter" idx="4"/>
          </p:nvPr>
        </p:nvSpPr>
        <p:spPr>
          <a:xfrm>
            <a:off x="5699236" y="6371173"/>
            <a:ext cx="605276" cy="486833"/>
          </a:xfrm>
          <a:prstGeom prst="rect">
            <a:avLst/>
          </a:prstGeom>
        </p:spPr>
        <p:txBody>
          <a:bodyPr vert="horz" lIns="91429" tIns="45715" rIns="91429" bIns="45715" rtlCol="0" anchor="ctr"/>
          <a:lstStyle>
            <a:lvl1pPr algn="ctr">
              <a:defRPr sz="1000" b="0">
                <a:solidFill>
                  <a:schemeClr val="accent6">
                    <a:lumMod val="75000"/>
                  </a:schemeClr>
                </a:solidFill>
              </a:defRPr>
            </a:lvl1pPr>
          </a:lstStyle>
          <a:p>
            <a:fld id="{C356531E-31F6-4B97-9A92-1FE8A8960D3D}" type="slidenum">
              <a:rPr lang="en-US" smtClean="0"/>
              <a:pPr/>
              <a:t>‹#›</a:t>
            </a:fld>
            <a:endParaRPr lang="en-US" dirty="0"/>
          </a:p>
        </p:txBody>
      </p:sp>
      <p:pic>
        <p:nvPicPr>
          <p:cNvPr id="17" name="Picture 16">
            <a:extLst>
              <a:ext uri="{FF2B5EF4-FFF2-40B4-BE49-F238E27FC236}">
                <a16:creationId xmlns:a16="http://schemas.microsoft.com/office/drawing/2014/main" id="{BBD5C425-713D-47F0-AA28-59A27819FEA9}"/>
              </a:ext>
            </a:extLst>
          </p:cNvPr>
          <p:cNvPicPr>
            <a:picLocks noChangeAspect="1"/>
          </p:cNvPicPr>
          <p:nvPr userDrawn="1"/>
        </p:nvPicPr>
        <p:blipFill>
          <a:blip r:embed="rId3" cstate="print">
            <a:duotone>
              <a:prstClr val="black"/>
              <a:schemeClr val="accent5">
                <a:tint val="45000"/>
                <a:satMod val="400000"/>
              </a:schemeClr>
            </a:duotone>
            <a:alphaModFix amt="50000"/>
            <a:extLst>
              <a:ext uri="{28A0092B-C50C-407E-A947-70E740481C1C}">
                <a14:useLocalDpi xmlns:a14="http://schemas.microsoft.com/office/drawing/2010/main" val="0"/>
              </a:ext>
            </a:extLst>
          </a:blip>
          <a:srcRect/>
          <a:stretch/>
        </p:blipFill>
        <p:spPr>
          <a:xfrm>
            <a:off x="10764595" y="6232106"/>
            <a:ext cx="1124770" cy="411164"/>
          </a:xfrm>
          <a:prstGeom prst="rect">
            <a:avLst/>
          </a:prstGeom>
        </p:spPr>
      </p:pic>
    </p:spTree>
    <p:extLst>
      <p:ext uri="{BB962C8B-B14F-4D97-AF65-F5344CB8AC3E}">
        <p14:creationId xmlns:p14="http://schemas.microsoft.com/office/powerpoint/2010/main" val="25055468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5936" y="136525"/>
            <a:ext cx="9610809"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309817"/>
            <a:ext cx="105156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C1B722AF-AFA4-6956-6F0F-462BB547B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3688782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9707" y="1120347"/>
            <a:ext cx="9117744"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29707" y="4566675"/>
            <a:ext cx="911774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229707" y="6356351"/>
            <a:ext cx="3961029"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20066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ogo&#10;&#10;Description automatically generated">
            <a:extLst>
              <a:ext uri="{FF2B5EF4-FFF2-40B4-BE49-F238E27FC236}">
                <a16:creationId xmlns:a16="http://schemas.microsoft.com/office/drawing/2014/main" id="{DF46490B-BEE7-9D81-4BD6-FC9DCD075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4380" y="79307"/>
            <a:ext cx="949420" cy="679831"/>
          </a:xfrm>
          <a:prstGeom prst="rect">
            <a:avLst/>
          </a:prstGeom>
        </p:spPr>
      </p:pic>
    </p:spTree>
    <p:extLst>
      <p:ext uri="{BB962C8B-B14F-4D97-AF65-F5344CB8AC3E}">
        <p14:creationId xmlns:p14="http://schemas.microsoft.com/office/powerpoint/2010/main" val="2195708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E02074D7-4599-8ADB-757C-DA3EA564C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2009011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5935" y="365127"/>
            <a:ext cx="9528431"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C3DB9464-166A-134B-575D-0543C26526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38161699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5934" y="136525"/>
            <a:ext cx="9277865"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8A1175E3-6FA3-33A0-67CB-E10A71C1ED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3376161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EDB9F940-6FC8-7138-927D-5E55DC419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2648118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839788" y="987426"/>
            <a:ext cx="3932237"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839788" y="2916195"/>
            <a:ext cx="3932237"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5B22265D-A9DE-ED13-A084-7E281F771B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3224528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916195"/>
            <a:ext cx="3932237"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49B98475-7D75-EA0F-8936-E40973C73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560" y="79307"/>
            <a:ext cx="949420" cy="679831"/>
          </a:xfrm>
          <a:prstGeom prst="rect">
            <a:avLst/>
          </a:prstGeom>
        </p:spPr>
      </p:pic>
    </p:spTree>
    <p:extLst>
      <p:ext uri="{BB962C8B-B14F-4D97-AF65-F5344CB8AC3E}">
        <p14:creationId xmlns:p14="http://schemas.microsoft.com/office/powerpoint/2010/main" val="797988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86249"/>
            <a:ext cx="105156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531E-31F6-4B97-9A92-1FE8A8960D3D}"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527222" y="861383"/>
            <a:ext cx="11137557"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9EAA2902-E497-6264-2500-17F11F56160F}"/>
              </a:ext>
            </a:extLst>
          </p:cNvPr>
          <p:cNvCxnSpPr>
            <a:cxnSpLocks/>
          </p:cNvCxnSpPr>
          <p:nvPr userDrawn="1"/>
        </p:nvCxnSpPr>
        <p:spPr>
          <a:xfrm>
            <a:off x="5223690"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0CAC74-4B61-4C0A-51EC-F18B945201E1}"/>
              </a:ext>
            </a:extLst>
          </p:cNvPr>
          <p:cNvCxnSpPr>
            <a:cxnSpLocks/>
          </p:cNvCxnSpPr>
          <p:nvPr userDrawn="1"/>
        </p:nvCxnSpPr>
        <p:spPr>
          <a:xfrm>
            <a:off x="6170458" y="6627086"/>
            <a:ext cx="609600" cy="0"/>
          </a:xfrm>
          <a:prstGeom prst="line">
            <a:avLst/>
          </a:prstGeom>
          <a:ln w="9525">
            <a:solidFill>
              <a:srgbClr val="D7DBE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97522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8" r:id="rId13"/>
    <p:sldLayoutId id="2147483749" r:id="rId1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DAA1E2E-176A-4CFB-89AE-87ABEEFC0CE6}"/>
              </a:ext>
            </a:extLst>
          </p:cNvPr>
          <p:cNvSpPr>
            <a:spLocks noGrp="1"/>
          </p:cNvSpPr>
          <p:nvPr>
            <p:ph type="ctrTitle"/>
          </p:nvPr>
        </p:nvSpPr>
        <p:spPr>
          <a:xfrm>
            <a:off x="2715207" y="1894103"/>
            <a:ext cx="6811345" cy="1557595"/>
          </a:xfrm>
        </p:spPr>
        <p:txBody>
          <a:bodyPr>
            <a:normAutofit/>
          </a:bodyPr>
          <a:lstStyle/>
          <a:p>
            <a:pPr algn="l"/>
            <a:r>
              <a:rPr lang="en-US" sz="5000" dirty="0"/>
              <a:t>Zero-Infrastructure AMI Selection and Deployment</a:t>
            </a:r>
          </a:p>
        </p:txBody>
      </p:sp>
      <p:sp>
        <p:nvSpPr>
          <p:cNvPr id="3" name="Text Placeholder 7">
            <a:extLst>
              <a:ext uri="{FF2B5EF4-FFF2-40B4-BE49-F238E27FC236}">
                <a16:creationId xmlns:a16="http://schemas.microsoft.com/office/drawing/2014/main" id="{8E6D93EC-AF31-0005-A075-095929673340}"/>
              </a:ext>
            </a:extLst>
          </p:cNvPr>
          <p:cNvSpPr>
            <a:spLocks noGrp="1"/>
          </p:cNvSpPr>
          <p:nvPr>
            <p:ph type="body" sz="quarter" idx="10"/>
          </p:nvPr>
        </p:nvSpPr>
        <p:spPr>
          <a:xfrm>
            <a:off x="8278450" y="4787880"/>
            <a:ext cx="3244850" cy="271161"/>
          </a:xfrm>
        </p:spPr>
        <p:txBody>
          <a:bodyPr>
            <a:noAutofit/>
          </a:bodyPr>
          <a:lstStyle/>
          <a:p>
            <a:r>
              <a:rPr lang="en-US" sz="2000" dirty="0"/>
              <a:t>Presented by Jon Scott</a:t>
            </a:r>
          </a:p>
        </p:txBody>
      </p:sp>
      <p:sp>
        <p:nvSpPr>
          <p:cNvPr id="4" name="Text Placeholder 8">
            <a:extLst>
              <a:ext uri="{FF2B5EF4-FFF2-40B4-BE49-F238E27FC236}">
                <a16:creationId xmlns:a16="http://schemas.microsoft.com/office/drawing/2014/main" id="{28D32912-97ED-BE42-0712-3BBD5ECFE404}"/>
              </a:ext>
            </a:extLst>
          </p:cNvPr>
          <p:cNvSpPr>
            <a:spLocks noGrp="1"/>
          </p:cNvSpPr>
          <p:nvPr>
            <p:ph type="body" sz="quarter" idx="11"/>
          </p:nvPr>
        </p:nvSpPr>
        <p:spPr>
          <a:xfrm>
            <a:off x="7781731" y="5079492"/>
            <a:ext cx="3741569" cy="388307"/>
          </a:xfrm>
        </p:spPr>
        <p:txBody>
          <a:bodyPr>
            <a:noAutofit/>
          </a:bodyPr>
          <a:lstStyle/>
          <a:p>
            <a:r>
              <a:rPr lang="en-US" sz="2000" dirty="0"/>
              <a:t>North Carolina Meter School </a:t>
            </a:r>
          </a:p>
        </p:txBody>
      </p:sp>
      <p:sp>
        <p:nvSpPr>
          <p:cNvPr id="6" name="Text Placeholder 9">
            <a:extLst>
              <a:ext uri="{FF2B5EF4-FFF2-40B4-BE49-F238E27FC236}">
                <a16:creationId xmlns:a16="http://schemas.microsoft.com/office/drawing/2014/main" id="{66596A2E-3E09-9F9E-B978-2E99978F2D9A}"/>
              </a:ext>
            </a:extLst>
          </p:cNvPr>
          <p:cNvSpPr>
            <a:spLocks noGrp="1"/>
          </p:cNvSpPr>
          <p:nvPr>
            <p:ph type="body" sz="quarter" idx="12"/>
          </p:nvPr>
        </p:nvSpPr>
        <p:spPr>
          <a:xfrm>
            <a:off x="8353095" y="5603379"/>
            <a:ext cx="3244850" cy="271161"/>
          </a:xfrm>
        </p:spPr>
        <p:txBody>
          <a:bodyPr>
            <a:noAutofit/>
          </a:bodyPr>
          <a:lstStyle/>
          <a:p>
            <a:r>
              <a:rPr lang="en-US" sz="2000" dirty="0"/>
              <a:t>Tuesday, June 13, 2023</a:t>
            </a:r>
          </a:p>
        </p:txBody>
      </p:sp>
      <p:pic>
        <p:nvPicPr>
          <p:cNvPr id="1026" name="Picture 2">
            <a:extLst>
              <a:ext uri="{FF2B5EF4-FFF2-40B4-BE49-F238E27FC236}">
                <a16:creationId xmlns:a16="http://schemas.microsoft.com/office/drawing/2014/main" id="{025DC504-B7B3-526A-2DD8-6D2D5DC8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99" y="3505398"/>
            <a:ext cx="1940249" cy="117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9">
            <a:extLst>
              <a:ext uri="{FF2B5EF4-FFF2-40B4-BE49-F238E27FC236}">
                <a16:creationId xmlns:a16="http://schemas.microsoft.com/office/drawing/2014/main" id="{85E53ABA-3707-F33A-F9FB-BCBD9B0A4E4C}"/>
              </a:ext>
            </a:extLst>
          </p:cNvPr>
          <p:cNvSpPr txBox="1">
            <a:spLocks/>
          </p:cNvSpPr>
          <p:nvPr/>
        </p:nvSpPr>
        <p:spPr>
          <a:xfrm>
            <a:off x="8353095" y="5332218"/>
            <a:ext cx="3244850" cy="271161"/>
          </a:xfrm>
          <a:prstGeom prst="rect">
            <a:avLst/>
          </a:prstGeom>
          <a:noFill/>
        </p:spPr>
        <p:txBody>
          <a:bodyPr vert="horz" lIns="91440" tIns="45720" rIns="91440" bIns="45720" rtlCol="0">
            <a:noAutofit/>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Management Track </a:t>
            </a:r>
          </a:p>
        </p:txBody>
      </p:sp>
      <p:sp>
        <p:nvSpPr>
          <p:cNvPr id="8" name="Text Placeholder 9">
            <a:extLst>
              <a:ext uri="{FF2B5EF4-FFF2-40B4-BE49-F238E27FC236}">
                <a16:creationId xmlns:a16="http://schemas.microsoft.com/office/drawing/2014/main" id="{04F83F81-1048-7ED5-04E9-29515E6116D0}"/>
              </a:ext>
            </a:extLst>
          </p:cNvPr>
          <p:cNvSpPr txBox="1">
            <a:spLocks/>
          </p:cNvSpPr>
          <p:nvPr/>
        </p:nvSpPr>
        <p:spPr>
          <a:xfrm>
            <a:off x="8353095" y="5880125"/>
            <a:ext cx="3244850" cy="271161"/>
          </a:xfrm>
          <a:prstGeom prst="rect">
            <a:avLst/>
          </a:prstGeom>
          <a:noFill/>
        </p:spPr>
        <p:txBody>
          <a:bodyPr vert="horz" lIns="91440" tIns="45720" rIns="91440" bIns="45720" rtlCol="0">
            <a:noAutofit/>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8:00 AM</a:t>
            </a:r>
          </a:p>
        </p:txBody>
      </p:sp>
      <p:pic>
        <p:nvPicPr>
          <p:cNvPr id="2" name="Picture 4" descr="Logo, company name&#10;&#10;Description automatically generated">
            <a:extLst>
              <a:ext uri="{FF2B5EF4-FFF2-40B4-BE49-F238E27FC236}">
                <a16:creationId xmlns:a16="http://schemas.microsoft.com/office/drawing/2014/main" id="{2F5AD936-4420-CF67-AF0C-DC64FE93C60A}"/>
              </a:ext>
            </a:extLst>
          </p:cNvPr>
          <p:cNvPicPr>
            <a:picLocks noChangeAspect="1"/>
          </p:cNvPicPr>
          <p:nvPr/>
        </p:nvPicPr>
        <p:blipFill>
          <a:blip r:embed="rId4"/>
          <a:stretch>
            <a:fillRect/>
          </a:stretch>
        </p:blipFill>
        <p:spPr>
          <a:xfrm>
            <a:off x="3121602" y="4723535"/>
            <a:ext cx="1428750" cy="1428750"/>
          </a:xfrm>
          <a:prstGeom prst="rect">
            <a:avLst/>
          </a:prstGeom>
        </p:spPr>
      </p:pic>
    </p:spTree>
    <p:extLst>
      <p:ext uri="{BB962C8B-B14F-4D97-AF65-F5344CB8AC3E}">
        <p14:creationId xmlns:p14="http://schemas.microsoft.com/office/powerpoint/2010/main" val="113954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Zero-Infrastructure AMI cont.</a:t>
            </a:r>
          </a:p>
          <a:p>
            <a:pPr lvl="3">
              <a:spcAft>
                <a:spcPts val="1200"/>
              </a:spcAft>
            </a:pPr>
            <a:r>
              <a:rPr lang="en-US" sz="2000" dirty="0"/>
              <a:t>Leveraging Private LTE</a:t>
            </a:r>
          </a:p>
          <a:p>
            <a:pPr lvl="4">
              <a:spcAft>
                <a:spcPts val="1200"/>
              </a:spcAft>
            </a:pPr>
            <a:r>
              <a:rPr lang="en-US" sz="2000" dirty="0"/>
              <a:t>Mostly applicable to large utilities / IOU’s</a:t>
            </a:r>
          </a:p>
          <a:p>
            <a:pPr lvl="4">
              <a:spcAft>
                <a:spcPts val="1200"/>
              </a:spcAft>
            </a:pPr>
            <a:r>
              <a:rPr lang="en-US" sz="2000" dirty="0"/>
              <a:t>Protect lifespan of the data backhaul</a:t>
            </a:r>
          </a:p>
          <a:p>
            <a:pPr lvl="4">
              <a:spcAft>
                <a:spcPts val="1200"/>
              </a:spcAft>
            </a:pPr>
            <a:r>
              <a:rPr lang="en-US" sz="2000" dirty="0"/>
              <a:t>Easy access to higher frequencies </a:t>
            </a:r>
            <a:r>
              <a:rPr lang="en-US" sz="2000"/>
              <a:t>and amounts of </a:t>
            </a:r>
            <a:r>
              <a:rPr lang="en-US" sz="2000" dirty="0"/>
              <a:t>interval data for AMI </a:t>
            </a:r>
            <a:r>
              <a:rPr lang="en-US" sz="2000"/>
              <a:t>2.0 applications</a:t>
            </a: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10</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19019310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400" dirty="0"/>
              <a:t>Case Studies</a:t>
            </a:r>
          </a:p>
          <a:p>
            <a:pPr lvl="3">
              <a:spcAft>
                <a:spcPts val="1800"/>
              </a:spcAft>
            </a:pPr>
            <a:r>
              <a:rPr lang="en-US" sz="2400" dirty="0"/>
              <a:t>Full AMI  (Co-op and Municipal)</a:t>
            </a:r>
          </a:p>
          <a:p>
            <a:pPr lvl="3">
              <a:spcAft>
                <a:spcPts val="1800"/>
              </a:spcAft>
            </a:pPr>
            <a:r>
              <a:rPr lang="en-US" sz="2400" dirty="0"/>
              <a:t>Tactical/Targeted Deployment</a:t>
            </a:r>
          </a:p>
          <a:p>
            <a:pPr lvl="3">
              <a:spcAft>
                <a:spcPts val="1800"/>
              </a:spcAft>
            </a:pPr>
            <a:r>
              <a:rPr lang="en-US" sz="2400" dirty="0"/>
              <a:t>Program Specific Application</a:t>
            </a:r>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11</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1642718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750963"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 Multi-Phase Deployment</a:t>
            </a:r>
          </a:p>
          <a:p>
            <a:pPr lvl="3">
              <a:spcAft>
                <a:spcPts val="1200"/>
              </a:spcAft>
            </a:pPr>
            <a:r>
              <a:rPr lang="en-US" sz="2000" b="1" dirty="0"/>
              <a:t>Hamilton County Electric Cooperative, TX</a:t>
            </a:r>
          </a:p>
          <a:p>
            <a:pPr lvl="4">
              <a:spcAft>
                <a:spcPts val="1200"/>
              </a:spcAft>
            </a:pPr>
            <a:r>
              <a:rPr lang="en-US" sz="2000" dirty="0"/>
              <a:t>18,000 electric</a:t>
            </a:r>
          </a:p>
          <a:p>
            <a:pPr lvl="4">
              <a:spcAft>
                <a:spcPts val="1200"/>
              </a:spcAft>
            </a:pPr>
            <a:r>
              <a:rPr lang="en-US" sz="2000" dirty="0"/>
              <a:t>Contacts</a:t>
            </a:r>
          </a:p>
          <a:p>
            <a:pPr marL="1997075" lvl="5" indent="-392113">
              <a:spcAft>
                <a:spcPts val="600"/>
              </a:spcAft>
              <a:tabLst>
                <a:tab pos="1484313" algn="l"/>
              </a:tabLst>
            </a:pPr>
            <a:r>
              <a:rPr lang="en-US" sz="2000" dirty="0"/>
              <a:t>Lisa Lively, IT Specialist/ AMI Supervisor</a:t>
            </a:r>
          </a:p>
          <a:p>
            <a:pPr lvl="4">
              <a:spcAft>
                <a:spcPts val="1200"/>
              </a:spcAft>
            </a:pPr>
            <a:r>
              <a:rPr lang="en-US" sz="2000" dirty="0"/>
              <a:t>Existing system: PLC</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12</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Title 1">
            <a:extLst>
              <a:ext uri="{FF2B5EF4-FFF2-40B4-BE49-F238E27FC236}">
                <a16:creationId xmlns:a16="http://schemas.microsoft.com/office/drawing/2014/main" id="{6A34510A-D27B-F64C-758D-272F01C7A3FE}"/>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31095192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Hamilton County Electric Cooperative, TX</a:t>
            </a:r>
          </a:p>
          <a:p>
            <a:pPr lvl="4">
              <a:spcAft>
                <a:spcPts val="1200"/>
              </a:spcAft>
            </a:pPr>
            <a:r>
              <a:rPr lang="en-US" sz="1600" dirty="0"/>
              <a:t>Problem/Need:</a:t>
            </a:r>
          </a:p>
          <a:p>
            <a:pPr marL="1539875" lvl="6" indent="-258763">
              <a:spcAft>
                <a:spcPts val="600"/>
              </a:spcAft>
            </a:pPr>
            <a:r>
              <a:rPr lang="en-US" sz="1200" dirty="0"/>
              <a:t>Current system no longer supported by manufacturer</a:t>
            </a:r>
          </a:p>
          <a:p>
            <a:pPr marL="1539875" lvl="6" indent="-258763">
              <a:spcAft>
                <a:spcPts val="600"/>
              </a:spcAft>
            </a:pPr>
            <a:r>
              <a:rPr lang="en-US" sz="1200" dirty="0"/>
              <a:t>New meters for current system difficult to procure</a:t>
            </a:r>
          </a:p>
          <a:p>
            <a:pPr marL="1539875" lvl="6" indent="-258763">
              <a:spcAft>
                <a:spcPts val="600"/>
              </a:spcAft>
            </a:pPr>
            <a:r>
              <a:rPr lang="en-US" sz="1200" dirty="0"/>
              <a:t>Need for timely outage/ voltage reporting</a:t>
            </a:r>
          </a:p>
          <a:p>
            <a:pPr marL="1539875" lvl="6" indent="-258763">
              <a:spcAft>
                <a:spcPts val="600"/>
              </a:spcAft>
            </a:pPr>
            <a:r>
              <a:rPr lang="en-US" sz="1200" dirty="0"/>
              <a:t>Low to zero infrastructure to install/maintain</a:t>
            </a:r>
          </a:p>
          <a:p>
            <a:pPr marL="1539875" lvl="6" indent="-258763">
              <a:spcAft>
                <a:spcPts val="600"/>
              </a:spcAft>
            </a:pPr>
            <a:r>
              <a:rPr lang="en-US" sz="1200" dirty="0"/>
              <a:t>Easy to self deploy</a:t>
            </a:r>
          </a:p>
          <a:p>
            <a:pPr marL="1539875" lvl="6" indent="-258763">
              <a:spcAft>
                <a:spcPts val="600"/>
              </a:spcAft>
            </a:pPr>
            <a:r>
              <a:rPr lang="en-US" sz="1200" dirty="0"/>
              <a:t>Must allow for multi-year, multi-phase self deployment (flexible and scalable)</a:t>
            </a:r>
          </a:p>
          <a:p>
            <a:pPr marL="1539875" lvl="6" indent="-258763">
              <a:spcAft>
                <a:spcPts val="600"/>
              </a:spcAft>
            </a:pPr>
            <a:r>
              <a:rPr lang="en-US" sz="1200" dirty="0"/>
              <a:t>Low latency</a:t>
            </a:r>
          </a:p>
          <a:p>
            <a:pPr marL="1539875" lvl="6" indent="-258763">
              <a:spcAft>
                <a:spcPts val="600"/>
              </a:spcAft>
            </a:pPr>
            <a:r>
              <a:rPr lang="en-US" sz="1200" dirty="0"/>
              <a:t>Must integrate with NISC</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13</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3" name="Title 1">
            <a:extLst>
              <a:ext uri="{FF2B5EF4-FFF2-40B4-BE49-F238E27FC236}">
                <a16:creationId xmlns:a16="http://schemas.microsoft.com/office/drawing/2014/main" id="{ADB3E76A-EF28-B4D7-271F-4823478285AA}"/>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3437979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Hamilton County Electric Cooperative, TX</a:t>
            </a:r>
          </a:p>
          <a:p>
            <a:pPr lvl="4">
              <a:spcAft>
                <a:spcPts val="1200"/>
              </a:spcAft>
            </a:pPr>
            <a:r>
              <a:rPr lang="en-US" sz="1600" dirty="0"/>
              <a:t>Solution:</a:t>
            </a:r>
          </a:p>
          <a:p>
            <a:pPr marL="1539875" lvl="6" indent="-258763">
              <a:spcAft>
                <a:spcPts val="600"/>
              </a:spcAft>
            </a:pPr>
            <a:r>
              <a:rPr lang="en-US" sz="1200" dirty="0"/>
              <a:t>Started with evaluation of AMI technology options</a:t>
            </a:r>
          </a:p>
          <a:p>
            <a:pPr marL="1539875" lvl="6" indent="-258763">
              <a:spcAft>
                <a:spcPts val="600"/>
              </a:spcAft>
            </a:pPr>
            <a:r>
              <a:rPr lang="en-US" sz="1200" dirty="0"/>
              <a:t>Identified Cellular-Mesh topology to be potential solution</a:t>
            </a:r>
          </a:p>
          <a:p>
            <a:pPr marL="1539875" lvl="6" indent="-258763">
              <a:spcAft>
                <a:spcPts val="600"/>
              </a:spcAft>
            </a:pPr>
            <a:r>
              <a:rPr lang="en-US" sz="1200" dirty="0"/>
              <a:t>Conducted thorough communications testing and RF-study</a:t>
            </a:r>
          </a:p>
          <a:p>
            <a:pPr marL="1539875" lvl="6" indent="-258763">
              <a:spcAft>
                <a:spcPts val="600"/>
              </a:spcAft>
            </a:pPr>
            <a:r>
              <a:rPr lang="en-US" sz="1200" dirty="0"/>
              <a:t>Provided full-system deployment plan</a:t>
            </a:r>
          </a:p>
          <a:p>
            <a:pPr marL="1539875" lvl="6" indent="-258763">
              <a:spcAft>
                <a:spcPts val="600"/>
              </a:spcAft>
            </a:pPr>
            <a:r>
              <a:rPr lang="en-US" sz="1200" dirty="0"/>
              <a:t>Evaluated hardware and software functionality</a:t>
            </a:r>
          </a:p>
          <a:p>
            <a:pPr marL="1539875" lvl="6" indent="-258763">
              <a:spcAft>
                <a:spcPts val="600"/>
              </a:spcAft>
            </a:pPr>
            <a:r>
              <a:rPr lang="en-US" sz="1200" dirty="0"/>
              <a:t>Integrated with NISC CIS</a:t>
            </a:r>
          </a:p>
          <a:p>
            <a:pPr marL="1539875" lvl="6" indent="-258763">
              <a:spcAft>
                <a:spcPts val="600"/>
              </a:spcAft>
            </a:pPr>
            <a:r>
              <a:rPr lang="en-US" sz="1200" dirty="0"/>
              <a:t>Used Fulcrum software for self- deployment (meter change out)</a:t>
            </a:r>
          </a:p>
          <a:p>
            <a:pPr marL="1539875" lvl="6" indent="-258763">
              <a:spcAft>
                <a:spcPts val="600"/>
              </a:spcAft>
            </a:pPr>
            <a:r>
              <a:rPr lang="en-US" sz="1200" dirty="0"/>
              <a:t>Typically order a substation a quarter</a:t>
            </a:r>
          </a:p>
          <a:p>
            <a:pPr marL="1539875" lvl="6" indent="-258763">
              <a:spcAft>
                <a:spcPts val="600"/>
              </a:spcAft>
            </a:pPr>
            <a:endParaRPr lang="en-US" sz="1200" dirty="0"/>
          </a:p>
          <a:p>
            <a:pPr marL="1539875" lvl="6" indent="-258763">
              <a:spcAft>
                <a:spcPts val="600"/>
              </a:spcAft>
            </a:pPr>
            <a:endParaRPr lang="en-US" sz="12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14</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Rectangle 3">
            <a:extLst>
              <a:ext uri="{FF2B5EF4-FFF2-40B4-BE49-F238E27FC236}">
                <a16:creationId xmlns:a16="http://schemas.microsoft.com/office/drawing/2014/main" id="{9A5E461A-3577-C6C0-7080-1C5C67F35871}"/>
              </a:ext>
            </a:extLst>
          </p:cNvPr>
          <p:cNvSpPr/>
          <p:nvPr/>
        </p:nvSpPr>
        <p:spPr bwMode="hidden">
          <a:xfrm flipH="1">
            <a:off x="6719239"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itle 1">
            <a:extLst>
              <a:ext uri="{FF2B5EF4-FFF2-40B4-BE49-F238E27FC236}">
                <a16:creationId xmlns:a16="http://schemas.microsoft.com/office/drawing/2014/main" id="{12DBC0F5-32E3-FA96-9C34-085ADA2190BE}"/>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6248573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15</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2" name="Picture 1" descr="A close up of a map&#10;&#10;Description automatically generated">
            <a:extLst>
              <a:ext uri="{FF2B5EF4-FFF2-40B4-BE49-F238E27FC236}">
                <a16:creationId xmlns:a16="http://schemas.microsoft.com/office/drawing/2014/main" id="{49A3A2DE-98BB-2BD7-CCA9-7E73316C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443" y="1473243"/>
            <a:ext cx="4638929" cy="4638929"/>
          </a:xfrm>
          <a:prstGeom prst="rect">
            <a:avLst/>
          </a:prstGeom>
        </p:spPr>
      </p:pic>
      <p:pic>
        <p:nvPicPr>
          <p:cNvPr id="3" name="Picture 2" descr="A close up of a map&#10;&#10;Description automatically generated">
            <a:extLst>
              <a:ext uri="{FF2B5EF4-FFF2-40B4-BE49-F238E27FC236}">
                <a16:creationId xmlns:a16="http://schemas.microsoft.com/office/drawing/2014/main" id="{6B57EFF2-CE18-0708-7456-3C69FEEC6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33" y="1473244"/>
            <a:ext cx="4638929" cy="4638929"/>
          </a:xfrm>
          <a:prstGeom prst="rect">
            <a:avLst/>
          </a:prstGeom>
        </p:spPr>
      </p:pic>
      <p:grpSp>
        <p:nvGrpSpPr>
          <p:cNvPr id="8" name="Group 7">
            <a:extLst>
              <a:ext uri="{FF2B5EF4-FFF2-40B4-BE49-F238E27FC236}">
                <a16:creationId xmlns:a16="http://schemas.microsoft.com/office/drawing/2014/main" id="{E4FE0D55-0FFD-02D9-8504-6D3AC1D78651}"/>
              </a:ext>
            </a:extLst>
          </p:cNvPr>
          <p:cNvGrpSpPr/>
          <p:nvPr/>
        </p:nvGrpSpPr>
        <p:grpSpPr>
          <a:xfrm>
            <a:off x="3014101" y="5507150"/>
            <a:ext cx="7699270" cy="614855"/>
            <a:chOff x="3288067" y="5354750"/>
            <a:chExt cx="7699270" cy="614855"/>
          </a:xfrm>
        </p:grpSpPr>
        <p:sp>
          <p:nvSpPr>
            <p:cNvPr id="11" name="TextBox 10">
              <a:extLst>
                <a:ext uri="{FF2B5EF4-FFF2-40B4-BE49-F238E27FC236}">
                  <a16:creationId xmlns:a16="http://schemas.microsoft.com/office/drawing/2014/main" id="{53EAA41F-04A5-2EF5-1A6B-FDD1CDB2EBED}"/>
                </a:ext>
              </a:extLst>
            </p:cNvPr>
            <p:cNvSpPr txBox="1"/>
            <p:nvPr/>
          </p:nvSpPr>
          <p:spPr>
            <a:xfrm>
              <a:off x="3288067" y="5354750"/>
              <a:ext cx="2553725" cy="614855"/>
            </a:xfrm>
            <a:prstGeom prst="rect">
              <a:avLst/>
            </a:prstGeom>
            <a:solidFill>
              <a:srgbClr val="141B4D"/>
            </a:solidFill>
          </p:spPr>
          <p:txBody>
            <a:bodyPr wrap="square" rtlCol="0" anchor="ctr" anchorCtr="0">
              <a:noAutofit/>
            </a:bodyPr>
            <a:lstStyle/>
            <a:p>
              <a:pPr algn="ctr"/>
              <a:r>
                <a:rPr lang="en-US" sz="1400" b="1" dirty="0">
                  <a:solidFill>
                    <a:schemeClr val="bg2"/>
                  </a:solidFill>
                </a:rPr>
                <a:t>Cellular Meter Placement</a:t>
              </a:r>
            </a:p>
          </p:txBody>
        </p:sp>
        <p:sp>
          <p:nvSpPr>
            <p:cNvPr id="12" name="TextBox 11">
              <a:extLst>
                <a:ext uri="{FF2B5EF4-FFF2-40B4-BE49-F238E27FC236}">
                  <a16:creationId xmlns:a16="http://schemas.microsoft.com/office/drawing/2014/main" id="{C045B2EE-2527-34D6-6212-5CB39820CA7F}"/>
                </a:ext>
              </a:extLst>
            </p:cNvPr>
            <p:cNvSpPr txBox="1"/>
            <p:nvPr/>
          </p:nvSpPr>
          <p:spPr>
            <a:xfrm>
              <a:off x="8433612" y="5354750"/>
              <a:ext cx="2553725" cy="614855"/>
            </a:xfrm>
            <a:prstGeom prst="rect">
              <a:avLst/>
            </a:prstGeom>
            <a:solidFill>
              <a:srgbClr val="141B4D"/>
            </a:solidFill>
          </p:spPr>
          <p:txBody>
            <a:bodyPr wrap="square" rtlCol="0" anchor="ctr" anchorCtr="0">
              <a:noAutofit/>
            </a:bodyPr>
            <a:lstStyle>
              <a:defPPr>
                <a:defRPr lang="en-US"/>
              </a:defPPr>
              <a:lvl1pPr algn="ctr">
                <a:defRPr sz="1800" b="1">
                  <a:solidFill>
                    <a:schemeClr val="bg2"/>
                  </a:solidFill>
                </a:defRPr>
              </a:lvl1pPr>
            </a:lstStyle>
            <a:p>
              <a:r>
                <a:rPr lang="en-US" sz="1400" dirty="0"/>
                <a:t>RF-Mesh Meter Placement</a:t>
              </a:r>
            </a:p>
          </p:txBody>
        </p:sp>
      </p:grpSp>
      <p:sp>
        <p:nvSpPr>
          <p:cNvPr id="6" name="Title 1">
            <a:extLst>
              <a:ext uri="{FF2B5EF4-FFF2-40B4-BE49-F238E27FC236}">
                <a16:creationId xmlns:a16="http://schemas.microsoft.com/office/drawing/2014/main" id="{B255BDBE-32AF-902E-1676-195E89ACB9E9}"/>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41471836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16</a:t>
            </a:fld>
            <a:endParaRPr lang="en-US" dirty="0"/>
          </a:p>
        </p:txBody>
      </p:sp>
      <p:sp>
        <p:nvSpPr>
          <p:cNvPr id="2" name="Rectangle 1">
            <a:extLst>
              <a:ext uri="{FF2B5EF4-FFF2-40B4-BE49-F238E27FC236}">
                <a16:creationId xmlns:a16="http://schemas.microsoft.com/office/drawing/2014/main" id="{35C3F7E7-B3EE-A467-5D6D-4399C8E80C96}"/>
              </a:ext>
            </a:extLst>
          </p:cNvPr>
          <p:cNvSpPr/>
          <p:nvPr/>
        </p:nvSpPr>
        <p:spPr>
          <a:xfrm>
            <a:off x="8892072" y="1268306"/>
            <a:ext cx="2461727" cy="1406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C0FB9A-8369-56FD-3FAE-A7C1956CC2D3}"/>
              </a:ext>
            </a:extLst>
          </p:cNvPr>
          <p:cNvSpPr/>
          <p:nvPr/>
        </p:nvSpPr>
        <p:spPr>
          <a:xfrm>
            <a:off x="643812" y="0"/>
            <a:ext cx="1464906" cy="68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AEDD711-59A5-1112-C1D4-34831C583854}"/>
              </a:ext>
            </a:extLst>
          </p:cNvPr>
          <p:cNvPicPr>
            <a:picLocks noChangeAspect="1"/>
          </p:cNvPicPr>
          <p:nvPr/>
        </p:nvPicPr>
        <p:blipFill rotWithShape="1">
          <a:blip r:embed="rId2"/>
          <a:srcRect t="8877" r="1342" b="4558"/>
          <a:stretch/>
        </p:blipFill>
        <p:spPr>
          <a:xfrm>
            <a:off x="0" y="407169"/>
            <a:ext cx="12228059" cy="6035220"/>
          </a:xfrm>
          <a:prstGeom prst="rect">
            <a:avLst/>
          </a:prstGeom>
        </p:spPr>
      </p:pic>
    </p:spTree>
    <p:extLst>
      <p:ext uri="{BB962C8B-B14F-4D97-AF65-F5344CB8AC3E}">
        <p14:creationId xmlns:p14="http://schemas.microsoft.com/office/powerpoint/2010/main" val="36457633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17</a:t>
            </a:fld>
            <a:endParaRPr lang="en-US" dirty="0"/>
          </a:p>
        </p:txBody>
      </p:sp>
      <p:sp>
        <p:nvSpPr>
          <p:cNvPr id="2" name="Rectangle 1">
            <a:extLst>
              <a:ext uri="{FF2B5EF4-FFF2-40B4-BE49-F238E27FC236}">
                <a16:creationId xmlns:a16="http://schemas.microsoft.com/office/drawing/2014/main" id="{35C3F7E7-B3EE-A467-5D6D-4399C8E80C96}"/>
              </a:ext>
            </a:extLst>
          </p:cNvPr>
          <p:cNvSpPr/>
          <p:nvPr/>
        </p:nvSpPr>
        <p:spPr>
          <a:xfrm>
            <a:off x="8892072" y="1268306"/>
            <a:ext cx="2461727" cy="1406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5597B48-94EF-E61F-5D83-1A91D2F63165}"/>
              </a:ext>
            </a:extLst>
          </p:cNvPr>
          <p:cNvSpPr/>
          <p:nvPr/>
        </p:nvSpPr>
        <p:spPr>
          <a:xfrm>
            <a:off x="643812" y="0"/>
            <a:ext cx="1464906" cy="68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31F1D49-C25F-BA28-5E82-9F290E52FC2E}"/>
              </a:ext>
            </a:extLst>
          </p:cNvPr>
          <p:cNvPicPr>
            <a:picLocks noChangeAspect="1"/>
          </p:cNvPicPr>
          <p:nvPr/>
        </p:nvPicPr>
        <p:blipFill rotWithShape="1">
          <a:blip r:embed="rId2"/>
          <a:srcRect t="8298" r="1352" b="4354"/>
          <a:stretch/>
        </p:blipFill>
        <p:spPr>
          <a:xfrm>
            <a:off x="0" y="351773"/>
            <a:ext cx="12192000" cy="6072354"/>
          </a:xfrm>
          <a:prstGeom prst="rect">
            <a:avLst/>
          </a:prstGeom>
        </p:spPr>
      </p:pic>
    </p:spTree>
    <p:extLst>
      <p:ext uri="{BB962C8B-B14F-4D97-AF65-F5344CB8AC3E}">
        <p14:creationId xmlns:p14="http://schemas.microsoft.com/office/powerpoint/2010/main" val="1581534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Hamilton County Electric Cooperative, TX</a:t>
            </a:r>
          </a:p>
          <a:p>
            <a:pPr lvl="4">
              <a:spcAft>
                <a:spcPts val="1200"/>
              </a:spcAft>
            </a:pPr>
            <a:r>
              <a:rPr lang="en-US" sz="1600" dirty="0"/>
              <a:t>Outcome:</a:t>
            </a:r>
          </a:p>
          <a:p>
            <a:pPr marL="1539875" lvl="6" indent="-258763">
              <a:spcAft>
                <a:spcPts val="600"/>
              </a:spcAft>
            </a:pPr>
            <a:r>
              <a:rPr lang="en-US" sz="1200" dirty="0"/>
              <a:t>2 substations deployed with a third in the works</a:t>
            </a:r>
          </a:p>
          <a:p>
            <a:pPr marL="1539875" lvl="6" indent="-258763">
              <a:spcAft>
                <a:spcPts val="600"/>
              </a:spcAft>
            </a:pPr>
            <a:r>
              <a:rPr lang="en-US" sz="1200" dirty="0"/>
              <a:t>10-30 seconds for on-demand reads, disconnects, demand resets, etc.</a:t>
            </a:r>
          </a:p>
          <a:p>
            <a:pPr marL="1539875" lvl="6" indent="-258763">
              <a:spcAft>
                <a:spcPts val="600"/>
              </a:spcAft>
            </a:pPr>
            <a:r>
              <a:rPr lang="en-US" sz="1200" dirty="0"/>
              <a:t>Nothing to maintain beyond the meters (zero-infrastructure) </a:t>
            </a:r>
          </a:p>
          <a:p>
            <a:pPr marL="1539875" lvl="6" indent="-258763">
              <a:spcAft>
                <a:spcPts val="600"/>
              </a:spcAft>
            </a:pPr>
            <a:r>
              <a:rPr lang="en-US" sz="1200" dirty="0"/>
              <a:t>Standard AMI benefits</a:t>
            </a:r>
          </a:p>
          <a:p>
            <a:pPr marL="2059250" lvl="7" indent="-258763">
              <a:spcAft>
                <a:spcPts val="600"/>
              </a:spcAft>
            </a:pPr>
            <a:r>
              <a:rPr lang="en-US" sz="1200" dirty="0"/>
              <a:t>Preventing truck rolls</a:t>
            </a:r>
          </a:p>
          <a:p>
            <a:pPr marL="2059250" lvl="7" indent="-258763">
              <a:spcAft>
                <a:spcPts val="600"/>
              </a:spcAft>
            </a:pPr>
            <a:r>
              <a:rPr lang="en-US" sz="1200" dirty="0"/>
              <a:t>Timely outage/voltage reporting</a:t>
            </a:r>
          </a:p>
          <a:p>
            <a:pPr marL="2059250" lvl="7" indent="-258763">
              <a:spcAft>
                <a:spcPts val="600"/>
              </a:spcAft>
            </a:pPr>
            <a:r>
              <a:rPr lang="en-US" sz="1200" dirty="0"/>
              <a:t>Remote reading/disconnect</a:t>
            </a:r>
          </a:p>
          <a:p>
            <a:pPr marL="2059250" lvl="7" indent="-258763">
              <a:spcAft>
                <a:spcPts val="600"/>
              </a:spcAft>
            </a:pPr>
            <a:r>
              <a:rPr lang="en-US" sz="1200" dirty="0"/>
              <a:t>Etc.</a:t>
            </a:r>
          </a:p>
          <a:p>
            <a:pPr marL="1539875" lvl="6" indent="-258763">
              <a:spcAft>
                <a:spcPts val="600"/>
              </a:spcAft>
            </a:pPr>
            <a:endParaRPr lang="en-US" sz="1200" dirty="0"/>
          </a:p>
          <a:p>
            <a:pPr marL="1539875" lvl="6" indent="-258763">
              <a:spcAft>
                <a:spcPts val="600"/>
              </a:spcAft>
            </a:pPr>
            <a:endParaRPr lang="en-US" sz="12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18</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Title 1">
            <a:extLst>
              <a:ext uri="{FF2B5EF4-FFF2-40B4-BE49-F238E27FC236}">
                <a16:creationId xmlns:a16="http://schemas.microsoft.com/office/drawing/2014/main" id="{2AB63AB3-E401-91EA-8120-F03506F6D830}"/>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2604923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Hamilton County Electric Cooperative, TX</a:t>
            </a:r>
          </a:p>
          <a:p>
            <a:pPr lvl="4">
              <a:spcAft>
                <a:spcPts val="1200"/>
              </a:spcAft>
            </a:pPr>
            <a:r>
              <a:rPr lang="en-US" sz="1600" dirty="0"/>
              <a:t>Challenges/Lessons Learned:</a:t>
            </a:r>
          </a:p>
          <a:p>
            <a:pPr marL="1539875" lvl="6" indent="-258763">
              <a:spcAft>
                <a:spcPts val="600"/>
              </a:spcAft>
            </a:pPr>
            <a:r>
              <a:rPr lang="en-US" sz="1200" dirty="0"/>
              <a:t>Working the wrinkles out of the billing integration</a:t>
            </a:r>
          </a:p>
          <a:p>
            <a:pPr marL="2059250" lvl="7" indent="-258763">
              <a:spcAft>
                <a:spcPts val="600"/>
              </a:spcAft>
            </a:pPr>
            <a:r>
              <a:rPr lang="en-US" sz="1200" dirty="0"/>
              <a:t>Maintaining consistency from previous system</a:t>
            </a:r>
          </a:p>
          <a:p>
            <a:pPr marL="1539875" lvl="6" indent="-258763">
              <a:spcAft>
                <a:spcPts val="600"/>
              </a:spcAft>
            </a:pPr>
            <a:r>
              <a:rPr lang="en-US" sz="1200" dirty="0"/>
              <a:t>Meter lead times jumping from 3-4 weeks to 6-8 weeks </a:t>
            </a:r>
          </a:p>
          <a:p>
            <a:pPr marL="1539875" lvl="6" indent="-258763">
              <a:spcAft>
                <a:spcPts val="600"/>
              </a:spcAft>
            </a:pPr>
            <a:r>
              <a:rPr lang="en-US" sz="1200" dirty="0"/>
              <a:t>Resource bandwidth (manpower to deploy)</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a:xfrm>
            <a:off x="838200" y="633661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56531E-31F6-4B97-9A92-1FE8A8960D3D}" type="slidenum">
              <a:rPr lang="en-US" smtClean="0"/>
              <a:pPr/>
              <a:t>19</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Title 1">
            <a:extLst>
              <a:ext uri="{FF2B5EF4-FFF2-40B4-BE49-F238E27FC236}">
                <a16:creationId xmlns:a16="http://schemas.microsoft.com/office/drawing/2014/main" id="{94B65ED3-9B76-49C5-CF15-BA77C4A35F90}"/>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Tree>
    <p:extLst>
      <p:ext uri="{BB962C8B-B14F-4D97-AF65-F5344CB8AC3E}">
        <p14:creationId xmlns:p14="http://schemas.microsoft.com/office/powerpoint/2010/main" val="8419275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noGrp="1" noRot="1" noMove="1" noResize="1" noEditPoints="1" noAdjustHandles="1" noChangeArrowheads="1" noChangeShapeType="1"/>
          </p:cNvSpPr>
          <p:nvPr/>
        </p:nvSpPr>
        <p:spPr>
          <a:xfrm>
            <a:off x="517584" y="1627789"/>
            <a:ext cx="7397383"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marL="182860" lvl="2" indent="0">
              <a:spcAft>
                <a:spcPts val="1800"/>
              </a:spcAft>
              <a:buNone/>
            </a:pPr>
            <a:r>
              <a:rPr lang="en-US" sz="2400" b="1" dirty="0"/>
              <a:t>Agenda</a:t>
            </a:r>
          </a:p>
          <a:p>
            <a:pPr lvl="2">
              <a:spcAft>
                <a:spcPts val="1800"/>
              </a:spcAft>
            </a:pPr>
            <a:r>
              <a:rPr lang="en-US" sz="2400" dirty="0"/>
              <a:t>Introduction to TESCO Nighthawk</a:t>
            </a:r>
          </a:p>
          <a:p>
            <a:pPr lvl="2">
              <a:spcAft>
                <a:spcPts val="1800"/>
              </a:spcAft>
            </a:pPr>
            <a:r>
              <a:rPr lang="en-US" sz="2400" dirty="0"/>
              <a:t>Defining Zero-Infrastructure AMI</a:t>
            </a:r>
          </a:p>
          <a:p>
            <a:pPr lvl="2">
              <a:spcAft>
                <a:spcPts val="1800"/>
              </a:spcAft>
            </a:pPr>
            <a:r>
              <a:rPr lang="en-US" sz="2400" dirty="0"/>
              <a:t>Case Studies</a:t>
            </a:r>
          </a:p>
          <a:p>
            <a:pPr lvl="3">
              <a:spcAft>
                <a:spcPts val="1800"/>
              </a:spcAft>
            </a:pPr>
            <a:r>
              <a:rPr lang="en-US" sz="2400" dirty="0"/>
              <a:t>Full AMI</a:t>
            </a:r>
          </a:p>
          <a:p>
            <a:pPr lvl="3">
              <a:spcAft>
                <a:spcPts val="1800"/>
              </a:spcAft>
            </a:pPr>
            <a:r>
              <a:rPr lang="en-US" sz="2400" dirty="0"/>
              <a:t>Tactical/Targeted Deployment</a:t>
            </a:r>
          </a:p>
          <a:p>
            <a:pPr lvl="3">
              <a:spcAft>
                <a:spcPts val="1800"/>
              </a:spcAft>
            </a:pPr>
            <a:r>
              <a:rPr lang="en-US" sz="2400" dirty="0"/>
              <a:t>Program-Specific Application</a:t>
            </a:r>
          </a:p>
          <a:p>
            <a:pPr lvl="2">
              <a:spcAft>
                <a:spcPts val="1800"/>
              </a:spcAft>
            </a:pPr>
            <a:endParaRPr lang="en-US" sz="2400" dirty="0">
              <a:solidFill>
                <a:srgbClr val="141B4D"/>
              </a:solidFill>
            </a:endParaRP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6485232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Hamilton County Electric Cooperative, TX</a:t>
            </a:r>
          </a:p>
          <a:p>
            <a:pPr lvl="4">
              <a:spcAft>
                <a:spcPts val="1200"/>
              </a:spcAft>
            </a:pPr>
            <a:r>
              <a:rPr lang="en-US" sz="1600" dirty="0"/>
              <a:t>What’s next:</a:t>
            </a:r>
          </a:p>
          <a:p>
            <a:pPr marL="1539875" lvl="6" indent="-258763">
              <a:spcAft>
                <a:spcPts val="600"/>
              </a:spcAft>
            </a:pPr>
            <a:r>
              <a:rPr lang="en-US" sz="1200" dirty="0"/>
              <a:t>Continue per-substation deployment</a:t>
            </a: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20</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Rectangle 3">
            <a:extLst>
              <a:ext uri="{FF2B5EF4-FFF2-40B4-BE49-F238E27FC236}">
                <a16:creationId xmlns:a16="http://schemas.microsoft.com/office/drawing/2014/main" id="{95A07DC7-BF57-A672-1DCF-9DEB854963AF}"/>
              </a:ext>
            </a:extLst>
          </p:cNvPr>
          <p:cNvSpPr/>
          <p:nvPr/>
        </p:nvSpPr>
        <p:spPr bwMode="hidden">
          <a:xfrm flipH="1">
            <a:off x="6719239"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940467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p>
          <a:p>
            <a:pPr lvl="4">
              <a:spcAft>
                <a:spcPts val="1200"/>
              </a:spcAft>
            </a:pPr>
            <a:r>
              <a:rPr lang="en-US" sz="2000" dirty="0"/>
              <a:t>3,200 electric, 3,200 water</a:t>
            </a:r>
          </a:p>
          <a:p>
            <a:pPr lvl="4">
              <a:spcAft>
                <a:spcPts val="1200"/>
              </a:spcAft>
            </a:pPr>
            <a:r>
              <a:rPr lang="en-US" sz="2000" dirty="0"/>
              <a:t>TVA member</a:t>
            </a:r>
          </a:p>
          <a:p>
            <a:pPr lvl="4">
              <a:spcAft>
                <a:spcPts val="1200"/>
              </a:spcAft>
            </a:pPr>
            <a:r>
              <a:rPr lang="en-US" sz="2000" dirty="0"/>
              <a:t>Contacts</a:t>
            </a:r>
          </a:p>
          <a:p>
            <a:pPr marL="1997075" lvl="5" indent="-392113">
              <a:spcAft>
                <a:spcPts val="600"/>
              </a:spcAft>
              <a:tabLst>
                <a:tab pos="1484313" algn="l"/>
              </a:tabLst>
            </a:pPr>
            <a:r>
              <a:rPr lang="en-US" sz="2000" dirty="0"/>
              <a:t>Wilson Webb, General Manager</a:t>
            </a:r>
          </a:p>
          <a:p>
            <a:pPr marL="1997075" lvl="5" indent="-392113">
              <a:spcAft>
                <a:spcPts val="600"/>
              </a:spcAft>
              <a:tabLst>
                <a:tab pos="1484313" algn="l"/>
              </a:tabLst>
            </a:pPr>
            <a:r>
              <a:rPr lang="en-US" sz="2000" dirty="0"/>
              <a:t>Jay McLendon, Office Manager</a:t>
            </a:r>
          </a:p>
          <a:p>
            <a:pPr lvl="4">
              <a:spcAft>
                <a:spcPts val="1200"/>
              </a:spcAft>
            </a:pPr>
            <a:r>
              <a:rPr lang="en-US" sz="2000" dirty="0"/>
              <a:t>Old system: 10+ year old Electric and Water AMR solution</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21</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3074" name="Picture 2">
            <a:extLst>
              <a:ext uri="{FF2B5EF4-FFF2-40B4-BE49-F238E27FC236}">
                <a16:creationId xmlns:a16="http://schemas.microsoft.com/office/drawing/2014/main" id="{C9611437-3D33-4AB3-6EFD-E6AA0A668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1" y="1455016"/>
            <a:ext cx="2739922" cy="100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149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p>
          <a:p>
            <a:pPr lvl="4">
              <a:spcAft>
                <a:spcPts val="1200"/>
              </a:spcAft>
            </a:pPr>
            <a:r>
              <a:rPr lang="en-US" sz="1600" dirty="0"/>
              <a:t>Problem/Need:</a:t>
            </a:r>
          </a:p>
          <a:p>
            <a:pPr marL="1539875" lvl="6" indent="-258763">
              <a:spcAft>
                <a:spcPts val="600"/>
              </a:spcAft>
            </a:pPr>
            <a:r>
              <a:rPr lang="en-US" sz="1200" dirty="0"/>
              <a:t>Remote Disconnect/Read, Outage/Voltage reporting</a:t>
            </a:r>
          </a:p>
          <a:p>
            <a:pPr marL="1539875" lvl="6" indent="-258763">
              <a:spcAft>
                <a:spcPts val="600"/>
              </a:spcAft>
            </a:pPr>
            <a:r>
              <a:rPr lang="en-US" sz="1200" dirty="0"/>
              <a:t>Limited resources</a:t>
            </a:r>
          </a:p>
          <a:p>
            <a:pPr marL="1539875" lvl="6" indent="-258763">
              <a:spcAft>
                <a:spcPts val="600"/>
              </a:spcAft>
            </a:pPr>
            <a:r>
              <a:rPr lang="en-US" sz="1200" dirty="0"/>
              <a:t>Low to zero infrastructure to install/maintain</a:t>
            </a:r>
          </a:p>
          <a:p>
            <a:pPr marL="1539875" lvl="6" indent="-258763">
              <a:spcAft>
                <a:spcPts val="600"/>
              </a:spcAft>
            </a:pPr>
            <a:r>
              <a:rPr lang="en-US" sz="1200" dirty="0"/>
              <a:t>Easy to self deploy</a:t>
            </a:r>
          </a:p>
          <a:p>
            <a:pPr marL="1539875" lvl="6" indent="-258763">
              <a:spcAft>
                <a:spcPts val="600"/>
              </a:spcAft>
            </a:pPr>
            <a:r>
              <a:rPr lang="en-US" sz="1200" dirty="0"/>
              <a:t>Not turning meter-techs into RF techs</a:t>
            </a:r>
          </a:p>
          <a:p>
            <a:pPr marL="1539875" lvl="6" indent="-258763">
              <a:spcAft>
                <a:spcPts val="600"/>
              </a:spcAft>
            </a:pPr>
            <a:r>
              <a:rPr lang="en-US" sz="1200" dirty="0"/>
              <a:t>Must allow for multi-year, multi-phase self deployment (flexible and scalable)</a:t>
            </a:r>
          </a:p>
          <a:p>
            <a:pPr marL="1539875" lvl="6" indent="-258763">
              <a:spcAft>
                <a:spcPts val="600"/>
              </a:spcAft>
            </a:pPr>
            <a:r>
              <a:rPr lang="en-US" sz="1200" dirty="0"/>
              <a:t>No onsite server requirement (hosted)</a:t>
            </a:r>
          </a:p>
          <a:p>
            <a:pPr marL="1539875" lvl="6" indent="-258763">
              <a:spcAft>
                <a:spcPts val="600"/>
              </a:spcAft>
            </a:pPr>
            <a:r>
              <a:rPr lang="en-US" sz="1200" dirty="0"/>
              <a:t>Easy to operate single-software solution (no DBA or network admin)</a:t>
            </a:r>
          </a:p>
          <a:p>
            <a:pPr marL="1539875" lvl="6" indent="-258763">
              <a:spcAft>
                <a:spcPts val="600"/>
              </a:spcAft>
            </a:pPr>
            <a:r>
              <a:rPr lang="en-US" sz="1200" dirty="0"/>
              <a:t>Low latency</a:t>
            </a:r>
          </a:p>
          <a:p>
            <a:pPr marL="1539875" lvl="6" indent="-258763">
              <a:spcAft>
                <a:spcPts val="600"/>
              </a:spcAft>
            </a:pPr>
            <a:r>
              <a:rPr lang="en-US" sz="1200" dirty="0"/>
              <a:t>Must integrate with CSA MDM/CIS</a:t>
            </a:r>
          </a:p>
          <a:p>
            <a:pPr marL="1539875" lvl="6" indent="-258763">
              <a:spcAft>
                <a:spcPts val="600"/>
              </a:spcAft>
            </a:pPr>
            <a:r>
              <a:rPr lang="en-US" sz="1200" dirty="0"/>
              <a:t>Multi-service</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22</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4195334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endParaRPr lang="en-US" sz="2000" dirty="0"/>
          </a:p>
          <a:p>
            <a:pPr lvl="4">
              <a:spcAft>
                <a:spcPts val="1200"/>
              </a:spcAft>
            </a:pPr>
            <a:r>
              <a:rPr lang="en-US" sz="1600" dirty="0"/>
              <a:t>Solution:</a:t>
            </a:r>
          </a:p>
          <a:p>
            <a:pPr marL="1539875" lvl="6" indent="-258763">
              <a:spcAft>
                <a:spcPts val="600"/>
              </a:spcAft>
            </a:pPr>
            <a:r>
              <a:rPr lang="en-US" sz="1200" dirty="0"/>
              <a:t>Started with evaluation of AMI technology options</a:t>
            </a:r>
          </a:p>
          <a:p>
            <a:pPr marL="1539875" lvl="6" indent="-258763">
              <a:spcAft>
                <a:spcPts val="600"/>
              </a:spcAft>
            </a:pPr>
            <a:r>
              <a:rPr lang="en-US" sz="1200" dirty="0"/>
              <a:t>Explored remote ERT collection as a “bridge” to full AMI</a:t>
            </a:r>
          </a:p>
          <a:p>
            <a:pPr marL="1539875" lvl="6" indent="-258763">
              <a:spcAft>
                <a:spcPts val="600"/>
              </a:spcAft>
            </a:pPr>
            <a:r>
              <a:rPr lang="en-US" sz="1200" dirty="0"/>
              <a:t>Because of Water-ERT age-related limitations , decided to go straight to AMI</a:t>
            </a:r>
          </a:p>
          <a:p>
            <a:pPr marL="1539875" lvl="6" indent="-258763">
              <a:spcAft>
                <a:spcPts val="600"/>
              </a:spcAft>
            </a:pPr>
            <a:r>
              <a:rPr lang="en-US" sz="1200" dirty="0"/>
              <a:t>Identified Cellular-Mesh topology to be potential solution</a:t>
            </a:r>
          </a:p>
          <a:p>
            <a:pPr marL="1539875" lvl="6" indent="-258763">
              <a:spcAft>
                <a:spcPts val="600"/>
              </a:spcAft>
            </a:pPr>
            <a:r>
              <a:rPr lang="en-US" sz="1200" dirty="0"/>
              <a:t>Conducted thorough communications testing and RF-study</a:t>
            </a:r>
          </a:p>
          <a:p>
            <a:pPr marL="1539875" lvl="6" indent="-258763">
              <a:spcAft>
                <a:spcPts val="600"/>
              </a:spcAft>
            </a:pPr>
            <a:r>
              <a:rPr lang="en-US" sz="1200" dirty="0"/>
              <a:t>Provided full-system deployment plan</a:t>
            </a:r>
          </a:p>
          <a:p>
            <a:pPr marL="1539875" lvl="6" indent="-258763">
              <a:spcAft>
                <a:spcPts val="600"/>
              </a:spcAft>
            </a:pPr>
            <a:r>
              <a:rPr lang="en-US" sz="1200" dirty="0"/>
              <a:t>Deployed 3-month pilot in “worst case scenario” location</a:t>
            </a:r>
          </a:p>
          <a:p>
            <a:pPr marL="1539875" lvl="6" indent="-258763">
              <a:spcAft>
                <a:spcPts val="600"/>
              </a:spcAft>
            </a:pPr>
            <a:r>
              <a:rPr lang="en-US" sz="1200" dirty="0"/>
              <a:t>Integrated with CSA MDM</a:t>
            </a:r>
          </a:p>
          <a:p>
            <a:pPr marL="1539875" lvl="6" indent="-258763">
              <a:spcAft>
                <a:spcPts val="600"/>
              </a:spcAft>
            </a:pPr>
            <a:r>
              <a:rPr lang="en-US" sz="1200" dirty="0"/>
              <a:t>Evaluated hardware and software functionality</a:t>
            </a:r>
          </a:p>
          <a:p>
            <a:pPr marL="1539875" lvl="6" indent="-258763">
              <a:spcAft>
                <a:spcPts val="600"/>
              </a:spcAft>
            </a:pPr>
            <a:r>
              <a:rPr lang="en-US" sz="1200" dirty="0"/>
              <a:t>Used Fulcrum software for self- deployment (limit human error)</a:t>
            </a:r>
          </a:p>
          <a:p>
            <a:pPr marL="1539875" lvl="6" indent="-258763">
              <a:spcAft>
                <a:spcPts val="600"/>
              </a:spcAft>
            </a:pPr>
            <a:r>
              <a:rPr lang="en-US" sz="1200" dirty="0"/>
              <a:t>“Pallet a Month Club” to compensate for resource/budget realities </a:t>
            </a:r>
          </a:p>
          <a:p>
            <a:pPr marL="1539875" lvl="6" indent="-258763">
              <a:spcAft>
                <a:spcPts val="600"/>
              </a:spcAft>
            </a:pPr>
            <a:endParaRPr lang="en-US" sz="12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23</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Rectangle 3">
            <a:extLst>
              <a:ext uri="{FF2B5EF4-FFF2-40B4-BE49-F238E27FC236}">
                <a16:creationId xmlns:a16="http://schemas.microsoft.com/office/drawing/2014/main" id="{9A5E461A-3577-C6C0-7080-1C5C67F35871}"/>
              </a:ext>
            </a:extLst>
          </p:cNvPr>
          <p:cNvSpPr/>
          <p:nvPr/>
        </p:nvSpPr>
        <p:spPr bwMode="hidden">
          <a:xfrm flipH="1">
            <a:off x="6719239"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359240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24</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3" name="Picture 2" descr="Background pattern&#10;&#10;Description automatically generated with low confidence">
            <a:extLst>
              <a:ext uri="{FF2B5EF4-FFF2-40B4-BE49-F238E27FC236}">
                <a16:creationId xmlns:a16="http://schemas.microsoft.com/office/drawing/2014/main" id="{E34E6895-ABEA-A3CD-D6D6-EB9B82EBA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63" y="869439"/>
            <a:ext cx="8573523" cy="6614685"/>
          </a:xfrm>
          <a:prstGeom prst="rect">
            <a:avLst/>
          </a:prstGeom>
        </p:spPr>
      </p:pic>
      <p:sp>
        <p:nvSpPr>
          <p:cNvPr id="6" name="Rectangle 3">
            <a:extLst>
              <a:ext uri="{FF2B5EF4-FFF2-40B4-BE49-F238E27FC236}">
                <a16:creationId xmlns:a16="http://schemas.microsoft.com/office/drawing/2014/main" id="{68E0D4C8-B624-3CD6-7CA0-996F89F798FC}"/>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3">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CADA9D49-6515-4A46-33E9-8CBC07218400}"/>
              </a:ext>
            </a:extLst>
          </p:cNvPr>
          <p:cNvSpPr txBox="1"/>
          <p:nvPr/>
        </p:nvSpPr>
        <p:spPr>
          <a:xfrm>
            <a:off x="3973318" y="5435456"/>
            <a:ext cx="6289040" cy="461665"/>
          </a:xfrm>
          <a:prstGeom prst="rect">
            <a:avLst/>
          </a:prstGeom>
          <a:noFill/>
        </p:spPr>
        <p:txBody>
          <a:bodyPr wrap="square">
            <a:spAutoFit/>
          </a:bodyPr>
          <a:lstStyle/>
          <a:p>
            <a:pPr lvl="2">
              <a:spcAft>
                <a:spcPts val="1200"/>
              </a:spcAft>
            </a:pPr>
            <a:r>
              <a:rPr lang="en-US" sz="2400" b="1" dirty="0"/>
              <a:t>Cellular-Mesh</a:t>
            </a:r>
          </a:p>
        </p:txBody>
      </p:sp>
    </p:spTree>
    <p:extLst>
      <p:ext uri="{BB962C8B-B14F-4D97-AF65-F5344CB8AC3E}">
        <p14:creationId xmlns:p14="http://schemas.microsoft.com/office/powerpoint/2010/main" val="10159620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25</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2" name="Picture 1" descr="A close up of a map&#10;&#10;Description automatically generated">
            <a:extLst>
              <a:ext uri="{FF2B5EF4-FFF2-40B4-BE49-F238E27FC236}">
                <a16:creationId xmlns:a16="http://schemas.microsoft.com/office/drawing/2014/main" id="{49A3A2DE-98BB-2BD7-CCA9-7E73316C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443" y="1473243"/>
            <a:ext cx="4638929" cy="4638929"/>
          </a:xfrm>
          <a:prstGeom prst="rect">
            <a:avLst/>
          </a:prstGeom>
        </p:spPr>
      </p:pic>
      <p:pic>
        <p:nvPicPr>
          <p:cNvPr id="3" name="Picture 2" descr="A close up of a map&#10;&#10;Description automatically generated">
            <a:extLst>
              <a:ext uri="{FF2B5EF4-FFF2-40B4-BE49-F238E27FC236}">
                <a16:creationId xmlns:a16="http://schemas.microsoft.com/office/drawing/2014/main" id="{6B57EFF2-CE18-0708-7456-3C69FEEC6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33" y="1473244"/>
            <a:ext cx="4638929" cy="4638929"/>
          </a:xfrm>
          <a:prstGeom prst="rect">
            <a:avLst/>
          </a:prstGeom>
        </p:spPr>
      </p:pic>
      <p:grpSp>
        <p:nvGrpSpPr>
          <p:cNvPr id="8" name="Group 7">
            <a:extLst>
              <a:ext uri="{FF2B5EF4-FFF2-40B4-BE49-F238E27FC236}">
                <a16:creationId xmlns:a16="http://schemas.microsoft.com/office/drawing/2014/main" id="{E4FE0D55-0FFD-02D9-8504-6D3AC1D78651}"/>
              </a:ext>
            </a:extLst>
          </p:cNvPr>
          <p:cNvGrpSpPr/>
          <p:nvPr/>
        </p:nvGrpSpPr>
        <p:grpSpPr>
          <a:xfrm>
            <a:off x="3014101" y="5507150"/>
            <a:ext cx="7699270" cy="614855"/>
            <a:chOff x="3288067" y="5354750"/>
            <a:chExt cx="7699270" cy="614855"/>
          </a:xfrm>
        </p:grpSpPr>
        <p:sp>
          <p:nvSpPr>
            <p:cNvPr id="11" name="TextBox 10">
              <a:extLst>
                <a:ext uri="{FF2B5EF4-FFF2-40B4-BE49-F238E27FC236}">
                  <a16:creationId xmlns:a16="http://schemas.microsoft.com/office/drawing/2014/main" id="{53EAA41F-04A5-2EF5-1A6B-FDD1CDB2EBED}"/>
                </a:ext>
              </a:extLst>
            </p:cNvPr>
            <p:cNvSpPr txBox="1"/>
            <p:nvPr/>
          </p:nvSpPr>
          <p:spPr>
            <a:xfrm>
              <a:off x="3288067" y="5354750"/>
              <a:ext cx="2553725" cy="614855"/>
            </a:xfrm>
            <a:prstGeom prst="rect">
              <a:avLst/>
            </a:prstGeom>
            <a:solidFill>
              <a:srgbClr val="141B4D"/>
            </a:solidFill>
          </p:spPr>
          <p:txBody>
            <a:bodyPr wrap="square" rtlCol="0" anchor="ctr" anchorCtr="0">
              <a:noAutofit/>
            </a:bodyPr>
            <a:lstStyle/>
            <a:p>
              <a:pPr algn="ctr"/>
              <a:r>
                <a:rPr lang="en-US" sz="1400" b="1" dirty="0">
                  <a:solidFill>
                    <a:schemeClr val="bg2"/>
                  </a:solidFill>
                </a:rPr>
                <a:t>Cellular Meter Placement</a:t>
              </a:r>
            </a:p>
          </p:txBody>
        </p:sp>
        <p:sp>
          <p:nvSpPr>
            <p:cNvPr id="12" name="TextBox 11">
              <a:extLst>
                <a:ext uri="{FF2B5EF4-FFF2-40B4-BE49-F238E27FC236}">
                  <a16:creationId xmlns:a16="http://schemas.microsoft.com/office/drawing/2014/main" id="{C045B2EE-2527-34D6-6212-5CB39820CA7F}"/>
                </a:ext>
              </a:extLst>
            </p:cNvPr>
            <p:cNvSpPr txBox="1"/>
            <p:nvPr/>
          </p:nvSpPr>
          <p:spPr>
            <a:xfrm>
              <a:off x="8433612" y="5354750"/>
              <a:ext cx="2553725" cy="614855"/>
            </a:xfrm>
            <a:prstGeom prst="rect">
              <a:avLst/>
            </a:prstGeom>
            <a:solidFill>
              <a:srgbClr val="141B4D"/>
            </a:solidFill>
          </p:spPr>
          <p:txBody>
            <a:bodyPr wrap="square" rtlCol="0" anchor="ctr" anchorCtr="0">
              <a:noAutofit/>
            </a:bodyPr>
            <a:lstStyle>
              <a:defPPr>
                <a:defRPr lang="en-US"/>
              </a:defPPr>
              <a:lvl1pPr algn="ctr">
                <a:defRPr sz="1800" b="1">
                  <a:solidFill>
                    <a:schemeClr val="bg2"/>
                  </a:solidFill>
                </a:defRPr>
              </a:lvl1pPr>
            </a:lstStyle>
            <a:p>
              <a:r>
                <a:rPr lang="en-US" sz="1400" dirty="0"/>
                <a:t>RF-Mesh Meter Placement</a:t>
              </a:r>
            </a:p>
          </p:txBody>
        </p:sp>
      </p:grpSp>
    </p:spTree>
    <p:extLst>
      <p:ext uri="{BB962C8B-B14F-4D97-AF65-F5344CB8AC3E}">
        <p14:creationId xmlns:p14="http://schemas.microsoft.com/office/powerpoint/2010/main" val="1400437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26</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14" name="Picture 13">
            <a:extLst>
              <a:ext uri="{FF2B5EF4-FFF2-40B4-BE49-F238E27FC236}">
                <a16:creationId xmlns:a16="http://schemas.microsoft.com/office/drawing/2014/main" id="{639501C1-C285-7DDA-53B7-320CFD211D20}"/>
              </a:ext>
            </a:extLst>
          </p:cNvPr>
          <p:cNvPicPr>
            <a:picLocks noChangeAspect="1"/>
          </p:cNvPicPr>
          <p:nvPr/>
        </p:nvPicPr>
        <p:blipFill rotWithShape="1">
          <a:blip r:embed="rId2"/>
          <a:srcRect l="2416" t="8203" r="3667" b="5029"/>
          <a:stretch/>
        </p:blipFill>
        <p:spPr>
          <a:xfrm>
            <a:off x="517585" y="908824"/>
            <a:ext cx="11147155" cy="5792918"/>
          </a:xfrm>
          <a:prstGeom prst="rect">
            <a:avLst/>
          </a:prstGeom>
        </p:spPr>
      </p:pic>
      <p:sp>
        <p:nvSpPr>
          <p:cNvPr id="2" name="Rectangle 1">
            <a:extLst>
              <a:ext uri="{FF2B5EF4-FFF2-40B4-BE49-F238E27FC236}">
                <a16:creationId xmlns:a16="http://schemas.microsoft.com/office/drawing/2014/main" id="{35C3F7E7-B3EE-A467-5D6D-4399C8E80C96}"/>
              </a:ext>
            </a:extLst>
          </p:cNvPr>
          <p:cNvSpPr/>
          <p:nvPr/>
        </p:nvSpPr>
        <p:spPr>
          <a:xfrm>
            <a:off x="8892072" y="1268306"/>
            <a:ext cx="2461727" cy="1406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3298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27</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13" name="Picture 12">
            <a:extLst>
              <a:ext uri="{FF2B5EF4-FFF2-40B4-BE49-F238E27FC236}">
                <a16:creationId xmlns:a16="http://schemas.microsoft.com/office/drawing/2014/main" id="{ADC657DD-7B5C-423D-4581-8E5363C68F25}"/>
              </a:ext>
            </a:extLst>
          </p:cNvPr>
          <p:cNvPicPr>
            <a:picLocks noChangeAspect="1"/>
          </p:cNvPicPr>
          <p:nvPr/>
        </p:nvPicPr>
        <p:blipFill rotWithShape="1">
          <a:blip r:embed="rId2"/>
          <a:srcRect l="1417" r="2249"/>
          <a:stretch/>
        </p:blipFill>
        <p:spPr>
          <a:xfrm>
            <a:off x="700465" y="910079"/>
            <a:ext cx="10729535" cy="6265083"/>
          </a:xfrm>
          <a:prstGeom prst="rect">
            <a:avLst/>
          </a:prstGeom>
        </p:spPr>
      </p:pic>
      <p:sp>
        <p:nvSpPr>
          <p:cNvPr id="2" name="Rectangle 1">
            <a:extLst>
              <a:ext uri="{FF2B5EF4-FFF2-40B4-BE49-F238E27FC236}">
                <a16:creationId xmlns:a16="http://schemas.microsoft.com/office/drawing/2014/main" id="{9D39F92E-B776-7E36-EB6F-06661F2B8F7D}"/>
              </a:ext>
            </a:extLst>
          </p:cNvPr>
          <p:cNvSpPr/>
          <p:nvPr/>
        </p:nvSpPr>
        <p:spPr>
          <a:xfrm>
            <a:off x="3610947" y="5477070"/>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29E006-69C5-D023-BC80-0F116353E291}"/>
              </a:ext>
            </a:extLst>
          </p:cNvPr>
          <p:cNvSpPr/>
          <p:nvPr/>
        </p:nvSpPr>
        <p:spPr>
          <a:xfrm>
            <a:off x="3530081" y="5667544"/>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084E79-2DE7-8F0B-BFFF-18CE74AE5902}"/>
              </a:ext>
            </a:extLst>
          </p:cNvPr>
          <p:cNvSpPr/>
          <p:nvPr/>
        </p:nvSpPr>
        <p:spPr>
          <a:xfrm>
            <a:off x="8610600" y="1216090"/>
            <a:ext cx="2278224" cy="174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9134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28</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16" name="Picture 15">
            <a:extLst>
              <a:ext uri="{FF2B5EF4-FFF2-40B4-BE49-F238E27FC236}">
                <a16:creationId xmlns:a16="http://schemas.microsoft.com/office/drawing/2014/main" id="{225609BB-66C7-A672-FAA8-FF4DA59ECBB2}"/>
              </a:ext>
            </a:extLst>
          </p:cNvPr>
          <p:cNvPicPr>
            <a:picLocks noChangeAspect="1"/>
          </p:cNvPicPr>
          <p:nvPr/>
        </p:nvPicPr>
        <p:blipFill rotWithShape="1">
          <a:blip r:embed="rId2"/>
          <a:srcRect l="2973" t="8646" r="3971" b="5044"/>
          <a:stretch/>
        </p:blipFill>
        <p:spPr>
          <a:xfrm>
            <a:off x="670559" y="912371"/>
            <a:ext cx="10850881" cy="5661149"/>
          </a:xfrm>
          <a:prstGeom prst="rect">
            <a:avLst/>
          </a:prstGeom>
        </p:spPr>
      </p:pic>
      <p:sp>
        <p:nvSpPr>
          <p:cNvPr id="2" name="Rectangle 1">
            <a:extLst>
              <a:ext uri="{FF2B5EF4-FFF2-40B4-BE49-F238E27FC236}">
                <a16:creationId xmlns:a16="http://schemas.microsoft.com/office/drawing/2014/main" id="{D58C7DDF-1505-C554-AB75-8093CB842D7B}"/>
              </a:ext>
            </a:extLst>
          </p:cNvPr>
          <p:cNvSpPr/>
          <p:nvPr/>
        </p:nvSpPr>
        <p:spPr>
          <a:xfrm>
            <a:off x="3517641" y="4655976"/>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6B5027-913C-1D3C-C1E5-670820F4D8B8}"/>
              </a:ext>
            </a:extLst>
          </p:cNvPr>
          <p:cNvSpPr/>
          <p:nvPr/>
        </p:nvSpPr>
        <p:spPr>
          <a:xfrm>
            <a:off x="3517641" y="4901280"/>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6385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29</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3" name="Picture 2" descr="A picture containing chart&#10;&#10;Description automatically generated">
            <a:extLst>
              <a:ext uri="{FF2B5EF4-FFF2-40B4-BE49-F238E27FC236}">
                <a16:creationId xmlns:a16="http://schemas.microsoft.com/office/drawing/2014/main" id="{C4F7973A-3EBA-7B6B-E8A7-2FC025D8D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57" y="913511"/>
            <a:ext cx="11268918" cy="5944489"/>
          </a:xfrm>
          <a:prstGeom prst="rect">
            <a:avLst/>
          </a:prstGeom>
        </p:spPr>
      </p:pic>
    </p:spTree>
    <p:extLst>
      <p:ext uri="{BB962C8B-B14F-4D97-AF65-F5344CB8AC3E}">
        <p14:creationId xmlns:p14="http://schemas.microsoft.com/office/powerpoint/2010/main" val="17527268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9BD8-2F38-4864-8927-5F84B521FEFD}"/>
              </a:ext>
            </a:extLst>
          </p:cNvPr>
          <p:cNvSpPr>
            <a:spLocks noGrp="1"/>
          </p:cNvSpPr>
          <p:nvPr>
            <p:ph type="title"/>
          </p:nvPr>
        </p:nvSpPr>
        <p:spPr/>
        <p:txBody>
          <a:bodyPr>
            <a:noAutofit/>
          </a:bodyPr>
          <a:lstStyle/>
          <a:p>
            <a:r>
              <a:rPr lang="en-US" dirty="0"/>
              <a:t>Zero-Infrastructure AMI</a:t>
            </a:r>
          </a:p>
        </p:txBody>
      </p:sp>
      <p:sp>
        <p:nvSpPr>
          <p:cNvPr id="3" name="Content Placeholder 2">
            <a:extLst>
              <a:ext uri="{FF2B5EF4-FFF2-40B4-BE49-F238E27FC236}">
                <a16:creationId xmlns:a16="http://schemas.microsoft.com/office/drawing/2014/main" id="{DD8C81CD-64BD-4C13-B2A0-1C3346993302}"/>
              </a:ext>
            </a:extLst>
          </p:cNvPr>
          <p:cNvSpPr>
            <a:spLocks noGrp="1"/>
          </p:cNvSpPr>
          <p:nvPr>
            <p:ph idx="1"/>
          </p:nvPr>
        </p:nvSpPr>
        <p:spPr>
          <a:xfrm>
            <a:off x="346467" y="1450951"/>
            <a:ext cx="6980308" cy="2432792"/>
          </a:xfrm>
        </p:spPr>
        <p:txBody>
          <a:bodyPr>
            <a:normAutofit/>
          </a:bodyPr>
          <a:lstStyle/>
          <a:p>
            <a:pPr lvl="2"/>
            <a:r>
              <a:rPr lang="en-US" sz="2400" dirty="0"/>
              <a:t>About Nighthawk</a:t>
            </a:r>
          </a:p>
          <a:p>
            <a:pPr lvl="3"/>
            <a:r>
              <a:rPr lang="en-US" sz="2000" dirty="0"/>
              <a:t>Over 25 years of utility experience</a:t>
            </a:r>
          </a:p>
          <a:p>
            <a:pPr lvl="3"/>
            <a:r>
              <a:rPr lang="en-US" sz="2000" dirty="0"/>
              <a:t>100+ utilities served</a:t>
            </a:r>
          </a:p>
          <a:p>
            <a:pPr lvl="3"/>
            <a:r>
              <a:rPr lang="en-US" sz="2000" dirty="0"/>
              <a:t>AMI Solutions</a:t>
            </a:r>
          </a:p>
          <a:p>
            <a:pPr lvl="4"/>
            <a:r>
              <a:rPr lang="en-US" sz="2000" dirty="0"/>
              <a:t>Full-Deployment</a:t>
            </a:r>
          </a:p>
          <a:p>
            <a:pPr lvl="4"/>
            <a:r>
              <a:rPr lang="en-US" sz="2000" dirty="0"/>
              <a:t>Tactical</a:t>
            </a:r>
          </a:p>
          <a:p>
            <a:pPr marL="1371600" lvl="3" indent="0">
              <a:buNone/>
            </a:pPr>
            <a:endParaRPr lang="en-US" sz="2400" dirty="0"/>
          </a:p>
          <a:p>
            <a:pPr marL="1371600" lvl="3" indent="0">
              <a:buNone/>
            </a:pPr>
            <a:endParaRPr lang="en-US" sz="2200" dirty="0"/>
          </a:p>
          <a:p>
            <a:pPr lvl="2"/>
            <a:endParaRPr lang="en-US" sz="2400" dirty="0">
              <a:solidFill>
                <a:srgbClr val="141B4D"/>
              </a:solidFill>
            </a:endParaRPr>
          </a:p>
        </p:txBody>
      </p:sp>
      <p:sp>
        <p:nvSpPr>
          <p:cNvPr id="4" name="Footer Placeholder 3">
            <a:extLst>
              <a:ext uri="{FF2B5EF4-FFF2-40B4-BE49-F238E27FC236}">
                <a16:creationId xmlns:a16="http://schemas.microsoft.com/office/drawing/2014/main" id="{0C997092-D0F0-A0E6-3901-036C8BB153D0}"/>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15048685-8816-A6A6-0EB2-51D52EC06F93}"/>
              </a:ext>
            </a:extLst>
          </p:cNvPr>
          <p:cNvSpPr>
            <a:spLocks noGrp="1"/>
          </p:cNvSpPr>
          <p:nvPr>
            <p:ph type="sldNum" sz="quarter" idx="4"/>
          </p:nvPr>
        </p:nvSpPr>
        <p:spPr/>
        <p:txBody>
          <a:bodyPr/>
          <a:lstStyle/>
          <a:p>
            <a:fld id="{C356531E-31F6-4B97-9A92-1FE8A8960D3D}" type="slidenum">
              <a:rPr lang="en-US" smtClean="0"/>
              <a:pPr/>
              <a:t>3</a:t>
            </a:fld>
            <a:endParaRPr lang="en-US" dirty="0"/>
          </a:p>
        </p:txBody>
      </p:sp>
      <p:sp>
        <p:nvSpPr>
          <p:cNvPr id="6" name="Rectangle 3">
            <a:extLst>
              <a:ext uri="{FF2B5EF4-FFF2-40B4-BE49-F238E27FC236}">
                <a16:creationId xmlns:a16="http://schemas.microsoft.com/office/drawing/2014/main" id="{41E626E5-B38F-2392-839D-A05231039518}"/>
              </a:ext>
            </a:extLst>
          </p:cNvPr>
          <p:cNvSpPr/>
          <p:nvPr/>
        </p:nvSpPr>
        <p:spPr bwMode="hidden">
          <a:xfrm flipH="1">
            <a:off x="6762317"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6096F4D7-BBCD-A66F-1617-34B0B145BB39}"/>
              </a:ext>
            </a:extLst>
          </p:cNvPr>
          <p:cNvSpPr txBox="1"/>
          <p:nvPr/>
        </p:nvSpPr>
        <p:spPr>
          <a:xfrm>
            <a:off x="-514122" y="3810451"/>
            <a:ext cx="8023123" cy="707886"/>
          </a:xfrm>
          <a:prstGeom prst="rect">
            <a:avLst/>
          </a:prstGeom>
          <a:noFill/>
        </p:spPr>
        <p:txBody>
          <a:bodyPr wrap="square" rtlCol="0">
            <a:spAutoFit/>
          </a:bodyPr>
          <a:lstStyle/>
          <a:p>
            <a:pPr lvl="3"/>
            <a:r>
              <a:rPr lang="en-US" sz="4000" b="1" dirty="0"/>
              <a:t>Now a TESCO Company!</a:t>
            </a:r>
          </a:p>
        </p:txBody>
      </p:sp>
      <p:pic>
        <p:nvPicPr>
          <p:cNvPr id="7" name="Picture 6" descr="Logo, company name&#10;&#10;Description automatically generated">
            <a:extLst>
              <a:ext uri="{FF2B5EF4-FFF2-40B4-BE49-F238E27FC236}">
                <a16:creationId xmlns:a16="http://schemas.microsoft.com/office/drawing/2014/main" id="{08C8A059-FBF3-7256-DC80-AACDA4525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2" y="4164394"/>
            <a:ext cx="3168743" cy="2432793"/>
          </a:xfrm>
          <a:prstGeom prst="rect">
            <a:avLst/>
          </a:prstGeom>
        </p:spPr>
      </p:pic>
    </p:spTree>
    <p:extLst>
      <p:ext uri="{BB962C8B-B14F-4D97-AF65-F5344CB8AC3E}">
        <p14:creationId xmlns:p14="http://schemas.microsoft.com/office/powerpoint/2010/main" val="3126326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endParaRPr lang="en-US" sz="2000" dirty="0"/>
          </a:p>
          <a:p>
            <a:pPr lvl="4">
              <a:spcAft>
                <a:spcPts val="1200"/>
              </a:spcAft>
            </a:pPr>
            <a:r>
              <a:rPr lang="en-US" sz="1600" dirty="0"/>
              <a:t>Outcome:</a:t>
            </a:r>
          </a:p>
          <a:p>
            <a:pPr marL="1539875" lvl="6" indent="-258763">
              <a:spcAft>
                <a:spcPts val="600"/>
              </a:spcAft>
            </a:pPr>
            <a:r>
              <a:rPr lang="en-US" sz="1200" dirty="0"/>
              <a:t>Electric 80% deployed</a:t>
            </a:r>
          </a:p>
          <a:p>
            <a:pPr marL="1539875" lvl="6" indent="-258763">
              <a:spcAft>
                <a:spcPts val="600"/>
              </a:spcAft>
            </a:pPr>
            <a:r>
              <a:rPr lang="en-US" sz="1200" dirty="0"/>
              <a:t>Water 10% deployed</a:t>
            </a:r>
          </a:p>
          <a:p>
            <a:pPr marL="1539875" lvl="6" indent="-258763">
              <a:spcAft>
                <a:spcPts val="600"/>
              </a:spcAft>
            </a:pPr>
            <a:r>
              <a:rPr lang="en-US" sz="1200" dirty="0"/>
              <a:t>10-30 seconds for on-demand reads, disconnects, demand resets, etc.</a:t>
            </a:r>
          </a:p>
          <a:p>
            <a:pPr marL="1539875" lvl="6" indent="-258763">
              <a:spcAft>
                <a:spcPts val="600"/>
              </a:spcAft>
            </a:pPr>
            <a:r>
              <a:rPr lang="en-US" sz="1200" dirty="0"/>
              <a:t>Nothing to maintain beyond the meters (zero-infrastructure) </a:t>
            </a:r>
          </a:p>
          <a:p>
            <a:pPr marL="1539875" lvl="6" indent="-258763">
              <a:spcAft>
                <a:spcPts val="600"/>
              </a:spcAft>
            </a:pPr>
            <a:r>
              <a:rPr lang="en-US" sz="1200" dirty="0"/>
              <a:t>Standard AMI benefits</a:t>
            </a:r>
          </a:p>
          <a:p>
            <a:pPr marL="2059250" lvl="7" indent="-258763">
              <a:spcAft>
                <a:spcPts val="600"/>
              </a:spcAft>
            </a:pPr>
            <a:r>
              <a:rPr lang="en-US" sz="1200" dirty="0"/>
              <a:t>Preventing truck rolls</a:t>
            </a:r>
          </a:p>
          <a:p>
            <a:pPr marL="2059250" lvl="7" indent="-258763">
              <a:spcAft>
                <a:spcPts val="600"/>
              </a:spcAft>
            </a:pPr>
            <a:r>
              <a:rPr lang="en-US" sz="1200" dirty="0"/>
              <a:t>Outage/voltage reporting</a:t>
            </a:r>
          </a:p>
          <a:p>
            <a:pPr marL="2059250" lvl="7" indent="-258763">
              <a:spcAft>
                <a:spcPts val="600"/>
              </a:spcAft>
            </a:pPr>
            <a:r>
              <a:rPr lang="en-US" sz="1200" dirty="0"/>
              <a:t>Remote reading/disconnect</a:t>
            </a:r>
          </a:p>
          <a:p>
            <a:pPr marL="2059250" lvl="7" indent="-258763">
              <a:spcAft>
                <a:spcPts val="600"/>
              </a:spcAft>
            </a:pPr>
            <a:r>
              <a:rPr lang="en-US" sz="1200" dirty="0"/>
              <a:t>Etc.</a:t>
            </a:r>
          </a:p>
          <a:p>
            <a:pPr marL="1539875" lvl="6" indent="-258763">
              <a:spcAft>
                <a:spcPts val="600"/>
              </a:spcAft>
            </a:pPr>
            <a:endParaRPr lang="en-US" sz="1200" dirty="0"/>
          </a:p>
          <a:p>
            <a:pPr marL="1539875" lvl="6" indent="-258763">
              <a:spcAft>
                <a:spcPts val="600"/>
              </a:spcAft>
            </a:pPr>
            <a:endParaRPr lang="en-US" sz="12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30</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32987076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endParaRPr lang="en-US" sz="2000" dirty="0"/>
          </a:p>
          <a:p>
            <a:pPr lvl="4">
              <a:spcAft>
                <a:spcPts val="1200"/>
              </a:spcAft>
            </a:pPr>
            <a:r>
              <a:rPr lang="en-US" sz="1600" dirty="0"/>
              <a:t>Challenges/Lessons Learned:</a:t>
            </a:r>
          </a:p>
          <a:p>
            <a:pPr marL="1539875" lvl="6" indent="-258763">
              <a:spcAft>
                <a:spcPts val="600"/>
              </a:spcAft>
            </a:pPr>
            <a:r>
              <a:rPr lang="en-US" sz="1200" dirty="0"/>
              <a:t>Older water meter registers hindering retrofit</a:t>
            </a:r>
          </a:p>
          <a:p>
            <a:pPr marL="1539875" lvl="6" indent="-258763">
              <a:spcAft>
                <a:spcPts val="600"/>
              </a:spcAft>
            </a:pPr>
            <a:r>
              <a:rPr lang="en-US" sz="1200" dirty="0"/>
              <a:t>Meter lead times jumping from 3-4 weeks to 6-8 weeks </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31</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12690722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Full AMI</a:t>
            </a:r>
          </a:p>
          <a:p>
            <a:pPr lvl="3">
              <a:spcAft>
                <a:spcPts val="1200"/>
              </a:spcAft>
            </a:pPr>
            <a:r>
              <a:rPr lang="en-US" sz="2000" b="1" dirty="0"/>
              <a:t>Louisville Utilities, MS</a:t>
            </a:r>
            <a:endParaRPr lang="en-US" sz="2000" dirty="0"/>
          </a:p>
          <a:p>
            <a:pPr lvl="4">
              <a:spcAft>
                <a:spcPts val="1200"/>
              </a:spcAft>
            </a:pPr>
            <a:r>
              <a:rPr lang="en-US" sz="1600" dirty="0"/>
              <a:t>What’s next:</a:t>
            </a:r>
          </a:p>
          <a:p>
            <a:pPr marL="1539875" lvl="6" indent="-258763">
              <a:spcAft>
                <a:spcPts val="600"/>
              </a:spcAft>
            </a:pPr>
            <a:r>
              <a:rPr lang="en-US" sz="1200" dirty="0"/>
              <a:t>Leveraging MDM for AMI commands (deeper integration)</a:t>
            </a:r>
          </a:p>
          <a:p>
            <a:pPr marL="1539875" lvl="6" indent="-258763">
              <a:spcAft>
                <a:spcPts val="600"/>
              </a:spcAft>
            </a:pPr>
            <a:r>
              <a:rPr lang="en-US" sz="1200" dirty="0"/>
              <a:t>Using AMI data and CSA MDM for transformer loading, line/water loss recovery and other advanced analytical applications</a:t>
            </a: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dirty="0"/>
              <a:t>tescometering.com</a:t>
            </a:r>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32</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Rectangle 3">
            <a:extLst>
              <a:ext uri="{FF2B5EF4-FFF2-40B4-BE49-F238E27FC236}">
                <a16:creationId xmlns:a16="http://schemas.microsoft.com/office/drawing/2014/main" id="{95A07DC7-BF57-A672-1DCF-9DEB854963AF}"/>
              </a:ext>
            </a:extLst>
          </p:cNvPr>
          <p:cNvSpPr/>
          <p:nvPr/>
        </p:nvSpPr>
        <p:spPr bwMode="hidden">
          <a:xfrm flipH="1">
            <a:off x="6719239"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957610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Tactical/Targeted Deployment</a:t>
            </a:r>
          </a:p>
          <a:p>
            <a:pPr lvl="3">
              <a:spcAft>
                <a:spcPts val="1200"/>
              </a:spcAft>
            </a:pPr>
            <a:r>
              <a:rPr lang="en-US" sz="2000" b="1" dirty="0"/>
              <a:t>Lexington, NC</a:t>
            </a:r>
          </a:p>
          <a:p>
            <a:pPr lvl="4">
              <a:spcAft>
                <a:spcPts val="1200"/>
              </a:spcAft>
            </a:pPr>
            <a:r>
              <a:rPr lang="en-US" sz="1600" dirty="0"/>
              <a:t>Problem/Need:</a:t>
            </a:r>
          </a:p>
          <a:p>
            <a:pPr marL="1539875" lvl="6" indent="-258763">
              <a:spcAft>
                <a:spcPts val="600"/>
              </a:spcAft>
            </a:pPr>
            <a:r>
              <a:rPr lang="en-US" sz="1200" dirty="0"/>
              <a:t>Targeted remote disconnect solution for electric system</a:t>
            </a:r>
          </a:p>
          <a:p>
            <a:pPr marL="1539875" lvl="6" indent="-258763">
              <a:spcAft>
                <a:spcPts val="600"/>
              </a:spcAft>
            </a:pPr>
            <a:r>
              <a:rPr lang="en-US" sz="1200" dirty="0"/>
              <a:t>Needed to be read by existing drive-by AMR setup</a:t>
            </a:r>
          </a:p>
          <a:p>
            <a:pPr marL="1539875" lvl="6" indent="-258763">
              <a:spcAft>
                <a:spcPts val="600"/>
              </a:spcAft>
            </a:pPr>
            <a:r>
              <a:rPr lang="en-US" sz="1200" dirty="0"/>
              <a:t>Flexibility to deploy anywhere without infrastructure build-out</a:t>
            </a:r>
          </a:p>
          <a:p>
            <a:pPr marL="914285" lvl="4" indent="0">
              <a:spcAft>
                <a:spcPts val="1200"/>
              </a:spcAft>
              <a:buNone/>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33</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1026" name="Picture 2" descr="Lexington NC - Mantle Realty">
            <a:extLst>
              <a:ext uri="{FF2B5EF4-FFF2-40B4-BE49-F238E27FC236}">
                <a16:creationId xmlns:a16="http://schemas.microsoft.com/office/drawing/2014/main" id="{5BB4F0B3-3A11-05C2-62A8-15E5598C6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290" y="4177796"/>
            <a:ext cx="2842730" cy="164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270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Tactical/Targeted Deployment</a:t>
            </a:r>
          </a:p>
          <a:p>
            <a:pPr lvl="3">
              <a:spcAft>
                <a:spcPts val="1200"/>
              </a:spcAft>
            </a:pPr>
            <a:r>
              <a:rPr lang="en-US" sz="2000" b="1" dirty="0"/>
              <a:t>Lexington, NC</a:t>
            </a:r>
            <a:endParaRPr lang="en-US" sz="1734" dirty="0"/>
          </a:p>
          <a:p>
            <a:pPr lvl="4">
              <a:spcAft>
                <a:spcPts val="1200"/>
              </a:spcAft>
            </a:pPr>
            <a:r>
              <a:rPr lang="en-US" sz="1600" dirty="0"/>
              <a:t>Solution:</a:t>
            </a:r>
          </a:p>
          <a:p>
            <a:pPr marL="1539875" lvl="6" indent="-258763">
              <a:spcAft>
                <a:spcPts val="600"/>
              </a:spcAft>
            </a:pPr>
            <a:r>
              <a:rPr lang="en-US" sz="1200" dirty="0"/>
              <a:t>100% LTE cellular under-glass solution w/ ERT transmit</a:t>
            </a:r>
          </a:p>
          <a:p>
            <a:pPr marL="1539875" lvl="6" indent="-258763">
              <a:spcAft>
                <a:spcPts val="600"/>
              </a:spcAft>
            </a:pPr>
            <a:r>
              <a:rPr lang="en-US" sz="1200" dirty="0"/>
              <a:t>AMI headend for remote disconnect (single and batch), outage, voltage and additional command/visualization options</a:t>
            </a: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34</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3" name="Rectangle 3">
            <a:extLst>
              <a:ext uri="{FF2B5EF4-FFF2-40B4-BE49-F238E27FC236}">
                <a16:creationId xmlns:a16="http://schemas.microsoft.com/office/drawing/2014/main" id="{45025CB6-6035-DCF3-6C8C-F05C53790A58}"/>
              </a:ext>
            </a:extLst>
          </p:cNvPr>
          <p:cNvSpPr/>
          <p:nvPr/>
        </p:nvSpPr>
        <p:spPr bwMode="hidden">
          <a:xfrm flipH="1">
            <a:off x="6675583" y="918891"/>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327717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35</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8" name="Rectangle 7">
            <a:extLst>
              <a:ext uri="{FF2B5EF4-FFF2-40B4-BE49-F238E27FC236}">
                <a16:creationId xmlns:a16="http://schemas.microsoft.com/office/drawing/2014/main" id="{F7D3EF47-AB7E-6747-898B-8C1297CAD62D}"/>
              </a:ext>
            </a:extLst>
          </p:cNvPr>
          <p:cNvSpPr/>
          <p:nvPr/>
        </p:nvSpPr>
        <p:spPr>
          <a:xfrm>
            <a:off x="3581401" y="1660849"/>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697CE3-1256-C007-E48B-5F2A87130126}"/>
              </a:ext>
            </a:extLst>
          </p:cNvPr>
          <p:cNvSpPr/>
          <p:nvPr/>
        </p:nvSpPr>
        <p:spPr>
          <a:xfrm>
            <a:off x="7488492" y="1575734"/>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9844141E-91AB-60B3-2B79-6D8F3482D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6" y="916201"/>
            <a:ext cx="11089695" cy="5960073"/>
          </a:xfrm>
          <a:prstGeom prst="rect">
            <a:avLst/>
          </a:prstGeom>
        </p:spPr>
      </p:pic>
    </p:spTree>
    <p:extLst>
      <p:ext uri="{BB962C8B-B14F-4D97-AF65-F5344CB8AC3E}">
        <p14:creationId xmlns:p14="http://schemas.microsoft.com/office/powerpoint/2010/main" val="36941537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36</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8" name="Rectangle 7">
            <a:extLst>
              <a:ext uri="{FF2B5EF4-FFF2-40B4-BE49-F238E27FC236}">
                <a16:creationId xmlns:a16="http://schemas.microsoft.com/office/drawing/2014/main" id="{F7D3EF47-AB7E-6747-898B-8C1297CAD62D}"/>
              </a:ext>
            </a:extLst>
          </p:cNvPr>
          <p:cNvSpPr/>
          <p:nvPr/>
        </p:nvSpPr>
        <p:spPr>
          <a:xfrm>
            <a:off x="3581401" y="1660849"/>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697CE3-1256-C007-E48B-5F2A87130126}"/>
              </a:ext>
            </a:extLst>
          </p:cNvPr>
          <p:cNvSpPr/>
          <p:nvPr/>
        </p:nvSpPr>
        <p:spPr>
          <a:xfrm>
            <a:off x="7488492" y="1575734"/>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44141E-91AB-60B3-2B79-6D8F3482DD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246" y="916201"/>
            <a:ext cx="11089695" cy="5960072"/>
          </a:xfrm>
          <a:prstGeom prst="rect">
            <a:avLst/>
          </a:prstGeom>
        </p:spPr>
      </p:pic>
      <p:sp>
        <p:nvSpPr>
          <p:cNvPr id="2" name="Arrow: Down 1">
            <a:extLst>
              <a:ext uri="{FF2B5EF4-FFF2-40B4-BE49-F238E27FC236}">
                <a16:creationId xmlns:a16="http://schemas.microsoft.com/office/drawing/2014/main" id="{5FE2B9BB-8468-A9B8-7FFF-DD13A5120EA3}"/>
              </a:ext>
            </a:extLst>
          </p:cNvPr>
          <p:cNvSpPr/>
          <p:nvPr/>
        </p:nvSpPr>
        <p:spPr>
          <a:xfrm rot="8100000">
            <a:off x="8191538" y="5462174"/>
            <a:ext cx="597160" cy="6106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3356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Tactical/Targeted Deployment</a:t>
            </a:r>
          </a:p>
          <a:p>
            <a:pPr lvl="3">
              <a:spcAft>
                <a:spcPts val="1200"/>
              </a:spcAft>
            </a:pPr>
            <a:r>
              <a:rPr lang="en-US" sz="2000" b="1" dirty="0"/>
              <a:t>Lexington, NC</a:t>
            </a:r>
          </a:p>
          <a:p>
            <a:pPr lvl="4">
              <a:spcAft>
                <a:spcPts val="1200"/>
              </a:spcAft>
            </a:pPr>
            <a:r>
              <a:rPr lang="en-US" sz="1600" dirty="0"/>
              <a:t>Outcome:</a:t>
            </a:r>
          </a:p>
          <a:p>
            <a:pPr marL="1539875" lvl="6" indent="-258763">
              <a:spcAft>
                <a:spcPts val="600"/>
              </a:spcAft>
            </a:pPr>
            <a:r>
              <a:rPr lang="en-US" sz="1200" dirty="0"/>
              <a:t>Reliable, scalable and flexible disconnect solution for electric system</a:t>
            </a:r>
          </a:p>
          <a:p>
            <a:pPr marL="1539875" lvl="6" indent="-258763">
              <a:spcAft>
                <a:spcPts val="600"/>
              </a:spcAft>
            </a:pPr>
            <a:r>
              <a:rPr lang="en-US" sz="1200" dirty="0"/>
              <a:t>Integrates with existing drive-by AMR setup</a:t>
            </a:r>
          </a:p>
          <a:p>
            <a:pPr marL="1539875" lvl="6" indent="-258763">
              <a:spcAft>
                <a:spcPts val="600"/>
              </a:spcAft>
            </a:pPr>
            <a:r>
              <a:rPr lang="en-US" sz="1200" dirty="0"/>
              <a:t>Maximized AMR investment</a:t>
            </a: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37</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34236503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Tactical/Targeted Deployment</a:t>
            </a:r>
          </a:p>
          <a:p>
            <a:pPr lvl="3">
              <a:spcAft>
                <a:spcPts val="1200"/>
              </a:spcAft>
            </a:pPr>
            <a:r>
              <a:rPr lang="en-US" sz="2000" b="1" dirty="0"/>
              <a:t>Lexington, NC</a:t>
            </a:r>
            <a:endParaRPr lang="en-US" sz="1734" dirty="0"/>
          </a:p>
          <a:p>
            <a:pPr lvl="4">
              <a:spcAft>
                <a:spcPts val="1200"/>
              </a:spcAft>
            </a:pPr>
            <a:r>
              <a:rPr lang="en-US" sz="1600" dirty="0"/>
              <a:t>Challenges/Lessons Learned:</a:t>
            </a:r>
          </a:p>
          <a:p>
            <a:pPr marL="1539875" lvl="6" indent="-258763">
              <a:spcAft>
                <a:spcPts val="600"/>
              </a:spcAft>
            </a:pPr>
            <a:r>
              <a:rPr lang="en-US" sz="1200" dirty="0"/>
              <a:t>Transition from CDMA to LTE </a:t>
            </a:r>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38</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1591878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Tactical/Targeted Deployment</a:t>
            </a:r>
          </a:p>
          <a:p>
            <a:pPr lvl="3">
              <a:spcAft>
                <a:spcPts val="1200"/>
              </a:spcAft>
            </a:pPr>
            <a:r>
              <a:rPr lang="en-US" sz="2000" b="1" dirty="0"/>
              <a:t>Lexington, NC</a:t>
            </a:r>
            <a:endParaRPr lang="en-US" sz="1734" dirty="0"/>
          </a:p>
          <a:p>
            <a:pPr lvl="4">
              <a:spcAft>
                <a:spcPts val="1200"/>
              </a:spcAft>
            </a:pPr>
            <a:r>
              <a:rPr lang="en-US" sz="1600" dirty="0"/>
              <a:t>What’s next?:</a:t>
            </a:r>
          </a:p>
          <a:p>
            <a:pPr marL="1539875" lvl="6" indent="-258763">
              <a:spcAft>
                <a:spcPts val="600"/>
              </a:spcAft>
            </a:pPr>
            <a:r>
              <a:rPr lang="en-US" sz="1200" dirty="0"/>
              <a:t>Existing system can transition to Cellular-Mesh hybrid system if desired</a:t>
            </a:r>
          </a:p>
          <a:p>
            <a:pPr marL="1539875" lvl="6" indent="-258763">
              <a:spcAft>
                <a:spcPts val="600"/>
              </a:spcAft>
            </a:pPr>
            <a:r>
              <a:rPr lang="en-US" sz="1200" dirty="0"/>
              <a:t>Electric system can act as the communication scaffolding for water and/or gas</a:t>
            </a:r>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39</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2" name="Rectangle 3">
            <a:extLst>
              <a:ext uri="{FF2B5EF4-FFF2-40B4-BE49-F238E27FC236}">
                <a16:creationId xmlns:a16="http://schemas.microsoft.com/office/drawing/2014/main" id="{2C74F9A6-F2BF-16A5-7AC3-84915663416D}"/>
              </a:ext>
            </a:extLst>
          </p:cNvPr>
          <p:cNvSpPr/>
          <p:nvPr/>
        </p:nvSpPr>
        <p:spPr bwMode="hidden">
          <a:xfrm flipH="1">
            <a:off x="6731569"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08533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C29AFC-B8A8-FB9D-6C83-E8ED38F0FBF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0D00CB6-CDA9-220F-20AF-A6738F8C4EAC}"/>
              </a:ext>
            </a:extLst>
          </p:cNvPr>
          <p:cNvSpPr>
            <a:spLocks noGrp="1"/>
          </p:cNvSpPr>
          <p:nvPr>
            <p:ph type="sldNum" sz="quarter" idx="4"/>
          </p:nvPr>
        </p:nvSpPr>
        <p:spPr/>
        <p:txBody>
          <a:bodyPr/>
          <a:lstStyle/>
          <a:p>
            <a:fld id="{C356531E-31F6-4B97-9A92-1FE8A8960D3D}" type="slidenum">
              <a:rPr lang="en-US" smtClean="0"/>
              <a:pPr/>
              <a:t>4</a:t>
            </a:fld>
            <a:endParaRPr lang="en-US" dirty="0"/>
          </a:p>
        </p:txBody>
      </p:sp>
      <p:pic>
        <p:nvPicPr>
          <p:cNvPr id="7" name="Picture 6">
            <a:extLst>
              <a:ext uri="{FF2B5EF4-FFF2-40B4-BE49-F238E27FC236}">
                <a16:creationId xmlns:a16="http://schemas.microsoft.com/office/drawing/2014/main" id="{878A7EED-A377-8D09-FC85-81E3B9777BA1}"/>
              </a:ext>
            </a:extLst>
          </p:cNvPr>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8F4908C6-6053-DB4B-1EDC-491B15DBEEE0}"/>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AMI Status?</a:t>
            </a:r>
          </a:p>
        </p:txBody>
      </p:sp>
      <p:sp>
        <p:nvSpPr>
          <p:cNvPr id="9" name="Rectangle 8">
            <a:extLst>
              <a:ext uri="{FF2B5EF4-FFF2-40B4-BE49-F238E27FC236}">
                <a16:creationId xmlns:a16="http://schemas.microsoft.com/office/drawing/2014/main" id="{DCA206EB-B936-353C-AA25-E54013EB785B}"/>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60031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GA</a:t>
            </a:r>
          </a:p>
          <a:p>
            <a:pPr lvl="4">
              <a:spcAft>
                <a:spcPts val="1200"/>
              </a:spcAft>
            </a:pPr>
            <a:r>
              <a:rPr lang="en-US" sz="2000" dirty="0"/>
              <a:t>Contact</a:t>
            </a:r>
            <a:r>
              <a:rPr lang="en-US" sz="2000" dirty="0">
                <a:solidFill>
                  <a:srgbClr val="212529"/>
                </a:solidFill>
                <a:latin typeface="+mj-lt"/>
              </a:rPr>
              <a:t>:</a:t>
            </a:r>
            <a:endParaRPr lang="en-US" sz="2000" dirty="0">
              <a:latin typeface="+mj-lt"/>
            </a:endParaRPr>
          </a:p>
          <a:p>
            <a:pPr marL="1997075" lvl="5" indent="-392113">
              <a:spcAft>
                <a:spcPts val="1200"/>
              </a:spcAft>
              <a:tabLst>
                <a:tab pos="1484313" algn="l"/>
              </a:tabLst>
            </a:pPr>
            <a:r>
              <a:rPr lang="en-US" sz="2000" dirty="0"/>
              <a:t>Brian Jaynes, </a:t>
            </a:r>
            <a:r>
              <a:rPr lang="en-US" sz="2000" b="0" i="0" dirty="0">
                <a:effectLst/>
                <a:latin typeface="+mj-lt"/>
              </a:rPr>
              <a:t>Vice President, Engineering</a:t>
            </a:r>
            <a:endParaRPr lang="en-US" sz="2000" dirty="0">
              <a:latin typeface="+mj-lt"/>
            </a:endParaRPr>
          </a:p>
          <a:p>
            <a:pPr lvl="4">
              <a:spcAft>
                <a:spcPts val="1200"/>
              </a:spcAft>
            </a:pPr>
            <a:r>
              <a:rPr lang="en-US" sz="2000" b="0" i="0" dirty="0">
                <a:solidFill>
                  <a:srgbClr val="212529"/>
                </a:solidFill>
                <a:effectLst/>
                <a:latin typeface="+mj-lt"/>
              </a:rPr>
              <a:t>Electric Cities of Georgia (ECG) is a non-profit organization providing strategic and technical services to 52 public power communities with utility operations.</a:t>
            </a:r>
            <a:endParaRPr lang="en-US" sz="2000" dirty="0">
              <a:latin typeface="+mj-lt"/>
            </a:endParaRPr>
          </a:p>
          <a:p>
            <a:pPr lvl="4">
              <a:spcAft>
                <a:spcPts val="1200"/>
              </a:spcAft>
            </a:pPr>
            <a:r>
              <a:rPr lang="en-US" sz="2000" dirty="0"/>
              <a:t>Program: Customer Choice</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40</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2" name="Picture 2" descr="HiperWeb - ECG &amp; SRCS Login">
            <a:extLst>
              <a:ext uri="{FF2B5EF4-FFF2-40B4-BE49-F238E27FC236}">
                <a16:creationId xmlns:a16="http://schemas.microsoft.com/office/drawing/2014/main" id="{59BBFE1C-5AE0-AA89-83DC-EC39BF07D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83" y="5515425"/>
            <a:ext cx="2625637" cy="100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357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Program: Customer Choice – Georgia PSC</a:t>
            </a:r>
          </a:p>
          <a:p>
            <a:pPr marL="1539875" lvl="6" indent="-258763">
              <a:spcAft>
                <a:spcPts val="600"/>
              </a:spcAft>
            </a:pPr>
            <a:r>
              <a:rPr lang="en-US" sz="1200" dirty="0"/>
              <a:t>Any provider (IOU, Co-op, Municipal) can bid on customer projects typically 900kW and greater</a:t>
            </a:r>
          </a:p>
          <a:p>
            <a:pPr marL="2059250" lvl="7" indent="-258763">
              <a:spcAft>
                <a:spcPts val="600"/>
              </a:spcAft>
            </a:pPr>
            <a:r>
              <a:rPr lang="en-US" sz="1200" dirty="0"/>
              <a:t>Crypto-mining facilities ~50% - hourly market rates</a:t>
            </a:r>
          </a:p>
          <a:p>
            <a:pPr marL="2059250" lvl="7" indent="-258763">
              <a:spcAft>
                <a:spcPts val="600"/>
              </a:spcAft>
            </a:pPr>
            <a:r>
              <a:rPr lang="en-US" sz="1200" dirty="0"/>
              <a:t>Warehouses, Movie Studios, etc.</a:t>
            </a:r>
          </a:p>
          <a:p>
            <a:pPr marL="1539875" lvl="6" indent="-258763">
              <a:spcAft>
                <a:spcPts val="600"/>
              </a:spcAft>
            </a:pPr>
            <a:r>
              <a:rPr lang="en-US" sz="1200" dirty="0"/>
              <a:t>ECG will work with providers on project bids, rate design, and metering, reading, and billing if needed</a:t>
            </a:r>
          </a:p>
          <a:p>
            <a:pPr marL="2059250" lvl="7" indent="-258763">
              <a:spcAft>
                <a:spcPts val="600"/>
              </a:spcAft>
            </a:pPr>
            <a:r>
              <a:rPr lang="en-US" sz="1200" dirty="0"/>
              <a:t>Typically medium to small utilities </a:t>
            </a:r>
          </a:p>
          <a:p>
            <a:pPr marL="2059250" lvl="7" indent="-258763">
              <a:spcAft>
                <a:spcPts val="600"/>
              </a:spcAft>
            </a:pPr>
            <a:r>
              <a:rPr lang="en-US" sz="1200" dirty="0"/>
              <a:t>ECG is able to handle the complicated rates/ interval data needed for incentive rates.</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41</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11395235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928245"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Problem/Need:</a:t>
            </a:r>
          </a:p>
          <a:p>
            <a:pPr marL="1539875" lvl="6" indent="-258763">
              <a:spcAft>
                <a:spcPts val="600"/>
              </a:spcAft>
            </a:pPr>
            <a:r>
              <a:rPr lang="en-US" sz="1200" dirty="0"/>
              <a:t>Resource constraints </a:t>
            </a:r>
          </a:p>
          <a:p>
            <a:pPr marL="1539875" lvl="6" indent="-258763">
              <a:spcAft>
                <a:spcPts val="600"/>
              </a:spcAft>
            </a:pPr>
            <a:r>
              <a:rPr lang="en-US" sz="1200" dirty="0"/>
              <a:t>Needed an easily maintainable, under-glass solution</a:t>
            </a:r>
          </a:p>
          <a:p>
            <a:pPr marL="2059250" lvl="7" indent="-258763">
              <a:spcAft>
                <a:spcPts val="600"/>
              </a:spcAft>
            </a:pPr>
            <a:r>
              <a:rPr lang="en-US" sz="1200" dirty="0"/>
              <a:t>Wanted all infrastructure in meter to simplify deployment</a:t>
            </a:r>
          </a:p>
          <a:p>
            <a:pPr marL="2059250" lvl="7" indent="-258763">
              <a:spcAft>
                <a:spcPts val="600"/>
              </a:spcAft>
            </a:pPr>
            <a:r>
              <a:rPr lang="en-US" sz="1200" dirty="0"/>
              <a:t>No need for a cabinet or power source for external modem/ components</a:t>
            </a:r>
          </a:p>
          <a:p>
            <a:pPr marL="1539875" lvl="6" indent="-258763">
              <a:spcAft>
                <a:spcPts val="600"/>
              </a:spcAft>
            </a:pPr>
            <a:r>
              <a:rPr lang="en-US" sz="1200" dirty="0"/>
              <a:t>Cost effectiveness upfront and ongoing a factor</a:t>
            </a:r>
          </a:p>
          <a:p>
            <a:pPr marL="1539875" lvl="6" indent="-258763">
              <a:spcAft>
                <a:spcPts val="600"/>
              </a:spcAft>
            </a:pPr>
            <a:r>
              <a:rPr lang="en-US" sz="1200" dirty="0"/>
              <a:t>Software/Hardware needed to provide interval data (hourly and sub hourly) </a:t>
            </a:r>
          </a:p>
          <a:p>
            <a:pPr marL="1539875" lvl="6" indent="-258763">
              <a:spcAft>
                <a:spcPts val="6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42</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27756943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Solution:</a:t>
            </a:r>
          </a:p>
          <a:p>
            <a:pPr marL="1539875" lvl="6" indent="-258763">
              <a:spcAft>
                <a:spcPts val="600"/>
              </a:spcAft>
            </a:pPr>
            <a:r>
              <a:rPr lang="en-US" sz="1200" dirty="0"/>
              <a:t>Evaluated several solutions</a:t>
            </a:r>
          </a:p>
          <a:p>
            <a:pPr marL="2059250" lvl="7" indent="-258763">
              <a:spcAft>
                <a:spcPts val="600"/>
              </a:spcAft>
            </a:pPr>
            <a:r>
              <a:rPr lang="en-US" sz="1200" dirty="0"/>
              <a:t>Laden with cumbersome communications (dial-up)</a:t>
            </a:r>
          </a:p>
          <a:p>
            <a:pPr marL="2059250" lvl="7" indent="-258763">
              <a:spcAft>
                <a:spcPts val="600"/>
              </a:spcAft>
            </a:pPr>
            <a:r>
              <a:rPr lang="en-US" sz="1200" dirty="0"/>
              <a:t>Not cost effectively scalable</a:t>
            </a:r>
          </a:p>
          <a:p>
            <a:pPr marL="2059250" lvl="7" indent="-258763">
              <a:spcAft>
                <a:spcPts val="600"/>
              </a:spcAft>
            </a:pPr>
            <a:r>
              <a:rPr lang="en-US" sz="1200" dirty="0"/>
              <a:t>Lacked the configuration flexibility to meet the ECG’s specific needs </a:t>
            </a:r>
          </a:p>
          <a:p>
            <a:pPr marL="1539875" lvl="6" indent="-258763">
              <a:spcAft>
                <a:spcPts val="600"/>
              </a:spcAft>
            </a:pPr>
            <a:r>
              <a:rPr lang="en-US" sz="1200" dirty="0"/>
              <a:t>Chose a solution that offers a 100% LTE under-glass option</a:t>
            </a:r>
          </a:p>
          <a:p>
            <a:pPr marL="1539875" lvl="6" indent="-258763">
              <a:spcAft>
                <a:spcPts val="600"/>
              </a:spcAft>
            </a:pPr>
            <a:r>
              <a:rPr lang="en-US" sz="1200" dirty="0"/>
              <a:t>Vendor handles all communication contracts</a:t>
            </a:r>
          </a:p>
          <a:p>
            <a:pPr marL="1539875" lvl="6" indent="-258763">
              <a:spcAft>
                <a:spcPts val="600"/>
              </a:spcAft>
            </a:pPr>
            <a:r>
              <a:rPr lang="en-US" sz="1200" dirty="0"/>
              <a:t>Majority of locations use a 9S/20 kV2c. </a:t>
            </a:r>
          </a:p>
          <a:p>
            <a:pPr marL="1539875" lvl="6" indent="-258763">
              <a:spcAft>
                <a:spcPts val="600"/>
              </a:spcAft>
            </a:pPr>
            <a:r>
              <a:rPr lang="en-US" sz="1200" dirty="0"/>
              <a:t>Headend Software is a scalable AMI dashboard that allows ECG to remotely read and monitor meters across the state of Georgia</a:t>
            </a:r>
          </a:p>
          <a:p>
            <a:pPr marL="1539875" lvl="6" indent="-258763">
              <a:spcAft>
                <a:spcPts val="600"/>
              </a:spcAft>
            </a:pPr>
            <a:r>
              <a:rPr lang="en-US" sz="1200" dirty="0"/>
              <a:t>Software exports a file that is used by ECG for customer billing</a:t>
            </a:r>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43</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3" name="Rectangle 3">
            <a:extLst>
              <a:ext uri="{FF2B5EF4-FFF2-40B4-BE49-F238E27FC236}">
                <a16:creationId xmlns:a16="http://schemas.microsoft.com/office/drawing/2014/main" id="{4D32C8AE-A87E-CF5D-7E7B-99E86D9BF58A}"/>
              </a:ext>
            </a:extLst>
          </p:cNvPr>
          <p:cNvSpPr/>
          <p:nvPr/>
        </p:nvSpPr>
        <p:spPr bwMode="hidden">
          <a:xfrm flipH="1">
            <a:off x="6690636"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0931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44</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3" name="Picture 2" descr="Map&#10;&#10;Description automatically generated">
            <a:extLst>
              <a:ext uri="{FF2B5EF4-FFF2-40B4-BE49-F238E27FC236}">
                <a16:creationId xmlns:a16="http://schemas.microsoft.com/office/drawing/2014/main" id="{82F70CD9-3081-19E0-D32A-683C09901A2A}"/>
              </a:ext>
            </a:extLst>
          </p:cNvPr>
          <p:cNvPicPr>
            <a:picLocks noChangeAspect="1"/>
          </p:cNvPicPr>
          <p:nvPr/>
        </p:nvPicPr>
        <p:blipFill rotWithShape="1">
          <a:blip r:embed="rId2">
            <a:extLst>
              <a:ext uri="{28A0092B-C50C-407E-A947-70E740481C1C}">
                <a14:useLocalDpi xmlns:a14="http://schemas.microsoft.com/office/drawing/2010/main" val="0"/>
              </a:ext>
            </a:extLst>
          </a:blip>
          <a:srcRect t="3492"/>
          <a:stretch/>
        </p:blipFill>
        <p:spPr>
          <a:xfrm>
            <a:off x="1958464" y="1287621"/>
            <a:ext cx="7437467" cy="5066643"/>
          </a:xfrm>
          <a:prstGeom prst="rect">
            <a:avLst/>
          </a:prstGeom>
        </p:spPr>
      </p:pic>
    </p:spTree>
    <p:extLst>
      <p:ext uri="{BB962C8B-B14F-4D97-AF65-F5344CB8AC3E}">
        <p14:creationId xmlns:p14="http://schemas.microsoft.com/office/powerpoint/2010/main" val="15657574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45</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6" name="Picture 5" descr="Graphical user interface, table&#10;&#10;Description automatically generated">
            <a:extLst>
              <a:ext uri="{FF2B5EF4-FFF2-40B4-BE49-F238E27FC236}">
                <a16:creationId xmlns:a16="http://schemas.microsoft.com/office/drawing/2014/main" id="{EC5B1DBD-8925-D30D-A4FC-B197F60DA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49" y="905033"/>
            <a:ext cx="10683551" cy="5741794"/>
          </a:xfrm>
          <a:prstGeom prst="rect">
            <a:avLst/>
          </a:prstGeom>
        </p:spPr>
      </p:pic>
      <p:sp>
        <p:nvSpPr>
          <p:cNvPr id="8" name="Rectangle 7">
            <a:extLst>
              <a:ext uri="{FF2B5EF4-FFF2-40B4-BE49-F238E27FC236}">
                <a16:creationId xmlns:a16="http://schemas.microsoft.com/office/drawing/2014/main" id="{EF648A75-F454-566B-E235-D0EE97CA2A78}"/>
              </a:ext>
            </a:extLst>
          </p:cNvPr>
          <p:cNvSpPr/>
          <p:nvPr/>
        </p:nvSpPr>
        <p:spPr>
          <a:xfrm>
            <a:off x="8859608" y="977472"/>
            <a:ext cx="2169175" cy="2914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A155752-D445-C71E-35FD-3C60AECEC1F8}"/>
              </a:ext>
            </a:extLst>
          </p:cNvPr>
          <p:cNvSpPr/>
          <p:nvPr/>
        </p:nvSpPr>
        <p:spPr>
          <a:xfrm>
            <a:off x="3387013" y="5623900"/>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6A17F6-C82F-8B2A-A1FE-7410F0445FEE}"/>
              </a:ext>
            </a:extLst>
          </p:cNvPr>
          <p:cNvSpPr/>
          <p:nvPr/>
        </p:nvSpPr>
        <p:spPr>
          <a:xfrm>
            <a:off x="3387013" y="5878322"/>
            <a:ext cx="979714" cy="149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799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46</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pic>
        <p:nvPicPr>
          <p:cNvPr id="3" name="Picture 2">
            <a:extLst>
              <a:ext uri="{FF2B5EF4-FFF2-40B4-BE49-F238E27FC236}">
                <a16:creationId xmlns:a16="http://schemas.microsoft.com/office/drawing/2014/main" id="{AC67B75F-3D75-A64D-B094-7F14610E09CD}"/>
              </a:ext>
            </a:extLst>
          </p:cNvPr>
          <p:cNvPicPr>
            <a:picLocks noChangeAspect="1"/>
          </p:cNvPicPr>
          <p:nvPr/>
        </p:nvPicPr>
        <p:blipFill rotWithShape="1">
          <a:blip r:embed="rId3">
            <a:extLst>
              <a:ext uri="{28A0092B-C50C-407E-A947-70E740481C1C}">
                <a14:useLocalDpi xmlns:a14="http://schemas.microsoft.com/office/drawing/2010/main" val="0"/>
              </a:ext>
            </a:extLst>
          </a:blip>
          <a:srcRect b="3650"/>
          <a:stretch/>
        </p:blipFill>
        <p:spPr>
          <a:xfrm>
            <a:off x="531445" y="914224"/>
            <a:ext cx="10643118" cy="5511308"/>
          </a:xfrm>
          <a:prstGeom prst="rect">
            <a:avLst/>
          </a:prstGeom>
        </p:spPr>
      </p:pic>
      <p:sp>
        <p:nvSpPr>
          <p:cNvPr id="8" name="Rectangle 7">
            <a:extLst>
              <a:ext uri="{FF2B5EF4-FFF2-40B4-BE49-F238E27FC236}">
                <a16:creationId xmlns:a16="http://schemas.microsoft.com/office/drawing/2014/main" id="{F7D3EF47-AB7E-6747-898B-8C1297CAD62D}"/>
              </a:ext>
            </a:extLst>
          </p:cNvPr>
          <p:cNvSpPr/>
          <p:nvPr/>
        </p:nvSpPr>
        <p:spPr>
          <a:xfrm>
            <a:off x="3581401" y="1660849"/>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697CE3-1256-C007-E48B-5F2A87130126}"/>
              </a:ext>
            </a:extLst>
          </p:cNvPr>
          <p:cNvSpPr/>
          <p:nvPr/>
        </p:nvSpPr>
        <p:spPr>
          <a:xfrm>
            <a:off x="7488492" y="1575734"/>
            <a:ext cx="1130558" cy="6148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851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Outcome:</a:t>
            </a:r>
          </a:p>
          <a:p>
            <a:pPr marL="1539875" lvl="6" indent="-258763">
              <a:spcAft>
                <a:spcPts val="600"/>
              </a:spcAft>
            </a:pPr>
            <a:r>
              <a:rPr lang="en-US" sz="1200" dirty="0"/>
              <a:t>Grown from 7 initial meters/locations to close to 200 (and growing)</a:t>
            </a:r>
          </a:p>
          <a:p>
            <a:pPr marL="1539875" lvl="6" indent="-258763">
              <a:spcAft>
                <a:spcPts val="600"/>
              </a:spcAft>
            </a:pPr>
            <a:r>
              <a:rPr lang="en-US" sz="1200" dirty="0"/>
              <a:t>System that’s both easy to deploy, operate and maintain</a:t>
            </a:r>
          </a:p>
          <a:p>
            <a:pPr marL="1539875" lvl="6" indent="-258763">
              <a:spcAft>
                <a:spcPts val="600"/>
              </a:spcAft>
            </a:pPr>
            <a:r>
              <a:rPr lang="en-US" sz="1200" dirty="0"/>
              <a:t>Can easily access needed hourly and sub-hourly interval meter data</a:t>
            </a:r>
          </a:p>
          <a:p>
            <a:pPr marL="1539875" lvl="6" indent="-258763">
              <a:spcAft>
                <a:spcPts val="600"/>
              </a:spcAft>
            </a:pPr>
            <a:r>
              <a:rPr lang="en-US" sz="1200" dirty="0"/>
              <a:t>Can see almost instantly if locations are mis-wired from system dashboard</a:t>
            </a:r>
          </a:p>
          <a:p>
            <a:pPr marL="2059250" lvl="7" indent="-258763">
              <a:spcAft>
                <a:spcPts val="600"/>
              </a:spcAft>
            </a:pPr>
            <a:r>
              <a:rPr lang="en-US" sz="1200" dirty="0"/>
              <a:t>Speeds up troubleshooting / system roll out</a:t>
            </a:r>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47</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27423466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Challenges/Lessons Learned:</a:t>
            </a:r>
          </a:p>
          <a:p>
            <a:pPr marL="1539875" lvl="6" indent="-258763">
              <a:spcAft>
                <a:spcPts val="600"/>
              </a:spcAft>
            </a:pPr>
            <a:r>
              <a:rPr lang="en-US" sz="1200" dirty="0"/>
              <a:t>Tracking meter inventory</a:t>
            </a:r>
          </a:p>
          <a:p>
            <a:pPr marL="1539875" lvl="6" indent="-258763">
              <a:spcAft>
                <a:spcPts val="600"/>
              </a:spcAft>
            </a:pPr>
            <a:r>
              <a:rPr lang="en-US" sz="1200" dirty="0"/>
              <a:t>Deployment process training</a:t>
            </a: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48</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37178546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6591139"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Case Study – Program Specific Application</a:t>
            </a:r>
          </a:p>
          <a:p>
            <a:pPr lvl="3">
              <a:spcAft>
                <a:spcPts val="1200"/>
              </a:spcAft>
            </a:pPr>
            <a:r>
              <a:rPr lang="en-US" sz="2000" b="1" dirty="0"/>
              <a:t>Electric Cities of Georgia (ECG), GA</a:t>
            </a:r>
          </a:p>
          <a:p>
            <a:pPr lvl="4">
              <a:spcAft>
                <a:spcPts val="1200"/>
              </a:spcAft>
            </a:pPr>
            <a:r>
              <a:rPr lang="en-US" sz="1600" dirty="0"/>
              <a:t>What’s next? :</a:t>
            </a:r>
          </a:p>
          <a:p>
            <a:pPr marL="1539875" lvl="6" indent="-258763">
              <a:spcAft>
                <a:spcPts val="600"/>
              </a:spcAft>
            </a:pPr>
            <a:r>
              <a:rPr lang="en-US" sz="1200" dirty="0"/>
              <a:t>Bi-directional/Solar metering for providers</a:t>
            </a:r>
          </a:p>
          <a:p>
            <a:pPr marL="1539875" lvl="6" indent="-258763">
              <a:spcAft>
                <a:spcPts val="600"/>
              </a:spcAft>
            </a:pPr>
            <a:r>
              <a:rPr lang="en-US" sz="1200" dirty="0"/>
              <a:t>Using same headend software - residential and polyphase</a:t>
            </a:r>
          </a:p>
          <a:p>
            <a:pPr lvl="4">
              <a:spcAft>
                <a:spcPts val="1200"/>
              </a:spcAft>
            </a:pPr>
            <a:endParaRPr lang="en-US" sz="1600" dirty="0"/>
          </a:p>
          <a:p>
            <a:pPr lvl="4">
              <a:spcAft>
                <a:spcPts val="1200"/>
              </a:spcAft>
            </a:pPr>
            <a:endParaRPr lang="en-US" sz="2000" dirty="0"/>
          </a:p>
          <a:p>
            <a:pPr lvl="4">
              <a:spcAft>
                <a:spcPts val="1200"/>
              </a:spcAft>
            </a:pPr>
            <a:endParaRPr lang="en-US" sz="2000" dirty="0"/>
          </a:p>
          <a:p>
            <a:pPr lvl="4">
              <a:spcAft>
                <a:spcPts val="1200"/>
              </a:spcAft>
            </a:pPr>
            <a:endParaRPr lang="en-US" sz="2000" dirty="0"/>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49</a:t>
            </a:fld>
            <a:endParaRPr lang="en-US" dirty="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
        <p:nvSpPr>
          <p:cNvPr id="3" name="Rectangle 3">
            <a:extLst>
              <a:ext uri="{FF2B5EF4-FFF2-40B4-BE49-F238E27FC236}">
                <a16:creationId xmlns:a16="http://schemas.microsoft.com/office/drawing/2014/main" id="{31CF04D0-D424-0A09-3740-1EA5B88371DE}"/>
              </a:ext>
            </a:extLst>
          </p:cNvPr>
          <p:cNvSpPr/>
          <p:nvPr/>
        </p:nvSpPr>
        <p:spPr bwMode="hidden">
          <a:xfrm flipH="1">
            <a:off x="6681915" y="902825"/>
            <a:ext cx="4955176" cy="595517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5879" t="19" r="-72813" b="-53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839327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349B3A-90D3-4FFF-C354-96DE20ECE6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4E0961F-C24D-A028-9914-EAE358F04D9A}"/>
              </a:ext>
            </a:extLst>
          </p:cNvPr>
          <p:cNvSpPr>
            <a:spLocks noGrp="1"/>
          </p:cNvSpPr>
          <p:nvPr>
            <p:ph type="sldNum" sz="quarter" idx="4"/>
          </p:nvPr>
        </p:nvSpPr>
        <p:spPr/>
        <p:txBody>
          <a:bodyPr/>
          <a:lstStyle/>
          <a:p>
            <a:fld id="{C356531E-31F6-4B97-9A92-1FE8A8960D3D}" type="slidenum">
              <a:rPr lang="en-US" smtClean="0"/>
              <a:pPr/>
              <a:t>5</a:t>
            </a:fld>
            <a:endParaRPr lang="en-US" dirty="0"/>
          </a:p>
        </p:txBody>
      </p:sp>
      <p:pic>
        <p:nvPicPr>
          <p:cNvPr id="5" name="Picture 4">
            <a:extLst>
              <a:ext uri="{FF2B5EF4-FFF2-40B4-BE49-F238E27FC236}">
                <a16:creationId xmlns:a16="http://schemas.microsoft.com/office/drawing/2014/main" id="{E233BE6C-8796-BA04-CAC2-32EF41AFC03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C1115CA1-DADD-21DA-D1C7-72CC6EE3ED1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54CF9570-5731-F847-D0CE-266FDF7CEFB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When you think “Traditional AMI,” what word or phrase  comes to mind?</a:t>
            </a:r>
          </a:p>
        </p:txBody>
      </p:sp>
      <p:sp>
        <p:nvSpPr>
          <p:cNvPr id="9" name="Rectangle 8">
            <a:extLst>
              <a:ext uri="{FF2B5EF4-FFF2-40B4-BE49-F238E27FC236}">
                <a16:creationId xmlns:a16="http://schemas.microsoft.com/office/drawing/2014/main" id="{269F8997-7279-3878-D3C1-D28EA98E3AC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364967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6251A-BD67-4877-985A-684F94346270}"/>
              </a:ext>
            </a:extLst>
          </p:cNvPr>
          <p:cNvSpPr>
            <a:spLocks noGrp="1"/>
          </p:cNvSpPr>
          <p:nvPr>
            <p:ph type="ctrTitle"/>
          </p:nvPr>
        </p:nvSpPr>
        <p:spPr>
          <a:xfrm>
            <a:off x="2038525" y="1396699"/>
            <a:ext cx="8766495" cy="1557595"/>
          </a:xfrm>
        </p:spPr>
        <p:txBody>
          <a:bodyPr/>
          <a:lstStyle/>
          <a:p>
            <a:r>
              <a:rPr lang="en-US" dirty="0"/>
              <a:t>Questions?</a:t>
            </a:r>
          </a:p>
        </p:txBody>
      </p:sp>
      <p:sp>
        <p:nvSpPr>
          <p:cNvPr id="10" name="Subtitle 1">
            <a:extLst>
              <a:ext uri="{FF2B5EF4-FFF2-40B4-BE49-F238E27FC236}">
                <a16:creationId xmlns:a16="http://schemas.microsoft.com/office/drawing/2014/main" id="{A6A596AA-8EF2-A238-9C6C-216D74BD2EBB}"/>
              </a:ext>
            </a:extLst>
          </p:cNvPr>
          <p:cNvSpPr>
            <a:spLocks noGrp="1"/>
          </p:cNvSpPr>
          <p:nvPr>
            <p:ph type="subTitle" idx="1"/>
          </p:nvPr>
        </p:nvSpPr>
        <p:spPr>
          <a:xfrm>
            <a:off x="4844295" y="4290015"/>
            <a:ext cx="6949597" cy="1379239"/>
          </a:xfrm>
        </p:spPr>
        <p:txBody>
          <a:bodyPr/>
          <a:lstStyle/>
          <a:p>
            <a:pPr algn="r">
              <a:lnSpc>
                <a:spcPct val="100000"/>
              </a:lnSpc>
            </a:pPr>
            <a:r>
              <a:rPr lang="en-US" sz="2800" b="1" dirty="0">
                <a:solidFill>
                  <a:srgbClr val="C00000"/>
                </a:solidFill>
              </a:rPr>
              <a:t>Jon Scott</a:t>
            </a:r>
            <a:br>
              <a:rPr lang="en-US" sz="2800" dirty="0">
                <a:solidFill>
                  <a:srgbClr val="C00000"/>
                </a:solidFill>
              </a:rPr>
            </a:br>
            <a:r>
              <a:rPr lang="en-US" sz="2800" dirty="0">
                <a:solidFill>
                  <a:srgbClr val="C00000"/>
                </a:solidFill>
              </a:rPr>
              <a:t>(404) 451-8444</a:t>
            </a:r>
          </a:p>
          <a:p>
            <a:pPr algn="r">
              <a:lnSpc>
                <a:spcPts val="2200"/>
              </a:lnSpc>
            </a:pPr>
            <a:r>
              <a:rPr lang="en-US" sz="2800" dirty="0">
                <a:solidFill>
                  <a:srgbClr val="C00000"/>
                </a:solidFill>
              </a:rPr>
              <a:t>jon.scott@tescometering.com</a:t>
            </a:r>
          </a:p>
        </p:txBody>
      </p:sp>
      <p:pic>
        <p:nvPicPr>
          <p:cNvPr id="2" name="Picture 2">
            <a:extLst>
              <a:ext uri="{FF2B5EF4-FFF2-40B4-BE49-F238E27FC236}">
                <a16:creationId xmlns:a16="http://schemas.microsoft.com/office/drawing/2014/main" id="{D2EBB5E6-F883-74BD-E192-05EFFA32C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842" y="4196955"/>
            <a:ext cx="2584528" cy="15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84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5BAB8D8-D9CF-96FF-FF3C-900C5CBEDD5D}"/>
              </a:ext>
            </a:extLst>
          </p:cNvPr>
          <p:cNvSpPr>
            <a:spLocks noGrp="1"/>
          </p:cNvSpPr>
          <p:nvPr>
            <p:ph type="sldNum" sz="quarter" idx="4"/>
          </p:nvPr>
        </p:nvSpPr>
        <p:spPr/>
        <p:txBody>
          <a:bodyPr/>
          <a:lstStyle/>
          <a:p>
            <a:fld id="{4BEAC4C4-F0A7-4B61-A827-E4198D078267}" type="slidenum">
              <a:rPr lang="en-US" smtClean="0"/>
              <a:t>51</a:t>
            </a:fld>
            <a:endParaRPr lang="en-US" dirty="0"/>
          </a:p>
        </p:txBody>
      </p:sp>
      <p:pic>
        <p:nvPicPr>
          <p:cNvPr id="6" name="Picture 5" descr="A picture containing text, screenshot, font, logo&#10;&#10;Description automatically generated">
            <a:extLst>
              <a:ext uri="{FF2B5EF4-FFF2-40B4-BE49-F238E27FC236}">
                <a16:creationId xmlns:a16="http://schemas.microsoft.com/office/drawing/2014/main" id="{0A870157-18FC-1999-ED37-F2877900B3AF}"/>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a:stretch/>
        </p:blipFill>
        <p:spPr>
          <a:xfrm>
            <a:off x="3283624" y="5519963"/>
            <a:ext cx="6862483" cy="1338037"/>
          </a:xfrm>
          <a:prstGeom prst="rect">
            <a:avLst/>
          </a:prstGeom>
        </p:spPr>
      </p:pic>
      <p:sp>
        <p:nvSpPr>
          <p:cNvPr id="7" name="TextBox 6">
            <a:extLst>
              <a:ext uri="{FF2B5EF4-FFF2-40B4-BE49-F238E27FC236}">
                <a16:creationId xmlns:a16="http://schemas.microsoft.com/office/drawing/2014/main" id="{D52C5956-4E95-7320-E35C-81185E2C23DF}"/>
              </a:ext>
            </a:extLst>
          </p:cNvPr>
          <p:cNvSpPr txBox="1"/>
          <p:nvPr/>
        </p:nvSpPr>
        <p:spPr>
          <a:xfrm>
            <a:off x="2248266" y="2569148"/>
            <a:ext cx="8620620" cy="1569660"/>
          </a:xfrm>
          <a:prstGeom prst="rect">
            <a:avLst/>
          </a:prstGeom>
          <a:noFill/>
        </p:spPr>
        <p:txBody>
          <a:bodyPr wrap="square" rtlCol="0">
            <a:spAutoFit/>
          </a:bodyPr>
          <a:lstStyle/>
          <a:p>
            <a:pPr algn="ctr"/>
            <a:r>
              <a:rPr lang="en-US" sz="2400" dirty="0">
                <a:solidFill>
                  <a:srgbClr val="212121"/>
                </a:solidFill>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sz="2400" dirty="0"/>
          </a:p>
        </p:txBody>
      </p:sp>
      <p:sp>
        <p:nvSpPr>
          <p:cNvPr id="8" name="Rectangle 7">
            <a:extLst>
              <a:ext uri="{FF2B5EF4-FFF2-40B4-BE49-F238E27FC236}">
                <a16:creationId xmlns:a16="http://schemas.microsoft.com/office/drawing/2014/main" id="{623682C9-A681-9A87-F88C-1911C7A742E9}"/>
              </a:ext>
            </a:extLst>
          </p:cNvPr>
          <p:cNvSpPr/>
          <p:nvPr/>
        </p:nvSpPr>
        <p:spPr>
          <a:xfrm>
            <a:off x="3057872" y="4431421"/>
            <a:ext cx="7001405"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4357075" y="4914126"/>
            <a:ext cx="4716103" cy="400110"/>
          </a:xfrm>
          <a:prstGeom prst="rect">
            <a:avLst/>
          </a:prstGeom>
          <a:noFill/>
        </p:spPr>
        <p:txBody>
          <a:bodyPr wrap="square" rtlCol="0">
            <a:spAutoFit/>
          </a:bodyPr>
          <a:lstStyle/>
          <a:p>
            <a:r>
              <a:rPr lang="en-US" sz="2000" b="1"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2248265" y="1010082"/>
            <a:ext cx="8620621" cy="1507848"/>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090E04-1923-D6B9-1016-5970F2417A0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8DDC93-A6B9-147D-A725-60ACBA8474F0}"/>
              </a:ext>
            </a:extLst>
          </p:cNvPr>
          <p:cNvSpPr>
            <a:spLocks noGrp="1"/>
          </p:cNvSpPr>
          <p:nvPr>
            <p:ph type="sldNum" sz="quarter" idx="4"/>
          </p:nvPr>
        </p:nvSpPr>
        <p:spPr/>
        <p:txBody>
          <a:bodyPr/>
          <a:lstStyle/>
          <a:p>
            <a:fld id="{C356531E-31F6-4B97-9A92-1FE8A8960D3D}" type="slidenum">
              <a:rPr lang="en-US" smtClean="0"/>
              <a:pPr/>
              <a:t>6</a:t>
            </a:fld>
            <a:endParaRPr lang="en-US" dirty="0"/>
          </a:p>
        </p:txBody>
      </p:sp>
      <p:pic>
        <p:nvPicPr>
          <p:cNvPr id="5" name="Picture 4">
            <a:extLst>
              <a:ext uri="{FF2B5EF4-FFF2-40B4-BE49-F238E27FC236}">
                <a16:creationId xmlns:a16="http://schemas.microsoft.com/office/drawing/2014/main" id="{151EC0A0-B3AF-8961-AAFB-85F101FC4F8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20C0A38C-DFE1-0F06-3873-8A638D13CBB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1BCF5351-DB33-AA80-60D3-65E6142A52F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When you think “Zero-Infrastructure AMI,” what word or phrase comes to mind?</a:t>
            </a:r>
          </a:p>
        </p:txBody>
      </p:sp>
      <p:sp>
        <p:nvSpPr>
          <p:cNvPr id="9" name="Rectangle 8">
            <a:extLst>
              <a:ext uri="{FF2B5EF4-FFF2-40B4-BE49-F238E27FC236}">
                <a16:creationId xmlns:a16="http://schemas.microsoft.com/office/drawing/2014/main" id="{FC7DA16D-217B-8848-07DF-77D96A416EB9}"/>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86882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7397383"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400" dirty="0"/>
              <a:t>Majority of AMI Solutions Require Costly Infrastructure: </a:t>
            </a:r>
          </a:p>
          <a:p>
            <a:pPr lvl="3">
              <a:spcAft>
                <a:spcPts val="1800"/>
              </a:spcAft>
            </a:pPr>
            <a:r>
              <a:rPr lang="en-US" sz="2000" dirty="0"/>
              <a:t>Towers, Repeaters, Collectors, Access Points, etc.</a:t>
            </a:r>
          </a:p>
          <a:p>
            <a:pPr lvl="2">
              <a:spcAft>
                <a:spcPts val="1800"/>
              </a:spcAft>
            </a:pPr>
            <a:r>
              <a:rPr lang="en-US" sz="2400" dirty="0"/>
              <a:t>Many Require Additional Resources: </a:t>
            </a:r>
          </a:p>
          <a:p>
            <a:pPr lvl="3">
              <a:spcAft>
                <a:spcPts val="1800"/>
              </a:spcAft>
            </a:pPr>
            <a:r>
              <a:rPr lang="en-US" sz="2000" dirty="0"/>
              <a:t>Network Administrators, DBA’s, RF-Techs, etc.</a:t>
            </a:r>
          </a:p>
          <a:p>
            <a:pPr lvl="2">
              <a:spcAft>
                <a:spcPts val="1800"/>
              </a:spcAft>
            </a:pPr>
            <a:r>
              <a:rPr lang="en-US" sz="2400" b="1" dirty="0"/>
              <a:t>Many AMI Technology Flavors</a:t>
            </a:r>
            <a:endParaRPr lang="en-US" sz="2000" b="1" dirty="0"/>
          </a:p>
          <a:p>
            <a:pPr lvl="2">
              <a:spcAft>
                <a:spcPts val="1800"/>
              </a:spcAft>
            </a:pPr>
            <a:endParaRPr lang="en-US" sz="2400" dirty="0">
              <a:solidFill>
                <a:srgbClr val="141B4D"/>
              </a:solidFill>
            </a:endParaRP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7</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4156395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5" y="1627789"/>
            <a:ext cx="6994260"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800"/>
              </a:spcAft>
            </a:pPr>
            <a:r>
              <a:rPr lang="en-US" sz="2400" dirty="0"/>
              <a:t>Defining Zero-Infrastructure AMI</a:t>
            </a:r>
          </a:p>
          <a:p>
            <a:pPr lvl="3">
              <a:spcAft>
                <a:spcPts val="1800"/>
              </a:spcAft>
            </a:pPr>
            <a:r>
              <a:rPr lang="en-US" sz="2000" dirty="0"/>
              <a:t>No Costly Infrastructure to Install/Maintain</a:t>
            </a:r>
          </a:p>
          <a:p>
            <a:pPr lvl="3">
              <a:spcAft>
                <a:spcPts val="1800"/>
              </a:spcAft>
            </a:pPr>
            <a:r>
              <a:rPr lang="en-US" sz="2000" dirty="0"/>
              <a:t>Communications Under-Glass</a:t>
            </a:r>
          </a:p>
          <a:p>
            <a:pPr lvl="3">
              <a:spcAft>
                <a:spcPts val="1800"/>
              </a:spcAft>
            </a:pPr>
            <a:r>
              <a:rPr lang="en-US" sz="2000" dirty="0"/>
              <a:t>IT Friendly / Cloud Hosted</a:t>
            </a:r>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8</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7998750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B0802B-EFDB-4073-BE6F-0A8A69958DDE}"/>
              </a:ext>
            </a:extLst>
          </p:cNvPr>
          <p:cNvSpPr txBox="1">
            <a:spLocks/>
          </p:cNvSpPr>
          <p:nvPr/>
        </p:nvSpPr>
        <p:spPr>
          <a:xfrm>
            <a:off x="517584" y="1627789"/>
            <a:ext cx="7116791" cy="3689713"/>
          </a:xfrm>
          <a:prstGeom prst="rect">
            <a:avLst/>
          </a:prstGeom>
        </p:spPr>
        <p:txBody>
          <a:bodyPr vert="horz" lIns="91440" tIns="0" rIns="91440" bIns="0" rtlCol="0">
            <a:noAutofit/>
          </a:bodyPr>
          <a:lstStyle>
            <a:lvl1pPr marL="0" indent="0" algn="l" defTabSz="519382" rtl="0" eaLnBrk="1" latinLnBrk="0" hangingPunct="1">
              <a:lnSpc>
                <a:spcPct val="100000"/>
              </a:lnSpc>
              <a:spcBef>
                <a:spcPts val="0"/>
              </a:spcBef>
              <a:spcAft>
                <a:spcPts val="1600"/>
              </a:spcAft>
              <a:buFont typeface="Arial"/>
              <a:buNone/>
              <a:defRPr sz="2133" b="1" i="0" kern="1200">
                <a:solidFill>
                  <a:schemeClr val="tx1"/>
                </a:solidFill>
                <a:latin typeface="+mn-lt"/>
                <a:ea typeface="+mn-ea"/>
                <a:cs typeface="+mn-cs"/>
              </a:defRPr>
            </a:lvl1pPr>
            <a:lvl2pPr marL="0" indent="0" algn="l" defTabSz="519382" rtl="0" eaLnBrk="1" latinLnBrk="0" hangingPunct="1">
              <a:lnSpc>
                <a:spcPct val="100000"/>
              </a:lnSpc>
              <a:spcBef>
                <a:spcPts val="0"/>
              </a:spcBef>
              <a:spcAft>
                <a:spcPts val="1600"/>
              </a:spcAft>
              <a:buClr>
                <a:schemeClr val="accent2"/>
              </a:buClr>
              <a:buFont typeface="Arial"/>
              <a:buNone/>
              <a:defRPr sz="2133" b="0" i="0" kern="1200">
                <a:solidFill>
                  <a:schemeClr val="tx1"/>
                </a:solidFill>
                <a:latin typeface="+mn-lt"/>
                <a:ea typeface="+mn-ea"/>
                <a:cs typeface="+mn-cs"/>
              </a:defRPr>
            </a:lvl2pPr>
            <a:lvl3pPr marL="365718" indent="-182858" algn="l" defTabSz="391338" rtl="0" eaLnBrk="1" latinLnBrk="0" hangingPunct="1">
              <a:lnSpc>
                <a:spcPct val="100000"/>
              </a:lnSpc>
              <a:spcBef>
                <a:spcPts val="0"/>
              </a:spcBef>
              <a:spcAft>
                <a:spcPts val="1600"/>
              </a:spcAft>
              <a:buClr>
                <a:schemeClr val="tx2"/>
              </a:buClr>
              <a:buSzPct val="100000"/>
              <a:buFont typeface="Arial"/>
              <a:buChar char="•"/>
              <a:tabLst/>
              <a:defRPr sz="2133" b="0" i="0" kern="1200">
                <a:solidFill>
                  <a:schemeClr val="tx1"/>
                </a:solidFill>
                <a:latin typeface="+mn-lt"/>
                <a:ea typeface="+mn-ea"/>
                <a:cs typeface="+mn-cs"/>
              </a:defRPr>
            </a:lvl3pPr>
            <a:lvl4pPr marL="731430" indent="-182858" algn="l" defTabSz="519382" rtl="0" eaLnBrk="1" latinLnBrk="0" hangingPunct="1">
              <a:lnSpc>
                <a:spcPct val="100000"/>
              </a:lnSpc>
              <a:spcBef>
                <a:spcPts val="0"/>
              </a:spcBef>
              <a:spcAft>
                <a:spcPts val="1600"/>
              </a:spcAft>
              <a:buClr>
                <a:schemeClr val="accent2"/>
              </a:buClr>
              <a:buSzPct val="100000"/>
              <a:buFont typeface="Arial"/>
              <a:buChar char="•"/>
              <a:defRPr sz="2133" b="0" i="0" kern="1200">
                <a:solidFill>
                  <a:schemeClr val="tx1"/>
                </a:solidFill>
                <a:latin typeface="+mn-lt"/>
                <a:ea typeface="+mn-ea"/>
                <a:cs typeface="+mn-cs"/>
              </a:defRPr>
            </a:lvl4pPr>
            <a:lvl5pPr marL="1097143" indent="-182858" algn="l" defTabSz="519382" rtl="0" eaLnBrk="1" latinLnBrk="0" hangingPunct="1">
              <a:lnSpc>
                <a:spcPct val="100000"/>
              </a:lnSpc>
              <a:spcBef>
                <a:spcPts val="0"/>
              </a:spcBef>
              <a:spcAft>
                <a:spcPts val="1600"/>
              </a:spcAft>
              <a:buClr>
                <a:schemeClr val="accent4"/>
              </a:buClr>
              <a:buSzPct val="100000"/>
              <a:buFont typeface="Arial"/>
              <a:buChar char="•"/>
              <a:defRPr sz="2133" b="0" i="0" kern="1200">
                <a:solidFill>
                  <a:schemeClr val="tx1"/>
                </a:solidFill>
                <a:latin typeface="+mn-lt"/>
                <a:ea typeface="+mn-ea"/>
                <a:cs typeface="+mn-cs"/>
              </a:defRPr>
            </a:lvl5pPr>
            <a:lvl6pPr marL="2856571" indent="-259690" algn="l" defTabSz="519382" rtl="0" eaLnBrk="1" latinLnBrk="0" hangingPunct="1">
              <a:spcBef>
                <a:spcPct val="20000"/>
              </a:spcBef>
              <a:buFont typeface="Arial"/>
              <a:buChar char="•"/>
              <a:defRPr sz="2267" kern="1200">
                <a:solidFill>
                  <a:schemeClr val="tx1"/>
                </a:solidFill>
                <a:latin typeface="+mn-lt"/>
                <a:ea typeface="+mn-ea"/>
                <a:cs typeface="+mn-cs"/>
              </a:defRPr>
            </a:lvl6pPr>
            <a:lvl7pPr marL="3375953" indent="-259690" algn="l" defTabSz="519382" rtl="0" eaLnBrk="1" latinLnBrk="0" hangingPunct="1">
              <a:spcBef>
                <a:spcPct val="20000"/>
              </a:spcBef>
              <a:buFont typeface="Arial"/>
              <a:buChar char="•"/>
              <a:defRPr sz="2267" kern="1200">
                <a:solidFill>
                  <a:schemeClr val="tx1"/>
                </a:solidFill>
                <a:latin typeface="+mn-lt"/>
                <a:ea typeface="+mn-ea"/>
                <a:cs typeface="+mn-cs"/>
              </a:defRPr>
            </a:lvl7pPr>
            <a:lvl8pPr marL="3895328" indent="-259690" algn="l" defTabSz="519382" rtl="0" eaLnBrk="1" latinLnBrk="0" hangingPunct="1">
              <a:spcBef>
                <a:spcPct val="20000"/>
              </a:spcBef>
              <a:buFont typeface="Arial"/>
              <a:buChar char="•"/>
              <a:defRPr sz="2267" kern="1200">
                <a:solidFill>
                  <a:schemeClr val="tx1"/>
                </a:solidFill>
                <a:latin typeface="+mn-lt"/>
                <a:ea typeface="+mn-ea"/>
                <a:cs typeface="+mn-cs"/>
              </a:defRPr>
            </a:lvl8pPr>
            <a:lvl9pPr marL="4414706" indent="-259690" algn="l" defTabSz="519382" rtl="0" eaLnBrk="1" latinLnBrk="0" hangingPunct="1">
              <a:spcBef>
                <a:spcPct val="20000"/>
              </a:spcBef>
              <a:buFont typeface="Arial"/>
              <a:buChar char="•"/>
              <a:defRPr sz="2267" kern="1200">
                <a:solidFill>
                  <a:schemeClr val="tx1"/>
                </a:solidFill>
                <a:latin typeface="+mn-lt"/>
                <a:ea typeface="+mn-ea"/>
                <a:cs typeface="+mn-cs"/>
              </a:defRPr>
            </a:lvl9pPr>
          </a:lstStyle>
          <a:p>
            <a:pPr lvl="2">
              <a:spcAft>
                <a:spcPts val="1200"/>
              </a:spcAft>
            </a:pPr>
            <a:r>
              <a:rPr lang="en-US" sz="2400" dirty="0"/>
              <a:t>Zero-Infrastructure AMI</a:t>
            </a:r>
          </a:p>
          <a:p>
            <a:pPr lvl="3">
              <a:spcAft>
                <a:spcPts val="1200"/>
              </a:spcAft>
            </a:pPr>
            <a:r>
              <a:rPr lang="en-US" sz="2000" dirty="0"/>
              <a:t>Cellular-Only</a:t>
            </a:r>
          </a:p>
          <a:p>
            <a:pPr lvl="4">
              <a:spcAft>
                <a:spcPts val="1200"/>
              </a:spcAft>
            </a:pPr>
            <a:r>
              <a:rPr lang="en-US" sz="2000" dirty="0"/>
              <a:t>Full deployment or tactical</a:t>
            </a:r>
          </a:p>
          <a:p>
            <a:pPr lvl="3">
              <a:spcAft>
                <a:spcPts val="1200"/>
              </a:spcAft>
            </a:pPr>
            <a:r>
              <a:rPr lang="en-US" sz="2000" dirty="0"/>
              <a:t>Cellular-RF Mesh Hybrid </a:t>
            </a:r>
          </a:p>
          <a:p>
            <a:pPr lvl="4">
              <a:spcAft>
                <a:spcPts val="1200"/>
              </a:spcAft>
            </a:pPr>
            <a:r>
              <a:rPr lang="en-US" sz="2000" dirty="0"/>
              <a:t>Full deployment (great for small – medium size utilities)</a:t>
            </a:r>
          </a:p>
          <a:p>
            <a:pPr lvl="3">
              <a:spcAft>
                <a:spcPts val="1200"/>
              </a:spcAft>
            </a:pPr>
            <a:r>
              <a:rPr lang="en-US" sz="2000" dirty="0"/>
              <a:t>Fiber</a:t>
            </a:r>
          </a:p>
          <a:p>
            <a:pPr lvl="4">
              <a:spcAft>
                <a:spcPts val="1200"/>
              </a:spcAft>
            </a:pPr>
            <a:r>
              <a:rPr lang="en-US" sz="2000" dirty="0"/>
              <a:t>On the rise especially with the electric cooperatives</a:t>
            </a:r>
          </a:p>
          <a:p>
            <a:pPr lvl="4">
              <a:spcAft>
                <a:spcPts val="1200"/>
              </a:spcAft>
            </a:pPr>
            <a:r>
              <a:rPr lang="en-US" sz="2000" dirty="0"/>
              <a:t>Fiber to pole or Fiber to home solutions</a:t>
            </a:r>
          </a:p>
          <a:p>
            <a:pPr lvl="4">
              <a:spcAft>
                <a:spcPts val="1200"/>
              </a:spcAft>
            </a:pPr>
            <a:endParaRPr lang="en-US" sz="2000" dirty="0"/>
          </a:p>
        </p:txBody>
      </p:sp>
      <p:sp>
        <p:nvSpPr>
          <p:cNvPr id="7" name="Title 1">
            <a:extLst>
              <a:ext uri="{FF2B5EF4-FFF2-40B4-BE49-F238E27FC236}">
                <a16:creationId xmlns:a16="http://schemas.microsoft.com/office/drawing/2014/main" id="{A2874579-683E-43EA-8C13-48AAB19339DD}"/>
              </a:ext>
            </a:extLst>
          </p:cNvPr>
          <p:cNvSpPr txBox="1">
            <a:spLocks/>
          </p:cNvSpPr>
          <p:nvPr/>
        </p:nvSpPr>
        <p:spPr>
          <a:xfrm>
            <a:off x="517585" y="960879"/>
            <a:ext cx="7116792" cy="614855"/>
          </a:xfrm>
          <a:prstGeom prst="rect">
            <a:avLst/>
          </a:prstGeom>
        </p:spPr>
        <p:txBody>
          <a:bodyPr vert="horz" lIns="91440" tIns="38958" rIns="91440" bIns="38958" rtlCol="0" anchor="t" anchorCtr="0">
            <a:noAutofit/>
          </a:bodyPr>
          <a:lstStyle>
            <a:lvl1pPr marL="0" indent="0" algn="l" defTabSz="519382" rtl="0" eaLnBrk="1" latinLnBrk="0" hangingPunct="1">
              <a:spcBef>
                <a:spcPct val="0"/>
              </a:spcBef>
              <a:buNone/>
              <a:defRPr sz="3200" b="1" kern="1200">
                <a:solidFill>
                  <a:schemeClr val="tx1"/>
                </a:solidFill>
                <a:latin typeface="+mn-lt"/>
                <a:ea typeface="+mj-ea"/>
                <a:cs typeface="+mj-cs"/>
              </a:defRPr>
            </a:lvl1pPr>
          </a:lstStyle>
          <a:p>
            <a:r>
              <a:rPr lang="en-US" sz="1200" spc="150" dirty="0">
                <a:solidFill>
                  <a:schemeClr val="accent2"/>
                </a:solidFill>
              </a:rPr>
              <a:t>AMI </a:t>
            </a:r>
            <a:r>
              <a:rPr lang="en-US" sz="1200" spc="150" dirty="0">
                <a:solidFill>
                  <a:schemeClr val="accent6">
                    <a:lumMod val="90000"/>
                  </a:schemeClr>
                </a:solidFill>
              </a:rPr>
              <a:t>|</a:t>
            </a:r>
            <a:r>
              <a:rPr lang="en-US" sz="1200" spc="150" dirty="0">
                <a:solidFill>
                  <a:schemeClr val="accent2"/>
                </a:solidFill>
              </a:rPr>
              <a:t> ADVANCED METERING</a:t>
            </a:r>
          </a:p>
        </p:txBody>
      </p:sp>
      <p:sp>
        <p:nvSpPr>
          <p:cNvPr id="4" name="Footer Placeholder 3">
            <a:extLst>
              <a:ext uri="{FF2B5EF4-FFF2-40B4-BE49-F238E27FC236}">
                <a16:creationId xmlns:a16="http://schemas.microsoft.com/office/drawing/2014/main" id="{0641AE38-61EE-2E64-8A7B-34BFF6DB4D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9D38187-0060-ADA2-5082-EBDDF76CE5AF}"/>
              </a:ext>
            </a:extLst>
          </p:cNvPr>
          <p:cNvSpPr>
            <a:spLocks noGrp="1"/>
          </p:cNvSpPr>
          <p:nvPr>
            <p:ph type="sldNum" sz="quarter" idx="4"/>
          </p:nvPr>
        </p:nvSpPr>
        <p:spPr/>
        <p:txBody>
          <a:bodyPr/>
          <a:lstStyle/>
          <a:p>
            <a:fld id="{C356531E-31F6-4B97-9A92-1FE8A8960D3D}" type="slidenum">
              <a:rPr lang="en-US" smtClean="0"/>
              <a:pPr/>
              <a:t>9</a:t>
            </a:fld>
            <a:endParaRPr lang="en-US" dirty="0"/>
          </a:p>
        </p:txBody>
      </p:sp>
      <p:sp>
        <p:nvSpPr>
          <p:cNvPr id="9" name="Rectangle 3">
            <a:extLst>
              <a:ext uri="{FF2B5EF4-FFF2-40B4-BE49-F238E27FC236}">
                <a16:creationId xmlns:a16="http://schemas.microsoft.com/office/drawing/2014/main" id="{C2E93FB4-2926-93A1-1302-EE25ACC96998}"/>
              </a:ext>
            </a:extLst>
          </p:cNvPr>
          <p:cNvSpPr/>
          <p:nvPr/>
        </p:nvSpPr>
        <p:spPr bwMode="hidden">
          <a:xfrm flipH="1">
            <a:off x="6681305" y="908824"/>
            <a:ext cx="4951257" cy="5950465"/>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1528091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3694422"/>
              <a:gd name="connsiteY0" fmla="*/ 0 h 5143500"/>
              <a:gd name="connsiteX1" fmla="*/ 1528091 w 3694422"/>
              <a:gd name="connsiteY1" fmla="*/ 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6137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82614 w 3694422"/>
              <a:gd name="connsiteY1" fmla="*/ 2279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1269110 w 3694422"/>
              <a:gd name="connsiteY1" fmla="*/ 350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0 h 5143500"/>
              <a:gd name="connsiteX1" fmla="*/ 2501930 w 3694422"/>
              <a:gd name="connsiteY1" fmla="*/ 5374 h 5143500"/>
              <a:gd name="connsiteX2" fmla="*/ 3694422 w 3694422"/>
              <a:gd name="connsiteY2" fmla="*/ 5143500 h 5143500"/>
              <a:gd name="connsiteX3" fmla="*/ 0 w 3694422"/>
              <a:gd name="connsiteY3" fmla="*/ 5143500 h 5143500"/>
              <a:gd name="connsiteX4" fmla="*/ 0 w 3694422"/>
              <a:gd name="connsiteY4" fmla="*/ 0 h 5143500"/>
              <a:gd name="connsiteX0" fmla="*/ 0 w 3694422"/>
              <a:gd name="connsiteY0" fmla="*/ 967 h 5144467"/>
              <a:gd name="connsiteX1" fmla="*/ 2509979 w 3694422"/>
              <a:gd name="connsiteY1" fmla="*/ 0 h 5144467"/>
              <a:gd name="connsiteX2" fmla="*/ 3694422 w 3694422"/>
              <a:gd name="connsiteY2" fmla="*/ 5144467 h 5144467"/>
              <a:gd name="connsiteX3" fmla="*/ 0 w 3694422"/>
              <a:gd name="connsiteY3" fmla="*/ 5144467 h 5144467"/>
              <a:gd name="connsiteX4" fmla="*/ 0 w 3694422"/>
              <a:gd name="connsiteY4" fmla="*/ 967 h 5144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4422" h="5144467">
                <a:moveTo>
                  <a:pt x="0" y="967"/>
                </a:moveTo>
                <a:lnTo>
                  <a:pt x="2509979" y="0"/>
                </a:lnTo>
                <a:lnTo>
                  <a:pt x="3694422" y="5144467"/>
                </a:lnTo>
                <a:lnTo>
                  <a:pt x="0" y="5144467"/>
                </a:lnTo>
                <a:lnTo>
                  <a:pt x="0" y="967"/>
                </a:lnTo>
                <a:close/>
              </a:path>
            </a:pathLst>
          </a:custGeom>
          <a:blipFill dpi="0" rotWithShape="1">
            <a:blip r:embed="rId2">
              <a:extLst>
                <a:ext uri="{28A0092B-C50C-407E-A947-70E740481C1C}">
                  <a14:useLocalDpi xmlns:a14="http://schemas.microsoft.com/office/drawing/2010/main" val="0"/>
                </a:ext>
              </a:extLst>
            </a:blip>
            <a:srcRect/>
            <a:stretch>
              <a:fillRect l="-113757" r="13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9">
            <a:extLst>
              <a:ext uri="{FF2B5EF4-FFF2-40B4-BE49-F238E27FC236}">
                <a16:creationId xmlns:a16="http://schemas.microsoft.com/office/drawing/2014/main" id="{686C1FD1-E78B-B047-0E0D-052CE5F962E3}"/>
              </a:ext>
            </a:extLst>
          </p:cNvPr>
          <p:cNvSpPr>
            <a:spLocks noGrp="1"/>
          </p:cNvSpPr>
          <p:nvPr>
            <p:ph type="title"/>
          </p:nvPr>
        </p:nvSpPr>
        <p:spPr/>
        <p:txBody>
          <a:bodyPr/>
          <a:lstStyle/>
          <a:p>
            <a:r>
              <a:rPr lang="en-US" dirty="0"/>
              <a:t>Zero-Infrastructure AMI</a:t>
            </a:r>
          </a:p>
        </p:txBody>
      </p:sp>
    </p:spTree>
    <p:extLst>
      <p:ext uri="{BB962C8B-B14F-4D97-AF65-F5344CB8AC3E}">
        <p14:creationId xmlns:p14="http://schemas.microsoft.com/office/powerpoint/2010/main" val="437881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b0280a47-c7a5-4ab6-b6ce-fa9075ecf60c"/>
  <p:tag name="SLIDO_EVENT_SECTION_UUID" val="3042def4-3794-4498-aaff-5615144e08e6"/>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2Nzg4MzMxOTh9"/>
  <p:tag name="SLIDO_TYPE" val="SlidoPoll"/>
  <p:tag name="SLIDO_POLL_UUID" val="ab93223f-3e38-42ad-83a7-e24ea101b571"/>
  <p:tag name="SLIDO_TIMELINE" val="W3sicG9sbFF1ZXN0aW9uVXVpZCI6ImUyMWRmMWQzLWRhN2ItNDQzNC04ZmVmLTVmNjE4OGQ4MjA3YS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g4MzMwMzd9"/>
  <p:tag name="SLIDO_TYPE" val="SlidoPoll"/>
  <p:tag name="SLIDO_POLL_UUID" val="4689a188-0cd7-4fbc-b787-45893ca03825"/>
  <p:tag name="SLIDO_TIMELINE" val="W3sicG9sbFF1ZXN0aW9uVXVpZCI6Ijk4ZGFiYmY5LTA0YTQtNDgwMC1hNjQ2LThkMDNiMjQ5ZGNlM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Nzg4MzMxNjN9"/>
  <p:tag name="SLIDO_TYPE" val="SlidoPoll"/>
  <p:tag name="SLIDO_POLL_UUID" val="d079ad8f-ef32-4a17-946e-549491f50841"/>
  <p:tag name="SLIDO_TIMELINE" val="W3sicG9sbFF1ZXN0aW9uVXVpZCI6IjkwMjdmNWM1LWFiNWYtNDJkMS04N2QxLWZiM2RjNjM4YWRlMi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Jon Scott</DisplayName>
        <AccountId>48</AccountId>
        <AccountType/>
      </UserInfo>
    </SharedWithUsers>
  </documentManagement>
</p:properties>
</file>

<file path=customXml/itemProps1.xml><?xml version="1.0" encoding="utf-8"?>
<ds:datastoreItem xmlns:ds="http://schemas.openxmlformats.org/officeDocument/2006/customXml" ds:itemID="{2E1012D5-8474-45D3-80FF-E615C3550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B52FD-CA9E-4150-82A4-52204AE3B0D1}">
  <ds:schemaRefs>
    <ds:schemaRef ds:uri="http://schemas.microsoft.com/sharepoint/v3/contenttype/forms"/>
  </ds:schemaRefs>
</ds:datastoreItem>
</file>

<file path=customXml/itemProps3.xml><?xml version="1.0" encoding="utf-8"?>
<ds:datastoreItem xmlns:ds="http://schemas.openxmlformats.org/officeDocument/2006/customXml" ds:itemID="{FF7F5789-0BBA-4355-913A-1ACA183F4B02}">
  <ds:schemaRefs>
    <ds:schemaRef ds:uri="http://purl.org/dc/dcmitype/"/>
    <ds:schemaRef ds:uri="http://schemas.microsoft.com/office/2006/documentManagement/types"/>
    <ds:schemaRef ds:uri="8f26ee74-1c53-4b01-a982-cec1216b8a00"/>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 ds:uri="865caf8b-3888-4957-b682-040f388f7b52"/>
  </ds:schemaRefs>
</ds:datastoreItem>
</file>

<file path=docProps/app.xml><?xml version="1.0" encoding="utf-8"?>
<Properties xmlns="http://schemas.openxmlformats.org/officeDocument/2006/extended-properties" xmlns:vt="http://schemas.openxmlformats.org/officeDocument/2006/docPropsVTypes">
  <Template/>
  <TotalTime>21612</TotalTime>
  <Words>2046</Words>
  <Application>Microsoft Macintosh PowerPoint</Application>
  <PresentationFormat>Widescreen</PresentationFormat>
  <Paragraphs>487</Paragraphs>
  <Slides>51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TESCO Template</vt:lpstr>
      <vt:lpstr>Zero-Infrastructure AMI Selection and Deployment</vt:lpstr>
      <vt:lpstr>Zero-Infrastructure AMI</vt:lpstr>
      <vt:lpstr>Zero-Infrastructure AMI</vt:lpstr>
      <vt:lpstr>PowerPoint Presentation</vt:lpstr>
      <vt:lpstr>PowerPoint Presentation</vt:lpstr>
      <vt:lpstr>PowerPoint Presentation</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PowerPoint Presentation</vt:lpstr>
      <vt:lpstr>PowerPoint Presentation</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Zero-Infrastructure AMI</vt:lpstr>
      <vt:lpstr>Questions?</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Raybourn</dc:creator>
  <cp:lastModifiedBy>Jed Tamayo</cp:lastModifiedBy>
  <cp:revision>146</cp:revision>
  <cp:lastPrinted>2023-03-15T16:16:12Z</cp:lastPrinted>
  <dcterms:created xsi:type="dcterms:W3CDTF">2020-03-17T02:20:56Z</dcterms:created>
  <dcterms:modified xsi:type="dcterms:W3CDTF">2023-06-13T13:51:26Z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_dlc_DocIdItemGuid">
    <vt:lpwstr>517e06ac-7e13-471b-abc2-5497d9bf61a5</vt:lpwstr>
  </property>
  <property fmtid="{D5CDD505-2E9C-101B-9397-08002B2CF9AE}" pid="4" name="SlidoAppVersion">
    <vt:lpwstr>1.5.3.3511</vt:lpwstr>
  </property>
  <property fmtid="{D5CDD505-2E9C-101B-9397-08002B2CF9AE}" pid="5" name="MediaServiceImageTags">
    <vt:lpwstr/>
  </property>
</Properties>
</file>