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87" r:id="rId5"/>
  </p:sldMasterIdLst>
  <p:notesMasterIdLst>
    <p:notesMasterId r:id="rId29"/>
  </p:notesMasterIdLst>
  <p:sldIdLst>
    <p:sldId id="256" r:id="rId6"/>
    <p:sldId id="257" r:id="rId7"/>
    <p:sldId id="277" r:id="rId8"/>
    <p:sldId id="304" r:id="rId9"/>
    <p:sldId id="303" r:id="rId10"/>
    <p:sldId id="289" r:id="rId11"/>
    <p:sldId id="300" r:id="rId12"/>
    <p:sldId id="280" r:id="rId13"/>
    <p:sldId id="294" r:id="rId14"/>
    <p:sldId id="296" r:id="rId15"/>
    <p:sldId id="298" r:id="rId16"/>
    <p:sldId id="279" r:id="rId17"/>
    <p:sldId id="297" r:id="rId18"/>
    <p:sldId id="278" r:id="rId19"/>
    <p:sldId id="299" r:id="rId20"/>
    <p:sldId id="295" r:id="rId21"/>
    <p:sldId id="308" r:id="rId22"/>
    <p:sldId id="305" r:id="rId23"/>
    <p:sldId id="540" r:id="rId24"/>
    <p:sldId id="547" r:id="rId25"/>
    <p:sldId id="554" r:id="rId26"/>
    <p:sldId id="307" r:id="rId27"/>
    <p:sldId id="454"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2F549D"/>
    <a:srgbClr val="CC0000"/>
    <a:srgbClr val="333333"/>
    <a:srgbClr val="292929"/>
    <a:srgbClr val="CC3300"/>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87800-D22F-E347-B62E-F47C3EFD6BD6}" v="2" dt="2023-06-12T11:07:08.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autoAdjust="0"/>
    <p:restoredTop sz="94694"/>
  </p:normalViewPr>
  <p:slideViewPr>
    <p:cSldViewPr>
      <p:cViewPr varScale="1">
        <p:scale>
          <a:sx n="117" d="100"/>
          <a:sy n="117" d="100"/>
        </p:scale>
        <p:origin x="1928"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d Tamayo" userId="a6f268a1-798e-4ab9-a733-703df917df68" providerId="ADAL" clId="{BA387800-D22F-E347-B62E-F47C3EFD6BD6}"/>
    <pc:docChg chg="addSld delSld modSld">
      <pc:chgData name="Jed Tamayo" userId="a6f268a1-798e-4ab9-a733-703df917df68" providerId="ADAL" clId="{BA387800-D22F-E347-B62E-F47C3EFD6BD6}" dt="2023-06-12T11:07:08.069" v="3"/>
      <pc:docMkLst>
        <pc:docMk/>
      </pc:docMkLst>
      <pc:sldChg chg="add del">
        <pc:chgData name="Jed Tamayo" userId="a6f268a1-798e-4ab9-a733-703df917df68" providerId="ADAL" clId="{BA387800-D22F-E347-B62E-F47C3EFD6BD6}" dt="2023-06-12T11:07:03.779" v="1" actId="2696"/>
        <pc:sldMkLst>
          <pc:docMk/>
          <pc:sldMk cId="3492210910" sldId="452"/>
        </pc:sldMkLst>
      </pc:sldChg>
      <pc:sldChg chg="add">
        <pc:chgData name="Jed Tamayo" userId="a6f268a1-798e-4ab9-a733-703df917df68" providerId="ADAL" clId="{BA387800-D22F-E347-B62E-F47C3EFD6BD6}" dt="2023-06-12T11:07:08.069" v="3"/>
        <pc:sldMkLst>
          <pc:docMk/>
          <pc:sldMk cId="3492210910" sldId="454"/>
        </pc:sldMkLst>
      </pc:sldChg>
      <pc:sldMasterChg chg="delSldLayout">
        <pc:chgData name="Jed Tamayo" userId="a6f268a1-798e-4ab9-a733-703df917df68" providerId="ADAL" clId="{BA387800-D22F-E347-B62E-F47C3EFD6BD6}" dt="2023-06-12T11:07:03.780" v="2" actId="2696"/>
        <pc:sldMasterMkLst>
          <pc:docMk/>
          <pc:sldMasterMk cId="2342445042" sldId="2147483687"/>
        </pc:sldMasterMkLst>
        <pc:sldLayoutChg chg="del">
          <pc:chgData name="Jed Tamayo" userId="a6f268a1-798e-4ab9-a733-703df917df68" providerId="ADAL" clId="{BA387800-D22F-E347-B62E-F47C3EFD6BD6}" dt="2023-06-12T11:07:03.780" v="2" actId="2696"/>
          <pc:sldLayoutMkLst>
            <pc:docMk/>
            <pc:sldMasterMk cId="2342445042" sldId="2147483687"/>
            <pc:sldLayoutMk cId="672602939" sldId="2147483695"/>
          </pc:sldLayoutMkLst>
        </pc:sldLayoutChg>
      </pc:sldMasterChg>
    </pc:docChg>
  </pc:docChgLst>
  <pc:docChgLst>
    <pc:chgData name="Ingrid Swan" userId="S::ingrid.swan@tescometering.com::1cb538ef-fa29-4d84-8795-eb5455bc866a" providerId="AD" clId="Web-{F0B965E3-6189-4411-9616-94BDCA940F25}"/>
    <pc:docChg chg="modSld">
      <pc:chgData name="Ingrid Swan" userId="S::ingrid.swan@tescometering.com::1cb538ef-fa29-4d84-8795-eb5455bc866a" providerId="AD" clId="Web-{F0B965E3-6189-4411-9616-94BDCA940F25}" dt="2023-06-08T13:53:12.059" v="48" actId="20577"/>
      <pc:docMkLst>
        <pc:docMk/>
      </pc:docMkLst>
      <pc:sldChg chg="modSp">
        <pc:chgData name="Ingrid Swan" userId="S::ingrid.swan@tescometering.com::1cb538ef-fa29-4d84-8795-eb5455bc866a" providerId="AD" clId="Web-{F0B965E3-6189-4411-9616-94BDCA940F25}" dt="2023-06-08T13:52:07.180" v="26" actId="20577"/>
        <pc:sldMkLst>
          <pc:docMk/>
          <pc:sldMk cId="0" sldId="256"/>
        </pc:sldMkLst>
        <pc:spChg chg="mod">
          <ac:chgData name="Ingrid Swan" userId="S::ingrid.swan@tescometering.com::1cb538ef-fa29-4d84-8795-eb5455bc866a" providerId="AD" clId="Web-{F0B965E3-6189-4411-9616-94BDCA940F25}" dt="2023-06-08T13:52:07.180" v="26" actId="20577"/>
          <ac:spMkLst>
            <pc:docMk/>
            <pc:sldMk cId="0" sldId="256"/>
            <ac:spMk id="12" creationId="{00000000-0000-0000-0000-000000000000}"/>
          </ac:spMkLst>
        </pc:spChg>
      </pc:sldChg>
      <pc:sldChg chg="modSp">
        <pc:chgData name="Ingrid Swan" userId="S::ingrid.swan@tescometering.com::1cb538ef-fa29-4d84-8795-eb5455bc866a" providerId="AD" clId="Web-{F0B965E3-6189-4411-9616-94BDCA940F25}" dt="2023-06-08T13:53:12.059" v="48" actId="20577"/>
        <pc:sldMkLst>
          <pc:docMk/>
          <pc:sldMk cId="312132420" sldId="307"/>
        </pc:sldMkLst>
        <pc:spChg chg="mod">
          <ac:chgData name="Ingrid Swan" userId="S::ingrid.swan@tescometering.com::1cb538ef-fa29-4d84-8795-eb5455bc866a" providerId="AD" clId="Web-{F0B965E3-6189-4411-9616-94BDCA940F25}" dt="2023-06-08T13:52:52.589" v="45" actId="20577"/>
          <ac:spMkLst>
            <pc:docMk/>
            <pc:sldMk cId="312132420" sldId="307"/>
            <ac:spMk id="5" creationId="{719B88B9-35AC-353A-89CC-BC2CDC48B55C}"/>
          </ac:spMkLst>
        </pc:spChg>
        <pc:spChg chg="mod">
          <ac:chgData name="Ingrid Swan" userId="S::ingrid.swan@tescometering.com::1cb538ef-fa29-4d84-8795-eb5455bc866a" providerId="AD" clId="Web-{F0B965E3-6189-4411-9616-94BDCA940F25}" dt="2023-06-08T13:53:12.059" v="48" actId="20577"/>
          <ac:spMkLst>
            <pc:docMk/>
            <pc:sldMk cId="312132420" sldId="307"/>
            <ac:spMk id="2253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9A46DEB0-BD14-46B0-95BA-AAC3C3911BC1}" type="slidenum">
              <a:rPr lang="en-US"/>
              <a:pPr>
                <a:defRPr/>
              </a:pPr>
              <a:t>‹#›</a:t>
            </a:fld>
            <a:endParaRPr lang="en-US" dirty="0"/>
          </a:p>
        </p:txBody>
      </p:sp>
    </p:spTree>
    <p:extLst>
      <p:ext uri="{BB962C8B-B14F-4D97-AF65-F5344CB8AC3E}">
        <p14:creationId xmlns:p14="http://schemas.microsoft.com/office/powerpoint/2010/main" val="2001656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7E0F4EB-320D-4A27-8699-33482446350D}" type="slidenum">
              <a:rPr lang="en-US" altLang="en-US" smtClean="0"/>
              <a:pPr eaLnBrk="1" hangingPunct="1">
                <a:spcBef>
                  <a:spcPct val="0"/>
                </a:spcBef>
                <a:defRPr/>
              </a:pPr>
              <a:t>1</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0446773-FB28-4A40-AD11-FE5BFA36B29E}" type="slidenum">
              <a:rPr lang="en-US" altLang="en-US" smtClean="0"/>
              <a:pPr eaLnBrk="1" hangingPunct="1">
                <a:spcBef>
                  <a:spcPct val="0"/>
                </a:spcBef>
                <a:defRPr/>
              </a:pPr>
              <a:t>10</a:t>
            </a:fld>
            <a:endParaRPr lang="en-US" alt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9586B54-03A7-40B2-A061-33E43F088C42}" type="slidenum">
              <a:rPr lang="en-US" altLang="en-US" smtClean="0"/>
              <a:pPr eaLnBrk="1" hangingPunct="1">
                <a:spcBef>
                  <a:spcPct val="0"/>
                </a:spcBef>
                <a:defRPr/>
              </a:pPr>
              <a:t>11</a:t>
            </a:fld>
            <a:endParaRPr lang="en-US" alt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AE60085-5467-4DE0-94AD-584AE8914702}" type="slidenum">
              <a:rPr lang="en-US" altLang="en-US" smtClean="0"/>
              <a:pPr eaLnBrk="1" hangingPunct="1">
                <a:spcBef>
                  <a:spcPct val="0"/>
                </a:spcBef>
                <a:defRPr/>
              </a:pPr>
              <a:t>12</a:t>
            </a:fld>
            <a:endParaRPr lang="en-US" alt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1B377EF-46B7-4BDE-B451-91152026C9C5}" type="slidenum">
              <a:rPr lang="en-US" altLang="en-US" smtClean="0"/>
              <a:pPr eaLnBrk="1" hangingPunct="1">
                <a:spcBef>
                  <a:spcPct val="0"/>
                </a:spcBef>
                <a:defRPr/>
              </a:pPr>
              <a:t>13</a:t>
            </a:fld>
            <a:endParaRPr lang="en-US" alt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DBBD216-6B41-4556-9652-67EAC66CBD85}" type="slidenum">
              <a:rPr lang="en-US" altLang="en-US" smtClean="0"/>
              <a:pPr eaLnBrk="1" hangingPunct="1">
                <a:spcBef>
                  <a:spcPct val="0"/>
                </a:spcBef>
                <a:defRPr/>
              </a:pPr>
              <a:t>14</a:t>
            </a:fld>
            <a:endParaRPr lang="en-US" alt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31AB2C6-BDC5-4DB4-8FCB-8FDC99098B2A}" type="slidenum">
              <a:rPr lang="en-US" altLang="en-US" smtClean="0"/>
              <a:pPr eaLnBrk="1" hangingPunct="1">
                <a:spcBef>
                  <a:spcPct val="0"/>
                </a:spcBef>
                <a:defRPr/>
              </a:pPr>
              <a:t>15</a:t>
            </a:fld>
            <a:endParaRPr lang="en-US" alt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16</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17</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18</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9" indent="-285734">
              <a:spcBef>
                <a:spcPct val="30000"/>
              </a:spcBef>
              <a:defRPr sz="1200">
                <a:solidFill>
                  <a:schemeClr val="tx1"/>
                </a:solidFill>
                <a:latin typeface="Arial" charset="0"/>
              </a:defRPr>
            </a:lvl2pPr>
            <a:lvl3pPr marL="1142937" indent="-228587">
              <a:spcBef>
                <a:spcPct val="30000"/>
              </a:spcBef>
              <a:defRPr sz="1200">
                <a:solidFill>
                  <a:schemeClr val="tx1"/>
                </a:solidFill>
                <a:latin typeface="Arial" charset="0"/>
              </a:defRPr>
            </a:lvl3pPr>
            <a:lvl4pPr marL="1600112" indent="-228587">
              <a:spcBef>
                <a:spcPct val="30000"/>
              </a:spcBef>
              <a:defRPr sz="1200">
                <a:solidFill>
                  <a:schemeClr val="tx1"/>
                </a:solidFill>
                <a:latin typeface="Arial" charset="0"/>
              </a:defRPr>
            </a:lvl4pPr>
            <a:lvl5pPr marL="2057287" indent="-228587">
              <a:spcBef>
                <a:spcPct val="30000"/>
              </a:spcBef>
              <a:defRPr sz="1200">
                <a:solidFill>
                  <a:schemeClr val="tx1"/>
                </a:solidFill>
                <a:latin typeface="Arial" charset="0"/>
              </a:defRPr>
            </a:lvl5pPr>
            <a:lvl6pPr marL="2514461" indent="-228587" eaLnBrk="0" fontAlgn="base" hangingPunct="0">
              <a:spcBef>
                <a:spcPct val="30000"/>
              </a:spcBef>
              <a:spcAft>
                <a:spcPct val="0"/>
              </a:spcAft>
              <a:defRPr sz="1200">
                <a:solidFill>
                  <a:schemeClr val="tx1"/>
                </a:solidFill>
                <a:latin typeface="Arial" charset="0"/>
              </a:defRPr>
            </a:lvl6pPr>
            <a:lvl7pPr marL="2971635" indent="-228587" eaLnBrk="0" fontAlgn="base" hangingPunct="0">
              <a:spcBef>
                <a:spcPct val="30000"/>
              </a:spcBef>
              <a:spcAft>
                <a:spcPct val="0"/>
              </a:spcAft>
              <a:defRPr sz="1200">
                <a:solidFill>
                  <a:schemeClr val="tx1"/>
                </a:solidFill>
                <a:latin typeface="Arial" charset="0"/>
              </a:defRPr>
            </a:lvl7pPr>
            <a:lvl8pPr marL="3428810" indent="-228587" eaLnBrk="0" fontAlgn="base" hangingPunct="0">
              <a:spcBef>
                <a:spcPct val="30000"/>
              </a:spcBef>
              <a:spcAft>
                <a:spcPct val="0"/>
              </a:spcAft>
              <a:defRPr sz="1200">
                <a:solidFill>
                  <a:schemeClr val="tx1"/>
                </a:solidFill>
                <a:latin typeface="Arial" charset="0"/>
              </a:defRPr>
            </a:lvl8pPr>
            <a:lvl9pPr marL="3885985" indent="-228587" eaLnBrk="0" fontAlgn="base" hangingPunct="0">
              <a:spcBef>
                <a:spcPct val="30000"/>
              </a:spcBef>
              <a:spcAft>
                <a:spcPct val="0"/>
              </a:spcAft>
              <a:defRPr sz="1200">
                <a:solidFill>
                  <a:schemeClr val="tx1"/>
                </a:solidFill>
                <a:latin typeface="Arial" charset="0"/>
              </a:defRPr>
            </a:lvl9pPr>
          </a:lstStyle>
          <a:p>
            <a:pPr>
              <a:spcBef>
                <a:spcPct val="0"/>
              </a:spcBef>
            </a:pPr>
            <a:fld id="{77452BBE-181A-4B97-AAAE-7C92FF066AFD}" type="slidenum">
              <a:rPr lang="en-US" altLang="en-US" smtClean="0"/>
              <a:pPr>
                <a:spcBef>
                  <a:spcPct val="0"/>
                </a:spcBef>
              </a:pPr>
              <a:t>22</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F1FE261-B765-4E0F-AAB7-75A1C240609E}" type="slidenum">
              <a:rPr lang="en-US" altLang="en-US" smtClean="0"/>
              <a:pPr eaLnBrk="1" hangingPunct="1">
                <a:spcBef>
                  <a:spcPct val="0"/>
                </a:spcBef>
                <a:defRPr/>
              </a:pPr>
              <a:t>2</a:t>
            </a:fld>
            <a:endParaRPr lang="en-US" altLang="en-U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3</a:t>
            </a:fld>
            <a:endParaRPr lang="en-US" alt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4</a:t>
            </a:fld>
            <a:endParaRPr lang="en-US" alt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5</a:t>
            </a:fld>
            <a:endParaRPr lang="en-US" alt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97735DF-B945-4D97-A2DA-19746C15E9C3}" type="slidenum">
              <a:rPr lang="en-US" altLang="en-US" smtClean="0"/>
              <a:pPr eaLnBrk="1" hangingPunct="1">
                <a:spcBef>
                  <a:spcPct val="0"/>
                </a:spcBef>
                <a:defRPr/>
              </a:pPr>
              <a:t>6</a:t>
            </a:fld>
            <a:endParaRPr lang="en-US" alt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577C8E4-DE3F-41A7-AF2C-BA1FB8465A27}" type="slidenum">
              <a:rPr lang="en-US" altLang="en-US" smtClean="0"/>
              <a:pPr eaLnBrk="1" hangingPunct="1">
                <a:spcBef>
                  <a:spcPct val="0"/>
                </a:spcBef>
                <a:defRPr/>
              </a:pPr>
              <a:t>7</a:t>
            </a:fld>
            <a:endParaRPr lang="en-US"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E7C5702-C977-409E-8090-5F4C101B752F}" type="slidenum">
              <a:rPr lang="en-US" altLang="en-US" smtClean="0"/>
              <a:pPr eaLnBrk="1" hangingPunct="1">
                <a:spcBef>
                  <a:spcPct val="0"/>
                </a:spcBef>
                <a:defRPr/>
              </a:pPr>
              <a:t>8</a:t>
            </a:fld>
            <a:endParaRPr lang="en-US" alt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D244E43-8983-43AD-8788-1D1248C50DC8}" type="slidenum">
              <a:rPr lang="en-US" altLang="en-US" smtClean="0"/>
              <a:pPr eaLnBrk="1" hangingPunct="1">
                <a:spcBef>
                  <a:spcPct val="0"/>
                </a:spcBef>
                <a:defRPr/>
              </a:pPr>
              <a:t>9</a:t>
            </a:fld>
            <a:endParaRPr lang="en-US" alt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FE8CF6-D148-AAE3-77F2-01EDFB80EBFD}"/>
              </a:ext>
            </a:extLst>
          </p:cNvPr>
          <p:cNvSpPr/>
          <p:nvPr userDrawn="1"/>
        </p:nvSpPr>
        <p:spPr>
          <a:xfrm>
            <a:off x="1504950" y="762000"/>
            <a:ext cx="7410450" cy="2018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pic>
        <p:nvPicPr>
          <p:cNvPr id="4" name="Picture 3" descr="Logo&#10;&#10;Description automatically generated">
            <a:extLst>
              <a:ext uri="{FF2B5EF4-FFF2-40B4-BE49-F238E27FC236}">
                <a16:creationId xmlns:a16="http://schemas.microsoft.com/office/drawing/2014/main" id="{1D534C72-0920-A7F4-0FC5-3B917AF989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2400" y="224020"/>
            <a:ext cx="1996960" cy="1429922"/>
          </a:xfrm>
          <a:prstGeom prst="rect">
            <a:avLst/>
          </a:prstGeom>
        </p:spPr>
      </p:pic>
    </p:spTree>
    <p:extLst>
      <p:ext uri="{BB962C8B-B14F-4D97-AF65-F5344CB8AC3E}">
        <p14:creationId xmlns:p14="http://schemas.microsoft.com/office/powerpoint/2010/main" val="2937310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87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00640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1B9829C8-A9A4-47F8-9729-379500D8F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a:extLst>
              <a:ext uri="{FF2B5EF4-FFF2-40B4-BE49-F238E27FC236}">
                <a16:creationId xmlns:a16="http://schemas.microsoft.com/office/drawing/2014/main" id="{20F77581-5E02-41C9-9D61-D77F57094A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3" y="273050"/>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0DB1487-2AC1-4129-B449-61AA9B222D87}"/>
              </a:ext>
            </a:extLst>
          </p:cNvPr>
          <p:cNvSpPr/>
          <p:nvPr userDrawn="1"/>
        </p:nvSpPr>
        <p:spPr>
          <a:xfrm>
            <a:off x="1447800" y="6324600"/>
            <a:ext cx="609600"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1600198" y="1952367"/>
            <a:ext cx="6858001" cy="1557595"/>
          </a:xfrm>
        </p:spPr>
        <p:txBody>
          <a:bodyPr anchor="b"/>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p:cNvSpPr>
            <a:spLocks noGrp="1"/>
          </p:cNvSpPr>
          <p:nvPr>
            <p:ph type="body" sz="quarter" idx="10"/>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Click to edit Master text styles</a:t>
            </a:r>
          </a:p>
        </p:txBody>
      </p:sp>
      <p:sp>
        <p:nvSpPr>
          <p:cNvPr id="21" name="Text Placeholder 15"/>
          <p:cNvSpPr>
            <a:spLocks noGrp="1"/>
          </p:cNvSpPr>
          <p:nvPr>
            <p:ph type="body" sz="quarter" idx="1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Click to edit Master text styles</a:t>
            </a:r>
          </a:p>
        </p:txBody>
      </p:sp>
      <p:sp>
        <p:nvSpPr>
          <p:cNvPr id="23" name="Text Placeholder 15"/>
          <p:cNvSpPr>
            <a:spLocks noGrp="1"/>
          </p:cNvSpPr>
          <p:nvPr>
            <p:ph type="body" sz="quarter" idx="12"/>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Click to edit Master text styles</a:t>
            </a:r>
          </a:p>
        </p:txBody>
      </p:sp>
    </p:spTree>
    <p:extLst>
      <p:ext uri="{BB962C8B-B14F-4D97-AF65-F5344CB8AC3E}">
        <p14:creationId xmlns:p14="http://schemas.microsoft.com/office/powerpoint/2010/main" val="2254000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328AD7EB-50FB-40E7-81CB-FDB109D282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5" y="57150"/>
            <a:ext cx="11160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772DEEF7-6DFF-4348-BCB9-ECC277AD5715}"/>
              </a:ext>
            </a:extLst>
          </p:cNvPr>
          <p:cNvSpPr>
            <a:spLocks noGrp="1"/>
          </p:cNvSpPr>
          <p:nvPr>
            <p:ph type="sldNum" sz="quarter" idx="10"/>
          </p:nvPr>
        </p:nvSpPr>
        <p:spPr/>
        <p:txBody>
          <a:bodyPr/>
          <a:lstStyle>
            <a:lvl1pPr algn="r">
              <a:defRPr sz="1200">
                <a:solidFill>
                  <a:schemeClr val="tx1">
                    <a:tint val="75000"/>
                  </a:schemeClr>
                </a:solidFill>
              </a:defRPr>
            </a:lvl1pPr>
          </a:lstStyle>
          <a:p>
            <a:pPr>
              <a:defRPr/>
            </a:pPr>
            <a:fld id="{EFB91F91-7CEC-4A9C-907E-3C16F7147176}" type="slidenum">
              <a:rPr lang="en-US"/>
              <a:pPr>
                <a:defRPr/>
              </a:pPr>
              <a:t>‹#›</a:t>
            </a:fld>
            <a:endParaRPr lang="en-US" dirty="0"/>
          </a:p>
        </p:txBody>
      </p:sp>
    </p:spTree>
    <p:extLst>
      <p:ext uri="{BB962C8B-B14F-4D97-AF65-F5344CB8AC3E}">
        <p14:creationId xmlns:p14="http://schemas.microsoft.com/office/powerpoint/2010/main" val="3992962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2753D848-CEAB-49EC-8E07-5AC4E38367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863" y="66675"/>
            <a:ext cx="111601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68A5886E-3CA4-41B6-BC1C-DE612FD45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C516E6C9-4A25-4601-975C-CDE040E0E5B6}"/>
              </a:ext>
            </a:extLst>
          </p:cNvPr>
          <p:cNvSpPr>
            <a:spLocks noGrp="1"/>
          </p:cNvSpPr>
          <p:nvPr>
            <p:ph type="sldNum" sz="quarter" idx="10"/>
          </p:nvPr>
        </p:nvSpPr>
        <p:spPr/>
        <p:txBody>
          <a:bodyPr/>
          <a:lstStyle>
            <a:lvl1pPr algn="r">
              <a:defRPr sz="1200">
                <a:solidFill>
                  <a:schemeClr val="tx1">
                    <a:tint val="75000"/>
                  </a:schemeClr>
                </a:solidFill>
              </a:defRPr>
            </a:lvl1pPr>
          </a:lstStyle>
          <a:p>
            <a:pPr>
              <a:defRPr/>
            </a:pPr>
            <a:fld id="{51D0A866-EE21-46E8-A1BA-07E1FE1486B2}" type="slidenum">
              <a:rPr lang="en-US"/>
              <a:pPr>
                <a:defRPr/>
              </a:pPr>
              <a:t>‹#›</a:t>
            </a:fld>
            <a:endParaRPr lang="en-US" dirty="0"/>
          </a:p>
        </p:txBody>
      </p:sp>
    </p:spTree>
    <p:extLst>
      <p:ext uri="{BB962C8B-B14F-4D97-AF65-F5344CB8AC3E}">
        <p14:creationId xmlns:p14="http://schemas.microsoft.com/office/powerpoint/2010/main" val="137177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C95C2CFF-5105-4F81-9DFC-C524E3AF59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5" y="57150"/>
            <a:ext cx="11160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96D9D1B2-AAEA-4AC7-B152-B6B6B8AB4B1A}"/>
              </a:ext>
            </a:extLst>
          </p:cNvPr>
          <p:cNvSpPr>
            <a:spLocks noGrp="1"/>
          </p:cNvSpPr>
          <p:nvPr>
            <p:ph type="ftr" sz="quarter" idx="10"/>
          </p:nvPr>
        </p:nvSpPr>
        <p:spPr>
          <a:xfrm>
            <a:off x="628650" y="6337300"/>
            <a:ext cx="3086100" cy="365125"/>
          </a:xfrm>
          <a:prstGeom prst="rect">
            <a:avLst/>
          </a:prstGeom>
        </p:spPr>
        <p:txBody>
          <a:bodyPr vert="horz" lIns="91440" tIns="45720" rIns="91440" bIns="45720" rtlCol="0" anchor="ctr"/>
          <a:lstStyle>
            <a:lvl1pPr algn="l" eaLnBrk="1" fontAlgn="auto" hangingPunct="1">
              <a:spcBef>
                <a:spcPts val="0"/>
              </a:spcBef>
              <a:spcAft>
                <a:spcPts val="0"/>
              </a:spcAft>
              <a:defRPr sz="1200" b="1">
                <a:solidFill>
                  <a:schemeClr val="accent1"/>
                </a:solidFill>
                <a:latin typeface="+mn-lt"/>
              </a:defRPr>
            </a:lvl1pPr>
          </a:lstStyle>
          <a:p>
            <a:pPr>
              <a:defRPr/>
            </a:pPr>
            <a:endParaRPr lang="en-US"/>
          </a:p>
        </p:txBody>
      </p:sp>
      <p:sp>
        <p:nvSpPr>
          <p:cNvPr id="7" name="Slide Number Placeholder 5">
            <a:extLst>
              <a:ext uri="{FF2B5EF4-FFF2-40B4-BE49-F238E27FC236}">
                <a16:creationId xmlns:a16="http://schemas.microsoft.com/office/drawing/2014/main" id="{87E20325-865F-4C9C-87A8-C85B5CF75120}"/>
              </a:ext>
            </a:extLst>
          </p:cNvPr>
          <p:cNvSpPr>
            <a:spLocks noGrp="1"/>
          </p:cNvSpPr>
          <p:nvPr>
            <p:ph type="sldNum" sz="quarter" idx="11"/>
          </p:nvPr>
        </p:nvSpPr>
        <p:spPr/>
        <p:txBody>
          <a:bodyPr/>
          <a:lstStyle>
            <a:lvl1pPr algn="r">
              <a:defRPr sz="1200">
                <a:solidFill>
                  <a:schemeClr val="tx1">
                    <a:tint val="75000"/>
                  </a:schemeClr>
                </a:solidFill>
              </a:defRPr>
            </a:lvl1pPr>
          </a:lstStyle>
          <a:p>
            <a:pPr>
              <a:defRPr/>
            </a:pPr>
            <a:fld id="{2C5A7FB9-BAB4-41FE-8EB4-D732E67AD4FA}" type="slidenum">
              <a:rPr lang="en-US"/>
              <a:pPr>
                <a:defRPr/>
              </a:pPr>
              <a:t>‹#›</a:t>
            </a:fld>
            <a:endParaRPr lang="en-US" dirty="0"/>
          </a:p>
        </p:txBody>
      </p:sp>
    </p:spTree>
    <p:extLst>
      <p:ext uri="{BB962C8B-B14F-4D97-AF65-F5344CB8AC3E}">
        <p14:creationId xmlns:p14="http://schemas.microsoft.com/office/powerpoint/2010/main" val="1378241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E433537C-E5D6-4616-B7CD-F9E24CB40B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55575"/>
            <a:ext cx="111601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04CA558E-E037-44C7-97AA-B4291758BA7F}"/>
              </a:ext>
            </a:extLst>
          </p:cNvPr>
          <p:cNvSpPr>
            <a:spLocks noGrp="1"/>
          </p:cNvSpPr>
          <p:nvPr>
            <p:ph type="sldNum" sz="quarter" idx="10"/>
          </p:nvPr>
        </p:nvSpPr>
        <p:spPr/>
        <p:txBody>
          <a:bodyPr/>
          <a:lstStyle>
            <a:lvl1pPr algn="r">
              <a:defRPr sz="1200">
                <a:solidFill>
                  <a:schemeClr val="tx1">
                    <a:tint val="75000"/>
                  </a:schemeClr>
                </a:solidFill>
              </a:defRPr>
            </a:lvl1pPr>
          </a:lstStyle>
          <a:p>
            <a:pPr>
              <a:defRPr/>
            </a:pPr>
            <a:fld id="{FFB48282-719D-4780-B7C0-544DB44A65BD}" type="slidenum">
              <a:rPr lang="en-US"/>
              <a:pPr>
                <a:defRPr/>
              </a:pPr>
              <a:t>‹#›</a:t>
            </a:fld>
            <a:endParaRPr lang="en-US" dirty="0"/>
          </a:p>
        </p:txBody>
      </p:sp>
    </p:spTree>
    <p:extLst>
      <p:ext uri="{BB962C8B-B14F-4D97-AF65-F5344CB8AC3E}">
        <p14:creationId xmlns:p14="http://schemas.microsoft.com/office/powerpoint/2010/main" val="2178328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A25BBEB0-3CDC-4A43-96F4-81C47221C3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55575"/>
            <a:ext cx="111601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7BDC93A4-C09C-4200-8501-38104FA08117}"/>
              </a:ext>
            </a:extLst>
          </p:cNvPr>
          <p:cNvSpPr>
            <a:spLocks noGrp="1"/>
          </p:cNvSpPr>
          <p:nvPr>
            <p:ph type="sldNum" sz="quarter" idx="10"/>
          </p:nvPr>
        </p:nvSpPr>
        <p:spPr/>
        <p:txBody>
          <a:bodyPr/>
          <a:lstStyle>
            <a:lvl1pPr algn="r">
              <a:defRPr sz="1200">
                <a:solidFill>
                  <a:schemeClr val="tx1">
                    <a:tint val="75000"/>
                  </a:schemeClr>
                </a:solidFill>
              </a:defRPr>
            </a:lvl1pPr>
          </a:lstStyle>
          <a:p>
            <a:pPr>
              <a:defRPr/>
            </a:pPr>
            <a:fld id="{4B6667BA-0CAD-4937-88FA-3A36AD3FC5C7}" type="slidenum">
              <a:rPr lang="en-US"/>
              <a:pPr>
                <a:defRPr/>
              </a:pPr>
              <a:t>‹#›</a:t>
            </a:fld>
            <a:endParaRPr lang="en-US" dirty="0"/>
          </a:p>
        </p:txBody>
      </p:sp>
    </p:spTree>
    <p:extLst>
      <p:ext uri="{BB962C8B-B14F-4D97-AF65-F5344CB8AC3E}">
        <p14:creationId xmlns:p14="http://schemas.microsoft.com/office/powerpoint/2010/main" val="2544172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6B57E930-8B9A-4312-8222-6D5D9EE69B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55575"/>
            <a:ext cx="111601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05B48200-6112-4613-A429-EBEA2F4F3657}"/>
              </a:ext>
            </a:extLst>
          </p:cNvPr>
          <p:cNvSpPr>
            <a:spLocks noGrp="1"/>
          </p:cNvSpPr>
          <p:nvPr>
            <p:ph type="sldNum" sz="quarter" idx="10"/>
          </p:nvPr>
        </p:nvSpPr>
        <p:spPr/>
        <p:txBody>
          <a:bodyPr/>
          <a:lstStyle>
            <a:lvl1pPr algn="r">
              <a:defRPr sz="1200">
                <a:solidFill>
                  <a:schemeClr val="tx1">
                    <a:tint val="75000"/>
                  </a:schemeClr>
                </a:solidFill>
              </a:defRPr>
            </a:lvl1pPr>
          </a:lstStyle>
          <a:p>
            <a:pPr>
              <a:defRPr/>
            </a:pPr>
            <a:fld id="{53388FC3-FEB5-4550-9483-F33D02E747B3}" type="slidenum">
              <a:rPr lang="en-US"/>
              <a:pPr>
                <a:defRPr/>
              </a:pPr>
              <a:t>‹#›</a:t>
            </a:fld>
            <a:endParaRPr lang="en-US" dirty="0"/>
          </a:p>
        </p:txBody>
      </p:sp>
    </p:spTree>
    <p:extLst>
      <p:ext uri="{BB962C8B-B14F-4D97-AF65-F5344CB8AC3E}">
        <p14:creationId xmlns:p14="http://schemas.microsoft.com/office/powerpoint/2010/main" val="262509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4" name="Picture 3" descr="Logo&#10;&#10;Description automatically generated">
            <a:extLst>
              <a:ext uri="{FF2B5EF4-FFF2-40B4-BE49-F238E27FC236}">
                <a16:creationId xmlns:a16="http://schemas.microsoft.com/office/drawing/2014/main" id="{B2CBDC58-2DE3-4B45-F949-8CBD2B509B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942" y="105175"/>
            <a:ext cx="983304" cy="704094"/>
          </a:xfrm>
          <a:prstGeom prst="rect">
            <a:avLst/>
          </a:prstGeom>
        </p:spPr>
      </p:pic>
    </p:spTree>
    <p:extLst>
      <p:ext uri="{BB962C8B-B14F-4D97-AF65-F5344CB8AC3E}">
        <p14:creationId xmlns:p14="http://schemas.microsoft.com/office/powerpoint/2010/main" val="31461538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18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59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14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43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89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50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3562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F2F2B-7F15-4CB8-9C4D-008F497B09AD}"/>
              </a:ext>
            </a:extLst>
          </p:cNvPr>
          <p:cNvSpPr>
            <a:spLocks noGrp="1"/>
          </p:cNvSpPr>
          <p:nvPr>
            <p:ph type="title"/>
          </p:nvPr>
        </p:nvSpPr>
        <p:spPr>
          <a:xfrm>
            <a:off x="628650" y="136525"/>
            <a:ext cx="7886700" cy="9350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7C8D131E-6890-4B8E-91F8-F4207386221B}"/>
              </a:ext>
            </a:extLst>
          </p:cNvPr>
          <p:cNvSpPr>
            <a:spLocks noGrp="1" noChangeArrowheads="1"/>
          </p:cNvSpPr>
          <p:nvPr>
            <p:ph type="body" idx="1"/>
          </p:nvPr>
        </p:nvSpPr>
        <p:spPr bwMode="auto">
          <a:xfrm>
            <a:off x="628650" y="1185863"/>
            <a:ext cx="78867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503D13F9-9541-4871-8A06-91BAE8E35B4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DEA03AB-CF25-4C7D-AF19-7EAB47DC5E86}" type="slidenum">
              <a:rPr lang="en-US"/>
              <a:pPr>
                <a:defRPr/>
              </a:pPr>
              <a:t>‹#›</a:t>
            </a:fld>
            <a:endParaRPr lang="en-US" dirty="0"/>
          </a:p>
        </p:txBody>
      </p:sp>
      <p:sp>
        <p:nvSpPr>
          <p:cNvPr id="10" name="Rectangle 9">
            <a:extLst>
              <a:ext uri="{FF2B5EF4-FFF2-40B4-BE49-F238E27FC236}">
                <a16:creationId xmlns:a16="http://schemas.microsoft.com/office/drawing/2014/main" id="{5BEB697B-99BF-48C9-8839-F5C5E61D6B04}"/>
              </a:ext>
            </a:extLst>
          </p:cNvPr>
          <p:cNvSpPr/>
          <p:nvPr/>
        </p:nvSpPr>
        <p:spPr>
          <a:xfrm>
            <a:off x="395288" y="862013"/>
            <a:ext cx="8353425" cy="444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 Box 13">
            <a:extLst>
              <a:ext uri="{FF2B5EF4-FFF2-40B4-BE49-F238E27FC236}">
                <a16:creationId xmlns:a16="http://schemas.microsoft.com/office/drawing/2014/main" id="{7C565535-B45B-4511-BC09-C7B5E344D368}"/>
              </a:ext>
            </a:extLst>
          </p:cNvPr>
          <p:cNvSpPr txBox="1">
            <a:spLocks noChangeArrowheads="1"/>
          </p:cNvSpPr>
          <p:nvPr userDrawn="1"/>
        </p:nvSpPr>
        <p:spPr bwMode="auto">
          <a:xfrm>
            <a:off x="0" y="914400"/>
            <a:ext cx="1676400" cy="228600"/>
          </a:xfrm>
          <a:prstGeom prst="rect">
            <a:avLst/>
          </a:prstGeom>
          <a:noFill/>
          <a:ln>
            <a:noFill/>
          </a:ln>
          <a:effec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fontAlgn="auto" hangingPunct="1">
              <a:spcBef>
                <a:spcPct val="50000"/>
              </a:spcBef>
              <a:spcAft>
                <a:spcPts val="0"/>
              </a:spcAft>
              <a:defRPr/>
            </a:pPr>
            <a:endParaRPr lang="en-US" altLang="en-US" sz="900" dirty="0">
              <a:solidFill>
                <a:schemeClr val="tx1"/>
              </a:solidFill>
              <a:latin typeface="AvantGarde"/>
            </a:endParaRPr>
          </a:p>
        </p:txBody>
      </p:sp>
      <p:sp>
        <p:nvSpPr>
          <p:cNvPr id="13" name="TextBox 1">
            <a:extLst>
              <a:ext uri="{FF2B5EF4-FFF2-40B4-BE49-F238E27FC236}">
                <a16:creationId xmlns:a16="http://schemas.microsoft.com/office/drawing/2014/main" id="{E306390A-4C9F-4D29-BF0C-07CEB476BD1D}"/>
              </a:ext>
            </a:extLst>
          </p:cNvPr>
          <p:cNvSpPr txBox="1">
            <a:spLocks noChangeArrowheads="1"/>
          </p:cNvSpPr>
          <p:nvPr userDrawn="1"/>
        </p:nvSpPr>
        <p:spPr bwMode="auto">
          <a:xfrm>
            <a:off x="304800" y="6351588"/>
            <a:ext cx="2667000" cy="306387"/>
          </a:xfrm>
          <a:prstGeom prst="rect">
            <a:avLst/>
          </a:prstGeom>
          <a:noFill/>
          <a:ln>
            <a:noFill/>
          </a:ln>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fontAlgn="auto" hangingPunct="1">
              <a:spcBef>
                <a:spcPct val="30000"/>
              </a:spcBef>
              <a:spcAft>
                <a:spcPts val="0"/>
              </a:spcAft>
              <a:defRPr/>
            </a:pPr>
            <a:r>
              <a:rPr lang="en-US" altLang="en-US" sz="1400" b="1" dirty="0">
                <a:solidFill>
                  <a:srgbClr val="FF0000"/>
                </a:solidFill>
                <a:latin typeface="Calibri" pitchFamily="34" charset="0"/>
              </a:rPr>
              <a:t>tescometering.com</a:t>
            </a:r>
          </a:p>
        </p:txBody>
      </p:sp>
    </p:spTree>
    <p:extLst>
      <p:ext uri="{BB962C8B-B14F-4D97-AF65-F5344CB8AC3E}">
        <p14:creationId xmlns:p14="http://schemas.microsoft.com/office/powerpoint/2010/main" val="234244504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hdr="0" dt="0"/>
  <p:txStyles>
    <p:titleStyle>
      <a:lvl1pPr algn="r" rtl="0" eaLnBrk="0" fontAlgn="base" hangingPunct="0">
        <a:lnSpc>
          <a:spcPct val="90000"/>
        </a:lnSpc>
        <a:spcBef>
          <a:spcPct val="0"/>
        </a:spcBef>
        <a:spcAft>
          <a:spcPct val="0"/>
        </a:spcAft>
        <a:defRPr lang="en-US" sz="4400" kern="1200" cap="small" dirty="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vl2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2pPr>
      <a:lvl3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3pPr>
      <a:lvl4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4pPr>
      <a:lvl5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5pPr>
      <a:lvl6pPr marL="457200" algn="r" rtl="0" fontAlgn="base">
        <a:lnSpc>
          <a:spcPct val="90000"/>
        </a:lnSpc>
        <a:spcBef>
          <a:spcPct val="0"/>
        </a:spcBef>
        <a:spcAft>
          <a:spcPct val="0"/>
        </a:spcAft>
        <a:defRPr sz="4400">
          <a:solidFill>
            <a:srgbClr val="FF0000"/>
          </a:solidFill>
          <a:latin typeface="Calibri" panose="020F0502020204030204" pitchFamily="34" charset="0"/>
        </a:defRPr>
      </a:lvl6pPr>
      <a:lvl7pPr marL="914400" algn="r" rtl="0" fontAlgn="base">
        <a:lnSpc>
          <a:spcPct val="90000"/>
        </a:lnSpc>
        <a:spcBef>
          <a:spcPct val="0"/>
        </a:spcBef>
        <a:spcAft>
          <a:spcPct val="0"/>
        </a:spcAft>
        <a:defRPr sz="4400">
          <a:solidFill>
            <a:srgbClr val="FF0000"/>
          </a:solidFill>
          <a:latin typeface="Calibri" panose="020F0502020204030204" pitchFamily="34" charset="0"/>
        </a:defRPr>
      </a:lvl7pPr>
      <a:lvl8pPr marL="1371600" algn="r" rtl="0" fontAlgn="base">
        <a:lnSpc>
          <a:spcPct val="90000"/>
        </a:lnSpc>
        <a:spcBef>
          <a:spcPct val="0"/>
        </a:spcBef>
        <a:spcAft>
          <a:spcPct val="0"/>
        </a:spcAft>
        <a:defRPr sz="4400">
          <a:solidFill>
            <a:srgbClr val="FF0000"/>
          </a:solidFill>
          <a:latin typeface="Calibri" panose="020F0502020204030204" pitchFamily="34" charset="0"/>
        </a:defRPr>
      </a:lvl8pPr>
      <a:lvl9pPr marL="1828800" algn="r" rtl="0" fontAlgn="base">
        <a:lnSpc>
          <a:spcPct val="90000"/>
        </a:lnSpc>
        <a:spcBef>
          <a:spcPct val="0"/>
        </a:spcBef>
        <a:spcAft>
          <a:spcPct val="0"/>
        </a:spcAft>
        <a:defRPr sz="4400">
          <a:solidFill>
            <a:srgbClr val="FF0000"/>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tom.lawton@tescometering.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0"/>
          <p:cNvSpPr txBox="1">
            <a:spLocks noChangeArrowheads="1"/>
          </p:cNvSpPr>
          <p:nvPr/>
        </p:nvSpPr>
        <p:spPr bwMode="auto">
          <a:xfrm>
            <a:off x="3505200" y="4800600"/>
            <a:ext cx="5105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rgbClr val="C00000"/>
                </a:solidFill>
              </a:rPr>
              <a:t>Prepared by Perry Lawton, TESCO</a:t>
            </a:r>
          </a:p>
          <a:p>
            <a:pPr algn="r" eaLnBrk="1" hangingPunct="1">
              <a:spcBef>
                <a:spcPct val="0"/>
              </a:spcBef>
              <a:buNone/>
            </a:pPr>
            <a:r>
              <a:rPr lang="en-US" altLang="en-US" sz="2400" dirty="0">
                <a:solidFill>
                  <a:srgbClr val="C00000"/>
                </a:solidFill>
                <a:latin typeface="Arial"/>
                <a:cs typeface="Arial"/>
              </a:rPr>
              <a:t>TESCO Metering </a:t>
            </a:r>
            <a:endParaRPr lang="en-US" altLang="en-US" sz="2400" dirty="0">
              <a:solidFill>
                <a:srgbClr val="C00000"/>
              </a:solidFill>
            </a:endParaRPr>
          </a:p>
          <a:p>
            <a:pPr algn="r">
              <a:spcBef>
                <a:spcPct val="0"/>
              </a:spcBef>
              <a:spcAft>
                <a:spcPts val="0"/>
              </a:spcAft>
              <a:buNone/>
            </a:pPr>
            <a:r>
              <a:rPr lang="en-US" altLang="en-US" sz="1600" i="1" dirty="0">
                <a:solidFill>
                  <a:srgbClr val="C00000"/>
                </a:solidFill>
                <a:latin typeface="Arial"/>
                <a:cs typeface="Arial"/>
              </a:rPr>
              <a:t> North Carolina Electric Meter School</a:t>
            </a:r>
            <a:endParaRPr lang="en-US" dirty="0"/>
          </a:p>
          <a:p>
            <a:pPr algn="r">
              <a:spcBef>
                <a:spcPct val="0"/>
              </a:spcBef>
              <a:spcAft>
                <a:spcPts val="0"/>
              </a:spcAft>
              <a:buNone/>
            </a:pPr>
            <a:r>
              <a:rPr lang="en-US" altLang="en-US" sz="1600" i="1" dirty="0">
                <a:solidFill>
                  <a:srgbClr val="C00000"/>
                </a:solidFill>
                <a:latin typeface="Arial"/>
                <a:cs typeface="Arial"/>
              </a:rPr>
              <a:t>Management Track</a:t>
            </a:r>
          </a:p>
          <a:p>
            <a:pPr algn="r" eaLnBrk="1" hangingPunct="1">
              <a:spcBef>
                <a:spcPct val="0"/>
              </a:spcBef>
              <a:spcAft>
                <a:spcPts val="0"/>
              </a:spcAft>
              <a:buNone/>
            </a:pPr>
            <a:r>
              <a:rPr lang="en-US" altLang="en-US" sz="1600" i="1">
                <a:solidFill>
                  <a:srgbClr val="C00000"/>
                </a:solidFill>
                <a:latin typeface="Arial"/>
                <a:cs typeface="Arial"/>
              </a:rPr>
              <a:t>Wednesday, June 14, 2023 </a:t>
            </a:r>
            <a:endParaRPr lang="en-US" altLang="en-US" sz="1600" i="1">
              <a:solidFill>
                <a:srgbClr val="C00000"/>
              </a:solidFill>
            </a:endParaRPr>
          </a:p>
          <a:p>
            <a:pPr algn="r" eaLnBrk="1" hangingPunct="1">
              <a:spcBef>
                <a:spcPct val="0"/>
              </a:spcBef>
              <a:spcAft>
                <a:spcPts val="0"/>
              </a:spcAft>
              <a:buFontTx/>
              <a:buNone/>
            </a:pPr>
            <a:r>
              <a:rPr lang="en-US" altLang="en-US" sz="1600" i="1" dirty="0">
                <a:solidFill>
                  <a:srgbClr val="C00000"/>
                </a:solidFill>
              </a:rPr>
              <a:t>1:00 PM</a:t>
            </a:r>
          </a:p>
        </p:txBody>
      </p:sp>
      <p:sp>
        <p:nvSpPr>
          <p:cNvPr id="2" name="Title 1">
            <a:extLst>
              <a:ext uri="{FF2B5EF4-FFF2-40B4-BE49-F238E27FC236}">
                <a16:creationId xmlns:a16="http://schemas.microsoft.com/office/drawing/2014/main" id="{587F55D0-9295-8CC6-57E2-812EA8DD5CBE}"/>
              </a:ext>
            </a:extLst>
          </p:cNvPr>
          <p:cNvSpPr>
            <a:spLocks noGrp="1"/>
          </p:cNvSpPr>
          <p:nvPr>
            <p:ph type="ctrTitle"/>
          </p:nvPr>
        </p:nvSpPr>
        <p:spPr>
          <a:xfrm>
            <a:off x="1600198" y="3429000"/>
            <a:ext cx="6858001" cy="1557595"/>
          </a:xfrm>
        </p:spPr>
        <p:txBody>
          <a:bodyPr>
            <a:normAutofit fontScale="90000"/>
          </a:bodyPr>
          <a:lstStyle/>
          <a:p>
            <a:r>
              <a:rPr lang="en-US" sz="6000" dirty="0">
                <a:effectLst/>
                <a:latin typeface="Calibri" panose="020F0502020204030204" pitchFamily="34" charset="0"/>
                <a:ea typeface="Calibri" panose="020F0502020204030204" pitchFamily="34" charset="0"/>
                <a:cs typeface="Times New Roman" panose="02020603050405020304" pitchFamily="18" charset="0"/>
              </a:rPr>
              <a:t>Shedding a Light on Streetlight Meter Testing</a:t>
            </a:r>
            <a:br>
              <a:rPr lang="en-US" altLang="en-US" sz="7200" dirty="0">
                <a:solidFill>
                  <a:srgbClr val="2F549D"/>
                </a:solidFill>
              </a:rPr>
            </a:br>
            <a:endParaRPr lang="en-US" dirty="0"/>
          </a:p>
        </p:txBody>
      </p:sp>
      <p:pic>
        <p:nvPicPr>
          <p:cNvPr id="14" name="Picture 2" descr="C:\Users\andrea.koch\Desktop\ncemsLogo.png">
            <a:extLst>
              <a:ext uri="{FF2B5EF4-FFF2-40B4-BE49-F238E27FC236}">
                <a16:creationId xmlns:a16="http://schemas.microsoft.com/office/drawing/2014/main" id="{16BE29AB-169F-A4EF-1CB1-0BA9608F3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8006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9219" name="Rectangle 3"/>
          <p:cNvSpPr>
            <a:spLocks noGrp="1" noChangeArrowheads="1"/>
          </p:cNvSpPr>
          <p:nvPr>
            <p:ph idx="1"/>
          </p:nvPr>
        </p:nvSpPr>
        <p:spPr>
          <a:solidFill>
            <a:srgbClr val="FFFFFF"/>
          </a:solidFill>
        </p:spPr>
        <p:txBody>
          <a:bodyPr/>
          <a:lstStyle/>
          <a:p>
            <a:pPr marL="0" indent="0">
              <a:buFontTx/>
              <a:buNone/>
            </a:pPr>
            <a:r>
              <a:rPr lang="en-US" altLang="en-US" sz="2800" b="1" dirty="0">
                <a:solidFill>
                  <a:srgbClr val="C00000"/>
                </a:solidFill>
              </a:rPr>
              <a:t>Using metrology to do energy metering</a:t>
            </a:r>
          </a:p>
          <a:p>
            <a:pPr lvl="1"/>
            <a:r>
              <a:rPr lang="en-US" altLang="en-US" sz="2400" dirty="0"/>
              <a:t>A utility may want to test the accuracy of the nodes and work with local municipalities to determine whether the variance in billing due to metering accuracy could still provide better consistency and more accurate billing than current fixed billing algorithms can provide. </a:t>
            </a:r>
          </a:p>
          <a:p>
            <a:pPr marL="0" indent="0">
              <a:buFontTx/>
              <a:buNone/>
            </a:pPr>
            <a:endParaRPr lang="en-US" altLang="en-US" sz="1600" dirty="0"/>
          </a:p>
        </p:txBody>
      </p:sp>
      <p:pic>
        <p:nvPicPr>
          <p:cNvPr id="9220" name="Picture 7" descr="Best Practic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744431"/>
            <a:ext cx="3491852" cy="260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F1004D2-0586-DB84-7C71-E09F9B788D5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9E80A75-2B50-297C-2591-E7355EADD997}"/>
              </a:ext>
            </a:extLst>
          </p:cNvPr>
          <p:cNvSpPr>
            <a:spLocks noGrp="1"/>
          </p:cNvSpPr>
          <p:nvPr>
            <p:ph type="sldNum" sz="quarter" idx="4"/>
          </p:nvPr>
        </p:nvSpPr>
        <p:spPr/>
        <p:txBody>
          <a:bodyPr/>
          <a:lstStyle/>
          <a:p>
            <a:fld id="{4BEAC4C4-F0A7-4B61-A827-E4198D078267}"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394" y="2793693"/>
            <a:ext cx="4863785" cy="340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Metering—Applications</a:t>
            </a:r>
          </a:p>
        </p:txBody>
      </p:sp>
      <p:sp>
        <p:nvSpPr>
          <p:cNvPr id="2" name="Rectangle 3"/>
          <p:cNvSpPr>
            <a:spLocks noGrp="1" noChangeArrowheads="1"/>
          </p:cNvSpPr>
          <p:nvPr>
            <p:ph idx="1"/>
          </p:nvPr>
        </p:nvSpPr>
        <p:spPr>
          <a:xfrm>
            <a:off x="533400" y="1219200"/>
            <a:ext cx="7886700" cy="4842433"/>
          </a:xfrm>
          <a:noFill/>
        </p:spPr>
        <p:txBody>
          <a:bodyPr>
            <a:normAutofit/>
          </a:bodyPr>
          <a:lstStyle/>
          <a:p>
            <a:pPr marL="0" indent="0">
              <a:buFontTx/>
              <a:buNone/>
              <a:defRPr/>
            </a:pPr>
            <a:r>
              <a:rPr lang="en-US" altLang="en-US" b="1" dirty="0">
                <a:solidFill>
                  <a:srgbClr val="C00000"/>
                </a:solidFill>
              </a:rPr>
              <a:t>Applications</a:t>
            </a:r>
          </a:p>
          <a:p>
            <a:pPr lvl="1">
              <a:defRPr/>
            </a:pPr>
            <a:r>
              <a:rPr lang="en-US" altLang="en-US" dirty="0"/>
              <a:t>Single streetlight meter</a:t>
            </a:r>
          </a:p>
          <a:p>
            <a:pPr lvl="1">
              <a:defRPr/>
            </a:pPr>
            <a:r>
              <a:rPr lang="en-US" altLang="en-US" dirty="0"/>
              <a:t>Group of single streetlight meters</a:t>
            </a:r>
          </a:p>
          <a:p>
            <a:pPr lvl="1">
              <a:defRPr/>
            </a:pPr>
            <a:r>
              <a:rPr lang="en-US" altLang="en-US" dirty="0"/>
              <a:t>Meter for a group of streetlights</a:t>
            </a:r>
          </a:p>
          <a:p>
            <a:pPr lvl="1">
              <a:defRPr/>
            </a:pPr>
            <a:r>
              <a:rPr lang="en-US" altLang="en-US" dirty="0"/>
              <a:t>Meter for any pole mounted device</a:t>
            </a:r>
          </a:p>
          <a:p>
            <a:pPr>
              <a:defRPr/>
            </a:pPr>
            <a:endParaRPr lang="en-US" altLang="en-US" sz="2400" dirty="0"/>
          </a:p>
        </p:txBody>
      </p:sp>
      <p:sp>
        <p:nvSpPr>
          <p:cNvPr id="3" name="Footer Placeholder 2">
            <a:extLst>
              <a:ext uri="{FF2B5EF4-FFF2-40B4-BE49-F238E27FC236}">
                <a16:creationId xmlns:a16="http://schemas.microsoft.com/office/drawing/2014/main" id="{1FA34865-AD87-B0B8-B993-C24C9C9C818E}"/>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537F9CED-3044-4AF0-DFAA-233759CA7C1A}"/>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Metering—Challenges</a:t>
            </a:r>
          </a:p>
        </p:txBody>
      </p:sp>
      <p:sp>
        <p:nvSpPr>
          <p:cNvPr id="11267" name="Rectangle 3"/>
          <p:cNvSpPr>
            <a:spLocks noGrp="1" noChangeArrowheads="1"/>
          </p:cNvSpPr>
          <p:nvPr>
            <p:ph idx="1"/>
          </p:nvPr>
        </p:nvSpPr>
        <p:spPr>
          <a:solidFill>
            <a:srgbClr val="FFFFFF"/>
          </a:solidFill>
        </p:spPr>
        <p:txBody>
          <a:bodyPr>
            <a:normAutofit/>
          </a:bodyPr>
          <a:lstStyle/>
          <a:p>
            <a:pPr marL="0" indent="0">
              <a:buFontTx/>
              <a:buNone/>
              <a:defRPr/>
            </a:pPr>
            <a:r>
              <a:rPr lang="en-US" altLang="en-US" sz="2800" b="1" dirty="0">
                <a:solidFill>
                  <a:srgbClr val="C00000"/>
                </a:solidFill>
              </a:rPr>
              <a:t>Testing Challenges</a:t>
            </a:r>
          </a:p>
          <a:p>
            <a:pPr lvl="1"/>
            <a:r>
              <a:rPr lang="en-US" altLang="en-US" sz="1800" dirty="0"/>
              <a:t>Meter test pulse</a:t>
            </a:r>
          </a:p>
          <a:p>
            <a:pPr marL="914400" lvl="2" indent="0">
              <a:buFontTx/>
              <a:buNone/>
            </a:pPr>
            <a:r>
              <a:rPr lang="en-US" altLang="en-US" sz="1800" dirty="0"/>
              <a:t>Without this pulse, most nodes only report whole watthours through their communications radios. Testing requires 10,000 Wh (in order to get 5 significant digits – 100.00%). 10,000 Wh at 120V and .25A (typical Light Load value) would take 320 hours</a:t>
            </a:r>
          </a:p>
          <a:p>
            <a:pPr lvl="1">
              <a:buFontTx/>
              <a:buChar char="–"/>
            </a:pPr>
            <a:r>
              <a:rPr lang="en-US" altLang="en-US" sz="1800" dirty="0"/>
              <a:t>C136.50 is now requiring a pulse for every street light “meter”.  Testing can now be done in “conventional” time periods.</a:t>
            </a:r>
          </a:p>
          <a:p>
            <a:pPr marL="914400" lvl="2" indent="0">
              <a:buFontTx/>
              <a:buNone/>
            </a:pPr>
            <a:endParaRPr lang="en-US" altLang="en-US" sz="1800" dirty="0"/>
          </a:p>
          <a:p>
            <a:pPr marL="914400" lvl="2" indent="0">
              <a:buFontTx/>
              <a:buNone/>
            </a:pPr>
            <a:endParaRPr lang="en-US" altLang="en-US" sz="1800" dirty="0"/>
          </a:p>
          <a:p>
            <a:pPr marL="0" indent="0" eaLnBrk="1" hangingPunct="1">
              <a:lnSpc>
                <a:spcPct val="80000"/>
              </a:lnSpc>
              <a:spcAft>
                <a:spcPts val="600"/>
              </a:spcAft>
              <a:buFontTx/>
              <a:buNone/>
            </a:pPr>
            <a:endParaRPr lang="en-US" altLang="en-US" sz="1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191000"/>
            <a:ext cx="4977054" cy="202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A5FD58C1-BD3D-8C4F-202E-48F3DF16F19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8BD47B8-441F-37F2-EC71-30FDABEF6AF4}"/>
              </a:ext>
            </a:extLst>
          </p:cNvPr>
          <p:cNvSpPr>
            <a:spLocks noGrp="1"/>
          </p:cNvSpPr>
          <p:nvPr>
            <p:ph type="sldNum" sz="quarter" idx="4"/>
          </p:nvPr>
        </p:nvSpPr>
        <p:spPr/>
        <p:txBody>
          <a:bodyPr/>
          <a:lstStyle/>
          <a:p>
            <a:fld id="{4BEAC4C4-F0A7-4B61-A827-E4198D078267}"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Metering—Challenges</a:t>
            </a:r>
          </a:p>
        </p:txBody>
      </p:sp>
      <p:sp>
        <p:nvSpPr>
          <p:cNvPr id="11267" name="Rectangle 3"/>
          <p:cNvSpPr>
            <a:spLocks noGrp="1" noChangeArrowheads="1"/>
          </p:cNvSpPr>
          <p:nvPr>
            <p:ph idx="1"/>
          </p:nvPr>
        </p:nvSpPr>
        <p:spPr>
          <a:solidFill>
            <a:srgbClr val="FFFFFF"/>
          </a:solidFill>
        </p:spPr>
        <p:txBody>
          <a:bodyPr>
            <a:normAutofit/>
          </a:bodyPr>
          <a:lstStyle/>
          <a:p>
            <a:pPr marL="0" indent="0">
              <a:buFontTx/>
              <a:buNone/>
              <a:defRPr/>
            </a:pPr>
            <a:r>
              <a:rPr lang="en-US" altLang="en-US" sz="2800" b="1" dirty="0">
                <a:solidFill>
                  <a:srgbClr val="C00000"/>
                </a:solidFill>
              </a:rPr>
              <a:t>Testing Challenges</a:t>
            </a:r>
          </a:p>
          <a:p>
            <a:pPr marL="228600" lvl="1">
              <a:defRPr/>
            </a:pPr>
            <a:r>
              <a:rPr lang="en-US" altLang="en-US" sz="2000" dirty="0"/>
              <a:t>Meter setups</a:t>
            </a:r>
          </a:p>
          <a:p>
            <a:pPr marL="228600" lvl="2">
              <a:defRPr/>
            </a:pPr>
            <a:r>
              <a:rPr lang="en-US" altLang="en-US" sz="1800" dirty="0"/>
              <a:t>The setup on each node must be checked to make </a:t>
            </a:r>
            <a:br>
              <a:rPr lang="en-US" altLang="en-US" sz="1800" dirty="0"/>
            </a:br>
            <a:r>
              <a:rPr lang="en-US" altLang="en-US" sz="1800" dirty="0"/>
              <a:t>sure that it is not setup to do any scheduled </a:t>
            </a:r>
            <a:br>
              <a:rPr lang="en-US" altLang="en-US" sz="1800" dirty="0"/>
            </a:br>
            <a:r>
              <a:rPr lang="en-US" altLang="en-US" sz="1800" dirty="0"/>
              <a:t>dimming, or scheduled on/off control, so that </a:t>
            </a:r>
            <a:br>
              <a:rPr lang="en-US" altLang="en-US" sz="1800" dirty="0"/>
            </a:br>
            <a:r>
              <a:rPr lang="en-US" altLang="en-US" sz="1800" dirty="0"/>
              <a:t>the output relay remains on during the testing. </a:t>
            </a:r>
          </a:p>
          <a:p>
            <a:pPr marL="228600" lvl="2">
              <a:defRPr/>
            </a:pPr>
            <a:r>
              <a:rPr lang="en-US" altLang="en-US" sz="1800" dirty="0"/>
              <a:t>After testing is complete, the setups should </a:t>
            </a:r>
            <a:br>
              <a:rPr lang="en-US" altLang="en-US" sz="1800" dirty="0"/>
            </a:br>
            <a:r>
              <a:rPr lang="en-US" altLang="en-US" sz="1800" dirty="0"/>
              <a:t>be returned to the factory settings before </a:t>
            </a:r>
            <a:br>
              <a:rPr lang="en-US" altLang="en-US" sz="1800" dirty="0"/>
            </a:br>
            <a:r>
              <a:rPr lang="en-US" altLang="en-US" sz="1800" dirty="0"/>
              <a:t>releasing the node. </a:t>
            </a:r>
          </a:p>
          <a:p>
            <a:pPr marL="228600" lvl="1">
              <a:lnSpc>
                <a:spcPct val="80000"/>
              </a:lnSpc>
              <a:defRPr/>
            </a:pPr>
            <a:r>
              <a:rPr lang="en-US" altLang="en-US" sz="2000" dirty="0"/>
              <a:t>Working to introduce to C136.50 the </a:t>
            </a:r>
            <a:br>
              <a:rPr lang="en-US" altLang="en-US" sz="2000" dirty="0"/>
            </a:br>
            <a:r>
              <a:rPr lang="en-US" altLang="en-US" sz="2000" dirty="0"/>
              <a:t>concept of test modes for street light meters.  </a:t>
            </a:r>
          </a:p>
          <a:p>
            <a:pPr marL="0" indent="0" eaLnBrk="1" hangingPunct="1">
              <a:lnSpc>
                <a:spcPct val="80000"/>
              </a:lnSpc>
              <a:spcAft>
                <a:spcPct val="100000"/>
              </a:spcAft>
              <a:buFontTx/>
              <a:buNone/>
              <a:defRPr/>
            </a:pPr>
            <a:endParaRPr lang="en-US" altLang="en-US" sz="2000" dirty="0"/>
          </a:p>
          <a:p>
            <a:pPr eaLnBrk="1" hangingPunct="1">
              <a:lnSpc>
                <a:spcPct val="80000"/>
              </a:lnSpc>
              <a:spcAft>
                <a:spcPct val="100000"/>
              </a:spcAft>
              <a:defRPr/>
            </a:pPr>
            <a:endParaRPr lang="en-US" alt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362" y="1524000"/>
            <a:ext cx="2892664"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3B1E205B-9E70-4A13-201F-669BCF44847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D8DB08B-BB7D-B65E-6CE9-1983E2817015}"/>
              </a:ext>
            </a:extLst>
          </p:cNvPr>
          <p:cNvSpPr>
            <a:spLocks noGrp="1"/>
          </p:cNvSpPr>
          <p:nvPr>
            <p:ph type="sldNum" sz="quarter" idx="4"/>
          </p:nvPr>
        </p:nvSpPr>
        <p:spPr/>
        <p:txBody>
          <a:bodyPr/>
          <a:lstStyle/>
          <a:p>
            <a:fld id="{4BEAC4C4-F0A7-4B61-A827-E4198D07826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Metering—Challenges</a:t>
            </a:r>
          </a:p>
        </p:txBody>
      </p:sp>
      <p:sp>
        <p:nvSpPr>
          <p:cNvPr id="12291" name="Rectangle 3"/>
          <p:cNvSpPr>
            <a:spLocks noGrp="1" noChangeArrowheads="1"/>
          </p:cNvSpPr>
          <p:nvPr>
            <p:ph idx="1"/>
          </p:nvPr>
        </p:nvSpPr>
        <p:spPr>
          <a:noFill/>
        </p:spPr>
        <p:txBody>
          <a:bodyPr/>
          <a:lstStyle/>
          <a:p>
            <a:pPr marL="0" indent="0">
              <a:buFontTx/>
              <a:buNone/>
              <a:defRPr/>
            </a:pPr>
            <a:r>
              <a:rPr lang="en-US" altLang="en-US" sz="2800" b="1" dirty="0">
                <a:solidFill>
                  <a:srgbClr val="C00000"/>
                </a:solidFill>
              </a:rPr>
              <a:t>Testing Challenges</a:t>
            </a:r>
          </a:p>
          <a:p>
            <a:pPr lvl="1">
              <a:defRPr/>
            </a:pPr>
            <a:r>
              <a:rPr lang="en-US" altLang="en-US" dirty="0"/>
              <a:t>Functional / Communication testing</a:t>
            </a:r>
          </a:p>
          <a:p>
            <a:pPr lvl="2">
              <a:defRPr/>
            </a:pPr>
            <a:r>
              <a:rPr lang="en-US" altLang="en-US" dirty="0"/>
              <a:t>This testing is going to be quite similar to standard revenue meters, as the communications networks used are either the same, or similar to what you are used to. </a:t>
            </a:r>
          </a:p>
          <a:p>
            <a:pPr lvl="2">
              <a:defRPr/>
            </a:pPr>
            <a:r>
              <a:rPr lang="en-US" altLang="en-US" dirty="0"/>
              <a:t>One difference would be that if the utility is using scheduled on/off/dimming, that program will have to be setup or downloaded to the node before releasing for installation. </a:t>
            </a:r>
          </a:p>
          <a:p>
            <a:pPr marL="0" indent="0">
              <a:buFontTx/>
              <a:buNone/>
              <a:defRPr/>
            </a:pPr>
            <a:endParaRPr lang="en-US" altLang="en-US" sz="2000" dirty="0"/>
          </a:p>
          <a:p>
            <a:pPr>
              <a:defRPr/>
            </a:pPr>
            <a:endParaRPr lang="en-US" altLang="en-US" sz="2000" dirty="0"/>
          </a:p>
        </p:txBody>
      </p:sp>
      <p:sp>
        <p:nvSpPr>
          <p:cNvPr id="2" name="Footer Placeholder 1">
            <a:extLst>
              <a:ext uri="{FF2B5EF4-FFF2-40B4-BE49-F238E27FC236}">
                <a16:creationId xmlns:a16="http://schemas.microsoft.com/office/drawing/2014/main" id="{EFB4B451-C1E9-7704-6C61-C05CB050EF4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9CC92F1-2A6A-C14D-60A4-BF60B0A72E34}"/>
              </a:ext>
            </a:extLst>
          </p:cNvPr>
          <p:cNvSpPr>
            <a:spLocks noGrp="1"/>
          </p:cNvSpPr>
          <p:nvPr>
            <p:ph type="sldNum" sz="quarter" idx="4"/>
          </p:nvPr>
        </p:nvSpPr>
        <p:spPr/>
        <p:txBody>
          <a:bodyPr/>
          <a:lstStyle/>
          <a:p>
            <a:fld id="{4BEAC4C4-F0A7-4B61-A827-E4198D078267}" type="slidenum">
              <a:rPr lang="en-US" smtClean="0"/>
              <a:t>14</a:t>
            </a:fld>
            <a:endParaRPr lang="en-US" dirty="0"/>
          </a:p>
        </p:txBody>
      </p:sp>
      <p:pic>
        <p:nvPicPr>
          <p:cNvPr id="5" name="Picture 4" descr="Calendar&#10;&#10;Description automatically generated">
            <a:extLst>
              <a:ext uri="{FF2B5EF4-FFF2-40B4-BE49-F238E27FC236}">
                <a16:creationId xmlns:a16="http://schemas.microsoft.com/office/drawing/2014/main" id="{A90EF20E-AC1E-99C3-394A-0E59583BE9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83" t="22223" r="7942" b="15555"/>
          <a:stretch/>
        </p:blipFill>
        <p:spPr>
          <a:xfrm>
            <a:off x="2819400" y="4028787"/>
            <a:ext cx="4114801" cy="23275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Metering—Challenges</a:t>
            </a:r>
          </a:p>
        </p:txBody>
      </p:sp>
      <p:sp>
        <p:nvSpPr>
          <p:cNvPr id="14339" name="Rectangle 3"/>
          <p:cNvSpPr>
            <a:spLocks noGrp="1" noChangeArrowheads="1"/>
          </p:cNvSpPr>
          <p:nvPr>
            <p:ph idx="1"/>
          </p:nvPr>
        </p:nvSpPr>
        <p:spPr>
          <a:solidFill>
            <a:srgbClr val="FFFFFF"/>
          </a:solidFill>
        </p:spPr>
        <p:txBody>
          <a:bodyPr/>
          <a:lstStyle/>
          <a:p>
            <a:pPr marL="0" indent="0">
              <a:buFontTx/>
              <a:buNone/>
              <a:defRPr/>
            </a:pPr>
            <a:r>
              <a:rPr lang="en-US" altLang="en-US" sz="2800" b="1" dirty="0">
                <a:solidFill>
                  <a:srgbClr val="C00000"/>
                </a:solidFill>
              </a:rPr>
              <a:t>Testing Challenges</a:t>
            </a:r>
          </a:p>
          <a:p>
            <a:pPr lvl="1"/>
            <a:r>
              <a:rPr lang="en-US" altLang="en-US" sz="2000" dirty="0"/>
              <a:t>Conclusions</a:t>
            </a:r>
          </a:p>
          <a:p>
            <a:pPr lvl="2"/>
            <a:r>
              <a:rPr lang="en-US" altLang="en-US" sz="2000" dirty="0"/>
              <a:t>A Test Mode will make testing of streetlight meters easier and more consistent to perform in a meter shop environment.</a:t>
            </a:r>
          </a:p>
          <a:p>
            <a:pPr lvl="2"/>
            <a:r>
              <a:rPr lang="en-US" altLang="en-US" sz="2000" dirty="0"/>
              <a:t>The testing will all be more equitable for all manufacturers and users once the ANSI specification is released. </a:t>
            </a:r>
          </a:p>
          <a:p>
            <a:pPr lvl="2"/>
            <a:r>
              <a:rPr lang="en-US" altLang="en-US" sz="2000" dirty="0"/>
              <a:t>Relevant testing both for accuracy and functionality can still be done in light of the above; it will just take longer and could be somewhat subjective</a:t>
            </a:r>
          </a:p>
        </p:txBody>
      </p:sp>
      <p:sp>
        <p:nvSpPr>
          <p:cNvPr id="2" name="Footer Placeholder 1">
            <a:extLst>
              <a:ext uri="{FF2B5EF4-FFF2-40B4-BE49-F238E27FC236}">
                <a16:creationId xmlns:a16="http://schemas.microsoft.com/office/drawing/2014/main" id="{07AF3234-EB47-4AFA-13FA-98AD07F0986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903D1BE-6F9D-3BD2-D3DB-89421E5F17EE}"/>
              </a:ext>
            </a:extLst>
          </p:cNvPr>
          <p:cNvSpPr>
            <a:spLocks noGrp="1"/>
          </p:cNvSpPr>
          <p:nvPr>
            <p:ph type="sldNum" sz="quarter" idx="4"/>
          </p:nvPr>
        </p:nvSpPr>
        <p:spPr/>
        <p:txBody>
          <a:bodyPr/>
          <a:lstStyle/>
          <a:p>
            <a:fld id="{4BEAC4C4-F0A7-4B61-A827-E4198D078267}" type="slidenum">
              <a:rPr lang="en-US" smtClean="0"/>
              <a:t>15</a:t>
            </a:fld>
            <a:endParaRPr lang="en-US" dirty="0"/>
          </a:p>
        </p:txBody>
      </p:sp>
      <p:pic>
        <p:nvPicPr>
          <p:cNvPr id="5" name="Picture 4" descr="A picture containing indoor&#10;&#10;Description automatically generated">
            <a:extLst>
              <a:ext uri="{FF2B5EF4-FFF2-40B4-BE49-F238E27FC236}">
                <a16:creationId xmlns:a16="http://schemas.microsoft.com/office/drawing/2014/main" id="{909B37B1-27E5-EDB4-294F-2447EB408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1182" y="3886200"/>
            <a:ext cx="3981635" cy="307581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Metering—Tests Required</a:t>
            </a:r>
          </a:p>
        </p:txBody>
      </p:sp>
      <p:sp>
        <p:nvSpPr>
          <p:cNvPr id="7" name="TextBox 2"/>
          <p:cNvSpPr txBox="1">
            <a:spLocks noChangeArrowheads="1"/>
          </p:cNvSpPr>
          <p:nvPr/>
        </p:nvSpPr>
        <p:spPr bwMode="auto">
          <a:xfrm>
            <a:off x="533400" y="1758149"/>
            <a:ext cx="57150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r>
              <a:rPr lang="en-US" altLang="en-US" sz="2400" b="1" dirty="0">
                <a:solidFill>
                  <a:srgbClr val="C00000"/>
                </a:solidFill>
              </a:rPr>
              <a:t>Tests:</a:t>
            </a:r>
          </a:p>
          <a:p>
            <a:pPr marL="0" indent="0" eaLnBrk="1" hangingPunct="1">
              <a:spcBef>
                <a:spcPct val="0"/>
              </a:spcBef>
              <a:buFontTx/>
              <a:buNone/>
              <a:defRPr/>
            </a:pPr>
            <a:endParaRPr lang="en-US" altLang="en-US" sz="2400" b="1" dirty="0"/>
          </a:p>
          <a:p>
            <a:pPr eaLnBrk="1" hangingPunct="1">
              <a:spcBef>
                <a:spcPct val="0"/>
              </a:spcBef>
              <a:defRPr/>
            </a:pPr>
            <a:r>
              <a:rPr lang="en-US" altLang="en-US" sz="2000" dirty="0"/>
              <a:t>Manufacturer product </a:t>
            </a:r>
          </a:p>
          <a:p>
            <a:pPr marL="0" indent="0" eaLnBrk="1" hangingPunct="1">
              <a:spcBef>
                <a:spcPct val="0"/>
              </a:spcBef>
              <a:buNone/>
              <a:defRPr/>
            </a:pPr>
            <a:r>
              <a:rPr lang="en-US" altLang="en-US" sz="2000" dirty="0"/>
              <a:t>       evaluation testing </a:t>
            </a:r>
          </a:p>
          <a:p>
            <a:pPr marL="0" indent="0" eaLnBrk="1" hangingPunct="1">
              <a:spcBef>
                <a:spcPct val="0"/>
              </a:spcBef>
              <a:buNone/>
              <a:defRPr/>
            </a:pPr>
            <a:endParaRPr lang="en-US" altLang="en-US" sz="2000" dirty="0"/>
          </a:p>
          <a:p>
            <a:pPr eaLnBrk="1" hangingPunct="1">
              <a:spcBef>
                <a:spcPct val="0"/>
              </a:spcBef>
              <a:defRPr/>
            </a:pPr>
            <a:r>
              <a:rPr lang="en-US" altLang="en-US" sz="2000" dirty="0"/>
              <a:t>Accuracy testing</a:t>
            </a:r>
          </a:p>
          <a:p>
            <a:pPr eaLnBrk="1" hangingPunct="1">
              <a:spcBef>
                <a:spcPct val="0"/>
              </a:spcBef>
              <a:defRPr/>
            </a:pPr>
            <a:endParaRPr lang="en-US" altLang="en-US" sz="2000" dirty="0"/>
          </a:p>
          <a:p>
            <a:pPr eaLnBrk="1" hangingPunct="1">
              <a:spcBef>
                <a:spcPct val="0"/>
              </a:spcBef>
              <a:defRPr/>
            </a:pPr>
            <a:r>
              <a:rPr lang="en-US" altLang="en-US" sz="2000" dirty="0"/>
              <a:t>Functional testing</a:t>
            </a:r>
          </a:p>
          <a:p>
            <a:pPr eaLnBrk="1" hangingPunct="1">
              <a:spcBef>
                <a:spcPct val="0"/>
              </a:spcBef>
              <a:defRPr/>
            </a:pPr>
            <a:endParaRPr lang="en-US" altLang="en-US" sz="2000" dirty="0"/>
          </a:p>
          <a:p>
            <a:pPr eaLnBrk="1" hangingPunct="1">
              <a:spcBef>
                <a:spcPct val="0"/>
              </a:spcBef>
              <a:defRPr/>
            </a:pPr>
            <a:r>
              <a:rPr lang="en-US" altLang="en-US" sz="2000" dirty="0"/>
              <a:t>Qualification testing</a:t>
            </a:r>
          </a:p>
        </p:txBody>
      </p:sp>
      <p:pic>
        <p:nvPicPr>
          <p:cNvPr id="1028" name="Picture 4" descr="P:\Tesco\Marketing DO NOT MOVE THIS FOLDER\Product images\Smart Streetlights\IMG_20180416_155608902_HDR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850958"/>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1C6E45F5-6B4E-F509-8F91-38B1C3DC2705}"/>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D49ABC41-3457-400D-B8AA-513CB9E6124F}"/>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 in the Meter Shop</a:t>
            </a:r>
          </a:p>
        </p:txBody>
      </p:sp>
      <p:sp>
        <p:nvSpPr>
          <p:cNvPr id="6" name="TextBox 2"/>
          <p:cNvSpPr txBox="1">
            <a:spLocks noChangeArrowheads="1"/>
          </p:cNvSpPr>
          <p:nvPr/>
        </p:nvSpPr>
        <p:spPr bwMode="auto">
          <a:xfrm>
            <a:off x="533400" y="2057400"/>
            <a:ext cx="381635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r>
              <a:rPr lang="en-US" altLang="en-US" sz="2400" b="1" dirty="0">
                <a:solidFill>
                  <a:srgbClr val="C00000"/>
                </a:solidFill>
              </a:rPr>
              <a:t>Equipment Needed:</a:t>
            </a:r>
          </a:p>
          <a:p>
            <a:pPr eaLnBrk="1" hangingPunct="1">
              <a:spcBef>
                <a:spcPct val="0"/>
              </a:spcBef>
              <a:defRPr/>
            </a:pPr>
            <a:r>
              <a:rPr lang="en-US" altLang="en-US" sz="2000" dirty="0"/>
              <a:t>Test Boards </a:t>
            </a:r>
          </a:p>
          <a:p>
            <a:pPr eaLnBrk="1" hangingPunct="1">
              <a:spcBef>
                <a:spcPct val="0"/>
              </a:spcBef>
              <a:defRPr/>
            </a:pPr>
            <a:r>
              <a:rPr lang="en-US" altLang="en-US" sz="2000" dirty="0"/>
              <a:t>Mounting sockets</a:t>
            </a:r>
          </a:p>
          <a:p>
            <a:pPr eaLnBrk="1" hangingPunct="1">
              <a:spcBef>
                <a:spcPct val="0"/>
              </a:spcBef>
              <a:defRPr/>
            </a:pPr>
            <a:r>
              <a:rPr lang="en-US" altLang="en-US" sz="2000" dirty="0"/>
              <a:t>Transformer Rated applications</a:t>
            </a:r>
          </a:p>
          <a:p>
            <a:pPr eaLnBrk="1" hangingPunct="1">
              <a:spcBef>
                <a:spcPct val="0"/>
              </a:spcBef>
              <a:defRPr/>
            </a:pPr>
            <a:r>
              <a:rPr lang="en-US" altLang="en-US" sz="2000" dirty="0"/>
              <a:t>Field Test Equipment</a:t>
            </a:r>
          </a:p>
          <a:p>
            <a:pPr eaLnBrk="1" hangingPunct="1">
              <a:spcBef>
                <a:spcPct val="0"/>
              </a:spcBef>
              <a:defRPr/>
            </a:pPr>
            <a:r>
              <a:rPr lang="en-US" altLang="en-US" sz="2000" dirty="0"/>
              <a:t>Meter Farms</a:t>
            </a:r>
          </a:p>
          <a:p>
            <a:pPr eaLnBrk="1" hangingPunct="1">
              <a:spcBef>
                <a:spcPct val="0"/>
              </a:spcBef>
              <a:defRPr/>
            </a:pPr>
            <a:r>
              <a:rPr lang="en-US" altLang="en-US" sz="2000" dirty="0"/>
              <a:t>Meter Socket Adapters</a:t>
            </a:r>
          </a:p>
        </p:txBody>
      </p:sp>
      <p:pic>
        <p:nvPicPr>
          <p:cNvPr id="1536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6537" y="1752600"/>
            <a:ext cx="44688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6D68C1FC-DC89-350A-0ADB-458C4D8428CA}"/>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CF1B7AB-CDBD-6725-8E09-0DB9FBA7254E}"/>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extLst>
      <p:ext uri="{BB962C8B-B14F-4D97-AF65-F5344CB8AC3E}">
        <p14:creationId xmlns:p14="http://schemas.microsoft.com/office/powerpoint/2010/main" val="3758729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lnSpc>
                <a:spcPts val="3000"/>
              </a:lnSpc>
            </a:pPr>
            <a:r>
              <a:rPr lang="en-US" altLang="en-US" sz="3000" dirty="0">
                <a:solidFill>
                  <a:srgbClr val="C00000"/>
                </a:solidFill>
              </a:rPr>
              <a:t>Negative Business Case </a:t>
            </a:r>
            <a:br>
              <a:rPr lang="en-US" altLang="en-US" sz="3000" dirty="0">
                <a:solidFill>
                  <a:srgbClr val="C00000"/>
                </a:solidFill>
              </a:rPr>
            </a:br>
            <a:r>
              <a:rPr lang="en-US" altLang="en-US" sz="3000" dirty="0">
                <a:solidFill>
                  <a:srgbClr val="C00000"/>
                </a:solidFill>
              </a:rPr>
              <a:t>or Business Opportunity?</a:t>
            </a:r>
          </a:p>
        </p:txBody>
      </p:sp>
      <p:sp>
        <p:nvSpPr>
          <p:cNvPr id="6" name="TextBox 2"/>
          <p:cNvSpPr txBox="1">
            <a:spLocks noChangeArrowheads="1"/>
          </p:cNvSpPr>
          <p:nvPr/>
        </p:nvSpPr>
        <p:spPr bwMode="auto">
          <a:xfrm>
            <a:off x="533400" y="1665288"/>
            <a:ext cx="79248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eaLnBrk="1" hangingPunct="1">
              <a:spcBef>
                <a:spcPct val="0"/>
              </a:spcBef>
              <a:buFontTx/>
              <a:buNone/>
              <a:defRPr/>
            </a:pPr>
            <a:r>
              <a:rPr lang="en-US" altLang="en-US" sz="2400" b="1" dirty="0">
                <a:solidFill>
                  <a:srgbClr val="C00000"/>
                </a:solidFill>
              </a:rPr>
              <a:t>A large investment by Electric Utilities for less revenue</a:t>
            </a:r>
          </a:p>
          <a:p>
            <a:pPr eaLnBrk="1" hangingPunct="1">
              <a:spcBef>
                <a:spcPct val="0"/>
              </a:spcBef>
              <a:defRPr/>
            </a:pPr>
            <a:endParaRPr lang="en-US" altLang="en-US" sz="2000" dirty="0"/>
          </a:p>
          <a:p>
            <a:pPr eaLnBrk="1" hangingPunct="1">
              <a:spcBef>
                <a:spcPct val="0"/>
              </a:spcBef>
              <a:defRPr/>
            </a:pPr>
            <a:r>
              <a:rPr lang="en-US" altLang="en-US" sz="2000" dirty="0"/>
              <a:t>When the market place wants something there is no wisdom in trying to hold back the flood gates.  Embrace and figure out how to not only survive but to thrive.</a:t>
            </a:r>
          </a:p>
          <a:p>
            <a:pPr eaLnBrk="1" hangingPunct="1">
              <a:spcBef>
                <a:spcPct val="0"/>
              </a:spcBef>
              <a:defRPr/>
            </a:pPr>
            <a:r>
              <a:rPr lang="en-US" altLang="en-US" sz="2000" dirty="0"/>
              <a:t>Smart Poles</a:t>
            </a:r>
          </a:p>
          <a:p>
            <a:pPr eaLnBrk="1" hangingPunct="1">
              <a:spcBef>
                <a:spcPct val="0"/>
              </a:spcBef>
              <a:defRPr/>
            </a:pPr>
            <a:r>
              <a:rPr lang="en-US" altLang="en-US" sz="2000" dirty="0"/>
              <a:t>Additional Lighting</a:t>
            </a:r>
          </a:p>
          <a:p>
            <a:pPr eaLnBrk="1" hangingPunct="1">
              <a:spcBef>
                <a:spcPct val="0"/>
              </a:spcBef>
              <a:defRPr/>
            </a:pPr>
            <a:r>
              <a:rPr lang="en-US" altLang="en-US" sz="2000" dirty="0"/>
              <a:t>Controls for the Lighting</a:t>
            </a:r>
          </a:p>
          <a:p>
            <a:pPr eaLnBrk="1" hangingPunct="1">
              <a:spcBef>
                <a:spcPct val="0"/>
              </a:spcBef>
              <a:defRPr/>
            </a:pPr>
            <a:r>
              <a:rPr lang="en-US" altLang="en-US" sz="2000" dirty="0"/>
              <a:t>Potential new products for Industrial Customers</a:t>
            </a:r>
          </a:p>
          <a:p>
            <a:pPr eaLnBrk="1" hangingPunct="1">
              <a:spcBef>
                <a:spcPct val="0"/>
              </a:spcBef>
              <a:defRPr/>
            </a:pPr>
            <a:r>
              <a:rPr lang="en-US" altLang="en-US" sz="2000" dirty="0"/>
              <a:t>Potential new products for residential customers</a:t>
            </a:r>
          </a:p>
          <a:p>
            <a:pPr eaLnBrk="1" hangingPunct="1">
              <a:spcBef>
                <a:spcPct val="0"/>
              </a:spcBef>
              <a:defRPr/>
            </a:pPr>
            <a:endParaRPr lang="en-US" altLang="en-US" sz="2000" dirty="0"/>
          </a:p>
          <a:p>
            <a:pPr marL="0" indent="0" eaLnBrk="1" hangingPunct="1">
              <a:spcBef>
                <a:spcPct val="0"/>
              </a:spcBef>
              <a:buNone/>
              <a:defRPr/>
            </a:pPr>
            <a:r>
              <a:rPr lang="en-US" altLang="en-US" sz="2000" b="1" dirty="0"/>
              <a:t>…..but also an investment in future Business Opportunities</a:t>
            </a:r>
            <a:endParaRPr lang="en-US" altLang="en-US" sz="2000" dirty="0"/>
          </a:p>
        </p:txBody>
      </p:sp>
      <p:sp>
        <p:nvSpPr>
          <p:cNvPr id="3" name="Footer Placeholder 2">
            <a:extLst>
              <a:ext uri="{FF2B5EF4-FFF2-40B4-BE49-F238E27FC236}">
                <a16:creationId xmlns:a16="http://schemas.microsoft.com/office/drawing/2014/main" id="{42F3F58B-CB57-57B0-CEB2-BF97008150CB}"/>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30532A9-D988-DC3A-8B9D-50D30FD2F810}"/>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extLst>
      <p:ext uri="{BB962C8B-B14F-4D97-AF65-F5344CB8AC3E}">
        <p14:creationId xmlns:p14="http://schemas.microsoft.com/office/powerpoint/2010/main" val="3484316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376FF73C-C6F8-416B-B342-C2AC8C86CA7F}"/>
              </a:ext>
            </a:extLst>
          </p:cNvPr>
          <p:cNvSpPr>
            <a:spLocks noGrp="1" noChangeArrowheads="1"/>
          </p:cNvSpPr>
          <p:nvPr>
            <p:ph type="title"/>
          </p:nvPr>
        </p:nvSpPr>
        <p:spPr bwMode="auto"/>
        <p:txBody>
          <a:bodyPr wrap="square" numCol="1" anchor="t" anchorCtr="0" compatLnSpc="1">
            <a:prstTxWarp prst="textNoShape">
              <a:avLst/>
            </a:prstTxWarp>
          </a:bodyPr>
          <a:lstStyle/>
          <a:p>
            <a:pPr eaLnBrk="1" fontAlgn="auto" hangingPunct="1">
              <a:lnSpc>
                <a:spcPts val="3000"/>
              </a:lnSpc>
              <a:spcAft>
                <a:spcPts val="0"/>
              </a:spcAft>
              <a:defRPr/>
            </a:pPr>
            <a:r>
              <a:rPr altLang="en-US" sz="3400" dirty="0">
                <a:latin typeface="+mj-lt"/>
                <a:cs typeface="Arial" panose="020B0604020202020204" pitchFamily="34" charset="0"/>
              </a:rPr>
              <a:t>Transformer-Rated </a:t>
            </a:r>
            <a:r>
              <a:rPr altLang="en-US" sz="3400" dirty="0" err="1">
                <a:latin typeface="+mj-lt"/>
                <a:cs typeface="Arial" panose="020B0604020202020204" pitchFamily="34" charset="0"/>
              </a:rPr>
              <a:t>SmartPole</a:t>
            </a:r>
            <a:r>
              <a:rPr altLang="en-US" sz="3400" dirty="0">
                <a:latin typeface="+mj-lt"/>
                <a:cs typeface="Arial" panose="020B0604020202020204" pitchFamily="34" charset="0"/>
              </a:rPr>
              <a:t> </a:t>
            </a:r>
            <a:br>
              <a:rPr altLang="en-US" sz="3400" dirty="0">
                <a:latin typeface="+mj-lt"/>
                <a:cs typeface="Arial" panose="020B0604020202020204" pitchFamily="34" charset="0"/>
              </a:rPr>
            </a:br>
            <a:r>
              <a:rPr altLang="en-US" sz="3400" dirty="0">
                <a:latin typeface="+mj-lt"/>
                <a:cs typeface="Arial" panose="020B0604020202020204" pitchFamily="34" charset="0"/>
              </a:rPr>
              <a:t>Meter and </a:t>
            </a:r>
            <a:r>
              <a:rPr altLang="en-US" sz="3400" dirty="0" err="1">
                <a:latin typeface="+mj-lt"/>
                <a:cs typeface="Arial" panose="020B0604020202020204" pitchFamily="34" charset="0"/>
              </a:rPr>
              <a:t>SmartPole</a:t>
            </a:r>
            <a:r>
              <a:rPr altLang="en-US" sz="3400" dirty="0">
                <a:latin typeface="+mj-lt"/>
                <a:cs typeface="Arial" panose="020B0604020202020204" pitchFamily="34" charset="0"/>
              </a:rPr>
              <a:t> Disconnect Box</a:t>
            </a:r>
          </a:p>
        </p:txBody>
      </p:sp>
      <p:sp>
        <p:nvSpPr>
          <p:cNvPr id="2" name="Slide Number Placeholder 1">
            <a:extLst>
              <a:ext uri="{FF2B5EF4-FFF2-40B4-BE49-F238E27FC236}">
                <a16:creationId xmlns:a16="http://schemas.microsoft.com/office/drawing/2014/main" id="{F61686D6-DFD1-4EF4-89F5-CBF19996CF7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8039C7-7E91-4DD5-ABE1-53DA348E655F}" type="slidenum">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21508" name="Rectangle 5">
            <a:extLst>
              <a:ext uri="{FF2B5EF4-FFF2-40B4-BE49-F238E27FC236}">
                <a16:creationId xmlns:a16="http://schemas.microsoft.com/office/drawing/2014/main" id="{176EBC9C-DAD1-4E08-976B-9F0FF7AE40F2}"/>
              </a:ext>
            </a:extLst>
          </p:cNvPr>
          <p:cNvSpPr>
            <a:spLocks noChangeArrowheads="1"/>
          </p:cNvSpPr>
          <p:nvPr/>
        </p:nvSpPr>
        <p:spPr bwMode="auto">
          <a:xfrm>
            <a:off x="304800" y="1304925"/>
            <a:ext cx="47132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800" b="1"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701 and 702</a:t>
            </a:r>
            <a:endParaRPr kumimoji="0" lang="en-US" altLang="en-US" sz="1600" b="0"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endParaRPr>
          </a:p>
        </p:txBody>
      </p:sp>
      <p:sp>
        <p:nvSpPr>
          <p:cNvPr id="8" name="Rectangle 5">
            <a:extLst>
              <a:ext uri="{FF2B5EF4-FFF2-40B4-BE49-F238E27FC236}">
                <a16:creationId xmlns:a16="http://schemas.microsoft.com/office/drawing/2014/main" id="{989461D8-CDEF-40DE-A432-C95477F6E430}"/>
              </a:ext>
            </a:extLst>
          </p:cNvPr>
          <p:cNvSpPr>
            <a:spLocks noChangeArrowheads="1"/>
          </p:cNvSpPr>
          <p:nvPr/>
        </p:nvSpPr>
        <p:spPr bwMode="auto">
          <a:xfrm>
            <a:off x="304800" y="1689100"/>
            <a:ext cx="4332288" cy="4953000"/>
          </a:xfrm>
          <a:prstGeom prst="rect">
            <a:avLst/>
          </a:prstGeom>
          <a:noFill/>
          <a:ln>
            <a:noFill/>
          </a:ln>
          <a:effec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457200" rtl="0" eaLnBrk="0" fontAlgn="auto" latinLnBrk="0" hangingPunct="0">
              <a:lnSpc>
                <a:spcPct val="94000"/>
              </a:lnSpc>
              <a:spcBef>
                <a:spcPts val="0"/>
              </a:spcBef>
              <a:spcAft>
                <a:spcPts val="1000"/>
              </a:spcAft>
              <a:buClrTx/>
              <a:buSzTx/>
              <a:buFontTx/>
              <a:buNone/>
              <a:tabLst/>
              <a:defRPr/>
            </a:pP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TESCO’s </a:t>
            </a:r>
            <a:r>
              <a:rPr kumimoji="0" lang="en-US" sz="1600" b="1" i="0" u="none" strike="noStrike" kern="1400" cap="none" spc="0" normalizeH="0" baseline="0" noProof="0" dirty="0" err="1">
                <a:ln>
                  <a:noFill/>
                </a:ln>
                <a:solidFill>
                  <a:srgbClr val="ED1C24"/>
                </a:solidFill>
                <a:effectLst/>
                <a:uLnTx/>
                <a:uFillTx/>
                <a:latin typeface="Calibri" panose="020F0502020204030204" pitchFamily="34" charset="0"/>
                <a:ea typeface="+mn-ea"/>
                <a:cs typeface="+mn-cs"/>
              </a:rPr>
              <a:t>SmartPole</a:t>
            </a:r>
            <a:r>
              <a:rPr kumimoji="0" lang="en-US" sz="1600" b="1"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 Meter Boxes </a:t>
            </a: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use a 3-pin adapter and are approved for use with overhead services connected to powered pole attachments whether they be internally or externally mounted. </a:t>
            </a:r>
          </a:p>
          <a:p>
            <a:pPr marL="0" marR="0" lvl="0" indent="0" algn="l" defTabSz="457200" rtl="0" eaLnBrk="0" fontAlgn="auto" latinLnBrk="0" hangingPunct="0">
              <a:lnSpc>
                <a:spcPct val="94000"/>
              </a:lnSpc>
              <a:spcBef>
                <a:spcPts val="0"/>
              </a:spcBef>
              <a:spcAft>
                <a:spcPts val="1000"/>
              </a:spcAft>
              <a:buClrTx/>
              <a:buSzTx/>
              <a:buFontTx/>
              <a:buNone/>
              <a:tabLst/>
              <a:defRPr/>
            </a:pP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TESCO’s </a:t>
            </a:r>
            <a:r>
              <a:rPr kumimoji="0" lang="en-US" sz="1600" b="1" i="0" u="none" strike="noStrike" kern="1400" cap="none" spc="0" normalizeH="0" baseline="0" noProof="0" dirty="0" err="1">
                <a:ln>
                  <a:noFill/>
                </a:ln>
                <a:solidFill>
                  <a:srgbClr val="ED1C24"/>
                </a:solidFill>
                <a:effectLst/>
                <a:uLnTx/>
                <a:uFillTx/>
                <a:latin typeface="Calibri" panose="020F0502020204030204" pitchFamily="34" charset="0"/>
                <a:ea typeface="+mn-ea"/>
                <a:cs typeface="+mn-cs"/>
              </a:rPr>
              <a:t>SmartPole</a:t>
            </a:r>
            <a:r>
              <a:rPr kumimoji="0" lang="en-US" sz="1600" b="1"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 Meter Box</a:t>
            </a:r>
            <a:r>
              <a:rPr kumimoji="0" lang="en-US" sz="1600" b="0"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 </a:t>
            </a:r>
            <a:r>
              <a:rPr kumimoji="0" lang="en-US" sz="1600" b="1"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Cat. 701</a:t>
            </a:r>
            <a:r>
              <a:rPr kumimoji="0" lang="en-US" sz="1600" b="0"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a:t>
            </a:r>
            <a:r>
              <a:rPr kumimoji="0" lang="en-US" sz="1600" b="0" i="0" u="none" strike="noStrike" kern="1400" cap="none" spc="0" normalizeH="0" baseline="0" noProof="0" dirty="0">
                <a:ln>
                  <a:noFill/>
                </a:ln>
                <a:solidFill>
                  <a:srgbClr val="E10027"/>
                </a:solidFill>
                <a:effectLst/>
                <a:uLnTx/>
                <a:uFillTx/>
                <a:latin typeface="Calibri" panose="020F0502020204030204" pitchFamily="34" charset="0"/>
                <a:ea typeface="+mn-ea"/>
                <a:cs typeface="+mn-cs"/>
              </a:rPr>
              <a:t> </a:t>
            </a: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is designed for smart meters and can be strapped to either a wood or metal pole with the included pole strap kit.  The smart meter (not included) is secured to the box with a meter seal lockable strap and is rated for up to 5A self-contained operation.</a:t>
            </a:r>
          </a:p>
          <a:p>
            <a:pPr marL="0" marR="0" lvl="0" indent="0" algn="l" defTabSz="457200" rtl="0" eaLnBrk="0" fontAlgn="auto" latinLnBrk="0" hangingPunct="0">
              <a:lnSpc>
                <a:spcPct val="94000"/>
              </a:lnSpc>
              <a:spcBef>
                <a:spcPts val="0"/>
              </a:spcBef>
              <a:spcAft>
                <a:spcPts val="1000"/>
              </a:spcAft>
              <a:buClrTx/>
              <a:buSzTx/>
              <a:buFontTx/>
              <a:buNone/>
              <a:tabLst/>
              <a:defRPr/>
            </a:pP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TESCO’s </a:t>
            </a:r>
            <a:r>
              <a:rPr kumimoji="0" lang="en-US" sz="1600" b="1" i="0" u="none" strike="noStrike" kern="1400" cap="none" spc="0" normalizeH="0" baseline="0" noProof="0" dirty="0" err="1">
                <a:ln>
                  <a:noFill/>
                </a:ln>
                <a:solidFill>
                  <a:srgbClr val="ED1C24"/>
                </a:solidFill>
                <a:effectLst/>
                <a:uLnTx/>
                <a:uFillTx/>
                <a:latin typeface="Calibri" panose="020F0502020204030204" pitchFamily="34" charset="0"/>
                <a:ea typeface="+mn-ea"/>
                <a:cs typeface="+mn-cs"/>
              </a:rPr>
              <a:t>SmartPole</a:t>
            </a:r>
            <a:r>
              <a:rPr kumimoji="0" lang="en-US" sz="1600" b="1"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 Meter Disconnect Box, Cat. 702</a:t>
            </a: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combines the required fused disconnect switch along with the same socket and lockable security strap as the Cat. 701.</a:t>
            </a:r>
          </a:p>
          <a:p>
            <a:pPr marL="0" marR="0" lvl="0" indent="0" algn="l" defTabSz="457200" rtl="0" eaLnBrk="0" fontAlgn="auto" latinLnBrk="0" hangingPunct="0">
              <a:lnSpc>
                <a:spcPct val="119000"/>
              </a:lnSpc>
              <a:spcBef>
                <a:spcPts val="0"/>
              </a:spcBef>
              <a:spcAft>
                <a:spcPts val="600"/>
              </a:spcAft>
              <a:buClrTx/>
              <a:buSzTx/>
              <a:buFontTx/>
              <a:buNone/>
              <a:tabLst/>
              <a:defRPr/>
            </a:pP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457200" rtl="0" eaLnBrk="0" fontAlgn="auto" latinLnBrk="0" hangingPunct="0">
              <a:lnSpc>
                <a:spcPct val="94000"/>
              </a:lnSpc>
              <a:spcBef>
                <a:spcPts val="0"/>
              </a:spcBef>
              <a:spcAft>
                <a:spcPts val="1000"/>
              </a:spcAft>
              <a:buClrTx/>
              <a:buSzTx/>
              <a:buFontTx/>
              <a:buNone/>
              <a:tabLst/>
              <a:defRPr/>
            </a:pPr>
            <a:endPar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0" fontAlgn="auto" latinLnBrk="0" hangingPunct="0">
              <a:lnSpc>
                <a:spcPct val="119000"/>
              </a:lnSpc>
              <a:spcBef>
                <a:spcPts val="0"/>
              </a:spcBef>
              <a:spcAft>
                <a:spcPts val="600"/>
              </a:spcAft>
              <a:buClrTx/>
              <a:buSzTx/>
              <a:buFontTx/>
              <a:buNone/>
              <a:tabLst/>
              <a:defRPr/>
            </a:pP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1510" name="Rectangle 5">
            <a:extLst>
              <a:ext uri="{FF2B5EF4-FFF2-40B4-BE49-F238E27FC236}">
                <a16:creationId xmlns:a16="http://schemas.microsoft.com/office/drawing/2014/main" id="{E0DF1959-3F53-4EF8-9B70-5A4A0EA61B1D}"/>
              </a:ext>
            </a:extLst>
          </p:cNvPr>
          <p:cNvSpPr>
            <a:spLocks noChangeArrowheads="1"/>
          </p:cNvSpPr>
          <p:nvPr/>
        </p:nvSpPr>
        <p:spPr bwMode="auto">
          <a:xfrm>
            <a:off x="5257800" y="5862638"/>
            <a:ext cx="3048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Cat. 701 (left)  and Cat. 702 (right)</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1511" name="Picture 8">
            <a:extLst>
              <a:ext uri="{FF2B5EF4-FFF2-40B4-BE49-F238E27FC236}">
                <a16:creationId xmlns:a16="http://schemas.microsoft.com/office/drawing/2014/main" id="{2DCA32CF-08FA-44FA-BB61-AE92D4300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913" y="1031875"/>
            <a:ext cx="2386012" cy="284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1512" name="Picture 9">
            <a:extLst>
              <a:ext uri="{FF2B5EF4-FFF2-40B4-BE49-F238E27FC236}">
                <a16:creationId xmlns:a16="http://schemas.microsoft.com/office/drawing/2014/main" id="{D2E2CA93-6B7B-4D99-A712-1AF02D18C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109788"/>
            <a:ext cx="2057400" cy="353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a:lstStyle/>
          <a:p>
            <a:pPr eaLnBrk="1" hangingPunct="1"/>
            <a:r>
              <a:rPr lang="en-US" altLang="en-US" dirty="0">
                <a:solidFill>
                  <a:srgbClr val="C00000"/>
                </a:solidFill>
              </a:rPr>
              <a:t>Introduction </a:t>
            </a:r>
          </a:p>
        </p:txBody>
      </p:sp>
      <p:sp>
        <p:nvSpPr>
          <p:cNvPr id="3075" name="Rectangle 3"/>
          <p:cNvSpPr>
            <a:spLocks noGrp="1" noChangeArrowheads="1"/>
          </p:cNvSpPr>
          <p:nvPr>
            <p:ph idx="1"/>
          </p:nvPr>
        </p:nvSpPr>
        <p:spPr>
          <a:solidFill>
            <a:srgbClr val="FFFFFF"/>
          </a:solidFill>
        </p:spPr>
        <p:txBody>
          <a:bodyPr/>
          <a:lstStyle/>
          <a:p>
            <a:pPr marL="0" indent="0" eaLnBrk="1" hangingPunct="1">
              <a:lnSpc>
                <a:spcPct val="80000"/>
              </a:lnSpc>
              <a:spcAft>
                <a:spcPct val="100000"/>
              </a:spcAft>
              <a:buFontTx/>
              <a:buNone/>
            </a:pPr>
            <a:r>
              <a:rPr lang="en-US" altLang="en-US" sz="2000" dirty="0"/>
              <a:t>This presentation will discuss the current usages and challenges for streetlight metering and the latest in testing/qualification of streetlight meters.</a:t>
            </a:r>
            <a:r>
              <a:rPr lang="en-US" altLang="en-US" sz="2000" i="1" dirty="0"/>
              <a:t> </a:t>
            </a:r>
          </a:p>
          <a:p>
            <a:pPr marL="0" indent="0" eaLnBrk="1" hangingPunct="1">
              <a:lnSpc>
                <a:spcPct val="80000"/>
              </a:lnSpc>
              <a:spcAft>
                <a:spcPct val="100000"/>
              </a:spcAft>
              <a:buFontTx/>
              <a:buNone/>
            </a:pPr>
            <a:endParaRPr lang="en-US" altLang="en-US" sz="2000" dirty="0"/>
          </a:p>
          <a:p>
            <a:pPr marL="0" indent="0" eaLnBrk="1" hangingPunct="1">
              <a:lnSpc>
                <a:spcPct val="80000"/>
              </a:lnSpc>
              <a:spcAft>
                <a:spcPct val="100000"/>
              </a:spcAft>
            </a:pPr>
            <a:endParaRPr lang="en-US" altLang="en-US" sz="2000" dirty="0"/>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2518663"/>
            <a:ext cx="6062662" cy="32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7" name="TextBox 1"/>
          <p:cNvSpPr txBox="1">
            <a:spLocks noChangeArrowheads="1"/>
          </p:cNvSpPr>
          <p:nvPr/>
        </p:nvSpPr>
        <p:spPr bwMode="auto">
          <a:xfrm>
            <a:off x="5867400" y="5856188"/>
            <a:ext cx="19177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00" dirty="0"/>
              <a:t>Photos: Acuity Brands Lighting </a:t>
            </a:r>
          </a:p>
        </p:txBody>
      </p:sp>
      <p:sp>
        <p:nvSpPr>
          <p:cNvPr id="2" name="Footer Placeholder 1">
            <a:extLst>
              <a:ext uri="{FF2B5EF4-FFF2-40B4-BE49-F238E27FC236}">
                <a16:creationId xmlns:a16="http://schemas.microsoft.com/office/drawing/2014/main" id="{EEBBB149-7935-6C5D-F5DF-C0FEEFA1048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90CB3C7-87AE-2E55-B473-6E45E8C566CB}"/>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C3F597F4-0A1C-45F4-B5DE-EBE0F624E78A}"/>
              </a:ext>
            </a:extLst>
          </p:cNvPr>
          <p:cNvSpPr>
            <a:spLocks noGrp="1" noChangeArrowheads="1"/>
          </p:cNvSpPr>
          <p:nvPr>
            <p:ph type="title"/>
          </p:nvPr>
        </p:nvSpPr>
        <p:spPr bwMode="auto">
          <a:xfrm>
            <a:off x="1524000" y="158750"/>
            <a:ext cx="7208838" cy="679450"/>
          </a:xfrm>
        </p:spPr>
        <p:txBody>
          <a:bodyPr wrap="square" numCol="1" anchor="t" anchorCtr="0" compatLnSpc="1">
            <a:prstTxWarp prst="textNoShape">
              <a:avLst/>
            </a:prstTxWarp>
          </a:bodyPr>
          <a:lstStyle/>
          <a:p>
            <a:pPr eaLnBrk="1" fontAlgn="auto" hangingPunct="1">
              <a:spcAft>
                <a:spcPts val="0"/>
              </a:spcAft>
              <a:defRPr/>
            </a:pPr>
            <a:r>
              <a:rPr altLang="en-US" dirty="0">
                <a:latin typeface="+mj-lt"/>
                <a:cs typeface="Arial" panose="020B0604020202020204" pitchFamily="34" charset="0"/>
              </a:rPr>
              <a:t>Pole Brackets</a:t>
            </a:r>
          </a:p>
        </p:txBody>
      </p:sp>
      <p:sp>
        <p:nvSpPr>
          <p:cNvPr id="2" name="Slide Number Placeholder 1">
            <a:extLst>
              <a:ext uri="{FF2B5EF4-FFF2-40B4-BE49-F238E27FC236}">
                <a16:creationId xmlns:a16="http://schemas.microsoft.com/office/drawing/2014/main" id="{76E46B3D-2CE6-45A7-B0C5-0B7A112BF4E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5EC0C9-878D-4E5E-A57B-9A55BCE5DBBA}" type="slidenum">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23556" name="Rectangle 5">
            <a:extLst>
              <a:ext uri="{FF2B5EF4-FFF2-40B4-BE49-F238E27FC236}">
                <a16:creationId xmlns:a16="http://schemas.microsoft.com/office/drawing/2014/main" id="{A5AFFFE5-FFBD-40CA-BFD3-5893D62FFD63}"/>
              </a:ext>
            </a:extLst>
          </p:cNvPr>
          <p:cNvSpPr>
            <a:spLocks noChangeArrowheads="1"/>
          </p:cNvSpPr>
          <p:nvPr/>
        </p:nvSpPr>
        <p:spPr bwMode="auto">
          <a:xfrm>
            <a:off x="304800" y="1304925"/>
            <a:ext cx="47132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800" b="1"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702-PB &amp; 703-PB</a:t>
            </a:r>
            <a:endParaRPr kumimoji="0" lang="en-US" altLang="en-US" sz="1600" b="0"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endParaRPr>
          </a:p>
        </p:txBody>
      </p:sp>
      <p:sp>
        <p:nvSpPr>
          <p:cNvPr id="23557" name="Rectangle 5">
            <a:extLst>
              <a:ext uri="{FF2B5EF4-FFF2-40B4-BE49-F238E27FC236}">
                <a16:creationId xmlns:a16="http://schemas.microsoft.com/office/drawing/2014/main" id="{66BCEF97-B714-4D19-BA1B-55A2829FF045}"/>
              </a:ext>
            </a:extLst>
          </p:cNvPr>
          <p:cNvSpPr>
            <a:spLocks noChangeArrowheads="1"/>
          </p:cNvSpPr>
          <p:nvPr/>
        </p:nvSpPr>
        <p:spPr bwMode="auto">
          <a:xfrm>
            <a:off x="304800" y="1689100"/>
            <a:ext cx="4332288"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How do you install an ANSI C136.41 socket based meter to your streetlight pole? TESCO’s </a:t>
            </a:r>
            <a:r>
              <a:rPr kumimoji="0" lang="en-US" alt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Universal </a:t>
            </a:r>
            <a:r>
              <a:rPr kumimoji="0" lang="en-US" altLang="en-US" sz="1600" b="1" i="0" u="none" strike="noStrike" kern="1200" cap="none" spc="0" normalizeH="0" baseline="0" noProof="0" dirty="0" err="1">
                <a:ln>
                  <a:noFill/>
                </a:ln>
                <a:solidFill>
                  <a:srgbClr val="ED1C24"/>
                </a:solidFill>
                <a:effectLst/>
                <a:uLnTx/>
                <a:uFillTx/>
                <a:latin typeface="Calibri" panose="020F0502020204030204" pitchFamily="34" charset="0"/>
                <a:ea typeface="+mn-ea"/>
                <a:cs typeface="Calibri" panose="020F0502020204030204" pitchFamily="34" charset="0"/>
              </a:rPr>
              <a:t>SmartPole</a:t>
            </a:r>
            <a:r>
              <a:rPr kumimoji="0" lang="en-US" alt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 Meter Boxes</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are the approved method to install an ANSI C136.41 socket-based meter to your streetlight pole. These </a:t>
            </a:r>
            <a:r>
              <a:rPr kumimoji="0" lang="en-US" alt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SmartPole</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Meter Boxes can mount streetlight meters, meter telecommunication devices, or meters for any other pole-mounted services using Cat. 702-PB and 703-PB Pole Mounting Brackets.</a:t>
            </a: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TESCO’s new Pole Mounting Brackets make it easier to mount the Cat. 702 </a:t>
            </a:r>
            <a:r>
              <a:rPr kumimoji="0" lang="en-US" alt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SmartPole</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Meter Disconnect Box and the Cat. 703 Transformer-Rated </a:t>
            </a:r>
            <a:r>
              <a:rPr kumimoji="0" lang="en-US" alt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SmartPole</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Meter Disconnect Box to a streetlight pole.</a:t>
            </a: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Cat. 702-PB pairs with the Cat. 702, and the Cat. 703-PB pairs with the Cat. 703.</a:t>
            </a:r>
          </a:p>
        </p:txBody>
      </p:sp>
      <p:pic>
        <p:nvPicPr>
          <p:cNvPr id="23558" name="Picture 2" descr="A picture containing text, outdoor, tree, grass&#10;&#10;Description automatically generated">
            <a:extLst>
              <a:ext uri="{FF2B5EF4-FFF2-40B4-BE49-F238E27FC236}">
                <a16:creationId xmlns:a16="http://schemas.microsoft.com/office/drawing/2014/main" id="{B4585E90-A32E-4FE5-9920-7F67978FD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675" y="1531938"/>
            <a:ext cx="3756025"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5053DD52-6D1D-474B-8128-903E071ACECE}"/>
              </a:ext>
            </a:extLst>
          </p:cNvPr>
          <p:cNvSpPr>
            <a:spLocks noGrp="1" noChangeArrowheads="1"/>
          </p:cNvSpPr>
          <p:nvPr>
            <p:ph type="title"/>
          </p:nvPr>
        </p:nvSpPr>
        <p:spPr bwMode="auto">
          <a:xfrm>
            <a:off x="1524000" y="76200"/>
            <a:ext cx="7208838" cy="679450"/>
          </a:xfrm>
        </p:spPr>
        <p:txBody>
          <a:bodyPr wrap="square" numCol="1" anchor="t" anchorCtr="0" compatLnSpc="1">
            <a:prstTxWarp prst="textNoShape">
              <a:avLst/>
            </a:prstTxWarp>
          </a:bodyPr>
          <a:lstStyle/>
          <a:p>
            <a:pPr eaLnBrk="1" fontAlgn="auto" hangingPunct="1">
              <a:lnSpc>
                <a:spcPts val="3000"/>
              </a:lnSpc>
              <a:spcAft>
                <a:spcPts val="0"/>
              </a:spcAft>
              <a:defRPr/>
            </a:pPr>
            <a:r>
              <a:rPr altLang="en-US" sz="3600" dirty="0">
                <a:latin typeface="+mj-lt"/>
                <a:cs typeface="Arial" panose="020B0604020202020204" pitchFamily="34" charset="0"/>
              </a:rPr>
              <a:t>Transformer-Rated </a:t>
            </a:r>
            <a:r>
              <a:rPr altLang="en-US" sz="3600" dirty="0" err="1">
                <a:latin typeface="+mj-lt"/>
                <a:cs typeface="Arial" panose="020B0604020202020204" pitchFamily="34" charset="0"/>
              </a:rPr>
              <a:t>SmartPole</a:t>
            </a:r>
            <a:r>
              <a:rPr altLang="en-US" sz="3600" dirty="0">
                <a:latin typeface="+mj-lt"/>
                <a:cs typeface="Arial" panose="020B0604020202020204" pitchFamily="34" charset="0"/>
              </a:rPr>
              <a:t> </a:t>
            </a:r>
            <a:br>
              <a:rPr altLang="en-US" sz="3600" dirty="0">
                <a:latin typeface="+mj-lt"/>
                <a:cs typeface="Arial" panose="020B0604020202020204" pitchFamily="34" charset="0"/>
              </a:rPr>
            </a:br>
            <a:r>
              <a:rPr altLang="en-US" sz="3600" dirty="0">
                <a:latin typeface="+mj-lt"/>
                <a:cs typeface="Arial" panose="020B0604020202020204" pitchFamily="34" charset="0"/>
              </a:rPr>
              <a:t>Meter Disconnect Box</a:t>
            </a:r>
          </a:p>
        </p:txBody>
      </p:sp>
      <p:sp>
        <p:nvSpPr>
          <p:cNvPr id="2" name="Slide Number Placeholder 1">
            <a:extLst>
              <a:ext uri="{FF2B5EF4-FFF2-40B4-BE49-F238E27FC236}">
                <a16:creationId xmlns:a16="http://schemas.microsoft.com/office/drawing/2014/main" id="{B40693FD-4368-47E0-A2EE-7EAB4769F20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11377E-635B-4540-8275-1B9C9E7FB9B3}" type="slidenum">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22532" name="Rectangle 5">
            <a:extLst>
              <a:ext uri="{FF2B5EF4-FFF2-40B4-BE49-F238E27FC236}">
                <a16:creationId xmlns:a16="http://schemas.microsoft.com/office/drawing/2014/main" id="{D42BE56E-7849-43BD-BECD-997829EF036B}"/>
              </a:ext>
            </a:extLst>
          </p:cNvPr>
          <p:cNvSpPr>
            <a:spLocks noChangeArrowheads="1"/>
          </p:cNvSpPr>
          <p:nvPr/>
        </p:nvSpPr>
        <p:spPr bwMode="auto">
          <a:xfrm>
            <a:off x="304800" y="1304925"/>
            <a:ext cx="47132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800" b="1"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703</a:t>
            </a:r>
            <a:endParaRPr kumimoji="0" lang="en-US" altLang="en-US" sz="1600" b="0"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endParaRPr>
          </a:p>
        </p:txBody>
      </p:sp>
      <p:sp>
        <p:nvSpPr>
          <p:cNvPr id="8" name="Rectangle 5">
            <a:extLst>
              <a:ext uri="{FF2B5EF4-FFF2-40B4-BE49-F238E27FC236}">
                <a16:creationId xmlns:a16="http://schemas.microsoft.com/office/drawing/2014/main" id="{738A4AD1-3107-4265-92B8-4E25C0A1E43C}"/>
              </a:ext>
            </a:extLst>
          </p:cNvPr>
          <p:cNvSpPr>
            <a:spLocks noChangeArrowheads="1"/>
          </p:cNvSpPr>
          <p:nvPr/>
        </p:nvSpPr>
        <p:spPr bwMode="auto">
          <a:xfrm>
            <a:off x="304800" y="1689100"/>
            <a:ext cx="4953000" cy="4475071"/>
          </a:xfrm>
          <a:prstGeom prst="rect">
            <a:avLst/>
          </a:prstGeom>
          <a:noFill/>
          <a:ln>
            <a:noFill/>
          </a:ln>
          <a:effec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457200" rtl="0" eaLnBrk="1" fontAlgn="auto" latinLnBrk="0" hangingPunct="1">
              <a:lnSpc>
                <a:spcPct val="100000"/>
              </a:lnSpc>
              <a:spcBef>
                <a:spcPct val="30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 5G deployment, communication providers are putting larger and larger new services on utility poles that need to be metered. TESCO’s </a:t>
            </a:r>
            <a:r>
              <a:rPr kumimoji="0" 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Cat. 703 Transformer-Rated </a:t>
            </a:r>
            <a:r>
              <a:rPr kumimoji="0" lang="en-US" sz="1600" b="1" i="0" u="none" strike="noStrike" kern="1200" cap="none" spc="0" normalizeH="0" baseline="0" noProof="0" dirty="0" err="1">
                <a:ln>
                  <a:noFill/>
                </a:ln>
                <a:solidFill>
                  <a:srgbClr val="ED1C24"/>
                </a:solidFill>
                <a:effectLst/>
                <a:uLnTx/>
                <a:uFillTx/>
                <a:latin typeface="Calibri" panose="020F0502020204030204" pitchFamily="34" charset="0"/>
                <a:ea typeface="+mn-ea"/>
                <a:cs typeface="Calibri" panose="020F0502020204030204" pitchFamily="34" charset="0"/>
              </a:rPr>
              <a:t>SmartPole</a:t>
            </a:r>
            <a:r>
              <a:rPr kumimoji="0" 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 Meter Disconnect Box</a:t>
            </a:r>
            <a:r>
              <a:rPr kumimoji="0" lang="en-US" sz="1600" b="0"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provides the mounting infrastructure to meter these services.</a:t>
            </a:r>
          </a:p>
          <a:p>
            <a:pPr marL="0" marR="0" lvl="0" indent="0" algn="l" defTabSz="457200" rtl="0" eaLnBrk="1" fontAlgn="auto" latinLnBrk="0" hangingPunct="1">
              <a:lnSpc>
                <a:spcPct val="100000"/>
              </a:lnSpc>
              <a:spcBef>
                <a:spcPct val="30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TESCO’s </a:t>
            </a:r>
            <a:r>
              <a:rPr kumimoji="0" 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Transformer-Rated </a:t>
            </a:r>
            <a:r>
              <a:rPr kumimoji="0" lang="en-US" sz="1600" b="1" i="0" u="none" strike="noStrike" kern="1200" cap="none" spc="0" normalizeH="0" baseline="0" noProof="0" dirty="0" err="1">
                <a:ln>
                  <a:noFill/>
                </a:ln>
                <a:solidFill>
                  <a:srgbClr val="ED1C24"/>
                </a:solidFill>
                <a:effectLst/>
                <a:uLnTx/>
                <a:uFillTx/>
                <a:latin typeface="Calibri" panose="020F0502020204030204" pitchFamily="34" charset="0"/>
                <a:ea typeface="+mn-ea"/>
                <a:cs typeface="Calibri" panose="020F0502020204030204" pitchFamily="34" charset="0"/>
              </a:rPr>
              <a:t>SmartPole</a:t>
            </a:r>
            <a:r>
              <a:rPr kumimoji="0" 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 Meter Disconnect Box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has been created to mount communications provider equipment and node meters on a utility pole.</a:t>
            </a:r>
          </a:p>
          <a:p>
            <a:pPr marL="0" marR="0" lvl="0" indent="0" algn="l" defTabSz="457200" rtl="0" eaLnBrk="1" fontAlgn="auto" latinLnBrk="0" hangingPunct="1">
              <a:lnSpc>
                <a:spcPct val="100000"/>
              </a:lnSpc>
              <a:spcBef>
                <a:spcPct val="30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 meter assembly contains a 100:5 CT and is designed for smart meters and can be strapped to either a wood or metal pole. The smart meter (not included) can be secured to the box with a standard meter box seal.</a:t>
            </a:r>
          </a:p>
          <a:p>
            <a:pPr marL="0" marR="0" lvl="0" indent="0" algn="l" defTabSz="457200" rtl="0" eaLnBrk="1" fontAlgn="auto" latinLnBrk="0" hangingPunct="1">
              <a:lnSpc>
                <a:spcPct val="100000"/>
              </a:lnSpc>
              <a:spcBef>
                <a:spcPct val="30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 assembly is for use with meters rated up to 5A.</a:t>
            </a:r>
          </a:p>
          <a:p>
            <a:pPr marL="0" marR="0" lvl="0" indent="0" algn="l" defTabSz="457200" rtl="0" eaLnBrk="1" fontAlgn="auto" latinLnBrk="0" hangingPunct="1">
              <a:lnSpc>
                <a:spcPct val="100000"/>
              </a:lnSpc>
              <a:spcBef>
                <a:spcPct val="30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Current up to 60A (fuses supplied by customer)</a:t>
            </a:r>
          </a:p>
          <a:p>
            <a:pPr marL="171450" marR="0" lvl="0" indent="-171450" algn="l" defTabSz="457200" rtl="0" eaLnBrk="1" fontAlgn="auto" latinLnBrk="0" hangingPunct="1">
              <a:lnSpc>
                <a:spcPct val="100000"/>
              </a:lnSpc>
              <a:spcBef>
                <a:spcPct val="3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Cat. 703-120 for 120V 2-Wire Single Phase Applications</a:t>
            </a:r>
          </a:p>
          <a:p>
            <a:pPr marL="171450" marR="0" lvl="0" indent="-171450" algn="l" defTabSz="457200" rtl="0" eaLnBrk="1" fontAlgn="auto" latinLnBrk="0" hangingPunct="1">
              <a:lnSpc>
                <a:spcPct val="100000"/>
              </a:lnSpc>
              <a:spcBef>
                <a:spcPct val="3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Cat. 703-240 for 240V 2-Wire Single Phase Applications</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2534" name="Picture 2" descr="P:\Tesco\Marketing DO NOT MOVE THIS FOLDER\Product images\Streetlight Metering (702 703 704)\703 Transformer-Rated SmartPole Meter Disconnect Box\webpage 1.png">
            <a:extLst>
              <a:ext uri="{FF2B5EF4-FFF2-40B4-BE49-F238E27FC236}">
                <a16:creationId xmlns:a16="http://schemas.microsoft.com/office/drawing/2014/main" id="{A3B1EB5D-BBC1-428B-9229-E2661328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90" r="15935"/>
          <a:stretch>
            <a:fillRect/>
          </a:stretch>
        </p:blipFill>
        <p:spPr bwMode="auto">
          <a:xfrm>
            <a:off x="5732463" y="1136650"/>
            <a:ext cx="264318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5">
            <a:extLst>
              <a:ext uri="{FF2B5EF4-FFF2-40B4-BE49-F238E27FC236}">
                <a16:creationId xmlns:a16="http://schemas.microsoft.com/office/drawing/2014/main" id="{1AD7B478-151B-46C7-AE0A-F85BB2742855}"/>
              </a:ext>
            </a:extLst>
          </p:cNvPr>
          <p:cNvSpPr>
            <a:spLocks noChangeArrowheads="1"/>
          </p:cNvSpPr>
          <p:nvPr/>
        </p:nvSpPr>
        <p:spPr bwMode="auto">
          <a:xfrm>
            <a:off x="5467350" y="5148263"/>
            <a:ext cx="3048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3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Cat. 703 with smart meter (not included)</a:t>
            </a:r>
            <a:endPar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1295400" y="172203"/>
            <a:ext cx="7968049" cy="679832"/>
          </a:xfrm>
          <a:noFill/>
        </p:spPr>
        <p:txBody>
          <a:bodyPr/>
          <a:lstStyle/>
          <a:p>
            <a:pPr algn="l" eaLnBrk="1" hangingPunct="1"/>
            <a:r>
              <a:rPr lang="en-US" altLang="en-US" dirty="0">
                <a:solidFill>
                  <a:srgbClr val="C00000"/>
                </a:solidFill>
              </a:rPr>
              <a:t>              Questions and Discussion  </a:t>
            </a:r>
          </a:p>
        </p:txBody>
      </p:sp>
      <p:sp>
        <p:nvSpPr>
          <p:cNvPr id="22531" name="Rectangle 5"/>
          <p:cNvSpPr>
            <a:spLocks noGrp="1" noChangeArrowheads="1"/>
          </p:cNvSpPr>
          <p:nvPr>
            <p:ph idx="1"/>
          </p:nvPr>
        </p:nvSpPr>
        <p:spPr>
          <a:xfrm>
            <a:off x="628650" y="1309818"/>
            <a:ext cx="7886700" cy="3871782"/>
          </a:xfrm>
          <a:noFill/>
        </p:spPr>
        <p:txBody>
          <a:bodyPr vert="horz" lIns="91440" tIns="45720" rIns="91440" bIns="45720" rtlCol="0" anchor="t">
            <a:normAutofit/>
          </a:bodyPr>
          <a:lstStyle/>
          <a:p>
            <a:pPr algn="ctr" eaLnBrk="1" hangingPunct="1">
              <a:buFontTx/>
              <a:buNone/>
            </a:pPr>
            <a:r>
              <a:rPr lang="en-US" altLang="en-US" sz="3500" dirty="0">
                <a:latin typeface="Arial" panose="020B0604020202020204" pitchFamily="34" charset="0"/>
                <a:cs typeface="Arial" panose="020B0604020202020204" pitchFamily="34" charset="0"/>
              </a:rPr>
              <a:t>Perry Lawton</a:t>
            </a:r>
          </a:p>
          <a:p>
            <a:pPr algn="ctr">
              <a:buNone/>
            </a:pPr>
            <a:r>
              <a:rPr lang="en-US" altLang="en-US" sz="2000" dirty="0">
                <a:solidFill>
                  <a:schemeClr val="accent1"/>
                </a:solidFill>
                <a:latin typeface="Arial"/>
                <a:cs typeface="Arial"/>
                <a:hlinkClick r:id="rId3">
                  <a:extLst>
                    <a:ext uri="{A12FA001-AC4F-418D-AE19-62706E023703}">
                      <ahyp:hlinkClr xmlns:ahyp="http://schemas.microsoft.com/office/drawing/2018/hyperlinkcolor" val="tx"/>
                    </a:ext>
                  </a:extLst>
                </a:hlinkClick>
              </a:rPr>
              <a:t>Perry.Lawton@tescometering.com</a:t>
            </a:r>
            <a:r>
              <a:rPr lang="en-US" altLang="en-US" sz="3600" dirty="0">
                <a:solidFill>
                  <a:schemeClr val="accent1"/>
                </a:solidFill>
                <a:latin typeface="Arial"/>
                <a:cs typeface="Arial"/>
              </a:rPr>
              <a:t> </a:t>
            </a:r>
            <a:endParaRPr lang="en-US" altLang="en-US" sz="3600">
              <a:solidFill>
                <a:schemeClr val="accent1"/>
              </a:solidFill>
              <a:latin typeface="Arial" panose="020B0604020202020204" pitchFamily="34" charset="0"/>
              <a:cs typeface="Arial" panose="020B0604020202020204" pitchFamily="34" charset="0"/>
            </a:endParaRPr>
          </a:p>
          <a:p>
            <a:pPr algn="ctr">
              <a:buNone/>
            </a:pPr>
            <a:r>
              <a:rPr lang="en-US" altLang="en-US" dirty="0">
                <a:latin typeface="Arial"/>
                <a:cs typeface="Arial"/>
              </a:rPr>
              <a:t>TESCO Metering </a:t>
            </a:r>
          </a:p>
          <a:p>
            <a:pPr algn="ctr">
              <a:buNone/>
            </a:pPr>
            <a:r>
              <a:rPr lang="en-US" altLang="en-US" sz="2000" dirty="0">
                <a:latin typeface="Arial"/>
                <a:cs typeface="Arial"/>
              </a:rPr>
              <a:t>Bristol, PA</a:t>
            </a:r>
            <a:endParaRPr lang="en-US" dirty="0"/>
          </a:p>
          <a:p>
            <a:pPr algn="ctr" eaLnBrk="1" hangingPunct="1">
              <a:buFontTx/>
              <a:buNone/>
            </a:pPr>
            <a:r>
              <a:rPr lang="en-US" altLang="en-US" sz="2800" dirty="0">
                <a:solidFill>
                  <a:srgbClr val="C00000"/>
                </a:solidFill>
                <a:latin typeface="Arial" panose="020B0604020202020204" pitchFamily="34" charset="0"/>
                <a:cs typeface="Arial" panose="020B0604020202020204" pitchFamily="34" charset="0"/>
              </a:rPr>
              <a:t>215.228.0500</a:t>
            </a:r>
          </a:p>
          <a:p>
            <a:pPr algn="ctr" eaLnBrk="1" hangingPunct="1">
              <a:buFontTx/>
              <a:buNone/>
            </a:pPr>
            <a:endParaRPr lang="en-US" altLang="en-US" sz="2300" dirty="0">
              <a:latin typeface="Arial" panose="020B0604020202020204" pitchFamily="34" charset="0"/>
              <a:cs typeface="Arial" panose="020B0604020202020204" pitchFamily="34" charset="0"/>
            </a:endParaRPr>
          </a:p>
          <a:p>
            <a:pPr algn="ctr">
              <a:buNone/>
            </a:pPr>
            <a:r>
              <a:rPr lang="en-US" altLang="en-US" sz="2000" dirty="0">
                <a:latin typeface="Arial"/>
                <a:cs typeface="Arial"/>
              </a:rPr>
              <a:t>This presentation can also be found under Meter Conferences and Schools on the </a:t>
            </a:r>
            <a:r>
              <a:rPr lang="en-US" altLang="en-US" sz="2000" dirty="0">
                <a:solidFill>
                  <a:srgbClr val="FF0000"/>
                </a:solidFill>
                <a:latin typeface="Arial"/>
                <a:cs typeface="Arial"/>
              </a:rPr>
              <a:t>TESCO</a:t>
            </a:r>
            <a:r>
              <a:rPr lang="en-US" altLang="en-US" sz="2000" dirty="0">
                <a:latin typeface="Arial"/>
                <a:cs typeface="Arial"/>
              </a:rPr>
              <a:t> website: </a:t>
            </a:r>
            <a:r>
              <a:rPr lang="en-US" altLang="en-US" sz="2000" dirty="0">
                <a:solidFill>
                  <a:schemeClr val="accent6">
                    <a:lumMod val="50000"/>
                  </a:schemeClr>
                </a:solidFill>
                <a:latin typeface="Arial"/>
                <a:cs typeface="Arial"/>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5B859697-AE04-602F-08CA-8681DAC8D6B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E17BD77-B883-E150-2500-18104E6AC790}"/>
              </a:ext>
            </a:extLst>
          </p:cNvPr>
          <p:cNvSpPr>
            <a:spLocks noGrp="1"/>
          </p:cNvSpPr>
          <p:nvPr>
            <p:ph type="sldNum" sz="quarter" idx="4"/>
          </p:nvPr>
        </p:nvSpPr>
        <p:spPr/>
        <p:txBody>
          <a:bodyPr/>
          <a:lstStyle/>
          <a:p>
            <a:fld id="{4BEAC4C4-F0A7-4B61-A827-E4198D078267}" type="slidenum">
              <a:rPr lang="en-US" smtClean="0"/>
              <a:t>22</a:t>
            </a:fld>
            <a:endParaRPr lang="en-US" dirty="0"/>
          </a:p>
        </p:txBody>
      </p:sp>
      <p:pic>
        <p:nvPicPr>
          <p:cNvPr id="22532"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990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719B88B9-35AC-353A-89CC-BC2CDC48B55C}"/>
              </a:ext>
            </a:extLst>
          </p:cNvPr>
          <p:cNvSpPr txBox="1">
            <a:spLocks noChangeArrowheads="1"/>
          </p:cNvSpPr>
          <p:nvPr/>
        </p:nvSpPr>
        <p:spPr bwMode="auto">
          <a:xfrm>
            <a:off x="862446" y="511709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0070C0"/>
                </a:solidFill>
                <a:latin typeface="Arial"/>
                <a:cs typeface="Arial"/>
              </a:rPr>
              <a:t>ISO 9001:2015 Certified Quality Company</a:t>
            </a:r>
          </a:p>
          <a:p>
            <a:pPr algn="ctr" eaLnBrk="1" hangingPunct="1">
              <a:spcBef>
                <a:spcPct val="0"/>
              </a:spcBef>
              <a:buFontTx/>
              <a:buNone/>
            </a:pPr>
            <a:r>
              <a:rPr lang="en-US" altLang="en-US" sz="1400" b="1" dirty="0">
                <a:solidFill>
                  <a:srgbClr val="0070C0"/>
                </a:solidFill>
                <a:latin typeface="Arial"/>
                <a:cs typeface="Arial"/>
              </a:rPr>
              <a:t>ISO 17025:2017 Accredited Laboratory</a:t>
            </a:r>
          </a:p>
        </p:txBody>
      </p:sp>
    </p:spTree>
    <p:extLst>
      <p:ext uri="{BB962C8B-B14F-4D97-AF65-F5344CB8AC3E}">
        <p14:creationId xmlns:p14="http://schemas.microsoft.com/office/powerpoint/2010/main" val="312132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6C9-3971-1203-8AB1-6AE5F8411F35}"/>
              </a:ext>
            </a:extLst>
          </p:cNvPr>
          <p:cNvSpPr>
            <a:spLocks noGrp="1"/>
          </p:cNvSpPr>
          <p:nvPr>
            <p:ph type="title"/>
          </p:nvPr>
        </p:nvSpPr>
        <p:spPr/>
        <p:txBody>
          <a:bodyPr/>
          <a:lstStyle/>
          <a:p>
            <a:r>
              <a:rPr lang="en-US" dirty="0"/>
              <a:t>Tesco hospitality suite</a:t>
            </a:r>
          </a:p>
        </p:txBody>
      </p:sp>
      <p:sp>
        <p:nvSpPr>
          <p:cNvPr id="3" name="Footer Placeholder 2">
            <a:extLst>
              <a:ext uri="{FF2B5EF4-FFF2-40B4-BE49-F238E27FC236}">
                <a16:creationId xmlns:a16="http://schemas.microsoft.com/office/drawing/2014/main" id="{F1464154-F655-E10E-C8E5-37B8882F4E3D}"/>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25BAB8D8-D9CF-96FF-FF3C-900C5CBEDD5D}"/>
              </a:ext>
            </a:extLst>
          </p:cNvPr>
          <p:cNvSpPr>
            <a:spLocks noGrp="1"/>
          </p:cNvSpPr>
          <p:nvPr>
            <p:ph type="sldNum" sz="quarter" idx="4"/>
          </p:nvPr>
        </p:nvSpPr>
        <p:spPr/>
        <p:txBody>
          <a:bodyPr/>
          <a:lstStyle/>
          <a:p>
            <a:fld id="{4BEAC4C4-F0A7-4B61-A827-E4198D078267}" type="slidenum">
              <a:rPr lang="en-US" smtClean="0"/>
              <a:t>23</a:t>
            </a:fld>
            <a:endParaRPr lang="en-US" dirty="0"/>
          </a:p>
        </p:txBody>
      </p:sp>
      <p:pic>
        <p:nvPicPr>
          <p:cNvPr id="6" name="Picture 5" descr="A picture containing text, screenshot, font, logo&#10;&#10;Description automatically generated">
            <a:extLst>
              <a:ext uri="{FF2B5EF4-FFF2-40B4-BE49-F238E27FC236}">
                <a16:creationId xmlns:a16="http://schemas.microsoft.com/office/drawing/2014/main" id="{0A870157-18FC-1999-ED37-F2877900B3AF}"/>
              </a:ext>
            </a:extLst>
          </p:cNvPr>
          <p:cNvPicPr>
            <a:picLocks noChangeAspect="1"/>
          </p:cNvPicPr>
          <p:nvPr/>
        </p:nvPicPr>
        <p:blipFill rotWithShape="1">
          <a:blip r:embed="rId2">
            <a:extLst>
              <a:ext uri="{28A0092B-C50C-407E-A947-70E740481C1C}">
                <a14:useLocalDpi xmlns:a14="http://schemas.microsoft.com/office/drawing/2010/main" val="0"/>
              </a:ext>
            </a:extLst>
          </a:blip>
          <a:srcRect t="74767"/>
          <a:stretch/>
        </p:blipFill>
        <p:spPr>
          <a:xfrm>
            <a:off x="1298884" y="5135613"/>
            <a:ext cx="6862483" cy="1338037"/>
          </a:xfrm>
          <a:prstGeom prst="rect">
            <a:avLst/>
          </a:prstGeom>
        </p:spPr>
      </p:pic>
      <p:sp>
        <p:nvSpPr>
          <p:cNvPr id="7" name="TextBox 6">
            <a:extLst>
              <a:ext uri="{FF2B5EF4-FFF2-40B4-BE49-F238E27FC236}">
                <a16:creationId xmlns:a16="http://schemas.microsoft.com/office/drawing/2014/main" id="{D52C5956-4E95-7320-E35C-81185E2C23DF}"/>
              </a:ext>
            </a:extLst>
          </p:cNvPr>
          <p:cNvSpPr txBox="1"/>
          <p:nvPr/>
        </p:nvSpPr>
        <p:spPr>
          <a:xfrm>
            <a:off x="1943096" y="2595800"/>
            <a:ext cx="5746699" cy="1200329"/>
          </a:xfrm>
          <a:prstGeom prst="rect">
            <a:avLst/>
          </a:prstGeom>
          <a:noFill/>
        </p:spPr>
        <p:txBody>
          <a:bodyPr wrap="square" rtlCol="0">
            <a:spAutoFit/>
          </a:bodyPr>
          <a:lstStyle/>
          <a:p>
            <a:r>
              <a:rPr lang="en-US" b="0" i="0" u="none" strike="noStrike" dirty="0">
                <a:solidFill>
                  <a:srgbClr val="212121"/>
                </a:solidFill>
                <a:effectLst/>
                <a:latin typeface="Calibri" panose="020F0502020204030204" pitchFamily="34" charset="0"/>
              </a:rPr>
              <a:t>We would like you to join us in the TESCO Hospitality Suite for networking and more discussions about metering.  The discussion will not be exclusively metering……….but we love metering and that is the most common topic.</a:t>
            </a:r>
            <a:endParaRPr lang="en-US" dirty="0"/>
          </a:p>
        </p:txBody>
      </p:sp>
      <p:sp>
        <p:nvSpPr>
          <p:cNvPr id="8" name="Rectangle 7">
            <a:extLst>
              <a:ext uri="{FF2B5EF4-FFF2-40B4-BE49-F238E27FC236}">
                <a16:creationId xmlns:a16="http://schemas.microsoft.com/office/drawing/2014/main" id="{623682C9-A681-9A87-F88C-1911C7A742E9}"/>
              </a:ext>
            </a:extLst>
          </p:cNvPr>
          <p:cNvSpPr/>
          <p:nvPr/>
        </p:nvSpPr>
        <p:spPr>
          <a:xfrm>
            <a:off x="1371335" y="4134684"/>
            <a:ext cx="689022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TESCO Hospitality Suite – Brighton Tower</a:t>
            </a:r>
          </a:p>
        </p:txBody>
      </p:sp>
      <p:sp>
        <p:nvSpPr>
          <p:cNvPr id="9" name="TextBox 8">
            <a:extLst>
              <a:ext uri="{FF2B5EF4-FFF2-40B4-BE49-F238E27FC236}">
                <a16:creationId xmlns:a16="http://schemas.microsoft.com/office/drawing/2014/main" id="{04233134-371D-AE85-AB7A-3FAA4156EBF4}"/>
              </a:ext>
            </a:extLst>
          </p:cNvPr>
          <p:cNvSpPr txBox="1"/>
          <p:nvPr/>
        </p:nvSpPr>
        <p:spPr>
          <a:xfrm>
            <a:off x="2438682" y="4627127"/>
            <a:ext cx="4582886" cy="369332"/>
          </a:xfrm>
          <a:prstGeom prst="rect">
            <a:avLst/>
          </a:prstGeom>
          <a:noFill/>
        </p:spPr>
        <p:txBody>
          <a:bodyPr wrap="square" rtlCol="0">
            <a:spAutoFit/>
          </a:bodyPr>
          <a:lstStyle/>
          <a:p>
            <a:r>
              <a:rPr lang="en-US" dirty="0"/>
              <a:t>Monday and Tuesday 8:00 PM – 10:00 PM</a:t>
            </a:r>
          </a:p>
        </p:txBody>
      </p:sp>
      <p:pic>
        <p:nvPicPr>
          <p:cNvPr id="10" name="Picture 9" descr="A picture containing text, screenshot, font, logo&#10;&#10;Description automatically generated">
            <a:extLst>
              <a:ext uri="{FF2B5EF4-FFF2-40B4-BE49-F238E27FC236}">
                <a16:creationId xmlns:a16="http://schemas.microsoft.com/office/drawing/2014/main" id="{7BC21819-DC4C-4763-494B-CBBD4A4215A5}"/>
              </a:ext>
            </a:extLst>
          </p:cNvPr>
          <p:cNvPicPr>
            <a:picLocks noChangeAspect="1"/>
          </p:cNvPicPr>
          <p:nvPr/>
        </p:nvPicPr>
        <p:blipFill rotWithShape="1">
          <a:blip r:embed="rId2">
            <a:extLst>
              <a:ext uri="{28A0092B-C50C-407E-A947-70E740481C1C}">
                <a14:useLocalDpi xmlns:a14="http://schemas.microsoft.com/office/drawing/2010/main" val="0"/>
              </a:ext>
            </a:extLst>
          </a:blip>
          <a:srcRect t="101" b="77262"/>
          <a:stretch/>
        </p:blipFill>
        <p:spPr>
          <a:xfrm>
            <a:off x="1385205" y="1235908"/>
            <a:ext cx="6862483" cy="1200329"/>
          </a:xfrm>
          <a:prstGeom prst="rect">
            <a:avLst/>
          </a:prstGeom>
        </p:spPr>
      </p:pic>
    </p:spTree>
    <p:extLst>
      <p:ext uri="{BB962C8B-B14F-4D97-AF65-F5344CB8AC3E}">
        <p14:creationId xmlns:p14="http://schemas.microsoft.com/office/powerpoint/2010/main" val="349221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Metering—Why change? </a:t>
            </a:r>
          </a:p>
        </p:txBody>
      </p:sp>
      <p:sp>
        <p:nvSpPr>
          <p:cNvPr id="3075" name="Rectangle 3"/>
          <p:cNvSpPr>
            <a:spLocks noGrp="1" noChangeArrowheads="1"/>
          </p:cNvSpPr>
          <p:nvPr>
            <p:ph idx="1"/>
          </p:nvPr>
        </p:nvSpPr>
        <p:spPr>
          <a:solidFill>
            <a:srgbClr val="FFFFFF"/>
          </a:solidFill>
        </p:spPr>
        <p:txBody>
          <a:bodyPr/>
          <a:lstStyle/>
          <a:p>
            <a:pPr marL="0" indent="0" eaLnBrk="1" hangingPunct="1">
              <a:lnSpc>
                <a:spcPct val="80000"/>
              </a:lnSpc>
              <a:spcAft>
                <a:spcPts val="600"/>
              </a:spcAft>
              <a:buFontTx/>
              <a:buNone/>
              <a:defRPr/>
            </a:pPr>
            <a:endParaRPr lang="en-US" altLang="en-US" sz="2000" dirty="0"/>
          </a:p>
          <a:p>
            <a:pPr marL="0" indent="0" eaLnBrk="1" hangingPunct="1">
              <a:lnSpc>
                <a:spcPct val="80000"/>
              </a:lnSpc>
              <a:spcAft>
                <a:spcPts val="600"/>
              </a:spcAft>
              <a:buFontTx/>
              <a:buNone/>
              <a:defRPr/>
            </a:pPr>
            <a:endParaRPr lang="en-US" altLang="en-US" sz="2000" dirty="0"/>
          </a:p>
          <a:p>
            <a:pPr eaLnBrk="1" hangingPunct="1">
              <a:lnSpc>
                <a:spcPct val="80000"/>
              </a:lnSpc>
              <a:spcAft>
                <a:spcPts val="0"/>
              </a:spcAft>
              <a:defRPr/>
            </a:pPr>
            <a:endParaRPr lang="en-US" altLang="en-US" sz="2000" dirty="0"/>
          </a:p>
        </p:txBody>
      </p:sp>
      <p:sp>
        <p:nvSpPr>
          <p:cNvPr id="4100" name="TextBox 2"/>
          <p:cNvSpPr txBox="1">
            <a:spLocks noChangeArrowheads="1"/>
          </p:cNvSpPr>
          <p:nvPr/>
        </p:nvSpPr>
        <p:spPr bwMode="auto">
          <a:xfrm>
            <a:off x="509587" y="1998672"/>
            <a:ext cx="482441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sz="4800" b="1" dirty="0">
                <a:solidFill>
                  <a:srgbClr val="C00000"/>
                </a:solidFill>
              </a:rPr>
              <a:t>LED’s</a:t>
            </a:r>
            <a:endParaRPr lang="en-US" altLang="en-US" sz="2800" b="1" dirty="0">
              <a:solidFill>
                <a:srgbClr val="C00000"/>
              </a:solidFill>
            </a:endParaRPr>
          </a:p>
          <a:p>
            <a:pPr algn="ctr">
              <a:buFontTx/>
              <a:buNone/>
            </a:pPr>
            <a:endParaRPr lang="en-US" altLang="en-US" sz="1600" dirty="0"/>
          </a:p>
          <a:p>
            <a:pPr>
              <a:buFontTx/>
              <a:buNone/>
            </a:pPr>
            <a:r>
              <a:rPr lang="en-US" altLang="en-US" sz="2400" dirty="0"/>
              <a:t>LED’s have swept through one industry after another over the past twenty five years.  Once LED’s are developed for a particular application they take over that industry in just a few years</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428"/>
          <a:stretch/>
        </p:blipFill>
        <p:spPr bwMode="auto">
          <a:xfrm>
            <a:off x="4904846" y="1125451"/>
            <a:ext cx="3860212" cy="2442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249854"/>
            <a:ext cx="3073986" cy="3073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571FBB87-0910-8ED5-57B7-F43A1A7E3BE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C277CFC-E085-503A-7C16-F03047B913E1}"/>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a:lstStyle/>
          <a:p>
            <a:pPr eaLnBrk="1" hangingPunct="1"/>
            <a:r>
              <a:rPr lang="en-US" altLang="en-US" dirty="0">
                <a:solidFill>
                  <a:srgbClr val="C00000"/>
                </a:solidFill>
              </a:rPr>
              <a:t>LED’s Start to Take Over </a:t>
            </a:r>
          </a:p>
        </p:txBody>
      </p:sp>
      <p:sp>
        <p:nvSpPr>
          <p:cNvPr id="4100" name="TextBox 2"/>
          <p:cNvSpPr txBox="1">
            <a:spLocks noChangeArrowheads="1"/>
          </p:cNvSpPr>
          <p:nvPr/>
        </p:nvSpPr>
        <p:spPr bwMode="auto">
          <a:xfrm>
            <a:off x="533400" y="1265727"/>
            <a:ext cx="5140325" cy="509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US" altLang="en-US" b="1" dirty="0">
                <a:solidFill>
                  <a:srgbClr val="C00000"/>
                </a:solidFill>
              </a:rPr>
              <a:t>A Better Solution</a:t>
            </a:r>
          </a:p>
          <a:p>
            <a:pPr>
              <a:buNone/>
            </a:pPr>
            <a:endParaRPr lang="en-US" altLang="en-US" sz="1000" dirty="0"/>
          </a:p>
          <a:p>
            <a:pPr marL="342900" indent="-342900"/>
            <a:r>
              <a:rPr lang="en-US" altLang="en-US" sz="2000" dirty="0"/>
              <a:t>Better lighting of the pavement surface</a:t>
            </a:r>
          </a:p>
          <a:p>
            <a:pPr marL="342900" indent="-342900"/>
            <a:r>
              <a:rPr lang="en-US" altLang="en-US" sz="2000" dirty="0"/>
              <a:t>Light is better directed so there is less light pollution</a:t>
            </a:r>
          </a:p>
          <a:p>
            <a:pPr marL="342900" indent="-342900"/>
            <a:r>
              <a:rPr lang="en-US" altLang="en-US" sz="2000" dirty="0"/>
              <a:t>Less maintenance</a:t>
            </a:r>
          </a:p>
          <a:p>
            <a:pPr marL="342900" indent="-342900"/>
            <a:r>
              <a:rPr lang="en-US" altLang="en-US" sz="2000" dirty="0"/>
              <a:t>Longer Life </a:t>
            </a:r>
          </a:p>
          <a:p>
            <a:pPr marL="342900" indent="-342900"/>
            <a:r>
              <a:rPr lang="en-US" altLang="en-US" sz="2000" dirty="0"/>
              <a:t>Less energy consumed</a:t>
            </a:r>
          </a:p>
          <a:p>
            <a:pPr marL="342900" indent="-342900"/>
            <a:r>
              <a:rPr lang="en-US" altLang="en-US" sz="2000" dirty="0"/>
              <a:t>Ability to control the lighting load by individual light or bank for </a:t>
            </a:r>
          </a:p>
          <a:p>
            <a:pPr marL="1085850" lvl="1" indent="-342900"/>
            <a:r>
              <a:rPr lang="en-US" altLang="en-US" sz="2000" dirty="0"/>
              <a:t>more suitable use given the location and time of day</a:t>
            </a:r>
          </a:p>
          <a:p>
            <a:pPr marL="1085850" lvl="1" indent="-342900"/>
            <a:r>
              <a:rPr lang="en-US" altLang="en-US" sz="2000" dirty="0"/>
              <a:t>emergency situations</a:t>
            </a:r>
          </a:p>
          <a:p>
            <a:pPr>
              <a:buFontTx/>
              <a:buNone/>
            </a:pPr>
            <a:endParaRPr lang="en-US" alt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318" y="2819400"/>
            <a:ext cx="3702460" cy="277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04FC89E3-46EF-04EF-97BF-14DD71366CB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0951D81-7F03-FCCA-7A5E-62B82E26412C}"/>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extLst>
      <p:ext uri="{BB962C8B-B14F-4D97-AF65-F5344CB8AC3E}">
        <p14:creationId xmlns:p14="http://schemas.microsoft.com/office/powerpoint/2010/main" val="201809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3075" name="Rectangle 3"/>
          <p:cNvSpPr>
            <a:spLocks noGrp="1" noChangeArrowheads="1"/>
          </p:cNvSpPr>
          <p:nvPr>
            <p:ph idx="1"/>
          </p:nvPr>
        </p:nvSpPr>
        <p:spPr>
          <a:solidFill>
            <a:srgbClr val="FFFFFF"/>
          </a:solidFill>
        </p:spPr>
        <p:txBody>
          <a:bodyPr/>
          <a:lstStyle/>
          <a:p>
            <a:pPr marL="0" indent="0" eaLnBrk="1" hangingPunct="1">
              <a:lnSpc>
                <a:spcPct val="80000"/>
              </a:lnSpc>
              <a:spcAft>
                <a:spcPts val="600"/>
              </a:spcAft>
              <a:buFontTx/>
              <a:buNone/>
              <a:defRPr/>
            </a:pPr>
            <a:endParaRPr lang="en-US" altLang="en-US" sz="2000" dirty="0"/>
          </a:p>
          <a:p>
            <a:pPr marL="0" indent="0" eaLnBrk="1" hangingPunct="1">
              <a:lnSpc>
                <a:spcPct val="80000"/>
              </a:lnSpc>
              <a:spcAft>
                <a:spcPts val="600"/>
              </a:spcAft>
              <a:buFontTx/>
              <a:buNone/>
              <a:defRPr/>
            </a:pPr>
            <a:endParaRPr lang="en-US" altLang="en-US" sz="2000" dirty="0"/>
          </a:p>
          <a:p>
            <a:pPr eaLnBrk="1" hangingPunct="1">
              <a:lnSpc>
                <a:spcPct val="80000"/>
              </a:lnSpc>
              <a:spcAft>
                <a:spcPts val="0"/>
              </a:spcAft>
              <a:defRPr/>
            </a:pPr>
            <a:endParaRPr lang="en-US" altLang="en-US" sz="2000" dirty="0"/>
          </a:p>
        </p:txBody>
      </p:sp>
      <p:sp>
        <p:nvSpPr>
          <p:cNvPr id="4100" name="TextBox 2"/>
          <p:cNvSpPr txBox="1">
            <a:spLocks noChangeArrowheads="1"/>
          </p:cNvSpPr>
          <p:nvPr/>
        </p:nvSpPr>
        <p:spPr bwMode="auto">
          <a:xfrm>
            <a:off x="533400" y="1639888"/>
            <a:ext cx="815340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b="1" dirty="0">
                <a:solidFill>
                  <a:srgbClr val="C00000"/>
                </a:solidFill>
              </a:rPr>
              <a:t>Streetlight controls:</a:t>
            </a:r>
          </a:p>
          <a:p>
            <a:pPr lvl="1">
              <a:buFont typeface="Arial" charset="0"/>
              <a:buChar char="•"/>
            </a:pPr>
            <a:r>
              <a:rPr lang="en-US" altLang="en-US" sz="2400" dirty="0"/>
              <a:t>Standard photocell operation</a:t>
            </a:r>
          </a:p>
          <a:p>
            <a:pPr lvl="1">
              <a:buFont typeface="Arial" charset="0"/>
              <a:buChar char="•"/>
            </a:pPr>
            <a:r>
              <a:rPr lang="en-US" altLang="en-US" sz="2400" dirty="0"/>
              <a:t>Advanced controls for holiday lighting, billboards, etc. </a:t>
            </a:r>
          </a:p>
          <a:p>
            <a:pPr lvl="1">
              <a:buFont typeface="Arial" charset="0"/>
              <a:buChar char="•"/>
            </a:pPr>
            <a:r>
              <a:rPr lang="en-US" altLang="en-US" sz="2400" dirty="0"/>
              <a:t>Remote mesh network communications</a:t>
            </a:r>
          </a:p>
          <a:p>
            <a:pPr lvl="1">
              <a:buFont typeface="Arial" charset="0"/>
              <a:buChar char="•"/>
            </a:pPr>
            <a:r>
              <a:rPr lang="en-US" altLang="en-US" sz="2400" dirty="0"/>
              <a:t>Scheduling  and dimming (LED Lighting</a:t>
            </a:r>
            <a:r>
              <a:rPr lang="en-US" altLang="en-US" dirty="0"/>
              <a:t>)</a:t>
            </a:r>
          </a:p>
        </p:txBody>
      </p:sp>
      <p:pic>
        <p:nvPicPr>
          <p:cNvPr id="410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95800"/>
            <a:ext cx="60356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2" name="TextBox 2"/>
          <p:cNvSpPr txBox="1">
            <a:spLocks noChangeArrowheads="1"/>
          </p:cNvSpPr>
          <p:nvPr/>
        </p:nvSpPr>
        <p:spPr bwMode="auto">
          <a:xfrm>
            <a:off x="5638800" y="5695950"/>
            <a:ext cx="2667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rgbClr val="0070C0"/>
                </a:solidFill>
              </a:rPr>
              <a:t>Graphic: GE lighting</a:t>
            </a:r>
          </a:p>
        </p:txBody>
      </p:sp>
      <p:sp>
        <p:nvSpPr>
          <p:cNvPr id="2" name="Footer Placeholder 1">
            <a:extLst>
              <a:ext uri="{FF2B5EF4-FFF2-40B4-BE49-F238E27FC236}">
                <a16:creationId xmlns:a16="http://schemas.microsoft.com/office/drawing/2014/main" id="{6E552702-5F8B-8065-BAE4-2BC037DA7EC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D9DAC1B-A91E-0783-6D77-4B176F694246}"/>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extLst>
      <p:ext uri="{BB962C8B-B14F-4D97-AF65-F5344CB8AC3E}">
        <p14:creationId xmlns:p14="http://schemas.microsoft.com/office/powerpoint/2010/main" val="146949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5123" name="Rectangle 3"/>
          <p:cNvSpPr>
            <a:spLocks noGrp="1" noChangeArrowheads="1"/>
          </p:cNvSpPr>
          <p:nvPr>
            <p:ph idx="1"/>
          </p:nvPr>
        </p:nvSpPr>
        <p:spPr>
          <a:solidFill>
            <a:srgbClr val="FFFFFF"/>
          </a:solidFill>
        </p:spPr>
        <p:txBody>
          <a:bodyPr/>
          <a:lstStyle/>
          <a:p>
            <a:pPr marL="0" indent="0" algn="ctr">
              <a:buFontTx/>
              <a:buNone/>
              <a:defRPr/>
            </a:pPr>
            <a:r>
              <a:rPr lang="en-US" sz="3200" b="1" dirty="0">
                <a:solidFill>
                  <a:srgbClr val="C00000"/>
                </a:solidFill>
              </a:rPr>
              <a:t>Integration of metrology into streetlighting…</a:t>
            </a:r>
          </a:p>
          <a:p>
            <a:pPr marL="0" indent="0">
              <a:buFontTx/>
              <a:buNone/>
              <a:defRPr/>
            </a:pPr>
            <a:endParaRPr lang="en-US" sz="3200" b="1" dirty="0">
              <a:solidFill>
                <a:srgbClr val="C00000"/>
              </a:solidFill>
            </a:endParaRPr>
          </a:p>
          <a:p>
            <a:pPr marL="292100" indent="-292100" eaLnBrk="1" hangingPunct="1">
              <a:lnSpc>
                <a:spcPct val="80000"/>
              </a:lnSpc>
              <a:defRPr/>
            </a:pPr>
            <a:endParaRPr lang="en-US" altLang="en-US" sz="2000" dirty="0"/>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3200"/>
            <a:ext cx="6629400" cy="243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934200" y="5141913"/>
            <a:ext cx="1447800" cy="185737"/>
          </a:xfrm>
          <a:prstGeom prst="rect">
            <a:avLst/>
          </a:prstGeom>
          <a:noFill/>
        </p:spPr>
        <p:txBody>
          <a:bodyPr>
            <a:spAutoFit/>
          </a:bodyPr>
          <a:lstStyle/>
          <a:p>
            <a:pPr>
              <a:defRPr/>
            </a:pPr>
            <a:r>
              <a:rPr lang="en-US" sz="600" dirty="0">
                <a:solidFill>
                  <a:schemeClr val="bg1">
                    <a:lumMod val="50000"/>
                  </a:schemeClr>
                </a:solidFill>
              </a:rPr>
              <a:t>Graphic: 360Logica.com</a:t>
            </a:r>
          </a:p>
        </p:txBody>
      </p:sp>
      <p:sp>
        <p:nvSpPr>
          <p:cNvPr id="2" name="Footer Placeholder 1">
            <a:extLst>
              <a:ext uri="{FF2B5EF4-FFF2-40B4-BE49-F238E27FC236}">
                <a16:creationId xmlns:a16="http://schemas.microsoft.com/office/drawing/2014/main" id="{A9E8A29F-4662-9DDD-67B7-57A4BF39CC3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BC70284-480E-6A23-D8F1-A32A35CE98BD}"/>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5123" name="Rectangle 3"/>
          <p:cNvSpPr>
            <a:spLocks noGrp="1" noChangeArrowheads="1"/>
          </p:cNvSpPr>
          <p:nvPr>
            <p:ph idx="1"/>
          </p:nvPr>
        </p:nvSpPr>
        <p:spPr>
          <a:solidFill>
            <a:srgbClr val="FFFFFF"/>
          </a:solidFill>
        </p:spPr>
        <p:txBody>
          <a:bodyPr/>
          <a:lstStyle/>
          <a:p>
            <a:pPr marL="0" indent="0">
              <a:buFontTx/>
              <a:buNone/>
              <a:defRPr/>
            </a:pPr>
            <a:r>
              <a:rPr lang="en-US" sz="2400" b="1" dirty="0">
                <a:solidFill>
                  <a:srgbClr val="C00000"/>
                </a:solidFill>
              </a:rPr>
              <a:t>Integration of metrology into streetlighting</a:t>
            </a:r>
          </a:p>
          <a:p>
            <a:pPr lvl="1">
              <a:defRPr/>
            </a:pPr>
            <a:r>
              <a:rPr lang="en-US" sz="1600" dirty="0"/>
              <a:t>Metrology (metering function) integration into “nodes”</a:t>
            </a:r>
          </a:p>
          <a:p>
            <a:pPr lvl="1">
              <a:defRPr/>
            </a:pPr>
            <a:r>
              <a:rPr lang="en-US" sz="1600" dirty="0"/>
              <a:t>Combining metrology with remote access gives utilities access to information that they may never have had before.</a:t>
            </a:r>
          </a:p>
          <a:p>
            <a:pPr lvl="2">
              <a:defRPr/>
            </a:pPr>
            <a:r>
              <a:rPr lang="en-US" sz="1600" dirty="0"/>
              <a:t>Read voltage, current and power factor from each node. </a:t>
            </a:r>
          </a:p>
          <a:p>
            <a:pPr lvl="2">
              <a:defRPr/>
            </a:pPr>
            <a:r>
              <a:rPr lang="en-US" sz="1600" dirty="0"/>
              <a:t>Determine changes in lighting element faults and poor operation.</a:t>
            </a:r>
          </a:p>
          <a:p>
            <a:pPr lvl="2">
              <a:defRPr/>
            </a:pPr>
            <a:r>
              <a:rPr lang="en-US" sz="1600" dirty="0"/>
              <a:t>This information can be used to determine lighting outages (and dispatch a service truck automatically). </a:t>
            </a:r>
          </a:p>
          <a:p>
            <a:pPr lvl="2">
              <a:defRPr/>
            </a:pPr>
            <a:r>
              <a:rPr lang="en-US" sz="1600" dirty="0"/>
              <a:t>Can be used to monitor general outages like </a:t>
            </a:r>
          </a:p>
          <a:p>
            <a:pPr marL="914400" lvl="2" indent="0">
              <a:spcBef>
                <a:spcPts val="0"/>
              </a:spcBef>
              <a:buFontTx/>
              <a:buNone/>
              <a:defRPr/>
            </a:pPr>
            <a:r>
              <a:rPr lang="en-US" sz="1600" dirty="0"/>
              <a:t>    residential meters are now</a:t>
            </a:r>
            <a:r>
              <a:rPr lang="en-US" sz="1400" dirty="0"/>
              <a:t>.</a:t>
            </a:r>
          </a:p>
          <a:p>
            <a:pPr marL="0" indent="0">
              <a:buFontTx/>
              <a:buNone/>
              <a:defRPr/>
            </a:pPr>
            <a:endParaRPr lang="en-US" sz="2000" dirty="0"/>
          </a:p>
          <a:p>
            <a:pPr marL="292100" indent="-292100" eaLnBrk="1" hangingPunct="1">
              <a:lnSpc>
                <a:spcPct val="80000"/>
              </a:lnSpc>
              <a:defRPr/>
            </a:pPr>
            <a:endParaRPr lang="en-US" altLang="en-US" sz="2000" dirty="0"/>
          </a:p>
        </p:txBody>
      </p:sp>
      <p:pic>
        <p:nvPicPr>
          <p:cNvPr id="6148" name="Picture 5" descr="Image result for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100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BDD5416-FF80-7D46-5CA8-481D6708BB1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35550FF-70C0-2DC6-C6C9-7AB2FC0F1AA3}"/>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6147" name="Rectangle 3"/>
          <p:cNvSpPr>
            <a:spLocks noGrp="1" noChangeArrowheads="1"/>
          </p:cNvSpPr>
          <p:nvPr>
            <p:ph idx="1"/>
          </p:nvPr>
        </p:nvSpPr>
        <p:spPr>
          <a:solidFill>
            <a:srgbClr val="FFFFFF"/>
          </a:solidFill>
        </p:spPr>
        <p:txBody>
          <a:bodyPr/>
          <a:lstStyle/>
          <a:p>
            <a:pPr marL="57150" indent="0">
              <a:buFontTx/>
              <a:buNone/>
              <a:defRPr/>
            </a:pPr>
            <a:r>
              <a:rPr lang="en-US" altLang="en-US" b="1" dirty="0">
                <a:solidFill>
                  <a:srgbClr val="C00000"/>
                </a:solidFill>
              </a:rPr>
              <a:t>Energy metering today:</a:t>
            </a:r>
          </a:p>
          <a:p>
            <a:pPr lvl="1">
              <a:buFont typeface="Arial" panose="020B0604020202020204" pitchFamily="34" charset="0"/>
              <a:buChar char="•"/>
              <a:defRPr/>
            </a:pPr>
            <a:r>
              <a:rPr lang="en-US" altLang="en-US" sz="2400" dirty="0"/>
              <a:t>.5%, 1%, and 2% metering capabilities are now being quoted </a:t>
            </a:r>
          </a:p>
          <a:p>
            <a:pPr lvl="1">
              <a:buFont typeface="Arial" panose="020B0604020202020204" pitchFamily="34" charset="0"/>
              <a:buChar char="•"/>
              <a:defRPr/>
            </a:pPr>
            <a:r>
              <a:rPr lang="en-US" altLang="en-US" sz="2400" dirty="0"/>
              <a:t>Qualification and validation documentation very sparse. </a:t>
            </a:r>
          </a:p>
          <a:p>
            <a:pPr lvl="1">
              <a:buFont typeface="Arial" panose="020B0604020202020204" pitchFamily="34" charset="0"/>
              <a:buChar char="•"/>
              <a:defRPr/>
            </a:pPr>
            <a:r>
              <a:rPr lang="en-US" altLang="en-US" sz="2400" dirty="0"/>
              <a:t>No complete ANSI regulation to guide qualification testing, though a committee has formed and a spec is being developed (C136.50)</a:t>
            </a:r>
          </a:p>
          <a:p>
            <a:pPr>
              <a:defRPr/>
            </a:pPr>
            <a:endParaRPr lang="en-US" altLang="en-US" sz="1600" dirty="0"/>
          </a:p>
        </p:txBody>
      </p:sp>
      <p:pic>
        <p:nvPicPr>
          <p:cNvPr id="7172" name="Picture 5" descr="Image result for what else"/>
          <p:cNvPicPr>
            <a:picLocks noChangeAspect="1" noChangeArrowheads="1"/>
          </p:cNvPicPr>
          <p:nvPr/>
        </p:nvPicPr>
        <p:blipFill>
          <a:blip r:embed="rId3">
            <a:extLst>
              <a:ext uri="{28A0092B-C50C-407E-A947-70E740481C1C}">
                <a14:useLocalDpi xmlns:a14="http://schemas.microsoft.com/office/drawing/2010/main" val="0"/>
              </a:ext>
            </a:extLst>
          </a:blip>
          <a:srcRect l="18332" r="11667"/>
          <a:stretch>
            <a:fillRect/>
          </a:stretch>
        </p:blipFill>
        <p:spPr bwMode="auto">
          <a:xfrm>
            <a:off x="5715000" y="3631132"/>
            <a:ext cx="2133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EDDB76E-F0D7-F8DC-2F0F-DF6914FB39D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686C33B-651C-EF85-3A22-4105DC1EB245}"/>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7171" name="Rectangle 3"/>
          <p:cNvSpPr>
            <a:spLocks noGrp="1" noChangeArrowheads="1"/>
          </p:cNvSpPr>
          <p:nvPr>
            <p:ph idx="1"/>
          </p:nvPr>
        </p:nvSpPr>
        <p:spPr>
          <a:solidFill>
            <a:srgbClr val="FFFFFF"/>
          </a:solidFill>
        </p:spPr>
        <p:txBody>
          <a:bodyPr/>
          <a:lstStyle/>
          <a:p>
            <a:pPr marL="0" indent="0">
              <a:buFontTx/>
              <a:buNone/>
              <a:defRPr/>
            </a:pPr>
            <a:r>
              <a:rPr lang="en-US" altLang="en-US" sz="2800" b="1" dirty="0">
                <a:solidFill>
                  <a:srgbClr val="C00000"/>
                </a:solidFill>
              </a:rPr>
              <a:t>Energy metering today:</a:t>
            </a:r>
          </a:p>
          <a:p>
            <a:pPr lvl="1">
              <a:buFont typeface="Arial" panose="020B0604020202020204" pitchFamily="34" charset="0"/>
              <a:buChar char="•"/>
              <a:defRPr/>
            </a:pPr>
            <a:r>
              <a:rPr lang="en-US" altLang="en-US" sz="2400" dirty="0"/>
              <a:t>Without the type of qualification testing that metering groups are used to doing prior to rollout of new vendor equipment or technology, billing usage for these nodes has been rare.</a:t>
            </a:r>
          </a:p>
          <a:p>
            <a:pPr>
              <a:buFont typeface="Arial" panose="020B0604020202020204" pitchFamily="34" charset="0"/>
              <a:buChar char="•"/>
              <a:defRPr/>
            </a:pPr>
            <a:endParaRPr lang="en-US" altLang="en-US" sz="2000" dirty="0"/>
          </a:p>
        </p:txBody>
      </p:sp>
      <p:sp>
        <p:nvSpPr>
          <p:cNvPr id="2" name="Footer Placeholder 1">
            <a:extLst>
              <a:ext uri="{FF2B5EF4-FFF2-40B4-BE49-F238E27FC236}">
                <a16:creationId xmlns:a16="http://schemas.microsoft.com/office/drawing/2014/main" id="{1EE697CA-04C1-BCAE-369F-CDF9ABF93B8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9B7EF76-5953-D19D-AE3B-27CAABCE5030}"/>
              </a:ext>
            </a:extLst>
          </p:cNvPr>
          <p:cNvSpPr>
            <a:spLocks noGrp="1"/>
          </p:cNvSpPr>
          <p:nvPr>
            <p:ph type="sldNum" sz="quarter" idx="4"/>
          </p:nvPr>
        </p:nvSpPr>
        <p:spPr/>
        <p:txBody>
          <a:bodyPr/>
          <a:lstStyle/>
          <a:p>
            <a:fld id="{4BEAC4C4-F0A7-4B61-A827-E4198D078267}" type="slidenum">
              <a:rPr lang="en-US" smtClean="0"/>
              <a:t>9</a:t>
            </a:fld>
            <a:endParaRPr lang="en-US" dirty="0"/>
          </a:p>
        </p:txBody>
      </p:sp>
      <p:pic>
        <p:nvPicPr>
          <p:cNvPr id="6" name="Picture 5" descr="Graphical user interface&#10;&#10;Description automatically generated">
            <a:extLst>
              <a:ext uri="{FF2B5EF4-FFF2-40B4-BE49-F238E27FC236}">
                <a16:creationId xmlns:a16="http://schemas.microsoft.com/office/drawing/2014/main" id="{CAD0CB7E-279D-EB87-4A72-1F1CC45E27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16" t="10292" r="20817" b="8889"/>
          <a:stretch/>
        </p:blipFill>
        <p:spPr>
          <a:xfrm>
            <a:off x="3193073" y="3140799"/>
            <a:ext cx="3276600" cy="3504911"/>
          </a:xfrm>
          <a:prstGeom prst="rect">
            <a:avLst/>
          </a:prstGeom>
        </p:spPr>
      </p:pic>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SharedWithUsers xmlns="865caf8b-3888-4957-b682-040f388f7b52">
      <UserInfo>
        <DisplayName>Perry Lawton</DisplayName>
        <AccountId>44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09A429-27CF-4F7F-945F-059F39289E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A35516-928E-4D35-882A-CB242BF554C0}">
  <ds:schemaRefs>
    <ds:schemaRef ds:uri="http://purl.org/dc/elements/1.1/"/>
    <ds:schemaRef ds:uri="http://purl.org/dc/dcmitype/"/>
    <ds:schemaRef ds:uri="8f26ee74-1c53-4b01-a982-cec1216b8a00"/>
    <ds:schemaRef ds:uri="http://schemas.openxmlformats.org/package/2006/metadata/core-properties"/>
    <ds:schemaRef ds:uri="http://schemas.microsoft.com/office/infopath/2007/PartnerControls"/>
    <ds:schemaRef ds:uri="http://www.w3.org/XML/1998/namespace"/>
    <ds:schemaRef ds:uri="http://purl.org/dc/terms/"/>
    <ds:schemaRef ds:uri="http://schemas.microsoft.com/office/2006/metadata/properties"/>
    <ds:schemaRef ds:uri="865caf8b-3888-4957-b682-040f388f7b52"/>
    <ds:schemaRef ds:uri="http://schemas.microsoft.com/office/2006/documentManagement/types"/>
  </ds:schemaRefs>
</ds:datastoreItem>
</file>

<file path=customXml/itemProps3.xml><?xml version="1.0" encoding="utf-8"?>
<ds:datastoreItem xmlns:ds="http://schemas.openxmlformats.org/officeDocument/2006/customXml" ds:itemID="{4265CB85-5BB0-4FA5-8F74-BB44C9604E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7509</TotalTime>
  <Words>1552</Words>
  <Application>Microsoft Macintosh PowerPoint</Application>
  <PresentationFormat>On-screen Show (4:3)</PresentationFormat>
  <Paragraphs>214</Paragraphs>
  <Slides>23</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AvantGarde</vt:lpstr>
      <vt:lpstr>Calibri</vt:lpstr>
      <vt:lpstr>TESCO Template</vt:lpstr>
      <vt:lpstr>1_TESCO Template</vt:lpstr>
      <vt:lpstr>Shedding a Light on Streetlight Meter Testing </vt:lpstr>
      <vt:lpstr>Introduction </vt:lpstr>
      <vt:lpstr>Streetlight Metering—Why change? </vt:lpstr>
      <vt:lpstr>LED’s Start to Take Over </vt:lpstr>
      <vt:lpstr>Streetlight Metering—Intelligent Lighting </vt:lpstr>
      <vt:lpstr>Streetlight Metering—Intelligent Lighting </vt:lpstr>
      <vt:lpstr>Streetlight Metering—Intelligent Lighting </vt:lpstr>
      <vt:lpstr>Streetlight Metering—Intelligent Lighting </vt:lpstr>
      <vt:lpstr>Streetlight Metering—Intelligent Lighting </vt:lpstr>
      <vt:lpstr>Streetlight Metering—Intelligent Lighting </vt:lpstr>
      <vt:lpstr>Streetlight Metering—Applications</vt:lpstr>
      <vt:lpstr>Streetlight Metering—Challenges</vt:lpstr>
      <vt:lpstr>Streetlight Metering—Challenges</vt:lpstr>
      <vt:lpstr>Streetlight Metering—Challenges</vt:lpstr>
      <vt:lpstr>Streetlight Metering—Challenges</vt:lpstr>
      <vt:lpstr>Streetlight Metering—Tests Required</vt:lpstr>
      <vt:lpstr>Streetlight Metering in the Meter Shop</vt:lpstr>
      <vt:lpstr>Negative Business Case  or Business Opportunity?</vt:lpstr>
      <vt:lpstr>Transformer-Rated SmartPole  Meter and SmartPole Disconnect Box</vt:lpstr>
      <vt:lpstr>Pole Brackets</vt:lpstr>
      <vt:lpstr>Transformer-Rated SmartPole  Meter Disconnect Box</vt:lpstr>
      <vt:lpstr>              Questions and Discussion  </vt:lpstr>
      <vt:lpstr>Tesco hospitality suite</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Jed Tamayo</cp:lastModifiedBy>
  <cp:revision>198</cp:revision>
  <dcterms:created xsi:type="dcterms:W3CDTF">2012-09-24T21:06:00Z</dcterms:created>
  <dcterms:modified xsi:type="dcterms:W3CDTF">2023-06-12T11:07:09Z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