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75" r:id="rId4"/>
    <p:sldMasterId id="2147483687" r:id="rId5"/>
  </p:sldMasterIdLst>
  <p:notesMasterIdLst>
    <p:notesMasterId r:id="rId30"/>
  </p:notesMasterIdLst>
  <p:sldIdLst>
    <p:sldId id="256" r:id="rId6"/>
    <p:sldId id="467" r:id="rId7"/>
    <p:sldId id="462" r:id="rId8"/>
    <p:sldId id="465" r:id="rId9"/>
    <p:sldId id="351" r:id="rId10"/>
    <p:sldId id="330" r:id="rId11"/>
    <p:sldId id="323" r:id="rId12"/>
    <p:sldId id="339" r:id="rId13"/>
    <p:sldId id="324" r:id="rId14"/>
    <p:sldId id="466" r:id="rId15"/>
    <p:sldId id="464" r:id="rId16"/>
    <p:sldId id="455" r:id="rId17"/>
    <p:sldId id="456" r:id="rId18"/>
    <p:sldId id="468" r:id="rId19"/>
    <p:sldId id="458" r:id="rId20"/>
    <p:sldId id="460" r:id="rId21"/>
    <p:sldId id="461" r:id="rId22"/>
    <p:sldId id="469" r:id="rId23"/>
    <p:sldId id="470" r:id="rId24"/>
    <p:sldId id="471" r:id="rId25"/>
    <p:sldId id="472" r:id="rId26"/>
    <p:sldId id="451" r:id="rId27"/>
    <p:sldId id="454" r:id="rId28"/>
    <p:sldId id="457"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2F549D"/>
    <a:srgbClr val="CC0000"/>
    <a:srgbClr val="333333"/>
    <a:srgbClr val="292929"/>
    <a:srgbClr val="CC3300"/>
    <a:srgbClr val="000099"/>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2722" autoAdjust="0"/>
  </p:normalViewPr>
  <p:slideViewPr>
    <p:cSldViewPr snapToGrid="0">
      <p:cViewPr varScale="1">
        <p:scale>
          <a:sx n="80" d="100"/>
          <a:sy n="80" d="100"/>
        </p:scale>
        <p:origin x="1293" y="39"/>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9A46DEB0-BD14-46B0-95BA-AAC3C3911BC1}" type="slidenum">
              <a:rPr lang="en-US"/>
              <a:pPr>
                <a:defRPr/>
              </a:pPr>
              <a:t>‹#›</a:t>
            </a:fld>
            <a:endParaRPr lang="en-US"/>
          </a:p>
        </p:txBody>
      </p:sp>
    </p:spTree>
    <p:extLst>
      <p:ext uri="{BB962C8B-B14F-4D97-AF65-F5344CB8AC3E}">
        <p14:creationId xmlns:p14="http://schemas.microsoft.com/office/powerpoint/2010/main" val="20016567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E7E0F4EB-320D-4A27-8699-33482446350D}" type="slidenum">
              <a:rPr lang="en-US" altLang="en-US" smtClean="0"/>
              <a:pPr eaLnBrk="1" hangingPunct="1">
                <a:spcBef>
                  <a:spcPct val="0"/>
                </a:spcBef>
                <a:defRPr/>
              </a:pPr>
              <a:t>1</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A46DEB0-BD14-46B0-95BA-AAC3C3911BC1}" type="slidenum">
              <a:rPr lang="en-US" smtClean="0"/>
              <a:pPr>
                <a:defRPr/>
              </a:pPr>
              <a:t>18</a:t>
            </a:fld>
            <a:endParaRPr lang="en-US"/>
          </a:p>
        </p:txBody>
      </p:sp>
    </p:spTree>
    <p:extLst>
      <p:ext uri="{BB962C8B-B14F-4D97-AF65-F5344CB8AC3E}">
        <p14:creationId xmlns:p14="http://schemas.microsoft.com/office/powerpoint/2010/main" val="3529927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A46DEB0-BD14-46B0-95BA-AAC3C3911BC1}" type="slidenum">
              <a:rPr lang="en-US" smtClean="0"/>
              <a:pPr>
                <a:defRPr/>
              </a:pPr>
              <a:t>19</a:t>
            </a:fld>
            <a:endParaRPr lang="en-US"/>
          </a:p>
        </p:txBody>
      </p:sp>
    </p:spTree>
    <p:extLst>
      <p:ext uri="{BB962C8B-B14F-4D97-AF65-F5344CB8AC3E}">
        <p14:creationId xmlns:p14="http://schemas.microsoft.com/office/powerpoint/2010/main" val="2857899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A46DEB0-BD14-46B0-95BA-AAC3C3911BC1}" type="slidenum">
              <a:rPr lang="en-US" smtClean="0"/>
              <a:pPr>
                <a:defRPr/>
              </a:pPr>
              <a:t>20</a:t>
            </a:fld>
            <a:endParaRPr lang="en-US"/>
          </a:p>
        </p:txBody>
      </p:sp>
    </p:spTree>
    <p:extLst>
      <p:ext uri="{BB962C8B-B14F-4D97-AF65-F5344CB8AC3E}">
        <p14:creationId xmlns:p14="http://schemas.microsoft.com/office/powerpoint/2010/main" val="2209308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A46DEB0-BD14-46B0-95BA-AAC3C3911BC1}" type="slidenum">
              <a:rPr lang="en-US" smtClean="0"/>
              <a:pPr>
                <a:defRPr/>
              </a:pPr>
              <a:t>21</a:t>
            </a:fld>
            <a:endParaRPr lang="en-US"/>
          </a:p>
        </p:txBody>
      </p:sp>
    </p:spTree>
    <p:extLst>
      <p:ext uri="{BB962C8B-B14F-4D97-AF65-F5344CB8AC3E}">
        <p14:creationId xmlns:p14="http://schemas.microsoft.com/office/powerpoint/2010/main" val="2623414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55" indent="-291175" eaLnBrk="0" hangingPunct="0">
              <a:spcBef>
                <a:spcPct val="30000"/>
              </a:spcBef>
              <a:defRPr sz="1200">
                <a:solidFill>
                  <a:schemeClr val="tx1"/>
                </a:solidFill>
                <a:latin typeface="Arial" charset="0"/>
              </a:defRPr>
            </a:lvl2pPr>
            <a:lvl3pPr marL="1164700" indent="-232940" eaLnBrk="0" hangingPunct="0">
              <a:spcBef>
                <a:spcPct val="30000"/>
              </a:spcBef>
              <a:defRPr sz="1200">
                <a:solidFill>
                  <a:schemeClr val="tx1"/>
                </a:solidFill>
                <a:latin typeface="Arial" charset="0"/>
              </a:defRPr>
            </a:lvl3pPr>
            <a:lvl4pPr marL="1630580" indent="-232940" eaLnBrk="0" hangingPunct="0">
              <a:spcBef>
                <a:spcPct val="30000"/>
              </a:spcBef>
              <a:defRPr sz="1200">
                <a:solidFill>
                  <a:schemeClr val="tx1"/>
                </a:solidFill>
                <a:latin typeface="Arial" charset="0"/>
              </a:defRPr>
            </a:lvl4pPr>
            <a:lvl5pPr marL="2096460" indent="-232940" eaLnBrk="0" hangingPunct="0">
              <a:spcBef>
                <a:spcPct val="30000"/>
              </a:spcBef>
              <a:defRPr sz="1200">
                <a:solidFill>
                  <a:schemeClr val="tx1"/>
                </a:solidFill>
                <a:latin typeface="Arial" charset="0"/>
              </a:defRPr>
            </a:lvl5pPr>
            <a:lvl6pPr marL="2562340" indent="-232940" eaLnBrk="0" fontAlgn="base" hangingPunct="0">
              <a:spcBef>
                <a:spcPct val="30000"/>
              </a:spcBef>
              <a:spcAft>
                <a:spcPct val="0"/>
              </a:spcAft>
              <a:defRPr sz="1200">
                <a:solidFill>
                  <a:schemeClr val="tx1"/>
                </a:solidFill>
                <a:latin typeface="Arial" charset="0"/>
              </a:defRPr>
            </a:lvl6pPr>
            <a:lvl7pPr marL="3028220" indent="-232940" eaLnBrk="0" fontAlgn="base" hangingPunct="0">
              <a:spcBef>
                <a:spcPct val="30000"/>
              </a:spcBef>
              <a:spcAft>
                <a:spcPct val="0"/>
              </a:spcAft>
              <a:defRPr sz="1200">
                <a:solidFill>
                  <a:schemeClr val="tx1"/>
                </a:solidFill>
                <a:latin typeface="Arial" charset="0"/>
              </a:defRPr>
            </a:lvl7pPr>
            <a:lvl8pPr marL="3494100" indent="-232940" eaLnBrk="0" fontAlgn="base" hangingPunct="0">
              <a:spcBef>
                <a:spcPct val="30000"/>
              </a:spcBef>
              <a:spcAft>
                <a:spcPct val="0"/>
              </a:spcAft>
              <a:defRPr sz="1200">
                <a:solidFill>
                  <a:schemeClr val="tx1"/>
                </a:solidFill>
                <a:latin typeface="Arial" charset="0"/>
              </a:defRPr>
            </a:lvl8pPr>
            <a:lvl9pPr marL="3959980" indent="-232940" eaLnBrk="0" fontAlgn="base" hangingPunct="0">
              <a:spcBef>
                <a:spcPct val="30000"/>
              </a:spcBef>
              <a:spcAft>
                <a:spcPct val="0"/>
              </a:spcAft>
              <a:defRPr sz="1200">
                <a:solidFill>
                  <a:schemeClr val="tx1"/>
                </a:solidFill>
                <a:latin typeface="Arial" charset="0"/>
              </a:defRPr>
            </a:lvl9pPr>
          </a:lstStyle>
          <a:p>
            <a:pPr marL="0" marR="0" lvl="0" indent="0" algn="r" defTabSz="932362" rtl="0" eaLnBrk="1" fontAlgn="base" latinLnBrk="0" hangingPunct="1">
              <a:lnSpc>
                <a:spcPct val="100000"/>
              </a:lnSpc>
              <a:spcBef>
                <a:spcPct val="0"/>
              </a:spcBef>
              <a:spcAft>
                <a:spcPct val="0"/>
              </a:spcAft>
              <a:buClrTx/>
              <a:buSzTx/>
              <a:buFontTx/>
              <a:buNone/>
              <a:tabLst/>
              <a:defRPr/>
            </a:pPr>
            <a:fld id="{6BD0C0CF-4316-4958-B8D0-33D5BD090639}"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2362"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30275"/>
            <a:fld id="{34C491AC-1E01-43F2-9F40-F726823851DE}" type="slidenum">
              <a:rPr lang="en-US" smtClean="0"/>
              <a:pPr defTabSz="930275"/>
              <a:t>5</a:t>
            </a:fld>
            <a:endParaRPr lang="en-U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65792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defTabSz="930275"/>
            <a:fld id="{FC31A7A8-8FAE-4DCF-827A-7AEC7A3D0D40}" type="slidenum">
              <a:rPr lang="en-US" smtClean="0"/>
              <a:pPr defTabSz="930275"/>
              <a:t>6</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692862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pPr defTabSz="930275"/>
            <a:fld id="{3FAD28B0-1791-41CC-9AEF-36265BC5D31F}" type="slidenum">
              <a:rPr lang="en-US" smtClean="0"/>
              <a:pPr defTabSz="930275"/>
              <a:t>7</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1177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pPr defTabSz="930275"/>
            <a:fld id="{745879D4-5300-4B3B-ADC3-516AC3277007}" type="slidenum">
              <a:rPr lang="en-US" smtClean="0"/>
              <a:pPr defTabSz="930275"/>
              <a:t>8</a:t>
            </a:fld>
            <a:endParaRPr lang="en-US"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990292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defTabSz="930275"/>
            <a:fld id="{0B9F1769-F16A-4885-9887-DC2E1D673114}" type="slidenum">
              <a:rPr lang="en-US" smtClean="0"/>
              <a:pPr defTabSz="930275"/>
              <a:t>9</a:t>
            </a:fld>
            <a:endParaRPr lang="en-US"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85476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Sine wave – energy is area under the curve.  Each meter manufacturer defined a different way of doing it. This defines acceptable methodologies for the modeling of these real-world anomalies or special waveforms.</a:t>
            </a:r>
          </a:p>
        </p:txBody>
      </p:sp>
      <p:sp>
        <p:nvSpPr>
          <p:cNvPr id="4" name="Slide Number Placeholder 3"/>
          <p:cNvSpPr>
            <a:spLocks noGrp="1"/>
          </p:cNvSpPr>
          <p:nvPr>
            <p:ph type="sldNum" sz="quarter" idx="5"/>
          </p:nvPr>
        </p:nvSpPr>
        <p:spPr/>
        <p:txBody>
          <a:bodyPr/>
          <a:lstStyle/>
          <a:p>
            <a:pPr>
              <a:defRPr/>
            </a:pPr>
            <a:fld id="{9A46DEB0-BD14-46B0-95BA-AAC3C3911BC1}" type="slidenum">
              <a:rPr lang="en-US" smtClean="0"/>
              <a:pPr>
                <a:defRPr/>
              </a:pPr>
              <a:t>15</a:t>
            </a:fld>
            <a:endParaRPr lang="en-US"/>
          </a:p>
        </p:txBody>
      </p:sp>
    </p:spTree>
    <p:extLst>
      <p:ext uri="{BB962C8B-B14F-4D97-AF65-F5344CB8AC3E}">
        <p14:creationId xmlns:p14="http://schemas.microsoft.com/office/powerpoint/2010/main" val="417372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Note:</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1800" b="1"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b="1" i="1">
                            <a:effectLst/>
                            <a:latin typeface="Cambria Math" panose="02040503050406030204" pitchFamily="18" charset="0"/>
                            <a:ea typeface="Times New Roman" panose="02020603050405020304" pitchFamily="18" charset="0"/>
                            <a:cs typeface="Arial" panose="020B0604020202020204" pitchFamily="34" charset="0"/>
                          </a:rPr>
                          <m:t>𝜽</m:t>
                        </m:r>
                      </m:e>
                      <m:sub>
                        <m:r>
                          <a:rPr lang="en-US" sz="1800" b="1" i="1">
                            <a:effectLst/>
                            <a:latin typeface="Cambria Math" panose="02040503050406030204" pitchFamily="18" charset="0"/>
                            <a:ea typeface="Times New Roman" panose="02020603050405020304" pitchFamily="18" charset="0"/>
                            <a:cs typeface="Arial" panose="020B0604020202020204" pitchFamily="34" charset="0"/>
                          </a:rPr>
                          <m:t>𝒏</m:t>
                        </m:r>
                      </m:sub>
                    </m:sSub>
                  </m:oMath>
                </a14:m>
                <a:r>
                  <a:rPr lang="en-US" sz="1800" dirty="0">
                    <a:effectLst/>
                    <a:latin typeface="Arial" panose="020B0604020202020204" pitchFamily="34" charset="0"/>
                    <a:ea typeface="Times New Roman" panose="02020603050405020304" pitchFamily="18" charset="0"/>
                    <a:cs typeface="Times New Roman" panose="02020603050405020304" pitchFamily="18" charset="0"/>
                  </a:rPr>
                  <a:t>  is </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positive</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when the current </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LEADS</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the voltage and </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negative</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when the current </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LAGS</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the voltage. This choice of sign preserves the normal Cartesian right-handed coordinate system such as the convention that positive angles are measured counterclockwise from the x-axis.  It also preserves the normal way in which we draw phasor diagrams as is discussed in Annex D.</a:t>
                </a:r>
              </a:p>
              <a:p>
                <a:endParaRPr lang="en-US" dirty="0"/>
              </a:p>
            </p:txBody>
          </p:sp>
        </mc:Choice>
        <mc:Fallback>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Note:</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b="1" i="0">
                    <a:effectLst/>
                    <a:latin typeface="Cambria Math" panose="02040503050406030204" pitchFamily="18" charset="0"/>
                    <a:ea typeface="Times New Roman" panose="02020603050405020304" pitchFamily="18" charset="0"/>
                    <a:cs typeface="Arial" panose="020B0604020202020204" pitchFamily="34" charset="0"/>
                  </a:rPr>
                  <a:t>𝜽_𝒏</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is </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positive</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when the current </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LEADS</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the voltage and </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negative</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when the current </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LAGS</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the voltage. This choice of sign preserves the normal Cartesian right-handed coordinate system such as the convention that positive angles are measured counterclockwise from the x-axis.  It also preserves the normal way in which we draw phasor diagrams as is discussed in Annex D.</a:t>
                </a:r>
              </a:p>
              <a:p>
                <a:endParaRPr lang="en-US" dirty="0"/>
              </a:p>
            </p:txBody>
          </p:sp>
        </mc:Fallback>
      </mc:AlternateContent>
      <p:sp>
        <p:nvSpPr>
          <p:cNvPr id="4" name="Slide Number Placeholder 3"/>
          <p:cNvSpPr>
            <a:spLocks noGrp="1"/>
          </p:cNvSpPr>
          <p:nvPr>
            <p:ph type="sldNum" sz="quarter" idx="5"/>
          </p:nvPr>
        </p:nvSpPr>
        <p:spPr/>
        <p:txBody>
          <a:bodyPr/>
          <a:lstStyle/>
          <a:p>
            <a:pPr>
              <a:defRPr/>
            </a:pPr>
            <a:fld id="{9A46DEB0-BD14-46B0-95BA-AAC3C3911BC1}" type="slidenum">
              <a:rPr lang="en-US" smtClean="0"/>
              <a:pPr>
                <a:defRPr/>
              </a:pPr>
              <a:t>16</a:t>
            </a:fld>
            <a:endParaRPr lang="en-US"/>
          </a:p>
        </p:txBody>
      </p:sp>
    </p:spTree>
    <p:extLst>
      <p:ext uri="{BB962C8B-B14F-4D97-AF65-F5344CB8AC3E}">
        <p14:creationId xmlns:p14="http://schemas.microsoft.com/office/powerpoint/2010/main" val="1493042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A46DEB0-BD14-46B0-95BA-AAC3C3911BC1}" type="slidenum">
              <a:rPr lang="en-US" smtClean="0"/>
              <a:pPr>
                <a:defRPr/>
              </a:pPr>
              <a:t>17</a:t>
            </a:fld>
            <a:endParaRPr lang="en-US"/>
          </a:p>
        </p:txBody>
      </p:sp>
    </p:spTree>
    <p:extLst>
      <p:ext uri="{BB962C8B-B14F-4D97-AF65-F5344CB8AC3E}">
        <p14:creationId xmlns:p14="http://schemas.microsoft.com/office/powerpoint/2010/main" val="22608399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198" y="1952367"/>
            <a:ext cx="6858001"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600200" y="3509963"/>
            <a:ext cx="6858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4">
            <a:extLst>
              <a:ext uri="{FF2B5EF4-FFF2-40B4-BE49-F238E27FC236}">
                <a16:creationId xmlns:a16="http://schemas.microsoft.com/office/drawing/2014/main" id="{946B9CE6-210F-43EF-BD53-298BF0118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
            <a:extLst>
              <a:ext uri="{FF2B5EF4-FFF2-40B4-BE49-F238E27FC236}">
                <a16:creationId xmlns:a16="http://schemas.microsoft.com/office/drawing/2014/main" id="{8A48CEE0-64AC-4D00-B568-F562453C76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0160" y="272492"/>
            <a:ext cx="23780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091113" y="4902200"/>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091113" y="5173361"/>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091113" y="5444522"/>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a:t>Presented by</a:t>
            </a:r>
          </a:p>
        </p:txBody>
      </p:sp>
    </p:spTree>
    <p:extLst>
      <p:ext uri="{BB962C8B-B14F-4D97-AF65-F5344CB8AC3E}">
        <p14:creationId xmlns:p14="http://schemas.microsoft.com/office/powerpoint/2010/main" val="2937310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0"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a:p>
        </p:txBody>
      </p:sp>
      <p:pic>
        <p:nvPicPr>
          <p:cNvPr id="8" name="Picture 1">
            <a:extLst>
              <a:ext uri="{FF2B5EF4-FFF2-40B4-BE49-F238E27FC236}">
                <a16:creationId xmlns:a16="http://schemas.microsoft.com/office/drawing/2014/main" id="{A861D364-CC6A-4127-B764-DC850C0081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0876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000640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5"/>
            <a:ext cx="7208107" cy="679832"/>
          </a:xfrm>
        </p:spPr>
        <p:txBody>
          <a:bodyPr>
            <a:noAutofit/>
          </a:bodyPr>
          <a:lstStyle>
            <a:lvl1pPr>
              <a:defRPr sz="4400">
                <a:solidFill>
                  <a:schemeClr val="accent1"/>
                </a:solidFill>
              </a:defRPr>
            </a:lvl1pPr>
          </a:lstStyle>
          <a:p>
            <a:r>
              <a:rPr lang="en-US"/>
              <a:t>Click to edit Master title style</a:t>
            </a:r>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defRPr>
            </a:lvl1pPr>
          </a:lstStyle>
          <a:p>
            <a:fld id="{F4B7F58F-9A72-4E07-B505-B7A6F5244F49}" type="slidenum">
              <a:rPr lang="en-US" smtClean="0"/>
              <a:pPr/>
              <a:t>‹#›</a:t>
            </a:fld>
            <a:endParaRPr lang="en-US"/>
          </a:p>
        </p:txBody>
      </p:sp>
      <p:cxnSp>
        <p:nvCxnSpPr>
          <p:cNvPr id="10" name="Straight Connector 9"/>
          <p:cNvCxnSpPr/>
          <p:nvPr userDrawn="1"/>
        </p:nvCxnSpPr>
        <p:spPr>
          <a:xfrm>
            <a:off x="4419600" y="10668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304800" y="1021081"/>
            <a:ext cx="838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a:extLst>
              <a:ext uri="{FF2B5EF4-FFF2-40B4-BE49-F238E27FC236}">
                <a16:creationId xmlns:a16="http://schemas.microsoft.com/office/drawing/2014/main" id="{3CEDCFB1-9E6D-E7A9-E612-13A1916F12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7075" y="237161"/>
            <a:ext cx="983304" cy="704094"/>
          </a:xfrm>
          <a:prstGeom prst="rect">
            <a:avLst/>
          </a:prstGeom>
        </p:spPr>
      </p:pic>
    </p:spTree>
    <p:extLst>
      <p:ext uri="{BB962C8B-B14F-4D97-AF65-F5344CB8AC3E}">
        <p14:creationId xmlns:p14="http://schemas.microsoft.com/office/powerpoint/2010/main" val="975627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198" y="1952367"/>
            <a:ext cx="6858001"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600200" y="3509963"/>
            <a:ext cx="6858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4">
            <a:extLst>
              <a:ext uri="{FF2B5EF4-FFF2-40B4-BE49-F238E27FC236}">
                <a16:creationId xmlns:a16="http://schemas.microsoft.com/office/drawing/2014/main" id="{946B9CE6-210F-43EF-BD53-298BF0118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091113" y="4902200"/>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091113" y="5173361"/>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091113" y="5444522"/>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a:t>Presented by</a:t>
            </a:r>
          </a:p>
        </p:txBody>
      </p:sp>
      <p:pic>
        <p:nvPicPr>
          <p:cNvPr id="5" name="Picture 4" descr="Logo&#10;&#10;Description automatically generated">
            <a:extLst>
              <a:ext uri="{FF2B5EF4-FFF2-40B4-BE49-F238E27FC236}">
                <a16:creationId xmlns:a16="http://schemas.microsoft.com/office/drawing/2014/main" id="{666F258B-F977-86E6-62CC-FD52E480EC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2400" y="251284"/>
            <a:ext cx="1623064" cy="1162194"/>
          </a:xfrm>
          <a:prstGeom prst="rect">
            <a:avLst/>
          </a:prstGeom>
        </p:spPr>
      </p:pic>
    </p:spTree>
    <p:extLst>
      <p:ext uri="{BB962C8B-B14F-4D97-AF65-F5344CB8AC3E}">
        <p14:creationId xmlns:p14="http://schemas.microsoft.com/office/powerpoint/2010/main" val="2345175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00100" y="55735"/>
            <a:ext cx="7886700" cy="934865"/>
          </a:xfrm>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endParaRPr lang="en-US"/>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t>‹#›</a:t>
            </a:fld>
            <a:endParaRPr lang="en-US"/>
          </a:p>
        </p:txBody>
      </p:sp>
      <p:sp>
        <p:nvSpPr>
          <p:cNvPr id="11" name="Rectangle 10"/>
          <p:cNvSpPr/>
          <p:nvPr userDrawn="1"/>
        </p:nvSpPr>
        <p:spPr>
          <a:xfrm>
            <a:off x="304800" y="1021081"/>
            <a:ext cx="838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1CA1DF51-7928-E69A-9744-30C5B2503A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7075" y="237161"/>
            <a:ext cx="983304" cy="704094"/>
          </a:xfrm>
          <a:prstGeom prst="rect">
            <a:avLst/>
          </a:prstGeom>
        </p:spPr>
      </p:pic>
    </p:spTree>
    <p:extLst>
      <p:ext uri="{BB962C8B-B14F-4D97-AF65-F5344CB8AC3E}">
        <p14:creationId xmlns:p14="http://schemas.microsoft.com/office/powerpoint/2010/main" val="3924981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6951" y="365126"/>
            <a:ext cx="7146323" cy="518625"/>
          </a:xfrm>
        </p:spPr>
        <p:txBody>
          <a:bodyPr/>
          <a:lstStyle>
            <a:lvl1pPr>
              <a:defRPr>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endParaRPr lang="en-US"/>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t>‹#›</a:t>
            </a:fld>
            <a:endParaRPr lang="en-US"/>
          </a:p>
        </p:txBody>
      </p:sp>
      <p:sp>
        <p:nvSpPr>
          <p:cNvPr id="13" name="Rectangle 12"/>
          <p:cNvSpPr/>
          <p:nvPr userDrawn="1"/>
        </p:nvSpPr>
        <p:spPr>
          <a:xfrm>
            <a:off x="304800" y="1021081"/>
            <a:ext cx="838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63786005-B10E-006C-CD5C-8C789E601D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7075" y="237161"/>
            <a:ext cx="983304" cy="704094"/>
          </a:xfrm>
          <a:prstGeom prst="rect">
            <a:avLst/>
          </a:prstGeom>
        </p:spPr>
      </p:pic>
    </p:spTree>
    <p:extLst>
      <p:ext uri="{BB962C8B-B14F-4D97-AF65-F5344CB8AC3E}">
        <p14:creationId xmlns:p14="http://schemas.microsoft.com/office/powerpoint/2010/main" val="2926439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0" y="136524"/>
            <a:ext cx="6958399" cy="810827"/>
          </a:xfrm>
        </p:spPr>
        <p:txBody>
          <a:bodyPr/>
          <a:lstStyle>
            <a:lvl1pPr>
              <a:defRPr>
                <a:solidFill>
                  <a:schemeClr val="accent1"/>
                </a:solidFill>
              </a:defRPr>
            </a:lvl1pPr>
          </a:lstStyle>
          <a:p>
            <a:r>
              <a:rPr lang="en-US"/>
              <a:t>Click to edit Master title style</a:t>
            </a:r>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endParaRPr lang="en-US"/>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t>‹#›</a:t>
            </a:fld>
            <a:endParaRPr lang="en-US"/>
          </a:p>
        </p:txBody>
      </p:sp>
      <p:sp>
        <p:nvSpPr>
          <p:cNvPr id="9" name="Rectangle 8"/>
          <p:cNvSpPr/>
          <p:nvPr userDrawn="1"/>
        </p:nvSpPr>
        <p:spPr>
          <a:xfrm>
            <a:off x="304800" y="1021081"/>
            <a:ext cx="838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Logo&#10;&#10;Description automatically generated">
            <a:extLst>
              <a:ext uri="{FF2B5EF4-FFF2-40B4-BE49-F238E27FC236}">
                <a16:creationId xmlns:a16="http://schemas.microsoft.com/office/drawing/2014/main" id="{7B6DC5F8-56BB-6471-7351-3E12B9B87C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7075" y="237161"/>
            <a:ext cx="983304" cy="704094"/>
          </a:xfrm>
          <a:prstGeom prst="rect">
            <a:avLst/>
          </a:prstGeom>
        </p:spPr>
      </p:pic>
    </p:spTree>
    <p:extLst>
      <p:ext uri="{BB962C8B-B14F-4D97-AF65-F5344CB8AC3E}">
        <p14:creationId xmlns:p14="http://schemas.microsoft.com/office/powerpoint/2010/main" val="3252815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t>‹#›</a:t>
            </a:fld>
            <a:endParaRPr lang="en-US"/>
          </a:p>
        </p:txBody>
      </p:sp>
      <p:sp>
        <p:nvSpPr>
          <p:cNvPr id="7" name="Title 1"/>
          <p:cNvSpPr>
            <a:spLocks noGrp="1"/>
          </p:cNvSpPr>
          <p:nvPr>
            <p:ph type="title"/>
          </p:nvPr>
        </p:nvSpPr>
        <p:spPr>
          <a:xfrm>
            <a:off x="1728401" y="136524"/>
            <a:ext cx="6958399" cy="810827"/>
          </a:xfrm>
        </p:spPr>
        <p:txBody>
          <a:bodyPr/>
          <a:lstStyle>
            <a:lvl1pPr>
              <a:defRPr>
                <a:solidFill>
                  <a:schemeClr val="accent1"/>
                </a:solidFill>
              </a:defRPr>
            </a:lvl1pPr>
          </a:lstStyle>
          <a:p>
            <a:r>
              <a:rPr lang="en-US"/>
              <a:t>Click to edit Master title style</a:t>
            </a:r>
          </a:p>
        </p:txBody>
      </p:sp>
      <p:sp>
        <p:nvSpPr>
          <p:cNvPr id="8" name="Rectangle 7"/>
          <p:cNvSpPr/>
          <p:nvPr userDrawn="1"/>
        </p:nvSpPr>
        <p:spPr>
          <a:xfrm>
            <a:off x="304800" y="1021081"/>
            <a:ext cx="838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Logo&#10;&#10;Description automatically generated">
            <a:extLst>
              <a:ext uri="{FF2B5EF4-FFF2-40B4-BE49-F238E27FC236}">
                <a16:creationId xmlns:a16="http://schemas.microsoft.com/office/drawing/2014/main" id="{C9137FB4-01C9-D37A-C7C9-C5CF91FB45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7075" y="237161"/>
            <a:ext cx="983304" cy="704094"/>
          </a:xfrm>
          <a:prstGeom prst="rect">
            <a:avLst/>
          </a:prstGeom>
        </p:spPr>
      </p:pic>
    </p:spTree>
    <p:extLst>
      <p:ext uri="{BB962C8B-B14F-4D97-AF65-F5344CB8AC3E}">
        <p14:creationId xmlns:p14="http://schemas.microsoft.com/office/powerpoint/2010/main" val="3780973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87831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5"/>
            <a:ext cx="7208107" cy="679832"/>
          </a:xfrm>
        </p:spPr>
        <p:txBody>
          <a:bodyPr>
            <a:noAutofit/>
          </a:bodyPr>
          <a:lstStyle>
            <a:lvl1pPr>
              <a:defRPr sz="4400">
                <a:solidFill>
                  <a:schemeClr val="accent1"/>
                </a:solidFill>
              </a:defRPr>
            </a:lvl1pPr>
          </a:lstStyle>
          <a:p>
            <a:r>
              <a:rPr lang="en-US"/>
              <a:t>Click to edit Master title style</a:t>
            </a:r>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1">
            <a:extLst>
              <a:ext uri="{FF2B5EF4-FFF2-40B4-BE49-F238E27FC236}">
                <a16:creationId xmlns:a16="http://schemas.microsoft.com/office/drawing/2014/main" id="{8DC7E85C-6D40-493F-A187-8DF021C4226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6" y="56966"/>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a:p>
        </p:txBody>
      </p:sp>
    </p:spTree>
    <p:extLst>
      <p:ext uri="{BB962C8B-B14F-4D97-AF65-F5344CB8AC3E}">
        <p14:creationId xmlns:p14="http://schemas.microsoft.com/office/powerpoint/2010/main" val="3146153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2280" y="1120347"/>
            <a:ext cx="6838308" cy="3442130"/>
          </a:xfrm>
        </p:spPr>
        <p:txBody>
          <a:bodyPr anchor="b">
            <a:noAutofit/>
          </a:bodyPr>
          <a:lstStyle>
            <a:lvl1pPr>
              <a:defRPr sz="8800" b="1">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1672280" y="4566674"/>
            <a:ext cx="683830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1672280" y="6356350"/>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a:p>
        </p:txBody>
      </p:sp>
      <p:pic>
        <p:nvPicPr>
          <p:cNvPr id="9" name="Picture 1">
            <a:extLst>
              <a:ext uri="{FF2B5EF4-FFF2-40B4-BE49-F238E27FC236}">
                <a16:creationId xmlns:a16="http://schemas.microsoft.com/office/drawing/2014/main" id="{8770EDB6-0DB6-41C7-B56F-5598F5DCF40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8263" y="668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25FDB225-F00F-47C8-93CF-7F2B75E3FC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0180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a:p>
        </p:txBody>
      </p:sp>
      <p:pic>
        <p:nvPicPr>
          <p:cNvPr id="10" name="Picture 1">
            <a:extLst>
              <a:ext uri="{FF2B5EF4-FFF2-40B4-BE49-F238E27FC236}">
                <a16:creationId xmlns:a16="http://schemas.microsoft.com/office/drawing/2014/main" id="{2479AA7E-B1DD-4254-B2CD-4A631A4E760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6" y="56966"/>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6599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6951" y="365126"/>
            <a:ext cx="7146323" cy="518625"/>
          </a:xfrm>
        </p:spPr>
        <p:txBody>
          <a:bodyPr/>
          <a:lstStyle>
            <a:lvl1pPr>
              <a:defRPr>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a:p>
        </p:txBody>
      </p:sp>
      <p:pic>
        <p:nvPicPr>
          <p:cNvPr id="12" name="Picture 1">
            <a:extLst>
              <a:ext uri="{FF2B5EF4-FFF2-40B4-BE49-F238E27FC236}">
                <a16:creationId xmlns:a16="http://schemas.microsoft.com/office/drawing/2014/main" id="{43027FC8-DA9E-4820-8BE3-9100EFED7F1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14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0" y="136524"/>
            <a:ext cx="6958399" cy="810827"/>
          </a:xfrm>
        </p:spPr>
        <p:txBody>
          <a:bodyPr/>
          <a:lstStyle>
            <a:lvl1pPr>
              <a:defRPr>
                <a:solidFill>
                  <a:schemeClr val="accent1"/>
                </a:solidFill>
              </a:defRPr>
            </a:lvl1pPr>
          </a:lstStyle>
          <a:p>
            <a:r>
              <a:rPr lang="en-US"/>
              <a:t>Click to edit Master title style</a:t>
            </a:r>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a:p>
        </p:txBody>
      </p:sp>
      <p:pic>
        <p:nvPicPr>
          <p:cNvPr id="8" name="Picture 1">
            <a:extLst>
              <a:ext uri="{FF2B5EF4-FFF2-40B4-BE49-F238E27FC236}">
                <a16:creationId xmlns:a16="http://schemas.microsoft.com/office/drawing/2014/main" id="{5ACEB650-E4DF-4271-9A3B-13B66E01BA3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0140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a:p>
        </p:txBody>
      </p:sp>
      <p:pic>
        <p:nvPicPr>
          <p:cNvPr id="9" name="Picture 1">
            <a:extLst>
              <a:ext uri="{FF2B5EF4-FFF2-40B4-BE49-F238E27FC236}">
                <a16:creationId xmlns:a16="http://schemas.microsoft.com/office/drawing/2014/main" id="{BED3FEE9-77D6-4682-87C2-7994F36C96C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4431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
            <a:extLst>
              <a:ext uri="{FF2B5EF4-FFF2-40B4-BE49-F238E27FC236}">
                <a16:creationId xmlns:a16="http://schemas.microsoft.com/office/drawing/2014/main" id="{6123D6F8-4E67-4056-8A9B-9FF546E9124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7893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a:p>
        </p:txBody>
      </p:sp>
      <p:pic>
        <p:nvPicPr>
          <p:cNvPr id="10" name="Picture 1">
            <a:extLst>
              <a:ext uri="{FF2B5EF4-FFF2-40B4-BE49-F238E27FC236}">
                <a16:creationId xmlns:a16="http://schemas.microsoft.com/office/drawing/2014/main" id="{B76DDA16-6047-452B-B3D3-39D063AEBDA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2504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36524"/>
            <a:ext cx="7886700" cy="93486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tescometering.com</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a:p>
        </p:txBody>
      </p:sp>
      <p:sp>
        <p:nvSpPr>
          <p:cNvPr id="10" name="Rectangle 9">
            <a:extLst>
              <a:ext uri="{FF2B5EF4-FFF2-40B4-BE49-F238E27FC236}">
                <a16:creationId xmlns:a16="http://schemas.microsoft.com/office/drawing/2014/main" id="{A6C796F7-BF61-443C-9DF2-0CFC9EBAAC23}"/>
              </a:ext>
            </a:extLst>
          </p:cNvPr>
          <p:cNvSpPr/>
          <p:nvPr/>
        </p:nvSpPr>
        <p:spPr>
          <a:xfrm>
            <a:off x="395416" y="861382"/>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535627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dt="0"/>
  <p:txStyles>
    <p:title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36524"/>
            <a:ext cx="7886700" cy="93486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ctr">
              <a:defRPr sz="1200" b="1">
                <a:solidFill>
                  <a:srgbClr val="FF0000"/>
                </a:solidFill>
              </a:defRPr>
            </a:lvl1pPr>
          </a:lstStyle>
          <a:p>
            <a:r>
              <a:rPr lang="en-US"/>
              <a:t>tescometering.com</a:t>
            </a:r>
          </a:p>
        </p:txBody>
      </p:sp>
      <p:sp>
        <p:nvSpPr>
          <p:cNvPr id="6" name="Slide Number Placeholder 5"/>
          <p:cNvSpPr>
            <a:spLocks noGrp="1"/>
          </p:cNvSpPr>
          <p:nvPr>
            <p:ph type="sldNum" sz="quarter" idx="4"/>
          </p:nvPr>
        </p:nvSpPr>
        <p:spPr>
          <a:xfrm>
            <a:off x="5334000" y="6336693"/>
            <a:ext cx="2057400" cy="365125"/>
          </a:xfrm>
          <a:prstGeom prst="rect">
            <a:avLst/>
          </a:prstGeom>
        </p:spPr>
        <p:txBody>
          <a:bodyPr vert="horz" lIns="91440" tIns="45720" rIns="91440" bIns="45720" rtlCol="0" anchor="ctr"/>
          <a:lstStyle>
            <a:lvl1pPr algn="r">
              <a:defRPr sz="1200">
                <a:solidFill>
                  <a:schemeClr val="tx1"/>
                </a:solidFill>
              </a:defRPr>
            </a:lvl1pPr>
          </a:lstStyle>
          <a:p>
            <a:fld id="{F4B7F58F-9A72-4E07-B505-B7A6F5244F49}" type="slidenum">
              <a:rPr lang="en-US" smtClean="0"/>
              <a:pPr/>
              <a:t>‹#›</a:t>
            </a:fld>
            <a:endParaRPr lang="en-US"/>
          </a:p>
        </p:txBody>
      </p:sp>
      <p:sp>
        <p:nvSpPr>
          <p:cNvPr id="10" name="Rectangle 9">
            <a:extLst>
              <a:ext uri="{FF2B5EF4-FFF2-40B4-BE49-F238E27FC236}">
                <a16:creationId xmlns:a16="http://schemas.microsoft.com/office/drawing/2014/main" id="{A6C796F7-BF61-443C-9DF2-0CFC9EBAAC23}"/>
              </a:ext>
            </a:extLst>
          </p:cNvPr>
          <p:cNvSpPr/>
          <p:nvPr/>
        </p:nvSpPr>
        <p:spPr>
          <a:xfrm>
            <a:off x="395416" y="861382"/>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43800" y="6076078"/>
            <a:ext cx="1219200" cy="625740"/>
          </a:xfrm>
          <a:prstGeom prst="rect">
            <a:avLst/>
          </a:prstGeom>
        </p:spPr>
      </p:pic>
      <p:sp>
        <p:nvSpPr>
          <p:cNvPr id="4" name="Rectangle 3"/>
          <p:cNvSpPr/>
          <p:nvPr/>
        </p:nvSpPr>
        <p:spPr>
          <a:xfrm>
            <a:off x="7543800" y="5943600"/>
            <a:ext cx="1219200" cy="7582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8600" y="152400"/>
            <a:ext cx="8686800" cy="65494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32428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Lst>
  <p:txStyles>
    <p:title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F55D0-9295-8CC6-57E2-812EA8DD5CBE}"/>
              </a:ext>
            </a:extLst>
          </p:cNvPr>
          <p:cNvSpPr>
            <a:spLocks noGrp="1"/>
          </p:cNvSpPr>
          <p:nvPr>
            <p:ph type="ctrTitle"/>
          </p:nvPr>
        </p:nvSpPr>
        <p:spPr>
          <a:xfrm>
            <a:off x="1250731" y="2314368"/>
            <a:ext cx="8007569" cy="1643527"/>
          </a:xfrm>
        </p:spPr>
        <p:txBody>
          <a:bodyPr>
            <a:normAutofit fontScale="90000"/>
          </a:bodyPr>
          <a:lstStyle/>
          <a:p>
            <a:r>
              <a:rPr lang="en-US" dirty="0"/>
              <a:t>New Power Definitions</a:t>
            </a:r>
            <a:br>
              <a:rPr lang="en-US" dirty="0"/>
            </a:br>
            <a:r>
              <a:rPr lang="en-US" dirty="0"/>
              <a:t>ANSI C12.31</a:t>
            </a:r>
          </a:p>
        </p:txBody>
      </p:sp>
      <p:sp>
        <p:nvSpPr>
          <p:cNvPr id="3" name="Text Box 10">
            <a:extLst>
              <a:ext uri="{FF2B5EF4-FFF2-40B4-BE49-F238E27FC236}">
                <a16:creationId xmlns:a16="http://schemas.microsoft.com/office/drawing/2014/main" id="{8DD9C0A2-C7BD-A293-2409-93727341FEA3}"/>
              </a:ext>
            </a:extLst>
          </p:cNvPr>
          <p:cNvSpPr txBox="1">
            <a:spLocks noChangeArrowheads="1"/>
          </p:cNvSpPr>
          <p:nvPr/>
        </p:nvSpPr>
        <p:spPr bwMode="auto">
          <a:xfrm>
            <a:off x="1722908" y="4638675"/>
            <a:ext cx="7143750"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spcBef>
                <a:spcPct val="0"/>
              </a:spcBef>
              <a:buNone/>
            </a:pPr>
            <a:r>
              <a:rPr lang="en-US" altLang="en-US" sz="2400" dirty="0">
                <a:solidFill>
                  <a:srgbClr val="C00000"/>
                </a:solidFill>
                <a:latin typeface="Arial"/>
                <a:cs typeface="Arial"/>
              </a:rPr>
              <a:t>Prepared by Perry Lawton, TESCO</a:t>
            </a:r>
          </a:p>
          <a:p>
            <a:pPr algn="r">
              <a:spcBef>
                <a:spcPct val="0"/>
              </a:spcBef>
              <a:buNone/>
            </a:pPr>
            <a:r>
              <a:rPr lang="en-US" altLang="en-US" sz="2000" dirty="0">
                <a:solidFill>
                  <a:srgbClr val="C00000"/>
                </a:solidFill>
                <a:latin typeface="Arial"/>
                <a:cs typeface="Arial"/>
              </a:rPr>
              <a:t>TESCO Metering </a:t>
            </a:r>
            <a:endParaRPr lang="en-US" dirty="0"/>
          </a:p>
          <a:p>
            <a:pPr algn="r" eaLnBrk="1" hangingPunct="1">
              <a:spcBef>
                <a:spcPct val="0"/>
              </a:spcBef>
              <a:buFontTx/>
              <a:buNone/>
            </a:pPr>
            <a:endParaRPr lang="en-US" altLang="en-US" sz="3600" dirty="0">
              <a:solidFill>
                <a:srgbClr val="C00000"/>
              </a:solidFill>
              <a:latin typeface="Arial" panose="020B0604020202020204" pitchFamily="34" charset="0"/>
              <a:cs typeface="Arial" panose="020B0604020202020204" pitchFamily="34" charset="0"/>
            </a:endParaRPr>
          </a:p>
          <a:p>
            <a:pPr algn="r" eaLnBrk="1" hangingPunct="1">
              <a:spcBef>
                <a:spcPct val="0"/>
              </a:spcBef>
              <a:spcAft>
                <a:spcPts val="0"/>
              </a:spcAft>
              <a:buFontTx/>
              <a:buNone/>
            </a:pPr>
            <a:r>
              <a:rPr lang="en-US" altLang="en-US" sz="1600" i="1" dirty="0">
                <a:solidFill>
                  <a:srgbClr val="C00000"/>
                </a:solidFill>
                <a:latin typeface="Arial" panose="020B0604020202020204" pitchFamily="34" charset="0"/>
                <a:cs typeface="Arial" panose="020B0604020202020204" pitchFamily="34" charset="0"/>
              </a:rPr>
              <a:t>For North Carolina Meter School</a:t>
            </a:r>
          </a:p>
          <a:p>
            <a:pPr algn="r" eaLnBrk="1" hangingPunct="1">
              <a:spcBef>
                <a:spcPct val="0"/>
              </a:spcBef>
              <a:spcAft>
                <a:spcPts val="0"/>
              </a:spcAft>
              <a:buFontTx/>
              <a:buNone/>
            </a:pPr>
            <a:r>
              <a:rPr lang="en-US" altLang="en-US" sz="1600" i="1" dirty="0">
                <a:solidFill>
                  <a:srgbClr val="C00000"/>
                </a:solidFill>
                <a:latin typeface="Arial"/>
                <a:cs typeface="Arial"/>
              </a:rPr>
              <a:t>Tuesday, June 13, 8:45 AM</a:t>
            </a:r>
          </a:p>
        </p:txBody>
      </p:sp>
      <p:pic>
        <p:nvPicPr>
          <p:cNvPr id="6" name="Picture 3" descr="Logo, company name&#10;&#10;Description automatically generated">
            <a:extLst>
              <a:ext uri="{FF2B5EF4-FFF2-40B4-BE49-F238E27FC236}">
                <a16:creationId xmlns:a16="http://schemas.microsoft.com/office/drawing/2014/main" id="{0C8DF771-3F88-C54B-2E8B-2739D221A415}"/>
              </a:ext>
            </a:extLst>
          </p:cNvPr>
          <p:cNvPicPr>
            <a:picLocks noChangeAspect="1"/>
          </p:cNvPicPr>
          <p:nvPr/>
        </p:nvPicPr>
        <p:blipFill>
          <a:blip r:embed="rId3"/>
          <a:stretch>
            <a:fillRect/>
          </a:stretch>
        </p:blipFill>
        <p:spPr>
          <a:xfrm>
            <a:off x="2133600" y="4779552"/>
            <a:ext cx="1390036" cy="139034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43ED2-7877-2A2B-321C-237509F89B60}"/>
              </a:ext>
            </a:extLst>
          </p:cNvPr>
          <p:cNvSpPr>
            <a:spLocks noGrp="1"/>
          </p:cNvSpPr>
          <p:nvPr>
            <p:ph type="ctrTitle"/>
          </p:nvPr>
        </p:nvSpPr>
        <p:spPr/>
        <p:txBody>
          <a:bodyPr/>
          <a:lstStyle/>
          <a:p>
            <a:pPr marL="0" marR="0" algn="r">
              <a:spcBef>
                <a:spcPts val="0"/>
              </a:spcBef>
              <a:spcAft>
                <a:spcPts val="600"/>
              </a:spcAft>
            </a:pPr>
            <a:r>
              <a:rPr lang="en-US" dirty="0"/>
              <a:t>ANSI C12.31</a:t>
            </a:r>
            <a:br>
              <a:rPr lang="en-US" dirty="0"/>
            </a:b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for Electricity Meters—</a:t>
            </a:r>
            <a:br>
              <a:rPr lang="en-US" sz="1800" dirty="0">
                <a:effectLst/>
                <a:latin typeface="Arial" panose="020B0604020202020204" pitchFamily="34" charset="0"/>
                <a:ea typeface="Times New Roman" panose="02020603050405020304" pitchFamily="18" charset="0"/>
                <a:cs typeface="Times New Roman" panose="02020603050405020304" pitchFamily="18" charset="0"/>
              </a:rPr>
            </a:b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Measurement of AC Power, Energy and Power Factor</a:t>
            </a:r>
            <a:endParaRPr lang="en-US" dirty="0"/>
          </a:p>
        </p:txBody>
      </p:sp>
    </p:spTree>
    <p:extLst>
      <p:ext uri="{BB962C8B-B14F-4D97-AF65-F5344CB8AC3E}">
        <p14:creationId xmlns:p14="http://schemas.microsoft.com/office/powerpoint/2010/main" val="3225745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4145F-2BEF-BD17-96AE-6AF8AC1A39A9}"/>
              </a:ext>
            </a:extLst>
          </p:cNvPr>
          <p:cNvSpPr>
            <a:spLocks noGrp="1"/>
          </p:cNvSpPr>
          <p:nvPr>
            <p:ph type="title"/>
          </p:nvPr>
        </p:nvSpPr>
        <p:spPr/>
        <p:txBody>
          <a:bodyPr/>
          <a:lstStyle/>
          <a:p>
            <a:r>
              <a:rPr lang="en-US" dirty="0"/>
              <a:t>ANSI C12.31 – Who’s in it</a:t>
            </a:r>
          </a:p>
        </p:txBody>
      </p:sp>
      <p:sp>
        <p:nvSpPr>
          <p:cNvPr id="4" name="Footer Placeholder 3">
            <a:extLst>
              <a:ext uri="{FF2B5EF4-FFF2-40B4-BE49-F238E27FC236}">
                <a16:creationId xmlns:a16="http://schemas.microsoft.com/office/drawing/2014/main" id="{3FE2C949-C583-C676-1C46-C67B9C7925B8}"/>
              </a:ext>
            </a:extLst>
          </p:cNvPr>
          <p:cNvSpPr>
            <a:spLocks noGrp="1"/>
          </p:cNvSpPr>
          <p:nvPr>
            <p:ph type="ftr" sz="quarter" idx="3"/>
          </p:nvPr>
        </p:nvSpPr>
        <p:spPr/>
        <p:txBody>
          <a:bodyPr/>
          <a:lstStyle/>
          <a:p>
            <a:r>
              <a:rPr lang="en-US"/>
              <a:t>tescometering.com</a:t>
            </a:r>
          </a:p>
        </p:txBody>
      </p:sp>
      <p:sp>
        <p:nvSpPr>
          <p:cNvPr id="5" name="Slide Number Placeholder 4">
            <a:extLst>
              <a:ext uri="{FF2B5EF4-FFF2-40B4-BE49-F238E27FC236}">
                <a16:creationId xmlns:a16="http://schemas.microsoft.com/office/drawing/2014/main" id="{8D34566F-1E53-3515-FE14-7AFC8219911B}"/>
              </a:ext>
            </a:extLst>
          </p:cNvPr>
          <p:cNvSpPr>
            <a:spLocks noGrp="1"/>
          </p:cNvSpPr>
          <p:nvPr>
            <p:ph type="sldNum" sz="quarter" idx="4"/>
          </p:nvPr>
        </p:nvSpPr>
        <p:spPr/>
        <p:txBody>
          <a:bodyPr/>
          <a:lstStyle/>
          <a:p>
            <a:fld id="{4BEAC4C4-F0A7-4B61-A827-E4198D078267}" type="slidenum">
              <a:rPr lang="en-US" smtClean="0"/>
              <a:t>11</a:t>
            </a:fld>
            <a:endParaRPr lang="en-US"/>
          </a:p>
        </p:txBody>
      </p:sp>
      <p:pic>
        <p:nvPicPr>
          <p:cNvPr id="14" name="Picture 13">
            <a:extLst>
              <a:ext uri="{FF2B5EF4-FFF2-40B4-BE49-F238E27FC236}">
                <a16:creationId xmlns:a16="http://schemas.microsoft.com/office/drawing/2014/main" id="{3D0FFE04-BD1D-0668-C15E-099FE9B5AE42}"/>
              </a:ext>
            </a:extLst>
          </p:cNvPr>
          <p:cNvPicPr>
            <a:picLocks noChangeAspect="1"/>
          </p:cNvPicPr>
          <p:nvPr/>
        </p:nvPicPr>
        <p:blipFill>
          <a:blip r:embed="rId2"/>
          <a:stretch>
            <a:fillRect/>
          </a:stretch>
        </p:blipFill>
        <p:spPr>
          <a:xfrm>
            <a:off x="1556951" y="1218690"/>
            <a:ext cx="5896018" cy="46958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12691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B8BCD-1A04-AC52-F0D3-605A60D91329}"/>
              </a:ext>
            </a:extLst>
          </p:cNvPr>
          <p:cNvSpPr>
            <a:spLocks noGrp="1"/>
          </p:cNvSpPr>
          <p:nvPr>
            <p:ph type="title"/>
          </p:nvPr>
        </p:nvSpPr>
        <p:spPr/>
        <p:txBody>
          <a:bodyPr/>
          <a:lstStyle/>
          <a:p>
            <a:r>
              <a:rPr lang="en-US" dirty="0"/>
              <a:t>ANSI C12.31 – Interpreting it</a:t>
            </a:r>
          </a:p>
        </p:txBody>
      </p:sp>
      <p:sp>
        <p:nvSpPr>
          <p:cNvPr id="3" name="Content Placeholder 2">
            <a:extLst>
              <a:ext uri="{FF2B5EF4-FFF2-40B4-BE49-F238E27FC236}">
                <a16:creationId xmlns:a16="http://schemas.microsoft.com/office/drawing/2014/main" id="{ED4A3C85-5E64-2103-5AD7-FF5F58CCC0F6}"/>
              </a:ext>
            </a:extLst>
          </p:cNvPr>
          <p:cNvSpPr>
            <a:spLocks noGrp="1"/>
          </p:cNvSpPr>
          <p:nvPr>
            <p:ph idx="1"/>
          </p:nvPr>
        </p:nvSpPr>
        <p:spPr/>
        <p:txBody>
          <a:bodyPr/>
          <a:lstStyle/>
          <a:p>
            <a:r>
              <a:rPr lang="en-US" sz="1800" dirty="0">
                <a:effectLst/>
                <a:latin typeface="Arial" panose="020B0604020202020204" pitchFamily="34" charset="0"/>
                <a:ea typeface="Times New Roman" panose="02020603050405020304" pitchFamily="18" charset="0"/>
                <a:cs typeface="Times New Roman" panose="02020603050405020304" pitchFamily="18" charset="0"/>
              </a:rPr>
              <a:t>Defines </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AC electrical power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(active, reactive and apparent), </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AC electrical energy</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(active, reactive and apparent) and </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power factor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in terms of sampled voltage and current measurements.</a:t>
            </a:r>
          </a:p>
          <a:p>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 definitions are provided to </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facilitate uniform comparison</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of the </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power</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energy</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and </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power factor</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measurement values </a:t>
            </a:r>
            <a:r>
              <a:rPr lang="en-US" sz="18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reported by electricity meters in comparison to equipment used as reference standards</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that implement these definitions for the </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determination of meter accuracy</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in the time domain and frequency domain. </a:t>
            </a:r>
          </a:p>
          <a:p>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In the limit of “perfect implementation” the answers given by the time domain and frequency domain formulas should give the same answers within the claimed uncertainty limits.</a:t>
            </a:r>
          </a:p>
        </p:txBody>
      </p:sp>
      <p:sp>
        <p:nvSpPr>
          <p:cNvPr id="4" name="Footer Placeholder 3">
            <a:extLst>
              <a:ext uri="{FF2B5EF4-FFF2-40B4-BE49-F238E27FC236}">
                <a16:creationId xmlns:a16="http://schemas.microsoft.com/office/drawing/2014/main" id="{0B6092B3-F69B-4110-251C-3CD52EA9F87C}"/>
              </a:ext>
            </a:extLst>
          </p:cNvPr>
          <p:cNvSpPr>
            <a:spLocks noGrp="1"/>
          </p:cNvSpPr>
          <p:nvPr>
            <p:ph type="ftr" sz="quarter" idx="3"/>
          </p:nvPr>
        </p:nvSpPr>
        <p:spPr/>
        <p:txBody>
          <a:bodyPr/>
          <a:lstStyle/>
          <a:p>
            <a:r>
              <a:rPr lang="en-US"/>
              <a:t>tescometering.com</a:t>
            </a:r>
          </a:p>
        </p:txBody>
      </p:sp>
      <p:sp>
        <p:nvSpPr>
          <p:cNvPr id="5" name="Slide Number Placeholder 4">
            <a:extLst>
              <a:ext uri="{FF2B5EF4-FFF2-40B4-BE49-F238E27FC236}">
                <a16:creationId xmlns:a16="http://schemas.microsoft.com/office/drawing/2014/main" id="{315E9A77-F7A4-26F0-4771-310F613DFCFB}"/>
              </a:ext>
            </a:extLst>
          </p:cNvPr>
          <p:cNvSpPr>
            <a:spLocks noGrp="1"/>
          </p:cNvSpPr>
          <p:nvPr>
            <p:ph type="sldNum" sz="quarter" idx="4"/>
          </p:nvPr>
        </p:nvSpPr>
        <p:spPr/>
        <p:txBody>
          <a:bodyPr/>
          <a:lstStyle/>
          <a:p>
            <a:fld id="{4BEAC4C4-F0A7-4B61-A827-E4198D078267}" type="slidenum">
              <a:rPr lang="en-US" smtClean="0"/>
              <a:t>12</a:t>
            </a:fld>
            <a:endParaRPr lang="en-US"/>
          </a:p>
        </p:txBody>
      </p:sp>
    </p:spTree>
    <p:extLst>
      <p:ext uri="{BB962C8B-B14F-4D97-AF65-F5344CB8AC3E}">
        <p14:creationId xmlns:p14="http://schemas.microsoft.com/office/powerpoint/2010/main" val="3843575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B8BCD-1A04-AC52-F0D3-605A60D91329}"/>
              </a:ext>
            </a:extLst>
          </p:cNvPr>
          <p:cNvSpPr>
            <a:spLocks noGrp="1"/>
          </p:cNvSpPr>
          <p:nvPr>
            <p:ph type="title"/>
          </p:nvPr>
        </p:nvSpPr>
        <p:spPr/>
        <p:txBody>
          <a:bodyPr/>
          <a:lstStyle/>
          <a:p>
            <a:r>
              <a:rPr lang="en-US" dirty="0"/>
              <a:t>ANSI C12.31 – Interpreting it</a:t>
            </a:r>
          </a:p>
        </p:txBody>
      </p:sp>
      <p:sp>
        <p:nvSpPr>
          <p:cNvPr id="3" name="Content Placeholder 2">
            <a:extLst>
              <a:ext uri="{FF2B5EF4-FFF2-40B4-BE49-F238E27FC236}">
                <a16:creationId xmlns:a16="http://schemas.microsoft.com/office/drawing/2014/main" id="{ED4A3C85-5E64-2103-5AD7-FF5F58CCC0F6}"/>
              </a:ext>
            </a:extLst>
          </p:cNvPr>
          <p:cNvSpPr>
            <a:spLocks noGrp="1"/>
          </p:cNvSpPr>
          <p:nvPr>
            <p:ph idx="1"/>
          </p:nvPr>
        </p:nvSpPr>
        <p:spPr/>
        <p:txBody>
          <a:bodyPr/>
          <a:lstStyle/>
          <a:p>
            <a:pPr>
              <a:spcBef>
                <a:spcPts val="0"/>
              </a:spcBef>
              <a:spcAft>
                <a:spcPts val="6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Previous ANSI C12 Standards have only defined the value for VA when the waveforms for current and voltage were sinusoidal.  </a:t>
            </a:r>
          </a:p>
          <a:p>
            <a:pPr>
              <a:spcBef>
                <a:spcPts val="0"/>
              </a:spcBef>
              <a:spcAft>
                <a:spcPts val="60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Since in the modern world this is seldom the case outside of the laboratory, this standard is a first step to bring definitions and testing more in line with the contemporary load environment.</a:t>
            </a:r>
          </a:p>
          <a:p>
            <a:pPr>
              <a:spcBef>
                <a:spcPts val="0"/>
              </a:spcBef>
              <a:spcAft>
                <a:spcPts val="6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 purpose of this document is to define a standard value that can be computed from a set of simultaneous samples of voltages and currents.  </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The exact computational method to be used is not prescribed, only that the resultant value from whatever calculational method is employed must get the same result as defined by this standard.</a:t>
            </a:r>
            <a:endParaRPr lang="en-US" dirty="0"/>
          </a:p>
        </p:txBody>
      </p:sp>
      <p:sp>
        <p:nvSpPr>
          <p:cNvPr id="4" name="Footer Placeholder 3">
            <a:extLst>
              <a:ext uri="{FF2B5EF4-FFF2-40B4-BE49-F238E27FC236}">
                <a16:creationId xmlns:a16="http://schemas.microsoft.com/office/drawing/2014/main" id="{0B6092B3-F69B-4110-251C-3CD52EA9F87C}"/>
              </a:ext>
            </a:extLst>
          </p:cNvPr>
          <p:cNvSpPr>
            <a:spLocks noGrp="1"/>
          </p:cNvSpPr>
          <p:nvPr>
            <p:ph type="ftr" sz="quarter" idx="3"/>
          </p:nvPr>
        </p:nvSpPr>
        <p:spPr/>
        <p:txBody>
          <a:bodyPr/>
          <a:lstStyle/>
          <a:p>
            <a:r>
              <a:rPr lang="en-US"/>
              <a:t>tescometering.com</a:t>
            </a:r>
          </a:p>
        </p:txBody>
      </p:sp>
      <p:sp>
        <p:nvSpPr>
          <p:cNvPr id="5" name="Slide Number Placeholder 4">
            <a:extLst>
              <a:ext uri="{FF2B5EF4-FFF2-40B4-BE49-F238E27FC236}">
                <a16:creationId xmlns:a16="http://schemas.microsoft.com/office/drawing/2014/main" id="{315E9A77-F7A4-26F0-4771-310F613DFCFB}"/>
              </a:ext>
            </a:extLst>
          </p:cNvPr>
          <p:cNvSpPr>
            <a:spLocks noGrp="1"/>
          </p:cNvSpPr>
          <p:nvPr>
            <p:ph type="sldNum" sz="quarter" idx="4"/>
          </p:nvPr>
        </p:nvSpPr>
        <p:spPr/>
        <p:txBody>
          <a:bodyPr/>
          <a:lstStyle/>
          <a:p>
            <a:fld id="{4BEAC4C4-F0A7-4B61-A827-E4198D078267}" type="slidenum">
              <a:rPr lang="en-US" smtClean="0"/>
              <a:t>13</a:t>
            </a:fld>
            <a:endParaRPr lang="en-US"/>
          </a:p>
        </p:txBody>
      </p:sp>
    </p:spTree>
    <p:extLst>
      <p:ext uri="{BB962C8B-B14F-4D97-AF65-F5344CB8AC3E}">
        <p14:creationId xmlns:p14="http://schemas.microsoft.com/office/powerpoint/2010/main" val="1507250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82F23-ABEA-C7F8-0192-D854238D8ECE}"/>
              </a:ext>
            </a:extLst>
          </p:cNvPr>
          <p:cNvSpPr>
            <a:spLocks noGrp="1"/>
          </p:cNvSpPr>
          <p:nvPr>
            <p:ph type="title"/>
          </p:nvPr>
        </p:nvSpPr>
        <p:spPr/>
        <p:txBody>
          <a:bodyPr/>
          <a:lstStyle/>
          <a:p>
            <a:r>
              <a:rPr lang="en-US" dirty="0"/>
              <a:t>C12.31 – What’s in it</a:t>
            </a:r>
          </a:p>
        </p:txBody>
      </p:sp>
      <p:sp>
        <p:nvSpPr>
          <p:cNvPr id="3" name="Content Placeholder 2">
            <a:extLst>
              <a:ext uri="{FF2B5EF4-FFF2-40B4-BE49-F238E27FC236}">
                <a16:creationId xmlns:a16="http://schemas.microsoft.com/office/drawing/2014/main" id="{50409F94-293A-B78E-83D8-C21E782FBA2F}"/>
              </a:ext>
            </a:extLst>
          </p:cNvPr>
          <p:cNvSpPr>
            <a:spLocks noGrp="1"/>
          </p:cNvSpPr>
          <p:nvPr>
            <p:ph idx="1"/>
          </p:nvPr>
        </p:nvSpPr>
        <p:spPr/>
        <p:txBody>
          <a:bodyPr/>
          <a:lstStyle/>
          <a:p>
            <a:r>
              <a:rPr lang="en-US" dirty="0"/>
              <a:t>General definitions</a:t>
            </a:r>
          </a:p>
          <a:p>
            <a:r>
              <a:rPr lang="en-US" dirty="0"/>
              <a:t>Single phase, single cycle equations</a:t>
            </a:r>
          </a:p>
          <a:p>
            <a:r>
              <a:rPr lang="en-US" dirty="0"/>
              <a:t>Quadrant-based definitions</a:t>
            </a:r>
          </a:p>
          <a:p>
            <a:r>
              <a:rPr lang="en-US" dirty="0"/>
              <a:t>Measurements for greater than one cycle</a:t>
            </a:r>
          </a:p>
          <a:p>
            <a:r>
              <a:rPr lang="en-US" dirty="0"/>
              <a:t>Polyphase definitions</a:t>
            </a:r>
          </a:p>
          <a:p>
            <a:r>
              <a:rPr lang="en-US" dirty="0"/>
              <a:t>Annex of informational examples and diagrams</a:t>
            </a:r>
          </a:p>
        </p:txBody>
      </p:sp>
      <p:sp>
        <p:nvSpPr>
          <p:cNvPr id="4" name="Footer Placeholder 3">
            <a:extLst>
              <a:ext uri="{FF2B5EF4-FFF2-40B4-BE49-F238E27FC236}">
                <a16:creationId xmlns:a16="http://schemas.microsoft.com/office/drawing/2014/main" id="{A285FF95-0FA4-ED4A-A811-4A2FD1D2EF0E}"/>
              </a:ext>
            </a:extLst>
          </p:cNvPr>
          <p:cNvSpPr>
            <a:spLocks noGrp="1"/>
          </p:cNvSpPr>
          <p:nvPr>
            <p:ph type="ftr" sz="quarter" idx="3"/>
          </p:nvPr>
        </p:nvSpPr>
        <p:spPr/>
        <p:txBody>
          <a:bodyPr/>
          <a:lstStyle/>
          <a:p>
            <a:r>
              <a:rPr lang="en-US"/>
              <a:t>tescometering.com</a:t>
            </a:r>
          </a:p>
        </p:txBody>
      </p:sp>
      <p:sp>
        <p:nvSpPr>
          <p:cNvPr id="5" name="Slide Number Placeholder 4">
            <a:extLst>
              <a:ext uri="{FF2B5EF4-FFF2-40B4-BE49-F238E27FC236}">
                <a16:creationId xmlns:a16="http://schemas.microsoft.com/office/drawing/2014/main" id="{DCEBA512-469E-942A-B2F2-E3B1D6F9BB54}"/>
              </a:ext>
            </a:extLst>
          </p:cNvPr>
          <p:cNvSpPr>
            <a:spLocks noGrp="1"/>
          </p:cNvSpPr>
          <p:nvPr>
            <p:ph type="sldNum" sz="quarter" idx="4"/>
          </p:nvPr>
        </p:nvSpPr>
        <p:spPr/>
        <p:txBody>
          <a:bodyPr/>
          <a:lstStyle/>
          <a:p>
            <a:fld id="{4BEAC4C4-F0A7-4B61-A827-E4198D078267}" type="slidenum">
              <a:rPr lang="en-US" smtClean="0"/>
              <a:t>14</a:t>
            </a:fld>
            <a:endParaRPr lang="en-US"/>
          </a:p>
        </p:txBody>
      </p:sp>
    </p:spTree>
    <p:extLst>
      <p:ext uri="{BB962C8B-B14F-4D97-AF65-F5344CB8AC3E}">
        <p14:creationId xmlns:p14="http://schemas.microsoft.com/office/powerpoint/2010/main" val="1489475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DF562-2C73-9F45-34F4-BE05501CE86C}"/>
              </a:ext>
            </a:extLst>
          </p:cNvPr>
          <p:cNvSpPr>
            <a:spLocks noGrp="1"/>
          </p:cNvSpPr>
          <p:nvPr>
            <p:ph type="title"/>
          </p:nvPr>
        </p:nvSpPr>
        <p:spPr/>
        <p:txBody>
          <a:bodyPr/>
          <a:lstStyle/>
          <a:p>
            <a:r>
              <a:rPr lang="en-US" dirty="0"/>
              <a:t>General Definitions</a:t>
            </a:r>
          </a:p>
        </p:txBody>
      </p:sp>
      <p:sp>
        <p:nvSpPr>
          <p:cNvPr id="3" name="Content Placeholder 2">
            <a:extLst>
              <a:ext uri="{FF2B5EF4-FFF2-40B4-BE49-F238E27FC236}">
                <a16:creationId xmlns:a16="http://schemas.microsoft.com/office/drawing/2014/main" id="{EAEE538A-80BA-ABCE-35F6-D4EF4B1B0C18}"/>
              </a:ext>
            </a:extLst>
          </p:cNvPr>
          <p:cNvSpPr>
            <a:spLocks noGrp="1"/>
          </p:cNvSpPr>
          <p:nvPr>
            <p:ph idx="1"/>
          </p:nvPr>
        </p:nvSpPr>
        <p:spPr/>
        <p:txBody>
          <a:bodyPr>
            <a:normAutofit fontScale="92500" lnSpcReduction="10000"/>
          </a:bodyPr>
          <a:lstStyle/>
          <a:p>
            <a:pPr marL="0" indent="0">
              <a:buNone/>
            </a:pPr>
            <a:r>
              <a:rPr lang="en-US" dirty="0"/>
              <a:t>4.2.1 - Sampled Waveform</a:t>
            </a:r>
          </a:p>
          <a:p>
            <a:pPr lvl="1"/>
            <a:r>
              <a:rPr lang="en-US" sz="1800" dirty="0">
                <a:effectLst/>
                <a:latin typeface="Arial" panose="020B0604020202020204" pitchFamily="34" charset="0"/>
                <a:ea typeface="Times New Roman" panose="02020603050405020304" pitchFamily="18" charset="0"/>
                <a:cs typeface="Times New Roman" panose="02020603050405020304" pitchFamily="18" charset="0"/>
              </a:rPr>
              <a:t>Reduction of the continuous-time waveform to a set of discrete, evenly spaced amplitude values</a:t>
            </a:r>
            <a:endParaRPr lang="en-US" dirty="0"/>
          </a:p>
          <a:p>
            <a:pPr marL="0" indent="0">
              <a:buNone/>
            </a:pPr>
            <a:r>
              <a:rPr lang="en-US" dirty="0"/>
              <a:t>4.2.2 - Sampling Rate (R)</a:t>
            </a:r>
          </a:p>
          <a:p>
            <a:pPr lvl="1"/>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 constant rate, in samples per second, at which the discrete measurements of a signal are made.</a:t>
            </a:r>
            <a:endParaRPr lang="en-US" dirty="0"/>
          </a:p>
          <a:p>
            <a:pPr marL="0" indent="0">
              <a:buNone/>
            </a:pPr>
            <a:r>
              <a:rPr lang="en-US" dirty="0"/>
              <a:t>4.2.3 - Integration Period</a:t>
            </a:r>
          </a:p>
          <a:p>
            <a:pPr lvl="1"/>
            <a:r>
              <a:rPr lang="en-US" sz="1800" dirty="0">
                <a:latin typeface="Arial" panose="020B0604020202020204" pitchFamily="34" charset="0"/>
                <a:cs typeface="Times New Roman" panose="02020603050405020304" pitchFamily="18" charset="0"/>
              </a:rPr>
              <a:t>The integration period is defined as precisely one cycle of the fundamental of the reference voltage waveform.</a:t>
            </a:r>
          </a:p>
          <a:p>
            <a:pPr marL="0" indent="0">
              <a:buNone/>
            </a:pPr>
            <a:r>
              <a:rPr lang="en-US" dirty="0"/>
              <a:t>4.2.4 - Test Interval</a:t>
            </a:r>
          </a:p>
          <a:p>
            <a:pPr lvl="1"/>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 total time of a measurement used in the performance of a test.  The test interval may include both whole and fractional cycles. </a:t>
            </a:r>
            <a:endParaRPr lang="en-US" dirty="0"/>
          </a:p>
          <a:p>
            <a:pPr marL="0" indent="0">
              <a:buNone/>
            </a:pPr>
            <a:r>
              <a:rPr lang="en-US" dirty="0"/>
              <a:t>4.2.5 - Waveform Representation</a:t>
            </a:r>
          </a:p>
          <a:p>
            <a:pPr lvl="1"/>
            <a:r>
              <a:rPr lang="en-US" sz="1800" dirty="0">
                <a:effectLst/>
                <a:latin typeface="Arial" panose="020B0604020202020204" pitchFamily="34" charset="0"/>
                <a:ea typeface="Times New Roman" panose="02020603050405020304" pitchFamily="18" charset="0"/>
                <a:cs typeface="Times New Roman" panose="02020603050405020304" pitchFamily="18" charset="0"/>
              </a:rPr>
              <a:t>For the purpose of this standard, voltage and current waveforms are represented as either a set of data points taken at a constant sample rate, or as a Fourier series as detailed in 4.2.5.1</a:t>
            </a:r>
            <a:endParaRPr lang="en-US" dirty="0"/>
          </a:p>
          <a:p>
            <a:endParaRPr lang="en-US" dirty="0"/>
          </a:p>
          <a:p>
            <a:endParaRPr lang="en-US" dirty="0"/>
          </a:p>
        </p:txBody>
      </p:sp>
      <p:sp>
        <p:nvSpPr>
          <p:cNvPr id="4" name="Footer Placeholder 3">
            <a:extLst>
              <a:ext uri="{FF2B5EF4-FFF2-40B4-BE49-F238E27FC236}">
                <a16:creationId xmlns:a16="http://schemas.microsoft.com/office/drawing/2014/main" id="{E9FF0530-C2AF-F11C-2AD8-1ECCF948B982}"/>
              </a:ext>
            </a:extLst>
          </p:cNvPr>
          <p:cNvSpPr>
            <a:spLocks noGrp="1"/>
          </p:cNvSpPr>
          <p:nvPr>
            <p:ph type="ftr" sz="quarter" idx="3"/>
          </p:nvPr>
        </p:nvSpPr>
        <p:spPr/>
        <p:txBody>
          <a:bodyPr/>
          <a:lstStyle/>
          <a:p>
            <a:r>
              <a:rPr lang="en-US"/>
              <a:t>tescometering.com</a:t>
            </a:r>
          </a:p>
        </p:txBody>
      </p:sp>
      <p:sp>
        <p:nvSpPr>
          <p:cNvPr id="5" name="Slide Number Placeholder 4">
            <a:extLst>
              <a:ext uri="{FF2B5EF4-FFF2-40B4-BE49-F238E27FC236}">
                <a16:creationId xmlns:a16="http://schemas.microsoft.com/office/drawing/2014/main" id="{29C2FB3C-1190-0D68-9EF2-0EB37659DCDF}"/>
              </a:ext>
            </a:extLst>
          </p:cNvPr>
          <p:cNvSpPr>
            <a:spLocks noGrp="1"/>
          </p:cNvSpPr>
          <p:nvPr>
            <p:ph type="sldNum" sz="quarter" idx="4"/>
          </p:nvPr>
        </p:nvSpPr>
        <p:spPr/>
        <p:txBody>
          <a:bodyPr/>
          <a:lstStyle/>
          <a:p>
            <a:fld id="{4BEAC4C4-F0A7-4B61-A827-E4198D078267}" type="slidenum">
              <a:rPr lang="en-US" smtClean="0"/>
              <a:t>15</a:t>
            </a:fld>
            <a:endParaRPr lang="en-US"/>
          </a:p>
        </p:txBody>
      </p:sp>
    </p:spTree>
    <p:extLst>
      <p:ext uri="{BB962C8B-B14F-4D97-AF65-F5344CB8AC3E}">
        <p14:creationId xmlns:p14="http://schemas.microsoft.com/office/powerpoint/2010/main" val="670374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DF562-2C73-9F45-34F4-BE05501CE86C}"/>
              </a:ext>
            </a:extLst>
          </p:cNvPr>
          <p:cNvSpPr>
            <a:spLocks noGrp="1"/>
          </p:cNvSpPr>
          <p:nvPr>
            <p:ph type="title"/>
          </p:nvPr>
        </p:nvSpPr>
        <p:spPr/>
        <p:txBody>
          <a:bodyPr/>
          <a:lstStyle/>
          <a:p>
            <a:r>
              <a:rPr lang="en-US" dirty="0"/>
              <a:t>General Definitions (</a:t>
            </a:r>
            <a:r>
              <a:rPr lang="en-US" dirty="0" err="1"/>
              <a:t>cont</a:t>
            </a:r>
            <a:r>
              <a:rPr lang="en-US" dirty="0"/>
              <a: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AEE538A-80BA-ABCE-35F6-D4EF4B1B0C18}"/>
                  </a:ext>
                </a:extLst>
              </p:cNvPr>
              <p:cNvSpPr>
                <a:spLocks noGrp="1"/>
              </p:cNvSpPr>
              <p:nvPr>
                <p:ph idx="1"/>
              </p:nvPr>
            </p:nvSpPr>
            <p:spPr/>
            <p:txBody>
              <a:bodyPr>
                <a:normAutofit/>
              </a:bodyPr>
              <a:lstStyle/>
              <a:p>
                <a:pPr marL="0" indent="0">
                  <a:buNone/>
                </a:pPr>
                <a:r>
                  <a:rPr lang="en-US" dirty="0"/>
                  <a:t>4.2.5.1 – Fourier Sequence</a:t>
                </a:r>
              </a:p>
              <a:p>
                <a:pPr marL="457200" lvl="1">
                  <a:spcBef>
                    <a:spcPts val="0"/>
                  </a:spcBef>
                  <a:spcAft>
                    <a:spcPts val="60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These equations can represent any waveform over a </a:t>
                </a: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single cycle</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p>
              <a:p>
                <a:pPr marL="457200" lvl="1">
                  <a:spcBef>
                    <a:spcPts val="0"/>
                  </a:spcBef>
                  <a:spcAft>
                    <a:spcPts val="60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The coefficients </a:t>
                </a:r>
                <a:r>
                  <a:rPr lang="en-US" sz="1400" i="1" dirty="0">
                    <a:effectLst/>
                    <a:latin typeface="Cambria Math" panose="02040503050406030204" pitchFamily="18" charset="0"/>
                    <a:ea typeface="Times New Roman" panose="02020603050405020304" pitchFamily="18" charset="0"/>
                    <a:cs typeface="Times New Roman" panose="02020603050405020304" pitchFamily="18" charset="0"/>
                  </a:rPr>
                  <a:t>a</a:t>
                </a:r>
                <a:r>
                  <a:rPr lang="en-US" sz="1400" baseline="-25000" dirty="0">
                    <a:effectLst/>
                    <a:latin typeface="Cambria Math" panose="02040503050406030204" pitchFamily="18" charset="0"/>
                    <a:ea typeface="Times New Roman" panose="02020603050405020304" pitchFamily="18" charset="0"/>
                    <a:cs typeface="Times New Roman" panose="02020603050405020304" pitchFamily="18" charset="0"/>
                  </a:rPr>
                  <a:t>n</a:t>
                </a:r>
                <a:r>
                  <a:rPr lang="en-US" sz="1400" i="1" dirty="0">
                    <a:effectLst/>
                    <a:latin typeface="Arial" panose="020B0604020202020204" pitchFamily="34" charset="0"/>
                    <a:ea typeface="Times New Roman" panose="02020603050405020304" pitchFamily="18" charset="0"/>
                    <a:cs typeface="Times New Roman" panose="02020603050405020304" pitchFamily="18" charset="0"/>
                  </a:rPr>
                  <a:t> and </a:t>
                </a:r>
                <a:r>
                  <a:rPr lang="en-US" sz="1400" i="1" dirty="0">
                    <a:effectLst/>
                    <a:latin typeface="Cambria Math" panose="02040503050406030204" pitchFamily="18" charset="0"/>
                    <a:ea typeface="Times New Roman" panose="02020603050405020304" pitchFamily="18" charset="0"/>
                    <a:cs typeface="Times New Roman" panose="02020603050405020304" pitchFamily="18" charset="0"/>
                  </a:rPr>
                  <a:t>b</a:t>
                </a:r>
                <a:r>
                  <a:rPr lang="en-US" sz="1400" baseline="-25000" dirty="0">
                    <a:effectLst/>
                    <a:latin typeface="Cambria Math" panose="02040503050406030204" pitchFamily="18" charset="0"/>
                    <a:ea typeface="Times New Roman" panose="02020603050405020304" pitchFamily="18" charset="0"/>
                    <a:cs typeface="Times New Roman" panose="02020603050405020304" pitchFamily="18" charset="0"/>
                  </a:rPr>
                  <a:t>n</a:t>
                </a:r>
                <a:r>
                  <a:rPr lang="en-US" sz="1400" i="1" baseline="-25000" dirty="0">
                    <a:effectLst/>
                    <a:latin typeface="Cambria Math" panose="02040503050406030204" pitchFamily="18" charset="0"/>
                    <a:ea typeface="Times New Roman" panose="02020603050405020304" pitchFamily="18" charset="0"/>
                    <a:cs typeface="Times New Roman" panose="02020603050405020304" pitchFamily="18" charset="0"/>
                  </a:rPr>
                  <a:t>, </a:t>
                </a:r>
                <a:r>
                  <a:rPr lang="en-US" sz="1400" i="1" dirty="0" err="1">
                    <a:effectLst/>
                    <a:latin typeface="Cambria Math" panose="02040503050406030204" pitchFamily="18" charset="0"/>
                    <a:ea typeface="Times New Roman" panose="02020603050405020304" pitchFamily="18" charset="0"/>
                    <a:cs typeface="Times New Roman" panose="02020603050405020304" pitchFamily="18" charset="0"/>
                  </a:rPr>
                  <a:t>c</a:t>
                </a:r>
                <a:r>
                  <a:rPr lang="en-US" sz="1400" baseline="-25000" dirty="0" err="1">
                    <a:effectLst/>
                    <a:latin typeface="Cambria Math" panose="02040503050406030204" pitchFamily="18" charset="0"/>
                    <a:ea typeface="Times New Roman" panose="02020603050405020304" pitchFamily="18" charset="0"/>
                    <a:cs typeface="Times New Roman" panose="02020603050405020304" pitchFamily="18" charset="0"/>
                  </a:rPr>
                  <a:t>n</a:t>
                </a:r>
                <a:r>
                  <a:rPr lang="en-US" sz="1400" i="1" dirty="0">
                    <a:effectLst/>
                    <a:latin typeface="Arial" panose="020B0604020202020204" pitchFamily="34" charset="0"/>
                    <a:ea typeface="Times New Roman" panose="02020603050405020304" pitchFamily="18" charset="0"/>
                    <a:cs typeface="Times New Roman" panose="02020603050405020304" pitchFamily="18" charset="0"/>
                  </a:rPr>
                  <a:t> and </a:t>
                </a:r>
                <a:r>
                  <a:rPr lang="en-US" sz="1400" i="1" dirty="0" err="1">
                    <a:effectLst/>
                    <a:latin typeface="Cambria Math" panose="02040503050406030204" pitchFamily="18" charset="0"/>
                    <a:ea typeface="Times New Roman" panose="02020603050405020304" pitchFamily="18" charset="0"/>
                    <a:cs typeface="Times New Roman" panose="02020603050405020304" pitchFamily="18" charset="0"/>
                  </a:rPr>
                  <a:t>d</a:t>
                </a:r>
                <a:r>
                  <a:rPr lang="en-US" sz="1400" baseline="-25000" dirty="0" err="1">
                    <a:effectLst/>
                    <a:latin typeface="Cambria Math" panose="02040503050406030204" pitchFamily="18" charset="0"/>
                    <a:ea typeface="Times New Roman" panose="02020603050405020304" pitchFamily="18" charset="0"/>
                    <a:cs typeface="Times New Roman" panose="02020603050405020304" pitchFamily="18" charset="0"/>
                  </a:rPr>
                  <a:t>n</a:t>
                </a:r>
                <a:r>
                  <a:rPr lang="en-US" sz="1400" i="1" baseline="-25000" dirty="0">
                    <a:effectLst/>
                    <a:latin typeface="Cambria Math" panose="02040503050406030204" pitchFamily="18" charset="0"/>
                    <a:ea typeface="Times New Roman" panose="02020603050405020304" pitchFamily="18" charset="0"/>
                    <a:cs typeface="Times New Roman" panose="02020603050405020304" pitchFamily="18" charset="0"/>
                  </a:rPr>
                  <a:t> </a:t>
                </a:r>
                <a:r>
                  <a:rPr lang="en-US" sz="1400" i="1" dirty="0">
                    <a:effectLst/>
                    <a:latin typeface="Cambria Math" panose="02040503050406030204" pitchFamily="18" charset="0"/>
                    <a:ea typeface="Times New Roman" panose="02020603050405020304" pitchFamily="18" charset="0"/>
                    <a:cs typeface="Times New Roman" panose="02020603050405020304" pitchFamily="18" charset="0"/>
                  </a:rPr>
                  <a:t>and</a:t>
                </a:r>
                <a:r>
                  <a:rPr lang="en-US" sz="1400" i="1" baseline="-25000" dirty="0">
                    <a:effectLst/>
                    <a:latin typeface="Cambria Math" panose="02040503050406030204" pitchFamily="18" charset="0"/>
                    <a:ea typeface="Times New Roman" panose="02020603050405020304" pitchFamily="18" charset="0"/>
                    <a:cs typeface="Times New Roman" panose="02020603050405020304" pitchFamily="18" charset="0"/>
                  </a:rPr>
                  <a:t> </a:t>
                </a:r>
                <a:r>
                  <a:rPr lang="en-US" sz="1400" i="1" dirty="0">
                    <a:effectLst/>
                    <a:latin typeface="Cambria Math" panose="02040503050406030204" pitchFamily="18" charset="0"/>
                    <a:ea typeface="Times New Roman" panose="02020603050405020304" pitchFamily="18" charset="0"/>
                    <a:cs typeface="Arial" panose="020B0604020202020204" pitchFamily="34" charset="0"/>
                  </a:rPr>
                  <a:t>ω</a:t>
                </a:r>
                <a:r>
                  <a:rPr lang="en-US" sz="1400" baseline="-25000" dirty="0">
                    <a:effectLst/>
                    <a:latin typeface="Cambria Math" panose="02040503050406030204" pitchFamily="18" charset="0"/>
                    <a:ea typeface="Times New Roman" panose="02020603050405020304" pitchFamily="18" charset="0"/>
                    <a:cs typeface="Times New Roman" panose="02020603050405020304" pitchFamily="18" charset="0"/>
                  </a:rPr>
                  <a:t>0</a:t>
                </a:r>
                <a:r>
                  <a:rPr lang="en-US" sz="1400" i="1" baseline="-25000" dirty="0">
                    <a:effectLst/>
                    <a:latin typeface="Cambria Math" panose="02040503050406030204" pitchFamily="18" charset="0"/>
                    <a:ea typeface="Times New Roman" panose="02020603050405020304" pitchFamily="18" charset="0"/>
                    <a:cs typeface="Times New Roman" panose="02020603050405020304" pitchFamily="18" charset="0"/>
                  </a:rPr>
                  <a:t>  </a:t>
                </a:r>
                <a:r>
                  <a:rPr lang="en-US" sz="1400" dirty="0">
                    <a:effectLst/>
                    <a:latin typeface="Arial" panose="020B0604020202020204" pitchFamily="34" charset="0"/>
                    <a:ea typeface="Times New Roman" panose="02020603050405020304" pitchFamily="18" charset="0"/>
                    <a:cs typeface="Arial" panose="020B0604020202020204" pitchFamily="34" charset="0"/>
                  </a:rPr>
                  <a:t>can vary cycle to cycle. </a:t>
                </a:r>
              </a:p>
              <a:p>
                <a:pPr marL="457200" lvl="1">
                  <a:spcBef>
                    <a:spcPts val="0"/>
                  </a:spcBef>
                  <a:spcAft>
                    <a:spcPts val="60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When these coefficients (</a:t>
                </a:r>
                <a:r>
                  <a:rPr lang="en-US" sz="1400" i="1" dirty="0">
                    <a:effectLst/>
                    <a:latin typeface="Cambria Math" panose="02040503050406030204" pitchFamily="18" charset="0"/>
                    <a:ea typeface="Times New Roman" panose="02020603050405020304" pitchFamily="18" charset="0"/>
                    <a:cs typeface="Times New Roman" panose="02020603050405020304" pitchFamily="18" charset="0"/>
                  </a:rPr>
                  <a:t>a</a:t>
                </a:r>
                <a:r>
                  <a:rPr lang="en-US" sz="1400" baseline="-25000" dirty="0">
                    <a:effectLst/>
                    <a:latin typeface="Cambria Math" panose="02040503050406030204" pitchFamily="18" charset="0"/>
                    <a:ea typeface="Times New Roman" panose="02020603050405020304" pitchFamily="18" charset="0"/>
                    <a:cs typeface="Times New Roman" panose="02020603050405020304" pitchFamily="18" charset="0"/>
                  </a:rPr>
                  <a:t>n</a:t>
                </a:r>
                <a:r>
                  <a:rPr lang="en-US" sz="14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400" i="1" dirty="0">
                    <a:effectLst/>
                    <a:latin typeface="Cambria Math" panose="02040503050406030204" pitchFamily="18" charset="0"/>
                    <a:ea typeface="Times New Roman" panose="02020603050405020304" pitchFamily="18" charset="0"/>
                    <a:cs typeface="Times New Roman" panose="02020603050405020304" pitchFamily="18" charset="0"/>
                  </a:rPr>
                  <a:t>b</a:t>
                </a:r>
                <a:r>
                  <a:rPr lang="en-US" sz="1400" baseline="-25000" dirty="0">
                    <a:effectLst/>
                    <a:latin typeface="Cambria Math" panose="02040503050406030204" pitchFamily="18" charset="0"/>
                    <a:ea typeface="Times New Roman" panose="02020603050405020304" pitchFamily="18" charset="0"/>
                    <a:cs typeface="Times New Roman" panose="02020603050405020304" pitchFamily="18" charset="0"/>
                  </a:rPr>
                  <a:t>n</a:t>
                </a:r>
                <a:r>
                  <a:rPr lang="en-US" sz="1400" i="1" baseline="-25000" dirty="0">
                    <a:effectLst/>
                    <a:latin typeface="Cambria Math" panose="02040503050406030204" pitchFamily="18" charset="0"/>
                    <a:ea typeface="Times New Roman" panose="02020603050405020304" pitchFamily="18" charset="0"/>
                    <a:cs typeface="Times New Roman" panose="02020603050405020304" pitchFamily="18" charset="0"/>
                  </a:rPr>
                  <a:t>, </a:t>
                </a:r>
                <a:r>
                  <a:rPr lang="en-US" sz="1400" i="1" dirty="0" err="1">
                    <a:effectLst/>
                    <a:latin typeface="Cambria Math" panose="02040503050406030204" pitchFamily="18" charset="0"/>
                    <a:ea typeface="Times New Roman" panose="02020603050405020304" pitchFamily="18" charset="0"/>
                    <a:cs typeface="Times New Roman" panose="02020603050405020304" pitchFamily="18" charset="0"/>
                  </a:rPr>
                  <a:t>c</a:t>
                </a:r>
                <a:r>
                  <a:rPr lang="en-US" sz="1400" baseline="-25000" dirty="0" err="1">
                    <a:effectLst/>
                    <a:latin typeface="Cambria Math" panose="02040503050406030204" pitchFamily="18" charset="0"/>
                    <a:ea typeface="Times New Roman" panose="02020603050405020304" pitchFamily="18" charset="0"/>
                    <a:cs typeface="Times New Roman" panose="02020603050405020304" pitchFamily="18" charset="0"/>
                  </a:rPr>
                  <a:t>n</a:t>
                </a:r>
                <a:r>
                  <a:rPr lang="en-US" sz="1400" i="1" dirty="0">
                    <a:effectLst/>
                    <a:latin typeface="Arial" panose="020B0604020202020204" pitchFamily="34" charset="0"/>
                    <a:ea typeface="Times New Roman" panose="02020603050405020304" pitchFamily="18" charset="0"/>
                    <a:cs typeface="Times New Roman" panose="02020603050405020304" pitchFamily="18" charset="0"/>
                  </a:rPr>
                  <a:t> and </a:t>
                </a:r>
                <a:r>
                  <a:rPr lang="en-US" sz="1400" i="1" dirty="0" err="1">
                    <a:effectLst/>
                    <a:latin typeface="Cambria Math" panose="02040503050406030204" pitchFamily="18" charset="0"/>
                    <a:ea typeface="Times New Roman" panose="02020603050405020304" pitchFamily="18" charset="0"/>
                    <a:cs typeface="Times New Roman" panose="02020603050405020304" pitchFamily="18" charset="0"/>
                  </a:rPr>
                  <a:t>d</a:t>
                </a:r>
                <a:r>
                  <a:rPr lang="en-US" sz="1400" baseline="-25000" dirty="0" err="1">
                    <a:effectLst/>
                    <a:latin typeface="Cambria Math" panose="02040503050406030204" pitchFamily="18" charset="0"/>
                    <a:ea typeface="Times New Roman" panose="02020603050405020304" pitchFamily="18" charset="0"/>
                    <a:cs typeface="Times New Roman" panose="02020603050405020304" pitchFamily="18" charset="0"/>
                  </a:rPr>
                  <a:t>n</a:t>
                </a:r>
                <a:r>
                  <a:rPr lang="en-US" sz="1400" baseline="-25000" dirty="0">
                    <a:effectLst/>
                    <a:latin typeface="Cambria Math" panose="02040503050406030204" pitchFamily="18" charset="0"/>
                    <a:ea typeface="Times New Roman" panose="02020603050405020304" pitchFamily="18" charset="0"/>
                    <a:cs typeface="Times New Roman" panose="02020603050405020304" pitchFamily="18" charset="0"/>
                  </a:rPr>
                  <a:t>)</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 are used in calculations, it shall be understood that they are calculated based on a single cycle starting at </a:t>
                </a:r>
                <a14:m>
                  <m:oMath xmlns:m="http://schemas.openxmlformats.org/officeDocument/2006/math">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𝑡</m:t>
                    </m:r>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𝑡</m:t>
                        </m:r>
                      </m:e>
                      <m: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0</m:t>
                        </m:r>
                      </m:sub>
                    </m:sSub>
                  </m:oMath>
                </a14:m>
                <a:r>
                  <a:rPr lang="en-US" sz="1400" dirty="0">
                    <a:effectLst/>
                    <a:latin typeface="Cambria Math" panose="02040503050406030204" pitchFamily="18" charset="0"/>
                    <a:ea typeface="Times New Roman" panose="02020603050405020304" pitchFamily="18" charset="0"/>
                    <a:cs typeface="Times New Roman" panose="02020603050405020304" pitchFamily="18" charset="0"/>
                  </a:rPr>
                  <a:t> </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and ending at </a:t>
                </a:r>
                <a14:m>
                  <m:oMath xmlns:m="http://schemas.openxmlformats.org/officeDocument/2006/math">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𝑡</m:t>
                    </m:r>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𝑡</m:t>
                        </m:r>
                      </m:e>
                      <m: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𝑇</m:t>
                        </m:r>
                      </m:e>
                      <m: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0</m:t>
                        </m:r>
                      </m:sub>
                    </m:sSub>
                  </m:oMath>
                </a14:m>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p>
              <a:p>
                <a:pPr marL="457200" lvl="1">
                  <a:spcBef>
                    <a:spcPts val="0"/>
                  </a:spcBef>
                  <a:spcAft>
                    <a:spcPts val="600"/>
                  </a:spcAft>
                </a:pPr>
                <a:r>
                  <a:rPr lang="en-US" sz="1400" i="1" dirty="0">
                    <a:effectLst/>
                    <a:latin typeface="Arial" panose="020B0604020202020204" pitchFamily="34" charset="0"/>
                    <a:ea typeface="Times New Roman" panose="02020603050405020304" pitchFamily="18" charset="0"/>
                    <a:cs typeface="Times New Roman" panose="02020603050405020304" pitchFamily="18" charset="0"/>
                  </a:rPr>
                  <a:t>Note: Generally, Fourier analysis is applied to a data stream containing many cycles that are identical.  However, here we apply the technique to a single cycle. </a:t>
                </a:r>
              </a:p>
              <a:p>
                <a:pPr marL="457200" lvl="1">
                  <a:spcBef>
                    <a:spcPts val="0"/>
                  </a:spcBef>
                  <a:spcAft>
                    <a:spcPts val="600"/>
                  </a:spcAft>
                </a:pPr>
                <a:r>
                  <a:rPr lang="en-US" sz="1400" i="1" dirty="0">
                    <a:effectLst/>
                    <a:latin typeface="Arial" panose="020B0604020202020204" pitchFamily="34" charset="0"/>
                    <a:ea typeface="Times New Roman" panose="02020603050405020304" pitchFamily="18" charset="0"/>
                    <a:cs typeface="Times New Roman" panose="02020603050405020304" pitchFamily="18" charset="0"/>
                  </a:rPr>
                  <a:t>For the purpose of this standard, </a:t>
                </a:r>
                <a14:m>
                  <m:oMath xmlns:m="http://schemas.openxmlformats.org/officeDocument/2006/math">
                    <m:r>
                      <a:rPr lang="en-US" sz="1400" i="1" smtClean="0">
                        <a:effectLst/>
                        <a:latin typeface="Cambria Math" panose="02040503050406030204" pitchFamily="18" charset="0"/>
                        <a:ea typeface="Times New Roman" panose="02020603050405020304" pitchFamily="18" charset="0"/>
                        <a:cs typeface="Times New Roman" panose="02020603050405020304" pitchFamily="18" charset="0"/>
                      </a:rPr>
                      <m:t>𝑡</m:t>
                    </m:r>
                    <m:r>
                      <a:rPr lang="en-US" sz="1400" i="1" smtClean="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smtClean="0">
                            <a:effectLst/>
                            <a:latin typeface="Cambria Math" panose="02040503050406030204" pitchFamily="18" charset="0"/>
                            <a:ea typeface="Times New Roman" panose="02020603050405020304" pitchFamily="18" charset="0"/>
                            <a:cs typeface="Times New Roman" panose="02020603050405020304" pitchFamily="18" charset="0"/>
                          </a:rPr>
                          <m:t>𝑡</m:t>
                        </m:r>
                      </m:e>
                      <m:sub>
                        <m:r>
                          <a:rPr lang="en-US" sz="1400" i="1" smtClean="0">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en-US" sz="1400" i="1" smtClean="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1400" i="1" dirty="0">
                    <a:effectLst/>
                    <a:latin typeface="Arial" panose="020B0604020202020204" pitchFamily="34" charset="0"/>
                    <a:ea typeface="Times New Roman" panose="02020603050405020304" pitchFamily="18" charset="0"/>
                    <a:cs typeface="Arial" panose="020B0604020202020204" pitchFamily="34" charset="0"/>
                  </a:rPr>
                  <a:t>shall be the positive going zero crossing of the fundamental of the phase A voltage.</a:t>
                </a:r>
                <a:endParaRPr lang="en-US" sz="1400" i="1" dirty="0">
                  <a:effectLst/>
                  <a:latin typeface="Arial" panose="020B0604020202020204" pitchFamily="34" charset="0"/>
                  <a:ea typeface="Times New Roman" panose="02020603050405020304" pitchFamily="18" charset="0"/>
                  <a:cs typeface="Times New Roman" panose="02020603050405020304" pitchFamily="18" charset="0"/>
                </a:endParaRPr>
              </a:p>
              <a:p>
                <a:pPr lvl="1"/>
                <a:endParaRPr lang="en-US" dirty="0"/>
              </a:p>
              <a:p>
                <a:pPr marL="0" marR="0" indent="0">
                  <a:spcBef>
                    <a:spcPts val="0"/>
                  </a:spcBef>
                  <a:spcAft>
                    <a:spcPts val="6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Eq. 4.2.5.1.1	</a:t>
                </a:r>
                <a14:m>
                  <m:oMath xmlns:m="http://schemas.openxmlformats.org/officeDocument/2006/math">
                    <m:r>
                      <a:rPr lang="en-US" sz="1800" i="1">
                        <a:effectLst/>
                        <a:latin typeface="Cambria Math" panose="02040503050406030204" pitchFamily="18" charset="0"/>
                        <a:ea typeface="Times New Roman" panose="02020603050405020304" pitchFamily="18" charset="0"/>
                        <a:cs typeface="Arial" panose="020B0604020202020204" pitchFamily="34" charset="0"/>
                      </a:rPr>
                      <m:t>𝑣</m:t>
                    </m:r>
                    <m:d>
                      <m:d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1800" i="1">
                            <a:effectLst/>
                            <a:latin typeface="Cambria Math" panose="02040503050406030204" pitchFamily="18" charset="0"/>
                            <a:ea typeface="Times New Roman" panose="02020603050405020304" pitchFamily="18" charset="0"/>
                            <a:cs typeface="Arial" panose="020B0604020202020204" pitchFamily="34" charset="0"/>
                          </a:rPr>
                          <m:t>𝑡</m:t>
                        </m:r>
                      </m:e>
                    </m:d>
                    <m:r>
                      <a:rPr lang="en-US" sz="18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a:effectLst/>
                                <a:latin typeface="Cambria Math" panose="02040503050406030204" pitchFamily="18" charset="0"/>
                                <a:ea typeface="Times New Roman" panose="02020603050405020304" pitchFamily="18" charset="0"/>
                                <a:cs typeface="Arial" panose="020B0604020202020204" pitchFamily="34" charset="0"/>
                              </a:rPr>
                              <m:t>𝑎</m:t>
                            </m:r>
                          </m:e>
                          <m:sub>
                            <m:r>
                              <a:rPr lang="en-US" sz="1800" i="1">
                                <a:effectLst/>
                                <a:latin typeface="Cambria Math" panose="02040503050406030204" pitchFamily="18" charset="0"/>
                                <a:ea typeface="Times New Roman" panose="02020603050405020304" pitchFamily="18" charset="0"/>
                                <a:cs typeface="Arial" panose="020B0604020202020204" pitchFamily="34" charset="0"/>
                              </a:rPr>
                              <m:t>0</m:t>
                            </m:r>
                          </m:sub>
                        </m:sSub>
                      </m:num>
                      <m:den>
                        <m:r>
                          <a:rPr lang="en-US" sz="1800" i="1">
                            <a:effectLst/>
                            <a:latin typeface="Cambria Math" panose="02040503050406030204" pitchFamily="18" charset="0"/>
                            <a:ea typeface="Times New Roman" panose="02020603050405020304" pitchFamily="18" charset="0"/>
                            <a:cs typeface="Arial" panose="020B0604020202020204" pitchFamily="34" charset="0"/>
                          </a:rPr>
                          <m:t>2</m:t>
                        </m:r>
                      </m:den>
                    </m:f>
                    <m:r>
                      <a:rPr lang="en-US" sz="1800" i="1">
                        <a:effectLst/>
                        <a:latin typeface="Cambria Math" panose="02040503050406030204" pitchFamily="18" charset="0"/>
                        <a:ea typeface="Times New Roman" panose="02020603050405020304" pitchFamily="18" charset="0"/>
                        <a:cs typeface="Arial" panose="020B0604020202020204" pitchFamily="34" charset="0"/>
                      </a:rPr>
                      <m:t>+</m:t>
                    </m:r>
                    <m:nary>
                      <m:naryPr>
                        <m:chr m:val="∑"/>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naryPr>
                      <m:sub>
                        <m:r>
                          <a:rPr lang="en-US" sz="1800" i="1">
                            <a:effectLst/>
                            <a:latin typeface="Cambria Math" panose="02040503050406030204" pitchFamily="18" charset="0"/>
                            <a:ea typeface="Times New Roman" panose="02020603050405020304" pitchFamily="18" charset="0"/>
                            <a:cs typeface="Arial" panose="020B0604020202020204" pitchFamily="34" charset="0"/>
                          </a:rPr>
                          <m:t>𝑛</m:t>
                        </m:r>
                        <m:r>
                          <a:rPr lang="en-US" sz="1800" i="1">
                            <a:effectLst/>
                            <a:latin typeface="Cambria Math" panose="02040503050406030204" pitchFamily="18" charset="0"/>
                            <a:ea typeface="Times New Roman" panose="02020603050405020304" pitchFamily="18" charset="0"/>
                            <a:cs typeface="Arial" panose="020B0604020202020204" pitchFamily="34" charset="0"/>
                          </a:rPr>
                          <m:t>=1</m:t>
                        </m:r>
                      </m:sub>
                      <m:sup>
                        <m:r>
                          <a:rPr lang="en-US" sz="1800" i="1">
                            <a:effectLst/>
                            <a:latin typeface="Cambria Math" panose="02040503050406030204" pitchFamily="18" charset="0"/>
                            <a:ea typeface="Times New Roman" panose="02020603050405020304" pitchFamily="18" charset="0"/>
                            <a:cs typeface="Arial" panose="020B0604020202020204" pitchFamily="34" charset="0"/>
                          </a:rPr>
                          <m:t>𝑛</m:t>
                        </m:r>
                        <m:r>
                          <a:rPr lang="en-US" sz="1800" i="1">
                            <a:effectLst/>
                            <a:latin typeface="Cambria Math" panose="02040503050406030204" pitchFamily="18" charset="0"/>
                            <a:ea typeface="Times New Roman" panose="02020603050405020304" pitchFamily="18" charset="0"/>
                            <a:cs typeface="Arial" panose="020B0604020202020204" pitchFamily="34" charset="0"/>
                          </a:rPr>
                          <m:t>=∞</m:t>
                        </m:r>
                      </m:sup>
                      <m:e>
                        <m:d>
                          <m:d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dPr>
                          <m:e>
                            <m:sSub>
                              <m:sSub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a:effectLst/>
                                    <a:latin typeface="Cambria Math" panose="02040503050406030204" pitchFamily="18" charset="0"/>
                                    <a:ea typeface="Times New Roman" panose="02020603050405020304" pitchFamily="18" charset="0"/>
                                    <a:cs typeface="Arial" panose="020B0604020202020204" pitchFamily="34" charset="0"/>
                                  </a:rPr>
                                  <m:t>𝑎</m:t>
                                </m:r>
                              </m:e>
                              <m:sub>
                                <m:r>
                                  <a:rPr lang="en-US" sz="1800" i="1">
                                    <a:effectLst/>
                                    <a:latin typeface="Cambria Math" panose="02040503050406030204" pitchFamily="18" charset="0"/>
                                    <a:ea typeface="Times New Roman" panose="02020603050405020304" pitchFamily="18" charset="0"/>
                                    <a:cs typeface="Arial" panose="020B0604020202020204" pitchFamily="34" charset="0"/>
                                  </a:rPr>
                                  <m:t>𝑛</m:t>
                                </m:r>
                              </m:sub>
                            </m:sSub>
                            <m:func>
                              <m:func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1800">
                                    <a:effectLst/>
                                    <a:latin typeface="Cambria Math" panose="02040503050406030204" pitchFamily="18" charset="0"/>
                                    <a:ea typeface="Times New Roman" panose="02020603050405020304" pitchFamily="18" charset="0"/>
                                    <a:cs typeface="Arial" panose="020B0604020202020204" pitchFamily="34" charset="0"/>
                                  </a:rPr>
                                  <m:t>cos</m:t>
                                </m:r>
                              </m:fName>
                              <m:e>
                                <m:r>
                                  <a:rPr lang="en-US" sz="1800" i="1">
                                    <a:effectLst/>
                                    <a:latin typeface="Cambria Math" panose="02040503050406030204" pitchFamily="18" charset="0"/>
                                    <a:ea typeface="Times New Roman" panose="02020603050405020304" pitchFamily="18" charset="0"/>
                                    <a:cs typeface="Arial" panose="020B0604020202020204" pitchFamily="34" charset="0"/>
                                  </a:rPr>
                                  <m:t>(</m:t>
                                </m:r>
                              </m:e>
                            </m:func>
                            <m:r>
                              <a:rPr lang="en-US" sz="1800" i="1">
                                <a:effectLst/>
                                <a:latin typeface="Cambria Math" panose="02040503050406030204" pitchFamily="18" charset="0"/>
                                <a:ea typeface="Times New Roman" panose="02020603050405020304" pitchFamily="18" charset="0"/>
                                <a:cs typeface="Arial" panose="020B0604020202020204" pitchFamily="34" charset="0"/>
                              </a:rPr>
                              <m:t>𝑛</m:t>
                            </m:r>
                            <m:sSub>
                              <m:sSub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a:effectLst/>
                                    <a:latin typeface="Cambria Math" panose="02040503050406030204" pitchFamily="18" charset="0"/>
                                    <a:ea typeface="Times New Roman" panose="02020603050405020304" pitchFamily="18" charset="0"/>
                                    <a:cs typeface="Arial" panose="020B0604020202020204" pitchFamily="34" charset="0"/>
                                  </a:rPr>
                                  <m:t>𝜔</m:t>
                                </m:r>
                              </m:e>
                              <m:sub>
                                <m:r>
                                  <a:rPr lang="en-US" sz="1800" i="1">
                                    <a:effectLst/>
                                    <a:latin typeface="Cambria Math" panose="02040503050406030204" pitchFamily="18" charset="0"/>
                                    <a:ea typeface="Times New Roman" panose="02020603050405020304" pitchFamily="18" charset="0"/>
                                    <a:cs typeface="Arial" panose="020B0604020202020204" pitchFamily="34" charset="0"/>
                                  </a:rPr>
                                  <m:t>0</m:t>
                                </m:r>
                              </m:sub>
                            </m:sSub>
                            <m:r>
                              <a:rPr lang="en-US" sz="1800" i="1">
                                <a:effectLst/>
                                <a:latin typeface="Cambria Math" panose="02040503050406030204" pitchFamily="18" charset="0"/>
                                <a:ea typeface="Times New Roman" panose="02020603050405020304" pitchFamily="18" charset="0"/>
                                <a:cs typeface="Arial" panose="020B0604020202020204" pitchFamily="34" charset="0"/>
                              </a:rPr>
                              <m:t>𝑡</m:t>
                            </m:r>
                            <m:r>
                              <a:rPr lang="en-US" sz="1800"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a:effectLst/>
                                    <a:latin typeface="Cambria Math" panose="02040503050406030204" pitchFamily="18" charset="0"/>
                                    <a:ea typeface="Times New Roman" panose="02020603050405020304" pitchFamily="18" charset="0"/>
                                    <a:cs typeface="Arial" panose="020B0604020202020204" pitchFamily="34" charset="0"/>
                                  </a:rPr>
                                  <m:t>𝑏</m:t>
                                </m:r>
                              </m:e>
                              <m:sub>
                                <m:r>
                                  <a:rPr lang="en-US" sz="1800" i="1">
                                    <a:effectLst/>
                                    <a:latin typeface="Cambria Math" panose="02040503050406030204" pitchFamily="18" charset="0"/>
                                    <a:ea typeface="Times New Roman" panose="02020603050405020304" pitchFamily="18" charset="0"/>
                                    <a:cs typeface="Arial" panose="020B0604020202020204" pitchFamily="34" charset="0"/>
                                  </a:rPr>
                                  <m:t>𝑛</m:t>
                                </m:r>
                              </m:sub>
                            </m:sSub>
                            <m:func>
                              <m:func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1800">
                                    <a:effectLst/>
                                    <a:latin typeface="Cambria Math" panose="02040503050406030204" pitchFamily="18" charset="0"/>
                                    <a:ea typeface="Times New Roman" panose="02020603050405020304" pitchFamily="18" charset="0"/>
                                    <a:cs typeface="Arial" panose="020B0604020202020204" pitchFamily="34" charset="0"/>
                                  </a:rPr>
                                  <m:t>sin</m:t>
                                </m:r>
                              </m:fName>
                              <m:e>
                                <m:r>
                                  <a:rPr lang="en-US" sz="1800" i="1">
                                    <a:effectLst/>
                                    <a:latin typeface="Cambria Math" panose="02040503050406030204" pitchFamily="18" charset="0"/>
                                    <a:ea typeface="Times New Roman" panose="02020603050405020304" pitchFamily="18" charset="0"/>
                                    <a:cs typeface="Arial" panose="020B0604020202020204" pitchFamily="34" charset="0"/>
                                  </a:rPr>
                                  <m:t>(</m:t>
                                </m:r>
                              </m:e>
                            </m:func>
                            <m:r>
                              <a:rPr lang="en-US" sz="1800" i="1">
                                <a:effectLst/>
                                <a:latin typeface="Cambria Math" panose="02040503050406030204" pitchFamily="18" charset="0"/>
                                <a:ea typeface="Times New Roman" panose="02020603050405020304" pitchFamily="18" charset="0"/>
                                <a:cs typeface="Arial" panose="020B0604020202020204" pitchFamily="34" charset="0"/>
                              </a:rPr>
                              <m:t>𝑛</m:t>
                            </m:r>
                            <m:sSub>
                              <m:sSub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a:effectLst/>
                                    <a:latin typeface="Cambria Math" panose="02040503050406030204" pitchFamily="18" charset="0"/>
                                    <a:ea typeface="Times New Roman" panose="02020603050405020304" pitchFamily="18" charset="0"/>
                                    <a:cs typeface="Arial" panose="020B0604020202020204" pitchFamily="34" charset="0"/>
                                  </a:rPr>
                                  <m:t>𝜔</m:t>
                                </m:r>
                              </m:e>
                              <m:sub>
                                <m:r>
                                  <a:rPr lang="en-US" sz="1800" i="1">
                                    <a:effectLst/>
                                    <a:latin typeface="Cambria Math" panose="02040503050406030204" pitchFamily="18" charset="0"/>
                                    <a:ea typeface="Times New Roman" panose="02020603050405020304" pitchFamily="18" charset="0"/>
                                    <a:cs typeface="Arial" panose="020B0604020202020204" pitchFamily="34" charset="0"/>
                                  </a:rPr>
                                  <m:t>0</m:t>
                                </m:r>
                              </m:sub>
                            </m:sSub>
                            <m:r>
                              <a:rPr lang="en-US" sz="1800" i="1">
                                <a:effectLst/>
                                <a:latin typeface="Cambria Math" panose="02040503050406030204" pitchFamily="18" charset="0"/>
                                <a:ea typeface="Times New Roman" panose="02020603050405020304" pitchFamily="18" charset="0"/>
                                <a:cs typeface="Arial" panose="020B0604020202020204" pitchFamily="34" charset="0"/>
                              </a:rPr>
                              <m:t>𝑡</m:t>
                            </m:r>
                            <m:r>
                              <a:rPr lang="en-US" sz="1800" i="1">
                                <a:effectLst/>
                                <a:latin typeface="Cambria Math" panose="02040503050406030204" pitchFamily="18" charset="0"/>
                                <a:ea typeface="Times New Roman" panose="02020603050405020304" pitchFamily="18" charset="0"/>
                                <a:cs typeface="Arial" panose="020B0604020202020204" pitchFamily="34" charset="0"/>
                              </a:rPr>
                              <m:t>)</m:t>
                            </m:r>
                          </m:e>
                        </m:d>
                      </m:e>
                    </m:nary>
                  </m:oMath>
                </a14:m>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6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Eq. 4.2.5.1.2	</a:t>
                </a:r>
                <a14:m>
                  <m:oMath xmlns:m="http://schemas.openxmlformats.org/officeDocument/2006/math">
                    <m:r>
                      <a:rPr lang="en-US" sz="1800" i="1">
                        <a:effectLst/>
                        <a:latin typeface="Cambria Math" panose="02040503050406030204" pitchFamily="18" charset="0"/>
                        <a:ea typeface="Times New Roman" panose="02020603050405020304" pitchFamily="18" charset="0"/>
                        <a:cs typeface="Arial" panose="020B0604020202020204" pitchFamily="34" charset="0"/>
                      </a:rPr>
                      <m:t>𝑖</m:t>
                    </m:r>
                    <m:d>
                      <m:d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1800" i="1">
                            <a:effectLst/>
                            <a:latin typeface="Cambria Math" panose="02040503050406030204" pitchFamily="18" charset="0"/>
                            <a:ea typeface="Times New Roman" panose="02020603050405020304" pitchFamily="18" charset="0"/>
                            <a:cs typeface="Arial" panose="020B0604020202020204" pitchFamily="34" charset="0"/>
                          </a:rPr>
                          <m:t>𝑡</m:t>
                        </m:r>
                      </m:e>
                    </m:d>
                    <m:r>
                      <a:rPr lang="en-US" sz="18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a:effectLst/>
                                <a:latin typeface="Cambria Math" panose="02040503050406030204" pitchFamily="18" charset="0"/>
                                <a:ea typeface="Times New Roman" panose="02020603050405020304" pitchFamily="18" charset="0"/>
                                <a:cs typeface="Arial" panose="020B0604020202020204" pitchFamily="34" charset="0"/>
                              </a:rPr>
                              <m:t>𝑐</m:t>
                            </m:r>
                          </m:e>
                          <m:sub>
                            <m:r>
                              <a:rPr lang="en-US" sz="1800" i="1">
                                <a:effectLst/>
                                <a:latin typeface="Cambria Math" panose="02040503050406030204" pitchFamily="18" charset="0"/>
                                <a:ea typeface="Times New Roman" panose="02020603050405020304" pitchFamily="18" charset="0"/>
                                <a:cs typeface="Arial" panose="020B0604020202020204" pitchFamily="34" charset="0"/>
                              </a:rPr>
                              <m:t>0</m:t>
                            </m:r>
                          </m:sub>
                        </m:sSub>
                      </m:num>
                      <m:den>
                        <m:r>
                          <a:rPr lang="en-US" sz="1800" i="1">
                            <a:effectLst/>
                            <a:latin typeface="Cambria Math" panose="02040503050406030204" pitchFamily="18" charset="0"/>
                            <a:ea typeface="Times New Roman" panose="02020603050405020304" pitchFamily="18" charset="0"/>
                            <a:cs typeface="Arial" panose="020B0604020202020204" pitchFamily="34" charset="0"/>
                          </a:rPr>
                          <m:t>2</m:t>
                        </m:r>
                      </m:den>
                    </m:f>
                    <m:r>
                      <a:rPr lang="en-US" sz="1800" i="1">
                        <a:effectLst/>
                        <a:latin typeface="Cambria Math" panose="02040503050406030204" pitchFamily="18" charset="0"/>
                        <a:ea typeface="Times New Roman" panose="02020603050405020304" pitchFamily="18" charset="0"/>
                        <a:cs typeface="Arial" panose="020B0604020202020204" pitchFamily="34" charset="0"/>
                      </a:rPr>
                      <m:t>+</m:t>
                    </m:r>
                    <m:nary>
                      <m:naryPr>
                        <m:chr m:val="∑"/>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naryPr>
                      <m:sub>
                        <m:r>
                          <a:rPr lang="en-US" sz="1800" i="1">
                            <a:effectLst/>
                            <a:latin typeface="Cambria Math" panose="02040503050406030204" pitchFamily="18" charset="0"/>
                            <a:ea typeface="Times New Roman" panose="02020603050405020304" pitchFamily="18" charset="0"/>
                            <a:cs typeface="Arial" panose="020B0604020202020204" pitchFamily="34" charset="0"/>
                          </a:rPr>
                          <m:t>𝑛</m:t>
                        </m:r>
                        <m:r>
                          <a:rPr lang="en-US" sz="1800" i="1">
                            <a:effectLst/>
                            <a:latin typeface="Cambria Math" panose="02040503050406030204" pitchFamily="18" charset="0"/>
                            <a:ea typeface="Times New Roman" panose="02020603050405020304" pitchFamily="18" charset="0"/>
                            <a:cs typeface="Arial" panose="020B0604020202020204" pitchFamily="34" charset="0"/>
                          </a:rPr>
                          <m:t>=1</m:t>
                        </m:r>
                      </m:sub>
                      <m:sup>
                        <m:r>
                          <a:rPr lang="en-US" sz="1800" i="1">
                            <a:effectLst/>
                            <a:latin typeface="Cambria Math" panose="02040503050406030204" pitchFamily="18" charset="0"/>
                            <a:ea typeface="Times New Roman" panose="02020603050405020304" pitchFamily="18" charset="0"/>
                            <a:cs typeface="Arial" panose="020B0604020202020204" pitchFamily="34" charset="0"/>
                          </a:rPr>
                          <m:t>𝑛</m:t>
                        </m:r>
                        <m:r>
                          <a:rPr lang="en-US" sz="1800" i="1">
                            <a:effectLst/>
                            <a:latin typeface="Cambria Math" panose="02040503050406030204" pitchFamily="18" charset="0"/>
                            <a:ea typeface="Times New Roman" panose="02020603050405020304" pitchFamily="18" charset="0"/>
                            <a:cs typeface="Arial" panose="020B0604020202020204" pitchFamily="34" charset="0"/>
                          </a:rPr>
                          <m:t>=∞</m:t>
                        </m:r>
                      </m:sup>
                      <m:e>
                        <m:d>
                          <m:d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dPr>
                          <m:e>
                            <m:sSub>
                              <m:sSub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a:effectLst/>
                                    <a:latin typeface="Cambria Math" panose="02040503050406030204" pitchFamily="18" charset="0"/>
                                    <a:ea typeface="Times New Roman" panose="02020603050405020304" pitchFamily="18" charset="0"/>
                                    <a:cs typeface="Arial" panose="020B0604020202020204" pitchFamily="34" charset="0"/>
                                  </a:rPr>
                                  <m:t>𝑐</m:t>
                                </m:r>
                              </m:e>
                              <m:sub>
                                <m:r>
                                  <a:rPr lang="en-US" sz="1800" i="1">
                                    <a:effectLst/>
                                    <a:latin typeface="Cambria Math" panose="02040503050406030204" pitchFamily="18" charset="0"/>
                                    <a:ea typeface="Times New Roman" panose="02020603050405020304" pitchFamily="18" charset="0"/>
                                    <a:cs typeface="Arial" panose="020B0604020202020204" pitchFamily="34" charset="0"/>
                                  </a:rPr>
                                  <m:t>𝑛</m:t>
                                </m:r>
                              </m:sub>
                            </m:sSub>
                            <m:func>
                              <m:func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1800">
                                    <a:effectLst/>
                                    <a:latin typeface="Cambria Math" panose="02040503050406030204" pitchFamily="18" charset="0"/>
                                    <a:ea typeface="Times New Roman" panose="02020603050405020304" pitchFamily="18" charset="0"/>
                                    <a:cs typeface="Arial" panose="020B0604020202020204" pitchFamily="34" charset="0"/>
                                  </a:rPr>
                                  <m:t>cos</m:t>
                                </m:r>
                              </m:fName>
                              <m:e>
                                <m:r>
                                  <a:rPr lang="en-US" sz="1800" i="1">
                                    <a:effectLst/>
                                    <a:latin typeface="Cambria Math" panose="02040503050406030204" pitchFamily="18" charset="0"/>
                                    <a:ea typeface="Times New Roman" panose="02020603050405020304" pitchFamily="18" charset="0"/>
                                    <a:cs typeface="Arial" panose="020B0604020202020204" pitchFamily="34" charset="0"/>
                                  </a:rPr>
                                  <m:t>(</m:t>
                                </m:r>
                              </m:e>
                            </m:func>
                            <m:r>
                              <a:rPr lang="en-US" sz="1800" i="1">
                                <a:effectLst/>
                                <a:latin typeface="Cambria Math" panose="02040503050406030204" pitchFamily="18" charset="0"/>
                                <a:ea typeface="Times New Roman" panose="02020603050405020304" pitchFamily="18" charset="0"/>
                                <a:cs typeface="Arial" panose="020B0604020202020204" pitchFamily="34" charset="0"/>
                              </a:rPr>
                              <m:t>𝑛</m:t>
                            </m:r>
                            <m:sSub>
                              <m:sSub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a:effectLst/>
                                    <a:latin typeface="Cambria Math" panose="02040503050406030204" pitchFamily="18" charset="0"/>
                                    <a:ea typeface="Times New Roman" panose="02020603050405020304" pitchFamily="18" charset="0"/>
                                    <a:cs typeface="Arial" panose="020B0604020202020204" pitchFamily="34" charset="0"/>
                                  </a:rPr>
                                  <m:t>𝜔</m:t>
                                </m:r>
                              </m:e>
                              <m:sub>
                                <m:r>
                                  <a:rPr lang="en-US" sz="1800" i="1">
                                    <a:effectLst/>
                                    <a:latin typeface="Cambria Math" panose="02040503050406030204" pitchFamily="18" charset="0"/>
                                    <a:ea typeface="Times New Roman" panose="02020603050405020304" pitchFamily="18" charset="0"/>
                                    <a:cs typeface="Arial" panose="020B0604020202020204" pitchFamily="34" charset="0"/>
                                  </a:rPr>
                                  <m:t>0</m:t>
                                </m:r>
                              </m:sub>
                            </m:sSub>
                            <m:r>
                              <a:rPr lang="en-US" sz="1800" i="1">
                                <a:effectLst/>
                                <a:latin typeface="Cambria Math" panose="02040503050406030204" pitchFamily="18" charset="0"/>
                                <a:ea typeface="Times New Roman" panose="02020603050405020304" pitchFamily="18" charset="0"/>
                                <a:cs typeface="Arial" panose="020B0604020202020204" pitchFamily="34" charset="0"/>
                              </a:rPr>
                              <m:t>𝑡</m:t>
                            </m:r>
                            <m:r>
                              <a:rPr lang="en-US" sz="1800"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a:effectLst/>
                                    <a:latin typeface="Cambria Math" panose="02040503050406030204" pitchFamily="18" charset="0"/>
                                    <a:ea typeface="Times New Roman" panose="02020603050405020304" pitchFamily="18" charset="0"/>
                                    <a:cs typeface="Arial" panose="020B0604020202020204" pitchFamily="34" charset="0"/>
                                  </a:rPr>
                                  <m:t>𝑑</m:t>
                                </m:r>
                              </m:e>
                              <m:sub>
                                <m:r>
                                  <a:rPr lang="en-US" sz="1800" i="1">
                                    <a:effectLst/>
                                    <a:latin typeface="Cambria Math" panose="02040503050406030204" pitchFamily="18" charset="0"/>
                                    <a:ea typeface="Times New Roman" panose="02020603050405020304" pitchFamily="18" charset="0"/>
                                    <a:cs typeface="Arial" panose="020B0604020202020204" pitchFamily="34" charset="0"/>
                                  </a:rPr>
                                  <m:t>𝑛</m:t>
                                </m:r>
                              </m:sub>
                            </m:sSub>
                            <m:func>
                              <m:func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1800">
                                    <a:effectLst/>
                                    <a:latin typeface="Cambria Math" panose="02040503050406030204" pitchFamily="18" charset="0"/>
                                    <a:ea typeface="Times New Roman" panose="02020603050405020304" pitchFamily="18" charset="0"/>
                                    <a:cs typeface="Arial" panose="020B0604020202020204" pitchFamily="34" charset="0"/>
                                  </a:rPr>
                                  <m:t>sin</m:t>
                                </m:r>
                              </m:fName>
                              <m:e>
                                <m:r>
                                  <a:rPr lang="en-US" sz="1800" i="1">
                                    <a:effectLst/>
                                    <a:latin typeface="Cambria Math" panose="02040503050406030204" pitchFamily="18" charset="0"/>
                                    <a:ea typeface="Times New Roman" panose="02020603050405020304" pitchFamily="18" charset="0"/>
                                    <a:cs typeface="Arial" panose="020B0604020202020204" pitchFamily="34" charset="0"/>
                                  </a:rPr>
                                  <m:t>(</m:t>
                                </m:r>
                              </m:e>
                            </m:func>
                            <m:r>
                              <a:rPr lang="en-US" sz="1800" i="1">
                                <a:effectLst/>
                                <a:latin typeface="Cambria Math" panose="02040503050406030204" pitchFamily="18" charset="0"/>
                                <a:ea typeface="Times New Roman" panose="02020603050405020304" pitchFamily="18" charset="0"/>
                                <a:cs typeface="Arial" panose="020B0604020202020204" pitchFamily="34" charset="0"/>
                              </a:rPr>
                              <m:t>𝑛</m:t>
                            </m:r>
                            <m:sSub>
                              <m:sSub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a:effectLst/>
                                    <a:latin typeface="Cambria Math" panose="02040503050406030204" pitchFamily="18" charset="0"/>
                                    <a:ea typeface="Times New Roman" panose="02020603050405020304" pitchFamily="18" charset="0"/>
                                    <a:cs typeface="Arial" panose="020B0604020202020204" pitchFamily="34" charset="0"/>
                                  </a:rPr>
                                  <m:t>𝜔</m:t>
                                </m:r>
                              </m:e>
                              <m:sub>
                                <m:r>
                                  <a:rPr lang="en-US" sz="1800" i="1">
                                    <a:effectLst/>
                                    <a:latin typeface="Cambria Math" panose="02040503050406030204" pitchFamily="18" charset="0"/>
                                    <a:ea typeface="Times New Roman" panose="02020603050405020304" pitchFamily="18" charset="0"/>
                                    <a:cs typeface="Arial" panose="020B0604020202020204" pitchFamily="34" charset="0"/>
                                  </a:rPr>
                                  <m:t>0</m:t>
                                </m:r>
                              </m:sub>
                            </m:sSub>
                            <m:r>
                              <a:rPr lang="en-US" sz="1800" i="1">
                                <a:effectLst/>
                                <a:latin typeface="Cambria Math" panose="02040503050406030204" pitchFamily="18" charset="0"/>
                                <a:ea typeface="Times New Roman" panose="02020603050405020304" pitchFamily="18" charset="0"/>
                                <a:cs typeface="Arial" panose="020B0604020202020204" pitchFamily="34" charset="0"/>
                              </a:rPr>
                              <m:t>𝑡</m:t>
                            </m:r>
                            <m:r>
                              <a:rPr lang="en-US" sz="1800" i="1">
                                <a:effectLst/>
                                <a:latin typeface="Cambria Math" panose="02040503050406030204" pitchFamily="18" charset="0"/>
                                <a:ea typeface="Times New Roman" panose="02020603050405020304" pitchFamily="18" charset="0"/>
                                <a:cs typeface="Arial" panose="020B0604020202020204" pitchFamily="34" charset="0"/>
                              </a:rPr>
                              <m:t>)</m:t>
                            </m:r>
                          </m:e>
                        </m:d>
                      </m:e>
                    </m:nary>
                  </m:oMath>
                </a14:m>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mc:Choice>
        <mc:Fallback>
          <p:sp>
            <p:nvSpPr>
              <p:cNvPr id="3" name="Content Placeholder 2">
                <a:extLst>
                  <a:ext uri="{FF2B5EF4-FFF2-40B4-BE49-F238E27FC236}">
                    <a16:creationId xmlns:a16="http://schemas.microsoft.com/office/drawing/2014/main" id="{EAEE538A-80BA-ABCE-35F6-D4EF4B1B0C18}"/>
                  </a:ext>
                </a:extLst>
              </p:cNvPr>
              <p:cNvSpPr>
                <a:spLocks noGrp="1" noRot="1" noChangeAspect="1" noMove="1" noResize="1" noEditPoints="1" noAdjustHandles="1" noChangeArrowheads="1" noChangeShapeType="1" noTextEdit="1"/>
              </p:cNvSpPr>
              <p:nvPr>
                <p:ph idx="1"/>
              </p:nvPr>
            </p:nvSpPr>
            <p:spPr>
              <a:blipFill>
                <a:blip r:embed="rId3"/>
                <a:stretch>
                  <a:fillRect l="-1546" t="-2141" r="-696"/>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E9FF0530-C2AF-F11C-2AD8-1ECCF948B982}"/>
              </a:ext>
            </a:extLst>
          </p:cNvPr>
          <p:cNvSpPr>
            <a:spLocks noGrp="1"/>
          </p:cNvSpPr>
          <p:nvPr>
            <p:ph type="ftr" sz="quarter" idx="3"/>
          </p:nvPr>
        </p:nvSpPr>
        <p:spPr/>
        <p:txBody>
          <a:bodyPr/>
          <a:lstStyle/>
          <a:p>
            <a:r>
              <a:rPr lang="en-US"/>
              <a:t>tescometering.com</a:t>
            </a:r>
          </a:p>
        </p:txBody>
      </p:sp>
      <p:sp>
        <p:nvSpPr>
          <p:cNvPr id="5" name="Slide Number Placeholder 4">
            <a:extLst>
              <a:ext uri="{FF2B5EF4-FFF2-40B4-BE49-F238E27FC236}">
                <a16:creationId xmlns:a16="http://schemas.microsoft.com/office/drawing/2014/main" id="{29C2FB3C-1190-0D68-9EF2-0EB37659DCDF}"/>
              </a:ext>
            </a:extLst>
          </p:cNvPr>
          <p:cNvSpPr>
            <a:spLocks noGrp="1"/>
          </p:cNvSpPr>
          <p:nvPr>
            <p:ph type="sldNum" sz="quarter" idx="4"/>
          </p:nvPr>
        </p:nvSpPr>
        <p:spPr/>
        <p:txBody>
          <a:bodyPr/>
          <a:lstStyle/>
          <a:p>
            <a:fld id="{4BEAC4C4-F0A7-4B61-A827-E4198D078267}" type="slidenum">
              <a:rPr lang="en-US" smtClean="0"/>
              <a:t>16</a:t>
            </a:fld>
            <a:endParaRPr lang="en-US"/>
          </a:p>
        </p:txBody>
      </p:sp>
    </p:spTree>
    <p:extLst>
      <p:ext uri="{BB962C8B-B14F-4D97-AF65-F5344CB8AC3E}">
        <p14:creationId xmlns:p14="http://schemas.microsoft.com/office/powerpoint/2010/main" val="897224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DF562-2C73-9F45-34F4-BE05501CE86C}"/>
              </a:ext>
            </a:extLst>
          </p:cNvPr>
          <p:cNvSpPr>
            <a:spLocks noGrp="1"/>
          </p:cNvSpPr>
          <p:nvPr>
            <p:ph type="title"/>
          </p:nvPr>
        </p:nvSpPr>
        <p:spPr/>
        <p:txBody>
          <a:bodyPr/>
          <a:lstStyle/>
          <a:p>
            <a:r>
              <a:rPr lang="en-US" dirty="0"/>
              <a:t>Single Phase, Single Cycle</a:t>
            </a:r>
          </a:p>
        </p:txBody>
      </p:sp>
      <p:sp>
        <p:nvSpPr>
          <p:cNvPr id="3" name="Content Placeholder 2">
            <a:extLst>
              <a:ext uri="{FF2B5EF4-FFF2-40B4-BE49-F238E27FC236}">
                <a16:creationId xmlns:a16="http://schemas.microsoft.com/office/drawing/2014/main" id="{EAEE538A-80BA-ABCE-35F6-D4EF4B1B0C18}"/>
              </a:ext>
            </a:extLst>
          </p:cNvPr>
          <p:cNvSpPr>
            <a:spLocks noGrp="1"/>
          </p:cNvSpPr>
          <p:nvPr>
            <p:ph idx="1"/>
          </p:nvPr>
        </p:nvSpPr>
        <p:spPr/>
        <p:txBody>
          <a:bodyPr>
            <a:normAutofit/>
          </a:bodyPr>
          <a:lstStyle/>
          <a:p>
            <a:r>
              <a:rPr lang="en-US" dirty="0"/>
              <a:t>ANSI C12.31 defines single phase, single cycle equations.</a:t>
            </a:r>
          </a:p>
          <a:p>
            <a:r>
              <a:rPr lang="en-US" dirty="0"/>
              <a:t>Acknowledges that the equations in the standard are computed cycle to cycle, while in the real world, they can the actual period may vary cycle to cycle.</a:t>
            </a:r>
          </a:p>
          <a:p>
            <a:pPr lvl="1"/>
            <a:endParaRPr lang="en-US" dirty="0"/>
          </a:p>
          <a:p>
            <a:pPr lvl="1"/>
            <a:endParaRPr lang="en-US" dirty="0"/>
          </a:p>
          <a:p>
            <a:endParaRPr lang="en-US" dirty="0"/>
          </a:p>
        </p:txBody>
      </p:sp>
      <p:sp>
        <p:nvSpPr>
          <p:cNvPr id="4" name="Footer Placeholder 3">
            <a:extLst>
              <a:ext uri="{FF2B5EF4-FFF2-40B4-BE49-F238E27FC236}">
                <a16:creationId xmlns:a16="http://schemas.microsoft.com/office/drawing/2014/main" id="{E9FF0530-C2AF-F11C-2AD8-1ECCF948B982}"/>
              </a:ext>
            </a:extLst>
          </p:cNvPr>
          <p:cNvSpPr>
            <a:spLocks noGrp="1"/>
          </p:cNvSpPr>
          <p:nvPr>
            <p:ph type="ftr" sz="quarter" idx="3"/>
          </p:nvPr>
        </p:nvSpPr>
        <p:spPr/>
        <p:txBody>
          <a:bodyPr/>
          <a:lstStyle/>
          <a:p>
            <a:r>
              <a:rPr lang="en-US"/>
              <a:t>tescometering.com</a:t>
            </a:r>
          </a:p>
        </p:txBody>
      </p:sp>
      <p:sp>
        <p:nvSpPr>
          <p:cNvPr id="5" name="Slide Number Placeholder 4">
            <a:extLst>
              <a:ext uri="{FF2B5EF4-FFF2-40B4-BE49-F238E27FC236}">
                <a16:creationId xmlns:a16="http://schemas.microsoft.com/office/drawing/2014/main" id="{29C2FB3C-1190-0D68-9EF2-0EB37659DCDF}"/>
              </a:ext>
            </a:extLst>
          </p:cNvPr>
          <p:cNvSpPr>
            <a:spLocks noGrp="1"/>
          </p:cNvSpPr>
          <p:nvPr>
            <p:ph type="sldNum" sz="quarter" idx="4"/>
          </p:nvPr>
        </p:nvSpPr>
        <p:spPr/>
        <p:txBody>
          <a:bodyPr/>
          <a:lstStyle/>
          <a:p>
            <a:fld id="{4BEAC4C4-F0A7-4B61-A827-E4198D078267}" type="slidenum">
              <a:rPr lang="en-US" smtClean="0"/>
              <a:t>17</a:t>
            </a:fld>
            <a:endParaRPr lang="en-US"/>
          </a:p>
        </p:txBody>
      </p:sp>
    </p:spTree>
    <p:extLst>
      <p:ext uri="{BB962C8B-B14F-4D97-AF65-F5344CB8AC3E}">
        <p14:creationId xmlns:p14="http://schemas.microsoft.com/office/powerpoint/2010/main" val="3630582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DF562-2C73-9F45-34F4-BE05501CE86C}"/>
              </a:ext>
            </a:extLst>
          </p:cNvPr>
          <p:cNvSpPr>
            <a:spLocks noGrp="1"/>
          </p:cNvSpPr>
          <p:nvPr>
            <p:ph type="title"/>
          </p:nvPr>
        </p:nvSpPr>
        <p:spPr/>
        <p:txBody>
          <a:bodyPr/>
          <a:lstStyle/>
          <a:p>
            <a:r>
              <a:rPr lang="en-US" dirty="0"/>
              <a:t>Quadrant-based Definitions</a:t>
            </a:r>
          </a:p>
        </p:txBody>
      </p:sp>
      <p:sp>
        <p:nvSpPr>
          <p:cNvPr id="3" name="Content Placeholder 2">
            <a:extLst>
              <a:ext uri="{FF2B5EF4-FFF2-40B4-BE49-F238E27FC236}">
                <a16:creationId xmlns:a16="http://schemas.microsoft.com/office/drawing/2014/main" id="{EAEE538A-80BA-ABCE-35F6-D4EF4B1B0C18}"/>
              </a:ext>
            </a:extLst>
          </p:cNvPr>
          <p:cNvSpPr>
            <a:spLocks noGrp="1"/>
          </p:cNvSpPr>
          <p:nvPr>
            <p:ph idx="1"/>
          </p:nvPr>
        </p:nvSpPr>
        <p:spPr/>
        <p:txBody>
          <a:bodyPr>
            <a:normAutofit/>
          </a:bodyPr>
          <a:lstStyle/>
          <a:p>
            <a:r>
              <a:rPr lang="en-US" dirty="0"/>
              <a:t>For some applications it may be desirable to separate power and energy quantities into bins based on the flow direction, delivered (imported) and received (exported), of active and reactive energy.</a:t>
            </a:r>
          </a:p>
          <a:p>
            <a:r>
              <a:rPr lang="en-US" dirty="0"/>
              <a:t>Provides consensus framework for doing so</a:t>
            </a:r>
          </a:p>
          <a:p>
            <a:pPr lvl="1"/>
            <a:endParaRPr lang="en-US" dirty="0"/>
          </a:p>
          <a:p>
            <a:pPr lvl="1"/>
            <a:endParaRPr lang="en-US" dirty="0"/>
          </a:p>
          <a:p>
            <a:endParaRPr lang="en-US" dirty="0"/>
          </a:p>
        </p:txBody>
      </p:sp>
      <p:sp>
        <p:nvSpPr>
          <p:cNvPr id="4" name="Footer Placeholder 3">
            <a:extLst>
              <a:ext uri="{FF2B5EF4-FFF2-40B4-BE49-F238E27FC236}">
                <a16:creationId xmlns:a16="http://schemas.microsoft.com/office/drawing/2014/main" id="{E9FF0530-C2AF-F11C-2AD8-1ECCF948B982}"/>
              </a:ext>
            </a:extLst>
          </p:cNvPr>
          <p:cNvSpPr>
            <a:spLocks noGrp="1"/>
          </p:cNvSpPr>
          <p:nvPr>
            <p:ph type="ftr" sz="quarter" idx="3"/>
          </p:nvPr>
        </p:nvSpPr>
        <p:spPr/>
        <p:txBody>
          <a:bodyPr/>
          <a:lstStyle/>
          <a:p>
            <a:r>
              <a:rPr lang="en-US"/>
              <a:t>tescometering.com</a:t>
            </a:r>
          </a:p>
        </p:txBody>
      </p:sp>
      <p:sp>
        <p:nvSpPr>
          <p:cNvPr id="5" name="Slide Number Placeholder 4">
            <a:extLst>
              <a:ext uri="{FF2B5EF4-FFF2-40B4-BE49-F238E27FC236}">
                <a16:creationId xmlns:a16="http://schemas.microsoft.com/office/drawing/2014/main" id="{29C2FB3C-1190-0D68-9EF2-0EB37659DCDF}"/>
              </a:ext>
            </a:extLst>
          </p:cNvPr>
          <p:cNvSpPr>
            <a:spLocks noGrp="1"/>
          </p:cNvSpPr>
          <p:nvPr>
            <p:ph type="sldNum" sz="quarter" idx="4"/>
          </p:nvPr>
        </p:nvSpPr>
        <p:spPr/>
        <p:txBody>
          <a:bodyPr/>
          <a:lstStyle/>
          <a:p>
            <a:fld id="{4BEAC4C4-F0A7-4B61-A827-E4198D078267}" type="slidenum">
              <a:rPr lang="en-US" smtClean="0"/>
              <a:t>18</a:t>
            </a:fld>
            <a:endParaRPr lang="en-US"/>
          </a:p>
        </p:txBody>
      </p:sp>
    </p:spTree>
    <p:extLst>
      <p:ext uri="{BB962C8B-B14F-4D97-AF65-F5344CB8AC3E}">
        <p14:creationId xmlns:p14="http://schemas.microsoft.com/office/powerpoint/2010/main" val="3716379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DF562-2C73-9F45-34F4-BE05501CE86C}"/>
              </a:ext>
            </a:extLst>
          </p:cNvPr>
          <p:cNvSpPr>
            <a:spLocks noGrp="1"/>
          </p:cNvSpPr>
          <p:nvPr>
            <p:ph type="title"/>
          </p:nvPr>
        </p:nvSpPr>
        <p:spPr/>
        <p:txBody>
          <a:bodyPr/>
          <a:lstStyle/>
          <a:p>
            <a:r>
              <a:rPr lang="en-US" dirty="0"/>
              <a:t>Measurement of &gt;1 Cycle</a:t>
            </a:r>
          </a:p>
        </p:txBody>
      </p:sp>
      <p:sp>
        <p:nvSpPr>
          <p:cNvPr id="3" name="Content Placeholder 2">
            <a:extLst>
              <a:ext uri="{FF2B5EF4-FFF2-40B4-BE49-F238E27FC236}">
                <a16:creationId xmlns:a16="http://schemas.microsoft.com/office/drawing/2014/main" id="{EAEE538A-80BA-ABCE-35F6-D4EF4B1B0C18}"/>
              </a:ext>
            </a:extLst>
          </p:cNvPr>
          <p:cNvSpPr>
            <a:spLocks noGrp="1"/>
          </p:cNvSpPr>
          <p:nvPr>
            <p:ph idx="1"/>
          </p:nvPr>
        </p:nvSpPr>
        <p:spPr/>
        <p:txBody>
          <a:bodyPr>
            <a:normAutofit/>
          </a:bodyPr>
          <a:lstStyle/>
          <a:p>
            <a:r>
              <a:rPr lang="en-US" dirty="0"/>
              <a:t>When the measurement period is an integer number of cycles, then the result is computed either as the weighted average or sum (depending on the quantity) of the individual cycles. </a:t>
            </a:r>
          </a:p>
          <a:p>
            <a:r>
              <a:rPr lang="en-US" dirty="0"/>
              <a:t>For multiple cycle intervals the beginning of one cycle is coincident in time with the end of the previous cycle.</a:t>
            </a:r>
          </a:p>
          <a:p>
            <a:r>
              <a:rPr lang="en-US" dirty="0"/>
              <a:t>Defines integer number of cycles, and arbitrary time intervals</a:t>
            </a:r>
          </a:p>
          <a:p>
            <a:pPr lvl="1"/>
            <a:endParaRPr lang="en-US" dirty="0"/>
          </a:p>
          <a:p>
            <a:endParaRPr lang="en-US" dirty="0"/>
          </a:p>
        </p:txBody>
      </p:sp>
      <p:sp>
        <p:nvSpPr>
          <p:cNvPr id="4" name="Footer Placeholder 3">
            <a:extLst>
              <a:ext uri="{FF2B5EF4-FFF2-40B4-BE49-F238E27FC236}">
                <a16:creationId xmlns:a16="http://schemas.microsoft.com/office/drawing/2014/main" id="{E9FF0530-C2AF-F11C-2AD8-1ECCF948B982}"/>
              </a:ext>
            </a:extLst>
          </p:cNvPr>
          <p:cNvSpPr>
            <a:spLocks noGrp="1"/>
          </p:cNvSpPr>
          <p:nvPr>
            <p:ph type="ftr" sz="quarter" idx="3"/>
          </p:nvPr>
        </p:nvSpPr>
        <p:spPr/>
        <p:txBody>
          <a:bodyPr/>
          <a:lstStyle/>
          <a:p>
            <a:r>
              <a:rPr lang="en-US"/>
              <a:t>tescometering.com</a:t>
            </a:r>
          </a:p>
        </p:txBody>
      </p:sp>
      <p:sp>
        <p:nvSpPr>
          <p:cNvPr id="5" name="Slide Number Placeholder 4">
            <a:extLst>
              <a:ext uri="{FF2B5EF4-FFF2-40B4-BE49-F238E27FC236}">
                <a16:creationId xmlns:a16="http://schemas.microsoft.com/office/drawing/2014/main" id="{29C2FB3C-1190-0D68-9EF2-0EB37659DCDF}"/>
              </a:ext>
            </a:extLst>
          </p:cNvPr>
          <p:cNvSpPr>
            <a:spLocks noGrp="1"/>
          </p:cNvSpPr>
          <p:nvPr>
            <p:ph type="sldNum" sz="quarter" idx="4"/>
          </p:nvPr>
        </p:nvSpPr>
        <p:spPr/>
        <p:txBody>
          <a:bodyPr/>
          <a:lstStyle/>
          <a:p>
            <a:fld id="{4BEAC4C4-F0A7-4B61-A827-E4198D078267}" type="slidenum">
              <a:rPr lang="en-US" smtClean="0"/>
              <a:t>19</a:t>
            </a:fld>
            <a:endParaRPr lang="en-US"/>
          </a:p>
        </p:txBody>
      </p:sp>
    </p:spTree>
    <p:extLst>
      <p:ext uri="{BB962C8B-B14F-4D97-AF65-F5344CB8AC3E}">
        <p14:creationId xmlns:p14="http://schemas.microsoft.com/office/powerpoint/2010/main" val="1789728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73843-5F39-E2C3-FB91-784E03825CAC}"/>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A32F2644-CAEC-FD9F-E2A6-34B8904EC80A}"/>
              </a:ext>
            </a:extLst>
          </p:cNvPr>
          <p:cNvSpPr>
            <a:spLocks noGrp="1"/>
          </p:cNvSpPr>
          <p:nvPr>
            <p:ph idx="1"/>
          </p:nvPr>
        </p:nvSpPr>
        <p:spPr/>
        <p:txBody>
          <a:bodyPr/>
          <a:lstStyle/>
          <a:p>
            <a:r>
              <a:rPr lang="en-US" dirty="0"/>
              <a:t>What is ANSI and why do I care?</a:t>
            </a:r>
          </a:p>
          <a:p>
            <a:r>
              <a:rPr lang="en-US" dirty="0"/>
              <a:t>What is ANSI 12.31 all about?</a:t>
            </a:r>
          </a:p>
          <a:p>
            <a:pPr lvl="1"/>
            <a:r>
              <a:rPr lang="en-US" dirty="0"/>
              <a:t>Participants</a:t>
            </a:r>
          </a:p>
          <a:p>
            <a:pPr lvl="1"/>
            <a:r>
              <a:rPr lang="en-US" dirty="0"/>
              <a:t>Definitions</a:t>
            </a:r>
          </a:p>
          <a:p>
            <a:pPr lvl="1"/>
            <a:r>
              <a:rPr lang="en-US" dirty="0"/>
              <a:t>Contents</a:t>
            </a:r>
          </a:p>
          <a:p>
            <a:pPr lvl="1"/>
            <a:endParaRPr lang="en-US" dirty="0"/>
          </a:p>
          <a:p>
            <a:endParaRPr lang="en-US" dirty="0"/>
          </a:p>
        </p:txBody>
      </p:sp>
      <p:sp>
        <p:nvSpPr>
          <p:cNvPr id="4" name="Footer Placeholder 3">
            <a:extLst>
              <a:ext uri="{FF2B5EF4-FFF2-40B4-BE49-F238E27FC236}">
                <a16:creationId xmlns:a16="http://schemas.microsoft.com/office/drawing/2014/main" id="{53AF93C3-E234-F853-280F-BDC726DE5CE0}"/>
              </a:ext>
            </a:extLst>
          </p:cNvPr>
          <p:cNvSpPr>
            <a:spLocks noGrp="1"/>
          </p:cNvSpPr>
          <p:nvPr>
            <p:ph type="ftr" sz="quarter" idx="3"/>
          </p:nvPr>
        </p:nvSpPr>
        <p:spPr/>
        <p:txBody>
          <a:bodyPr/>
          <a:lstStyle/>
          <a:p>
            <a:r>
              <a:rPr lang="en-US"/>
              <a:t>tescometering.com</a:t>
            </a:r>
          </a:p>
        </p:txBody>
      </p:sp>
      <p:sp>
        <p:nvSpPr>
          <p:cNvPr id="5" name="Slide Number Placeholder 4">
            <a:extLst>
              <a:ext uri="{FF2B5EF4-FFF2-40B4-BE49-F238E27FC236}">
                <a16:creationId xmlns:a16="http://schemas.microsoft.com/office/drawing/2014/main" id="{25ED4D97-19D1-2D84-3BD2-3F029AE74679}"/>
              </a:ext>
            </a:extLst>
          </p:cNvPr>
          <p:cNvSpPr>
            <a:spLocks noGrp="1"/>
          </p:cNvSpPr>
          <p:nvPr>
            <p:ph type="sldNum" sz="quarter" idx="4"/>
          </p:nvPr>
        </p:nvSpPr>
        <p:spPr/>
        <p:txBody>
          <a:bodyPr/>
          <a:lstStyle/>
          <a:p>
            <a:fld id="{4BEAC4C4-F0A7-4B61-A827-E4198D078267}" type="slidenum">
              <a:rPr lang="en-US" smtClean="0"/>
              <a:t>2</a:t>
            </a:fld>
            <a:endParaRPr lang="en-US"/>
          </a:p>
        </p:txBody>
      </p:sp>
    </p:spTree>
    <p:extLst>
      <p:ext uri="{BB962C8B-B14F-4D97-AF65-F5344CB8AC3E}">
        <p14:creationId xmlns:p14="http://schemas.microsoft.com/office/powerpoint/2010/main" val="3021352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DF562-2C73-9F45-34F4-BE05501CE86C}"/>
              </a:ext>
            </a:extLst>
          </p:cNvPr>
          <p:cNvSpPr>
            <a:spLocks noGrp="1"/>
          </p:cNvSpPr>
          <p:nvPr>
            <p:ph type="title"/>
          </p:nvPr>
        </p:nvSpPr>
        <p:spPr/>
        <p:txBody>
          <a:bodyPr/>
          <a:lstStyle/>
          <a:p>
            <a:r>
              <a:rPr lang="en-US" dirty="0"/>
              <a:t>Polyphase Definitions</a:t>
            </a:r>
          </a:p>
        </p:txBody>
      </p:sp>
      <p:sp>
        <p:nvSpPr>
          <p:cNvPr id="3" name="Content Placeholder 2">
            <a:extLst>
              <a:ext uri="{FF2B5EF4-FFF2-40B4-BE49-F238E27FC236}">
                <a16:creationId xmlns:a16="http://schemas.microsoft.com/office/drawing/2014/main" id="{EAEE538A-80BA-ABCE-35F6-D4EF4B1B0C18}"/>
              </a:ext>
            </a:extLst>
          </p:cNvPr>
          <p:cNvSpPr>
            <a:spLocks noGrp="1"/>
          </p:cNvSpPr>
          <p:nvPr>
            <p:ph idx="1"/>
          </p:nvPr>
        </p:nvSpPr>
        <p:spPr/>
        <p:txBody>
          <a:bodyPr>
            <a:normAutofit/>
          </a:bodyPr>
          <a:lstStyle/>
          <a:p>
            <a:pPr lvl="1"/>
            <a:r>
              <a:rPr lang="en-US" dirty="0"/>
              <a:t>Establishes consensus definitions for Polyphase Notation, Polyphase Energy, and Polyphase Power Factor.</a:t>
            </a:r>
          </a:p>
          <a:p>
            <a:pPr lvl="1"/>
            <a:endParaRPr lang="en-US" dirty="0"/>
          </a:p>
          <a:p>
            <a:pPr lvl="1"/>
            <a:endParaRPr lang="en-US" dirty="0"/>
          </a:p>
          <a:p>
            <a:pPr lvl="1"/>
            <a:endParaRPr lang="en-US" dirty="0"/>
          </a:p>
          <a:p>
            <a:endParaRPr lang="en-US" dirty="0"/>
          </a:p>
        </p:txBody>
      </p:sp>
      <p:sp>
        <p:nvSpPr>
          <p:cNvPr id="4" name="Footer Placeholder 3">
            <a:extLst>
              <a:ext uri="{FF2B5EF4-FFF2-40B4-BE49-F238E27FC236}">
                <a16:creationId xmlns:a16="http://schemas.microsoft.com/office/drawing/2014/main" id="{E9FF0530-C2AF-F11C-2AD8-1ECCF948B982}"/>
              </a:ext>
            </a:extLst>
          </p:cNvPr>
          <p:cNvSpPr>
            <a:spLocks noGrp="1"/>
          </p:cNvSpPr>
          <p:nvPr>
            <p:ph type="ftr" sz="quarter" idx="3"/>
          </p:nvPr>
        </p:nvSpPr>
        <p:spPr/>
        <p:txBody>
          <a:bodyPr/>
          <a:lstStyle/>
          <a:p>
            <a:r>
              <a:rPr lang="en-US"/>
              <a:t>tescometering.com</a:t>
            </a:r>
          </a:p>
        </p:txBody>
      </p:sp>
      <p:sp>
        <p:nvSpPr>
          <p:cNvPr id="5" name="Slide Number Placeholder 4">
            <a:extLst>
              <a:ext uri="{FF2B5EF4-FFF2-40B4-BE49-F238E27FC236}">
                <a16:creationId xmlns:a16="http://schemas.microsoft.com/office/drawing/2014/main" id="{29C2FB3C-1190-0D68-9EF2-0EB37659DCDF}"/>
              </a:ext>
            </a:extLst>
          </p:cNvPr>
          <p:cNvSpPr>
            <a:spLocks noGrp="1"/>
          </p:cNvSpPr>
          <p:nvPr>
            <p:ph type="sldNum" sz="quarter" idx="4"/>
          </p:nvPr>
        </p:nvSpPr>
        <p:spPr/>
        <p:txBody>
          <a:bodyPr/>
          <a:lstStyle/>
          <a:p>
            <a:fld id="{4BEAC4C4-F0A7-4B61-A827-E4198D078267}" type="slidenum">
              <a:rPr lang="en-US" smtClean="0"/>
              <a:t>20</a:t>
            </a:fld>
            <a:endParaRPr lang="en-US"/>
          </a:p>
        </p:txBody>
      </p:sp>
      <p:pic>
        <p:nvPicPr>
          <p:cNvPr id="6" name="Picture 5">
            <a:extLst>
              <a:ext uri="{FF2B5EF4-FFF2-40B4-BE49-F238E27FC236}">
                <a16:creationId xmlns:a16="http://schemas.microsoft.com/office/drawing/2014/main" id="{687BBF1A-391F-B762-5644-DA4052EB3F7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0671" y="2754478"/>
            <a:ext cx="5943600" cy="2275840"/>
          </a:xfrm>
          <a:prstGeom prst="rect">
            <a:avLst/>
          </a:prstGeom>
          <a:noFill/>
          <a:ln>
            <a:noFill/>
          </a:ln>
        </p:spPr>
      </p:pic>
      <p:sp>
        <p:nvSpPr>
          <p:cNvPr id="8" name="TextBox 7">
            <a:extLst>
              <a:ext uri="{FF2B5EF4-FFF2-40B4-BE49-F238E27FC236}">
                <a16:creationId xmlns:a16="http://schemas.microsoft.com/office/drawing/2014/main" id="{98AF6C9F-79D4-E93F-68C1-42B83AA7649B}"/>
              </a:ext>
            </a:extLst>
          </p:cNvPr>
          <p:cNvSpPr txBox="1"/>
          <p:nvPr/>
        </p:nvSpPr>
        <p:spPr>
          <a:xfrm>
            <a:off x="2495176" y="5095919"/>
            <a:ext cx="4572000" cy="276999"/>
          </a:xfrm>
          <a:prstGeom prst="rect">
            <a:avLst/>
          </a:prstGeom>
          <a:noFill/>
        </p:spPr>
        <p:txBody>
          <a:bodyPr wrap="square">
            <a:spAutoFit/>
          </a:bodyPr>
          <a:lstStyle/>
          <a:p>
            <a:pPr marL="0" marR="0" algn="ctr">
              <a:spcBef>
                <a:spcPts val="0"/>
              </a:spcBef>
              <a:spcAft>
                <a:spcPts val="60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Example of Figure 8.2.1.2, vector apparent energy</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154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DF562-2C73-9F45-34F4-BE05501CE86C}"/>
              </a:ext>
            </a:extLst>
          </p:cNvPr>
          <p:cNvSpPr>
            <a:spLocks noGrp="1"/>
          </p:cNvSpPr>
          <p:nvPr>
            <p:ph type="title"/>
          </p:nvPr>
        </p:nvSpPr>
        <p:spPr/>
        <p:txBody>
          <a:bodyPr/>
          <a:lstStyle/>
          <a:p>
            <a:r>
              <a:rPr lang="en-US" dirty="0"/>
              <a:t>ANSI C12.31 – What’s it do?</a:t>
            </a:r>
          </a:p>
        </p:txBody>
      </p:sp>
      <p:sp>
        <p:nvSpPr>
          <p:cNvPr id="3" name="Content Placeholder 2">
            <a:extLst>
              <a:ext uri="{FF2B5EF4-FFF2-40B4-BE49-F238E27FC236}">
                <a16:creationId xmlns:a16="http://schemas.microsoft.com/office/drawing/2014/main" id="{EAEE538A-80BA-ABCE-35F6-D4EF4B1B0C18}"/>
              </a:ext>
            </a:extLst>
          </p:cNvPr>
          <p:cNvSpPr>
            <a:spLocks noGrp="1"/>
          </p:cNvSpPr>
          <p:nvPr>
            <p:ph idx="1"/>
          </p:nvPr>
        </p:nvSpPr>
        <p:spPr/>
        <p:txBody>
          <a:bodyPr>
            <a:normAutofit/>
          </a:bodyPr>
          <a:lstStyle/>
          <a:p>
            <a:r>
              <a:rPr lang="en-US" dirty="0"/>
              <a:t>ANSI C12.31 provides a legitimate framework and establishes consensus for key definitions required for:</a:t>
            </a:r>
          </a:p>
          <a:p>
            <a:pPr marL="457200" lvl="1" indent="0">
              <a:buNone/>
            </a:pPr>
            <a:r>
              <a:rPr lang="en-US" b="1" dirty="0">
                <a:latin typeface="Arial" panose="020B0604020202020204" pitchFamily="34" charset="0"/>
                <a:ea typeface="Times New Roman" panose="02020603050405020304" pitchFamily="18" charset="0"/>
                <a:cs typeface="Times New Roman" panose="02020603050405020304" pitchFamily="18" charset="0"/>
              </a:rPr>
              <a:t>“[…]U</a:t>
            </a:r>
            <a:r>
              <a:rPr lang="en-US" b="1" dirty="0">
                <a:effectLst/>
                <a:latin typeface="Arial" panose="020B0604020202020204" pitchFamily="34" charset="0"/>
                <a:ea typeface="Times New Roman" panose="02020603050405020304" pitchFamily="18" charset="0"/>
                <a:cs typeface="Times New Roman" panose="02020603050405020304" pitchFamily="18" charset="0"/>
              </a:rPr>
              <a:t>niform comparison</a:t>
            </a:r>
            <a:r>
              <a:rPr lang="en-US" dirty="0">
                <a:effectLst/>
                <a:latin typeface="Arial" panose="020B0604020202020204" pitchFamily="34" charset="0"/>
                <a:ea typeface="Times New Roman" panose="02020603050405020304" pitchFamily="18" charset="0"/>
                <a:cs typeface="Times New Roman" panose="02020603050405020304" pitchFamily="18" charset="0"/>
              </a:rPr>
              <a:t> of the </a:t>
            </a:r>
            <a:r>
              <a:rPr lang="en-US" b="1" dirty="0">
                <a:effectLst/>
                <a:latin typeface="Arial" panose="020B0604020202020204" pitchFamily="34" charset="0"/>
                <a:ea typeface="Times New Roman" panose="02020603050405020304" pitchFamily="18" charset="0"/>
                <a:cs typeface="Times New Roman" panose="02020603050405020304" pitchFamily="18" charset="0"/>
              </a:rPr>
              <a:t>power</a:t>
            </a:r>
            <a:r>
              <a:rPr lang="en-US" dirty="0">
                <a:effectLst/>
                <a:latin typeface="Arial" panose="020B0604020202020204" pitchFamily="34" charset="0"/>
                <a:ea typeface="Times New Roman" panose="02020603050405020304" pitchFamily="18" charset="0"/>
                <a:cs typeface="Times New Roman" panose="02020603050405020304" pitchFamily="18" charset="0"/>
              </a:rPr>
              <a:t>, </a:t>
            </a:r>
            <a:r>
              <a:rPr lang="en-US" b="1" dirty="0">
                <a:effectLst/>
                <a:latin typeface="Arial" panose="020B0604020202020204" pitchFamily="34" charset="0"/>
                <a:ea typeface="Times New Roman" panose="02020603050405020304" pitchFamily="18" charset="0"/>
                <a:cs typeface="Times New Roman" panose="02020603050405020304" pitchFamily="18" charset="0"/>
              </a:rPr>
              <a:t>energy</a:t>
            </a:r>
            <a:r>
              <a:rPr lang="en-US" dirty="0">
                <a:effectLst/>
                <a:latin typeface="Arial" panose="020B0604020202020204" pitchFamily="34" charset="0"/>
                <a:ea typeface="Times New Roman" panose="02020603050405020304" pitchFamily="18" charset="0"/>
                <a:cs typeface="Times New Roman" panose="02020603050405020304" pitchFamily="18" charset="0"/>
              </a:rPr>
              <a:t> and </a:t>
            </a:r>
            <a:r>
              <a:rPr lang="en-US" b="1" dirty="0">
                <a:effectLst/>
                <a:latin typeface="Arial" panose="020B0604020202020204" pitchFamily="34" charset="0"/>
                <a:ea typeface="Times New Roman" panose="02020603050405020304" pitchFamily="18" charset="0"/>
                <a:cs typeface="Times New Roman" panose="02020603050405020304" pitchFamily="18" charset="0"/>
              </a:rPr>
              <a:t>power factor</a:t>
            </a:r>
            <a:r>
              <a:rPr lang="en-US" dirty="0">
                <a:effectLst/>
                <a:latin typeface="Arial" panose="020B0604020202020204" pitchFamily="34" charset="0"/>
                <a:ea typeface="Times New Roman" panose="02020603050405020304" pitchFamily="18" charset="0"/>
                <a:cs typeface="Times New Roman" panose="02020603050405020304" pitchFamily="18" charset="0"/>
              </a:rPr>
              <a:t> measurement values </a:t>
            </a:r>
            <a:r>
              <a:rPr lang="en-US"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reported by electricity meters in comparison to equipment used as reference standards</a:t>
            </a:r>
            <a:r>
              <a:rPr lang="en-US" dirty="0">
                <a:effectLst/>
                <a:latin typeface="Arial" panose="020B0604020202020204" pitchFamily="34" charset="0"/>
                <a:ea typeface="Times New Roman" panose="02020603050405020304" pitchFamily="18" charset="0"/>
                <a:cs typeface="Times New Roman" panose="02020603050405020304" pitchFamily="18" charset="0"/>
              </a:rPr>
              <a:t> that implement these definitions for the </a:t>
            </a:r>
            <a:r>
              <a:rPr lang="en-US" b="1" dirty="0">
                <a:effectLst/>
                <a:latin typeface="Arial" panose="020B0604020202020204" pitchFamily="34" charset="0"/>
                <a:ea typeface="Times New Roman" panose="02020603050405020304" pitchFamily="18" charset="0"/>
                <a:cs typeface="Times New Roman" panose="02020603050405020304" pitchFamily="18" charset="0"/>
              </a:rPr>
              <a:t>determination of meter accuracy</a:t>
            </a:r>
            <a:r>
              <a:rPr lang="en-US" dirty="0">
                <a:effectLst/>
                <a:latin typeface="Arial" panose="020B0604020202020204" pitchFamily="34" charset="0"/>
                <a:ea typeface="Times New Roman" panose="02020603050405020304" pitchFamily="18" charset="0"/>
                <a:cs typeface="Times New Roman" panose="02020603050405020304" pitchFamily="18" charset="0"/>
              </a:rPr>
              <a:t> in the time domain and frequency domain.”</a:t>
            </a:r>
          </a:p>
          <a:p>
            <a:endParaRPr lang="en-US" dirty="0"/>
          </a:p>
        </p:txBody>
      </p:sp>
      <p:sp>
        <p:nvSpPr>
          <p:cNvPr id="4" name="Footer Placeholder 3">
            <a:extLst>
              <a:ext uri="{FF2B5EF4-FFF2-40B4-BE49-F238E27FC236}">
                <a16:creationId xmlns:a16="http://schemas.microsoft.com/office/drawing/2014/main" id="{E9FF0530-C2AF-F11C-2AD8-1ECCF948B982}"/>
              </a:ext>
            </a:extLst>
          </p:cNvPr>
          <p:cNvSpPr>
            <a:spLocks noGrp="1"/>
          </p:cNvSpPr>
          <p:nvPr>
            <p:ph type="ftr" sz="quarter" idx="3"/>
          </p:nvPr>
        </p:nvSpPr>
        <p:spPr/>
        <p:txBody>
          <a:bodyPr/>
          <a:lstStyle/>
          <a:p>
            <a:r>
              <a:rPr lang="en-US"/>
              <a:t>tescometering.com</a:t>
            </a:r>
          </a:p>
        </p:txBody>
      </p:sp>
      <p:sp>
        <p:nvSpPr>
          <p:cNvPr id="5" name="Slide Number Placeholder 4">
            <a:extLst>
              <a:ext uri="{FF2B5EF4-FFF2-40B4-BE49-F238E27FC236}">
                <a16:creationId xmlns:a16="http://schemas.microsoft.com/office/drawing/2014/main" id="{29C2FB3C-1190-0D68-9EF2-0EB37659DCDF}"/>
              </a:ext>
            </a:extLst>
          </p:cNvPr>
          <p:cNvSpPr>
            <a:spLocks noGrp="1"/>
          </p:cNvSpPr>
          <p:nvPr>
            <p:ph type="sldNum" sz="quarter" idx="4"/>
          </p:nvPr>
        </p:nvSpPr>
        <p:spPr/>
        <p:txBody>
          <a:bodyPr/>
          <a:lstStyle/>
          <a:p>
            <a:fld id="{4BEAC4C4-F0A7-4B61-A827-E4198D078267}" type="slidenum">
              <a:rPr lang="en-US" smtClean="0"/>
              <a:t>21</a:t>
            </a:fld>
            <a:endParaRPr lang="en-US"/>
          </a:p>
        </p:txBody>
      </p:sp>
    </p:spTree>
    <p:extLst>
      <p:ext uri="{BB962C8B-B14F-4D97-AF65-F5344CB8AC3E}">
        <p14:creationId xmlns:p14="http://schemas.microsoft.com/office/powerpoint/2010/main" val="397763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5"/>
          <p:cNvSpPr>
            <a:spLocks noGrp="1" noChangeArrowheads="1"/>
          </p:cNvSpPr>
          <p:nvPr>
            <p:ph idx="1"/>
          </p:nvPr>
        </p:nvSpPr>
        <p:spPr>
          <a:noFill/>
        </p:spPr>
        <p:txBody>
          <a:bodyPr vert="horz" lIns="91440" tIns="45720" rIns="91440" bIns="45720" rtlCol="0" anchor="t">
            <a:normAutofit/>
          </a:bodyPr>
          <a:lstStyle/>
          <a:p>
            <a:pPr algn="ctr" eaLnBrk="1" hangingPunct="1">
              <a:buFontTx/>
              <a:buNone/>
            </a:pPr>
            <a:r>
              <a:rPr lang="en-US" altLang="en-US" dirty="0">
                <a:latin typeface="Arial"/>
                <a:cs typeface="Arial"/>
              </a:rPr>
              <a:t>Perry Lawton</a:t>
            </a:r>
          </a:p>
          <a:p>
            <a:pPr algn="ctr">
              <a:buNone/>
            </a:pPr>
            <a:r>
              <a:rPr lang="en-US" altLang="en-US" sz="2000" i="1" dirty="0">
                <a:latin typeface="Arial"/>
                <a:cs typeface="Arial"/>
              </a:rPr>
              <a:t>Northeast Regional Sales </a:t>
            </a:r>
            <a:endParaRPr lang="en-US" altLang="en-US" sz="2000" i="1" dirty="0">
              <a:latin typeface="Arial" panose="020B0604020202020204" pitchFamily="34" charset="0"/>
              <a:cs typeface="Arial" panose="020B0604020202020204" pitchFamily="34" charset="0"/>
            </a:endParaRPr>
          </a:p>
          <a:p>
            <a:pPr algn="ctr" eaLnBrk="1" hangingPunct="1">
              <a:buFontTx/>
              <a:buNone/>
            </a:pPr>
            <a:r>
              <a:rPr lang="en-US" altLang="en-US" sz="2000" dirty="0">
                <a:solidFill>
                  <a:srgbClr val="FF0000"/>
                </a:solidFill>
                <a:latin typeface="Arial"/>
                <a:cs typeface="Arial"/>
              </a:rPr>
              <a:t>Perry.Lawton@tescometering.com</a:t>
            </a:r>
          </a:p>
          <a:p>
            <a:pPr algn="ctr" eaLnBrk="1" hangingPunct="1">
              <a:buFontTx/>
              <a:buNone/>
            </a:pPr>
            <a:endParaRPr lang="en-US" altLang="en-US" sz="1200">
              <a:solidFill>
                <a:srgbClr val="FF0000"/>
              </a:solidFill>
              <a:latin typeface="Arial" panose="020B0604020202020204" pitchFamily="34" charset="0"/>
              <a:cs typeface="Arial" panose="020B0604020202020204" pitchFamily="34" charset="0"/>
            </a:endParaRPr>
          </a:p>
          <a:p>
            <a:pPr algn="ctr">
              <a:buNone/>
            </a:pPr>
            <a:r>
              <a:rPr lang="en-US" altLang="en-US" sz="2400" b="1" dirty="0">
                <a:latin typeface="Arial"/>
                <a:cs typeface="Arial"/>
              </a:rPr>
              <a:t>TESCO – The Eastern Specialty Company</a:t>
            </a:r>
            <a:r>
              <a:rPr lang="en-US" altLang="en-US" sz="2400" dirty="0">
                <a:latin typeface="Arial"/>
                <a:cs typeface="Arial"/>
              </a:rPr>
              <a:t> </a:t>
            </a:r>
            <a:endParaRPr lang="en-US" altLang="en-US" sz="2400" dirty="0">
              <a:latin typeface="Arial" panose="020B0604020202020204" pitchFamily="34" charset="0"/>
              <a:cs typeface="Arial" panose="020B0604020202020204" pitchFamily="34" charset="0"/>
            </a:endParaRPr>
          </a:p>
          <a:p>
            <a:pPr algn="ctr" eaLnBrk="1" hangingPunct="1">
              <a:buFontTx/>
              <a:buNone/>
            </a:pPr>
            <a:r>
              <a:rPr lang="en-US" altLang="en-US" sz="1800" i="1" dirty="0">
                <a:latin typeface="Arial"/>
                <a:cs typeface="Arial"/>
              </a:rPr>
              <a:t>Bristol, PA</a:t>
            </a:r>
          </a:p>
          <a:p>
            <a:pPr algn="ctr" eaLnBrk="1" hangingPunct="1">
              <a:buFontTx/>
              <a:buNone/>
            </a:pPr>
            <a:r>
              <a:rPr lang="en-US" altLang="en-US" sz="2400" dirty="0">
                <a:solidFill>
                  <a:srgbClr val="FF0000"/>
                </a:solidFill>
                <a:latin typeface="Arial"/>
                <a:cs typeface="Arial"/>
              </a:rPr>
              <a:t>215-228-0500</a:t>
            </a:r>
            <a:endParaRPr lang="en-US" altLang="en-US" sz="2000" dirty="0">
              <a:solidFill>
                <a:srgbClr val="FF0000"/>
              </a:solidFill>
              <a:latin typeface="Arial"/>
              <a:cs typeface="Arial"/>
            </a:endParaRPr>
          </a:p>
          <a:p>
            <a:pPr algn="ctr" eaLnBrk="1" hangingPunct="1">
              <a:buFontTx/>
              <a:buNone/>
            </a:pPr>
            <a:br>
              <a:rPr lang="en-US" altLang="en-US" sz="2000" dirty="0">
                <a:latin typeface="Arial" panose="020B0604020202020204" pitchFamily="34" charset="0"/>
                <a:cs typeface="Arial" panose="020B0604020202020204" pitchFamily="34" charset="0"/>
              </a:rPr>
            </a:br>
            <a:r>
              <a:rPr lang="en-US" altLang="en-US" sz="2000" dirty="0">
                <a:latin typeface="Arial"/>
                <a:cs typeface="Arial"/>
              </a:rPr>
              <a:t>This presentation can also be found under Meter Conferences and Schools on the </a:t>
            </a:r>
            <a:r>
              <a:rPr lang="en-US" altLang="en-US" sz="2000" dirty="0">
                <a:solidFill>
                  <a:srgbClr val="FF0000"/>
                </a:solidFill>
                <a:latin typeface="Arial"/>
                <a:cs typeface="Arial"/>
              </a:rPr>
              <a:t>TESCO</a:t>
            </a:r>
            <a:r>
              <a:rPr lang="en-US" altLang="en-US" sz="2000" dirty="0">
                <a:latin typeface="Arial"/>
                <a:cs typeface="Arial"/>
              </a:rPr>
              <a:t> website: </a:t>
            </a:r>
            <a:r>
              <a:rPr lang="en-US" altLang="en-US" sz="2000" dirty="0">
                <a:solidFill>
                  <a:srgbClr val="FF0000"/>
                </a:solidFill>
                <a:latin typeface="Arial"/>
                <a:cs typeface="Arial"/>
              </a:rPr>
              <a:t>tescometering.com</a:t>
            </a:r>
          </a:p>
          <a:p>
            <a:pPr algn="ctr" eaLnBrk="1" hangingPunct="1">
              <a:buFontTx/>
              <a:buNone/>
            </a:pPr>
            <a:endParaRPr lang="en-US" altLang="en-US" sz="2300">
              <a:solidFill>
                <a:srgbClr val="CC3300"/>
              </a:solidFill>
            </a:endParaRPr>
          </a:p>
        </p:txBody>
      </p:sp>
      <p:pic>
        <p:nvPicPr>
          <p:cNvPr id="9220"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2192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3"/>
          <p:cNvSpPr txBox="1">
            <a:spLocks noChangeArrowheads="1"/>
          </p:cNvSpPr>
          <p:nvPr/>
        </p:nvSpPr>
        <p:spPr bwMode="auto">
          <a:xfrm>
            <a:off x="879764" y="5290271"/>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70C0"/>
                </a:solidFill>
                <a:effectLst/>
                <a:uLnTx/>
                <a:uFillTx/>
                <a:latin typeface="Arial"/>
                <a:cs typeface="Arial"/>
              </a:rPr>
              <a:t>ISO 9001:2015 Certified Quality Company</a:t>
            </a:r>
            <a:endParaRPr lang="en-US" altLang="en-US" sz="1400" b="1" i="0" u="none" strike="noStrike" kern="1200" cap="none" spc="0" normalizeH="0" baseline="0" noProof="0" dirty="0">
              <a:ln>
                <a:noFill/>
              </a:ln>
              <a:solidFill>
                <a:srgbClr val="0070C0"/>
              </a:solidFill>
              <a:effectLst/>
              <a:uLnTx/>
              <a:uFillTx/>
              <a:latin typeface="Arial"/>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70C0"/>
                </a:solidFill>
                <a:effectLst/>
                <a:uLnTx/>
                <a:uFillTx/>
                <a:latin typeface="Arial"/>
                <a:cs typeface="Arial"/>
              </a:rPr>
              <a:t>ISO 17025:2017 Accredited Laboratory</a:t>
            </a:r>
            <a:endParaRPr lang="en-US" altLang="en-US" sz="1400" b="1" i="0" u="none" strike="noStrike" kern="1200" cap="none" spc="0" normalizeH="0" baseline="0" noProof="0" dirty="0">
              <a:ln>
                <a:noFill/>
              </a:ln>
              <a:solidFill>
                <a:srgbClr val="0070C0"/>
              </a:solidFill>
              <a:effectLst/>
              <a:uLnTx/>
              <a:uFillTx/>
              <a:latin typeface="Arial"/>
              <a:cs typeface="Arial"/>
            </a:endParaRPr>
          </a:p>
        </p:txBody>
      </p:sp>
      <p:sp>
        <p:nvSpPr>
          <p:cNvPr id="6"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a:ln>
                  <a:noFill/>
                </a:ln>
                <a:solidFill>
                  <a:srgbClr val="E10027"/>
                </a:solidFill>
                <a:effectLst/>
                <a:uLnTx/>
                <a:uFillTx/>
                <a:latin typeface="Arial" pitchFamily="34" charset="0"/>
                <a:ea typeface="+mn-ea"/>
                <a:cs typeface="+mn-cs"/>
              </a:rPr>
              <a:t>tescometering.com</a:t>
            </a:r>
          </a:p>
        </p:txBody>
      </p:sp>
      <p:sp>
        <p:nvSpPr>
          <p:cNvPr id="7"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defRPr>
            </a:lvl1pPr>
          </a:lstStyle>
          <a:p>
            <a:pPr marL="0" marR="0" lvl="0" indent="0" algn="r" defTabSz="914400" rtl="0" eaLnBrk="1" fontAlgn="base" latinLnBrk="0" hangingPunct="1">
              <a:lnSpc>
                <a:spcPct val="100000"/>
              </a:lnSpc>
              <a:spcBef>
                <a:spcPct val="30000"/>
              </a:spcBef>
              <a:spcAft>
                <a:spcPct val="0"/>
              </a:spcAft>
              <a:buClrTx/>
              <a:buSzTx/>
              <a:buFontTx/>
              <a:buNone/>
              <a:tabLst/>
              <a:defRPr/>
            </a:pPr>
            <a:fld id="{F4B7F58F-9A72-4E07-B505-B7A6F5244F49}"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3000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 name="Title 1"/>
          <p:cNvSpPr>
            <a:spLocks noGrp="1"/>
          </p:cNvSpPr>
          <p:nvPr>
            <p:ph type="title"/>
          </p:nvPr>
        </p:nvSpPr>
        <p:spPr>
          <a:xfrm>
            <a:off x="1524000" y="193484"/>
            <a:ext cx="7208107" cy="679832"/>
          </a:xfrm>
        </p:spPr>
        <p:txBody>
          <a:bodyPr/>
          <a:lstStyle/>
          <a:p>
            <a:r>
              <a:rPr lang="en-US"/>
              <a:t>Questions and Discussion</a:t>
            </a:r>
          </a:p>
        </p:txBody>
      </p:sp>
    </p:spTree>
    <p:extLst>
      <p:ext uri="{BB962C8B-B14F-4D97-AF65-F5344CB8AC3E}">
        <p14:creationId xmlns:p14="http://schemas.microsoft.com/office/powerpoint/2010/main" val="1506773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CB6C9-3971-1203-8AB1-6AE5F8411F35}"/>
              </a:ext>
            </a:extLst>
          </p:cNvPr>
          <p:cNvSpPr>
            <a:spLocks noGrp="1"/>
          </p:cNvSpPr>
          <p:nvPr>
            <p:ph type="title"/>
          </p:nvPr>
        </p:nvSpPr>
        <p:spPr/>
        <p:txBody>
          <a:bodyPr/>
          <a:lstStyle/>
          <a:p>
            <a:r>
              <a:rPr lang="en-US" dirty="0"/>
              <a:t>Tesco hospitality suite</a:t>
            </a:r>
          </a:p>
        </p:txBody>
      </p:sp>
      <p:sp>
        <p:nvSpPr>
          <p:cNvPr id="3" name="Footer Placeholder 2">
            <a:extLst>
              <a:ext uri="{FF2B5EF4-FFF2-40B4-BE49-F238E27FC236}">
                <a16:creationId xmlns:a16="http://schemas.microsoft.com/office/drawing/2014/main" id="{F1464154-F655-E10E-C8E5-37B8882F4E3D}"/>
              </a:ext>
            </a:extLst>
          </p:cNvPr>
          <p:cNvSpPr>
            <a:spLocks noGrp="1"/>
          </p:cNvSpPr>
          <p:nvPr>
            <p:ph type="ftr" sz="quarter" idx="3"/>
          </p:nvPr>
        </p:nvSpPr>
        <p:spPr/>
        <p:txBody>
          <a:bodyPr/>
          <a:lstStyle/>
          <a:p>
            <a:r>
              <a:rPr lang="en-US"/>
              <a:t>www.tescometering.com</a:t>
            </a:r>
            <a:endParaRPr lang="en-US" dirty="0"/>
          </a:p>
        </p:txBody>
      </p:sp>
      <p:sp>
        <p:nvSpPr>
          <p:cNvPr id="4" name="Slide Number Placeholder 3">
            <a:extLst>
              <a:ext uri="{FF2B5EF4-FFF2-40B4-BE49-F238E27FC236}">
                <a16:creationId xmlns:a16="http://schemas.microsoft.com/office/drawing/2014/main" id="{25BAB8D8-D9CF-96FF-FF3C-900C5CBEDD5D}"/>
              </a:ext>
            </a:extLst>
          </p:cNvPr>
          <p:cNvSpPr>
            <a:spLocks noGrp="1"/>
          </p:cNvSpPr>
          <p:nvPr>
            <p:ph type="sldNum" sz="quarter" idx="4"/>
          </p:nvPr>
        </p:nvSpPr>
        <p:spPr/>
        <p:txBody>
          <a:bodyPr/>
          <a:lstStyle/>
          <a:p>
            <a:fld id="{4BEAC4C4-F0A7-4B61-A827-E4198D078267}" type="slidenum">
              <a:rPr lang="en-US" smtClean="0"/>
              <a:t>23</a:t>
            </a:fld>
            <a:endParaRPr lang="en-US" dirty="0"/>
          </a:p>
        </p:txBody>
      </p:sp>
      <p:pic>
        <p:nvPicPr>
          <p:cNvPr id="6" name="Picture 5" descr="A picture containing text, screenshot, font, logo&#10;&#10;Description automatically generated">
            <a:extLst>
              <a:ext uri="{FF2B5EF4-FFF2-40B4-BE49-F238E27FC236}">
                <a16:creationId xmlns:a16="http://schemas.microsoft.com/office/drawing/2014/main" id="{0A870157-18FC-1999-ED37-F2877900B3AF}"/>
              </a:ext>
            </a:extLst>
          </p:cNvPr>
          <p:cNvPicPr>
            <a:picLocks noChangeAspect="1"/>
          </p:cNvPicPr>
          <p:nvPr/>
        </p:nvPicPr>
        <p:blipFill rotWithShape="1">
          <a:blip r:embed="rId2">
            <a:extLst>
              <a:ext uri="{28A0092B-C50C-407E-A947-70E740481C1C}">
                <a14:useLocalDpi xmlns:a14="http://schemas.microsoft.com/office/drawing/2010/main" val="0"/>
              </a:ext>
            </a:extLst>
          </a:blip>
          <a:srcRect t="74767"/>
          <a:stretch/>
        </p:blipFill>
        <p:spPr>
          <a:xfrm>
            <a:off x="1030870" y="5007386"/>
            <a:ext cx="6862483" cy="1338037"/>
          </a:xfrm>
          <a:prstGeom prst="rect">
            <a:avLst/>
          </a:prstGeom>
        </p:spPr>
      </p:pic>
      <p:sp>
        <p:nvSpPr>
          <p:cNvPr id="7" name="TextBox 6">
            <a:extLst>
              <a:ext uri="{FF2B5EF4-FFF2-40B4-BE49-F238E27FC236}">
                <a16:creationId xmlns:a16="http://schemas.microsoft.com/office/drawing/2014/main" id="{D52C5956-4E95-7320-E35C-81185E2C23DF}"/>
              </a:ext>
            </a:extLst>
          </p:cNvPr>
          <p:cNvSpPr txBox="1"/>
          <p:nvPr/>
        </p:nvSpPr>
        <p:spPr>
          <a:xfrm>
            <a:off x="1943096" y="2595800"/>
            <a:ext cx="5746699" cy="1200329"/>
          </a:xfrm>
          <a:prstGeom prst="rect">
            <a:avLst/>
          </a:prstGeom>
          <a:noFill/>
        </p:spPr>
        <p:txBody>
          <a:bodyPr wrap="square" rtlCol="0">
            <a:spAutoFit/>
          </a:bodyPr>
          <a:lstStyle/>
          <a:p>
            <a:r>
              <a:rPr lang="en-US" b="0" i="0" u="none" strike="noStrike" dirty="0">
                <a:solidFill>
                  <a:srgbClr val="212121"/>
                </a:solidFill>
                <a:effectLst/>
                <a:latin typeface="Calibri" panose="020F0502020204030204" pitchFamily="34" charset="0"/>
              </a:rPr>
              <a:t>We would like you to join us in the TESCO Hospitality Suite for networking and more discussions about metering.  The discussion will not be exclusively metering……….but we love metering and that is the most common topic.</a:t>
            </a:r>
            <a:endParaRPr lang="en-US" dirty="0"/>
          </a:p>
        </p:txBody>
      </p:sp>
      <p:sp>
        <p:nvSpPr>
          <p:cNvPr id="8" name="Rectangle 7">
            <a:extLst>
              <a:ext uri="{FF2B5EF4-FFF2-40B4-BE49-F238E27FC236}">
                <a16:creationId xmlns:a16="http://schemas.microsoft.com/office/drawing/2014/main" id="{623682C9-A681-9A87-F88C-1911C7A742E9}"/>
              </a:ext>
            </a:extLst>
          </p:cNvPr>
          <p:cNvSpPr/>
          <p:nvPr/>
        </p:nvSpPr>
        <p:spPr>
          <a:xfrm>
            <a:off x="1371335" y="4134684"/>
            <a:ext cx="6890220" cy="523220"/>
          </a:xfrm>
          <a:prstGeom prst="rect">
            <a:avLst/>
          </a:prstGeom>
          <a:noFill/>
        </p:spPr>
        <p:txBody>
          <a:bodyPr wrap="none" lIns="91440" tIns="45720" rIns="91440" bIns="45720">
            <a:spAutoFit/>
          </a:bodyPr>
          <a:lstStyle/>
          <a:p>
            <a:pPr algn="ctr"/>
            <a:r>
              <a:rPr lang="en-US" sz="2800" b="0" cap="none" spc="0" dirty="0">
                <a:ln w="0"/>
                <a:solidFill>
                  <a:schemeClr val="accent1"/>
                </a:solidFill>
                <a:effectLst>
                  <a:outerShdw blurRad="38100" dist="25400" dir="5400000" algn="ctr" rotWithShape="0">
                    <a:srgbClr val="6E747A">
                      <a:alpha val="43000"/>
                    </a:srgbClr>
                  </a:outerShdw>
                </a:effectLst>
              </a:rPr>
              <a:t>TESCO Hospitality Suite – Brighton Tower</a:t>
            </a:r>
          </a:p>
        </p:txBody>
      </p:sp>
      <p:sp>
        <p:nvSpPr>
          <p:cNvPr id="9" name="TextBox 8">
            <a:extLst>
              <a:ext uri="{FF2B5EF4-FFF2-40B4-BE49-F238E27FC236}">
                <a16:creationId xmlns:a16="http://schemas.microsoft.com/office/drawing/2014/main" id="{04233134-371D-AE85-AB7A-3FAA4156EBF4}"/>
              </a:ext>
            </a:extLst>
          </p:cNvPr>
          <p:cNvSpPr txBox="1"/>
          <p:nvPr/>
        </p:nvSpPr>
        <p:spPr>
          <a:xfrm>
            <a:off x="2438682" y="4627127"/>
            <a:ext cx="4582886" cy="369332"/>
          </a:xfrm>
          <a:prstGeom prst="rect">
            <a:avLst/>
          </a:prstGeom>
          <a:noFill/>
        </p:spPr>
        <p:txBody>
          <a:bodyPr wrap="square" rtlCol="0">
            <a:spAutoFit/>
          </a:bodyPr>
          <a:lstStyle/>
          <a:p>
            <a:r>
              <a:rPr lang="en-US" dirty="0"/>
              <a:t>Monday and Tuesday 8:00 PM – 10:00 PM</a:t>
            </a:r>
          </a:p>
        </p:txBody>
      </p:sp>
      <p:pic>
        <p:nvPicPr>
          <p:cNvPr id="10" name="Picture 9" descr="A picture containing text, screenshot, font, logo&#10;&#10;Description automatically generated">
            <a:extLst>
              <a:ext uri="{FF2B5EF4-FFF2-40B4-BE49-F238E27FC236}">
                <a16:creationId xmlns:a16="http://schemas.microsoft.com/office/drawing/2014/main" id="{7BC21819-DC4C-4763-494B-CBBD4A4215A5}"/>
              </a:ext>
            </a:extLst>
          </p:cNvPr>
          <p:cNvPicPr>
            <a:picLocks noChangeAspect="1"/>
          </p:cNvPicPr>
          <p:nvPr/>
        </p:nvPicPr>
        <p:blipFill rotWithShape="1">
          <a:blip r:embed="rId2">
            <a:extLst>
              <a:ext uri="{28A0092B-C50C-407E-A947-70E740481C1C}">
                <a14:useLocalDpi xmlns:a14="http://schemas.microsoft.com/office/drawing/2010/main" val="0"/>
              </a:ext>
            </a:extLst>
          </a:blip>
          <a:srcRect t="101" b="77262"/>
          <a:stretch/>
        </p:blipFill>
        <p:spPr>
          <a:xfrm>
            <a:off x="1385205" y="1235908"/>
            <a:ext cx="6862483" cy="1200329"/>
          </a:xfrm>
          <a:prstGeom prst="rect">
            <a:avLst/>
          </a:prstGeom>
        </p:spPr>
      </p:pic>
    </p:spTree>
    <p:extLst>
      <p:ext uri="{BB962C8B-B14F-4D97-AF65-F5344CB8AC3E}">
        <p14:creationId xmlns:p14="http://schemas.microsoft.com/office/powerpoint/2010/main" val="3492210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5D720-CA5F-A63E-7B70-1BC3ABD4926F}"/>
              </a:ext>
            </a:extLst>
          </p:cNvPr>
          <p:cNvSpPr>
            <a:spLocks noGrp="1"/>
          </p:cNvSpPr>
          <p:nvPr>
            <p:ph type="title"/>
          </p:nvPr>
        </p:nvSpPr>
        <p:spPr/>
        <p:txBody>
          <a:bodyPr/>
          <a:lstStyle/>
          <a:p>
            <a:r>
              <a:rPr lang="en-US" dirty="0"/>
              <a:t>Definitions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3A5D67C-030E-D0F0-5B71-E6E88DF0A9B9}"/>
                  </a:ext>
                </a:extLst>
              </p:cNvPr>
              <p:cNvSpPr>
                <a:spLocks noGrp="1"/>
              </p:cNvSpPr>
              <p:nvPr>
                <p:ph idx="1"/>
              </p:nvPr>
            </p:nvSpPr>
            <p:spPr/>
            <p:txBody>
              <a:bodyPr>
                <a:normAutofit fontScale="55000" lnSpcReduction="20000"/>
              </a:bodyPr>
              <a:lstStyle/>
              <a:p>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ANSI C12.24 TR:2022 Definitions for Calculations of VA, Vah, VAR, and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VARh</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for Poly-Phase Electricity Meters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300"/>
                  </a:spcAft>
                  <a:buNone/>
                </a:pPr>
                <a:r>
                  <a:rPr lang="en-US" sz="1800" dirty="0">
                    <a:effectLst/>
                    <a:latin typeface="Cambria Math" panose="02040503050406030204" pitchFamily="18" charset="0"/>
                    <a:ea typeface="Times New Roman" panose="02020603050405020304" pitchFamily="18" charset="0"/>
                    <a:cs typeface="Times New Roman" panose="02020603050405020304" pitchFamily="18" charset="0"/>
                  </a:rPr>
                  <a:t>t</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Time,</a:t>
                </a:r>
              </a:p>
              <a:p>
                <a:pPr marL="0" marR="0" indent="0">
                  <a:spcBef>
                    <a:spcPts val="0"/>
                  </a:spcBef>
                  <a:spcAft>
                    <a:spcPts val="300"/>
                  </a:spcAft>
                  <a:buNone/>
                </a:pPr>
                <a:r>
                  <a:rPr lang="en-US" sz="1800" i="1" dirty="0">
                    <a:effectLst/>
                    <a:latin typeface="Cambria Math" panose="02040503050406030204" pitchFamily="18" charset="0"/>
                    <a:ea typeface="Times New Roman" panose="02020603050405020304" pitchFamily="18" charset="0"/>
                    <a:cs typeface="Times New Roman" panose="02020603050405020304" pitchFamily="18" charset="0"/>
                  </a:rPr>
                  <a:t>t</a:t>
                </a:r>
                <a:r>
                  <a:rPr lang="en-US" sz="1800" i="1" baseline="-25000" dirty="0">
                    <a:effectLst/>
                    <a:latin typeface="Cambria Math" panose="02040503050406030204" pitchFamily="18" charset="0"/>
                    <a:ea typeface="Times New Roman" panose="02020603050405020304" pitchFamily="18" charset="0"/>
                    <a:cs typeface="Times New Roman" panose="02020603050405020304" pitchFamily="18" charset="0"/>
                  </a:rPr>
                  <a:t>0</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Starting point in time for a single cycle calculation, in this standard the positive going zero crossing of the fundamental of the phase A voltage</a:t>
                </a:r>
              </a:p>
              <a:p>
                <a:pPr marL="0" marR="0" indent="0">
                  <a:spcBef>
                    <a:spcPts val="0"/>
                  </a:spcBef>
                  <a:spcAft>
                    <a:spcPts val="300"/>
                  </a:spcAft>
                  <a:buNone/>
                </a:pPr>
                <a:r>
                  <a:rPr lang="en-US" sz="1800" dirty="0">
                    <a:effectLst/>
                    <a:latin typeface="Cambria Math" panose="02040503050406030204" pitchFamily="18" charset="0"/>
                    <a:ea typeface="Times New Roman" panose="02020603050405020304" pitchFamily="18" charset="0"/>
                    <a:cs typeface="Times New Roman" panose="02020603050405020304" pitchFamily="18" charset="0"/>
                  </a:rPr>
                  <a:t>T</a:t>
                </a:r>
                <a:r>
                  <a:rPr lang="en-US" sz="1800" baseline="-25000" dirty="0">
                    <a:effectLst/>
                    <a:latin typeface="Cambria Math" panose="02040503050406030204" pitchFamily="18" charset="0"/>
                    <a:ea typeface="Times New Roman" panose="02020603050405020304" pitchFamily="18" charset="0"/>
                    <a:cs typeface="Times New Roman" panose="02020603050405020304" pitchFamily="18" charset="0"/>
                  </a:rPr>
                  <a:t>0</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Period of the cycle starting at </a:t>
                </a:r>
                <a:r>
                  <a:rPr lang="en-US" sz="1800" i="1" dirty="0">
                    <a:effectLst/>
                    <a:latin typeface="Cambria Math" panose="02040503050406030204" pitchFamily="18" charset="0"/>
                    <a:ea typeface="Times New Roman" panose="02020603050405020304" pitchFamily="18" charset="0"/>
                    <a:cs typeface="Times New Roman" panose="02020603050405020304" pitchFamily="18" charset="0"/>
                  </a:rPr>
                  <a:t>t</a:t>
                </a:r>
                <a:r>
                  <a:rPr lang="en-US" sz="1800" i="1" baseline="-25000" dirty="0">
                    <a:effectLst/>
                    <a:latin typeface="Cambria Math" panose="02040503050406030204" pitchFamily="18" charset="0"/>
                    <a:ea typeface="Times New Roman" panose="02020603050405020304" pitchFamily="18" charset="0"/>
                    <a:cs typeface="Times New Roman" panose="02020603050405020304" pitchFamily="18" charset="0"/>
                  </a:rPr>
                  <a:t>0</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b="1" baseline="30000" dirty="0">
                    <a:effectLst/>
                    <a:latin typeface="Arial" panose="020B0604020202020204" pitchFamily="34" charset="0"/>
                    <a:ea typeface="Times New Roman" panose="02020603050405020304" pitchFamily="18" charset="0"/>
                    <a:cs typeface="Arial" panose="020B0604020202020204" pitchFamily="34" charset="0"/>
                  </a:rPr>
                  <a: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300"/>
                  </a:spcAft>
                  <a:buNone/>
                </a:pPr>
                <a14:m>
                  <m:oMath xmlns:m="http://schemas.openxmlformats.org/officeDocument/2006/math">
                    <m:r>
                      <a:rPr lang="en-US" sz="1800" i="1">
                        <a:effectLst/>
                        <a:latin typeface="Cambria Math" panose="02040503050406030204" pitchFamily="18" charset="0"/>
                        <a:ea typeface="Times New Roman" panose="02020603050405020304" pitchFamily="18" charset="0"/>
                        <a:cs typeface="Arial" panose="020B0604020202020204" pitchFamily="34" charset="0"/>
                      </a:rPr>
                      <m:t>𝑣</m:t>
                    </m:r>
                    <m:d>
                      <m:d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1800" i="1">
                            <a:effectLst/>
                            <a:latin typeface="Cambria Math" panose="02040503050406030204" pitchFamily="18" charset="0"/>
                            <a:ea typeface="Times New Roman" panose="02020603050405020304" pitchFamily="18" charset="0"/>
                            <a:cs typeface="Arial" panose="020B0604020202020204" pitchFamily="34" charset="0"/>
                          </a:rPr>
                          <m:t>𝑡</m:t>
                        </m:r>
                      </m:e>
                    </m:d>
                  </m:oMath>
                </a14:m>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Instantaneous value of the voltage at time t</a:t>
                </a:r>
              </a:p>
              <a:p>
                <a:pPr marL="0" marR="0" indent="0">
                  <a:spcBef>
                    <a:spcPts val="0"/>
                  </a:spcBef>
                  <a:spcAft>
                    <a:spcPts val="300"/>
                  </a:spcAft>
                  <a:buNone/>
                </a:pP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𝑣</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oMath>
                </a14:m>
                <a:r>
                  <a:rPr lang="en-US" sz="1800" dirty="0">
                    <a:effectLst/>
                    <a:latin typeface="Arial" panose="020B0604020202020204" pitchFamily="34" charset="0"/>
                    <a:ea typeface="Times New Roman" panose="02020603050405020304" pitchFamily="18" charset="0"/>
                    <a:cs typeface="Times New Roman" panose="02020603050405020304" pitchFamily="18" charset="0"/>
                  </a:rPr>
                  <a:t>	Sampled instantaneous voltage (see note 2)</a:t>
                </a:r>
              </a:p>
              <a:p>
                <a:pPr marL="0" marR="0" indent="0">
                  <a:spcBef>
                    <a:spcPts val="0"/>
                  </a:spcBef>
                  <a:spcAft>
                    <a:spcPts val="3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N	The number of samples taken during a single cycle of the reference voltage waveform</a:t>
                </a:r>
              </a:p>
              <a:p>
                <a:pPr marL="0" marR="0" indent="0">
                  <a:spcBef>
                    <a:spcPts val="0"/>
                  </a:spcBef>
                  <a:spcAft>
                    <a:spcPts val="300"/>
                  </a:spcAft>
                  <a:buNone/>
                </a:pPr>
                <a:r>
                  <a:rPr lang="en-US" sz="1800" dirty="0">
                    <a:effectLst/>
                    <a:latin typeface="Cambria Math" panose="02040503050406030204" pitchFamily="18" charset="0"/>
                    <a:ea typeface="Times New Roman" panose="02020603050405020304" pitchFamily="18" charset="0"/>
                    <a:cs typeface="Times New Roman" panose="02020603050405020304" pitchFamily="18" charset="0"/>
                  </a:rPr>
                  <a:t>V</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Root mean square voltage measured over a single cycle </a:t>
                </a:r>
                <a:r>
                  <a:rPr lang="en-US" sz="1800" b="1" baseline="30000" dirty="0">
                    <a:effectLst/>
                    <a:latin typeface="Arial" panose="020B0604020202020204" pitchFamily="34" charset="0"/>
                    <a:ea typeface="Times New Roman" panose="02020603050405020304" pitchFamily="18" charset="0"/>
                    <a:cs typeface="Arial" panose="020B0604020202020204" pitchFamily="34" charset="0"/>
                  </a:rPr>
                  <a: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300"/>
                  </a:spcAft>
                  <a:buNone/>
                </a:pPr>
                <a:r>
                  <a:rPr lang="en-US" sz="1800" i="1" dirty="0" err="1">
                    <a:effectLst/>
                    <a:latin typeface="Cambria Math" panose="02040503050406030204" pitchFamily="18" charset="0"/>
                    <a:ea typeface="Times New Roman" panose="02020603050405020304" pitchFamily="18" charset="0"/>
                    <a:cs typeface="Arial" panose="020B0604020202020204" pitchFamily="34" charset="0"/>
                  </a:rPr>
                  <a:t>V</a:t>
                </a:r>
                <a:r>
                  <a:rPr lang="en-US" sz="1800" baseline="-25000" dirty="0" err="1">
                    <a:effectLst/>
                    <a:latin typeface="Arial" panose="020B0604020202020204" pitchFamily="34" charset="0"/>
                    <a:ea typeface="Times New Roman" panose="02020603050405020304" pitchFamily="18" charset="0"/>
                    <a:cs typeface="Arial" panose="020B0604020202020204" pitchFamily="34" charset="0"/>
                  </a:rPr>
                  <a:t>n</a:t>
                </a:r>
                <a:r>
                  <a:rPr lang="en-US" sz="1800" baseline="-250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Root mean square amplitude of the n</a:t>
                </a:r>
                <a:r>
                  <a:rPr lang="en-US" sz="1800" baseline="30000" dirty="0">
                    <a:effectLst/>
                    <a:latin typeface="Arial" panose="020B0604020202020204" pitchFamily="34" charset="0"/>
                    <a:ea typeface="Times New Roman" panose="02020603050405020304" pitchFamily="18" charset="0"/>
                    <a:cs typeface="Times New Roman" panose="02020603050405020304" pitchFamily="18" charset="0"/>
                  </a:rPr>
                  <a:t>th</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harmonic of the voltage</a:t>
                </a:r>
              </a:p>
              <a:p>
                <a:pPr marL="0" marR="0" indent="0">
                  <a:spcBef>
                    <a:spcPts val="0"/>
                  </a:spcBef>
                  <a:spcAft>
                    <a:spcPts val="300"/>
                  </a:spcAft>
                  <a:buNone/>
                </a:pPr>
                <a14:m>
                  <m:oMath xmlns:m="http://schemas.openxmlformats.org/officeDocument/2006/math">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m:t>
                    </m:r>
                    <m:d>
                      <m:d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𝑡</m:t>
                        </m:r>
                      </m:e>
                    </m:d>
                  </m:oMath>
                </a14:m>
                <a:r>
                  <a:rPr lang="en-US" sz="1800" i="1" dirty="0">
                    <a:effectLst/>
                    <a:latin typeface="Cambria Math" panose="02040503050406030204" pitchFamily="18"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Instantaneous value of the current at time t</a:t>
                </a:r>
              </a:p>
              <a:p>
                <a:pPr marL="0" marR="0" indent="0">
                  <a:spcBef>
                    <a:spcPts val="0"/>
                  </a:spcBef>
                  <a:spcAft>
                    <a:spcPts val="300"/>
                  </a:spcAft>
                  <a:buNone/>
                </a:pP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oMath>
                </a14:m>
                <a:r>
                  <a:rPr lang="en-US" sz="1800" dirty="0">
                    <a:effectLst/>
                    <a:latin typeface="Arial" panose="020B0604020202020204" pitchFamily="34" charset="0"/>
                    <a:ea typeface="Times New Roman" panose="02020603050405020304" pitchFamily="18" charset="0"/>
                    <a:cs typeface="Times New Roman" panose="02020603050405020304" pitchFamily="18" charset="0"/>
                  </a:rPr>
                  <a:t>	Sampled instantaneous current (see note 2)</a:t>
                </a:r>
              </a:p>
              <a:p>
                <a:pPr marL="0" marR="0" indent="0">
                  <a:spcBef>
                    <a:spcPts val="0"/>
                  </a:spcBef>
                  <a:spcAft>
                    <a:spcPts val="300"/>
                  </a:spcAft>
                  <a:buNone/>
                </a:pPr>
                <a:r>
                  <a:rPr lang="en-US" sz="1800" i="1" dirty="0">
                    <a:effectLst/>
                    <a:latin typeface="Cambria Math" panose="02040503050406030204" pitchFamily="18" charset="0"/>
                    <a:ea typeface="Times New Roman" panose="02020603050405020304" pitchFamily="18" charset="0"/>
                    <a:cs typeface="Times New Roman" panose="02020603050405020304" pitchFamily="18" charset="0"/>
                  </a:rPr>
                  <a:t>I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Root mean square current measured over a single cycle </a:t>
                </a:r>
                <a:r>
                  <a:rPr lang="en-US" sz="1800" b="1" baseline="300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of the voltage waveform</a:t>
                </a:r>
              </a:p>
              <a:p>
                <a:pPr marL="0" marR="0" indent="0">
                  <a:spcBef>
                    <a:spcPts val="0"/>
                  </a:spcBef>
                  <a:spcAft>
                    <a:spcPts val="300"/>
                  </a:spcAft>
                  <a:buNone/>
                </a:pPr>
                <a:r>
                  <a:rPr lang="en-US" sz="1800" i="1" dirty="0">
                    <a:effectLst/>
                    <a:latin typeface="Cambria Math" panose="02040503050406030204" pitchFamily="18" charset="0"/>
                    <a:ea typeface="Times New Roman" panose="02020603050405020304" pitchFamily="18" charset="0"/>
                    <a:cs typeface="Times New Roman" panose="02020603050405020304" pitchFamily="18" charset="0"/>
                  </a:rPr>
                  <a:t>I</a:t>
                </a:r>
                <a:r>
                  <a:rPr lang="en-US" sz="1800" baseline="-25000" dirty="0">
                    <a:effectLst/>
                    <a:latin typeface="Cambria Math" panose="02040503050406030204" pitchFamily="18" charset="0"/>
                    <a:ea typeface="Times New Roman" panose="02020603050405020304" pitchFamily="18" charset="0"/>
                    <a:cs typeface="Times New Roman" panose="02020603050405020304" pitchFamily="18" charset="0"/>
                  </a:rPr>
                  <a:t>n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Root mean square amplitude of the nth harmonic of the current</a:t>
                </a:r>
              </a:p>
              <a:p>
                <a:pPr marL="0" marR="0" indent="0">
                  <a:spcBef>
                    <a:spcPts val="0"/>
                  </a:spcBef>
                  <a:spcAft>
                    <a:spcPts val="300"/>
                  </a:spcAft>
                  <a:buNone/>
                </a:pPr>
                <a14:m>
                  <m:oMath xmlns:m="http://schemas.openxmlformats.org/officeDocument/2006/math">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𝑝</m:t>
                    </m:r>
                    <m:d>
                      <m:d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𝑡</m:t>
                        </m:r>
                      </m:e>
                    </m:d>
                  </m:oMath>
                </a14:m>
                <a:r>
                  <a:rPr lang="en-US" sz="1800" i="1" dirty="0">
                    <a:effectLst/>
                    <a:latin typeface="Cambria Math" panose="02040503050406030204" pitchFamily="18"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Instantaneous active power</a:t>
                </a:r>
              </a:p>
              <a:p>
                <a:pPr marL="0" marR="0" indent="0">
                  <a:spcBef>
                    <a:spcPts val="0"/>
                  </a:spcBef>
                  <a:spcAft>
                    <a:spcPts val="300"/>
                  </a:spcAft>
                  <a:buNone/>
                </a:pPr>
                <a:r>
                  <a:rPr lang="en-US" sz="1800" i="1" dirty="0">
                    <a:effectLst/>
                    <a:latin typeface="Cambria Math" panose="02040503050406030204" pitchFamily="18" charset="0"/>
                    <a:ea typeface="Times New Roman" panose="02020603050405020304" pitchFamily="18" charset="0"/>
                    <a:cs typeface="Times New Roman" panose="02020603050405020304" pitchFamily="18" charset="0"/>
                  </a:rPr>
                  <a:t>P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Active power computed over a single cycle </a:t>
                </a:r>
                <a:r>
                  <a:rPr lang="en-US" sz="1800" b="1" baseline="300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of the voltage</a:t>
                </a:r>
              </a:p>
              <a:p>
                <a:pPr marL="0" marR="0" indent="0">
                  <a:spcBef>
                    <a:spcPts val="0"/>
                  </a:spcBef>
                  <a:spcAft>
                    <a:spcPts val="300"/>
                  </a:spcAft>
                  <a:buNone/>
                </a:pPr>
                <a:r>
                  <a:rPr lang="en-US" sz="1800" i="1" dirty="0">
                    <a:effectLst/>
                    <a:latin typeface="Cambria Math" panose="02040503050406030204" pitchFamily="18" charset="0"/>
                    <a:ea typeface="Times New Roman" panose="02020603050405020304" pitchFamily="18" charset="0"/>
                    <a:cs typeface="Times New Roman" panose="02020603050405020304" pitchFamily="18" charset="0"/>
                  </a:rPr>
                  <a:t>P</a:t>
                </a:r>
                <a:r>
                  <a:rPr lang="en-US" sz="1800" baseline="-25000" dirty="0">
                    <a:effectLst/>
                    <a:latin typeface="Cambria Math" panose="02040503050406030204" pitchFamily="18" charset="0"/>
                    <a:ea typeface="Times New Roman" panose="02020603050405020304" pitchFamily="18" charset="0"/>
                    <a:cs typeface="Times New Roman" panose="02020603050405020304" pitchFamily="18" charset="0"/>
                  </a:rPr>
                  <a:t>1</a:t>
                </a:r>
                <a:r>
                  <a:rPr lang="en-US" sz="1800" i="1" dirty="0">
                    <a:effectLst/>
                    <a:latin typeface="Cambria Math" panose="02040503050406030204" pitchFamily="18"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Fundamental only component of the active power computed over a single cycle </a:t>
                </a:r>
                <a:r>
                  <a:rPr lang="en-US" sz="1800" b="1" baseline="300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of the voltage</a:t>
                </a:r>
              </a:p>
              <a:p>
                <a:pPr marL="0" marR="0" indent="0">
                  <a:spcBef>
                    <a:spcPts val="0"/>
                  </a:spcBef>
                  <a:spcAft>
                    <a:spcPts val="300"/>
                  </a:spcAft>
                  <a:buNone/>
                </a:pP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𝐸</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𝑎</m:t>
                        </m:r>
                      </m:sub>
                    </m:sSub>
                  </m:oMath>
                </a14:m>
                <a:r>
                  <a:rPr lang="en-US" sz="1800" i="1" dirty="0">
                    <a:effectLst/>
                    <a:latin typeface="Cambria Math" panose="02040503050406030204" pitchFamily="18"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Active energy computed over a single cycle </a:t>
                </a:r>
                <a:r>
                  <a:rPr lang="en-US" sz="1800" b="1" baseline="300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of the voltage</a:t>
                </a:r>
              </a:p>
              <a:p>
                <a:pPr marL="0" marR="0" indent="0">
                  <a:spcBef>
                    <a:spcPts val="0"/>
                  </a:spcBef>
                  <a:spcAft>
                    <a:spcPts val="300"/>
                  </a:spcAft>
                  <a:buNone/>
                </a:pP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𝐸</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𝑎</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en-US" sz="1800" i="1" dirty="0">
                    <a:effectLst/>
                    <a:latin typeface="Cambria Math" panose="02040503050406030204" pitchFamily="18"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Fundamental only component of the active energy computed over a single cycle </a:t>
                </a:r>
                <a:r>
                  <a:rPr lang="en-US" sz="1800" b="1" baseline="300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of the voltage</a:t>
                </a:r>
              </a:p>
              <a:p>
                <a:pPr marL="0" marR="0" indent="0">
                  <a:spcBef>
                    <a:spcPts val="0"/>
                  </a:spcBef>
                  <a:spcAft>
                    <a:spcPts val="300"/>
                  </a:spcAft>
                  <a:buNone/>
                </a:pPr>
                <a14:m>
                  <m:oMath xmlns:m="http://schemas.openxmlformats.org/officeDocument/2006/math">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𝑄</m:t>
                    </m:r>
                  </m:oMath>
                </a14:m>
                <a:r>
                  <a:rPr lang="en-US" sz="1800" i="1" dirty="0">
                    <a:effectLst/>
                    <a:latin typeface="Cambria Math" panose="02040503050406030204" pitchFamily="18"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Reactive power computed over a single cycle </a:t>
                </a:r>
                <a:r>
                  <a:rPr lang="en-US" sz="1800" b="1" baseline="300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of the voltage</a:t>
                </a:r>
              </a:p>
              <a:p>
                <a:pPr marL="0" marR="0" indent="0">
                  <a:spcBef>
                    <a:spcPts val="0"/>
                  </a:spcBef>
                  <a:spcAft>
                    <a:spcPts val="300"/>
                  </a:spcAft>
                  <a:buNone/>
                </a:pP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𝑄</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en-US" sz="1800" i="1" dirty="0">
                    <a:effectLst/>
                    <a:latin typeface="Cambria Math" panose="02040503050406030204" pitchFamily="18"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Fundamental only component of the reactive power computed over a single cycle </a:t>
                </a:r>
                <a:r>
                  <a:rPr lang="en-US" sz="1800" b="1" baseline="300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of the voltage</a:t>
                </a:r>
              </a:p>
              <a:p>
                <a:pPr marL="0" marR="0" indent="0">
                  <a:spcBef>
                    <a:spcPts val="0"/>
                  </a:spcBef>
                  <a:spcAft>
                    <a:spcPts val="300"/>
                  </a:spcAft>
                  <a:buNone/>
                </a:pP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𝐸</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𝑟</m:t>
                        </m:r>
                      </m:sub>
                    </m:sSub>
                  </m:oMath>
                </a14:m>
                <a:r>
                  <a:rPr lang="en-US" sz="1800" i="1" dirty="0">
                    <a:effectLst/>
                    <a:latin typeface="Cambria Math" panose="02040503050406030204" pitchFamily="18"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Reactive energy computed over a single cycle </a:t>
                </a:r>
                <a:r>
                  <a:rPr lang="en-US" sz="1800" b="1" baseline="300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of the voltage</a:t>
                </a:r>
              </a:p>
              <a:p>
                <a:pPr marL="0" marR="0" indent="0">
                  <a:spcBef>
                    <a:spcPts val="0"/>
                  </a:spcBef>
                  <a:spcAft>
                    <a:spcPts val="300"/>
                  </a:spcAft>
                  <a:buNone/>
                </a:pP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𝐸</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𝑟</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en-US" sz="1800" i="1" dirty="0">
                    <a:effectLst/>
                    <a:latin typeface="Cambria Math" panose="02040503050406030204" pitchFamily="18"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Fundamental only component of the reactive energy computed over a single cycle </a:t>
                </a:r>
                <a:r>
                  <a:rPr lang="en-US" sz="1800" b="1" baseline="300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of the voltage</a:t>
                </a:r>
              </a:p>
              <a:p>
                <a:pPr marL="0" marR="0" indent="0">
                  <a:spcBef>
                    <a:spcPts val="0"/>
                  </a:spcBef>
                  <a:spcAft>
                    <a:spcPts val="300"/>
                  </a:spcAft>
                  <a:buNone/>
                </a:pPr>
                <a14:m>
                  <m:oMath xmlns:m="http://schemas.openxmlformats.org/officeDocument/2006/math">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𝑆</m:t>
                    </m:r>
                  </m:oMath>
                </a14:m>
                <a:r>
                  <a:rPr lang="en-US" sz="1800" i="1" dirty="0">
                    <a:effectLst/>
                    <a:latin typeface="Cambria Math" panose="02040503050406030204" pitchFamily="18"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Apparent power computed over a single cycle </a:t>
                </a:r>
                <a:r>
                  <a:rPr lang="en-US" sz="1800" b="1" baseline="300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of the voltage</a:t>
                </a:r>
              </a:p>
              <a:p>
                <a:pPr marL="0" marR="0" indent="0">
                  <a:spcBef>
                    <a:spcPts val="0"/>
                  </a:spcBef>
                  <a:spcAft>
                    <a:spcPts val="300"/>
                  </a:spcAft>
                  <a:buNone/>
                </a:pP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𝑆</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en-US" sz="1800" i="1" dirty="0">
                    <a:effectLst/>
                    <a:latin typeface="Cambria Math" panose="02040503050406030204" pitchFamily="18"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Arial" panose="020B0604020202020204" pitchFamily="34" charset="0"/>
                  </a:rPr>
                  <a:t>Fundamental only component of the apparent power computed over a single cycle</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b="1" baseline="30000" dirty="0">
                    <a:effectLst/>
                    <a:latin typeface="Arial" panose="020B0604020202020204" pitchFamily="34" charset="0"/>
                    <a:ea typeface="Times New Roman" panose="02020603050405020304" pitchFamily="18" charset="0"/>
                    <a:cs typeface="Arial" panose="020B0604020202020204" pitchFamily="34" charset="0"/>
                  </a:rPr>
                  <a:t>‡</a:t>
                </a:r>
                <a:r>
                  <a:rPr lang="en-US" sz="1800" dirty="0">
                    <a:effectLst/>
                    <a:latin typeface="Arial" panose="020B0604020202020204" pitchFamily="34" charset="0"/>
                    <a:ea typeface="Times New Roman" panose="02020603050405020304" pitchFamily="18" charset="0"/>
                    <a:cs typeface="Arial" panose="020B0604020202020204" pitchFamily="34" charset="0"/>
                  </a:rPr>
                  <a:t> of the voltage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300"/>
                  </a:spcAft>
                  <a:buNone/>
                </a:pP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𝐸</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𝑠</m:t>
                        </m:r>
                      </m:sub>
                    </m:sSub>
                  </m:oMath>
                </a14:m>
                <a:r>
                  <a:rPr lang="en-US" sz="1800" i="1" dirty="0">
                    <a:effectLst/>
                    <a:latin typeface="Cambria Math" panose="02040503050406030204" pitchFamily="18"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Apparent energy computed over a single cycle </a:t>
                </a:r>
                <a:r>
                  <a:rPr lang="en-US" sz="1800" b="1" baseline="300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of the voltage</a:t>
                </a:r>
              </a:p>
              <a:p>
                <a:pPr marL="0" marR="0" indent="0">
                  <a:spcBef>
                    <a:spcPts val="0"/>
                  </a:spcBef>
                  <a:spcAft>
                    <a:spcPts val="300"/>
                  </a:spcAft>
                  <a:buNone/>
                </a:pP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𝐸</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𝑠</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en-US" sz="1800" i="1" dirty="0">
                    <a:effectLst/>
                    <a:latin typeface="Cambria Math" panose="02040503050406030204" pitchFamily="18"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Arial" panose="020B0604020202020204" pitchFamily="34" charset="0"/>
                  </a:rPr>
                  <a:t>Fundamental only component of the apparent energy computed over a single cycle</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b="1" baseline="30000" dirty="0">
                    <a:effectLst/>
                    <a:latin typeface="Arial" panose="020B0604020202020204" pitchFamily="34" charset="0"/>
                    <a:ea typeface="Times New Roman" panose="02020603050405020304" pitchFamily="18" charset="0"/>
                    <a:cs typeface="Arial" panose="020B0604020202020204" pitchFamily="34" charset="0"/>
                  </a:rPr>
                  <a:t>‡</a:t>
                </a:r>
                <a:r>
                  <a:rPr lang="en-US" sz="1800" dirty="0">
                    <a:effectLst/>
                    <a:latin typeface="Arial" panose="020B0604020202020204" pitchFamily="34" charset="0"/>
                    <a:ea typeface="Times New Roman" panose="02020603050405020304" pitchFamily="18" charset="0"/>
                    <a:cs typeface="Arial" panose="020B0604020202020204" pitchFamily="34" charset="0"/>
                  </a:rPr>
                  <a:t> of the voltage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3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Used where a definition is based on continuous variables</a:t>
                </a:r>
              </a:p>
              <a:p>
                <a:pPr marL="0" marR="0" indent="0">
                  <a:spcBef>
                    <a:spcPts val="0"/>
                  </a:spcBef>
                  <a:spcAft>
                    <a:spcPts val="300"/>
                  </a:spcAft>
                  <a:buNone/>
                  <a:tabLst>
                    <a:tab pos="457200" algn="l"/>
                  </a:tabLst>
                </a:pPr>
                <a:r>
                  <a:rPr lang="en-US" sz="1800" dirty="0">
                    <a:effectLst/>
                    <a:latin typeface="Cambria Math" panose="02040503050406030204" pitchFamily="18" charset="0"/>
                    <a:ea typeface="Times New Roman" panose="02020603050405020304" pitchFamily="18" charset="0"/>
                    <a:cs typeface="Arial" panose="020B0604020202020204" pitchFamily="34" charset="0"/>
                  </a:rPr>
                  <a:t>≈</a:t>
                </a:r>
                <a:r>
                  <a:rPr lang="en-US" sz="1800" dirty="0">
                    <a:effectLst/>
                    <a:latin typeface="Arial" panose="020B0604020202020204" pitchFamily="34" charset="0"/>
                    <a:ea typeface="Times New Roman" panose="02020603050405020304" pitchFamily="18" charset="0"/>
                    <a:cs typeface="Arial" panose="020B0604020202020204" pitchFamily="34" charset="0"/>
                  </a:rPr>
                  <a:t>	Used when a definition is based on sampled data (time or frequency domain), implies equality in the limit of sufficiently high sampling rate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600"/>
                  </a:spcBef>
                  <a:spcAft>
                    <a:spcPts val="300"/>
                  </a:spcAft>
                  <a:buNone/>
                </a:pPr>
                <a:r>
                  <a:rPr lang="en-US" sz="1800" b="1" baseline="300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Note 1: In this document single cycle means one period (</a:t>
                </a:r>
                <a:r>
                  <a:rPr lang="en-US" sz="1800" i="1" dirty="0">
                    <a:effectLst/>
                    <a:latin typeface="Cambria Math" panose="02040503050406030204" pitchFamily="18" charset="0"/>
                    <a:ea typeface="Times New Roman" panose="02020603050405020304" pitchFamily="18" charset="0"/>
                    <a:cs typeface="Times New Roman" panose="02020603050405020304" pitchFamily="18" charset="0"/>
                  </a:rPr>
                  <a:t>T</a:t>
                </a:r>
                <a:r>
                  <a:rPr lang="en-US" sz="1800" baseline="-25000" dirty="0">
                    <a:effectLst/>
                    <a:latin typeface="Cambria Math" panose="02040503050406030204" pitchFamily="18" charset="0"/>
                    <a:ea typeface="Times New Roman" panose="02020603050405020304" pitchFamily="18" charset="0"/>
                    <a:cs typeface="Times New Roman" panose="02020603050405020304" pitchFamily="18" charset="0"/>
                  </a:rPr>
                  <a:t>0</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of the fundamental of the reference voltage waveform.  In polyphase systems it means one period of the reference phase voltage (typically phase A) waveform. In the equations in this standard the integration is shown as starting at a time </a:t>
                </a:r>
                <a14:m>
                  <m:oMath xmlns:m="http://schemas.openxmlformats.org/officeDocument/2006/math">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𝑡</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𝑡</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oMath>
                </a14:m>
                <a:r>
                  <a:rPr lang="en-US" sz="1800" dirty="0">
                    <a:effectLst/>
                    <a:latin typeface="Cambria Math" panose="02040503050406030204" pitchFamily="18"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Arial" panose="020B0604020202020204" pitchFamily="34" charset="0"/>
                  </a:rPr>
                  <a:t>and ending at</a:t>
                </a:r>
                <a:r>
                  <a:rPr lang="en-US" sz="1800" dirty="0">
                    <a:effectLst/>
                    <a:latin typeface="Cambria Math" panose="02040503050406030204" pitchFamily="18" charset="0"/>
                    <a:ea typeface="Times New Roman" panose="02020603050405020304" pitchFamily="18" charset="0"/>
                    <a:cs typeface="Times New Roman" panose="02020603050405020304" pitchFamily="18" charset="0"/>
                  </a:rPr>
                  <a: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mc:Choice>
        <mc:Fallback>
          <p:sp>
            <p:nvSpPr>
              <p:cNvPr id="3" name="Content Placeholder 2">
                <a:extLst>
                  <a:ext uri="{FF2B5EF4-FFF2-40B4-BE49-F238E27FC236}">
                    <a16:creationId xmlns:a16="http://schemas.microsoft.com/office/drawing/2014/main" id="{B3A5D67C-030E-D0F0-5B71-E6E88DF0A9B9}"/>
                  </a:ext>
                </a:extLst>
              </p:cNvPr>
              <p:cNvSpPr>
                <a:spLocks noGrp="1" noRot="1" noChangeAspect="1" noMove="1" noResize="1" noEditPoints="1" noAdjustHandles="1" noChangeArrowheads="1" noChangeShapeType="1" noTextEdit="1"/>
              </p:cNvSpPr>
              <p:nvPr>
                <p:ph idx="1"/>
              </p:nvPr>
            </p:nvSpPr>
            <p:spPr>
              <a:blipFill>
                <a:blip r:embed="rId2"/>
                <a:stretch>
                  <a:fillRect t="-882"/>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3CFE3A56-D77D-E322-367B-402AA579B467}"/>
              </a:ext>
            </a:extLst>
          </p:cNvPr>
          <p:cNvSpPr>
            <a:spLocks noGrp="1"/>
          </p:cNvSpPr>
          <p:nvPr>
            <p:ph type="ftr" sz="quarter" idx="3"/>
          </p:nvPr>
        </p:nvSpPr>
        <p:spPr/>
        <p:txBody>
          <a:bodyPr/>
          <a:lstStyle/>
          <a:p>
            <a:r>
              <a:rPr lang="en-US"/>
              <a:t>tescometering.com</a:t>
            </a:r>
          </a:p>
        </p:txBody>
      </p:sp>
      <p:sp>
        <p:nvSpPr>
          <p:cNvPr id="5" name="Slide Number Placeholder 4">
            <a:extLst>
              <a:ext uri="{FF2B5EF4-FFF2-40B4-BE49-F238E27FC236}">
                <a16:creationId xmlns:a16="http://schemas.microsoft.com/office/drawing/2014/main" id="{0E06778D-E6B5-707B-B6C2-3ECF8A8188F2}"/>
              </a:ext>
            </a:extLst>
          </p:cNvPr>
          <p:cNvSpPr>
            <a:spLocks noGrp="1"/>
          </p:cNvSpPr>
          <p:nvPr>
            <p:ph type="sldNum" sz="quarter" idx="4"/>
          </p:nvPr>
        </p:nvSpPr>
        <p:spPr/>
        <p:txBody>
          <a:bodyPr/>
          <a:lstStyle/>
          <a:p>
            <a:fld id="{4BEAC4C4-F0A7-4B61-A827-E4198D078267}" type="slidenum">
              <a:rPr lang="en-US" smtClean="0"/>
              <a:t>24</a:t>
            </a:fld>
            <a:endParaRPr lang="en-US"/>
          </a:p>
        </p:txBody>
      </p:sp>
    </p:spTree>
    <p:extLst>
      <p:ext uri="{BB962C8B-B14F-4D97-AF65-F5344CB8AC3E}">
        <p14:creationId xmlns:p14="http://schemas.microsoft.com/office/powerpoint/2010/main" val="3531963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E9B51-6F41-E9CF-87D6-4FF35E667F97}"/>
              </a:ext>
            </a:extLst>
          </p:cNvPr>
          <p:cNvSpPr>
            <a:spLocks noGrp="1"/>
          </p:cNvSpPr>
          <p:nvPr>
            <p:ph type="title"/>
          </p:nvPr>
        </p:nvSpPr>
        <p:spPr>
          <a:xfrm>
            <a:off x="995163" y="136524"/>
            <a:ext cx="8148837" cy="679832"/>
          </a:xfrm>
        </p:spPr>
        <p:txBody>
          <a:bodyPr/>
          <a:lstStyle/>
          <a:p>
            <a:r>
              <a:rPr lang="en-US" sz="3600" dirty="0"/>
              <a:t>What Is ANSI C12.31 and Why Do I Care?</a:t>
            </a:r>
          </a:p>
        </p:txBody>
      </p:sp>
      <p:sp>
        <p:nvSpPr>
          <p:cNvPr id="3" name="Content Placeholder 2">
            <a:extLst>
              <a:ext uri="{FF2B5EF4-FFF2-40B4-BE49-F238E27FC236}">
                <a16:creationId xmlns:a16="http://schemas.microsoft.com/office/drawing/2014/main" id="{265B6E18-67B2-B7AE-3D09-B2854A71F904}"/>
              </a:ext>
            </a:extLst>
          </p:cNvPr>
          <p:cNvSpPr>
            <a:spLocks noGrp="1"/>
          </p:cNvSpPr>
          <p:nvPr>
            <p:ph idx="1"/>
          </p:nvPr>
        </p:nvSpPr>
        <p:spPr/>
        <p:txBody>
          <a:bodyPr/>
          <a:lstStyle/>
          <a:p>
            <a:r>
              <a:rPr lang="en-US" dirty="0"/>
              <a:t>Waveforms have never been in ANSI before.</a:t>
            </a:r>
          </a:p>
          <a:p>
            <a:r>
              <a:rPr lang="en-US" dirty="0"/>
              <a:t>You never see nice waveforms and sine waves in the field; you always see harmonics. AC and DC always have cross-signal presence.</a:t>
            </a:r>
          </a:p>
          <a:p>
            <a:r>
              <a:rPr lang="en-US" dirty="0"/>
              <a:t>If you take a complex metering site (light-rail system, e.g.)</a:t>
            </a:r>
          </a:p>
          <a:p>
            <a:r>
              <a:rPr lang="en-US" dirty="0"/>
              <a:t>World isn’t perfect – utilities and manufacturers have now agreed that here are some waveforms that represent the host of different conditions you would experience in the real world to express the reality</a:t>
            </a:r>
          </a:p>
          <a:p>
            <a:endParaRPr lang="en-US" dirty="0"/>
          </a:p>
        </p:txBody>
      </p:sp>
      <p:sp>
        <p:nvSpPr>
          <p:cNvPr id="4" name="Footer Placeholder 3">
            <a:extLst>
              <a:ext uri="{FF2B5EF4-FFF2-40B4-BE49-F238E27FC236}">
                <a16:creationId xmlns:a16="http://schemas.microsoft.com/office/drawing/2014/main" id="{FF5AFDB7-CC17-2E5F-B190-14B21E2A910B}"/>
              </a:ext>
            </a:extLst>
          </p:cNvPr>
          <p:cNvSpPr>
            <a:spLocks noGrp="1"/>
          </p:cNvSpPr>
          <p:nvPr>
            <p:ph type="ftr" sz="quarter" idx="3"/>
          </p:nvPr>
        </p:nvSpPr>
        <p:spPr/>
        <p:txBody>
          <a:bodyPr/>
          <a:lstStyle/>
          <a:p>
            <a:r>
              <a:rPr lang="en-US"/>
              <a:t>tescometering.com</a:t>
            </a:r>
          </a:p>
        </p:txBody>
      </p:sp>
      <p:sp>
        <p:nvSpPr>
          <p:cNvPr id="5" name="Slide Number Placeholder 4">
            <a:extLst>
              <a:ext uri="{FF2B5EF4-FFF2-40B4-BE49-F238E27FC236}">
                <a16:creationId xmlns:a16="http://schemas.microsoft.com/office/drawing/2014/main" id="{D6707373-2563-7E98-5C34-DFA87E51D729}"/>
              </a:ext>
            </a:extLst>
          </p:cNvPr>
          <p:cNvSpPr>
            <a:spLocks noGrp="1"/>
          </p:cNvSpPr>
          <p:nvPr>
            <p:ph type="sldNum" sz="quarter" idx="4"/>
          </p:nvPr>
        </p:nvSpPr>
        <p:spPr/>
        <p:txBody>
          <a:bodyPr/>
          <a:lstStyle/>
          <a:p>
            <a:fld id="{4BEAC4C4-F0A7-4B61-A827-E4198D078267}" type="slidenum">
              <a:rPr lang="en-US" smtClean="0"/>
              <a:t>3</a:t>
            </a:fld>
            <a:endParaRPr lang="en-US"/>
          </a:p>
        </p:txBody>
      </p:sp>
    </p:spTree>
    <p:extLst>
      <p:ext uri="{BB962C8B-B14F-4D97-AF65-F5344CB8AC3E}">
        <p14:creationId xmlns:p14="http://schemas.microsoft.com/office/powerpoint/2010/main" val="1410450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43ED2-7877-2A2B-321C-237509F89B60}"/>
              </a:ext>
            </a:extLst>
          </p:cNvPr>
          <p:cNvSpPr>
            <a:spLocks noGrp="1"/>
          </p:cNvSpPr>
          <p:nvPr>
            <p:ph type="ctrTitle"/>
          </p:nvPr>
        </p:nvSpPr>
        <p:spPr/>
        <p:txBody>
          <a:bodyPr/>
          <a:lstStyle/>
          <a:p>
            <a:r>
              <a:rPr lang="en-US" dirty="0"/>
              <a:t>What is ANSI? ANSI C12?</a:t>
            </a:r>
          </a:p>
        </p:txBody>
      </p:sp>
    </p:spTree>
    <p:extLst>
      <p:ext uri="{BB962C8B-B14F-4D97-AF65-F5344CB8AC3E}">
        <p14:creationId xmlns:p14="http://schemas.microsoft.com/office/powerpoint/2010/main" val="3368017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a:t>ANSI</a:t>
            </a:r>
          </a:p>
        </p:txBody>
      </p:sp>
      <p:sp>
        <p:nvSpPr>
          <p:cNvPr id="5123" name="Rectangle 3"/>
          <p:cNvSpPr>
            <a:spLocks noGrp="1" noChangeArrowheads="1"/>
          </p:cNvSpPr>
          <p:nvPr>
            <p:ph idx="1"/>
          </p:nvPr>
        </p:nvSpPr>
        <p:spPr/>
        <p:txBody>
          <a:bodyPr>
            <a:normAutofit lnSpcReduction="10000"/>
          </a:bodyPr>
          <a:lstStyle/>
          <a:p>
            <a:pPr eaLnBrk="1" hangingPunct="1">
              <a:lnSpc>
                <a:spcPct val="90000"/>
              </a:lnSpc>
              <a:buFont typeface="Wingdings" panose="05000000000000000000" pitchFamily="2" charset="2"/>
              <a:buChar char="Ø"/>
            </a:pPr>
            <a:r>
              <a:rPr lang="en-US" sz="3000" dirty="0">
                <a:latin typeface="Calibri" panose="020F0502020204030204" pitchFamily="34" charset="0"/>
              </a:rPr>
              <a:t>American National Standard Institute, Inc.</a:t>
            </a:r>
          </a:p>
          <a:p>
            <a:pPr lvl="1" eaLnBrk="1" hangingPunct="1">
              <a:lnSpc>
                <a:spcPct val="90000"/>
              </a:lnSpc>
              <a:buFont typeface="Arial" panose="020B0604020202020204" pitchFamily="34" charset="0"/>
              <a:buChar char="•"/>
            </a:pPr>
            <a:r>
              <a:rPr lang="en-US" sz="2000" dirty="0">
                <a:latin typeface="Calibri" panose="020F0502020204030204" pitchFamily="34" charset="0"/>
              </a:rPr>
              <a:t>Not a government agency</a:t>
            </a:r>
          </a:p>
          <a:p>
            <a:pPr lvl="1" eaLnBrk="1" hangingPunct="1">
              <a:lnSpc>
                <a:spcPct val="90000"/>
              </a:lnSpc>
              <a:buFont typeface="Arial" panose="020B0604020202020204" pitchFamily="34" charset="0"/>
              <a:buChar char="•"/>
            </a:pPr>
            <a:r>
              <a:rPr lang="en-US" sz="2000" dirty="0">
                <a:latin typeface="Calibri" panose="020F0502020204030204" pitchFamily="34" charset="0"/>
              </a:rPr>
              <a:t>Standards do not have force of Law</a:t>
            </a:r>
          </a:p>
          <a:p>
            <a:pPr lvl="1" eaLnBrk="1" hangingPunct="1">
              <a:lnSpc>
                <a:spcPct val="90000"/>
              </a:lnSpc>
              <a:buFont typeface="Arial" panose="020B0604020202020204" pitchFamily="34" charset="0"/>
              <a:buChar char="•"/>
            </a:pPr>
            <a:r>
              <a:rPr lang="en-US" sz="2000" dirty="0">
                <a:latin typeface="Calibri" panose="020F0502020204030204" pitchFamily="34" charset="0"/>
              </a:rPr>
              <a:t>All compliance is voluntary</a:t>
            </a:r>
          </a:p>
          <a:p>
            <a:pPr lvl="1" eaLnBrk="1" hangingPunct="1">
              <a:lnSpc>
                <a:spcPct val="90000"/>
              </a:lnSpc>
              <a:buFont typeface="Arial" panose="020B0604020202020204" pitchFamily="34" charset="0"/>
              <a:buChar char="•"/>
            </a:pPr>
            <a:r>
              <a:rPr lang="en-US" sz="2000" dirty="0">
                <a:latin typeface="Calibri" panose="020F0502020204030204" pitchFamily="34" charset="0"/>
              </a:rPr>
              <a:t>ANSI generates standards through the use of a sponsoring organization called the “secretariat” who actually publishes the Standard.</a:t>
            </a:r>
          </a:p>
          <a:p>
            <a:pPr lvl="2" eaLnBrk="1" hangingPunct="1">
              <a:lnSpc>
                <a:spcPct val="90000"/>
              </a:lnSpc>
              <a:buFont typeface="Wingdings" panose="05000000000000000000" pitchFamily="2" charset="2"/>
              <a:buChar char="§"/>
            </a:pPr>
            <a:r>
              <a:rPr lang="en-US" sz="1800" dirty="0">
                <a:latin typeface="Calibri" panose="020F0502020204030204" pitchFamily="34" charset="0"/>
              </a:rPr>
              <a:t>For C12.1 NEMA (National Electrical Manufacturer’s Association) is the secretariat.</a:t>
            </a:r>
          </a:p>
          <a:p>
            <a:pPr lvl="2" eaLnBrk="1" hangingPunct="1">
              <a:lnSpc>
                <a:spcPct val="90000"/>
              </a:lnSpc>
              <a:buFont typeface="Wingdings" panose="05000000000000000000" pitchFamily="2" charset="2"/>
              <a:buChar char="§"/>
            </a:pPr>
            <a:r>
              <a:rPr lang="en-US" sz="1800" dirty="0">
                <a:latin typeface="Calibri" panose="020F0502020204030204" pitchFamily="34" charset="0"/>
              </a:rPr>
              <a:t>NEMA has seven sections one of which is for Utility Products and Systems.  All meter manufacturer’s and manufacturer’s involved in electric metering are members of NEMA or are eligible to be members.   </a:t>
            </a:r>
          </a:p>
          <a:p>
            <a:pPr lvl="2" eaLnBrk="1" hangingPunct="1">
              <a:lnSpc>
                <a:spcPct val="90000"/>
              </a:lnSpc>
              <a:buFont typeface="Wingdings" panose="05000000000000000000" pitchFamily="2" charset="2"/>
              <a:buChar char="§"/>
            </a:pPr>
            <a:r>
              <a:rPr lang="en-US" sz="1800" dirty="0">
                <a:latin typeface="Calibri" panose="020F0502020204030204" pitchFamily="34" charset="0"/>
              </a:rPr>
              <a:t>Paul Orr has been the NEMA’s secretary assigned to C12 for over ten years providing continuity to the process.  NEMA Manufacturing members determine which efforts will be funded and which will not be funded. </a:t>
            </a:r>
          </a:p>
        </p:txBody>
      </p:sp>
      <p:sp>
        <p:nvSpPr>
          <p:cNvPr id="2" name="Footer Placeholder 1">
            <a:extLst>
              <a:ext uri="{FF2B5EF4-FFF2-40B4-BE49-F238E27FC236}">
                <a16:creationId xmlns:a16="http://schemas.microsoft.com/office/drawing/2014/main" id="{46E96339-CAAD-452F-8BAF-9093093B033F}"/>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ACC0A5F6-35B3-4117-8D5F-4D3ECB82C460}"/>
              </a:ext>
            </a:extLst>
          </p:cNvPr>
          <p:cNvSpPr>
            <a:spLocks noGrp="1"/>
          </p:cNvSpPr>
          <p:nvPr>
            <p:ph type="sldNum" sz="quarter" idx="4"/>
          </p:nvPr>
        </p:nvSpPr>
        <p:spPr/>
        <p:txBody>
          <a:bodyPr/>
          <a:lstStyle/>
          <a:p>
            <a:fld id="{4BEAC4C4-F0A7-4B61-A827-E4198D078267}" type="slidenum">
              <a:rPr lang="en-US" smtClean="0"/>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a:t>ANSI (cont.)</a:t>
            </a:r>
          </a:p>
        </p:txBody>
      </p:sp>
      <p:sp>
        <p:nvSpPr>
          <p:cNvPr id="6147" name="Rectangle 3"/>
          <p:cNvSpPr>
            <a:spLocks noGrp="1" noChangeArrowheads="1"/>
          </p:cNvSpPr>
          <p:nvPr>
            <p:ph idx="1"/>
          </p:nvPr>
        </p:nvSpPr>
        <p:spPr>
          <a:xfrm>
            <a:off x="381000" y="1447800"/>
            <a:ext cx="8534400" cy="4419600"/>
          </a:xfrm>
        </p:spPr>
        <p:txBody>
          <a:bodyPr>
            <a:normAutofit lnSpcReduction="10000"/>
          </a:bodyPr>
          <a:lstStyle/>
          <a:p>
            <a:pPr eaLnBrk="1" hangingPunct="1">
              <a:lnSpc>
                <a:spcPct val="90000"/>
              </a:lnSpc>
              <a:buFont typeface="Wingdings" panose="05000000000000000000" pitchFamily="2" charset="2"/>
              <a:buChar char="Ø"/>
            </a:pPr>
            <a:r>
              <a:rPr lang="en-US" sz="3000" dirty="0">
                <a:latin typeface="Calibri" panose="020F0502020204030204" pitchFamily="34" charset="0"/>
              </a:rPr>
              <a:t>American National Standard Institute, Inc.</a:t>
            </a:r>
          </a:p>
          <a:p>
            <a:pPr lvl="1" eaLnBrk="1" hangingPunct="1">
              <a:lnSpc>
                <a:spcPct val="90000"/>
              </a:lnSpc>
              <a:buFont typeface="Arial" panose="020B0604020202020204" pitchFamily="34" charset="0"/>
              <a:buChar char="•"/>
            </a:pPr>
            <a:r>
              <a:rPr lang="en-US" sz="2400" dirty="0">
                <a:latin typeface="Calibri" panose="020F0502020204030204" pitchFamily="34" charset="0"/>
              </a:rPr>
              <a:t>NEMA organizes committees to propose and review standards</a:t>
            </a:r>
          </a:p>
          <a:p>
            <a:pPr lvl="1" eaLnBrk="1" hangingPunct="1">
              <a:lnSpc>
                <a:spcPct val="90000"/>
              </a:lnSpc>
              <a:buFont typeface="Arial" panose="020B0604020202020204" pitchFamily="34" charset="0"/>
              <a:buChar char="•"/>
            </a:pPr>
            <a:r>
              <a:rPr lang="en-US" sz="2400" dirty="0">
                <a:latin typeface="Calibri" panose="020F0502020204030204" pitchFamily="34" charset="0"/>
              </a:rPr>
              <a:t>Standards are republished approximately every five (5) years and abandoned if not updated or reaffirmed once every ten (10) years.</a:t>
            </a:r>
          </a:p>
          <a:p>
            <a:pPr lvl="1" eaLnBrk="1" hangingPunct="1">
              <a:lnSpc>
                <a:spcPct val="90000"/>
              </a:lnSpc>
              <a:buFont typeface="Arial" panose="020B0604020202020204" pitchFamily="34" charset="0"/>
              <a:buChar char="•"/>
            </a:pPr>
            <a:r>
              <a:rPr lang="en-US" sz="2400" dirty="0">
                <a:latin typeface="Calibri" panose="020F0502020204030204" pitchFamily="34" charset="0"/>
              </a:rPr>
              <a:t>Standards codify consensus approaches in common practice</a:t>
            </a:r>
          </a:p>
          <a:p>
            <a:pPr lvl="1" eaLnBrk="1" hangingPunct="1">
              <a:lnSpc>
                <a:spcPct val="90000"/>
              </a:lnSpc>
              <a:buFont typeface="Arial" panose="020B0604020202020204" pitchFamily="34" charset="0"/>
              <a:buChar char="•"/>
            </a:pPr>
            <a:r>
              <a:rPr lang="en-US" sz="2400" dirty="0">
                <a:latin typeface="Calibri" panose="020F0502020204030204" pitchFamily="34" charset="0"/>
              </a:rPr>
              <a:t>In recent years the ANSI committee has had to deal with breaking new ground as well as several controversial issues</a:t>
            </a:r>
          </a:p>
          <a:p>
            <a:pPr lvl="2" eaLnBrk="1" hangingPunct="1">
              <a:lnSpc>
                <a:spcPct val="90000"/>
              </a:lnSpc>
              <a:buFont typeface="Wingdings" panose="05000000000000000000" pitchFamily="2" charset="2"/>
              <a:buChar char="§"/>
            </a:pPr>
            <a:r>
              <a:rPr lang="en-US" sz="2000" dirty="0">
                <a:latin typeface="Calibri" panose="020F0502020204030204" pitchFamily="34" charset="0"/>
              </a:rPr>
              <a:t>This is unusual for the committee and the committee has responded by no longer being reluctant to address them, staying more on point during contentious debates, and moving through the work required in a far more efficient manner.  Another example of how AMI is changing everything in our industry.  </a:t>
            </a:r>
          </a:p>
        </p:txBody>
      </p:sp>
      <p:sp>
        <p:nvSpPr>
          <p:cNvPr id="2" name="Footer Placeholder 1">
            <a:extLst>
              <a:ext uri="{FF2B5EF4-FFF2-40B4-BE49-F238E27FC236}">
                <a16:creationId xmlns:a16="http://schemas.microsoft.com/office/drawing/2014/main" id="{5983F990-14BF-4D38-A623-4ACAEFCA4C33}"/>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D4A9110E-AB18-4227-9DB3-1AD4615AD128}"/>
              </a:ext>
            </a:extLst>
          </p:cNvPr>
          <p:cNvSpPr>
            <a:spLocks noGrp="1"/>
          </p:cNvSpPr>
          <p:nvPr>
            <p:ph type="sldNum" sz="quarter" idx="4"/>
          </p:nvPr>
        </p:nvSpPr>
        <p:spPr/>
        <p:txBody>
          <a:bodyPr/>
          <a:lstStyle/>
          <a:p>
            <a:fld id="{4BEAC4C4-F0A7-4B61-A827-E4198D078267}" type="slidenum">
              <a:rPr lang="en-US" smtClean="0"/>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a:t>ANSI C12</a:t>
            </a:r>
          </a:p>
        </p:txBody>
      </p:sp>
      <p:sp>
        <p:nvSpPr>
          <p:cNvPr id="7171" name="Rectangle 3"/>
          <p:cNvSpPr>
            <a:spLocks noGrp="1" noChangeArrowheads="1"/>
          </p:cNvSpPr>
          <p:nvPr>
            <p:ph idx="1"/>
          </p:nvPr>
        </p:nvSpPr>
        <p:spPr>
          <a:xfrm>
            <a:off x="381000" y="1447800"/>
            <a:ext cx="8382000" cy="4800600"/>
          </a:xfrm>
        </p:spPr>
        <p:txBody>
          <a:bodyPr/>
          <a:lstStyle/>
          <a:p>
            <a:pPr eaLnBrk="1" hangingPunct="1">
              <a:lnSpc>
                <a:spcPct val="90000"/>
              </a:lnSpc>
              <a:buFont typeface="Wingdings" panose="05000000000000000000" pitchFamily="2" charset="2"/>
              <a:buChar char="Ø"/>
            </a:pPr>
            <a:r>
              <a:rPr lang="en-US" sz="3000" dirty="0">
                <a:latin typeface="Calibri" panose="020F0502020204030204" pitchFamily="34" charset="0"/>
              </a:rPr>
              <a:t>All ANSI Standards related to Electric Metering are in the ANSI C12 group of Standards</a:t>
            </a:r>
          </a:p>
          <a:p>
            <a:pPr eaLnBrk="1" hangingPunct="1">
              <a:lnSpc>
                <a:spcPct val="90000"/>
              </a:lnSpc>
              <a:buFont typeface="Wingdings" panose="05000000000000000000" pitchFamily="2" charset="2"/>
              <a:buChar char="Ø"/>
            </a:pPr>
            <a:r>
              <a:rPr lang="en-US" sz="3000" dirty="0">
                <a:latin typeface="Calibri" panose="020F0502020204030204" pitchFamily="34" charset="0"/>
              </a:rPr>
              <a:t>C12 Main Committee</a:t>
            </a:r>
          </a:p>
          <a:p>
            <a:pPr lvl="1" eaLnBrk="1" hangingPunct="1">
              <a:lnSpc>
                <a:spcPct val="90000"/>
              </a:lnSpc>
              <a:buFont typeface="Arial" panose="020B0604020202020204" pitchFamily="34" charset="0"/>
              <a:buChar char="•"/>
            </a:pPr>
            <a:r>
              <a:rPr lang="en-US" sz="2600" dirty="0">
                <a:latin typeface="Calibri" panose="020F0502020204030204" pitchFamily="34" charset="0"/>
              </a:rPr>
              <a:t>General makeup has expanded slightly over last few years</a:t>
            </a:r>
          </a:p>
          <a:p>
            <a:pPr lvl="1" eaLnBrk="1" hangingPunct="1">
              <a:lnSpc>
                <a:spcPct val="90000"/>
              </a:lnSpc>
              <a:buFont typeface="Arial" panose="020B0604020202020204" pitchFamily="34" charset="0"/>
              <a:buChar char="•"/>
            </a:pPr>
            <a:r>
              <a:rPr lang="en-US" sz="2600" dirty="0">
                <a:latin typeface="Calibri" panose="020F0502020204030204" pitchFamily="34" charset="0"/>
              </a:rPr>
              <a:t>30 voting members with representation from three groups (no one group can have more than 40%):</a:t>
            </a:r>
          </a:p>
          <a:p>
            <a:pPr lvl="2" eaLnBrk="1" hangingPunct="1">
              <a:lnSpc>
                <a:spcPct val="90000"/>
              </a:lnSpc>
              <a:buFont typeface="Wingdings" panose="05000000000000000000" pitchFamily="2" charset="2"/>
              <a:buChar char="§"/>
            </a:pPr>
            <a:r>
              <a:rPr lang="en-US" dirty="0">
                <a:latin typeface="Calibri" panose="020F0502020204030204" pitchFamily="34" charset="0"/>
              </a:rPr>
              <a:t>12 - Manufacturers: Meter, Socket, Test Equipment, etc.</a:t>
            </a:r>
          </a:p>
          <a:p>
            <a:pPr lvl="2" eaLnBrk="1" hangingPunct="1">
              <a:lnSpc>
                <a:spcPct val="90000"/>
              </a:lnSpc>
              <a:buFont typeface="Wingdings" panose="05000000000000000000" pitchFamily="2" charset="2"/>
              <a:buChar char="§"/>
            </a:pPr>
            <a:r>
              <a:rPr lang="en-US" dirty="0">
                <a:latin typeface="Calibri" panose="020F0502020204030204" pitchFamily="34" charset="0"/>
              </a:rPr>
              <a:t>10 - Users: Utilities</a:t>
            </a:r>
          </a:p>
          <a:p>
            <a:pPr lvl="2" eaLnBrk="1" hangingPunct="1">
              <a:lnSpc>
                <a:spcPct val="90000"/>
              </a:lnSpc>
              <a:buFont typeface="Wingdings" panose="05000000000000000000" pitchFamily="2" charset="2"/>
              <a:buChar char="§"/>
            </a:pPr>
            <a:r>
              <a:rPr lang="en-US" dirty="0">
                <a:latin typeface="Calibri" panose="020F0502020204030204" pitchFamily="34" charset="0"/>
              </a:rPr>
              <a:t>8 - General Interest: PUC, UL, IEEE, Consultants, etc.</a:t>
            </a:r>
          </a:p>
          <a:p>
            <a:pPr lvl="1" eaLnBrk="1" hangingPunct="1">
              <a:lnSpc>
                <a:spcPct val="90000"/>
              </a:lnSpc>
              <a:buFont typeface="Arial" panose="020B0604020202020204" pitchFamily="34" charset="0"/>
              <a:buChar char="•"/>
            </a:pPr>
            <a:r>
              <a:rPr lang="en-US" sz="2600" dirty="0">
                <a:latin typeface="Calibri" panose="020F0502020204030204" pitchFamily="34" charset="0"/>
              </a:rPr>
              <a:t>Meets twice a year in conjunction with EEI/AEIC Meter conference.  </a:t>
            </a:r>
          </a:p>
        </p:txBody>
      </p:sp>
      <p:sp>
        <p:nvSpPr>
          <p:cNvPr id="2" name="Footer Placeholder 1">
            <a:extLst>
              <a:ext uri="{FF2B5EF4-FFF2-40B4-BE49-F238E27FC236}">
                <a16:creationId xmlns:a16="http://schemas.microsoft.com/office/drawing/2014/main" id="{015B08A7-728D-4F19-9873-CBB17575BD42}"/>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4A3FEEAE-148C-41B7-8D2D-9AD065D39A09}"/>
              </a:ext>
            </a:extLst>
          </p:cNvPr>
          <p:cNvSpPr>
            <a:spLocks noGrp="1"/>
          </p:cNvSpPr>
          <p:nvPr>
            <p:ph type="sldNum" sz="quarter" idx="4"/>
          </p:nvPr>
        </p:nvSpPr>
        <p:spPr/>
        <p:txBody>
          <a:bodyPr/>
          <a:lstStyle/>
          <a:p>
            <a:fld id="{4BEAC4C4-F0A7-4B61-A827-E4198D078267}" type="slidenum">
              <a:rPr lang="en-US" smtClean="0"/>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t>ANSI C12 (cont.)</a:t>
            </a:r>
          </a:p>
        </p:txBody>
      </p:sp>
      <p:sp>
        <p:nvSpPr>
          <p:cNvPr id="8195" name="Rectangle 3"/>
          <p:cNvSpPr>
            <a:spLocks noGrp="1" noChangeArrowheads="1"/>
          </p:cNvSpPr>
          <p:nvPr>
            <p:ph idx="1"/>
          </p:nvPr>
        </p:nvSpPr>
        <p:spPr/>
        <p:txBody>
          <a:bodyPr>
            <a:normAutofit lnSpcReduction="10000"/>
          </a:bodyPr>
          <a:lstStyle/>
          <a:p>
            <a:pPr eaLnBrk="1" hangingPunct="1">
              <a:lnSpc>
                <a:spcPct val="90000"/>
              </a:lnSpc>
              <a:buFont typeface="Wingdings" panose="05000000000000000000" pitchFamily="2" charset="2"/>
              <a:buChar char="Ø"/>
            </a:pPr>
            <a:r>
              <a:rPr lang="en-US" sz="3000" dirty="0">
                <a:latin typeface="Calibri" panose="020F0502020204030204" pitchFamily="34" charset="0"/>
              </a:rPr>
              <a:t>C12 Main Committee</a:t>
            </a:r>
          </a:p>
          <a:p>
            <a:pPr lvl="1" eaLnBrk="1" hangingPunct="1">
              <a:lnSpc>
                <a:spcPct val="90000"/>
              </a:lnSpc>
              <a:buFont typeface="Arial" panose="020B0604020202020204" pitchFamily="34" charset="0"/>
              <a:buChar char="•"/>
            </a:pPr>
            <a:r>
              <a:rPr lang="en-US" sz="2600" dirty="0">
                <a:latin typeface="Calibri" panose="020F0502020204030204" pitchFamily="34" charset="0"/>
              </a:rPr>
              <a:t>Has final approval for all activities on any C12 family standard</a:t>
            </a:r>
          </a:p>
          <a:p>
            <a:pPr lvl="1" eaLnBrk="1" hangingPunct="1">
              <a:lnSpc>
                <a:spcPct val="90000"/>
              </a:lnSpc>
              <a:buFont typeface="Arial" panose="020B0604020202020204" pitchFamily="34" charset="0"/>
              <a:buChar char="•"/>
            </a:pPr>
            <a:r>
              <a:rPr lang="en-US" sz="2600" dirty="0">
                <a:latin typeface="Calibri" panose="020F0502020204030204" pitchFamily="34" charset="0"/>
              </a:rPr>
              <a:t>Establishes Subcommittees (SC) and Working Groups (WG) to address various standards and issues</a:t>
            </a:r>
          </a:p>
          <a:p>
            <a:pPr lvl="1" eaLnBrk="1" hangingPunct="1">
              <a:lnSpc>
                <a:spcPct val="90000"/>
              </a:lnSpc>
              <a:buFont typeface="Arial" panose="020B0604020202020204" pitchFamily="34" charset="0"/>
              <a:buChar char="•"/>
            </a:pPr>
            <a:r>
              <a:rPr lang="en-US" sz="2600" dirty="0">
                <a:latin typeface="Calibri" panose="020F0502020204030204" pitchFamily="34" charset="0"/>
              </a:rPr>
              <a:t>Sub committees and Working Groups also meet twice a year in conjunction with EEI Transmission, Distribution and Metering Conference and also hold regular or ad hoc conference calls throughout the year as members put together drafts and other technical material for consideration at the next face to face meeting.</a:t>
            </a:r>
          </a:p>
          <a:p>
            <a:pPr lvl="1" eaLnBrk="1" hangingPunct="1">
              <a:lnSpc>
                <a:spcPct val="90000"/>
              </a:lnSpc>
            </a:pPr>
            <a:endParaRPr lang="en-US" sz="2600" dirty="0">
              <a:solidFill>
                <a:srgbClr val="000066"/>
              </a:solidFill>
            </a:endParaRPr>
          </a:p>
        </p:txBody>
      </p:sp>
      <p:sp>
        <p:nvSpPr>
          <p:cNvPr id="2" name="Footer Placeholder 1">
            <a:extLst>
              <a:ext uri="{FF2B5EF4-FFF2-40B4-BE49-F238E27FC236}">
                <a16:creationId xmlns:a16="http://schemas.microsoft.com/office/drawing/2014/main" id="{B2A5D76C-32AA-45E0-9F2C-6E586AD02D37}"/>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D27D9400-D6CF-46F9-9722-BCE47E51BE75}"/>
              </a:ext>
            </a:extLst>
          </p:cNvPr>
          <p:cNvSpPr>
            <a:spLocks noGrp="1"/>
          </p:cNvSpPr>
          <p:nvPr>
            <p:ph type="sldNum" sz="quarter" idx="4"/>
          </p:nvPr>
        </p:nvSpPr>
        <p:spPr/>
        <p:txBody>
          <a:bodyPr/>
          <a:lstStyle/>
          <a:p>
            <a:fld id="{4BEAC4C4-F0A7-4B61-A827-E4198D078267}" type="slidenum">
              <a:rPr lang="en-US" smtClean="0"/>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b="1" dirty="0"/>
              <a:t>ANSI C12 (cont.)</a:t>
            </a:r>
          </a:p>
        </p:txBody>
      </p:sp>
      <p:sp>
        <p:nvSpPr>
          <p:cNvPr id="9219" name="Rectangle 3"/>
          <p:cNvSpPr>
            <a:spLocks noGrp="1" noChangeArrowheads="1"/>
          </p:cNvSpPr>
          <p:nvPr>
            <p:ph idx="1"/>
          </p:nvPr>
        </p:nvSpPr>
        <p:spPr>
          <a:xfrm>
            <a:off x="457200" y="1371600"/>
            <a:ext cx="8229600" cy="4800600"/>
          </a:xfrm>
        </p:spPr>
        <p:txBody>
          <a:bodyPr/>
          <a:lstStyle/>
          <a:p>
            <a:pPr eaLnBrk="1" hangingPunct="1">
              <a:lnSpc>
                <a:spcPct val="90000"/>
              </a:lnSpc>
              <a:buFont typeface="Wingdings" panose="05000000000000000000" pitchFamily="2" charset="2"/>
              <a:buChar char="Ø"/>
            </a:pPr>
            <a:r>
              <a:rPr lang="en-US" sz="3000" dirty="0">
                <a:latin typeface="Calibri" panose="020F0502020204030204" pitchFamily="34" charset="0"/>
              </a:rPr>
              <a:t>C12 Subcommittees</a:t>
            </a:r>
          </a:p>
          <a:p>
            <a:pPr lvl="1" eaLnBrk="1" hangingPunct="1">
              <a:lnSpc>
                <a:spcPct val="90000"/>
              </a:lnSpc>
              <a:buFont typeface="Arial" panose="020B0604020202020204" pitchFamily="34" charset="0"/>
              <a:buChar char="•"/>
            </a:pPr>
            <a:r>
              <a:rPr lang="en-US" sz="2600" dirty="0">
                <a:latin typeface="Calibri" panose="020F0502020204030204" pitchFamily="34" charset="0"/>
              </a:rPr>
              <a:t>Various subcommittees have been organized to review specific standards</a:t>
            </a:r>
          </a:p>
          <a:p>
            <a:pPr lvl="1" eaLnBrk="1" hangingPunct="1">
              <a:lnSpc>
                <a:spcPct val="90000"/>
              </a:lnSpc>
              <a:buFont typeface="Arial" panose="020B0604020202020204" pitchFamily="34" charset="0"/>
              <a:buChar char="•"/>
            </a:pPr>
            <a:r>
              <a:rPr lang="en-US" sz="2600" dirty="0">
                <a:solidFill>
                  <a:srgbClr val="C00000"/>
                </a:solidFill>
                <a:latin typeface="Calibri" panose="020F0502020204030204" pitchFamily="34" charset="0"/>
              </a:rPr>
              <a:t>This is where the work is really done</a:t>
            </a:r>
          </a:p>
          <a:p>
            <a:pPr lvl="1" eaLnBrk="1" hangingPunct="1">
              <a:lnSpc>
                <a:spcPct val="90000"/>
              </a:lnSpc>
              <a:buFont typeface="Arial" panose="020B0604020202020204" pitchFamily="34" charset="0"/>
              <a:buChar char="•"/>
            </a:pPr>
            <a:r>
              <a:rPr lang="en-US" sz="2600" dirty="0">
                <a:latin typeface="Calibri" panose="020F0502020204030204" pitchFamily="34" charset="0"/>
              </a:rPr>
              <a:t>Each operates slightly differently</a:t>
            </a:r>
          </a:p>
          <a:p>
            <a:pPr lvl="1" eaLnBrk="1" hangingPunct="1">
              <a:lnSpc>
                <a:spcPct val="90000"/>
              </a:lnSpc>
              <a:buFont typeface="Arial" panose="020B0604020202020204" pitchFamily="34" charset="0"/>
              <a:buChar char="•"/>
            </a:pPr>
            <a:r>
              <a:rPr lang="en-US" sz="2600" dirty="0">
                <a:latin typeface="Calibri" panose="020F0502020204030204" pitchFamily="34" charset="0"/>
              </a:rPr>
              <a:t>Each meets on a schedule of its own choosing</a:t>
            </a:r>
          </a:p>
          <a:p>
            <a:pPr lvl="1" eaLnBrk="1" hangingPunct="1">
              <a:lnSpc>
                <a:spcPct val="90000"/>
              </a:lnSpc>
              <a:buFont typeface="Arial" panose="020B0604020202020204" pitchFamily="34" charset="0"/>
              <a:buChar char="•"/>
            </a:pPr>
            <a:r>
              <a:rPr lang="en-US" sz="2600" dirty="0">
                <a:latin typeface="Calibri" panose="020F0502020204030204" pitchFamily="34" charset="0"/>
              </a:rPr>
              <a:t>Most meet at EEI Biannual Transmission, Distribution and Metering Meetings</a:t>
            </a:r>
          </a:p>
          <a:p>
            <a:pPr lvl="1" eaLnBrk="1" hangingPunct="1">
              <a:lnSpc>
                <a:spcPct val="90000"/>
              </a:lnSpc>
              <a:buFont typeface="Arial" panose="020B0604020202020204" pitchFamily="34" charset="0"/>
              <a:buChar char="•"/>
            </a:pPr>
            <a:r>
              <a:rPr lang="en-US" sz="2600" dirty="0">
                <a:latin typeface="Calibri" panose="020F0502020204030204" pitchFamily="34" charset="0"/>
              </a:rPr>
              <a:t>Communication WG meets more often and longer</a:t>
            </a:r>
          </a:p>
          <a:p>
            <a:pPr lvl="1" eaLnBrk="1" hangingPunct="1">
              <a:lnSpc>
                <a:spcPct val="90000"/>
              </a:lnSpc>
              <a:buFont typeface="Arial" panose="020B0604020202020204" pitchFamily="34" charset="0"/>
              <a:buChar char="•"/>
            </a:pPr>
            <a:r>
              <a:rPr lang="en-US" sz="2600" dirty="0">
                <a:latin typeface="Calibri" panose="020F0502020204030204" pitchFamily="34" charset="0"/>
              </a:rPr>
              <a:t>Various subgroups meet frequently by teleconference</a:t>
            </a:r>
          </a:p>
        </p:txBody>
      </p:sp>
      <p:sp>
        <p:nvSpPr>
          <p:cNvPr id="2" name="Footer Placeholder 1">
            <a:extLst>
              <a:ext uri="{FF2B5EF4-FFF2-40B4-BE49-F238E27FC236}">
                <a16:creationId xmlns:a16="http://schemas.microsoft.com/office/drawing/2014/main" id="{E178B242-7A37-44F8-BAEC-CEB6C7663295}"/>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392305AB-7900-4018-888A-90A9AF7F40C1}"/>
              </a:ext>
            </a:extLst>
          </p:cNvPr>
          <p:cNvSpPr>
            <a:spLocks noGrp="1"/>
          </p:cNvSpPr>
          <p:nvPr>
            <p:ph type="sldNum" sz="quarter" idx="4"/>
          </p:nvPr>
        </p:nvSpPr>
        <p:spPr/>
        <p:txBody>
          <a:bodyPr/>
          <a:lstStyle/>
          <a:p>
            <a:fld id="{4BEAC4C4-F0A7-4B61-A827-E4198D078267}" type="slidenum">
              <a:rPr lang="en-US" smtClean="0"/>
              <a:t>9</a:t>
            </a:fld>
            <a:endParaRPr lang="en-US" dirty="0"/>
          </a:p>
        </p:txBody>
      </p:sp>
    </p:spTree>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65caf8b-3888-4957-b682-040f388f7b52">
      <UserInfo>
        <DisplayName>Perry Lawton</DisplayName>
        <AccountId>44</AccountId>
        <AccountType/>
      </UserInfo>
    </SharedWithUsers>
    <lcf76f155ced4ddcb4097134ff3c332f xmlns="8f26ee74-1c53-4b01-a982-cec1216b8a00">
      <Terms xmlns="http://schemas.microsoft.com/office/infopath/2007/PartnerControls"/>
    </lcf76f155ced4ddcb4097134ff3c332f>
    <TaxCatchAll xmlns="865caf8b-3888-4957-b682-040f388f7b5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B2438EA8B65C04BA81A0809E21FF92B" ma:contentTypeVersion="16" ma:contentTypeDescription="Create a new document." ma:contentTypeScope="" ma:versionID="5e35fcddb325bbb504710d5c0b9eeddf">
  <xsd:schema xmlns:xsd="http://www.w3.org/2001/XMLSchema" xmlns:xs="http://www.w3.org/2001/XMLSchema" xmlns:p="http://schemas.microsoft.com/office/2006/metadata/properties" xmlns:ns2="8f26ee74-1c53-4b01-a982-cec1216b8a00" xmlns:ns3="865caf8b-3888-4957-b682-040f388f7b52" targetNamespace="http://schemas.microsoft.com/office/2006/metadata/properties" ma:root="true" ma:fieldsID="9ad50055fb2e25e379a2e899564cfb19" ns2:_="" ns3:_="">
    <xsd:import namespace="8f26ee74-1c53-4b01-a982-cec1216b8a00"/>
    <xsd:import namespace="865caf8b-3888-4957-b682-040f388f7b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26ee74-1c53-4b01-a982-cec1216b8a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c9ab868-c1cd-4777-b02c-d2c7bd6b653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65caf8b-3888-4957-b682-040f388f7b5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94e4d7b-98bd-4047-8838-282fa790d938}" ma:internalName="TaxCatchAll" ma:showField="CatchAllData" ma:web="865caf8b-3888-4957-b682-040f388f7b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CBBF5D-A523-44DE-90B0-2B200A5B3963}">
  <ds:schemaRefs>
    <ds:schemaRef ds:uri="http://schemas.microsoft.com/sharepoint/v3/contenttype/forms"/>
  </ds:schemaRefs>
</ds:datastoreItem>
</file>

<file path=customXml/itemProps2.xml><?xml version="1.0" encoding="utf-8"?>
<ds:datastoreItem xmlns:ds="http://schemas.openxmlformats.org/officeDocument/2006/customXml" ds:itemID="{297A840A-B5C0-452E-9133-A21537F45DC0}">
  <ds:schemaRefs>
    <ds:schemaRef ds:uri="http://schemas.microsoft.com/office/infopath/2007/PartnerControls"/>
    <ds:schemaRef ds:uri="http://schemas.microsoft.com/office/2006/documentManagement/types"/>
    <ds:schemaRef ds:uri="8f26ee74-1c53-4b01-a982-cec1216b8a00"/>
    <ds:schemaRef ds:uri="865caf8b-3888-4957-b682-040f388f7b52"/>
    <ds:schemaRef ds:uri="http://purl.org/dc/dcmitype/"/>
    <ds:schemaRef ds:uri="http://schemas.microsoft.com/office/2006/metadata/properties"/>
    <ds:schemaRef ds:uri="http://purl.org/dc/elements/1.1/"/>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5180B6F4-6BB5-4B1B-B54D-4988218138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26ee74-1c53-4b01-a982-cec1216b8a00"/>
    <ds:schemaRef ds:uri="865caf8b-3888-4957-b682-040f388f7b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606</TotalTime>
  <Words>2252</Words>
  <Application>Microsoft Office PowerPoint</Application>
  <PresentationFormat>On-screen Show (4:3)</PresentationFormat>
  <Paragraphs>218</Paragraphs>
  <Slides>24</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Cambria Math</vt:lpstr>
      <vt:lpstr>Wingdings</vt:lpstr>
      <vt:lpstr>TESCO Template</vt:lpstr>
      <vt:lpstr>1_TESCO Template</vt:lpstr>
      <vt:lpstr>New Power Definitions ANSI C12.31</vt:lpstr>
      <vt:lpstr>Agenda</vt:lpstr>
      <vt:lpstr>What Is ANSI C12.31 and Why Do I Care?</vt:lpstr>
      <vt:lpstr>What is ANSI? ANSI C12?</vt:lpstr>
      <vt:lpstr>ANSI</vt:lpstr>
      <vt:lpstr>ANSI (cont.)</vt:lpstr>
      <vt:lpstr>ANSI C12</vt:lpstr>
      <vt:lpstr>ANSI C12 (cont.)</vt:lpstr>
      <vt:lpstr>ANSI C12 (cont.)</vt:lpstr>
      <vt:lpstr>ANSI C12.31 for Electricity Meters— Measurement of AC Power, Energy and Power Factor</vt:lpstr>
      <vt:lpstr>ANSI C12.31 – Who’s in it</vt:lpstr>
      <vt:lpstr>ANSI C12.31 – Interpreting it</vt:lpstr>
      <vt:lpstr>ANSI C12.31 – Interpreting it</vt:lpstr>
      <vt:lpstr>C12.31 – What’s in it</vt:lpstr>
      <vt:lpstr>General Definitions</vt:lpstr>
      <vt:lpstr>General Definitions (cont)</vt:lpstr>
      <vt:lpstr>Single Phase, Single Cycle</vt:lpstr>
      <vt:lpstr>Quadrant-based Definitions</vt:lpstr>
      <vt:lpstr>Measurement of &gt;1 Cycle</vt:lpstr>
      <vt:lpstr>Polyphase Definitions</vt:lpstr>
      <vt:lpstr>ANSI C12.31 – What’s it do?</vt:lpstr>
      <vt:lpstr>Questions and Discussion</vt:lpstr>
      <vt:lpstr>Tesco hospitality suite</vt:lpstr>
      <vt:lpstr>Definitions</vt:lpstr>
    </vt:vector>
  </TitlesOfParts>
  <Company>Advent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Northampton County Grundy Visit</dc:title>
  <dc:creator>Perry Lawton</dc:creator>
  <cp:keywords>Access Control</cp:keywords>
  <cp:lastModifiedBy>Perry Lawton</cp:lastModifiedBy>
  <cp:revision>17</cp:revision>
  <dcterms:created xsi:type="dcterms:W3CDTF">2012-09-24T21:06:00Z</dcterms:created>
  <dcterms:modified xsi:type="dcterms:W3CDTF">2023-06-13T12:29:12Z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0x0101003B2438EA8B65C04BA81A0809E21FF92B</vt:lpwstr>
  </property>
  <property fmtid="{D5CDD505-2E9C-101B-9397-08002B2CF9AE}" pid="3" name="MediaServiceImageTags">
    <vt:lpwstr/>
  </property>
</Properties>
</file>