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4"/>
  </p:sldMasterIdLst>
  <p:notesMasterIdLst>
    <p:notesMasterId r:id="rId36"/>
  </p:notesMasterIdLst>
  <p:handoutMasterIdLst>
    <p:handoutMasterId r:id="rId37"/>
  </p:handoutMasterIdLst>
  <p:sldIdLst>
    <p:sldId id="443" r:id="rId5"/>
    <p:sldId id="356" r:id="rId6"/>
    <p:sldId id="454" r:id="rId7"/>
    <p:sldId id="455" r:id="rId8"/>
    <p:sldId id="441" r:id="rId9"/>
    <p:sldId id="469" r:id="rId10"/>
    <p:sldId id="444" r:id="rId11"/>
    <p:sldId id="456" r:id="rId12"/>
    <p:sldId id="457" r:id="rId13"/>
    <p:sldId id="466" r:id="rId14"/>
    <p:sldId id="467" r:id="rId15"/>
    <p:sldId id="458" r:id="rId16"/>
    <p:sldId id="468" r:id="rId17"/>
    <p:sldId id="448" r:id="rId18"/>
    <p:sldId id="459" r:id="rId19"/>
    <p:sldId id="446" r:id="rId20"/>
    <p:sldId id="452" r:id="rId21"/>
    <p:sldId id="453" r:id="rId22"/>
    <p:sldId id="451" r:id="rId23"/>
    <p:sldId id="460" r:id="rId24"/>
    <p:sldId id="463" r:id="rId25"/>
    <p:sldId id="461" r:id="rId26"/>
    <p:sldId id="462" r:id="rId27"/>
    <p:sldId id="447" r:id="rId28"/>
    <p:sldId id="449" r:id="rId29"/>
    <p:sldId id="464" r:id="rId30"/>
    <p:sldId id="465" r:id="rId31"/>
    <p:sldId id="450" r:id="rId32"/>
    <p:sldId id="445" r:id="rId33"/>
    <p:sldId id="354" r:id="rId34"/>
    <p:sldId id="470" r:id="rId35"/>
  </p:sldIdLst>
  <p:sldSz cx="9144000" cy="6858000" type="screen4x3"/>
  <p:notesSz cx="6950075" cy="9236075"/>
  <p:embeddedFontLst>
    <p:embeddedFont>
      <p:font typeface="Calibri" panose="020F0502020204030204" pitchFamily="34" charset="0"/>
      <p:regular r:id="rId38"/>
      <p:bold r:id="rId39"/>
      <p:italic r:id="rId40"/>
      <p:boldItalic r:id="rId41"/>
    </p:embeddedFont>
    <p:embeddedFont>
      <p:font typeface="Trebuchet MS" panose="020B0703020202090204" pitchFamily="34" charset="0"/>
      <p:regular r:id="rId42"/>
      <p:bold r:id="rId43"/>
      <p:italic r:id="rId44"/>
      <p:boldItalic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D2B6F-CF74-1247-9ACA-79E13B070650}" v="2" dt="2023-06-12T11:05:53.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6" autoAdjust="0"/>
    <p:restoredTop sz="92789" autoAdjust="0"/>
  </p:normalViewPr>
  <p:slideViewPr>
    <p:cSldViewPr>
      <p:cViewPr varScale="1">
        <p:scale>
          <a:sx n="114" d="100"/>
          <a:sy n="114" d="100"/>
        </p:scale>
        <p:origin x="223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d Tamayo" userId="a6f268a1-798e-4ab9-a733-703df917df68" providerId="ADAL" clId="{A3AD2B6F-CF74-1247-9ACA-79E13B070650}"/>
    <pc:docChg chg="addSld delSld modSld">
      <pc:chgData name="Jed Tamayo" userId="a6f268a1-798e-4ab9-a733-703df917df68" providerId="ADAL" clId="{A3AD2B6F-CF74-1247-9ACA-79E13B070650}" dt="2023-06-12T11:05:53.319" v="2"/>
      <pc:docMkLst>
        <pc:docMk/>
      </pc:docMkLst>
      <pc:sldChg chg="add del">
        <pc:chgData name="Jed Tamayo" userId="a6f268a1-798e-4ab9-a733-703df917df68" providerId="ADAL" clId="{A3AD2B6F-CF74-1247-9ACA-79E13B070650}" dt="2023-06-12T11:05:53.319" v="2"/>
        <pc:sldMkLst>
          <pc:docMk/>
          <pc:sldMk cId="3492210910" sldId="47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Nameplate_capacity"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en.wikipedia.org/wiki/Niagara_Tunnel_Project#cite_note-NiagaraFrontier-TechFacts-1" TargetMode="External"/><Relationship Id="rId4" Type="http://schemas.openxmlformats.org/officeDocument/2006/relationships/hyperlink" Target="https://en.wikipedia.org/wiki/Megawatt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66813" y="692150"/>
            <a:ext cx="4619625" cy="3463925"/>
          </a:xfrm>
          <a:ln/>
        </p:spPr>
      </p:sp>
      <p:sp>
        <p:nvSpPr>
          <p:cNvPr id="39939"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66813" y="692150"/>
            <a:ext cx="4619625" cy="3463925"/>
          </a:xfrm>
          <a:ln/>
        </p:spPr>
      </p:sp>
      <p:sp>
        <p:nvSpPr>
          <p:cNvPr id="39939"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66813" y="692150"/>
            <a:ext cx="4619625" cy="3463925"/>
          </a:xfrm>
          <a:ln/>
        </p:spPr>
      </p:sp>
      <p:sp>
        <p:nvSpPr>
          <p:cNvPr id="40963"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Talk about Use cases and Big Data – tie into earlier presentation?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Can tie back to theft</a:t>
            </a:r>
            <a:r>
              <a:rPr lang="en-US" altLang="en-US" baseline="0" dirty="0"/>
              <a:t> but also non-malicious losses.  Multiplier report.</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definitions for each buzzword</a:t>
            </a:r>
            <a:r>
              <a:rPr lang="en-US" baseline="0" dirty="0"/>
              <a:t> in bullet two</a:t>
            </a:r>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sz="1200" b="0" i="0" kern="1200" dirty="0">
                <a:solidFill>
                  <a:schemeClr val="tx1"/>
                </a:solidFill>
                <a:effectLst/>
                <a:latin typeface="Arial" charset="0"/>
                <a:ea typeface="+mn-ea"/>
                <a:cs typeface="+mn-cs"/>
              </a:rPr>
              <a:t>The project's new 12.7 meters (42 ft.) diameter, 10.2 kilometers (6.3 mi) long tunnel was officially placed into service on 21 March 2013, helping to increase the generating complex's </a:t>
            </a:r>
            <a:r>
              <a:rPr lang="en-US" sz="1200" b="0" i="0" u="none" strike="noStrike" kern="1200" dirty="0">
                <a:solidFill>
                  <a:schemeClr val="tx1"/>
                </a:solidFill>
                <a:effectLst/>
                <a:latin typeface="Arial" charset="0"/>
                <a:ea typeface="+mn-ea"/>
                <a:cs typeface="+mn-cs"/>
                <a:hlinkClick r:id="rId3" tooltip="Nameplate capacity"/>
              </a:rPr>
              <a:t>nameplate capacity</a:t>
            </a:r>
            <a:r>
              <a:rPr lang="en-US" sz="1200" b="0" i="0" kern="1200" dirty="0">
                <a:solidFill>
                  <a:schemeClr val="tx1"/>
                </a:solidFill>
                <a:effectLst/>
                <a:latin typeface="Arial" charset="0"/>
                <a:ea typeface="+mn-ea"/>
                <a:cs typeface="+mn-cs"/>
              </a:rPr>
              <a:t> by 150 </a:t>
            </a:r>
            <a:r>
              <a:rPr lang="en-US" sz="1200" b="0" i="0" u="none" strike="noStrike" kern="1200" dirty="0">
                <a:solidFill>
                  <a:schemeClr val="tx1"/>
                </a:solidFill>
                <a:effectLst/>
                <a:latin typeface="Arial" charset="0"/>
                <a:ea typeface="+mn-ea"/>
                <a:cs typeface="+mn-cs"/>
                <a:hlinkClick r:id="rId4" tooltip="Megawatts"/>
              </a:rPr>
              <a:t>megawatts</a:t>
            </a:r>
            <a:r>
              <a:rPr lang="en-US" sz="1200" b="0" i="0" kern="1200" dirty="0">
                <a:solidFill>
                  <a:schemeClr val="tx1"/>
                </a:solidFill>
                <a:effectLst/>
                <a:latin typeface="Arial" charset="0"/>
                <a:ea typeface="+mn-ea"/>
                <a:cs typeface="+mn-cs"/>
              </a:rPr>
              <a:t>,</a:t>
            </a:r>
            <a:r>
              <a:rPr lang="en-US" sz="1200" b="0" i="0" u="none" strike="noStrike" kern="1200" baseline="30000" dirty="0">
                <a:solidFill>
                  <a:schemeClr val="tx1"/>
                </a:solidFill>
                <a:effectLst/>
                <a:latin typeface="Arial" charset="0"/>
                <a:ea typeface="+mn-ea"/>
                <a:cs typeface="+mn-cs"/>
                <a:hlinkClick r:id="rId5"/>
              </a:rPr>
              <a:t>[1]</a:t>
            </a:r>
            <a:r>
              <a:rPr lang="en-US" sz="1200" b="0" i="0" kern="1200" dirty="0">
                <a:solidFill>
                  <a:schemeClr val="tx1"/>
                </a:solidFill>
                <a:effectLst/>
                <a:latin typeface="Arial" charset="0"/>
                <a:ea typeface="+mn-ea"/>
                <a:cs typeface="+mn-cs"/>
              </a:rPr>
              <a:t> </a:t>
            </a:r>
          </a:p>
          <a:p>
            <a:r>
              <a:rPr lang="en-US" altLang="en-US" sz="1200" b="0" i="0" kern="1200" dirty="0">
                <a:solidFill>
                  <a:schemeClr val="tx1"/>
                </a:solidFill>
                <a:effectLst/>
                <a:latin typeface="Arial" charset="0"/>
                <a:ea typeface="+mn-ea"/>
                <a:cs typeface="+mn-cs"/>
              </a:rPr>
              <a:t>American Samoa</a:t>
            </a: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30</a:t>
            </a:fld>
            <a:endParaRPr lang="ru-RU" altLang="en-US"/>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Put in history by every decade starting 1870’s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Put in history by every decade starting 1870’s</a:t>
            </a:r>
          </a:p>
        </p:txBody>
      </p:sp>
    </p:spTree>
    <p:extLst>
      <p:ext uri="{BB962C8B-B14F-4D97-AF65-F5344CB8AC3E}">
        <p14:creationId xmlns:p14="http://schemas.microsoft.com/office/powerpoint/2010/main" val="3039200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As our earlier speaker asked…..Now What?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43C61B-DCAC-0A10-6242-1879E504DE98}"/>
              </a:ext>
            </a:extLst>
          </p:cNvPr>
          <p:cNvSpPr/>
          <p:nvPr userDrawn="1"/>
        </p:nvSpPr>
        <p:spPr>
          <a:xfrm>
            <a:off x="1447800" y="762000"/>
            <a:ext cx="7391400" cy="2018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pic>
        <p:nvPicPr>
          <p:cNvPr id="4" name="Picture 3" descr="Logo&#10;&#10;Description automatically generated">
            <a:extLst>
              <a:ext uri="{FF2B5EF4-FFF2-40B4-BE49-F238E27FC236}">
                <a16:creationId xmlns:a16="http://schemas.microsoft.com/office/drawing/2014/main" id="{787802D3-B63F-77C9-A1BD-AF328808D0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9360" y="259192"/>
            <a:ext cx="2065280" cy="1478842"/>
          </a:xfrm>
          <a:prstGeom prst="rect">
            <a:avLst/>
          </a:prstGeom>
        </p:spPr>
      </p:pic>
    </p:spTree>
    <p:extLst>
      <p:ext uri="{BB962C8B-B14F-4D97-AF65-F5344CB8AC3E}">
        <p14:creationId xmlns:p14="http://schemas.microsoft.com/office/powerpoint/2010/main" val="838624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0"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3" name="Picture 2" descr="Logo&#10;&#10;Description automatically generated">
            <a:extLst>
              <a:ext uri="{FF2B5EF4-FFF2-40B4-BE49-F238E27FC236}">
                <a16:creationId xmlns:a16="http://schemas.microsoft.com/office/drawing/2014/main" id="{C581831E-AD8E-0906-39DE-BB6550A06B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321" y="76200"/>
            <a:ext cx="983304" cy="704094"/>
          </a:xfrm>
          <a:prstGeom prst="rect">
            <a:avLst/>
          </a:prstGeom>
        </p:spPr>
      </p:pic>
    </p:spTree>
    <p:extLst>
      <p:ext uri="{BB962C8B-B14F-4D97-AF65-F5344CB8AC3E}">
        <p14:creationId xmlns:p14="http://schemas.microsoft.com/office/powerpoint/2010/main" val="18384205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4" name="Picture 3" descr="Logo&#10;&#10;Description automatically generated">
            <a:extLst>
              <a:ext uri="{FF2B5EF4-FFF2-40B4-BE49-F238E27FC236}">
                <a16:creationId xmlns:a16="http://schemas.microsoft.com/office/drawing/2014/main" id="{3C5EB082-D167-4D91-ED9B-FBBE5A0249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942" y="112263"/>
            <a:ext cx="983304" cy="704094"/>
          </a:xfrm>
          <a:prstGeom prst="rect">
            <a:avLst/>
          </a:prstGeom>
        </p:spPr>
      </p:pic>
    </p:spTree>
    <p:extLst>
      <p:ext uri="{BB962C8B-B14F-4D97-AF65-F5344CB8AC3E}">
        <p14:creationId xmlns:p14="http://schemas.microsoft.com/office/powerpoint/2010/main" val="40500810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0" y="4566674"/>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2067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5" name="Picture 4" descr="Logo&#10;&#10;Description automatically generated">
            <a:extLst>
              <a:ext uri="{FF2B5EF4-FFF2-40B4-BE49-F238E27FC236}">
                <a16:creationId xmlns:a16="http://schemas.microsoft.com/office/drawing/2014/main" id="{6FA9E9E0-2097-C05F-CA53-A3E225DB12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95075"/>
            <a:ext cx="983304" cy="704094"/>
          </a:xfrm>
          <a:prstGeom prst="rect">
            <a:avLst/>
          </a:prstGeom>
        </p:spPr>
      </p:pic>
    </p:spTree>
    <p:extLst>
      <p:ext uri="{BB962C8B-B14F-4D97-AF65-F5344CB8AC3E}">
        <p14:creationId xmlns:p14="http://schemas.microsoft.com/office/powerpoint/2010/main" val="4173118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18CD7167-F849-CE22-F49A-DB91099B45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321" y="76200"/>
            <a:ext cx="983304" cy="704094"/>
          </a:xfrm>
          <a:prstGeom prst="rect">
            <a:avLst/>
          </a:prstGeom>
        </p:spPr>
      </p:pic>
    </p:spTree>
    <p:extLst>
      <p:ext uri="{BB962C8B-B14F-4D97-AF65-F5344CB8AC3E}">
        <p14:creationId xmlns:p14="http://schemas.microsoft.com/office/powerpoint/2010/main" val="30479730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3" name="Picture 2" descr="Logo&#10;&#10;Description automatically generated">
            <a:extLst>
              <a:ext uri="{FF2B5EF4-FFF2-40B4-BE49-F238E27FC236}">
                <a16:creationId xmlns:a16="http://schemas.microsoft.com/office/drawing/2014/main" id="{0C7DEC4B-BC9F-1C65-E31D-07C89E0B02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321" y="76200"/>
            <a:ext cx="983304" cy="704094"/>
          </a:xfrm>
          <a:prstGeom prst="rect">
            <a:avLst/>
          </a:prstGeom>
        </p:spPr>
      </p:pic>
    </p:spTree>
    <p:extLst>
      <p:ext uri="{BB962C8B-B14F-4D97-AF65-F5344CB8AC3E}">
        <p14:creationId xmlns:p14="http://schemas.microsoft.com/office/powerpoint/2010/main" val="31601733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2" name="Picture 1" descr="Logo&#10;&#10;Description automatically generated">
            <a:extLst>
              <a:ext uri="{FF2B5EF4-FFF2-40B4-BE49-F238E27FC236}">
                <a16:creationId xmlns:a16="http://schemas.microsoft.com/office/drawing/2014/main" id="{B86259E5-75E2-8718-68C3-D5EB6E2DC9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321" y="76200"/>
            <a:ext cx="983304" cy="704094"/>
          </a:xfrm>
          <a:prstGeom prst="rect">
            <a:avLst/>
          </a:prstGeom>
        </p:spPr>
      </p:pic>
    </p:spTree>
    <p:extLst>
      <p:ext uri="{BB962C8B-B14F-4D97-AF65-F5344CB8AC3E}">
        <p14:creationId xmlns:p14="http://schemas.microsoft.com/office/powerpoint/2010/main" val="20754106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36E8A13A-A1B5-F65B-8123-EED0C12DD1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321" y="76200"/>
            <a:ext cx="983304" cy="704094"/>
          </a:xfrm>
          <a:prstGeom prst="rect">
            <a:avLst/>
          </a:prstGeom>
        </p:spPr>
      </p:pic>
    </p:spTree>
    <p:extLst>
      <p:ext uri="{BB962C8B-B14F-4D97-AF65-F5344CB8AC3E}">
        <p14:creationId xmlns:p14="http://schemas.microsoft.com/office/powerpoint/2010/main" val="2445635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5" name="Picture 4" descr="Logo&#10;&#10;Description automatically generated">
            <a:extLst>
              <a:ext uri="{FF2B5EF4-FFF2-40B4-BE49-F238E27FC236}">
                <a16:creationId xmlns:a16="http://schemas.microsoft.com/office/drawing/2014/main" id="{43601AA8-0756-5377-235A-AB18B741D1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321" y="76200"/>
            <a:ext cx="983304" cy="704094"/>
          </a:xfrm>
          <a:prstGeom prst="rect">
            <a:avLst/>
          </a:prstGeom>
        </p:spPr>
      </p:pic>
    </p:spTree>
    <p:extLst>
      <p:ext uri="{BB962C8B-B14F-4D97-AF65-F5344CB8AC3E}">
        <p14:creationId xmlns:p14="http://schemas.microsoft.com/office/powerpoint/2010/main" val="625556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350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0"/>
          <p:cNvSpPr txBox="1">
            <a:spLocks noChangeArrowheads="1"/>
          </p:cNvSpPr>
          <p:nvPr/>
        </p:nvSpPr>
        <p:spPr bwMode="auto">
          <a:xfrm>
            <a:off x="533400" y="4419600"/>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rgbClr val="C00000"/>
                </a:solidFill>
              </a:rPr>
              <a:t>Prepared by Tom Lawton, TESCO</a:t>
            </a:r>
          </a:p>
          <a:p>
            <a:pPr algn="r">
              <a:spcBef>
                <a:spcPct val="0"/>
              </a:spcBef>
              <a:buNone/>
            </a:pPr>
            <a:r>
              <a:rPr lang="en-US" altLang="en-US" sz="1600" dirty="0">
                <a:solidFill>
                  <a:srgbClr val="C00000"/>
                </a:solidFill>
                <a:latin typeface="Arial"/>
                <a:cs typeface="Arial"/>
              </a:rPr>
              <a:t>TESCO Metering</a:t>
            </a:r>
            <a:endParaRPr lang="en-US" dirty="0"/>
          </a:p>
          <a:p>
            <a:pPr algn="r" eaLnBrk="1" hangingPunct="1">
              <a:spcBef>
                <a:spcPct val="0"/>
              </a:spcBef>
              <a:buFontTx/>
              <a:buNone/>
            </a:pPr>
            <a:endParaRPr lang="en-US" altLang="en-US" sz="2400" dirty="0">
              <a:solidFill>
                <a:srgbClr val="C00000"/>
              </a:solidFill>
            </a:endParaRPr>
          </a:p>
          <a:p>
            <a:pPr algn="r" eaLnBrk="1" hangingPunct="1">
              <a:spcBef>
                <a:spcPct val="0"/>
              </a:spcBef>
              <a:spcAft>
                <a:spcPts val="0"/>
              </a:spcAft>
              <a:buFontTx/>
              <a:buNone/>
            </a:pPr>
            <a:r>
              <a:rPr lang="en-US" altLang="en-US" sz="1600" i="1" dirty="0">
                <a:solidFill>
                  <a:srgbClr val="C00000"/>
                </a:solidFill>
                <a:latin typeface="Arial"/>
                <a:cs typeface="Arial"/>
              </a:rPr>
              <a:t> North Carolina Meter School</a:t>
            </a:r>
          </a:p>
          <a:p>
            <a:pPr algn="r">
              <a:spcBef>
                <a:spcPct val="0"/>
              </a:spcBef>
              <a:buNone/>
            </a:pPr>
            <a:r>
              <a:rPr lang="en-US" altLang="en-US" sz="1600" i="1" dirty="0">
                <a:solidFill>
                  <a:srgbClr val="C00000"/>
                </a:solidFill>
                <a:latin typeface="Arial"/>
                <a:cs typeface="Arial"/>
              </a:rPr>
              <a:t>Mangement Track</a:t>
            </a:r>
          </a:p>
          <a:p>
            <a:pPr algn="r" eaLnBrk="1" hangingPunct="1">
              <a:spcBef>
                <a:spcPct val="0"/>
              </a:spcBef>
              <a:buNone/>
            </a:pPr>
            <a:r>
              <a:rPr lang="en-US" altLang="en-US" sz="1600" i="1" dirty="0">
                <a:solidFill>
                  <a:srgbClr val="C00000"/>
                </a:solidFill>
                <a:latin typeface="Arial"/>
                <a:cs typeface="Arial"/>
              </a:rPr>
              <a:t>Wednesday, June 14, 2023 </a:t>
            </a:r>
            <a:endParaRPr lang="en-US" altLang="en-US" sz="1600" i="1" dirty="0">
              <a:solidFill>
                <a:srgbClr val="C00000"/>
              </a:solidFill>
              <a:cs typeface="Arial"/>
            </a:endParaRPr>
          </a:p>
          <a:p>
            <a:pPr algn="r" eaLnBrk="1" hangingPunct="1">
              <a:spcBef>
                <a:spcPct val="0"/>
              </a:spcBef>
              <a:spcAft>
                <a:spcPts val="0"/>
              </a:spcAft>
              <a:buFontTx/>
              <a:buNone/>
            </a:pPr>
            <a:r>
              <a:rPr lang="en-US" altLang="en-US" sz="1600" i="1" dirty="0">
                <a:solidFill>
                  <a:srgbClr val="C00000"/>
                </a:solidFill>
              </a:rPr>
              <a:t>8:00 AM</a:t>
            </a:r>
          </a:p>
        </p:txBody>
      </p:sp>
      <p:pic>
        <p:nvPicPr>
          <p:cNvPr id="8194" name="Picture 2" descr="North Carolina Electric Meter School and Conferenc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029200"/>
            <a:ext cx="1080429" cy="10804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DE9268-3637-BE2E-0BC9-AF6E652B7C38}"/>
              </a:ext>
            </a:extLst>
          </p:cNvPr>
          <p:cNvSpPr>
            <a:spLocks noGrp="1"/>
          </p:cNvSpPr>
          <p:nvPr>
            <p:ph type="ctrTitle"/>
          </p:nvPr>
        </p:nvSpPr>
        <p:spPr>
          <a:xfrm>
            <a:off x="1935865" y="3429000"/>
            <a:ext cx="6858001" cy="1557595"/>
          </a:xfrm>
        </p:spPr>
        <p:txBody>
          <a:bodyPr>
            <a:noAutofit/>
          </a:bodyPr>
          <a:lstStyle/>
          <a:p>
            <a:r>
              <a:rPr lang="en-US" altLang="en-US" sz="5400" b="0" dirty="0">
                <a:solidFill>
                  <a:srgbClr val="C00000"/>
                </a:solidFill>
              </a:rPr>
              <a:t>Metering, Operations and Utilities:                      2023 and Beyond</a:t>
            </a:r>
            <a:br>
              <a:rPr lang="en-US" altLang="en-US" sz="5400" b="0" dirty="0">
                <a:solidFill>
                  <a:srgbClr val="C00000"/>
                </a:solidFill>
              </a:rPr>
            </a:br>
            <a:endParaRPr lang="en-US" sz="5400" b="0" dirty="0">
              <a:solidFill>
                <a:srgbClr val="C00000"/>
              </a:solidFill>
            </a:endParaRPr>
          </a:p>
        </p:txBody>
      </p:sp>
    </p:spTree>
    <p:extLst>
      <p:ext uri="{BB962C8B-B14F-4D97-AF65-F5344CB8AC3E}">
        <p14:creationId xmlns:p14="http://schemas.microsoft.com/office/powerpoint/2010/main" val="3118458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Near Term Projections</a:t>
            </a:r>
          </a:p>
        </p:txBody>
      </p:sp>
      <p:sp>
        <p:nvSpPr>
          <p:cNvPr id="2" name="Footer Placeholder 1">
            <a:extLst>
              <a:ext uri="{FF2B5EF4-FFF2-40B4-BE49-F238E27FC236}">
                <a16:creationId xmlns:a16="http://schemas.microsoft.com/office/drawing/2014/main" id="{C35AD417-C9A3-1F1F-1D3B-F18A0964A945}"/>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1224A79C-08CD-3D22-3EBF-1C5AC210AE26}"/>
              </a:ext>
            </a:extLst>
          </p:cNvPr>
          <p:cNvSpPr>
            <a:spLocks noGrp="1"/>
          </p:cNvSpPr>
          <p:nvPr>
            <p:ph type="sldNum" sz="quarter" idx="4"/>
          </p:nvPr>
        </p:nvSpPr>
        <p:spPr/>
        <p:txBody>
          <a:bodyPr/>
          <a:lstStyle/>
          <a:p>
            <a:fld id="{4BEAC4C4-F0A7-4B61-A827-E4198D078267}" type="slidenum">
              <a:rPr lang="en-US" smtClean="0"/>
              <a:t>10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7" y="1637565"/>
            <a:ext cx="6477000" cy="4363693"/>
          </a:xfrm>
          <a:prstGeom prst="rect">
            <a:avLst/>
          </a:prstGeom>
        </p:spPr>
      </p:pic>
    </p:spTree>
    <p:extLst>
      <p:ext uri="{BB962C8B-B14F-4D97-AF65-F5344CB8AC3E}">
        <p14:creationId xmlns:p14="http://schemas.microsoft.com/office/powerpoint/2010/main" val="338573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2023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400" dirty="0">
                <a:latin typeface="Arial" panose="020B0604020202020204" pitchFamily="34" charset="0"/>
                <a:cs typeface="Arial" panose="020B0604020202020204" pitchFamily="34" charset="0"/>
              </a:rPr>
              <a:t>The best way to know the future is to pay attention to the present. </a:t>
            </a:r>
          </a:p>
          <a:p>
            <a:pPr marL="0" indent="0" algn="ctr">
              <a:lnSpc>
                <a:spcPct val="80000"/>
              </a:lnSpc>
              <a:buNone/>
            </a:pPr>
            <a:endParaRPr lang="en-US" sz="2400" dirty="0">
              <a:latin typeface="Arial" panose="020B0604020202020204" pitchFamily="34" charset="0"/>
              <a:cs typeface="Arial" panose="020B0604020202020204" pitchFamily="34" charset="0"/>
            </a:endParaRPr>
          </a:p>
          <a:p>
            <a:pPr marL="0" indent="0" algn="ctr">
              <a:lnSpc>
                <a:spcPct val="80000"/>
              </a:lnSpc>
              <a:buNone/>
            </a:pPr>
            <a:r>
              <a:rPr lang="en-US" sz="2400" dirty="0">
                <a:latin typeface="Arial" panose="020B0604020202020204" pitchFamily="34" charset="0"/>
                <a:cs typeface="Arial" panose="020B0604020202020204" pitchFamily="34" charset="0"/>
              </a:rPr>
              <a:t>Best way to do this is to follow the money;  </a:t>
            </a:r>
          </a:p>
          <a:p>
            <a:pPr marL="0" indent="0" algn="ctr">
              <a:lnSpc>
                <a:spcPct val="80000"/>
              </a:lnSpc>
              <a:buNone/>
            </a:pPr>
            <a:r>
              <a:rPr lang="en-US" sz="2400" dirty="0">
                <a:latin typeface="Arial" panose="020B0604020202020204" pitchFamily="34" charset="0"/>
                <a:cs typeface="Arial" panose="020B0604020202020204" pitchFamily="34" charset="0"/>
              </a:rPr>
              <a:t>Not the news.</a:t>
            </a:r>
          </a:p>
          <a:p>
            <a:pPr marL="0" indent="0">
              <a:lnSpc>
                <a:spcPct val="80000"/>
              </a:lnSpc>
              <a:buNone/>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8B4F02F4-7B5B-2C33-E550-1C6AA8946201}"/>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521F178D-CBA7-1401-6B90-C753924188F6}"/>
              </a:ext>
            </a:extLst>
          </p:cNvPr>
          <p:cNvSpPr>
            <a:spLocks noGrp="1"/>
          </p:cNvSpPr>
          <p:nvPr>
            <p:ph type="sldNum" sz="quarter" idx="4"/>
          </p:nvPr>
        </p:nvSpPr>
        <p:spPr/>
        <p:txBody>
          <a:bodyPr/>
          <a:lstStyle/>
          <a:p>
            <a:fld id="{4BEAC4C4-F0A7-4B61-A827-E4198D078267}" type="slidenum">
              <a:rPr lang="en-US" smtClean="0"/>
              <a:t>11</a:t>
            </a:fld>
            <a:endParaRPr lang="en-US" dirty="0"/>
          </a:p>
        </p:txBody>
      </p:sp>
      <p:pic>
        <p:nvPicPr>
          <p:cNvPr id="2050" name="Picture 2" descr="Image result for follow the mo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840850"/>
            <a:ext cx="19812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331" y="4130675"/>
            <a:ext cx="2667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583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604069" y="1255019"/>
            <a:ext cx="7772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Second Generation AMI</a:t>
            </a:r>
          </a:p>
          <a:p>
            <a:pPr lvl="1"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New capabilities under glass</a:t>
            </a:r>
          </a:p>
          <a:p>
            <a:pPr lvl="1"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Additional data and additional actionable work orders coming from Meter Services</a:t>
            </a:r>
          </a:p>
          <a:p>
            <a:pPr lvl="1"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LTL and Private networks </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Street Lights </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Smart Poles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Renewables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Battery Storage</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Electric Vehicles</a:t>
            </a:r>
          </a:p>
          <a:p>
            <a:pPr marL="0" indent="0" algn="l">
              <a:spcBef>
                <a:spcPct val="45000"/>
              </a:spcBef>
              <a:buClr>
                <a:srgbClr val="EEB211"/>
              </a:buClr>
              <a:buSzPct val="60000"/>
              <a:buFontTx/>
              <a:buNone/>
              <a:defRPr/>
            </a:pPr>
            <a:endParaRPr lang="nl-NL" altLang="en-US" sz="2400" dirty="0">
              <a:solidFill>
                <a:srgbClr val="000000"/>
              </a:solidFill>
              <a:latin typeface="Trebuchet MS" pitchFamily="34" charset="0"/>
              <a:ea typeface="ＭＳ Ｐゴシック" pitchFamily="34" charset="-128"/>
            </a:endParaRPr>
          </a:p>
        </p:txBody>
      </p:sp>
      <p:sp>
        <p:nvSpPr>
          <p:cNvPr id="20483"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pic>
        <p:nvPicPr>
          <p:cNvPr id="20487" name="Picture 13" descr="Image result for renewable energy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06930"/>
            <a:ext cx="31924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D14E0FC1-F9D1-7B34-AC3B-CF739ED4D523}"/>
              </a:ext>
            </a:extLst>
          </p:cNvPr>
          <p:cNvSpPr>
            <a:spLocks noGrp="1"/>
          </p:cNvSpPr>
          <p:nvPr>
            <p:ph type="title"/>
          </p:nvPr>
        </p:nvSpPr>
        <p:spPr>
          <a:xfrm>
            <a:off x="1591201" y="279877"/>
            <a:ext cx="7208107" cy="679832"/>
          </a:xfrm>
        </p:spPr>
        <p:txBody>
          <a:bodyPr/>
          <a:lstStyle/>
          <a:p>
            <a:r>
              <a:rPr lang="en-US" altLang="en-US" sz="2800" dirty="0">
                <a:solidFill>
                  <a:srgbClr val="C00000"/>
                </a:solidFill>
              </a:rPr>
              <a:t>New Technologies and Shifts in Meter Services and Electric Operations</a:t>
            </a:r>
            <a:br>
              <a:rPr lang="en-US" altLang="en-US" sz="2800" dirty="0">
                <a:solidFill>
                  <a:srgbClr val="C00000"/>
                </a:solidFill>
              </a:rPr>
            </a:br>
            <a:endParaRPr lang="en-US" sz="2800" dirty="0">
              <a:solidFill>
                <a:srgbClr val="C00000"/>
              </a:solidFill>
            </a:endParaRPr>
          </a:p>
        </p:txBody>
      </p:sp>
      <p:sp>
        <p:nvSpPr>
          <p:cNvPr id="2" name="Footer Placeholder 1">
            <a:extLst>
              <a:ext uri="{FF2B5EF4-FFF2-40B4-BE49-F238E27FC236}">
                <a16:creationId xmlns:a16="http://schemas.microsoft.com/office/drawing/2014/main" id="{D7E3279E-F0D2-8EC1-14D1-266FB82CF8B6}"/>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43BFC364-C743-10A0-B277-DB74A7182C5D}"/>
              </a:ext>
            </a:extLst>
          </p:cNvPr>
          <p:cNvSpPr>
            <a:spLocks noGrp="1"/>
          </p:cNvSpPr>
          <p:nvPr>
            <p:ph type="sldNum" sz="quarter" idx="4"/>
          </p:nvPr>
        </p:nvSpPr>
        <p:spPr/>
        <p:txBody>
          <a:bodyPr/>
          <a:lstStyle/>
          <a:p>
            <a:fld id="{4BEAC4C4-F0A7-4B61-A827-E4198D078267}" type="slidenum">
              <a:rPr lang="en-US" smtClean="0"/>
              <a:t>12</a:t>
            </a:fld>
            <a:endParaRPr lang="en-US" dirty="0"/>
          </a:p>
        </p:txBody>
      </p:sp>
    </p:spTree>
    <p:extLst>
      <p:ext uri="{BB962C8B-B14F-4D97-AF65-F5344CB8AC3E}">
        <p14:creationId xmlns:p14="http://schemas.microsoft.com/office/powerpoint/2010/main" val="1842676999"/>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533400" y="1435100"/>
            <a:ext cx="7772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Folks like Slade Griffen and Contextual Security will be even busier in coming years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Users and Utilities will want more data more easily</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Folks like Slade Griffen and Contextual Security will be even busier in coming years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Metering will become enmeshed in distribution and generation and power storage and cyber scurity and data analysis projects – and then they will become part of the every day fabric for Meter Service Departments </a:t>
            </a:r>
          </a:p>
        </p:txBody>
      </p:sp>
      <p:sp>
        <p:nvSpPr>
          <p:cNvPr id="20483"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7" name="Rectangle 2"/>
          <p:cNvSpPr>
            <a:spLocks noChangeArrowheads="1"/>
          </p:cNvSpPr>
          <p:nvPr/>
        </p:nvSpPr>
        <p:spPr bwMode="auto">
          <a:xfrm>
            <a:off x="533400" y="7620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8" name="Rectangle 2"/>
          <p:cNvSpPr>
            <a:spLocks noChangeArrowheads="1"/>
          </p:cNvSpPr>
          <p:nvPr/>
        </p:nvSpPr>
        <p:spPr bwMode="auto">
          <a:xfrm>
            <a:off x="685800" y="9144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2" name="Footer Placeholder 1">
            <a:extLst>
              <a:ext uri="{FF2B5EF4-FFF2-40B4-BE49-F238E27FC236}">
                <a16:creationId xmlns:a16="http://schemas.microsoft.com/office/drawing/2014/main" id="{C844684A-C1FF-C2EE-B9FF-87A2D92C180F}"/>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A890040-DEF9-516C-9224-E52B3EF57656}"/>
              </a:ext>
            </a:extLst>
          </p:cNvPr>
          <p:cNvSpPr>
            <a:spLocks noGrp="1"/>
          </p:cNvSpPr>
          <p:nvPr>
            <p:ph type="sldNum" sz="quarter" idx="4"/>
          </p:nvPr>
        </p:nvSpPr>
        <p:spPr/>
        <p:txBody>
          <a:bodyPr/>
          <a:lstStyle/>
          <a:p>
            <a:fld id="{4BEAC4C4-F0A7-4B61-A827-E4198D078267}" type="slidenum">
              <a:rPr lang="en-US" smtClean="0"/>
              <a:t>13</a:t>
            </a:fld>
            <a:endParaRPr lang="en-US" dirty="0"/>
          </a:p>
        </p:txBody>
      </p:sp>
      <p:sp>
        <p:nvSpPr>
          <p:cNvPr id="10" name="Title 3">
            <a:extLst>
              <a:ext uri="{FF2B5EF4-FFF2-40B4-BE49-F238E27FC236}">
                <a16:creationId xmlns:a16="http://schemas.microsoft.com/office/drawing/2014/main" id="{A95887A1-DDBC-E347-8A7B-5497578286D6}"/>
              </a:ext>
            </a:extLst>
          </p:cNvPr>
          <p:cNvSpPr txBox="1">
            <a:spLocks/>
          </p:cNvSpPr>
          <p:nvPr/>
        </p:nvSpPr>
        <p:spPr>
          <a:xfrm>
            <a:off x="1602211" y="19665"/>
            <a:ext cx="7208107" cy="679832"/>
          </a:xfrm>
          <a:prstGeom prst="rect">
            <a:avLst/>
          </a:prstGeom>
        </p:spPr>
        <p:txBody>
          <a:bodyPr/>
          <a:lst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a:lstStyle>
          <a:p>
            <a:r>
              <a:rPr lang="en-US" altLang="en-US" sz="2800">
                <a:solidFill>
                  <a:srgbClr val="C00000"/>
                </a:solidFill>
              </a:rPr>
              <a:t>New Technologies and Shifts in Meter Services and Electric Operations</a:t>
            </a:r>
            <a:br>
              <a:rPr lang="en-US" altLang="en-US" sz="2800">
                <a:solidFill>
                  <a:srgbClr val="C00000"/>
                </a:solidFill>
              </a:rPr>
            </a:br>
            <a:endParaRPr lang="en-US" sz="2800">
              <a:solidFill>
                <a:srgbClr val="C00000"/>
              </a:solidFill>
            </a:endParaRPr>
          </a:p>
        </p:txBody>
      </p:sp>
    </p:spTree>
    <p:extLst>
      <p:ext uri="{BB962C8B-B14F-4D97-AF65-F5344CB8AC3E}">
        <p14:creationId xmlns:p14="http://schemas.microsoft.com/office/powerpoint/2010/main" val="3622610197"/>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2023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dirty="0">
                <a:latin typeface="Arial" panose="020B0604020202020204" pitchFamily="34" charset="0"/>
                <a:cs typeface="Arial" panose="020B0604020202020204" pitchFamily="34" charset="0"/>
              </a:rPr>
              <a:t>There is only one thing we know for certain about metering in 2023 and beyond;</a:t>
            </a:r>
          </a:p>
          <a:p>
            <a:pPr>
              <a:lnSpc>
                <a:spcPct val="80000"/>
              </a:lnSpc>
            </a:pPr>
            <a:endParaRPr lang="en-US" sz="2000" dirty="0">
              <a:latin typeface="Arial" panose="020B0604020202020204" pitchFamily="34" charset="0"/>
              <a:cs typeface="Arial" panose="020B0604020202020204" pitchFamily="34" charset="0"/>
            </a:endParaRPr>
          </a:p>
          <a:p>
            <a:pPr marL="0" indent="0" algn="ctr">
              <a:lnSpc>
                <a:spcPct val="80000"/>
              </a:lnSpc>
              <a:buNone/>
            </a:pPr>
            <a:r>
              <a:rPr lang="en-US" dirty="0">
                <a:latin typeface="Arial" panose="020B0604020202020204" pitchFamily="34" charset="0"/>
                <a:cs typeface="Arial" panose="020B0604020202020204" pitchFamily="34" charset="0"/>
              </a:rPr>
              <a:t>Metering will not be the same as today.</a:t>
            </a:r>
          </a:p>
          <a:p>
            <a:pPr marL="0" indent="0" algn="ctr">
              <a:lnSpc>
                <a:spcPct val="80000"/>
              </a:lnSpc>
              <a:buNone/>
            </a:pPr>
            <a:r>
              <a:rPr lang="en-US" dirty="0">
                <a:latin typeface="Arial" panose="020B0604020202020204" pitchFamily="34" charset="0"/>
                <a:cs typeface="Arial" panose="020B0604020202020204" pitchFamily="34" charset="0"/>
              </a:rPr>
              <a:t>Meter Departments will be </a:t>
            </a:r>
          </a:p>
          <a:p>
            <a:pPr marL="0" indent="0" algn="ctr">
              <a:lnSpc>
                <a:spcPct val="80000"/>
              </a:lnSpc>
              <a:buNone/>
            </a:pPr>
            <a:endParaRPr lang="en-US" sz="3600" dirty="0">
              <a:latin typeface="Arial" panose="020B0604020202020204" pitchFamily="34" charset="0"/>
              <a:cs typeface="Arial" panose="020B0604020202020204" pitchFamily="34" charset="0"/>
            </a:endParaRPr>
          </a:p>
          <a:p>
            <a:pPr lvl="2">
              <a:lnSpc>
                <a:spcPct val="80000"/>
              </a:lnSpc>
            </a:pPr>
            <a:r>
              <a:rPr lang="en-US" sz="3200" dirty="0">
                <a:latin typeface="Arial" panose="020B0604020202020204" pitchFamily="34" charset="0"/>
                <a:cs typeface="Arial" panose="020B0604020202020204" pitchFamily="34" charset="0"/>
              </a:rPr>
              <a:t>New</a:t>
            </a:r>
          </a:p>
          <a:p>
            <a:pPr lvl="2">
              <a:lnSpc>
                <a:spcPct val="80000"/>
              </a:lnSpc>
            </a:pPr>
            <a:r>
              <a:rPr lang="en-US" sz="3200" dirty="0">
                <a:latin typeface="Arial" panose="020B0604020202020204" pitchFamily="34" charset="0"/>
                <a:cs typeface="Arial" panose="020B0604020202020204" pitchFamily="34" charset="0"/>
              </a:rPr>
              <a:t>Different</a:t>
            </a:r>
          </a:p>
          <a:p>
            <a:pPr lvl="2">
              <a:lnSpc>
                <a:spcPct val="80000"/>
              </a:lnSpc>
            </a:pPr>
            <a:r>
              <a:rPr lang="en-US" sz="3200" dirty="0">
                <a:latin typeface="Arial" panose="020B0604020202020204" pitchFamily="34" charset="0"/>
                <a:cs typeface="Arial" panose="020B0604020202020204" pitchFamily="34" charset="0"/>
              </a:rPr>
              <a:t>and need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ADDITIONAL work</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8508698-67A6-2689-FD84-78BA16D121C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4382945A-9C86-E79A-9BD9-E038D7101BC2}"/>
              </a:ext>
            </a:extLst>
          </p:cNvPr>
          <p:cNvSpPr>
            <a:spLocks noGrp="1"/>
          </p:cNvSpPr>
          <p:nvPr>
            <p:ph type="sldNum" sz="quarter" idx="4"/>
          </p:nvPr>
        </p:nvSpPr>
        <p:spPr/>
        <p:txBody>
          <a:bodyPr/>
          <a:lstStyle/>
          <a:p>
            <a:fld id="{4BEAC4C4-F0A7-4B61-A827-E4198D078267}" type="slidenum">
              <a:rPr lang="en-US" smtClean="0"/>
              <a:t>14</a:t>
            </a:fld>
            <a:endParaRPr lang="en-US" dirty="0"/>
          </a:p>
        </p:txBody>
      </p:sp>
      <p:pic>
        <p:nvPicPr>
          <p:cNvPr id="3076" name="Picture 4" descr="New for 2011">
            <a:extLst>
              <a:ext uri="{FF2B5EF4-FFF2-40B4-BE49-F238E27FC236}">
                <a16:creationId xmlns:a16="http://schemas.microsoft.com/office/drawing/2014/main" id="{179F7AF8-DCEA-7F25-7072-C69778BAE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080" y="3276600"/>
            <a:ext cx="3429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8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381000" y="1089606"/>
            <a:ext cx="7391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rgbClr val="C00000"/>
              </a:buClr>
              <a:buSzPct val="60000"/>
            </a:pPr>
            <a:r>
              <a:rPr lang="nl-NL" altLang="en-US" sz="2400" dirty="0">
                <a:solidFill>
                  <a:srgbClr val="000000"/>
                </a:solidFill>
                <a:latin typeface="+mj-lt"/>
                <a:ea typeface="ＭＳ Ｐゴシック" pitchFamily="34" charset="-128"/>
              </a:rPr>
              <a:t>We are slightly more than 50% deployed in North America and the North East is still just at the front end of rolling out AMI</a:t>
            </a:r>
          </a:p>
          <a:p>
            <a:pPr algn="l">
              <a:spcBef>
                <a:spcPct val="45000"/>
              </a:spcBef>
              <a:buClr>
                <a:srgbClr val="C00000"/>
              </a:buClr>
              <a:buSzPct val="60000"/>
            </a:pPr>
            <a:r>
              <a:rPr lang="nl-NL" altLang="en-US" sz="2400" dirty="0">
                <a:solidFill>
                  <a:srgbClr val="000000"/>
                </a:solidFill>
                <a:latin typeface="+mj-lt"/>
                <a:ea typeface="ＭＳ Ｐゴシック" pitchFamily="34" charset="-128"/>
              </a:rPr>
              <a:t>By 2025 we should be nearly 80% deployed and the early adopters who first started deploying in 2007 are already starting to investigate what they will be doing for AMI 2.0</a:t>
            </a:r>
          </a:p>
          <a:p>
            <a:pPr algn="l">
              <a:spcBef>
                <a:spcPct val="45000"/>
              </a:spcBef>
              <a:buClr>
                <a:srgbClr val="C00000"/>
              </a:buClr>
              <a:buSzPct val="60000"/>
            </a:pPr>
            <a:r>
              <a:rPr lang="nl-NL" altLang="en-US" sz="2400" dirty="0">
                <a:solidFill>
                  <a:srgbClr val="000000"/>
                </a:solidFill>
                <a:latin typeface="+mj-lt"/>
                <a:ea typeface="ＭＳ Ｐゴシック" pitchFamily="34" charset="-128"/>
              </a:rPr>
              <a:t>We are seeing more and more features incorporated inside the meter</a:t>
            </a:r>
          </a:p>
          <a:p>
            <a:pPr lvl="1" algn="l">
              <a:spcBef>
                <a:spcPct val="45000"/>
              </a:spcBef>
              <a:buClr>
                <a:srgbClr val="EEB211"/>
              </a:buClr>
              <a:buSzPct val="60000"/>
            </a:pPr>
            <a:r>
              <a:rPr lang="nl-NL" altLang="en-US" sz="2000" dirty="0">
                <a:solidFill>
                  <a:srgbClr val="000000"/>
                </a:solidFill>
                <a:latin typeface="+mj-lt"/>
                <a:ea typeface="ＭＳ Ｐゴシック" pitchFamily="34" charset="-128"/>
              </a:rPr>
              <a:t>Disconnect Devices are essentially standard</a:t>
            </a:r>
            <a:endParaRPr lang="nl-NL" altLang="en-US" sz="1400" dirty="0">
              <a:solidFill>
                <a:srgbClr val="000000"/>
              </a:solidFill>
              <a:latin typeface="+mj-lt"/>
              <a:ea typeface="ＭＳ Ｐゴシック" pitchFamily="34" charset="-128"/>
            </a:endParaRPr>
          </a:p>
          <a:p>
            <a:pPr lvl="1" algn="l">
              <a:spcBef>
                <a:spcPct val="45000"/>
              </a:spcBef>
              <a:buClr>
                <a:srgbClr val="EEB211"/>
              </a:buClr>
              <a:buSzPct val="60000"/>
            </a:pPr>
            <a:r>
              <a:rPr lang="nl-NL" altLang="en-US" sz="2000" dirty="0">
                <a:solidFill>
                  <a:srgbClr val="000000"/>
                </a:solidFill>
                <a:latin typeface="+mj-lt"/>
                <a:ea typeface="ＭＳ Ｐゴシック" pitchFamily="34" charset="-128"/>
              </a:rPr>
              <a:t>Power Quality and circuit sensing devices are working inside the meter and sending operational data back to the utility</a:t>
            </a:r>
          </a:p>
        </p:txBody>
      </p:sp>
      <p:sp>
        <p:nvSpPr>
          <p:cNvPr id="21507"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pic>
        <p:nvPicPr>
          <p:cNvPr id="21511" name="Picture 9" descr="SENTINELW-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906" y="4051813"/>
            <a:ext cx="14112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E6710095-CE63-105D-31C1-39FEE9B1C6EC}"/>
              </a:ext>
            </a:extLst>
          </p:cNvPr>
          <p:cNvSpPr>
            <a:spLocks noGrp="1"/>
          </p:cNvSpPr>
          <p:nvPr>
            <p:ph type="title"/>
          </p:nvPr>
        </p:nvSpPr>
        <p:spPr>
          <a:xfrm>
            <a:off x="1554893" y="470442"/>
            <a:ext cx="7208107" cy="679832"/>
          </a:xfrm>
        </p:spPr>
        <p:txBody>
          <a:bodyPr/>
          <a:lstStyle/>
          <a:p>
            <a:r>
              <a:rPr lang="en-US" altLang="en-US" sz="4000" dirty="0">
                <a:solidFill>
                  <a:srgbClr val="C00000"/>
                </a:solidFill>
              </a:rPr>
              <a:t>AMI and Next Generation AMI </a:t>
            </a:r>
            <a:br>
              <a:rPr lang="en-US" altLang="en-US" sz="4000" dirty="0">
                <a:solidFill>
                  <a:srgbClr val="C00000"/>
                </a:solidFill>
              </a:rPr>
            </a:br>
            <a:endParaRPr lang="en-US" sz="4000" dirty="0">
              <a:solidFill>
                <a:srgbClr val="C00000"/>
              </a:solidFill>
            </a:endParaRPr>
          </a:p>
        </p:txBody>
      </p:sp>
      <p:sp>
        <p:nvSpPr>
          <p:cNvPr id="2" name="Footer Placeholder 1">
            <a:extLst>
              <a:ext uri="{FF2B5EF4-FFF2-40B4-BE49-F238E27FC236}">
                <a16:creationId xmlns:a16="http://schemas.microsoft.com/office/drawing/2014/main" id="{553B685C-B7B6-AA3D-D363-4152C354366B}"/>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0CE4955-7C22-4A89-9267-90C1B461D4E7}"/>
              </a:ext>
            </a:extLst>
          </p:cNvPr>
          <p:cNvSpPr>
            <a:spLocks noGrp="1"/>
          </p:cNvSpPr>
          <p:nvPr>
            <p:ph type="sldNum" sz="quarter" idx="4"/>
          </p:nvPr>
        </p:nvSpPr>
        <p:spPr/>
        <p:txBody>
          <a:bodyPr/>
          <a:lstStyle/>
          <a:p>
            <a:fld id="{4BEAC4C4-F0A7-4B61-A827-E4198D078267}" type="slidenum">
              <a:rPr lang="en-US" smtClean="0"/>
              <a:t>15</a:t>
            </a:fld>
            <a:endParaRPr lang="en-US" dirty="0"/>
          </a:p>
        </p:txBody>
      </p:sp>
    </p:spTree>
    <p:extLst>
      <p:ext uri="{BB962C8B-B14F-4D97-AF65-F5344CB8AC3E}">
        <p14:creationId xmlns:p14="http://schemas.microsoft.com/office/powerpoint/2010/main" val="676161928"/>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0200" y="0"/>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a:solidFill>
                  <a:srgbClr val="C00000"/>
                </a:solidFill>
                <a:latin typeface="+mj-lt"/>
                <a:cs typeface="Arial" panose="020B0604020202020204" pitchFamily="34" charset="0"/>
              </a:rPr>
              <a:t>2023 and beyond </a:t>
            </a:r>
            <a:br>
              <a:rPr lang="en-US" altLang="en-US" sz="3200" b="1" dirty="0">
                <a:solidFill>
                  <a:srgbClr val="C00000"/>
                </a:solidFill>
                <a:latin typeface="+mj-lt"/>
                <a:cs typeface="Arial" panose="020B0604020202020204" pitchFamily="34" charset="0"/>
              </a:rPr>
            </a:br>
            <a:r>
              <a:rPr lang="en-US" altLang="en-US" sz="2400" dirty="0">
                <a:solidFill>
                  <a:srgbClr val="C00000"/>
                </a:solidFill>
                <a:latin typeface="+mj-lt"/>
              </a:rPr>
              <a:t>AMI and Next Generation AMI </a:t>
            </a:r>
            <a:br>
              <a:rPr lang="en-US" altLang="en-US" sz="3200" dirty="0">
                <a:solidFill>
                  <a:srgbClr val="C00000"/>
                </a:solidFill>
                <a:latin typeface="+mj-lt"/>
              </a:rPr>
            </a:br>
            <a:endParaRPr lang="en-US" altLang="en-US" sz="3200" b="1" dirty="0">
              <a:solidFill>
                <a:srgbClr val="C00000"/>
              </a:solidFill>
              <a:latin typeface="+mj-lt"/>
              <a:cs typeface="Arial" panose="020B0604020202020204" pitchFamily="34" charset="0"/>
            </a:endParaRPr>
          </a:p>
        </p:txBody>
      </p:sp>
      <p:sp>
        <p:nvSpPr>
          <p:cNvPr id="46083" name="Rectangle 3"/>
          <p:cNvSpPr>
            <a:spLocks noGrp="1" noChangeArrowheads="1"/>
          </p:cNvSpPr>
          <p:nvPr>
            <p:ph idx="1"/>
          </p:nvPr>
        </p:nvSpPr>
        <p:spPr/>
        <p:txBody>
          <a:bodyPr/>
          <a:lstStyle/>
          <a:p>
            <a:pPr marL="0" indent="0">
              <a:lnSpc>
                <a:spcPct val="80000"/>
              </a:lnSpc>
              <a:buNone/>
            </a:pPr>
            <a:r>
              <a:rPr lang="en-US" sz="2400" dirty="0">
                <a:latin typeface="Arial" panose="020B0604020202020204" pitchFamily="34" charset="0"/>
                <a:cs typeface="Arial" panose="020B0604020202020204" pitchFamily="34" charset="0"/>
              </a:rPr>
              <a:t>Metering will move the center of Distribution Operations at most utilities as analytics are developed, embraced and begin to mature at individual utilities.  </a:t>
            </a:r>
          </a:p>
          <a:p>
            <a:pPr>
              <a:lnSpc>
                <a:spcPct val="80000"/>
              </a:lnSpc>
            </a:pPr>
            <a:r>
              <a:rPr lang="en-US" sz="2400" dirty="0">
                <a:latin typeface="Arial" panose="020B0604020202020204" pitchFamily="34" charset="0"/>
                <a:cs typeface="Arial" panose="020B0604020202020204" pitchFamily="34" charset="0"/>
              </a:rPr>
              <a:t>Knowledge and Information will rule utility operations </a:t>
            </a:r>
          </a:p>
          <a:p>
            <a:pPr>
              <a:lnSpc>
                <a:spcPct val="80000"/>
              </a:lnSpc>
            </a:pPr>
            <a:r>
              <a:rPr lang="en-US" sz="2400" dirty="0">
                <a:latin typeface="Arial" panose="020B0604020202020204" pitchFamily="34" charset="0"/>
                <a:cs typeface="Arial" panose="020B0604020202020204" pitchFamily="34" charset="0"/>
              </a:rPr>
              <a:t>AMI will provide this information and big data/analytics teams will help to provide the tools</a:t>
            </a:r>
          </a:p>
          <a:p>
            <a:pPr>
              <a:lnSpc>
                <a:spcPct val="80000"/>
              </a:lnSpc>
            </a:pPr>
            <a:r>
              <a:rPr lang="en-US" sz="2400" dirty="0">
                <a:latin typeface="Arial" panose="020B0604020202020204" pitchFamily="34" charset="0"/>
                <a:cs typeface="Arial" panose="020B0604020202020204" pitchFamily="34" charset="0"/>
              </a:rPr>
              <a:t>Metering professionals will provide the knowledge on how best to utilize these tools</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632835DA-D29A-5464-641F-BC970E07546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564AA0F-6A11-5E5C-C76A-33195599D3DE}"/>
              </a:ext>
            </a:extLst>
          </p:cNvPr>
          <p:cNvSpPr>
            <a:spLocks noGrp="1"/>
          </p:cNvSpPr>
          <p:nvPr>
            <p:ph type="sldNum" sz="quarter" idx="4"/>
          </p:nvPr>
        </p:nvSpPr>
        <p:spPr/>
        <p:txBody>
          <a:bodyPr/>
          <a:lstStyle/>
          <a:p>
            <a:fld id="{4BEAC4C4-F0A7-4B61-A827-E4198D078267}" type="slidenum">
              <a:rPr lang="en-US" smtClean="0"/>
              <a:t>16</a:t>
            </a:fld>
            <a:endParaRPr lang="en-US"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411633"/>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P:\Tesco\Marketing DO NOT MOVE THIS FOLDER\Product images\Meter Farms\Meter Farm_0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7734" y="3972028"/>
            <a:ext cx="18288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98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2023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800" dirty="0">
                <a:latin typeface="Arial" panose="020B0604020202020204" pitchFamily="34" charset="0"/>
                <a:cs typeface="Arial" panose="020B0604020202020204" pitchFamily="34" charset="0"/>
              </a:rPr>
              <a:t>The tolerance for non-technical losses of any type will become dramatically less. </a:t>
            </a:r>
          </a:p>
          <a:p>
            <a:pPr marL="0" indent="0" algn="ctr">
              <a:lnSpc>
                <a:spcPct val="80000"/>
              </a:lnSpc>
              <a:buNone/>
            </a:pPr>
            <a:endParaRPr lang="en-US" sz="2800" dirty="0">
              <a:latin typeface="Arial" panose="020B0604020202020204" pitchFamily="34" charset="0"/>
              <a:cs typeface="Arial" panose="020B0604020202020204" pitchFamily="34" charset="0"/>
            </a:endParaRPr>
          </a:p>
          <a:p>
            <a:pPr marL="0" indent="0" algn="ctr">
              <a:lnSpc>
                <a:spcPct val="80000"/>
              </a:lnSpc>
              <a:buNone/>
            </a:pPr>
            <a:r>
              <a:rPr lang="en-US" sz="2400" dirty="0">
                <a:latin typeface="Arial" panose="020B0604020202020204" pitchFamily="34" charset="0"/>
                <a:cs typeface="Arial" panose="020B0604020202020204" pitchFamily="34" charset="0"/>
              </a:rPr>
              <a:t>As the rest of the Utility and the customers begin to understand that we now have the tools to identify, track down and correct these losses they will demand more data and more tools to track down and eliminate these losses</a:t>
            </a:r>
          </a:p>
          <a:p>
            <a:pPr marL="0" indent="0">
              <a:lnSpc>
                <a:spcPct val="80000"/>
              </a:lnSpc>
              <a:buNone/>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CB70FD4-0EF3-7206-2466-2832EE9B29B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B3C2912-1E68-1FE5-F75A-88EBAE1B88D4}"/>
              </a:ext>
            </a:extLst>
          </p:cNvPr>
          <p:cNvSpPr>
            <a:spLocks noGrp="1"/>
          </p:cNvSpPr>
          <p:nvPr>
            <p:ph type="sldNum" sz="quarter" idx="4"/>
          </p:nvPr>
        </p:nvSpPr>
        <p:spPr/>
        <p:txBody>
          <a:bodyPr/>
          <a:lstStyle/>
          <a:p>
            <a:fld id="{4BEAC4C4-F0A7-4B61-A827-E4198D078267}" type="slidenum">
              <a:rPr lang="en-US" smtClean="0"/>
              <a:t>17</a:t>
            </a:fld>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276359"/>
            <a:ext cx="2971800" cy="197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143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2023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800" dirty="0">
                <a:latin typeface="Arial" panose="020B0604020202020204" pitchFamily="34" charset="0"/>
                <a:cs typeface="Arial" panose="020B0604020202020204" pitchFamily="34" charset="0"/>
              </a:rPr>
              <a:t>The tolerance for outages will go down as customers get used to us hardening our infrastructure as well as to identify and correct problems without them even reporting them and before or immediately after they even know there is a problem.</a:t>
            </a:r>
          </a:p>
          <a:p>
            <a:pPr marL="0" indent="0">
              <a:lnSpc>
                <a:spcPct val="80000"/>
              </a:lnSpc>
              <a:buNone/>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6548E8D-8069-B267-5673-8E3E835C6A8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BA65ADC-1668-A314-7D29-CF03B431E1DE}"/>
              </a:ext>
            </a:extLst>
          </p:cNvPr>
          <p:cNvSpPr>
            <a:spLocks noGrp="1"/>
          </p:cNvSpPr>
          <p:nvPr>
            <p:ph type="sldNum" sz="quarter" idx="4"/>
          </p:nvPr>
        </p:nvSpPr>
        <p:spPr/>
        <p:txBody>
          <a:bodyPr/>
          <a:lstStyle/>
          <a:p>
            <a:fld id="{4BEAC4C4-F0A7-4B61-A827-E4198D078267}" type="slidenum">
              <a:rPr lang="en-US" smtClean="0"/>
              <a:t>18</a:t>
            </a:fld>
            <a:endParaRPr lang="en-US" dirty="0"/>
          </a:p>
        </p:txBody>
      </p:sp>
      <p:pic>
        <p:nvPicPr>
          <p:cNvPr id="8194" name="Picture 2" descr="Image result for utility infra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742875"/>
            <a:ext cx="4000500" cy="251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3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2023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800" dirty="0">
                <a:latin typeface="Arial" panose="020B0604020202020204" pitchFamily="34" charset="0"/>
                <a:cs typeface="Arial" panose="020B0604020202020204" pitchFamily="34" charset="0"/>
              </a:rPr>
              <a:t>The tolerance for poor power quality will go down as we improve our power quality and begin to educate customers on the effects of poor power quality, harmonics and distortion on our networks.  New tariffs may come into effect or new requirements placed on customers (or utilities) to provide power factor correction at the customer site. </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26B83FC2-E4FE-B2F7-991A-195D56732BE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42B7C4F-0C41-2990-6B64-A6CBF3B78818}"/>
              </a:ext>
            </a:extLst>
          </p:cNvPr>
          <p:cNvSpPr>
            <a:spLocks noGrp="1"/>
          </p:cNvSpPr>
          <p:nvPr>
            <p:ph type="sldNum" sz="quarter" idx="4"/>
          </p:nvPr>
        </p:nvSpPr>
        <p:spPr/>
        <p:txBody>
          <a:bodyPr/>
          <a:lstStyle/>
          <a:p>
            <a:fld id="{4BEAC4C4-F0A7-4B61-A827-E4198D078267}" type="slidenum">
              <a:rPr lang="en-US" smtClean="0"/>
              <a:t>19</a:t>
            </a:fld>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333425"/>
            <a:ext cx="29686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859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600200" y="165034"/>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dirty="0">
                <a:solidFill>
                  <a:srgbClr val="C00000"/>
                </a:solidFill>
                <a:latin typeface="+mj-lt"/>
              </a:rPr>
              <a:t>Topics to Cover as We Look to the Future</a:t>
            </a:r>
          </a:p>
        </p:txBody>
      </p:sp>
      <p:sp>
        <p:nvSpPr>
          <p:cNvPr id="3075" name="Rectangle 3"/>
          <p:cNvSpPr>
            <a:spLocks noGrp="1" noChangeArrowheads="1"/>
          </p:cNvSpPr>
          <p:nvPr>
            <p:ph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2800" dirty="0">
                <a:latin typeface="Arial" panose="020B0604020202020204" pitchFamily="34" charset="0"/>
                <a:cs typeface="Arial" panose="020B0604020202020204" pitchFamily="34" charset="0"/>
              </a:rPr>
              <a:t>How Metering Has Changed from the 1870’s to the 2010’s</a:t>
            </a:r>
          </a:p>
          <a:p>
            <a:pPr eaLnBrk="1" hangingPunct="1"/>
            <a:r>
              <a:rPr lang="en-US" altLang="en-US" sz="2800" dirty="0">
                <a:latin typeface="Arial" panose="020B0604020202020204" pitchFamily="34" charset="0"/>
                <a:cs typeface="Arial" panose="020B0604020202020204" pitchFamily="34" charset="0"/>
              </a:rPr>
              <a:t>Metering Today and the status of our Advanced Metering Infrastructure, Smart Meters and a Smartgrid</a:t>
            </a:r>
          </a:p>
          <a:p>
            <a:pPr eaLnBrk="1" hangingPunct="1"/>
            <a:r>
              <a:rPr lang="en-US" altLang="en-US" sz="2800" dirty="0">
                <a:latin typeface="Arial" panose="020B0604020202020204" pitchFamily="34" charset="0"/>
                <a:cs typeface="Arial" panose="020B0604020202020204" pitchFamily="34" charset="0"/>
              </a:rPr>
              <a:t>Meter Services role in the utility of the future</a:t>
            </a:r>
          </a:p>
          <a:p>
            <a:pPr lvl="1" eaLnBrk="1" hangingPunct="1"/>
            <a:r>
              <a:rPr lang="en-US" altLang="en-US" sz="2400" dirty="0">
                <a:latin typeface="Arial" panose="020B0604020202020204" pitchFamily="34" charset="0"/>
                <a:cs typeface="Arial" panose="020B0604020202020204" pitchFamily="34" charset="0"/>
              </a:rPr>
              <a:t>Big Data and Rolling Trucks </a:t>
            </a:r>
          </a:p>
          <a:p>
            <a:pPr eaLnBrk="1" hangingPunct="1"/>
            <a:r>
              <a:rPr lang="en-US" altLang="en-US" dirty="0">
                <a:latin typeface="Arial" panose="020B0604020202020204" pitchFamily="34" charset="0"/>
                <a:cs typeface="Arial" panose="020B0604020202020204" pitchFamily="34" charset="0"/>
              </a:rPr>
              <a:t>Meters – the shape of the future?</a:t>
            </a:r>
          </a:p>
          <a:p>
            <a:pPr marL="0" indent="0" eaLnBrk="1" hangingPunct="1">
              <a:buNone/>
            </a:pPr>
            <a:endParaRPr lang="en-US" altLang="en-US" sz="2200" dirty="0"/>
          </a:p>
          <a:p>
            <a:pPr marL="0" indent="0" eaLnBrk="1" hangingPunct="1">
              <a:buNone/>
            </a:pPr>
            <a:endParaRPr lang="en-US" altLang="en-US" sz="2200" dirty="0"/>
          </a:p>
          <a:p>
            <a:pPr marL="0" indent="0" eaLnBrk="1" hangingPunct="1">
              <a:buNone/>
            </a:pPr>
            <a:endParaRPr lang="en-US" altLang="en-US" sz="2200" dirty="0"/>
          </a:p>
        </p:txBody>
      </p:sp>
      <p:sp>
        <p:nvSpPr>
          <p:cNvPr id="2" name="Footer Placeholder 1">
            <a:extLst>
              <a:ext uri="{FF2B5EF4-FFF2-40B4-BE49-F238E27FC236}">
                <a16:creationId xmlns:a16="http://schemas.microsoft.com/office/drawing/2014/main" id="{796E7BEC-91FC-CEF3-FA0D-D3B503C1FDDC}"/>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C6F78EE6-6B5B-FF5E-3CEA-E9E6EEEB0FE2}"/>
              </a:ext>
            </a:extLst>
          </p:cNvPr>
          <p:cNvSpPr>
            <a:spLocks noGrp="1"/>
          </p:cNvSpPr>
          <p:nvPr>
            <p:ph type="sldNum" sz="quarter" idx="4"/>
          </p:nvPr>
        </p:nvSpPr>
        <p:spPr/>
        <p:txBody>
          <a:bodyPr/>
          <a:lstStyle/>
          <a:p>
            <a:fld id="{4BEAC4C4-F0A7-4B61-A827-E4198D078267}"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82677"/>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solidFill>
                  <a:srgbClr val="C00000"/>
                </a:solidFill>
                <a:latin typeface="+mj-lt"/>
                <a:cs typeface="Arial" panose="020B0604020202020204" pitchFamily="34" charset="0"/>
              </a:rPr>
              <a:t>Business Use Cases for this Big Data</a:t>
            </a:r>
          </a:p>
        </p:txBody>
      </p:sp>
      <p:sp>
        <p:nvSpPr>
          <p:cNvPr id="46083" name="Rectangle 3"/>
          <p:cNvSpPr>
            <a:spLocks noGrp="1" noChangeArrowheads="1"/>
          </p:cNvSpPr>
          <p:nvPr>
            <p:ph idx="1"/>
          </p:nvPr>
        </p:nvSpPr>
        <p:spPr>
          <a:xfrm>
            <a:off x="609600" y="1219200"/>
            <a:ext cx="7772400" cy="4876800"/>
          </a:xfrm>
        </p:spPr>
        <p:txBody>
          <a:bodyPr>
            <a:normAutofit fontScale="85000" lnSpcReduction="20000"/>
          </a:bodyPr>
          <a:lstStyle/>
          <a:p>
            <a:pPr marL="0" indent="0">
              <a:lnSpc>
                <a:spcPct val="80000"/>
              </a:lnSpc>
              <a:buNone/>
            </a:pPr>
            <a:r>
              <a:rPr lang="en-US" b="1" dirty="0">
                <a:latin typeface="+mj-lt"/>
                <a:cs typeface="Arial" panose="020B0604020202020204" pitchFamily="34" charset="0"/>
              </a:rPr>
              <a:t>In the earlier presentation we talked about;</a:t>
            </a:r>
          </a:p>
          <a:p>
            <a:pPr eaLnBrk="1" hangingPunct="1">
              <a:lnSpc>
                <a:spcPct val="80000"/>
              </a:lnSpc>
              <a:spcBef>
                <a:spcPts val="1200"/>
              </a:spcBef>
              <a:buClr>
                <a:schemeClr val="accent1"/>
              </a:buClr>
              <a:buFontTx/>
              <a:buChar char="•"/>
            </a:pPr>
            <a:r>
              <a:rPr lang="en-US" altLang="en-US" sz="1600" dirty="0">
                <a:latin typeface="+mj-lt"/>
              </a:rPr>
              <a:t>Voltage Monitoring </a:t>
            </a:r>
            <a:br>
              <a:rPr lang="en-US" altLang="en-US" sz="1600" dirty="0">
                <a:latin typeface="+mj-lt"/>
              </a:rPr>
            </a:br>
            <a:r>
              <a:rPr lang="en-US" altLang="en-US" sz="1600" i="1" dirty="0">
                <a:latin typeface="+mj-lt"/>
              </a:rPr>
              <a:t>(Min, max, average)</a:t>
            </a:r>
          </a:p>
          <a:p>
            <a:pPr eaLnBrk="1" hangingPunct="1">
              <a:lnSpc>
                <a:spcPct val="80000"/>
              </a:lnSpc>
              <a:spcBef>
                <a:spcPts val="1200"/>
              </a:spcBef>
              <a:buClr>
                <a:schemeClr val="accent1"/>
              </a:buClr>
              <a:buFontTx/>
              <a:buChar char="•"/>
            </a:pPr>
            <a:r>
              <a:rPr lang="en-US" altLang="en-US" sz="1600" dirty="0">
                <a:latin typeface="+mj-lt"/>
              </a:rPr>
              <a:t>Transformer Loading Analysis</a:t>
            </a:r>
          </a:p>
          <a:p>
            <a:pPr eaLnBrk="1" hangingPunct="1">
              <a:lnSpc>
                <a:spcPct val="80000"/>
              </a:lnSpc>
              <a:spcBef>
                <a:spcPts val="1200"/>
              </a:spcBef>
              <a:buClr>
                <a:schemeClr val="accent1"/>
              </a:buClr>
              <a:buFontTx/>
              <a:buChar char="•"/>
            </a:pPr>
            <a:r>
              <a:rPr lang="en-US" altLang="en-US" sz="1600" dirty="0">
                <a:latin typeface="+mj-lt"/>
              </a:rPr>
              <a:t>Number of customers out of power</a:t>
            </a:r>
          </a:p>
          <a:p>
            <a:pPr eaLnBrk="1" hangingPunct="1">
              <a:lnSpc>
                <a:spcPct val="80000"/>
              </a:lnSpc>
              <a:spcBef>
                <a:spcPts val="1200"/>
              </a:spcBef>
              <a:buClr>
                <a:schemeClr val="accent1"/>
              </a:buClr>
              <a:buFontTx/>
              <a:buChar char="•"/>
            </a:pPr>
            <a:r>
              <a:rPr lang="en-US" altLang="en-US" sz="1600" dirty="0">
                <a:latin typeface="+mj-lt"/>
              </a:rPr>
              <a:t>Current demand savings from load control (kW)</a:t>
            </a:r>
          </a:p>
          <a:p>
            <a:pPr eaLnBrk="1" hangingPunct="1">
              <a:lnSpc>
                <a:spcPct val="80000"/>
              </a:lnSpc>
              <a:spcBef>
                <a:spcPts val="1200"/>
              </a:spcBef>
              <a:buClr>
                <a:schemeClr val="accent1"/>
              </a:buClr>
              <a:buFontTx/>
              <a:buChar char="•"/>
            </a:pPr>
            <a:r>
              <a:rPr lang="en-US" altLang="en-US" sz="1600" dirty="0">
                <a:latin typeface="+mj-lt"/>
              </a:rPr>
              <a:t>Outage Index Reporting </a:t>
            </a:r>
            <a:r>
              <a:rPr lang="en-US" altLang="en-US" sz="1600" i="1" dirty="0">
                <a:latin typeface="+mj-lt"/>
              </a:rPr>
              <a:t>(SAIDI, SAIFI, MAIFI)</a:t>
            </a:r>
            <a:r>
              <a:rPr lang="en-US" altLang="en-US" sz="1600" dirty="0">
                <a:latin typeface="+mj-lt"/>
              </a:rPr>
              <a:t> at multiple levels</a:t>
            </a:r>
          </a:p>
          <a:p>
            <a:pPr eaLnBrk="1" hangingPunct="1">
              <a:lnSpc>
                <a:spcPct val="80000"/>
              </a:lnSpc>
              <a:spcBef>
                <a:spcPts val="1200"/>
              </a:spcBef>
              <a:buClr>
                <a:schemeClr val="accent1"/>
              </a:buClr>
              <a:buFontTx/>
              <a:buChar char="•"/>
            </a:pPr>
            <a:r>
              <a:rPr lang="en-US" altLang="en-US" sz="1600" dirty="0">
                <a:latin typeface="+mj-lt"/>
              </a:rPr>
              <a:t>Cumulative outage hours </a:t>
            </a:r>
            <a:r>
              <a:rPr lang="en-US" altLang="en-US" sz="1600" i="1" dirty="0">
                <a:latin typeface="+mj-lt"/>
              </a:rPr>
              <a:t>(MTD/YTD)</a:t>
            </a:r>
          </a:p>
          <a:p>
            <a:pPr eaLnBrk="1" hangingPunct="1">
              <a:lnSpc>
                <a:spcPct val="80000"/>
              </a:lnSpc>
              <a:spcBef>
                <a:spcPts val="1200"/>
              </a:spcBef>
              <a:buClr>
                <a:schemeClr val="accent1"/>
              </a:buClr>
              <a:buFontTx/>
              <a:buChar char="•"/>
            </a:pPr>
            <a:r>
              <a:rPr lang="en-US" altLang="en-US" sz="1600" dirty="0">
                <a:latin typeface="+mj-lt"/>
              </a:rPr>
              <a:t>General line loss analysis</a:t>
            </a:r>
          </a:p>
          <a:p>
            <a:pPr eaLnBrk="1" hangingPunct="1">
              <a:lnSpc>
                <a:spcPct val="80000"/>
              </a:lnSpc>
              <a:spcBef>
                <a:spcPts val="1200"/>
              </a:spcBef>
              <a:buClr>
                <a:schemeClr val="accent1"/>
              </a:buClr>
              <a:buFontTx/>
              <a:buChar char="•"/>
            </a:pPr>
            <a:r>
              <a:rPr lang="en-US" altLang="en-US" sz="1600" dirty="0">
                <a:latin typeface="+mj-lt"/>
              </a:rPr>
              <a:t>Demand Response (CVR, Peak Reduction, Etc.)</a:t>
            </a:r>
          </a:p>
          <a:p>
            <a:pPr eaLnBrk="1" hangingPunct="1">
              <a:lnSpc>
                <a:spcPct val="80000"/>
              </a:lnSpc>
              <a:spcBef>
                <a:spcPts val="1200"/>
              </a:spcBef>
              <a:buClr>
                <a:schemeClr val="accent1"/>
              </a:buClr>
              <a:buFontTx/>
              <a:buChar char="•"/>
            </a:pPr>
            <a:r>
              <a:rPr lang="en-US" altLang="en-US" sz="1600" dirty="0">
                <a:latin typeface="+mj-lt"/>
              </a:rPr>
              <a:t>Power quality investigation</a:t>
            </a:r>
          </a:p>
          <a:p>
            <a:pPr eaLnBrk="1" hangingPunct="1">
              <a:lnSpc>
                <a:spcPct val="80000"/>
              </a:lnSpc>
              <a:spcBef>
                <a:spcPts val="1200"/>
              </a:spcBef>
              <a:buClr>
                <a:schemeClr val="accent1"/>
              </a:buClr>
              <a:buFontTx/>
              <a:buChar char="•"/>
            </a:pPr>
            <a:r>
              <a:rPr lang="en-US" altLang="en-US" sz="1600" dirty="0">
                <a:latin typeface="+mj-lt"/>
              </a:rPr>
              <a:t>Number of blinks, sags, etc. (over time specified)</a:t>
            </a:r>
          </a:p>
          <a:p>
            <a:pPr eaLnBrk="1" hangingPunct="1">
              <a:lnSpc>
                <a:spcPct val="80000"/>
              </a:lnSpc>
              <a:spcBef>
                <a:spcPts val="1200"/>
              </a:spcBef>
              <a:buClr>
                <a:schemeClr val="accent1"/>
              </a:buClr>
              <a:buFontTx/>
              <a:buChar char="•"/>
            </a:pPr>
            <a:r>
              <a:rPr lang="en-US" altLang="en-US" sz="1600" dirty="0">
                <a:latin typeface="+mj-lt"/>
              </a:rPr>
              <a:t>Peak condition tracking</a:t>
            </a:r>
          </a:p>
          <a:p>
            <a:pPr eaLnBrk="1" hangingPunct="1">
              <a:lnSpc>
                <a:spcPct val="80000"/>
              </a:lnSpc>
              <a:spcBef>
                <a:spcPts val="1200"/>
              </a:spcBef>
              <a:buClr>
                <a:schemeClr val="accent1"/>
              </a:buClr>
              <a:buFontTx/>
              <a:buChar char="•"/>
            </a:pPr>
            <a:r>
              <a:rPr lang="en-US" altLang="en-US" sz="1600" dirty="0">
                <a:latin typeface="+mj-lt"/>
              </a:rPr>
              <a:t>Power factor by circuit or time of day</a:t>
            </a:r>
          </a:p>
          <a:p>
            <a:pPr eaLnBrk="1" hangingPunct="1">
              <a:lnSpc>
                <a:spcPct val="80000"/>
              </a:lnSpc>
              <a:spcBef>
                <a:spcPts val="1200"/>
              </a:spcBef>
              <a:buClr>
                <a:schemeClr val="accent1"/>
              </a:buClr>
              <a:buFontTx/>
              <a:buChar char="•"/>
            </a:pPr>
            <a:r>
              <a:rPr lang="en-US" altLang="en-US" sz="1600" dirty="0">
                <a:latin typeface="+mj-lt"/>
              </a:rPr>
              <a:t>Pattern detection (Algorithm to detect patterns in voltage, demand, blinks, etc.)</a:t>
            </a:r>
          </a:p>
          <a:p>
            <a:pPr eaLnBrk="1" hangingPunct="1">
              <a:lnSpc>
                <a:spcPct val="80000"/>
              </a:lnSpc>
              <a:spcBef>
                <a:spcPts val="1200"/>
              </a:spcBef>
              <a:buClr>
                <a:schemeClr val="accent1"/>
              </a:buClr>
              <a:buFontTx/>
              <a:buChar char="•"/>
            </a:pPr>
            <a:r>
              <a:rPr lang="en-US" altLang="en-US" sz="1600" dirty="0">
                <a:latin typeface="+mj-lt"/>
              </a:rPr>
              <a:t>System efficiency by circuit</a:t>
            </a:r>
          </a:p>
          <a:p>
            <a:pPr eaLnBrk="1" hangingPunct="1">
              <a:lnSpc>
                <a:spcPct val="80000"/>
              </a:lnSpc>
              <a:spcBef>
                <a:spcPts val="1200"/>
              </a:spcBef>
              <a:buClr>
                <a:schemeClr val="accent1"/>
              </a:buClr>
              <a:buFontTx/>
              <a:buChar char="•"/>
            </a:pPr>
            <a:r>
              <a:rPr lang="en-US" altLang="en-US" sz="1600" dirty="0">
                <a:latin typeface="+mj-lt"/>
              </a:rPr>
              <a:t>Remote Disconnect/Reconnect</a:t>
            </a:r>
          </a:p>
          <a:p>
            <a:pPr eaLnBrk="1" hangingPunct="1">
              <a:lnSpc>
                <a:spcPct val="80000"/>
              </a:lnSpc>
              <a:spcBef>
                <a:spcPts val="1200"/>
              </a:spcBef>
              <a:buFontTx/>
              <a:buChar char="•"/>
            </a:pPr>
            <a:endParaRPr lang="en-US" altLang="en-US" sz="1800" dirty="0"/>
          </a:p>
          <a:p>
            <a:pPr eaLnBrk="1" hangingPunct="1">
              <a:lnSpc>
                <a:spcPct val="80000"/>
              </a:lnSpc>
              <a:spcBef>
                <a:spcPts val="1200"/>
              </a:spcBef>
              <a:buFontTx/>
              <a:buChar char="•"/>
            </a:pPr>
            <a:endParaRPr lang="en-US" altLang="en-US" sz="1800" dirty="0"/>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30DE6BB-50F5-6EDC-3DFA-669979B9B54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7D874EF6-C964-41AD-2BCF-C4A27E8CEDCA}"/>
              </a:ext>
            </a:extLst>
          </p:cNvPr>
          <p:cNvSpPr>
            <a:spLocks noGrp="1"/>
          </p:cNvSpPr>
          <p:nvPr>
            <p:ph type="sldNum" sz="quarter" idx="4"/>
          </p:nvPr>
        </p:nvSpPr>
        <p:spPr/>
        <p:txBody>
          <a:bodyPr/>
          <a:lstStyle/>
          <a:p>
            <a:fld id="{4BEAC4C4-F0A7-4B61-A827-E4198D078267}" type="slidenum">
              <a:rPr lang="en-US" smtClean="0"/>
              <a:t>20</a:t>
            </a:fld>
            <a:endParaRPr lang="en-US" dirty="0"/>
          </a:p>
        </p:txBody>
      </p:sp>
    </p:spTree>
    <p:extLst>
      <p:ext uri="{BB962C8B-B14F-4D97-AF65-F5344CB8AC3E}">
        <p14:creationId xmlns:p14="http://schemas.microsoft.com/office/powerpoint/2010/main" val="627456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solidFill>
                  <a:srgbClr val="C00000"/>
                </a:solidFill>
                <a:latin typeface="+mj-lt"/>
                <a:cs typeface="Arial" panose="020B0604020202020204" pitchFamily="34" charset="0"/>
              </a:rPr>
              <a:t>Business Use Cases for this Big Data</a:t>
            </a:r>
          </a:p>
        </p:txBody>
      </p:sp>
      <p:sp>
        <p:nvSpPr>
          <p:cNvPr id="46083" name="Rectangle 3"/>
          <p:cNvSpPr>
            <a:spLocks noGrp="1" noChangeArrowheads="1"/>
          </p:cNvSpPr>
          <p:nvPr>
            <p:ph idx="1"/>
          </p:nvPr>
        </p:nvSpPr>
        <p:spPr>
          <a:xfrm>
            <a:off x="533400" y="1219200"/>
            <a:ext cx="7772400" cy="5029200"/>
          </a:xfrm>
        </p:spPr>
        <p:txBody>
          <a:bodyPr/>
          <a:lstStyle/>
          <a:p>
            <a:pPr marL="0" indent="0">
              <a:lnSpc>
                <a:spcPct val="80000"/>
              </a:lnSpc>
              <a:buNone/>
            </a:pPr>
            <a:r>
              <a:rPr lang="en-US" sz="2400" b="1" dirty="0">
                <a:latin typeface="+mj-lt"/>
                <a:cs typeface="Arial" panose="020B0604020202020204" pitchFamily="34" charset="0"/>
              </a:rPr>
              <a:t>Now what can we do with this information? Well….To start;</a:t>
            </a:r>
          </a:p>
          <a:p>
            <a:pPr eaLnBrk="1" hangingPunct="1">
              <a:lnSpc>
                <a:spcPct val="80000"/>
              </a:lnSpc>
              <a:spcBef>
                <a:spcPts val="1200"/>
              </a:spcBef>
              <a:buClr>
                <a:schemeClr val="accent1"/>
              </a:buClr>
              <a:buFontTx/>
              <a:buChar char="•"/>
            </a:pPr>
            <a:r>
              <a:rPr lang="en-US" altLang="en-US" sz="1600" dirty="0">
                <a:latin typeface="+mj-lt"/>
              </a:rPr>
              <a:t>Isolate and determine where we have voltage issues, correct them and bring an entire line to the same level.  This not only works better for our customers but also allows the utility to pursue voltage reduction in a meaningful and controlled way.</a:t>
            </a:r>
          </a:p>
          <a:p>
            <a:pPr eaLnBrk="1" hangingPunct="1">
              <a:lnSpc>
                <a:spcPct val="80000"/>
              </a:lnSpc>
              <a:spcBef>
                <a:spcPts val="1200"/>
              </a:spcBef>
              <a:buClr>
                <a:schemeClr val="accent1"/>
              </a:buClr>
              <a:buFontTx/>
              <a:buChar char="•"/>
            </a:pPr>
            <a:r>
              <a:rPr lang="en-US" altLang="en-US" sz="1600" dirty="0">
                <a:latin typeface="+mj-lt"/>
              </a:rPr>
              <a:t>Determine what transformers should be used in any location</a:t>
            </a:r>
          </a:p>
          <a:p>
            <a:pPr eaLnBrk="1" hangingPunct="1">
              <a:lnSpc>
                <a:spcPct val="80000"/>
              </a:lnSpc>
              <a:spcBef>
                <a:spcPts val="1200"/>
              </a:spcBef>
              <a:buClr>
                <a:schemeClr val="accent1"/>
              </a:buClr>
              <a:buFontTx/>
              <a:buChar char="•"/>
            </a:pPr>
            <a:r>
              <a:rPr lang="en-US" altLang="en-US" sz="1600" dirty="0">
                <a:latin typeface="+mj-lt"/>
              </a:rPr>
              <a:t>Determine which transformers to store in which inventory yards</a:t>
            </a:r>
          </a:p>
          <a:p>
            <a:pPr eaLnBrk="1" hangingPunct="1">
              <a:lnSpc>
                <a:spcPct val="80000"/>
              </a:lnSpc>
              <a:spcBef>
                <a:spcPts val="1200"/>
              </a:spcBef>
              <a:buClr>
                <a:schemeClr val="accent1"/>
              </a:buClr>
              <a:buFontTx/>
              <a:buChar char="•"/>
            </a:pPr>
            <a:r>
              <a:rPr lang="en-US" altLang="en-US" sz="1600" dirty="0">
                <a:latin typeface="+mj-lt"/>
              </a:rPr>
              <a:t>Determine when new loads are present and which transformers are in jeopardy</a:t>
            </a:r>
          </a:p>
          <a:p>
            <a:pPr eaLnBrk="1" hangingPunct="1">
              <a:lnSpc>
                <a:spcPct val="80000"/>
              </a:lnSpc>
              <a:spcBef>
                <a:spcPts val="1200"/>
              </a:spcBef>
              <a:buClr>
                <a:schemeClr val="accent1"/>
              </a:buClr>
              <a:buFontTx/>
              <a:buChar char="•"/>
            </a:pPr>
            <a:r>
              <a:rPr lang="en-US" altLang="en-US" sz="1600" dirty="0">
                <a:latin typeface="+mj-lt"/>
              </a:rPr>
              <a:t>Locate Bad connections</a:t>
            </a:r>
          </a:p>
          <a:p>
            <a:pPr eaLnBrk="1" hangingPunct="1">
              <a:lnSpc>
                <a:spcPct val="80000"/>
              </a:lnSpc>
              <a:spcBef>
                <a:spcPts val="1200"/>
              </a:spcBef>
              <a:buClr>
                <a:schemeClr val="accent1"/>
              </a:buClr>
              <a:buFontTx/>
              <a:buChar char="•"/>
            </a:pPr>
            <a:r>
              <a:rPr lang="en-US" altLang="en-US" sz="1600" dirty="0">
                <a:latin typeface="+mj-lt"/>
              </a:rPr>
              <a:t>Locate Undersized lines</a:t>
            </a:r>
          </a:p>
          <a:p>
            <a:pPr eaLnBrk="1" hangingPunct="1">
              <a:lnSpc>
                <a:spcPct val="80000"/>
              </a:lnSpc>
              <a:spcBef>
                <a:spcPts val="1200"/>
              </a:spcBef>
              <a:buClr>
                <a:schemeClr val="accent1"/>
              </a:buClr>
              <a:buFontTx/>
              <a:buChar char="•"/>
            </a:pPr>
            <a:r>
              <a:rPr lang="en-US" altLang="en-US" sz="1600" dirty="0">
                <a:latin typeface="+mj-lt"/>
              </a:rPr>
              <a:t>For Transformer Rated Services determine which ones are operating for a substantial amount of time below 10% of the rated current</a:t>
            </a:r>
          </a:p>
          <a:p>
            <a:pPr eaLnBrk="1" hangingPunct="1">
              <a:lnSpc>
                <a:spcPct val="80000"/>
              </a:lnSpc>
              <a:spcBef>
                <a:spcPts val="1200"/>
              </a:spcBef>
              <a:buClr>
                <a:schemeClr val="accent1"/>
              </a:buClr>
              <a:buFontTx/>
              <a:buChar char="•"/>
            </a:pPr>
            <a:r>
              <a:rPr lang="en-US" altLang="en-US" sz="1600" dirty="0">
                <a:latin typeface="+mj-lt"/>
              </a:rPr>
              <a:t>Find and remediate theft</a:t>
            </a:r>
          </a:p>
          <a:p>
            <a:pPr eaLnBrk="1" hangingPunct="1">
              <a:lnSpc>
                <a:spcPct val="80000"/>
              </a:lnSpc>
              <a:spcBef>
                <a:spcPts val="1200"/>
              </a:spcBef>
              <a:buClr>
                <a:schemeClr val="accent1"/>
              </a:buClr>
              <a:buFontTx/>
              <a:buChar char="•"/>
            </a:pPr>
            <a:r>
              <a:rPr lang="en-US" altLang="en-US" sz="1600" dirty="0">
                <a:latin typeface="+mj-lt"/>
              </a:rPr>
              <a:t>Find and remediate remote outages before the user knows they exist</a:t>
            </a:r>
          </a:p>
          <a:p>
            <a:pPr eaLnBrk="1" hangingPunct="1">
              <a:lnSpc>
                <a:spcPct val="80000"/>
              </a:lnSpc>
              <a:spcBef>
                <a:spcPts val="1200"/>
              </a:spcBef>
              <a:buClr>
                <a:schemeClr val="accent1"/>
              </a:buClr>
              <a:buFontTx/>
              <a:buChar char="•"/>
            </a:pPr>
            <a:r>
              <a:rPr lang="en-US" altLang="en-US" sz="1600" dirty="0">
                <a:latin typeface="+mj-lt"/>
              </a:rPr>
              <a:t>Find and address Power factor issues</a:t>
            </a:r>
          </a:p>
          <a:p>
            <a:pPr eaLnBrk="1" hangingPunct="1">
              <a:lnSpc>
                <a:spcPct val="80000"/>
              </a:lnSpc>
              <a:spcBef>
                <a:spcPts val="1200"/>
              </a:spcBef>
              <a:buFontTx/>
              <a:buChar char="•"/>
            </a:pPr>
            <a:endParaRPr lang="en-US" altLang="en-US" sz="1800" dirty="0"/>
          </a:p>
          <a:p>
            <a:pPr eaLnBrk="1" hangingPunct="1">
              <a:lnSpc>
                <a:spcPct val="80000"/>
              </a:lnSpc>
              <a:spcBef>
                <a:spcPts val="1200"/>
              </a:spcBef>
              <a:buFontTx/>
              <a:buChar char="•"/>
            </a:pPr>
            <a:endParaRPr lang="en-US" altLang="en-US" sz="1800" dirty="0"/>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C0AD4D6B-A309-F4C4-29A0-366CFC7EAF7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3D27D227-CC70-E4F9-093E-01ED7E58547E}"/>
              </a:ext>
            </a:extLst>
          </p:cNvPr>
          <p:cNvSpPr>
            <a:spLocks noGrp="1"/>
          </p:cNvSpPr>
          <p:nvPr>
            <p:ph type="sldNum" sz="quarter" idx="4"/>
          </p:nvPr>
        </p:nvSpPr>
        <p:spPr/>
        <p:txBody>
          <a:bodyPr/>
          <a:lstStyle/>
          <a:p>
            <a:fld id="{4BEAC4C4-F0A7-4B61-A827-E4198D078267}" type="slidenum">
              <a:rPr lang="en-US" smtClean="0"/>
              <a:t>21</a:t>
            </a:fld>
            <a:endParaRPr lang="en-US" dirty="0"/>
          </a:p>
        </p:txBody>
      </p:sp>
    </p:spTree>
    <p:extLst>
      <p:ext uri="{BB962C8B-B14F-4D97-AF65-F5344CB8AC3E}">
        <p14:creationId xmlns:p14="http://schemas.microsoft.com/office/powerpoint/2010/main" val="3633888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And Now We Want MORE……</a:t>
            </a:r>
          </a:p>
        </p:txBody>
      </p:sp>
      <p:sp>
        <p:nvSpPr>
          <p:cNvPr id="46083" name="Rectangle 3"/>
          <p:cNvSpPr>
            <a:spLocks noGrp="1" noChangeArrowheads="1"/>
          </p:cNvSpPr>
          <p:nvPr>
            <p:ph idx="1"/>
          </p:nvPr>
        </p:nvSpPr>
        <p:spPr/>
        <p:txBody>
          <a:bodyPr/>
          <a:lstStyle/>
          <a:p>
            <a:pPr marL="0" indent="0" algn="ctr">
              <a:lnSpc>
                <a:spcPct val="80000"/>
              </a:lnSpc>
              <a:buNone/>
            </a:pPr>
            <a:r>
              <a:rPr lang="en-US" sz="2800" b="1" dirty="0">
                <a:solidFill>
                  <a:srgbClr val="C00000"/>
                </a:solidFill>
                <a:latin typeface="Arial" panose="020B0604020202020204" pitchFamily="34" charset="0"/>
                <a:cs typeface="Arial" panose="020B0604020202020204" pitchFamily="34" charset="0"/>
              </a:rPr>
              <a:t>More data</a:t>
            </a:r>
          </a:p>
          <a:p>
            <a:pPr marL="0" indent="0" algn="ctr">
              <a:lnSpc>
                <a:spcPct val="80000"/>
              </a:lnSpc>
              <a:buNone/>
            </a:pPr>
            <a:endParaRPr lang="en-US" sz="2800" b="1" dirty="0">
              <a:solidFill>
                <a:srgbClr val="C00000"/>
              </a:solidFill>
              <a:latin typeface="Arial" panose="020B0604020202020204" pitchFamily="34" charset="0"/>
              <a:cs typeface="Arial" panose="020B0604020202020204" pitchFamily="34" charset="0"/>
            </a:endParaRPr>
          </a:p>
          <a:p>
            <a:pPr marL="0" indent="0" algn="ctr">
              <a:lnSpc>
                <a:spcPct val="80000"/>
              </a:lnSpc>
              <a:buNone/>
            </a:pPr>
            <a:r>
              <a:rPr lang="en-US" sz="2800" b="1" dirty="0">
                <a:solidFill>
                  <a:srgbClr val="C00000"/>
                </a:solidFill>
                <a:latin typeface="Arial" panose="020B0604020202020204" pitchFamily="34" charset="0"/>
                <a:cs typeface="Arial" panose="020B0604020202020204" pitchFamily="34" charset="0"/>
              </a:rPr>
              <a:t>Greater frequency</a:t>
            </a:r>
          </a:p>
          <a:p>
            <a:pPr marL="0" indent="0" algn="ctr">
              <a:lnSpc>
                <a:spcPct val="80000"/>
              </a:lnSpc>
              <a:buNone/>
            </a:pPr>
            <a:endParaRPr lang="en-US" sz="2800" b="1" dirty="0">
              <a:solidFill>
                <a:srgbClr val="C00000"/>
              </a:solidFill>
              <a:latin typeface="Arial" panose="020B0604020202020204" pitchFamily="34" charset="0"/>
              <a:cs typeface="Arial" panose="020B0604020202020204" pitchFamily="34" charset="0"/>
            </a:endParaRPr>
          </a:p>
          <a:p>
            <a:pPr marL="0" indent="0" algn="ctr">
              <a:lnSpc>
                <a:spcPct val="80000"/>
              </a:lnSpc>
              <a:buNone/>
            </a:pPr>
            <a:r>
              <a:rPr lang="en-US" sz="2800" b="1" dirty="0">
                <a:solidFill>
                  <a:srgbClr val="C00000"/>
                </a:solidFill>
                <a:latin typeface="Arial" panose="020B0604020202020204" pitchFamily="34" charset="0"/>
                <a:cs typeface="Arial" panose="020B0604020202020204" pitchFamily="34" charset="0"/>
              </a:rPr>
              <a:t>Whatever bandwidth you thought you needed, now you need more.</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E3F382EC-C427-2C52-0FED-61FBCCFACF9B}"/>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BA2B8D18-A458-4A77-14F5-12BCC1183E7D}"/>
              </a:ext>
            </a:extLst>
          </p:cNvPr>
          <p:cNvSpPr>
            <a:spLocks noGrp="1"/>
          </p:cNvSpPr>
          <p:nvPr>
            <p:ph type="sldNum" sz="quarter" idx="4"/>
          </p:nvPr>
        </p:nvSpPr>
        <p:spPr/>
        <p:txBody>
          <a:bodyPr/>
          <a:lstStyle/>
          <a:p>
            <a:fld id="{4BEAC4C4-F0A7-4B61-A827-E4198D078267}" type="slidenum">
              <a:rPr lang="en-US" smtClean="0"/>
              <a:t>22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422531"/>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377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AMI 2.0</a:t>
            </a:r>
          </a:p>
        </p:txBody>
      </p:sp>
      <p:sp>
        <p:nvSpPr>
          <p:cNvPr id="46083" name="Rectangle 3"/>
          <p:cNvSpPr>
            <a:spLocks noGrp="1" noChangeArrowheads="1"/>
          </p:cNvSpPr>
          <p:nvPr>
            <p:ph idx="1"/>
          </p:nvPr>
        </p:nvSpPr>
        <p:spPr>
          <a:xfrm>
            <a:off x="628650" y="1145403"/>
            <a:ext cx="7886700" cy="4842433"/>
          </a:xfrm>
        </p:spPr>
        <p:txBody>
          <a:bodyPr>
            <a:normAutofit/>
          </a:bodyPr>
          <a:lstStyle/>
          <a:p>
            <a:pPr marL="0" indent="0" algn="ctr">
              <a:lnSpc>
                <a:spcPct val="80000"/>
              </a:lnSpc>
              <a:buNone/>
            </a:pPr>
            <a:r>
              <a:rPr lang="en-US" sz="2800" dirty="0">
                <a:latin typeface="Arial" panose="020B0604020202020204" pitchFamily="34" charset="0"/>
                <a:cs typeface="Arial" panose="020B0604020202020204" pitchFamily="34" charset="0"/>
              </a:rPr>
              <a:t>Can we use our existing infrastructure?</a:t>
            </a:r>
          </a:p>
          <a:p>
            <a:pPr marL="0" indent="0" algn="ctr">
              <a:lnSpc>
                <a:spcPct val="80000"/>
              </a:lnSpc>
              <a:buNone/>
            </a:pPr>
            <a:r>
              <a:rPr lang="en-US" sz="2800" dirty="0">
                <a:latin typeface="Arial" panose="020B0604020202020204" pitchFamily="34" charset="0"/>
                <a:cs typeface="Arial" panose="020B0604020202020204" pitchFamily="34" charset="0"/>
              </a:rPr>
              <a:t>Do we have to rip out and replace with a new infrastructure?</a:t>
            </a:r>
          </a:p>
          <a:p>
            <a:pPr marL="0" indent="0" algn="ctr">
              <a:lnSpc>
                <a:spcPct val="80000"/>
              </a:lnSpc>
              <a:buNone/>
            </a:pPr>
            <a:r>
              <a:rPr lang="en-US" sz="2800" dirty="0">
                <a:latin typeface="Arial" panose="020B0604020202020204" pitchFamily="34" charset="0"/>
                <a:cs typeface="Arial" panose="020B0604020202020204" pitchFamily="34" charset="0"/>
              </a:rPr>
              <a:t>What about LTL back haul or a Private Network?</a:t>
            </a:r>
          </a:p>
          <a:p>
            <a:pPr marL="0" indent="0" algn="ctr">
              <a:lnSpc>
                <a:spcPct val="80000"/>
              </a:lnSpc>
              <a:buNone/>
            </a:pPr>
            <a:r>
              <a:rPr lang="en-US" sz="2800" dirty="0">
                <a:latin typeface="Arial" panose="020B0604020202020204" pitchFamily="34" charset="0"/>
                <a:cs typeface="Arial" panose="020B0604020202020204" pitchFamily="34" charset="0"/>
              </a:rPr>
              <a:t>What about Power Line Carrier?  Is there life there for my most remote service areas?</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1C7A870-ECA4-FD8B-9FEB-1D5BFB86EE5A}"/>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4C58C49-69E0-20BF-D3E8-C42B1A85DB05}"/>
              </a:ext>
            </a:extLst>
          </p:cNvPr>
          <p:cNvSpPr>
            <a:spLocks noGrp="1"/>
          </p:cNvSpPr>
          <p:nvPr>
            <p:ph type="sldNum" sz="quarter" idx="4"/>
          </p:nvPr>
        </p:nvSpPr>
        <p:spPr/>
        <p:txBody>
          <a:bodyPr/>
          <a:lstStyle/>
          <a:p>
            <a:fld id="{4BEAC4C4-F0A7-4B61-A827-E4198D078267}" type="slidenum">
              <a:rPr lang="en-US" smtClean="0"/>
              <a:t>23</a:t>
            </a:fld>
            <a:endParaRPr lang="en-US" dirty="0"/>
          </a:p>
        </p:txBody>
      </p:sp>
      <p:pic>
        <p:nvPicPr>
          <p:cNvPr id="4098" name="Picture 2" descr="Infrastructure: Embracing Technology to Improve Efficiency and Create Good  - AIIB Blog - AIIB">
            <a:extLst>
              <a:ext uri="{FF2B5EF4-FFF2-40B4-BE49-F238E27FC236}">
                <a16:creationId xmlns:a16="http://schemas.microsoft.com/office/drawing/2014/main" id="{4E6CFB6D-AD74-39EC-29E6-D37344EE2F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700" y="3733800"/>
            <a:ext cx="4191000" cy="275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79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Generation vs. Storage</a:t>
            </a:r>
          </a:p>
        </p:txBody>
      </p:sp>
      <p:sp>
        <p:nvSpPr>
          <p:cNvPr id="46083" name="Rectangle 3"/>
          <p:cNvSpPr>
            <a:spLocks noGrp="1" noChangeArrowheads="1"/>
          </p:cNvSpPr>
          <p:nvPr>
            <p:ph idx="1"/>
          </p:nvPr>
        </p:nvSpPr>
        <p:spPr>
          <a:xfrm>
            <a:off x="628650" y="1309817"/>
            <a:ext cx="5086350" cy="4842433"/>
          </a:xfrm>
        </p:spPr>
        <p:txBody>
          <a:bodyPr>
            <a:normAutofit/>
          </a:bodyPr>
          <a:lstStyle/>
          <a:p>
            <a:pPr marL="0" indent="0">
              <a:lnSpc>
                <a:spcPct val="80000"/>
              </a:lnSpc>
              <a:buNone/>
            </a:pPr>
            <a:r>
              <a:rPr lang="en-US" sz="2000" dirty="0">
                <a:latin typeface="Arial" panose="020B0604020202020204" pitchFamily="34" charset="0"/>
                <a:cs typeface="Arial" panose="020B0604020202020204" pitchFamily="34" charset="0"/>
              </a:rPr>
              <a:t>Utility grade energy storage will replace new generation at an increasing pace as some of the largest capital investment projects for utilities.  </a:t>
            </a:r>
          </a:p>
          <a:p>
            <a:pPr>
              <a:lnSpc>
                <a:spcPct val="80000"/>
              </a:lnSpc>
            </a:pPr>
            <a:r>
              <a:rPr lang="en-US" sz="2000" dirty="0">
                <a:latin typeface="Arial" panose="020B0604020202020204" pitchFamily="34" charset="0"/>
                <a:cs typeface="Arial" panose="020B0604020202020204" pitchFamily="34" charset="0"/>
              </a:rPr>
              <a:t>The great tunnel under Niagara Falls, Ontario $1.6 Billion; 150 megawatts – part of an Ontario plan to shut all of their Coal generation Plants</a:t>
            </a:r>
          </a:p>
          <a:p>
            <a:pPr marL="0" indent="0">
              <a:lnSpc>
                <a:spcPct val="80000"/>
              </a:lnSpc>
              <a:buNone/>
            </a:pPr>
            <a:endParaRPr lang="en-US" sz="2000" dirty="0">
              <a:latin typeface="Arial" panose="020B0604020202020204" pitchFamily="34" charset="0"/>
              <a:cs typeface="Arial" panose="020B0604020202020204" pitchFamily="34" charset="0"/>
            </a:endParaRPr>
          </a:p>
          <a:p>
            <a:pPr marL="0" indent="0">
              <a:lnSpc>
                <a:spcPct val="80000"/>
              </a:lnSpc>
              <a:buNone/>
            </a:pPr>
            <a:r>
              <a:rPr lang="en-US" sz="2000" dirty="0">
                <a:latin typeface="Arial" panose="020B0604020202020204" pitchFamily="34" charset="0"/>
                <a:cs typeface="Arial" panose="020B0604020202020204" pitchFamily="34" charset="0"/>
              </a:rPr>
              <a:t>New generation projects are increasingly becoming renewables</a:t>
            </a:r>
          </a:p>
          <a:p>
            <a:pPr>
              <a:lnSpc>
                <a:spcPct val="80000"/>
              </a:lnSpc>
            </a:pPr>
            <a:r>
              <a:rPr lang="en-US" sz="2000" dirty="0">
                <a:latin typeface="Arial" panose="020B0604020202020204" pitchFamily="34" charset="0"/>
                <a:cs typeface="Arial" panose="020B0604020202020204" pitchFamily="34" charset="0"/>
              </a:rPr>
              <a:t>Island communities are already showing us this on larger and larger scales – Ta’u American Samoa; 1.5 megawatts with battery storage for three days</a:t>
            </a:r>
          </a:p>
          <a:p>
            <a:pPr>
              <a:lnSpc>
                <a:spcPct val="80000"/>
              </a:lnSpc>
            </a:pPr>
            <a:endParaRPr lang="en-US" sz="2800" dirty="0">
              <a:latin typeface="Arial" panose="020B0604020202020204" pitchFamily="34" charset="0"/>
              <a:cs typeface="Arial" panose="020B0604020202020204" pitchFamily="34" charset="0"/>
            </a:endParaRP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25B697B-4DD9-0724-283C-415E36261D5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D923FCCF-8B3F-A7CE-AB6D-A4086EF773CA}"/>
              </a:ext>
            </a:extLst>
          </p:cNvPr>
          <p:cNvSpPr>
            <a:spLocks noGrp="1"/>
          </p:cNvSpPr>
          <p:nvPr>
            <p:ph type="sldNum" sz="quarter" idx="4"/>
          </p:nvPr>
        </p:nvSpPr>
        <p:spPr/>
        <p:txBody>
          <a:bodyPr/>
          <a:lstStyle/>
          <a:p>
            <a:fld id="{4BEAC4C4-F0A7-4B61-A827-E4198D078267}" type="slidenum">
              <a:rPr lang="en-US" smtClean="0"/>
              <a:t>24</a:t>
            </a:fld>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6158" y="1219200"/>
            <a:ext cx="2628900" cy="187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953797"/>
            <a:ext cx="3046426"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1093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2023 and Beyond</a:t>
            </a:r>
          </a:p>
        </p:txBody>
      </p:sp>
      <p:sp>
        <p:nvSpPr>
          <p:cNvPr id="46083" name="Rectangle 3"/>
          <p:cNvSpPr>
            <a:spLocks noGrp="1" noChangeArrowheads="1"/>
          </p:cNvSpPr>
          <p:nvPr>
            <p:ph idx="1"/>
          </p:nvPr>
        </p:nvSpPr>
        <p:spPr/>
        <p:txBody>
          <a:bodyPr/>
          <a:lstStyle/>
          <a:p>
            <a:pPr marL="0" indent="0">
              <a:lnSpc>
                <a:spcPct val="80000"/>
              </a:lnSpc>
              <a:buNone/>
            </a:pPr>
            <a:r>
              <a:rPr lang="en-US" sz="2000" dirty="0">
                <a:latin typeface="Arial" panose="020B0604020202020204" pitchFamily="34" charset="0"/>
                <a:cs typeface="Arial" panose="020B0604020202020204" pitchFamily="34" charset="0"/>
              </a:rPr>
              <a:t>On the distribution side customers will be encouraged to put in more and more renewable energy and they will also add more and more energy storage</a:t>
            </a:r>
          </a:p>
          <a:p>
            <a:pPr>
              <a:lnSpc>
                <a:spcPct val="80000"/>
              </a:lnSpc>
            </a:pPr>
            <a:endParaRPr lang="en-US" sz="1800" dirty="0">
              <a:latin typeface="Arial" panose="020B0604020202020204" pitchFamily="34" charset="0"/>
              <a:cs typeface="Arial" panose="020B0604020202020204" pitchFamily="34" charset="0"/>
            </a:endParaRPr>
          </a:p>
          <a:p>
            <a:pPr marL="0" indent="0">
              <a:lnSpc>
                <a:spcPct val="80000"/>
              </a:lnSpc>
              <a:buNone/>
            </a:pPr>
            <a:r>
              <a:rPr lang="en-US" sz="2000" dirty="0">
                <a:latin typeface="Arial" panose="020B0604020202020204" pitchFamily="34" charset="0"/>
                <a:cs typeface="Arial" panose="020B0604020202020204" pitchFamily="34" charset="0"/>
              </a:rPr>
              <a:t>Residential loads will move further and further away from power factors of one and put increasing pressure to move to either a Blondel solution for them, a VA/VAR solution for them, or a correction factor for them as AMI systems begin to report back customer power factor for all metering solutions</a:t>
            </a:r>
          </a:p>
          <a:p>
            <a:pPr lvl="1">
              <a:lnSpc>
                <a:spcPct val="80000"/>
              </a:lnSpc>
            </a:pPr>
            <a:r>
              <a:rPr lang="en-US" sz="2000" dirty="0">
                <a:latin typeface="Arial" panose="020B0604020202020204" pitchFamily="34" charset="0"/>
                <a:ea typeface="+mn-ea"/>
                <a:cs typeface="Arial" panose="020B0604020202020204" pitchFamily="34" charset="0"/>
              </a:rPr>
              <a:t>12S or 2S?</a:t>
            </a: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85AF7DBB-949B-DD68-A5A5-95809472FCDF}"/>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7BB1E064-174C-9926-0E7D-1FB836B1B984}"/>
              </a:ext>
            </a:extLst>
          </p:cNvPr>
          <p:cNvSpPr>
            <a:spLocks noGrp="1"/>
          </p:cNvSpPr>
          <p:nvPr>
            <p:ph type="sldNum" sz="quarter" idx="4"/>
          </p:nvPr>
        </p:nvSpPr>
        <p:spPr/>
        <p:txBody>
          <a:bodyPr/>
          <a:lstStyle/>
          <a:p>
            <a:fld id="{4BEAC4C4-F0A7-4B61-A827-E4198D078267}" type="slidenum">
              <a:rPr lang="en-US" smtClean="0"/>
              <a:t>25</a:t>
            </a:fld>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6100" y="4359813"/>
            <a:ext cx="2971800" cy="198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728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2023 and Beyond</a:t>
            </a:r>
          </a:p>
        </p:txBody>
      </p:sp>
      <p:sp>
        <p:nvSpPr>
          <p:cNvPr id="46083" name="Rectangle 3"/>
          <p:cNvSpPr>
            <a:spLocks noGrp="1" noChangeArrowheads="1"/>
          </p:cNvSpPr>
          <p:nvPr>
            <p:ph idx="1"/>
          </p:nvPr>
        </p:nvSpPr>
        <p:spPr/>
        <p:txBody>
          <a:bodyPr/>
          <a:lstStyle/>
          <a:p>
            <a:pPr marL="0" indent="0">
              <a:lnSpc>
                <a:spcPct val="80000"/>
              </a:lnSpc>
              <a:buNone/>
            </a:pPr>
            <a:r>
              <a:rPr lang="en-US" sz="2000" dirty="0">
                <a:latin typeface="Arial" panose="020B0604020202020204" pitchFamily="34" charset="0"/>
                <a:cs typeface="Arial" panose="020B0604020202020204" pitchFamily="34" charset="0"/>
              </a:rPr>
              <a:t>On the distribution side customers will be encouraged to put in more and more renewable energy and they will also add more and more energy storage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Larger customer based energy production and solutions will lead to expanded micro grids.</a:t>
            </a:r>
          </a:p>
          <a:p>
            <a:pPr>
              <a:lnSpc>
                <a:spcPct val="80000"/>
              </a:lnSpc>
            </a:pPr>
            <a:r>
              <a:rPr lang="en-US" sz="1800" dirty="0">
                <a:latin typeface="Arial" panose="020B0604020202020204" pitchFamily="34" charset="0"/>
                <a:cs typeface="Arial" panose="020B0604020202020204" pitchFamily="34" charset="0"/>
              </a:rPr>
              <a:t>Second Generation AMI and potentially new communication paradigms as LTL data becomes less and less expensive and reaches larger and larger areas.  </a:t>
            </a: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3500658-F042-9A00-E34F-303439B53799}"/>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E606F78-9BB2-0971-18E1-215F062C1339}"/>
              </a:ext>
            </a:extLst>
          </p:cNvPr>
          <p:cNvSpPr>
            <a:spLocks noGrp="1"/>
          </p:cNvSpPr>
          <p:nvPr>
            <p:ph type="sldNum" sz="quarter" idx="4"/>
          </p:nvPr>
        </p:nvSpPr>
        <p:spPr/>
        <p:txBody>
          <a:bodyPr/>
          <a:lstStyle/>
          <a:p>
            <a:fld id="{4BEAC4C4-F0A7-4B61-A827-E4198D078267}" type="slidenum">
              <a:rPr lang="en-US" smtClean="0"/>
              <a:t>26</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91000"/>
            <a:ext cx="3200400" cy="212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4267200"/>
            <a:ext cx="3489504"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866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AMI 2.0 Infrastructure</a:t>
            </a:r>
          </a:p>
        </p:txBody>
      </p:sp>
      <p:sp>
        <p:nvSpPr>
          <p:cNvPr id="46083" name="Rectangle 3"/>
          <p:cNvSpPr>
            <a:spLocks noGrp="1" noChangeArrowheads="1"/>
          </p:cNvSpPr>
          <p:nvPr>
            <p:ph idx="1"/>
          </p:nvPr>
        </p:nvSpPr>
        <p:spPr/>
        <p:txBody>
          <a:bodyPr/>
          <a:lstStyle/>
          <a:p>
            <a:pPr>
              <a:lnSpc>
                <a:spcPct val="80000"/>
              </a:lnSpc>
            </a:pPr>
            <a:r>
              <a:rPr lang="en-US" sz="1800" dirty="0">
                <a:latin typeface="Arial" panose="020B0604020202020204" pitchFamily="34" charset="0"/>
                <a:cs typeface="Arial" panose="020B0604020202020204" pitchFamily="34" charset="0"/>
              </a:rPr>
              <a:t>Second Generation AMI and potentially new communication paradigms as LTL data becomes less and less expensive and reaches larger and larger areas – without new infrastructure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Research in Power Line Carrier Technology may provide expanded bandwidth to allow for greater data transfer more frequently without as much new infrastructure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Mesh networks continue to improve and AMI 2.0 is anticipating leveraging the infrastructure installed in AMI 1.0</a:t>
            </a: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2681207B-2521-2A6C-26B1-63258A43EDE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2B461CD-9935-718F-0413-FE68FAAFBFA2}"/>
              </a:ext>
            </a:extLst>
          </p:cNvPr>
          <p:cNvSpPr>
            <a:spLocks noGrp="1"/>
          </p:cNvSpPr>
          <p:nvPr>
            <p:ph type="sldNum" sz="quarter" idx="4"/>
          </p:nvPr>
        </p:nvSpPr>
        <p:spPr/>
        <p:txBody>
          <a:bodyPr/>
          <a:lstStyle/>
          <a:p>
            <a:fld id="{4BEAC4C4-F0A7-4B61-A827-E4198D078267}" type="slidenum">
              <a:rPr lang="en-US" smtClean="0"/>
              <a:t>27</a:t>
            </a:fld>
            <a:endParaRPr lang="en-US" dirty="0"/>
          </a:p>
        </p:txBody>
      </p:sp>
      <p:pic>
        <p:nvPicPr>
          <p:cNvPr id="5122" name="Picture 2" descr="Image result for data trans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276758"/>
            <a:ext cx="41148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09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0200" y="0"/>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solidFill>
                  <a:srgbClr val="C00000"/>
                </a:solidFill>
                <a:latin typeface="+mj-lt"/>
                <a:cs typeface="Arial" panose="020B0604020202020204" pitchFamily="34" charset="0"/>
              </a:rPr>
              <a:t>The shape of metering to come</a:t>
            </a:r>
            <a:br>
              <a:rPr lang="en-US" altLang="en-US" sz="3200" dirty="0">
                <a:solidFill>
                  <a:srgbClr val="C00000"/>
                </a:solidFill>
                <a:latin typeface="+mj-lt"/>
                <a:cs typeface="Arial" panose="020B0604020202020204" pitchFamily="34" charset="0"/>
              </a:rPr>
            </a:br>
            <a:r>
              <a:rPr lang="en-US" altLang="en-US" sz="3200" dirty="0">
                <a:solidFill>
                  <a:srgbClr val="C00000"/>
                </a:solidFill>
                <a:latin typeface="+mj-lt"/>
                <a:cs typeface="Arial" panose="020B0604020202020204" pitchFamily="34" charset="0"/>
              </a:rPr>
              <a:t>2023 and beyond </a:t>
            </a:r>
          </a:p>
        </p:txBody>
      </p:sp>
      <p:sp>
        <p:nvSpPr>
          <p:cNvPr id="46083" name="Rectangle 3"/>
          <p:cNvSpPr>
            <a:spLocks noGrp="1" noChangeArrowheads="1"/>
          </p:cNvSpPr>
          <p:nvPr>
            <p:ph idx="1"/>
          </p:nvPr>
        </p:nvSpPr>
        <p:spPr/>
        <p:txBody>
          <a:bodyPr/>
          <a:lstStyle/>
          <a:p>
            <a:pPr marL="0" indent="0">
              <a:lnSpc>
                <a:spcPct val="80000"/>
              </a:lnSpc>
              <a:buNone/>
            </a:pPr>
            <a:r>
              <a:rPr lang="en-US" sz="2400" dirty="0">
                <a:latin typeface="Arial" panose="020B0604020202020204" pitchFamily="34" charset="0"/>
                <a:cs typeface="Arial" panose="020B0604020202020204" pitchFamily="34" charset="0"/>
              </a:rPr>
              <a:t>Meters that do not look like meters as we know them, will become a part of our world.</a:t>
            </a:r>
          </a:p>
          <a:p>
            <a:pPr>
              <a:lnSpc>
                <a:spcPct val="80000"/>
              </a:lnSpc>
            </a:pPr>
            <a:r>
              <a:rPr lang="en-US" sz="2400" dirty="0">
                <a:latin typeface="Arial" panose="020B0604020202020204" pitchFamily="34" charset="0"/>
                <a:cs typeface="Arial" panose="020B0604020202020204" pitchFamily="34" charset="0"/>
              </a:rPr>
              <a:t>Street lights</a:t>
            </a:r>
          </a:p>
          <a:p>
            <a:pPr>
              <a:lnSpc>
                <a:spcPct val="80000"/>
              </a:lnSpc>
            </a:pPr>
            <a:r>
              <a:rPr lang="en-US" sz="2400" dirty="0">
                <a:latin typeface="Arial" panose="020B0604020202020204" pitchFamily="34" charset="0"/>
                <a:cs typeface="Arial" panose="020B0604020202020204" pitchFamily="34" charset="0"/>
              </a:rPr>
              <a:t>Smart Poles</a:t>
            </a:r>
          </a:p>
          <a:p>
            <a:pPr>
              <a:lnSpc>
                <a:spcPct val="80000"/>
              </a:lnSpc>
            </a:pPr>
            <a:r>
              <a:rPr lang="en-US" sz="2400" dirty="0">
                <a:latin typeface="Arial" panose="020B0604020202020204" pitchFamily="34" charset="0"/>
                <a:cs typeface="Arial" panose="020B0604020202020204" pitchFamily="34" charset="0"/>
              </a:rPr>
              <a:t>Electric vehicle chargers</a:t>
            </a:r>
          </a:p>
          <a:p>
            <a:pPr>
              <a:lnSpc>
                <a:spcPct val="80000"/>
              </a:lnSpc>
            </a:pPr>
            <a:r>
              <a:rPr lang="en-US" sz="2400" dirty="0">
                <a:latin typeface="Arial" panose="020B0604020202020204" pitchFamily="34" charset="0"/>
                <a:cs typeface="Arial" panose="020B0604020202020204" pitchFamily="34" charset="0"/>
              </a:rPr>
              <a:t>Sub meters – which may now become our meters</a:t>
            </a:r>
          </a:p>
          <a:p>
            <a:pPr>
              <a:lnSpc>
                <a:spcPct val="80000"/>
              </a:lnSpc>
            </a:pPr>
            <a:endParaRPr lang="en-US" sz="36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C93C3EAF-31B4-4056-1544-94B9D9216EE5}"/>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60BEE2A9-22E6-336E-BEA6-2970A192AA82}"/>
              </a:ext>
            </a:extLst>
          </p:cNvPr>
          <p:cNvSpPr>
            <a:spLocks noGrp="1"/>
          </p:cNvSpPr>
          <p:nvPr>
            <p:ph type="sldNum" sz="quarter" idx="4"/>
          </p:nvPr>
        </p:nvSpPr>
        <p:spPr/>
        <p:txBody>
          <a:bodyPr/>
          <a:lstStyle/>
          <a:p>
            <a:fld id="{4BEAC4C4-F0A7-4B61-A827-E4198D078267}" type="slidenum">
              <a:rPr lang="en-US" smtClean="0"/>
              <a:t>28</a:t>
            </a:fld>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148009"/>
            <a:ext cx="3067050" cy="203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7576" y="3915452"/>
            <a:ext cx="2219325" cy="250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594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71718"/>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solidFill>
                  <a:srgbClr val="C00000"/>
                </a:solidFill>
                <a:latin typeface="+mj-lt"/>
                <a:cs typeface="Arial" panose="020B0604020202020204" pitchFamily="34" charset="0"/>
              </a:rPr>
              <a:t>Summary – The Past and the Future</a:t>
            </a:r>
          </a:p>
        </p:txBody>
      </p:sp>
      <p:sp>
        <p:nvSpPr>
          <p:cNvPr id="46083" name="Rectangle 3"/>
          <p:cNvSpPr>
            <a:spLocks noGrp="1" noChangeArrowheads="1"/>
          </p:cNvSpPr>
          <p:nvPr>
            <p:ph idx="1"/>
          </p:nvPr>
        </p:nvSpPr>
        <p:spPr>
          <a:xfrm>
            <a:off x="685800" y="1096457"/>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more things change, the more they will remain the same.</a:t>
            </a:r>
          </a:p>
          <a:p>
            <a:pPr>
              <a:lnSpc>
                <a:spcPct val="80000"/>
              </a:lnSpc>
            </a:pPr>
            <a:r>
              <a:rPr lang="en-US" sz="1800" dirty="0">
                <a:latin typeface="Arial" panose="020B0604020202020204" pitchFamily="34" charset="0"/>
                <a:cs typeface="Arial" panose="020B0604020202020204" pitchFamily="34" charset="0"/>
              </a:rPr>
              <a:t>Understanding how to accurately and measure a customers consumption correctly will become an increasingly valuable commodity.  This includes a better understanding of the effects on metering of poor power quality and energy distortion.</a:t>
            </a:r>
          </a:p>
          <a:p>
            <a:pPr>
              <a:lnSpc>
                <a:spcPct val="80000"/>
              </a:lnSpc>
            </a:pPr>
            <a:r>
              <a:rPr lang="en-US" sz="1800" dirty="0">
                <a:latin typeface="Arial" panose="020B0604020202020204" pitchFamily="34" charset="0"/>
                <a:cs typeface="Arial" panose="020B0604020202020204" pitchFamily="34" charset="0"/>
              </a:rPr>
              <a:t>How to pair an understanding of metering and distribution with big data to provide an increasingly automated set of AMI analytics to monitor and maintain our distribution network and to continue to develop new ones to constantly improve our networks.</a:t>
            </a:r>
          </a:p>
          <a:p>
            <a:pPr>
              <a:lnSpc>
                <a:spcPct val="80000"/>
              </a:lnSpc>
            </a:pPr>
            <a:r>
              <a:rPr lang="en-US" sz="1800" dirty="0">
                <a:latin typeface="Arial" panose="020B0604020202020204" pitchFamily="34" charset="0"/>
                <a:cs typeface="Arial" panose="020B0604020202020204" pitchFamily="34" charset="0"/>
              </a:rPr>
              <a:t>Meters may not look like meters in the future but metering will become the center of the Electric Distribution Universe.</a:t>
            </a:r>
          </a:p>
          <a:p>
            <a:pPr>
              <a:lnSpc>
                <a:spcPct val="80000"/>
              </a:lnSpc>
            </a:pPr>
            <a:r>
              <a:rPr lang="en-US" sz="1800" dirty="0">
                <a:latin typeface="Arial" panose="020B0604020202020204" pitchFamily="34" charset="0"/>
                <a:cs typeface="Arial" panose="020B0604020202020204" pitchFamily="34" charset="0"/>
              </a:rPr>
              <a:t>There will continue to be NC Meter Schools to help keep you abreast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431301"/>
            <a:ext cx="3397856" cy="193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90600" y="4476653"/>
            <a:ext cx="3209192" cy="184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D8E8379E-907B-D21A-BEEA-BE41F5BBDED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AEF5717-B5F5-235C-670F-A219484F4F00}"/>
              </a:ext>
            </a:extLst>
          </p:cNvPr>
          <p:cNvSpPr>
            <a:spLocks noGrp="1"/>
          </p:cNvSpPr>
          <p:nvPr>
            <p:ph type="sldNum" sz="quarter" idx="4"/>
          </p:nvPr>
        </p:nvSpPr>
        <p:spPr/>
        <p:txBody>
          <a:bodyPr/>
          <a:lstStyle/>
          <a:p>
            <a:fld id="{4BEAC4C4-F0A7-4B61-A827-E4198D078267}" type="slidenum">
              <a:rPr lang="en-US" smtClean="0"/>
              <a:t>29</a:t>
            </a:fld>
            <a:endParaRPr lang="en-US" dirty="0"/>
          </a:p>
        </p:txBody>
      </p:sp>
    </p:spTree>
    <p:extLst>
      <p:ext uri="{BB962C8B-B14F-4D97-AF65-F5344CB8AC3E}">
        <p14:creationId xmlns:p14="http://schemas.microsoft.com/office/powerpoint/2010/main" val="193399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533400" y="229541"/>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1870’s to 1900</a:t>
            </a:r>
          </a:p>
        </p:txBody>
      </p:sp>
      <p:sp>
        <p:nvSpPr>
          <p:cNvPr id="31747" name="Rectangle 3"/>
          <p:cNvSpPr>
            <a:spLocks noGrp="1" noChangeArrowheads="1"/>
          </p:cNvSpPr>
          <p:nvPr>
            <p:ph idx="1"/>
          </p:nvPr>
        </p:nvSpPr>
        <p:spPr>
          <a:xfrm>
            <a:off x="395748" y="1166018"/>
            <a:ext cx="4495800" cy="4525963"/>
          </a:xfrm>
        </p:spPr>
        <p:txBody>
          <a:bodyPr/>
          <a:lstStyle/>
          <a:p>
            <a:pPr>
              <a:lnSpc>
                <a:spcPct val="90000"/>
              </a:lnSpc>
            </a:pPr>
            <a:r>
              <a:rPr lang="en-US" altLang="en-US" sz="1800" dirty="0">
                <a:latin typeface="Arial" panose="020B0604020202020204" pitchFamily="34" charset="0"/>
                <a:cs typeface="Arial" panose="020B0604020202020204" pitchFamily="34" charset="0"/>
              </a:rPr>
              <a:t>Electric Metering is Invented</a:t>
            </a:r>
          </a:p>
          <a:p>
            <a:pPr>
              <a:lnSpc>
                <a:spcPct val="90000"/>
              </a:lnSpc>
            </a:pPr>
            <a:r>
              <a:rPr lang="en-US" altLang="en-US" sz="1800" dirty="0">
                <a:latin typeface="Arial" panose="020B0604020202020204" pitchFamily="34" charset="0"/>
                <a:cs typeface="Arial" panose="020B0604020202020204" pitchFamily="34" charset="0"/>
              </a:rPr>
              <a:t>After a few interesting “false starts” several inventors and firms developed and began producing induction meters that are still recognizable to us today</a:t>
            </a:r>
          </a:p>
          <a:p>
            <a:pPr>
              <a:lnSpc>
                <a:spcPct val="90000"/>
              </a:lnSpc>
            </a:pPr>
            <a:r>
              <a:rPr lang="en-US" altLang="en-US" sz="1800" dirty="0">
                <a:latin typeface="Arial" panose="020B0604020202020204" pitchFamily="34" charset="0"/>
                <a:cs typeface="Arial" panose="020B0604020202020204" pitchFamily="34" charset="0"/>
              </a:rPr>
              <a:t>Four of the five present meter manufacturer’s were producing meters:</a:t>
            </a:r>
          </a:p>
          <a:p>
            <a:pPr lvl="1">
              <a:lnSpc>
                <a:spcPct val="90000"/>
              </a:lnSpc>
            </a:pPr>
            <a:r>
              <a:rPr lang="en-US" altLang="en-US" sz="1400" dirty="0">
                <a:latin typeface="Arial" panose="020B0604020202020204" pitchFamily="34" charset="0"/>
                <a:cs typeface="Arial" panose="020B0604020202020204" pitchFamily="34" charset="0"/>
              </a:rPr>
              <a:t>Sangamo (Itron)</a:t>
            </a:r>
          </a:p>
          <a:p>
            <a:pPr lvl="1">
              <a:lnSpc>
                <a:spcPct val="90000"/>
              </a:lnSpc>
            </a:pPr>
            <a:r>
              <a:rPr lang="en-US" altLang="en-US" sz="1400" dirty="0">
                <a:latin typeface="Arial" panose="020B0604020202020204" pitchFamily="34" charset="0"/>
                <a:cs typeface="Arial" panose="020B0604020202020204" pitchFamily="34" charset="0"/>
              </a:rPr>
              <a:t>GE (Aclara)</a:t>
            </a:r>
          </a:p>
          <a:p>
            <a:pPr lvl="1">
              <a:lnSpc>
                <a:spcPct val="90000"/>
              </a:lnSpc>
            </a:pPr>
            <a:r>
              <a:rPr lang="en-US" altLang="en-US" sz="1400" dirty="0">
                <a:latin typeface="Arial" panose="020B0604020202020204" pitchFamily="34" charset="0"/>
                <a:cs typeface="Arial" panose="020B0604020202020204" pitchFamily="34" charset="0"/>
              </a:rPr>
              <a:t>Westinghouse (Honeywell)</a:t>
            </a:r>
          </a:p>
          <a:p>
            <a:pPr lvl="1">
              <a:lnSpc>
                <a:spcPct val="90000"/>
              </a:lnSpc>
            </a:pPr>
            <a:r>
              <a:rPr lang="en-US" altLang="en-US" sz="1400" dirty="0">
                <a:latin typeface="Arial" panose="020B0604020202020204" pitchFamily="34" charset="0"/>
                <a:cs typeface="Arial" panose="020B0604020202020204" pitchFamily="34" charset="0"/>
              </a:rPr>
              <a:t>Duncan (L+G)</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endParaRPr lang="en-US" altLang="en-US" sz="2400"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500" y="1166018"/>
            <a:ext cx="2832100" cy="260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Edison chemical 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48" y="4293046"/>
            <a:ext cx="3486150" cy="2204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omson walking-beam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380" y="4040701"/>
            <a:ext cx="2681536"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1B7B4B7-8964-342C-E4D3-A2F55BF881D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7D1E77D-D8F4-596F-07FD-8C95ABA42BDE}"/>
              </a:ext>
            </a:extLst>
          </p:cNvPr>
          <p:cNvSpPr>
            <a:spLocks noGrp="1"/>
          </p:cNvSpPr>
          <p:nvPr>
            <p:ph type="sldNum" sz="quarter" idx="4"/>
          </p:nvPr>
        </p:nvSpPr>
        <p:spPr/>
        <p:txBody>
          <a:bodyPr/>
          <a:lstStyle/>
          <a:p>
            <a:fld id="{4BEAC4C4-F0A7-4B61-A827-E4198D078267}" type="slidenum">
              <a:rPr lang="en-US" smtClean="0"/>
              <a:t>3</a:t>
            </a:fld>
            <a:endParaRPr lang="en-US" dirty="0"/>
          </a:p>
        </p:txBody>
      </p:sp>
    </p:spTree>
    <p:extLst>
      <p:ext uri="{BB962C8B-B14F-4D97-AF65-F5344CB8AC3E}">
        <p14:creationId xmlns:p14="http://schemas.microsoft.com/office/powerpoint/2010/main" val="3315041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dirty="0">
                <a:solidFill>
                  <a:srgbClr val="C00000"/>
                </a:solidFill>
                <a:latin typeface="+mj-lt"/>
                <a:cs typeface="Arial" panose="020B0604020202020204" pitchFamily="34" charset="0"/>
              </a:rPr>
              <a:t>Questions and Discussion</a:t>
            </a:r>
          </a:p>
        </p:txBody>
      </p:sp>
      <p:sp>
        <p:nvSpPr>
          <p:cNvPr id="2" name="Footer Placeholder 1">
            <a:extLst>
              <a:ext uri="{FF2B5EF4-FFF2-40B4-BE49-F238E27FC236}">
                <a16:creationId xmlns:a16="http://schemas.microsoft.com/office/drawing/2014/main" id="{8DA3292B-757C-35F5-664D-389BC7452D0A}"/>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EA31A7D-D387-7CBC-E6A1-2C80059B3772}"/>
              </a:ext>
            </a:extLst>
          </p:cNvPr>
          <p:cNvSpPr>
            <a:spLocks noGrp="1"/>
          </p:cNvSpPr>
          <p:nvPr>
            <p:ph type="sldNum" sz="quarter" idx="4"/>
          </p:nvPr>
        </p:nvSpPr>
        <p:spPr/>
        <p:txBody>
          <a:bodyPr/>
          <a:lstStyle/>
          <a:p>
            <a:fld id="{4BEAC4C4-F0A7-4B61-A827-E4198D078267}" type="slidenum">
              <a:rPr lang="en-US" smtClean="0"/>
              <a:t>30</a:t>
            </a:fld>
            <a:endParaRPr lang="en-US" dirty="0"/>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pic>
        <p:nvPicPr>
          <p:cNvPr id="8"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08817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2FE8F9E2-C6BB-3ED2-0D0D-AC9DB0B5D74B}"/>
              </a:ext>
            </a:extLst>
          </p:cNvPr>
          <p:cNvSpPr>
            <a:spLocks noGrp="1" noChangeArrowheads="1"/>
          </p:cNvSpPr>
          <p:nvPr>
            <p:ph idx="1"/>
          </p:nvPr>
        </p:nvSpPr>
        <p:spPr>
          <a:xfrm>
            <a:off x="628650" y="1309817"/>
            <a:ext cx="7886700" cy="4842433"/>
          </a:xfrm>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a:buNone/>
            </a:pPr>
            <a:r>
              <a:rPr lang="en-US" altLang="en-US" sz="2400" b="1" dirty="0">
                <a:latin typeface="Arial"/>
                <a:cs typeface="Arial"/>
              </a:rPr>
              <a:t>TESCO Metering </a:t>
            </a:r>
            <a:r>
              <a:rPr lang="en-US" altLang="en-US" sz="1800" i="1" dirty="0">
                <a:latin typeface="Arial"/>
                <a:cs typeface="Arial"/>
              </a:rPr>
              <a:t>Bristol, PA</a:t>
            </a:r>
          </a:p>
          <a:p>
            <a:pPr algn="ctr" eaLnBrk="1" hangingPunct="1">
              <a:buFontTx/>
              <a:buNone/>
            </a:pPr>
            <a:r>
              <a:rPr lang="en-US" altLang="en-US" sz="2400" dirty="0">
                <a:solidFill>
                  <a:schemeClr val="accent6">
                    <a:lumMod val="50000"/>
                  </a:schemeClr>
                </a:solidFill>
                <a:latin typeface="Arial" panose="020B0604020202020204" pitchFamily="34" charset="0"/>
                <a:cs typeface="Arial" panose="020B0604020202020204" pitchFamily="34" charset="0"/>
              </a:rPr>
              <a:t>215.228.0500</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chemeClr val="accent6">
                    <a:lumMod val="50000"/>
                  </a:schemeClr>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sp>
        <p:nvSpPr>
          <p:cNvPr id="10" name="TextBox 3">
            <a:extLst>
              <a:ext uri="{FF2B5EF4-FFF2-40B4-BE49-F238E27FC236}">
                <a16:creationId xmlns:a16="http://schemas.microsoft.com/office/drawing/2014/main" id="{27F18868-B856-926E-4A9B-C0C9F8BC3AB9}"/>
              </a:ext>
            </a:extLst>
          </p:cNvPr>
          <p:cNvSpPr txBox="1">
            <a:spLocks noChangeArrowheads="1"/>
          </p:cNvSpPr>
          <p:nvPr/>
        </p:nvSpPr>
        <p:spPr bwMode="auto">
          <a:xfrm>
            <a:off x="871105" y="5134407"/>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0070C0"/>
                </a:solidFill>
                <a:latin typeface="Arial"/>
                <a:cs typeface="Arial"/>
              </a:rPr>
              <a:t>ISO 9001:2015 Certified Quality Company</a:t>
            </a:r>
          </a:p>
          <a:p>
            <a:pPr algn="ctr" eaLnBrk="1" hangingPunct="1">
              <a:spcBef>
                <a:spcPct val="0"/>
              </a:spcBef>
              <a:buFontTx/>
              <a:buNone/>
            </a:pPr>
            <a:r>
              <a:rPr lang="en-US" altLang="en-US" sz="1400" b="1" dirty="0">
                <a:solidFill>
                  <a:srgbClr val="0070C0"/>
                </a:solidFill>
                <a:latin typeface="Arial"/>
                <a:cs typeface="Arial"/>
              </a:rPr>
              <a:t>ISO 17025:2017 Accredited Laboratory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B6C9-3971-1203-8AB1-6AE5F8411F35}"/>
              </a:ext>
            </a:extLst>
          </p:cNvPr>
          <p:cNvSpPr>
            <a:spLocks noGrp="1"/>
          </p:cNvSpPr>
          <p:nvPr>
            <p:ph type="title"/>
          </p:nvPr>
        </p:nvSpPr>
        <p:spPr/>
        <p:txBody>
          <a:bodyPr/>
          <a:lstStyle/>
          <a:p>
            <a:r>
              <a:rPr lang="en-US" dirty="0"/>
              <a:t>Tesco hospitality suite</a:t>
            </a:r>
          </a:p>
        </p:txBody>
      </p:sp>
      <p:sp>
        <p:nvSpPr>
          <p:cNvPr id="3" name="Footer Placeholder 2">
            <a:extLst>
              <a:ext uri="{FF2B5EF4-FFF2-40B4-BE49-F238E27FC236}">
                <a16:creationId xmlns:a16="http://schemas.microsoft.com/office/drawing/2014/main" id="{F1464154-F655-E10E-C8E5-37B8882F4E3D}"/>
              </a:ext>
            </a:extLst>
          </p:cNvPr>
          <p:cNvSpPr>
            <a:spLocks noGrp="1"/>
          </p:cNvSpPr>
          <p:nvPr>
            <p:ph type="ftr" sz="quarter" idx="3"/>
          </p:nvPr>
        </p:nvSpPr>
        <p:spPr/>
        <p:txBody>
          <a:bodyPr/>
          <a:lstStyle/>
          <a:p>
            <a:r>
              <a:rPr lang="en-US"/>
              <a:t>www.tescometering.com</a:t>
            </a:r>
            <a:endParaRPr lang="en-US" dirty="0"/>
          </a:p>
        </p:txBody>
      </p:sp>
      <p:sp>
        <p:nvSpPr>
          <p:cNvPr id="4" name="Slide Number Placeholder 3">
            <a:extLst>
              <a:ext uri="{FF2B5EF4-FFF2-40B4-BE49-F238E27FC236}">
                <a16:creationId xmlns:a16="http://schemas.microsoft.com/office/drawing/2014/main" id="{25BAB8D8-D9CF-96FF-FF3C-900C5CBEDD5D}"/>
              </a:ext>
            </a:extLst>
          </p:cNvPr>
          <p:cNvSpPr>
            <a:spLocks noGrp="1"/>
          </p:cNvSpPr>
          <p:nvPr>
            <p:ph type="sldNum" sz="quarter" idx="4"/>
          </p:nvPr>
        </p:nvSpPr>
        <p:spPr/>
        <p:txBody>
          <a:bodyPr/>
          <a:lstStyle/>
          <a:p>
            <a:fld id="{4BEAC4C4-F0A7-4B61-A827-E4198D078267}" type="slidenum">
              <a:rPr lang="en-US" smtClean="0"/>
              <a:t>31</a:t>
            </a:fld>
            <a:endParaRPr lang="en-US" dirty="0"/>
          </a:p>
        </p:txBody>
      </p:sp>
      <p:pic>
        <p:nvPicPr>
          <p:cNvPr id="6" name="Picture 5" descr="A picture containing text, screenshot, font, logo&#10;&#10;Description automatically generated">
            <a:extLst>
              <a:ext uri="{FF2B5EF4-FFF2-40B4-BE49-F238E27FC236}">
                <a16:creationId xmlns:a16="http://schemas.microsoft.com/office/drawing/2014/main" id="{0A870157-18FC-1999-ED37-F2877900B3AF}"/>
              </a:ext>
            </a:extLst>
          </p:cNvPr>
          <p:cNvPicPr>
            <a:picLocks noChangeAspect="1"/>
          </p:cNvPicPr>
          <p:nvPr/>
        </p:nvPicPr>
        <p:blipFill rotWithShape="1">
          <a:blip r:embed="rId2">
            <a:extLst>
              <a:ext uri="{28A0092B-C50C-407E-A947-70E740481C1C}">
                <a14:useLocalDpi xmlns:a14="http://schemas.microsoft.com/office/drawing/2010/main" val="0"/>
              </a:ext>
            </a:extLst>
          </a:blip>
          <a:srcRect t="74767"/>
          <a:stretch/>
        </p:blipFill>
        <p:spPr>
          <a:xfrm>
            <a:off x="1298884" y="5135613"/>
            <a:ext cx="6862483" cy="1338037"/>
          </a:xfrm>
          <a:prstGeom prst="rect">
            <a:avLst/>
          </a:prstGeom>
        </p:spPr>
      </p:pic>
      <p:sp>
        <p:nvSpPr>
          <p:cNvPr id="7" name="TextBox 6">
            <a:extLst>
              <a:ext uri="{FF2B5EF4-FFF2-40B4-BE49-F238E27FC236}">
                <a16:creationId xmlns:a16="http://schemas.microsoft.com/office/drawing/2014/main" id="{D52C5956-4E95-7320-E35C-81185E2C23DF}"/>
              </a:ext>
            </a:extLst>
          </p:cNvPr>
          <p:cNvSpPr txBox="1"/>
          <p:nvPr/>
        </p:nvSpPr>
        <p:spPr>
          <a:xfrm>
            <a:off x="1943096" y="2595800"/>
            <a:ext cx="5746699" cy="1200329"/>
          </a:xfrm>
          <a:prstGeom prst="rect">
            <a:avLst/>
          </a:prstGeom>
          <a:noFill/>
        </p:spPr>
        <p:txBody>
          <a:bodyPr wrap="square" rtlCol="0">
            <a:spAutoFit/>
          </a:bodyPr>
          <a:lstStyle/>
          <a:p>
            <a:r>
              <a:rPr lang="en-US" b="0" i="0" u="none" strike="noStrike" dirty="0">
                <a:solidFill>
                  <a:srgbClr val="212121"/>
                </a:solidFill>
                <a:effectLst/>
                <a:latin typeface="Calibri" panose="020F0502020204030204" pitchFamily="34" charset="0"/>
              </a:rPr>
              <a:t>We would like you to join us in the TESCO Hospitality Suite for networking and more discussions about metering.  The discussion will not be exclusively metering……….but we love metering and that is the most common topic.</a:t>
            </a:r>
            <a:endParaRPr lang="en-US" dirty="0"/>
          </a:p>
        </p:txBody>
      </p:sp>
      <p:sp>
        <p:nvSpPr>
          <p:cNvPr id="8" name="Rectangle 7">
            <a:extLst>
              <a:ext uri="{FF2B5EF4-FFF2-40B4-BE49-F238E27FC236}">
                <a16:creationId xmlns:a16="http://schemas.microsoft.com/office/drawing/2014/main" id="{623682C9-A681-9A87-F88C-1911C7A742E9}"/>
              </a:ext>
            </a:extLst>
          </p:cNvPr>
          <p:cNvSpPr/>
          <p:nvPr/>
        </p:nvSpPr>
        <p:spPr>
          <a:xfrm>
            <a:off x="1371335" y="4134684"/>
            <a:ext cx="6890220" cy="523220"/>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TESCO Hospitality Suite – Brighton Tower</a:t>
            </a:r>
          </a:p>
        </p:txBody>
      </p:sp>
      <p:sp>
        <p:nvSpPr>
          <p:cNvPr id="9" name="TextBox 8">
            <a:extLst>
              <a:ext uri="{FF2B5EF4-FFF2-40B4-BE49-F238E27FC236}">
                <a16:creationId xmlns:a16="http://schemas.microsoft.com/office/drawing/2014/main" id="{04233134-371D-AE85-AB7A-3FAA4156EBF4}"/>
              </a:ext>
            </a:extLst>
          </p:cNvPr>
          <p:cNvSpPr txBox="1"/>
          <p:nvPr/>
        </p:nvSpPr>
        <p:spPr>
          <a:xfrm>
            <a:off x="2438682" y="4627127"/>
            <a:ext cx="4582886" cy="369332"/>
          </a:xfrm>
          <a:prstGeom prst="rect">
            <a:avLst/>
          </a:prstGeom>
          <a:noFill/>
        </p:spPr>
        <p:txBody>
          <a:bodyPr wrap="square" rtlCol="0">
            <a:spAutoFit/>
          </a:bodyPr>
          <a:lstStyle/>
          <a:p>
            <a:r>
              <a:rPr lang="en-US" dirty="0"/>
              <a:t>Monday and Tuesday 8:00 PM – 10:00 PM</a:t>
            </a:r>
          </a:p>
        </p:txBody>
      </p:sp>
      <p:pic>
        <p:nvPicPr>
          <p:cNvPr id="10" name="Picture 9" descr="A picture containing text, screenshot, font, logo&#10;&#10;Description automatically generated">
            <a:extLst>
              <a:ext uri="{FF2B5EF4-FFF2-40B4-BE49-F238E27FC236}">
                <a16:creationId xmlns:a16="http://schemas.microsoft.com/office/drawing/2014/main" id="{7BC21819-DC4C-4763-494B-CBBD4A4215A5}"/>
              </a:ext>
            </a:extLst>
          </p:cNvPr>
          <p:cNvPicPr>
            <a:picLocks noChangeAspect="1"/>
          </p:cNvPicPr>
          <p:nvPr/>
        </p:nvPicPr>
        <p:blipFill rotWithShape="1">
          <a:blip r:embed="rId2">
            <a:extLst>
              <a:ext uri="{28A0092B-C50C-407E-A947-70E740481C1C}">
                <a14:useLocalDpi xmlns:a14="http://schemas.microsoft.com/office/drawing/2010/main" val="0"/>
              </a:ext>
            </a:extLst>
          </a:blip>
          <a:srcRect t="101" b="77262"/>
          <a:stretch/>
        </p:blipFill>
        <p:spPr>
          <a:xfrm>
            <a:off x="1385205" y="1235908"/>
            <a:ext cx="6862483" cy="1200329"/>
          </a:xfrm>
          <a:prstGeom prst="rect">
            <a:avLst/>
          </a:prstGeom>
        </p:spPr>
      </p:pic>
    </p:spTree>
    <p:extLst>
      <p:ext uri="{BB962C8B-B14F-4D97-AF65-F5344CB8AC3E}">
        <p14:creationId xmlns:p14="http://schemas.microsoft.com/office/powerpoint/2010/main" val="3492210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1900 to 2000</a:t>
            </a:r>
          </a:p>
        </p:txBody>
      </p:sp>
      <p:sp>
        <p:nvSpPr>
          <p:cNvPr id="31747" name="Rectangle 3"/>
          <p:cNvSpPr>
            <a:spLocks noGrp="1" noChangeArrowheads="1"/>
          </p:cNvSpPr>
          <p:nvPr>
            <p:ph idx="1"/>
          </p:nvPr>
        </p:nvSpPr>
        <p:spPr>
          <a:xfrm>
            <a:off x="457200" y="1309817"/>
            <a:ext cx="8058150" cy="4842433"/>
          </a:xfrm>
        </p:spPr>
        <p:txBody>
          <a:bodyPr/>
          <a:lstStyle/>
          <a:p>
            <a:pPr>
              <a:lnSpc>
                <a:spcPct val="90000"/>
              </a:lnSpc>
            </a:pPr>
            <a:r>
              <a:rPr lang="en-US" altLang="en-US" sz="1800" dirty="0">
                <a:latin typeface="Arial" panose="020B0604020202020204" pitchFamily="34" charset="0"/>
                <a:cs typeface="Arial" panose="020B0604020202020204" pitchFamily="34" charset="0"/>
              </a:rPr>
              <a:t>Not much changed – we use an induction meter for most of the century and only toward the very end of the century start using electronic meters.</a:t>
            </a:r>
          </a:p>
          <a:p>
            <a:pPr lvl="1">
              <a:lnSpc>
                <a:spcPct val="90000"/>
              </a:lnSpc>
            </a:pPr>
            <a:r>
              <a:rPr lang="en-US" altLang="en-US" sz="1400" dirty="0">
                <a:latin typeface="Arial" panose="020B0604020202020204" pitchFamily="34" charset="0"/>
                <a:cs typeface="Arial" panose="020B0604020202020204" pitchFamily="34" charset="0"/>
              </a:rPr>
              <a:t>Meters are standardized in the first half of the century </a:t>
            </a:r>
          </a:p>
          <a:p>
            <a:pPr lvl="1">
              <a:lnSpc>
                <a:spcPct val="90000"/>
              </a:lnSpc>
            </a:pPr>
            <a:r>
              <a:rPr lang="en-US" altLang="en-US" sz="1400" dirty="0">
                <a:latin typeface="Arial" panose="020B0604020202020204" pitchFamily="34" charset="0"/>
                <a:cs typeface="Arial" panose="020B0604020202020204" pitchFamily="34" charset="0"/>
              </a:rPr>
              <a:t>NC Meter School begins 1923 – they had a bell</a:t>
            </a:r>
          </a:p>
          <a:p>
            <a:pPr lvl="1">
              <a:lnSpc>
                <a:spcPct val="90000"/>
              </a:lnSpc>
            </a:pPr>
            <a:r>
              <a:rPr lang="en-US" altLang="en-US" sz="1400" dirty="0">
                <a:latin typeface="Arial" panose="020B0604020202020204" pitchFamily="34" charset="0"/>
                <a:cs typeface="Arial" panose="020B0604020202020204" pitchFamily="34" charset="0"/>
              </a:rPr>
              <a:t>Socket base meters take over for A-base meters</a:t>
            </a:r>
          </a:p>
          <a:p>
            <a:pPr lvl="1">
              <a:lnSpc>
                <a:spcPct val="90000"/>
              </a:lnSpc>
            </a:pPr>
            <a:r>
              <a:rPr lang="en-US" altLang="en-US" sz="1400" dirty="0">
                <a:latin typeface="Arial" panose="020B0604020202020204" pitchFamily="34" charset="0"/>
                <a:cs typeface="Arial" panose="020B0604020202020204" pitchFamily="34" charset="0"/>
              </a:rPr>
              <a:t>Electronic meters are introduced</a:t>
            </a:r>
          </a:p>
          <a:p>
            <a:pPr lvl="1">
              <a:lnSpc>
                <a:spcPct val="90000"/>
              </a:lnSpc>
            </a:pPr>
            <a:r>
              <a:rPr lang="en-US" altLang="en-US" sz="1400" dirty="0">
                <a:latin typeface="Arial" panose="020B0604020202020204" pitchFamily="34" charset="0"/>
                <a:cs typeface="Arial" panose="020B0604020202020204" pitchFamily="34" charset="0"/>
              </a:rPr>
              <a:t>Communications begins to be integrated into higher end metering</a:t>
            </a:r>
          </a:p>
          <a:p>
            <a:pPr lvl="1">
              <a:lnSpc>
                <a:spcPct val="90000"/>
              </a:lnSpc>
            </a:pPr>
            <a:r>
              <a:rPr lang="en-US" altLang="en-US" sz="1400" dirty="0">
                <a:latin typeface="Arial" panose="020B0604020202020204" pitchFamily="34" charset="0"/>
                <a:cs typeface="Arial" panose="020B0604020202020204" pitchFamily="34" charset="0"/>
              </a:rPr>
              <a:t>Same big four meter manufacturers</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endParaRPr lang="en-US" altLang="en-US" sz="2400" dirty="0"/>
          </a:p>
        </p:txBody>
      </p:sp>
      <p:sp>
        <p:nvSpPr>
          <p:cNvPr id="2" name="Footer Placeholder 1">
            <a:extLst>
              <a:ext uri="{FF2B5EF4-FFF2-40B4-BE49-F238E27FC236}">
                <a16:creationId xmlns:a16="http://schemas.microsoft.com/office/drawing/2014/main" id="{25A87009-7ADF-04BA-CFBB-9CC5AB8FD79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800D09F-EAF8-1761-B72D-739B5174699E}"/>
              </a:ext>
            </a:extLst>
          </p:cNvPr>
          <p:cNvSpPr>
            <a:spLocks noGrp="1"/>
          </p:cNvSpPr>
          <p:nvPr>
            <p:ph type="sldNum" sz="quarter" idx="4"/>
          </p:nvPr>
        </p:nvSpPr>
        <p:spPr/>
        <p:txBody>
          <a:bodyPr/>
          <a:lstStyle/>
          <a:p>
            <a:fld id="{4BEAC4C4-F0A7-4B61-A827-E4198D078267}" type="slidenum">
              <a:rPr lang="en-US" smtClean="0"/>
              <a:t>4</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7338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657600"/>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0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2000 to Present</a:t>
            </a:r>
          </a:p>
        </p:txBody>
      </p:sp>
      <p:sp>
        <p:nvSpPr>
          <p:cNvPr id="46083" name="Rectangle 3"/>
          <p:cNvSpPr>
            <a:spLocks noGrp="1" noChangeArrowheads="1"/>
          </p:cNvSpPr>
          <p:nvPr>
            <p:ph idx="1"/>
          </p:nvPr>
        </p:nvSpPr>
        <p:spPr/>
        <p:txBody>
          <a:bodyPr>
            <a:normAutofit/>
          </a:bodyPr>
          <a:lstStyle/>
          <a:p>
            <a:pPr>
              <a:lnSpc>
                <a:spcPct val="80000"/>
              </a:lnSpc>
            </a:pPr>
            <a:r>
              <a:rPr lang="en-US" sz="1800" dirty="0">
                <a:latin typeface="Arial" panose="020B0604020202020204" pitchFamily="34" charset="0"/>
                <a:cs typeface="Arial" panose="020B0604020202020204" pitchFamily="34" charset="0"/>
              </a:rPr>
              <a:t>The last electromechanical meters are produced.  All new meters produced in North America are electronic</a:t>
            </a:r>
          </a:p>
          <a:p>
            <a:pPr>
              <a:lnSpc>
                <a:spcPct val="80000"/>
              </a:lnSpc>
            </a:pPr>
            <a:r>
              <a:rPr lang="en-US" sz="1800" dirty="0">
                <a:latin typeface="Arial" panose="020B0604020202020204" pitchFamily="34" charset="0"/>
                <a:cs typeface="Arial" panose="020B0604020202020204" pitchFamily="34" charset="0"/>
              </a:rPr>
              <a:t>The concept of a Smart Grid is introduced as like our metering infrastructure the grid had not changed much in design since the inception of the grid more than a century ago</a:t>
            </a:r>
          </a:p>
          <a:p>
            <a:pPr>
              <a:lnSpc>
                <a:spcPct val="80000"/>
              </a:lnSpc>
            </a:pPr>
            <a:r>
              <a:rPr lang="en-US" sz="1800" dirty="0">
                <a:latin typeface="Arial" panose="020B0604020202020204" pitchFamily="34" charset="0"/>
                <a:cs typeface="Arial" panose="020B0604020202020204" pitchFamily="34" charset="0"/>
              </a:rPr>
              <a:t>The “brains” of a Smart Grid is an Advanced Metering Infrastructure (AMI) </a:t>
            </a:r>
          </a:p>
          <a:p>
            <a:pPr>
              <a:lnSpc>
                <a:spcPct val="80000"/>
              </a:lnSpc>
            </a:pPr>
            <a:r>
              <a:rPr lang="en-US" sz="1800" dirty="0">
                <a:latin typeface="Arial" panose="020B0604020202020204" pitchFamily="34" charset="0"/>
                <a:cs typeface="Arial" panose="020B0604020202020204" pitchFamily="34" charset="0"/>
              </a:rPr>
              <a:t>The heart of this Infrastructure is a “Smart” meter as the meter becomes a two way communication device with more features built in than just metrology</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0BE2F4B-6F4A-ECF3-4ADD-82C995BE84A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31B9ECC8-F3D6-AD0E-E971-F558D36337FC}"/>
              </a:ext>
            </a:extLst>
          </p:cNvPr>
          <p:cNvSpPr>
            <a:spLocks noGrp="1"/>
          </p:cNvSpPr>
          <p:nvPr>
            <p:ph type="sldNum" sz="quarter" idx="4"/>
          </p:nvPr>
        </p:nvSpPr>
        <p:spPr/>
        <p:txBody>
          <a:bodyPr/>
          <a:lstStyle/>
          <a:p>
            <a:fld id="{4BEAC4C4-F0A7-4B61-A827-E4198D078267}" type="slidenum">
              <a:rPr lang="en-US" smtClean="0"/>
              <a:t>5</a:t>
            </a:fld>
            <a:endParaRPr lang="en-US" dirty="0"/>
          </a:p>
        </p:txBody>
      </p:sp>
      <p:pic>
        <p:nvPicPr>
          <p:cNvPr id="1026" name="Picture 2" descr="Blockchain for smart grid - ScienceDirect">
            <a:extLst>
              <a:ext uri="{FF2B5EF4-FFF2-40B4-BE49-F238E27FC236}">
                <a16:creationId xmlns:a16="http://schemas.microsoft.com/office/drawing/2014/main" id="{DEDB7F8F-26DE-C8D1-57A0-71D7882D9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3811211"/>
            <a:ext cx="5257800" cy="251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66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2000 to Present</a:t>
            </a:r>
          </a:p>
        </p:txBody>
      </p:sp>
      <p:sp>
        <p:nvSpPr>
          <p:cNvPr id="46083" name="Rectangle 3"/>
          <p:cNvSpPr>
            <a:spLocks noGrp="1" noChangeArrowheads="1"/>
          </p:cNvSpPr>
          <p:nvPr>
            <p:ph idx="1"/>
          </p:nvPr>
        </p:nvSpPr>
        <p:spPr>
          <a:xfrm>
            <a:off x="628650" y="1309817"/>
            <a:ext cx="7886700" cy="2576383"/>
          </a:xfrm>
        </p:spPr>
        <p:txBody>
          <a:bodyPr>
            <a:normAutofit/>
          </a:bodyPr>
          <a:lstStyle/>
          <a:p>
            <a:pPr>
              <a:lnSpc>
                <a:spcPct val="80000"/>
              </a:lnSpc>
            </a:pPr>
            <a:r>
              <a:rPr lang="en-US" sz="1800" dirty="0">
                <a:latin typeface="Arial" panose="020B0604020202020204" pitchFamily="34" charset="0"/>
                <a:cs typeface="Arial" panose="020B0604020202020204" pitchFamily="34" charset="0"/>
              </a:rPr>
              <a:t>A host of new communication vendors enter the market and work with meter manufacturer’s to put their technology under the cover of the meter</a:t>
            </a:r>
          </a:p>
          <a:p>
            <a:pPr>
              <a:lnSpc>
                <a:spcPct val="80000"/>
              </a:lnSpc>
            </a:pPr>
            <a:r>
              <a:rPr lang="en-US" sz="1800" dirty="0">
                <a:latin typeface="Arial" panose="020B0604020202020204" pitchFamily="34" charset="0"/>
                <a:cs typeface="Arial" panose="020B0604020202020204" pitchFamily="34" charset="0"/>
              </a:rPr>
              <a:t>Meter Manufacturer’s also develop their own communication technology to put under the cover</a:t>
            </a:r>
          </a:p>
          <a:p>
            <a:pPr>
              <a:lnSpc>
                <a:spcPct val="80000"/>
              </a:lnSpc>
            </a:pPr>
            <a:r>
              <a:rPr lang="en-US" sz="1800" dirty="0">
                <a:latin typeface="Arial" panose="020B0604020202020204" pitchFamily="34" charset="0"/>
                <a:cs typeface="Arial" panose="020B0604020202020204" pitchFamily="34" charset="0"/>
              </a:rPr>
              <a:t>Additional features such as Disconnect switches and power quality monitoring become standard accessories to be included under the cover of a new meter</a:t>
            </a:r>
          </a:p>
          <a:p>
            <a:pPr>
              <a:lnSpc>
                <a:spcPct val="80000"/>
              </a:lnSpc>
            </a:pPr>
            <a:r>
              <a:rPr lang="en-US" sz="1800" dirty="0">
                <a:latin typeface="Arial" panose="020B0604020202020204" pitchFamily="34" charset="0"/>
                <a:cs typeface="Arial" panose="020B0604020202020204" pitchFamily="34" charset="0"/>
              </a:rPr>
              <a:t>Meters are no longer looked at as simply energy measurement devices</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0BE2F4B-6F4A-ECF3-4ADD-82C995BE84A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31B9ECC8-F3D6-AD0E-E971-F558D36337FC}"/>
              </a:ext>
            </a:extLst>
          </p:cNvPr>
          <p:cNvSpPr>
            <a:spLocks noGrp="1"/>
          </p:cNvSpPr>
          <p:nvPr>
            <p:ph type="sldNum" sz="quarter" idx="4"/>
          </p:nvPr>
        </p:nvSpPr>
        <p:spPr/>
        <p:txBody>
          <a:bodyPr/>
          <a:lstStyle/>
          <a:p>
            <a:fld id="{4BEAC4C4-F0A7-4B61-A827-E4198D078267}" type="slidenum">
              <a:rPr lang="en-US" smtClean="0"/>
              <a:t>6</a:t>
            </a:fld>
            <a:endParaRPr lang="en-US" dirty="0"/>
          </a:p>
        </p:txBody>
      </p:sp>
      <p:pic>
        <p:nvPicPr>
          <p:cNvPr id="2050" name="Picture 2" descr="Your Outlet Knows: How Smart Meters Can Reveal Behavior at Home, What We  Watch on TV - Bloomberg">
            <a:extLst>
              <a:ext uri="{FF2B5EF4-FFF2-40B4-BE49-F238E27FC236}">
                <a16:creationId xmlns:a16="http://schemas.microsoft.com/office/drawing/2014/main" id="{5FFAB327-6D6F-F42F-B032-02A09A505C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3604132"/>
            <a:ext cx="4114800" cy="273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0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0200" y="197886"/>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2023 and Beyond</a:t>
            </a:r>
          </a:p>
        </p:txBody>
      </p:sp>
      <p:sp>
        <p:nvSpPr>
          <p:cNvPr id="46083" name="Rectangle 3"/>
          <p:cNvSpPr>
            <a:spLocks noGrp="1" noChangeArrowheads="1"/>
          </p:cNvSpPr>
          <p:nvPr>
            <p:ph idx="1"/>
          </p:nvPr>
        </p:nvSpPr>
        <p:spPr>
          <a:xfrm>
            <a:off x="628650" y="999336"/>
            <a:ext cx="7886700" cy="4842433"/>
          </a:xfrm>
        </p:spPr>
        <p:txBody>
          <a:bodyPr/>
          <a:lstStyle/>
          <a:p>
            <a:pPr marL="0" indent="0" algn="ctr">
              <a:lnSpc>
                <a:spcPct val="80000"/>
              </a:lnSpc>
              <a:buNone/>
            </a:pPr>
            <a:endParaRPr lang="en-US" sz="2400" dirty="0">
              <a:latin typeface="Arial" panose="020B0604020202020204" pitchFamily="34" charset="0"/>
              <a:cs typeface="Arial" panose="020B0604020202020204" pitchFamily="34" charset="0"/>
            </a:endParaRPr>
          </a:p>
          <a:p>
            <a:pPr marL="0" indent="0" algn="ctr">
              <a:lnSpc>
                <a:spcPct val="80000"/>
              </a:lnSpc>
              <a:buNone/>
            </a:pPr>
            <a:endParaRPr lang="en-US" sz="2400" dirty="0">
              <a:latin typeface="Arial" panose="020B0604020202020204" pitchFamily="34" charset="0"/>
              <a:cs typeface="Arial" panose="020B0604020202020204" pitchFamily="34" charset="0"/>
            </a:endParaRPr>
          </a:p>
          <a:p>
            <a:pPr marL="0" indent="0" algn="ctr">
              <a:lnSpc>
                <a:spcPct val="80000"/>
              </a:lnSpc>
              <a:buNone/>
            </a:pPr>
            <a:r>
              <a:rPr lang="en-US" sz="7200" b="1" dirty="0">
                <a:solidFill>
                  <a:srgbClr val="C00000"/>
                </a:solidFill>
                <a:latin typeface="+mj-lt"/>
                <a:cs typeface="Arial" panose="020B0604020202020204" pitchFamily="34" charset="0"/>
              </a:rPr>
              <a:t>Now What?</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866E93C0-45D8-1B86-58D3-F02C7F3A130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11B8831-0C14-9EC4-7B48-EBEDD48C3671}"/>
              </a:ext>
            </a:extLst>
          </p:cNvPr>
          <p:cNvSpPr>
            <a:spLocks noGrp="1"/>
          </p:cNvSpPr>
          <p:nvPr>
            <p:ph type="sldNum" sz="quarter" idx="4"/>
          </p:nvPr>
        </p:nvSpPr>
        <p:spPr/>
        <p:txBody>
          <a:bodyPr/>
          <a:lstStyle/>
          <a:p>
            <a:fld id="{4BEAC4C4-F0A7-4B61-A827-E4198D078267}" type="slidenum">
              <a:rPr lang="en-US" smtClean="0"/>
              <a:t>7</a:t>
            </a:fld>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420553"/>
            <a:ext cx="5543550" cy="217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167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2023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400" b="1" dirty="0">
                <a:latin typeface="Arial" panose="020B0604020202020204" pitchFamily="34" charset="0"/>
                <a:cs typeface="Arial" panose="020B0604020202020204" pitchFamily="34" charset="0"/>
              </a:rPr>
              <a:t>The best way to know the future is to </a:t>
            </a:r>
          </a:p>
          <a:p>
            <a:pPr marL="0" indent="0" algn="ctr">
              <a:lnSpc>
                <a:spcPct val="80000"/>
              </a:lnSpc>
              <a:buNone/>
            </a:pPr>
            <a:r>
              <a:rPr lang="en-US" sz="2400" b="1" dirty="0">
                <a:latin typeface="Arial" panose="020B0604020202020204" pitchFamily="34" charset="0"/>
                <a:cs typeface="Arial" panose="020B0604020202020204" pitchFamily="34" charset="0"/>
              </a:rPr>
              <a:t>pay attention to the present </a:t>
            </a:r>
          </a:p>
          <a:p>
            <a:pPr>
              <a:lnSpc>
                <a:spcPct val="80000"/>
              </a:lnSpc>
            </a:pPr>
            <a:endParaRPr lang="en-US" sz="20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1DFB75D-38E7-C746-FD13-51C25CFE656A}"/>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39F8052-3FFC-8EDF-8D8E-4EB059C5110B}"/>
              </a:ext>
            </a:extLst>
          </p:cNvPr>
          <p:cNvSpPr>
            <a:spLocks noGrp="1"/>
          </p:cNvSpPr>
          <p:nvPr>
            <p:ph type="sldNum" sz="quarter" idx="4"/>
          </p:nvPr>
        </p:nvSpPr>
        <p:spPr/>
        <p:txBody>
          <a:bodyPr/>
          <a:lstStyle/>
          <a:p>
            <a:fld id="{4BEAC4C4-F0A7-4B61-A827-E4198D078267}" type="slidenum">
              <a:rPr lang="en-US" smtClean="0"/>
              <a:t>8</a:t>
            </a:fld>
            <a:endParaRPr lang="en-US" dirty="0"/>
          </a:p>
        </p:txBody>
      </p:sp>
      <p:sp>
        <p:nvSpPr>
          <p:cNvPr id="2" name="AutoShape 2" descr="Image result for future sig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future sig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future s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7162800" cy="322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51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3073" y="156259"/>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Near Term Projections</a:t>
            </a:r>
          </a:p>
        </p:txBody>
      </p:sp>
      <p:sp>
        <p:nvSpPr>
          <p:cNvPr id="2" name="Footer Placeholder 1">
            <a:extLst>
              <a:ext uri="{FF2B5EF4-FFF2-40B4-BE49-F238E27FC236}">
                <a16:creationId xmlns:a16="http://schemas.microsoft.com/office/drawing/2014/main" id="{6B90E222-8EEE-C60D-512D-5544CFB55B86}"/>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4DD63C55-9DFC-0E6A-06E3-E33D7C8B87AC}"/>
              </a:ext>
            </a:extLst>
          </p:cNvPr>
          <p:cNvSpPr>
            <a:spLocks noGrp="1"/>
          </p:cNvSpPr>
          <p:nvPr>
            <p:ph type="sldNum" sz="quarter" idx="4"/>
          </p:nvPr>
        </p:nvSpPr>
        <p:spPr/>
        <p:txBody>
          <a:bodyPr/>
          <a:lstStyle/>
          <a:p>
            <a:fld id="{4BEAC4C4-F0A7-4B61-A827-E4198D078267}" type="slidenum">
              <a:rPr lang="en-US" smtClean="0"/>
              <a:t>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61484"/>
            <a:ext cx="8430180" cy="4229716"/>
          </a:xfrm>
          <a:prstGeom prst="rect">
            <a:avLst/>
          </a:prstGeom>
        </p:spPr>
      </p:pic>
    </p:spTree>
    <p:extLst>
      <p:ext uri="{BB962C8B-B14F-4D97-AF65-F5344CB8AC3E}">
        <p14:creationId xmlns:p14="http://schemas.microsoft.com/office/powerpoint/2010/main" val="1184523376"/>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3D6CAE-36C5-4FF0-B688-2D70872B46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6ee74-1c53-4b01-a982-cec1216b8a00"/>
    <ds:schemaRef ds:uri="865caf8b-3888-4957-b682-040f388f7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427B5F-DC39-4114-8E93-5BE91C9845F9}">
  <ds:schemaRefs>
    <ds:schemaRef ds:uri="http://purl.org/dc/elements/1.1/"/>
    <ds:schemaRef ds:uri="http://schemas.microsoft.com/office/infopath/2007/PartnerControls"/>
    <ds:schemaRef ds:uri="http://purl.org/dc/terms/"/>
    <ds:schemaRef ds:uri="http://schemas.microsoft.com/office/2006/documentManagement/types"/>
    <ds:schemaRef ds:uri="http://www.w3.org/XML/1998/namespace"/>
    <ds:schemaRef ds:uri="http://purl.org/dc/dcmitype/"/>
    <ds:schemaRef ds:uri="865caf8b-3888-4957-b682-040f388f7b52"/>
    <ds:schemaRef ds:uri="http://schemas.openxmlformats.org/package/2006/metadata/core-properties"/>
    <ds:schemaRef ds:uri="8f26ee74-1c53-4b01-a982-cec1216b8a00"/>
    <ds:schemaRef ds:uri="http://schemas.microsoft.com/office/2006/metadata/properties"/>
  </ds:schemaRefs>
</ds:datastoreItem>
</file>

<file path=customXml/itemProps3.xml><?xml version="1.0" encoding="utf-8"?>
<ds:datastoreItem xmlns:ds="http://schemas.openxmlformats.org/officeDocument/2006/customXml" ds:itemID="{21CC5A6E-71A5-4C47-B20E-7C5AEE2231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TESCO Template 2022</Template>
  <TotalTime>4138</TotalTime>
  <Words>2223</Words>
  <Application>Microsoft Macintosh PowerPoint</Application>
  <PresentationFormat>On-screen Show (4:3)</PresentationFormat>
  <Paragraphs>304</Paragraphs>
  <Slides>31</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Times New Roman</vt:lpstr>
      <vt:lpstr>Trebuchet MS</vt:lpstr>
      <vt:lpstr>Calibri</vt:lpstr>
      <vt:lpstr>Wingdings</vt:lpstr>
      <vt:lpstr>Arial</vt:lpstr>
      <vt:lpstr>TESCO Template</vt:lpstr>
      <vt:lpstr>Metering, Operations and Utilities:                      2023 and Beyond </vt:lpstr>
      <vt:lpstr>Topics to Cover as We Look to the Future</vt:lpstr>
      <vt:lpstr>1870’s to 1900</vt:lpstr>
      <vt:lpstr>1900 to 2000</vt:lpstr>
      <vt:lpstr>2000 to Present</vt:lpstr>
      <vt:lpstr>2000 to Present</vt:lpstr>
      <vt:lpstr>2023 and Beyond</vt:lpstr>
      <vt:lpstr>2023 and Beyond</vt:lpstr>
      <vt:lpstr>Near Term Projections</vt:lpstr>
      <vt:lpstr>Near Term Projections</vt:lpstr>
      <vt:lpstr>2023 and Beyond</vt:lpstr>
      <vt:lpstr>New Technologies and Shifts in Meter Services and Electric Operations </vt:lpstr>
      <vt:lpstr>PowerPoint Presentation</vt:lpstr>
      <vt:lpstr>2023 and Beyond</vt:lpstr>
      <vt:lpstr>AMI and Next Generation AMI  </vt:lpstr>
      <vt:lpstr>2023 and beyond  AMI and Next Generation AMI  </vt:lpstr>
      <vt:lpstr>2023 and beyond</vt:lpstr>
      <vt:lpstr>2023 and Beyond</vt:lpstr>
      <vt:lpstr>2023 and Beyond</vt:lpstr>
      <vt:lpstr>Business Use Cases for this Big Data</vt:lpstr>
      <vt:lpstr>Business Use Cases for this Big Data</vt:lpstr>
      <vt:lpstr>And Now We Want MORE……</vt:lpstr>
      <vt:lpstr>AMI 2.0</vt:lpstr>
      <vt:lpstr>Generation vs. Storage</vt:lpstr>
      <vt:lpstr>2023 and Beyond</vt:lpstr>
      <vt:lpstr>2023 and Beyond</vt:lpstr>
      <vt:lpstr>AMI 2.0 Infrastructure</vt:lpstr>
      <vt:lpstr>The shape of metering to come 2023 and beyond </vt:lpstr>
      <vt:lpstr>Summary – The Past and the Future</vt:lpstr>
      <vt:lpstr>Questions and Discussion</vt:lpstr>
      <vt:lpstr>Tesco hospitality suite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Jed Tamayo</cp:lastModifiedBy>
  <cp:revision>191</cp:revision>
  <cp:lastPrinted>2004-05-03T19:12:21Z</cp:lastPrinted>
  <dcterms:created xsi:type="dcterms:W3CDTF">2004-03-09T01:40:14Z</dcterms:created>
  <dcterms:modified xsi:type="dcterms:W3CDTF">2023-06-12T11:05:56Z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