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4" r:id="rId4"/>
  </p:sldMasterIdLst>
  <p:notesMasterIdLst>
    <p:notesMasterId r:id="rId39"/>
  </p:notesMasterIdLst>
  <p:handoutMasterIdLst>
    <p:handoutMasterId r:id="rId40"/>
  </p:handoutMasterIdLst>
  <p:sldIdLst>
    <p:sldId id="390" r:id="rId5"/>
    <p:sldId id="404" r:id="rId6"/>
    <p:sldId id="396" r:id="rId7"/>
    <p:sldId id="424" r:id="rId8"/>
    <p:sldId id="425" r:id="rId9"/>
    <p:sldId id="426" r:id="rId10"/>
    <p:sldId id="423" r:id="rId11"/>
    <p:sldId id="406" r:id="rId12"/>
    <p:sldId id="399" r:id="rId13"/>
    <p:sldId id="410" r:id="rId14"/>
    <p:sldId id="427" r:id="rId15"/>
    <p:sldId id="392" r:id="rId16"/>
    <p:sldId id="398" r:id="rId17"/>
    <p:sldId id="401" r:id="rId18"/>
    <p:sldId id="403" r:id="rId19"/>
    <p:sldId id="431" r:id="rId20"/>
    <p:sldId id="407" r:id="rId21"/>
    <p:sldId id="432" r:id="rId22"/>
    <p:sldId id="408" r:id="rId23"/>
    <p:sldId id="430" r:id="rId24"/>
    <p:sldId id="414" r:id="rId25"/>
    <p:sldId id="394" r:id="rId26"/>
    <p:sldId id="393" r:id="rId27"/>
    <p:sldId id="413" r:id="rId28"/>
    <p:sldId id="418" r:id="rId29"/>
    <p:sldId id="415" r:id="rId30"/>
    <p:sldId id="419" r:id="rId31"/>
    <p:sldId id="420" r:id="rId32"/>
    <p:sldId id="416" r:id="rId33"/>
    <p:sldId id="417" r:id="rId34"/>
    <p:sldId id="421" r:id="rId35"/>
    <p:sldId id="422" r:id="rId36"/>
    <p:sldId id="391" r:id="rId37"/>
    <p:sldId id="454" r:id="rId38"/>
  </p:sldIdLst>
  <p:sldSz cx="9144000" cy="6858000" type="screen4x3"/>
  <p:notesSz cx="9296400" cy="7010400"/>
  <p:embeddedFontLst>
    <p:embeddedFont>
      <p:font typeface="Calibri" panose="020F0502020204030204" pitchFamily="34"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200"/>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AF68C-2A84-3743-AD5F-14F72D6C5188}" v="12" dt="2023-06-12T10:55:01.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327" autoAdjust="0"/>
  </p:normalViewPr>
  <p:slideViewPr>
    <p:cSldViewPr>
      <p:cViewPr varScale="1">
        <p:scale>
          <a:sx n="119" d="100"/>
          <a:sy n="119" d="100"/>
        </p:scale>
        <p:origin x="65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Kretzschmar" userId="S::john@samscometering.com::ffe87914-7df1-4c06-b71f-1d94b65d7555" providerId="AD" clId="Web-{D8B7972A-1629-3B64-50E0-D6C4AFDB34E7}"/>
    <pc:docChg chg="modSld">
      <pc:chgData name="John Kretzschmar" userId="S::john@samscometering.com::ffe87914-7df1-4c06-b71f-1d94b65d7555" providerId="AD" clId="Web-{D8B7972A-1629-3B64-50E0-D6C4AFDB34E7}" dt="2023-06-06T19:54:58.128" v="18" actId="14100"/>
      <pc:docMkLst>
        <pc:docMk/>
      </pc:docMkLst>
      <pc:sldChg chg="modSp">
        <pc:chgData name="John Kretzschmar" userId="S::john@samscometering.com::ffe87914-7df1-4c06-b71f-1d94b65d7555" providerId="AD" clId="Web-{D8B7972A-1629-3B64-50E0-D6C4AFDB34E7}" dt="2023-06-06T19:35:17.893" v="12" actId="1076"/>
        <pc:sldMkLst>
          <pc:docMk/>
          <pc:sldMk cId="763032294" sldId="406"/>
        </pc:sldMkLst>
        <pc:spChg chg="mod">
          <ac:chgData name="John Kretzschmar" userId="S::john@samscometering.com::ffe87914-7df1-4c06-b71f-1d94b65d7555" providerId="AD" clId="Web-{D8B7972A-1629-3B64-50E0-D6C4AFDB34E7}" dt="2023-06-06T19:35:17.893" v="12" actId="1076"/>
          <ac:spMkLst>
            <pc:docMk/>
            <pc:sldMk cId="763032294" sldId="406"/>
            <ac:spMk id="8" creationId="{5F199CA5-93B6-A024-4C5B-E78800496178}"/>
          </ac:spMkLst>
        </pc:spChg>
        <pc:picChg chg="mod">
          <ac:chgData name="John Kretzschmar" userId="S::john@samscometering.com::ffe87914-7df1-4c06-b71f-1d94b65d7555" providerId="AD" clId="Web-{D8B7972A-1629-3B64-50E0-D6C4AFDB34E7}" dt="2023-06-06T19:35:12.955" v="11" actId="14100"/>
          <ac:picMkLst>
            <pc:docMk/>
            <pc:sldMk cId="763032294" sldId="406"/>
            <ac:picMk id="4" creationId="{540C11FF-DA55-37AF-C695-7173B4FF5ED9}"/>
          </ac:picMkLst>
        </pc:picChg>
      </pc:sldChg>
      <pc:sldChg chg="modSp">
        <pc:chgData name="John Kretzschmar" userId="S::john@samscometering.com::ffe87914-7df1-4c06-b71f-1d94b65d7555" providerId="AD" clId="Web-{D8B7972A-1629-3B64-50E0-D6C4AFDB34E7}" dt="2023-06-06T19:52:04.324" v="13" actId="1076"/>
        <pc:sldMkLst>
          <pc:docMk/>
          <pc:sldMk cId="1309191120" sldId="408"/>
        </pc:sldMkLst>
        <pc:spChg chg="mod">
          <ac:chgData name="John Kretzschmar" userId="S::john@samscometering.com::ffe87914-7df1-4c06-b71f-1d94b65d7555" providerId="AD" clId="Web-{D8B7972A-1629-3B64-50E0-D6C4AFDB34E7}" dt="2023-06-06T19:52:04.324" v="13" actId="1076"/>
          <ac:spMkLst>
            <pc:docMk/>
            <pc:sldMk cId="1309191120" sldId="408"/>
            <ac:spMk id="10" creationId="{EF131B81-5DDB-7BC1-8974-AF6D27CDA629}"/>
          </ac:spMkLst>
        </pc:spChg>
      </pc:sldChg>
      <pc:sldChg chg="modSp">
        <pc:chgData name="John Kretzschmar" userId="S::john@samscometering.com::ffe87914-7df1-4c06-b71f-1d94b65d7555" providerId="AD" clId="Web-{D8B7972A-1629-3B64-50E0-D6C4AFDB34E7}" dt="2023-06-06T19:52:52.357" v="17" actId="14100"/>
        <pc:sldMkLst>
          <pc:docMk/>
          <pc:sldMk cId="3965575881" sldId="414"/>
        </pc:sldMkLst>
        <pc:spChg chg="mod">
          <ac:chgData name="John Kretzschmar" userId="S::john@samscometering.com::ffe87914-7df1-4c06-b71f-1d94b65d7555" providerId="AD" clId="Web-{D8B7972A-1629-3B64-50E0-D6C4AFDB34E7}" dt="2023-06-06T19:52:52.357" v="17" actId="14100"/>
          <ac:spMkLst>
            <pc:docMk/>
            <pc:sldMk cId="3965575881" sldId="414"/>
            <ac:spMk id="4" creationId="{79B87F78-5F0A-B726-F2D6-EE2E45A31CD9}"/>
          </ac:spMkLst>
        </pc:spChg>
        <pc:picChg chg="mod">
          <ac:chgData name="John Kretzschmar" userId="S::john@samscometering.com::ffe87914-7df1-4c06-b71f-1d94b65d7555" providerId="AD" clId="Web-{D8B7972A-1629-3B64-50E0-D6C4AFDB34E7}" dt="2023-06-06T19:52:45.372" v="16" actId="1076"/>
          <ac:picMkLst>
            <pc:docMk/>
            <pc:sldMk cId="3965575881" sldId="414"/>
            <ac:picMk id="3" creationId="{0811F001-4BB0-694E-F0E6-F8823AB3A780}"/>
          </ac:picMkLst>
        </pc:picChg>
        <pc:picChg chg="mod">
          <ac:chgData name="John Kretzschmar" userId="S::john@samscometering.com::ffe87914-7df1-4c06-b71f-1d94b65d7555" providerId="AD" clId="Web-{D8B7972A-1629-3B64-50E0-D6C4AFDB34E7}" dt="2023-06-06T19:52:42.841" v="15" actId="1076"/>
          <ac:picMkLst>
            <pc:docMk/>
            <pc:sldMk cId="3965575881" sldId="414"/>
            <ac:picMk id="6" creationId="{A91E9B85-2293-392F-1197-962562203980}"/>
          </ac:picMkLst>
        </pc:picChg>
      </pc:sldChg>
      <pc:sldChg chg="modSp">
        <pc:chgData name="John Kretzschmar" userId="S::john@samscometering.com::ffe87914-7df1-4c06-b71f-1d94b65d7555" providerId="AD" clId="Web-{D8B7972A-1629-3B64-50E0-D6C4AFDB34E7}" dt="2023-06-06T19:54:58.128" v="18" actId="14100"/>
        <pc:sldMkLst>
          <pc:docMk/>
          <pc:sldMk cId="2834654814" sldId="416"/>
        </pc:sldMkLst>
        <pc:spChg chg="mod">
          <ac:chgData name="John Kretzschmar" userId="S::john@samscometering.com::ffe87914-7df1-4c06-b71f-1d94b65d7555" providerId="AD" clId="Web-{D8B7972A-1629-3B64-50E0-D6C4AFDB34E7}" dt="2023-06-06T19:54:58.128" v="18" actId="14100"/>
          <ac:spMkLst>
            <pc:docMk/>
            <pc:sldMk cId="2834654814" sldId="416"/>
            <ac:spMk id="3074" creationId="{00000000-0000-0000-0000-000000000000}"/>
          </ac:spMkLst>
        </pc:spChg>
      </pc:sldChg>
    </pc:docChg>
  </pc:docChgLst>
  <pc:docChgLst>
    <pc:chgData name="Jed Tamayo" userId="a6f268a1-798e-4ab9-a733-703df917df68" providerId="ADAL" clId="{428AF68C-2A84-3743-AD5F-14F72D6C5188}"/>
    <pc:docChg chg="custSel addSld delSld modSld">
      <pc:chgData name="Jed Tamayo" userId="a6f268a1-798e-4ab9-a733-703df917df68" providerId="ADAL" clId="{428AF68C-2A84-3743-AD5F-14F72D6C5188}" dt="2023-06-12T10:55:14.986" v="18" actId="1076"/>
      <pc:docMkLst>
        <pc:docMk/>
      </pc:docMkLst>
      <pc:sldChg chg="modSp mod">
        <pc:chgData name="Jed Tamayo" userId="a6f268a1-798e-4ab9-a733-703df917df68" providerId="ADAL" clId="{428AF68C-2A84-3743-AD5F-14F72D6C5188}" dt="2023-06-11T22:58:11.541" v="2" actId="1076"/>
        <pc:sldMkLst>
          <pc:docMk/>
          <pc:sldMk cId="2249864968" sldId="391"/>
        </pc:sldMkLst>
        <pc:spChg chg="mod">
          <ac:chgData name="Jed Tamayo" userId="a6f268a1-798e-4ab9-a733-703df917df68" providerId="ADAL" clId="{428AF68C-2A84-3743-AD5F-14F72D6C5188}" dt="2023-06-11T22:58:11.541" v="2" actId="1076"/>
          <ac:spMkLst>
            <pc:docMk/>
            <pc:sldMk cId="2249864968" sldId="391"/>
            <ac:spMk id="6" creationId="{00000000-0000-0000-0000-000000000000}"/>
          </ac:spMkLst>
        </pc:spChg>
        <pc:spChg chg="mod">
          <ac:chgData name="Jed Tamayo" userId="a6f268a1-798e-4ab9-a733-703df917df68" providerId="ADAL" clId="{428AF68C-2A84-3743-AD5F-14F72D6C5188}" dt="2023-06-11T22:57:56.864" v="1" actId="1076"/>
          <ac:spMkLst>
            <pc:docMk/>
            <pc:sldMk cId="2249864968" sldId="391"/>
            <ac:spMk id="30722" creationId="{00000000-0000-0000-0000-000000000000}"/>
          </ac:spMkLst>
        </pc:spChg>
      </pc:sldChg>
      <pc:sldChg chg="delSp modSp add del mod">
        <pc:chgData name="Jed Tamayo" userId="a6f268a1-798e-4ab9-a733-703df917df68" providerId="ADAL" clId="{428AF68C-2A84-3743-AD5F-14F72D6C5188}" dt="2023-06-12T10:53:49.733" v="6" actId="2696"/>
        <pc:sldMkLst>
          <pc:docMk/>
          <pc:sldMk cId="3492210910" sldId="452"/>
        </pc:sldMkLst>
        <pc:spChg chg="del">
          <ac:chgData name="Jed Tamayo" userId="a6f268a1-798e-4ab9-a733-703df917df68" providerId="ADAL" clId="{428AF68C-2A84-3743-AD5F-14F72D6C5188}" dt="2023-06-11T22:58:31.626" v="4" actId="478"/>
          <ac:spMkLst>
            <pc:docMk/>
            <pc:sldMk cId="3492210910" sldId="452"/>
            <ac:spMk id="4" creationId="{25BAB8D8-D9CF-96FF-FF3C-900C5CBEDD5D}"/>
          </ac:spMkLst>
        </pc:spChg>
        <pc:picChg chg="mod">
          <ac:chgData name="Jed Tamayo" userId="a6f268a1-798e-4ab9-a733-703df917df68" providerId="ADAL" clId="{428AF68C-2A84-3743-AD5F-14F72D6C5188}" dt="2023-06-11T22:58:38.667" v="5" actId="1076"/>
          <ac:picMkLst>
            <pc:docMk/>
            <pc:sldMk cId="3492210910" sldId="452"/>
            <ac:picMk id="6" creationId="{0A870157-18FC-1999-ED37-F2877900B3AF}"/>
          </ac:picMkLst>
        </pc:picChg>
      </pc:sldChg>
      <pc:sldChg chg="addSp delSp modSp add mod">
        <pc:chgData name="Jed Tamayo" userId="a6f268a1-798e-4ab9-a733-703df917df68" providerId="ADAL" clId="{428AF68C-2A84-3743-AD5F-14F72D6C5188}" dt="2023-06-12T10:55:14.986" v="18" actId="1076"/>
        <pc:sldMkLst>
          <pc:docMk/>
          <pc:sldMk cId="3492210910" sldId="454"/>
        </pc:sldMkLst>
        <pc:spChg chg="del">
          <ac:chgData name="Jed Tamayo" userId="a6f268a1-798e-4ab9-a733-703df917df68" providerId="ADAL" clId="{428AF68C-2A84-3743-AD5F-14F72D6C5188}" dt="2023-06-12T10:53:59.818" v="8" actId="478"/>
          <ac:spMkLst>
            <pc:docMk/>
            <pc:sldMk cId="3492210910" sldId="454"/>
            <ac:spMk id="4" creationId="{25BAB8D8-D9CF-96FF-FF3C-900C5CBEDD5D}"/>
          </ac:spMkLst>
        </pc:spChg>
        <pc:spChg chg="add del mod">
          <ac:chgData name="Jed Tamayo" userId="a6f268a1-798e-4ab9-a733-703df917df68" providerId="ADAL" clId="{428AF68C-2A84-3743-AD5F-14F72D6C5188}" dt="2023-06-12T10:54:07.421" v="11" actId="478"/>
          <ac:spMkLst>
            <pc:docMk/>
            <pc:sldMk cId="3492210910" sldId="454"/>
            <ac:spMk id="5" creationId="{9ADE04C7-8AD6-2CB5-832E-19BF1A0FD2AD}"/>
          </ac:spMkLst>
        </pc:spChg>
        <pc:picChg chg="mod">
          <ac:chgData name="Jed Tamayo" userId="a6f268a1-798e-4ab9-a733-703df917df68" providerId="ADAL" clId="{428AF68C-2A84-3743-AD5F-14F72D6C5188}" dt="2023-06-12T10:55:14.986" v="18" actId="1076"/>
          <ac:picMkLst>
            <pc:docMk/>
            <pc:sldMk cId="3492210910" sldId="454"/>
            <ac:picMk id="6" creationId="{0A870157-18FC-1999-ED37-F2877900B3AF}"/>
          </ac:picMkLst>
        </pc:picChg>
      </pc:sldChg>
    </pc:docChg>
  </pc:docChgLst>
  <pc:docChgLst>
    <pc:chgData name="Ingrid Swan" userId="S::ingrid.swan@tescometering.com::1cb538ef-fa29-4d84-8795-eb5455bc866a" providerId="AD" clId="Web-{9BA3B3C1-2943-453E-B84E-E9A88E8F2B4A}"/>
    <pc:docChg chg="modSld">
      <pc:chgData name="Ingrid Swan" userId="S::ingrid.swan@tescometering.com::1cb538ef-fa29-4d84-8795-eb5455bc866a" providerId="AD" clId="Web-{9BA3B3C1-2943-453E-B84E-E9A88E8F2B4A}" dt="2023-06-07T14:06:49.739" v="121" actId="20577"/>
      <pc:docMkLst>
        <pc:docMk/>
      </pc:docMkLst>
      <pc:sldChg chg="addSp delSp modSp">
        <pc:chgData name="Ingrid Swan" userId="S::ingrid.swan@tescometering.com::1cb538ef-fa29-4d84-8795-eb5455bc866a" providerId="AD" clId="Web-{9BA3B3C1-2943-453E-B84E-E9A88E8F2B4A}" dt="2023-06-07T14:06:49.739" v="121" actId="20577"/>
        <pc:sldMkLst>
          <pc:docMk/>
          <pc:sldMk cId="464278985" sldId="390"/>
        </pc:sldMkLst>
        <pc:spChg chg="add mod">
          <ac:chgData name="Ingrid Swan" userId="S::ingrid.swan@tescometering.com::1cb538ef-fa29-4d84-8795-eb5455bc866a" providerId="AD" clId="Web-{9BA3B3C1-2943-453E-B84E-E9A88E8F2B4A}" dt="2023-06-07T14:06:11.018" v="115" actId="20577"/>
          <ac:spMkLst>
            <pc:docMk/>
            <pc:sldMk cId="464278985" sldId="390"/>
            <ac:spMk id="2" creationId="{B4E11900-38DA-D62F-B1B6-3A77EAA1BF73}"/>
          </ac:spMkLst>
        </pc:spChg>
        <pc:spChg chg="add del mod">
          <ac:chgData name="Ingrid Swan" userId="S::ingrid.swan@tescometering.com::1cb538ef-fa29-4d84-8795-eb5455bc866a" providerId="AD" clId="Web-{9BA3B3C1-2943-453E-B84E-E9A88E8F2B4A}" dt="2023-06-07T14:02:24.442" v="31" actId="20577"/>
          <ac:spMkLst>
            <pc:docMk/>
            <pc:sldMk cId="464278985" sldId="390"/>
            <ac:spMk id="3" creationId="{575D2B46-0B8F-1B53-C1CB-251503978BAA}"/>
          </ac:spMkLst>
        </pc:spChg>
        <pc:spChg chg="del">
          <ac:chgData name="Ingrid Swan" userId="S::ingrid.swan@tescometering.com::1cb538ef-fa29-4d84-8795-eb5455bc866a" providerId="AD" clId="Web-{9BA3B3C1-2943-453E-B84E-E9A88E8F2B4A}" dt="2023-06-07T14:02:30.755" v="32"/>
          <ac:spMkLst>
            <pc:docMk/>
            <pc:sldMk cId="464278985" sldId="390"/>
            <ac:spMk id="4" creationId="{E291C6EB-93E9-4FD5-3272-740870B68454}"/>
          </ac:spMkLst>
        </pc:spChg>
        <pc:spChg chg="mod">
          <ac:chgData name="Ingrid Swan" userId="S::ingrid.swan@tescometering.com::1cb538ef-fa29-4d84-8795-eb5455bc866a" providerId="AD" clId="Web-{9BA3B3C1-2943-453E-B84E-E9A88E8F2B4A}" dt="2023-06-07T14:06:23.737" v="117" actId="14100"/>
          <ac:spMkLst>
            <pc:docMk/>
            <pc:sldMk cId="464278985" sldId="390"/>
            <ac:spMk id="5" creationId="{4034D006-4DB6-D315-9FA3-3E3D75B8CC52}"/>
          </ac:spMkLst>
        </pc:spChg>
        <pc:spChg chg="mod">
          <ac:chgData name="Ingrid Swan" userId="S::ingrid.swan@tescometering.com::1cb538ef-fa29-4d84-8795-eb5455bc866a" providerId="AD" clId="Web-{9BA3B3C1-2943-453E-B84E-E9A88E8F2B4A}" dt="2023-06-07T14:06:28.410" v="118"/>
          <ac:spMkLst>
            <pc:docMk/>
            <pc:sldMk cId="464278985" sldId="390"/>
            <ac:spMk id="6" creationId="{4E73CE7B-6230-2F83-0C95-D64936973AF1}"/>
          </ac:spMkLst>
        </pc:spChg>
        <pc:spChg chg="mod">
          <ac:chgData name="Ingrid Swan" userId="S::ingrid.swan@tescometering.com::1cb538ef-fa29-4d84-8795-eb5455bc866a" providerId="AD" clId="Web-{9BA3B3C1-2943-453E-B84E-E9A88E8F2B4A}" dt="2023-06-07T14:06:49.739" v="121" actId="20577"/>
          <ac:spMkLst>
            <pc:docMk/>
            <pc:sldMk cId="464278985" sldId="390"/>
            <ac:spMk id="7" creationId="{9C24A77B-449C-65F8-3095-F15E70B5BFED}"/>
          </ac:spMkLst>
        </pc:spChg>
        <pc:spChg chg="del mod">
          <ac:chgData name="Ingrid Swan" userId="S::ingrid.swan@tescometering.com::1cb538ef-fa29-4d84-8795-eb5455bc866a" providerId="AD" clId="Web-{9BA3B3C1-2943-453E-B84E-E9A88E8F2B4A}" dt="2023-06-07T14:04:54.232" v="97"/>
          <ac:spMkLst>
            <pc:docMk/>
            <pc:sldMk cId="464278985" sldId="390"/>
            <ac:spMk id="12" creationId="{00000000-0000-0000-0000-000000000000}"/>
          </ac:spMkLst>
        </pc:spChg>
        <pc:spChg chg="add del">
          <ac:chgData name="Ingrid Swan" userId="S::ingrid.swan@tescometering.com::1cb538ef-fa29-4d84-8795-eb5455bc866a" providerId="AD" clId="Web-{9BA3B3C1-2943-453E-B84E-E9A88E8F2B4A}" dt="2023-06-07T14:02:14.972" v="27"/>
          <ac:spMkLst>
            <pc:docMk/>
            <pc:sldMk cId="464278985" sldId="390"/>
            <ac:spMk id="2055" creationId="{00000000-0000-0000-0000-000000000000}"/>
          </ac:spMkLst>
        </pc:spChg>
        <pc:picChg chg="mod">
          <ac:chgData name="Ingrid Swan" userId="S::ingrid.swan@tescometering.com::1cb538ef-fa29-4d84-8795-eb5455bc866a" providerId="AD" clId="Web-{9BA3B3C1-2943-453E-B84E-E9A88E8F2B4A}" dt="2023-06-07T14:05:34.610" v="106" actId="1076"/>
          <ac:picMkLst>
            <pc:docMk/>
            <pc:sldMk cId="464278985" sldId="390"/>
            <ac:picMk id="2058"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Calibri" panose="020F0502020204030204" pitchFamily="34" charset="0"/>
                <a:cs typeface="Calibri" panose="020F0502020204030204" pitchFamily="34" charset="0"/>
              </a:rPr>
              <a:t>Nonfatal Electrical Injuries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Non-Fatal Injuries Involving
Missed Days of Work</c:v>
                </c:pt>
              </c:strCache>
            </c:strRef>
          </c:tx>
          <c:spPr>
            <a:solidFill>
              <a:srgbClr val="FFC000"/>
            </a:solidFill>
            <a:ln>
              <a:noFill/>
            </a:ln>
            <a:effectLst/>
          </c:spPr>
          <c:invertIfNegative val="0"/>
          <c:cat>
            <c:numRef>
              <c:f>Sheet1!$A$2:$A$30</c:f>
              <c:numCache>
                <c:formatCode>General</c:formatCode>
                <c:ptCount val="2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1012</c:v>
                </c:pt>
                <c:pt idx="21">
                  <c:v>2013</c:v>
                </c:pt>
                <c:pt idx="22">
                  <c:v>2014</c:v>
                </c:pt>
                <c:pt idx="23">
                  <c:v>2015</c:v>
                </c:pt>
                <c:pt idx="24">
                  <c:v>2016</c:v>
                </c:pt>
                <c:pt idx="25">
                  <c:v>2017</c:v>
                </c:pt>
                <c:pt idx="26">
                  <c:v>2018</c:v>
                </c:pt>
                <c:pt idx="27">
                  <c:v>2019</c:v>
                </c:pt>
                <c:pt idx="28">
                  <c:v>2020</c:v>
                </c:pt>
              </c:numCache>
            </c:numRef>
          </c:cat>
          <c:val>
            <c:numRef>
              <c:f>Sheet1!$B$2:$B$30</c:f>
              <c:numCache>
                <c:formatCode>General</c:formatCode>
                <c:ptCount val="29"/>
                <c:pt idx="0">
                  <c:v>4806</c:v>
                </c:pt>
                <c:pt idx="1">
                  <c:v>4995</c:v>
                </c:pt>
                <c:pt idx="2">
                  <c:v>6018</c:v>
                </c:pt>
                <c:pt idx="3">
                  <c:v>4744</c:v>
                </c:pt>
                <c:pt idx="4">
                  <c:v>4126</c:v>
                </c:pt>
                <c:pt idx="5">
                  <c:v>3710</c:v>
                </c:pt>
                <c:pt idx="6">
                  <c:v>3910</c:v>
                </c:pt>
                <c:pt idx="7">
                  <c:v>4224</c:v>
                </c:pt>
                <c:pt idx="8">
                  <c:v>3704</c:v>
                </c:pt>
                <c:pt idx="9">
                  <c:v>3394</c:v>
                </c:pt>
                <c:pt idx="10">
                  <c:v>2967</c:v>
                </c:pt>
                <c:pt idx="11">
                  <c:v>2390</c:v>
                </c:pt>
                <c:pt idx="12">
                  <c:v>2650</c:v>
                </c:pt>
                <c:pt idx="13">
                  <c:v>2950</c:v>
                </c:pt>
                <c:pt idx="14">
                  <c:v>2620</c:v>
                </c:pt>
                <c:pt idx="15">
                  <c:v>2540</c:v>
                </c:pt>
                <c:pt idx="16">
                  <c:v>2490</c:v>
                </c:pt>
                <c:pt idx="17">
                  <c:v>2620</c:v>
                </c:pt>
                <c:pt idx="18">
                  <c:v>1890</c:v>
                </c:pt>
                <c:pt idx="19">
                  <c:v>2250</c:v>
                </c:pt>
                <c:pt idx="20">
                  <c:v>1700</c:v>
                </c:pt>
                <c:pt idx="21">
                  <c:v>2090</c:v>
                </c:pt>
                <c:pt idx="22">
                  <c:v>1850</c:v>
                </c:pt>
                <c:pt idx="23">
                  <c:v>2480</c:v>
                </c:pt>
                <c:pt idx="24">
                  <c:v>1640</c:v>
                </c:pt>
                <c:pt idx="25">
                  <c:v>2210</c:v>
                </c:pt>
                <c:pt idx="26">
                  <c:v>1560</c:v>
                </c:pt>
                <c:pt idx="27">
                  <c:v>1900</c:v>
                </c:pt>
                <c:pt idx="28">
                  <c:v>2220</c:v>
                </c:pt>
              </c:numCache>
            </c:numRef>
          </c:val>
          <c:extLst>
            <c:ext xmlns:c16="http://schemas.microsoft.com/office/drawing/2014/chart" uri="{C3380CC4-5D6E-409C-BE32-E72D297353CC}">
              <c16:uniqueId val="{00000000-9A30-400A-948A-862BD8213662}"/>
            </c:ext>
          </c:extLst>
        </c:ser>
        <c:dLbls>
          <c:showLegendKey val="0"/>
          <c:showVal val="0"/>
          <c:showCatName val="0"/>
          <c:showSerName val="0"/>
          <c:showPercent val="0"/>
          <c:showBubbleSize val="0"/>
        </c:dLbls>
        <c:gapWidth val="219"/>
        <c:overlap val="-27"/>
        <c:axId val="299892600"/>
        <c:axId val="299890960"/>
      </c:barChart>
      <c:catAx>
        <c:axId val="299892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890960"/>
        <c:crosses val="autoZero"/>
        <c:auto val="1"/>
        <c:lblAlgn val="ctr"/>
        <c:lblOffset val="100"/>
        <c:noMultiLvlLbl val="0"/>
      </c:catAx>
      <c:valAx>
        <c:axId val="299890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892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Calibri" panose="020F0502020204030204" pitchFamily="34" charset="0"/>
                <a:cs typeface="Calibri" panose="020F0502020204030204" pitchFamily="34" charset="0"/>
              </a:rPr>
              <a:t>Fatal</a:t>
            </a:r>
            <a:r>
              <a:rPr lang="en-US" baseline="0" dirty="0">
                <a:latin typeface="Calibri" panose="020F0502020204030204" pitchFamily="34" charset="0"/>
                <a:cs typeface="Calibri" panose="020F0502020204030204" pitchFamily="34" charset="0"/>
              </a:rPr>
              <a:t> Injuries From Exposure to Electricity by Age Group</a:t>
            </a:r>
            <a:endParaRPr lang="en-US" dirty="0">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2016</c:v>
                </c:pt>
              </c:strCache>
            </c:strRef>
          </c:tx>
          <c:spPr>
            <a:solidFill>
              <a:schemeClr val="accent6">
                <a:lumMod val="20000"/>
                <a:lumOff val="80000"/>
              </a:schemeClr>
            </a:solidFill>
            <a:ln>
              <a:noFill/>
            </a:ln>
            <a:effectLst/>
          </c:spPr>
          <c:invertIfNegative val="0"/>
          <c:cat>
            <c:strRef>
              <c:f>Sheet1!$A$2:$A$6</c:f>
              <c:strCache>
                <c:ptCount val="5"/>
                <c:pt idx="0">
                  <c:v>20-24 Years</c:v>
                </c:pt>
                <c:pt idx="1">
                  <c:v>25-34 Years</c:v>
                </c:pt>
                <c:pt idx="2">
                  <c:v>35-44 Years</c:v>
                </c:pt>
                <c:pt idx="3">
                  <c:v>45-54 Years</c:v>
                </c:pt>
                <c:pt idx="4">
                  <c:v>55-64 Years</c:v>
                </c:pt>
              </c:strCache>
            </c:strRef>
          </c:cat>
          <c:val>
            <c:numRef>
              <c:f>Sheet1!$B$2:$B$6</c:f>
              <c:numCache>
                <c:formatCode>General</c:formatCode>
                <c:ptCount val="5"/>
                <c:pt idx="0">
                  <c:v>14</c:v>
                </c:pt>
                <c:pt idx="1">
                  <c:v>41</c:v>
                </c:pt>
                <c:pt idx="2">
                  <c:v>35</c:v>
                </c:pt>
                <c:pt idx="3">
                  <c:v>32</c:v>
                </c:pt>
                <c:pt idx="4">
                  <c:v>21</c:v>
                </c:pt>
              </c:numCache>
            </c:numRef>
          </c:val>
          <c:extLst>
            <c:ext xmlns:c16="http://schemas.microsoft.com/office/drawing/2014/chart" uri="{C3380CC4-5D6E-409C-BE32-E72D297353CC}">
              <c16:uniqueId val="{00000000-0B42-488B-855E-DAC378613B8B}"/>
            </c:ext>
          </c:extLst>
        </c:ser>
        <c:ser>
          <c:idx val="1"/>
          <c:order val="1"/>
          <c:tx>
            <c:strRef>
              <c:f>Sheet1!$C$1</c:f>
              <c:strCache>
                <c:ptCount val="1"/>
                <c:pt idx="0">
                  <c:v>2017</c:v>
                </c:pt>
              </c:strCache>
            </c:strRef>
          </c:tx>
          <c:spPr>
            <a:solidFill>
              <a:schemeClr val="accent6">
                <a:lumMod val="40000"/>
                <a:lumOff val="60000"/>
              </a:schemeClr>
            </a:solidFill>
            <a:ln>
              <a:noFill/>
            </a:ln>
            <a:effectLst/>
          </c:spPr>
          <c:invertIfNegative val="0"/>
          <c:cat>
            <c:strRef>
              <c:f>Sheet1!$A$2:$A$6</c:f>
              <c:strCache>
                <c:ptCount val="5"/>
                <c:pt idx="0">
                  <c:v>20-24 Years</c:v>
                </c:pt>
                <c:pt idx="1">
                  <c:v>25-34 Years</c:v>
                </c:pt>
                <c:pt idx="2">
                  <c:v>35-44 Years</c:v>
                </c:pt>
                <c:pt idx="3">
                  <c:v>45-54 Years</c:v>
                </c:pt>
                <c:pt idx="4">
                  <c:v>55-64 Years</c:v>
                </c:pt>
              </c:strCache>
            </c:strRef>
          </c:cat>
          <c:val>
            <c:numRef>
              <c:f>Sheet1!$C$2:$C$6</c:f>
              <c:numCache>
                <c:formatCode>General</c:formatCode>
                <c:ptCount val="5"/>
                <c:pt idx="0">
                  <c:v>14</c:v>
                </c:pt>
                <c:pt idx="1">
                  <c:v>35</c:v>
                </c:pt>
                <c:pt idx="2">
                  <c:v>27</c:v>
                </c:pt>
                <c:pt idx="3">
                  <c:v>29</c:v>
                </c:pt>
                <c:pt idx="4">
                  <c:v>19</c:v>
                </c:pt>
              </c:numCache>
            </c:numRef>
          </c:val>
          <c:extLst>
            <c:ext xmlns:c16="http://schemas.microsoft.com/office/drawing/2014/chart" uri="{C3380CC4-5D6E-409C-BE32-E72D297353CC}">
              <c16:uniqueId val="{00000001-0B42-488B-855E-DAC378613B8B}"/>
            </c:ext>
          </c:extLst>
        </c:ser>
        <c:ser>
          <c:idx val="2"/>
          <c:order val="2"/>
          <c:tx>
            <c:strRef>
              <c:f>Sheet1!$D$1</c:f>
              <c:strCache>
                <c:ptCount val="1"/>
                <c:pt idx="0">
                  <c:v>2018</c:v>
                </c:pt>
              </c:strCache>
            </c:strRef>
          </c:tx>
          <c:spPr>
            <a:solidFill>
              <a:schemeClr val="accent6">
                <a:lumMod val="60000"/>
                <a:lumOff val="40000"/>
              </a:schemeClr>
            </a:solidFill>
            <a:ln>
              <a:noFill/>
            </a:ln>
            <a:effectLst/>
          </c:spPr>
          <c:invertIfNegative val="0"/>
          <c:cat>
            <c:strRef>
              <c:f>Sheet1!$A$2:$A$6</c:f>
              <c:strCache>
                <c:ptCount val="5"/>
                <c:pt idx="0">
                  <c:v>20-24 Years</c:v>
                </c:pt>
                <c:pt idx="1">
                  <c:v>25-34 Years</c:v>
                </c:pt>
                <c:pt idx="2">
                  <c:v>35-44 Years</c:v>
                </c:pt>
                <c:pt idx="3">
                  <c:v>45-54 Years</c:v>
                </c:pt>
                <c:pt idx="4">
                  <c:v>55-64 Years</c:v>
                </c:pt>
              </c:strCache>
            </c:strRef>
          </c:cat>
          <c:val>
            <c:numRef>
              <c:f>Sheet1!$D$2:$D$6</c:f>
              <c:numCache>
                <c:formatCode>General</c:formatCode>
                <c:ptCount val="5"/>
                <c:pt idx="0">
                  <c:v>18</c:v>
                </c:pt>
                <c:pt idx="1">
                  <c:v>46</c:v>
                </c:pt>
                <c:pt idx="2">
                  <c:v>44</c:v>
                </c:pt>
                <c:pt idx="3">
                  <c:v>29</c:v>
                </c:pt>
                <c:pt idx="4">
                  <c:v>22</c:v>
                </c:pt>
              </c:numCache>
            </c:numRef>
          </c:val>
          <c:extLst>
            <c:ext xmlns:c16="http://schemas.microsoft.com/office/drawing/2014/chart" uri="{C3380CC4-5D6E-409C-BE32-E72D297353CC}">
              <c16:uniqueId val="{00000002-0B42-488B-855E-DAC378613B8B}"/>
            </c:ext>
          </c:extLst>
        </c:ser>
        <c:ser>
          <c:idx val="3"/>
          <c:order val="3"/>
          <c:tx>
            <c:strRef>
              <c:f>Sheet1!$E$1</c:f>
              <c:strCache>
                <c:ptCount val="1"/>
                <c:pt idx="0">
                  <c:v>2019</c:v>
                </c:pt>
              </c:strCache>
            </c:strRef>
          </c:tx>
          <c:spPr>
            <a:solidFill>
              <a:schemeClr val="accent6">
                <a:lumMod val="75000"/>
              </a:schemeClr>
            </a:solidFill>
            <a:ln>
              <a:noFill/>
            </a:ln>
            <a:effectLst/>
          </c:spPr>
          <c:invertIfNegative val="0"/>
          <c:cat>
            <c:strRef>
              <c:f>Sheet1!$A$2:$A$6</c:f>
              <c:strCache>
                <c:ptCount val="5"/>
                <c:pt idx="0">
                  <c:v>20-24 Years</c:v>
                </c:pt>
                <c:pt idx="1">
                  <c:v>25-34 Years</c:v>
                </c:pt>
                <c:pt idx="2">
                  <c:v>35-44 Years</c:v>
                </c:pt>
                <c:pt idx="3">
                  <c:v>45-54 Years</c:v>
                </c:pt>
                <c:pt idx="4">
                  <c:v>55-64 Years</c:v>
                </c:pt>
              </c:strCache>
            </c:strRef>
          </c:cat>
          <c:val>
            <c:numRef>
              <c:f>Sheet1!$E$2:$E$6</c:f>
              <c:numCache>
                <c:formatCode>General</c:formatCode>
                <c:ptCount val="5"/>
                <c:pt idx="0">
                  <c:v>18</c:v>
                </c:pt>
                <c:pt idx="1">
                  <c:v>46</c:v>
                </c:pt>
                <c:pt idx="2">
                  <c:v>44</c:v>
                </c:pt>
                <c:pt idx="3">
                  <c:v>29</c:v>
                </c:pt>
                <c:pt idx="4">
                  <c:v>22</c:v>
                </c:pt>
              </c:numCache>
            </c:numRef>
          </c:val>
          <c:extLst>
            <c:ext xmlns:c16="http://schemas.microsoft.com/office/drawing/2014/chart" uri="{C3380CC4-5D6E-409C-BE32-E72D297353CC}">
              <c16:uniqueId val="{00000006-0B42-488B-855E-DAC378613B8B}"/>
            </c:ext>
          </c:extLst>
        </c:ser>
        <c:ser>
          <c:idx val="4"/>
          <c:order val="4"/>
          <c:tx>
            <c:strRef>
              <c:f>Sheet1!$F$1</c:f>
              <c:strCache>
                <c:ptCount val="1"/>
                <c:pt idx="0">
                  <c:v>2020</c:v>
                </c:pt>
              </c:strCache>
            </c:strRef>
          </c:tx>
          <c:spPr>
            <a:solidFill>
              <a:schemeClr val="accent6">
                <a:lumMod val="50000"/>
              </a:schemeClr>
            </a:solidFill>
            <a:ln>
              <a:noFill/>
            </a:ln>
            <a:effectLst/>
          </c:spPr>
          <c:invertIfNegative val="0"/>
          <c:cat>
            <c:strRef>
              <c:f>Sheet1!$A$2:$A$6</c:f>
              <c:strCache>
                <c:ptCount val="5"/>
                <c:pt idx="0">
                  <c:v>20-24 Years</c:v>
                </c:pt>
                <c:pt idx="1">
                  <c:v>25-34 Years</c:v>
                </c:pt>
                <c:pt idx="2">
                  <c:v>35-44 Years</c:v>
                </c:pt>
                <c:pt idx="3">
                  <c:v>45-54 Years</c:v>
                </c:pt>
                <c:pt idx="4">
                  <c:v>55-64 Years</c:v>
                </c:pt>
              </c:strCache>
            </c:strRef>
          </c:cat>
          <c:val>
            <c:numRef>
              <c:f>Sheet1!$F$2:$F$6</c:f>
              <c:numCache>
                <c:formatCode>General</c:formatCode>
                <c:ptCount val="5"/>
                <c:pt idx="0">
                  <c:v>9</c:v>
                </c:pt>
                <c:pt idx="1">
                  <c:v>41</c:v>
                </c:pt>
                <c:pt idx="2">
                  <c:v>26</c:v>
                </c:pt>
                <c:pt idx="3">
                  <c:v>23</c:v>
                </c:pt>
                <c:pt idx="4">
                  <c:v>21</c:v>
                </c:pt>
              </c:numCache>
            </c:numRef>
          </c:val>
          <c:extLst>
            <c:ext xmlns:c16="http://schemas.microsoft.com/office/drawing/2014/chart" uri="{C3380CC4-5D6E-409C-BE32-E72D297353CC}">
              <c16:uniqueId val="{00000007-0B42-488B-855E-DAC378613B8B}"/>
            </c:ext>
          </c:extLst>
        </c:ser>
        <c:dLbls>
          <c:showLegendKey val="0"/>
          <c:showVal val="0"/>
          <c:showCatName val="0"/>
          <c:showSerName val="0"/>
          <c:showPercent val="0"/>
          <c:showBubbleSize val="0"/>
        </c:dLbls>
        <c:gapWidth val="219"/>
        <c:overlap val="-27"/>
        <c:axId val="379618104"/>
        <c:axId val="379616464"/>
      </c:barChart>
      <c:catAx>
        <c:axId val="37961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616464"/>
        <c:crosses val="autoZero"/>
        <c:auto val="1"/>
        <c:lblAlgn val="ctr"/>
        <c:lblOffset val="100"/>
        <c:noMultiLvlLbl val="0"/>
      </c:catAx>
      <c:valAx>
        <c:axId val="37961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618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5268245" y="1"/>
            <a:ext cx="4028156"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6659760"/>
            <a:ext cx="4028158" cy="3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5268245" y="6659760"/>
            <a:ext cx="4028156" cy="3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526612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2897188" y="527050"/>
            <a:ext cx="3502025" cy="26273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0066" y="3330483"/>
            <a:ext cx="7436270" cy="31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6659760"/>
            <a:ext cx="4028158" cy="3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5266120" y="6659760"/>
            <a:ext cx="4028158" cy="3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5266120" y="6658555"/>
            <a:ext cx="4028158" cy="35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2895600" y="525463"/>
            <a:ext cx="3505200" cy="2628900"/>
          </a:xfrm>
          <a:ln/>
        </p:spPr>
      </p:sp>
      <p:sp>
        <p:nvSpPr>
          <p:cNvPr id="30725" name="Rectangle 3"/>
          <p:cNvSpPr>
            <a:spLocks noGrp="1" noChangeArrowheads="1"/>
          </p:cNvSpPr>
          <p:nvPr>
            <p:ph type="body" idx="1"/>
          </p:nvPr>
        </p:nvSpPr>
        <p:spPr>
          <a:xfrm>
            <a:off x="930066" y="3330483"/>
            <a:ext cx="7436270" cy="3154559"/>
          </a:xfrm>
          <a:noFill/>
        </p:spPr>
        <p:txBody>
          <a:bodyPr lIns="93176" tIns="46588" rIns="93176" bIns="46588"/>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pitchFamily="34" charset="0"/>
              </a:defRPr>
            </a:lvl1pPr>
            <a:lvl2pPr marL="748448" indent="-287865" algn="l" defTabSz="932362" eaLnBrk="0" hangingPunct="0">
              <a:defRPr sz="1200">
                <a:solidFill>
                  <a:schemeClr val="tx1"/>
                </a:solidFill>
                <a:latin typeface="Arial" pitchFamily="34" charset="0"/>
              </a:defRPr>
            </a:lvl2pPr>
            <a:lvl3pPr marL="1151458" indent="-230292" algn="l" defTabSz="932362" eaLnBrk="0" hangingPunct="0">
              <a:defRPr sz="1200">
                <a:solidFill>
                  <a:schemeClr val="tx1"/>
                </a:solidFill>
                <a:latin typeface="Arial" pitchFamily="34" charset="0"/>
              </a:defRPr>
            </a:lvl3pPr>
            <a:lvl4pPr marL="1612041" indent="-230292" algn="l" defTabSz="932362" eaLnBrk="0" hangingPunct="0">
              <a:defRPr sz="1200">
                <a:solidFill>
                  <a:schemeClr val="tx1"/>
                </a:solidFill>
                <a:latin typeface="Arial" pitchFamily="34" charset="0"/>
              </a:defRPr>
            </a:lvl4pPr>
            <a:lvl5pPr marL="2072625" indent="-230292" algn="l" defTabSz="932362" eaLnBrk="0" hangingPunct="0">
              <a:defRPr sz="1200">
                <a:solidFill>
                  <a:schemeClr val="tx1"/>
                </a:solidFill>
                <a:latin typeface="Arial" pitchFamily="34" charset="0"/>
              </a:defRPr>
            </a:lvl5pPr>
            <a:lvl6pPr marL="2533208" indent="-230292" defTabSz="932362" eaLnBrk="0" fontAlgn="base" hangingPunct="0">
              <a:spcBef>
                <a:spcPct val="30000"/>
              </a:spcBef>
              <a:spcAft>
                <a:spcPct val="0"/>
              </a:spcAft>
              <a:defRPr sz="1200">
                <a:solidFill>
                  <a:schemeClr val="tx1"/>
                </a:solidFill>
                <a:latin typeface="Arial" pitchFamily="34" charset="0"/>
              </a:defRPr>
            </a:lvl6pPr>
            <a:lvl7pPr marL="2993791" indent="-230292" defTabSz="932362" eaLnBrk="0" fontAlgn="base" hangingPunct="0">
              <a:spcBef>
                <a:spcPct val="30000"/>
              </a:spcBef>
              <a:spcAft>
                <a:spcPct val="0"/>
              </a:spcAft>
              <a:defRPr sz="1200">
                <a:solidFill>
                  <a:schemeClr val="tx1"/>
                </a:solidFill>
                <a:latin typeface="Arial" pitchFamily="34" charset="0"/>
              </a:defRPr>
            </a:lvl7pPr>
            <a:lvl8pPr marL="3454375" indent="-230292" defTabSz="932362" eaLnBrk="0" fontAlgn="base" hangingPunct="0">
              <a:spcBef>
                <a:spcPct val="30000"/>
              </a:spcBef>
              <a:spcAft>
                <a:spcPct val="0"/>
              </a:spcAft>
              <a:defRPr sz="1200">
                <a:solidFill>
                  <a:schemeClr val="tx1"/>
                </a:solidFill>
                <a:latin typeface="Arial" pitchFamily="34" charset="0"/>
              </a:defRPr>
            </a:lvl8pPr>
            <a:lvl9pPr marL="3914958" indent="-230292" defTabSz="932362"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33</a:t>
            </a:fld>
            <a:endParaRPr lang="ru-RU" altLang="en-US"/>
          </a:p>
        </p:txBody>
      </p:sp>
      <p:sp>
        <p:nvSpPr>
          <p:cNvPr id="38915" name="Rectangle 2"/>
          <p:cNvSpPr>
            <a:spLocks noGrp="1" noRot="1" noChangeAspect="1" noChangeArrowheads="1" noTextEdit="1"/>
          </p:cNvSpPr>
          <p:nvPr>
            <p:ph type="sldImg"/>
          </p:nvPr>
        </p:nvSpPr>
        <p:spPr>
          <a:xfrm>
            <a:off x="2897188" y="525463"/>
            <a:ext cx="3505200" cy="2628900"/>
          </a:xfrm>
          <a:ln/>
        </p:spPr>
      </p:sp>
      <p:sp>
        <p:nvSpPr>
          <p:cNvPr id="38916" name="Rectangle 3"/>
          <p:cNvSpPr>
            <a:spLocks noGrp="1" noChangeArrowheads="1"/>
          </p:cNvSpPr>
          <p:nvPr>
            <p:ph type="body" idx="1"/>
          </p:nvPr>
        </p:nvSpPr>
        <p:spPr>
          <a:xfrm>
            <a:off x="930066" y="3330483"/>
            <a:ext cx="7436270" cy="3154559"/>
          </a:xfrm>
          <a:noFill/>
        </p:spPr>
        <p:txBody>
          <a:bodyPr/>
          <a:lstStyle/>
          <a:p>
            <a:pPr eaLnBrk="1" hangingPunct="1"/>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1504950" y="762000"/>
            <a:ext cx="72580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Logo&#10;&#10;Description automatically generated">
            <a:extLst>
              <a:ext uri="{FF2B5EF4-FFF2-40B4-BE49-F238E27FC236}">
                <a16:creationId xmlns:a16="http://schemas.microsoft.com/office/drawing/2014/main" id="{BE40C90E-40B9-A27C-7243-1FF0215C6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448" y="274466"/>
            <a:ext cx="18415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99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3" name="Picture 2" descr="Logo&#10;&#10;Description automatically generated">
            <a:extLst>
              <a:ext uri="{FF2B5EF4-FFF2-40B4-BE49-F238E27FC236}">
                <a16:creationId xmlns:a16="http://schemas.microsoft.com/office/drawing/2014/main" id="{4C28FDA1-A3AB-BFBF-691D-0EDF545CAD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325895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6" name="Picture 5" descr="Logo&#10;&#10;Description automatically generated">
            <a:extLst>
              <a:ext uri="{FF2B5EF4-FFF2-40B4-BE49-F238E27FC236}">
                <a16:creationId xmlns:a16="http://schemas.microsoft.com/office/drawing/2014/main" id="{A54B6628-6A3E-354B-3FCB-482DC470F4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192572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11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5" name="Picture 4" descr="Logo&#10;&#10;Description automatically generated">
            <a:extLst>
              <a:ext uri="{FF2B5EF4-FFF2-40B4-BE49-F238E27FC236}">
                <a16:creationId xmlns:a16="http://schemas.microsoft.com/office/drawing/2014/main" id="{29D007CA-749D-45F5-2B44-DFD17D5BAE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14000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7" name="Picture 6" descr="Logo&#10;&#10;Description automatically generated">
            <a:extLst>
              <a:ext uri="{FF2B5EF4-FFF2-40B4-BE49-F238E27FC236}">
                <a16:creationId xmlns:a16="http://schemas.microsoft.com/office/drawing/2014/main" id="{B43E34A1-A87F-6194-3307-460A26EA88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64016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3" name="Picture 2" descr="Logo&#10;&#10;Description automatically generated">
            <a:extLst>
              <a:ext uri="{FF2B5EF4-FFF2-40B4-BE49-F238E27FC236}">
                <a16:creationId xmlns:a16="http://schemas.microsoft.com/office/drawing/2014/main" id="{BEF08452-26DD-95BF-CEDB-60B684D9E6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129379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2" name="Picture 1" descr="Logo&#10;&#10;Description automatically generated">
            <a:extLst>
              <a:ext uri="{FF2B5EF4-FFF2-40B4-BE49-F238E27FC236}">
                <a16:creationId xmlns:a16="http://schemas.microsoft.com/office/drawing/2014/main" id="{8AA2B506-9170-1B53-1038-546FAA4EBF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1476701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Picture 1" descr="Logo&#10;&#10;Description automatically generated">
            <a:extLst>
              <a:ext uri="{FF2B5EF4-FFF2-40B4-BE49-F238E27FC236}">
                <a16:creationId xmlns:a16="http://schemas.microsoft.com/office/drawing/2014/main" id="{39A92D5C-1778-F817-39C6-E0910C0F1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259312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5" name="Picture 4" descr="Logo&#10;&#10;Description automatically generated">
            <a:extLst>
              <a:ext uri="{FF2B5EF4-FFF2-40B4-BE49-F238E27FC236}">
                <a16:creationId xmlns:a16="http://schemas.microsoft.com/office/drawing/2014/main" id="{AA7F9707-591A-555C-8A43-08B98FCE49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32507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8">
            <a:extLst>
              <a:ext uri="{FF2B5EF4-FFF2-40B4-BE49-F238E27FC236}">
                <a16:creationId xmlns:a16="http://schemas.microsoft.com/office/drawing/2014/main" id="{05B36110-ADC3-17AD-5AAA-23A4B74C7564}"/>
              </a:ext>
            </a:extLst>
          </p:cNvPr>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7" name="Text Box 13">
            <a:extLst>
              <a:ext uri="{FF2B5EF4-FFF2-40B4-BE49-F238E27FC236}">
                <a16:creationId xmlns:a16="http://schemas.microsoft.com/office/drawing/2014/main" id="{3A249D16-7196-C4D7-131F-8AF9538BA3F9}"/>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pic>
        <p:nvPicPr>
          <p:cNvPr id="9" name="Picture 8">
            <a:extLst>
              <a:ext uri="{FF2B5EF4-FFF2-40B4-BE49-F238E27FC236}">
                <a16:creationId xmlns:a16="http://schemas.microsoft.com/office/drawing/2014/main" id="{351C8611-3C78-E0C1-A06D-FB472286415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429000" y="6291823"/>
            <a:ext cx="2286000" cy="471432"/>
          </a:xfrm>
          <a:prstGeom prst="rect">
            <a:avLst/>
          </a:prstGeom>
        </p:spPr>
      </p:pic>
    </p:spTree>
    <p:extLst>
      <p:ext uri="{BB962C8B-B14F-4D97-AF65-F5344CB8AC3E}">
        <p14:creationId xmlns:p14="http://schemas.microsoft.com/office/powerpoint/2010/main" val="21504164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th/illustrations/%E0%B8%84%E0%B8%A7%E0%B8%B2%E0%B8%A1%E0%B8%9B%E0%B8%A5%E0%B8%AD%E0%B8%94%E0%B8%A0%E0%B8%B1%E0%B8%A2%E0%B9%83%E0%B8%99%E0%B8%AD%E0%B8%B8%E0%B8%95%E0%B8%AA%E0%B8%B2%E0%B8%AB%E0%B8%81%E0%B8%A3%E0%B8%A3%E0%B8%A1-%E0%B9%84%E0%B8%9F%E0%B8%9F%E0%B9%89%E0%B8%B2-1492062/"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wl.excelsior.edu/educator-resources/owl-across-disciplines/owl-across-the-disciplines-grammar-and-usage/"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namu.moe/w/%EA%B0%90%EC%A0%84"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namu.moe/w/%EA%B0%90%EC%A0%8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www.bing.com/videos/search?q=watthour+meter+explosions&amp;&amp;view=detail&amp;mid=48AE3383974D4CCE463F48AE3383974D4CCE463F&amp;&amp;FORM=VRDGAR&amp;ru=%2Fvideos%2Fsearch%3Fq%3Dwatthour%2520meter%2520explosions%26qs%3Dn%26form%3DQBVDMH%26%3D%2525eManage%2520Your%2520Search%2520History%2525E%26sp%3D-1%26pq%3Dwatthour%2520meter%2520explosions%26sc%3D0-25%26sk%3D%26cvid%3D137F6DBB702041A2AD4994F2DD660726"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freesvg.org/safety-firs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freepngimg.com/png/88434-text-symbol-question-mark-computer-graphics-3d"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youtu.be/2Xoyb9M5-EA"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fr/sol-glissant-slippery-when-wet-98671/"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gif"/><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sprmario.hatenablog.jp/entry/right-question-for-ux" TargetMode="External"/><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mailto:john@samscometering.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hyperlink" Target="http://www.tesco-advent.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freesvg.org/corrosive-hazard-warning-sign-vector-image"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caution-flammable-industrial-safety-1491550/"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industrial-safety-electric-danger-1492062/"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th/illustrations/%E0%B8%84%E0%B8%A7%E0%B8%B2%E0%B8%A1%E0%B8%9B%E0%B8%A5%E0%B8%AD%E0%B8%94%E0%B8%A0%E0%B8%B1%E0%B8%A2%E0%B9%83%E0%B8%99%E0%B8%AD%E0%B8%B8%E0%B8%95%E0%B8%AA%E0%B8%B2%E0%B8%AB%E0%B8%81%E0%B8%A3%E0%B8%A3%E0%B8%A1-%E0%B9%84%E0%B8%9F%E0%B8%9F%E0%B9%89%E0%B8%B2-1492062/"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3" descr="C:\Users\andrea.koch\Desktop\ncem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877" y="4285568"/>
            <a:ext cx="1076143" cy="107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575D2B46-0B8F-1B53-C1CB-251503978BAA}"/>
              </a:ext>
            </a:extLst>
          </p:cNvPr>
          <p:cNvSpPr>
            <a:spLocks noGrp="1"/>
          </p:cNvSpPr>
          <p:nvPr>
            <p:ph type="ctrTitle"/>
          </p:nvPr>
        </p:nvSpPr>
        <p:spPr>
          <a:xfrm>
            <a:off x="1664675" y="1870306"/>
            <a:ext cx="6858001" cy="1557595"/>
          </a:xfrm>
        </p:spPr>
        <p:txBody>
          <a:bodyPr/>
          <a:lstStyle/>
          <a:p>
            <a:r>
              <a:rPr lang="en-US">
                <a:latin typeface="Calibri"/>
                <a:cs typeface="Calibri"/>
              </a:rPr>
              <a:t>Meter Safety </a:t>
            </a:r>
            <a:endParaRPr lang="en-US"/>
          </a:p>
        </p:txBody>
      </p:sp>
      <p:sp>
        <p:nvSpPr>
          <p:cNvPr id="5" name="Text Placeholder 4">
            <a:extLst>
              <a:ext uri="{FF2B5EF4-FFF2-40B4-BE49-F238E27FC236}">
                <a16:creationId xmlns:a16="http://schemas.microsoft.com/office/drawing/2014/main" id="{4034D006-4DB6-D315-9FA3-3E3D75B8CC52}"/>
              </a:ext>
            </a:extLst>
          </p:cNvPr>
          <p:cNvSpPr>
            <a:spLocks noGrp="1"/>
          </p:cNvSpPr>
          <p:nvPr>
            <p:ph type="body" sz="quarter" idx="10"/>
          </p:nvPr>
        </p:nvSpPr>
        <p:spPr>
          <a:xfrm>
            <a:off x="3742960" y="4409832"/>
            <a:ext cx="4886079" cy="828006"/>
          </a:xfrm>
        </p:spPr>
        <p:txBody>
          <a:bodyPr vert="horz" lIns="91440" tIns="45720" rIns="91440" bIns="45720" rtlCol="0" anchor="t">
            <a:normAutofit/>
          </a:bodyPr>
          <a:lstStyle/>
          <a:p>
            <a:r>
              <a:rPr lang="en-US">
                <a:latin typeface="Arial"/>
                <a:cs typeface="Arial"/>
              </a:rPr>
              <a:t>T</a:t>
            </a:r>
            <a:r>
              <a:rPr lang="en-US" sz="2000">
                <a:latin typeface="Arial"/>
                <a:cs typeface="Arial"/>
              </a:rPr>
              <a:t>hursday, June 15th Single Phase Track</a:t>
            </a:r>
            <a:r>
              <a:rPr lang="en-US">
                <a:latin typeface="Arial"/>
                <a:cs typeface="Arial"/>
              </a:rPr>
              <a:t> </a:t>
            </a:r>
            <a:endParaRPr lang="en-US"/>
          </a:p>
        </p:txBody>
      </p:sp>
      <p:sp>
        <p:nvSpPr>
          <p:cNvPr id="6" name="Text Placeholder 5">
            <a:extLst>
              <a:ext uri="{FF2B5EF4-FFF2-40B4-BE49-F238E27FC236}">
                <a16:creationId xmlns:a16="http://schemas.microsoft.com/office/drawing/2014/main" id="{4E73CE7B-6230-2F83-0C95-D64936973AF1}"/>
              </a:ext>
            </a:extLst>
          </p:cNvPr>
          <p:cNvSpPr>
            <a:spLocks noGrp="1"/>
          </p:cNvSpPr>
          <p:nvPr>
            <p:ph type="body" sz="quarter" idx="11"/>
          </p:nvPr>
        </p:nvSpPr>
        <p:spPr>
          <a:xfrm>
            <a:off x="5179036" y="4745468"/>
            <a:ext cx="3244850" cy="271161"/>
          </a:xfrm>
        </p:spPr>
        <p:txBody>
          <a:bodyPr vert="horz" lIns="91440" tIns="45720" rIns="91440" bIns="45720" rtlCol="0" anchor="t">
            <a:noAutofit/>
          </a:bodyPr>
          <a:lstStyle/>
          <a:p>
            <a:r>
              <a:rPr lang="en-US" sz="2000">
                <a:latin typeface="Arial"/>
                <a:cs typeface="Arial"/>
              </a:rPr>
              <a:t>10:00 AM </a:t>
            </a:r>
            <a:endParaRPr lang="en-US" sz="2000"/>
          </a:p>
        </p:txBody>
      </p:sp>
      <p:sp>
        <p:nvSpPr>
          <p:cNvPr id="7" name="Text Placeholder 6">
            <a:extLst>
              <a:ext uri="{FF2B5EF4-FFF2-40B4-BE49-F238E27FC236}">
                <a16:creationId xmlns:a16="http://schemas.microsoft.com/office/drawing/2014/main" id="{9C24A77B-449C-65F8-3095-F15E70B5BFED}"/>
              </a:ext>
            </a:extLst>
          </p:cNvPr>
          <p:cNvSpPr>
            <a:spLocks noGrp="1"/>
          </p:cNvSpPr>
          <p:nvPr>
            <p:ph type="body" sz="quarter" idx="12"/>
          </p:nvPr>
        </p:nvSpPr>
        <p:spPr>
          <a:xfrm>
            <a:off x="4751144" y="5045938"/>
            <a:ext cx="3672742" cy="277022"/>
          </a:xfrm>
        </p:spPr>
        <p:txBody>
          <a:bodyPr vert="horz" lIns="91440" tIns="45720" rIns="91440" bIns="45720" rtlCol="0" anchor="t">
            <a:normAutofit fontScale="85000" lnSpcReduction="20000"/>
          </a:bodyPr>
          <a:lstStyle/>
          <a:p>
            <a:r>
              <a:rPr lang="en-US" sz="2000">
                <a:latin typeface="Arial"/>
                <a:cs typeface="Arial"/>
              </a:rPr>
              <a:t>John Kretzschmar, SAMSCO </a:t>
            </a:r>
          </a:p>
          <a:p>
            <a:endParaRPr lang="en-US"/>
          </a:p>
        </p:txBody>
      </p:sp>
      <p:sp>
        <p:nvSpPr>
          <p:cNvPr id="2" name="TextBox 1">
            <a:extLst>
              <a:ext uri="{FF2B5EF4-FFF2-40B4-BE49-F238E27FC236}">
                <a16:creationId xmlns:a16="http://schemas.microsoft.com/office/drawing/2014/main" id="{B4E11900-38DA-D62F-B1B6-3A77EAA1BF73}"/>
              </a:ext>
            </a:extLst>
          </p:cNvPr>
          <p:cNvSpPr txBox="1"/>
          <p:nvPr/>
        </p:nvSpPr>
        <p:spPr>
          <a:xfrm>
            <a:off x="5583115" y="5407269"/>
            <a:ext cx="32971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Arial"/>
            </a:endParaRPr>
          </a:p>
        </p:txBody>
      </p:sp>
    </p:spTree>
    <p:extLst>
      <p:ext uri="{BB962C8B-B14F-4D97-AF65-F5344CB8AC3E}">
        <p14:creationId xmlns:p14="http://schemas.microsoft.com/office/powerpoint/2010/main" val="464278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Electric Shock</a:t>
            </a:r>
          </a:p>
        </p:txBody>
      </p:sp>
      <p:sp>
        <p:nvSpPr>
          <p:cNvPr id="3075" name="Rectangle 3"/>
          <p:cNvSpPr>
            <a:spLocks noGrp="1" noChangeArrowheads="1"/>
          </p:cNvSpPr>
          <p:nvPr>
            <p:ph idx="1"/>
          </p:nvPr>
        </p:nvSpPr>
        <p:spPr bwMode="auto">
          <a:xfrm>
            <a:off x="457200" y="1570038"/>
            <a:ext cx="4572000" cy="40687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endParaRPr lang="en-US" sz="1600" b="0" i="0" dirty="0">
              <a:solidFill>
                <a:srgbClr val="494B4C"/>
              </a:solidFill>
              <a:effectLst/>
              <a:latin typeface="Roboto" panose="02000000000000000000" pitchFamily="2" charset="0"/>
            </a:endParaRPr>
          </a:p>
          <a:p>
            <a:pPr marL="0" indent="0" algn="ctr" eaLnBrk="1" hangingPunct="1">
              <a:buNone/>
            </a:pPr>
            <a:r>
              <a:rPr lang="en-US" sz="2400" dirty="0">
                <a:solidFill>
                  <a:srgbClr val="494B4C"/>
                </a:solidFill>
                <a:latin typeface="Calibri" panose="020F0502020204030204" pitchFamily="34" charset="0"/>
                <a:cs typeface="Calibri" panose="020F0502020204030204" pitchFamily="34" charset="0"/>
              </a:rPr>
              <a:t>What is Electric Shock?</a:t>
            </a:r>
          </a:p>
          <a:p>
            <a:pPr marL="0" indent="0" eaLnBrk="1" hangingPunct="1">
              <a:buNone/>
            </a:pPr>
            <a:endParaRPr lang="en-US" sz="1600" b="0" i="0" dirty="0">
              <a:solidFill>
                <a:srgbClr val="494B4C"/>
              </a:solidFill>
              <a:effectLst/>
              <a:latin typeface="Roboto" panose="02000000000000000000" pitchFamily="2" charset="0"/>
            </a:endParaRPr>
          </a:p>
          <a:p>
            <a:pPr marL="0" indent="0" algn="just" eaLnBrk="1" hangingPunct="1">
              <a:buNone/>
            </a:pPr>
            <a:r>
              <a:rPr lang="en-US" sz="1800" b="0" i="0" dirty="0">
                <a:solidFill>
                  <a:srgbClr val="494B4C"/>
                </a:solidFill>
                <a:effectLst/>
                <a:latin typeface="Calibri" panose="020F0502020204030204" pitchFamily="34" charset="0"/>
                <a:cs typeface="Calibri" panose="020F0502020204030204" pitchFamily="34" charset="0"/>
              </a:rPr>
              <a:t>The human body conducts electricity well, so it travels through the body with ease.</a:t>
            </a:r>
          </a:p>
          <a:p>
            <a:pPr marL="0" indent="0" algn="just" eaLnBrk="1" hangingPunct="1">
              <a:buNone/>
            </a:pPr>
            <a:endParaRPr lang="en-US" sz="1800" dirty="0">
              <a:solidFill>
                <a:srgbClr val="494B4C"/>
              </a:solidFill>
              <a:latin typeface="Calibri" panose="020F0502020204030204" pitchFamily="34" charset="0"/>
              <a:cs typeface="Calibri" panose="020F0502020204030204" pitchFamily="34" charset="0"/>
            </a:endParaRPr>
          </a:p>
          <a:p>
            <a:pPr marL="0" indent="0" algn="just" eaLnBrk="1" hangingPunct="1">
              <a:buNone/>
            </a:pPr>
            <a:r>
              <a:rPr lang="en-US" sz="1800" b="0" i="0" dirty="0">
                <a:solidFill>
                  <a:srgbClr val="494B4C"/>
                </a:solidFill>
                <a:effectLst/>
                <a:latin typeface="Calibri" panose="020F0502020204030204" pitchFamily="34" charset="0"/>
                <a:cs typeface="Calibri" panose="020F0502020204030204" pitchFamily="34" charset="0"/>
              </a:rPr>
              <a:t>People can incur organ damage even if there is only a minor burn on the skin. </a:t>
            </a:r>
          </a:p>
          <a:p>
            <a:pPr marL="0" indent="0" algn="just" eaLnBrk="1" hangingPunct="1">
              <a:buNone/>
            </a:pPr>
            <a:endParaRPr lang="en-US" sz="1800" dirty="0">
              <a:solidFill>
                <a:srgbClr val="494B4C"/>
              </a:solidFill>
              <a:latin typeface="Calibri" panose="020F0502020204030204" pitchFamily="34" charset="0"/>
              <a:cs typeface="Calibri" panose="020F0502020204030204" pitchFamily="34" charset="0"/>
            </a:endParaRPr>
          </a:p>
          <a:p>
            <a:pPr marL="0" indent="0" algn="just" eaLnBrk="1" hangingPunct="1">
              <a:buNone/>
            </a:pPr>
            <a:r>
              <a:rPr lang="en-US" sz="1800" b="0" i="0" dirty="0">
                <a:solidFill>
                  <a:srgbClr val="494B4C"/>
                </a:solidFill>
                <a:effectLst/>
                <a:latin typeface="Calibri" panose="020F0502020204030204" pitchFamily="34" charset="0"/>
                <a:cs typeface="Calibri" panose="020F0502020204030204" pitchFamily="34" charset="0"/>
              </a:rPr>
              <a:t>The most common areas injured by electric shock are the heart, muscles, and brain.</a:t>
            </a:r>
          </a:p>
        </p:txBody>
      </p:sp>
      <p:pic>
        <p:nvPicPr>
          <p:cNvPr id="3" name="Picture 2" descr="A yellow sign with a black arrow&#10;&#10;Description automatically generated with medium confidence">
            <a:extLst>
              <a:ext uri="{FF2B5EF4-FFF2-40B4-BE49-F238E27FC236}">
                <a16:creationId xmlns:a16="http://schemas.microsoft.com/office/drawing/2014/main" id="{A3CECF80-1D77-C98C-C49A-4CC6D7A5DA1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16152" y="3124200"/>
            <a:ext cx="2640168" cy="2343149"/>
          </a:xfrm>
          <a:prstGeom prst="rect">
            <a:avLst/>
          </a:prstGeom>
        </p:spPr>
      </p:pic>
    </p:spTree>
    <p:extLst>
      <p:ext uri="{BB962C8B-B14F-4D97-AF65-F5344CB8AC3E}">
        <p14:creationId xmlns:p14="http://schemas.microsoft.com/office/powerpoint/2010/main" val="1352137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alpha val="48000"/>
          </a:srgb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Electric Shock</a:t>
            </a:r>
          </a:p>
        </p:txBody>
      </p:sp>
      <p:graphicFrame>
        <p:nvGraphicFramePr>
          <p:cNvPr id="8" name="Table 8">
            <a:extLst>
              <a:ext uri="{FF2B5EF4-FFF2-40B4-BE49-F238E27FC236}">
                <a16:creationId xmlns:a16="http://schemas.microsoft.com/office/drawing/2014/main" id="{7D084363-625C-947C-5193-FFE09774448B}"/>
              </a:ext>
            </a:extLst>
          </p:cNvPr>
          <p:cNvGraphicFramePr>
            <a:graphicFrameLocks noGrp="1"/>
          </p:cNvGraphicFramePr>
          <p:nvPr>
            <p:extLst>
              <p:ext uri="{D42A27DB-BD31-4B8C-83A1-F6EECF244321}">
                <p14:modId xmlns:p14="http://schemas.microsoft.com/office/powerpoint/2010/main" val="1661709087"/>
              </p:ext>
            </p:extLst>
          </p:nvPr>
        </p:nvGraphicFramePr>
        <p:xfrm>
          <a:off x="1714500" y="2286000"/>
          <a:ext cx="5715000" cy="2590800"/>
        </p:xfrm>
        <a:graphic>
          <a:graphicData uri="http://schemas.openxmlformats.org/drawingml/2006/table">
            <a:tbl>
              <a:tblPr firstRow="1" bandRow="1">
                <a:tableStyleId>{5C22544A-7EE6-4342-B048-85BDC9FD1C3A}</a:tableStyleId>
              </a:tblPr>
              <a:tblGrid>
                <a:gridCol w="1306046">
                  <a:extLst>
                    <a:ext uri="{9D8B030D-6E8A-4147-A177-3AD203B41FA5}">
                      <a16:colId xmlns:a16="http://schemas.microsoft.com/office/drawing/2014/main" val="3284720382"/>
                    </a:ext>
                  </a:extLst>
                </a:gridCol>
                <a:gridCol w="4408954">
                  <a:extLst>
                    <a:ext uri="{9D8B030D-6E8A-4147-A177-3AD203B41FA5}">
                      <a16:colId xmlns:a16="http://schemas.microsoft.com/office/drawing/2014/main" val="2736398017"/>
                    </a:ext>
                  </a:extLst>
                </a:gridCol>
              </a:tblGrid>
              <a:tr h="431800">
                <a:tc>
                  <a:txBody>
                    <a:bodyPr/>
                    <a:lstStyle/>
                    <a:p>
                      <a:r>
                        <a:rPr lang="en-US" sz="2000" b="1" dirty="0">
                          <a:solidFill>
                            <a:schemeClr val="tx1"/>
                          </a:solidFill>
                          <a:latin typeface="Calibri" panose="020F0502020204030204" pitchFamily="34" charset="0"/>
                          <a:cs typeface="Calibri" panose="020F0502020204030204" pitchFamily="34" charset="0"/>
                        </a:rPr>
                        <a:t>Current</a:t>
                      </a:r>
                    </a:p>
                  </a:txBody>
                  <a:tcPr>
                    <a:solidFill>
                      <a:srgbClr val="EAB200">
                        <a:alpha val="96000"/>
                      </a:srgbClr>
                    </a:solidFill>
                  </a:tcPr>
                </a:tc>
                <a:tc>
                  <a:txBody>
                    <a:bodyPr/>
                    <a:lstStyle/>
                    <a:p>
                      <a:r>
                        <a:rPr lang="en-US" sz="2000" b="1" dirty="0">
                          <a:solidFill>
                            <a:schemeClr val="tx1"/>
                          </a:solidFill>
                          <a:latin typeface="Calibri" panose="020F0502020204030204" pitchFamily="34" charset="0"/>
                          <a:cs typeface="Calibri" panose="020F0502020204030204" pitchFamily="34" charset="0"/>
                        </a:rPr>
                        <a:t>Effect</a:t>
                      </a:r>
                    </a:p>
                  </a:txBody>
                  <a:tcPr>
                    <a:solidFill>
                      <a:srgbClr val="EAB200">
                        <a:alpha val="96000"/>
                      </a:srgbClr>
                    </a:solidFill>
                  </a:tcPr>
                </a:tc>
                <a:extLst>
                  <a:ext uri="{0D108BD9-81ED-4DB2-BD59-A6C34878D82A}">
                    <a16:rowId xmlns:a16="http://schemas.microsoft.com/office/drawing/2014/main" val="2081611788"/>
                  </a:ext>
                </a:extLst>
              </a:tr>
              <a:tr h="431800">
                <a:tc>
                  <a:txBody>
                    <a:bodyPr/>
                    <a:lstStyle/>
                    <a:p>
                      <a:r>
                        <a:rPr lang="en-US" dirty="0">
                          <a:latin typeface="Calibri" panose="020F0502020204030204" pitchFamily="34" charset="0"/>
                          <a:cs typeface="Calibri" panose="020F0502020204030204" pitchFamily="34" charset="0"/>
                        </a:rPr>
                        <a:t>1 mA</a:t>
                      </a:r>
                    </a:p>
                  </a:txBody>
                  <a:tcPr>
                    <a:solidFill>
                      <a:srgbClr val="EAB200">
                        <a:alpha val="96000"/>
                      </a:srgbClr>
                    </a:solidFill>
                  </a:tcPr>
                </a:tc>
                <a:tc>
                  <a:txBody>
                    <a:bodyPr/>
                    <a:lstStyle/>
                    <a:p>
                      <a:r>
                        <a:rPr lang="en-US" dirty="0">
                          <a:latin typeface="Calibri" panose="020F0502020204030204" pitchFamily="34" charset="0"/>
                          <a:cs typeface="Calibri" panose="020F0502020204030204" pitchFamily="34" charset="0"/>
                        </a:rPr>
                        <a:t>Barely noticeable</a:t>
                      </a:r>
                    </a:p>
                  </a:txBody>
                  <a:tcPr>
                    <a:solidFill>
                      <a:srgbClr val="EAB200">
                        <a:alpha val="96000"/>
                      </a:srgbClr>
                    </a:solidFill>
                  </a:tcPr>
                </a:tc>
                <a:extLst>
                  <a:ext uri="{0D108BD9-81ED-4DB2-BD59-A6C34878D82A}">
                    <a16:rowId xmlns:a16="http://schemas.microsoft.com/office/drawing/2014/main" val="1707584056"/>
                  </a:ext>
                </a:extLst>
              </a:tr>
              <a:tr h="431800">
                <a:tc>
                  <a:txBody>
                    <a:bodyPr/>
                    <a:lstStyle/>
                    <a:p>
                      <a:r>
                        <a:rPr lang="en-US" dirty="0">
                          <a:latin typeface="Calibri" panose="020F0502020204030204" pitchFamily="34" charset="0"/>
                          <a:cs typeface="Calibri" panose="020F0502020204030204" pitchFamily="34" charset="0"/>
                        </a:rPr>
                        <a:t>16 mA</a:t>
                      </a:r>
                    </a:p>
                  </a:txBody>
                  <a:tcPr>
                    <a:solidFill>
                      <a:srgbClr val="EAB200">
                        <a:alpha val="96000"/>
                      </a:srgbClr>
                    </a:solidFill>
                  </a:tcPr>
                </a:tc>
                <a:tc>
                  <a:txBody>
                    <a:bodyPr/>
                    <a:lstStyle/>
                    <a:p>
                      <a:r>
                        <a:rPr lang="en-US" dirty="0">
                          <a:latin typeface="Calibri" panose="020F0502020204030204" pitchFamily="34" charset="0"/>
                          <a:cs typeface="Calibri" panose="020F0502020204030204" pitchFamily="34" charset="0"/>
                        </a:rPr>
                        <a:t>Maximum current before you can’t let go</a:t>
                      </a:r>
                    </a:p>
                  </a:txBody>
                  <a:tcPr>
                    <a:solidFill>
                      <a:srgbClr val="EAB200"/>
                    </a:solidFill>
                  </a:tcPr>
                </a:tc>
                <a:extLst>
                  <a:ext uri="{0D108BD9-81ED-4DB2-BD59-A6C34878D82A}">
                    <a16:rowId xmlns:a16="http://schemas.microsoft.com/office/drawing/2014/main" val="230156443"/>
                  </a:ext>
                </a:extLst>
              </a:tr>
              <a:tr h="431800">
                <a:tc>
                  <a:txBody>
                    <a:bodyPr/>
                    <a:lstStyle/>
                    <a:p>
                      <a:r>
                        <a:rPr lang="en-US" dirty="0">
                          <a:latin typeface="Calibri" panose="020F0502020204030204" pitchFamily="34" charset="0"/>
                          <a:cs typeface="Calibri" panose="020F0502020204030204" pitchFamily="34" charset="0"/>
                        </a:rPr>
                        <a:t>20 mA</a:t>
                      </a:r>
                    </a:p>
                  </a:txBody>
                  <a:tcPr>
                    <a:solidFill>
                      <a:srgbClr val="EAB200">
                        <a:alpha val="96000"/>
                      </a:srgbClr>
                    </a:solidFill>
                  </a:tcPr>
                </a:tc>
                <a:tc>
                  <a:txBody>
                    <a:bodyPr/>
                    <a:lstStyle/>
                    <a:p>
                      <a:r>
                        <a:rPr lang="en-US" dirty="0">
                          <a:latin typeface="Calibri" panose="020F0502020204030204" pitchFamily="34" charset="0"/>
                          <a:cs typeface="Calibri" panose="020F0502020204030204" pitchFamily="34" charset="0"/>
                        </a:rPr>
                        <a:t>Paralysis of respiratory muscles</a:t>
                      </a:r>
                    </a:p>
                  </a:txBody>
                  <a:tcPr>
                    <a:solidFill>
                      <a:srgbClr val="EAB200">
                        <a:alpha val="96000"/>
                      </a:srgbClr>
                    </a:solidFill>
                  </a:tcPr>
                </a:tc>
                <a:extLst>
                  <a:ext uri="{0D108BD9-81ED-4DB2-BD59-A6C34878D82A}">
                    <a16:rowId xmlns:a16="http://schemas.microsoft.com/office/drawing/2014/main" val="1038899181"/>
                  </a:ext>
                </a:extLst>
              </a:tr>
              <a:tr h="431800">
                <a:tc>
                  <a:txBody>
                    <a:bodyPr/>
                    <a:lstStyle/>
                    <a:p>
                      <a:r>
                        <a:rPr lang="en-US" dirty="0">
                          <a:latin typeface="Calibri" panose="020F0502020204030204" pitchFamily="34" charset="0"/>
                          <a:cs typeface="Calibri" panose="020F0502020204030204" pitchFamily="34" charset="0"/>
                        </a:rPr>
                        <a:t>100 mA</a:t>
                      </a:r>
                    </a:p>
                  </a:txBody>
                  <a:tcPr>
                    <a:solidFill>
                      <a:srgbClr val="EAB200">
                        <a:alpha val="96000"/>
                      </a:srgbClr>
                    </a:solidFill>
                  </a:tcPr>
                </a:tc>
                <a:tc>
                  <a:txBody>
                    <a:bodyPr/>
                    <a:lstStyle/>
                    <a:p>
                      <a:r>
                        <a:rPr lang="en-US" dirty="0">
                          <a:latin typeface="Calibri" panose="020F0502020204030204" pitchFamily="34" charset="0"/>
                          <a:cs typeface="Calibri" panose="020F0502020204030204" pitchFamily="34" charset="0"/>
                        </a:rPr>
                        <a:t>Ventricular fibrillation starts</a:t>
                      </a:r>
                    </a:p>
                  </a:txBody>
                  <a:tcPr>
                    <a:solidFill>
                      <a:srgbClr val="EAB200">
                        <a:alpha val="96000"/>
                      </a:srgbClr>
                    </a:solidFill>
                  </a:tcPr>
                </a:tc>
                <a:extLst>
                  <a:ext uri="{0D108BD9-81ED-4DB2-BD59-A6C34878D82A}">
                    <a16:rowId xmlns:a16="http://schemas.microsoft.com/office/drawing/2014/main" val="271581438"/>
                  </a:ext>
                </a:extLst>
              </a:tr>
              <a:tr h="431800">
                <a:tc>
                  <a:txBody>
                    <a:bodyPr/>
                    <a:lstStyle/>
                    <a:p>
                      <a:r>
                        <a:rPr lang="en-US" dirty="0">
                          <a:latin typeface="Calibri" panose="020F0502020204030204" pitchFamily="34" charset="0"/>
                          <a:cs typeface="Calibri" panose="020F0502020204030204" pitchFamily="34" charset="0"/>
                        </a:rPr>
                        <a:t>2 Amps</a:t>
                      </a:r>
                    </a:p>
                  </a:txBody>
                  <a:tcPr>
                    <a:solidFill>
                      <a:srgbClr val="EAB200">
                        <a:alpha val="96000"/>
                      </a:srgbClr>
                    </a:solidFill>
                  </a:tcPr>
                </a:tc>
                <a:tc>
                  <a:txBody>
                    <a:bodyPr/>
                    <a:lstStyle/>
                    <a:p>
                      <a:r>
                        <a:rPr lang="en-US" dirty="0">
                          <a:latin typeface="Calibri" panose="020F0502020204030204" pitchFamily="34" charset="0"/>
                          <a:cs typeface="Calibri" panose="020F0502020204030204" pitchFamily="34" charset="0"/>
                        </a:rPr>
                        <a:t>Cardiac standstill and organ damage</a:t>
                      </a:r>
                    </a:p>
                  </a:txBody>
                  <a:tcPr>
                    <a:solidFill>
                      <a:srgbClr val="EAB200">
                        <a:alpha val="96000"/>
                      </a:srgbClr>
                    </a:solidFill>
                  </a:tcPr>
                </a:tc>
                <a:extLst>
                  <a:ext uri="{0D108BD9-81ED-4DB2-BD59-A6C34878D82A}">
                    <a16:rowId xmlns:a16="http://schemas.microsoft.com/office/drawing/2014/main" val="761846676"/>
                  </a:ext>
                </a:extLst>
              </a:tr>
            </a:tbl>
          </a:graphicData>
        </a:graphic>
      </p:graphicFrame>
    </p:spTree>
    <p:extLst>
      <p:ext uri="{BB962C8B-B14F-4D97-AF65-F5344CB8AC3E}">
        <p14:creationId xmlns:p14="http://schemas.microsoft.com/office/powerpoint/2010/main" val="138925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90000"/>
          </a:bodyPr>
          <a:lstStyle/>
          <a:p>
            <a:pPr eaLnBrk="1" hangingPunct="1">
              <a:spcBef>
                <a:spcPts val="1800"/>
              </a:spcBef>
            </a:pPr>
            <a:r>
              <a:rPr lang="en-US" altLang="en-US" sz="3200" b="1" dirty="0">
                <a:solidFill>
                  <a:schemeClr val="bg1"/>
                </a:solidFill>
                <a:latin typeface="Calibri" panose="020F0502020204030204" pitchFamily="34" charset="0"/>
                <a:cs typeface="Calibri" panose="020F0502020204030204" pitchFamily="34" charset="0"/>
              </a:rPr>
              <a:t>Electrical Safety</a:t>
            </a:r>
          </a:p>
        </p:txBody>
      </p:sp>
      <p:sp>
        <p:nvSpPr>
          <p:cNvPr id="3075" name="Rectangle 3"/>
          <p:cNvSpPr>
            <a:spLocks noGrp="1" noChangeArrowheads="1"/>
          </p:cNvSpPr>
          <p:nvPr>
            <p:ph sz="half" idx="2"/>
          </p:nvPr>
        </p:nvSpPr>
        <p:spPr bwMode="auto">
          <a:xfrm>
            <a:off x="457200" y="1996949"/>
            <a:ext cx="3124200" cy="39512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eaLnBrk="1" hangingPunct="1"/>
            <a:r>
              <a:rPr lang="en-US" sz="1800" b="0" i="0" dirty="0">
                <a:effectLst/>
                <a:latin typeface="Calibri" panose="020F0502020204030204" pitchFamily="34" charset="0"/>
                <a:cs typeface="Calibri" panose="020F0502020204030204" pitchFamily="34" charset="0"/>
              </a:rPr>
              <a:t>Electric shocks and electrocution are common threats to utility worker safety.</a:t>
            </a:r>
          </a:p>
          <a:p>
            <a:pPr eaLnBrk="1" hangingPunct="1"/>
            <a:r>
              <a:rPr lang="en-US" altLang="en-US" sz="1800" dirty="0">
                <a:latin typeface="Calibri" panose="020F0502020204030204" pitchFamily="34" charset="0"/>
                <a:cs typeface="Calibri" panose="020F0502020204030204" pitchFamily="34" charset="0"/>
              </a:rPr>
              <a:t>In 2020, 126 workers died due to exposure to electricity.</a:t>
            </a:r>
          </a:p>
          <a:p>
            <a:pPr eaLnBrk="1" hangingPunct="1"/>
            <a:r>
              <a:rPr lang="en-US" altLang="en-US" sz="1800" dirty="0">
                <a:latin typeface="Calibri" panose="020F0502020204030204" pitchFamily="34" charset="0"/>
                <a:cs typeface="Calibri" panose="020F0502020204030204" pitchFamily="34" charset="0"/>
              </a:rPr>
              <a:t>This represents a 24% decrease over 2019.</a:t>
            </a:r>
          </a:p>
          <a:p>
            <a:pPr eaLnBrk="1" hangingPunct="1"/>
            <a:r>
              <a:rPr lang="en-US" altLang="en-US" sz="1800" dirty="0">
                <a:latin typeface="Calibri" panose="020F0502020204030204" pitchFamily="34" charset="0"/>
                <a:cs typeface="Calibri" panose="020F0502020204030204" pitchFamily="34" charset="0"/>
              </a:rPr>
              <a:t>This also represents the fewest fatal electrical injuries in nearly 30 years.</a:t>
            </a:r>
          </a:p>
        </p:txBody>
      </p:sp>
      <p:pic>
        <p:nvPicPr>
          <p:cNvPr id="3" name="Picture 2">
            <a:extLst>
              <a:ext uri="{FF2B5EF4-FFF2-40B4-BE49-F238E27FC236}">
                <a16:creationId xmlns:a16="http://schemas.microsoft.com/office/drawing/2014/main" id="{B9B42181-E538-675B-2E03-29EC737BD62D}"/>
              </a:ext>
            </a:extLst>
          </p:cNvPr>
          <p:cNvPicPr>
            <a:picLocks noChangeAspect="1"/>
          </p:cNvPicPr>
          <p:nvPr/>
        </p:nvPicPr>
        <p:blipFill>
          <a:blip r:embed="rId2"/>
          <a:stretch>
            <a:fillRect/>
          </a:stretch>
        </p:blipFill>
        <p:spPr>
          <a:xfrm>
            <a:off x="3857830" y="2336549"/>
            <a:ext cx="4828970" cy="3272089"/>
          </a:xfrm>
          <a:prstGeom prst="rect">
            <a:avLst/>
          </a:prstGeom>
          <a:noFill/>
        </p:spPr>
      </p:pic>
    </p:spTree>
    <p:extLst>
      <p:ext uri="{BB962C8B-B14F-4D97-AF65-F5344CB8AC3E}">
        <p14:creationId xmlns:p14="http://schemas.microsoft.com/office/powerpoint/2010/main" val="321438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Electrical Safety</a:t>
            </a:r>
          </a:p>
        </p:txBody>
      </p:sp>
      <p:graphicFrame>
        <p:nvGraphicFramePr>
          <p:cNvPr id="5" name="Content Placeholder 4">
            <a:extLst>
              <a:ext uri="{FF2B5EF4-FFF2-40B4-BE49-F238E27FC236}">
                <a16:creationId xmlns:a16="http://schemas.microsoft.com/office/drawing/2014/main" id="{DB66CE06-59F0-63F1-28A9-2A8B25C69E26}"/>
              </a:ext>
            </a:extLst>
          </p:cNvPr>
          <p:cNvGraphicFramePr>
            <a:graphicFrameLocks noGrp="1"/>
          </p:cNvGraphicFramePr>
          <p:nvPr>
            <p:ph idx="1"/>
            <p:extLst>
              <p:ext uri="{D42A27DB-BD31-4B8C-83A1-F6EECF244321}">
                <p14:modId xmlns:p14="http://schemas.microsoft.com/office/powerpoint/2010/main" val="3719895594"/>
              </p:ext>
            </p:extLst>
          </p:nvPr>
        </p:nvGraphicFramePr>
        <p:xfrm>
          <a:off x="4545330" y="2133600"/>
          <a:ext cx="4114800" cy="33067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233BD8C-F2CF-6FDA-9DF7-0A8C59C5A0D9}"/>
              </a:ext>
            </a:extLst>
          </p:cNvPr>
          <p:cNvSpPr txBox="1"/>
          <p:nvPr/>
        </p:nvSpPr>
        <p:spPr>
          <a:xfrm>
            <a:off x="457200" y="2667000"/>
            <a:ext cx="4061460" cy="2529923"/>
          </a:xfrm>
          <a:prstGeom prst="rect">
            <a:avLst/>
          </a:prstGeom>
          <a:noFill/>
        </p:spPr>
        <p:txBody>
          <a:bodyPr wrap="square" rtlCol="0">
            <a:spAutoFit/>
          </a:bodyPr>
          <a:lstStyle/>
          <a:p>
            <a:pPr marL="285750" indent="-285750" algn="l">
              <a:buFont typeface="Arial" panose="020B0604020202020204" pitchFamily="34" charset="0"/>
              <a:buChar char="•"/>
            </a:pPr>
            <a:r>
              <a:rPr lang="en-US" sz="1600" dirty="0"/>
              <a:t>Nonfatal electrical injuries involving missed days of work.</a:t>
            </a:r>
          </a:p>
          <a:p>
            <a:pPr marL="285750" indent="-285750" algn="l">
              <a:buFont typeface="Arial" panose="020B0604020202020204" pitchFamily="34" charset="0"/>
              <a:buChar char="•"/>
            </a:pPr>
            <a:r>
              <a:rPr lang="en-US" sz="1600" dirty="0"/>
              <a:t>In 2020 the median number of missed days from direct exposure to electricity, 220V or less was 3 days. </a:t>
            </a:r>
          </a:p>
          <a:p>
            <a:pPr marL="285750" indent="-285750" algn="l">
              <a:buFont typeface="Arial" panose="020B0604020202020204" pitchFamily="34" charset="0"/>
              <a:buChar char="•"/>
            </a:pPr>
            <a:r>
              <a:rPr lang="en-US" sz="1600" dirty="0"/>
              <a:t>In 2020 the median number of missed days from direct exposure to electricity, greater than 220V was 7 days. </a:t>
            </a:r>
          </a:p>
          <a:p>
            <a:pPr marL="285750"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351249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Electrical Safety</a:t>
            </a:r>
          </a:p>
        </p:txBody>
      </p:sp>
      <p:graphicFrame>
        <p:nvGraphicFramePr>
          <p:cNvPr id="15" name="Content Placeholder 14">
            <a:extLst>
              <a:ext uri="{FF2B5EF4-FFF2-40B4-BE49-F238E27FC236}">
                <a16:creationId xmlns:a16="http://schemas.microsoft.com/office/drawing/2014/main" id="{0330E699-7CE3-840B-2DDA-B6CEDE0B5805}"/>
              </a:ext>
            </a:extLst>
          </p:cNvPr>
          <p:cNvGraphicFramePr>
            <a:graphicFrameLocks noGrp="1"/>
          </p:cNvGraphicFramePr>
          <p:nvPr>
            <p:ph idx="1"/>
            <p:extLst>
              <p:ext uri="{D42A27DB-BD31-4B8C-83A1-F6EECF244321}">
                <p14:modId xmlns:p14="http://schemas.microsoft.com/office/powerpoint/2010/main" val="981219238"/>
              </p:ext>
            </p:extLst>
          </p:nvPr>
        </p:nvGraphicFramePr>
        <p:xfrm>
          <a:off x="609600" y="1600200"/>
          <a:ext cx="79248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1026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Arc Fault</a:t>
            </a:r>
          </a:p>
        </p:txBody>
      </p:sp>
      <p:sp>
        <p:nvSpPr>
          <p:cNvPr id="6" name="TextBox 5">
            <a:extLst>
              <a:ext uri="{FF2B5EF4-FFF2-40B4-BE49-F238E27FC236}">
                <a16:creationId xmlns:a16="http://schemas.microsoft.com/office/drawing/2014/main" id="{9F694515-4141-7F51-0AA9-1738F7F8C6A3}"/>
              </a:ext>
            </a:extLst>
          </p:cNvPr>
          <p:cNvSpPr txBox="1"/>
          <p:nvPr/>
        </p:nvSpPr>
        <p:spPr>
          <a:xfrm>
            <a:off x="762000" y="2514600"/>
            <a:ext cx="3733800" cy="256685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What is an Arc Fault?</a:t>
            </a:r>
          </a:p>
          <a:p>
            <a:endParaRPr lang="en-US"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An Arc Fault is a type of electrical fault that that results from the breakdown of an insulating medium between two conductors where the energy is sufficient to sustain an arc across open air.</a:t>
            </a:r>
          </a:p>
        </p:txBody>
      </p:sp>
      <p:pic>
        <p:nvPicPr>
          <p:cNvPr id="8" name="Picture 7" descr="Icon&#10;&#10;Description automatically generated">
            <a:extLst>
              <a:ext uri="{FF2B5EF4-FFF2-40B4-BE49-F238E27FC236}">
                <a16:creationId xmlns:a16="http://schemas.microsoft.com/office/drawing/2014/main" id="{6494A3CA-FF09-19FA-0B9E-BA5299F2B92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53000" y="2266560"/>
            <a:ext cx="3429000" cy="3429000"/>
          </a:xfrm>
          <a:prstGeom prst="rect">
            <a:avLst/>
          </a:prstGeom>
        </p:spPr>
      </p:pic>
      <p:sp>
        <p:nvSpPr>
          <p:cNvPr id="9" name="TextBox 8">
            <a:extLst>
              <a:ext uri="{FF2B5EF4-FFF2-40B4-BE49-F238E27FC236}">
                <a16:creationId xmlns:a16="http://schemas.microsoft.com/office/drawing/2014/main" id="{FA871B68-EEFE-0A3A-7504-24E192175587}"/>
              </a:ext>
            </a:extLst>
          </p:cNvPr>
          <p:cNvSpPr txBox="1"/>
          <p:nvPr/>
        </p:nvSpPr>
        <p:spPr>
          <a:xfrm>
            <a:off x="1143000" y="6937508"/>
            <a:ext cx="3810000" cy="230832"/>
          </a:xfrm>
          <a:prstGeom prst="rect">
            <a:avLst/>
          </a:prstGeom>
          <a:noFill/>
        </p:spPr>
        <p:txBody>
          <a:bodyPr wrap="square" rtlCol="0">
            <a:spAutoFit/>
          </a:bodyPr>
          <a:lstStyle/>
          <a:p>
            <a:r>
              <a:rPr lang="en-US" sz="900">
                <a:hlinkClick r:id="rId3" tooltip="https://owl.excelsior.edu/educator-resources/owl-across-disciplines/owl-across-the-disciplines-grammar-and-usage/"/>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57856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Arc Flash</a:t>
            </a:r>
          </a:p>
        </p:txBody>
      </p:sp>
      <p:pic>
        <p:nvPicPr>
          <p:cNvPr id="4" name="Picture 3">
            <a:extLst>
              <a:ext uri="{FF2B5EF4-FFF2-40B4-BE49-F238E27FC236}">
                <a16:creationId xmlns:a16="http://schemas.microsoft.com/office/drawing/2014/main" id="{723502C0-71B2-AA03-B4DE-85D06EC9ED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69279" y="1905000"/>
            <a:ext cx="2941053" cy="3810000"/>
          </a:xfrm>
          <a:prstGeom prst="rect">
            <a:avLst/>
          </a:prstGeom>
          <a:effectLst>
            <a:softEdge rad="139700"/>
          </a:effectLst>
        </p:spPr>
      </p:pic>
      <p:sp>
        <p:nvSpPr>
          <p:cNvPr id="2" name="TextBox 1">
            <a:extLst>
              <a:ext uri="{FF2B5EF4-FFF2-40B4-BE49-F238E27FC236}">
                <a16:creationId xmlns:a16="http://schemas.microsoft.com/office/drawing/2014/main" id="{6FABD51E-5754-64DC-4E78-257961CA6F2C}"/>
              </a:ext>
            </a:extLst>
          </p:cNvPr>
          <p:cNvSpPr txBox="1"/>
          <p:nvPr/>
        </p:nvSpPr>
        <p:spPr>
          <a:xfrm>
            <a:off x="399449" y="1600200"/>
            <a:ext cx="5086952" cy="5222224"/>
          </a:xfrm>
          <a:prstGeom prst="rect">
            <a:avLst/>
          </a:prstGeom>
          <a:noFill/>
        </p:spPr>
        <p:txBody>
          <a:bodyPr wrap="square" rtlCol="0">
            <a:spAutoFit/>
          </a:bodyPr>
          <a:lstStyle/>
          <a:p>
            <a:r>
              <a:rPr lang="en-US" sz="2400" dirty="0"/>
              <a:t>What is an Arc Flash?</a:t>
            </a:r>
          </a:p>
          <a:p>
            <a:pPr>
              <a:spcBef>
                <a:spcPts val="0"/>
              </a:spcBef>
            </a:pPr>
            <a:endParaRPr lang="en-US" dirty="0"/>
          </a:p>
          <a:p>
            <a:pPr algn="just"/>
            <a:r>
              <a:rPr lang="en-US" dirty="0"/>
              <a:t>An Arc Flash in an event that occurs when electrical current flows through an air gap between conductors.</a:t>
            </a:r>
          </a:p>
          <a:p>
            <a:pPr algn="just">
              <a:spcBef>
                <a:spcPts val="0"/>
              </a:spcBef>
            </a:pPr>
            <a:endParaRPr lang="en-US" sz="800" dirty="0"/>
          </a:p>
          <a:p>
            <a:pPr algn="just"/>
            <a:r>
              <a:rPr lang="en-US" sz="1800" dirty="0">
                <a:latin typeface="Arial" panose="020B0604020202020204" pitchFamily="34" charset="0"/>
                <a:cs typeface="Arial" panose="020B0604020202020204" pitchFamily="34" charset="0"/>
              </a:rPr>
              <a:t>An </a:t>
            </a:r>
            <a:r>
              <a:rPr lang="en-US" dirty="0">
                <a:latin typeface="Arial" panose="020B0604020202020204" pitchFamily="34" charset="0"/>
                <a:cs typeface="Arial" panose="020B0604020202020204" pitchFamily="34" charset="0"/>
              </a:rPr>
              <a:t>arc flash </a:t>
            </a:r>
            <a:r>
              <a:rPr lang="en-US" sz="1800" dirty="0">
                <a:latin typeface="Arial" panose="020B0604020202020204" pitchFamily="34" charset="0"/>
                <a:cs typeface="Arial" panose="020B0604020202020204" pitchFamily="34" charset="0"/>
              </a:rPr>
              <a:t>can cause extreme amounts of light and immense heat of more than 19,000</a:t>
            </a:r>
            <a:r>
              <a:rPr lang="en-US" sz="1800" baseline="30000" dirty="0">
                <a:latin typeface="Arial" panose="020B0604020202020204" pitchFamily="34" charset="0"/>
                <a:cs typeface="Arial" panose="020B0604020202020204" pitchFamily="34" charset="0"/>
              </a:rPr>
              <a:t>o</a:t>
            </a:r>
            <a:r>
              <a:rPr lang="en-US" sz="1800" dirty="0">
                <a:latin typeface="Arial" panose="020B0604020202020204" pitchFamily="34" charset="0"/>
                <a:cs typeface="Arial" panose="020B0604020202020204" pitchFamily="34" charset="0"/>
              </a:rPr>
              <a:t> C. </a:t>
            </a:r>
            <a:r>
              <a:rPr lang="en-US" dirty="0">
                <a:latin typeface="Arial" panose="020B0604020202020204" pitchFamily="34" charset="0"/>
                <a:cs typeface="Arial" panose="020B0604020202020204" pitchFamily="34" charset="0"/>
              </a:rPr>
              <a:t>This can result  in an</a:t>
            </a:r>
            <a:r>
              <a:rPr lang="en-US" sz="1800" dirty="0">
                <a:latin typeface="Arial" panose="020B0604020202020204" pitchFamily="34" charset="0"/>
                <a:cs typeface="Arial" panose="020B0604020202020204" pitchFamily="34" charset="0"/>
              </a:rPr>
              <a:t> explosive pressure wave called an arc blast. </a:t>
            </a:r>
          </a:p>
          <a:p>
            <a:pPr algn="just">
              <a:spcBef>
                <a:spcPts val="0"/>
              </a:spcBef>
            </a:pPr>
            <a:endParaRPr lang="en-US" sz="18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These forces combine to create a hazardous condition that can vaporize metal, destroy equipment, and pose a significant hazard to anyone in the vicinity.</a:t>
            </a:r>
            <a:endParaRPr lang="en-US" dirty="0"/>
          </a:p>
          <a:p>
            <a:endParaRPr lang="en-US" dirty="0"/>
          </a:p>
          <a:p>
            <a:endParaRPr lang="en-US" dirty="0"/>
          </a:p>
        </p:txBody>
      </p:sp>
    </p:spTree>
    <p:extLst>
      <p:ext uri="{BB962C8B-B14F-4D97-AF65-F5344CB8AC3E}">
        <p14:creationId xmlns:p14="http://schemas.microsoft.com/office/powerpoint/2010/main" val="91657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Arc Flash</a:t>
            </a:r>
          </a:p>
        </p:txBody>
      </p:sp>
      <p:sp>
        <p:nvSpPr>
          <p:cNvPr id="2" name="TextBox 1">
            <a:extLst>
              <a:ext uri="{FF2B5EF4-FFF2-40B4-BE49-F238E27FC236}">
                <a16:creationId xmlns:a16="http://schemas.microsoft.com/office/drawing/2014/main" id="{6FABD51E-5754-64DC-4E78-257961CA6F2C}"/>
              </a:ext>
            </a:extLst>
          </p:cNvPr>
          <p:cNvSpPr txBox="1"/>
          <p:nvPr/>
        </p:nvSpPr>
        <p:spPr>
          <a:xfrm>
            <a:off x="399449" y="1600200"/>
            <a:ext cx="5391752" cy="2890022"/>
          </a:xfrm>
          <a:prstGeom prst="rect">
            <a:avLst/>
          </a:prstGeom>
          <a:noFill/>
        </p:spPr>
        <p:txBody>
          <a:bodyPr wrap="square" rtlCol="0">
            <a:spAutoFit/>
          </a:bodyPr>
          <a:lstStyle/>
          <a:p>
            <a:r>
              <a:rPr lang="en-US" sz="2400" dirty="0"/>
              <a:t>Arc Flash can also be caused by:</a:t>
            </a:r>
          </a:p>
          <a:p>
            <a:endParaRPr lang="en-US" sz="2400" dirty="0"/>
          </a:p>
          <a:p>
            <a:endParaRPr lang="en-US" sz="2400" dirty="0"/>
          </a:p>
          <a:p>
            <a:pPr>
              <a:spcBef>
                <a:spcPts val="0"/>
              </a:spcBef>
            </a:pPr>
            <a:endParaRPr lang="en-US" dirty="0"/>
          </a:p>
          <a:p>
            <a:pPr algn="l">
              <a:spcBef>
                <a:spcPts val="0"/>
              </a:spcBef>
            </a:pPr>
            <a:r>
              <a:rPr lang="en-US" dirty="0"/>
              <a:t>Common causes are the accidentally touching of a test probe to the wrong surface or a slipped tool.</a:t>
            </a:r>
          </a:p>
          <a:p>
            <a:pPr algn="l">
              <a:spcBef>
                <a:spcPts val="0"/>
              </a:spcBef>
            </a:pPr>
            <a:endParaRPr lang="en-US" dirty="0"/>
          </a:p>
          <a:p>
            <a:endParaRPr lang="en-US" dirty="0"/>
          </a:p>
        </p:txBody>
      </p:sp>
      <p:pic>
        <p:nvPicPr>
          <p:cNvPr id="4" name="Picture 3">
            <a:extLst>
              <a:ext uri="{FF2B5EF4-FFF2-40B4-BE49-F238E27FC236}">
                <a16:creationId xmlns:a16="http://schemas.microsoft.com/office/drawing/2014/main" id="{A51293C4-5B1A-9F57-CA27-54F6705F72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1" y="1981200"/>
            <a:ext cx="3023603" cy="4031471"/>
          </a:xfrm>
          <a:prstGeom prst="rect">
            <a:avLst/>
          </a:prstGeom>
          <a:effectLst>
            <a:glow>
              <a:schemeClr val="accent1"/>
            </a:glow>
            <a:softEdge rad="101600"/>
          </a:effectLst>
        </p:spPr>
      </p:pic>
    </p:spTree>
    <p:extLst>
      <p:ext uri="{BB962C8B-B14F-4D97-AF65-F5344CB8AC3E}">
        <p14:creationId xmlns:p14="http://schemas.microsoft.com/office/powerpoint/2010/main" val="2917326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Arc Flash</a:t>
            </a:r>
          </a:p>
        </p:txBody>
      </p:sp>
      <p:sp>
        <p:nvSpPr>
          <p:cNvPr id="2" name="TextBox 1">
            <a:extLst>
              <a:ext uri="{FF2B5EF4-FFF2-40B4-BE49-F238E27FC236}">
                <a16:creationId xmlns:a16="http://schemas.microsoft.com/office/drawing/2014/main" id="{6FABD51E-5754-64DC-4E78-257961CA6F2C}"/>
              </a:ext>
            </a:extLst>
          </p:cNvPr>
          <p:cNvSpPr txBox="1"/>
          <p:nvPr/>
        </p:nvSpPr>
        <p:spPr>
          <a:xfrm>
            <a:off x="399449" y="1600200"/>
            <a:ext cx="5391752" cy="4034951"/>
          </a:xfrm>
          <a:prstGeom prst="rect">
            <a:avLst/>
          </a:prstGeom>
          <a:noFill/>
        </p:spPr>
        <p:txBody>
          <a:bodyPr wrap="square" rtlCol="0">
            <a:spAutoFit/>
          </a:bodyPr>
          <a:lstStyle/>
          <a:p>
            <a:r>
              <a:rPr lang="en-US" sz="2400" dirty="0"/>
              <a:t>Arc Flash can also be caused by:</a:t>
            </a:r>
          </a:p>
          <a:p>
            <a:pPr>
              <a:spcBef>
                <a:spcPts val="0"/>
              </a:spcBef>
            </a:pPr>
            <a:endParaRPr lang="en-US" dirty="0"/>
          </a:p>
          <a:p>
            <a:pPr algn="l">
              <a:spcBef>
                <a:spcPts val="0"/>
              </a:spcBef>
            </a:pPr>
            <a:endParaRPr lang="en-US" dirty="0"/>
          </a:p>
          <a:p>
            <a:pPr algn="l">
              <a:spcBef>
                <a:spcPts val="0"/>
              </a:spcBef>
            </a:pPr>
            <a:r>
              <a:rPr lang="en-US" dirty="0"/>
              <a:t>Sparks due to breaks or gaps in the insulation of the conductors.</a:t>
            </a:r>
          </a:p>
          <a:p>
            <a:pPr algn="l">
              <a:spcBef>
                <a:spcPts val="0"/>
              </a:spcBef>
            </a:pPr>
            <a:endParaRPr lang="en-US" dirty="0"/>
          </a:p>
          <a:p>
            <a:pPr algn="l">
              <a:spcBef>
                <a:spcPts val="0"/>
              </a:spcBef>
            </a:pPr>
            <a:r>
              <a:rPr lang="en-US" dirty="0"/>
              <a:t>Equipment failure, improper insulation, substandard parts or substandard material.</a:t>
            </a:r>
          </a:p>
          <a:p>
            <a:pPr algn="just"/>
            <a:endParaRPr lang="en-US" dirty="0"/>
          </a:p>
          <a:p>
            <a:pPr algn="just"/>
            <a:r>
              <a:rPr lang="en-US" dirty="0"/>
              <a:t>Magnetic fields created by dust, corrosion and other impurities can cause ionization of the surrounding air creating a path for a resulting flash.</a:t>
            </a:r>
          </a:p>
          <a:p>
            <a:endParaRPr lang="en-US" dirty="0"/>
          </a:p>
        </p:txBody>
      </p:sp>
      <p:pic>
        <p:nvPicPr>
          <p:cNvPr id="5" name="Picture 4">
            <a:extLst>
              <a:ext uri="{FF2B5EF4-FFF2-40B4-BE49-F238E27FC236}">
                <a16:creationId xmlns:a16="http://schemas.microsoft.com/office/drawing/2014/main" id="{F26759E8-2286-A68B-CDFA-CFD2818D98F7}"/>
              </a:ext>
            </a:extLst>
          </p:cNvPr>
          <p:cNvPicPr>
            <a:picLocks noChangeAspect="1"/>
          </p:cNvPicPr>
          <p:nvPr/>
        </p:nvPicPr>
        <p:blipFill>
          <a:blip r:embed="rId2"/>
          <a:stretch>
            <a:fillRect/>
          </a:stretch>
        </p:blipFill>
        <p:spPr>
          <a:xfrm>
            <a:off x="5909582" y="2514600"/>
            <a:ext cx="3023603" cy="3707776"/>
          </a:xfrm>
          <a:prstGeom prst="rect">
            <a:avLst/>
          </a:prstGeom>
          <a:effectLst>
            <a:softEdge rad="177800"/>
          </a:effectLst>
        </p:spPr>
      </p:pic>
      <p:pic>
        <p:nvPicPr>
          <p:cNvPr id="6" name="Picture 5">
            <a:extLst>
              <a:ext uri="{FF2B5EF4-FFF2-40B4-BE49-F238E27FC236}">
                <a16:creationId xmlns:a16="http://schemas.microsoft.com/office/drawing/2014/main" id="{2DE20F83-F497-303C-9A84-178EA60D133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68189" y="2297591"/>
            <a:ext cx="2576362" cy="3337560"/>
          </a:xfrm>
          <a:prstGeom prst="rect">
            <a:avLst/>
          </a:prstGeom>
          <a:effectLst>
            <a:softEdge rad="139700"/>
          </a:effectLst>
        </p:spPr>
      </p:pic>
    </p:spTree>
    <p:extLst>
      <p:ext uri="{BB962C8B-B14F-4D97-AF65-F5344CB8AC3E}">
        <p14:creationId xmlns:p14="http://schemas.microsoft.com/office/powerpoint/2010/main" val="3686536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Personal Protection Equipment (PPE)</a:t>
            </a:r>
          </a:p>
        </p:txBody>
      </p:sp>
      <p:pic>
        <p:nvPicPr>
          <p:cNvPr id="3" name="Content Placeholder 2">
            <a:extLst>
              <a:ext uri="{FF2B5EF4-FFF2-40B4-BE49-F238E27FC236}">
                <a16:creationId xmlns:a16="http://schemas.microsoft.com/office/drawing/2014/main" id="{0811F001-4BB0-694E-F0E6-F8823AB3A780}"/>
              </a:ext>
            </a:extLst>
          </p:cNvPr>
          <p:cNvPicPr>
            <a:picLocks noGrp="1" noChangeAspect="1"/>
          </p:cNvPicPr>
          <p:nvPr>
            <p:ph idx="1"/>
          </p:nvPr>
        </p:nvPicPr>
        <p:blipFill>
          <a:blip r:embed="rId2"/>
          <a:stretch>
            <a:fillRect/>
          </a:stretch>
        </p:blipFill>
        <p:spPr bwMode="auto">
          <a:xfrm>
            <a:off x="2452391" y="1325227"/>
            <a:ext cx="4239217" cy="481079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A91E9B85-2293-392F-1197-962562203980}"/>
              </a:ext>
            </a:extLst>
          </p:cNvPr>
          <p:cNvPicPr>
            <a:picLocks noChangeAspect="1"/>
          </p:cNvPicPr>
          <p:nvPr/>
        </p:nvPicPr>
        <p:blipFill>
          <a:blip r:embed="rId3"/>
          <a:stretch>
            <a:fillRect/>
          </a:stretch>
        </p:blipFill>
        <p:spPr>
          <a:xfrm>
            <a:off x="6885689" y="2126715"/>
            <a:ext cx="1276667" cy="1035280"/>
          </a:xfrm>
          <a:prstGeom prst="rect">
            <a:avLst/>
          </a:prstGeom>
        </p:spPr>
      </p:pic>
      <p:pic>
        <p:nvPicPr>
          <p:cNvPr id="5" name="Picture 4">
            <a:extLst>
              <a:ext uri="{FF2B5EF4-FFF2-40B4-BE49-F238E27FC236}">
                <a16:creationId xmlns:a16="http://schemas.microsoft.com/office/drawing/2014/main" id="{EDB1355A-74D0-631B-D1D4-0626937B839B}"/>
              </a:ext>
            </a:extLst>
          </p:cNvPr>
          <p:cNvPicPr>
            <a:picLocks noChangeAspect="1"/>
          </p:cNvPicPr>
          <p:nvPr/>
        </p:nvPicPr>
        <p:blipFill>
          <a:blip r:embed="rId4"/>
          <a:stretch>
            <a:fillRect/>
          </a:stretch>
        </p:blipFill>
        <p:spPr>
          <a:xfrm>
            <a:off x="7489188" y="3696006"/>
            <a:ext cx="1005257" cy="756471"/>
          </a:xfrm>
          <a:prstGeom prst="rect">
            <a:avLst/>
          </a:prstGeom>
        </p:spPr>
      </p:pic>
      <p:sp>
        <p:nvSpPr>
          <p:cNvPr id="10" name="TextBox 9">
            <a:extLst>
              <a:ext uri="{FF2B5EF4-FFF2-40B4-BE49-F238E27FC236}">
                <a16:creationId xmlns:a16="http://schemas.microsoft.com/office/drawing/2014/main" id="{EF131B81-5DDB-7BC1-8974-AF6D27CDA629}"/>
              </a:ext>
            </a:extLst>
          </p:cNvPr>
          <p:cNvSpPr txBox="1"/>
          <p:nvPr/>
        </p:nvSpPr>
        <p:spPr>
          <a:xfrm>
            <a:off x="48839" y="1219689"/>
            <a:ext cx="4572000" cy="369332"/>
          </a:xfrm>
          <a:prstGeom prst="rect">
            <a:avLst/>
          </a:prstGeom>
          <a:noFill/>
        </p:spPr>
        <p:txBody>
          <a:bodyPr wrap="square">
            <a:spAutoFit/>
          </a:bodyPr>
          <a:lstStyle/>
          <a:p>
            <a:r>
              <a:rPr lang="en-US" dirty="0">
                <a:hlinkClick r:id="rId5"/>
              </a:rPr>
              <a:t>This is why we wear our PPE.</a:t>
            </a:r>
            <a:endParaRPr lang="en-US" dirty="0"/>
          </a:p>
        </p:txBody>
      </p:sp>
    </p:spTree>
    <p:extLst>
      <p:ext uri="{BB962C8B-B14F-4D97-AF65-F5344CB8AC3E}">
        <p14:creationId xmlns:p14="http://schemas.microsoft.com/office/powerpoint/2010/main" val="130919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charset="0"/>
              </a:rPr>
              <a:t>Meter Safety</a:t>
            </a:r>
          </a:p>
        </p:txBody>
      </p:sp>
      <p:sp>
        <p:nvSpPr>
          <p:cNvPr id="3075" name="Rectangle 3" descr="YOU are responsible for your own safety on the job!&#10;">
            <a:extLst>
              <a:ext uri="{C183D7F6-B498-43B3-948B-1728B52AA6E4}">
                <adec:decorative xmlns:adec="http://schemas.microsoft.com/office/drawing/2017/decorative" val="0"/>
              </a:ext>
            </a:extLst>
          </p:cNvPr>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ctr" eaLnBrk="1" hangingPunct="1">
              <a:buNone/>
            </a:pPr>
            <a:r>
              <a:rPr lang="en-US" altLang="en-US" sz="2800" dirty="0">
                <a:latin typeface="Calibri" panose="020F0502020204030204" pitchFamily="34" charset="0"/>
                <a:cs typeface="Calibri" panose="020F0502020204030204" pitchFamily="34" charset="0"/>
              </a:rPr>
              <a:t>YOU are responsible for your own safety on the job!</a:t>
            </a:r>
          </a:p>
        </p:txBody>
      </p:sp>
      <p:pic>
        <p:nvPicPr>
          <p:cNvPr id="3" name="Picture 2" descr="Graphical user interface, text, application&#10;&#10;Description automatically generated">
            <a:extLst>
              <a:ext uri="{FF2B5EF4-FFF2-40B4-BE49-F238E27FC236}">
                <a16:creationId xmlns:a16="http://schemas.microsoft.com/office/drawing/2014/main" id="{96F09633-75E5-4A23-711A-1110ACDED6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05100" y="2362200"/>
            <a:ext cx="3429000" cy="3429000"/>
          </a:xfrm>
          <a:prstGeom prst="rect">
            <a:avLst/>
          </a:prstGeom>
        </p:spPr>
      </p:pic>
    </p:spTree>
    <p:extLst>
      <p:ext uri="{BB962C8B-B14F-4D97-AF65-F5344CB8AC3E}">
        <p14:creationId xmlns:p14="http://schemas.microsoft.com/office/powerpoint/2010/main" val="2666996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Personal Protection Equipment (PPE)</a:t>
            </a:r>
          </a:p>
        </p:txBody>
      </p:sp>
      <p:pic>
        <p:nvPicPr>
          <p:cNvPr id="3" name="Content Placeholder 2">
            <a:extLst>
              <a:ext uri="{FF2B5EF4-FFF2-40B4-BE49-F238E27FC236}">
                <a16:creationId xmlns:a16="http://schemas.microsoft.com/office/drawing/2014/main" id="{0811F001-4BB0-694E-F0E6-F8823AB3A780}"/>
              </a:ext>
            </a:extLst>
          </p:cNvPr>
          <p:cNvPicPr>
            <a:picLocks noGrp="1" noChangeAspect="1"/>
          </p:cNvPicPr>
          <p:nvPr>
            <p:ph idx="1"/>
          </p:nvPr>
        </p:nvPicPr>
        <p:blipFill>
          <a:blip r:embed="rId2"/>
          <a:stretch>
            <a:fillRect/>
          </a:stretch>
        </p:blipFill>
        <p:spPr bwMode="auto">
          <a:xfrm>
            <a:off x="3810000" y="1578540"/>
            <a:ext cx="3843037" cy="452596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A91E9B85-2293-392F-1197-962562203980}"/>
              </a:ext>
            </a:extLst>
          </p:cNvPr>
          <p:cNvPicPr>
            <a:picLocks noChangeAspect="1"/>
          </p:cNvPicPr>
          <p:nvPr/>
        </p:nvPicPr>
        <p:blipFill>
          <a:blip r:embed="rId3"/>
          <a:stretch>
            <a:fillRect/>
          </a:stretch>
        </p:blipFill>
        <p:spPr>
          <a:xfrm>
            <a:off x="7014703" y="2911360"/>
            <a:ext cx="1276667" cy="1035280"/>
          </a:xfrm>
          <a:prstGeom prst="rect">
            <a:avLst/>
          </a:prstGeom>
        </p:spPr>
      </p:pic>
      <p:sp>
        <p:nvSpPr>
          <p:cNvPr id="7" name="Text Box 4">
            <a:extLst>
              <a:ext uri="{FF2B5EF4-FFF2-40B4-BE49-F238E27FC236}">
                <a16:creationId xmlns:a16="http://schemas.microsoft.com/office/drawing/2014/main" id="{AE2B80A6-5FAC-D54A-7D42-C50CF1FB7017}"/>
              </a:ext>
            </a:extLst>
          </p:cNvPr>
          <p:cNvSpPr txBox="1">
            <a:spLocks noChangeArrowheads="1"/>
          </p:cNvSpPr>
          <p:nvPr/>
        </p:nvSpPr>
        <p:spPr bwMode="auto">
          <a:xfrm>
            <a:off x="762000" y="1794706"/>
            <a:ext cx="7924800" cy="374871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400" dirty="0">
                <a:latin typeface="Calibri" panose="020F0502020204030204" pitchFamily="34" charset="0"/>
                <a:cs typeface="Calibri" panose="020F0502020204030204" pitchFamily="34" charset="0"/>
              </a:rPr>
              <a:t>Personal Protective Equipment</a:t>
            </a:r>
          </a:p>
          <a:p>
            <a:pPr marL="342900" indent="-342900" algn="l" eaLnBrk="1" hangingPunct="1">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Leathers</a:t>
            </a:r>
          </a:p>
          <a:p>
            <a:pPr marL="342900" indent="-342900" algn="l" eaLnBrk="1" hangingPunct="1">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Rubber Gloves</a:t>
            </a:r>
          </a:p>
          <a:p>
            <a:pPr marL="342900" indent="-342900" algn="l" eaLnBrk="1" hangingPunct="1">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Face Shield</a:t>
            </a:r>
          </a:p>
          <a:p>
            <a:pPr marL="342900" indent="-342900" algn="l" eaLnBrk="1" hangingPunct="1">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FR Clothing</a:t>
            </a:r>
          </a:p>
          <a:p>
            <a:pPr marL="342900" indent="-342900" algn="l" eaLnBrk="1" hangingPunct="1">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Safety Shoes</a:t>
            </a:r>
          </a:p>
          <a:p>
            <a:pPr marL="342900" indent="-342900" algn="l" eaLnBrk="1" hangingPunct="1">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Insulated Tools</a:t>
            </a:r>
          </a:p>
          <a:p>
            <a:pPr algn="l" eaLnBrk="1" hangingPunct="1">
              <a:lnSpc>
                <a:spcPct val="80000"/>
              </a:lnSpc>
            </a:pPr>
            <a:endParaRPr lang="en-US" altLang="en-US" sz="2400" dirty="0">
              <a:latin typeface="Times New Roman" pitchFamily="18" charset="0"/>
            </a:endParaRPr>
          </a:p>
        </p:txBody>
      </p:sp>
      <p:pic>
        <p:nvPicPr>
          <p:cNvPr id="5" name="Picture 4">
            <a:extLst>
              <a:ext uri="{FF2B5EF4-FFF2-40B4-BE49-F238E27FC236}">
                <a16:creationId xmlns:a16="http://schemas.microsoft.com/office/drawing/2014/main" id="{EDB1355A-74D0-631B-D1D4-0626937B839B}"/>
              </a:ext>
            </a:extLst>
          </p:cNvPr>
          <p:cNvPicPr>
            <a:picLocks noChangeAspect="1"/>
          </p:cNvPicPr>
          <p:nvPr/>
        </p:nvPicPr>
        <p:blipFill>
          <a:blip r:embed="rId4"/>
          <a:stretch>
            <a:fillRect/>
          </a:stretch>
        </p:blipFill>
        <p:spPr>
          <a:xfrm>
            <a:off x="7648842" y="4162806"/>
            <a:ext cx="1005257" cy="756471"/>
          </a:xfrm>
          <a:prstGeom prst="rect">
            <a:avLst/>
          </a:prstGeom>
        </p:spPr>
      </p:pic>
    </p:spTree>
    <p:extLst>
      <p:ext uri="{BB962C8B-B14F-4D97-AF65-F5344CB8AC3E}">
        <p14:creationId xmlns:p14="http://schemas.microsoft.com/office/powerpoint/2010/main" val="2265797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Personal Protection Equipment (PPE)</a:t>
            </a:r>
          </a:p>
        </p:txBody>
      </p:sp>
      <p:pic>
        <p:nvPicPr>
          <p:cNvPr id="3" name="Content Placeholder 2">
            <a:extLst>
              <a:ext uri="{FF2B5EF4-FFF2-40B4-BE49-F238E27FC236}">
                <a16:creationId xmlns:a16="http://schemas.microsoft.com/office/drawing/2014/main" id="{0811F001-4BB0-694E-F0E6-F8823AB3A780}"/>
              </a:ext>
            </a:extLst>
          </p:cNvPr>
          <p:cNvPicPr>
            <a:picLocks noGrp="1" noChangeAspect="1"/>
          </p:cNvPicPr>
          <p:nvPr>
            <p:ph idx="1"/>
          </p:nvPr>
        </p:nvPicPr>
        <p:blipFill rotWithShape="1">
          <a:blip r:embed="rId2"/>
          <a:stretch/>
        </p:blipFill>
        <p:spPr bwMode="auto">
          <a:xfrm>
            <a:off x="3255580" y="1263443"/>
            <a:ext cx="4239217" cy="481079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9B87F78-5F0A-B726-F2D6-EE2E45A31CD9}"/>
              </a:ext>
            </a:extLst>
          </p:cNvPr>
          <p:cNvSpPr txBox="1"/>
          <p:nvPr/>
        </p:nvSpPr>
        <p:spPr>
          <a:xfrm>
            <a:off x="457200" y="2108638"/>
            <a:ext cx="3047117" cy="2640723"/>
          </a:xfrm>
          <a:prstGeom prst="rect">
            <a:avLst/>
          </a:prstGeom>
          <a:noFill/>
        </p:spPr>
        <p:txBody>
          <a:bodyPr wrap="square" rtlCol="0">
            <a:spAutoFit/>
          </a:bodyPr>
          <a:lstStyle/>
          <a:p>
            <a:pPr algn="just"/>
            <a:r>
              <a:rPr lang="en-US" dirty="0">
                <a:latin typeface="Calibri" panose="020F0502020204030204" pitchFamily="34" charset="0"/>
                <a:cs typeface="Calibri" panose="020F0502020204030204" pitchFamily="34" charset="0"/>
              </a:rPr>
              <a:t>Arc Flash PPE categories range from 1 to 4</a:t>
            </a:r>
          </a:p>
          <a:p>
            <a:pPr algn="just"/>
            <a:endParaRPr lang="en-US"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Arc Flash PPE Category level 1 is the lowest risk level.</a:t>
            </a:r>
          </a:p>
          <a:p>
            <a:pPr algn="just"/>
            <a:endParaRPr lang="en-US"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Arc Flash PPE Category level 4 is the highest risk level</a:t>
            </a:r>
          </a:p>
        </p:txBody>
      </p:sp>
      <p:pic>
        <p:nvPicPr>
          <p:cNvPr id="6" name="Picture 5">
            <a:extLst>
              <a:ext uri="{FF2B5EF4-FFF2-40B4-BE49-F238E27FC236}">
                <a16:creationId xmlns:a16="http://schemas.microsoft.com/office/drawing/2014/main" id="{A91E9B85-2293-392F-1197-962562203980}"/>
              </a:ext>
            </a:extLst>
          </p:cNvPr>
          <p:cNvPicPr>
            <a:picLocks noChangeAspect="1"/>
          </p:cNvPicPr>
          <p:nvPr/>
        </p:nvPicPr>
        <p:blipFill>
          <a:blip r:embed="rId3"/>
          <a:stretch>
            <a:fillRect/>
          </a:stretch>
        </p:blipFill>
        <p:spPr>
          <a:xfrm>
            <a:off x="6760029" y="2155077"/>
            <a:ext cx="1534251" cy="1244161"/>
          </a:xfrm>
          <a:prstGeom prst="rect">
            <a:avLst/>
          </a:prstGeom>
        </p:spPr>
      </p:pic>
    </p:spTree>
    <p:extLst>
      <p:ext uri="{BB962C8B-B14F-4D97-AF65-F5344CB8AC3E}">
        <p14:creationId xmlns:p14="http://schemas.microsoft.com/office/powerpoint/2010/main" val="3965575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 Common Scenario?</a:t>
            </a:r>
          </a:p>
        </p:txBody>
      </p:sp>
      <p:sp>
        <p:nvSpPr>
          <p:cNvPr id="3075" name="Rectangle 3"/>
          <p:cNvSpPr>
            <a:spLocks noGrp="1" noChangeArrowheads="1"/>
          </p:cNvSpPr>
          <p:nvPr>
            <p:ph idx="1"/>
          </p:nvPr>
        </p:nvSpPr>
        <p:spPr bwMode="auto">
          <a:xfrm>
            <a:off x="485862" y="1828800"/>
            <a:ext cx="4724400" cy="426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just">
              <a:buNone/>
            </a:pPr>
            <a:r>
              <a:rPr lang="en-US" sz="2000" b="0" i="0" dirty="0">
                <a:solidFill>
                  <a:srgbClr val="333333"/>
                </a:solidFill>
                <a:effectLst/>
                <a:latin typeface="Calibri" panose="020F0502020204030204" pitchFamily="34" charset="0"/>
                <a:cs typeface="Calibri" panose="020F0502020204030204" pitchFamily="34" charset="0"/>
              </a:rPr>
              <a:t>A crew arrives at a worksite, exits the vehicle and prepares to begin the assigned task. Everything needed appears to be on hand. But then someone realizes they forgot a piece of PPE on the truck. Thinking that the task will only take a minute, the worker proceeds with the task without the PPE.</a:t>
            </a:r>
          </a:p>
          <a:p>
            <a:pPr marL="0" indent="0" algn="l">
              <a:buNone/>
            </a:pPr>
            <a:endParaRPr lang="en-US" sz="2000" b="0" i="0" dirty="0">
              <a:solidFill>
                <a:srgbClr val="333333"/>
              </a:solidFill>
              <a:effectLst/>
              <a:latin typeface="Calibri" panose="020F0502020204030204" pitchFamily="34" charset="0"/>
              <a:cs typeface="Calibri" panose="020F0502020204030204" pitchFamily="34" charset="0"/>
            </a:endParaRPr>
          </a:p>
          <a:p>
            <a:pPr marL="0" indent="0" algn="l">
              <a:buNone/>
            </a:pPr>
            <a:r>
              <a:rPr lang="en-US" sz="2000" b="0" i="0" dirty="0">
                <a:solidFill>
                  <a:srgbClr val="333333"/>
                </a:solidFill>
                <a:effectLst/>
                <a:latin typeface="Calibri" panose="020F0502020204030204" pitchFamily="34" charset="0"/>
                <a:cs typeface="Calibri" panose="020F0502020204030204" pitchFamily="34" charset="0"/>
              </a:rPr>
              <a:t>The next thing you know, you’ve got a face full of something that, at the very least could inconvenience you, if not create a lifelong issue.</a:t>
            </a:r>
          </a:p>
          <a:p>
            <a:pPr eaLnBrk="1" hangingPunct="1"/>
            <a:endParaRPr lang="en-US" altLang="en-US" sz="2800" dirty="0">
              <a:latin typeface="Arial" charset="0"/>
              <a:cs typeface="Arial" charset="0"/>
            </a:endParaRPr>
          </a:p>
        </p:txBody>
      </p:sp>
      <p:pic>
        <p:nvPicPr>
          <p:cNvPr id="8" name="Picture 7" descr="A picture containing toy, vector graphics&#10;&#10;Description automatically generated">
            <a:extLst>
              <a:ext uri="{FF2B5EF4-FFF2-40B4-BE49-F238E27FC236}">
                <a16:creationId xmlns:a16="http://schemas.microsoft.com/office/drawing/2014/main" id="{17378BFE-5E7F-6BC1-F7D7-B111FAC08DC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10262" y="2133600"/>
            <a:ext cx="3657600" cy="3657600"/>
          </a:xfrm>
          <a:prstGeom prst="rect">
            <a:avLst/>
          </a:prstGeom>
        </p:spPr>
      </p:pic>
    </p:spTree>
    <p:extLst>
      <p:ext uri="{BB962C8B-B14F-4D97-AF65-F5344CB8AC3E}">
        <p14:creationId xmlns:p14="http://schemas.microsoft.com/office/powerpoint/2010/main" val="196732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OSHA</a:t>
            </a:r>
          </a:p>
        </p:txBody>
      </p:sp>
      <p:sp>
        <p:nvSpPr>
          <p:cNvPr id="3075" name="Rectangle 3"/>
          <p:cNvSpPr>
            <a:spLocks noGrp="1" noChangeArrowheads="1"/>
          </p:cNvSpPr>
          <p:nvPr>
            <p:ph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l">
              <a:buNone/>
            </a:pPr>
            <a:r>
              <a:rPr lang="en-US" sz="1800" b="0" i="0" dirty="0">
                <a:solidFill>
                  <a:srgbClr val="333333"/>
                </a:solidFill>
                <a:effectLst/>
                <a:latin typeface="Calibri" panose="020F0502020204030204" pitchFamily="34" charset="0"/>
                <a:cs typeface="Calibri" panose="020F0502020204030204" pitchFamily="34" charset="0"/>
              </a:rPr>
              <a:t>As with any industry, adhering to and complying with OSHA standards and company safety policies is a vital step in preventing injuries. OSHA standards that apply to the utilities industry include:</a:t>
            </a:r>
          </a:p>
          <a:p>
            <a:pPr marL="0" indent="0" algn="l">
              <a:buNone/>
            </a:pPr>
            <a:endParaRPr lang="en-US" sz="1800" b="0" i="0" dirty="0">
              <a:solidFill>
                <a:srgbClr val="333333"/>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1800" b="0" i="0" dirty="0">
                <a:solidFill>
                  <a:srgbClr val="333333"/>
                </a:solidFill>
                <a:effectLst/>
                <a:latin typeface="Calibri" panose="020F0502020204030204" pitchFamily="34" charset="0"/>
                <a:cs typeface="Calibri" panose="020F0502020204030204" pitchFamily="34" charset="0"/>
              </a:rPr>
              <a:t>Electrical – General Requirements (1910.303)</a:t>
            </a:r>
          </a:p>
          <a:p>
            <a:pPr algn="l">
              <a:buFont typeface="Arial" panose="020B0604020202020204" pitchFamily="34" charset="0"/>
              <a:buChar char="•"/>
            </a:pPr>
            <a:r>
              <a:rPr lang="en-US" sz="1800" b="0" i="0" dirty="0">
                <a:solidFill>
                  <a:srgbClr val="333333"/>
                </a:solidFill>
                <a:effectLst/>
                <a:latin typeface="Calibri" panose="020F0502020204030204" pitchFamily="34" charset="0"/>
                <a:cs typeface="Calibri" panose="020F0502020204030204" pitchFamily="34" charset="0"/>
              </a:rPr>
              <a:t>Electrical – Wiring Methods (1910.305)</a:t>
            </a:r>
          </a:p>
          <a:p>
            <a:pPr algn="l">
              <a:buFont typeface="Arial" panose="020B0604020202020204" pitchFamily="34" charset="0"/>
              <a:buChar char="•"/>
            </a:pPr>
            <a:r>
              <a:rPr lang="en-US" sz="1800" b="0" i="0" dirty="0">
                <a:solidFill>
                  <a:srgbClr val="333333"/>
                </a:solidFill>
                <a:effectLst/>
                <a:latin typeface="Calibri" panose="020F0502020204030204" pitchFamily="34" charset="0"/>
                <a:cs typeface="Calibri" panose="020F0502020204030204" pitchFamily="34" charset="0"/>
              </a:rPr>
              <a:t>Electric Power Generation, Transmission, and Distribution (1910.269)</a:t>
            </a:r>
          </a:p>
          <a:p>
            <a:pPr algn="l">
              <a:buFont typeface="Arial" panose="020B0604020202020204" pitchFamily="34" charset="0"/>
              <a:buChar char="•"/>
            </a:pPr>
            <a:r>
              <a:rPr lang="en-US" sz="1800" b="0" i="0" dirty="0">
                <a:solidFill>
                  <a:srgbClr val="333333"/>
                </a:solidFill>
                <a:effectLst/>
                <a:latin typeface="Calibri" panose="020F0502020204030204" pitchFamily="34" charset="0"/>
                <a:cs typeface="Calibri" panose="020F0502020204030204" pitchFamily="34" charset="0"/>
              </a:rPr>
              <a:t>Personal Protective Equipment, Subpart I (1910)</a:t>
            </a:r>
          </a:p>
          <a:p>
            <a:pPr algn="l">
              <a:buFont typeface="Arial" panose="020B0604020202020204" pitchFamily="34" charset="0"/>
              <a:buChar char="•"/>
            </a:pPr>
            <a:r>
              <a:rPr lang="en-US" sz="1800" b="0" i="0" dirty="0">
                <a:solidFill>
                  <a:srgbClr val="333333"/>
                </a:solidFill>
                <a:effectLst/>
                <a:latin typeface="Calibri" panose="020F0502020204030204" pitchFamily="34" charset="0"/>
                <a:cs typeface="Calibri" panose="020F0502020204030204" pitchFamily="34" charset="0"/>
              </a:rPr>
              <a:t>Fall Protection (1926.501)</a:t>
            </a:r>
          </a:p>
          <a:p>
            <a:pPr algn="l">
              <a:buFont typeface="Arial" panose="020B0604020202020204" pitchFamily="34" charset="0"/>
              <a:buChar char="•"/>
            </a:pPr>
            <a:r>
              <a:rPr lang="en-US" sz="1800" b="0" i="0" dirty="0">
                <a:solidFill>
                  <a:srgbClr val="333333"/>
                </a:solidFill>
                <a:effectLst/>
                <a:latin typeface="Calibri" panose="020F0502020204030204" pitchFamily="34" charset="0"/>
                <a:cs typeface="Calibri" panose="020F0502020204030204" pitchFamily="34" charset="0"/>
              </a:rPr>
              <a:t>Hazard Communication (1910.1200)</a:t>
            </a:r>
          </a:p>
          <a:p>
            <a:pPr algn="l">
              <a:buFont typeface="Arial" panose="020B0604020202020204" pitchFamily="34" charset="0"/>
              <a:buChar char="•"/>
            </a:pPr>
            <a:r>
              <a:rPr lang="en-US" sz="1800" b="0" i="0" dirty="0">
                <a:solidFill>
                  <a:srgbClr val="333333"/>
                </a:solidFill>
                <a:effectLst/>
                <a:latin typeface="Calibri" panose="020F0502020204030204" pitchFamily="34" charset="0"/>
                <a:cs typeface="Calibri" panose="020F0502020204030204" pitchFamily="34" charset="0"/>
              </a:rPr>
              <a:t>Respiratory Protection (1910.134)</a:t>
            </a:r>
          </a:p>
          <a:p>
            <a:pPr algn="l">
              <a:buFont typeface="Arial" panose="020B0604020202020204" pitchFamily="34" charset="0"/>
              <a:buChar char="•"/>
            </a:pPr>
            <a:r>
              <a:rPr lang="en-US" sz="1800" b="0" i="0" dirty="0">
                <a:solidFill>
                  <a:srgbClr val="333333"/>
                </a:solidFill>
                <a:effectLst/>
                <a:latin typeface="Calibri" panose="020F0502020204030204" pitchFamily="34" charset="0"/>
                <a:cs typeface="Calibri" panose="020F0502020204030204" pitchFamily="34" charset="0"/>
              </a:rPr>
              <a:t>Lockout/Tagout (1910.147)</a:t>
            </a:r>
          </a:p>
          <a:p>
            <a:pPr eaLnBrk="1" hangingPunct="1"/>
            <a:endParaRPr lang="en-US" altLang="en-US" sz="2800" dirty="0">
              <a:latin typeface="Arial" charset="0"/>
              <a:cs typeface="Arial" charset="0"/>
            </a:endParaRPr>
          </a:p>
        </p:txBody>
      </p:sp>
    </p:spTree>
    <p:extLst>
      <p:ext uri="{BB962C8B-B14F-4D97-AF65-F5344CB8AC3E}">
        <p14:creationId xmlns:p14="http://schemas.microsoft.com/office/powerpoint/2010/main" val="3181011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Basic Safety Rules</a:t>
            </a:r>
          </a:p>
        </p:txBody>
      </p:sp>
      <p:pic>
        <p:nvPicPr>
          <p:cNvPr id="4" name="Picture 3">
            <a:extLst>
              <a:ext uri="{FF2B5EF4-FFF2-40B4-BE49-F238E27FC236}">
                <a16:creationId xmlns:a16="http://schemas.microsoft.com/office/drawing/2014/main" id="{052D506B-E675-4D82-946A-75AE42989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023" y="1981200"/>
            <a:ext cx="3897953" cy="407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209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1" compatLnSpc="1">
            <a:prstTxWarp prst="textNoShape">
              <a:avLst/>
            </a:prstTxWarp>
            <a:normAutofit fontScale="90000"/>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How Bad Can Things Get?</a:t>
            </a:r>
          </a:p>
        </p:txBody>
      </p:sp>
      <p:sp>
        <p:nvSpPr>
          <p:cNvPr id="6" name="Rectangle 3">
            <a:extLst>
              <a:ext uri="{FF2B5EF4-FFF2-40B4-BE49-F238E27FC236}">
                <a16:creationId xmlns:a16="http://schemas.microsoft.com/office/drawing/2014/main" id="{DC8AEB3A-71C2-A4D8-06BE-96934706A461}"/>
              </a:ext>
            </a:extLst>
          </p:cNvPr>
          <p:cNvSpPr>
            <a:spLocks noGrp="1" noChangeArrowheads="1"/>
          </p:cNvSpPr>
          <p:nvPr>
            <p:ph sz="half" idx="2"/>
          </p:nvPr>
        </p:nvSpPr>
        <p:spPr bwMode="auto">
          <a:xfrm>
            <a:off x="4645025" y="2174875"/>
            <a:ext cx="4041775" cy="3311525"/>
          </a:xfr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marL="0" indent="0">
              <a:buNone/>
            </a:pPr>
            <a:endParaRPr lang="en-US" sz="2200" b="1" dirty="0"/>
          </a:p>
          <a:p>
            <a:pPr marL="0" indent="0">
              <a:buNone/>
            </a:pPr>
            <a:endParaRPr lang="en-US" sz="2200" b="1" dirty="0"/>
          </a:p>
          <a:p>
            <a:pPr marL="0" indent="0">
              <a:buNone/>
            </a:pPr>
            <a:r>
              <a:rPr lang="en-US" sz="2000" b="1" dirty="0">
                <a:latin typeface="Calibri" panose="020F0502020204030204" pitchFamily="34" charset="0"/>
                <a:cs typeface="Calibri" panose="020F0502020204030204" pitchFamily="34" charset="0"/>
              </a:rPr>
              <a:t>Many thanks to Dominion Power</a:t>
            </a:r>
          </a:p>
          <a:p>
            <a:pPr marL="0" indent="0">
              <a:buNone/>
            </a:pPr>
            <a:r>
              <a:rPr lang="en-US" sz="2000" b="1" dirty="0">
                <a:latin typeface="Calibri" panose="020F0502020204030204" pitchFamily="34" charset="0"/>
                <a:cs typeface="Calibri" panose="020F0502020204030204" pitchFamily="34" charset="0"/>
                <a:hlinkClick r:id="rId2"/>
              </a:rPr>
              <a:t>https://youtu.be/2Xoyb9M5-EA</a:t>
            </a:r>
            <a:r>
              <a:rPr lang="en-US" sz="2000" b="1" dirty="0">
                <a:latin typeface="Calibri" panose="020F0502020204030204" pitchFamily="34" charset="0"/>
                <a:cs typeface="Calibri" panose="020F0502020204030204" pitchFamily="34" charset="0"/>
              </a:rPr>
              <a:t>  </a:t>
            </a:r>
          </a:p>
          <a:p>
            <a:pPr marL="0" indent="0">
              <a:buNone/>
            </a:pPr>
            <a:endParaRPr lang="en-US" sz="2000" b="1" dirty="0">
              <a:latin typeface="Calibri" panose="020F0502020204030204" pitchFamily="34" charset="0"/>
              <a:cs typeface="Calibri" panose="020F0502020204030204" pitchFamily="34" charset="0"/>
            </a:endParaRPr>
          </a:p>
          <a:p>
            <a:pPr marL="0" indent="0">
              <a:buNone/>
            </a:pPr>
            <a:r>
              <a:rPr lang="en-US" sz="2000" b="1" dirty="0">
                <a:latin typeface="Calibri" panose="020F0502020204030204" pitchFamily="34" charset="0"/>
                <a:cs typeface="Calibri" panose="020F0502020204030204" pitchFamily="34" charset="0"/>
              </a:rPr>
              <a:t>Rubber Gloves and FR 4:10</a:t>
            </a:r>
          </a:p>
          <a:p>
            <a:pPr marL="0" indent="0">
              <a:buNone/>
            </a:pPr>
            <a:r>
              <a:rPr lang="en-US" sz="2000" b="1" dirty="0">
                <a:latin typeface="Calibri" panose="020F0502020204030204" pitchFamily="34" charset="0"/>
                <a:cs typeface="Calibri" panose="020F0502020204030204" pitchFamily="34" charset="0"/>
              </a:rPr>
              <a:t>Meter enclosure shorted out 10:48</a:t>
            </a:r>
          </a:p>
          <a:p>
            <a:pPr marL="0" indent="0">
              <a:buNone/>
            </a:pPr>
            <a:r>
              <a:rPr lang="en-US" sz="2000" b="1" dirty="0">
                <a:latin typeface="Calibri" panose="020F0502020204030204" pitchFamily="34" charset="0"/>
                <a:cs typeface="Calibri" panose="020F0502020204030204" pitchFamily="34" charset="0"/>
              </a:rPr>
              <a:t>Back feed from generator 19:34</a:t>
            </a:r>
          </a:p>
          <a:p>
            <a:pPr marL="0" indent="0">
              <a:buNone/>
            </a:pPr>
            <a:endParaRPr lang="en-US" sz="2200" b="1" dirty="0"/>
          </a:p>
          <a:p>
            <a:pPr marL="0" indent="0">
              <a:buNone/>
            </a:pPr>
            <a:endParaRPr lang="en-US" sz="2200" b="1" dirty="0"/>
          </a:p>
          <a:p>
            <a:pPr marL="0" indent="0">
              <a:buNone/>
            </a:pPr>
            <a:endParaRPr lang="en-US" sz="2200" b="1" dirty="0"/>
          </a:p>
        </p:txBody>
      </p:sp>
      <p:pic>
        <p:nvPicPr>
          <p:cNvPr id="5" name="Picture 4">
            <a:extLst>
              <a:ext uri="{FF2B5EF4-FFF2-40B4-BE49-F238E27FC236}">
                <a16:creationId xmlns:a16="http://schemas.microsoft.com/office/drawing/2014/main" id="{F86AF01C-3439-266C-404A-E54CB55E0AFA}"/>
              </a:ext>
            </a:extLst>
          </p:cNvPr>
          <p:cNvPicPr>
            <a:picLocks noChangeAspect="1"/>
          </p:cNvPicPr>
          <p:nvPr/>
        </p:nvPicPr>
        <p:blipFill rotWithShape="1">
          <a:blip r:embed="rId3"/>
          <a:srcRect l="8178" r="28682" b="-1"/>
          <a:stretch/>
        </p:blipFill>
        <p:spPr>
          <a:xfrm>
            <a:off x="457200" y="2174875"/>
            <a:ext cx="4040188" cy="3951288"/>
          </a:xfrm>
          <a:prstGeom prst="rect">
            <a:avLst/>
          </a:prstGeom>
          <a:noFill/>
          <a:effectLst>
            <a:softEdge rad="139700"/>
          </a:effectLst>
        </p:spPr>
      </p:pic>
    </p:spTree>
    <p:extLst>
      <p:ext uri="{BB962C8B-B14F-4D97-AF65-F5344CB8AC3E}">
        <p14:creationId xmlns:p14="http://schemas.microsoft.com/office/powerpoint/2010/main" val="3594136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1" compatLnSpc="1">
            <a:prstTxWarp prst="textNoShape">
              <a:avLst/>
            </a:prstTxWarp>
            <a:normAutofit fontScale="90000"/>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Field Audits/Troubleshooting/Testing</a:t>
            </a:r>
          </a:p>
        </p:txBody>
      </p:sp>
      <p:sp>
        <p:nvSpPr>
          <p:cNvPr id="4" name="Text Box 4">
            <a:extLst>
              <a:ext uri="{FF2B5EF4-FFF2-40B4-BE49-F238E27FC236}">
                <a16:creationId xmlns:a16="http://schemas.microsoft.com/office/drawing/2014/main" id="{AC1C9EBF-2786-D7CC-D82C-284FBC1BB946}"/>
              </a:ext>
            </a:extLst>
          </p:cNvPr>
          <p:cNvSpPr txBox="1">
            <a:spLocks noGrp="1" noChangeArrowheads="1"/>
          </p:cNvSpPr>
          <p:nvPr>
            <p:ph sz="half" idx="2"/>
          </p:nvPr>
        </p:nvSpPr>
        <p:spPr bwMode="auto">
          <a:xfrm>
            <a:off x="467875" y="1815941"/>
            <a:ext cx="4040188" cy="3951288"/>
          </a:xfrm>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eaLnBrk="1" hangingPunct="1">
              <a:lnSpc>
                <a:spcPct val="90000"/>
              </a:lnSpc>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Always approach an electrical service with caution and while wearing your full PPE.  Why?</a:t>
            </a:r>
          </a:p>
          <a:p>
            <a:pPr marL="342900" indent="-342900" eaLnBrk="1" hangingPunct="1">
              <a:lnSpc>
                <a:spcPct val="90000"/>
              </a:lnSpc>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Never stand directly in front of the meter when removing the meter </a:t>
            </a:r>
          </a:p>
          <a:p>
            <a:pPr marL="342900" indent="-342900" eaLnBrk="1" hangingPunct="1">
              <a:lnSpc>
                <a:spcPct val="90000"/>
              </a:lnSpc>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Before you even open the box or get the cover off….</a:t>
            </a:r>
          </a:p>
          <a:p>
            <a:pPr marL="1085850" lvl="1" indent="-342900" eaLnBrk="1" hangingPunct="1">
              <a:lnSpc>
                <a:spcPct val="90000"/>
              </a:lnSpc>
              <a:buFont typeface="Arial" panose="020B0604020202020204" pitchFamily="34" charset="0"/>
              <a:buChar char="•"/>
            </a:pPr>
            <a:r>
              <a:rPr lang="en-US" altLang="en-US" dirty="0">
                <a:latin typeface="Calibri" panose="020F0502020204030204" pitchFamily="34" charset="0"/>
                <a:cs typeface="Calibri" panose="020F0502020204030204" pitchFamily="34" charset="0"/>
              </a:rPr>
              <a:t>Live box</a:t>
            </a:r>
          </a:p>
          <a:p>
            <a:pPr marL="1085850" lvl="1" indent="-342900" eaLnBrk="1" hangingPunct="1">
              <a:lnSpc>
                <a:spcPct val="90000"/>
              </a:lnSpc>
              <a:buFont typeface="Arial" panose="020B0604020202020204" pitchFamily="34" charset="0"/>
              <a:buChar char="•"/>
            </a:pPr>
            <a:r>
              <a:rPr lang="en-US" altLang="en-US" dirty="0">
                <a:latin typeface="Calibri" panose="020F0502020204030204" pitchFamily="34" charset="0"/>
                <a:cs typeface="Calibri" panose="020F0502020204030204" pitchFamily="34" charset="0"/>
              </a:rPr>
              <a:t>Bees</a:t>
            </a:r>
          </a:p>
          <a:p>
            <a:pPr marL="1085850" lvl="1" indent="-342900" eaLnBrk="1" hangingPunct="1">
              <a:lnSpc>
                <a:spcPct val="90000"/>
              </a:lnSpc>
              <a:buFont typeface="Arial" panose="020B0604020202020204" pitchFamily="34" charset="0"/>
              <a:buChar char="•"/>
            </a:pPr>
            <a:r>
              <a:rPr lang="en-US" altLang="en-US" dirty="0">
                <a:latin typeface="Calibri" panose="020F0502020204030204" pitchFamily="34" charset="0"/>
                <a:cs typeface="Calibri" panose="020F0502020204030204" pitchFamily="34" charset="0"/>
              </a:rPr>
              <a:t>Other live animals</a:t>
            </a:r>
          </a:p>
          <a:p>
            <a:pPr marL="342900" indent="-342900" eaLnBrk="1" hangingPunct="1">
              <a:lnSpc>
                <a:spcPct val="90000"/>
              </a:lnSpc>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Broken Seal</a:t>
            </a:r>
          </a:p>
          <a:p>
            <a:pPr marL="342900" indent="-342900" eaLnBrk="1" hangingPunct="1">
              <a:lnSpc>
                <a:spcPct val="90000"/>
              </a:lnSpc>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Cover dropping off </a:t>
            </a:r>
          </a:p>
          <a:p>
            <a:pPr marL="342900" indent="-342900" eaLnBrk="1" hangingPunct="1">
              <a:lnSpc>
                <a:spcPct val="90000"/>
              </a:lnSpc>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Uneven terrain</a:t>
            </a:r>
          </a:p>
          <a:p>
            <a:pPr marL="342900" indent="-342900" eaLnBrk="1" hangingPunct="1">
              <a:lnSpc>
                <a:spcPct val="90000"/>
              </a:lnSpc>
              <a:buFont typeface="Arial" panose="020B0604020202020204" pitchFamily="34" charset="0"/>
              <a:buChar char="•"/>
            </a:pPr>
            <a:endParaRPr lang="en-US" altLang="en-US" sz="1900" dirty="0"/>
          </a:p>
          <a:p>
            <a:pPr marL="342900" indent="-342900" eaLnBrk="1" hangingPunct="1">
              <a:lnSpc>
                <a:spcPct val="90000"/>
              </a:lnSpc>
              <a:buFont typeface="Arial" panose="020B0604020202020204" pitchFamily="34" charset="0"/>
              <a:buChar char="•"/>
            </a:pPr>
            <a:endParaRPr lang="en-US" altLang="en-US" sz="1900" dirty="0"/>
          </a:p>
        </p:txBody>
      </p:sp>
      <p:pic>
        <p:nvPicPr>
          <p:cNvPr id="5" name="Picture 4">
            <a:extLst>
              <a:ext uri="{FF2B5EF4-FFF2-40B4-BE49-F238E27FC236}">
                <a16:creationId xmlns:a16="http://schemas.microsoft.com/office/drawing/2014/main" id="{83D39BD8-62AE-3387-1C2F-2D859153034B}"/>
              </a:ext>
            </a:extLst>
          </p:cNvPr>
          <p:cNvPicPr>
            <a:picLocks noChangeAspect="1"/>
          </p:cNvPicPr>
          <p:nvPr/>
        </p:nvPicPr>
        <p:blipFill>
          <a:blip r:embed="rId2"/>
          <a:stretch>
            <a:fillRect/>
          </a:stretch>
        </p:blipFill>
        <p:spPr>
          <a:xfrm>
            <a:off x="4594371" y="2174875"/>
            <a:ext cx="4041775" cy="3233420"/>
          </a:xfrm>
          <a:prstGeom prst="rect">
            <a:avLst/>
          </a:prstGeom>
          <a:noFill/>
          <a:effectLst>
            <a:softEdge rad="152400"/>
          </a:effectLst>
        </p:spPr>
      </p:pic>
    </p:spTree>
    <p:extLst>
      <p:ext uri="{BB962C8B-B14F-4D97-AF65-F5344CB8AC3E}">
        <p14:creationId xmlns:p14="http://schemas.microsoft.com/office/powerpoint/2010/main" val="1419243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1" compatLnSpc="1">
            <a:prstTxWarp prst="textNoShape">
              <a:avLst/>
            </a:prstTxWarp>
            <a:normAutofit fontScale="90000"/>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Field Audits/Troubleshooting/Testing</a:t>
            </a:r>
          </a:p>
        </p:txBody>
      </p:sp>
      <p:pic>
        <p:nvPicPr>
          <p:cNvPr id="6" name="Picture 4" descr="Related image">
            <a:extLst>
              <a:ext uri="{FF2B5EF4-FFF2-40B4-BE49-F238E27FC236}">
                <a16:creationId xmlns:a16="http://schemas.microsoft.com/office/drawing/2014/main" id="{556948BC-ADD6-0B80-0AA1-E25945091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6667500" cy="3743325"/>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130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Field Audits/Troubleshooting/Testing</a:t>
            </a:r>
          </a:p>
        </p:txBody>
      </p:sp>
      <p:pic>
        <p:nvPicPr>
          <p:cNvPr id="3" name="Picture 8" descr="https://i.imgur.com/QlsFIaz.jpg">
            <a:extLst>
              <a:ext uri="{FF2B5EF4-FFF2-40B4-BE49-F238E27FC236}">
                <a16:creationId xmlns:a16="http://schemas.microsoft.com/office/drawing/2014/main" id="{D2AD17B2-E615-FBC3-3FC5-E9F3381D1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419600"/>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313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28650" y="136524"/>
            <a:ext cx="7886700" cy="68773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1" compatLnSpc="1">
            <a:prstTxWarp prst="textNoShape">
              <a:avLst/>
            </a:prstTxWarp>
            <a:normAutofit fontScale="90000"/>
          </a:bodyPr>
          <a:lstStyle/>
          <a:p>
            <a:pPr>
              <a:lnSpc>
                <a:spcPct val="90000"/>
              </a:lnSpc>
            </a:pPr>
            <a:r>
              <a:rPr lang="en-US" altLang="en-US" sz="3200" b="1" dirty="0">
                <a:solidFill>
                  <a:schemeClr val="bg1"/>
                </a:solidFill>
                <a:latin typeface="Calibri" panose="020F0502020204030204" pitchFamily="34" charset="0"/>
                <a:cs typeface="Calibri" panose="020F0502020204030204" pitchFamily="34" charset="0"/>
              </a:rPr>
              <a:t>Issues to Look For </a:t>
            </a:r>
            <a:br>
              <a:rPr lang="en-US" altLang="en-US" sz="3200" b="1" dirty="0">
                <a:solidFill>
                  <a:schemeClr val="bg1"/>
                </a:solidFill>
                <a:latin typeface="Calibri" panose="020F0502020204030204" pitchFamily="34" charset="0"/>
                <a:cs typeface="Calibri" panose="020F0502020204030204" pitchFamily="34" charset="0"/>
              </a:rPr>
            </a:br>
            <a:r>
              <a:rPr lang="en-US" altLang="en-US" sz="3200" b="1" dirty="0">
                <a:solidFill>
                  <a:schemeClr val="bg1"/>
                </a:solidFill>
                <a:latin typeface="Calibri" panose="020F0502020204030204" pitchFamily="34" charset="0"/>
                <a:cs typeface="Calibri" panose="020F0502020204030204" pitchFamily="34" charset="0"/>
              </a:rPr>
              <a:t>Once the box is Open</a:t>
            </a:r>
          </a:p>
        </p:txBody>
      </p:sp>
      <p:pic>
        <p:nvPicPr>
          <p:cNvPr id="6" name="Picture 5">
            <a:extLst>
              <a:ext uri="{FF2B5EF4-FFF2-40B4-BE49-F238E27FC236}">
                <a16:creationId xmlns:a16="http://schemas.microsoft.com/office/drawing/2014/main" id="{B7E490B6-938F-5A1C-7DE5-3BD2086530ED}"/>
              </a:ext>
            </a:extLst>
          </p:cNvPr>
          <p:cNvPicPr>
            <a:picLocks noChangeAspect="1"/>
          </p:cNvPicPr>
          <p:nvPr/>
        </p:nvPicPr>
        <p:blipFill rotWithShape="1">
          <a:blip r:embed="rId2"/>
          <a:srcRect l="30858" r="7341"/>
          <a:stretch/>
        </p:blipFill>
        <p:spPr>
          <a:xfrm>
            <a:off x="457200" y="1840308"/>
            <a:ext cx="3810000" cy="4269776"/>
          </a:xfrm>
          <a:prstGeom prst="rect">
            <a:avLst/>
          </a:prstGeom>
          <a:noFill/>
          <a:effectLst>
            <a:softEdge rad="177800"/>
          </a:effectLst>
        </p:spPr>
      </p:pic>
      <p:sp>
        <p:nvSpPr>
          <p:cNvPr id="5" name="TextBox 4">
            <a:extLst>
              <a:ext uri="{FF2B5EF4-FFF2-40B4-BE49-F238E27FC236}">
                <a16:creationId xmlns:a16="http://schemas.microsoft.com/office/drawing/2014/main" id="{4437164D-17E1-CE79-8C52-5B0058AD9537}"/>
              </a:ext>
            </a:extLst>
          </p:cNvPr>
          <p:cNvSpPr txBox="1"/>
          <p:nvPr/>
        </p:nvSpPr>
        <p:spPr>
          <a:xfrm>
            <a:off x="4648200" y="1838211"/>
            <a:ext cx="4038600" cy="4525963"/>
          </a:xfrm>
          <a:prstGeom prst="rect">
            <a:avLst/>
          </a:prstGeom>
        </p:spPr>
        <p:txBody>
          <a:bodyPr>
            <a:normAutofit/>
          </a:bodyPr>
          <a:lstStyle/>
          <a:p>
            <a:pPr marL="285750" lvl="0" indent="-285750" algn="l" eaLnBrk="0" hangingPunct="0">
              <a:lnSpc>
                <a:spcPct val="90000"/>
              </a:lnSpc>
              <a:spcBef>
                <a:spcPct val="20000"/>
              </a:spcBef>
              <a:buFont typeface="Times New Roman" pitchFamily="18" charset="0"/>
              <a:buChar char="•"/>
            </a:pPr>
            <a:r>
              <a:rPr lang="en-US" dirty="0">
                <a:latin typeface="Calibri" panose="020F0502020204030204" pitchFamily="34" charset="0"/>
                <a:cs typeface="Calibri" panose="020F0502020204030204" pitchFamily="34" charset="0"/>
              </a:rPr>
              <a:t>Open line – open line side connection to the meter socket. </a:t>
            </a:r>
          </a:p>
          <a:p>
            <a:pPr marL="285750" lvl="0" indent="-285750" algn="l" eaLnBrk="0" hangingPunct="0">
              <a:lnSpc>
                <a:spcPct val="90000"/>
              </a:lnSpc>
              <a:spcBef>
                <a:spcPct val="20000"/>
              </a:spcBef>
              <a:buFont typeface="Times New Roman" pitchFamily="18" charset="0"/>
              <a:buChar char="•"/>
            </a:pPr>
            <a:r>
              <a:rPr lang="en-US" dirty="0">
                <a:latin typeface="Calibri" panose="020F0502020204030204" pitchFamily="34" charset="0"/>
                <a:cs typeface="Calibri" panose="020F0502020204030204" pitchFamily="34" charset="0"/>
              </a:rPr>
              <a:t>Missing neutral – missing neutral connection to the center lug in the meter socket</a:t>
            </a:r>
          </a:p>
          <a:p>
            <a:pPr marL="285750" lvl="0" indent="-285750" algn="l" eaLnBrk="0" hangingPunct="0">
              <a:lnSpc>
                <a:spcPct val="90000"/>
              </a:lnSpc>
              <a:spcBef>
                <a:spcPct val="20000"/>
              </a:spcBef>
              <a:buFont typeface="Times New Roman" pitchFamily="18" charset="0"/>
              <a:buChar char="•"/>
            </a:pPr>
            <a:r>
              <a:rPr lang="en-US" dirty="0">
                <a:latin typeface="Calibri" panose="020F0502020204030204" pitchFamily="34" charset="0"/>
                <a:cs typeface="Calibri" panose="020F0502020204030204" pitchFamily="34" charset="0"/>
              </a:rPr>
              <a:t>Cross phase condition – cross wiring between the test block and the meter socket. </a:t>
            </a:r>
          </a:p>
          <a:p>
            <a:pPr marL="285750" lvl="0" indent="-285750" algn="l" eaLnBrk="0" hangingPunct="0">
              <a:lnSpc>
                <a:spcPct val="90000"/>
              </a:lnSpc>
              <a:spcBef>
                <a:spcPct val="20000"/>
              </a:spcBef>
              <a:buFont typeface="Times New Roman" pitchFamily="18" charset="0"/>
              <a:buChar char="•"/>
            </a:pPr>
            <a:r>
              <a:rPr lang="en-US" dirty="0">
                <a:latin typeface="Calibri" panose="020F0502020204030204" pitchFamily="34" charset="0"/>
                <a:cs typeface="Calibri" panose="020F0502020204030204" pitchFamily="34" charset="0"/>
              </a:rPr>
              <a:t>Hidden jumpers: line to load – diversion on both legs. </a:t>
            </a:r>
          </a:p>
          <a:p>
            <a:pPr marL="285750" lvl="0" indent="-285750" algn="l" eaLnBrk="0" hangingPunct="0">
              <a:lnSpc>
                <a:spcPct val="90000"/>
              </a:lnSpc>
              <a:spcBef>
                <a:spcPct val="20000"/>
              </a:spcBef>
              <a:buFont typeface="Times New Roman" pitchFamily="18" charset="0"/>
              <a:buChar char="•"/>
            </a:pPr>
            <a:r>
              <a:rPr lang="en-US" dirty="0">
                <a:latin typeface="Calibri" panose="020F0502020204030204" pitchFamily="34" charset="0"/>
                <a:cs typeface="Calibri" panose="020F0502020204030204" pitchFamily="34" charset="0"/>
              </a:rPr>
              <a:t>Dead Short - dead short phase to ground on the load side of one leg of the socket. </a:t>
            </a:r>
          </a:p>
          <a:p>
            <a:pPr marL="285750" lvl="0" indent="-285750" algn="l" eaLnBrk="0" hangingPunct="0">
              <a:lnSpc>
                <a:spcPct val="90000"/>
              </a:lnSpc>
              <a:spcBef>
                <a:spcPct val="20000"/>
              </a:spcBef>
              <a:buFont typeface="Times New Roman" pitchFamily="18" charset="0"/>
              <a:buChar char="•"/>
            </a:pPr>
            <a:r>
              <a:rPr lang="en-US" dirty="0">
                <a:latin typeface="Calibri" panose="020F0502020204030204" pitchFamily="34" charset="0"/>
                <a:cs typeface="Calibri" panose="020F0502020204030204" pitchFamily="34" charset="0"/>
              </a:rPr>
              <a:t>Partial Short - partial short phase to ground on the load side of one leg of the socket.</a:t>
            </a:r>
          </a:p>
        </p:txBody>
      </p:sp>
    </p:spTree>
    <p:extLst>
      <p:ext uri="{BB962C8B-B14F-4D97-AF65-F5344CB8AC3E}">
        <p14:creationId xmlns:p14="http://schemas.microsoft.com/office/powerpoint/2010/main" val="28346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1" compatLnSpc="1">
            <a:prstTxWarp prst="textNoShape">
              <a:avLst/>
            </a:prstTxWarp>
            <a:normAutofit fontScale="90000"/>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Hazards in the Workplace</a:t>
            </a:r>
          </a:p>
        </p:txBody>
      </p:sp>
      <p:sp>
        <p:nvSpPr>
          <p:cNvPr id="3075" name="Rectangle 3"/>
          <p:cNvSpPr>
            <a:spLocks noGrp="1" noChangeArrowheads="1"/>
          </p:cNvSpPr>
          <p:nvPr>
            <p:ph sz="half" idx="2"/>
          </p:nvPr>
        </p:nvSpPr>
        <p:spPr bwMode="auto">
          <a:xfrm>
            <a:off x="457200" y="2174875"/>
            <a:ext cx="4495800" cy="32353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a:bodyPr>
          <a:lstStyle/>
          <a:p>
            <a:pPr marL="0" indent="0" fontAlgn="base">
              <a:lnSpc>
                <a:spcPct val="90000"/>
              </a:lnSpc>
              <a:buNone/>
            </a:pPr>
            <a:r>
              <a:rPr lang="en-US" sz="2000" b="1" i="0" dirty="0">
                <a:effectLst/>
                <a:latin typeface="Calibri" panose="020F0502020204030204" pitchFamily="34" charset="0"/>
                <a:cs typeface="Calibri" panose="020F0502020204030204" pitchFamily="34" charset="0"/>
              </a:rPr>
              <a:t>Hazard #1: Falls and Falling Objects </a:t>
            </a:r>
          </a:p>
          <a:p>
            <a:pPr marL="0" indent="0" fontAlgn="base">
              <a:lnSpc>
                <a:spcPct val="90000"/>
              </a:lnSpc>
              <a:buNone/>
            </a:pPr>
            <a:endParaRPr lang="en-US" sz="2000" b="0" i="0" dirty="0">
              <a:effectLst/>
              <a:latin typeface="Calibri" panose="020F0502020204030204" pitchFamily="34" charset="0"/>
              <a:cs typeface="Calibri" panose="020F0502020204030204" pitchFamily="34" charset="0"/>
            </a:endParaRPr>
          </a:p>
          <a:p>
            <a:pPr fontAlgn="base">
              <a:lnSpc>
                <a:spcPct val="90000"/>
              </a:lnSpc>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Approximately 19,565 people die in the U.S. annually due to injuries caused by unintentional falls.</a:t>
            </a:r>
          </a:p>
          <a:p>
            <a:pPr fontAlgn="base">
              <a:lnSpc>
                <a:spcPct val="90000"/>
              </a:lnSpc>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Slips, trip and fall injuries cost employers approximately $40,000 per incident.</a:t>
            </a:r>
          </a:p>
          <a:p>
            <a:pPr fontAlgn="base">
              <a:lnSpc>
                <a:spcPct val="90000"/>
              </a:lnSpc>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About 9.2 million people were treated in emergency rooms for fall-related injuries last year.</a:t>
            </a:r>
          </a:p>
          <a:p>
            <a:pPr marL="0" indent="0" eaLnBrk="1" hangingPunct="1">
              <a:lnSpc>
                <a:spcPct val="90000"/>
              </a:lnSpc>
              <a:buNone/>
            </a:pPr>
            <a:endParaRPr lang="en-US" altLang="en-US" sz="1300" dirty="0"/>
          </a:p>
        </p:txBody>
      </p:sp>
      <p:pic>
        <p:nvPicPr>
          <p:cNvPr id="3" name="Picture 2" descr="Icon&#10;&#10;Description automatically generated">
            <a:extLst>
              <a:ext uri="{FF2B5EF4-FFF2-40B4-BE49-F238E27FC236}">
                <a16:creationId xmlns:a16="http://schemas.microsoft.com/office/drawing/2014/main" id="{FDFCEB8C-3E49-BA19-6CED-BF43FD48348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34000" y="2367086"/>
            <a:ext cx="3072470" cy="2711453"/>
          </a:xfrm>
          <a:prstGeom prst="rect">
            <a:avLst/>
          </a:prstGeom>
          <a:noFill/>
        </p:spPr>
      </p:pic>
    </p:spTree>
    <p:extLst>
      <p:ext uri="{BB962C8B-B14F-4D97-AF65-F5344CB8AC3E}">
        <p14:creationId xmlns:p14="http://schemas.microsoft.com/office/powerpoint/2010/main" val="463925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Tools</a:t>
            </a:r>
          </a:p>
        </p:txBody>
      </p:sp>
      <p:sp>
        <p:nvSpPr>
          <p:cNvPr id="4" name="Text Box 4">
            <a:extLst>
              <a:ext uri="{FF2B5EF4-FFF2-40B4-BE49-F238E27FC236}">
                <a16:creationId xmlns:a16="http://schemas.microsoft.com/office/drawing/2014/main" id="{86AA617E-B709-C014-7EAF-23BAD225730D}"/>
              </a:ext>
            </a:extLst>
          </p:cNvPr>
          <p:cNvSpPr txBox="1">
            <a:spLocks noChangeArrowheads="1"/>
          </p:cNvSpPr>
          <p:nvPr/>
        </p:nvSpPr>
        <p:spPr bwMode="auto">
          <a:xfrm>
            <a:off x="457200" y="1600200"/>
            <a:ext cx="4953000" cy="24806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Socket Pullers</a:t>
            </a:r>
          </a:p>
          <a:p>
            <a:pPr marL="457200" indent="-457200" algn="l" eaLnBrk="1" hangingPunct="1">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Volt meters</a:t>
            </a:r>
          </a:p>
          <a:p>
            <a:pPr marL="457200" indent="-457200" algn="l" eaLnBrk="1" hangingPunct="1">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Insulated tools</a:t>
            </a:r>
          </a:p>
          <a:p>
            <a:pPr marL="457200" indent="-457200" algn="l" eaLnBrk="1" hangingPunct="1">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Specialized tools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5" name="Picture 4" descr="Hot Socket Repair Kit">
            <a:extLst>
              <a:ext uri="{FF2B5EF4-FFF2-40B4-BE49-F238E27FC236}">
                <a16:creationId xmlns:a16="http://schemas.microsoft.com/office/drawing/2014/main" id="{A82D037F-A25E-98DC-7201-43829C3C0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915788"/>
            <a:ext cx="3268560" cy="2173805"/>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87083DF-25F9-DAA5-C859-4B210866099D}"/>
              </a:ext>
            </a:extLst>
          </p:cNvPr>
          <p:cNvPicPr>
            <a:picLocks noChangeAspect="1"/>
          </p:cNvPicPr>
          <p:nvPr/>
        </p:nvPicPr>
        <p:blipFill>
          <a:blip r:embed="rId3"/>
          <a:stretch>
            <a:fillRect/>
          </a:stretch>
        </p:blipFill>
        <p:spPr>
          <a:xfrm>
            <a:off x="5562600" y="3835947"/>
            <a:ext cx="2759020" cy="2207216"/>
          </a:xfrm>
          <a:prstGeom prst="rect">
            <a:avLst/>
          </a:prstGeom>
          <a:effectLst>
            <a:softEdge rad="152400"/>
          </a:effectLst>
        </p:spPr>
      </p:pic>
      <p:pic>
        <p:nvPicPr>
          <p:cNvPr id="7" name="Picture 6">
            <a:extLst>
              <a:ext uri="{FF2B5EF4-FFF2-40B4-BE49-F238E27FC236}">
                <a16:creationId xmlns:a16="http://schemas.microsoft.com/office/drawing/2014/main" id="{D60D67C1-553F-DCB4-D8C9-01654729C6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29781">
            <a:off x="6735588" y="1937313"/>
            <a:ext cx="1385890" cy="1378961"/>
          </a:xfrm>
          <a:prstGeom prst="rect">
            <a:avLst/>
          </a:prstGeom>
        </p:spPr>
      </p:pic>
      <p:pic>
        <p:nvPicPr>
          <p:cNvPr id="3" name="Picture 2">
            <a:extLst>
              <a:ext uri="{FF2B5EF4-FFF2-40B4-BE49-F238E27FC236}">
                <a16:creationId xmlns:a16="http://schemas.microsoft.com/office/drawing/2014/main" id="{4318DB18-6831-07BB-61B5-65D92A1B2CF8}"/>
              </a:ext>
            </a:extLst>
          </p:cNvPr>
          <p:cNvPicPr>
            <a:picLocks noChangeAspect="1"/>
          </p:cNvPicPr>
          <p:nvPr/>
        </p:nvPicPr>
        <p:blipFill>
          <a:blip r:embed="rId5"/>
          <a:stretch>
            <a:fillRect/>
          </a:stretch>
        </p:blipFill>
        <p:spPr>
          <a:xfrm>
            <a:off x="3962400" y="1607643"/>
            <a:ext cx="2362200" cy="2141020"/>
          </a:xfrm>
          <a:prstGeom prst="rect">
            <a:avLst/>
          </a:prstGeom>
        </p:spPr>
      </p:pic>
    </p:spTree>
    <p:extLst>
      <p:ext uri="{BB962C8B-B14F-4D97-AF65-F5344CB8AC3E}">
        <p14:creationId xmlns:p14="http://schemas.microsoft.com/office/powerpoint/2010/main" val="1879155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1" compatLnSpc="1">
            <a:prstTxWarp prst="textNoShape">
              <a:avLst/>
            </a:prstTxWarp>
            <a:normAutofit fontScale="90000"/>
          </a:bodyPr>
          <a:lstStyle/>
          <a:p>
            <a:pPr eaLnBrk="1" hangingPunct="1"/>
            <a:r>
              <a:rPr lang="en-US" altLang="en-US" sz="3200" dirty="0">
                <a:solidFill>
                  <a:schemeClr val="bg1"/>
                </a:solidFill>
                <a:latin typeface="Calibri" panose="020F0502020204030204" pitchFamily="34" charset="0"/>
                <a:cs typeface="Calibri" panose="020F0502020204030204" pitchFamily="34" charset="0"/>
              </a:rPr>
              <a:t>Summary</a:t>
            </a:r>
          </a:p>
        </p:txBody>
      </p:sp>
      <p:sp>
        <p:nvSpPr>
          <p:cNvPr id="4" name="Text Box 4">
            <a:extLst>
              <a:ext uri="{FF2B5EF4-FFF2-40B4-BE49-F238E27FC236}">
                <a16:creationId xmlns:a16="http://schemas.microsoft.com/office/drawing/2014/main" id="{51A50A4D-FCDB-4608-F58E-E412167DA80E}"/>
              </a:ext>
            </a:extLst>
          </p:cNvPr>
          <p:cNvSpPr txBox="1">
            <a:spLocks noGrp="1" noChangeArrowheads="1"/>
          </p:cNvSpPr>
          <p:nvPr>
            <p:ph sz="half" idx="2"/>
          </p:nvPr>
        </p:nvSpPr>
        <p:spPr bwMode="auto">
          <a:xfrm>
            <a:off x="554882" y="2209800"/>
            <a:ext cx="4040188" cy="3951288"/>
          </a:xfrm>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eaLnBrk="1" hangingPunct="1">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Be Careful</a:t>
            </a:r>
          </a:p>
          <a:p>
            <a:pPr marL="457200" indent="-457200" eaLnBrk="1" hangingPunct="1">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Assume the box is live</a:t>
            </a:r>
          </a:p>
          <a:p>
            <a:pPr marL="457200" indent="-457200" eaLnBrk="1" hangingPunct="1">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Assume there is something live in the box</a:t>
            </a:r>
          </a:p>
          <a:p>
            <a:pPr marL="457200" indent="-457200" eaLnBrk="1" hangingPunct="1">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Treat electricity with respect</a:t>
            </a:r>
          </a:p>
          <a:p>
            <a:pPr marL="457200" indent="-457200" eaLnBrk="1" hangingPunct="1">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Treat all meter boxes with respect</a:t>
            </a:r>
          </a:p>
          <a:p>
            <a:pPr marL="457200" indent="-457200" eaLnBrk="1" hangingPunct="1">
              <a:buFont typeface="Arial" panose="020B0604020202020204" pitchFamily="34" charset="0"/>
              <a:buChar char="•"/>
            </a:pPr>
            <a:endParaRPr lang="en-US" altLang="en-US" dirty="0"/>
          </a:p>
          <a:p>
            <a:pPr eaLnBrk="1" hangingPunct="1">
              <a:defRPr/>
            </a:pPr>
            <a:endParaRPr lang="en-US" altLang="en-US" dirty="0"/>
          </a:p>
          <a:p>
            <a:pPr eaLnBrk="1" hangingPunct="1">
              <a:defRPr/>
            </a:pPr>
            <a:endParaRPr lang="en-US" altLang="en-US" dirty="0"/>
          </a:p>
        </p:txBody>
      </p:sp>
      <p:pic>
        <p:nvPicPr>
          <p:cNvPr id="5" name="Picture 4" descr="A person wearing a hard hat and protective gear working on a power line&#10;&#10;Description automatically generated with low confidence">
            <a:extLst>
              <a:ext uri="{FF2B5EF4-FFF2-40B4-BE49-F238E27FC236}">
                <a16:creationId xmlns:a16="http://schemas.microsoft.com/office/drawing/2014/main" id="{5378203A-80A9-5061-8E6A-EEB22BBB14E9}"/>
              </a:ext>
            </a:extLst>
          </p:cNvPr>
          <p:cNvPicPr>
            <a:picLocks noChangeAspect="1"/>
          </p:cNvPicPr>
          <p:nvPr/>
        </p:nvPicPr>
        <p:blipFill rotWithShape="1">
          <a:blip r:embed="rId2"/>
          <a:srcRect l="8564" r="23410" b="-3"/>
          <a:stretch/>
        </p:blipFill>
        <p:spPr>
          <a:xfrm>
            <a:off x="4876800" y="2057400"/>
            <a:ext cx="3660775" cy="3578818"/>
          </a:xfrm>
          <a:prstGeom prst="rect">
            <a:avLst/>
          </a:prstGeom>
          <a:noFill/>
          <a:effectLst>
            <a:glow>
              <a:schemeClr val="accent1"/>
            </a:glow>
            <a:softEdge rad="63500"/>
          </a:effectLst>
        </p:spPr>
      </p:pic>
    </p:spTree>
    <p:extLst>
      <p:ext uri="{BB962C8B-B14F-4D97-AF65-F5344CB8AC3E}">
        <p14:creationId xmlns:p14="http://schemas.microsoft.com/office/powerpoint/2010/main" val="1917066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1" compatLnSpc="1">
            <a:prstTxWarp prst="textNoShape">
              <a:avLst/>
            </a:prstTxWarp>
            <a:normAutofit/>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Personal Protection Equipment</a:t>
            </a:r>
          </a:p>
        </p:txBody>
      </p:sp>
      <p:sp>
        <p:nvSpPr>
          <p:cNvPr id="3075" name="Rectangle 3"/>
          <p:cNvSpPr>
            <a:spLocks noGrp="1" noChangeArrowheads="1"/>
          </p:cNvSpPr>
          <p:nvPr>
            <p:ph sz="half" idx="1"/>
          </p:nvPr>
        </p:nvSpPr>
        <p:spPr bwMode="auto">
          <a:xfrm>
            <a:off x="4648202" y="2209800"/>
            <a:ext cx="3962398" cy="35156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457200" indent="-457200" algn="just" eaLnBrk="1" hangingPunct="1">
              <a:lnSpc>
                <a:spcPct val="90000"/>
              </a:lnSpc>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Issues that you may have seen in your service territory?</a:t>
            </a:r>
          </a:p>
          <a:p>
            <a:pPr marL="457200" indent="-457200" algn="just" eaLnBrk="1" hangingPunct="1">
              <a:lnSpc>
                <a:spcPct val="90000"/>
              </a:lnSpc>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Do you have issues with non-metering personnel performing metering operations?</a:t>
            </a:r>
          </a:p>
          <a:p>
            <a:pPr marL="457200" indent="-457200" algn="just" eaLnBrk="1" hangingPunct="1">
              <a:lnSpc>
                <a:spcPct val="90000"/>
              </a:lnSpc>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Unique issues in your service territory?</a:t>
            </a:r>
          </a:p>
          <a:p>
            <a:pPr marL="457200" indent="-457200" algn="just" eaLnBrk="1" hangingPunct="1">
              <a:lnSpc>
                <a:spcPct val="90000"/>
              </a:lnSpc>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Safety Issues not discussed?</a:t>
            </a:r>
          </a:p>
          <a:p>
            <a:pPr marL="457200" indent="-457200" algn="just" eaLnBrk="1" hangingPunct="1">
              <a:lnSpc>
                <a:spcPct val="90000"/>
              </a:lnSpc>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Are your meter techs typically putting safety first?</a:t>
            </a:r>
          </a:p>
          <a:p>
            <a:pPr marL="0" indent="0" algn="just" eaLnBrk="1" hangingPunct="1">
              <a:lnSpc>
                <a:spcPct val="90000"/>
              </a:lnSpc>
              <a:buNone/>
            </a:pPr>
            <a:endParaRPr lang="en-US" altLang="en-US" sz="2000" dirty="0"/>
          </a:p>
        </p:txBody>
      </p:sp>
      <p:pic>
        <p:nvPicPr>
          <p:cNvPr id="3" name="Picture 2" descr="A picture containing handwear&#10;&#10;Description automatically generated">
            <a:extLst>
              <a:ext uri="{FF2B5EF4-FFF2-40B4-BE49-F238E27FC236}">
                <a16:creationId xmlns:a16="http://schemas.microsoft.com/office/drawing/2014/main" id="{6A432321-881D-63AB-C824-BCD7DCB08A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2438400"/>
            <a:ext cx="4038600" cy="2362581"/>
          </a:xfrm>
          <a:prstGeom prst="rect">
            <a:avLst/>
          </a:prstGeom>
          <a:noFill/>
        </p:spPr>
      </p:pic>
    </p:spTree>
    <p:extLst>
      <p:ext uri="{BB962C8B-B14F-4D97-AF65-F5344CB8AC3E}">
        <p14:creationId xmlns:p14="http://schemas.microsoft.com/office/powerpoint/2010/main" val="324188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609600" y="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b="1" dirty="0">
                <a:solidFill>
                  <a:schemeClr val="bg1"/>
                </a:solidFill>
                <a:latin typeface="Arial" panose="020B0604020202020204" pitchFamily="34" charset="0"/>
                <a:cs typeface="Arial" panose="020B0604020202020204" pitchFamily="34" charset="0"/>
              </a:rPr>
              <a:t>Questions?</a:t>
            </a:r>
            <a:endParaRPr lang="en-US" altLang="en-US" sz="1800" dirty="0">
              <a:latin typeface="Arial" panose="020B0604020202020204" pitchFamily="34" charset="0"/>
              <a:cs typeface="Arial" panose="020B0604020202020204" pitchFamily="34" charset="0"/>
            </a:endParaRP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ChangeArrowheads="1"/>
          </p:cNvSpPr>
          <p:nvPr/>
        </p:nvSpPr>
        <p:spPr>
          <a:xfrm>
            <a:off x="1295400" y="1600200"/>
            <a:ext cx="6553200" cy="2590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a:latin typeface="Arial" panose="020B0604020202020204" pitchFamily="34" charset="0"/>
                <a:cs typeface="Arial" panose="020B0604020202020204" pitchFamily="34" charset="0"/>
              </a:rPr>
              <a:t>John Kretzschmar</a:t>
            </a:r>
          </a:p>
          <a:p>
            <a:pPr algn="ctr" eaLnBrk="1" hangingPunct="1">
              <a:buFontTx/>
              <a:buNone/>
            </a:pPr>
            <a:r>
              <a:rPr lang="en-US" altLang="en-US" b="1" kern="0" dirty="0">
                <a:latin typeface="Arial" panose="020B0604020202020204" pitchFamily="34" charset="0"/>
                <a:cs typeface="Arial" panose="020B0604020202020204" pitchFamily="34" charset="0"/>
              </a:rPr>
              <a:t>SAMSCO</a:t>
            </a:r>
          </a:p>
          <a:p>
            <a:pPr algn="ctr" eaLnBrk="1" hangingPunct="1">
              <a:buFontTx/>
              <a:buNone/>
            </a:pPr>
            <a:r>
              <a:rPr lang="en-US" altLang="en-US" sz="2000" kern="0" dirty="0">
                <a:latin typeface="Arial" panose="020B0604020202020204" pitchFamily="34" charset="0"/>
                <a:cs typeface="Arial" panose="020B0604020202020204" pitchFamily="34" charset="0"/>
              </a:rPr>
              <a:t>Spartan Armstrong Metering Supply Company</a:t>
            </a:r>
          </a:p>
          <a:p>
            <a:pPr algn="ctr" eaLnBrk="1" hangingPunct="1">
              <a:buFontTx/>
              <a:buNone/>
            </a:pPr>
            <a:r>
              <a:rPr lang="en-US" altLang="en-US" sz="2000" i="1" kern="0" dirty="0">
                <a:latin typeface="Arial" panose="020B0604020202020204" pitchFamily="34" charset="0"/>
                <a:cs typeface="Arial" panose="020B0604020202020204" pitchFamily="34" charset="0"/>
              </a:rPr>
              <a:t>Boiling Springs, SC </a:t>
            </a:r>
            <a:r>
              <a:rPr lang="en-US" altLang="en-US" sz="2000" kern="0" dirty="0">
                <a:latin typeface="Arial" panose="020B0604020202020204" pitchFamily="34" charset="0"/>
                <a:cs typeface="Arial" panose="020B0604020202020204" pitchFamily="34" charset="0"/>
              </a:rPr>
              <a:t>29316</a:t>
            </a:r>
          </a:p>
          <a:p>
            <a:pPr algn="ctr" eaLnBrk="1" hangingPunct="1">
              <a:buFontTx/>
              <a:buNone/>
            </a:pPr>
            <a:r>
              <a:rPr lang="en-US" altLang="en-US" sz="2000" kern="0" dirty="0">
                <a:latin typeface="Arial" panose="020B0604020202020204" pitchFamily="34" charset="0"/>
                <a:cs typeface="Arial" panose="020B0604020202020204" pitchFamily="34" charset="0"/>
                <a:hlinkClick r:id="rId3"/>
              </a:rPr>
              <a:t>john@samscometering.com</a:t>
            </a:r>
            <a:endParaRPr lang="en-US" altLang="en-US" sz="2000" kern="0" dirty="0">
              <a:latin typeface="Arial" panose="020B0604020202020204" pitchFamily="34" charset="0"/>
              <a:cs typeface="Arial" panose="020B0604020202020204" pitchFamily="34" charset="0"/>
            </a:endParaRPr>
          </a:p>
          <a:p>
            <a:pPr algn="ctr" eaLnBrk="1" hangingPunct="1">
              <a:buFontTx/>
              <a:buNone/>
            </a:pPr>
            <a:r>
              <a:rPr lang="en-US" altLang="en-US" sz="2000" kern="0" dirty="0">
                <a:latin typeface="Arial" panose="020B0604020202020204" pitchFamily="34" charset="0"/>
                <a:cs typeface="Arial" panose="020B0604020202020204" pitchFamily="34" charset="0"/>
              </a:rPr>
              <a:t>864.590.2883</a:t>
            </a:r>
          </a:p>
          <a:p>
            <a:pPr algn="ctr" eaLnBrk="1" hangingPunct="1">
              <a:buFontTx/>
              <a:buNone/>
            </a:pPr>
            <a:br>
              <a:rPr lang="en-US" altLang="en-US" sz="2800" kern="0" dirty="0">
                <a:latin typeface="Arial" panose="020B0604020202020204" pitchFamily="34" charset="0"/>
                <a:cs typeface="Arial" panose="020B0604020202020204" pitchFamily="34" charset="0"/>
              </a:rPr>
            </a:br>
            <a:r>
              <a:rPr lang="en-US" altLang="en-US" sz="2000" kern="0" dirty="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000" kern="0" dirty="0">
                <a:solidFill>
                  <a:srgbClr val="CC3300"/>
                </a:solidFill>
                <a:latin typeface="Arial" panose="020B0604020202020204" pitchFamily="34" charset="0"/>
                <a:cs typeface="Arial" panose="020B0604020202020204" pitchFamily="34" charset="0"/>
                <a:hlinkClick r:id="rId4"/>
              </a:rPr>
              <a:t>www.tescometering.com</a:t>
            </a:r>
            <a:endParaRPr lang="en-US" altLang="en-US" sz="2000" kern="0" dirty="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a:solidFill>
                <a:srgbClr val="CC3300"/>
              </a:solidFill>
            </a:endParaRPr>
          </a:p>
        </p:txBody>
      </p:sp>
      <p:pic>
        <p:nvPicPr>
          <p:cNvPr id="8" name="Picture 7" descr="MC9004315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864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sp>
        <p:nvSpPr>
          <p:cNvPr id="3" name="Footer Placeholder 2">
            <a:extLst>
              <a:ext uri="{FF2B5EF4-FFF2-40B4-BE49-F238E27FC236}">
                <a16:creationId xmlns:a16="http://schemas.microsoft.com/office/drawing/2014/main" id="{F1464154-F655-E10E-C8E5-37B8882F4E3D}"/>
              </a:ext>
            </a:extLst>
          </p:cNvPr>
          <p:cNvSpPr>
            <a:spLocks noGrp="1"/>
          </p:cNvSpPr>
          <p:nvPr>
            <p:ph type="ftr" sz="quarter" idx="3"/>
          </p:nvPr>
        </p:nvSpPr>
        <p:spPr/>
        <p:txBody>
          <a:bodyPr/>
          <a:lstStyle/>
          <a:p>
            <a:r>
              <a:rPr lang="en-US"/>
              <a:t>www.tescometering.com</a:t>
            </a:r>
            <a:endParaRPr lang="en-US" dirty="0"/>
          </a:p>
        </p:txBody>
      </p:sp>
      <p:pic>
        <p:nvPicPr>
          <p:cNvPr id="6" name="Picture 5" descr="A picture containing text, screenshot, font, logo&#10;&#10;Description automatically generated">
            <a:extLst>
              <a:ext uri="{FF2B5EF4-FFF2-40B4-BE49-F238E27FC236}">
                <a16:creationId xmlns:a16="http://schemas.microsoft.com/office/drawing/2014/main" id="{0A870157-18FC-1999-ED37-F2877900B3AF}"/>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a:stretch/>
        </p:blipFill>
        <p:spPr>
          <a:xfrm>
            <a:off x="1298883" y="4953073"/>
            <a:ext cx="6862483" cy="1338037"/>
          </a:xfrm>
          <a:prstGeom prst="rect">
            <a:avLst/>
          </a:prstGeom>
        </p:spPr>
      </p:pic>
      <p:sp>
        <p:nvSpPr>
          <p:cNvPr id="7" name="TextBox 6">
            <a:extLst>
              <a:ext uri="{FF2B5EF4-FFF2-40B4-BE49-F238E27FC236}">
                <a16:creationId xmlns:a16="http://schemas.microsoft.com/office/drawing/2014/main" id="{D52C5956-4E95-7320-E35C-81185E2C23DF}"/>
              </a:ext>
            </a:extLst>
          </p:cNvPr>
          <p:cNvSpPr txBox="1"/>
          <p:nvPr/>
        </p:nvSpPr>
        <p:spPr>
          <a:xfrm>
            <a:off x="1943096" y="2595800"/>
            <a:ext cx="5746699" cy="1200329"/>
          </a:xfrm>
          <a:prstGeom prst="rect">
            <a:avLst/>
          </a:prstGeom>
          <a:noFill/>
        </p:spPr>
        <p:txBody>
          <a:bodyPr wrap="square" rtlCol="0">
            <a:spAutoFit/>
          </a:bodyPr>
          <a:lstStyle/>
          <a:p>
            <a:r>
              <a:rPr lang="en-US" b="0" i="0" u="none" strike="noStrike" dirty="0">
                <a:solidFill>
                  <a:srgbClr val="212121"/>
                </a:solidFill>
                <a:effectLst/>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dirty="0"/>
          </a:p>
        </p:txBody>
      </p:sp>
      <p:sp>
        <p:nvSpPr>
          <p:cNvPr id="8" name="Rectangle 7">
            <a:extLst>
              <a:ext uri="{FF2B5EF4-FFF2-40B4-BE49-F238E27FC236}">
                <a16:creationId xmlns:a16="http://schemas.microsoft.com/office/drawing/2014/main" id="{623682C9-A681-9A87-F88C-1911C7A742E9}"/>
              </a:ext>
            </a:extLst>
          </p:cNvPr>
          <p:cNvSpPr/>
          <p:nvPr/>
        </p:nvSpPr>
        <p:spPr>
          <a:xfrm>
            <a:off x="1371335" y="4134684"/>
            <a:ext cx="689022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2438682" y="4627127"/>
            <a:ext cx="4582886" cy="369332"/>
          </a:xfrm>
          <a:prstGeom prst="rect">
            <a:avLst/>
          </a:prstGeom>
          <a:noFill/>
        </p:spPr>
        <p:txBody>
          <a:bodyPr wrap="square" rtlCol="0">
            <a:spAutoFit/>
          </a:bodyPr>
          <a:lstStyle/>
          <a:p>
            <a:r>
              <a:rPr lang="en-US"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3">
            <a:extLst>
              <a:ext uri="{28A0092B-C50C-407E-A947-70E740481C1C}">
                <a14:useLocalDpi xmlns:a14="http://schemas.microsoft.com/office/drawing/2010/main" val="0"/>
              </a:ext>
            </a:extLst>
          </a:blip>
          <a:srcRect t="101" b="77262"/>
          <a:stretch/>
        </p:blipFill>
        <p:spPr>
          <a:xfrm>
            <a:off x="1385205" y="1235908"/>
            <a:ext cx="6862483" cy="1200329"/>
          </a:xfrm>
          <a:prstGeom prst="rect">
            <a:avLst/>
          </a:prstGeom>
        </p:spPr>
      </p:pic>
    </p:spTree>
    <p:extLst>
      <p:ext uri="{BB962C8B-B14F-4D97-AF65-F5344CB8AC3E}">
        <p14:creationId xmlns:p14="http://schemas.microsoft.com/office/powerpoint/2010/main" val="349221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1" compatLnSpc="1">
            <a:prstTxWarp prst="textNoShape">
              <a:avLst/>
            </a:prstTxWarp>
            <a:normAutofit fontScale="90000"/>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Hazards in the Workplace</a:t>
            </a:r>
          </a:p>
        </p:txBody>
      </p:sp>
      <p:sp>
        <p:nvSpPr>
          <p:cNvPr id="3075" name="Rectangle 3"/>
          <p:cNvSpPr>
            <a:spLocks noGrp="1" noChangeArrowheads="1"/>
          </p:cNvSpPr>
          <p:nvPr>
            <p:ph sz="half" idx="2"/>
          </p:nvPr>
        </p:nvSpPr>
        <p:spPr bwMode="auto">
          <a:xfrm>
            <a:off x="457200" y="2174874"/>
            <a:ext cx="4040188" cy="376872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70000" lnSpcReduction="20000"/>
          </a:bodyPr>
          <a:lstStyle/>
          <a:p>
            <a:pPr marL="0" indent="0" fontAlgn="base">
              <a:lnSpc>
                <a:spcPct val="90000"/>
              </a:lnSpc>
              <a:buNone/>
            </a:pPr>
            <a:r>
              <a:rPr lang="en-US" b="1" i="0" dirty="0">
                <a:effectLst/>
                <a:latin typeface="Calibri" panose="020F0502020204030204" pitchFamily="34" charset="0"/>
                <a:cs typeface="Calibri" panose="020F0502020204030204" pitchFamily="34" charset="0"/>
              </a:rPr>
              <a:t>Hazard #2: Chemical Exposure</a:t>
            </a:r>
          </a:p>
          <a:p>
            <a:pPr marL="0" indent="0" fontAlgn="base">
              <a:lnSpc>
                <a:spcPct val="90000"/>
              </a:lnSpc>
              <a:buNone/>
            </a:pPr>
            <a:endParaRPr lang="en-US" b="0" i="0" dirty="0">
              <a:effectLst/>
              <a:latin typeface="Calibri" panose="020F0502020204030204" pitchFamily="34" charset="0"/>
              <a:cs typeface="Calibri" panose="020F0502020204030204" pitchFamily="34" charset="0"/>
            </a:endParaRPr>
          </a:p>
          <a:p>
            <a:pPr fontAlgn="base">
              <a:lnSpc>
                <a:spcPct val="90000"/>
              </a:lnSpc>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Breathing of contaminated air is the most common way that workplace chemicals enter the body.</a:t>
            </a:r>
          </a:p>
          <a:p>
            <a:pPr fontAlgn="base">
              <a:lnSpc>
                <a:spcPct val="90000"/>
              </a:lnSpc>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The CDC estimates more than 32 million workers in the US are potentially exposed to chemicals that can be absorbed through the skin.</a:t>
            </a:r>
          </a:p>
          <a:p>
            <a:pPr fontAlgn="base">
              <a:lnSpc>
                <a:spcPct val="90000"/>
              </a:lnSpc>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Roughly 860,000 illnesses resulting from chemical exposure occur in the workplace every year.</a:t>
            </a:r>
          </a:p>
          <a:p>
            <a:pPr marL="0" indent="0" eaLnBrk="1" hangingPunct="1">
              <a:lnSpc>
                <a:spcPct val="90000"/>
              </a:lnSpc>
              <a:buNone/>
            </a:pPr>
            <a:endParaRPr lang="en-US" altLang="en-US" sz="1300" dirty="0"/>
          </a:p>
        </p:txBody>
      </p:sp>
      <p:pic>
        <p:nvPicPr>
          <p:cNvPr id="4" name="Picture 3" descr="Icon&#10;&#10;Description automatically generated">
            <a:extLst>
              <a:ext uri="{FF2B5EF4-FFF2-40B4-BE49-F238E27FC236}">
                <a16:creationId xmlns:a16="http://schemas.microsoft.com/office/drawing/2014/main" id="{04AD6367-F946-A877-7968-FE677FA5BB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05400" y="2174875"/>
            <a:ext cx="3352800" cy="3352800"/>
          </a:xfrm>
          <a:prstGeom prst="rect">
            <a:avLst/>
          </a:prstGeom>
        </p:spPr>
      </p:pic>
    </p:spTree>
    <p:extLst>
      <p:ext uri="{BB962C8B-B14F-4D97-AF65-F5344CB8AC3E}">
        <p14:creationId xmlns:p14="http://schemas.microsoft.com/office/powerpoint/2010/main" val="103915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1" compatLnSpc="1">
            <a:prstTxWarp prst="textNoShape">
              <a:avLst/>
            </a:prstTxWarp>
            <a:normAutofit fontScale="90000"/>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Hazards in the Workplace</a:t>
            </a:r>
          </a:p>
        </p:txBody>
      </p:sp>
      <p:sp>
        <p:nvSpPr>
          <p:cNvPr id="3075" name="Rectangle 3"/>
          <p:cNvSpPr>
            <a:spLocks noGrp="1" noChangeArrowheads="1"/>
          </p:cNvSpPr>
          <p:nvPr>
            <p:ph sz="half" idx="2"/>
          </p:nvPr>
        </p:nvSpPr>
        <p:spPr bwMode="auto">
          <a:xfrm>
            <a:off x="457200" y="2174874"/>
            <a:ext cx="4114800" cy="300672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85000" lnSpcReduction="20000"/>
          </a:bodyPr>
          <a:lstStyle/>
          <a:p>
            <a:pPr marL="0" indent="0" algn="l" fontAlgn="base">
              <a:buNone/>
            </a:pPr>
            <a:r>
              <a:rPr lang="en-US" sz="2400" b="1" i="0" dirty="0">
                <a:solidFill>
                  <a:srgbClr val="333333"/>
                </a:solidFill>
                <a:effectLst/>
                <a:latin typeface="Calibri" panose="020F0502020204030204" pitchFamily="34" charset="0"/>
                <a:cs typeface="Calibri" panose="020F0502020204030204" pitchFamily="34" charset="0"/>
              </a:rPr>
              <a:t>Hazard #3: Fire Hazards</a:t>
            </a:r>
          </a:p>
          <a:p>
            <a:pPr marL="0" indent="0" algn="l" fontAlgn="base">
              <a:buNone/>
            </a:pPr>
            <a:endParaRPr lang="en-US" sz="2400" b="0" i="0" dirty="0">
              <a:solidFill>
                <a:srgbClr val="333333"/>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A structure fire is reported approximately every minute of every day and results in approximately $12 billion in property loss every year.</a:t>
            </a:r>
          </a:p>
          <a:p>
            <a:pPr algn="l" fontAlgn="base">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According to the National Fire Protection Association, there were an estimated 3,340 fires in U.S. office properties per year.</a:t>
            </a:r>
          </a:p>
          <a:p>
            <a:pPr marL="0" indent="0" eaLnBrk="1" hangingPunct="1">
              <a:lnSpc>
                <a:spcPct val="90000"/>
              </a:lnSpc>
              <a:buNone/>
            </a:pPr>
            <a:endParaRPr lang="en-US" altLang="en-US" sz="1300" dirty="0"/>
          </a:p>
        </p:txBody>
      </p:sp>
      <p:pic>
        <p:nvPicPr>
          <p:cNvPr id="4" name="Picture 3">
            <a:extLst>
              <a:ext uri="{FF2B5EF4-FFF2-40B4-BE49-F238E27FC236}">
                <a16:creationId xmlns:a16="http://schemas.microsoft.com/office/drawing/2014/main" id="{04AD6367-F946-A877-7968-FE677FA5BB3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5105400" y="2362979"/>
            <a:ext cx="3352800" cy="2976591"/>
          </a:xfrm>
          <a:prstGeom prst="rect">
            <a:avLst/>
          </a:prstGeom>
        </p:spPr>
      </p:pic>
    </p:spTree>
    <p:extLst>
      <p:ext uri="{BB962C8B-B14F-4D97-AF65-F5344CB8AC3E}">
        <p14:creationId xmlns:p14="http://schemas.microsoft.com/office/powerpoint/2010/main" val="204998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1" compatLnSpc="1">
            <a:prstTxWarp prst="textNoShape">
              <a:avLst/>
            </a:prstTxWarp>
            <a:normAutofit fontScale="90000"/>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Hazards in the Workplace</a:t>
            </a:r>
          </a:p>
        </p:txBody>
      </p:sp>
      <p:sp>
        <p:nvSpPr>
          <p:cNvPr id="3075" name="Rectangle 3"/>
          <p:cNvSpPr>
            <a:spLocks noGrp="1" noChangeArrowheads="1"/>
          </p:cNvSpPr>
          <p:nvPr>
            <p:ph sz="half" idx="2"/>
          </p:nvPr>
        </p:nvSpPr>
        <p:spPr bwMode="auto">
          <a:xfrm>
            <a:off x="457200" y="1600200"/>
            <a:ext cx="4572000" cy="4648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85000" lnSpcReduction="20000"/>
          </a:bodyPr>
          <a:lstStyle/>
          <a:p>
            <a:pPr marL="0" indent="0" algn="l" fontAlgn="base">
              <a:buNone/>
            </a:pPr>
            <a:r>
              <a:rPr lang="en-US" sz="2400" b="1" i="0" dirty="0">
                <a:solidFill>
                  <a:srgbClr val="333333"/>
                </a:solidFill>
                <a:effectLst/>
                <a:latin typeface="Calibri" panose="020F0502020204030204" pitchFamily="34" charset="0"/>
                <a:cs typeface="Calibri" panose="020F0502020204030204" pitchFamily="34" charset="0"/>
              </a:rPr>
              <a:t>Hazard #4: Electrical Hazards</a:t>
            </a:r>
          </a:p>
          <a:p>
            <a:pPr marL="0" indent="0" algn="l" fontAlgn="base">
              <a:buNone/>
            </a:pPr>
            <a:endParaRPr lang="en-US" sz="2400" b="0" i="0" dirty="0">
              <a:solidFill>
                <a:srgbClr val="333333"/>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The construction industry accounts for 52% of all electrical fatalities in the US workplace. </a:t>
            </a:r>
          </a:p>
          <a:p>
            <a:pPr algn="l" fontAlgn="base">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Most incidents and fatalities were caused by direct worker contact with overhead power lines and contact with machines, tools, and hand-carried metallic objects.</a:t>
            </a:r>
          </a:p>
          <a:p>
            <a:pPr algn="l" fontAlgn="base">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Engineers, electricians, and overhead line workers top the list of professionals who are most exposed to electrical hazards.</a:t>
            </a:r>
          </a:p>
          <a:p>
            <a:pPr algn="l" fontAlgn="base">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The most common type of work to result in an electrocution is routine work involving repair and maintenance.</a:t>
            </a:r>
            <a:endParaRPr lang="en-US" altLang="en-US" sz="1300" dirty="0"/>
          </a:p>
        </p:txBody>
      </p:sp>
      <p:pic>
        <p:nvPicPr>
          <p:cNvPr id="3" name="Picture 2" descr="A yellow sign with a black arrow&#10;&#10;Description automatically generated with medium confidence">
            <a:extLst>
              <a:ext uri="{FF2B5EF4-FFF2-40B4-BE49-F238E27FC236}">
                <a16:creationId xmlns:a16="http://schemas.microsoft.com/office/drawing/2014/main" id="{99F35FD6-475F-9E8B-7CC1-310FD11306E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31606" y="2362978"/>
            <a:ext cx="3150394" cy="2796897"/>
          </a:xfrm>
          <a:prstGeom prst="rect">
            <a:avLst/>
          </a:prstGeom>
        </p:spPr>
      </p:pic>
    </p:spTree>
    <p:extLst>
      <p:ext uri="{BB962C8B-B14F-4D97-AF65-F5344CB8AC3E}">
        <p14:creationId xmlns:p14="http://schemas.microsoft.com/office/powerpoint/2010/main" val="204632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Hazards in the Workplace</a:t>
            </a:r>
          </a:p>
        </p:txBody>
      </p:sp>
      <p:sp>
        <p:nvSpPr>
          <p:cNvPr id="3075" name="Rectangle 3"/>
          <p:cNvSpPr>
            <a:spLocks noGrp="1" noChangeArrowheads="1"/>
          </p:cNvSpPr>
          <p:nvPr>
            <p:ph idx="1"/>
          </p:nvPr>
        </p:nvSpPr>
        <p:spPr bwMode="auto">
          <a:xfrm>
            <a:off x="609600" y="1981200"/>
            <a:ext cx="4114800" cy="39925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l" fontAlgn="base">
              <a:buNone/>
            </a:pPr>
            <a:r>
              <a:rPr lang="en-US" sz="2000" b="1" i="0" dirty="0">
                <a:solidFill>
                  <a:srgbClr val="333333"/>
                </a:solidFill>
                <a:effectLst/>
                <a:latin typeface="Calibri" panose="020F0502020204030204" pitchFamily="34" charset="0"/>
                <a:cs typeface="Calibri" panose="020F0502020204030204" pitchFamily="34" charset="0"/>
              </a:rPr>
              <a:t>Hazard #5: Repetitive Motion Injury</a:t>
            </a:r>
          </a:p>
          <a:p>
            <a:pPr marL="0" indent="0" algn="l" fontAlgn="base">
              <a:buNone/>
            </a:pPr>
            <a:endParaRPr lang="en-US" sz="2000" b="0" i="0" dirty="0">
              <a:solidFill>
                <a:srgbClr val="333333"/>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2000" b="0" i="0" dirty="0">
                <a:solidFill>
                  <a:schemeClr val="tx1"/>
                </a:solidFill>
                <a:effectLst/>
                <a:latin typeface="Calibri" panose="020F0502020204030204" pitchFamily="34" charset="0"/>
                <a:cs typeface="Calibri" panose="020F0502020204030204" pitchFamily="34" charset="0"/>
              </a:rPr>
              <a:t>According to the Bureau of Labor Statistics, Repetitive Motion Injury cases accounted for 33% of all worker injury and illness cases</a:t>
            </a:r>
          </a:p>
          <a:p>
            <a:pPr algn="l" fontAlgn="base">
              <a:buFont typeface="Arial" panose="020B0604020202020204" pitchFamily="34" charset="0"/>
              <a:buChar char="•"/>
            </a:pPr>
            <a:r>
              <a:rPr lang="en-US" sz="2000" b="0" i="0" dirty="0">
                <a:solidFill>
                  <a:schemeClr val="tx1"/>
                </a:solidFill>
                <a:effectLst/>
                <a:latin typeface="Calibri" panose="020F0502020204030204" pitchFamily="34" charset="0"/>
                <a:cs typeface="Calibri" panose="020F0502020204030204" pitchFamily="34" charset="0"/>
              </a:rPr>
              <a:t>In the U.S., the costs associated with RMI’s are estimated at $20 billion every year according to OSHA</a:t>
            </a:r>
          </a:p>
          <a:p>
            <a:pPr marL="0" indent="0" eaLnBrk="1" hangingPunct="1">
              <a:buNone/>
            </a:pPr>
            <a:endParaRPr lang="en-US" altLang="en-US" sz="2800" dirty="0">
              <a:latin typeface="Arial" charset="0"/>
              <a:cs typeface="Arial" charset="0"/>
            </a:endParaRPr>
          </a:p>
        </p:txBody>
      </p:sp>
      <p:pic>
        <p:nvPicPr>
          <p:cNvPr id="9" name="Picture 8">
            <a:extLst>
              <a:ext uri="{FF2B5EF4-FFF2-40B4-BE49-F238E27FC236}">
                <a16:creationId xmlns:a16="http://schemas.microsoft.com/office/drawing/2014/main" id="{0F3F0DBF-703C-D233-4304-136AA804823C}"/>
              </a:ext>
            </a:extLst>
          </p:cNvPr>
          <p:cNvPicPr>
            <a:picLocks noChangeAspect="1"/>
          </p:cNvPicPr>
          <p:nvPr/>
        </p:nvPicPr>
        <p:blipFill>
          <a:blip r:embed="rId2"/>
          <a:stretch>
            <a:fillRect/>
          </a:stretch>
        </p:blipFill>
        <p:spPr>
          <a:xfrm>
            <a:off x="5486400" y="1859662"/>
            <a:ext cx="2519309" cy="4114100"/>
          </a:xfrm>
          <a:prstGeom prst="rect">
            <a:avLst/>
          </a:prstGeom>
        </p:spPr>
      </p:pic>
    </p:spTree>
    <p:extLst>
      <p:ext uri="{BB962C8B-B14F-4D97-AF65-F5344CB8AC3E}">
        <p14:creationId xmlns:p14="http://schemas.microsoft.com/office/powerpoint/2010/main" val="1128264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How Dangerous is Metering?</a:t>
            </a:r>
            <a:endParaRPr lang="ru-RU" altLang="en-US" sz="3200" b="1" dirty="0">
              <a:solidFill>
                <a:schemeClr val="bg1"/>
              </a:solidFill>
              <a:latin typeface="Calibri" panose="020F0502020204030204" pitchFamily="34" charset="0"/>
              <a:cs typeface="Calibri" panose="020F0502020204030204" pitchFamily="34" charset="0"/>
            </a:endParaRPr>
          </a:p>
        </p:txBody>
      </p:sp>
      <p:pic>
        <p:nvPicPr>
          <p:cNvPr id="4" name="Picture 2" descr="Image result for metering safety good practice guide">
            <a:extLst>
              <a:ext uri="{FF2B5EF4-FFF2-40B4-BE49-F238E27FC236}">
                <a16:creationId xmlns:a16="http://schemas.microsoft.com/office/drawing/2014/main" id="{540C11FF-DA55-37AF-C695-7173B4FF5E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28875" y="2662667"/>
            <a:ext cx="3553671" cy="269197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5F199CA5-93B6-A024-4C5B-E78800496178}"/>
              </a:ext>
            </a:extLst>
          </p:cNvPr>
          <p:cNvSpPr txBox="1">
            <a:spLocks noChangeArrowheads="1"/>
          </p:cNvSpPr>
          <p:nvPr/>
        </p:nvSpPr>
        <p:spPr bwMode="auto">
          <a:xfrm>
            <a:off x="662557" y="1800348"/>
            <a:ext cx="7924800" cy="442089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dirty="0">
                <a:latin typeface="Calibri" panose="020F0502020204030204" pitchFamily="34" charset="0"/>
                <a:cs typeface="Calibri" panose="020F0502020204030204" pitchFamily="34" charset="0"/>
              </a:rPr>
              <a:t>Electricity is Organized Lightning </a:t>
            </a:r>
            <a:r>
              <a:rPr lang="en-US" altLang="en-US" sz="1000" dirty="0">
                <a:latin typeface="Calibri" panose="020F0502020204030204" pitchFamily="34" charset="0"/>
                <a:cs typeface="Calibri" panose="020F0502020204030204" pitchFamily="34" charset="0"/>
              </a:rPr>
              <a:t>– George Carlin</a:t>
            </a:r>
          </a:p>
          <a:p>
            <a:pPr eaLnBrk="1" hangingPunct="1">
              <a:lnSpc>
                <a:spcPct val="80000"/>
              </a:lnSpc>
            </a:pPr>
            <a:endParaRPr lang="en-US" altLang="en-US" sz="2400" dirty="0">
              <a:latin typeface="Calibri" panose="020F0502020204030204" pitchFamily="34" charset="0"/>
              <a:cs typeface="Calibri" panose="020F0502020204030204" pitchFamily="34" charset="0"/>
            </a:endParaRPr>
          </a:p>
          <a:p>
            <a:pPr>
              <a:lnSpc>
                <a:spcPct val="80000"/>
              </a:lnSpc>
            </a:pPr>
            <a:endParaRPr lang="en-US" altLang="en-US" sz="2400" dirty="0">
              <a:latin typeface="Calibri"/>
              <a:cs typeface="Calibri"/>
            </a:endParaRPr>
          </a:p>
          <a:p>
            <a:pPr>
              <a:lnSpc>
                <a:spcPct val="80000"/>
              </a:lnSpc>
            </a:pPr>
            <a:endParaRPr lang="en-US" altLang="en-US" sz="2400" dirty="0">
              <a:latin typeface="Calibri"/>
              <a:cs typeface="Calibri"/>
            </a:endParaRPr>
          </a:p>
          <a:p>
            <a:pPr>
              <a:lnSpc>
                <a:spcPct val="80000"/>
              </a:lnSpc>
            </a:pPr>
            <a:endParaRPr lang="en-US" altLang="en-US" sz="2400" dirty="0">
              <a:latin typeface="Calibri"/>
              <a:cs typeface="Calibri"/>
            </a:endParaRPr>
          </a:p>
          <a:p>
            <a:pPr>
              <a:lnSpc>
                <a:spcPct val="80000"/>
              </a:lnSpc>
            </a:pPr>
            <a:endParaRPr lang="en-US" altLang="en-US" sz="2400" dirty="0">
              <a:latin typeface="Calibri"/>
              <a:cs typeface="Calibri"/>
            </a:endParaRPr>
          </a:p>
          <a:p>
            <a:pPr>
              <a:lnSpc>
                <a:spcPct val="80000"/>
              </a:lnSpc>
            </a:pPr>
            <a:endParaRPr lang="en-US" altLang="en-US" sz="2400" dirty="0">
              <a:latin typeface="Calibri"/>
              <a:cs typeface="Calibri"/>
            </a:endParaRPr>
          </a:p>
          <a:p>
            <a:pPr>
              <a:lnSpc>
                <a:spcPct val="80000"/>
              </a:lnSpc>
            </a:pPr>
            <a:endParaRPr lang="en-US" altLang="en-US" sz="2400" dirty="0">
              <a:latin typeface="Calibri"/>
              <a:cs typeface="Calibri"/>
            </a:endParaRPr>
          </a:p>
          <a:p>
            <a:pPr>
              <a:lnSpc>
                <a:spcPct val="80000"/>
              </a:lnSpc>
            </a:pPr>
            <a:endParaRPr lang="en-US" altLang="en-US" sz="2400" dirty="0">
              <a:latin typeface="Calibri"/>
              <a:cs typeface="Calibri"/>
            </a:endParaRPr>
          </a:p>
          <a:p>
            <a:pPr eaLnBrk="1" hangingPunct="1">
              <a:lnSpc>
                <a:spcPct val="80000"/>
              </a:lnSpc>
            </a:pPr>
            <a:r>
              <a:rPr lang="en-US" altLang="en-US" sz="2400" dirty="0">
                <a:latin typeface="Calibri" panose="020F0502020204030204" pitchFamily="34" charset="0"/>
                <a:cs typeface="Calibri" panose="020F0502020204030204" pitchFamily="34" charset="0"/>
              </a:rPr>
              <a:t>Any Voltage without current will not kill you, but any voltage with current can kill you.   </a:t>
            </a:r>
          </a:p>
        </p:txBody>
      </p:sp>
    </p:spTree>
    <p:extLst>
      <p:ext uri="{BB962C8B-B14F-4D97-AF65-F5344CB8AC3E}">
        <p14:creationId xmlns:p14="http://schemas.microsoft.com/office/powerpoint/2010/main" val="76303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Electric Shock</a:t>
            </a:r>
          </a:p>
        </p:txBody>
      </p:sp>
      <p:sp>
        <p:nvSpPr>
          <p:cNvPr id="3075" name="Rectangle 3"/>
          <p:cNvSpPr>
            <a:spLocks noGrp="1" noChangeArrowheads="1"/>
          </p:cNvSpPr>
          <p:nvPr>
            <p:ph idx="1"/>
          </p:nvPr>
        </p:nvSpPr>
        <p:spPr bwMode="auto">
          <a:xfrm>
            <a:off x="457200" y="1570038"/>
            <a:ext cx="4572000" cy="40687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eaLnBrk="1" hangingPunct="1"/>
            <a:endParaRPr lang="en-US" sz="1600" b="0" i="0" dirty="0">
              <a:solidFill>
                <a:srgbClr val="494B4C"/>
              </a:solidFill>
              <a:effectLst/>
              <a:latin typeface="Roboto" panose="02000000000000000000" pitchFamily="2" charset="0"/>
            </a:endParaRPr>
          </a:p>
          <a:p>
            <a:pPr marL="0" indent="0" algn="ctr" eaLnBrk="1" hangingPunct="1">
              <a:buNone/>
            </a:pPr>
            <a:r>
              <a:rPr lang="en-US" sz="2400" dirty="0">
                <a:solidFill>
                  <a:srgbClr val="494B4C"/>
                </a:solidFill>
                <a:latin typeface="Calibri" panose="020F0502020204030204" pitchFamily="34" charset="0"/>
                <a:cs typeface="Calibri" panose="020F0502020204030204" pitchFamily="34" charset="0"/>
              </a:rPr>
              <a:t>What is Electric Shock?</a:t>
            </a:r>
          </a:p>
          <a:p>
            <a:pPr marL="0" indent="0" eaLnBrk="1" hangingPunct="1">
              <a:buNone/>
            </a:pPr>
            <a:endParaRPr lang="en-US" sz="1600" b="0" i="0" dirty="0">
              <a:solidFill>
                <a:srgbClr val="494B4C"/>
              </a:solidFill>
              <a:effectLst/>
              <a:latin typeface="Roboto" panose="02000000000000000000" pitchFamily="2" charset="0"/>
            </a:endParaRPr>
          </a:p>
          <a:p>
            <a:pPr marL="0" indent="0" algn="just" eaLnBrk="1" hangingPunct="1">
              <a:buNone/>
            </a:pPr>
            <a:r>
              <a:rPr lang="en-US" sz="1800" b="0" i="0" dirty="0">
                <a:solidFill>
                  <a:srgbClr val="494B4C"/>
                </a:solidFill>
                <a:effectLst/>
                <a:latin typeface="Calibri" panose="020F0502020204030204" pitchFamily="34" charset="0"/>
                <a:cs typeface="Calibri" panose="020F0502020204030204" pitchFamily="34" charset="0"/>
              </a:rPr>
              <a:t>Electric shock is a flow of electrical current through a person's body. </a:t>
            </a:r>
          </a:p>
          <a:p>
            <a:pPr marL="0" indent="0" algn="just" eaLnBrk="1" hangingPunct="1">
              <a:buNone/>
            </a:pPr>
            <a:endParaRPr lang="en-US" sz="1800" b="0" i="0" dirty="0">
              <a:solidFill>
                <a:srgbClr val="494B4C"/>
              </a:solidFill>
              <a:effectLst/>
              <a:latin typeface="Calibri" panose="020F0502020204030204" pitchFamily="34" charset="0"/>
              <a:cs typeface="Calibri" panose="020F0502020204030204" pitchFamily="34" charset="0"/>
            </a:endParaRPr>
          </a:p>
          <a:p>
            <a:pPr marL="0" indent="0" algn="just" eaLnBrk="1" hangingPunct="1">
              <a:buNone/>
            </a:pPr>
            <a:r>
              <a:rPr lang="en-US" sz="1800" b="0" i="0" dirty="0">
                <a:solidFill>
                  <a:srgbClr val="494B4C"/>
                </a:solidFill>
                <a:effectLst/>
                <a:latin typeface="Calibri" panose="020F0502020204030204" pitchFamily="34" charset="0"/>
                <a:cs typeface="Calibri" panose="020F0502020204030204" pitchFamily="34" charset="0"/>
              </a:rPr>
              <a:t>Damage to the skin or internal organs as a result of contact with electrical current is an electric injury. </a:t>
            </a:r>
          </a:p>
          <a:p>
            <a:pPr marL="0" indent="0" algn="just" eaLnBrk="1" hangingPunct="1">
              <a:buNone/>
            </a:pPr>
            <a:endParaRPr lang="en-US" sz="1800" b="0" i="0" dirty="0">
              <a:solidFill>
                <a:srgbClr val="494B4C"/>
              </a:solidFill>
              <a:effectLst/>
              <a:latin typeface="Calibri" panose="020F0502020204030204" pitchFamily="34" charset="0"/>
              <a:cs typeface="Calibri" panose="020F0502020204030204" pitchFamily="34" charset="0"/>
            </a:endParaRPr>
          </a:p>
          <a:p>
            <a:pPr marL="0" indent="0" algn="just" eaLnBrk="1" hangingPunct="1">
              <a:buNone/>
            </a:pPr>
            <a:r>
              <a:rPr lang="en-US" sz="1800" b="0" i="0" dirty="0">
                <a:solidFill>
                  <a:srgbClr val="494B4C"/>
                </a:solidFill>
                <a:effectLst/>
                <a:latin typeface="Calibri" panose="020F0502020204030204" pitchFamily="34" charset="0"/>
                <a:cs typeface="Calibri" panose="020F0502020204030204" pitchFamily="34" charset="0"/>
              </a:rPr>
              <a:t>Electric shock can cause a minor twinge, mild to serious injuries, or death, depending on the circumstances and voltage. </a:t>
            </a:r>
          </a:p>
        </p:txBody>
      </p:sp>
      <p:pic>
        <p:nvPicPr>
          <p:cNvPr id="3" name="Picture 2" descr="A yellow sign with a black arrow&#10;&#10;Description automatically generated with medium confidence">
            <a:extLst>
              <a:ext uri="{FF2B5EF4-FFF2-40B4-BE49-F238E27FC236}">
                <a16:creationId xmlns:a16="http://schemas.microsoft.com/office/drawing/2014/main" id="{A3CECF80-1D77-C98C-C49A-4CC6D7A5DA1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16152" y="3124200"/>
            <a:ext cx="2640168" cy="2343149"/>
          </a:xfrm>
          <a:prstGeom prst="rect">
            <a:avLst/>
          </a:prstGeom>
        </p:spPr>
      </p:pic>
    </p:spTree>
    <p:extLst>
      <p:ext uri="{BB962C8B-B14F-4D97-AF65-F5344CB8AC3E}">
        <p14:creationId xmlns:p14="http://schemas.microsoft.com/office/powerpoint/2010/main" val="182986480"/>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SharedWithUsers xmlns="865caf8b-3888-4957-b682-040f388f7b52">
      <UserInfo>
        <DisplayName>John Kretzschmar</DisplayName>
        <AccountId>51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E9806D-EC55-403F-B74C-3BBD49BA3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056D20-2DAD-4FCC-82D9-48B9C49EFD10}">
  <ds:schemaRefs>
    <ds:schemaRef ds:uri="http://purl.org/dc/dcmitype/"/>
    <ds:schemaRef ds:uri="8f26ee74-1c53-4b01-a982-cec1216b8a00"/>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865caf8b-3888-4957-b682-040f388f7b5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BE32F7B-C4EF-41E9-9D1A-CDF8412EB0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9914</TotalTime>
  <Words>1539</Words>
  <Application>Microsoft Macintosh PowerPoint</Application>
  <PresentationFormat>On-screen Show (4:3)</PresentationFormat>
  <Paragraphs>212</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Roboto</vt:lpstr>
      <vt:lpstr>AvantGarde</vt:lpstr>
      <vt:lpstr>Times New Roman</vt:lpstr>
      <vt:lpstr>Calibri</vt:lpstr>
      <vt:lpstr>Arial</vt:lpstr>
      <vt:lpstr>TESCO Template</vt:lpstr>
      <vt:lpstr>Meter Safety </vt:lpstr>
      <vt:lpstr>Meter Safety</vt:lpstr>
      <vt:lpstr>Hazards in the Workplace</vt:lpstr>
      <vt:lpstr>Hazards in the Workplace</vt:lpstr>
      <vt:lpstr>Hazards in the Workplace</vt:lpstr>
      <vt:lpstr>Hazards in the Workplace</vt:lpstr>
      <vt:lpstr>Hazards in the Workplace</vt:lpstr>
      <vt:lpstr>How Dangerous is Metering?</vt:lpstr>
      <vt:lpstr>Electric Shock</vt:lpstr>
      <vt:lpstr>Electric Shock</vt:lpstr>
      <vt:lpstr>Electric Shock</vt:lpstr>
      <vt:lpstr>Electrical Safety</vt:lpstr>
      <vt:lpstr>Electrical Safety</vt:lpstr>
      <vt:lpstr>Electrical Safety</vt:lpstr>
      <vt:lpstr>Arc Fault</vt:lpstr>
      <vt:lpstr>Arc Flash</vt:lpstr>
      <vt:lpstr>Arc Flash</vt:lpstr>
      <vt:lpstr>Arc Flash</vt:lpstr>
      <vt:lpstr>Personal Protection Equipment (PPE)</vt:lpstr>
      <vt:lpstr>Personal Protection Equipment (PPE)</vt:lpstr>
      <vt:lpstr>Personal Protection Equipment (PPE)</vt:lpstr>
      <vt:lpstr>A Common Scenario?</vt:lpstr>
      <vt:lpstr>OSHA</vt:lpstr>
      <vt:lpstr>Basic Safety Rules</vt:lpstr>
      <vt:lpstr>How Bad Can Things Get?</vt:lpstr>
      <vt:lpstr>Field Audits/Troubleshooting/Testing</vt:lpstr>
      <vt:lpstr>Field Audits/Troubleshooting/Testing</vt:lpstr>
      <vt:lpstr>Field Audits/Troubleshooting/Testing</vt:lpstr>
      <vt:lpstr>Issues to Look For  Once the box is Open</vt:lpstr>
      <vt:lpstr>Tools</vt:lpstr>
      <vt:lpstr>Summary</vt:lpstr>
      <vt:lpstr>Personal Protection Equipment</vt:lpstr>
      <vt:lpstr>Questions?</vt:lpstr>
      <vt:lpstr>Tesco hospitality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Jed Tamayo</cp:lastModifiedBy>
  <cp:revision>162</cp:revision>
  <cp:lastPrinted>2021-06-11T16:16:01Z</cp:lastPrinted>
  <dcterms:created xsi:type="dcterms:W3CDTF">2004-03-09T01:40:14Z</dcterms:created>
  <dcterms:modified xsi:type="dcterms:W3CDTF">2023-06-12T10:55:16Z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