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74"/>
  </p:notesMasterIdLst>
  <p:handoutMasterIdLst>
    <p:handoutMasterId r:id="rId75"/>
  </p:handoutMasterIdLst>
  <p:sldIdLst>
    <p:sldId id="452" r:id="rId5"/>
    <p:sldId id="356" r:id="rId6"/>
    <p:sldId id="444" r:id="rId7"/>
    <p:sldId id="445" r:id="rId8"/>
    <p:sldId id="446" r:id="rId9"/>
    <p:sldId id="385" r:id="rId10"/>
    <p:sldId id="388" r:id="rId11"/>
    <p:sldId id="374" r:id="rId12"/>
    <p:sldId id="375" r:id="rId13"/>
    <p:sldId id="389" r:id="rId14"/>
    <p:sldId id="453" r:id="rId15"/>
    <p:sldId id="391" r:id="rId16"/>
    <p:sldId id="392" r:id="rId17"/>
    <p:sldId id="386" r:id="rId18"/>
    <p:sldId id="376" r:id="rId19"/>
    <p:sldId id="373" r:id="rId20"/>
    <p:sldId id="393" r:id="rId21"/>
    <p:sldId id="419" r:id="rId22"/>
    <p:sldId id="420" r:id="rId23"/>
    <p:sldId id="395" r:id="rId24"/>
    <p:sldId id="399" r:id="rId25"/>
    <p:sldId id="400" r:id="rId26"/>
    <p:sldId id="396" r:id="rId27"/>
    <p:sldId id="394" r:id="rId28"/>
    <p:sldId id="397" r:id="rId29"/>
    <p:sldId id="398" r:id="rId30"/>
    <p:sldId id="421" r:id="rId31"/>
    <p:sldId id="382" r:id="rId32"/>
    <p:sldId id="422" r:id="rId33"/>
    <p:sldId id="401" r:id="rId34"/>
    <p:sldId id="423" r:id="rId35"/>
    <p:sldId id="405" r:id="rId36"/>
    <p:sldId id="402" r:id="rId37"/>
    <p:sldId id="380" r:id="rId38"/>
    <p:sldId id="403" r:id="rId39"/>
    <p:sldId id="404" r:id="rId40"/>
    <p:sldId id="431" r:id="rId41"/>
    <p:sldId id="426" r:id="rId42"/>
    <p:sldId id="427" r:id="rId43"/>
    <p:sldId id="428" r:id="rId44"/>
    <p:sldId id="377" r:id="rId45"/>
    <p:sldId id="379" r:id="rId46"/>
    <p:sldId id="429" r:id="rId47"/>
    <p:sldId id="430" r:id="rId48"/>
    <p:sldId id="381" r:id="rId49"/>
    <p:sldId id="406" r:id="rId50"/>
    <p:sldId id="407" r:id="rId51"/>
    <p:sldId id="409" r:id="rId52"/>
    <p:sldId id="410" r:id="rId53"/>
    <p:sldId id="411" r:id="rId54"/>
    <p:sldId id="412" r:id="rId55"/>
    <p:sldId id="413" r:id="rId56"/>
    <p:sldId id="414" r:id="rId57"/>
    <p:sldId id="415" r:id="rId58"/>
    <p:sldId id="416" r:id="rId59"/>
    <p:sldId id="417" r:id="rId60"/>
    <p:sldId id="418" r:id="rId61"/>
    <p:sldId id="432" r:id="rId62"/>
    <p:sldId id="433" r:id="rId63"/>
    <p:sldId id="434" r:id="rId64"/>
    <p:sldId id="435" r:id="rId65"/>
    <p:sldId id="436" r:id="rId66"/>
    <p:sldId id="437" r:id="rId67"/>
    <p:sldId id="438" r:id="rId68"/>
    <p:sldId id="439" r:id="rId69"/>
    <p:sldId id="440" r:id="rId70"/>
    <p:sldId id="441" r:id="rId71"/>
    <p:sldId id="451" r:id="rId72"/>
    <p:sldId id="454" r:id="rId73"/>
  </p:sldIdLst>
  <p:sldSz cx="9144000" cy="6858000" type="screen4x3"/>
  <p:notesSz cx="9296400" cy="7010400"/>
  <p:embeddedFontLst>
    <p:embeddedFont>
      <p:font typeface="Bookman Old Style" panose="02050604050505020204" pitchFamily="18" charset="0"/>
      <p:regular r:id="rId76"/>
      <p:bold r:id="rId77"/>
      <p:italic r:id="rId78"/>
      <p:boldItalic r:id="rId79"/>
    </p:embeddedFont>
    <p:embeddedFont>
      <p:font typeface="Calibri" panose="020F0502020204030204" pitchFamily="34" charset="0"/>
      <p:regular r:id="rId80"/>
      <p:bold r:id="rId81"/>
      <p:italic r:id="rId82"/>
      <p:boldItalic r:id="rId83"/>
    </p:embeddedFont>
    <p:embeddedFont>
      <p:font typeface="Monotype Sorts" pitchFamily="2" charset="2"/>
      <p:regular r:id="rId84"/>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53F47-2011-AB4C-8C2C-EC5C2422C940}" v="5" dt="2023-06-12T10:42:06.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1928" y="168"/>
      </p:cViewPr>
      <p:guideLst>
        <p:guide orient="horz" pos="3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19</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28</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47</a:t>
            </a:fld>
            <a:endParaRPr lang="en-US" altLang="en-US" sz="240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a:p>
          <a:p>
            <a:r>
              <a:rPr lang="en-US" altLang="en-US"/>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1885</a:t>
            </a:r>
            <a:r>
              <a:rPr lang="en-US" baseline="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Incandescent lighting, particularly in regard to length of</a:t>
            </a:r>
            <a:br>
              <a:rPr lang="en-US">
                <a:latin typeface="Bookman Old Style" panose="02050604050505020204" pitchFamily="18" charset="0"/>
              </a:rPr>
            </a:br>
            <a:r>
              <a:rPr lang="en-US">
                <a:latin typeface="Bookman Old Style" panose="02050604050505020204" pitchFamily="18" charset="0"/>
              </a:rPr>
              <a:t>circuit upon which it can be run with profit.</a:t>
            </a:r>
            <a:br>
              <a:rPr lang="en-US">
                <a:latin typeface="Bookman Old Style" panose="02050604050505020204" pitchFamily="18" charset="0"/>
              </a:rPr>
            </a:br>
            <a:r>
              <a:rPr lang="en-US">
                <a:latin typeface="Bookman Old Style" panose="02050604050505020204" pitchFamily="18" charset="0"/>
              </a:rPr>
              <a:t>2. Locating and avoiding crosses with telephone wires.</a:t>
            </a:r>
            <a:br>
              <a:rPr lang="en-US">
                <a:latin typeface="Bookman Old Style" panose="02050604050505020204" pitchFamily="18" charset="0"/>
              </a:rPr>
            </a:br>
            <a:r>
              <a:rPr lang="en-US">
                <a:latin typeface="Bookman Old Style" panose="02050604050505020204" pitchFamily="18" charset="0"/>
              </a:rPr>
              <a:t>3. Power and its conversion into light.</a:t>
            </a:r>
            <a:br>
              <a:rPr lang="en-US">
                <a:latin typeface="Bookman Old Style" panose="02050604050505020204" pitchFamily="18" charset="0"/>
              </a:rPr>
            </a:br>
            <a:r>
              <a:rPr lang="en-US">
                <a:latin typeface="Bookman Old Style" panose="02050604050505020204" pitchFamily="18" charset="0"/>
              </a:rPr>
              <a:t>4. Electric light globes and shades.</a:t>
            </a:r>
            <a:br>
              <a:rPr lang="en-US">
                <a:latin typeface="Bookman Old Style" panose="02050604050505020204" pitchFamily="18" charset="0"/>
              </a:rPr>
            </a:br>
            <a:r>
              <a:rPr lang="en-US">
                <a:latin typeface="Bookman Old Style" panose="02050604050505020204" pitchFamily="18" charset="0"/>
              </a:rPr>
              <a:t>5. The best modes of connecting dynamos with power.</a:t>
            </a:r>
            <a:br>
              <a:rPr lang="en-US">
                <a:latin typeface="Bookman Old Style" panose="02050604050505020204" pitchFamily="18" charset="0"/>
              </a:rPr>
            </a:br>
            <a:r>
              <a:rPr lang="en-US">
                <a:latin typeface="Bookman Old Style" panose="02050604050505020204" pitchFamily="18" charset="0"/>
              </a:rPr>
              <a:t>6. Electric lighting by water power.</a:t>
            </a:r>
            <a:br>
              <a:rPr lang="en-US">
                <a:latin typeface="Bookman Old Style" panose="02050604050505020204" pitchFamily="18" charset="0"/>
              </a:rPr>
            </a:br>
            <a:r>
              <a:rPr lang="en-US">
                <a:latin typeface="Bookman Old Style" panose="02050604050505020204" pitchFamily="18" charset="0"/>
              </a:rPr>
              <a:t>7. Rates and rebates on electric lights by the year.</a:t>
            </a:r>
            <a:br>
              <a:rPr lang="en-US">
                <a:latin typeface="Bookman Old Style" panose="02050604050505020204" pitchFamily="18" charset="0"/>
              </a:rPr>
            </a:br>
            <a:r>
              <a:rPr lang="en-US">
                <a:latin typeface="Bookman Old Style" panose="02050604050505020204" pitchFamily="18" charset="0"/>
              </a:rPr>
              <a:t>8. The use of electricity as applied to motors.</a:t>
            </a:r>
            <a:br>
              <a:rPr lang="en-US">
                <a:latin typeface="Bookman Old Style" panose="02050604050505020204" pitchFamily="18" charset="0"/>
              </a:rPr>
            </a:br>
            <a:r>
              <a:rPr lang="en-US">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10. Will armatures become affected by frost when exposed in</a:t>
            </a:r>
            <a:br>
              <a:rPr lang="en-US">
                <a:latin typeface="Bookman Old Style" panose="02050604050505020204" pitchFamily="18" charset="0"/>
              </a:rPr>
            </a:br>
            <a:r>
              <a:rPr lang="en-US">
                <a:latin typeface="Bookman Old Style" panose="02050604050505020204" pitchFamily="18" charset="0"/>
              </a:rPr>
              <a:t>transportation?</a:t>
            </a:r>
            <a:br>
              <a:rPr lang="en-US">
                <a:latin typeface="Bookman Old Style" panose="02050604050505020204" pitchFamily="18" charset="0"/>
              </a:rPr>
            </a:br>
            <a:r>
              <a:rPr lang="en-US">
                <a:latin typeface="Bookman Old Style" panose="02050604050505020204" pitchFamily="18" charset="0"/>
              </a:rPr>
              <a:t>11. Special insulation or guards between insulations of lines</a:t>
            </a:r>
            <a:br>
              <a:rPr lang="en-US">
                <a:latin typeface="Bookman Old Style" panose="02050604050505020204" pitchFamily="18" charset="0"/>
              </a:rPr>
            </a:br>
            <a:r>
              <a:rPr lang="en-US">
                <a:latin typeface="Bookman Old Style" panose="02050604050505020204" pitchFamily="18" charset="0"/>
              </a:rPr>
              <a:t>at dangerous points and places.</a:t>
            </a:r>
            <a:br>
              <a:rPr lang="en-US">
                <a:latin typeface="Bookman Old Style" panose="02050604050505020204" pitchFamily="18" charset="0"/>
              </a:rPr>
            </a:br>
            <a:r>
              <a:rPr lang="en-US">
                <a:latin typeface="Bookman Old Style" panose="02050604050505020204" pitchFamily="18" charset="0"/>
              </a:rPr>
              <a:t>12. Street lighting, the best manner and modes of accomplishing it. Location of lights and running the circuits for the same.</a:t>
            </a:r>
            <a:br>
              <a:rPr lang="en-US">
                <a:latin typeface="Bookman Old Style" panose="02050604050505020204" pitchFamily="18" charset="0"/>
              </a:rPr>
            </a:br>
            <a:r>
              <a:rPr lang="en-US">
                <a:latin typeface="Bookman Old Style" panose="02050604050505020204" pitchFamily="18" charset="0"/>
              </a:rPr>
              <a:t>13. Experience and results in the use of underground conductors.</a:t>
            </a:r>
            <a:br>
              <a:rPr lang="en-US">
                <a:latin typeface="Bookman Old Style" panose="02050604050505020204" pitchFamily="18" charset="0"/>
              </a:rPr>
            </a:br>
            <a:r>
              <a:rPr lang="en-US">
                <a:latin typeface="Bookman Old Style" panose="02050604050505020204" pitchFamily="18" charset="0"/>
              </a:rPr>
              <a:t>14. That the fireman should receive more pay than the engineer.</a:t>
            </a:r>
            <a:br>
              <a:rPr lang="en-US">
                <a:latin typeface="Bookman Old Style" panose="02050604050505020204" pitchFamily="18" charset="0"/>
              </a:rPr>
            </a:br>
            <a:r>
              <a:rPr lang="en-US">
                <a:latin typeface="Bookman Old Style" panose="02050604050505020204" pitchFamily="18" charset="0"/>
              </a:rPr>
              <a:t>15. Help generally.</a:t>
            </a:r>
            <a:br>
              <a:rPr lang="en-US">
                <a:latin typeface="Bookman Old Style" panose="02050604050505020204" pitchFamily="18" charset="0"/>
              </a:rPr>
            </a:br>
            <a:r>
              <a:rPr lang="en-US">
                <a:latin typeface="Bookman Old Style" panose="02050604050505020204" pitchFamily="18" charset="0"/>
              </a:rPr>
              <a:t>16. Experience of electric light companies in the use of cop-</a:t>
            </a:r>
            <a:br>
              <a:rPr lang="en-US">
                <a:latin typeface="Bookman Old Style" panose="02050604050505020204" pitchFamily="18" charset="0"/>
              </a:rPr>
            </a:br>
            <a:r>
              <a:rPr lang="en-US">
                <a:latin typeface="Bookman Old Style" panose="02050604050505020204" pitchFamily="18" charset="0"/>
              </a:rPr>
              <a:t>per-coated and bare carbons.</a:t>
            </a:r>
          </a:p>
          <a:p>
            <a:pPr defTabSz="931760" eaLnBrk="1" fontAlgn="auto" hangingPunct="1">
              <a:spcBef>
                <a:spcPts val="0"/>
              </a:spcBef>
              <a:spcAft>
                <a:spcPts val="0"/>
              </a:spcAft>
              <a:defRPr/>
            </a:pPr>
            <a:endParaRPr lang="en-US">
              <a:latin typeface="Bookman Old Style" panose="02050604050505020204" pitchFamily="18" charset="0"/>
            </a:endParaRP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48</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57</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68</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a:p>
        </p:txBody>
      </p:sp>
      <p:cxnSp>
        <p:nvCxnSpPr>
          <p:cNvPr id="10" name="Straight Connector 9"/>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3CEDCFB1-9E6D-E7A9-E612-13A1916F12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a:t>Presented by</a:t>
            </a:r>
          </a:p>
        </p:txBody>
      </p:sp>
      <p:pic>
        <p:nvPicPr>
          <p:cNvPr id="5" name="Picture 4" descr="Logo&#10;&#10;Description automatically generated">
            <a:extLst>
              <a:ext uri="{FF2B5EF4-FFF2-40B4-BE49-F238E27FC236}">
                <a16:creationId xmlns:a16="http://schemas.microsoft.com/office/drawing/2014/main" id="{666F258B-F977-86E6-62CC-FD52E480EC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2400" y="251284"/>
            <a:ext cx="1623064" cy="1162194"/>
          </a:xfrm>
          <a:prstGeom prst="rect">
            <a:avLst/>
          </a:prstGeom>
        </p:spPr>
      </p:pic>
    </p:spTree>
    <p:extLst>
      <p:ext uri="{BB962C8B-B14F-4D97-AF65-F5344CB8AC3E}">
        <p14:creationId xmlns:p14="http://schemas.microsoft.com/office/powerpoint/2010/main" val="135867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55735"/>
            <a:ext cx="7886700" cy="934865"/>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1CA1DF51-7928-E69A-9744-30C5B2503A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3814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13" name="Rectangle 12"/>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63786005-B10E-006C-CD5C-8C789E601D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94334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9" name="Rectangle 8"/>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7B6DC5F8-56BB-6471-7351-3E12B9B87C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391572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728401" y="136524"/>
            <a:ext cx="6958399" cy="810827"/>
          </a:xfrm>
        </p:spPr>
        <p:txBody>
          <a:bodyPr/>
          <a:lstStyle>
            <a:lvl1pPr>
              <a:defRPr>
                <a:solidFill>
                  <a:schemeClr val="accent1"/>
                </a:solidFill>
              </a:defRPr>
            </a:lvl1pPr>
          </a:lstStyle>
          <a:p>
            <a:r>
              <a:rPr lang="en-US"/>
              <a:t>Click to edit Master title style</a:t>
            </a:r>
          </a:p>
        </p:txBody>
      </p:sp>
      <p:sp>
        <p:nvSpPr>
          <p:cNvPr id="8" name="Rectangle 7"/>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C9137FB4-01C9-D37A-C7C9-C5CF91FB45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075" y="237161"/>
            <a:ext cx="983304" cy="704094"/>
          </a:xfrm>
          <a:prstGeom prst="rect">
            <a:avLst/>
          </a:prstGeom>
        </p:spPr>
      </p:pic>
    </p:spTree>
    <p:extLst>
      <p:ext uri="{BB962C8B-B14F-4D97-AF65-F5344CB8AC3E}">
        <p14:creationId xmlns:p14="http://schemas.microsoft.com/office/powerpoint/2010/main" val="24653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b="1">
                <a:solidFill>
                  <a:srgbClr val="FF0000"/>
                </a:solidFill>
              </a:defRPr>
            </a:lvl1pPr>
          </a:lstStyle>
          <a:p>
            <a:r>
              <a:rPr lang="en-US"/>
              <a:t>tescometering.com</a:t>
            </a:r>
          </a:p>
        </p:txBody>
      </p:sp>
      <p:sp>
        <p:nvSpPr>
          <p:cNvPr id="6" name="Slide Number Placeholder 5"/>
          <p:cNvSpPr>
            <a:spLocks noGrp="1"/>
          </p:cNvSpPr>
          <p:nvPr>
            <p:ph type="sldNum" sz="quarter" idx="4"/>
          </p:nvPr>
        </p:nvSpPr>
        <p:spPr>
          <a:xfrm>
            <a:off x="5334000" y="633669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
        <p:nvSpPr>
          <p:cNvPr id="4" name="Rectangle 3"/>
          <p:cNvSpPr/>
          <p:nvPr/>
        </p:nvSpPr>
        <p:spPr>
          <a:xfrm>
            <a:off x="7543800" y="5943600"/>
            <a:ext cx="1219200" cy="758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2400"/>
            <a:ext cx="8686800" cy="6549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6" r:id="rId3"/>
    <p:sldLayoutId id="2147483667" r:id="rId4"/>
    <p:sldLayoutId id="2147483668" r:id="rId5"/>
    <p:sldLayoutId id="2147483669" r:id="rId6"/>
    <p:sldLayoutId id="2147483674" r:id="rId7"/>
  </p:sldLayoutIdLst>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hyperlink" Target="http://www.watthourmeters.com/dunca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www.watthourmeters.com/generalelectric/trw-th.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www.watthourmeters.com/sangamo/gutmann-b.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History of</a:t>
            </a:r>
            <a:br>
              <a:rPr lang="en-US"/>
            </a:br>
            <a:r>
              <a:rPr lang="en-US"/>
              <a:t>Electric Metering</a:t>
            </a:r>
          </a:p>
        </p:txBody>
      </p:sp>
      <p:sp>
        <p:nvSpPr>
          <p:cNvPr id="5" name="Text Box 10">
            <a:extLst>
              <a:ext uri="{FF2B5EF4-FFF2-40B4-BE49-F238E27FC236}">
                <a16:creationId xmlns:a16="http://schemas.microsoft.com/office/drawing/2014/main" id="{2A20168E-0B15-49B7-9BFF-EDA210750694}"/>
              </a:ext>
            </a:extLst>
          </p:cNvPr>
          <p:cNvSpPr txBox="1">
            <a:spLocks noChangeArrowheads="1"/>
          </p:cNvSpPr>
          <p:nvPr/>
        </p:nvSpPr>
        <p:spPr bwMode="auto">
          <a:xfrm>
            <a:off x="1371600" y="4646613"/>
            <a:ext cx="7467600" cy="177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400">
                <a:solidFill>
                  <a:srgbClr val="C00000"/>
                </a:solidFill>
                <a:latin typeface="Arial" panose="020B0604020202020204" pitchFamily="34" charset="0"/>
                <a:cs typeface="Arial" panose="020B0604020202020204" pitchFamily="34" charset="0"/>
              </a:rPr>
              <a:t>Prepared by Tom Lawton, TESCO</a:t>
            </a:r>
          </a:p>
          <a:p>
            <a:pPr algn="r">
              <a:spcBef>
                <a:spcPct val="0"/>
              </a:spcBef>
              <a:buNone/>
            </a:pPr>
            <a:r>
              <a:rPr lang="en-US" altLang="en-US" sz="2400">
                <a:solidFill>
                  <a:srgbClr val="C00000"/>
                </a:solidFill>
                <a:latin typeface="Arial"/>
                <a:cs typeface="Arial"/>
              </a:rPr>
              <a:t>TESCO Metering</a:t>
            </a:r>
            <a:endParaRPr lang="en-US" altLang="en-US" sz="2400">
              <a:solidFill>
                <a:srgbClr val="C00000"/>
              </a:solidFill>
              <a:latin typeface="Arial" panose="020B0604020202020204" pitchFamily="34" charset="0"/>
              <a:cs typeface="Arial" panose="020B0604020202020204" pitchFamily="34" charset="0"/>
            </a:endParaRPr>
          </a:p>
          <a:p>
            <a:pPr algn="r">
              <a:buNone/>
            </a:pPr>
            <a:r>
              <a:rPr lang="en-US" sz="1600" i="1">
                <a:solidFill>
                  <a:srgbClr val="C00000"/>
                </a:solidFill>
                <a:latin typeface="Arial"/>
                <a:cs typeface="Arial"/>
              </a:rPr>
              <a:t>North Carolina Meter School</a:t>
            </a:r>
            <a:endParaRPr lang="en-US" sz="1600">
              <a:solidFill>
                <a:srgbClr val="C00000"/>
              </a:solidFill>
              <a:latin typeface="Arial"/>
              <a:cs typeface="Arial"/>
            </a:endParaRPr>
          </a:p>
          <a:p>
            <a:pPr algn="r">
              <a:spcBef>
                <a:spcPct val="0"/>
              </a:spcBef>
              <a:spcAft>
                <a:spcPts val="0"/>
              </a:spcAft>
              <a:buNone/>
            </a:pPr>
            <a:r>
              <a:rPr lang="en-US" altLang="en-US" sz="1600" i="1">
                <a:solidFill>
                  <a:srgbClr val="C00000"/>
                </a:solidFill>
                <a:latin typeface="Arial"/>
                <a:cs typeface="Arial"/>
              </a:rPr>
              <a:t>Polyphase Track </a:t>
            </a:r>
            <a:endParaRPr lang="en-US"/>
          </a:p>
          <a:p>
            <a:pPr algn="r">
              <a:spcBef>
                <a:spcPct val="0"/>
              </a:spcBef>
              <a:spcAft>
                <a:spcPts val="0"/>
              </a:spcAft>
              <a:buNone/>
            </a:pPr>
            <a:r>
              <a:rPr lang="en-US" altLang="en-US" sz="1600" i="1">
                <a:solidFill>
                  <a:srgbClr val="C00000"/>
                </a:solidFill>
                <a:latin typeface="Arial"/>
                <a:cs typeface="Arial"/>
              </a:rPr>
              <a:t>Monday June 12, 2023 </a:t>
            </a:r>
          </a:p>
          <a:p>
            <a:pPr algn="r">
              <a:spcBef>
                <a:spcPct val="0"/>
              </a:spcBef>
              <a:spcAft>
                <a:spcPts val="0"/>
              </a:spcAft>
              <a:buNone/>
            </a:pPr>
            <a:r>
              <a:rPr lang="en-US" altLang="en-US" sz="1600" i="1">
                <a:solidFill>
                  <a:srgbClr val="C00000"/>
                </a:solidFill>
                <a:latin typeface="Arial"/>
                <a:cs typeface="Arial"/>
              </a:rPr>
              <a:t>2:45 PM</a:t>
            </a:r>
            <a:endParaRPr lang="en-US"/>
          </a:p>
        </p:txBody>
      </p:sp>
      <p:pic>
        <p:nvPicPr>
          <p:cNvPr id="3" name="Picture 3" descr="Logo, company name&#10;&#10;Description automatically generated">
            <a:extLst>
              <a:ext uri="{FF2B5EF4-FFF2-40B4-BE49-F238E27FC236}">
                <a16:creationId xmlns:a16="http://schemas.microsoft.com/office/drawing/2014/main" id="{C6235455-9E34-0F15-693D-339079B7C494}"/>
              </a:ext>
            </a:extLst>
          </p:cNvPr>
          <p:cNvPicPr>
            <a:picLocks noChangeAspect="1"/>
          </p:cNvPicPr>
          <p:nvPr/>
        </p:nvPicPr>
        <p:blipFill>
          <a:blip r:embed="rId3"/>
          <a:stretch>
            <a:fillRect/>
          </a:stretch>
        </p:blipFill>
        <p:spPr>
          <a:xfrm>
            <a:off x="2314575" y="4798602"/>
            <a:ext cx="1390036" cy="1390343"/>
          </a:xfrm>
          <a:prstGeom prst="rect">
            <a:avLst/>
          </a:prstGeom>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…….Until you could not</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rcle slash NO symbol - Openclipart">
            <a:extLst>
              <a:ext uri="{FF2B5EF4-FFF2-40B4-BE49-F238E27FC236}">
                <a16:creationId xmlns:a16="http://schemas.microsoft.com/office/drawing/2014/main" id="{602B85AE-3B0C-8FD0-F009-715B84ECCEEE}"/>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285868" y="3890834"/>
            <a:ext cx="2733932" cy="27339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Tree>
    <p:extLst>
      <p:ext uri="{BB962C8B-B14F-4D97-AF65-F5344CB8AC3E}">
        <p14:creationId xmlns:p14="http://schemas.microsoft.com/office/powerpoint/2010/main" val="390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a:latin typeface="Arial" panose="020B0604020202020204" pitchFamily="34" charset="0"/>
                <a:cs typeface="Arial" panose="020B0604020202020204" pitchFamily="34" charset="0"/>
              </a:rPr>
              <a:t>October 21, 1879  – Thomas Alva Edison “invents” the electric light bulb</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Edison system: Batteries delivered DC directly to user facilities</a:t>
            </a:r>
          </a:p>
          <a:p>
            <a:endParaRPr lang="en-US" altLang="en-US" sz="200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a:p>
        </p:txBody>
      </p:sp>
    </p:spTree>
    <p:extLst>
      <p:ext uri="{BB962C8B-B14F-4D97-AF65-F5344CB8AC3E}">
        <p14:creationId xmlns:p14="http://schemas.microsoft.com/office/powerpoint/2010/main" val="10272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normAutofit/>
          </a:bodyPr>
          <a:lstStyle/>
          <a:p>
            <a:pPr fontAlgn="auto">
              <a:spcAft>
                <a:spcPts val="0"/>
              </a:spcAft>
              <a:defRPr/>
            </a:pPr>
            <a:r>
              <a:rPr lang="en-US" altLang="en-US" sz="280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a:p>
        </p:txBody>
      </p:sp>
    </p:spTree>
    <p:extLst>
      <p:ext uri="{BB962C8B-B14F-4D97-AF65-F5344CB8AC3E}">
        <p14:creationId xmlns:p14="http://schemas.microsoft.com/office/powerpoint/2010/main" val="355050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a:p>
        </p:txBody>
      </p:sp>
    </p:spTree>
    <p:extLst>
      <p:ext uri="{BB962C8B-B14F-4D97-AF65-F5344CB8AC3E}">
        <p14:creationId xmlns:p14="http://schemas.microsoft.com/office/powerpoint/2010/main" val="153136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altLang="en-US" sz="2800">
                <a:effectLst>
                  <a:outerShdw blurRad="38100" dist="38100" dir="2700000" algn="tl">
                    <a:srgbClr val="000000">
                      <a:alpha val="43137"/>
                    </a:srgbClr>
                  </a:outerShdw>
                </a:effectLst>
                <a:latin typeface="Arial" pitchFamily="34" charset="0"/>
              </a:rPr>
              <a:t>Thomson Walking Beam Meter (1889-1889)</a:t>
            </a:r>
            <a:endParaRPr lang="en-US" sz="280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a:p>
        </p:txBody>
      </p:sp>
    </p:spTree>
    <p:extLst>
      <p:ext uri="{BB962C8B-B14F-4D97-AF65-F5344CB8AC3E}">
        <p14:creationId xmlns:p14="http://schemas.microsoft.com/office/powerpoint/2010/main" val="38038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en-US" sz="2600">
                <a:effectLst>
                  <a:outerShdw blurRad="38100" dist="38100" dir="2700000" algn="tl">
                    <a:srgbClr val="000000">
                      <a:alpha val="43137"/>
                    </a:srgbClr>
                  </a:outerShdw>
                </a:effectLst>
                <a:latin typeface="Arial" pitchFamily="34" charset="0"/>
              </a:rPr>
              <a:t>Edison Chemical Meter (1878 to late 1880s)</a:t>
            </a:r>
            <a:endParaRPr lang="en-US" sz="260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a:p>
        </p:txBody>
      </p:sp>
    </p:spTree>
    <p:extLst>
      <p:ext uri="{BB962C8B-B14F-4D97-AF65-F5344CB8AC3E}">
        <p14:creationId xmlns:p14="http://schemas.microsoft.com/office/powerpoint/2010/main" val="360438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a:latin typeface="Arial" panose="020B0604020202020204" pitchFamily="34" charset="0"/>
              <a:cs typeface="Arial" panose="020B0604020202020204" pitchFamily="34" charset="0"/>
            </a:endParaRPr>
          </a:p>
          <a:p>
            <a:pPr>
              <a:lnSpc>
                <a:spcPct val="90000"/>
              </a:lnSpc>
            </a:pPr>
            <a:r>
              <a:rPr lang="en-US" altLang="en-US" sz="240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a:p>
        </p:txBody>
      </p:sp>
    </p:spTree>
    <p:extLst>
      <p:ext uri="{BB962C8B-B14F-4D97-AF65-F5344CB8AC3E}">
        <p14:creationId xmlns:p14="http://schemas.microsoft.com/office/powerpoint/2010/main" val="12843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a:latin typeface="Arial" panose="020B0604020202020204" pitchFamily="34" charset="0"/>
                <a:cs typeface="Arial" panose="020B0604020202020204" pitchFamily="34" charset="0"/>
              </a:rPr>
              <a:t>1884 – George Westinghouse establishes the Union Switch &amp; Signal Co. in Pittsburgh, PA</a:t>
            </a:r>
          </a:p>
          <a:p>
            <a:r>
              <a:rPr lang="en-US" sz="1800">
                <a:latin typeface="Arial" panose="020B0604020202020204" pitchFamily="34" charset="0"/>
                <a:cs typeface="Arial" panose="020B0604020202020204" pitchFamily="34" charset="0"/>
              </a:rPr>
              <a:t>Buys the U.S. rights to a transformer patented in Europe</a:t>
            </a:r>
          </a:p>
          <a:p>
            <a:r>
              <a:rPr lang="en-US" sz="1800">
                <a:latin typeface="Arial" panose="020B0604020202020204" pitchFamily="34" charset="0"/>
                <a:cs typeface="Arial" panose="020B0604020202020204" pitchFamily="34" charset="0"/>
              </a:rPr>
              <a:t>The company reorganizes as the Westinghouse Electric and Manufacturing Company</a:t>
            </a:r>
          </a:p>
          <a:p>
            <a:r>
              <a:rPr lang="en-US" sz="180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a:t>George Westinghouse</a:t>
            </a:r>
          </a:p>
        </p:txBody>
      </p:sp>
    </p:spTree>
    <p:extLst>
      <p:ext uri="{BB962C8B-B14F-4D97-AF65-F5344CB8AC3E}">
        <p14:creationId xmlns:p14="http://schemas.microsoft.com/office/powerpoint/2010/main" val="187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a:p>
        </p:txBody>
      </p:sp>
    </p:spTree>
    <p:extLst>
      <p:ext uri="{BB962C8B-B14F-4D97-AF65-F5344CB8AC3E}">
        <p14:creationId xmlns:p14="http://schemas.microsoft.com/office/powerpoint/2010/main" val="200552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4000">
                <a:solidFill>
                  <a:srgbClr val="FF0000"/>
                </a:solidFill>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a:latin typeface="Arial" panose="020B0604020202020204" pitchFamily="34" charset="0"/>
                <a:cs typeface="Arial" panose="020B0604020202020204" pitchFamily="34" charset="0"/>
              </a:rPr>
              <a:t>Circa 1870 - Prior to the Watt-Hour Meter</a:t>
            </a:r>
          </a:p>
          <a:p>
            <a:pPr eaLnBrk="1" hangingPunct="1"/>
            <a:r>
              <a:rPr lang="en-US" altLang="en-US" sz="1800">
                <a:latin typeface="Arial" panose="020B0604020202020204" pitchFamily="34" charset="0"/>
                <a:cs typeface="Arial" panose="020B0604020202020204" pitchFamily="34" charset="0"/>
              </a:rPr>
              <a:t>Early Metering luminaries</a:t>
            </a:r>
          </a:p>
          <a:p>
            <a:pPr lvl="1" eaLnBrk="1" hangingPunct="1"/>
            <a:r>
              <a:rPr lang="en-US" altLang="en-US" sz="1800">
                <a:latin typeface="Arial" panose="020B0604020202020204" pitchFamily="34" charset="0"/>
                <a:cs typeface="Arial" panose="020B0604020202020204" pitchFamily="34" charset="0"/>
              </a:rPr>
              <a:t>Like today – a small metering community</a:t>
            </a:r>
          </a:p>
          <a:p>
            <a:pPr lvl="1" eaLnBrk="1" hangingPunct="1"/>
            <a:r>
              <a:rPr lang="en-US" altLang="en-US" sz="1800">
                <a:latin typeface="Arial" panose="020B0604020202020204" pitchFamily="34" charset="0"/>
                <a:cs typeface="Arial" panose="020B0604020202020204" pitchFamily="34" charset="0"/>
              </a:rPr>
              <a:t>Elihu Thomson</a:t>
            </a:r>
          </a:p>
          <a:p>
            <a:pPr lvl="1" eaLnBrk="1" hangingPunct="1"/>
            <a:r>
              <a:rPr lang="en-US" altLang="en-US" sz="1800">
                <a:latin typeface="Arial" panose="020B0604020202020204" pitchFamily="34" charset="0"/>
                <a:cs typeface="Arial" panose="020B0604020202020204" pitchFamily="34" charset="0"/>
              </a:rPr>
              <a:t>Thomas Edison </a:t>
            </a:r>
          </a:p>
          <a:p>
            <a:pPr lvl="1" eaLnBrk="1" hangingPunct="1"/>
            <a:r>
              <a:rPr lang="en-US" altLang="en-US" sz="1800">
                <a:latin typeface="Arial" panose="020B0604020202020204" pitchFamily="34" charset="0"/>
                <a:cs typeface="Arial" panose="020B0604020202020204" pitchFamily="34" charset="0"/>
              </a:rPr>
              <a:t>George Westinghouse</a:t>
            </a:r>
          </a:p>
          <a:p>
            <a:pPr lvl="1" eaLnBrk="1" hangingPunct="1"/>
            <a:r>
              <a:rPr lang="en-US" altLang="en-US" sz="1800">
                <a:latin typeface="Arial" panose="020B0604020202020204" pitchFamily="34" charset="0"/>
                <a:cs typeface="Arial" panose="020B0604020202020204" pitchFamily="34" charset="0"/>
              </a:rPr>
              <a:t>Oliver B. Shallenberger</a:t>
            </a:r>
          </a:p>
          <a:p>
            <a:pPr lvl="1" eaLnBrk="1" hangingPunct="1"/>
            <a:r>
              <a:rPr lang="en-US" altLang="en-US" sz="1800">
                <a:latin typeface="Arial" panose="020B0604020202020204" pitchFamily="34" charset="0"/>
                <a:cs typeface="Arial" panose="020B0604020202020204" pitchFamily="34" charset="0"/>
              </a:rPr>
              <a:t>Robert C. Lanphier</a:t>
            </a:r>
          </a:p>
          <a:p>
            <a:pPr lvl="1" eaLnBrk="1" hangingPunct="1"/>
            <a:r>
              <a:rPr lang="en-US" altLang="en-US" sz="180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a:latin typeface="Arial" panose="020B0604020202020204" pitchFamily="34" charset="0"/>
                <a:ea typeface="+mn-ea"/>
                <a:cs typeface="Arial" panose="020B0604020202020204" pitchFamily="34" charset="0"/>
              </a:rPr>
              <a:t>AC versus DC (battle of the currents)</a:t>
            </a:r>
          </a:p>
          <a:p>
            <a:pPr eaLnBrk="1" hangingPunct="1"/>
            <a:r>
              <a:rPr lang="en-US" altLang="en-US" sz="1800">
                <a:latin typeface="Arial" panose="020B0604020202020204" pitchFamily="34" charset="0"/>
                <a:cs typeface="Arial" panose="020B0604020202020204" pitchFamily="34" charset="0"/>
              </a:rPr>
              <a:t>Meter Manufacturers</a:t>
            </a:r>
          </a:p>
          <a:p>
            <a:pPr eaLnBrk="1" hangingPunct="1"/>
            <a:r>
              <a:rPr lang="en-US" altLang="en-US" sz="1800">
                <a:latin typeface="Arial" panose="020B0604020202020204" pitchFamily="34" charset="0"/>
                <a:cs typeface="Arial" panose="020B0604020202020204" pitchFamily="34" charset="0"/>
              </a:rPr>
              <a:t>The Watt-Hour Meter</a:t>
            </a:r>
          </a:p>
          <a:p>
            <a:pPr eaLnBrk="1" hangingPunct="1"/>
            <a:r>
              <a:rPr lang="en-US" altLang="en-US" sz="1800">
                <a:latin typeface="Arial" panose="020B0604020202020204" pitchFamily="34" charset="0"/>
                <a:cs typeface="Arial" panose="020B0604020202020204" pitchFamily="34" charset="0"/>
              </a:rPr>
              <a:t>How Metering Has Changed </a:t>
            </a:r>
          </a:p>
          <a:p>
            <a:pPr eaLnBrk="1" hangingPunct="1"/>
            <a:r>
              <a:rPr lang="en-US" altLang="en-US" sz="1800">
                <a:latin typeface="Arial" panose="020B0604020202020204" pitchFamily="34" charset="0"/>
                <a:cs typeface="Arial" panose="020B0604020202020204" pitchFamily="34" charset="0"/>
              </a:rPr>
              <a:t>Metering Today</a:t>
            </a:r>
          </a:p>
          <a:p>
            <a:pPr marL="0" indent="0" eaLnBrk="1" hangingPunct="1">
              <a:buNone/>
            </a:pPr>
            <a:endParaRPr lang="en-US" altLang="en-US" sz="2200"/>
          </a:p>
          <a:p>
            <a:pPr marL="0" indent="0" eaLnBrk="1" hangingPunct="1">
              <a:buNone/>
            </a:pPr>
            <a:endParaRPr lang="en-US" altLang="en-US" sz="2200"/>
          </a:p>
          <a:p>
            <a:pPr marL="0" indent="0" eaLnBrk="1" hangingPunct="1">
              <a:buNone/>
            </a:pPr>
            <a:endParaRPr lang="en-US" altLang="en-US" sz="22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chemeClr val="bg2"/>
                </a:solidFill>
              </a:rPr>
              <a:t>"Fooling around with alternating current is just a waste of time. Nobody will use it, ever." </a:t>
            </a:r>
          </a:p>
          <a:p>
            <a:endParaRPr lang="en-US" sz="1200" b="1">
              <a:solidFill>
                <a:schemeClr val="bg2"/>
              </a:solidFill>
            </a:endParaRPr>
          </a:p>
          <a:p>
            <a:r>
              <a:rPr lang="en-US" sz="2000" b="1">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a:p>
        </p:txBody>
      </p:sp>
    </p:spTree>
    <p:extLst>
      <p:ext uri="{BB962C8B-B14F-4D97-AF65-F5344CB8AC3E}">
        <p14:creationId xmlns:p14="http://schemas.microsoft.com/office/powerpoint/2010/main" val="986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65150" y="3048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a:latin typeface="Arial" panose="020B0604020202020204" pitchFamily="34" charset="0"/>
                <a:cs typeface="Arial" panose="020B0604020202020204" pitchFamily="34" charset="0"/>
              </a:rPr>
              <a:t>Tesla in 1882 identified concept of rotating magnetic field</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a:p>
        </p:txBody>
      </p:sp>
    </p:spTree>
    <p:extLst>
      <p:ext uri="{BB962C8B-B14F-4D97-AF65-F5344CB8AC3E}">
        <p14:creationId xmlns:p14="http://schemas.microsoft.com/office/powerpoint/2010/main" val="209288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76200"/>
            <a:ext cx="8229600" cy="1143000"/>
          </a:xfrm>
        </p:spPr>
        <p:txBody>
          <a:bodyPr>
            <a:normAutofit/>
          </a:bodyPr>
          <a:lstStyle/>
          <a:p>
            <a:pPr fontAlgn="auto">
              <a:spcAft>
                <a:spcPts val="0"/>
              </a:spcAft>
              <a:defRPr/>
            </a:pPr>
            <a:r>
              <a:rPr lang="en-US" altLang="en-US" sz="280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a:p>
        </p:txBody>
      </p:sp>
    </p:spTree>
    <p:extLst>
      <p:ext uri="{BB962C8B-B14F-4D97-AF65-F5344CB8AC3E}">
        <p14:creationId xmlns:p14="http://schemas.microsoft.com/office/powerpoint/2010/main" val="61867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22860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14238" y="1513400"/>
            <a:ext cx="4038600" cy="4369593"/>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a:p>
            <a:pPr>
              <a:defRPr/>
            </a:pPr>
            <a:r>
              <a:rPr lang="en-US" altLang="en-US" sz="1800" dirty="0">
                <a:latin typeface="Arial" panose="020B0604020202020204" pitchFamily="34" charset="0"/>
                <a:cs typeface="Arial" panose="020B0604020202020204" pitchFamily="34" charset="0"/>
              </a:rPr>
              <a:t>Edison lobbied for AC power to be used in executions and then claimed AC was “too dangerous”</a:t>
            </a: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a:p>
        </p:txBody>
      </p:sp>
      <p:pic>
        <p:nvPicPr>
          <p:cNvPr id="3" name="Picture 2">
            <a:extLst>
              <a:ext uri="{FF2B5EF4-FFF2-40B4-BE49-F238E27FC236}">
                <a16:creationId xmlns:a16="http://schemas.microsoft.com/office/drawing/2014/main" id="{7E42890F-5BC7-AA60-E609-8219CC39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7" y="1432487"/>
            <a:ext cx="3007298" cy="24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C5404FAC-3DF0-AF1D-A171-7BBAA02F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7" y="4117258"/>
            <a:ext cx="1715238" cy="191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5878E5-FC53-E8E1-BF63-5475F55C982D}"/>
              </a:ext>
            </a:extLst>
          </p:cNvPr>
          <p:cNvSpPr txBox="1"/>
          <p:nvPr/>
        </p:nvSpPr>
        <p:spPr>
          <a:xfrm>
            <a:off x="2273354" y="4502183"/>
            <a:ext cx="1937569" cy="923330"/>
          </a:xfrm>
          <a:prstGeom prst="rect">
            <a:avLst/>
          </a:prstGeom>
          <a:noFill/>
        </p:spPr>
        <p:txBody>
          <a:bodyPr wrap="square">
            <a:spAutoFit/>
          </a:body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bwMode="auto">
          <a:xfrm>
            <a:off x="685800"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a:latin typeface="Arial" panose="020B0604020202020204" pitchFamily="34" charset="0"/>
                <a:cs typeface="Arial" panose="020B0604020202020204" pitchFamily="34" charset="0"/>
              </a:rPr>
              <a:t>1888: A Young Serb Named </a:t>
            </a:r>
            <a:r>
              <a:rPr lang="sr-Latn-CS" altLang="en-US" sz="2500">
                <a:latin typeface="Arial" panose="020B0604020202020204" pitchFamily="34" charset="0"/>
                <a:cs typeface="Arial" panose="020B0604020202020204" pitchFamily="34" charset="0"/>
              </a:rPr>
              <a:t>Никола Тесла</a:t>
            </a:r>
            <a:r>
              <a:rPr lang="en-US" altLang="en-US" sz="2500">
                <a:latin typeface="Arial" panose="020B0604020202020204" pitchFamily="34" charset="0"/>
                <a:cs typeface="Arial" panose="020B0604020202020204" pitchFamily="34" charset="0"/>
              </a:rPr>
              <a:t> </a:t>
            </a:r>
            <a:br>
              <a:rPr lang="en-US" altLang="en-US" sz="2500">
                <a:latin typeface="Arial" panose="020B0604020202020204" pitchFamily="34" charset="0"/>
                <a:cs typeface="Arial" panose="020B0604020202020204" pitchFamily="34" charset="0"/>
              </a:rPr>
            </a:br>
            <a:r>
              <a:rPr lang="en-US" altLang="en-US" sz="2500">
                <a:latin typeface="Arial" panose="020B0604020202020204" pitchFamily="34" charset="0"/>
                <a:cs typeface="Arial" panose="020B0604020202020204" pitchFamily="34" charset="0"/>
              </a:rPr>
              <a:t>(Nicola Tesla) Meets George Westinghouse</a:t>
            </a:r>
          </a:p>
        </p:txBody>
      </p:sp>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a:p>
        </p:txBody>
      </p:sp>
      <p:pic>
        <p:nvPicPr>
          <p:cNvPr id="4" name="Picture 2">
            <a:extLst>
              <a:ext uri="{FF2B5EF4-FFF2-40B4-BE49-F238E27FC236}">
                <a16:creationId xmlns:a16="http://schemas.microsoft.com/office/drawing/2014/main" id="{5DE879C7-701D-6875-E16F-CA1203E3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117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2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1524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a:latin typeface="Arial" panose="020B0604020202020204" pitchFamily="34" charset="0"/>
                <a:cs typeface="Arial" panose="020B0604020202020204" pitchFamily="34" charset="0"/>
              </a:rPr>
              <a:t>1893: Westinghouse Awarded the Contract </a:t>
            </a:r>
            <a:br>
              <a:rPr lang="en-US" altLang="en-US" sz="2500">
                <a:latin typeface="Arial" panose="020B0604020202020204" pitchFamily="34" charset="0"/>
                <a:cs typeface="Arial" panose="020B0604020202020204" pitchFamily="34" charset="0"/>
              </a:rPr>
            </a:br>
            <a:r>
              <a:rPr lang="en-US" altLang="en-US" sz="250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a:latin typeface="Arial" panose="020B0604020202020204" pitchFamily="34" charset="0"/>
                <a:cs typeface="Arial" panose="020B0604020202020204" pitchFamily="34" charset="0"/>
              </a:rPr>
            </a:br>
            <a:r>
              <a:rPr lang="en-US" altLang="en-US" sz="1800" b="1">
                <a:latin typeface="Arial" panose="020B0604020202020204" pitchFamily="34" charset="0"/>
                <a:cs typeface="Arial" panose="020B0604020202020204" pitchFamily="34" charset="0"/>
              </a:rPr>
              <a:t>(Courtesy Smithsonian Institution)</a:t>
            </a:r>
            <a:r>
              <a:rPr lang="en-US" altLang="en-US" sz="180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a:p>
        </p:txBody>
      </p:sp>
    </p:spTree>
    <p:extLst>
      <p:ext uri="{BB962C8B-B14F-4D97-AF65-F5344CB8AC3E}">
        <p14:creationId xmlns:p14="http://schemas.microsoft.com/office/powerpoint/2010/main" val="371699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a:latin typeface="Arial" panose="020B0604020202020204" pitchFamily="34" charset="0"/>
                <a:cs typeface="Arial" panose="020B0604020202020204" pitchFamily="34" charset="0"/>
              </a:rPr>
              <a:t>Electrolytic Meters</a:t>
            </a:r>
            <a:r>
              <a:rPr lang="en-US" altLang="en-US" sz="2000">
                <a:latin typeface="Arial" panose="020B0604020202020204" pitchFamily="34" charset="0"/>
                <a:cs typeface="Arial" panose="020B0604020202020204" pitchFamily="34" charset="0"/>
              </a:rPr>
              <a:t> are exclusively ampere-hour meters</a:t>
            </a:r>
          </a:p>
          <a:p>
            <a:pPr lvl="1">
              <a:lnSpc>
                <a:spcPct val="80000"/>
              </a:lnSpc>
            </a:pPr>
            <a:r>
              <a:rPr lang="en-US" altLang="en-US" sz="200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Motor</a:t>
            </a:r>
            <a:r>
              <a:rPr lang="en-US" altLang="en-US" sz="2000">
                <a:latin typeface="Arial" panose="020B0604020202020204" pitchFamily="34" charset="0"/>
                <a:cs typeface="Arial" panose="020B0604020202020204" pitchFamily="34" charset="0"/>
              </a:rPr>
              <a:t> Meters </a:t>
            </a:r>
          </a:p>
          <a:p>
            <a:pPr lvl="1">
              <a:lnSpc>
                <a:spcPct val="80000"/>
              </a:lnSpc>
            </a:pPr>
            <a:r>
              <a:rPr lang="en-US" altLang="en-US" sz="200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Intermittent Registering Meters</a:t>
            </a:r>
            <a:r>
              <a:rPr lang="en-US" altLang="en-US" sz="2000">
                <a:latin typeface="Arial" panose="020B0604020202020204" pitchFamily="34" charset="0"/>
                <a:cs typeface="Arial" panose="020B0604020202020204" pitchFamily="34" charset="0"/>
              </a:rPr>
              <a:t> </a:t>
            </a:r>
          </a:p>
          <a:p>
            <a:pPr lvl="1">
              <a:lnSpc>
                <a:spcPct val="80000"/>
              </a:lnSpc>
            </a:pPr>
            <a:r>
              <a:rPr lang="en-US" altLang="en-US" sz="200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Induction Meters</a:t>
            </a:r>
            <a:r>
              <a:rPr lang="en-US" altLang="en-US" sz="200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a:p>
        </p:txBody>
      </p:sp>
    </p:spTree>
    <p:extLst>
      <p:ext uri="{BB962C8B-B14F-4D97-AF65-F5344CB8AC3E}">
        <p14:creationId xmlns:p14="http://schemas.microsoft.com/office/powerpoint/2010/main" val="417290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360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a:p>
        </p:txBody>
      </p:sp>
    </p:spTree>
    <p:extLst>
      <p:ext uri="{BB962C8B-B14F-4D97-AF65-F5344CB8AC3E}">
        <p14:creationId xmlns:p14="http://schemas.microsoft.com/office/powerpoint/2010/main" val="17142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50170" y="204282"/>
            <a:ext cx="3312830" cy="707886"/>
          </a:xfrm>
          <a:prstGeom prst="rect">
            <a:avLst/>
          </a:prstGeom>
        </p:spPr>
        <p:txBody>
          <a:bodyPr wrap="none">
            <a:spAutoFit/>
          </a:bodyPr>
          <a:lstStyle/>
          <a:p>
            <a:r>
              <a:rPr lang="en-US" sz="4000">
                <a:solidFill>
                  <a:srgbClr val="FF0000"/>
                </a:solidFill>
                <a:effectLst>
                  <a:outerShdw blurRad="38100" dist="38100" dir="2700000" algn="tl">
                    <a:srgbClr val="000000">
                      <a:alpha val="43137"/>
                    </a:srgbClr>
                  </a:outerShdw>
                </a:effectLst>
              </a:rPr>
              <a:t>F</a:t>
            </a:r>
            <a:r>
              <a:rPr lang="en-US" sz="3600">
                <a:solidFill>
                  <a:srgbClr val="FF0000"/>
                </a:solidFill>
                <a:effectLst>
                  <a:outerShdw blurRad="38100" dist="38100" dir="2700000" algn="tl">
                    <a:srgbClr val="000000">
                      <a:alpha val="43137"/>
                    </a:srgbClr>
                  </a:outerShdw>
                </a:effectLst>
              </a:rPr>
              <a:t>ORT</a:t>
            </a:r>
            <a:r>
              <a:rPr lang="en-US" sz="4000">
                <a:solidFill>
                  <a:srgbClr val="FF0000"/>
                </a:solidFill>
                <a:effectLst>
                  <a:outerShdw blurRad="38100" dist="38100" dir="2700000" algn="tl">
                    <a:srgbClr val="000000">
                      <a:alpha val="43137"/>
                    </a:srgbClr>
                  </a:outerShdw>
                </a:effectLst>
              </a:rPr>
              <a:t> W</a:t>
            </a:r>
            <a:r>
              <a:rPr lang="en-US" sz="3600">
                <a:solidFill>
                  <a:srgbClr val="FF0000"/>
                </a:solidFill>
                <a:effectLst>
                  <a:outerShdw blurRad="38100" dist="38100" dir="2700000" algn="tl">
                    <a:srgbClr val="000000">
                      <a:alpha val="43137"/>
                    </a:srgbClr>
                  </a:outerShdw>
                </a:effectLst>
              </a:rPr>
              <a:t>AYNE</a:t>
            </a: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a:p>
        </p:txBody>
      </p:sp>
    </p:spTree>
    <p:extLst>
      <p:ext uri="{BB962C8B-B14F-4D97-AF65-F5344CB8AC3E}">
        <p14:creationId xmlns:p14="http://schemas.microsoft.com/office/powerpoint/2010/main" val="74569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a:p>
        </p:txBody>
      </p:sp>
    </p:spTree>
    <p:extLst>
      <p:ext uri="{BB962C8B-B14F-4D97-AF65-F5344CB8AC3E}">
        <p14:creationId xmlns:p14="http://schemas.microsoft.com/office/powerpoint/2010/main" val="286855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1020758" y="381000"/>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a:latin typeface="Arial" panose="020B0604020202020204" pitchFamily="34" charset="0"/>
                <a:cs typeface="Arial" panose="020B0604020202020204" pitchFamily="34" charset="0"/>
              </a:rPr>
              <a:t>Actually his “battery” was actually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a:p>
        </p:txBody>
      </p:sp>
    </p:spTree>
    <p:extLst>
      <p:ext uri="{BB962C8B-B14F-4D97-AF65-F5344CB8AC3E}">
        <p14:creationId xmlns:p14="http://schemas.microsoft.com/office/powerpoint/2010/main" val="31682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a:latin typeface="Arial" panose="020B0604020202020204" pitchFamily="34" charset="0"/>
                <a:cs typeface="Arial" panose="020B0604020202020204" pitchFamily="34" charset="0"/>
              </a:rPr>
              <a:t>In 1892 the two companies merge forming General Electric</a:t>
            </a:r>
            <a:r>
              <a:rPr lang="en-US">
                <a:latin typeface="Arial" panose="020B0604020202020204" pitchFamily="34" charset="0"/>
                <a:cs typeface="Arial" panose="020B0604020202020204" pitchFamily="34" charset="0"/>
              </a:rPr>
              <a:t>.</a:t>
            </a:r>
          </a:p>
          <a:p>
            <a:endParaRPr lang="en-US"/>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a:p>
        </p:txBody>
      </p:sp>
    </p:spTree>
    <p:extLst>
      <p:ext uri="{BB962C8B-B14F-4D97-AF65-F5344CB8AC3E}">
        <p14:creationId xmlns:p14="http://schemas.microsoft.com/office/powerpoint/2010/main" val="154655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endParaRPr lang="en-US" sz="200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a:ln>
                  <a:noFill/>
                </a:ln>
                <a:solidFill>
                  <a:srgbClr val="000000"/>
                </a:solidFill>
                <a:effectLst/>
                <a:latin typeface="Arial" charset="0"/>
              </a:rPr>
              <a:t>Fun Fact: </a:t>
            </a:r>
            <a:r>
              <a:rPr kumimoji="0" lang="en-US" sz="1400" b="0" i="0" u="none" strike="noStrike" cap="none" normalizeH="0" baseline="0">
                <a:ln>
                  <a:noFill/>
                </a:ln>
                <a:solidFill>
                  <a:srgbClr val="000000"/>
                </a:solidFill>
                <a:effectLst/>
                <a:latin typeface="Arial" charset="0"/>
              </a:rPr>
              <a:t>William’s son, Harold Stanley,</a:t>
            </a:r>
            <a:r>
              <a:rPr kumimoji="0" lang="en-US" sz="1400" b="0" i="0" u="none" strike="noStrike" cap="none" normalizeH="0">
                <a:ln>
                  <a:noFill/>
                </a:ln>
                <a:solidFill>
                  <a:srgbClr val="000000"/>
                </a:solidFill>
                <a:effectLst/>
                <a:latin typeface="Arial" charset="0"/>
              </a:rPr>
              <a:t> founded Morgan Stanley with                         J.P. Morgan’s grandson, Henry Sturgis Morgan.</a:t>
            </a:r>
            <a:endParaRPr kumimoji="0" lang="en-US" sz="1400" b="0" i="0" u="none" strike="noStrike" cap="none" normalizeH="0" baseline="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a:p>
        </p:txBody>
      </p:sp>
    </p:spTree>
    <p:extLst>
      <p:ext uri="{BB962C8B-B14F-4D97-AF65-F5344CB8AC3E}">
        <p14:creationId xmlns:p14="http://schemas.microsoft.com/office/powerpoint/2010/main" val="234750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a:p>
        </p:txBody>
      </p:sp>
    </p:spTree>
    <p:extLst>
      <p:ext uri="{BB962C8B-B14F-4D97-AF65-F5344CB8AC3E}">
        <p14:creationId xmlns:p14="http://schemas.microsoft.com/office/powerpoint/2010/main" val="35013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152400"/>
            <a:ext cx="7391400" cy="830997"/>
          </a:xfrm>
          <a:prstGeom prst="rect">
            <a:avLst/>
          </a:prstGeom>
        </p:spPr>
        <p:txBody>
          <a:bodyPr wrap="square">
            <a:spAutoFit/>
          </a:bodyPr>
          <a:lstStyle/>
          <a:p>
            <a:r>
              <a:rPr lang="en-US" sz="2400">
                <a:solidFill>
                  <a:schemeClr val="accent1"/>
                </a:solidFill>
                <a:effectLst>
                  <a:outerShdw blurRad="38100" dist="38100" dir="2700000" algn="tl">
                    <a:srgbClr val="000000">
                      <a:alpha val="43137"/>
                    </a:srgbClr>
                  </a:outerShdw>
                </a:effectLst>
              </a:rPr>
              <a:t>SHALLENBERGER INTEGRATING WATTMETER </a:t>
            </a:r>
            <a:br>
              <a:rPr lang="en-US" sz="2400">
                <a:solidFill>
                  <a:schemeClr val="accent1"/>
                </a:solidFill>
                <a:effectLst>
                  <a:outerShdw blurRad="38100" dist="38100" dir="2700000" algn="tl">
                    <a:srgbClr val="000000">
                      <a:alpha val="43137"/>
                    </a:srgbClr>
                  </a:outerShdw>
                </a:effectLst>
              </a:rPr>
            </a:br>
            <a:r>
              <a:rPr lang="en-US" sz="240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a:cs typeface="Arial" panose="020B0604020202020204" pitchFamily="34" charset="0"/>
              </a:rPr>
              <a:t>Large and heavy (41 pounds)</a:t>
            </a:r>
          </a:p>
          <a:p>
            <a:pPr marL="285750" indent="-285750" algn="l">
              <a:buFont typeface="Arial" panose="020B0604020202020204" pitchFamily="34" charset="0"/>
              <a:buChar char="•"/>
            </a:pPr>
            <a:r>
              <a:rPr lang="en-US" sz="150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a:p>
        </p:txBody>
      </p:sp>
    </p:spTree>
    <p:extLst>
      <p:ext uri="{BB962C8B-B14F-4D97-AF65-F5344CB8AC3E}">
        <p14:creationId xmlns:p14="http://schemas.microsoft.com/office/powerpoint/2010/main" val="2194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Magnetic field from the first coil generates </a:t>
            </a:r>
            <a:r>
              <a:rPr lang="en-US" altLang="en-US" sz="1800" i="1">
                <a:latin typeface="Arial" panose="020B0604020202020204" pitchFamily="34" charset="0"/>
                <a:cs typeface="Arial" panose="020B0604020202020204" pitchFamily="34" charset="0"/>
              </a:rPr>
              <a:t>eddy currents</a:t>
            </a:r>
            <a:r>
              <a:rPr lang="en-US" altLang="en-US" sz="180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a:p>
        </p:txBody>
      </p:sp>
    </p:spTree>
    <p:extLst>
      <p:ext uri="{BB962C8B-B14F-4D97-AF65-F5344CB8AC3E}">
        <p14:creationId xmlns:p14="http://schemas.microsoft.com/office/powerpoint/2010/main" val="3904576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a:latin typeface="Arial" panose="020B0604020202020204" pitchFamily="34" charset="0"/>
                <a:cs typeface="Arial" panose="020B0604020202020204" pitchFamily="34" charset="0"/>
              </a:rPr>
              <a:t>The essential specification of a watthour meter’s measurement is given by the value </a:t>
            </a:r>
            <a:br>
              <a:rPr lang="en-US" altLang="en-US" sz="2000">
                <a:latin typeface="Arial" panose="020B0604020202020204" pitchFamily="34" charset="0"/>
                <a:cs typeface="Arial" panose="020B0604020202020204" pitchFamily="34" charset="0"/>
              </a:rPr>
            </a:br>
            <a:r>
              <a:rPr lang="en-US" altLang="en-US" sz="2000">
                <a:latin typeface="Arial" panose="020B0604020202020204" pitchFamily="34" charset="0"/>
                <a:cs typeface="Arial" panose="020B0604020202020204" pitchFamily="34" charset="0"/>
              </a:rPr>
              <a:t>	</a:t>
            </a:r>
            <a:r>
              <a:rPr lang="en-US" altLang="en-US" sz="2000" i="1">
                <a:latin typeface="Arial" panose="020B0604020202020204" pitchFamily="34" charset="0"/>
                <a:cs typeface="Arial" panose="020B0604020202020204" pitchFamily="34" charset="0"/>
              </a:rPr>
              <a:t>K</a:t>
            </a:r>
            <a:r>
              <a:rPr lang="en-US" altLang="en-US" sz="2000" i="1" baseline="-25000">
                <a:latin typeface="Arial" panose="020B0604020202020204" pitchFamily="34" charset="0"/>
                <a:cs typeface="Arial" panose="020B0604020202020204" pitchFamily="34" charset="0"/>
              </a:rPr>
              <a:t>h</a:t>
            </a:r>
            <a:r>
              <a:rPr lang="en-US" altLang="en-US" sz="2000" baseline="-25000">
                <a:latin typeface="Arial" panose="020B0604020202020204" pitchFamily="34" charset="0"/>
                <a:cs typeface="Arial" panose="020B0604020202020204" pitchFamily="34" charset="0"/>
              </a:rPr>
              <a:t> </a:t>
            </a:r>
            <a:r>
              <a:rPr lang="en-US" altLang="en-US" sz="2000">
                <a:latin typeface="Arial" panose="020B0604020202020204" pitchFamily="34" charset="0"/>
                <a:cs typeface="Arial" panose="020B0604020202020204" pitchFamily="34" charset="0"/>
              </a:rPr>
              <a:t>[ Watthours per disk revolution ]</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a:p>
          <a:p>
            <a:endParaRPr lang="en-US" altLang="en-US" sz="280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36</a:t>
            </a:fld>
            <a:endParaRPr lang="en-US"/>
          </a:p>
        </p:txBody>
      </p:sp>
    </p:spTree>
    <p:extLst>
      <p:ext uri="{BB962C8B-B14F-4D97-AF65-F5344CB8AC3E}">
        <p14:creationId xmlns:p14="http://schemas.microsoft.com/office/powerpoint/2010/main" val="3454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a:latin typeface="Arial" panose="020B0604020202020204" pitchFamily="34" charset="0"/>
                <a:cs typeface="Arial" panose="020B0604020202020204" pitchFamily="34" charset="0"/>
              </a:rPr>
            </a:br>
            <a:endParaRPr lang="en-US" altLang="en-US" sz="200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a:p>
        </p:txBody>
      </p:sp>
    </p:spTree>
    <p:extLst>
      <p:ext uri="{BB962C8B-B14F-4D97-AF65-F5344CB8AC3E}">
        <p14:creationId xmlns:p14="http://schemas.microsoft.com/office/powerpoint/2010/main" val="162622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12"/>
            <a:ext cx="7391400" cy="584775"/>
          </a:xfrm>
          <a:prstGeom prst="rect">
            <a:avLst/>
          </a:prstGeom>
        </p:spPr>
        <p:txBody>
          <a:bodyPr wrap="square">
            <a:spAutoFit/>
          </a:bodyPr>
          <a:lstStyle/>
          <a:p>
            <a:r>
              <a:rPr lang="en-US" sz="3200">
                <a:solidFill>
                  <a:schemeClr val="accent1"/>
                </a:solidFill>
                <a:effectLst>
                  <a:outerShdw blurRad="38100" dist="38100" dir="2700000" algn="tl">
                    <a:srgbClr val="000000">
                      <a:alpha val="43137"/>
                    </a:srgbClr>
                  </a:outerShdw>
                </a:effectLst>
              </a:rPr>
              <a:t>S</a:t>
            </a:r>
            <a:r>
              <a:rPr lang="en-US" sz="2800">
                <a:solidFill>
                  <a:schemeClr val="accent1"/>
                </a:solidFill>
                <a:effectLst>
                  <a:outerShdw blurRad="38100" dist="38100" dir="2700000" algn="tl">
                    <a:srgbClr val="000000">
                      <a:alpha val="43137"/>
                    </a:srgbClr>
                  </a:outerShdw>
                </a:effectLst>
              </a:rPr>
              <a:t>HALLENBERGER</a:t>
            </a:r>
            <a:r>
              <a:rPr lang="en-US" sz="3200">
                <a:solidFill>
                  <a:schemeClr val="accent1"/>
                </a:solidFill>
                <a:effectLst>
                  <a:outerShdw blurRad="38100" dist="38100" dir="2700000" algn="tl">
                    <a:srgbClr val="000000">
                      <a:alpha val="43137"/>
                    </a:srgbClr>
                  </a:outerShdw>
                </a:effectLst>
              </a:rPr>
              <a:t> P</a:t>
            </a:r>
            <a:r>
              <a:rPr lang="en-US" sz="2800">
                <a:solidFill>
                  <a:schemeClr val="accent1"/>
                </a:solidFill>
                <a:effectLst>
                  <a:outerShdw blurRad="38100" dist="38100" dir="2700000" algn="tl">
                    <a:srgbClr val="000000">
                      <a:alpha val="43137"/>
                    </a:srgbClr>
                  </a:outerShdw>
                </a:effectLst>
              </a:rPr>
              <a:t>OLYPHASE</a:t>
            </a:r>
            <a:r>
              <a:rPr lang="en-US" sz="3200">
                <a:solidFill>
                  <a:schemeClr val="accent1"/>
                </a:solidFill>
                <a:effectLst>
                  <a:outerShdw blurRad="38100" dist="38100" dir="2700000" algn="tl">
                    <a:srgbClr val="000000">
                      <a:alpha val="43137"/>
                    </a:srgbClr>
                  </a:outerShdw>
                </a:effectLst>
              </a:rPr>
              <a:t> M</a:t>
            </a:r>
            <a:r>
              <a:rPr lang="en-US" sz="2800">
                <a:solidFill>
                  <a:schemeClr val="accent1"/>
                </a:solidFill>
                <a:effectLst>
                  <a:outerShdw blurRad="38100" dist="38100" dir="2700000" algn="tl">
                    <a:srgbClr val="000000">
                      <a:alpha val="43137"/>
                    </a:srgbClr>
                  </a:outerShdw>
                </a:effectLst>
              </a:rPr>
              <a:t>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28600"/>
            <a:ext cx="7391400" cy="584775"/>
          </a:xfrm>
          <a:prstGeom prst="rect">
            <a:avLst/>
          </a:prstGeom>
        </p:spPr>
        <p:txBody>
          <a:bodyPr wrap="square">
            <a:spAutoFit/>
          </a:bodyPr>
          <a:lstStyle/>
          <a:p>
            <a:r>
              <a:rPr lang="en-US" sz="3200">
                <a:solidFill>
                  <a:schemeClr val="accent1"/>
                </a:solidFill>
                <a:effectLst>
                  <a:outerShdw blurRad="38100" dist="38100" dir="2700000" algn="tl">
                    <a:srgbClr val="000000">
                      <a:alpha val="43137"/>
                    </a:srgbClr>
                  </a:outerShdw>
                </a:effectLst>
              </a:rPr>
              <a:t>GE – W</a:t>
            </a:r>
            <a:r>
              <a:rPr lang="en-US" sz="2800">
                <a:solidFill>
                  <a:schemeClr val="accent1"/>
                </a:solidFill>
                <a:effectLst>
                  <a:outerShdw blurRad="38100" dist="38100" dir="2700000" algn="tl">
                    <a:srgbClr val="000000">
                      <a:alpha val="43137"/>
                    </a:srgbClr>
                  </a:outerShdw>
                </a:effectLst>
              </a:rPr>
              <a:t>ESTINGHOUSE</a:t>
            </a:r>
            <a:r>
              <a:rPr lang="en-US" sz="3200">
                <a:solidFill>
                  <a:schemeClr val="accent1"/>
                </a:solidFill>
                <a:effectLst>
                  <a:outerShdw blurRad="38100" dist="38100" dir="2700000" algn="tl">
                    <a:srgbClr val="000000">
                      <a:alpha val="43137"/>
                    </a:srgbClr>
                  </a:outerShdw>
                </a:effectLst>
              </a:rPr>
              <a:t> A</a:t>
            </a:r>
            <a:r>
              <a:rPr lang="en-US" sz="2800">
                <a:solidFill>
                  <a:schemeClr val="accent1"/>
                </a:solidFill>
                <a:effectLst>
                  <a:outerShdw blurRad="38100" dist="38100" dir="2700000" algn="tl">
                    <a:srgbClr val="000000">
                      <a:alpha val="43137"/>
                    </a:srgbClr>
                  </a:outerShdw>
                </a:effectLst>
              </a:rPr>
              <a:t>GREEMENT</a:t>
            </a: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04282"/>
            <a:ext cx="7391400" cy="707886"/>
          </a:xfrm>
          <a:prstGeom prst="rect">
            <a:avLst/>
          </a:prstGeom>
        </p:spPr>
        <p:txBody>
          <a:bodyPr wrap="square">
            <a:spAutoFit/>
          </a:bodyPr>
          <a:lstStyle/>
          <a:p>
            <a:pPr algn="r"/>
            <a:r>
              <a:rPr lang="en-US" sz="4000">
                <a:solidFill>
                  <a:srgbClr val="FF0000"/>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Schallenberger meter is redesigned into a smaller, lighter 12 pound meter.  This significantly less expensive meter is known as the “round meter”.  </a:t>
            </a:r>
            <a:br>
              <a:rPr lang="en-US" sz="2000">
                <a:cs typeface="Arial" panose="020B0604020202020204" pitchFamily="34" charset="0"/>
              </a:rPr>
            </a:b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spTree>
    <p:extLst>
      <p:ext uri="{BB962C8B-B14F-4D97-AF65-F5344CB8AC3E}">
        <p14:creationId xmlns:p14="http://schemas.microsoft.com/office/powerpoint/2010/main" val="57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a:cs typeface="Arial" panose="020B0604020202020204" pitchFamily="34" charset="0"/>
                <a:hlinkClick r:id="rId3"/>
              </a:rPr>
              <a:t>watthour meter</a:t>
            </a:r>
            <a:r>
              <a:rPr lang="en-US" sz="150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a:cs typeface="Arial" panose="020B0604020202020204" pitchFamily="34" charset="0"/>
                <a:hlinkClick r:id="rId4"/>
              </a:rPr>
              <a:t>Duncan Electric Mfg. Co.</a:t>
            </a:r>
            <a:endParaRPr lang="en-US" sz="150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524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400" kern="0">
                <a:solidFill>
                  <a:srgbClr val="FF0000"/>
                </a:solidFill>
                <a:effectLst>
                  <a:outerShdw blurRad="38100" dist="38100" dir="2700000" algn="tl">
                    <a:srgbClr val="000000">
                      <a:alpha val="43137"/>
                    </a:srgbClr>
                  </a:outerShdw>
                </a:effectLst>
                <a:latin typeface="Arial" pitchFamily="34" charset="0"/>
              </a:rPr>
              <a:t>S</a:t>
            </a:r>
            <a:r>
              <a:rPr lang="en-US" altLang="en-US" sz="2000" kern="0">
                <a:solidFill>
                  <a:srgbClr val="FF0000"/>
                </a:solidFill>
                <a:effectLst>
                  <a:outerShdw blurRad="38100" dist="38100" dir="2700000" algn="tl">
                    <a:srgbClr val="000000">
                      <a:alpha val="43137"/>
                    </a:srgbClr>
                  </a:outerShdw>
                </a:effectLst>
                <a:latin typeface="Arial" pitchFamily="34" charset="0"/>
              </a:rPr>
              <a:t>IEMENS</a:t>
            </a:r>
            <a:r>
              <a:rPr lang="en-US" altLang="en-US" sz="2400" kern="0">
                <a:solidFill>
                  <a:srgbClr val="FF0000"/>
                </a:solidFill>
                <a:effectLst>
                  <a:outerShdw blurRad="38100" dist="38100" dir="2700000" algn="tl">
                    <a:srgbClr val="000000">
                      <a:alpha val="43137"/>
                    </a:srgbClr>
                  </a:outerShdw>
                </a:effectLst>
                <a:latin typeface="Arial" pitchFamily="34" charset="0"/>
              </a:rPr>
              <a:t> &amp; H</a:t>
            </a:r>
            <a:r>
              <a:rPr lang="en-US" altLang="en-US" sz="2000" kern="0">
                <a:solidFill>
                  <a:srgbClr val="FF0000"/>
                </a:solidFill>
                <a:effectLst>
                  <a:outerShdw blurRad="38100" dist="38100" dir="2700000" algn="tl">
                    <a:srgbClr val="000000">
                      <a:alpha val="43137"/>
                    </a:srgbClr>
                  </a:outerShdw>
                </a:effectLst>
                <a:latin typeface="Arial" pitchFamily="34" charset="0"/>
              </a:rPr>
              <a:t>ALSKE</a:t>
            </a:r>
            <a:r>
              <a:rPr lang="en-US" altLang="en-US" sz="2400" kern="0">
                <a:solidFill>
                  <a:srgbClr val="FF0000"/>
                </a:solidFill>
                <a:effectLst>
                  <a:outerShdw blurRad="38100" dist="38100" dir="2700000" algn="tl">
                    <a:srgbClr val="000000">
                      <a:alpha val="43137"/>
                    </a:srgbClr>
                  </a:outerShdw>
                </a:effectLst>
                <a:latin typeface="Arial" pitchFamily="34" charset="0"/>
              </a:rPr>
              <a:t> D</a:t>
            </a:r>
            <a:r>
              <a:rPr lang="en-US" altLang="en-US" sz="2000" kern="0">
                <a:solidFill>
                  <a:srgbClr val="FF0000"/>
                </a:solidFill>
                <a:effectLst>
                  <a:outerShdw blurRad="38100" dist="38100" dir="2700000" algn="tl">
                    <a:srgbClr val="000000">
                      <a:alpha val="43137"/>
                    </a:srgbClr>
                  </a:outerShdw>
                </a:effectLst>
                <a:latin typeface="Arial" pitchFamily="34" charset="0"/>
              </a:rPr>
              <a:t>UNCAN</a:t>
            </a:r>
            <a:r>
              <a:rPr lang="en-US" altLang="en-US" sz="2400" kern="0">
                <a:solidFill>
                  <a:srgbClr val="FF0000"/>
                </a:solidFill>
                <a:effectLst>
                  <a:outerShdw blurRad="38100" dist="38100" dir="2700000" algn="tl">
                    <a:srgbClr val="000000">
                      <a:alpha val="43137"/>
                    </a:srgbClr>
                  </a:outerShdw>
                </a:effectLst>
                <a:latin typeface="Arial" pitchFamily="34" charset="0"/>
              </a:rPr>
              <a:t> I</a:t>
            </a:r>
            <a:r>
              <a:rPr lang="en-US" altLang="en-US" sz="2000" kern="0">
                <a:solidFill>
                  <a:srgbClr val="FF0000"/>
                </a:solidFill>
                <a:effectLst>
                  <a:outerShdw blurRad="38100" dist="38100" dir="2700000" algn="tl">
                    <a:srgbClr val="000000">
                      <a:alpha val="43137"/>
                    </a:srgbClr>
                  </a:outerShdw>
                </a:effectLst>
                <a:latin typeface="Arial" pitchFamily="34" charset="0"/>
              </a:rPr>
              <a:t>NTEGRATING</a:t>
            </a:r>
            <a:r>
              <a:rPr lang="en-US" altLang="en-US" sz="2400" kern="0">
                <a:solidFill>
                  <a:srgbClr val="FF0000"/>
                </a:solidFill>
                <a:effectLst>
                  <a:outerShdw blurRad="38100" dist="38100" dir="2700000" algn="tl">
                    <a:srgbClr val="000000">
                      <a:alpha val="43137"/>
                    </a:srgbClr>
                  </a:outerShdw>
                </a:effectLst>
                <a:latin typeface="Arial" pitchFamily="34" charset="0"/>
              </a:rPr>
              <a:t> </a:t>
            </a:r>
          </a:p>
          <a:p>
            <a:pPr algn="r"/>
            <a:r>
              <a:rPr lang="en-US" altLang="en-US" sz="2400" kern="0">
                <a:solidFill>
                  <a:srgbClr val="FF0000"/>
                </a:solidFill>
                <a:effectLst>
                  <a:outerShdw blurRad="38100" dist="38100" dir="2700000" algn="tl">
                    <a:srgbClr val="000000">
                      <a:alpha val="43137"/>
                    </a:srgbClr>
                  </a:outerShdw>
                </a:effectLst>
                <a:latin typeface="Arial" pitchFamily="34" charset="0"/>
              </a:rPr>
              <a:t>W</a:t>
            </a:r>
            <a:r>
              <a:rPr lang="en-US" altLang="en-US" sz="2000" kern="0">
                <a:solidFill>
                  <a:srgbClr val="FF0000"/>
                </a:solidFill>
                <a:effectLst>
                  <a:outerShdw blurRad="38100" dist="38100" dir="2700000" algn="tl">
                    <a:srgbClr val="000000">
                      <a:alpha val="43137"/>
                    </a:srgbClr>
                  </a:outerShdw>
                </a:effectLst>
                <a:latin typeface="Arial" pitchFamily="34" charset="0"/>
              </a:rPr>
              <a:t>ATTMETER</a:t>
            </a:r>
            <a:r>
              <a:rPr lang="en-US" altLang="en-US" sz="2400" kern="0">
                <a:solidFill>
                  <a:srgbClr val="FF0000"/>
                </a:solidFill>
                <a:effectLst>
                  <a:outerShdw blurRad="38100" dist="38100" dir="2700000" algn="tl">
                    <a:srgbClr val="000000">
                      <a:alpha val="43137"/>
                    </a:srgbClr>
                  </a:outerShdw>
                </a:effectLst>
                <a:latin typeface="Arial" pitchFamily="34" charset="0"/>
              </a:rPr>
              <a:t> (1899, 1900)</a:t>
            </a:r>
            <a:endParaRPr lang="en-US" sz="2400" kern="0">
              <a:solidFill>
                <a:srgbClr val="FF0000"/>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a:p>
        </p:txBody>
      </p:sp>
    </p:spTree>
    <p:extLst>
      <p:ext uri="{BB962C8B-B14F-4D97-AF65-F5344CB8AC3E}">
        <p14:creationId xmlns:p14="http://schemas.microsoft.com/office/powerpoint/2010/main" val="124966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a:cs typeface="Arial" panose="020B0604020202020204" pitchFamily="34" charset="0"/>
                <a:hlinkClick r:id="rId3"/>
              </a:rPr>
              <a:t>watthour</a:t>
            </a:r>
            <a:r>
              <a:rPr lang="en-US" sz="140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a:cs typeface="Arial" panose="020B0604020202020204" pitchFamily="34" charset="0"/>
                <a:hlinkClick r:id="rId4"/>
              </a:rPr>
              <a:t>Thomson Recording Wattmeter</a:t>
            </a:r>
            <a:r>
              <a:rPr lang="en-US" sz="140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sp>
        <p:nvSpPr>
          <p:cNvPr id="3" name="Rectangle 2"/>
          <p:cNvSpPr/>
          <p:nvPr/>
        </p:nvSpPr>
        <p:spPr>
          <a:xfrm>
            <a:off x="1737961" y="309890"/>
            <a:ext cx="7101239" cy="523220"/>
          </a:xfrm>
          <a:prstGeom prst="rect">
            <a:avLst/>
          </a:prstGeom>
        </p:spPr>
        <p:txBody>
          <a:bodyPr wrap="none">
            <a:spAutoFit/>
          </a:bodyPr>
          <a:lstStyle/>
          <a:p>
            <a:r>
              <a:rPr lang="en-US" sz="2800">
                <a:solidFill>
                  <a:srgbClr val="FF0000"/>
                </a:solidFill>
                <a:effectLst>
                  <a:outerShdw blurRad="38100" dist="38100" dir="2700000" algn="tl">
                    <a:srgbClr val="000000">
                      <a:alpha val="43137"/>
                    </a:srgbClr>
                  </a:outerShdw>
                </a:effectLst>
              </a:rPr>
              <a:t>D</a:t>
            </a:r>
            <a:r>
              <a:rPr lang="en-US" sz="2400">
                <a:solidFill>
                  <a:srgbClr val="FF0000"/>
                </a:solidFill>
                <a:effectLst>
                  <a:outerShdw blurRad="38100" dist="38100" dir="2700000" algn="tl">
                    <a:srgbClr val="000000">
                      <a:alpha val="43137"/>
                    </a:srgbClr>
                  </a:outerShdw>
                </a:effectLst>
              </a:rPr>
              <a:t>UNCAN</a:t>
            </a:r>
            <a:r>
              <a:rPr lang="en-US" sz="2800">
                <a:solidFill>
                  <a:srgbClr val="FF0000"/>
                </a:solidFill>
                <a:effectLst>
                  <a:outerShdw blurRad="38100" dist="38100" dir="2700000" algn="tl">
                    <a:srgbClr val="000000">
                      <a:alpha val="43137"/>
                    </a:srgbClr>
                  </a:outerShdw>
                </a:effectLst>
              </a:rPr>
              <a:t> W</a:t>
            </a:r>
            <a:r>
              <a:rPr lang="en-US" sz="2400">
                <a:solidFill>
                  <a:srgbClr val="FF0000"/>
                </a:solidFill>
                <a:effectLst>
                  <a:outerShdw blurRad="38100" dist="38100" dir="2700000" algn="tl">
                    <a:srgbClr val="000000">
                      <a:alpha val="43137"/>
                    </a:srgbClr>
                  </a:outerShdw>
                </a:effectLst>
              </a:rPr>
              <a:t>ATTHOUR</a:t>
            </a:r>
            <a:r>
              <a:rPr lang="en-US" sz="2800">
                <a:solidFill>
                  <a:srgbClr val="FF0000"/>
                </a:solidFill>
                <a:effectLst>
                  <a:outerShdw blurRad="38100" dist="38100" dir="2700000" algn="tl">
                    <a:srgbClr val="000000">
                      <a:alpha val="43137"/>
                    </a:srgbClr>
                  </a:outerShdw>
                </a:effectLst>
              </a:rPr>
              <a:t> M</a:t>
            </a:r>
            <a:r>
              <a:rPr lang="en-US" sz="2400">
                <a:solidFill>
                  <a:srgbClr val="FF0000"/>
                </a:solidFill>
                <a:effectLst>
                  <a:outerShdw blurRad="38100" dist="38100" dir="2700000" algn="tl">
                    <a:srgbClr val="000000">
                      <a:alpha val="43137"/>
                    </a:srgbClr>
                  </a:outerShdw>
                </a:effectLst>
              </a:rPr>
              <a:t>ETERS</a:t>
            </a:r>
            <a:r>
              <a:rPr lang="en-US" sz="2800">
                <a:solidFill>
                  <a:srgbClr val="FF0000"/>
                </a:solidFill>
                <a:effectLst>
                  <a:outerShdw blurRad="38100" dist="38100" dir="2700000" algn="tl">
                    <a:srgbClr val="000000">
                      <a:alpha val="43137"/>
                    </a:srgbClr>
                  </a:outerShdw>
                </a:effectLst>
              </a:rPr>
              <a:t> (1892-1898)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a:p>
        </p:txBody>
      </p:sp>
    </p:spTree>
    <p:extLst>
      <p:ext uri="{BB962C8B-B14F-4D97-AF65-F5344CB8AC3E}">
        <p14:creationId xmlns:p14="http://schemas.microsoft.com/office/powerpoint/2010/main" val="2560439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7772400" cy="707886"/>
          </a:xfrm>
          <a:prstGeom prst="rect">
            <a:avLst/>
          </a:prstGeom>
        </p:spPr>
        <p:txBody>
          <a:bodyPr wrap="square">
            <a:spAutoFit/>
          </a:bodyPr>
          <a:lstStyle/>
          <a:p>
            <a:pPr algn="r"/>
            <a:r>
              <a:rPr lang="en-US" sz="4000">
                <a:solidFill>
                  <a:srgbClr val="FF0000"/>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41012"/>
            <a:ext cx="7391400" cy="584775"/>
          </a:xfrm>
          <a:prstGeom prst="rect">
            <a:avLst/>
          </a:prstGeom>
        </p:spPr>
        <p:txBody>
          <a:bodyPr wrap="square">
            <a:spAutoFit/>
          </a:bodyPr>
          <a:lstStyle/>
          <a:p>
            <a:pPr algn="r"/>
            <a:r>
              <a:rPr lang="en-US" sz="3200">
                <a:solidFill>
                  <a:srgbClr val="FF0000"/>
                </a:solidFill>
                <a:effectLst>
                  <a:outerShdw blurRad="38100" dist="38100" dir="2700000" algn="tl">
                    <a:srgbClr val="000000">
                      <a:alpha val="43137"/>
                    </a:srgbClr>
                  </a:outerShdw>
                </a:effectLst>
              </a:rPr>
              <a:t>PATENT INFRINGEMENT 1903</a:t>
            </a: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a:p>
        </p:txBody>
      </p:sp>
    </p:spTree>
    <p:extLst>
      <p:ext uri="{BB962C8B-B14F-4D97-AF65-F5344CB8AC3E}">
        <p14:creationId xmlns:p14="http://schemas.microsoft.com/office/powerpoint/2010/main" val="220099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1986" y="179457"/>
            <a:ext cx="5174814" cy="707886"/>
          </a:xfrm>
          <a:prstGeom prst="rect">
            <a:avLst/>
          </a:prstGeom>
        </p:spPr>
        <p:txBody>
          <a:bodyPr wrap="none">
            <a:spAutoFit/>
          </a:bodyPr>
          <a:lstStyle/>
          <a:p>
            <a:r>
              <a:rPr lang="en-US" sz="4000">
                <a:solidFill>
                  <a:schemeClr val="accent1"/>
                </a:solidFill>
                <a:effectLst>
                  <a:outerShdw blurRad="38100" dist="38100" dir="2700000" algn="tl">
                    <a:srgbClr val="000000">
                      <a:alpha val="43137"/>
                    </a:srgbClr>
                  </a:outerShdw>
                </a:effectLst>
              </a:rPr>
              <a:t>S</a:t>
            </a:r>
            <a:r>
              <a:rPr lang="en-US" sz="3600">
                <a:solidFill>
                  <a:schemeClr val="accent1"/>
                </a:solidFill>
                <a:effectLst>
                  <a:outerShdw blurRad="38100" dist="38100" dir="2700000" algn="tl">
                    <a:srgbClr val="000000">
                      <a:alpha val="43137"/>
                    </a:srgbClr>
                  </a:outerShdw>
                </a:effectLst>
              </a:rPr>
              <a:t>ANGAMO</a:t>
            </a:r>
            <a:r>
              <a:rPr lang="en-US" sz="4000">
                <a:solidFill>
                  <a:schemeClr val="accent1"/>
                </a:solidFill>
                <a:effectLst>
                  <a:outerShdw blurRad="38100" dist="38100" dir="2700000" algn="tl">
                    <a:srgbClr val="000000">
                      <a:alpha val="43137"/>
                    </a:srgbClr>
                  </a:outerShdw>
                </a:effectLst>
              </a:rPr>
              <a:t> 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a:cs typeface="Arial" panose="020B0604020202020204" pitchFamily="34" charset="0"/>
                <a:hlinkClick r:id="rId4"/>
              </a:rPr>
              <a:t>Type B</a:t>
            </a:r>
            <a:r>
              <a:rPr lang="en-US" sz="150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a:p>
        </p:txBody>
      </p:sp>
    </p:spTree>
    <p:extLst>
      <p:ext uri="{BB962C8B-B14F-4D97-AF65-F5344CB8AC3E}">
        <p14:creationId xmlns:p14="http://schemas.microsoft.com/office/powerpoint/2010/main" val="86145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0000"/>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a:p>
        </p:txBody>
      </p:sp>
    </p:spTree>
    <p:extLst>
      <p:ext uri="{BB962C8B-B14F-4D97-AF65-F5344CB8AC3E}">
        <p14:creationId xmlns:p14="http://schemas.microsoft.com/office/powerpoint/2010/main" val="248806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0000"/>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a:latin typeface="Arial" panose="020B0604020202020204" pitchFamily="34" charset="0"/>
                <a:cs typeface="Arial" panose="020B0604020202020204" pitchFamily="34" charset="0"/>
              </a:rPr>
              <a:t>Inertia of existing practices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Proprietary “standards”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Defining a vision</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Gaining consensus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47</a:t>
            </a:fld>
            <a:endParaRPr lang="en-US"/>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47</a:t>
            </a:fld>
            <a:endParaRPr lang="en-US"/>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a:solidFill>
                  <a:srgbClr val="FF0000"/>
                </a:solidFill>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a:latin typeface="Arial" panose="020B0604020202020204" pitchFamily="34" charset="0"/>
                <a:cs typeface="Arial" panose="020B0604020202020204" pitchFamily="34" charset="0"/>
              </a:rPr>
              <a:t>Formed in 1885</a:t>
            </a:r>
          </a:p>
          <a:p>
            <a:r>
              <a:rPr lang="en-US" sz="2000">
                <a:latin typeface="Arial" panose="020B0604020202020204" pitchFamily="34" charset="0"/>
                <a:cs typeface="Arial" panose="020B0604020202020204" pitchFamily="34" charset="0"/>
              </a:rPr>
              <a:t>J. Frank Morrison, </a:t>
            </a:r>
            <a:r>
              <a:rPr lang="en-US" sz="2000" u="sng">
                <a:latin typeface="Arial" panose="020B0604020202020204" pitchFamily="34" charset="0"/>
                <a:cs typeface="Arial" panose="020B0604020202020204" pitchFamily="34" charset="0"/>
              </a:rPr>
              <a:t>Brush Company of Baltimore  </a:t>
            </a:r>
            <a:r>
              <a:rPr lang="en-US" sz="2000">
                <a:latin typeface="Arial" panose="020B0604020202020204" pitchFamily="34" charset="0"/>
                <a:cs typeface="Arial" panose="020B0604020202020204" pitchFamily="34" charset="0"/>
              </a:rPr>
              <a:t>Baltimore, MD  1</a:t>
            </a:r>
            <a:r>
              <a:rPr lang="en-US" sz="2000" baseline="30000">
                <a:latin typeface="Arial" panose="020B0604020202020204" pitchFamily="34" charset="0"/>
                <a:cs typeface="Arial" panose="020B0604020202020204" pitchFamily="34" charset="0"/>
              </a:rPr>
              <a:t>st</a:t>
            </a:r>
            <a:r>
              <a:rPr lang="en-US" sz="2000">
                <a:latin typeface="Arial" panose="020B0604020202020204" pitchFamily="34" charset="0"/>
                <a:cs typeface="Arial" panose="020B0604020202020204" pitchFamily="34" charset="0"/>
              </a:rPr>
              <a:t> President </a:t>
            </a:r>
          </a:p>
          <a:p>
            <a:r>
              <a:rPr lang="en-US" sz="2000">
                <a:latin typeface="Arial" panose="020B0604020202020204" pitchFamily="34" charset="0"/>
                <a:cs typeface="Arial" panose="020B0604020202020204" pitchFamily="34" charset="0"/>
              </a:rPr>
              <a:t>Held at the Grand Pacific Hotel </a:t>
            </a:r>
          </a:p>
          <a:p>
            <a:r>
              <a:rPr lang="en-US" sz="2000">
                <a:latin typeface="Arial" panose="020B0604020202020204" pitchFamily="34" charset="0"/>
                <a:cs typeface="Arial" panose="020B0604020202020204" pitchFamily="34" charset="0"/>
              </a:rPr>
              <a:t>Vendor Dominated</a:t>
            </a:r>
          </a:p>
          <a:p>
            <a:r>
              <a:rPr lang="en-US" sz="200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48</a:t>
            </a:fld>
            <a:endParaRPr lang="en-US"/>
          </a:p>
        </p:txBody>
      </p:sp>
    </p:spTree>
    <p:extLst>
      <p:ext uri="{BB962C8B-B14F-4D97-AF65-F5344CB8AC3E}">
        <p14:creationId xmlns:p14="http://schemas.microsoft.com/office/powerpoint/2010/main" val="2830253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a:solidFill>
                  <a:srgbClr val="FF0000"/>
                </a:solidFill>
                <a:latin typeface="Arial" panose="020B0604020202020204" pitchFamily="34" charset="0"/>
                <a:cs typeface="Arial" panose="020B0604020202020204" pitchFamily="34" charset="0"/>
              </a:rPr>
              <a:t>Association of Edison </a:t>
            </a:r>
            <a:br>
              <a:rPr lang="en-US" sz="3200">
                <a:solidFill>
                  <a:srgbClr val="FF0000"/>
                </a:solidFill>
                <a:latin typeface="Arial" panose="020B0604020202020204" pitchFamily="34" charset="0"/>
                <a:cs typeface="Arial" panose="020B0604020202020204" pitchFamily="34" charset="0"/>
              </a:rPr>
            </a:br>
            <a:r>
              <a:rPr lang="en-US" sz="3200">
                <a:solidFill>
                  <a:srgbClr val="FF0000"/>
                </a:solidFill>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a:latin typeface="Arial" panose="020B0604020202020204" pitchFamily="34" charset="0"/>
                <a:cs typeface="Arial" panose="020B0604020202020204" pitchFamily="34" charset="0"/>
              </a:rPr>
              <a:t>AEIC was formed in 1885</a:t>
            </a:r>
          </a:p>
          <a:p>
            <a:r>
              <a:rPr lang="en-US" sz="2200">
                <a:latin typeface="Arial" panose="020B0604020202020204" pitchFamily="34" charset="0"/>
                <a:cs typeface="Arial" panose="020B0604020202020204" pitchFamily="34" charset="0"/>
              </a:rPr>
              <a:t>James S. Humbird of Cumberland, MD, First President</a:t>
            </a:r>
          </a:p>
          <a:p>
            <a:r>
              <a:rPr lang="en-US" sz="2200">
                <a:latin typeface="Arial" panose="020B0604020202020204" pitchFamily="34" charset="0"/>
                <a:cs typeface="Arial" panose="020B0604020202020204" pitchFamily="34" charset="0"/>
              </a:rPr>
              <a:t>Held in Harrisburg, PA at Harrisburg Edison Electric Light Co.</a:t>
            </a:r>
          </a:p>
          <a:p>
            <a:r>
              <a:rPr lang="en-US" sz="2200">
                <a:latin typeface="Arial" panose="020B0604020202020204" pitchFamily="34" charset="0"/>
                <a:cs typeface="Arial" panose="020B0604020202020204" pitchFamily="34" charset="0"/>
              </a:rPr>
              <a:t>Only Edison Franchisees and Guests Were Invited to First Meeting </a:t>
            </a:r>
          </a:p>
          <a:p>
            <a:endParaRPr lang="en-US"/>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a:solidFill>
                  <a:srgbClr val="FF0000"/>
                </a:solidFill>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a:latin typeface="Arial" panose="020B0604020202020204" pitchFamily="34" charset="0"/>
                <a:cs typeface="Arial" panose="020B0604020202020204" pitchFamily="34" charset="0"/>
              </a:rPr>
              <a:t>Large Flashy Industry Meetings</a:t>
            </a:r>
          </a:p>
          <a:p>
            <a:r>
              <a:rPr lang="en-US" sz="2000">
                <a:latin typeface="Arial" panose="020B0604020202020204" pitchFamily="34" charset="0"/>
                <a:cs typeface="Arial" panose="020B0604020202020204" pitchFamily="34" charset="0"/>
              </a:rPr>
              <a:t>Objective was to promote Lighting Manufacturers, Apparatus Integration, and Systems Construction</a:t>
            </a:r>
          </a:p>
          <a:p>
            <a:r>
              <a:rPr lang="en-US" sz="2000">
                <a:latin typeface="Arial" panose="020B0604020202020204" pitchFamily="34" charset="0"/>
                <a:cs typeface="Arial" panose="020B0604020202020204" pitchFamily="34" charset="0"/>
              </a:rPr>
              <a:t>Focused On Arc-Lighting Systems Promotion</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Expansion</a:t>
            </a:r>
            <a:r>
              <a:rPr lang="en-US" sz="200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a:latin typeface="Arial" panose="020B0604020202020204" pitchFamily="34" charset="0"/>
                <a:cs typeface="Arial" panose="020B0604020202020204" pitchFamily="34" charset="0"/>
              </a:rPr>
              <a:t>Small, Focused Utility Group Meetings</a:t>
            </a:r>
          </a:p>
          <a:p>
            <a:r>
              <a:rPr lang="en-US" sz="200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a:latin typeface="Arial" panose="020B0604020202020204" pitchFamily="34" charset="0"/>
                <a:cs typeface="Arial" panose="020B0604020202020204" pitchFamily="34" charset="0"/>
              </a:rPr>
              <a:t>Focused on Incandescent Lighting Promotion </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Standardization</a:t>
            </a:r>
            <a:r>
              <a:rPr lang="en-US" sz="2000">
                <a:latin typeface="Arial" panose="020B0604020202020204" pitchFamily="34" charset="0"/>
                <a:cs typeface="Arial" panose="020B0604020202020204" pitchFamily="34" charset="0"/>
              </a:rPr>
              <a:t> of electrical Systems</a:t>
            </a:r>
            <a:endParaRPr lang="en-US" sz="2000" u="sng">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50</a:t>
            </a:fld>
            <a:endParaRPr lang="en-US"/>
          </a:p>
        </p:txBody>
      </p:sp>
    </p:spTree>
    <p:extLst>
      <p:ext uri="{BB962C8B-B14F-4D97-AF65-F5344CB8AC3E}">
        <p14:creationId xmlns:p14="http://schemas.microsoft.com/office/powerpoint/2010/main" val="339919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r>
              <a:rPr lang="en-US" sz="400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sz="4000">
                <a:solidFill>
                  <a:srgbClr val="FF0000"/>
                </a:solidFill>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a:latin typeface="Arial" panose="020B0604020202020204" pitchFamily="34" charset="0"/>
                <a:cs typeface="Arial" panose="020B0604020202020204" pitchFamily="34" charset="0"/>
              </a:rPr>
              <a:t>The Issue of metering was discussed as early as 1887 as part of the formal meeting.  </a:t>
            </a:r>
          </a:p>
          <a:p>
            <a:r>
              <a:rPr lang="en-US" sz="1800">
                <a:latin typeface="Arial" panose="020B0604020202020204" pitchFamily="34" charset="0"/>
                <a:cs typeface="Arial" panose="020B0604020202020204" pitchFamily="34" charset="0"/>
              </a:rPr>
              <a:t>The AEIC Committee on Meters was first discussed in 1896</a:t>
            </a:r>
          </a:p>
          <a:p>
            <a:r>
              <a:rPr lang="en-US" sz="180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a:p>
        </p:txBody>
      </p:sp>
    </p:spTree>
    <p:extLst>
      <p:ext uri="{BB962C8B-B14F-4D97-AF65-F5344CB8AC3E}">
        <p14:creationId xmlns:p14="http://schemas.microsoft.com/office/powerpoint/2010/main" val="754722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a:solidFill>
                  <a:srgbClr val="FF0000"/>
                </a:solidFill>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a:latin typeface="Arial" panose="020B0604020202020204" pitchFamily="34" charset="0"/>
                <a:cs typeface="Arial" panose="020B0604020202020204" pitchFamily="34" charset="0"/>
              </a:rPr>
              <a:t>The Wright vs. Barstow Debate</a:t>
            </a:r>
          </a:p>
          <a:p>
            <a:pPr lvl="1"/>
            <a:r>
              <a:rPr lang="en-US" sz="1600">
                <a:latin typeface="Arial" panose="020B0604020202020204" pitchFamily="34" charset="0"/>
                <a:cs typeface="Arial" panose="020B0604020202020204" pitchFamily="34" charset="0"/>
              </a:rPr>
              <a:t>Barstow – TOU</a:t>
            </a:r>
          </a:p>
          <a:p>
            <a:pPr lvl="1"/>
            <a:r>
              <a:rPr lang="en-US" sz="1600">
                <a:latin typeface="Arial" panose="020B0604020202020204" pitchFamily="34" charset="0"/>
                <a:cs typeface="Arial" panose="020B0604020202020204" pitchFamily="34" charset="0"/>
              </a:rPr>
              <a:t>Wright – Demand</a:t>
            </a:r>
          </a:p>
          <a:p>
            <a:pPr lvl="1"/>
            <a:endParaRPr lang="en-US" sz="16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Emerging Technologies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Research and Development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Pre-Paid Metering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Battery Storage Implications</a:t>
            </a:r>
          </a:p>
          <a:p>
            <a:endParaRPr lang="en-US"/>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a:p>
        </p:txBody>
      </p:sp>
    </p:spTree>
    <p:extLst>
      <p:ext uri="{BB962C8B-B14F-4D97-AF65-F5344CB8AC3E}">
        <p14:creationId xmlns:p14="http://schemas.microsoft.com/office/powerpoint/2010/main" val="180976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a:solidFill>
                  <a:srgbClr val="FF0000"/>
                </a:solidFill>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Samuel Insull had great influence on both the formation of the Committee and the topics covered </a:t>
            </a:r>
          </a:p>
          <a:p>
            <a:endParaRPr lang="en-US"/>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a:p>
        </p:txBody>
      </p:sp>
    </p:spTree>
    <p:extLst>
      <p:ext uri="{BB962C8B-B14F-4D97-AF65-F5344CB8AC3E}">
        <p14:creationId xmlns:p14="http://schemas.microsoft.com/office/powerpoint/2010/main" val="190115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solidFill>
                  <a:srgbClr val="FF0000"/>
                </a:solidFill>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By 1908, the AEIC Committee began work on the Code for Electricity Meters</a:t>
            </a: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a:p>
        </p:txBody>
      </p:sp>
    </p:spTree>
    <p:extLst>
      <p:ext uri="{BB962C8B-B14F-4D97-AF65-F5344CB8AC3E}">
        <p14:creationId xmlns:p14="http://schemas.microsoft.com/office/powerpoint/2010/main" val="65143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a:solidFill>
                  <a:srgbClr val="FF0000"/>
                </a:solidFill>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a:p>
        </p:txBody>
      </p:sp>
    </p:spTree>
    <p:extLst>
      <p:ext uri="{BB962C8B-B14F-4D97-AF65-F5344CB8AC3E}">
        <p14:creationId xmlns:p14="http://schemas.microsoft.com/office/powerpoint/2010/main" val="37643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a:solidFill>
                  <a:srgbClr val="FF0000"/>
                </a:solidFill>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a:latin typeface="Arial" panose="020B0604020202020204" pitchFamily="34" charset="0"/>
                <a:cs typeface="Arial" panose="020B0604020202020204" pitchFamily="34" charset="0"/>
              </a:rPr>
              <a:t>Presented at the Historic Hotel Washington in Seattle, WA</a:t>
            </a:r>
          </a:p>
          <a:p>
            <a:r>
              <a:rPr lang="en-US" sz="200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a:p>
        </p:txBody>
      </p:sp>
    </p:spTree>
    <p:extLst>
      <p:ext uri="{BB962C8B-B14F-4D97-AF65-F5344CB8AC3E}">
        <p14:creationId xmlns:p14="http://schemas.microsoft.com/office/powerpoint/2010/main" val="10373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a:p>
        </p:txBody>
      </p:sp>
    </p:spTree>
    <p:extLst>
      <p:ext uri="{BB962C8B-B14F-4D97-AF65-F5344CB8AC3E}">
        <p14:creationId xmlns:p14="http://schemas.microsoft.com/office/powerpoint/2010/main" val="200465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990600" y="2286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a:p>
        </p:txBody>
      </p:sp>
    </p:spTree>
    <p:extLst>
      <p:ext uri="{BB962C8B-B14F-4D97-AF65-F5344CB8AC3E}">
        <p14:creationId xmlns:p14="http://schemas.microsoft.com/office/powerpoint/2010/main" val="2532204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a:p>
        </p:txBody>
      </p:sp>
    </p:spTree>
    <p:extLst>
      <p:ext uri="{BB962C8B-B14F-4D97-AF65-F5344CB8AC3E}">
        <p14:creationId xmlns:p14="http://schemas.microsoft.com/office/powerpoint/2010/main" val="273413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a:p>
        </p:txBody>
      </p:sp>
    </p:spTree>
    <p:extLst>
      <p:ext uri="{BB962C8B-B14F-4D97-AF65-F5344CB8AC3E}">
        <p14:creationId xmlns:p14="http://schemas.microsoft.com/office/powerpoint/2010/main" val="216325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a:p>
        </p:txBody>
      </p:sp>
    </p:spTree>
    <p:extLst>
      <p:ext uri="{BB962C8B-B14F-4D97-AF65-F5344CB8AC3E}">
        <p14:creationId xmlns:p14="http://schemas.microsoft.com/office/powerpoint/2010/main" val="17228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a:p>
        </p:txBody>
      </p:sp>
    </p:spTree>
    <p:extLst>
      <p:ext uri="{BB962C8B-B14F-4D97-AF65-F5344CB8AC3E}">
        <p14:creationId xmlns:p14="http://schemas.microsoft.com/office/powerpoint/2010/main" val="384439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a:p>
        </p:txBody>
      </p:sp>
    </p:spTree>
    <p:extLst>
      <p:ext uri="{BB962C8B-B14F-4D97-AF65-F5344CB8AC3E}">
        <p14:creationId xmlns:p14="http://schemas.microsoft.com/office/powerpoint/2010/main" val="381532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0000"/>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47185" y="1548716"/>
            <a:ext cx="7772400" cy="4114800"/>
          </a:xfrm>
        </p:spPr>
        <p:txBody>
          <a:bodyPr/>
          <a:lstStyle/>
          <a:p>
            <a:pPr>
              <a:lnSpc>
                <a:spcPct val="80000"/>
              </a:lnSpc>
            </a:pPr>
            <a:r>
              <a:rPr lang="en-US" sz="200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a:latin typeface="Arial" panose="020B0604020202020204" pitchFamily="34" charset="0"/>
                <a:cs typeface="Arial" panose="020B0604020202020204" pitchFamily="34" charset="0"/>
              </a:rPr>
              <a:t>L&amp;G (formerly Duncan) becomes L+G</a:t>
            </a:r>
          </a:p>
          <a:p>
            <a:pPr>
              <a:lnSpc>
                <a:spcPct val="80000"/>
              </a:lnSpc>
            </a:pPr>
            <a:r>
              <a:rPr lang="en-US" sz="2000">
                <a:latin typeface="Arial" panose="020B0604020202020204" pitchFamily="34" charset="0"/>
                <a:cs typeface="Arial" panose="020B0604020202020204" pitchFamily="34" charset="0"/>
              </a:rPr>
              <a:t>Schlumberger (formerly </a:t>
            </a:r>
            <a:r>
              <a:rPr lang="en-US" sz="2000" err="1">
                <a:latin typeface="Arial" panose="020B0604020202020204" pitchFamily="34" charset="0"/>
                <a:cs typeface="Arial" panose="020B0604020202020204" pitchFamily="34" charset="0"/>
              </a:rPr>
              <a:t>Sangamo</a:t>
            </a:r>
            <a:r>
              <a:rPr lang="en-US" sz="2000">
                <a:latin typeface="Arial" panose="020B0604020202020204" pitchFamily="34" charset="0"/>
                <a:cs typeface="Arial" panose="020B0604020202020204" pitchFamily="34" charset="0"/>
              </a:rPr>
              <a:t>) becomes Itron</a:t>
            </a:r>
          </a:p>
          <a:p>
            <a:pPr>
              <a:lnSpc>
                <a:spcPct val="80000"/>
              </a:lnSpc>
            </a:pPr>
            <a:r>
              <a:rPr lang="en-US" sz="2000">
                <a:latin typeface="Arial" panose="020B0604020202020204" pitchFamily="34" charset="0"/>
                <a:cs typeface="Arial" panose="020B0604020202020204" pitchFamily="34" charset="0"/>
              </a:rPr>
              <a:t>Sensus enters the market</a:t>
            </a:r>
          </a:p>
          <a:p>
            <a:pPr>
              <a:lnSpc>
                <a:spcPct val="80000"/>
              </a:lnSpc>
            </a:pPr>
            <a:r>
              <a:rPr lang="en-US" sz="2000">
                <a:latin typeface="Arial" panose="020B0604020202020204" pitchFamily="34" charset="0"/>
                <a:cs typeface="Arial" panose="020B0604020202020204" pitchFamily="34" charset="0"/>
              </a:rPr>
              <a:t>ABB (formerly Westinghouse) becomes Elster becomes Honeywell</a:t>
            </a:r>
          </a:p>
          <a:p>
            <a:pPr>
              <a:lnSpc>
                <a:spcPct val="80000"/>
              </a:lnSpc>
            </a:pPr>
            <a:r>
              <a:rPr lang="en-US" sz="2000">
                <a:latin typeface="Arial" panose="020B0604020202020204" pitchFamily="34" charset="0"/>
                <a:cs typeface="Arial" panose="020B0604020202020204" pitchFamily="34" charset="0"/>
              </a:rPr>
              <a:t>GE becomes </a:t>
            </a:r>
            <a:r>
              <a:rPr lang="en-US" sz="2000" err="1">
                <a:latin typeface="Arial" panose="020B0604020202020204" pitchFamily="34" charset="0"/>
                <a:cs typeface="Arial" panose="020B0604020202020204" pitchFamily="34" charset="0"/>
              </a:rPr>
              <a:t>Aclara</a:t>
            </a:r>
            <a:r>
              <a:rPr lang="en-US" sz="2000">
                <a:latin typeface="Arial" panose="020B0604020202020204" pitchFamily="34" charset="0"/>
                <a:cs typeface="Arial" panose="020B0604020202020204" pitchFamily="34" charset="0"/>
              </a:rPr>
              <a:t> becomes Hubbell</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28997" y="2519096"/>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028" y="4981288"/>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923801" y="5311522"/>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999" y="436555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a:latin typeface="Arial" panose="020B0604020202020204" pitchFamily="34" charset="0"/>
                <a:cs typeface="Arial" panose="020B0604020202020204" pitchFamily="34" charset="0"/>
              </a:rPr>
              <a:t>Tom Lawton</a:t>
            </a:r>
          </a:p>
          <a:p>
            <a:pPr algn="ctr" eaLnBrk="1" hangingPunct="1">
              <a:buFontTx/>
              <a:buNone/>
            </a:pPr>
            <a:r>
              <a:rPr lang="en-US" altLang="en-US" sz="2000" i="1">
                <a:latin typeface="Arial" panose="020B0604020202020204" pitchFamily="34" charset="0"/>
                <a:cs typeface="Arial" panose="020B0604020202020204" pitchFamily="34" charset="0"/>
              </a:rPr>
              <a:t>President</a:t>
            </a:r>
          </a:p>
          <a:p>
            <a:pPr algn="ctr" eaLnBrk="1" hangingPunct="1">
              <a:buFontTx/>
              <a:buNone/>
            </a:pPr>
            <a:r>
              <a:rPr lang="en-US" altLang="en-US" sz="200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a:latin typeface="Arial" panose="020B0604020202020204" pitchFamily="34" charset="0"/>
                <a:cs typeface="Arial" panose="020B0604020202020204" pitchFamily="34" charset="0"/>
              </a:rPr>
              <a:t>TESCO – The Eastern Specialty Company</a:t>
            </a:r>
            <a:r>
              <a:rPr lang="en-US" altLang="en-US" sz="2400">
                <a:latin typeface="Arial" panose="020B0604020202020204" pitchFamily="34" charset="0"/>
                <a:cs typeface="Arial" panose="020B0604020202020204" pitchFamily="34" charset="0"/>
              </a:rPr>
              <a:t> </a:t>
            </a:r>
          </a:p>
          <a:p>
            <a:pPr algn="ctr" eaLnBrk="1" hangingPunct="1">
              <a:buFontTx/>
              <a:buNone/>
            </a:pPr>
            <a:r>
              <a:rPr lang="en-US" altLang="en-US" sz="1800" i="1">
                <a:latin typeface="Arial" panose="020B0604020202020204" pitchFamily="34" charset="0"/>
                <a:cs typeface="Arial" panose="020B0604020202020204" pitchFamily="34" charset="0"/>
              </a:rPr>
              <a:t>Bristol, PA</a:t>
            </a:r>
          </a:p>
          <a:p>
            <a:pPr algn="ctr" eaLnBrk="1" hangingPunct="1">
              <a:buFontTx/>
              <a:buNone/>
            </a:pPr>
            <a:r>
              <a:rPr lang="en-US" altLang="en-US" sz="2400">
                <a:solidFill>
                  <a:srgbClr val="FF0000"/>
                </a:solidFill>
                <a:latin typeface="Arial"/>
                <a:cs typeface="Arial"/>
              </a:rPr>
              <a:t>215.228.0500</a:t>
            </a:r>
            <a:endParaRPr lang="en-US" altLang="en-US" sz="200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a:latin typeface="Arial" panose="020B0604020202020204" pitchFamily="34" charset="0"/>
                <a:cs typeface="Arial" panose="020B0604020202020204" pitchFamily="34" charset="0"/>
              </a:rPr>
            </a:br>
            <a:r>
              <a:rPr lang="en-US" altLang="en-US" sz="2000">
                <a:latin typeface="Arial"/>
                <a:cs typeface="Arial"/>
              </a:rPr>
              <a:t>This presentation can also be found under Meter Conferences and Schools on the </a:t>
            </a:r>
            <a:r>
              <a:rPr lang="en-US" altLang="en-US" sz="2000">
                <a:solidFill>
                  <a:srgbClr val="FF0000"/>
                </a:solidFill>
                <a:latin typeface="Arial"/>
                <a:cs typeface="Arial"/>
              </a:rPr>
              <a:t>TESCO</a:t>
            </a:r>
            <a:r>
              <a:rPr lang="en-US" altLang="en-US" sz="2000">
                <a:latin typeface="Arial"/>
                <a:cs typeface="Arial"/>
              </a:rPr>
              <a:t> website: </a:t>
            </a:r>
            <a:r>
              <a:rPr lang="en-US" altLang="en-US" sz="2000">
                <a:solidFill>
                  <a:srgbClr val="FF0000"/>
                </a:solidFill>
                <a:latin typeface="Arial"/>
                <a:cs typeface="Arial"/>
              </a:rPr>
              <a:t>tescometering.com</a:t>
            </a:r>
          </a:p>
          <a:p>
            <a:pPr algn="ctr" eaLnBrk="1" hangingPunct="1">
              <a:buFontTx/>
              <a:buNone/>
            </a:pPr>
            <a:endParaRPr lang="en-US" altLang="en-US" sz="230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solidFill>
                  <a:srgbClr val="0070C0"/>
                </a:solidFill>
                <a:latin typeface="Arial"/>
                <a:cs typeface="Arial"/>
              </a:rPr>
              <a:t>ISO 9001:2015 Certified Quality Company</a:t>
            </a:r>
          </a:p>
          <a:p>
            <a:pPr algn="ctr" eaLnBrk="1" hangingPunct="1">
              <a:spcBef>
                <a:spcPct val="0"/>
              </a:spcBef>
              <a:buFontTx/>
              <a:buNone/>
            </a:pPr>
            <a:r>
              <a:rPr lang="en-US" altLang="en-US" sz="1400" b="1">
                <a:solidFill>
                  <a:srgbClr val="0070C0"/>
                </a:solidFill>
                <a:latin typeface="Arial"/>
                <a:cs typeface="Aria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68</a:t>
            </a:fld>
            <a:endParaRPr lang="en-US"/>
          </a:p>
        </p:txBody>
      </p:sp>
      <p:sp>
        <p:nvSpPr>
          <p:cNvPr id="2" name="Title 1"/>
          <p:cNvSpPr>
            <a:spLocks noGrp="1"/>
          </p:cNvSpPr>
          <p:nvPr>
            <p:ph type="title"/>
          </p:nvPr>
        </p:nvSpPr>
        <p:spPr>
          <a:xfrm>
            <a:off x="1524000" y="193484"/>
            <a:ext cx="7208107" cy="679832"/>
          </a:xfrm>
        </p:spPr>
        <p:txBody>
          <a:bodyPr/>
          <a:lstStyle/>
          <a:p>
            <a:r>
              <a:rPr lang="en-US"/>
              <a:t>Questions and Discussion</a:t>
            </a:r>
          </a:p>
        </p:txBody>
      </p:sp>
    </p:spTree>
    <p:extLst>
      <p:ext uri="{BB962C8B-B14F-4D97-AF65-F5344CB8AC3E}">
        <p14:creationId xmlns:p14="http://schemas.microsoft.com/office/powerpoint/2010/main" val="1506773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B6C9-3971-1203-8AB1-6AE5F8411F35}"/>
              </a:ext>
            </a:extLst>
          </p:cNvPr>
          <p:cNvSpPr>
            <a:spLocks noGrp="1"/>
          </p:cNvSpPr>
          <p:nvPr>
            <p:ph type="title"/>
          </p:nvPr>
        </p:nvSpPr>
        <p:spPr/>
        <p:txBody>
          <a:bodyPr/>
          <a:lstStyle/>
          <a:p>
            <a:r>
              <a:rPr lang="en-US" dirty="0"/>
              <a:t>Tesco hospitality suite</a:t>
            </a:r>
          </a:p>
        </p:txBody>
      </p:sp>
      <p:sp>
        <p:nvSpPr>
          <p:cNvPr id="3" name="Footer Placeholder 2">
            <a:extLst>
              <a:ext uri="{FF2B5EF4-FFF2-40B4-BE49-F238E27FC236}">
                <a16:creationId xmlns:a16="http://schemas.microsoft.com/office/drawing/2014/main" id="{F1464154-F655-E10E-C8E5-37B8882F4E3D}"/>
              </a:ext>
            </a:extLst>
          </p:cNvPr>
          <p:cNvSpPr>
            <a:spLocks noGrp="1"/>
          </p:cNvSpPr>
          <p:nvPr>
            <p:ph type="ftr" sz="quarter" idx="3"/>
          </p:nvPr>
        </p:nvSpPr>
        <p:spPr/>
        <p:txBody>
          <a:bodyPr/>
          <a:lstStyle/>
          <a:p>
            <a:r>
              <a:rPr lang="en-US"/>
              <a:t>www.tescometering.com</a:t>
            </a:r>
            <a:endParaRPr lang="en-US" dirty="0"/>
          </a:p>
        </p:txBody>
      </p:sp>
      <p:sp>
        <p:nvSpPr>
          <p:cNvPr id="4" name="Slide Number Placeholder 3">
            <a:extLst>
              <a:ext uri="{FF2B5EF4-FFF2-40B4-BE49-F238E27FC236}">
                <a16:creationId xmlns:a16="http://schemas.microsoft.com/office/drawing/2014/main" id="{25BAB8D8-D9CF-96FF-FF3C-900C5CBEDD5D}"/>
              </a:ext>
            </a:extLst>
          </p:cNvPr>
          <p:cNvSpPr>
            <a:spLocks noGrp="1"/>
          </p:cNvSpPr>
          <p:nvPr>
            <p:ph type="sldNum" sz="quarter" idx="4"/>
          </p:nvPr>
        </p:nvSpPr>
        <p:spPr/>
        <p:txBody>
          <a:bodyPr/>
          <a:lstStyle/>
          <a:p>
            <a:fld id="{4BEAC4C4-F0A7-4B61-A827-E4198D078267}" type="slidenum">
              <a:rPr lang="en-US" smtClean="0"/>
              <a:t>69</a:t>
            </a:fld>
            <a:endParaRPr lang="en-US" dirty="0"/>
          </a:p>
        </p:txBody>
      </p:sp>
      <p:pic>
        <p:nvPicPr>
          <p:cNvPr id="6" name="Picture 5" descr="A picture containing text, screenshot, font, logo&#10;&#10;Description automatically generated">
            <a:extLst>
              <a:ext uri="{FF2B5EF4-FFF2-40B4-BE49-F238E27FC236}">
                <a16:creationId xmlns:a16="http://schemas.microsoft.com/office/drawing/2014/main" id="{0A870157-18FC-1999-ED37-F2877900B3AF}"/>
              </a:ext>
            </a:extLst>
          </p:cNvPr>
          <p:cNvPicPr>
            <a:picLocks noChangeAspect="1"/>
          </p:cNvPicPr>
          <p:nvPr/>
        </p:nvPicPr>
        <p:blipFill rotWithShape="1">
          <a:blip r:embed="rId2">
            <a:extLst>
              <a:ext uri="{28A0092B-C50C-407E-A947-70E740481C1C}">
                <a14:useLocalDpi xmlns:a14="http://schemas.microsoft.com/office/drawing/2010/main" val="0"/>
              </a:ext>
            </a:extLst>
          </a:blip>
          <a:srcRect t="74767"/>
          <a:stretch/>
        </p:blipFill>
        <p:spPr>
          <a:xfrm>
            <a:off x="1298884" y="5135613"/>
            <a:ext cx="6862483" cy="1338037"/>
          </a:xfrm>
          <a:prstGeom prst="rect">
            <a:avLst/>
          </a:prstGeom>
        </p:spPr>
      </p:pic>
      <p:sp>
        <p:nvSpPr>
          <p:cNvPr id="7" name="TextBox 6">
            <a:extLst>
              <a:ext uri="{FF2B5EF4-FFF2-40B4-BE49-F238E27FC236}">
                <a16:creationId xmlns:a16="http://schemas.microsoft.com/office/drawing/2014/main" id="{D52C5956-4E95-7320-E35C-81185E2C23DF}"/>
              </a:ext>
            </a:extLst>
          </p:cNvPr>
          <p:cNvSpPr txBox="1"/>
          <p:nvPr/>
        </p:nvSpPr>
        <p:spPr>
          <a:xfrm>
            <a:off x="1943096" y="2595800"/>
            <a:ext cx="5746699" cy="1200329"/>
          </a:xfrm>
          <a:prstGeom prst="rect">
            <a:avLst/>
          </a:prstGeom>
          <a:noFill/>
        </p:spPr>
        <p:txBody>
          <a:bodyPr wrap="square" rtlCol="0">
            <a:spAutoFit/>
          </a:bodyPr>
          <a:lstStyle/>
          <a:p>
            <a:r>
              <a:rPr lang="en-US" b="0" i="0" u="none" strike="noStrike" dirty="0">
                <a:solidFill>
                  <a:srgbClr val="212121"/>
                </a:solidFill>
                <a:effectLst/>
                <a:latin typeface="Calibri" panose="020F0502020204030204" pitchFamily="34" charset="0"/>
              </a:rPr>
              <a:t>We would like you to join us in the TESCO Hospitality Suite for networking and more discussions about metering.  The discussion will not be exclusively metering……….but we love metering and that is the most common topic.</a:t>
            </a:r>
            <a:endParaRPr lang="en-US" dirty="0"/>
          </a:p>
        </p:txBody>
      </p:sp>
      <p:sp>
        <p:nvSpPr>
          <p:cNvPr id="8" name="Rectangle 7">
            <a:extLst>
              <a:ext uri="{FF2B5EF4-FFF2-40B4-BE49-F238E27FC236}">
                <a16:creationId xmlns:a16="http://schemas.microsoft.com/office/drawing/2014/main" id="{623682C9-A681-9A87-F88C-1911C7A742E9}"/>
              </a:ext>
            </a:extLst>
          </p:cNvPr>
          <p:cNvSpPr/>
          <p:nvPr/>
        </p:nvSpPr>
        <p:spPr>
          <a:xfrm>
            <a:off x="1371335" y="4134684"/>
            <a:ext cx="6890220"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TESCO Hospitality Suite – Brighton Tower</a:t>
            </a:r>
          </a:p>
        </p:txBody>
      </p:sp>
      <p:sp>
        <p:nvSpPr>
          <p:cNvPr id="9" name="TextBox 8">
            <a:extLst>
              <a:ext uri="{FF2B5EF4-FFF2-40B4-BE49-F238E27FC236}">
                <a16:creationId xmlns:a16="http://schemas.microsoft.com/office/drawing/2014/main" id="{04233134-371D-AE85-AB7A-3FAA4156EBF4}"/>
              </a:ext>
            </a:extLst>
          </p:cNvPr>
          <p:cNvSpPr txBox="1"/>
          <p:nvPr/>
        </p:nvSpPr>
        <p:spPr>
          <a:xfrm>
            <a:off x="2438682" y="4627127"/>
            <a:ext cx="4582886" cy="369332"/>
          </a:xfrm>
          <a:prstGeom prst="rect">
            <a:avLst/>
          </a:prstGeom>
          <a:noFill/>
        </p:spPr>
        <p:txBody>
          <a:bodyPr wrap="square" rtlCol="0">
            <a:spAutoFit/>
          </a:bodyPr>
          <a:lstStyle/>
          <a:p>
            <a:r>
              <a:rPr lang="en-US" dirty="0"/>
              <a:t>Monday and Tuesday 8:00 PM – 10:00 PM</a:t>
            </a:r>
          </a:p>
        </p:txBody>
      </p:sp>
      <p:pic>
        <p:nvPicPr>
          <p:cNvPr id="10" name="Picture 9" descr="A picture containing text, screenshot, font, logo&#10;&#10;Description automatically generated">
            <a:extLst>
              <a:ext uri="{FF2B5EF4-FFF2-40B4-BE49-F238E27FC236}">
                <a16:creationId xmlns:a16="http://schemas.microsoft.com/office/drawing/2014/main" id="{7BC21819-DC4C-4763-494B-CBBD4A4215A5}"/>
              </a:ext>
            </a:extLst>
          </p:cNvPr>
          <p:cNvPicPr>
            <a:picLocks noChangeAspect="1"/>
          </p:cNvPicPr>
          <p:nvPr/>
        </p:nvPicPr>
        <p:blipFill rotWithShape="1">
          <a:blip r:embed="rId2">
            <a:extLst>
              <a:ext uri="{28A0092B-C50C-407E-A947-70E740481C1C}">
                <a14:useLocalDpi xmlns:a14="http://schemas.microsoft.com/office/drawing/2010/main" val="0"/>
              </a:ext>
            </a:extLst>
          </a:blip>
          <a:srcRect t="101" b="77262"/>
          <a:stretch/>
        </p:blipFill>
        <p:spPr>
          <a:xfrm>
            <a:off x="1385205" y="1235908"/>
            <a:ext cx="6862483" cy="1200329"/>
          </a:xfrm>
          <a:prstGeom prst="rect">
            <a:avLst/>
          </a:prstGeom>
        </p:spPr>
      </p:pic>
    </p:spTree>
    <p:extLst>
      <p:ext uri="{BB962C8B-B14F-4D97-AF65-F5344CB8AC3E}">
        <p14:creationId xmlns:p14="http://schemas.microsoft.com/office/powerpoint/2010/main" val="349221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35" y="-76200"/>
            <a:ext cx="8229600" cy="1143000"/>
          </a:xfrm>
        </p:spPr>
        <p:txBody>
          <a:bodyPr>
            <a:normAutofit/>
          </a:bodyPr>
          <a:lstStyle/>
          <a:p>
            <a:r>
              <a:rPr lang="en-US" sz="400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a:latin typeface="Arial" panose="020B0604020202020204" pitchFamily="34" charset="0"/>
              <a:cs typeface="Arial" panose="020B0604020202020204" pitchFamily="34" charset="0"/>
            </a:endParaRPr>
          </a:p>
          <a:p>
            <a:endParaRPr lang="en-US"/>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09600"/>
          </a:xfrm>
        </p:spPr>
        <p:txBody>
          <a:bodyPr/>
          <a:lstStyle/>
          <a:p>
            <a:r>
              <a:rPr lang="en-US" altLang="en-US" sz="2600">
                <a:latin typeface="Arial" pitchFamily="34" charset="0"/>
              </a:rPr>
              <a:t>Samuel Gardiner’s Lamp-Hour Meter (1872)</a:t>
            </a:r>
            <a:endParaRPr lang="en-US" sz="2600"/>
          </a:p>
        </p:txBody>
      </p:sp>
      <p:sp>
        <p:nvSpPr>
          <p:cNvPr id="3" name="Content Placeholder 2"/>
          <p:cNvSpPr>
            <a:spLocks noGrp="1"/>
          </p:cNvSpPr>
          <p:nvPr>
            <p:ph idx="1"/>
          </p:nvPr>
        </p:nvSpPr>
        <p:spPr>
          <a:xfrm>
            <a:off x="457200" y="1600200"/>
            <a:ext cx="5029200" cy="4525963"/>
          </a:xfrm>
        </p:spPr>
        <p:txBody>
          <a:bodyPr/>
          <a:lstStyle/>
          <a:p>
            <a:r>
              <a:rPr lang="en-US" sz="180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5824" y="228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a:cs typeface="Arial" panose="020B0604020202020204" pitchFamily="34" charset="0"/>
              </a:rPr>
              <a:t>One of Jim B. Fuller's assistants was James J. Wood, who would soon become one of the key people at the             Ft. Wayne Electric Co.</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AB1077-ED54-48F1-BDF3-D22B7355C286}">
  <ds:schemaRefs>
    <ds:schemaRef ds:uri="http://schemas.microsoft.com/office/2006/metadata/properties"/>
    <ds:schemaRef ds:uri="http://purl.org/dc/dcmitype/"/>
    <ds:schemaRef ds:uri="http://purl.org/dc/elements/1.1/"/>
    <ds:schemaRef ds:uri="http://schemas.openxmlformats.org/package/2006/metadata/core-properties"/>
    <ds:schemaRef ds:uri="8f26ee74-1c53-4b01-a982-cec1216b8a00"/>
    <ds:schemaRef ds:uri="http://purl.org/dc/terms/"/>
    <ds:schemaRef ds:uri="http://schemas.microsoft.com/office/2006/documentManagement/types"/>
    <ds:schemaRef ds:uri="http://schemas.microsoft.com/office/infopath/2007/PartnerControls"/>
    <ds:schemaRef ds:uri="865caf8b-3888-4957-b682-040f388f7b52"/>
    <ds:schemaRef ds:uri="http://www.w3.org/XML/1998/namespace"/>
  </ds:schemaRefs>
</ds:datastoreItem>
</file>

<file path=customXml/itemProps2.xml><?xml version="1.0" encoding="utf-8"?>
<ds:datastoreItem xmlns:ds="http://schemas.openxmlformats.org/officeDocument/2006/customXml" ds:itemID="{C30B3997-6F7B-4D13-B200-839534DF2DAB}">
  <ds:schemaRefs>
    <ds:schemaRef ds:uri="865caf8b-3888-4957-b682-040f388f7b52"/>
    <ds:schemaRef ds:uri="8f26ee74-1c53-4b01-a982-cec1216b8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D09FF9-7D0A-4129-9C32-BCF39667DD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TESCO Template 2022-sg</Template>
  <TotalTime>25</TotalTime>
  <Words>7233</Words>
  <Application>Microsoft Macintosh PowerPoint</Application>
  <PresentationFormat>On-screen Show (4:3)</PresentationFormat>
  <Paragraphs>551</Paragraphs>
  <Slides>69</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6" baseType="lpstr">
      <vt:lpstr>Times New Roman</vt:lpstr>
      <vt:lpstr>Bookman Old Style</vt:lpstr>
      <vt:lpstr>Calibri</vt:lpstr>
      <vt:lpstr>Arial</vt:lpstr>
      <vt:lpstr>Monotype Sorts</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…….Until you could not</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The Battle of the Currents</vt:lpstr>
      <vt:lpstr>1888: A Young Serb Named Никола Тесла  (Nicola Tesla) Meets George Westinghouse</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lpstr>Tesco hospitality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Jed Tamayo</cp:lastModifiedBy>
  <cp:revision>3</cp:revision>
  <cp:lastPrinted>2021-06-11T16:06:47Z</cp:lastPrinted>
  <dcterms:created xsi:type="dcterms:W3CDTF">2004-03-09T01:40:14Z</dcterms:created>
  <dcterms:modified xsi:type="dcterms:W3CDTF">2023-06-12T10:43:56Z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