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65"/>
  </p:notesMasterIdLst>
  <p:handoutMasterIdLst>
    <p:handoutMasterId r:id="rId66"/>
  </p:handoutMasterIdLst>
  <p:sldIdLst>
    <p:sldId id="378" r:id="rId5"/>
    <p:sldId id="329" r:id="rId6"/>
    <p:sldId id="428" r:id="rId7"/>
    <p:sldId id="484" r:id="rId8"/>
    <p:sldId id="464" r:id="rId9"/>
    <p:sldId id="467" r:id="rId10"/>
    <p:sldId id="451" r:id="rId11"/>
    <p:sldId id="411" r:id="rId12"/>
    <p:sldId id="468" r:id="rId13"/>
    <p:sldId id="495" r:id="rId14"/>
    <p:sldId id="437" r:id="rId15"/>
    <p:sldId id="440" r:id="rId16"/>
    <p:sldId id="441" r:id="rId17"/>
    <p:sldId id="503" r:id="rId18"/>
    <p:sldId id="500" r:id="rId19"/>
    <p:sldId id="474" r:id="rId20"/>
    <p:sldId id="475" r:id="rId21"/>
    <p:sldId id="501" r:id="rId22"/>
    <p:sldId id="479" r:id="rId23"/>
    <p:sldId id="476" r:id="rId24"/>
    <p:sldId id="477" r:id="rId25"/>
    <p:sldId id="450" r:id="rId26"/>
    <p:sldId id="496" r:id="rId27"/>
    <p:sldId id="405" r:id="rId28"/>
    <p:sldId id="442" r:id="rId29"/>
    <p:sldId id="471" r:id="rId30"/>
    <p:sldId id="492" r:id="rId31"/>
    <p:sldId id="472" r:id="rId32"/>
    <p:sldId id="361" r:id="rId33"/>
    <p:sldId id="470" r:id="rId34"/>
    <p:sldId id="408" r:id="rId35"/>
    <p:sldId id="406" r:id="rId36"/>
    <p:sldId id="448" r:id="rId37"/>
    <p:sldId id="461" r:id="rId38"/>
    <p:sldId id="497" r:id="rId39"/>
    <p:sldId id="443" r:id="rId40"/>
    <p:sldId id="480" r:id="rId41"/>
    <p:sldId id="502" r:id="rId42"/>
    <p:sldId id="481" r:id="rId43"/>
    <p:sldId id="498" r:id="rId44"/>
    <p:sldId id="360" r:id="rId45"/>
    <p:sldId id="277" r:id="rId46"/>
    <p:sldId id="457" r:id="rId47"/>
    <p:sldId id="279" r:id="rId48"/>
    <p:sldId id="278" r:id="rId49"/>
    <p:sldId id="371" r:id="rId50"/>
    <p:sldId id="345" r:id="rId51"/>
    <p:sldId id="507" r:id="rId52"/>
    <p:sldId id="506" r:id="rId53"/>
    <p:sldId id="508" r:id="rId54"/>
    <p:sldId id="511" r:id="rId55"/>
    <p:sldId id="512" r:id="rId56"/>
    <p:sldId id="513" r:id="rId57"/>
    <p:sldId id="499" r:id="rId58"/>
    <p:sldId id="483" r:id="rId59"/>
    <p:sldId id="504" r:id="rId60"/>
    <p:sldId id="453" r:id="rId61"/>
    <p:sldId id="494" r:id="rId62"/>
    <p:sldId id="493" r:id="rId63"/>
    <p:sldId id="460" r:id="rId6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6" autoAdjust="0"/>
    <p:restoredTop sz="94655" autoAdjust="0"/>
  </p:normalViewPr>
  <p:slideViewPr>
    <p:cSldViewPr>
      <p:cViewPr varScale="1">
        <p:scale>
          <a:sx n="84" d="100"/>
          <a:sy n="84" d="100"/>
        </p:scale>
        <p:origin x="13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340"/>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5/17/2023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5/17/2023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386" indent="-302072" eaLnBrk="0" hangingPunct="0">
              <a:spcBef>
                <a:spcPct val="30000"/>
              </a:spcBef>
              <a:defRPr sz="1300">
                <a:solidFill>
                  <a:schemeClr val="tx1"/>
                </a:solidFill>
                <a:latin typeface="Arial" charset="0"/>
              </a:defRPr>
            </a:lvl2pPr>
            <a:lvl3pPr marL="1208287" indent="-241657" eaLnBrk="0" hangingPunct="0">
              <a:spcBef>
                <a:spcPct val="30000"/>
              </a:spcBef>
              <a:defRPr sz="1300">
                <a:solidFill>
                  <a:schemeClr val="tx1"/>
                </a:solidFill>
                <a:latin typeface="Arial" charset="0"/>
              </a:defRPr>
            </a:lvl3pPr>
            <a:lvl4pPr marL="1691601" indent="-241657" eaLnBrk="0" hangingPunct="0">
              <a:spcBef>
                <a:spcPct val="30000"/>
              </a:spcBef>
              <a:defRPr sz="1300">
                <a:solidFill>
                  <a:schemeClr val="tx1"/>
                </a:solidFill>
                <a:latin typeface="Arial" charset="0"/>
              </a:defRPr>
            </a:lvl4pPr>
            <a:lvl5pPr marL="2174916" indent="-241657" eaLnBrk="0" hangingPunct="0">
              <a:spcBef>
                <a:spcPct val="30000"/>
              </a:spcBef>
              <a:defRPr sz="1300">
                <a:solidFill>
                  <a:schemeClr val="tx1"/>
                </a:solidFill>
                <a:latin typeface="Arial" charset="0"/>
              </a:defRPr>
            </a:lvl5pPr>
            <a:lvl6pPr marL="2658231" indent="-241657" eaLnBrk="0" fontAlgn="base" hangingPunct="0">
              <a:spcBef>
                <a:spcPct val="30000"/>
              </a:spcBef>
              <a:spcAft>
                <a:spcPct val="0"/>
              </a:spcAft>
              <a:defRPr sz="1300">
                <a:solidFill>
                  <a:schemeClr val="tx1"/>
                </a:solidFill>
                <a:latin typeface="Arial" charset="0"/>
              </a:defRPr>
            </a:lvl6pPr>
            <a:lvl7pPr marL="3141546" indent="-241657" eaLnBrk="0" fontAlgn="base" hangingPunct="0">
              <a:spcBef>
                <a:spcPct val="30000"/>
              </a:spcBef>
              <a:spcAft>
                <a:spcPct val="0"/>
              </a:spcAft>
              <a:defRPr sz="1300">
                <a:solidFill>
                  <a:schemeClr val="tx1"/>
                </a:solidFill>
                <a:latin typeface="Arial" charset="0"/>
              </a:defRPr>
            </a:lvl7pPr>
            <a:lvl8pPr marL="3624860" indent="-241657" eaLnBrk="0" fontAlgn="base" hangingPunct="0">
              <a:spcBef>
                <a:spcPct val="30000"/>
              </a:spcBef>
              <a:spcAft>
                <a:spcPct val="0"/>
              </a:spcAft>
              <a:defRPr sz="1300">
                <a:solidFill>
                  <a:schemeClr val="tx1"/>
                </a:solidFill>
                <a:latin typeface="Arial" charset="0"/>
              </a:defRPr>
            </a:lvl8pPr>
            <a:lvl9pPr marL="4108174" indent="-24165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60</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EFDB2ADC-411B-1F7D-D20D-2AAE88507187}"/>
              </a:ext>
            </a:extLst>
          </p:cNvPr>
          <p:cNvSpPr/>
          <p:nvPr userDrawn="1"/>
        </p:nvSpPr>
        <p:spPr>
          <a:xfrm>
            <a:off x="1504950" y="685800"/>
            <a:ext cx="7334250" cy="2780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Logo&#10;&#10;Description automatically generated">
            <a:extLst>
              <a:ext uri="{FF2B5EF4-FFF2-40B4-BE49-F238E27FC236}">
                <a16:creationId xmlns:a16="http://schemas.microsoft.com/office/drawing/2014/main" id="{897B76AC-36BC-F242-B0A6-8429295804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2400" y="274638"/>
            <a:ext cx="18415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79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52400"/>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9070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71269"/>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5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35043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4873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40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02468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10;&#10;Description automatically generated">
            <a:extLst>
              <a:ext uri="{FF2B5EF4-FFF2-40B4-BE49-F238E27FC236}">
                <a16:creationId xmlns:a16="http://schemas.microsoft.com/office/drawing/2014/main" id="{09517397-B4DF-2DF9-B072-2C4AE933A035}"/>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23863" y="169863"/>
            <a:ext cx="8715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4274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3" r:id="rId8"/>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ea.org/data-and-statistics/data-tools/global-ev-data-explorer"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1676399" y="2650202"/>
            <a:ext cx="6858001" cy="1557595"/>
          </a:xfrm>
        </p:spPr>
        <p:txBody>
          <a:bodyPr>
            <a:noAutofit/>
          </a:bodyPr>
          <a:lstStyle/>
          <a:p>
            <a:pPr>
              <a:lnSpc>
                <a:spcPts val="5800"/>
              </a:lnSpc>
            </a:pPr>
            <a:r>
              <a:rPr lang="en-US" altLang="en-US" sz="5500" b="0" dirty="0">
                <a:solidFill>
                  <a:schemeClr val="accent6">
                    <a:lumMod val="50000"/>
                  </a:schemeClr>
                </a:solidFill>
              </a:rPr>
              <a:t>Certifying DC Electric Vehicle Chargers and AC Level Two Chargers</a:t>
            </a:r>
            <a:endParaRPr lang="en-US" sz="5500" dirty="0">
              <a:solidFill>
                <a:schemeClr val="accent6">
                  <a:lumMod val="50000"/>
                </a:schemeClr>
              </a:solidFill>
              <a:latin typeface="+mj-lt"/>
              <a:cs typeface="Arial" panose="020B0604020202020204" pitchFamily="34" charset="0"/>
            </a:endParaRPr>
          </a:p>
        </p:txBody>
      </p:sp>
      <p:sp>
        <p:nvSpPr>
          <p:cNvPr id="16" name="Text Box 10">
            <a:extLst>
              <a:ext uri="{FF2B5EF4-FFF2-40B4-BE49-F238E27FC236}">
                <a16:creationId xmlns:a16="http://schemas.microsoft.com/office/drawing/2014/main" id="{FD7676DB-AF50-A1B8-D85D-E145D4FD6CCD}"/>
              </a:ext>
            </a:extLst>
          </p:cNvPr>
          <p:cNvSpPr txBox="1">
            <a:spLocks noChangeArrowheads="1"/>
          </p:cNvSpPr>
          <p:nvPr/>
        </p:nvSpPr>
        <p:spPr bwMode="auto">
          <a:xfrm>
            <a:off x="1371600" y="4646613"/>
            <a:ext cx="74676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n-US" altLang="en-US" sz="2400" dirty="0">
                <a:solidFill>
                  <a:srgbClr val="C00000"/>
                </a:solidFill>
                <a:latin typeface="Arial" panose="020B0604020202020204" pitchFamily="34" charset="0"/>
                <a:cs typeface="Arial" panose="020B0604020202020204" pitchFamily="34" charset="0"/>
              </a:rPr>
              <a:t>Prepared by Tom Lawton, TESCO</a:t>
            </a:r>
          </a:p>
          <a:p>
            <a:pPr algn="r" eaLnBrk="1" hangingPunct="1">
              <a:spcBef>
                <a:spcPct val="0"/>
              </a:spcBef>
              <a:buFontTx/>
              <a:buNone/>
            </a:pPr>
            <a:r>
              <a:rPr lang="en-US" altLang="en-US" sz="2000" dirty="0">
                <a:solidFill>
                  <a:srgbClr val="C00000"/>
                </a:solidFill>
                <a:latin typeface="Arial" panose="020B0604020202020204" pitchFamily="34" charset="0"/>
                <a:cs typeface="Arial" panose="020B0604020202020204" pitchFamily="34" charset="0"/>
              </a:rPr>
              <a:t>The Eastern Specialty Company</a:t>
            </a:r>
          </a:p>
          <a:p>
            <a:pPr algn="r" eaLnBrk="1" hangingPunct="1">
              <a:spcBef>
                <a:spcPct val="0"/>
              </a:spcBef>
              <a:buFontTx/>
              <a:buNone/>
            </a:pPr>
            <a:endParaRPr lang="en-US" altLang="en-US" sz="3600" dirty="0">
              <a:solidFill>
                <a:srgbClr val="C00000"/>
              </a:solidFill>
              <a:latin typeface="Arial" panose="020B0604020202020204" pitchFamily="34" charset="0"/>
              <a:cs typeface="Arial" panose="020B0604020202020204" pitchFamily="34" charset="0"/>
            </a:endParaRPr>
          </a:p>
          <a:p>
            <a:pPr algn="r">
              <a:spcBef>
                <a:spcPct val="0"/>
              </a:spcBef>
              <a:spcAft>
                <a:spcPts val="0"/>
              </a:spcAft>
              <a:buNone/>
            </a:pPr>
            <a:r>
              <a:rPr lang="en-US" altLang="en-US" sz="1600" i="1" dirty="0">
                <a:solidFill>
                  <a:srgbClr val="C00000"/>
                </a:solidFill>
                <a:latin typeface="Arial"/>
                <a:cs typeface="Arial"/>
              </a:rPr>
              <a:t>For North Carolina Meter School</a:t>
            </a:r>
          </a:p>
          <a:p>
            <a:pPr algn="r">
              <a:spcBef>
                <a:spcPct val="0"/>
              </a:spcBef>
              <a:spcAft>
                <a:spcPts val="0"/>
              </a:spcAft>
              <a:buNone/>
            </a:pPr>
            <a:r>
              <a:rPr lang="en-US" altLang="en-US" sz="1600" i="1" dirty="0">
                <a:solidFill>
                  <a:srgbClr val="C00000"/>
                </a:solidFill>
                <a:latin typeface="Arial"/>
                <a:cs typeface="Arial"/>
              </a:rPr>
              <a:t>June 13, 2023 </a:t>
            </a:r>
          </a:p>
          <a:p>
            <a:pPr algn="r">
              <a:spcBef>
                <a:spcPct val="0"/>
              </a:spcBef>
              <a:spcAft>
                <a:spcPts val="0"/>
              </a:spcAft>
              <a:buNone/>
            </a:pPr>
            <a:r>
              <a:rPr lang="en-US" altLang="en-US" sz="1600" i="1" dirty="0">
                <a:solidFill>
                  <a:srgbClr val="C00000"/>
                </a:solidFill>
                <a:latin typeface="Arial"/>
                <a:cs typeface="Arial"/>
              </a:rPr>
              <a:t>3:30 PM</a:t>
            </a:r>
            <a:endParaRPr lang="en-US" dirty="0"/>
          </a:p>
        </p:txBody>
      </p:sp>
      <p:pic>
        <p:nvPicPr>
          <p:cNvPr id="17" name="Picture 3" descr="Logo, company name&#10;&#10;Description automatically generated">
            <a:extLst>
              <a:ext uri="{FF2B5EF4-FFF2-40B4-BE49-F238E27FC236}">
                <a16:creationId xmlns:a16="http://schemas.microsoft.com/office/drawing/2014/main" id="{4DB12D25-2739-8940-925C-718C30B44C46}"/>
              </a:ext>
            </a:extLst>
          </p:cNvPr>
          <p:cNvPicPr>
            <a:picLocks noChangeAspect="1"/>
          </p:cNvPicPr>
          <p:nvPr/>
        </p:nvPicPr>
        <p:blipFill>
          <a:blip r:embed="rId2"/>
          <a:stretch>
            <a:fillRect/>
          </a:stretch>
        </p:blipFill>
        <p:spPr>
          <a:xfrm>
            <a:off x="2314575" y="4798602"/>
            <a:ext cx="1390036" cy="1390343"/>
          </a:xfrm>
          <a:prstGeom prst="rect">
            <a:avLst/>
          </a:prstGeom>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10</a:t>
            </a:fld>
            <a:endParaRPr lang="en-US" dirty="0"/>
          </a:p>
        </p:txBody>
      </p:sp>
      <p:pic>
        <p:nvPicPr>
          <p:cNvPr id="6" name="Picture 2" descr="Chart&#10;&#10;Description automatically generated">
            <a:extLst>
              <a:ext uri="{FF2B5EF4-FFF2-40B4-BE49-F238E27FC236}">
                <a16:creationId xmlns:a16="http://schemas.microsoft.com/office/drawing/2014/main" id="{9C11211A-A521-42C4-AD00-E329D05635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10706" y="1676400"/>
            <a:ext cx="6322587" cy="4394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046099-08B3-4360-87C9-5DEA0203C2B5}"/>
              </a:ext>
            </a:extLst>
          </p:cNvPr>
          <p:cNvSpPr txBox="1"/>
          <p:nvPr/>
        </p:nvSpPr>
        <p:spPr>
          <a:xfrm>
            <a:off x="808079" y="971252"/>
            <a:ext cx="7650121" cy="523220"/>
          </a:xfrm>
          <a:prstGeom prst="rect">
            <a:avLst/>
          </a:prstGeom>
          <a:noFill/>
        </p:spPr>
        <p:txBody>
          <a:bodyPr wrap="square">
            <a:spAutoFit/>
          </a:bodyPr>
          <a:lstStyle/>
          <a:p>
            <a:pPr algn="l"/>
            <a:r>
              <a:rPr lang="en-US" sz="2800" i="0">
                <a:solidFill>
                  <a:srgbClr val="000000"/>
                </a:solidFill>
                <a:effectLst/>
              </a:rPr>
              <a:t>Where is the Market Going? Upwards – in a big way</a:t>
            </a:r>
            <a:endParaRPr lang="en-US" sz="2800" i="0" dirty="0">
              <a:solidFill>
                <a:srgbClr val="000000"/>
              </a:solidFill>
              <a:effectLst/>
            </a:endParaRPr>
          </a:p>
        </p:txBody>
      </p:sp>
    </p:spTree>
    <p:extLst>
      <p:ext uri="{BB962C8B-B14F-4D97-AF65-F5344CB8AC3E}">
        <p14:creationId xmlns:p14="http://schemas.microsoft.com/office/powerpoint/2010/main" val="95137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11</a:t>
            </a:fld>
            <a:endParaRPr lang="en-US" dirty="0"/>
          </a:p>
        </p:txBody>
      </p:sp>
      <p:sp>
        <p:nvSpPr>
          <p:cNvPr id="12" name="TextBox 11">
            <a:extLst>
              <a:ext uri="{FF2B5EF4-FFF2-40B4-BE49-F238E27FC236}">
                <a16:creationId xmlns:a16="http://schemas.microsoft.com/office/drawing/2014/main" id="{3DE99272-A4C2-45C6-9C90-440AE83D9305}"/>
              </a:ext>
            </a:extLst>
          </p:cNvPr>
          <p:cNvSpPr txBox="1"/>
          <p:nvPr/>
        </p:nvSpPr>
        <p:spPr>
          <a:xfrm>
            <a:off x="3714750" y="5805030"/>
            <a:ext cx="4164923" cy="261610"/>
          </a:xfrm>
          <a:prstGeom prst="rect">
            <a:avLst/>
          </a:prstGeom>
          <a:noFill/>
        </p:spPr>
        <p:txBody>
          <a:bodyPr wrap="none" rtlCol="0">
            <a:spAutoFit/>
          </a:bodyPr>
          <a:lstStyle/>
          <a:p>
            <a:r>
              <a:rPr lang="en-US" sz="1100" i="1" dirty="0"/>
              <a:t>Source:  ELECTRIFIED LIGHT-VEHICLE SALES REPORT Q4 2022 kbb.com</a:t>
            </a:r>
          </a:p>
        </p:txBody>
      </p:sp>
      <p:pic>
        <p:nvPicPr>
          <p:cNvPr id="5" name="Picture 4">
            <a:extLst>
              <a:ext uri="{FF2B5EF4-FFF2-40B4-BE49-F238E27FC236}">
                <a16:creationId xmlns:a16="http://schemas.microsoft.com/office/drawing/2014/main" id="{6CDAF87E-A5CD-8D5C-80E5-FEBC69D33A8C}"/>
              </a:ext>
            </a:extLst>
          </p:cNvPr>
          <p:cNvPicPr>
            <a:picLocks noChangeAspect="1"/>
          </p:cNvPicPr>
          <p:nvPr/>
        </p:nvPicPr>
        <p:blipFill>
          <a:blip r:embed="rId2"/>
          <a:stretch>
            <a:fillRect/>
          </a:stretch>
        </p:blipFill>
        <p:spPr>
          <a:xfrm>
            <a:off x="1319188" y="1081070"/>
            <a:ext cx="6505623" cy="4695859"/>
          </a:xfrm>
          <a:prstGeom prst="rect">
            <a:avLst/>
          </a:prstGeom>
        </p:spPr>
      </p:pic>
    </p:spTree>
    <p:extLst>
      <p:ext uri="{BB962C8B-B14F-4D97-AF65-F5344CB8AC3E}">
        <p14:creationId xmlns:p14="http://schemas.microsoft.com/office/powerpoint/2010/main" val="308383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a:xfrm>
            <a:off x="609600" y="228600"/>
            <a:ext cx="8077200" cy="609600"/>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Slide Number Placeholder 2"/>
          <p:cNvSpPr>
            <a:spLocks noGrp="1"/>
          </p:cNvSpPr>
          <p:nvPr>
            <p:ph type="sldNum" sz="quarter" idx="4"/>
          </p:nvPr>
        </p:nvSpPr>
        <p:spPr/>
        <p:txBody>
          <a:bodyPr/>
          <a:lstStyle/>
          <a:p>
            <a:fld id="{BA9ABCF8-B696-4AAE-AEF6-910B77DD8B89}" type="slidenum">
              <a:rPr lang="en-US" smtClean="0"/>
              <a:t>12</a:t>
            </a:fld>
            <a:endParaRPr lang="en-US" dirty="0"/>
          </a:p>
        </p:txBody>
      </p:sp>
      <p:sp>
        <p:nvSpPr>
          <p:cNvPr id="2" name="Footer Placeholder 1">
            <a:extLst>
              <a:ext uri="{FF2B5EF4-FFF2-40B4-BE49-F238E27FC236}">
                <a16:creationId xmlns:a16="http://schemas.microsoft.com/office/drawing/2014/main" id="{D1803348-C4F7-4E0A-9FC3-9E481BB14953}"/>
              </a:ext>
            </a:extLst>
          </p:cNvPr>
          <p:cNvSpPr>
            <a:spLocks noGrp="1"/>
          </p:cNvSpPr>
          <p:nvPr>
            <p:ph type="ftr" sz="quarter" idx="3"/>
          </p:nvPr>
        </p:nvSpPr>
        <p:spPr/>
        <p:txBody>
          <a:bodyPr/>
          <a:lstStyle/>
          <a:p>
            <a:r>
              <a:rPr lang="en-US" dirty="0"/>
              <a:t>tescometering.com</a:t>
            </a:r>
          </a:p>
        </p:txBody>
      </p:sp>
      <p:pic>
        <p:nvPicPr>
          <p:cNvPr id="13316" name="Picture 4" descr="A graph showing the percentage of electric vehicle registration by brand">
            <a:extLst>
              <a:ext uri="{FF2B5EF4-FFF2-40B4-BE49-F238E27FC236}">
                <a16:creationId xmlns:a16="http://schemas.microsoft.com/office/drawing/2014/main" id="{4F40C5D4-0B8D-4F9B-A46D-DA070614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 y="1140618"/>
            <a:ext cx="856470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13</a:t>
            </a:fld>
            <a:endParaRPr lang="en-US" dirty="0"/>
          </a:p>
        </p:txBody>
      </p:sp>
      <p:pic>
        <p:nvPicPr>
          <p:cNvPr id="7" name="Picture 2" descr="third Global EV Sales for 2021 image">
            <a:extLst>
              <a:ext uri="{FF2B5EF4-FFF2-40B4-BE49-F238E27FC236}">
                <a16:creationId xmlns:a16="http://schemas.microsoft.com/office/drawing/2014/main" id="{D2C3C47E-65D7-47EF-AA7C-7A7A18B8A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97864"/>
            <a:ext cx="6781800" cy="510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https://www.ev-volumes.com/</a:t>
            </a:r>
          </a:p>
        </p:txBody>
      </p:sp>
    </p:spTree>
    <p:extLst>
      <p:ext uri="{BB962C8B-B14F-4D97-AF65-F5344CB8AC3E}">
        <p14:creationId xmlns:p14="http://schemas.microsoft.com/office/powerpoint/2010/main" val="104740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14</a:t>
            </a:fld>
            <a:endParaRPr lang="en-US" dirty="0"/>
          </a:p>
        </p:txBody>
      </p:sp>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a:t>
            </a:r>
            <a:r>
              <a:rPr lang="en-US" sz="1100" dirty="0">
                <a:hlinkClick r:id="rId2"/>
              </a:rPr>
              <a:t>Global EV Data Explorer – Data Tools - IEA</a:t>
            </a:r>
            <a:endParaRPr lang="en-US" sz="1100" i="1" dirty="0"/>
          </a:p>
        </p:txBody>
      </p:sp>
      <p:pic>
        <p:nvPicPr>
          <p:cNvPr id="5" name="Picture 4">
            <a:extLst>
              <a:ext uri="{FF2B5EF4-FFF2-40B4-BE49-F238E27FC236}">
                <a16:creationId xmlns:a16="http://schemas.microsoft.com/office/drawing/2014/main" id="{1EB149C0-CC36-F4DA-3E0A-D0518C34BDF2}"/>
              </a:ext>
            </a:extLst>
          </p:cNvPr>
          <p:cNvPicPr>
            <a:picLocks noChangeAspect="1"/>
          </p:cNvPicPr>
          <p:nvPr/>
        </p:nvPicPr>
        <p:blipFill>
          <a:blip r:embed="rId3"/>
          <a:stretch>
            <a:fillRect/>
          </a:stretch>
        </p:blipFill>
        <p:spPr>
          <a:xfrm>
            <a:off x="152400" y="1952390"/>
            <a:ext cx="6180372" cy="3047999"/>
          </a:xfrm>
          <a:prstGeom prst="rect">
            <a:avLst/>
          </a:prstGeom>
        </p:spPr>
      </p:pic>
      <p:pic>
        <p:nvPicPr>
          <p:cNvPr id="10" name="Picture 9">
            <a:extLst>
              <a:ext uri="{FF2B5EF4-FFF2-40B4-BE49-F238E27FC236}">
                <a16:creationId xmlns:a16="http://schemas.microsoft.com/office/drawing/2014/main" id="{313B5FEB-BA20-351C-F73F-FB408C333346}"/>
              </a:ext>
            </a:extLst>
          </p:cNvPr>
          <p:cNvPicPr>
            <a:picLocks noChangeAspect="1"/>
          </p:cNvPicPr>
          <p:nvPr/>
        </p:nvPicPr>
        <p:blipFill>
          <a:blip r:embed="rId4"/>
          <a:stretch>
            <a:fillRect/>
          </a:stretch>
        </p:blipFill>
        <p:spPr>
          <a:xfrm>
            <a:off x="6400800" y="1823290"/>
            <a:ext cx="2610760" cy="3171844"/>
          </a:xfrm>
          <a:prstGeom prst="rect">
            <a:avLst/>
          </a:prstGeom>
        </p:spPr>
      </p:pic>
    </p:spTree>
    <p:extLst>
      <p:ext uri="{BB962C8B-B14F-4D97-AF65-F5344CB8AC3E}">
        <p14:creationId xmlns:p14="http://schemas.microsoft.com/office/powerpoint/2010/main" val="311779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8CD9-6D94-A9CC-3110-826860DC6EEF}"/>
              </a:ext>
            </a:extLst>
          </p:cNvPr>
          <p:cNvSpPr>
            <a:spLocks noGrp="1"/>
          </p:cNvSpPr>
          <p:nvPr>
            <p:ph type="title"/>
          </p:nvPr>
        </p:nvSpPr>
        <p:spPr/>
        <p:txBody>
          <a:bodyPr/>
          <a:lstStyle/>
          <a:p>
            <a:r>
              <a:rPr lang="en-US" dirty="0"/>
              <a:t>EV Continues to Boom</a:t>
            </a:r>
          </a:p>
        </p:txBody>
      </p:sp>
      <p:sp>
        <p:nvSpPr>
          <p:cNvPr id="3" name="Content Placeholder 2">
            <a:extLst>
              <a:ext uri="{FF2B5EF4-FFF2-40B4-BE49-F238E27FC236}">
                <a16:creationId xmlns:a16="http://schemas.microsoft.com/office/drawing/2014/main" id="{37ADB534-8B56-FB49-9604-4AD0938B7063}"/>
              </a:ext>
            </a:extLst>
          </p:cNvPr>
          <p:cNvSpPr>
            <a:spLocks noGrp="1"/>
          </p:cNvSpPr>
          <p:nvPr>
            <p:ph idx="1"/>
          </p:nvPr>
        </p:nvSpPr>
        <p:spPr/>
        <p:txBody>
          <a:bodyPr/>
          <a:lstStyle/>
          <a:p>
            <a:pPr algn="l" fontAlgn="base"/>
            <a:r>
              <a:rPr lang="en-US" b="0" i="0" dirty="0">
                <a:effectLst/>
                <a:latin typeface="Helvetica" panose="020B0604020202020204" pitchFamily="34" charset="0"/>
              </a:rPr>
              <a:t>Sales for light duty vehicles down YoY for 2022</a:t>
            </a:r>
          </a:p>
          <a:p>
            <a:pPr algn="l" fontAlgn="base"/>
            <a:r>
              <a:rPr lang="en-US" b="0" i="0" dirty="0">
                <a:effectLst/>
                <a:latin typeface="Helvetica" panose="020B0604020202020204" pitchFamily="34" charset="0"/>
              </a:rPr>
              <a:t>EV sales increased by 65%</a:t>
            </a:r>
          </a:p>
          <a:p>
            <a:pPr algn="l" fontAlgn="base"/>
            <a:r>
              <a:rPr lang="en-US" b="1" i="0" dirty="0">
                <a:effectLst/>
                <a:latin typeface="Helvetica" panose="020B0604020202020204" pitchFamily="34" charset="0"/>
              </a:rPr>
              <a:t>EVs accounted for </a:t>
            </a:r>
            <a:r>
              <a:rPr lang="en-US" b="1" i="0" dirty="0">
                <a:solidFill>
                  <a:schemeClr val="accent1"/>
                </a:solidFill>
                <a:effectLst/>
                <a:latin typeface="Helvetica" panose="020B0604020202020204" pitchFamily="34" charset="0"/>
              </a:rPr>
              <a:t>5.8</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of all new cars sold in the US in 2022, an increase from </a:t>
            </a:r>
            <a:r>
              <a:rPr lang="en-US" b="1" i="0" dirty="0">
                <a:solidFill>
                  <a:schemeClr val="accent1"/>
                </a:solidFill>
                <a:effectLst/>
                <a:latin typeface="Helvetica" panose="020B0604020202020204" pitchFamily="34" charset="0"/>
              </a:rPr>
              <a:t>3.1</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the year before</a:t>
            </a:r>
          </a:p>
          <a:p>
            <a:endParaRPr lang="en-US" dirty="0"/>
          </a:p>
          <a:p>
            <a:endParaRPr lang="en-US" dirty="0"/>
          </a:p>
          <a:p>
            <a:endParaRPr lang="en-US" dirty="0"/>
          </a:p>
          <a:p>
            <a:endParaRPr lang="en-US" dirty="0"/>
          </a:p>
          <a:p>
            <a:pPr marL="0" indent="0" algn="r">
              <a:buNone/>
            </a:pPr>
            <a:r>
              <a:rPr lang="en-US" sz="1100" i="1" dirty="0"/>
              <a:t>Motor Intelligence, InsideEvs.com</a:t>
            </a:r>
          </a:p>
        </p:txBody>
      </p:sp>
      <p:sp>
        <p:nvSpPr>
          <p:cNvPr id="4" name="Footer Placeholder 3">
            <a:extLst>
              <a:ext uri="{FF2B5EF4-FFF2-40B4-BE49-F238E27FC236}">
                <a16:creationId xmlns:a16="http://schemas.microsoft.com/office/drawing/2014/main" id="{38B92917-01D3-582D-ADE8-9DDCB55E187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0D817FF2-E2DF-5361-F8DD-AC5A95C77DFC}"/>
              </a:ext>
            </a:extLst>
          </p:cNvPr>
          <p:cNvSpPr>
            <a:spLocks noGrp="1"/>
          </p:cNvSpPr>
          <p:nvPr>
            <p:ph type="sldNum" sz="quarter" idx="4"/>
          </p:nvPr>
        </p:nvSpPr>
        <p:spPr/>
        <p:txBody>
          <a:bodyPr/>
          <a:lstStyle/>
          <a:p>
            <a:fld id="{BA9ABCF8-B696-4AAE-AEF6-910B77DD8B89}" type="slidenum">
              <a:rPr lang="en-US" smtClean="0"/>
              <a:t>15</a:t>
            </a:fld>
            <a:endParaRPr lang="en-US" dirty="0"/>
          </a:p>
        </p:txBody>
      </p:sp>
      <p:pic>
        <p:nvPicPr>
          <p:cNvPr id="1026" name="Picture 2" descr="Positive Business Graph - Free Stock Images &amp; Photos - 25505680 |  StockFreeImages.com">
            <a:extLst>
              <a:ext uri="{FF2B5EF4-FFF2-40B4-BE49-F238E27FC236}">
                <a16:creationId xmlns:a16="http://schemas.microsoft.com/office/drawing/2014/main" id="{E5839E4A-F9B2-1142-F38C-F670E8059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17" r="12985" b="5267"/>
          <a:stretch/>
        </p:blipFill>
        <p:spPr bwMode="auto">
          <a:xfrm>
            <a:off x="2600325" y="3486101"/>
            <a:ext cx="38766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72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BB5-1038-4D6D-9E5A-4876931A51CB}"/>
              </a:ext>
            </a:extLst>
          </p:cNvPr>
          <p:cNvSpPr>
            <a:spLocks noGrp="1"/>
          </p:cNvSpPr>
          <p:nvPr>
            <p:ph type="title"/>
          </p:nvPr>
        </p:nvSpPr>
        <p:spPr>
          <a:xfrm>
            <a:off x="1219201" y="152400"/>
            <a:ext cx="7545858" cy="679832"/>
          </a:xfrm>
        </p:spPr>
        <p:txBody>
          <a:bodyPr/>
          <a:lstStyle/>
          <a:p>
            <a:r>
              <a:rPr lang="en-US" sz="3200" dirty="0"/>
              <a:t>How much energy and how long to charge?</a:t>
            </a:r>
          </a:p>
        </p:txBody>
      </p:sp>
      <p:graphicFrame>
        <p:nvGraphicFramePr>
          <p:cNvPr id="6" name="Content Placeholder 5">
            <a:extLst>
              <a:ext uri="{FF2B5EF4-FFF2-40B4-BE49-F238E27FC236}">
                <a16:creationId xmlns:a16="http://schemas.microsoft.com/office/drawing/2014/main" id="{5B03637A-C98A-4E06-AA64-BA874E7FE2A6}"/>
              </a:ext>
            </a:extLst>
          </p:cNvPr>
          <p:cNvGraphicFramePr>
            <a:graphicFrameLocks noGrp="1"/>
          </p:cNvGraphicFramePr>
          <p:nvPr>
            <p:ph idx="1"/>
            <p:extLst>
              <p:ext uri="{D42A27DB-BD31-4B8C-83A1-F6EECF244321}">
                <p14:modId xmlns:p14="http://schemas.microsoft.com/office/powerpoint/2010/main" val="3135330465"/>
              </p:ext>
            </p:extLst>
          </p:nvPr>
        </p:nvGraphicFramePr>
        <p:xfrm>
          <a:off x="381000" y="1309688"/>
          <a:ext cx="8305800" cy="4447996"/>
        </p:xfrm>
        <a:graphic>
          <a:graphicData uri="http://schemas.openxmlformats.org/drawingml/2006/table">
            <a:tbl>
              <a:tblPr/>
              <a:tblGrid>
                <a:gridCol w="753018">
                  <a:extLst>
                    <a:ext uri="{9D8B030D-6E8A-4147-A177-3AD203B41FA5}">
                      <a16:colId xmlns:a16="http://schemas.microsoft.com/office/drawing/2014/main" val="2538811105"/>
                    </a:ext>
                  </a:extLst>
                </a:gridCol>
                <a:gridCol w="978924">
                  <a:extLst>
                    <a:ext uri="{9D8B030D-6E8A-4147-A177-3AD203B41FA5}">
                      <a16:colId xmlns:a16="http://schemas.microsoft.com/office/drawing/2014/main" val="3277102965"/>
                    </a:ext>
                  </a:extLst>
                </a:gridCol>
                <a:gridCol w="903624">
                  <a:extLst>
                    <a:ext uri="{9D8B030D-6E8A-4147-A177-3AD203B41FA5}">
                      <a16:colId xmlns:a16="http://schemas.microsoft.com/office/drawing/2014/main" val="4090994383"/>
                    </a:ext>
                  </a:extLst>
                </a:gridCol>
                <a:gridCol w="2093393">
                  <a:extLst>
                    <a:ext uri="{9D8B030D-6E8A-4147-A177-3AD203B41FA5}">
                      <a16:colId xmlns:a16="http://schemas.microsoft.com/office/drawing/2014/main" val="2330649649"/>
                    </a:ext>
                  </a:extLst>
                </a:gridCol>
                <a:gridCol w="1519441">
                  <a:extLst>
                    <a:ext uri="{9D8B030D-6E8A-4147-A177-3AD203B41FA5}">
                      <a16:colId xmlns:a16="http://schemas.microsoft.com/office/drawing/2014/main" val="2824277229"/>
                    </a:ext>
                  </a:extLst>
                </a:gridCol>
                <a:gridCol w="2057400">
                  <a:extLst>
                    <a:ext uri="{9D8B030D-6E8A-4147-A177-3AD203B41FA5}">
                      <a16:colId xmlns:a16="http://schemas.microsoft.com/office/drawing/2014/main" val="1242818598"/>
                    </a:ext>
                  </a:extLst>
                </a:gridCol>
              </a:tblGrid>
              <a:tr h="1068841">
                <a:tc>
                  <a:txBody>
                    <a:bodyPr/>
                    <a:lstStyle/>
                    <a:p>
                      <a:pPr algn="ctr" rtl="0" fontAlgn="t"/>
                      <a:r>
                        <a:rPr lang="en-US" sz="1600" b="1" dirty="0" err="1">
                          <a:effectLst/>
                        </a:rPr>
                        <a:t>Mfg</a:t>
                      </a:r>
                      <a:endParaRPr lang="en-US" sz="1600" b="1" dirty="0">
                        <a:effectLst/>
                      </a:endParaRP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EV Offering</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Range (miles)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Capacity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Charge Time (hours)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8748917"/>
                  </a:ext>
                </a:extLst>
              </a:tr>
              <a:tr h="1382578">
                <a:tc>
                  <a:txBody>
                    <a:bodyPr/>
                    <a:lstStyle/>
                    <a:p>
                      <a:pPr algn="ctr" rtl="0" fontAlgn="t"/>
                      <a:r>
                        <a:rPr lang="en-US" sz="1600">
                          <a:effectLst/>
                        </a:rPr>
                        <a:t>Tesla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S / 3 / X / 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s-ES" sz="1400" dirty="0">
                          <a:effectLst/>
                        </a:rPr>
                        <a:t>S - 405</a:t>
                      </a:r>
                      <a:br>
                        <a:rPr lang="es-ES" sz="1400" dirty="0">
                          <a:effectLst/>
                        </a:rPr>
                      </a:br>
                      <a:r>
                        <a:rPr lang="es-ES" sz="1400" dirty="0">
                          <a:effectLst/>
                        </a:rPr>
                        <a:t>3 - 272-358</a:t>
                      </a:r>
                      <a:br>
                        <a:rPr lang="es-ES" sz="1400" dirty="0">
                          <a:effectLst/>
                        </a:rPr>
                      </a:br>
                      <a:r>
                        <a:rPr lang="es-ES" sz="1400" dirty="0">
                          <a:effectLst/>
                        </a:rPr>
                        <a:t>X - 333-351</a:t>
                      </a:r>
                      <a:br>
                        <a:rPr lang="es-ES" sz="1400" dirty="0">
                          <a:effectLst/>
                        </a:rPr>
                      </a:br>
                      <a:r>
                        <a:rPr lang="es-ES" sz="1400" dirty="0">
                          <a:effectLst/>
                        </a:rPr>
                        <a:t>Y - 303-330</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S - 407 V lithium-ion</a:t>
                      </a:r>
                      <a:br>
                        <a:rPr lang="en-US" sz="1200" dirty="0">
                          <a:effectLst/>
                        </a:rPr>
                      </a:br>
                      <a:r>
                        <a:rPr lang="en-US" sz="1200" dirty="0">
                          <a:effectLst/>
                        </a:rPr>
                        <a:t>3 - 50-82 kWh 350 V lithium-ion</a:t>
                      </a:r>
                      <a:br>
                        <a:rPr lang="en-US" sz="1200" dirty="0">
                          <a:effectLst/>
                        </a:rPr>
                      </a:br>
                      <a:r>
                        <a:rPr lang="en-US" sz="1200" dirty="0">
                          <a:effectLst/>
                        </a:rPr>
                        <a:t>X - 100 kWh 410 V lithium-ion</a:t>
                      </a:r>
                      <a:br>
                        <a:rPr lang="en-US" sz="1200" dirty="0">
                          <a:effectLst/>
                        </a:rPr>
                      </a:br>
                      <a:r>
                        <a:rPr lang="en-US" sz="1200" dirty="0">
                          <a:effectLst/>
                        </a:rPr>
                        <a:t>Y - 75 kWh 350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S - 103 kWh</a:t>
                      </a:r>
                      <a:br>
                        <a:rPr lang="pl-PL" sz="1600" dirty="0">
                          <a:effectLst/>
                        </a:rPr>
                      </a:br>
                      <a:r>
                        <a:rPr lang="pl-PL" sz="1600" dirty="0">
                          <a:effectLst/>
                        </a:rPr>
                        <a:t>3 - 50 to 82 kWh</a:t>
                      </a:r>
                      <a:br>
                        <a:rPr lang="pl-PL" sz="1600" dirty="0">
                          <a:effectLst/>
                        </a:rPr>
                      </a:br>
                      <a:r>
                        <a:rPr lang="pl-PL" sz="1600" dirty="0">
                          <a:effectLst/>
                        </a:rPr>
                        <a:t>X - 100 kWh</a:t>
                      </a:r>
                      <a:br>
                        <a:rPr lang="pl-PL" sz="1600" dirty="0">
                          <a:effectLst/>
                        </a:rPr>
                      </a:br>
                      <a:r>
                        <a:rPr lang="pl-PL" sz="1600" dirty="0">
                          <a:effectLst/>
                        </a:rPr>
                        <a:t>Y - 75 kWh </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S - 8 -15h at 240V</a:t>
                      </a:r>
                      <a:br>
                        <a:rPr lang="en-US" sz="1400" dirty="0">
                          <a:effectLst/>
                        </a:rPr>
                      </a:br>
                      <a:r>
                        <a:rPr lang="en-US" sz="1400" dirty="0">
                          <a:effectLst/>
                        </a:rPr>
                        <a:t>3 - 8.5 to 10h at 240V</a:t>
                      </a:r>
                      <a:br>
                        <a:rPr lang="en-US" sz="1400" dirty="0">
                          <a:effectLst/>
                        </a:rPr>
                      </a:br>
                      <a:r>
                        <a:rPr lang="en-US" sz="1400" dirty="0">
                          <a:effectLst/>
                        </a:rPr>
                        <a:t>X - 10.5h at 240V</a:t>
                      </a:r>
                      <a:br>
                        <a:rPr lang="en-US" sz="1400" dirty="0">
                          <a:effectLst/>
                        </a:rPr>
                      </a:br>
                      <a:r>
                        <a:rPr lang="en-US" sz="1400" dirty="0">
                          <a:effectLst/>
                        </a:rPr>
                        <a:t>Y - 10h at 240V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2341492"/>
                  </a:ext>
                </a:extLst>
              </a:tr>
              <a:tr h="548864">
                <a:tc>
                  <a:txBody>
                    <a:bodyPr/>
                    <a:lstStyle/>
                    <a:p>
                      <a:pPr algn="ctr" rtl="0" fontAlgn="t"/>
                      <a:r>
                        <a:rPr lang="en-US" sz="1600" dirty="0">
                          <a:effectLst/>
                        </a:rPr>
                        <a:t>Porsche</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t"/>
                      <a:r>
                        <a:rPr lang="en-US" sz="1600" dirty="0" err="1">
                          <a:effectLst/>
                        </a:rPr>
                        <a:t>Taycan</a:t>
                      </a:r>
                      <a:endParaRPr lang="en-US" sz="1600" dirty="0">
                        <a:effectLst/>
                      </a:endParaRP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199-212</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200" dirty="0">
                          <a:effectLst/>
                        </a:rPr>
                        <a:t>79.2-93.4 kWh 723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600" dirty="0">
                          <a:effectLst/>
                        </a:rPr>
                        <a:t>79.2 to 93.4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24 </a:t>
                      </a:r>
                      <a:r>
                        <a:rPr lang="en-US" sz="1400" dirty="0" err="1">
                          <a:effectLst/>
                        </a:rPr>
                        <a:t>hrs</a:t>
                      </a:r>
                      <a:r>
                        <a:rPr lang="en-US" sz="1400" dirty="0">
                          <a:effectLst/>
                        </a:rPr>
                        <a:t> @ 120V</a:t>
                      </a:r>
                    </a:p>
                    <a:p>
                      <a:pPr algn="l" rtl="0" fontAlgn="t"/>
                      <a:r>
                        <a:rPr lang="en-US" sz="1400" dirty="0">
                          <a:effectLst/>
                        </a:rPr>
                        <a:t>12h @ 240V</a:t>
                      </a:r>
                    </a:p>
                    <a:p>
                      <a:pPr algn="l" rtl="0" fontAlgn="t"/>
                      <a:r>
                        <a:rPr lang="en-US" sz="1400" dirty="0">
                          <a:effectLst/>
                        </a:rPr>
                        <a:t>15m @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2876557"/>
                  </a:ext>
                </a:extLst>
              </a:tr>
              <a:tr h="1328829">
                <a:tc>
                  <a:txBody>
                    <a:bodyPr/>
                    <a:lstStyle/>
                    <a:p>
                      <a:pPr algn="ctr" rtl="0" fontAlgn="t"/>
                      <a:r>
                        <a:rPr lang="en-US" sz="1600" dirty="0">
                          <a:effectLst/>
                        </a:rPr>
                        <a:t>Kia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EV6 / Niro</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EV6 - 232-310</a:t>
                      </a:r>
                      <a:br>
                        <a:rPr lang="en-US" sz="1400" dirty="0">
                          <a:effectLst/>
                        </a:rPr>
                      </a:br>
                      <a:r>
                        <a:rPr lang="en-US" sz="1400" dirty="0">
                          <a:effectLst/>
                        </a:rPr>
                        <a:t>Niro - 258</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EV6 - 58-77.4 kWh 523-697 V lithium polymer</a:t>
                      </a:r>
                      <a:br>
                        <a:rPr lang="en-US" sz="1200" dirty="0">
                          <a:effectLst/>
                        </a:rPr>
                      </a:br>
                      <a:r>
                        <a:rPr lang="en-US" sz="1200" dirty="0">
                          <a:effectLst/>
                        </a:rPr>
                        <a:t>Niro - 64 kWh 356V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EV6 - 58 to 77.4 kWh</a:t>
                      </a:r>
                      <a:br>
                        <a:rPr lang="pl-PL" sz="1600" dirty="0">
                          <a:effectLst/>
                        </a:rPr>
                      </a:br>
                      <a:r>
                        <a:rPr lang="pl-PL" sz="1600" dirty="0">
                          <a:effectLst/>
                        </a:rPr>
                        <a:t>Niro - 64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t-BR" sz="1400" dirty="0">
                          <a:effectLst/>
                        </a:rPr>
                        <a:t>EV6 - 51-68h @120V</a:t>
                      </a:r>
                    </a:p>
                    <a:p>
                      <a:pPr algn="l" rtl="0" fontAlgn="t"/>
                      <a:r>
                        <a:rPr lang="pt-BR" sz="1400" dirty="0">
                          <a:effectLst/>
                        </a:rPr>
                        <a:t>6.3-8.7h @240V</a:t>
                      </a:r>
                    </a:p>
                    <a:p>
                      <a:pPr algn="l" rtl="0" fontAlgn="t"/>
                      <a:r>
                        <a:rPr lang="pt-BR" sz="1400" dirty="0">
                          <a:effectLst/>
                        </a:rPr>
                        <a:t>1.1-1.2h @440V</a:t>
                      </a:r>
                      <a:br>
                        <a:rPr lang="pt-BR" sz="1400" dirty="0">
                          <a:effectLst/>
                        </a:rPr>
                      </a:br>
                      <a:r>
                        <a:rPr lang="pt-BR" sz="1400" dirty="0">
                          <a:effectLst/>
                        </a:rPr>
                        <a:t>Niro - 9.25 </a:t>
                      </a:r>
                      <a:r>
                        <a:rPr lang="pt-BR" sz="1400" dirty="0" err="1">
                          <a:effectLst/>
                        </a:rPr>
                        <a:t>at</a:t>
                      </a:r>
                      <a:r>
                        <a:rPr lang="pt-BR" sz="1400" dirty="0">
                          <a:effectLst/>
                        </a:rPr>
                        <a:t> 240V</a:t>
                      </a:r>
                    </a:p>
                    <a:p>
                      <a:pPr algn="l" rtl="0" fontAlgn="t"/>
                      <a:r>
                        <a:rPr lang="pt-BR" sz="1400" dirty="0">
                          <a:effectLst/>
                        </a:rPr>
                        <a:t>1.07h at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0067193"/>
                  </a:ext>
                </a:extLst>
              </a:tr>
            </a:tbl>
          </a:graphicData>
        </a:graphic>
      </p:graphicFrame>
      <p:sp>
        <p:nvSpPr>
          <p:cNvPr id="4" name="Footer Placeholder 3">
            <a:extLst>
              <a:ext uri="{FF2B5EF4-FFF2-40B4-BE49-F238E27FC236}">
                <a16:creationId xmlns:a16="http://schemas.microsoft.com/office/drawing/2014/main" id="{0849FFF8-000F-4723-8996-0343BC87B7D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C503895-93FB-41C6-AEDE-881A83C2C268}"/>
              </a:ext>
            </a:extLst>
          </p:cNvPr>
          <p:cNvSpPr>
            <a:spLocks noGrp="1"/>
          </p:cNvSpPr>
          <p:nvPr>
            <p:ph type="sldNum" sz="quarter" idx="4"/>
          </p:nvPr>
        </p:nvSpPr>
        <p:spPr/>
        <p:txBody>
          <a:bodyPr/>
          <a:lstStyle/>
          <a:p>
            <a:fld id="{BA9ABCF8-B696-4AAE-AEF6-910B77DD8B89}" type="slidenum">
              <a:rPr lang="en-US" smtClean="0"/>
              <a:t>16</a:t>
            </a:fld>
            <a:endParaRPr lang="en-US" dirty="0"/>
          </a:p>
        </p:txBody>
      </p:sp>
    </p:spTree>
    <p:extLst>
      <p:ext uri="{BB962C8B-B14F-4D97-AF65-F5344CB8AC3E}">
        <p14:creationId xmlns:p14="http://schemas.microsoft.com/office/powerpoint/2010/main" val="260774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804983"/>
          </a:xfrm>
        </p:spPr>
        <p:txBody>
          <a:bodyPr>
            <a:normAutofit/>
          </a:bodyPr>
          <a:lstStyle/>
          <a:p>
            <a:r>
              <a:rPr lang="en-US" dirty="0"/>
              <a:t>Range – In excess of 400 miles with models announced that will achieve over 600 miles.  </a:t>
            </a:r>
          </a:p>
          <a:p>
            <a:r>
              <a:rPr lang="en-US" dirty="0"/>
              <a:t>However, this is not the effective range.  Effective range is rarely more than 70% of this number and in colder, hilly climates, traveling on highways this range may only be 50% of the rating.</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17</a:t>
            </a:fld>
            <a:endParaRPr lang="en-US" dirty="0"/>
          </a:p>
        </p:txBody>
      </p:sp>
      <p:pic>
        <p:nvPicPr>
          <p:cNvPr id="5122" name="Picture 2" descr="750+ Distance Pictures [HD] | Download Free Images &amp; Stock Photos on  Unsplash">
            <a:extLst>
              <a:ext uri="{FF2B5EF4-FFF2-40B4-BE49-F238E27FC236}">
                <a16:creationId xmlns:a16="http://schemas.microsoft.com/office/drawing/2014/main" id="{F447D48E-FE17-131A-518A-F9532AEFCB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84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728783"/>
          </a:xfrm>
        </p:spPr>
        <p:txBody>
          <a:bodyPr>
            <a:normAutofit/>
          </a:bodyPr>
          <a:lstStyle/>
          <a:p>
            <a:r>
              <a:rPr lang="en-US" dirty="0"/>
              <a:t>For a 200 mile range car this may only give you 100 miles before needing to charge again in a northern climate in the winter.</a:t>
            </a:r>
          </a:p>
          <a:p>
            <a:r>
              <a:rPr lang="en-US" dirty="0"/>
              <a:t>For a 650 mile range car this should typically give 400 to 450 miles before needing to stop and charge.</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18</a:t>
            </a:fld>
            <a:endParaRPr lang="en-US" dirty="0"/>
          </a:p>
        </p:txBody>
      </p:sp>
      <p:pic>
        <p:nvPicPr>
          <p:cNvPr id="6" name="Picture 2" descr="750+ Distance Pictures [HD] | Download Free Images &amp; Stock Photos on  Unsplash">
            <a:extLst>
              <a:ext uri="{FF2B5EF4-FFF2-40B4-BE49-F238E27FC236}">
                <a16:creationId xmlns:a16="http://schemas.microsoft.com/office/drawing/2014/main" id="{ED52A7E9-F5BC-C56E-8257-A144F8EF79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7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Time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381000" y="1143000"/>
            <a:ext cx="7722870" cy="3473247"/>
          </a:xfrm>
        </p:spPr>
        <p:txBody>
          <a:bodyPr>
            <a:normAutofit fontScale="92500"/>
          </a:bodyPr>
          <a:lstStyle/>
          <a:p>
            <a:r>
              <a:rPr lang="en-US" dirty="0"/>
              <a:t>Charge time – Charging at home is a game changer.  You leave every day from home fully charged.  This is huge.  </a:t>
            </a:r>
          </a:p>
          <a:p>
            <a:r>
              <a:rPr lang="en-US" dirty="0"/>
              <a:t>We typically are willing to pay for conveniences, but in this case convenience is less expensive.</a:t>
            </a:r>
          </a:p>
          <a:p>
            <a:r>
              <a:rPr lang="en-US" dirty="0"/>
              <a:t>On the road the DC Superchargers are now capable of getting you on the road in under 10 minutes.</a:t>
            </a:r>
          </a:p>
          <a:p>
            <a:pPr lvl="1"/>
            <a:r>
              <a:rPr lang="en-US" dirty="0"/>
              <a:t>This is now similar to if not the same as fueling with gas.</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19</a:t>
            </a:fld>
            <a:endParaRPr lang="en-US" dirty="0"/>
          </a:p>
        </p:txBody>
      </p:sp>
      <p:pic>
        <p:nvPicPr>
          <p:cNvPr id="6146" name="Picture 2" descr="What's the Difference Between Level 3 Charging, DC Fast Charging, and  Superchargers?">
            <a:extLst>
              <a:ext uri="{FF2B5EF4-FFF2-40B4-BE49-F238E27FC236}">
                <a16:creationId xmlns:a16="http://schemas.microsoft.com/office/drawing/2014/main" id="{4F36001B-1776-87D0-8296-35DF2BF4B8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710" y="4512609"/>
            <a:ext cx="3438579" cy="185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1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2</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167277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Cost</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415290" y="1295400"/>
            <a:ext cx="8349768" cy="4842433"/>
          </a:xfrm>
        </p:spPr>
        <p:txBody>
          <a:bodyPr>
            <a:normAutofit/>
          </a:bodyPr>
          <a:lstStyle/>
          <a:p>
            <a:r>
              <a:rPr lang="en-US" sz="2400" dirty="0"/>
              <a:t>Charging even 90% of a 90kwh battery at home for $0.12/kwh is $9.72 and typically will take you 240 miles under typical circumstances for a cost of $0.04/mile.  </a:t>
            </a:r>
          </a:p>
          <a:p>
            <a:r>
              <a:rPr lang="en-US" sz="2400" dirty="0"/>
              <a:t>Assuming you consumed 30 mpg, at a gas price of $4.00/gallon this is roughly a $48.00 fill up and took an extra 10 to 15 minutes out of your life.  If you have waited in line at COSTCO you may have spent more time than that and your cost per mile is over $0.13.</a:t>
            </a:r>
          </a:p>
          <a:p>
            <a:pPr marL="0" indent="0">
              <a:buNone/>
            </a:pPr>
            <a:endParaRPr lang="en-US" sz="2400" dirty="0"/>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20</a:t>
            </a:fld>
            <a:endParaRPr lang="en-US" dirty="0"/>
          </a:p>
        </p:txBody>
      </p:sp>
      <p:pic>
        <p:nvPicPr>
          <p:cNvPr id="8194" name="Picture 2" descr="The importance of measuring your distribution costs • berner+becker •  revenue management">
            <a:extLst>
              <a:ext uri="{FF2B5EF4-FFF2-40B4-BE49-F238E27FC236}">
                <a16:creationId xmlns:a16="http://schemas.microsoft.com/office/drawing/2014/main" id="{8CB09D34-3908-D8EB-7A6E-F3C9A2315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98" y="4637915"/>
            <a:ext cx="3632252" cy="207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84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normAutofit/>
          </a:bodyPr>
          <a:lstStyle/>
          <a:p>
            <a:r>
              <a:rPr lang="en-US" sz="3200" dirty="0"/>
              <a:t>Changing the Game – the rest of the world </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8136408" cy="3033583"/>
          </a:xfrm>
        </p:spPr>
        <p:txBody>
          <a:bodyPr>
            <a:normAutofit fontScale="85000" lnSpcReduction="20000"/>
          </a:bodyPr>
          <a:lstStyle/>
          <a:p>
            <a:r>
              <a:rPr lang="en-US" dirty="0"/>
              <a:t>Small wonder that electric vehicles took off in the rest of the world faster than the US.  Gas is significantly more expensive and the distances traveled are typically much less.</a:t>
            </a:r>
          </a:p>
          <a:p>
            <a:r>
              <a:rPr lang="en-US" dirty="0"/>
              <a:t>On 4/26/23 the average price per gallon in New York State $3.70, in Paris the same gallon of gas was $8.21 or 2.2 times more expensive.  </a:t>
            </a:r>
          </a:p>
          <a:p>
            <a:r>
              <a:rPr lang="en-US" dirty="0"/>
              <a:t>Electricity, on the other hand, is roughly only 1.5 times more expensive.  This price advantage coupled with shorter average drive distances makes electric vehicles very attractive to the average driver in Europe.  </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21</a:t>
            </a:fld>
            <a:endParaRPr lang="en-US" dirty="0"/>
          </a:p>
        </p:txBody>
      </p:sp>
      <p:pic>
        <p:nvPicPr>
          <p:cNvPr id="9218" name="Picture 2" descr="The brave new world of 2021">
            <a:extLst>
              <a:ext uri="{FF2B5EF4-FFF2-40B4-BE49-F238E27FC236}">
                <a16:creationId xmlns:a16="http://schemas.microsoft.com/office/drawing/2014/main" id="{0A252611-FA10-6962-0E22-7F99A78F42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58920"/>
            <a:ext cx="3200400" cy="206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3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1A766297-C67C-4398-829E-6F92C11B27B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22</a:t>
            </a:fld>
            <a:endParaRPr lang="en-US" dirty="0"/>
          </a:p>
        </p:txBody>
      </p:sp>
      <p:pic>
        <p:nvPicPr>
          <p:cNvPr id="4" name="Picture 3">
            <a:extLst>
              <a:ext uri="{FF2B5EF4-FFF2-40B4-BE49-F238E27FC236}">
                <a16:creationId xmlns:a16="http://schemas.microsoft.com/office/drawing/2014/main" id="{E69FAEDC-E9D5-41F4-BC74-C779455267FB}"/>
              </a:ext>
            </a:extLst>
          </p:cNvPr>
          <p:cNvPicPr>
            <a:picLocks noChangeAspect="1"/>
          </p:cNvPicPr>
          <p:nvPr/>
        </p:nvPicPr>
        <p:blipFill>
          <a:blip r:embed="rId2"/>
          <a:stretch>
            <a:fillRect/>
          </a:stretch>
        </p:blipFill>
        <p:spPr>
          <a:xfrm>
            <a:off x="3183408" y="1531415"/>
            <a:ext cx="5581650" cy="1066800"/>
          </a:xfrm>
          <a:prstGeom prst="rect">
            <a:avLst/>
          </a:prstGeom>
        </p:spPr>
      </p:pic>
      <p:sp>
        <p:nvSpPr>
          <p:cNvPr id="13" name="TextBox 12">
            <a:extLst>
              <a:ext uri="{FF2B5EF4-FFF2-40B4-BE49-F238E27FC236}">
                <a16:creationId xmlns:a16="http://schemas.microsoft.com/office/drawing/2014/main" id="{89B5FAA7-C123-41AD-84D0-FEA30CC40940}"/>
              </a:ext>
            </a:extLst>
          </p:cNvPr>
          <p:cNvSpPr txBox="1"/>
          <p:nvPr/>
        </p:nvSpPr>
        <p:spPr>
          <a:xfrm>
            <a:off x="1276350" y="2837517"/>
            <a:ext cx="7258050" cy="2554545"/>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Ford announced during its fourth-quarter earnings report that it will invest $22 billion in electric vehicles and $7 billion in autonomous vehicles through 2025 and will be “all electric” in Europe by 2030.</a:t>
            </a:r>
            <a:endParaRPr lang="en-US" sz="3200" dirty="0">
              <a:latin typeface="Calibri" panose="020F0502020204030204" pitchFamily="34" charset="0"/>
            </a:endParaRPr>
          </a:p>
        </p:txBody>
      </p:sp>
      <p:pic>
        <p:nvPicPr>
          <p:cNvPr id="8" name="Picture 4">
            <a:extLst>
              <a:ext uri="{FF2B5EF4-FFF2-40B4-BE49-F238E27FC236}">
                <a16:creationId xmlns:a16="http://schemas.microsoft.com/office/drawing/2014/main" id="{225D7AAB-AF55-42D4-91E3-4960360E9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22" y="1550465"/>
            <a:ext cx="2747624" cy="89930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4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13918"/>
            <a:ext cx="7886700" cy="4842433"/>
          </a:xfrm>
        </p:spPr>
        <p:txBody>
          <a:bodyPr>
            <a:normAutofit/>
          </a:bodyPr>
          <a:lstStyle/>
          <a:p>
            <a:pPr marL="0" indent="0" algn="ctr">
              <a:buNone/>
            </a:pPr>
            <a:r>
              <a:rPr lang="en-US" sz="6000" b="1" dirty="0"/>
              <a:t>Types of Electric Vehicle Supply Equipment (EVSE’s or chargers)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23</a:t>
            </a:fld>
            <a:endParaRPr lang="en-US" dirty="0"/>
          </a:p>
        </p:txBody>
      </p:sp>
      <p:pic>
        <p:nvPicPr>
          <p:cNvPr id="3" name="Picture 3" descr="Logo, company name&#10;&#10;Description automatically generated">
            <a:extLst>
              <a:ext uri="{FF2B5EF4-FFF2-40B4-BE49-F238E27FC236}">
                <a16:creationId xmlns:a16="http://schemas.microsoft.com/office/drawing/2014/main" id="{3B2E12C7-9378-B27C-43A7-51E4868B10E5}"/>
              </a:ext>
            </a:extLst>
          </p:cNvPr>
          <p:cNvPicPr>
            <a:picLocks noChangeAspect="1"/>
          </p:cNvPicPr>
          <p:nvPr/>
        </p:nvPicPr>
        <p:blipFill>
          <a:blip r:embed="rId2"/>
          <a:stretch>
            <a:fillRect/>
          </a:stretch>
        </p:blipFill>
        <p:spPr>
          <a:xfrm>
            <a:off x="3876982" y="4631016"/>
            <a:ext cx="1390036" cy="1390343"/>
          </a:xfrm>
          <a:prstGeom prst="rect">
            <a:avLst/>
          </a:prstGeom>
        </p:spPr>
      </p:pic>
    </p:spTree>
    <p:extLst>
      <p:ext uri="{BB962C8B-B14F-4D97-AF65-F5344CB8AC3E}">
        <p14:creationId xmlns:p14="http://schemas.microsoft.com/office/powerpoint/2010/main" val="1681795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775" y="1717503"/>
            <a:ext cx="1192618" cy="3000547"/>
          </a:xfrm>
          <a:prstGeom prst="rect">
            <a:avLst/>
          </a:prstGeom>
        </p:spPr>
      </p:pic>
      <p:sp>
        <p:nvSpPr>
          <p:cNvPr id="5" name="Title 1"/>
          <p:cNvSpPr>
            <a:spLocks noGrp="1"/>
          </p:cNvSpPr>
          <p:nvPr>
            <p:ph type="title"/>
          </p:nvPr>
        </p:nvSpPr>
        <p:spPr>
          <a:xfrm>
            <a:off x="1556951" y="158368"/>
            <a:ext cx="7208107" cy="679832"/>
          </a:xfrm>
        </p:spPr>
        <p:txBody>
          <a:bodyPr>
            <a:noAutofit/>
          </a:bodyPr>
          <a:lstStyle/>
          <a:p>
            <a:r>
              <a:rPr lang="en-US" sz="2800" dirty="0">
                <a:latin typeface="+mj-lt"/>
                <a:cs typeface="Arial" panose="020B0604020202020204" pitchFamily="34" charset="0"/>
              </a:rPr>
              <a:t>Types of Electric Vehicle Supply Equipment (EVSE)</a:t>
            </a:r>
          </a:p>
        </p:txBody>
      </p:sp>
      <p:sp>
        <p:nvSpPr>
          <p:cNvPr id="3" name="Content Placeholder 2"/>
          <p:cNvSpPr>
            <a:spLocks noGrp="1"/>
          </p:cNvSpPr>
          <p:nvPr>
            <p:ph idx="1"/>
          </p:nvPr>
        </p:nvSpPr>
        <p:spPr>
          <a:xfrm>
            <a:off x="0" y="1921604"/>
            <a:ext cx="8515350" cy="4230646"/>
          </a:xfrm>
        </p:spPr>
        <p:txBody>
          <a:bodyPr>
            <a:normAutofit fontScale="92500" lnSpcReduction="20000"/>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i="1" dirty="0"/>
          </a:p>
          <a:p>
            <a:pPr marL="914400" lvl="2" indent="0">
              <a:buNone/>
            </a:pPr>
            <a:r>
              <a:rPr lang="en-US" i="1" dirty="0"/>
              <a:t>At the high end of the Level 3 chargers (350 kw and up) – A 90 kwh battery charging from 10 to 80% and adding 210 miles of range will only take 10.5 minutes</a:t>
            </a:r>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24</a:t>
            </a:fld>
            <a:endParaRPr lang="en-US" dirty="0"/>
          </a:p>
        </p:txBody>
      </p:sp>
      <p:pic>
        <p:nvPicPr>
          <p:cNvPr id="4098" name="Picture 2" descr="image">
            <a:extLst>
              <a:ext uri="{FF2B5EF4-FFF2-40B4-BE49-F238E27FC236}">
                <a16:creationId xmlns:a16="http://schemas.microsoft.com/office/drawing/2014/main" id="{2D3DB822-4657-456B-A470-A8C0D02A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58" y="981235"/>
            <a:ext cx="7457264" cy="4236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0BEBA-4E7D-4F51-9678-6A66476211E6}"/>
              </a:ext>
            </a:extLst>
          </p:cNvPr>
          <p:cNvSpPr txBox="1"/>
          <p:nvPr/>
        </p:nvSpPr>
        <p:spPr>
          <a:xfrm>
            <a:off x="6711599" y="5099261"/>
            <a:ext cx="1274708" cy="261610"/>
          </a:xfrm>
          <a:prstGeom prst="rect">
            <a:avLst/>
          </a:prstGeom>
          <a:noFill/>
        </p:spPr>
        <p:txBody>
          <a:bodyPr wrap="none" rtlCol="0">
            <a:spAutoFit/>
          </a:bodyPr>
          <a:lstStyle/>
          <a:p>
            <a:r>
              <a:rPr lang="en-US" sz="1100" i="1" dirty="0"/>
              <a:t>Source: forbes.com</a:t>
            </a:r>
          </a:p>
        </p:txBody>
      </p:sp>
    </p:spTree>
    <p:extLst>
      <p:ext uri="{BB962C8B-B14F-4D97-AF65-F5344CB8AC3E}">
        <p14:creationId xmlns:p14="http://schemas.microsoft.com/office/powerpoint/2010/main" val="295053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EVSE Manufactures</a:t>
            </a:r>
          </a:p>
        </p:txBody>
      </p:sp>
      <p:sp>
        <p:nvSpPr>
          <p:cNvPr id="3" name="Content Placeholder 2"/>
          <p:cNvSpPr>
            <a:spLocks noGrp="1"/>
          </p:cNvSpPr>
          <p:nvPr>
            <p:ph idx="1"/>
          </p:nvPr>
        </p:nvSpPr>
        <p:spPr/>
        <p:txBody>
          <a:bodyPr>
            <a:normAutofit/>
          </a:bodyPr>
          <a:lstStyle/>
          <a:p>
            <a:r>
              <a:rPr lang="en-US" b="1" dirty="0"/>
              <a:t>Major charging system manufacturers</a:t>
            </a:r>
          </a:p>
        </p:txBody>
      </p:sp>
      <p:sp>
        <p:nvSpPr>
          <p:cNvPr id="4" name="Footer Placeholder 3">
            <a:extLst>
              <a:ext uri="{FF2B5EF4-FFF2-40B4-BE49-F238E27FC236}">
                <a16:creationId xmlns:a16="http://schemas.microsoft.com/office/drawing/2014/main" id="{22586691-B28A-416A-879D-1E5EF481A69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25</a:t>
            </a:fld>
            <a:endParaRPr lang="en-US" dirty="0"/>
          </a:p>
        </p:txBody>
      </p:sp>
      <p:pic>
        <p:nvPicPr>
          <p:cNvPr id="7" name="Picture 6">
            <a:extLst>
              <a:ext uri="{FF2B5EF4-FFF2-40B4-BE49-F238E27FC236}">
                <a16:creationId xmlns:a16="http://schemas.microsoft.com/office/drawing/2014/main" id="{D532177D-6AC9-4A3A-B07F-EDB1DA21FC48}"/>
              </a:ext>
            </a:extLst>
          </p:cNvPr>
          <p:cNvPicPr>
            <a:picLocks noChangeAspect="1"/>
          </p:cNvPicPr>
          <p:nvPr/>
        </p:nvPicPr>
        <p:blipFill>
          <a:blip r:embed="rId2"/>
          <a:stretch>
            <a:fillRect/>
          </a:stretch>
        </p:blipFill>
        <p:spPr>
          <a:xfrm>
            <a:off x="909637" y="2089149"/>
            <a:ext cx="7324725" cy="1704975"/>
          </a:xfrm>
          <a:prstGeom prst="rect">
            <a:avLst/>
          </a:prstGeom>
        </p:spPr>
      </p:pic>
      <p:pic>
        <p:nvPicPr>
          <p:cNvPr id="9" name="Picture 8">
            <a:extLst>
              <a:ext uri="{FF2B5EF4-FFF2-40B4-BE49-F238E27FC236}">
                <a16:creationId xmlns:a16="http://schemas.microsoft.com/office/drawing/2014/main" id="{6792BDE8-A556-40C1-81EE-09A756104B4F}"/>
              </a:ext>
            </a:extLst>
          </p:cNvPr>
          <p:cNvPicPr>
            <a:picLocks noChangeAspect="1"/>
          </p:cNvPicPr>
          <p:nvPr/>
        </p:nvPicPr>
        <p:blipFill>
          <a:blip r:embed="rId3"/>
          <a:stretch>
            <a:fillRect/>
          </a:stretch>
        </p:blipFill>
        <p:spPr>
          <a:xfrm>
            <a:off x="1381125" y="3978490"/>
            <a:ext cx="6105525" cy="1724025"/>
          </a:xfrm>
          <a:prstGeom prst="rect">
            <a:avLst/>
          </a:prstGeom>
        </p:spPr>
      </p:pic>
    </p:spTree>
    <p:extLst>
      <p:ext uri="{BB962C8B-B14F-4D97-AF65-F5344CB8AC3E}">
        <p14:creationId xmlns:p14="http://schemas.microsoft.com/office/powerpoint/2010/main" val="205246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58368"/>
            <a:ext cx="7208107" cy="679832"/>
          </a:xfrm>
        </p:spPr>
        <p:txBody>
          <a:bodyPr>
            <a:noAutofit/>
          </a:bodyPr>
          <a:lstStyle/>
          <a:p>
            <a:r>
              <a:rPr lang="en-US" dirty="0">
                <a:latin typeface="+mj-lt"/>
                <a:cs typeface="Arial" panose="020B0604020202020204" pitchFamily="34" charset="0"/>
              </a:rPr>
              <a:t>Charging Stations</a:t>
            </a:r>
          </a:p>
        </p:txBody>
      </p:sp>
      <p:sp>
        <p:nvSpPr>
          <p:cNvPr id="3" name="Content Placeholder 2"/>
          <p:cNvSpPr>
            <a:spLocks noGrp="1"/>
          </p:cNvSpPr>
          <p:nvPr>
            <p:ph idx="1"/>
          </p:nvPr>
        </p:nvSpPr>
        <p:spPr>
          <a:xfrm>
            <a:off x="628650" y="1195444"/>
            <a:ext cx="7886700" cy="4842433"/>
          </a:xfrm>
        </p:spPr>
        <p:txBody>
          <a:bodyPr>
            <a:normAutofit/>
          </a:bodyPr>
          <a:lstStyle/>
          <a:p>
            <a:r>
              <a:rPr lang="en-US" b="1" dirty="0"/>
              <a:t>Deployment is growing rapidly in US</a:t>
            </a:r>
          </a:p>
          <a:p>
            <a:pPr lvl="1"/>
            <a:r>
              <a:rPr lang="en-US" b="1" dirty="0"/>
              <a:t>The current administration has set a goal of having </a:t>
            </a:r>
            <a:r>
              <a:rPr lang="en-US" b="1" dirty="0">
                <a:solidFill>
                  <a:srgbClr val="FF0000"/>
                </a:solidFill>
              </a:rPr>
              <a:t>500,000 charging </a:t>
            </a:r>
            <a:r>
              <a:rPr lang="en-US" b="1" dirty="0"/>
              <a:t>stations by 2030</a:t>
            </a:r>
          </a:p>
          <a:p>
            <a:r>
              <a:rPr lang="en-US" dirty="0"/>
              <a:t>Total PUBLIC chargers installed as of April 2023:</a:t>
            </a:r>
          </a:p>
          <a:p>
            <a:pPr lvl="1"/>
            <a:r>
              <a:rPr lang="en-US" dirty="0"/>
              <a:t>AC Level 1                                                           </a:t>
            </a:r>
          </a:p>
          <a:p>
            <a:pPr lvl="1"/>
            <a:r>
              <a:rPr lang="en-US" dirty="0"/>
              <a:t>AC Level 2</a:t>
            </a:r>
          </a:p>
          <a:p>
            <a:pPr lvl="1"/>
            <a:r>
              <a:rPr lang="en-US" dirty="0"/>
              <a:t>Level 3 (DC Fast Charger/Superchargers)		</a:t>
            </a:r>
          </a:p>
          <a:p>
            <a:pPr marL="457200" lvl="1" indent="0" algn="r">
              <a:buNone/>
            </a:pPr>
            <a:endParaRPr lang="en-US" sz="1800" i="1" dirty="0"/>
          </a:p>
          <a:p>
            <a:pPr marL="457200" lvl="1" indent="0" algn="r">
              <a:buNone/>
            </a:pPr>
            <a:endParaRPr lang="en-US" sz="1800" i="1" dirty="0"/>
          </a:p>
          <a:p>
            <a:pPr marL="457200" lvl="1" indent="0" algn="r">
              <a:buNone/>
            </a:pPr>
            <a:r>
              <a:rPr lang="en-US" sz="1800" i="1" dirty="0"/>
              <a:t>NOTE: As a point of reference, for TESLA Superchargers there </a:t>
            </a:r>
            <a:br>
              <a:rPr lang="en-US" sz="1800" i="1" dirty="0"/>
            </a:br>
            <a:r>
              <a:rPr lang="en-US" sz="1800" i="1" dirty="0"/>
              <a:t>are an average of 9 charging stations per location.</a:t>
            </a:r>
          </a:p>
        </p:txBody>
      </p:sp>
      <p:sp>
        <p:nvSpPr>
          <p:cNvPr id="4" name="Footer Placeholder 3">
            <a:extLst>
              <a:ext uri="{FF2B5EF4-FFF2-40B4-BE49-F238E27FC236}">
                <a16:creationId xmlns:a16="http://schemas.microsoft.com/office/drawing/2014/main" id="{8DEC3564-0068-455E-A9DE-22C9FD0307D4}"/>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26</a:t>
            </a:fld>
            <a:endParaRPr lang="en-US" dirty="0"/>
          </a:p>
        </p:txBody>
      </p:sp>
      <p:sp>
        <p:nvSpPr>
          <p:cNvPr id="6" name="TextBox 5">
            <a:extLst>
              <a:ext uri="{FF2B5EF4-FFF2-40B4-BE49-F238E27FC236}">
                <a16:creationId xmlns:a16="http://schemas.microsoft.com/office/drawing/2014/main" id="{E451FDDB-C281-4362-9BC8-03C027A893CF}"/>
              </a:ext>
            </a:extLst>
          </p:cNvPr>
          <p:cNvSpPr txBox="1"/>
          <p:nvPr/>
        </p:nvSpPr>
        <p:spPr>
          <a:xfrm>
            <a:off x="6096000" y="3355885"/>
            <a:ext cx="2590800" cy="1200329"/>
          </a:xfrm>
          <a:prstGeom prst="rect">
            <a:avLst/>
          </a:prstGeom>
          <a:noFill/>
        </p:spPr>
        <p:txBody>
          <a:bodyPr wrap="square" rtlCol="0">
            <a:spAutoFit/>
          </a:bodyPr>
          <a:lstStyle/>
          <a:p>
            <a:pPr algn="r"/>
            <a:r>
              <a:rPr lang="en-US" sz="2400" dirty="0"/>
              <a:t>226 locations</a:t>
            </a:r>
          </a:p>
          <a:p>
            <a:pPr algn="r"/>
            <a:r>
              <a:rPr lang="en-US" sz="2400" dirty="0"/>
              <a:t>51,508 locations</a:t>
            </a:r>
          </a:p>
          <a:p>
            <a:pPr algn="r"/>
            <a:r>
              <a:rPr lang="en-US" sz="2400" dirty="0"/>
              <a:t>8,832 locations</a:t>
            </a:r>
          </a:p>
        </p:txBody>
      </p:sp>
      <p:cxnSp>
        <p:nvCxnSpPr>
          <p:cNvPr id="8" name="Straight Connector 7">
            <a:extLst>
              <a:ext uri="{FF2B5EF4-FFF2-40B4-BE49-F238E27FC236}">
                <a16:creationId xmlns:a16="http://schemas.microsoft.com/office/drawing/2014/main" id="{3A0D0F2B-9BA0-439F-B0C9-9BFD2F11F9DF}"/>
              </a:ext>
            </a:extLst>
          </p:cNvPr>
          <p:cNvCxnSpPr>
            <a:cxnSpLocks/>
          </p:cNvCxnSpPr>
          <p:nvPr/>
        </p:nvCxnSpPr>
        <p:spPr>
          <a:xfrm>
            <a:off x="2743200" y="35814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8DE859-2E23-439D-AE67-CC8423C56F78}"/>
              </a:ext>
            </a:extLst>
          </p:cNvPr>
          <p:cNvCxnSpPr>
            <a:cxnSpLocks/>
          </p:cNvCxnSpPr>
          <p:nvPr/>
        </p:nvCxnSpPr>
        <p:spPr>
          <a:xfrm>
            <a:off x="2736850" y="3956050"/>
            <a:ext cx="3762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F7FC1-5475-4AAD-9431-1CA3D03A6056}"/>
              </a:ext>
            </a:extLst>
          </p:cNvPr>
          <p:cNvCxnSpPr>
            <a:cxnSpLocks/>
          </p:cNvCxnSpPr>
          <p:nvPr/>
        </p:nvCxnSpPr>
        <p:spPr>
          <a:xfrm>
            <a:off x="6369050" y="4343400"/>
            <a:ext cx="33655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2" name="Picture 2" descr="DOT Will Pay States to Build Out a Massive EV Charging Network">
            <a:extLst>
              <a:ext uri="{FF2B5EF4-FFF2-40B4-BE49-F238E27FC236}">
                <a16:creationId xmlns:a16="http://schemas.microsoft.com/office/drawing/2014/main" id="{30BE1525-EFBF-FE18-27E3-FD0ECE10EC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3164150" y="5325393"/>
            <a:ext cx="3086100" cy="121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50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304800" y="1194576"/>
            <a:ext cx="7886700" cy="5046534"/>
          </a:xfrm>
        </p:spPr>
        <p:txBody>
          <a:bodyPr>
            <a:normAutofit/>
          </a:bodyPr>
          <a:lstStyle/>
          <a:p>
            <a:r>
              <a:rPr lang="en-US" b="1" dirty="0"/>
              <a:t>J1772 AC Level 1</a:t>
            </a:r>
          </a:p>
          <a:p>
            <a:pPr lvl="1"/>
            <a:r>
              <a:rPr lang="en-US" dirty="0"/>
              <a:t>Home Installation</a:t>
            </a:r>
          </a:p>
          <a:p>
            <a:pPr lvl="1"/>
            <a:r>
              <a:rPr lang="en-US" dirty="0"/>
              <a:t>120 Volts at between 12 and 16 Amps </a:t>
            </a:r>
          </a:p>
          <a:p>
            <a:pPr lvl="1"/>
            <a:r>
              <a:rPr lang="en-US" dirty="0"/>
              <a:t>Maximum Power Delivery  (1.4 kW)</a:t>
            </a:r>
          </a:p>
          <a:p>
            <a:pPr lvl="1"/>
            <a:r>
              <a:rPr lang="en-US" dirty="0"/>
              <a:t>Typical time to charge between </a:t>
            </a:r>
            <a:br>
              <a:rPr lang="en-US" dirty="0"/>
            </a:br>
            <a:r>
              <a:rPr lang="en-US" dirty="0"/>
              <a:t>30-40 hours</a:t>
            </a:r>
          </a:p>
          <a:p>
            <a:pPr lvl="1"/>
            <a:r>
              <a:rPr lang="en-US" dirty="0"/>
              <a:t>3-5 miles per hour of charge @ 16A </a:t>
            </a:r>
          </a:p>
          <a:p>
            <a:pPr lvl="1"/>
            <a:r>
              <a:rPr lang="en-US" dirty="0"/>
              <a:t>Charging 100% can take 2-3 days for </a:t>
            </a:r>
            <a:br>
              <a:rPr lang="en-US" dirty="0"/>
            </a:br>
            <a:r>
              <a:rPr lang="en-US" dirty="0"/>
              <a:t>most models on a L1 Charger</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27</a:t>
            </a:fld>
            <a:endParaRPr lang="en-US" dirty="0"/>
          </a:p>
        </p:txBody>
      </p:sp>
      <p:pic>
        <p:nvPicPr>
          <p:cNvPr id="6145" name="Picture 1">
            <a:extLst>
              <a:ext uri="{FF2B5EF4-FFF2-40B4-BE49-F238E27FC236}">
                <a16:creationId xmlns:a16="http://schemas.microsoft.com/office/drawing/2014/main" id="{4241BC1D-D84C-428A-965F-162E07F07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909" y="1115638"/>
            <a:ext cx="2992291" cy="30242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12AA9DC-A0B0-427D-B679-BE2BCB82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18870"/>
            <a:ext cx="1296126" cy="16161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3CC2A6-4418-40DB-921B-8A52BE7A56AD}"/>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3378022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1, AC 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28</a:t>
            </a:fld>
            <a:endParaRPr lang="en-US" dirty="0"/>
          </a:p>
        </p:txBody>
      </p:sp>
      <p:sp>
        <p:nvSpPr>
          <p:cNvPr id="9" name="TextBox 8">
            <a:extLst>
              <a:ext uri="{FF2B5EF4-FFF2-40B4-BE49-F238E27FC236}">
                <a16:creationId xmlns:a16="http://schemas.microsoft.com/office/drawing/2014/main" id="{DAC5D3D6-9F40-45BA-8E52-18218F1DF400}"/>
              </a:ext>
            </a:extLst>
          </p:cNvPr>
          <p:cNvSpPr txBox="1"/>
          <p:nvPr/>
        </p:nvSpPr>
        <p:spPr>
          <a:xfrm>
            <a:off x="4114800" y="6277303"/>
            <a:ext cx="4057521" cy="261610"/>
          </a:xfrm>
          <a:prstGeom prst="rect">
            <a:avLst/>
          </a:prstGeom>
          <a:noFill/>
        </p:spPr>
        <p:txBody>
          <a:bodyPr wrap="none" rtlCol="0">
            <a:spAutoFit/>
          </a:bodyPr>
          <a:lstStyle/>
          <a:p>
            <a:r>
              <a:rPr lang="en-US" sz="1100" i="1" dirty="0"/>
              <a:t>Source: April, 2023 Alternative Fueling Station Data afdc.energy.gov</a:t>
            </a:r>
          </a:p>
        </p:txBody>
      </p:sp>
      <p:pic>
        <p:nvPicPr>
          <p:cNvPr id="8" name="Picture 7">
            <a:extLst>
              <a:ext uri="{FF2B5EF4-FFF2-40B4-BE49-F238E27FC236}">
                <a16:creationId xmlns:a16="http://schemas.microsoft.com/office/drawing/2014/main" id="{F19D0749-A90C-74FF-B774-14BA7B4C2E85}"/>
              </a:ext>
            </a:extLst>
          </p:cNvPr>
          <p:cNvPicPr>
            <a:picLocks noChangeAspect="1"/>
          </p:cNvPicPr>
          <p:nvPr/>
        </p:nvPicPr>
        <p:blipFill>
          <a:blip r:embed="rId2"/>
          <a:stretch>
            <a:fillRect/>
          </a:stretch>
        </p:blipFill>
        <p:spPr>
          <a:xfrm>
            <a:off x="1219200" y="962622"/>
            <a:ext cx="6781800" cy="5355469"/>
          </a:xfrm>
          <a:prstGeom prst="rect">
            <a:avLst/>
          </a:prstGeom>
        </p:spPr>
      </p:pic>
    </p:spTree>
    <p:extLst>
      <p:ext uri="{BB962C8B-B14F-4D97-AF65-F5344CB8AC3E}">
        <p14:creationId xmlns:p14="http://schemas.microsoft.com/office/powerpoint/2010/main" val="314793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345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143000"/>
            <a:ext cx="7886700" cy="4842433"/>
          </a:xfrm>
        </p:spPr>
        <p:txBody>
          <a:bodyPr>
            <a:normAutofit/>
          </a:bodyPr>
          <a:lstStyle/>
          <a:p>
            <a:r>
              <a:rPr lang="en-US" b="1" dirty="0"/>
              <a:t>J1772 AC Level 2</a:t>
            </a:r>
          </a:p>
          <a:p>
            <a:pPr lvl="1"/>
            <a:r>
              <a:rPr lang="en-US" dirty="0">
                <a:highlight>
                  <a:srgbClr val="FFFF00"/>
                </a:highlight>
              </a:rPr>
              <a:t>Over 85% of commercial EVSEs are AC Level 2</a:t>
            </a:r>
          </a:p>
          <a:p>
            <a:pPr lvl="1"/>
            <a:r>
              <a:rPr lang="en-US" dirty="0"/>
              <a:t>All current EV/PEV in US can use this type though some (Tesla) need adapters </a:t>
            </a:r>
          </a:p>
          <a:p>
            <a:pPr lvl="1"/>
            <a:r>
              <a:rPr lang="en-US" dirty="0"/>
              <a:t>Stations cost $5K to $8K per port including installation</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11C84B0-C079-44EB-94C8-C3D6729D0EF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29</a:t>
            </a:fld>
            <a:endParaRPr lang="en-US" dirty="0"/>
          </a:p>
        </p:txBody>
      </p:sp>
      <p:pic>
        <p:nvPicPr>
          <p:cNvPr id="8" name="Picture 7" descr="A picture containing text, tree, outdoor, sign&#10;&#10;Description automatically generated">
            <a:extLst>
              <a:ext uri="{FF2B5EF4-FFF2-40B4-BE49-F238E27FC236}">
                <a16:creationId xmlns:a16="http://schemas.microsoft.com/office/drawing/2014/main" id="{6FFDD46E-714E-4BFE-8BD4-CD7B29C23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16" y="3270769"/>
            <a:ext cx="4239768" cy="3093720"/>
          </a:xfrm>
          <a:prstGeom prst="rect">
            <a:avLst/>
          </a:prstGeom>
        </p:spPr>
      </p:pic>
    </p:spTree>
    <p:extLst>
      <p:ext uri="{BB962C8B-B14F-4D97-AF65-F5344CB8AC3E}">
        <p14:creationId xmlns:p14="http://schemas.microsoft.com/office/powerpoint/2010/main" val="265006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2023</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3</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6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309817"/>
            <a:ext cx="7886700" cy="5046534"/>
          </a:xfrm>
        </p:spPr>
        <p:txBody>
          <a:bodyPr>
            <a:normAutofit fontScale="92500"/>
          </a:bodyPr>
          <a:lstStyle/>
          <a:p>
            <a:r>
              <a:rPr lang="en-US" b="1" dirty="0"/>
              <a:t>J1772  AC Level 2</a:t>
            </a:r>
          </a:p>
          <a:p>
            <a:pPr lvl="1"/>
            <a:r>
              <a:rPr lang="en-US" dirty="0"/>
              <a:t>Home and Commercial Installation</a:t>
            </a:r>
          </a:p>
          <a:p>
            <a:pPr lvl="1"/>
            <a:r>
              <a:rPr lang="en-US" dirty="0"/>
              <a:t>240 Volts at up to 80 Amps</a:t>
            </a:r>
          </a:p>
          <a:p>
            <a:pPr lvl="2"/>
            <a:r>
              <a:rPr lang="en-US" dirty="0">
                <a:highlight>
                  <a:srgbClr val="FFFF00"/>
                </a:highlight>
              </a:rPr>
              <a:t>30A</a:t>
            </a:r>
            <a:r>
              <a:rPr lang="en-US" dirty="0"/>
              <a:t> most common</a:t>
            </a:r>
          </a:p>
          <a:p>
            <a:pPr lvl="2"/>
            <a:r>
              <a:rPr lang="en-US" dirty="0"/>
              <a:t>Home 30A, Commercial 30A, 50A, 75A</a:t>
            </a:r>
          </a:p>
          <a:p>
            <a:pPr lvl="1"/>
            <a:r>
              <a:rPr lang="en-US" dirty="0"/>
              <a:t>Maximum Power Delivery  (19.2 kW)</a:t>
            </a:r>
          </a:p>
          <a:p>
            <a:pPr lvl="2"/>
            <a:r>
              <a:rPr lang="en-US" dirty="0"/>
              <a:t>Mostly vehicle limited to 7.2kW</a:t>
            </a:r>
          </a:p>
          <a:p>
            <a:pPr lvl="1"/>
            <a:r>
              <a:rPr lang="en-US" dirty="0"/>
              <a:t>Typical time to charge </a:t>
            </a:r>
          </a:p>
          <a:p>
            <a:pPr lvl="2"/>
            <a:r>
              <a:rPr lang="en-US" dirty="0"/>
              <a:t>Pluggable Hybrid  ( 0.5 – 1.5 hours,  0% to 90%)</a:t>
            </a:r>
          </a:p>
          <a:p>
            <a:pPr lvl="2"/>
            <a:r>
              <a:rPr lang="en-US" dirty="0"/>
              <a:t>EV 80 Mile Range (1.5 – 4 hours, 20% to 90%)</a:t>
            </a:r>
          </a:p>
          <a:p>
            <a:pPr lvl="2"/>
            <a:r>
              <a:rPr lang="en-US" dirty="0"/>
              <a:t>EV200 Mile Range ( 3.2 – 10 hours, 20% to 90%)</a:t>
            </a:r>
          </a:p>
          <a:p>
            <a:pPr lvl="1"/>
            <a:r>
              <a:rPr lang="en-US" dirty="0"/>
              <a:t>21 miles per hour of charge @ 30A and over 30 mph @48A</a:t>
            </a:r>
          </a:p>
          <a:p>
            <a:pPr lvl="1"/>
            <a:r>
              <a:rPr lang="en-US" dirty="0"/>
              <a:t>You can virtually always recharge overnight and can typically take advantage of TOU vehicle charging rates where offered.</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30</a:t>
            </a:fld>
            <a:endParaRPr lang="en-US" dirty="0"/>
          </a:p>
        </p:txBody>
      </p:sp>
      <p:pic>
        <p:nvPicPr>
          <p:cNvPr id="9218" name="Picture 2">
            <a:extLst>
              <a:ext uri="{FF2B5EF4-FFF2-40B4-BE49-F238E27FC236}">
                <a16:creationId xmlns:a16="http://schemas.microsoft.com/office/drawing/2014/main" id="{4E95F977-CCC2-4888-B8CE-161DB2FF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255" y="1143000"/>
            <a:ext cx="2513845" cy="25779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E3E999E-FEE3-4830-AD8C-89AD709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98794"/>
            <a:ext cx="103888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18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197886"/>
            <a:ext cx="7886700" cy="679832"/>
          </a:xfrm>
        </p:spPr>
        <p:txBody>
          <a:bodyPr>
            <a:normAutofit/>
          </a:bodyPr>
          <a:lstStyle/>
          <a:p>
            <a:r>
              <a:rPr lang="en-US" sz="4000" dirty="0">
                <a:latin typeface="+mj-lt"/>
                <a:cs typeface="Arial" panose="020B0604020202020204" pitchFamily="34" charset="0"/>
              </a:rPr>
              <a:t>Level 2 Public Stations</a:t>
            </a:r>
          </a:p>
        </p:txBody>
      </p:sp>
      <p:sp>
        <p:nvSpPr>
          <p:cNvPr id="3" name="Footer Placeholder 2">
            <a:extLst>
              <a:ext uri="{FF2B5EF4-FFF2-40B4-BE49-F238E27FC236}">
                <a16:creationId xmlns:a16="http://schemas.microsoft.com/office/drawing/2014/main" id="{0036A8FF-800E-435D-BEB4-E0C37D809A08}"/>
              </a:ext>
            </a:extLst>
          </p:cNvPr>
          <p:cNvSpPr>
            <a:spLocks noGrp="1"/>
          </p:cNvSpPr>
          <p:nvPr>
            <p:ph type="ftr" sz="quarter" idx="3"/>
          </p:nvPr>
        </p:nvSpPr>
        <p:spPr/>
        <p:txBody>
          <a:bodyPr/>
          <a:lstStyle/>
          <a:p>
            <a:r>
              <a:rPr lang="en-US" dirty="0"/>
              <a:t>tescometering.com</a:t>
            </a:r>
          </a:p>
        </p:txBody>
      </p:sp>
      <p:sp>
        <p:nvSpPr>
          <p:cNvPr id="4" name="Slide Number Placeholder 3"/>
          <p:cNvSpPr>
            <a:spLocks noGrp="1"/>
          </p:cNvSpPr>
          <p:nvPr>
            <p:ph type="sldNum" sz="quarter" idx="4"/>
          </p:nvPr>
        </p:nvSpPr>
        <p:spPr/>
        <p:txBody>
          <a:bodyPr/>
          <a:lstStyle/>
          <a:p>
            <a:fld id="{BA9ABCF8-B696-4AAE-AEF6-910B77DD8B89}" type="slidenum">
              <a:rPr lang="en-US" smtClean="0"/>
              <a:t>31</a:t>
            </a:fld>
            <a:endParaRPr lang="en-US" dirty="0"/>
          </a:p>
        </p:txBody>
      </p:sp>
      <p:sp>
        <p:nvSpPr>
          <p:cNvPr id="9" name="TextBox 8">
            <a:extLst>
              <a:ext uri="{FF2B5EF4-FFF2-40B4-BE49-F238E27FC236}">
                <a16:creationId xmlns:a16="http://schemas.microsoft.com/office/drawing/2014/main" id="{2FCA7F17-524A-4DF3-AFE0-2EAC16FE4F6D}"/>
              </a:ext>
            </a:extLst>
          </p:cNvPr>
          <p:cNvSpPr txBox="1"/>
          <p:nvPr/>
        </p:nvSpPr>
        <p:spPr>
          <a:xfrm>
            <a:off x="7467600" y="2286000"/>
            <a:ext cx="1421733" cy="677108"/>
          </a:xfrm>
          <a:prstGeom prst="rect">
            <a:avLst/>
          </a:prstGeom>
          <a:noFill/>
        </p:spPr>
        <p:txBody>
          <a:bodyPr wrap="square" rtlCol="0">
            <a:spAutoFit/>
          </a:bodyPr>
          <a:lstStyle/>
          <a:p>
            <a:r>
              <a:rPr lang="en-US" sz="2000" b="1" dirty="0"/>
              <a:t>2020</a:t>
            </a:r>
            <a:r>
              <a:rPr lang="en-US" sz="800" b="1" dirty="0"/>
              <a:t> </a:t>
            </a:r>
            <a:r>
              <a:rPr lang="en-US" dirty="0"/>
              <a:t>Sites:</a:t>
            </a:r>
          </a:p>
          <a:p>
            <a:r>
              <a:rPr lang="en-US" dirty="0"/>
              <a:t>19,216</a:t>
            </a:r>
          </a:p>
        </p:txBody>
      </p:sp>
      <p:sp>
        <p:nvSpPr>
          <p:cNvPr id="11" name="TextBox 10">
            <a:extLst>
              <a:ext uri="{FF2B5EF4-FFF2-40B4-BE49-F238E27FC236}">
                <a16:creationId xmlns:a16="http://schemas.microsoft.com/office/drawing/2014/main" id="{C11BF689-C74F-43A5-A0C3-47526FAC3B82}"/>
              </a:ext>
            </a:extLst>
          </p:cNvPr>
          <p:cNvSpPr txBox="1"/>
          <p:nvPr/>
        </p:nvSpPr>
        <p:spPr>
          <a:xfrm>
            <a:off x="7548362" y="3281125"/>
            <a:ext cx="1125071"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92DD4E69-EA39-4968-851A-ADAEFB3585AC}"/>
              </a:ext>
            </a:extLst>
          </p:cNvPr>
          <p:cNvSpPr txBox="1"/>
          <p:nvPr/>
        </p:nvSpPr>
        <p:spPr>
          <a:xfrm>
            <a:off x="1066800" y="6018650"/>
            <a:ext cx="5943600" cy="307777"/>
          </a:xfrm>
          <a:prstGeom prst="rect">
            <a:avLst/>
          </a:prstGeom>
          <a:noFill/>
        </p:spPr>
        <p:txBody>
          <a:bodyPr wrap="square" rtlCol="0">
            <a:spAutoFit/>
          </a:bodyPr>
          <a:lstStyle/>
          <a:p>
            <a:r>
              <a:rPr lang="en-US" sz="1400" i="1" dirty="0"/>
              <a:t>Note: Number of sites, not ports. A site typically has many ports.</a:t>
            </a:r>
          </a:p>
        </p:txBody>
      </p:sp>
      <p:sp>
        <p:nvSpPr>
          <p:cNvPr id="14" name="TextBox 13">
            <a:extLst>
              <a:ext uri="{FF2B5EF4-FFF2-40B4-BE49-F238E27FC236}">
                <a16:creationId xmlns:a16="http://schemas.microsoft.com/office/drawing/2014/main" id="{12D14E97-D803-4AC2-8FAC-EC19A29AF4EB}"/>
              </a:ext>
            </a:extLst>
          </p:cNvPr>
          <p:cNvSpPr txBox="1"/>
          <p:nvPr/>
        </p:nvSpPr>
        <p:spPr>
          <a:xfrm>
            <a:off x="7467600" y="3036269"/>
            <a:ext cx="1402375" cy="677108"/>
          </a:xfrm>
          <a:prstGeom prst="rect">
            <a:avLst/>
          </a:prstGeom>
          <a:noFill/>
        </p:spPr>
        <p:txBody>
          <a:bodyPr wrap="square" rtlCol="0">
            <a:spAutoFit/>
          </a:bodyPr>
          <a:lstStyle/>
          <a:p>
            <a:r>
              <a:rPr lang="en-US" sz="2000" b="1" dirty="0"/>
              <a:t>2021</a:t>
            </a:r>
            <a:r>
              <a:rPr lang="en-US" sz="800" b="1" dirty="0"/>
              <a:t> </a:t>
            </a:r>
            <a:r>
              <a:rPr lang="en-US" dirty="0"/>
              <a:t>Sites:</a:t>
            </a:r>
          </a:p>
          <a:p>
            <a:r>
              <a:rPr lang="en-US" dirty="0"/>
              <a:t>30,145</a:t>
            </a:r>
          </a:p>
        </p:txBody>
      </p:sp>
      <p:cxnSp>
        <p:nvCxnSpPr>
          <p:cNvPr id="16" name="Straight Connector 15">
            <a:extLst>
              <a:ext uri="{FF2B5EF4-FFF2-40B4-BE49-F238E27FC236}">
                <a16:creationId xmlns:a16="http://schemas.microsoft.com/office/drawing/2014/main" id="{C7A86293-97BF-4D1C-8557-5F0E9DFD5765}"/>
              </a:ext>
            </a:extLst>
          </p:cNvPr>
          <p:cNvCxnSpPr>
            <a:cxnSpLocks/>
          </p:cNvCxnSpPr>
          <p:nvPr/>
        </p:nvCxnSpPr>
        <p:spPr>
          <a:xfrm>
            <a:off x="7486958" y="3019993"/>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23C4C-8132-4CF0-85C9-C5871E7BC7F5}"/>
              </a:ext>
            </a:extLst>
          </p:cNvPr>
          <p:cNvSpPr txBox="1"/>
          <p:nvPr/>
        </p:nvSpPr>
        <p:spPr>
          <a:xfrm>
            <a:off x="3582925" y="5811293"/>
            <a:ext cx="3703258" cy="246221"/>
          </a:xfrm>
          <a:prstGeom prst="rect">
            <a:avLst/>
          </a:prstGeom>
          <a:noFill/>
        </p:spPr>
        <p:txBody>
          <a:bodyPr wrap="none" rtlCol="0">
            <a:spAutoFit/>
          </a:bodyPr>
          <a:lstStyle/>
          <a:p>
            <a:r>
              <a:rPr lang="en-US" sz="1000" i="1" dirty="0"/>
              <a:t>Source: April, 2023 Alternative Fueling Station Data afdc.energy.gov</a:t>
            </a:r>
          </a:p>
        </p:txBody>
      </p:sp>
      <p:sp>
        <p:nvSpPr>
          <p:cNvPr id="6" name="TextBox 5">
            <a:extLst>
              <a:ext uri="{FF2B5EF4-FFF2-40B4-BE49-F238E27FC236}">
                <a16:creationId xmlns:a16="http://schemas.microsoft.com/office/drawing/2014/main" id="{BAB0001E-048B-9FDE-3B7B-C60B9816EA0C}"/>
              </a:ext>
            </a:extLst>
          </p:cNvPr>
          <p:cNvSpPr txBox="1"/>
          <p:nvPr/>
        </p:nvSpPr>
        <p:spPr>
          <a:xfrm>
            <a:off x="7467600" y="38100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46,781</a:t>
            </a:r>
          </a:p>
        </p:txBody>
      </p:sp>
      <p:cxnSp>
        <p:nvCxnSpPr>
          <p:cNvPr id="7" name="Straight Connector 6">
            <a:extLst>
              <a:ext uri="{FF2B5EF4-FFF2-40B4-BE49-F238E27FC236}">
                <a16:creationId xmlns:a16="http://schemas.microsoft.com/office/drawing/2014/main" id="{782025E8-FF75-27A8-6509-69D1EA08F73F}"/>
              </a:ext>
            </a:extLst>
          </p:cNvPr>
          <p:cNvCxnSpPr>
            <a:cxnSpLocks/>
          </p:cNvCxnSpPr>
          <p:nvPr/>
        </p:nvCxnSpPr>
        <p:spPr>
          <a:xfrm>
            <a:off x="7472875" y="3713377"/>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A1E7A26-4CD8-0190-ADD1-76F82DABFB83}"/>
              </a:ext>
            </a:extLst>
          </p:cNvPr>
          <p:cNvSpPr txBox="1"/>
          <p:nvPr/>
        </p:nvSpPr>
        <p:spPr>
          <a:xfrm>
            <a:off x="7467600" y="45370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51,508</a:t>
            </a:r>
          </a:p>
        </p:txBody>
      </p:sp>
      <p:cxnSp>
        <p:nvCxnSpPr>
          <p:cNvPr id="13" name="Straight Connector 12">
            <a:extLst>
              <a:ext uri="{FF2B5EF4-FFF2-40B4-BE49-F238E27FC236}">
                <a16:creationId xmlns:a16="http://schemas.microsoft.com/office/drawing/2014/main" id="{A28C8E24-066C-611C-96D5-55CF0AB07C64}"/>
              </a:ext>
            </a:extLst>
          </p:cNvPr>
          <p:cNvCxnSpPr>
            <a:cxnSpLocks/>
          </p:cNvCxnSpPr>
          <p:nvPr/>
        </p:nvCxnSpPr>
        <p:spPr>
          <a:xfrm>
            <a:off x="7472875" y="44637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A04790-3B93-F044-EBFA-E16EE02289BD}"/>
              </a:ext>
            </a:extLst>
          </p:cNvPr>
          <p:cNvPicPr>
            <a:picLocks noChangeAspect="1"/>
          </p:cNvPicPr>
          <p:nvPr/>
        </p:nvPicPr>
        <p:blipFill>
          <a:blip r:embed="rId2"/>
          <a:stretch>
            <a:fillRect/>
          </a:stretch>
        </p:blipFill>
        <p:spPr>
          <a:xfrm>
            <a:off x="1174531" y="1085988"/>
            <a:ext cx="6096527" cy="4783243"/>
          </a:xfrm>
          <a:prstGeom prst="rect">
            <a:avLst/>
          </a:prstGeom>
        </p:spPr>
      </p:pic>
    </p:spTree>
    <p:extLst>
      <p:ext uri="{BB962C8B-B14F-4D97-AF65-F5344CB8AC3E}">
        <p14:creationId xmlns:p14="http://schemas.microsoft.com/office/powerpoint/2010/main" val="311014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DC EVSE STANDARDS</a:t>
            </a:r>
          </a:p>
        </p:txBody>
      </p:sp>
      <p:sp>
        <p:nvSpPr>
          <p:cNvPr id="3" name="Content Placeholder 2"/>
          <p:cNvSpPr>
            <a:spLocks noGrp="1"/>
          </p:cNvSpPr>
          <p:nvPr>
            <p:ph idx="1"/>
          </p:nvPr>
        </p:nvSpPr>
        <p:spPr/>
        <p:txBody>
          <a:bodyPr>
            <a:normAutofit/>
          </a:bodyPr>
          <a:lstStyle/>
          <a:p>
            <a:r>
              <a:rPr lang="en-US" b="1" dirty="0"/>
              <a:t>Standards evolving rapidly</a:t>
            </a:r>
          </a:p>
          <a:p>
            <a:pPr lvl="1"/>
            <a:r>
              <a:rPr lang="en-US" dirty="0"/>
              <a:t>Combined Charging System</a:t>
            </a:r>
          </a:p>
          <a:p>
            <a:pPr lvl="2"/>
            <a:r>
              <a:rPr lang="en-US" dirty="0"/>
              <a:t>CCS1 SAE J1772 North America</a:t>
            </a:r>
          </a:p>
          <a:p>
            <a:pPr lvl="2"/>
            <a:r>
              <a:rPr lang="en-US" dirty="0"/>
              <a:t>CCS2 Europe</a:t>
            </a:r>
          </a:p>
          <a:p>
            <a:pPr lvl="1"/>
            <a:r>
              <a:rPr lang="en-US" dirty="0" err="1"/>
              <a:t>CHadeMO</a:t>
            </a:r>
            <a:r>
              <a:rPr lang="en-US" dirty="0"/>
              <a:t> (Only Nissan and Mitsubishi)</a:t>
            </a:r>
          </a:p>
          <a:p>
            <a:pPr lvl="1"/>
            <a:r>
              <a:rPr lang="en-US" dirty="0"/>
              <a:t>Tesla V1</a:t>
            </a:r>
          </a:p>
          <a:p>
            <a:pPr lvl="1"/>
            <a:r>
              <a:rPr lang="en-US" dirty="0"/>
              <a:t>Tesla V2/V3 (Introduced in 2019)</a:t>
            </a:r>
          </a:p>
          <a:p>
            <a:pPr lvl="1"/>
            <a:r>
              <a:rPr lang="en-US" dirty="0"/>
              <a:t>Chaoji (China, Japan, India</a:t>
            </a:r>
          </a:p>
          <a:p>
            <a:pPr lvl="2"/>
            <a:r>
              <a:rPr lang="en-US" dirty="0"/>
              <a:t>Successor to CHadeMO and GB/T</a:t>
            </a:r>
          </a:p>
          <a:p>
            <a:pPr lvl="1"/>
            <a:r>
              <a:rPr lang="en-US" dirty="0"/>
              <a:t>&gt;100kW is considered “high end” (400V Systems)</a:t>
            </a:r>
          </a:p>
          <a:p>
            <a:pPr lvl="1"/>
            <a:r>
              <a:rPr lang="en-US" dirty="0"/>
              <a:t>First US </a:t>
            </a:r>
            <a:r>
              <a:rPr lang="en-US" b="1" dirty="0">
                <a:solidFill>
                  <a:srgbClr val="FF0000"/>
                </a:solidFill>
              </a:rPr>
              <a:t>350kW</a:t>
            </a:r>
            <a:r>
              <a:rPr lang="en-US" dirty="0"/>
              <a:t> units installed Dec 10, 2018 (800V)</a:t>
            </a:r>
          </a:p>
        </p:txBody>
      </p:sp>
      <p:sp>
        <p:nvSpPr>
          <p:cNvPr id="4" name="Footer Placeholder 3">
            <a:extLst>
              <a:ext uri="{FF2B5EF4-FFF2-40B4-BE49-F238E27FC236}">
                <a16:creationId xmlns:a16="http://schemas.microsoft.com/office/drawing/2014/main" id="{5436BC86-EA34-47AB-A395-02AD6D7E9BA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32</a:t>
            </a:fld>
            <a:endParaRPr lang="en-US" dirty="0"/>
          </a:p>
        </p:txBody>
      </p:sp>
      <p:pic>
        <p:nvPicPr>
          <p:cNvPr id="7169" name="Picture 1">
            <a:extLst>
              <a:ext uri="{FF2B5EF4-FFF2-40B4-BE49-F238E27FC236}">
                <a16:creationId xmlns:a16="http://schemas.microsoft.com/office/drawing/2014/main" id="{ABFB6FFF-B9BA-4EAB-8E3E-315C4B3B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35" y="1145907"/>
            <a:ext cx="2172030" cy="1975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C07E23-1318-46BF-8802-939DD9E4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29" y="3429000"/>
            <a:ext cx="2456929" cy="120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0FE22-2B60-4946-BEFF-49DA3FA7DDAC}"/>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256422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5735"/>
            <a:ext cx="7886700" cy="934865"/>
          </a:xfrm>
        </p:spPr>
        <p:txBody>
          <a:bodyPr anchor="ctr">
            <a:normAutofit/>
          </a:bodyPr>
          <a:lstStyle/>
          <a:p>
            <a:r>
              <a:rPr lang="en-US" dirty="0"/>
              <a:t>DC EVSE STANDARDS</a:t>
            </a:r>
          </a:p>
        </p:txBody>
      </p:sp>
      <p:sp>
        <p:nvSpPr>
          <p:cNvPr id="3" name="Content Placeholder 2"/>
          <p:cNvSpPr>
            <a:spLocks noGrp="1"/>
          </p:cNvSpPr>
          <p:nvPr>
            <p:ph sz="half" idx="1"/>
          </p:nvPr>
        </p:nvSpPr>
        <p:spPr>
          <a:xfrm>
            <a:off x="457200" y="1600200"/>
            <a:ext cx="6629400" cy="4756150"/>
          </a:xfrm>
        </p:spPr>
        <p:txBody>
          <a:bodyPr>
            <a:normAutofit/>
          </a:bodyPr>
          <a:lstStyle/>
          <a:p>
            <a:pPr>
              <a:lnSpc>
                <a:spcPct val="90000"/>
              </a:lnSpc>
            </a:pPr>
            <a:r>
              <a:rPr lang="en-US" b="1" dirty="0"/>
              <a:t>Market Direction</a:t>
            </a:r>
          </a:p>
          <a:p>
            <a:pPr lvl="1">
              <a:lnSpc>
                <a:spcPct val="90000"/>
              </a:lnSpc>
            </a:pPr>
            <a:r>
              <a:rPr lang="en-US" sz="2800" dirty="0"/>
              <a:t>DC Generation 1   (less than 150kW)</a:t>
            </a:r>
          </a:p>
          <a:p>
            <a:pPr lvl="2">
              <a:lnSpc>
                <a:spcPct val="90000"/>
              </a:lnSpc>
            </a:pPr>
            <a:r>
              <a:rPr lang="en-US" sz="2400" dirty="0"/>
              <a:t>Nominal 400-500 VDC</a:t>
            </a:r>
          </a:p>
          <a:p>
            <a:pPr lvl="2">
              <a:lnSpc>
                <a:spcPct val="90000"/>
              </a:lnSpc>
            </a:pPr>
            <a:r>
              <a:rPr lang="en-US" sz="2400" dirty="0"/>
              <a:t>Up to 300 A max</a:t>
            </a:r>
          </a:p>
          <a:p>
            <a:pPr lvl="2">
              <a:lnSpc>
                <a:spcPct val="90000"/>
              </a:lnSpc>
            </a:pPr>
            <a:r>
              <a:rPr lang="en-US" sz="2400" dirty="0"/>
              <a:t>All current EV’s except one</a:t>
            </a:r>
          </a:p>
          <a:p>
            <a:pPr lvl="1">
              <a:lnSpc>
                <a:spcPct val="90000"/>
              </a:lnSpc>
            </a:pPr>
            <a:r>
              <a:rPr lang="en-US" sz="2800" dirty="0"/>
              <a:t>DC Generation 2 (up to 400 kW)</a:t>
            </a:r>
          </a:p>
          <a:p>
            <a:pPr lvl="2">
              <a:lnSpc>
                <a:spcPct val="90000"/>
              </a:lnSpc>
            </a:pPr>
            <a:r>
              <a:rPr lang="en-US" sz="2400" dirty="0"/>
              <a:t>Nominal 800 VDC (1000VDC max)</a:t>
            </a:r>
          </a:p>
          <a:p>
            <a:pPr lvl="2">
              <a:lnSpc>
                <a:spcPct val="90000"/>
              </a:lnSpc>
            </a:pPr>
            <a:r>
              <a:rPr lang="en-US" sz="2400" dirty="0"/>
              <a:t>Up to 350A typ, 500 A max</a:t>
            </a:r>
          </a:p>
          <a:p>
            <a:pPr lvl="1"/>
            <a:r>
              <a:rPr lang="en-US" sz="2800" dirty="0"/>
              <a:t>Expected to be the norm by 2025</a:t>
            </a:r>
          </a:p>
          <a:p>
            <a:pPr lvl="1"/>
            <a:r>
              <a:rPr lang="en-US" sz="2800" dirty="0"/>
              <a:t>Stations cost roughly $50K per charger</a:t>
            </a:r>
            <a:endParaRPr lang="en-US" sz="3200" dirty="0"/>
          </a:p>
          <a:p>
            <a:pPr lvl="2">
              <a:lnSpc>
                <a:spcPct val="90000"/>
              </a:lnSpc>
            </a:pPr>
            <a:endParaRPr lang="en-US" sz="2800" dirty="0"/>
          </a:p>
          <a:p>
            <a:pPr lvl="1">
              <a:lnSpc>
                <a:spcPct val="90000"/>
              </a:lnSpc>
            </a:pPr>
            <a:endParaRPr lang="en-US" sz="2000" dirty="0"/>
          </a:p>
        </p:txBody>
      </p:sp>
      <p:sp>
        <p:nvSpPr>
          <p:cNvPr id="2" name="Slide Number Placeholder 1"/>
          <p:cNvSpPr>
            <a:spLocks noGrp="1"/>
          </p:cNvSpPr>
          <p:nvPr>
            <p:ph type="sldNum" sz="quarter" idx="4"/>
          </p:nvPr>
        </p:nvSpPr>
        <p:spPr>
          <a:xfrm>
            <a:off x="6553200" y="6356350"/>
            <a:ext cx="2133600" cy="365125"/>
          </a:xfrm>
        </p:spPr>
        <p:txBody>
          <a:bodyPr anchor="ctr">
            <a:normAutofit/>
          </a:bodyPr>
          <a:lstStyle/>
          <a:p>
            <a:pPr>
              <a:spcAft>
                <a:spcPts val="600"/>
              </a:spcAft>
            </a:pPr>
            <a:fld id="{BA9ABCF8-B696-4AAE-AEF6-910B77DD8B89}" type="slidenum">
              <a:rPr lang="en-US" smtClean="0"/>
              <a:pPr>
                <a:spcAft>
                  <a:spcPts val="600"/>
                </a:spcAft>
              </a:pPr>
              <a:t>33</a:t>
            </a:fld>
            <a:endParaRPr lang="en-US" dirty="0"/>
          </a:p>
        </p:txBody>
      </p:sp>
      <p:pic>
        <p:nvPicPr>
          <p:cNvPr id="6" name="Picture 5">
            <a:extLst>
              <a:ext uri="{FF2B5EF4-FFF2-40B4-BE49-F238E27FC236}">
                <a16:creationId xmlns:a16="http://schemas.microsoft.com/office/drawing/2014/main" id="{C0BE50D4-04DD-47DD-998D-1D0DD568AD37}"/>
              </a:ext>
            </a:extLst>
          </p:cNvPr>
          <p:cNvPicPr>
            <a:picLocks noChangeAspect="1"/>
          </p:cNvPicPr>
          <p:nvPr/>
        </p:nvPicPr>
        <p:blipFill>
          <a:blip r:embed="rId2"/>
          <a:stretch>
            <a:fillRect/>
          </a:stretch>
        </p:blipFill>
        <p:spPr>
          <a:xfrm>
            <a:off x="6991488" y="1752600"/>
            <a:ext cx="1663562" cy="3850341"/>
          </a:xfrm>
          <a:prstGeom prst="rect">
            <a:avLst/>
          </a:prstGeom>
        </p:spPr>
      </p:pic>
      <p:sp>
        <p:nvSpPr>
          <p:cNvPr id="4" name="Footer Placeholder 3">
            <a:extLst>
              <a:ext uri="{FF2B5EF4-FFF2-40B4-BE49-F238E27FC236}">
                <a16:creationId xmlns:a16="http://schemas.microsoft.com/office/drawing/2014/main" id="{56A3EC7C-E068-48E7-AF1B-BD2E53BB4D98}"/>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671631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3, DC Superchargers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34</a:t>
            </a:fld>
            <a:endParaRPr lang="en-US" dirty="0"/>
          </a:p>
        </p:txBody>
      </p:sp>
      <p:sp>
        <p:nvSpPr>
          <p:cNvPr id="9" name="TextBox 8">
            <a:extLst>
              <a:ext uri="{FF2B5EF4-FFF2-40B4-BE49-F238E27FC236}">
                <a16:creationId xmlns:a16="http://schemas.microsoft.com/office/drawing/2014/main" id="{E0D29688-B432-41BC-92A7-245F3823D102}"/>
              </a:ext>
            </a:extLst>
          </p:cNvPr>
          <p:cNvSpPr txBox="1"/>
          <p:nvPr/>
        </p:nvSpPr>
        <p:spPr>
          <a:xfrm>
            <a:off x="3714750" y="6071425"/>
            <a:ext cx="4057521" cy="261610"/>
          </a:xfrm>
          <a:prstGeom prst="rect">
            <a:avLst/>
          </a:prstGeom>
          <a:noFill/>
        </p:spPr>
        <p:txBody>
          <a:bodyPr wrap="none" rtlCol="0">
            <a:spAutoFit/>
          </a:bodyPr>
          <a:lstStyle/>
          <a:p>
            <a:r>
              <a:rPr lang="en-US" sz="1100" i="1" dirty="0"/>
              <a:t>Source: April, 2023 Alternative Fueling Station Data afdc.energy.gov</a:t>
            </a:r>
          </a:p>
        </p:txBody>
      </p:sp>
      <p:sp>
        <p:nvSpPr>
          <p:cNvPr id="3" name="TextBox 2">
            <a:extLst>
              <a:ext uri="{FF2B5EF4-FFF2-40B4-BE49-F238E27FC236}">
                <a16:creationId xmlns:a16="http://schemas.microsoft.com/office/drawing/2014/main" id="{331C16CB-D27C-118D-E7E7-FA0DE913613A}"/>
              </a:ext>
            </a:extLst>
          </p:cNvPr>
          <p:cNvSpPr txBox="1"/>
          <p:nvPr/>
        </p:nvSpPr>
        <p:spPr>
          <a:xfrm>
            <a:off x="7733742" y="28194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7,219</a:t>
            </a:r>
          </a:p>
        </p:txBody>
      </p:sp>
      <p:sp>
        <p:nvSpPr>
          <p:cNvPr id="6" name="TextBox 5">
            <a:extLst>
              <a:ext uri="{FF2B5EF4-FFF2-40B4-BE49-F238E27FC236}">
                <a16:creationId xmlns:a16="http://schemas.microsoft.com/office/drawing/2014/main" id="{5FE16987-93EB-D532-B3BC-6DF841A3FA5D}"/>
              </a:ext>
            </a:extLst>
          </p:cNvPr>
          <p:cNvSpPr txBox="1"/>
          <p:nvPr/>
        </p:nvSpPr>
        <p:spPr>
          <a:xfrm>
            <a:off x="7733742" y="35464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8,832</a:t>
            </a:r>
          </a:p>
        </p:txBody>
      </p:sp>
      <p:cxnSp>
        <p:nvCxnSpPr>
          <p:cNvPr id="7" name="Straight Connector 6">
            <a:extLst>
              <a:ext uri="{FF2B5EF4-FFF2-40B4-BE49-F238E27FC236}">
                <a16:creationId xmlns:a16="http://schemas.microsoft.com/office/drawing/2014/main" id="{13F918FF-4685-1E72-96DA-8563BE232E6A}"/>
              </a:ext>
            </a:extLst>
          </p:cNvPr>
          <p:cNvCxnSpPr>
            <a:cxnSpLocks/>
          </p:cNvCxnSpPr>
          <p:nvPr/>
        </p:nvCxnSpPr>
        <p:spPr>
          <a:xfrm>
            <a:off x="7739017" y="34731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0B2D86C-B805-3368-938D-BB0A0D8B8969}"/>
              </a:ext>
            </a:extLst>
          </p:cNvPr>
          <p:cNvPicPr>
            <a:picLocks noChangeAspect="1"/>
          </p:cNvPicPr>
          <p:nvPr/>
        </p:nvPicPr>
        <p:blipFill>
          <a:blip r:embed="rId2"/>
          <a:stretch>
            <a:fillRect/>
          </a:stretch>
        </p:blipFill>
        <p:spPr>
          <a:xfrm>
            <a:off x="1066800" y="985550"/>
            <a:ext cx="6455255" cy="5121896"/>
          </a:xfrm>
          <a:prstGeom prst="rect">
            <a:avLst/>
          </a:prstGeom>
        </p:spPr>
      </p:pic>
    </p:spTree>
    <p:extLst>
      <p:ext uri="{BB962C8B-B14F-4D97-AF65-F5344CB8AC3E}">
        <p14:creationId xmlns:p14="http://schemas.microsoft.com/office/powerpoint/2010/main" val="847397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25048"/>
            <a:ext cx="7886700" cy="4842433"/>
          </a:xfrm>
        </p:spPr>
        <p:txBody>
          <a:bodyPr>
            <a:normAutofit/>
          </a:bodyPr>
          <a:lstStyle/>
          <a:p>
            <a:pPr marL="0" indent="0" algn="ctr">
              <a:buNone/>
            </a:pPr>
            <a:r>
              <a:rPr lang="en-US" sz="6000" b="1" dirty="0"/>
              <a:t>Electric Vehicle Charging Networks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35</a:t>
            </a:fld>
            <a:endParaRPr lang="en-US" dirty="0"/>
          </a:p>
        </p:txBody>
      </p:sp>
      <p:pic>
        <p:nvPicPr>
          <p:cNvPr id="3" name="Picture 3" descr="Logo, company name&#10;&#10;Description automatically generated">
            <a:extLst>
              <a:ext uri="{FF2B5EF4-FFF2-40B4-BE49-F238E27FC236}">
                <a16:creationId xmlns:a16="http://schemas.microsoft.com/office/drawing/2014/main" id="{56D2018F-D62A-FDA2-2D85-BF74BE68F2C8}"/>
              </a:ext>
            </a:extLst>
          </p:cNvPr>
          <p:cNvPicPr>
            <a:picLocks noChangeAspect="1"/>
          </p:cNvPicPr>
          <p:nvPr/>
        </p:nvPicPr>
        <p:blipFill>
          <a:blip r:embed="rId2"/>
          <a:stretch>
            <a:fillRect/>
          </a:stretch>
        </p:blipFill>
        <p:spPr>
          <a:xfrm>
            <a:off x="3876982" y="4631016"/>
            <a:ext cx="1390036" cy="1390343"/>
          </a:xfrm>
          <a:prstGeom prst="rect">
            <a:avLst/>
          </a:prstGeom>
        </p:spPr>
      </p:pic>
    </p:spTree>
    <p:extLst>
      <p:ext uri="{BB962C8B-B14F-4D97-AF65-F5344CB8AC3E}">
        <p14:creationId xmlns:p14="http://schemas.microsoft.com/office/powerpoint/2010/main" val="1903920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CHARGING NETWORKS</a:t>
            </a:r>
          </a:p>
        </p:txBody>
      </p:sp>
      <p:sp>
        <p:nvSpPr>
          <p:cNvPr id="3" name="Content Placeholder 2"/>
          <p:cNvSpPr>
            <a:spLocks noGrp="1"/>
          </p:cNvSpPr>
          <p:nvPr>
            <p:ph idx="1"/>
          </p:nvPr>
        </p:nvSpPr>
        <p:spPr/>
        <p:txBody>
          <a:bodyPr>
            <a:normAutofit/>
          </a:bodyPr>
          <a:lstStyle/>
          <a:p>
            <a:r>
              <a:rPr lang="en-US" b="1" dirty="0"/>
              <a:t>Major charging system networks</a:t>
            </a:r>
          </a:p>
          <a:p>
            <a:pPr lvl="1"/>
            <a:r>
              <a:rPr lang="en-US" b="1" dirty="0"/>
              <a:t>Blink</a:t>
            </a:r>
          </a:p>
          <a:p>
            <a:pPr lvl="1"/>
            <a:r>
              <a:rPr lang="en-US" b="1" dirty="0"/>
              <a:t>Chargepoint</a:t>
            </a:r>
          </a:p>
          <a:p>
            <a:pPr lvl="1"/>
            <a:r>
              <a:rPr lang="en-US" b="1" dirty="0"/>
              <a:t>Electrify America</a:t>
            </a:r>
          </a:p>
          <a:p>
            <a:pPr lvl="1"/>
            <a:r>
              <a:rPr lang="en-US" b="1" dirty="0"/>
              <a:t>EvGo</a:t>
            </a:r>
          </a:p>
          <a:p>
            <a:pPr lvl="1"/>
            <a:r>
              <a:rPr lang="en-US" b="1" dirty="0"/>
              <a:t>National Electric </a:t>
            </a:r>
          </a:p>
          <a:p>
            <a:pPr marL="914400" lvl="2" indent="0">
              <a:buNone/>
            </a:pPr>
            <a:r>
              <a:rPr lang="en-US" sz="2400" b="1" dirty="0"/>
              <a:t>Highway Coalition</a:t>
            </a:r>
          </a:p>
          <a:p>
            <a:pPr lvl="1"/>
            <a:r>
              <a:rPr lang="en-US" b="1" dirty="0" err="1"/>
              <a:t>SemaConnect</a:t>
            </a:r>
            <a:endParaRPr lang="en-US" b="1" dirty="0"/>
          </a:p>
          <a:p>
            <a:pPr lvl="1"/>
            <a:r>
              <a:rPr lang="en-US" b="1" dirty="0"/>
              <a:t>Tesla</a:t>
            </a:r>
          </a:p>
          <a:p>
            <a:pPr lvl="1"/>
            <a:r>
              <a:rPr lang="en-US" b="1" dirty="0"/>
              <a:t>Volta</a:t>
            </a:r>
          </a:p>
          <a:p>
            <a:pPr lvl="1"/>
            <a:endParaRPr lang="en-US" b="1" dirty="0"/>
          </a:p>
        </p:txBody>
      </p:sp>
      <p:sp>
        <p:nvSpPr>
          <p:cNvPr id="4" name="Footer Placeholder 3">
            <a:extLst>
              <a:ext uri="{FF2B5EF4-FFF2-40B4-BE49-F238E27FC236}">
                <a16:creationId xmlns:a16="http://schemas.microsoft.com/office/drawing/2014/main" id="{CF046D27-537F-4BDA-A1BE-D4869023202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36</a:t>
            </a:fld>
            <a:endParaRPr lang="en-US" dirty="0"/>
          </a:p>
        </p:txBody>
      </p:sp>
      <p:pic>
        <p:nvPicPr>
          <p:cNvPr id="3074" name="Picture 2">
            <a:extLst>
              <a:ext uri="{FF2B5EF4-FFF2-40B4-BE49-F238E27FC236}">
                <a16:creationId xmlns:a16="http://schemas.microsoft.com/office/drawing/2014/main" id="{2AEE63DD-BEC4-4B47-9BC3-AEC8BCD1B4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263" y="2675647"/>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24F717-E630-4929-A8FA-A08824D47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263" y="4006262"/>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EF66D2C-2315-4340-931D-769F74F87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63" y="1375512"/>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31E6261-6513-4024-AF55-E1DFF6E8F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350" y="2684460"/>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oday's Pickup: Tesla's new charging stations can charge cars in around 15  minutes - FreightWaves">
            <a:extLst>
              <a:ext uri="{FF2B5EF4-FFF2-40B4-BE49-F238E27FC236}">
                <a16:creationId xmlns:a16="http://schemas.microsoft.com/office/drawing/2014/main" id="{B79F61E7-8F19-4B27-B724-8FCDDE26C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4006263"/>
            <a:ext cx="2025650" cy="129519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d-supported EV charging network developer Volta raises $125 million |  TechCrunch">
            <a:extLst>
              <a:ext uri="{FF2B5EF4-FFF2-40B4-BE49-F238E27FC236}">
                <a16:creationId xmlns:a16="http://schemas.microsoft.com/office/drawing/2014/main" id="{6438B4E6-589E-40A1-B130-8374D8D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264" y="5352652"/>
            <a:ext cx="2159000" cy="121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Many Electric Utilities from small to large offer some electric vehicle charging stations in their service territory.  Some are free to promote greater EV adoption, but most charge for the energy.</a:t>
            </a:r>
          </a:p>
          <a:p>
            <a:r>
              <a:rPr lang="en-US" dirty="0"/>
              <a:t>March 2, 2021 – six electric utilities proposed a network of chargers from Texas to the Carolina’s to be funded by, built by and administered by (i.e. energy sold by) these same utilities.</a:t>
            </a:r>
          </a:p>
          <a:p>
            <a:r>
              <a:rPr lang="en-US" dirty="0"/>
              <a:t>By December 7, 2021 there were 53 utilities signed up (all Investor owned other than one Coop and TVA) whose footprint covered 120 million of the 150 million connected customers in the US.</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37</a:t>
            </a:fld>
            <a:endParaRPr lang="en-US" dirty="0"/>
          </a:p>
        </p:txBody>
      </p:sp>
    </p:spTree>
    <p:extLst>
      <p:ext uri="{BB962C8B-B14F-4D97-AF65-F5344CB8AC3E}">
        <p14:creationId xmlns:p14="http://schemas.microsoft.com/office/powerpoint/2010/main" val="204752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a:bodyPr>
          <a:lstStyle/>
          <a:p>
            <a:r>
              <a:rPr lang="en-US" dirty="0"/>
              <a:t>National Electric Highway Coalition members in New York State;</a:t>
            </a:r>
          </a:p>
          <a:p>
            <a:pPr lvl="1"/>
            <a:r>
              <a:rPr lang="en-US" dirty="0"/>
              <a:t>Avangrid</a:t>
            </a:r>
          </a:p>
          <a:p>
            <a:pPr lvl="1"/>
            <a:r>
              <a:rPr lang="en-US" dirty="0"/>
              <a:t>Central Hudson Gas &amp; Electric</a:t>
            </a:r>
          </a:p>
          <a:p>
            <a:pPr lvl="1"/>
            <a:r>
              <a:rPr lang="en-US" dirty="0"/>
              <a:t>Con Edison</a:t>
            </a:r>
          </a:p>
          <a:p>
            <a:pPr lvl="1"/>
            <a:r>
              <a:rPr lang="en-US" dirty="0"/>
              <a:t>Orange and Rockland Utilities</a:t>
            </a:r>
          </a:p>
          <a:p>
            <a:pPr lvl="1"/>
            <a:r>
              <a:rPr lang="en-US" dirty="0" err="1"/>
              <a:t>PSE&amp;G</a:t>
            </a:r>
            <a:endParaRPr lang="en-US" dirty="0"/>
          </a:p>
          <a:p>
            <a:pPr lvl="1"/>
            <a:r>
              <a:rPr lang="en-US" dirty="0"/>
              <a:t>National Grid</a:t>
            </a:r>
          </a:p>
          <a:p>
            <a:pPr lvl="1"/>
            <a:endParaRPr lang="en-US" dirty="0"/>
          </a:p>
          <a:p>
            <a:pPr marL="0" indent="0" algn="ctr">
              <a:buNone/>
            </a:pPr>
            <a:r>
              <a:rPr lang="en-US" dirty="0"/>
              <a:t>Several of you are already involved with the NY State EV Managed Pilot Project.</a:t>
            </a:r>
          </a:p>
          <a:p>
            <a:pPr lvl="1"/>
            <a:endParaRPr lang="en-US" dirty="0"/>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38</a:t>
            </a:fld>
            <a:endParaRPr lang="en-US" dirty="0"/>
          </a:p>
        </p:txBody>
      </p:sp>
    </p:spTree>
    <p:extLst>
      <p:ext uri="{BB962C8B-B14F-4D97-AF65-F5344CB8AC3E}">
        <p14:creationId xmlns:p14="http://schemas.microsoft.com/office/powerpoint/2010/main" val="709712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 – why?</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a:xfrm>
            <a:off x="628650" y="1309817"/>
            <a:ext cx="6076950" cy="4842433"/>
          </a:xfrm>
        </p:spPr>
        <p:txBody>
          <a:bodyPr>
            <a:normAutofit fontScale="92500" lnSpcReduction="10000"/>
          </a:bodyPr>
          <a:lstStyle/>
          <a:p>
            <a:r>
              <a:rPr lang="en-US" dirty="0"/>
              <a:t>Utilities can now sell or will be able to sell significantly more electricity </a:t>
            </a:r>
          </a:p>
          <a:p>
            <a:r>
              <a:rPr lang="en-US" dirty="0"/>
              <a:t>Potentially this power can be sold for </a:t>
            </a:r>
            <a:br>
              <a:rPr lang="en-US" dirty="0"/>
            </a:br>
            <a:r>
              <a:rPr lang="en-US" dirty="0"/>
              <a:t>two to three times the cost offered to </a:t>
            </a:r>
            <a:br>
              <a:rPr lang="en-US" dirty="0"/>
            </a:br>
            <a:r>
              <a:rPr lang="en-US" dirty="0"/>
              <a:t>the average consumer at home.</a:t>
            </a:r>
          </a:p>
          <a:p>
            <a:r>
              <a:rPr lang="en-US" dirty="0"/>
              <a:t> This is now infrastructure that the </a:t>
            </a:r>
            <a:br>
              <a:rPr lang="en-US" dirty="0"/>
            </a:br>
            <a:r>
              <a:rPr lang="en-US" dirty="0"/>
              <a:t>utility can control and can be placed </a:t>
            </a:r>
            <a:br>
              <a:rPr lang="en-US" dirty="0"/>
            </a:br>
            <a:r>
              <a:rPr lang="en-US" dirty="0"/>
              <a:t>both in locations where the market </a:t>
            </a:r>
            <a:br>
              <a:rPr lang="en-US" dirty="0"/>
            </a:br>
            <a:r>
              <a:rPr lang="en-US" dirty="0"/>
              <a:t>needs the charging stations and where the Utility infrastructure can best support these charging stations.  </a:t>
            </a:r>
          </a:p>
          <a:p>
            <a:pPr lvl="1"/>
            <a:r>
              <a:rPr lang="en-US" dirty="0"/>
              <a:t>Being able to add 1MW of usage where the utility wants to add this is highly </a:t>
            </a:r>
            <a:r>
              <a:rPr lang="en-US" dirty="0" err="1"/>
              <a:t>desireable</a:t>
            </a:r>
            <a:r>
              <a:rPr lang="en-US" dirty="0"/>
              <a:t>.</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39</a:t>
            </a:fld>
            <a:endParaRPr lang="en-US" dirty="0"/>
          </a:p>
        </p:txBody>
      </p:sp>
      <p:pic>
        <p:nvPicPr>
          <p:cNvPr id="11266" name="Picture 2" descr="How one man developed a 'money blueprint' system to get out of debt">
            <a:extLst>
              <a:ext uri="{FF2B5EF4-FFF2-40B4-BE49-F238E27FC236}">
                <a16:creationId xmlns:a16="http://schemas.microsoft.com/office/drawing/2014/main" id="{722A1466-51CF-EBF5-65FB-AD523F97E3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523" r="31667"/>
          <a:stretch/>
        </p:blipFill>
        <p:spPr bwMode="auto">
          <a:xfrm>
            <a:off x="6127542" y="2070756"/>
            <a:ext cx="2637516" cy="204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81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Overview of Electric Vehicles in 2023</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a:t>
            </a:fld>
            <a:endParaRPr lang="en-US" dirty="0"/>
          </a:p>
        </p:txBody>
      </p:sp>
      <p:pic>
        <p:nvPicPr>
          <p:cNvPr id="3" name="Picture 3" descr="Logo, company name&#10;&#10;Description automatically generated">
            <a:extLst>
              <a:ext uri="{FF2B5EF4-FFF2-40B4-BE49-F238E27FC236}">
                <a16:creationId xmlns:a16="http://schemas.microsoft.com/office/drawing/2014/main" id="{EC750265-011E-2314-AD2A-8A10278EAD13}"/>
              </a:ext>
            </a:extLst>
          </p:cNvPr>
          <p:cNvPicPr>
            <a:picLocks noChangeAspect="1"/>
          </p:cNvPicPr>
          <p:nvPr/>
        </p:nvPicPr>
        <p:blipFill>
          <a:blip r:embed="rId2"/>
          <a:stretch>
            <a:fillRect/>
          </a:stretch>
        </p:blipFill>
        <p:spPr>
          <a:xfrm>
            <a:off x="3876982" y="4631016"/>
            <a:ext cx="1390036" cy="1390343"/>
          </a:xfrm>
          <a:prstGeom prst="rect">
            <a:avLst/>
          </a:prstGeom>
        </p:spPr>
      </p:pic>
    </p:spTree>
    <p:extLst>
      <p:ext uri="{BB962C8B-B14F-4D97-AF65-F5344CB8AC3E}">
        <p14:creationId xmlns:p14="http://schemas.microsoft.com/office/powerpoint/2010/main" val="376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Regulatory Environment</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40</a:t>
            </a:fld>
            <a:endParaRPr lang="en-US" dirty="0"/>
          </a:p>
        </p:txBody>
      </p:sp>
      <p:pic>
        <p:nvPicPr>
          <p:cNvPr id="3" name="Picture 3" descr="Logo, company name&#10;&#10;Description automatically generated">
            <a:extLst>
              <a:ext uri="{FF2B5EF4-FFF2-40B4-BE49-F238E27FC236}">
                <a16:creationId xmlns:a16="http://schemas.microsoft.com/office/drawing/2014/main" id="{ED4E0454-831C-2F0C-1210-79B6605CD33B}"/>
              </a:ext>
            </a:extLst>
          </p:cNvPr>
          <p:cNvPicPr>
            <a:picLocks noChangeAspect="1"/>
          </p:cNvPicPr>
          <p:nvPr/>
        </p:nvPicPr>
        <p:blipFill>
          <a:blip r:embed="rId2"/>
          <a:stretch>
            <a:fillRect/>
          </a:stretch>
        </p:blipFill>
        <p:spPr>
          <a:xfrm>
            <a:off x="3876982" y="4631016"/>
            <a:ext cx="1390036" cy="1390343"/>
          </a:xfrm>
          <a:prstGeom prst="rect">
            <a:avLst/>
          </a:prstGeom>
        </p:spPr>
      </p:pic>
    </p:spTree>
    <p:extLst>
      <p:ext uri="{BB962C8B-B14F-4D97-AF65-F5344CB8AC3E}">
        <p14:creationId xmlns:p14="http://schemas.microsoft.com/office/powerpoint/2010/main" val="1554488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Regulatory Background</a:t>
            </a:r>
          </a:p>
        </p:txBody>
      </p:sp>
      <p:sp>
        <p:nvSpPr>
          <p:cNvPr id="3" name="Content Placeholder 2"/>
          <p:cNvSpPr>
            <a:spLocks noGrp="1"/>
          </p:cNvSpPr>
          <p:nvPr>
            <p:ph idx="1"/>
          </p:nvPr>
        </p:nvSpPr>
        <p:spPr>
          <a:xfrm>
            <a:off x="628650" y="1309817"/>
            <a:ext cx="6305550" cy="4842433"/>
          </a:xfrm>
        </p:spPr>
        <p:txBody>
          <a:bodyPr>
            <a:normAutofit fontScale="92500"/>
          </a:bodyPr>
          <a:lstStyle/>
          <a:p>
            <a:r>
              <a:rPr lang="en-US" dirty="0"/>
              <a:t>Sales of electricity as a vehicle fuel are regulated by the Department of Commerce</a:t>
            </a:r>
          </a:p>
          <a:p>
            <a:r>
              <a:rPr lang="en-US" dirty="0"/>
              <a:t>Like all sales of all things based on quantity sold, EVSE sales are regulated by NIST Handbooks 130 and 44.</a:t>
            </a:r>
          </a:p>
          <a:p>
            <a:r>
              <a:rPr lang="en-US" dirty="0"/>
              <a:t>HB130 establishes that all sales of electricity as a vehicle fuel must be </a:t>
            </a:r>
            <a:br>
              <a:rPr lang="en-US" dirty="0"/>
            </a:br>
            <a:r>
              <a:rPr lang="en-US" dirty="0"/>
              <a:t>based on the quantity delivered.</a:t>
            </a:r>
          </a:p>
          <a:p>
            <a:r>
              <a:rPr lang="en-US" dirty="0"/>
              <a:t>HB44 sets performance requirements for devices (Electric Vehicle Service Equipment) used to dispense electricity for sale.</a:t>
            </a:r>
          </a:p>
        </p:txBody>
      </p:sp>
      <p:sp>
        <p:nvSpPr>
          <p:cNvPr id="4" name="Footer Placeholder 3">
            <a:extLst>
              <a:ext uri="{FF2B5EF4-FFF2-40B4-BE49-F238E27FC236}">
                <a16:creationId xmlns:a16="http://schemas.microsoft.com/office/drawing/2014/main" id="{E063367D-A348-4ECA-A78E-1D72821C41F7}"/>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41</a:t>
            </a:fld>
            <a:endParaRPr lang="en-US" dirty="0"/>
          </a:p>
        </p:txBody>
      </p:sp>
      <p:pic>
        <p:nvPicPr>
          <p:cNvPr id="12290" name="Picture 2" descr="U.S. Department of Commerce - YouTube">
            <a:extLst>
              <a:ext uri="{FF2B5EF4-FFF2-40B4-BE49-F238E27FC236}">
                <a16:creationId xmlns:a16="http://schemas.microsoft.com/office/drawing/2014/main" id="{376EBC23-B77D-5D8D-3F31-05C0682A8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7950" y="2604705"/>
            <a:ext cx="2422525" cy="242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40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109783"/>
          </a:xfrm>
        </p:spPr>
        <p:txBody>
          <a:bodyPr>
            <a:normAutofit/>
          </a:bodyPr>
          <a:lstStyle/>
          <a:p>
            <a:r>
              <a:rPr lang="en-US" b="1" dirty="0"/>
              <a:t>A.1.	General.</a:t>
            </a:r>
            <a:r>
              <a:rPr lang="en-US" dirty="0"/>
              <a:t> – This code applies to devices, accessories, and systems used for the measurement of electricity dispensed in vehicle fuel applications wherein a quantity determination or statement of measure is used wholly or partially as a basis for sale or upon which a charge for service is based.</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42</a:t>
            </a:fld>
            <a:endParaRPr lang="en-US" dirty="0"/>
          </a:p>
        </p:txBody>
      </p:sp>
      <p:pic>
        <p:nvPicPr>
          <p:cNvPr id="6" name="Picture 2" descr="DOT Will Pay States to Build Out a Massive EV Charging Network">
            <a:extLst>
              <a:ext uri="{FF2B5EF4-FFF2-40B4-BE49-F238E27FC236}">
                <a16:creationId xmlns:a16="http://schemas.microsoft.com/office/drawing/2014/main" id="{727D3ABC-BD71-5C50-F70C-3708E26DB6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2171700" y="4419469"/>
            <a:ext cx="4926013" cy="1937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REQUIREMENTS</a:t>
            </a:r>
          </a:p>
        </p:txBody>
      </p:sp>
      <p:sp>
        <p:nvSpPr>
          <p:cNvPr id="3" name="Content Placeholder 2"/>
          <p:cNvSpPr>
            <a:spLocks noGrp="1"/>
          </p:cNvSpPr>
          <p:nvPr>
            <p:ph idx="1"/>
          </p:nvPr>
        </p:nvSpPr>
        <p:spPr/>
        <p:txBody>
          <a:bodyPr>
            <a:normAutofit/>
          </a:bodyPr>
          <a:lstStyle/>
          <a:p>
            <a:r>
              <a:rPr lang="en-US" dirty="0"/>
              <a:t>Metrological Requirements of HB44</a:t>
            </a:r>
          </a:p>
          <a:p>
            <a:pPr lvl="1"/>
            <a:r>
              <a:rPr lang="en-US" sz="2000" b="1" i="0" u="none" strike="noStrike" baseline="0" dirty="0">
                <a:solidFill>
                  <a:srgbClr val="000000"/>
                </a:solidFill>
              </a:rPr>
              <a:t>S.3.1. Metrological Components. </a:t>
            </a:r>
            <a:r>
              <a:rPr lang="en-US" sz="2000" b="0" i="0" u="none" strike="noStrike" baseline="0" dirty="0">
                <a:solidFill>
                  <a:srgbClr val="000000"/>
                </a:solidFill>
              </a:rPr>
              <a:t>– An EVSE measuring system shall be designed and constructed so that metrological components are adequately protected from environmental conditions likely to be detrimental to accuracy. </a:t>
            </a:r>
          </a:p>
          <a:p>
            <a:pPr lvl="1"/>
            <a:r>
              <a:rPr lang="en-US" sz="2000" b="1" i="0" u="none" strike="noStrike" baseline="0" dirty="0">
                <a:solidFill>
                  <a:srgbClr val="000000"/>
                </a:solidFill>
              </a:rPr>
              <a:t>S.3.5. Temperature Range for System Components. </a:t>
            </a:r>
            <a:r>
              <a:rPr lang="en-US" sz="2000" b="0" i="0" u="none" strike="noStrike" baseline="0" dirty="0">
                <a:solidFill>
                  <a:srgbClr val="000000"/>
                </a:solidFill>
              </a:rPr>
              <a:t>– EVSEs shall be accurate and correct over the temperature range of – 40 °C to + 85 °C (− 40 °F to 185 °F). </a:t>
            </a:r>
            <a:endParaRPr lang="en-US" sz="2000" dirty="0">
              <a:solidFill>
                <a:srgbClr val="000000"/>
              </a:solidFill>
            </a:endParaRPr>
          </a:p>
          <a:p>
            <a:pPr lvl="1"/>
            <a:r>
              <a:rPr lang="en-US" sz="2000" b="1" i="0" u="none" strike="noStrike" baseline="0" dirty="0">
                <a:solidFill>
                  <a:srgbClr val="000000"/>
                </a:solidFill>
              </a:rPr>
              <a:t>S.8. Minimum Measured Quantity (MMQ). </a:t>
            </a:r>
            <a:r>
              <a:rPr lang="en-US" sz="2000" b="0" i="0" u="none" strike="noStrike" baseline="0" dirty="0">
                <a:solidFill>
                  <a:srgbClr val="000000"/>
                </a:solidFill>
              </a:rPr>
              <a:t>– The minimum measured quantity shall satisfy the conditions of use of the measuring system as follows: </a:t>
            </a:r>
          </a:p>
          <a:p>
            <a:pPr lvl="2"/>
            <a:r>
              <a:rPr lang="en-US" sz="1800" b="0" i="0" u="none" strike="noStrike" baseline="0" dirty="0">
                <a:solidFill>
                  <a:srgbClr val="000000"/>
                </a:solidFill>
              </a:rPr>
              <a:t>(a) Measuring systems shall have a minimum measured quantity not exceeding 2.5 MJ or 0.5 kWh. </a:t>
            </a:r>
          </a:p>
          <a:p>
            <a:pPr lvl="1"/>
            <a:endParaRPr lang="en-US" dirty="0"/>
          </a:p>
        </p:txBody>
      </p:sp>
      <p:sp>
        <p:nvSpPr>
          <p:cNvPr id="4" name="Footer Placeholder 3">
            <a:extLst>
              <a:ext uri="{FF2B5EF4-FFF2-40B4-BE49-F238E27FC236}">
                <a16:creationId xmlns:a16="http://schemas.microsoft.com/office/drawing/2014/main" id="{6989983A-DF11-4BF0-9512-ECBDE138F6FB}"/>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43</a:t>
            </a:fld>
            <a:endParaRPr lang="en-US" dirty="0"/>
          </a:p>
        </p:txBody>
      </p:sp>
    </p:spTree>
    <p:extLst>
      <p:ext uri="{BB962C8B-B14F-4D97-AF65-F5344CB8AC3E}">
        <p14:creationId xmlns:p14="http://schemas.microsoft.com/office/powerpoint/2010/main" val="4042174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490783"/>
          </a:xfrm>
        </p:spPr>
        <p:txBody>
          <a:bodyPr>
            <a:normAutofit/>
          </a:bodyPr>
          <a:lstStyle/>
          <a:p>
            <a:r>
              <a:rPr lang="en-US" b="1" dirty="0"/>
              <a:t>Use Cases –</a:t>
            </a:r>
            <a:r>
              <a:rPr lang="en-US" b="1" dirty="0">
                <a:solidFill>
                  <a:srgbClr val="C00000"/>
                </a:solidFill>
              </a:rPr>
              <a:t>COVERED</a:t>
            </a:r>
          </a:p>
          <a:p>
            <a:pPr lvl="1"/>
            <a:r>
              <a:rPr lang="en-US" dirty="0"/>
              <a:t>ANY transaction which is based on the amount of energy delivered</a:t>
            </a:r>
          </a:p>
          <a:p>
            <a:pPr lvl="1"/>
            <a:r>
              <a:rPr lang="en-US" dirty="0"/>
              <a:t>Examples</a:t>
            </a:r>
          </a:p>
          <a:p>
            <a:pPr lvl="2"/>
            <a:r>
              <a:rPr lang="en-US" dirty="0"/>
              <a:t>A network of charge stations charges a monthly fee to belong AND a fee based on the amount of energy used</a:t>
            </a:r>
          </a:p>
          <a:p>
            <a:pPr lvl="2"/>
            <a:r>
              <a:rPr lang="en-US" dirty="0"/>
              <a:t>A EVSE charges for the amount of energy delivered</a:t>
            </a:r>
          </a:p>
          <a:p>
            <a:pPr lvl="2"/>
            <a:r>
              <a:rPr lang="en-US" dirty="0"/>
              <a:t>A parking lot charges for parking and EVSEs located in it also charge for the amount of energy delivered if used</a:t>
            </a:r>
          </a:p>
        </p:txBody>
      </p:sp>
      <p:sp>
        <p:nvSpPr>
          <p:cNvPr id="4" name="Footer Placeholder 3">
            <a:extLst>
              <a:ext uri="{FF2B5EF4-FFF2-40B4-BE49-F238E27FC236}">
                <a16:creationId xmlns:a16="http://schemas.microsoft.com/office/drawing/2014/main" id="{EBAF22AD-6A77-425D-9D89-E7267F1A27A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44</a:t>
            </a:fld>
            <a:endParaRPr lang="en-US" dirty="0"/>
          </a:p>
        </p:txBody>
      </p:sp>
      <p:pic>
        <p:nvPicPr>
          <p:cNvPr id="13314" name="Picture 2" descr="Bescom To Set Up 63 More Ev Charging Stations | Bengaluru News - Times of  India">
            <a:extLst>
              <a:ext uri="{FF2B5EF4-FFF2-40B4-BE49-F238E27FC236}">
                <a16:creationId xmlns:a16="http://schemas.microsoft.com/office/drawing/2014/main" id="{E9675D82-45FA-F70D-7F6E-74EE094BA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265" y="4597707"/>
            <a:ext cx="3379469" cy="1900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95492-8CDD-4690-9ED7-6C70AFCB5762}"/>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 </a:t>
            </a:r>
            <a:r>
              <a:rPr lang="en-US" b="1" dirty="0">
                <a:solidFill>
                  <a:srgbClr val="C00000"/>
                </a:solidFill>
              </a:rPr>
              <a:t>NOT COVERED</a:t>
            </a:r>
          </a:p>
          <a:p>
            <a:pPr lvl="1"/>
            <a:r>
              <a:rPr lang="en-US" sz="2400" dirty="0"/>
              <a:t>A store provides a free EVSE in its parking lot</a:t>
            </a:r>
          </a:p>
          <a:p>
            <a:pPr lvl="1"/>
            <a:r>
              <a:rPr lang="en-US" sz="2400" dirty="0"/>
              <a:t>A paid parking lot provides EVSEs for which there is no charge based on the amount of energy delivered</a:t>
            </a:r>
          </a:p>
          <a:p>
            <a:pPr lvl="1"/>
            <a:r>
              <a:rPr lang="en-US" sz="2400" dirty="0"/>
              <a:t>Tesla provides free charging services for some owners</a:t>
            </a:r>
          </a:p>
          <a:p>
            <a:pPr lvl="1"/>
            <a:r>
              <a:rPr lang="en-US" sz="2400" dirty="0"/>
              <a:t>An organization charges a monthly fee for unlimited use of its network of EVSEs.</a:t>
            </a:r>
          </a:p>
          <a:p>
            <a:pPr lvl="1"/>
            <a:endParaRPr lang="en-US" b="1" dirty="0"/>
          </a:p>
        </p:txBody>
      </p:sp>
      <p:sp>
        <p:nvSpPr>
          <p:cNvPr id="4" name="Footer Placeholder 3">
            <a:extLst>
              <a:ext uri="{FF2B5EF4-FFF2-40B4-BE49-F238E27FC236}">
                <a16:creationId xmlns:a16="http://schemas.microsoft.com/office/drawing/2014/main" id="{EB2D8337-D75E-4BF5-89D0-4C7D07ECF78D}"/>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45</a:t>
            </a:fld>
            <a:endParaRPr lang="en-US" dirty="0"/>
          </a:p>
        </p:txBody>
      </p:sp>
      <p:pic>
        <p:nvPicPr>
          <p:cNvPr id="15362" name="Picture 2" descr="EV Charging Stations: How to Find, What Type You Need, How to Pay">
            <a:extLst>
              <a:ext uri="{FF2B5EF4-FFF2-40B4-BE49-F238E27FC236}">
                <a16:creationId xmlns:a16="http://schemas.microsoft.com/office/drawing/2014/main" id="{DFC600AE-2951-8EB7-3AA1-5051488354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050" y="4163313"/>
            <a:ext cx="3733800" cy="2196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ircle slash NO symbol - Openclipart">
            <a:extLst>
              <a:ext uri="{FF2B5EF4-FFF2-40B4-BE49-F238E27FC236}">
                <a16:creationId xmlns:a16="http://schemas.microsoft.com/office/drawing/2014/main" id="{2B832D5A-BBE6-25A6-DC4C-D0FFC8CDC0E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2362200" y="1128583"/>
            <a:ext cx="4419600" cy="44196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
        <p:nvSpPr>
          <p:cNvPr id="7" name="Title 1">
            <a:extLst>
              <a:ext uri="{FF2B5EF4-FFF2-40B4-BE49-F238E27FC236}">
                <a16:creationId xmlns:a16="http://schemas.microsoft.com/office/drawing/2014/main" id="{E05F1650-542B-40F2-909A-82718A22BDE7}"/>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Exceptions-This code does not apply to:</a:t>
            </a:r>
          </a:p>
          <a:p>
            <a:pPr lvl="1"/>
            <a:r>
              <a:rPr lang="en-US" sz="2400" dirty="0"/>
              <a:t>The use of any measure or measuring device owned, maintained, and used by a public utility or municipality only in connection with measuring electricity subject to the authority having jurisdiction such as the Public Utilities Commission.</a:t>
            </a:r>
          </a:p>
          <a:p>
            <a:pPr lvl="1"/>
            <a:r>
              <a:rPr lang="en-US" sz="2400" dirty="0"/>
              <a:t>Electric Vehicle Supply Equipment used solely for dispensing electrical energy in connection with operations in which the amount dispensed does not affect customer charges or compensation.</a:t>
            </a:r>
          </a:p>
          <a:p>
            <a:pPr lvl="1"/>
            <a:r>
              <a:rPr lang="en-US" sz="2400" dirty="0"/>
              <a:t>The wholesale delivery of electricity.</a:t>
            </a:r>
          </a:p>
        </p:txBody>
      </p:sp>
      <p:sp>
        <p:nvSpPr>
          <p:cNvPr id="4" name="Footer Placeholder 3">
            <a:extLst>
              <a:ext uri="{FF2B5EF4-FFF2-40B4-BE49-F238E27FC236}">
                <a16:creationId xmlns:a16="http://schemas.microsoft.com/office/drawing/2014/main" id="{4298502E-63EF-46FB-A381-BE371530B1A5}"/>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46</a:t>
            </a:fld>
            <a:endParaRPr lang="en-US" dirty="0"/>
          </a:p>
        </p:txBody>
      </p:sp>
    </p:spTree>
    <p:extLst>
      <p:ext uri="{BB962C8B-B14F-4D97-AF65-F5344CB8AC3E}">
        <p14:creationId xmlns:p14="http://schemas.microsoft.com/office/powerpoint/2010/main" val="2113840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lifornia Map Stock Illustration - Download Image Now - California, Map,  Outline - iStock">
            <a:extLst>
              <a:ext uri="{FF2B5EF4-FFF2-40B4-BE49-F238E27FC236}">
                <a16:creationId xmlns:a16="http://schemas.microsoft.com/office/drawing/2014/main" id="{61252171-2A61-C782-35BA-EE6B704F2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9" r="10471"/>
          <a:stretch/>
        </p:blipFill>
        <p:spPr bwMode="auto">
          <a:xfrm>
            <a:off x="1" y="4221162"/>
            <a:ext cx="2209800" cy="22980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9,700+ New York Map Stock Photos, Pictures &amp; Royalty-Free Images - iStock |  New york city map, New york state map, New york">
            <a:extLst>
              <a:ext uri="{FF2B5EF4-FFF2-40B4-BE49-F238E27FC236}">
                <a16:creationId xmlns:a16="http://schemas.microsoft.com/office/drawing/2014/main" id="{8D156D9C-8BB0-61D8-FD96-9FB9DB4E2A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950" y="1485805"/>
            <a:ext cx="2517761" cy="19335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556951" y="234568"/>
            <a:ext cx="7208107" cy="679832"/>
          </a:xfrm>
        </p:spPr>
        <p:txBody>
          <a:bodyPr>
            <a:normAutofit/>
          </a:bodyPr>
          <a:lstStyle/>
          <a:p>
            <a:r>
              <a:rPr lang="en-US" sz="4000" dirty="0">
                <a:latin typeface="+mj-lt"/>
                <a:cs typeface="Arial" panose="020B0604020202020204" pitchFamily="34" charset="0"/>
              </a:rPr>
              <a:t>Certification and Traceability</a:t>
            </a:r>
          </a:p>
        </p:txBody>
      </p:sp>
      <p:sp>
        <p:nvSpPr>
          <p:cNvPr id="3" name="Content Placeholder 2"/>
          <p:cNvSpPr>
            <a:spLocks noGrp="1"/>
          </p:cNvSpPr>
          <p:nvPr>
            <p:ph idx="1"/>
          </p:nvPr>
        </p:nvSpPr>
        <p:spPr>
          <a:xfrm>
            <a:off x="1556951" y="1304520"/>
            <a:ext cx="5758249" cy="4842433"/>
          </a:xfrm>
        </p:spPr>
        <p:txBody>
          <a:bodyPr>
            <a:normAutofit fontScale="70000" lnSpcReduction="20000"/>
          </a:bodyPr>
          <a:lstStyle/>
          <a:p>
            <a:r>
              <a:rPr lang="en-US" dirty="0"/>
              <a:t>None of this means anything if we can not certify and provide traceability for these tests.</a:t>
            </a:r>
          </a:p>
          <a:p>
            <a:r>
              <a:rPr lang="en-US" dirty="0"/>
              <a:t>Two general approaches – New York approach and California Approach</a:t>
            </a:r>
          </a:p>
          <a:p>
            <a:r>
              <a:rPr lang="en-US" dirty="0"/>
              <a:t>Traceability through a National Lab to an International Standard</a:t>
            </a:r>
          </a:p>
          <a:p>
            <a:pPr lvl="1"/>
            <a:r>
              <a:rPr lang="en-US" dirty="0"/>
              <a:t>This requires a DC “Standard”</a:t>
            </a:r>
          </a:p>
          <a:p>
            <a:pPr lvl="1"/>
            <a:r>
              <a:rPr lang="en-US" dirty="0"/>
              <a:t>Fortunately DC Power = VA</a:t>
            </a:r>
          </a:p>
          <a:p>
            <a:pPr lvl="2"/>
            <a:r>
              <a:rPr lang="en-US" dirty="0"/>
              <a:t>Need a certifiable voltage source and a certified current source and the ability to measure down to the appropriate levels for both Volts and Amps, then have a National Lab do the same test on the lab equipment</a:t>
            </a:r>
          </a:p>
          <a:p>
            <a:r>
              <a:rPr lang="en-US" dirty="0"/>
              <a:t>ANSI has also spent a great deal of time creating a new Standard to cover DC Metering – ANSI </a:t>
            </a:r>
            <a:r>
              <a:rPr lang="en-US" dirty="0" err="1"/>
              <a:t>C12.32</a:t>
            </a:r>
            <a:r>
              <a:rPr lang="en-US" dirty="0"/>
              <a:t>.  This standard is being updated as quickly as the industry changes and another standard is being prepared for DC Transducers. </a:t>
            </a:r>
            <a:r>
              <a:rPr lang="en-US" dirty="0" err="1"/>
              <a:t>C12.32</a:t>
            </a:r>
            <a:r>
              <a:rPr lang="en-US" dirty="0"/>
              <a:t> is the DC version of C12.1 for AC metering.</a:t>
            </a:r>
          </a:p>
        </p:txBody>
      </p:sp>
      <p:sp>
        <p:nvSpPr>
          <p:cNvPr id="4" name="Footer Placeholder 3">
            <a:extLst>
              <a:ext uri="{FF2B5EF4-FFF2-40B4-BE49-F238E27FC236}">
                <a16:creationId xmlns:a16="http://schemas.microsoft.com/office/drawing/2014/main" id="{659EC43E-FE58-4DE2-9D14-2E8BA4CAD31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47</a:t>
            </a:fld>
            <a:endParaRPr lang="en-US" dirty="0"/>
          </a:p>
        </p:txBody>
      </p:sp>
    </p:spTree>
    <p:extLst>
      <p:ext uri="{BB962C8B-B14F-4D97-AF65-F5344CB8AC3E}">
        <p14:creationId xmlns:p14="http://schemas.microsoft.com/office/powerpoint/2010/main" val="2316655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3200" dirty="0">
                <a:latin typeface="+mj-lt"/>
                <a:cs typeface="Arial" panose="020B0604020202020204" pitchFamily="34" charset="0"/>
              </a:rPr>
              <a:t>AC vs. DC Chargers and accuracy testing</a:t>
            </a:r>
          </a:p>
        </p:txBody>
      </p:sp>
      <p:sp>
        <p:nvSpPr>
          <p:cNvPr id="3" name="Content Placeholder 2"/>
          <p:cNvSpPr>
            <a:spLocks noGrp="1"/>
          </p:cNvSpPr>
          <p:nvPr>
            <p:ph idx="1"/>
          </p:nvPr>
        </p:nvSpPr>
        <p:spPr>
          <a:xfrm>
            <a:off x="628650" y="1309817"/>
            <a:ext cx="7886700" cy="4328983"/>
          </a:xfrm>
        </p:spPr>
        <p:txBody>
          <a:bodyPr>
            <a:normAutofit fontScale="92500" lnSpcReduction="10000"/>
          </a:bodyPr>
          <a:lstStyle/>
          <a:p>
            <a:r>
              <a:rPr lang="en-US" sz="3200" b="1" dirty="0"/>
              <a:t>Effective January 1, 2023:</a:t>
            </a:r>
            <a:r>
              <a:rPr lang="en-US" sz="3200" dirty="0"/>
              <a:t> All AC charging stations that charge for power must be tested and certified once per year by the state’s bureau of weights and measures.</a:t>
            </a:r>
          </a:p>
          <a:p>
            <a:r>
              <a:rPr lang="en-US" sz="3200" b="1" dirty="0"/>
              <a:t>Effective January 1, 2028:</a:t>
            </a:r>
            <a:r>
              <a:rPr lang="en-US" sz="3200" dirty="0"/>
              <a:t> Current regulations call for DC charging stations that charge for power to be tested once per year as well.  </a:t>
            </a:r>
          </a:p>
          <a:p>
            <a:endParaRPr lang="en-US" sz="3200" dirty="0"/>
          </a:p>
          <a:p>
            <a:pPr marL="0" indent="0" algn="ctr">
              <a:buNone/>
            </a:pPr>
            <a:r>
              <a:rPr lang="en-US" sz="4700" dirty="0"/>
              <a:t>Why the hold up?</a:t>
            </a:r>
          </a:p>
          <a:p>
            <a:endParaRPr lang="en-US"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48</a:t>
            </a:fld>
            <a:endParaRPr lang="en-US" dirty="0"/>
          </a:p>
        </p:txBody>
      </p:sp>
    </p:spTree>
    <p:extLst>
      <p:ext uri="{BB962C8B-B14F-4D97-AF65-F5344CB8AC3E}">
        <p14:creationId xmlns:p14="http://schemas.microsoft.com/office/powerpoint/2010/main" val="3540886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3200" dirty="0">
                <a:latin typeface="+mj-lt"/>
                <a:cs typeface="Arial" panose="020B0604020202020204" pitchFamily="34" charset="0"/>
              </a:rPr>
              <a:t>Why the delay?</a:t>
            </a:r>
          </a:p>
        </p:txBody>
      </p:sp>
      <p:sp>
        <p:nvSpPr>
          <p:cNvPr id="3" name="Content Placeholder 2"/>
          <p:cNvSpPr>
            <a:spLocks noGrp="1"/>
          </p:cNvSpPr>
          <p:nvPr>
            <p:ph idx="1"/>
          </p:nvPr>
        </p:nvSpPr>
        <p:spPr>
          <a:xfrm>
            <a:off x="626192" y="954663"/>
            <a:ext cx="7886700" cy="3109783"/>
          </a:xfrm>
        </p:spPr>
        <p:txBody>
          <a:bodyPr>
            <a:normAutofit/>
          </a:bodyPr>
          <a:lstStyle/>
          <a:p>
            <a:r>
              <a:rPr lang="en-US" sz="1800" dirty="0"/>
              <a:t>Electric Vehicle chargers are not like ANSI electric meters.  ANSI meters typically do not operate at their rated current limit.  Electric vehicle chargers start at this limit and then taper off from there as the battery being charged approaches a full charge.  </a:t>
            </a:r>
          </a:p>
          <a:p>
            <a:endParaRPr lang="en-US" sz="2000"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49</a:t>
            </a:fld>
            <a:endParaRPr lang="en-US" dirty="0"/>
          </a:p>
        </p:txBody>
      </p:sp>
      <p:pic>
        <p:nvPicPr>
          <p:cNvPr id="1026" name="Picture 2">
            <a:extLst>
              <a:ext uri="{FF2B5EF4-FFF2-40B4-BE49-F238E27FC236}">
                <a16:creationId xmlns:a16="http://schemas.microsoft.com/office/drawing/2014/main" id="{F9A1B8BA-8D83-9E9A-586C-4F949D5CCF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197" y="1813914"/>
            <a:ext cx="2500313" cy="2843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D30F1A-1646-3650-DFFE-4299B9F3028C}"/>
              </a:ext>
            </a:extLst>
          </p:cNvPr>
          <p:cNvSpPr txBox="1"/>
          <p:nvPr/>
        </p:nvSpPr>
        <p:spPr>
          <a:xfrm>
            <a:off x="3002753" y="4800323"/>
            <a:ext cx="2743200" cy="369332"/>
          </a:xfrm>
          <a:prstGeom prst="rect">
            <a:avLst/>
          </a:prstGeom>
          <a:noFill/>
        </p:spPr>
        <p:txBody>
          <a:bodyPr wrap="square" rtlCol="0">
            <a:spAutoFit/>
          </a:bodyPr>
          <a:lstStyle/>
          <a:p>
            <a:pPr algn="ctr"/>
            <a:r>
              <a:rPr lang="en-US" dirty="0"/>
              <a:t>TESCO TS-400 Test System</a:t>
            </a:r>
          </a:p>
        </p:txBody>
      </p:sp>
      <p:sp>
        <p:nvSpPr>
          <p:cNvPr id="8" name="TextBox 7">
            <a:extLst>
              <a:ext uri="{FF2B5EF4-FFF2-40B4-BE49-F238E27FC236}">
                <a16:creationId xmlns:a16="http://schemas.microsoft.com/office/drawing/2014/main" id="{31CBCD0A-33DA-1C3A-66D7-708C10F7A538}"/>
              </a:ext>
            </a:extLst>
          </p:cNvPr>
          <p:cNvSpPr txBox="1"/>
          <p:nvPr/>
        </p:nvSpPr>
        <p:spPr>
          <a:xfrm>
            <a:off x="838200" y="5303172"/>
            <a:ext cx="7886700" cy="1200329"/>
          </a:xfrm>
          <a:prstGeom prst="rect">
            <a:avLst/>
          </a:prstGeom>
          <a:noFill/>
        </p:spPr>
        <p:txBody>
          <a:bodyPr wrap="square" rtlCol="0">
            <a:spAutoFit/>
          </a:bodyPr>
          <a:lstStyle/>
          <a:p>
            <a:r>
              <a:rPr lang="en-US" dirty="0"/>
              <a:t>We need to find a way to test 400 Kw chargers at 80% of full load and keep the equipment reasonably sized and without obsoleting what was purchased in the past.</a:t>
            </a:r>
          </a:p>
          <a:p>
            <a:endParaRPr lang="en-US" dirty="0"/>
          </a:p>
        </p:txBody>
      </p:sp>
    </p:spTree>
    <p:extLst>
      <p:ext uri="{BB962C8B-B14F-4D97-AF65-F5344CB8AC3E}">
        <p14:creationId xmlns:p14="http://schemas.microsoft.com/office/powerpoint/2010/main" val="200695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6F4D-3DE2-4BE1-923E-0CB738A434E0}"/>
              </a:ext>
            </a:extLst>
          </p:cNvPr>
          <p:cNvSpPr>
            <a:spLocks noGrp="1"/>
          </p:cNvSpPr>
          <p:nvPr>
            <p:ph type="title"/>
          </p:nvPr>
        </p:nvSpPr>
        <p:spPr/>
        <p:txBody>
          <a:bodyPr/>
          <a:lstStyle/>
          <a:p>
            <a:r>
              <a:rPr lang="en-US"/>
              <a:t>Who is in the EV Market?</a:t>
            </a:r>
            <a:endParaRPr lang="en-US" dirty="0"/>
          </a:p>
        </p:txBody>
      </p:sp>
      <p:sp>
        <p:nvSpPr>
          <p:cNvPr id="3" name="Content Placeholder 2">
            <a:extLst>
              <a:ext uri="{FF2B5EF4-FFF2-40B4-BE49-F238E27FC236}">
                <a16:creationId xmlns:a16="http://schemas.microsoft.com/office/drawing/2014/main" id="{48E8351B-38ED-4397-880B-8AD4A4BF5649}"/>
              </a:ext>
            </a:extLst>
          </p:cNvPr>
          <p:cNvSpPr>
            <a:spLocks noGrp="1"/>
          </p:cNvSpPr>
          <p:nvPr>
            <p:ph sz="half" idx="1"/>
          </p:nvPr>
        </p:nvSpPr>
        <p:spPr>
          <a:xfrm>
            <a:off x="381000" y="1219200"/>
            <a:ext cx="7886700" cy="4957763"/>
          </a:xfrm>
        </p:spPr>
        <p:txBody>
          <a:bodyPr>
            <a:normAutofit/>
          </a:bodyPr>
          <a:lstStyle/>
          <a:p>
            <a:pPr marL="0" indent="0">
              <a:buNone/>
            </a:pPr>
            <a:r>
              <a:rPr lang="en-US" dirty="0"/>
              <a:t>Anyone who is not will be in the near future.  The following automobile manufacturers have an Electric Vehicle offering in 2023:</a:t>
            </a:r>
          </a:p>
          <a:p>
            <a:endParaRPr lang="en-US" dirty="0"/>
          </a:p>
          <a:p>
            <a:endParaRPr lang="en-US" dirty="0"/>
          </a:p>
        </p:txBody>
      </p:sp>
      <p:sp>
        <p:nvSpPr>
          <p:cNvPr id="7" name="Content Placeholder 6">
            <a:extLst>
              <a:ext uri="{FF2B5EF4-FFF2-40B4-BE49-F238E27FC236}">
                <a16:creationId xmlns:a16="http://schemas.microsoft.com/office/drawing/2014/main" id="{A96EDF8A-BECE-4D63-AA49-9E8E4376E156}"/>
              </a:ext>
            </a:extLst>
          </p:cNvPr>
          <p:cNvSpPr>
            <a:spLocks noGrp="1"/>
          </p:cNvSpPr>
          <p:nvPr>
            <p:ph sz="half" idx="2"/>
          </p:nvPr>
        </p:nvSpPr>
        <p:spPr>
          <a:xfrm>
            <a:off x="4330639" y="2690336"/>
            <a:ext cx="2068682" cy="3060325"/>
          </a:xfrm>
          <a:noFill/>
        </p:spPr>
        <p:txBody>
          <a:bodyPr wrap="square">
            <a:spAutoFit/>
          </a:bodyPr>
          <a:lstStyle/>
          <a:p>
            <a:pPr marL="285750" indent="-285750" defTabSz="457200"/>
            <a:r>
              <a:rPr lang="en-US" dirty="0"/>
              <a:t>Mercedes</a:t>
            </a:r>
          </a:p>
          <a:p>
            <a:pPr marL="285750" indent="-285750" defTabSz="457200"/>
            <a:r>
              <a:rPr lang="en-US" dirty="0"/>
              <a:t>Mitsubishi</a:t>
            </a:r>
          </a:p>
          <a:p>
            <a:pPr marL="285750" indent="-285750" defTabSz="457200"/>
            <a:r>
              <a:rPr lang="en-US" dirty="0"/>
              <a:t>Mini</a:t>
            </a:r>
          </a:p>
          <a:p>
            <a:pPr marL="285750" indent="-285750" defTabSz="457200"/>
            <a:r>
              <a:rPr lang="en-US" dirty="0"/>
              <a:t>Nissan</a:t>
            </a:r>
          </a:p>
          <a:p>
            <a:pPr marL="285750" indent="-285750" defTabSz="457200"/>
            <a:r>
              <a:rPr lang="en-US" dirty="0"/>
              <a:t>Polestar</a:t>
            </a:r>
          </a:p>
          <a:p>
            <a:pPr marL="285750" indent="-285750" defTabSz="457200"/>
            <a:endParaRPr lang="en-US" dirty="0"/>
          </a:p>
        </p:txBody>
      </p:sp>
      <p:sp>
        <p:nvSpPr>
          <p:cNvPr id="4" name="Footer Placeholder 3">
            <a:extLst>
              <a:ext uri="{FF2B5EF4-FFF2-40B4-BE49-F238E27FC236}">
                <a16:creationId xmlns:a16="http://schemas.microsoft.com/office/drawing/2014/main" id="{EE77B5DA-1258-4940-B262-FB1FB4BB7C0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C199CC27-2B0A-4FFF-A676-4B412B470D37}"/>
              </a:ext>
            </a:extLst>
          </p:cNvPr>
          <p:cNvSpPr>
            <a:spLocks noGrp="1"/>
          </p:cNvSpPr>
          <p:nvPr>
            <p:ph type="sldNum" sz="quarter" idx="4"/>
          </p:nvPr>
        </p:nvSpPr>
        <p:spPr/>
        <p:txBody>
          <a:bodyPr/>
          <a:lstStyle/>
          <a:p>
            <a:fld id="{BA9ABCF8-B696-4AAE-AEF6-910B77DD8B89}" type="slidenum">
              <a:rPr lang="en-US" smtClean="0"/>
              <a:t>5</a:t>
            </a:fld>
            <a:endParaRPr lang="en-US" dirty="0"/>
          </a:p>
        </p:txBody>
      </p:sp>
      <p:sp>
        <p:nvSpPr>
          <p:cNvPr id="9" name="TextBox 8">
            <a:extLst>
              <a:ext uri="{FF2B5EF4-FFF2-40B4-BE49-F238E27FC236}">
                <a16:creationId xmlns:a16="http://schemas.microsoft.com/office/drawing/2014/main" id="{E7F82F2F-A162-4244-A38D-2A5972B16965}"/>
              </a:ext>
            </a:extLst>
          </p:cNvPr>
          <p:cNvSpPr txBox="1"/>
          <p:nvPr/>
        </p:nvSpPr>
        <p:spPr>
          <a:xfrm>
            <a:off x="6619412" y="2690336"/>
            <a:ext cx="4572000" cy="3108543"/>
          </a:xfrm>
          <a:prstGeom prst="rect">
            <a:avLst/>
          </a:prstGeom>
          <a:noFill/>
        </p:spPr>
        <p:txBody>
          <a:bodyPr wrap="square">
            <a:spAutoFit/>
          </a:bodyPr>
          <a:lstStyle>
            <a:defPPr>
              <a:defRPr lang="en-US"/>
            </a:defPPr>
            <a:lvl1pPr marL="285750" indent="-285750">
              <a:buFont typeface="Arial" panose="020B0604020202020204" pitchFamily="34" charset="0"/>
              <a:buChar char="•"/>
              <a:defRPr sz="2800"/>
            </a:lvl1pPr>
          </a:lstStyle>
          <a:p>
            <a:r>
              <a:rPr lang="en-US" dirty="0" err="1"/>
              <a:t>Rivian</a:t>
            </a:r>
            <a:endParaRPr lang="en-US" dirty="0"/>
          </a:p>
          <a:p>
            <a:r>
              <a:rPr lang="en-US" dirty="0"/>
              <a:t>Smart Car</a:t>
            </a:r>
          </a:p>
          <a:p>
            <a:r>
              <a:rPr lang="en-US" dirty="0"/>
              <a:t>Tesla</a:t>
            </a:r>
          </a:p>
          <a:p>
            <a:r>
              <a:rPr lang="en-US" dirty="0"/>
              <a:t>Toyota</a:t>
            </a:r>
          </a:p>
          <a:p>
            <a:r>
              <a:rPr lang="en-US" dirty="0"/>
              <a:t>VW</a:t>
            </a:r>
          </a:p>
          <a:p>
            <a:r>
              <a:rPr lang="en-US" dirty="0"/>
              <a:t>Volvo</a:t>
            </a:r>
          </a:p>
          <a:p>
            <a:r>
              <a:rPr lang="en-US" dirty="0" err="1"/>
              <a:t>Fisker</a:t>
            </a:r>
            <a:endParaRPr lang="en-US" dirty="0"/>
          </a:p>
        </p:txBody>
      </p:sp>
      <p:sp>
        <p:nvSpPr>
          <p:cNvPr id="11" name="TextBox 10">
            <a:extLst>
              <a:ext uri="{FF2B5EF4-FFF2-40B4-BE49-F238E27FC236}">
                <a16:creationId xmlns:a16="http://schemas.microsoft.com/office/drawing/2014/main" id="{BCC67DD4-ABB8-49D6-AE98-54DD3AB8B9E9}"/>
              </a:ext>
            </a:extLst>
          </p:cNvPr>
          <p:cNvSpPr txBox="1"/>
          <p:nvPr/>
        </p:nvSpPr>
        <p:spPr>
          <a:xfrm>
            <a:off x="2538644" y="2690336"/>
            <a:ext cx="1808825" cy="2677656"/>
          </a:xfrm>
          <a:prstGeom prst="rect">
            <a:avLst/>
          </a:prstGeom>
          <a:noFill/>
        </p:spPr>
        <p:txBody>
          <a:bodyPr wrap="square">
            <a:spAutoFit/>
          </a:bodyPr>
          <a:lstStyle/>
          <a:p>
            <a:pPr marL="285750" indent="-285750">
              <a:buFont typeface="Arial" panose="020B0604020202020204" pitchFamily="34" charset="0"/>
              <a:buChar char="•"/>
            </a:pPr>
            <a:r>
              <a:rPr lang="en-US" sz="2800" dirty="0"/>
              <a:t>Ford</a:t>
            </a:r>
          </a:p>
          <a:p>
            <a:pPr marL="285750" indent="-285750">
              <a:buFont typeface="Arial" panose="020B0604020202020204" pitchFamily="34" charset="0"/>
              <a:buChar char="•"/>
            </a:pPr>
            <a:r>
              <a:rPr lang="en-US" sz="2800" dirty="0"/>
              <a:t>Honda</a:t>
            </a:r>
          </a:p>
          <a:p>
            <a:pPr marL="285750" indent="-285750">
              <a:buFont typeface="Arial" panose="020B0604020202020204" pitchFamily="34" charset="0"/>
              <a:buChar char="•"/>
            </a:pPr>
            <a:r>
              <a:rPr lang="en-US" sz="2800" dirty="0"/>
              <a:t>Hyundai</a:t>
            </a:r>
          </a:p>
          <a:p>
            <a:pPr marL="285750" indent="-285750">
              <a:buFont typeface="Arial" panose="020B0604020202020204" pitchFamily="34" charset="0"/>
              <a:buChar char="•"/>
            </a:pPr>
            <a:r>
              <a:rPr lang="en-US" sz="2800" dirty="0"/>
              <a:t>Kia</a:t>
            </a:r>
          </a:p>
          <a:p>
            <a:pPr marL="285750" indent="-285750">
              <a:buFont typeface="Arial" panose="020B0604020202020204" pitchFamily="34" charset="0"/>
              <a:buChar char="•"/>
            </a:pPr>
            <a:r>
              <a:rPr lang="en-US" sz="2800" dirty="0"/>
              <a:t>Jaguar</a:t>
            </a:r>
          </a:p>
          <a:p>
            <a:pPr marL="285750" indent="-285750">
              <a:buFont typeface="Arial" panose="020B0604020202020204" pitchFamily="34" charset="0"/>
              <a:buChar char="•"/>
            </a:pPr>
            <a:r>
              <a:rPr lang="en-US" sz="2800" dirty="0"/>
              <a:t>Lucid</a:t>
            </a:r>
          </a:p>
        </p:txBody>
      </p:sp>
      <p:sp>
        <p:nvSpPr>
          <p:cNvPr id="15" name="TextBox 14">
            <a:extLst>
              <a:ext uri="{FF2B5EF4-FFF2-40B4-BE49-F238E27FC236}">
                <a16:creationId xmlns:a16="http://schemas.microsoft.com/office/drawing/2014/main" id="{FCBCB4E2-E50E-4595-A254-71AD8EED5EA6}"/>
              </a:ext>
            </a:extLst>
          </p:cNvPr>
          <p:cNvSpPr txBox="1"/>
          <p:nvPr/>
        </p:nvSpPr>
        <p:spPr>
          <a:xfrm>
            <a:off x="499369" y="2690336"/>
            <a:ext cx="1920906" cy="3108543"/>
          </a:xfrm>
          <a:prstGeom prst="rect">
            <a:avLst/>
          </a:prstGeom>
          <a:noFill/>
        </p:spPr>
        <p:txBody>
          <a:bodyPr wrap="square">
            <a:spAutoFit/>
          </a:bodyPr>
          <a:lstStyle/>
          <a:p>
            <a:pPr marL="285750" indent="-285750">
              <a:buFont typeface="Arial" panose="020B0604020202020204" pitchFamily="34" charset="0"/>
              <a:buChar char="•"/>
            </a:pPr>
            <a:r>
              <a:rPr lang="en-US" sz="2800" dirty="0"/>
              <a:t>Audi</a:t>
            </a:r>
          </a:p>
          <a:p>
            <a:pPr marL="285750" indent="-285750">
              <a:buFont typeface="Arial" panose="020B0604020202020204" pitchFamily="34" charset="0"/>
              <a:buChar char="•"/>
            </a:pPr>
            <a:r>
              <a:rPr lang="en-US" sz="2800" dirty="0"/>
              <a:t>BMW</a:t>
            </a:r>
          </a:p>
          <a:p>
            <a:pPr marL="285750" indent="-285750">
              <a:buFont typeface="Arial" panose="020B0604020202020204" pitchFamily="34" charset="0"/>
              <a:buChar char="•"/>
            </a:pPr>
            <a:r>
              <a:rPr lang="en-US" sz="2800" dirty="0"/>
              <a:t>Chevrolet</a:t>
            </a:r>
          </a:p>
          <a:p>
            <a:pPr marL="285750" indent="-285750">
              <a:buFont typeface="Arial" panose="020B0604020202020204" pitchFamily="34" charset="0"/>
              <a:buChar char="•"/>
            </a:pPr>
            <a:r>
              <a:rPr lang="en-US" sz="2800" dirty="0"/>
              <a:t>Coda</a:t>
            </a:r>
          </a:p>
          <a:p>
            <a:pPr marL="285750" indent="-285750">
              <a:buFont typeface="Arial" panose="020B0604020202020204" pitchFamily="34" charset="0"/>
              <a:buChar char="•"/>
            </a:pPr>
            <a:r>
              <a:rPr lang="en-US" sz="2800" dirty="0"/>
              <a:t>Fiat</a:t>
            </a:r>
          </a:p>
          <a:p>
            <a:pPr marL="285750" indent="-285750">
              <a:buFont typeface="Arial" panose="020B0604020202020204" pitchFamily="34" charset="0"/>
              <a:buChar char="•"/>
            </a:pPr>
            <a:r>
              <a:rPr lang="en-US" sz="2800" dirty="0"/>
              <a:t>Porsche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98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New York State Weights and Measures testing</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50</a:t>
            </a:fld>
            <a:endParaRPr lang="en-US" dirty="0"/>
          </a:p>
        </p:txBody>
      </p:sp>
      <p:pic>
        <p:nvPicPr>
          <p:cNvPr id="6" name="Picture 5">
            <a:extLst>
              <a:ext uri="{FF2B5EF4-FFF2-40B4-BE49-F238E27FC236}">
                <a16:creationId xmlns:a16="http://schemas.microsoft.com/office/drawing/2014/main" id="{3C349A5D-3BD9-EB1B-B0AD-4BF5BA13B7F2}"/>
              </a:ext>
            </a:extLst>
          </p:cNvPr>
          <p:cNvPicPr>
            <a:picLocks noChangeAspect="1"/>
          </p:cNvPicPr>
          <p:nvPr/>
        </p:nvPicPr>
        <p:blipFill>
          <a:blip r:embed="rId2"/>
          <a:stretch>
            <a:fillRect/>
          </a:stretch>
        </p:blipFill>
        <p:spPr>
          <a:xfrm>
            <a:off x="613853" y="1148216"/>
            <a:ext cx="3228975" cy="4305300"/>
          </a:xfrm>
          <a:prstGeom prst="rect">
            <a:avLst/>
          </a:prstGeom>
        </p:spPr>
      </p:pic>
      <p:pic>
        <p:nvPicPr>
          <p:cNvPr id="9" name="Content Placeholder 3">
            <a:extLst>
              <a:ext uri="{FF2B5EF4-FFF2-40B4-BE49-F238E27FC236}">
                <a16:creationId xmlns:a16="http://schemas.microsoft.com/office/drawing/2014/main" id="{E189F9EC-8997-04DE-0C8F-2D566DC63454}"/>
              </a:ext>
            </a:extLst>
          </p:cNvPr>
          <p:cNvPicPr>
            <a:picLocks noGrp="1" noChangeAspect="1"/>
          </p:cNvPicPr>
          <p:nvPr>
            <p:ph idx="1"/>
          </p:nvPr>
        </p:nvPicPr>
        <p:blipFill>
          <a:blip r:embed="rId3"/>
          <a:stretch>
            <a:fillRect/>
          </a:stretch>
        </p:blipFill>
        <p:spPr>
          <a:xfrm>
            <a:off x="4191000" y="1447800"/>
            <a:ext cx="4144394" cy="3109912"/>
          </a:xfrm>
          <a:prstGeom prst="rect">
            <a:avLst/>
          </a:prstGeom>
        </p:spPr>
      </p:pic>
      <p:sp>
        <p:nvSpPr>
          <p:cNvPr id="10" name="TextBox 9">
            <a:extLst>
              <a:ext uri="{FF2B5EF4-FFF2-40B4-BE49-F238E27FC236}">
                <a16:creationId xmlns:a16="http://schemas.microsoft.com/office/drawing/2014/main" id="{07285D83-97BC-36F0-6CE3-2A579CD59D2D}"/>
              </a:ext>
            </a:extLst>
          </p:cNvPr>
          <p:cNvSpPr txBox="1"/>
          <p:nvPr/>
        </p:nvSpPr>
        <p:spPr>
          <a:xfrm>
            <a:off x="1219200" y="5791200"/>
            <a:ext cx="7715250" cy="523220"/>
          </a:xfrm>
          <a:prstGeom prst="rect">
            <a:avLst/>
          </a:prstGeom>
          <a:noFill/>
        </p:spPr>
        <p:txBody>
          <a:bodyPr wrap="square">
            <a:spAutoFit/>
          </a:bodyPr>
          <a:lstStyle/>
          <a:p>
            <a:pPr lvl="1" algn="r"/>
            <a:r>
              <a:rPr lang="en-US" sz="1400" dirty="0"/>
              <a:t>Note: This data is courtesy of New York State Weights and Measures NEWMA presentation at the 2022 annual meeting on Electric Vehicle Fueling System and Testing</a:t>
            </a:r>
          </a:p>
        </p:txBody>
      </p:sp>
    </p:spTree>
    <p:extLst>
      <p:ext uri="{BB962C8B-B14F-4D97-AF65-F5344CB8AC3E}">
        <p14:creationId xmlns:p14="http://schemas.microsoft.com/office/powerpoint/2010/main" val="84321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New York State Weights and Measures testing</a:t>
            </a:r>
          </a:p>
        </p:txBody>
      </p:sp>
      <p:sp>
        <p:nvSpPr>
          <p:cNvPr id="3" name="Content Placeholder 2"/>
          <p:cNvSpPr>
            <a:spLocks noGrp="1"/>
          </p:cNvSpPr>
          <p:nvPr>
            <p:ph idx="1"/>
          </p:nvPr>
        </p:nvSpPr>
        <p:spPr>
          <a:xfrm>
            <a:off x="626192" y="954663"/>
            <a:ext cx="7886700" cy="3109783"/>
          </a:xfrm>
        </p:spPr>
        <p:txBody>
          <a:bodyPr>
            <a:normAutofit/>
          </a:bodyPr>
          <a:lstStyle/>
          <a:p>
            <a:r>
              <a:rPr lang="en-US" sz="2400" dirty="0"/>
              <a:t>Prerequisites</a:t>
            </a:r>
          </a:p>
          <a:p>
            <a:pPr lvl="1"/>
            <a:r>
              <a:rPr lang="en-US" dirty="0"/>
              <a:t>HB 44</a:t>
            </a:r>
          </a:p>
          <a:p>
            <a:pPr lvl="1"/>
            <a:r>
              <a:rPr lang="en-US" dirty="0"/>
              <a:t>Smart Phone </a:t>
            </a:r>
          </a:p>
          <a:p>
            <a:pPr lvl="2"/>
            <a:r>
              <a:rPr lang="en-US" sz="2400" dirty="0"/>
              <a:t>Applicable App for testing particular charging platform </a:t>
            </a:r>
          </a:p>
          <a:p>
            <a:pPr lvl="2"/>
            <a:r>
              <a:rPr lang="en-US" sz="2400" dirty="0"/>
              <a:t>Method of Payment</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51</a:t>
            </a:fld>
            <a:endParaRPr lang="en-US" dirty="0"/>
          </a:p>
        </p:txBody>
      </p:sp>
      <p:pic>
        <p:nvPicPr>
          <p:cNvPr id="6" name="Content Placeholder 3">
            <a:extLst>
              <a:ext uri="{FF2B5EF4-FFF2-40B4-BE49-F238E27FC236}">
                <a16:creationId xmlns:a16="http://schemas.microsoft.com/office/drawing/2014/main" id="{6C45EF44-15AC-FF4C-0AD4-77B82054F46A}"/>
              </a:ext>
            </a:extLst>
          </p:cNvPr>
          <p:cNvPicPr>
            <a:picLocks noChangeAspect="1"/>
          </p:cNvPicPr>
          <p:nvPr/>
        </p:nvPicPr>
        <p:blipFill rotWithShape="1">
          <a:blip r:embed="rId2"/>
          <a:srcRect l="30066" t="29018" r="40145" b="29373"/>
          <a:stretch/>
        </p:blipFill>
        <p:spPr>
          <a:xfrm>
            <a:off x="762000" y="3444408"/>
            <a:ext cx="3200400" cy="2321937"/>
          </a:xfrm>
          <a:prstGeom prst="rect">
            <a:avLst/>
          </a:prstGeom>
        </p:spPr>
      </p:pic>
      <p:pic>
        <p:nvPicPr>
          <p:cNvPr id="7" name="Content Placeholder 4">
            <a:extLst>
              <a:ext uri="{FF2B5EF4-FFF2-40B4-BE49-F238E27FC236}">
                <a16:creationId xmlns:a16="http://schemas.microsoft.com/office/drawing/2014/main" id="{E8C8EB51-1B24-27A5-7E55-77CA07448BA3}"/>
              </a:ext>
            </a:extLst>
          </p:cNvPr>
          <p:cNvPicPr>
            <a:picLocks noChangeAspect="1"/>
          </p:cNvPicPr>
          <p:nvPr/>
        </p:nvPicPr>
        <p:blipFill rotWithShape="1">
          <a:blip r:embed="rId2"/>
          <a:srcRect l="16793" t="65079" r="48780"/>
          <a:stretch/>
        </p:blipFill>
        <p:spPr>
          <a:xfrm>
            <a:off x="4876800" y="3429000"/>
            <a:ext cx="2895600" cy="2321937"/>
          </a:xfrm>
          <a:prstGeom prst="rect">
            <a:avLst/>
          </a:prstGeom>
        </p:spPr>
      </p:pic>
      <p:sp>
        <p:nvSpPr>
          <p:cNvPr id="8" name="TextBox 7">
            <a:extLst>
              <a:ext uri="{FF2B5EF4-FFF2-40B4-BE49-F238E27FC236}">
                <a16:creationId xmlns:a16="http://schemas.microsoft.com/office/drawing/2014/main" id="{A2590E07-5C7D-2C16-C056-73ACC258DAB3}"/>
              </a:ext>
            </a:extLst>
          </p:cNvPr>
          <p:cNvSpPr txBox="1"/>
          <p:nvPr/>
        </p:nvSpPr>
        <p:spPr>
          <a:xfrm>
            <a:off x="626192" y="5960774"/>
            <a:ext cx="7715250" cy="430887"/>
          </a:xfrm>
          <a:prstGeom prst="rect">
            <a:avLst/>
          </a:prstGeom>
          <a:noFill/>
        </p:spPr>
        <p:txBody>
          <a:bodyPr wrap="square">
            <a:spAutoFit/>
          </a:bodyPr>
          <a:lstStyle/>
          <a:p>
            <a:pPr lvl="1" algn="r"/>
            <a:r>
              <a:rPr lang="en-US" sz="1100" dirty="0"/>
              <a:t>Note: This data is courtesy of New York State Weights and Measures NEWMA presentation at the 2022 annual meeting on Electric Vehicle Fueling System and Testing</a:t>
            </a:r>
          </a:p>
        </p:txBody>
      </p:sp>
    </p:spTree>
    <p:extLst>
      <p:ext uri="{BB962C8B-B14F-4D97-AF65-F5344CB8AC3E}">
        <p14:creationId xmlns:p14="http://schemas.microsoft.com/office/powerpoint/2010/main" val="340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Results</a:t>
            </a:r>
          </a:p>
        </p:txBody>
      </p:sp>
      <p:sp>
        <p:nvSpPr>
          <p:cNvPr id="3" name="Content Placeholder 2"/>
          <p:cNvSpPr>
            <a:spLocks noGrp="1"/>
          </p:cNvSpPr>
          <p:nvPr>
            <p:ph idx="1"/>
          </p:nvPr>
        </p:nvSpPr>
        <p:spPr>
          <a:xfrm>
            <a:off x="628650" y="1524000"/>
            <a:ext cx="7886700" cy="3109783"/>
          </a:xfrm>
        </p:spPr>
        <p:txBody>
          <a:bodyPr>
            <a:normAutofit fontScale="85000" lnSpcReduction="20000"/>
          </a:bodyPr>
          <a:lstStyle/>
          <a:p>
            <a:r>
              <a:rPr lang="en-US" sz="3200" dirty="0"/>
              <a:t>Number of tests:</a:t>
            </a:r>
          </a:p>
          <a:p>
            <a:pPr lvl="1"/>
            <a:r>
              <a:rPr lang="en-US" sz="3200" dirty="0"/>
              <a:t>265 total </a:t>
            </a:r>
          </a:p>
          <a:p>
            <a:r>
              <a:rPr lang="en-US" sz="3200" dirty="0"/>
              <a:t>Out of maintenance tolerance:</a:t>
            </a:r>
          </a:p>
          <a:p>
            <a:pPr lvl="1"/>
            <a:r>
              <a:rPr lang="en-US" sz="3200" dirty="0"/>
              <a:t>Plus:      37      13.9%</a:t>
            </a:r>
          </a:p>
          <a:p>
            <a:pPr lvl="1"/>
            <a:r>
              <a:rPr lang="en-US" sz="3200" dirty="0"/>
              <a:t>Minus:   40      15%</a:t>
            </a:r>
          </a:p>
          <a:p>
            <a:pPr lvl="1"/>
            <a:r>
              <a:rPr lang="en-US" sz="3200" dirty="0"/>
              <a:t>Combo    4       1.5%</a:t>
            </a:r>
          </a:p>
          <a:p>
            <a:r>
              <a:rPr lang="en-US" sz="3200" dirty="0"/>
              <a:t>Failed transaction/Charger malfunction: </a:t>
            </a:r>
          </a:p>
          <a:p>
            <a:pPr lvl="1"/>
            <a:r>
              <a:rPr lang="en-US" sz="3200" dirty="0"/>
              <a:t>25       9.4%</a:t>
            </a:r>
          </a:p>
          <a:p>
            <a:endParaRPr lang="en-US" sz="2000"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52</a:t>
            </a:fld>
            <a:endParaRPr lang="en-US" dirty="0"/>
          </a:p>
        </p:txBody>
      </p:sp>
      <p:sp>
        <p:nvSpPr>
          <p:cNvPr id="6" name="TextBox 5">
            <a:extLst>
              <a:ext uri="{FF2B5EF4-FFF2-40B4-BE49-F238E27FC236}">
                <a16:creationId xmlns:a16="http://schemas.microsoft.com/office/drawing/2014/main" id="{2AFF55F1-0FDE-1854-462B-FDCD7EA6F855}"/>
              </a:ext>
            </a:extLst>
          </p:cNvPr>
          <p:cNvSpPr txBox="1"/>
          <p:nvPr/>
        </p:nvSpPr>
        <p:spPr>
          <a:xfrm>
            <a:off x="1219200" y="5791200"/>
            <a:ext cx="7715250" cy="461665"/>
          </a:xfrm>
          <a:prstGeom prst="rect">
            <a:avLst/>
          </a:prstGeom>
          <a:noFill/>
        </p:spPr>
        <p:txBody>
          <a:bodyPr wrap="square">
            <a:spAutoFit/>
          </a:bodyPr>
          <a:lstStyle/>
          <a:p>
            <a:pPr lvl="1" algn="r"/>
            <a:r>
              <a:rPr lang="en-US" sz="1200" dirty="0"/>
              <a:t>Note: This data is courtesy of New York State Weights and Measures NEWMA presentation at the 2022 annual meeting on Electric Vehicle Fueling System and Testing</a:t>
            </a:r>
          </a:p>
        </p:txBody>
      </p:sp>
    </p:spTree>
    <p:extLst>
      <p:ext uri="{BB962C8B-B14F-4D97-AF65-F5344CB8AC3E}">
        <p14:creationId xmlns:p14="http://schemas.microsoft.com/office/powerpoint/2010/main" val="115173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Takeaways</a:t>
            </a:r>
          </a:p>
        </p:txBody>
      </p:sp>
      <p:sp>
        <p:nvSpPr>
          <p:cNvPr id="3" name="Content Placeholder 2"/>
          <p:cNvSpPr>
            <a:spLocks noGrp="1"/>
          </p:cNvSpPr>
          <p:nvPr>
            <p:ph idx="1"/>
          </p:nvPr>
        </p:nvSpPr>
        <p:spPr>
          <a:xfrm>
            <a:off x="628650" y="1142467"/>
            <a:ext cx="7886700" cy="2134133"/>
          </a:xfrm>
        </p:spPr>
        <p:txBody>
          <a:bodyPr>
            <a:normAutofit fontScale="70000" lnSpcReduction="20000"/>
          </a:bodyPr>
          <a:lstStyle/>
          <a:p>
            <a:r>
              <a:rPr lang="en-US" sz="3600" dirty="0"/>
              <a:t>Specific Charging Networks/Manufacturers</a:t>
            </a:r>
          </a:p>
          <a:p>
            <a:pPr lvl="1"/>
            <a:r>
              <a:rPr lang="en-US" sz="3600" dirty="0"/>
              <a:t>Some had no out of tolerance, others nearly all are out of tolerance</a:t>
            </a:r>
          </a:p>
          <a:p>
            <a:r>
              <a:rPr lang="en-US" sz="3600" dirty="0"/>
              <a:t>Cold vs Hot Weather Testing</a:t>
            </a:r>
          </a:p>
          <a:p>
            <a:pPr lvl="1"/>
            <a:r>
              <a:rPr lang="en-US" sz="3600" dirty="0"/>
              <a:t>Very small sample size but no discernible difference in test results</a:t>
            </a:r>
          </a:p>
          <a:p>
            <a:pPr lvl="1"/>
            <a:endParaRPr lang="en-US" sz="3600" dirty="0"/>
          </a:p>
          <a:p>
            <a:pPr lvl="1"/>
            <a:endParaRPr lang="en-US" sz="3600" dirty="0"/>
          </a:p>
          <a:p>
            <a:endParaRPr lang="en-US" sz="2000"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53</a:t>
            </a:fld>
            <a:endParaRPr lang="en-US" dirty="0"/>
          </a:p>
        </p:txBody>
      </p:sp>
      <p:sp>
        <p:nvSpPr>
          <p:cNvPr id="7" name="TextBox 6">
            <a:extLst>
              <a:ext uri="{FF2B5EF4-FFF2-40B4-BE49-F238E27FC236}">
                <a16:creationId xmlns:a16="http://schemas.microsoft.com/office/drawing/2014/main" id="{6AAC4C5D-4431-82F0-0B01-94EB60CE006E}"/>
              </a:ext>
            </a:extLst>
          </p:cNvPr>
          <p:cNvSpPr txBox="1"/>
          <p:nvPr/>
        </p:nvSpPr>
        <p:spPr>
          <a:xfrm>
            <a:off x="1228725" y="5877102"/>
            <a:ext cx="7715250" cy="523220"/>
          </a:xfrm>
          <a:prstGeom prst="rect">
            <a:avLst/>
          </a:prstGeom>
          <a:noFill/>
        </p:spPr>
        <p:txBody>
          <a:bodyPr wrap="square">
            <a:spAutoFit/>
          </a:bodyPr>
          <a:lstStyle/>
          <a:p>
            <a:pPr lvl="1" algn="r"/>
            <a:r>
              <a:rPr lang="en-US" sz="1400" dirty="0"/>
              <a:t>Note: This data is courtesy of New York State Weights and Measures NEWMA presentation at the 2022 annual meeting on Electric Vehicle Fueling System and Testing</a:t>
            </a:r>
          </a:p>
        </p:txBody>
      </p:sp>
      <p:pic>
        <p:nvPicPr>
          <p:cNvPr id="8" name="Content Placeholder 3">
            <a:extLst>
              <a:ext uri="{FF2B5EF4-FFF2-40B4-BE49-F238E27FC236}">
                <a16:creationId xmlns:a16="http://schemas.microsoft.com/office/drawing/2014/main" id="{5DAB77C1-D6B5-EE1F-7326-056821A983FA}"/>
              </a:ext>
            </a:extLst>
          </p:cNvPr>
          <p:cNvPicPr>
            <a:picLocks noChangeAspect="1"/>
          </p:cNvPicPr>
          <p:nvPr/>
        </p:nvPicPr>
        <p:blipFill>
          <a:blip r:embed="rId2"/>
          <a:stretch>
            <a:fillRect/>
          </a:stretch>
        </p:blipFill>
        <p:spPr>
          <a:xfrm>
            <a:off x="2789674" y="3124200"/>
            <a:ext cx="3763526" cy="2604500"/>
          </a:xfrm>
          <a:prstGeom prst="rect">
            <a:avLst/>
          </a:prstGeom>
        </p:spPr>
      </p:pic>
    </p:spTree>
    <p:extLst>
      <p:ext uri="{BB962C8B-B14F-4D97-AF65-F5344CB8AC3E}">
        <p14:creationId xmlns:p14="http://schemas.microsoft.com/office/powerpoint/2010/main" val="194353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484765"/>
            <a:ext cx="7886700" cy="4842433"/>
          </a:xfrm>
        </p:spPr>
        <p:txBody>
          <a:bodyPr>
            <a:normAutofit/>
          </a:bodyPr>
          <a:lstStyle/>
          <a:p>
            <a:pPr marL="0" indent="0" algn="ctr">
              <a:buNone/>
            </a:pPr>
            <a:r>
              <a:rPr lang="en-US" sz="6000" b="1" dirty="0"/>
              <a:t>Business Segment – Revenue Opportunities and Expectations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54</a:t>
            </a:fld>
            <a:endParaRPr lang="en-US" dirty="0"/>
          </a:p>
        </p:txBody>
      </p:sp>
      <p:pic>
        <p:nvPicPr>
          <p:cNvPr id="3" name="Picture 3" descr="Logo, company name&#10;&#10;Description automatically generated">
            <a:extLst>
              <a:ext uri="{FF2B5EF4-FFF2-40B4-BE49-F238E27FC236}">
                <a16:creationId xmlns:a16="http://schemas.microsoft.com/office/drawing/2014/main" id="{DDB8F5F2-5164-6406-F40C-83902D616B53}"/>
              </a:ext>
            </a:extLst>
          </p:cNvPr>
          <p:cNvPicPr>
            <a:picLocks noChangeAspect="1"/>
          </p:cNvPicPr>
          <p:nvPr/>
        </p:nvPicPr>
        <p:blipFill>
          <a:blip r:embed="rId2"/>
          <a:stretch>
            <a:fillRect/>
          </a:stretch>
        </p:blipFill>
        <p:spPr>
          <a:xfrm>
            <a:off x="3876982" y="4631016"/>
            <a:ext cx="1390036" cy="1390343"/>
          </a:xfrm>
          <a:prstGeom prst="rect">
            <a:avLst/>
          </a:prstGeom>
        </p:spPr>
      </p:pic>
    </p:spTree>
    <p:extLst>
      <p:ext uri="{BB962C8B-B14F-4D97-AF65-F5344CB8AC3E}">
        <p14:creationId xmlns:p14="http://schemas.microsoft.com/office/powerpoint/2010/main" val="3991095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6AEA-215E-4A35-B76A-1C6ADE708771}"/>
              </a:ext>
            </a:extLst>
          </p:cNvPr>
          <p:cNvSpPr>
            <a:spLocks noGrp="1"/>
          </p:cNvSpPr>
          <p:nvPr>
            <p:ph type="title"/>
          </p:nvPr>
        </p:nvSpPr>
        <p:spPr/>
        <p:txBody>
          <a:bodyPr/>
          <a:lstStyle/>
          <a:p>
            <a:r>
              <a:rPr lang="en-US" dirty="0"/>
              <a:t>US Primary Energy by Source</a:t>
            </a:r>
          </a:p>
        </p:txBody>
      </p:sp>
      <p:pic>
        <p:nvPicPr>
          <p:cNvPr id="7" name="Content Placeholder 6" descr="Chart&#10;&#10;Description automatically generated">
            <a:extLst>
              <a:ext uri="{FF2B5EF4-FFF2-40B4-BE49-F238E27FC236}">
                <a16:creationId xmlns:a16="http://schemas.microsoft.com/office/drawing/2014/main" id="{C5EA8F11-989E-47F3-BB89-B40CB1FAC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641" y="1309688"/>
            <a:ext cx="7020718" cy="4841875"/>
          </a:xfrm>
        </p:spPr>
      </p:pic>
      <p:sp>
        <p:nvSpPr>
          <p:cNvPr id="4" name="Footer Placeholder 3">
            <a:extLst>
              <a:ext uri="{FF2B5EF4-FFF2-40B4-BE49-F238E27FC236}">
                <a16:creationId xmlns:a16="http://schemas.microsoft.com/office/drawing/2014/main" id="{5691E67D-6538-47D7-8FDE-5FFB195D30A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A086452-35D8-40E7-A69C-1F5B6DFAF3F9}"/>
              </a:ext>
            </a:extLst>
          </p:cNvPr>
          <p:cNvSpPr>
            <a:spLocks noGrp="1"/>
          </p:cNvSpPr>
          <p:nvPr>
            <p:ph type="sldNum" sz="quarter" idx="4"/>
          </p:nvPr>
        </p:nvSpPr>
        <p:spPr/>
        <p:txBody>
          <a:bodyPr/>
          <a:lstStyle/>
          <a:p>
            <a:fld id="{BA9ABCF8-B696-4AAE-AEF6-910B77DD8B89}" type="slidenum">
              <a:rPr lang="en-US" smtClean="0"/>
              <a:t>55</a:t>
            </a:fld>
            <a:endParaRPr lang="en-US" dirty="0"/>
          </a:p>
        </p:txBody>
      </p:sp>
    </p:spTree>
    <p:extLst>
      <p:ext uri="{BB962C8B-B14F-4D97-AF65-F5344CB8AC3E}">
        <p14:creationId xmlns:p14="http://schemas.microsoft.com/office/powerpoint/2010/main" val="45168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a:t>US TOTAL ENERGY CONSUMPTION</a:t>
            </a:r>
          </a:p>
        </p:txBody>
      </p:sp>
      <p:sp>
        <p:nvSpPr>
          <p:cNvPr id="8" name="Content Placeholder 7">
            <a:extLst>
              <a:ext uri="{FF2B5EF4-FFF2-40B4-BE49-F238E27FC236}">
                <a16:creationId xmlns:a16="http://schemas.microsoft.com/office/drawing/2014/main" id="{CD9162B9-B516-4A54-9D13-CB95509C8ACA}"/>
              </a:ext>
            </a:extLst>
          </p:cNvPr>
          <p:cNvSpPr>
            <a:spLocks noGrp="1"/>
          </p:cNvSpPr>
          <p:nvPr>
            <p:ph idx="1"/>
          </p:nvPr>
        </p:nvSpPr>
        <p:spPr/>
        <p:txBody>
          <a:bodyPr/>
          <a:lstStyle/>
          <a:p>
            <a:pPr marL="0" indent="0">
              <a:buNone/>
            </a:pPr>
            <a:r>
              <a:rPr lang="en-US" b="1" dirty="0"/>
              <a:t>January 2023:</a:t>
            </a:r>
          </a:p>
          <a:p>
            <a:pPr marL="0" indent="0">
              <a:buNone/>
            </a:pPr>
            <a:endParaRPr lang="en-US" sz="900" dirty="0"/>
          </a:p>
          <a:p>
            <a:r>
              <a:rPr lang="en-US" dirty="0"/>
              <a:t>Generated  352,140.3  GWh</a:t>
            </a:r>
          </a:p>
          <a:p>
            <a:r>
              <a:rPr lang="en-US" dirty="0"/>
              <a:t>Average Residential retail price: 13.75* cents/kwh</a:t>
            </a:r>
          </a:p>
        </p:txBody>
      </p:sp>
      <p:sp>
        <p:nvSpPr>
          <p:cNvPr id="3" name="Footer Placeholder 2">
            <a:extLst>
              <a:ext uri="{FF2B5EF4-FFF2-40B4-BE49-F238E27FC236}">
                <a16:creationId xmlns:a16="http://schemas.microsoft.com/office/drawing/2014/main" id="{FE6DD965-45A7-4C2C-AB3D-9386912393B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pPr/>
              <a:t>56</a:t>
            </a:fld>
            <a:endParaRPr lang="en-US" dirty="0"/>
          </a:p>
        </p:txBody>
      </p:sp>
      <p:pic>
        <p:nvPicPr>
          <p:cNvPr id="4" name="Picture 3">
            <a:extLst>
              <a:ext uri="{FF2B5EF4-FFF2-40B4-BE49-F238E27FC236}">
                <a16:creationId xmlns:a16="http://schemas.microsoft.com/office/drawing/2014/main" id="{E9EA5FC2-8080-49B1-A7A9-A0F8C4658C95}"/>
              </a:ext>
            </a:extLst>
          </p:cNvPr>
          <p:cNvPicPr>
            <a:picLocks noChangeAspect="1"/>
          </p:cNvPicPr>
          <p:nvPr/>
        </p:nvPicPr>
        <p:blipFill>
          <a:blip r:embed="rId2"/>
          <a:stretch>
            <a:fillRect/>
          </a:stretch>
        </p:blipFill>
        <p:spPr>
          <a:xfrm>
            <a:off x="2257425" y="3581400"/>
            <a:ext cx="4629150" cy="2476057"/>
          </a:xfrm>
          <a:prstGeom prst="rect">
            <a:avLst/>
          </a:prstGeom>
        </p:spPr>
      </p:pic>
    </p:spTree>
    <p:extLst>
      <p:ext uri="{BB962C8B-B14F-4D97-AF65-F5344CB8AC3E}">
        <p14:creationId xmlns:p14="http://schemas.microsoft.com/office/powerpoint/2010/main" val="1219930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fontScale="90000"/>
          </a:bodyPr>
          <a:lstStyle/>
          <a:p>
            <a:r>
              <a:rPr lang="en-US" sz="4000" dirty="0">
                <a:latin typeface="+mj-lt"/>
                <a:cs typeface="Arial" panose="020B0604020202020204" pitchFamily="34" charset="0"/>
              </a:rPr>
              <a:t>US ELECTRIC ENERGY CONSUMPTION</a:t>
            </a:r>
          </a:p>
        </p:txBody>
      </p:sp>
      <p:sp>
        <p:nvSpPr>
          <p:cNvPr id="3" name="Footer Placeholder 2">
            <a:extLst>
              <a:ext uri="{FF2B5EF4-FFF2-40B4-BE49-F238E27FC236}">
                <a16:creationId xmlns:a16="http://schemas.microsoft.com/office/drawing/2014/main" id="{B6093AC1-1BAB-4451-BC9C-5A590024A81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57</a:t>
            </a:fld>
            <a:endParaRPr lang="en-US" dirty="0"/>
          </a:p>
        </p:txBody>
      </p:sp>
      <p:sp>
        <p:nvSpPr>
          <p:cNvPr id="11" name="TextBox 10">
            <a:extLst>
              <a:ext uri="{FF2B5EF4-FFF2-40B4-BE49-F238E27FC236}">
                <a16:creationId xmlns:a16="http://schemas.microsoft.com/office/drawing/2014/main" id="{89AAE3C5-1533-4BE2-B0CD-2D98221C368E}"/>
              </a:ext>
            </a:extLst>
          </p:cNvPr>
          <p:cNvSpPr txBox="1"/>
          <p:nvPr/>
        </p:nvSpPr>
        <p:spPr>
          <a:xfrm>
            <a:off x="387938" y="1465093"/>
            <a:ext cx="8377119" cy="1384995"/>
          </a:xfrm>
          <a:prstGeom prst="rect">
            <a:avLst/>
          </a:prstGeom>
          <a:noFill/>
          <a:ln w="57150">
            <a:solidFill>
              <a:srgbClr val="FF0000"/>
            </a:solidFill>
          </a:ln>
        </p:spPr>
        <p:txBody>
          <a:bodyPr wrap="square" rtlCol="0">
            <a:spAutoFit/>
          </a:bodyPr>
          <a:lstStyle/>
          <a:p>
            <a:r>
              <a:rPr lang="en-US" sz="2800" dirty="0"/>
              <a:t>Americans drove 3.23 trillion miles </a:t>
            </a:r>
            <a:r>
              <a:rPr lang="en-US" sz="2800"/>
              <a:t>in 2021.  </a:t>
            </a:r>
            <a:r>
              <a:rPr lang="en-US" sz="2800" dirty="0"/>
              <a:t>If this was all done in electric vehicles getting 3 mi/kWh, then we would need 1.1 GWh of energy just to charge cars.</a:t>
            </a:r>
          </a:p>
        </p:txBody>
      </p:sp>
      <p:sp>
        <p:nvSpPr>
          <p:cNvPr id="15" name="TextBox 14">
            <a:extLst>
              <a:ext uri="{FF2B5EF4-FFF2-40B4-BE49-F238E27FC236}">
                <a16:creationId xmlns:a16="http://schemas.microsoft.com/office/drawing/2014/main" id="{E0D546DE-75F6-40AF-979A-CB9070F7C0EE}"/>
              </a:ext>
            </a:extLst>
          </p:cNvPr>
          <p:cNvSpPr txBox="1"/>
          <p:nvPr/>
        </p:nvSpPr>
        <p:spPr>
          <a:xfrm>
            <a:off x="747288" y="4596333"/>
            <a:ext cx="7649423" cy="954107"/>
          </a:xfrm>
          <a:prstGeom prst="rect">
            <a:avLst/>
          </a:prstGeom>
          <a:noFill/>
          <a:ln w="57150">
            <a:solidFill>
              <a:srgbClr val="FF0000"/>
            </a:solidFill>
          </a:ln>
        </p:spPr>
        <p:txBody>
          <a:bodyPr wrap="square" rtlCol="0">
            <a:spAutoFit/>
          </a:bodyPr>
          <a:lstStyle/>
          <a:p>
            <a:pPr algn="ctr"/>
            <a:r>
              <a:rPr lang="en-US" sz="2800" dirty="0"/>
              <a:t>Charging at home is a potential market worth $145 billion per year in added revenue to electric utilities</a:t>
            </a:r>
          </a:p>
        </p:txBody>
      </p:sp>
      <p:sp>
        <p:nvSpPr>
          <p:cNvPr id="8" name="TextBox 7">
            <a:extLst>
              <a:ext uri="{FF2B5EF4-FFF2-40B4-BE49-F238E27FC236}">
                <a16:creationId xmlns:a16="http://schemas.microsoft.com/office/drawing/2014/main" id="{2C01E8B9-BB8A-4C1F-BEC5-E5D91A7F1C2E}"/>
              </a:ext>
            </a:extLst>
          </p:cNvPr>
          <p:cNvSpPr txBox="1"/>
          <p:nvPr/>
        </p:nvSpPr>
        <p:spPr>
          <a:xfrm>
            <a:off x="387938" y="3218914"/>
            <a:ext cx="8377119" cy="954107"/>
          </a:xfrm>
          <a:prstGeom prst="rect">
            <a:avLst/>
          </a:prstGeom>
          <a:noFill/>
          <a:ln w="57150">
            <a:solidFill>
              <a:srgbClr val="FF0000"/>
            </a:solidFill>
          </a:ln>
        </p:spPr>
        <p:txBody>
          <a:bodyPr wrap="square" rtlCol="0">
            <a:spAutoFit/>
          </a:bodyPr>
          <a:lstStyle/>
          <a:p>
            <a:pPr algn="ctr"/>
            <a:r>
              <a:rPr lang="en-US" sz="2800" dirty="0"/>
              <a:t>Average household uses 10.7 MWh/</a:t>
            </a:r>
            <a:r>
              <a:rPr lang="en-US" sz="2800" dirty="0" err="1"/>
              <a:t>yr</a:t>
            </a:r>
            <a:r>
              <a:rPr lang="en-US" sz="2800" dirty="0"/>
              <a:t> (2021).</a:t>
            </a:r>
          </a:p>
          <a:p>
            <a:pPr algn="ctr"/>
            <a:r>
              <a:rPr lang="en-US" sz="2800" dirty="0"/>
              <a:t>Charging our cars could use an additional 8.8 MWh/yr.</a:t>
            </a:r>
          </a:p>
        </p:txBody>
      </p:sp>
    </p:spTree>
    <p:extLst>
      <p:ext uri="{BB962C8B-B14F-4D97-AF65-F5344CB8AC3E}">
        <p14:creationId xmlns:p14="http://schemas.microsoft.com/office/powerpoint/2010/main" val="4044143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2023</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58</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59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59</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92183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13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a:extLst>
              <a:ext uri="{FF2B5EF4-FFF2-40B4-BE49-F238E27FC236}">
                <a16:creationId xmlns:a16="http://schemas.microsoft.com/office/drawing/2014/main" id="{67C49CC2-B33D-404B-A692-58D113752AD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625" y="914399"/>
            <a:ext cx="2982913" cy="2982913"/>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398206-1CCC-4AC1-8928-3919F5BA7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24" y="4038600"/>
            <a:ext cx="2982913" cy="976313"/>
          </a:xfrm>
          <a:prstGeom prst="rect">
            <a:avLst/>
          </a:prstGeom>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66221" y="154496"/>
            <a:ext cx="3168968"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Who are the Market drivers?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2022</a:t>
            </a:r>
            <a:br>
              <a:rPr lang="en-US" kern="1200" dirty="0">
                <a:solidFill>
                  <a:srgbClr val="FFFFFF"/>
                </a:solidFill>
                <a:latin typeface="+mj-lt"/>
                <a:ea typeface="+mj-ea"/>
                <a:cs typeface="+mj-cs"/>
              </a:rPr>
            </a:br>
            <a:r>
              <a:rPr lang="en-US" sz="2400" kern="1200" dirty="0">
                <a:solidFill>
                  <a:srgbClr val="FFFFFF"/>
                </a:solidFill>
                <a:latin typeface="+mj-lt"/>
                <a:ea typeface="+mj-ea"/>
                <a:cs typeface="+mj-cs"/>
              </a:rPr>
              <a:t>TESLA: 66.3%</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Ford: </a:t>
            </a:r>
            <a:r>
              <a:rPr lang="en-US" sz="2400" dirty="0">
                <a:solidFill>
                  <a:srgbClr val="FFFFFF"/>
                </a:solidFill>
                <a:latin typeface="+mj-lt"/>
              </a:rPr>
              <a:t>7.6</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Hyundai &amp; Kia: 7.1%</a:t>
            </a:r>
            <a:br>
              <a:rPr lang="en-US" sz="2400" kern="1200" dirty="0">
                <a:solidFill>
                  <a:srgbClr val="FFFFFF"/>
                </a:solidFill>
                <a:latin typeface="+mj-lt"/>
                <a:ea typeface="+mj-ea"/>
                <a:cs typeface="+mj-cs"/>
              </a:rPr>
            </a:br>
            <a:r>
              <a:rPr lang="en-US" sz="1600" kern="1200" dirty="0">
                <a:solidFill>
                  <a:srgbClr val="FFFFFF"/>
                </a:solidFill>
                <a:latin typeface="+mj-lt"/>
                <a:ea typeface="+mj-ea"/>
                <a:cs typeface="+mj-cs"/>
              </a:rPr>
              <a:t>(Motor Intelligence)</a:t>
            </a:r>
            <a:endParaRPr lang="en-US" sz="2400" kern="1200" dirty="0">
              <a:solidFill>
                <a:srgbClr val="FFFFFF"/>
              </a:solidFill>
              <a:latin typeface="+mj-lt"/>
              <a:ea typeface="+mj-ea"/>
              <a:cs typeface="+mj-cs"/>
            </a:endParaRPr>
          </a:p>
        </p:txBody>
      </p:sp>
      <p:sp>
        <p:nvSpPr>
          <p:cNvPr id="3" name="Slide Number Placeholder 2"/>
          <p:cNvSpPr>
            <a:spLocks noGrp="1"/>
          </p:cNvSpPr>
          <p:nvPr>
            <p:ph type="sldNum" sz="quarter" idx="4"/>
          </p:nvPr>
        </p:nvSpPr>
        <p:spPr>
          <a:xfrm>
            <a:off x="6457950" y="6356350"/>
            <a:ext cx="2057400" cy="365125"/>
          </a:xfrm>
        </p:spPr>
        <p:txBody>
          <a:bodyPr vert="horz" lIns="91440" tIns="45720" rIns="91440" bIns="45720" rtlCol="0" anchor="ctr">
            <a:normAutofit/>
          </a:bodyPr>
          <a:lstStyle/>
          <a:p>
            <a:pPr defTabSz="914400">
              <a:spcAft>
                <a:spcPts val="600"/>
              </a:spcAft>
            </a:pPr>
            <a:fld id="{BA9ABCF8-B696-4AAE-AEF6-910B77DD8B89}" type="slidenum">
              <a:rPr lang="en-US" smtClean="0"/>
              <a:pPr defTabSz="914400">
                <a:spcAft>
                  <a:spcPts val="600"/>
                </a:spcAft>
              </a:pPr>
              <a:t>6</a:t>
            </a:fld>
            <a:endParaRPr lang="en-US"/>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a:xfrm>
            <a:off x="442912" y="6356350"/>
            <a:ext cx="3086100" cy="365125"/>
          </a:xfrm>
        </p:spPr>
        <p:txBody>
          <a:bodyPr vert="horz" lIns="91440" tIns="45720" rIns="91440" bIns="45720" rtlCol="0" anchor="ctr">
            <a:normAutofit/>
          </a:bodyPr>
          <a:lstStyle/>
          <a:p>
            <a:pPr defTabSz="914400">
              <a:spcAft>
                <a:spcPts val="600"/>
              </a:spcAft>
            </a:pPr>
            <a:r>
              <a:rPr lang="en-US" kern="1200" dirty="0">
                <a:solidFill>
                  <a:srgbClr val="FFFFFF">
                    <a:alpha val="80000"/>
                  </a:srgbClr>
                </a:solidFill>
                <a:latin typeface="+mn-lt"/>
                <a:ea typeface="+mn-ea"/>
                <a:cs typeface="+mn-cs"/>
              </a:rPr>
              <a:t>tescometering.com</a:t>
            </a:r>
          </a:p>
        </p:txBody>
      </p:sp>
      <p:pic>
        <p:nvPicPr>
          <p:cNvPr id="1028" name="Picture 4" descr="Hyundai Logo, HD Png, Meaning, Information | Carlogos.org">
            <a:extLst>
              <a:ext uri="{FF2B5EF4-FFF2-40B4-BE49-F238E27FC236}">
                <a16:creationId xmlns:a16="http://schemas.microsoft.com/office/drawing/2014/main" id="{DBD38037-1C6A-F2E3-8354-96EEF1E98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987842"/>
            <a:ext cx="25908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a Logo, HD Png, Meaning, Information | Carlogos.org">
            <a:extLst>
              <a:ext uri="{FF2B5EF4-FFF2-40B4-BE49-F238E27FC236}">
                <a16:creationId xmlns:a16="http://schemas.microsoft.com/office/drawing/2014/main" id="{DF9233CE-5DCD-5108-6E56-C1B9A8514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024" y="4846554"/>
            <a:ext cx="2590800"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14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219200" y="152400"/>
            <a:ext cx="7739449" cy="679832"/>
          </a:xfrm>
          <a:noFill/>
        </p:spPr>
        <p:txBody>
          <a:bodyPr anchor="ctr"/>
          <a:lstStyle/>
          <a:p>
            <a:pPr algn="l" eaLnBrk="1" hangingPunct="1"/>
            <a:r>
              <a:rPr lang="en-US" altLang="en-US" dirty="0">
                <a:solidFill>
                  <a:schemeClr val="bg1"/>
                </a:solidFill>
                <a:latin typeface="+mj-lt"/>
                <a:cs typeface="Arial" panose="020B0604020202020204" pitchFamily="34" charset="0"/>
              </a:rPr>
              <a:t>              </a:t>
            </a:r>
            <a:r>
              <a:rPr lang="en-US" altLang="en-US" dirty="0">
                <a:latin typeface="+mj-lt"/>
                <a:cs typeface="Arial" panose="020B0604020202020204" pitchFamily="34" charset="0"/>
              </a:rPr>
              <a:t>Questions and Discussion  </a:t>
            </a:r>
          </a:p>
        </p:txBody>
      </p:sp>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9906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
        <p:nvSpPr>
          <p:cNvPr id="2" name="Footer Placeholder 1">
            <a:extLst>
              <a:ext uri="{FF2B5EF4-FFF2-40B4-BE49-F238E27FC236}">
                <a16:creationId xmlns:a16="http://schemas.microsoft.com/office/drawing/2014/main" id="{CC86225B-8D73-4E61-90AE-51FDD92D7755}"/>
              </a:ext>
            </a:extLst>
          </p:cNvPr>
          <p:cNvSpPr>
            <a:spLocks noGrp="1"/>
          </p:cNvSpPr>
          <p:nvPr>
            <p:ph type="ftr" sz="quarter" idx="3"/>
          </p:nvPr>
        </p:nvSpPr>
        <p:spPr/>
        <p:txBody>
          <a:bodyPr/>
          <a:lstStyle/>
          <a:p>
            <a:r>
              <a:rPr lang="en-US" dirty="0"/>
              <a:t>tescometering.com</a:t>
            </a:r>
          </a:p>
        </p:txBody>
      </p:sp>
      <p:sp>
        <p:nvSpPr>
          <p:cNvPr id="3" name="Slide Number Placeholder 2">
            <a:extLst>
              <a:ext uri="{FF2B5EF4-FFF2-40B4-BE49-F238E27FC236}">
                <a16:creationId xmlns:a16="http://schemas.microsoft.com/office/drawing/2014/main" id="{89A1544A-84D8-4CAE-B374-33EC104A1A26}"/>
              </a:ext>
            </a:extLst>
          </p:cNvPr>
          <p:cNvSpPr>
            <a:spLocks noGrp="1"/>
          </p:cNvSpPr>
          <p:nvPr>
            <p:ph type="sldNum" sz="quarter" idx="4"/>
          </p:nvPr>
        </p:nvSpPr>
        <p:spPr/>
        <p:txBody>
          <a:bodyPr/>
          <a:lstStyle/>
          <a:p>
            <a:fld id="{BA9ABCF8-B696-4AAE-AEF6-910B77DD8B89}" type="slidenum">
              <a:rPr lang="en-US" smtClean="0"/>
              <a:t>60</a:t>
            </a:fld>
            <a:endParaRPr lang="en-US" dirty="0"/>
          </a:p>
        </p:txBody>
      </p:sp>
    </p:spTree>
    <p:extLst>
      <p:ext uri="{BB962C8B-B14F-4D97-AF65-F5344CB8AC3E}">
        <p14:creationId xmlns:p14="http://schemas.microsoft.com/office/powerpoint/2010/main" val="182084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EF1E4F50-06CF-4D45-81AE-8E7DFC0FB262}"/>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7</a:t>
            </a:fld>
            <a:endParaRPr lang="en-US" dirty="0"/>
          </a:p>
        </p:txBody>
      </p:sp>
      <p:sp>
        <p:nvSpPr>
          <p:cNvPr id="8" name="TextBox 7">
            <a:extLst>
              <a:ext uri="{FF2B5EF4-FFF2-40B4-BE49-F238E27FC236}">
                <a16:creationId xmlns:a16="http://schemas.microsoft.com/office/drawing/2014/main" id="{F9731556-3CE1-4B4C-A55D-118B1700118F}"/>
              </a:ext>
            </a:extLst>
          </p:cNvPr>
          <p:cNvSpPr txBox="1"/>
          <p:nvPr/>
        </p:nvSpPr>
        <p:spPr>
          <a:xfrm>
            <a:off x="438150" y="990600"/>
            <a:ext cx="8077200" cy="3046988"/>
          </a:xfrm>
          <a:prstGeom prst="rect">
            <a:avLst/>
          </a:prstGeom>
          <a:noFill/>
        </p:spPr>
        <p:txBody>
          <a:bodyPr wrap="square">
            <a:spAutoFit/>
          </a:bodyPr>
          <a:lstStyle/>
          <a:p>
            <a:pPr marL="571500" indent="-571500" algn="l">
              <a:buFont typeface="Arial" panose="020B0604020202020204" pitchFamily="34" charset="0"/>
              <a:buChar char="•"/>
            </a:pPr>
            <a:r>
              <a:rPr lang="en-US" sz="3200" i="0" dirty="0">
                <a:solidFill>
                  <a:srgbClr val="000000"/>
                </a:solidFill>
                <a:effectLst/>
              </a:rPr>
              <a:t>Hyundai Unveils EV Platform, Will Have 23 Global Electric Vehicles by 2025</a:t>
            </a:r>
          </a:p>
          <a:p>
            <a:pPr marL="571500" indent="-571500">
              <a:buFont typeface="Arial" panose="020B0604020202020204" pitchFamily="34" charset="0"/>
              <a:buChar char="•"/>
            </a:pPr>
            <a:r>
              <a:rPr lang="en-US" sz="3200" i="0" dirty="0">
                <a:solidFill>
                  <a:srgbClr val="000000"/>
                </a:solidFill>
                <a:effectLst/>
              </a:rPr>
              <a:t>Toyota Details Six New EV Models Launching for 2020–2025</a:t>
            </a:r>
          </a:p>
          <a:p>
            <a:pPr marL="571500" indent="-571500">
              <a:buFont typeface="Arial" panose="020B0604020202020204" pitchFamily="34" charset="0"/>
              <a:buChar char="•"/>
            </a:pPr>
            <a:r>
              <a:rPr lang="en-US" sz="3200" i="0" dirty="0">
                <a:solidFill>
                  <a:srgbClr val="000000"/>
                </a:solidFill>
                <a:effectLst/>
              </a:rPr>
              <a:t>BMW raises target for EV sales, plans new electric-focused platform</a:t>
            </a:r>
          </a:p>
        </p:txBody>
      </p:sp>
      <p:pic>
        <p:nvPicPr>
          <p:cNvPr id="2050" name="Picture 2" descr="Sony and Honda plan to make electric vehicles together - The Verge">
            <a:extLst>
              <a:ext uri="{FF2B5EF4-FFF2-40B4-BE49-F238E27FC236}">
                <a16:creationId xmlns:a16="http://schemas.microsoft.com/office/drawing/2014/main" id="{E57C497D-AFF4-4C63-8793-558AB2F7F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27172"/>
            <a:ext cx="4038600" cy="1729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E08B8C-E58D-47C3-9F9D-A8A4F6909EDC}"/>
              </a:ext>
            </a:extLst>
          </p:cNvPr>
          <p:cNvSpPr txBox="1"/>
          <p:nvPr/>
        </p:nvSpPr>
        <p:spPr>
          <a:xfrm>
            <a:off x="0" y="5946483"/>
            <a:ext cx="9144000" cy="400110"/>
          </a:xfrm>
          <a:prstGeom prst="rect">
            <a:avLst/>
          </a:prstGeom>
          <a:noFill/>
        </p:spPr>
        <p:txBody>
          <a:bodyPr wrap="square">
            <a:spAutoFit/>
          </a:bodyPr>
          <a:lstStyle/>
          <a:p>
            <a:pPr algn="ctr"/>
            <a:r>
              <a:rPr lang="en-US" sz="2000" i="1" dirty="0">
                <a:solidFill>
                  <a:srgbClr val="000000"/>
                </a:solidFill>
              </a:rPr>
              <a:t>Every major manufacturer has a plan for EV over the next 10+ years</a:t>
            </a:r>
            <a:endParaRPr lang="en-US" sz="2000" i="1" dirty="0">
              <a:solidFill>
                <a:srgbClr val="000000"/>
              </a:solidFill>
              <a:effectLst/>
            </a:endParaRPr>
          </a:p>
        </p:txBody>
      </p:sp>
    </p:spTree>
    <p:extLst>
      <p:ext uri="{BB962C8B-B14F-4D97-AF65-F5344CB8AC3E}">
        <p14:creationId xmlns:p14="http://schemas.microsoft.com/office/powerpoint/2010/main" val="331660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Content Placeholder 2"/>
          <p:cNvSpPr>
            <a:spLocks noGrp="1"/>
          </p:cNvSpPr>
          <p:nvPr>
            <p:ph idx="1"/>
          </p:nvPr>
        </p:nvSpPr>
        <p:spPr/>
        <p:txBody>
          <a:bodyPr>
            <a:normAutofit/>
          </a:bodyPr>
          <a:lstStyle/>
          <a:p>
            <a:pPr marL="0" indent="0" algn="ctr">
              <a:buNone/>
            </a:pPr>
            <a:r>
              <a:rPr lang="en-US" b="1" dirty="0"/>
              <a:t>Manufacturers have announced over </a:t>
            </a:r>
            <a:br>
              <a:rPr lang="en-US" b="1" dirty="0"/>
            </a:br>
            <a:r>
              <a:rPr lang="en-US" b="1" dirty="0"/>
              <a:t>100 EV models to be introduced by </a:t>
            </a:r>
            <a:r>
              <a:rPr lang="en-US" b="1" dirty="0">
                <a:solidFill>
                  <a:srgbClr val="C00000"/>
                </a:solidFill>
              </a:rPr>
              <a:t>2024</a:t>
            </a:r>
            <a:r>
              <a:rPr lang="en-US" b="1" dirty="0"/>
              <a:t>.</a:t>
            </a:r>
            <a:endParaRPr lang="en-US" b="1" dirty="0">
              <a:highlight>
                <a:srgbClr val="F7FF8B"/>
              </a:highlight>
            </a:endParaRPr>
          </a:p>
        </p:txBody>
      </p:sp>
      <p:sp>
        <p:nvSpPr>
          <p:cNvPr id="4" name="Footer Placeholder 3">
            <a:extLst>
              <a:ext uri="{FF2B5EF4-FFF2-40B4-BE49-F238E27FC236}">
                <a16:creationId xmlns:a16="http://schemas.microsoft.com/office/drawing/2014/main" id="{89AEBDFD-071F-42EE-8E72-6D9CC6EEE30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8</a:t>
            </a:fld>
            <a:endParaRPr lang="en-US" dirty="0"/>
          </a:p>
        </p:txBody>
      </p:sp>
      <p:pic>
        <p:nvPicPr>
          <p:cNvPr id="5" name="Picture 4">
            <a:extLst>
              <a:ext uri="{FF2B5EF4-FFF2-40B4-BE49-F238E27FC236}">
                <a16:creationId xmlns:a16="http://schemas.microsoft.com/office/drawing/2014/main" id="{52DFE0C7-F895-4A42-A859-37AAF4F01BAF}"/>
              </a:ext>
            </a:extLst>
          </p:cNvPr>
          <p:cNvPicPr>
            <a:picLocks noChangeAspect="1"/>
          </p:cNvPicPr>
          <p:nvPr/>
        </p:nvPicPr>
        <p:blipFill>
          <a:blip r:embed="rId2"/>
          <a:stretch>
            <a:fillRect/>
          </a:stretch>
        </p:blipFill>
        <p:spPr>
          <a:xfrm>
            <a:off x="906405" y="2399441"/>
            <a:ext cx="1998720" cy="1248662"/>
          </a:xfrm>
          <a:prstGeom prst="rect">
            <a:avLst/>
          </a:prstGeom>
        </p:spPr>
      </p:pic>
      <p:pic>
        <p:nvPicPr>
          <p:cNvPr id="8" name="Picture 7">
            <a:extLst>
              <a:ext uri="{FF2B5EF4-FFF2-40B4-BE49-F238E27FC236}">
                <a16:creationId xmlns:a16="http://schemas.microsoft.com/office/drawing/2014/main" id="{2A87C58C-4727-4564-AE55-054DBC9FF638}"/>
              </a:ext>
            </a:extLst>
          </p:cNvPr>
          <p:cNvPicPr>
            <a:picLocks noChangeAspect="1"/>
          </p:cNvPicPr>
          <p:nvPr/>
        </p:nvPicPr>
        <p:blipFill>
          <a:blip r:embed="rId3"/>
          <a:stretch>
            <a:fillRect/>
          </a:stretch>
        </p:blipFill>
        <p:spPr>
          <a:xfrm>
            <a:off x="3282326" y="2395354"/>
            <a:ext cx="2208836" cy="1242470"/>
          </a:xfrm>
          <a:prstGeom prst="rect">
            <a:avLst/>
          </a:prstGeom>
        </p:spPr>
      </p:pic>
      <p:pic>
        <p:nvPicPr>
          <p:cNvPr id="10" name="Picture 9">
            <a:extLst>
              <a:ext uri="{FF2B5EF4-FFF2-40B4-BE49-F238E27FC236}">
                <a16:creationId xmlns:a16="http://schemas.microsoft.com/office/drawing/2014/main" id="{CE856BF7-04DF-4D75-86CF-13483F3D2BDB}"/>
              </a:ext>
            </a:extLst>
          </p:cNvPr>
          <p:cNvPicPr>
            <a:picLocks noChangeAspect="1"/>
          </p:cNvPicPr>
          <p:nvPr/>
        </p:nvPicPr>
        <p:blipFill>
          <a:blip r:embed="rId4"/>
          <a:stretch>
            <a:fillRect/>
          </a:stretch>
        </p:blipFill>
        <p:spPr>
          <a:xfrm>
            <a:off x="5868363" y="2395354"/>
            <a:ext cx="2038350" cy="1242470"/>
          </a:xfrm>
          <a:prstGeom prst="rect">
            <a:avLst/>
          </a:prstGeom>
        </p:spPr>
      </p:pic>
      <p:pic>
        <p:nvPicPr>
          <p:cNvPr id="12" name="Picture 11">
            <a:extLst>
              <a:ext uri="{FF2B5EF4-FFF2-40B4-BE49-F238E27FC236}">
                <a16:creationId xmlns:a16="http://schemas.microsoft.com/office/drawing/2014/main" id="{67590EC0-00FC-40B4-9E69-C1E26EDA0CB3}"/>
              </a:ext>
            </a:extLst>
          </p:cNvPr>
          <p:cNvPicPr>
            <a:picLocks noChangeAspect="1"/>
          </p:cNvPicPr>
          <p:nvPr/>
        </p:nvPicPr>
        <p:blipFill>
          <a:blip r:embed="rId5"/>
          <a:stretch>
            <a:fillRect/>
          </a:stretch>
        </p:blipFill>
        <p:spPr>
          <a:xfrm>
            <a:off x="895851" y="3792281"/>
            <a:ext cx="2019828" cy="1208269"/>
          </a:xfrm>
          <a:prstGeom prst="rect">
            <a:avLst/>
          </a:prstGeom>
        </p:spPr>
      </p:pic>
      <p:pic>
        <p:nvPicPr>
          <p:cNvPr id="14" name="Picture 13">
            <a:extLst>
              <a:ext uri="{FF2B5EF4-FFF2-40B4-BE49-F238E27FC236}">
                <a16:creationId xmlns:a16="http://schemas.microsoft.com/office/drawing/2014/main" id="{21E8116B-7B8F-4C73-A22E-280EF9521537}"/>
              </a:ext>
            </a:extLst>
          </p:cNvPr>
          <p:cNvPicPr>
            <a:picLocks noChangeAspect="1"/>
          </p:cNvPicPr>
          <p:nvPr/>
        </p:nvPicPr>
        <p:blipFill>
          <a:blip r:embed="rId6"/>
          <a:stretch>
            <a:fillRect/>
          </a:stretch>
        </p:blipFill>
        <p:spPr>
          <a:xfrm>
            <a:off x="3282326" y="3794214"/>
            <a:ext cx="2208836" cy="1230087"/>
          </a:xfrm>
          <a:prstGeom prst="rect">
            <a:avLst/>
          </a:prstGeom>
        </p:spPr>
      </p:pic>
      <p:pic>
        <p:nvPicPr>
          <p:cNvPr id="16" name="Picture 15">
            <a:extLst>
              <a:ext uri="{FF2B5EF4-FFF2-40B4-BE49-F238E27FC236}">
                <a16:creationId xmlns:a16="http://schemas.microsoft.com/office/drawing/2014/main" id="{3BBE347D-59FB-481C-8EBF-05C10AEEBB87}"/>
              </a:ext>
            </a:extLst>
          </p:cNvPr>
          <p:cNvPicPr>
            <a:picLocks noChangeAspect="1"/>
          </p:cNvPicPr>
          <p:nvPr/>
        </p:nvPicPr>
        <p:blipFill>
          <a:blip r:embed="rId7"/>
          <a:stretch>
            <a:fillRect/>
          </a:stretch>
        </p:blipFill>
        <p:spPr>
          <a:xfrm>
            <a:off x="5868363" y="3794214"/>
            <a:ext cx="2053468" cy="1230087"/>
          </a:xfrm>
          <a:prstGeom prst="rect">
            <a:avLst/>
          </a:prstGeom>
        </p:spPr>
      </p:pic>
      <p:pic>
        <p:nvPicPr>
          <p:cNvPr id="20" name="Picture 19">
            <a:extLst>
              <a:ext uri="{FF2B5EF4-FFF2-40B4-BE49-F238E27FC236}">
                <a16:creationId xmlns:a16="http://schemas.microsoft.com/office/drawing/2014/main" id="{79E5EFA9-0F1E-49E9-BFA3-991014B451B9}"/>
              </a:ext>
            </a:extLst>
          </p:cNvPr>
          <p:cNvPicPr>
            <a:picLocks noChangeAspect="1"/>
          </p:cNvPicPr>
          <p:nvPr/>
        </p:nvPicPr>
        <p:blipFill>
          <a:blip r:embed="rId8"/>
          <a:stretch>
            <a:fillRect/>
          </a:stretch>
        </p:blipFill>
        <p:spPr>
          <a:xfrm>
            <a:off x="913270" y="5118906"/>
            <a:ext cx="2019828" cy="1234180"/>
          </a:xfrm>
          <a:prstGeom prst="rect">
            <a:avLst/>
          </a:prstGeom>
        </p:spPr>
      </p:pic>
      <p:pic>
        <p:nvPicPr>
          <p:cNvPr id="22" name="Picture 21">
            <a:extLst>
              <a:ext uri="{FF2B5EF4-FFF2-40B4-BE49-F238E27FC236}">
                <a16:creationId xmlns:a16="http://schemas.microsoft.com/office/drawing/2014/main" id="{74B615F6-8FDB-4E62-BD81-C8BC5FB42A62}"/>
              </a:ext>
            </a:extLst>
          </p:cNvPr>
          <p:cNvPicPr>
            <a:picLocks noChangeAspect="1"/>
          </p:cNvPicPr>
          <p:nvPr/>
        </p:nvPicPr>
        <p:blipFill>
          <a:blip r:embed="rId9"/>
          <a:stretch>
            <a:fillRect/>
          </a:stretch>
        </p:blipFill>
        <p:spPr>
          <a:xfrm>
            <a:off x="3282326" y="5118906"/>
            <a:ext cx="2208836" cy="1213882"/>
          </a:xfrm>
          <a:prstGeom prst="rect">
            <a:avLst/>
          </a:prstGeom>
        </p:spPr>
      </p:pic>
      <p:pic>
        <p:nvPicPr>
          <p:cNvPr id="24" name="Picture 23">
            <a:extLst>
              <a:ext uri="{FF2B5EF4-FFF2-40B4-BE49-F238E27FC236}">
                <a16:creationId xmlns:a16="http://schemas.microsoft.com/office/drawing/2014/main" id="{CBF4AE4F-31F0-4BB8-9EEC-0C50C9C0E40E}"/>
              </a:ext>
            </a:extLst>
          </p:cNvPr>
          <p:cNvPicPr>
            <a:picLocks noChangeAspect="1"/>
          </p:cNvPicPr>
          <p:nvPr/>
        </p:nvPicPr>
        <p:blipFill>
          <a:blip r:embed="rId10"/>
          <a:stretch>
            <a:fillRect/>
          </a:stretch>
        </p:blipFill>
        <p:spPr>
          <a:xfrm>
            <a:off x="5868362" y="5121202"/>
            <a:ext cx="2053467" cy="1211585"/>
          </a:xfrm>
          <a:prstGeom prst="rect">
            <a:avLst/>
          </a:prstGeom>
        </p:spPr>
      </p:pic>
    </p:spTree>
    <p:extLst>
      <p:ext uri="{BB962C8B-B14F-4D97-AF65-F5344CB8AC3E}">
        <p14:creationId xmlns:p14="http://schemas.microsoft.com/office/powerpoint/2010/main" val="3514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ashboard of a car">
            <a:extLst>
              <a:ext uri="{FF2B5EF4-FFF2-40B4-BE49-F238E27FC236}">
                <a16:creationId xmlns:a16="http://schemas.microsoft.com/office/drawing/2014/main" id="{B69DA7B3-C488-3CD7-3AAE-376FF8925C73}"/>
              </a:ext>
            </a:extLst>
          </p:cNvPr>
          <p:cNvPicPr>
            <a:picLocks noChangeAspect="1"/>
          </p:cNvPicPr>
          <p:nvPr/>
        </p:nvPicPr>
        <p:blipFill rotWithShape="1">
          <a:blip r:embed="rId2"/>
          <a:srcRect l="4775" r="31937" b="-1"/>
          <a:stretch/>
        </p:blipFill>
        <p:spPr>
          <a:xfrm>
            <a:off x="2641851" y="10"/>
            <a:ext cx="6502149"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8F416-2D58-42A9-B8C3-6C8E2A326E06}"/>
              </a:ext>
            </a:extLst>
          </p:cNvPr>
          <p:cNvSpPr>
            <a:spLocks noGrp="1"/>
          </p:cNvSpPr>
          <p:nvPr>
            <p:ph type="title"/>
          </p:nvPr>
        </p:nvSpPr>
        <p:spPr>
          <a:xfrm>
            <a:off x="-255080" y="1257555"/>
            <a:ext cx="3150680" cy="1124712"/>
          </a:xfrm>
        </p:spPr>
        <p:txBody>
          <a:bodyPr anchor="b">
            <a:noAutofit/>
          </a:bodyPr>
          <a:lstStyle/>
          <a:p>
            <a:r>
              <a:rPr lang="en-US" sz="2800" b="1" dirty="0"/>
              <a:t>How many </a:t>
            </a:r>
            <a:br>
              <a:rPr lang="en-US" sz="2800" b="1" dirty="0"/>
            </a:br>
            <a:r>
              <a:rPr lang="en-US" sz="2800" b="1" dirty="0"/>
              <a:t>EV’s are on </a:t>
            </a:r>
            <a:br>
              <a:rPr lang="en-US" sz="2800" b="1" dirty="0"/>
            </a:br>
            <a:r>
              <a:rPr lang="en-US" sz="2800" b="1" dirty="0"/>
              <a:t>the road </a:t>
            </a:r>
            <a:br>
              <a:rPr lang="en-US" sz="2800" b="1" dirty="0"/>
            </a:br>
            <a:r>
              <a:rPr lang="en-US" sz="2800" b="1" dirty="0"/>
              <a:t>in the US?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FA763F-F390-4DDE-BB96-F9CFA0570722}"/>
              </a:ext>
            </a:extLst>
          </p:cNvPr>
          <p:cNvSpPr>
            <a:spLocks noGrp="1"/>
          </p:cNvSpPr>
          <p:nvPr>
            <p:ph idx="1"/>
          </p:nvPr>
        </p:nvSpPr>
        <p:spPr>
          <a:xfrm>
            <a:off x="549974" y="2530601"/>
            <a:ext cx="2579180" cy="3394711"/>
          </a:xfrm>
        </p:spPr>
        <p:txBody>
          <a:bodyPr anchor="t">
            <a:noAutofit/>
          </a:bodyPr>
          <a:lstStyle/>
          <a:p>
            <a:r>
              <a:rPr lang="en-US" sz="2400" dirty="0"/>
              <a:t>As of December 31, 2022 there were </a:t>
            </a:r>
            <a:r>
              <a:rPr lang="en-US" sz="2400" b="1" dirty="0">
                <a:solidFill>
                  <a:srgbClr val="FF0000"/>
                </a:solidFill>
              </a:rPr>
              <a:t>2,956,809</a:t>
            </a:r>
            <a:r>
              <a:rPr lang="en-US" sz="2400" dirty="0"/>
              <a:t> Electric Vehicles opera ting in the US</a:t>
            </a:r>
          </a:p>
          <a:p>
            <a:r>
              <a:rPr lang="en-US" sz="2400" dirty="0"/>
              <a:t>By the end of 2023 there are </a:t>
            </a:r>
            <a:r>
              <a:rPr lang="en-US" sz="2400" b="1" dirty="0">
                <a:solidFill>
                  <a:srgbClr val="FF0000"/>
                </a:solidFill>
              </a:rPr>
              <a:t>4,300,000</a:t>
            </a:r>
            <a:r>
              <a:rPr lang="en-US" sz="2400" dirty="0"/>
              <a:t> forecast to be on the road</a:t>
            </a:r>
          </a:p>
        </p:txBody>
      </p:sp>
      <p:sp>
        <p:nvSpPr>
          <p:cNvPr id="4" name="Footer Placeholder 3">
            <a:extLst>
              <a:ext uri="{FF2B5EF4-FFF2-40B4-BE49-F238E27FC236}">
                <a16:creationId xmlns:a16="http://schemas.microsoft.com/office/drawing/2014/main" id="{FA67B2EE-D9E7-4FDA-A3F9-F552A7776E06}"/>
              </a:ext>
            </a:extLst>
          </p:cNvPr>
          <p:cNvSpPr>
            <a:spLocks noGrp="1"/>
          </p:cNvSpPr>
          <p:nvPr>
            <p:ph type="ftr" sz="quarter" idx="3"/>
          </p:nvPr>
        </p:nvSpPr>
        <p:spPr>
          <a:xfrm>
            <a:off x="253167" y="6406747"/>
            <a:ext cx="3086100" cy="365125"/>
          </a:xfrm>
        </p:spPr>
        <p:txBody>
          <a:bodyPr>
            <a:normAutofit/>
          </a:bodyPr>
          <a:lstStyle/>
          <a:p>
            <a:pPr>
              <a:spcAft>
                <a:spcPts val="600"/>
              </a:spcAft>
            </a:pPr>
            <a:r>
              <a:rPr lang="en-US" dirty="0"/>
              <a:t>tescometering.com</a:t>
            </a:r>
          </a:p>
        </p:txBody>
      </p:sp>
      <p:sp>
        <p:nvSpPr>
          <p:cNvPr id="5" name="Slide Number Placeholder 4">
            <a:extLst>
              <a:ext uri="{FF2B5EF4-FFF2-40B4-BE49-F238E27FC236}">
                <a16:creationId xmlns:a16="http://schemas.microsoft.com/office/drawing/2014/main" id="{FF4F690F-40A8-4BE0-82AC-6ADEFE295E75}"/>
              </a:ext>
            </a:extLst>
          </p:cNvPr>
          <p:cNvSpPr>
            <a:spLocks noGrp="1"/>
          </p:cNvSpPr>
          <p:nvPr>
            <p:ph type="sldNum" sz="quarter" idx="4"/>
          </p:nvPr>
        </p:nvSpPr>
        <p:spPr>
          <a:xfrm>
            <a:off x="6808279" y="6356350"/>
            <a:ext cx="2057400" cy="365125"/>
          </a:xfrm>
        </p:spPr>
        <p:txBody>
          <a:bodyPr>
            <a:normAutofit/>
          </a:bodyPr>
          <a:lstStyle/>
          <a:p>
            <a:pPr>
              <a:spcAft>
                <a:spcPts val="600"/>
              </a:spcAft>
            </a:pPr>
            <a:fld id="{BA9ABCF8-B696-4AAE-AEF6-910B77DD8B89}" type="slidenum">
              <a:rPr lang="en-US">
                <a:solidFill>
                  <a:schemeClr val="tx1"/>
                </a:solidFill>
              </a:rPr>
              <a:pPr>
                <a:spcAft>
                  <a:spcPts val="600"/>
                </a:spcAft>
              </a:pPr>
              <a:t>9</a:t>
            </a:fld>
            <a:endParaRPr lang="en-US">
              <a:solidFill>
                <a:schemeClr val="tx1"/>
              </a:solidFill>
            </a:endParaRPr>
          </a:p>
        </p:txBody>
      </p:sp>
    </p:spTree>
    <p:extLst>
      <p:ext uri="{BB962C8B-B14F-4D97-AF65-F5344CB8AC3E}">
        <p14:creationId xmlns:p14="http://schemas.microsoft.com/office/powerpoint/2010/main" val="29162708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Props1.xml><?xml version="1.0" encoding="utf-8"?>
<ds:datastoreItem xmlns:ds="http://schemas.openxmlformats.org/officeDocument/2006/customXml" ds:itemID="{1B6ABA5D-0DEA-4F6E-BB81-9AA6C8C46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6ee74-1c53-4b01-a982-cec1216b8a00"/>
    <ds:schemaRef ds:uri="865caf8b-3888-4957-b682-040f388f7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25DAA5-4AD3-45FE-A67E-3111664D05CE}">
  <ds:schemaRefs>
    <ds:schemaRef ds:uri="http://schemas.microsoft.com/sharepoint/v3/contenttype/forms"/>
  </ds:schemaRefs>
</ds:datastoreItem>
</file>

<file path=customXml/itemProps3.xml><?xml version="1.0" encoding="utf-8"?>
<ds:datastoreItem xmlns:ds="http://schemas.openxmlformats.org/officeDocument/2006/customXml" ds:itemID="{6A8AC9E8-3146-4011-81C6-8A43F394818D}">
  <ds:schemaRefs>
    <ds:schemaRef ds:uri="http://schemas.microsoft.com/office/2006/metadata/properties"/>
    <ds:schemaRef ds:uri="http://purl.org/dc/terms/"/>
    <ds:schemaRef ds:uri="http://purl.org/dc/elements/1.1/"/>
    <ds:schemaRef ds:uri="8f26ee74-1c53-4b01-a982-cec1216b8a00"/>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865caf8b-3888-4957-b682-040f388f7b5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1459</TotalTime>
  <Words>3431</Words>
  <Application>Microsoft Office PowerPoint</Application>
  <PresentationFormat>On-screen Show (4:3)</PresentationFormat>
  <Paragraphs>489</Paragraphs>
  <Slides>60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Helvetica</vt:lpstr>
      <vt:lpstr>TESCO Template</vt:lpstr>
      <vt:lpstr>Certifying DC Electric Vehicle Chargers and AC Level Two Chargers</vt:lpstr>
      <vt:lpstr>Electric Vehicle Service Equipment - EVSE</vt:lpstr>
      <vt:lpstr>Topic Summary</vt:lpstr>
      <vt:lpstr>PowerPoint Presentation</vt:lpstr>
      <vt:lpstr>Who is in the EV Market?</vt:lpstr>
      <vt:lpstr>Who are the Market drivers?  2022 TESLA: 66.3% Ford: 7.6% Hyundai &amp; Kia: 7.1% (Motor Intelligence)</vt:lpstr>
      <vt:lpstr>The EV Market</vt:lpstr>
      <vt:lpstr>The EV Market</vt:lpstr>
      <vt:lpstr>How many  EV’s are on  the road  in the US?</vt:lpstr>
      <vt:lpstr>The US EV Market</vt:lpstr>
      <vt:lpstr>The US EV Market</vt:lpstr>
      <vt:lpstr>The EV Market</vt:lpstr>
      <vt:lpstr>The World EV Market</vt:lpstr>
      <vt:lpstr>The World EV Market</vt:lpstr>
      <vt:lpstr>EV Continues to Boom</vt:lpstr>
      <vt:lpstr>How much energy and how long to charge?</vt:lpstr>
      <vt:lpstr>Changing the Game - Range</vt:lpstr>
      <vt:lpstr>Changing the Game - Range</vt:lpstr>
      <vt:lpstr>Changing the Game - Time</vt:lpstr>
      <vt:lpstr>Changing the Game - Cost</vt:lpstr>
      <vt:lpstr>Changing the Game – the rest of the world </vt:lpstr>
      <vt:lpstr>The EV Market</vt:lpstr>
      <vt:lpstr>PowerPoint Presentation</vt:lpstr>
      <vt:lpstr>Types of Electric Vehicle Supply Equipment (EVSE)</vt:lpstr>
      <vt:lpstr>EVSE Manufactures</vt:lpstr>
      <vt:lpstr>Charging Stations</vt:lpstr>
      <vt:lpstr>AC EVSE STANDARDS</vt:lpstr>
      <vt:lpstr>Level 1, AC Chargers</vt:lpstr>
      <vt:lpstr>AC EVSE STANDARDS</vt:lpstr>
      <vt:lpstr>AC EVSE STANDARDS</vt:lpstr>
      <vt:lpstr>Level 2 Public Stations</vt:lpstr>
      <vt:lpstr>DC EVSE STANDARDS</vt:lpstr>
      <vt:lpstr>DC EVSE STANDARDS</vt:lpstr>
      <vt:lpstr>Level 3, DC Superchargers</vt:lpstr>
      <vt:lpstr>PowerPoint Presentation</vt:lpstr>
      <vt:lpstr>CHARGING NETWORKS</vt:lpstr>
      <vt:lpstr>Utility Involvement</vt:lpstr>
      <vt:lpstr>Utility Involvement</vt:lpstr>
      <vt:lpstr>Utility Involvement – why?</vt:lpstr>
      <vt:lpstr>PowerPoint Presentation</vt:lpstr>
      <vt:lpstr>Regulatory Background</vt:lpstr>
      <vt:lpstr>HB44 APPLICABILITY</vt:lpstr>
      <vt:lpstr>HB44 REQUIREMENTS</vt:lpstr>
      <vt:lpstr>HB44 APPLICABILITY</vt:lpstr>
      <vt:lpstr>HB44 APPLICABILITY</vt:lpstr>
      <vt:lpstr>HB44 APPLICABILITY</vt:lpstr>
      <vt:lpstr>Certification and Traceability</vt:lpstr>
      <vt:lpstr>AC vs. DC Chargers and accuracy testing</vt:lpstr>
      <vt:lpstr>Why the delay?</vt:lpstr>
      <vt:lpstr>New York State Weights and Measures testing</vt:lpstr>
      <vt:lpstr>New York State Weights and Measures testing</vt:lpstr>
      <vt:lpstr>Results</vt:lpstr>
      <vt:lpstr>Takeaways</vt:lpstr>
      <vt:lpstr>PowerPoint Presentation</vt:lpstr>
      <vt:lpstr>US Primary Energy by Source</vt:lpstr>
      <vt:lpstr>US TOTAL ENERGY CONSUMPTION</vt:lpstr>
      <vt:lpstr>US ELECTRIC ENERGY CONSUMPTION</vt:lpstr>
      <vt:lpstr>Topic Summary</vt:lpstr>
      <vt:lpstr>Electric Vehicle Service Equipment - EVSE</vt:lpstr>
      <vt:lpstr>              Questions and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Sandy Garcia</cp:lastModifiedBy>
  <cp:revision>51</cp:revision>
  <dcterms:created xsi:type="dcterms:W3CDTF">2022-03-14T03:31:03Z</dcterms:created>
  <dcterms:modified xsi:type="dcterms:W3CDTF">2023-05-17T18:11:45Z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ies>
</file>