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66"/>
  </p:notesMasterIdLst>
  <p:handoutMasterIdLst>
    <p:handoutMasterId r:id="rId67"/>
  </p:handoutMasterIdLst>
  <p:sldIdLst>
    <p:sldId id="452" r:id="rId2"/>
    <p:sldId id="453" r:id="rId3"/>
    <p:sldId id="454" r:id="rId4"/>
    <p:sldId id="455" r:id="rId5"/>
    <p:sldId id="456" r:id="rId6"/>
    <p:sldId id="457" r:id="rId7"/>
    <p:sldId id="393" r:id="rId8"/>
    <p:sldId id="394" r:id="rId9"/>
    <p:sldId id="397" r:id="rId10"/>
    <p:sldId id="458" r:id="rId11"/>
    <p:sldId id="459" r:id="rId12"/>
    <p:sldId id="417" r:id="rId13"/>
    <p:sldId id="416" r:id="rId14"/>
    <p:sldId id="415" r:id="rId15"/>
    <p:sldId id="414" r:id="rId16"/>
    <p:sldId id="413" r:id="rId17"/>
    <p:sldId id="412" r:id="rId18"/>
    <p:sldId id="411" r:id="rId19"/>
    <p:sldId id="410" r:id="rId20"/>
    <p:sldId id="408" r:id="rId21"/>
    <p:sldId id="407" r:id="rId22"/>
    <p:sldId id="406" r:id="rId23"/>
    <p:sldId id="476" r:id="rId24"/>
    <p:sldId id="475" r:id="rId25"/>
    <p:sldId id="477" r:id="rId26"/>
    <p:sldId id="409" r:id="rId27"/>
    <p:sldId id="405" r:id="rId28"/>
    <p:sldId id="404" r:id="rId29"/>
    <p:sldId id="467" r:id="rId30"/>
    <p:sldId id="403" r:id="rId31"/>
    <p:sldId id="402" r:id="rId32"/>
    <p:sldId id="440" r:id="rId33"/>
    <p:sldId id="439" r:id="rId34"/>
    <p:sldId id="438" r:id="rId35"/>
    <p:sldId id="437" r:id="rId36"/>
    <p:sldId id="435" r:id="rId37"/>
    <p:sldId id="434" r:id="rId38"/>
    <p:sldId id="433" r:id="rId39"/>
    <p:sldId id="432" r:id="rId40"/>
    <p:sldId id="478" r:id="rId41"/>
    <p:sldId id="479" r:id="rId42"/>
    <p:sldId id="425" r:id="rId43"/>
    <p:sldId id="480" r:id="rId44"/>
    <p:sldId id="441" r:id="rId45"/>
    <p:sldId id="481" r:id="rId46"/>
    <p:sldId id="482" r:id="rId47"/>
    <p:sldId id="483" r:id="rId48"/>
    <p:sldId id="450" r:id="rId49"/>
    <p:sldId id="449" r:id="rId50"/>
    <p:sldId id="448" r:id="rId51"/>
    <p:sldId id="430" r:id="rId52"/>
    <p:sldId id="429" r:id="rId53"/>
    <p:sldId id="484" r:id="rId54"/>
    <p:sldId id="427" r:id="rId55"/>
    <p:sldId id="447" r:id="rId56"/>
    <p:sldId id="446" r:id="rId57"/>
    <p:sldId id="445" r:id="rId58"/>
    <p:sldId id="444" r:id="rId59"/>
    <p:sldId id="443" r:id="rId60"/>
    <p:sldId id="442" r:id="rId61"/>
    <p:sldId id="485" r:id="rId62"/>
    <p:sldId id="486" r:id="rId63"/>
    <p:sldId id="431" r:id="rId64"/>
    <p:sldId id="451" r:id="rId65"/>
  </p:sldIdLst>
  <p:sldSz cx="9144000" cy="6858000" type="screen4x3"/>
  <p:notesSz cx="9296400" cy="7010400"/>
  <p:embeddedFontLst>
    <p:embeddedFont>
      <p:font typeface="Calibri" panose="020F0502020204030204" pitchFamily="34" charset="0"/>
      <p:regular r:id="rId68"/>
      <p:bold r:id="rId69"/>
      <p:italic r:id="rId70"/>
      <p:boldItalic r:id="rId71"/>
    </p:embeddedFont>
  </p:embeddedFontLst>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82" autoAdjust="0"/>
    <p:restoredTop sz="75812" autoAdjust="0"/>
  </p:normalViewPr>
  <p:slideViewPr>
    <p:cSldViewPr>
      <p:cViewPr varScale="1">
        <p:scale>
          <a:sx n="67" d="100"/>
          <a:sy n="67" d="100"/>
        </p:scale>
        <p:origin x="1272" y="84"/>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D6B862-71AE-43BA-887F-6DE235D0763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D492F5-E6C6-46EF-B0C2-C491B2D7448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ECE871-9A5E-473B-AC81-65E48F45436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68809684-B781-4AFD-B049-45C5C5A9106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64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BB30491-4F9D-6032-6AC7-6BB493A4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394" y="243257"/>
            <a:ext cx="983304" cy="704094"/>
          </a:xfrm>
          <a:prstGeom prst="rect">
            <a:avLst/>
          </a:prstGeom>
        </p:spPr>
      </p:pic>
    </p:spTree>
    <p:extLst>
      <p:ext uri="{BB962C8B-B14F-4D97-AF65-F5344CB8AC3E}">
        <p14:creationId xmlns:p14="http://schemas.microsoft.com/office/powerpoint/2010/main" val="31071383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cxnSp>
        <p:nvCxnSpPr>
          <p:cNvPr id="10" name="Straight Connector 9"/>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7342696C-0F2B-C234-48A9-69342A9C48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942" y="224804"/>
            <a:ext cx="983304" cy="704094"/>
          </a:xfrm>
          <a:prstGeom prst="rect">
            <a:avLst/>
          </a:prstGeom>
        </p:spPr>
      </p:pic>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5" name="Picture 4" descr="Logo&#10;&#10;Description automatically generated">
            <a:extLst>
              <a:ext uri="{FF2B5EF4-FFF2-40B4-BE49-F238E27FC236}">
                <a16:creationId xmlns:a16="http://schemas.microsoft.com/office/drawing/2014/main" id="{702E7E21-2D47-5BA7-F45A-5E362E3990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3239" y="281215"/>
            <a:ext cx="1841421" cy="13185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55735"/>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730F2B3-C6A9-C3B4-CD26-958FC2C803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448" y="237161"/>
            <a:ext cx="983304" cy="704094"/>
          </a:xfrm>
          <a:prstGeom prst="rect">
            <a:avLst/>
          </a:prstGeom>
        </p:spPr>
      </p:pic>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3" name="Rectangle 12"/>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09FB597-878B-D22B-1484-54770AEEB3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48144"/>
            <a:ext cx="983304" cy="704094"/>
          </a:xfrm>
          <a:prstGeom prst="rect">
            <a:avLst/>
          </a:prstGeom>
        </p:spPr>
      </p:pic>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9" name="Rectangle 8"/>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0C0F6E93-B784-DAA9-DC94-FA102D38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43257"/>
            <a:ext cx="983304" cy="704094"/>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BB30491-4F9D-6032-6AC7-6BB493A4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394" y="243257"/>
            <a:ext cx="983304" cy="704094"/>
          </a:xfrm>
          <a:prstGeom prst="rect">
            <a:avLst/>
          </a:prstGeom>
        </p:spPr>
      </p:pic>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38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dirty="0"/>
              <a:t>tescometering.com</a:t>
            </a:r>
          </a:p>
        </p:txBody>
      </p:sp>
      <p:sp>
        <p:nvSpPr>
          <p:cNvPr id="6" name="Slide Number Placeholder 5"/>
          <p:cNvSpPr>
            <a:spLocks noGrp="1"/>
          </p:cNvSpPr>
          <p:nvPr>
            <p:ph type="sldNum" sz="quarter" idx="4"/>
          </p:nvPr>
        </p:nvSpPr>
        <p:spPr>
          <a:xfrm>
            <a:off x="5334000" y="6336693"/>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
        <p:nvSpPr>
          <p:cNvPr id="4" name="Rectangle 3"/>
          <p:cNvSpPr/>
          <p:nvPr/>
        </p:nvSpPr>
        <p:spPr>
          <a:xfrm>
            <a:off x="7543800" y="5943600"/>
            <a:ext cx="1219200" cy="75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52400"/>
            <a:ext cx="8686800" cy="6549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63" r:id="rId3"/>
    <p:sldLayoutId id="2147483666" r:id="rId4"/>
    <p:sldLayoutId id="2147483667" r:id="rId5"/>
    <p:sldLayoutId id="2147483668" r:id="rId6"/>
    <p:sldLayoutId id="2147483669" r:id="rId7"/>
    <p:sldLayoutId id="2147483670" r:id="rId8"/>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1.png"/><Relationship Id="rId7" Type="http://schemas.openxmlformats.org/officeDocument/2006/relationships/image" Target="../media/image5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52.wmf"/><Relationship Id="rId4" Type="http://schemas.openxmlformats.org/officeDocument/2006/relationships/oleObject" Target="../embeddings/oleObject11.bin"/><Relationship Id="rId9" Type="http://schemas.openxmlformats.org/officeDocument/2006/relationships/image" Target="../media/image54.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5.emf"/><Relationship Id="rId7" Type="http://schemas.openxmlformats.org/officeDocument/2006/relationships/image" Target="../media/image56.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52.wmf"/><Relationship Id="rId4" Type="http://schemas.openxmlformats.org/officeDocument/2006/relationships/oleObject" Target="../embeddings/oleObject15.bin"/><Relationship Id="rId9" Type="http://schemas.openxmlformats.org/officeDocument/2006/relationships/image" Target="../media/image57.wmf"/></Relationships>
</file>

<file path=ppt/slides/_rels/slide5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Basic Electricity</a:t>
            </a:r>
          </a:p>
        </p:txBody>
      </p:sp>
      <p:sp>
        <p:nvSpPr>
          <p:cNvPr id="5" name="Text Box 10">
            <a:extLst>
              <a:ext uri="{FF2B5EF4-FFF2-40B4-BE49-F238E27FC236}">
                <a16:creationId xmlns:a16="http://schemas.microsoft.com/office/drawing/2014/main" id="{2A20168E-0B15-49B7-9BFF-EDA210750694}"/>
              </a:ext>
            </a:extLst>
          </p:cNvPr>
          <p:cNvSpPr txBox="1">
            <a:spLocks noChangeArrowheads="1"/>
          </p:cNvSpPr>
          <p:nvPr/>
        </p:nvSpPr>
        <p:spPr bwMode="auto">
          <a:xfrm>
            <a:off x="1371600" y="4420423"/>
            <a:ext cx="7543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Prepared by Tom Lawton, TESCO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The Eastern Specialty Company</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ts val="0"/>
              </a:spcAft>
              <a:buClrTx/>
              <a:buSzTx/>
              <a:buFontTx/>
              <a:buNone/>
              <a:tabLst/>
              <a:defRPr/>
            </a:pPr>
            <a:r>
              <a:rPr kumimoji="0" lang="en-US" altLang="en-US" sz="16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For Mid-South Meter School</a:t>
            </a:r>
          </a:p>
          <a:p>
            <a:pPr marL="0" marR="0" lvl="0" indent="0" algn="r" defTabSz="914400" rtl="0" eaLnBrk="1" fontAlgn="base" latinLnBrk="0" hangingPunct="1">
              <a:lnSpc>
                <a:spcPct val="100000"/>
              </a:lnSpc>
              <a:spcBef>
                <a:spcPct val="0"/>
              </a:spcBef>
              <a:spcAft>
                <a:spcPts val="0"/>
              </a:spcAft>
              <a:buClrTx/>
              <a:buSzTx/>
              <a:buFontTx/>
              <a:buNone/>
              <a:tabLst/>
              <a:defRPr/>
            </a:pPr>
            <a:r>
              <a:rPr kumimoji="0" lang="en-US" altLang="en-US" sz="16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Group 1</a:t>
            </a:r>
          </a:p>
          <a:p>
            <a:pPr marL="0" marR="0" lvl="0" indent="0" algn="r" defTabSz="914400" rtl="0" eaLnBrk="1" fontAlgn="base" latinLnBrk="0" hangingPunct="1">
              <a:lnSpc>
                <a:spcPct val="100000"/>
              </a:lnSpc>
              <a:spcBef>
                <a:spcPct val="0"/>
              </a:spcBef>
              <a:spcAft>
                <a:spcPts val="0"/>
              </a:spcAft>
              <a:buClrTx/>
              <a:buSzTx/>
              <a:buFontTx/>
              <a:buNone/>
              <a:tabLst/>
              <a:defRPr/>
            </a:pPr>
            <a:r>
              <a:rPr kumimoji="0" lang="en-US" altLang="en-US" sz="16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Tuesday, May 2, 2023 at 10:00 AM</a:t>
            </a:r>
          </a:p>
        </p:txBody>
      </p:sp>
      <p:pic>
        <p:nvPicPr>
          <p:cNvPr id="6" name="Picture 2">
            <a:extLst>
              <a:ext uri="{FF2B5EF4-FFF2-40B4-BE49-F238E27FC236}">
                <a16:creationId xmlns:a16="http://schemas.microsoft.com/office/drawing/2014/main" id="{AA07F225-0DBA-419F-852E-A0F3747A2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8" y="5105400"/>
            <a:ext cx="14970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27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433FE3-5A91-4AA9-8B70-A8EAC7929AA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Theory - History</a:t>
            </a:r>
          </a:p>
        </p:txBody>
      </p:sp>
      <p:sp>
        <p:nvSpPr>
          <p:cNvPr id="3" name="Rectangle 3">
            <a:extLst>
              <a:ext uri="{FF2B5EF4-FFF2-40B4-BE49-F238E27FC236}">
                <a16:creationId xmlns:a16="http://schemas.microsoft.com/office/drawing/2014/main" id="{652704E8-4FC0-4BD5-9B53-6F9C926AC5DF}"/>
              </a:ext>
            </a:extLst>
          </p:cNvPr>
          <p:cNvSpPr txBox="1">
            <a:spLocks noChangeArrowheads="1"/>
          </p:cNvSpPr>
          <p:nvPr/>
        </p:nvSpPr>
        <p:spPr>
          <a:xfrm>
            <a:off x="457200" y="1524000"/>
            <a:ext cx="8229600" cy="4114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latin typeface="Arial" panose="020B0604020202020204" pitchFamily="34" charset="0"/>
                <a:cs typeface="Arial" panose="020B0604020202020204" pitchFamily="34" charset="0"/>
              </a:rPr>
              <a:t>By 1900 AC power systems had won the battle for power distribution.</a:t>
            </a:r>
          </a:p>
          <a:p>
            <a:pPr lvl="1" eaLnBrk="1" hangingPunct="1">
              <a:defRPr/>
            </a:pPr>
            <a:r>
              <a:rPr lang="en-US" sz="2400" kern="0" dirty="0">
                <a:latin typeface="Arial" panose="020B0604020202020204" pitchFamily="34" charset="0"/>
                <a:cs typeface="Arial" panose="020B0604020202020204" pitchFamily="34" charset="0"/>
              </a:rPr>
              <a:t>Transformers allowed more efficient distribution of power over large areas.</a:t>
            </a:r>
          </a:p>
          <a:p>
            <a:pPr lvl="1" eaLnBrk="1" hangingPunct="1">
              <a:defRPr/>
            </a:pPr>
            <a:r>
              <a:rPr lang="en-US" sz="2400" kern="0" dirty="0">
                <a:latin typeface="Arial" panose="020B0604020202020204" pitchFamily="34" charset="0"/>
                <a:cs typeface="Arial" panose="020B0604020202020204" pitchFamily="34" charset="0"/>
              </a:rPr>
              <a:t>AC motors were cheaper and easier to build.</a:t>
            </a:r>
          </a:p>
          <a:p>
            <a:pPr lvl="1" eaLnBrk="1" hangingPunct="1">
              <a:defRPr/>
            </a:pPr>
            <a:r>
              <a:rPr lang="en-US" sz="2400" kern="0" dirty="0">
                <a:latin typeface="Arial" panose="020B0604020202020204" pitchFamily="34" charset="0"/>
                <a:cs typeface="Arial" panose="020B0604020202020204" pitchFamily="34" charset="0"/>
              </a:rPr>
              <a:t>AC electric generators were easier to build.</a:t>
            </a:r>
          </a:p>
        </p:txBody>
      </p:sp>
      <p:sp>
        <p:nvSpPr>
          <p:cNvPr id="2" name="Footer Placeholder 1">
            <a:extLst>
              <a:ext uri="{FF2B5EF4-FFF2-40B4-BE49-F238E27FC236}">
                <a16:creationId xmlns:a16="http://schemas.microsoft.com/office/drawing/2014/main" id="{D87E5D80-CC8A-4B34-ACE5-2FBD220A279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2227D06-3DC2-46E2-A6F2-2626CEAB2802}"/>
              </a:ext>
            </a:extLst>
          </p:cNvPr>
          <p:cNvSpPr>
            <a:spLocks noGrp="1"/>
          </p:cNvSpPr>
          <p:nvPr>
            <p:ph type="sldNum" sz="quarter" idx="4"/>
          </p:nvPr>
        </p:nvSpPr>
        <p:spPr/>
        <p:txBody>
          <a:bodyPr/>
          <a:lstStyle/>
          <a:p>
            <a:fld id="{F4B7F58F-9A72-4E07-B505-B7A6F5244F4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5BEF84-C9DD-4F1B-9236-6E9DA9E067E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Circuits</a:t>
            </a:r>
          </a:p>
        </p:txBody>
      </p:sp>
      <p:sp>
        <p:nvSpPr>
          <p:cNvPr id="3" name="Rectangle 3">
            <a:extLst>
              <a:ext uri="{FF2B5EF4-FFF2-40B4-BE49-F238E27FC236}">
                <a16:creationId xmlns:a16="http://schemas.microsoft.com/office/drawing/2014/main" id="{51ADC904-8693-47B7-ADC5-7CA5693F840E}"/>
              </a:ext>
            </a:extLst>
          </p:cNvPr>
          <p:cNvSpPr txBox="1">
            <a:spLocks noChangeArrowheads="1"/>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800" kern="0" dirty="0">
                <a:latin typeface="Arial" panose="020B0604020202020204" pitchFamily="34" charset="0"/>
                <a:cs typeface="Arial" panose="020B0604020202020204" pitchFamily="34" charset="0"/>
              </a:rPr>
              <a:t>An AC circuit has three general</a:t>
            </a:r>
            <a:r>
              <a:rPr lang="en-US" sz="2800" b="1" kern="0" dirty="0">
                <a:latin typeface="Arial" panose="020B0604020202020204" pitchFamily="34" charset="0"/>
                <a:cs typeface="Arial" panose="020B0604020202020204" pitchFamily="34" charset="0"/>
              </a:rPr>
              <a:t> </a:t>
            </a:r>
            <a:r>
              <a:rPr lang="en-US" sz="2800" kern="0" dirty="0">
                <a:latin typeface="Arial" panose="020B0604020202020204" pitchFamily="34" charset="0"/>
                <a:cs typeface="Arial" panose="020B0604020202020204" pitchFamily="34" charset="0"/>
              </a:rPr>
              <a:t>characteristics</a:t>
            </a:r>
          </a:p>
          <a:p>
            <a:pPr lvl="1" eaLnBrk="1" hangingPunct="1">
              <a:defRPr/>
            </a:pPr>
            <a:r>
              <a:rPr lang="en-US" kern="0" dirty="0">
                <a:latin typeface="Arial" panose="020B0604020202020204" pitchFamily="34" charset="0"/>
                <a:cs typeface="Arial" panose="020B0604020202020204" pitchFamily="34" charset="0"/>
              </a:rPr>
              <a:t>Voltage</a:t>
            </a:r>
          </a:p>
          <a:p>
            <a:pPr lvl="1" eaLnBrk="1" hangingPunct="1">
              <a:defRPr/>
            </a:pPr>
            <a:r>
              <a:rPr lang="en-US" kern="0" dirty="0">
                <a:latin typeface="Arial" panose="020B0604020202020204" pitchFamily="34" charset="0"/>
                <a:cs typeface="Arial" panose="020B0604020202020204" pitchFamily="34" charset="0"/>
              </a:rPr>
              <a:t>Frequency</a:t>
            </a:r>
          </a:p>
          <a:p>
            <a:pPr lvl="1" eaLnBrk="1" hangingPunct="1">
              <a:defRPr/>
            </a:pPr>
            <a:r>
              <a:rPr lang="en-US" kern="0" dirty="0">
                <a:latin typeface="Arial" panose="020B0604020202020204" pitchFamily="34" charset="0"/>
                <a:cs typeface="Arial" panose="020B0604020202020204" pitchFamily="34" charset="0"/>
              </a:rPr>
              <a:t>Phase</a:t>
            </a:r>
          </a:p>
          <a:p>
            <a:pPr eaLnBrk="1" hangingPunct="1">
              <a:defRPr/>
            </a:pPr>
            <a:r>
              <a:rPr lang="en-US" sz="2800" kern="0" dirty="0">
                <a:latin typeface="Arial" panose="020B0604020202020204" pitchFamily="34" charset="0"/>
                <a:cs typeface="Arial" panose="020B0604020202020204" pitchFamily="34" charset="0"/>
              </a:rPr>
              <a:t>In the US, the household value is 120 Volts with other common voltages being 208, 240, 277 and 480 Volts.  The frequency is 60 Hertz (cycles per second).</a:t>
            </a:r>
          </a:p>
        </p:txBody>
      </p:sp>
      <p:sp>
        <p:nvSpPr>
          <p:cNvPr id="2" name="Footer Placeholder 1">
            <a:extLst>
              <a:ext uri="{FF2B5EF4-FFF2-40B4-BE49-F238E27FC236}">
                <a16:creationId xmlns:a16="http://schemas.microsoft.com/office/drawing/2014/main" id="{EFBAE210-2C43-4115-9D5B-766466486D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52C349F-D9CB-4474-A3E7-DC26E65B3D9D}"/>
              </a:ext>
            </a:extLst>
          </p:cNvPr>
          <p:cNvSpPr>
            <a:spLocks noGrp="1"/>
          </p:cNvSpPr>
          <p:nvPr>
            <p:ph type="sldNum" sz="quarter" idx="4"/>
          </p:nvPr>
        </p:nvSpPr>
        <p:spPr/>
        <p:txBody>
          <a:bodyPr/>
          <a:lstStyle/>
          <a:p>
            <a:fld id="{F4B7F58F-9A72-4E07-B505-B7A6F5244F49}"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38465-36DA-4E27-911E-2A58A9C6962B}"/>
              </a:ext>
            </a:extLst>
          </p:cNvPr>
          <p:cNvSpPr>
            <a:spLocks noGrp="1" noChangeArrowheads="1"/>
          </p:cNvSpPr>
          <p:nvPr>
            <p:ph type="title"/>
          </p:nvPr>
        </p:nvSpPr>
        <p:spPr bwMode="auto">
          <a:xfrm>
            <a:off x="457200" y="762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Some Background</a:t>
            </a:r>
          </a:p>
        </p:txBody>
      </p:sp>
      <p:sp>
        <p:nvSpPr>
          <p:cNvPr id="21507" name="Content Placeholder 2">
            <a:extLst>
              <a:ext uri="{FF2B5EF4-FFF2-40B4-BE49-F238E27FC236}">
                <a16:creationId xmlns:a16="http://schemas.microsoft.com/office/drawing/2014/main" id="{83A18E5D-347A-4423-AD6C-D71CF5CF570A}"/>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The Atom</a:t>
            </a:r>
          </a:p>
          <a:p>
            <a:pPr lvl="1"/>
            <a:r>
              <a:rPr lang="en-US" altLang="en-US" sz="2000">
                <a:latin typeface="Arial" panose="020B0604020202020204" pitchFamily="34" charset="0"/>
                <a:cs typeface="Arial" panose="020B0604020202020204" pitchFamily="34" charset="0"/>
              </a:rPr>
              <a:t>All matter is made up of atoms.</a:t>
            </a:r>
          </a:p>
          <a:p>
            <a:pPr lvl="1"/>
            <a:r>
              <a:rPr lang="en-US" altLang="en-US" sz="2000">
                <a:latin typeface="Arial" panose="020B0604020202020204" pitchFamily="34" charset="0"/>
                <a:cs typeface="Arial" panose="020B0604020202020204" pitchFamily="34" charset="0"/>
              </a:rPr>
              <a:t>Atoms are composed of three particles</a:t>
            </a:r>
          </a:p>
          <a:p>
            <a:pPr lvl="2"/>
            <a:r>
              <a:rPr lang="en-US" altLang="en-US" sz="1600">
                <a:latin typeface="Arial" panose="020B0604020202020204" pitchFamily="34" charset="0"/>
                <a:cs typeface="Arial" panose="020B0604020202020204" pitchFamily="34" charset="0"/>
              </a:rPr>
              <a:t>Protons – with a positive charge</a:t>
            </a:r>
          </a:p>
          <a:p>
            <a:pPr lvl="2"/>
            <a:r>
              <a:rPr lang="en-US" altLang="en-US" sz="1600">
                <a:latin typeface="Arial" panose="020B0604020202020204" pitchFamily="34" charset="0"/>
                <a:cs typeface="Arial" panose="020B0604020202020204" pitchFamily="34" charset="0"/>
              </a:rPr>
              <a:t>Electrons – with a negative charge</a:t>
            </a:r>
          </a:p>
          <a:p>
            <a:pPr lvl="2"/>
            <a:r>
              <a:rPr lang="en-US" altLang="en-US" sz="1600">
                <a:latin typeface="Arial" panose="020B0604020202020204" pitchFamily="34" charset="0"/>
                <a:cs typeface="Arial" panose="020B0604020202020204" pitchFamily="34" charset="0"/>
              </a:rPr>
              <a:t>Neutrons – with no charge</a:t>
            </a: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1508" name="Picture 3">
            <a:extLst>
              <a:ext uri="{FF2B5EF4-FFF2-40B4-BE49-F238E27FC236}">
                <a16:creationId xmlns:a16="http://schemas.microsoft.com/office/drawing/2014/main" id="{D504BB65-AEBE-4EAF-8EAF-0A6822658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6576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AA58F275-7EB9-4037-AC55-886456671710}"/>
              </a:ext>
            </a:extLst>
          </p:cNvPr>
          <p:cNvSpPr txBox="1">
            <a:spLocks noChangeArrowheads="1"/>
          </p:cNvSpPr>
          <p:nvPr/>
        </p:nvSpPr>
        <p:spPr bwMode="auto">
          <a:xfrm>
            <a:off x="5295900" y="3657600"/>
            <a:ext cx="3200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Each atom has the same number of protons and electrons.  That number is called the atomic number of the atom and determines the element.  </a:t>
            </a:r>
          </a:p>
          <a:p>
            <a:pPr eaLnBrk="1" hangingPunct="1"/>
            <a:r>
              <a:rPr lang="en-US" altLang="en-US"/>
              <a:t>For example: If the atomic number is 8 as shown in the figure to the left the element is Oxygen (O).</a:t>
            </a:r>
          </a:p>
        </p:txBody>
      </p:sp>
      <p:sp>
        <p:nvSpPr>
          <p:cNvPr id="2" name="Footer Placeholder 1">
            <a:extLst>
              <a:ext uri="{FF2B5EF4-FFF2-40B4-BE49-F238E27FC236}">
                <a16:creationId xmlns:a16="http://schemas.microsoft.com/office/drawing/2014/main" id="{9E0590CF-FA15-435E-9669-84C903C6FD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B23FDB2-5E72-4387-B8A3-FA4856A598FB}"/>
              </a:ext>
            </a:extLst>
          </p:cNvPr>
          <p:cNvSpPr>
            <a:spLocks noGrp="1"/>
          </p:cNvSpPr>
          <p:nvPr>
            <p:ph type="sldNum" sz="quarter" idx="4"/>
          </p:nvPr>
        </p:nvSpPr>
        <p:spPr/>
        <p:txBody>
          <a:bodyPr/>
          <a:lstStyle/>
          <a:p>
            <a:fld id="{F4B7F58F-9A72-4E07-B505-B7A6F5244F4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2EF8E1-CEAB-462B-826D-8A6D7C368F6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2531" name="Content Placeholder 2">
            <a:extLst>
              <a:ext uri="{FF2B5EF4-FFF2-40B4-BE49-F238E27FC236}">
                <a16:creationId xmlns:a16="http://schemas.microsoft.com/office/drawing/2014/main" id="{9F662FD4-1D35-4D06-A32D-5BCDC377E756}"/>
              </a:ext>
            </a:extLst>
          </p:cNvPr>
          <p:cNvSpPr>
            <a:spLocks noGrp="1"/>
          </p:cNvSpPr>
          <p:nvPr>
            <p:ph idx="1"/>
          </p:nvPr>
        </p:nvSpPr>
        <p:spPr bwMode="auto">
          <a:xfrm>
            <a:off x="381000" y="1524000"/>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Charge</a:t>
            </a:r>
          </a:p>
          <a:p>
            <a:pPr lvl="1"/>
            <a:r>
              <a:rPr lang="en-US" altLang="en-US" sz="2000">
                <a:latin typeface="Arial" panose="020B0604020202020204" pitchFamily="34" charset="0"/>
                <a:cs typeface="Arial" panose="020B0604020202020204" pitchFamily="34" charset="0"/>
              </a:rPr>
              <a:t>Opposite charges attract each other.</a:t>
            </a:r>
          </a:p>
          <a:p>
            <a:pPr lvl="1"/>
            <a:r>
              <a:rPr lang="en-US" altLang="en-US" sz="2000">
                <a:latin typeface="Arial" panose="020B0604020202020204" pitchFamily="34" charset="0"/>
                <a:cs typeface="Arial" panose="020B0604020202020204" pitchFamily="34" charset="0"/>
              </a:rPr>
              <a:t>That is what holds the electrons of an atom to the protons of the nucleus.</a:t>
            </a:r>
          </a:p>
          <a:p>
            <a:pPr lvl="1"/>
            <a:r>
              <a:rPr lang="en-US" altLang="en-US" sz="2000">
                <a:latin typeface="Arial" panose="020B0604020202020204" pitchFamily="34" charset="0"/>
                <a:cs typeface="Arial" panose="020B0604020202020204" pitchFamily="34" charset="0"/>
              </a:rPr>
              <a:t>Like charges repel each other.</a:t>
            </a:r>
          </a:p>
          <a:p>
            <a:pPr>
              <a:buFont typeface="Times New Roman" panose="02020603050405020304" pitchFamily="18" charset="0"/>
              <a:buNone/>
            </a:pPr>
            <a:endParaRPr lang="en-US" altLang="en-US" sz="2000"/>
          </a:p>
        </p:txBody>
      </p:sp>
      <p:pic>
        <p:nvPicPr>
          <p:cNvPr id="22532" name="Picture 3">
            <a:extLst>
              <a:ext uri="{FF2B5EF4-FFF2-40B4-BE49-F238E27FC236}">
                <a16:creationId xmlns:a16="http://schemas.microsoft.com/office/drawing/2014/main" id="{2A326533-4401-4226-9360-5F5AE35F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4EDBB86-6A5B-4DDF-A879-9D4A20497C5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E1F114-E310-404C-895D-4C3439915825}"/>
              </a:ext>
            </a:extLst>
          </p:cNvPr>
          <p:cNvSpPr>
            <a:spLocks noGrp="1"/>
          </p:cNvSpPr>
          <p:nvPr>
            <p:ph type="sldNum" sz="quarter" idx="4"/>
          </p:nvPr>
        </p:nvSpPr>
        <p:spPr/>
        <p:txBody>
          <a:bodyPr/>
          <a:lstStyle/>
          <a:p>
            <a:fld id="{F4B7F58F-9A72-4E07-B505-B7A6F5244F4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A12924-F808-4C51-BE5E-73BCD9D1999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Man “Discovers” Electricity</a:t>
            </a:r>
          </a:p>
        </p:txBody>
      </p:sp>
      <p:sp>
        <p:nvSpPr>
          <p:cNvPr id="23555" name="Content Placeholder 2">
            <a:extLst>
              <a:ext uri="{FF2B5EF4-FFF2-40B4-BE49-F238E27FC236}">
                <a16:creationId xmlns:a16="http://schemas.microsoft.com/office/drawing/2014/main" id="{A0E971E6-26E7-4D5B-8B43-56E4ADBDFA77}"/>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2400" b="1">
                <a:latin typeface="Arial" panose="020B0604020202020204" pitchFamily="34" charset="0"/>
                <a:cs typeface="Arial" panose="020B0604020202020204" pitchFamily="34" charset="0"/>
              </a:rPr>
              <a:t>Static Electricity</a:t>
            </a:r>
          </a:p>
          <a:p>
            <a:pPr lvl="1"/>
            <a:r>
              <a:rPr lang="en-US" altLang="en-US" sz="2000">
                <a:latin typeface="Arial" panose="020B0604020202020204" pitchFamily="34" charset="0"/>
                <a:cs typeface="Arial" panose="020B0604020202020204" pitchFamily="34" charset="0"/>
              </a:rPr>
              <a:t>Awareness of a “strange force” goes back to the beginning of recorded history.  Early man realized that rubbing a piece of amber with an animal skin imparted some mystical property to the amber.</a:t>
            </a:r>
          </a:p>
          <a:p>
            <a:pPr lvl="2"/>
            <a:r>
              <a:rPr lang="en-US" altLang="en-US" sz="1600">
                <a:latin typeface="Arial" panose="020B0604020202020204" pitchFamily="34" charset="0"/>
                <a:cs typeface="Arial" panose="020B0604020202020204" pitchFamily="34" charset="0"/>
              </a:rPr>
              <a:t>It would attract hair and small bits of debris.</a:t>
            </a:r>
          </a:p>
          <a:p>
            <a:pPr lvl="2"/>
            <a:r>
              <a:rPr lang="en-US" altLang="en-US" sz="1600">
                <a:latin typeface="Arial" panose="020B0604020202020204" pitchFamily="34" charset="0"/>
                <a:cs typeface="Arial" panose="020B0604020202020204" pitchFamily="34" charset="0"/>
              </a:rPr>
              <a:t>We get the same effect when we rub a balloon on a fur or cloth</a:t>
            </a:r>
            <a:endParaRPr lang="en-US" altLang="en-US">
              <a:latin typeface="Arial" panose="020B0604020202020204" pitchFamily="34" charset="0"/>
              <a:cs typeface="Arial" panose="020B0604020202020204" pitchFamily="34" charset="0"/>
            </a:endParaRP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3556" name="Picture 3">
            <a:extLst>
              <a:ext uri="{FF2B5EF4-FFF2-40B4-BE49-F238E27FC236}">
                <a16:creationId xmlns:a16="http://schemas.microsoft.com/office/drawing/2014/main" id="{2918D0BB-79D3-47C9-B248-834177B83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CB54861-92EF-4445-8512-785DAA1D3C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D275F6D-CFE2-487A-8555-EF7E8FE2AC02}"/>
              </a:ext>
            </a:extLst>
          </p:cNvPr>
          <p:cNvSpPr>
            <a:spLocks noGrp="1"/>
          </p:cNvSpPr>
          <p:nvPr>
            <p:ph type="sldNum" sz="quarter" idx="4"/>
          </p:nvPr>
        </p:nvSpPr>
        <p:spPr/>
        <p:txBody>
          <a:bodyPr/>
          <a:lstStyle/>
          <a:p>
            <a:fld id="{F4B7F58F-9A72-4E07-B505-B7A6F5244F4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C9BAE5-F8EA-4268-AC36-88F6188E7B1B}"/>
              </a:ext>
            </a:extLst>
          </p:cNvPr>
          <p:cNvSpPr>
            <a:spLocks noGrp="1" noChangeArrowheads="1"/>
          </p:cNvSpPr>
          <p:nvPr>
            <p:ph type="title"/>
          </p:nvPr>
        </p:nvSpPr>
        <p:spPr bwMode="auto">
          <a:xfrm>
            <a:off x="1524000" y="353543"/>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Man “Discovers” Electricity</a:t>
            </a:r>
          </a:p>
        </p:txBody>
      </p:sp>
      <p:sp>
        <p:nvSpPr>
          <p:cNvPr id="24579" name="Content Placeholder 2">
            <a:extLst>
              <a:ext uri="{FF2B5EF4-FFF2-40B4-BE49-F238E27FC236}">
                <a16:creationId xmlns:a16="http://schemas.microsoft.com/office/drawing/2014/main" id="{C72D9A32-710C-4C74-AA66-A816683524D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sz="2600" b="1" dirty="0">
                <a:latin typeface="Arial" panose="020B0604020202020204" pitchFamily="34" charset="0"/>
                <a:cs typeface="Arial" panose="020B0604020202020204" pitchFamily="34" charset="0"/>
              </a:rPr>
              <a:t>Static Electricity</a:t>
            </a:r>
          </a:p>
          <a:p>
            <a:pPr lvl="1"/>
            <a:r>
              <a:rPr lang="en-US" altLang="en-US" sz="2300" dirty="0">
                <a:latin typeface="Arial" panose="020B0604020202020204" pitchFamily="34" charset="0"/>
                <a:cs typeface="Arial" panose="020B0604020202020204" pitchFamily="34" charset="0"/>
              </a:rPr>
              <a:t>What is this strange force? “Static” electricity.</a:t>
            </a:r>
          </a:p>
          <a:p>
            <a:pPr lvl="2"/>
            <a:r>
              <a:rPr lang="en-US" altLang="en-US" dirty="0">
                <a:latin typeface="Arial" panose="020B0604020202020204" pitchFamily="34" charset="0"/>
                <a:cs typeface="Arial" panose="020B0604020202020204" pitchFamily="34" charset="0"/>
              </a:rPr>
              <a:t>Rubbing the cloth across an insulator causes electrons to move from one object to the other.  This leaves one object with more electrons than it should have and the other with less.  The cloth has less so it becomes positively charged.</a:t>
            </a:r>
          </a:p>
          <a:p>
            <a:pPr lvl="2"/>
            <a:endParaRPr lang="en-US" altLang="en-US" sz="1600" dirty="0"/>
          </a:p>
          <a:p>
            <a:pPr lvl="2"/>
            <a:endParaRPr lang="en-US" altLang="en-US" sz="16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endParaRPr lang="en-US" altLang="en-US" sz="24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br>
              <a:rPr lang="en-US" altLang="en-US" sz="2000" dirty="0"/>
            </a:br>
            <a:endParaRPr lang="en-US" altLang="en-US" sz="2000" dirty="0"/>
          </a:p>
        </p:txBody>
      </p:sp>
      <p:sp>
        <p:nvSpPr>
          <p:cNvPr id="2" name="Footer Placeholder 1">
            <a:extLst>
              <a:ext uri="{FF2B5EF4-FFF2-40B4-BE49-F238E27FC236}">
                <a16:creationId xmlns:a16="http://schemas.microsoft.com/office/drawing/2014/main" id="{6803DE8E-9223-4814-ADD6-FDB5DAF07FB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051839-BE41-4729-B933-1C67FC6E2FDD}"/>
              </a:ext>
            </a:extLst>
          </p:cNvPr>
          <p:cNvSpPr>
            <a:spLocks noGrp="1"/>
          </p:cNvSpPr>
          <p:nvPr>
            <p:ph type="sldNum" sz="quarter" idx="4"/>
          </p:nvPr>
        </p:nvSpPr>
        <p:spPr/>
        <p:txBody>
          <a:bodyPr/>
          <a:lstStyle/>
          <a:p>
            <a:fld id="{F4B7F58F-9A72-4E07-B505-B7A6F5244F49}" type="slidenum">
              <a:rPr lang="en-US" smtClean="0"/>
              <a:pPr/>
              <a:t>15</a:t>
            </a:fld>
            <a:endParaRPr lang="en-US" dirty="0"/>
          </a:p>
        </p:txBody>
      </p:sp>
      <p:pic>
        <p:nvPicPr>
          <p:cNvPr id="24580" name="Picture 3">
            <a:extLst>
              <a:ext uri="{FF2B5EF4-FFF2-40B4-BE49-F238E27FC236}">
                <a16:creationId xmlns:a16="http://schemas.microsoft.com/office/drawing/2014/main" id="{5DD25BD8-025A-457D-BBD6-96F00F829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52776"/>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AA934C-C43B-40FD-9C98-3A9AA09FF00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“Dynamic” Electricity</a:t>
            </a:r>
          </a:p>
        </p:txBody>
      </p:sp>
      <p:sp>
        <p:nvSpPr>
          <p:cNvPr id="3" name="Content Placeholder 2">
            <a:extLst>
              <a:ext uri="{FF2B5EF4-FFF2-40B4-BE49-F238E27FC236}">
                <a16:creationId xmlns:a16="http://schemas.microsoft.com/office/drawing/2014/main" id="{231C4AD5-1F59-49F0-A07C-5FED6CC613CE}"/>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Current – Electrons flowing from one place to another</a:t>
            </a:r>
          </a:p>
          <a:p>
            <a:pPr lvl="1">
              <a:defRPr/>
            </a:pPr>
            <a:r>
              <a:rPr lang="en-US" sz="2000" dirty="0">
                <a:latin typeface="Arial" panose="020B0604020202020204" pitchFamily="34" charset="0"/>
                <a:cs typeface="Arial" panose="020B0604020202020204" pitchFamily="34" charset="0"/>
              </a:rPr>
              <a:t>If one object has a negative charge and another has a positive charge Electrons will flow from the negative to the positive if they are connected</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5604" name="Picture 3">
            <a:extLst>
              <a:ext uri="{FF2B5EF4-FFF2-40B4-BE49-F238E27FC236}">
                <a16:creationId xmlns:a16="http://schemas.microsoft.com/office/drawing/2014/main" id="{1A1C7F50-7A7A-48EB-8148-8D4E8732C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0425"/>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2016DB1-ACDA-4D7E-A0CE-49948E28366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D4126A-F087-4B47-8E6A-F8610C6D42BE}"/>
              </a:ext>
            </a:extLst>
          </p:cNvPr>
          <p:cNvSpPr>
            <a:spLocks noGrp="1"/>
          </p:cNvSpPr>
          <p:nvPr>
            <p:ph type="sldNum" sz="quarter" idx="4"/>
          </p:nvPr>
        </p:nvSpPr>
        <p:spPr/>
        <p:txBody>
          <a:bodyPr/>
          <a:lstStyle/>
          <a:p>
            <a:fld id="{F4B7F58F-9A72-4E07-B505-B7A6F5244F49}"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3E2E21-2228-4524-8AD9-78F1754997FF}"/>
              </a:ext>
            </a:extLst>
          </p:cNvPr>
          <p:cNvSpPr>
            <a:spLocks noGrp="1" noChangeArrowheads="1"/>
          </p:cNvSpPr>
          <p:nvPr>
            <p:ph type="title"/>
          </p:nvPr>
        </p:nvSpPr>
        <p:spPr bwMode="auto">
          <a:xfrm>
            <a:off x="433387" y="682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466E2A6A-9E2D-4FC0-B623-05111221B52A}"/>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In our “zap” electrons briefly travelled from the negative object to the positive object.  </a:t>
            </a:r>
          </a:p>
          <a:p>
            <a:pPr lvl="2">
              <a:defRPr/>
            </a:pPr>
            <a:r>
              <a:rPr lang="en-US" sz="1600" dirty="0">
                <a:latin typeface="Arial" panose="020B0604020202020204" pitchFamily="34" charset="0"/>
                <a:cs typeface="Arial" panose="020B0604020202020204" pitchFamily="34" charset="0"/>
              </a:rPr>
              <a:t>Until the excess electrons ran out the current flowed.</a:t>
            </a:r>
          </a:p>
          <a:p>
            <a:pPr lvl="2">
              <a:defRPr/>
            </a:pPr>
            <a:r>
              <a:rPr lang="en-US" sz="1600" dirty="0">
                <a:latin typeface="Arial" panose="020B0604020202020204" pitchFamily="34" charset="0"/>
                <a:cs typeface="Arial" panose="020B0604020202020204" pitchFamily="34" charset="0"/>
              </a:rPr>
              <a:t>Once they ran out the current stopped.</a:t>
            </a:r>
          </a:p>
          <a:p>
            <a:pPr lvl="1">
              <a:defRPr/>
            </a:pPr>
            <a:r>
              <a:rPr lang="en-US" sz="2000" dirty="0">
                <a:latin typeface="Arial" panose="020B0604020202020204" pitchFamily="34" charset="0"/>
                <a:cs typeface="Arial" panose="020B0604020202020204" pitchFamily="34" charset="0"/>
              </a:rPr>
              <a:t>A battery is a device that continuously supplies electrons through a chemical reaction.</a:t>
            </a:r>
          </a:p>
          <a:p>
            <a:pPr lvl="2">
              <a:defRPr/>
            </a:pPr>
            <a:r>
              <a:rPr lang="en-US" sz="1600" dirty="0">
                <a:latin typeface="Arial" panose="020B0604020202020204" pitchFamily="34" charset="0"/>
                <a:cs typeface="Arial" panose="020B0604020202020204" pitchFamily="34" charset="0"/>
              </a:rPr>
              <a:t>Hook the positive side of a battery through a load to the negative side and electrons will flow.</a:t>
            </a:r>
          </a:p>
          <a:p>
            <a:pPr lvl="2">
              <a:defRPr/>
            </a:pPr>
            <a:r>
              <a:rPr lang="en-US" sz="1600" dirty="0">
                <a:latin typeface="Arial" panose="020B0604020202020204" pitchFamily="34" charset="0"/>
                <a:cs typeface="Arial" panose="020B0604020202020204" pitchFamily="34" charset="0"/>
              </a:rPr>
              <a:t>This is a current (a flow of electrons)</a:t>
            </a:r>
          </a:p>
          <a:p>
            <a:pPr lvl="2">
              <a:defRPr/>
            </a:pPr>
            <a:r>
              <a:rPr lang="en-US" sz="1600" dirty="0">
                <a:latin typeface="Arial" panose="020B0604020202020204" pitchFamily="34" charset="0"/>
                <a:cs typeface="Arial" panose="020B0604020202020204" pitchFamily="34" charset="0"/>
              </a:rPr>
              <a:t>Since it goes in only one direction it is called </a:t>
            </a:r>
            <a:r>
              <a:rPr lang="en-US" sz="1600" b="1" dirty="0">
                <a:latin typeface="Arial" panose="020B0604020202020204" pitchFamily="34" charset="0"/>
                <a:cs typeface="Arial" panose="020B0604020202020204" pitchFamily="34" charset="0"/>
              </a:rPr>
              <a:t>DIRECT CURRENT</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6628" name="Picture 3">
            <a:extLst>
              <a:ext uri="{FF2B5EF4-FFF2-40B4-BE49-F238E27FC236}">
                <a16:creationId xmlns:a16="http://schemas.microsoft.com/office/drawing/2014/main" id="{B0080782-802F-4CF6-95C1-53AB3B31C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724400"/>
            <a:ext cx="2752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0EE0C0-2355-4D63-AD47-88ECCFDAE0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DB49B74-35DF-45C0-BFA5-1581F484AA72}"/>
              </a:ext>
            </a:extLst>
          </p:cNvPr>
          <p:cNvSpPr>
            <a:spLocks noGrp="1"/>
          </p:cNvSpPr>
          <p:nvPr>
            <p:ph type="sldNum" sz="quarter" idx="4"/>
          </p:nvPr>
        </p:nvSpPr>
        <p:spPr/>
        <p:txBody>
          <a:bodyPr/>
          <a:lstStyle/>
          <a:p>
            <a:fld id="{F4B7F58F-9A72-4E07-B505-B7A6F5244F4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F9BA129-E983-4AD2-917F-3871A6A11B1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1BE0D6F8-CF6C-4A29-A605-BF5E2359582D}"/>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Sources of direct current include</a:t>
            </a:r>
          </a:p>
          <a:p>
            <a:pPr lvl="2">
              <a:defRPr/>
            </a:pPr>
            <a:r>
              <a:rPr lang="en-US" sz="1600" dirty="0">
                <a:latin typeface="Arial" panose="020B0604020202020204" pitchFamily="34" charset="0"/>
                <a:cs typeface="Arial" panose="020B0604020202020204" pitchFamily="34" charset="0"/>
              </a:rPr>
              <a:t>Batteries – electrons are supplied by a chemical reaction</a:t>
            </a:r>
          </a:p>
          <a:p>
            <a:pPr lvl="2">
              <a:defRPr/>
            </a:pPr>
            <a:r>
              <a:rPr lang="en-US" sz="1600" dirty="0">
                <a:latin typeface="Arial" panose="020B0604020202020204" pitchFamily="34" charset="0"/>
                <a:cs typeface="Arial" panose="020B0604020202020204" pitchFamily="34" charset="0"/>
              </a:rPr>
              <a:t>Thermocouples – electrons are supplied by heat</a:t>
            </a:r>
          </a:p>
          <a:p>
            <a:pPr lvl="2">
              <a:defRPr/>
            </a:pPr>
            <a:r>
              <a:rPr lang="en-US" sz="1600" dirty="0">
                <a:latin typeface="Arial" panose="020B0604020202020204" pitchFamily="34" charset="0"/>
                <a:cs typeface="Arial" panose="020B0604020202020204" pitchFamily="34" charset="0"/>
              </a:rPr>
              <a:t>Photovoltaic cells – electrons are supplied by light</a:t>
            </a:r>
          </a:p>
          <a:p>
            <a:pPr lvl="2">
              <a:defRPr/>
            </a:pPr>
            <a:r>
              <a:rPr lang="en-US" sz="1600" dirty="0">
                <a:latin typeface="Arial" panose="020B0604020202020204" pitchFamily="34" charset="0"/>
                <a:cs typeface="Arial" panose="020B0604020202020204" pitchFamily="34" charset="0"/>
              </a:rPr>
              <a:t>Electronic Power Supplies – Generally transform AC electricity to DC electricity because electronic devices run off of DC electricity</a:t>
            </a:r>
          </a:p>
          <a:p>
            <a:pPr lvl="1">
              <a:defRPr/>
            </a:pPr>
            <a:r>
              <a:rPr lang="en-US" sz="2000" dirty="0">
                <a:latin typeface="Arial" panose="020B0604020202020204" pitchFamily="34" charset="0"/>
                <a:cs typeface="Arial" panose="020B0604020202020204" pitchFamily="34" charset="0"/>
              </a:rPr>
              <a:t>There always has to be some form of energy to produce the electrons for the current</a:t>
            </a:r>
          </a:p>
          <a:p>
            <a:pPr lvl="1">
              <a:defRPr/>
            </a:pPr>
            <a:r>
              <a:rPr lang="en-US" sz="2000" dirty="0">
                <a:latin typeface="Arial" panose="020B0604020202020204" pitchFamily="34" charset="0"/>
                <a:cs typeface="Arial" panose="020B0604020202020204" pitchFamily="34" charset="0"/>
              </a:rPr>
              <a:t>Modern electronic devices all run off of DC electricity</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7652" name="Picture 4">
            <a:extLst>
              <a:ext uri="{FF2B5EF4-FFF2-40B4-BE49-F238E27FC236}">
                <a16:creationId xmlns:a16="http://schemas.microsoft.com/office/drawing/2014/main" id="{8C267146-7C26-4007-8948-AC86E33F6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8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D033309-2C13-400E-BC8F-1C979A4F92EC}"/>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22C33BC7-465A-45B8-9A8E-77256D28B6D5}"/>
              </a:ext>
            </a:extLst>
          </p:cNvPr>
          <p:cNvSpPr>
            <a:spLocks noGrp="1"/>
          </p:cNvSpPr>
          <p:nvPr>
            <p:ph type="sldNum" sz="quarter" idx="4"/>
          </p:nvPr>
        </p:nvSpPr>
        <p:spPr/>
        <p:txBody>
          <a:bodyPr/>
          <a:lstStyle/>
          <a:p>
            <a:fld id="{F4B7F58F-9A72-4E07-B505-B7A6F5244F4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DDB58E-E488-4484-B1A0-3CD54F1261B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DC Electricity</a:t>
            </a:r>
          </a:p>
        </p:txBody>
      </p:sp>
      <p:sp>
        <p:nvSpPr>
          <p:cNvPr id="3" name="Content Placeholder 2">
            <a:extLst>
              <a:ext uri="{FF2B5EF4-FFF2-40B4-BE49-F238E27FC236}">
                <a16:creationId xmlns:a16="http://schemas.microsoft.com/office/drawing/2014/main" id="{E1107CB8-62B8-436B-8296-1970064BF4FD}"/>
              </a:ext>
            </a:extLst>
          </p:cNvPr>
          <p:cNvSpPr>
            <a:spLocks noGrp="1"/>
          </p:cNvSpPr>
          <p:nvPr>
            <p:ph idx="1"/>
          </p:nvPr>
        </p:nvSpPr>
        <p:spPr>
          <a:xfrm>
            <a:off x="457200" y="1371600"/>
            <a:ext cx="8305800" cy="4525963"/>
          </a:xfrm>
        </p:spPr>
        <p:txBody>
          <a:bodyPr>
            <a:noAutofit/>
          </a:bodyPr>
          <a:lstStyle/>
          <a:p>
            <a:pPr>
              <a:spcBef>
                <a:spcPts val="0"/>
              </a:spcBef>
              <a:defRPr/>
            </a:pPr>
            <a:r>
              <a:rPr lang="en-US" sz="2400" b="1" dirty="0">
                <a:latin typeface="Arial" panose="020B0604020202020204" pitchFamily="34" charset="0"/>
                <a:cs typeface="Arial" panose="020B0604020202020204" pitchFamily="34" charset="0"/>
              </a:rPr>
              <a:t>Basic Concepts</a:t>
            </a:r>
          </a:p>
          <a:p>
            <a:pPr lvl="1">
              <a:spcBef>
                <a:spcPts val="0"/>
              </a:spcBef>
              <a:defRPr/>
            </a:pPr>
            <a:r>
              <a:rPr lang="en-US" sz="2000" dirty="0">
                <a:latin typeface="Arial" panose="020B0604020202020204" pitchFamily="34" charset="0"/>
                <a:cs typeface="Arial" panose="020B0604020202020204" pitchFamily="34" charset="0"/>
              </a:rPr>
              <a:t>Current – The flow of electrons</a:t>
            </a:r>
          </a:p>
          <a:p>
            <a:pPr lvl="2">
              <a:spcBef>
                <a:spcPts val="0"/>
              </a:spcBef>
              <a:defRPr/>
            </a:pPr>
            <a:r>
              <a:rPr lang="en-US" sz="1600" dirty="0">
                <a:latin typeface="Arial" panose="020B0604020202020204" pitchFamily="34" charset="0"/>
                <a:cs typeface="Arial" panose="020B0604020202020204" pitchFamily="34" charset="0"/>
              </a:rPr>
              <a:t>The general convention is that a POSITIVE current is a current that flows from the positive terminal of the source to the negative terminal of the source</a:t>
            </a:r>
          </a:p>
          <a:p>
            <a:pPr lvl="2">
              <a:spcBef>
                <a:spcPts val="0"/>
              </a:spcBef>
              <a:defRPr/>
            </a:pPr>
            <a:r>
              <a:rPr lang="en-US" sz="1600" dirty="0">
                <a:latin typeface="Arial" panose="020B0604020202020204" pitchFamily="34" charset="0"/>
                <a:cs typeface="Arial" panose="020B0604020202020204" pitchFamily="34" charset="0"/>
              </a:rPr>
              <a:t>Why – Electrons actually flow the other direction?</a:t>
            </a:r>
          </a:p>
          <a:p>
            <a:pPr lvl="3">
              <a:spcBef>
                <a:spcPts val="0"/>
              </a:spcBef>
              <a:defRPr/>
            </a:pPr>
            <a:r>
              <a:rPr lang="en-US" sz="1200" dirty="0">
                <a:latin typeface="Arial" panose="020B0604020202020204" pitchFamily="34" charset="0"/>
                <a:cs typeface="Arial" panose="020B0604020202020204" pitchFamily="34" charset="0"/>
              </a:rPr>
              <a:t>Scientists made up the conventions long before they discovered electrons, they got it backwards and we still use the convention today.</a:t>
            </a:r>
          </a:p>
          <a:p>
            <a:pPr lvl="1">
              <a:spcBef>
                <a:spcPts val="0"/>
              </a:spcBef>
              <a:defRPr/>
            </a:pPr>
            <a:r>
              <a:rPr lang="en-US" sz="2000" dirty="0">
                <a:latin typeface="Arial" panose="020B0604020202020204" pitchFamily="34" charset="0"/>
                <a:cs typeface="Arial" panose="020B0604020202020204" pitchFamily="34" charset="0"/>
              </a:rPr>
              <a:t>Voltage – A measure of the potential difference between two points</a:t>
            </a:r>
          </a:p>
          <a:p>
            <a:pPr lvl="2">
              <a:spcBef>
                <a:spcPts val="0"/>
              </a:spcBef>
              <a:defRPr/>
            </a:pPr>
            <a:r>
              <a:rPr lang="en-US" sz="1600" dirty="0">
                <a:latin typeface="Arial" panose="020B0604020202020204" pitchFamily="34" charset="0"/>
                <a:cs typeface="Arial" panose="020B0604020202020204" pitchFamily="34" charset="0"/>
              </a:rPr>
              <a:t>Voltage is to current, as the pressure in a pipe is to the water</a:t>
            </a:r>
          </a:p>
          <a:p>
            <a:pPr lvl="2">
              <a:spcBef>
                <a:spcPts val="0"/>
              </a:spcBef>
              <a:defRPr/>
            </a:pPr>
            <a:r>
              <a:rPr lang="en-US" sz="1600" dirty="0">
                <a:latin typeface="Arial" panose="020B0604020202020204" pitchFamily="34" charset="0"/>
                <a:cs typeface="Arial" panose="020B0604020202020204" pitchFamily="34" charset="0"/>
              </a:rPr>
              <a:t>The higher the voltage (potential difference), the easier it is for current to flow</a:t>
            </a:r>
          </a:p>
          <a:p>
            <a:pPr lvl="1">
              <a:spcBef>
                <a:spcPts val="0"/>
              </a:spcBef>
              <a:defRPr/>
            </a:pPr>
            <a:r>
              <a:rPr lang="en-US" sz="2000" dirty="0">
                <a:latin typeface="Arial" panose="020B0604020202020204" pitchFamily="34" charset="0"/>
                <a:cs typeface="Arial" panose="020B0604020202020204" pitchFamily="34" charset="0"/>
              </a:rPr>
              <a:t>Impedance – Something which resists the flow of current.</a:t>
            </a:r>
          </a:p>
          <a:p>
            <a:pPr lvl="2">
              <a:spcBef>
                <a:spcPts val="0"/>
              </a:spcBef>
              <a:defRPr/>
            </a:pPr>
            <a:r>
              <a:rPr lang="en-US" sz="1600" dirty="0">
                <a:latin typeface="Arial" panose="020B0604020202020204" pitchFamily="34" charset="0"/>
                <a:cs typeface="Arial" panose="020B0604020202020204" pitchFamily="34" charset="0"/>
              </a:rPr>
              <a:t>Resistor – The most common and simplest impedance</a:t>
            </a:r>
          </a:p>
          <a:p>
            <a:pPr lvl="2">
              <a:spcBef>
                <a:spcPts val="0"/>
              </a:spcBef>
              <a:defRPr/>
            </a:pPr>
            <a:r>
              <a:rPr lang="en-US" sz="1600" dirty="0">
                <a:latin typeface="Arial" panose="020B0604020202020204" pitchFamily="34" charset="0"/>
                <a:cs typeface="Arial" panose="020B0604020202020204" pitchFamily="34" charset="0"/>
              </a:rPr>
              <a:t>Capacitor – An impedance which stores the electrons as they try to flow through</a:t>
            </a:r>
          </a:p>
          <a:p>
            <a:pPr lvl="3">
              <a:spcBef>
                <a:spcPts val="0"/>
              </a:spcBef>
              <a:defRPr/>
            </a:pPr>
            <a:r>
              <a:rPr lang="en-US" sz="1200" dirty="0">
                <a:latin typeface="Arial" panose="020B0604020202020204" pitchFamily="34" charset="0"/>
                <a:cs typeface="Arial" panose="020B0604020202020204" pitchFamily="34" charset="0"/>
              </a:rPr>
              <a:t>Energy is stored in an electric field</a:t>
            </a:r>
          </a:p>
          <a:p>
            <a:pPr lvl="2">
              <a:spcBef>
                <a:spcPts val="0"/>
              </a:spcBef>
              <a:defRPr/>
            </a:pPr>
            <a:r>
              <a:rPr lang="en-US" sz="1600" dirty="0">
                <a:latin typeface="Arial" panose="020B0604020202020204" pitchFamily="34" charset="0"/>
                <a:cs typeface="Arial" panose="020B0604020202020204" pitchFamily="34" charset="0"/>
              </a:rPr>
              <a:t>Inductor – An impedance which resists the change in current flowing through the device</a:t>
            </a:r>
          </a:p>
          <a:p>
            <a:pPr lvl="3">
              <a:spcBef>
                <a:spcPts val="0"/>
              </a:spcBef>
              <a:defRPr/>
            </a:pPr>
            <a:r>
              <a:rPr lang="en-US" sz="1200" dirty="0">
                <a:latin typeface="Arial" panose="020B0604020202020204" pitchFamily="34" charset="0"/>
                <a:cs typeface="Arial" panose="020B0604020202020204" pitchFamily="34" charset="0"/>
              </a:rPr>
              <a:t>Energy is stored in a magnetic field</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578A576-A166-4098-B3E2-681D8BF077C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B6638C-DEBE-4194-B9F8-A8B738519774}"/>
              </a:ext>
            </a:extLst>
          </p:cNvPr>
          <p:cNvSpPr>
            <a:spLocks noGrp="1"/>
          </p:cNvSpPr>
          <p:nvPr>
            <p:ph type="sldNum" sz="quarter" idx="4"/>
          </p:nvPr>
        </p:nvSpPr>
        <p:spPr/>
        <p:txBody>
          <a:bodyPr/>
          <a:lstStyle/>
          <a:p>
            <a:fld id="{F4B7F58F-9A72-4E07-B505-B7A6F5244F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1A23-B606-4478-AE34-0102EC48755D}"/>
              </a:ext>
            </a:extLst>
          </p:cNvPr>
          <p:cNvSpPr>
            <a:spLocks noGrp="1"/>
          </p:cNvSpPr>
          <p:nvPr>
            <p:ph type="title"/>
          </p:nvPr>
        </p:nvSpPr>
        <p:spPr/>
        <p:txBody>
          <a:bodyPr/>
          <a:lstStyle/>
          <a:p>
            <a:r>
              <a:rPr lang="en-US" dirty="0"/>
              <a:t>A Little History</a:t>
            </a:r>
          </a:p>
        </p:txBody>
      </p:sp>
      <p:sp>
        <p:nvSpPr>
          <p:cNvPr id="3" name="Content Placeholder 2">
            <a:extLst>
              <a:ext uri="{FF2B5EF4-FFF2-40B4-BE49-F238E27FC236}">
                <a16:creationId xmlns:a16="http://schemas.microsoft.com/office/drawing/2014/main" id="{E6E18DDE-0CCD-4FE8-9C8F-F904896DAEA1}"/>
              </a:ext>
            </a:extLst>
          </p:cNvPr>
          <p:cNvSpPr>
            <a:spLocks noGrp="1"/>
          </p:cNvSpPr>
          <p:nvPr>
            <p:ph sz="half" idx="1"/>
          </p:nvPr>
        </p:nvSpPr>
        <p:spPr>
          <a:xfrm>
            <a:off x="628650" y="1825625"/>
            <a:ext cx="7886700" cy="4351338"/>
          </a:xfrm>
        </p:spPr>
        <p:txBody>
          <a:bodyPr>
            <a:normAutofit fontScale="92500" lnSpcReduction="10000"/>
          </a:bodyPr>
          <a:lstStyle/>
          <a:p>
            <a:pPr eaLnBrk="1" hangingPunct="1">
              <a:defRPr/>
            </a:pPr>
            <a:r>
              <a:rPr lang="en-US" sz="2100" b="1" kern="0" dirty="0">
                <a:latin typeface="Calibri" panose="020F0502020204030204" pitchFamily="34" charset="0"/>
                <a:cs typeface="Calibri" panose="020F0502020204030204" pitchFamily="34" charset="0"/>
              </a:rPr>
              <a:t>1800  </a:t>
            </a:r>
            <a:r>
              <a:rPr lang="en-US" sz="2100" kern="0" dirty="0">
                <a:latin typeface="Calibri" panose="020F0502020204030204" pitchFamily="34" charset="0"/>
                <a:cs typeface="Calibri" panose="020F0502020204030204" pitchFamily="34" charset="0"/>
              </a:rPr>
              <a:t>Volta</a:t>
            </a:r>
          </a:p>
          <a:p>
            <a:pPr lvl="1">
              <a:defRPr/>
            </a:pPr>
            <a:r>
              <a:rPr lang="en-US" sz="2100" kern="0" dirty="0">
                <a:latin typeface="Calibri" panose="020F0502020204030204" pitchFamily="34" charset="0"/>
                <a:cs typeface="Calibri" panose="020F0502020204030204" pitchFamily="34" charset="0"/>
              </a:rPr>
              <a:t>First electric battery</a:t>
            </a:r>
          </a:p>
          <a:p>
            <a:pPr eaLnBrk="1" hangingPunct="1">
              <a:defRPr/>
            </a:pPr>
            <a:r>
              <a:rPr lang="en-US" sz="2100" b="1" kern="0" dirty="0">
                <a:latin typeface="Calibri" panose="020F0502020204030204" pitchFamily="34" charset="0"/>
                <a:cs typeface="Calibri" panose="020F0502020204030204" pitchFamily="34" charset="0"/>
              </a:rPr>
              <a:t>1802</a:t>
            </a:r>
          </a:p>
          <a:p>
            <a:pPr lvl="1">
              <a:defRPr/>
            </a:pPr>
            <a:r>
              <a:rPr lang="en-US" sz="2100" kern="0" dirty="0">
                <a:latin typeface="Calibri" panose="020F0502020204030204" pitchFamily="34" charset="0"/>
                <a:cs typeface="Calibri" panose="020F0502020204030204" pitchFamily="34" charset="0"/>
              </a:rPr>
              <a:t>Electric Arc Lamp invented</a:t>
            </a:r>
          </a:p>
          <a:p>
            <a:pPr eaLnBrk="1" hangingPunct="1">
              <a:defRPr/>
            </a:pPr>
            <a:r>
              <a:rPr lang="en-US" sz="2100" b="1" kern="0" dirty="0">
                <a:latin typeface="Calibri" panose="020F0502020204030204" pitchFamily="34" charset="0"/>
                <a:cs typeface="Calibri" panose="020F0502020204030204" pitchFamily="34" charset="0"/>
              </a:rPr>
              <a:t>1830-31  </a:t>
            </a:r>
            <a:r>
              <a:rPr lang="en-US" sz="2100" kern="0" dirty="0">
                <a:latin typeface="Calibri" panose="020F0502020204030204" pitchFamily="34" charset="0"/>
                <a:cs typeface="Calibri" panose="020F0502020204030204" pitchFamily="34" charset="0"/>
              </a:rPr>
              <a:t>Faraday and Henry</a:t>
            </a:r>
          </a:p>
          <a:p>
            <a:pPr lvl="1">
              <a:defRPr/>
            </a:pPr>
            <a:r>
              <a:rPr lang="en-US" sz="2100" kern="0" dirty="0">
                <a:latin typeface="Calibri" panose="020F0502020204030204" pitchFamily="34" charset="0"/>
                <a:cs typeface="Calibri" panose="020F0502020204030204" pitchFamily="34" charset="0"/>
              </a:rPr>
              <a:t>Changing magnetic field can induce an electric current. </a:t>
            </a:r>
            <a:br>
              <a:rPr lang="en-US" sz="2100" kern="0" dirty="0">
                <a:latin typeface="Calibri" panose="020F0502020204030204" pitchFamily="34" charset="0"/>
                <a:cs typeface="Calibri" panose="020F0502020204030204" pitchFamily="34" charset="0"/>
              </a:rPr>
            </a:br>
            <a:r>
              <a:rPr lang="en-US" sz="2100" kern="0" dirty="0">
                <a:latin typeface="Calibri" panose="020F0502020204030204" pitchFamily="34" charset="0"/>
                <a:cs typeface="Calibri" panose="020F0502020204030204" pitchFamily="34" charset="0"/>
              </a:rPr>
              <a:t>Build first very crude electric motors in lab.</a:t>
            </a:r>
          </a:p>
          <a:p>
            <a:pPr>
              <a:defRPr/>
            </a:pPr>
            <a:r>
              <a:rPr lang="en-US" sz="2100" b="1" kern="0" dirty="0">
                <a:latin typeface="Calibri" panose="020F0502020204030204" pitchFamily="34" charset="0"/>
                <a:cs typeface="Calibri" panose="020F0502020204030204" pitchFamily="34" charset="0"/>
              </a:rPr>
              <a:t>1832  </a:t>
            </a:r>
            <a:r>
              <a:rPr lang="en-US" sz="2100" kern="0" dirty="0" err="1">
                <a:latin typeface="Calibri" panose="020F0502020204030204" pitchFamily="34" charset="0"/>
                <a:cs typeface="Calibri" panose="020F0502020204030204" pitchFamily="34" charset="0"/>
              </a:rPr>
              <a:t>Pixii</a:t>
            </a:r>
            <a:endParaRPr lang="en-US" sz="2100" kern="0" dirty="0">
              <a:latin typeface="Calibri" panose="020F0502020204030204" pitchFamily="34" charset="0"/>
              <a:cs typeface="Calibri" panose="020F0502020204030204" pitchFamily="34" charset="0"/>
            </a:endParaRPr>
          </a:p>
          <a:p>
            <a:pPr lvl="1" eaLnBrk="1" hangingPunct="1">
              <a:defRPr/>
            </a:pPr>
            <a:r>
              <a:rPr lang="en-US" sz="2100" kern="0" dirty="0">
                <a:latin typeface="Calibri" panose="020F0502020204030204" pitchFamily="34" charset="0"/>
                <a:cs typeface="Calibri" panose="020F0502020204030204" pitchFamily="34" charset="0"/>
              </a:rPr>
              <a:t>First crude generation of an AC current.</a:t>
            </a:r>
          </a:p>
          <a:p>
            <a:pPr eaLnBrk="1" hangingPunct="1">
              <a:defRPr/>
            </a:pPr>
            <a:r>
              <a:rPr lang="en-US" sz="2100" b="1" kern="0" dirty="0">
                <a:latin typeface="Calibri" panose="020F0502020204030204" pitchFamily="34" charset="0"/>
                <a:cs typeface="Calibri" panose="020F0502020204030204" pitchFamily="34" charset="0"/>
              </a:rPr>
              <a:t>1856  </a:t>
            </a:r>
            <a:r>
              <a:rPr lang="en-US" sz="2100" kern="0" dirty="0">
                <a:latin typeface="Calibri" panose="020F0502020204030204" pitchFamily="34" charset="0"/>
                <a:cs typeface="Calibri" panose="020F0502020204030204" pitchFamily="34" charset="0"/>
              </a:rPr>
              <a:t>Siemens</a:t>
            </a:r>
          </a:p>
          <a:p>
            <a:pPr lvl="1">
              <a:defRPr/>
            </a:pPr>
            <a:r>
              <a:rPr lang="en-US" sz="2100" kern="0" dirty="0">
                <a:latin typeface="Calibri" panose="020F0502020204030204" pitchFamily="34" charset="0"/>
                <a:cs typeface="Calibri" panose="020F0502020204030204" pitchFamily="34" charset="0"/>
              </a:rPr>
              <a:t>First really practical electric motor</a:t>
            </a:r>
          </a:p>
          <a:p>
            <a:pPr eaLnBrk="1" hangingPunct="1">
              <a:defRPr/>
            </a:pPr>
            <a:r>
              <a:rPr lang="en-US" sz="2100" b="1" kern="0" dirty="0">
                <a:latin typeface="Calibri" panose="020F0502020204030204" pitchFamily="34" charset="0"/>
                <a:cs typeface="Calibri" panose="020F0502020204030204" pitchFamily="34" charset="0"/>
              </a:rPr>
              <a:t>1860s  </a:t>
            </a:r>
            <a:r>
              <a:rPr lang="en-US" sz="2100" kern="0" dirty="0">
                <a:latin typeface="Calibri" panose="020F0502020204030204" pitchFamily="34" charset="0"/>
                <a:cs typeface="Calibri" panose="020F0502020204030204" pitchFamily="34" charset="0"/>
              </a:rPr>
              <a:t>Varley, Siemens and Wheatstone</a:t>
            </a:r>
          </a:p>
          <a:p>
            <a:pPr lvl="1">
              <a:defRPr/>
            </a:pPr>
            <a:r>
              <a:rPr lang="en-US" sz="2100" kern="0" dirty="0">
                <a:latin typeface="Calibri" panose="020F0502020204030204" pitchFamily="34" charset="0"/>
                <a:cs typeface="Calibri" panose="020F0502020204030204" pitchFamily="34" charset="0"/>
              </a:rPr>
              <a:t>Each develop electric dynamos (DC Generators).</a:t>
            </a:r>
          </a:p>
          <a:p>
            <a:endParaRPr lang="en-US" dirty="0"/>
          </a:p>
        </p:txBody>
      </p:sp>
      <p:sp>
        <p:nvSpPr>
          <p:cNvPr id="5" name="Footer Placeholder 4">
            <a:extLst>
              <a:ext uri="{FF2B5EF4-FFF2-40B4-BE49-F238E27FC236}">
                <a16:creationId xmlns:a16="http://schemas.microsoft.com/office/drawing/2014/main" id="{995EE66A-3442-497B-A2AC-ADDC6596BF9A}"/>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8D4F4547-04DA-4822-B289-51CA27227FD8}"/>
              </a:ext>
            </a:extLst>
          </p:cNvPr>
          <p:cNvSpPr>
            <a:spLocks noGrp="1"/>
          </p:cNvSpPr>
          <p:nvPr>
            <p:ph type="sldNum" sz="quarter" idx="4"/>
          </p:nvPr>
        </p:nvSpPr>
        <p:spPr/>
        <p:txBody>
          <a:bodyPr/>
          <a:lstStyle/>
          <a:p>
            <a:fld id="{F4B7F58F-9A72-4E07-B505-B7A6F5244F49}" type="slidenum">
              <a:rPr lang="en-US" smtClean="0"/>
              <a:t>2</a:t>
            </a:fld>
            <a:endParaRPr lang="en-US"/>
          </a:p>
        </p:txBody>
      </p:sp>
    </p:spTree>
    <p:extLst>
      <p:ext uri="{BB962C8B-B14F-4D97-AF65-F5344CB8AC3E}">
        <p14:creationId xmlns:p14="http://schemas.microsoft.com/office/powerpoint/2010/main" val="270776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A0579E-63EF-4C43-8B7E-F204E99173C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p>
        </p:txBody>
      </p:sp>
      <p:sp>
        <p:nvSpPr>
          <p:cNvPr id="3" name="Content Placeholder 2">
            <a:extLst>
              <a:ext uri="{FF2B5EF4-FFF2-40B4-BE49-F238E27FC236}">
                <a16:creationId xmlns:a16="http://schemas.microsoft.com/office/drawing/2014/main" id="{5E6E5930-632E-4D2E-959B-500FE5B1717D}"/>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Charge – Coulombs </a:t>
            </a:r>
          </a:p>
          <a:p>
            <a:pPr lvl="1">
              <a:defRPr/>
            </a:pPr>
            <a:r>
              <a:rPr lang="en-US" sz="2000" dirty="0">
                <a:latin typeface="Arial" panose="020B0604020202020204" pitchFamily="34" charset="0"/>
                <a:cs typeface="Arial" panose="020B0604020202020204" pitchFamily="34" charset="0"/>
              </a:rPr>
              <a:t>“Q” – 1 coulomb = 6.2415 x10</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electron charges</a:t>
            </a:r>
          </a:p>
          <a:p>
            <a:pPr>
              <a:defRPr/>
            </a:pPr>
            <a:r>
              <a:rPr lang="en-US" sz="2400" dirty="0">
                <a:latin typeface="Arial" panose="020B0604020202020204" pitchFamily="34" charset="0"/>
                <a:cs typeface="Arial" panose="020B0604020202020204" pitchFamily="34" charset="0"/>
              </a:rPr>
              <a:t>Current – Amperes</a:t>
            </a:r>
          </a:p>
          <a:p>
            <a:pPr lvl="1">
              <a:defRPr/>
            </a:pPr>
            <a:r>
              <a:rPr lang="en-US" sz="2000" dirty="0">
                <a:latin typeface="Arial" panose="020B0604020202020204" pitchFamily="34" charset="0"/>
                <a:cs typeface="Arial" panose="020B0604020202020204" pitchFamily="34" charset="0"/>
              </a:rPr>
              <a:t>“I or A” – 1 ampere = 1 coulomb per second of charge flow</a:t>
            </a:r>
          </a:p>
          <a:p>
            <a:pPr>
              <a:defRPr/>
            </a:pPr>
            <a:r>
              <a:rPr lang="en-US" sz="2400" dirty="0">
                <a:latin typeface="Arial" panose="020B0604020202020204" pitchFamily="34" charset="0"/>
                <a:cs typeface="Arial" panose="020B0604020202020204" pitchFamily="34" charset="0"/>
              </a:rPr>
              <a:t>Voltage – Volt</a:t>
            </a:r>
          </a:p>
          <a:p>
            <a:pPr lvl="1">
              <a:defRPr/>
            </a:pPr>
            <a:r>
              <a:rPr lang="en-US" sz="2000" dirty="0">
                <a:latin typeface="Arial" panose="020B0604020202020204" pitchFamily="34" charset="0"/>
                <a:cs typeface="Arial" panose="020B0604020202020204" pitchFamily="34" charset="0"/>
              </a:rPr>
              <a:t>“V or E” – The potential difference required to do 1 joule of work</a:t>
            </a:r>
          </a:p>
          <a:p>
            <a:pPr>
              <a:defRPr/>
            </a:pPr>
            <a:r>
              <a:rPr lang="en-US" sz="2400" dirty="0">
                <a:latin typeface="Arial" panose="020B0604020202020204" pitchFamily="34" charset="0"/>
                <a:cs typeface="Arial" panose="020B0604020202020204" pitchFamily="34" charset="0"/>
              </a:rPr>
              <a:t>Impedance – Resistance - Ohm</a:t>
            </a:r>
          </a:p>
          <a:p>
            <a:pPr lvl="1">
              <a:defRPr/>
            </a:pPr>
            <a:r>
              <a:rPr lang="en-US" sz="2000" dirty="0">
                <a:latin typeface="Arial" panose="020B0604020202020204" pitchFamily="34" charset="0"/>
                <a:cs typeface="Arial" panose="020B0604020202020204" pitchFamily="34" charset="0"/>
              </a:rPr>
              <a:t>“R” – Resistance</a:t>
            </a:r>
          </a:p>
          <a:p>
            <a:pPr lvl="1">
              <a:defRPr/>
            </a:pPr>
            <a:r>
              <a:rPr lang="en-US" sz="2000" dirty="0">
                <a:latin typeface="Arial" panose="020B0604020202020204" pitchFamily="34" charset="0"/>
                <a:cs typeface="Arial" panose="020B0604020202020204" pitchFamily="34" charset="0"/>
              </a:rPr>
              <a:t>Ohm’s Law -  V =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p>
          <a:p>
            <a:pPr lvl="1">
              <a:defRPr/>
            </a:pPr>
            <a:r>
              <a:rPr lang="en-US" sz="2000" dirty="0">
                <a:latin typeface="Arial" panose="020B0604020202020204" pitchFamily="34" charset="0"/>
                <a:cs typeface="Arial" panose="020B0604020202020204" pitchFamily="34" charset="0"/>
              </a:rPr>
              <a:t>One volt applied across one ohm results in 1 ampere of current.</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082F539A-9AEC-4480-87F9-C212BF0796B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9DF89FB-E020-4E59-9838-59D51DB749F9}"/>
              </a:ext>
            </a:extLst>
          </p:cNvPr>
          <p:cNvSpPr>
            <a:spLocks noGrp="1"/>
          </p:cNvSpPr>
          <p:nvPr>
            <p:ph type="sldNum" sz="quarter" idx="4"/>
          </p:nvPr>
        </p:nvSpPr>
        <p:spPr/>
        <p:txBody>
          <a:bodyPr/>
          <a:lstStyle/>
          <a:p>
            <a:fld id="{F4B7F58F-9A72-4E07-B505-B7A6F5244F4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5EFCDC-21FF-4D79-80D3-E7A4A0F772E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B303692-724A-481B-B492-1835EA6F501C}"/>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Impedance – Capacitance - Farad</a:t>
            </a:r>
          </a:p>
          <a:p>
            <a:pPr lvl="1">
              <a:defRPr/>
            </a:pPr>
            <a:r>
              <a:rPr lang="en-US" sz="2000" dirty="0">
                <a:latin typeface="Arial" panose="020B0604020202020204" pitchFamily="34" charset="0"/>
                <a:cs typeface="Arial" panose="020B0604020202020204" pitchFamily="34" charset="0"/>
              </a:rPr>
              <a:t>“C” – Capacitance</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Impedance – Inductance - Henry</a:t>
            </a:r>
          </a:p>
          <a:p>
            <a:pPr lvl="1">
              <a:defRPr/>
            </a:pPr>
            <a:r>
              <a:rPr lang="en-US" sz="2000" dirty="0">
                <a:latin typeface="Arial" panose="020B0604020202020204" pitchFamily="34" charset="0"/>
                <a:cs typeface="Arial" panose="020B0604020202020204" pitchFamily="34" charset="0"/>
              </a:rPr>
              <a:t>“L” – Inductance</a:t>
            </a:r>
          </a:p>
          <a:p>
            <a:pPr>
              <a:defRPr/>
            </a:pPr>
            <a:r>
              <a:rPr lang="en-US" sz="2400" dirty="0">
                <a:latin typeface="Arial" panose="020B0604020202020204" pitchFamily="34" charset="0"/>
                <a:cs typeface="Arial" panose="020B0604020202020204" pitchFamily="34" charset="0"/>
              </a:rPr>
              <a:t>Power – Watt</a:t>
            </a:r>
          </a:p>
          <a:p>
            <a:pPr lvl="1">
              <a:defRP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rate</a:t>
            </a:r>
            <a:r>
              <a:rPr lang="en-US" sz="2000" dirty="0">
                <a:latin typeface="Arial" panose="020B0604020202020204" pitchFamily="34" charset="0"/>
                <a:cs typeface="Arial" panose="020B0604020202020204" pitchFamily="34" charset="0"/>
              </a:rPr>
              <a:t> of energy consumption.  A measure of work performed.</a:t>
            </a:r>
          </a:p>
          <a:p>
            <a:pPr lvl="1">
              <a:defRPr/>
            </a:pPr>
            <a:r>
              <a:rPr lang="en-US" sz="2000" dirty="0">
                <a:latin typeface="Arial" panose="020B0604020202020204" pitchFamily="34" charset="0"/>
                <a:cs typeface="Arial" panose="020B0604020202020204" pitchFamily="34" charset="0"/>
              </a:rPr>
              <a:t>For DC electricity = product of voltage and current</a:t>
            </a:r>
          </a:p>
          <a:p>
            <a:pPr>
              <a:defRPr/>
            </a:pPr>
            <a:r>
              <a:rPr lang="en-US" sz="2400" dirty="0">
                <a:latin typeface="Arial" panose="020B0604020202020204" pitchFamily="34" charset="0"/>
                <a:cs typeface="Arial" panose="020B0604020202020204" pitchFamily="34" charset="0"/>
              </a:rPr>
              <a:t>Energy – For Electricity – Watt-Hours (DC ONLY – AC IS MORE COMPLICATED)</a:t>
            </a:r>
          </a:p>
          <a:p>
            <a:pPr lvl="1">
              <a:defRPr/>
            </a:pPr>
            <a:r>
              <a:rPr lang="en-US" sz="2000" dirty="0">
                <a:latin typeface="Arial" panose="020B0604020202020204" pitchFamily="34" charset="0"/>
                <a:cs typeface="Arial" panose="020B0604020202020204" pitchFamily="34" charset="0"/>
              </a:rPr>
              <a:t>The energy when one ampere flows with a potential of one volt for one hour</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C687432B-8643-473C-9E95-6A2B71B0D97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90B93DD-AFBF-400B-AD2A-ED640FA79BBF}"/>
              </a:ext>
            </a:extLst>
          </p:cNvPr>
          <p:cNvSpPr>
            <a:spLocks noGrp="1"/>
          </p:cNvSpPr>
          <p:nvPr>
            <p:ph type="sldNum" sz="quarter" idx="4"/>
          </p:nvPr>
        </p:nvSpPr>
        <p:spPr/>
        <p:txBody>
          <a:bodyPr/>
          <a:lstStyle/>
          <a:p>
            <a:fld id="{F4B7F58F-9A72-4E07-B505-B7A6F5244F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1B6EF4-BFDB-4537-969C-292C45F12CFB}"/>
              </a:ext>
            </a:extLst>
          </p:cNvPr>
          <p:cNvSpPr>
            <a:spLocks noGrp="1" noChangeArrowheads="1"/>
          </p:cNvSpPr>
          <p:nvPr>
            <p:ph type="title"/>
          </p:nvPr>
        </p:nvSpPr>
        <p:spPr bwMode="auto">
          <a:xfrm>
            <a:off x="5334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1F49D8C-F8FF-446B-A183-F57A429CC447}"/>
              </a:ext>
            </a:extLst>
          </p:cNvPr>
          <p:cNvSpPr>
            <a:spLocks noGrp="1"/>
          </p:cNvSpPr>
          <p:nvPr>
            <p:ph idx="1"/>
          </p:nvPr>
        </p:nvSpPr>
        <p:spPr>
          <a:xfrm>
            <a:off x="457200" y="1143000"/>
            <a:ext cx="4114800" cy="4800600"/>
          </a:xfrm>
        </p:spPr>
        <p:txBody>
          <a:bodyPr>
            <a:noAutofit/>
          </a:bodyPr>
          <a:lstStyle/>
          <a:p>
            <a:pPr>
              <a:defRPr/>
            </a:pPr>
            <a:endParaRPr lang="en-US" sz="2400" dirty="0">
              <a:latin typeface="Arial" panose="020B0604020202020204" pitchFamily="34" charset="0"/>
              <a:cs typeface="Arial" panose="020B0604020202020204" pitchFamily="34" charset="0"/>
            </a:endParaRPr>
          </a:p>
          <a:p>
            <a:pPr marL="0" indent="0" algn="ctr">
              <a:buFont typeface="Times New Roman" panose="02020603050405020304" pitchFamily="18" charset="0"/>
              <a:buNone/>
              <a:defRPr/>
            </a:pPr>
            <a:r>
              <a:rPr lang="en-US" sz="4000" b="1" dirty="0">
                <a:solidFill>
                  <a:schemeClr val="accent6">
                    <a:lumMod val="50000"/>
                  </a:schemeClr>
                </a:solidFill>
                <a:latin typeface="Arial" panose="020B0604020202020204" pitchFamily="34" charset="0"/>
                <a:cs typeface="Arial" panose="020B0604020202020204" pitchFamily="34" charset="0"/>
              </a:rPr>
              <a:t>Ohms Law</a:t>
            </a:r>
          </a:p>
          <a:p>
            <a:pPr marL="457200" lvl="1" indent="0">
              <a:buFont typeface="Times New Roman" panose="02020603050405020304" pitchFamily="18" charset="0"/>
              <a:buNone/>
              <a:defRPr/>
            </a:pPr>
            <a:endParaRPr lang="en-US" sz="32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Voltage = Current times Resistance</a:t>
            </a: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 = I X R</a:t>
            </a:r>
          </a:p>
          <a:p>
            <a:pPr lvl="1">
              <a:defRPr/>
            </a:pPr>
            <a:endParaRPr lang="en-US" sz="3200" dirty="0">
              <a:latin typeface="Arial" panose="020B0604020202020204" pitchFamily="34" charset="0"/>
              <a:cs typeface="Arial" panose="020B0604020202020204" pitchFamily="34" charset="0"/>
            </a:endParaRPr>
          </a:p>
          <a:p>
            <a:pPr marL="457200" lvl="1" indent="0" algn="ctr">
              <a:buFont typeface="Times New Roman" panose="02020603050405020304" pitchFamily="18" charset="0"/>
              <a:buNone/>
              <a:defRPr/>
            </a:pPr>
            <a:r>
              <a:rPr lang="en-US" dirty="0">
                <a:latin typeface="Arial" panose="020B0604020202020204" pitchFamily="34" charset="0"/>
                <a:cs typeface="Arial" panose="020B0604020202020204" pitchFamily="34" charset="0"/>
              </a:rPr>
              <a:t>THE MOST USEFUL AND THE MOST FUNDAMENTAL OF THE ELECTRICAL LAWS</a:t>
            </a:r>
          </a:p>
          <a:p>
            <a:pPr lvl="1">
              <a:defRPr/>
            </a:pPr>
            <a:endParaRPr lang="en-US" sz="3200" dirty="0"/>
          </a:p>
          <a:p>
            <a:pPr lvl="1">
              <a:defRPr/>
            </a:pPr>
            <a:endParaRPr lang="en-US" sz="3200" dirty="0"/>
          </a:p>
          <a:p>
            <a:pPr lvl="2">
              <a:defRPr/>
            </a:pPr>
            <a:endParaRPr lang="en-US" sz="32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4DA3AE4-059A-4F56-BF5E-D2BE623C4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B0DA4C3-A204-422F-92C9-ED1D9F8EAA15}"/>
              </a:ext>
            </a:extLst>
          </p:cNvPr>
          <p:cNvSpPr>
            <a:spLocks noGrp="1"/>
          </p:cNvSpPr>
          <p:nvPr>
            <p:ph type="sldNum" sz="quarter" idx="4"/>
          </p:nvPr>
        </p:nvSpPr>
        <p:spPr/>
        <p:txBody>
          <a:bodyPr/>
          <a:lstStyle/>
          <a:p>
            <a:fld id="{F4B7F58F-9A72-4E07-B505-B7A6F5244F49}" type="slidenum">
              <a:rPr lang="en-US" smtClean="0"/>
              <a:pPr/>
              <a:t>22</a:t>
            </a:fld>
            <a:endParaRPr lang="en-US" dirty="0"/>
          </a:p>
        </p:txBody>
      </p:sp>
      <p:pic>
        <p:nvPicPr>
          <p:cNvPr id="5" name="Picture 2" descr="Commonwealth Edison Co. Wins 2021 Achievement Awards from Association of  Edison Illuminating Companies - Live Nyse Nasdaq">
            <a:extLst>
              <a:ext uri="{FF2B5EF4-FFF2-40B4-BE49-F238E27FC236}">
                <a16:creationId xmlns:a16="http://schemas.microsoft.com/office/drawing/2014/main" id="{70263FA6-F24A-6EDC-3D7A-29FC82253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11737"/>
            <a:ext cx="2057400" cy="331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8515B52-EA9D-4D3B-9228-7155342E099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p>
        </p:txBody>
      </p:sp>
      <p:sp>
        <p:nvSpPr>
          <p:cNvPr id="3" name="Content Placeholder 2">
            <a:extLst>
              <a:ext uri="{FF2B5EF4-FFF2-40B4-BE49-F238E27FC236}">
                <a16:creationId xmlns:a16="http://schemas.microsoft.com/office/drawing/2014/main" id="{BA32185D-E364-4D59-8389-CD3A822FB01A}"/>
              </a:ext>
            </a:extLst>
          </p:cNvPr>
          <p:cNvSpPr>
            <a:spLocks noGrp="1"/>
          </p:cNvSpPr>
          <p:nvPr>
            <p:ph idx="1"/>
          </p:nvPr>
        </p:nvSpPr>
        <p:spPr>
          <a:xfrm>
            <a:off x="457200" y="1371600"/>
            <a:ext cx="8305800" cy="4525963"/>
          </a:xfrm>
        </p:spPr>
        <p:txBody>
          <a:bodyPr>
            <a:noAutofit/>
          </a:bodyPr>
          <a:lstStyle/>
          <a:p>
            <a:pPr marL="0" indent="0" algn="ctr">
              <a:spcBef>
                <a:spcPts val="0"/>
              </a:spcBef>
              <a:buFont typeface="Times New Roman" panose="02020603050405020304" pitchFamily="18" charset="0"/>
              <a:buNone/>
              <a:defRPr/>
            </a:pPr>
            <a:endParaRPr lang="en-US" sz="2400" b="1" dirty="0">
              <a:latin typeface="Arial" panose="020B0604020202020204" pitchFamily="34" charset="0"/>
              <a:cs typeface="Arial" panose="020B0604020202020204" pitchFamily="34" charset="0"/>
            </a:endParaRPr>
          </a:p>
          <a:p>
            <a:pPr marL="0" indent="0" algn="ctr">
              <a:spcBef>
                <a:spcPts val="0"/>
              </a:spcBef>
              <a:buFont typeface="Times New Roman" panose="02020603050405020304" pitchFamily="18" charset="0"/>
              <a:buNone/>
              <a:defRPr/>
            </a:pPr>
            <a:r>
              <a:rPr lang="en-US" sz="2400" b="1" dirty="0">
                <a:latin typeface="Arial" panose="020B0604020202020204" pitchFamily="34" charset="0"/>
                <a:cs typeface="Arial" panose="020B0604020202020204" pitchFamily="34" charset="0"/>
              </a:rPr>
              <a:t>Comparing Electricity to Water flowing from a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Voltage is the equivalent of the pressure in the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is water flowing through a hose (coulombs/sec vs gal/sec).  The water in a system is the “charge” (coulombs)</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Impedance(Resistance) is the size of the hose.  The nozzle would provide a change in resistance.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Power is how fast water flows from a pipe (gallons per minute vs kilowatts).  Power is a rate of energy consumption </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B5CD13C-7CC0-48BB-9CDC-353F2EC2DBE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10A0410-44EF-4857-97A7-DD8D7EEE2A92}"/>
              </a:ext>
            </a:extLst>
          </p:cNvPr>
          <p:cNvSpPr>
            <a:spLocks noGrp="1"/>
          </p:cNvSpPr>
          <p:nvPr>
            <p:ph type="sldNum" sz="quarter" idx="4"/>
          </p:nvPr>
        </p:nvSpPr>
        <p:spPr/>
        <p:txBody>
          <a:bodyPr/>
          <a:lstStyle/>
          <a:p>
            <a:fld id="{F4B7F58F-9A72-4E07-B505-B7A6F5244F4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654E3B-416F-4187-AD73-2BF520C0C3FD}"/>
              </a:ext>
            </a:extLst>
          </p:cNvPr>
          <p:cNvSpPr>
            <a:spLocks noGrp="1" noChangeArrowheads="1"/>
          </p:cNvSpPr>
          <p:nvPr>
            <p:ph type="title"/>
          </p:nvPr>
        </p:nvSpPr>
        <p:spPr bwMode="auto">
          <a:xfrm>
            <a:off x="457200" y="101599"/>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4819" name="Content Placeholder 2">
            <a:extLst>
              <a:ext uri="{FF2B5EF4-FFF2-40B4-BE49-F238E27FC236}">
                <a16:creationId xmlns:a16="http://schemas.microsoft.com/office/drawing/2014/main" id="{0EDBF219-A89A-4D66-A768-A2F795D559DB}"/>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4820" name="Picture 4" descr="https://cdn.sparkfun.com/assets/6/f/b/5/3/5113d1c3ce395fcc7d000000.png">
            <a:extLst>
              <a:ext uri="{FF2B5EF4-FFF2-40B4-BE49-F238E27FC236}">
                <a16:creationId xmlns:a16="http://schemas.microsoft.com/office/drawing/2014/main" id="{AA9DCF90-E806-4229-B12E-CC579D133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3810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s://cdn.sparkfun.com/assets/7/6/4/b/6/5113dc8fce395fe201000001.png">
            <a:extLst>
              <a:ext uri="{FF2B5EF4-FFF2-40B4-BE49-F238E27FC236}">
                <a16:creationId xmlns:a16="http://schemas.microsoft.com/office/drawing/2014/main" id="{665DD493-BBC1-48A5-9F88-E7F6B8CD3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1895475"/>
            <a:ext cx="3810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685CDF9-CBB3-449A-A700-71A507F4EB0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11F3C89-C1C8-4B4B-B500-CF24A7C2A9E0}"/>
              </a:ext>
            </a:extLst>
          </p:cNvPr>
          <p:cNvSpPr>
            <a:spLocks noGrp="1"/>
          </p:cNvSpPr>
          <p:nvPr>
            <p:ph type="sldNum" sz="quarter" idx="4"/>
          </p:nvPr>
        </p:nvSpPr>
        <p:spPr/>
        <p:txBody>
          <a:bodyPr/>
          <a:lstStyle/>
          <a:p>
            <a:fld id="{F4B7F58F-9A72-4E07-B505-B7A6F5244F4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57CE6B-6788-4C00-B651-BF490169F9B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5843" name="Content Placeholder 2">
            <a:extLst>
              <a:ext uri="{FF2B5EF4-FFF2-40B4-BE49-F238E27FC236}">
                <a16:creationId xmlns:a16="http://schemas.microsoft.com/office/drawing/2014/main" id="{9C549BA9-5C22-4449-B8FA-D0A52EC9B68D}"/>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5844" name="Picture 2" descr="https://cdn.sparkfun.com/assets/3/a/c/7/6/5113d1c3ce395fec01000000.png">
            <a:extLst>
              <a:ext uri="{FF2B5EF4-FFF2-40B4-BE49-F238E27FC236}">
                <a16:creationId xmlns:a16="http://schemas.microsoft.com/office/drawing/2014/main" id="{0507AD87-525F-491F-AFB1-B8B19100C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CF10EA1-5C48-44D1-88ED-3EAD3F19E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B938605-B406-4930-BFE2-A01F9A6D7D63}"/>
              </a:ext>
            </a:extLst>
          </p:cNvPr>
          <p:cNvSpPr>
            <a:spLocks noGrp="1"/>
          </p:cNvSpPr>
          <p:nvPr>
            <p:ph type="sldNum" sz="quarter" idx="4"/>
          </p:nvPr>
        </p:nvSpPr>
        <p:spPr/>
        <p:txBody>
          <a:bodyPr/>
          <a:lstStyle/>
          <a:p>
            <a:fld id="{F4B7F58F-9A72-4E07-B505-B7A6F5244F49}"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46D0C4-D320-433E-91CD-C59996A64A72}"/>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pic>
        <p:nvPicPr>
          <p:cNvPr id="36867" name="Picture 2">
            <a:extLst>
              <a:ext uri="{FF2B5EF4-FFF2-40B4-BE49-F238E27FC236}">
                <a16:creationId xmlns:a16="http://schemas.microsoft.com/office/drawing/2014/main" id="{5E090637-6020-435B-92A7-8745F74E3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24000"/>
            <a:ext cx="7696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4B6B22-113E-42A5-A99F-4359CEE625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2E4DB06-9E94-4198-9DA3-D322FA512149}"/>
              </a:ext>
            </a:extLst>
          </p:cNvPr>
          <p:cNvSpPr>
            <a:spLocks noGrp="1"/>
          </p:cNvSpPr>
          <p:nvPr>
            <p:ph type="sldNum" sz="quarter" idx="4"/>
          </p:nvPr>
        </p:nvSpPr>
        <p:spPr/>
        <p:txBody>
          <a:bodyPr/>
          <a:lstStyle/>
          <a:p>
            <a:fld id="{F4B7F58F-9A72-4E07-B505-B7A6F5244F4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7D8446-E774-4E82-9413-0CCE51E76CE5}"/>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B1AF400-AAC7-4F90-89C5-F12DE42601D9}"/>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Ohms Law Examples</a:t>
            </a:r>
          </a:p>
          <a:p>
            <a:pPr lvl="1">
              <a:defRPr/>
            </a:pPr>
            <a:r>
              <a:rPr lang="en-US" sz="2000" dirty="0">
                <a:latin typeface="Arial" panose="020B0604020202020204" pitchFamily="34" charset="0"/>
                <a:cs typeface="Arial" panose="020B0604020202020204" pitchFamily="34" charset="0"/>
              </a:rPr>
              <a:t>If V = 20 volts and I = 5 amperes what is the resistance?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R = V / I = 20 / 5 = 4 ohms</a:t>
            </a:r>
          </a:p>
          <a:p>
            <a:pPr lvl="1">
              <a:defRPr/>
            </a:pPr>
            <a:r>
              <a:rPr lang="en-US" sz="2000" dirty="0">
                <a:latin typeface="Arial" panose="020B0604020202020204" pitchFamily="34" charset="0"/>
                <a:cs typeface="Arial" panose="020B0604020202020204" pitchFamily="34" charset="0"/>
              </a:rPr>
              <a:t>If R = 20 ohms and V = 120 volts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120 / 20 = 6 amps</a:t>
            </a:r>
          </a:p>
          <a:p>
            <a:pPr lvl="1">
              <a:defRPr/>
            </a:pPr>
            <a:r>
              <a:rPr lang="en-US" sz="2000" dirty="0">
                <a:latin typeface="Arial" panose="020B0604020202020204" pitchFamily="34" charset="0"/>
                <a:cs typeface="Arial" panose="020B0604020202020204" pitchFamily="34" charset="0"/>
              </a:rPr>
              <a:t>If I = 10 amperes and R = 24 ohms what is the voltage?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V = I x R = 10 x 24 = 240 volts</a:t>
            </a: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Problem:  If V = 240 volts and R = 6 ohms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240 / 6 = 40 amps</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7FB72AF-1767-4407-9198-47D6022976C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2C5A3F0-F092-4F1C-8239-D825510F57A7}"/>
              </a:ext>
            </a:extLst>
          </p:cNvPr>
          <p:cNvSpPr>
            <a:spLocks noGrp="1"/>
          </p:cNvSpPr>
          <p:nvPr>
            <p:ph type="sldNum" sz="quarter" idx="4"/>
          </p:nvPr>
        </p:nvSpPr>
        <p:spPr/>
        <p:txBody>
          <a:bodyPr/>
          <a:lstStyle/>
          <a:p>
            <a:fld id="{F4B7F58F-9A72-4E07-B505-B7A6F5244F49}"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82C094-AE02-42CD-8072-18B45E3BB0AB}"/>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ACB5AE93-875C-44D3-9205-0B925DB11F78}"/>
              </a:ext>
            </a:extLst>
          </p:cNvPr>
          <p:cNvSpPr>
            <a:spLocks noGrp="1" noRot="1" noChangeAspect="1" noMove="1" noResize="1" noEditPoints="1" noAdjustHandles="1" noChangeArrowheads="1" noChangeShapeType="1" noTextEdit="1"/>
          </p:cNvSpPr>
          <p:nvPr>
            <p:ph idx="1"/>
          </p:nvPr>
        </p:nvSpPr>
        <p:spPr>
          <a:xfrm>
            <a:off x="457200" y="1417638"/>
            <a:ext cx="8229600" cy="4602162"/>
          </a:xfrm>
          <a:blipFill rotWithShape="1">
            <a:blip r:embed="rId2"/>
            <a:stretch>
              <a:fillRect l="-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6C85F0C6-714D-4AD5-B860-82D4C80C5F9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390C336-900D-45C5-852D-457409A5BD9B}"/>
              </a:ext>
            </a:extLst>
          </p:cNvPr>
          <p:cNvSpPr>
            <a:spLocks noGrp="1"/>
          </p:cNvSpPr>
          <p:nvPr>
            <p:ph type="sldNum" sz="quarter" idx="4"/>
          </p:nvPr>
        </p:nvSpPr>
        <p:spPr/>
        <p:txBody>
          <a:bodyPr/>
          <a:lstStyle/>
          <a:p>
            <a:fld id="{F4B7F58F-9A72-4E07-B505-B7A6F5244F4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6DDADB-44BB-42A7-9793-7C2AC2359CF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0D4F42EB-BA84-4BC9-9A8E-51E73BCADB2C}"/>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Power = Voltage x Current = V x I = 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 = V</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a:t>
            </a:r>
          </a:p>
          <a:p>
            <a:pPr lvl="1">
              <a:defRPr/>
            </a:pPr>
            <a:r>
              <a:rPr lang="en-US" sz="2000" dirty="0">
                <a:latin typeface="Arial" panose="020B0604020202020204" pitchFamily="34" charset="0"/>
                <a:cs typeface="Arial" panose="020B0604020202020204" pitchFamily="34" charset="0"/>
              </a:rPr>
              <a:t>If V = 20 volts and I = 8 amperes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 x I = 20 x 8 = 160 watts</a:t>
            </a:r>
          </a:p>
          <a:p>
            <a:pPr lvl="1">
              <a:defRPr/>
            </a:pPr>
            <a:r>
              <a:rPr lang="en-US" sz="2000" dirty="0">
                <a:latin typeface="Arial" panose="020B0604020202020204" pitchFamily="34" charset="0"/>
                <a:cs typeface="Arial" panose="020B0604020202020204" pitchFamily="34" charset="0"/>
              </a:rPr>
              <a:t>If R = 5 ohms and V = 120 volts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 = 120 x 120 / 5 = 2880 watts</a:t>
            </a:r>
          </a:p>
          <a:p>
            <a:pPr lvl="1">
              <a:defRPr/>
            </a:pPr>
            <a:r>
              <a:rPr lang="en-US" sz="2000" dirty="0">
                <a:latin typeface="Arial" panose="020B0604020202020204" pitchFamily="34" charset="0"/>
                <a:cs typeface="Arial" panose="020B0604020202020204" pitchFamily="34" charset="0"/>
              </a:rPr>
              <a:t>If I = 10 amperes and R = 20 ohms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I</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10 x 10 x 20 = 2000 watts</a:t>
            </a:r>
          </a:p>
          <a:p>
            <a:pPr marL="914400" lvl="2" indent="0">
              <a:buFont typeface="Times New Roman" panose="02020603050405020304" pitchFamily="18" charset="0"/>
              <a:buNone/>
              <a:defRPr/>
            </a:pPr>
            <a:endParaRPr lang="en-US" b="1" dirty="0">
              <a:latin typeface="Arial" panose="020B0604020202020204" pitchFamily="34" charset="0"/>
              <a:cs typeface="Arial" panose="020B0604020202020204" pitchFamily="34" charset="0"/>
            </a:endParaRP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kilowatt (kW) = 1,000 watts</a:t>
            </a: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megawatt (MW) = 1,000,000 watts</a:t>
            </a:r>
          </a:p>
          <a:p>
            <a:pPr marL="457200" lvl="1" indent="0">
              <a:buFont typeface="Times New Roman" panose="02020603050405020304" pitchFamily="18" charset="0"/>
              <a:buNone/>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3D665A3-AF9E-43EC-8D41-70A016FA0EC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6C38F0C-A4F9-4441-A5D5-456BF1CF929F}"/>
              </a:ext>
            </a:extLst>
          </p:cNvPr>
          <p:cNvSpPr>
            <a:spLocks noGrp="1"/>
          </p:cNvSpPr>
          <p:nvPr>
            <p:ph type="sldNum" sz="quarter" idx="4"/>
          </p:nvPr>
        </p:nvSpPr>
        <p:spPr/>
        <p:txBody>
          <a:bodyPr/>
          <a:lstStyle/>
          <a:p>
            <a:fld id="{F4B7F58F-9A72-4E07-B505-B7A6F5244F49}"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62A6-7085-4208-AF77-7741A431B2A0}"/>
              </a:ext>
            </a:extLst>
          </p:cNvPr>
          <p:cNvSpPr>
            <a:spLocks noGrp="1"/>
          </p:cNvSpPr>
          <p:nvPr>
            <p:ph type="title"/>
          </p:nvPr>
        </p:nvSpPr>
        <p:spPr>
          <a:xfrm>
            <a:off x="1447800" y="197886"/>
            <a:ext cx="7208107" cy="679832"/>
          </a:xfrm>
        </p:spPr>
        <p:txBody>
          <a:bodyPr/>
          <a:lstStyle/>
          <a:p>
            <a:r>
              <a:rPr lang="en-US" dirty="0"/>
              <a:t>Electricity Starts to Take Off</a:t>
            </a:r>
          </a:p>
        </p:txBody>
      </p:sp>
      <p:sp>
        <p:nvSpPr>
          <p:cNvPr id="3" name="Content Placeholder 2">
            <a:extLst>
              <a:ext uri="{FF2B5EF4-FFF2-40B4-BE49-F238E27FC236}">
                <a16:creationId xmlns:a16="http://schemas.microsoft.com/office/drawing/2014/main" id="{17364F1A-C041-4CEC-B233-3CEB8FFCB885}"/>
              </a:ext>
            </a:extLst>
          </p:cNvPr>
          <p:cNvSpPr>
            <a:spLocks noGrp="1"/>
          </p:cNvSpPr>
          <p:nvPr>
            <p:ph idx="1"/>
          </p:nvPr>
        </p:nvSpPr>
        <p:spPr/>
        <p:txBody>
          <a:bodyPr/>
          <a:lstStyle/>
          <a:p>
            <a:pPr eaLnBrk="1" hangingPunct="1">
              <a:defRPr/>
            </a:pPr>
            <a:r>
              <a:rPr lang="en-US" sz="2200" b="1" kern="0" dirty="0">
                <a:latin typeface="+mj-lt"/>
                <a:cs typeface="Arial" panose="020B0604020202020204" pitchFamily="34" charset="0"/>
              </a:rPr>
              <a:t>1870s</a:t>
            </a:r>
            <a:r>
              <a:rPr lang="en-US" sz="2200" kern="0" dirty="0">
                <a:latin typeface="+mj-lt"/>
                <a:cs typeface="Arial" panose="020B0604020202020204" pitchFamily="34" charset="0"/>
              </a:rPr>
              <a:t>	</a:t>
            </a:r>
          </a:p>
          <a:p>
            <a:pPr lvl="1">
              <a:defRPr/>
            </a:pPr>
            <a:r>
              <a:rPr lang="en-US" sz="2200" kern="0" dirty="0">
                <a:latin typeface="+mj-lt"/>
                <a:cs typeface="Arial" panose="020B0604020202020204" pitchFamily="34" charset="0"/>
              </a:rPr>
              <a:t>First electric railroad and street lights in Berlin (DC).</a:t>
            </a:r>
          </a:p>
          <a:p>
            <a:pPr eaLnBrk="1" hangingPunct="1">
              <a:defRPr/>
            </a:pPr>
            <a:r>
              <a:rPr lang="en-US" sz="2200" b="1" kern="0" dirty="0">
                <a:latin typeface="+mj-lt"/>
                <a:cs typeface="Arial" panose="020B0604020202020204" pitchFamily="34" charset="0"/>
              </a:rPr>
              <a:t>1879</a:t>
            </a:r>
            <a:r>
              <a:rPr lang="en-US" sz="2200" kern="0" dirty="0">
                <a:latin typeface="+mj-lt"/>
                <a:cs typeface="Arial" panose="020B0604020202020204" pitchFamily="34" charset="0"/>
              </a:rPr>
              <a:t>  Edison</a:t>
            </a:r>
          </a:p>
          <a:p>
            <a:pPr lvl="1">
              <a:defRPr/>
            </a:pPr>
            <a:r>
              <a:rPr lang="en-US" sz="2200" kern="0" dirty="0">
                <a:latin typeface="+mj-lt"/>
                <a:cs typeface="Arial" panose="020B0604020202020204" pitchFamily="34" charset="0"/>
              </a:rPr>
              <a:t>Incandescent light bulb</a:t>
            </a:r>
          </a:p>
          <a:p>
            <a:pPr>
              <a:defRPr/>
            </a:pPr>
            <a:r>
              <a:rPr lang="en-US" sz="2200" b="1" kern="0" dirty="0">
                <a:latin typeface="+mj-lt"/>
                <a:cs typeface="Arial" panose="020B0604020202020204" pitchFamily="34" charset="0"/>
              </a:rPr>
              <a:t>1880</a:t>
            </a:r>
            <a:endParaRPr lang="en-US" sz="2200" kern="0" dirty="0">
              <a:latin typeface="+mj-lt"/>
              <a:cs typeface="Arial" panose="020B0604020202020204" pitchFamily="34" charset="0"/>
            </a:endParaRPr>
          </a:p>
          <a:p>
            <a:pPr lvl="1" eaLnBrk="1" hangingPunct="1">
              <a:defRPr/>
            </a:pPr>
            <a:r>
              <a:rPr lang="en-US" sz="2200" kern="0" dirty="0">
                <a:latin typeface="+mj-lt"/>
                <a:cs typeface="Arial" panose="020B0604020202020204" pitchFamily="34" charset="0"/>
              </a:rPr>
              <a:t>First electric elevator (DC).</a:t>
            </a:r>
          </a:p>
          <a:p>
            <a:pPr eaLnBrk="1" hangingPunct="1">
              <a:defRPr/>
            </a:pPr>
            <a:r>
              <a:rPr lang="en-US" sz="2200" b="1" kern="0" dirty="0">
                <a:latin typeface="+mj-lt"/>
                <a:cs typeface="Arial" panose="020B0604020202020204" pitchFamily="34" charset="0"/>
              </a:rPr>
              <a:t>1885-88  </a:t>
            </a:r>
            <a:r>
              <a:rPr lang="en-US" sz="2200" kern="0" dirty="0">
                <a:latin typeface="+mj-lt"/>
                <a:cs typeface="Arial" panose="020B0604020202020204" pitchFamily="34" charset="0"/>
              </a:rPr>
              <a:t>Thomson, Ferraris, Tesla</a:t>
            </a:r>
          </a:p>
          <a:p>
            <a:pPr lvl="1">
              <a:defRPr/>
            </a:pPr>
            <a:r>
              <a:rPr lang="en-US" sz="2200" kern="0" dirty="0">
                <a:latin typeface="+mj-lt"/>
                <a:cs typeface="Arial" panose="020B0604020202020204" pitchFamily="34" charset="0"/>
              </a:rPr>
              <a:t>Each develop AC electric induction motors.</a:t>
            </a:r>
          </a:p>
          <a:p>
            <a:pPr lvl="1">
              <a:defRPr/>
            </a:pPr>
            <a:r>
              <a:rPr lang="en-US" sz="2200" kern="0" dirty="0">
                <a:latin typeface="+mj-lt"/>
                <a:cs typeface="Arial" panose="020B0604020202020204" pitchFamily="34" charset="0"/>
              </a:rPr>
              <a:t>Tesla is granted a US patent for induction motor in 1888.</a:t>
            </a:r>
          </a:p>
          <a:p>
            <a:pPr>
              <a:defRPr/>
            </a:pPr>
            <a:r>
              <a:rPr lang="en-US" sz="2200" b="1" kern="0" dirty="0">
                <a:latin typeface="+mj-lt"/>
                <a:cs typeface="Arial" panose="020B0604020202020204" pitchFamily="34" charset="0"/>
              </a:rPr>
              <a:t>1890  </a:t>
            </a:r>
            <a:r>
              <a:rPr lang="en-US" sz="2200" kern="0" dirty="0" err="1">
                <a:latin typeface="+mj-lt"/>
                <a:cs typeface="Arial" panose="020B0604020202020204" pitchFamily="34" charset="0"/>
              </a:rPr>
              <a:t>Dolivo-Dobrovolsky</a:t>
            </a:r>
            <a:endParaRPr lang="en-US" sz="2200" kern="0" dirty="0">
              <a:latin typeface="+mj-lt"/>
              <a:cs typeface="Arial" panose="020B0604020202020204" pitchFamily="34" charset="0"/>
            </a:endParaRPr>
          </a:p>
          <a:p>
            <a:pPr lvl="1">
              <a:defRPr/>
            </a:pPr>
            <a:r>
              <a:rPr lang="en-US" sz="2200" kern="0" dirty="0">
                <a:latin typeface="+mj-lt"/>
                <a:cs typeface="Arial" panose="020B0604020202020204" pitchFamily="34" charset="0"/>
              </a:rPr>
              <a:t>First three phase generator, motor and transformer</a:t>
            </a:r>
          </a:p>
          <a:p>
            <a:endParaRPr lang="en-US" dirty="0"/>
          </a:p>
        </p:txBody>
      </p:sp>
      <p:sp>
        <p:nvSpPr>
          <p:cNvPr id="4" name="Footer Placeholder 3">
            <a:extLst>
              <a:ext uri="{FF2B5EF4-FFF2-40B4-BE49-F238E27FC236}">
                <a16:creationId xmlns:a16="http://schemas.microsoft.com/office/drawing/2014/main" id="{48D2D69D-0A32-4389-8F55-4C0B1210B54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AC4C138-A309-41A8-A04C-514196C49882}"/>
              </a:ext>
            </a:extLst>
          </p:cNvPr>
          <p:cNvSpPr>
            <a:spLocks noGrp="1"/>
          </p:cNvSpPr>
          <p:nvPr>
            <p:ph type="sldNum" sz="quarter" idx="4"/>
          </p:nvPr>
        </p:nvSpPr>
        <p:spPr/>
        <p:txBody>
          <a:bodyPr/>
          <a:lstStyle/>
          <a:p>
            <a:fld id="{F4B7F58F-9A72-4E07-B505-B7A6F5244F49}" type="slidenum">
              <a:rPr lang="en-US" smtClean="0"/>
              <a:pPr/>
              <a:t>3</a:t>
            </a:fld>
            <a:endParaRPr lang="en-US" dirty="0"/>
          </a:p>
        </p:txBody>
      </p:sp>
    </p:spTree>
    <p:extLst>
      <p:ext uri="{BB962C8B-B14F-4D97-AF65-F5344CB8AC3E}">
        <p14:creationId xmlns:p14="http://schemas.microsoft.com/office/powerpoint/2010/main" val="326296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83B85B-2621-4D7D-93D6-0BB65651C9EA}"/>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310F96E-C958-41EE-803F-21AACBF17C41}"/>
              </a:ext>
            </a:extLst>
          </p:cNvPr>
          <p:cNvSpPr>
            <a:spLocks noGrp="1"/>
          </p:cNvSpPr>
          <p:nvPr>
            <p:ph idx="1"/>
          </p:nvPr>
        </p:nvSpPr>
        <p:spPr>
          <a:xfrm>
            <a:off x="457200" y="1524000"/>
            <a:ext cx="8229600" cy="448151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voltages around a circuit loop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V  = V1 + V2 + V3 = I * (R1 + R2 + R3) = I1 * R1 + I2 * R2 + I3 * R3</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0964" name="Picture 2" descr="Circuit#1">
            <a:extLst>
              <a:ext uri="{FF2B5EF4-FFF2-40B4-BE49-F238E27FC236}">
                <a16:creationId xmlns:a16="http://schemas.microsoft.com/office/drawing/2014/main" id="{E37DD798-55C6-4709-8592-31D00D950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31242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0965" name="TextBox 4">
            <a:extLst>
              <a:ext uri="{FF2B5EF4-FFF2-40B4-BE49-F238E27FC236}">
                <a16:creationId xmlns:a16="http://schemas.microsoft.com/office/drawing/2014/main" id="{B11704D5-13D2-4DD2-9E8F-9598FB9D2F8C}"/>
              </a:ext>
            </a:extLst>
          </p:cNvPr>
          <p:cNvSpPr txBox="1">
            <a:spLocks noChangeArrowheads="1"/>
          </p:cNvSpPr>
          <p:nvPr/>
        </p:nvSpPr>
        <p:spPr bwMode="auto">
          <a:xfrm>
            <a:off x="4876800" y="3316288"/>
            <a:ext cx="2590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3200" b="1"/>
              <a:t>Resistors in series add</a:t>
            </a:r>
          </a:p>
        </p:txBody>
      </p:sp>
      <p:sp>
        <p:nvSpPr>
          <p:cNvPr id="2" name="Footer Placeholder 1">
            <a:extLst>
              <a:ext uri="{FF2B5EF4-FFF2-40B4-BE49-F238E27FC236}">
                <a16:creationId xmlns:a16="http://schemas.microsoft.com/office/drawing/2014/main" id="{4F94A96B-61FB-44E1-9521-95EBA49DB85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7C2A7B6-9838-488A-8A46-13FC0FC49608}"/>
              </a:ext>
            </a:extLst>
          </p:cNvPr>
          <p:cNvSpPr>
            <a:spLocks noGrp="1"/>
          </p:cNvSpPr>
          <p:nvPr>
            <p:ph type="sldNum" sz="quarter" idx="4"/>
          </p:nvPr>
        </p:nvSpPr>
        <p:spPr/>
        <p:txBody>
          <a:bodyPr/>
          <a:lstStyle/>
          <a:p>
            <a:fld id="{F4B7F58F-9A72-4E07-B505-B7A6F5244F4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8E64CB-C85F-4A28-8ABB-0655D5FC788D}"/>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7032DC2C-0FC1-4ADF-AEEF-8066ED5A3386}"/>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 – PROBLEM #1</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V / R  = V / (R1 + R2 + R3)   = 120/(10+20+30) = 2 amperes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V1 = I*R1 = 2 *10 = 20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V2 = I*R2 = 2 *20 = 40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V3 = I*R3 = 2 *30 = 60 volts</a:t>
            </a:r>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r>
              <a:rPr lang="en-US" sz="2400" dirty="0"/>
              <a:t> </a:t>
            </a:r>
          </a:p>
          <a:p>
            <a:pPr lvl="1">
              <a:defRPr/>
            </a:pPr>
            <a:endParaRPr lang="en-US"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1988" name="Picture 3">
            <a:extLst>
              <a:ext uri="{FF2B5EF4-FFF2-40B4-BE49-F238E27FC236}">
                <a16:creationId xmlns:a16="http://schemas.microsoft.com/office/drawing/2014/main" id="{CC1D866C-49DD-46C1-99E8-E26C3A3D8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3124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DD86A90D-FC36-4F77-9B18-CC485383B5EE}"/>
              </a:ext>
            </a:extLst>
          </p:cNvPr>
          <p:cNvSpPr txBox="1">
            <a:spLocks noChangeArrowheads="1"/>
          </p:cNvSpPr>
          <p:nvPr/>
        </p:nvSpPr>
        <p:spPr bwMode="auto">
          <a:xfrm>
            <a:off x="4114800" y="232727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What is the current in the circuit?</a:t>
            </a:r>
          </a:p>
          <a:p>
            <a:pPr eaLnBrk="1" hangingPunct="1"/>
            <a:r>
              <a:rPr lang="en-US" altLang="en-US" sz="2400" b="1"/>
              <a:t>What are V1, V2, V3?</a:t>
            </a:r>
          </a:p>
        </p:txBody>
      </p:sp>
      <p:sp>
        <p:nvSpPr>
          <p:cNvPr id="2" name="Footer Placeholder 1">
            <a:extLst>
              <a:ext uri="{FF2B5EF4-FFF2-40B4-BE49-F238E27FC236}">
                <a16:creationId xmlns:a16="http://schemas.microsoft.com/office/drawing/2014/main" id="{BBA4A492-C2BE-4316-8A51-70262953C1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7D2004E-4FCE-40E7-8560-8D4856E5C4F7}"/>
              </a:ext>
            </a:extLst>
          </p:cNvPr>
          <p:cNvSpPr>
            <a:spLocks noGrp="1"/>
          </p:cNvSpPr>
          <p:nvPr>
            <p:ph type="sldNum" sz="quarter" idx="4"/>
          </p:nvPr>
        </p:nvSpPr>
        <p:spPr/>
        <p:txBody>
          <a:bodyPr/>
          <a:lstStyle/>
          <a:p>
            <a:fld id="{F4B7F58F-9A72-4E07-B505-B7A6F5244F49}"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anim calcmode="lin" valueType="num">
                                      <p:cBhvr>
                                        <p:cTn id="1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E15E79-C709-472E-8DF8-585E6AFC26E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1316AE3A-AB83-4D77-BB29-6C7415325864}"/>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Current Law (</a:t>
            </a:r>
            <a:r>
              <a:rPr lang="en-US" sz="2400" dirty="0" err="1">
                <a:latin typeface="Arial" panose="020B0604020202020204" pitchFamily="34" charset="0"/>
                <a:cs typeface="Arial" panose="020B0604020202020204" pitchFamily="34" charset="0"/>
              </a:rPr>
              <a:t>KCL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currents at a node in a circuit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r>
              <a:rPr lang="en-US" sz="2000" dirty="0">
                <a:latin typeface="Arial" panose="020B0604020202020204" pitchFamily="34" charset="0"/>
                <a:cs typeface="Arial" panose="020B0604020202020204" pitchFamily="34" charset="0"/>
              </a:rPr>
              <a:t>If Loads are placed in parallel they sum up.</a:t>
            </a:r>
          </a:p>
          <a:p>
            <a:pPr lvl="1">
              <a:defRPr/>
            </a:pPr>
            <a:r>
              <a:rPr lang="en-US" sz="2000" dirty="0">
                <a:latin typeface="Arial" panose="020B0604020202020204" pitchFamily="34" charset="0"/>
                <a:cs typeface="Arial" panose="020B0604020202020204" pitchFamily="34" charset="0"/>
              </a:rPr>
              <a:t>So does power </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P = V x I = V x I1 + V x I2 + V x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3012" name="Picture 3">
            <a:extLst>
              <a:ext uri="{FF2B5EF4-FFF2-40B4-BE49-F238E27FC236}">
                <a16:creationId xmlns:a16="http://schemas.microsoft.com/office/drawing/2014/main" id="{7830EB9C-0B31-4C89-B2D9-0EDC7105E4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98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9E0329B-68F9-4441-A2F9-78E634AE318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E0A73A7-5288-41F7-8D17-EF6654AAC04F}"/>
              </a:ext>
            </a:extLst>
          </p:cNvPr>
          <p:cNvSpPr>
            <a:spLocks noGrp="1"/>
          </p:cNvSpPr>
          <p:nvPr>
            <p:ph type="sldNum" sz="quarter" idx="4"/>
          </p:nvPr>
        </p:nvSpPr>
        <p:spPr/>
        <p:txBody>
          <a:bodyPr/>
          <a:lstStyle/>
          <a:p>
            <a:fld id="{F4B7F58F-9A72-4E07-B505-B7A6F5244F4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835325-5496-4852-85E6-6A1B21788AB3}"/>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86422D6-E3DE-4C58-8D4F-CD590213488A}"/>
              </a:ext>
            </a:extLst>
          </p:cNvPr>
          <p:cNvSpPr txBox="1">
            <a:spLocks noRot="1" noChangeAspect="1" noMove="1" noResize="1" noEditPoints="1" noAdjustHandles="1" noChangeArrowheads="1" noChangeShapeType="1" noTextEdit="1"/>
          </p:cNvSpPr>
          <p:nvPr/>
        </p:nvSpPr>
        <p:spPr>
          <a:xfrm>
            <a:off x="457200" y="1413828"/>
            <a:ext cx="8229600" cy="5063172"/>
          </a:xfrm>
          <a:prstGeom prst="rect">
            <a:avLst/>
          </a:prstGeom>
          <a:blipFill rotWithShape="1">
            <a:blip r:embed="rId2"/>
            <a:stretch>
              <a:fillRect l="-1259" t="-842"/>
            </a:stretch>
          </a:blipFill>
        </p:spPr>
        <p:txBody>
          <a:bodyPr/>
          <a:lstStyle/>
          <a:p>
            <a:pPr>
              <a:defRPr/>
            </a:pPr>
            <a:r>
              <a:rPr lang="en-US">
                <a:noFill/>
              </a:rPr>
              <a:t> </a:t>
            </a:r>
          </a:p>
        </p:txBody>
      </p:sp>
      <p:pic>
        <p:nvPicPr>
          <p:cNvPr id="44036" name="Picture 3">
            <a:extLst>
              <a:ext uri="{FF2B5EF4-FFF2-40B4-BE49-F238E27FC236}">
                <a16:creationId xmlns:a16="http://schemas.microsoft.com/office/drawing/2014/main" id="{E7907BFE-76B8-4F94-9061-68B7DC416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078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516AB34-EABB-4722-8D44-9BDDE15B96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B7639FC-264D-40E2-86BA-3848A5026A42}"/>
              </a:ext>
            </a:extLst>
          </p:cNvPr>
          <p:cNvSpPr>
            <a:spLocks noGrp="1"/>
          </p:cNvSpPr>
          <p:nvPr>
            <p:ph type="sldNum" sz="quarter" idx="4"/>
          </p:nvPr>
        </p:nvSpPr>
        <p:spPr/>
        <p:txBody>
          <a:bodyPr/>
          <a:lstStyle/>
          <a:p>
            <a:fld id="{F4B7F58F-9A72-4E07-B505-B7A6F5244F4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CBD0F80-38E3-4F55-80C6-CF0B37B50ECC}"/>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5059" name="Picture 2">
            <a:extLst>
              <a:ext uri="{FF2B5EF4-FFF2-40B4-BE49-F238E27FC236}">
                <a16:creationId xmlns:a16="http://schemas.microsoft.com/office/drawing/2014/main" id="{6116B901-CF0B-400D-8A64-89E6E0702D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4859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a:extLst>
              <a:ext uri="{FF2B5EF4-FFF2-40B4-BE49-F238E27FC236}">
                <a16:creationId xmlns:a16="http://schemas.microsoft.com/office/drawing/2014/main" id="{3EF11350-4145-43C2-9AE5-CD1EDC3EE1B7}"/>
              </a:ext>
            </a:extLst>
          </p:cNvPr>
          <p:cNvSpPr txBox="1">
            <a:spLocks noChangeArrowheads="1"/>
          </p:cNvSpPr>
          <p:nvPr/>
        </p:nvSpPr>
        <p:spPr bwMode="auto">
          <a:xfrm>
            <a:off x="6172200" y="15240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A3781806-0BB9-4687-89A7-8C11C63E6355}"/>
              </a:ext>
            </a:extLst>
          </p:cNvPr>
          <p:cNvSpPr>
            <a:spLocks noGrp="1"/>
          </p:cNvSpPr>
          <p:nvPr>
            <p:ph idx="1"/>
          </p:nvPr>
        </p:nvSpPr>
        <p:spPr>
          <a:xfrm>
            <a:off x="457200" y="4241800"/>
            <a:ext cx="7848600" cy="17637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I1 = 120/10 = 12A, I2=120/20=6A, I3=120/30= 4A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12 + 6 + 4 =22A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120 / 22 = 5.4545 ohms</a:t>
            </a:r>
          </a:p>
          <a:p>
            <a:pPr marL="457200" lvl="1" indent="0">
              <a:buFont typeface="Times New Roman" panose="02020603050405020304" pitchFamily="18" charset="0"/>
              <a:buNone/>
              <a:defRPr/>
            </a:pPr>
            <a:endParaRPr lang="en-US" sz="24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248DA78-BC0E-4723-8E65-FE538484A88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EDE9D93-3B90-451E-AD48-D653554E9A68}"/>
              </a:ext>
            </a:extLst>
          </p:cNvPr>
          <p:cNvSpPr>
            <a:spLocks noGrp="1"/>
          </p:cNvSpPr>
          <p:nvPr>
            <p:ph type="sldNum" sz="quarter" idx="4"/>
          </p:nvPr>
        </p:nvSpPr>
        <p:spPr/>
        <p:txBody>
          <a:bodyPr/>
          <a:lstStyle/>
          <a:p>
            <a:fld id="{F4B7F58F-9A72-4E07-B505-B7A6F5244F49}"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707714C-D323-46C5-8E70-457FFD32D855}"/>
              </a:ext>
            </a:extLst>
          </p:cNvPr>
          <p:cNvSpPr>
            <a:spLocks noGrp="1" noChangeArrowheads="1"/>
          </p:cNvSpPr>
          <p:nvPr>
            <p:ph type="title"/>
          </p:nvPr>
        </p:nvSpPr>
        <p:spPr bwMode="auto">
          <a:xfrm>
            <a:off x="457200" y="3048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b="1">
                <a:solidFill>
                  <a:schemeClr val="bg1"/>
                </a:solidFill>
                <a:latin typeface="Arial" panose="020B0604020202020204" pitchFamily="34" charset="0"/>
              </a:rPr>
              <a:t>Basic Electrical Laws</a:t>
            </a:r>
          </a:p>
        </p:txBody>
      </p:sp>
      <p:pic>
        <p:nvPicPr>
          <p:cNvPr id="46083" name="Picture 2">
            <a:extLst>
              <a:ext uri="{FF2B5EF4-FFF2-40B4-BE49-F238E27FC236}">
                <a16:creationId xmlns:a16="http://schemas.microsoft.com/office/drawing/2014/main" id="{3A64B2DE-FC3A-420E-8ECA-A032273FB3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a:extLst>
              <a:ext uri="{FF2B5EF4-FFF2-40B4-BE49-F238E27FC236}">
                <a16:creationId xmlns:a16="http://schemas.microsoft.com/office/drawing/2014/main" id="{D3D0AC5A-FB27-4EB7-AC56-D562687CA8E5}"/>
              </a:ext>
            </a:extLst>
          </p:cNvPr>
          <p:cNvSpPr txBox="1">
            <a:spLocks noChangeArrowheads="1"/>
          </p:cNvSpPr>
          <p:nvPr/>
        </p:nvSpPr>
        <p:spPr bwMode="auto">
          <a:xfrm>
            <a:off x="6096000" y="16002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2970133-9FD1-4A31-8D2C-D804341C34C2}"/>
              </a:ext>
            </a:extLst>
          </p:cNvPr>
          <p:cNvSpPr>
            <a:spLocks noGrp="1" noRot="1" noChangeAspect="1" noMove="1" noResize="1" noEditPoints="1" noAdjustHandles="1" noChangeArrowheads="1" noChangeShapeType="1" noTextEdit="1"/>
          </p:cNvSpPr>
          <p:nvPr>
            <p:ph idx="1"/>
          </p:nvPr>
        </p:nvSpPr>
        <p:spPr>
          <a:xfrm>
            <a:off x="457200" y="4355598"/>
            <a:ext cx="7848600" cy="1649124"/>
          </a:xfrm>
          <a:blipFill rotWithShape="1">
            <a:blip r:embed="rId3"/>
            <a:stretch>
              <a:fillRect t="-2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C830A777-0EA2-4ABC-9536-E885397F48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565071-EFD3-4F31-9A46-3E3E86B974F6}"/>
              </a:ext>
            </a:extLst>
          </p:cNvPr>
          <p:cNvSpPr>
            <a:spLocks noGrp="1"/>
          </p:cNvSpPr>
          <p:nvPr>
            <p:ph type="sldNum" sz="quarter" idx="4"/>
          </p:nvPr>
        </p:nvSpPr>
        <p:spPr/>
        <p:txBody>
          <a:bodyPr/>
          <a:lstStyle/>
          <a:p>
            <a:fld id="{F4B7F58F-9A72-4E07-B505-B7A6F5244F4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868F764-2009-48D1-A726-F7A2B13B028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7107" name="Picture 2">
            <a:extLst>
              <a:ext uri="{FF2B5EF4-FFF2-40B4-BE49-F238E27FC236}">
                <a16:creationId xmlns:a16="http://schemas.microsoft.com/office/drawing/2014/main" id="{71081474-94F3-48DF-897E-30F9E7CEDA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F14E34D-3C3B-41C3-B555-E5F746C4E867}"/>
              </a:ext>
            </a:extLst>
          </p:cNvPr>
          <p:cNvSpPr txBox="1">
            <a:spLocks noChangeArrowheads="1"/>
          </p:cNvSpPr>
          <p:nvPr/>
        </p:nvSpPr>
        <p:spPr bwMode="auto">
          <a:xfrm>
            <a:off x="6172200" y="1549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R1, R2, R3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7095CD1-1BF7-4912-BFDD-0AB03BEDFA4E}"/>
              </a:ext>
            </a:extLst>
          </p:cNvPr>
          <p:cNvSpPr>
            <a:spLocks noGrp="1"/>
          </p:cNvSpPr>
          <p:nvPr>
            <p:ph idx="1"/>
          </p:nvPr>
        </p:nvSpPr>
        <p:spPr>
          <a:xfrm>
            <a:off x="762000" y="4267200"/>
            <a:ext cx="4800600" cy="21828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10 + 20 + 5 =35A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240 / 35 = 6.857 ohms</a:t>
            </a:r>
          </a:p>
          <a:p>
            <a:pPr lvl="1">
              <a:defRPr/>
            </a:pPr>
            <a:endParaRPr lang="en-US" sz="1600" dirty="0">
              <a:latin typeface="Arial" panose="020B0604020202020204" pitchFamily="34" charset="0"/>
              <a:cs typeface="Arial" panose="020B0604020202020204" pitchFamily="34" charset="0"/>
            </a:endParaRPr>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79B0C390-DA7B-4CA6-94AF-5C689FC4E82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A76843-D118-470A-A341-39B0DD6F6079}"/>
              </a:ext>
            </a:extLst>
          </p:cNvPr>
          <p:cNvSpPr>
            <a:spLocks noGrp="1"/>
          </p:cNvSpPr>
          <p:nvPr>
            <p:ph type="sldNum" sz="quarter" idx="4"/>
          </p:nvPr>
        </p:nvSpPr>
        <p:spPr/>
        <p:txBody>
          <a:bodyPr/>
          <a:lstStyle/>
          <a:p>
            <a:fld id="{F4B7F58F-9A72-4E07-B505-B7A6F5244F49}"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24D9712-C51C-436D-B7E5-EFB33C634BD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396E0AB-897C-4645-851B-358DB0E99F5D}"/>
              </a:ext>
            </a:extLst>
          </p:cNvPr>
          <p:cNvSpPr>
            <a:spLocks noGrp="1"/>
          </p:cNvSpPr>
          <p:nvPr>
            <p:ph idx="1"/>
          </p:nvPr>
        </p:nvSpPr>
        <p:spPr>
          <a:xfrm>
            <a:off x="457200" y="1403350"/>
            <a:ext cx="4038600" cy="4602163"/>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r>
              <a:rPr lang="en-US" dirty="0"/>
              <a:t>V = V1 + V2</a:t>
            </a:r>
          </a:p>
          <a:p>
            <a:pPr marL="457200" lvl="1" indent="0">
              <a:buFont typeface="Times New Roman" panose="02020603050405020304" pitchFamily="18" charset="0"/>
              <a:buNone/>
              <a:defRPr/>
            </a:pPr>
            <a:r>
              <a:rPr lang="en-US" dirty="0"/>
              <a:t>I = I1 + I2 + I3</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8132" name="Picture 3">
            <a:extLst>
              <a:ext uri="{FF2B5EF4-FFF2-40B4-BE49-F238E27FC236}">
                <a16:creationId xmlns:a16="http://schemas.microsoft.com/office/drawing/2014/main" id="{2B2ADE6E-1641-4660-B093-A59FBAC9F8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172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E32924-3B56-4257-9B74-64CCA207E150}"/>
              </a:ext>
            </a:extLst>
          </p:cNvPr>
          <p:cNvSpPr txBox="1">
            <a:spLocks noRot="1" noChangeAspect="1" noMove="1" noResize="1" noEditPoints="1" noAdjustHandles="1" noChangeArrowheads="1" noChangeShapeType="1" noTextEdit="1"/>
          </p:cNvSpPr>
          <p:nvPr/>
        </p:nvSpPr>
        <p:spPr>
          <a:xfrm>
            <a:off x="3962400" y="4817144"/>
            <a:ext cx="3581400" cy="980205"/>
          </a:xfrm>
          <a:prstGeom prst="rect">
            <a:avLst/>
          </a:prstGeom>
          <a:blipFill rotWithShape="1">
            <a:blip r:embed="rId3"/>
            <a:stretch>
              <a:fillRect l="-4252"/>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4CB9A6E9-8613-4C75-800B-12A62C53F40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254BF1-AEFC-4880-8C47-50362E986566}"/>
              </a:ext>
            </a:extLst>
          </p:cNvPr>
          <p:cNvSpPr>
            <a:spLocks noGrp="1"/>
          </p:cNvSpPr>
          <p:nvPr>
            <p:ph type="sldNum" sz="quarter" idx="4"/>
          </p:nvPr>
        </p:nvSpPr>
        <p:spPr/>
        <p:txBody>
          <a:bodyPr/>
          <a:lstStyle/>
          <a:p>
            <a:fld id="{F4B7F58F-9A72-4E07-B505-B7A6F5244F49}"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29765AB-10FA-4FF6-B8E6-0CE69C0F0408}"/>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FAF1FC67-1D3C-4E5F-8E1B-3686FF6904AD}"/>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9156" name="Picture 3">
            <a:extLst>
              <a:ext uri="{FF2B5EF4-FFF2-40B4-BE49-F238E27FC236}">
                <a16:creationId xmlns:a16="http://schemas.microsoft.com/office/drawing/2014/main" id="{A92BA795-D698-4ECE-B0D4-D963F0B41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008CC-5136-4667-B069-B3578C2EA09D}"/>
              </a:ext>
            </a:extLst>
          </p:cNvPr>
          <p:cNvSpPr txBox="1">
            <a:spLocks noRot="1" noChangeAspect="1" noMove="1" noResize="1" noEditPoints="1" noAdjustHandles="1" noChangeArrowheads="1" noChangeShapeType="1" noTextEdit="1"/>
          </p:cNvSpPr>
          <p:nvPr/>
        </p:nvSpPr>
        <p:spPr>
          <a:xfrm>
            <a:off x="5462940" y="2663004"/>
            <a:ext cx="3338159" cy="980205"/>
          </a:xfrm>
          <a:prstGeom prst="rect">
            <a:avLst/>
          </a:prstGeom>
          <a:blipFill rotWithShape="1">
            <a:blip r:embed="rId3"/>
            <a:stretch>
              <a:fillRect l="-4562"/>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ED27D2A-A06C-4E71-976F-D9EC501DB5EA}"/>
              </a:ext>
            </a:extLst>
          </p:cNvPr>
          <p:cNvSpPr txBox="1">
            <a:spLocks noRot="1" noChangeAspect="1" noMove="1" noResize="1" noEditPoints="1" noAdjustHandles="1" noChangeArrowheads="1" noChangeShapeType="1" noTextEdit="1"/>
          </p:cNvSpPr>
          <p:nvPr/>
        </p:nvSpPr>
        <p:spPr>
          <a:xfrm>
            <a:off x="952500" y="4648200"/>
            <a:ext cx="7086600" cy="980653"/>
          </a:xfrm>
          <a:prstGeom prst="rect">
            <a:avLst/>
          </a:prstGeom>
          <a:blipFill rotWithShape="1">
            <a:blip r:embed="rId4"/>
            <a:stretch>
              <a:fillRect l="-2150" b="-69375"/>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107FC820-AC09-4A7E-BFA5-2EC6948696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B87BC9-294E-4880-9C76-4327C365A7A7}"/>
              </a:ext>
            </a:extLst>
          </p:cNvPr>
          <p:cNvSpPr>
            <a:spLocks noGrp="1"/>
          </p:cNvSpPr>
          <p:nvPr>
            <p:ph type="sldNum" sz="quarter" idx="4"/>
          </p:nvPr>
        </p:nvSpPr>
        <p:spPr/>
        <p:txBody>
          <a:bodyPr/>
          <a:lstStyle/>
          <a:p>
            <a:fld id="{F4B7F58F-9A72-4E07-B505-B7A6F5244F49}"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4A4CBD-F444-4A12-9227-022C8A3EDC2E}"/>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79F44BCB-E8D2-47AC-AF47-37BC1762EF40}"/>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0180" name="Picture 3">
            <a:extLst>
              <a:ext uri="{FF2B5EF4-FFF2-40B4-BE49-F238E27FC236}">
                <a16:creationId xmlns:a16="http://schemas.microsoft.com/office/drawing/2014/main" id="{8FC9C255-B46A-4577-9F51-A55557824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E28318-C220-4CB4-B56C-3328B1436D23}"/>
              </a:ext>
            </a:extLst>
          </p:cNvPr>
          <p:cNvSpPr txBox="1">
            <a:spLocks noRot="1" noChangeAspect="1" noMove="1" noResize="1" noEditPoints="1" noAdjustHandles="1" noChangeArrowheads="1" noChangeShapeType="1" noTextEdit="1"/>
          </p:cNvSpPr>
          <p:nvPr/>
        </p:nvSpPr>
        <p:spPr>
          <a:xfrm>
            <a:off x="5410200" y="2663004"/>
            <a:ext cx="3505199" cy="980205"/>
          </a:xfrm>
          <a:prstGeom prst="rect">
            <a:avLst/>
          </a:prstGeom>
          <a:blipFill rotWithShape="1">
            <a:blip r:embed="rId3"/>
            <a:stretch>
              <a:fillRect l="-453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FF6AF47-CD8F-4CAE-94C8-742DC3CEF772}"/>
              </a:ext>
            </a:extLst>
          </p:cNvPr>
          <p:cNvSpPr txBox="1">
            <a:spLocks noRot="1" noChangeAspect="1" noMove="1" noResize="1" noEditPoints="1" noAdjustHandles="1" noChangeArrowheads="1" noChangeShapeType="1" noTextEdit="1"/>
          </p:cNvSpPr>
          <p:nvPr/>
        </p:nvSpPr>
        <p:spPr>
          <a:xfrm>
            <a:off x="609600" y="4648200"/>
            <a:ext cx="8001000" cy="980653"/>
          </a:xfrm>
          <a:prstGeom prst="rect">
            <a:avLst/>
          </a:prstGeom>
          <a:blipFill rotWithShape="1">
            <a:blip r:embed="rId4"/>
            <a:stretch>
              <a:fillRect l="-1904"/>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8AD6D0F6-A89D-4743-A320-8EEF369BCBB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ED64CBE-C9EA-4A01-92ED-0A7C25EE70C2}"/>
              </a:ext>
            </a:extLst>
          </p:cNvPr>
          <p:cNvSpPr>
            <a:spLocks noGrp="1"/>
          </p:cNvSpPr>
          <p:nvPr>
            <p:ph type="sldNum" sz="quarter" idx="4"/>
          </p:nvPr>
        </p:nvSpPr>
        <p:spPr/>
        <p:txBody>
          <a:bodyPr/>
          <a:lstStyle/>
          <a:p>
            <a:fld id="{F4B7F58F-9A72-4E07-B505-B7A6F5244F49}"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933838-8EBE-4A70-996C-1E95FEFEA870}"/>
              </a:ext>
            </a:extLst>
          </p:cNvPr>
          <p:cNvSpPr>
            <a:spLocks noGrp="1" noChangeArrowheads="1"/>
          </p:cNvSpPr>
          <p:nvPr>
            <p:ph type="title"/>
          </p:nvPr>
        </p:nvSpPr>
        <p:spPr bwMode="auto">
          <a:xfrm>
            <a:off x="1371600" y="3107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p>
        </p:txBody>
      </p:sp>
      <p:sp>
        <p:nvSpPr>
          <p:cNvPr id="3" name="Rectangle 3">
            <a:extLst>
              <a:ext uri="{FF2B5EF4-FFF2-40B4-BE49-F238E27FC236}">
                <a16:creationId xmlns:a16="http://schemas.microsoft.com/office/drawing/2014/main" id="{B8AFD0EF-7161-4C48-8BD1-0F7B2DE32385}"/>
              </a:ext>
            </a:extLst>
          </p:cNvPr>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b="1" kern="0" dirty="0">
                <a:latin typeface="+mj-lt"/>
                <a:cs typeface="Arial" panose="020B0604020202020204" pitchFamily="34" charset="0"/>
              </a:rPr>
              <a:t>Direct Current (DC)</a:t>
            </a:r>
            <a:r>
              <a:rPr lang="en-US" kern="0" dirty="0">
                <a:latin typeface="+mj-lt"/>
                <a:cs typeface="Arial" panose="020B0604020202020204" pitchFamily="34" charset="0"/>
              </a:rPr>
              <a:t> – an electric current that flows in one direction.(IEEE100)</a:t>
            </a:r>
          </a:p>
          <a:p>
            <a:pPr eaLnBrk="1" hangingPunct="1">
              <a:defRPr/>
            </a:pPr>
            <a:endParaRPr lang="en-US" b="1" kern="0" dirty="0">
              <a:latin typeface="+mj-lt"/>
              <a:cs typeface="Arial" panose="020B0604020202020204" pitchFamily="34" charset="0"/>
            </a:endParaRPr>
          </a:p>
          <a:p>
            <a:pPr eaLnBrk="1" hangingPunct="1">
              <a:defRPr/>
            </a:pPr>
            <a:r>
              <a:rPr lang="en-US" b="1" kern="0" dirty="0">
                <a:latin typeface="+mj-lt"/>
                <a:cs typeface="Arial" panose="020B0604020202020204" pitchFamily="34" charset="0"/>
              </a:rPr>
              <a:t>Alternating Current (AC)</a:t>
            </a:r>
            <a:r>
              <a:rPr lang="en-US" kern="0" dirty="0">
                <a:latin typeface="+mj-lt"/>
                <a:cs typeface="Arial" panose="020B0604020202020204" pitchFamily="34" charset="0"/>
              </a:rPr>
              <a:t> – an electric current that reverses direction at regularly recurring intervals of time. (IEEE100)</a:t>
            </a:r>
          </a:p>
          <a:p>
            <a:pPr eaLnBrk="1" hangingPunct="1">
              <a:defRPr/>
            </a:pPr>
            <a:endParaRPr lang="en-US" kern="0" dirty="0"/>
          </a:p>
        </p:txBody>
      </p:sp>
      <p:sp>
        <p:nvSpPr>
          <p:cNvPr id="4" name="Footer Placeholder 3">
            <a:extLst>
              <a:ext uri="{FF2B5EF4-FFF2-40B4-BE49-F238E27FC236}">
                <a16:creationId xmlns:a16="http://schemas.microsoft.com/office/drawing/2014/main" id="{F38DB47D-4AB1-4DFD-84ED-A2F413D82EC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12D69BC-2F6D-42C8-9AD1-BDBD770299CD}"/>
              </a:ext>
            </a:extLst>
          </p:cNvPr>
          <p:cNvSpPr>
            <a:spLocks noGrp="1"/>
          </p:cNvSpPr>
          <p:nvPr>
            <p:ph type="sldNum" sz="quarter" idx="4"/>
          </p:nvPr>
        </p:nvSpPr>
        <p:spPr/>
        <p:txBody>
          <a:bodyPr/>
          <a:lstStyle/>
          <a:p>
            <a:fld id="{F4B7F58F-9A72-4E07-B505-B7A6F5244F49}"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B24C1F-0F60-48F0-BF1B-948ED410ABD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4888B3FD-17A0-4EB9-9267-3BBA2D5E6DF9}"/>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1204" name="Picture 3">
            <a:extLst>
              <a:ext uri="{FF2B5EF4-FFF2-40B4-BE49-F238E27FC236}">
                <a16:creationId xmlns:a16="http://schemas.microsoft.com/office/drawing/2014/main" id="{5C1E67EB-9B78-4492-9432-7CD37B43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84363"/>
            <a:ext cx="516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88052AF-10EB-44C3-BE68-DB083C5A0C4C}"/>
              </a:ext>
            </a:extLst>
          </p:cNvPr>
          <p:cNvSpPr txBox="1">
            <a:spLocks noChangeArrowheads="1"/>
          </p:cNvSpPr>
          <p:nvPr/>
        </p:nvSpPr>
        <p:spPr bwMode="auto">
          <a:xfrm>
            <a:off x="6019800" y="2362200"/>
            <a:ext cx="259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V2</a:t>
            </a:r>
          </a:p>
          <a:p>
            <a:pPr eaLnBrk="1" hangingPunct="1"/>
            <a:r>
              <a:rPr lang="en-US" altLang="en-US"/>
              <a:t>R1, R2, R3, R4</a:t>
            </a:r>
          </a:p>
          <a:p>
            <a:pPr eaLnBrk="1" hangingPunct="1"/>
            <a:r>
              <a:rPr lang="en-US" altLang="en-US"/>
              <a:t>Total Power</a:t>
            </a:r>
          </a:p>
        </p:txBody>
      </p:sp>
      <p:sp>
        <p:nvSpPr>
          <p:cNvPr id="6" name="TextBox 5">
            <a:extLst>
              <a:ext uri="{FF2B5EF4-FFF2-40B4-BE49-F238E27FC236}">
                <a16:creationId xmlns:a16="http://schemas.microsoft.com/office/drawing/2014/main" id="{11257520-AB4D-4E74-8CAB-B2A55AD4B71D}"/>
              </a:ext>
            </a:extLst>
          </p:cNvPr>
          <p:cNvSpPr txBox="1">
            <a:spLocks noChangeArrowheads="1"/>
          </p:cNvSpPr>
          <p:nvPr/>
        </p:nvSpPr>
        <p:spPr bwMode="auto">
          <a:xfrm>
            <a:off x="952500" y="4648200"/>
            <a:ext cx="7086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F0000"/>
                </a:solidFill>
              </a:rPr>
              <a:t>V2 = 240 – 40 = 200 volts</a:t>
            </a:r>
          </a:p>
          <a:p>
            <a:pPr eaLnBrk="1" hangingPunct="1"/>
            <a:r>
              <a:rPr lang="en-US" altLang="en-US" sz="2400">
                <a:solidFill>
                  <a:srgbClr val="FF0000"/>
                </a:solidFill>
              </a:rPr>
              <a:t>R1 = 40/10 = 4,  R2 = 200/5 = 40, </a:t>
            </a:r>
          </a:p>
          <a:p>
            <a:pPr eaLnBrk="1" hangingPunct="1"/>
            <a:r>
              <a:rPr lang="en-US" altLang="en-US" sz="2400">
                <a:solidFill>
                  <a:srgbClr val="FF0000"/>
                </a:solidFill>
              </a:rPr>
              <a:t>R3 = 200/3 = 66.667, R4 = 200/2 = 100</a:t>
            </a:r>
          </a:p>
          <a:p>
            <a:pPr eaLnBrk="1" hangingPunct="1"/>
            <a:endParaRPr lang="en-US" altLang="en-US" sz="2400"/>
          </a:p>
        </p:txBody>
      </p:sp>
      <p:sp>
        <p:nvSpPr>
          <p:cNvPr id="2" name="Footer Placeholder 1">
            <a:extLst>
              <a:ext uri="{FF2B5EF4-FFF2-40B4-BE49-F238E27FC236}">
                <a16:creationId xmlns:a16="http://schemas.microsoft.com/office/drawing/2014/main" id="{46271DC2-AB17-4BDA-BE83-D3B4B49BD9F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34A22C-C041-457E-9673-EB0C4BC4ED8E}"/>
              </a:ext>
            </a:extLst>
          </p:cNvPr>
          <p:cNvSpPr>
            <a:spLocks noGrp="1"/>
          </p:cNvSpPr>
          <p:nvPr>
            <p:ph type="sldNum" sz="quarter" idx="4"/>
          </p:nvPr>
        </p:nvSpPr>
        <p:spPr/>
        <p:txBody>
          <a:bodyPr/>
          <a:lstStyle/>
          <a:p>
            <a:fld id="{F4B7F58F-9A72-4E07-B505-B7A6F5244F49}"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A14B01-C139-42C3-9BC8-011329CD610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2227" name="Text Box 22">
            <a:extLst>
              <a:ext uri="{FF2B5EF4-FFF2-40B4-BE49-F238E27FC236}">
                <a16:creationId xmlns:a16="http://schemas.microsoft.com/office/drawing/2014/main" id="{4C2B2470-99E7-494D-8D5C-6716271086D7}"/>
              </a:ext>
            </a:extLst>
          </p:cNvPr>
          <p:cNvSpPr txBox="1">
            <a:spLocks noChangeArrowheads="1"/>
          </p:cNvSpPr>
          <p:nvPr/>
        </p:nvSpPr>
        <p:spPr bwMode="auto">
          <a:xfrm>
            <a:off x="609600" y="1524000"/>
            <a:ext cx="38623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E = Voltage (rms)</a:t>
            </a:r>
          </a:p>
          <a:p>
            <a:pPr eaLnBrk="1" hangingPunct="1"/>
            <a:r>
              <a:rPr lang="en-US" altLang="en-US" sz="2400"/>
              <a:t>I = Current (rms)</a:t>
            </a:r>
          </a:p>
          <a:p>
            <a:pPr eaLnBrk="1" hangingPunct="1"/>
            <a:r>
              <a:rPr lang="en-US" altLang="en-US" sz="2400"/>
              <a:t>PF = Power Factor</a:t>
            </a:r>
          </a:p>
          <a:p>
            <a:pPr eaLnBrk="1" hangingPunct="1"/>
            <a:r>
              <a:rPr lang="en-US" altLang="en-US" sz="2400"/>
              <a:t>Power = Watts = E x I x PF</a:t>
            </a:r>
          </a:p>
          <a:p>
            <a:pPr eaLnBrk="1" hangingPunct="1"/>
            <a:r>
              <a:rPr lang="en-US" altLang="en-US" sz="2400"/>
              <a:t>Power is sometimes</a:t>
            </a:r>
          </a:p>
          <a:p>
            <a:pPr eaLnBrk="1" hangingPunct="1"/>
            <a:r>
              <a:rPr lang="en-US" altLang="en-US" sz="2400"/>
              <a:t> referred to as Demand</a:t>
            </a:r>
          </a:p>
        </p:txBody>
      </p:sp>
      <p:sp>
        <p:nvSpPr>
          <p:cNvPr id="4" name="Text Box 23">
            <a:extLst>
              <a:ext uri="{FF2B5EF4-FFF2-40B4-BE49-F238E27FC236}">
                <a16:creationId xmlns:a16="http://schemas.microsoft.com/office/drawing/2014/main" id="{DF1BB80F-AA0A-4A11-B999-57FAA704C462}"/>
              </a:ext>
            </a:extLst>
          </p:cNvPr>
          <p:cNvSpPr txBox="1">
            <a:spLocks noChangeArrowheads="1"/>
          </p:cNvSpPr>
          <p:nvPr/>
        </p:nvSpPr>
        <p:spPr bwMode="auto">
          <a:xfrm>
            <a:off x="6553200" y="1752600"/>
            <a:ext cx="1725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chemeClr val="accent2"/>
                </a:solidFill>
              </a:rPr>
              <a:t>Sinusoidal</a:t>
            </a:r>
          </a:p>
          <a:p>
            <a:pPr algn="ctr" eaLnBrk="1" hangingPunct="1"/>
            <a:r>
              <a:rPr lang="en-US" altLang="en-US" sz="2400">
                <a:solidFill>
                  <a:schemeClr val="accent2"/>
                </a:solidFill>
              </a:rPr>
              <a:t>Waveforms</a:t>
            </a:r>
          </a:p>
          <a:p>
            <a:pPr algn="ctr" eaLnBrk="1" hangingPunct="1"/>
            <a:r>
              <a:rPr lang="en-US" altLang="en-US" sz="2400">
                <a:solidFill>
                  <a:schemeClr val="accent2"/>
                </a:solidFill>
              </a:rPr>
              <a:t>Only</a:t>
            </a:r>
          </a:p>
          <a:p>
            <a:pPr algn="ctr" eaLnBrk="1" hangingPunct="1"/>
            <a:endParaRPr lang="en-US" altLang="en-US" sz="2400">
              <a:solidFill>
                <a:schemeClr val="accent2"/>
              </a:solidFill>
            </a:endParaRPr>
          </a:p>
          <a:p>
            <a:pPr algn="ctr" eaLnBrk="1" hangingPunct="1"/>
            <a:r>
              <a:rPr lang="en-US" altLang="en-US" sz="2400">
                <a:solidFill>
                  <a:schemeClr val="accent2"/>
                </a:solidFill>
              </a:rPr>
              <a:t>NO</a:t>
            </a:r>
          </a:p>
          <a:p>
            <a:pPr algn="ctr" eaLnBrk="1" hangingPunct="1"/>
            <a:r>
              <a:rPr lang="en-US" altLang="en-US" sz="2400">
                <a:solidFill>
                  <a:schemeClr val="accent2"/>
                </a:solidFill>
              </a:rPr>
              <a:t>Harmonics</a:t>
            </a:r>
          </a:p>
        </p:txBody>
      </p:sp>
      <p:sp>
        <p:nvSpPr>
          <p:cNvPr id="5" name="Text Box 24">
            <a:extLst>
              <a:ext uri="{FF2B5EF4-FFF2-40B4-BE49-F238E27FC236}">
                <a16:creationId xmlns:a16="http://schemas.microsoft.com/office/drawing/2014/main" id="{FB316105-116F-4EB4-8BDC-0B6021C7F1C6}"/>
              </a:ext>
            </a:extLst>
          </p:cNvPr>
          <p:cNvSpPr txBox="1">
            <a:spLocks noChangeArrowheads="1"/>
          </p:cNvSpPr>
          <p:nvPr/>
        </p:nvSpPr>
        <p:spPr bwMode="auto">
          <a:xfrm>
            <a:off x="647700" y="45720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Unity (1.0) PF, </a:t>
            </a:r>
          </a:p>
          <a:p>
            <a:pPr algn="ctr" eaLnBrk="1" hangingPunct="1"/>
            <a:r>
              <a:rPr lang="en-US" altLang="en-US" sz="2400">
                <a:solidFill>
                  <a:srgbClr val="000066"/>
                </a:solidFill>
              </a:rPr>
              <a:t>how much power is being drawn?</a:t>
            </a:r>
          </a:p>
        </p:txBody>
      </p:sp>
      <p:graphicFrame>
        <p:nvGraphicFramePr>
          <p:cNvPr id="2" name="Object 1">
            <a:extLst>
              <a:ext uri="{FF2B5EF4-FFF2-40B4-BE49-F238E27FC236}">
                <a16:creationId xmlns:a16="http://schemas.microsoft.com/office/drawing/2014/main" id="{7DC989BD-8A7F-4D52-8231-A58F9F5077A0}"/>
              </a:ext>
            </a:extLst>
          </p:cNvPr>
          <p:cNvGraphicFramePr>
            <a:graphicFrameLocks noChangeAspect="1"/>
          </p:cNvGraphicFramePr>
          <p:nvPr/>
        </p:nvGraphicFramePr>
        <p:xfrm>
          <a:off x="6324600" y="4800600"/>
          <a:ext cx="1419225" cy="1419225"/>
        </p:xfrm>
        <a:graphic>
          <a:graphicData uri="http://schemas.openxmlformats.org/presentationml/2006/ole">
            <mc:AlternateContent xmlns:mc="http://schemas.openxmlformats.org/markup-compatibility/2006">
              <mc:Choice xmlns:v="urn:schemas-microsoft-com:vml" Requires="v">
                <p:oleObj name="PHOTO-PAINT" r:id="rId2" imgW="4514286" imgH="4514286" progId="CorelPhotoPaint.Image.12">
                  <p:embed/>
                </p:oleObj>
              </mc:Choice>
              <mc:Fallback>
                <p:oleObj name="PHOTO-PAINT" r:id="rId2" imgW="4514286" imgH="4514286" progId="CorelPhotoPaint.Image.12">
                  <p:embed/>
                  <p:pic>
                    <p:nvPicPr>
                      <p:cNvPr id="2" name="Object 1">
                        <a:extLst>
                          <a:ext uri="{FF2B5EF4-FFF2-40B4-BE49-F238E27FC236}">
                            <a16:creationId xmlns:a16="http://schemas.microsoft.com/office/drawing/2014/main" id="{7DC989BD-8A7F-4D52-8231-A58F9F507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5">
            <a:extLst>
              <a:ext uri="{FF2B5EF4-FFF2-40B4-BE49-F238E27FC236}">
                <a16:creationId xmlns:a16="http://schemas.microsoft.com/office/drawing/2014/main" id="{AB7917BB-47CE-470B-90D8-91F407F4983A}"/>
              </a:ext>
            </a:extLst>
          </p:cNvPr>
          <p:cNvSpPr txBox="1">
            <a:spLocks noChangeArrowheads="1"/>
          </p:cNvSpPr>
          <p:nvPr/>
        </p:nvSpPr>
        <p:spPr bwMode="auto">
          <a:xfrm>
            <a:off x="1371600" y="60960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1.0 = 1560 Watts</a:t>
            </a:r>
          </a:p>
        </p:txBody>
      </p:sp>
      <p:sp>
        <p:nvSpPr>
          <p:cNvPr id="3" name="Footer Placeholder 2">
            <a:extLst>
              <a:ext uri="{FF2B5EF4-FFF2-40B4-BE49-F238E27FC236}">
                <a16:creationId xmlns:a16="http://schemas.microsoft.com/office/drawing/2014/main" id="{08C27C23-F40F-40F3-B5D6-E2A37C806F3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3853A5A-FEFD-49A1-B20B-5559A7865416}"/>
              </a:ext>
            </a:extLst>
          </p:cNvPr>
          <p:cNvSpPr>
            <a:spLocks noGrp="1"/>
          </p:cNvSpPr>
          <p:nvPr>
            <p:ph type="sldNum" sz="quarter" idx="4"/>
          </p:nvPr>
        </p:nvSpPr>
        <p:spPr/>
        <p:txBody>
          <a:bodyPr/>
          <a:lstStyle/>
          <a:p>
            <a:fld id="{F4B7F58F-9A72-4E07-B505-B7A6F5244F49}" type="slidenum">
              <a:rPr lang="en-US" smtClean="0"/>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1906B-A698-494E-85A2-E287FCE614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3251" name="Text Box 5">
            <a:extLst>
              <a:ext uri="{FF2B5EF4-FFF2-40B4-BE49-F238E27FC236}">
                <a16:creationId xmlns:a16="http://schemas.microsoft.com/office/drawing/2014/main" id="{15CDD202-C9F4-422E-B021-50F4E4783E85}"/>
              </a:ext>
            </a:extLst>
          </p:cNvPr>
          <p:cNvSpPr txBox="1">
            <a:spLocks noChangeArrowheads="1"/>
          </p:cNvSpPr>
          <p:nvPr/>
        </p:nvSpPr>
        <p:spPr bwMode="auto">
          <a:xfrm>
            <a:off x="854075" y="1600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0.866 PF, </a:t>
            </a:r>
          </a:p>
          <a:p>
            <a:pPr algn="ctr" eaLnBrk="1" hangingPunct="1"/>
            <a:r>
              <a:rPr lang="en-US" altLang="en-US" sz="2400">
                <a:solidFill>
                  <a:srgbClr val="000066"/>
                </a:solidFill>
              </a:rPr>
              <a:t>how much power is being drawn?</a:t>
            </a:r>
          </a:p>
        </p:txBody>
      </p:sp>
      <p:sp>
        <p:nvSpPr>
          <p:cNvPr id="4" name="Text Box 6">
            <a:extLst>
              <a:ext uri="{FF2B5EF4-FFF2-40B4-BE49-F238E27FC236}">
                <a16:creationId xmlns:a16="http://schemas.microsoft.com/office/drawing/2014/main" id="{F85FF869-0543-4111-A402-253860A285CD}"/>
              </a:ext>
            </a:extLst>
          </p:cNvPr>
          <p:cNvSpPr txBox="1">
            <a:spLocks noChangeArrowheads="1"/>
          </p:cNvSpPr>
          <p:nvPr/>
        </p:nvSpPr>
        <p:spPr bwMode="auto">
          <a:xfrm>
            <a:off x="685800" y="3011488"/>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5" name="Text Box 11">
            <a:extLst>
              <a:ext uri="{FF2B5EF4-FFF2-40B4-BE49-F238E27FC236}">
                <a16:creationId xmlns:a16="http://schemas.microsoft.com/office/drawing/2014/main" id="{B68CE8FA-1023-477B-887B-916F626EA8E2}"/>
              </a:ext>
            </a:extLst>
          </p:cNvPr>
          <p:cNvSpPr txBox="1">
            <a:spLocks noChangeArrowheads="1"/>
          </p:cNvSpPr>
          <p:nvPr/>
        </p:nvSpPr>
        <p:spPr bwMode="auto">
          <a:xfrm>
            <a:off x="1006475" y="3886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0.712 PF, </a:t>
            </a:r>
          </a:p>
          <a:p>
            <a:pPr algn="ctr" eaLnBrk="1" hangingPunct="1"/>
            <a:r>
              <a:rPr lang="en-US" altLang="en-US" sz="2400">
                <a:solidFill>
                  <a:srgbClr val="000066"/>
                </a:solidFill>
              </a:rPr>
              <a:t>how much power is being drawn?</a:t>
            </a:r>
          </a:p>
        </p:txBody>
      </p:sp>
      <p:sp>
        <p:nvSpPr>
          <p:cNvPr id="6" name="Text Box 12">
            <a:extLst>
              <a:ext uri="{FF2B5EF4-FFF2-40B4-BE49-F238E27FC236}">
                <a16:creationId xmlns:a16="http://schemas.microsoft.com/office/drawing/2014/main" id="{6D4D3763-DF20-4167-9447-529400A695EF}"/>
              </a:ext>
            </a:extLst>
          </p:cNvPr>
          <p:cNvSpPr txBox="1">
            <a:spLocks noChangeArrowheads="1"/>
          </p:cNvSpPr>
          <p:nvPr/>
        </p:nvSpPr>
        <p:spPr bwMode="auto">
          <a:xfrm>
            <a:off x="838200" y="5297488"/>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graphicFrame>
        <p:nvGraphicFramePr>
          <p:cNvPr id="53255" name="Object 1">
            <a:extLst>
              <a:ext uri="{FF2B5EF4-FFF2-40B4-BE49-F238E27FC236}">
                <a16:creationId xmlns:a16="http://schemas.microsoft.com/office/drawing/2014/main" id="{E144494D-74C9-4E53-8718-DE501BD95FA2}"/>
              </a:ext>
            </a:extLst>
          </p:cNvPr>
          <p:cNvGraphicFramePr>
            <a:graphicFrameLocks noChangeAspect="1"/>
          </p:cNvGraphicFramePr>
          <p:nvPr/>
        </p:nvGraphicFramePr>
        <p:xfrm>
          <a:off x="6858000" y="1600200"/>
          <a:ext cx="1752600" cy="17478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3255" name="Object 1">
                        <a:extLst>
                          <a:ext uri="{FF2B5EF4-FFF2-40B4-BE49-F238E27FC236}">
                            <a16:creationId xmlns:a16="http://schemas.microsoft.com/office/drawing/2014/main" id="{E144494D-74C9-4E53-8718-DE501BD9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7526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AF289512-4A4C-4E93-96C9-85EBCC4CABCB}"/>
              </a:ext>
            </a:extLst>
          </p:cNvPr>
          <p:cNvGraphicFramePr>
            <a:graphicFrameLocks noChangeAspect="1"/>
          </p:cNvGraphicFramePr>
          <p:nvPr/>
        </p:nvGraphicFramePr>
        <p:xfrm>
          <a:off x="6934200" y="3773488"/>
          <a:ext cx="1749425" cy="1752600"/>
        </p:xfrm>
        <a:graphic>
          <a:graphicData uri="http://schemas.openxmlformats.org/presentationml/2006/ole">
            <mc:AlternateContent xmlns:mc="http://schemas.openxmlformats.org/markup-compatibility/2006">
              <mc:Choice xmlns:v="urn:schemas-microsoft-com:vml" Requires="v">
                <p:oleObj name="PHOTO-PAINT" r:id="rId4" imgW="4514286" imgH="4523810" progId="CorelPhotoPaint.Image.12">
                  <p:embed/>
                </p:oleObj>
              </mc:Choice>
              <mc:Fallback>
                <p:oleObj name="PHOTO-PAINT" r:id="rId4" imgW="4514286" imgH="4523810" progId="CorelPhotoPaint.Image.12">
                  <p:embed/>
                  <p:pic>
                    <p:nvPicPr>
                      <p:cNvPr id="7" name="Object 6">
                        <a:extLst>
                          <a:ext uri="{FF2B5EF4-FFF2-40B4-BE49-F238E27FC236}">
                            <a16:creationId xmlns:a16="http://schemas.microsoft.com/office/drawing/2014/main" id="{AF289512-4A4C-4E93-96C9-85EBCC4CA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73488"/>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074540D3-0BCF-47B3-940A-1B4E71B394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F1617D-1C12-4B4D-9278-703C517F16C1}"/>
              </a:ext>
            </a:extLst>
          </p:cNvPr>
          <p:cNvSpPr>
            <a:spLocks noGrp="1"/>
          </p:cNvSpPr>
          <p:nvPr>
            <p:ph type="sldNum" sz="quarter" idx="4"/>
          </p:nvPr>
        </p:nvSpPr>
        <p:spPr/>
        <p:txBody>
          <a:bodyPr/>
          <a:lstStyle/>
          <a:p>
            <a:fld id="{F4B7F58F-9A72-4E07-B505-B7A6F5244F49}" type="slidenum">
              <a:rPr lang="en-US" smtClean="0"/>
              <a:pPr/>
              <a:t>42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EEB2773-9FBA-49D7-8D4B-B29E80FB77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4275" name="Text Box 10">
            <a:extLst>
              <a:ext uri="{FF2B5EF4-FFF2-40B4-BE49-F238E27FC236}">
                <a16:creationId xmlns:a16="http://schemas.microsoft.com/office/drawing/2014/main" id="{3D6DDBF3-2943-415E-B270-3EA52F9694F5}"/>
              </a:ext>
            </a:extLst>
          </p:cNvPr>
          <p:cNvSpPr txBox="1">
            <a:spLocks noChangeArrowheads="1"/>
          </p:cNvSpPr>
          <p:nvPr/>
        </p:nvSpPr>
        <p:spPr bwMode="auto">
          <a:xfrm>
            <a:off x="762000" y="15240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In the previous example we had:</a:t>
            </a:r>
            <a:endParaRPr lang="en-US" altLang="en-US">
              <a:solidFill>
                <a:srgbClr val="000066"/>
              </a:solidFill>
            </a:endParaRPr>
          </a:p>
        </p:txBody>
      </p:sp>
      <p:sp>
        <p:nvSpPr>
          <p:cNvPr id="54276" name="Text Box 12">
            <a:extLst>
              <a:ext uri="{FF2B5EF4-FFF2-40B4-BE49-F238E27FC236}">
                <a16:creationId xmlns:a16="http://schemas.microsoft.com/office/drawing/2014/main" id="{41F0090E-7692-44A5-97F7-516C82C17E2C}"/>
              </a:ext>
            </a:extLst>
          </p:cNvPr>
          <p:cNvSpPr txBox="1">
            <a:spLocks noChangeArrowheads="1"/>
          </p:cNvSpPr>
          <p:nvPr/>
        </p:nvSpPr>
        <p:spPr bwMode="auto">
          <a:xfrm>
            <a:off x="762000" y="2057400"/>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54277" name="Text Box 13">
            <a:extLst>
              <a:ext uri="{FF2B5EF4-FFF2-40B4-BE49-F238E27FC236}">
                <a16:creationId xmlns:a16="http://schemas.microsoft.com/office/drawing/2014/main" id="{7FD52373-A653-471D-9DB2-DE746E1E9BAD}"/>
              </a:ext>
            </a:extLst>
          </p:cNvPr>
          <p:cNvSpPr txBox="1">
            <a:spLocks noChangeArrowheads="1"/>
          </p:cNvSpPr>
          <p:nvPr/>
        </p:nvSpPr>
        <p:spPr bwMode="auto">
          <a:xfrm>
            <a:off x="762000" y="2514600"/>
            <a:ext cx="796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Normally we don’t talk about Watts, we speak in Kilowatts</a:t>
            </a:r>
            <a:endParaRPr lang="en-US" altLang="en-US">
              <a:solidFill>
                <a:srgbClr val="000066"/>
              </a:solidFill>
            </a:endParaRPr>
          </a:p>
        </p:txBody>
      </p:sp>
      <p:sp>
        <p:nvSpPr>
          <p:cNvPr id="54278" name="Text Box 14">
            <a:extLst>
              <a:ext uri="{FF2B5EF4-FFF2-40B4-BE49-F238E27FC236}">
                <a16:creationId xmlns:a16="http://schemas.microsoft.com/office/drawing/2014/main" id="{FF0A2BE5-6025-4197-8DF4-A47100B1E648}"/>
              </a:ext>
            </a:extLst>
          </p:cNvPr>
          <p:cNvSpPr txBox="1">
            <a:spLocks noChangeArrowheads="1"/>
          </p:cNvSpPr>
          <p:nvPr/>
        </p:nvSpPr>
        <p:spPr bwMode="auto">
          <a:xfrm>
            <a:off x="762000" y="3124200"/>
            <a:ext cx="443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1000 Watts = 1 Kilowatt = 1 kW</a:t>
            </a:r>
          </a:p>
        </p:txBody>
      </p:sp>
      <p:sp>
        <p:nvSpPr>
          <p:cNvPr id="54279" name="Text Box 15">
            <a:extLst>
              <a:ext uri="{FF2B5EF4-FFF2-40B4-BE49-F238E27FC236}">
                <a16:creationId xmlns:a16="http://schemas.microsoft.com/office/drawing/2014/main" id="{8CD26B0E-6BAC-4437-AB93-8DB92C034D22}"/>
              </a:ext>
            </a:extLst>
          </p:cNvPr>
          <p:cNvSpPr txBox="1">
            <a:spLocks noChangeArrowheads="1"/>
          </p:cNvSpPr>
          <p:nvPr/>
        </p:nvSpPr>
        <p:spPr bwMode="auto">
          <a:xfrm>
            <a:off x="762000" y="3657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Watts / 1000 = Kilowatts</a:t>
            </a:r>
          </a:p>
        </p:txBody>
      </p:sp>
      <p:sp>
        <p:nvSpPr>
          <p:cNvPr id="8" name="Text Box 6">
            <a:extLst>
              <a:ext uri="{FF2B5EF4-FFF2-40B4-BE49-F238E27FC236}">
                <a16:creationId xmlns:a16="http://schemas.microsoft.com/office/drawing/2014/main" id="{04B46679-8012-419E-B213-8E85245E9312}"/>
              </a:ext>
            </a:extLst>
          </p:cNvPr>
          <p:cNvSpPr txBox="1">
            <a:spLocks noChangeArrowheads="1"/>
          </p:cNvSpPr>
          <p:nvPr/>
        </p:nvSpPr>
        <p:spPr bwMode="auto">
          <a:xfrm>
            <a:off x="762000" y="4267200"/>
            <a:ext cx="5322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Unity (0.712) PF, </a:t>
            </a:r>
          </a:p>
          <a:p>
            <a:pPr algn="ctr" eaLnBrk="1" hangingPunct="1"/>
            <a:r>
              <a:rPr lang="en-US" altLang="en-US" sz="2400">
                <a:solidFill>
                  <a:srgbClr val="000066"/>
                </a:solidFill>
              </a:rPr>
              <a:t>how </a:t>
            </a:r>
            <a:r>
              <a:rPr lang="en-US" altLang="en-US" sz="2400" u="sng">
                <a:solidFill>
                  <a:srgbClr val="0000FF"/>
                </a:solidFill>
              </a:rPr>
              <a:t>many Kilowatts</a:t>
            </a:r>
            <a:r>
              <a:rPr lang="en-US" altLang="en-US" sz="2400">
                <a:solidFill>
                  <a:srgbClr val="000066"/>
                </a:solidFill>
              </a:rPr>
              <a:t> are being drawn?</a:t>
            </a:r>
          </a:p>
        </p:txBody>
      </p:sp>
      <p:sp>
        <p:nvSpPr>
          <p:cNvPr id="9" name="Text Box 7">
            <a:extLst>
              <a:ext uri="{FF2B5EF4-FFF2-40B4-BE49-F238E27FC236}">
                <a16:creationId xmlns:a16="http://schemas.microsoft.com/office/drawing/2014/main" id="{FF8786BE-EF06-4FBA-82C6-929064C91ACB}"/>
              </a:ext>
            </a:extLst>
          </p:cNvPr>
          <p:cNvSpPr txBox="1">
            <a:spLocks noChangeArrowheads="1"/>
          </p:cNvSpPr>
          <p:nvPr/>
        </p:nvSpPr>
        <p:spPr bwMode="auto">
          <a:xfrm>
            <a:off x="762000" y="5867400"/>
            <a:ext cx="655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1000 = 53.315 kW</a:t>
            </a:r>
          </a:p>
        </p:txBody>
      </p:sp>
      <p:graphicFrame>
        <p:nvGraphicFramePr>
          <p:cNvPr id="2" name="Object 1">
            <a:extLst>
              <a:ext uri="{FF2B5EF4-FFF2-40B4-BE49-F238E27FC236}">
                <a16:creationId xmlns:a16="http://schemas.microsoft.com/office/drawing/2014/main" id="{B356EDFF-1B1F-46E1-BF73-41834A82C830}"/>
              </a:ext>
            </a:extLst>
          </p:cNvPr>
          <p:cNvGraphicFramePr>
            <a:graphicFrameLocks noChangeAspect="1"/>
          </p:cNvGraphicFramePr>
          <p:nvPr/>
        </p:nvGraphicFramePr>
        <p:xfrm>
          <a:off x="6629400" y="3429000"/>
          <a:ext cx="1749425"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2" name="Object 1">
                        <a:extLst>
                          <a:ext uri="{FF2B5EF4-FFF2-40B4-BE49-F238E27FC236}">
                            <a16:creationId xmlns:a16="http://schemas.microsoft.com/office/drawing/2014/main" id="{B356EDFF-1B1F-46E1-BF73-41834A82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29000"/>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5DAD9DFB-D086-4404-9A98-E31C87ECB95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B38D783-A5ED-4FFC-BF6E-DF429B2E6E29}"/>
              </a:ext>
            </a:extLst>
          </p:cNvPr>
          <p:cNvSpPr>
            <a:spLocks noGrp="1"/>
          </p:cNvSpPr>
          <p:nvPr>
            <p:ph type="sldNum" sz="quarter" idx="4"/>
          </p:nvPr>
        </p:nvSpPr>
        <p:spPr/>
        <p:txBody>
          <a:bodyPr/>
          <a:lstStyle/>
          <a:p>
            <a:fld id="{F4B7F58F-9A72-4E07-B505-B7A6F5244F49}" type="slidenum">
              <a:rPr lang="en-US" smtClean="0"/>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A1FD7F-6029-4D20-8B56-F1D6D1A4561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5299" name="Text Box 11">
            <a:extLst>
              <a:ext uri="{FF2B5EF4-FFF2-40B4-BE49-F238E27FC236}">
                <a16:creationId xmlns:a16="http://schemas.microsoft.com/office/drawing/2014/main" id="{D2C83D5E-0821-49E0-874E-AEB6A1F3DC26}"/>
              </a:ext>
            </a:extLst>
          </p:cNvPr>
          <p:cNvSpPr txBox="1">
            <a:spLocks noChangeArrowheads="1"/>
          </p:cNvSpPr>
          <p:nvPr/>
        </p:nvSpPr>
        <p:spPr bwMode="auto">
          <a:xfrm>
            <a:off x="914400" y="1600200"/>
            <a:ext cx="7234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If power is how fast water flows from a pipe,</a:t>
            </a:r>
          </a:p>
          <a:p>
            <a:pPr eaLnBrk="1" hangingPunct="1"/>
            <a:r>
              <a:rPr lang="en-US" altLang="en-US" sz="2400">
                <a:solidFill>
                  <a:srgbClr val="000066"/>
                </a:solidFill>
              </a:rPr>
              <a:t>then energy is how much water we have in a bucket</a:t>
            </a:r>
          </a:p>
          <a:p>
            <a:pPr eaLnBrk="1" hangingPunct="1"/>
            <a:r>
              <a:rPr lang="en-US" altLang="en-US" sz="2400">
                <a:solidFill>
                  <a:srgbClr val="000066"/>
                </a:solidFill>
              </a:rPr>
              <a:t>after the water has been flowing for a specified time.</a:t>
            </a:r>
            <a:endParaRPr lang="en-US" altLang="en-US">
              <a:solidFill>
                <a:srgbClr val="000066"/>
              </a:solidFill>
            </a:endParaRPr>
          </a:p>
        </p:txBody>
      </p:sp>
      <p:sp>
        <p:nvSpPr>
          <p:cNvPr id="55300" name="Text Box 6">
            <a:extLst>
              <a:ext uri="{FF2B5EF4-FFF2-40B4-BE49-F238E27FC236}">
                <a16:creationId xmlns:a16="http://schemas.microsoft.com/office/drawing/2014/main" id="{F974D739-0FEA-4AC4-9B43-6B9A4F1BC172}"/>
              </a:ext>
            </a:extLst>
          </p:cNvPr>
          <p:cNvSpPr txBox="1">
            <a:spLocks noChangeArrowheads="1"/>
          </p:cNvSpPr>
          <p:nvPr/>
        </p:nvSpPr>
        <p:spPr bwMode="auto">
          <a:xfrm>
            <a:off x="2590800" y="297180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Energy = Power x Time</a:t>
            </a:r>
            <a:endParaRPr lang="en-US" altLang="en-US">
              <a:solidFill>
                <a:srgbClr val="000066"/>
              </a:solidFill>
            </a:endParaRPr>
          </a:p>
        </p:txBody>
      </p:sp>
      <p:sp>
        <p:nvSpPr>
          <p:cNvPr id="55301" name="Text Box 10">
            <a:extLst>
              <a:ext uri="{FF2B5EF4-FFF2-40B4-BE49-F238E27FC236}">
                <a16:creationId xmlns:a16="http://schemas.microsoft.com/office/drawing/2014/main" id="{B83D1818-4D82-482D-92DF-115680AD4583}"/>
              </a:ext>
            </a:extLst>
          </p:cNvPr>
          <p:cNvSpPr txBox="1">
            <a:spLocks noChangeArrowheads="1"/>
          </p:cNvSpPr>
          <p:nvPr/>
        </p:nvSpPr>
        <p:spPr bwMode="auto">
          <a:xfrm>
            <a:off x="1447800" y="3581400"/>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 kW for 1 Hour = 1 Kilowatt-Hour = 1 kWh</a:t>
            </a:r>
          </a:p>
        </p:txBody>
      </p:sp>
      <p:sp>
        <p:nvSpPr>
          <p:cNvPr id="12" name="Text Box 13">
            <a:extLst>
              <a:ext uri="{FF2B5EF4-FFF2-40B4-BE49-F238E27FC236}">
                <a16:creationId xmlns:a16="http://schemas.microsoft.com/office/drawing/2014/main" id="{D9CE6BEC-C12F-49B3-96FA-ED2555FA8700}"/>
              </a:ext>
            </a:extLst>
          </p:cNvPr>
          <p:cNvSpPr txBox="1">
            <a:spLocks noChangeArrowheads="1"/>
          </p:cNvSpPr>
          <p:nvPr/>
        </p:nvSpPr>
        <p:spPr bwMode="auto">
          <a:xfrm>
            <a:off x="1447800" y="4343400"/>
            <a:ext cx="406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(Wh) = E x I x PF x T</a:t>
            </a:r>
          </a:p>
        </p:txBody>
      </p:sp>
      <p:sp>
        <p:nvSpPr>
          <p:cNvPr id="13" name="Text Box 15">
            <a:extLst>
              <a:ext uri="{FF2B5EF4-FFF2-40B4-BE49-F238E27FC236}">
                <a16:creationId xmlns:a16="http://schemas.microsoft.com/office/drawing/2014/main" id="{83C59D3B-2869-4BD7-B28A-688D762EE6E0}"/>
              </a:ext>
            </a:extLst>
          </p:cNvPr>
          <p:cNvSpPr txBox="1">
            <a:spLocks noChangeArrowheads="1"/>
          </p:cNvSpPr>
          <p:nvPr/>
        </p:nvSpPr>
        <p:spPr bwMode="auto">
          <a:xfrm>
            <a:off x="1447800" y="49530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where    T = time in hours</a:t>
            </a:r>
            <a:endParaRPr lang="en-US" altLang="en-US">
              <a:solidFill>
                <a:srgbClr val="000066"/>
              </a:solidFill>
            </a:endParaRPr>
          </a:p>
        </p:txBody>
      </p:sp>
      <p:sp>
        <p:nvSpPr>
          <p:cNvPr id="14" name="Text Box 14">
            <a:extLst>
              <a:ext uri="{FF2B5EF4-FFF2-40B4-BE49-F238E27FC236}">
                <a16:creationId xmlns:a16="http://schemas.microsoft.com/office/drawing/2014/main" id="{AF10701C-E6A2-4B4A-A89B-29F61FD22A69}"/>
              </a:ext>
            </a:extLst>
          </p:cNvPr>
          <p:cNvSpPr txBox="1">
            <a:spLocks noChangeArrowheads="1"/>
          </p:cNvSpPr>
          <p:nvPr/>
        </p:nvSpPr>
        <p:spPr bwMode="auto">
          <a:xfrm>
            <a:off x="1447800" y="5562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(kW) = (E x I x PF / 1000) x T</a:t>
            </a:r>
          </a:p>
        </p:txBody>
      </p:sp>
      <p:sp>
        <p:nvSpPr>
          <p:cNvPr id="2" name="Footer Placeholder 1">
            <a:extLst>
              <a:ext uri="{FF2B5EF4-FFF2-40B4-BE49-F238E27FC236}">
                <a16:creationId xmlns:a16="http://schemas.microsoft.com/office/drawing/2014/main" id="{324478BF-9D7F-4F6E-8440-9C38E038882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7621D12-46D2-4AA5-B352-079C7DFE7EEE}"/>
              </a:ext>
            </a:extLst>
          </p:cNvPr>
          <p:cNvSpPr>
            <a:spLocks noGrp="1"/>
          </p:cNvSpPr>
          <p:nvPr>
            <p:ph type="sldNum" sz="quarter" idx="4"/>
          </p:nvPr>
        </p:nvSpPr>
        <p:spPr/>
        <p:txBody>
          <a:bodyPr/>
          <a:lstStyle/>
          <a:p>
            <a:fld id="{F4B7F58F-9A72-4E07-B505-B7A6F5244F49}"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BAAD8-6E57-4F8C-8B71-817B7297276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6323" name="Text Box 3">
            <a:extLst>
              <a:ext uri="{FF2B5EF4-FFF2-40B4-BE49-F238E27FC236}">
                <a16:creationId xmlns:a16="http://schemas.microsoft.com/office/drawing/2014/main" id="{7D16BA65-A039-4B45-A44D-9960A665B7A6}"/>
              </a:ext>
            </a:extLst>
          </p:cNvPr>
          <p:cNvSpPr txBox="1">
            <a:spLocks noChangeArrowheads="1"/>
          </p:cNvSpPr>
          <p:nvPr/>
        </p:nvSpPr>
        <p:spPr bwMode="auto">
          <a:xfrm>
            <a:off x="1219200" y="16002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45 Amps at a Power Factor of 0.9 for 1 day, </a:t>
            </a:r>
          </a:p>
          <a:p>
            <a:pPr algn="ctr" eaLnBrk="1" hangingPunct="1"/>
            <a:r>
              <a:rPr lang="en-US" altLang="en-US" sz="2400">
                <a:solidFill>
                  <a:srgbClr val="000066"/>
                </a:solidFill>
              </a:rPr>
              <a:t>how much Energy (kWh) has been used?</a:t>
            </a:r>
          </a:p>
        </p:txBody>
      </p:sp>
      <p:sp>
        <p:nvSpPr>
          <p:cNvPr id="5" name="Text Box 4">
            <a:extLst>
              <a:ext uri="{FF2B5EF4-FFF2-40B4-BE49-F238E27FC236}">
                <a16:creationId xmlns:a16="http://schemas.microsoft.com/office/drawing/2014/main" id="{FA5D8B7E-0835-44C2-800F-AE518A6042CB}"/>
              </a:ext>
            </a:extLst>
          </p:cNvPr>
          <p:cNvSpPr txBox="1">
            <a:spLocks noChangeArrowheads="1"/>
          </p:cNvSpPr>
          <p:nvPr/>
        </p:nvSpPr>
        <p:spPr bwMode="auto">
          <a:xfrm>
            <a:off x="914400" y="2895600"/>
            <a:ext cx="718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45 x 0.9 / 1000) x 24 = 116.64 kWh</a:t>
            </a:r>
          </a:p>
        </p:txBody>
      </p:sp>
      <p:sp>
        <p:nvSpPr>
          <p:cNvPr id="6" name="Text Box 8">
            <a:extLst>
              <a:ext uri="{FF2B5EF4-FFF2-40B4-BE49-F238E27FC236}">
                <a16:creationId xmlns:a16="http://schemas.microsoft.com/office/drawing/2014/main" id="{C29D0AE4-4E2C-415B-913D-1A0F8452009D}"/>
              </a:ext>
            </a:extLst>
          </p:cNvPr>
          <p:cNvSpPr txBox="1">
            <a:spLocks noChangeArrowheads="1"/>
          </p:cNvSpPr>
          <p:nvPr/>
        </p:nvSpPr>
        <p:spPr bwMode="auto">
          <a:xfrm>
            <a:off x="1371600" y="3657600"/>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240 Volt service drawing 60 Amps at a Power Factor of 1.0 for 5.5 hours, </a:t>
            </a:r>
          </a:p>
          <a:p>
            <a:pPr algn="ctr" eaLnBrk="1" hangingPunct="1"/>
            <a:r>
              <a:rPr lang="en-US" altLang="en-US" sz="2400">
                <a:solidFill>
                  <a:srgbClr val="000066"/>
                </a:solidFill>
              </a:rPr>
              <a:t>how much Energy (kWh) has been used?</a:t>
            </a:r>
          </a:p>
        </p:txBody>
      </p:sp>
      <p:sp>
        <p:nvSpPr>
          <p:cNvPr id="7" name="Text Box 9">
            <a:extLst>
              <a:ext uri="{FF2B5EF4-FFF2-40B4-BE49-F238E27FC236}">
                <a16:creationId xmlns:a16="http://schemas.microsoft.com/office/drawing/2014/main" id="{4B53F776-6DF0-48C2-B83E-3145B5B94590}"/>
              </a:ext>
            </a:extLst>
          </p:cNvPr>
          <p:cNvSpPr txBox="1">
            <a:spLocks noChangeArrowheads="1"/>
          </p:cNvSpPr>
          <p:nvPr/>
        </p:nvSpPr>
        <p:spPr bwMode="auto">
          <a:xfrm>
            <a:off x="914400" y="5029200"/>
            <a:ext cx="692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(240 x 60 x 1.0 / 1000) x 5.5 = 79.2 kWh</a:t>
            </a:r>
          </a:p>
        </p:txBody>
      </p:sp>
      <p:sp>
        <p:nvSpPr>
          <p:cNvPr id="2" name="Footer Placeholder 1">
            <a:extLst>
              <a:ext uri="{FF2B5EF4-FFF2-40B4-BE49-F238E27FC236}">
                <a16:creationId xmlns:a16="http://schemas.microsoft.com/office/drawing/2014/main" id="{5EF997E4-C7DE-4C3F-AE4A-1FE499FAFDE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B18EBD6-F8EA-48DD-9D4F-9A5857D6B872}"/>
              </a:ext>
            </a:extLst>
          </p:cNvPr>
          <p:cNvSpPr>
            <a:spLocks noGrp="1"/>
          </p:cNvSpPr>
          <p:nvPr>
            <p:ph type="sldNum" sz="quarter" idx="4"/>
          </p:nvPr>
        </p:nvSpPr>
        <p:spPr/>
        <p:txBody>
          <a:bodyPr/>
          <a:lstStyle/>
          <a:p>
            <a:fld id="{F4B7F58F-9A72-4E07-B505-B7A6F5244F49}" type="slidenum">
              <a:rPr lang="en-US" smtClean="0"/>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6D66081-6A35-4631-8991-6E50000E00F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7347" name="Text Box 3">
            <a:extLst>
              <a:ext uri="{FF2B5EF4-FFF2-40B4-BE49-F238E27FC236}">
                <a16:creationId xmlns:a16="http://schemas.microsoft.com/office/drawing/2014/main" id="{EA05B3D6-9EA9-41EB-B932-932C7BB8B06F}"/>
              </a:ext>
            </a:extLst>
          </p:cNvPr>
          <p:cNvSpPr txBox="1">
            <a:spLocks noChangeArrowheads="1"/>
          </p:cNvSpPr>
          <p:nvPr/>
        </p:nvSpPr>
        <p:spPr bwMode="auto">
          <a:xfrm>
            <a:off x="1219200" y="16002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20 Amps at a Power Factor of 0.8 from 8:00AM to 6</a:t>
            </a:r>
            <a:r>
              <a:rPr lang="en-US" altLang="en-US" sz="2400">
                <a:solidFill>
                  <a:srgbClr val="000066"/>
                </a:solidFill>
                <a:sym typeface="Wingdings" panose="05000000000000000000" pitchFamily="2" charset="2"/>
              </a:rPr>
              <a:t>:00PM</a:t>
            </a:r>
            <a:r>
              <a:rPr lang="en-US" altLang="en-US" sz="2400">
                <a:solidFill>
                  <a:srgbClr val="000066"/>
                </a:solidFill>
              </a:rPr>
              <a:t>,</a:t>
            </a:r>
          </a:p>
          <a:p>
            <a:pPr algn="ctr" eaLnBrk="1" hangingPunct="1"/>
            <a:r>
              <a:rPr lang="en-US" altLang="en-US" sz="2400">
                <a:solidFill>
                  <a:srgbClr val="000066"/>
                </a:solidFill>
              </a:rPr>
              <a:t>and 1 Amp at PF=1.0 from 6:00PM to 8:00AM </a:t>
            </a:r>
          </a:p>
          <a:p>
            <a:pPr algn="ctr" eaLnBrk="1" hangingPunct="1"/>
            <a:r>
              <a:rPr lang="en-US" altLang="en-US" sz="2400">
                <a:solidFill>
                  <a:srgbClr val="000066"/>
                </a:solidFill>
              </a:rPr>
              <a:t>how much Energy (kWh) has been used?</a:t>
            </a:r>
          </a:p>
        </p:txBody>
      </p:sp>
      <p:sp>
        <p:nvSpPr>
          <p:cNvPr id="4" name="Text Box 7">
            <a:extLst>
              <a:ext uri="{FF2B5EF4-FFF2-40B4-BE49-F238E27FC236}">
                <a16:creationId xmlns:a16="http://schemas.microsoft.com/office/drawing/2014/main" id="{A5E2CB82-57B0-442A-A492-272CED17DCA5}"/>
              </a:ext>
            </a:extLst>
          </p:cNvPr>
          <p:cNvSpPr txBox="1">
            <a:spLocks noChangeArrowheads="1"/>
          </p:cNvSpPr>
          <p:nvPr/>
        </p:nvSpPr>
        <p:spPr bwMode="auto">
          <a:xfrm>
            <a:off x="990600" y="34163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8:00AM to 6:00PM = 10 hours</a:t>
            </a:r>
          </a:p>
          <a:p>
            <a:pPr eaLnBrk="1" hangingPunct="1"/>
            <a:r>
              <a:rPr lang="en-US" altLang="en-US" sz="2400">
                <a:solidFill>
                  <a:srgbClr val="F71A03"/>
                </a:solidFill>
              </a:rPr>
              <a:t>6:00PM to 8:00AM = 14 hours</a:t>
            </a:r>
          </a:p>
        </p:txBody>
      </p:sp>
      <p:sp>
        <p:nvSpPr>
          <p:cNvPr id="5" name="Text Box 4">
            <a:extLst>
              <a:ext uri="{FF2B5EF4-FFF2-40B4-BE49-F238E27FC236}">
                <a16:creationId xmlns:a16="http://schemas.microsoft.com/office/drawing/2014/main" id="{2BDA72A7-F8C3-4C11-A358-347912DD9B9D}"/>
              </a:ext>
            </a:extLst>
          </p:cNvPr>
          <p:cNvSpPr txBox="1">
            <a:spLocks noChangeArrowheads="1"/>
          </p:cNvSpPr>
          <p:nvPr/>
        </p:nvSpPr>
        <p:spPr bwMode="auto">
          <a:xfrm>
            <a:off x="990600" y="4419600"/>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20 x 0.8 / 1000) x 10 = 19.2 kWh</a:t>
            </a:r>
          </a:p>
        </p:txBody>
      </p:sp>
      <p:sp>
        <p:nvSpPr>
          <p:cNvPr id="6" name="Text Box 8">
            <a:extLst>
              <a:ext uri="{FF2B5EF4-FFF2-40B4-BE49-F238E27FC236}">
                <a16:creationId xmlns:a16="http://schemas.microsoft.com/office/drawing/2014/main" id="{6D3B1CB1-9608-4A30-AE6F-46F9FACC4072}"/>
              </a:ext>
            </a:extLst>
          </p:cNvPr>
          <p:cNvSpPr txBox="1">
            <a:spLocks noChangeArrowheads="1"/>
          </p:cNvSpPr>
          <p:nvPr/>
        </p:nvSpPr>
        <p:spPr bwMode="auto">
          <a:xfrm>
            <a:off x="990600" y="4876800"/>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1 x 1 / 1000) x 14 = 1.68 kWh</a:t>
            </a:r>
          </a:p>
        </p:txBody>
      </p:sp>
      <p:sp>
        <p:nvSpPr>
          <p:cNvPr id="7" name="Text Box 9">
            <a:extLst>
              <a:ext uri="{FF2B5EF4-FFF2-40B4-BE49-F238E27FC236}">
                <a16:creationId xmlns:a16="http://schemas.microsoft.com/office/drawing/2014/main" id="{EC0F315C-5072-48D7-A258-121BDA595658}"/>
              </a:ext>
            </a:extLst>
          </p:cNvPr>
          <p:cNvSpPr txBox="1">
            <a:spLocks noChangeArrowheads="1"/>
          </p:cNvSpPr>
          <p:nvPr/>
        </p:nvSpPr>
        <p:spPr bwMode="auto">
          <a:xfrm>
            <a:off x="990600" y="5334000"/>
            <a:ext cx="622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19.2 kWh + 1.68 kWh = 20.88 kWh</a:t>
            </a:r>
          </a:p>
        </p:txBody>
      </p:sp>
      <p:sp>
        <p:nvSpPr>
          <p:cNvPr id="2" name="Footer Placeholder 1">
            <a:extLst>
              <a:ext uri="{FF2B5EF4-FFF2-40B4-BE49-F238E27FC236}">
                <a16:creationId xmlns:a16="http://schemas.microsoft.com/office/drawing/2014/main" id="{399B9057-4FDF-4218-B622-931FE01332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C66D92-D5B4-4B62-9D64-0F887AC6BC01}"/>
              </a:ext>
            </a:extLst>
          </p:cNvPr>
          <p:cNvSpPr>
            <a:spLocks noGrp="1"/>
          </p:cNvSpPr>
          <p:nvPr>
            <p:ph type="sldNum" sz="quarter" idx="4"/>
          </p:nvPr>
        </p:nvSpPr>
        <p:spPr/>
        <p:txBody>
          <a:bodyPr/>
          <a:lstStyle/>
          <a:p>
            <a:fld id="{F4B7F58F-9A72-4E07-B505-B7A6F5244F49}"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AD70F8-FBEC-43A3-99FB-DE517D1D859A}"/>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58371" name="Text Box 3">
            <a:extLst>
              <a:ext uri="{FF2B5EF4-FFF2-40B4-BE49-F238E27FC236}">
                <a16:creationId xmlns:a16="http://schemas.microsoft.com/office/drawing/2014/main" id="{FFAA4A09-8131-49FB-A4EF-19B3D7836445}"/>
              </a:ext>
            </a:extLst>
          </p:cNvPr>
          <p:cNvSpPr txBox="1">
            <a:spLocks noChangeArrowheads="1"/>
          </p:cNvSpPr>
          <p:nvPr/>
        </p:nvSpPr>
        <p:spPr bwMode="auto">
          <a:xfrm>
            <a:off x="609600" y="1676400"/>
            <a:ext cx="79248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Power was measured in Watts.  Power does useful work. The power that does useful work is referred to as </a:t>
            </a:r>
          </a:p>
          <a:p>
            <a:pPr algn="ctr" eaLnBrk="1" hangingPunct="1"/>
            <a:r>
              <a:rPr lang="en-US" altLang="en-US" sz="2400">
                <a:solidFill>
                  <a:srgbClr val="000066"/>
                </a:solidFill>
              </a:rPr>
              <a:t>“</a:t>
            </a:r>
            <a:r>
              <a:rPr lang="en-US" altLang="en-US" sz="2400">
                <a:solidFill>
                  <a:srgbClr val="0000FF"/>
                </a:solidFill>
              </a:rPr>
              <a:t>Active Power.</a:t>
            </a:r>
            <a:r>
              <a:rPr lang="en-US" altLang="en-US" sz="2400">
                <a:solidFill>
                  <a:srgbClr val="000066"/>
                </a:solidFill>
              </a:rPr>
              <a:t>”</a:t>
            </a:r>
            <a:endParaRPr lang="en-US" altLang="en-US" sz="1200">
              <a:solidFill>
                <a:srgbClr val="000066"/>
              </a:solidFill>
            </a:endParaRPr>
          </a:p>
          <a:p>
            <a:pPr algn="ctr" eaLnBrk="1" hangingPunct="1"/>
            <a:endParaRPr lang="en-US" altLang="en-US" sz="1000">
              <a:solidFill>
                <a:srgbClr val="000066"/>
              </a:solidFill>
            </a:endParaRP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a:p>
            <a:pPr algn="ctr" eaLnBrk="1" hangingPunct="1"/>
            <a:endParaRPr lang="en-US" altLang="en-US" sz="1000">
              <a:solidFill>
                <a:srgbClr val="000066"/>
              </a:solidFill>
            </a:endParaRPr>
          </a:p>
          <a:p>
            <a:pPr algn="ctr" eaLnBrk="1" hangingPunct="1"/>
            <a:r>
              <a:rPr lang="en-US" altLang="en-US" sz="2400">
                <a:solidFill>
                  <a:srgbClr val="000066"/>
                </a:solidFill>
              </a:rPr>
              <a:t>Power Factor = Active Power / Apparent Power</a:t>
            </a:r>
          </a:p>
        </p:txBody>
      </p:sp>
      <p:sp>
        <p:nvSpPr>
          <p:cNvPr id="4" name="Text Box 8">
            <a:extLst>
              <a:ext uri="{FF2B5EF4-FFF2-40B4-BE49-F238E27FC236}">
                <a16:creationId xmlns:a16="http://schemas.microsoft.com/office/drawing/2014/main" id="{3148160E-1F64-4C07-BF7D-0F75AD131D9D}"/>
              </a:ext>
            </a:extLst>
          </p:cNvPr>
          <p:cNvSpPr txBox="1">
            <a:spLocks noChangeArrowheads="1"/>
          </p:cNvSpPr>
          <p:nvPr/>
        </p:nvSpPr>
        <p:spPr bwMode="auto">
          <a:xfrm>
            <a:off x="2743200" y="53340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84162824-9509-4346-AAC7-EF08C558EE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3CFFE62-1CC4-4C41-9BDA-23F08B540073}"/>
              </a:ext>
            </a:extLst>
          </p:cNvPr>
          <p:cNvSpPr>
            <a:spLocks noGrp="1"/>
          </p:cNvSpPr>
          <p:nvPr>
            <p:ph type="sldNum" sz="quarter" idx="4"/>
          </p:nvPr>
        </p:nvSpPr>
        <p:spPr/>
        <p:txBody>
          <a:bodyPr/>
          <a:lstStyle/>
          <a:p>
            <a:fld id="{F4B7F58F-9A72-4E07-B505-B7A6F5244F49}"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9E5685-E388-42DD-AC21-59F5C69EEAD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59395" name="Text Box 4">
            <a:extLst>
              <a:ext uri="{FF2B5EF4-FFF2-40B4-BE49-F238E27FC236}">
                <a16:creationId xmlns:a16="http://schemas.microsoft.com/office/drawing/2014/main" id="{DD80D8F5-FC27-4D2B-BE8A-7BF079E715C4}"/>
              </a:ext>
            </a:extLst>
          </p:cNvPr>
          <p:cNvSpPr txBox="1">
            <a:spLocks noChangeArrowheads="1"/>
          </p:cNvSpPr>
          <p:nvPr/>
        </p:nvSpPr>
        <p:spPr bwMode="auto">
          <a:xfrm>
            <a:off x="609600" y="18288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13 Amps at 0.866 PF</a:t>
            </a:r>
          </a:p>
        </p:txBody>
      </p:sp>
      <p:sp>
        <p:nvSpPr>
          <p:cNvPr id="4" name="Text Box 11">
            <a:extLst>
              <a:ext uri="{FF2B5EF4-FFF2-40B4-BE49-F238E27FC236}">
                <a16:creationId xmlns:a16="http://schemas.microsoft.com/office/drawing/2014/main" id="{98D2C5F3-A1D3-42B7-A7B4-BDBB6AA1B55E}"/>
              </a:ext>
            </a:extLst>
          </p:cNvPr>
          <p:cNvSpPr txBox="1">
            <a:spLocks noChangeArrowheads="1"/>
          </p:cNvSpPr>
          <p:nvPr/>
        </p:nvSpPr>
        <p:spPr bwMode="auto">
          <a:xfrm>
            <a:off x="838200"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52C6E43D-15E9-4D29-BB69-4617F6372254}"/>
              </a:ext>
            </a:extLst>
          </p:cNvPr>
          <p:cNvSpPr txBox="1">
            <a:spLocks noChangeArrowheads="1"/>
          </p:cNvSpPr>
          <p:nvPr/>
        </p:nvSpPr>
        <p:spPr bwMode="auto">
          <a:xfrm>
            <a:off x="838200" y="3581400"/>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6" name="Text Box 9">
            <a:extLst>
              <a:ext uri="{FF2B5EF4-FFF2-40B4-BE49-F238E27FC236}">
                <a16:creationId xmlns:a16="http://schemas.microsoft.com/office/drawing/2014/main" id="{564BF3B9-FA3F-4483-9C52-754EBBFC8118}"/>
              </a:ext>
            </a:extLst>
          </p:cNvPr>
          <p:cNvSpPr txBox="1">
            <a:spLocks noChangeArrowheads="1"/>
          </p:cNvSpPr>
          <p:nvPr/>
        </p:nvSpPr>
        <p:spPr bwMode="auto">
          <a:xfrm>
            <a:off x="838200"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864B3B65-8458-4CF0-8BD9-AE5311A40017}"/>
              </a:ext>
            </a:extLst>
          </p:cNvPr>
          <p:cNvSpPr txBox="1">
            <a:spLocks noChangeArrowheads="1"/>
          </p:cNvSpPr>
          <p:nvPr/>
        </p:nvSpPr>
        <p:spPr bwMode="auto">
          <a:xfrm>
            <a:off x="838200" y="45720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13 = 1560 Volt-Amperes</a:t>
            </a:r>
          </a:p>
        </p:txBody>
      </p:sp>
      <p:graphicFrame>
        <p:nvGraphicFramePr>
          <p:cNvPr id="59400" name="Object 1">
            <a:extLst>
              <a:ext uri="{FF2B5EF4-FFF2-40B4-BE49-F238E27FC236}">
                <a16:creationId xmlns:a16="http://schemas.microsoft.com/office/drawing/2014/main" id="{9102F259-6486-491D-BE2F-D429BAC1EC58}"/>
              </a:ext>
            </a:extLst>
          </p:cNvPr>
          <p:cNvGraphicFramePr>
            <a:graphicFrameLocks noChangeAspect="1"/>
          </p:cNvGraphicFramePr>
          <p:nvPr/>
        </p:nvGraphicFramePr>
        <p:xfrm>
          <a:off x="6858000" y="3200400"/>
          <a:ext cx="1828800" cy="18240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9400" name="Object 1">
                        <a:extLst>
                          <a:ext uri="{FF2B5EF4-FFF2-40B4-BE49-F238E27FC236}">
                            <a16:creationId xmlns:a16="http://schemas.microsoft.com/office/drawing/2014/main" id="{9102F259-6486-491D-BE2F-D429BAC1E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00"/>
                        <a:ext cx="1828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925D0EB-EE65-4D27-A69D-2D3470FAE17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5625EAA-0BE8-4E70-A77D-F39827245ED8}"/>
              </a:ext>
            </a:extLst>
          </p:cNvPr>
          <p:cNvSpPr>
            <a:spLocks noGrp="1"/>
          </p:cNvSpPr>
          <p:nvPr>
            <p:ph type="sldNum" sz="quarter" idx="4"/>
          </p:nvPr>
        </p:nvSpPr>
        <p:spPr/>
        <p:txBody>
          <a:bodyPr/>
          <a:lstStyle/>
          <a:p>
            <a:fld id="{F4B7F58F-9A72-4E07-B505-B7A6F5244F49}" type="slidenum">
              <a:rPr lang="en-US" smtClean="0"/>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A5B77F7-0ABC-4875-AEEB-F375A5A89838}"/>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0419" name="Text Box 4">
            <a:extLst>
              <a:ext uri="{FF2B5EF4-FFF2-40B4-BE49-F238E27FC236}">
                <a16:creationId xmlns:a16="http://schemas.microsoft.com/office/drawing/2014/main" id="{530EB429-1E57-441D-8A36-75C6F50BA5FA}"/>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480 Volt service drawing 156 Amps at 0.712 PF</a:t>
            </a:r>
          </a:p>
        </p:txBody>
      </p:sp>
      <p:sp>
        <p:nvSpPr>
          <p:cNvPr id="4" name="Text Box 11">
            <a:extLst>
              <a:ext uri="{FF2B5EF4-FFF2-40B4-BE49-F238E27FC236}">
                <a16:creationId xmlns:a16="http://schemas.microsoft.com/office/drawing/2014/main" id="{70CF1B58-B77C-42CA-B386-58D559255908}"/>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C4CDE826-88B5-482F-A863-E922B939F48D}"/>
              </a:ext>
            </a:extLst>
          </p:cNvPr>
          <p:cNvSpPr txBox="1">
            <a:spLocks noChangeArrowheads="1"/>
          </p:cNvSpPr>
          <p:nvPr/>
        </p:nvSpPr>
        <p:spPr bwMode="auto">
          <a:xfrm>
            <a:off x="744538" y="3581400"/>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6" name="Text Box 9">
            <a:extLst>
              <a:ext uri="{FF2B5EF4-FFF2-40B4-BE49-F238E27FC236}">
                <a16:creationId xmlns:a16="http://schemas.microsoft.com/office/drawing/2014/main" id="{96CA1937-98FE-42DD-8CE4-5E950008D131}"/>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1BE0BB8B-DE02-4C1B-96E4-12E2A78BBB42}"/>
              </a:ext>
            </a:extLst>
          </p:cNvPr>
          <p:cNvSpPr txBox="1">
            <a:spLocks noChangeArrowheads="1"/>
          </p:cNvSpPr>
          <p:nvPr/>
        </p:nvSpPr>
        <p:spPr bwMode="auto">
          <a:xfrm>
            <a:off x="744538" y="4572000"/>
            <a:ext cx="548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480 x 156 = 74,880 Volt-Amperes</a:t>
            </a:r>
          </a:p>
        </p:txBody>
      </p:sp>
      <p:graphicFrame>
        <p:nvGraphicFramePr>
          <p:cNvPr id="60424" name="Object 1">
            <a:extLst>
              <a:ext uri="{FF2B5EF4-FFF2-40B4-BE49-F238E27FC236}">
                <a16:creationId xmlns:a16="http://schemas.microsoft.com/office/drawing/2014/main" id="{87503EBC-4F4F-48DA-95D8-4235387E3D11}"/>
              </a:ext>
            </a:extLst>
          </p:cNvPr>
          <p:cNvGraphicFramePr>
            <a:graphicFrameLocks noChangeAspect="1"/>
          </p:cNvGraphicFramePr>
          <p:nvPr/>
        </p:nvGraphicFramePr>
        <p:xfrm>
          <a:off x="6858000" y="3276600"/>
          <a:ext cx="1751013"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60424" name="Object 1">
                        <a:extLst>
                          <a:ext uri="{FF2B5EF4-FFF2-40B4-BE49-F238E27FC236}">
                            <a16:creationId xmlns:a16="http://schemas.microsoft.com/office/drawing/2014/main" id="{87503EBC-4F4F-48DA-95D8-4235387E3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751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B1B2938D-C061-4DA6-83C8-9C60F5D359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B575B30-52E5-4B33-B731-8F2677AD15FB}"/>
              </a:ext>
            </a:extLst>
          </p:cNvPr>
          <p:cNvSpPr>
            <a:spLocks noGrp="1"/>
          </p:cNvSpPr>
          <p:nvPr>
            <p:ph type="sldNum" sz="quarter" idx="4"/>
          </p:nvPr>
        </p:nvSpPr>
        <p:spPr/>
        <p:txBody>
          <a:bodyPr/>
          <a:lstStyle/>
          <a:p>
            <a:fld id="{F4B7F58F-9A72-4E07-B505-B7A6F5244F49}"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9C1A46-1294-4A70-BEC3-824E29ACB42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endParaRPr lang="en-US" altLang="en-US" b="1" dirty="0">
              <a:solidFill>
                <a:schemeClr val="accent6">
                  <a:lumMod val="50000"/>
                </a:schemeClr>
              </a:solidFill>
              <a:latin typeface="Arial" panose="020B0604020202020204" pitchFamily="34" charset="0"/>
            </a:endParaRPr>
          </a:p>
        </p:txBody>
      </p:sp>
      <p:sp>
        <p:nvSpPr>
          <p:cNvPr id="3" name="Rectangle 3">
            <a:extLst>
              <a:ext uri="{FF2B5EF4-FFF2-40B4-BE49-F238E27FC236}">
                <a16:creationId xmlns:a16="http://schemas.microsoft.com/office/drawing/2014/main" id="{DDEF19A6-A30A-45BE-A018-7B511CF70186}"/>
              </a:ext>
            </a:extLst>
          </p:cNvPr>
          <p:cNvSpPr txBox="1">
            <a:spLocks noChangeArrowheads="1"/>
          </p:cNvSpPr>
          <p:nvPr/>
        </p:nvSpPr>
        <p:spPr>
          <a:xfrm>
            <a:off x="457200" y="1600200"/>
            <a:ext cx="8229600" cy="41910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cs typeface="Arial" panose="020B0604020202020204" pitchFamily="34" charset="0"/>
              </a:rPr>
              <a:t>Edison and Westinghouse</a:t>
            </a:r>
          </a:p>
          <a:p>
            <a:pPr lvl="1" eaLnBrk="1" hangingPunct="1">
              <a:defRPr/>
            </a:pPr>
            <a:r>
              <a:rPr lang="en-US" sz="2400" kern="0" dirty="0">
                <a:cs typeface="Arial" panose="020B0604020202020204" pitchFamily="34" charset="0"/>
              </a:rPr>
              <a:t>Edison favored DC power distribution, Westinghouse championed AC distribution.</a:t>
            </a:r>
          </a:p>
          <a:p>
            <a:pPr lvl="1" eaLnBrk="1" hangingPunct="1">
              <a:defRPr/>
            </a:pPr>
            <a:r>
              <a:rPr lang="en-US" sz="2400" kern="0" dirty="0">
                <a:cs typeface="Arial" panose="020B0604020202020204" pitchFamily="34" charset="0"/>
              </a:rPr>
              <a:t>The first US commercial electric systems were Edison’s DC systems.</a:t>
            </a:r>
          </a:p>
          <a:p>
            <a:pPr eaLnBrk="1" hangingPunct="1">
              <a:defRPr/>
            </a:pPr>
            <a:r>
              <a:rPr lang="en-US" sz="2400" kern="0" dirty="0">
                <a:cs typeface="Arial" panose="020B0604020202020204" pitchFamily="34" charset="0"/>
              </a:rPr>
              <a:t>First AC system was in 1893 in Redlands, CA.  Developed by </a:t>
            </a:r>
            <a:r>
              <a:rPr lang="en-US" sz="2400" kern="0" dirty="0" err="1">
                <a:cs typeface="Arial" panose="020B0604020202020204" pitchFamily="34" charset="0"/>
              </a:rPr>
              <a:t>Almirian</a:t>
            </a:r>
            <a:r>
              <a:rPr lang="en-US" sz="2400" kern="0" dirty="0">
                <a:cs typeface="Arial" panose="020B0604020202020204" pitchFamily="34" charset="0"/>
              </a:rPr>
              <a:t> Decker it used 10,000 volt, three phase primary distribution.</a:t>
            </a:r>
          </a:p>
          <a:p>
            <a:pPr eaLnBrk="1" hangingPunct="1">
              <a:defRPr/>
            </a:pPr>
            <a:r>
              <a:rPr lang="en-US" sz="2400" kern="0" dirty="0">
                <a:cs typeface="Arial" panose="020B0604020202020204" pitchFamily="34" charset="0"/>
              </a:rPr>
              <a:t>Siemens, </a:t>
            </a:r>
            <a:r>
              <a:rPr lang="en-US" sz="2400" kern="0" dirty="0" err="1">
                <a:cs typeface="Arial" panose="020B0604020202020204" pitchFamily="34" charset="0"/>
              </a:rPr>
              <a:t>Gauland</a:t>
            </a:r>
            <a:r>
              <a:rPr lang="en-US" sz="2400" kern="0" dirty="0">
                <a:cs typeface="Arial" panose="020B0604020202020204" pitchFamily="34" charset="0"/>
              </a:rPr>
              <a:t> and Steinmetz were other pioneers.</a:t>
            </a:r>
          </a:p>
        </p:txBody>
      </p:sp>
      <p:sp>
        <p:nvSpPr>
          <p:cNvPr id="2" name="Footer Placeholder 1">
            <a:extLst>
              <a:ext uri="{FF2B5EF4-FFF2-40B4-BE49-F238E27FC236}">
                <a16:creationId xmlns:a16="http://schemas.microsoft.com/office/drawing/2014/main" id="{EE322E69-0AFE-493D-A113-FC34CA69889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756514F-227F-4F39-8075-6BDB4AD90A2C}"/>
              </a:ext>
            </a:extLst>
          </p:cNvPr>
          <p:cNvSpPr>
            <a:spLocks noGrp="1"/>
          </p:cNvSpPr>
          <p:nvPr>
            <p:ph type="sldNum" sz="quarter" idx="4"/>
          </p:nvPr>
        </p:nvSpPr>
        <p:spPr/>
        <p:txBody>
          <a:bodyPr/>
          <a:lstStyle/>
          <a:p>
            <a:fld id="{F4B7F58F-9A72-4E07-B505-B7A6F5244F49}"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E88DD1-DA52-478A-AE47-7D24FFEEE6C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1443" name="Text Box 3">
            <a:extLst>
              <a:ext uri="{FF2B5EF4-FFF2-40B4-BE49-F238E27FC236}">
                <a16:creationId xmlns:a16="http://schemas.microsoft.com/office/drawing/2014/main" id="{D910393B-5499-4AF4-AFC8-356A81DB5691}"/>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60 Amps at 1.00 PF</a:t>
            </a:r>
          </a:p>
        </p:txBody>
      </p:sp>
      <p:sp>
        <p:nvSpPr>
          <p:cNvPr id="4" name="Text Box 8">
            <a:extLst>
              <a:ext uri="{FF2B5EF4-FFF2-40B4-BE49-F238E27FC236}">
                <a16:creationId xmlns:a16="http://schemas.microsoft.com/office/drawing/2014/main" id="{000D64A9-3F22-43A8-908D-D23943835A7A}"/>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4">
            <a:extLst>
              <a:ext uri="{FF2B5EF4-FFF2-40B4-BE49-F238E27FC236}">
                <a16:creationId xmlns:a16="http://schemas.microsoft.com/office/drawing/2014/main" id="{3B4FD19F-82E3-4771-B52C-88F76E7A9E5A}"/>
              </a:ext>
            </a:extLst>
          </p:cNvPr>
          <p:cNvSpPr txBox="1">
            <a:spLocks noChangeArrowheads="1"/>
          </p:cNvSpPr>
          <p:nvPr/>
        </p:nvSpPr>
        <p:spPr bwMode="auto">
          <a:xfrm>
            <a:off x="744538" y="35814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60 x 1.00 = 7,200 Watts</a:t>
            </a:r>
          </a:p>
        </p:txBody>
      </p:sp>
      <p:sp>
        <p:nvSpPr>
          <p:cNvPr id="6" name="Text Box 6">
            <a:extLst>
              <a:ext uri="{FF2B5EF4-FFF2-40B4-BE49-F238E27FC236}">
                <a16:creationId xmlns:a16="http://schemas.microsoft.com/office/drawing/2014/main" id="{97413D52-50F2-4C6F-9397-61C029F6D4EF}"/>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7">
            <a:extLst>
              <a:ext uri="{FF2B5EF4-FFF2-40B4-BE49-F238E27FC236}">
                <a16:creationId xmlns:a16="http://schemas.microsoft.com/office/drawing/2014/main" id="{DB728F76-8D8C-41C9-A824-6C9CB8478175}"/>
              </a:ext>
            </a:extLst>
          </p:cNvPr>
          <p:cNvSpPr txBox="1">
            <a:spLocks noChangeArrowheads="1"/>
          </p:cNvSpPr>
          <p:nvPr/>
        </p:nvSpPr>
        <p:spPr bwMode="auto">
          <a:xfrm>
            <a:off x="744538" y="45720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60 = 7,200 Volt Amperes</a:t>
            </a:r>
          </a:p>
        </p:txBody>
      </p:sp>
      <p:pic>
        <p:nvPicPr>
          <p:cNvPr id="61448" name="Picture 10" descr="vec-0">
            <a:extLst>
              <a:ext uri="{FF2B5EF4-FFF2-40B4-BE49-F238E27FC236}">
                <a16:creationId xmlns:a16="http://schemas.microsoft.com/office/drawing/2014/main" id="{2763BD6F-4824-488E-A98F-3CE228E36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68638"/>
            <a:ext cx="1933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E749E5-6125-4C5D-974C-8E4CACC77C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6508CA7-4E9C-42AB-9348-013215B62A79}"/>
              </a:ext>
            </a:extLst>
          </p:cNvPr>
          <p:cNvSpPr>
            <a:spLocks noGrp="1"/>
          </p:cNvSpPr>
          <p:nvPr>
            <p:ph type="sldNum" sz="quarter" idx="4"/>
          </p:nvPr>
        </p:nvSpPr>
        <p:spPr/>
        <p:txBody>
          <a:bodyPr/>
          <a:lstStyle/>
          <a:p>
            <a:fld id="{F4B7F58F-9A72-4E07-B505-B7A6F5244F49}"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6A61B-46C6-428B-AB65-3FA6D669FA50}"/>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Sinusoidal Waveforms</a:t>
            </a:r>
          </a:p>
        </p:txBody>
      </p:sp>
      <p:graphicFrame>
        <p:nvGraphicFramePr>
          <p:cNvPr id="62467" name="Object 1">
            <a:extLst>
              <a:ext uri="{FF2B5EF4-FFF2-40B4-BE49-F238E27FC236}">
                <a16:creationId xmlns:a16="http://schemas.microsoft.com/office/drawing/2014/main" id="{DEB8F765-A726-4314-8922-0E6491445E4E}"/>
              </a:ext>
            </a:extLst>
          </p:cNvPr>
          <p:cNvGraphicFramePr>
            <a:graphicFrameLocks noChangeAspect="1"/>
          </p:cNvGraphicFramePr>
          <p:nvPr/>
        </p:nvGraphicFramePr>
        <p:xfrm>
          <a:off x="609600" y="1614488"/>
          <a:ext cx="6705600" cy="4710112"/>
        </p:xfrm>
        <a:graphic>
          <a:graphicData uri="http://schemas.openxmlformats.org/presentationml/2006/ole">
            <mc:AlternateContent xmlns:mc="http://schemas.openxmlformats.org/markup-compatibility/2006">
              <mc:Choice xmlns:v="urn:schemas-microsoft-com:vml" Requires="v">
                <p:oleObj name="Chart" r:id="rId2" imgW="8934651" imgH="6276914" progId="Excel.Chart.8">
                  <p:embed/>
                </p:oleObj>
              </mc:Choice>
              <mc:Fallback>
                <p:oleObj name="Chart" r:id="rId2" imgW="8934651" imgH="6276914" progId="Excel.Chart.8">
                  <p:embed/>
                  <p:pic>
                    <p:nvPicPr>
                      <p:cNvPr id="62467" name="Object 1">
                        <a:extLst>
                          <a:ext uri="{FF2B5EF4-FFF2-40B4-BE49-F238E27FC236}">
                            <a16:creationId xmlns:a16="http://schemas.microsoft.com/office/drawing/2014/main" id="{DEB8F765-A726-4314-8922-0E649144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14488"/>
                        <a:ext cx="67056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7C25D095-5E72-4383-8228-5C53B85FE8FD}"/>
              </a:ext>
            </a:extLst>
          </p:cNvPr>
          <p:cNvSpPr txBox="1">
            <a:spLocks noChangeArrowheads="1"/>
          </p:cNvSpPr>
          <p:nvPr/>
        </p:nvSpPr>
        <p:spPr bwMode="auto">
          <a:xfrm>
            <a:off x="7391400" y="19621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Peak Value</a:t>
            </a:r>
          </a:p>
        </p:txBody>
      </p:sp>
      <p:sp>
        <p:nvSpPr>
          <p:cNvPr id="62469" name="Text Box 7">
            <a:extLst>
              <a:ext uri="{FF2B5EF4-FFF2-40B4-BE49-F238E27FC236}">
                <a16:creationId xmlns:a16="http://schemas.microsoft.com/office/drawing/2014/main" id="{9BF3A748-757B-469C-A8D3-9CC9B7B2C223}"/>
              </a:ext>
            </a:extLst>
          </p:cNvPr>
          <p:cNvSpPr txBox="1">
            <a:spLocks noChangeArrowheads="1"/>
          </p:cNvSpPr>
          <p:nvPr/>
        </p:nvSpPr>
        <p:spPr bwMode="auto">
          <a:xfrm>
            <a:off x="7404100" y="2781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RMS Value</a:t>
            </a:r>
          </a:p>
        </p:txBody>
      </p:sp>
      <p:sp>
        <p:nvSpPr>
          <p:cNvPr id="62470" name="Line 8">
            <a:extLst>
              <a:ext uri="{FF2B5EF4-FFF2-40B4-BE49-F238E27FC236}">
                <a16:creationId xmlns:a16="http://schemas.microsoft.com/office/drawing/2014/main" id="{818EBE71-9AFC-4498-B642-20A4DEB0D57D}"/>
              </a:ext>
            </a:extLst>
          </p:cNvPr>
          <p:cNvSpPr>
            <a:spLocks noChangeShapeType="1"/>
          </p:cNvSpPr>
          <p:nvPr/>
        </p:nvSpPr>
        <p:spPr bwMode="auto">
          <a:xfrm flipV="1">
            <a:off x="5029200" y="2147888"/>
            <a:ext cx="2438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10">
            <a:extLst>
              <a:ext uri="{FF2B5EF4-FFF2-40B4-BE49-F238E27FC236}">
                <a16:creationId xmlns:a16="http://schemas.microsoft.com/office/drawing/2014/main" id="{36505D0D-1EBE-4BD7-99BD-D82CA97FD19E}"/>
              </a:ext>
            </a:extLst>
          </p:cNvPr>
          <p:cNvSpPr>
            <a:spLocks noChangeShapeType="1"/>
          </p:cNvSpPr>
          <p:nvPr/>
        </p:nvSpPr>
        <p:spPr bwMode="auto">
          <a:xfrm>
            <a:off x="6781800" y="2970213"/>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902C61F8-0E88-46EE-9F97-35C7EA6EFF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0951A9-4F00-4CA4-9885-819D626BB36E}"/>
              </a:ext>
            </a:extLst>
          </p:cNvPr>
          <p:cNvSpPr>
            <a:spLocks noGrp="1"/>
          </p:cNvSpPr>
          <p:nvPr>
            <p:ph type="sldNum" sz="quarter" idx="4"/>
          </p:nvPr>
        </p:nvSpPr>
        <p:spPr/>
        <p:txBody>
          <a:bodyPr/>
          <a:lstStyle/>
          <a:p>
            <a:fld id="{F4B7F58F-9A72-4E07-B505-B7A6F5244F49}"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806841E-39E3-4440-B71B-2581CC3A27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Factor = 1.0</a:t>
            </a:r>
          </a:p>
        </p:txBody>
      </p:sp>
      <p:graphicFrame>
        <p:nvGraphicFramePr>
          <p:cNvPr id="63491" name="Object 7">
            <a:extLst>
              <a:ext uri="{FF2B5EF4-FFF2-40B4-BE49-F238E27FC236}">
                <a16:creationId xmlns:a16="http://schemas.microsoft.com/office/drawing/2014/main" id="{A6DC7CFB-EA86-48C9-8D8F-DA13C8BB5274}"/>
              </a:ext>
            </a:extLst>
          </p:cNvPr>
          <p:cNvGraphicFramePr>
            <a:graphicFrameLocks noChangeAspect="1"/>
          </p:cNvGraphicFramePr>
          <p:nvPr/>
        </p:nvGraphicFramePr>
        <p:xfrm>
          <a:off x="609600" y="1752600"/>
          <a:ext cx="4572000" cy="4114800"/>
        </p:xfrm>
        <a:graphic>
          <a:graphicData uri="http://schemas.openxmlformats.org/presentationml/2006/ole">
            <mc:AlternateContent xmlns:mc="http://schemas.openxmlformats.org/markup-compatibility/2006">
              <mc:Choice xmlns:v="urn:schemas-microsoft-com:vml" Requires="v">
                <p:oleObj r:id="rId2" imgW="4572396" imgH="4115157" progId="Excel.Chart.8">
                  <p:embed/>
                </p:oleObj>
              </mc:Choice>
              <mc:Fallback>
                <p:oleObj r:id="rId2" imgW="4572396" imgH="4115157" progId="Excel.Chart.8">
                  <p:embed/>
                  <p:pic>
                    <p:nvPicPr>
                      <p:cNvPr id="63491" name="Object 7">
                        <a:extLst>
                          <a:ext uri="{FF2B5EF4-FFF2-40B4-BE49-F238E27FC236}">
                            <a16:creationId xmlns:a16="http://schemas.microsoft.com/office/drawing/2014/main" id="{A6DC7CFB-EA86-48C9-8D8F-DA13C8BB5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1">
            <a:extLst>
              <a:ext uri="{FF2B5EF4-FFF2-40B4-BE49-F238E27FC236}">
                <a16:creationId xmlns:a16="http://schemas.microsoft.com/office/drawing/2014/main" id="{B5E3A86A-6A33-4C05-802A-80CD41D216E5}"/>
              </a:ext>
            </a:extLst>
          </p:cNvPr>
          <p:cNvGraphicFramePr>
            <a:graphicFrameLocks noChangeAspect="1"/>
          </p:cNvGraphicFramePr>
          <p:nvPr/>
        </p:nvGraphicFramePr>
        <p:xfrm>
          <a:off x="5562600" y="1676400"/>
          <a:ext cx="2751138" cy="1547813"/>
        </p:xfrm>
        <a:graphic>
          <a:graphicData uri="http://schemas.openxmlformats.org/presentationml/2006/ole">
            <mc:AlternateContent xmlns:mc="http://schemas.openxmlformats.org/markup-compatibility/2006">
              <mc:Choice xmlns:v="urn:schemas-microsoft-com:vml" Requires="v">
                <p:oleObj name="Visio" r:id="rId4" imgW="2750419" imgH="1215636" progId="Visio.Drawing.6">
                  <p:embed/>
                </p:oleObj>
              </mc:Choice>
              <mc:Fallback>
                <p:oleObj name="Visio" r:id="rId4" imgW="2750419" imgH="1215636" progId="Visio.Drawing.6">
                  <p:embed/>
                  <p:pic>
                    <p:nvPicPr>
                      <p:cNvPr id="63492" name="Object 1">
                        <a:extLst>
                          <a:ext uri="{FF2B5EF4-FFF2-40B4-BE49-F238E27FC236}">
                            <a16:creationId xmlns:a16="http://schemas.microsoft.com/office/drawing/2014/main" id="{B5E3A86A-6A33-4C05-802A-80CD41D21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75113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14">
            <a:extLst>
              <a:ext uri="{FF2B5EF4-FFF2-40B4-BE49-F238E27FC236}">
                <a16:creationId xmlns:a16="http://schemas.microsoft.com/office/drawing/2014/main" id="{2EE37024-30ED-44A1-AEFD-619DB4F30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352800"/>
            <a:ext cx="2433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725BB7C-04BB-4F19-984B-B90820248E0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E539675-0630-4578-93E3-CAF3CDC9BE34}"/>
              </a:ext>
            </a:extLst>
          </p:cNvPr>
          <p:cNvSpPr>
            <a:spLocks noGrp="1"/>
          </p:cNvSpPr>
          <p:nvPr>
            <p:ph type="sldNum" sz="quarter" idx="4"/>
          </p:nvPr>
        </p:nvSpPr>
        <p:spPr/>
        <p:txBody>
          <a:bodyPr/>
          <a:lstStyle/>
          <a:p>
            <a:fld id="{F4B7F58F-9A72-4E07-B505-B7A6F5244F49}"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8A1FC2F-C34B-42ED-803B-8DF1103D9F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4515" name="Object 18">
            <a:extLst>
              <a:ext uri="{FF2B5EF4-FFF2-40B4-BE49-F238E27FC236}">
                <a16:creationId xmlns:a16="http://schemas.microsoft.com/office/drawing/2014/main" id="{64DE3D48-A85A-463D-9F5B-E040AC897726}"/>
              </a:ext>
            </a:extLst>
          </p:cNvPr>
          <p:cNvGraphicFramePr>
            <a:graphicFrameLocks noChangeAspect="1"/>
          </p:cNvGraphicFramePr>
          <p:nvPr/>
        </p:nvGraphicFramePr>
        <p:xfrm>
          <a:off x="533400" y="1447800"/>
          <a:ext cx="7162800" cy="3733800"/>
        </p:xfrm>
        <a:graphic>
          <a:graphicData uri="http://schemas.openxmlformats.org/presentationml/2006/ole">
            <mc:AlternateContent xmlns:mc="http://schemas.openxmlformats.org/markup-compatibility/2006">
              <mc:Choice xmlns:v="urn:schemas-microsoft-com:vml" Requires="v">
                <p:oleObj r:id="rId2" imgW="7163421" imgH="3731075" progId="Excel.Chart.8">
                  <p:embed/>
                </p:oleObj>
              </mc:Choice>
              <mc:Fallback>
                <p:oleObj r:id="rId2" imgW="7163421" imgH="3731075" progId="Excel.Chart.8">
                  <p:embed/>
                  <p:pic>
                    <p:nvPicPr>
                      <p:cNvPr id="64515" name="Object 18">
                        <a:extLst>
                          <a:ext uri="{FF2B5EF4-FFF2-40B4-BE49-F238E27FC236}">
                            <a16:creationId xmlns:a16="http://schemas.microsoft.com/office/drawing/2014/main" id="{64DE3D48-A85A-463D-9F5B-E040AC897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1">
            <a:extLst>
              <a:ext uri="{FF2B5EF4-FFF2-40B4-BE49-F238E27FC236}">
                <a16:creationId xmlns:a16="http://schemas.microsoft.com/office/drawing/2014/main" id="{0BA17F00-266E-4C57-9E12-EC770DBB17B8}"/>
              </a:ext>
            </a:extLst>
          </p:cNvPr>
          <p:cNvGraphicFramePr>
            <a:graphicFrameLocks noChangeAspect="1"/>
          </p:cNvGraphicFramePr>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4516" name="Object 1">
                        <a:extLst>
                          <a:ext uri="{FF2B5EF4-FFF2-40B4-BE49-F238E27FC236}">
                            <a16:creationId xmlns:a16="http://schemas.microsoft.com/office/drawing/2014/main" id="{0BA17F00-266E-4C57-9E12-EC770DBB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3">
            <a:extLst>
              <a:ext uri="{FF2B5EF4-FFF2-40B4-BE49-F238E27FC236}">
                <a16:creationId xmlns:a16="http://schemas.microsoft.com/office/drawing/2014/main" id="{A08C1F65-8207-4462-B3A0-710034D25597}"/>
              </a:ext>
            </a:extLst>
          </p:cNvPr>
          <p:cNvGraphicFramePr>
            <a:graphicFrameLocks noChangeAspect="1"/>
          </p:cNvGraphicFramePr>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name="Equation" r:id="rId6" imgW="1155700" imgH="241300" progId="Equation.3">
                  <p:embed/>
                </p:oleObj>
              </mc:Choice>
              <mc:Fallback>
                <p:oleObj name="Equation" r:id="rId6" imgW="1155700" imgH="241300" progId="Equation.3">
                  <p:embed/>
                  <p:pic>
                    <p:nvPicPr>
                      <p:cNvPr id="64517" name="Object 3">
                        <a:extLst>
                          <a:ext uri="{FF2B5EF4-FFF2-40B4-BE49-F238E27FC236}">
                            <a16:creationId xmlns:a16="http://schemas.microsoft.com/office/drawing/2014/main" id="{A08C1F65-8207-4462-B3A0-710034D25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4">
            <a:extLst>
              <a:ext uri="{FF2B5EF4-FFF2-40B4-BE49-F238E27FC236}">
                <a16:creationId xmlns:a16="http://schemas.microsoft.com/office/drawing/2014/main" id="{624DDE0C-E4FE-4452-A31C-F107F69C84D1}"/>
              </a:ext>
            </a:extLst>
          </p:cNvPr>
          <p:cNvGraphicFramePr>
            <a:graphicFrameLocks noChangeAspect="1"/>
          </p:cNvGraphicFramePr>
          <p:nvPr/>
        </p:nvGraphicFramePr>
        <p:xfrm>
          <a:off x="5822950" y="5278438"/>
          <a:ext cx="2376488" cy="338137"/>
        </p:xfrm>
        <a:graphic>
          <a:graphicData uri="http://schemas.openxmlformats.org/presentationml/2006/ole">
            <mc:AlternateContent xmlns:mc="http://schemas.openxmlformats.org/markup-compatibility/2006">
              <mc:Choice xmlns:v="urn:schemas-microsoft-com:vml" Requires="v">
                <p:oleObj name="Equation" r:id="rId8" imgW="1307532" imgH="203112" progId="Equation.3">
                  <p:embed/>
                </p:oleObj>
              </mc:Choice>
              <mc:Fallback>
                <p:oleObj name="Equation" r:id="rId8" imgW="1307532" imgH="203112" progId="Equation.3">
                  <p:embed/>
                  <p:pic>
                    <p:nvPicPr>
                      <p:cNvPr id="64518" name="Object 4">
                        <a:extLst>
                          <a:ext uri="{FF2B5EF4-FFF2-40B4-BE49-F238E27FC236}">
                            <a16:creationId xmlns:a16="http://schemas.microsoft.com/office/drawing/2014/main" id="{624DDE0C-E4FE-4452-A31C-F107F69C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5278438"/>
                        <a:ext cx="2376488" cy="338137"/>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Text Box 22">
            <a:extLst>
              <a:ext uri="{FF2B5EF4-FFF2-40B4-BE49-F238E27FC236}">
                <a16:creationId xmlns:a16="http://schemas.microsoft.com/office/drawing/2014/main" id="{E11C167A-92AD-4593-9E5E-0D08C9D290E4}"/>
              </a:ext>
            </a:extLst>
          </p:cNvPr>
          <p:cNvSpPr txBox="1">
            <a:spLocks noChangeArrowheads="1"/>
          </p:cNvSpPr>
          <p:nvPr/>
        </p:nvSpPr>
        <p:spPr bwMode="auto">
          <a:xfrm>
            <a:off x="3429000" y="57150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11520 Watts</a:t>
            </a:r>
          </a:p>
        </p:txBody>
      </p:sp>
      <p:sp>
        <p:nvSpPr>
          <p:cNvPr id="64520" name="Text Box 23">
            <a:extLst>
              <a:ext uri="{FF2B5EF4-FFF2-40B4-BE49-F238E27FC236}">
                <a16:creationId xmlns:a16="http://schemas.microsoft.com/office/drawing/2014/main" id="{FB30FE38-A8D3-4FEA-8346-87B4AF5F978B}"/>
              </a:ext>
            </a:extLst>
          </p:cNvPr>
          <p:cNvSpPr txBox="1">
            <a:spLocks noChangeArrowheads="1"/>
          </p:cNvSpPr>
          <p:nvPr/>
        </p:nvSpPr>
        <p:spPr bwMode="auto">
          <a:xfrm>
            <a:off x="1219200" y="6172200"/>
            <a:ext cx="602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Power is a “rate of flow” like water running through a pipe.</a:t>
            </a:r>
          </a:p>
        </p:txBody>
      </p:sp>
      <p:sp>
        <p:nvSpPr>
          <p:cNvPr id="64521" name="Line 24">
            <a:extLst>
              <a:ext uri="{FF2B5EF4-FFF2-40B4-BE49-F238E27FC236}">
                <a16:creationId xmlns:a16="http://schemas.microsoft.com/office/drawing/2014/main" id="{51AA4E1C-CB1B-4D87-9AB0-D15208A64226}"/>
              </a:ext>
            </a:extLst>
          </p:cNvPr>
          <p:cNvSpPr>
            <a:spLocks noChangeShapeType="1"/>
          </p:cNvSpPr>
          <p:nvPr/>
        </p:nvSpPr>
        <p:spPr bwMode="auto">
          <a:xfrm>
            <a:off x="1447800" y="2719388"/>
            <a:ext cx="54102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25">
            <a:extLst>
              <a:ext uri="{FF2B5EF4-FFF2-40B4-BE49-F238E27FC236}">
                <a16:creationId xmlns:a16="http://schemas.microsoft.com/office/drawing/2014/main" id="{CB589D5D-AF80-4DF8-91DE-4BE3128AC284}"/>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sp>
        <p:nvSpPr>
          <p:cNvPr id="64523" name="Line 26">
            <a:extLst>
              <a:ext uri="{FF2B5EF4-FFF2-40B4-BE49-F238E27FC236}">
                <a16:creationId xmlns:a16="http://schemas.microsoft.com/office/drawing/2014/main" id="{FE1B41C5-80E2-4926-8F57-A05D43FBA767}"/>
              </a:ext>
            </a:extLst>
          </p:cNvPr>
          <p:cNvSpPr>
            <a:spLocks noChangeShapeType="1"/>
          </p:cNvSpPr>
          <p:nvPr/>
        </p:nvSpPr>
        <p:spPr bwMode="auto">
          <a:xfrm flipH="1">
            <a:off x="6858000" y="25146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33B671CB-CB03-494B-AA3F-05488A82B3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B4CFB92-6D4A-45A0-A78E-B1AA59A560E8}"/>
              </a:ext>
            </a:extLst>
          </p:cNvPr>
          <p:cNvSpPr>
            <a:spLocks noGrp="1"/>
          </p:cNvSpPr>
          <p:nvPr>
            <p:ph type="sldNum" sz="quarter" idx="4"/>
          </p:nvPr>
        </p:nvSpPr>
        <p:spPr/>
        <p:txBody>
          <a:bodyPr/>
          <a:lstStyle/>
          <a:p>
            <a:fld id="{F4B7F58F-9A72-4E07-B505-B7A6F5244F49}"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63679DC-F4DA-4BA8-82BE-E3EFCC1899BB}"/>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5539" name="Object 1">
            <a:extLst>
              <a:ext uri="{FF2B5EF4-FFF2-40B4-BE49-F238E27FC236}">
                <a16:creationId xmlns:a16="http://schemas.microsoft.com/office/drawing/2014/main" id="{77F3B1DD-F18C-4729-878C-86A0A65329EA}"/>
              </a:ext>
            </a:extLst>
          </p:cNvPr>
          <p:cNvGraphicFramePr>
            <a:graphicFrameLocks noChangeAspect="1"/>
          </p:cNvGraphicFramePr>
          <p:nvPr/>
        </p:nvGraphicFramePr>
        <p:xfrm>
          <a:off x="1295400" y="1600200"/>
          <a:ext cx="6421438" cy="3657600"/>
        </p:xfrm>
        <a:graphic>
          <a:graphicData uri="http://schemas.openxmlformats.org/presentationml/2006/ole">
            <mc:AlternateContent xmlns:mc="http://schemas.openxmlformats.org/markup-compatibility/2006">
              <mc:Choice xmlns:v="urn:schemas-microsoft-com:vml" Requires="v">
                <p:oleObj name="Chart" r:id="rId2" imgW="8934450" imgH="6277148" progId="Excel.Chart.8">
                  <p:embed/>
                </p:oleObj>
              </mc:Choice>
              <mc:Fallback>
                <p:oleObj name="Chart" r:id="rId2" imgW="8934450" imgH="6277148" progId="Excel.Chart.8">
                  <p:embed/>
                  <p:pic>
                    <p:nvPicPr>
                      <p:cNvPr id="65539" name="Object 1">
                        <a:extLst>
                          <a:ext uri="{FF2B5EF4-FFF2-40B4-BE49-F238E27FC236}">
                            <a16:creationId xmlns:a16="http://schemas.microsoft.com/office/drawing/2014/main" id="{77F3B1DD-F18C-4729-878C-86A0A653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214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Line 23">
            <a:extLst>
              <a:ext uri="{FF2B5EF4-FFF2-40B4-BE49-F238E27FC236}">
                <a16:creationId xmlns:a16="http://schemas.microsoft.com/office/drawing/2014/main" id="{F54041F8-E8D6-4CCF-8150-38E758F5588C}"/>
              </a:ext>
            </a:extLst>
          </p:cNvPr>
          <p:cNvSpPr>
            <a:spLocks noChangeShapeType="1"/>
          </p:cNvSpPr>
          <p:nvPr/>
        </p:nvSpPr>
        <p:spPr bwMode="auto">
          <a:xfrm>
            <a:off x="2133600" y="2819400"/>
            <a:ext cx="51054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Line 27">
            <a:extLst>
              <a:ext uri="{FF2B5EF4-FFF2-40B4-BE49-F238E27FC236}">
                <a16:creationId xmlns:a16="http://schemas.microsoft.com/office/drawing/2014/main" id="{CAE6A154-5BC6-4D5E-8D6D-B35E233B53BC}"/>
              </a:ext>
            </a:extLst>
          </p:cNvPr>
          <p:cNvSpPr>
            <a:spLocks noChangeShapeType="1"/>
          </p:cNvSpPr>
          <p:nvPr/>
        </p:nvSpPr>
        <p:spPr bwMode="auto">
          <a:xfrm flipH="1">
            <a:off x="7315200" y="2514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Text Box 24">
            <a:extLst>
              <a:ext uri="{FF2B5EF4-FFF2-40B4-BE49-F238E27FC236}">
                <a16:creationId xmlns:a16="http://schemas.microsoft.com/office/drawing/2014/main" id="{4AE855A9-BF90-4EDE-8DC8-50E382D83129}"/>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graphicFrame>
        <p:nvGraphicFramePr>
          <p:cNvPr id="65543" name="Object 2">
            <a:extLst>
              <a:ext uri="{FF2B5EF4-FFF2-40B4-BE49-F238E27FC236}">
                <a16:creationId xmlns:a16="http://schemas.microsoft.com/office/drawing/2014/main" id="{D3A81DF7-D713-4897-998D-9B25CEBF7D4E}"/>
              </a:ext>
            </a:extLst>
          </p:cNvPr>
          <p:cNvGraphicFramePr>
            <a:graphicFrameLocks noChangeAspect="1"/>
          </p:cNvGraphicFramePr>
          <p:nvPr/>
        </p:nvGraphicFramePr>
        <p:xfrm>
          <a:off x="914400" y="54102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5543" name="Object 2">
                        <a:extLst>
                          <a:ext uri="{FF2B5EF4-FFF2-40B4-BE49-F238E27FC236}">
                            <a16:creationId xmlns:a16="http://schemas.microsoft.com/office/drawing/2014/main" id="{D3A81DF7-D713-4897-998D-9B25CEBF7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102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6">
            <a:extLst>
              <a:ext uri="{FF2B5EF4-FFF2-40B4-BE49-F238E27FC236}">
                <a16:creationId xmlns:a16="http://schemas.microsoft.com/office/drawing/2014/main" id="{98A34E97-B70C-4A58-A587-1F01D6B90CD5}"/>
              </a:ext>
            </a:extLst>
          </p:cNvPr>
          <p:cNvGraphicFramePr>
            <a:graphicFrameLocks noChangeAspect="1"/>
          </p:cNvGraphicFramePr>
          <p:nvPr/>
        </p:nvGraphicFramePr>
        <p:xfrm>
          <a:off x="3276600" y="5410200"/>
          <a:ext cx="2349500" cy="381000"/>
        </p:xfrm>
        <a:graphic>
          <a:graphicData uri="http://schemas.openxmlformats.org/presentationml/2006/ole">
            <mc:AlternateContent xmlns:mc="http://schemas.openxmlformats.org/markup-compatibility/2006">
              <mc:Choice xmlns:v="urn:schemas-microsoft-com:vml" Requires="v">
                <p:oleObj name="Equation" r:id="rId6" imgW="1435100" imgH="241300" progId="Equation.3">
                  <p:embed/>
                </p:oleObj>
              </mc:Choice>
              <mc:Fallback>
                <p:oleObj name="Equation" r:id="rId6" imgW="1435100" imgH="241300" progId="Equation.3">
                  <p:embed/>
                  <p:pic>
                    <p:nvPicPr>
                      <p:cNvPr id="65544" name="Object 6">
                        <a:extLst>
                          <a:ext uri="{FF2B5EF4-FFF2-40B4-BE49-F238E27FC236}">
                            <a16:creationId xmlns:a16="http://schemas.microsoft.com/office/drawing/2014/main" id="{98A34E97-B70C-4A58-A587-1F01D6B90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410200"/>
                        <a:ext cx="23495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7">
            <a:extLst>
              <a:ext uri="{FF2B5EF4-FFF2-40B4-BE49-F238E27FC236}">
                <a16:creationId xmlns:a16="http://schemas.microsoft.com/office/drawing/2014/main" id="{1BD6896D-C629-4F5E-9E86-D3B99D1C97E6}"/>
              </a:ext>
            </a:extLst>
          </p:cNvPr>
          <p:cNvGraphicFramePr>
            <a:graphicFrameLocks noChangeAspect="1"/>
          </p:cNvGraphicFramePr>
          <p:nvPr/>
        </p:nvGraphicFramePr>
        <p:xfrm>
          <a:off x="5867400" y="5410200"/>
          <a:ext cx="2514600" cy="338138"/>
        </p:xfrm>
        <a:graphic>
          <a:graphicData uri="http://schemas.openxmlformats.org/presentationml/2006/ole">
            <mc:AlternateContent xmlns:mc="http://schemas.openxmlformats.org/markup-compatibility/2006">
              <mc:Choice xmlns:v="urn:schemas-microsoft-com:vml" Requires="v">
                <p:oleObj name="Equation" r:id="rId8" imgW="1384300" imgH="203200" progId="Equation.3">
                  <p:embed/>
                </p:oleObj>
              </mc:Choice>
              <mc:Fallback>
                <p:oleObj name="Equation" r:id="rId8" imgW="1384300" imgH="203200" progId="Equation.3">
                  <p:embed/>
                  <p:pic>
                    <p:nvPicPr>
                      <p:cNvPr id="65545" name="Object 7">
                        <a:extLst>
                          <a:ext uri="{FF2B5EF4-FFF2-40B4-BE49-F238E27FC236}">
                            <a16:creationId xmlns:a16="http://schemas.microsoft.com/office/drawing/2014/main" id="{1BD6896D-C629-4F5E-9E86-D3B99D1C97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410200"/>
                        <a:ext cx="2514600" cy="338138"/>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Text Box 16">
            <a:extLst>
              <a:ext uri="{FF2B5EF4-FFF2-40B4-BE49-F238E27FC236}">
                <a16:creationId xmlns:a16="http://schemas.microsoft.com/office/drawing/2014/main" id="{8612D2B9-2E15-4D8F-9E86-DD087923CEFB}"/>
              </a:ext>
            </a:extLst>
          </p:cNvPr>
          <p:cNvSpPr txBox="1">
            <a:spLocks noChangeArrowheads="1"/>
          </p:cNvSpPr>
          <p:nvPr/>
        </p:nvSpPr>
        <p:spPr bwMode="auto">
          <a:xfrm>
            <a:off x="3568700" y="5846763"/>
            <a:ext cx="181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9,976 Watts</a:t>
            </a:r>
          </a:p>
        </p:txBody>
      </p:sp>
      <p:sp>
        <p:nvSpPr>
          <p:cNvPr id="65547" name="Text Box 28">
            <a:extLst>
              <a:ext uri="{FF2B5EF4-FFF2-40B4-BE49-F238E27FC236}">
                <a16:creationId xmlns:a16="http://schemas.microsoft.com/office/drawing/2014/main" id="{BFE6DF5A-83BF-4360-8FE8-00C7499EFCFE}"/>
              </a:ext>
            </a:extLst>
          </p:cNvPr>
          <p:cNvSpPr txBox="1">
            <a:spLocks noChangeArrowheads="1"/>
          </p:cNvSpPr>
          <p:nvPr/>
        </p:nvSpPr>
        <p:spPr bwMode="auto">
          <a:xfrm>
            <a:off x="3708400" y="62134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PF=0.866</a:t>
            </a:r>
          </a:p>
        </p:txBody>
      </p:sp>
      <p:sp>
        <p:nvSpPr>
          <p:cNvPr id="2" name="Footer Placeholder 1">
            <a:extLst>
              <a:ext uri="{FF2B5EF4-FFF2-40B4-BE49-F238E27FC236}">
                <a16:creationId xmlns:a16="http://schemas.microsoft.com/office/drawing/2014/main" id="{4F45EED4-6AD8-42FE-AC4A-705178B60D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658A9A-D5C3-4BCC-A887-ADA8FD40BA48}"/>
              </a:ext>
            </a:extLst>
          </p:cNvPr>
          <p:cNvSpPr>
            <a:spLocks noGrp="1"/>
          </p:cNvSpPr>
          <p:nvPr>
            <p:ph type="sldNum" sz="quarter" idx="4"/>
          </p:nvPr>
        </p:nvSpPr>
        <p:spPr/>
        <p:txBody>
          <a:bodyPr/>
          <a:lstStyle/>
          <a:p>
            <a:fld id="{F4B7F58F-9A72-4E07-B505-B7A6F5244F49}"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337C7B-D380-435B-B3DD-0B213B6546B5}"/>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about polyphase systems?</a:t>
            </a:r>
          </a:p>
        </p:txBody>
      </p:sp>
      <p:sp>
        <p:nvSpPr>
          <p:cNvPr id="66563" name="Text Box 3">
            <a:extLst>
              <a:ext uri="{FF2B5EF4-FFF2-40B4-BE49-F238E27FC236}">
                <a16:creationId xmlns:a16="http://schemas.microsoft.com/office/drawing/2014/main" id="{D53609AF-265C-4B8D-8063-4CB7E3BDEFFF}"/>
              </a:ext>
            </a:extLst>
          </p:cNvPr>
          <p:cNvSpPr txBox="1">
            <a:spLocks noChangeArrowheads="1"/>
          </p:cNvSpPr>
          <p:nvPr/>
        </p:nvSpPr>
        <p:spPr bwMode="auto">
          <a:xfrm>
            <a:off x="609600" y="1676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Calculating power in a polyphase system is actually simple but sometimes we make it complex.</a:t>
            </a:r>
          </a:p>
        </p:txBody>
      </p:sp>
      <p:sp>
        <p:nvSpPr>
          <p:cNvPr id="66564" name="Rectangle 4">
            <a:extLst>
              <a:ext uri="{FF2B5EF4-FFF2-40B4-BE49-F238E27FC236}">
                <a16:creationId xmlns:a16="http://schemas.microsoft.com/office/drawing/2014/main" id="{A6D0784F-4F72-4A26-A290-053A9FA728A0}"/>
              </a:ext>
            </a:extLst>
          </p:cNvPr>
          <p:cNvSpPr>
            <a:spLocks noChangeArrowheads="1"/>
          </p:cNvSpPr>
          <p:nvPr/>
        </p:nvSpPr>
        <p:spPr bwMode="auto">
          <a:xfrm>
            <a:off x="454025" y="2693988"/>
            <a:ext cx="82296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000" b="1">
                <a:solidFill>
                  <a:schemeClr val="tx2"/>
                </a:solidFill>
              </a:rPr>
              <a:t>3 Phase, 4-Wire  “Y” Service</a:t>
            </a:r>
          </a:p>
        </p:txBody>
      </p:sp>
      <p:pic>
        <p:nvPicPr>
          <p:cNvPr id="66565" name="Picture 5" descr="3PY-Load">
            <a:extLst>
              <a:ext uri="{FF2B5EF4-FFF2-40B4-BE49-F238E27FC236}">
                <a16:creationId xmlns:a16="http://schemas.microsoft.com/office/drawing/2014/main" id="{C67A654E-A102-4641-8A54-759F6E098B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8163" y="3313113"/>
            <a:ext cx="4300537"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6" name="Picture 6" descr="3P-Wye-Voltages">
            <a:extLst>
              <a:ext uri="{FF2B5EF4-FFF2-40B4-BE49-F238E27FC236}">
                <a16:creationId xmlns:a16="http://schemas.microsoft.com/office/drawing/2014/main" id="{C4F42CC6-9C1F-47C2-BDDD-77E3F3A7D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444875"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F470E0CF-6C79-4C08-801F-09144CC3E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6C76F5-8AA5-4D21-BD26-9B60AB44797B}"/>
              </a:ext>
            </a:extLst>
          </p:cNvPr>
          <p:cNvSpPr>
            <a:spLocks noGrp="1"/>
          </p:cNvSpPr>
          <p:nvPr>
            <p:ph type="sldNum" sz="quarter" idx="4"/>
          </p:nvPr>
        </p:nvSpPr>
        <p:spPr/>
        <p:txBody>
          <a:bodyPr/>
          <a:lstStyle/>
          <a:p>
            <a:fld id="{F4B7F58F-9A72-4E07-B505-B7A6F5244F49}"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AA07C3-CB93-44EC-8E58-5700E18725C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grpSp>
        <p:nvGrpSpPr>
          <p:cNvPr id="67587" name="Group 10">
            <a:extLst>
              <a:ext uri="{FF2B5EF4-FFF2-40B4-BE49-F238E27FC236}">
                <a16:creationId xmlns:a16="http://schemas.microsoft.com/office/drawing/2014/main" id="{14A5BAB2-2F35-4B1E-8B21-C3FBBF30B9EA}"/>
              </a:ext>
            </a:extLst>
          </p:cNvPr>
          <p:cNvGrpSpPr>
            <a:grpSpLocks/>
          </p:cNvGrpSpPr>
          <p:nvPr/>
        </p:nvGrpSpPr>
        <p:grpSpPr bwMode="auto">
          <a:xfrm>
            <a:off x="457200" y="1600200"/>
            <a:ext cx="7940675" cy="2493963"/>
            <a:chOff x="288" y="2064"/>
            <a:chExt cx="5002" cy="1571"/>
          </a:xfrm>
        </p:grpSpPr>
        <p:pic>
          <p:nvPicPr>
            <p:cNvPr id="67592" name="Picture 5" descr="3PY-Load">
              <a:extLst>
                <a:ext uri="{FF2B5EF4-FFF2-40B4-BE49-F238E27FC236}">
                  <a16:creationId xmlns:a16="http://schemas.microsoft.com/office/drawing/2014/main" id="{887AD65D-A577-4A38-8109-54506316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2087"/>
              <a:ext cx="2709" cy="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6" descr="3P-Wye-Voltages">
              <a:extLst>
                <a:ext uri="{FF2B5EF4-FFF2-40B4-BE49-F238E27FC236}">
                  <a16:creationId xmlns:a16="http://schemas.microsoft.com/office/drawing/2014/main" id="{97D6032C-3B42-4D03-A840-1D346D48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256"/>
              <a:ext cx="2170" cy="1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Text Box 7">
              <a:extLst>
                <a:ext uri="{FF2B5EF4-FFF2-40B4-BE49-F238E27FC236}">
                  <a16:creationId xmlns:a16="http://schemas.microsoft.com/office/drawing/2014/main" id="{93245D4B-0D98-4FF3-8612-3931DC6022E4}"/>
                </a:ext>
              </a:extLst>
            </p:cNvPr>
            <p:cNvSpPr txBox="1">
              <a:spLocks noChangeArrowheads="1"/>
            </p:cNvSpPr>
            <p:nvPr/>
          </p:nvSpPr>
          <p:spPr bwMode="auto">
            <a:xfrm>
              <a:off x="624" y="206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Va</a:t>
              </a:r>
            </a:p>
          </p:txBody>
        </p:sp>
        <p:sp>
          <p:nvSpPr>
            <p:cNvPr id="67595" name="Text Box 8">
              <a:extLst>
                <a:ext uri="{FF2B5EF4-FFF2-40B4-BE49-F238E27FC236}">
                  <a16:creationId xmlns:a16="http://schemas.microsoft.com/office/drawing/2014/main" id="{3A3E7FB9-BF50-42B0-9AEC-CD037F079CE3}"/>
                </a:ext>
              </a:extLst>
            </p:cNvPr>
            <p:cNvSpPr txBox="1">
              <a:spLocks noChangeArrowheads="1"/>
            </p:cNvSpPr>
            <p:nvPr/>
          </p:nvSpPr>
          <p:spPr bwMode="auto">
            <a:xfrm>
              <a:off x="1200" y="3072"/>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Vb</a:t>
              </a:r>
            </a:p>
          </p:txBody>
        </p:sp>
        <p:sp>
          <p:nvSpPr>
            <p:cNvPr id="67596" name="Text Box 9">
              <a:extLst>
                <a:ext uri="{FF2B5EF4-FFF2-40B4-BE49-F238E27FC236}">
                  <a16:creationId xmlns:a16="http://schemas.microsoft.com/office/drawing/2014/main" id="{1AF23B31-8D67-4EE9-8C0A-E922D84CAAC5}"/>
                </a:ext>
              </a:extLst>
            </p:cNvPr>
            <p:cNvSpPr txBox="1">
              <a:spLocks noChangeArrowheads="1"/>
            </p:cNvSpPr>
            <p:nvPr/>
          </p:nvSpPr>
          <p:spPr bwMode="auto">
            <a:xfrm>
              <a:off x="288" y="3408"/>
              <a:ext cx="2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Vc</a:t>
              </a:r>
            </a:p>
          </p:txBody>
        </p:sp>
      </p:grpSp>
      <p:sp>
        <p:nvSpPr>
          <p:cNvPr id="67588" name="Text Box 11">
            <a:extLst>
              <a:ext uri="{FF2B5EF4-FFF2-40B4-BE49-F238E27FC236}">
                <a16:creationId xmlns:a16="http://schemas.microsoft.com/office/drawing/2014/main" id="{B82011BF-27CA-4DAD-95C3-9A8236B05384}"/>
              </a:ext>
            </a:extLst>
          </p:cNvPr>
          <p:cNvSpPr txBox="1">
            <a:spLocks noChangeArrowheads="1"/>
          </p:cNvSpPr>
          <p:nvPr/>
        </p:nvSpPr>
        <p:spPr bwMode="auto">
          <a:xfrm>
            <a:off x="609600" y="42672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7589" name="Text Box 12">
            <a:extLst>
              <a:ext uri="{FF2B5EF4-FFF2-40B4-BE49-F238E27FC236}">
                <a16:creationId xmlns:a16="http://schemas.microsoft.com/office/drawing/2014/main" id="{1A331744-F7C9-4E17-85EB-A82EA818A125}"/>
              </a:ext>
            </a:extLst>
          </p:cNvPr>
          <p:cNvSpPr txBox="1">
            <a:spLocks noChangeArrowheads="1"/>
          </p:cNvSpPr>
          <p:nvPr/>
        </p:nvSpPr>
        <p:spPr bwMode="auto">
          <a:xfrm>
            <a:off x="609600" y="4724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11" name="Text Box 13">
            <a:extLst>
              <a:ext uri="{FF2B5EF4-FFF2-40B4-BE49-F238E27FC236}">
                <a16:creationId xmlns:a16="http://schemas.microsoft.com/office/drawing/2014/main" id="{1F0D1D9F-9608-4F3B-B66D-7DD4B46F5A4A}"/>
              </a:ext>
            </a:extLst>
          </p:cNvPr>
          <p:cNvSpPr txBox="1">
            <a:spLocks noChangeArrowheads="1"/>
          </p:cNvSpPr>
          <p:nvPr/>
        </p:nvSpPr>
        <p:spPr bwMode="auto">
          <a:xfrm>
            <a:off x="609600" y="525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12" name="Text Box 14">
            <a:extLst>
              <a:ext uri="{FF2B5EF4-FFF2-40B4-BE49-F238E27FC236}">
                <a16:creationId xmlns:a16="http://schemas.microsoft.com/office/drawing/2014/main" id="{C3559D16-7586-41EA-926F-CA48AF18779D}"/>
              </a:ext>
            </a:extLst>
          </p:cNvPr>
          <p:cNvSpPr txBox="1">
            <a:spLocks noChangeArrowheads="1"/>
          </p:cNvSpPr>
          <p:nvPr/>
        </p:nvSpPr>
        <p:spPr bwMode="auto">
          <a:xfrm>
            <a:off x="609600" y="58054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a:t>
            </a:r>
            <a:endParaRPr lang="el-GR" altLang="en-US">
              <a:solidFill>
                <a:srgbClr val="F71A03"/>
              </a:solidFill>
            </a:endParaRPr>
          </a:p>
        </p:txBody>
      </p:sp>
      <p:sp>
        <p:nvSpPr>
          <p:cNvPr id="2" name="Footer Placeholder 1">
            <a:extLst>
              <a:ext uri="{FF2B5EF4-FFF2-40B4-BE49-F238E27FC236}">
                <a16:creationId xmlns:a16="http://schemas.microsoft.com/office/drawing/2014/main" id="{532C0292-92A1-4099-98A0-53CEC4E6EC1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0B3516-D1BE-462F-853B-07EDA8D96A55}"/>
              </a:ext>
            </a:extLst>
          </p:cNvPr>
          <p:cNvSpPr>
            <a:spLocks noGrp="1"/>
          </p:cNvSpPr>
          <p:nvPr>
            <p:ph type="sldNum" sz="quarter" idx="4"/>
          </p:nvPr>
        </p:nvSpPr>
        <p:spPr/>
        <p:txBody>
          <a:bodyPr/>
          <a:lstStyle/>
          <a:p>
            <a:fld id="{F4B7F58F-9A72-4E07-B505-B7A6F5244F49}"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DC3B9C-CF15-4931-AC42-E64C89F5679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8611" name="Text Box 15">
            <a:extLst>
              <a:ext uri="{FF2B5EF4-FFF2-40B4-BE49-F238E27FC236}">
                <a16:creationId xmlns:a16="http://schemas.microsoft.com/office/drawing/2014/main" id="{EA536BE5-6D2D-4D9C-9939-FADD6E545E93}"/>
              </a:ext>
            </a:extLst>
          </p:cNvPr>
          <p:cNvSpPr txBox="1">
            <a:spLocks noChangeArrowheads="1"/>
          </p:cNvSpPr>
          <p:nvPr/>
        </p:nvSpPr>
        <p:spPr bwMode="auto">
          <a:xfrm>
            <a:off x="914400" y="1752600"/>
            <a:ext cx="3657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balanced system</a:t>
            </a:r>
          </a:p>
          <a:p>
            <a:pPr eaLnBrk="1" hangingPunct="1">
              <a:spcBef>
                <a:spcPct val="50000"/>
              </a:spcBef>
            </a:pPr>
            <a:r>
              <a:rPr lang="en-US" altLang="en-US"/>
              <a:t>E = 277 V</a:t>
            </a:r>
          </a:p>
          <a:p>
            <a:pPr eaLnBrk="1" hangingPunct="1">
              <a:spcBef>
                <a:spcPct val="50000"/>
              </a:spcBef>
            </a:pPr>
            <a:r>
              <a:rPr lang="en-US" altLang="en-US"/>
              <a:t>I = 20 A</a:t>
            </a:r>
          </a:p>
          <a:p>
            <a:pPr eaLnBrk="1" hangingPunct="1">
              <a:spcBef>
                <a:spcPct val="50000"/>
              </a:spcBef>
            </a:pPr>
            <a:r>
              <a:rPr lang="en-US" altLang="en-US"/>
              <a:t>PF = 1.00</a:t>
            </a:r>
          </a:p>
        </p:txBody>
      </p:sp>
      <p:pic>
        <p:nvPicPr>
          <p:cNvPr id="68612" name="Picture 6" descr="3P-Wye-Voltages">
            <a:extLst>
              <a:ext uri="{FF2B5EF4-FFF2-40B4-BE49-F238E27FC236}">
                <a16:creationId xmlns:a16="http://schemas.microsoft.com/office/drawing/2014/main" id="{21E68A7C-C33D-493A-8EFD-263521EBA03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29114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2">
            <a:extLst>
              <a:ext uri="{FF2B5EF4-FFF2-40B4-BE49-F238E27FC236}">
                <a16:creationId xmlns:a16="http://schemas.microsoft.com/office/drawing/2014/main" id="{B7C48F64-09EF-4942-ADC9-E9AA40DB1978}"/>
              </a:ext>
            </a:extLst>
          </p:cNvPr>
          <p:cNvSpPr txBox="1">
            <a:spLocks noChangeArrowheads="1"/>
          </p:cNvSpPr>
          <p:nvPr/>
        </p:nvSpPr>
        <p:spPr bwMode="auto">
          <a:xfrm>
            <a:off x="914400" y="3657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 </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6" name="Text Box 13">
            <a:extLst>
              <a:ext uri="{FF2B5EF4-FFF2-40B4-BE49-F238E27FC236}">
                <a16:creationId xmlns:a16="http://schemas.microsoft.com/office/drawing/2014/main" id="{E9BEF85D-06EE-4389-A161-1CAFEEE03898}"/>
              </a:ext>
            </a:extLst>
          </p:cNvPr>
          <p:cNvSpPr txBox="1">
            <a:spLocks noChangeArrowheads="1"/>
          </p:cNvSpPr>
          <p:nvPr/>
        </p:nvSpPr>
        <p:spPr bwMode="auto">
          <a:xfrm>
            <a:off x="914400" y="42052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rPr>
              <a:t>θ</a:t>
            </a:r>
            <a:r>
              <a:rPr lang="en-US" altLang="en-US">
                <a:solidFill>
                  <a:srgbClr val="F71A03"/>
                </a:solidFill>
              </a:rPr>
              <a:t>a) = 3 x Ea x Ia x PF</a:t>
            </a:r>
            <a:r>
              <a:rPr lang="en-US" altLang="en-US"/>
              <a:t> </a:t>
            </a:r>
            <a:endParaRPr lang="el-GR" altLang="en-US"/>
          </a:p>
        </p:txBody>
      </p:sp>
      <p:sp>
        <p:nvSpPr>
          <p:cNvPr id="7" name="Text Box 16">
            <a:extLst>
              <a:ext uri="{FF2B5EF4-FFF2-40B4-BE49-F238E27FC236}">
                <a16:creationId xmlns:a16="http://schemas.microsoft.com/office/drawing/2014/main" id="{ADD917DF-4825-4954-A4C3-F5EEA1820BCF}"/>
              </a:ext>
            </a:extLst>
          </p:cNvPr>
          <p:cNvSpPr txBox="1">
            <a:spLocks noChangeArrowheads="1"/>
          </p:cNvSpPr>
          <p:nvPr/>
        </p:nvSpPr>
        <p:spPr bwMode="auto">
          <a:xfrm>
            <a:off x="914400" y="4876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a:t>
            </a:r>
            <a:endParaRPr lang="el-GR" altLang="en-US">
              <a:solidFill>
                <a:srgbClr val="F71A03"/>
              </a:solidFill>
            </a:endParaRPr>
          </a:p>
        </p:txBody>
      </p:sp>
      <p:sp>
        <p:nvSpPr>
          <p:cNvPr id="8" name="Text Box 17">
            <a:extLst>
              <a:ext uri="{FF2B5EF4-FFF2-40B4-BE49-F238E27FC236}">
                <a16:creationId xmlns:a16="http://schemas.microsoft.com/office/drawing/2014/main" id="{CAA2E681-A6A8-4EFE-9789-767FDD78B147}"/>
              </a:ext>
            </a:extLst>
          </p:cNvPr>
          <p:cNvSpPr txBox="1">
            <a:spLocks noChangeArrowheads="1"/>
          </p:cNvSpPr>
          <p:nvPr/>
        </p:nvSpPr>
        <p:spPr bwMode="auto">
          <a:xfrm>
            <a:off x="914400" y="5486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 = 16,620 W</a:t>
            </a:r>
            <a:endParaRPr lang="el-GR" altLang="en-US">
              <a:solidFill>
                <a:srgbClr val="F71A03"/>
              </a:solidFill>
            </a:endParaRPr>
          </a:p>
        </p:txBody>
      </p:sp>
      <p:sp>
        <p:nvSpPr>
          <p:cNvPr id="2" name="Footer Placeholder 1">
            <a:extLst>
              <a:ext uri="{FF2B5EF4-FFF2-40B4-BE49-F238E27FC236}">
                <a16:creationId xmlns:a16="http://schemas.microsoft.com/office/drawing/2014/main" id="{04140C19-EF03-42EA-90A8-62BD758EC12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BDD3B31-414A-4735-8DD4-D7203779348C}"/>
              </a:ext>
            </a:extLst>
          </p:cNvPr>
          <p:cNvSpPr>
            <a:spLocks noGrp="1"/>
          </p:cNvSpPr>
          <p:nvPr>
            <p:ph type="sldNum" sz="quarter" idx="4"/>
          </p:nvPr>
        </p:nvSpPr>
        <p:spPr/>
        <p:txBody>
          <a:bodyPr/>
          <a:lstStyle/>
          <a:p>
            <a:fld id="{F4B7F58F-9A72-4E07-B505-B7A6F5244F49}"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820283-91EA-4EC0-9BDC-87E3B5ED5BC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9635" name="Text Box 7">
            <a:extLst>
              <a:ext uri="{FF2B5EF4-FFF2-40B4-BE49-F238E27FC236}">
                <a16:creationId xmlns:a16="http://schemas.microsoft.com/office/drawing/2014/main" id="{2364FE43-CDC4-4812-AF5F-65C1EE0A730E}"/>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unbalanced system</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69636" name="Picture 4" descr="3P-Wye-Voltages">
            <a:extLst>
              <a:ext uri="{FF2B5EF4-FFF2-40B4-BE49-F238E27FC236}">
                <a16:creationId xmlns:a16="http://schemas.microsoft.com/office/drawing/2014/main" id="{834BFCEA-E657-484D-AD24-1DEF9B25BFA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10">
            <a:extLst>
              <a:ext uri="{FF2B5EF4-FFF2-40B4-BE49-F238E27FC236}">
                <a16:creationId xmlns:a16="http://schemas.microsoft.com/office/drawing/2014/main" id="{2885E401-1E55-4283-98A3-3F6F7BC1AF43}"/>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12">
            <a:extLst>
              <a:ext uri="{FF2B5EF4-FFF2-40B4-BE49-F238E27FC236}">
                <a16:creationId xmlns:a16="http://schemas.microsoft.com/office/drawing/2014/main" id="{E3F85DE9-44EC-403D-B5D0-6DFA270AEAEA}"/>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P</a:t>
            </a:r>
            <a:r>
              <a:rPr lang="en-US" altLang="en-US" baseline="-25000">
                <a:solidFill>
                  <a:srgbClr val="F71A03"/>
                </a:solidFill>
              </a:rPr>
              <a:t>a</a:t>
            </a:r>
            <a:r>
              <a:rPr lang="en-US" altLang="en-US">
                <a:solidFill>
                  <a:srgbClr val="F71A03"/>
                </a:solidFill>
              </a:rPr>
              <a:t> + P</a:t>
            </a:r>
            <a:r>
              <a:rPr lang="en-US" altLang="en-US" baseline="-25000">
                <a:solidFill>
                  <a:srgbClr val="F71A03"/>
                </a:solidFill>
              </a:rPr>
              <a:t>b</a:t>
            </a:r>
            <a:r>
              <a:rPr lang="en-US" altLang="en-US">
                <a:solidFill>
                  <a:srgbClr val="F71A03"/>
                </a:solidFill>
              </a:rPr>
              <a:t> + P</a:t>
            </a:r>
            <a:r>
              <a:rPr lang="en-US" altLang="en-US" baseline="-25000">
                <a:solidFill>
                  <a:srgbClr val="F71A03"/>
                </a:solidFill>
              </a:rPr>
              <a:t>c</a:t>
            </a:r>
            <a:endParaRPr lang="el-GR" altLang="en-US" baseline="-25000">
              <a:solidFill>
                <a:srgbClr val="F71A03"/>
              </a:solidFill>
            </a:endParaRPr>
          </a:p>
        </p:txBody>
      </p:sp>
      <p:sp>
        <p:nvSpPr>
          <p:cNvPr id="7" name="Text Box 11">
            <a:extLst>
              <a:ext uri="{FF2B5EF4-FFF2-40B4-BE49-F238E27FC236}">
                <a16:creationId xmlns:a16="http://schemas.microsoft.com/office/drawing/2014/main" id="{5D6940C2-276B-4BA1-BD28-6978945ABCF4}"/>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8" name="Text Box 8">
            <a:extLst>
              <a:ext uri="{FF2B5EF4-FFF2-40B4-BE49-F238E27FC236}">
                <a16:creationId xmlns:a16="http://schemas.microsoft.com/office/drawing/2014/main" id="{1F18E7A2-29CA-402D-B70E-9A95D06D9326}"/>
              </a:ext>
            </a:extLst>
          </p:cNvPr>
          <p:cNvSpPr txBox="1">
            <a:spLocks noChangeArrowheads="1"/>
          </p:cNvSpPr>
          <p:nvPr/>
        </p:nvSpPr>
        <p:spPr bwMode="auto">
          <a:xfrm>
            <a:off x="685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x .900</a:t>
            </a:r>
          </a:p>
          <a:p>
            <a:pPr eaLnBrk="1" hangingPunct="1"/>
            <a:r>
              <a:rPr lang="en-US" altLang="en-US">
                <a:solidFill>
                  <a:srgbClr val="F71A03"/>
                </a:solidFill>
              </a:rPr>
              <a:t>     = 5,112</a:t>
            </a:r>
            <a:endParaRPr lang="el-GR" altLang="en-US">
              <a:solidFill>
                <a:srgbClr val="F71A03"/>
              </a:solidFill>
            </a:endParaRPr>
          </a:p>
        </p:txBody>
      </p:sp>
      <p:sp>
        <p:nvSpPr>
          <p:cNvPr id="9" name="Text Box 13">
            <a:extLst>
              <a:ext uri="{FF2B5EF4-FFF2-40B4-BE49-F238E27FC236}">
                <a16:creationId xmlns:a16="http://schemas.microsoft.com/office/drawing/2014/main" id="{56934629-66E9-4EEE-8B7A-3711403D5FBB}"/>
              </a:ext>
            </a:extLst>
          </p:cNvPr>
          <p:cNvSpPr txBox="1">
            <a:spLocks noChangeArrowheads="1"/>
          </p:cNvSpPr>
          <p:nvPr/>
        </p:nvSpPr>
        <p:spPr bwMode="auto">
          <a:xfrm>
            <a:off x="3429000" y="502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x .784</a:t>
            </a:r>
          </a:p>
          <a:p>
            <a:pPr eaLnBrk="1" hangingPunct="1"/>
            <a:r>
              <a:rPr lang="en-US" altLang="en-US">
                <a:solidFill>
                  <a:srgbClr val="F71A03"/>
                </a:solidFill>
              </a:rPr>
              <a:t>     = 6,874</a:t>
            </a:r>
            <a:endParaRPr lang="el-GR" altLang="en-US">
              <a:solidFill>
                <a:srgbClr val="F71A03"/>
              </a:solidFill>
            </a:endParaRPr>
          </a:p>
        </p:txBody>
      </p:sp>
      <p:sp>
        <p:nvSpPr>
          <p:cNvPr id="10" name="Text Box 14">
            <a:extLst>
              <a:ext uri="{FF2B5EF4-FFF2-40B4-BE49-F238E27FC236}">
                <a16:creationId xmlns:a16="http://schemas.microsoft.com/office/drawing/2014/main" id="{B94484E9-8EC3-400C-A5F5-8B8952D2BD91}"/>
              </a:ext>
            </a:extLst>
          </p:cNvPr>
          <p:cNvSpPr txBox="1">
            <a:spLocks noChangeArrowheads="1"/>
          </p:cNvSpPr>
          <p:nvPr/>
        </p:nvSpPr>
        <p:spPr bwMode="auto">
          <a:xfrm>
            <a:off x="6019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x .866</a:t>
            </a:r>
          </a:p>
          <a:p>
            <a:pPr eaLnBrk="1" hangingPunct="1"/>
            <a:r>
              <a:rPr lang="en-US" altLang="en-US">
                <a:solidFill>
                  <a:srgbClr val="F71A03"/>
                </a:solidFill>
              </a:rPr>
              <a:t>     = 7,170</a:t>
            </a:r>
            <a:endParaRPr lang="el-GR" altLang="en-US">
              <a:solidFill>
                <a:srgbClr val="F71A03"/>
              </a:solidFill>
            </a:endParaRPr>
          </a:p>
        </p:txBody>
      </p:sp>
      <p:sp>
        <p:nvSpPr>
          <p:cNvPr id="11" name="Text Box 17">
            <a:extLst>
              <a:ext uri="{FF2B5EF4-FFF2-40B4-BE49-F238E27FC236}">
                <a16:creationId xmlns:a16="http://schemas.microsoft.com/office/drawing/2014/main" id="{36AC0002-0521-4D03-BF33-42D99A10A344}"/>
              </a:ext>
            </a:extLst>
          </p:cNvPr>
          <p:cNvSpPr txBox="1">
            <a:spLocks noChangeArrowheads="1"/>
          </p:cNvSpPr>
          <p:nvPr/>
        </p:nvSpPr>
        <p:spPr bwMode="auto">
          <a:xfrm>
            <a:off x="762000" y="5943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5,112 + 6,874 + 7,170 = 19,156</a:t>
            </a:r>
            <a:endParaRPr lang="el-GR" altLang="en-US" sz="2000">
              <a:solidFill>
                <a:srgbClr val="F71A03"/>
              </a:solidFill>
            </a:endParaRPr>
          </a:p>
        </p:txBody>
      </p:sp>
      <p:sp>
        <p:nvSpPr>
          <p:cNvPr id="2" name="Footer Placeholder 1">
            <a:extLst>
              <a:ext uri="{FF2B5EF4-FFF2-40B4-BE49-F238E27FC236}">
                <a16:creationId xmlns:a16="http://schemas.microsoft.com/office/drawing/2014/main" id="{8F776961-7341-4E70-96DC-5E7612A2FD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ACF8A03-BBC7-4642-8C8B-786B13A759DD}"/>
              </a:ext>
            </a:extLst>
          </p:cNvPr>
          <p:cNvSpPr>
            <a:spLocks noGrp="1"/>
          </p:cNvSpPr>
          <p:nvPr>
            <p:ph type="sldNum" sz="quarter" idx="4"/>
          </p:nvPr>
        </p:nvSpPr>
        <p:spPr/>
        <p:txBody>
          <a:bodyPr/>
          <a:lstStyle/>
          <a:p>
            <a:fld id="{F4B7F58F-9A72-4E07-B505-B7A6F5244F49}"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190F22-6B76-4DD2-937D-B16DE6BFFDB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70659" name="Text Box 3">
            <a:extLst>
              <a:ext uri="{FF2B5EF4-FFF2-40B4-BE49-F238E27FC236}">
                <a16:creationId xmlns:a16="http://schemas.microsoft.com/office/drawing/2014/main" id="{49D67ACB-8846-4A08-ACFC-B1E362E539E1}"/>
              </a:ext>
            </a:extLst>
          </p:cNvPr>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If we were trying to decide how big the transformers in the last example need to be, we would need to calculate the kVA of the loads rather than the kW.</a:t>
            </a:r>
          </a:p>
          <a:p>
            <a:pPr algn="ctr" eaLnBrk="1" hangingPunct="1"/>
            <a:endParaRPr lang="en-US" altLang="en-US" sz="2400">
              <a:solidFill>
                <a:srgbClr val="000066"/>
              </a:solidFill>
            </a:endParaRPr>
          </a:p>
          <a:p>
            <a:pPr algn="ctr" eaLnBrk="1" hangingPunct="1"/>
            <a:r>
              <a:rPr lang="en-US" altLang="en-US" sz="2400">
                <a:solidFill>
                  <a:srgbClr val="000066"/>
                </a:solidFill>
              </a:rPr>
              <a:t>REMEMBER</a:t>
            </a: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p:txBody>
      </p:sp>
      <p:sp>
        <p:nvSpPr>
          <p:cNvPr id="70660" name="Text Box 4">
            <a:extLst>
              <a:ext uri="{FF2B5EF4-FFF2-40B4-BE49-F238E27FC236}">
                <a16:creationId xmlns:a16="http://schemas.microsoft.com/office/drawing/2014/main" id="{F4F6EAC6-5927-4853-8A11-7BA1F3C5AEF3}"/>
              </a:ext>
            </a:extLst>
          </p:cNvPr>
          <p:cNvSpPr txBox="1">
            <a:spLocks noChangeArrowheads="1"/>
          </p:cNvSpPr>
          <p:nvPr/>
        </p:nvSpPr>
        <p:spPr bwMode="auto">
          <a:xfrm>
            <a:off x="2743200" y="52578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21464DA0-6036-4ED3-ACF5-4B9E85B1B0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E56C38-2818-477F-B05D-B45AB8C28E54}"/>
              </a:ext>
            </a:extLst>
          </p:cNvPr>
          <p:cNvSpPr>
            <a:spLocks noGrp="1"/>
          </p:cNvSpPr>
          <p:nvPr>
            <p:ph type="sldNum" sz="quarter" idx="4"/>
          </p:nvPr>
        </p:nvSpPr>
        <p:spPr/>
        <p:txBody>
          <a:bodyPr/>
          <a:lstStyle/>
          <a:p>
            <a:fld id="{F4B7F58F-9A72-4E07-B505-B7A6F5244F49}"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B0CBE4C-73C4-4A6E-9301-C995FFA92F9D}"/>
              </a:ext>
            </a:extLst>
          </p:cNvPr>
          <p:cNvSpPr>
            <a:spLocks noGrp="1" noChangeArrowheads="1"/>
          </p:cNvSpPr>
          <p:nvPr>
            <p:ph type="title"/>
          </p:nvPr>
        </p:nvSpPr>
        <p:spPr bwMode="auto">
          <a:xfrm>
            <a:off x="3810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War of the Currents</a:t>
            </a:r>
          </a:p>
        </p:txBody>
      </p:sp>
      <p:pic>
        <p:nvPicPr>
          <p:cNvPr id="11267" name="Picture 2" descr="edison.jpg">
            <a:extLst>
              <a:ext uri="{FF2B5EF4-FFF2-40B4-BE49-F238E27FC236}">
                <a16:creationId xmlns:a16="http://schemas.microsoft.com/office/drawing/2014/main" id="{5F4388AE-1DBC-40EE-A301-D330C4A97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westinghouse.jpg">
            <a:extLst>
              <a:ext uri="{FF2B5EF4-FFF2-40B4-BE49-F238E27FC236}">
                <a16:creationId xmlns:a16="http://schemas.microsoft.com/office/drawing/2014/main" id="{EF444E31-95CD-4FA3-B4E6-31830FD25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1828800"/>
            <a:ext cx="2168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tesla.jpg">
            <a:extLst>
              <a:ext uri="{FF2B5EF4-FFF2-40B4-BE49-F238E27FC236}">
                <a16:creationId xmlns:a16="http://schemas.microsoft.com/office/drawing/2014/main" id="{9675CFA7-5275-4ECA-B34B-F37D245DF7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2446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a:extLst>
              <a:ext uri="{FF2B5EF4-FFF2-40B4-BE49-F238E27FC236}">
                <a16:creationId xmlns:a16="http://schemas.microsoft.com/office/drawing/2014/main" id="{6B6CC617-FEEC-4477-833D-B52464D9E945}"/>
              </a:ext>
            </a:extLst>
          </p:cNvPr>
          <p:cNvSpPr txBox="1">
            <a:spLocks noChangeArrowheads="1"/>
          </p:cNvSpPr>
          <p:nvPr/>
        </p:nvSpPr>
        <p:spPr bwMode="auto">
          <a:xfrm>
            <a:off x="914400" y="51927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Thomas Edison</a:t>
            </a:r>
          </a:p>
        </p:txBody>
      </p:sp>
      <p:sp>
        <p:nvSpPr>
          <p:cNvPr id="11271" name="TextBox 6">
            <a:extLst>
              <a:ext uri="{FF2B5EF4-FFF2-40B4-BE49-F238E27FC236}">
                <a16:creationId xmlns:a16="http://schemas.microsoft.com/office/drawing/2014/main" id="{8A768998-6B96-46E6-8EAC-84CAD79B4753}"/>
              </a:ext>
            </a:extLst>
          </p:cNvPr>
          <p:cNvSpPr txBox="1">
            <a:spLocks noChangeArrowheads="1"/>
          </p:cNvSpPr>
          <p:nvPr/>
        </p:nvSpPr>
        <p:spPr bwMode="auto">
          <a:xfrm>
            <a:off x="3276600" y="51927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dirty="0"/>
              <a:t>George Westinghouse</a:t>
            </a:r>
          </a:p>
        </p:txBody>
      </p:sp>
      <p:sp>
        <p:nvSpPr>
          <p:cNvPr id="11272" name="TextBox 7">
            <a:extLst>
              <a:ext uri="{FF2B5EF4-FFF2-40B4-BE49-F238E27FC236}">
                <a16:creationId xmlns:a16="http://schemas.microsoft.com/office/drawing/2014/main" id="{FF04D9DB-8B4C-492B-BCE0-E072C527C44D}"/>
              </a:ext>
            </a:extLst>
          </p:cNvPr>
          <p:cNvSpPr txBox="1">
            <a:spLocks noChangeArrowheads="1"/>
          </p:cNvSpPr>
          <p:nvPr/>
        </p:nvSpPr>
        <p:spPr bwMode="auto">
          <a:xfrm>
            <a:off x="6477000" y="5181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Nikola Tesla</a:t>
            </a:r>
          </a:p>
        </p:txBody>
      </p:sp>
      <p:sp>
        <p:nvSpPr>
          <p:cNvPr id="2" name="Footer Placeholder 1">
            <a:extLst>
              <a:ext uri="{FF2B5EF4-FFF2-40B4-BE49-F238E27FC236}">
                <a16:creationId xmlns:a16="http://schemas.microsoft.com/office/drawing/2014/main" id="{B23F381A-4C6A-402D-95AB-5E43B003DD8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E8E3E4-BC45-46E7-81FB-E73E2F395806}"/>
              </a:ext>
            </a:extLst>
          </p:cNvPr>
          <p:cNvSpPr>
            <a:spLocks noGrp="1"/>
          </p:cNvSpPr>
          <p:nvPr>
            <p:ph type="sldNum" sz="quarter" idx="4"/>
          </p:nvPr>
        </p:nvSpPr>
        <p:spPr/>
        <p:txBody>
          <a:bodyPr/>
          <a:lstStyle/>
          <a:p>
            <a:fld id="{F4B7F58F-9A72-4E07-B505-B7A6F5244F49}"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0BA4E9-D6FD-49CB-9BC2-3E0BB6294916}"/>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71683" name="Text Box 5">
            <a:extLst>
              <a:ext uri="{FF2B5EF4-FFF2-40B4-BE49-F238E27FC236}">
                <a16:creationId xmlns:a16="http://schemas.microsoft.com/office/drawing/2014/main" id="{2DDA0257-1476-42CB-9E64-B420CF438FCF}"/>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What is the VA for each phase?</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71684" name="Picture 4" descr="3P-Wye-Voltages">
            <a:extLst>
              <a:ext uri="{FF2B5EF4-FFF2-40B4-BE49-F238E27FC236}">
                <a16:creationId xmlns:a16="http://schemas.microsoft.com/office/drawing/2014/main" id="{8FBC3CF3-1ADC-4699-AAA0-942B0CEB709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7">
            <a:extLst>
              <a:ext uri="{FF2B5EF4-FFF2-40B4-BE49-F238E27FC236}">
                <a16:creationId xmlns:a16="http://schemas.microsoft.com/office/drawing/2014/main" id="{AD1B1E5E-96A0-43E8-9D44-99B1CE38621F}"/>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9">
            <a:extLst>
              <a:ext uri="{FF2B5EF4-FFF2-40B4-BE49-F238E27FC236}">
                <a16:creationId xmlns:a16="http://schemas.microsoft.com/office/drawing/2014/main" id="{47D28C19-E130-476B-B9F7-BADC1513A93B}"/>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VA</a:t>
            </a:r>
            <a:r>
              <a:rPr lang="en-US" altLang="en-US" baseline="-25000">
                <a:solidFill>
                  <a:srgbClr val="F71A03"/>
                </a:solidFill>
              </a:rPr>
              <a:t>a</a:t>
            </a:r>
            <a:r>
              <a:rPr lang="en-US" altLang="en-US">
                <a:solidFill>
                  <a:srgbClr val="F71A03"/>
                </a:solidFill>
              </a:rPr>
              <a:t> + VA</a:t>
            </a:r>
            <a:r>
              <a:rPr lang="en-US" altLang="en-US" baseline="-25000">
                <a:solidFill>
                  <a:srgbClr val="F71A03"/>
                </a:solidFill>
              </a:rPr>
              <a:t>b</a:t>
            </a:r>
            <a:r>
              <a:rPr lang="en-US" altLang="en-US">
                <a:solidFill>
                  <a:srgbClr val="F71A03"/>
                </a:solidFill>
              </a:rPr>
              <a:t> + VA</a:t>
            </a:r>
            <a:r>
              <a:rPr lang="en-US" altLang="en-US" baseline="-25000">
                <a:solidFill>
                  <a:srgbClr val="F71A03"/>
                </a:solidFill>
              </a:rPr>
              <a:t>c</a:t>
            </a:r>
            <a:endParaRPr lang="el-GR" altLang="en-US" baseline="-25000">
              <a:solidFill>
                <a:srgbClr val="F71A03"/>
              </a:solidFill>
            </a:endParaRPr>
          </a:p>
        </p:txBody>
      </p:sp>
      <p:sp>
        <p:nvSpPr>
          <p:cNvPr id="7" name="Text Box 8">
            <a:extLst>
              <a:ext uri="{FF2B5EF4-FFF2-40B4-BE49-F238E27FC236}">
                <a16:creationId xmlns:a16="http://schemas.microsoft.com/office/drawing/2014/main" id="{86840D15-D1BA-4803-A2AB-9C85680B43EC}"/>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a:t>
            </a:r>
            <a:r>
              <a:rPr lang="en-US" altLang="en-US">
                <a:solidFill>
                  <a:srgbClr val="F71A03"/>
                </a:solidFill>
                <a:cs typeface="Arial" panose="020B0604020202020204" pitchFamily="34" charset="0"/>
              </a:rPr>
              <a:t>+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endParaRPr lang="el-GR" altLang="en-US">
              <a:solidFill>
                <a:srgbClr val="F71A03"/>
              </a:solidFill>
            </a:endParaRPr>
          </a:p>
        </p:txBody>
      </p:sp>
      <p:sp>
        <p:nvSpPr>
          <p:cNvPr id="8" name="Text Box 6">
            <a:extLst>
              <a:ext uri="{FF2B5EF4-FFF2-40B4-BE49-F238E27FC236}">
                <a16:creationId xmlns:a16="http://schemas.microsoft.com/office/drawing/2014/main" id="{2BEDB880-2442-481A-A21A-A0A3B5561F01}"/>
              </a:ext>
            </a:extLst>
          </p:cNvPr>
          <p:cNvSpPr txBox="1">
            <a:spLocks noChangeArrowheads="1"/>
          </p:cNvSpPr>
          <p:nvPr/>
        </p:nvSpPr>
        <p:spPr bwMode="auto">
          <a:xfrm>
            <a:off x="685800" y="503237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 5,680</a:t>
            </a:r>
            <a:endParaRPr lang="el-GR" altLang="en-US">
              <a:solidFill>
                <a:srgbClr val="F71A03"/>
              </a:solidFill>
            </a:endParaRPr>
          </a:p>
        </p:txBody>
      </p:sp>
      <p:sp>
        <p:nvSpPr>
          <p:cNvPr id="9" name="Text Box 10">
            <a:extLst>
              <a:ext uri="{FF2B5EF4-FFF2-40B4-BE49-F238E27FC236}">
                <a16:creationId xmlns:a16="http://schemas.microsoft.com/office/drawing/2014/main" id="{3B630FAE-B27F-4F01-9331-9037860F5FD0}"/>
              </a:ext>
            </a:extLst>
          </p:cNvPr>
          <p:cNvSpPr txBox="1">
            <a:spLocks noChangeArrowheads="1"/>
          </p:cNvSpPr>
          <p:nvPr/>
        </p:nvSpPr>
        <p:spPr bwMode="auto">
          <a:xfrm>
            <a:off x="3276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 8,768</a:t>
            </a:r>
            <a:endParaRPr lang="el-GR" altLang="en-US">
              <a:solidFill>
                <a:srgbClr val="F71A03"/>
              </a:solidFill>
            </a:endParaRPr>
          </a:p>
        </p:txBody>
      </p:sp>
      <p:sp>
        <p:nvSpPr>
          <p:cNvPr id="10" name="Text Box 11">
            <a:extLst>
              <a:ext uri="{FF2B5EF4-FFF2-40B4-BE49-F238E27FC236}">
                <a16:creationId xmlns:a16="http://schemas.microsoft.com/office/drawing/2014/main" id="{D3E80A8A-8567-47C7-B570-54AFF5E28314}"/>
              </a:ext>
            </a:extLst>
          </p:cNvPr>
          <p:cNvSpPr txBox="1">
            <a:spLocks noChangeArrowheads="1"/>
          </p:cNvSpPr>
          <p:nvPr/>
        </p:nvSpPr>
        <p:spPr bwMode="auto">
          <a:xfrm>
            <a:off x="5943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 8,280</a:t>
            </a:r>
            <a:endParaRPr lang="el-GR" altLang="en-US">
              <a:solidFill>
                <a:srgbClr val="F71A03"/>
              </a:solidFill>
            </a:endParaRPr>
          </a:p>
        </p:txBody>
      </p:sp>
      <p:sp>
        <p:nvSpPr>
          <p:cNvPr id="11" name="Text Box 12">
            <a:extLst>
              <a:ext uri="{FF2B5EF4-FFF2-40B4-BE49-F238E27FC236}">
                <a16:creationId xmlns:a16="http://schemas.microsoft.com/office/drawing/2014/main" id="{64BA97C6-36D2-4A78-8C7B-92C427001614}"/>
              </a:ext>
            </a:extLst>
          </p:cNvPr>
          <p:cNvSpPr txBox="1">
            <a:spLocks noChangeArrowheads="1"/>
          </p:cNvSpPr>
          <p:nvPr/>
        </p:nvSpPr>
        <p:spPr bwMode="auto">
          <a:xfrm>
            <a:off x="685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5,680 + 8,768 + 8,280 = 25,328</a:t>
            </a:r>
            <a:endParaRPr lang="el-GR" altLang="en-US" sz="2000">
              <a:solidFill>
                <a:srgbClr val="F71A03"/>
              </a:solidFill>
            </a:endParaRPr>
          </a:p>
        </p:txBody>
      </p:sp>
      <p:sp>
        <p:nvSpPr>
          <p:cNvPr id="12" name="Text Box 13">
            <a:extLst>
              <a:ext uri="{FF2B5EF4-FFF2-40B4-BE49-F238E27FC236}">
                <a16:creationId xmlns:a16="http://schemas.microsoft.com/office/drawing/2014/main" id="{DAA394F1-3AED-434D-873B-0D87BAB16CAE}"/>
              </a:ext>
            </a:extLst>
          </p:cNvPr>
          <p:cNvSpPr txBox="1">
            <a:spLocks noChangeArrowheads="1"/>
          </p:cNvSpPr>
          <p:nvPr/>
        </p:nvSpPr>
        <p:spPr bwMode="auto">
          <a:xfrm>
            <a:off x="685800" y="6096000"/>
            <a:ext cx="724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Would you use 5kVA, 7.5kVA, 10kVA, 25kVA or 40kVA transformers?</a:t>
            </a:r>
          </a:p>
        </p:txBody>
      </p:sp>
      <p:sp>
        <p:nvSpPr>
          <p:cNvPr id="2" name="Footer Placeholder 1">
            <a:extLst>
              <a:ext uri="{FF2B5EF4-FFF2-40B4-BE49-F238E27FC236}">
                <a16:creationId xmlns:a16="http://schemas.microsoft.com/office/drawing/2014/main" id="{E984C52D-6DCE-4183-A2E8-2D9A24BDE9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8B16DF-5269-4759-A7AF-7328FD446F84}"/>
              </a:ext>
            </a:extLst>
          </p:cNvPr>
          <p:cNvSpPr>
            <a:spLocks noGrp="1"/>
          </p:cNvSpPr>
          <p:nvPr>
            <p:ph type="sldNum" sz="quarter" idx="4"/>
          </p:nvPr>
        </p:nvSpPr>
        <p:spPr/>
        <p:txBody>
          <a:bodyPr/>
          <a:lstStyle/>
          <a:p>
            <a:fld id="{F4B7F58F-9A72-4E07-B505-B7A6F5244F49}"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C734EFD-9EB2-4DA4-BA1C-7255CFD5D239}"/>
              </a:ext>
            </a:extLst>
          </p:cNvPr>
          <p:cNvSpPr>
            <a:spLocks noGrp="1" noChangeArrowheads="1"/>
          </p:cNvSpPr>
          <p:nvPr>
            <p:ph type="title"/>
          </p:nvPr>
        </p:nvSpPr>
        <p:spPr bwMode="auto">
          <a:xfrm>
            <a:off x="457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Induction Meters</a:t>
            </a:r>
          </a:p>
        </p:txBody>
      </p:sp>
      <p:sp>
        <p:nvSpPr>
          <p:cNvPr id="23555" name="Rectangle 3">
            <a:extLst>
              <a:ext uri="{FF2B5EF4-FFF2-40B4-BE49-F238E27FC236}">
                <a16:creationId xmlns:a16="http://schemas.microsoft.com/office/drawing/2014/main" id="{313125A9-7208-4C20-B8E0-9C70F147FDB8}"/>
              </a:ext>
            </a:extLst>
          </p:cNvPr>
          <p:cNvSpPr>
            <a:spLocks noGrp="1" noChangeArrowheads="1"/>
          </p:cNvSpPr>
          <p:nvPr>
            <p:ph idx="1"/>
          </p:nvPr>
        </p:nvSpPr>
        <p:spPr>
          <a:xfrm>
            <a:off x="298450" y="1628775"/>
            <a:ext cx="5089525" cy="4772025"/>
          </a:xfrm>
        </p:spPr>
        <p:txBody>
          <a:bodyPr rtlCol="0">
            <a:normAutofit fontScale="92500" lnSpcReduction="20000"/>
          </a:bodyPr>
          <a:lstStyle/>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Using concepts put forth by Tesla and Ferraris, several inventors created early  induction watthour meters</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a:p>
        </p:txBody>
      </p:sp>
      <p:pic>
        <p:nvPicPr>
          <p:cNvPr id="72708" name="Picture 5">
            <a:extLst>
              <a:ext uri="{FF2B5EF4-FFF2-40B4-BE49-F238E27FC236}">
                <a16:creationId xmlns:a16="http://schemas.microsoft.com/office/drawing/2014/main" id="{FDFB21BA-DAC8-43F0-B6F0-AFFB4420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1BD6754-E239-46DA-9420-22C8440C30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449189-9F58-4A6D-B4E4-8C554162ECB1}"/>
              </a:ext>
            </a:extLst>
          </p:cNvPr>
          <p:cNvSpPr>
            <a:spLocks noGrp="1"/>
          </p:cNvSpPr>
          <p:nvPr>
            <p:ph type="sldNum" sz="quarter" idx="4"/>
          </p:nvPr>
        </p:nvSpPr>
        <p:spPr/>
        <p:txBody>
          <a:bodyPr/>
          <a:lstStyle/>
          <a:p>
            <a:fld id="{F4B7F58F-9A72-4E07-B505-B7A6F5244F49}"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8596E9-7FFF-42B6-9104-E8FB55A1FFBC}"/>
              </a:ext>
            </a:extLst>
          </p:cNvPr>
          <p:cNvSpPr>
            <a:spLocks noGrp="1" noChangeArrowheads="1"/>
          </p:cNvSpPr>
          <p:nvPr>
            <p:ph type="title"/>
          </p:nvPr>
        </p:nvSpPr>
        <p:spPr bwMode="auto">
          <a:xfrm>
            <a:off x="1556951" y="3869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Basic Energy Formula</a:t>
            </a:r>
          </a:p>
        </p:txBody>
      </p:sp>
      <p:graphicFrame>
        <p:nvGraphicFramePr>
          <p:cNvPr id="73732" name="Object 4">
            <a:extLst>
              <a:ext uri="{FF2B5EF4-FFF2-40B4-BE49-F238E27FC236}">
                <a16:creationId xmlns:a16="http://schemas.microsoft.com/office/drawing/2014/main" id="{81BEE0D5-C9AF-417A-81A2-58E6CEBFBEA2}"/>
              </a:ext>
            </a:extLst>
          </p:cNvPr>
          <p:cNvGraphicFramePr>
            <a:graphicFrameLocks noGrp="1" noChangeAspect="1"/>
          </p:cNvGraphicFramePr>
          <p:nvPr>
            <p:ph idx="1"/>
            <p:extLst>
              <p:ext uri="{D42A27DB-BD31-4B8C-83A1-F6EECF244321}">
                <p14:modId xmlns:p14="http://schemas.microsoft.com/office/powerpoint/2010/main" val="2971575569"/>
              </p:ext>
            </p:extLst>
          </p:nvPr>
        </p:nvGraphicFramePr>
        <p:xfrm>
          <a:off x="4692650" y="3746500"/>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73732" name="Object 4">
                        <a:extLst>
                          <a:ext uri="{FF2B5EF4-FFF2-40B4-BE49-F238E27FC236}">
                            <a16:creationId xmlns:a16="http://schemas.microsoft.com/office/drawing/2014/main" id="{81BEE0D5-C9AF-417A-81A2-58E6CEBFBEA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3746500"/>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1" name="Rectangle 3">
            <a:extLst>
              <a:ext uri="{FF2B5EF4-FFF2-40B4-BE49-F238E27FC236}">
                <a16:creationId xmlns:a16="http://schemas.microsoft.com/office/drawing/2014/main" id="{5058C72B-12BF-481B-9939-A7B05F8AD20E}"/>
              </a:ext>
            </a:extLst>
          </p:cNvPr>
          <p:cNvSpPr>
            <a:spLocks noGrp="1" noChangeArrowheads="1"/>
          </p:cNvSpPr>
          <p:nvPr>
            <p:ph type="body" sz="half" idx="4294967295"/>
          </p:nvPr>
        </p:nvSpPr>
        <p:spPr>
          <a:xfrm>
            <a:off x="622301" y="1905000"/>
            <a:ext cx="3810000" cy="4114800"/>
          </a:xfrm>
        </p:spPr>
        <p:txBody>
          <a:bodyPr>
            <a:normAutofit lnSpcReduction="10000"/>
          </a:bodyPr>
          <a:lstStyle/>
          <a:p>
            <a:r>
              <a:rPr lang="en-US" altLang="en-US" dirty="0"/>
              <a:t>The essential specification of a watthour meter’s measurement is given by the value </a:t>
            </a:r>
            <a:br>
              <a:rPr lang="en-US" altLang="en-US" dirty="0"/>
            </a:br>
            <a:r>
              <a:rPr lang="en-US" altLang="en-US" dirty="0"/>
              <a:t>	</a:t>
            </a:r>
            <a:r>
              <a:rPr lang="en-US" altLang="en-US" dirty="0" err="1"/>
              <a:t>Kh</a:t>
            </a:r>
            <a:r>
              <a:rPr lang="en-US" altLang="en-US" dirty="0"/>
              <a:t> [ Watthours per disk revolution ]</a:t>
            </a:r>
          </a:p>
          <a:p>
            <a:endParaRPr lang="en-US" altLang="en-US" dirty="0"/>
          </a:p>
          <a:p>
            <a:r>
              <a:rPr lang="en-US" altLang="en-US" dirty="0"/>
              <a:t>The watthour meter formula is as follows:</a:t>
            </a:r>
          </a:p>
          <a:p>
            <a:endParaRPr lang="en-US" altLang="en-US" dirty="0"/>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1893: Blondel’s Theorem</a:t>
            </a:r>
          </a:p>
        </p:txBody>
      </p:sp>
      <p:sp>
        <p:nvSpPr>
          <p:cNvPr id="35843" name="Rectangle 3"/>
          <p:cNvSpPr>
            <a:spLocks noGrp="1" noChangeArrowheads="1"/>
          </p:cNvSpPr>
          <p:nvPr>
            <p:ph idx="1"/>
          </p:nvPr>
        </p:nvSpPr>
        <p:spPr>
          <a:xfrm>
            <a:off x="457200" y="1676400"/>
            <a:ext cx="8001000" cy="1600200"/>
          </a:xfrm>
        </p:spPr>
        <p:txBody>
          <a:bodyPr/>
          <a:lstStyle/>
          <a:p>
            <a:pPr>
              <a:spcBef>
                <a:spcPts val="0"/>
              </a:spcBef>
            </a:pPr>
            <a:r>
              <a:rPr lang="en-US" altLang="en-US" sz="1800" dirty="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600200" cy="2304288"/>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3056965"/>
            <a:ext cx="5715000" cy="2945422"/>
          </a:xfrm>
          <a:prstGeom prst="rect">
            <a:avLst/>
          </a:prstGeom>
          <a:noFill/>
        </p:spPr>
        <p:txBody>
          <a:bodyPr wrap="square" rtlCol="0">
            <a:spAutoFit/>
          </a:bodyPr>
          <a:lstStyle/>
          <a:p>
            <a:pPr marL="0" lvl="1" algn="l"/>
            <a:r>
              <a:rPr lang="en-US" altLang="en-US" dirty="0">
                <a:cs typeface="Arial" panose="020B0604020202020204" pitchFamily="34" charset="0"/>
              </a:rPr>
              <a:t>- 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a:p>
            <a:endParaRPr lang="en-US" dirty="0"/>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63</a:t>
            </a:fld>
            <a:endParaRPr lang="en-US" dirty="0"/>
          </a:p>
        </p:txBody>
      </p:sp>
    </p:spTree>
    <p:extLst>
      <p:ext uri="{BB962C8B-B14F-4D97-AF65-F5344CB8AC3E}">
        <p14:creationId xmlns:p14="http://schemas.microsoft.com/office/powerpoint/2010/main" val="1626229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FF0000"/>
                </a:solidFill>
              </a:rPr>
              <a:t>ISO 9001:2015 Certified Quality Company</a:t>
            </a:r>
          </a:p>
          <a:p>
            <a:pPr algn="ctr" eaLnBrk="1" hangingPunct="1">
              <a:spcBef>
                <a:spcPct val="0"/>
              </a:spcBef>
              <a:buFontTx/>
              <a:buNone/>
            </a:pPr>
            <a:r>
              <a:rPr lang="en-US" altLang="en-US" sz="1400" b="1" dirty="0">
                <a:solidFill>
                  <a:srgbClr val="FF0000"/>
                </a:solidFill>
              </a:rPr>
              <a:t>ISO 17025:2017 Accredited Laboratory</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64</a:t>
            </a:fld>
            <a:endParaRPr lang="en-US" dirty="0"/>
          </a:p>
        </p:txBody>
      </p:sp>
      <p:sp>
        <p:nvSpPr>
          <p:cNvPr id="2" name="Title 1"/>
          <p:cNvSpPr>
            <a:spLocks noGrp="1"/>
          </p:cNvSpPr>
          <p:nvPr>
            <p:ph type="title"/>
          </p:nvPr>
        </p:nvSpPr>
        <p:spPr>
          <a:xfrm>
            <a:off x="1524000" y="193484"/>
            <a:ext cx="7208107" cy="679832"/>
          </a:xfrm>
        </p:spPr>
        <p:txBody>
          <a:bodyPr/>
          <a:lstStyle/>
          <a:p>
            <a:r>
              <a:rPr lang="en-US" dirty="0"/>
              <a:t>Questions and Discussion</a:t>
            </a:r>
          </a:p>
        </p:txBody>
      </p:sp>
    </p:spTree>
    <p:extLst>
      <p:ext uri="{BB962C8B-B14F-4D97-AF65-F5344CB8AC3E}">
        <p14:creationId xmlns:p14="http://schemas.microsoft.com/office/powerpoint/2010/main" val="150677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cs typeface="Arial" panose="020B0604020202020204" pitchFamily="34" charset="0"/>
              </a:rPr>
              <a:t>The Problem with Direct Current</a:t>
            </a:r>
          </a:p>
        </p:txBody>
      </p:sp>
      <p:sp>
        <p:nvSpPr>
          <p:cNvPr id="23555" name="Rectangle 3"/>
          <p:cNvSpPr>
            <a:spLocks noGrp="1" noChangeArrowheads="1"/>
          </p:cNvSpPr>
          <p:nvPr>
            <p:ph sz="half" idx="1"/>
          </p:nvPr>
        </p:nvSpPr>
        <p:spPr>
          <a:xfrm>
            <a:off x="457200" y="1743075"/>
            <a:ext cx="3581400" cy="3733800"/>
          </a:xfrm>
        </p:spPr>
        <p:txBody>
          <a:bodyPr/>
          <a:lstStyle/>
          <a:p>
            <a:pPr>
              <a:lnSpc>
                <a:spcPct val="90000"/>
              </a:lnSpc>
            </a:pPr>
            <a:r>
              <a:rPr lang="en-US" altLang="en-US" sz="2400" dirty="0">
                <a:latin typeface="Arial" panose="020B0604020202020204" pitchFamily="34" charset="0"/>
                <a:cs typeface="Arial" panose="020B0604020202020204" pitchFamily="34" charset="0"/>
              </a:rPr>
              <a:t>High losses required generators to be near the loads – maximum of one mile without huge conductors</a:t>
            </a:r>
          </a:p>
          <a:p>
            <a:pPr marL="0" indent="0">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pPr>
            <a:r>
              <a:rPr lang="en-US" altLang="en-US" sz="2400" dirty="0">
                <a:latin typeface="Arial" panose="020B0604020202020204" pitchFamily="34" charset="0"/>
                <a:cs typeface="Arial" panose="020B0604020202020204" pitchFamily="34" charset="0"/>
              </a:rPr>
              <a:t>Difficult to change voltages for transmission with DC</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743075"/>
            <a:ext cx="4489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a:t>
            </a:fld>
            <a:endParaRPr lang="en-US" dirty="0"/>
          </a:p>
        </p:txBody>
      </p:sp>
    </p:spTree>
    <p:extLst>
      <p:ext uri="{BB962C8B-B14F-4D97-AF65-F5344CB8AC3E}">
        <p14:creationId xmlns:p14="http://schemas.microsoft.com/office/powerpoint/2010/main" val="12843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295400"/>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800" y="152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dirty="0">
                <a:latin typeface="Arial" panose="020B0604020202020204" pitchFamily="34" charset="0"/>
                <a:cs typeface="Arial" panose="020B0604020202020204" pitchFamily="34" charset="0"/>
              </a:rPr>
              <a:t>1888: A Young Serb Named </a:t>
            </a:r>
            <a:r>
              <a:rPr lang="sr-Latn-CS" altLang="en-US" sz="2500" dirty="0">
                <a:latin typeface="Arial" panose="020B0604020202020204" pitchFamily="34" charset="0"/>
                <a:cs typeface="Arial" panose="020B0604020202020204" pitchFamily="34" charset="0"/>
              </a:rPr>
              <a:t>Никола Тесла</a:t>
            </a:r>
            <a:r>
              <a:rPr lang="en-US" altLang="en-US" sz="2500" dirty="0">
                <a:latin typeface="Arial" panose="020B0604020202020204" pitchFamily="34" charset="0"/>
                <a:cs typeface="Arial" panose="020B0604020202020204" pitchFamily="34" charset="0"/>
              </a:rPr>
              <a: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(Nicola Tesla) Meets George Westinghouse</a:t>
            </a:r>
          </a:p>
        </p:txBody>
      </p:sp>
      <p:sp>
        <p:nvSpPr>
          <p:cNvPr id="24581" name="Text Box 5"/>
          <p:cNvSpPr txBox="1">
            <a:spLocks noChangeArrowheads="1"/>
          </p:cNvSpPr>
          <p:nvPr/>
        </p:nvSpPr>
        <p:spPr bwMode="auto">
          <a:xfrm>
            <a:off x="2693894" y="3276637"/>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a:latin typeface="Arial" panose="020B0604020202020204" pitchFamily="34" charset="0"/>
                <a:cs typeface="Arial" panose="020B0604020202020204" pitchFamily="34" charset="0"/>
              </a:rPr>
              <a:t>Nicola Tesla, "The Wizard of 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295401"/>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419601"/>
            <a:ext cx="8135472"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3" name="TextBox 2"/>
          <p:cNvSpPr txBox="1"/>
          <p:nvPr/>
        </p:nvSpPr>
        <p:spPr>
          <a:xfrm>
            <a:off x="4953000" y="3496418"/>
            <a:ext cx="3671048" cy="646331"/>
          </a:xfrm>
          <a:prstGeom prst="rect">
            <a:avLst/>
          </a:prstGeom>
          <a:noFill/>
          <a:ln w="19050">
            <a:solidFill>
              <a:srgbClr val="FF0000"/>
            </a:solidFill>
          </a:ln>
        </p:spPr>
        <p:txBody>
          <a:bodyPr wrap="square" rtlCol="0">
            <a:spAutoFit/>
          </a:bodyPr>
          <a:lstStyle/>
          <a:p>
            <a:r>
              <a:rPr lang="en-US" b="1" dirty="0">
                <a:solidFill>
                  <a:srgbClr val="FF0000"/>
                </a:solidFill>
              </a:rPr>
              <a:t>1893: World’s Fair Chicago lighted by Westinghouse / Tesla</a:t>
            </a:r>
          </a:p>
        </p:txBody>
      </p:sp>
      <p:sp>
        <p:nvSpPr>
          <p:cNvPr id="14" name="TextBox 13"/>
          <p:cNvSpPr txBox="1"/>
          <p:nvPr/>
        </p:nvSpPr>
        <p:spPr>
          <a:xfrm>
            <a:off x="663388" y="5070985"/>
            <a:ext cx="1704766" cy="923330"/>
          </a:xfrm>
          <a:prstGeom prst="rect">
            <a:avLst/>
          </a:prstGeom>
          <a:noFill/>
          <a:ln w="19050">
            <a:solidFill>
              <a:srgbClr val="FF0000"/>
            </a:solidFill>
          </a:ln>
        </p:spPr>
        <p:txBody>
          <a:bodyPr wrap="square" rtlCol="0">
            <a:spAutoFit/>
          </a:bodyPr>
          <a:lstStyle/>
          <a:p>
            <a:r>
              <a:rPr lang="en-US" b="1" dirty="0">
                <a:solidFill>
                  <a:srgbClr val="FF0000"/>
                </a:solidFill>
              </a:rPr>
              <a:t>1882: Induction Motor</a:t>
            </a:r>
          </a:p>
        </p:txBody>
      </p:sp>
      <p:cxnSp>
        <p:nvCxnSpPr>
          <p:cNvPr id="5" name="Straight Connector 4"/>
          <p:cNvCxnSpPr>
            <a:endCxn id="14" idx="0"/>
          </p:cNvCxnSpPr>
          <p:nvPr/>
        </p:nvCxnSpPr>
        <p:spPr bwMode="auto">
          <a:xfrm>
            <a:off x="1515771" y="4572001"/>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161067"/>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4821493"/>
            <a:ext cx="2895600" cy="1200329"/>
          </a:xfrm>
          <a:prstGeom prst="rect">
            <a:avLst/>
          </a:prstGeom>
          <a:noFill/>
          <a:ln w="19050">
            <a:solidFill>
              <a:srgbClr val="FF0000"/>
            </a:solidFill>
          </a:ln>
        </p:spPr>
        <p:txBody>
          <a:bodyPr wrap="square" rtlCol="0">
            <a:spAutoFit/>
          </a:bodyPr>
          <a:lstStyle/>
          <a:p>
            <a:r>
              <a:rPr lang="en-US" b="1" dirty="0">
                <a:solidFill>
                  <a:srgbClr val="FF0000"/>
                </a:solidFill>
              </a:rPr>
              <a:t>1888: Westinghouse, American entrepreneur and engineer meets Tesla</a:t>
            </a:r>
          </a:p>
        </p:txBody>
      </p:sp>
      <p:cxnSp>
        <p:nvCxnSpPr>
          <p:cNvPr id="10" name="Straight Connector 9"/>
          <p:cNvCxnSpPr>
            <a:endCxn id="8" idx="0"/>
          </p:cNvCxnSpPr>
          <p:nvPr/>
        </p:nvCxnSpPr>
        <p:spPr bwMode="auto">
          <a:xfrm>
            <a:off x="4953000" y="4572001"/>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5"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8</a:t>
            </a:fld>
            <a:endParaRPr lang="en-US" dirty="0"/>
          </a:p>
        </p:txBody>
      </p:sp>
    </p:spTree>
    <p:extLst>
      <p:ext uri="{BB962C8B-B14F-4D97-AF65-F5344CB8AC3E}">
        <p14:creationId xmlns:p14="http://schemas.microsoft.com/office/powerpoint/2010/main" val="231825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1524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dirty="0">
                <a:latin typeface="Arial" panose="020B0604020202020204" pitchFamily="34" charset="0"/>
                <a:cs typeface="Arial" panose="020B0604020202020204" pitchFamily="34" charset="0"/>
              </a:rPr>
              <a:t>1893: Westinghouse Awarded the Contract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685800" y="4554538"/>
            <a:ext cx="7772400" cy="1312862"/>
          </a:xfrm>
        </p:spPr>
        <p:txBody>
          <a:bodyPr/>
          <a:lstStyle/>
          <a:p>
            <a:pPr marL="0" indent="3175">
              <a:lnSpc>
                <a:spcPct val="90000"/>
              </a:lnSpc>
              <a:buFont typeface="Monotype Sorts" charset="2"/>
              <a:buNone/>
            </a:pPr>
            <a:r>
              <a:rPr lang="en-US" altLang="en-US" sz="1800" dirty="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(Courtesy Smithsonian Institution)</a:t>
            </a:r>
            <a:r>
              <a:rPr lang="en-US" altLang="en-US" sz="1800" dirty="0">
                <a:latin typeface="Arial" panose="020B0604020202020204" pitchFamily="34" charset="0"/>
                <a:cs typeface="Arial" panose="020B0604020202020204" pitchFamily="34" charset="0"/>
              </a:rPr>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9</a:t>
            </a:fld>
            <a:endParaRPr lang="en-US" dirty="0"/>
          </a:p>
        </p:txBody>
      </p:sp>
    </p:spTree>
    <p:extLst>
      <p:ext uri="{BB962C8B-B14F-4D97-AF65-F5344CB8AC3E}">
        <p14:creationId xmlns:p14="http://schemas.microsoft.com/office/powerpoint/2010/main" val="371699146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2023</Template>
  <TotalTime>4116</TotalTime>
  <Words>4062</Words>
  <Application>Microsoft Office PowerPoint</Application>
  <PresentationFormat>On-screen Show (4:3)</PresentationFormat>
  <Paragraphs>909</Paragraphs>
  <Slides>64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74" baseType="lpstr">
      <vt:lpstr>Arial</vt:lpstr>
      <vt:lpstr>Times New Roman</vt:lpstr>
      <vt:lpstr>Monotype Sorts</vt:lpstr>
      <vt:lpstr>Calibri</vt:lpstr>
      <vt:lpstr>TESCO Template</vt:lpstr>
      <vt:lpstr>PHOTO-PAINT</vt:lpstr>
      <vt:lpstr>Chart</vt:lpstr>
      <vt:lpstr>Microsoft Excel Chart</vt:lpstr>
      <vt:lpstr>Visio</vt:lpstr>
      <vt:lpstr>Equation</vt:lpstr>
      <vt:lpstr> Basic Electricity</vt:lpstr>
      <vt:lpstr>A Little History</vt:lpstr>
      <vt:lpstr>Electricity Starts to Take Off</vt:lpstr>
      <vt:lpstr>AC vs DC</vt:lpstr>
      <vt:lpstr>AC vs DC</vt:lpstr>
      <vt:lpstr>War of the Currents</vt:lpstr>
      <vt:lpstr>The Problem with Direct Current</vt:lpstr>
      <vt:lpstr>1888: A Young Serb Named Никола Тесла  (Nicola Tesla) Meets George Westinghouse</vt:lpstr>
      <vt:lpstr>1893: Westinghouse Awarded the Contract  for Powerhouse at Niagara Falls</vt:lpstr>
      <vt:lpstr>AC Theory - History</vt:lpstr>
      <vt:lpstr>AC Circuits</vt:lpstr>
      <vt:lpstr>Some Background</vt:lpstr>
      <vt:lpstr>Some Background</vt:lpstr>
      <vt:lpstr>Man “Discovers” Electricity</vt:lpstr>
      <vt:lpstr>Man “Discovers” Electricity</vt:lpstr>
      <vt:lpstr>“Dynamic” Electricity</vt:lpstr>
      <vt:lpstr>Practical Electricity</vt:lpstr>
      <vt:lpstr>Practical Electricity</vt:lpstr>
      <vt:lpstr>DC Electricity</vt:lpstr>
      <vt:lpstr>Basic Electrical Units</vt:lpstr>
      <vt:lpstr>Basic Electrical Units</vt:lpstr>
      <vt:lpstr>Basic Electrical Laws</vt:lpstr>
      <vt:lpstr>Basic Concepts: Electricity and Water</vt:lpstr>
      <vt:lpstr>Basic Concepts: Electricity and Water</vt:lpstr>
      <vt:lpstr>Basic Concepts: Electricity and Water</vt:lpstr>
      <vt:lpstr>Practical Electricity</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AC Theory Power – The Simple View</vt:lpstr>
      <vt:lpstr>Basic Meter Math Power – The Simple View</vt:lpstr>
      <vt:lpstr>Basic AC Theory Power – The Simple View</vt:lpstr>
      <vt:lpstr>Basic AC Theory Energy – What We Sell</vt:lpstr>
      <vt:lpstr>Basic Meter Math Energy – What We Sell</vt:lpstr>
      <vt:lpstr>Basic Meter Math Energy – What We Sell</vt:lpstr>
      <vt:lpstr>Basic AC Theory What is VA?</vt:lpstr>
      <vt:lpstr>Basic Meter Math Power – VA</vt:lpstr>
      <vt:lpstr>Basic Meter Math Power – VA</vt:lpstr>
      <vt:lpstr>Basic Meter Math Power – VA</vt:lpstr>
      <vt:lpstr>Basic AC Theory Sinusoidal Waveforms</vt:lpstr>
      <vt:lpstr>Basic AC Theory Power Factor = 1.0</vt:lpstr>
      <vt:lpstr>Basic AC Theory Instantaneous Power</vt:lpstr>
      <vt:lpstr>Basic AC Theory Instantaneous Power</vt:lpstr>
      <vt:lpstr>Basic Meter Math What about polyphase systems?</vt:lpstr>
      <vt:lpstr>Basic Meter Math 3 Phase, 4-Wire “Y” Service</vt:lpstr>
      <vt:lpstr>Basic Meter Math 3 Phase, 4-Wire “Y” Service</vt:lpstr>
      <vt:lpstr>Basic Meter Math 3 Phase, 4-Wire “Y” Service</vt:lpstr>
      <vt:lpstr>Basic AC Theory What is VA?</vt:lpstr>
      <vt:lpstr>Basic Meter Math 3 Phase, 4-Wire “Y” Service</vt:lpstr>
      <vt:lpstr>Induction Meters</vt:lpstr>
      <vt:lpstr>Basic Energy Formula</vt:lpstr>
      <vt:lpstr>1893: Blondel’s Theorem</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173</cp:revision>
  <cp:lastPrinted>2021-06-11T16:06:47Z</cp:lastPrinted>
  <dcterms:created xsi:type="dcterms:W3CDTF">2004-03-09T01:40:14Z</dcterms:created>
  <dcterms:modified xsi:type="dcterms:W3CDTF">2023-05-01T22:44:45Z</dcterms:modified>
</cp:coreProperties>
</file>