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416" r:id="rId4"/>
    <p:sldId id="388" r:id="rId5"/>
    <p:sldId id="390" r:id="rId6"/>
    <p:sldId id="391" r:id="rId7"/>
    <p:sldId id="395" r:id="rId8"/>
    <p:sldId id="396" r:id="rId9"/>
    <p:sldId id="392" r:id="rId10"/>
    <p:sldId id="393" r:id="rId11"/>
    <p:sldId id="394" r:id="rId12"/>
    <p:sldId id="397" r:id="rId13"/>
    <p:sldId id="413" r:id="rId14"/>
    <p:sldId id="414" r:id="rId15"/>
    <p:sldId id="398" r:id="rId16"/>
    <p:sldId id="399" r:id="rId17"/>
    <p:sldId id="400" r:id="rId18"/>
    <p:sldId id="401" r:id="rId19"/>
    <p:sldId id="402" r:id="rId20"/>
    <p:sldId id="403" r:id="rId21"/>
    <p:sldId id="404" r:id="rId22"/>
    <p:sldId id="412" r:id="rId23"/>
    <p:sldId id="405" r:id="rId24"/>
    <p:sldId id="406" r:id="rId25"/>
    <p:sldId id="407" r:id="rId26"/>
    <p:sldId id="408" r:id="rId27"/>
    <p:sldId id="409" r:id="rId28"/>
    <p:sldId id="410" r:id="rId29"/>
    <p:sldId id="411" r:id="rId30"/>
    <p:sldId id="38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719" autoAdjust="0"/>
  </p:normalViewPr>
  <p:slideViewPr>
    <p:cSldViewPr snapToGrid="0">
      <p:cViewPr varScale="1">
        <p:scale>
          <a:sx n="84" d="100"/>
          <a:sy n="84" d="100"/>
        </p:scale>
        <p:origin x="143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5D57F-F683-4E3F-BE97-7564C6EB85D2}" type="datetimeFigureOut">
              <a:rPr lang="en-US" smtClean="0"/>
              <a:t>5/2/2023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94E9-629F-4050-8653-F013BB502393}" type="slidenum">
              <a:rPr lang="en-US" smtClean="0"/>
              <a:t>‹#›</a:t>
            </a:fld>
            <a:endParaRPr lang="en-US"/>
          </a:p>
        </p:txBody>
      </p:sp>
    </p:spTree>
    <p:extLst>
      <p:ext uri="{BB962C8B-B14F-4D97-AF65-F5344CB8AC3E}">
        <p14:creationId xmlns:p14="http://schemas.microsoft.com/office/powerpoint/2010/main" val="128987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30</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Logo&#10;&#10;Description automatically generated">
            <a:extLst>
              <a:ext uri="{FF2B5EF4-FFF2-40B4-BE49-F238E27FC236}">
                <a16:creationId xmlns:a16="http://schemas.microsoft.com/office/drawing/2014/main" id="{BE40C90E-40B9-A27C-7243-1FF0215C63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08448" y="274466"/>
            <a:ext cx="18415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67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3" name="Picture 2" descr="Logo&#10;&#10;Description automatically generated">
            <a:extLst>
              <a:ext uri="{FF2B5EF4-FFF2-40B4-BE49-F238E27FC236}">
                <a16:creationId xmlns:a16="http://schemas.microsoft.com/office/drawing/2014/main" id="{4C28FDA1-A3AB-BFBF-691D-0EDF545CAD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280654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6" name="Picture 5" descr="Logo&#10;&#10;Description automatically generated">
            <a:extLst>
              <a:ext uri="{FF2B5EF4-FFF2-40B4-BE49-F238E27FC236}">
                <a16:creationId xmlns:a16="http://schemas.microsoft.com/office/drawing/2014/main" id="{A54B6628-6A3E-354B-3FCB-482DC470F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1086238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12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29D007CA-749D-45F5-2B44-DFD17D5BA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381408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B43E34A1-A87F-6194-3307-460A26EA8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94334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3" name="Picture 2" descr="Logo&#10;&#10;Description automatically generated">
            <a:extLst>
              <a:ext uri="{FF2B5EF4-FFF2-40B4-BE49-F238E27FC236}">
                <a16:creationId xmlns:a16="http://schemas.microsoft.com/office/drawing/2014/main" id="{BEF08452-26DD-95BF-CEDB-60B684D9E6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391572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2" name="Picture 1" descr="Logo&#10;&#10;Description automatically generated">
            <a:extLst>
              <a:ext uri="{FF2B5EF4-FFF2-40B4-BE49-F238E27FC236}">
                <a16:creationId xmlns:a16="http://schemas.microsoft.com/office/drawing/2014/main" id="{8AA2B506-9170-1B53-1038-546FAA4EBF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246530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 name="Picture 1" descr="Logo&#10;&#10;Description automatically generated">
            <a:extLst>
              <a:ext uri="{FF2B5EF4-FFF2-40B4-BE49-F238E27FC236}">
                <a16:creationId xmlns:a16="http://schemas.microsoft.com/office/drawing/2014/main" id="{39A92D5C-1778-F817-39C6-E0910C0F1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401830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AA7F9707-591A-555C-8A43-08B98FCE49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50" y="170546"/>
            <a:ext cx="871150" cy="624290"/>
          </a:xfrm>
          <a:prstGeom prst="rect">
            <a:avLst/>
          </a:prstGeom>
        </p:spPr>
      </p:pic>
    </p:spTree>
    <p:extLst>
      <p:ext uri="{BB962C8B-B14F-4D97-AF65-F5344CB8AC3E}">
        <p14:creationId xmlns:p14="http://schemas.microsoft.com/office/powerpoint/2010/main" val="337689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1600198" y="2521487"/>
            <a:ext cx="6858001" cy="1557595"/>
          </a:xfrm>
        </p:spPr>
        <p:txBody>
          <a:bodyPr>
            <a:noAutofit/>
          </a:bodyPr>
          <a:lstStyle/>
          <a:p>
            <a:r>
              <a:rPr lang="en-US" sz="5400" dirty="0">
                <a:latin typeface="+mj-lt"/>
                <a:cs typeface="Arial" panose="020B0604020202020204" pitchFamily="34" charset="0"/>
              </a:rPr>
              <a:t>Introduction to    TESCO Test Equipment</a:t>
            </a:r>
          </a:p>
        </p:txBody>
      </p:sp>
      <p:sp>
        <p:nvSpPr>
          <p:cNvPr id="2" name="Text Box 10">
            <a:extLst>
              <a:ext uri="{FF2B5EF4-FFF2-40B4-BE49-F238E27FC236}">
                <a16:creationId xmlns:a16="http://schemas.microsoft.com/office/drawing/2014/main" id="{2FEBA997-7071-747D-1EA4-CC8CB7A31654}"/>
              </a:ext>
            </a:extLst>
          </p:cNvPr>
          <p:cNvSpPr txBox="1">
            <a:spLocks noChangeArrowheads="1"/>
          </p:cNvSpPr>
          <p:nvPr/>
        </p:nvSpPr>
        <p:spPr bwMode="auto">
          <a:xfrm>
            <a:off x="1371600" y="4421188"/>
            <a:ext cx="75438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2400" dirty="0">
                <a:solidFill>
                  <a:srgbClr val="C00000"/>
                </a:solidFill>
                <a:latin typeface="Arial" panose="020B0604020202020204" pitchFamily="34" charset="0"/>
                <a:cs typeface="Arial" panose="020B0604020202020204" pitchFamily="34" charset="0"/>
              </a:rPr>
              <a:t>Prepared by Tom Lawton, TESCO</a:t>
            </a:r>
          </a:p>
          <a:p>
            <a:pPr algn="r" eaLnBrk="1" hangingPunct="1">
              <a:lnSpc>
                <a:spcPct val="100000"/>
              </a:lnSpc>
              <a:spcBef>
                <a:spcPct val="0"/>
              </a:spcBef>
              <a:buFontTx/>
              <a:buNone/>
            </a:pPr>
            <a:r>
              <a:rPr lang="en-US" altLang="en-US" sz="2000" dirty="0">
                <a:solidFill>
                  <a:srgbClr val="C00000"/>
                </a:solidFill>
                <a:latin typeface="Arial" panose="020B0604020202020204" pitchFamily="34" charset="0"/>
                <a:cs typeface="Arial" panose="020B0604020202020204" pitchFamily="34" charset="0"/>
              </a:rPr>
              <a:t>The Eastern Specialty Company</a:t>
            </a:r>
          </a:p>
          <a:p>
            <a:pPr algn="r" eaLnBrk="1" hangingPunct="1">
              <a:lnSpc>
                <a:spcPct val="100000"/>
              </a:lnSpc>
              <a:spcBef>
                <a:spcPct val="0"/>
              </a:spcBef>
              <a:buFontTx/>
              <a:buNone/>
            </a:pPr>
            <a:endParaRPr lang="en-US" altLang="en-US" sz="3600" dirty="0">
              <a:solidFill>
                <a:srgbClr val="C00000"/>
              </a:solidFill>
              <a:latin typeface="Arial" panose="020B0604020202020204" pitchFamily="34" charset="0"/>
              <a:cs typeface="Arial" panose="020B0604020202020204" pitchFamily="34" charset="0"/>
            </a:endParaRPr>
          </a:p>
          <a:p>
            <a:pPr algn="r" eaLnBrk="1" hangingPunct="1">
              <a:lnSpc>
                <a:spcPct val="100000"/>
              </a:lnSpc>
              <a:spcBef>
                <a:spcPct val="0"/>
              </a:spcBef>
              <a:buFontTx/>
              <a:buNone/>
            </a:pPr>
            <a:r>
              <a:rPr lang="en-US" altLang="en-US" sz="1600" i="1" dirty="0">
                <a:solidFill>
                  <a:srgbClr val="C00000"/>
                </a:solidFill>
                <a:latin typeface="Arial" panose="020B0604020202020204" pitchFamily="34" charset="0"/>
                <a:cs typeface="Arial" panose="020B0604020202020204" pitchFamily="34" charset="0"/>
              </a:rPr>
              <a:t>For Mid-South Meter School</a:t>
            </a:r>
          </a:p>
          <a:p>
            <a:pPr algn="r" eaLnBrk="1" hangingPunct="1">
              <a:lnSpc>
                <a:spcPct val="100000"/>
              </a:lnSpc>
              <a:spcBef>
                <a:spcPct val="0"/>
              </a:spcBef>
              <a:buFontTx/>
              <a:buNone/>
            </a:pPr>
            <a:r>
              <a:rPr lang="en-US" altLang="en-US" sz="1600" i="1" dirty="0">
                <a:solidFill>
                  <a:srgbClr val="C00000"/>
                </a:solidFill>
                <a:latin typeface="Arial" panose="020B0604020202020204" pitchFamily="34" charset="0"/>
                <a:cs typeface="Arial" panose="020B0604020202020204" pitchFamily="34" charset="0"/>
              </a:rPr>
              <a:t>Group 4A</a:t>
            </a:r>
          </a:p>
          <a:p>
            <a:pPr algn="r" eaLnBrk="1" hangingPunct="1">
              <a:lnSpc>
                <a:spcPct val="100000"/>
              </a:lnSpc>
              <a:spcBef>
                <a:spcPct val="0"/>
              </a:spcBef>
              <a:buFontTx/>
              <a:buNone/>
            </a:pPr>
            <a:r>
              <a:rPr lang="en-US" altLang="en-US" sz="1600" i="1" dirty="0">
                <a:solidFill>
                  <a:srgbClr val="C00000"/>
                </a:solidFill>
                <a:latin typeface="Arial" panose="020B0604020202020204" pitchFamily="34" charset="0"/>
                <a:cs typeface="Arial" panose="020B0604020202020204" pitchFamily="34" charset="0"/>
              </a:rPr>
              <a:t>Tuesday, May 2, 2023 at 3:00 PM</a:t>
            </a:r>
          </a:p>
        </p:txBody>
      </p:sp>
      <p:pic>
        <p:nvPicPr>
          <p:cNvPr id="3" name="Picture 2">
            <a:extLst>
              <a:ext uri="{FF2B5EF4-FFF2-40B4-BE49-F238E27FC236}">
                <a16:creationId xmlns:a16="http://schemas.microsoft.com/office/drawing/2014/main" id="{70DEF754-57BB-C611-21D5-2B5EB260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105400"/>
            <a:ext cx="149701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2100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5122" name="Picture 2">
            <a:extLst>
              <a:ext uri="{FF2B5EF4-FFF2-40B4-BE49-F238E27FC236}">
                <a16:creationId xmlns:a16="http://schemas.microsoft.com/office/drawing/2014/main" id="{8D3557D1-E6B3-F842-7B77-160E890D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22"/>
          <a:stretch/>
        </p:blipFill>
        <p:spPr bwMode="auto">
          <a:xfrm>
            <a:off x="1956142" y="2126248"/>
            <a:ext cx="5231716" cy="42103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EE11D4-C95A-15EA-5BD3-F58C22205919}"/>
              </a:ext>
            </a:extLst>
          </p:cNvPr>
          <p:cNvSpPr txBox="1"/>
          <p:nvPr/>
        </p:nvSpPr>
        <p:spPr>
          <a:xfrm>
            <a:off x="262890" y="1100227"/>
            <a:ext cx="8502168" cy="923330"/>
          </a:xfrm>
          <a:prstGeom prst="rect">
            <a:avLst/>
          </a:prstGeom>
          <a:noFill/>
        </p:spPr>
        <p:txBody>
          <a:bodyPr wrap="square">
            <a:spAutoFit/>
          </a:bodyPr>
          <a:lstStyle/>
          <a:p>
            <a:r>
              <a:rPr lang="en-US" sz="1800" b="1" i="0" u="none" strike="noStrike" baseline="0" dirty="0">
                <a:solidFill>
                  <a:schemeClr val="accent6">
                    <a:lumMod val="50000"/>
                  </a:schemeClr>
                </a:solidFill>
              </a:rPr>
              <a:t>The TESCO 2100 Desktop Meter Station </a:t>
            </a:r>
            <a:r>
              <a:rPr lang="en-US" sz="1800" b="0" i="0" u="none" strike="noStrike" baseline="0" dirty="0">
                <a:solidFill>
                  <a:srgbClr val="211D1E"/>
                </a:solidFill>
              </a:rPr>
              <a:t>is an extremely versatile piece of testing equipment. It can be used as a programming station, a single meter evaluation station, or a test bed for checking meter features and anomalies (including creep testing!). </a:t>
            </a:r>
            <a:endParaRPr lang="en-US" dirty="0"/>
          </a:p>
        </p:txBody>
      </p:sp>
    </p:spTree>
    <p:extLst>
      <p:ext uri="{BB962C8B-B14F-4D97-AF65-F5344CB8AC3E}">
        <p14:creationId xmlns:p14="http://schemas.microsoft.com/office/powerpoint/2010/main" val="3460717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Meter Farms</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6146" name="Picture 2">
            <a:extLst>
              <a:ext uri="{FF2B5EF4-FFF2-40B4-BE49-F238E27FC236}">
                <a16:creationId xmlns:a16="http://schemas.microsoft.com/office/drawing/2014/main" id="{0C33FE18-F673-9D66-189B-C0504042C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99"/>
          <a:stretch/>
        </p:blipFill>
        <p:spPr bwMode="auto">
          <a:xfrm>
            <a:off x="2247900" y="2546237"/>
            <a:ext cx="4648200" cy="4155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08BE6F-A03E-3DE0-486B-28547B22F864}"/>
              </a:ext>
            </a:extLst>
          </p:cNvPr>
          <p:cNvSpPr txBox="1"/>
          <p:nvPr/>
        </p:nvSpPr>
        <p:spPr>
          <a:xfrm>
            <a:off x="354330" y="1106136"/>
            <a:ext cx="8410728" cy="1277273"/>
          </a:xfrm>
          <a:prstGeom prst="rect">
            <a:avLst/>
          </a:prstGeom>
          <a:noFill/>
        </p:spPr>
        <p:txBody>
          <a:bodyPr wrap="square">
            <a:spAutoFit/>
          </a:bodyPr>
          <a:lstStyle/>
          <a:p>
            <a:pPr marL="0" indent="0" fontAlgn="auto">
              <a:spcBef>
                <a:spcPts val="0"/>
              </a:spcBef>
              <a:spcAft>
                <a:spcPts val="600"/>
              </a:spcAft>
              <a:buFont typeface="Arial" panose="020B0604020202020204" pitchFamily="34" charset="0"/>
              <a:buNone/>
              <a:defRPr/>
            </a:pPr>
            <a:r>
              <a:rPr lang="en-US" sz="1800" kern="1400" dirty="0"/>
              <a:t>Do you have new AMI meters going into the field? Or have you already deployed your new meters, but will have firmware upgrades soon? </a:t>
            </a:r>
          </a:p>
          <a:p>
            <a:pPr marL="0" indent="0" fontAlgn="auto">
              <a:spcBef>
                <a:spcPts val="0"/>
              </a:spcBef>
              <a:spcAft>
                <a:spcPts val="600"/>
              </a:spcAft>
              <a:buFont typeface="Arial" panose="020B0604020202020204" pitchFamily="34" charset="0"/>
              <a:buNone/>
              <a:defRPr/>
            </a:pPr>
            <a:r>
              <a:rPr lang="en-US" sz="1800" kern="1400" dirty="0"/>
              <a:t>The answer? The </a:t>
            </a:r>
            <a:r>
              <a:rPr lang="en-US" sz="1800" b="1" kern="1400" dirty="0">
                <a:solidFill>
                  <a:schemeClr val="accent1"/>
                </a:solidFill>
              </a:rPr>
              <a:t>TESCO AMI Meter Farm </a:t>
            </a:r>
            <a:r>
              <a:rPr lang="en-US" sz="1800" kern="1400" dirty="0"/>
              <a:t>will support your AMI Meter Deployment. The Meter Farm powers up banks of meters and runs a current load through each meter. </a:t>
            </a:r>
          </a:p>
        </p:txBody>
      </p:sp>
    </p:spTree>
    <p:extLst>
      <p:ext uri="{BB962C8B-B14F-4D97-AF65-F5344CB8AC3E}">
        <p14:creationId xmlns:p14="http://schemas.microsoft.com/office/powerpoint/2010/main" val="205866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3100-L</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12</a:t>
            </a:fld>
            <a:endParaRPr lang="en-US" dirty="0"/>
          </a:p>
        </p:txBody>
      </p:sp>
      <p:pic>
        <p:nvPicPr>
          <p:cNvPr id="4" name="Picture 3" descr="Calendar&#10;&#10;Description automatically generated">
            <a:extLst>
              <a:ext uri="{FF2B5EF4-FFF2-40B4-BE49-F238E27FC236}">
                <a16:creationId xmlns:a16="http://schemas.microsoft.com/office/drawing/2014/main" id="{AC7E71D3-C7FA-6FF9-DA69-B690CA2DC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825" y="1127398"/>
            <a:ext cx="2831525" cy="4917912"/>
          </a:xfrm>
          <a:prstGeom prst="rect">
            <a:avLst/>
          </a:prstGeom>
        </p:spPr>
      </p:pic>
      <p:sp>
        <p:nvSpPr>
          <p:cNvPr id="7" name="TextBox 6">
            <a:extLst>
              <a:ext uri="{FF2B5EF4-FFF2-40B4-BE49-F238E27FC236}">
                <a16:creationId xmlns:a16="http://schemas.microsoft.com/office/drawing/2014/main" id="{B37C3A8D-92D7-73FD-67B8-542140A4974E}"/>
              </a:ext>
            </a:extLst>
          </p:cNvPr>
          <p:cNvSpPr txBox="1"/>
          <p:nvPr/>
        </p:nvSpPr>
        <p:spPr>
          <a:xfrm>
            <a:off x="365760" y="1219260"/>
            <a:ext cx="4526280" cy="3139321"/>
          </a:xfrm>
          <a:prstGeom prst="rect">
            <a:avLst/>
          </a:prstGeom>
          <a:noFill/>
        </p:spPr>
        <p:txBody>
          <a:bodyPr wrap="square">
            <a:spAutoFit/>
          </a:bodyPr>
          <a:lstStyle/>
          <a:p>
            <a:r>
              <a:rPr lang="en-US" sz="1800" b="1" i="0" u="none" strike="noStrike" baseline="0" dirty="0">
                <a:solidFill>
                  <a:schemeClr val="accent6">
                    <a:lumMod val="50000"/>
                  </a:schemeClr>
                </a:solidFill>
              </a:rPr>
              <a:t>The TESCO Catalog No. 3100-L Hot Socket Simulator </a:t>
            </a:r>
            <a:r>
              <a:rPr lang="en-US" sz="1800" b="0" i="0" u="none" strike="noStrike" baseline="0" dirty="0">
                <a:solidFill>
                  <a:srgbClr val="211D1E"/>
                </a:solidFill>
              </a:rPr>
              <a:t>gives you the ability to investigate meter failure issues related to hot socket phenomenon. The Simulator is equipped with one 2S meter socket with four jaws, one of which is the heated jaw. The arcing/heating apparatus can be moved to any of the four jaws (jaw 1 is the standard). Additional arcing/heating elements can be provided as an option for multiple hot jaws on the existing socket. </a:t>
            </a:r>
            <a:endParaRPr lang="en-US" dirty="0"/>
          </a:p>
        </p:txBody>
      </p:sp>
    </p:spTree>
    <p:extLst>
      <p:ext uri="{BB962C8B-B14F-4D97-AF65-F5344CB8AC3E}">
        <p14:creationId xmlns:p14="http://schemas.microsoft.com/office/powerpoint/2010/main" val="234030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KCTS-8000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13</a:t>
            </a:fld>
            <a:endParaRPr lang="en-US" dirty="0"/>
          </a:p>
        </p:txBody>
      </p:sp>
      <p:pic>
        <p:nvPicPr>
          <p:cNvPr id="25602" name="Picture 2">
            <a:extLst>
              <a:ext uri="{FF2B5EF4-FFF2-40B4-BE49-F238E27FC236}">
                <a16:creationId xmlns:a16="http://schemas.microsoft.com/office/drawing/2014/main" id="{ECB4B0D3-B878-20CA-C410-1D1B06F3F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211"/>
          <a:stretch/>
        </p:blipFill>
        <p:spPr bwMode="auto">
          <a:xfrm>
            <a:off x="2278223" y="2319357"/>
            <a:ext cx="4861874" cy="4219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58B54-8EF1-922D-C80D-F5AC2822A092}"/>
              </a:ext>
            </a:extLst>
          </p:cNvPr>
          <p:cNvSpPr txBox="1"/>
          <p:nvPr/>
        </p:nvSpPr>
        <p:spPr>
          <a:xfrm>
            <a:off x="285750" y="1049950"/>
            <a:ext cx="8479308" cy="1754326"/>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The </a:t>
            </a:r>
            <a:r>
              <a:rPr lang="en-US" sz="1800" b="1" i="0" u="none" strike="noStrike" baseline="0" dirty="0" err="1">
                <a:solidFill>
                  <a:schemeClr val="accent6">
                    <a:lumMod val="50000"/>
                  </a:schemeClr>
                </a:solidFill>
                <a:latin typeface="Calibri" panose="020F0502020204030204" pitchFamily="34" charset="0"/>
              </a:rPr>
              <a:t>Knopp</a:t>
            </a:r>
            <a:r>
              <a:rPr lang="en-US" sz="1800" b="1" i="0" u="none" strike="noStrike" baseline="0" dirty="0">
                <a:solidFill>
                  <a:schemeClr val="accent6">
                    <a:lumMod val="50000"/>
                  </a:schemeClr>
                </a:solidFill>
                <a:latin typeface="Calibri" panose="020F0502020204030204" pitchFamily="34" charset="0"/>
              </a:rPr>
              <a:t> Current Transformer Testing System (Type KCTS-8000)</a:t>
            </a:r>
            <a:r>
              <a:rPr lang="en-US" sz="1800" b="0" i="0" u="none" strike="noStrike" baseline="0" dirty="0">
                <a:solidFill>
                  <a:srgbClr val="000000"/>
                </a:solidFill>
                <a:latin typeface="Calibri" panose="020F0502020204030204" pitchFamily="34" charset="0"/>
              </a:rPr>
              <a:t> is designed to measure the accuracy of instrument transformers having 1 or 5 ampere secondaries and primaries of up to 8000 amperes. The system uses a high accuracy multi-range current transformer as a reference standard. All ANSI standard burdens are included. The phase angle and ratio errors of the transformer-under-test (TUT) are measured by the built-in </a:t>
            </a:r>
            <a:r>
              <a:rPr lang="en-US" sz="1800" b="0" i="0" u="none" strike="noStrike" baseline="0" dirty="0" err="1">
                <a:solidFill>
                  <a:srgbClr val="000000"/>
                </a:solidFill>
                <a:latin typeface="Calibri" panose="020F0502020204030204" pitchFamily="34" charset="0"/>
              </a:rPr>
              <a:t>Knopp</a:t>
            </a:r>
            <a:r>
              <a:rPr lang="en-US" sz="1800" b="0" i="0" u="none" strike="noStrike" baseline="0" dirty="0">
                <a:solidFill>
                  <a:srgbClr val="000000"/>
                </a:solidFill>
                <a:latin typeface="Calibri" panose="020F0502020204030204" pitchFamily="34" charset="0"/>
              </a:rPr>
              <a:t> Automatic Transformer Comparator. </a:t>
            </a:r>
            <a:endParaRPr lang="en-US" dirty="0"/>
          </a:p>
        </p:txBody>
      </p:sp>
    </p:spTree>
    <p:extLst>
      <p:ext uri="{BB962C8B-B14F-4D97-AF65-F5344CB8AC3E}">
        <p14:creationId xmlns:p14="http://schemas.microsoft.com/office/powerpoint/2010/main" val="3774705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KVTS</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14</a:t>
            </a:fld>
            <a:endParaRPr lang="en-US" dirty="0"/>
          </a:p>
        </p:txBody>
      </p:sp>
      <p:pic>
        <p:nvPicPr>
          <p:cNvPr id="26626" name="Picture 2">
            <a:extLst>
              <a:ext uri="{FF2B5EF4-FFF2-40B4-BE49-F238E27FC236}">
                <a16:creationId xmlns:a16="http://schemas.microsoft.com/office/drawing/2014/main" id="{86260431-86AD-5A99-8454-CD9B054E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603" y="2820675"/>
            <a:ext cx="3258793" cy="39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65E891-28CF-B08A-2C1C-D9F864388938}"/>
              </a:ext>
            </a:extLst>
          </p:cNvPr>
          <p:cNvSpPr txBox="1"/>
          <p:nvPr/>
        </p:nvSpPr>
        <p:spPr>
          <a:xfrm>
            <a:off x="309485" y="1078513"/>
            <a:ext cx="8525028" cy="2031325"/>
          </a:xfrm>
          <a:prstGeom prst="rect">
            <a:avLst/>
          </a:prstGeom>
          <a:noFill/>
        </p:spPr>
        <p:txBody>
          <a:bodyPr wrap="square">
            <a:spAutoFit/>
          </a:bodyPr>
          <a:lstStyle/>
          <a:p>
            <a:r>
              <a:rPr lang="en-US" sz="1800" b="1" i="0" u="none" strike="noStrike" baseline="0" dirty="0">
                <a:solidFill>
                  <a:schemeClr val="accent6">
                    <a:lumMod val="50000"/>
                  </a:schemeClr>
                </a:solidFill>
              </a:rPr>
              <a:t>The KVTS </a:t>
            </a:r>
            <a:r>
              <a:rPr lang="en-US" sz="1800" b="1" i="0" u="none" strike="noStrike" baseline="0" dirty="0" err="1">
                <a:solidFill>
                  <a:schemeClr val="accent6">
                    <a:lumMod val="50000"/>
                  </a:schemeClr>
                </a:solidFill>
              </a:rPr>
              <a:t>Knopp</a:t>
            </a:r>
            <a:r>
              <a:rPr lang="en-US" sz="1800" b="1" i="0" u="none" strike="noStrike" baseline="0" dirty="0">
                <a:solidFill>
                  <a:schemeClr val="accent6">
                    <a:lumMod val="50000"/>
                  </a:schemeClr>
                </a:solidFill>
              </a:rPr>
              <a:t> Voltage Transformer Testing System </a:t>
            </a:r>
            <a:r>
              <a:rPr lang="en-US" sz="1800" b="0" i="0" u="none" strike="noStrike" baseline="0" dirty="0">
                <a:solidFill>
                  <a:srgbClr val="000000"/>
                </a:solidFill>
              </a:rPr>
              <a:t>is designed to measure the accuracy of instrument transformers having 120 volt secondaries and up to 14,400 volt primaries (special order for up to 36,000 volt primaries is available). The system includes a control console which contains the control circuitry, ANSI standard burdens, and the </a:t>
            </a:r>
            <a:r>
              <a:rPr lang="en-US" sz="1800" b="0" i="0" u="none" strike="noStrike" baseline="0" dirty="0" err="1">
                <a:solidFill>
                  <a:srgbClr val="000000"/>
                </a:solidFill>
              </a:rPr>
              <a:t>Knopp</a:t>
            </a:r>
            <a:r>
              <a:rPr lang="en-US" sz="1800" b="0" i="0" u="none" strike="noStrike" baseline="0" dirty="0">
                <a:solidFill>
                  <a:srgbClr val="000000"/>
                </a:solidFill>
              </a:rPr>
              <a:t> Automatic Transformer Comparator. The </a:t>
            </a:r>
            <a:r>
              <a:rPr lang="en-US" sz="1800" b="0" i="0" u="none" strike="noStrike" baseline="0" dirty="0" err="1">
                <a:solidFill>
                  <a:srgbClr val="000000"/>
                </a:solidFill>
              </a:rPr>
              <a:t>Knopp</a:t>
            </a:r>
            <a:r>
              <a:rPr lang="en-US" sz="1800" b="0" i="0" u="none" strike="noStrike" baseline="0" dirty="0">
                <a:solidFill>
                  <a:srgbClr val="000000"/>
                </a:solidFill>
              </a:rPr>
              <a:t> precision and loading transformer set is also included (see picture above) and is connected to the console via a special cable. </a:t>
            </a:r>
            <a:endParaRPr lang="en-US" dirty="0"/>
          </a:p>
        </p:txBody>
      </p:sp>
    </p:spTree>
    <p:extLst>
      <p:ext uri="{BB962C8B-B14F-4D97-AF65-F5344CB8AC3E}">
        <p14:creationId xmlns:p14="http://schemas.microsoft.com/office/powerpoint/2010/main" val="248830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1043</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10242" name="Picture 2" descr="10 Amp Current Transformer Burden Test Set">
            <a:extLst>
              <a:ext uri="{FF2B5EF4-FFF2-40B4-BE49-F238E27FC236}">
                <a16:creationId xmlns:a16="http://schemas.microsoft.com/office/drawing/2014/main" id="{FD070F9A-79C8-A476-0A9F-77DFC8B3D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2073275"/>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0ED983-D705-BA21-83A3-E11404964F38}"/>
              </a:ext>
            </a:extLst>
          </p:cNvPr>
          <p:cNvSpPr txBox="1"/>
          <p:nvPr/>
        </p:nvSpPr>
        <p:spPr>
          <a:xfrm>
            <a:off x="332346" y="1146528"/>
            <a:ext cx="8479308" cy="1200329"/>
          </a:xfrm>
          <a:prstGeom prst="rect">
            <a:avLst/>
          </a:prstGeom>
          <a:noFill/>
        </p:spPr>
        <p:txBody>
          <a:bodyPr wrap="square">
            <a:spAutoFit/>
          </a:bodyPr>
          <a:lstStyle/>
          <a:p>
            <a:r>
              <a:rPr lang="en-US" sz="1800" b="0" i="0" u="none" strike="noStrike" baseline="0" dirty="0">
                <a:solidFill>
                  <a:srgbClr val="211D1E"/>
                </a:solidFill>
              </a:rPr>
              <a:t>The </a:t>
            </a:r>
            <a:r>
              <a:rPr lang="en-US" sz="1800" b="1" i="0" u="none" strike="noStrike" baseline="0" dirty="0">
                <a:solidFill>
                  <a:schemeClr val="accent6">
                    <a:lumMod val="50000"/>
                  </a:schemeClr>
                </a:solidFill>
              </a:rPr>
              <a:t>Catalog No. 1043 Current Transformer Burden Test Set</a:t>
            </a:r>
            <a:r>
              <a:rPr lang="en-US" sz="1800" b="0" i="0" u="none" strike="noStrike" baseline="0" dirty="0">
                <a:solidFill>
                  <a:srgbClr val="211D1E"/>
                </a:solidFill>
              </a:rPr>
              <a:t> is a simple and </a:t>
            </a:r>
          </a:p>
          <a:p>
            <a:r>
              <a:rPr lang="en-US" sz="1800" b="0" i="0" u="none" strike="noStrike" baseline="0" dirty="0">
                <a:solidFill>
                  <a:srgbClr val="211D1E"/>
                </a:solidFill>
              </a:rPr>
              <a:t>inexpensive means whereby a current transformer installation may be quickly checked for many sources of trouble. The tests are made without interrupting the customer’s service and while the load is on. </a:t>
            </a:r>
            <a:endParaRPr lang="en-US" dirty="0"/>
          </a:p>
        </p:txBody>
      </p:sp>
    </p:spTree>
    <p:extLst>
      <p:ext uri="{BB962C8B-B14F-4D97-AF65-F5344CB8AC3E}">
        <p14:creationId xmlns:p14="http://schemas.microsoft.com/office/powerpoint/2010/main" val="55175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1044-A</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11266" name="Picture 2" descr="20 Amp Current Transformer Burden Test Set">
            <a:extLst>
              <a:ext uri="{FF2B5EF4-FFF2-40B4-BE49-F238E27FC236}">
                <a16:creationId xmlns:a16="http://schemas.microsoft.com/office/drawing/2014/main" id="{9BC40BE9-3B2E-75E8-7D76-F2DB49EE5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2073275"/>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B20C0B-9681-A11E-1B31-AC477FF1F6C2}"/>
              </a:ext>
            </a:extLst>
          </p:cNvPr>
          <p:cNvSpPr txBox="1"/>
          <p:nvPr/>
        </p:nvSpPr>
        <p:spPr>
          <a:xfrm>
            <a:off x="297180" y="1088797"/>
            <a:ext cx="8467878" cy="1200329"/>
          </a:xfrm>
          <a:prstGeom prst="rect">
            <a:avLst/>
          </a:prstGeom>
          <a:noFill/>
        </p:spPr>
        <p:txBody>
          <a:bodyPr wrap="square">
            <a:spAutoFit/>
          </a:bodyPr>
          <a:lstStyle/>
          <a:p>
            <a:r>
              <a:rPr lang="en-US" sz="1800" b="0" i="0" u="none" strike="noStrike" baseline="0" dirty="0">
                <a:solidFill>
                  <a:srgbClr val="211D1E"/>
                </a:solidFill>
              </a:rPr>
              <a:t>Due to overwhelming demand, TESCO has re-introduced the </a:t>
            </a:r>
            <a:r>
              <a:rPr lang="en-US" sz="1800" b="1" i="0" u="none" strike="noStrike" baseline="0" dirty="0">
                <a:solidFill>
                  <a:schemeClr val="accent6">
                    <a:lumMod val="50000"/>
                  </a:schemeClr>
                </a:solidFill>
              </a:rPr>
              <a:t>Catalog No. 1044A (20) Amp CT Burden Test Set. </a:t>
            </a:r>
            <a:r>
              <a:rPr lang="en-US" sz="1800" b="0" i="0" u="none" strike="noStrike" baseline="0" dirty="0">
                <a:solidFill>
                  <a:srgbClr val="211D1E"/>
                </a:solidFill>
              </a:rPr>
              <a:t>This lightweight, handheld unit is a simple and inexpensive means whereby a current transformer installation may be quickly checked for many sources of trouble. </a:t>
            </a:r>
            <a:endParaRPr lang="en-US" dirty="0"/>
          </a:p>
        </p:txBody>
      </p:sp>
    </p:spTree>
    <p:extLst>
      <p:ext uri="{BB962C8B-B14F-4D97-AF65-F5344CB8AC3E}">
        <p14:creationId xmlns:p14="http://schemas.microsoft.com/office/powerpoint/2010/main" val="273169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1047</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12290" name="Picture 2">
            <a:extLst>
              <a:ext uri="{FF2B5EF4-FFF2-40B4-BE49-F238E27FC236}">
                <a16:creationId xmlns:a16="http://schemas.microsoft.com/office/drawing/2014/main" id="{ABB1EC32-F585-B8F0-F384-C72742EAB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060" y="2120559"/>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AB1C1E-DC8E-F998-2990-FCEAF1A9A1EF}"/>
              </a:ext>
            </a:extLst>
          </p:cNvPr>
          <p:cNvSpPr txBox="1"/>
          <p:nvPr/>
        </p:nvSpPr>
        <p:spPr>
          <a:xfrm>
            <a:off x="308610" y="1055638"/>
            <a:ext cx="8456448" cy="1477328"/>
          </a:xfrm>
          <a:prstGeom prst="rect">
            <a:avLst/>
          </a:prstGeom>
          <a:noFill/>
        </p:spPr>
        <p:txBody>
          <a:bodyPr wrap="square">
            <a:spAutoFit/>
          </a:bodyPr>
          <a:lstStyle/>
          <a:p>
            <a:r>
              <a:rPr lang="en-US" sz="1800" b="1" i="0" u="none" strike="noStrike" baseline="0" dirty="0">
                <a:solidFill>
                  <a:schemeClr val="accent6">
                    <a:lumMod val="50000"/>
                  </a:schemeClr>
                </a:solidFill>
              </a:rPr>
              <a:t>TESCO’s Catalog No. 1047 CT Ratio/Burden Tester </a:t>
            </a:r>
            <a:r>
              <a:rPr lang="en-US" sz="1800" b="0" i="0" u="none" strike="noStrike" baseline="0" dirty="0">
                <a:solidFill>
                  <a:srgbClr val="211D1E"/>
                </a:solidFill>
              </a:rPr>
              <a:t>is a lightweight, portable and highly accurate in-service test set to assist in finding lost revenue by testing the accuracy of your meter circuits. The CT Ratio/Burden Tester can help determine if there are installations errors, loose connections, incorrect ratios, resistance buildup, open CT’s, or manufacturers defects. </a:t>
            </a:r>
            <a:endParaRPr lang="en-US" dirty="0"/>
          </a:p>
        </p:txBody>
      </p:sp>
    </p:spTree>
    <p:extLst>
      <p:ext uri="{BB962C8B-B14F-4D97-AF65-F5344CB8AC3E}">
        <p14:creationId xmlns:p14="http://schemas.microsoft.com/office/powerpoint/2010/main" val="162626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621</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13314" name="Picture 2">
            <a:extLst>
              <a:ext uri="{FF2B5EF4-FFF2-40B4-BE49-F238E27FC236}">
                <a16:creationId xmlns:a16="http://schemas.microsoft.com/office/drawing/2014/main" id="{1FB77FE7-D97E-83A5-3AB4-30FF6F895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770" y="2128744"/>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FC1741-5869-7A68-E499-8CA55C64F4AE}"/>
              </a:ext>
            </a:extLst>
          </p:cNvPr>
          <p:cNvSpPr txBox="1"/>
          <p:nvPr/>
        </p:nvSpPr>
        <p:spPr>
          <a:xfrm>
            <a:off x="251460" y="1072009"/>
            <a:ext cx="8595360" cy="1477328"/>
          </a:xfrm>
          <a:prstGeom prst="rect">
            <a:avLst/>
          </a:prstGeom>
          <a:noFill/>
        </p:spPr>
        <p:txBody>
          <a:bodyPr wrap="square">
            <a:spAutoFit/>
          </a:bodyPr>
          <a:lstStyle/>
          <a:p>
            <a:r>
              <a:rPr lang="en-US" sz="1800" b="1" i="0" u="none" strike="noStrike" baseline="0" dirty="0">
                <a:solidFill>
                  <a:schemeClr val="accent6">
                    <a:lumMod val="50000"/>
                  </a:schemeClr>
                </a:solidFill>
                <a:latin typeface="+mj-lt"/>
              </a:rPr>
              <a:t>TESCO’s Catalog No. 621, light-weight, 50 Amp Field Meter Test Kit </a:t>
            </a:r>
            <a:r>
              <a:rPr lang="en-US" sz="1800" b="0" i="0" u="none" strike="noStrike" baseline="0" dirty="0">
                <a:solidFill>
                  <a:srgbClr val="211D1E"/>
                </a:solidFill>
                <a:latin typeface="+mj-lt"/>
              </a:rPr>
              <a:t>with Power Factor, has been designed to reduce the weight of field test equipment to the lowest possible limit. The carrying case is fabricated from durable powder-coated aluminum. The total weight of the meter test kit including leads and digital reference standard is only 25 lbs. The Test Kit also incorporates ample storage space for the cable set. </a:t>
            </a:r>
            <a:endParaRPr lang="en-US" dirty="0">
              <a:latin typeface="+mj-lt"/>
            </a:endParaRPr>
          </a:p>
        </p:txBody>
      </p:sp>
    </p:spTree>
    <p:extLst>
      <p:ext uri="{BB962C8B-B14F-4D97-AF65-F5344CB8AC3E}">
        <p14:creationId xmlns:p14="http://schemas.microsoft.com/office/powerpoint/2010/main" val="164427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630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19</a:t>
            </a:fld>
            <a:endParaRPr lang="en-US" dirty="0"/>
          </a:p>
        </p:txBody>
      </p:sp>
      <p:pic>
        <p:nvPicPr>
          <p:cNvPr id="14338" name="Picture 2">
            <a:extLst>
              <a:ext uri="{FF2B5EF4-FFF2-40B4-BE49-F238E27FC236}">
                <a16:creationId xmlns:a16="http://schemas.microsoft.com/office/drawing/2014/main" id="{D8F0155C-E04B-488E-2A53-B06BBA569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910" y="2153441"/>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75FFDC-1D02-89FC-A9EE-AD944E8FA5A7}"/>
              </a:ext>
            </a:extLst>
          </p:cNvPr>
          <p:cNvSpPr txBox="1"/>
          <p:nvPr/>
        </p:nvSpPr>
        <p:spPr>
          <a:xfrm>
            <a:off x="331470" y="1121403"/>
            <a:ext cx="8433588" cy="1477328"/>
          </a:xfrm>
          <a:prstGeom prst="rect">
            <a:avLst/>
          </a:prstGeom>
          <a:noFill/>
        </p:spPr>
        <p:txBody>
          <a:bodyPr wrap="square">
            <a:spAutoFit/>
          </a:bodyPr>
          <a:lstStyle/>
          <a:p>
            <a:r>
              <a:rPr lang="en-US" sz="1800" b="1" i="0" u="none" strike="noStrike" baseline="0" dirty="0">
                <a:solidFill>
                  <a:schemeClr val="accent6">
                    <a:lumMod val="50000"/>
                  </a:schemeClr>
                </a:solidFill>
                <a:latin typeface="+mj-lt"/>
              </a:rPr>
              <a:t>TESCO’s Catalog No. 630, light weight, closed-link, 30 Amp Field Meter Test Kit </a:t>
            </a:r>
            <a:r>
              <a:rPr lang="en-US" sz="1800" b="0" i="0" u="none" strike="noStrike" baseline="0" dirty="0">
                <a:solidFill>
                  <a:srgbClr val="211D1E"/>
                </a:solidFill>
                <a:latin typeface="+mj-lt"/>
              </a:rPr>
              <a:t>with Power Factor, has been designed to reduce the weight of field test equipment to the lowest possible limit when testing electric meters without potential links or with the links closed. The unit is protected within its ergonomic carrying case by a durable powder-coated aluminum shell. </a:t>
            </a:r>
            <a:endParaRPr lang="en-US" dirty="0">
              <a:latin typeface="+mj-lt"/>
            </a:endParaRPr>
          </a:p>
        </p:txBody>
      </p:sp>
    </p:spTree>
    <p:extLst>
      <p:ext uri="{BB962C8B-B14F-4D97-AF65-F5344CB8AC3E}">
        <p14:creationId xmlns:p14="http://schemas.microsoft.com/office/powerpoint/2010/main" val="98067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ngineering drawing&#10;&#10;Description automatically generated with medium confidence">
            <a:extLst>
              <a:ext uri="{FF2B5EF4-FFF2-40B4-BE49-F238E27FC236}">
                <a16:creationId xmlns:a16="http://schemas.microsoft.com/office/drawing/2014/main" id="{E1B67BEB-E6DF-2A88-46D0-376CCB0AA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796" y="2511627"/>
            <a:ext cx="4897262" cy="3641873"/>
          </a:xfrm>
          <a:prstGeom prst="rect">
            <a:avLst/>
          </a:prstGeom>
        </p:spPr>
      </p:pic>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Who is TESCO?</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a:t>
            </a:fld>
            <a:endParaRPr lang="en-US" dirty="0"/>
          </a:p>
        </p:txBody>
      </p:sp>
      <p:sp>
        <p:nvSpPr>
          <p:cNvPr id="4" name="TextBox 3">
            <a:extLst>
              <a:ext uri="{FF2B5EF4-FFF2-40B4-BE49-F238E27FC236}">
                <a16:creationId xmlns:a16="http://schemas.microsoft.com/office/drawing/2014/main" id="{70A4F986-D20D-9F95-535A-E8CA6DBFCED1}"/>
              </a:ext>
            </a:extLst>
          </p:cNvPr>
          <p:cNvSpPr txBox="1"/>
          <p:nvPr/>
        </p:nvSpPr>
        <p:spPr>
          <a:xfrm>
            <a:off x="331470" y="1127124"/>
            <a:ext cx="8433588" cy="5026376"/>
          </a:xfrm>
          <a:prstGeom prst="rect">
            <a:avLst/>
          </a:prstGeom>
          <a:noFill/>
        </p:spPr>
        <p:txBody>
          <a:bodyPr wrap="square">
            <a:spAutoFit/>
          </a:bodyPr>
          <a:lstStyle/>
          <a:p>
            <a:pPr marL="0" indent="0" fontAlgn="auto">
              <a:lnSpc>
                <a:spcPts val="1600"/>
              </a:lnSpc>
              <a:spcAft>
                <a:spcPts val="0"/>
              </a:spcAft>
              <a:buFont typeface="Arial" panose="020B0604020202020204" pitchFamily="34" charset="0"/>
              <a:buNone/>
              <a:defRPr/>
            </a:pPr>
            <a:r>
              <a:rPr lang="en-US" sz="1800" b="1" dirty="0">
                <a:solidFill>
                  <a:schemeClr val="accent6">
                    <a:lumMod val="50000"/>
                  </a:schemeClr>
                </a:solidFill>
              </a:rPr>
              <a:t>TESCO – The Eastern Specialty Company</a:t>
            </a:r>
            <a:r>
              <a:rPr lang="en-US" sz="1800" dirty="0">
                <a:solidFill>
                  <a:schemeClr val="accent6">
                    <a:lumMod val="50000"/>
                  </a:schemeClr>
                </a:solidFill>
              </a:rPr>
              <a:t> </a:t>
            </a:r>
            <a:r>
              <a:rPr lang="en-US" sz="1800" dirty="0"/>
              <a:t>started in Philadelphia in 1904 by two Electric Utility engineers.  TESCO developed the first Test Switches in the early 1910’s and has been focused on meter related products, enclosures and </a:t>
            </a:r>
            <a:r>
              <a:rPr lang="en-US" dirty="0"/>
              <a:t>meter Test Equipment for nearly 120 years.  </a:t>
            </a:r>
          </a:p>
          <a:p>
            <a:pPr marL="0" indent="0" fontAlgn="auto">
              <a:lnSpc>
                <a:spcPts val="1600"/>
              </a:lnSpc>
              <a:spcAft>
                <a:spcPts val="0"/>
              </a:spcAft>
              <a:buFont typeface="Arial" panose="020B0604020202020204" pitchFamily="34" charset="0"/>
              <a:buNone/>
              <a:defRPr/>
            </a:pPr>
            <a:endParaRPr lang="en-US" sz="1800" dirty="0"/>
          </a:p>
          <a:p>
            <a:pPr marL="0" indent="0" fontAlgn="auto">
              <a:lnSpc>
                <a:spcPts val="1600"/>
              </a:lnSpc>
              <a:spcAft>
                <a:spcPts val="0"/>
              </a:spcAft>
              <a:buFont typeface="Arial" panose="020B0604020202020204" pitchFamily="34" charset="0"/>
              <a:buNone/>
              <a:defRPr/>
            </a:pPr>
            <a:r>
              <a:rPr lang="en-US" dirty="0"/>
              <a:t>We are headquartered in Bristol PA (just outside of Philadelphia) in a historic Mill near the Delaware River.  We are focused </a:t>
            </a:r>
          </a:p>
          <a:p>
            <a:pPr marL="0" indent="0" fontAlgn="auto">
              <a:lnSpc>
                <a:spcPts val="1600"/>
              </a:lnSpc>
              <a:spcAft>
                <a:spcPts val="0"/>
              </a:spcAft>
              <a:buFont typeface="Arial" panose="020B0604020202020204" pitchFamily="34" charset="0"/>
              <a:buNone/>
              <a:defRPr/>
            </a:pPr>
            <a:r>
              <a:rPr lang="en-US" dirty="0"/>
              <a:t>on manufacturing and have been </a:t>
            </a:r>
          </a:p>
          <a:p>
            <a:pPr marL="0" indent="0" fontAlgn="auto">
              <a:lnSpc>
                <a:spcPts val="1600"/>
              </a:lnSpc>
              <a:spcAft>
                <a:spcPts val="0"/>
              </a:spcAft>
              <a:buFont typeface="Arial" panose="020B0604020202020204" pitchFamily="34" charset="0"/>
              <a:buNone/>
              <a:defRPr/>
            </a:pPr>
            <a:r>
              <a:rPr lang="en-US" dirty="0"/>
              <a:t>vertically integrating our </a:t>
            </a:r>
          </a:p>
          <a:p>
            <a:pPr marL="0" indent="0" fontAlgn="auto">
              <a:lnSpc>
                <a:spcPts val="1600"/>
              </a:lnSpc>
              <a:spcAft>
                <a:spcPts val="0"/>
              </a:spcAft>
              <a:buFont typeface="Arial" panose="020B0604020202020204" pitchFamily="34" charset="0"/>
              <a:buNone/>
              <a:defRPr/>
            </a:pPr>
            <a:r>
              <a:rPr lang="en-US" dirty="0"/>
              <a:t>manufacturing operations </a:t>
            </a:r>
          </a:p>
          <a:p>
            <a:pPr marL="0" indent="0" fontAlgn="auto">
              <a:lnSpc>
                <a:spcPts val="1600"/>
              </a:lnSpc>
              <a:spcAft>
                <a:spcPts val="0"/>
              </a:spcAft>
              <a:buFont typeface="Arial" panose="020B0604020202020204" pitchFamily="34" charset="0"/>
              <a:buNone/>
              <a:defRPr/>
            </a:pPr>
            <a:r>
              <a:rPr lang="en-US" dirty="0"/>
              <a:t>to better control our lead times, </a:t>
            </a:r>
          </a:p>
          <a:p>
            <a:pPr marL="0" indent="0" fontAlgn="auto">
              <a:lnSpc>
                <a:spcPts val="1600"/>
              </a:lnSpc>
              <a:spcAft>
                <a:spcPts val="0"/>
              </a:spcAft>
              <a:buFont typeface="Arial" panose="020B0604020202020204" pitchFamily="34" charset="0"/>
              <a:buNone/>
              <a:defRPr/>
            </a:pPr>
            <a:r>
              <a:rPr lang="en-US" dirty="0"/>
              <a:t>our supply chain, our quality and </a:t>
            </a:r>
          </a:p>
          <a:p>
            <a:pPr marL="0" indent="0" fontAlgn="auto">
              <a:lnSpc>
                <a:spcPts val="1600"/>
              </a:lnSpc>
              <a:spcAft>
                <a:spcPts val="0"/>
              </a:spcAft>
              <a:buFont typeface="Arial" panose="020B0604020202020204" pitchFamily="34" charset="0"/>
              <a:buNone/>
              <a:defRPr/>
            </a:pPr>
            <a:r>
              <a:rPr lang="en-US" dirty="0"/>
              <a:t>to be better able to respond to </a:t>
            </a:r>
          </a:p>
          <a:p>
            <a:pPr marL="0" indent="0" fontAlgn="auto">
              <a:lnSpc>
                <a:spcPts val="1600"/>
              </a:lnSpc>
              <a:spcAft>
                <a:spcPts val="0"/>
              </a:spcAft>
              <a:buFont typeface="Arial" panose="020B0604020202020204" pitchFamily="34" charset="0"/>
              <a:buNone/>
              <a:defRPr/>
            </a:pPr>
            <a:r>
              <a:rPr lang="en-US" dirty="0"/>
              <a:t>our customers changing needs </a:t>
            </a:r>
          </a:p>
          <a:p>
            <a:pPr marL="0" indent="0" fontAlgn="auto">
              <a:lnSpc>
                <a:spcPts val="1600"/>
              </a:lnSpc>
              <a:spcAft>
                <a:spcPts val="0"/>
              </a:spcAft>
              <a:buFont typeface="Arial" panose="020B0604020202020204" pitchFamily="34" charset="0"/>
              <a:buNone/>
              <a:defRPr/>
            </a:pPr>
            <a:r>
              <a:rPr lang="en-US" dirty="0"/>
              <a:t>and requirements.  We have </a:t>
            </a:r>
          </a:p>
          <a:p>
            <a:pPr marL="0" indent="0" fontAlgn="auto">
              <a:lnSpc>
                <a:spcPts val="1600"/>
              </a:lnSpc>
              <a:spcAft>
                <a:spcPts val="0"/>
              </a:spcAft>
              <a:buFont typeface="Arial" panose="020B0604020202020204" pitchFamily="34" charset="0"/>
              <a:buNone/>
              <a:defRPr/>
            </a:pPr>
            <a:r>
              <a:rPr lang="en-US" dirty="0"/>
              <a:t>facilities and people through </a:t>
            </a:r>
          </a:p>
          <a:p>
            <a:pPr marL="0" indent="0" fontAlgn="auto">
              <a:lnSpc>
                <a:spcPts val="1600"/>
              </a:lnSpc>
              <a:spcAft>
                <a:spcPts val="0"/>
              </a:spcAft>
              <a:buFont typeface="Arial" panose="020B0604020202020204" pitchFamily="34" charset="0"/>
              <a:buNone/>
              <a:defRPr/>
            </a:pPr>
            <a:r>
              <a:rPr lang="en-US" dirty="0"/>
              <a:t>out the United states plus </a:t>
            </a:r>
          </a:p>
          <a:p>
            <a:pPr marL="0" indent="0" fontAlgn="auto">
              <a:lnSpc>
                <a:spcPts val="1600"/>
              </a:lnSpc>
              <a:spcAft>
                <a:spcPts val="0"/>
              </a:spcAft>
              <a:buFont typeface="Arial" panose="020B0604020202020204" pitchFamily="34" charset="0"/>
              <a:buNone/>
              <a:defRPr/>
            </a:pPr>
            <a:r>
              <a:rPr lang="en-US" dirty="0"/>
              <a:t>facilities in Canada and the far </a:t>
            </a:r>
          </a:p>
          <a:p>
            <a:pPr marL="0" indent="0" fontAlgn="auto">
              <a:lnSpc>
                <a:spcPts val="1600"/>
              </a:lnSpc>
              <a:spcAft>
                <a:spcPts val="0"/>
              </a:spcAft>
              <a:buFont typeface="Arial" panose="020B0604020202020204" pitchFamily="34" charset="0"/>
              <a:buNone/>
              <a:defRPr/>
            </a:pPr>
            <a:r>
              <a:rPr lang="en-US" dirty="0"/>
              <a:t>east to better support our </a:t>
            </a:r>
          </a:p>
          <a:p>
            <a:pPr marL="0" indent="0" fontAlgn="auto">
              <a:lnSpc>
                <a:spcPts val="1600"/>
              </a:lnSpc>
              <a:spcAft>
                <a:spcPts val="0"/>
              </a:spcAft>
              <a:buFont typeface="Arial" panose="020B0604020202020204" pitchFamily="34" charset="0"/>
              <a:buNone/>
              <a:defRPr/>
            </a:pPr>
            <a:r>
              <a:rPr lang="en-US" dirty="0"/>
              <a:t>customers in those regions.  </a:t>
            </a:r>
          </a:p>
          <a:p>
            <a:pPr marL="0" indent="0" fontAlgn="auto">
              <a:lnSpc>
                <a:spcPts val="1600"/>
              </a:lnSpc>
              <a:spcAft>
                <a:spcPts val="0"/>
              </a:spcAft>
              <a:buFont typeface="Arial" panose="020B0604020202020204" pitchFamily="34" charset="0"/>
              <a:buNone/>
              <a:defRPr/>
            </a:pPr>
            <a:endParaRPr lang="en-US" sz="1800" dirty="0"/>
          </a:p>
          <a:p>
            <a:pPr marL="0" indent="0" fontAlgn="auto">
              <a:lnSpc>
                <a:spcPts val="1600"/>
              </a:lnSpc>
              <a:spcAft>
                <a:spcPts val="0"/>
              </a:spcAft>
              <a:buFont typeface="Arial" panose="020B0604020202020204" pitchFamily="34" charset="0"/>
              <a:buNone/>
              <a:defRPr/>
            </a:pPr>
            <a:r>
              <a:rPr lang="en-US" dirty="0"/>
              <a:t>In short, we know a little about </a:t>
            </a:r>
          </a:p>
          <a:p>
            <a:pPr marL="0" indent="0" fontAlgn="auto">
              <a:lnSpc>
                <a:spcPts val="1600"/>
              </a:lnSpc>
              <a:spcAft>
                <a:spcPts val="0"/>
              </a:spcAft>
              <a:buFont typeface="Arial" panose="020B0604020202020204" pitchFamily="34" charset="0"/>
              <a:buNone/>
              <a:defRPr/>
            </a:pPr>
            <a:r>
              <a:rPr lang="en-US" dirty="0"/>
              <a:t>test equipment for metering </a:t>
            </a:r>
          </a:p>
          <a:p>
            <a:pPr marL="0" indent="0" fontAlgn="auto">
              <a:lnSpc>
                <a:spcPts val="1600"/>
              </a:lnSpc>
              <a:spcAft>
                <a:spcPts val="0"/>
              </a:spcAft>
              <a:buFont typeface="Arial" panose="020B0604020202020204" pitchFamily="34" charset="0"/>
              <a:buNone/>
              <a:defRPr/>
            </a:pPr>
            <a:r>
              <a:rPr lang="en-US" dirty="0"/>
              <a:t>applications.</a:t>
            </a:r>
            <a:endParaRPr lang="en-US" sz="1800" dirty="0"/>
          </a:p>
        </p:txBody>
      </p:sp>
    </p:spTree>
    <p:extLst>
      <p:ext uri="{BB962C8B-B14F-4D97-AF65-F5344CB8AC3E}">
        <p14:creationId xmlns:p14="http://schemas.microsoft.com/office/powerpoint/2010/main" val="2562747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GA-50 and GA-2.5</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20</a:t>
            </a:fld>
            <a:endParaRPr lang="en-US" dirty="0"/>
          </a:p>
        </p:txBody>
      </p:sp>
      <p:pic>
        <p:nvPicPr>
          <p:cNvPr id="4" name="Picture 3" descr="A picture containing text, battery">
            <a:extLst>
              <a:ext uri="{FF2B5EF4-FFF2-40B4-BE49-F238E27FC236}">
                <a16:creationId xmlns:a16="http://schemas.microsoft.com/office/drawing/2014/main" id="{77B724FC-7212-EBD1-6128-028D8E45E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340" y="2535060"/>
            <a:ext cx="4450499" cy="4242330"/>
          </a:xfrm>
          <a:prstGeom prst="rect">
            <a:avLst/>
          </a:prstGeom>
        </p:spPr>
      </p:pic>
      <p:sp>
        <p:nvSpPr>
          <p:cNvPr id="7" name="TextBox 6">
            <a:extLst>
              <a:ext uri="{FF2B5EF4-FFF2-40B4-BE49-F238E27FC236}">
                <a16:creationId xmlns:a16="http://schemas.microsoft.com/office/drawing/2014/main" id="{C745C969-6F48-13C8-4E49-E96B6249E025}"/>
              </a:ext>
            </a:extLst>
          </p:cNvPr>
          <p:cNvSpPr txBox="1"/>
          <p:nvPr/>
        </p:nvSpPr>
        <p:spPr>
          <a:xfrm>
            <a:off x="378942" y="1057732"/>
            <a:ext cx="8467878" cy="1477328"/>
          </a:xfrm>
          <a:prstGeom prst="rect">
            <a:avLst/>
          </a:prstGeom>
          <a:noFill/>
        </p:spPr>
        <p:txBody>
          <a:bodyPr wrap="square">
            <a:spAutoFit/>
          </a:bodyPr>
          <a:lstStyle/>
          <a:p>
            <a:r>
              <a:rPr lang="en-US" b="1" i="0" u="none" strike="noStrike" baseline="0" dirty="0">
                <a:solidFill>
                  <a:schemeClr val="accent6">
                    <a:lumMod val="50000"/>
                  </a:schemeClr>
                </a:solidFill>
              </a:rPr>
              <a:t>TESCO GA Series Field Test Kit (with Resistive Load) </a:t>
            </a:r>
          </a:p>
          <a:p>
            <a:r>
              <a:rPr lang="en-US" b="0" i="0" u="none" strike="noStrike" baseline="0" dirty="0">
                <a:solidFill>
                  <a:srgbClr val="211D1E"/>
                </a:solidFill>
              </a:rPr>
              <a:t>The GA Series Field Meter Test Kit with Resistive Load has been designed to reduce the weight of field test equipment to the lowest possible limit. The carrying case is fabricated from durable powder-coated aluminum. The total weight of the meter test kit including leads and digital standard is approximately 25 lbs. </a:t>
            </a:r>
            <a:endParaRPr lang="en-US" dirty="0"/>
          </a:p>
        </p:txBody>
      </p:sp>
    </p:spTree>
    <p:extLst>
      <p:ext uri="{BB962C8B-B14F-4D97-AF65-F5344CB8AC3E}">
        <p14:creationId xmlns:p14="http://schemas.microsoft.com/office/powerpoint/2010/main" val="1514195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6330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21</a:t>
            </a:fld>
            <a:endParaRPr lang="en-US" dirty="0"/>
          </a:p>
        </p:txBody>
      </p:sp>
      <p:pic>
        <p:nvPicPr>
          <p:cNvPr id="15362" name="Picture 2">
            <a:extLst>
              <a:ext uri="{FF2B5EF4-FFF2-40B4-BE49-F238E27FC236}">
                <a16:creationId xmlns:a16="http://schemas.microsoft.com/office/drawing/2014/main" id="{B37B15CF-F35B-9CAA-1F6C-2EE5DCFE8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33" y="2546464"/>
            <a:ext cx="3311574" cy="300988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8182D7E6-FA30-D02A-63E8-1DAEF68AC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58180"/>
            <a:ext cx="3822519" cy="4786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4EBB40-3758-3B0E-2D1A-A40C3B5F6DDC}"/>
              </a:ext>
            </a:extLst>
          </p:cNvPr>
          <p:cNvSpPr txBox="1"/>
          <p:nvPr/>
        </p:nvSpPr>
        <p:spPr>
          <a:xfrm>
            <a:off x="253909" y="1088492"/>
            <a:ext cx="8511149" cy="923330"/>
          </a:xfrm>
          <a:prstGeom prst="rect">
            <a:avLst/>
          </a:prstGeom>
          <a:noFill/>
        </p:spPr>
        <p:txBody>
          <a:bodyPr wrap="square">
            <a:spAutoFit/>
          </a:bodyPr>
          <a:lstStyle/>
          <a:p>
            <a:pPr eaLnBrk="1" hangingPunct="1">
              <a:lnSpc>
                <a:spcPct val="100000"/>
              </a:lnSpc>
              <a:spcBef>
                <a:spcPct val="30000"/>
              </a:spcBef>
              <a:buFontTx/>
              <a:buNone/>
            </a:pPr>
            <a:r>
              <a:rPr lang="en-US" altLang="en-US" sz="1800" b="1" dirty="0">
                <a:solidFill>
                  <a:schemeClr val="accent6">
                    <a:lumMod val="50000"/>
                  </a:schemeClr>
                </a:solidFill>
                <a:cs typeface="Calibri" panose="020F0502020204030204" pitchFamily="34" charset="0"/>
              </a:rPr>
              <a:t>TESCO’s Catalog No. Meter Site Analyzer </a:t>
            </a:r>
            <a:r>
              <a:rPr lang="en-US" altLang="en-US" sz="1800" dirty="0">
                <a:cs typeface="Calibri" panose="020F0502020204030204" pitchFamily="34" charset="0"/>
              </a:rPr>
              <a:t>is the most versatile and complete tool for testing the entire functionality of transformer-rated metering installations in a convenient, portable, and ULTRA lightweight kit—only </a:t>
            </a:r>
            <a:r>
              <a:rPr lang="en-US" altLang="en-US" sz="1800" b="1" i="1" dirty="0">
                <a:solidFill>
                  <a:schemeClr val="accent6">
                    <a:lumMod val="50000"/>
                  </a:schemeClr>
                </a:solidFill>
                <a:cs typeface="Calibri" panose="020F0502020204030204" pitchFamily="34" charset="0"/>
              </a:rPr>
              <a:t>17.8 </a:t>
            </a:r>
            <a:r>
              <a:rPr lang="en-US" altLang="en-US" sz="1800" b="1" i="1" dirty="0" err="1">
                <a:solidFill>
                  <a:schemeClr val="accent6">
                    <a:lumMod val="50000"/>
                  </a:schemeClr>
                </a:solidFill>
                <a:cs typeface="Calibri" panose="020F0502020204030204" pitchFamily="34" charset="0"/>
              </a:rPr>
              <a:t>lbs</a:t>
            </a:r>
            <a:r>
              <a:rPr lang="en-US" altLang="en-US" sz="1800" dirty="0">
                <a:cs typeface="Calibri" panose="020F0502020204030204" pitchFamily="34" charset="0"/>
              </a:rPr>
              <a:t>!</a:t>
            </a:r>
          </a:p>
        </p:txBody>
      </p:sp>
    </p:spTree>
    <p:extLst>
      <p:ext uri="{BB962C8B-B14F-4D97-AF65-F5344CB8AC3E}">
        <p14:creationId xmlns:p14="http://schemas.microsoft.com/office/powerpoint/2010/main" val="223196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TS400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22</a:t>
            </a:fld>
            <a:endParaRPr lang="en-US" dirty="0"/>
          </a:p>
        </p:txBody>
      </p:sp>
      <p:pic>
        <p:nvPicPr>
          <p:cNvPr id="24578" name="Picture 2">
            <a:extLst>
              <a:ext uri="{FF2B5EF4-FFF2-40B4-BE49-F238E27FC236}">
                <a16:creationId xmlns:a16="http://schemas.microsoft.com/office/drawing/2014/main" id="{E0D1E95F-BB5A-031A-E138-D7BC26CE3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004" y="1225414"/>
            <a:ext cx="3549061" cy="4721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003BCD-FE3B-B5B0-A1EC-6AC77BB6B16D}"/>
              </a:ext>
            </a:extLst>
          </p:cNvPr>
          <p:cNvSpPr txBox="1"/>
          <p:nvPr/>
        </p:nvSpPr>
        <p:spPr>
          <a:xfrm>
            <a:off x="274320" y="1133974"/>
            <a:ext cx="4572000" cy="2031325"/>
          </a:xfrm>
          <a:prstGeom prst="rect">
            <a:avLst/>
          </a:prstGeom>
          <a:noFill/>
        </p:spPr>
        <p:txBody>
          <a:bodyPr wrap="square">
            <a:spAutoFit/>
          </a:bodyPr>
          <a:lstStyle/>
          <a:p>
            <a:r>
              <a:rPr lang="en-US" sz="1800" b="0" i="0" u="none" strike="noStrike" baseline="0" dirty="0">
                <a:solidFill>
                  <a:srgbClr val="211D1E"/>
                </a:solidFill>
              </a:rPr>
              <a:t>Test the accuracy of AC and DC voltages and currents with </a:t>
            </a:r>
            <a:r>
              <a:rPr lang="en-US" sz="1800" b="1" i="0" u="none" strike="noStrike" baseline="0" dirty="0">
                <a:solidFill>
                  <a:schemeClr val="accent6">
                    <a:lumMod val="50000"/>
                  </a:schemeClr>
                </a:solidFill>
              </a:rPr>
              <a:t>TESCO’s Electric Vehicle Service Equipment (EVSE) Test System TS400. </a:t>
            </a:r>
            <a:r>
              <a:rPr lang="en-US" sz="1800" b="0" i="0" u="none" strike="noStrike" baseline="0" dirty="0">
                <a:solidFill>
                  <a:srgbClr val="211D1E"/>
                </a:solidFill>
              </a:rPr>
              <a:t>The TS400 is a valuable instrument with complete testing capabilities and caters to every possible EVSE charging protocol in the world (AC and DC). </a:t>
            </a:r>
            <a:endParaRPr lang="en-US" dirty="0"/>
          </a:p>
        </p:txBody>
      </p:sp>
    </p:spTree>
    <p:extLst>
      <p:ext uri="{BB962C8B-B14F-4D97-AF65-F5344CB8AC3E}">
        <p14:creationId xmlns:p14="http://schemas.microsoft.com/office/powerpoint/2010/main" val="700058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534091" y="136525"/>
            <a:ext cx="7335589" cy="679832"/>
          </a:xfrm>
        </p:spPr>
        <p:txBody>
          <a:bodyPr/>
          <a:lstStyle/>
          <a:p>
            <a:r>
              <a:rPr lang="en-US" sz="3600" dirty="0">
                <a:latin typeface="+mj-lt"/>
                <a:cs typeface="Arial" panose="020B0604020202020204" pitchFamily="34" charset="0"/>
              </a:rPr>
              <a:t>TESCO Catalog No. 1039 and 1039-WP</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3" name="Picture 2" descr="undefined">
            <a:extLst>
              <a:ext uri="{FF2B5EF4-FFF2-40B4-BE49-F238E27FC236}">
                <a16:creationId xmlns:a16="http://schemas.microsoft.com/office/drawing/2014/main" id="{82E34985-9716-7B32-4F78-CCDCBA4DA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77" b="10297"/>
          <a:stretch/>
        </p:blipFill>
        <p:spPr bwMode="auto">
          <a:xfrm>
            <a:off x="4967823" y="1190863"/>
            <a:ext cx="3797235" cy="4036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B9D46B-99FE-315C-3D8F-D706C34BFB3B}"/>
              </a:ext>
            </a:extLst>
          </p:cNvPr>
          <p:cNvSpPr txBox="1"/>
          <p:nvPr/>
        </p:nvSpPr>
        <p:spPr>
          <a:xfrm>
            <a:off x="378942" y="1120676"/>
            <a:ext cx="4193058" cy="3970318"/>
          </a:xfrm>
          <a:prstGeom prst="rect">
            <a:avLst/>
          </a:prstGeom>
          <a:noFill/>
        </p:spPr>
        <p:txBody>
          <a:bodyPr wrap="square">
            <a:spAutoFit/>
          </a:bodyPr>
          <a:lstStyle/>
          <a:p>
            <a:r>
              <a:rPr lang="en-US" b="1" i="0" u="none" strike="noStrike" baseline="0" dirty="0">
                <a:solidFill>
                  <a:schemeClr val="accent6">
                    <a:lumMod val="50000"/>
                  </a:schemeClr>
                </a:solidFill>
              </a:rPr>
              <a:t>TESCO Catalog No. 1039 Safety Disconnect Device </a:t>
            </a:r>
          </a:p>
          <a:p>
            <a:r>
              <a:rPr lang="en-US" u="none" strike="noStrike" baseline="0" dirty="0"/>
              <a:t>Safely disconnect or reconnect power using the meter’s remote disconnect from the palm of your hand. </a:t>
            </a:r>
          </a:p>
          <a:p>
            <a:r>
              <a:rPr lang="en-US" b="0" i="0" u="none" strike="noStrike" baseline="0" dirty="0">
                <a:solidFill>
                  <a:srgbClr val="211D1E"/>
                </a:solidFill>
              </a:rPr>
              <a:t>TESCO’s portable Catalog No. 1039 Safety Disconnect Device allows you to safely disconnect power using the meter’s remote disconnect </a:t>
            </a:r>
          </a:p>
          <a:p>
            <a:endParaRPr lang="en-US" dirty="0">
              <a:solidFill>
                <a:srgbClr val="211D1E"/>
              </a:solidFill>
            </a:endParaRPr>
          </a:p>
          <a:p>
            <a:r>
              <a:rPr lang="en-US" sz="1800" b="1" i="0" u="none" strike="noStrike" baseline="0" dirty="0">
                <a:solidFill>
                  <a:schemeClr val="accent6">
                    <a:lumMod val="50000"/>
                  </a:schemeClr>
                </a:solidFill>
              </a:rPr>
              <a:t>TESCO’s Catalog No. 1039-WP Wireless Optical Probe </a:t>
            </a:r>
            <a:r>
              <a:rPr lang="en-US" sz="1800" b="0" i="0" u="none" strike="noStrike" baseline="0" dirty="0">
                <a:solidFill>
                  <a:srgbClr val="211D1E"/>
                </a:solidFill>
              </a:rPr>
              <a:t>provides easy, two-way communication between a PC and meter with wireless convenience up to 1200 ft.</a:t>
            </a:r>
            <a:endParaRPr lang="en-US" dirty="0"/>
          </a:p>
        </p:txBody>
      </p:sp>
    </p:spTree>
    <p:extLst>
      <p:ext uri="{BB962C8B-B14F-4D97-AF65-F5344CB8AC3E}">
        <p14:creationId xmlns:p14="http://schemas.microsoft.com/office/powerpoint/2010/main" val="817256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1120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17410" name="Picture 2">
            <a:extLst>
              <a:ext uri="{FF2B5EF4-FFF2-40B4-BE49-F238E27FC236}">
                <a16:creationId xmlns:a16="http://schemas.microsoft.com/office/drawing/2014/main" id="{D86C69F9-8AE6-1FED-6311-080B56BA19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84" t="8109" r="23935" b="13921"/>
          <a:stretch/>
        </p:blipFill>
        <p:spPr bwMode="auto">
          <a:xfrm>
            <a:off x="5381778" y="1314450"/>
            <a:ext cx="3383280" cy="4789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A0C835-DB47-9E47-DD0B-2D0FE91E4FAA}"/>
              </a:ext>
            </a:extLst>
          </p:cNvPr>
          <p:cNvSpPr txBox="1"/>
          <p:nvPr/>
        </p:nvSpPr>
        <p:spPr>
          <a:xfrm>
            <a:off x="400051" y="1198126"/>
            <a:ext cx="4572000" cy="1754326"/>
          </a:xfrm>
          <a:prstGeom prst="rect">
            <a:avLst/>
          </a:prstGeom>
          <a:noFill/>
        </p:spPr>
        <p:txBody>
          <a:bodyPr wrap="square">
            <a:spAutoFit/>
          </a:bodyPr>
          <a:lstStyle/>
          <a:p>
            <a:r>
              <a:rPr lang="en-US" b="1" i="0" u="none" strike="noStrike" baseline="0" dirty="0">
                <a:solidFill>
                  <a:srgbClr val="ED1836"/>
                </a:solidFill>
              </a:rPr>
              <a:t>Catalog No. 1120 </a:t>
            </a:r>
            <a:r>
              <a:rPr lang="en-US" b="1" i="0" u="none" strike="noStrike" baseline="0" dirty="0">
                <a:solidFill>
                  <a:schemeClr val="accent6">
                    <a:lumMod val="50000"/>
                  </a:schemeClr>
                </a:solidFill>
              </a:rPr>
              <a:t>TESCO RF Meter </a:t>
            </a:r>
            <a:r>
              <a:rPr lang="en-US" b="0" i="0" u="none" strike="noStrike" baseline="0" dirty="0">
                <a:solidFill>
                  <a:srgbClr val="211D1E"/>
                </a:solidFill>
              </a:rPr>
              <a:t>combines all the features needed for fast, accurate measurements of electromagnetic fields. This instrument was designed to measure RF, but also has the ability to measure electric and magnetic fields. </a:t>
            </a:r>
            <a:endParaRPr lang="en-US" dirty="0"/>
          </a:p>
        </p:txBody>
      </p:sp>
    </p:spTree>
    <p:extLst>
      <p:ext uri="{BB962C8B-B14F-4D97-AF65-F5344CB8AC3E}">
        <p14:creationId xmlns:p14="http://schemas.microsoft.com/office/powerpoint/2010/main" val="404226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1160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19460" name="Picture 4">
            <a:extLst>
              <a:ext uri="{FF2B5EF4-FFF2-40B4-BE49-F238E27FC236}">
                <a16:creationId xmlns:a16="http://schemas.microsoft.com/office/drawing/2014/main" id="{B43EBE06-7991-21DD-FB4C-497135CB6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559" y="2727520"/>
            <a:ext cx="4134881" cy="3754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2A24D7-6BD8-43CA-06A5-DC47501618DB}"/>
              </a:ext>
            </a:extLst>
          </p:cNvPr>
          <p:cNvSpPr txBox="1"/>
          <p:nvPr/>
        </p:nvSpPr>
        <p:spPr>
          <a:xfrm>
            <a:off x="378942" y="447032"/>
            <a:ext cx="8386116" cy="1538883"/>
          </a:xfrm>
          <a:prstGeom prst="rect">
            <a:avLst/>
          </a:prstGeom>
          <a:noFill/>
        </p:spPr>
        <p:txBody>
          <a:bodyPr wrap="square">
            <a:spAutoFit/>
          </a:bodyPr>
          <a:lstStyle/>
          <a:p>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For utilities considering or currently involved in AMI implementations, a </a:t>
            </a:r>
            <a:r>
              <a:rPr lang="en-US" sz="1800" b="1" i="0" u="none" strike="noStrike" baseline="0" dirty="0">
                <a:solidFill>
                  <a:schemeClr val="accent6">
                    <a:lumMod val="50000"/>
                  </a:schemeClr>
                </a:solidFill>
                <a:latin typeface="Calibri" panose="020F0502020204030204" pitchFamily="34" charset="0"/>
              </a:rPr>
              <a:t>Catalog No. 1160 Signal Strength Analyzer (SSA) </a:t>
            </a:r>
            <a:r>
              <a:rPr lang="en-US" sz="1800" b="0" i="0" u="none" strike="noStrike" baseline="0" dirty="0">
                <a:solidFill>
                  <a:srgbClr val="000000"/>
                </a:solidFill>
                <a:latin typeface="Calibri" panose="020F0502020204030204" pitchFamily="34" charset="0"/>
              </a:rPr>
              <a:t>will determine the location with the highest quality signal when placing an antenna for a poorly communicating meter. </a:t>
            </a:r>
            <a:endParaRPr lang="en-US" dirty="0"/>
          </a:p>
        </p:txBody>
      </p:sp>
    </p:spTree>
    <p:extLst>
      <p:ext uri="{BB962C8B-B14F-4D97-AF65-F5344CB8AC3E}">
        <p14:creationId xmlns:p14="http://schemas.microsoft.com/office/powerpoint/2010/main" val="176348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300-2</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26</a:t>
            </a:fld>
            <a:endParaRPr lang="en-US" dirty="0"/>
          </a:p>
        </p:txBody>
      </p:sp>
      <p:pic>
        <p:nvPicPr>
          <p:cNvPr id="20482" name="Picture 2">
            <a:extLst>
              <a:ext uri="{FF2B5EF4-FFF2-40B4-BE49-F238E27FC236}">
                <a16:creationId xmlns:a16="http://schemas.microsoft.com/office/drawing/2014/main" id="{489CCE15-0145-6006-9C5F-CA7ACC97B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25" y="2495550"/>
            <a:ext cx="4324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4ABE9B-41A5-E37E-A634-F13528DA0B22}"/>
              </a:ext>
            </a:extLst>
          </p:cNvPr>
          <p:cNvSpPr txBox="1"/>
          <p:nvPr/>
        </p:nvSpPr>
        <p:spPr>
          <a:xfrm>
            <a:off x="285750" y="1123950"/>
            <a:ext cx="8479308" cy="923330"/>
          </a:xfrm>
          <a:prstGeom prst="rect">
            <a:avLst/>
          </a:prstGeom>
          <a:noFill/>
        </p:spPr>
        <p:txBody>
          <a:bodyPr wrap="square">
            <a:spAutoFit/>
          </a:bodyPr>
          <a:lstStyle/>
          <a:p>
            <a:pPr marL="57150" indent="0">
              <a:spcBef>
                <a:spcPct val="0"/>
              </a:spcBef>
              <a:buFont typeface="Arial" panose="020B0604020202020204" pitchFamily="34" charset="0"/>
              <a:buNone/>
            </a:pPr>
            <a:r>
              <a:rPr lang="en-US" altLang="en-US" sz="1800" b="1" dirty="0">
                <a:solidFill>
                  <a:schemeClr val="accent6">
                    <a:lumMod val="50000"/>
                  </a:schemeClr>
                </a:solidFill>
                <a:cs typeface="Arial" panose="020B0604020202020204" pitchFamily="34" charset="0"/>
              </a:rPr>
              <a:t>Catalog 300-2: The TESCO Hot Socket Gap Indicator </a:t>
            </a:r>
            <a:r>
              <a:rPr lang="en-US" altLang="en-US" sz="1800" dirty="0">
                <a:cs typeface="Arial" panose="020B0604020202020204" pitchFamily="34" charset="0"/>
              </a:rPr>
              <a:t>is used to determine if a meter socket jaw has become worn-out and unsafe for continued use. The Gap Indicator determines unsafe holding force on meter socket jaws based on laboratory testing.</a:t>
            </a:r>
          </a:p>
        </p:txBody>
      </p:sp>
    </p:spTree>
    <p:extLst>
      <p:ext uri="{BB962C8B-B14F-4D97-AF65-F5344CB8AC3E}">
        <p14:creationId xmlns:p14="http://schemas.microsoft.com/office/powerpoint/2010/main" val="411300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500 and No. K-3</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21506" name="Picture 2">
            <a:extLst>
              <a:ext uri="{FF2B5EF4-FFF2-40B4-BE49-F238E27FC236}">
                <a16:creationId xmlns:a16="http://schemas.microsoft.com/office/drawing/2014/main" id="{7D240414-4A9C-810B-A219-891A529E9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412" y="1126388"/>
            <a:ext cx="3521304" cy="352130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6DB714-CBA6-0155-D50D-D763A4BB9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886"/>
          <a:stretch/>
        </p:blipFill>
        <p:spPr bwMode="auto">
          <a:xfrm>
            <a:off x="684691" y="3186410"/>
            <a:ext cx="3332768" cy="3169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8444F1-8CC4-B672-2851-C51030B04BB3}"/>
              </a:ext>
            </a:extLst>
          </p:cNvPr>
          <p:cNvSpPr txBox="1"/>
          <p:nvPr/>
        </p:nvSpPr>
        <p:spPr>
          <a:xfrm>
            <a:off x="4857750" y="4647692"/>
            <a:ext cx="4101618" cy="1560427"/>
          </a:xfrm>
          <a:prstGeom prst="rect">
            <a:avLst/>
          </a:prstGeom>
          <a:noFill/>
        </p:spPr>
        <p:txBody>
          <a:bodyPr wrap="square">
            <a:spAutoFit/>
          </a:bodyPr>
          <a:lstStyle/>
          <a:p>
            <a:pPr eaLnBrk="1" hangingPunct="1">
              <a:lnSpc>
                <a:spcPct val="100000"/>
              </a:lnSpc>
              <a:spcBef>
                <a:spcPct val="30000"/>
              </a:spcBef>
              <a:buFontTx/>
              <a:buNone/>
            </a:pPr>
            <a:r>
              <a:rPr lang="en-US" altLang="en-US" sz="1800" b="1" dirty="0">
                <a:solidFill>
                  <a:schemeClr val="accent6">
                    <a:lumMod val="50000"/>
                  </a:schemeClr>
                </a:solidFill>
              </a:rPr>
              <a:t>MODEL K-3: 60-600 volts, 25-60 Hz</a:t>
            </a:r>
            <a:endParaRPr lang="en-US" altLang="en-US" sz="1800" dirty="0">
              <a:solidFill>
                <a:schemeClr val="accent6">
                  <a:lumMod val="50000"/>
                </a:schemeClr>
              </a:solidFill>
            </a:endParaRPr>
          </a:p>
          <a:p>
            <a:pPr eaLnBrk="1" hangingPunct="1">
              <a:lnSpc>
                <a:spcPct val="100000"/>
              </a:lnSpc>
              <a:spcBef>
                <a:spcPct val="30000"/>
              </a:spcBef>
              <a:buFontTx/>
              <a:buNone/>
            </a:pPr>
            <a:r>
              <a:rPr lang="en-US" altLang="en-US" sz="1800" dirty="0">
                <a:solidFill>
                  <a:srgbClr val="000000"/>
                </a:solidFill>
              </a:rPr>
              <a:t>Use of the </a:t>
            </a:r>
            <a:r>
              <a:rPr lang="en-US" altLang="en-US" sz="1800" dirty="0" err="1">
                <a:solidFill>
                  <a:srgbClr val="000000"/>
                </a:solidFill>
              </a:rPr>
              <a:t>Knopp</a:t>
            </a:r>
            <a:r>
              <a:rPr lang="en-US" altLang="en-US" sz="1800" dirty="0">
                <a:solidFill>
                  <a:srgbClr val="000000"/>
                </a:solidFill>
              </a:rPr>
              <a:t> Phase Sequence Indicator saves man-hours and protects valuable equipment against damage. It pays for itself in a short time.</a:t>
            </a:r>
          </a:p>
        </p:txBody>
      </p:sp>
      <p:sp>
        <p:nvSpPr>
          <p:cNvPr id="8" name="TextBox 7">
            <a:extLst>
              <a:ext uri="{FF2B5EF4-FFF2-40B4-BE49-F238E27FC236}">
                <a16:creationId xmlns:a16="http://schemas.microsoft.com/office/drawing/2014/main" id="{77196C96-1F4A-5CB6-765D-91331CC2CF21}"/>
              </a:ext>
            </a:extLst>
          </p:cNvPr>
          <p:cNvSpPr txBox="1"/>
          <p:nvPr/>
        </p:nvSpPr>
        <p:spPr>
          <a:xfrm>
            <a:off x="330606" y="1149248"/>
            <a:ext cx="4846752" cy="2308324"/>
          </a:xfrm>
          <a:prstGeom prst="rect">
            <a:avLst/>
          </a:prstGeom>
          <a:noFill/>
        </p:spPr>
        <p:txBody>
          <a:bodyPr wrap="square">
            <a:spAutoFit/>
          </a:bodyPr>
          <a:lstStyle/>
          <a:p>
            <a:r>
              <a:rPr lang="en-US" sz="1800" b="1" i="0" u="none" strike="noStrike" baseline="0" dirty="0">
                <a:solidFill>
                  <a:schemeClr val="accent6">
                    <a:lumMod val="50000"/>
                  </a:schemeClr>
                </a:solidFill>
              </a:rPr>
              <a:t>The TESCO Catalog No. 500 Phase Sequence Indicator </a:t>
            </a:r>
            <a:r>
              <a:rPr lang="en-US" sz="1800" b="0" i="0" u="none" strike="noStrike" baseline="0" dirty="0">
                <a:solidFill>
                  <a:srgbClr val="211D1E"/>
                </a:solidFill>
              </a:rPr>
              <a:t>meets the need for an instrument that makes basic phase sequence indication as easy as 1-2-3 (or 3-2-1). It is lighter and more compact than any other indicator available. Phase sequence is simply indicated by two neon lights. One light is for phase sequence 1-2-3 and the other light is for phase sequence 3-2-1. </a:t>
            </a:r>
            <a:endParaRPr lang="en-US" dirty="0"/>
          </a:p>
        </p:txBody>
      </p:sp>
    </p:spTree>
    <p:extLst>
      <p:ext uri="{BB962C8B-B14F-4D97-AF65-F5344CB8AC3E}">
        <p14:creationId xmlns:p14="http://schemas.microsoft.com/office/powerpoint/2010/main" val="3317177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K-60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28</a:t>
            </a:fld>
            <a:endParaRPr lang="en-US" dirty="0"/>
          </a:p>
        </p:txBody>
      </p:sp>
      <p:pic>
        <p:nvPicPr>
          <p:cNvPr id="22530" name="Picture 2">
            <a:extLst>
              <a:ext uri="{FF2B5EF4-FFF2-40B4-BE49-F238E27FC236}">
                <a16:creationId xmlns:a16="http://schemas.microsoft.com/office/drawing/2014/main" id="{28E3A740-E812-754E-1858-51AC1B82E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351" y="2706614"/>
            <a:ext cx="3851815" cy="3832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D2F4CC-6FF5-A073-C6FE-1EEBA84A09D3}"/>
              </a:ext>
            </a:extLst>
          </p:cNvPr>
          <p:cNvSpPr txBox="1"/>
          <p:nvPr/>
        </p:nvSpPr>
        <p:spPr>
          <a:xfrm>
            <a:off x="315201" y="1146187"/>
            <a:ext cx="8513598" cy="1560427"/>
          </a:xfrm>
          <a:prstGeom prst="rect">
            <a:avLst/>
          </a:prstGeom>
          <a:noFill/>
        </p:spPr>
        <p:txBody>
          <a:bodyPr wrap="square">
            <a:spAutoFit/>
          </a:bodyPr>
          <a:lstStyle/>
          <a:p>
            <a:pPr eaLnBrk="1" hangingPunct="1">
              <a:lnSpc>
                <a:spcPct val="100000"/>
              </a:lnSpc>
              <a:spcBef>
                <a:spcPct val="30000"/>
              </a:spcBef>
              <a:buFontTx/>
              <a:buNone/>
            </a:pPr>
            <a:r>
              <a:rPr lang="en-US" altLang="en-US" sz="1800" b="1" dirty="0">
                <a:solidFill>
                  <a:schemeClr val="accent6">
                    <a:lumMod val="50000"/>
                  </a:schemeClr>
                </a:solidFill>
                <a:latin typeface="+mj-lt"/>
              </a:rPr>
              <a:t>K-60 </a:t>
            </a:r>
            <a:r>
              <a:rPr lang="en-US" altLang="en-US" sz="1800" b="1" dirty="0" err="1">
                <a:solidFill>
                  <a:schemeClr val="accent6">
                    <a:lumMod val="50000"/>
                  </a:schemeClr>
                </a:solidFill>
                <a:latin typeface="+mj-lt"/>
              </a:rPr>
              <a:t>Knopp</a:t>
            </a:r>
            <a:r>
              <a:rPr lang="en-US" altLang="en-US" sz="1800" b="1" dirty="0">
                <a:solidFill>
                  <a:schemeClr val="accent6">
                    <a:lumMod val="50000"/>
                  </a:schemeClr>
                </a:solidFill>
                <a:latin typeface="+mj-lt"/>
              </a:rPr>
              <a:t> Voltage Tester</a:t>
            </a:r>
            <a:r>
              <a:rPr lang="en-US" altLang="en-US" sz="1800" dirty="0">
                <a:solidFill>
                  <a:schemeClr val="accent6">
                    <a:lumMod val="50000"/>
                  </a:schemeClr>
                </a:solidFill>
                <a:latin typeface="+mj-lt"/>
              </a:rPr>
              <a:t> </a:t>
            </a:r>
            <a:r>
              <a:rPr lang="en-US" altLang="en-US" sz="1800" dirty="0">
                <a:solidFill>
                  <a:srgbClr val="000000"/>
                </a:solidFill>
                <a:latin typeface="+mj-lt"/>
              </a:rPr>
              <a:t>for AC and DC with polarity indicator. Double safety indication is by solenoid and by neon lamp.</a:t>
            </a:r>
          </a:p>
          <a:p>
            <a:pPr eaLnBrk="1" hangingPunct="1">
              <a:lnSpc>
                <a:spcPct val="100000"/>
              </a:lnSpc>
              <a:spcBef>
                <a:spcPct val="30000"/>
              </a:spcBef>
              <a:buFontTx/>
              <a:buNone/>
            </a:pPr>
            <a:r>
              <a:rPr lang="en-US" altLang="en-US" sz="1800" dirty="0" err="1">
                <a:solidFill>
                  <a:srgbClr val="000000"/>
                </a:solidFill>
                <a:latin typeface="+mj-lt"/>
              </a:rPr>
              <a:t>Knopp</a:t>
            </a:r>
            <a:r>
              <a:rPr lang="en-US" altLang="en-US" sz="1800" dirty="0">
                <a:solidFill>
                  <a:srgbClr val="000000"/>
                </a:solidFill>
                <a:latin typeface="+mj-lt"/>
              </a:rPr>
              <a:t> Voltage Testers offer portability and ease of use with full protection. These exceptionally versatile and useful tools are backed by a reputation for quality in the design and manufacture of electrical test equipment</a:t>
            </a:r>
          </a:p>
        </p:txBody>
      </p:sp>
    </p:spTree>
    <p:extLst>
      <p:ext uri="{BB962C8B-B14F-4D97-AF65-F5344CB8AC3E}">
        <p14:creationId xmlns:p14="http://schemas.microsoft.com/office/powerpoint/2010/main" val="277952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4E2-1</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29</a:t>
            </a:fld>
            <a:endParaRPr lang="en-US" dirty="0"/>
          </a:p>
        </p:txBody>
      </p:sp>
      <p:pic>
        <p:nvPicPr>
          <p:cNvPr id="23554" name="Picture 2">
            <a:extLst>
              <a:ext uri="{FF2B5EF4-FFF2-40B4-BE49-F238E27FC236}">
                <a16:creationId xmlns:a16="http://schemas.microsoft.com/office/drawing/2014/main" id="{D18DB60B-2422-FC27-3EDE-7EBD3D5290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92" b="32400"/>
          <a:stretch/>
        </p:blipFill>
        <p:spPr bwMode="auto">
          <a:xfrm>
            <a:off x="932505" y="2240915"/>
            <a:ext cx="6997654" cy="2942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B38274-26E4-51B8-2184-51D5EE4E359A}"/>
              </a:ext>
            </a:extLst>
          </p:cNvPr>
          <p:cNvSpPr txBox="1"/>
          <p:nvPr/>
        </p:nvSpPr>
        <p:spPr>
          <a:xfrm>
            <a:off x="262890" y="1145020"/>
            <a:ext cx="8502168" cy="923330"/>
          </a:xfrm>
          <a:prstGeom prst="rect">
            <a:avLst/>
          </a:prstGeom>
          <a:noFill/>
        </p:spPr>
        <p:txBody>
          <a:bodyPr wrap="square">
            <a:spAutoFit/>
          </a:bodyPr>
          <a:lstStyle/>
          <a:p>
            <a:pPr eaLnBrk="1" fontAlgn="auto" hangingPunct="1">
              <a:spcBef>
                <a:spcPct val="30000"/>
              </a:spcBef>
              <a:spcAft>
                <a:spcPts val="0"/>
              </a:spcAft>
              <a:defRPr/>
            </a:pPr>
            <a:r>
              <a:rPr lang="en-US" b="1" dirty="0">
                <a:solidFill>
                  <a:schemeClr val="accent6">
                    <a:lumMod val="50000"/>
                  </a:schemeClr>
                </a:solidFill>
                <a:latin typeface="+mn-lt"/>
              </a:rPr>
              <a:t>The </a:t>
            </a:r>
            <a:r>
              <a:rPr lang="en-US" b="1" dirty="0" err="1">
                <a:solidFill>
                  <a:schemeClr val="accent6">
                    <a:lumMod val="50000"/>
                  </a:schemeClr>
                </a:solidFill>
                <a:latin typeface="+mn-lt"/>
              </a:rPr>
              <a:t>Knopp</a:t>
            </a:r>
            <a:r>
              <a:rPr lang="en-US" b="1" dirty="0">
                <a:solidFill>
                  <a:schemeClr val="accent6">
                    <a:lumMod val="50000"/>
                  </a:schemeClr>
                </a:solidFill>
                <a:latin typeface="+mn-lt"/>
              </a:rPr>
              <a:t> 4E2-1 Voltage Tester </a:t>
            </a:r>
            <a:r>
              <a:rPr lang="en-US" dirty="0">
                <a:latin typeface="+mn-lt"/>
              </a:rPr>
              <a:t>is designed to detect electrical potential (voltage) between the third rail and ground on high voltage electrified transit systems. Two, redundant neon bulbs are used to indicate the presence of voltage.</a:t>
            </a:r>
          </a:p>
        </p:txBody>
      </p:sp>
    </p:spTree>
    <p:extLst>
      <p:ext uri="{BB962C8B-B14F-4D97-AF65-F5344CB8AC3E}">
        <p14:creationId xmlns:p14="http://schemas.microsoft.com/office/powerpoint/2010/main" val="3047693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2990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3</a:t>
            </a:fld>
            <a:endParaRPr lang="en-US" dirty="0"/>
          </a:p>
        </p:txBody>
      </p:sp>
      <p:pic>
        <p:nvPicPr>
          <p:cNvPr id="1026" name="Picture 2" descr="undefined">
            <a:extLst>
              <a:ext uri="{FF2B5EF4-FFF2-40B4-BE49-F238E27FC236}">
                <a16:creationId xmlns:a16="http://schemas.microsoft.com/office/drawing/2014/main" id="{6E2FEA47-3921-C8DB-CA68-2D968BBBA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20" y="2049812"/>
            <a:ext cx="3281678" cy="4084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A4F986-D20D-9F95-535A-E8CA6DBFCED1}"/>
              </a:ext>
            </a:extLst>
          </p:cNvPr>
          <p:cNvSpPr txBox="1"/>
          <p:nvPr/>
        </p:nvSpPr>
        <p:spPr>
          <a:xfrm>
            <a:off x="331470" y="1127124"/>
            <a:ext cx="8433588" cy="922688"/>
          </a:xfrm>
          <a:prstGeom prst="rect">
            <a:avLst/>
          </a:prstGeom>
          <a:noFill/>
        </p:spPr>
        <p:txBody>
          <a:bodyPr wrap="square">
            <a:spAutoFit/>
          </a:bodyPr>
          <a:lstStyle/>
          <a:p>
            <a:pPr marL="0" indent="0" fontAlgn="auto">
              <a:lnSpc>
                <a:spcPts val="1600"/>
              </a:lnSpc>
              <a:spcAft>
                <a:spcPts val="0"/>
              </a:spcAft>
              <a:buFont typeface="Arial" panose="020B0604020202020204" pitchFamily="34" charset="0"/>
              <a:buNone/>
              <a:defRPr/>
            </a:pPr>
            <a:r>
              <a:rPr lang="en-US" sz="1800" dirty="0"/>
              <a:t>Tired of waiting for access to a production test board? Tired of wasting time going to another building to use test equipment? Need flexibility, state-of-the-art performance, and ease of use? If so, then </a:t>
            </a:r>
            <a:r>
              <a:rPr lang="en-US" sz="1800" b="1" dirty="0">
                <a:solidFill>
                  <a:schemeClr val="accent1"/>
                </a:solidFill>
              </a:rPr>
              <a:t>TESCO’s 2990 Desktop Meter Test Station</a:t>
            </a:r>
            <a:r>
              <a:rPr lang="en-US" sz="1800" dirty="0"/>
              <a:t> is the answer to what you need.</a:t>
            </a:r>
          </a:p>
        </p:txBody>
      </p:sp>
    </p:spTree>
    <p:extLst>
      <p:ext uri="{BB962C8B-B14F-4D97-AF65-F5344CB8AC3E}">
        <p14:creationId xmlns:p14="http://schemas.microsoft.com/office/powerpoint/2010/main" val="1196409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1018687" y="-171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eaLnBrk="1" hangingPunct="1"/>
            <a:r>
              <a:rPr lang="en-US" altLang="en-US" dirty="0">
                <a:solidFill>
                  <a:schemeClr val="accent1"/>
                </a:solidFill>
                <a:latin typeface="+mj-lt"/>
                <a:cs typeface="Arial" panose="020B0604020202020204" pitchFamily="34" charset="0"/>
              </a:rPr>
              <a:t>Questions?</a:t>
            </a: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a:latin typeface="Arial" panose="020B0604020202020204" pitchFamily="34" charset="0"/>
                <a:cs typeface="Arial" panose="020B0604020202020204" pitchFamily="34" charset="0"/>
              </a:rPr>
              <a:t>Tom Lawton</a:t>
            </a:r>
          </a:p>
          <a:p>
            <a:pPr algn="ctr" eaLnBrk="1" hangingPunct="1">
              <a:buFontTx/>
              <a:buNone/>
            </a:pPr>
            <a:r>
              <a:rPr lang="en-US" altLang="en-US" sz="2000" kern="0" dirty="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a:latin typeface="Arial" panose="020B0604020202020204" pitchFamily="34" charset="0"/>
                <a:cs typeface="Arial" panose="020B0604020202020204" pitchFamily="34" charset="0"/>
              </a:rPr>
              <a:t>Bristol, PA</a:t>
            </a:r>
          </a:p>
          <a:p>
            <a:pPr algn="ctr" eaLnBrk="1" hangingPunct="1">
              <a:buFontTx/>
              <a:buNone/>
            </a:pPr>
            <a:r>
              <a:rPr lang="en-US" altLang="en-US" sz="2000" kern="0" dirty="0">
                <a:latin typeface="Arial" panose="020B0604020202020204" pitchFamily="34" charset="0"/>
                <a:cs typeface="Arial" panose="020B0604020202020204" pitchFamily="34" charset="0"/>
              </a:rPr>
              <a:t>215-228-0500</a:t>
            </a:r>
          </a:p>
          <a:p>
            <a:pPr algn="ctr" eaLnBrk="1" hangingPunct="1">
              <a:buFontTx/>
              <a:buNone/>
            </a:pPr>
            <a:br>
              <a:rPr lang="en-US" altLang="en-US" sz="28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98889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914400" y="60198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D6280DA6-771A-4120-9F35-A30AC17030C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BFDC4A04-0319-4785-B73E-576CF1E14064}"/>
              </a:ext>
            </a:extLst>
          </p:cNvPr>
          <p:cNvSpPr>
            <a:spLocks noGrp="1"/>
          </p:cNvSpPr>
          <p:nvPr>
            <p:ph type="sldNum" sz="quarter" idx="4"/>
          </p:nvPr>
        </p:nvSpPr>
        <p:spPr/>
        <p:txBody>
          <a:bodyPr/>
          <a:lstStyle/>
          <a:p>
            <a:fld id="{4BEAC4C4-F0A7-4B61-A827-E4198D078267}" type="slidenum">
              <a:rPr lang="en-US" smtClean="0"/>
              <a:t>30</a:t>
            </a:fld>
            <a:endParaRPr lang="en-US" dirty="0"/>
          </a:p>
        </p:txBody>
      </p:sp>
    </p:spTree>
    <p:extLst>
      <p:ext uri="{BB962C8B-B14F-4D97-AF65-F5344CB8AC3E}">
        <p14:creationId xmlns:p14="http://schemas.microsoft.com/office/powerpoint/2010/main" val="133867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1188721" y="136525"/>
            <a:ext cx="7576338" cy="679832"/>
          </a:xfrm>
        </p:spPr>
        <p:txBody>
          <a:bodyPr/>
          <a:lstStyle/>
          <a:p>
            <a:r>
              <a:rPr lang="en-US" sz="3600" dirty="0">
                <a:latin typeface="+mj-lt"/>
                <a:cs typeface="Arial" panose="020B0604020202020204" pitchFamily="34" charset="0"/>
              </a:rPr>
              <a:t>TESCO Catalog No. 3050 and No. 3200</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2050" name="Picture 2">
            <a:extLst>
              <a:ext uri="{FF2B5EF4-FFF2-40B4-BE49-F238E27FC236}">
                <a16:creationId xmlns:a16="http://schemas.microsoft.com/office/drawing/2014/main" id="{418A0B33-23FD-F614-1436-6DE6A8CB8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2204135"/>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9FF2F9-336E-03D2-BF9E-26DB86038E5E}"/>
              </a:ext>
            </a:extLst>
          </p:cNvPr>
          <p:cNvSpPr txBox="1"/>
          <p:nvPr/>
        </p:nvSpPr>
        <p:spPr>
          <a:xfrm>
            <a:off x="274320" y="1148408"/>
            <a:ext cx="8490738" cy="1754326"/>
          </a:xfrm>
          <a:prstGeom prst="rect">
            <a:avLst/>
          </a:prstGeom>
          <a:noFill/>
        </p:spPr>
        <p:txBody>
          <a:bodyPr wrap="square">
            <a:spAutoFit/>
          </a:bodyPr>
          <a:lstStyle/>
          <a:p>
            <a:pPr marL="0" indent="0">
              <a:buFont typeface="Times New Roman" panose="02020603050405020304" pitchFamily="18" charset="0"/>
              <a:buNone/>
            </a:pPr>
            <a:r>
              <a:rPr lang="en-US" altLang="en-US" b="1" dirty="0">
                <a:solidFill>
                  <a:schemeClr val="accent6">
                    <a:lumMod val="50000"/>
                  </a:schemeClr>
                </a:solidFill>
              </a:rPr>
              <a:t>Three Phase Meter Test Board (MTB-3050)</a:t>
            </a:r>
          </a:p>
          <a:p>
            <a:pPr marL="0" indent="0">
              <a:buFont typeface="Times New Roman" panose="02020603050405020304" pitchFamily="18" charset="0"/>
              <a:buNone/>
            </a:pPr>
            <a:r>
              <a:rPr lang="en-US" altLang="en-US" b="1" dirty="0"/>
              <a:t>An innovative meter ACCURACY test system offering unsurpassed functionality and ease of use. All of the features you will need to test meters today and tomorrow are standard.</a:t>
            </a:r>
            <a:endParaRPr lang="en-US" altLang="en-US" dirty="0"/>
          </a:p>
          <a:p>
            <a:pPr marL="0" indent="0">
              <a:buFont typeface="Times New Roman" panose="02020603050405020304" pitchFamily="18" charset="0"/>
              <a:buNone/>
            </a:pPr>
            <a:r>
              <a:rPr lang="en-US" altLang="en-US" dirty="0"/>
              <a:t>Run standard meter accuracy tests and complex meter accuracy tests under widely varying loading conditions with TESCO’s MTB-3050. </a:t>
            </a:r>
          </a:p>
        </p:txBody>
      </p:sp>
    </p:spTree>
    <p:extLst>
      <p:ext uri="{BB962C8B-B14F-4D97-AF65-F5344CB8AC3E}">
        <p14:creationId xmlns:p14="http://schemas.microsoft.com/office/powerpoint/2010/main" val="201633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MTB3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3074" name="Picture 2" descr="Meter Test Board (MTB)">
            <a:extLst>
              <a:ext uri="{FF2B5EF4-FFF2-40B4-BE49-F238E27FC236}">
                <a16:creationId xmlns:a16="http://schemas.microsoft.com/office/drawing/2014/main" id="{CBF77F31-7579-000C-3576-6D0A12169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765" y="1286795"/>
            <a:ext cx="4928235" cy="4928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A376C5-B4BC-F06A-9395-FFCA62D40519}"/>
              </a:ext>
            </a:extLst>
          </p:cNvPr>
          <p:cNvSpPr txBox="1"/>
          <p:nvPr/>
        </p:nvSpPr>
        <p:spPr>
          <a:xfrm>
            <a:off x="308610" y="1102129"/>
            <a:ext cx="4572000" cy="369332"/>
          </a:xfrm>
          <a:prstGeom prst="rect">
            <a:avLst/>
          </a:prstGeom>
          <a:noFill/>
        </p:spPr>
        <p:txBody>
          <a:bodyPr wrap="square">
            <a:spAutoFit/>
          </a:bodyPr>
          <a:lstStyle/>
          <a:p>
            <a:r>
              <a:rPr lang="en-US" sz="1800" b="1" i="0" u="none" strike="noStrike" baseline="0" dirty="0">
                <a:solidFill>
                  <a:schemeClr val="accent6">
                    <a:lumMod val="50000"/>
                  </a:schemeClr>
                </a:solidFill>
                <a:latin typeface="+mj-lt"/>
              </a:rPr>
              <a:t>TESCO MTB3 Meter Test Board </a:t>
            </a:r>
            <a:endParaRPr lang="en-US" dirty="0">
              <a:solidFill>
                <a:schemeClr val="accent6">
                  <a:lumMod val="50000"/>
                </a:schemeClr>
              </a:solidFill>
              <a:latin typeface="+mj-lt"/>
            </a:endParaRPr>
          </a:p>
        </p:txBody>
      </p:sp>
      <p:sp>
        <p:nvSpPr>
          <p:cNvPr id="8" name="TextBox 7">
            <a:extLst>
              <a:ext uri="{FF2B5EF4-FFF2-40B4-BE49-F238E27FC236}">
                <a16:creationId xmlns:a16="http://schemas.microsoft.com/office/drawing/2014/main" id="{4F3BE7D6-C964-4083-3FA9-D36C8F4FF66E}"/>
              </a:ext>
            </a:extLst>
          </p:cNvPr>
          <p:cNvSpPr txBox="1"/>
          <p:nvPr/>
        </p:nvSpPr>
        <p:spPr>
          <a:xfrm>
            <a:off x="308610" y="1471461"/>
            <a:ext cx="4572000" cy="2862322"/>
          </a:xfrm>
          <a:prstGeom prst="rect">
            <a:avLst/>
          </a:prstGeom>
          <a:noFill/>
        </p:spPr>
        <p:txBody>
          <a:bodyPr wrap="square">
            <a:spAutoFit/>
          </a:bodyPr>
          <a:lstStyle/>
          <a:p>
            <a:r>
              <a:rPr lang="en-US" sz="1800" b="0" i="0" u="none" strike="noStrike" baseline="0" dirty="0">
                <a:solidFill>
                  <a:srgbClr val="211D1E"/>
                </a:solidFill>
                <a:latin typeface="+mj-lt"/>
              </a:rPr>
              <a:t>Run standard and complex meter accuracy tests under varying loading conditions. </a:t>
            </a:r>
          </a:p>
          <a:p>
            <a:r>
              <a:rPr lang="en-US" sz="1800" b="0" i="0" u="none" strike="noStrike" baseline="0" dirty="0">
                <a:solidFill>
                  <a:srgbClr val="211D1E"/>
                </a:solidFill>
                <a:latin typeface="+mj-lt"/>
              </a:rPr>
              <a:t>Three-phase, multi-position accuracy test board. </a:t>
            </a:r>
          </a:p>
          <a:p>
            <a:r>
              <a:rPr lang="en-US" sz="1800" b="1" i="0" u="none" strike="noStrike" baseline="0" dirty="0">
                <a:solidFill>
                  <a:srgbClr val="211D1E"/>
                </a:solidFill>
                <a:latin typeface="+mj-lt"/>
              </a:rPr>
              <a:t>Accuracy: </a:t>
            </a:r>
            <a:r>
              <a:rPr lang="en-US" sz="1800" b="0" i="0" u="none" strike="noStrike" baseline="0" dirty="0">
                <a:solidFill>
                  <a:srgbClr val="211D1E"/>
                </a:solidFill>
                <a:latin typeface="+mj-lt"/>
              </a:rPr>
              <a:t>±0.04% at unity power factor from 0.2A to 50A, ±0.02% typical (Optional 0.02% accuracy boards available upon request) </a:t>
            </a:r>
          </a:p>
          <a:p>
            <a:r>
              <a:rPr lang="en-US" sz="1800" b="1" i="0" u="none" strike="noStrike" baseline="0" dirty="0">
                <a:solidFill>
                  <a:srgbClr val="211D1E"/>
                </a:solidFill>
                <a:latin typeface="+mj-lt"/>
              </a:rPr>
              <a:t>Current drive: </a:t>
            </a:r>
            <a:r>
              <a:rPr lang="en-US" sz="1800" b="0" i="0" u="none" strike="noStrike" baseline="0" dirty="0">
                <a:solidFill>
                  <a:srgbClr val="211D1E"/>
                </a:solidFill>
                <a:latin typeface="+mj-lt"/>
              </a:rPr>
              <a:t>Single range 0.01 to 50A(rms), 70A (peak) </a:t>
            </a:r>
          </a:p>
          <a:p>
            <a:r>
              <a:rPr lang="en-US" sz="1800" b="0" i="0" u="none" strike="noStrike" baseline="0" dirty="0">
                <a:solidFill>
                  <a:srgbClr val="211D1E"/>
                </a:solidFill>
                <a:latin typeface="+mj-lt"/>
              </a:rPr>
              <a:t>100 amp and 200 amp options available </a:t>
            </a:r>
          </a:p>
        </p:txBody>
      </p:sp>
    </p:spTree>
    <p:extLst>
      <p:ext uri="{BB962C8B-B14F-4D97-AF65-F5344CB8AC3E}">
        <p14:creationId xmlns:p14="http://schemas.microsoft.com/office/powerpoint/2010/main" val="299668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MQB And MQB1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7170" name="Picture 2">
            <a:extLst>
              <a:ext uri="{FF2B5EF4-FFF2-40B4-BE49-F238E27FC236}">
                <a16:creationId xmlns:a16="http://schemas.microsoft.com/office/drawing/2014/main" id="{28E9D76C-2D98-6B3E-A355-3125410F4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2408451"/>
            <a:ext cx="4210050" cy="4210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0B1F0E-08D6-B923-A4D6-37DE1721851D}"/>
              </a:ext>
            </a:extLst>
          </p:cNvPr>
          <p:cNvSpPr txBox="1"/>
          <p:nvPr/>
        </p:nvSpPr>
        <p:spPr>
          <a:xfrm>
            <a:off x="377190" y="1050310"/>
            <a:ext cx="8387868" cy="1477328"/>
          </a:xfrm>
          <a:prstGeom prst="rect">
            <a:avLst/>
          </a:prstGeom>
          <a:noFill/>
        </p:spPr>
        <p:txBody>
          <a:bodyPr wrap="square">
            <a:spAutoFit/>
          </a:bodyPr>
          <a:lstStyle/>
          <a:p>
            <a:r>
              <a:rPr lang="en-US" b="1" i="0" u="none" strike="noStrike" baseline="0" dirty="0">
                <a:solidFill>
                  <a:schemeClr val="accent6">
                    <a:lumMod val="50000"/>
                  </a:schemeClr>
                </a:solidFill>
                <a:latin typeface="+mj-lt"/>
              </a:rPr>
              <a:t>TESCO Next Gen Meter Qualification Board (MQB) </a:t>
            </a:r>
            <a:endParaRPr lang="en-US" b="0" i="0" u="none" strike="noStrike" baseline="0" dirty="0">
              <a:solidFill>
                <a:schemeClr val="accent6">
                  <a:lumMod val="50000"/>
                </a:schemeClr>
              </a:solidFill>
              <a:latin typeface="+mj-lt"/>
            </a:endParaRPr>
          </a:p>
          <a:p>
            <a:r>
              <a:rPr lang="en-US" b="0" i="0" u="none" strike="noStrike" baseline="0" dirty="0">
                <a:solidFill>
                  <a:srgbClr val="211D1E"/>
                </a:solidFill>
                <a:latin typeface="+mj-lt"/>
              </a:rPr>
              <a:t>Power-up and apply load to electric watt-hour meters for functionality testing with TESCO’s multi-position Meter Qualification Boards (MQBs). These boards assist with AMI </a:t>
            </a:r>
          </a:p>
          <a:p>
            <a:r>
              <a:rPr lang="en-US" b="0" i="0" u="none" strike="noStrike" baseline="0" dirty="0">
                <a:solidFill>
                  <a:srgbClr val="211D1E"/>
                </a:solidFill>
                <a:latin typeface="+mj-lt"/>
              </a:rPr>
              <a:t>Meter Certification process and AMI meter qualification and </a:t>
            </a:r>
          </a:p>
          <a:p>
            <a:r>
              <a:rPr lang="en-US" b="0" i="0" u="none" strike="noStrike" baseline="0" dirty="0">
                <a:solidFill>
                  <a:srgbClr val="211D1E"/>
                </a:solidFill>
                <a:latin typeface="+mj-lt"/>
              </a:rPr>
              <a:t>communication testing. </a:t>
            </a:r>
            <a:endParaRPr lang="en-US" dirty="0">
              <a:latin typeface="+mj-lt"/>
            </a:endParaRPr>
          </a:p>
        </p:txBody>
      </p:sp>
    </p:spTree>
    <p:extLst>
      <p:ext uri="{BB962C8B-B14F-4D97-AF65-F5344CB8AC3E}">
        <p14:creationId xmlns:p14="http://schemas.microsoft.com/office/powerpoint/2010/main" val="797076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MQB3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8194" name="Picture 2" descr="Three Phase Meter Qualification Board (MQB3)">
            <a:extLst>
              <a:ext uri="{FF2B5EF4-FFF2-40B4-BE49-F238E27FC236}">
                <a16:creationId xmlns:a16="http://schemas.microsoft.com/office/drawing/2014/main" id="{1D49D732-F032-8238-CE9C-8EAABE8B9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12" r="16226" b="1540"/>
          <a:stretch/>
        </p:blipFill>
        <p:spPr bwMode="auto">
          <a:xfrm>
            <a:off x="5835891" y="1800488"/>
            <a:ext cx="2867178" cy="4646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FE4090-30D7-BF84-1E73-ACCBBECE7E8D}"/>
              </a:ext>
            </a:extLst>
          </p:cNvPr>
          <p:cNvSpPr txBox="1"/>
          <p:nvPr/>
        </p:nvSpPr>
        <p:spPr>
          <a:xfrm>
            <a:off x="378942" y="1104771"/>
            <a:ext cx="8386116" cy="2308324"/>
          </a:xfrm>
          <a:prstGeom prst="rect">
            <a:avLst/>
          </a:prstGeom>
          <a:noFill/>
        </p:spPr>
        <p:txBody>
          <a:bodyPr wrap="square">
            <a:spAutoFit/>
          </a:bodyPr>
          <a:lstStyle/>
          <a:p>
            <a:r>
              <a:rPr lang="en-US" b="1" i="0" u="none" strike="noStrike" baseline="0" dirty="0">
                <a:solidFill>
                  <a:schemeClr val="accent6">
                    <a:lumMod val="50000"/>
                  </a:schemeClr>
                </a:solidFill>
                <a:latin typeface="+mj-lt"/>
              </a:rPr>
              <a:t>TESCO Three-Phase Meter Qualification Board (MQB3) </a:t>
            </a:r>
            <a:endParaRPr lang="en-US" b="0" i="0" u="none" strike="noStrike" baseline="0" dirty="0">
              <a:solidFill>
                <a:schemeClr val="accent6">
                  <a:lumMod val="50000"/>
                </a:schemeClr>
              </a:solidFill>
              <a:latin typeface="+mj-lt"/>
            </a:endParaRPr>
          </a:p>
          <a:p>
            <a:r>
              <a:rPr lang="en-US" i="0" u="none" strike="noStrike" baseline="0" dirty="0">
                <a:solidFill>
                  <a:srgbClr val="211D1E"/>
                </a:solidFill>
                <a:latin typeface="+mj-lt"/>
              </a:rPr>
              <a:t>The MQB3 facilitates the following meter shop functions in high volume: </a:t>
            </a:r>
          </a:p>
          <a:p>
            <a:r>
              <a:rPr lang="en-US" b="0" i="0" u="none" strike="noStrike" baseline="0" dirty="0">
                <a:solidFill>
                  <a:srgbClr val="211D1E"/>
                </a:solidFill>
                <a:latin typeface="+mj-lt"/>
              </a:rPr>
              <a:t>New AMI/AMR meters settings check-out </a:t>
            </a:r>
          </a:p>
          <a:p>
            <a:r>
              <a:rPr lang="en-US" b="0" i="0" u="none" strike="noStrike" baseline="0" dirty="0">
                <a:solidFill>
                  <a:srgbClr val="211D1E"/>
                </a:solidFill>
                <a:latin typeface="+mj-lt"/>
              </a:rPr>
              <a:t>Meter program updates </a:t>
            </a:r>
          </a:p>
          <a:p>
            <a:r>
              <a:rPr lang="en-US" b="0" i="0" u="none" strike="noStrike" baseline="0" dirty="0">
                <a:solidFill>
                  <a:srgbClr val="211D1E"/>
                </a:solidFill>
                <a:latin typeface="+mj-lt"/>
              </a:rPr>
              <a:t>Software revision checking for both the meter </a:t>
            </a:r>
            <a:br>
              <a:rPr lang="en-US" b="0" i="0" u="none" strike="noStrike" baseline="0" dirty="0">
                <a:solidFill>
                  <a:srgbClr val="211D1E"/>
                </a:solidFill>
                <a:latin typeface="+mj-lt"/>
              </a:rPr>
            </a:br>
            <a:r>
              <a:rPr lang="en-US" b="0" i="0" u="none" strike="noStrike" baseline="0" dirty="0">
                <a:solidFill>
                  <a:srgbClr val="211D1E"/>
                </a:solidFill>
                <a:latin typeface="+mj-lt"/>
              </a:rPr>
              <a:t>and the communications module </a:t>
            </a:r>
          </a:p>
          <a:p>
            <a:r>
              <a:rPr lang="en-US" b="0" i="0" u="none" strike="noStrike" baseline="0" dirty="0">
                <a:solidFill>
                  <a:srgbClr val="211D1E"/>
                </a:solidFill>
                <a:latin typeface="+mj-lt"/>
              </a:rPr>
              <a:t>Communications module troubleshooting </a:t>
            </a:r>
          </a:p>
          <a:p>
            <a:r>
              <a:rPr lang="en-US" b="0" i="0" u="none" strike="noStrike" baseline="0" dirty="0">
                <a:solidFill>
                  <a:srgbClr val="211D1E"/>
                </a:solidFill>
                <a:latin typeface="+mj-lt"/>
              </a:rPr>
              <a:t>Checking of problem meters for open/shorted elements </a:t>
            </a:r>
          </a:p>
        </p:txBody>
      </p:sp>
    </p:spTree>
    <p:extLst>
      <p:ext uri="{BB962C8B-B14F-4D97-AF65-F5344CB8AC3E}">
        <p14:creationId xmlns:p14="http://schemas.microsoft.com/office/powerpoint/2010/main" val="776357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MEB3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8</a:t>
            </a:fld>
            <a:endParaRPr lang="en-US" dirty="0"/>
          </a:p>
        </p:txBody>
      </p:sp>
      <p:pic>
        <p:nvPicPr>
          <p:cNvPr id="9218" name="Picture 2" descr="Meter Engineering Board (MEB)">
            <a:extLst>
              <a:ext uri="{FF2B5EF4-FFF2-40B4-BE49-F238E27FC236}">
                <a16:creationId xmlns:a16="http://schemas.microsoft.com/office/drawing/2014/main" id="{13C5C985-74D5-DD25-D594-F34DC6B08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11" r="14607"/>
          <a:stretch/>
        </p:blipFill>
        <p:spPr bwMode="auto">
          <a:xfrm>
            <a:off x="5793258" y="1279907"/>
            <a:ext cx="2971800" cy="48732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AB24EF-CD28-277C-1152-89DBC2EC8CAD}"/>
              </a:ext>
            </a:extLst>
          </p:cNvPr>
          <p:cNvSpPr txBox="1"/>
          <p:nvPr/>
        </p:nvSpPr>
        <p:spPr>
          <a:xfrm>
            <a:off x="262890" y="1131213"/>
            <a:ext cx="8502168" cy="2585323"/>
          </a:xfrm>
          <a:prstGeom prst="rect">
            <a:avLst/>
          </a:prstGeom>
          <a:noFill/>
        </p:spPr>
        <p:txBody>
          <a:bodyPr wrap="square">
            <a:spAutoFit/>
          </a:bodyPr>
          <a:lstStyle/>
          <a:p>
            <a:r>
              <a:rPr lang="en-US" b="1" i="0" u="none" strike="noStrike" baseline="0" dirty="0">
                <a:solidFill>
                  <a:schemeClr val="accent6">
                    <a:lumMod val="50000"/>
                  </a:schemeClr>
                </a:solidFill>
                <a:latin typeface="+mj-lt"/>
              </a:rPr>
              <a:t>TESCO Meter Engineering Board (MEB) </a:t>
            </a:r>
            <a:endParaRPr lang="en-US" b="0" i="0" u="none" strike="noStrike" baseline="0" dirty="0">
              <a:solidFill>
                <a:schemeClr val="accent6">
                  <a:lumMod val="50000"/>
                </a:schemeClr>
              </a:solidFill>
              <a:latin typeface="+mj-lt"/>
            </a:endParaRPr>
          </a:p>
          <a:p>
            <a:r>
              <a:rPr lang="en-US" b="0" i="0" u="none" strike="noStrike" baseline="0" dirty="0">
                <a:solidFill>
                  <a:srgbClr val="211D1E"/>
                </a:solidFill>
                <a:latin typeface="+mj-lt"/>
              </a:rPr>
              <a:t>Perform qualification, disconnect, communication, </a:t>
            </a:r>
            <a:br>
              <a:rPr lang="en-US" b="0" i="0" u="none" strike="noStrike" baseline="0" dirty="0">
                <a:solidFill>
                  <a:srgbClr val="211D1E"/>
                </a:solidFill>
                <a:latin typeface="+mj-lt"/>
              </a:rPr>
            </a:br>
            <a:r>
              <a:rPr lang="en-US" b="0" i="0" u="none" strike="noStrike" baseline="0" dirty="0">
                <a:solidFill>
                  <a:srgbClr val="211D1E"/>
                </a:solidFill>
                <a:latin typeface="+mj-lt"/>
              </a:rPr>
              <a:t>and advanced functional tests with TESCO’s Meter </a:t>
            </a:r>
            <a:br>
              <a:rPr lang="en-US" b="0" i="0" u="none" strike="noStrike" baseline="0" dirty="0">
                <a:solidFill>
                  <a:srgbClr val="211D1E"/>
                </a:solidFill>
                <a:latin typeface="+mj-lt"/>
              </a:rPr>
            </a:br>
            <a:r>
              <a:rPr lang="en-US" b="0" i="0" u="none" strike="noStrike" baseline="0" dirty="0">
                <a:solidFill>
                  <a:srgbClr val="211D1E"/>
                </a:solidFill>
                <a:latin typeface="+mj-lt"/>
              </a:rPr>
              <a:t>Engineering Board. With basic metrology (0.1% accuracy) </a:t>
            </a:r>
            <a:br>
              <a:rPr lang="en-US" b="0" i="0" u="none" strike="noStrike" baseline="0" dirty="0">
                <a:solidFill>
                  <a:srgbClr val="211D1E"/>
                </a:solidFill>
                <a:latin typeface="+mj-lt"/>
              </a:rPr>
            </a:br>
            <a:r>
              <a:rPr lang="en-US" b="0" i="0" u="none" strike="noStrike" baseline="0" dirty="0">
                <a:solidFill>
                  <a:srgbClr val="211D1E"/>
                </a:solidFill>
                <a:latin typeface="+mj-lt"/>
              </a:rPr>
              <a:t>TESCO’s MEB can also be used as a demand board </a:t>
            </a:r>
            <a:br>
              <a:rPr lang="en-US" b="0" i="0" u="none" strike="noStrike" baseline="0" dirty="0">
                <a:solidFill>
                  <a:srgbClr val="211D1E"/>
                </a:solidFill>
                <a:latin typeface="+mj-lt"/>
              </a:rPr>
            </a:br>
            <a:r>
              <a:rPr lang="en-US" b="0" i="0" u="none" strike="noStrike" baseline="0" dirty="0">
                <a:solidFill>
                  <a:srgbClr val="211D1E"/>
                </a:solidFill>
                <a:latin typeface="+mj-lt"/>
              </a:rPr>
              <a:t>or a time run board, as part of meter </a:t>
            </a:r>
          </a:p>
          <a:p>
            <a:r>
              <a:rPr lang="en-US" b="0" i="0" u="none" strike="noStrike" baseline="0" dirty="0">
                <a:solidFill>
                  <a:srgbClr val="211D1E"/>
                </a:solidFill>
                <a:latin typeface="+mj-lt"/>
              </a:rPr>
              <a:t>certification, or to meet regulatory testing </a:t>
            </a:r>
            <a:br>
              <a:rPr lang="en-US" b="0" i="0" u="none" strike="noStrike" baseline="0" dirty="0">
                <a:solidFill>
                  <a:srgbClr val="211D1E"/>
                </a:solidFill>
                <a:latin typeface="+mj-lt"/>
              </a:rPr>
            </a:br>
            <a:r>
              <a:rPr lang="en-US" b="0" i="0" u="none" strike="noStrike" baseline="0" dirty="0">
                <a:solidFill>
                  <a:srgbClr val="211D1E"/>
                </a:solidFill>
                <a:latin typeface="+mj-lt"/>
              </a:rPr>
              <a:t>requirements. A new socket design provides </a:t>
            </a:r>
            <a:br>
              <a:rPr lang="en-US" b="0" i="0" u="none" strike="noStrike" baseline="0" dirty="0">
                <a:solidFill>
                  <a:srgbClr val="211D1E"/>
                </a:solidFill>
                <a:latin typeface="+mj-lt"/>
              </a:rPr>
            </a:br>
            <a:r>
              <a:rPr lang="en-US" b="0" i="0" u="none" strike="noStrike" baseline="0" dirty="0">
                <a:solidFill>
                  <a:srgbClr val="211D1E"/>
                </a:solidFill>
                <a:latin typeface="+mj-lt"/>
              </a:rPr>
              <a:t>automated operation to make loading easier. </a:t>
            </a:r>
            <a:endParaRPr lang="en-US" dirty="0">
              <a:latin typeface="+mj-lt"/>
            </a:endParaRPr>
          </a:p>
        </p:txBody>
      </p:sp>
    </p:spTree>
    <p:extLst>
      <p:ext uri="{BB962C8B-B14F-4D97-AF65-F5344CB8AC3E}">
        <p14:creationId xmlns:p14="http://schemas.microsoft.com/office/powerpoint/2010/main" val="32130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p:txBody>
          <a:bodyPr/>
          <a:lstStyle/>
          <a:p>
            <a:r>
              <a:rPr lang="en-US" sz="3600" dirty="0">
                <a:latin typeface="+mj-lt"/>
                <a:cs typeface="Arial" panose="020B0604020202020204" pitchFamily="34" charset="0"/>
              </a:rPr>
              <a:t>TESCO Catalog No. 2199 </a:t>
            </a:r>
          </a:p>
        </p:txBody>
      </p:sp>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4098" name="Picture 2" descr="Desktop Meter Qualification Board">
            <a:extLst>
              <a:ext uri="{FF2B5EF4-FFF2-40B4-BE49-F238E27FC236}">
                <a16:creationId xmlns:a16="http://schemas.microsoft.com/office/drawing/2014/main" id="{24C4FB24-2C91-66EC-59DA-5AEC5F1AC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667" y="2608639"/>
            <a:ext cx="4112836" cy="4112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420D56-51A3-B213-84EA-D64B8EA43389}"/>
              </a:ext>
            </a:extLst>
          </p:cNvPr>
          <p:cNvSpPr txBox="1"/>
          <p:nvPr/>
        </p:nvSpPr>
        <p:spPr>
          <a:xfrm>
            <a:off x="342900" y="1096209"/>
            <a:ext cx="8422158" cy="1477328"/>
          </a:xfrm>
          <a:prstGeom prst="rect">
            <a:avLst/>
          </a:prstGeom>
          <a:noFill/>
        </p:spPr>
        <p:txBody>
          <a:bodyPr wrap="square">
            <a:spAutoFit/>
          </a:bodyPr>
          <a:lstStyle/>
          <a:p>
            <a:r>
              <a:rPr lang="en-US" sz="1800" b="0" i="0" u="none" strike="noStrike" baseline="0" dirty="0">
                <a:solidFill>
                  <a:srgbClr val="211D1E"/>
                </a:solidFill>
                <a:latin typeface="+mj-lt"/>
              </a:rPr>
              <a:t>Providing complete capabilities for evaluating meters and communications </a:t>
            </a:r>
          </a:p>
          <a:p>
            <a:r>
              <a:rPr lang="en-US" sz="1800" b="0" i="0" u="none" strike="noStrike" baseline="0" dirty="0">
                <a:solidFill>
                  <a:srgbClr val="211D1E"/>
                </a:solidFill>
                <a:latin typeface="+mj-lt"/>
              </a:rPr>
              <a:t>performance, </a:t>
            </a:r>
            <a:r>
              <a:rPr lang="en-US" sz="1800" b="1" i="0" u="none" strike="noStrike" baseline="0" dirty="0">
                <a:solidFill>
                  <a:schemeClr val="accent6">
                    <a:lumMod val="50000"/>
                  </a:schemeClr>
                </a:solidFill>
                <a:latin typeface="+mj-lt"/>
              </a:rPr>
              <a:t>TESCO’s 2199 Desktop Meter Qualification Board </a:t>
            </a:r>
            <a:r>
              <a:rPr lang="en-US" sz="1800" b="0" i="0" u="none" strike="noStrike" baseline="0" dirty="0">
                <a:solidFill>
                  <a:srgbClr val="211D1E"/>
                </a:solidFill>
                <a:latin typeface="+mj-lt"/>
              </a:rPr>
              <a:t>can generate any voltage and load conditions the meter may encounter in the field. Apply non-sinusoidal voltages with complex load waveforms. Perform disconnect tests and reconnect tests without worrying about being able to drive the meter’s switches. </a:t>
            </a:r>
            <a:endParaRPr lang="en-US" dirty="0">
              <a:latin typeface="+mj-lt"/>
            </a:endParaRPr>
          </a:p>
        </p:txBody>
      </p:sp>
    </p:spTree>
    <p:extLst>
      <p:ext uri="{BB962C8B-B14F-4D97-AF65-F5344CB8AC3E}">
        <p14:creationId xmlns:p14="http://schemas.microsoft.com/office/powerpoint/2010/main" val="113906840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4ED6EDAF-1660-4158-A01F-2DFF87DC670F}"/>
</file>

<file path=customXml/itemProps2.xml><?xml version="1.0" encoding="utf-8"?>
<ds:datastoreItem xmlns:ds="http://schemas.openxmlformats.org/officeDocument/2006/customXml" ds:itemID="{8CD50BB8-3044-43C2-B4B6-41A3F0B9E7A9}"/>
</file>

<file path=customXml/itemProps3.xml><?xml version="1.0" encoding="utf-8"?>
<ds:datastoreItem xmlns:ds="http://schemas.openxmlformats.org/officeDocument/2006/customXml" ds:itemID="{707B135A-4790-4C50-B20F-D4178B66BE01}"/>
</file>

<file path=docProps/app.xml><?xml version="1.0" encoding="utf-8"?>
<Properties xmlns="http://schemas.openxmlformats.org/officeDocument/2006/extended-properties" xmlns:vt="http://schemas.openxmlformats.org/officeDocument/2006/docPropsVTypes">
  <Template>Office Theme</Template>
  <TotalTime>503</TotalTime>
  <Words>2117</Words>
  <Application>Microsoft Office PowerPoint</Application>
  <PresentationFormat>On-screen Show (4:3)</PresentationFormat>
  <Paragraphs>180</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TESCO Template</vt:lpstr>
      <vt:lpstr>Introduction to    TESCO Test Equipment</vt:lpstr>
      <vt:lpstr>Who is TESCO?</vt:lpstr>
      <vt:lpstr>TESCO Catalog No. 2990</vt:lpstr>
      <vt:lpstr>TESCO Catalog No. 3050 and No. 3200</vt:lpstr>
      <vt:lpstr>TESCO Catalog No. MTB3 </vt:lpstr>
      <vt:lpstr>TESCO Catalog No. MQB And MQB1 </vt:lpstr>
      <vt:lpstr>TESCO Catalog No. MQB3 </vt:lpstr>
      <vt:lpstr>TESCO Catalog No. MEB3 </vt:lpstr>
      <vt:lpstr>TESCO Catalog No. 2199 </vt:lpstr>
      <vt:lpstr>TESCO Catalog No. 2100 </vt:lpstr>
      <vt:lpstr>TESCO Meter Farms</vt:lpstr>
      <vt:lpstr>TESCO Catalog No. 3100-L</vt:lpstr>
      <vt:lpstr>TESCO Catalog No. KCTS-8000</vt:lpstr>
      <vt:lpstr>TESCO Catalog No. KVTS</vt:lpstr>
      <vt:lpstr>TESCO Catalog No. 1043</vt:lpstr>
      <vt:lpstr>TESCO Catalog No. 1044-A</vt:lpstr>
      <vt:lpstr>TESCO Catalog No. 1047</vt:lpstr>
      <vt:lpstr>TESCO Catalog No. 621</vt:lpstr>
      <vt:lpstr>TESCO Catalog No. 630</vt:lpstr>
      <vt:lpstr>TESCO Catalog No. GA-50 and GA-2.5</vt:lpstr>
      <vt:lpstr>TESCO Catalog No. 6330</vt:lpstr>
      <vt:lpstr>TESCO Catalog No. TS400</vt:lpstr>
      <vt:lpstr>TESCO Catalog No. 1039 and 1039-WP</vt:lpstr>
      <vt:lpstr>TESCO Catalog No. 1120</vt:lpstr>
      <vt:lpstr>TESCO Catalog No. 1160</vt:lpstr>
      <vt:lpstr>TESCO Catalog No. 300-2</vt:lpstr>
      <vt:lpstr>TESCO Catalog No. 500 and No. K-3</vt:lpstr>
      <vt:lpstr>TESCO Catalog No. K-60</vt:lpstr>
      <vt:lpstr>TESCO Catalog No. 4E2-1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Jedidiah Tamayo</dc:creator>
  <cp:lastModifiedBy>Sandy Garcia</cp:lastModifiedBy>
  <cp:revision>33</cp:revision>
  <dcterms:created xsi:type="dcterms:W3CDTF">2021-12-30T15:47:27Z</dcterms:created>
  <dcterms:modified xsi:type="dcterms:W3CDTF">2023-05-02T17:46:40Z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ies>
</file>