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56" r:id="rId5"/>
    <p:sldId id="257" r:id="rId6"/>
    <p:sldId id="265" r:id="rId7"/>
    <p:sldId id="267" r:id="rId8"/>
    <p:sldId id="268" r:id="rId9"/>
    <p:sldId id="269" r:id="rId10"/>
    <p:sldId id="270" r:id="rId11"/>
    <p:sldId id="271" r:id="rId12"/>
    <p:sldId id="266" r:id="rId13"/>
    <p:sldId id="272" r:id="rId14"/>
    <p:sldId id="274" r:id="rId15"/>
    <p:sldId id="273" r:id="rId16"/>
    <p:sldId id="275" r:id="rId17"/>
    <p:sldId id="276" r:id="rId18"/>
    <p:sldId id="277" r:id="rId19"/>
    <p:sldId id="279" r:id="rId20"/>
    <p:sldId id="278" r:id="rId21"/>
    <p:sldId id="280" r:id="rId22"/>
    <p:sldId id="292" r:id="rId23"/>
    <p:sldId id="281" r:id="rId24"/>
    <p:sldId id="282" r:id="rId25"/>
    <p:sldId id="283" r:id="rId26"/>
    <p:sldId id="284" r:id="rId27"/>
    <p:sldId id="285" r:id="rId28"/>
    <p:sldId id="286" r:id="rId29"/>
    <p:sldId id="287" r:id="rId30"/>
    <p:sldId id="288" r:id="rId31"/>
    <p:sldId id="289" r:id="rId32"/>
    <p:sldId id="291" r:id="rId33"/>
    <p:sldId id="29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D4391E-D2FB-014C-B8A0-EDFF0896886A}" vWet="4" dt="2023-05-02T12:17:15.956"/>
    <p1510:client id="{3F0C9CB5-D25B-4193-9B72-E6F9D194537A}" v="17" dt="2023-05-02T12:18:30.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y Garcia" userId="02f624c9-1aea-47b8-8f8f-24a977e9f15a" providerId="ADAL" clId="{133EFE21-0CB1-462A-ADF1-EA7706C8D25D}"/>
    <pc:docChg chg="modSld modMainMaster">
      <pc:chgData name="Sandy Garcia" userId="02f624c9-1aea-47b8-8f8f-24a977e9f15a" providerId="ADAL" clId="{133EFE21-0CB1-462A-ADF1-EA7706C8D25D}" dt="2023-04-28T14:59:40.757" v="21" actId="1036"/>
      <pc:docMkLst>
        <pc:docMk/>
      </pc:docMkLst>
      <pc:sldChg chg="modSp mod">
        <pc:chgData name="Sandy Garcia" userId="02f624c9-1aea-47b8-8f8f-24a977e9f15a" providerId="ADAL" clId="{133EFE21-0CB1-462A-ADF1-EA7706C8D25D}" dt="2023-04-28T14:59:40.757" v="21" actId="1036"/>
        <pc:sldMkLst>
          <pc:docMk/>
          <pc:sldMk cId="2339861421" sldId="256"/>
        </pc:sldMkLst>
        <pc:picChg chg="mod">
          <ac:chgData name="Sandy Garcia" userId="02f624c9-1aea-47b8-8f8f-24a977e9f15a" providerId="ADAL" clId="{133EFE21-0CB1-462A-ADF1-EA7706C8D25D}" dt="2023-04-28T14:59:40.757" v="21" actId="1036"/>
          <ac:picMkLst>
            <pc:docMk/>
            <pc:sldMk cId="2339861421" sldId="256"/>
            <ac:picMk id="3" creationId="{8A8D3C65-FDEE-A307-4F84-4D4B951EFA1F}"/>
          </ac:picMkLst>
        </pc:picChg>
      </pc:sldChg>
      <pc:sldMasterChg chg="modSldLayout">
        <pc:chgData name="Sandy Garcia" userId="02f624c9-1aea-47b8-8f8f-24a977e9f15a" providerId="ADAL" clId="{133EFE21-0CB1-462A-ADF1-EA7706C8D25D}" dt="2023-04-28T14:59:14.805" v="3" actId="1076"/>
        <pc:sldMasterMkLst>
          <pc:docMk/>
          <pc:sldMasterMk cId="1703449946" sldId="2147483660"/>
        </pc:sldMasterMkLst>
        <pc:sldLayoutChg chg="modSp mod">
          <pc:chgData name="Sandy Garcia" userId="02f624c9-1aea-47b8-8f8f-24a977e9f15a" providerId="ADAL" clId="{133EFE21-0CB1-462A-ADF1-EA7706C8D25D}" dt="2023-04-28T14:59:14.805" v="3" actId="1076"/>
          <pc:sldLayoutMkLst>
            <pc:docMk/>
            <pc:sldMasterMk cId="1703449946" sldId="2147483660"/>
            <pc:sldLayoutMk cId="1086238469" sldId="2147483662"/>
          </pc:sldLayoutMkLst>
          <pc:picChg chg="mod">
            <ac:chgData name="Sandy Garcia" userId="02f624c9-1aea-47b8-8f8f-24a977e9f15a" providerId="ADAL" clId="{133EFE21-0CB1-462A-ADF1-EA7706C8D25D}" dt="2023-04-28T14:59:14.805" v="3" actId="1076"/>
            <ac:picMkLst>
              <pc:docMk/>
              <pc:sldMasterMk cId="1703449946" sldId="2147483660"/>
              <pc:sldLayoutMk cId="1086238469" sldId="2147483662"/>
              <ac:picMk id="4" creationId="{C76AAFC7-7F2E-7260-6570-0CB362087978}"/>
            </ac:picMkLst>
          </pc:picChg>
        </pc:sldLayoutChg>
      </pc:sldMasterChg>
    </pc:docChg>
  </pc:docChgLst>
  <pc:docChgLst>
    <pc:chgData name="John Kretzschmar" userId="ffe87914-7df1-4c06-b71f-1d94b65d7555" providerId="ADAL" clId="{3F0C9CB5-D25B-4193-9B72-E6F9D194537A}"/>
    <pc:docChg chg="modSld">
      <pc:chgData name="John Kretzschmar" userId="ffe87914-7df1-4c06-b71f-1d94b65d7555" providerId="ADAL" clId="{3F0C9CB5-D25B-4193-9B72-E6F9D194537A}" dt="2023-05-02T12:18:30.362" v="16" actId="14100"/>
      <pc:docMkLst>
        <pc:docMk/>
      </pc:docMkLst>
      <pc:sldChg chg="modSp mod">
        <pc:chgData name="John Kretzschmar" userId="ffe87914-7df1-4c06-b71f-1d94b65d7555" providerId="ADAL" clId="{3F0C9CB5-D25B-4193-9B72-E6F9D194537A}" dt="2023-05-02T12:16:49.017" v="11" actId="20577"/>
        <pc:sldMkLst>
          <pc:docMk/>
          <pc:sldMk cId="4073647868" sldId="281"/>
        </pc:sldMkLst>
        <pc:spChg chg="mod">
          <ac:chgData name="John Kretzschmar" userId="ffe87914-7df1-4c06-b71f-1d94b65d7555" providerId="ADAL" clId="{3F0C9CB5-D25B-4193-9B72-E6F9D194537A}" dt="2023-05-02T12:16:49.017" v="11" actId="20577"/>
          <ac:spMkLst>
            <pc:docMk/>
            <pc:sldMk cId="4073647868" sldId="281"/>
            <ac:spMk id="4" creationId="{DFAA4DDA-15C4-E0E0-5D66-FCCCB596C084}"/>
          </ac:spMkLst>
        </pc:spChg>
      </pc:sldChg>
      <pc:sldChg chg="modSp mod">
        <pc:chgData name="John Kretzschmar" userId="ffe87914-7df1-4c06-b71f-1d94b65d7555" providerId="ADAL" clId="{3F0C9CB5-D25B-4193-9B72-E6F9D194537A}" dt="2023-05-02T12:18:30.362" v="16" actId="14100"/>
        <pc:sldMkLst>
          <pc:docMk/>
          <pc:sldMk cId="120872271" sldId="283"/>
        </pc:sldMkLst>
        <pc:spChg chg="mod">
          <ac:chgData name="John Kretzschmar" userId="ffe87914-7df1-4c06-b71f-1d94b65d7555" providerId="ADAL" clId="{3F0C9CB5-D25B-4193-9B72-E6F9D194537A}" dt="2023-05-02T12:18:30.362" v="16" actId="14100"/>
          <ac:spMkLst>
            <pc:docMk/>
            <pc:sldMk cId="120872271" sldId="283"/>
            <ac:spMk id="2" creationId="{5197AD4A-2ABB-4426-A1D3-1531700915FB}"/>
          </ac:spMkLst>
        </pc:spChg>
      </pc:sldChg>
      <pc:sldChg chg="modSp mod">
        <pc:chgData name="John Kretzschmar" userId="ffe87914-7df1-4c06-b71f-1d94b65d7555" providerId="ADAL" clId="{3F0C9CB5-D25B-4193-9B72-E6F9D194537A}" dt="2023-05-02T12:15:36.788" v="2" actId="14100"/>
        <pc:sldMkLst>
          <pc:docMk/>
          <pc:sldMk cId="1029427548" sldId="291"/>
        </pc:sldMkLst>
        <pc:spChg chg="mod">
          <ac:chgData name="John Kretzschmar" userId="ffe87914-7df1-4c06-b71f-1d94b65d7555" providerId="ADAL" clId="{3F0C9CB5-D25B-4193-9B72-E6F9D194537A}" dt="2023-05-02T12:15:36.788" v="2" actId="14100"/>
          <ac:spMkLst>
            <pc:docMk/>
            <pc:sldMk cId="1029427548" sldId="291"/>
            <ac:spMk id="2" creationId="{5197AD4A-2ABB-4426-A1D3-1531700915FB}"/>
          </ac:spMkLst>
        </pc:spChg>
      </pc:sldChg>
      <pc:sldChg chg="modSp mod">
        <pc:chgData name="John Kretzschmar" userId="ffe87914-7df1-4c06-b71f-1d94b65d7555" providerId="ADAL" clId="{3F0C9CB5-D25B-4193-9B72-E6F9D194537A}" dt="2023-05-02T12:17:18.992" v="14" actId="20577"/>
        <pc:sldMkLst>
          <pc:docMk/>
          <pc:sldMk cId="1156386912" sldId="292"/>
        </pc:sldMkLst>
        <pc:spChg chg="mod">
          <ac:chgData name="John Kretzschmar" userId="ffe87914-7df1-4c06-b71f-1d94b65d7555" providerId="ADAL" clId="{3F0C9CB5-D25B-4193-9B72-E6F9D194537A}" dt="2023-05-02T12:17:18.992" v="14" actId="20577"/>
          <ac:spMkLst>
            <pc:docMk/>
            <pc:sldMk cId="1156386912" sldId="292"/>
            <ac:spMk id="10" creationId="{6E06F735-543D-5865-FF7E-6C16C644398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5D57F-F683-4E3F-BE97-7564C6EB85D2}" type="datetimeFigureOut">
              <a:rPr lang="en-US" smtClean="0"/>
              <a:t>5/2/2023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294E9-629F-4050-8653-F013BB502393}" type="slidenum">
              <a:rPr lang="en-US" smtClean="0"/>
              <a:t>‹#›</a:t>
            </a:fld>
            <a:endParaRPr lang="en-US"/>
          </a:p>
        </p:txBody>
      </p:sp>
    </p:spTree>
    <p:extLst>
      <p:ext uri="{BB962C8B-B14F-4D97-AF65-F5344CB8AC3E}">
        <p14:creationId xmlns:p14="http://schemas.microsoft.com/office/powerpoint/2010/main" val="128987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endParaRPr lang="en-US"/>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a:t>Presented by</a:t>
            </a:r>
          </a:p>
        </p:txBody>
      </p:sp>
      <p:sp>
        <p:nvSpPr>
          <p:cNvPr id="4" name="Rectangle 3">
            <a:extLst>
              <a:ext uri="{FF2B5EF4-FFF2-40B4-BE49-F238E27FC236}">
                <a16:creationId xmlns:a16="http://schemas.microsoft.com/office/drawing/2014/main" id="{80EE48A7-EDD1-9928-3AF4-97BF1B7DBE5B}"/>
              </a:ext>
            </a:extLst>
          </p:cNvPr>
          <p:cNvSpPr/>
          <p:nvPr userDrawn="1"/>
        </p:nvSpPr>
        <p:spPr>
          <a:xfrm>
            <a:off x="1504950" y="762000"/>
            <a:ext cx="7258050"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Logo&#10;&#10;Description automatically generated">
            <a:extLst>
              <a:ext uri="{FF2B5EF4-FFF2-40B4-BE49-F238E27FC236}">
                <a16:creationId xmlns:a16="http://schemas.microsoft.com/office/drawing/2014/main" id="{BE40C90E-40B9-A27C-7243-1FF0215C633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8448" y="274466"/>
            <a:ext cx="18415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6730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4C28FDA1-A3AB-BFBF-691D-0EDF545CAD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2806543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a:t>Click to edit Master title style</a:t>
            </a:r>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a:p>
        </p:txBody>
      </p:sp>
      <p:pic>
        <p:nvPicPr>
          <p:cNvPr id="6" name="Picture 5" descr="Logo&#10;&#10;Description automatically generated">
            <a:extLst>
              <a:ext uri="{FF2B5EF4-FFF2-40B4-BE49-F238E27FC236}">
                <a16:creationId xmlns:a16="http://schemas.microsoft.com/office/drawing/2014/main" id="{A54B6628-6A3E-354B-3FCB-482DC470F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pic>
        <p:nvPicPr>
          <p:cNvPr id="4" name="Picture 3">
            <a:extLst>
              <a:ext uri="{FF2B5EF4-FFF2-40B4-BE49-F238E27FC236}">
                <a16:creationId xmlns:a16="http://schemas.microsoft.com/office/drawing/2014/main" id="{C76AAFC7-7F2E-7260-6570-0CB3620879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7210" y="6356351"/>
            <a:ext cx="1548368" cy="319313"/>
          </a:xfrm>
          <a:prstGeom prst="rect">
            <a:avLst/>
          </a:prstGeom>
        </p:spPr>
      </p:pic>
    </p:spTree>
    <p:extLst>
      <p:ext uri="{BB962C8B-B14F-4D97-AF65-F5344CB8AC3E}">
        <p14:creationId xmlns:p14="http://schemas.microsoft.com/office/powerpoint/2010/main" val="1086238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a:p>
        </p:txBody>
      </p:sp>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120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a:p>
        </p:txBody>
      </p:sp>
      <p:pic>
        <p:nvPicPr>
          <p:cNvPr id="5" name="Picture 4" descr="Logo&#10;&#10;Description automatically generated">
            <a:extLst>
              <a:ext uri="{FF2B5EF4-FFF2-40B4-BE49-F238E27FC236}">
                <a16:creationId xmlns:a16="http://schemas.microsoft.com/office/drawing/2014/main" id="{29D007CA-749D-45F5-2B44-DFD17D5BAE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381408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B43E34A1-A87F-6194-3307-460A26EA88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94334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a:t>Click to edit Master title style</a:t>
            </a:r>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a:p>
        </p:txBody>
      </p:sp>
      <p:pic>
        <p:nvPicPr>
          <p:cNvPr id="3" name="Picture 2" descr="Logo&#10;&#10;Description automatically generated">
            <a:extLst>
              <a:ext uri="{FF2B5EF4-FFF2-40B4-BE49-F238E27FC236}">
                <a16:creationId xmlns:a16="http://schemas.microsoft.com/office/drawing/2014/main" id="{BEF08452-26DD-95BF-CEDB-60B684D9E6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3915720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a:p>
        </p:txBody>
      </p:sp>
      <p:pic>
        <p:nvPicPr>
          <p:cNvPr id="2" name="Picture 1" descr="Logo&#10;&#10;Description automatically generated">
            <a:extLst>
              <a:ext uri="{FF2B5EF4-FFF2-40B4-BE49-F238E27FC236}">
                <a16:creationId xmlns:a16="http://schemas.microsoft.com/office/drawing/2014/main" id="{8AA2B506-9170-1B53-1038-546FAA4EBF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246530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2" name="Picture 1" descr="Logo&#10;&#10;Description automatically generated">
            <a:extLst>
              <a:ext uri="{FF2B5EF4-FFF2-40B4-BE49-F238E27FC236}">
                <a16:creationId xmlns:a16="http://schemas.microsoft.com/office/drawing/2014/main" id="{39A92D5C-1778-F817-39C6-E0910C0F1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401830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a:p>
        </p:txBody>
      </p:sp>
      <p:pic>
        <p:nvPicPr>
          <p:cNvPr id="5" name="Picture 4" descr="Logo&#10;&#10;Description automatically generated">
            <a:extLst>
              <a:ext uri="{FF2B5EF4-FFF2-40B4-BE49-F238E27FC236}">
                <a16:creationId xmlns:a16="http://schemas.microsoft.com/office/drawing/2014/main" id="{AA7F9707-591A-555C-8A43-08B98FCE49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4250" y="170546"/>
            <a:ext cx="871150" cy="624290"/>
          </a:xfrm>
          <a:prstGeom prst="rect">
            <a:avLst/>
          </a:prstGeom>
        </p:spPr>
      </p:pic>
    </p:spTree>
    <p:extLst>
      <p:ext uri="{BB962C8B-B14F-4D97-AF65-F5344CB8AC3E}">
        <p14:creationId xmlns:p14="http://schemas.microsoft.com/office/powerpoint/2010/main" val="3376897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a:p>
        </p:txBody>
      </p:sp>
      <p:sp>
        <p:nvSpPr>
          <p:cNvPr id="10" name="Rectangle 9">
            <a:extLst>
              <a:ext uri="{FF2B5EF4-FFF2-40B4-BE49-F238E27FC236}">
                <a16:creationId xmlns:a16="http://schemas.microsoft.com/office/drawing/2014/main" id="{A6C796F7-BF61-443C-9DF2-0CFC9EBAAC23}"/>
              </a:ext>
            </a:extLst>
          </p:cNvPr>
          <p:cNvSpPr/>
          <p:nvPr userDrawn="1"/>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3449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7"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1.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hyperlink" Target="http://www.tesco-advent.com/" TargetMode="External"/><Relationship Id="rId2" Type="http://schemas.openxmlformats.org/officeDocument/2006/relationships/hyperlink" Target="mailto:john@samscometering.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3B5F18-9223-4EA5-8186-9DCC7A37AADC}"/>
              </a:ext>
            </a:extLst>
          </p:cNvPr>
          <p:cNvSpPr>
            <a:spLocks noGrp="1"/>
          </p:cNvSpPr>
          <p:nvPr>
            <p:ph type="ctrTitle"/>
          </p:nvPr>
        </p:nvSpPr>
        <p:spPr>
          <a:xfrm>
            <a:off x="1421394" y="1022988"/>
            <a:ext cx="7722605" cy="2157904"/>
          </a:xfrm>
        </p:spPr>
        <p:txBody>
          <a:bodyPr>
            <a:noAutofit/>
          </a:bodyPr>
          <a:lstStyle/>
          <a:p>
            <a:r>
              <a:rPr lang="en-US" sz="4800">
                <a:latin typeface="+mj-lt"/>
                <a:cs typeface="Arial" panose="020B0604020202020204" pitchFamily="34" charset="0"/>
              </a:rPr>
              <a:t>Intra-Grid Sensors and ATI for Distribution Transformers</a:t>
            </a:r>
          </a:p>
        </p:txBody>
      </p:sp>
      <p:sp>
        <p:nvSpPr>
          <p:cNvPr id="7" name="Subtitle 6">
            <a:extLst>
              <a:ext uri="{FF2B5EF4-FFF2-40B4-BE49-F238E27FC236}">
                <a16:creationId xmlns:a16="http://schemas.microsoft.com/office/drawing/2014/main" id="{E32853D5-CE40-4EA1-9AC1-4146F7715875}"/>
              </a:ext>
            </a:extLst>
          </p:cNvPr>
          <p:cNvSpPr>
            <a:spLocks noGrp="1"/>
          </p:cNvSpPr>
          <p:nvPr>
            <p:ph type="subTitle" idx="1"/>
          </p:nvPr>
        </p:nvSpPr>
        <p:spPr>
          <a:xfrm>
            <a:off x="1421393" y="3202826"/>
            <a:ext cx="7722605" cy="674859"/>
          </a:xfrm>
        </p:spPr>
        <p:txBody>
          <a:bodyPr/>
          <a:lstStyle/>
          <a:p>
            <a:r>
              <a:rPr lang="en-US" sz="4000"/>
              <a:t>Distribution Transformer Monitors</a:t>
            </a:r>
          </a:p>
        </p:txBody>
      </p:sp>
      <p:sp>
        <p:nvSpPr>
          <p:cNvPr id="8" name="Text Placeholder 7">
            <a:extLst>
              <a:ext uri="{FF2B5EF4-FFF2-40B4-BE49-F238E27FC236}">
                <a16:creationId xmlns:a16="http://schemas.microsoft.com/office/drawing/2014/main" id="{08439FC1-AFFA-4137-9F38-E9DED5B7B447}"/>
              </a:ext>
            </a:extLst>
          </p:cNvPr>
          <p:cNvSpPr>
            <a:spLocks noGrp="1"/>
          </p:cNvSpPr>
          <p:nvPr>
            <p:ph type="body" sz="quarter" idx="10"/>
          </p:nvPr>
        </p:nvSpPr>
        <p:spPr/>
        <p:txBody>
          <a:bodyPr>
            <a:normAutofit fontScale="92500" lnSpcReduction="20000"/>
          </a:bodyPr>
          <a:lstStyle/>
          <a:p>
            <a:r>
              <a:rPr lang="en-US"/>
              <a:t>Tuesday,  May 2, 2023 </a:t>
            </a:r>
          </a:p>
        </p:txBody>
      </p:sp>
      <p:sp>
        <p:nvSpPr>
          <p:cNvPr id="9" name="Text Placeholder 8">
            <a:extLst>
              <a:ext uri="{FF2B5EF4-FFF2-40B4-BE49-F238E27FC236}">
                <a16:creationId xmlns:a16="http://schemas.microsoft.com/office/drawing/2014/main" id="{D4E203CD-A721-449E-BB11-1D4D1E963CC9}"/>
              </a:ext>
            </a:extLst>
          </p:cNvPr>
          <p:cNvSpPr>
            <a:spLocks noGrp="1"/>
          </p:cNvSpPr>
          <p:nvPr>
            <p:ph type="body" sz="quarter" idx="11"/>
          </p:nvPr>
        </p:nvSpPr>
        <p:spPr/>
        <p:txBody>
          <a:bodyPr>
            <a:normAutofit fontScale="92500" lnSpcReduction="20000"/>
          </a:bodyPr>
          <a:lstStyle/>
          <a:p>
            <a:r>
              <a:rPr lang="en-US"/>
              <a:t>10:00 AM</a:t>
            </a:r>
          </a:p>
        </p:txBody>
      </p:sp>
      <p:sp>
        <p:nvSpPr>
          <p:cNvPr id="10" name="Text Placeholder 9">
            <a:extLst>
              <a:ext uri="{FF2B5EF4-FFF2-40B4-BE49-F238E27FC236}">
                <a16:creationId xmlns:a16="http://schemas.microsoft.com/office/drawing/2014/main" id="{036CD409-C677-4934-88AF-EBDEB234C950}"/>
              </a:ext>
            </a:extLst>
          </p:cNvPr>
          <p:cNvSpPr>
            <a:spLocks noGrp="1"/>
          </p:cNvSpPr>
          <p:nvPr>
            <p:ph type="body" sz="quarter" idx="12"/>
          </p:nvPr>
        </p:nvSpPr>
        <p:spPr/>
        <p:txBody>
          <a:bodyPr>
            <a:normAutofit fontScale="92500" lnSpcReduction="20000"/>
          </a:bodyPr>
          <a:lstStyle/>
          <a:p>
            <a:r>
              <a:rPr lang="en-US"/>
              <a:t>John Kretzschmar, SAMSCO</a:t>
            </a:r>
          </a:p>
        </p:txBody>
      </p:sp>
      <p:pic>
        <p:nvPicPr>
          <p:cNvPr id="3" name="Picture 2">
            <a:extLst>
              <a:ext uri="{FF2B5EF4-FFF2-40B4-BE49-F238E27FC236}">
                <a16:creationId xmlns:a16="http://schemas.microsoft.com/office/drawing/2014/main" id="{8A8D3C65-FDEE-A307-4F84-4D4B951EF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8372" y="5870986"/>
            <a:ext cx="2742359" cy="565545"/>
          </a:xfrm>
          <a:prstGeom prst="rect">
            <a:avLst/>
          </a:prstGeom>
        </p:spPr>
      </p:pic>
      <p:pic>
        <p:nvPicPr>
          <p:cNvPr id="2" name="Picture 2">
            <a:extLst>
              <a:ext uri="{FF2B5EF4-FFF2-40B4-BE49-F238E27FC236}">
                <a16:creationId xmlns:a16="http://schemas.microsoft.com/office/drawing/2014/main" id="{18C5F128-5FF0-78D0-932C-5442A88AC7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105400"/>
            <a:ext cx="1497013"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9861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4800">
                <a:latin typeface="+mj-lt"/>
                <a:cs typeface="Arial" panose="020B0604020202020204" pitchFamily="34" charset="0"/>
              </a:rPr>
              <a:t>Electric Vehicles</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10</a:t>
            </a:fld>
            <a:endParaRPr lang="en-US"/>
          </a:p>
        </p:txBody>
      </p:sp>
      <p:pic>
        <p:nvPicPr>
          <p:cNvPr id="3" name="Picture 2">
            <a:extLst>
              <a:ext uri="{FF2B5EF4-FFF2-40B4-BE49-F238E27FC236}">
                <a16:creationId xmlns:a16="http://schemas.microsoft.com/office/drawing/2014/main" id="{700051F6-54F9-0894-90F0-68195C9E1AD1}"/>
              </a:ext>
            </a:extLst>
          </p:cNvPr>
          <p:cNvPicPr>
            <a:picLocks noChangeAspect="1"/>
          </p:cNvPicPr>
          <p:nvPr/>
        </p:nvPicPr>
        <p:blipFill>
          <a:blip r:embed="rId2"/>
          <a:stretch>
            <a:fillRect/>
          </a:stretch>
        </p:blipFill>
        <p:spPr>
          <a:xfrm>
            <a:off x="5572780" y="2428726"/>
            <a:ext cx="2766441" cy="3280804"/>
          </a:xfrm>
          <a:prstGeom prst="rect">
            <a:avLst/>
          </a:prstGeom>
        </p:spPr>
      </p:pic>
      <p:sp>
        <p:nvSpPr>
          <p:cNvPr id="8" name="TextBox 7">
            <a:extLst>
              <a:ext uri="{FF2B5EF4-FFF2-40B4-BE49-F238E27FC236}">
                <a16:creationId xmlns:a16="http://schemas.microsoft.com/office/drawing/2014/main" id="{6A14B125-B790-84B8-B9DE-A10ECA905D94}"/>
              </a:ext>
            </a:extLst>
          </p:cNvPr>
          <p:cNvSpPr txBox="1"/>
          <p:nvPr/>
        </p:nvSpPr>
        <p:spPr>
          <a:xfrm>
            <a:off x="571500" y="1305342"/>
            <a:ext cx="8001000" cy="2246769"/>
          </a:xfrm>
          <a:prstGeom prst="rect">
            <a:avLst/>
          </a:prstGeom>
          <a:noFill/>
        </p:spPr>
        <p:txBody>
          <a:bodyPr wrap="square" rtlCol="0">
            <a:spAutoFit/>
          </a:bodyPr>
          <a:lstStyle/>
          <a:p>
            <a:pPr algn="l"/>
            <a:r>
              <a:rPr lang="en-US" sz="2000">
                <a:latin typeface="Calibri" panose="020F0502020204030204" pitchFamily="34" charset="0"/>
                <a:cs typeface="Calibri" panose="020F0502020204030204" pitchFamily="34" charset="0"/>
              </a:rPr>
              <a:t>Electric Vehicle charging stations create a new, unplanned load on transformers. Each charging station has the capability of adding up to one additional homes’ worth of power load on a transformer. </a:t>
            </a:r>
          </a:p>
          <a:p>
            <a:pPr algn="l"/>
            <a:endParaRPr lang="en-US" sz="2000">
              <a:latin typeface="Calibri" panose="020F0502020204030204" pitchFamily="34" charset="0"/>
              <a:cs typeface="Calibri" panose="020F0502020204030204" pitchFamily="34" charset="0"/>
            </a:endParaRPr>
          </a:p>
          <a:p>
            <a:pPr algn="l"/>
            <a:r>
              <a:rPr lang="en-US" sz="2000">
                <a:latin typeface="Calibri" panose="020F0502020204030204" pitchFamily="34" charset="0"/>
                <a:cs typeface="Calibri" panose="020F0502020204030204" pitchFamily="34" charset="0"/>
              </a:rPr>
              <a:t>This unplanned loading impacts transformers </a:t>
            </a:r>
            <a:br>
              <a:rPr lang="en-US" sz="2000">
                <a:latin typeface="Calibri" panose="020F0502020204030204" pitchFamily="34" charset="0"/>
                <a:cs typeface="Calibri" panose="020F0502020204030204" pitchFamily="34" charset="0"/>
              </a:rPr>
            </a:br>
            <a:r>
              <a:rPr lang="en-US" sz="2000">
                <a:latin typeface="Calibri" panose="020F0502020204030204" pitchFamily="34" charset="0"/>
                <a:cs typeface="Calibri" panose="020F0502020204030204" pitchFamily="34" charset="0"/>
              </a:rPr>
              <a:t>and may exceed a transformer’s </a:t>
            </a:r>
            <a:br>
              <a:rPr lang="en-US" sz="2000">
                <a:latin typeface="Calibri" panose="020F0502020204030204" pitchFamily="34" charset="0"/>
                <a:cs typeface="Calibri" panose="020F0502020204030204" pitchFamily="34" charset="0"/>
              </a:rPr>
            </a:br>
            <a:r>
              <a:rPr lang="en-US" sz="2000"/>
              <a:t>designed capacity causing major problems.</a:t>
            </a:r>
          </a:p>
        </p:txBody>
      </p:sp>
    </p:spTree>
    <p:extLst>
      <p:ext uri="{BB962C8B-B14F-4D97-AF65-F5344CB8AC3E}">
        <p14:creationId xmlns:p14="http://schemas.microsoft.com/office/powerpoint/2010/main" val="553168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4800">
                <a:latin typeface="+mj-lt"/>
                <a:cs typeface="Arial" panose="020B0604020202020204" pitchFamily="34" charset="0"/>
              </a:rPr>
              <a:t>Illegal Marijuana production</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11</a:t>
            </a:fld>
            <a:endParaRPr lang="en-US"/>
          </a:p>
        </p:txBody>
      </p:sp>
      <p:pic>
        <p:nvPicPr>
          <p:cNvPr id="4" name="Picture 6" descr="C:\Users\John.Kretzschmar\AppData\Local\Microsoft\Windows\INetCache\IE\Q31K26VL\marijuana-11983875[1].jpg">
            <a:extLst>
              <a:ext uri="{FF2B5EF4-FFF2-40B4-BE49-F238E27FC236}">
                <a16:creationId xmlns:a16="http://schemas.microsoft.com/office/drawing/2014/main" id="{D9C246AA-2035-EDFC-C2E3-327C2312CC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004142" y="2559572"/>
            <a:ext cx="2907616" cy="41085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80ED7A5-76B5-6912-B673-6D827EDD05CC}"/>
              </a:ext>
            </a:extLst>
          </p:cNvPr>
          <p:cNvSpPr txBox="1"/>
          <p:nvPr/>
        </p:nvSpPr>
        <p:spPr>
          <a:xfrm>
            <a:off x="535147" y="1207896"/>
            <a:ext cx="8073705" cy="3170099"/>
          </a:xfrm>
          <a:prstGeom prst="rect">
            <a:avLst/>
          </a:prstGeom>
          <a:noFill/>
        </p:spPr>
        <p:txBody>
          <a:bodyPr wrap="square" rtlCol="0">
            <a:spAutoFit/>
          </a:bodyPr>
          <a:lstStyle/>
          <a:p>
            <a:pPr algn="l"/>
            <a:r>
              <a:rPr lang="en-US" sz="2000">
                <a:latin typeface="Calibri" panose="020F0502020204030204" pitchFamily="34" charset="0"/>
                <a:cs typeface="Calibri" panose="020F0502020204030204" pitchFamily="34" charset="0"/>
              </a:rPr>
              <a:t>Illegal marijuana grow houses commonly steal significant levels of power from the grid.</a:t>
            </a:r>
          </a:p>
          <a:p>
            <a:pPr algn="l"/>
            <a:endParaRPr lang="en-US" sz="2000">
              <a:latin typeface="Calibri" panose="020F0502020204030204" pitchFamily="34" charset="0"/>
              <a:cs typeface="Calibri" panose="020F0502020204030204" pitchFamily="34" charset="0"/>
            </a:endParaRPr>
          </a:p>
          <a:p>
            <a:pPr algn="l"/>
            <a:r>
              <a:rPr lang="en-US" sz="2000">
                <a:latin typeface="Calibri" panose="020F0502020204030204" pitchFamily="34" charset="0"/>
                <a:cs typeface="Calibri" panose="020F0502020204030204" pitchFamily="34" charset="0"/>
              </a:rPr>
              <a:t>Theft occurs simply by tapping power lines in front of the meters.</a:t>
            </a:r>
          </a:p>
          <a:p>
            <a:pPr algn="l"/>
            <a:endParaRPr lang="en-US" sz="2000">
              <a:latin typeface="Calibri" panose="020F0502020204030204" pitchFamily="34" charset="0"/>
              <a:cs typeface="Calibri" panose="020F0502020204030204" pitchFamily="34" charset="0"/>
            </a:endParaRPr>
          </a:p>
          <a:p>
            <a:pPr algn="l"/>
            <a:r>
              <a:rPr lang="en-US" sz="2000">
                <a:latin typeface="Calibri" panose="020F0502020204030204" pitchFamily="34" charset="0"/>
                <a:cs typeface="Calibri" panose="020F0502020204030204" pitchFamily="34" charset="0"/>
              </a:rPr>
              <a:t>No endpoint meter (including AMI smart meters) can effectively detect pre-meter power theft. </a:t>
            </a:r>
          </a:p>
          <a:p>
            <a:pPr algn="l"/>
            <a:endParaRPr lang="en-US" sz="2000">
              <a:latin typeface="Calibri" panose="020F0502020204030204" pitchFamily="34" charset="0"/>
              <a:cs typeface="Calibri" panose="020F0502020204030204" pitchFamily="34" charset="0"/>
            </a:endParaRPr>
          </a:p>
          <a:p>
            <a:pPr algn="l"/>
            <a:r>
              <a:rPr lang="en-US" sz="2000">
                <a:latin typeface="Calibri" panose="020F0502020204030204" pitchFamily="34" charset="0"/>
                <a:cs typeface="Calibri" panose="020F0502020204030204" pitchFamily="34" charset="0"/>
              </a:rPr>
              <a:t>This means thieves steal as much power as they want, and they steal it indefinitely without fear of detection.</a:t>
            </a:r>
          </a:p>
        </p:txBody>
      </p:sp>
    </p:spTree>
    <p:extLst>
      <p:ext uri="{BB962C8B-B14F-4D97-AF65-F5344CB8AC3E}">
        <p14:creationId xmlns:p14="http://schemas.microsoft.com/office/powerpoint/2010/main" val="928904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4800">
                <a:latin typeface="+mj-lt"/>
                <a:cs typeface="Arial" panose="020B0604020202020204" pitchFamily="34" charset="0"/>
              </a:rPr>
              <a:t>Legalized Marijuana</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12</a:t>
            </a:fld>
            <a:endParaRPr lang="en-US"/>
          </a:p>
        </p:txBody>
      </p:sp>
      <p:pic>
        <p:nvPicPr>
          <p:cNvPr id="9" name="Picture 5" descr="C:\Users\John.Kretzschmar\AppData\Local\Microsoft\Windows\INetCache\IE\CSC5RA7T\4539304634_2f082de9cd_z[1].jpg">
            <a:extLst>
              <a:ext uri="{FF2B5EF4-FFF2-40B4-BE49-F238E27FC236}">
                <a16:creationId xmlns:a16="http://schemas.microsoft.com/office/drawing/2014/main" id="{BF64AA58-9E8C-159F-11B9-CAF9F79DE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9169" y="3462092"/>
            <a:ext cx="2966066" cy="268640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1EC6A06-7F6D-113C-69E2-C333C0043C22}"/>
              </a:ext>
            </a:extLst>
          </p:cNvPr>
          <p:cNvSpPr txBox="1"/>
          <p:nvPr/>
        </p:nvSpPr>
        <p:spPr>
          <a:xfrm>
            <a:off x="477123" y="1315249"/>
            <a:ext cx="8189753" cy="1938992"/>
          </a:xfrm>
          <a:prstGeom prst="rect">
            <a:avLst/>
          </a:prstGeom>
          <a:noFill/>
        </p:spPr>
        <p:txBody>
          <a:bodyPr wrap="square" rtlCol="0">
            <a:spAutoFit/>
          </a:bodyPr>
          <a:lstStyle/>
          <a:p>
            <a:pPr algn="l"/>
            <a:r>
              <a:rPr lang="en-US" sz="2000">
                <a:latin typeface="Calibri" panose="020F0502020204030204" pitchFamily="34" charset="0"/>
                <a:cs typeface="Calibri" panose="020F0502020204030204" pitchFamily="34" charset="0"/>
              </a:rPr>
              <a:t>When jurisdictions legalize marijuana, significant unplanned loading hits the respective transformers and the grid. </a:t>
            </a:r>
          </a:p>
          <a:p>
            <a:pPr algn="l"/>
            <a:endParaRPr lang="en-US" sz="2000">
              <a:latin typeface="Calibri" panose="020F0502020204030204" pitchFamily="34" charset="0"/>
              <a:cs typeface="Calibri" panose="020F0502020204030204" pitchFamily="34" charset="0"/>
            </a:endParaRPr>
          </a:p>
          <a:p>
            <a:pPr algn="l"/>
            <a:r>
              <a:rPr lang="en-US" sz="2000">
                <a:latin typeface="Calibri" panose="020F0502020204030204" pitchFamily="34" charset="0"/>
                <a:cs typeface="Calibri" panose="020F0502020204030204" pitchFamily="34" charset="0"/>
              </a:rPr>
              <a:t>Legalization permits, in some ways encourages residents to grow marijuana using power-intense hydroponic resources. This unanticipated reality then causes additional strain on the existing transformers and the grid.</a:t>
            </a:r>
          </a:p>
        </p:txBody>
      </p:sp>
    </p:spTree>
    <p:extLst>
      <p:ext uri="{BB962C8B-B14F-4D97-AF65-F5344CB8AC3E}">
        <p14:creationId xmlns:p14="http://schemas.microsoft.com/office/powerpoint/2010/main" val="2626558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4800">
                <a:latin typeface="+mj-lt"/>
                <a:cs typeface="Arial" panose="020B0604020202020204" pitchFamily="34" charset="0"/>
              </a:rPr>
              <a:t>Aging Assets</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13</a:t>
            </a:fld>
            <a:endParaRPr lang="en-US"/>
          </a:p>
        </p:txBody>
      </p:sp>
      <p:pic>
        <p:nvPicPr>
          <p:cNvPr id="3" name="Picture 2" descr="C:\Users\John.Kretzschmar\AppData\Local\Microsoft\Windows\INetCache\IE\CSC5RA7T\707px-37.5kVA_three_phase_utility_stepdown[1].jpg">
            <a:extLst>
              <a:ext uri="{FF2B5EF4-FFF2-40B4-BE49-F238E27FC236}">
                <a16:creationId xmlns:a16="http://schemas.microsoft.com/office/drawing/2014/main" id="{4F639739-2040-E81C-227F-1BD1050F25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7012" y="3566610"/>
            <a:ext cx="3086099" cy="2619037"/>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27491E9-CE04-897D-9CCB-9BBD97C0E14E}"/>
              </a:ext>
            </a:extLst>
          </p:cNvPr>
          <p:cNvSpPr txBox="1"/>
          <p:nvPr/>
        </p:nvSpPr>
        <p:spPr>
          <a:xfrm>
            <a:off x="754455" y="1318034"/>
            <a:ext cx="8001000" cy="2554545"/>
          </a:xfrm>
          <a:prstGeom prst="rect">
            <a:avLst/>
          </a:prstGeom>
          <a:noFill/>
        </p:spPr>
        <p:txBody>
          <a:bodyPr wrap="square" rtlCol="0">
            <a:spAutoFit/>
          </a:bodyPr>
          <a:lstStyle/>
          <a:p>
            <a:pPr algn="l"/>
            <a:r>
              <a:rPr lang="en-US" sz="2000">
                <a:latin typeface="Calibri" panose="020F0502020204030204" pitchFamily="34" charset="0"/>
                <a:cs typeface="Calibri" panose="020F0502020204030204" pitchFamily="34" charset="0"/>
              </a:rPr>
              <a:t>According to the US Department of Energy, the average age of existing distribution grid transformer is presently in the range of around 38 years. </a:t>
            </a:r>
          </a:p>
          <a:p>
            <a:pPr algn="l"/>
            <a:endParaRPr lang="en-US" sz="2000">
              <a:latin typeface="Calibri" panose="020F0502020204030204" pitchFamily="34" charset="0"/>
              <a:cs typeface="Calibri" panose="020F0502020204030204" pitchFamily="34" charset="0"/>
            </a:endParaRPr>
          </a:p>
          <a:p>
            <a:pPr algn="l"/>
            <a:r>
              <a:rPr lang="en-US" sz="2000">
                <a:latin typeface="Calibri" panose="020F0502020204030204" pitchFamily="34" charset="0"/>
                <a:cs typeface="Calibri" panose="020F0502020204030204" pitchFamily="34" charset="0"/>
              </a:rPr>
              <a:t>The average projected life span of transformers is typically 25 years so many transformers have already  eclipsed their intended life span, yet we demand more performance, reliability, and various unintended service capabilities. </a:t>
            </a:r>
          </a:p>
          <a:p>
            <a:pPr marL="285750" indent="-285750">
              <a:buFont typeface="Courier New" panose="02070309020205020404" pitchFamily="49" charset="0"/>
              <a:buChar char="o"/>
            </a:pPr>
            <a:endParaRPr lang="en-US" sz="2000">
              <a:solidFill>
                <a:schemeClr val="bg2"/>
              </a:solidFill>
            </a:endParaRPr>
          </a:p>
        </p:txBody>
      </p:sp>
    </p:spTree>
    <p:extLst>
      <p:ext uri="{BB962C8B-B14F-4D97-AF65-F5344CB8AC3E}">
        <p14:creationId xmlns:p14="http://schemas.microsoft.com/office/powerpoint/2010/main" val="3830476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4800">
                <a:latin typeface="+mj-lt"/>
                <a:cs typeface="Arial" panose="020B0604020202020204" pitchFamily="34" charset="0"/>
              </a:rPr>
              <a:t>Aging Assets</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14</a:t>
            </a:fld>
            <a:endParaRPr lang="en-US"/>
          </a:p>
        </p:txBody>
      </p:sp>
      <p:pic>
        <p:nvPicPr>
          <p:cNvPr id="3" name="Picture 2" descr="C:\Users\John.Kretzschmar\AppData\Local\Microsoft\Windows\INetCache\IE\CSC5RA7T\707px-37.5kVA_three_phase_utility_stepdown[1].jpg">
            <a:extLst>
              <a:ext uri="{FF2B5EF4-FFF2-40B4-BE49-F238E27FC236}">
                <a16:creationId xmlns:a16="http://schemas.microsoft.com/office/drawing/2014/main" id="{4F639739-2040-E81C-227F-1BD1050F25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7012" y="3623876"/>
            <a:ext cx="3086099" cy="2619037"/>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F7422D1-223D-4FC3-D6A1-BC271342DBD8}"/>
              </a:ext>
            </a:extLst>
          </p:cNvPr>
          <p:cNvSpPr txBox="1"/>
          <p:nvPr/>
        </p:nvSpPr>
        <p:spPr>
          <a:xfrm>
            <a:off x="533400" y="1283405"/>
            <a:ext cx="8077200" cy="2246769"/>
          </a:xfrm>
          <a:prstGeom prst="rect">
            <a:avLst/>
          </a:prstGeom>
          <a:noFill/>
        </p:spPr>
        <p:txBody>
          <a:bodyPr wrap="square" rtlCol="0">
            <a:spAutoFit/>
          </a:bodyPr>
          <a:lstStyle/>
          <a:p>
            <a:pPr algn="l"/>
            <a:r>
              <a:rPr lang="en-US" sz="2000"/>
              <a:t>Intra-grid sensors proactively reveal over-burdened and failing transformer assets allowing operators to effectively enable preventive maintenance efforts. </a:t>
            </a:r>
          </a:p>
          <a:p>
            <a:pPr algn="l"/>
            <a:endParaRPr lang="en-US" sz="2000"/>
          </a:p>
          <a:p>
            <a:pPr algn="l"/>
            <a:r>
              <a:rPr lang="en-US" sz="2000"/>
              <a:t>This approach enables operators to transition away from costly and disruptive, reactive grid management practices.</a:t>
            </a:r>
          </a:p>
          <a:p>
            <a:pPr marL="285750" indent="-285750">
              <a:buFont typeface="Courier New" panose="02070309020205020404" pitchFamily="49" charset="0"/>
              <a:buChar char="o"/>
            </a:pPr>
            <a:endParaRPr lang="en-US" sz="2000">
              <a:solidFill>
                <a:schemeClr val="bg2"/>
              </a:solidFill>
            </a:endParaRPr>
          </a:p>
        </p:txBody>
      </p:sp>
    </p:spTree>
    <p:extLst>
      <p:ext uri="{BB962C8B-B14F-4D97-AF65-F5344CB8AC3E}">
        <p14:creationId xmlns:p14="http://schemas.microsoft.com/office/powerpoint/2010/main" val="3907837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4800">
                <a:latin typeface="+mj-lt"/>
                <a:cs typeface="Arial" panose="020B0604020202020204" pitchFamily="34" charset="0"/>
              </a:rPr>
              <a:t>Power Theft</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15</a:t>
            </a:fld>
            <a:endParaRPr lang="en-US"/>
          </a:p>
        </p:txBody>
      </p:sp>
      <p:sp>
        <p:nvSpPr>
          <p:cNvPr id="4" name="TextBox 3">
            <a:extLst>
              <a:ext uri="{FF2B5EF4-FFF2-40B4-BE49-F238E27FC236}">
                <a16:creationId xmlns:a16="http://schemas.microsoft.com/office/drawing/2014/main" id="{E38709CE-4B6F-F3F3-FB32-6A2F925EE3E9}"/>
              </a:ext>
            </a:extLst>
          </p:cNvPr>
          <p:cNvSpPr txBox="1"/>
          <p:nvPr/>
        </p:nvSpPr>
        <p:spPr>
          <a:xfrm>
            <a:off x="438150" y="1218446"/>
            <a:ext cx="8077200" cy="2523768"/>
          </a:xfrm>
          <a:prstGeom prst="rect">
            <a:avLst/>
          </a:prstGeom>
          <a:noFill/>
        </p:spPr>
        <p:txBody>
          <a:bodyPr wrap="square" rtlCol="0">
            <a:spAutoFit/>
          </a:bodyPr>
          <a:lstStyle/>
          <a:p>
            <a:pPr defTabSz="914400" fontAlgn="base">
              <a:spcBef>
                <a:spcPct val="30000"/>
              </a:spcBef>
              <a:spcAft>
                <a:spcPct val="0"/>
              </a:spcAft>
            </a:pPr>
            <a:r>
              <a:rPr lang="en-US" sz="2000">
                <a:latin typeface="Arial" charset="0"/>
              </a:rPr>
              <a:t>Intra-grid sensors proactively reveal over-burdened and failing transformer assets allowing operators to effectively enable preventive maintenance efforts. </a:t>
            </a:r>
          </a:p>
          <a:p>
            <a:pPr defTabSz="914400" fontAlgn="base">
              <a:spcBef>
                <a:spcPct val="30000"/>
              </a:spcBef>
              <a:spcAft>
                <a:spcPct val="0"/>
              </a:spcAft>
            </a:pPr>
            <a:endParaRPr lang="en-US" sz="2000">
              <a:latin typeface="Arial" charset="0"/>
            </a:endParaRPr>
          </a:p>
          <a:p>
            <a:pPr defTabSz="914400" fontAlgn="base">
              <a:spcBef>
                <a:spcPct val="30000"/>
              </a:spcBef>
              <a:spcAft>
                <a:spcPct val="0"/>
              </a:spcAft>
            </a:pPr>
            <a:r>
              <a:rPr lang="en-US" sz="2000">
                <a:latin typeface="Arial" charset="0"/>
              </a:rPr>
              <a:t>This approach enables operators to transition away from costly and disruptive, reactive grid management practices.</a:t>
            </a:r>
          </a:p>
          <a:p>
            <a:pPr marL="285750" indent="-285750" algn="ctr" defTabSz="914400" fontAlgn="base">
              <a:spcBef>
                <a:spcPct val="30000"/>
              </a:spcBef>
              <a:spcAft>
                <a:spcPct val="0"/>
              </a:spcAft>
              <a:buFont typeface="Courier New" panose="02070309020205020404" pitchFamily="49" charset="0"/>
              <a:buChar char="o"/>
            </a:pPr>
            <a:endParaRPr lang="en-US" sz="2000">
              <a:solidFill>
                <a:srgbClr val="808080"/>
              </a:solidFill>
              <a:latin typeface="Arial" charset="0"/>
            </a:endParaRPr>
          </a:p>
        </p:txBody>
      </p:sp>
      <p:pic>
        <p:nvPicPr>
          <p:cNvPr id="8" name="Picture 3" descr="C:\Users\John.Kretzschmar\AppData\Local\Microsoft\Windows\INetCache\IE\WCUEP2VE\burglar[1].jpg">
            <a:extLst>
              <a:ext uri="{FF2B5EF4-FFF2-40B4-BE49-F238E27FC236}">
                <a16:creationId xmlns:a16="http://schemas.microsoft.com/office/drawing/2014/main" id="{E8390183-44D9-8448-D24D-A878FCDF6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012" y="3614628"/>
            <a:ext cx="2614654" cy="248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266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4800">
                <a:latin typeface="+mj-lt"/>
                <a:cs typeface="Arial" panose="020B0604020202020204" pitchFamily="34" charset="0"/>
              </a:rPr>
              <a:t>Power Theft</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16</a:t>
            </a:fld>
            <a:endParaRPr lang="en-US"/>
          </a:p>
        </p:txBody>
      </p:sp>
      <p:pic>
        <p:nvPicPr>
          <p:cNvPr id="8" name="Picture 3" descr="C:\Users\John.Kretzschmar\AppData\Local\Microsoft\Windows\INetCache\IE\WCUEP2VE\burglar[1].jpg">
            <a:extLst>
              <a:ext uri="{FF2B5EF4-FFF2-40B4-BE49-F238E27FC236}">
                <a16:creationId xmlns:a16="http://schemas.microsoft.com/office/drawing/2014/main" id="{E8390183-44D9-8448-D24D-A878FCDF6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616" y="3640983"/>
            <a:ext cx="2614654" cy="24850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19F8056-A2B7-3F79-1F62-0574D280BCCA}"/>
              </a:ext>
            </a:extLst>
          </p:cNvPr>
          <p:cNvSpPr txBox="1"/>
          <p:nvPr/>
        </p:nvSpPr>
        <p:spPr>
          <a:xfrm>
            <a:off x="516338" y="1209548"/>
            <a:ext cx="7999012" cy="2431435"/>
          </a:xfrm>
          <a:prstGeom prst="rect">
            <a:avLst/>
          </a:prstGeom>
          <a:noFill/>
        </p:spPr>
        <p:txBody>
          <a:bodyPr wrap="square" rtlCol="0">
            <a:spAutoFit/>
          </a:bodyPr>
          <a:lstStyle/>
          <a:p>
            <a:pPr defTabSz="914400" fontAlgn="base">
              <a:spcBef>
                <a:spcPct val="30000"/>
              </a:spcBef>
              <a:spcAft>
                <a:spcPct val="0"/>
              </a:spcAft>
            </a:pPr>
            <a:r>
              <a:rPr lang="en-US" sz="2000">
                <a:cs typeface="Calibri" panose="020F0502020204030204" pitchFamily="34" charset="0"/>
              </a:rPr>
              <a:t>Despite significant Smart Meter penetration, power theft is a perpetual problem. Industry experts suggest that U.S. power theft is in excess of $6 Billion per year.</a:t>
            </a:r>
          </a:p>
          <a:p>
            <a:pPr defTabSz="914400" fontAlgn="base">
              <a:spcBef>
                <a:spcPct val="30000"/>
              </a:spcBef>
              <a:spcAft>
                <a:spcPct val="0"/>
              </a:spcAft>
            </a:pPr>
            <a:endParaRPr lang="en-US" sz="2000">
              <a:cs typeface="Calibri" panose="020F0502020204030204" pitchFamily="34" charset="0"/>
            </a:endParaRPr>
          </a:p>
          <a:p>
            <a:pPr defTabSz="914400" fontAlgn="base">
              <a:spcBef>
                <a:spcPct val="30000"/>
              </a:spcBef>
              <a:spcAft>
                <a:spcPct val="0"/>
              </a:spcAft>
            </a:pPr>
            <a:r>
              <a:rPr lang="en-US" sz="2000">
                <a:cs typeface="Calibri" panose="020F0502020204030204" pitchFamily="34" charset="0"/>
              </a:rPr>
              <a:t>The locations of power theft is typically a mystery. If the affected overburdened transformers finally fail, utility operators then learn where the theft is occurring</a:t>
            </a:r>
            <a:r>
              <a:rPr lang="en-US" sz="2000">
                <a:solidFill>
                  <a:srgbClr val="808080">
                    <a:lumMod val="75000"/>
                  </a:srgbClr>
                </a:solidFill>
                <a:cs typeface="Calibri" panose="020F0502020204030204" pitchFamily="34" charset="0"/>
              </a:rPr>
              <a:t>.</a:t>
            </a:r>
          </a:p>
        </p:txBody>
      </p:sp>
    </p:spTree>
    <p:extLst>
      <p:ext uri="{BB962C8B-B14F-4D97-AF65-F5344CB8AC3E}">
        <p14:creationId xmlns:p14="http://schemas.microsoft.com/office/powerpoint/2010/main" val="3492644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4800">
                <a:latin typeface="+mj-lt"/>
                <a:cs typeface="Arial" panose="020B0604020202020204" pitchFamily="34" charset="0"/>
              </a:rPr>
              <a:t>Meter Programming Issues</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17</a:t>
            </a:fld>
            <a:endParaRPr lang="en-US"/>
          </a:p>
        </p:txBody>
      </p:sp>
      <p:sp>
        <p:nvSpPr>
          <p:cNvPr id="4" name="TextBox 3">
            <a:extLst>
              <a:ext uri="{FF2B5EF4-FFF2-40B4-BE49-F238E27FC236}">
                <a16:creationId xmlns:a16="http://schemas.microsoft.com/office/drawing/2014/main" id="{BCAC4749-4FBD-F6F6-0E67-B623F692E8FC}"/>
              </a:ext>
            </a:extLst>
          </p:cNvPr>
          <p:cNvSpPr txBox="1"/>
          <p:nvPr/>
        </p:nvSpPr>
        <p:spPr>
          <a:xfrm>
            <a:off x="590550" y="1304461"/>
            <a:ext cx="7924800" cy="1508105"/>
          </a:xfrm>
          <a:prstGeom prst="rect">
            <a:avLst/>
          </a:prstGeom>
          <a:noFill/>
        </p:spPr>
        <p:txBody>
          <a:bodyPr wrap="square" rtlCol="0">
            <a:spAutoFit/>
          </a:bodyPr>
          <a:lstStyle/>
          <a:p>
            <a:pPr defTabSz="914400" fontAlgn="base">
              <a:spcBef>
                <a:spcPct val="30000"/>
              </a:spcBef>
              <a:spcAft>
                <a:spcPct val="0"/>
              </a:spcAft>
            </a:pPr>
            <a:r>
              <a:rPr lang="en-US" sz="2000">
                <a:cs typeface="Calibri" panose="020F0502020204030204" pitchFamily="34" charset="0"/>
              </a:rPr>
              <a:t>An incorrectly programmed meter can result in significant errors.</a:t>
            </a:r>
          </a:p>
          <a:p>
            <a:pPr defTabSz="914400" fontAlgn="base">
              <a:spcBef>
                <a:spcPct val="30000"/>
              </a:spcBef>
              <a:spcAft>
                <a:spcPct val="0"/>
              </a:spcAft>
            </a:pPr>
            <a:endParaRPr lang="en-US" sz="2000">
              <a:cs typeface="Calibri" panose="020F0502020204030204" pitchFamily="34" charset="0"/>
            </a:endParaRPr>
          </a:p>
          <a:p>
            <a:pPr defTabSz="914400" fontAlgn="base">
              <a:spcBef>
                <a:spcPct val="30000"/>
              </a:spcBef>
              <a:spcAft>
                <a:spcPct val="0"/>
              </a:spcAft>
            </a:pPr>
            <a:r>
              <a:rPr lang="en-US" sz="2000">
                <a:cs typeface="Calibri" panose="020F0502020204030204" pitchFamily="34" charset="0"/>
              </a:rPr>
              <a:t>For example: a meter programmed for a 200:5 transformer but has a 400:5 transformer will significantly misreport usage.</a:t>
            </a:r>
          </a:p>
        </p:txBody>
      </p:sp>
      <p:pic>
        <p:nvPicPr>
          <p:cNvPr id="8" name="Picture 2" descr="C:\Users\John.Kretzschmar\AppData\Local\Microsoft\Windows\INetCache\IE\WCUEP2VE\bug1[1].jpg">
            <a:extLst>
              <a:ext uri="{FF2B5EF4-FFF2-40B4-BE49-F238E27FC236}">
                <a16:creationId xmlns:a16="http://schemas.microsoft.com/office/drawing/2014/main" id="{06B705D0-3918-F6CD-4F4F-11AF6FD00F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011" y="3429000"/>
            <a:ext cx="3104707" cy="222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369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4800">
                <a:latin typeface="+mj-lt"/>
                <a:cs typeface="Arial" panose="020B0604020202020204" pitchFamily="34" charset="0"/>
              </a:rPr>
              <a:t>What are System Losses?</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18</a:t>
            </a:fld>
            <a:endParaRPr lang="en-US"/>
          </a:p>
        </p:txBody>
      </p:sp>
      <p:sp>
        <p:nvSpPr>
          <p:cNvPr id="3" name="TextBox 2">
            <a:extLst>
              <a:ext uri="{FF2B5EF4-FFF2-40B4-BE49-F238E27FC236}">
                <a16:creationId xmlns:a16="http://schemas.microsoft.com/office/drawing/2014/main" id="{94ECE109-C78E-0126-A319-FBB8D845ED8B}"/>
              </a:ext>
            </a:extLst>
          </p:cNvPr>
          <p:cNvSpPr txBox="1"/>
          <p:nvPr/>
        </p:nvSpPr>
        <p:spPr>
          <a:xfrm>
            <a:off x="628650" y="1133192"/>
            <a:ext cx="7924800" cy="2616101"/>
          </a:xfrm>
          <a:prstGeom prst="rect">
            <a:avLst/>
          </a:prstGeom>
          <a:noFill/>
        </p:spPr>
        <p:txBody>
          <a:bodyPr wrap="square" rtlCol="0">
            <a:spAutoFit/>
          </a:bodyPr>
          <a:lstStyle/>
          <a:p>
            <a:pPr defTabSz="914400" fontAlgn="base">
              <a:spcBef>
                <a:spcPct val="30000"/>
              </a:spcBef>
              <a:spcAft>
                <a:spcPct val="0"/>
              </a:spcAft>
            </a:pPr>
            <a:r>
              <a:rPr lang="en-US" sz="2000">
                <a:cs typeface="Calibri" panose="020F0502020204030204" pitchFamily="34" charset="0"/>
              </a:rPr>
              <a:t>Energy generated by Power Station does not match energy distributed to the consumers.</a:t>
            </a:r>
          </a:p>
          <a:p>
            <a:pPr defTabSz="914400" fontAlgn="base">
              <a:spcBef>
                <a:spcPct val="30000"/>
              </a:spcBef>
              <a:spcAft>
                <a:spcPct val="0"/>
              </a:spcAft>
            </a:pPr>
            <a:endParaRPr lang="en-US" sz="2000">
              <a:cs typeface="Calibri" panose="020F0502020204030204" pitchFamily="34" charset="0"/>
            </a:endParaRPr>
          </a:p>
          <a:p>
            <a:pPr defTabSz="914400" fontAlgn="base">
              <a:spcBef>
                <a:spcPct val="30000"/>
              </a:spcBef>
              <a:spcAft>
                <a:spcPct val="0"/>
              </a:spcAft>
            </a:pPr>
            <a:r>
              <a:rPr lang="en-US" sz="2000">
                <a:cs typeface="Calibri" panose="020F0502020204030204" pitchFamily="34" charset="0"/>
              </a:rPr>
              <a:t>The difference between generated and distributed energy is known as Transmission and Distribution loss; aka system loss.</a:t>
            </a:r>
          </a:p>
          <a:p>
            <a:pPr defTabSz="914400" fontAlgn="base">
              <a:spcBef>
                <a:spcPct val="30000"/>
              </a:spcBef>
              <a:spcAft>
                <a:spcPct val="0"/>
              </a:spcAft>
            </a:pPr>
            <a:endParaRPr lang="en-US" sz="2000">
              <a:cs typeface="Calibri" panose="020F0502020204030204" pitchFamily="34" charset="0"/>
            </a:endParaRPr>
          </a:p>
          <a:p>
            <a:pPr defTabSz="914400" fontAlgn="base">
              <a:spcBef>
                <a:spcPct val="30000"/>
              </a:spcBef>
              <a:spcAft>
                <a:spcPct val="0"/>
              </a:spcAft>
            </a:pPr>
            <a:r>
              <a:rPr lang="en-US" sz="2000">
                <a:cs typeface="Calibri" panose="020F0502020204030204" pitchFamily="34" charset="0"/>
              </a:rPr>
              <a:t>System loss is the energy that is generated but not paid for by users.</a:t>
            </a:r>
          </a:p>
        </p:txBody>
      </p:sp>
      <p:pic>
        <p:nvPicPr>
          <p:cNvPr id="7" name="Picture 2" descr="C:\Users\John.Kretzschmar\AppData\Local\Microsoft\Windows\INetCache\IE\IPQBNJPJ\question-mark[1].png">
            <a:extLst>
              <a:ext uri="{FF2B5EF4-FFF2-40B4-BE49-F238E27FC236}">
                <a16:creationId xmlns:a16="http://schemas.microsoft.com/office/drawing/2014/main" id="{FF91A141-2A94-9D29-8954-160F6FB0DA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9252" y="4007378"/>
            <a:ext cx="2183661" cy="2329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140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4800">
                <a:latin typeface="+mj-lt"/>
                <a:cs typeface="Arial" panose="020B0604020202020204" pitchFamily="34" charset="0"/>
              </a:rPr>
              <a:t>Line Loss</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19</a:t>
            </a:fld>
            <a:endParaRPr lang="en-US"/>
          </a:p>
        </p:txBody>
      </p:sp>
      <p:pic>
        <p:nvPicPr>
          <p:cNvPr id="3" name="Picture 4" descr="C:\Users\John.Kretzschmar\AppData\Local\Microsoft\Windows\INetCache\IE\Q31K26VL\money_sign[1].jpg">
            <a:extLst>
              <a:ext uri="{FF2B5EF4-FFF2-40B4-BE49-F238E27FC236}">
                <a16:creationId xmlns:a16="http://schemas.microsoft.com/office/drawing/2014/main" id="{C713D884-5610-A0CD-8849-8A23AE78B1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9061" y="4627674"/>
            <a:ext cx="831034" cy="1192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John.Kretzschmar\AppData\Local\Microsoft\Windows\INetCache\IE\IPQBNJPJ\money-clipart71[1].jpg">
            <a:extLst>
              <a:ext uri="{FF2B5EF4-FFF2-40B4-BE49-F238E27FC236}">
                <a16:creationId xmlns:a16="http://schemas.microsoft.com/office/drawing/2014/main" id="{0A621E94-FF2C-4C20-9B9E-9EEAA17C81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4764" y="4559827"/>
            <a:ext cx="1454966" cy="132794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E06F735-543D-5865-FF7E-6C16C644398A}"/>
              </a:ext>
            </a:extLst>
          </p:cNvPr>
          <p:cNvSpPr txBox="1"/>
          <p:nvPr/>
        </p:nvSpPr>
        <p:spPr>
          <a:xfrm>
            <a:off x="609600" y="1328173"/>
            <a:ext cx="7924799" cy="3231654"/>
          </a:xfrm>
          <a:prstGeom prst="rect">
            <a:avLst/>
          </a:prstGeom>
          <a:noFill/>
        </p:spPr>
        <p:txBody>
          <a:bodyPr wrap="square" rtlCol="0">
            <a:spAutoFit/>
          </a:bodyPr>
          <a:lstStyle/>
          <a:p>
            <a:pPr defTabSz="914400" fontAlgn="base">
              <a:spcBef>
                <a:spcPct val="30000"/>
              </a:spcBef>
              <a:spcAft>
                <a:spcPct val="0"/>
              </a:spcAft>
            </a:pPr>
            <a:r>
              <a:rPr lang="en-US" sz="2000">
                <a:cs typeface="Calibri" panose="020F0502020204030204" pitchFamily="34" charset="0"/>
              </a:rPr>
              <a:t>According to  US Energy Information Administration reports, nearly 200 Billion unmetered kWh’s are ‘leaked’ from US distribution grids annually.</a:t>
            </a:r>
          </a:p>
          <a:p>
            <a:pPr defTabSz="914400" fontAlgn="base">
              <a:spcBef>
                <a:spcPct val="30000"/>
              </a:spcBef>
              <a:spcAft>
                <a:spcPct val="0"/>
              </a:spcAft>
            </a:pPr>
            <a:endParaRPr lang="en-US" sz="2000">
              <a:cs typeface="Calibri" panose="020F0502020204030204" pitchFamily="34" charset="0"/>
            </a:endParaRPr>
          </a:p>
          <a:p>
            <a:pPr defTabSz="914400" fontAlgn="base">
              <a:spcBef>
                <a:spcPct val="30000"/>
              </a:spcBef>
              <a:spcAft>
                <a:spcPct val="0"/>
              </a:spcAft>
            </a:pPr>
            <a:r>
              <a:rPr lang="en-US" sz="2000">
                <a:cs typeface="Calibri" panose="020F0502020204030204" pitchFamily="34" charset="0"/>
              </a:rPr>
              <a:t>This loss represents nearly $21 Billion that was unmetered but was amortized as electricity cost across rate payer’s bills.   </a:t>
            </a:r>
          </a:p>
          <a:p>
            <a:pPr defTabSz="914400" fontAlgn="base">
              <a:spcBef>
                <a:spcPct val="30000"/>
              </a:spcBef>
              <a:spcAft>
                <a:spcPct val="0"/>
              </a:spcAft>
            </a:pPr>
            <a:endParaRPr lang="en-US" sz="2000">
              <a:cs typeface="Calibri" panose="020F0502020204030204" pitchFamily="34" charset="0"/>
            </a:endParaRPr>
          </a:p>
          <a:p>
            <a:pPr defTabSz="914400" fontAlgn="base">
              <a:spcBef>
                <a:spcPct val="30000"/>
              </a:spcBef>
              <a:spcAft>
                <a:spcPct val="0"/>
              </a:spcAft>
            </a:pPr>
            <a:r>
              <a:rPr lang="en-US" sz="2000">
                <a:cs typeface="Calibri" panose="020F0502020204030204" pitchFamily="34" charset="0"/>
              </a:rPr>
              <a:t>All of this while our government, utilities, and rate payers have been investing billions of dollars in ‘smart meters’, and other energy efficiency efforts.  </a:t>
            </a:r>
          </a:p>
        </p:txBody>
      </p:sp>
    </p:spTree>
    <p:extLst>
      <p:ext uri="{BB962C8B-B14F-4D97-AF65-F5344CB8AC3E}">
        <p14:creationId xmlns:p14="http://schemas.microsoft.com/office/powerpoint/2010/main" val="1156386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p:txBody>
          <a:bodyPr/>
          <a:lstStyle/>
          <a:p>
            <a:r>
              <a:rPr lang="en-US">
                <a:latin typeface="+mj-lt"/>
                <a:cs typeface="Arial" panose="020B0604020202020204" pitchFamily="34" charset="0"/>
              </a:rPr>
              <a:t>What is an Intra- Grid Sensor?</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2</a:t>
            </a:fld>
            <a:endParaRPr lang="en-US"/>
          </a:p>
        </p:txBody>
      </p:sp>
      <p:sp>
        <p:nvSpPr>
          <p:cNvPr id="4" name="Content Placeholder 3">
            <a:extLst>
              <a:ext uri="{FF2B5EF4-FFF2-40B4-BE49-F238E27FC236}">
                <a16:creationId xmlns:a16="http://schemas.microsoft.com/office/drawing/2014/main" id="{4FC7ACC0-41F6-6ABC-093D-56AC5DC6DACA}"/>
              </a:ext>
            </a:extLst>
          </p:cNvPr>
          <p:cNvSpPr txBox="1">
            <a:spLocks noGrp="1"/>
          </p:cNvSpPr>
          <p:nvPr>
            <p:ph idx="1"/>
          </p:nvPr>
        </p:nvSpPr>
        <p:spPr>
          <a:xfrm>
            <a:off x="628650" y="1309688"/>
            <a:ext cx="7886700" cy="923330"/>
          </a:xfrm>
          <a:prstGeom prst="rect">
            <a:avLst/>
          </a:prstGeom>
          <a:noFill/>
        </p:spPr>
        <p:txBody>
          <a:bodyPr wrap="square" rtlCol="0">
            <a:spAutoFit/>
          </a:bodyPr>
          <a:lstStyle/>
          <a:p>
            <a:pPr marL="0" indent="0" algn="l">
              <a:buNone/>
            </a:pPr>
            <a:r>
              <a:rPr lang="en-US" sz="2000">
                <a:latin typeface="Calibri" panose="020F0502020204030204" pitchFamily="34" charset="0"/>
                <a:cs typeface="Calibri" panose="020F0502020204030204" pitchFamily="34" charset="0"/>
              </a:rPr>
              <a:t>A sensor used to provide detailed information about conditions that exist between the distribution transformer and the meter.</a:t>
            </a:r>
            <a:br>
              <a:rPr lang="en-US" sz="2000"/>
            </a:br>
            <a:endParaRPr lang="en-US" sz="2000"/>
          </a:p>
        </p:txBody>
      </p:sp>
      <p:pic>
        <p:nvPicPr>
          <p:cNvPr id="7" name="Picture 2">
            <a:extLst>
              <a:ext uri="{FF2B5EF4-FFF2-40B4-BE49-F238E27FC236}">
                <a16:creationId xmlns:a16="http://schemas.microsoft.com/office/drawing/2014/main" id="{B845C90E-8065-534B-8F60-0A68ACF057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86246">
            <a:off x="1155522" y="3857777"/>
            <a:ext cx="1572104" cy="18197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Users\John.Kretzschmar\AppData\Local\Microsoft\Windows\INetCache\IE\IPQBNJPJ\question-mark[1].png">
            <a:extLst>
              <a:ext uri="{FF2B5EF4-FFF2-40B4-BE49-F238E27FC236}">
                <a16:creationId xmlns:a16="http://schemas.microsoft.com/office/drawing/2014/main" id="{0F82A97F-8CF0-E44B-A7F3-79127A6678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184" y="2590800"/>
            <a:ext cx="2713631" cy="28945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2CDC435A-ED70-AEFB-8865-20DB48F694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67030">
            <a:off x="6332958" y="3889382"/>
            <a:ext cx="1744837" cy="1523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747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4800">
                <a:latin typeface="+mj-lt"/>
                <a:cs typeface="Arial" panose="020B0604020202020204" pitchFamily="34" charset="0"/>
              </a:rPr>
              <a:t>Line Loss</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20</a:t>
            </a:fld>
            <a:endParaRPr lang="en-US"/>
          </a:p>
        </p:txBody>
      </p:sp>
      <p:sp>
        <p:nvSpPr>
          <p:cNvPr id="4" name="TextBox 3">
            <a:extLst>
              <a:ext uri="{FF2B5EF4-FFF2-40B4-BE49-F238E27FC236}">
                <a16:creationId xmlns:a16="http://schemas.microsoft.com/office/drawing/2014/main" id="{DFAA4DDA-15C4-E0E0-5D66-FCCCB596C084}"/>
              </a:ext>
            </a:extLst>
          </p:cNvPr>
          <p:cNvSpPr txBox="1"/>
          <p:nvPr/>
        </p:nvSpPr>
        <p:spPr>
          <a:xfrm>
            <a:off x="479891" y="1267354"/>
            <a:ext cx="8035459" cy="2616101"/>
          </a:xfrm>
          <a:prstGeom prst="rect">
            <a:avLst/>
          </a:prstGeom>
          <a:noFill/>
        </p:spPr>
        <p:txBody>
          <a:bodyPr wrap="square" rtlCol="0">
            <a:spAutoFit/>
          </a:bodyPr>
          <a:lstStyle/>
          <a:p>
            <a:pPr defTabSz="914400" fontAlgn="base">
              <a:spcBef>
                <a:spcPct val="30000"/>
              </a:spcBef>
              <a:spcAft>
                <a:spcPct val="0"/>
              </a:spcAft>
            </a:pPr>
            <a:r>
              <a:rPr lang="en-US" sz="2000">
                <a:cs typeface="Calibri" panose="020F0502020204030204" pitchFamily="34" charset="0"/>
              </a:rPr>
              <a:t>Electric distribution grids do not have adequate sensor technology and analytic capabilities to allow utilities to directly reduce system losses.</a:t>
            </a:r>
          </a:p>
          <a:p>
            <a:pPr defTabSz="914400" fontAlgn="base">
              <a:spcBef>
                <a:spcPct val="30000"/>
              </a:spcBef>
              <a:spcAft>
                <a:spcPct val="0"/>
              </a:spcAft>
            </a:pPr>
            <a:endParaRPr lang="en-US" sz="2000">
              <a:cs typeface="Calibri" panose="020F0502020204030204" pitchFamily="34" charset="0"/>
            </a:endParaRPr>
          </a:p>
          <a:p>
            <a:pPr defTabSz="914400" fontAlgn="base">
              <a:spcBef>
                <a:spcPct val="30000"/>
              </a:spcBef>
              <a:spcAft>
                <a:spcPct val="0"/>
              </a:spcAft>
            </a:pPr>
            <a:r>
              <a:rPr lang="en-US" sz="2000">
                <a:cs typeface="Calibri" panose="020F0502020204030204" pitchFamily="34" charset="0"/>
              </a:rPr>
              <a:t>As a result, a blind spot exists between the substation SCADA and the AMI meter.</a:t>
            </a:r>
          </a:p>
          <a:p>
            <a:pPr defTabSz="914400" fontAlgn="base">
              <a:spcBef>
                <a:spcPct val="30000"/>
              </a:spcBef>
              <a:spcAft>
                <a:spcPct val="0"/>
              </a:spcAft>
            </a:pPr>
            <a:endParaRPr lang="en-US" sz="2000">
              <a:cs typeface="Calibri" panose="020F0502020204030204" pitchFamily="34" charset="0"/>
            </a:endParaRPr>
          </a:p>
          <a:p>
            <a:pPr defTabSz="914400" fontAlgn="base">
              <a:spcBef>
                <a:spcPct val="30000"/>
              </a:spcBef>
              <a:spcAft>
                <a:spcPct val="0"/>
              </a:spcAft>
            </a:pPr>
            <a:r>
              <a:rPr lang="en-US" sz="2000">
                <a:cs typeface="Calibri" panose="020F0502020204030204" pitchFamily="34" charset="0"/>
              </a:rPr>
              <a:t>Intra-Grid Sensors can provide visibility into this critical area.</a:t>
            </a:r>
          </a:p>
        </p:txBody>
      </p:sp>
      <p:pic>
        <p:nvPicPr>
          <p:cNvPr id="8" name="Picture 7" descr="C:\Users\John.Kretzschmar\AppData\Local\Microsoft\Windows\INetCache\IE\CSC5RA7T\Transformers_in_the_power_grid[1].png">
            <a:extLst>
              <a:ext uri="{FF2B5EF4-FFF2-40B4-BE49-F238E27FC236}">
                <a16:creationId xmlns:a16="http://schemas.microsoft.com/office/drawing/2014/main" id="{D030B792-22FC-1547-C9F2-4CC6C79919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319818"/>
            <a:ext cx="5943600" cy="17512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John.Kretzschmar\AppData\Local\Microsoft\Windows\INetCache\IE\IPQBNJPJ\jcartier-wireless-video-camera[1].png">
            <a:extLst>
              <a:ext uri="{FF2B5EF4-FFF2-40B4-BE49-F238E27FC236}">
                <a16:creationId xmlns:a16="http://schemas.microsoft.com/office/drawing/2014/main" id="{BE31C1F7-5308-2FC6-F02C-4C22F788F3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0305" y="4168768"/>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647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394785" y="172803"/>
            <a:ext cx="8746952" cy="679832"/>
          </a:xfrm>
        </p:spPr>
        <p:txBody>
          <a:bodyPr/>
          <a:lstStyle/>
          <a:p>
            <a:r>
              <a:rPr lang="en-US" sz="4200">
                <a:latin typeface="+mj-lt"/>
                <a:cs typeface="Arial" panose="020B0604020202020204" pitchFamily="34" charset="0"/>
              </a:rPr>
              <a:t>The Next Step in Grid Modernization </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21</a:t>
            </a:fld>
            <a:endParaRPr lang="en-US"/>
          </a:p>
        </p:txBody>
      </p:sp>
      <p:sp>
        <p:nvSpPr>
          <p:cNvPr id="3" name="TextBox 2">
            <a:extLst>
              <a:ext uri="{FF2B5EF4-FFF2-40B4-BE49-F238E27FC236}">
                <a16:creationId xmlns:a16="http://schemas.microsoft.com/office/drawing/2014/main" id="{975087FE-E410-1089-9F49-D763AFFA5CDC}"/>
              </a:ext>
            </a:extLst>
          </p:cNvPr>
          <p:cNvSpPr txBox="1"/>
          <p:nvPr/>
        </p:nvSpPr>
        <p:spPr>
          <a:xfrm>
            <a:off x="628650" y="1648370"/>
            <a:ext cx="5410199" cy="2800767"/>
          </a:xfrm>
          <a:prstGeom prst="rect">
            <a:avLst/>
          </a:prstGeom>
          <a:noFill/>
        </p:spPr>
        <p:txBody>
          <a:bodyPr wrap="square" rtlCol="0">
            <a:spAutoFit/>
          </a:bodyPr>
          <a:lstStyle/>
          <a:p>
            <a:pPr defTabSz="914400" fontAlgn="base">
              <a:spcBef>
                <a:spcPct val="30000"/>
              </a:spcBef>
              <a:spcAft>
                <a:spcPct val="0"/>
              </a:spcAft>
            </a:pPr>
            <a:r>
              <a:rPr lang="en-US" sz="2000">
                <a:cs typeface="Calibri" panose="020F0502020204030204" pitchFamily="34" charset="0"/>
              </a:rPr>
              <a:t>Advanced Transformer Infrastructure (ATI)</a:t>
            </a:r>
          </a:p>
          <a:p>
            <a:pPr defTabSz="914400" fontAlgn="base">
              <a:spcBef>
                <a:spcPct val="30000"/>
              </a:spcBef>
              <a:spcAft>
                <a:spcPct val="0"/>
              </a:spcAft>
            </a:pPr>
            <a:endParaRPr lang="en-US" sz="2000">
              <a:cs typeface="Calibri" panose="020F0502020204030204" pitchFamily="34" charset="0"/>
            </a:endParaRPr>
          </a:p>
          <a:p>
            <a:pPr defTabSz="914400" fontAlgn="base">
              <a:spcBef>
                <a:spcPct val="30000"/>
              </a:spcBef>
              <a:spcAft>
                <a:spcPct val="0"/>
              </a:spcAft>
            </a:pPr>
            <a:r>
              <a:rPr lang="en-US" sz="2000">
                <a:cs typeface="Calibri" panose="020F0502020204030204" pitchFamily="34" charset="0"/>
              </a:rPr>
              <a:t>Reliability Improvements</a:t>
            </a:r>
          </a:p>
          <a:p>
            <a:pPr defTabSz="914400" fontAlgn="base">
              <a:spcBef>
                <a:spcPct val="30000"/>
              </a:spcBef>
              <a:spcAft>
                <a:spcPct val="0"/>
              </a:spcAft>
            </a:pPr>
            <a:r>
              <a:rPr lang="en-US" sz="2000">
                <a:cs typeface="Calibri" panose="020F0502020204030204" pitchFamily="34" charset="0"/>
              </a:rPr>
              <a:t>DER &amp; EV Integration</a:t>
            </a:r>
          </a:p>
          <a:p>
            <a:pPr defTabSz="914400" fontAlgn="base">
              <a:spcBef>
                <a:spcPct val="30000"/>
              </a:spcBef>
              <a:spcAft>
                <a:spcPct val="0"/>
              </a:spcAft>
            </a:pPr>
            <a:r>
              <a:rPr lang="en-US" sz="2000">
                <a:cs typeface="Calibri" panose="020F0502020204030204" pitchFamily="34" charset="0"/>
              </a:rPr>
              <a:t>Fire Mitigation</a:t>
            </a:r>
          </a:p>
          <a:p>
            <a:pPr defTabSz="914400" fontAlgn="base">
              <a:spcBef>
                <a:spcPct val="30000"/>
              </a:spcBef>
              <a:spcAft>
                <a:spcPct val="0"/>
              </a:spcAft>
            </a:pPr>
            <a:r>
              <a:rPr lang="en-US" sz="2000">
                <a:cs typeface="Calibri" panose="020F0502020204030204" pitchFamily="34" charset="0"/>
              </a:rPr>
              <a:t>Outage Notification</a:t>
            </a:r>
          </a:p>
          <a:p>
            <a:pPr defTabSz="914400" fontAlgn="base">
              <a:spcBef>
                <a:spcPct val="30000"/>
              </a:spcBef>
              <a:spcAft>
                <a:spcPct val="0"/>
              </a:spcAft>
            </a:pPr>
            <a:r>
              <a:rPr lang="en-US" sz="2000">
                <a:cs typeface="Calibri" panose="020F0502020204030204" pitchFamily="34" charset="0"/>
              </a:rPr>
              <a:t>Voltage Optimization</a:t>
            </a:r>
          </a:p>
        </p:txBody>
      </p:sp>
      <p:pic>
        <p:nvPicPr>
          <p:cNvPr id="7" name="Shape 327">
            <a:extLst>
              <a:ext uri="{FF2B5EF4-FFF2-40B4-BE49-F238E27FC236}">
                <a16:creationId xmlns:a16="http://schemas.microsoft.com/office/drawing/2014/main" id="{C01ACEEA-9409-CBC1-A8AC-CCAEF19E584B}"/>
              </a:ext>
            </a:extLst>
          </p:cNvPr>
          <p:cNvPicPr preferRelativeResize="0"/>
          <p:nvPr/>
        </p:nvPicPr>
        <p:blipFill rotWithShape="1">
          <a:blip r:embed="rId2">
            <a:alphaModFix/>
            <a:extLst>
              <a:ext uri="{BEBA8EAE-BF5A-486C-A8C5-ECC9F3942E4B}">
                <a14:imgProps xmlns:a14="http://schemas.microsoft.com/office/drawing/2010/main">
                  <a14:imgLayer r:embed="rId3">
                    <a14:imgEffect>
                      <a14:artisticBlur radius="19"/>
                    </a14:imgEffect>
                  </a14:imgLayer>
                </a14:imgProps>
              </a:ext>
            </a:extLst>
          </a:blip>
          <a:srcRect b="23576"/>
          <a:stretch/>
        </p:blipFill>
        <p:spPr>
          <a:xfrm>
            <a:off x="6038849" y="1450412"/>
            <a:ext cx="1905000" cy="4308161"/>
          </a:xfrm>
          <a:prstGeom prst="rect">
            <a:avLst/>
          </a:prstGeom>
          <a:noFill/>
          <a:ln>
            <a:noFill/>
          </a:ln>
        </p:spPr>
      </p:pic>
    </p:spTree>
    <p:extLst>
      <p:ext uri="{BB962C8B-B14F-4D97-AF65-F5344CB8AC3E}">
        <p14:creationId xmlns:p14="http://schemas.microsoft.com/office/powerpoint/2010/main" val="1368831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259;p47">
            <a:extLst>
              <a:ext uri="{FF2B5EF4-FFF2-40B4-BE49-F238E27FC236}">
                <a16:creationId xmlns:a16="http://schemas.microsoft.com/office/drawing/2014/main" id="{A79A8BD6-DE5C-A491-CBED-E2208E27D66C}"/>
              </a:ext>
            </a:extLst>
          </p:cNvPr>
          <p:cNvPicPr preferRelativeResize="0"/>
          <p:nvPr/>
        </p:nvPicPr>
        <p:blipFill rotWithShape="1">
          <a:blip r:embed="rId2">
            <a:alphaModFix/>
          </a:blip>
          <a:srcRect l="34464" r="-15147" b="1437"/>
          <a:stretch/>
        </p:blipFill>
        <p:spPr>
          <a:xfrm>
            <a:off x="2651760" y="1797237"/>
            <a:ext cx="6492240" cy="4206240"/>
          </a:xfrm>
          <a:prstGeom prst="rect">
            <a:avLst/>
          </a:prstGeom>
          <a:noFill/>
          <a:ln>
            <a:noFill/>
          </a:ln>
        </p:spPr>
      </p:pic>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487583" y="156981"/>
            <a:ext cx="8168145" cy="679832"/>
          </a:xfrm>
        </p:spPr>
        <p:txBody>
          <a:bodyPr/>
          <a:lstStyle/>
          <a:p>
            <a:r>
              <a:rPr lang="en-US" sz="3600">
                <a:latin typeface="+mj-lt"/>
                <a:cs typeface="Arial" panose="020B0604020202020204" pitchFamily="34" charset="0"/>
              </a:rPr>
              <a:t>Advanced Transformer Infrastructure</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22</a:t>
            </a:fld>
            <a:endParaRPr lang="en-US"/>
          </a:p>
        </p:txBody>
      </p:sp>
      <p:pic>
        <p:nvPicPr>
          <p:cNvPr id="7" name="Shape 327">
            <a:extLst>
              <a:ext uri="{FF2B5EF4-FFF2-40B4-BE49-F238E27FC236}">
                <a16:creationId xmlns:a16="http://schemas.microsoft.com/office/drawing/2014/main" id="{C01ACEEA-9409-CBC1-A8AC-CCAEF19E584B}"/>
              </a:ext>
            </a:extLst>
          </p:cNvPr>
          <p:cNvPicPr preferRelativeResize="0"/>
          <p:nvPr/>
        </p:nvPicPr>
        <p:blipFill rotWithShape="1">
          <a:blip r:embed="rId3">
            <a:alphaModFix/>
            <a:extLst>
              <a:ext uri="{BEBA8EAE-BF5A-486C-A8C5-ECC9F3942E4B}">
                <a14:imgProps xmlns:a14="http://schemas.microsoft.com/office/drawing/2010/main">
                  <a14:imgLayer r:embed="rId4">
                    <a14:imgEffect>
                      <a14:artisticBlur radius="19"/>
                    </a14:imgEffect>
                  </a14:imgLayer>
                </a14:imgProps>
              </a:ext>
            </a:extLst>
          </a:blip>
          <a:srcRect b="23576"/>
          <a:stretch/>
        </p:blipFill>
        <p:spPr>
          <a:xfrm>
            <a:off x="394784" y="1274919"/>
            <a:ext cx="2049651" cy="4863331"/>
          </a:xfrm>
          <a:prstGeom prst="rect">
            <a:avLst/>
          </a:prstGeom>
          <a:noFill/>
          <a:ln>
            <a:noFill/>
          </a:ln>
        </p:spPr>
      </p:pic>
      <p:sp>
        <p:nvSpPr>
          <p:cNvPr id="4" name="Arrow: Down 3">
            <a:extLst>
              <a:ext uri="{FF2B5EF4-FFF2-40B4-BE49-F238E27FC236}">
                <a16:creationId xmlns:a16="http://schemas.microsoft.com/office/drawing/2014/main" id="{1AF059CC-3041-DDBD-C686-A9046F187371}"/>
              </a:ext>
            </a:extLst>
          </p:cNvPr>
          <p:cNvSpPr/>
          <p:nvPr/>
        </p:nvSpPr>
        <p:spPr bwMode="auto">
          <a:xfrm rot="17927922">
            <a:off x="2207696" y="2408201"/>
            <a:ext cx="549275" cy="1158671"/>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a:ln>
                <a:noFill/>
              </a:ln>
              <a:solidFill>
                <a:srgbClr val="000000"/>
              </a:solidFill>
              <a:effectLst/>
              <a:highlight>
                <a:srgbClr val="FFFF00"/>
              </a:highlight>
              <a:latin typeface="Arial" charset="0"/>
            </a:endParaRPr>
          </a:p>
        </p:txBody>
      </p:sp>
      <p:pic>
        <p:nvPicPr>
          <p:cNvPr id="9" name="Picture 8">
            <a:extLst>
              <a:ext uri="{FF2B5EF4-FFF2-40B4-BE49-F238E27FC236}">
                <a16:creationId xmlns:a16="http://schemas.microsoft.com/office/drawing/2014/main" id="{BA26A40D-3B28-5D51-DFC8-3F06FE7B484E}"/>
              </a:ext>
            </a:extLst>
          </p:cNvPr>
          <p:cNvPicPr>
            <a:picLocks noChangeAspect="1"/>
          </p:cNvPicPr>
          <p:nvPr/>
        </p:nvPicPr>
        <p:blipFill>
          <a:blip r:embed="rId5"/>
          <a:stretch>
            <a:fillRect/>
          </a:stretch>
        </p:blipFill>
        <p:spPr>
          <a:xfrm>
            <a:off x="6146929" y="1797237"/>
            <a:ext cx="1230329" cy="2165380"/>
          </a:xfrm>
          <a:prstGeom prst="rect">
            <a:avLst/>
          </a:prstGeom>
        </p:spPr>
      </p:pic>
      <p:pic>
        <p:nvPicPr>
          <p:cNvPr id="10" name="Picture 9">
            <a:extLst>
              <a:ext uri="{FF2B5EF4-FFF2-40B4-BE49-F238E27FC236}">
                <a16:creationId xmlns:a16="http://schemas.microsoft.com/office/drawing/2014/main" id="{C2CD3DDF-3D8D-B0B8-B461-A787987D9792}"/>
              </a:ext>
            </a:extLst>
          </p:cNvPr>
          <p:cNvPicPr>
            <a:picLocks noChangeAspect="1"/>
          </p:cNvPicPr>
          <p:nvPr/>
        </p:nvPicPr>
        <p:blipFill>
          <a:blip r:embed="rId6"/>
          <a:stretch>
            <a:fillRect/>
          </a:stretch>
        </p:blipFill>
        <p:spPr>
          <a:xfrm>
            <a:off x="7377257" y="1797237"/>
            <a:ext cx="1371959" cy="2165380"/>
          </a:xfrm>
          <a:prstGeom prst="rect">
            <a:avLst/>
          </a:prstGeom>
        </p:spPr>
      </p:pic>
      <p:sp>
        <p:nvSpPr>
          <p:cNvPr id="14" name="TextBox 13">
            <a:extLst>
              <a:ext uri="{FF2B5EF4-FFF2-40B4-BE49-F238E27FC236}">
                <a16:creationId xmlns:a16="http://schemas.microsoft.com/office/drawing/2014/main" id="{B78DCC51-A7AC-682D-F4BF-BDA1AB880E79}"/>
              </a:ext>
            </a:extLst>
          </p:cNvPr>
          <p:cNvSpPr txBox="1"/>
          <p:nvPr/>
        </p:nvSpPr>
        <p:spPr>
          <a:xfrm>
            <a:off x="5137276" y="3337252"/>
            <a:ext cx="4698748" cy="369332"/>
          </a:xfrm>
          <a:prstGeom prst="rect">
            <a:avLst/>
          </a:prstGeom>
          <a:noFill/>
        </p:spPr>
        <p:txBody>
          <a:bodyPr wrap="square">
            <a:spAutoFit/>
          </a:bodyPr>
          <a:lstStyle/>
          <a:p>
            <a:r>
              <a:rPr lang="en-US" b="1">
                <a:solidFill>
                  <a:schemeClr val="tx1"/>
                </a:solidFill>
              </a:rPr>
              <a:t>API</a:t>
            </a:r>
            <a:endParaRPr lang="en-US"/>
          </a:p>
        </p:txBody>
      </p:sp>
      <p:sp>
        <p:nvSpPr>
          <p:cNvPr id="15" name="Rectangle: Rounded Corners 14">
            <a:extLst>
              <a:ext uri="{FF2B5EF4-FFF2-40B4-BE49-F238E27FC236}">
                <a16:creationId xmlns:a16="http://schemas.microsoft.com/office/drawing/2014/main" id="{AF98FE84-929D-C0B2-B000-84864DC53A73}"/>
              </a:ext>
            </a:extLst>
          </p:cNvPr>
          <p:cNvSpPr/>
          <p:nvPr/>
        </p:nvSpPr>
        <p:spPr>
          <a:xfrm>
            <a:off x="5055605" y="3968868"/>
            <a:ext cx="696540" cy="44007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GUI</a:t>
            </a:r>
          </a:p>
        </p:txBody>
      </p:sp>
      <p:sp>
        <p:nvSpPr>
          <p:cNvPr id="16" name="Rectangle: Rounded Corners 15">
            <a:extLst>
              <a:ext uri="{FF2B5EF4-FFF2-40B4-BE49-F238E27FC236}">
                <a16:creationId xmlns:a16="http://schemas.microsoft.com/office/drawing/2014/main" id="{1B11D422-96FE-E967-6343-40478FF5F445}"/>
              </a:ext>
            </a:extLst>
          </p:cNvPr>
          <p:cNvSpPr/>
          <p:nvPr/>
        </p:nvSpPr>
        <p:spPr>
          <a:xfrm>
            <a:off x="5055605" y="3337252"/>
            <a:ext cx="696540" cy="440079"/>
          </a:xfrm>
          <a:prstGeom prst="roundRect">
            <a:avLst>
              <a:gd name="adj" fmla="val 19072"/>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API</a:t>
            </a:r>
          </a:p>
        </p:txBody>
      </p:sp>
    </p:spTree>
    <p:extLst>
      <p:ext uri="{BB962C8B-B14F-4D97-AF65-F5344CB8AC3E}">
        <p14:creationId xmlns:p14="http://schemas.microsoft.com/office/powerpoint/2010/main" val="120872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487583" y="156981"/>
            <a:ext cx="8746952" cy="679832"/>
          </a:xfrm>
        </p:spPr>
        <p:txBody>
          <a:bodyPr/>
          <a:lstStyle/>
          <a:p>
            <a:r>
              <a:rPr lang="en-US" sz="4000">
                <a:latin typeface="+mj-lt"/>
                <a:cs typeface="Arial" panose="020B0604020202020204" pitchFamily="34" charset="0"/>
              </a:rPr>
              <a:t>Advanced Transformer Infrastructure</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23</a:t>
            </a:fld>
            <a:endParaRPr lang="en-US"/>
          </a:p>
        </p:txBody>
      </p:sp>
      <p:pic>
        <p:nvPicPr>
          <p:cNvPr id="3" name="Picture 2">
            <a:extLst>
              <a:ext uri="{FF2B5EF4-FFF2-40B4-BE49-F238E27FC236}">
                <a16:creationId xmlns:a16="http://schemas.microsoft.com/office/drawing/2014/main" id="{83E8D337-1818-02D2-428C-A86B60B78B26}"/>
              </a:ext>
            </a:extLst>
          </p:cNvPr>
          <p:cNvPicPr>
            <a:picLocks noChangeAspect="1"/>
          </p:cNvPicPr>
          <p:nvPr/>
        </p:nvPicPr>
        <p:blipFill>
          <a:blip r:embed="rId2"/>
          <a:stretch>
            <a:fillRect/>
          </a:stretch>
        </p:blipFill>
        <p:spPr>
          <a:xfrm>
            <a:off x="338527" y="1348967"/>
            <a:ext cx="8325640" cy="4454934"/>
          </a:xfrm>
          <a:prstGeom prst="rect">
            <a:avLst/>
          </a:prstGeom>
        </p:spPr>
      </p:pic>
    </p:spTree>
    <p:extLst>
      <p:ext uri="{BB962C8B-B14F-4D97-AF65-F5344CB8AC3E}">
        <p14:creationId xmlns:p14="http://schemas.microsoft.com/office/powerpoint/2010/main" val="3387760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487583" y="156981"/>
            <a:ext cx="8746952" cy="679832"/>
          </a:xfrm>
        </p:spPr>
        <p:txBody>
          <a:bodyPr/>
          <a:lstStyle/>
          <a:p>
            <a:r>
              <a:rPr lang="en-US" sz="4000">
                <a:latin typeface="+mj-lt"/>
                <a:cs typeface="Arial" panose="020B0604020202020204" pitchFamily="34" charset="0"/>
              </a:rPr>
              <a:t>Advanced Transformer Infrastructure</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24</a:t>
            </a:fld>
            <a:endParaRPr lang="en-US"/>
          </a:p>
        </p:txBody>
      </p:sp>
      <p:grpSp>
        <p:nvGrpSpPr>
          <p:cNvPr id="4" name="Group 3">
            <a:extLst>
              <a:ext uri="{FF2B5EF4-FFF2-40B4-BE49-F238E27FC236}">
                <a16:creationId xmlns:a16="http://schemas.microsoft.com/office/drawing/2014/main" id="{70EC6AC6-1DBF-B437-B7FD-2ACFDA6CC8E5}"/>
              </a:ext>
            </a:extLst>
          </p:cNvPr>
          <p:cNvGrpSpPr/>
          <p:nvPr/>
        </p:nvGrpSpPr>
        <p:grpSpPr>
          <a:xfrm>
            <a:off x="487583" y="1175811"/>
            <a:ext cx="3886325" cy="610708"/>
            <a:chOff x="622300" y="1955070"/>
            <a:chExt cx="5321301" cy="906827"/>
          </a:xfrm>
        </p:grpSpPr>
        <p:pic>
          <p:nvPicPr>
            <p:cNvPr id="7" name="Picture 6">
              <a:extLst>
                <a:ext uri="{FF2B5EF4-FFF2-40B4-BE49-F238E27FC236}">
                  <a16:creationId xmlns:a16="http://schemas.microsoft.com/office/drawing/2014/main" id="{B7755D8C-A2B0-B61E-7DC1-83E0648DB187}"/>
                </a:ext>
              </a:extLst>
            </p:cNvPr>
            <p:cNvPicPr>
              <a:picLocks noChangeAspect="1"/>
            </p:cNvPicPr>
            <p:nvPr/>
          </p:nvPicPr>
          <p:blipFill>
            <a:blip r:embed="rId2"/>
            <a:stretch>
              <a:fillRect/>
            </a:stretch>
          </p:blipFill>
          <p:spPr>
            <a:xfrm>
              <a:off x="622300" y="2262759"/>
              <a:ext cx="1971950" cy="552527"/>
            </a:xfrm>
            <a:prstGeom prst="rect">
              <a:avLst/>
            </a:prstGeom>
          </p:spPr>
        </p:pic>
        <p:pic>
          <p:nvPicPr>
            <p:cNvPr id="8" name="Picture 7">
              <a:extLst>
                <a:ext uri="{FF2B5EF4-FFF2-40B4-BE49-F238E27FC236}">
                  <a16:creationId xmlns:a16="http://schemas.microsoft.com/office/drawing/2014/main" id="{AC9304CB-644A-E1AA-EF3D-230C773693F4}"/>
                </a:ext>
              </a:extLst>
            </p:cNvPr>
            <p:cNvPicPr>
              <a:picLocks noChangeAspect="1"/>
            </p:cNvPicPr>
            <p:nvPr/>
          </p:nvPicPr>
          <p:blipFill>
            <a:blip r:embed="rId3"/>
            <a:stretch>
              <a:fillRect/>
            </a:stretch>
          </p:blipFill>
          <p:spPr>
            <a:xfrm>
              <a:off x="2962551" y="2216150"/>
              <a:ext cx="2981050" cy="645747"/>
            </a:xfrm>
            <a:prstGeom prst="rect">
              <a:avLst/>
            </a:prstGeom>
          </p:spPr>
        </p:pic>
        <p:sp>
          <p:nvSpPr>
            <p:cNvPr id="9" name="TextBox 8">
              <a:extLst>
                <a:ext uri="{FF2B5EF4-FFF2-40B4-BE49-F238E27FC236}">
                  <a16:creationId xmlns:a16="http://schemas.microsoft.com/office/drawing/2014/main" id="{70564E15-C906-553D-FD58-B38FE2330650}"/>
                </a:ext>
              </a:extLst>
            </p:cNvPr>
            <p:cNvSpPr txBox="1"/>
            <p:nvPr/>
          </p:nvSpPr>
          <p:spPr>
            <a:xfrm>
              <a:off x="2398159" y="1955070"/>
              <a:ext cx="533400" cy="707887"/>
            </a:xfrm>
            <a:prstGeom prst="rect">
              <a:avLst/>
            </a:prstGeom>
            <a:noFill/>
          </p:spPr>
          <p:txBody>
            <a:bodyPr wrap="square" rtlCol="0">
              <a:spAutoFit/>
            </a:bodyPr>
            <a:lstStyle/>
            <a:p>
              <a:r>
                <a:rPr lang="en-US" sz="4000" b="1"/>
                <a:t>:</a:t>
              </a:r>
            </a:p>
          </p:txBody>
        </p:sp>
      </p:grpSp>
      <p:sp>
        <p:nvSpPr>
          <p:cNvPr id="10" name="TextBox 9">
            <a:extLst>
              <a:ext uri="{FF2B5EF4-FFF2-40B4-BE49-F238E27FC236}">
                <a16:creationId xmlns:a16="http://schemas.microsoft.com/office/drawing/2014/main" id="{C2C38A24-F1B7-6AFC-AD34-25E9393E10CC}"/>
              </a:ext>
            </a:extLst>
          </p:cNvPr>
          <p:cNvSpPr txBox="1"/>
          <p:nvPr/>
        </p:nvSpPr>
        <p:spPr>
          <a:xfrm>
            <a:off x="5415056" y="1293464"/>
            <a:ext cx="2614236" cy="461665"/>
          </a:xfrm>
          <a:prstGeom prst="rect">
            <a:avLst/>
          </a:prstGeom>
          <a:noFill/>
        </p:spPr>
        <p:txBody>
          <a:bodyPr wrap="square" rtlCol="0">
            <a:spAutoFit/>
          </a:bodyPr>
          <a:lstStyle/>
          <a:p>
            <a:pPr algn="ctr" defTabSz="914400" fontAlgn="base">
              <a:spcBef>
                <a:spcPct val="30000"/>
              </a:spcBef>
              <a:spcAft>
                <a:spcPct val="0"/>
              </a:spcAft>
            </a:pPr>
            <a:r>
              <a:rPr lang="en-US" sz="2400">
                <a:cs typeface="Calibri" panose="020F0502020204030204" pitchFamily="34" charset="0"/>
              </a:rPr>
              <a:t>Outage Notification</a:t>
            </a:r>
          </a:p>
        </p:txBody>
      </p:sp>
      <p:pic>
        <p:nvPicPr>
          <p:cNvPr id="11" name="Picture 10">
            <a:extLst>
              <a:ext uri="{FF2B5EF4-FFF2-40B4-BE49-F238E27FC236}">
                <a16:creationId xmlns:a16="http://schemas.microsoft.com/office/drawing/2014/main" id="{F3A73518-2AF3-D3FF-C5B7-1F788D5CAAF5}"/>
              </a:ext>
            </a:extLst>
          </p:cNvPr>
          <p:cNvPicPr>
            <a:picLocks noChangeAspect="1"/>
          </p:cNvPicPr>
          <p:nvPr/>
        </p:nvPicPr>
        <p:blipFill>
          <a:blip r:embed="rId4"/>
          <a:stretch>
            <a:fillRect/>
          </a:stretch>
        </p:blipFill>
        <p:spPr>
          <a:xfrm>
            <a:off x="506879" y="2079510"/>
            <a:ext cx="8008471" cy="3830138"/>
          </a:xfrm>
          <a:prstGeom prst="rect">
            <a:avLst/>
          </a:prstGeom>
        </p:spPr>
      </p:pic>
    </p:spTree>
    <p:extLst>
      <p:ext uri="{BB962C8B-B14F-4D97-AF65-F5344CB8AC3E}">
        <p14:creationId xmlns:p14="http://schemas.microsoft.com/office/powerpoint/2010/main" val="134216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487583" y="156981"/>
            <a:ext cx="8746952" cy="679832"/>
          </a:xfrm>
        </p:spPr>
        <p:txBody>
          <a:bodyPr/>
          <a:lstStyle/>
          <a:p>
            <a:r>
              <a:rPr lang="en-US" sz="4000">
                <a:latin typeface="+mj-lt"/>
                <a:cs typeface="Arial" panose="020B0604020202020204" pitchFamily="34" charset="0"/>
              </a:rPr>
              <a:t>Advanced Transformer Infrastructure</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25</a:t>
            </a:fld>
            <a:endParaRPr lang="en-US"/>
          </a:p>
        </p:txBody>
      </p:sp>
      <p:grpSp>
        <p:nvGrpSpPr>
          <p:cNvPr id="3" name="Group 2">
            <a:extLst>
              <a:ext uri="{FF2B5EF4-FFF2-40B4-BE49-F238E27FC236}">
                <a16:creationId xmlns:a16="http://schemas.microsoft.com/office/drawing/2014/main" id="{237FBC3D-3896-CD33-3024-CF2726034CEF}"/>
              </a:ext>
            </a:extLst>
          </p:cNvPr>
          <p:cNvGrpSpPr/>
          <p:nvPr/>
        </p:nvGrpSpPr>
        <p:grpSpPr>
          <a:xfrm>
            <a:off x="1095468" y="1484767"/>
            <a:ext cx="7921783" cy="4644427"/>
            <a:chOff x="850900" y="1752600"/>
            <a:chExt cx="7467600" cy="4470598"/>
          </a:xfrm>
        </p:grpSpPr>
        <p:grpSp>
          <p:nvGrpSpPr>
            <p:cNvPr id="12" name="Group 11">
              <a:extLst>
                <a:ext uri="{FF2B5EF4-FFF2-40B4-BE49-F238E27FC236}">
                  <a16:creationId xmlns:a16="http://schemas.microsoft.com/office/drawing/2014/main" id="{D1C5AF4D-D9FA-15FA-B88B-6C7E7C9C2ED4}"/>
                </a:ext>
              </a:extLst>
            </p:cNvPr>
            <p:cNvGrpSpPr/>
            <p:nvPr/>
          </p:nvGrpSpPr>
          <p:grpSpPr>
            <a:xfrm>
              <a:off x="850900" y="1752600"/>
              <a:ext cx="7467600" cy="4470598"/>
              <a:chOff x="354278" y="275063"/>
              <a:chExt cx="8659859" cy="5232598"/>
            </a:xfrm>
            <a:solidFill>
              <a:srgbClr val="FF0000"/>
            </a:solidFill>
          </p:grpSpPr>
          <p:pic>
            <p:nvPicPr>
              <p:cNvPr id="14" name="Google Shape;99;p3">
                <a:extLst>
                  <a:ext uri="{FF2B5EF4-FFF2-40B4-BE49-F238E27FC236}">
                    <a16:creationId xmlns:a16="http://schemas.microsoft.com/office/drawing/2014/main" id="{73529C16-C8FD-47DF-822E-0259F020B0D1}"/>
                  </a:ext>
                </a:extLst>
              </p:cNvPr>
              <p:cNvPicPr preferRelativeResize="0"/>
              <p:nvPr/>
            </p:nvPicPr>
            <p:blipFill rotWithShape="1">
              <a:blip r:embed="rId2">
                <a:alphaModFix/>
              </a:blip>
              <a:srcRect t="47315" r="35778"/>
              <a:stretch/>
            </p:blipFill>
            <p:spPr>
              <a:xfrm>
                <a:off x="423518" y="3700506"/>
                <a:ext cx="3671188" cy="1807155"/>
              </a:xfrm>
              <a:prstGeom prst="rect">
                <a:avLst/>
              </a:prstGeom>
              <a:grpFill/>
              <a:ln>
                <a:solidFill>
                  <a:srgbClr val="000000"/>
                </a:solidFill>
              </a:ln>
            </p:spPr>
          </p:pic>
          <p:pic>
            <p:nvPicPr>
              <p:cNvPr id="15" name="Google Shape;100;p3">
                <a:extLst>
                  <a:ext uri="{FF2B5EF4-FFF2-40B4-BE49-F238E27FC236}">
                    <a16:creationId xmlns:a16="http://schemas.microsoft.com/office/drawing/2014/main" id="{0916A718-E44F-5D15-BDDC-221EE54BBF1E}"/>
                  </a:ext>
                </a:extLst>
              </p:cNvPr>
              <p:cNvPicPr preferRelativeResize="0"/>
              <p:nvPr/>
            </p:nvPicPr>
            <p:blipFill rotWithShape="1">
              <a:blip r:embed="rId3">
                <a:alphaModFix/>
              </a:blip>
              <a:srcRect l="17953" t="17435" r="24779" b="1204"/>
              <a:stretch/>
            </p:blipFill>
            <p:spPr>
              <a:xfrm>
                <a:off x="619615" y="1889893"/>
                <a:ext cx="3195761" cy="1660691"/>
              </a:xfrm>
              <a:prstGeom prst="rect">
                <a:avLst/>
              </a:prstGeom>
              <a:grpFill/>
              <a:ln>
                <a:solidFill>
                  <a:srgbClr val="000000"/>
                </a:solidFill>
              </a:ln>
            </p:spPr>
          </p:pic>
          <p:pic>
            <p:nvPicPr>
              <p:cNvPr id="16" name="Google Shape;102;p3">
                <a:extLst>
                  <a:ext uri="{FF2B5EF4-FFF2-40B4-BE49-F238E27FC236}">
                    <a16:creationId xmlns:a16="http://schemas.microsoft.com/office/drawing/2014/main" id="{B0266859-EB59-DEAC-8CDD-F8ECFDB1A8B5}"/>
                  </a:ext>
                </a:extLst>
              </p:cNvPr>
              <p:cNvPicPr preferRelativeResize="0"/>
              <p:nvPr/>
            </p:nvPicPr>
            <p:blipFill rotWithShape="1">
              <a:blip r:embed="rId2">
                <a:alphaModFix/>
              </a:blip>
              <a:srcRect l="25280" t="12701" r="35778" b="58033"/>
              <a:stretch/>
            </p:blipFill>
            <p:spPr>
              <a:xfrm>
                <a:off x="354278" y="3096991"/>
                <a:ext cx="1837098" cy="884943"/>
              </a:xfrm>
              <a:prstGeom prst="rect">
                <a:avLst/>
              </a:prstGeom>
              <a:grpFill/>
              <a:ln>
                <a:solidFill>
                  <a:srgbClr val="000000"/>
                </a:solidFill>
              </a:ln>
            </p:spPr>
          </p:pic>
          <p:sp>
            <p:nvSpPr>
              <p:cNvPr id="17" name="Google Shape;103;p3">
                <a:extLst>
                  <a:ext uri="{FF2B5EF4-FFF2-40B4-BE49-F238E27FC236}">
                    <a16:creationId xmlns:a16="http://schemas.microsoft.com/office/drawing/2014/main" id="{56A04325-F3A0-7EBB-1205-FE20BD06E77F}"/>
                  </a:ext>
                </a:extLst>
              </p:cNvPr>
              <p:cNvSpPr/>
              <p:nvPr/>
            </p:nvSpPr>
            <p:spPr>
              <a:xfrm>
                <a:off x="2093618" y="2720239"/>
                <a:ext cx="396293" cy="365108"/>
              </a:xfrm>
              <a:prstGeom prst="donut">
                <a:avLst>
                  <a:gd name="adj" fmla="val 7474"/>
                </a:avLst>
              </a:prstGeom>
              <a:grpFill/>
              <a:ln>
                <a:solidFill>
                  <a:srgbClr val="000000"/>
                </a:solidFill>
              </a:ln>
            </p:spPr>
            <p:txBody>
              <a:bodyPr spcFirstLastPara="1" wrap="square" lIns="61712" tIns="30848" rIns="61712" bIns="30848" anchor="ctr" anchorCtr="0">
                <a:noAutofit/>
              </a:bodyPr>
              <a:lstStyle/>
              <a:p>
                <a:pPr marL="0" marR="0" lvl="0" indent="0" algn="ctr" defTabSz="914400" eaLnBrk="1" fontAlgn="base" latinLnBrk="0" hangingPunct="1">
                  <a:lnSpc>
                    <a:spcPct val="100000"/>
                  </a:lnSpc>
                  <a:spcBef>
                    <a:spcPct val="30000"/>
                  </a:spcBef>
                  <a:spcAft>
                    <a:spcPct val="0"/>
                  </a:spcAft>
                  <a:buClrTx/>
                  <a:buSzTx/>
                  <a:buFontTx/>
                  <a:buNone/>
                  <a:tabLst/>
                  <a:defRPr/>
                </a:pPr>
                <a:endParaRPr kumimoji="0" sz="1215" b="0" i="0" u="none" strike="noStrike" kern="0" cap="none" spc="0" normalizeH="0" baseline="0" noProof="0">
                  <a:ln>
                    <a:noFill/>
                  </a:ln>
                  <a:solidFill>
                    <a:srgbClr val="000000"/>
                  </a:solidFill>
                  <a:effectLst/>
                  <a:uLnTx/>
                  <a:uFillTx/>
                  <a:ea typeface="Calibri"/>
                  <a:cs typeface="Calibri"/>
                  <a:sym typeface="Calibri"/>
                </a:endParaRPr>
              </a:p>
            </p:txBody>
          </p:sp>
          <p:pic>
            <p:nvPicPr>
              <p:cNvPr id="18" name="Google Shape;104;p3">
                <a:extLst>
                  <a:ext uri="{FF2B5EF4-FFF2-40B4-BE49-F238E27FC236}">
                    <a16:creationId xmlns:a16="http://schemas.microsoft.com/office/drawing/2014/main" id="{467CC48B-A06F-45AF-17B0-D74D6F6E969B}"/>
                  </a:ext>
                </a:extLst>
              </p:cNvPr>
              <p:cNvPicPr preferRelativeResize="0"/>
              <p:nvPr/>
            </p:nvPicPr>
            <p:blipFill rotWithShape="1">
              <a:blip r:embed="rId4">
                <a:alphaModFix/>
              </a:blip>
              <a:srcRect/>
              <a:stretch/>
            </p:blipFill>
            <p:spPr>
              <a:xfrm>
                <a:off x="4195279" y="275063"/>
                <a:ext cx="4818858" cy="2531652"/>
              </a:xfrm>
              <a:prstGeom prst="rect">
                <a:avLst/>
              </a:prstGeom>
              <a:grpFill/>
              <a:ln>
                <a:solidFill>
                  <a:srgbClr val="000000"/>
                </a:solidFill>
              </a:ln>
            </p:spPr>
          </p:pic>
          <p:pic>
            <p:nvPicPr>
              <p:cNvPr id="19" name="Google Shape;105;p3">
                <a:extLst>
                  <a:ext uri="{FF2B5EF4-FFF2-40B4-BE49-F238E27FC236}">
                    <a16:creationId xmlns:a16="http://schemas.microsoft.com/office/drawing/2014/main" id="{23DBB82E-D8DE-09E7-8CF8-738D50F47806}"/>
                  </a:ext>
                </a:extLst>
              </p:cNvPr>
              <p:cNvPicPr preferRelativeResize="0"/>
              <p:nvPr/>
            </p:nvPicPr>
            <p:blipFill rotWithShape="1">
              <a:blip r:embed="rId5">
                <a:alphaModFix/>
              </a:blip>
              <a:srcRect/>
              <a:stretch/>
            </p:blipFill>
            <p:spPr>
              <a:xfrm>
                <a:off x="4195278" y="2850110"/>
                <a:ext cx="4740565" cy="2263647"/>
              </a:xfrm>
              <a:prstGeom prst="rect">
                <a:avLst/>
              </a:prstGeom>
              <a:grpFill/>
              <a:ln>
                <a:solidFill>
                  <a:srgbClr val="000000"/>
                </a:solidFill>
              </a:ln>
            </p:spPr>
          </p:pic>
          <p:sp>
            <p:nvSpPr>
              <p:cNvPr id="20" name="Google Shape;107;p3">
                <a:extLst>
                  <a:ext uri="{FF2B5EF4-FFF2-40B4-BE49-F238E27FC236}">
                    <a16:creationId xmlns:a16="http://schemas.microsoft.com/office/drawing/2014/main" id="{8E79BFBC-B56E-3202-CECF-EF9709CFEAC4}"/>
                  </a:ext>
                </a:extLst>
              </p:cNvPr>
              <p:cNvSpPr/>
              <p:nvPr/>
            </p:nvSpPr>
            <p:spPr>
              <a:xfrm>
                <a:off x="830580" y="3295171"/>
                <a:ext cx="456988" cy="251939"/>
              </a:xfrm>
              <a:prstGeom prst="donut">
                <a:avLst>
                  <a:gd name="adj" fmla="val 7474"/>
                </a:avLst>
              </a:prstGeom>
              <a:grpFill/>
              <a:ln>
                <a:solidFill>
                  <a:srgbClr val="000000"/>
                </a:solidFill>
              </a:ln>
            </p:spPr>
            <p:txBody>
              <a:bodyPr spcFirstLastPara="1" wrap="square" lIns="61712" tIns="30848" rIns="61712" bIns="30848" anchor="ctr" anchorCtr="0">
                <a:noAutofit/>
              </a:bodyPr>
              <a:lstStyle/>
              <a:p>
                <a:pPr marL="0" marR="0" lvl="0" indent="0" algn="ctr" defTabSz="914400" eaLnBrk="1" fontAlgn="base" latinLnBrk="0" hangingPunct="1">
                  <a:lnSpc>
                    <a:spcPct val="100000"/>
                  </a:lnSpc>
                  <a:spcBef>
                    <a:spcPct val="30000"/>
                  </a:spcBef>
                  <a:spcAft>
                    <a:spcPct val="0"/>
                  </a:spcAft>
                  <a:buClrTx/>
                  <a:buSzTx/>
                  <a:buFontTx/>
                  <a:buNone/>
                  <a:tabLst/>
                  <a:defRPr/>
                </a:pPr>
                <a:endParaRPr kumimoji="0" sz="1215" b="0" i="0" u="none" strike="noStrike" kern="0" cap="none" spc="0" normalizeH="0" baseline="0" noProof="0">
                  <a:ln>
                    <a:noFill/>
                  </a:ln>
                  <a:solidFill>
                    <a:srgbClr val="000000"/>
                  </a:solidFill>
                  <a:effectLst/>
                  <a:uLnTx/>
                  <a:uFillTx/>
                  <a:ea typeface="Calibri"/>
                  <a:cs typeface="Calibri"/>
                  <a:sym typeface="Calibri"/>
                </a:endParaRPr>
              </a:p>
            </p:txBody>
          </p:sp>
          <p:cxnSp>
            <p:nvCxnSpPr>
              <p:cNvPr id="21" name="Google Shape;108;p3">
                <a:extLst>
                  <a:ext uri="{FF2B5EF4-FFF2-40B4-BE49-F238E27FC236}">
                    <a16:creationId xmlns:a16="http://schemas.microsoft.com/office/drawing/2014/main" id="{A820F8A7-C10A-E0BE-8FB3-DDC7EB890606}"/>
                  </a:ext>
                </a:extLst>
              </p:cNvPr>
              <p:cNvCxnSpPr>
                <a:cxnSpLocks/>
                <a:stCxn id="17" idx="3"/>
              </p:cNvCxnSpPr>
              <p:nvPr/>
            </p:nvCxnSpPr>
            <p:spPr>
              <a:xfrm flipH="1">
                <a:off x="1287568" y="3031878"/>
                <a:ext cx="864086" cy="365108"/>
              </a:xfrm>
              <a:prstGeom prst="straightConnector1">
                <a:avLst/>
              </a:prstGeom>
              <a:grpFill/>
              <a:ln w="9525" cap="flat" cmpd="sng">
                <a:solidFill>
                  <a:srgbClr val="000000"/>
                </a:solidFill>
                <a:prstDash val="solid"/>
                <a:round/>
                <a:headEnd type="none" w="med" len="med"/>
                <a:tailEnd type="triangle" w="med" len="med"/>
              </a:ln>
            </p:spPr>
          </p:cxnSp>
          <p:cxnSp>
            <p:nvCxnSpPr>
              <p:cNvPr id="22" name="Google Shape;109;p3">
                <a:extLst>
                  <a:ext uri="{FF2B5EF4-FFF2-40B4-BE49-F238E27FC236}">
                    <a16:creationId xmlns:a16="http://schemas.microsoft.com/office/drawing/2014/main" id="{BD1B90D1-0DA9-C9EB-EA81-518C9FF660C2}"/>
                  </a:ext>
                </a:extLst>
              </p:cNvPr>
              <p:cNvCxnSpPr>
                <a:cxnSpLocks/>
                <a:stCxn id="20" idx="5"/>
              </p:cNvCxnSpPr>
              <p:nvPr/>
            </p:nvCxnSpPr>
            <p:spPr>
              <a:xfrm>
                <a:off x="1220644" y="3510214"/>
                <a:ext cx="1898503" cy="1019876"/>
              </a:xfrm>
              <a:prstGeom prst="straightConnector1">
                <a:avLst/>
              </a:prstGeom>
              <a:grpFill/>
              <a:ln w="9525" cap="flat" cmpd="sng">
                <a:solidFill>
                  <a:srgbClr val="000000"/>
                </a:solidFill>
                <a:prstDash val="solid"/>
                <a:round/>
                <a:headEnd type="none" w="med" len="med"/>
                <a:tailEnd type="triangle" w="med" len="med"/>
              </a:ln>
            </p:spPr>
          </p:cxnSp>
        </p:grpSp>
        <p:sp>
          <p:nvSpPr>
            <p:cNvPr id="13" name="Oval 12">
              <a:extLst>
                <a:ext uri="{FF2B5EF4-FFF2-40B4-BE49-F238E27FC236}">
                  <a16:creationId xmlns:a16="http://schemas.microsoft.com/office/drawing/2014/main" id="{DFC7104A-0FBF-1042-E422-C1B0F3B147C2}"/>
                </a:ext>
              </a:extLst>
            </p:cNvPr>
            <p:cNvSpPr/>
            <p:nvPr/>
          </p:nvSpPr>
          <p:spPr bwMode="auto">
            <a:xfrm>
              <a:off x="3235112" y="5201410"/>
              <a:ext cx="600374" cy="373152"/>
            </a:xfrm>
            <a:prstGeom prst="ellipse">
              <a:avLst/>
            </a:prstGeom>
            <a:solidFill>
              <a:srgbClr val="FF0000">
                <a:alpha val="0"/>
              </a:srgbClr>
            </a:solid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3000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grpSp>
      <p:sp>
        <p:nvSpPr>
          <p:cNvPr id="23" name="Google Shape;101;p3">
            <a:extLst>
              <a:ext uri="{FF2B5EF4-FFF2-40B4-BE49-F238E27FC236}">
                <a16:creationId xmlns:a16="http://schemas.microsoft.com/office/drawing/2014/main" id="{1B9A24AC-8D66-235A-B9B0-9D74927CE4CA}"/>
              </a:ext>
            </a:extLst>
          </p:cNvPr>
          <p:cNvSpPr txBox="1"/>
          <p:nvPr/>
        </p:nvSpPr>
        <p:spPr>
          <a:xfrm>
            <a:off x="522286" y="1289515"/>
            <a:ext cx="4049714" cy="1361497"/>
          </a:xfrm>
          <a:prstGeom prst="rect">
            <a:avLst/>
          </a:prstGeom>
          <a:noFill/>
          <a:ln>
            <a:noFill/>
          </a:ln>
        </p:spPr>
        <p:txBody>
          <a:bodyPr spcFirstLastPara="1" wrap="square" lIns="61712" tIns="30848" rIns="61712" bIns="30848" anchor="t" anchorCtr="0">
            <a:spAutoFit/>
          </a:bodyPr>
          <a:lstStyle/>
          <a:p>
            <a:pPr algn="l"/>
            <a:r>
              <a:rPr lang="en-US" b="1">
                <a:solidFill>
                  <a:schemeClr val="bg1">
                    <a:lumMod val="50000"/>
                  </a:schemeClr>
                </a:solidFill>
                <a:latin typeface="Calibri"/>
                <a:ea typeface="Calibri"/>
                <a:cs typeface="Calibri"/>
                <a:sym typeface="Calibri"/>
              </a:rPr>
              <a:t>Forward &amp; Reverse Energy Impacts</a:t>
            </a:r>
            <a:endParaRPr b="1">
              <a:solidFill>
                <a:schemeClr val="bg1">
                  <a:lumMod val="50000"/>
                </a:schemeClr>
              </a:solidFill>
              <a:latin typeface="Calibri"/>
              <a:ea typeface="Calibri"/>
              <a:cs typeface="Calibri"/>
              <a:sym typeface="Calibri"/>
            </a:endParaRPr>
          </a:p>
          <a:p>
            <a:pPr algn="l"/>
            <a:r>
              <a:rPr lang="en-US" sz="800">
                <a:solidFill>
                  <a:srgbClr val="434343"/>
                </a:solidFill>
                <a:latin typeface="Calibri"/>
                <a:ea typeface="Calibri"/>
                <a:cs typeface="Calibri"/>
                <a:sym typeface="Calibri"/>
              </a:rPr>
              <a:t>The combination of excessive Delivered &amp; Received Energy can cause Transformer Overload and Premature Failure (i.e., accelerated End of Life &amp; potential Asset Fires)</a:t>
            </a:r>
            <a:endParaRPr sz="800">
              <a:solidFill>
                <a:srgbClr val="434343"/>
              </a:solidFill>
              <a:latin typeface="Calibri"/>
              <a:ea typeface="Calibri"/>
              <a:cs typeface="Calibri"/>
              <a:sym typeface="Calibri"/>
            </a:endParaRPr>
          </a:p>
          <a:p>
            <a:pPr algn="l"/>
            <a:endParaRPr lang="en-US" sz="945" b="1" i="1">
              <a:latin typeface="Calibri"/>
              <a:ea typeface="Calibri"/>
              <a:cs typeface="Calibri"/>
              <a:sym typeface="Calibri"/>
            </a:endParaRPr>
          </a:p>
          <a:p>
            <a:pPr algn="l"/>
            <a:r>
              <a:rPr lang="en-US" sz="945" b="1" i="1">
                <a:latin typeface="Calibri"/>
                <a:ea typeface="Calibri"/>
                <a:cs typeface="Calibri"/>
                <a:sym typeface="Calibri"/>
              </a:rPr>
              <a:t>ATI Systems can also deliver:</a:t>
            </a:r>
            <a:endParaRPr sz="1050" b="1" i="1">
              <a:latin typeface="Calibri"/>
              <a:ea typeface="Calibri"/>
              <a:cs typeface="Calibri"/>
              <a:sym typeface="Calibri"/>
            </a:endParaRPr>
          </a:p>
          <a:p>
            <a:pPr marL="98583" algn="l">
              <a:buClr>
                <a:srgbClr val="0070C0"/>
              </a:buClr>
              <a:buSzPts val="1300"/>
            </a:pPr>
            <a:r>
              <a:rPr lang="en-US" sz="1050" b="1" i="1">
                <a:solidFill>
                  <a:srgbClr val="0070C0"/>
                </a:solidFill>
                <a:latin typeface="Calibri"/>
                <a:ea typeface="Calibri"/>
                <a:cs typeface="Calibri"/>
                <a:sym typeface="Calibri"/>
              </a:rPr>
              <a:t>Transformer Overload Awareness </a:t>
            </a:r>
            <a:r>
              <a:rPr lang="en-US" sz="1050" b="1" i="1">
                <a:solidFill>
                  <a:srgbClr val="FF0000"/>
                </a:solidFill>
                <a:latin typeface="Calibri"/>
                <a:ea typeface="Calibri"/>
                <a:cs typeface="Calibri"/>
                <a:sym typeface="Calibri"/>
              </a:rPr>
              <a:t>= Preventive Intervention</a:t>
            </a:r>
            <a:endParaRPr sz="1050" b="1" i="1">
              <a:solidFill>
                <a:srgbClr val="FF0000"/>
              </a:solidFill>
              <a:latin typeface="Calibri"/>
              <a:ea typeface="Calibri"/>
              <a:cs typeface="Calibri"/>
              <a:sym typeface="Calibri"/>
            </a:endParaRPr>
          </a:p>
          <a:p>
            <a:pPr marL="98583" algn="l">
              <a:buClr>
                <a:srgbClr val="0070C0"/>
              </a:buClr>
              <a:buSzPts val="1300"/>
            </a:pPr>
            <a:r>
              <a:rPr lang="en-US" sz="1050" b="1" i="1">
                <a:solidFill>
                  <a:srgbClr val="0070C0"/>
                </a:solidFill>
                <a:latin typeface="Calibri"/>
                <a:ea typeface="Calibri"/>
                <a:cs typeface="Calibri"/>
                <a:sym typeface="Calibri"/>
              </a:rPr>
              <a:t>Asset Fires/Wildfires Prevention </a:t>
            </a:r>
            <a:r>
              <a:rPr lang="en-US" sz="1050" b="1" i="1">
                <a:solidFill>
                  <a:srgbClr val="FF0000"/>
                </a:solidFill>
                <a:latin typeface="Calibri"/>
                <a:ea typeface="Calibri"/>
                <a:cs typeface="Calibri"/>
                <a:sym typeface="Calibri"/>
              </a:rPr>
              <a:t>= Reduces Liability Risk</a:t>
            </a:r>
          </a:p>
          <a:p>
            <a:pPr marL="98583" algn="l">
              <a:buClr>
                <a:srgbClr val="0070C0"/>
              </a:buClr>
              <a:buSzPts val="1300"/>
            </a:pPr>
            <a:r>
              <a:rPr lang="en-US" sz="1050" b="1" i="1">
                <a:solidFill>
                  <a:srgbClr val="0070C0"/>
                </a:solidFill>
                <a:latin typeface="Calibri"/>
                <a:ea typeface="Calibri"/>
                <a:cs typeface="Calibri"/>
                <a:sym typeface="Calibri"/>
              </a:rPr>
              <a:t>Improved Lineman &amp; Public Safety</a:t>
            </a:r>
            <a:r>
              <a:rPr lang="en-US" sz="1050" b="1" i="1">
                <a:solidFill>
                  <a:srgbClr val="FF0000"/>
                </a:solidFill>
                <a:latin typeface="Calibri"/>
                <a:ea typeface="Calibri"/>
                <a:cs typeface="Calibri"/>
                <a:sym typeface="Calibri"/>
              </a:rPr>
              <a:t> = Reduces Liability Risk</a:t>
            </a:r>
          </a:p>
        </p:txBody>
      </p:sp>
      <p:pic>
        <p:nvPicPr>
          <p:cNvPr id="24" name="Shape 327">
            <a:extLst>
              <a:ext uri="{FF2B5EF4-FFF2-40B4-BE49-F238E27FC236}">
                <a16:creationId xmlns:a16="http://schemas.microsoft.com/office/drawing/2014/main" id="{EE40EE54-71A1-49EC-BB16-25F8FB24F9C7}"/>
              </a:ext>
            </a:extLst>
          </p:cNvPr>
          <p:cNvPicPr preferRelativeResize="0"/>
          <p:nvPr/>
        </p:nvPicPr>
        <p:blipFill rotWithShape="1">
          <a:blip r:embed="rId6">
            <a:alphaModFix/>
            <a:extLst>
              <a:ext uri="{BEBA8EAE-BF5A-486C-A8C5-ECC9F3942E4B}">
                <a14:imgProps xmlns:a14="http://schemas.microsoft.com/office/drawing/2010/main">
                  <a14:imgLayer r:embed="rId7">
                    <a14:imgEffect>
                      <a14:artisticBlur radius="19"/>
                    </a14:imgEffect>
                  </a14:imgLayer>
                </a14:imgProps>
              </a:ext>
            </a:extLst>
          </a:blip>
          <a:srcRect b="23576"/>
          <a:stretch/>
        </p:blipFill>
        <p:spPr>
          <a:xfrm>
            <a:off x="150007" y="3063818"/>
            <a:ext cx="884297" cy="2650402"/>
          </a:xfrm>
          <a:prstGeom prst="rect">
            <a:avLst/>
          </a:prstGeom>
          <a:noFill/>
          <a:ln>
            <a:noFill/>
          </a:ln>
        </p:spPr>
      </p:pic>
    </p:spTree>
    <p:extLst>
      <p:ext uri="{BB962C8B-B14F-4D97-AF65-F5344CB8AC3E}">
        <p14:creationId xmlns:p14="http://schemas.microsoft.com/office/powerpoint/2010/main" val="3380763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487583" y="156981"/>
            <a:ext cx="8746952" cy="679832"/>
          </a:xfrm>
        </p:spPr>
        <p:txBody>
          <a:bodyPr/>
          <a:lstStyle/>
          <a:p>
            <a:r>
              <a:rPr lang="en-US" sz="4000">
                <a:latin typeface="+mj-lt"/>
                <a:cs typeface="Arial" panose="020B0604020202020204" pitchFamily="34" charset="0"/>
              </a:rPr>
              <a:t>Advanced Transformer Infrastructure</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26</a:t>
            </a:fld>
            <a:endParaRPr lang="en-US"/>
          </a:p>
        </p:txBody>
      </p:sp>
      <p:pic>
        <p:nvPicPr>
          <p:cNvPr id="4" name="Picture 3">
            <a:extLst>
              <a:ext uri="{FF2B5EF4-FFF2-40B4-BE49-F238E27FC236}">
                <a16:creationId xmlns:a16="http://schemas.microsoft.com/office/drawing/2014/main" id="{2F4317C0-C56D-0BAD-270C-BA2C152FC296}"/>
              </a:ext>
            </a:extLst>
          </p:cNvPr>
          <p:cNvPicPr>
            <a:picLocks noChangeAspect="1"/>
          </p:cNvPicPr>
          <p:nvPr/>
        </p:nvPicPr>
        <p:blipFill>
          <a:blip r:embed="rId2"/>
          <a:stretch>
            <a:fillRect/>
          </a:stretch>
        </p:blipFill>
        <p:spPr>
          <a:xfrm>
            <a:off x="676463" y="1780514"/>
            <a:ext cx="7791073" cy="4161300"/>
          </a:xfrm>
          <a:prstGeom prst="rect">
            <a:avLst/>
          </a:prstGeom>
        </p:spPr>
      </p:pic>
      <p:pic>
        <p:nvPicPr>
          <p:cNvPr id="7" name="Picture 6">
            <a:extLst>
              <a:ext uri="{FF2B5EF4-FFF2-40B4-BE49-F238E27FC236}">
                <a16:creationId xmlns:a16="http://schemas.microsoft.com/office/drawing/2014/main" id="{7B79595D-08E5-0E1D-04F1-3357DC7B02B3}"/>
              </a:ext>
            </a:extLst>
          </p:cNvPr>
          <p:cNvPicPr>
            <a:picLocks noChangeAspect="1"/>
          </p:cNvPicPr>
          <p:nvPr/>
        </p:nvPicPr>
        <p:blipFill>
          <a:blip r:embed="rId3"/>
          <a:stretch>
            <a:fillRect/>
          </a:stretch>
        </p:blipFill>
        <p:spPr>
          <a:xfrm>
            <a:off x="724277" y="1301818"/>
            <a:ext cx="8174955" cy="553701"/>
          </a:xfrm>
          <a:prstGeom prst="rect">
            <a:avLst/>
          </a:prstGeom>
        </p:spPr>
      </p:pic>
    </p:spTree>
    <p:extLst>
      <p:ext uri="{BB962C8B-B14F-4D97-AF65-F5344CB8AC3E}">
        <p14:creationId xmlns:p14="http://schemas.microsoft.com/office/powerpoint/2010/main" val="705609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487583" y="156981"/>
            <a:ext cx="8746952" cy="679832"/>
          </a:xfrm>
        </p:spPr>
        <p:txBody>
          <a:bodyPr/>
          <a:lstStyle/>
          <a:p>
            <a:r>
              <a:rPr lang="en-US" sz="4000">
                <a:latin typeface="+mj-lt"/>
                <a:cs typeface="Arial" panose="020B0604020202020204" pitchFamily="34" charset="0"/>
              </a:rPr>
              <a:t>Advanced Transformer Infrastructure</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27</a:t>
            </a:fld>
            <a:endParaRPr lang="en-US"/>
          </a:p>
        </p:txBody>
      </p:sp>
      <p:pic>
        <p:nvPicPr>
          <p:cNvPr id="3" name="Shape 327">
            <a:extLst>
              <a:ext uri="{FF2B5EF4-FFF2-40B4-BE49-F238E27FC236}">
                <a16:creationId xmlns:a16="http://schemas.microsoft.com/office/drawing/2014/main" id="{25458083-D331-9155-8AD8-08933B9D0C5B}"/>
              </a:ext>
            </a:extLst>
          </p:cNvPr>
          <p:cNvPicPr preferRelativeResize="0"/>
          <p:nvPr/>
        </p:nvPicPr>
        <p:blipFill rotWithShape="1">
          <a:blip r:embed="rId2">
            <a:alphaModFix/>
            <a:extLst>
              <a:ext uri="{BEBA8EAE-BF5A-486C-A8C5-ECC9F3942E4B}">
                <a14:imgProps xmlns:a14="http://schemas.microsoft.com/office/drawing/2010/main">
                  <a14:imgLayer r:embed="rId3">
                    <a14:imgEffect>
                      <a14:artisticBlur radius="19"/>
                    </a14:imgEffect>
                  </a14:imgLayer>
                </a14:imgProps>
              </a:ext>
            </a:extLst>
          </a:blip>
          <a:srcRect b="23576"/>
          <a:stretch/>
        </p:blipFill>
        <p:spPr>
          <a:xfrm>
            <a:off x="777584" y="1644414"/>
            <a:ext cx="1199575" cy="2964645"/>
          </a:xfrm>
          <a:prstGeom prst="rect">
            <a:avLst/>
          </a:prstGeom>
          <a:noFill/>
          <a:ln>
            <a:noFill/>
          </a:ln>
        </p:spPr>
      </p:pic>
      <p:pic>
        <p:nvPicPr>
          <p:cNvPr id="8" name="Google Shape;314;p46">
            <a:extLst>
              <a:ext uri="{FF2B5EF4-FFF2-40B4-BE49-F238E27FC236}">
                <a16:creationId xmlns:a16="http://schemas.microsoft.com/office/drawing/2014/main" id="{D508365C-105A-F963-5016-0B32866D8C38}"/>
              </a:ext>
            </a:extLst>
          </p:cNvPr>
          <p:cNvPicPr preferRelativeResize="0"/>
          <p:nvPr/>
        </p:nvPicPr>
        <p:blipFill rotWithShape="1">
          <a:blip r:embed="rId4">
            <a:alphaModFix/>
          </a:blip>
          <a:srcRect/>
          <a:stretch/>
        </p:blipFill>
        <p:spPr>
          <a:xfrm>
            <a:off x="2614527" y="1498971"/>
            <a:ext cx="1862443" cy="2087743"/>
          </a:xfrm>
          <a:prstGeom prst="rect">
            <a:avLst/>
          </a:prstGeom>
          <a:noFill/>
          <a:ln>
            <a:noFill/>
          </a:ln>
          <a:effectLst>
            <a:softEdge rad="127000"/>
          </a:effectLst>
        </p:spPr>
      </p:pic>
      <p:pic>
        <p:nvPicPr>
          <p:cNvPr id="9" name="Google Shape;313;p46">
            <a:extLst>
              <a:ext uri="{FF2B5EF4-FFF2-40B4-BE49-F238E27FC236}">
                <a16:creationId xmlns:a16="http://schemas.microsoft.com/office/drawing/2014/main" id="{2C5A9006-E74A-7DB9-DFE3-1839B681A97E}"/>
              </a:ext>
            </a:extLst>
          </p:cNvPr>
          <p:cNvPicPr preferRelativeResize="0"/>
          <p:nvPr/>
        </p:nvPicPr>
        <p:blipFill rotWithShape="1">
          <a:blip r:embed="rId5">
            <a:alphaModFix/>
          </a:blip>
          <a:srcRect/>
          <a:stretch/>
        </p:blipFill>
        <p:spPr>
          <a:xfrm>
            <a:off x="5677277" y="1741898"/>
            <a:ext cx="2499758" cy="1687102"/>
          </a:xfrm>
          <a:prstGeom prst="rect">
            <a:avLst/>
          </a:prstGeom>
          <a:noFill/>
          <a:ln>
            <a:noFill/>
          </a:ln>
        </p:spPr>
      </p:pic>
      <p:pic>
        <p:nvPicPr>
          <p:cNvPr id="10" name="Google Shape;311;p46">
            <a:extLst>
              <a:ext uri="{FF2B5EF4-FFF2-40B4-BE49-F238E27FC236}">
                <a16:creationId xmlns:a16="http://schemas.microsoft.com/office/drawing/2014/main" id="{192D9183-A699-0960-BBAC-911C08022B98}"/>
              </a:ext>
            </a:extLst>
          </p:cNvPr>
          <p:cNvPicPr preferRelativeResize="0"/>
          <p:nvPr/>
        </p:nvPicPr>
        <p:blipFill rotWithShape="1">
          <a:blip r:embed="rId6">
            <a:alphaModFix/>
          </a:blip>
          <a:srcRect/>
          <a:stretch/>
        </p:blipFill>
        <p:spPr>
          <a:xfrm>
            <a:off x="5677277" y="4117433"/>
            <a:ext cx="2499758" cy="2002736"/>
          </a:xfrm>
          <a:prstGeom prst="rect">
            <a:avLst/>
          </a:prstGeom>
          <a:noFill/>
          <a:ln>
            <a:noFill/>
          </a:ln>
        </p:spPr>
      </p:pic>
      <p:pic>
        <p:nvPicPr>
          <p:cNvPr id="11" name="Google Shape;310;p46">
            <a:extLst>
              <a:ext uri="{FF2B5EF4-FFF2-40B4-BE49-F238E27FC236}">
                <a16:creationId xmlns:a16="http://schemas.microsoft.com/office/drawing/2014/main" id="{30D187FD-8DDE-DFA4-145C-DCDCDC326E86}"/>
              </a:ext>
            </a:extLst>
          </p:cNvPr>
          <p:cNvPicPr preferRelativeResize="0"/>
          <p:nvPr/>
        </p:nvPicPr>
        <p:blipFill rotWithShape="1">
          <a:blip r:embed="rId7">
            <a:alphaModFix/>
          </a:blip>
          <a:srcRect/>
          <a:stretch/>
        </p:blipFill>
        <p:spPr>
          <a:xfrm>
            <a:off x="1977159" y="3904897"/>
            <a:ext cx="3251654" cy="2259579"/>
          </a:xfrm>
          <a:prstGeom prst="rect">
            <a:avLst/>
          </a:prstGeom>
          <a:noFill/>
          <a:ln>
            <a:noFill/>
          </a:ln>
        </p:spPr>
      </p:pic>
    </p:spTree>
    <p:extLst>
      <p:ext uri="{BB962C8B-B14F-4D97-AF65-F5344CB8AC3E}">
        <p14:creationId xmlns:p14="http://schemas.microsoft.com/office/powerpoint/2010/main" val="3099725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487583" y="156981"/>
            <a:ext cx="8746952" cy="679832"/>
          </a:xfrm>
        </p:spPr>
        <p:txBody>
          <a:bodyPr/>
          <a:lstStyle/>
          <a:p>
            <a:r>
              <a:rPr lang="en-US" sz="4000">
                <a:latin typeface="+mj-lt"/>
                <a:cs typeface="Arial" panose="020B0604020202020204" pitchFamily="34" charset="0"/>
              </a:rPr>
              <a:t>Advanced Transformer Infrastructure</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28</a:t>
            </a:fld>
            <a:endParaRPr lang="en-US"/>
          </a:p>
        </p:txBody>
      </p:sp>
      <p:sp>
        <p:nvSpPr>
          <p:cNvPr id="3" name="TextBox 2">
            <a:extLst>
              <a:ext uri="{FF2B5EF4-FFF2-40B4-BE49-F238E27FC236}">
                <a16:creationId xmlns:a16="http://schemas.microsoft.com/office/drawing/2014/main" id="{24C7C50A-9030-A416-A2AE-E573F8FDC3CD}"/>
              </a:ext>
            </a:extLst>
          </p:cNvPr>
          <p:cNvSpPr txBox="1"/>
          <p:nvPr/>
        </p:nvSpPr>
        <p:spPr>
          <a:xfrm>
            <a:off x="2833735" y="1575304"/>
            <a:ext cx="5835631" cy="4330416"/>
          </a:xfrm>
          <a:prstGeom prst="rect">
            <a:avLst/>
          </a:prstGeom>
          <a:noFill/>
        </p:spPr>
        <p:txBody>
          <a:bodyPr wrap="square" rtlCol="0">
            <a:spAutoFit/>
          </a:bodyPr>
          <a:lstStyle/>
          <a:p>
            <a:pPr defTabSz="914400" fontAlgn="base">
              <a:spcBef>
                <a:spcPct val="30000"/>
              </a:spcBef>
              <a:spcAft>
                <a:spcPct val="0"/>
              </a:spcAft>
            </a:pPr>
            <a:r>
              <a:rPr lang="en-US" b="1">
                <a:solidFill>
                  <a:srgbClr val="000000"/>
                </a:solidFill>
                <a:cs typeface="Calibri" panose="020F0502020204030204" pitchFamily="34" charset="0"/>
              </a:rPr>
              <a:t>*Achieve Reliability Improvement</a:t>
            </a:r>
          </a:p>
          <a:p>
            <a:pPr defTabSz="914400" fontAlgn="base">
              <a:spcBef>
                <a:spcPct val="30000"/>
              </a:spcBef>
              <a:spcAft>
                <a:spcPct val="0"/>
              </a:spcAft>
            </a:pPr>
            <a:r>
              <a:rPr lang="en-US">
                <a:solidFill>
                  <a:srgbClr val="0070C0"/>
                </a:solidFill>
                <a:cs typeface="Calibri" panose="020F0502020204030204" pitchFamily="34" charset="0"/>
              </a:rPr>
              <a:t>*Provide Outage Notifications to Accelerate Restoration</a:t>
            </a:r>
          </a:p>
          <a:p>
            <a:pPr defTabSz="914400" fontAlgn="base">
              <a:spcBef>
                <a:spcPct val="30000"/>
              </a:spcBef>
              <a:spcAft>
                <a:spcPct val="0"/>
              </a:spcAft>
            </a:pPr>
            <a:r>
              <a:rPr lang="en-US" b="1">
                <a:solidFill>
                  <a:srgbClr val="000000"/>
                </a:solidFill>
                <a:cs typeface="Calibri" panose="020F0502020204030204" pitchFamily="34" charset="0"/>
              </a:rPr>
              <a:t>*Reveal Unplanned Loading/Overloading</a:t>
            </a:r>
            <a:endParaRPr lang="en-US" b="1">
              <a:solidFill>
                <a:srgbClr val="0070C0"/>
              </a:solidFill>
              <a:cs typeface="Calibri" panose="020F0502020204030204" pitchFamily="34" charset="0"/>
            </a:endParaRPr>
          </a:p>
          <a:p>
            <a:pPr defTabSz="914400" fontAlgn="base">
              <a:spcBef>
                <a:spcPct val="30000"/>
              </a:spcBef>
              <a:spcAft>
                <a:spcPct val="0"/>
              </a:spcAft>
            </a:pPr>
            <a:r>
              <a:rPr lang="en-US">
                <a:solidFill>
                  <a:srgbClr val="0070C0"/>
                </a:solidFill>
                <a:cs typeface="Calibri" panose="020F0502020204030204" pitchFamily="34" charset="0"/>
              </a:rPr>
              <a:t>*Facilitate Improved Fire/Wildfire Mitigation</a:t>
            </a:r>
          </a:p>
          <a:p>
            <a:pPr defTabSz="914400" fontAlgn="base">
              <a:spcBef>
                <a:spcPct val="30000"/>
              </a:spcBef>
              <a:spcAft>
                <a:spcPct val="0"/>
              </a:spcAft>
            </a:pPr>
            <a:r>
              <a:rPr lang="en-US" b="1">
                <a:solidFill>
                  <a:srgbClr val="000000"/>
                </a:solidFill>
                <a:cs typeface="Calibri" panose="020F0502020204030204" pitchFamily="34" charset="0"/>
              </a:rPr>
              <a:t>*Identify Downed Conductor Events</a:t>
            </a:r>
            <a:endParaRPr lang="en-US" b="1">
              <a:solidFill>
                <a:srgbClr val="0070C0"/>
              </a:solidFill>
              <a:cs typeface="Calibri" panose="020F0502020204030204" pitchFamily="34" charset="0"/>
            </a:endParaRPr>
          </a:p>
          <a:p>
            <a:pPr defTabSz="914400" fontAlgn="base">
              <a:spcBef>
                <a:spcPct val="30000"/>
              </a:spcBef>
              <a:spcAft>
                <a:spcPct val="0"/>
              </a:spcAft>
            </a:pPr>
            <a:r>
              <a:rPr lang="en-US">
                <a:solidFill>
                  <a:srgbClr val="0070C0"/>
                </a:solidFill>
                <a:cs typeface="Calibri" panose="020F0502020204030204" pitchFamily="34" charset="0"/>
              </a:rPr>
              <a:t>*Proactively Identify Failing Assets</a:t>
            </a:r>
          </a:p>
          <a:p>
            <a:pPr defTabSz="914400" fontAlgn="base">
              <a:spcBef>
                <a:spcPct val="30000"/>
              </a:spcBef>
              <a:spcAft>
                <a:spcPct val="0"/>
              </a:spcAft>
            </a:pPr>
            <a:r>
              <a:rPr lang="en-US" b="1">
                <a:solidFill>
                  <a:srgbClr val="000000"/>
                </a:solidFill>
                <a:cs typeface="Calibri" panose="020F0502020204030204" pitchFamily="34" charset="0"/>
              </a:rPr>
              <a:t>*Reveal DER-Induced Voltage Fluctuations</a:t>
            </a:r>
            <a:endParaRPr lang="en-US" b="1">
              <a:solidFill>
                <a:srgbClr val="0070C0"/>
              </a:solidFill>
              <a:cs typeface="Calibri" panose="020F0502020204030204" pitchFamily="34" charset="0"/>
            </a:endParaRPr>
          </a:p>
          <a:p>
            <a:pPr defTabSz="914400" fontAlgn="base">
              <a:spcBef>
                <a:spcPct val="30000"/>
              </a:spcBef>
              <a:spcAft>
                <a:spcPct val="0"/>
              </a:spcAft>
            </a:pPr>
            <a:r>
              <a:rPr lang="en-US">
                <a:solidFill>
                  <a:srgbClr val="0070C0"/>
                </a:solidFill>
                <a:cs typeface="Calibri" panose="020F0502020204030204" pitchFamily="34" charset="0"/>
              </a:rPr>
              <a:t>*Reveal &amp; Document Reverse Energy Entering the Grid</a:t>
            </a:r>
          </a:p>
          <a:p>
            <a:pPr defTabSz="914400" fontAlgn="base">
              <a:spcBef>
                <a:spcPct val="30000"/>
              </a:spcBef>
              <a:spcAft>
                <a:spcPct val="0"/>
              </a:spcAft>
            </a:pPr>
            <a:r>
              <a:rPr lang="en-US" b="1">
                <a:solidFill>
                  <a:srgbClr val="000000"/>
                </a:solidFill>
                <a:cs typeface="Calibri" panose="020F0502020204030204" pitchFamily="34" charset="0"/>
              </a:rPr>
              <a:t>*Facilitate Conservation Voltage Reduction</a:t>
            </a:r>
            <a:endParaRPr lang="en-US" b="1">
              <a:solidFill>
                <a:srgbClr val="0070C0"/>
              </a:solidFill>
              <a:cs typeface="Calibri" panose="020F0502020204030204" pitchFamily="34" charset="0"/>
            </a:endParaRPr>
          </a:p>
          <a:p>
            <a:pPr defTabSz="914400" fontAlgn="base">
              <a:spcBef>
                <a:spcPct val="30000"/>
              </a:spcBef>
              <a:spcAft>
                <a:spcPct val="0"/>
              </a:spcAft>
            </a:pPr>
            <a:r>
              <a:rPr lang="en-US">
                <a:solidFill>
                  <a:srgbClr val="0070C0"/>
                </a:solidFill>
                <a:cs typeface="Calibri" panose="020F0502020204030204" pitchFamily="34" charset="0"/>
              </a:rPr>
              <a:t>*Identify Power Theft, Meter Inaccuracies &amp; Bad Multipliers</a:t>
            </a:r>
          </a:p>
          <a:p>
            <a:pPr defTabSz="914400" fontAlgn="base">
              <a:spcBef>
                <a:spcPct val="30000"/>
              </a:spcBef>
              <a:spcAft>
                <a:spcPct val="0"/>
              </a:spcAft>
            </a:pPr>
            <a:r>
              <a:rPr lang="en-US" b="1">
                <a:solidFill>
                  <a:srgbClr val="000000"/>
                </a:solidFill>
                <a:cs typeface="Calibri" panose="020F0502020204030204" pitchFamily="34" charset="0"/>
              </a:rPr>
              <a:t>*Facilitate Safe EV Charging Station &amp; DER Adoption</a:t>
            </a:r>
            <a:endParaRPr lang="en-US" b="1">
              <a:solidFill>
                <a:srgbClr val="0070C0"/>
              </a:solidFill>
              <a:cs typeface="Calibri" panose="020F0502020204030204" pitchFamily="34" charset="0"/>
            </a:endParaRPr>
          </a:p>
          <a:p>
            <a:pPr defTabSz="914400" fontAlgn="base">
              <a:spcBef>
                <a:spcPct val="30000"/>
              </a:spcBef>
              <a:spcAft>
                <a:spcPct val="0"/>
              </a:spcAft>
            </a:pPr>
            <a:r>
              <a:rPr lang="en-US">
                <a:solidFill>
                  <a:srgbClr val="0070C0"/>
                </a:solidFill>
                <a:cs typeface="Calibri" panose="020F0502020204030204" pitchFamily="34" charset="0"/>
              </a:rPr>
              <a:t>*Identify Improper Tap Settings</a:t>
            </a:r>
          </a:p>
        </p:txBody>
      </p:sp>
      <p:pic>
        <p:nvPicPr>
          <p:cNvPr id="4" name="Shape 327">
            <a:extLst>
              <a:ext uri="{FF2B5EF4-FFF2-40B4-BE49-F238E27FC236}">
                <a16:creationId xmlns:a16="http://schemas.microsoft.com/office/drawing/2014/main" id="{BD54B161-453D-885E-62E5-4A22E31995A1}"/>
              </a:ext>
            </a:extLst>
          </p:cNvPr>
          <p:cNvPicPr preferRelativeResize="0"/>
          <p:nvPr/>
        </p:nvPicPr>
        <p:blipFill rotWithShape="1">
          <a:blip r:embed="rId2">
            <a:alphaModFix/>
            <a:extLst>
              <a:ext uri="{BEBA8EAE-BF5A-486C-A8C5-ECC9F3942E4B}">
                <a14:imgProps xmlns:a14="http://schemas.microsoft.com/office/drawing/2010/main">
                  <a14:imgLayer r:embed="rId3">
                    <a14:imgEffect>
                      <a14:artisticBlur radius="19"/>
                    </a14:imgEffect>
                  </a14:imgLayer>
                </a14:imgProps>
              </a:ext>
            </a:extLst>
          </a:blip>
          <a:srcRect b="23576"/>
          <a:stretch/>
        </p:blipFill>
        <p:spPr>
          <a:xfrm>
            <a:off x="777584" y="1644414"/>
            <a:ext cx="1476729" cy="3624703"/>
          </a:xfrm>
          <a:prstGeom prst="rect">
            <a:avLst/>
          </a:prstGeom>
          <a:noFill/>
          <a:ln>
            <a:noFill/>
          </a:ln>
        </p:spPr>
      </p:pic>
    </p:spTree>
    <p:extLst>
      <p:ext uri="{BB962C8B-B14F-4D97-AF65-F5344CB8AC3E}">
        <p14:creationId xmlns:p14="http://schemas.microsoft.com/office/powerpoint/2010/main" val="3285659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487583" y="156981"/>
            <a:ext cx="8027767" cy="679832"/>
          </a:xfrm>
        </p:spPr>
        <p:txBody>
          <a:bodyPr/>
          <a:lstStyle/>
          <a:p>
            <a:r>
              <a:rPr lang="en-US" sz="3600">
                <a:latin typeface="+mj-lt"/>
                <a:cs typeface="Arial" panose="020B0604020202020204" pitchFamily="34" charset="0"/>
              </a:rPr>
              <a:t>Advanced Transformer Infrastructure</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29</a:t>
            </a:fld>
            <a:endParaRPr lang="en-US"/>
          </a:p>
        </p:txBody>
      </p:sp>
      <p:pic>
        <p:nvPicPr>
          <p:cNvPr id="4" name="Shape 327">
            <a:extLst>
              <a:ext uri="{FF2B5EF4-FFF2-40B4-BE49-F238E27FC236}">
                <a16:creationId xmlns:a16="http://schemas.microsoft.com/office/drawing/2014/main" id="{BD54B161-453D-885E-62E5-4A22E31995A1}"/>
              </a:ext>
            </a:extLst>
          </p:cNvPr>
          <p:cNvPicPr preferRelativeResize="0"/>
          <p:nvPr/>
        </p:nvPicPr>
        <p:blipFill rotWithShape="1">
          <a:blip r:embed="rId2">
            <a:alphaModFix/>
            <a:extLst>
              <a:ext uri="{BEBA8EAE-BF5A-486C-A8C5-ECC9F3942E4B}">
                <a14:imgProps xmlns:a14="http://schemas.microsoft.com/office/drawing/2010/main">
                  <a14:imgLayer r:embed="rId3">
                    <a14:imgEffect>
                      <a14:artisticBlur radius="19"/>
                    </a14:imgEffect>
                  </a14:imgLayer>
                </a14:imgProps>
              </a:ext>
            </a:extLst>
          </a:blip>
          <a:srcRect b="23576"/>
          <a:stretch/>
        </p:blipFill>
        <p:spPr>
          <a:xfrm>
            <a:off x="7259865" y="1680628"/>
            <a:ext cx="1476729" cy="3624703"/>
          </a:xfrm>
          <a:prstGeom prst="rect">
            <a:avLst/>
          </a:prstGeom>
          <a:noFill/>
          <a:ln>
            <a:noFill/>
          </a:ln>
        </p:spPr>
      </p:pic>
      <p:sp>
        <p:nvSpPr>
          <p:cNvPr id="7" name="TextBox 6">
            <a:extLst>
              <a:ext uri="{FF2B5EF4-FFF2-40B4-BE49-F238E27FC236}">
                <a16:creationId xmlns:a16="http://schemas.microsoft.com/office/drawing/2014/main" id="{C1384E5A-133B-3835-73E7-4EA5ECB7ED4A}"/>
              </a:ext>
            </a:extLst>
          </p:cNvPr>
          <p:cNvSpPr txBox="1"/>
          <p:nvPr/>
        </p:nvSpPr>
        <p:spPr>
          <a:xfrm>
            <a:off x="558800" y="1921032"/>
            <a:ext cx="6832600" cy="3250121"/>
          </a:xfrm>
          <a:prstGeom prst="rect">
            <a:avLst/>
          </a:prstGeom>
          <a:noFill/>
        </p:spPr>
        <p:txBody>
          <a:bodyPr wrap="square" rtlCol="0">
            <a:spAutoFit/>
          </a:bodyPr>
          <a:lstStyle/>
          <a:p>
            <a:pPr defTabSz="914400" fontAlgn="base">
              <a:spcBef>
                <a:spcPct val="30000"/>
              </a:spcBef>
              <a:spcAft>
                <a:spcPct val="0"/>
              </a:spcAft>
            </a:pPr>
            <a:r>
              <a:rPr lang="en-US" b="1">
                <a:solidFill>
                  <a:srgbClr val="000000"/>
                </a:solidFill>
                <a:cs typeface="Calibri" panose="020F0502020204030204" pitchFamily="34" charset="0"/>
              </a:rPr>
              <a:t>*Identify Harmful Phase Imbalances</a:t>
            </a:r>
            <a:endParaRPr lang="en-US" b="1">
              <a:solidFill>
                <a:srgbClr val="0070C0"/>
              </a:solidFill>
              <a:cs typeface="Calibri" panose="020F0502020204030204" pitchFamily="34" charset="0"/>
            </a:endParaRPr>
          </a:p>
          <a:p>
            <a:pPr defTabSz="914400" fontAlgn="base">
              <a:spcBef>
                <a:spcPct val="30000"/>
              </a:spcBef>
              <a:spcAft>
                <a:spcPct val="0"/>
              </a:spcAft>
            </a:pPr>
            <a:r>
              <a:rPr lang="en-US">
                <a:solidFill>
                  <a:srgbClr val="0070C0"/>
                </a:solidFill>
                <a:cs typeface="Calibri" panose="020F0502020204030204" pitchFamily="34" charset="0"/>
              </a:rPr>
              <a:t>*Identify Energy Inefficiencies </a:t>
            </a:r>
          </a:p>
          <a:p>
            <a:pPr defTabSz="914400" fontAlgn="base">
              <a:spcBef>
                <a:spcPct val="30000"/>
              </a:spcBef>
              <a:spcAft>
                <a:spcPct val="0"/>
              </a:spcAft>
            </a:pPr>
            <a:r>
              <a:rPr lang="en-US" b="1">
                <a:solidFill>
                  <a:srgbClr val="000000"/>
                </a:solidFill>
                <a:cs typeface="Calibri" panose="020F0502020204030204" pitchFamily="34" charset="0"/>
              </a:rPr>
              <a:t>*Assist with Clean Energy/Battery Storage Planning</a:t>
            </a:r>
            <a:endParaRPr lang="en-US" b="1">
              <a:solidFill>
                <a:srgbClr val="0070C0"/>
              </a:solidFill>
              <a:cs typeface="Calibri" panose="020F0502020204030204" pitchFamily="34" charset="0"/>
            </a:endParaRPr>
          </a:p>
          <a:p>
            <a:pPr defTabSz="914400" fontAlgn="base">
              <a:spcBef>
                <a:spcPct val="30000"/>
              </a:spcBef>
              <a:spcAft>
                <a:spcPct val="0"/>
              </a:spcAft>
            </a:pPr>
            <a:r>
              <a:rPr lang="en-US">
                <a:solidFill>
                  <a:srgbClr val="0070C0"/>
                </a:solidFill>
                <a:cs typeface="Calibri" panose="020F0502020204030204" pitchFamily="34" charset="0"/>
              </a:rPr>
              <a:t>*Reveal GIS Mapping Errors</a:t>
            </a:r>
          </a:p>
          <a:p>
            <a:pPr defTabSz="914400" fontAlgn="base">
              <a:spcBef>
                <a:spcPct val="30000"/>
              </a:spcBef>
              <a:spcAft>
                <a:spcPct val="0"/>
              </a:spcAft>
            </a:pPr>
            <a:r>
              <a:rPr lang="en-US" b="1">
                <a:solidFill>
                  <a:srgbClr val="000000"/>
                </a:solidFill>
                <a:cs typeface="Calibri" panose="020F0502020204030204" pitchFamily="34" charset="0"/>
              </a:rPr>
              <a:t>*Provide Automated Alerts = Hands Free Remote Grid Monitoring</a:t>
            </a:r>
            <a:endParaRPr lang="en-US" b="1">
              <a:solidFill>
                <a:srgbClr val="0070C0"/>
              </a:solidFill>
              <a:cs typeface="Calibri" panose="020F0502020204030204" pitchFamily="34" charset="0"/>
            </a:endParaRPr>
          </a:p>
          <a:p>
            <a:pPr defTabSz="914400" fontAlgn="base">
              <a:spcBef>
                <a:spcPct val="30000"/>
              </a:spcBef>
              <a:spcAft>
                <a:spcPct val="0"/>
              </a:spcAft>
            </a:pPr>
            <a:r>
              <a:rPr lang="en-US">
                <a:solidFill>
                  <a:srgbClr val="0070C0"/>
                </a:solidFill>
                <a:cs typeface="Calibri" panose="020F0502020204030204" pitchFamily="34" charset="0"/>
              </a:rPr>
              <a:t>*Support API Calls</a:t>
            </a:r>
          </a:p>
          <a:p>
            <a:pPr defTabSz="914400" fontAlgn="base">
              <a:spcBef>
                <a:spcPct val="30000"/>
              </a:spcBef>
              <a:spcAft>
                <a:spcPct val="0"/>
              </a:spcAft>
            </a:pPr>
            <a:r>
              <a:rPr lang="en-US" b="1">
                <a:solidFill>
                  <a:srgbClr val="000000"/>
                </a:solidFill>
                <a:cs typeface="Calibri" panose="020F0502020204030204" pitchFamily="34" charset="0"/>
              </a:rPr>
              <a:t>*Enhance Microgrids Monitoring</a:t>
            </a:r>
            <a:endParaRPr lang="en-US" b="1">
              <a:solidFill>
                <a:srgbClr val="0070C0"/>
              </a:solidFill>
              <a:cs typeface="Calibri" panose="020F0502020204030204" pitchFamily="34" charset="0"/>
            </a:endParaRPr>
          </a:p>
          <a:p>
            <a:pPr defTabSz="914400" fontAlgn="base">
              <a:spcBef>
                <a:spcPct val="30000"/>
              </a:spcBef>
              <a:spcAft>
                <a:spcPct val="0"/>
              </a:spcAft>
            </a:pPr>
            <a:r>
              <a:rPr lang="en-US">
                <a:solidFill>
                  <a:srgbClr val="0070C0"/>
                </a:solidFill>
                <a:cs typeface="Calibri" panose="020F0502020204030204" pitchFamily="34" charset="0"/>
              </a:rPr>
              <a:t>*Facilitate Clean Energy Mandates = Reduce GHG Emissions</a:t>
            </a:r>
          </a:p>
          <a:p>
            <a:pPr defTabSz="914400" fontAlgn="base">
              <a:spcBef>
                <a:spcPct val="30000"/>
              </a:spcBef>
              <a:spcAft>
                <a:spcPct val="0"/>
              </a:spcAft>
            </a:pPr>
            <a:r>
              <a:rPr lang="en-US" b="1">
                <a:solidFill>
                  <a:srgbClr val="000000"/>
                </a:solidFill>
                <a:cs typeface="Calibri" panose="020F0502020204030204" pitchFamily="34" charset="0"/>
              </a:rPr>
              <a:t>*Reduce Corporate Liability Risk</a:t>
            </a:r>
          </a:p>
        </p:txBody>
      </p:sp>
    </p:spTree>
    <p:extLst>
      <p:ext uri="{BB962C8B-B14F-4D97-AF65-F5344CB8AC3E}">
        <p14:creationId xmlns:p14="http://schemas.microsoft.com/office/powerpoint/2010/main" val="1029427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4000">
                <a:latin typeface="+mj-lt"/>
                <a:cs typeface="Arial" panose="020B0604020202020204" pitchFamily="34" charset="0"/>
              </a:rPr>
              <a:t>Why do we need Intra- Grid Sensors?</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3</a:t>
            </a:fld>
            <a:endParaRPr lang="en-US"/>
          </a:p>
        </p:txBody>
      </p:sp>
      <p:sp>
        <p:nvSpPr>
          <p:cNvPr id="3" name="TextBox 2">
            <a:extLst>
              <a:ext uri="{FF2B5EF4-FFF2-40B4-BE49-F238E27FC236}">
                <a16:creationId xmlns:a16="http://schemas.microsoft.com/office/drawing/2014/main" id="{7ED0952C-5AC3-BDB3-CBB7-65B60F9B7789}"/>
              </a:ext>
            </a:extLst>
          </p:cNvPr>
          <p:cNvSpPr txBox="1"/>
          <p:nvPr/>
        </p:nvSpPr>
        <p:spPr>
          <a:xfrm>
            <a:off x="415705" y="1129567"/>
            <a:ext cx="8001000" cy="1631216"/>
          </a:xfrm>
          <a:prstGeom prst="rect">
            <a:avLst/>
          </a:prstGeom>
          <a:noFill/>
        </p:spPr>
        <p:txBody>
          <a:bodyPr wrap="square" rtlCol="0">
            <a:spAutoFit/>
          </a:bodyPr>
          <a:lstStyle/>
          <a:p>
            <a:pPr algn="l"/>
            <a:r>
              <a:rPr lang="en-US" sz="2000">
                <a:latin typeface="Calibri" panose="020F0502020204030204" pitchFamily="34" charset="0"/>
                <a:cs typeface="Calibri" panose="020F0502020204030204" pitchFamily="34" charset="0"/>
              </a:rPr>
              <a:t>We are now stressing grid assets with increased unplanned burden and never previously conceived pressures.</a:t>
            </a:r>
          </a:p>
          <a:p>
            <a:pPr algn="l"/>
            <a:r>
              <a:rPr lang="en-US" sz="2000">
                <a:latin typeface="Calibri" panose="020F0502020204030204" pitchFamily="34" charset="0"/>
                <a:cs typeface="Calibri" panose="020F0502020204030204" pitchFamily="34" charset="0"/>
              </a:rPr>
              <a:t> </a:t>
            </a:r>
          </a:p>
          <a:p>
            <a:pPr algn="l"/>
            <a:r>
              <a:rPr lang="en-US" sz="2000">
                <a:latin typeface="Calibri" panose="020F0502020204030204" pitchFamily="34" charset="0"/>
                <a:cs typeface="Calibri" panose="020F0502020204030204" pitchFamily="34" charset="0"/>
              </a:rPr>
              <a:t>Many utilities are still without the comprehensive data that will accurately reveal the intra-grid dynamics created by these changes.</a:t>
            </a:r>
          </a:p>
        </p:txBody>
      </p:sp>
      <p:pic>
        <p:nvPicPr>
          <p:cNvPr id="12" name="Picture 5" descr="C:\Users\John.Kretzschmar\AppData\Local\Microsoft\Windows\INetCache\IE\CSC5RA7T\4539304634_2f082de9cd_z[1].jpg">
            <a:extLst>
              <a:ext uri="{FF2B5EF4-FFF2-40B4-BE49-F238E27FC236}">
                <a16:creationId xmlns:a16="http://schemas.microsoft.com/office/drawing/2014/main" id="{76A0DD29-BF70-7683-AB56-8ED497ABC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881851"/>
            <a:ext cx="1714906" cy="155321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John.Kretzschmar\AppData\Local\Microsoft\Windows\INetCache\IE\WCUEP2VE\Pannello-fotovoltaico[1].png">
            <a:extLst>
              <a:ext uri="{FF2B5EF4-FFF2-40B4-BE49-F238E27FC236}">
                <a16:creationId xmlns:a16="http://schemas.microsoft.com/office/drawing/2014/main" id="{C199865C-5B71-AC44-58D8-2339657826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9134" y="3734689"/>
            <a:ext cx="1437071" cy="14780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John.Kretzschmar\AppData\Local\Microsoft\Windows\INetCache\IE\WCUEP2VE\Oxygen480-status-battery-charging-080.svg[1].png">
            <a:extLst>
              <a:ext uri="{FF2B5EF4-FFF2-40B4-BE49-F238E27FC236}">
                <a16:creationId xmlns:a16="http://schemas.microsoft.com/office/drawing/2014/main" id="{9EAD233A-C7B9-2455-2807-0FD75CFD94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2187" y="4792166"/>
            <a:ext cx="1285800" cy="1285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John.Kretzschmar\AppData\Local\Microsoft\Windows\INetCache\IE\WCUEP2VE\Palo-eolico[1].png">
            <a:extLst>
              <a:ext uri="{FF2B5EF4-FFF2-40B4-BE49-F238E27FC236}">
                <a16:creationId xmlns:a16="http://schemas.microsoft.com/office/drawing/2014/main" id="{EF0BDEBF-5BA6-F45D-CF3A-DF775736C6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3333" y="3429000"/>
            <a:ext cx="1285800" cy="1588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223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98524" y="136524"/>
            <a:ext cx="8746952" cy="679832"/>
          </a:xfrm>
        </p:spPr>
        <p:txBody>
          <a:bodyPr/>
          <a:lstStyle/>
          <a:p>
            <a:r>
              <a:rPr lang="en-US" sz="4800">
                <a:latin typeface="+mj-lt"/>
                <a:cs typeface="Arial" panose="020B0604020202020204" pitchFamily="34" charset="0"/>
              </a:rPr>
              <a:t>Questions?</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30</a:t>
            </a:fld>
            <a:endParaRPr lang="en-US"/>
          </a:p>
        </p:txBody>
      </p:sp>
      <p:sp>
        <p:nvSpPr>
          <p:cNvPr id="8" name="Rectangle 5">
            <a:extLst>
              <a:ext uri="{FF2B5EF4-FFF2-40B4-BE49-F238E27FC236}">
                <a16:creationId xmlns:a16="http://schemas.microsoft.com/office/drawing/2014/main" id="{0FAF5CB7-4ACF-7667-1C67-9197C51F0B0C}"/>
              </a:ext>
            </a:extLst>
          </p:cNvPr>
          <p:cNvSpPr txBox="1">
            <a:spLocks noChangeArrowheads="1"/>
          </p:cNvSpPr>
          <p:nvPr/>
        </p:nvSpPr>
        <p:spPr>
          <a:xfrm>
            <a:off x="1205877" y="1747319"/>
            <a:ext cx="6896974" cy="3053281"/>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algn="ctr" defTabSz="914400" eaLnBrk="1" hangingPunct="1">
              <a:buFontTx/>
              <a:buNone/>
            </a:pPr>
            <a:r>
              <a:rPr lang="en-US" altLang="en-US" sz="2400" b="1" kern="0">
                <a:latin typeface="Arial" panose="020B0604020202020204" pitchFamily="34" charset="0"/>
                <a:cs typeface="Arial" panose="020B0604020202020204" pitchFamily="34" charset="0"/>
              </a:rPr>
              <a:t>John Kretzschmar</a:t>
            </a:r>
          </a:p>
          <a:p>
            <a:pPr algn="ctr" defTabSz="914400" eaLnBrk="1" hangingPunct="1">
              <a:buFontTx/>
              <a:buNone/>
            </a:pPr>
            <a:r>
              <a:rPr lang="en-US" altLang="en-US" b="1" kern="0">
                <a:latin typeface="Arial" panose="020B0604020202020204" pitchFamily="34" charset="0"/>
                <a:cs typeface="Arial" panose="020B0604020202020204" pitchFamily="34" charset="0"/>
              </a:rPr>
              <a:t>SAMSCO</a:t>
            </a:r>
          </a:p>
          <a:p>
            <a:pPr algn="ctr" defTabSz="914400" eaLnBrk="1" hangingPunct="1">
              <a:buFontTx/>
              <a:buNone/>
            </a:pPr>
            <a:r>
              <a:rPr lang="en-US" altLang="en-US" sz="2000" kern="0">
                <a:latin typeface="Arial" panose="020B0604020202020204" pitchFamily="34" charset="0"/>
                <a:cs typeface="Arial" panose="020B0604020202020204" pitchFamily="34" charset="0"/>
              </a:rPr>
              <a:t>Spartan Armstrong Metering Supply Company</a:t>
            </a:r>
          </a:p>
          <a:p>
            <a:pPr algn="ctr" defTabSz="914400" eaLnBrk="1" hangingPunct="1">
              <a:buFontTx/>
              <a:buNone/>
            </a:pPr>
            <a:r>
              <a:rPr lang="en-US" altLang="en-US" sz="2000" i="1" kern="0">
                <a:latin typeface="Arial" panose="020B0604020202020204" pitchFamily="34" charset="0"/>
                <a:cs typeface="Arial" panose="020B0604020202020204" pitchFamily="34" charset="0"/>
              </a:rPr>
              <a:t>Boiling Springs, SC </a:t>
            </a:r>
            <a:r>
              <a:rPr lang="en-US" altLang="en-US" sz="2000" kern="0">
                <a:latin typeface="Arial" panose="020B0604020202020204" pitchFamily="34" charset="0"/>
                <a:cs typeface="Arial" panose="020B0604020202020204" pitchFamily="34" charset="0"/>
              </a:rPr>
              <a:t>29316</a:t>
            </a:r>
          </a:p>
          <a:p>
            <a:pPr algn="ctr" defTabSz="914400" eaLnBrk="1" hangingPunct="1">
              <a:buFontTx/>
              <a:buNone/>
            </a:pPr>
            <a:r>
              <a:rPr lang="en-US" altLang="en-US" sz="2000" kern="0">
                <a:latin typeface="Arial" panose="020B0604020202020204" pitchFamily="34" charset="0"/>
                <a:cs typeface="Arial" panose="020B0604020202020204" pitchFamily="34" charset="0"/>
                <a:hlinkClick r:id="rId2"/>
              </a:rPr>
              <a:t>john@samscometering.com</a:t>
            </a:r>
            <a:endParaRPr lang="en-US" altLang="en-US" sz="2000" kern="0">
              <a:latin typeface="Arial" panose="020B0604020202020204" pitchFamily="34" charset="0"/>
              <a:cs typeface="Arial" panose="020B0604020202020204" pitchFamily="34" charset="0"/>
            </a:endParaRPr>
          </a:p>
          <a:p>
            <a:pPr algn="ctr" defTabSz="914400" eaLnBrk="1" hangingPunct="1">
              <a:buFontTx/>
              <a:buNone/>
            </a:pPr>
            <a:r>
              <a:rPr lang="en-US" altLang="en-US" sz="2000" kern="0">
                <a:latin typeface="Arial" panose="020B0604020202020204" pitchFamily="34" charset="0"/>
                <a:cs typeface="Arial" panose="020B0604020202020204" pitchFamily="34" charset="0"/>
              </a:rPr>
              <a:t>864.590.2883</a:t>
            </a:r>
          </a:p>
          <a:p>
            <a:pPr algn="ctr" defTabSz="914400" eaLnBrk="1" hangingPunct="1">
              <a:buFontTx/>
              <a:buNone/>
            </a:pPr>
            <a:br>
              <a:rPr lang="en-US" altLang="en-US" sz="2800" kern="0">
                <a:latin typeface="Arial" panose="020B0604020202020204" pitchFamily="34" charset="0"/>
                <a:cs typeface="Arial" panose="020B0604020202020204" pitchFamily="34" charset="0"/>
              </a:rPr>
            </a:br>
            <a:r>
              <a:rPr lang="en-US" altLang="en-US" sz="2000" kern="0">
                <a:latin typeface="Arial" panose="020B0604020202020204" pitchFamily="34" charset="0"/>
                <a:cs typeface="Arial" panose="020B0604020202020204" pitchFamily="34" charset="0"/>
              </a:rPr>
              <a:t>This presentation can also be found under Meter Conferences and Schools on the </a:t>
            </a:r>
            <a:r>
              <a:rPr lang="en-US" altLang="en-US" sz="2000" kern="0">
                <a:solidFill>
                  <a:srgbClr val="FF0000"/>
                </a:solidFill>
                <a:latin typeface="Arial" panose="020B0604020202020204" pitchFamily="34" charset="0"/>
                <a:cs typeface="Arial" panose="020B0604020202020204" pitchFamily="34" charset="0"/>
              </a:rPr>
              <a:t>TESCO </a:t>
            </a:r>
            <a:r>
              <a:rPr lang="en-US" altLang="en-US" sz="2000" kern="0">
                <a:latin typeface="Arial" panose="020B0604020202020204" pitchFamily="34" charset="0"/>
                <a:cs typeface="Arial" panose="020B0604020202020204" pitchFamily="34" charset="0"/>
              </a:rPr>
              <a:t>web site: </a:t>
            </a:r>
            <a:r>
              <a:rPr lang="en-US" altLang="en-US" sz="2000" kern="0">
                <a:solidFill>
                  <a:srgbClr val="FF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www.tescometering.com</a:t>
            </a:r>
            <a:endParaRPr lang="en-US" altLang="en-US" sz="2000" kern="0">
              <a:solidFill>
                <a:srgbClr val="FF0000"/>
              </a:solidFill>
              <a:latin typeface="Arial" panose="020B0604020202020204" pitchFamily="34" charset="0"/>
              <a:cs typeface="Arial" panose="020B0604020202020204" pitchFamily="34" charset="0"/>
            </a:endParaRPr>
          </a:p>
          <a:p>
            <a:pPr algn="ctr" defTabSz="914400" eaLnBrk="1" hangingPunct="1">
              <a:buFontTx/>
              <a:buNone/>
            </a:pPr>
            <a:endParaRPr lang="en-US" altLang="en-US" sz="2300" kern="0">
              <a:solidFill>
                <a:srgbClr val="CC3300"/>
              </a:solidFill>
              <a:latin typeface="Times New Roman"/>
            </a:endParaRPr>
          </a:p>
        </p:txBody>
      </p:sp>
    </p:spTree>
    <p:extLst>
      <p:ext uri="{BB962C8B-B14F-4D97-AF65-F5344CB8AC3E}">
        <p14:creationId xmlns:p14="http://schemas.microsoft.com/office/powerpoint/2010/main" val="676594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4000">
                <a:latin typeface="+mj-lt"/>
                <a:cs typeface="Arial" panose="020B0604020202020204" pitchFamily="34" charset="0"/>
              </a:rPr>
              <a:t>Distributed Energy Resources (DER)</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4</a:t>
            </a:fld>
            <a:endParaRPr lang="en-US"/>
          </a:p>
        </p:txBody>
      </p:sp>
      <p:pic>
        <p:nvPicPr>
          <p:cNvPr id="13" name="Picture 2" descr="C:\Users\John.Kretzschmar\AppData\Local\Microsoft\Windows\INetCache\IE\WCUEP2VE\Pannello-fotovoltaico[1].png">
            <a:extLst>
              <a:ext uri="{FF2B5EF4-FFF2-40B4-BE49-F238E27FC236}">
                <a16:creationId xmlns:a16="http://schemas.microsoft.com/office/drawing/2014/main" id="{C199865C-5B71-AC44-58D8-2339657826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332" y="4250381"/>
            <a:ext cx="1437071" cy="14780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John.Kretzschmar\AppData\Local\Microsoft\Windows\INetCache\IE\WCUEP2VE\Palo-eolico[1].png">
            <a:extLst>
              <a:ext uri="{FF2B5EF4-FFF2-40B4-BE49-F238E27FC236}">
                <a16:creationId xmlns:a16="http://schemas.microsoft.com/office/drawing/2014/main" id="{EF0BDEBF-5BA6-F45D-CF3A-DF775736C6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6014" y="4194966"/>
            <a:ext cx="1285800" cy="15888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61C8B25-BF19-4513-0420-E72D87638755}"/>
              </a:ext>
            </a:extLst>
          </p:cNvPr>
          <p:cNvSpPr txBox="1"/>
          <p:nvPr/>
        </p:nvSpPr>
        <p:spPr>
          <a:xfrm>
            <a:off x="438150" y="1271089"/>
            <a:ext cx="8077200" cy="2554545"/>
          </a:xfrm>
          <a:prstGeom prst="rect">
            <a:avLst/>
          </a:prstGeom>
          <a:noFill/>
        </p:spPr>
        <p:txBody>
          <a:bodyPr wrap="square" rtlCol="0">
            <a:spAutoFit/>
          </a:bodyPr>
          <a:lstStyle/>
          <a:p>
            <a:pPr algn="l"/>
            <a:r>
              <a:rPr lang="en-US" sz="2000">
                <a:latin typeface="Calibri" panose="020F0502020204030204" pitchFamily="34" charset="0"/>
                <a:cs typeface="Calibri" panose="020F0502020204030204" pitchFamily="34" charset="0"/>
              </a:rPr>
              <a:t>Through solar and wind renewables, we are introducing Reverse Energy onto the distribution grids. </a:t>
            </a:r>
          </a:p>
          <a:p>
            <a:pPr algn="l"/>
            <a:endParaRPr lang="en-US" sz="2000">
              <a:latin typeface="Calibri" panose="020F0502020204030204" pitchFamily="34" charset="0"/>
              <a:cs typeface="Calibri" panose="020F0502020204030204" pitchFamily="34" charset="0"/>
            </a:endParaRPr>
          </a:p>
          <a:p>
            <a:pPr algn="l"/>
            <a:r>
              <a:rPr lang="en-US" sz="2000">
                <a:latin typeface="Calibri" panose="020F0502020204030204" pitchFamily="34" charset="0"/>
                <a:cs typeface="Calibri" panose="020F0502020204030204" pitchFamily="34" charset="0"/>
              </a:rPr>
              <a:t>The millions of existing transformers were not designed to handle this impact.</a:t>
            </a:r>
          </a:p>
          <a:p>
            <a:pPr algn="l"/>
            <a:endParaRPr lang="en-US" sz="2000">
              <a:latin typeface="Calibri" panose="020F0502020204030204" pitchFamily="34" charset="0"/>
              <a:cs typeface="Calibri" panose="020F0502020204030204" pitchFamily="34" charset="0"/>
            </a:endParaRPr>
          </a:p>
          <a:p>
            <a:pPr algn="l"/>
            <a:r>
              <a:rPr lang="en-US" sz="2000">
                <a:latin typeface="Calibri" panose="020F0502020204030204" pitchFamily="34" charset="0"/>
                <a:cs typeface="Calibri" panose="020F0502020204030204" pitchFamily="34" charset="0"/>
              </a:rPr>
              <a:t>While renewables are beneficial, Reverse Energy can produce unstable, and unsafe grid conditions.</a:t>
            </a:r>
          </a:p>
        </p:txBody>
      </p:sp>
    </p:spTree>
    <p:extLst>
      <p:ext uri="{BB962C8B-B14F-4D97-AF65-F5344CB8AC3E}">
        <p14:creationId xmlns:p14="http://schemas.microsoft.com/office/powerpoint/2010/main" val="2471444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4000">
                <a:latin typeface="+mj-lt"/>
                <a:cs typeface="Arial" panose="020B0604020202020204" pitchFamily="34" charset="0"/>
              </a:rPr>
              <a:t>Distributed Energy Resources (DER)</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5</a:t>
            </a:fld>
            <a:endParaRPr lang="en-US"/>
          </a:p>
        </p:txBody>
      </p:sp>
      <p:pic>
        <p:nvPicPr>
          <p:cNvPr id="13" name="Picture 2" descr="C:\Users\John.Kretzschmar\AppData\Local\Microsoft\Windows\INetCache\IE\WCUEP2VE\Pannello-fotovoltaico[1].png">
            <a:extLst>
              <a:ext uri="{FF2B5EF4-FFF2-40B4-BE49-F238E27FC236}">
                <a16:creationId xmlns:a16="http://schemas.microsoft.com/office/drawing/2014/main" id="{C199865C-5B71-AC44-58D8-2339657826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332" y="4250381"/>
            <a:ext cx="1437071" cy="14780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John.Kretzschmar\AppData\Local\Microsoft\Windows\INetCache\IE\WCUEP2VE\Palo-eolico[1].png">
            <a:extLst>
              <a:ext uri="{FF2B5EF4-FFF2-40B4-BE49-F238E27FC236}">
                <a16:creationId xmlns:a16="http://schemas.microsoft.com/office/drawing/2014/main" id="{EF0BDEBF-5BA6-F45D-CF3A-DF775736C6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6014" y="4194966"/>
            <a:ext cx="1285800" cy="15888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3E87B36-4DB1-0D5D-22E1-73A99AF1D287}"/>
              </a:ext>
            </a:extLst>
          </p:cNvPr>
          <p:cNvSpPr txBox="1"/>
          <p:nvPr/>
        </p:nvSpPr>
        <p:spPr>
          <a:xfrm>
            <a:off x="438150" y="1326504"/>
            <a:ext cx="8077200" cy="2554545"/>
          </a:xfrm>
          <a:prstGeom prst="rect">
            <a:avLst/>
          </a:prstGeom>
          <a:noFill/>
        </p:spPr>
        <p:txBody>
          <a:bodyPr wrap="square" rtlCol="0">
            <a:spAutoFit/>
          </a:bodyPr>
          <a:lstStyle/>
          <a:p>
            <a:pPr algn="l"/>
            <a:r>
              <a:rPr lang="en-US" sz="2000">
                <a:latin typeface="Calibri" panose="020F0502020204030204" pitchFamily="34" charset="0"/>
                <a:cs typeface="Calibri" panose="020F0502020204030204" pitchFamily="34" charset="0"/>
              </a:rPr>
              <a:t>Intra-grid sensors accurately measure and report Reverse Energy, and its impacts on the grid. </a:t>
            </a:r>
          </a:p>
          <a:p>
            <a:pPr algn="l"/>
            <a:endParaRPr lang="en-US" sz="2000">
              <a:latin typeface="Calibri" panose="020F0502020204030204" pitchFamily="34" charset="0"/>
              <a:cs typeface="Calibri" panose="020F0502020204030204" pitchFamily="34" charset="0"/>
            </a:endParaRPr>
          </a:p>
          <a:p>
            <a:pPr algn="l"/>
            <a:r>
              <a:rPr lang="en-US" sz="2000">
                <a:latin typeface="Calibri" panose="020F0502020204030204" pitchFamily="34" charset="0"/>
                <a:cs typeface="Calibri" panose="020F0502020204030204" pitchFamily="34" charset="0"/>
              </a:rPr>
              <a:t>Utilities without AMI, or “smart meters” need intra-grid sensors to understand the Reverse Energy impacts inside their grid. </a:t>
            </a:r>
          </a:p>
          <a:p>
            <a:pPr algn="l"/>
            <a:endParaRPr lang="en-US" sz="2000">
              <a:latin typeface="Calibri" panose="020F0502020204030204" pitchFamily="34" charset="0"/>
              <a:cs typeface="Calibri" panose="020F0502020204030204" pitchFamily="34" charset="0"/>
            </a:endParaRPr>
          </a:p>
          <a:p>
            <a:pPr algn="l"/>
            <a:r>
              <a:rPr lang="en-US" sz="2000">
                <a:latin typeface="Calibri" panose="020F0502020204030204" pitchFamily="34" charset="0"/>
                <a:cs typeface="Calibri" panose="020F0502020204030204" pitchFamily="34" charset="0"/>
              </a:rPr>
              <a:t>Utilities with AMI need intra-grid sensors to understand Reverse Energy impacts on transformers.</a:t>
            </a:r>
          </a:p>
        </p:txBody>
      </p:sp>
    </p:spTree>
    <p:extLst>
      <p:ext uri="{BB962C8B-B14F-4D97-AF65-F5344CB8AC3E}">
        <p14:creationId xmlns:p14="http://schemas.microsoft.com/office/powerpoint/2010/main" val="1843899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4000">
                <a:latin typeface="+mj-lt"/>
                <a:cs typeface="Arial" panose="020B0604020202020204" pitchFamily="34" charset="0"/>
              </a:rPr>
              <a:t>Distributed Energy Resources (DER)</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6</a:t>
            </a:fld>
            <a:endParaRPr lang="en-US"/>
          </a:p>
        </p:txBody>
      </p:sp>
      <p:pic>
        <p:nvPicPr>
          <p:cNvPr id="13" name="Picture 2" descr="C:\Users\John.Kretzschmar\AppData\Local\Microsoft\Windows\INetCache\IE\WCUEP2VE\Pannello-fotovoltaico[1].png">
            <a:extLst>
              <a:ext uri="{FF2B5EF4-FFF2-40B4-BE49-F238E27FC236}">
                <a16:creationId xmlns:a16="http://schemas.microsoft.com/office/drawing/2014/main" id="{C199865C-5B71-AC44-58D8-2339657826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728" y="4064538"/>
            <a:ext cx="1437071" cy="14780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John.Kretzschmar\AppData\Local\Microsoft\Windows\INetCache\IE\WCUEP2VE\Palo-eolico[1].png">
            <a:extLst>
              <a:ext uri="{FF2B5EF4-FFF2-40B4-BE49-F238E27FC236}">
                <a16:creationId xmlns:a16="http://schemas.microsoft.com/office/drawing/2014/main" id="{EF0BDEBF-5BA6-F45D-CF3A-DF775736C6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7076" y="3953709"/>
            <a:ext cx="1285800" cy="15888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FE23759-152F-442B-4DA7-6730897F3E43}"/>
              </a:ext>
            </a:extLst>
          </p:cNvPr>
          <p:cNvSpPr txBox="1"/>
          <p:nvPr/>
        </p:nvSpPr>
        <p:spPr>
          <a:xfrm>
            <a:off x="590551" y="1271089"/>
            <a:ext cx="7924799" cy="2554545"/>
          </a:xfrm>
          <a:prstGeom prst="rect">
            <a:avLst/>
          </a:prstGeom>
          <a:noFill/>
        </p:spPr>
        <p:txBody>
          <a:bodyPr wrap="square" rtlCol="0">
            <a:spAutoFit/>
          </a:bodyPr>
          <a:lstStyle/>
          <a:p>
            <a:pPr algn="l"/>
            <a:r>
              <a:rPr lang="en-US" sz="2000">
                <a:latin typeface="Calibri" panose="020F0502020204030204" pitchFamily="34" charset="0"/>
                <a:cs typeface="Calibri" panose="020F0502020204030204" pitchFamily="34" charset="0"/>
              </a:rPr>
              <a:t>The reality is that AMI generated Reverse Energy data does not accurately indicate impacts on transformers or the resulting grid impacts.</a:t>
            </a:r>
          </a:p>
          <a:p>
            <a:pPr algn="l"/>
            <a:endParaRPr lang="en-US" sz="2000">
              <a:latin typeface="Calibri" panose="020F0502020204030204" pitchFamily="34" charset="0"/>
              <a:cs typeface="Calibri" panose="020F0502020204030204" pitchFamily="34" charset="0"/>
            </a:endParaRPr>
          </a:p>
          <a:p>
            <a:pPr algn="l"/>
            <a:r>
              <a:rPr lang="en-US" sz="2000">
                <a:latin typeface="Calibri" panose="020F0502020204030204" pitchFamily="34" charset="0"/>
                <a:cs typeface="Calibri" panose="020F0502020204030204" pitchFamily="34" charset="0"/>
              </a:rPr>
              <a:t> AMI data is typically not accurately aligned to the upstream transformers due to pervasive GIS mapping errors, thus causing aggregated AMI data to be unreliable. </a:t>
            </a:r>
          </a:p>
          <a:p>
            <a:pPr marL="285750" indent="-285750" algn="l">
              <a:buFont typeface="Courier New" panose="02070309020205020404" pitchFamily="49" charset="0"/>
              <a:buChar char="o"/>
            </a:pPr>
            <a:endParaRPr lang="en-US" sz="2000">
              <a:solidFill>
                <a:schemeClr val="bg2"/>
              </a:solidFill>
            </a:endParaRPr>
          </a:p>
          <a:p>
            <a:endParaRPr lang="en-US" sz="2000">
              <a:solidFill>
                <a:schemeClr val="bg2"/>
              </a:solidFill>
            </a:endParaRPr>
          </a:p>
        </p:txBody>
      </p:sp>
    </p:spTree>
    <p:extLst>
      <p:ext uri="{BB962C8B-B14F-4D97-AF65-F5344CB8AC3E}">
        <p14:creationId xmlns:p14="http://schemas.microsoft.com/office/powerpoint/2010/main" val="1535491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4800">
                <a:latin typeface="+mj-lt"/>
                <a:cs typeface="Arial" panose="020B0604020202020204" pitchFamily="34" charset="0"/>
              </a:rPr>
              <a:t>Reverse energy</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7</a:t>
            </a:fld>
            <a:endParaRPr lang="en-US"/>
          </a:p>
        </p:txBody>
      </p:sp>
      <p:pic>
        <p:nvPicPr>
          <p:cNvPr id="13" name="Picture 2" descr="C:\Users\John.Kretzschmar\AppData\Local\Microsoft\Windows\INetCache\IE\WCUEP2VE\Pannello-fotovoltaico[1].png">
            <a:extLst>
              <a:ext uri="{FF2B5EF4-FFF2-40B4-BE49-F238E27FC236}">
                <a16:creationId xmlns:a16="http://schemas.microsoft.com/office/drawing/2014/main" id="{C199865C-5B71-AC44-58D8-2339657826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728" y="4064538"/>
            <a:ext cx="1437071" cy="14780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John.Kretzschmar\AppData\Local\Microsoft\Windows\INetCache\IE\WCUEP2VE\Palo-eolico[1].png">
            <a:extLst>
              <a:ext uri="{FF2B5EF4-FFF2-40B4-BE49-F238E27FC236}">
                <a16:creationId xmlns:a16="http://schemas.microsoft.com/office/drawing/2014/main" id="{EF0BDEBF-5BA6-F45D-CF3A-DF775736C6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7076" y="3953709"/>
            <a:ext cx="1285800" cy="15888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BA77341-7446-A48B-5701-0DFDD619FD36}"/>
              </a:ext>
            </a:extLst>
          </p:cNvPr>
          <p:cNvSpPr txBox="1"/>
          <p:nvPr/>
        </p:nvSpPr>
        <p:spPr>
          <a:xfrm>
            <a:off x="590551" y="1315410"/>
            <a:ext cx="7924799" cy="2554545"/>
          </a:xfrm>
          <a:prstGeom prst="rect">
            <a:avLst/>
          </a:prstGeom>
          <a:noFill/>
        </p:spPr>
        <p:txBody>
          <a:bodyPr wrap="square" rtlCol="0">
            <a:spAutoFit/>
          </a:bodyPr>
          <a:lstStyle/>
          <a:p>
            <a:pPr algn="l"/>
            <a:r>
              <a:rPr lang="en-US" sz="2000">
                <a:latin typeface="Calibri" panose="020F0502020204030204" pitchFamily="34" charset="0"/>
                <a:cs typeface="Calibri" panose="020F0502020204030204" pitchFamily="34" charset="0"/>
              </a:rPr>
              <a:t>The reality is that AMI generated Reverse Energy data does not accurately indicate impacts on transformers or the resulting grid impacts.</a:t>
            </a:r>
          </a:p>
          <a:p>
            <a:pPr algn="l"/>
            <a:endParaRPr lang="en-US" sz="2000">
              <a:latin typeface="Calibri" panose="020F0502020204030204" pitchFamily="34" charset="0"/>
              <a:cs typeface="Calibri" panose="020F0502020204030204" pitchFamily="34" charset="0"/>
            </a:endParaRPr>
          </a:p>
          <a:p>
            <a:pPr algn="l"/>
            <a:r>
              <a:rPr lang="en-US" sz="2000">
                <a:latin typeface="Calibri" panose="020F0502020204030204" pitchFamily="34" charset="0"/>
                <a:cs typeface="Calibri" panose="020F0502020204030204" pitchFamily="34" charset="0"/>
              </a:rPr>
              <a:t> AMI data is typically not accurately aligned to the upstream transformers due to pervasive GIS mapping errors, thus causing aggregated AMI data to be unreliable. </a:t>
            </a:r>
          </a:p>
          <a:p>
            <a:pPr marL="285750" indent="-285750" algn="l">
              <a:buFont typeface="Courier New" panose="02070309020205020404" pitchFamily="49" charset="0"/>
              <a:buChar char="o"/>
            </a:pPr>
            <a:endParaRPr lang="en-US" sz="2000">
              <a:solidFill>
                <a:schemeClr val="bg2"/>
              </a:solidFill>
            </a:endParaRPr>
          </a:p>
          <a:p>
            <a:endParaRPr lang="en-US" sz="2000">
              <a:solidFill>
                <a:schemeClr val="bg2"/>
              </a:solidFill>
            </a:endParaRPr>
          </a:p>
        </p:txBody>
      </p:sp>
    </p:spTree>
    <p:extLst>
      <p:ext uri="{BB962C8B-B14F-4D97-AF65-F5344CB8AC3E}">
        <p14:creationId xmlns:p14="http://schemas.microsoft.com/office/powerpoint/2010/main" val="2054244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4800">
                <a:latin typeface="+mj-lt"/>
                <a:cs typeface="Arial" panose="020B0604020202020204" pitchFamily="34" charset="0"/>
              </a:rPr>
              <a:t>Reverse energy</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8</a:t>
            </a:fld>
            <a:endParaRPr lang="en-US"/>
          </a:p>
        </p:txBody>
      </p:sp>
      <p:pic>
        <p:nvPicPr>
          <p:cNvPr id="13" name="Picture 2" descr="C:\Users\John.Kretzschmar\AppData\Local\Microsoft\Windows\INetCache\IE\WCUEP2VE\Pannello-fotovoltaico[1].png">
            <a:extLst>
              <a:ext uri="{FF2B5EF4-FFF2-40B4-BE49-F238E27FC236}">
                <a16:creationId xmlns:a16="http://schemas.microsoft.com/office/drawing/2014/main" id="{C199865C-5B71-AC44-58D8-2339657826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728" y="4064538"/>
            <a:ext cx="1437071" cy="14780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John.Kretzschmar\AppData\Local\Microsoft\Windows\INetCache\IE\WCUEP2VE\Palo-eolico[1].png">
            <a:extLst>
              <a:ext uri="{FF2B5EF4-FFF2-40B4-BE49-F238E27FC236}">
                <a16:creationId xmlns:a16="http://schemas.microsoft.com/office/drawing/2014/main" id="{EF0BDEBF-5BA6-F45D-CF3A-DF775736C6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7076" y="3953709"/>
            <a:ext cx="1285800" cy="15888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C91B66B-B85C-AFC9-DA01-D7CE0751EEB6}"/>
              </a:ext>
            </a:extLst>
          </p:cNvPr>
          <p:cNvSpPr txBox="1"/>
          <p:nvPr/>
        </p:nvSpPr>
        <p:spPr>
          <a:xfrm>
            <a:off x="514350" y="1378618"/>
            <a:ext cx="8001000" cy="1938992"/>
          </a:xfrm>
          <a:prstGeom prst="rect">
            <a:avLst/>
          </a:prstGeom>
          <a:noFill/>
        </p:spPr>
        <p:txBody>
          <a:bodyPr wrap="square" rtlCol="0">
            <a:spAutoFit/>
          </a:bodyPr>
          <a:lstStyle/>
          <a:p>
            <a:pPr algn="l"/>
            <a:r>
              <a:rPr lang="en-US" sz="2000">
                <a:latin typeface="Calibri" panose="020F0502020204030204" pitchFamily="34" charset="0"/>
                <a:cs typeface="Calibri" panose="020F0502020204030204" pitchFamily="34" charset="0"/>
              </a:rPr>
              <a:t>AMI-deployed utilities might think they know Reverse Energy impacts, the truth is they typically do not possess accurate AMI-to-transformer information.</a:t>
            </a:r>
          </a:p>
          <a:p>
            <a:pPr algn="l"/>
            <a:endParaRPr lang="en-US" sz="2000">
              <a:latin typeface="Calibri" panose="020F0502020204030204" pitchFamily="34" charset="0"/>
              <a:cs typeface="Calibri" panose="020F0502020204030204" pitchFamily="34" charset="0"/>
            </a:endParaRPr>
          </a:p>
          <a:p>
            <a:pPr algn="l"/>
            <a:r>
              <a:rPr lang="en-US" sz="2000">
                <a:latin typeface="Calibri" panose="020F0502020204030204" pitchFamily="34" charset="0"/>
                <a:cs typeface="Calibri" panose="020F0502020204030204" pitchFamily="34" charset="0"/>
              </a:rPr>
              <a:t>This can leave linemen in a position of not knowing what to expect when they approach DER-active transformers</a:t>
            </a:r>
            <a:r>
              <a:rPr lang="en-US" sz="2000">
                <a:solidFill>
                  <a:schemeClr val="bg2">
                    <a:lumMod val="75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32169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7AD4A-2ABB-4426-A1D3-1531700915FB}"/>
              </a:ext>
            </a:extLst>
          </p:cNvPr>
          <p:cNvSpPr>
            <a:spLocks noGrp="1"/>
          </p:cNvSpPr>
          <p:nvPr>
            <p:ph type="title"/>
          </p:nvPr>
        </p:nvSpPr>
        <p:spPr>
          <a:xfrm>
            <a:off x="1068309" y="136524"/>
            <a:ext cx="7977407" cy="679832"/>
          </a:xfrm>
        </p:spPr>
        <p:txBody>
          <a:bodyPr/>
          <a:lstStyle/>
          <a:p>
            <a:r>
              <a:rPr lang="en-US" sz="4800">
                <a:latin typeface="+mj-lt"/>
                <a:cs typeface="Arial" panose="020B0604020202020204" pitchFamily="34" charset="0"/>
              </a:rPr>
              <a:t>Electric Vehicles</a:t>
            </a:r>
          </a:p>
        </p:txBody>
      </p:sp>
      <p:sp>
        <p:nvSpPr>
          <p:cNvPr id="5" name="Footer Placeholder 4">
            <a:extLst>
              <a:ext uri="{FF2B5EF4-FFF2-40B4-BE49-F238E27FC236}">
                <a16:creationId xmlns:a16="http://schemas.microsoft.com/office/drawing/2014/main" id="{2B72B4E4-7CDB-47DC-A9DC-BE874D7E1D28}"/>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967B4347-6B9F-48C2-AF8B-BD54C46F75F3}"/>
              </a:ext>
            </a:extLst>
          </p:cNvPr>
          <p:cNvSpPr>
            <a:spLocks noGrp="1"/>
          </p:cNvSpPr>
          <p:nvPr>
            <p:ph type="sldNum" sz="quarter" idx="4"/>
          </p:nvPr>
        </p:nvSpPr>
        <p:spPr/>
        <p:txBody>
          <a:bodyPr/>
          <a:lstStyle/>
          <a:p>
            <a:fld id="{4BEAC4C4-F0A7-4B61-A827-E4198D078267}" type="slidenum">
              <a:rPr lang="en-US" smtClean="0"/>
              <a:t>9</a:t>
            </a:fld>
            <a:endParaRPr lang="en-US"/>
          </a:p>
        </p:txBody>
      </p:sp>
      <p:sp>
        <p:nvSpPr>
          <p:cNvPr id="4" name="TextBox 3">
            <a:extLst>
              <a:ext uri="{FF2B5EF4-FFF2-40B4-BE49-F238E27FC236}">
                <a16:creationId xmlns:a16="http://schemas.microsoft.com/office/drawing/2014/main" id="{8CBD9EBD-B8D9-2CA7-6DC4-A8B4B2EEE748}"/>
              </a:ext>
            </a:extLst>
          </p:cNvPr>
          <p:cNvSpPr txBox="1"/>
          <p:nvPr/>
        </p:nvSpPr>
        <p:spPr>
          <a:xfrm>
            <a:off x="571499" y="1422934"/>
            <a:ext cx="8273737" cy="1323439"/>
          </a:xfrm>
          <a:prstGeom prst="rect">
            <a:avLst/>
          </a:prstGeom>
          <a:noFill/>
        </p:spPr>
        <p:txBody>
          <a:bodyPr wrap="square" rtlCol="0">
            <a:spAutoFit/>
          </a:bodyPr>
          <a:lstStyle/>
          <a:p>
            <a:pPr algn="l">
              <a:buFont typeface="Arial" panose="020B0604020202020204" pitchFamily="34" charset="0"/>
              <a:buChar char="•"/>
            </a:pPr>
            <a:r>
              <a:rPr lang="en-US" sz="2000">
                <a:solidFill>
                  <a:srgbClr val="0F0000"/>
                </a:solidFill>
                <a:latin typeface="-apple-system"/>
              </a:rPr>
              <a:t> To date, o</a:t>
            </a:r>
            <a:r>
              <a:rPr lang="en-US" sz="2000" b="0" i="0">
                <a:solidFill>
                  <a:srgbClr val="0F0000"/>
                </a:solidFill>
                <a:effectLst/>
                <a:latin typeface="-apple-system"/>
              </a:rPr>
              <a:t>ver </a:t>
            </a:r>
            <a:r>
              <a:rPr lang="en-US" sz="2000" b="1" i="0">
                <a:solidFill>
                  <a:srgbClr val="0F0000"/>
                </a:solidFill>
                <a:effectLst/>
                <a:latin typeface="-apple-system"/>
              </a:rPr>
              <a:t>2 million</a:t>
            </a:r>
            <a:r>
              <a:rPr lang="en-US" sz="2000" b="0" i="0">
                <a:solidFill>
                  <a:srgbClr val="0F0000"/>
                </a:solidFill>
                <a:effectLst/>
                <a:latin typeface="-apple-system"/>
              </a:rPr>
              <a:t> EV’s have been sold in the </a:t>
            </a:r>
            <a:r>
              <a:rPr lang="en-US" sz="2000" b="1" i="0">
                <a:solidFill>
                  <a:srgbClr val="0F0000"/>
                </a:solidFill>
                <a:effectLst/>
                <a:latin typeface="-apple-system"/>
              </a:rPr>
              <a:t>US</a:t>
            </a:r>
            <a:r>
              <a:rPr lang="en-US" sz="2000" b="0" i="0">
                <a:solidFill>
                  <a:srgbClr val="0F0000"/>
                </a:solidFill>
                <a:effectLst/>
                <a:latin typeface="-apple-system"/>
              </a:rPr>
              <a:t>.</a:t>
            </a:r>
          </a:p>
          <a:p>
            <a:pPr algn="l">
              <a:buFont typeface="Arial" panose="020B0604020202020204" pitchFamily="34" charset="0"/>
              <a:buChar char="•"/>
            </a:pPr>
            <a:r>
              <a:rPr lang="en-US" sz="2000">
                <a:solidFill>
                  <a:srgbClr val="0F0000"/>
                </a:solidFill>
                <a:latin typeface="-apple-system"/>
              </a:rPr>
              <a:t> By 2027, </a:t>
            </a:r>
            <a:r>
              <a:rPr lang="en-US" sz="2000" b="1">
                <a:solidFill>
                  <a:srgbClr val="0F0000"/>
                </a:solidFill>
                <a:latin typeface="-apple-system"/>
              </a:rPr>
              <a:t>annual sales </a:t>
            </a:r>
            <a:r>
              <a:rPr lang="en-US" sz="2000">
                <a:solidFill>
                  <a:srgbClr val="0F0000"/>
                </a:solidFill>
                <a:latin typeface="-apple-system"/>
              </a:rPr>
              <a:t>are expected to reach </a:t>
            </a:r>
            <a:r>
              <a:rPr lang="en-US" sz="2000" b="1">
                <a:solidFill>
                  <a:srgbClr val="0F0000"/>
                </a:solidFill>
                <a:latin typeface="-apple-system"/>
              </a:rPr>
              <a:t>2 million EV’s.</a:t>
            </a:r>
            <a:endParaRPr lang="en-US" sz="2000" b="1" i="0">
              <a:solidFill>
                <a:srgbClr val="0F0000"/>
              </a:solidFill>
              <a:effectLst/>
              <a:latin typeface="-apple-system"/>
            </a:endParaRPr>
          </a:p>
          <a:p>
            <a:pPr algn="l">
              <a:buFont typeface="Arial" panose="020B0604020202020204" pitchFamily="34" charset="0"/>
              <a:buChar char="•"/>
            </a:pPr>
            <a:r>
              <a:rPr lang="en-US" sz="2000">
                <a:solidFill>
                  <a:srgbClr val="0F0000"/>
                </a:solidFill>
                <a:latin typeface="-apple-system"/>
              </a:rPr>
              <a:t> E</a:t>
            </a:r>
            <a:r>
              <a:rPr lang="en-US" sz="2000" b="0" i="0">
                <a:solidFill>
                  <a:srgbClr val="0F0000"/>
                </a:solidFill>
                <a:effectLst/>
                <a:latin typeface="-apple-system"/>
              </a:rPr>
              <a:t>lectric cars still make up just </a:t>
            </a:r>
            <a:r>
              <a:rPr lang="en-US" sz="2000" b="1" i="0">
                <a:solidFill>
                  <a:srgbClr val="0F0000"/>
                </a:solidFill>
                <a:effectLst/>
                <a:latin typeface="-apple-system"/>
              </a:rPr>
              <a:t>1% of cars</a:t>
            </a:r>
            <a:r>
              <a:rPr lang="en-US" sz="2000" b="0" i="0">
                <a:solidFill>
                  <a:srgbClr val="0F0000"/>
                </a:solidFill>
                <a:effectLst/>
                <a:latin typeface="-apple-system"/>
              </a:rPr>
              <a:t> on our roads.</a:t>
            </a:r>
          </a:p>
          <a:p>
            <a:pPr algn="l">
              <a:buFont typeface="Arial" panose="020B0604020202020204" pitchFamily="34" charset="0"/>
              <a:buChar char="•"/>
            </a:pPr>
            <a:r>
              <a:rPr lang="en-US" sz="2000" b="0" i="0">
                <a:solidFill>
                  <a:srgbClr val="0F0000"/>
                </a:solidFill>
                <a:effectLst/>
                <a:latin typeface="-apple-system"/>
              </a:rPr>
              <a:t> On average, EV’s </a:t>
            </a:r>
            <a:r>
              <a:rPr lang="en-US" sz="2000" b="1" i="0">
                <a:solidFill>
                  <a:srgbClr val="0F0000"/>
                </a:solidFill>
                <a:effectLst/>
                <a:latin typeface="-apple-system"/>
              </a:rPr>
              <a:t>cost about $10,000</a:t>
            </a:r>
            <a:r>
              <a:rPr lang="en-US" sz="2000" b="0" i="0">
                <a:solidFill>
                  <a:srgbClr val="0F0000"/>
                </a:solidFill>
                <a:effectLst/>
                <a:latin typeface="-apple-system"/>
              </a:rPr>
              <a:t> more than a standard vehicle.</a:t>
            </a:r>
          </a:p>
        </p:txBody>
      </p:sp>
      <p:pic>
        <p:nvPicPr>
          <p:cNvPr id="7" name="Picture 6">
            <a:extLst>
              <a:ext uri="{FF2B5EF4-FFF2-40B4-BE49-F238E27FC236}">
                <a16:creationId xmlns:a16="http://schemas.microsoft.com/office/drawing/2014/main" id="{AD71252F-6193-2CF7-C3AC-DFA4401C0E77}"/>
              </a:ext>
            </a:extLst>
          </p:cNvPr>
          <p:cNvPicPr>
            <a:picLocks noChangeAspect="1"/>
          </p:cNvPicPr>
          <p:nvPr/>
        </p:nvPicPr>
        <p:blipFill>
          <a:blip r:embed="rId2"/>
          <a:stretch>
            <a:fillRect/>
          </a:stretch>
        </p:blipFill>
        <p:spPr>
          <a:xfrm>
            <a:off x="1068309" y="2712630"/>
            <a:ext cx="6708617" cy="3623986"/>
          </a:xfrm>
          <a:prstGeom prst="rect">
            <a:avLst/>
          </a:prstGeom>
        </p:spPr>
      </p:pic>
    </p:spTree>
    <p:extLst>
      <p:ext uri="{BB962C8B-B14F-4D97-AF65-F5344CB8AC3E}">
        <p14:creationId xmlns:p14="http://schemas.microsoft.com/office/powerpoint/2010/main" val="2364639899"/>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f26ee74-1c53-4b01-a982-cec1216b8a00">
      <Terms xmlns="http://schemas.microsoft.com/office/infopath/2007/PartnerControls"/>
    </lcf76f155ced4ddcb4097134ff3c332f>
    <TaxCatchAll xmlns="865caf8b-3888-4957-b682-040f388f7b52" xsi:nil="true"/>
    <SharedWithUsers xmlns="865caf8b-3888-4957-b682-040f388f7b52">
      <UserInfo>
        <DisplayName>John Kretzschmar</DisplayName>
        <AccountId>51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2438EA8B65C04BA81A0809E21FF92B" ma:contentTypeVersion="16" ma:contentTypeDescription="Create a new document." ma:contentTypeScope="" ma:versionID="5e35fcddb325bbb504710d5c0b9eeddf">
  <xsd:schema xmlns:xsd="http://www.w3.org/2001/XMLSchema" xmlns:xs="http://www.w3.org/2001/XMLSchema" xmlns:p="http://schemas.microsoft.com/office/2006/metadata/properties" xmlns:ns2="8f26ee74-1c53-4b01-a982-cec1216b8a00" xmlns:ns3="865caf8b-3888-4957-b682-040f388f7b52" targetNamespace="http://schemas.microsoft.com/office/2006/metadata/properties" ma:root="true" ma:fieldsID="9ad50055fb2e25e379a2e899564cfb19" ns2:_="" ns3:_="">
    <xsd:import namespace="8f26ee74-1c53-4b01-a982-cec1216b8a00"/>
    <xsd:import namespace="865caf8b-3888-4957-b682-040f388f7b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6ee74-1c53-4b01-a982-cec1216b8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ab868-c1cd-4777-b02c-d2c7bd6b6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5caf8b-3888-4957-b682-040f388f7b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4e4d7b-98bd-4047-8838-282fa790d938}" ma:internalName="TaxCatchAll" ma:showField="CatchAllData" ma:web="865caf8b-3888-4957-b682-040f388f7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03FA4B-4DCC-4F79-A47C-33874435C803}">
  <ds:schemaRefs>
    <ds:schemaRef ds:uri="865caf8b-3888-4957-b682-040f388f7b52"/>
    <ds:schemaRef ds:uri="8f26ee74-1c53-4b01-a982-cec1216b8a0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971BD69-35A9-4621-8B9A-1CD371591EEB}">
  <ds:schemaRefs>
    <ds:schemaRef ds:uri="http://schemas.microsoft.com/sharepoint/v3/contenttype/forms"/>
  </ds:schemaRefs>
</ds:datastoreItem>
</file>

<file path=customXml/itemProps3.xml><?xml version="1.0" encoding="utf-8"?>
<ds:datastoreItem xmlns:ds="http://schemas.openxmlformats.org/officeDocument/2006/customXml" ds:itemID="{E01F42A0-4371-49E2-AAAE-3D23249830F6}">
  <ds:schemaRefs>
    <ds:schemaRef ds:uri="865caf8b-3888-4957-b682-040f388f7b52"/>
    <ds:schemaRef ds:uri="8f26ee74-1c53-4b01-a982-cec1216b8a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30</Slides>
  <Notes>0</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TESCO Template</vt:lpstr>
      <vt:lpstr>Intra-Grid Sensors and ATI for Distribution Transformers</vt:lpstr>
      <vt:lpstr>What is an Intra- Grid Sensor?</vt:lpstr>
      <vt:lpstr>Why do we need Intra- Grid Sensors?</vt:lpstr>
      <vt:lpstr>Distributed Energy Resources (DER)</vt:lpstr>
      <vt:lpstr>Distributed Energy Resources (DER)</vt:lpstr>
      <vt:lpstr>Distributed Energy Resources (DER)</vt:lpstr>
      <vt:lpstr>Reverse energy</vt:lpstr>
      <vt:lpstr>Reverse energy</vt:lpstr>
      <vt:lpstr>Electric Vehicles</vt:lpstr>
      <vt:lpstr>Electric Vehicles</vt:lpstr>
      <vt:lpstr>Illegal Marijuana production</vt:lpstr>
      <vt:lpstr>Legalized Marijuana</vt:lpstr>
      <vt:lpstr>Aging Assets</vt:lpstr>
      <vt:lpstr>Aging Assets</vt:lpstr>
      <vt:lpstr>Power Theft</vt:lpstr>
      <vt:lpstr>Power Theft</vt:lpstr>
      <vt:lpstr>Meter Programming Issues</vt:lpstr>
      <vt:lpstr>What are System Losses?</vt:lpstr>
      <vt:lpstr>Line Loss</vt:lpstr>
      <vt:lpstr>Line Loss</vt:lpstr>
      <vt:lpstr>The Next Step in Grid Modernization </vt:lpstr>
      <vt:lpstr>Advanced Transformer Infrastructure</vt:lpstr>
      <vt:lpstr>Advanced Transformer Infrastructure</vt:lpstr>
      <vt:lpstr>Advanced Transformer Infrastructure</vt:lpstr>
      <vt:lpstr>Advanced Transformer Infrastructure</vt:lpstr>
      <vt:lpstr>Advanced Transformer Infrastructure</vt:lpstr>
      <vt:lpstr>Advanced Transformer Infrastructure</vt:lpstr>
      <vt:lpstr>Advanced Transformer Infrastructure</vt:lpstr>
      <vt:lpstr>Advanced Transformer Infrastructure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Jedidiah Tamayo</dc:creator>
  <cp:revision>1</cp:revision>
  <dcterms:created xsi:type="dcterms:W3CDTF">2021-12-30T15:47:27Z</dcterms:created>
  <dcterms:modified xsi:type="dcterms:W3CDTF">2023-05-02T12:18:38Z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0x0101003B2438EA8B65C04BA81A0809E21FF92B</vt:lpwstr>
  </property>
  <property fmtid="{D5CDD505-2E9C-101B-9397-08002B2CF9AE}" pid="3" name="MediaServiceImageTags">
    <vt:lpwstr/>
  </property>
</Properties>
</file>