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35"/>
  </p:notesMasterIdLst>
  <p:handoutMasterIdLst>
    <p:handoutMasterId r:id="rId36"/>
  </p:handoutMasterIdLst>
  <p:sldIdLst>
    <p:sldId id="403" r:id="rId2"/>
    <p:sldId id="450" r:id="rId3"/>
    <p:sldId id="327" r:id="rId4"/>
    <p:sldId id="447" r:id="rId5"/>
    <p:sldId id="326" r:id="rId6"/>
    <p:sldId id="448" r:id="rId7"/>
    <p:sldId id="325" r:id="rId8"/>
    <p:sldId id="334" r:id="rId9"/>
    <p:sldId id="404" r:id="rId10"/>
    <p:sldId id="400" r:id="rId11"/>
    <p:sldId id="390" r:id="rId12"/>
    <p:sldId id="343" r:id="rId13"/>
    <p:sldId id="394" r:id="rId14"/>
    <p:sldId id="383" r:id="rId15"/>
    <p:sldId id="363" r:id="rId16"/>
    <p:sldId id="391" r:id="rId17"/>
    <p:sldId id="381" r:id="rId18"/>
    <p:sldId id="392" r:id="rId19"/>
    <p:sldId id="384" r:id="rId20"/>
    <p:sldId id="395" r:id="rId21"/>
    <p:sldId id="396" r:id="rId22"/>
    <p:sldId id="359" r:id="rId23"/>
    <p:sldId id="317" r:id="rId24"/>
    <p:sldId id="452" r:id="rId25"/>
    <p:sldId id="393" r:id="rId26"/>
    <p:sldId id="372" r:id="rId27"/>
    <p:sldId id="373" r:id="rId28"/>
    <p:sldId id="382" r:id="rId29"/>
    <p:sldId id="402" r:id="rId30"/>
    <p:sldId id="397" r:id="rId31"/>
    <p:sldId id="401" r:id="rId32"/>
    <p:sldId id="449" r:id="rId33"/>
    <p:sldId id="398" r:id="rId3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40" y="0"/>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FD463-ECAE-2755-958D-BFFEBB564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52A4B-6F5B-AB89-6895-F3B19E941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85A2F-9A74-3D2F-EA7A-3CC4D9BB32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A72E8E-8E78-88F9-3F1A-D7E3F5A119FD}"/>
              </a:ext>
            </a:extLst>
          </p:cNvPr>
          <p:cNvSpPr>
            <a:spLocks noGrp="1"/>
          </p:cNvSpPr>
          <p:nvPr>
            <p:ph type="sldNum" sz="quarter" idx="5"/>
          </p:nvPr>
        </p:nvSpPr>
        <p:spPr/>
        <p:txBody>
          <a:bodyPr/>
          <a:lstStyle/>
          <a:p>
            <a:pPr>
              <a:defRPr/>
            </a:pPr>
            <a:fld id="{35D85183-39CE-4335-88AE-761BFA5738A8}" type="slidenum">
              <a:rPr lang="ru-RU" altLang="en-US" smtClean="0"/>
              <a:pPr>
                <a:defRPr/>
              </a:pPr>
              <a:t>2</a:t>
            </a:fld>
            <a:endParaRPr lang="ru-RU" altLang="en-US"/>
          </a:p>
        </p:txBody>
      </p:sp>
    </p:spTree>
    <p:extLst>
      <p:ext uri="{BB962C8B-B14F-4D97-AF65-F5344CB8AC3E}">
        <p14:creationId xmlns:p14="http://schemas.microsoft.com/office/powerpoint/2010/main" val="326835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22</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25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33</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1878491"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536763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63880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9099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370641254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727780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525"/>
            <a:ext cx="7393459" cy="679832"/>
          </a:xfrm>
        </p:spPr>
        <p:txBody>
          <a:bodyPr>
            <a:no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116753435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262365578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032923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7" y="228600"/>
            <a:ext cx="7146323" cy="518625"/>
          </a:xfrm>
        </p:spPr>
        <p:txBody>
          <a:bodyPr/>
          <a:lstStyle>
            <a:lvl1pPr>
              <a:defRPr>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03739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958399" cy="810827"/>
          </a:xfrm>
        </p:spPr>
        <p:txBody>
          <a:bodyPr/>
          <a:lstStyle>
            <a:lvl1pPr>
              <a:defRPr>
                <a:solidFill>
                  <a:srgbClr val="C00000"/>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7093467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257979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903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556021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9652" y="0"/>
            <a:ext cx="6525148"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0049"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Box 8">
            <a:extLst>
              <a:ext uri="{FF2B5EF4-FFF2-40B4-BE49-F238E27FC236}">
                <a16:creationId xmlns:a16="http://schemas.microsoft.com/office/drawing/2014/main" id="{26652428-6198-63D0-BFE8-DA67908B066D}"/>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A811AAB7-27FF-22B9-878E-686F4F291F4E}"/>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B222CC6B-FF05-E487-1084-A65AC12AA3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65659AD6-D05D-B48D-E58B-8E76EFC5E314}"/>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pic>
        <p:nvPicPr>
          <p:cNvPr id="4" name="Picture 3" descr="A red and black logo&#10;&#10;Description automatically generated with low confidence">
            <a:extLst>
              <a:ext uri="{FF2B5EF4-FFF2-40B4-BE49-F238E27FC236}">
                <a16:creationId xmlns:a16="http://schemas.microsoft.com/office/drawing/2014/main" id="{DABFEBCC-D5F4-D3BC-8117-AFB8FFDEBC2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5418" y="264927"/>
            <a:ext cx="891970" cy="545002"/>
          </a:xfrm>
          <a:prstGeom prst="rect">
            <a:avLst/>
          </a:prstGeom>
        </p:spPr>
      </p:pic>
    </p:spTree>
    <p:extLst>
      <p:ext uri="{BB962C8B-B14F-4D97-AF65-F5344CB8AC3E}">
        <p14:creationId xmlns:p14="http://schemas.microsoft.com/office/powerpoint/2010/main" val="42624409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 id="2147483652" r:id="rId12"/>
  </p:sldLayoutIdLst>
  <p:hf sldNum="0" hdr="0" dt="0"/>
  <p:txStyles>
    <p:titleStyle>
      <a:lvl1pPr algn="l" defTabSz="914400" rtl="0" eaLnBrk="1" latinLnBrk="0" hangingPunct="1">
        <a:lnSpc>
          <a:spcPct val="90000"/>
        </a:lnSpc>
        <a:spcBef>
          <a:spcPct val="0"/>
        </a:spcBef>
        <a:buNone/>
        <a:defRPr lang="en-US" sz="3600" kern="1200" cap="small" dirty="0" smtClean="0">
          <a:solidFill>
            <a:srgbClr val="C0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youtu.be/Azuu8VnM36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sv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a:xfrm>
            <a:off x="2057400" y="1583573"/>
            <a:ext cx="7086600" cy="1312027"/>
          </a:xfrm>
        </p:spPr>
        <p:txBody>
          <a:bodyPr>
            <a:normAutofit/>
          </a:bodyPr>
          <a:lstStyle/>
          <a:p>
            <a:r>
              <a:rPr lang="en-US" sz="4400" dirty="0"/>
              <a:t>Site Analysis and Testing for Transformer Rated Service</a:t>
            </a:r>
          </a:p>
        </p:txBody>
      </p:sp>
      <p:sp>
        <p:nvSpPr>
          <p:cNvPr id="22" name="TextBox 21">
            <a:extLst>
              <a:ext uri="{FF2B5EF4-FFF2-40B4-BE49-F238E27FC236}">
                <a16:creationId xmlns:a16="http://schemas.microsoft.com/office/drawing/2014/main" id="{A1CED5DB-A97A-2BC8-29F8-3A7009837AD8}"/>
              </a:ext>
            </a:extLst>
          </p:cNvPr>
          <p:cNvSpPr txBox="1"/>
          <p:nvPr/>
        </p:nvSpPr>
        <p:spPr>
          <a:xfrm>
            <a:off x="2286000" y="2816457"/>
            <a:ext cx="6629400" cy="830997"/>
          </a:xfrm>
          <a:prstGeom prst="rect">
            <a:avLst/>
          </a:prstGeom>
          <a:noFill/>
        </p:spPr>
        <p:txBody>
          <a:bodyPr wrap="square">
            <a:sp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Looking for Dangerous Installations and Incorrect Billing </a:t>
            </a:r>
            <a:endParaRPr lang="en-US" sz="2400" b="1" dirty="0"/>
          </a:p>
        </p:txBody>
      </p:sp>
      <p:sp>
        <p:nvSpPr>
          <p:cNvPr id="4" name="Text Box 10">
            <a:extLst>
              <a:ext uri="{FF2B5EF4-FFF2-40B4-BE49-F238E27FC236}">
                <a16:creationId xmlns:a16="http://schemas.microsoft.com/office/drawing/2014/main" id="{67639136-EC45-8B8D-CFFC-889EC6D4B72A}"/>
              </a:ext>
            </a:extLst>
          </p:cNvPr>
          <p:cNvSpPr txBox="1">
            <a:spLocks noChangeArrowheads="1"/>
          </p:cNvSpPr>
          <p:nvPr/>
        </p:nvSpPr>
        <p:spPr bwMode="auto">
          <a:xfrm>
            <a:off x="762000" y="3805297"/>
            <a:ext cx="762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None/>
            </a:pPr>
            <a:r>
              <a:rPr lang="en-US" altLang="en-US" sz="2400" dirty="0">
                <a:solidFill>
                  <a:srgbClr val="C00000"/>
                </a:solidFill>
                <a:latin typeface="Arial"/>
                <a:cs typeface="Aria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buFontTx/>
              <a:buNone/>
            </a:pPr>
            <a:r>
              <a:rPr lang="en-US" altLang="en-US" sz="1600" i="1" dirty="0">
                <a:solidFill>
                  <a:srgbClr val="C00000"/>
                </a:solidFill>
              </a:rPr>
              <a:t>For Mississippi State University 43</a:t>
            </a:r>
            <a:r>
              <a:rPr lang="en-US" altLang="en-US" sz="1600" i="1" baseline="30000" dirty="0">
                <a:solidFill>
                  <a:srgbClr val="C00000"/>
                </a:solidFill>
              </a:rPr>
              <a:t>rd</a:t>
            </a:r>
            <a:r>
              <a:rPr lang="en-US" altLang="en-US" sz="1600" i="1" dirty="0">
                <a:solidFill>
                  <a:srgbClr val="C00000"/>
                </a:solidFill>
              </a:rPr>
              <a:t> Annual </a:t>
            </a:r>
            <a:br>
              <a:rPr lang="en-US" altLang="en-US" sz="1600" i="1" dirty="0">
                <a:solidFill>
                  <a:srgbClr val="C00000"/>
                </a:solidFill>
              </a:rPr>
            </a:br>
            <a:r>
              <a:rPr lang="en-US" altLang="en-US" sz="1600" i="1" dirty="0">
                <a:solidFill>
                  <a:srgbClr val="C00000"/>
                </a:solidFill>
              </a:rPr>
              <a:t>Electric Power &amp; Meter School</a:t>
            </a:r>
          </a:p>
          <a:p>
            <a:pPr algn="r" eaLnBrk="1" hangingPunct="1">
              <a:spcBef>
                <a:spcPct val="0"/>
              </a:spcBef>
              <a:buFontTx/>
              <a:buNone/>
            </a:pPr>
            <a:r>
              <a:rPr lang="en-US" altLang="en-US" sz="1600" i="1" dirty="0">
                <a:solidFill>
                  <a:srgbClr val="C00000"/>
                </a:solidFill>
              </a:rPr>
              <a:t>Tuesday, February 21, 2024 ♦︎ 10:30 AM</a:t>
            </a:r>
          </a:p>
          <a:p>
            <a:pPr algn="r" eaLnBrk="1" hangingPunct="1">
              <a:spcBef>
                <a:spcPct val="0"/>
              </a:spcBef>
              <a:buFontTx/>
              <a:buNone/>
            </a:pPr>
            <a:r>
              <a:rPr lang="en-US" altLang="en-US" sz="1600" i="1" dirty="0">
                <a:solidFill>
                  <a:srgbClr val="C00000"/>
                </a:solidFill>
              </a:rPr>
              <a:t>Meter II</a:t>
            </a:r>
          </a:p>
        </p:txBody>
      </p:sp>
      <p:pic>
        <p:nvPicPr>
          <p:cNvPr id="5" name="Picture 4">
            <a:extLst>
              <a:ext uri="{FF2B5EF4-FFF2-40B4-BE49-F238E27FC236}">
                <a16:creationId xmlns:a16="http://schemas.microsoft.com/office/drawing/2014/main" id="{AF25115E-34B5-3638-08BE-CA236BD2C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5943600"/>
            <a:ext cx="6172200" cy="677201"/>
          </a:xfrm>
          <a:prstGeom prst="rect">
            <a:avLst/>
          </a:prstGeom>
        </p:spPr>
      </p:pic>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77997"/>
            <a:ext cx="74367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Does Age Matter – Or Experience?</a:t>
            </a:r>
          </a:p>
        </p:txBody>
      </p:sp>
      <p:sp>
        <p:nvSpPr>
          <p:cNvPr id="3075" name="Rectangle 3"/>
          <p:cNvSpPr>
            <a:spLocks noGrp="1" noChangeArrowheads="1"/>
          </p:cNvSpPr>
          <p:nvPr>
            <p:ph idx="1"/>
          </p:nvPr>
        </p:nvSpPr>
        <p:spPr bwMode="auto">
          <a:xfrm>
            <a:off x="457200" y="12192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solidFill>
                  <a:srgbClr val="C00000"/>
                </a:solidFill>
                <a:latin typeface="Arial" panose="020B0604020202020204" pitchFamily="34" charset="0"/>
                <a:cs typeface="Arial" panose="020B0604020202020204" pitchFamily="34" charset="0"/>
              </a:rPr>
              <a:t>Fatal Electrical Injuries</a:t>
            </a:r>
            <a:endParaRPr lang="en-US" dirty="0">
              <a:solidFill>
                <a:srgbClr val="C0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(and perhaps a healthier respect for electricity).  </a:t>
            </a: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sp>
        <p:nvSpPr>
          <p:cNvPr id="2" name="Footer Placeholder 1">
            <a:extLst>
              <a:ext uri="{FF2B5EF4-FFF2-40B4-BE49-F238E27FC236}">
                <a16:creationId xmlns:a16="http://schemas.microsoft.com/office/drawing/2014/main" id="{128DFA4C-DA60-3D35-6F74-AA998CB69E6C}"/>
              </a:ext>
            </a:extLst>
          </p:cNvPr>
          <p:cNvSpPr>
            <a:spLocks noGrp="1"/>
          </p:cNvSpPr>
          <p:nvPr>
            <p:ph type="ftr" sz="quarter" idx="3"/>
          </p:nvPr>
        </p:nvSpPr>
        <p:spPr/>
        <p:txBody>
          <a:bodyPr/>
          <a:lstStyle/>
          <a:p>
            <a:r>
              <a:rPr lang="en-US"/>
              <a:t>tescometering.com</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5019"/>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255019"/>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Non-Fatal Electrical Injuries</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9 in 2019.</a:t>
            </a:r>
          </a:p>
          <a:p>
            <a:r>
              <a:rPr lang="en-US" sz="2000" dirty="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sp>
        <p:nvSpPr>
          <p:cNvPr id="3" name="Footer Placeholder 2">
            <a:extLst>
              <a:ext uri="{FF2B5EF4-FFF2-40B4-BE49-F238E27FC236}">
                <a16:creationId xmlns:a16="http://schemas.microsoft.com/office/drawing/2014/main" id="{33DFDC45-44EC-5E7B-0930-E432F49D172C}"/>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B5D12E5C-2C05-42DE-B3DE-344567CC3C21}"/>
              </a:ext>
            </a:extLst>
          </p:cNvPr>
          <p:cNvPicPr>
            <a:picLocks noChangeAspect="1"/>
          </p:cNvPicPr>
          <p:nvPr/>
        </p:nvPicPr>
        <p:blipFill>
          <a:blip r:embed="rId2"/>
          <a:stretch>
            <a:fillRect/>
          </a:stretch>
        </p:blipFill>
        <p:spPr>
          <a:xfrm>
            <a:off x="3733800" y="52578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28650" y="1494183"/>
            <a:ext cx="7924800" cy="13480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solidFill>
                  <a:srgbClr val="C00000"/>
                </a:solidFill>
                <a:latin typeface="Arial" panose="020B0604020202020204" pitchFamily="34" charset="0"/>
                <a:cs typeface="Arial" panose="020B0604020202020204" pitchFamily="34" charset="0"/>
              </a:rPr>
              <a:t>Electricity is Organized Lightning</a:t>
            </a:r>
            <a:r>
              <a:rPr lang="en-US" altLang="en-US" sz="2400" b="1" dirty="0">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B0EEF-3091-DC79-3F3C-FF62C36C1E82}"/>
              </a:ext>
            </a:extLst>
          </p:cNvPr>
          <p:cNvSpPr>
            <a:spLocks noGrp="1"/>
          </p:cNvSpPr>
          <p:nvPr>
            <p:ph type="title"/>
          </p:nvPr>
        </p:nvSpPr>
        <p:spPr>
          <a:xfrm>
            <a:off x="1371600" y="76200"/>
            <a:ext cx="7393459" cy="1357658"/>
          </a:xfrm>
        </p:spPr>
        <p:txBody>
          <a:bodyPr/>
          <a:lstStyle/>
          <a:p>
            <a:r>
              <a:rPr lang="en-US" altLang="en-US" sz="3600" dirty="0">
                <a:solidFill>
                  <a:srgbClr val="C00000"/>
                </a:solidFill>
              </a:rPr>
              <a:t>How Dangerous is Metering?</a:t>
            </a:r>
            <a:br>
              <a:rPr lang="ru-RU" altLang="en-US" sz="3600" b="1" dirty="0">
                <a:solidFill>
                  <a:schemeClr val="bg1"/>
                </a:solidFill>
              </a:rPr>
            </a:br>
            <a:endParaRPr lang="en-US" sz="3600" dirty="0"/>
          </a:p>
        </p:txBody>
      </p:sp>
      <p:sp>
        <p:nvSpPr>
          <p:cNvPr id="4" name="Footer Placeholder 3">
            <a:extLst>
              <a:ext uri="{FF2B5EF4-FFF2-40B4-BE49-F238E27FC236}">
                <a16:creationId xmlns:a16="http://schemas.microsoft.com/office/drawing/2014/main" id="{9F7C3C52-6C88-2F37-12F2-85CDEDDEB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8" y="1447800"/>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03475"/>
            <a:ext cx="36576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EFD0E2A-FCA5-BF2A-E0C0-BAF64A3D4F10}"/>
              </a:ext>
            </a:extLst>
          </p:cNvPr>
          <p:cNvSpPr>
            <a:spLocks noGrp="1"/>
          </p:cNvSpPr>
          <p:nvPr>
            <p:ph type="ftr" sz="quarter" idx="3"/>
          </p:nvPr>
        </p:nvSpPr>
        <p:spPr/>
        <p:txBody>
          <a:bodyPr/>
          <a:lstStyle/>
          <a:p>
            <a:r>
              <a:rPr lang="en-US"/>
              <a:t>tescometering.com</a:t>
            </a:r>
            <a:endParaRPr lang="en-US" dirty="0"/>
          </a:p>
        </p:txBody>
      </p:sp>
      <p:sp>
        <p:nvSpPr>
          <p:cNvPr id="7" name="Title 1">
            <a:extLst>
              <a:ext uri="{FF2B5EF4-FFF2-40B4-BE49-F238E27FC236}">
                <a16:creationId xmlns:a16="http://schemas.microsoft.com/office/drawing/2014/main" id="{A29DE4C0-4FF0-5AFA-C39B-25BD41BD9820}"/>
              </a:ext>
            </a:extLst>
          </p:cNvPr>
          <p:cNvSpPr txBox="1">
            <a:spLocks/>
          </p:cNvSpPr>
          <p:nvPr/>
        </p:nvSpPr>
        <p:spPr>
          <a:xfrm>
            <a:off x="1371600" y="181657"/>
            <a:ext cx="75129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altLang="en-US" sz="3600" dirty="0">
                <a:solidFill>
                  <a:srgbClr val="C00000"/>
                </a:solidFill>
              </a:rPr>
              <a:t>How Dangerous is Metering?</a:t>
            </a:r>
            <a:br>
              <a:rPr lang="en-US" altLang="en-US" sz="3600" b="1" dirty="0">
                <a:solidFill>
                  <a:schemeClr val="bg1"/>
                </a:solidFill>
              </a:rPr>
            </a:br>
            <a:endParaRPr lang="en-US" sz="3600" dirty="0"/>
          </a:p>
        </p:txBody>
      </p:sp>
    </p:spTree>
    <p:extLst>
      <p:ext uri="{BB962C8B-B14F-4D97-AF65-F5344CB8AC3E}">
        <p14:creationId xmlns:p14="http://schemas.microsoft.com/office/powerpoint/2010/main" val="259691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347313"/>
            <a:ext cx="7924800" cy="26037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b="1" dirty="0">
                <a:solidFill>
                  <a:srgbClr val="C00000"/>
                </a:solidFill>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3475"/>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139" y="4454855"/>
            <a:ext cx="2963461" cy="1378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67A4FA-FCD5-A823-1D6D-354A6F193712}"/>
              </a:ext>
            </a:extLst>
          </p:cNvPr>
          <p:cNvSpPr>
            <a:spLocks noGrp="1"/>
          </p:cNvSpPr>
          <p:nvPr>
            <p:ph type="title"/>
          </p:nvPr>
        </p:nvSpPr>
        <p:spPr>
          <a:xfrm>
            <a:off x="1371600" y="381000"/>
            <a:ext cx="7360507" cy="679832"/>
          </a:xfrm>
        </p:spPr>
        <p:txBody>
          <a:bodyPr/>
          <a:lstStyle/>
          <a:p>
            <a:r>
              <a:rPr lang="en-US" altLang="en-US" sz="3600" dirty="0">
                <a:solidFill>
                  <a:srgbClr val="C00000"/>
                </a:solidFill>
              </a:rPr>
              <a:t>Safety First -  PPE</a:t>
            </a:r>
            <a:br>
              <a:rPr lang="ru-RU" altLang="en-US" sz="3600" dirty="0">
                <a:solidFill>
                  <a:srgbClr val="C00000"/>
                </a:solidFill>
              </a:rPr>
            </a:br>
            <a:endParaRPr lang="en-US" sz="3600" dirty="0">
              <a:solidFill>
                <a:srgbClr val="C00000"/>
              </a:solidFill>
            </a:endParaRPr>
          </a:p>
        </p:txBody>
      </p:sp>
      <p:sp>
        <p:nvSpPr>
          <p:cNvPr id="2" name="Footer Placeholder 1">
            <a:extLst>
              <a:ext uri="{FF2B5EF4-FFF2-40B4-BE49-F238E27FC236}">
                <a16:creationId xmlns:a16="http://schemas.microsoft.com/office/drawing/2014/main" id="{6A99D360-FF94-4318-7575-6980FD5E804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198438"/>
            <a:ext cx="7436117"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Arc Flash</a:t>
            </a:r>
          </a:p>
        </p:txBody>
      </p:sp>
      <p:sp>
        <p:nvSpPr>
          <p:cNvPr id="6147" name="Rectangle 3"/>
          <p:cNvSpPr>
            <a:spLocks noGrp="1" noChangeArrowheads="1"/>
          </p:cNvSpPr>
          <p:nvPr>
            <p:ph idx="1"/>
          </p:nvPr>
        </p:nvSpPr>
        <p:spPr bwMode="auto">
          <a:xfrm>
            <a:off x="366432" y="1219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sp>
        <p:nvSpPr>
          <p:cNvPr id="3" name="Footer Placeholder 2">
            <a:extLst>
              <a:ext uri="{FF2B5EF4-FFF2-40B4-BE49-F238E27FC236}">
                <a16:creationId xmlns:a16="http://schemas.microsoft.com/office/drawing/2014/main" id="{8377583C-8496-4C50-0837-F50C25DCB87E}"/>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228600"/>
            <a:ext cx="73914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Covering the Basics</a:t>
            </a:r>
          </a:p>
        </p:txBody>
      </p:sp>
      <p:sp>
        <p:nvSpPr>
          <p:cNvPr id="2" name="Footer Placeholder 1">
            <a:extLst>
              <a:ext uri="{FF2B5EF4-FFF2-40B4-BE49-F238E27FC236}">
                <a16:creationId xmlns:a16="http://schemas.microsoft.com/office/drawing/2014/main" id="{06F23102-61A7-96BC-D552-78A825C0AF8E}"/>
              </a:ext>
            </a:extLst>
          </p:cNvPr>
          <p:cNvSpPr>
            <a:spLocks noGrp="1"/>
          </p:cNvSpPr>
          <p:nvPr>
            <p:ph type="ftr" sz="quarter" idx="3"/>
          </p:nvPr>
        </p:nvSpPr>
        <p:spPr/>
        <p:txBody>
          <a:bodyPr/>
          <a:lstStyle/>
          <a:p>
            <a:r>
              <a:rPr lang="en-US"/>
              <a:t>tescometering.com</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4969"/>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F4DD8A44-EAD0-9EBE-627B-42A9A43EAC08}"/>
              </a:ext>
            </a:extLst>
          </p:cNvPr>
          <p:cNvSpPr>
            <a:spLocks noGrp="1"/>
          </p:cNvSpPr>
          <p:nvPr>
            <p:ph type="title"/>
          </p:nvPr>
        </p:nvSpPr>
        <p:spPr>
          <a:xfrm>
            <a:off x="1295400" y="136525"/>
            <a:ext cx="7469659" cy="679832"/>
          </a:xfrm>
        </p:spPr>
        <p:txBody>
          <a:bodyPr/>
          <a:lstStyle/>
          <a:p>
            <a:r>
              <a:rPr lang="en-US" sz="3600" dirty="0">
                <a:solidFill>
                  <a:srgbClr val="C00000"/>
                </a:solidFill>
              </a:rPr>
              <a:t>More of the Basics</a:t>
            </a:r>
          </a:p>
        </p:txBody>
      </p:sp>
      <p:sp>
        <p:nvSpPr>
          <p:cNvPr id="2" name="Footer Placeholder 1">
            <a:extLst>
              <a:ext uri="{FF2B5EF4-FFF2-40B4-BE49-F238E27FC236}">
                <a16:creationId xmlns:a16="http://schemas.microsoft.com/office/drawing/2014/main" id="{C3B609F4-5C32-0FDC-6DC6-25CE61C83E9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228600"/>
            <a:ext cx="74676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n-lt"/>
              </a:rPr>
              <a:t>How Bad Can Things Get?</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https://youtu.be/2Xoyb9M5-EA</a:t>
            </a:r>
            <a:r>
              <a:rPr lang="en-US" sz="2200" b="1" dirty="0">
                <a:latin typeface="Arial" panose="020B0604020202020204" pitchFamily="34" charset="0"/>
                <a:cs typeface="Arial" panose="020B0604020202020204" pitchFamily="34" charset="0"/>
              </a:rPr>
              <a:t>  </a:t>
            </a: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https://youtu.be/Azuu8VnM36g</a:t>
            </a:r>
            <a:r>
              <a:rPr lang="en-US" sz="2200" b="1"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A4671CD6-8B64-45B5-B4F8-1128B0272C95}"/>
              </a:ext>
            </a:extLst>
          </p:cNvPr>
          <p:cNvSpPr>
            <a:spLocks noGrp="1"/>
          </p:cNvSpPr>
          <p:nvPr>
            <p:ph type="ftr" sz="quarter" idx="3"/>
          </p:nvPr>
        </p:nvSpPr>
        <p:spPr/>
        <p:txBody>
          <a:bodyPr/>
          <a:lstStyle/>
          <a:p>
            <a:r>
              <a:rPr lang="en-US"/>
              <a:t>tescometering.com</a:t>
            </a:r>
            <a:endParaRPr lang="en-US" dirty="0"/>
          </a:p>
        </p:txBody>
      </p:sp>
      <p:pic>
        <p:nvPicPr>
          <p:cNvPr id="2" name="Online Media 1" title="Live Wire Demonstration">
            <a:hlinkClick r:id="" action="ppaction://media"/>
            <a:extLst>
              <a:ext uri="{FF2B5EF4-FFF2-40B4-BE49-F238E27FC236}">
                <a16:creationId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457200" y="1191428"/>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id="{1B50CF5D-854C-494E-BA95-D68B5002C068}"/>
              </a:ext>
            </a:extLst>
          </p:cNvPr>
          <p:cNvPicPr>
            <a:picLocks noChangeAspect="1"/>
          </p:cNvPicPr>
          <p:nvPr/>
        </p:nvPicPr>
        <p:blipFill>
          <a:blip r:embed="rId2"/>
          <a:stretch>
            <a:fillRect/>
          </a:stretch>
        </p:blipFill>
        <p:spPr>
          <a:xfrm>
            <a:off x="5486400" y="3459356"/>
            <a:ext cx="2759020" cy="2207216"/>
          </a:xfrm>
          <a:prstGeom prst="rect">
            <a:avLst/>
          </a:prstGeom>
        </p:spPr>
      </p:pic>
      <p:sp>
        <p:nvSpPr>
          <p:cNvPr id="4" name="Title 3">
            <a:extLst>
              <a:ext uri="{FF2B5EF4-FFF2-40B4-BE49-F238E27FC236}">
                <a16:creationId xmlns:a16="http://schemas.microsoft.com/office/drawing/2014/main" id="{6D2D9012-D997-B81C-C814-6380D6FC3117}"/>
              </a:ext>
            </a:extLst>
          </p:cNvPr>
          <p:cNvSpPr>
            <a:spLocks noGrp="1"/>
          </p:cNvSpPr>
          <p:nvPr>
            <p:ph type="title"/>
          </p:nvPr>
        </p:nvSpPr>
        <p:spPr>
          <a:xfrm>
            <a:off x="1295400" y="386968"/>
            <a:ext cx="7924800" cy="679832"/>
          </a:xfrm>
        </p:spPr>
        <p:txBody>
          <a:bodyPr/>
          <a:lstStyle/>
          <a:p>
            <a:r>
              <a:rPr lang="en-US" altLang="en-US" sz="3400" dirty="0">
                <a:solidFill>
                  <a:srgbClr val="C00000"/>
                </a:solidFill>
              </a:rPr>
              <a:t>Field Audits, Trouble Shooting and Testing</a:t>
            </a:r>
            <a:br>
              <a:rPr lang="ru-RU" altLang="en-US" sz="3400" dirty="0">
                <a:solidFill>
                  <a:schemeClr val="bg1"/>
                </a:solidFill>
              </a:rPr>
            </a:br>
            <a:endParaRPr lang="en-US" sz="3400" dirty="0"/>
          </a:p>
        </p:txBody>
      </p:sp>
      <p:sp>
        <p:nvSpPr>
          <p:cNvPr id="3" name="Footer Placeholder 2">
            <a:extLst>
              <a:ext uri="{FF2B5EF4-FFF2-40B4-BE49-F238E27FC236}">
                <a16:creationId xmlns:a16="http://schemas.microsoft.com/office/drawing/2014/main" id="{B1B3F94F-23A0-0147-B851-BD3146FA30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9A6DB-4CEF-A1B1-0628-2ABFD6075396}"/>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E151F51C-9D60-BA8D-C6EE-26030B1537CF}"/>
              </a:ext>
            </a:extLst>
          </p:cNvPr>
          <p:cNvSpPr>
            <a:spLocks noGrp="1" noChangeArrowheads="1"/>
          </p:cNvSpPr>
          <p:nvPr>
            <p:ph type="title"/>
          </p:nvPr>
        </p:nvSpPr>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4" name="Footer Placeholder 3">
            <a:extLst>
              <a:ext uri="{FF2B5EF4-FFF2-40B4-BE49-F238E27FC236}">
                <a16:creationId xmlns:a16="http://schemas.microsoft.com/office/drawing/2014/main" id="{8EED2BEE-0C07-64E1-DD42-EE1399120E50}"/>
              </a:ext>
            </a:extLst>
          </p:cNvPr>
          <p:cNvSpPr>
            <a:spLocks noGrp="1"/>
          </p:cNvSpPr>
          <p:nvPr>
            <p:ph type="ftr" sz="quarter" idx="3"/>
          </p:nvPr>
        </p:nvSpPr>
        <p:spPr/>
        <p:txBody>
          <a:bodyPr/>
          <a:lstStyle/>
          <a:p>
            <a:r>
              <a:rPr lang="en-US" dirty="0" err="1"/>
              <a:t>tescometering.com</a:t>
            </a:r>
            <a:endParaRPr lang="en-US" dirty="0"/>
          </a:p>
        </p:txBody>
      </p:sp>
      <p:sp>
        <p:nvSpPr>
          <p:cNvPr id="57348" name="Subtitle 2">
            <a:extLst>
              <a:ext uri="{FF2B5EF4-FFF2-40B4-BE49-F238E27FC236}">
                <a16:creationId xmlns:a16="http://schemas.microsoft.com/office/drawing/2014/main" id="{38718DE7-7466-27D0-6564-AD2D9641889E}"/>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37650965-8C83-4856-6ADB-F39893B10060}"/>
              </a:ext>
            </a:extLst>
          </p:cNvPr>
          <p:cNvSpPr>
            <a:spLocks noChangeArrowheads="1"/>
          </p:cNvSpPr>
          <p:nvPr/>
        </p:nvSpPr>
        <p:spPr bwMode="auto">
          <a:xfrm>
            <a:off x="469900" y="1447800"/>
            <a:ext cx="5284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dirty="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For some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While these numbers will vary from utility to utility the basic premise should be the same for all utilities regarding where Meter Services should focus their efforts</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This is perhaps one of the larger benefits that AMI can provide for our Utilities – more time to spend on C&amp;I metering and less on residential</a:t>
            </a:r>
          </a:p>
        </p:txBody>
      </p:sp>
      <p:sp>
        <p:nvSpPr>
          <p:cNvPr id="57350" name="TextBox 4">
            <a:extLst>
              <a:ext uri="{FF2B5EF4-FFF2-40B4-BE49-F238E27FC236}">
                <a16:creationId xmlns:a16="http://schemas.microsoft.com/office/drawing/2014/main" id="{77F6DBA9-4F5B-89C9-0753-1B6565AFE610}"/>
              </a:ext>
            </a:extLst>
          </p:cNvPr>
          <p:cNvSpPr txBox="1">
            <a:spLocks noChangeArrowheads="1"/>
          </p:cNvSpPr>
          <p:nvPr/>
        </p:nvSpPr>
        <p:spPr bwMode="auto">
          <a:xfrm>
            <a:off x="6057900" y="1333500"/>
            <a:ext cx="2628733" cy="800219"/>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19CBFF85-C665-9063-B1B4-12C2EED9C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2" t="7605" r="8876" b="6284"/>
          <a:stretch>
            <a:fillRect/>
          </a:stretch>
        </p:blipFill>
        <p:spPr bwMode="auto">
          <a:xfrm>
            <a:off x="6192838" y="2292350"/>
            <a:ext cx="2190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7351"/>
                                        </p:tgtEl>
                                        <p:attrNameLst>
                                          <p:attrName>style.visibility</p:attrName>
                                        </p:attrNameLst>
                                      </p:cBhvr>
                                      <p:to>
                                        <p:strVal val="visible"/>
                                      </p:to>
                                    </p:set>
                                    <p:animEffect transition="in" filter="fade">
                                      <p:cBhvr>
                                        <p:cTn id="11" dur="1000"/>
                                        <p:tgtEl>
                                          <p:spTgt spid="57351"/>
                                        </p:tgtEl>
                                      </p:cBhvr>
                                    </p:animEffect>
                                    <p:anim calcmode="lin" valueType="num">
                                      <p:cBhvr>
                                        <p:cTn id="12" dur="1000" fill="hold"/>
                                        <p:tgtEl>
                                          <p:spTgt spid="57351"/>
                                        </p:tgtEl>
                                        <p:attrNameLst>
                                          <p:attrName>ppt_x</p:attrName>
                                        </p:attrNameLst>
                                      </p:cBhvr>
                                      <p:tavLst>
                                        <p:tav tm="0">
                                          <p:val>
                                            <p:strVal val="#ppt_x"/>
                                          </p:val>
                                        </p:tav>
                                        <p:tav tm="100000">
                                          <p:val>
                                            <p:strVal val="#ppt_x"/>
                                          </p:val>
                                        </p:tav>
                                      </p:tavLst>
                                    </p:anim>
                                    <p:anim calcmode="lin" valueType="num">
                                      <p:cBhvr>
                                        <p:cTn id="13" dur="1000" fill="hold"/>
                                        <p:tgtEl>
                                          <p:spTgt spid="5735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734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7349">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7349">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73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120631-66E0-006A-3969-4B3EC51F6112}"/>
              </a:ext>
            </a:extLst>
          </p:cNvPr>
          <p:cNvSpPr>
            <a:spLocks noGrp="1"/>
          </p:cNvSpPr>
          <p:nvPr>
            <p:ph type="ftr" sz="quarter" idx="3"/>
          </p:nvPr>
        </p:nvSpPr>
        <p:spPr/>
        <p:txBody>
          <a:bodyPr/>
          <a:lstStyle/>
          <a:p>
            <a:r>
              <a:rPr lang="en-US"/>
              <a:t>tescometering.com</a:t>
            </a:r>
            <a:endParaRPr lang="en-US" dirty="0"/>
          </a:p>
        </p:txBody>
      </p:sp>
      <p:sp>
        <p:nvSpPr>
          <p:cNvPr id="6" name="Title 3">
            <a:extLst>
              <a:ext uri="{FF2B5EF4-FFF2-40B4-BE49-F238E27FC236}">
                <a16:creationId xmlns:a16="http://schemas.microsoft.com/office/drawing/2014/main" id="{284C4A29-DBD0-31B8-4E4A-575E8BEA2BDF}"/>
              </a:ext>
            </a:extLst>
          </p:cNvPr>
          <p:cNvSpPr txBox="1">
            <a:spLocks/>
          </p:cNvSpPr>
          <p:nvPr/>
        </p:nvSpPr>
        <p:spPr>
          <a:xfrm>
            <a:off x="1371600" y="228600"/>
            <a:ext cx="8153400"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altLang="en-US" sz="3200" dirty="0">
                <a:solidFill>
                  <a:srgbClr val="C00000"/>
                </a:solidFill>
              </a:rPr>
              <a:t>Field Audits, Trouble Shooting and Testing 2</a:t>
            </a:r>
            <a:br>
              <a:rPr lang="en-US" altLang="en-US" sz="3200" dirty="0">
                <a:solidFill>
                  <a:schemeClr val="bg1"/>
                </a:solidFill>
              </a:rPr>
            </a:br>
            <a:endParaRPr lang="en-US" sz="3200" dirty="0"/>
          </a:p>
        </p:txBody>
      </p:sp>
    </p:spTree>
    <p:extLst>
      <p:ext uri="{BB962C8B-B14F-4D97-AF65-F5344CB8AC3E}">
        <p14:creationId xmlns:p14="http://schemas.microsoft.com/office/powerpoint/2010/main" val="168334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D952271-5B70-FA69-080B-7AAB4933CBA8}"/>
              </a:ext>
            </a:extLst>
          </p:cNvPr>
          <p:cNvSpPr>
            <a:spLocks noGrp="1"/>
          </p:cNvSpPr>
          <p:nvPr>
            <p:ph type="title"/>
          </p:nvPr>
        </p:nvSpPr>
        <p:spPr>
          <a:xfrm>
            <a:off x="1371600" y="333866"/>
            <a:ext cx="7436707" cy="679832"/>
          </a:xfrm>
        </p:spPr>
        <p:txBody>
          <a:bodyPr/>
          <a:lstStyle/>
          <a:p>
            <a:r>
              <a:rPr lang="en-US" altLang="en-US" sz="3200" dirty="0">
                <a:solidFill>
                  <a:srgbClr val="C00000"/>
                </a:solidFill>
              </a:rPr>
              <a:t>Field Audits, Trouble Shooting and Testing 3</a:t>
            </a:r>
            <a:br>
              <a:rPr lang="ru-RU" altLang="en-US" sz="3200" dirty="0">
                <a:solidFill>
                  <a:srgbClr val="C00000"/>
                </a:solidFill>
              </a:rPr>
            </a:br>
            <a:endParaRPr lang="en-US" sz="3200" dirty="0">
              <a:solidFill>
                <a:srgbClr val="C00000"/>
              </a:solidFill>
            </a:endParaRPr>
          </a:p>
        </p:txBody>
      </p:sp>
      <p:sp>
        <p:nvSpPr>
          <p:cNvPr id="2" name="Footer Placeholder 1">
            <a:extLst>
              <a:ext uri="{FF2B5EF4-FFF2-40B4-BE49-F238E27FC236}">
                <a16:creationId xmlns:a16="http://schemas.microsoft.com/office/drawing/2014/main" id="{06EB5AF6-D0DC-81DB-F50E-8B703DE1D443}"/>
              </a:ext>
            </a:extLst>
          </p:cNvPr>
          <p:cNvSpPr>
            <a:spLocks noGrp="1"/>
          </p:cNvSpPr>
          <p:nvPr>
            <p:ph type="ftr" sz="quarter" idx="3"/>
          </p:nvPr>
        </p:nvSpPr>
        <p:spPr/>
        <p:txBody>
          <a:bodyPr/>
          <a:lstStyle/>
          <a:p>
            <a:r>
              <a:rPr lang="en-US" dirty="0" err="1"/>
              <a:t>tescometering.com</a:t>
            </a:r>
            <a:endParaRPr lang="en-US" dirty="0"/>
          </a:p>
        </p:txBody>
      </p:sp>
    </p:spTree>
    <p:extLst>
      <p:ext uri="{BB962C8B-B14F-4D97-AF65-F5344CB8AC3E}">
        <p14:creationId xmlns:p14="http://schemas.microsoft.com/office/powerpoint/2010/main" val="147960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28351" y="762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solidFill>
                  <a:srgbClr val="C00000"/>
                </a:solidFill>
                <a:latin typeface="+mj-lt"/>
              </a:rPr>
              <a:t>Once the box is Open: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1359234745"/>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469082" y="1408113"/>
            <a:ext cx="4998164"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Autofit/>
          </a:bodyPr>
          <a:lstStyle/>
          <a:p>
            <a:pPr lvl="0"/>
            <a:r>
              <a:rPr lang="en-US" sz="2000" dirty="0">
                <a:cs typeface="Arial" panose="020B0604020202020204" pitchFamily="34" charset="0"/>
              </a:rPr>
              <a:t>Open line – open line side connection to the meter socket. </a:t>
            </a:r>
          </a:p>
          <a:p>
            <a:pPr lvl="0"/>
            <a:r>
              <a:rPr lang="en-US" sz="2000" dirty="0">
                <a:cs typeface="Arial" panose="020B0604020202020204" pitchFamily="34" charset="0"/>
              </a:rPr>
              <a:t>Missing neutral – missing neutral connection to the center lug in the meter socket</a:t>
            </a:r>
          </a:p>
          <a:p>
            <a:pPr lvl="0"/>
            <a:r>
              <a:rPr lang="en-US" sz="2000" dirty="0">
                <a:cs typeface="Arial" panose="020B0604020202020204" pitchFamily="34" charset="0"/>
              </a:rPr>
              <a:t>Cross phase condition – cross wiring between the test block and the meter socket. </a:t>
            </a:r>
          </a:p>
          <a:p>
            <a:pPr lvl="0"/>
            <a:r>
              <a:rPr lang="en-US" sz="2000" dirty="0">
                <a:cs typeface="Arial" panose="020B0604020202020204" pitchFamily="34" charset="0"/>
              </a:rPr>
              <a:t>Hidden jumpers line to load – diversion on both legs. </a:t>
            </a:r>
          </a:p>
          <a:p>
            <a:pPr lvl="0"/>
            <a:r>
              <a:rPr lang="en-US" sz="2000" dirty="0">
                <a:cs typeface="Arial" panose="020B0604020202020204" pitchFamily="34" charset="0"/>
              </a:rPr>
              <a:t>Dead Short - dead short phase to ground on the load side of one leg of the socket. </a:t>
            </a:r>
          </a:p>
          <a:p>
            <a:pPr lvl="0"/>
            <a:r>
              <a:rPr lang="en-US" sz="2000" dirty="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467246" y="1408112"/>
            <a:ext cx="3207672" cy="2630487"/>
          </a:xfrm>
          <a:prstGeom prst="rect">
            <a:avLst/>
          </a:prstGeom>
        </p:spPr>
      </p:pic>
      <p:sp>
        <p:nvSpPr>
          <p:cNvPr id="2" name="Footer Placeholder 1">
            <a:extLst>
              <a:ext uri="{FF2B5EF4-FFF2-40B4-BE49-F238E27FC236}">
                <a16:creationId xmlns:a16="http://schemas.microsoft.com/office/drawing/2014/main" id="{0CA2FD55-4AEA-BB07-4A92-E375381F3B66}"/>
              </a:ext>
            </a:extLst>
          </p:cNvPr>
          <p:cNvSpPr>
            <a:spLocks noGrp="1"/>
          </p:cNvSpPr>
          <p:nvPr>
            <p:ph type="ftr" sz="quarter" idx="3"/>
          </p:nvPr>
        </p:nvSpPr>
        <p:spPr>
          <a:xfrm>
            <a:off x="628650" y="6336618"/>
            <a:ext cx="3086100" cy="365125"/>
          </a:xfrm>
        </p:spPr>
        <p:txBody>
          <a:bodyPr/>
          <a:lstStyle/>
          <a:p>
            <a:r>
              <a:rPr lang="en-US" dirty="0" err="1"/>
              <a:t>tescometering.com</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E915B8E-6EA6-6E55-8505-32B7323A3572}"/>
              </a:ext>
            </a:extLst>
          </p:cNvPr>
          <p:cNvSpPr>
            <a:spLocks noGrp="1" noChangeArrowheads="1"/>
          </p:cNvSpPr>
          <p:nvPr>
            <p:ph type="title"/>
          </p:nvPr>
        </p:nvSpPr>
        <p:spPr>
          <a:xfrm>
            <a:off x="1295400" y="-42863"/>
            <a:ext cx="7848600" cy="1158876"/>
          </a:xfrm>
        </p:spPr>
        <p:txBody>
          <a:bodyPr/>
          <a:lstStyle/>
          <a:p>
            <a:pPr eaLnBrk="1" fontAlgn="auto" hangingPunct="1">
              <a:spcAft>
                <a:spcPts val="0"/>
              </a:spcAft>
              <a:defRPr/>
            </a:pPr>
            <a:r>
              <a:rPr altLang="en-US" sz="3200" dirty="0"/>
              <a:t>The Importance of CT Testing in the Field </a:t>
            </a:r>
            <a:r>
              <a:rPr altLang="en-US" sz="2400" dirty="0"/>
              <a:t>(</a:t>
            </a:r>
            <a:r>
              <a:rPr altLang="en-US" sz="2400" dirty="0" err="1"/>
              <a:t>cont</a:t>
            </a:r>
            <a:r>
              <a:rPr altLang="en-US" sz="2400" dirty="0"/>
              <a:t>)</a:t>
            </a:r>
          </a:p>
        </p:txBody>
      </p:sp>
      <p:sp>
        <p:nvSpPr>
          <p:cNvPr id="4" name="Footer Placeholder 3">
            <a:extLst>
              <a:ext uri="{FF2B5EF4-FFF2-40B4-BE49-F238E27FC236}">
                <a16:creationId xmlns:a16="http://schemas.microsoft.com/office/drawing/2014/main" id="{CF846AC6-86E6-2561-880B-7D3CB739D806}"/>
              </a:ext>
            </a:extLst>
          </p:cNvPr>
          <p:cNvSpPr>
            <a:spLocks noGrp="1"/>
          </p:cNvSpPr>
          <p:nvPr>
            <p:ph type="ftr" sz="quarter" idx="3"/>
          </p:nvPr>
        </p:nvSpPr>
        <p:spPr/>
        <p:txBody>
          <a:bodyPr/>
          <a:lstStyle/>
          <a:p>
            <a:r>
              <a:rPr lang="en-US" dirty="0" err="1"/>
              <a:t>tescometering.com</a:t>
            </a:r>
            <a:endParaRPr lang="en-US" dirty="0"/>
          </a:p>
        </p:txBody>
      </p:sp>
      <p:sp>
        <p:nvSpPr>
          <p:cNvPr id="5" name="Slide Number Placeholder 4">
            <a:extLst>
              <a:ext uri="{FF2B5EF4-FFF2-40B4-BE49-F238E27FC236}">
                <a16:creationId xmlns:a16="http://schemas.microsoft.com/office/drawing/2014/main" id="{29899D5F-606B-6D8C-49C0-F18A9D630EA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23</a:t>
            </a:fld>
            <a:endParaRPr lang="en-US" dirty="0"/>
          </a:p>
        </p:txBody>
      </p:sp>
      <p:sp>
        <p:nvSpPr>
          <p:cNvPr id="37892" name="Rectangle 8">
            <a:extLst>
              <a:ext uri="{FF2B5EF4-FFF2-40B4-BE49-F238E27FC236}">
                <a16:creationId xmlns:a16="http://schemas.microsoft.com/office/drawing/2014/main" id="{C4778375-BCF8-F24D-763C-7223F64062BC}"/>
              </a:ext>
            </a:extLst>
          </p:cNvPr>
          <p:cNvSpPr>
            <a:spLocks noChangeArrowheads="1"/>
          </p:cNvSpPr>
          <p:nvPr/>
        </p:nvSpPr>
        <p:spPr bwMode="auto">
          <a:xfrm>
            <a:off x="381000" y="16764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latin typeface="Arial" panose="020B0604020202020204" pitchFamily="34" charset="0"/>
              </a:rPr>
              <a:t>  Cross Phasing (wiring errors)</a:t>
            </a:r>
          </a:p>
          <a:p>
            <a:pPr eaLnBrk="1" hangingPunct="1">
              <a:lnSpc>
                <a:spcPct val="100000"/>
              </a:lnSpc>
              <a:spcBef>
                <a:spcPct val="0"/>
              </a:spcBef>
              <a:buFontTx/>
              <a:buChar char="•"/>
            </a:pPr>
            <a:r>
              <a:rPr lang="en-US" altLang="en-US" sz="2400">
                <a:latin typeface="Arial" panose="020B0604020202020204" pitchFamily="34" charset="0"/>
              </a:rPr>
              <a:t>  Loose or Corroded Connections</a:t>
            </a:r>
          </a:p>
          <a:p>
            <a:pPr eaLnBrk="1" hangingPunct="1">
              <a:lnSpc>
                <a:spcPct val="100000"/>
              </a:lnSpc>
              <a:spcBef>
                <a:spcPct val="0"/>
              </a:spcBef>
              <a:buFontTx/>
              <a:buChar char="•"/>
            </a:pPr>
            <a:r>
              <a:rPr lang="en-US" altLang="en-US" sz="2400">
                <a:latin typeface="Arial" panose="020B0604020202020204" pitchFamily="34" charset="0"/>
              </a:rPr>
              <a:t>  CT Mounted Backwards</a:t>
            </a:r>
          </a:p>
          <a:p>
            <a:pPr eaLnBrk="1" hangingPunct="1">
              <a:lnSpc>
                <a:spcPct val="100000"/>
              </a:lnSpc>
              <a:spcBef>
                <a:spcPct val="0"/>
              </a:spcBef>
              <a:buFontTx/>
              <a:buChar char="•"/>
            </a:pPr>
            <a:r>
              <a:rPr lang="en-US" altLang="en-US" sz="2400">
                <a:latin typeface="Arial" panose="020B0604020202020204" pitchFamily="34" charset="0"/>
              </a:rPr>
              <a:t>  CT’s with Shorted Turns</a:t>
            </a:r>
          </a:p>
          <a:p>
            <a:pPr eaLnBrk="1" hangingPunct="1">
              <a:lnSpc>
                <a:spcPct val="100000"/>
              </a:lnSpc>
              <a:spcBef>
                <a:spcPct val="0"/>
              </a:spcBef>
              <a:buFontTx/>
              <a:buChar char="•"/>
            </a:pPr>
            <a:r>
              <a:rPr lang="en-US" altLang="en-US" sz="2400">
                <a:latin typeface="Arial" panose="020B0604020202020204" pitchFamily="34" charset="0"/>
              </a:rPr>
              <a:t>  Wrong Selection of Dual Ratio CT</a:t>
            </a:r>
          </a:p>
          <a:p>
            <a:pPr eaLnBrk="1" hangingPunct="1">
              <a:lnSpc>
                <a:spcPct val="100000"/>
              </a:lnSpc>
              <a:spcBef>
                <a:spcPct val="0"/>
              </a:spcBef>
              <a:buFontTx/>
              <a:buChar char="•"/>
            </a:pPr>
            <a:r>
              <a:rPr lang="en-US" altLang="en-US" sz="2400">
                <a:latin typeface="Arial" panose="020B0604020202020204" pitchFamily="34" charset="0"/>
              </a:rPr>
              <a:t>  Detect Magnetized CT’s</a:t>
            </a:r>
          </a:p>
          <a:p>
            <a:pPr eaLnBrk="1" hangingPunct="1">
              <a:lnSpc>
                <a:spcPct val="100000"/>
              </a:lnSpc>
              <a:spcBef>
                <a:spcPct val="0"/>
              </a:spcBef>
              <a:buFontTx/>
              <a:buChar char="•"/>
            </a:pPr>
            <a:r>
              <a:rPr lang="en-US" altLang="en-US" sz="2400">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latin typeface="Arial" panose="020B0604020202020204" pitchFamily="34" charset="0"/>
              </a:rPr>
              <a:t>  Open or Shorted Secondary</a:t>
            </a:r>
          </a:p>
          <a:p>
            <a:pPr eaLnBrk="1" hangingPunct="1">
              <a:lnSpc>
                <a:spcPct val="100000"/>
              </a:lnSpc>
              <a:spcBef>
                <a:spcPct val="0"/>
              </a:spcBef>
              <a:buFontTx/>
              <a:buChar char="•"/>
            </a:pPr>
            <a:r>
              <a:rPr lang="en-US" altLang="en-US" sz="2400">
                <a:latin typeface="Arial" panose="020B0604020202020204" pitchFamily="34" charset="0"/>
              </a:rPr>
              <a:t>  Mislabeled CT’s</a:t>
            </a:r>
          </a:p>
          <a:p>
            <a:pPr eaLnBrk="1" hangingPunct="1">
              <a:lnSpc>
                <a:spcPct val="100000"/>
              </a:lnSpc>
              <a:spcBef>
                <a:spcPct val="0"/>
              </a:spcBef>
              <a:buFontTx/>
              <a:buChar char="•"/>
            </a:pPr>
            <a:r>
              <a:rPr lang="en-US" altLang="en-US" sz="2400">
                <a:latin typeface="Arial" panose="020B0604020202020204" pitchFamily="34" charset="0"/>
              </a:rPr>
              <a:t>  Ensures all Shorting Blocks have been Removed</a:t>
            </a:r>
          </a:p>
        </p:txBody>
      </p:sp>
      <p:pic>
        <p:nvPicPr>
          <p:cNvPr id="37895" name="Picture 6" descr="Important CT Tests | Powermetrix | Ratio Tests and Excitation Tests">
            <a:extLst>
              <a:ext uri="{FF2B5EF4-FFF2-40B4-BE49-F238E27FC236}">
                <a16:creationId xmlns:a16="http://schemas.microsoft.com/office/drawing/2014/main" id="{24EA50EE-948B-C25F-EDC4-E2163456B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32"/>
          <a:stretch>
            <a:fillRect/>
          </a:stretch>
        </p:blipFill>
        <p:spPr bwMode="auto">
          <a:xfrm>
            <a:off x="5476875" y="1192213"/>
            <a:ext cx="33559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0AE689A-2B80-6F92-C3D9-54E27C7658C6}"/>
              </a:ext>
            </a:extLst>
          </p:cNvPr>
          <p:cNvSpPr>
            <a:spLocks noGrp="1" noChangeArrowheads="1"/>
          </p:cNvSpPr>
          <p:nvPr>
            <p:ph type="title"/>
          </p:nvPr>
        </p:nvSpPr>
        <p:spPr>
          <a:xfrm>
            <a:off x="1371600" y="152400"/>
            <a:ext cx="8359775" cy="701675"/>
          </a:xfrm>
        </p:spPr>
        <p:txBody>
          <a:bodyPr/>
          <a:lstStyle/>
          <a:p>
            <a:pPr eaLnBrk="1" fontAlgn="auto" hangingPunct="1">
              <a:spcAft>
                <a:spcPts val="0"/>
              </a:spcAft>
              <a:defRPr/>
            </a:pPr>
            <a:r>
              <a:rPr altLang="en-US" sz="3600" dirty="0"/>
              <a:t>Testing at Transformer Rated Sites</a:t>
            </a:r>
          </a:p>
        </p:txBody>
      </p:sp>
      <p:sp>
        <p:nvSpPr>
          <p:cNvPr id="4" name="Footer Placeholder 3">
            <a:extLst>
              <a:ext uri="{FF2B5EF4-FFF2-40B4-BE49-F238E27FC236}">
                <a16:creationId xmlns:a16="http://schemas.microsoft.com/office/drawing/2014/main" id="{D410C7FE-3D57-623D-ADE1-0FC4AF8356C7}"/>
              </a:ext>
            </a:extLst>
          </p:cNvPr>
          <p:cNvSpPr>
            <a:spLocks noGrp="1"/>
          </p:cNvSpPr>
          <p:nvPr>
            <p:ph type="ftr" sz="quarter" idx="3"/>
          </p:nvPr>
        </p:nvSpPr>
        <p:spPr/>
        <p:txBody>
          <a:bodyPr/>
          <a:lstStyle/>
          <a:p>
            <a:r>
              <a:rPr lang="en-US" dirty="0" err="1"/>
              <a:t>tescometering.com</a:t>
            </a:r>
            <a:endParaRPr lang="en-US" dirty="0"/>
          </a:p>
        </p:txBody>
      </p:sp>
      <p:sp>
        <p:nvSpPr>
          <p:cNvPr id="5" name="Slide Number Placeholder 4">
            <a:extLst>
              <a:ext uri="{FF2B5EF4-FFF2-40B4-BE49-F238E27FC236}">
                <a16:creationId xmlns:a16="http://schemas.microsoft.com/office/drawing/2014/main" id="{B0160E82-E384-CF2E-FCBB-7010F08492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24</a:t>
            </a:fld>
            <a:endParaRPr lang="en-US" dirty="0"/>
          </a:p>
        </p:txBody>
      </p:sp>
      <p:sp>
        <p:nvSpPr>
          <p:cNvPr id="38916" name="Rectangle 8">
            <a:extLst>
              <a:ext uri="{FF2B5EF4-FFF2-40B4-BE49-F238E27FC236}">
                <a16:creationId xmlns:a16="http://schemas.microsoft.com/office/drawing/2014/main" id="{7454B858-4A2D-F37D-937D-E5BEBC0805BA}"/>
              </a:ext>
            </a:extLst>
          </p:cNvPr>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latin typeface="Arial" panose="020B0604020202020204" pitchFamily="34" charset="0"/>
            </a:endParaRPr>
          </a:p>
          <a:p>
            <a:pPr eaLnBrk="1" hangingPunct="1">
              <a:lnSpc>
                <a:spcPct val="100000"/>
              </a:lnSpc>
              <a:spcBef>
                <a:spcPct val="0"/>
              </a:spcBef>
              <a:buFont typeface="Wingdings" pitchFamily="2" charset="2"/>
              <a:buChar char="ü"/>
            </a:pPr>
            <a:r>
              <a:rPr lang="en-US" altLang="en-US">
                <a:latin typeface="Arial" panose="020B0604020202020204" pitchFamily="34" charset="0"/>
              </a:rPr>
              <a:t>Meter Accuracy</a:t>
            </a:r>
          </a:p>
          <a:p>
            <a:pPr eaLnBrk="1" hangingPunct="1">
              <a:lnSpc>
                <a:spcPct val="100000"/>
              </a:lnSpc>
              <a:spcBef>
                <a:spcPct val="0"/>
              </a:spcBef>
              <a:buFont typeface="Wingdings" pitchFamily="2" charset="2"/>
              <a:buChar char="ü"/>
            </a:pPr>
            <a:r>
              <a:rPr lang="en-US" altLang="en-US">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a:latin typeface="Arial" panose="020B0604020202020204" pitchFamily="34" charset="0"/>
              </a:rPr>
              <a:t>Power Factor</a:t>
            </a:r>
          </a:p>
          <a:p>
            <a:pPr eaLnBrk="1" hangingPunct="1">
              <a:lnSpc>
                <a:spcPct val="100000"/>
              </a:lnSpc>
              <a:spcBef>
                <a:spcPct val="0"/>
              </a:spcBef>
              <a:buFont typeface="Wingdings" pitchFamily="2" charset="2"/>
              <a:buChar char="ü"/>
            </a:pPr>
            <a:r>
              <a:rPr lang="en-US" altLang="en-US">
                <a:latin typeface="Arial" panose="020B0604020202020204" pitchFamily="34" charset="0"/>
              </a:rPr>
              <a:t>CT Health</a:t>
            </a:r>
          </a:p>
          <a:p>
            <a:pPr eaLnBrk="1" hangingPunct="1">
              <a:lnSpc>
                <a:spcPct val="100000"/>
              </a:lnSpc>
              <a:spcBef>
                <a:spcPct val="0"/>
              </a:spcBef>
              <a:buFont typeface="Wingdings" pitchFamily="2" charset="2"/>
              <a:buChar char="ü"/>
            </a:pPr>
            <a:r>
              <a:rPr lang="en-US" altLang="en-US">
                <a:latin typeface="Arial" panose="020B0604020202020204" pitchFamily="34" charset="0"/>
              </a:rPr>
              <a:t>Burden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Ratio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Admittance Testing</a:t>
            </a:r>
          </a:p>
          <a:p>
            <a:pPr eaLnBrk="1" hangingPunct="1">
              <a:lnSpc>
                <a:spcPct val="100000"/>
              </a:lnSpc>
              <a:spcBef>
                <a:spcPct val="0"/>
              </a:spcBef>
              <a:buFont typeface="Wingdings" pitchFamily="2" charset="2"/>
              <a:buChar char="ü"/>
            </a:pPr>
            <a:r>
              <a:rPr lang="en-US" altLang="en-US">
                <a:latin typeface="Arial" panose="020B0604020202020204" pitchFamily="34" charset="0"/>
              </a:rPr>
              <a:t>Site Verification</a:t>
            </a:r>
          </a:p>
        </p:txBody>
      </p:sp>
      <p:pic>
        <p:nvPicPr>
          <p:cNvPr id="1026" name="7E24FD4E-2295-47C8-8D28-C2FA38FA493C" descr="38A52742-DF06-4379-BED8-92606E39B3B9.jpg">
            <a:extLst>
              <a:ext uri="{FF2B5EF4-FFF2-40B4-BE49-F238E27FC236}">
                <a16:creationId xmlns:a16="http://schemas.microsoft.com/office/drawing/2014/main" id="{2E7D7ED3-02B3-508E-B25B-F1FA2535D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209" y="1447801"/>
            <a:ext cx="3215481" cy="428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295400" y="79676"/>
            <a:ext cx="7620000"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lnSpc>
                <a:spcPts val="2800"/>
              </a:lnSpc>
            </a:pPr>
            <a:r>
              <a:rPr lang="en-US" altLang="en-US" sz="2800" dirty="0">
                <a:solidFill>
                  <a:srgbClr val="C00000"/>
                </a:solidFill>
                <a:latin typeface="+mj-lt"/>
              </a:rPr>
              <a:t>Backfeed, Ground Fault and other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43115958"/>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381000" y="1268413"/>
            <a:ext cx="5562600" cy="229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788" y="3596550"/>
            <a:ext cx="3857625"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59D2534-E70A-28B1-00A9-D42E697914CA}"/>
              </a:ext>
            </a:extLst>
          </p:cNvPr>
          <p:cNvSpPr>
            <a:spLocks noGrp="1"/>
          </p:cNvSpPr>
          <p:nvPr>
            <p:ph type="ftr" sz="quarter" idx="3"/>
          </p:nvPr>
        </p:nvSpPr>
        <p:spPr>
          <a:xfrm>
            <a:off x="628650" y="6336618"/>
            <a:ext cx="3086100" cy="365125"/>
          </a:xfrm>
        </p:spPr>
        <p:txBody>
          <a:bodyPr/>
          <a:lstStyle/>
          <a:p>
            <a:r>
              <a:rPr lang="en-US" dirty="0" err="1"/>
              <a:t>tescometering.com</a:t>
            </a:r>
            <a:endParaRPr lang="en-US" dirty="0"/>
          </a:p>
        </p:txBody>
      </p:sp>
    </p:spTree>
    <p:extLst>
      <p:ext uri="{BB962C8B-B14F-4D97-AF65-F5344CB8AC3E}">
        <p14:creationId xmlns:p14="http://schemas.microsoft.com/office/powerpoint/2010/main" val="18380945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1219200" y="304800"/>
            <a:ext cx="7642905" cy="523220"/>
          </a:xfrm>
          <a:prstGeom prst="rect">
            <a:avLst/>
          </a:prstGeom>
          <a:noFill/>
          <a:ln w="9525">
            <a:noFill/>
            <a:miter lim="800000"/>
            <a:headEnd/>
            <a:tailEnd/>
          </a:ln>
        </p:spPr>
        <p:txBody>
          <a:bodyPr wrap="square">
            <a:spAutoFit/>
          </a:bodyPr>
          <a:lstStyle/>
          <a:p>
            <a:pPr algn="ctr">
              <a:spcBef>
                <a:spcPct val="50000"/>
              </a:spcBef>
            </a:pPr>
            <a:r>
              <a:rPr lang="en-US" sz="2800" b="1" i="1" dirty="0">
                <a:solidFill>
                  <a:srgbClr val="0033CC"/>
                </a:solidFill>
                <a:latin typeface="Arial" panose="020B0604020202020204" pitchFamily="34" charset="0"/>
                <a:cs typeface="Arial" panose="020B0604020202020204" pitchFamily="34" charset="0"/>
              </a:rPr>
              <a:t>4 Wire Wye Service at Unity Power Factor</a:t>
            </a:r>
          </a:p>
        </p:txBody>
      </p:sp>
      <p:pic>
        <p:nvPicPr>
          <p:cNvPr id="25603" name="Picture 2"/>
          <p:cNvPicPr>
            <a:picLocks noChangeAspect="1" noChangeArrowheads="1"/>
          </p:cNvPicPr>
          <p:nvPr/>
        </p:nvPicPr>
        <p:blipFill>
          <a:blip r:embed="rId2" cstate="print"/>
          <a:srcRect/>
          <a:stretch>
            <a:fillRect/>
          </a:stretch>
        </p:blipFill>
        <p:spPr bwMode="auto">
          <a:xfrm>
            <a:off x="244475" y="1693881"/>
            <a:ext cx="4038600" cy="4238625"/>
          </a:xfrm>
          <a:prstGeom prst="rect">
            <a:avLst/>
          </a:prstGeom>
          <a:noFill/>
          <a:ln w="9525">
            <a:noFill/>
            <a:miter lim="800000"/>
            <a:headEnd/>
            <a:tailEnd/>
          </a:ln>
        </p:spPr>
      </p:pic>
      <p:pic>
        <p:nvPicPr>
          <p:cNvPr id="25604" name="Picture 3"/>
          <p:cNvPicPr>
            <a:picLocks noChangeAspect="1" noChangeArrowheads="1"/>
          </p:cNvPicPr>
          <p:nvPr/>
        </p:nvPicPr>
        <p:blipFill>
          <a:blip r:embed="rId3" cstate="print"/>
          <a:srcRect/>
          <a:stretch>
            <a:fillRect/>
          </a:stretch>
        </p:blipFill>
        <p:spPr bwMode="auto">
          <a:xfrm>
            <a:off x="4712539" y="1693881"/>
            <a:ext cx="3913187" cy="40878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371599" y="379569"/>
            <a:ext cx="7229003" cy="523220"/>
          </a:xfrm>
          <a:prstGeom prst="rect">
            <a:avLst/>
          </a:prstGeom>
          <a:noFill/>
          <a:ln w="9525">
            <a:noFill/>
            <a:miter lim="800000"/>
            <a:headEnd/>
            <a:tailEnd/>
          </a:ln>
        </p:spPr>
        <p:txBody>
          <a:bodyPr wrap="square">
            <a:spAutoFit/>
          </a:bodyPr>
          <a:lstStyle/>
          <a:p>
            <a:pPr>
              <a:spcBef>
                <a:spcPct val="50000"/>
              </a:spcBef>
            </a:pPr>
            <a:r>
              <a:rPr lang="en-US" sz="2800" b="1" i="1" dirty="0">
                <a:solidFill>
                  <a:srgbClr val="0033CC"/>
                </a:solidFill>
                <a:latin typeface="Arial" panose="020B0604020202020204" pitchFamily="34" charset="0"/>
                <a:cs typeface="Arial" panose="020B0604020202020204" pitchFamily="34" charset="0"/>
              </a:rPr>
              <a:t>4 Wire Wye Service at 50% Power Factor</a:t>
            </a:r>
          </a:p>
        </p:txBody>
      </p:sp>
      <p:pic>
        <p:nvPicPr>
          <p:cNvPr id="26627" name="Picture 2"/>
          <p:cNvPicPr>
            <a:picLocks noChangeAspect="1" noChangeArrowheads="1"/>
          </p:cNvPicPr>
          <p:nvPr/>
        </p:nvPicPr>
        <p:blipFill>
          <a:blip r:embed="rId2" cstate="print"/>
          <a:srcRect/>
          <a:stretch>
            <a:fillRect/>
          </a:stretch>
        </p:blipFill>
        <p:spPr bwMode="auto">
          <a:xfrm>
            <a:off x="449262" y="1712181"/>
            <a:ext cx="4095750" cy="4181475"/>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4687888" y="1712181"/>
            <a:ext cx="4006850" cy="3908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0480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a:xfrm>
            <a:off x="1371600" y="158368"/>
            <a:ext cx="7393459" cy="679832"/>
          </a:xfrm>
        </p:spPr>
        <p:txBody>
          <a:bodyPr/>
          <a:lstStyle/>
          <a:p>
            <a:r>
              <a:rPr lang="en-US" sz="3600" dirty="0">
                <a:solidFill>
                  <a:srgbClr val="C00000"/>
                </a:solidFill>
              </a:rPr>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50078"/>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371599" y="234568"/>
            <a:ext cx="7393459"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sz="3600" dirty="0">
                <a:solidFill>
                  <a:srgbClr val="C00000"/>
                </a:solidFill>
              </a:rPr>
              <a:t>Tools</a:t>
            </a:r>
          </a:p>
        </p:txBody>
      </p:sp>
    </p:spTree>
    <p:extLst>
      <p:ext uri="{BB962C8B-B14F-4D97-AF65-F5344CB8AC3E}">
        <p14:creationId xmlns:p14="http://schemas.microsoft.com/office/powerpoint/2010/main" val="119638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1A149A-66FF-8B51-F108-C788BD01F3DD}"/>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5" name="Footer Placeholder 4">
            <a:extLst>
              <a:ext uri="{FF2B5EF4-FFF2-40B4-BE49-F238E27FC236}">
                <a16:creationId xmlns:a16="http://schemas.microsoft.com/office/drawing/2014/main" id="{C6CF2721-E3E9-1B13-B2B3-584C136186C7}"/>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A95E5747-8A10-EF55-0625-254D72B448BF}"/>
              </a:ext>
            </a:extLst>
          </p:cNvPr>
          <p:cNvSpPr/>
          <p:nvPr/>
        </p:nvSpPr>
        <p:spPr>
          <a:xfrm>
            <a:off x="457200" y="1235075"/>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pic>
        <p:nvPicPr>
          <p:cNvPr id="58375" name="Picture 6" descr="Seaboard Welding Supply - Visual Inspection">
            <a:extLst>
              <a:ext uri="{FF2B5EF4-FFF2-40B4-BE49-F238E27FC236}">
                <a16:creationId xmlns:a16="http://schemas.microsoft.com/office/drawing/2014/main" id="{792F47AD-B306-EB97-2D2E-3C10E84D6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1600200"/>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216081"/>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id="{3A264DBE-9BD0-4329-A4BE-994489A59DEF}"/>
              </a:ext>
            </a:extLst>
          </p:cNvPr>
          <p:cNvPicPr>
            <a:picLocks noChangeAspect="1"/>
          </p:cNvPicPr>
          <p:nvPr/>
        </p:nvPicPr>
        <p:blipFill>
          <a:blip r:embed="rId2"/>
          <a:stretch>
            <a:fillRect/>
          </a:stretch>
        </p:blipFill>
        <p:spPr>
          <a:xfrm>
            <a:off x="5486400" y="1565275"/>
            <a:ext cx="3048000" cy="2590799"/>
          </a:xfrm>
          <a:prstGeom prst="rect">
            <a:avLst/>
          </a:prstGeom>
        </p:spPr>
      </p:pic>
      <p:sp>
        <p:nvSpPr>
          <p:cNvPr id="3" name="Title 2">
            <a:extLst>
              <a:ext uri="{FF2B5EF4-FFF2-40B4-BE49-F238E27FC236}">
                <a16:creationId xmlns:a16="http://schemas.microsoft.com/office/drawing/2014/main" id="{CA418181-AF0F-5DD3-C2FE-603182B9392B}"/>
              </a:ext>
            </a:extLst>
          </p:cNvPr>
          <p:cNvSpPr>
            <a:spLocks noGrp="1"/>
          </p:cNvSpPr>
          <p:nvPr>
            <p:ph type="title"/>
          </p:nvPr>
        </p:nvSpPr>
        <p:spPr>
          <a:xfrm>
            <a:off x="1371600" y="152400"/>
            <a:ext cx="7393459" cy="679832"/>
          </a:xfrm>
        </p:spPr>
        <p:txBody>
          <a:bodyPr/>
          <a:lstStyle/>
          <a:p>
            <a:r>
              <a:rPr lang="en-US" sz="3600" dirty="0"/>
              <a:t>Summary</a:t>
            </a:r>
          </a:p>
        </p:txBody>
      </p:sp>
      <p:sp>
        <p:nvSpPr>
          <p:cNvPr id="2" name="Footer Placeholder 1">
            <a:extLst>
              <a:ext uri="{FF2B5EF4-FFF2-40B4-BE49-F238E27FC236}">
                <a16:creationId xmlns:a16="http://schemas.microsoft.com/office/drawing/2014/main" id="{35E4062D-85A8-CDBA-7FE6-3DDFAA47947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82104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219200"/>
            <a:ext cx="8077200" cy="50413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Issues that you may </a:t>
            </a:r>
            <a:br>
              <a:rPr lang="en-US" altLang="en-US" sz="2800" dirty="0">
                <a:latin typeface="Arial" charset="0"/>
                <a:cs typeface="Arial" charset="0"/>
              </a:rPr>
            </a:br>
            <a:r>
              <a:rPr lang="en-US" altLang="en-US" sz="2800" dirty="0">
                <a:latin typeface="Arial" charset="0"/>
                <a:cs typeface="Arial" charset="0"/>
              </a:rPr>
              <a:t>have seen in your </a:t>
            </a:r>
            <a:br>
              <a:rPr lang="en-US" altLang="en-US" sz="2800" dirty="0">
                <a:latin typeface="Arial" charset="0"/>
                <a:cs typeface="Arial" charset="0"/>
              </a:rPr>
            </a:br>
            <a:r>
              <a:rPr lang="en-US" altLang="en-US" sz="2800" dirty="0">
                <a:latin typeface="Arial" charset="0"/>
                <a:cs typeface="Arial" charset="0"/>
              </a:rPr>
              <a:t>metering career </a:t>
            </a:r>
            <a:br>
              <a:rPr lang="en-US" altLang="en-US" sz="2800" dirty="0">
                <a:latin typeface="Arial" charset="0"/>
                <a:cs typeface="Arial" charset="0"/>
              </a:rPr>
            </a:br>
            <a:r>
              <a:rPr lang="en-US" altLang="en-US" sz="2800" dirty="0">
                <a:latin typeface="Arial" charset="0"/>
                <a:cs typeface="Arial" charset="0"/>
              </a:rPr>
              <a:t>already?</a:t>
            </a:r>
          </a:p>
          <a:p>
            <a:pPr marL="457200" indent="-457200" algn="l" eaLnBrk="1" hangingPunct="1">
              <a:buFont typeface="Arial" panose="020B0604020202020204" pitchFamily="34" charset="0"/>
              <a:buChar char="•"/>
            </a:pPr>
            <a:r>
              <a:rPr lang="en-US" altLang="en-US" sz="2800" dirty="0">
                <a:latin typeface="Arial" charset="0"/>
                <a:cs typeface="Arial" charset="0"/>
              </a:rPr>
              <a:t>Safety Issues not yet </a:t>
            </a:r>
            <a:br>
              <a:rPr lang="en-US" altLang="en-US" sz="2800" dirty="0">
                <a:latin typeface="Arial" charset="0"/>
                <a:cs typeface="Arial" charset="0"/>
              </a:rPr>
            </a:br>
            <a:r>
              <a:rPr lang="en-US" altLang="en-US" sz="2800" dirty="0">
                <a:latin typeface="Arial" charset="0"/>
                <a:cs typeface="Arial" charset="0"/>
              </a:rPr>
              <a:t>brought up?</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eaLnBrk="1" hangingPunct="1"/>
            <a:r>
              <a:rPr lang="en-US" altLang="en-US" sz="2800" b="1" dirty="0">
                <a:solidFill>
                  <a:srgbClr val="C00000"/>
                </a:solidFill>
                <a:latin typeface="Arial" charset="0"/>
                <a:cs typeface="Arial" charset="0"/>
              </a:rPr>
              <a:t>Closing</a:t>
            </a:r>
          </a:p>
          <a:p>
            <a:pPr marL="457200" indent="-457200" algn="l" eaLnBrk="1" hangingPunct="1">
              <a:buFont typeface="Arial" panose="020B0604020202020204" pitchFamily="34" charset="0"/>
              <a:buChar char="•"/>
            </a:pPr>
            <a:r>
              <a:rPr lang="en-US" altLang="en-US" sz="2800" dirty="0">
                <a:latin typeface="Arial" charset="0"/>
                <a:cs typeface="Arial" charset="0"/>
              </a:rPr>
              <a:t>Are you not only following the rules but actively making suggestions?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Around the room</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3074" name="Picture 13" descr="What this homeowner found on her electricity meter will give you nightmares  - Mirror Online">
            <a:extLst>
              <a:ext uri="{FF2B5EF4-FFF2-40B4-BE49-F238E27FC236}">
                <a16:creationId xmlns:a16="http://schemas.microsoft.com/office/drawing/2014/main" id="{76F1F629-4E00-11E7-9D52-6B430137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11"/>
          <a:stretch/>
        </p:blipFill>
        <p:spPr bwMode="auto">
          <a:xfrm>
            <a:off x="4858628" y="1219200"/>
            <a:ext cx="37556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04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066800"/>
            <a:ext cx="8077200" cy="22098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r>
              <a:rPr lang="en-US" sz="3200" b="0" i="0" u="none" strike="noStrike" dirty="0">
                <a:solidFill>
                  <a:srgbClr val="212121"/>
                </a:solidFill>
                <a:effectLst/>
                <a:latin typeface="+mn-lt"/>
              </a:rPr>
              <a:t>We test and verify the sites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we are not losing money and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the sites are safe.</a:t>
            </a:r>
            <a:endParaRPr lang="en-US" altLang="en-US" sz="3200" dirty="0">
              <a:latin typeface="+mn-lt"/>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Most Importantly…</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2050" name="Picture 2" descr="Lost Stock Illustration - Download Image Now - Currency, Loss, Lost - iStock">
            <a:extLst>
              <a:ext uri="{FF2B5EF4-FFF2-40B4-BE49-F238E27FC236}">
                <a16:creationId xmlns:a16="http://schemas.microsoft.com/office/drawing/2014/main" id="{9B9C7FA3-45E6-9AFF-9E32-0441839CC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2" t="11940" r="25490"/>
          <a:stretch/>
        </p:blipFill>
        <p:spPr bwMode="auto">
          <a:xfrm>
            <a:off x="1143000" y="2951324"/>
            <a:ext cx="2300612" cy="30755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fety Manager: Job Description, Salary, Skills, &amp; More">
            <a:extLst>
              <a:ext uri="{FF2B5EF4-FFF2-40B4-BE49-F238E27FC236}">
                <a16:creationId xmlns:a16="http://schemas.microsoft.com/office/drawing/2014/main" id="{1F561B02-019C-D04C-B57C-9A8715CDE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51325"/>
            <a:ext cx="4191000" cy="307558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lose with solid fill">
            <a:extLst>
              <a:ext uri="{FF2B5EF4-FFF2-40B4-BE49-F238E27FC236}">
                <a16:creationId xmlns:a16="http://schemas.microsoft.com/office/drawing/2014/main" id="{E51CD795-97EB-563A-FF8E-05744972E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337" y="3230880"/>
            <a:ext cx="2077876" cy="2077876"/>
          </a:xfrm>
          <a:prstGeom prst="rect">
            <a:avLst/>
          </a:prstGeom>
        </p:spPr>
      </p:pic>
      <p:pic>
        <p:nvPicPr>
          <p:cNvPr id="8" name="Graphic 7" descr="Checkmark with solid fill">
            <a:extLst>
              <a:ext uri="{FF2B5EF4-FFF2-40B4-BE49-F238E27FC236}">
                <a16:creationId xmlns:a16="http://schemas.microsoft.com/office/drawing/2014/main" id="{689BE1F0-4BD7-E2F3-72F7-347BE8FF5C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8784" y="3424881"/>
            <a:ext cx="1814188" cy="1814188"/>
          </a:xfrm>
          <a:prstGeom prst="rect">
            <a:avLst/>
          </a:prstGeom>
        </p:spPr>
      </p:pic>
    </p:spTree>
    <p:extLst>
      <p:ext uri="{BB962C8B-B14F-4D97-AF65-F5344CB8AC3E}">
        <p14:creationId xmlns:p14="http://schemas.microsoft.com/office/powerpoint/2010/main" val="161916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600" y="168139"/>
            <a:ext cx="8501449" cy="679832"/>
          </a:xfrm>
          <a:noFill/>
        </p:spPr>
        <p:txBody>
          <a:bodyPr anchor="ctr"/>
          <a:lstStyle/>
          <a:p>
            <a:pPr algn="l" eaLnBrk="1" hangingPunct="1"/>
            <a:r>
              <a:rPr lang="en-US" altLang="en-US" sz="3600"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2545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27CFA-4FAF-E2C5-7EC5-BB7D695DE72E}"/>
              </a:ext>
            </a:extLst>
          </p:cNvPr>
          <p:cNvSpPr/>
          <p:nvPr/>
        </p:nvSpPr>
        <p:spPr>
          <a:xfrm>
            <a:off x="457200" y="862013"/>
            <a:ext cx="6477000" cy="5240409"/>
          </a:xfrm>
          <a:prstGeom prst="rect">
            <a:avLst/>
          </a:prstGeom>
        </p:spPr>
        <p:txBody>
          <a:bodyPr wrap="square">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condition of metering control wire. This includes looking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sp>
        <p:nvSpPr>
          <p:cNvPr id="7" name="Rectangle 2">
            <a:extLst>
              <a:ext uri="{FF2B5EF4-FFF2-40B4-BE49-F238E27FC236}">
                <a16:creationId xmlns:a16="http://schemas.microsoft.com/office/drawing/2014/main" id="{DEF3DB3F-AC2B-C14B-08C1-1479210C4C3A}"/>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algn="l" eaLnBrk="1" fontAlgn="auto" hangingPunct="1">
              <a:spcAft>
                <a:spcPts val="0"/>
              </a:spcAft>
              <a:defRPr/>
            </a:pPr>
            <a:r>
              <a:rPr altLang="en-US" sz="3600" dirty="0">
                <a:solidFill>
                  <a:srgbClr val="C00000"/>
                </a:solidFill>
              </a:rPr>
              <a:t>Site Verification Checklist </a:t>
            </a:r>
            <a:r>
              <a:rPr altLang="en-US" sz="3000" dirty="0">
                <a:solidFill>
                  <a:srgbClr val="C00000"/>
                </a:solidFill>
              </a:rPr>
              <a:t>(</a:t>
            </a:r>
            <a:r>
              <a:rPr altLang="en-US" sz="3000" dirty="0" err="1">
                <a:solidFill>
                  <a:srgbClr val="C00000"/>
                </a:solidFill>
              </a:rPr>
              <a:t>cont</a:t>
            </a:r>
            <a:r>
              <a:rPr altLang="en-US" sz="3000" dirty="0">
                <a:solidFill>
                  <a:srgbClr val="C00000"/>
                </a:solidFill>
              </a:rPr>
              <a:t>)</a:t>
            </a:r>
          </a:p>
        </p:txBody>
      </p:sp>
      <p:sp>
        <p:nvSpPr>
          <p:cNvPr id="5" name="Footer Placeholder 4">
            <a:extLst>
              <a:ext uri="{FF2B5EF4-FFF2-40B4-BE49-F238E27FC236}">
                <a16:creationId xmlns:a16="http://schemas.microsoft.com/office/drawing/2014/main" id="{E9C1A118-15DA-7654-7BD1-F263C6445442}"/>
              </a:ext>
            </a:extLst>
          </p:cNvPr>
          <p:cNvSpPr>
            <a:spLocks noGrp="1"/>
          </p:cNvSpPr>
          <p:nvPr>
            <p:ph type="ftr" sz="quarter" idx="3"/>
          </p:nvPr>
        </p:nvSpPr>
        <p:spPr/>
        <p:txBody>
          <a:bodyPr/>
          <a:lstStyle/>
          <a:p>
            <a:r>
              <a:rPr lang="en-US" dirty="0" err="1"/>
              <a:t>tescometering.com</a:t>
            </a:r>
            <a:endParaRPr lang="en-US" dirty="0"/>
          </a:p>
        </p:txBody>
      </p:sp>
      <p:pic>
        <p:nvPicPr>
          <p:cNvPr id="1026" name="Picture 2" descr="Value of Visual Inspection | dedicated to Project Controls">
            <a:extLst>
              <a:ext uri="{FF2B5EF4-FFF2-40B4-BE49-F238E27FC236}">
                <a16:creationId xmlns:a16="http://schemas.microsoft.com/office/drawing/2014/main" id="{483F8726-5E12-BE1D-78F9-43CE8983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65966"/>
            <a:ext cx="2590800" cy="1621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4388D1-1F23-AA91-917C-C47CDAC1ECCC}"/>
              </a:ext>
            </a:extLst>
          </p:cNvPr>
          <p:cNvSpPr>
            <a:spLocks noGrp="1" noChangeArrowheads="1"/>
          </p:cNvSpPr>
          <p:nvPr>
            <p:ph type="title"/>
          </p:nvPr>
        </p:nvSpPr>
        <p:spPr>
          <a:xfrm>
            <a:off x="1371600" y="132444"/>
            <a:ext cx="74453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B0A16386-B5C6-5292-F10E-2CDA7C91CE3F}"/>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99659FB3-22DB-D0B9-A2FF-823437F15967}"/>
              </a:ext>
            </a:extLst>
          </p:cNvPr>
          <p:cNvSpPr txBox="1">
            <a:spLocks noChangeArrowheads="1"/>
          </p:cNvSpPr>
          <p:nvPr/>
        </p:nvSpPr>
        <p:spPr bwMode="auto">
          <a:xfrm>
            <a:off x="285750" y="1143000"/>
            <a:ext cx="8401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pic>
        <p:nvPicPr>
          <p:cNvPr id="3" name="Picture 2" descr="A group of metal clamps&#10;&#10;Description automatically generated">
            <a:extLst>
              <a:ext uri="{FF2B5EF4-FFF2-40B4-BE49-F238E27FC236}">
                <a16:creationId xmlns:a16="http://schemas.microsoft.com/office/drawing/2014/main" id="{B43313B5-B822-6E40-3D11-7CDDC9AE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477942"/>
            <a:ext cx="4191000" cy="28586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13D80D-CFDA-CB42-05A9-3275C35A802F}"/>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F9F2FA3A-F84C-4B8B-34CA-623FCAF9E918}"/>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A8EF8AFA-1E5C-639A-52CD-5B67591A8C5F}"/>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spcBef>
                <a:spcPct val="20000"/>
              </a:spcBef>
              <a:buFontTx/>
              <a:buNone/>
              <a:defRPr/>
            </a:pPr>
            <a:endParaRPr lang="en-US" altLang="en-US" sz="1400" dirty="0">
              <a:latin typeface="Arial" panose="020B0604020202020204" pitchFamily="34" charset="0"/>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039659D9-0A92-A1B3-2851-A8460472F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CD76EA-563C-7E92-2EA8-AA6F0E6D5234}"/>
              </a:ext>
            </a:extLst>
          </p:cNvPr>
          <p:cNvSpPr>
            <a:spLocks noGrp="1" noChangeArrowheads="1"/>
          </p:cNvSpPr>
          <p:nvPr>
            <p:ph type="title"/>
          </p:nvPr>
        </p:nvSpPr>
        <p:spPr>
          <a:xfrm>
            <a:off x="1371600" y="136525"/>
            <a:ext cx="73691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 name="Footer Placeholder 4">
            <a:extLst>
              <a:ext uri="{FF2B5EF4-FFF2-40B4-BE49-F238E27FC236}">
                <a16:creationId xmlns:a16="http://schemas.microsoft.com/office/drawing/2014/main" id="{381B5252-E6B0-C41D-E1F1-245D20E10B6A}"/>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1A60F0EC-6730-41B8-8FC9-6C027DD7823B}"/>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2B2B4DA8-4DB1-DF67-EDFC-27905D31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845F7B-AAF0-3840-9DD9-43C22DA3360E}"/>
              </a:ext>
            </a:extLst>
          </p:cNvPr>
          <p:cNvSpPr>
            <a:spLocks noGrp="1" noChangeArrowheads="1"/>
          </p:cNvSpPr>
          <p:nvPr>
            <p:ph type="title"/>
          </p:nvPr>
        </p:nvSpPr>
        <p:spPr>
          <a:xfrm>
            <a:off x="1371600" y="152400"/>
            <a:ext cx="7313613" cy="701675"/>
          </a:xfrm>
        </p:spPr>
        <p:txBody>
          <a:bodyPr/>
          <a:lstStyle/>
          <a:p>
            <a:pPr eaLnBrk="1" fontAlgn="auto" hangingPunct="1">
              <a:spcAft>
                <a:spcPts val="0"/>
              </a:spcAft>
              <a:defRPr/>
            </a:pPr>
            <a:r>
              <a:rPr altLang="en-US" sz="3600" dirty="0"/>
              <a:t>Periodic Site Inspections…..</a:t>
            </a:r>
          </a:p>
        </p:txBody>
      </p:sp>
      <p:sp>
        <p:nvSpPr>
          <p:cNvPr id="5" name="Footer Placeholder 4">
            <a:extLst>
              <a:ext uri="{FF2B5EF4-FFF2-40B4-BE49-F238E27FC236}">
                <a16:creationId xmlns:a16="http://schemas.microsoft.com/office/drawing/2014/main" id="{EF26217B-55EB-8577-FEED-7538B988CE21}"/>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37FB7B05-091A-42A8-B4DB-B896BEF94F0F}"/>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A770C308-0364-6AC7-676F-8116B898F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
            <a:ext cx="74367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n-lt"/>
              </a:rPr>
              <a:t>Metering Safety</a:t>
            </a:r>
          </a:p>
        </p:txBody>
      </p:sp>
      <p:sp>
        <p:nvSpPr>
          <p:cNvPr id="3075" name="Rectangle 3"/>
          <p:cNvSpPr>
            <a:spLocks noGrp="1" noChangeArrowheads="1"/>
          </p:cNvSpPr>
          <p:nvPr>
            <p:ph idx="1"/>
          </p:nvPr>
        </p:nvSpPr>
        <p:spPr bwMode="auto">
          <a:xfrm>
            <a:off x="457200" y="1166019"/>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buNone/>
            </a:pPr>
            <a:r>
              <a:rPr lang="en-US" sz="2600" b="1" u="sng" dirty="0">
                <a:solidFill>
                  <a:srgbClr val="C00000"/>
                </a:solidFill>
                <a:latin typeface="Arial" panose="020B0604020202020204" pitchFamily="34" charset="0"/>
                <a:cs typeface="Arial" panose="020B0604020202020204" pitchFamily="34" charset="0"/>
              </a:rPr>
              <a:t>Fatal Electrical Injuries</a:t>
            </a:r>
            <a:endParaRPr lang="en-US" sz="2600" dirty="0">
              <a:solidFill>
                <a:srgbClr val="C0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400" dirty="0">
                <a:latin typeface="Arial" panose="020B0604020202020204" pitchFamily="34" charset="0"/>
                <a:cs typeface="Arial" panose="020B0604020202020204" pitchFamily="34" charset="0"/>
              </a:rPr>
              <a:t>In 2019, there was one electrical fatality for every 33 fatalities from all causes. The long-term trend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has declined from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one electrical fatality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each 23 fatalities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from all causes in 2003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the 2019 level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one in 33.</a:t>
            </a:r>
          </a:p>
        </p:txBody>
      </p:sp>
      <p:sp>
        <p:nvSpPr>
          <p:cNvPr id="2" name="Footer Placeholder 1">
            <a:extLst>
              <a:ext uri="{FF2B5EF4-FFF2-40B4-BE49-F238E27FC236}">
                <a16:creationId xmlns:a16="http://schemas.microsoft.com/office/drawing/2014/main" id="{C4B84F56-3655-F98F-BEA8-89C93444A9FC}"/>
              </a:ext>
            </a:extLst>
          </p:cNvPr>
          <p:cNvSpPr>
            <a:spLocks noGrp="1"/>
          </p:cNvSpPr>
          <p:nvPr>
            <p:ph type="ftr" sz="quarter" idx="3"/>
          </p:nvPr>
        </p:nvSpPr>
        <p:spPr/>
        <p:txBody>
          <a:bodyPr/>
          <a:lstStyle/>
          <a:p>
            <a:r>
              <a:rPr lang="en-US"/>
              <a:t>tescometering.com</a:t>
            </a:r>
            <a:endParaRPr lang="en-US" dirty="0"/>
          </a:p>
        </p:txBody>
      </p:sp>
      <p:pic>
        <p:nvPicPr>
          <p:cNvPr id="1026" name="Picture 2" descr="The Top 6 Reasons Your Outlets Are Sparking">
            <a:extLst>
              <a:ext uri="{FF2B5EF4-FFF2-40B4-BE49-F238E27FC236}">
                <a16:creationId xmlns:a16="http://schemas.microsoft.com/office/drawing/2014/main" id="{D8DD4FFB-2FA4-A498-CB4B-D6788327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109" y="3506049"/>
            <a:ext cx="4514850"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4524"/>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 </Template>
  <TotalTime>7691</TotalTime>
  <Words>2106</Words>
  <Application>Microsoft Office PowerPoint</Application>
  <PresentationFormat>On-screen Show (4:3)</PresentationFormat>
  <Paragraphs>231</Paragraphs>
  <Slides>33</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Times New Roman</vt:lpstr>
      <vt:lpstr>Calibri</vt:lpstr>
      <vt:lpstr>AvantGarde</vt:lpstr>
      <vt:lpstr>Wingdings</vt:lpstr>
      <vt:lpstr>TESCO Template</vt:lpstr>
      <vt:lpstr>Chart</vt:lpstr>
      <vt:lpstr>Site Analysis and Testing for Transformer Rated Service</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Periodic Site Inspections…..</vt:lpstr>
      <vt:lpstr>Metering Safety</vt:lpstr>
      <vt:lpstr>Does Age Matter – Or Experience?</vt:lpstr>
      <vt:lpstr>Non-Fatal Electrical Injuries</vt:lpstr>
      <vt:lpstr>How Dangerous is Metering? </vt:lpstr>
      <vt:lpstr>PowerPoint Presentation</vt:lpstr>
      <vt:lpstr>Safety First -  PPE </vt:lpstr>
      <vt:lpstr>Arc Flash</vt:lpstr>
      <vt:lpstr>Covering the Basics</vt:lpstr>
      <vt:lpstr>More of the Basics</vt:lpstr>
      <vt:lpstr>How Bad Can Things Get?</vt:lpstr>
      <vt:lpstr>Field Audits, Trouble Shooting and Testing </vt:lpstr>
      <vt:lpstr>PowerPoint Presentation</vt:lpstr>
      <vt:lpstr>Field Audits, Trouble Shooting and Testing 3 </vt:lpstr>
      <vt:lpstr>Once the box is Open: Issues to Look For</vt:lpstr>
      <vt:lpstr>The Importance of CT Testing in the Field (cont)</vt:lpstr>
      <vt:lpstr>Testing at Transformer Rated Sites</vt:lpstr>
      <vt:lpstr>Backfeed, Ground Fault and other Issues to Look For</vt:lpstr>
      <vt:lpstr>PowerPoint Presentation</vt:lpstr>
      <vt:lpstr>PowerPoint Presentation</vt:lpstr>
      <vt:lpstr>Tools</vt:lpstr>
      <vt:lpstr>PowerPoint Presentation</vt:lpstr>
      <vt:lpstr>Summary</vt:lpstr>
      <vt:lpstr>Around the room</vt:lpstr>
      <vt:lpstr>Most Importantly…</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122</cp:revision>
  <cp:lastPrinted>2004-05-03T19:12:21Z</cp:lastPrinted>
  <dcterms:created xsi:type="dcterms:W3CDTF">2004-03-09T01:40:14Z</dcterms:created>
  <dcterms:modified xsi:type="dcterms:W3CDTF">2024-02-20T18:16:32Z</dcterms:modified>
</cp:coreProperties>
</file>