
<file path=[Content_Types].xml><?xml version="1.0" encoding="utf-8"?>
<Types xmlns="http://schemas.openxmlformats.org/package/2006/content-types">
  <Default Extension="bin" ContentType="application/vnd.openxmlformats-officedocument.oleObject"/>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2" r:id="rId1"/>
  </p:sldMasterIdLst>
  <p:notesMasterIdLst>
    <p:notesMasterId r:id="rId69"/>
  </p:notesMasterIdLst>
  <p:handoutMasterIdLst>
    <p:handoutMasterId r:id="rId70"/>
  </p:handoutMasterIdLst>
  <p:sldIdLst>
    <p:sldId id="452" r:id="rId2"/>
    <p:sldId id="356" r:id="rId3"/>
    <p:sldId id="444" r:id="rId4"/>
    <p:sldId id="445" r:id="rId5"/>
    <p:sldId id="446" r:id="rId6"/>
    <p:sldId id="385" r:id="rId7"/>
    <p:sldId id="388" r:id="rId8"/>
    <p:sldId id="374" r:id="rId9"/>
    <p:sldId id="375" r:id="rId10"/>
    <p:sldId id="389" r:id="rId11"/>
    <p:sldId id="391" r:id="rId12"/>
    <p:sldId id="392" r:id="rId13"/>
    <p:sldId id="386" r:id="rId14"/>
    <p:sldId id="376" r:id="rId15"/>
    <p:sldId id="373" r:id="rId16"/>
    <p:sldId id="393" r:id="rId17"/>
    <p:sldId id="419" r:id="rId18"/>
    <p:sldId id="420" r:id="rId19"/>
    <p:sldId id="395" r:id="rId20"/>
    <p:sldId id="399" r:id="rId21"/>
    <p:sldId id="400" r:id="rId22"/>
    <p:sldId id="394" r:id="rId23"/>
    <p:sldId id="396" r:id="rId24"/>
    <p:sldId id="397" r:id="rId25"/>
    <p:sldId id="398" r:id="rId26"/>
    <p:sldId id="421" r:id="rId27"/>
    <p:sldId id="382" r:id="rId28"/>
    <p:sldId id="422" r:id="rId29"/>
    <p:sldId id="401" r:id="rId30"/>
    <p:sldId id="423" r:id="rId31"/>
    <p:sldId id="405" r:id="rId32"/>
    <p:sldId id="402" r:id="rId33"/>
    <p:sldId id="380" r:id="rId34"/>
    <p:sldId id="403" r:id="rId35"/>
    <p:sldId id="404" r:id="rId36"/>
    <p:sldId id="431" r:id="rId37"/>
    <p:sldId id="426" r:id="rId38"/>
    <p:sldId id="427" r:id="rId39"/>
    <p:sldId id="428" r:id="rId40"/>
    <p:sldId id="377" r:id="rId41"/>
    <p:sldId id="379" r:id="rId42"/>
    <p:sldId id="429" r:id="rId43"/>
    <p:sldId id="430" r:id="rId44"/>
    <p:sldId id="381" r:id="rId45"/>
    <p:sldId id="406" r:id="rId46"/>
    <p:sldId id="407" r:id="rId47"/>
    <p:sldId id="409" r:id="rId48"/>
    <p:sldId id="410" r:id="rId49"/>
    <p:sldId id="411" r:id="rId50"/>
    <p:sldId id="412" r:id="rId51"/>
    <p:sldId id="413" r:id="rId52"/>
    <p:sldId id="414" r:id="rId53"/>
    <p:sldId id="415" r:id="rId54"/>
    <p:sldId id="416" r:id="rId55"/>
    <p:sldId id="417" r:id="rId56"/>
    <p:sldId id="418" r:id="rId57"/>
    <p:sldId id="432" r:id="rId58"/>
    <p:sldId id="433" r:id="rId59"/>
    <p:sldId id="434" r:id="rId60"/>
    <p:sldId id="435" r:id="rId61"/>
    <p:sldId id="436" r:id="rId62"/>
    <p:sldId id="437" r:id="rId63"/>
    <p:sldId id="438" r:id="rId64"/>
    <p:sldId id="439" r:id="rId65"/>
    <p:sldId id="440" r:id="rId66"/>
    <p:sldId id="441" r:id="rId67"/>
    <p:sldId id="451" r:id="rId68"/>
  </p:sldIdLst>
  <p:sldSz cx="9144000" cy="6858000" type="screen4x3"/>
  <p:notesSz cx="9296400" cy="7010400"/>
  <p:embeddedFontLst>
    <p:embeddedFont>
      <p:font typeface="Bookman Old Style" panose="02050604050505020204" pitchFamily="18" charset="0"/>
      <p:regular r:id="rId71"/>
      <p:bold r:id="rId72"/>
      <p:italic r:id="rId73"/>
      <p:boldItalic r:id="rId74"/>
    </p:embeddedFont>
    <p:embeddedFont>
      <p:font typeface="Calibri" panose="020F0502020204030204" pitchFamily="34" charset="0"/>
      <p:regular r:id="rId75"/>
      <p:bold r:id="rId76"/>
      <p:italic r:id="rId77"/>
      <p:boldItalic r:id="rId78"/>
    </p:embeddedFont>
  </p:embeddedFontLst>
  <p:defaultTextStyle>
    <a:defPPr>
      <a:defRPr lang="ru-RU"/>
    </a:defPPr>
    <a:lvl1pPr algn="ctr" rtl="0" fontAlgn="base">
      <a:spcBef>
        <a:spcPct val="30000"/>
      </a:spcBef>
      <a:spcAft>
        <a:spcPct val="0"/>
      </a:spcAft>
      <a:defRPr kern="1200">
        <a:solidFill>
          <a:srgbClr val="000000"/>
        </a:solidFill>
        <a:latin typeface="Arial" pitchFamily="34" charset="0"/>
        <a:ea typeface="+mn-ea"/>
        <a:cs typeface="+mn-cs"/>
      </a:defRPr>
    </a:lvl1pPr>
    <a:lvl2pPr marL="457200" algn="ctr" rtl="0" fontAlgn="base">
      <a:spcBef>
        <a:spcPct val="30000"/>
      </a:spcBef>
      <a:spcAft>
        <a:spcPct val="0"/>
      </a:spcAft>
      <a:defRPr kern="1200">
        <a:solidFill>
          <a:srgbClr val="000000"/>
        </a:solidFill>
        <a:latin typeface="Arial" pitchFamily="34" charset="0"/>
        <a:ea typeface="+mn-ea"/>
        <a:cs typeface="+mn-cs"/>
      </a:defRPr>
    </a:lvl2pPr>
    <a:lvl3pPr marL="914400" algn="ctr" rtl="0" fontAlgn="base">
      <a:spcBef>
        <a:spcPct val="30000"/>
      </a:spcBef>
      <a:spcAft>
        <a:spcPct val="0"/>
      </a:spcAft>
      <a:defRPr kern="1200">
        <a:solidFill>
          <a:srgbClr val="000000"/>
        </a:solidFill>
        <a:latin typeface="Arial" pitchFamily="34" charset="0"/>
        <a:ea typeface="+mn-ea"/>
        <a:cs typeface="+mn-cs"/>
      </a:defRPr>
    </a:lvl3pPr>
    <a:lvl4pPr marL="1371600" algn="ctr" rtl="0" fontAlgn="base">
      <a:spcBef>
        <a:spcPct val="30000"/>
      </a:spcBef>
      <a:spcAft>
        <a:spcPct val="0"/>
      </a:spcAft>
      <a:defRPr kern="1200">
        <a:solidFill>
          <a:srgbClr val="000000"/>
        </a:solidFill>
        <a:latin typeface="Arial" pitchFamily="34" charset="0"/>
        <a:ea typeface="+mn-ea"/>
        <a:cs typeface="+mn-cs"/>
      </a:defRPr>
    </a:lvl4pPr>
    <a:lvl5pPr marL="1828800" algn="ctr" rtl="0" fontAlgn="base">
      <a:spcBef>
        <a:spcPct val="30000"/>
      </a:spcBef>
      <a:spcAft>
        <a:spcPct val="0"/>
      </a:spcAft>
      <a:defRPr kern="1200">
        <a:solidFill>
          <a:srgbClr val="000000"/>
        </a:solidFill>
        <a:latin typeface="Arial" pitchFamily="34" charset="0"/>
        <a:ea typeface="+mn-ea"/>
        <a:cs typeface="+mn-cs"/>
      </a:defRPr>
    </a:lvl5pPr>
    <a:lvl6pPr marL="2286000" algn="l" defTabSz="914400" rtl="0" eaLnBrk="1" latinLnBrk="0" hangingPunct="1">
      <a:defRPr kern="1200">
        <a:solidFill>
          <a:srgbClr val="000000"/>
        </a:solidFill>
        <a:latin typeface="Arial" pitchFamily="34" charset="0"/>
        <a:ea typeface="+mn-ea"/>
        <a:cs typeface="+mn-cs"/>
      </a:defRPr>
    </a:lvl6pPr>
    <a:lvl7pPr marL="2743200" algn="l" defTabSz="914400" rtl="0" eaLnBrk="1" latinLnBrk="0" hangingPunct="1">
      <a:defRPr kern="1200">
        <a:solidFill>
          <a:srgbClr val="000000"/>
        </a:solidFill>
        <a:latin typeface="Arial" pitchFamily="34" charset="0"/>
        <a:ea typeface="+mn-ea"/>
        <a:cs typeface="+mn-cs"/>
      </a:defRPr>
    </a:lvl7pPr>
    <a:lvl8pPr marL="3200400" algn="l" defTabSz="914400" rtl="0" eaLnBrk="1" latinLnBrk="0" hangingPunct="1">
      <a:defRPr kern="1200">
        <a:solidFill>
          <a:srgbClr val="000000"/>
        </a:solidFill>
        <a:latin typeface="Arial" pitchFamily="34" charset="0"/>
        <a:ea typeface="+mn-ea"/>
        <a:cs typeface="+mn-cs"/>
      </a:defRPr>
    </a:lvl8pPr>
    <a:lvl9pPr marL="3657600" algn="l" defTabSz="914400" rtl="0" eaLnBrk="1" latinLnBrk="0" hangingPunct="1">
      <a:defRPr kern="1200">
        <a:solidFill>
          <a:srgbClr val="000000"/>
        </a:solidFill>
        <a:latin typeface="Arial" pitchFamily="34" charset="0"/>
        <a:ea typeface="+mn-ea"/>
        <a:cs typeface="+mn-cs"/>
      </a:defRPr>
    </a:lvl9pPr>
  </p:defaultTextStyle>
  <p:extLst>
    <p:ext uri="{EFAFB233-063F-42B5-8137-9DF3F51BA10A}">
      <p15:sldGuideLst xmlns:p15="http://schemas.microsoft.com/office/powerpoint/2012/main">
        <p15:guide id="1" orient="horz" pos="336">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CCFF66"/>
    <a:srgbClr val="00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5682" autoAdjust="0"/>
    <p:restoredTop sz="75812" autoAdjust="0"/>
  </p:normalViewPr>
  <p:slideViewPr>
    <p:cSldViewPr>
      <p:cViewPr varScale="1">
        <p:scale>
          <a:sx n="86" d="100"/>
          <a:sy n="86" d="100"/>
        </p:scale>
        <p:origin x="1932" y="90"/>
      </p:cViewPr>
      <p:guideLst>
        <p:guide orient="horz" pos="336"/>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4.fntdata"/><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77" Type="http://schemas.openxmlformats.org/officeDocument/2006/relationships/font" Target="fonts/font7.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2.fntdata"/><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handoutMaster" Target="handoutMasters/handoutMaster1.xml"/><Relationship Id="rId75"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font" Target="fonts/font3.fntdata"/><Relationship Id="rId78" Type="http://schemas.openxmlformats.org/officeDocument/2006/relationships/font" Target="fonts/font8.fntdata"/><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6.fntdata"/><Relationship Id="rId7" Type="http://schemas.openxmlformats.org/officeDocument/2006/relationships/slide" Target="slides/slide6.xml"/><Relationship Id="rId71" Type="http://schemas.openxmlformats.org/officeDocument/2006/relationships/font" Target="fonts/font1.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9.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5234" name="Rectangle 2"/>
          <p:cNvSpPr>
            <a:spLocks noGrp="1" noChangeArrowheads="1"/>
          </p:cNvSpPr>
          <p:nvPr>
            <p:ph type="hdr" sz="quarter"/>
          </p:nvPr>
        </p:nvSpPr>
        <p:spPr bwMode="auto">
          <a:xfrm>
            <a:off x="0" y="1"/>
            <a:ext cx="4028158" cy="3506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69" tIns="46585" rIns="93169" bIns="46585" numCol="1" anchor="t" anchorCtr="0" compatLnSpc="1">
            <a:prstTxWarp prst="textNoShape">
              <a:avLst/>
            </a:prstTxWarp>
          </a:bodyPr>
          <a:lstStyle>
            <a:lvl1pPr algn="l" defTabSz="932362">
              <a:defRPr sz="1200">
                <a:latin typeface="Times New Roman" pitchFamily="18" charset="0"/>
              </a:defRPr>
            </a:lvl1pPr>
          </a:lstStyle>
          <a:p>
            <a:pPr>
              <a:defRPr/>
            </a:pPr>
            <a:endParaRPr lang="en-US" altLang="en-US" dirty="0"/>
          </a:p>
        </p:txBody>
      </p:sp>
      <p:sp>
        <p:nvSpPr>
          <p:cNvPr id="95235" name="Rectangle 3"/>
          <p:cNvSpPr>
            <a:spLocks noGrp="1" noChangeArrowheads="1"/>
          </p:cNvSpPr>
          <p:nvPr>
            <p:ph type="dt" sz="quarter" idx="1"/>
          </p:nvPr>
        </p:nvSpPr>
        <p:spPr bwMode="auto">
          <a:xfrm>
            <a:off x="5268245" y="1"/>
            <a:ext cx="4028156" cy="3506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69" tIns="46585" rIns="93169" bIns="46585" numCol="1" anchor="t" anchorCtr="0" compatLnSpc="1">
            <a:prstTxWarp prst="textNoShape">
              <a:avLst/>
            </a:prstTxWarp>
          </a:bodyPr>
          <a:lstStyle>
            <a:lvl1pPr algn="r" defTabSz="932362">
              <a:defRPr sz="1200">
                <a:latin typeface="Times New Roman" pitchFamily="18" charset="0"/>
              </a:defRPr>
            </a:lvl1pPr>
          </a:lstStyle>
          <a:p>
            <a:pPr>
              <a:defRPr/>
            </a:pPr>
            <a:endParaRPr lang="en-US" altLang="en-US" dirty="0"/>
          </a:p>
        </p:txBody>
      </p:sp>
      <p:sp>
        <p:nvSpPr>
          <p:cNvPr id="95236" name="Rectangle 4"/>
          <p:cNvSpPr>
            <a:spLocks noGrp="1" noChangeArrowheads="1"/>
          </p:cNvSpPr>
          <p:nvPr>
            <p:ph type="ftr" sz="quarter" idx="2"/>
          </p:nvPr>
        </p:nvSpPr>
        <p:spPr bwMode="auto">
          <a:xfrm>
            <a:off x="0" y="6659760"/>
            <a:ext cx="4028158" cy="350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69" tIns="46585" rIns="93169" bIns="46585" numCol="1" anchor="b" anchorCtr="0" compatLnSpc="1">
            <a:prstTxWarp prst="textNoShape">
              <a:avLst/>
            </a:prstTxWarp>
          </a:bodyPr>
          <a:lstStyle>
            <a:lvl1pPr algn="l" defTabSz="932362">
              <a:defRPr sz="1200">
                <a:latin typeface="Times New Roman" pitchFamily="18" charset="0"/>
              </a:defRPr>
            </a:lvl1pPr>
          </a:lstStyle>
          <a:p>
            <a:pPr>
              <a:defRPr/>
            </a:pPr>
            <a:endParaRPr lang="en-US" altLang="en-US" dirty="0"/>
          </a:p>
        </p:txBody>
      </p:sp>
      <p:sp>
        <p:nvSpPr>
          <p:cNvPr id="95237" name="Rectangle 5"/>
          <p:cNvSpPr>
            <a:spLocks noGrp="1" noChangeArrowheads="1"/>
          </p:cNvSpPr>
          <p:nvPr>
            <p:ph type="sldNum" sz="quarter" idx="3"/>
          </p:nvPr>
        </p:nvSpPr>
        <p:spPr bwMode="auto">
          <a:xfrm>
            <a:off x="5268245" y="6659760"/>
            <a:ext cx="4028156" cy="350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69" tIns="46585" rIns="93169" bIns="46585" numCol="1" anchor="b" anchorCtr="0" compatLnSpc="1">
            <a:prstTxWarp prst="textNoShape">
              <a:avLst/>
            </a:prstTxWarp>
          </a:bodyPr>
          <a:lstStyle>
            <a:lvl1pPr algn="r" defTabSz="932362">
              <a:defRPr sz="1200">
                <a:latin typeface="Times New Roman" pitchFamily="18" charset="0"/>
              </a:defRPr>
            </a:lvl1pPr>
          </a:lstStyle>
          <a:p>
            <a:pPr>
              <a:defRPr/>
            </a:pPr>
            <a:fld id="{EF4BBE46-736E-4204-969E-0A52AB7CB48E}" type="slidenum">
              <a:rPr lang="en-US" altLang="en-US"/>
              <a:pPr>
                <a:defRPr/>
              </a:pPr>
              <a:t>‹#›</a:t>
            </a:fld>
            <a:endParaRPr lang="en-US" altLang="en-US" dirty="0"/>
          </a:p>
        </p:txBody>
      </p:sp>
    </p:spTree>
    <p:extLst>
      <p:ext uri="{BB962C8B-B14F-4D97-AF65-F5344CB8AC3E}">
        <p14:creationId xmlns:p14="http://schemas.microsoft.com/office/powerpoint/2010/main" val="4762346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0" y="1"/>
            <a:ext cx="4028158" cy="3506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69" tIns="46585" rIns="93169" bIns="46585" numCol="1" anchor="t" anchorCtr="0" compatLnSpc="1">
            <a:prstTxWarp prst="textNoShape">
              <a:avLst/>
            </a:prstTxWarp>
          </a:bodyPr>
          <a:lstStyle>
            <a:lvl1pPr algn="l" defTabSz="932362">
              <a:spcBef>
                <a:spcPct val="0"/>
              </a:spcBef>
              <a:defRPr sz="1200">
                <a:solidFill>
                  <a:schemeClr val="tx1"/>
                </a:solidFill>
                <a:latin typeface="Arial" charset="0"/>
              </a:defRPr>
            </a:lvl1pPr>
          </a:lstStyle>
          <a:p>
            <a:pPr>
              <a:defRPr/>
            </a:pPr>
            <a:endParaRPr lang="ru-RU" altLang="en-US"/>
          </a:p>
        </p:txBody>
      </p:sp>
      <p:sp>
        <p:nvSpPr>
          <p:cNvPr id="2051" name="Rectangle 3"/>
          <p:cNvSpPr>
            <a:spLocks noGrp="1" noChangeArrowheads="1"/>
          </p:cNvSpPr>
          <p:nvPr>
            <p:ph type="dt" idx="1"/>
          </p:nvPr>
        </p:nvSpPr>
        <p:spPr bwMode="auto">
          <a:xfrm>
            <a:off x="5266120" y="1"/>
            <a:ext cx="4028158" cy="3506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69" tIns="46585" rIns="93169" bIns="46585" numCol="1" anchor="t" anchorCtr="0" compatLnSpc="1">
            <a:prstTxWarp prst="textNoShape">
              <a:avLst/>
            </a:prstTxWarp>
          </a:bodyPr>
          <a:lstStyle>
            <a:lvl1pPr algn="r" defTabSz="932362">
              <a:spcBef>
                <a:spcPct val="0"/>
              </a:spcBef>
              <a:defRPr sz="1200">
                <a:solidFill>
                  <a:schemeClr val="tx1"/>
                </a:solidFill>
                <a:latin typeface="Arial" charset="0"/>
              </a:defRPr>
            </a:lvl1pPr>
          </a:lstStyle>
          <a:p>
            <a:pPr>
              <a:defRPr/>
            </a:pPr>
            <a:endParaRPr lang="ru-RU" altLang="en-US"/>
          </a:p>
        </p:txBody>
      </p:sp>
      <p:sp>
        <p:nvSpPr>
          <p:cNvPr id="31748" name="Rectangle 4"/>
          <p:cNvSpPr>
            <a:spLocks noGrp="1" noRot="1" noChangeAspect="1" noChangeArrowheads="1" noTextEdit="1"/>
          </p:cNvSpPr>
          <p:nvPr>
            <p:ph type="sldImg" idx="2"/>
          </p:nvPr>
        </p:nvSpPr>
        <p:spPr bwMode="auto">
          <a:xfrm>
            <a:off x="2897188" y="527050"/>
            <a:ext cx="3502025" cy="2627313"/>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053" name="Rectangle 5"/>
          <p:cNvSpPr>
            <a:spLocks noGrp="1" noChangeArrowheads="1"/>
          </p:cNvSpPr>
          <p:nvPr>
            <p:ph type="body" sz="quarter" idx="3"/>
          </p:nvPr>
        </p:nvSpPr>
        <p:spPr bwMode="auto">
          <a:xfrm>
            <a:off x="930066" y="3330483"/>
            <a:ext cx="7436270" cy="31533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69" tIns="46585" rIns="93169" bIns="46585" numCol="1" anchor="t" anchorCtr="0" compatLnSpc="1">
            <a:prstTxWarp prst="textNoShape">
              <a:avLst/>
            </a:prstTxWarp>
          </a:bodyPr>
          <a:lstStyle/>
          <a:p>
            <a:pPr lvl="0"/>
            <a:r>
              <a:rPr lang="ru-RU" altLang="en-US" noProof="0"/>
              <a:t>Click to edit Master text styles</a:t>
            </a:r>
          </a:p>
          <a:p>
            <a:pPr lvl="1"/>
            <a:r>
              <a:rPr lang="ru-RU" altLang="en-US" noProof="0"/>
              <a:t>Second level</a:t>
            </a:r>
          </a:p>
          <a:p>
            <a:pPr lvl="2"/>
            <a:r>
              <a:rPr lang="ru-RU" altLang="en-US" noProof="0"/>
              <a:t>Third level</a:t>
            </a:r>
          </a:p>
          <a:p>
            <a:pPr lvl="3"/>
            <a:r>
              <a:rPr lang="ru-RU" altLang="en-US" noProof="0"/>
              <a:t>Fourth level</a:t>
            </a:r>
          </a:p>
          <a:p>
            <a:pPr lvl="4"/>
            <a:r>
              <a:rPr lang="ru-RU" altLang="en-US" noProof="0"/>
              <a:t>Fifth level</a:t>
            </a:r>
          </a:p>
        </p:txBody>
      </p:sp>
      <p:sp>
        <p:nvSpPr>
          <p:cNvPr id="2054" name="Rectangle 6"/>
          <p:cNvSpPr>
            <a:spLocks noGrp="1" noChangeArrowheads="1"/>
          </p:cNvSpPr>
          <p:nvPr>
            <p:ph type="ftr" sz="quarter" idx="4"/>
          </p:nvPr>
        </p:nvSpPr>
        <p:spPr bwMode="auto">
          <a:xfrm>
            <a:off x="0" y="6659760"/>
            <a:ext cx="4028158" cy="3494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69" tIns="46585" rIns="93169" bIns="46585" numCol="1" anchor="b" anchorCtr="0" compatLnSpc="1">
            <a:prstTxWarp prst="textNoShape">
              <a:avLst/>
            </a:prstTxWarp>
          </a:bodyPr>
          <a:lstStyle>
            <a:lvl1pPr algn="l" defTabSz="932362">
              <a:spcBef>
                <a:spcPct val="0"/>
              </a:spcBef>
              <a:defRPr sz="1200">
                <a:solidFill>
                  <a:schemeClr val="tx1"/>
                </a:solidFill>
                <a:latin typeface="Arial" charset="0"/>
              </a:defRPr>
            </a:lvl1pPr>
          </a:lstStyle>
          <a:p>
            <a:pPr>
              <a:defRPr/>
            </a:pPr>
            <a:endParaRPr lang="ru-RU" altLang="en-US"/>
          </a:p>
        </p:txBody>
      </p:sp>
      <p:sp>
        <p:nvSpPr>
          <p:cNvPr id="2055" name="Rectangle 7"/>
          <p:cNvSpPr>
            <a:spLocks noGrp="1" noChangeArrowheads="1"/>
          </p:cNvSpPr>
          <p:nvPr>
            <p:ph type="sldNum" sz="quarter" idx="5"/>
          </p:nvPr>
        </p:nvSpPr>
        <p:spPr bwMode="auto">
          <a:xfrm>
            <a:off x="5266120" y="6659760"/>
            <a:ext cx="4028158" cy="3494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69" tIns="46585" rIns="93169" bIns="46585" numCol="1" anchor="b" anchorCtr="0" compatLnSpc="1">
            <a:prstTxWarp prst="textNoShape">
              <a:avLst/>
            </a:prstTxWarp>
          </a:bodyPr>
          <a:lstStyle>
            <a:lvl1pPr algn="r" defTabSz="932362">
              <a:spcBef>
                <a:spcPct val="0"/>
              </a:spcBef>
              <a:defRPr sz="1200">
                <a:solidFill>
                  <a:schemeClr val="tx1"/>
                </a:solidFill>
                <a:latin typeface="Arial" charset="0"/>
              </a:defRPr>
            </a:lvl1pPr>
          </a:lstStyle>
          <a:p>
            <a:pPr>
              <a:defRPr/>
            </a:pPr>
            <a:fld id="{CB65B2D8-7FEF-4532-80CA-D11AADF7E82E}" type="slidenum">
              <a:rPr lang="ru-RU" altLang="en-US"/>
              <a:pPr>
                <a:defRPr/>
              </a:pPr>
              <a:t>‹#›</a:t>
            </a:fld>
            <a:endParaRPr lang="ru-RU" altLang="en-US"/>
          </a:p>
        </p:txBody>
      </p:sp>
    </p:spTree>
    <p:extLst>
      <p:ext uri="{BB962C8B-B14F-4D97-AF65-F5344CB8AC3E}">
        <p14:creationId xmlns:p14="http://schemas.microsoft.com/office/powerpoint/2010/main" val="98284861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B65B2D8-7FEF-4532-80CA-D11AADF7E82E}" type="slidenum">
              <a:rPr lang="ru-RU" altLang="en-US" smtClean="0"/>
              <a:pPr>
                <a:defRPr/>
              </a:pPr>
              <a:t>1</a:t>
            </a:fld>
            <a:endParaRPr lang="ru-RU" altLang="en-US"/>
          </a:p>
        </p:txBody>
      </p:sp>
    </p:spTree>
    <p:extLst>
      <p:ext uri="{BB962C8B-B14F-4D97-AF65-F5344CB8AC3E}">
        <p14:creationId xmlns:p14="http://schemas.microsoft.com/office/powerpoint/2010/main" val="8005648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Rot="1" noChangeAspect="1" noChangeArrowheads="1" noTextEdit="1"/>
          </p:cNvSpPr>
          <p:nvPr>
            <p:ph type="sldImg"/>
          </p:nvPr>
        </p:nvSpPr>
        <p:spPr>
          <a:ln/>
        </p:spPr>
      </p:sp>
      <p:sp>
        <p:nvSpPr>
          <p:cNvPr id="69635" name="Rectangle 3"/>
          <p:cNvSpPr>
            <a:spLocks noGrp="1" noChangeArrowheads="1"/>
          </p:cNvSpPr>
          <p:nvPr>
            <p:ph type="body" idx="1"/>
          </p:nvPr>
        </p:nvSpPr>
        <p:spPr>
          <a:noFill/>
        </p:spPr>
        <p:txBody>
          <a:bodyPr/>
          <a:lstStyle/>
          <a:p>
            <a:endParaRPr lang="en-US" alt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B65B2D8-7FEF-4532-80CA-D11AADF7E82E}" type="slidenum">
              <a:rPr lang="ru-RU" altLang="en-US" smtClean="0"/>
              <a:pPr>
                <a:defRPr/>
              </a:pPr>
              <a:t>14</a:t>
            </a:fld>
            <a:endParaRPr lang="ru-RU" altLang="en-US"/>
          </a:p>
        </p:txBody>
      </p:sp>
    </p:spTree>
    <p:extLst>
      <p:ext uri="{BB962C8B-B14F-4D97-AF65-F5344CB8AC3E}">
        <p14:creationId xmlns:p14="http://schemas.microsoft.com/office/powerpoint/2010/main" val="24701088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B65B2D8-7FEF-4532-80CA-D11AADF7E82E}" type="slidenum">
              <a:rPr lang="ru-RU" altLang="en-US" smtClean="0"/>
              <a:pPr>
                <a:defRPr/>
              </a:pPr>
              <a:t>15</a:t>
            </a:fld>
            <a:endParaRPr lang="ru-RU" altLang="en-US"/>
          </a:p>
        </p:txBody>
      </p:sp>
    </p:spTree>
    <p:extLst>
      <p:ext uri="{BB962C8B-B14F-4D97-AF65-F5344CB8AC3E}">
        <p14:creationId xmlns:p14="http://schemas.microsoft.com/office/powerpoint/2010/main" val="37443682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Rot="1" noChangeAspect="1" noChangeArrowheads="1" noTextEdit="1"/>
          </p:cNvSpPr>
          <p:nvPr>
            <p:ph type="sldImg"/>
          </p:nvPr>
        </p:nvSpPr>
        <p:spPr>
          <a:ln/>
        </p:spPr>
      </p:sp>
      <p:sp>
        <p:nvSpPr>
          <p:cNvPr id="71683" name="Rectangle 3"/>
          <p:cNvSpPr>
            <a:spLocks noGrp="1" noChangeArrowheads="1"/>
          </p:cNvSpPr>
          <p:nvPr>
            <p:ph type="body" idx="1"/>
          </p:nvPr>
        </p:nvSpPr>
        <p:spPr>
          <a:noFill/>
        </p:spPr>
        <p:txBody>
          <a:bodyPr/>
          <a:lstStyle/>
          <a:p>
            <a:endParaRPr lang="en-US" alt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B65B2D8-7FEF-4532-80CA-D11AADF7E82E}" type="slidenum">
              <a:rPr lang="ru-RU" altLang="en-US" smtClean="0"/>
              <a:pPr>
                <a:defRPr/>
              </a:pPr>
              <a:t>18</a:t>
            </a:fld>
            <a:endParaRPr lang="ru-RU" altLang="en-US"/>
          </a:p>
        </p:txBody>
      </p:sp>
    </p:spTree>
    <p:extLst>
      <p:ext uri="{BB962C8B-B14F-4D97-AF65-F5344CB8AC3E}">
        <p14:creationId xmlns:p14="http://schemas.microsoft.com/office/powerpoint/2010/main" val="32986353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Rot="1" noChangeAspect="1" noChangeArrowheads="1" noTextEdit="1"/>
          </p:cNvSpPr>
          <p:nvPr>
            <p:ph type="sldImg"/>
          </p:nvPr>
        </p:nvSpPr>
        <p:spPr>
          <a:ln/>
        </p:spPr>
      </p:sp>
      <p:sp>
        <p:nvSpPr>
          <p:cNvPr id="73731" name="Rectangle 3"/>
          <p:cNvSpPr>
            <a:spLocks noGrp="1" noChangeArrowheads="1"/>
          </p:cNvSpPr>
          <p:nvPr>
            <p:ph type="body" idx="1"/>
          </p:nvPr>
        </p:nvSpPr>
        <p:spPr>
          <a:noFill/>
        </p:spPr>
        <p:txBody>
          <a:bodyPr/>
          <a:lstStyle/>
          <a:p>
            <a:endParaRPr lang="en-US" alt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Rot="1" noChangeAspect="1" noChangeArrowheads="1" noTextEdit="1"/>
          </p:cNvSpPr>
          <p:nvPr>
            <p:ph type="sldImg"/>
          </p:nvPr>
        </p:nvSpPr>
        <p:spPr>
          <a:ln/>
        </p:spPr>
      </p:sp>
      <p:sp>
        <p:nvSpPr>
          <p:cNvPr id="77827" name="Rectangle 3"/>
          <p:cNvSpPr>
            <a:spLocks noGrp="1" noChangeArrowheads="1"/>
          </p:cNvSpPr>
          <p:nvPr>
            <p:ph type="body" idx="1"/>
          </p:nvPr>
        </p:nvSpPr>
        <p:spPr>
          <a:noFill/>
        </p:spPr>
        <p:txBody>
          <a:bodyPr/>
          <a:lstStyle/>
          <a:p>
            <a:endParaRPr lang="en-US" alt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p:spPr>
        <p:txBody>
          <a:bodyPr/>
          <a:lstStyle/>
          <a:p>
            <a:endParaRPr lang="en-US" alt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Rot="1" noChangeAspect="1" noChangeArrowheads="1" noTextEdit="1"/>
          </p:cNvSpPr>
          <p:nvPr>
            <p:ph type="sldImg"/>
          </p:nvPr>
        </p:nvSpPr>
        <p:spPr>
          <a:ln/>
        </p:spPr>
      </p:sp>
      <p:sp>
        <p:nvSpPr>
          <p:cNvPr id="72707" name="Rectangle 3"/>
          <p:cNvSpPr>
            <a:spLocks noGrp="1" noChangeArrowheads="1"/>
          </p:cNvSpPr>
          <p:nvPr>
            <p:ph type="body" idx="1"/>
          </p:nvPr>
        </p:nvSpPr>
        <p:spPr>
          <a:noFill/>
        </p:spPr>
        <p:txBody>
          <a:bodyPr/>
          <a:lstStyle/>
          <a:p>
            <a:endParaRPr lang="en-US" alt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Rot="1" noChangeAspect="1" noChangeArrowheads="1" noTextEdit="1"/>
          </p:cNvSpPr>
          <p:nvPr>
            <p:ph type="sldImg"/>
          </p:nvPr>
        </p:nvSpPr>
        <p:spPr>
          <a:ln/>
        </p:spPr>
      </p:sp>
      <p:sp>
        <p:nvSpPr>
          <p:cNvPr id="74755" name="Rectangle 3"/>
          <p:cNvSpPr>
            <a:spLocks noGrp="1" noChangeArrowheads="1"/>
          </p:cNvSpPr>
          <p:nvPr>
            <p:ph type="body" idx="1"/>
          </p:nvPr>
        </p:nvSpPr>
        <p:spPr>
          <a:noFill/>
        </p:spPr>
        <p:txBody>
          <a:bodyPr/>
          <a:lstStyle/>
          <a:p>
            <a:endParaRPr lang="en-US" alt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B65B2D8-7FEF-4532-80CA-D11AADF7E82E}" type="slidenum">
              <a:rPr lang="ru-RU" altLang="en-US" smtClean="0"/>
              <a:pPr>
                <a:defRPr/>
              </a:pPr>
              <a:t>2</a:t>
            </a:fld>
            <a:endParaRPr lang="ru-RU" altLang="en-US"/>
          </a:p>
        </p:txBody>
      </p:sp>
    </p:spTree>
    <p:extLst>
      <p:ext uri="{BB962C8B-B14F-4D97-AF65-F5344CB8AC3E}">
        <p14:creationId xmlns:p14="http://schemas.microsoft.com/office/powerpoint/2010/main" val="29016817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Rot="1" noChangeAspect="1" noChangeArrowheads="1" noTextEdit="1"/>
          </p:cNvSpPr>
          <p:nvPr>
            <p:ph type="sldImg"/>
          </p:nvPr>
        </p:nvSpPr>
        <p:spPr>
          <a:ln/>
        </p:spPr>
      </p:sp>
      <p:sp>
        <p:nvSpPr>
          <p:cNvPr id="75779" name="Rectangle 3"/>
          <p:cNvSpPr>
            <a:spLocks noGrp="1" noChangeArrowheads="1"/>
          </p:cNvSpPr>
          <p:nvPr>
            <p:ph type="body" idx="1"/>
          </p:nvPr>
        </p:nvSpPr>
        <p:spPr>
          <a:noFill/>
        </p:spPr>
        <p:txBody>
          <a:bodyPr/>
          <a:lstStyle/>
          <a:p>
            <a:endParaRPr lang="en-US" alt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Rot="1" noChangeAspect="1" noChangeArrowheads="1" noTextEdit="1"/>
          </p:cNvSpPr>
          <p:nvPr>
            <p:ph type="sldImg"/>
          </p:nvPr>
        </p:nvSpPr>
        <p:spPr>
          <a:ln/>
        </p:spPr>
      </p:sp>
      <p:sp>
        <p:nvSpPr>
          <p:cNvPr id="76803" name="Rectangle 3"/>
          <p:cNvSpPr>
            <a:spLocks noGrp="1" noChangeArrowheads="1"/>
          </p:cNvSpPr>
          <p:nvPr>
            <p:ph type="body" idx="1"/>
          </p:nvPr>
        </p:nvSpPr>
        <p:spPr>
          <a:noFill/>
        </p:spPr>
        <p:txBody>
          <a:bodyPr/>
          <a:lstStyle/>
          <a:p>
            <a:endParaRPr lang="en-US" alt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B65B2D8-7FEF-4532-80CA-D11AADF7E82E}" type="slidenum">
              <a:rPr lang="ru-RU" altLang="en-US" smtClean="0"/>
              <a:pPr>
                <a:defRPr/>
              </a:pPr>
              <a:t>27</a:t>
            </a:fld>
            <a:endParaRPr lang="ru-RU" altLang="en-US"/>
          </a:p>
        </p:txBody>
      </p:sp>
    </p:spTree>
    <p:extLst>
      <p:ext uri="{BB962C8B-B14F-4D97-AF65-F5344CB8AC3E}">
        <p14:creationId xmlns:p14="http://schemas.microsoft.com/office/powerpoint/2010/main" val="17394627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Rot="1" noChangeAspect="1" noChangeArrowheads="1" noTextEdit="1"/>
          </p:cNvSpPr>
          <p:nvPr>
            <p:ph type="sldImg"/>
          </p:nvPr>
        </p:nvSpPr>
        <p:spPr>
          <a:ln/>
        </p:spPr>
      </p:sp>
      <p:sp>
        <p:nvSpPr>
          <p:cNvPr id="79875" name="Rectangle 3"/>
          <p:cNvSpPr>
            <a:spLocks noGrp="1" noChangeArrowheads="1"/>
          </p:cNvSpPr>
          <p:nvPr>
            <p:ph type="body" idx="1"/>
          </p:nvPr>
        </p:nvSpPr>
        <p:spPr>
          <a:noFill/>
        </p:spPr>
        <p:txBody>
          <a:bodyPr/>
          <a:lstStyle/>
          <a:p>
            <a:endParaRPr lang="en-US" alt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Rot="1" noChangeAspect="1" noChangeArrowheads="1" noTextEdit="1"/>
          </p:cNvSpPr>
          <p:nvPr>
            <p:ph type="sldImg"/>
          </p:nvPr>
        </p:nvSpPr>
        <p:spPr>
          <a:ln/>
        </p:spPr>
      </p:sp>
      <p:sp>
        <p:nvSpPr>
          <p:cNvPr id="83971" name="Rectangle 3"/>
          <p:cNvSpPr>
            <a:spLocks noGrp="1" noChangeArrowheads="1"/>
          </p:cNvSpPr>
          <p:nvPr>
            <p:ph type="body" idx="1"/>
          </p:nvPr>
        </p:nvSpPr>
        <p:spPr>
          <a:noFill/>
        </p:spPr>
        <p:txBody>
          <a:bodyPr/>
          <a:lstStyle/>
          <a:p>
            <a:endParaRPr lang="en-US" alt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Rot="1" noChangeAspect="1" noChangeArrowheads="1" noTextEdit="1"/>
          </p:cNvSpPr>
          <p:nvPr>
            <p:ph type="sldImg"/>
          </p:nvPr>
        </p:nvSpPr>
        <p:spPr>
          <a:ln/>
        </p:spPr>
      </p:sp>
      <p:sp>
        <p:nvSpPr>
          <p:cNvPr id="80899" name="Rectangle 3"/>
          <p:cNvSpPr>
            <a:spLocks noGrp="1" noChangeArrowheads="1"/>
          </p:cNvSpPr>
          <p:nvPr>
            <p:ph type="body" idx="1"/>
          </p:nvPr>
        </p:nvSpPr>
        <p:spPr>
          <a:noFill/>
        </p:spPr>
        <p:txBody>
          <a:bodyPr/>
          <a:lstStyle/>
          <a:p>
            <a:endParaRPr lang="en-US" alt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B65B2D8-7FEF-4532-80CA-D11AADF7E82E}" type="slidenum">
              <a:rPr lang="ru-RU" altLang="en-US" smtClean="0"/>
              <a:pPr>
                <a:defRPr/>
              </a:pPr>
              <a:t>33</a:t>
            </a:fld>
            <a:endParaRPr lang="ru-RU" altLang="en-US"/>
          </a:p>
        </p:txBody>
      </p:sp>
    </p:spTree>
    <p:extLst>
      <p:ext uri="{BB962C8B-B14F-4D97-AF65-F5344CB8AC3E}">
        <p14:creationId xmlns:p14="http://schemas.microsoft.com/office/powerpoint/2010/main" val="27244820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Rot="1" noChangeAspect="1" noChangeArrowheads="1" noTextEdit="1"/>
          </p:cNvSpPr>
          <p:nvPr>
            <p:ph type="sldImg"/>
          </p:nvPr>
        </p:nvSpPr>
        <p:spPr>
          <a:ln/>
        </p:spPr>
      </p:sp>
      <p:sp>
        <p:nvSpPr>
          <p:cNvPr id="81923" name="Rectangle 3"/>
          <p:cNvSpPr>
            <a:spLocks noGrp="1" noChangeArrowheads="1"/>
          </p:cNvSpPr>
          <p:nvPr>
            <p:ph type="body" idx="1"/>
          </p:nvPr>
        </p:nvSpPr>
        <p:spPr>
          <a:noFill/>
        </p:spPr>
        <p:txBody>
          <a:bodyPr/>
          <a:lstStyle/>
          <a:p>
            <a:endParaRPr lang="en-US" alt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Rot="1" noChangeAspect="1" noChangeArrowheads="1" noTextEdit="1"/>
          </p:cNvSpPr>
          <p:nvPr>
            <p:ph type="sldImg"/>
          </p:nvPr>
        </p:nvSpPr>
        <p:spPr>
          <a:ln/>
        </p:spPr>
      </p:sp>
      <p:sp>
        <p:nvSpPr>
          <p:cNvPr id="82947" name="Rectangle 3"/>
          <p:cNvSpPr>
            <a:spLocks noGrp="1" noChangeArrowheads="1"/>
          </p:cNvSpPr>
          <p:nvPr>
            <p:ph type="body" idx="1"/>
          </p:nvPr>
        </p:nvSpPr>
        <p:spPr>
          <a:noFill/>
        </p:spPr>
        <p:txBody>
          <a:bodyPr/>
          <a:lstStyle/>
          <a:p>
            <a:endParaRPr lang="en-US" alt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Rot="1" noChangeAspect="1" noChangeArrowheads="1" noTextEdit="1"/>
          </p:cNvSpPr>
          <p:nvPr>
            <p:ph type="sldImg"/>
          </p:nvPr>
        </p:nvSpPr>
        <p:spPr>
          <a:ln/>
        </p:spPr>
      </p:sp>
      <p:sp>
        <p:nvSpPr>
          <p:cNvPr id="83971" name="Rectangle 3"/>
          <p:cNvSpPr>
            <a:spLocks noGrp="1" noChangeArrowheads="1"/>
          </p:cNvSpPr>
          <p:nvPr>
            <p:ph type="body" idx="1"/>
          </p:nvPr>
        </p:nvSpPr>
        <p:spPr>
          <a:noFill/>
        </p:spPr>
        <p:txBody>
          <a:bodyPr/>
          <a:lstStyle/>
          <a:p>
            <a:endParaRPr lang="en-US" alt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a:noFill/>
        </p:spPr>
        <p:txBody>
          <a:bodyPr/>
          <a:lstStyle/>
          <a:p>
            <a:endParaRPr lang="en-US" alt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B65B2D8-7FEF-4532-80CA-D11AADF7E82E}" type="slidenum">
              <a:rPr lang="ru-RU" altLang="en-US" smtClean="0"/>
              <a:pPr>
                <a:defRPr/>
              </a:pPr>
              <a:t>37</a:t>
            </a:fld>
            <a:endParaRPr lang="ru-RU" altLang="en-US"/>
          </a:p>
        </p:txBody>
      </p:sp>
    </p:spTree>
    <p:extLst>
      <p:ext uri="{BB962C8B-B14F-4D97-AF65-F5344CB8AC3E}">
        <p14:creationId xmlns:p14="http://schemas.microsoft.com/office/powerpoint/2010/main" val="272448203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B65B2D8-7FEF-4532-80CA-D11AADF7E82E}" type="slidenum">
              <a:rPr lang="ru-RU" altLang="en-US" smtClean="0"/>
              <a:pPr>
                <a:defRPr/>
              </a:pPr>
              <a:t>38</a:t>
            </a:fld>
            <a:endParaRPr lang="ru-RU" altLang="en-US"/>
          </a:p>
        </p:txBody>
      </p:sp>
    </p:spTree>
    <p:extLst>
      <p:ext uri="{BB962C8B-B14F-4D97-AF65-F5344CB8AC3E}">
        <p14:creationId xmlns:p14="http://schemas.microsoft.com/office/powerpoint/2010/main" val="272448203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B65B2D8-7FEF-4532-80CA-D11AADF7E82E}" type="slidenum">
              <a:rPr lang="ru-RU" altLang="en-US" smtClean="0"/>
              <a:pPr>
                <a:defRPr/>
              </a:pPr>
              <a:t>39</a:t>
            </a:fld>
            <a:endParaRPr lang="ru-RU" altLang="en-US"/>
          </a:p>
        </p:txBody>
      </p:sp>
    </p:spTree>
    <p:extLst>
      <p:ext uri="{BB962C8B-B14F-4D97-AF65-F5344CB8AC3E}">
        <p14:creationId xmlns:p14="http://schemas.microsoft.com/office/powerpoint/2010/main" val="272448203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B65B2D8-7FEF-4532-80CA-D11AADF7E82E}" type="slidenum">
              <a:rPr lang="ru-RU" altLang="en-US" smtClean="0"/>
              <a:pPr>
                <a:defRPr/>
              </a:pPr>
              <a:t>40</a:t>
            </a:fld>
            <a:endParaRPr lang="ru-RU" altLang="en-US"/>
          </a:p>
        </p:txBody>
      </p:sp>
    </p:spTree>
    <p:extLst>
      <p:ext uri="{BB962C8B-B14F-4D97-AF65-F5344CB8AC3E}">
        <p14:creationId xmlns:p14="http://schemas.microsoft.com/office/powerpoint/2010/main" val="272438947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B65B2D8-7FEF-4532-80CA-D11AADF7E82E}" type="slidenum">
              <a:rPr lang="ru-RU" altLang="en-US" smtClean="0"/>
              <a:pPr>
                <a:defRPr/>
              </a:pPr>
              <a:t>41</a:t>
            </a:fld>
            <a:endParaRPr lang="ru-RU" altLang="en-US"/>
          </a:p>
        </p:txBody>
      </p:sp>
    </p:spTree>
    <p:extLst>
      <p:ext uri="{BB962C8B-B14F-4D97-AF65-F5344CB8AC3E}">
        <p14:creationId xmlns:p14="http://schemas.microsoft.com/office/powerpoint/2010/main" val="362548445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B65B2D8-7FEF-4532-80CA-D11AADF7E82E}" type="slidenum">
              <a:rPr lang="ru-RU" altLang="en-US" smtClean="0"/>
              <a:pPr>
                <a:defRPr/>
              </a:pPr>
              <a:t>42</a:t>
            </a:fld>
            <a:endParaRPr lang="ru-RU" altLang="en-US"/>
          </a:p>
        </p:txBody>
      </p:sp>
    </p:spTree>
    <p:extLst>
      <p:ext uri="{BB962C8B-B14F-4D97-AF65-F5344CB8AC3E}">
        <p14:creationId xmlns:p14="http://schemas.microsoft.com/office/powerpoint/2010/main" val="272448203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B65B2D8-7FEF-4532-80CA-D11AADF7E82E}" type="slidenum">
              <a:rPr lang="ru-RU" altLang="en-US" smtClean="0"/>
              <a:pPr>
                <a:defRPr/>
              </a:pPr>
              <a:t>43</a:t>
            </a:fld>
            <a:endParaRPr lang="ru-RU" altLang="en-US"/>
          </a:p>
        </p:txBody>
      </p:sp>
    </p:spTree>
    <p:extLst>
      <p:ext uri="{BB962C8B-B14F-4D97-AF65-F5344CB8AC3E}">
        <p14:creationId xmlns:p14="http://schemas.microsoft.com/office/powerpoint/2010/main" val="272448203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B65B2D8-7FEF-4532-80CA-D11AADF7E82E}" type="slidenum">
              <a:rPr lang="ru-RU" altLang="en-US" smtClean="0"/>
              <a:pPr>
                <a:defRPr/>
              </a:pPr>
              <a:t>44</a:t>
            </a:fld>
            <a:endParaRPr lang="ru-RU" altLang="en-US"/>
          </a:p>
        </p:txBody>
      </p:sp>
    </p:spTree>
    <p:extLst>
      <p:ext uri="{BB962C8B-B14F-4D97-AF65-F5344CB8AC3E}">
        <p14:creationId xmlns:p14="http://schemas.microsoft.com/office/powerpoint/2010/main" val="186739673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4294967295"/>
          </p:nvPr>
        </p:nvSpPr>
        <p:spPr bwMode="auto">
          <a:xfrm>
            <a:off x="5265540" y="6659186"/>
            <a:ext cx="4028843" cy="35005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0" tIns="46579" rIns="93160" bIns="46579"/>
          <a:lstStyle>
            <a:lvl1pPr>
              <a:defRPr sz="2300">
                <a:solidFill>
                  <a:schemeClr val="tx1"/>
                </a:solidFill>
                <a:latin typeface="Arial" charset="0"/>
              </a:defRPr>
            </a:lvl1pPr>
            <a:lvl2pPr marL="742128" indent="-284610">
              <a:defRPr sz="2300">
                <a:solidFill>
                  <a:schemeClr val="tx1"/>
                </a:solidFill>
                <a:latin typeface="Arial" charset="0"/>
              </a:defRPr>
            </a:lvl2pPr>
            <a:lvl3pPr marL="1143030" indent="-227995">
              <a:defRPr sz="2300">
                <a:solidFill>
                  <a:schemeClr val="tx1"/>
                </a:solidFill>
                <a:latin typeface="Arial" charset="0"/>
              </a:defRPr>
            </a:lvl3pPr>
            <a:lvl4pPr marL="1600547" indent="-227995">
              <a:defRPr sz="2300">
                <a:solidFill>
                  <a:schemeClr val="tx1"/>
                </a:solidFill>
                <a:latin typeface="Arial" charset="0"/>
              </a:defRPr>
            </a:lvl4pPr>
            <a:lvl5pPr marL="2058066" indent="-227995">
              <a:defRPr sz="2300">
                <a:solidFill>
                  <a:schemeClr val="tx1"/>
                </a:solidFill>
                <a:latin typeface="Arial" charset="0"/>
              </a:defRPr>
            </a:lvl5pPr>
            <a:lvl6pPr marL="2498752" indent="-227995" eaLnBrk="0" fontAlgn="base" hangingPunct="0">
              <a:spcBef>
                <a:spcPct val="0"/>
              </a:spcBef>
              <a:spcAft>
                <a:spcPct val="0"/>
              </a:spcAft>
              <a:defRPr sz="2300">
                <a:solidFill>
                  <a:schemeClr val="tx1"/>
                </a:solidFill>
                <a:latin typeface="Arial" charset="0"/>
              </a:defRPr>
            </a:lvl6pPr>
            <a:lvl7pPr marL="2939438" indent="-227995" eaLnBrk="0" fontAlgn="base" hangingPunct="0">
              <a:spcBef>
                <a:spcPct val="0"/>
              </a:spcBef>
              <a:spcAft>
                <a:spcPct val="0"/>
              </a:spcAft>
              <a:defRPr sz="2300">
                <a:solidFill>
                  <a:schemeClr val="tx1"/>
                </a:solidFill>
                <a:latin typeface="Arial" charset="0"/>
              </a:defRPr>
            </a:lvl7pPr>
            <a:lvl8pPr marL="3380124" indent="-227995" eaLnBrk="0" fontAlgn="base" hangingPunct="0">
              <a:spcBef>
                <a:spcPct val="0"/>
              </a:spcBef>
              <a:spcAft>
                <a:spcPct val="0"/>
              </a:spcAft>
              <a:defRPr sz="2300">
                <a:solidFill>
                  <a:schemeClr val="tx1"/>
                </a:solidFill>
                <a:latin typeface="Arial" charset="0"/>
              </a:defRPr>
            </a:lvl8pPr>
            <a:lvl9pPr marL="3820810" indent="-227995" eaLnBrk="0" fontAlgn="base" hangingPunct="0">
              <a:spcBef>
                <a:spcPct val="0"/>
              </a:spcBef>
              <a:spcAft>
                <a:spcPct val="0"/>
              </a:spcAft>
              <a:defRPr sz="2300">
                <a:solidFill>
                  <a:schemeClr val="tx1"/>
                </a:solidFill>
                <a:latin typeface="Arial" charset="0"/>
              </a:defRPr>
            </a:lvl9pPr>
          </a:lstStyle>
          <a:p>
            <a:fld id="{94EE7871-7072-4A04-8066-47A194A095A5}" type="slidenum">
              <a:rPr lang="en-US" altLang="en-US" sz="2400"/>
              <a:pPr/>
              <a:t>45</a:t>
            </a:fld>
            <a:endParaRPr lang="en-US" altLang="en-US" sz="2400" dirty="0"/>
          </a:p>
        </p:txBody>
      </p:sp>
      <p:sp>
        <p:nvSpPr>
          <p:cNvPr id="94211" name="Rectangle 2"/>
          <p:cNvSpPr>
            <a:spLocks noGrp="1" noRot="1" noChangeAspect="1" noChangeArrowheads="1" noTextEdit="1"/>
          </p:cNvSpPr>
          <p:nvPr>
            <p:ph type="sldImg"/>
          </p:nvPr>
        </p:nvSpPr>
        <p:spPr>
          <a:xfrm>
            <a:off x="2905125" y="525463"/>
            <a:ext cx="3489325" cy="2617787"/>
          </a:xfrm>
          <a:solidFill>
            <a:srgbClr val="FFFFFF"/>
          </a:solidFill>
          <a:ln/>
        </p:spPr>
      </p:sp>
      <p:sp>
        <p:nvSpPr>
          <p:cNvPr id="94212" name="Rectangle 3"/>
          <p:cNvSpPr>
            <a:spLocks noGrp="1" noChangeArrowheads="1"/>
          </p:cNvSpPr>
          <p:nvPr>
            <p:ph type="body" idx="1"/>
          </p:nvPr>
        </p:nvSpPr>
        <p:spPr>
          <a:xfrm>
            <a:off x="1240731" y="3318582"/>
            <a:ext cx="6814940" cy="3145871"/>
          </a:xfrm>
          <a:solidFill>
            <a:srgbClr val="FFFFFF"/>
          </a:solidFill>
          <a:ln w="12700">
            <a:solidFill>
              <a:srgbClr val="000000"/>
            </a:solidFill>
            <a:miter lim="800000"/>
            <a:headEnd/>
            <a:tailEnd/>
          </a:ln>
        </p:spPr>
        <p:txBody>
          <a:bodyPr lIns="91418" tIns="45709" rIns="91418" bIns="45709"/>
          <a:lstStyle/>
          <a:p>
            <a:r>
              <a:rPr lang="en-US" altLang="en-US" dirty="0"/>
              <a:t>There are lots of good reasons to use standards.  The utility industry has identified - and used - many of these in the construction of our modern systems.  Imagine a world in which we had not agreed on service voltage, frequency, or interface connectors.  Imagine a world in which electricity meters were engineered from the ground up for each utility company.</a:t>
            </a:r>
          </a:p>
          <a:p>
            <a:endParaRPr lang="en-US" altLang="en-US" dirty="0"/>
          </a:p>
          <a:p>
            <a:r>
              <a:rPr lang="en-US" altLang="en-US" dirty="0"/>
              <a:t>Standards have served us well to ensure safety, accuracy, reliability, and low cost.  Standards allow vendors to specialize by building niche devices which interoperate with other devices from other manufacturers without any vendor needing to “build it all”.</a:t>
            </a:r>
          </a:p>
          <a:p>
            <a:endParaRPr lang="en-US" altLang="en-US" dirty="0"/>
          </a:p>
          <a:p>
            <a:r>
              <a:rPr lang="en-US" altLang="en-US" dirty="0"/>
              <a:t>Standards properly deployed can also help to ensure information security by making the </a:t>
            </a:r>
            <a:r>
              <a:rPr lang="en-US" altLang="en-US" i="1" dirty="0"/>
              <a:t>structure</a:t>
            </a:r>
            <a:r>
              <a:rPr lang="en-US" altLang="en-US" dirty="0"/>
              <a:t> of the “lock” public knowledge but making the exact </a:t>
            </a:r>
            <a:r>
              <a:rPr lang="en-US" altLang="en-US" i="1" dirty="0"/>
              <a:t>key</a:t>
            </a:r>
            <a:r>
              <a:rPr lang="en-US" altLang="en-US" dirty="0"/>
              <a:t> private.</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4294967295"/>
          </p:nvPr>
        </p:nvSpPr>
        <p:spPr bwMode="auto">
          <a:xfrm>
            <a:off x="5265540" y="6659186"/>
            <a:ext cx="4028843" cy="35005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0" tIns="46579" rIns="93160" bIns="46579"/>
          <a:lstStyle>
            <a:lvl1pPr>
              <a:defRPr sz="2300">
                <a:solidFill>
                  <a:schemeClr val="tx1"/>
                </a:solidFill>
                <a:latin typeface="Arial" charset="0"/>
              </a:defRPr>
            </a:lvl1pPr>
            <a:lvl2pPr marL="742128" indent="-284610">
              <a:defRPr sz="2300">
                <a:solidFill>
                  <a:schemeClr val="tx1"/>
                </a:solidFill>
                <a:latin typeface="Arial" charset="0"/>
              </a:defRPr>
            </a:lvl2pPr>
            <a:lvl3pPr marL="1143030" indent="-227995">
              <a:defRPr sz="2300">
                <a:solidFill>
                  <a:schemeClr val="tx1"/>
                </a:solidFill>
                <a:latin typeface="Arial" charset="0"/>
              </a:defRPr>
            </a:lvl3pPr>
            <a:lvl4pPr marL="1600547" indent="-227995">
              <a:defRPr sz="2300">
                <a:solidFill>
                  <a:schemeClr val="tx1"/>
                </a:solidFill>
                <a:latin typeface="Arial" charset="0"/>
              </a:defRPr>
            </a:lvl4pPr>
            <a:lvl5pPr marL="2058066" indent="-227995">
              <a:defRPr sz="2300">
                <a:solidFill>
                  <a:schemeClr val="tx1"/>
                </a:solidFill>
                <a:latin typeface="Arial" charset="0"/>
              </a:defRPr>
            </a:lvl5pPr>
            <a:lvl6pPr marL="2498752" indent="-227995" eaLnBrk="0" fontAlgn="base" hangingPunct="0">
              <a:spcBef>
                <a:spcPct val="0"/>
              </a:spcBef>
              <a:spcAft>
                <a:spcPct val="0"/>
              </a:spcAft>
              <a:defRPr sz="2300">
                <a:solidFill>
                  <a:schemeClr val="tx1"/>
                </a:solidFill>
                <a:latin typeface="Arial" charset="0"/>
              </a:defRPr>
            </a:lvl6pPr>
            <a:lvl7pPr marL="2939438" indent="-227995" eaLnBrk="0" fontAlgn="base" hangingPunct="0">
              <a:spcBef>
                <a:spcPct val="0"/>
              </a:spcBef>
              <a:spcAft>
                <a:spcPct val="0"/>
              </a:spcAft>
              <a:defRPr sz="2300">
                <a:solidFill>
                  <a:schemeClr val="tx1"/>
                </a:solidFill>
                <a:latin typeface="Arial" charset="0"/>
              </a:defRPr>
            </a:lvl7pPr>
            <a:lvl8pPr marL="3380124" indent="-227995" eaLnBrk="0" fontAlgn="base" hangingPunct="0">
              <a:spcBef>
                <a:spcPct val="0"/>
              </a:spcBef>
              <a:spcAft>
                <a:spcPct val="0"/>
              </a:spcAft>
              <a:defRPr sz="2300">
                <a:solidFill>
                  <a:schemeClr val="tx1"/>
                </a:solidFill>
                <a:latin typeface="Arial" charset="0"/>
              </a:defRPr>
            </a:lvl8pPr>
            <a:lvl9pPr marL="3820810" indent="-227995" eaLnBrk="0" fontAlgn="base" hangingPunct="0">
              <a:spcBef>
                <a:spcPct val="0"/>
              </a:spcBef>
              <a:spcAft>
                <a:spcPct val="0"/>
              </a:spcAft>
              <a:defRPr sz="2300">
                <a:solidFill>
                  <a:schemeClr val="tx1"/>
                </a:solidFill>
                <a:latin typeface="Arial" charset="0"/>
              </a:defRPr>
            </a:lvl9pPr>
          </a:lstStyle>
          <a:p>
            <a:fld id="{5E091B98-3CAA-4F38-A429-8729772FB394}" type="slidenum">
              <a:rPr lang="en-US" altLang="en-US" sz="2400"/>
              <a:pPr/>
              <a:t>46</a:t>
            </a:fld>
            <a:endParaRPr lang="en-US" altLang="en-US" sz="2400" dirty="0"/>
          </a:p>
        </p:txBody>
      </p:sp>
      <p:sp>
        <p:nvSpPr>
          <p:cNvPr id="95235" name="Rectangle 2"/>
          <p:cNvSpPr>
            <a:spLocks noGrp="1" noRot="1" noChangeAspect="1" noChangeArrowheads="1" noTextEdit="1"/>
          </p:cNvSpPr>
          <p:nvPr>
            <p:ph type="sldImg"/>
          </p:nvPr>
        </p:nvSpPr>
        <p:spPr>
          <a:xfrm>
            <a:off x="2905125" y="525463"/>
            <a:ext cx="3489325" cy="2617787"/>
          </a:xfrm>
          <a:solidFill>
            <a:srgbClr val="FFFFFF"/>
          </a:solidFill>
          <a:ln/>
        </p:spPr>
      </p:sp>
      <p:sp>
        <p:nvSpPr>
          <p:cNvPr id="95236" name="Rectangle 3"/>
          <p:cNvSpPr>
            <a:spLocks noGrp="1" noChangeArrowheads="1"/>
          </p:cNvSpPr>
          <p:nvPr>
            <p:ph type="body" idx="1"/>
          </p:nvPr>
        </p:nvSpPr>
        <p:spPr>
          <a:xfrm>
            <a:off x="1240731" y="3318582"/>
            <a:ext cx="6814940" cy="3145871"/>
          </a:xfrm>
          <a:solidFill>
            <a:srgbClr val="FFFFFF"/>
          </a:solidFill>
          <a:ln w="12700">
            <a:solidFill>
              <a:srgbClr val="000000"/>
            </a:solidFill>
            <a:miter lim="800000"/>
            <a:headEnd/>
            <a:tailEnd/>
          </a:ln>
        </p:spPr>
        <p:txBody>
          <a:bodyPr lIns="91418" tIns="45709" rIns="91418" bIns="45709"/>
          <a:lstStyle/>
          <a:p>
            <a:r>
              <a:rPr lang="en-US" altLang="en-US" dirty="0"/>
              <a:t>The process of moving from the old to the new is not trivial.  We have the inertia of existing practices, the use of private “standards” - normal for the utility industry, the need for a defining vision for the future, the identification of existing standards to use as building blocks, and the hard work of gaining consensus and working out all the details.</a:t>
            </a:r>
          </a:p>
          <a:p>
            <a:endParaRPr lang="en-US" altLang="en-US" dirty="0"/>
          </a:p>
          <a:p>
            <a:r>
              <a:rPr lang="en-US" altLang="en-US" dirty="0"/>
              <a:t>Sometimes it is just easier to continue with the status quo.  But, as we will see, the rewards are worth it, and the end user doesn’t need, in the end, to deal with all of the details.  Leave that to the experts.</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a:noFill/>
        </p:spPr>
        <p:txBody>
          <a:bodyPr/>
          <a:lstStyle/>
          <a:p>
            <a:endParaRPr lang="en-US" alt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 1885</a:t>
            </a:r>
            <a:r>
              <a:rPr lang="en-US" baseline="0" dirty="0"/>
              <a:t> Proceeding of the National Electric Light Association:  Pg. 4 &amp; 12: http://babel.hathitrust.org/cgi/pt?id=mdp.39015011403139;view=1up;seq=13 </a:t>
            </a:r>
          </a:p>
          <a:p>
            <a:pPr marL="232940" indent="-232940" defTabSz="931760" eaLnBrk="1" fontAlgn="auto" hangingPunct="1">
              <a:spcBef>
                <a:spcPts val="0"/>
              </a:spcBef>
              <a:spcAft>
                <a:spcPts val="0"/>
              </a:spcAft>
              <a:buFontTx/>
              <a:buAutoNum type="arabicPeriod"/>
              <a:defRPr/>
            </a:pPr>
            <a:r>
              <a:rPr lang="en-US" dirty="0">
                <a:latin typeface="Bookman Old Style" panose="02050604050505020204" pitchFamily="18" charset="0"/>
              </a:rPr>
              <a:t>Incandescent lighting, particularly in regard to length of</a:t>
            </a:r>
            <a:br>
              <a:rPr lang="en-US" dirty="0">
                <a:latin typeface="Bookman Old Style" panose="02050604050505020204" pitchFamily="18" charset="0"/>
              </a:rPr>
            </a:br>
            <a:r>
              <a:rPr lang="en-US" dirty="0">
                <a:latin typeface="Bookman Old Style" panose="02050604050505020204" pitchFamily="18" charset="0"/>
              </a:rPr>
              <a:t>circuit upon which it can be run with profit.</a:t>
            </a:r>
            <a:br>
              <a:rPr lang="en-US" dirty="0">
                <a:latin typeface="Bookman Old Style" panose="02050604050505020204" pitchFamily="18" charset="0"/>
              </a:rPr>
            </a:br>
            <a:r>
              <a:rPr lang="en-US" dirty="0">
                <a:latin typeface="Bookman Old Style" panose="02050604050505020204" pitchFamily="18" charset="0"/>
              </a:rPr>
              <a:t>2. Locating and avoiding crosses with telephone wires.</a:t>
            </a:r>
            <a:br>
              <a:rPr lang="en-US" dirty="0">
                <a:latin typeface="Bookman Old Style" panose="02050604050505020204" pitchFamily="18" charset="0"/>
              </a:rPr>
            </a:br>
            <a:r>
              <a:rPr lang="en-US" dirty="0">
                <a:latin typeface="Bookman Old Style" panose="02050604050505020204" pitchFamily="18" charset="0"/>
              </a:rPr>
              <a:t>3. Power and its conversion into light.</a:t>
            </a:r>
            <a:br>
              <a:rPr lang="en-US" dirty="0">
                <a:latin typeface="Bookman Old Style" panose="02050604050505020204" pitchFamily="18" charset="0"/>
              </a:rPr>
            </a:br>
            <a:r>
              <a:rPr lang="en-US" dirty="0">
                <a:latin typeface="Bookman Old Style" panose="02050604050505020204" pitchFamily="18" charset="0"/>
              </a:rPr>
              <a:t>4. Electric light globes and shades.</a:t>
            </a:r>
            <a:br>
              <a:rPr lang="en-US" dirty="0">
                <a:latin typeface="Bookman Old Style" panose="02050604050505020204" pitchFamily="18" charset="0"/>
              </a:rPr>
            </a:br>
            <a:r>
              <a:rPr lang="en-US" dirty="0">
                <a:latin typeface="Bookman Old Style" panose="02050604050505020204" pitchFamily="18" charset="0"/>
              </a:rPr>
              <a:t>5. The best modes of connecting dynamos with power.</a:t>
            </a:r>
            <a:br>
              <a:rPr lang="en-US" dirty="0">
                <a:latin typeface="Bookman Old Style" panose="02050604050505020204" pitchFamily="18" charset="0"/>
              </a:rPr>
            </a:br>
            <a:r>
              <a:rPr lang="en-US" dirty="0">
                <a:latin typeface="Bookman Old Style" panose="02050604050505020204" pitchFamily="18" charset="0"/>
              </a:rPr>
              <a:t>6. Electric lighting by water power.</a:t>
            </a:r>
            <a:br>
              <a:rPr lang="en-US" dirty="0">
                <a:latin typeface="Bookman Old Style" panose="02050604050505020204" pitchFamily="18" charset="0"/>
              </a:rPr>
            </a:br>
            <a:r>
              <a:rPr lang="en-US" dirty="0">
                <a:latin typeface="Bookman Old Style" panose="02050604050505020204" pitchFamily="18" charset="0"/>
              </a:rPr>
              <a:t>7. Rates and rebates on electric lights by the year.</a:t>
            </a:r>
            <a:br>
              <a:rPr lang="en-US" dirty="0">
                <a:latin typeface="Bookman Old Style" panose="02050604050505020204" pitchFamily="18" charset="0"/>
              </a:rPr>
            </a:br>
            <a:r>
              <a:rPr lang="en-US" dirty="0">
                <a:latin typeface="Bookman Old Style" panose="02050604050505020204" pitchFamily="18" charset="0"/>
              </a:rPr>
              <a:t>8. The use of electricity as applied to motors.</a:t>
            </a:r>
            <a:br>
              <a:rPr lang="en-US" dirty="0">
                <a:latin typeface="Bookman Old Style" panose="02050604050505020204" pitchFamily="18" charset="0"/>
              </a:rPr>
            </a:br>
            <a:r>
              <a:rPr lang="en-US" dirty="0">
                <a:latin typeface="Bookman Old Style" panose="02050604050505020204" pitchFamily="18" charset="0"/>
              </a:rPr>
              <a:t>9. Where an electric light system requires No. 6 conductors, is it desirable to use No. 6 and No. 4 in the same line?</a:t>
            </a:r>
          </a:p>
          <a:p>
            <a:pPr marL="232940" indent="-232940" defTabSz="931760" eaLnBrk="1" fontAlgn="auto" hangingPunct="1">
              <a:spcBef>
                <a:spcPts val="0"/>
              </a:spcBef>
              <a:spcAft>
                <a:spcPts val="0"/>
              </a:spcAft>
              <a:buFontTx/>
              <a:buAutoNum type="arabicPeriod"/>
              <a:defRPr/>
            </a:pPr>
            <a:r>
              <a:rPr lang="en-US" dirty="0">
                <a:latin typeface="Bookman Old Style" panose="02050604050505020204" pitchFamily="18" charset="0"/>
              </a:rPr>
              <a:t>10. Will armatures become affected by frost when exposed in</a:t>
            </a:r>
            <a:br>
              <a:rPr lang="en-US" dirty="0">
                <a:latin typeface="Bookman Old Style" panose="02050604050505020204" pitchFamily="18" charset="0"/>
              </a:rPr>
            </a:br>
            <a:r>
              <a:rPr lang="en-US" dirty="0">
                <a:latin typeface="Bookman Old Style" panose="02050604050505020204" pitchFamily="18" charset="0"/>
              </a:rPr>
              <a:t>transportation?</a:t>
            </a:r>
            <a:br>
              <a:rPr lang="en-US" dirty="0">
                <a:latin typeface="Bookman Old Style" panose="02050604050505020204" pitchFamily="18" charset="0"/>
              </a:rPr>
            </a:br>
            <a:r>
              <a:rPr lang="en-US" dirty="0">
                <a:latin typeface="Bookman Old Style" panose="02050604050505020204" pitchFamily="18" charset="0"/>
              </a:rPr>
              <a:t>11. Special insulation or guards between insulations of lines</a:t>
            </a:r>
            <a:br>
              <a:rPr lang="en-US" dirty="0">
                <a:latin typeface="Bookman Old Style" panose="02050604050505020204" pitchFamily="18" charset="0"/>
              </a:rPr>
            </a:br>
            <a:r>
              <a:rPr lang="en-US" dirty="0">
                <a:latin typeface="Bookman Old Style" panose="02050604050505020204" pitchFamily="18" charset="0"/>
              </a:rPr>
              <a:t>at dangerous points and places.</a:t>
            </a:r>
            <a:br>
              <a:rPr lang="en-US" dirty="0">
                <a:latin typeface="Bookman Old Style" panose="02050604050505020204" pitchFamily="18" charset="0"/>
              </a:rPr>
            </a:br>
            <a:r>
              <a:rPr lang="en-US" dirty="0">
                <a:latin typeface="Bookman Old Style" panose="02050604050505020204" pitchFamily="18" charset="0"/>
              </a:rPr>
              <a:t>12. Street lighting, the best manner and modes of accomplishing it. Location of lights and running the circuits for the same.</a:t>
            </a:r>
            <a:br>
              <a:rPr lang="en-US" dirty="0">
                <a:latin typeface="Bookman Old Style" panose="02050604050505020204" pitchFamily="18" charset="0"/>
              </a:rPr>
            </a:br>
            <a:r>
              <a:rPr lang="en-US" dirty="0">
                <a:latin typeface="Bookman Old Style" panose="02050604050505020204" pitchFamily="18" charset="0"/>
              </a:rPr>
              <a:t>13. Experience and results in the use of underground conductors.</a:t>
            </a:r>
            <a:br>
              <a:rPr lang="en-US" dirty="0">
                <a:latin typeface="Bookman Old Style" panose="02050604050505020204" pitchFamily="18" charset="0"/>
              </a:rPr>
            </a:br>
            <a:r>
              <a:rPr lang="en-US" dirty="0">
                <a:latin typeface="Bookman Old Style" panose="02050604050505020204" pitchFamily="18" charset="0"/>
              </a:rPr>
              <a:t>14. That the fireman should receive more pay than the engineer.</a:t>
            </a:r>
            <a:br>
              <a:rPr lang="en-US" dirty="0">
                <a:latin typeface="Bookman Old Style" panose="02050604050505020204" pitchFamily="18" charset="0"/>
              </a:rPr>
            </a:br>
            <a:r>
              <a:rPr lang="en-US" dirty="0">
                <a:latin typeface="Bookman Old Style" panose="02050604050505020204" pitchFamily="18" charset="0"/>
              </a:rPr>
              <a:t>15. Help generally.</a:t>
            </a:r>
            <a:br>
              <a:rPr lang="en-US" dirty="0">
                <a:latin typeface="Bookman Old Style" panose="02050604050505020204" pitchFamily="18" charset="0"/>
              </a:rPr>
            </a:br>
            <a:r>
              <a:rPr lang="en-US" dirty="0">
                <a:latin typeface="Bookman Old Style" panose="02050604050505020204" pitchFamily="18" charset="0"/>
              </a:rPr>
              <a:t>16. Experience of electric light companies in the use of cop-</a:t>
            </a:r>
            <a:br>
              <a:rPr lang="en-US" dirty="0">
                <a:latin typeface="Bookman Old Style" panose="02050604050505020204" pitchFamily="18" charset="0"/>
              </a:rPr>
            </a:br>
            <a:r>
              <a:rPr lang="en-US" dirty="0">
                <a:latin typeface="Bookman Old Style" panose="02050604050505020204" pitchFamily="18" charset="0"/>
              </a:rPr>
              <a:t>per-coated and bare carbons.</a:t>
            </a:r>
          </a:p>
          <a:p>
            <a:pPr defTabSz="931760" eaLnBrk="1" fontAlgn="auto" hangingPunct="1">
              <a:spcBef>
                <a:spcPts val="0"/>
              </a:spcBef>
              <a:spcAft>
                <a:spcPts val="0"/>
              </a:spcAft>
              <a:defRPr/>
            </a:pPr>
            <a:endParaRPr lang="en-US" dirty="0">
              <a:latin typeface="Bookman Old Style" panose="02050604050505020204" pitchFamily="18" charset="0"/>
            </a:endParaRPr>
          </a:p>
          <a:p>
            <a:endParaRPr lang="en-US" baseline="0" dirty="0"/>
          </a:p>
          <a:p>
            <a:r>
              <a:rPr lang="en-US" baseline="0" dirty="0"/>
              <a:t> </a:t>
            </a:r>
            <a:endParaRPr lang="en-US" dirty="0"/>
          </a:p>
        </p:txBody>
      </p:sp>
      <p:sp>
        <p:nvSpPr>
          <p:cNvPr id="4" name="Slide Number Placeholder 3"/>
          <p:cNvSpPr>
            <a:spLocks noGrp="1"/>
          </p:cNvSpPr>
          <p:nvPr>
            <p:ph type="sldNum" sz="quarter" idx="10"/>
          </p:nvPr>
        </p:nvSpPr>
        <p:spPr/>
        <p:txBody>
          <a:bodyPr/>
          <a:lstStyle/>
          <a:p>
            <a:fld id="{77B4A00A-3491-46B9-98F6-63BE0797CBED}" type="slidenum">
              <a:rPr lang="en-US" smtClean="0"/>
              <a:t>47</a:t>
            </a:fld>
            <a:endParaRPr lang="en-US" dirty="0"/>
          </a:p>
        </p:txBody>
      </p:sp>
    </p:spTree>
    <p:extLst>
      <p:ext uri="{BB962C8B-B14F-4D97-AF65-F5344CB8AC3E}">
        <p14:creationId xmlns:p14="http://schemas.microsoft.com/office/powerpoint/2010/main" val="226728699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B4A00A-3491-46B9-98F6-63BE0797CBED}" type="slidenum">
              <a:rPr lang="en-US" smtClean="0"/>
              <a:t>56</a:t>
            </a:fld>
            <a:endParaRPr lang="en-US" dirty="0"/>
          </a:p>
        </p:txBody>
      </p:sp>
    </p:spTree>
    <p:extLst>
      <p:ext uri="{BB962C8B-B14F-4D97-AF65-F5344CB8AC3E}">
        <p14:creationId xmlns:p14="http://schemas.microsoft.com/office/powerpoint/2010/main" val="325421836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4294967295"/>
          </p:nvPr>
        </p:nvSpPr>
        <p:spPr bwMode="auto">
          <a:xfrm>
            <a:off x="5265540" y="6659186"/>
            <a:ext cx="4028843" cy="35005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0" tIns="46579" rIns="93160" bIns="46579"/>
          <a:lstStyle>
            <a:lvl1pPr>
              <a:defRPr sz="2300">
                <a:solidFill>
                  <a:schemeClr val="tx1"/>
                </a:solidFill>
                <a:latin typeface="Arial" charset="0"/>
              </a:defRPr>
            </a:lvl1pPr>
            <a:lvl2pPr marL="742128" indent="-284610">
              <a:defRPr sz="2300">
                <a:solidFill>
                  <a:schemeClr val="tx1"/>
                </a:solidFill>
                <a:latin typeface="Arial" charset="0"/>
              </a:defRPr>
            </a:lvl2pPr>
            <a:lvl3pPr marL="1143030" indent="-227995">
              <a:defRPr sz="2300">
                <a:solidFill>
                  <a:schemeClr val="tx1"/>
                </a:solidFill>
                <a:latin typeface="Arial" charset="0"/>
              </a:defRPr>
            </a:lvl3pPr>
            <a:lvl4pPr marL="1600547" indent="-227995">
              <a:defRPr sz="2300">
                <a:solidFill>
                  <a:schemeClr val="tx1"/>
                </a:solidFill>
                <a:latin typeface="Arial" charset="0"/>
              </a:defRPr>
            </a:lvl4pPr>
            <a:lvl5pPr marL="2058066" indent="-227995">
              <a:defRPr sz="2300">
                <a:solidFill>
                  <a:schemeClr val="tx1"/>
                </a:solidFill>
                <a:latin typeface="Arial" charset="0"/>
              </a:defRPr>
            </a:lvl5pPr>
            <a:lvl6pPr marL="2498752" indent="-227995" eaLnBrk="0" fontAlgn="base" hangingPunct="0">
              <a:spcBef>
                <a:spcPct val="0"/>
              </a:spcBef>
              <a:spcAft>
                <a:spcPct val="0"/>
              </a:spcAft>
              <a:defRPr sz="2300">
                <a:solidFill>
                  <a:schemeClr val="tx1"/>
                </a:solidFill>
                <a:latin typeface="Arial" charset="0"/>
              </a:defRPr>
            </a:lvl6pPr>
            <a:lvl7pPr marL="2939438" indent="-227995" eaLnBrk="0" fontAlgn="base" hangingPunct="0">
              <a:spcBef>
                <a:spcPct val="0"/>
              </a:spcBef>
              <a:spcAft>
                <a:spcPct val="0"/>
              </a:spcAft>
              <a:defRPr sz="2300">
                <a:solidFill>
                  <a:schemeClr val="tx1"/>
                </a:solidFill>
                <a:latin typeface="Arial" charset="0"/>
              </a:defRPr>
            </a:lvl7pPr>
            <a:lvl8pPr marL="3380124" indent="-227995" eaLnBrk="0" fontAlgn="base" hangingPunct="0">
              <a:spcBef>
                <a:spcPct val="0"/>
              </a:spcBef>
              <a:spcAft>
                <a:spcPct val="0"/>
              </a:spcAft>
              <a:defRPr sz="2300">
                <a:solidFill>
                  <a:schemeClr val="tx1"/>
                </a:solidFill>
                <a:latin typeface="Arial" charset="0"/>
              </a:defRPr>
            </a:lvl8pPr>
            <a:lvl9pPr marL="3820810" indent="-227995" eaLnBrk="0" fontAlgn="base" hangingPunct="0">
              <a:spcBef>
                <a:spcPct val="0"/>
              </a:spcBef>
              <a:spcAft>
                <a:spcPct val="0"/>
              </a:spcAft>
              <a:defRPr sz="2300">
                <a:solidFill>
                  <a:schemeClr val="tx1"/>
                </a:solidFill>
                <a:latin typeface="Arial" charset="0"/>
              </a:defRPr>
            </a:lvl9pPr>
          </a:lstStyle>
          <a:p>
            <a:fld id="{94EE7871-7072-4A04-8066-47A194A095A5}" type="slidenum">
              <a:rPr lang="en-US" altLang="en-US" sz="2400"/>
              <a:pPr/>
              <a:t>57</a:t>
            </a:fld>
            <a:endParaRPr lang="en-US" altLang="en-US" sz="2400" dirty="0"/>
          </a:p>
        </p:txBody>
      </p:sp>
      <p:sp>
        <p:nvSpPr>
          <p:cNvPr id="94211" name="Rectangle 2"/>
          <p:cNvSpPr>
            <a:spLocks noGrp="1" noRot="1" noChangeAspect="1" noChangeArrowheads="1" noTextEdit="1"/>
          </p:cNvSpPr>
          <p:nvPr>
            <p:ph type="sldImg"/>
          </p:nvPr>
        </p:nvSpPr>
        <p:spPr>
          <a:xfrm>
            <a:off x="2905125" y="525463"/>
            <a:ext cx="3489325" cy="2617787"/>
          </a:xfrm>
          <a:solidFill>
            <a:srgbClr val="FFFFFF"/>
          </a:solidFill>
          <a:ln/>
        </p:spPr>
      </p:sp>
      <p:sp>
        <p:nvSpPr>
          <p:cNvPr id="94212" name="Rectangle 3"/>
          <p:cNvSpPr>
            <a:spLocks noGrp="1" noChangeArrowheads="1"/>
          </p:cNvSpPr>
          <p:nvPr>
            <p:ph type="body" idx="1"/>
          </p:nvPr>
        </p:nvSpPr>
        <p:spPr>
          <a:xfrm>
            <a:off x="1240731" y="3318582"/>
            <a:ext cx="6814940" cy="3145871"/>
          </a:xfrm>
          <a:solidFill>
            <a:srgbClr val="FFFFFF"/>
          </a:solidFill>
          <a:ln w="12700">
            <a:solidFill>
              <a:srgbClr val="000000"/>
            </a:solidFill>
            <a:miter lim="800000"/>
            <a:headEnd/>
            <a:tailEnd/>
          </a:ln>
        </p:spPr>
        <p:txBody>
          <a:bodyPr lIns="91418" tIns="45709" rIns="91418" bIns="45709"/>
          <a:lstStyle/>
          <a:p>
            <a:r>
              <a:rPr lang="en-US" altLang="en-US" dirty="0"/>
              <a:t>There are lots of good reasons to use standards.  The utility industry has identified - and used - many of these in the construction of our modern systems.  Imagine a world in which we had not agreed on service voltage, frequency, or interface connectors.  Imagine a world in which electricity meters were engineered from the ground up for each utility company.</a:t>
            </a:r>
          </a:p>
          <a:p>
            <a:endParaRPr lang="en-US" altLang="en-US" dirty="0"/>
          </a:p>
          <a:p>
            <a:r>
              <a:rPr lang="en-US" altLang="en-US" dirty="0"/>
              <a:t>Standards have served us well to ensure safety, accuracy, reliability, and low cost.  Standards allow vendors to specialize by building niche devices which interoperate with other devices from other manufacturers without any vendor needing to “build it all”.</a:t>
            </a:r>
          </a:p>
          <a:p>
            <a:endParaRPr lang="en-US" altLang="en-US" dirty="0"/>
          </a:p>
          <a:p>
            <a:r>
              <a:rPr lang="en-US" altLang="en-US" dirty="0"/>
              <a:t>Standards properly deployed can also help to ensure information security by making the </a:t>
            </a:r>
            <a:r>
              <a:rPr lang="en-US" altLang="en-US" i="1" dirty="0"/>
              <a:t>structure</a:t>
            </a:r>
            <a:r>
              <a:rPr lang="en-US" altLang="en-US" dirty="0"/>
              <a:t> of the “lock” public knowledge but making the exact </a:t>
            </a:r>
            <a:r>
              <a:rPr lang="en-US" altLang="en-US" i="1" dirty="0"/>
              <a:t>key</a:t>
            </a:r>
            <a:r>
              <a:rPr lang="en-US" altLang="en-US" dirty="0"/>
              <a:t> private.</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4294967295"/>
          </p:nvPr>
        </p:nvSpPr>
        <p:spPr bwMode="auto">
          <a:xfrm>
            <a:off x="5265540" y="6659186"/>
            <a:ext cx="4028843" cy="35005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0" tIns="46579" rIns="93160" bIns="46579"/>
          <a:lstStyle>
            <a:lvl1pPr>
              <a:defRPr sz="2300">
                <a:solidFill>
                  <a:schemeClr val="tx1"/>
                </a:solidFill>
                <a:latin typeface="Arial" charset="0"/>
              </a:defRPr>
            </a:lvl1pPr>
            <a:lvl2pPr marL="742128" indent="-284610">
              <a:defRPr sz="2300">
                <a:solidFill>
                  <a:schemeClr val="tx1"/>
                </a:solidFill>
                <a:latin typeface="Arial" charset="0"/>
              </a:defRPr>
            </a:lvl2pPr>
            <a:lvl3pPr marL="1143030" indent="-227995">
              <a:defRPr sz="2300">
                <a:solidFill>
                  <a:schemeClr val="tx1"/>
                </a:solidFill>
                <a:latin typeface="Arial" charset="0"/>
              </a:defRPr>
            </a:lvl3pPr>
            <a:lvl4pPr marL="1600547" indent="-227995">
              <a:defRPr sz="2300">
                <a:solidFill>
                  <a:schemeClr val="tx1"/>
                </a:solidFill>
                <a:latin typeface="Arial" charset="0"/>
              </a:defRPr>
            </a:lvl4pPr>
            <a:lvl5pPr marL="2058066" indent="-227995">
              <a:defRPr sz="2300">
                <a:solidFill>
                  <a:schemeClr val="tx1"/>
                </a:solidFill>
                <a:latin typeface="Arial" charset="0"/>
              </a:defRPr>
            </a:lvl5pPr>
            <a:lvl6pPr marL="2498752" indent="-227995" eaLnBrk="0" fontAlgn="base" hangingPunct="0">
              <a:spcBef>
                <a:spcPct val="0"/>
              </a:spcBef>
              <a:spcAft>
                <a:spcPct val="0"/>
              </a:spcAft>
              <a:defRPr sz="2300">
                <a:solidFill>
                  <a:schemeClr val="tx1"/>
                </a:solidFill>
                <a:latin typeface="Arial" charset="0"/>
              </a:defRPr>
            </a:lvl6pPr>
            <a:lvl7pPr marL="2939438" indent="-227995" eaLnBrk="0" fontAlgn="base" hangingPunct="0">
              <a:spcBef>
                <a:spcPct val="0"/>
              </a:spcBef>
              <a:spcAft>
                <a:spcPct val="0"/>
              </a:spcAft>
              <a:defRPr sz="2300">
                <a:solidFill>
                  <a:schemeClr val="tx1"/>
                </a:solidFill>
                <a:latin typeface="Arial" charset="0"/>
              </a:defRPr>
            </a:lvl7pPr>
            <a:lvl8pPr marL="3380124" indent="-227995" eaLnBrk="0" fontAlgn="base" hangingPunct="0">
              <a:spcBef>
                <a:spcPct val="0"/>
              </a:spcBef>
              <a:spcAft>
                <a:spcPct val="0"/>
              </a:spcAft>
              <a:defRPr sz="2300">
                <a:solidFill>
                  <a:schemeClr val="tx1"/>
                </a:solidFill>
                <a:latin typeface="Arial" charset="0"/>
              </a:defRPr>
            </a:lvl8pPr>
            <a:lvl9pPr marL="3820810" indent="-227995" eaLnBrk="0" fontAlgn="base" hangingPunct="0">
              <a:spcBef>
                <a:spcPct val="0"/>
              </a:spcBef>
              <a:spcAft>
                <a:spcPct val="0"/>
              </a:spcAft>
              <a:defRPr sz="2300">
                <a:solidFill>
                  <a:schemeClr val="tx1"/>
                </a:solidFill>
                <a:latin typeface="Arial" charset="0"/>
              </a:defRPr>
            </a:lvl9pPr>
          </a:lstStyle>
          <a:p>
            <a:fld id="{94EE7871-7072-4A04-8066-47A194A095A5}" type="slidenum">
              <a:rPr lang="en-US" altLang="en-US" sz="2400"/>
              <a:pPr/>
              <a:t>58</a:t>
            </a:fld>
            <a:endParaRPr lang="en-US" altLang="en-US" sz="2400" dirty="0"/>
          </a:p>
        </p:txBody>
      </p:sp>
      <p:sp>
        <p:nvSpPr>
          <p:cNvPr id="94211" name="Rectangle 2"/>
          <p:cNvSpPr>
            <a:spLocks noGrp="1" noRot="1" noChangeAspect="1" noChangeArrowheads="1" noTextEdit="1"/>
          </p:cNvSpPr>
          <p:nvPr>
            <p:ph type="sldImg"/>
          </p:nvPr>
        </p:nvSpPr>
        <p:spPr>
          <a:xfrm>
            <a:off x="2905125" y="525463"/>
            <a:ext cx="3489325" cy="2617787"/>
          </a:xfrm>
          <a:solidFill>
            <a:srgbClr val="FFFFFF"/>
          </a:solidFill>
          <a:ln/>
        </p:spPr>
      </p:sp>
      <p:sp>
        <p:nvSpPr>
          <p:cNvPr id="94212" name="Rectangle 3"/>
          <p:cNvSpPr>
            <a:spLocks noGrp="1" noChangeArrowheads="1"/>
          </p:cNvSpPr>
          <p:nvPr>
            <p:ph type="body" idx="1"/>
          </p:nvPr>
        </p:nvSpPr>
        <p:spPr>
          <a:xfrm>
            <a:off x="1240731" y="3318582"/>
            <a:ext cx="6814940" cy="3145871"/>
          </a:xfrm>
          <a:solidFill>
            <a:srgbClr val="FFFFFF"/>
          </a:solidFill>
          <a:ln w="12700">
            <a:solidFill>
              <a:srgbClr val="000000"/>
            </a:solidFill>
            <a:miter lim="800000"/>
            <a:headEnd/>
            <a:tailEnd/>
          </a:ln>
        </p:spPr>
        <p:txBody>
          <a:bodyPr lIns="91418" tIns="45709" rIns="91418" bIns="45709"/>
          <a:lstStyle/>
          <a:p>
            <a:r>
              <a:rPr lang="en-US" altLang="en-US" dirty="0"/>
              <a:t>There are lots of good reasons to use standards.  The utility industry has identified - and used - many of these in the construction of our modern systems.  Imagine a world in which we had not agreed on service voltage, frequency, or interface connectors.  Imagine a world in which electricity meters were engineered from the ground up for each utility company.</a:t>
            </a:r>
          </a:p>
          <a:p>
            <a:endParaRPr lang="en-US" altLang="en-US" dirty="0"/>
          </a:p>
          <a:p>
            <a:r>
              <a:rPr lang="en-US" altLang="en-US" dirty="0"/>
              <a:t>Standards have served us well to ensure safety, accuracy, reliability, and low cost.  Standards allow vendors to specialize by building niche devices which interoperate with other devices from other manufacturers without any vendor needing to “build it all”.</a:t>
            </a:r>
          </a:p>
          <a:p>
            <a:endParaRPr lang="en-US" altLang="en-US" dirty="0"/>
          </a:p>
          <a:p>
            <a:r>
              <a:rPr lang="en-US" altLang="en-US" dirty="0"/>
              <a:t>Standards properly deployed can also help to ensure information security by making the </a:t>
            </a:r>
            <a:r>
              <a:rPr lang="en-US" altLang="en-US" i="1" dirty="0"/>
              <a:t>structure</a:t>
            </a:r>
            <a:r>
              <a:rPr lang="en-US" altLang="en-US" dirty="0"/>
              <a:t> of the “lock” public knowledge but making the exact </a:t>
            </a:r>
            <a:r>
              <a:rPr lang="en-US" altLang="en-US" i="1" dirty="0"/>
              <a:t>key</a:t>
            </a:r>
            <a:r>
              <a:rPr lang="en-US" altLang="en-US" dirty="0"/>
              <a:t> private.</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4294967295"/>
          </p:nvPr>
        </p:nvSpPr>
        <p:spPr bwMode="auto">
          <a:xfrm>
            <a:off x="5265540" y="6659186"/>
            <a:ext cx="4028843" cy="35005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0" tIns="46579" rIns="93160" bIns="46579"/>
          <a:lstStyle>
            <a:lvl1pPr>
              <a:defRPr sz="2300">
                <a:solidFill>
                  <a:schemeClr val="tx1"/>
                </a:solidFill>
                <a:latin typeface="Arial" charset="0"/>
              </a:defRPr>
            </a:lvl1pPr>
            <a:lvl2pPr marL="742128" indent="-284610">
              <a:defRPr sz="2300">
                <a:solidFill>
                  <a:schemeClr val="tx1"/>
                </a:solidFill>
                <a:latin typeface="Arial" charset="0"/>
              </a:defRPr>
            </a:lvl2pPr>
            <a:lvl3pPr marL="1143030" indent="-227995">
              <a:defRPr sz="2300">
                <a:solidFill>
                  <a:schemeClr val="tx1"/>
                </a:solidFill>
                <a:latin typeface="Arial" charset="0"/>
              </a:defRPr>
            </a:lvl3pPr>
            <a:lvl4pPr marL="1600547" indent="-227995">
              <a:defRPr sz="2300">
                <a:solidFill>
                  <a:schemeClr val="tx1"/>
                </a:solidFill>
                <a:latin typeface="Arial" charset="0"/>
              </a:defRPr>
            </a:lvl4pPr>
            <a:lvl5pPr marL="2058066" indent="-227995">
              <a:defRPr sz="2300">
                <a:solidFill>
                  <a:schemeClr val="tx1"/>
                </a:solidFill>
                <a:latin typeface="Arial" charset="0"/>
              </a:defRPr>
            </a:lvl5pPr>
            <a:lvl6pPr marL="2498752" indent="-227995" eaLnBrk="0" fontAlgn="base" hangingPunct="0">
              <a:spcBef>
                <a:spcPct val="0"/>
              </a:spcBef>
              <a:spcAft>
                <a:spcPct val="0"/>
              </a:spcAft>
              <a:defRPr sz="2300">
                <a:solidFill>
                  <a:schemeClr val="tx1"/>
                </a:solidFill>
                <a:latin typeface="Arial" charset="0"/>
              </a:defRPr>
            </a:lvl6pPr>
            <a:lvl7pPr marL="2939438" indent="-227995" eaLnBrk="0" fontAlgn="base" hangingPunct="0">
              <a:spcBef>
                <a:spcPct val="0"/>
              </a:spcBef>
              <a:spcAft>
                <a:spcPct val="0"/>
              </a:spcAft>
              <a:defRPr sz="2300">
                <a:solidFill>
                  <a:schemeClr val="tx1"/>
                </a:solidFill>
                <a:latin typeface="Arial" charset="0"/>
              </a:defRPr>
            </a:lvl7pPr>
            <a:lvl8pPr marL="3380124" indent="-227995" eaLnBrk="0" fontAlgn="base" hangingPunct="0">
              <a:spcBef>
                <a:spcPct val="0"/>
              </a:spcBef>
              <a:spcAft>
                <a:spcPct val="0"/>
              </a:spcAft>
              <a:defRPr sz="2300">
                <a:solidFill>
                  <a:schemeClr val="tx1"/>
                </a:solidFill>
                <a:latin typeface="Arial" charset="0"/>
              </a:defRPr>
            </a:lvl8pPr>
            <a:lvl9pPr marL="3820810" indent="-227995" eaLnBrk="0" fontAlgn="base" hangingPunct="0">
              <a:spcBef>
                <a:spcPct val="0"/>
              </a:spcBef>
              <a:spcAft>
                <a:spcPct val="0"/>
              </a:spcAft>
              <a:defRPr sz="2300">
                <a:solidFill>
                  <a:schemeClr val="tx1"/>
                </a:solidFill>
                <a:latin typeface="Arial" charset="0"/>
              </a:defRPr>
            </a:lvl9pPr>
          </a:lstStyle>
          <a:p>
            <a:fld id="{94EE7871-7072-4A04-8066-47A194A095A5}" type="slidenum">
              <a:rPr lang="en-US" altLang="en-US" sz="2400"/>
              <a:pPr/>
              <a:t>59</a:t>
            </a:fld>
            <a:endParaRPr lang="en-US" altLang="en-US" sz="2400" dirty="0"/>
          </a:p>
        </p:txBody>
      </p:sp>
      <p:sp>
        <p:nvSpPr>
          <p:cNvPr id="94211" name="Rectangle 2"/>
          <p:cNvSpPr>
            <a:spLocks noGrp="1" noRot="1" noChangeAspect="1" noChangeArrowheads="1" noTextEdit="1"/>
          </p:cNvSpPr>
          <p:nvPr>
            <p:ph type="sldImg"/>
          </p:nvPr>
        </p:nvSpPr>
        <p:spPr>
          <a:xfrm>
            <a:off x="2905125" y="525463"/>
            <a:ext cx="3489325" cy="2617787"/>
          </a:xfrm>
          <a:solidFill>
            <a:srgbClr val="FFFFFF"/>
          </a:solidFill>
          <a:ln/>
        </p:spPr>
      </p:sp>
      <p:sp>
        <p:nvSpPr>
          <p:cNvPr id="94212" name="Rectangle 3"/>
          <p:cNvSpPr>
            <a:spLocks noGrp="1" noChangeArrowheads="1"/>
          </p:cNvSpPr>
          <p:nvPr>
            <p:ph type="body" idx="1"/>
          </p:nvPr>
        </p:nvSpPr>
        <p:spPr>
          <a:xfrm>
            <a:off x="1240731" y="3318582"/>
            <a:ext cx="6814940" cy="3145871"/>
          </a:xfrm>
          <a:solidFill>
            <a:srgbClr val="FFFFFF"/>
          </a:solidFill>
          <a:ln w="12700">
            <a:solidFill>
              <a:srgbClr val="000000"/>
            </a:solidFill>
            <a:miter lim="800000"/>
            <a:headEnd/>
            <a:tailEnd/>
          </a:ln>
        </p:spPr>
        <p:txBody>
          <a:bodyPr lIns="91418" tIns="45709" rIns="91418" bIns="45709"/>
          <a:lstStyle/>
          <a:p>
            <a:endParaRPr lang="en-US" altLang="en-US"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4294967295"/>
          </p:nvPr>
        </p:nvSpPr>
        <p:spPr bwMode="auto">
          <a:xfrm>
            <a:off x="5265540" y="6659186"/>
            <a:ext cx="4028843" cy="35005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0" tIns="46579" rIns="93160" bIns="46579"/>
          <a:lstStyle>
            <a:lvl1pPr>
              <a:defRPr sz="2300">
                <a:solidFill>
                  <a:schemeClr val="tx1"/>
                </a:solidFill>
                <a:latin typeface="Arial" charset="0"/>
              </a:defRPr>
            </a:lvl1pPr>
            <a:lvl2pPr marL="742128" indent="-284610">
              <a:defRPr sz="2300">
                <a:solidFill>
                  <a:schemeClr val="tx1"/>
                </a:solidFill>
                <a:latin typeface="Arial" charset="0"/>
              </a:defRPr>
            </a:lvl2pPr>
            <a:lvl3pPr marL="1143030" indent="-227995">
              <a:defRPr sz="2300">
                <a:solidFill>
                  <a:schemeClr val="tx1"/>
                </a:solidFill>
                <a:latin typeface="Arial" charset="0"/>
              </a:defRPr>
            </a:lvl3pPr>
            <a:lvl4pPr marL="1600547" indent="-227995">
              <a:defRPr sz="2300">
                <a:solidFill>
                  <a:schemeClr val="tx1"/>
                </a:solidFill>
                <a:latin typeface="Arial" charset="0"/>
              </a:defRPr>
            </a:lvl4pPr>
            <a:lvl5pPr marL="2058066" indent="-227995">
              <a:defRPr sz="2300">
                <a:solidFill>
                  <a:schemeClr val="tx1"/>
                </a:solidFill>
                <a:latin typeface="Arial" charset="0"/>
              </a:defRPr>
            </a:lvl5pPr>
            <a:lvl6pPr marL="2498752" indent="-227995" eaLnBrk="0" fontAlgn="base" hangingPunct="0">
              <a:spcBef>
                <a:spcPct val="0"/>
              </a:spcBef>
              <a:spcAft>
                <a:spcPct val="0"/>
              </a:spcAft>
              <a:defRPr sz="2300">
                <a:solidFill>
                  <a:schemeClr val="tx1"/>
                </a:solidFill>
                <a:latin typeface="Arial" charset="0"/>
              </a:defRPr>
            </a:lvl6pPr>
            <a:lvl7pPr marL="2939438" indent="-227995" eaLnBrk="0" fontAlgn="base" hangingPunct="0">
              <a:spcBef>
                <a:spcPct val="0"/>
              </a:spcBef>
              <a:spcAft>
                <a:spcPct val="0"/>
              </a:spcAft>
              <a:defRPr sz="2300">
                <a:solidFill>
                  <a:schemeClr val="tx1"/>
                </a:solidFill>
                <a:latin typeface="Arial" charset="0"/>
              </a:defRPr>
            </a:lvl7pPr>
            <a:lvl8pPr marL="3380124" indent="-227995" eaLnBrk="0" fontAlgn="base" hangingPunct="0">
              <a:spcBef>
                <a:spcPct val="0"/>
              </a:spcBef>
              <a:spcAft>
                <a:spcPct val="0"/>
              </a:spcAft>
              <a:defRPr sz="2300">
                <a:solidFill>
                  <a:schemeClr val="tx1"/>
                </a:solidFill>
                <a:latin typeface="Arial" charset="0"/>
              </a:defRPr>
            </a:lvl8pPr>
            <a:lvl9pPr marL="3820810" indent="-227995" eaLnBrk="0" fontAlgn="base" hangingPunct="0">
              <a:spcBef>
                <a:spcPct val="0"/>
              </a:spcBef>
              <a:spcAft>
                <a:spcPct val="0"/>
              </a:spcAft>
              <a:defRPr sz="2300">
                <a:solidFill>
                  <a:schemeClr val="tx1"/>
                </a:solidFill>
                <a:latin typeface="Arial" charset="0"/>
              </a:defRPr>
            </a:lvl9pPr>
          </a:lstStyle>
          <a:p>
            <a:fld id="{94EE7871-7072-4A04-8066-47A194A095A5}" type="slidenum">
              <a:rPr lang="en-US" altLang="en-US" sz="2400"/>
              <a:pPr/>
              <a:t>60</a:t>
            </a:fld>
            <a:endParaRPr lang="en-US" altLang="en-US" sz="2400" dirty="0"/>
          </a:p>
        </p:txBody>
      </p:sp>
      <p:sp>
        <p:nvSpPr>
          <p:cNvPr id="94211" name="Rectangle 2"/>
          <p:cNvSpPr>
            <a:spLocks noGrp="1" noRot="1" noChangeAspect="1" noChangeArrowheads="1" noTextEdit="1"/>
          </p:cNvSpPr>
          <p:nvPr>
            <p:ph type="sldImg"/>
          </p:nvPr>
        </p:nvSpPr>
        <p:spPr>
          <a:xfrm>
            <a:off x="2905125" y="525463"/>
            <a:ext cx="3489325" cy="2617787"/>
          </a:xfrm>
          <a:solidFill>
            <a:srgbClr val="FFFFFF"/>
          </a:solidFill>
          <a:ln/>
        </p:spPr>
      </p:sp>
      <p:sp>
        <p:nvSpPr>
          <p:cNvPr id="94212" name="Rectangle 3"/>
          <p:cNvSpPr>
            <a:spLocks noGrp="1" noChangeArrowheads="1"/>
          </p:cNvSpPr>
          <p:nvPr>
            <p:ph type="body" idx="1"/>
          </p:nvPr>
        </p:nvSpPr>
        <p:spPr>
          <a:xfrm>
            <a:off x="1240731" y="3318582"/>
            <a:ext cx="6814940" cy="3145871"/>
          </a:xfrm>
          <a:solidFill>
            <a:srgbClr val="FFFFFF"/>
          </a:solidFill>
          <a:ln w="12700">
            <a:solidFill>
              <a:srgbClr val="000000"/>
            </a:solidFill>
            <a:miter lim="800000"/>
            <a:headEnd/>
            <a:tailEnd/>
          </a:ln>
        </p:spPr>
        <p:txBody>
          <a:bodyPr lIns="91418" tIns="45709" rIns="91418" bIns="45709"/>
          <a:lstStyle/>
          <a:p>
            <a:endParaRPr lang="en-US" altLang="en-US"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4294967295"/>
          </p:nvPr>
        </p:nvSpPr>
        <p:spPr bwMode="auto">
          <a:xfrm>
            <a:off x="5265540" y="6659186"/>
            <a:ext cx="4028843" cy="35005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0" tIns="46579" rIns="93160" bIns="46579"/>
          <a:lstStyle>
            <a:lvl1pPr>
              <a:defRPr sz="2300">
                <a:solidFill>
                  <a:schemeClr val="tx1"/>
                </a:solidFill>
                <a:latin typeface="Arial" charset="0"/>
              </a:defRPr>
            </a:lvl1pPr>
            <a:lvl2pPr marL="742128" indent="-284610">
              <a:defRPr sz="2300">
                <a:solidFill>
                  <a:schemeClr val="tx1"/>
                </a:solidFill>
                <a:latin typeface="Arial" charset="0"/>
              </a:defRPr>
            </a:lvl2pPr>
            <a:lvl3pPr marL="1143030" indent="-227995">
              <a:defRPr sz="2300">
                <a:solidFill>
                  <a:schemeClr val="tx1"/>
                </a:solidFill>
                <a:latin typeface="Arial" charset="0"/>
              </a:defRPr>
            </a:lvl3pPr>
            <a:lvl4pPr marL="1600547" indent="-227995">
              <a:defRPr sz="2300">
                <a:solidFill>
                  <a:schemeClr val="tx1"/>
                </a:solidFill>
                <a:latin typeface="Arial" charset="0"/>
              </a:defRPr>
            </a:lvl4pPr>
            <a:lvl5pPr marL="2058066" indent="-227995">
              <a:defRPr sz="2300">
                <a:solidFill>
                  <a:schemeClr val="tx1"/>
                </a:solidFill>
                <a:latin typeface="Arial" charset="0"/>
              </a:defRPr>
            </a:lvl5pPr>
            <a:lvl6pPr marL="2498752" indent="-227995" eaLnBrk="0" fontAlgn="base" hangingPunct="0">
              <a:spcBef>
                <a:spcPct val="0"/>
              </a:spcBef>
              <a:spcAft>
                <a:spcPct val="0"/>
              </a:spcAft>
              <a:defRPr sz="2300">
                <a:solidFill>
                  <a:schemeClr val="tx1"/>
                </a:solidFill>
                <a:latin typeface="Arial" charset="0"/>
              </a:defRPr>
            </a:lvl6pPr>
            <a:lvl7pPr marL="2939438" indent="-227995" eaLnBrk="0" fontAlgn="base" hangingPunct="0">
              <a:spcBef>
                <a:spcPct val="0"/>
              </a:spcBef>
              <a:spcAft>
                <a:spcPct val="0"/>
              </a:spcAft>
              <a:defRPr sz="2300">
                <a:solidFill>
                  <a:schemeClr val="tx1"/>
                </a:solidFill>
                <a:latin typeface="Arial" charset="0"/>
              </a:defRPr>
            </a:lvl7pPr>
            <a:lvl8pPr marL="3380124" indent="-227995" eaLnBrk="0" fontAlgn="base" hangingPunct="0">
              <a:spcBef>
                <a:spcPct val="0"/>
              </a:spcBef>
              <a:spcAft>
                <a:spcPct val="0"/>
              </a:spcAft>
              <a:defRPr sz="2300">
                <a:solidFill>
                  <a:schemeClr val="tx1"/>
                </a:solidFill>
                <a:latin typeface="Arial" charset="0"/>
              </a:defRPr>
            </a:lvl8pPr>
            <a:lvl9pPr marL="3820810" indent="-227995" eaLnBrk="0" fontAlgn="base" hangingPunct="0">
              <a:spcBef>
                <a:spcPct val="0"/>
              </a:spcBef>
              <a:spcAft>
                <a:spcPct val="0"/>
              </a:spcAft>
              <a:defRPr sz="2300">
                <a:solidFill>
                  <a:schemeClr val="tx1"/>
                </a:solidFill>
                <a:latin typeface="Arial" charset="0"/>
              </a:defRPr>
            </a:lvl9pPr>
          </a:lstStyle>
          <a:p>
            <a:fld id="{94EE7871-7072-4A04-8066-47A194A095A5}" type="slidenum">
              <a:rPr lang="en-US" altLang="en-US" sz="2400"/>
              <a:pPr/>
              <a:t>61</a:t>
            </a:fld>
            <a:endParaRPr lang="en-US" altLang="en-US" sz="2400" dirty="0"/>
          </a:p>
        </p:txBody>
      </p:sp>
      <p:sp>
        <p:nvSpPr>
          <p:cNvPr id="94211" name="Rectangle 2"/>
          <p:cNvSpPr>
            <a:spLocks noGrp="1" noRot="1" noChangeAspect="1" noChangeArrowheads="1" noTextEdit="1"/>
          </p:cNvSpPr>
          <p:nvPr>
            <p:ph type="sldImg"/>
          </p:nvPr>
        </p:nvSpPr>
        <p:spPr>
          <a:xfrm>
            <a:off x="2905125" y="525463"/>
            <a:ext cx="3489325" cy="2617787"/>
          </a:xfrm>
          <a:solidFill>
            <a:srgbClr val="FFFFFF"/>
          </a:solidFill>
          <a:ln/>
        </p:spPr>
      </p:sp>
      <p:sp>
        <p:nvSpPr>
          <p:cNvPr id="94212" name="Rectangle 3"/>
          <p:cNvSpPr>
            <a:spLocks noGrp="1" noChangeArrowheads="1"/>
          </p:cNvSpPr>
          <p:nvPr>
            <p:ph type="body" idx="1"/>
          </p:nvPr>
        </p:nvSpPr>
        <p:spPr>
          <a:xfrm>
            <a:off x="1240731" y="3318582"/>
            <a:ext cx="6814940" cy="3145871"/>
          </a:xfrm>
          <a:solidFill>
            <a:srgbClr val="FFFFFF"/>
          </a:solidFill>
          <a:ln w="12700">
            <a:solidFill>
              <a:srgbClr val="000000"/>
            </a:solidFill>
            <a:miter lim="800000"/>
            <a:headEnd/>
            <a:tailEnd/>
          </a:ln>
        </p:spPr>
        <p:txBody>
          <a:bodyPr lIns="91418" tIns="45709" rIns="91418" bIns="45709"/>
          <a:lstStyle/>
          <a:p>
            <a:endParaRPr lang="en-US" altLang="en-US"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4294967295"/>
          </p:nvPr>
        </p:nvSpPr>
        <p:spPr bwMode="auto">
          <a:xfrm>
            <a:off x="5265540" y="6659186"/>
            <a:ext cx="4028843" cy="35005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0" tIns="46579" rIns="93160" bIns="46579"/>
          <a:lstStyle>
            <a:lvl1pPr>
              <a:defRPr sz="2300">
                <a:solidFill>
                  <a:schemeClr val="tx1"/>
                </a:solidFill>
                <a:latin typeface="Arial" charset="0"/>
              </a:defRPr>
            </a:lvl1pPr>
            <a:lvl2pPr marL="742128" indent="-284610">
              <a:defRPr sz="2300">
                <a:solidFill>
                  <a:schemeClr val="tx1"/>
                </a:solidFill>
                <a:latin typeface="Arial" charset="0"/>
              </a:defRPr>
            </a:lvl2pPr>
            <a:lvl3pPr marL="1143030" indent="-227995">
              <a:defRPr sz="2300">
                <a:solidFill>
                  <a:schemeClr val="tx1"/>
                </a:solidFill>
                <a:latin typeface="Arial" charset="0"/>
              </a:defRPr>
            </a:lvl3pPr>
            <a:lvl4pPr marL="1600547" indent="-227995">
              <a:defRPr sz="2300">
                <a:solidFill>
                  <a:schemeClr val="tx1"/>
                </a:solidFill>
                <a:latin typeface="Arial" charset="0"/>
              </a:defRPr>
            </a:lvl4pPr>
            <a:lvl5pPr marL="2058066" indent="-227995">
              <a:defRPr sz="2300">
                <a:solidFill>
                  <a:schemeClr val="tx1"/>
                </a:solidFill>
                <a:latin typeface="Arial" charset="0"/>
              </a:defRPr>
            </a:lvl5pPr>
            <a:lvl6pPr marL="2498752" indent="-227995" eaLnBrk="0" fontAlgn="base" hangingPunct="0">
              <a:spcBef>
                <a:spcPct val="0"/>
              </a:spcBef>
              <a:spcAft>
                <a:spcPct val="0"/>
              </a:spcAft>
              <a:defRPr sz="2300">
                <a:solidFill>
                  <a:schemeClr val="tx1"/>
                </a:solidFill>
                <a:latin typeface="Arial" charset="0"/>
              </a:defRPr>
            </a:lvl6pPr>
            <a:lvl7pPr marL="2939438" indent="-227995" eaLnBrk="0" fontAlgn="base" hangingPunct="0">
              <a:spcBef>
                <a:spcPct val="0"/>
              </a:spcBef>
              <a:spcAft>
                <a:spcPct val="0"/>
              </a:spcAft>
              <a:defRPr sz="2300">
                <a:solidFill>
                  <a:schemeClr val="tx1"/>
                </a:solidFill>
                <a:latin typeface="Arial" charset="0"/>
              </a:defRPr>
            </a:lvl7pPr>
            <a:lvl8pPr marL="3380124" indent="-227995" eaLnBrk="0" fontAlgn="base" hangingPunct="0">
              <a:spcBef>
                <a:spcPct val="0"/>
              </a:spcBef>
              <a:spcAft>
                <a:spcPct val="0"/>
              </a:spcAft>
              <a:defRPr sz="2300">
                <a:solidFill>
                  <a:schemeClr val="tx1"/>
                </a:solidFill>
                <a:latin typeface="Arial" charset="0"/>
              </a:defRPr>
            </a:lvl8pPr>
            <a:lvl9pPr marL="3820810" indent="-227995" eaLnBrk="0" fontAlgn="base" hangingPunct="0">
              <a:spcBef>
                <a:spcPct val="0"/>
              </a:spcBef>
              <a:spcAft>
                <a:spcPct val="0"/>
              </a:spcAft>
              <a:defRPr sz="2300">
                <a:solidFill>
                  <a:schemeClr val="tx1"/>
                </a:solidFill>
                <a:latin typeface="Arial" charset="0"/>
              </a:defRPr>
            </a:lvl9pPr>
          </a:lstStyle>
          <a:p>
            <a:fld id="{94EE7871-7072-4A04-8066-47A194A095A5}" type="slidenum">
              <a:rPr lang="en-US" altLang="en-US" sz="2400"/>
              <a:pPr/>
              <a:t>62</a:t>
            </a:fld>
            <a:endParaRPr lang="en-US" altLang="en-US" sz="2400" dirty="0"/>
          </a:p>
        </p:txBody>
      </p:sp>
      <p:sp>
        <p:nvSpPr>
          <p:cNvPr id="94211" name="Rectangle 2"/>
          <p:cNvSpPr>
            <a:spLocks noGrp="1" noRot="1" noChangeAspect="1" noChangeArrowheads="1" noTextEdit="1"/>
          </p:cNvSpPr>
          <p:nvPr>
            <p:ph type="sldImg"/>
          </p:nvPr>
        </p:nvSpPr>
        <p:spPr>
          <a:xfrm>
            <a:off x="2905125" y="525463"/>
            <a:ext cx="3489325" cy="2617787"/>
          </a:xfrm>
          <a:solidFill>
            <a:srgbClr val="FFFFFF"/>
          </a:solidFill>
          <a:ln/>
        </p:spPr>
      </p:sp>
      <p:sp>
        <p:nvSpPr>
          <p:cNvPr id="94212" name="Rectangle 3"/>
          <p:cNvSpPr>
            <a:spLocks noGrp="1" noChangeArrowheads="1"/>
          </p:cNvSpPr>
          <p:nvPr>
            <p:ph type="body" idx="1"/>
          </p:nvPr>
        </p:nvSpPr>
        <p:spPr>
          <a:xfrm>
            <a:off x="1240731" y="3318582"/>
            <a:ext cx="6814940" cy="3145871"/>
          </a:xfrm>
          <a:solidFill>
            <a:srgbClr val="FFFFFF"/>
          </a:solidFill>
          <a:ln w="12700">
            <a:solidFill>
              <a:srgbClr val="000000"/>
            </a:solidFill>
            <a:miter lim="800000"/>
            <a:headEnd/>
            <a:tailEnd/>
          </a:ln>
        </p:spPr>
        <p:txBody>
          <a:bodyPr lIns="91418" tIns="45709" rIns="91418" bIns="45709"/>
          <a:lstStyle/>
          <a:p>
            <a:endParaRPr lang="en-US" altLang="en-US"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4294967295"/>
          </p:nvPr>
        </p:nvSpPr>
        <p:spPr bwMode="auto">
          <a:xfrm>
            <a:off x="5265540" y="6659186"/>
            <a:ext cx="4028843" cy="35005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0" tIns="46579" rIns="93160" bIns="46579"/>
          <a:lstStyle>
            <a:lvl1pPr>
              <a:defRPr sz="2300">
                <a:solidFill>
                  <a:schemeClr val="tx1"/>
                </a:solidFill>
                <a:latin typeface="Arial" charset="0"/>
              </a:defRPr>
            </a:lvl1pPr>
            <a:lvl2pPr marL="742128" indent="-284610">
              <a:defRPr sz="2300">
                <a:solidFill>
                  <a:schemeClr val="tx1"/>
                </a:solidFill>
                <a:latin typeface="Arial" charset="0"/>
              </a:defRPr>
            </a:lvl2pPr>
            <a:lvl3pPr marL="1143030" indent="-227995">
              <a:defRPr sz="2300">
                <a:solidFill>
                  <a:schemeClr val="tx1"/>
                </a:solidFill>
                <a:latin typeface="Arial" charset="0"/>
              </a:defRPr>
            </a:lvl3pPr>
            <a:lvl4pPr marL="1600547" indent="-227995">
              <a:defRPr sz="2300">
                <a:solidFill>
                  <a:schemeClr val="tx1"/>
                </a:solidFill>
                <a:latin typeface="Arial" charset="0"/>
              </a:defRPr>
            </a:lvl4pPr>
            <a:lvl5pPr marL="2058066" indent="-227995">
              <a:defRPr sz="2300">
                <a:solidFill>
                  <a:schemeClr val="tx1"/>
                </a:solidFill>
                <a:latin typeface="Arial" charset="0"/>
              </a:defRPr>
            </a:lvl5pPr>
            <a:lvl6pPr marL="2498752" indent="-227995" eaLnBrk="0" fontAlgn="base" hangingPunct="0">
              <a:spcBef>
                <a:spcPct val="0"/>
              </a:spcBef>
              <a:spcAft>
                <a:spcPct val="0"/>
              </a:spcAft>
              <a:defRPr sz="2300">
                <a:solidFill>
                  <a:schemeClr val="tx1"/>
                </a:solidFill>
                <a:latin typeface="Arial" charset="0"/>
              </a:defRPr>
            </a:lvl6pPr>
            <a:lvl7pPr marL="2939438" indent="-227995" eaLnBrk="0" fontAlgn="base" hangingPunct="0">
              <a:spcBef>
                <a:spcPct val="0"/>
              </a:spcBef>
              <a:spcAft>
                <a:spcPct val="0"/>
              </a:spcAft>
              <a:defRPr sz="2300">
                <a:solidFill>
                  <a:schemeClr val="tx1"/>
                </a:solidFill>
                <a:latin typeface="Arial" charset="0"/>
              </a:defRPr>
            </a:lvl7pPr>
            <a:lvl8pPr marL="3380124" indent="-227995" eaLnBrk="0" fontAlgn="base" hangingPunct="0">
              <a:spcBef>
                <a:spcPct val="0"/>
              </a:spcBef>
              <a:spcAft>
                <a:spcPct val="0"/>
              </a:spcAft>
              <a:defRPr sz="2300">
                <a:solidFill>
                  <a:schemeClr val="tx1"/>
                </a:solidFill>
                <a:latin typeface="Arial" charset="0"/>
              </a:defRPr>
            </a:lvl8pPr>
            <a:lvl9pPr marL="3820810" indent="-227995" eaLnBrk="0" fontAlgn="base" hangingPunct="0">
              <a:spcBef>
                <a:spcPct val="0"/>
              </a:spcBef>
              <a:spcAft>
                <a:spcPct val="0"/>
              </a:spcAft>
              <a:defRPr sz="2300">
                <a:solidFill>
                  <a:schemeClr val="tx1"/>
                </a:solidFill>
                <a:latin typeface="Arial" charset="0"/>
              </a:defRPr>
            </a:lvl9pPr>
          </a:lstStyle>
          <a:p>
            <a:fld id="{94EE7871-7072-4A04-8066-47A194A095A5}" type="slidenum">
              <a:rPr lang="en-US" altLang="en-US" sz="2400"/>
              <a:pPr/>
              <a:t>63</a:t>
            </a:fld>
            <a:endParaRPr lang="en-US" altLang="en-US" sz="2400" dirty="0"/>
          </a:p>
        </p:txBody>
      </p:sp>
      <p:sp>
        <p:nvSpPr>
          <p:cNvPr id="94211" name="Rectangle 2"/>
          <p:cNvSpPr>
            <a:spLocks noGrp="1" noRot="1" noChangeAspect="1" noChangeArrowheads="1" noTextEdit="1"/>
          </p:cNvSpPr>
          <p:nvPr>
            <p:ph type="sldImg"/>
          </p:nvPr>
        </p:nvSpPr>
        <p:spPr>
          <a:xfrm>
            <a:off x="2905125" y="525463"/>
            <a:ext cx="3489325" cy="2617787"/>
          </a:xfrm>
          <a:solidFill>
            <a:srgbClr val="FFFFFF"/>
          </a:solidFill>
          <a:ln/>
        </p:spPr>
      </p:sp>
      <p:sp>
        <p:nvSpPr>
          <p:cNvPr id="94212" name="Rectangle 3"/>
          <p:cNvSpPr>
            <a:spLocks noGrp="1" noChangeArrowheads="1"/>
          </p:cNvSpPr>
          <p:nvPr>
            <p:ph type="body" idx="1"/>
          </p:nvPr>
        </p:nvSpPr>
        <p:spPr>
          <a:xfrm>
            <a:off x="1240731" y="3318582"/>
            <a:ext cx="6814940" cy="3145871"/>
          </a:xfrm>
          <a:solidFill>
            <a:srgbClr val="FFFFFF"/>
          </a:solidFill>
          <a:ln w="12700">
            <a:solidFill>
              <a:srgbClr val="000000"/>
            </a:solidFill>
            <a:miter lim="800000"/>
            <a:headEnd/>
            <a:tailEnd/>
          </a:ln>
        </p:spPr>
        <p:txBody>
          <a:bodyPr lIns="91418" tIns="45709" rIns="91418" bIns="45709"/>
          <a:lstStyle/>
          <a:p>
            <a:endParaRPr lang="en-US" altLang="en-US"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4294967295"/>
          </p:nvPr>
        </p:nvSpPr>
        <p:spPr bwMode="auto">
          <a:xfrm>
            <a:off x="5265540" y="6659186"/>
            <a:ext cx="4028843" cy="35005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0" tIns="46579" rIns="93160" bIns="46579"/>
          <a:lstStyle>
            <a:lvl1pPr>
              <a:defRPr sz="2300">
                <a:solidFill>
                  <a:schemeClr val="tx1"/>
                </a:solidFill>
                <a:latin typeface="Arial" charset="0"/>
              </a:defRPr>
            </a:lvl1pPr>
            <a:lvl2pPr marL="742128" indent="-284610">
              <a:defRPr sz="2300">
                <a:solidFill>
                  <a:schemeClr val="tx1"/>
                </a:solidFill>
                <a:latin typeface="Arial" charset="0"/>
              </a:defRPr>
            </a:lvl2pPr>
            <a:lvl3pPr marL="1143030" indent="-227995">
              <a:defRPr sz="2300">
                <a:solidFill>
                  <a:schemeClr val="tx1"/>
                </a:solidFill>
                <a:latin typeface="Arial" charset="0"/>
              </a:defRPr>
            </a:lvl3pPr>
            <a:lvl4pPr marL="1600547" indent="-227995">
              <a:defRPr sz="2300">
                <a:solidFill>
                  <a:schemeClr val="tx1"/>
                </a:solidFill>
                <a:latin typeface="Arial" charset="0"/>
              </a:defRPr>
            </a:lvl4pPr>
            <a:lvl5pPr marL="2058066" indent="-227995">
              <a:defRPr sz="2300">
                <a:solidFill>
                  <a:schemeClr val="tx1"/>
                </a:solidFill>
                <a:latin typeface="Arial" charset="0"/>
              </a:defRPr>
            </a:lvl5pPr>
            <a:lvl6pPr marL="2498752" indent="-227995" eaLnBrk="0" fontAlgn="base" hangingPunct="0">
              <a:spcBef>
                <a:spcPct val="0"/>
              </a:spcBef>
              <a:spcAft>
                <a:spcPct val="0"/>
              </a:spcAft>
              <a:defRPr sz="2300">
                <a:solidFill>
                  <a:schemeClr val="tx1"/>
                </a:solidFill>
                <a:latin typeface="Arial" charset="0"/>
              </a:defRPr>
            </a:lvl6pPr>
            <a:lvl7pPr marL="2939438" indent="-227995" eaLnBrk="0" fontAlgn="base" hangingPunct="0">
              <a:spcBef>
                <a:spcPct val="0"/>
              </a:spcBef>
              <a:spcAft>
                <a:spcPct val="0"/>
              </a:spcAft>
              <a:defRPr sz="2300">
                <a:solidFill>
                  <a:schemeClr val="tx1"/>
                </a:solidFill>
                <a:latin typeface="Arial" charset="0"/>
              </a:defRPr>
            </a:lvl7pPr>
            <a:lvl8pPr marL="3380124" indent="-227995" eaLnBrk="0" fontAlgn="base" hangingPunct="0">
              <a:spcBef>
                <a:spcPct val="0"/>
              </a:spcBef>
              <a:spcAft>
                <a:spcPct val="0"/>
              </a:spcAft>
              <a:defRPr sz="2300">
                <a:solidFill>
                  <a:schemeClr val="tx1"/>
                </a:solidFill>
                <a:latin typeface="Arial" charset="0"/>
              </a:defRPr>
            </a:lvl8pPr>
            <a:lvl9pPr marL="3820810" indent="-227995" eaLnBrk="0" fontAlgn="base" hangingPunct="0">
              <a:spcBef>
                <a:spcPct val="0"/>
              </a:spcBef>
              <a:spcAft>
                <a:spcPct val="0"/>
              </a:spcAft>
              <a:defRPr sz="2300">
                <a:solidFill>
                  <a:schemeClr val="tx1"/>
                </a:solidFill>
                <a:latin typeface="Arial" charset="0"/>
              </a:defRPr>
            </a:lvl9pPr>
          </a:lstStyle>
          <a:p>
            <a:fld id="{94EE7871-7072-4A04-8066-47A194A095A5}" type="slidenum">
              <a:rPr lang="en-US" altLang="en-US" sz="2400"/>
              <a:pPr/>
              <a:t>64</a:t>
            </a:fld>
            <a:endParaRPr lang="en-US" altLang="en-US" sz="2400" dirty="0"/>
          </a:p>
        </p:txBody>
      </p:sp>
      <p:sp>
        <p:nvSpPr>
          <p:cNvPr id="94211" name="Rectangle 2"/>
          <p:cNvSpPr>
            <a:spLocks noGrp="1" noRot="1" noChangeAspect="1" noChangeArrowheads="1" noTextEdit="1"/>
          </p:cNvSpPr>
          <p:nvPr>
            <p:ph type="sldImg"/>
          </p:nvPr>
        </p:nvSpPr>
        <p:spPr>
          <a:xfrm>
            <a:off x="2905125" y="525463"/>
            <a:ext cx="3489325" cy="2617787"/>
          </a:xfrm>
          <a:solidFill>
            <a:srgbClr val="FFFFFF"/>
          </a:solidFill>
          <a:ln/>
        </p:spPr>
      </p:sp>
      <p:sp>
        <p:nvSpPr>
          <p:cNvPr id="94212" name="Rectangle 3"/>
          <p:cNvSpPr>
            <a:spLocks noGrp="1" noChangeArrowheads="1"/>
          </p:cNvSpPr>
          <p:nvPr>
            <p:ph type="body" idx="1"/>
          </p:nvPr>
        </p:nvSpPr>
        <p:spPr>
          <a:xfrm>
            <a:off x="1240731" y="3318582"/>
            <a:ext cx="6814940" cy="3145871"/>
          </a:xfrm>
          <a:solidFill>
            <a:srgbClr val="FFFFFF"/>
          </a:solidFill>
          <a:ln w="12700">
            <a:solidFill>
              <a:srgbClr val="000000"/>
            </a:solidFill>
            <a:miter lim="800000"/>
            <a:headEnd/>
            <a:tailEnd/>
          </a:ln>
        </p:spPr>
        <p:txBody>
          <a:bodyPr lIns="91418" tIns="45709" rIns="91418" bIns="45709"/>
          <a:lstStyle/>
          <a:p>
            <a:endParaRPr lang="en-US" alt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a:noFill/>
        </p:spPr>
        <p:txBody>
          <a:bodyPr/>
          <a:lstStyle/>
          <a:p>
            <a:endParaRPr lang="en-US" altLang="en-US"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4294967295"/>
          </p:nvPr>
        </p:nvSpPr>
        <p:spPr bwMode="auto">
          <a:xfrm>
            <a:off x="5265540" y="6659186"/>
            <a:ext cx="4028843" cy="35005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0" tIns="46579" rIns="93160" bIns="46579"/>
          <a:lstStyle>
            <a:lvl1pPr>
              <a:defRPr sz="2300">
                <a:solidFill>
                  <a:schemeClr val="tx1"/>
                </a:solidFill>
                <a:latin typeface="Arial" charset="0"/>
              </a:defRPr>
            </a:lvl1pPr>
            <a:lvl2pPr marL="742128" indent="-284610">
              <a:defRPr sz="2300">
                <a:solidFill>
                  <a:schemeClr val="tx1"/>
                </a:solidFill>
                <a:latin typeface="Arial" charset="0"/>
              </a:defRPr>
            </a:lvl2pPr>
            <a:lvl3pPr marL="1143030" indent="-227995">
              <a:defRPr sz="2300">
                <a:solidFill>
                  <a:schemeClr val="tx1"/>
                </a:solidFill>
                <a:latin typeface="Arial" charset="0"/>
              </a:defRPr>
            </a:lvl3pPr>
            <a:lvl4pPr marL="1600547" indent="-227995">
              <a:defRPr sz="2300">
                <a:solidFill>
                  <a:schemeClr val="tx1"/>
                </a:solidFill>
                <a:latin typeface="Arial" charset="0"/>
              </a:defRPr>
            </a:lvl4pPr>
            <a:lvl5pPr marL="2058066" indent="-227995">
              <a:defRPr sz="2300">
                <a:solidFill>
                  <a:schemeClr val="tx1"/>
                </a:solidFill>
                <a:latin typeface="Arial" charset="0"/>
              </a:defRPr>
            </a:lvl5pPr>
            <a:lvl6pPr marL="2498752" indent="-227995" eaLnBrk="0" fontAlgn="base" hangingPunct="0">
              <a:spcBef>
                <a:spcPct val="0"/>
              </a:spcBef>
              <a:spcAft>
                <a:spcPct val="0"/>
              </a:spcAft>
              <a:defRPr sz="2300">
                <a:solidFill>
                  <a:schemeClr val="tx1"/>
                </a:solidFill>
                <a:latin typeface="Arial" charset="0"/>
              </a:defRPr>
            </a:lvl6pPr>
            <a:lvl7pPr marL="2939438" indent="-227995" eaLnBrk="0" fontAlgn="base" hangingPunct="0">
              <a:spcBef>
                <a:spcPct val="0"/>
              </a:spcBef>
              <a:spcAft>
                <a:spcPct val="0"/>
              </a:spcAft>
              <a:defRPr sz="2300">
                <a:solidFill>
                  <a:schemeClr val="tx1"/>
                </a:solidFill>
                <a:latin typeface="Arial" charset="0"/>
              </a:defRPr>
            </a:lvl7pPr>
            <a:lvl8pPr marL="3380124" indent="-227995" eaLnBrk="0" fontAlgn="base" hangingPunct="0">
              <a:spcBef>
                <a:spcPct val="0"/>
              </a:spcBef>
              <a:spcAft>
                <a:spcPct val="0"/>
              </a:spcAft>
              <a:defRPr sz="2300">
                <a:solidFill>
                  <a:schemeClr val="tx1"/>
                </a:solidFill>
                <a:latin typeface="Arial" charset="0"/>
              </a:defRPr>
            </a:lvl8pPr>
            <a:lvl9pPr marL="3820810" indent="-227995" eaLnBrk="0" fontAlgn="base" hangingPunct="0">
              <a:spcBef>
                <a:spcPct val="0"/>
              </a:spcBef>
              <a:spcAft>
                <a:spcPct val="0"/>
              </a:spcAft>
              <a:defRPr sz="2300">
                <a:solidFill>
                  <a:schemeClr val="tx1"/>
                </a:solidFill>
                <a:latin typeface="Arial" charset="0"/>
              </a:defRPr>
            </a:lvl9pPr>
          </a:lstStyle>
          <a:p>
            <a:fld id="{94EE7871-7072-4A04-8066-47A194A095A5}" type="slidenum">
              <a:rPr lang="en-US" altLang="en-US" sz="2400"/>
              <a:pPr/>
              <a:t>65</a:t>
            </a:fld>
            <a:endParaRPr lang="en-US" altLang="en-US" sz="2400" dirty="0"/>
          </a:p>
        </p:txBody>
      </p:sp>
      <p:sp>
        <p:nvSpPr>
          <p:cNvPr id="94211" name="Rectangle 2"/>
          <p:cNvSpPr>
            <a:spLocks noGrp="1" noRot="1" noChangeAspect="1" noChangeArrowheads="1" noTextEdit="1"/>
          </p:cNvSpPr>
          <p:nvPr>
            <p:ph type="sldImg"/>
          </p:nvPr>
        </p:nvSpPr>
        <p:spPr>
          <a:xfrm>
            <a:off x="2905125" y="525463"/>
            <a:ext cx="3489325" cy="2617787"/>
          </a:xfrm>
          <a:solidFill>
            <a:srgbClr val="FFFFFF"/>
          </a:solidFill>
          <a:ln/>
        </p:spPr>
      </p:sp>
      <p:sp>
        <p:nvSpPr>
          <p:cNvPr id="94212" name="Rectangle 3"/>
          <p:cNvSpPr>
            <a:spLocks noGrp="1" noChangeArrowheads="1"/>
          </p:cNvSpPr>
          <p:nvPr>
            <p:ph type="body" idx="1"/>
          </p:nvPr>
        </p:nvSpPr>
        <p:spPr>
          <a:xfrm>
            <a:off x="1240731" y="3318582"/>
            <a:ext cx="6814940" cy="3145871"/>
          </a:xfrm>
          <a:solidFill>
            <a:srgbClr val="FFFFFF"/>
          </a:solidFill>
          <a:ln w="12700">
            <a:solidFill>
              <a:srgbClr val="000000"/>
            </a:solidFill>
            <a:miter lim="800000"/>
            <a:headEnd/>
            <a:tailEnd/>
          </a:ln>
        </p:spPr>
        <p:txBody>
          <a:bodyPr lIns="91418" tIns="45709" rIns="91418" bIns="45709"/>
          <a:lstStyle/>
          <a:p>
            <a:endParaRPr lang="en-US" altLang="en-US"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4294967295"/>
          </p:nvPr>
        </p:nvSpPr>
        <p:spPr bwMode="auto">
          <a:xfrm>
            <a:off x="5265540" y="6659186"/>
            <a:ext cx="4028843" cy="35005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0" tIns="46579" rIns="93160" bIns="46579"/>
          <a:lstStyle>
            <a:lvl1pPr>
              <a:defRPr sz="2300">
                <a:solidFill>
                  <a:schemeClr val="tx1"/>
                </a:solidFill>
                <a:latin typeface="Arial" charset="0"/>
              </a:defRPr>
            </a:lvl1pPr>
            <a:lvl2pPr marL="742128" indent="-284610">
              <a:defRPr sz="2300">
                <a:solidFill>
                  <a:schemeClr val="tx1"/>
                </a:solidFill>
                <a:latin typeface="Arial" charset="0"/>
              </a:defRPr>
            </a:lvl2pPr>
            <a:lvl3pPr marL="1143030" indent="-227995">
              <a:defRPr sz="2300">
                <a:solidFill>
                  <a:schemeClr val="tx1"/>
                </a:solidFill>
                <a:latin typeface="Arial" charset="0"/>
              </a:defRPr>
            </a:lvl3pPr>
            <a:lvl4pPr marL="1600547" indent="-227995">
              <a:defRPr sz="2300">
                <a:solidFill>
                  <a:schemeClr val="tx1"/>
                </a:solidFill>
                <a:latin typeface="Arial" charset="0"/>
              </a:defRPr>
            </a:lvl4pPr>
            <a:lvl5pPr marL="2058066" indent="-227995">
              <a:defRPr sz="2300">
                <a:solidFill>
                  <a:schemeClr val="tx1"/>
                </a:solidFill>
                <a:latin typeface="Arial" charset="0"/>
              </a:defRPr>
            </a:lvl5pPr>
            <a:lvl6pPr marL="2498752" indent="-227995" eaLnBrk="0" fontAlgn="base" hangingPunct="0">
              <a:spcBef>
                <a:spcPct val="0"/>
              </a:spcBef>
              <a:spcAft>
                <a:spcPct val="0"/>
              </a:spcAft>
              <a:defRPr sz="2300">
                <a:solidFill>
                  <a:schemeClr val="tx1"/>
                </a:solidFill>
                <a:latin typeface="Arial" charset="0"/>
              </a:defRPr>
            </a:lvl6pPr>
            <a:lvl7pPr marL="2939438" indent="-227995" eaLnBrk="0" fontAlgn="base" hangingPunct="0">
              <a:spcBef>
                <a:spcPct val="0"/>
              </a:spcBef>
              <a:spcAft>
                <a:spcPct val="0"/>
              </a:spcAft>
              <a:defRPr sz="2300">
                <a:solidFill>
                  <a:schemeClr val="tx1"/>
                </a:solidFill>
                <a:latin typeface="Arial" charset="0"/>
              </a:defRPr>
            </a:lvl7pPr>
            <a:lvl8pPr marL="3380124" indent="-227995" eaLnBrk="0" fontAlgn="base" hangingPunct="0">
              <a:spcBef>
                <a:spcPct val="0"/>
              </a:spcBef>
              <a:spcAft>
                <a:spcPct val="0"/>
              </a:spcAft>
              <a:defRPr sz="2300">
                <a:solidFill>
                  <a:schemeClr val="tx1"/>
                </a:solidFill>
                <a:latin typeface="Arial" charset="0"/>
              </a:defRPr>
            </a:lvl8pPr>
            <a:lvl9pPr marL="3820810" indent="-227995" eaLnBrk="0" fontAlgn="base" hangingPunct="0">
              <a:spcBef>
                <a:spcPct val="0"/>
              </a:spcBef>
              <a:spcAft>
                <a:spcPct val="0"/>
              </a:spcAft>
              <a:defRPr sz="2300">
                <a:solidFill>
                  <a:schemeClr val="tx1"/>
                </a:solidFill>
                <a:latin typeface="Arial" charset="0"/>
              </a:defRPr>
            </a:lvl9pPr>
          </a:lstStyle>
          <a:p>
            <a:fld id="{94EE7871-7072-4A04-8066-47A194A095A5}" type="slidenum">
              <a:rPr lang="en-US" altLang="en-US" sz="2400"/>
              <a:pPr/>
              <a:t>66</a:t>
            </a:fld>
            <a:endParaRPr lang="en-US" altLang="en-US" sz="2400" dirty="0"/>
          </a:p>
        </p:txBody>
      </p:sp>
      <p:sp>
        <p:nvSpPr>
          <p:cNvPr id="94211" name="Rectangle 2"/>
          <p:cNvSpPr>
            <a:spLocks noGrp="1" noRot="1" noChangeAspect="1" noChangeArrowheads="1" noTextEdit="1"/>
          </p:cNvSpPr>
          <p:nvPr>
            <p:ph type="sldImg"/>
          </p:nvPr>
        </p:nvSpPr>
        <p:spPr>
          <a:xfrm>
            <a:off x="2905125" y="525463"/>
            <a:ext cx="3489325" cy="2617787"/>
          </a:xfrm>
          <a:solidFill>
            <a:srgbClr val="FFFFFF"/>
          </a:solidFill>
          <a:ln/>
        </p:spPr>
      </p:sp>
      <p:sp>
        <p:nvSpPr>
          <p:cNvPr id="94212" name="Rectangle 3"/>
          <p:cNvSpPr>
            <a:spLocks noGrp="1" noChangeArrowheads="1"/>
          </p:cNvSpPr>
          <p:nvPr>
            <p:ph type="body" idx="1"/>
          </p:nvPr>
        </p:nvSpPr>
        <p:spPr>
          <a:xfrm>
            <a:off x="1240731" y="3318582"/>
            <a:ext cx="6814940" cy="3145871"/>
          </a:xfrm>
          <a:solidFill>
            <a:srgbClr val="FFFFFF"/>
          </a:solidFill>
          <a:ln w="12700">
            <a:solidFill>
              <a:srgbClr val="000000"/>
            </a:solidFill>
            <a:miter lim="800000"/>
            <a:headEnd/>
            <a:tailEnd/>
          </a:ln>
        </p:spPr>
        <p:txBody>
          <a:bodyPr lIns="91418" tIns="45709" rIns="91418" bIns="45709"/>
          <a:lstStyle/>
          <a:p>
            <a:endParaRPr lang="en-US" altLang="en-US"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57055" indent="-291175" eaLnBrk="0" hangingPunct="0">
              <a:spcBef>
                <a:spcPct val="30000"/>
              </a:spcBef>
              <a:defRPr sz="1200">
                <a:solidFill>
                  <a:schemeClr val="tx1"/>
                </a:solidFill>
                <a:latin typeface="Arial" charset="0"/>
              </a:defRPr>
            </a:lvl2pPr>
            <a:lvl3pPr marL="1164700" indent="-232940" eaLnBrk="0" hangingPunct="0">
              <a:spcBef>
                <a:spcPct val="30000"/>
              </a:spcBef>
              <a:defRPr sz="1200">
                <a:solidFill>
                  <a:schemeClr val="tx1"/>
                </a:solidFill>
                <a:latin typeface="Arial" charset="0"/>
              </a:defRPr>
            </a:lvl3pPr>
            <a:lvl4pPr marL="1630580" indent="-232940" eaLnBrk="0" hangingPunct="0">
              <a:spcBef>
                <a:spcPct val="30000"/>
              </a:spcBef>
              <a:defRPr sz="1200">
                <a:solidFill>
                  <a:schemeClr val="tx1"/>
                </a:solidFill>
                <a:latin typeface="Arial" charset="0"/>
              </a:defRPr>
            </a:lvl4pPr>
            <a:lvl5pPr marL="2096460" indent="-232940" eaLnBrk="0" hangingPunct="0">
              <a:spcBef>
                <a:spcPct val="30000"/>
              </a:spcBef>
              <a:defRPr sz="1200">
                <a:solidFill>
                  <a:schemeClr val="tx1"/>
                </a:solidFill>
                <a:latin typeface="Arial" charset="0"/>
              </a:defRPr>
            </a:lvl5pPr>
            <a:lvl6pPr marL="2562340" indent="-232940" eaLnBrk="0" fontAlgn="base" hangingPunct="0">
              <a:spcBef>
                <a:spcPct val="30000"/>
              </a:spcBef>
              <a:spcAft>
                <a:spcPct val="0"/>
              </a:spcAft>
              <a:defRPr sz="1200">
                <a:solidFill>
                  <a:schemeClr val="tx1"/>
                </a:solidFill>
                <a:latin typeface="Arial" charset="0"/>
              </a:defRPr>
            </a:lvl6pPr>
            <a:lvl7pPr marL="3028220" indent="-232940" eaLnBrk="0" fontAlgn="base" hangingPunct="0">
              <a:spcBef>
                <a:spcPct val="30000"/>
              </a:spcBef>
              <a:spcAft>
                <a:spcPct val="0"/>
              </a:spcAft>
              <a:defRPr sz="1200">
                <a:solidFill>
                  <a:schemeClr val="tx1"/>
                </a:solidFill>
                <a:latin typeface="Arial" charset="0"/>
              </a:defRPr>
            </a:lvl7pPr>
            <a:lvl8pPr marL="3494100" indent="-232940" eaLnBrk="0" fontAlgn="base" hangingPunct="0">
              <a:spcBef>
                <a:spcPct val="30000"/>
              </a:spcBef>
              <a:spcAft>
                <a:spcPct val="0"/>
              </a:spcAft>
              <a:defRPr sz="1200">
                <a:solidFill>
                  <a:schemeClr val="tx1"/>
                </a:solidFill>
                <a:latin typeface="Arial" charset="0"/>
              </a:defRPr>
            </a:lvl8pPr>
            <a:lvl9pPr marL="3959980" indent="-23294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6BD0C0CF-4316-4958-B8D0-33D5BD090639}" type="slidenum">
              <a:rPr lang="en-US" altLang="en-US" smtClean="0"/>
              <a:pPr eaLnBrk="1" hangingPunct="1">
                <a:spcBef>
                  <a:spcPct val="0"/>
                </a:spcBef>
              </a:pPr>
              <a:t>67</a:t>
            </a:fld>
            <a:endParaRPr lang="en-US" altLang="en-US" dirty="0"/>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a:noFill/>
        </p:spPr>
        <p:txBody>
          <a:bodyPr/>
          <a:lstStyle/>
          <a:p>
            <a:endParaRPr lang="en-US" alt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B65B2D8-7FEF-4532-80CA-D11AADF7E82E}" type="slidenum">
              <a:rPr lang="ru-RU" altLang="en-US" smtClean="0"/>
              <a:pPr>
                <a:defRPr/>
              </a:pPr>
              <a:t>8</a:t>
            </a:fld>
            <a:endParaRPr lang="ru-RU" altLang="en-US"/>
          </a:p>
        </p:txBody>
      </p:sp>
    </p:spTree>
    <p:extLst>
      <p:ext uri="{BB962C8B-B14F-4D97-AF65-F5344CB8AC3E}">
        <p14:creationId xmlns:p14="http://schemas.microsoft.com/office/powerpoint/2010/main" val="23319104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B65B2D8-7FEF-4532-80CA-D11AADF7E82E}" type="slidenum">
              <a:rPr lang="ru-RU" altLang="en-US" smtClean="0"/>
              <a:pPr>
                <a:defRPr/>
              </a:pPr>
              <a:t>9</a:t>
            </a:fld>
            <a:endParaRPr lang="ru-RU" altLang="en-US"/>
          </a:p>
        </p:txBody>
      </p:sp>
    </p:spTree>
    <p:extLst>
      <p:ext uri="{BB962C8B-B14F-4D97-AF65-F5344CB8AC3E}">
        <p14:creationId xmlns:p14="http://schemas.microsoft.com/office/powerpoint/2010/main" val="13053466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Rot="1" noChangeAspect="1" noChangeArrowheads="1" noTextEdit="1"/>
          </p:cNvSpPr>
          <p:nvPr>
            <p:ph type="sldImg"/>
          </p:nvPr>
        </p:nvSpPr>
        <p:spPr>
          <a:ln/>
        </p:spPr>
      </p:sp>
      <p:sp>
        <p:nvSpPr>
          <p:cNvPr id="68611" name="Rectangle 3"/>
          <p:cNvSpPr>
            <a:spLocks noGrp="1" noChangeArrowheads="1"/>
          </p:cNvSpPr>
          <p:nvPr>
            <p:ph type="body" idx="1"/>
          </p:nvPr>
        </p:nvSpPr>
        <p:spPr>
          <a:noFill/>
        </p:spPr>
        <p:txBody>
          <a:bodyPr/>
          <a:lstStyle/>
          <a:p>
            <a:endParaRPr lang="en-US" altLang="en-US" dirty="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56951" y="136525"/>
            <a:ext cx="7208107" cy="679832"/>
          </a:xfrm>
        </p:spPr>
        <p:txBody>
          <a:bodyPr>
            <a:noAutofit/>
          </a:bodyPr>
          <a:lstStyle>
            <a:lvl1pPr>
              <a:defRPr sz="4400">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628650" y="1309817"/>
            <a:ext cx="7886700" cy="484243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1">
            <a:extLst>
              <a:ext uri="{FF2B5EF4-FFF2-40B4-BE49-F238E27FC236}">
                <a16:creationId xmlns:a16="http://schemas.microsoft.com/office/drawing/2014/main" id="{8DC7E85C-6D40-493F-A187-8DF021C4226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 y="228600"/>
            <a:ext cx="1116226" cy="679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9"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a:t>
            </a:fld>
            <a:endParaRPr lang="en-US" dirty="0"/>
          </a:p>
        </p:txBody>
      </p:sp>
      <p:cxnSp>
        <p:nvCxnSpPr>
          <p:cNvPr id="10" name="Straight Connector 9"/>
          <p:cNvCxnSpPr/>
          <p:nvPr userDrawn="1"/>
        </p:nvCxnSpPr>
        <p:spPr>
          <a:xfrm>
            <a:off x="4419600" y="1066800"/>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11" name="Rectangle 10"/>
          <p:cNvSpPr/>
          <p:nvPr userDrawn="1"/>
        </p:nvSpPr>
        <p:spPr>
          <a:xfrm>
            <a:off x="304800" y="1021081"/>
            <a:ext cx="8382000"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862384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00198" y="1952367"/>
            <a:ext cx="6858001" cy="1557595"/>
          </a:xfrm>
        </p:spPr>
        <p:txBody>
          <a:bodyPr anchor="b">
            <a:normAutofit/>
          </a:bodyPr>
          <a:lstStyle>
            <a:lvl1pPr algn="ctr">
              <a:defRPr lang="en-US" sz="7200" b="1" kern="1200" dirty="0" smtClean="0">
                <a:solidFill>
                  <a:srgbClr val="E41937"/>
                </a:solidFill>
                <a:latin typeface="Calibri" panose="020F0502020204030204" pitchFamily="34" charset="0"/>
                <a:ea typeface="+mn-ea"/>
                <a:cs typeface="Calibri" panose="020F050202020403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600200" y="3509963"/>
            <a:ext cx="6858000" cy="674859"/>
          </a:xfrm>
        </p:spPr>
        <p:txBody>
          <a:bodyPr>
            <a:noAutofit/>
          </a:bodyPr>
          <a:lstStyle>
            <a:lvl1pPr marL="0" indent="0" algn="ctr">
              <a:buNone/>
              <a:defRPr lang="en-US" sz="5400" kern="1200" dirty="0">
                <a:solidFill>
                  <a:schemeClr val="tx1"/>
                </a:solidFill>
                <a:latin typeface="Calibri" panose="020F0502020204030204" pitchFamily="34" charset="0"/>
                <a:ea typeface="+mn-ea"/>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10" name="Picture 4">
            <a:extLst>
              <a:ext uri="{FF2B5EF4-FFF2-40B4-BE49-F238E27FC236}">
                <a16:creationId xmlns:a16="http://schemas.microsoft.com/office/drawing/2014/main" id="{946B9CE6-210F-43EF-BD53-298BF01183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1912"/>
            <a:ext cx="1504950" cy="6734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
            <a:extLst>
              <a:ext uri="{FF2B5EF4-FFF2-40B4-BE49-F238E27FC236}">
                <a16:creationId xmlns:a16="http://schemas.microsoft.com/office/drawing/2014/main" id="{8A48CEE0-64AC-4D00-B568-F562453C76D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40160" y="272492"/>
            <a:ext cx="2378075"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Placeholder 15">
            <a:extLst>
              <a:ext uri="{FF2B5EF4-FFF2-40B4-BE49-F238E27FC236}">
                <a16:creationId xmlns:a16="http://schemas.microsoft.com/office/drawing/2014/main" id="{6D0A6E45-0B79-45FF-B842-D196CFAE6A65}"/>
              </a:ext>
            </a:extLst>
          </p:cNvPr>
          <p:cNvSpPr>
            <a:spLocks noGrp="1"/>
          </p:cNvSpPr>
          <p:nvPr>
            <p:ph type="body" sz="quarter" idx="10" hasCustomPrompt="1"/>
          </p:nvPr>
        </p:nvSpPr>
        <p:spPr>
          <a:xfrm>
            <a:off x="5091113" y="4902200"/>
            <a:ext cx="3244850" cy="271161"/>
          </a:xfrm>
          <a:noFill/>
        </p:spPr>
        <p:txBody>
          <a:bodyPr/>
          <a:lstStyle>
            <a:lvl1pPr marL="0" indent="0" algn="r" rtl="0" eaLnBrk="1" fontAlgn="base" hangingPunct="1">
              <a:spcBef>
                <a:spcPct val="0"/>
              </a:spcBef>
              <a:spcAft>
                <a:spcPct val="0"/>
              </a:spcAft>
              <a:buNone/>
              <a:defRPr lang="en-US" sz="1600" i="1" kern="1200" dirty="0" smtClean="0">
                <a:solidFill>
                  <a:srgbClr val="FF0000"/>
                </a:solidFill>
                <a:latin typeface="Arial" panose="020B0604020202020204" pitchFamily="34" charset="0"/>
                <a:ea typeface="+mn-ea"/>
                <a:cs typeface="Arial" panose="020B0604020202020204" pitchFamily="34" charset="0"/>
              </a:defRPr>
            </a:lvl1pPr>
            <a:lvl2pPr algn="r" rtl="0" eaLnBrk="1" fontAlgn="base" hangingPunct="1">
              <a:spcBef>
                <a:spcPct val="0"/>
              </a:spcBef>
              <a:spcAft>
                <a:spcPct val="0"/>
              </a:spcAft>
              <a:defRPr lang="en-US" sz="1600" kern="1200" dirty="0">
                <a:solidFill>
                  <a:schemeClr val="bg1">
                    <a:lumMod val="65000"/>
                  </a:schemeClr>
                </a:solidFill>
                <a:latin typeface="Arial" panose="020B0604020202020204" pitchFamily="34" charset="0"/>
                <a:ea typeface="+mn-ea"/>
                <a:cs typeface="Arial" panose="020B0604020202020204" pitchFamily="34" charset="0"/>
              </a:defRPr>
            </a:lvl2pPr>
          </a:lstStyle>
          <a:p>
            <a:pPr lvl="0"/>
            <a:r>
              <a:rPr lang="en-US" dirty="0"/>
              <a:t>Date</a:t>
            </a:r>
          </a:p>
        </p:txBody>
      </p:sp>
      <p:sp>
        <p:nvSpPr>
          <p:cNvPr id="21" name="Text Placeholder 15">
            <a:extLst>
              <a:ext uri="{FF2B5EF4-FFF2-40B4-BE49-F238E27FC236}">
                <a16:creationId xmlns:a16="http://schemas.microsoft.com/office/drawing/2014/main" id="{319FC007-A6F3-4F7B-9CAE-F01BBE73F302}"/>
              </a:ext>
            </a:extLst>
          </p:cNvPr>
          <p:cNvSpPr>
            <a:spLocks noGrp="1"/>
          </p:cNvSpPr>
          <p:nvPr>
            <p:ph type="body" sz="quarter" idx="11" hasCustomPrompt="1"/>
          </p:nvPr>
        </p:nvSpPr>
        <p:spPr>
          <a:xfrm>
            <a:off x="5091113" y="5173361"/>
            <a:ext cx="3244850" cy="271161"/>
          </a:xfrm>
          <a:noFill/>
        </p:spPr>
        <p:txBody>
          <a:bodyPr/>
          <a:lstStyle>
            <a:lvl1pPr marL="0" indent="0" algn="r" rtl="0" eaLnBrk="1" fontAlgn="base" hangingPunct="1">
              <a:spcBef>
                <a:spcPct val="0"/>
              </a:spcBef>
              <a:spcAft>
                <a:spcPct val="0"/>
              </a:spcAft>
              <a:buNone/>
              <a:defRPr lang="en-US" sz="1600" i="0" kern="1200" dirty="0" smtClean="0">
                <a:solidFill>
                  <a:schemeClr val="bg2">
                    <a:lumMod val="65000"/>
                  </a:schemeClr>
                </a:solidFill>
                <a:latin typeface="Arial" panose="020B0604020202020204" pitchFamily="34" charset="0"/>
                <a:ea typeface="+mn-ea"/>
                <a:cs typeface="Arial" panose="020B0604020202020204" pitchFamily="34" charset="0"/>
              </a:defRPr>
            </a:lvl1pPr>
            <a:lvl2pPr algn="r" rtl="0" eaLnBrk="1" fontAlgn="base" hangingPunct="1">
              <a:spcBef>
                <a:spcPct val="0"/>
              </a:spcBef>
              <a:spcAft>
                <a:spcPct val="0"/>
              </a:spcAft>
              <a:defRPr lang="en-US" sz="1600" kern="1200" dirty="0">
                <a:solidFill>
                  <a:schemeClr val="bg1">
                    <a:lumMod val="65000"/>
                  </a:schemeClr>
                </a:solidFill>
                <a:latin typeface="Arial" panose="020B0604020202020204" pitchFamily="34" charset="0"/>
                <a:ea typeface="+mn-ea"/>
                <a:cs typeface="Arial" panose="020B0604020202020204" pitchFamily="34" charset="0"/>
              </a:defRPr>
            </a:lvl2pPr>
          </a:lstStyle>
          <a:p>
            <a:pPr lvl="0"/>
            <a:r>
              <a:rPr lang="en-US" dirty="0"/>
              <a:t>Time</a:t>
            </a:r>
          </a:p>
        </p:txBody>
      </p:sp>
      <p:sp>
        <p:nvSpPr>
          <p:cNvPr id="23" name="Text Placeholder 15">
            <a:extLst>
              <a:ext uri="{FF2B5EF4-FFF2-40B4-BE49-F238E27FC236}">
                <a16:creationId xmlns:a16="http://schemas.microsoft.com/office/drawing/2014/main" id="{B138B86E-3693-45AE-8B99-88B71C974B9E}"/>
              </a:ext>
            </a:extLst>
          </p:cNvPr>
          <p:cNvSpPr>
            <a:spLocks noGrp="1"/>
          </p:cNvSpPr>
          <p:nvPr>
            <p:ph type="body" sz="quarter" idx="12" hasCustomPrompt="1"/>
          </p:nvPr>
        </p:nvSpPr>
        <p:spPr>
          <a:xfrm>
            <a:off x="5091113" y="5444522"/>
            <a:ext cx="3244850" cy="271161"/>
          </a:xfrm>
          <a:noFill/>
        </p:spPr>
        <p:txBody>
          <a:bodyPr/>
          <a:lstStyle>
            <a:lvl1pPr marL="0" indent="0" algn="r" rtl="0" eaLnBrk="1" fontAlgn="base" hangingPunct="1">
              <a:spcBef>
                <a:spcPct val="0"/>
              </a:spcBef>
              <a:spcAft>
                <a:spcPct val="0"/>
              </a:spcAft>
              <a:buNone/>
              <a:defRPr lang="en-US" sz="1600" i="0" kern="1200" dirty="0" smtClean="0">
                <a:solidFill>
                  <a:schemeClr val="bg2">
                    <a:lumMod val="65000"/>
                  </a:schemeClr>
                </a:solidFill>
                <a:latin typeface="Arial" panose="020B0604020202020204" pitchFamily="34" charset="0"/>
                <a:ea typeface="+mn-ea"/>
                <a:cs typeface="Arial" panose="020B0604020202020204" pitchFamily="34" charset="0"/>
              </a:defRPr>
            </a:lvl1pPr>
            <a:lvl2pPr algn="r" rtl="0" eaLnBrk="1" fontAlgn="base" hangingPunct="1">
              <a:spcBef>
                <a:spcPct val="0"/>
              </a:spcBef>
              <a:spcAft>
                <a:spcPct val="0"/>
              </a:spcAft>
              <a:defRPr lang="en-US" sz="1600" kern="1200" dirty="0">
                <a:solidFill>
                  <a:schemeClr val="bg1">
                    <a:lumMod val="65000"/>
                  </a:schemeClr>
                </a:solidFill>
                <a:latin typeface="Arial" panose="020B0604020202020204" pitchFamily="34" charset="0"/>
                <a:ea typeface="+mn-ea"/>
                <a:cs typeface="Arial" panose="020B0604020202020204" pitchFamily="34" charset="0"/>
              </a:defRPr>
            </a:lvl2pPr>
          </a:lstStyle>
          <a:p>
            <a:pPr lvl="0"/>
            <a:r>
              <a:rPr lang="en-US" dirty="0"/>
              <a:t>Presented by</a:t>
            </a:r>
          </a:p>
        </p:txBody>
      </p:sp>
    </p:spTree>
    <p:extLst>
      <p:ext uri="{BB962C8B-B14F-4D97-AF65-F5344CB8AC3E}">
        <p14:creationId xmlns:p14="http://schemas.microsoft.com/office/powerpoint/2010/main" val="13586730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00100" y="55735"/>
            <a:ext cx="7886700" cy="934865"/>
          </a:xfrm>
        </p:spPr>
        <p:txBody>
          <a:bodyPr/>
          <a:lstStyle>
            <a:lvl1pPr>
              <a:defRPr>
                <a:solidFill>
                  <a:schemeClr val="accent1"/>
                </a:solidFill>
              </a:defRPr>
            </a:lvl1pPr>
          </a:lstStyle>
          <a:p>
            <a:r>
              <a:rPr lang="en-US" dirty="0"/>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4">
            <a:extLst>
              <a:ext uri="{FF2B5EF4-FFF2-40B4-BE49-F238E27FC236}">
                <a16:creationId xmlns:a16="http://schemas.microsoft.com/office/drawing/2014/main" id="{F25D47C2-4CDB-41A5-B70C-43A0977D9ADC}"/>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endParaRPr lang="en-US" dirty="0"/>
          </a:p>
        </p:txBody>
      </p:sp>
      <p:sp>
        <p:nvSpPr>
          <p:cNvPr id="9" name="Slide Number Placeholder 5">
            <a:extLst>
              <a:ext uri="{FF2B5EF4-FFF2-40B4-BE49-F238E27FC236}">
                <a16:creationId xmlns:a16="http://schemas.microsoft.com/office/drawing/2014/main" id="{34071A1D-1215-4B6C-B056-EB737D2A866C}"/>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B7F58F-9A72-4E07-B505-B7A6F5244F49}" type="slidenum">
              <a:rPr lang="en-US" smtClean="0"/>
              <a:t>‹#›</a:t>
            </a:fld>
            <a:endParaRPr lang="en-US" dirty="0"/>
          </a:p>
        </p:txBody>
      </p:sp>
      <p:pic>
        <p:nvPicPr>
          <p:cNvPr id="10" name="Picture 1">
            <a:extLst>
              <a:ext uri="{FF2B5EF4-FFF2-40B4-BE49-F238E27FC236}">
                <a16:creationId xmlns:a16="http://schemas.microsoft.com/office/drawing/2014/main" id="{2479AA7E-B1DD-4254-B2CD-4A631A4E7604}"/>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 y="234568"/>
            <a:ext cx="1116226" cy="679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userDrawn="1"/>
        </p:nvSpPr>
        <p:spPr>
          <a:xfrm>
            <a:off x="304800" y="1021081"/>
            <a:ext cx="8382000"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140832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556951" y="365126"/>
            <a:ext cx="7146323" cy="518625"/>
          </a:xfrm>
        </p:spPr>
        <p:txBody>
          <a:bodyPr/>
          <a:lstStyle>
            <a:lvl1pPr>
              <a:defRPr>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Footer Placeholder 4">
            <a:extLst>
              <a:ext uri="{FF2B5EF4-FFF2-40B4-BE49-F238E27FC236}">
                <a16:creationId xmlns:a16="http://schemas.microsoft.com/office/drawing/2014/main" id="{84CC7AF6-FE01-498E-8EC4-10C598268DEB}"/>
              </a:ext>
            </a:extLst>
          </p:cNvPr>
          <p:cNvSpPr>
            <a:spLocks noGrp="1"/>
          </p:cNvSpPr>
          <p:nvPr>
            <p:ph type="ftr" sz="quarter" idx="10"/>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endParaRPr lang="en-US" dirty="0"/>
          </a:p>
        </p:txBody>
      </p:sp>
      <p:sp>
        <p:nvSpPr>
          <p:cNvPr id="11" name="Slide Number Placeholder 5">
            <a:extLst>
              <a:ext uri="{FF2B5EF4-FFF2-40B4-BE49-F238E27FC236}">
                <a16:creationId xmlns:a16="http://schemas.microsoft.com/office/drawing/2014/main" id="{3613EE7B-FBE8-4FED-A3B3-2D98DB699616}"/>
              </a:ext>
            </a:extLst>
          </p:cNvPr>
          <p:cNvSpPr>
            <a:spLocks noGrp="1"/>
          </p:cNvSpPr>
          <p:nvPr>
            <p:ph type="sldNum" sz="quarter" idx="11"/>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B7F58F-9A72-4E07-B505-B7A6F5244F49}" type="slidenum">
              <a:rPr lang="en-US" smtClean="0"/>
              <a:t>‹#›</a:t>
            </a:fld>
            <a:endParaRPr lang="en-US" dirty="0"/>
          </a:p>
        </p:txBody>
      </p:sp>
      <p:pic>
        <p:nvPicPr>
          <p:cNvPr id="12" name="Picture 1">
            <a:extLst>
              <a:ext uri="{FF2B5EF4-FFF2-40B4-BE49-F238E27FC236}">
                <a16:creationId xmlns:a16="http://schemas.microsoft.com/office/drawing/2014/main" id="{43027FC8-DA9E-4820-8BE3-9100EFED7F1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 y="228600"/>
            <a:ext cx="1116226" cy="679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p:cNvSpPr/>
          <p:nvPr userDrawn="1"/>
        </p:nvSpPr>
        <p:spPr>
          <a:xfrm>
            <a:off x="304800" y="1021081"/>
            <a:ext cx="8382000"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9433498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556950" y="136524"/>
            <a:ext cx="6958399" cy="810827"/>
          </a:xfrm>
        </p:spPr>
        <p:txBody>
          <a:bodyPr/>
          <a:lstStyle>
            <a:lvl1pPr>
              <a:defRPr>
                <a:solidFill>
                  <a:schemeClr val="accent1"/>
                </a:solidFill>
              </a:defRPr>
            </a:lvl1pPr>
          </a:lstStyle>
          <a:p>
            <a:r>
              <a:rPr lang="en-US" dirty="0"/>
              <a:t>Click to edit Master title style</a:t>
            </a:r>
          </a:p>
        </p:txBody>
      </p:sp>
      <p:sp>
        <p:nvSpPr>
          <p:cNvPr id="6" name="Footer Placeholder 4">
            <a:extLst>
              <a:ext uri="{FF2B5EF4-FFF2-40B4-BE49-F238E27FC236}">
                <a16:creationId xmlns:a16="http://schemas.microsoft.com/office/drawing/2014/main" id="{08343AB8-FDC8-4BDD-9F5D-8F5008EE59D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endParaRPr lang="en-US" dirty="0"/>
          </a:p>
        </p:txBody>
      </p:sp>
      <p:sp>
        <p:nvSpPr>
          <p:cNvPr id="7" name="Slide Number Placeholder 5">
            <a:extLst>
              <a:ext uri="{FF2B5EF4-FFF2-40B4-BE49-F238E27FC236}">
                <a16:creationId xmlns:a16="http://schemas.microsoft.com/office/drawing/2014/main" id="{27B76846-C3D9-46DA-9875-A8C9D81A3FB7}"/>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B7F58F-9A72-4E07-B505-B7A6F5244F49}" type="slidenum">
              <a:rPr lang="en-US" smtClean="0"/>
              <a:t>‹#›</a:t>
            </a:fld>
            <a:endParaRPr lang="en-US" dirty="0"/>
          </a:p>
        </p:txBody>
      </p:sp>
      <p:pic>
        <p:nvPicPr>
          <p:cNvPr id="8" name="Picture 1">
            <a:extLst>
              <a:ext uri="{FF2B5EF4-FFF2-40B4-BE49-F238E27FC236}">
                <a16:creationId xmlns:a16="http://schemas.microsoft.com/office/drawing/2014/main" id="{5ACEB650-E4DF-4271-9A3B-13B66E01BA31}"/>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228600"/>
            <a:ext cx="1116226" cy="679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userDrawn="1"/>
        </p:nvSpPr>
        <p:spPr>
          <a:xfrm>
            <a:off x="304800" y="1021081"/>
            <a:ext cx="8382000"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9157200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F53E242F-D047-40E0-904E-9D2C58699B6F}"/>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6" name="Slide Number Placeholder 5">
            <a:extLst>
              <a:ext uri="{FF2B5EF4-FFF2-40B4-BE49-F238E27FC236}">
                <a16:creationId xmlns:a16="http://schemas.microsoft.com/office/drawing/2014/main" id="{5FC95787-535C-450B-88E4-80BB5E6957E1}"/>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B7F58F-9A72-4E07-B505-B7A6F5244F49}" type="slidenum">
              <a:rPr lang="en-US" smtClean="0"/>
              <a:t>‹#›</a:t>
            </a:fld>
            <a:endParaRPr lang="en-US" dirty="0"/>
          </a:p>
        </p:txBody>
      </p:sp>
      <p:pic>
        <p:nvPicPr>
          <p:cNvPr id="9" name="Picture 1">
            <a:extLst>
              <a:ext uri="{FF2B5EF4-FFF2-40B4-BE49-F238E27FC236}">
                <a16:creationId xmlns:a16="http://schemas.microsoft.com/office/drawing/2014/main" id="{BED3FEE9-77D6-4682-87C2-7994F36C96C9}"/>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228600"/>
            <a:ext cx="1116226" cy="679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a:spLocks noGrp="1"/>
          </p:cNvSpPr>
          <p:nvPr>
            <p:ph type="title"/>
          </p:nvPr>
        </p:nvSpPr>
        <p:spPr>
          <a:xfrm>
            <a:off x="1728401" y="136524"/>
            <a:ext cx="6958399" cy="810827"/>
          </a:xfrm>
        </p:spPr>
        <p:txBody>
          <a:bodyPr/>
          <a:lstStyle>
            <a:lvl1pPr>
              <a:defRPr>
                <a:solidFill>
                  <a:schemeClr val="accent1"/>
                </a:solidFill>
              </a:defRPr>
            </a:lvl1pPr>
          </a:lstStyle>
          <a:p>
            <a:r>
              <a:rPr lang="en-US" dirty="0"/>
              <a:t>Click to edit Master title style</a:t>
            </a:r>
          </a:p>
        </p:txBody>
      </p:sp>
      <p:sp>
        <p:nvSpPr>
          <p:cNvPr id="8" name="Rectangle 7"/>
          <p:cNvSpPr/>
          <p:nvPr userDrawn="1"/>
        </p:nvSpPr>
        <p:spPr>
          <a:xfrm>
            <a:off x="304800" y="1021081"/>
            <a:ext cx="8382000"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653073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itle, Text,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21185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136524"/>
            <a:ext cx="7886700" cy="93486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186249"/>
            <a:ext cx="7886700" cy="499071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ctr">
              <a:defRPr sz="1200" b="1">
                <a:solidFill>
                  <a:srgbClr val="FF0000"/>
                </a:solidFill>
              </a:defRPr>
            </a:lvl1pPr>
          </a:lstStyle>
          <a:p>
            <a:r>
              <a:rPr lang="en-US" dirty="0"/>
              <a:t>tescometering.com</a:t>
            </a:r>
          </a:p>
        </p:txBody>
      </p:sp>
      <p:sp>
        <p:nvSpPr>
          <p:cNvPr id="6" name="Slide Number Placeholder 5"/>
          <p:cNvSpPr>
            <a:spLocks noGrp="1"/>
          </p:cNvSpPr>
          <p:nvPr>
            <p:ph type="sldNum" sz="quarter" idx="4"/>
          </p:nvPr>
        </p:nvSpPr>
        <p:spPr>
          <a:xfrm>
            <a:off x="5334000" y="6336693"/>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a:t>
            </a:fld>
            <a:endParaRPr lang="en-US" dirty="0"/>
          </a:p>
        </p:txBody>
      </p:sp>
      <p:sp>
        <p:nvSpPr>
          <p:cNvPr id="10" name="Rectangle 9">
            <a:extLst>
              <a:ext uri="{FF2B5EF4-FFF2-40B4-BE49-F238E27FC236}">
                <a16:creationId xmlns:a16="http://schemas.microsoft.com/office/drawing/2014/main" id="{A6C796F7-BF61-443C-9DF2-0CFC9EBAAC23}"/>
              </a:ext>
            </a:extLst>
          </p:cNvPr>
          <p:cNvSpPr/>
          <p:nvPr/>
        </p:nvSpPr>
        <p:spPr>
          <a:xfrm>
            <a:off x="395416" y="861382"/>
            <a:ext cx="8353168" cy="45719"/>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543800" y="6076078"/>
            <a:ext cx="1219200" cy="625740"/>
          </a:xfrm>
          <a:prstGeom prst="rect">
            <a:avLst/>
          </a:prstGeom>
        </p:spPr>
      </p:pic>
      <p:sp>
        <p:nvSpPr>
          <p:cNvPr id="4" name="Rectangle 3"/>
          <p:cNvSpPr/>
          <p:nvPr/>
        </p:nvSpPr>
        <p:spPr>
          <a:xfrm>
            <a:off x="7543800" y="5943600"/>
            <a:ext cx="1219200" cy="75821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228600" y="152400"/>
            <a:ext cx="8686800" cy="654941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703449946"/>
      </p:ext>
    </p:extLst>
  </p:cSld>
  <p:clrMap bg1="lt1" tx1="dk1" bg2="lt2" tx2="dk2" accent1="accent1" accent2="accent2" accent3="accent3" accent4="accent4" accent5="accent5" accent6="accent6" hlink="hlink" folHlink="folHlink"/>
  <p:sldLayoutIdLst>
    <p:sldLayoutId id="2147483664" r:id="rId1"/>
    <p:sldLayoutId id="2147483663" r:id="rId2"/>
    <p:sldLayoutId id="2147483666" r:id="rId3"/>
    <p:sldLayoutId id="2147483667" r:id="rId4"/>
    <p:sldLayoutId id="2147483668" r:id="rId5"/>
    <p:sldLayoutId id="2147483669" r:id="rId6"/>
    <p:sldLayoutId id="2147483674" r:id="rId7"/>
  </p:sldLayoutIdLst>
  <p:txStyles>
    <p:titleStyle>
      <a:lvl1pPr algn="r" defTabSz="914400" rtl="0" eaLnBrk="1" latinLnBrk="0" hangingPunct="1">
        <a:lnSpc>
          <a:spcPct val="90000"/>
        </a:lnSpc>
        <a:spcBef>
          <a:spcPct val="0"/>
        </a:spcBef>
        <a:buNone/>
        <a:defRPr lang="en-US" sz="4400" kern="1200" cap="small" dirty="0" smtClean="0">
          <a:solidFill>
            <a:srgbClr val="FF0000"/>
          </a:solidFill>
          <a:effectLst>
            <a:outerShdw blurRad="50800" dist="38100" dir="10800000" algn="r" rotWithShape="0">
              <a:prstClr val="black">
                <a:alpha val="40000"/>
              </a:prstClr>
            </a:outerShdw>
          </a:effectLst>
          <a:latin typeface="Calibri" panose="020F050202020403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20.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3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openxmlformats.org/officeDocument/2006/relationships/image" Target="../media/image37.jpeg"/></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39.wmf"/><Relationship Id="rId4" Type="http://schemas.openxmlformats.org/officeDocument/2006/relationships/oleObject" Target="../embeddings/oleObject1.bin"/></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1.xml"/><Relationship Id="rId1" Type="http://schemas.openxmlformats.org/officeDocument/2006/relationships/slideLayout" Target="../slideLayouts/slideLayout6.xml"/><Relationship Id="rId4" Type="http://schemas.openxmlformats.org/officeDocument/2006/relationships/image" Target="../media/image43.png"/></Relationships>
</file>

<file path=ppt/slides/_rels/slide3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hyperlink" Target="http://www.watthourmeters.com/fortwayne/duncan-watt.html" TargetMode="External"/><Relationship Id="rId2" Type="http://schemas.openxmlformats.org/officeDocument/2006/relationships/notesSlide" Target="../notesSlides/notesSlide33.xml"/><Relationship Id="rId1" Type="http://schemas.openxmlformats.org/officeDocument/2006/relationships/slideLayout" Target="../slideLayouts/slideLayout6.xml"/><Relationship Id="rId5" Type="http://schemas.openxmlformats.org/officeDocument/2006/relationships/image" Target="../media/image45.jpeg"/><Relationship Id="rId4" Type="http://schemas.openxmlformats.org/officeDocument/2006/relationships/hyperlink" Target="http://www.watthourmeters.com/duncan/" TargetMode="External"/></Relationships>
</file>

<file path=ppt/slides/_rels/slide41.xml.rels><?xml version="1.0" encoding="UTF-8" standalone="yes"?>
<Relationships xmlns="http://schemas.openxmlformats.org/package/2006/relationships"><Relationship Id="rId3" Type="http://schemas.openxmlformats.org/officeDocument/2006/relationships/hyperlink" Target="http://www.watthourmeters.com/westinghouse/shall-watt.html" TargetMode="External"/><Relationship Id="rId2" Type="http://schemas.openxmlformats.org/officeDocument/2006/relationships/notesSlide" Target="../notesSlides/notesSlide34.xml"/><Relationship Id="rId1" Type="http://schemas.openxmlformats.org/officeDocument/2006/relationships/slideLayout" Target="../slideLayouts/slideLayout6.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hyperlink" Target="http://www.watthourmeters.com/generalelectric/trw-th.html" TargetMode="Externa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7.xml"/><Relationship Id="rId1" Type="http://schemas.openxmlformats.org/officeDocument/2006/relationships/slideLayout" Target="../slideLayouts/slideLayout6.xml"/><Relationship Id="rId4" Type="http://schemas.openxmlformats.org/officeDocument/2006/relationships/hyperlink" Target="http://www.watthourmeters.com/sangamo/gutmann-b.html" TargetMode="Externa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0.xml"/><Relationship Id="rId1" Type="http://schemas.openxmlformats.org/officeDocument/2006/relationships/slideLayout" Target="../slideLayouts/slideLayout1.xml"/><Relationship Id="rId4" Type="http://schemas.openxmlformats.org/officeDocument/2006/relationships/image" Target="../media/image51.jpg"/></Relationships>
</file>

<file path=ppt/slides/_rels/slide48.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1.jpg"/><Relationship Id="rId1" Type="http://schemas.openxmlformats.org/officeDocument/2006/relationships/slideLayout" Target="../slideLayouts/slideLayout4.xml"/><Relationship Id="rId4" Type="http://schemas.openxmlformats.org/officeDocument/2006/relationships/image" Target="../media/image54.pn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3.png"/><Relationship Id="rId7" Type="http://schemas.openxmlformats.org/officeDocument/2006/relationships/image" Target="../media/image58.png"/><Relationship Id="rId2" Type="http://schemas.openxmlformats.org/officeDocument/2006/relationships/image" Target="../media/image51.jpg"/><Relationship Id="rId1" Type="http://schemas.openxmlformats.org/officeDocument/2006/relationships/slideLayout" Target="../slideLayouts/slideLayout4.xml"/><Relationship Id="rId6" Type="http://schemas.openxmlformats.org/officeDocument/2006/relationships/image" Target="../media/image57.png"/><Relationship Id="rId11" Type="http://schemas.openxmlformats.org/officeDocument/2006/relationships/image" Target="../media/image62.jpeg"/><Relationship Id="rId5" Type="http://schemas.openxmlformats.org/officeDocument/2006/relationships/image" Target="../media/image56.png"/><Relationship Id="rId10" Type="http://schemas.openxmlformats.org/officeDocument/2006/relationships/image" Target="../media/image61.jpg"/><Relationship Id="rId4" Type="http://schemas.openxmlformats.org/officeDocument/2006/relationships/image" Target="../media/image55.png"/><Relationship Id="rId9" Type="http://schemas.openxmlformats.org/officeDocument/2006/relationships/image" Target="../media/image60.png"/></Relationships>
</file>

<file path=ppt/slides/_rels/slide51.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62.jpe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image" Target="../media/image67.jp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41.xml"/><Relationship Id="rId1" Type="http://schemas.openxmlformats.org/officeDocument/2006/relationships/slideLayout" Target="../slideLayouts/slideLayout3.xml"/><Relationship Id="rId4" Type="http://schemas.openxmlformats.org/officeDocument/2006/relationships/image" Target="../media/image71.jpg"/></Relationships>
</file>

<file path=ppt/slides/_rels/slide5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76.png"/><Relationship Id="rId7" Type="http://schemas.openxmlformats.org/officeDocument/2006/relationships/image" Target="../media/image80.png"/><Relationship Id="rId2" Type="http://schemas.openxmlformats.org/officeDocument/2006/relationships/notesSlide" Target="../notesSlides/notesSlide51.xml"/><Relationship Id="rId1" Type="http://schemas.openxmlformats.org/officeDocument/2006/relationships/slideLayout" Target="../slideLayouts/slideLayout1.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6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00198" y="2362200"/>
            <a:ext cx="6858001" cy="1557595"/>
          </a:xfrm>
        </p:spPr>
        <p:txBody>
          <a:bodyPr>
            <a:normAutofit fontScale="90000"/>
          </a:bodyPr>
          <a:lstStyle/>
          <a:p>
            <a:r>
              <a:rPr lang="en-US" dirty="0"/>
              <a:t>History of</a:t>
            </a:r>
            <a:br>
              <a:rPr lang="en-US" dirty="0"/>
            </a:br>
            <a:r>
              <a:rPr lang="en-US" dirty="0"/>
              <a:t>Metering</a:t>
            </a:r>
          </a:p>
        </p:txBody>
      </p:sp>
      <p:sp>
        <p:nvSpPr>
          <p:cNvPr id="7" name="Text Box 10"/>
          <p:cNvSpPr txBox="1">
            <a:spLocks noGrp="1" noChangeArrowheads="1"/>
          </p:cNvSpPr>
          <p:nvPr>
            <p:ph type="subTitle" idx="1"/>
          </p:nvPr>
        </p:nvSpPr>
        <p:spPr bwMode="auto">
          <a:xfrm>
            <a:off x="1600199" y="4495800"/>
            <a:ext cx="6858000" cy="1643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r>
              <a:rPr lang="en-US" altLang="en-US" sz="2400" dirty="0">
                <a:solidFill>
                  <a:schemeClr val="bg1">
                    <a:lumMod val="25000"/>
                  </a:schemeClr>
                </a:solidFill>
              </a:rPr>
              <a:t>Prepared by Tom Lawton, TESCO</a:t>
            </a:r>
          </a:p>
          <a:p>
            <a:pPr algn="r" eaLnBrk="1" hangingPunct="1">
              <a:spcBef>
                <a:spcPct val="0"/>
              </a:spcBef>
              <a:buFontTx/>
              <a:buNone/>
            </a:pPr>
            <a:r>
              <a:rPr lang="en-US" altLang="en-US" sz="1600" dirty="0">
                <a:solidFill>
                  <a:schemeClr val="accent1"/>
                </a:solidFill>
              </a:rPr>
              <a:t>The Eastern Specialty Company</a:t>
            </a:r>
          </a:p>
          <a:p>
            <a:pPr algn="r" eaLnBrk="1" hangingPunct="1">
              <a:spcBef>
                <a:spcPct val="0"/>
              </a:spcBef>
              <a:buFontTx/>
              <a:buNone/>
            </a:pPr>
            <a:endParaRPr lang="en-US" altLang="en-US" sz="2400" dirty="0">
              <a:solidFill>
                <a:schemeClr val="accent1"/>
              </a:solidFill>
            </a:endParaRPr>
          </a:p>
          <a:p>
            <a:pPr algn="r" eaLnBrk="1" hangingPunct="1">
              <a:spcBef>
                <a:spcPct val="0"/>
              </a:spcBef>
              <a:spcAft>
                <a:spcPts val="0"/>
              </a:spcAft>
              <a:buFontTx/>
              <a:buNone/>
            </a:pPr>
            <a:r>
              <a:rPr lang="en-US" altLang="en-US" sz="1600" i="1" dirty="0">
                <a:solidFill>
                  <a:schemeClr val="accent1"/>
                </a:solidFill>
              </a:rPr>
              <a:t>For PREA</a:t>
            </a:r>
          </a:p>
          <a:p>
            <a:pPr algn="r" eaLnBrk="1" hangingPunct="1">
              <a:spcBef>
                <a:spcPct val="0"/>
              </a:spcBef>
              <a:spcAft>
                <a:spcPts val="0"/>
              </a:spcAft>
              <a:buFontTx/>
              <a:buNone/>
            </a:pPr>
            <a:r>
              <a:rPr lang="en-US" altLang="en-US" sz="1600" i="1" dirty="0">
                <a:solidFill>
                  <a:schemeClr val="bg1">
                    <a:lumMod val="25000"/>
                  </a:schemeClr>
                </a:solidFill>
              </a:rPr>
              <a:t>Tuesday, March 8, 2022</a:t>
            </a:r>
          </a:p>
          <a:p>
            <a:pPr algn="r" eaLnBrk="1" hangingPunct="1">
              <a:spcBef>
                <a:spcPct val="0"/>
              </a:spcBef>
              <a:spcAft>
                <a:spcPts val="0"/>
              </a:spcAft>
              <a:buFontTx/>
              <a:buNone/>
            </a:pPr>
            <a:r>
              <a:rPr lang="en-US" altLang="en-US" sz="1600" i="1" dirty="0">
                <a:solidFill>
                  <a:schemeClr val="bg1">
                    <a:lumMod val="25000"/>
                  </a:schemeClr>
                </a:solidFill>
              </a:rPr>
              <a:t>8:15 AM – 9:30 AM</a:t>
            </a:r>
          </a:p>
        </p:txBody>
      </p:sp>
    </p:spTree>
    <p:extLst>
      <p:ext uri="{BB962C8B-B14F-4D97-AF65-F5344CB8AC3E}">
        <p14:creationId xmlns:p14="http://schemas.microsoft.com/office/powerpoint/2010/main" val="39032739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sz="4000" dirty="0">
                <a:latin typeface="Arial" panose="020B0604020202020204" pitchFamily="34" charset="0"/>
                <a:cs typeface="Arial" panose="020B0604020202020204" pitchFamily="34" charset="0"/>
              </a:rPr>
              <a:t>Flat Rate Billing</a:t>
            </a:r>
          </a:p>
        </p:txBody>
      </p:sp>
      <p:sp>
        <p:nvSpPr>
          <p:cNvPr id="3" name="Content Placeholder 2"/>
          <p:cNvSpPr>
            <a:spLocks noGrp="1"/>
          </p:cNvSpPr>
          <p:nvPr>
            <p:ph sz="half" idx="1"/>
          </p:nvPr>
        </p:nvSpPr>
        <p:spPr>
          <a:xfrm>
            <a:off x="457200" y="1600200"/>
            <a:ext cx="8153400" cy="4525963"/>
          </a:xfrm>
        </p:spPr>
        <p:txBody>
          <a:bodyPr/>
          <a:lstStyle/>
          <a:p>
            <a:r>
              <a:rPr lang="en-US" sz="1800" dirty="0">
                <a:latin typeface="Arial" panose="020B0604020202020204" pitchFamily="34" charset="0"/>
                <a:cs typeface="Arial" panose="020B0604020202020204" pitchFamily="34" charset="0"/>
              </a:rPr>
              <a:t>Up to the 1870s, electricity had little use beyond the telephone and telegraph. Brush’s arc lamps were connected in series. Since the current was constant and the voltage required for each lamp was known, and all of the lamps were controlled by one switch, it was adequate to measure only the time current that flowed in the circuit (lamp-hours). </a:t>
            </a:r>
          </a:p>
          <a:p>
            <a:r>
              <a:rPr lang="en-US" sz="1800" dirty="0">
                <a:latin typeface="Arial" panose="020B0604020202020204" pitchFamily="34" charset="0"/>
                <a:cs typeface="Arial" panose="020B0604020202020204" pitchFamily="34" charset="0"/>
              </a:rPr>
              <a:t>Edison’s incandescent lamps provided a softer glow closer to the familiar candle light and he also started with a flat rate tariff that charged by the number of bulbs the user had in service.</a:t>
            </a:r>
          </a:p>
          <a:p>
            <a:r>
              <a:rPr lang="en-US" sz="1800" dirty="0">
                <a:latin typeface="Arial" panose="020B0604020202020204" pitchFamily="34" charset="0"/>
                <a:cs typeface="Arial" panose="020B0604020202020204" pitchFamily="34" charset="0"/>
              </a:rPr>
              <a:t>But the Thomson-Houston Electric Company changed the game again with the development of arc lamps that could be independently turned off.  Now we needed a meter.  The Thomson-Houston Company was formed in 1883 in Lynn MA when Charles Coffin brought a struggling electric company (the American Electric Company) to town.  The Company was led by the former owners and engineers Elihu Thomson and Edwin Houston. Coffin renamed the company for his two engineers.  </a:t>
            </a:r>
          </a:p>
          <a:p>
            <a:pPr marL="0" indent="0">
              <a:buNone/>
            </a:pPr>
            <a:endParaRPr lang="en-US" sz="1600" dirty="0">
              <a:latin typeface="Arial" panose="020B0604020202020204" pitchFamily="34" charset="0"/>
              <a:cs typeface="Arial" panose="020B0604020202020204" pitchFamily="34" charset="0"/>
            </a:endParaRPr>
          </a:p>
        </p:txBody>
      </p:sp>
      <p:sp>
        <p:nvSpPr>
          <p:cNvPr id="4"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5"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10</a:t>
            </a:fld>
            <a:endParaRPr lang="en-US" dirty="0"/>
          </a:p>
        </p:txBody>
      </p:sp>
    </p:spTree>
    <p:extLst>
      <p:ext uri="{BB962C8B-B14F-4D97-AF65-F5344CB8AC3E}">
        <p14:creationId xmlns:p14="http://schemas.microsoft.com/office/powerpoint/2010/main" val="7442566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bwMode="auto">
          <a:xfrm>
            <a:off x="457200" y="228600"/>
            <a:ext cx="822960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r>
              <a:rPr lang="en-US" altLang="en-US" sz="4000" dirty="0">
                <a:latin typeface="Arial" panose="020B0604020202020204" pitchFamily="34" charset="0"/>
                <a:cs typeface="Arial" panose="020B0604020202020204" pitchFamily="34" charset="0"/>
              </a:rPr>
              <a:t>Incandescent Light Bulb</a:t>
            </a:r>
          </a:p>
        </p:txBody>
      </p:sp>
      <p:sp>
        <p:nvSpPr>
          <p:cNvPr id="20483" name="Rectangle 3"/>
          <p:cNvSpPr>
            <a:spLocks noGrp="1" noChangeArrowheads="1"/>
          </p:cNvSpPr>
          <p:nvPr>
            <p:ph sz="half" idx="1"/>
          </p:nvPr>
        </p:nvSpPr>
        <p:spPr/>
        <p:txBody>
          <a:bodyPr/>
          <a:lstStyle/>
          <a:p>
            <a:r>
              <a:rPr lang="en-US" altLang="en-US" sz="2400" dirty="0">
                <a:latin typeface="Arial" panose="020B0604020202020204" pitchFamily="34" charset="0"/>
                <a:cs typeface="Arial" panose="020B0604020202020204" pitchFamily="34" charset="0"/>
              </a:rPr>
              <a:t>October 21, 1879  – Thomas Alva Edison invents electric light bulb</a:t>
            </a:r>
          </a:p>
          <a:p>
            <a:pPr marL="0" indent="0">
              <a:buNone/>
            </a:pPr>
            <a:endParaRPr lang="en-US" altLang="en-US" sz="2400" dirty="0">
              <a:latin typeface="Arial" panose="020B0604020202020204" pitchFamily="34" charset="0"/>
              <a:cs typeface="Arial" panose="020B0604020202020204" pitchFamily="34" charset="0"/>
            </a:endParaRPr>
          </a:p>
          <a:p>
            <a:r>
              <a:rPr lang="en-US" altLang="en-US" sz="2400" dirty="0">
                <a:latin typeface="Arial" panose="020B0604020202020204" pitchFamily="34" charset="0"/>
                <a:cs typeface="Arial" panose="020B0604020202020204" pitchFamily="34" charset="0"/>
              </a:rPr>
              <a:t>Electricity originally used to provide light only</a:t>
            </a:r>
          </a:p>
          <a:p>
            <a:pPr marL="0" indent="0">
              <a:buNone/>
            </a:pPr>
            <a:endParaRPr lang="en-US" altLang="en-US" sz="2400" dirty="0">
              <a:latin typeface="Arial" panose="020B0604020202020204" pitchFamily="34" charset="0"/>
              <a:cs typeface="Arial" panose="020B0604020202020204" pitchFamily="34" charset="0"/>
            </a:endParaRPr>
          </a:p>
          <a:p>
            <a:r>
              <a:rPr lang="en-US" altLang="en-US" sz="2400" dirty="0">
                <a:latin typeface="Arial" panose="020B0604020202020204" pitchFamily="34" charset="0"/>
                <a:cs typeface="Arial" panose="020B0604020202020204" pitchFamily="34" charset="0"/>
              </a:rPr>
              <a:t>Edison system: Batteries delivered DC directly to user facilities</a:t>
            </a:r>
          </a:p>
          <a:p>
            <a:endParaRPr lang="en-US" altLang="en-US" sz="2000" dirty="0"/>
          </a:p>
        </p:txBody>
      </p:sp>
      <p:pic>
        <p:nvPicPr>
          <p:cNvPr id="20484" name="Picture 4"/>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953000" y="1676400"/>
            <a:ext cx="3055938" cy="4114800"/>
          </a:xfrm>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pic>
      <p:sp>
        <p:nvSpPr>
          <p:cNvPr id="5"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6"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11</a:t>
            </a:fld>
            <a:endParaRPr lang="en-US" dirty="0"/>
          </a:p>
        </p:txBody>
      </p:sp>
    </p:spTree>
    <p:extLst>
      <p:ext uri="{BB962C8B-B14F-4D97-AF65-F5344CB8AC3E}">
        <p14:creationId xmlns:p14="http://schemas.microsoft.com/office/powerpoint/2010/main" val="10272085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457200" y="-76200"/>
            <a:ext cx="8229600" cy="1143000"/>
          </a:xfrm>
        </p:spPr>
        <p:txBody>
          <a:bodyPr>
            <a:normAutofit/>
          </a:bodyPr>
          <a:lstStyle/>
          <a:p>
            <a:pPr fontAlgn="auto">
              <a:spcAft>
                <a:spcPts val="0"/>
              </a:spcAft>
              <a:defRPr/>
            </a:pPr>
            <a:r>
              <a:rPr lang="en-US" altLang="en-US" sz="2800" dirty="0">
                <a:latin typeface="Arial" panose="020B0604020202020204" pitchFamily="34" charset="0"/>
                <a:cs typeface="Arial" panose="020B0604020202020204" pitchFamily="34" charset="0"/>
              </a:rPr>
              <a:t>1880: Edison Illuminating Company Formed</a:t>
            </a:r>
          </a:p>
        </p:txBody>
      </p:sp>
      <p:sp>
        <p:nvSpPr>
          <p:cNvPr id="21507" name="Rectangle 3"/>
          <p:cNvSpPr>
            <a:spLocks noGrp="1" noChangeArrowheads="1"/>
          </p:cNvSpPr>
          <p:nvPr>
            <p:ph sz="half" idx="1"/>
          </p:nvPr>
        </p:nvSpPr>
        <p:spPr>
          <a:xfrm>
            <a:off x="4567518" y="1524000"/>
            <a:ext cx="3966882" cy="4114800"/>
          </a:xfrm>
        </p:spPr>
        <p:txBody>
          <a:bodyPr/>
          <a:lstStyle/>
          <a:p>
            <a:r>
              <a:rPr lang="en-US" altLang="en-US" sz="2000" dirty="0">
                <a:latin typeface="Arial" panose="020B0604020202020204" pitchFamily="34" charset="0"/>
                <a:cs typeface="Arial" panose="020B0604020202020204" pitchFamily="34" charset="0"/>
              </a:rPr>
              <a:t>September 4, 1882: First central power plant-Pearl Street Station in lower Manhattan</a:t>
            </a:r>
          </a:p>
          <a:p>
            <a:pPr marL="0" indent="0">
              <a:buNone/>
            </a:pPr>
            <a:endParaRPr lang="en-US" altLang="en-US" sz="2000" dirty="0">
              <a:latin typeface="Arial" panose="020B0604020202020204" pitchFamily="34" charset="0"/>
              <a:cs typeface="Arial" panose="020B0604020202020204" pitchFamily="34" charset="0"/>
            </a:endParaRPr>
          </a:p>
          <a:p>
            <a:r>
              <a:rPr lang="en-US" altLang="en-US" sz="2000" dirty="0">
                <a:latin typeface="Arial" panose="020B0604020202020204" pitchFamily="34" charset="0"/>
                <a:cs typeface="Arial" panose="020B0604020202020204" pitchFamily="34" charset="0"/>
              </a:rPr>
              <a:t>One generator produced power for 800 electric light bulbs. </a:t>
            </a:r>
          </a:p>
          <a:p>
            <a:pPr marL="0" indent="0">
              <a:buNone/>
            </a:pPr>
            <a:endParaRPr lang="en-US" altLang="en-US" sz="2000" dirty="0">
              <a:latin typeface="Arial" panose="020B0604020202020204" pitchFamily="34" charset="0"/>
              <a:cs typeface="Arial" panose="020B0604020202020204" pitchFamily="34" charset="0"/>
            </a:endParaRPr>
          </a:p>
          <a:p>
            <a:r>
              <a:rPr lang="en-US" altLang="en-US" sz="2000" dirty="0">
                <a:latin typeface="Arial" panose="020B0604020202020204" pitchFamily="34" charset="0"/>
                <a:cs typeface="Arial" panose="020B0604020202020204" pitchFamily="34" charset="0"/>
              </a:rPr>
              <a:t>In 14 months, Pearl Street Station had 508 subscribers and 12,732 bulbs. </a:t>
            </a:r>
          </a:p>
        </p:txBody>
      </p:sp>
      <p:pic>
        <p:nvPicPr>
          <p:cNvPr id="2150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524000"/>
            <a:ext cx="2981325"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6"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12</a:t>
            </a:fld>
            <a:endParaRPr lang="en-US" dirty="0"/>
          </a:p>
        </p:txBody>
      </p:sp>
    </p:spTree>
    <p:extLst>
      <p:ext uri="{BB962C8B-B14F-4D97-AF65-F5344CB8AC3E}">
        <p14:creationId xmlns:p14="http://schemas.microsoft.com/office/powerpoint/2010/main" val="35505096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sz="4000" dirty="0">
                <a:latin typeface="Arial" panose="020B0604020202020204" pitchFamily="34" charset="0"/>
                <a:cs typeface="Arial" panose="020B0604020202020204" pitchFamily="34" charset="0"/>
              </a:rPr>
              <a:t>First Practical Meters</a:t>
            </a:r>
          </a:p>
        </p:txBody>
      </p:sp>
      <p:sp>
        <p:nvSpPr>
          <p:cNvPr id="3" name="Content Placeholder 2"/>
          <p:cNvSpPr>
            <a:spLocks noGrp="1"/>
          </p:cNvSpPr>
          <p:nvPr>
            <p:ph sz="half" idx="1"/>
          </p:nvPr>
        </p:nvSpPr>
        <p:spPr>
          <a:xfrm>
            <a:off x="457200" y="1600200"/>
            <a:ext cx="8153400" cy="4525963"/>
          </a:xfrm>
        </p:spPr>
        <p:txBody>
          <a:bodyPr/>
          <a:lstStyle/>
          <a:p>
            <a:r>
              <a:rPr lang="en-US" sz="2000" dirty="0">
                <a:latin typeface="Arial" panose="020B0604020202020204" pitchFamily="34" charset="0"/>
                <a:cs typeface="Arial" panose="020B0604020202020204" pitchFamily="34" charset="0"/>
              </a:rPr>
              <a:t>After the invention of the incandescent lamp by Edison in 1879 and the subdivision of lighting circuits for individual control of the lamps, measuring lamp hours was no longer practical (although this practice continued for arc-lamp street lighting circuits into the 1890’s)</a:t>
            </a:r>
          </a:p>
          <a:p>
            <a:r>
              <a:rPr lang="en-US" sz="2000" dirty="0">
                <a:latin typeface="Arial" panose="020B0604020202020204" pitchFamily="34" charset="0"/>
                <a:cs typeface="Arial" panose="020B0604020202020204" pitchFamily="34" charset="0"/>
              </a:rPr>
              <a:t>1881 – The Fort Wayne Electric Co. was incorporated to sell a dynamo and arc lamps patented by James Jenney.  The company was founded by Ronald T. McDonald who was also the first President.</a:t>
            </a:r>
          </a:p>
          <a:p>
            <a:r>
              <a:rPr lang="en-US" sz="2000" dirty="0">
                <a:latin typeface="Arial" panose="020B0604020202020204" pitchFamily="34" charset="0"/>
                <a:cs typeface="Arial" panose="020B0604020202020204" pitchFamily="34" charset="0"/>
              </a:rPr>
              <a:t>1882 – Edison starts up his first electric company for incandescent illumination starting first with a per lamp flat rate but then quickly moving to a chemical meter as more items were added to the circuit and lights we capable of being turned on and off.    </a:t>
            </a:r>
          </a:p>
          <a:p>
            <a:endParaRPr lang="en-US" dirty="0"/>
          </a:p>
        </p:txBody>
      </p:sp>
      <p:sp>
        <p:nvSpPr>
          <p:cNvPr id="4"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5"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13</a:t>
            </a:fld>
            <a:endParaRPr lang="en-US" dirty="0"/>
          </a:p>
        </p:txBody>
      </p:sp>
    </p:spTree>
    <p:extLst>
      <p:ext uri="{BB962C8B-B14F-4D97-AF65-F5344CB8AC3E}">
        <p14:creationId xmlns:p14="http://schemas.microsoft.com/office/powerpoint/2010/main" val="15313605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0"/>
            <a:ext cx="8229600" cy="1143000"/>
          </a:xfrm>
        </p:spPr>
        <p:txBody>
          <a:bodyPr/>
          <a:lstStyle/>
          <a:p>
            <a:r>
              <a:rPr lang="en-US" altLang="en-US" sz="2800" dirty="0">
                <a:effectLst>
                  <a:outerShdw blurRad="38100" dist="38100" dir="2700000" algn="tl">
                    <a:srgbClr val="000000">
                      <a:alpha val="43137"/>
                    </a:srgbClr>
                  </a:outerShdw>
                </a:effectLst>
                <a:latin typeface="Arial" pitchFamily="34" charset="0"/>
              </a:rPr>
              <a:t>Thomson Walking Beam Meter (1889-1889)</a:t>
            </a:r>
            <a:endParaRPr lang="en-US" sz="2800" dirty="0">
              <a:effectLst>
                <a:outerShdw blurRad="38100" dist="38100" dir="2700000" algn="tl">
                  <a:srgbClr val="000000">
                    <a:alpha val="43137"/>
                  </a:srgbClr>
                </a:outerShdw>
              </a:effectLst>
            </a:endParaRPr>
          </a:p>
        </p:txBody>
      </p:sp>
      <p:sp>
        <p:nvSpPr>
          <p:cNvPr id="5" name="Rectangle 4"/>
          <p:cNvSpPr/>
          <p:nvPr/>
        </p:nvSpPr>
        <p:spPr>
          <a:xfrm>
            <a:off x="457200" y="1295400"/>
            <a:ext cx="4876800" cy="5078313"/>
          </a:xfrm>
          <a:prstGeom prst="rect">
            <a:avLst/>
          </a:prstGeom>
        </p:spPr>
        <p:txBody>
          <a:bodyPr wrap="square">
            <a:spAutoFit/>
          </a:bodyPr>
          <a:lstStyle/>
          <a:p>
            <a:pPr marL="285750" indent="-285750" algn="l">
              <a:buFont typeface="Arial" panose="020B0604020202020204" pitchFamily="34" charset="0"/>
              <a:buChar char="•"/>
            </a:pPr>
            <a:r>
              <a:rPr lang="en-US" sz="1500" dirty="0">
                <a:cs typeface="Arial" panose="020B0604020202020204" pitchFamily="34" charset="0"/>
              </a:rPr>
              <a:t>1883 The Thomson-Houston Electric Company was organized in Lynn, MA to manufacture the inventions of Professor Elihu Thomson and Edwin Houston.  Charles A Coffin was the President and one of the investors who helped establish the company.  </a:t>
            </a:r>
          </a:p>
          <a:p>
            <a:pPr marL="285750" indent="-285750" algn="l">
              <a:buFont typeface="Arial" panose="020B0604020202020204" pitchFamily="34" charset="0"/>
              <a:buChar char="•"/>
            </a:pPr>
            <a:r>
              <a:rPr lang="en-US" sz="1500" dirty="0">
                <a:cs typeface="Arial" panose="020B0604020202020204" pitchFamily="34" charset="0"/>
              </a:rPr>
              <a:t>One of their fist developments was the Walking beam meter. This meter was developed by Elihu Thomson and was so complex and delicate that the meter proved of little commercial value. A heating element was connected into the circuit and warmed the lower bottle closest to it. As the alcohol warmed, it evaporated and flowed into the opposite upper bottle. This would upset the balance, shifting the other lower bottle closer to the heater and emptying the upper bottle that was just filled. As the meter rocked, an escapement drove the register which was marked off in lamp-hours.</a:t>
            </a:r>
          </a:p>
          <a:p>
            <a:pPr marL="285750" indent="-285750" algn="l">
              <a:buFont typeface="Arial" panose="020B0604020202020204" pitchFamily="34" charset="0"/>
              <a:buChar char="•"/>
            </a:pPr>
            <a:r>
              <a:rPr lang="en-US" sz="1500" dirty="0">
                <a:cs typeface="Arial" panose="020B0604020202020204" pitchFamily="34" charset="0"/>
              </a:rPr>
              <a:t>Thomson learned from this and later developed the far more robust and very successful Thomson Recording Wattmeter.</a:t>
            </a:r>
          </a:p>
        </p:txBody>
      </p:sp>
      <p:pic>
        <p:nvPicPr>
          <p:cNvPr id="4098" name="Picture 2" descr="Thomson walking-beam me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48064" y="2438400"/>
            <a:ext cx="3214936" cy="2870479"/>
          </a:xfrm>
          <a:prstGeom prst="rect">
            <a:avLst/>
          </a:prstGeom>
          <a:noFill/>
          <a:extLst>
            <a:ext uri="{909E8E84-426E-40DD-AFC4-6F175D3DCCD1}">
              <a14:hiddenFill xmlns:a14="http://schemas.microsoft.com/office/drawing/2010/main">
                <a:solidFill>
                  <a:srgbClr val="FFFFFF"/>
                </a:solidFill>
              </a14:hiddenFill>
            </a:ext>
          </a:extLst>
        </p:spPr>
      </p:pic>
      <p:sp>
        <p:nvSpPr>
          <p:cNvPr id="6"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7"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14</a:t>
            </a:fld>
            <a:endParaRPr lang="en-US" dirty="0"/>
          </a:p>
        </p:txBody>
      </p:sp>
    </p:spTree>
    <p:extLst>
      <p:ext uri="{BB962C8B-B14F-4D97-AF65-F5344CB8AC3E}">
        <p14:creationId xmlns:p14="http://schemas.microsoft.com/office/powerpoint/2010/main" val="38038510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altLang="en-US" sz="2600" dirty="0">
                <a:effectLst>
                  <a:outerShdw blurRad="38100" dist="38100" dir="2700000" algn="tl">
                    <a:srgbClr val="000000">
                      <a:alpha val="43137"/>
                    </a:srgbClr>
                  </a:outerShdw>
                </a:effectLst>
                <a:latin typeface="Arial" pitchFamily="34" charset="0"/>
              </a:rPr>
              <a:t>Edison Chemical Meter (1878 to late 1880s)</a:t>
            </a:r>
            <a:endParaRPr lang="en-US" sz="2600" dirty="0">
              <a:effectLst>
                <a:outerShdw blurRad="38100" dist="38100" dir="2700000" algn="tl">
                  <a:srgbClr val="000000">
                    <a:alpha val="43137"/>
                  </a:srgbClr>
                </a:outerShdw>
              </a:effectLst>
            </a:endParaRPr>
          </a:p>
        </p:txBody>
      </p:sp>
      <p:sp>
        <p:nvSpPr>
          <p:cNvPr id="4" name="Rectangle 3"/>
          <p:cNvSpPr/>
          <p:nvPr/>
        </p:nvSpPr>
        <p:spPr>
          <a:xfrm>
            <a:off x="457200" y="1371600"/>
            <a:ext cx="4710112" cy="2554545"/>
          </a:xfrm>
          <a:prstGeom prst="rect">
            <a:avLst/>
          </a:prstGeom>
        </p:spPr>
        <p:txBody>
          <a:bodyPr wrap="square">
            <a:spAutoFit/>
          </a:bodyPr>
          <a:lstStyle/>
          <a:p>
            <a:pPr algn="l"/>
            <a:r>
              <a:rPr lang="en-US" sz="1600" dirty="0">
                <a:cs typeface="Arial" panose="020B0604020202020204" pitchFamily="34" charset="0"/>
              </a:rPr>
              <a:t>Edison developed the first meter that measured the amount of electricity instead of how long the circuit was energized. This meter was connected across a shunt in the load and consisted of several jars with zinc plates and a chemical solution. One set of jars was intended for the main reading while the second set was operated off a smaller shunt and was intended for comparison purposes (a primitive check on the meter's accuracy). </a:t>
            </a:r>
          </a:p>
        </p:txBody>
      </p:sp>
      <p:sp>
        <p:nvSpPr>
          <p:cNvPr id="5" name="Rectangle 4"/>
          <p:cNvSpPr/>
          <p:nvPr/>
        </p:nvSpPr>
        <p:spPr>
          <a:xfrm>
            <a:off x="457200" y="3894624"/>
            <a:ext cx="8305800" cy="2062103"/>
          </a:xfrm>
          <a:prstGeom prst="rect">
            <a:avLst/>
          </a:prstGeom>
        </p:spPr>
        <p:txBody>
          <a:bodyPr wrap="square">
            <a:spAutoFit/>
          </a:bodyPr>
          <a:lstStyle/>
          <a:p>
            <a:pPr algn="l"/>
            <a:r>
              <a:rPr lang="en-US" sz="1600" dirty="0">
                <a:cs typeface="Arial" panose="020B0604020202020204" pitchFamily="34" charset="0"/>
              </a:rPr>
              <a:t>The monthly reading was made by removing the plates from the jars and weighing them with a laboratory balance. The change in the plates' weight between readings was a measure of electricity consumption. This meter was very inconvenient to use and in a couple cases mishandling of the plates resulted in large billing errors. Also, as there was no ready way to indicate the usage to the customer, this also made it hard for them to trust its accuracy. These disadvantages and the fact this meter itself had high internal losses made it unpopular enough that these meters were rapidly replaced by more reliable meters in the late 1880's, including the Thomson Recording Wattmeter.</a:t>
            </a:r>
          </a:p>
        </p:txBody>
      </p:sp>
      <p:pic>
        <p:nvPicPr>
          <p:cNvPr id="1029" name="Picture 5" descr="Edison chemical Me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31305" y="1468160"/>
            <a:ext cx="3638550" cy="2381250"/>
          </a:xfrm>
          <a:prstGeom prst="rect">
            <a:avLst/>
          </a:prstGeom>
          <a:noFill/>
          <a:extLst>
            <a:ext uri="{909E8E84-426E-40DD-AFC4-6F175D3DCCD1}">
              <a14:hiddenFill xmlns:a14="http://schemas.microsoft.com/office/drawing/2010/main">
                <a:solidFill>
                  <a:srgbClr val="FFFFFF"/>
                </a:solidFill>
              </a14:hiddenFill>
            </a:ext>
          </a:extLst>
        </p:spPr>
      </p:pic>
      <p:sp>
        <p:nvSpPr>
          <p:cNvPr id="6"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7"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15</a:t>
            </a:fld>
            <a:endParaRPr lang="en-US" dirty="0"/>
          </a:p>
        </p:txBody>
      </p:sp>
    </p:spTree>
    <p:extLst>
      <p:ext uri="{BB962C8B-B14F-4D97-AF65-F5344CB8AC3E}">
        <p14:creationId xmlns:p14="http://schemas.microsoft.com/office/powerpoint/2010/main" val="36043831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bwMode="auto">
          <a:xfrm>
            <a:off x="457200" y="304800"/>
            <a:ext cx="822960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dirty="0">
                <a:latin typeface="Arial" panose="020B0604020202020204" pitchFamily="34" charset="0"/>
                <a:cs typeface="Arial" panose="020B0604020202020204" pitchFamily="34" charset="0"/>
              </a:rPr>
              <a:t>The Problem with Direct Current</a:t>
            </a:r>
          </a:p>
        </p:txBody>
      </p:sp>
      <p:sp>
        <p:nvSpPr>
          <p:cNvPr id="23555" name="Rectangle 3"/>
          <p:cNvSpPr>
            <a:spLocks noGrp="1" noChangeArrowheads="1"/>
          </p:cNvSpPr>
          <p:nvPr>
            <p:ph sz="half" idx="1"/>
          </p:nvPr>
        </p:nvSpPr>
        <p:spPr>
          <a:xfrm>
            <a:off x="457200" y="1743075"/>
            <a:ext cx="3581400" cy="3733800"/>
          </a:xfrm>
        </p:spPr>
        <p:txBody>
          <a:bodyPr/>
          <a:lstStyle/>
          <a:p>
            <a:pPr>
              <a:lnSpc>
                <a:spcPct val="90000"/>
              </a:lnSpc>
            </a:pPr>
            <a:r>
              <a:rPr lang="en-US" altLang="en-US" sz="2400" dirty="0">
                <a:latin typeface="Arial" panose="020B0604020202020204" pitchFamily="34" charset="0"/>
                <a:cs typeface="Arial" panose="020B0604020202020204" pitchFamily="34" charset="0"/>
              </a:rPr>
              <a:t>High losses required generators to be near the loads – maximum of one mile without huge conductors</a:t>
            </a:r>
          </a:p>
          <a:p>
            <a:pPr marL="0" indent="0">
              <a:lnSpc>
                <a:spcPct val="90000"/>
              </a:lnSpc>
              <a:buNone/>
            </a:pPr>
            <a:endParaRPr lang="en-US" altLang="en-US" sz="2400" dirty="0">
              <a:latin typeface="Arial" panose="020B0604020202020204" pitchFamily="34" charset="0"/>
              <a:cs typeface="Arial" panose="020B0604020202020204" pitchFamily="34" charset="0"/>
            </a:endParaRPr>
          </a:p>
          <a:p>
            <a:pPr>
              <a:lnSpc>
                <a:spcPct val="90000"/>
              </a:lnSpc>
            </a:pPr>
            <a:r>
              <a:rPr lang="en-US" altLang="en-US" sz="2400" dirty="0">
                <a:latin typeface="Arial" panose="020B0604020202020204" pitchFamily="34" charset="0"/>
                <a:cs typeface="Arial" panose="020B0604020202020204" pitchFamily="34" charset="0"/>
              </a:rPr>
              <a:t>Difficult to change voltages for transmission with DC</a:t>
            </a:r>
          </a:p>
        </p:txBody>
      </p:sp>
      <p:pic>
        <p:nvPicPr>
          <p:cNvPr id="2355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7350" y="1743075"/>
            <a:ext cx="4489450" cy="3419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6"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16</a:t>
            </a:fld>
            <a:endParaRPr lang="en-US" dirty="0"/>
          </a:p>
        </p:txBody>
      </p:sp>
    </p:spTree>
    <p:extLst>
      <p:ext uri="{BB962C8B-B14F-4D97-AF65-F5344CB8AC3E}">
        <p14:creationId xmlns:p14="http://schemas.microsoft.com/office/powerpoint/2010/main" val="12843844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sz="4000" dirty="0">
                <a:latin typeface="Arial" panose="020B0604020202020204" pitchFamily="34" charset="0"/>
                <a:cs typeface="Arial" panose="020B0604020202020204" pitchFamily="34" charset="0"/>
              </a:rPr>
              <a:t>Westinghouse</a:t>
            </a:r>
          </a:p>
        </p:txBody>
      </p:sp>
      <p:sp>
        <p:nvSpPr>
          <p:cNvPr id="3" name="Content Placeholder 2"/>
          <p:cNvSpPr>
            <a:spLocks noGrp="1"/>
          </p:cNvSpPr>
          <p:nvPr>
            <p:ph sz="half" idx="1"/>
          </p:nvPr>
        </p:nvSpPr>
        <p:spPr>
          <a:xfrm>
            <a:off x="457200" y="1600200"/>
            <a:ext cx="4953000" cy="4525963"/>
          </a:xfrm>
        </p:spPr>
        <p:txBody>
          <a:bodyPr/>
          <a:lstStyle/>
          <a:p>
            <a:r>
              <a:rPr lang="en-US" sz="1800" dirty="0">
                <a:latin typeface="Arial" panose="020B0604020202020204" pitchFamily="34" charset="0"/>
                <a:cs typeface="Arial" panose="020B0604020202020204" pitchFamily="34" charset="0"/>
              </a:rPr>
              <a:t>1884 – George Westinghouse establishes the Union Switch &amp; Signal Co. in Pittsburgh, PA</a:t>
            </a:r>
          </a:p>
          <a:p>
            <a:r>
              <a:rPr lang="en-US" sz="1800" dirty="0">
                <a:latin typeface="Arial" panose="020B0604020202020204" pitchFamily="34" charset="0"/>
                <a:cs typeface="Arial" panose="020B0604020202020204" pitchFamily="34" charset="0"/>
              </a:rPr>
              <a:t>Buys the U.S. rights to a transformer patented in Europe</a:t>
            </a:r>
          </a:p>
          <a:p>
            <a:r>
              <a:rPr lang="en-US" sz="1800" dirty="0">
                <a:latin typeface="Arial" panose="020B0604020202020204" pitchFamily="34" charset="0"/>
                <a:cs typeface="Arial" panose="020B0604020202020204" pitchFamily="34" charset="0"/>
              </a:rPr>
              <a:t>The company reorganizes as the Westinghouse Electric and Manufacturing Company</a:t>
            </a:r>
          </a:p>
          <a:p>
            <a:r>
              <a:rPr lang="en-US" sz="1800" dirty="0">
                <a:latin typeface="Arial" panose="020B0604020202020204" pitchFamily="34" charset="0"/>
                <a:cs typeface="Arial" panose="020B0604020202020204" pitchFamily="34" charset="0"/>
              </a:rPr>
              <a:t>William Stanley joins the company as the chief electrical engineer and Oliver B. Shallenberger resigns as an officer in the U.S. Navy to work under him as the chief electrician.  </a:t>
            </a: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8341" y="1752600"/>
            <a:ext cx="2605087" cy="33022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5798341" y="5054823"/>
            <a:ext cx="2605087" cy="276999"/>
          </a:xfrm>
          <a:prstGeom prst="rect">
            <a:avLst/>
          </a:prstGeom>
          <a:noFill/>
        </p:spPr>
        <p:txBody>
          <a:bodyPr wrap="square" rtlCol="0">
            <a:spAutoFit/>
          </a:bodyPr>
          <a:lstStyle/>
          <a:p>
            <a:r>
              <a:rPr lang="en-US" sz="1200" dirty="0"/>
              <a:t>George Westinghouse</a:t>
            </a:r>
          </a:p>
        </p:txBody>
      </p:sp>
    </p:spTree>
    <p:extLst>
      <p:ext uri="{BB962C8B-B14F-4D97-AF65-F5344CB8AC3E}">
        <p14:creationId xmlns:p14="http://schemas.microsoft.com/office/powerpoint/2010/main" val="18730035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sz="4000" dirty="0">
                <a:latin typeface="Arial" panose="020B0604020202020204" pitchFamily="34" charset="0"/>
                <a:cs typeface="Arial" panose="020B0604020202020204" pitchFamily="34" charset="0"/>
              </a:rPr>
              <a:t>AC Starts to Win</a:t>
            </a:r>
          </a:p>
        </p:txBody>
      </p:sp>
      <p:sp>
        <p:nvSpPr>
          <p:cNvPr id="3" name="Content Placeholder 2"/>
          <p:cNvSpPr>
            <a:spLocks noGrp="1"/>
          </p:cNvSpPr>
          <p:nvPr>
            <p:ph sz="half" idx="1"/>
          </p:nvPr>
        </p:nvSpPr>
        <p:spPr>
          <a:xfrm>
            <a:off x="457200" y="1600200"/>
            <a:ext cx="8153400" cy="4525963"/>
          </a:xfrm>
        </p:spPr>
        <p:txBody>
          <a:bodyPr/>
          <a:lstStyle/>
          <a:p>
            <a:r>
              <a:rPr lang="en-US" sz="1800" dirty="0">
                <a:latin typeface="Arial" panose="020B0604020202020204" pitchFamily="34" charset="0"/>
                <a:cs typeface="Arial" panose="020B0604020202020204" pitchFamily="34" charset="0"/>
              </a:rPr>
              <a:t>Stanley and Schallenberger: They refine the transformer design and in 1886 Stanley demonstrates the first complete system of high voltage AC transmissions including generators, transformers, and high voltage transmission lines.  </a:t>
            </a:r>
          </a:p>
          <a:p>
            <a:r>
              <a:rPr lang="en-US" sz="1800" dirty="0">
                <a:latin typeface="Arial" panose="020B0604020202020204" pitchFamily="34" charset="0"/>
                <a:cs typeface="Arial" panose="020B0604020202020204" pitchFamily="34" charset="0"/>
              </a:rPr>
              <a:t>AC had none of the issues of DC (voltage drop in long lines and a lack of an easy way to increase or decrease the voltage).  However there was no meter that could accurately record the usage of electricity on AC circuits.</a:t>
            </a:r>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21782" y="4216925"/>
            <a:ext cx="1443037" cy="18859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38700" y="4157469"/>
            <a:ext cx="1562099" cy="19263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2743200" y="6102875"/>
            <a:ext cx="1600200" cy="276999"/>
          </a:xfrm>
          <a:prstGeom prst="rect">
            <a:avLst/>
          </a:prstGeom>
          <a:noFill/>
        </p:spPr>
        <p:txBody>
          <a:bodyPr wrap="square" rtlCol="0">
            <a:spAutoFit/>
          </a:bodyPr>
          <a:lstStyle/>
          <a:p>
            <a:r>
              <a:rPr lang="en-US" sz="1200" dirty="0"/>
              <a:t>William Stanley, Jr.</a:t>
            </a:r>
          </a:p>
        </p:txBody>
      </p:sp>
      <p:sp>
        <p:nvSpPr>
          <p:cNvPr id="7" name="TextBox 6"/>
          <p:cNvSpPr txBox="1"/>
          <p:nvPr/>
        </p:nvSpPr>
        <p:spPr>
          <a:xfrm>
            <a:off x="4730840" y="6108908"/>
            <a:ext cx="1723746" cy="276999"/>
          </a:xfrm>
          <a:prstGeom prst="rect">
            <a:avLst/>
          </a:prstGeom>
          <a:noFill/>
        </p:spPr>
        <p:txBody>
          <a:bodyPr wrap="square" rtlCol="0">
            <a:spAutoFit/>
          </a:bodyPr>
          <a:lstStyle/>
          <a:p>
            <a:r>
              <a:rPr lang="en-US" sz="1200" dirty="0"/>
              <a:t>Oliver Schallenberger</a:t>
            </a:r>
          </a:p>
        </p:txBody>
      </p:sp>
      <p:sp>
        <p:nvSpPr>
          <p:cNvPr id="8"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9"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18</a:t>
            </a:fld>
            <a:endParaRPr lang="en-US" dirty="0"/>
          </a:p>
        </p:txBody>
      </p:sp>
    </p:spTree>
    <p:extLst>
      <p:ext uri="{BB962C8B-B14F-4D97-AF65-F5344CB8AC3E}">
        <p14:creationId xmlns:p14="http://schemas.microsoft.com/office/powerpoint/2010/main" val="20055259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457200" y="228600"/>
            <a:ext cx="822960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dirty="0">
                <a:latin typeface="Arial" panose="020B0604020202020204" pitchFamily="34" charset="0"/>
                <a:cs typeface="Arial" panose="020B0604020202020204" pitchFamily="34" charset="0"/>
              </a:rPr>
              <a:t>Thomas Edison - 1889</a:t>
            </a:r>
          </a:p>
        </p:txBody>
      </p:sp>
      <p:sp>
        <p:nvSpPr>
          <p:cNvPr id="4" name="Oval Callout 3"/>
          <p:cNvSpPr/>
          <p:nvPr/>
        </p:nvSpPr>
        <p:spPr bwMode="auto">
          <a:xfrm>
            <a:off x="1640378" y="1828800"/>
            <a:ext cx="6324600" cy="3429000"/>
          </a:xfrm>
          <a:prstGeom prst="wedgeEllipseCallou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en-US" sz="2800" b="1" dirty="0">
                <a:solidFill>
                  <a:schemeClr val="bg2"/>
                </a:solidFill>
              </a:rPr>
              <a:t>"Fooling around with alternating current is just a waste of time. Nobody will use it, ever." </a:t>
            </a:r>
          </a:p>
          <a:p>
            <a:endParaRPr lang="en-US" sz="1200" b="1" dirty="0">
              <a:solidFill>
                <a:schemeClr val="bg2"/>
              </a:solidFill>
            </a:endParaRPr>
          </a:p>
          <a:p>
            <a:r>
              <a:rPr lang="en-US" sz="2000" b="1" dirty="0">
                <a:solidFill>
                  <a:schemeClr val="bg2"/>
                </a:solidFill>
              </a:rPr>
              <a:t>- Thomas Edison, 1889</a:t>
            </a:r>
          </a:p>
          <a:p>
            <a:pPr marL="0" marR="0" indent="0" algn="ctr" defTabSz="914400" rtl="0" eaLnBrk="1" fontAlgn="base" latinLnBrk="0" hangingPunct="1">
              <a:lnSpc>
                <a:spcPct val="100000"/>
              </a:lnSpc>
              <a:spcBef>
                <a:spcPct val="30000"/>
              </a:spcBef>
              <a:spcAft>
                <a:spcPct val="0"/>
              </a:spcAft>
              <a:buClrTx/>
              <a:buSzTx/>
              <a:buFontTx/>
              <a:buNone/>
              <a:tabLst/>
            </a:pPr>
            <a:endParaRPr kumimoji="0" lang="en-US" sz="1800" b="0" i="0" u="none" strike="noStrike" cap="none" normalizeH="0" baseline="0" dirty="0">
              <a:ln>
                <a:noFill/>
              </a:ln>
              <a:solidFill>
                <a:srgbClr val="000000"/>
              </a:solidFill>
              <a:effectLst/>
              <a:latin typeface="Arial" charset="0"/>
            </a:endParaRPr>
          </a:p>
        </p:txBody>
      </p:sp>
      <p:sp>
        <p:nvSpPr>
          <p:cNvPr id="5"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6"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19</a:t>
            </a:fld>
            <a:endParaRPr lang="en-US" dirty="0"/>
          </a:p>
        </p:txBody>
      </p:sp>
    </p:spTree>
    <p:extLst>
      <p:ext uri="{BB962C8B-B14F-4D97-AF65-F5344CB8AC3E}">
        <p14:creationId xmlns:p14="http://schemas.microsoft.com/office/powerpoint/2010/main" val="986947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1556951" y="152400"/>
            <a:ext cx="7208107" cy="679832"/>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eaLnBrk="1" hangingPunct="1"/>
            <a:r>
              <a:rPr lang="en-US" altLang="en-US" sz="4000" dirty="0">
                <a:solidFill>
                  <a:srgbClr val="FF0000"/>
                </a:solidFill>
                <a:latin typeface="Arial" pitchFamily="34" charset="0"/>
              </a:rPr>
              <a:t>Abstract</a:t>
            </a:r>
          </a:p>
        </p:txBody>
      </p:sp>
      <p:sp>
        <p:nvSpPr>
          <p:cNvPr id="3075" name="Rectangle 3"/>
          <p:cNvSpPr>
            <a:spLocks noGrp="1" noChangeArrowheads="1"/>
          </p:cNvSpPr>
          <p:nvPr>
            <p:ph idx="1"/>
          </p:nvPr>
        </p:nvSpPr>
        <p:spPr bwMode="auto">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eaLnBrk="1" hangingPunct="1"/>
            <a:r>
              <a:rPr lang="en-US" altLang="en-US" sz="1800" dirty="0">
                <a:latin typeface="Arial" panose="020B0604020202020204" pitchFamily="34" charset="0"/>
                <a:cs typeface="Arial" panose="020B0604020202020204" pitchFamily="34" charset="0"/>
              </a:rPr>
              <a:t>Circa 1870 - Prior to the Watt-Hour Meter</a:t>
            </a:r>
          </a:p>
          <a:p>
            <a:pPr eaLnBrk="1" hangingPunct="1"/>
            <a:r>
              <a:rPr lang="en-US" altLang="en-US" sz="1800" dirty="0">
                <a:latin typeface="Arial" panose="020B0604020202020204" pitchFamily="34" charset="0"/>
                <a:cs typeface="Arial" panose="020B0604020202020204" pitchFamily="34" charset="0"/>
              </a:rPr>
              <a:t>Early Metering luminaries</a:t>
            </a:r>
          </a:p>
          <a:p>
            <a:pPr lvl="1" eaLnBrk="1" hangingPunct="1"/>
            <a:r>
              <a:rPr lang="en-US" altLang="en-US" sz="1800" dirty="0">
                <a:latin typeface="Arial" panose="020B0604020202020204" pitchFamily="34" charset="0"/>
                <a:cs typeface="Arial" panose="020B0604020202020204" pitchFamily="34" charset="0"/>
              </a:rPr>
              <a:t>Like today – a small metering community</a:t>
            </a:r>
          </a:p>
          <a:p>
            <a:pPr lvl="1" eaLnBrk="1" hangingPunct="1"/>
            <a:r>
              <a:rPr lang="en-US" altLang="en-US" sz="1800" dirty="0">
                <a:latin typeface="Arial" panose="020B0604020202020204" pitchFamily="34" charset="0"/>
                <a:cs typeface="Arial" panose="020B0604020202020204" pitchFamily="34" charset="0"/>
              </a:rPr>
              <a:t>Elihu Thomson</a:t>
            </a:r>
          </a:p>
          <a:p>
            <a:pPr lvl="1" eaLnBrk="1" hangingPunct="1"/>
            <a:r>
              <a:rPr lang="en-US" altLang="en-US" sz="1800" dirty="0">
                <a:latin typeface="Arial" panose="020B0604020202020204" pitchFamily="34" charset="0"/>
                <a:cs typeface="Arial" panose="020B0604020202020204" pitchFamily="34" charset="0"/>
              </a:rPr>
              <a:t>Thomas Edison </a:t>
            </a:r>
          </a:p>
          <a:p>
            <a:pPr lvl="1" eaLnBrk="1" hangingPunct="1"/>
            <a:r>
              <a:rPr lang="en-US" altLang="en-US" sz="1800" dirty="0">
                <a:latin typeface="Arial" panose="020B0604020202020204" pitchFamily="34" charset="0"/>
                <a:cs typeface="Arial" panose="020B0604020202020204" pitchFamily="34" charset="0"/>
              </a:rPr>
              <a:t>George Westinghouse</a:t>
            </a:r>
          </a:p>
          <a:p>
            <a:pPr lvl="1" eaLnBrk="1" hangingPunct="1"/>
            <a:r>
              <a:rPr lang="en-US" altLang="en-US" sz="1800" dirty="0">
                <a:latin typeface="Arial" panose="020B0604020202020204" pitchFamily="34" charset="0"/>
                <a:cs typeface="Arial" panose="020B0604020202020204" pitchFamily="34" charset="0"/>
              </a:rPr>
              <a:t>Oliver B. Shallenberger</a:t>
            </a:r>
          </a:p>
          <a:p>
            <a:pPr lvl="1" eaLnBrk="1" hangingPunct="1"/>
            <a:r>
              <a:rPr lang="en-US" altLang="en-US" sz="1800" dirty="0">
                <a:latin typeface="Arial" panose="020B0604020202020204" pitchFamily="34" charset="0"/>
                <a:cs typeface="Arial" panose="020B0604020202020204" pitchFamily="34" charset="0"/>
              </a:rPr>
              <a:t>Robert C. Lanphier</a:t>
            </a:r>
          </a:p>
          <a:p>
            <a:pPr lvl="1" eaLnBrk="1" hangingPunct="1"/>
            <a:r>
              <a:rPr lang="en-US" altLang="en-US" sz="1800" dirty="0">
                <a:latin typeface="Arial" panose="020B0604020202020204" pitchFamily="34" charset="0"/>
                <a:cs typeface="Arial" panose="020B0604020202020204" pitchFamily="34" charset="0"/>
              </a:rPr>
              <a:t>Thomas Duncan</a:t>
            </a:r>
          </a:p>
          <a:p>
            <a:pPr marL="342900" lvl="1" indent="-342900" eaLnBrk="1" hangingPunct="1">
              <a:buFont typeface="Times New Roman" pitchFamily="18" charset="0"/>
              <a:buChar char="•"/>
            </a:pPr>
            <a:r>
              <a:rPr lang="en-US" altLang="en-US" sz="1800" dirty="0">
                <a:latin typeface="Arial" panose="020B0604020202020204" pitchFamily="34" charset="0"/>
                <a:ea typeface="+mn-ea"/>
                <a:cs typeface="Arial" panose="020B0604020202020204" pitchFamily="34" charset="0"/>
              </a:rPr>
              <a:t>AC versus DC (battle of the currents)</a:t>
            </a:r>
          </a:p>
          <a:p>
            <a:pPr eaLnBrk="1" hangingPunct="1"/>
            <a:r>
              <a:rPr lang="en-US" altLang="en-US" sz="1800" dirty="0">
                <a:latin typeface="Arial" panose="020B0604020202020204" pitchFamily="34" charset="0"/>
                <a:cs typeface="Arial" panose="020B0604020202020204" pitchFamily="34" charset="0"/>
              </a:rPr>
              <a:t>Meter Manufacturers</a:t>
            </a:r>
          </a:p>
          <a:p>
            <a:pPr eaLnBrk="1" hangingPunct="1"/>
            <a:r>
              <a:rPr lang="en-US" altLang="en-US" sz="1800" dirty="0">
                <a:latin typeface="Arial" panose="020B0604020202020204" pitchFamily="34" charset="0"/>
                <a:cs typeface="Arial" panose="020B0604020202020204" pitchFamily="34" charset="0"/>
              </a:rPr>
              <a:t>The Watt-Hour Meter</a:t>
            </a:r>
          </a:p>
          <a:p>
            <a:pPr eaLnBrk="1" hangingPunct="1"/>
            <a:r>
              <a:rPr lang="en-US" altLang="en-US" sz="1800" dirty="0">
                <a:latin typeface="Arial" panose="020B0604020202020204" pitchFamily="34" charset="0"/>
                <a:cs typeface="Arial" panose="020B0604020202020204" pitchFamily="34" charset="0"/>
              </a:rPr>
              <a:t>How Metering Has Changed </a:t>
            </a:r>
          </a:p>
          <a:p>
            <a:pPr eaLnBrk="1" hangingPunct="1"/>
            <a:r>
              <a:rPr lang="en-US" altLang="en-US" sz="1800" dirty="0">
                <a:latin typeface="Arial" panose="020B0604020202020204" pitchFamily="34" charset="0"/>
                <a:cs typeface="Arial" panose="020B0604020202020204" pitchFamily="34" charset="0"/>
              </a:rPr>
              <a:t>Metering Today</a:t>
            </a:r>
          </a:p>
          <a:p>
            <a:pPr marL="0" indent="0" eaLnBrk="1" hangingPunct="1">
              <a:buNone/>
            </a:pPr>
            <a:endParaRPr lang="en-US" altLang="en-US" sz="2200" dirty="0"/>
          </a:p>
          <a:p>
            <a:pPr marL="0" indent="0" eaLnBrk="1" hangingPunct="1">
              <a:buNone/>
            </a:pPr>
            <a:endParaRPr lang="en-US" altLang="en-US" sz="2200" dirty="0"/>
          </a:p>
          <a:p>
            <a:pPr marL="0" indent="0" eaLnBrk="1" hangingPunct="1">
              <a:buNone/>
            </a:pPr>
            <a:endParaRPr lang="en-US" altLang="en-US" sz="2200" dirty="0"/>
          </a:p>
        </p:txBody>
      </p:sp>
      <p:sp>
        <p:nvSpPr>
          <p:cNvPr id="4"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5"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2</a:t>
            </a:fld>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bwMode="auto">
          <a:xfrm>
            <a:off x="565150" y="304800"/>
            <a:ext cx="819785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dirty="0">
                <a:latin typeface="Arial" panose="020B0604020202020204" pitchFamily="34" charset="0"/>
                <a:cs typeface="Arial" panose="020B0604020202020204" pitchFamily="34" charset="0"/>
              </a:rPr>
              <a:t>Galileo Ferraris</a:t>
            </a:r>
          </a:p>
        </p:txBody>
      </p:sp>
      <p:sp>
        <p:nvSpPr>
          <p:cNvPr id="29699" name="Rectangle 3"/>
          <p:cNvSpPr>
            <a:spLocks noGrp="1" noChangeArrowheads="1"/>
          </p:cNvSpPr>
          <p:nvPr>
            <p:ph idx="1"/>
          </p:nvPr>
        </p:nvSpPr>
        <p:spPr>
          <a:xfrm>
            <a:off x="609600" y="1600200"/>
            <a:ext cx="4419600" cy="4525962"/>
          </a:xfrm>
        </p:spPr>
        <p:txBody>
          <a:bodyPr/>
          <a:lstStyle/>
          <a:p>
            <a:r>
              <a:rPr lang="en-US" altLang="en-US" sz="2000" dirty="0">
                <a:latin typeface="Arial" panose="020B0604020202020204" pitchFamily="34" charset="0"/>
                <a:cs typeface="Arial" panose="020B0604020202020204" pitchFamily="34" charset="0"/>
              </a:rPr>
              <a:t>Tesla in 1882 identified concept of rotating magnetic field</a:t>
            </a:r>
          </a:p>
          <a:p>
            <a:endParaRPr lang="en-US" altLang="en-US" sz="2000" dirty="0">
              <a:latin typeface="Arial" panose="020B0604020202020204" pitchFamily="34" charset="0"/>
              <a:cs typeface="Arial" panose="020B0604020202020204" pitchFamily="34" charset="0"/>
            </a:endParaRPr>
          </a:p>
          <a:p>
            <a:r>
              <a:rPr lang="en-US" altLang="en-US" sz="2000" dirty="0">
                <a:latin typeface="Arial" panose="020B0604020202020204" pitchFamily="34" charset="0"/>
                <a:cs typeface="Arial" panose="020B0604020202020204" pitchFamily="34" charset="0"/>
              </a:rPr>
              <a:t>Dr. Ferraris, in 1885, proved that torque could be produced electromagnetically by two alternating-current fluxes, which have a time displacement and a space displacement in the direction of proposed motion.</a:t>
            </a:r>
          </a:p>
        </p:txBody>
      </p:sp>
      <p:pic>
        <p:nvPicPr>
          <p:cNvPr id="297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1828800"/>
            <a:ext cx="1878013" cy="2601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5791200" y="4430712"/>
            <a:ext cx="1878013" cy="276999"/>
          </a:xfrm>
          <a:prstGeom prst="rect">
            <a:avLst/>
          </a:prstGeom>
          <a:noFill/>
        </p:spPr>
        <p:txBody>
          <a:bodyPr wrap="square" rtlCol="0">
            <a:spAutoFit/>
          </a:bodyPr>
          <a:lstStyle/>
          <a:p>
            <a:r>
              <a:rPr lang="en-US" sz="1200" dirty="0"/>
              <a:t>Dr. Galileo Ferraris</a:t>
            </a:r>
          </a:p>
        </p:txBody>
      </p:sp>
      <p:sp>
        <p:nvSpPr>
          <p:cNvPr id="6"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7"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20</a:t>
            </a:fld>
            <a:endParaRPr lang="en-US" dirty="0"/>
          </a:p>
        </p:txBody>
      </p:sp>
    </p:spTree>
    <p:extLst>
      <p:ext uri="{BB962C8B-B14F-4D97-AF65-F5344CB8AC3E}">
        <p14:creationId xmlns:p14="http://schemas.microsoft.com/office/powerpoint/2010/main" val="20928830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533400" y="-76200"/>
            <a:ext cx="8229600" cy="1143000"/>
          </a:xfrm>
        </p:spPr>
        <p:txBody>
          <a:bodyPr>
            <a:normAutofit/>
          </a:bodyPr>
          <a:lstStyle/>
          <a:p>
            <a:pPr fontAlgn="auto">
              <a:spcAft>
                <a:spcPts val="0"/>
              </a:spcAft>
              <a:defRPr/>
            </a:pPr>
            <a:r>
              <a:rPr lang="en-US" altLang="en-US" sz="2800" dirty="0">
                <a:latin typeface="Arial" panose="020B0604020202020204" pitchFamily="34" charset="0"/>
                <a:cs typeface="Arial" panose="020B0604020202020204" pitchFamily="34" charset="0"/>
              </a:rPr>
              <a:t>1893 Nikola Tesla Induction Motor Patent</a:t>
            </a:r>
          </a:p>
        </p:txBody>
      </p:sp>
      <p:sp>
        <p:nvSpPr>
          <p:cNvPr id="30723" name="Rectangle 3"/>
          <p:cNvSpPr>
            <a:spLocks noGrp="1" noChangeArrowheads="1"/>
          </p:cNvSpPr>
          <p:nvPr>
            <p:ph idx="1"/>
          </p:nvPr>
        </p:nvSpPr>
        <p:spPr>
          <a:xfrm>
            <a:off x="457200" y="1600200"/>
            <a:ext cx="4114800" cy="4525963"/>
          </a:xfrm>
        </p:spPr>
        <p:txBody>
          <a:bodyPr/>
          <a:lstStyle/>
          <a:p>
            <a:r>
              <a:rPr lang="en-US" altLang="en-US" sz="1800" dirty="0">
                <a:latin typeface="Arial" panose="020B0604020202020204" pitchFamily="34" charset="0"/>
                <a:cs typeface="Arial" panose="020B0604020202020204" pitchFamily="34" charset="0"/>
              </a:rPr>
              <a:t>Nikola Tesla takes out a patent covering Ferraris' discovery of the induction motor principle. </a:t>
            </a:r>
          </a:p>
          <a:p>
            <a:r>
              <a:rPr lang="en-US" altLang="en-US" sz="1800" dirty="0">
                <a:latin typeface="Arial" panose="020B0604020202020204" pitchFamily="34" charset="0"/>
                <a:cs typeface="Arial" panose="020B0604020202020204" pitchFamily="34" charset="0"/>
              </a:rPr>
              <a:t>There was a brief patent infringement suit, but Tesla was awarded priority. This was just one of Tesla's many patents later purchased by George Westinghouse.</a:t>
            </a:r>
          </a:p>
          <a:p>
            <a:r>
              <a:rPr lang="en-US" altLang="en-US" sz="1800" dirty="0">
                <a:latin typeface="Arial" panose="020B0604020202020204" pitchFamily="34" charset="0"/>
                <a:cs typeface="Arial" panose="020B0604020202020204" pitchFamily="34" charset="0"/>
              </a:rPr>
              <a:t>This discovery by Ferraris and patent by Tesla spurs the development of induction-type motors as well as paving the way for the development of the induction-type watthour meter.</a:t>
            </a:r>
          </a:p>
          <a:p>
            <a:endParaRPr lang="en-US" altLang="en-US" sz="1800" dirty="0"/>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1742527"/>
            <a:ext cx="3733800" cy="27342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4876800" y="4476818"/>
            <a:ext cx="3733800" cy="738664"/>
          </a:xfrm>
          <a:prstGeom prst="rect">
            <a:avLst/>
          </a:prstGeom>
          <a:noFill/>
        </p:spPr>
        <p:txBody>
          <a:bodyPr wrap="square" rtlCol="0">
            <a:spAutoFit/>
          </a:bodyPr>
          <a:lstStyle/>
          <a:p>
            <a:r>
              <a:rPr lang="en-US" sz="1400" dirty="0"/>
              <a:t>One of the original AC Tesla Induction Motors on display in the British Science Museum in London.</a:t>
            </a:r>
          </a:p>
        </p:txBody>
      </p:sp>
      <p:sp>
        <p:nvSpPr>
          <p:cNvPr id="6"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7"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21</a:t>
            </a:fld>
            <a:endParaRPr lang="en-US" dirty="0"/>
          </a:p>
        </p:txBody>
      </p:sp>
    </p:spTree>
    <p:extLst>
      <p:ext uri="{BB962C8B-B14F-4D97-AF65-F5344CB8AC3E}">
        <p14:creationId xmlns:p14="http://schemas.microsoft.com/office/powerpoint/2010/main" val="6186725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8575" y="1295400"/>
            <a:ext cx="2178425" cy="29045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580" name="Rectangle 4"/>
          <p:cNvSpPr>
            <a:spLocks noGrp="1" noChangeArrowheads="1"/>
          </p:cNvSpPr>
          <p:nvPr>
            <p:ph type="title"/>
          </p:nvPr>
        </p:nvSpPr>
        <p:spPr bwMode="auto">
          <a:xfrm>
            <a:off x="685800" y="152400"/>
            <a:ext cx="777240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nSpc>
                <a:spcPct val="80000"/>
              </a:lnSpc>
            </a:pPr>
            <a:r>
              <a:rPr lang="en-US" altLang="en-US" sz="2500" dirty="0">
                <a:latin typeface="Arial" panose="020B0604020202020204" pitchFamily="34" charset="0"/>
                <a:cs typeface="Arial" panose="020B0604020202020204" pitchFamily="34" charset="0"/>
              </a:rPr>
              <a:t>1888: A Young Serb Named </a:t>
            </a:r>
            <a:r>
              <a:rPr lang="sr-Latn-CS" altLang="en-US" sz="2500" dirty="0">
                <a:latin typeface="Arial" panose="020B0604020202020204" pitchFamily="34" charset="0"/>
                <a:cs typeface="Arial" panose="020B0604020202020204" pitchFamily="34" charset="0"/>
              </a:rPr>
              <a:t>Никола Тесла</a:t>
            </a:r>
            <a:r>
              <a:rPr lang="en-US" altLang="en-US" sz="2500" dirty="0">
                <a:latin typeface="Arial" panose="020B0604020202020204" pitchFamily="34" charset="0"/>
                <a:cs typeface="Arial" panose="020B0604020202020204" pitchFamily="34" charset="0"/>
              </a:rPr>
              <a:t> </a:t>
            </a:r>
            <a:br>
              <a:rPr lang="en-US" altLang="en-US" sz="2500" dirty="0">
                <a:latin typeface="Arial" panose="020B0604020202020204" pitchFamily="34" charset="0"/>
                <a:cs typeface="Arial" panose="020B0604020202020204" pitchFamily="34" charset="0"/>
              </a:rPr>
            </a:br>
            <a:r>
              <a:rPr lang="en-US" altLang="en-US" sz="2500" dirty="0">
                <a:latin typeface="Arial" panose="020B0604020202020204" pitchFamily="34" charset="0"/>
                <a:cs typeface="Arial" panose="020B0604020202020204" pitchFamily="34" charset="0"/>
              </a:rPr>
              <a:t>(Nicola Tesla) Meets George Westinghouse</a:t>
            </a:r>
          </a:p>
        </p:txBody>
      </p:sp>
      <p:sp>
        <p:nvSpPr>
          <p:cNvPr id="24581" name="Text Box 5"/>
          <p:cNvSpPr txBox="1">
            <a:spLocks noChangeArrowheads="1"/>
          </p:cNvSpPr>
          <p:nvPr/>
        </p:nvSpPr>
        <p:spPr bwMode="auto">
          <a:xfrm>
            <a:off x="2693894" y="3276637"/>
            <a:ext cx="1944622"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lgn="l">
              <a:spcBef>
                <a:spcPct val="0"/>
              </a:spcBef>
              <a:buFontTx/>
              <a:buNone/>
            </a:pPr>
            <a:r>
              <a:rPr lang="en-US" altLang="en-US" sz="1800" dirty="0">
                <a:latin typeface="Arial" panose="020B0604020202020204" pitchFamily="34" charset="0"/>
                <a:cs typeface="Arial" panose="020B0604020202020204" pitchFamily="34" charset="0"/>
              </a:rPr>
              <a:t>Nicola Tesla, "The Wizard of The West" </a:t>
            </a:r>
          </a:p>
        </p:txBody>
      </p:sp>
      <p:pic>
        <p:nvPicPr>
          <p:cNvPr id="1331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72197" y="1295401"/>
            <a:ext cx="3257671" cy="2085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bwMode="auto">
          <a:xfrm>
            <a:off x="488576" y="4419601"/>
            <a:ext cx="8135472" cy="152400"/>
          </a:xfrm>
          <a:prstGeom prst="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30000"/>
              </a:spcBef>
              <a:spcAft>
                <a:spcPct val="0"/>
              </a:spcAft>
              <a:buClrTx/>
              <a:buSzTx/>
              <a:buFontTx/>
              <a:buNone/>
              <a:tabLst/>
            </a:pPr>
            <a:endParaRPr kumimoji="0" lang="en-US" sz="1800" b="0" i="0" u="none" strike="noStrike" cap="none" normalizeH="0" baseline="0" dirty="0">
              <a:ln>
                <a:noFill/>
              </a:ln>
              <a:solidFill>
                <a:srgbClr val="000000"/>
              </a:solidFill>
              <a:effectLst/>
              <a:latin typeface="Arial" charset="0"/>
            </a:endParaRPr>
          </a:p>
        </p:txBody>
      </p:sp>
      <p:sp>
        <p:nvSpPr>
          <p:cNvPr id="3" name="TextBox 2"/>
          <p:cNvSpPr txBox="1"/>
          <p:nvPr/>
        </p:nvSpPr>
        <p:spPr>
          <a:xfrm>
            <a:off x="4953000" y="3496418"/>
            <a:ext cx="3671048" cy="646331"/>
          </a:xfrm>
          <a:prstGeom prst="rect">
            <a:avLst/>
          </a:prstGeom>
          <a:noFill/>
          <a:ln w="19050">
            <a:solidFill>
              <a:srgbClr val="FF0000"/>
            </a:solidFill>
          </a:ln>
        </p:spPr>
        <p:txBody>
          <a:bodyPr wrap="square" rtlCol="0">
            <a:spAutoFit/>
          </a:bodyPr>
          <a:lstStyle/>
          <a:p>
            <a:r>
              <a:rPr lang="en-US" b="1" dirty="0">
                <a:solidFill>
                  <a:srgbClr val="FF0000"/>
                </a:solidFill>
              </a:rPr>
              <a:t>1893: World’s Fair Chicago lighted by Westinghouse / Tesla</a:t>
            </a:r>
          </a:p>
        </p:txBody>
      </p:sp>
      <p:sp>
        <p:nvSpPr>
          <p:cNvPr id="14" name="TextBox 13"/>
          <p:cNvSpPr txBox="1"/>
          <p:nvPr/>
        </p:nvSpPr>
        <p:spPr>
          <a:xfrm>
            <a:off x="663388" y="5070985"/>
            <a:ext cx="1704766" cy="923330"/>
          </a:xfrm>
          <a:prstGeom prst="rect">
            <a:avLst/>
          </a:prstGeom>
          <a:noFill/>
          <a:ln w="19050">
            <a:solidFill>
              <a:srgbClr val="FF0000"/>
            </a:solidFill>
          </a:ln>
        </p:spPr>
        <p:txBody>
          <a:bodyPr wrap="square" rtlCol="0">
            <a:spAutoFit/>
          </a:bodyPr>
          <a:lstStyle/>
          <a:p>
            <a:r>
              <a:rPr lang="en-US" b="1" dirty="0">
                <a:solidFill>
                  <a:srgbClr val="FF0000"/>
                </a:solidFill>
              </a:rPr>
              <a:t>1882: Induction Motor</a:t>
            </a:r>
          </a:p>
        </p:txBody>
      </p:sp>
      <p:cxnSp>
        <p:nvCxnSpPr>
          <p:cNvPr id="5" name="Straight Connector 4"/>
          <p:cNvCxnSpPr>
            <a:endCxn id="14" idx="0"/>
          </p:cNvCxnSpPr>
          <p:nvPr/>
        </p:nvCxnSpPr>
        <p:spPr bwMode="auto">
          <a:xfrm>
            <a:off x="1515771" y="4572001"/>
            <a:ext cx="0" cy="498984"/>
          </a:xfrm>
          <a:prstGeom prst="line">
            <a:avLst/>
          </a:prstGeom>
          <a:solidFill>
            <a:schemeClr val="accent1"/>
          </a:solidFill>
          <a:ln w="190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 name="Straight Connector 6"/>
          <p:cNvCxnSpPr/>
          <p:nvPr/>
        </p:nvCxnSpPr>
        <p:spPr bwMode="auto">
          <a:xfrm>
            <a:off x="7010400" y="4161067"/>
            <a:ext cx="0" cy="350672"/>
          </a:xfrm>
          <a:prstGeom prst="line">
            <a:avLst/>
          </a:prstGeom>
          <a:solidFill>
            <a:schemeClr val="accent1"/>
          </a:solidFill>
          <a:ln w="190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 name="TextBox 7"/>
          <p:cNvSpPr txBox="1"/>
          <p:nvPr/>
        </p:nvSpPr>
        <p:spPr>
          <a:xfrm>
            <a:off x="3505200" y="4821493"/>
            <a:ext cx="2895600" cy="1200329"/>
          </a:xfrm>
          <a:prstGeom prst="rect">
            <a:avLst/>
          </a:prstGeom>
          <a:noFill/>
          <a:ln w="19050">
            <a:solidFill>
              <a:srgbClr val="FF0000"/>
            </a:solidFill>
          </a:ln>
        </p:spPr>
        <p:txBody>
          <a:bodyPr wrap="square" rtlCol="0">
            <a:spAutoFit/>
          </a:bodyPr>
          <a:lstStyle/>
          <a:p>
            <a:r>
              <a:rPr lang="en-US" b="1" dirty="0">
                <a:solidFill>
                  <a:srgbClr val="FF0000"/>
                </a:solidFill>
              </a:rPr>
              <a:t>1888: Westinghouse, American entrepreneur and engineer meets Tesla</a:t>
            </a:r>
          </a:p>
        </p:txBody>
      </p:sp>
      <p:cxnSp>
        <p:nvCxnSpPr>
          <p:cNvPr id="10" name="Straight Connector 9"/>
          <p:cNvCxnSpPr>
            <a:endCxn id="8" idx="0"/>
          </p:cNvCxnSpPr>
          <p:nvPr/>
        </p:nvCxnSpPr>
        <p:spPr bwMode="auto">
          <a:xfrm>
            <a:off x="4953000" y="4572001"/>
            <a:ext cx="0" cy="249492"/>
          </a:xfrm>
          <a:prstGeom prst="line">
            <a:avLst/>
          </a:prstGeom>
          <a:solidFill>
            <a:schemeClr val="accent1"/>
          </a:solidFill>
          <a:ln w="190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3"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15"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22</a:t>
            </a:fld>
            <a:endParaRPr lang="en-US" dirty="0"/>
          </a:p>
        </p:txBody>
      </p:sp>
    </p:spTree>
    <p:extLst>
      <p:ext uri="{BB962C8B-B14F-4D97-AF65-F5344CB8AC3E}">
        <p14:creationId xmlns:p14="http://schemas.microsoft.com/office/powerpoint/2010/main" val="23182571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bwMode="auto">
          <a:xfrm>
            <a:off x="685800" y="228600"/>
            <a:ext cx="800100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dirty="0">
                <a:latin typeface="Arial" panose="020B0604020202020204" pitchFamily="34" charset="0"/>
                <a:cs typeface="Arial" panose="020B0604020202020204" pitchFamily="34" charset="0"/>
              </a:rPr>
              <a:t>The Battle of the Currents</a:t>
            </a:r>
          </a:p>
        </p:txBody>
      </p:sp>
      <p:sp>
        <p:nvSpPr>
          <p:cNvPr id="16387" name="Rectangle 3"/>
          <p:cNvSpPr>
            <a:spLocks noGrp="1" noChangeArrowheads="1"/>
          </p:cNvSpPr>
          <p:nvPr>
            <p:ph idx="1"/>
          </p:nvPr>
        </p:nvSpPr>
        <p:spPr>
          <a:xfrm>
            <a:off x="4572000" y="1700213"/>
            <a:ext cx="4038600" cy="3024187"/>
          </a:xfrm>
        </p:spPr>
        <p:txBody>
          <a:bodyPr rtlCol="0">
            <a:normAutofit lnSpcReduction="10000"/>
          </a:bodyPr>
          <a:lstStyle/>
          <a:p>
            <a:pPr fontAlgn="auto">
              <a:lnSpc>
                <a:spcPct val="90000"/>
              </a:lnSpc>
              <a:spcAft>
                <a:spcPts val="0"/>
              </a:spcAft>
              <a:buFont typeface="Arial" panose="020B0604020202020204" pitchFamily="34" charset="0"/>
              <a:buChar char="•"/>
              <a:defRPr/>
            </a:pPr>
            <a:r>
              <a:rPr lang="en-US" altLang="en-US" sz="1800" dirty="0">
                <a:latin typeface="Arial" panose="020B0604020202020204" pitchFamily="34" charset="0"/>
                <a:cs typeface="Arial" panose="020B0604020202020204" pitchFamily="34" charset="0"/>
              </a:rPr>
              <a:t>Edison was a shrewd businessman who wanted to profit from his inventions</a:t>
            </a:r>
          </a:p>
          <a:p>
            <a:pPr fontAlgn="auto">
              <a:lnSpc>
                <a:spcPct val="90000"/>
              </a:lnSpc>
              <a:spcAft>
                <a:spcPts val="0"/>
              </a:spcAft>
              <a:buFont typeface="Arial" panose="020B0604020202020204" pitchFamily="34" charset="0"/>
              <a:buChar char="•"/>
              <a:defRPr/>
            </a:pPr>
            <a:r>
              <a:rPr lang="en-US" altLang="en-US" sz="1800" dirty="0">
                <a:latin typeface="Arial" panose="020B0604020202020204" pitchFamily="34" charset="0"/>
                <a:cs typeface="Arial" panose="020B0604020202020204" pitchFamily="34" charset="0"/>
              </a:rPr>
              <a:t>Tesla was a brilliant scientist but not a good businessman</a:t>
            </a:r>
          </a:p>
          <a:p>
            <a:pPr fontAlgn="auto">
              <a:lnSpc>
                <a:spcPct val="90000"/>
              </a:lnSpc>
              <a:spcAft>
                <a:spcPts val="0"/>
              </a:spcAft>
              <a:buFont typeface="Arial" panose="020B0604020202020204" pitchFamily="34" charset="0"/>
              <a:buChar char="•"/>
              <a:defRPr/>
            </a:pPr>
            <a:r>
              <a:rPr lang="en-US" altLang="en-US" sz="1800" dirty="0">
                <a:latin typeface="Arial" panose="020B0604020202020204" pitchFamily="34" charset="0"/>
                <a:cs typeface="Arial" panose="020B0604020202020204" pitchFamily="34" charset="0"/>
              </a:rPr>
              <a:t>Edison took advantage of Tesla’s technical skills without compensating him</a:t>
            </a:r>
          </a:p>
          <a:p>
            <a:pPr fontAlgn="auto">
              <a:lnSpc>
                <a:spcPct val="90000"/>
              </a:lnSpc>
              <a:spcAft>
                <a:spcPts val="0"/>
              </a:spcAft>
              <a:buFont typeface="Arial" panose="020B0604020202020204" pitchFamily="34" charset="0"/>
              <a:buChar char="•"/>
              <a:defRPr/>
            </a:pPr>
            <a:r>
              <a:rPr lang="en-US" altLang="en-US" sz="1800" dirty="0">
                <a:latin typeface="Arial" panose="020B0604020202020204" pitchFamily="34" charset="0"/>
                <a:cs typeface="Arial" panose="020B0604020202020204" pitchFamily="34" charset="0"/>
              </a:rPr>
              <a:t>Westinghouse treated Tesla with respect and funded his experiments in AC power</a:t>
            </a:r>
          </a:p>
        </p:txBody>
      </p:sp>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752600"/>
            <a:ext cx="3810000" cy="2857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533400" y="4800600"/>
            <a:ext cx="8001000" cy="1006429"/>
          </a:xfrm>
          <a:prstGeom prst="rect">
            <a:avLst/>
          </a:prstGeom>
          <a:noFill/>
        </p:spPr>
        <p:txBody>
          <a:bodyPr wrap="square" rtlCol="0">
            <a:spAutoFit/>
          </a:bodyPr>
          <a:lstStyle/>
          <a:p>
            <a:pPr marL="285750" indent="-285750" algn="l">
              <a:buFont typeface="Arial" panose="020B0604020202020204" pitchFamily="34" charset="0"/>
              <a:buChar char="•"/>
            </a:pPr>
            <a:r>
              <a:rPr lang="en-US" altLang="en-US" dirty="0">
                <a:cs typeface="Arial" panose="020B0604020202020204" pitchFamily="34" charset="0"/>
              </a:rPr>
              <a:t>Edison lobbied for AC power to be used in executions and then claimed AC was “too dangerous”</a:t>
            </a:r>
          </a:p>
          <a:p>
            <a:endParaRPr lang="en-US" dirty="0"/>
          </a:p>
        </p:txBody>
      </p:sp>
      <p:sp>
        <p:nvSpPr>
          <p:cNvPr id="6"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7"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23</a:t>
            </a:fld>
            <a:endParaRPr lang="en-US" dirty="0"/>
          </a:p>
        </p:txBody>
      </p:sp>
    </p:spTree>
    <p:extLst>
      <p:ext uri="{BB962C8B-B14F-4D97-AF65-F5344CB8AC3E}">
        <p14:creationId xmlns:p14="http://schemas.microsoft.com/office/powerpoint/2010/main" val="29652879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bwMode="auto">
          <a:xfrm>
            <a:off x="488950" y="152400"/>
            <a:ext cx="819785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2500" dirty="0">
                <a:latin typeface="Arial" panose="020B0604020202020204" pitchFamily="34" charset="0"/>
                <a:cs typeface="Arial" panose="020B0604020202020204" pitchFamily="34" charset="0"/>
              </a:rPr>
              <a:t>1893: Westinghouse Awarded the Contract </a:t>
            </a:r>
            <a:br>
              <a:rPr lang="en-US" altLang="en-US" sz="2500" dirty="0">
                <a:latin typeface="Arial" panose="020B0604020202020204" pitchFamily="34" charset="0"/>
                <a:cs typeface="Arial" panose="020B0604020202020204" pitchFamily="34" charset="0"/>
              </a:rPr>
            </a:br>
            <a:r>
              <a:rPr lang="en-US" altLang="en-US" sz="2500" dirty="0">
                <a:latin typeface="Arial" panose="020B0604020202020204" pitchFamily="34" charset="0"/>
                <a:cs typeface="Arial" panose="020B0604020202020204" pitchFamily="34" charset="0"/>
              </a:rPr>
              <a:t>for Powerhouse at Niagara Falls</a:t>
            </a:r>
          </a:p>
        </p:txBody>
      </p:sp>
      <p:pic>
        <p:nvPicPr>
          <p:cNvPr id="27651" name="Picture 4"/>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728663" y="1778000"/>
            <a:ext cx="3495675" cy="2487613"/>
          </a:xfrm>
          <a:noFill/>
          <a:ln w="63500">
            <a:solidFill>
              <a:srgbClr val="FF0000"/>
            </a:solidFill>
            <a:miter lim="800000"/>
            <a:headEnd/>
            <a:tailEnd/>
          </a:ln>
        </p:spPr>
      </p:pic>
      <p:sp>
        <p:nvSpPr>
          <p:cNvPr id="27652" name="Rectangle 3"/>
          <p:cNvSpPr>
            <a:spLocks noGrp="1" noChangeArrowheads="1"/>
          </p:cNvSpPr>
          <p:nvPr>
            <p:ph sz="half" idx="2"/>
          </p:nvPr>
        </p:nvSpPr>
        <p:spPr>
          <a:xfrm>
            <a:off x="685800" y="4554538"/>
            <a:ext cx="7772400" cy="1312862"/>
          </a:xfrm>
        </p:spPr>
        <p:txBody>
          <a:bodyPr/>
          <a:lstStyle/>
          <a:p>
            <a:pPr marL="0" indent="3175">
              <a:lnSpc>
                <a:spcPct val="90000"/>
              </a:lnSpc>
              <a:buFont typeface="Monotype Sorts" charset="2"/>
              <a:buNone/>
            </a:pPr>
            <a:r>
              <a:rPr lang="en-US" altLang="en-US" sz="1800" dirty="0">
                <a:latin typeface="Arial" panose="020B0604020202020204" pitchFamily="34" charset="0"/>
                <a:cs typeface="Arial" panose="020B0604020202020204" pitchFamily="34" charset="0"/>
              </a:rPr>
              <a:t>Edward Dean Adams power station at Niagara, with ten 5,000-horsepower Tesla/Westinghouse AC generators — the culmination of Tesla's dream. </a:t>
            </a:r>
            <a:br>
              <a:rPr lang="en-US" altLang="en-US" sz="1800" dirty="0">
                <a:latin typeface="Arial" panose="020B0604020202020204" pitchFamily="34" charset="0"/>
                <a:cs typeface="Arial" panose="020B0604020202020204" pitchFamily="34" charset="0"/>
              </a:rPr>
            </a:br>
            <a:r>
              <a:rPr lang="en-US" altLang="en-US" sz="1800" b="1" dirty="0">
                <a:latin typeface="Arial" panose="020B0604020202020204" pitchFamily="34" charset="0"/>
                <a:cs typeface="Arial" panose="020B0604020202020204" pitchFamily="34" charset="0"/>
              </a:rPr>
              <a:t>(Courtesy Smithsonian Institution)</a:t>
            </a:r>
            <a:r>
              <a:rPr lang="en-US" altLang="en-US" sz="1800" dirty="0">
                <a:latin typeface="Arial" panose="020B0604020202020204" pitchFamily="34" charset="0"/>
                <a:cs typeface="Arial" panose="020B0604020202020204" pitchFamily="34" charset="0"/>
              </a:rPr>
              <a:t> </a:t>
            </a:r>
          </a:p>
        </p:txBody>
      </p:sp>
      <p:pic>
        <p:nvPicPr>
          <p:cNvPr id="2765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62525" y="1778000"/>
            <a:ext cx="3724275" cy="2487613"/>
          </a:xfrm>
          <a:prstGeom prst="rect">
            <a:avLst/>
          </a:prstGeom>
          <a:noFill/>
          <a:ln w="63500">
            <a:solidFill>
              <a:srgbClr val="FF0000"/>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7"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24</a:t>
            </a:fld>
            <a:endParaRPr lang="en-US" dirty="0"/>
          </a:p>
        </p:txBody>
      </p:sp>
    </p:spTree>
    <p:extLst>
      <p:ext uri="{BB962C8B-B14F-4D97-AF65-F5344CB8AC3E}">
        <p14:creationId xmlns:p14="http://schemas.microsoft.com/office/powerpoint/2010/main" val="37169914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bwMode="auto">
          <a:xfrm>
            <a:off x="457200" y="228600"/>
            <a:ext cx="822960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dirty="0">
                <a:latin typeface="Arial" panose="020B0604020202020204" pitchFamily="34" charset="0"/>
                <a:cs typeface="Arial" panose="020B0604020202020204" pitchFamily="34" charset="0"/>
              </a:rPr>
              <a:t>Types of Early Electric Meters</a:t>
            </a:r>
          </a:p>
        </p:txBody>
      </p:sp>
      <p:sp>
        <p:nvSpPr>
          <p:cNvPr id="28675" name="Rectangle 3"/>
          <p:cNvSpPr>
            <a:spLocks noGrp="1" noChangeArrowheads="1"/>
          </p:cNvSpPr>
          <p:nvPr>
            <p:ph idx="1"/>
          </p:nvPr>
        </p:nvSpPr>
        <p:spPr/>
        <p:txBody>
          <a:bodyPr/>
          <a:lstStyle/>
          <a:p>
            <a:pPr>
              <a:lnSpc>
                <a:spcPct val="80000"/>
              </a:lnSpc>
            </a:pPr>
            <a:r>
              <a:rPr lang="en-US" altLang="en-US" sz="2000" i="1" dirty="0">
                <a:latin typeface="Arial" panose="020B0604020202020204" pitchFamily="34" charset="0"/>
                <a:cs typeface="Arial" panose="020B0604020202020204" pitchFamily="34" charset="0"/>
              </a:rPr>
              <a:t>Electrolytic Meters</a:t>
            </a:r>
            <a:r>
              <a:rPr lang="en-US" altLang="en-US" sz="2000" dirty="0">
                <a:latin typeface="Arial" panose="020B0604020202020204" pitchFamily="34" charset="0"/>
                <a:cs typeface="Arial" panose="020B0604020202020204" pitchFamily="34" charset="0"/>
              </a:rPr>
              <a:t> are exclusively ampere-hour meters</a:t>
            </a:r>
          </a:p>
          <a:p>
            <a:pPr lvl="1">
              <a:lnSpc>
                <a:spcPct val="80000"/>
              </a:lnSpc>
            </a:pPr>
            <a:r>
              <a:rPr lang="en-US" altLang="en-US" sz="2000" dirty="0">
                <a:latin typeface="Arial" panose="020B0604020202020204" pitchFamily="34" charset="0"/>
                <a:cs typeface="Arial" panose="020B0604020202020204" pitchFamily="34" charset="0"/>
              </a:rPr>
              <a:t>Chemical cells measure electricity by change of weight of cell plates</a:t>
            </a:r>
          </a:p>
          <a:p>
            <a:pPr lvl="1">
              <a:lnSpc>
                <a:spcPct val="80000"/>
              </a:lnSpc>
            </a:pPr>
            <a:endParaRPr lang="en-US" altLang="en-US" sz="2000" dirty="0">
              <a:latin typeface="Arial" panose="020B0604020202020204" pitchFamily="34" charset="0"/>
              <a:cs typeface="Arial" panose="020B0604020202020204" pitchFamily="34" charset="0"/>
            </a:endParaRPr>
          </a:p>
          <a:p>
            <a:pPr>
              <a:lnSpc>
                <a:spcPct val="80000"/>
              </a:lnSpc>
            </a:pPr>
            <a:r>
              <a:rPr lang="en-US" altLang="en-US" sz="2000" i="1" dirty="0">
                <a:latin typeface="Arial" panose="020B0604020202020204" pitchFamily="34" charset="0"/>
                <a:cs typeface="Arial" panose="020B0604020202020204" pitchFamily="34" charset="0"/>
              </a:rPr>
              <a:t>Motor</a:t>
            </a:r>
            <a:r>
              <a:rPr lang="en-US" altLang="en-US" sz="2000" dirty="0">
                <a:latin typeface="Arial" panose="020B0604020202020204" pitchFamily="34" charset="0"/>
                <a:cs typeface="Arial" panose="020B0604020202020204" pitchFamily="34" charset="0"/>
              </a:rPr>
              <a:t> Meters </a:t>
            </a:r>
          </a:p>
          <a:p>
            <a:pPr lvl="1">
              <a:lnSpc>
                <a:spcPct val="80000"/>
              </a:lnSpc>
            </a:pPr>
            <a:r>
              <a:rPr lang="en-US" altLang="en-US" sz="2000" dirty="0">
                <a:latin typeface="Arial" panose="020B0604020202020204" pitchFamily="34" charset="0"/>
                <a:cs typeface="Arial" panose="020B0604020202020204" pitchFamily="34" charset="0"/>
              </a:rPr>
              <a:t>Typically ampere-hour meters.  AC or DC electric motor</a:t>
            </a:r>
          </a:p>
          <a:p>
            <a:pPr lvl="1">
              <a:lnSpc>
                <a:spcPct val="80000"/>
              </a:lnSpc>
            </a:pPr>
            <a:endParaRPr lang="en-US" altLang="en-US" sz="2000" dirty="0">
              <a:latin typeface="Arial" panose="020B0604020202020204" pitchFamily="34" charset="0"/>
              <a:cs typeface="Arial" panose="020B0604020202020204" pitchFamily="34" charset="0"/>
            </a:endParaRPr>
          </a:p>
          <a:p>
            <a:pPr>
              <a:lnSpc>
                <a:spcPct val="80000"/>
              </a:lnSpc>
            </a:pPr>
            <a:r>
              <a:rPr lang="en-US" altLang="en-US" sz="2000" i="1" dirty="0">
                <a:latin typeface="Arial" panose="020B0604020202020204" pitchFamily="34" charset="0"/>
                <a:cs typeface="Arial" panose="020B0604020202020204" pitchFamily="34" charset="0"/>
              </a:rPr>
              <a:t>Intermittent Registering Meters</a:t>
            </a:r>
            <a:r>
              <a:rPr lang="en-US" altLang="en-US" sz="2000" dirty="0">
                <a:latin typeface="Arial" panose="020B0604020202020204" pitchFamily="34" charset="0"/>
                <a:cs typeface="Arial" panose="020B0604020202020204" pitchFamily="34" charset="0"/>
              </a:rPr>
              <a:t> </a:t>
            </a:r>
          </a:p>
          <a:p>
            <a:pPr lvl="1">
              <a:lnSpc>
                <a:spcPct val="80000"/>
              </a:lnSpc>
            </a:pPr>
            <a:r>
              <a:rPr lang="en-US" altLang="en-US" sz="2000" dirty="0">
                <a:latin typeface="Arial" panose="020B0604020202020204" pitchFamily="34" charset="0"/>
                <a:cs typeface="Arial" panose="020B0604020202020204" pitchFamily="34" charset="0"/>
              </a:rPr>
              <a:t>Some form of ampere-meter or watt-meter registers the current or power passing into the house </a:t>
            </a:r>
          </a:p>
          <a:p>
            <a:pPr lvl="1">
              <a:lnSpc>
                <a:spcPct val="80000"/>
              </a:lnSpc>
            </a:pPr>
            <a:r>
              <a:rPr lang="en-US" altLang="en-US" sz="2000" dirty="0">
                <a:latin typeface="Arial" panose="020B0604020202020204" pitchFamily="34" charset="0"/>
                <a:cs typeface="Arial" panose="020B0604020202020204" pitchFamily="34" charset="0"/>
              </a:rPr>
              <a:t>A clock makes periodic readings of the ampere-meter or watt-meter and adds to a mechanical register</a:t>
            </a:r>
          </a:p>
          <a:p>
            <a:pPr lvl="1">
              <a:lnSpc>
                <a:spcPct val="80000"/>
              </a:lnSpc>
            </a:pPr>
            <a:endParaRPr lang="en-US" altLang="en-US" sz="2000" dirty="0">
              <a:latin typeface="Arial" panose="020B0604020202020204" pitchFamily="34" charset="0"/>
              <a:cs typeface="Arial" panose="020B0604020202020204" pitchFamily="34" charset="0"/>
            </a:endParaRPr>
          </a:p>
          <a:p>
            <a:pPr>
              <a:lnSpc>
                <a:spcPct val="80000"/>
              </a:lnSpc>
            </a:pPr>
            <a:r>
              <a:rPr lang="en-US" altLang="en-US" sz="2000" i="1" dirty="0">
                <a:latin typeface="Arial" panose="020B0604020202020204" pitchFamily="34" charset="0"/>
                <a:cs typeface="Arial" panose="020B0604020202020204" pitchFamily="34" charset="0"/>
              </a:rPr>
              <a:t>Induction Meters</a:t>
            </a:r>
            <a:r>
              <a:rPr lang="en-US" altLang="en-US" sz="2000" dirty="0">
                <a:latin typeface="Arial" panose="020B0604020202020204" pitchFamily="34" charset="0"/>
                <a:cs typeface="Arial" panose="020B0604020202020204" pitchFamily="34" charset="0"/>
              </a:rPr>
              <a:t> – AC only. Predecessors of modern electricity meters</a:t>
            </a:r>
          </a:p>
        </p:txBody>
      </p:sp>
      <p:sp>
        <p:nvSpPr>
          <p:cNvPr id="4"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5"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25</a:t>
            </a:fld>
            <a:endParaRPr lang="en-US" dirty="0"/>
          </a:p>
        </p:txBody>
      </p:sp>
    </p:spTree>
    <p:extLst>
      <p:ext uri="{BB962C8B-B14F-4D97-AF65-F5344CB8AC3E}">
        <p14:creationId xmlns:p14="http://schemas.microsoft.com/office/powerpoint/2010/main" val="41729020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457200" y="1559858"/>
            <a:ext cx="8229600" cy="4307541"/>
          </a:xfrm>
          <a:prstGeom prst="rect">
            <a:avLst/>
          </a:prstGeom>
          <a:blipFill dpi="0" rotWithShape="1">
            <a:blip r:embed="rId2">
              <a:alphaModFix amt="43000"/>
              <a:duotone>
                <a:schemeClr val="accent2">
                  <a:shade val="45000"/>
                  <a:satMod val="135000"/>
                </a:schemeClr>
                <a:prstClr val="white"/>
              </a:duotone>
            </a:blip>
            <a:srcRect/>
            <a:stretch>
              <a:fillRect/>
            </a:stretch>
          </a:bli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30000"/>
              </a:spcBef>
              <a:spcAft>
                <a:spcPct val="0"/>
              </a:spcAft>
              <a:buClrTx/>
              <a:buSzTx/>
              <a:buFontTx/>
              <a:buNone/>
              <a:tabLst/>
            </a:pPr>
            <a:endParaRPr kumimoji="0" lang="en-US" sz="1800" b="0" i="0" u="none" strike="noStrike" cap="none" normalizeH="0" baseline="0" dirty="0">
              <a:ln>
                <a:noFill/>
              </a:ln>
              <a:solidFill>
                <a:srgbClr val="000000"/>
              </a:solidFill>
              <a:effectLst/>
              <a:latin typeface="Arial" charset="0"/>
            </a:endParaRPr>
          </a:p>
        </p:txBody>
      </p:sp>
      <p:sp>
        <p:nvSpPr>
          <p:cNvPr id="2" name="Title 1"/>
          <p:cNvSpPr>
            <a:spLocks noGrp="1"/>
          </p:cNvSpPr>
          <p:nvPr>
            <p:ph type="title"/>
          </p:nvPr>
        </p:nvSpPr>
        <p:spPr>
          <a:xfrm>
            <a:off x="457200" y="-76200"/>
            <a:ext cx="8229600" cy="1143000"/>
          </a:xfrm>
        </p:spPr>
        <p:txBody>
          <a:bodyPr/>
          <a:lstStyle/>
          <a:p>
            <a:r>
              <a:rPr lang="en-US" sz="3600" dirty="0">
                <a:latin typeface="Arial" panose="020B0604020202020204" pitchFamily="34" charset="0"/>
                <a:cs typeface="Arial" panose="020B0604020202020204" pitchFamily="34" charset="0"/>
              </a:rPr>
              <a:t>Fort Wayne is Bought Out</a:t>
            </a:r>
          </a:p>
        </p:txBody>
      </p:sp>
      <p:sp>
        <p:nvSpPr>
          <p:cNvPr id="3" name="Content Placeholder 2"/>
          <p:cNvSpPr>
            <a:spLocks noGrp="1"/>
          </p:cNvSpPr>
          <p:nvPr>
            <p:ph idx="1"/>
          </p:nvPr>
        </p:nvSpPr>
        <p:spPr>
          <a:xfrm>
            <a:off x="533400" y="1600200"/>
            <a:ext cx="7924800" cy="4525963"/>
          </a:xfrm>
        </p:spPr>
        <p:txBody>
          <a:bodyPr/>
          <a:lstStyle/>
          <a:p>
            <a:endParaRPr lang="en-US" sz="2000" b="1"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In 1888 the Fort Wayne Electric Company needed additional capital to expand.  Ronald T. McDonald was a good friend of Charles A. Coffin and the Thomson-Houston company purchased a controlling interest in Fort Wayne (who was making a fairly complex lamp-hour meter at the time).  </a:t>
            </a:r>
          </a:p>
          <a:p>
            <a:endParaRPr lang="en-US" sz="20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In 1890, 100 Thomson-Houston electric employees move to Fort Wayne, IN, to work on a new arc-lighting system including Thomas Duncan</a:t>
            </a:r>
            <a:r>
              <a:rPr lang="en-US" sz="2000" b="1" dirty="0">
                <a:latin typeface="Arial" panose="020B0604020202020204" pitchFamily="34" charset="0"/>
                <a:cs typeface="Arial" panose="020B0604020202020204" pitchFamily="34" charset="0"/>
              </a:rPr>
              <a:t>.</a:t>
            </a:r>
          </a:p>
        </p:txBody>
      </p:sp>
      <p:sp>
        <p:nvSpPr>
          <p:cNvPr id="5"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6"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26</a:t>
            </a:fld>
            <a:endParaRPr lang="en-US" dirty="0"/>
          </a:p>
        </p:txBody>
      </p:sp>
    </p:spTree>
    <p:extLst>
      <p:ext uri="{BB962C8B-B14F-4D97-AF65-F5344CB8AC3E}">
        <p14:creationId xmlns:p14="http://schemas.microsoft.com/office/powerpoint/2010/main" val="17142882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p:cNvSpPr>
            <a:spLocks noChangeArrowheads="1"/>
          </p:cNvSpPr>
          <p:nvPr/>
        </p:nvSpPr>
        <p:spPr bwMode="auto">
          <a:xfrm>
            <a:off x="457200" y="28575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br>
              <a:rPr kumimoji="0" lang="en-US" altLang="en-US" sz="1800" b="0" i="0" u="none" strike="noStrike" cap="none" normalizeH="0" baseline="0" dirty="0">
                <a:ln>
                  <a:noFill/>
                </a:ln>
                <a:solidFill>
                  <a:schemeClr val="tx1"/>
                </a:solidFill>
                <a:effectLst/>
                <a:latin typeface="Arial" charset="0"/>
                <a:cs typeface="Arial" charset="0"/>
              </a:rPr>
            </a:br>
            <a:endParaRPr kumimoji="0" lang="en-US" altLang="en-US" sz="1800" b="0" i="0" u="none" strike="noStrike" cap="none" normalizeH="0" baseline="0" dirty="0">
              <a:ln>
                <a:noFill/>
              </a:ln>
              <a:solidFill>
                <a:schemeClr val="tx1"/>
              </a:solidFill>
              <a:effectLst/>
              <a:latin typeface="Arial" charset="0"/>
              <a:cs typeface="Arial" charset="0"/>
            </a:endParaRPr>
          </a:p>
        </p:txBody>
      </p:sp>
      <p:sp>
        <p:nvSpPr>
          <p:cNvPr id="4" name="Rectangle 3"/>
          <p:cNvSpPr/>
          <p:nvPr/>
        </p:nvSpPr>
        <p:spPr>
          <a:xfrm>
            <a:off x="609600" y="1774371"/>
            <a:ext cx="4572000" cy="1938992"/>
          </a:xfrm>
          <a:prstGeom prst="rect">
            <a:avLst/>
          </a:prstGeom>
        </p:spPr>
        <p:txBody>
          <a:bodyPr>
            <a:spAutoFit/>
          </a:bodyPr>
          <a:lstStyle/>
          <a:p>
            <a:pPr marL="342900" indent="-342900" algn="l">
              <a:buFont typeface="Arial" panose="020B0604020202020204" pitchFamily="34" charset="0"/>
              <a:buChar char="•"/>
            </a:pPr>
            <a:r>
              <a:rPr lang="en-US" sz="2000" dirty="0">
                <a:cs typeface="Arial" panose="020B0604020202020204" pitchFamily="34" charset="0"/>
              </a:rPr>
              <a:t>Not much is known right now about this meter, but it was a lamp-hour meter to go with the electric system developed by Marmaduke Marcelus Michael Slattery (whew!) for the Fort Wayne Electric Company</a:t>
            </a:r>
          </a:p>
        </p:txBody>
      </p:sp>
      <p:pic>
        <p:nvPicPr>
          <p:cNvPr id="2051" name="Picture 3" descr="Slattery lamp-hour me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8800" y="1569773"/>
            <a:ext cx="2425038" cy="234818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5450170" y="204282"/>
            <a:ext cx="3312830" cy="707886"/>
          </a:xfrm>
          <a:prstGeom prst="rect">
            <a:avLst/>
          </a:prstGeom>
        </p:spPr>
        <p:txBody>
          <a:bodyPr wrap="none">
            <a:spAutoFit/>
          </a:bodyPr>
          <a:lstStyle/>
          <a:p>
            <a:r>
              <a:rPr lang="en-US" sz="4000" dirty="0">
                <a:solidFill>
                  <a:srgbClr val="FF0000"/>
                </a:solidFill>
                <a:effectLst>
                  <a:outerShdw blurRad="38100" dist="38100" dir="2700000" algn="tl">
                    <a:srgbClr val="000000">
                      <a:alpha val="43137"/>
                    </a:srgbClr>
                  </a:outerShdw>
                </a:effectLst>
              </a:rPr>
              <a:t>F</a:t>
            </a:r>
            <a:r>
              <a:rPr lang="en-US" sz="3600" dirty="0">
                <a:solidFill>
                  <a:srgbClr val="FF0000"/>
                </a:solidFill>
                <a:effectLst>
                  <a:outerShdw blurRad="38100" dist="38100" dir="2700000" algn="tl">
                    <a:srgbClr val="000000">
                      <a:alpha val="43137"/>
                    </a:srgbClr>
                  </a:outerShdw>
                </a:effectLst>
              </a:rPr>
              <a:t>ORT</a:t>
            </a:r>
            <a:r>
              <a:rPr lang="en-US" sz="4000" dirty="0">
                <a:solidFill>
                  <a:srgbClr val="FF0000"/>
                </a:solidFill>
                <a:effectLst>
                  <a:outerShdw blurRad="38100" dist="38100" dir="2700000" algn="tl">
                    <a:srgbClr val="000000">
                      <a:alpha val="43137"/>
                    </a:srgbClr>
                  </a:outerShdw>
                </a:effectLst>
              </a:rPr>
              <a:t> W</a:t>
            </a:r>
            <a:r>
              <a:rPr lang="en-US" sz="3600" dirty="0">
                <a:solidFill>
                  <a:srgbClr val="FF0000"/>
                </a:solidFill>
                <a:effectLst>
                  <a:outerShdw blurRad="38100" dist="38100" dir="2700000" algn="tl">
                    <a:srgbClr val="000000">
                      <a:alpha val="43137"/>
                    </a:srgbClr>
                  </a:outerShdw>
                </a:effectLst>
              </a:rPr>
              <a:t>AYNE</a:t>
            </a:r>
          </a:p>
        </p:txBody>
      </p:sp>
      <p:sp>
        <p:nvSpPr>
          <p:cNvPr id="2" name="TextBox 1"/>
          <p:cNvSpPr txBox="1"/>
          <p:nvPr/>
        </p:nvSpPr>
        <p:spPr>
          <a:xfrm>
            <a:off x="609600" y="4175028"/>
            <a:ext cx="7696200" cy="1991314"/>
          </a:xfrm>
          <a:prstGeom prst="rect">
            <a:avLst/>
          </a:prstGeom>
          <a:noFill/>
        </p:spPr>
        <p:txBody>
          <a:bodyPr wrap="square" rtlCol="0">
            <a:spAutoFit/>
          </a:bodyPr>
          <a:lstStyle/>
          <a:p>
            <a:pPr marL="285750" indent="-285750" algn="l">
              <a:buFont typeface="Arial" panose="020B0604020202020204" pitchFamily="34" charset="0"/>
              <a:buChar char="•"/>
            </a:pPr>
            <a:r>
              <a:rPr lang="en-US" sz="2000" dirty="0">
                <a:cs typeface="Arial" panose="020B0604020202020204" pitchFamily="34" charset="0"/>
              </a:rPr>
              <a:t>This meter was designed and sold prior to Thomas Duncan's arrival at Fort Wayne, and was discontinued after Slattery passed away in 1892 (all the equipment he had developed was quickly discontinued in favor of better equipment developed by J. J. Wood and others at Fort Wayne)</a:t>
            </a:r>
          </a:p>
          <a:p>
            <a:endParaRPr lang="en-US" dirty="0"/>
          </a:p>
        </p:txBody>
      </p:sp>
      <p:sp>
        <p:nvSpPr>
          <p:cNvPr id="7"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8"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27</a:t>
            </a:fld>
            <a:endParaRPr lang="en-US" dirty="0"/>
          </a:p>
        </p:txBody>
      </p:sp>
    </p:spTree>
    <p:extLst>
      <p:ext uri="{BB962C8B-B14F-4D97-AF65-F5344CB8AC3E}">
        <p14:creationId xmlns:p14="http://schemas.microsoft.com/office/powerpoint/2010/main" val="7456990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sz="4000" dirty="0">
                <a:latin typeface="Arial" panose="020B0604020202020204" pitchFamily="34" charset="0"/>
                <a:cs typeface="Arial" panose="020B0604020202020204" pitchFamily="34" charset="0"/>
              </a:rPr>
              <a:t>Mistakes and Meters</a:t>
            </a:r>
          </a:p>
        </p:txBody>
      </p:sp>
      <p:sp>
        <p:nvSpPr>
          <p:cNvPr id="3" name="Content Placeholder 2"/>
          <p:cNvSpPr>
            <a:spLocks noGrp="1"/>
          </p:cNvSpPr>
          <p:nvPr>
            <p:ph idx="1"/>
          </p:nvPr>
        </p:nvSpPr>
        <p:spPr/>
        <p:txBody>
          <a:bodyPr/>
          <a:lstStyle/>
          <a:p>
            <a:pPr marL="0" indent="0">
              <a:buNone/>
            </a:pPr>
            <a:r>
              <a:rPr lang="en-US" sz="2000" dirty="0">
                <a:latin typeface="Arial" panose="020B0604020202020204" pitchFamily="34" charset="0"/>
                <a:cs typeface="Arial" panose="020B0604020202020204" pitchFamily="34" charset="0"/>
              </a:rPr>
              <a:t>In April 1888 O.B. Schallenberger and an assistant are working on a new AC arc lamp and a spring fell out and came to rest inside the lamp.  Schallenberger notices that before his assistant can pick up the spring,  the spring had rotated.  He realized the spring had rotated due to rotating electric fields in the lamp and designs an AC ampere-hour meter in three weeks that went to market three months later.  Over 120,000 are sold by Westinghouse Electric within 10 years.</a:t>
            </a:r>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0400" y="3505200"/>
            <a:ext cx="3004044" cy="29315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6"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28</a:t>
            </a:fld>
            <a:endParaRPr lang="en-US" dirty="0"/>
          </a:p>
        </p:txBody>
      </p:sp>
    </p:spTree>
    <p:extLst>
      <p:ext uri="{BB962C8B-B14F-4D97-AF65-F5344CB8AC3E}">
        <p14:creationId xmlns:p14="http://schemas.microsoft.com/office/powerpoint/2010/main" val="28685511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bwMode="auto">
          <a:xfrm>
            <a:off x="457200" y="228600"/>
            <a:ext cx="822960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4000" dirty="0">
                <a:latin typeface="Arial" panose="020B0604020202020204" pitchFamily="34" charset="0"/>
                <a:cs typeface="Arial" panose="020B0604020202020204" pitchFamily="34" charset="0"/>
              </a:rPr>
              <a:t>Elihu Thomson</a:t>
            </a:r>
          </a:p>
        </p:txBody>
      </p:sp>
      <p:sp>
        <p:nvSpPr>
          <p:cNvPr id="31747" name="Rectangle 3"/>
          <p:cNvSpPr>
            <a:spLocks noGrp="1" noChangeArrowheads="1"/>
          </p:cNvSpPr>
          <p:nvPr>
            <p:ph idx="1"/>
          </p:nvPr>
        </p:nvSpPr>
        <p:spPr>
          <a:xfrm>
            <a:off x="457200" y="1600200"/>
            <a:ext cx="4495800" cy="4525963"/>
          </a:xfrm>
        </p:spPr>
        <p:txBody>
          <a:bodyPr/>
          <a:lstStyle/>
          <a:p>
            <a:pPr>
              <a:lnSpc>
                <a:spcPct val="90000"/>
              </a:lnSpc>
            </a:pPr>
            <a:r>
              <a:rPr lang="en-US" altLang="en-US" sz="1800" dirty="0">
                <a:latin typeface="Arial" panose="020B0604020202020204" pitchFamily="34" charset="0"/>
                <a:cs typeface="Arial" panose="020B0604020202020204" pitchFamily="34" charset="0"/>
              </a:rPr>
              <a:t>1889 Thomson introduced his recording wattmeter (AC or DC – a commutator-type meter). </a:t>
            </a:r>
          </a:p>
          <a:p>
            <a:pPr>
              <a:lnSpc>
                <a:spcPct val="90000"/>
              </a:lnSpc>
            </a:pPr>
            <a:r>
              <a:rPr lang="en-US" altLang="en-US" sz="1800" dirty="0">
                <a:latin typeface="Arial" panose="020B0604020202020204" pitchFamily="34" charset="0"/>
                <a:cs typeface="Arial" panose="020B0604020202020204" pitchFamily="34" charset="0"/>
              </a:rPr>
              <a:t>This was the first true watthour meter, and it was an immediate commercial success, many utilities adopting it as their "standard" model. </a:t>
            </a:r>
          </a:p>
          <a:p>
            <a:pPr>
              <a:lnSpc>
                <a:spcPct val="90000"/>
              </a:lnSpc>
            </a:pPr>
            <a:r>
              <a:rPr lang="en-US" altLang="en-US" sz="1800" dirty="0">
                <a:latin typeface="Arial" panose="020B0604020202020204" pitchFamily="34" charset="0"/>
                <a:cs typeface="Arial" panose="020B0604020202020204" pitchFamily="34" charset="0"/>
              </a:rPr>
              <a:t>Although this meter was initially designed for use on AC circuits, it worked equally well with the DC circuits in use at the time. </a:t>
            </a:r>
          </a:p>
          <a:p>
            <a:pPr>
              <a:lnSpc>
                <a:spcPct val="90000"/>
              </a:lnSpc>
            </a:pPr>
            <a:r>
              <a:rPr lang="en-US" altLang="en-US" sz="1800" dirty="0">
                <a:latin typeface="Arial" panose="020B0604020202020204" pitchFamily="34" charset="0"/>
                <a:cs typeface="Arial" panose="020B0604020202020204" pitchFamily="34" charset="0"/>
              </a:rPr>
              <a:t>The introduction and rapid acceptance of induction-type watthour meters in the late 1890s relegated the use of this commutator-type meter to DC circuits.</a:t>
            </a:r>
          </a:p>
          <a:p>
            <a:pPr>
              <a:lnSpc>
                <a:spcPct val="90000"/>
              </a:lnSpc>
            </a:pPr>
            <a:endParaRPr lang="en-US" altLang="en-US" sz="2400" dirty="0"/>
          </a:p>
        </p:txBody>
      </p:sp>
      <p:pic>
        <p:nvPicPr>
          <p:cNvPr id="1741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57800" y="1676400"/>
            <a:ext cx="3365500" cy="39000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6"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29</a:t>
            </a:fld>
            <a:endParaRPr lang="en-US" dirty="0"/>
          </a:p>
        </p:txBody>
      </p:sp>
    </p:spTree>
    <p:extLst>
      <p:ext uri="{BB962C8B-B14F-4D97-AF65-F5344CB8AC3E}">
        <p14:creationId xmlns:p14="http://schemas.microsoft.com/office/powerpoint/2010/main" val="31682609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3"/>
          <p:cNvSpPr>
            <a:spLocks noGrp="1" noChangeArrowheads="1"/>
          </p:cNvSpPr>
          <p:nvPr>
            <p:ph type="title"/>
          </p:nvPr>
        </p:nvSpPr>
        <p:spPr bwMode="auto">
          <a:xfrm>
            <a:off x="1020758" y="381000"/>
            <a:ext cx="7772400" cy="762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r>
              <a:rPr lang="en-US" altLang="en-US" sz="2800" dirty="0">
                <a:latin typeface="Arial" panose="020B0604020202020204" pitchFamily="34" charset="0"/>
                <a:cs typeface="Arial" panose="020B0604020202020204" pitchFamily="34" charset="0"/>
              </a:rPr>
              <a:t>Franklin’s Electric “Battery” circa 1760</a:t>
            </a:r>
          </a:p>
        </p:txBody>
      </p:sp>
      <p:sp>
        <p:nvSpPr>
          <p:cNvPr id="17412" name="Rectangle 4"/>
          <p:cNvSpPr>
            <a:spLocks noGrp="1" noChangeArrowheads="1"/>
          </p:cNvSpPr>
          <p:nvPr>
            <p:ph sz="half" idx="1"/>
          </p:nvPr>
        </p:nvSpPr>
        <p:spPr>
          <a:xfrm>
            <a:off x="2286000" y="1632857"/>
            <a:ext cx="4038599" cy="4114800"/>
          </a:xfrm>
        </p:spPr>
        <p:txBody>
          <a:bodyPr/>
          <a:lstStyle/>
          <a:p>
            <a:pPr>
              <a:lnSpc>
                <a:spcPct val="90000"/>
              </a:lnSpc>
            </a:pPr>
            <a:r>
              <a:rPr lang="en-US" altLang="en-US" sz="1800" dirty="0">
                <a:latin typeface="Arial" panose="020B0604020202020204" pitchFamily="34" charset="0"/>
                <a:cs typeface="Arial" panose="020B0604020202020204" pitchFamily="34" charset="0"/>
              </a:rPr>
              <a:t>Actually his “battery” was actually </a:t>
            </a:r>
            <a:br>
              <a:rPr lang="en-US" altLang="en-US" sz="1800" dirty="0">
                <a:latin typeface="Arial" panose="020B0604020202020204" pitchFamily="34" charset="0"/>
                <a:cs typeface="Arial" panose="020B0604020202020204" pitchFamily="34" charset="0"/>
              </a:rPr>
            </a:br>
            <a:r>
              <a:rPr lang="en-US" altLang="en-US" sz="1800" dirty="0">
                <a:latin typeface="Arial" panose="020B0604020202020204" pitchFamily="34" charset="0"/>
                <a:cs typeface="Arial" panose="020B0604020202020204" pitchFamily="34" charset="0"/>
              </a:rPr>
              <a:t>a collection of Leyden jars which were an early capacitor</a:t>
            </a:r>
          </a:p>
          <a:p>
            <a:pPr>
              <a:lnSpc>
                <a:spcPct val="90000"/>
              </a:lnSpc>
            </a:pPr>
            <a:endParaRPr lang="en-US" altLang="en-US" sz="1800" dirty="0">
              <a:latin typeface="Arial" panose="020B0604020202020204" pitchFamily="34" charset="0"/>
              <a:cs typeface="Arial" panose="020B0604020202020204" pitchFamily="34" charset="0"/>
            </a:endParaRPr>
          </a:p>
          <a:p>
            <a:pPr>
              <a:lnSpc>
                <a:spcPct val="90000"/>
              </a:lnSpc>
            </a:pPr>
            <a:r>
              <a:rPr lang="en-US" altLang="en-US" sz="1800" dirty="0">
                <a:latin typeface="Arial" panose="020B0604020202020204" pitchFamily="34" charset="0"/>
                <a:cs typeface="Arial" panose="020B0604020202020204" pitchFamily="34" charset="0"/>
              </a:rPr>
              <a:t>Franklin called them a battery, using the military term for weapons  functioning together.</a:t>
            </a:r>
          </a:p>
          <a:p>
            <a:pPr>
              <a:lnSpc>
                <a:spcPct val="90000"/>
              </a:lnSpc>
            </a:pPr>
            <a:endParaRPr lang="en-US" altLang="en-US" sz="1800" dirty="0">
              <a:latin typeface="Arial" panose="020B0604020202020204" pitchFamily="34" charset="0"/>
              <a:cs typeface="Arial" panose="020B0604020202020204" pitchFamily="34" charset="0"/>
            </a:endParaRPr>
          </a:p>
          <a:p>
            <a:pPr>
              <a:lnSpc>
                <a:spcPct val="90000"/>
              </a:lnSpc>
            </a:pPr>
            <a:r>
              <a:rPr lang="en-US" altLang="en-US" sz="1800" dirty="0">
                <a:latin typeface="Arial" panose="020B0604020202020204" pitchFamily="34" charset="0"/>
                <a:cs typeface="Arial" panose="020B0604020202020204" pitchFamily="34" charset="0"/>
              </a:rPr>
              <a:t>Using this he designed an electric motor that could move at 12 to 15 rpm’s and thought this would be perfect for powering a rotisserie.  </a:t>
            </a:r>
          </a:p>
          <a:p>
            <a:pPr>
              <a:lnSpc>
                <a:spcPct val="90000"/>
              </a:lnSpc>
            </a:pPr>
            <a:endParaRPr lang="en-US" altLang="en-US" sz="1800" dirty="0">
              <a:latin typeface="Arial" panose="020B0604020202020204" pitchFamily="34" charset="0"/>
              <a:cs typeface="Arial" panose="020B0604020202020204" pitchFamily="34" charset="0"/>
            </a:endParaRPr>
          </a:p>
        </p:txBody>
      </p:sp>
      <p:pic>
        <p:nvPicPr>
          <p:cNvPr id="8194" name="Picture 2" descr="http://www.benfranklin300.org/db/admin/_object_images/obj_72_201_lr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3947" y="1632857"/>
            <a:ext cx="2619829" cy="28956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4415" y="1621971"/>
            <a:ext cx="1845385" cy="3809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347097" y="5448690"/>
            <a:ext cx="1862703" cy="1015663"/>
          </a:xfrm>
          <a:prstGeom prst="rect">
            <a:avLst/>
          </a:prstGeom>
          <a:noFill/>
        </p:spPr>
        <p:txBody>
          <a:bodyPr wrap="square" rtlCol="0">
            <a:spAutoFit/>
          </a:bodyPr>
          <a:lstStyle/>
          <a:p>
            <a:r>
              <a:rPr lang="en-US" sz="1200" dirty="0"/>
              <a:t>Ben Franklin at TESCO’s Users Group with Independence Hall in the background, Philadelphia, PA </a:t>
            </a:r>
          </a:p>
        </p:txBody>
      </p:sp>
      <p:sp>
        <p:nvSpPr>
          <p:cNvPr id="8" name="TextBox 7"/>
          <p:cNvSpPr txBox="1"/>
          <p:nvPr/>
        </p:nvSpPr>
        <p:spPr>
          <a:xfrm>
            <a:off x="6264985" y="4592354"/>
            <a:ext cx="2598791" cy="646331"/>
          </a:xfrm>
          <a:prstGeom prst="rect">
            <a:avLst/>
          </a:prstGeom>
          <a:noFill/>
        </p:spPr>
        <p:txBody>
          <a:bodyPr wrap="square" rtlCol="0">
            <a:spAutoFit/>
          </a:bodyPr>
          <a:lstStyle/>
          <a:p>
            <a:r>
              <a:rPr lang="en-US" sz="1200" dirty="0"/>
              <a:t>Ben Franklin’s “Battery,” on display at the American Philosophical Society, Philadelphia, PA </a:t>
            </a:r>
          </a:p>
        </p:txBody>
      </p:sp>
      <p:sp>
        <p:nvSpPr>
          <p:cNvPr id="9"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10"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3</a:t>
            </a:fld>
            <a:endParaRPr lang="en-US" dirty="0"/>
          </a:p>
        </p:txBody>
      </p:sp>
    </p:spTree>
    <p:extLst>
      <p:ext uri="{BB962C8B-B14F-4D97-AF65-F5344CB8AC3E}">
        <p14:creationId xmlns:p14="http://schemas.microsoft.com/office/powerpoint/2010/main" val="8084360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sz="4000" dirty="0">
                <a:latin typeface="Arial" panose="020B0604020202020204" pitchFamily="34" charset="0"/>
                <a:cs typeface="Arial" panose="020B0604020202020204" pitchFamily="34" charset="0"/>
              </a:rPr>
              <a:t>General Electric</a:t>
            </a:r>
          </a:p>
        </p:txBody>
      </p:sp>
      <p:sp>
        <p:nvSpPr>
          <p:cNvPr id="3" name="Content Placeholder 2"/>
          <p:cNvSpPr>
            <a:spLocks noGrp="1"/>
          </p:cNvSpPr>
          <p:nvPr>
            <p:ph idx="1"/>
          </p:nvPr>
        </p:nvSpPr>
        <p:spPr>
          <a:xfrm>
            <a:off x="609600" y="1676400"/>
            <a:ext cx="7772400" cy="4525963"/>
          </a:xfrm>
        </p:spPr>
        <p:txBody>
          <a:bodyPr/>
          <a:lstStyle/>
          <a:p>
            <a:r>
              <a:rPr lang="en-US" sz="2000" dirty="0">
                <a:latin typeface="Arial" panose="020B0604020202020204" pitchFamily="34" charset="0"/>
                <a:cs typeface="Arial" panose="020B0604020202020204" pitchFamily="34" charset="0"/>
              </a:rPr>
              <a:t>In 1891 Edison General Electric Company wins the lawsuit over the light bulb patent and they start merger discussions with Thomson-Houston as their patents are highly complementary (light bulbs and AC distribution)</a:t>
            </a:r>
          </a:p>
          <a:p>
            <a:r>
              <a:rPr lang="en-US" sz="2000" dirty="0">
                <a:latin typeface="Arial" panose="020B0604020202020204" pitchFamily="34" charset="0"/>
                <a:cs typeface="Arial" panose="020B0604020202020204" pitchFamily="34" charset="0"/>
              </a:rPr>
              <a:t>In 1892 the two companies merge forming General Electric</a:t>
            </a:r>
            <a:r>
              <a:rPr lang="en-US" dirty="0">
                <a:latin typeface="Arial" panose="020B0604020202020204" pitchFamily="34" charset="0"/>
                <a:cs typeface="Arial" panose="020B0604020202020204" pitchFamily="34" charset="0"/>
              </a:rPr>
              <a:t>.</a:t>
            </a:r>
          </a:p>
          <a:p>
            <a:endParaRPr lang="en-US" dirty="0"/>
          </a:p>
        </p:txBody>
      </p:sp>
      <p:pic>
        <p:nvPicPr>
          <p:cNvPr id="18437" name="Picture 5"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3671046"/>
            <a:ext cx="3886200" cy="267176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371600" y="5867400"/>
            <a:ext cx="2057400" cy="276999"/>
          </a:xfrm>
          <a:prstGeom prst="rect">
            <a:avLst/>
          </a:prstGeom>
          <a:noFill/>
        </p:spPr>
        <p:txBody>
          <a:bodyPr wrap="square" rtlCol="0">
            <a:spAutoFit/>
          </a:bodyPr>
          <a:lstStyle/>
          <a:p>
            <a:pPr algn="r"/>
            <a:r>
              <a:rPr lang="en-US" sz="1200" dirty="0"/>
              <a:t>Original GE logo</a:t>
            </a:r>
          </a:p>
        </p:txBody>
      </p:sp>
      <p:sp>
        <p:nvSpPr>
          <p:cNvPr id="6"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7"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30</a:t>
            </a:fld>
            <a:endParaRPr lang="en-US" dirty="0"/>
          </a:p>
        </p:txBody>
      </p:sp>
    </p:spTree>
    <p:extLst>
      <p:ext uri="{BB962C8B-B14F-4D97-AF65-F5344CB8AC3E}">
        <p14:creationId xmlns:p14="http://schemas.microsoft.com/office/powerpoint/2010/main" val="15465534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bwMode="auto">
          <a:xfrm>
            <a:off x="457200" y="228600"/>
            <a:ext cx="822960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dirty="0">
                <a:latin typeface="Arial" panose="020B0604020202020204" pitchFamily="34" charset="0"/>
                <a:cs typeface="Arial" panose="020B0604020202020204" pitchFamily="34" charset="0"/>
              </a:rPr>
              <a:t>Magnetic Gaps vs. Jewel Bearings</a:t>
            </a:r>
          </a:p>
        </p:txBody>
      </p:sp>
      <p:sp>
        <p:nvSpPr>
          <p:cNvPr id="35843" name="Rectangle 3"/>
          <p:cNvSpPr>
            <a:spLocks noGrp="1" noChangeArrowheads="1"/>
          </p:cNvSpPr>
          <p:nvPr>
            <p:ph idx="1"/>
          </p:nvPr>
        </p:nvSpPr>
        <p:spPr>
          <a:xfrm>
            <a:off x="457200" y="1371600"/>
            <a:ext cx="8153400" cy="4525962"/>
          </a:xfrm>
        </p:spPr>
        <p:txBody>
          <a:bodyPr/>
          <a:lstStyle/>
          <a:p>
            <a:pPr>
              <a:lnSpc>
                <a:spcPct val="80000"/>
              </a:lnSpc>
            </a:pPr>
            <a:r>
              <a:rPr lang="en-US" sz="2000" dirty="0">
                <a:latin typeface="Arial" panose="020B0604020202020204" pitchFamily="34" charset="0"/>
                <a:cs typeface="Arial" panose="020B0604020202020204" pitchFamily="34" charset="0"/>
              </a:rPr>
              <a:t>In 1895 William Stanley returned to Great Barrington, MA to establish the Stanley Instrument Co. to sell watthour meters designed by himself and Fredrick Darlington. This meter was unique - it used a disk that was floated in the magnet gap without using the traditional jewel bearing. This model worked at first but problems forced the company to produce a few other models with jewel bearings.</a:t>
            </a:r>
          </a:p>
          <a:p>
            <a:pPr>
              <a:lnSpc>
                <a:spcPct val="80000"/>
              </a:lnSpc>
            </a:pPr>
            <a:endParaRPr lang="en-US" sz="2000" dirty="0">
              <a:latin typeface="Arial" panose="020B0604020202020204" pitchFamily="34" charset="0"/>
              <a:cs typeface="Arial" panose="020B0604020202020204" pitchFamily="34" charset="0"/>
            </a:endParaRPr>
          </a:p>
          <a:p>
            <a:pPr>
              <a:lnSpc>
                <a:spcPct val="80000"/>
              </a:lnSpc>
            </a:pPr>
            <a:endParaRPr lang="en-US" sz="2000" dirty="0">
              <a:latin typeface="Arial" panose="020B0604020202020204" pitchFamily="34" charset="0"/>
              <a:cs typeface="Arial" panose="020B0604020202020204" pitchFamily="34" charset="0"/>
            </a:endParaRPr>
          </a:p>
        </p:txBody>
      </p:sp>
      <p:sp>
        <p:nvSpPr>
          <p:cNvPr id="2" name="Rounded Rectangle 1"/>
          <p:cNvSpPr/>
          <p:nvPr/>
        </p:nvSpPr>
        <p:spPr bwMode="auto">
          <a:xfrm>
            <a:off x="1093694" y="5643282"/>
            <a:ext cx="6705599" cy="623047"/>
          </a:xfrm>
          <a:prstGeom prst="round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1" fontAlgn="base" latinLnBrk="0" hangingPunct="1">
              <a:lnSpc>
                <a:spcPct val="100000"/>
              </a:lnSpc>
              <a:spcBef>
                <a:spcPct val="30000"/>
              </a:spcBef>
              <a:spcAft>
                <a:spcPct val="0"/>
              </a:spcAft>
              <a:buClrTx/>
              <a:buSzTx/>
              <a:buFontTx/>
              <a:buNone/>
              <a:tabLst/>
            </a:pPr>
            <a:r>
              <a:rPr kumimoji="0" lang="en-US" sz="1400" b="1" i="0" u="none" strike="noStrike" cap="none" normalizeH="0" baseline="0" dirty="0">
                <a:ln>
                  <a:noFill/>
                </a:ln>
                <a:solidFill>
                  <a:srgbClr val="000000"/>
                </a:solidFill>
                <a:effectLst/>
                <a:latin typeface="Arial" charset="0"/>
              </a:rPr>
              <a:t>Fun Fact: </a:t>
            </a:r>
            <a:r>
              <a:rPr kumimoji="0" lang="en-US" sz="1400" b="0" i="0" u="none" strike="noStrike" cap="none" normalizeH="0" baseline="0" dirty="0">
                <a:ln>
                  <a:noFill/>
                </a:ln>
                <a:solidFill>
                  <a:srgbClr val="000000"/>
                </a:solidFill>
                <a:effectLst/>
                <a:latin typeface="Arial" charset="0"/>
              </a:rPr>
              <a:t>William’s son, Harold Stanley,</a:t>
            </a:r>
            <a:r>
              <a:rPr kumimoji="0" lang="en-US" sz="1400" b="0" i="0" u="none" strike="noStrike" cap="none" normalizeH="0" dirty="0">
                <a:ln>
                  <a:noFill/>
                </a:ln>
                <a:solidFill>
                  <a:srgbClr val="000000"/>
                </a:solidFill>
                <a:effectLst/>
                <a:latin typeface="Arial" charset="0"/>
              </a:rPr>
              <a:t> founded Morgan Stanley with                         J.P. Morgan’s grandson, Henry Sturgis Morgan.</a:t>
            </a:r>
            <a:endParaRPr kumimoji="0" lang="en-US" sz="1400" b="0" i="0" u="none" strike="noStrike" cap="none" normalizeH="0" baseline="0" dirty="0">
              <a:ln>
                <a:noFill/>
              </a:ln>
              <a:solidFill>
                <a:srgbClr val="000000"/>
              </a:solidFill>
              <a:effectLst/>
              <a:latin typeface="Arial" charset="0"/>
            </a:endParaRPr>
          </a:p>
        </p:txBody>
      </p:sp>
      <p:pic>
        <p:nvPicPr>
          <p:cNvPr id="194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46494" y="3048000"/>
            <a:ext cx="3485670" cy="25508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219200" y="3738283"/>
            <a:ext cx="3200400" cy="1569660"/>
          </a:xfrm>
          <a:prstGeom prst="rect">
            <a:avLst/>
          </a:prstGeom>
          <a:noFill/>
        </p:spPr>
        <p:txBody>
          <a:bodyPr wrap="square" rtlCol="0">
            <a:spAutoFit/>
          </a:bodyPr>
          <a:lstStyle/>
          <a:p>
            <a:pPr algn="r"/>
            <a:r>
              <a:rPr lang="en-US" sz="1600" dirty="0"/>
              <a:t>Stanley (second row, second from right) in Philadelphia on May 19, 1915 during the awarding of the Franklin Medal with Thomas Alva Edison, courtesy of Wikipedia.</a:t>
            </a:r>
          </a:p>
        </p:txBody>
      </p:sp>
      <p:sp>
        <p:nvSpPr>
          <p:cNvPr id="7"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8"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31</a:t>
            </a:fld>
            <a:endParaRPr lang="en-US" dirty="0"/>
          </a:p>
        </p:txBody>
      </p:sp>
    </p:spTree>
    <p:extLst>
      <p:ext uri="{BB962C8B-B14F-4D97-AF65-F5344CB8AC3E}">
        <p14:creationId xmlns:p14="http://schemas.microsoft.com/office/powerpoint/2010/main" val="23475062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bwMode="auto">
          <a:xfrm>
            <a:off x="393700" y="228600"/>
            <a:ext cx="8418513"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dirty="0">
                <a:latin typeface="Arial" panose="020B0604020202020204" pitchFamily="34" charset="0"/>
                <a:cs typeface="Arial" panose="020B0604020202020204" pitchFamily="34" charset="0"/>
              </a:rPr>
              <a:t>Induction Watthour Meter</a:t>
            </a:r>
          </a:p>
        </p:txBody>
      </p:sp>
      <p:sp>
        <p:nvSpPr>
          <p:cNvPr id="32771" name="Rectangle 3"/>
          <p:cNvSpPr>
            <a:spLocks noGrp="1" noChangeArrowheads="1"/>
          </p:cNvSpPr>
          <p:nvPr>
            <p:ph idx="1"/>
          </p:nvPr>
        </p:nvSpPr>
        <p:spPr>
          <a:xfrm>
            <a:off x="3041650" y="1581150"/>
            <a:ext cx="5416550" cy="4902200"/>
          </a:xfrm>
        </p:spPr>
        <p:txBody>
          <a:bodyPr/>
          <a:lstStyle/>
          <a:p>
            <a:pPr>
              <a:lnSpc>
                <a:spcPct val="80000"/>
              </a:lnSpc>
            </a:pPr>
            <a:r>
              <a:rPr lang="en-US" altLang="en-US" sz="1800" dirty="0">
                <a:latin typeface="Arial" panose="020B0604020202020204" pitchFamily="34" charset="0"/>
                <a:cs typeface="Arial" panose="020B0604020202020204" pitchFamily="34" charset="0"/>
              </a:rPr>
              <a:t>1892 Thomas Duncan develops the first induction watthour meter to use a single disk for both the driving and braking element but the design never went into production.</a:t>
            </a:r>
          </a:p>
          <a:p>
            <a:pPr>
              <a:lnSpc>
                <a:spcPct val="80000"/>
              </a:lnSpc>
            </a:pPr>
            <a:r>
              <a:rPr lang="en-US" altLang="en-US" sz="1800" dirty="0">
                <a:latin typeface="Arial" panose="020B0604020202020204" pitchFamily="34" charset="0"/>
                <a:cs typeface="Arial" panose="020B0604020202020204" pitchFamily="34" charset="0"/>
              </a:rPr>
              <a:t>1894: With the rapid growth of the electric industry at this time, AC was now being used to run motors, and the existing ampere-hour meters and commutator-type watthour meters were unable to take into account varying voltages and low power factors on AC circuits. </a:t>
            </a:r>
          </a:p>
          <a:p>
            <a:pPr>
              <a:lnSpc>
                <a:spcPct val="80000"/>
              </a:lnSpc>
            </a:pPr>
            <a:r>
              <a:rPr lang="en-US" altLang="en-US" sz="1800" dirty="0">
                <a:latin typeface="Arial" panose="020B0604020202020204" pitchFamily="34" charset="0"/>
                <a:cs typeface="Arial" panose="020B0604020202020204" pitchFamily="34" charset="0"/>
              </a:rPr>
              <a:t>Several inventors worked to develop a new meter to meet this need, but Shallenberger hit on the most workable approach -  a small induction motor with the voltage and current coils 90 degrees out of phase with each other. </a:t>
            </a:r>
          </a:p>
          <a:p>
            <a:pPr>
              <a:lnSpc>
                <a:spcPct val="80000"/>
              </a:lnSpc>
            </a:pPr>
            <a:r>
              <a:rPr lang="en-US" altLang="en-US" sz="1800" dirty="0">
                <a:latin typeface="Arial" panose="020B0604020202020204" pitchFamily="34" charset="0"/>
                <a:cs typeface="Arial" panose="020B0604020202020204" pitchFamily="34" charset="0"/>
              </a:rPr>
              <a:t>This concept was refined into the first commercially produced induction watthour meter. This model was one of the heaviest ever offered at 41 pounds and one of the most expensive of its time.</a:t>
            </a:r>
          </a:p>
        </p:txBody>
      </p:sp>
      <p:pic>
        <p:nvPicPr>
          <p:cNvPr id="3277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8688" y="1371600"/>
            <a:ext cx="1933575" cy="2381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77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8688" y="3879850"/>
            <a:ext cx="1952625" cy="2381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7"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32</a:t>
            </a:fld>
            <a:endParaRPr lang="en-US" dirty="0"/>
          </a:p>
        </p:txBody>
      </p:sp>
    </p:spTree>
    <p:extLst>
      <p:ext uri="{BB962C8B-B14F-4D97-AF65-F5344CB8AC3E}">
        <p14:creationId xmlns:p14="http://schemas.microsoft.com/office/powerpoint/2010/main" val="35013818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98734" y="152400"/>
            <a:ext cx="7391400" cy="830997"/>
          </a:xfrm>
          <a:prstGeom prst="rect">
            <a:avLst/>
          </a:prstGeom>
        </p:spPr>
        <p:txBody>
          <a:bodyPr wrap="square">
            <a:spAutoFit/>
          </a:bodyPr>
          <a:lstStyle/>
          <a:p>
            <a:r>
              <a:rPr lang="en-US" sz="2400" dirty="0">
                <a:solidFill>
                  <a:schemeClr val="accent1"/>
                </a:solidFill>
                <a:effectLst>
                  <a:outerShdw blurRad="38100" dist="38100" dir="2700000" algn="tl">
                    <a:srgbClr val="000000">
                      <a:alpha val="43137"/>
                    </a:srgbClr>
                  </a:outerShdw>
                </a:effectLst>
              </a:rPr>
              <a:t>SHALLENBERGER INTEGRATING WATTMETER </a:t>
            </a:r>
            <a:br>
              <a:rPr lang="en-US" sz="2400" dirty="0">
                <a:solidFill>
                  <a:schemeClr val="accent1"/>
                </a:solidFill>
                <a:effectLst>
                  <a:outerShdw blurRad="38100" dist="38100" dir="2700000" algn="tl">
                    <a:srgbClr val="000000">
                      <a:alpha val="43137"/>
                    </a:srgbClr>
                  </a:outerShdw>
                </a:effectLst>
              </a:rPr>
            </a:br>
            <a:r>
              <a:rPr lang="en-US" sz="2400" dirty="0">
                <a:solidFill>
                  <a:schemeClr val="accent1"/>
                </a:solidFill>
                <a:effectLst>
                  <a:outerShdw blurRad="38100" dist="38100" dir="2700000" algn="tl">
                    <a:srgbClr val="000000">
                      <a:alpha val="43137"/>
                    </a:srgbClr>
                  </a:outerShdw>
                </a:effectLst>
              </a:rPr>
              <a:t>(1894 TO 1897)</a:t>
            </a:r>
          </a:p>
        </p:txBody>
      </p:sp>
      <p:sp>
        <p:nvSpPr>
          <p:cNvPr id="4" name="Rectangle 3"/>
          <p:cNvSpPr/>
          <p:nvPr/>
        </p:nvSpPr>
        <p:spPr>
          <a:xfrm>
            <a:off x="470034" y="1447800"/>
            <a:ext cx="4724400" cy="4962897"/>
          </a:xfrm>
          <a:prstGeom prst="rect">
            <a:avLst/>
          </a:prstGeom>
        </p:spPr>
        <p:txBody>
          <a:bodyPr wrap="square">
            <a:spAutoFit/>
          </a:bodyPr>
          <a:lstStyle/>
          <a:p>
            <a:pPr marL="285750" indent="-285750" algn="l">
              <a:buFont typeface="Arial" panose="020B0604020202020204" pitchFamily="34" charset="0"/>
              <a:buChar char="•"/>
            </a:pPr>
            <a:r>
              <a:rPr lang="en-US" sz="1500" dirty="0">
                <a:cs typeface="Arial" panose="020B0604020202020204" pitchFamily="34" charset="0"/>
              </a:rPr>
              <a:t>By the mid-1890s, Shallenberger's ampere-hour meter was popular but because of the increasing use of motors, a true watthour meter was needed to account for varying voltages and power factors. </a:t>
            </a:r>
          </a:p>
          <a:p>
            <a:pPr marL="285750" indent="-285750" algn="l">
              <a:buFont typeface="Arial" panose="020B0604020202020204" pitchFamily="34" charset="0"/>
              <a:buChar char="•"/>
            </a:pPr>
            <a:r>
              <a:rPr lang="en-US" sz="1500" dirty="0">
                <a:cs typeface="Arial" panose="020B0604020202020204" pitchFamily="34" charset="0"/>
              </a:rPr>
              <a:t>First commercially produced induction watthour meter. </a:t>
            </a:r>
          </a:p>
          <a:p>
            <a:pPr marL="285750" indent="-285750" algn="l">
              <a:buFont typeface="Arial" panose="020B0604020202020204" pitchFamily="34" charset="0"/>
              <a:buChar char="•"/>
            </a:pPr>
            <a:r>
              <a:rPr lang="en-US" sz="1500" dirty="0">
                <a:cs typeface="Arial" panose="020B0604020202020204" pitchFamily="34" charset="0"/>
              </a:rPr>
              <a:t>Large and heavy (41 pounds)</a:t>
            </a:r>
          </a:p>
          <a:p>
            <a:pPr marL="285750" indent="-285750" algn="l">
              <a:buFont typeface="Arial" panose="020B0604020202020204" pitchFamily="34" charset="0"/>
              <a:buChar char="•"/>
            </a:pPr>
            <a:r>
              <a:rPr lang="en-US" sz="1500" dirty="0">
                <a:cs typeface="Arial" panose="020B0604020202020204" pitchFamily="34" charset="0"/>
              </a:rPr>
              <a:t>More than twice as expensive as comparable meters in its time. </a:t>
            </a:r>
          </a:p>
          <a:p>
            <a:pPr marL="285750" indent="-285750" algn="l">
              <a:buFont typeface="Arial" panose="020B0604020202020204" pitchFamily="34" charset="0"/>
              <a:buChar char="•"/>
            </a:pPr>
            <a:r>
              <a:rPr lang="en-US" sz="1500" dirty="0">
                <a:cs typeface="Arial" panose="020B0604020202020204" pitchFamily="34" charset="0"/>
              </a:rPr>
              <a:t>This meter was one of the first models to use a cyclometer register. </a:t>
            </a:r>
          </a:p>
          <a:p>
            <a:pPr marL="285750" indent="-285750" algn="l">
              <a:buFont typeface="Arial" panose="020B0604020202020204" pitchFamily="34" charset="0"/>
              <a:buChar char="•"/>
            </a:pPr>
            <a:r>
              <a:rPr lang="en-US" sz="1500" dirty="0">
                <a:cs typeface="Arial" panose="020B0604020202020204" pitchFamily="34" charset="0"/>
              </a:rPr>
              <a:t>Depending on the customer's preference, this register was equipped with 4 drums (registering in kwh) or 7 drums (registering in watthours). </a:t>
            </a:r>
          </a:p>
          <a:p>
            <a:pPr marL="285750" indent="-285750" algn="l">
              <a:buFont typeface="Arial" panose="020B0604020202020204" pitchFamily="34" charset="0"/>
              <a:buChar char="•"/>
            </a:pPr>
            <a:r>
              <a:rPr lang="en-US" sz="1500" dirty="0">
                <a:cs typeface="Arial" panose="020B0604020202020204" pitchFamily="34" charset="0"/>
              </a:rPr>
              <a:t>The stator was similar to ones in later meters with its voltage and current coils arranged on opposite sides of the disk and had a magnet assembly to damp the disk's speed</a:t>
            </a:r>
          </a:p>
          <a:p>
            <a:pPr marL="285750" indent="-285750" algn="l">
              <a:buFont typeface="Arial" panose="020B0604020202020204" pitchFamily="34" charset="0"/>
              <a:buChar char="•"/>
            </a:pPr>
            <a:r>
              <a:rPr lang="en-US" sz="1500" dirty="0">
                <a:cs typeface="Arial" panose="020B0604020202020204" pitchFamily="34" charset="0"/>
              </a:rPr>
              <a:t>Becomes the modern day meter</a:t>
            </a:r>
          </a:p>
        </p:txBody>
      </p:sp>
      <p:pic>
        <p:nvPicPr>
          <p:cNvPr id="8194" name="Picture 2" descr="Shallenberger Integrating Wattme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2225" y="1600200"/>
            <a:ext cx="1933575" cy="2381250"/>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Meter internal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2600" y="4033929"/>
            <a:ext cx="1952625" cy="2381250"/>
          </a:xfrm>
          <a:prstGeom prst="rect">
            <a:avLst/>
          </a:prstGeom>
          <a:noFill/>
          <a:extLst>
            <a:ext uri="{909E8E84-426E-40DD-AFC4-6F175D3DCCD1}">
              <a14:hiddenFill xmlns:a14="http://schemas.microsoft.com/office/drawing/2010/main">
                <a:solidFill>
                  <a:srgbClr val="FFFFFF"/>
                </a:solidFill>
              </a14:hiddenFill>
            </a:ext>
          </a:extLst>
        </p:spPr>
      </p:pic>
      <p:sp>
        <p:nvSpPr>
          <p:cNvPr id="6"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7"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33</a:t>
            </a:fld>
            <a:endParaRPr lang="en-US" dirty="0"/>
          </a:p>
        </p:txBody>
      </p:sp>
    </p:spTree>
    <p:extLst>
      <p:ext uri="{BB962C8B-B14F-4D97-AF65-F5344CB8AC3E}">
        <p14:creationId xmlns:p14="http://schemas.microsoft.com/office/powerpoint/2010/main" val="2194749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bwMode="auto">
          <a:xfrm>
            <a:off x="457200" y="228600"/>
            <a:ext cx="822960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4000" dirty="0">
                <a:latin typeface="Arial" panose="020B0604020202020204" pitchFamily="34" charset="0"/>
                <a:cs typeface="Arial" panose="020B0604020202020204" pitchFamily="34" charset="0"/>
              </a:rPr>
              <a:t>Induction Meters</a:t>
            </a:r>
          </a:p>
        </p:txBody>
      </p:sp>
      <p:sp>
        <p:nvSpPr>
          <p:cNvPr id="23555" name="Rectangle 3"/>
          <p:cNvSpPr>
            <a:spLocks noGrp="1" noChangeArrowheads="1"/>
          </p:cNvSpPr>
          <p:nvPr>
            <p:ph idx="1"/>
          </p:nvPr>
        </p:nvSpPr>
        <p:spPr>
          <a:xfrm>
            <a:off x="298450" y="1628774"/>
            <a:ext cx="5089525" cy="4772025"/>
          </a:xfrm>
        </p:spPr>
        <p:txBody>
          <a:bodyPr rtlCol="0">
            <a:normAutofit fontScale="92500" lnSpcReduction="20000"/>
          </a:bodyPr>
          <a:lstStyle/>
          <a:p>
            <a:pPr fontAlgn="auto">
              <a:lnSpc>
                <a:spcPct val="80000"/>
              </a:lnSpc>
              <a:spcAft>
                <a:spcPts val="0"/>
              </a:spcAft>
              <a:buFont typeface="Arial" panose="020B0604020202020204" pitchFamily="34" charset="0"/>
              <a:buChar char="•"/>
              <a:defRPr/>
            </a:pPr>
            <a:r>
              <a:rPr lang="en-US" altLang="en-US" sz="1800" dirty="0">
                <a:latin typeface="Arial" panose="020B0604020202020204" pitchFamily="34" charset="0"/>
                <a:cs typeface="Arial" panose="020B0604020202020204" pitchFamily="34" charset="0"/>
              </a:rPr>
              <a:t>Using concepts put forth by Tesla and Ferraris, several inventors created early  induction watthour meters</a:t>
            </a:r>
          </a:p>
          <a:p>
            <a:pPr marL="0" indent="0" fontAlgn="auto">
              <a:lnSpc>
                <a:spcPct val="80000"/>
              </a:lnSpc>
              <a:spcAft>
                <a:spcPts val="0"/>
              </a:spcAft>
              <a:buNone/>
              <a:defRPr/>
            </a:pPr>
            <a:endParaRPr lang="en-US" altLang="en-US" sz="1800" dirty="0">
              <a:latin typeface="Arial" panose="020B0604020202020204" pitchFamily="34" charset="0"/>
              <a:cs typeface="Arial" panose="020B0604020202020204" pitchFamily="34" charset="0"/>
            </a:endParaRPr>
          </a:p>
          <a:p>
            <a:pPr fontAlgn="auto">
              <a:lnSpc>
                <a:spcPct val="80000"/>
              </a:lnSpc>
              <a:spcAft>
                <a:spcPts val="0"/>
              </a:spcAft>
              <a:buFont typeface="Arial" panose="020B0604020202020204" pitchFamily="34" charset="0"/>
              <a:buChar char="•"/>
              <a:defRPr/>
            </a:pPr>
            <a:r>
              <a:rPr lang="en-US" altLang="en-US" sz="1800" dirty="0">
                <a:latin typeface="Arial" panose="020B0604020202020204" pitchFamily="34" charset="0"/>
                <a:cs typeface="Arial" panose="020B0604020202020204" pitchFamily="34" charset="0"/>
              </a:rPr>
              <a:t>Two coils and a conducting (usually aluminum) disk.  A braking magnet.</a:t>
            </a:r>
          </a:p>
          <a:p>
            <a:pPr marL="0" indent="0" fontAlgn="auto">
              <a:lnSpc>
                <a:spcPct val="80000"/>
              </a:lnSpc>
              <a:spcAft>
                <a:spcPts val="0"/>
              </a:spcAft>
              <a:buNone/>
              <a:defRPr/>
            </a:pPr>
            <a:endParaRPr lang="en-US" altLang="en-US" sz="1800" dirty="0">
              <a:latin typeface="Arial" panose="020B0604020202020204" pitchFamily="34" charset="0"/>
              <a:cs typeface="Arial" panose="020B0604020202020204" pitchFamily="34" charset="0"/>
            </a:endParaRPr>
          </a:p>
          <a:p>
            <a:pPr fontAlgn="auto">
              <a:lnSpc>
                <a:spcPct val="80000"/>
              </a:lnSpc>
              <a:spcAft>
                <a:spcPts val="0"/>
              </a:spcAft>
              <a:buFont typeface="Arial" panose="020B0604020202020204" pitchFamily="34" charset="0"/>
              <a:buChar char="•"/>
              <a:defRPr/>
            </a:pPr>
            <a:r>
              <a:rPr lang="en-US" altLang="en-US" sz="1800" dirty="0">
                <a:latin typeface="Arial" panose="020B0604020202020204" pitchFamily="34" charset="0"/>
                <a:cs typeface="Arial" panose="020B0604020202020204" pitchFamily="34" charset="0"/>
              </a:rPr>
              <a:t>Magnetic field from the first coil generates </a:t>
            </a:r>
            <a:r>
              <a:rPr lang="en-US" altLang="en-US" sz="1800" i="1" dirty="0">
                <a:latin typeface="Arial" panose="020B0604020202020204" pitchFamily="34" charset="0"/>
                <a:cs typeface="Arial" panose="020B0604020202020204" pitchFamily="34" charset="0"/>
              </a:rPr>
              <a:t>eddy currents</a:t>
            </a:r>
            <a:r>
              <a:rPr lang="en-US" altLang="en-US" sz="1800" dirty="0">
                <a:latin typeface="Arial" panose="020B0604020202020204" pitchFamily="34" charset="0"/>
                <a:cs typeface="Arial" panose="020B0604020202020204" pitchFamily="34" charset="0"/>
              </a:rPr>
              <a:t> in the disk</a:t>
            </a:r>
          </a:p>
          <a:p>
            <a:pPr marL="0" indent="0" fontAlgn="auto">
              <a:lnSpc>
                <a:spcPct val="80000"/>
              </a:lnSpc>
              <a:spcAft>
                <a:spcPts val="0"/>
              </a:spcAft>
              <a:buNone/>
              <a:defRPr/>
            </a:pPr>
            <a:endParaRPr lang="en-US" altLang="en-US" sz="1800" dirty="0">
              <a:latin typeface="Arial" panose="020B0604020202020204" pitchFamily="34" charset="0"/>
              <a:cs typeface="Arial" panose="020B0604020202020204" pitchFamily="34" charset="0"/>
            </a:endParaRPr>
          </a:p>
          <a:p>
            <a:pPr fontAlgn="auto">
              <a:lnSpc>
                <a:spcPct val="80000"/>
              </a:lnSpc>
              <a:spcAft>
                <a:spcPts val="0"/>
              </a:spcAft>
              <a:buFont typeface="Arial" panose="020B0604020202020204" pitchFamily="34" charset="0"/>
              <a:buChar char="•"/>
              <a:defRPr/>
            </a:pPr>
            <a:r>
              <a:rPr lang="en-US" altLang="en-US" sz="1800" dirty="0">
                <a:latin typeface="Arial" panose="020B0604020202020204" pitchFamily="34" charset="0"/>
                <a:cs typeface="Arial" panose="020B0604020202020204" pitchFamily="34" charset="0"/>
              </a:rPr>
              <a:t>Magnetic field from the second coil interacts with the eddy currents to cause motion</a:t>
            </a:r>
          </a:p>
          <a:p>
            <a:pPr marL="0" indent="0" fontAlgn="auto">
              <a:lnSpc>
                <a:spcPct val="80000"/>
              </a:lnSpc>
              <a:spcAft>
                <a:spcPts val="0"/>
              </a:spcAft>
              <a:buNone/>
              <a:defRPr/>
            </a:pPr>
            <a:endParaRPr lang="en-US" altLang="en-US" sz="1800" dirty="0">
              <a:latin typeface="Arial" panose="020B0604020202020204" pitchFamily="34" charset="0"/>
              <a:cs typeface="Arial" panose="020B0604020202020204" pitchFamily="34" charset="0"/>
            </a:endParaRPr>
          </a:p>
          <a:p>
            <a:pPr fontAlgn="auto">
              <a:lnSpc>
                <a:spcPct val="80000"/>
              </a:lnSpc>
              <a:spcAft>
                <a:spcPts val="0"/>
              </a:spcAft>
              <a:buFont typeface="Arial" panose="020B0604020202020204" pitchFamily="34" charset="0"/>
              <a:buChar char="•"/>
              <a:defRPr/>
            </a:pPr>
            <a:r>
              <a:rPr lang="en-US" altLang="en-US" sz="1800" dirty="0">
                <a:latin typeface="Arial" panose="020B0604020202020204" pitchFamily="34" charset="0"/>
                <a:cs typeface="Arial" panose="020B0604020202020204" pitchFamily="34" charset="0"/>
              </a:rPr>
              <a:t>Disk would accelerate without bound except for eddy currents caused by motion through fixed magnetic field which slows the disk</a:t>
            </a:r>
          </a:p>
          <a:p>
            <a:pPr marL="0" indent="0" fontAlgn="auto">
              <a:lnSpc>
                <a:spcPct val="80000"/>
              </a:lnSpc>
              <a:spcAft>
                <a:spcPts val="0"/>
              </a:spcAft>
              <a:buNone/>
              <a:defRPr/>
            </a:pPr>
            <a:endParaRPr lang="en-US" altLang="en-US" sz="1800" dirty="0">
              <a:latin typeface="Arial" panose="020B0604020202020204" pitchFamily="34" charset="0"/>
              <a:cs typeface="Arial" panose="020B0604020202020204" pitchFamily="34" charset="0"/>
            </a:endParaRPr>
          </a:p>
          <a:p>
            <a:pPr fontAlgn="auto">
              <a:lnSpc>
                <a:spcPct val="80000"/>
              </a:lnSpc>
              <a:spcAft>
                <a:spcPts val="0"/>
              </a:spcAft>
              <a:buFont typeface="Arial" panose="020B0604020202020204" pitchFamily="34" charset="0"/>
              <a:buChar char="•"/>
              <a:defRPr/>
            </a:pPr>
            <a:r>
              <a:rPr lang="en-US" altLang="en-US" sz="1800" dirty="0">
                <a:latin typeface="Arial" panose="020B0604020202020204" pitchFamily="34" charset="0"/>
                <a:cs typeface="Arial" panose="020B0604020202020204" pitchFamily="34" charset="0"/>
              </a:rPr>
              <a:t>The end result is that each revolution of the disk measures a constant amount of energy</a:t>
            </a:r>
          </a:p>
          <a:p>
            <a:pPr fontAlgn="auto">
              <a:lnSpc>
                <a:spcPct val="80000"/>
              </a:lnSpc>
              <a:spcAft>
                <a:spcPts val="0"/>
              </a:spcAft>
              <a:buFont typeface="Arial" panose="020B0604020202020204" pitchFamily="34" charset="0"/>
              <a:buChar char="•"/>
              <a:defRPr/>
            </a:pPr>
            <a:endParaRPr lang="en-US" altLang="en-US" sz="2000" dirty="0"/>
          </a:p>
        </p:txBody>
      </p:sp>
      <p:pic>
        <p:nvPicPr>
          <p:cNvPr id="3379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87975" y="1676400"/>
            <a:ext cx="3070225" cy="2651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6"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34</a:t>
            </a:fld>
            <a:endParaRPr lang="en-US" dirty="0"/>
          </a:p>
        </p:txBody>
      </p:sp>
    </p:spTree>
    <p:extLst>
      <p:ext uri="{BB962C8B-B14F-4D97-AF65-F5344CB8AC3E}">
        <p14:creationId xmlns:p14="http://schemas.microsoft.com/office/powerpoint/2010/main" val="390457654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idx="4294967295"/>
          </p:nvPr>
        </p:nvSpPr>
        <p:spPr bwMode="auto">
          <a:xfrm>
            <a:off x="685800" y="533400"/>
            <a:ext cx="7772400" cy="6096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dirty="0">
                <a:latin typeface="Arial" panose="020B0604020202020204" pitchFamily="34" charset="0"/>
                <a:cs typeface="Arial" panose="020B0604020202020204" pitchFamily="34" charset="0"/>
              </a:rPr>
              <a:t>Basic Energy Formula</a:t>
            </a:r>
          </a:p>
        </p:txBody>
      </p:sp>
      <p:sp>
        <p:nvSpPr>
          <p:cNvPr id="34819" name="Rectangle 3"/>
          <p:cNvSpPr>
            <a:spLocks noGrp="1" noChangeArrowheads="1"/>
          </p:cNvSpPr>
          <p:nvPr>
            <p:ph type="body" sz="half" idx="4294967295"/>
          </p:nvPr>
        </p:nvSpPr>
        <p:spPr>
          <a:xfrm>
            <a:off x="685800" y="1905000"/>
            <a:ext cx="7772400" cy="4114800"/>
          </a:xfrm>
        </p:spPr>
        <p:txBody>
          <a:bodyPr/>
          <a:lstStyle/>
          <a:p>
            <a:r>
              <a:rPr lang="en-US" altLang="en-US" sz="2000" dirty="0">
                <a:latin typeface="Arial" panose="020B0604020202020204" pitchFamily="34" charset="0"/>
                <a:cs typeface="Arial" panose="020B0604020202020204" pitchFamily="34" charset="0"/>
              </a:rPr>
              <a:t>The essential specification of a watthour meter’s measurement is given by the value </a:t>
            </a:r>
            <a:br>
              <a:rPr lang="en-US" altLang="en-US" sz="2000" dirty="0">
                <a:latin typeface="Arial" panose="020B0604020202020204" pitchFamily="34" charset="0"/>
                <a:cs typeface="Arial" panose="020B0604020202020204" pitchFamily="34" charset="0"/>
              </a:rPr>
            </a:br>
            <a:r>
              <a:rPr lang="en-US" altLang="en-US" sz="2000" dirty="0">
                <a:latin typeface="Arial" panose="020B0604020202020204" pitchFamily="34" charset="0"/>
                <a:cs typeface="Arial" panose="020B0604020202020204" pitchFamily="34" charset="0"/>
              </a:rPr>
              <a:t>	</a:t>
            </a:r>
            <a:r>
              <a:rPr lang="en-US" altLang="en-US" sz="2000" i="1" dirty="0">
                <a:latin typeface="Arial" panose="020B0604020202020204" pitchFamily="34" charset="0"/>
                <a:cs typeface="Arial" panose="020B0604020202020204" pitchFamily="34" charset="0"/>
              </a:rPr>
              <a:t>K</a:t>
            </a:r>
            <a:r>
              <a:rPr lang="en-US" altLang="en-US" sz="2000" i="1" baseline="-25000" dirty="0">
                <a:latin typeface="Arial" panose="020B0604020202020204" pitchFamily="34" charset="0"/>
                <a:cs typeface="Arial" panose="020B0604020202020204" pitchFamily="34" charset="0"/>
              </a:rPr>
              <a:t>h</a:t>
            </a:r>
            <a:r>
              <a:rPr lang="en-US" altLang="en-US" sz="2000" baseline="-25000" dirty="0">
                <a:latin typeface="Arial" panose="020B0604020202020204" pitchFamily="34" charset="0"/>
                <a:cs typeface="Arial" panose="020B0604020202020204" pitchFamily="34" charset="0"/>
              </a:rPr>
              <a:t> </a:t>
            </a:r>
            <a:r>
              <a:rPr lang="en-US" altLang="en-US" sz="2000" dirty="0">
                <a:latin typeface="Arial" panose="020B0604020202020204" pitchFamily="34" charset="0"/>
                <a:cs typeface="Arial" panose="020B0604020202020204" pitchFamily="34" charset="0"/>
              </a:rPr>
              <a:t>[ Watthours per disk revolution ]</a:t>
            </a:r>
          </a:p>
          <a:p>
            <a:endParaRPr lang="en-US" altLang="en-US" sz="2000" dirty="0">
              <a:latin typeface="Arial" panose="020B0604020202020204" pitchFamily="34" charset="0"/>
              <a:cs typeface="Arial" panose="020B0604020202020204" pitchFamily="34" charset="0"/>
            </a:endParaRPr>
          </a:p>
          <a:p>
            <a:r>
              <a:rPr lang="en-US" altLang="en-US" sz="2000" dirty="0">
                <a:latin typeface="Arial" panose="020B0604020202020204" pitchFamily="34" charset="0"/>
                <a:cs typeface="Arial" panose="020B0604020202020204" pitchFamily="34" charset="0"/>
              </a:rPr>
              <a:t>The watthour meter formula is as follows:</a:t>
            </a:r>
          </a:p>
          <a:p>
            <a:pPr>
              <a:buFont typeface="Monotype Sorts" charset="2"/>
              <a:buNone/>
            </a:pPr>
            <a:endParaRPr lang="en-US" altLang="en-US" sz="2800" dirty="0"/>
          </a:p>
          <a:p>
            <a:endParaRPr lang="en-US" altLang="en-US" sz="2800" dirty="0"/>
          </a:p>
        </p:txBody>
      </p:sp>
      <p:graphicFrame>
        <p:nvGraphicFramePr>
          <p:cNvPr id="34820" name="Object 4"/>
          <p:cNvGraphicFramePr>
            <a:graphicFrameLocks noGrp="1" noChangeAspect="1"/>
          </p:cNvGraphicFramePr>
          <p:nvPr>
            <p:ph sz="half" idx="4294967295"/>
            <p:extLst>
              <p:ext uri="{D42A27DB-BD31-4B8C-83A1-F6EECF244321}">
                <p14:modId xmlns:p14="http://schemas.microsoft.com/office/powerpoint/2010/main" val="1495293279"/>
              </p:ext>
            </p:extLst>
          </p:nvPr>
        </p:nvGraphicFramePr>
        <p:xfrm>
          <a:off x="1447800" y="4038600"/>
          <a:ext cx="6416675" cy="744538"/>
        </p:xfrm>
        <a:graphic>
          <a:graphicData uri="http://schemas.openxmlformats.org/presentationml/2006/ole">
            <mc:AlternateContent xmlns:mc="http://schemas.openxmlformats.org/markup-compatibility/2006">
              <mc:Choice xmlns:v="urn:schemas-microsoft-com:vml" Requires="v">
                <p:oleObj spid="_x0000_s7250" name="Equation" r:id="rId4" imgW="3721100" imgH="431800" progId="Equation.3">
                  <p:embed/>
                </p:oleObj>
              </mc:Choice>
              <mc:Fallback>
                <p:oleObj name="Equation" r:id="rId4" imgW="3721100" imgH="431800" progId="Equation.3">
                  <p:embed/>
                  <p:pic>
                    <p:nvPicPr>
                      <p:cNvPr id="0" name=""/>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47800" y="4038600"/>
                        <a:ext cx="6416675" cy="7445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5" name="Footer Placeholder 4">
            <a:extLst>
              <a:ext uri="{FF2B5EF4-FFF2-40B4-BE49-F238E27FC236}">
                <a16:creationId xmlns:a16="http://schemas.microsoft.com/office/drawing/2014/main" id="{C1B4E3D2-6523-4F84-A951-C6829D40F3F0}"/>
              </a:ext>
            </a:extLst>
          </p:cNvPr>
          <p:cNvSpPr txBox="1">
            <a:spLocks/>
          </p:cNvSpPr>
          <p:nvPr/>
        </p:nvSpPr>
        <p:spPr>
          <a:xfrm>
            <a:off x="628650" y="6336616"/>
            <a:ext cx="3086100" cy="365125"/>
          </a:xfrm>
          <a:prstGeom prst="rect">
            <a:avLst/>
          </a:prstGeom>
        </p:spPr>
        <p:txBody>
          <a:bodyPr vert="horz" lIns="91440" tIns="45720" rIns="91440" bIns="45720" rtlCol="0" anchor="ctr"/>
          <a:lstStyle>
            <a:defPPr>
              <a:defRPr lang="ru-RU"/>
            </a:defPPr>
            <a:lvl1pPr algn="l" rtl="0" fontAlgn="base">
              <a:spcBef>
                <a:spcPct val="30000"/>
              </a:spcBef>
              <a:spcAft>
                <a:spcPct val="0"/>
              </a:spcAft>
              <a:defRPr sz="1200" b="1" kern="1200">
                <a:solidFill>
                  <a:schemeClr val="accent1"/>
                </a:solidFill>
                <a:latin typeface="Arial" pitchFamily="34" charset="0"/>
                <a:ea typeface="+mn-ea"/>
                <a:cs typeface="+mn-cs"/>
              </a:defRPr>
            </a:lvl1pPr>
            <a:lvl2pPr marL="457200" algn="ctr" rtl="0" fontAlgn="base">
              <a:spcBef>
                <a:spcPct val="30000"/>
              </a:spcBef>
              <a:spcAft>
                <a:spcPct val="0"/>
              </a:spcAft>
              <a:defRPr kern="1200">
                <a:solidFill>
                  <a:srgbClr val="000000"/>
                </a:solidFill>
                <a:latin typeface="Arial" pitchFamily="34" charset="0"/>
                <a:ea typeface="+mn-ea"/>
                <a:cs typeface="+mn-cs"/>
              </a:defRPr>
            </a:lvl2pPr>
            <a:lvl3pPr marL="914400" algn="ctr" rtl="0" fontAlgn="base">
              <a:spcBef>
                <a:spcPct val="30000"/>
              </a:spcBef>
              <a:spcAft>
                <a:spcPct val="0"/>
              </a:spcAft>
              <a:defRPr kern="1200">
                <a:solidFill>
                  <a:srgbClr val="000000"/>
                </a:solidFill>
                <a:latin typeface="Arial" pitchFamily="34" charset="0"/>
                <a:ea typeface="+mn-ea"/>
                <a:cs typeface="+mn-cs"/>
              </a:defRPr>
            </a:lvl3pPr>
            <a:lvl4pPr marL="1371600" algn="ctr" rtl="0" fontAlgn="base">
              <a:spcBef>
                <a:spcPct val="30000"/>
              </a:spcBef>
              <a:spcAft>
                <a:spcPct val="0"/>
              </a:spcAft>
              <a:defRPr kern="1200">
                <a:solidFill>
                  <a:srgbClr val="000000"/>
                </a:solidFill>
                <a:latin typeface="Arial" pitchFamily="34" charset="0"/>
                <a:ea typeface="+mn-ea"/>
                <a:cs typeface="+mn-cs"/>
              </a:defRPr>
            </a:lvl4pPr>
            <a:lvl5pPr marL="1828800" algn="ctr" rtl="0" fontAlgn="base">
              <a:spcBef>
                <a:spcPct val="30000"/>
              </a:spcBef>
              <a:spcAft>
                <a:spcPct val="0"/>
              </a:spcAft>
              <a:defRPr kern="1200">
                <a:solidFill>
                  <a:srgbClr val="000000"/>
                </a:solidFill>
                <a:latin typeface="Arial" pitchFamily="34" charset="0"/>
                <a:ea typeface="+mn-ea"/>
                <a:cs typeface="+mn-cs"/>
              </a:defRPr>
            </a:lvl5pPr>
            <a:lvl6pPr marL="2286000" algn="l" defTabSz="914400" rtl="0" eaLnBrk="1" latinLnBrk="0" hangingPunct="1">
              <a:defRPr kern="1200">
                <a:solidFill>
                  <a:srgbClr val="000000"/>
                </a:solidFill>
                <a:latin typeface="Arial" pitchFamily="34" charset="0"/>
                <a:ea typeface="+mn-ea"/>
                <a:cs typeface="+mn-cs"/>
              </a:defRPr>
            </a:lvl6pPr>
            <a:lvl7pPr marL="2743200" algn="l" defTabSz="914400" rtl="0" eaLnBrk="1" latinLnBrk="0" hangingPunct="1">
              <a:defRPr kern="1200">
                <a:solidFill>
                  <a:srgbClr val="000000"/>
                </a:solidFill>
                <a:latin typeface="Arial" pitchFamily="34" charset="0"/>
                <a:ea typeface="+mn-ea"/>
                <a:cs typeface="+mn-cs"/>
              </a:defRPr>
            </a:lvl7pPr>
            <a:lvl8pPr marL="3200400" algn="l" defTabSz="914400" rtl="0" eaLnBrk="1" latinLnBrk="0" hangingPunct="1">
              <a:defRPr kern="1200">
                <a:solidFill>
                  <a:srgbClr val="000000"/>
                </a:solidFill>
                <a:latin typeface="Arial" pitchFamily="34" charset="0"/>
                <a:ea typeface="+mn-ea"/>
                <a:cs typeface="+mn-cs"/>
              </a:defRPr>
            </a:lvl8pPr>
            <a:lvl9pPr marL="3657600" algn="l" defTabSz="914400" rtl="0" eaLnBrk="1" latinLnBrk="0" hangingPunct="1">
              <a:defRPr kern="1200">
                <a:solidFill>
                  <a:srgbClr val="000000"/>
                </a:solidFill>
                <a:latin typeface="Arial" pitchFamily="34" charset="0"/>
                <a:ea typeface="+mn-ea"/>
                <a:cs typeface="+mn-cs"/>
              </a:defRPr>
            </a:lvl9pPr>
          </a:lstStyle>
          <a:p>
            <a:r>
              <a:rPr lang="en-US" dirty="0"/>
              <a:t>tescometering.com</a:t>
            </a:r>
          </a:p>
        </p:txBody>
      </p:sp>
      <p:sp>
        <p:nvSpPr>
          <p:cNvPr id="6" name="Slide Number Placeholder 5">
            <a:extLst>
              <a:ext uri="{FF2B5EF4-FFF2-40B4-BE49-F238E27FC236}">
                <a16:creationId xmlns:a16="http://schemas.microsoft.com/office/drawing/2014/main" id="{FF2C09E2-0F6A-4950-80B1-3784761379E9}"/>
              </a:ext>
            </a:extLst>
          </p:cNvPr>
          <p:cNvSpPr txBox="1">
            <a:spLocks/>
          </p:cNvSpPr>
          <p:nvPr/>
        </p:nvSpPr>
        <p:spPr>
          <a:xfrm>
            <a:off x="6457950" y="6356351"/>
            <a:ext cx="2057400" cy="365125"/>
          </a:xfrm>
          <a:prstGeom prst="rect">
            <a:avLst/>
          </a:prstGeom>
        </p:spPr>
        <p:txBody>
          <a:bodyPr vert="horz" lIns="91440" tIns="45720" rIns="91440" bIns="45720" rtlCol="0" anchor="ctr"/>
          <a:lstStyle>
            <a:defPPr>
              <a:defRPr lang="ru-RU"/>
            </a:defPPr>
            <a:lvl1pPr algn="r" rtl="0" fontAlgn="base">
              <a:spcBef>
                <a:spcPct val="30000"/>
              </a:spcBef>
              <a:spcAft>
                <a:spcPct val="0"/>
              </a:spcAft>
              <a:defRPr sz="1200" kern="1200">
                <a:solidFill>
                  <a:schemeClr val="tx1"/>
                </a:solidFill>
                <a:latin typeface="Arial" pitchFamily="34" charset="0"/>
                <a:ea typeface="+mn-ea"/>
                <a:cs typeface="+mn-cs"/>
              </a:defRPr>
            </a:lvl1pPr>
            <a:lvl2pPr marL="457200" algn="ctr" rtl="0" fontAlgn="base">
              <a:spcBef>
                <a:spcPct val="30000"/>
              </a:spcBef>
              <a:spcAft>
                <a:spcPct val="0"/>
              </a:spcAft>
              <a:defRPr kern="1200">
                <a:solidFill>
                  <a:srgbClr val="000000"/>
                </a:solidFill>
                <a:latin typeface="Arial" pitchFamily="34" charset="0"/>
                <a:ea typeface="+mn-ea"/>
                <a:cs typeface="+mn-cs"/>
              </a:defRPr>
            </a:lvl2pPr>
            <a:lvl3pPr marL="914400" algn="ctr" rtl="0" fontAlgn="base">
              <a:spcBef>
                <a:spcPct val="30000"/>
              </a:spcBef>
              <a:spcAft>
                <a:spcPct val="0"/>
              </a:spcAft>
              <a:defRPr kern="1200">
                <a:solidFill>
                  <a:srgbClr val="000000"/>
                </a:solidFill>
                <a:latin typeface="Arial" pitchFamily="34" charset="0"/>
                <a:ea typeface="+mn-ea"/>
                <a:cs typeface="+mn-cs"/>
              </a:defRPr>
            </a:lvl3pPr>
            <a:lvl4pPr marL="1371600" algn="ctr" rtl="0" fontAlgn="base">
              <a:spcBef>
                <a:spcPct val="30000"/>
              </a:spcBef>
              <a:spcAft>
                <a:spcPct val="0"/>
              </a:spcAft>
              <a:defRPr kern="1200">
                <a:solidFill>
                  <a:srgbClr val="000000"/>
                </a:solidFill>
                <a:latin typeface="Arial" pitchFamily="34" charset="0"/>
                <a:ea typeface="+mn-ea"/>
                <a:cs typeface="+mn-cs"/>
              </a:defRPr>
            </a:lvl4pPr>
            <a:lvl5pPr marL="1828800" algn="ctr" rtl="0" fontAlgn="base">
              <a:spcBef>
                <a:spcPct val="30000"/>
              </a:spcBef>
              <a:spcAft>
                <a:spcPct val="0"/>
              </a:spcAft>
              <a:defRPr kern="1200">
                <a:solidFill>
                  <a:srgbClr val="000000"/>
                </a:solidFill>
                <a:latin typeface="Arial" pitchFamily="34" charset="0"/>
                <a:ea typeface="+mn-ea"/>
                <a:cs typeface="+mn-cs"/>
              </a:defRPr>
            </a:lvl5pPr>
            <a:lvl6pPr marL="2286000" algn="l" defTabSz="914400" rtl="0" eaLnBrk="1" latinLnBrk="0" hangingPunct="1">
              <a:defRPr kern="1200">
                <a:solidFill>
                  <a:srgbClr val="000000"/>
                </a:solidFill>
                <a:latin typeface="Arial" pitchFamily="34" charset="0"/>
                <a:ea typeface="+mn-ea"/>
                <a:cs typeface="+mn-cs"/>
              </a:defRPr>
            </a:lvl6pPr>
            <a:lvl7pPr marL="2743200" algn="l" defTabSz="914400" rtl="0" eaLnBrk="1" latinLnBrk="0" hangingPunct="1">
              <a:defRPr kern="1200">
                <a:solidFill>
                  <a:srgbClr val="000000"/>
                </a:solidFill>
                <a:latin typeface="Arial" pitchFamily="34" charset="0"/>
                <a:ea typeface="+mn-ea"/>
                <a:cs typeface="+mn-cs"/>
              </a:defRPr>
            </a:lvl7pPr>
            <a:lvl8pPr marL="3200400" algn="l" defTabSz="914400" rtl="0" eaLnBrk="1" latinLnBrk="0" hangingPunct="1">
              <a:defRPr kern="1200">
                <a:solidFill>
                  <a:srgbClr val="000000"/>
                </a:solidFill>
                <a:latin typeface="Arial" pitchFamily="34" charset="0"/>
                <a:ea typeface="+mn-ea"/>
                <a:cs typeface="+mn-cs"/>
              </a:defRPr>
            </a:lvl8pPr>
            <a:lvl9pPr marL="3657600" algn="l" defTabSz="914400" rtl="0" eaLnBrk="1" latinLnBrk="0" hangingPunct="1">
              <a:defRPr kern="1200">
                <a:solidFill>
                  <a:srgbClr val="000000"/>
                </a:solidFill>
                <a:latin typeface="Arial" pitchFamily="34" charset="0"/>
                <a:ea typeface="+mn-ea"/>
                <a:cs typeface="+mn-cs"/>
              </a:defRPr>
            </a:lvl9pPr>
          </a:lstStyle>
          <a:p>
            <a:fld id="{F4B7F58F-9A72-4E07-B505-B7A6F5244F49}" type="slidenum">
              <a:rPr lang="en-US" smtClean="0"/>
              <a:pPr/>
              <a:t>35</a:t>
            </a:fld>
            <a:endParaRPr lang="en-US" dirty="0"/>
          </a:p>
        </p:txBody>
      </p:sp>
    </p:spTree>
    <p:extLst>
      <p:ext uri="{BB962C8B-B14F-4D97-AF65-F5344CB8AC3E}">
        <p14:creationId xmlns:p14="http://schemas.microsoft.com/office/powerpoint/2010/main" val="3454219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bwMode="auto">
          <a:xfrm>
            <a:off x="457200" y="304800"/>
            <a:ext cx="822960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dirty="0">
                <a:latin typeface="Arial" panose="020B0604020202020204" pitchFamily="34" charset="0"/>
                <a:cs typeface="Arial" panose="020B0604020202020204" pitchFamily="34" charset="0"/>
              </a:rPr>
              <a:t>1893: Blondel’s Theorem</a:t>
            </a:r>
          </a:p>
        </p:txBody>
      </p:sp>
      <p:sp>
        <p:nvSpPr>
          <p:cNvPr id="35843" name="Rectangle 3"/>
          <p:cNvSpPr>
            <a:spLocks noGrp="1" noChangeArrowheads="1"/>
          </p:cNvSpPr>
          <p:nvPr>
            <p:ph idx="1"/>
          </p:nvPr>
        </p:nvSpPr>
        <p:spPr>
          <a:xfrm>
            <a:off x="457200" y="1676400"/>
            <a:ext cx="8001000" cy="1600200"/>
          </a:xfrm>
        </p:spPr>
        <p:txBody>
          <a:bodyPr/>
          <a:lstStyle/>
          <a:p>
            <a:pPr>
              <a:spcBef>
                <a:spcPts val="0"/>
              </a:spcBef>
            </a:pPr>
            <a:r>
              <a:rPr lang="en-US" altLang="en-US" sz="1800" dirty="0">
                <a:latin typeface="Arial" panose="020B0604020202020204" pitchFamily="34" charset="0"/>
                <a:cs typeface="Arial" panose="020B0604020202020204" pitchFamily="34" charset="0"/>
              </a:rPr>
              <a:t>The theory of polyphase watthour metering was first set forth on a scientific basis in 1893 by Andre E. Blondel, engineer and mathematician. His theorem applies to the measurement of real power in a polyphase system of any number of wires. The theorem is as follows:</a:t>
            </a:r>
            <a:br>
              <a:rPr lang="en-US" altLang="en-US" sz="2000" dirty="0">
                <a:latin typeface="Arial" panose="020B0604020202020204" pitchFamily="34" charset="0"/>
                <a:cs typeface="Arial" panose="020B0604020202020204" pitchFamily="34" charset="0"/>
              </a:rPr>
            </a:br>
            <a:endParaRPr lang="en-US" altLang="en-US" sz="2000" dirty="0">
              <a:latin typeface="Arial" panose="020B0604020202020204" pitchFamily="34" charset="0"/>
              <a:cs typeface="Arial" panose="020B0604020202020204" pitchFamily="34" charset="0"/>
            </a:endParaRPr>
          </a:p>
        </p:txBody>
      </p:sp>
      <p:pic>
        <p:nvPicPr>
          <p:cNvPr id="204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5600" y="3200400"/>
            <a:ext cx="1600200" cy="2304288"/>
          </a:xfrm>
          <a:prstGeom prst="rect">
            <a:avLst/>
          </a:prstGeom>
          <a:noFill/>
          <a:ln w="34925" cmpd="thickThin">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TextBox 1"/>
          <p:cNvSpPr txBox="1"/>
          <p:nvPr/>
        </p:nvSpPr>
        <p:spPr>
          <a:xfrm>
            <a:off x="762000" y="3056965"/>
            <a:ext cx="5715000" cy="2945422"/>
          </a:xfrm>
          <a:prstGeom prst="rect">
            <a:avLst/>
          </a:prstGeom>
          <a:noFill/>
        </p:spPr>
        <p:txBody>
          <a:bodyPr wrap="square" rtlCol="0">
            <a:spAutoFit/>
          </a:bodyPr>
          <a:lstStyle/>
          <a:p>
            <a:pPr marL="0" lvl="1" algn="l"/>
            <a:r>
              <a:rPr lang="en-US" altLang="en-US" dirty="0">
                <a:cs typeface="Arial" panose="020B0604020202020204" pitchFamily="34" charset="0"/>
              </a:rPr>
              <a:t>- If energy is supplied to any system of conductors through N wires, the total power in the system is given by the algebraic sum of the readings of N wattmeters, so arranged that each of the N wires contains one current coil, the corresponding voltage coil being connected between that wire and some common point. If this common point is on one of the N wires, the measurement may be made by the use of N-1 wattmeters.</a:t>
            </a:r>
          </a:p>
          <a:p>
            <a:endParaRPr lang="en-US" dirty="0"/>
          </a:p>
        </p:txBody>
      </p:sp>
      <p:sp>
        <p:nvSpPr>
          <p:cNvPr id="6"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7"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36</a:t>
            </a:fld>
            <a:endParaRPr lang="en-US" dirty="0"/>
          </a:p>
        </p:txBody>
      </p:sp>
    </p:spTree>
    <p:extLst>
      <p:ext uri="{BB962C8B-B14F-4D97-AF65-F5344CB8AC3E}">
        <p14:creationId xmlns:p14="http://schemas.microsoft.com/office/powerpoint/2010/main" val="162622964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0" y="241012"/>
            <a:ext cx="7391400" cy="584775"/>
          </a:xfrm>
          <a:prstGeom prst="rect">
            <a:avLst/>
          </a:prstGeom>
        </p:spPr>
        <p:txBody>
          <a:bodyPr wrap="square">
            <a:spAutoFit/>
          </a:bodyPr>
          <a:lstStyle/>
          <a:p>
            <a:r>
              <a:rPr lang="en-US" sz="3200" dirty="0">
                <a:solidFill>
                  <a:schemeClr val="accent1"/>
                </a:solidFill>
                <a:effectLst>
                  <a:outerShdw blurRad="38100" dist="38100" dir="2700000" algn="tl">
                    <a:srgbClr val="000000">
                      <a:alpha val="43137"/>
                    </a:srgbClr>
                  </a:outerShdw>
                </a:effectLst>
              </a:rPr>
              <a:t>S</a:t>
            </a:r>
            <a:r>
              <a:rPr lang="en-US" sz="2800" dirty="0">
                <a:solidFill>
                  <a:schemeClr val="accent1"/>
                </a:solidFill>
                <a:effectLst>
                  <a:outerShdw blurRad="38100" dist="38100" dir="2700000" algn="tl">
                    <a:srgbClr val="000000">
                      <a:alpha val="43137"/>
                    </a:srgbClr>
                  </a:outerShdw>
                </a:effectLst>
              </a:rPr>
              <a:t>HALLENBERGER</a:t>
            </a:r>
            <a:r>
              <a:rPr lang="en-US" sz="3200" dirty="0">
                <a:solidFill>
                  <a:schemeClr val="accent1"/>
                </a:solidFill>
                <a:effectLst>
                  <a:outerShdw blurRad="38100" dist="38100" dir="2700000" algn="tl">
                    <a:srgbClr val="000000">
                      <a:alpha val="43137"/>
                    </a:srgbClr>
                  </a:outerShdw>
                </a:effectLst>
              </a:rPr>
              <a:t> P</a:t>
            </a:r>
            <a:r>
              <a:rPr lang="en-US" sz="2800" dirty="0">
                <a:solidFill>
                  <a:schemeClr val="accent1"/>
                </a:solidFill>
                <a:effectLst>
                  <a:outerShdw blurRad="38100" dist="38100" dir="2700000" algn="tl">
                    <a:srgbClr val="000000">
                      <a:alpha val="43137"/>
                    </a:srgbClr>
                  </a:outerShdw>
                </a:effectLst>
              </a:rPr>
              <a:t>OLYPHASE</a:t>
            </a:r>
            <a:r>
              <a:rPr lang="en-US" sz="3200" dirty="0">
                <a:solidFill>
                  <a:schemeClr val="accent1"/>
                </a:solidFill>
                <a:effectLst>
                  <a:outerShdw blurRad="38100" dist="38100" dir="2700000" algn="tl">
                    <a:srgbClr val="000000">
                      <a:alpha val="43137"/>
                    </a:srgbClr>
                  </a:outerShdw>
                </a:effectLst>
              </a:rPr>
              <a:t> M</a:t>
            </a:r>
            <a:r>
              <a:rPr lang="en-US" sz="2800" dirty="0">
                <a:solidFill>
                  <a:schemeClr val="accent1"/>
                </a:solidFill>
                <a:effectLst>
                  <a:outerShdw blurRad="38100" dist="38100" dir="2700000" algn="tl">
                    <a:srgbClr val="000000">
                      <a:alpha val="43137"/>
                    </a:srgbClr>
                  </a:outerShdw>
                </a:effectLst>
              </a:rPr>
              <a:t>ETER</a:t>
            </a:r>
          </a:p>
        </p:txBody>
      </p:sp>
      <p:sp>
        <p:nvSpPr>
          <p:cNvPr id="4" name="Rectangle 3"/>
          <p:cNvSpPr/>
          <p:nvPr/>
        </p:nvSpPr>
        <p:spPr>
          <a:xfrm>
            <a:off x="1066800" y="1600200"/>
            <a:ext cx="7315200" cy="1015663"/>
          </a:xfrm>
          <a:prstGeom prst="rect">
            <a:avLst/>
          </a:prstGeom>
        </p:spPr>
        <p:txBody>
          <a:bodyPr wrap="square">
            <a:spAutoFit/>
          </a:bodyPr>
          <a:lstStyle/>
          <a:p>
            <a:pPr algn="l"/>
            <a:r>
              <a:rPr lang="en-US" sz="2000" dirty="0">
                <a:cs typeface="Arial" panose="020B0604020202020204" pitchFamily="34" charset="0"/>
              </a:rPr>
              <a:t>Shallenberger modifies his meter to work on a polyphase circuit but the close spacing of the stators and the use of a solid disk resulted in the meter being less accurate than expected.  </a:t>
            </a:r>
          </a:p>
        </p:txBody>
      </p:sp>
      <p:pic>
        <p:nvPicPr>
          <p:cNvPr id="215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77671" y="2971800"/>
            <a:ext cx="2809875" cy="30542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1100898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00200" y="228600"/>
            <a:ext cx="7391400" cy="584775"/>
          </a:xfrm>
          <a:prstGeom prst="rect">
            <a:avLst/>
          </a:prstGeom>
        </p:spPr>
        <p:txBody>
          <a:bodyPr wrap="square">
            <a:spAutoFit/>
          </a:bodyPr>
          <a:lstStyle/>
          <a:p>
            <a:r>
              <a:rPr lang="en-US" sz="3200" dirty="0">
                <a:solidFill>
                  <a:schemeClr val="accent1"/>
                </a:solidFill>
                <a:effectLst>
                  <a:outerShdw blurRad="38100" dist="38100" dir="2700000" algn="tl">
                    <a:srgbClr val="000000">
                      <a:alpha val="43137"/>
                    </a:srgbClr>
                  </a:outerShdw>
                </a:effectLst>
              </a:rPr>
              <a:t>GE – W</a:t>
            </a:r>
            <a:r>
              <a:rPr lang="en-US" sz="2800" dirty="0">
                <a:solidFill>
                  <a:schemeClr val="accent1"/>
                </a:solidFill>
                <a:effectLst>
                  <a:outerShdw blurRad="38100" dist="38100" dir="2700000" algn="tl">
                    <a:srgbClr val="000000">
                      <a:alpha val="43137"/>
                    </a:srgbClr>
                  </a:outerShdw>
                </a:effectLst>
              </a:rPr>
              <a:t>ESTINGHOUSE</a:t>
            </a:r>
            <a:r>
              <a:rPr lang="en-US" sz="3200" dirty="0">
                <a:solidFill>
                  <a:schemeClr val="accent1"/>
                </a:solidFill>
                <a:effectLst>
                  <a:outerShdw blurRad="38100" dist="38100" dir="2700000" algn="tl">
                    <a:srgbClr val="000000">
                      <a:alpha val="43137"/>
                    </a:srgbClr>
                  </a:outerShdw>
                </a:effectLst>
              </a:rPr>
              <a:t> A</a:t>
            </a:r>
            <a:r>
              <a:rPr lang="en-US" sz="2800" dirty="0">
                <a:solidFill>
                  <a:schemeClr val="accent1"/>
                </a:solidFill>
                <a:effectLst>
                  <a:outerShdw blurRad="38100" dist="38100" dir="2700000" algn="tl">
                    <a:srgbClr val="000000">
                      <a:alpha val="43137"/>
                    </a:srgbClr>
                  </a:outerShdw>
                </a:effectLst>
              </a:rPr>
              <a:t>GREEMENT</a:t>
            </a:r>
          </a:p>
        </p:txBody>
      </p:sp>
      <p:sp>
        <p:nvSpPr>
          <p:cNvPr id="4" name="Rectangle 3"/>
          <p:cNvSpPr/>
          <p:nvPr/>
        </p:nvSpPr>
        <p:spPr>
          <a:xfrm>
            <a:off x="609600" y="1752600"/>
            <a:ext cx="7696200" cy="1015663"/>
          </a:xfrm>
          <a:prstGeom prst="rect">
            <a:avLst/>
          </a:prstGeom>
        </p:spPr>
        <p:txBody>
          <a:bodyPr wrap="square">
            <a:spAutoFit/>
          </a:bodyPr>
          <a:lstStyle/>
          <a:p>
            <a:pPr algn="l"/>
            <a:r>
              <a:rPr lang="en-US" sz="2000" dirty="0">
                <a:cs typeface="Arial" panose="020B0604020202020204" pitchFamily="34" charset="0"/>
              </a:rPr>
              <a:t>1896 – another patent war loomed between Westinghouse and GE.  They “agreed” to set up a Board of Patent control that allowed them to license each other’s patents.  </a:t>
            </a:r>
          </a:p>
        </p:txBody>
      </p:sp>
      <p:pic>
        <p:nvPicPr>
          <p:cNvPr id="2253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6471" y="2768263"/>
            <a:ext cx="6477000" cy="39437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6"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38</a:t>
            </a:fld>
            <a:endParaRPr lang="en-US" dirty="0"/>
          </a:p>
        </p:txBody>
      </p:sp>
      <p:pic>
        <p:nvPicPr>
          <p:cNvPr id="8"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8381"/>
          <a:stretch/>
        </p:blipFill>
        <p:spPr bwMode="auto">
          <a:xfrm>
            <a:off x="990600" y="2870200"/>
            <a:ext cx="6477000" cy="36132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8312981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14400" y="204282"/>
            <a:ext cx="7391400" cy="707886"/>
          </a:xfrm>
          <a:prstGeom prst="rect">
            <a:avLst/>
          </a:prstGeom>
        </p:spPr>
        <p:txBody>
          <a:bodyPr wrap="square">
            <a:spAutoFit/>
          </a:bodyPr>
          <a:lstStyle/>
          <a:p>
            <a:pPr algn="r"/>
            <a:r>
              <a:rPr lang="en-US" sz="4000" dirty="0">
                <a:solidFill>
                  <a:srgbClr val="FF0000"/>
                </a:solidFill>
                <a:effectLst>
                  <a:outerShdw blurRad="38100" dist="38100" dir="2700000" algn="tl">
                    <a:srgbClr val="000000">
                      <a:alpha val="43137"/>
                    </a:srgbClr>
                  </a:outerShdw>
                </a:effectLst>
              </a:rPr>
              <a:t>1897</a:t>
            </a:r>
          </a:p>
        </p:txBody>
      </p:sp>
      <p:sp>
        <p:nvSpPr>
          <p:cNvPr id="4" name="Rectangle 3"/>
          <p:cNvSpPr/>
          <p:nvPr/>
        </p:nvSpPr>
        <p:spPr>
          <a:xfrm>
            <a:off x="457200" y="1676400"/>
            <a:ext cx="8077200" cy="4431983"/>
          </a:xfrm>
          <a:prstGeom prst="rect">
            <a:avLst/>
          </a:prstGeom>
        </p:spPr>
        <p:txBody>
          <a:bodyPr wrap="square">
            <a:spAutoFit/>
          </a:bodyPr>
          <a:lstStyle/>
          <a:p>
            <a:pPr marL="457200" indent="-457200" algn="l">
              <a:buFont typeface="Arial" panose="020B0604020202020204" pitchFamily="34" charset="0"/>
              <a:buChar char="•"/>
            </a:pPr>
            <a:r>
              <a:rPr lang="en-US" sz="2000" dirty="0">
                <a:cs typeface="Arial" panose="020B0604020202020204" pitchFamily="34" charset="0"/>
              </a:rPr>
              <a:t>Schallenberger meter is redesigned into a smaller, lighter 12 pound meter.  This significantly less expensive meter is known as the “round meter”.  </a:t>
            </a:r>
            <a:br>
              <a:rPr lang="en-US" sz="2000" dirty="0">
                <a:cs typeface="Arial" panose="020B0604020202020204" pitchFamily="34" charset="0"/>
              </a:rPr>
            </a:br>
            <a:endParaRPr lang="en-US" sz="2000" dirty="0">
              <a:cs typeface="Arial" panose="020B0604020202020204" pitchFamily="34" charset="0"/>
            </a:endParaRPr>
          </a:p>
          <a:p>
            <a:pPr marL="457200" indent="-457200" algn="l">
              <a:buFont typeface="Arial" panose="020B0604020202020204" pitchFamily="34" charset="0"/>
              <a:buChar char="•"/>
            </a:pPr>
            <a:endParaRPr lang="en-US" sz="2000" dirty="0">
              <a:cs typeface="Arial" panose="020B0604020202020204" pitchFamily="34" charset="0"/>
            </a:endParaRPr>
          </a:p>
          <a:p>
            <a:pPr marL="457200" indent="-457200" algn="l">
              <a:buFont typeface="Arial" panose="020B0604020202020204" pitchFamily="34" charset="0"/>
              <a:buChar char="•"/>
            </a:pPr>
            <a:endParaRPr lang="en-US" sz="2000" dirty="0">
              <a:cs typeface="Arial" panose="020B0604020202020204" pitchFamily="34" charset="0"/>
            </a:endParaRPr>
          </a:p>
          <a:p>
            <a:pPr marL="457200" indent="-457200" algn="l">
              <a:buFont typeface="Arial" panose="020B0604020202020204" pitchFamily="34" charset="0"/>
              <a:buChar char="•"/>
            </a:pPr>
            <a:endParaRPr lang="en-US" sz="2000" dirty="0">
              <a:cs typeface="Arial" panose="020B0604020202020204" pitchFamily="34" charset="0"/>
            </a:endParaRPr>
          </a:p>
          <a:p>
            <a:pPr marL="457200" indent="-457200" algn="l">
              <a:buFont typeface="Arial" panose="020B0604020202020204" pitchFamily="34" charset="0"/>
              <a:buChar char="•"/>
            </a:pPr>
            <a:endParaRPr lang="en-US" sz="2000" dirty="0">
              <a:cs typeface="Arial" panose="020B0604020202020204" pitchFamily="34" charset="0"/>
            </a:endParaRPr>
          </a:p>
          <a:p>
            <a:pPr marL="457200" indent="-457200" algn="l">
              <a:buFont typeface="Arial" panose="020B0604020202020204" pitchFamily="34" charset="0"/>
              <a:buChar char="•"/>
            </a:pPr>
            <a:endParaRPr lang="en-US" sz="2000" dirty="0">
              <a:cs typeface="Arial" panose="020B0604020202020204" pitchFamily="34" charset="0"/>
            </a:endParaRPr>
          </a:p>
          <a:p>
            <a:pPr marL="457200" indent="-457200" algn="l">
              <a:buFont typeface="Arial" panose="020B0604020202020204" pitchFamily="34" charset="0"/>
              <a:buChar char="•"/>
            </a:pPr>
            <a:endParaRPr lang="en-US" sz="2000" dirty="0">
              <a:cs typeface="Arial" panose="020B0604020202020204" pitchFamily="34" charset="0"/>
            </a:endParaRPr>
          </a:p>
          <a:p>
            <a:pPr marL="457200" indent="-457200" algn="l">
              <a:buFont typeface="Arial" panose="020B0604020202020204" pitchFamily="34" charset="0"/>
              <a:buChar char="•"/>
            </a:pPr>
            <a:r>
              <a:rPr lang="en-US" sz="2000" dirty="0">
                <a:cs typeface="Arial" panose="020B0604020202020204" pitchFamily="34" charset="0"/>
              </a:rPr>
              <a:t>Duncan develops a watthour meter for the Fort Wayne Electric Co before GE buys them out completely.  </a:t>
            </a:r>
          </a:p>
        </p:txBody>
      </p:sp>
      <p:pic>
        <p:nvPicPr>
          <p:cNvPr id="2355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2819400"/>
            <a:ext cx="3124200" cy="2038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6"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39</a:t>
            </a:fld>
            <a:endParaRPr lang="en-US" dirty="0"/>
          </a:p>
        </p:txBody>
      </p:sp>
    </p:spTree>
    <p:extLst>
      <p:ext uri="{BB962C8B-B14F-4D97-AF65-F5344CB8AC3E}">
        <p14:creationId xmlns:p14="http://schemas.microsoft.com/office/powerpoint/2010/main" val="5762753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3"/>
          <p:cNvSpPr>
            <a:spLocks noGrp="1" noChangeArrowheads="1"/>
          </p:cNvSpPr>
          <p:nvPr>
            <p:ph type="title"/>
          </p:nvPr>
        </p:nvSpPr>
        <p:spPr bwMode="auto">
          <a:xfrm>
            <a:off x="685800" y="228600"/>
            <a:ext cx="7772400" cy="9906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dirty="0">
                <a:latin typeface="Arial" panose="020B0604020202020204" pitchFamily="34" charset="0"/>
                <a:cs typeface="Arial" panose="020B0604020202020204" pitchFamily="34" charset="0"/>
              </a:rPr>
              <a:t>Voltaic Piles and Electric Motors</a:t>
            </a:r>
          </a:p>
        </p:txBody>
      </p:sp>
      <p:sp>
        <p:nvSpPr>
          <p:cNvPr id="17412" name="Rectangle 4"/>
          <p:cNvSpPr>
            <a:spLocks noGrp="1" noChangeArrowheads="1"/>
          </p:cNvSpPr>
          <p:nvPr>
            <p:ph sz="half" idx="1"/>
          </p:nvPr>
        </p:nvSpPr>
        <p:spPr>
          <a:xfrm>
            <a:off x="3733800" y="1524000"/>
            <a:ext cx="4548187" cy="4114800"/>
          </a:xfrm>
        </p:spPr>
        <p:txBody>
          <a:bodyPr/>
          <a:lstStyle/>
          <a:p>
            <a:pPr>
              <a:lnSpc>
                <a:spcPct val="90000"/>
              </a:lnSpc>
            </a:pPr>
            <a:r>
              <a:rPr lang="en-US" altLang="en-US" sz="1800" dirty="0">
                <a:latin typeface="Arial" panose="020B0604020202020204" pitchFamily="34" charset="0"/>
                <a:cs typeface="Arial" panose="020B0604020202020204" pitchFamily="34" charset="0"/>
              </a:rPr>
              <a:t>Franklin felt that his electric motor was not powerful enough to compete with water wheels or steam engines that were just coming on the scene.  </a:t>
            </a:r>
          </a:p>
          <a:p>
            <a:pPr>
              <a:lnSpc>
                <a:spcPct val="90000"/>
              </a:lnSpc>
            </a:pPr>
            <a:endParaRPr lang="en-US" altLang="en-US" sz="1800" dirty="0">
              <a:latin typeface="Arial" panose="020B0604020202020204" pitchFamily="34" charset="0"/>
              <a:cs typeface="Arial" panose="020B0604020202020204" pitchFamily="34" charset="0"/>
            </a:endParaRPr>
          </a:p>
          <a:p>
            <a:pPr>
              <a:lnSpc>
                <a:spcPct val="90000"/>
              </a:lnSpc>
            </a:pPr>
            <a:r>
              <a:rPr lang="en-US" altLang="en-US" sz="1800" dirty="0">
                <a:latin typeface="Arial" panose="020B0604020202020204" pitchFamily="34" charset="0"/>
                <a:cs typeface="Arial" panose="020B0604020202020204" pitchFamily="34" charset="0"/>
              </a:rPr>
              <a:t>The publication where he introduced this concept was eagerly seized upon by the world and cemented Franklin’s International reputation.  But not for the battery .  For the lightening rod.</a:t>
            </a:r>
          </a:p>
          <a:p>
            <a:pPr>
              <a:lnSpc>
                <a:spcPct val="90000"/>
              </a:lnSpc>
            </a:pPr>
            <a:endParaRPr lang="en-US" altLang="en-US" sz="1800" dirty="0">
              <a:latin typeface="Arial" panose="020B0604020202020204" pitchFamily="34" charset="0"/>
              <a:cs typeface="Arial" panose="020B0604020202020204" pitchFamily="34" charset="0"/>
            </a:endParaRPr>
          </a:p>
          <a:p>
            <a:pPr>
              <a:lnSpc>
                <a:spcPct val="90000"/>
              </a:lnSpc>
            </a:pPr>
            <a:r>
              <a:rPr lang="en-US" altLang="en-US" sz="1800" dirty="0">
                <a:latin typeface="Arial" panose="020B0604020202020204" pitchFamily="34" charset="0"/>
                <a:cs typeface="Arial" panose="020B0604020202020204" pitchFamily="34" charset="0"/>
              </a:rPr>
              <a:t>In 1799 the Italian Alessandro Volta invented the first actual battery which were initially called “piles”.  </a:t>
            </a:r>
          </a:p>
          <a:p>
            <a:pPr>
              <a:lnSpc>
                <a:spcPct val="90000"/>
              </a:lnSpc>
            </a:pPr>
            <a:endParaRPr lang="en-US" altLang="en-US" sz="1800" dirty="0">
              <a:latin typeface="Arial" panose="020B0604020202020204" pitchFamily="34" charset="0"/>
              <a:cs typeface="Arial" panose="020B0604020202020204" pitchFamily="34" charset="0"/>
            </a:endParaRPr>
          </a:p>
        </p:txBody>
      </p:sp>
      <p:pic>
        <p:nvPicPr>
          <p:cNvPr id="8196" name="Picture 4" descr="http://ethw.org/w/images/8/86/Frank_motor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9010" y="1905000"/>
            <a:ext cx="2851030" cy="3048000"/>
          </a:xfrm>
          <a:prstGeom prst="rect">
            <a:avLst/>
          </a:prstGeom>
          <a:noFill/>
          <a:extLst>
            <a:ext uri="{909E8E84-426E-40DD-AFC4-6F175D3DCCD1}">
              <a14:hiddenFill xmlns:a14="http://schemas.microsoft.com/office/drawing/2010/main">
                <a:solidFill>
                  <a:srgbClr val="FFFFFF"/>
                </a:solidFill>
              </a14:hiddenFill>
            </a:ext>
          </a:extLst>
        </p:spPr>
      </p:pic>
      <p:sp>
        <p:nvSpPr>
          <p:cNvPr id="5"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6"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4</a:t>
            </a:fld>
            <a:endParaRPr lang="en-US" dirty="0"/>
          </a:p>
        </p:txBody>
      </p:sp>
    </p:spTree>
    <p:extLst>
      <p:ext uri="{BB962C8B-B14F-4D97-AF65-F5344CB8AC3E}">
        <p14:creationId xmlns:p14="http://schemas.microsoft.com/office/powerpoint/2010/main" val="371927255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1676400"/>
            <a:ext cx="4953000" cy="4247317"/>
          </a:xfrm>
          <a:prstGeom prst="rect">
            <a:avLst/>
          </a:prstGeom>
        </p:spPr>
        <p:txBody>
          <a:bodyPr wrap="square">
            <a:spAutoFit/>
          </a:bodyPr>
          <a:lstStyle/>
          <a:p>
            <a:pPr algn="l"/>
            <a:r>
              <a:rPr lang="en-US" sz="1500" dirty="0">
                <a:cs typeface="Arial" panose="020B0604020202020204" pitchFamily="34" charset="0"/>
              </a:rPr>
              <a:t>After R.T. McDonald died in 1899, Duncan left Fort Wayne for a brief stint at Westinghouse before coming back to Ft. Wayne. Shortly after his return, he and several other employees were lured away by C.S. Knight (who was a manager at Ft. Wayne himself before being hired by S &amp; H). Once at S &amp; H, Duncan refined his </a:t>
            </a:r>
            <a:r>
              <a:rPr lang="en-US" sz="1500" dirty="0">
                <a:cs typeface="Arial" panose="020B0604020202020204" pitchFamily="34" charset="0"/>
                <a:hlinkClick r:id="rId3"/>
              </a:rPr>
              <a:t>watthour meter</a:t>
            </a:r>
            <a:r>
              <a:rPr lang="en-US" sz="1500" dirty="0">
                <a:cs typeface="Arial" panose="020B0604020202020204" pitchFamily="34" charset="0"/>
              </a:rPr>
              <a:t> into a slimmer, top-connected version. The light load adjustment was changed to use a copper ring with an iron core. In early 1900, shortly after Duncan's arrival, there were widespread strikes in the Chicago area, and Siemens &amp; Halske's plant was one of the affected companies. This put the company in such a position they had to sell out to GE, but the strikes were soon settled and existing orders were filled. Late that year, GE closed the S &amp; H plant and moved the tooling and many employees to Fort Wayne. However, Duncan felt the time was right to leave for Lafayette, IN to establish the </a:t>
            </a:r>
            <a:r>
              <a:rPr lang="en-US" sz="1500" dirty="0">
                <a:cs typeface="Arial" panose="020B0604020202020204" pitchFamily="34" charset="0"/>
                <a:hlinkClick r:id="rId4"/>
              </a:rPr>
              <a:t>Duncan Electric Mfg. Co.</a:t>
            </a:r>
            <a:endParaRPr lang="en-US" sz="1500" dirty="0">
              <a:cs typeface="Arial" panose="020B0604020202020204" pitchFamily="34" charset="0"/>
            </a:endParaRPr>
          </a:p>
        </p:txBody>
      </p:sp>
      <p:pic>
        <p:nvPicPr>
          <p:cNvPr id="5122" name="Picture 2" descr="Siemens-Halske met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91200" y="1752600"/>
            <a:ext cx="2286000" cy="3918857"/>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txBox="1">
            <a:spLocks/>
          </p:cNvSpPr>
          <p:nvPr/>
        </p:nvSpPr>
        <p:spPr>
          <a:xfrm>
            <a:off x="457200" y="152400"/>
            <a:ext cx="8229600" cy="609600"/>
          </a:xfrm>
          <a:prstGeom prst="rect">
            <a:avLst/>
          </a:prstGeom>
        </p:spPr>
        <p:txBody>
          <a:bodyPr/>
          <a:lstStyle>
            <a:lvl1pPr algn="ctr" rtl="0" eaLnBrk="0" fontAlgn="base" hangingPunct="0">
              <a:spcBef>
                <a:spcPct val="0"/>
              </a:spcBef>
              <a:spcAft>
                <a:spcPct val="0"/>
              </a:spcAft>
              <a:defRPr sz="4400">
                <a:solidFill>
                  <a:srgbClr val="000000"/>
                </a:solidFill>
                <a:latin typeface="+mj-lt"/>
                <a:ea typeface="+mj-ea"/>
                <a:cs typeface="+mj-cs"/>
              </a:defRPr>
            </a:lvl1pPr>
            <a:lvl2pPr algn="ctr" rtl="0" eaLnBrk="0" fontAlgn="base" hangingPunct="0">
              <a:spcBef>
                <a:spcPct val="0"/>
              </a:spcBef>
              <a:spcAft>
                <a:spcPct val="0"/>
              </a:spcAft>
              <a:defRPr sz="4400">
                <a:solidFill>
                  <a:srgbClr val="000000"/>
                </a:solidFill>
                <a:latin typeface="Times New Roman" pitchFamily="18" charset="0"/>
              </a:defRPr>
            </a:lvl2pPr>
            <a:lvl3pPr algn="ctr" rtl="0" eaLnBrk="0" fontAlgn="base" hangingPunct="0">
              <a:spcBef>
                <a:spcPct val="0"/>
              </a:spcBef>
              <a:spcAft>
                <a:spcPct val="0"/>
              </a:spcAft>
              <a:defRPr sz="4400">
                <a:solidFill>
                  <a:srgbClr val="000000"/>
                </a:solidFill>
                <a:latin typeface="Times New Roman" pitchFamily="18" charset="0"/>
              </a:defRPr>
            </a:lvl3pPr>
            <a:lvl4pPr algn="ctr" rtl="0" eaLnBrk="0" fontAlgn="base" hangingPunct="0">
              <a:spcBef>
                <a:spcPct val="0"/>
              </a:spcBef>
              <a:spcAft>
                <a:spcPct val="0"/>
              </a:spcAft>
              <a:defRPr sz="4400">
                <a:solidFill>
                  <a:srgbClr val="000000"/>
                </a:solidFill>
                <a:latin typeface="Times New Roman" pitchFamily="18" charset="0"/>
              </a:defRPr>
            </a:lvl4pPr>
            <a:lvl5pPr algn="ctr" rtl="0" eaLnBrk="0" fontAlgn="base" hangingPunct="0">
              <a:spcBef>
                <a:spcPct val="0"/>
              </a:spcBef>
              <a:spcAft>
                <a:spcPct val="0"/>
              </a:spcAft>
              <a:defRPr sz="4400">
                <a:solidFill>
                  <a:srgbClr val="000000"/>
                </a:solidFill>
                <a:latin typeface="Times New Roman" pitchFamily="18" charset="0"/>
              </a:defRPr>
            </a:lvl5pPr>
            <a:lvl6pPr marL="457200" algn="ctr" rtl="0" fontAlgn="base">
              <a:spcBef>
                <a:spcPct val="0"/>
              </a:spcBef>
              <a:spcAft>
                <a:spcPct val="0"/>
              </a:spcAft>
              <a:defRPr sz="4400">
                <a:solidFill>
                  <a:srgbClr val="000000"/>
                </a:solidFill>
                <a:latin typeface="Times New Roman" pitchFamily="18" charset="0"/>
              </a:defRPr>
            </a:lvl6pPr>
            <a:lvl7pPr marL="914400" algn="ctr" rtl="0" fontAlgn="base">
              <a:spcBef>
                <a:spcPct val="0"/>
              </a:spcBef>
              <a:spcAft>
                <a:spcPct val="0"/>
              </a:spcAft>
              <a:defRPr sz="4400">
                <a:solidFill>
                  <a:srgbClr val="000000"/>
                </a:solidFill>
                <a:latin typeface="Times New Roman" pitchFamily="18" charset="0"/>
              </a:defRPr>
            </a:lvl7pPr>
            <a:lvl8pPr marL="1371600" algn="ctr" rtl="0" fontAlgn="base">
              <a:spcBef>
                <a:spcPct val="0"/>
              </a:spcBef>
              <a:spcAft>
                <a:spcPct val="0"/>
              </a:spcAft>
              <a:defRPr sz="4400">
                <a:solidFill>
                  <a:srgbClr val="000000"/>
                </a:solidFill>
                <a:latin typeface="Times New Roman" pitchFamily="18" charset="0"/>
              </a:defRPr>
            </a:lvl8pPr>
            <a:lvl9pPr marL="1828800" algn="ctr" rtl="0" fontAlgn="base">
              <a:spcBef>
                <a:spcPct val="0"/>
              </a:spcBef>
              <a:spcAft>
                <a:spcPct val="0"/>
              </a:spcAft>
              <a:defRPr sz="4400">
                <a:solidFill>
                  <a:srgbClr val="000000"/>
                </a:solidFill>
                <a:latin typeface="Times New Roman" pitchFamily="18" charset="0"/>
              </a:defRPr>
            </a:lvl9pPr>
          </a:lstStyle>
          <a:p>
            <a:pPr algn="r"/>
            <a:r>
              <a:rPr lang="en-US" altLang="en-US" sz="2400" kern="0" dirty="0">
                <a:solidFill>
                  <a:srgbClr val="FF0000"/>
                </a:solidFill>
                <a:effectLst>
                  <a:outerShdw blurRad="38100" dist="38100" dir="2700000" algn="tl">
                    <a:srgbClr val="000000">
                      <a:alpha val="43137"/>
                    </a:srgbClr>
                  </a:outerShdw>
                </a:effectLst>
                <a:latin typeface="Arial" pitchFamily="34" charset="0"/>
              </a:rPr>
              <a:t>S</a:t>
            </a:r>
            <a:r>
              <a:rPr lang="en-US" altLang="en-US" sz="2000" kern="0" dirty="0">
                <a:solidFill>
                  <a:srgbClr val="FF0000"/>
                </a:solidFill>
                <a:effectLst>
                  <a:outerShdw blurRad="38100" dist="38100" dir="2700000" algn="tl">
                    <a:srgbClr val="000000">
                      <a:alpha val="43137"/>
                    </a:srgbClr>
                  </a:outerShdw>
                </a:effectLst>
                <a:latin typeface="Arial" pitchFamily="34" charset="0"/>
              </a:rPr>
              <a:t>IEMENS</a:t>
            </a:r>
            <a:r>
              <a:rPr lang="en-US" altLang="en-US" sz="2400" kern="0" dirty="0">
                <a:solidFill>
                  <a:srgbClr val="FF0000"/>
                </a:solidFill>
                <a:effectLst>
                  <a:outerShdw blurRad="38100" dist="38100" dir="2700000" algn="tl">
                    <a:srgbClr val="000000">
                      <a:alpha val="43137"/>
                    </a:srgbClr>
                  </a:outerShdw>
                </a:effectLst>
                <a:latin typeface="Arial" pitchFamily="34" charset="0"/>
              </a:rPr>
              <a:t> &amp; H</a:t>
            </a:r>
            <a:r>
              <a:rPr lang="en-US" altLang="en-US" sz="2000" kern="0" dirty="0">
                <a:solidFill>
                  <a:srgbClr val="FF0000"/>
                </a:solidFill>
                <a:effectLst>
                  <a:outerShdw blurRad="38100" dist="38100" dir="2700000" algn="tl">
                    <a:srgbClr val="000000">
                      <a:alpha val="43137"/>
                    </a:srgbClr>
                  </a:outerShdw>
                </a:effectLst>
                <a:latin typeface="Arial" pitchFamily="34" charset="0"/>
              </a:rPr>
              <a:t>ALSKE</a:t>
            </a:r>
            <a:r>
              <a:rPr lang="en-US" altLang="en-US" sz="2400" kern="0" dirty="0">
                <a:solidFill>
                  <a:srgbClr val="FF0000"/>
                </a:solidFill>
                <a:effectLst>
                  <a:outerShdw blurRad="38100" dist="38100" dir="2700000" algn="tl">
                    <a:srgbClr val="000000">
                      <a:alpha val="43137"/>
                    </a:srgbClr>
                  </a:outerShdw>
                </a:effectLst>
                <a:latin typeface="Arial" pitchFamily="34" charset="0"/>
              </a:rPr>
              <a:t> D</a:t>
            </a:r>
            <a:r>
              <a:rPr lang="en-US" altLang="en-US" sz="2000" kern="0" dirty="0">
                <a:solidFill>
                  <a:srgbClr val="FF0000"/>
                </a:solidFill>
                <a:effectLst>
                  <a:outerShdw blurRad="38100" dist="38100" dir="2700000" algn="tl">
                    <a:srgbClr val="000000">
                      <a:alpha val="43137"/>
                    </a:srgbClr>
                  </a:outerShdw>
                </a:effectLst>
                <a:latin typeface="Arial" pitchFamily="34" charset="0"/>
              </a:rPr>
              <a:t>UNCAN</a:t>
            </a:r>
            <a:r>
              <a:rPr lang="en-US" altLang="en-US" sz="2400" kern="0" dirty="0">
                <a:solidFill>
                  <a:srgbClr val="FF0000"/>
                </a:solidFill>
                <a:effectLst>
                  <a:outerShdw blurRad="38100" dist="38100" dir="2700000" algn="tl">
                    <a:srgbClr val="000000">
                      <a:alpha val="43137"/>
                    </a:srgbClr>
                  </a:outerShdw>
                </a:effectLst>
                <a:latin typeface="Arial" pitchFamily="34" charset="0"/>
              </a:rPr>
              <a:t> I</a:t>
            </a:r>
            <a:r>
              <a:rPr lang="en-US" altLang="en-US" sz="2000" kern="0" dirty="0">
                <a:solidFill>
                  <a:srgbClr val="FF0000"/>
                </a:solidFill>
                <a:effectLst>
                  <a:outerShdw blurRad="38100" dist="38100" dir="2700000" algn="tl">
                    <a:srgbClr val="000000">
                      <a:alpha val="43137"/>
                    </a:srgbClr>
                  </a:outerShdw>
                </a:effectLst>
                <a:latin typeface="Arial" pitchFamily="34" charset="0"/>
              </a:rPr>
              <a:t>NTEGRATING</a:t>
            </a:r>
            <a:r>
              <a:rPr lang="en-US" altLang="en-US" sz="2400" kern="0" dirty="0">
                <a:solidFill>
                  <a:srgbClr val="FF0000"/>
                </a:solidFill>
                <a:effectLst>
                  <a:outerShdw blurRad="38100" dist="38100" dir="2700000" algn="tl">
                    <a:srgbClr val="000000">
                      <a:alpha val="43137"/>
                    </a:srgbClr>
                  </a:outerShdw>
                </a:effectLst>
                <a:latin typeface="Arial" pitchFamily="34" charset="0"/>
              </a:rPr>
              <a:t> </a:t>
            </a:r>
          </a:p>
          <a:p>
            <a:pPr algn="r"/>
            <a:r>
              <a:rPr lang="en-US" altLang="en-US" sz="2400" kern="0" dirty="0">
                <a:solidFill>
                  <a:srgbClr val="FF0000"/>
                </a:solidFill>
                <a:effectLst>
                  <a:outerShdw blurRad="38100" dist="38100" dir="2700000" algn="tl">
                    <a:srgbClr val="000000">
                      <a:alpha val="43137"/>
                    </a:srgbClr>
                  </a:outerShdw>
                </a:effectLst>
                <a:latin typeface="Arial" pitchFamily="34" charset="0"/>
              </a:rPr>
              <a:t>W</a:t>
            </a:r>
            <a:r>
              <a:rPr lang="en-US" altLang="en-US" sz="2000" kern="0" dirty="0">
                <a:solidFill>
                  <a:srgbClr val="FF0000"/>
                </a:solidFill>
                <a:effectLst>
                  <a:outerShdw blurRad="38100" dist="38100" dir="2700000" algn="tl">
                    <a:srgbClr val="000000">
                      <a:alpha val="43137"/>
                    </a:srgbClr>
                  </a:outerShdw>
                </a:effectLst>
                <a:latin typeface="Arial" pitchFamily="34" charset="0"/>
              </a:rPr>
              <a:t>ATTMETER</a:t>
            </a:r>
            <a:r>
              <a:rPr lang="en-US" altLang="en-US" sz="2400" kern="0" dirty="0">
                <a:solidFill>
                  <a:srgbClr val="FF0000"/>
                </a:solidFill>
                <a:effectLst>
                  <a:outerShdw blurRad="38100" dist="38100" dir="2700000" algn="tl">
                    <a:srgbClr val="000000">
                      <a:alpha val="43137"/>
                    </a:srgbClr>
                  </a:outerShdw>
                </a:effectLst>
                <a:latin typeface="Arial" pitchFamily="34" charset="0"/>
              </a:rPr>
              <a:t> (1899, 1900)</a:t>
            </a:r>
            <a:endParaRPr lang="en-US" sz="2400" kern="0" dirty="0">
              <a:solidFill>
                <a:srgbClr val="FF0000"/>
              </a:solidFill>
              <a:effectLst>
                <a:outerShdw blurRad="38100" dist="38100" dir="2700000" algn="tl">
                  <a:srgbClr val="000000">
                    <a:alpha val="43137"/>
                  </a:srgbClr>
                </a:outerShdw>
              </a:effectLst>
            </a:endParaRPr>
          </a:p>
        </p:txBody>
      </p:sp>
      <p:sp>
        <p:nvSpPr>
          <p:cNvPr id="5"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6"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40</a:t>
            </a:fld>
            <a:endParaRPr lang="en-US" dirty="0"/>
          </a:p>
        </p:txBody>
      </p:sp>
    </p:spTree>
    <p:extLst>
      <p:ext uri="{BB962C8B-B14F-4D97-AF65-F5344CB8AC3E}">
        <p14:creationId xmlns:p14="http://schemas.microsoft.com/office/powerpoint/2010/main" val="124966483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1143000"/>
            <a:ext cx="5562600" cy="5112169"/>
          </a:xfrm>
          <a:prstGeom prst="rect">
            <a:avLst/>
          </a:prstGeom>
        </p:spPr>
        <p:txBody>
          <a:bodyPr wrap="square">
            <a:spAutoFit/>
          </a:bodyPr>
          <a:lstStyle/>
          <a:p>
            <a:pPr algn="l"/>
            <a:r>
              <a:rPr lang="en-US" sz="1400" dirty="0">
                <a:cs typeface="Arial" panose="020B0604020202020204" pitchFamily="34" charset="0"/>
              </a:rPr>
              <a:t>The first model shown represented a landmark in watthour meter development. This model was developed by Thomas Duncan in 1892, two years before O.B. Shallenberger introduced his </a:t>
            </a:r>
            <a:r>
              <a:rPr lang="en-US" sz="1400" dirty="0">
                <a:cs typeface="Arial" panose="020B0604020202020204" pitchFamily="34" charset="0"/>
                <a:hlinkClick r:id="rId3"/>
              </a:rPr>
              <a:t>watthour</a:t>
            </a:r>
            <a:r>
              <a:rPr lang="en-US" sz="1400" dirty="0">
                <a:cs typeface="Arial" panose="020B0604020202020204" pitchFamily="34" charset="0"/>
              </a:rPr>
              <a:t> meter. This also predated Tesla's patent on the induction motor principle - this was one of his many patents bought by Westinghouse, and the one that was invoked in 1903 against all the other manufacturers (except for GE due to a licensing arrangement). It was also the first meter to use a single disk for both the driving and braking element. For reasons unknown, Duncan never patented or adapted this model for production. If he had done so, Duncan would have had a significant advantage over GE and Westinghouse!</a:t>
            </a:r>
          </a:p>
          <a:p>
            <a:pPr algn="l"/>
            <a:r>
              <a:rPr lang="en-US" sz="1400" dirty="0">
                <a:cs typeface="Arial" panose="020B0604020202020204" pitchFamily="34" charset="0"/>
              </a:rPr>
              <a:t>The second model shown is of the watthour meter Duncan later developed for the Fort Wayne Electric Corporation. The overall appearance of this meter is very similar in design to the </a:t>
            </a:r>
            <a:r>
              <a:rPr lang="en-US" sz="1400" dirty="0">
                <a:cs typeface="Arial" panose="020B0604020202020204" pitchFamily="34" charset="0"/>
                <a:hlinkClick r:id="rId4"/>
              </a:rPr>
              <a:t>Thomson Recording Wattmeter</a:t>
            </a:r>
            <a:r>
              <a:rPr lang="en-US" sz="1400" dirty="0">
                <a:cs typeface="Arial" panose="020B0604020202020204" pitchFamily="34" charset="0"/>
              </a:rPr>
              <a:t> introduced by Thomson-Houston around that time. The main difference between this model and the T.R.W. is in the arrangement of the coils and the can-type rotor (which carried over into the K series of meters). Duncan may have been inspired to base his new meter design on the TRW as he did work for a short time in the 1888-1889 timeframe at Thomson-Houston alongside Elihu Thomson while the Ft. Wayne Electric Co. rebuilt its facility after a fire destroyed the plant in 1888.</a:t>
            </a:r>
          </a:p>
        </p:txBody>
      </p:sp>
      <p:sp>
        <p:nvSpPr>
          <p:cNvPr id="3" name="Rectangle 2"/>
          <p:cNvSpPr/>
          <p:nvPr/>
        </p:nvSpPr>
        <p:spPr>
          <a:xfrm>
            <a:off x="1737961" y="309890"/>
            <a:ext cx="7101239" cy="523220"/>
          </a:xfrm>
          <a:prstGeom prst="rect">
            <a:avLst/>
          </a:prstGeom>
        </p:spPr>
        <p:txBody>
          <a:bodyPr wrap="none">
            <a:spAutoFit/>
          </a:bodyPr>
          <a:lstStyle/>
          <a:p>
            <a:r>
              <a:rPr lang="en-US" sz="2800" dirty="0">
                <a:solidFill>
                  <a:srgbClr val="FF0000"/>
                </a:solidFill>
                <a:effectLst>
                  <a:outerShdw blurRad="38100" dist="38100" dir="2700000" algn="tl">
                    <a:srgbClr val="000000">
                      <a:alpha val="43137"/>
                    </a:srgbClr>
                  </a:outerShdw>
                </a:effectLst>
              </a:rPr>
              <a:t>D</a:t>
            </a:r>
            <a:r>
              <a:rPr lang="en-US" sz="2400" dirty="0">
                <a:solidFill>
                  <a:srgbClr val="FF0000"/>
                </a:solidFill>
                <a:effectLst>
                  <a:outerShdw blurRad="38100" dist="38100" dir="2700000" algn="tl">
                    <a:srgbClr val="000000">
                      <a:alpha val="43137"/>
                    </a:srgbClr>
                  </a:outerShdw>
                </a:effectLst>
              </a:rPr>
              <a:t>UNCAN</a:t>
            </a:r>
            <a:r>
              <a:rPr lang="en-US" sz="2800" dirty="0">
                <a:solidFill>
                  <a:srgbClr val="FF0000"/>
                </a:solidFill>
                <a:effectLst>
                  <a:outerShdw blurRad="38100" dist="38100" dir="2700000" algn="tl">
                    <a:srgbClr val="000000">
                      <a:alpha val="43137"/>
                    </a:srgbClr>
                  </a:outerShdw>
                </a:effectLst>
              </a:rPr>
              <a:t> W</a:t>
            </a:r>
            <a:r>
              <a:rPr lang="en-US" sz="2400" dirty="0">
                <a:solidFill>
                  <a:srgbClr val="FF0000"/>
                </a:solidFill>
                <a:effectLst>
                  <a:outerShdw blurRad="38100" dist="38100" dir="2700000" algn="tl">
                    <a:srgbClr val="000000">
                      <a:alpha val="43137"/>
                    </a:srgbClr>
                  </a:outerShdw>
                </a:effectLst>
              </a:rPr>
              <a:t>ATTHOUR</a:t>
            </a:r>
            <a:r>
              <a:rPr lang="en-US" sz="2800" dirty="0">
                <a:solidFill>
                  <a:srgbClr val="FF0000"/>
                </a:solidFill>
                <a:effectLst>
                  <a:outerShdw blurRad="38100" dist="38100" dir="2700000" algn="tl">
                    <a:srgbClr val="000000">
                      <a:alpha val="43137"/>
                    </a:srgbClr>
                  </a:outerShdw>
                </a:effectLst>
              </a:rPr>
              <a:t> M</a:t>
            </a:r>
            <a:r>
              <a:rPr lang="en-US" sz="2400" dirty="0">
                <a:solidFill>
                  <a:srgbClr val="FF0000"/>
                </a:solidFill>
                <a:effectLst>
                  <a:outerShdw blurRad="38100" dist="38100" dir="2700000" algn="tl">
                    <a:srgbClr val="000000">
                      <a:alpha val="43137"/>
                    </a:srgbClr>
                  </a:outerShdw>
                </a:effectLst>
              </a:rPr>
              <a:t>ETERS</a:t>
            </a:r>
            <a:r>
              <a:rPr lang="en-US" sz="2800" dirty="0">
                <a:solidFill>
                  <a:srgbClr val="FF0000"/>
                </a:solidFill>
                <a:effectLst>
                  <a:outerShdw blurRad="38100" dist="38100" dir="2700000" algn="tl">
                    <a:srgbClr val="000000">
                      <a:alpha val="43137"/>
                    </a:srgbClr>
                  </a:outerShdw>
                </a:effectLst>
              </a:rPr>
              <a:t> (1892-1898)</a:t>
            </a:r>
          </a:p>
        </p:txBody>
      </p:sp>
      <p:pic>
        <p:nvPicPr>
          <p:cNvPr id="7170" name="Picture 2" descr="Duncan prototyp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32910" y="1600200"/>
            <a:ext cx="2259783" cy="2061846"/>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Duncan watthou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49976" y="3810000"/>
            <a:ext cx="2025649" cy="2209800"/>
          </a:xfrm>
          <a:prstGeom prst="rect">
            <a:avLst/>
          </a:prstGeom>
          <a:noFill/>
          <a:extLst>
            <a:ext uri="{909E8E84-426E-40DD-AFC4-6F175D3DCCD1}">
              <a14:hiddenFill xmlns:a14="http://schemas.microsoft.com/office/drawing/2010/main">
                <a:solidFill>
                  <a:srgbClr val="FFFFFF"/>
                </a:solidFill>
              </a14:hiddenFill>
            </a:ext>
          </a:extLst>
        </p:spPr>
      </p:pic>
      <p:sp>
        <p:nvSpPr>
          <p:cNvPr id="6"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7"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41</a:t>
            </a:fld>
            <a:endParaRPr lang="en-US" dirty="0"/>
          </a:p>
        </p:txBody>
      </p:sp>
    </p:spTree>
    <p:extLst>
      <p:ext uri="{BB962C8B-B14F-4D97-AF65-F5344CB8AC3E}">
        <p14:creationId xmlns:p14="http://schemas.microsoft.com/office/powerpoint/2010/main" val="256043941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14400" y="152400"/>
            <a:ext cx="7772400" cy="707886"/>
          </a:xfrm>
          <a:prstGeom prst="rect">
            <a:avLst/>
          </a:prstGeom>
        </p:spPr>
        <p:txBody>
          <a:bodyPr wrap="square">
            <a:spAutoFit/>
          </a:bodyPr>
          <a:lstStyle/>
          <a:p>
            <a:pPr algn="r"/>
            <a:r>
              <a:rPr lang="en-US" sz="4000" dirty="0">
                <a:solidFill>
                  <a:srgbClr val="FF0000"/>
                </a:solidFill>
                <a:effectLst>
                  <a:outerShdw blurRad="38100" dist="38100" dir="2700000" algn="tl">
                    <a:srgbClr val="000000">
                      <a:alpha val="43137"/>
                    </a:srgbClr>
                  </a:outerShdw>
                </a:effectLst>
              </a:rPr>
              <a:t>1899 to 1902</a:t>
            </a:r>
          </a:p>
        </p:txBody>
      </p:sp>
      <p:sp>
        <p:nvSpPr>
          <p:cNvPr id="4" name="Rectangle 3"/>
          <p:cNvSpPr/>
          <p:nvPr/>
        </p:nvSpPr>
        <p:spPr>
          <a:xfrm>
            <a:off x="457200" y="1600200"/>
            <a:ext cx="8153400" cy="4031873"/>
          </a:xfrm>
          <a:prstGeom prst="rect">
            <a:avLst/>
          </a:prstGeom>
        </p:spPr>
        <p:txBody>
          <a:bodyPr wrap="square">
            <a:spAutoFit/>
          </a:bodyPr>
          <a:lstStyle/>
          <a:p>
            <a:pPr marL="457200" indent="-457200" algn="l">
              <a:buFont typeface="Arial" panose="020B0604020202020204" pitchFamily="34" charset="0"/>
              <a:buChar char="•"/>
            </a:pPr>
            <a:r>
              <a:rPr lang="en-US" sz="2000" dirty="0">
                <a:cs typeface="Arial" panose="020B0604020202020204" pitchFamily="34" charset="0"/>
              </a:rPr>
              <a:t>Westinghouse develops a viable polyphase meter – two single phase meters in a tall case with a common shaft and register.  This design remains in use until 1969.</a:t>
            </a:r>
          </a:p>
          <a:p>
            <a:pPr marL="457200" indent="-457200" algn="l">
              <a:buFont typeface="Arial" panose="020B0604020202020204" pitchFamily="34" charset="0"/>
              <a:buChar char="•"/>
            </a:pPr>
            <a:endParaRPr lang="en-US" sz="2000" dirty="0">
              <a:cs typeface="Arial" panose="020B0604020202020204" pitchFamily="34" charset="0"/>
            </a:endParaRPr>
          </a:p>
          <a:p>
            <a:pPr marL="457200" indent="-457200" algn="l">
              <a:buFont typeface="Arial" panose="020B0604020202020204" pitchFamily="34" charset="0"/>
              <a:buChar char="•"/>
            </a:pPr>
            <a:r>
              <a:rPr lang="en-US" sz="2000" dirty="0">
                <a:cs typeface="Arial" panose="020B0604020202020204" pitchFamily="34" charset="0"/>
              </a:rPr>
              <a:t>Thomas Duncan founds the Duncan Electric Manufacturing Company and starts shipping meters a year later.</a:t>
            </a:r>
          </a:p>
          <a:p>
            <a:pPr marL="457200" indent="-457200" algn="l">
              <a:buFont typeface="Arial" panose="020B0604020202020204" pitchFamily="34" charset="0"/>
              <a:buChar char="•"/>
            </a:pPr>
            <a:endParaRPr lang="en-US" sz="2000" dirty="0">
              <a:cs typeface="Arial" panose="020B0604020202020204" pitchFamily="34" charset="0"/>
            </a:endParaRPr>
          </a:p>
          <a:p>
            <a:pPr marL="457200" indent="-457200" algn="l">
              <a:buFont typeface="Arial" panose="020B0604020202020204" pitchFamily="34" charset="0"/>
              <a:buChar char="•"/>
            </a:pPr>
            <a:r>
              <a:rPr lang="en-US" sz="2000" dirty="0">
                <a:cs typeface="Arial" panose="020B0604020202020204" pitchFamily="34" charset="0"/>
              </a:rPr>
              <a:t>Sangamo Electric ships their first electric meter.</a:t>
            </a:r>
          </a:p>
          <a:p>
            <a:pPr marL="457200" indent="-457200" algn="l">
              <a:buFont typeface="Arial" panose="020B0604020202020204" pitchFamily="34" charset="0"/>
              <a:buChar char="•"/>
            </a:pPr>
            <a:endParaRPr lang="en-US" sz="2000" dirty="0">
              <a:cs typeface="Arial" panose="020B0604020202020204" pitchFamily="34" charset="0"/>
            </a:endParaRPr>
          </a:p>
          <a:p>
            <a:pPr marL="457200" indent="-457200" algn="l">
              <a:buFont typeface="Arial" panose="020B0604020202020204" pitchFamily="34" charset="0"/>
              <a:buChar char="•"/>
            </a:pPr>
            <a:r>
              <a:rPr lang="en-US" sz="2000" dirty="0">
                <a:cs typeface="Arial" panose="020B0604020202020204" pitchFamily="34" charset="0"/>
              </a:rPr>
              <a:t>Westinghouse releases the Type A meter with a ball bearing instead of a pivot.</a:t>
            </a:r>
          </a:p>
        </p:txBody>
      </p:sp>
    </p:spTree>
    <p:extLst>
      <p:ext uri="{BB962C8B-B14F-4D97-AF65-F5344CB8AC3E}">
        <p14:creationId xmlns:p14="http://schemas.microsoft.com/office/powerpoint/2010/main" val="399782658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71600" y="241012"/>
            <a:ext cx="7391400" cy="584775"/>
          </a:xfrm>
          <a:prstGeom prst="rect">
            <a:avLst/>
          </a:prstGeom>
        </p:spPr>
        <p:txBody>
          <a:bodyPr wrap="square">
            <a:spAutoFit/>
          </a:bodyPr>
          <a:lstStyle/>
          <a:p>
            <a:pPr algn="r"/>
            <a:r>
              <a:rPr lang="en-US" sz="3200" dirty="0">
                <a:solidFill>
                  <a:srgbClr val="FF0000"/>
                </a:solidFill>
                <a:effectLst>
                  <a:outerShdw blurRad="38100" dist="38100" dir="2700000" algn="tl">
                    <a:srgbClr val="000000">
                      <a:alpha val="43137"/>
                    </a:srgbClr>
                  </a:outerShdw>
                </a:effectLst>
              </a:rPr>
              <a:t>PATENT INFRINGEMENT 1903</a:t>
            </a:r>
          </a:p>
        </p:txBody>
      </p:sp>
      <p:sp>
        <p:nvSpPr>
          <p:cNvPr id="4" name="Rectangle 3"/>
          <p:cNvSpPr/>
          <p:nvPr/>
        </p:nvSpPr>
        <p:spPr>
          <a:xfrm>
            <a:off x="457200" y="1730514"/>
            <a:ext cx="8153400" cy="1015663"/>
          </a:xfrm>
          <a:prstGeom prst="rect">
            <a:avLst/>
          </a:prstGeom>
        </p:spPr>
        <p:txBody>
          <a:bodyPr wrap="square">
            <a:spAutoFit/>
          </a:bodyPr>
          <a:lstStyle/>
          <a:p>
            <a:pPr marL="457200" indent="-457200" algn="l">
              <a:buFont typeface="Arial" panose="020B0604020202020204" pitchFamily="34" charset="0"/>
              <a:buChar char="•"/>
            </a:pPr>
            <a:r>
              <a:rPr lang="en-US" sz="2000" dirty="0">
                <a:cs typeface="Arial" panose="020B0604020202020204" pitchFamily="34" charset="0"/>
              </a:rPr>
              <a:t>Westinghouse sues Sangamo and Duncan over infringement of the Tesla patents and forces them out of the induction meter business until 1910.</a:t>
            </a:r>
          </a:p>
        </p:txBody>
      </p:sp>
      <p:pic>
        <p:nvPicPr>
          <p:cNvPr id="245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62300" y="3352800"/>
            <a:ext cx="2743200" cy="274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6"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43</a:t>
            </a:fld>
            <a:endParaRPr lang="en-US" dirty="0"/>
          </a:p>
        </p:txBody>
      </p:sp>
    </p:spTree>
    <p:extLst>
      <p:ext uri="{BB962C8B-B14F-4D97-AF65-F5344CB8AC3E}">
        <p14:creationId xmlns:p14="http://schemas.microsoft.com/office/powerpoint/2010/main" val="220099634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511986" y="179457"/>
            <a:ext cx="5174814" cy="707886"/>
          </a:xfrm>
          <a:prstGeom prst="rect">
            <a:avLst/>
          </a:prstGeom>
        </p:spPr>
        <p:txBody>
          <a:bodyPr wrap="none">
            <a:spAutoFit/>
          </a:bodyPr>
          <a:lstStyle/>
          <a:p>
            <a:r>
              <a:rPr lang="en-US" sz="4000" dirty="0">
                <a:solidFill>
                  <a:schemeClr val="accent1"/>
                </a:solidFill>
                <a:effectLst>
                  <a:outerShdw blurRad="38100" dist="38100" dir="2700000" algn="tl">
                    <a:srgbClr val="000000">
                      <a:alpha val="43137"/>
                    </a:srgbClr>
                  </a:outerShdw>
                </a:effectLst>
              </a:rPr>
              <a:t>S</a:t>
            </a:r>
            <a:r>
              <a:rPr lang="en-US" sz="3600" dirty="0">
                <a:solidFill>
                  <a:schemeClr val="accent1"/>
                </a:solidFill>
                <a:effectLst>
                  <a:outerShdw blurRad="38100" dist="38100" dir="2700000" algn="tl">
                    <a:srgbClr val="000000">
                      <a:alpha val="43137"/>
                    </a:srgbClr>
                  </a:outerShdw>
                </a:effectLst>
              </a:rPr>
              <a:t>ANGAMO</a:t>
            </a:r>
            <a:r>
              <a:rPr lang="en-US" sz="4000" dirty="0">
                <a:solidFill>
                  <a:schemeClr val="accent1"/>
                </a:solidFill>
                <a:effectLst>
                  <a:outerShdw blurRad="38100" dist="38100" dir="2700000" algn="tl">
                    <a:srgbClr val="000000">
                      <a:alpha val="43137"/>
                    </a:srgbClr>
                  </a:outerShdw>
                </a:effectLst>
              </a:rPr>
              <a:t> 1899-1975</a:t>
            </a:r>
          </a:p>
        </p:txBody>
      </p:sp>
      <p:sp>
        <p:nvSpPr>
          <p:cNvPr id="3" name="Rectangle 2"/>
          <p:cNvSpPr/>
          <p:nvPr/>
        </p:nvSpPr>
        <p:spPr>
          <a:xfrm>
            <a:off x="496854" y="1568832"/>
            <a:ext cx="6056346" cy="2862322"/>
          </a:xfrm>
          <a:prstGeom prst="rect">
            <a:avLst/>
          </a:prstGeom>
        </p:spPr>
        <p:txBody>
          <a:bodyPr wrap="square">
            <a:spAutoFit/>
          </a:bodyPr>
          <a:lstStyle/>
          <a:p>
            <a:pPr algn="l"/>
            <a:r>
              <a:rPr lang="en-US" sz="1500" dirty="0">
                <a:cs typeface="Arial" panose="020B0604020202020204" pitchFamily="34" charset="0"/>
              </a:rPr>
              <a:t>After being barred from making induction meters until the end of 1910 (following a patent lawsuit brought by Westinghouse) in 1903, Robert Lanphier sought out a design for a meter that didn't infringe on Tesla's patents (held by Westinghouse). He decided to work with the mercury-motor meter which was widely used in England at the time, and developed the first practical mercury-motor watthour meter. The design of this meter was unique, since this meter used the voltage coil to generate the braking field instead of the permanent magnets normally used for the brake. The coarse full-load adjustment was made by adjusting the resistance of a shunt inside the meter, and the fine adjustment was made by adjusting the depth of the contacts into the mercury chamber. The light load adjustment was made by varying</a:t>
            </a:r>
          </a:p>
        </p:txBody>
      </p:sp>
      <p:pic>
        <p:nvPicPr>
          <p:cNvPr id="1028" name="Picture 4" descr="Type 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1800" y="1752600"/>
            <a:ext cx="1743075" cy="23812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96854" y="4343400"/>
            <a:ext cx="8028021" cy="2219069"/>
          </a:xfrm>
          <a:prstGeom prst="rect">
            <a:avLst/>
          </a:prstGeom>
          <a:noFill/>
        </p:spPr>
        <p:txBody>
          <a:bodyPr wrap="square" rtlCol="0">
            <a:spAutoFit/>
          </a:bodyPr>
          <a:lstStyle/>
          <a:p>
            <a:pPr algn="l"/>
            <a:r>
              <a:rPr lang="en-US" sz="1500" dirty="0">
                <a:cs typeface="Arial" panose="020B0604020202020204" pitchFamily="34" charset="0"/>
              </a:rPr>
              <a:t>the resistance of the voltage circuit. Unlike the later mercury-motor meters, this model depended on the disk's natural buoyancy in mercury alone. The rotation of the element was indicated by a hand on the top of the shaft assembly and was visible through a window set in top of the meter cover (which was factory-sealed just like the previous Gutmann </a:t>
            </a:r>
            <a:r>
              <a:rPr lang="en-US" sz="1500" dirty="0">
                <a:cs typeface="Arial" panose="020B0604020202020204" pitchFamily="34" charset="0"/>
                <a:hlinkClick r:id="rId4"/>
              </a:rPr>
              <a:t>Type B</a:t>
            </a:r>
            <a:r>
              <a:rPr lang="en-US" sz="1500" dirty="0">
                <a:cs typeface="Arial" panose="020B0604020202020204" pitchFamily="34" charset="0"/>
              </a:rPr>
              <a:t> meter). This design had several major flaws, the fatal one being that the material used for the mercury chamber softened when the temperature of the surroundings got too warm and leaked. All the Type C meters were recalled and replaced with an improved version (the first version of the Type D).</a:t>
            </a:r>
          </a:p>
          <a:p>
            <a:pPr algn="l"/>
            <a:endParaRPr lang="en-US" sz="1400" dirty="0"/>
          </a:p>
        </p:txBody>
      </p:sp>
      <p:sp>
        <p:nvSpPr>
          <p:cNvPr id="6"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7"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44</a:t>
            </a:fld>
            <a:endParaRPr lang="en-US" dirty="0"/>
          </a:p>
        </p:txBody>
      </p:sp>
    </p:spTree>
    <p:extLst>
      <p:ext uri="{BB962C8B-B14F-4D97-AF65-F5344CB8AC3E}">
        <p14:creationId xmlns:p14="http://schemas.microsoft.com/office/powerpoint/2010/main" val="86145363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bwMode="auto">
          <a:xfrm>
            <a:off x="381000" y="228600"/>
            <a:ext cx="832485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dirty="0">
                <a:solidFill>
                  <a:srgbClr val="FF0000"/>
                </a:solidFill>
                <a:latin typeface="Arial" panose="020B0604020202020204" pitchFamily="34" charset="0"/>
                <a:cs typeface="Arial" panose="020B0604020202020204" pitchFamily="34" charset="0"/>
              </a:rPr>
              <a:t>And Now a Need for Standards</a:t>
            </a:r>
          </a:p>
        </p:txBody>
      </p:sp>
      <p:sp>
        <p:nvSpPr>
          <p:cNvPr id="46083" name="Rectangle 3"/>
          <p:cNvSpPr>
            <a:spLocks noGrp="1" noChangeArrowheads="1"/>
          </p:cNvSpPr>
          <p:nvPr>
            <p:ph idx="1"/>
          </p:nvPr>
        </p:nvSpPr>
        <p:spPr>
          <a:xfrm>
            <a:off x="685800" y="1744663"/>
            <a:ext cx="7772400" cy="4114800"/>
          </a:xfrm>
        </p:spPr>
        <p:txBody>
          <a:bodyPr/>
          <a:lstStyle/>
          <a:p>
            <a:pPr>
              <a:lnSpc>
                <a:spcPct val="80000"/>
              </a:lnSpc>
            </a:pPr>
            <a:r>
              <a:rPr lang="en-US" altLang="en-US" sz="2000" dirty="0">
                <a:latin typeface="Arial" panose="020B0604020202020204" pitchFamily="34" charset="0"/>
                <a:cs typeface="Arial" panose="020B0604020202020204" pitchFamily="34" charset="0"/>
              </a:rPr>
              <a:t>Safety - Standards specify minimum behavior of systems</a:t>
            </a:r>
          </a:p>
          <a:p>
            <a:pPr>
              <a:lnSpc>
                <a:spcPct val="80000"/>
              </a:lnSpc>
            </a:pPr>
            <a:endParaRPr lang="en-US" altLang="en-US" sz="2000" dirty="0">
              <a:latin typeface="Arial" panose="020B0604020202020204" pitchFamily="34" charset="0"/>
              <a:cs typeface="Arial" panose="020B0604020202020204" pitchFamily="34" charset="0"/>
            </a:endParaRPr>
          </a:p>
          <a:p>
            <a:pPr>
              <a:lnSpc>
                <a:spcPct val="80000"/>
              </a:lnSpc>
            </a:pPr>
            <a:r>
              <a:rPr lang="en-US" altLang="en-US" sz="2000" dirty="0">
                <a:latin typeface="Arial" panose="020B0604020202020204" pitchFamily="34" charset="0"/>
                <a:cs typeface="Arial" panose="020B0604020202020204" pitchFamily="34" charset="0"/>
              </a:rPr>
              <a:t>Accuracy - Standards can specify system accuracy</a:t>
            </a:r>
          </a:p>
          <a:p>
            <a:pPr>
              <a:lnSpc>
                <a:spcPct val="80000"/>
              </a:lnSpc>
            </a:pPr>
            <a:endParaRPr lang="en-US" altLang="en-US" sz="2000" dirty="0">
              <a:latin typeface="Arial" panose="020B0604020202020204" pitchFamily="34" charset="0"/>
              <a:cs typeface="Arial" panose="020B0604020202020204" pitchFamily="34" charset="0"/>
            </a:endParaRPr>
          </a:p>
          <a:p>
            <a:pPr>
              <a:lnSpc>
                <a:spcPct val="80000"/>
              </a:lnSpc>
            </a:pPr>
            <a:r>
              <a:rPr lang="en-US" altLang="en-US" sz="2000" dirty="0">
                <a:latin typeface="Arial" panose="020B0604020202020204" pitchFamily="34" charset="0"/>
                <a:cs typeface="Arial" panose="020B0604020202020204" pitchFamily="34" charset="0"/>
              </a:rPr>
              <a:t>Reliability - Standards can specify system reliability</a:t>
            </a:r>
          </a:p>
          <a:p>
            <a:pPr>
              <a:lnSpc>
                <a:spcPct val="80000"/>
              </a:lnSpc>
            </a:pPr>
            <a:endParaRPr lang="en-US" altLang="en-US" sz="2000" dirty="0">
              <a:latin typeface="Arial" panose="020B0604020202020204" pitchFamily="34" charset="0"/>
              <a:cs typeface="Arial" panose="020B0604020202020204" pitchFamily="34" charset="0"/>
            </a:endParaRPr>
          </a:p>
          <a:p>
            <a:pPr>
              <a:lnSpc>
                <a:spcPct val="80000"/>
              </a:lnSpc>
            </a:pPr>
            <a:r>
              <a:rPr lang="en-US" altLang="en-US" sz="2000" dirty="0">
                <a:latin typeface="Arial" panose="020B0604020202020204" pitchFamily="34" charset="0"/>
                <a:cs typeface="Arial" panose="020B0604020202020204" pitchFamily="34" charset="0"/>
              </a:rPr>
              <a:t>Security - Standards can help to ensure information and system security</a:t>
            </a:r>
          </a:p>
          <a:p>
            <a:pPr>
              <a:lnSpc>
                <a:spcPct val="80000"/>
              </a:lnSpc>
            </a:pPr>
            <a:endParaRPr lang="en-US" altLang="en-US" sz="2000" dirty="0">
              <a:latin typeface="Arial" panose="020B0604020202020204" pitchFamily="34" charset="0"/>
              <a:cs typeface="Arial" panose="020B0604020202020204" pitchFamily="34" charset="0"/>
            </a:endParaRPr>
          </a:p>
          <a:p>
            <a:pPr>
              <a:lnSpc>
                <a:spcPct val="80000"/>
              </a:lnSpc>
            </a:pPr>
            <a:r>
              <a:rPr lang="en-US" altLang="en-US" sz="2000" dirty="0">
                <a:latin typeface="Arial" panose="020B0604020202020204" pitchFamily="34" charset="0"/>
                <a:cs typeface="Arial" panose="020B0604020202020204" pitchFamily="34" charset="0"/>
              </a:rPr>
              <a:t>Openness - Standards give users options.  Standards also give vendors the ability to specialize rather than build the entire system</a:t>
            </a:r>
          </a:p>
        </p:txBody>
      </p:sp>
      <p:sp>
        <p:nvSpPr>
          <p:cNvPr id="4"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5"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45</a:t>
            </a:fld>
            <a:endParaRPr lang="en-US" dirty="0"/>
          </a:p>
        </p:txBody>
      </p:sp>
    </p:spTree>
    <p:extLst>
      <p:ext uri="{BB962C8B-B14F-4D97-AF65-F5344CB8AC3E}">
        <p14:creationId xmlns:p14="http://schemas.microsoft.com/office/powerpoint/2010/main" val="248806324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bwMode="auto">
          <a:xfrm>
            <a:off x="381000" y="280988"/>
            <a:ext cx="8458200" cy="1166812"/>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dirty="0">
                <a:solidFill>
                  <a:srgbClr val="FF0000"/>
                </a:solidFill>
                <a:latin typeface="Arial" charset="0"/>
                <a:cs typeface="Arial" charset="0"/>
              </a:rPr>
              <a:t>But the Process is Not Trivial</a:t>
            </a:r>
          </a:p>
        </p:txBody>
      </p:sp>
      <p:sp>
        <p:nvSpPr>
          <p:cNvPr id="37891" name="Rectangle 3"/>
          <p:cNvSpPr>
            <a:spLocks noGrp="1" noChangeArrowheads="1"/>
          </p:cNvSpPr>
          <p:nvPr>
            <p:ph idx="1"/>
          </p:nvPr>
        </p:nvSpPr>
        <p:spPr>
          <a:xfrm>
            <a:off x="533400" y="1600200"/>
            <a:ext cx="7772400" cy="4114800"/>
          </a:xfrm>
        </p:spPr>
        <p:txBody>
          <a:bodyPr>
            <a:normAutofit lnSpcReduction="10000"/>
          </a:bodyPr>
          <a:lstStyle/>
          <a:p>
            <a:pPr>
              <a:lnSpc>
                <a:spcPct val="90000"/>
              </a:lnSpc>
            </a:pPr>
            <a:r>
              <a:rPr lang="en-US" altLang="en-US" sz="2000" dirty="0">
                <a:latin typeface="Arial" panose="020B0604020202020204" pitchFamily="34" charset="0"/>
                <a:cs typeface="Arial" panose="020B0604020202020204" pitchFamily="34" charset="0"/>
              </a:rPr>
              <a:t>Inertia of existing practices</a:t>
            </a:r>
          </a:p>
          <a:p>
            <a:pPr>
              <a:lnSpc>
                <a:spcPct val="90000"/>
              </a:lnSpc>
            </a:pPr>
            <a:endParaRPr lang="en-US" altLang="en-US" sz="2000" dirty="0">
              <a:latin typeface="Arial" panose="020B0604020202020204" pitchFamily="34" charset="0"/>
              <a:cs typeface="Arial" panose="020B0604020202020204" pitchFamily="34" charset="0"/>
            </a:endParaRPr>
          </a:p>
          <a:p>
            <a:pPr>
              <a:lnSpc>
                <a:spcPct val="90000"/>
              </a:lnSpc>
            </a:pPr>
            <a:r>
              <a:rPr lang="en-US" altLang="en-US" sz="2000" dirty="0">
                <a:latin typeface="Arial" panose="020B0604020202020204" pitchFamily="34" charset="0"/>
                <a:cs typeface="Arial" panose="020B0604020202020204" pitchFamily="34" charset="0"/>
              </a:rPr>
              <a:t>Proprietary “standards”</a:t>
            </a:r>
          </a:p>
          <a:p>
            <a:pPr>
              <a:lnSpc>
                <a:spcPct val="90000"/>
              </a:lnSpc>
            </a:pPr>
            <a:endParaRPr lang="en-US" altLang="en-US" sz="2000" dirty="0">
              <a:latin typeface="Arial" panose="020B0604020202020204" pitchFamily="34" charset="0"/>
              <a:cs typeface="Arial" panose="020B0604020202020204" pitchFamily="34" charset="0"/>
            </a:endParaRPr>
          </a:p>
          <a:p>
            <a:pPr>
              <a:lnSpc>
                <a:spcPct val="90000"/>
              </a:lnSpc>
            </a:pPr>
            <a:r>
              <a:rPr lang="en-US" altLang="en-US" sz="2000" dirty="0">
                <a:latin typeface="Arial" panose="020B0604020202020204" pitchFamily="34" charset="0"/>
                <a:cs typeface="Arial" panose="020B0604020202020204" pitchFamily="34" charset="0"/>
              </a:rPr>
              <a:t>Defining a vision</a:t>
            </a:r>
          </a:p>
          <a:p>
            <a:pPr>
              <a:lnSpc>
                <a:spcPct val="90000"/>
              </a:lnSpc>
            </a:pPr>
            <a:endParaRPr lang="en-US" altLang="en-US" sz="2000" dirty="0">
              <a:latin typeface="Arial" panose="020B0604020202020204" pitchFamily="34" charset="0"/>
              <a:cs typeface="Arial" panose="020B0604020202020204" pitchFamily="34" charset="0"/>
            </a:endParaRPr>
          </a:p>
          <a:p>
            <a:pPr>
              <a:lnSpc>
                <a:spcPct val="90000"/>
              </a:lnSpc>
            </a:pPr>
            <a:r>
              <a:rPr lang="en-US" altLang="en-US" sz="2000" dirty="0">
                <a:latin typeface="Arial" panose="020B0604020202020204" pitchFamily="34" charset="0"/>
                <a:cs typeface="Arial" panose="020B0604020202020204" pitchFamily="34" charset="0"/>
              </a:rPr>
              <a:t>Identifying existing standards to use as building blocks</a:t>
            </a:r>
          </a:p>
          <a:p>
            <a:pPr>
              <a:lnSpc>
                <a:spcPct val="90000"/>
              </a:lnSpc>
            </a:pPr>
            <a:endParaRPr lang="en-US" altLang="en-US" sz="2000" dirty="0">
              <a:latin typeface="Arial" panose="020B0604020202020204" pitchFamily="34" charset="0"/>
              <a:cs typeface="Arial" panose="020B0604020202020204" pitchFamily="34" charset="0"/>
            </a:endParaRPr>
          </a:p>
          <a:p>
            <a:pPr>
              <a:lnSpc>
                <a:spcPct val="90000"/>
              </a:lnSpc>
            </a:pPr>
            <a:r>
              <a:rPr lang="en-US" altLang="en-US" sz="2000" dirty="0">
                <a:latin typeface="Arial" panose="020B0604020202020204" pitchFamily="34" charset="0"/>
                <a:cs typeface="Arial" panose="020B0604020202020204" pitchFamily="34" charset="0"/>
              </a:rPr>
              <a:t>Gaining consensus</a:t>
            </a:r>
          </a:p>
          <a:p>
            <a:pPr>
              <a:lnSpc>
                <a:spcPct val="90000"/>
              </a:lnSpc>
            </a:pPr>
            <a:endParaRPr lang="en-US" altLang="en-US" sz="2000" dirty="0">
              <a:latin typeface="Arial" panose="020B0604020202020204" pitchFamily="34" charset="0"/>
              <a:cs typeface="Arial" panose="020B0604020202020204" pitchFamily="34" charset="0"/>
            </a:endParaRPr>
          </a:p>
          <a:p>
            <a:pPr>
              <a:lnSpc>
                <a:spcPct val="90000"/>
              </a:lnSpc>
            </a:pPr>
            <a:r>
              <a:rPr lang="en-US" altLang="en-US" sz="2000" dirty="0">
                <a:latin typeface="Arial" panose="020B0604020202020204" pitchFamily="34" charset="0"/>
                <a:cs typeface="Arial" panose="020B0604020202020204" pitchFamily="34" charset="0"/>
              </a:rPr>
              <a:t>Hammering out details, details, details, details, details…..</a:t>
            </a:r>
          </a:p>
        </p:txBody>
      </p:sp>
      <p:sp>
        <p:nvSpPr>
          <p:cNvPr id="2" name="Slide Number Placeholder 1"/>
          <p:cNvSpPr>
            <a:spLocks noGrp="1"/>
          </p:cNvSpPr>
          <p:nvPr>
            <p:ph type="sldNum" sz="quarter" idx="4"/>
          </p:nvPr>
        </p:nvSpPr>
        <p:spPr>
          <a:xfrm>
            <a:off x="2959100" y="6356350"/>
            <a:ext cx="2133600" cy="365125"/>
          </a:xfrm>
          <a:prstGeom prst="rect">
            <a:avLst/>
          </a:prstGeom>
        </p:spPr>
        <p:txBody>
          <a:bodyPr/>
          <a:lstStyle/>
          <a:p>
            <a:pPr>
              <a:defRPr/>
            </a:pPr>
            <a:fld id="{B91DEBCA-CF05-4C19-8FCD-CA606FA10D33}" type="slidenum">
              <a:rPr lang="en-US"/>
              <a:pPr>
                <a:defRPr/>
              </a:pPr>
              <a:t>46</a:t>
            </a:fld>
            <a:endParaRPr lang="en-US" dirty="0"/>
          </a:p>
        </p:txBody>
      </p:sp>
      <p:sp>
        <p:nvSpPr>
          <p:cNvPr id="5"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6" name="Slide Number Placeholder 5">
            <a:extLst>
              <a:ext uri="{FF2B5EF4-FFF2-40B4-BE49-F238E27FC236}">
                <a16:creationId xmlns:a16="http://schemas.microsoft.com/office/drawing/2014/main" id="{FF2C09E2-0F6A-4950-80B1-3784761379E9}"/>
              </a:ext>
            </a:extLst>
          </p:cNvPr>
          <p:cNvSpPr txBox="1">
            <a:spLocks/>
          </p:cNvSpPr>
          <p:nvPr/>
        </p:nvSpPr>
        <p:spPr>
          <a:xfrm>
            <a:off x="6457950" y="6356351"/>
            <a:ext cx="2057400" cy="365125"/>
          </a:xfrm>
          <a:prstGeom prst="rect">
            <a:avLst/>
          </a:prstGeom>
        </p:spPr>
        <p:txBody>
          <a:bodyPr vert="horz" lIns="91440" tIns="45720" rIns="91440" bIns="45720" rtlCol="0" anchor="ctr"/>
          <a:lstStyle>
            <a:defPPr>
              <a:defRPr lang="ru-RU"/>
            </a:defPPr>
            <a:lvl1pPr algn="r" rtl="0" fontAlgn="base">
              <a:spcBef>
                <a:spcPct val="30000"/>
              </a:spcBef>
              <a:spcAft>
                <a:spcPct val="0"/>
              </a:spcAft>
              <a:defRPr sz="1200" kern="1200">
                <a:solidFill>
                  <a:schemeClr val="tx1"/>
                </a:solidFill>
                <a:latin typeface="Arial" pitchFamily="34" charset="0"/>
                <a:ea typeface="+mn-ea"/>
                <a:cs typeface="+mn-cs"/>
              </a:defRPr>
            </a:lvl1pPr>
            <a:lvl2pPr marL="457200" algn="ctr" rtl="0" fontAlgn="base">
              <a:spcBef>
                <a:spcPct val="30000"/>
              </a:spcBef>
              <a:spcAft>
                <a:spcPct val="0"/>
              </a:spcAft>
              <a:defRPr kern="1200">
                <a:solidFill>
                  <a:srgbClr val="000000"/>
                </a:solidFill>
                <a:latin typeface="Arial" pitchFamily="34" charset="0"/>
                <a:ea typeface="+mn-ea"/>
                <a:cs typeface="+mn-cs"/>
              </a:defRPr>
            </a:lvl2pPr>
            <a:lvl3pPr marL="914400" algn="ctr" rtl="0" fontAlgn="base">
              <a:spcBef>
                <a:spcPct val="30000"/>
              </a:spcBef>
              <a:spcAft>
                <a:spcPct val="0"/>
              </a:spcAft>
              <a:defRPr kern="1200">
                <a:solidFill>
                  <a:srgbClr val="000000"/>
                </a:solidFill>
                <a:latin typeface="Arial" pitchFamily="34" charset="0"/>
                <a:ea typeface="+mn-ea"/>
                <a:cs typeface="+mn-cs"/>
              </a:defRPr>
            </a:lvl3pPr>
            <a:lvl4pPr marL="1371600" algn="ctr" rtl="0" fontAlgn="base">
              <a:spcBef>
                <a:spcPct val="30000"/>
              </a:spcBef>
              <a:spcAft>
                <a:spcPct val="0"/>
              </a:spcAft>
              <a:defRPr kern="1200">
                <a:solidFill>
                  <a:srgbClr val="000000"/>
                </a:solidFill>
                <a:latin typeface="Arial" pitchFamily="34" charset="0"/>
                <a:ea typeface="+mn-ea"/>
                <a:cs typeface="+mn-cs"/>
              </a:defRPr>
            </a:lvl4pPr>
            <a:lvl5pPr marL="1828800" algn="ctr" rtl="0" fontAlgn="base">
              <a:spcBef>
                <a:spcPct val="30000"/>
              </a:spcBef>
              <a:spcAft>
                <a:spcPct val="0"/>
              </a:spcAft>
              <a:defRPr kern="1200">
                <a:solidFill>
                  <a:srgbClr val="000000"/>
                </a:solidFill>
                <a:latin typeface="Arial" pitchFamily="34" charset="0"/>
                <a:ea typeface="+mn-ea"/>
                <a:cs typeface="+mn-cs"/>
              </a:defRPr>
            </a:lvl5pPr>
            <a:lvl6pPr marL="2286000" algn="l" defTabSz="914400" rtl="0" eaLnBrk="1" latinLnBrk="0" hangingPunct="1">
              <a:defRPr kern="1200">
                <a:solidFill>
                  <a:srgbClr val="000000"/>
                </a:solidFill>
                <a:latin typeface="Arial" pitchFamily="34" charset="0"/>
                <a:ea typeface="+mn-ea"/>
                <a:cs typeface="+mn-cs"/>
              </a:defRPr>
            </a:lvl6pPr>
            <a:lvl7pPr marL="2743200" algn="l" defTabSz="914400" rtl="0" eaLnBrk="1" latinLnBrk="0" hangingPunct="1">
              <a:defRPr kern="1200">
                <a:solidFill>
                  <a:srgbClr val="000000"/>
                </a:solidFill>
                <a:latin typeface="Arial" pitchFamily="34" charset="0"/>
                <a:ea typeface="+mn-ea"/>
                <a:cs typeface="+mn-cs"/>
              </a:defRPr>
            </a:lvl7pPr>
            <a:lvl8pPr marL="3200400" algn="l" defTabSz="914400" rtl="0" eaLnBrk="1" latinLnBrk="0" hangingPunct="1">
              <a:defRPr kern="1200">
                <a:solidFill>
                  <a:srgbClr val="000000"/>
                </a:solidFill>
                <a:latin typeface="Arial" pitchFamily="34" charset="0"/>
                <a:ea typeface="+mn-ea"/>
                <a:cs typeface="+mn-cs"/>
              </a:defRPr>
            </a:lvl8pPr>
            <a:lvl9pPr marL="3657600" algn="l" defTabSz="914400" rtl="0" eaLnBrk="1" latinLnBrk="0" hangingPunct="1">
              <a:defRPr kern="1200">
                <a:solidFill>
                  <a:srgbClr val="000000"/>
                </a:solidFill>
                <a:latin typeface="Arial" pitchFamily="34" charset="0"/>
                <a:ea typeface="+mn-ea"/>
                <a:cs typeface="+mn-cs"/>
              </a:defRPr>
            </a:lvl9pPr>
          </a:lstStyle>
          <a:p>
            <a:fld id="{F4B7F58F-9A72-4E07-B505-B7A6F5244F49}" type="slidenum">
              <a:rPr lang="en-US" smtClean="0"/>
              <a:pPr/>
              <a:t>46</a:t>
            </a:fld>
            <a:endParaRPr lang="en-US" dirty="0"/>
          </a:p>
        </p:txBody>
      </p:sp>
    </p:spTree>
    <p:extLst>
      <p:ext uri="{BB962C8B-B14F-4D97-AF65-F5344CB8AC3E}">
        <p14:creationId xmlns:p14="http://schemas.microsoft.com/office/powerpoint/2010/main" val="41663777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iterate type="wd">
                                    <p:tmAbs val="300"/>
                                  </p:iterate>
                                  <p:childTnLst>
                                    <p:set>
                                      <p:cBhvr>
                                        <p:cTn id="6" dur="1" fill="hold">
                                          <p:stCondLst>
                                            <p:cond delay="299"/>
                                          </p:stCondLst>
                                        </p:cTn>
                                        <p:tgtEl>
                                          <p:spTgt spid="37891">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7891">
                                            <p:txEl>
                                              <p:pRg st="0" end="0"/>
                                            </p:txEl>
                                          </p:spTgt>
                                        </p:tgtEl>
                                        <p:attrNameLst>
                                          <p:attrName>ppt_c</p:attrName>
                                        </p:attrNameLst>
                                      </p:cBhvr>
                                      <p:to>
                                        <a:schemeClr val="bg2"/>
                                      </p:to>
                                    </p:animClr>
                                  </p:subTnLst>
                                </p:cTn>
                              </p:par>
                            </p:childTnLst>
                          </p:cTn>
                        </p:par>
                        <p:par>
                          <p:cTn id="7" fill="hold" nodeType="afterGroup">
                            <p:stCondLst>
                              <p:cond delay="1200"/>
                            </p:stCondLst>
                            <p:childTnLst>
                              <p:par>
                                <p:cTn id="8" presetID="1" presetClass="entr" presetSubtype="0" fill="hold" grpId="0" nodeType="afterEffect">
                                  <p:stCondLst>
                                    <p:cond delay="0"/>
                                  </p:stCondLst>
                                  <p:iterate type="wd">
                                    <p:tmAbs val="300"/>
                                  </p:iterate>
                                  <p:childTnLst>
                                    <p:set>
                                      <p:cBhvr>
                                        <p:cTn id="9" dur="1" fill="hold">
                                          <p:stCondLst>
                                            <p:cond delay="299"/>
                                          </p:stCondLst>
                                        </p:cTn>
                                        <p:tgtEl>
                                          <p:spTgt spid="37891">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37891">
                                            <p:txEl>
                                              <p:pRg st="2" end="2"/>
                                            </p:txEl>
                                          </p:spTgt>
                                        </p:tgtEl>
                                        <p:attrNameLst>
                                          <p:attrName>ppt_c</p:attrName>
                                        </p:attrNameLst>
                                      </p:cBhvr>
                                      <p:to>
                                        <a:schemeClr val="bg2"/>
                                      </p:to>
                                    </p:animClr>
                                  </p:subTnLst>
                                </p:cTn>
                              </p:par>
                            </p:childTnLst>
                          </p:cTn>
                        </p:par>
                        <p:par>
                          <p:cTn id="10" fill="hold" nodeType="afterGroup">
                            <p:stCondLst>
                              <p:cond delay="2400"/>
                            </p:stCondLst>
                            <p:childTnLst>
                              <p:par>
                                <p:cTn id="11" presetID="1" presetClass="entr" presetSubtype="0" fill="hold" grpId="0" nodeType="afterEffect">
                                  <p:stCondLst>
                                    <p:cond delay="0"/>
                                  </p:stCondLst>
                                  <p:iterate type="wd">
                                    <p:tmAbs val="300"/>
                                  </p:iterate>
                                  <p:childTnLst>
                                    <p:set>
                                      <p:cBhvr>
                                        <p:cTn id="12" dur="1" fill="hold">
                                          <p:stCondLst>
                                            <p:cond delay="299"/>
                                          </p:stCondLst>
                                        </p:cTn>
                                        <p:tgtEl>
                                          <p:spTgt spid="37891">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37891">
                                            <p:txEl>
                                              <p:pRg st="4" end="4"/>
                                            </p:txEl>
                                          </p:spTgt>
                                        </p:tgtEl>
                                        <p:attrNameLst>
                                          <p:attrName>ppt_c</p:attrName>
                                        </p:attrNameLst>
                                      </p:cBhvr>
                                      <p:to>
                                        <a:schemeClr val="bg2"/>
                                      </p:to>
                                    </p:animClr>
                                  </p:subTnLst>
                                </p:cTn>
                              </p:par>
                            </p:childTnLst>
                          </p:cTn>
                        </p:par>
                        <p:par>
                          <p:cTn id="13" fill="hold" nodeType="afterGroup">
                            <p:stCondLst>
                              <p:cond delay="3300"/>
                            </p:stCondLst>
                            <p:childTnLst>
                              <p:par>
                                <p:cTn id="14" presetID="1" presetClass="entr" presetSubtype="0" fill="hold" grpId="0" nodeType="afterEffect">
                                  <p:stCondLst>
                                    <p:cond delay="0"/>
                                  </p:stCondLst>
                                  <p:iterate type="wd">
                                    <p:tmAbs val="300"/>
                                  </p:iterate>
                                  <p:childTnLst>
                                    <p:set>
                                      <p:cBhvr>
                                        <p:cTn id="15" dur="1" fill="hold">
                                          <p:stCondLst>
                                            <p:cond delay="299"/>
                                          </p:stCondLst>
                                        </p:cTn>
                                        <p:tgtEl>
                                          <p:spTgt spid="37891">
                                            <p:txEl>
                                              <p:pRg st="6" end="6"/>
                                            </p:txEl>
                                          </p:spTgt>
                                        </p:tgtEl>
                                        <p:attrNameLst>
                                          <p:attrName>style.visibility</p:attrName>
                                        </p:attrNameLst>
                                      </p:cBhvr>
                                      <p:to>
                                        <p:strVal val="visible"/>
                                      </p:to>
                                    </p:set>
                                  </p:childTnLst>
                                  <p:subTnLst>
                                    <p:animClr clrSpc="rgb" dir="cw">
                                      <p:cBhvr override="childStyle">
                                        <p:cTn dur="1" fill="hold" display="0" masterRel="nextClick" afterEffect="1"/>
                                        <p:tgtEl>
                                          <p:spTgt spid="37891">
                                            <p:txEl>
                                              <p:pRg st="6" end="6"/>
                                            </p:txEl>
                                          </p:spTgt>
                                        </p:tgtEl>
                                        <p:attrNameLst>
                                          <p:attrName>ppt_c</p:attrName>
                                        </p:attrNameLst>
                                      </p:cBhvr>
                                      <p:to>
                                        <a:schemeClr val="bg2"/>
                                      </p:to>
                                    </p:animClr>
                                  </p:subTnLst>
                                </p:cTn>
                              </p:par>
                            </p:childTnLst>
                          </p:cTn>
                        </p:par>
                        <p:par>
                          <p:cTn id="16" fill="hold" nodeType="afterGroup">
                            <p:stCondLst>
                              <p:cond delay="5700"/>
                            </p:stCondLst>
                            <p:childTnLst>
                              <p:par>
                                <p:cTn id="17" presetID="1" presetClass="entr" presetSubtype="0" fill="hold" grpId="0" nodeType="afterEffect">
                                  <p:stCondLst>
                                    <p:cond delay="0"/>
                                  </p:stCondLst>
                                  <p:iterate type="wd">
                                    <p:tmAbs val="300"/>
                                  </p:iterate>
                                  <p:childTnLst>
                                    <p:set>
                                      <p:cBhvr>
                                        <p:cTn id="18" dur="1" fill="hold">
                                          <p:stCondLst>
                                            <p:cond delay="299"/>
                                          </p:stCondLst>
                                        </p:cTn>
                                        <p:tgtEl>
                                          <p:spTgt spid="37891">
                                            <p:txEl>
                                              <p:pRg st="8" end="8"/>
                                            </p:txEl>
                                          </p:spTgt>
                                        </p:tgtEl>
                                        <p:attrNameLst>
                                          <p:attrName>style.visibility</p:attrName>
                                        </p:attrNameLst>
                                      </p:cBhvr>
                                      <p:to>
                                        <p:strVal val="visible"/>
                                      </p:to>
                                    </p:set>
                                  </p:childTnLst>
                                  <p:subTnLst>
                                    <p:animClr clrSpc="rgb" dir="cw">
                                      <p:cBhvr override="childStyle">
                                        <p:cTn dur="1" fill="hold" display="0" masterRel="nextClick" afterEffect="1"/>
                                        <p:tgtEl>
                                          <p:spTgt spid="37891">
                                            <p:txEl>
                                              <p:pRg st="8" end="8"/>
                                            </p:txEl>
                                          </p:spTgt>
                                        </p:tgtEl>
                                        <p:attrNameLst>
                                          <p:attrName>ppt_c</p:attrName>
                                        </p:attrNameLst>
                                      </p:cBhvr>
                                      <p:to>
                                        <a:schemeClr val="bg2"/>
                                      </p:to>
                                    </p:animClr>
                                  </p:subTnLst>
                                </p:cTn>
                              </p:par>
                            </p:childTnLst>
                          </p:cTn>
                        </p:par>
                        <p:par>
                          <p:cTn id="19" fill="hold" nodeType="afterGroup">
                            <p:stCondLst>
                              <p:cond delay="6300"/>
                            </p:stCondLst>
                            <p:childTnLst>
                              <p:par>
                                <p:cTn id="20" presetID="1" presetClass="entr" presetSubtype="0" fill="hold" grpId="0" nodeType="afterEffect">
                                  <p:stCondLst>
                                    <p:cond delay="0"/>
                                  </p:stCondLst>
                                  <p:iterate type="wd">
                                    <p:tmAbs val="300"/>
                                  </p:iterate>
                                  <p:childTnLst>
                                    <p:set>
                                      <p:cBhvr>
                                        <p:cTn id="21" dur="1" fill="hold">
                                          <p:stCondLst>
                                            <p:cond delay="299"/>
                                          </p:stCondLst>
                                        </p:cTn>
                                        <p:tgtEl>
                                          <p:spTgt spid="37891">
                                            <p:txEl>
                                              <p:pRg st="10" end="10"/>
                                            </p:txEl>
                                          </p:spTgt>
                                        </p:tgtEl>
                                        <p:attrNameLst>
                                          <p:attrName>style.visibility</p:attrName>
                                        </p:attrNameLst>
                                      </p:cBhvr>
                                      <p:to>
                                        <p:strVal val="visible"/>
                                      </p:to>
                                    </p:set>
                                  </p:childTnLst>
                                  <p:subTnLst>
                                    <p:animClr clrSpc="rgb" dir="cw">
                                      <p:cBhvr override="childStyle">
                                        <p:cTn dur="1" fill="hold" display="0" masterRel="nextClick" afterEffect="1"/>
                                        <p:tgtEl>
                                          <p:spTgt spid="37891">
                                            <p:txEl>
                                              <p:pRg st="10" end="10"/>
                                            </p:txEl>
                                          </p:spTgt>
                                        </p:tgtEl>
                                        <p:attrNameLst>
                                          <p:attrName>ppt_c</p:attrName>
                                        </p:attrNameLst>
                                      </p:cBhvr>
                                      <p:to>
                                        <a:schemeClr val="bg2"/>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1" grpId="0" build="p" autoUpdateAnimBg="0" advAuto="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sz="3200" dirty="0">
                <a:solidFill>
                  <a:srgbClr val="FF0000"/>
                </a:solidFill>
                <a:latin typeface="Arial" panose="020B0604020202020204" pitchFamily="34" charset="0"/>
                <a:cs typeface="Arial" panose="020B0604020202020204" pitchFamily="34" charset="0"/>
              </a:rPr>
              <a:t>National Electric Light Association</a:t>
            </a:r>
          </a:p>
        </p:txBody>
      </p:sp>
      <p:sp>
        <p:nvSpPr>
          <p:cNvPr id="3" name="Content Placeholder 2"/>
          <p:cNvSpPr>
            <a:spLocks noGrp="1"/>
          </p:cNvSpPr>
          <p:nvPr>
            <p:ph idx="1"/>
          </p:nvPr>
        </p:nvSpPr>
        <p:spPr>
          <a:xfrm>
            <a:off x="457200" y="1676400"/>
            <a:ext cx="3581400" cy="4449763"/>
          </a:xfrm>
        </p:spPr>
        <p:txBody>
          <a:bodyPr>
            <a:normAutofit/>
          </a:bodyPr>
          <a:lstStyle/>
          <a:p>
            <a:r>
              <a:rPr lang="en-US" sz="2000" dirty="0">
                <a:latin typeface="Arial" panose="020B0604020202020204" pitchFamily="34" charset="0"/>
                <a:cs typeface="Arial" panose="020B0604020202020204" pitchFamily="34" charset="0"/>
              </a:rPr>
              <a:t>Formed in 1885</a:t>
            </a:r>
          </a:p>
          <a:p>
            <a:r>
              <a:rPr lang="en-US" sz="2000" dirty="0">
                <a:latin typeface="Arial" panose="020B0604020202020204" pitchFamily="34" charset="0"/>
                <a:cs typeface="Arial" panose="020B0604020202020204" pitchFamily="34" charset="0"/>
              </a:rPr>
              <a:t>J. Frank Morrison, </a:t>
            </a:r>
            <a:r>
              <a:rPr lang="en-US" sz="2000" u="sng" dirty="0">
                <a:latin typeface="Arial" panose="020B0604020202020204" pitchFamily="34" charset="0"/>
                <a:cs typeface="Arial" panose="020B0604020202020204" pitchFamily="34" charset="0"/>
              </a:rPr>
              <a:t>Brush Company of Baltimore  </a:t>
            </a:r>
            <a:r>
              <a:rPr lang="en-US" sz="2000" dirty="0">
                <a:latin typeface="Arial" panose="020B0604020202020204" pitchFamily="34" charset="0"/>
                <a:cs typeface="Arial" panose="020B0604020202020204" pitchFamily="34" charset="0"/>
              </a:rPr>
              <a:t>Baltimore, MD  1</a:t>
            </a:r>
            <a:r>
              <a:rPr lang="en-US" sz="2000" baseline="30000" dirty="0">
                <a:latin typeface="Arial" panose="020B0604020202020204" pitchFamily="34" charset="0"/>
                <a:cs typeface="Arial" panose="020B0604020202020204" pitchFamily="34" charset="0"/>
              </a:rPr>
              <a:t>st</a:t>
            </a:r>
            <a:r>
              <a:rPr lang="en-US" sz="2000" dirty="0">
                <a:latin typeface="Arial" panose="020B0604020202020204" pitchFamily="34" charset="0"/>
                <a:cs typeface="Arial" panose="020B0604020202020204" pitchFamily="34" charset="0"/>
              </a:rPr>
              <a:t> President </a:t>
            </a:r>
          </a:p>
          <a:p>
            <a:r>
              <a:rPr lang="en-US" sz="2000" dirty="0">
                <a:latin typeface="Arial" panose="020B0604020202020204" pitchFamily="34" charset="0"/>
                <a:cs typeface="Arial" panose="020B0604020202020204" pitchFamily="34" charset="0"/>
              </a:rPr>
              <a:t>Held at the Grand Pacific Hotel </a:t>
            </a:r>
          </a:p>
          <a:p>
            <a:r>
              <a:rPr lang="en-US" sz="2000" dirty="0">
                <a:latin typeface="Arial" panose="020B0604020202020204" pitchFamily="34" charset="0"/>
                <a:cs typeface="Arial" panose="020B0604020202020204" pitchFamily="34" charset="0"/>
              </a:rPr>
              <a:t>Vendor Dominated</a:t>
            </a:r>
          </a:p>
          <a:p>
            <a:r>
              <a:rPr lang="en-US" sz="2000" dirty="0">
                <a:latin typeface="Arial" panose="020B0604020202020204" pitchFamily="34" charset="0"/>
                <a:cs typeface="Arial" panose="020B0604020202020204" pitchFamily="34" charset="0"/>
              </a:rPr>
              <a:t>One Operating Committee</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98398" y="1676400"/>
            <a:ext cx="4613035" cy="2665357"/>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4000" y="4572000"/>
            <a:ext cx="1673604" cy="1673604"/>
          </a:xfrm>
          <a:prstGeom prst="rect">
            <a:avLst/>
          </a:prstGeom>
        </p:spPr>
      </p:pic>
      <p:sp>
        <p:nvSpPr>
          <p:cNvPr id="6"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7"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47</a:t>
            </a:fld>
            <a:endParaRPr lang="en-US" dirty="0"/>
          </a:p>
        </p:txBody>
      </p:sp>
    </p:spTree>
    <p:extLst>
      <p:ext uri="{BB962C8B-B14F-4D97-AF65-F5344CB8AC3E}">
        <p14:creationId xmlns:p14="http://schemas.microsoft.com/office/powerpoint/2010/main" val="283025320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sz="3200" dirty="0">
                <a:solidFill>
                  <a:srgbClr val="FF0000"/>
                </a:solidFill>
                <a:latin typeface="Arial" panose="020B0604020202020204" pitchFamily="34" charset="0"/>
                <a:cs typeface="Arial" panose="020B0604020202020204" pitchFamily="34" charset="0"/>
              </a:rPr>
              <a:t>Association of Edison </a:t>
            </a:r>
            <a:br>
              <a:rPr lang="en-US" sz="3200" dirty="0">
                <a:solidFill>
                  <a:srgbClr val="FF0000"/>
                </a:solidFill>
                <a:latin typeface="Arial" panose="020B0604020202020204" pitchFamily="34" charset="0"/>
                <a:cs typeface="Arial" panose="020B0604020202020204" pitchFamily="34" charset="0"/>
              </a:rPr>
            </a:br>
            <a:r>
              <a:rPr lang="en-US" sz="3200" dirty="0">
                <a:solidFill>
                  <a:srgbClr val="FF0000"/>
                </a:solidFill>
                <a:latin typeface="Arial" panose="020B0604020202020204" pitchFamily="34" charset="0"/>
                <a:cs typeface="Arial" panose="020B0604020202020204" pitchFamily="34" charset="0"/>
              </a:rPr>
              <a:t>Illuminating Companies</a:t>
            </a:r>
          </a:p>
        </p:txBody>
      </p:sp>
      <p:sp>
        <p:nvSpPr>
          <p:cNvPr id="3" name="Content Placeholder 2"/>
          <p:cNvSpPr>
            <a:spLocks noGrp="1"/>
          </p:cNvSpPr>
          <p:nvPr>
            <p:ph idx="1"/>
          </p:nvPr>
        </p:nvSpPr>
        <p:spPr>
          <a:xfrm>
            <a:off x="457200" y="1600201"/>
            <a:ext cx="4724400" cy="4114800"/>
          </a:xfrm>
        </p:spPr>
        <p:txBody>
          <a:bodyPr>
            <a:normAutofit/>
          </a:bodyPr>
          <a:lstStyle/>
          <a:p>
            <a:r>
              <a:rPr lang="en-US" sz="2200" dirty="0">
                <a:latin typeface="Arial" panose="020B0604020202020204" pitchFamily="34" charset="0"/>
                <a:cs typeface="Arial" panose="020B0604020202020204" pitchFamily="34" charset="0"/>
              </a:rPr>
              <a:t>AEIC was formed in 1885</a:t>
            </a:r>
          </a:p>
          <a:p>
            <a:r>
              <a:rPr lang="en-US" sz="2200" dirty="0">
                <a:latin typeface="Arial" panose="020B0604020202020204" pitchFamily="34" charset="0"/>
                <a:cs typeface="Arial" panose="020B0604020202020204" pitchFamily="34" charset="0"/>
              </a:rPr>
              <a:t>James S. Humbird of Cumberland, MD, First President</a:t>
            </a:r>
          </a:p>
          <a:p>
            <a:r>
              <a:rPr lang="en-US" sz="2200" dirty="0">
                <a:latin typeface="Arial" panose="020B0604020202020204" pitchFamily="34" charset="0"/>
                <a:cs typeface="Arial" panose="020B0604020202020204" pitchFamily="34" charset="0"/>
              </a:rPr>
              <a:t>Held in Harrisburg, PA at Harrisburg Edison Electric Light Co.</a:t>
            </a:r>
          </a:p>
          <a:p>
            <a:r>
              <a:rPr lang="en-US" sz="2200" dirty="0">
                <a:latin typeface="Arial" panose="020B0604020202020204" pitchFamily="34" charset="0"/>
                <a:cs typeface="Arial" panose="020B0604020202020204" pitchFamily="34" charset="0"/>
              </a:rPr>
              <a:t>Only Edison Franchisees and Guests Were Invited to First Meeting </a:t>
            </a:r>
          </a:p>
          <a:p>
            <a:endParaRPr lang="en-US" dirty="0"/>
          </a:p>
          <a:p>
            <a:pPr marL="0" indent="0">
              <a:buNone/>
            </a:pP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57800" y="1600200"/>
            <a:ext cx="2984897" cy="4419601"/>
          </a:xfrm>
          <a:prstGeom prst="rect">
            <a:avLst/>
          </a:prstGeom>
        </p:spPr>
      </p:pic>
    </p:spTree>
    <p:extLst>
      <p:ext uri="{BB962C8B-B14F-4D97-AF65-F5344CB8AC3E}">
        <p14:creationId xmlns:p14="http://schemas.microsoft.com/office/powerpoint/2010/main" val="45147295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0"/>
            <a:ext cx="8229600" cy="1143000"/>
          </a:xfrm>
        </p:spPr>
        <p:txBody>
          <a:bodyPr>
            <a:normAutofit/>
          </a:bodyPr>
          <a:lstStyle/>
          <a:p>
            <a:r>
              <a:rPr lang="en-US" sz="4000" dirty="0">
                <a:solidFill>
                  <a:srgbClr val="FF0000"/>
                </a:solidFill>
                <a:latin typeface="Arial" panose="020B0604020202020204" pitchFamily="34" charset="0"/>
                <a:cs typeface="Arial" panose="020B0604020202020204" pitchFamily="34" charset="0"/>
              </a:rPr>
              <a:t>NELA vs. AEIC</a:t>
            </a:r>
          </a:p>
        </p:txBody>
      </p:sp>
      <p:sp>
        <p:nvSpPr>
          <p:cNvPr id="6" name="Content Placeholder 5"/>
          <p:cNvSpPr>
            <a:spLocks noGrp="1"/>
          </p:cNvSpPr>
          <p:nvPr>
            <p:ph sz="half" idx="2"/>
          </p:nvPr>
        </p:nvSpPr>
        <p:spPr>
          <a:xfrm>
            <a:off x="381000" y="2754312"/>
            <a:ext cx="4040188" cy="3951288"/>
          </a:xfrm>
        </p:spPr>
        <p:txBody>
          <a:bodyPr>
            <a:normAutofit/>
          </a:bodyPr>
          <a:lstStyle/>
          <a:p>
            <a:r>
              <a:rPr lang="en-US" sz="2000" dirty="0">
                <a:latin typeface="Arial" panose="020B0604020202020204" pitchFamily="34" charset="0"/>
                <a:cs typeface="Arial" panose="020B0604020202020204" pitchFamily="34" charset="0"/>
              </a:rPr>
              <a:t>Large Flashy Industry Meetings</a:t>
            </a:r>
          </a:p>
          <a:p>
            <a:r>
              <a:rPr lang="en-US" sz="2000" dirty="0">
                <a:latin typeface="Arial" panose="020B0604020202020204" pitchFamily="34" charset="0"/>
                <a:cs typeface="Arial" panose="020B0604020202020204" pitchFamily="34" charset="0"/>
              </a:rPr>
              <a:t>Objective was to promote Lighting Manufacturers, Apparatus Integration, and Systems Construction</a:t>
            </a:r>
          </a:p>
          <a:p>
            <a:r>
              <a:rPr lang="en-US" sz="2000" dirty="0">
                <a:latin typeface="Arial" panose="020B0604020202020204" pitchFamily="34" charset="0"/>
                <a:cs typeface="Arial" panose="020B0604020202020204" pitchFamily="34" charset="0"/>
              </a:rPr>
              <a:t>Focused On Arc-Lighting Systems Promotion</a:t>
            </a:r>
          </a:p>
          <a:p>
            <a:r>
              <a:rPr lang="en-US" sz="2000" dirty="0">
                <a:latin typeface="Arial" panose="020B0604020202020204" pitchFamily="34" charset="0"/>
                <a:cs typeface="Arial" panose="020B0604020202020204" pitchFamily="34" charset="0"/>
              </a:rPr>
              <a:t>Prioritized </a:t>
            </a:r>
            <a:r>
              <a:rPr lang="en-US" sz="2000" u="sng" dirty="0">
                <a:latin typeface="Arial" panose="020B0604020202020204" pitchFamily="34" charset="0"/>
                <a:cs typeface="Arial" panose="020B0604020202020204" pitchFamily="34" charset="0"/>
              </a:rPr>
              <a:t>Expansion</a:t>
            </a:r>
            <a:r>
              <a:rPr lang="en-US" sz="2000" dirty="0">
                <a:latin typeface="Arial" panose="020B0604020202020204" pitchFamily="34" charset="0"/>
                <a:cs typeface="Arial" panose="020B0604020202020204" pitchFamily="34" charset="0"/>
              </a:rPr>
              <a:t> of Electric Systems, Regardless of AC or DC</a:t>
            </a:r>
          </a:p>
        </p:txBody>
      </p:sp>
      <p:sp>
        <p:nvSpPr>
          <p:cNvPr id="8" name="Content Placeholder 7"/>
          <p:cNvSpPr>
            <a:spLocks noGrp="1"/>
          </p:cNvSpPr>
          <p:nvPr>
            <p:ph sz="quarter" idx="4"/>
          </p:nvPr>
        </p:nvSpPr>
        <p:spPr>
          <a:xfrm>
            <a:off x="4724400" y="2754312"/>
            <a:ext cx="4041775" cy="3951288"/>
          </a:xfrm>
        </p:spPr>
        <p:txBody>
          <a:bodyPr>
            <a:normAutofit/>
          </a:bodyPr>
          <a:lstStyle/>
          <a:p>
            <a:r>
              <a:rPr lang="en-US" sz="2000" dirty="0">
                <a:latin typeface="Arial" panose="020B0604020202020204" pitchFamily="34" charset="0"/>
                <a:cs typeface="Arial" panose="020B0604020202020204" pitchFamily="34" charset="0"/>
              </a:rPr>
              <a:t>Small, Focused Utility Group Meetings</a:t>
            </a:r>
          </a:p>
          <a:p>
            <a:r>
              <a:rPr lang="en-US" sz="2000" dirty="0">
                <a:latin typeface="Arial" panose="020B0604020202020204" pitchFamily="34" charset="0"/>
                <a:cs typeface="Arial" panose="020B0604020202020204" pitchFamily="34" charset="0"/>
              </a:rPr>
              <a:t>1885 By-Laws - Objectives: “Mutual Protection of (Electric System) Owner Interests; Thoughtful Information Collection and Dissemination”</a:t>
            </a:r>
          </a:p>
          <a:p>
            <a:r>
              <a:rPr lang="en-US" sz="2000" dirty="0">
                <a:latin typeface="Arial" panose="020B0604020202020204" pitchFamily="34" charset="0"/>
                <a:cs typeface="Arial" panose="020B0604020202020204" pitchFamily="34" charset="0"/>
              </a:rPr>
              <a:t>Focused on Incandescent Lighting Promotion </a:t>
            </a:r>
          </a:p>
          <a:p>
            <a:r>
              <a:rPr lang="en-US" sz="2000" dirty="0">
                <a:latin typeface="Arial" panose="020B0604020202020204" pitchFamily="34" charset="0"/>
                <a:cs typeface="Arial" panose="020B0604020202020204" pitchFamily="34" charset="0"/>
              </a:rPr>
              <a:t>Prioritized </a:t>
            </a:r>
            <a:r>
              <a:rPr lang="en-US" sz="2000" u="sng" dirty="0">
                <a:latin typeface="Arial" panose="020B0604020202020204" pitchFamily="34" charset="0"/>
                <a:cs typeface="Arial" panose="020B0604020202020204" pitchFamily="34" charset="0"/>
              </a:rPr>
              <a:t>Standardization</a:t>
            </a:r>
            <a:r>
              <a:rPr lang="en-US" sz="2000" dirty="0">
                <a:latin typeface="Arial" panose="020B0604020202020204" pitchFamily="34" charset="0"/>
                <a:cs typeface="Arial" panose="020B0604020202020204" pitchFamily="34" charset="0"/>
              </a:rPr>
              <a:t> of electrical Systems</a:t>
            </a:r>
            <a:endParaRPr lang="en-US" sz="2000" u="sng" dirty="0">
              <a:latin typeface="Arial" panose="020B0604020202020204" pitchFamily="34" charset="0"/>
              <a:cs typeface="Arial" panose="020B0604020202020204" pitchFamily="34" charset="0"/>
            </a:endParaRP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5888" y="1632065"/>
            <a:ext cx="1064004" cy="1064004"/>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3068" y="1565538"/>
            <a:ext cx="1828800" cy="1130531"/>
          </a:xfrm>
          <a:prstGeom prst="rect">
            <a:avLst/>
          </a:prstGeom>
        </p:spPr>
      </p:pic>
      <p:sp>
        <p:nvSpPr>
          <p:cNvPr id="2" name="Rectangle 1"/>
          <p:cNvSpPr/>
          <p:nvPr/>
        </p:nvSpPr>
        <p:spPr bwMode="auto">
          <a:xfrm>
            <a:off x="381000" y="1565538"/>
            <a:ext cx="3962400" cy="5063862"/>
          </a:xfrm>
          <a:prstGeom prst="rect">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30000"/>
              </a:spcBef>
              <a:spcAft>
                <a:spcPct val="0"/>
              </a:spcAft>
              <a:buClrTx/>
              <a:buSzTx/>
              <a:buFontTx/>
              <a:buNone/>
              <a:tabLst/>
            </a:pPr>
            <a:endParaRPr kumimoji="0" lang="en-US" sz="1800" b="0" i="0" u="none" strike="noStrike" cap="none" normalizeH="0" baseline="0" dirty="0">
              <a:ln>
                <a:noFill/>
              </a:ln>
              <a:solidFill>
                <a:srgbClr val="000000"/>
              </a:solidFill>
              <a:effectLst/>
              <a:latin typeface="Arial" charset="0"/>
            </a:endParaRPr>
          </a:p>
        </p:txBody>
      </p:sp>
      <p:pic>
        <p:nvPicPr>
          <p:cNvPr id="2560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9918" y="1575084"/>
            <a:ext cx="3975100" cy="5078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12"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49</a:t>
            </a:fld>
            <a:endParaRPr lang="en-US" dirty="0"/>
          </a:p>
        </p:txBody>
      </p:sp>
    </p:spTree>
    <p:extLst>
      <p:ext uri="{BB962C8B-B14F-4D97-AF65-F5344CB8AC3E}">
        <p14:creationId xmlns:p14="http://schemas.microsoft.com/office/powerpoint/2010/main" val="33991938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3"/>
          <p:cNvSpPr>
            <a:spLocks noGrp="1" noChangeArrowheads="1"/>
          </p:cNvSpPr>
          <p:nvPr>
            <p:ph type="title"/>
          </p:nvPr>
        </p:nvSpPr>
        <p:spPr bwMode="auto">
          <a:xfrm>
            <a:off x="685800" y="228600"/>
            <a:ext cx="7772400" cy="9906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r>
              <a:rPr lang="en-US" altLang="en-US" sz="4000" dirty="0">
                <a:latin typeface="Arial" panose="020B0604020202020204" pitchFamily="34" charset="0"/>
                <a:cs typeface="Arial" panose="020B0604020202020204" pitchFamily="34" charset="0"/>
              </a:rPr>
              <a:t>Michael Faraday</a:t>
            </a:r>
          </a:p>
        </p:txBody>
      </p:sp>
      <p:sp>
        <p:nvSpPr>
          <p:cNvPr id="17412" name="Rectangle 4"/>
          <p:cNvSpPr>
            <a:spLocks noGrp="1" noChangeArrowheads="1"/>
          </p:cNvSpPr>
          <p:nvPr>
            <p:ph sz="half" idx="1"/>
          </p:nvPr>
        </p:nvSpPr>
        <p:spPr>
          <a:xfrm>
            <a:off x="3810000" y="1905000"/>
            <a:ext cx="4548187" cy="4114800"/>
          </a:xfrm>
        </p:spPr>
        <p:txBody>
          <a:bodyPr/>
          <a:lstStyle/>
          <a:p>
            <a:pPr>
              <a:lnSpc>
                <a:spcPct val="90000"/>
              </a:lnSpc>
            </a:pPr>
            <a:r>
              <a:rPr lang="en-US" altLang="en-US" sz="1800" dirty="0">
                <a:latin typeface="Arial" panose="020B0604020202020204" pitchFamily="34" charset="0"/>
                <a:cs typeface="Arial" panose="020B0604020202020204" pitchFamily="34" charset="0"/>
              </a:rPr>
              <a:t>By 1831 British Physicist Michael Faraday discovers the principle of electromagnetism and goes on to discover electromagnetic induction and hydroelectricity among other things.</a:t>
            </a:r>
          </a:p>
          <a:p>
            <a:pPr>
              <a:lnSpc>
                <a:spcPct val="90000"/>
              </a:lnSpc>
            </a:pPr>
            <a:endParaRPr lang="en-US" altLang="en-US" sz="1800" dirty="0">
              <a:latin typeface="Arial" panose="020B0604020202020204" pitchFamily="34" charset="0"/>
              <a:cs typeface="Arial" panose="020B0604020202020204" pitchFamily="34" charset="0"/>
            </a:endParaRPr>
          </a:p>
          <a:p>
            <a:pPr>
              <a:lnSpc>
                <a:spcPct val="90000"/>
              </a:lnSpc>
            </a:pPr>
            <a:r>
              <a:rPr lang="en-US" altLang="en-US" sz="1800" dirty="0">
                <a:latin typeface="Arial" panose="020B0604020202020204" pitchFamily="34" charset="0"/>
                <a:cs typeface="Arial" panose="020B0604020202020204" pitchFamily="34" charset="0"/>
              </a:rPr>
              <a:t>By 1832 he builds the first electric motor, the first generator and the first transformer</a:t>
            </a:r>
          </a:p>
          <a:p>
            <a:pPr>
              <a:lnSpc>
                <a:spcPct val="90000"/>
              </a:lnSpc>
            </a:pPr>
            <a:endParaRPr lang="en-US" altLang="en-US" sz="1800" dirty="0">
              <a:latin typeface="Arial" panose="020B0604020202020204" pitchFamily="34" charset="0"/>
              <a:cs typeface="Arial" panose="020B0604020202020204" pitchFamily="34" charset="0"/>
            </a:endParaRPr>
          </a:p>
        </p:txBody>
      </p:sp>
      <p:pic>
        <p:nvPicPr>
          <p:cNvPr id="9218" name="Picture 2" descr="File:Faradays Motor 012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752958"/>
            <a:ext cx="3352800" cy="3809641"/>
          </a:xfrm>
          <a:prstGeom prst="rect">
            <a:avLst/>
          </a:prstGeom>
          <a:noFill/>
          <a:extLst>
            <a:ext uri="{909E8E84-426E-40DD-AFC4-6F175D3DCCD1}">
              <a14:hiddenFill xmlns:a14="http://schemas.microsoft.com/office/drawing/2010/main">
                <a:solidFill>
                  <a:srgbClr val="FFFFFF"/>
                </a:solidFill>
              </a14:hiddenFill>
            </a:ext>
          </a:extLst>
        </p:spPr>
      </p:pic>
      <p:sp>
        <p:nvSpPr>
          <p:cNvPr id="5"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6"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5</a:t>
            </a:fld>
            <a:endParaRPr lang="en-US" dirty="0"/>
          </a:p>
        </p:txBody>
      </p:sp>
    </p:spTree>
    <p:extLst>
      <p:ext uri="{BB962C8B-B14F-4D97-AF65-F5344CB8AC3E}">
        <p14:creationId xmlns:p14="http://schemas.microsoft.com/office/powerpoint/2010/main" val="404422093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364" y="-76200"/>
            <a:ext cx="8229600" cy="1143000"/>
          </a:xfrm>
        </p:spPr>
        <p:txBody>
          <a:bodyPr>
            <a:normAutofit/>
          </a:bodyPr>
          <a:lstStyle/>
          <a:p>
            <a:r>
              <a:rPr lang="en-US" sz="4000" dirty="0">
                <a:latin typeface="Arial" panose="020B0604020202020204" pitchFamily="34" charset="0"/>
                <a:cs typeface="Arial" panose="020B0604020202020204" pitchFamily="34" charset="0"/>
              </a:rPr>
              <a:t>Meeting Attendance</a:t>
            </a:r>
          </a:p>
        </p:txBody>
      </p:sp>
      <p:sp>
        <p:nvSpPr>
          <p:cNvPr id="7" name="Content Placeholder 5"/>
          <p:cNvSpPr txBox="1">
            <a:spLocks/>
          </p:cNvSpPr>
          <p:nvPr/>
        </p:nvSpPr>
        <p:spPr>
          <a:xfrm>
            <a:off x="457200" y="2174875"/>
            <a:ext cx="4040188" cy="395128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9pPr>
          </a:lstStyle>
          <a:p>
            <a:pPr marL="0" indent="0">
              <a:buNone/>
            </a:pPr>
            <a:endParaRPr lang="en-US" dirty="0"/>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9391" y="1522648"/>
            <a:ext cx="764918" cy="764918"/>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01298" y="1487940"/>
            <a:ext cx="1286456" cy="795264"/>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3206" y="2393279"/>
            <a:ext cx="1371600" cy="1743793"/>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64257" y="4581525"/>
            <a:ext cx="2128481" cy="2003942"/>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40914" y="2393279"/>
            <a:ext cx="1981200" cy="1886447"/>
          </a:xfrm>
          <a:prstGeom prst="rect">
            <a:avLst/>
          </a:prstGeom>
        </p:spPr>
      </p:pic>
      <p:pic>
        <p:nvPicPr>
          <p:cNvPr id="16"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50946" y="4776827"/>
            <a:ext cx="1065508" cy="1428750"/>
          </a:xfrm>
          <a:prstGeom prst="rect">
            <a:avLst/>
          </a:prstGeom>
        </p:spPr>
      </p:pic>
      <p:pic>
        <p:nvPicPr>
          <p:cNvPr id="17" name="Picture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7364" y="4776827"/>
            <a:ext cx="1080135" cy="1418905"/>
          </a:xfrm>
          <a:prstGeom prst="rect">
            <a:avLst/>
          </a:prstGeom>
        </p:spPr>
      </p:pic>
      <p:sp>
        <p:nvSpPr>
          <p:cNvPr id="18" name="TextBox 17"/>
          <p:cNvSpPr txBox="1"/>
          <p:nvPr/>
        </p:nvSpPr>
        <p:spPr>
          <a:xfrm>
            <a:off x="457200" y="6152595"/>
            <a:ext cx="2123613" cy="369332"/>
          </a:xfrm>
          <a:prstGeom prst="rect">
            <a:avLst/>
          </a:prstGeom>
          <a:noFill/>
        </p:spPr>
        <p:txBody>
          <a:bodyPr wrap="square" rtlCol="0">
            <a:spAutoFit/>
          </a:bodyPr>
          <a:lstStyle/>
          <a:p>
            <a:r>
              <a:rPr lang="en-US" dirty="0"/>
              <a:t>Thomson-Houston</a:t>
            </a:r>
          </a:p>
        </p:txBody>
      </p:sp>
      <p:pic>
        <p:nvPicPr>
          <p:cNvPr id="19" name="Picture 1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477294" y="2393279"/>
            <a:ext cx="1232806" cy="1849210"/>
          </a:xfrm>
          <a:prstGeom prst="rect">
            <a:avLst/>
          </a:prstGeom>
        </p:spPr>
      </p:pic>
      <p:sp>
        <p:nvSpPr>
          <p:cNvPr id="20" name="TextBox 19"/>
          <p:cNvSpPr txBox="1"/>
          <p:nvPr/>
        </p:nvSpPr>
        <p:spPr>
          <a:xfrm>
            <a:off x="2204806" y="4180571"/>
            <a:ext cx="1788124" cy="369332"/>
          </a:xfrm>
          <a:prstGeom prst="rect">
            <a:avLst/>
          </a:prstGeom>
          <a:noFill/>
        </p:spPr>
        <p:txBody>
          <a:bodyPr wrap="square" rtlCol="0">
            <a:spAutoFit/>
          </a:bodyPr>
          <a:lstStyle/>
          <a:p>
            <a:r>
              <a:rPr lang="en-US" dirty="0"/>
              <a:t>Lord Stanley</a:t>
            </a:r>
          </a:p>
        </p:txBody>
      </p:sp>
      <p:pic>
        <p:nvPicPr>
          <p:cNvPr id="21" name="Picture 2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037773" y="2397285"/>
            <a:ext cx="1470660" cy="1878434"/>
          </a:xfrm>
          <a:prstGeom prst="rect">
            <a:avLst/>
          </a:prstGeom>
        </p:spPr>
      </p:pic>
      <p:pic>
        <p:nvPicPr>
          <p:cNvPr id="8194" name="Picture 2" descr="http://ethw.org/images/e/e7/Alex_Dow.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172200" y="4581524"/>
            <a:ext cx="1238250" cy="17049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744842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0"/>
            <a:ext cx="8229600" cy="1143000"/>
          </a:xfrm>
        </p:spPr>
        <p:txBody>
          <a:bodyPr/>
          <a:lstStyle/>
          <a:p>
            <a:r>
              <a:rPr lang="en-US" sz="4000" dirty="0">
                <a:solidFill>
                  <a:srgbClr val="FF0000"/>
                </a:solidFill>
                <a:latin typeface="Arial" panose="020B0604020202020204" pitchFamily="34" charset="0"/>
                <a:cs typeface="Arial" panose="020B0604020202020204" pitchFamily="34" charset="0"/>
              </a:rPr>
              <a:t>AEIC Meter Committee</a:t>
            </a:r>
          </a:p>
        </p:txBody>
      </p:sp>
      <p:sp>
        <p:nvSpPr>
          <p:cNvPr id="8" name="Content Placeholder 7"/>
          <p:cNvSpPr>
            <a:spLocks noGrp="1"/>
          </p:cNvSpPr>
          <p:nvPr>
            <p:ph idx="1"/>
          </p:nvPr>
        </p:nvSpPr>
        <p:spPr>
          <a:xfrm>
            <a:off x="457200" y="1600200"/>
            <a:ext cx="4876800" cy="4525963"/>
          </a:xfrm>
        </p:spPr>
        <p:txBody>
          <a:bodyPr>
            <a:noAutofit/>
          </a:bodyPr>
          <a:lstStyle/>
          <a:p>
            <a:r>
              <a:rPr lang="en-US" sz="1800" dirty="0">
                <a:latin typeface="Arial" panose="020B0604020202020204" pitchFamily="34" charset="0"/>
                <a:cs typeface="Arial" panose="020B0604020202020204" pitchFamily="34" charset="0"/>
              </a:rPr>
              <a:t>The Issue of metering was discussed as early as 1887 as part of the formal meeting.  </a:t>
            </a:r>
          </a:p>
          <a:p>
            <a:r>
              <a:rPr lang="en-US" sz="1800" dirty="0">
                <a:latin typeface="Arial" panose="020B0604020202020204" pitchFamily="34" charset="0"/>
                <a:cs typeface="Arial" panose="020B0604020202020204" pitchFamily="34" charset="0"/>
              </a:rPr>
              <a:t>The AEIC Committee on Meters was first discussed in 1896</a:t>
            </a:r>
          </a:p>
          <a:p>
            <a:r>
              <a:rPr lang="en-US" sz="1800" dirty="0">
                <a:latin typeface="Arial" panose="020B0604020202020204" pitchFamily="34" charset="0"/>
                <a:cs typeface="Arial" panose="020B0604020202020204" pitchFamily="34" charset="0"/>
              </a:rPr>
              <a:t>The committee was established in 1898, with Alex Dow, Edison Illuminating company of Detroit, presiding as chair.</a:t>
            </a:r>
          </a:p>
          <a:p>
            <a:r>
              <a:rPr lang="en-US" sz="1800" dirty="0">
                <a:latin typeface="Arial" panose="020B0604020202020204" pitchFamily="34" charset="0"/>
                <a:cs typeface="Arial" panose="020B0604020202020204" pitchFamily="34" charset="0"/>
              </a:rPr>
              <a:t>About Alex Dow…. Scotland to Cunard Lines to Baltimore to the Brush Company to do lighting for the World’s Fair in Chicago, to helping Detroit to design and supervise a city-owned electric company, to manager of the Detroit Edison Illuminating Company (1896) which became Detroit Edison in 1903, rising from General Manager to President in 1912.</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43600" y="1600200"/>
            <a:ext cx="1798389" cy="2476244"/>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09305" y="4191000"/>
            <a:ext cx="2466975" cy="1847850"/>
          </a:xfrm>
          <a:prstGeom prst="rect">
            <a:avLst/>
          </a:prstGeom>
        </p:spPr>
      </p:pic>
      <p:sp>
        <p:nvSpPr>
          <p:cNvPr id="6"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9"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51</a:t>
            </a:fld>
            <a:endParaRPr lang="en-US" dirty="0"/>
          </a:p>
        </p:txBody>
      </p:sp>
    </p:spTree>
    <p:extLst>
      <p:ext uri="{BB962C8B-B14F-4D97-AF65-F5344CB8AC3E}">
        <p14:creationId xmlns:p14="http://schemas.microsoft.com/office/powerpoint/2010/main" val="75472282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sz="3000" dirty="0">
                <a:solidFill>
                  <a:srgbClr val="FF0000"/>
                </a:solidFill>
                <a:latin typeface="Arial" panose="020B0604020202020204" pitchFamily="34" charset="0"/>
                <a:cs typeface="Arial" panose="020B0604020202020204" pitchFamily="34" charset="0"/>
              </a:rPr>
              <a:t>Early AEIC Meter Committee Activity</a:t>
            </a:r>
          </a:p>
        </p:txBody>
      </p:sp>
      <p:sp>
        <p:nvSpPr>
          <p:cNvPr id="3" name="Content Placeholder 2"/>
          <p:cNvSpPr>
            <a:spLocks noGrp="1"/>
          </p:cNvSpPr>
          <p:nvPr>
            <p:ph idx="1"/>
          </p:nvPr>
        </p:nvSpPr>
        <p:spPr>
          <a:xfrm>
            <a:off x="457200" y="1600200"/>
            <a:ext cx="4572000" cy="4525963"/>
          </a:xfrm>
        </p:spPr>
        <p:txBody>
          <a:bodyPr>
            <a:normAutofit/>
          </a:bodyPr>
          <a:lstStyle/>
          <a:p>
            <a:r>
              <a:rPr lang="en-US" sz="2000" dirty="0">
                <a:latin typeface="Arial" panose="020B0604020202020204" pitchFamily="34" charset="0"/>
                <a:cs typeface="Arial" panose="020B0604020202020204" pitchFamily="34" charset="0"/>
              </a:rPr>
              <a:t>The Wright vs. Barstow Debate</a:t>
            </a:r>
          </a:p>
          <a:p>
            <a:pPr lvl="1"/>
            <a:r>
              <a:rPr lang="en-US" sz="1600" dirty="0">
                <a:latin typeface="Arial" panose="020B0604020202020204" pitchFamily="34" charset="0"/>
                <a:cs typeface="Arial" panose="020B0604020202020204" pitchFamily="34" charset="0"/>
              </a:rPr>
              <a:t>Barstow – TOU</a:t>
            </a:r>
          </a:p>
          <a:p>
            <a:pPr lvl="1"/>
            <a:r>
              <a:rPr lang="en-US" sz="1600" dirty="0">
                <a:latin typeface="Arial" panose="020B0604020202020204" pitchFamily="34" charset="0"/>
                <a:cs typeface="Arial" panose="020B0604020202020204" pitchFamily="34" charset="0"/>
              </a:rPr>
              <a:t>Wright – Demand</a:t>
            </a:r>
          </a:p>
          <a:p>
            <a:pPr lvl="1"/>
            <a:endParaRPr lang="en-US" sz="16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Emerging Technologies</a:t>
            </a:r>
          </a:p>
          <a:p>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Research and Development </a:t>
            </a:r>
          </a:p>
          <a:p>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Pre-Paid Metering</a:t>
            </a:r>
          </a:p>
          <a:p>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Battery Storage Implications</a:t>
            </a:r>
          </a:p>
          <a:p>
            <a:endParaRPr lang="en-US" dirty="0"/>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10200" y="1600200"/>
            <a:ext cx="2133600" cy="2370667"/>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53000" y="4267200"/>
            <a:ext cx="2133600" cy="2137867"/>
          </a:xfrm>
          <a:prstGeom prst="rect">
            <a:avLst/>
          </a:prstGeom>
        </p:spPr>
      </p:pic>
      <p:sp>
        <p:nvSpPr>
          <p:cNvPr id="6"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7"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52</a:t>
            </a:fld>
            <a:endParaRPr lang="en-US" dirty="0"/>
          </a:p>
        </p:txBody>
      </p:sp>
    </p:spTree>
    <p:extLst>
      <p:ext uri="{BB962C8B-B14F-4D97-AF65-F5344CB8AC3E}">
        <p14:creationId xmlns:p14="http://schemas.microsoft.com/office/powerpoint/2010/main" val="180976963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sz="3000" dirty="0">
                <a:solidFill>
                  <a:srgbClr val="FF0000"/>
                </a:solidFill>
                <a:latin typeface="Arial" panose="020B0604020202020204" pitchFamily="34" charset="0"/>
                <a:cs typeface="Arial" panose="020B0604020202020204" pitchFamily="34" charset="0"/>
              </a:rPr>
              <a:t>The Rise of the NELA Meter Committee </a:t>
            </a:r>
          </a:p>
        </p:txBody>
      </p:sp>
      <p:sp>
        <p:nvSpPr>
          <p:cNvPr id="3" name="Content Placeholder 2"/>
          <p:cNvSpPr>
            <a:spLocks noGrp="1"/>
          </p:cNvSpPr>
          <p:nvPr>
            <p:ph idx="1"/>
          </p:nvPr>
        </p:nvSpPr>
        <p:spPr>
          <a:xfrm>
            <a:off x="457200" y="1600200"/>
            <a:ext cx="4953000" cy="4525963"/>
          </a:xfrm>
        </p:spPr>
        <p:txBody>
          <a:bodyPr>
            <a:normAutofit/>
          </a:bodyPr>
          <a:lstStyle/>
          <a:p>
            <a:r>
              <a:rPr lang="en-US" sz="2000" dirty="0">
                <a:latin typeface="Arial" panose="020B0604020202020204" pitchFamily="34" charset="0"/>
                <a:cs typeface="Arial" panose="020B0604020202020204" pitchFamily="34" charset="0"/>
              </a:rPr>
              <a:t>NELA Meter Committee Established in 1908, With Alex Dow, Edison Illuminating Company of Detroit, Presiding</a:t>
            </a:r>
          </a:p>
          <a:p>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Samuel Insull had great influence on both the formation of the Committee and the topics covered </a:t>
            </a:r>
          </a:p>
          <a:p>
            <a:endParaRPr lang="en-US" dirty="0"/>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86400" y="1600200"/>
            <a:ext cx="2647802" cy="4140200"/>
          </a:xfrm>
          <a:prstGeom prst="rect">
            <a:avLst/>
          </a:prstGeom>
        </p:spPr>
      </p:pic>
      <p:sp>
        <p:nvSpPr>
          <p:cNvPr id="5"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6"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53</a:t>
            </a:fld>
            <a:endParaRPr lang="en-US" dirty="0"/>
          </a:p>
        </p:txBody>
      </p:sp>
    </p:spTree>
    <p:extLst>
      <p:ext uri="{BB962C8B-B14F-4D97-AF65-F5344CB8AC3E}">
        <p14:creationId xmlns:p14="http://schemas.microsoft.com/office/powerpoint/2010/main" val="190115281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sz="4000" dirty="0">
                <a:solidFill>
                  <a:srgbClr val="FF0000"/>
                </a:solidFill>
                <a:latin typeface="Arial" panose="020B0604020202020204" pitchFamily="34" charset="0"/>
                <a:cs typeface="Arial" panose="020B0604020202020204" pitchFamily="34" charset="0"/>
              </a:rPr>
              <a:t>Publishing The First Works</a:t>
            </a:r>
          </a:p>
        </p:txBody>
      </p:sp>
      <p:sp>
        <p:nvSpPr>
          <p:cNvPr id="3" name="Content Placeholder 2"/>
          <p:cNvSpPr>
            <a:spLocks noGrp="1"/>
          </p:cNvSpPr>
          <p:nvPr>
            <p:ph idx="1"/>
          </p:nvPr>
        </p:nvSpPr>
        <p:spPr>
          <a:xfrm>
            <a:off x="457200" y="1600201"/>
            <a:ext cx="5105400" cy="4419599"/>
          </a:xfrm>
        </p:spPr>
        <p:txBody>
          <a:bodyPr>
            <a:normAutofit/>
          </a:bodyPr>
          <a:lstStyle/>
          <a:p>
            <a:r>
              <a:rPr lang="en-US" sz="2000" dirty="0">
                <a:latin typeface="Arial" panose="020B0604020202020204" pitchFamily="34" charset="0"/>
                <a:cs typeface="Arial" panose="020B0604020202020204" pitchFamily="34" charset="0"/>
              </a:rPr>
              <a:t>Beginning in 1897, NELA put a focus on developing the first edition of the National Electric Code</a:t>
            </a:r>
          </a:p>
          <a:p>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Beginning in 1902, AEIC began work on collecting requirements from member companies for meter standardization</a:t>
            </a:r>
          </a:p>
          <a:p>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By 1908, the AEIC Committee began work on the Code for Electricity Meters</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00800" y="1660908"/>
            <a:ext cx="1819275" cy="19050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7400" y="3733800"/>
            <a:ext cx="1543050" cy="2857500"/>
          </a:xfrm>
          <a:prstGeom prst="rect">
            <a:avLst/>
          </a:prstGeom>
        </p:spPr>
      </p:pic>
      <p:sp>
        <p:nvSpPr>
          <p:cNvPr id="7"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8"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54</a:t>
            </a:fld>
            <a:endParaRPr lang="en-US" dirty="0"/>
          </a:p>
        </p:txBody>
      </p:sp>
    </p:spTree>
    <p:extLst>
      <p:ext uri="{BB962C8B-B14F-4D97-AF65-F5344CB8AC3E}">
        <p14:creationId xmlns:p14="http://schemas.microsoft.com/office/powerpoint/2010/main" val="65143154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0"/>
            <a:ext cx="8229600" cy="1143000"/>
          </a:xfrm>
        </p:spPr>
        <p:txBody>
          <a:bodyPr>
            <a:normAutofit/>
          </a:bodyPr>
          <a:lstStyle/>
          <a:p>
            <a:r>
              <a:rPr lang="en-US" sz="4000" dirty="0">
                <a:solidFill>
                  <a:srgbClr val="FF0000"/>
                </a:solidFill>
                <a:latin typeface="Arial" panose="020B0604020202020204" pitchFamily="34" charset="0"/>
                <a:cs typeface="Arial" panose="020B0604020202020204" pitchFamily="34" charset="0"/>
              </a:rPr>
              <a:t>The Coming Together</a:t>
            </a:r>
          </a:p>
        </p:txBody>
      </p:sp>
      <p:sp>
        <p:nvSpPr>
          <p:cNvPr id="5" name="Content Placeholder 4"/>
          <p:cNvSpPr>
            <a:spLocks noGrp="1"/>
          </p:cNvSpPr>
          <p:nvPr>
            <p:ph sz="half" idx="1"/>
          </p:nvPr>
        </p:nvSpPr>
        <p:spPr/>
        <p:txBody>
          <a:bodyPr>
            <a:normAutofit/>
          </a:bodyPr>
          <a:lstStyle/>
          <a:p>
            <a:r>
              <a:rPr lang="en-US" sz="2000" dirty="0">
                <a:latin typeface="Arial" panose="020B0604020202020204" pitchFamily="34" charset="0"/>
                <a:cs typeface="Arial" panose="020B0604020202020204" pitchFamily="34" charset="0"/>
              </a:rPr>
              <a:t>The AEIC and NELA Metering Committee first Met in 1910 at the Hotel Frontenac in Thousand Islands, NY</a:t>
            </a:r>
          </a:p>
          <a:p>
            <a:r>
              <a:rPr lang="en-US" sz="2000" dirty="0">
                <a:latin typeface="Arial" panose="020B0604020202020204" pitchFamily="34" charset="0"/>
                <a:cs typeface="Arial" panose="020B0604020202020204" pitchFamily="34" charset="0"/>
              </a:rPr>
              <a:t>They met for the historic publishing of the AEIC Code For Electricity Meters – The predecessor to ANSI C12 </a:t>
            </a:r>
          </a:p>
          <a:p>
            <a:r>
              <a:rPr lang="en-US" sz="2000" dirty="0">
                <a:latin typeface="Arial" panose="020B0604020202020204" pitchFamily="34" charset="0"/>
                <a:cs typeface="Arial" panose="020B0604020202020204" pitchFamily="34" charset="0"/>
              </a:rPr>
              <a:t>It was deemed in 1910 that all future work on the Code for Electricity Meters shall be collaborative between NELA and AEIC</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48200" y="1828800"/>
            <a:ext cx="3999650" cy="2914746"/>
          </a:xfrm>
          <a:prstGeom prst="rect">
            <a:avLst/>
          </a:prstGeom>
        </p:spPr>
      </p:pic>
      <p:sp>
        <p:nvSpPr>
          <p:cNvPr id="6"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8"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55</a:t>
            </a:fld>
            <a:endParaRPr lang="en-US" dirty="0"/>
          </a:p>
        </p:txBody>
      </p:sp>
    </p:spTree>
    <p:extLst>
      <p:ext uri="{BB962C8B-B14F-4D97-AF65-F5344CB8AC3E}">
        <p14:creationId xmlns:p14="http://schemas.microsoft.com/office/powerpoint/2010/main" val="376435122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sz="4000" dirty="0">
                <a:solidFill>
                  <a:srgbClr val="FF0000"/>
                </a:solidFill>
                <a:latin typeface="Arial" panose="020B0604020202020204" pitchFamily="34" charset="0"/>
                <a:cs typeface="Arial" panose="020B0604020202020204" pitchFamily="34" charset="0"/>
              </a:rPr>
              <a:t>The “Handbook”</a:t>
            </a:r>
          </a:p>
        </p:txBody>
      </p:sp>
      <p:sp>
        <p:nvSpPr>
          <p:cNvPr id="3" name="Content Placeholder 2"/>
          <p:cNvSpPr>
            <a:spLocks noGrp="1"/>
          </p:cNvSpPr>
          <p:nvPr>
            <p:ph sz="half" idx="1"/>
          </p:nvPr>
        </p:nvSpPr>
        <p:spPr>
          <a:xfrm>
            <a:off x="457200" y="1600200"/>
            <a:ext cx="4343400" cy="4525963"/>
          </a:xfrm>
        </p:spPr>
        <p:txBody>
          <a:bodyPr>
            <a:normAutofit lnSpcReduction="10000"/>
          </a:bodyPr>
          <a:lstStyle/>
          <a:p>
            <a:r>
              <a:rPr lang="en-US" sz="2000" dirty="0">
                <a:latin typeface="Arial" panose="020B0604020202020204" pitchFamily="34" charset="0"/>
                <a:cs typeface="Arial" panose="020B0604020202020204" pitchFamily="34" charset="0"/>
              </a:rPr>
              <a:t>Based on the work of the AEIC Code, NELA Members began work on the first “Electric Meterman’s Handbook”</a:t>
            </a:r>
          </a:p>
          <a:p>
            <a:r>
              <a:rPr lang="en-US" sz="2000" dirty="0">
                <a:latin typeface="Arial" panose="020B0604020202020204" pitchFamily="34" charset="0"/>
                <a:cs typeface="Arial" panose="020B0604020202020204" pitchFamily="34" charset="0"/>
              </a:rPr>
              <a:t>Presented at the Historic Hotel Washington in Seattle, WA</a:t>
            </a:r>
          </a:p>
          <a:p>
            <a:r>
              <a:rPr lang="en-US" sz="2000" dirty="0">
                <a:latin typeface="Arial" panose="020B0604020202020204" pitchFamily="34" charset="0"/>
                <a:cs typeface="Arial" panose="020B0604020202020204" pitchFamily="34" charset="0"/>
              </a:rPr>
              <a:t>The NELA/AEIC Joint Presentation also Featured Vendors: Thomson (General Electric), Westinghouse, Fort Wayne, Sangamo, Duncan Columbia, The Eastern Specialty Company (TESCO), Cutler-Hammer, Biddle, Leeds &amp; Northrup and The States Company </a:t>
            </a:r>
          </a:p>
          <a:p>
            <a:endParaRPr lang="en-US" dirty="0"/>
          </a:p>
        </p:txBody>
      </p:sp>
      <p:pic>
        <p:nvPicPr>
          <p:cNvPr id="5" name="Content Placeholder 4"/>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724400" y="1697905"/>
            <a:ext cx="2053961" cy="2895600"/>
          </a:xfr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29400" y="3276600"/>
            <a:ext cx="2159369" cy="2633810"/>
          </a:xfrm>
          <a:prstGeom prst="rect">
            <a:avLst/>
          </a:prstGeom>
        </p:spPr>
      </p:pic>
      <p:sp>
        <p:nvSpPr>
          <p:cNvPr id="6"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8"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56</a:t>
            </a:fld>
            <a:endParaRPr lang="en-US" dirty="0"/>
          </a:p>
        </p:txBody>
      </p:sp>
    </p:spTree>
    <p:extLst>
      <p:ext uri="{BB962C8B-B14F-4D97-AF65-F5344CB8AC3E}">
        <p14:creationId xmlns:p14="http://schemas.microsoft.com/office/powerpoint/2010/main" val="103731912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bwMode="auto">
          <a:xfrm>
            <a:off x="381000" y="228600"/>
            <a:ext cx="832485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4000" dirty="0">
                <a:solidFill>
                  <a:srgbClr val="FF0000"/>
                </a:solidFill>
                <a:latin typeface="Arial" panose="020B0604020202020204" pitchFamily="34" charset="0"/>
                <a:cs typeface="Arial" panose="020B0604020202020204" pitchFamily="34" charset="0"/>
              </a:rPr>
              <a:t>After the Patent…</a:t>
            </a:r>
          </a:p>
        </p:txBody>
      </p:sp>
      <p:sp>
        <p:nvSpPr>
          <p:cNvPr id="46083" name="Rectangle 3"/>
          <p:cNvSpPr>
            <a:spLocks noGrp="1" noChangeArrowheads="1"/>
          </p:cNvSpPr>
          <p:nvPr>
            <p:ph idx="1"/>
          </p:nvPr>
        </p:nvSpPr>
        <p:spPr>
          <a:xfrm>
            <a:off x="685800" y="1744663"/>
            <a:ext cx="7772400" cy="4114800"/>
          </a:xfrm>
        </p:spPr>
        <p:txBody>
          <a:bodyPr/>
          <a:lstStyle/>
          <a:p>
            <a:pPr>
              <a:lnSpc>
                <a:spcPct val="80000"/>
              </a:lnSpc>
            </a:pPr>
            <a:r>
              <a:rPr lang="en-US" sz="1800" dirty="0">
                <a:latin typeface="Arial" panose="020B0604020202020204" pitchFamily="34" charset="0"/>
                <a:cs typeface="Arial" panose="020B0604020202020204" pitchFamily="34" charset="0"/>
              </a:rPr>
              <a:t>After the Tesla patents expired in December 1910, Sangamo immediately introduced a new induction-type meter known as the Type H. As with the previous Gutmann meters, the disk rotated clockwise (to the left) unlike its competitors' which all rotated to the right.</a:t>
            </a:r>
          </a:p>
          <a:p>
            <a:pPr>
              <a:lnSpc>
                <a:spcPct val="80000"/>
              </a:lnSpc>
            </a:pPr>
            <a:endParaRPr lang="en-US" sz="1800" dirty="0">
              <a:latin typeface="Arial" panose="020B0604020202020204" pitchFamily="34" charset="0"/>
              <a:cs typeface="Arial" panose="020B0604020202020204" pitchFamily="34" charset="0"/>
            </a:endParaRPr>
          </a:p>
          <a:p>
            <a:pPr>
              <a:lnSpc>
                <a:spcPct val="80000"/>
              </a:lnSpc>
            </a:pPr>
            <a:r>
              <a:rPr lang="en-US" sz="1800" dirty="0">
                <a:latin typeface="Arial" panose="020B0604020202020204" pitchFamily="34" charset="0"/>
                <a:cs typeface="Arial" panose="020B0604020202020204" pitchFamily="34" charset="0"/>
              </a:rPr>
              <a:t>20 years after Duncan developed his single-disk meter, the Duncan Electric Mfg. Co. introduces its first induction-type meter, the Model M. It was not as sound as its competitors' offerings as two improved versions of this model (Models M1 and M2) came out in the next 3 years.</a:t>
            </a:r>
          </a:p>
        </p:txBody>
      </p:sp>
      <p:pic>
        <p:nvPicPr>
          <p:cNvPr id="266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4157009"/>
            <a:ext cx="2438400" cy="22937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6225136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bwMode="auto">
          <a:xfrm>
            <a:off x="381000" y="228600"/>
            <a:ext cx="832485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4000" dirty="0">
                <a:solidFill>
                  <a:srgbClr val="FF0000"/>
                </a:solidFill>
                <a:latin typeface="Arial" panose="020B0604020202020204" pitchFamily="34" charset="0"/>
                <a:cs typeface="Arial" panose="020B0604020202020204" pitchFamily="34" charset="0"/>
              </a:rPr>
              <a:t>1920s</a:t>
            </a:r>
          </a:p>
        </p:txBody>
      </p:sp>
      <p:sp>
        <p:nvSpPr>
          <p:cNvPr id="46083" name="Rectangle 3"/>
          <p:cNvSpPr>
            <a:spLocks noGrp="1" noChangeArrowheads="1"/>
          </p:cNvSpPr>
          <p:nvPr>
            <p:ph idx="1"/>
          </p:nvPr>
        </p:nvSpPr>
        <p:spPr>
          <a:xfrm>
            <a:off x="533400" y="1744663"/>
            <a:ext cx="7924800" cy="4114800"/>
          </a:xfrm>
        </p:spPr>
        <p:txBody>
          <a:bodyPr/>
          <a:lstStyle/>
          <a:p>
            <a:pPr>
              <a:lnSpc>
                <a:spcPct val="80000"/>
              </a:lnSpc>
            </a:pPr>
            <a:r>
              <a:rPr lang="en-US" sz="1800" dirty="0">
                <a:latin typeface="Arial" panose="020B0604020202020204" pitchFamily="34" charset="0"/>
                <a:cs typeface="Arial" panose="020B0604020202020204" pitchFamily="34" charset="0"/>
              </a:rPr>
              <a:t>The late 1920s saw several key advances in meter design. With the introduction of meter service cabinets to protect the meter connections, polyphase meters were redesigned to move the terminal chambers from the sides to the bottom. Also, all meters were redesigned to add two types of compensation to improve performance. Temperature compensation enabled meters to maintain accuracy over a wide range of temperatures. Before temperature compensation, the utilities were seeing seasonal fluctuations in accuracy that required readjustment of the meter. Overload compensation enabled meters to handle a broader range of loads and provide accurate metering over this range (in fact, a typical modern meter that can handle 200 amperes actually has a nominal rating of 30 amperes). Before overload compensation was added, low-capacity meters could not handle overloads well, and high-capacity meters were insensitive to light loads.</a:t>
            </a:r>
          </a:p>
          <a:p>
            <a:pPr>
              <a:lnSpc>
                <a:spcPct val="80000"/>
              </a:lnSpc>
            </a:pPr>
            <a:endParaRPr lang="en-US" sz="1800" dirty="0">
              <a:latin typeface="Arial" panose="020B0604020202020204" pitchFamily="34" charset="0"/>
              <a:cs typeface="Arial" panose="020B0604020202020204" pitchFamily="34" charset="0"/>
            </a:endParaRPr>
          </a:p>
          <a:p>
            <a:pPr>
              <a:lnSpc>
                <a:spcPct val="80000"/>
              </a:lnSpc>
            </a:pPr>
            <a:r>
              <a:rPr lang="en-US" sz="1800" dirty="0">
                <a:latin typeface="Arial" panose="020B0604020202020204" pitchFamily="34" charset="0"/>
                <a:cs typeface="Arial" panose="020B0604020202020204" pitchFamily="34" charset="0"/>
              </a:rPr>
              <a:t>Westinghouse introduces the first socket-type meter, the OB "detachable“ – Manufactured in Newark, NJ and released in 1928.</a:t>
            </a:r>
          </a:p>
        </p:txBody>
      </p:sp>
      <p:sp>
        <p:nvSpPr>
          <p:cNvPr id="4"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5"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58</a:t>
            </a:fld>
            <a:endParaRPr lang="en-US" dirty="0"/>
          </a:p>
        </p:txBody>
      </p:sp>
    </p:spTree>
    <p:extLst>
      <p:ext uri="{BB962C8B-B14F-4D97-AF65-F5344CB8AC3E}">
        <p14:creationId xmlns:p14="http://schemas.microsoft.com/office/powerpoint/2010/main" val="200465210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bwMode="auto">
          <a:xfrm>
            <a:off x="381000" y="152400"/>
            <a:ext cx="832485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4000" dirty="0">
                <a:solidFill>
                  <a:srgbClr val="FF0000"/>
                </a:solidFill>
                <a:latin typeface="Arial" panose="020B0604020202020204" pitchFamily="34" charset="0"/>
                <a:cs typeface="Arial" panose="020B0604020202020204" pitchFamily="34" charset="0"/>
              </a:rPr>
              <a:t>1930s</a:t>
            </a:r>
          </a:p>
        </p:txBody>
      </p:sp>
      <p:sp>
        <p:nvSpPr>
          <p:cNvPr id="46083" name="Rectangle 3"/>
          <p:cNvSpPr>
            <a:spLocks noGrp="1" noChangeArrowheads="1"/>
          </p:cNvSpPr>
          <p:nvPr>
            <p:ph idx="1"/>
          </p:nvPr>
        </p:nvSpPr>
        <p:spPr>
          <a:xfrm>
            <a:off x="685800" y="1744663"/>
            <a:ext cx="7772400" cy="4114800"/>
          </a:xfrm>
        </p:spPr>
        <p:txBody>
          <a:bodyPr/>
          <a:lstStyle/>
          <a:p>
            <a:pPr>
              <a:lnSpc>
                <a:spcPct val="80000"/>
              </a:lnSpc>
            </a:pPr>
            <a:r>
              <a:rPr lang="en-US" sz="1800" dirty="0">
                <a:latin typeface="Arial" panose="020B0604020202020204" pitchFamily="34" charset="0"/>
                <a:cs typeface="Arial" panose="020B0604020202020204" pitchFamily="34" charset="0"/>
              </a:rPr>
              <a:t>The National Electric Code was revised to allow the meter to be connected ahead of switches and fuses, which made it harder for dishonest customers to tap into the unmetered part of the electrical service on their property. This change along with the introduction of socket-type meters a couple years later made it possible for utilities to start moving the meters outside where they could be read without entering the customer's premises.</a:t>
            </a:r>
          </a:p>
          <a:p>
            <a:pPr>
              <a:lnSpc>
                <a:spcPct val="80000"/>
              </a:lnSpc>
            </a:pPr>
            <a:endParaRPr lang="en-US" sz="1800" dirty="0">
              <a:latin typeface="Arial" panose="020B0604020202020204" pitchFamily="34" charset="0"/>
              <a:cs typeface="Arial" panose="020B0604020202020204" pitchFamily="34" charset="0"/>
            </a:endParaRPr>
          </a:p>
          <a:p>
            <a:pPr>
              <a:lnSpc>
                <a:spcPct val="80000"/>
              </a:lnSpc>
            </a:pPr>
            <a:r>
              <a:rPr lang="en-US" sz="1800" dirty="0">
                <a:latin typeface="Arial" panose="020B0604020202020204" pitchFamily="34" charset="0"/>
                <a:cs typeface="Arial" panose="020B0604020202020204" pitchFamily="34" charset="0"/>
              </a:rPr>
              <a:t>Up to the mid-1930s, meters made by different manufacturers (or even different models or versions of the same model) were made with little attention to consistency in design. This resulted in a problem for electric utilities in that a meter changeout often required rearranging the wiring to the meter. In 1934, a committee consisting of representatives from the manufacturers and the larger electric utilities came up with two new standardized designs ("S" type or socket and "A-base" or bottom-connected) for the meter enclosures. This simplified meter change-outs in the field to simply taking out the old meter and installing the new.</a:t>
            </a:r>
          </a:p>
        </p:txBody>
      </p:sp>
      <p:sp>
        <p:nvSpPr>
          <p:cNvPr id="4"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5"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59</a:t>
            </a:fld>
            <a:endParaRPr lang="en-US" dirty="0"/>
          </a:p>
        </p:txBody>
      </p:sp>
    </p:spTree>
    <p:extLst>
      <p:ext uri="{BB962C8B-B14F-4D97-AF65-F5344CB8AC3E}">
        <p14:creationId xmlns:p14="http://schemas.microsoft.com/office/powerpoint/2010/main" val="25322042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524000"/>
            <a:ext cx="2247900" cy="464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411" name="Rectangle 3"/>
          <p:cNvSpPr>
            <a:spLocks noGrp="1" noChangeArrowheads="1"/>
          </p:cNvSpPr>
          <p:nvPr>
            <p:ph type="title"/>
          </p:nvPr>
        </p:nvSpPr>
        <p:spPr bwMode="auto">
          <a:xfrm>
            <a:off x="990600" y="228600"/>
            <a:ext cx="777240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600" dirty="0">
                <a:latin typeface="Arial" panose="020B0604020202020204" pitchFamily="34" charset="0"/>
                <a:cs typeface="Arial" panose="020B0604020202020204" pitchFamily="34" charset="0"/>
              </a:rPr>
              <a:t>Electric Arc Lamp Invented 1802</a:t>
            </a:r>
          </a:p>
        </p:txBody>
      </p:sp>
      <p:sp>
        <p:nvSpPr>
          <p:cNvPr id="17412" name="Rectangle 4"/>
          <p:cNvSpPr>
            <a:spLocks noGrp="1" noChangeArrowheads="1"/>
          </p:cNvSpPr>
          <p:nvPr>
            <p:ph sz="half" idx="1"/>
          </p:nvPr>
        </p:nvSpPr>
        <p:spPr>
          <a:xfrm>
            <a:off x="3657600" y="1526771"/>
            <a:ext cx="4548187" cy="4114800"/>
          </a:xfrm>
        </p:spPr>
        <p:txBody>
          <a:bodyPr>
            <a:normAutofit lnSpcReduction="10000"/>
          </a:bodyPr>
          <a:lstStyle/>
          <a:p>
            <a:pPr>
              <a:lnSpc>
                <a:spcPct val="90000"/>
              </a:lnSpc>
            </a:pPr>
            <a:r>
              <a:rPr lang="en-US" altLang="en-US" sz="1800" dirty="0">
                <a:latin typeface="Arial" panose="020B0604020202020204" pitchFamily="34" charset="0"/>
                <a:cs typeface="Arial" panose="020B0604020202020204" pitchFamily="34" charset="0"/>
              </a:rPr>
              <a:t>Arc lamps were not practical because there was no constant and reliable supply of electricity</a:t>
            </a:r>
          </a:p>
          <a:p>
            <a:pPr>
              <a:lnSpc>
                <a:spcPct val="90000"/>
              </a:lnSpc>
            </a:pPr>
            <a:r>
              <a:rPr lang="en-US" altLang="en-US" sz="1800" dirty="0">
                <a:latin typeface="Arial" panose="020B0604020202020204" pitchFamily="34" charset="0"/>
                <a:cs typeface="Arial" panose="020B0604020202020204" pitchFamily="34" charset="0"/>
              </a:rPr>
              <a:t>Dynamos’s to supply electricity were developed in the 1830’s, improved in the 1850’s and in commercial use in Europe in the 1870’s.  </a:t>
            </a:r>
          </a:p>
          <a:p>
            <a:pPr>
              <a:lnSpc>
                <a:spcPct val="90000"/>
              </a:lnSpc>
            </a:pPr>
            <a:r>
              <a:rPr lang="en-US" altLang="en-US" sz="1800" dirty="0">
                <a:latin typeface="Arial" panose="020B0604020202020204" pitchFamily="34" charset="0"/>
                <a:cs typeface="Arial" panose="020B0604020202020204" pitchFamily="34" charset="0"/>
              </a:rPr>
              <a:t>Practical dynamos powering arc lamps were demonstrated by Charles F. Brush in 1870’s</a:t>
            </a:r>
          </a:p>
          <a:p>
            <a:pPr>
              <a:lnSpc>
                <a:spcPct val="90000"/>
              </a:lnSpc>
            </a:pPr>
            <a:r>
              <a:rPr lang="en-US" altLang="en-US" sz="1800" dirty="0">
                <a:latin typeface="Arial" panose="020B0604020202020204" pitchFamily="34" charset="0"/>
                <a:cs typeface="Arial" panose="020B0604020202020204" pitchFamily="34" charset="0"/>
              </a:rPr>
              <a:t>Brush established Brush Electric Company in 1880 to provide arc lighting.  Brush was lighting Broadway two years before Edison started the Pearl Street Generating Station in New York City</a:t>
            </a:r>
          </a:p>
        </p:txBody>
      </p:sp>
      <p:sp>
        <p:nvSpPr>
          <p:cNvPr id="5"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6"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6</a:t>
            </a:fld>
            <a:endParaRPr lang="en-US" dirty="0"/>
          </a:p>
        </p:txBody>
      </p:sp>
    </p:spTree>
    <p:extLst>
      <p:ext uri="{BB962C8B-B14F-4D97-AF65-F5344CB8AC3E}">
        <p14:creationId xmlns:p14="http://schemas.microsoft.com/office/powerpoint/2010/main" val="334895204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bwMode="auto">
          <a:xfrm>
            <a:off x="381000" y="228600"/>
            <a:ext cx="832485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4000" dirty="0">
                <a:solidFill>
                  <a:srgbClr val="FF0000"/>
                </a:solidFill>
                <a:latin typeface="Arial" panose="020B0604020202020204" pitchFamily="34" charset="0"/>
                <a:cs typeface="Arial" panose="020B0604020202020204" pitchFamily="34" charset="0"/>
              </a:rPr>
              <a:t>1930s cont.</a:t>
            </a:r>
          </a:p>
        </p:txBody>
      </p:sp>
      <p:sp>
        <p:nvSpPr>
          <p:cNvPr id="46083" name="Rectangle 3"/>
          <p:cNvSpPr>
            <a:spLocks noGrp="1" noChangeArrowheads="1"/>
          </p:cNvSpPr>
          <p:nvPr>
            <p:ph idx="1"/>
          </p:nvPr>
        </p:nvSpPr>
        <p:spPr>
          <a:xfrm>
            <a:off x="685800" y="1744663"/>
            <a:ext cx="7772400" cy="4114800"/>
          </a:xfrm>
        </p:spPr>
        <p:txBody>
          <a:bodyPr>
            <a:normAutofit lnSpcReduction="10000"/>
          </a:bodyPr>
          <a:lstStyle/>
          <a:p>
            <a:pPr>
              <a:lnSpc>
                <a:spcPct val="80000"/>
              </a:lnSpc>
            </a:pPr>
            <a:r>
              <a:rPr lang="en-US" sz="1800" dirty="0">
                <a:latin typeface="Arial" panose="020B0604020202020204" pitchFamily="34" charset="0"/>
                <a:cs typeface="Arial" panose="020B0604020202020204" pitchFamily="34" charset="0"/>
              </a:rPr>
              <a:t>1934 - Sangamo introduces the last mechanical prepayment meter, the Type HFP. By this time, prepayment metering was falling out of favor due to fraud and decreasing costs of electricity.</a:t>
            </a:r>
          </a:p>
          <a:p>
            <a:pPr>
              <a:lnSpc>
                <a:spcPct val="80000"/>
              </a:lnSpc>
            </a:pPr>
            <a:r>
              <a:rPr lang="en-US" sz="1800" dirty="0">
                <a:latin typeface="Arial" panose="020B0604020202020204" pitchFamily="34" charset="0"/>
                <a:cs typeface="Arial" panose="020B0604020202020204" pitchFamily="34" charset="0"/>
              </a:rPr>
              <a:t>The late 1930s saw another round of improvements to meter design. Polyphase meters were redesigned to incorporate a laminated disk, which allowed the stators in the meter to be placed side by side without interacting with each other. Polyphase meters made with this new design were only slightly larger than single-phase meters (Westinghouse continued with the multiple-disk design until 1954, and Duncan abandoned the laminated disk in 1950, reverting to the multiple-disk design until 1969). The other major improvement was in response to a problem that became obvious once meters were installed outdoors in rural areas. After lightning storms, some meters started running fast since the brake magnets were weakened by power surges during the storm. This was solved by replacing the chrome steel magnets with magnets that were made of Alnico, which did a much better job of holding their strength. Westinghouse took a different approach by heavily copper-plating their chrome steel magnets and continued this practice until 1954.</a:t>
            </a:r>
          </a:p>
        </p:txBody>
      </p:sp>
      <p:sp>
        <p:nvSpPr>
          <p:cNvPr id="4"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5"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60</a:t>
            </a:fld>
            <a:endParaRPr lang="en-US" dirty="0"/>
          </a:p>
        </p:txBody>
      </p:sp>
    </p:spTree>
    <p:extLst>
      <p:ext uri="{BB962C8B-B14F-4D97-AF65-F5344CB8AC3E}">
        <p14:creationId xmlns:p14="http://schemas.microsoft.com/office/powerpoint/2010/main" val="273413970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bwMode="auto">
          <a:xfrm>
            <a:off x="381000" y="228600"/>
            <a:ext cx="832485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4000" dirty="0">
                <a:solidFill>
                  <a:srgbClr val="FF0000"/>
                </a:solidFill>
                <a:latin typeface="Arial" panose="020B0604020202020204" pitchFamily="34" charset="0"/>
                <a:cs typeface="Arial" panose="020B0604020202020204" pitchFamily="34" charset="0"/>
              </a:rPr>
              <a:t>1940s</a:t>
            </a:r>
          </a:p>
        </p:txBody>
      </p:sp>
      <p:sp>
        <p:nvSpPr>
          <p:cNvPr id="46083" name="Rectangle 3"/>
          <p:cNvSpPr>
            <a:spLocks noGrp="1" noChangeArrowheads="1"/>
          </p:cNvSpPr>
          <p:nvPr>
            <p:ph idx="1"/>
          </p:nvPr>
        </p:nvSpPr>
        <p:spPr>
          <a:xfrm>
            <a:off x="685800" y="1744663"/>
            <a:ext cx="7772400" cy="4114800"/>
          </a:xfrm>
        </p:spPr>
        <p:txBody>
          <a:bodyPr/>
          <a:lstStyle/>
          <a:p>
            <a:pPr>
              <a:lnSpc>
                <a:spcPct val="80000"/>
              </a:lnSpc>
            </a:pPr>
            <a:r>
              <a:rPr lang="en-US" sz="2000" dirty="0">
                <a:latin typeface="Arial" panose="020B0604020202020204" pitchFamily="34" charset="0"/>
                <a:cs typeface="Arial" panose="020B0604020202020204" pitchFamily="34" charset="0"/>
              </a:rPr>
              <a:t>1940 - GE begins development on a new type of bearing using the magnetic suspension principle (as attempted in the Stanley meters) but work on this was put on hold when the US entered WWII.</a:t>
            </a:r>
          </a:p>
          <a:p>
            <a:pPr>
              <a:lnSpc>
                <a:spcPct val="80000"/>
              </a:lnSpc>
            </a:pPr>
            <a:r>
              <a:rPr lang="en-US" sz="2000" dirty="0">
                <a:latin typeface="Arial" panose="020B0604020202020204" pitchFamily="34" charset="0"/>
                <a:cs typeface="Arial" panose="020B0604020202020204" pitchFamily="34" charset="0"/>
              </a:rPr>
              <a:t>1948 - GE opened a new meter plant in Somersworth, NH. Also, the magnetic bearing GE had been working on was finally introduced on the I-50 single phase meter (which was billed "The first all-new meter in 50 years").</a:t>
            </a:r>
          </a:p>
        </p:txBody>
      </p:sp>
      <p:pic>
        <p:nvPicPr>
          <p:cNvPr id="276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4003060"/>
            <a:ext cx="4242089" cy="24899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4384258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bwMode="auto">
          <a:xfrm>
            <a:off x="381000" y="228600"/>
            <a:ext cx="832485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4000" dirty="0">
                <a:solidFill>
                  <a:srgbClr val="FF0000"/>
                </a:solidFill>
                <a:latin typeface="Arial" panose="020B0604020202020204" pitchFamily="34" charset="0"/>
                <a:cs typeface="Arial" panose="020B0604020202020204" pitchFamily="34" charset="0"/>
              </a:rPr>
              <a:t>1950s</a:t>
            </a:r>
          </a:p>
        </p:txBody>
      </p:sp>
      <p:sp>
        <p:nvSpPr>
          <p:cNvPr id="46083" name="Rectangle 3"/>
          <p:cNvSpPr>
            <a:spLocks noGrp="1" noChangeArrowheads="1"/>
          </p:cNvSpPr>
          <p:nvPr>
            <p:ph idx="1"/>
          </p:nvPr>
        </p:nvSpPr>
        <p:spPr>
          <a:xfrm>
            <a:off x="685800" y="1744663"/>
            <a:ext cx="7772400" cy="4114800"/>
          </a:xfrm>
        </p:spPr>
        <p:txBody>
          <a:bodyPr>
            <a:normAutofit fontScale="92500" lnSpcReduction="10000"/>
          </a:bodyPr>
          <a:lstStyle/>
          <a:p>
            <a:pPr>
              <a:lnSpc>
                <a:spcPct val="80000"/>
              </a:lnSpc>
            </a:pPr>
            <a:r>
              <a:rPr lang="en-US" sz="2000" dirty="0">
                <a:latin typeface="Arial" panose="020B0604020202020204" pitchFamily="34" charset="0"/>
                <a:cs typeface="Arial" panose="020B0604020202020204" pitchFamily="34" charset="0"/>
              </a:rPr>
              <a:t>1952 - Duncan relocates its meter plant to a larger location just outside Lafayette, IN.</a:t>
            </a:r>
          </a:p>
          <a:p>
            <a:pPr>
              <a:lnSpc>
                <a:spcPct val="80000"/>
              </a:lnSpc>
            </a:pPr>
            <a:endParaRPr lang="en-US" sz="2000" dirty="0">
              <a:latin typeface="Arial" panose="020B0604020202020204" pitchFamily="34" charset="0"/>
              <a:cs typeface="Arial" panose="020B0604020202020204" pitchFamily="34" charset="0"/>
            </a:endParaRPr>
          </a:p>
          <a:p>
            <a:pPr>
              <a:lnSpc>
                <a:spcPct val="80000"/>
              </a:lnSpc>
            </a:pPr>
            <a:r>
              <a:rPr lang="en-US" sz="2000" dirty="0">
                <a:latin typeface="Arial" panose="020B0604020202020204" pitchFamily="34" charset="0"/>
                <a:cs typeface="Arial" panose="020B0604020202020204" pitchFamily="34" charset="0"/>
              </a:rPr>
              <a:t>1954 - GE moves all remaining watthour meter production from the original Lynn, MA, plant to Somersworth, NH.</a:t>
            </a:r>
          </a:p>
          <a:p>
            <a:pPr>
              <a:lnSpc>
                <a:spcPct val="80000"/>
              </a:lnSpc>
            </a:pPr>
            <a:endParaRPr lang="en-US" sz="2000" dirty="0">
              <a:latin typeface="Arial" panose="020B0604020202020204" pitchFamily="34" charset="0"/>
              <a:cs typeface="Arial" panose="020B0604020202020204" pitchFamily="34" charset="0"/>
            </a:endParaRPr>
          </a:p>
          <a:p>
            <a:pPr>
              <a:lnSpc>
                <a:spcPct val="80000"/>
              </a:lnSpc>
            </a:pPr>
            <a:r>
              <a:rPr lang="en-US" sz="2000" dirty="0">
                <a:latin typeface="Arial" panose="020B0604020202020204" pitchFamily="34" charset="0"/>
                <a:cs typeface="Arial" panose="020B0604020202020204" pitchFamily="34" charset="0"/>
              </a:rPr>
              <a:t>1957 - Westinghouse moves meter production from Newark, NJ, to a new plant in Raleigh, NC.</a:t>
            </a:r>
          </a:p>
          <a:p>
            <a:pPr>
              <a:lnSpc>
                <a:spcPct val="80000"/>
              </a:lnSpc>
            </a:pPr>
            <a:endParaRPr lang="en-US" sz="2000" dirty="0">
              <a:latin typeface="Arial" panose="020B0604020202020204" pitchFamily="34" charset="0"/>
              <a:cs typeface="Arial" panose="020B0604020202020204" pitchFamily="34" charset="0"/>
            </a:endParaRPr>
          </a:p>
          <a:p>
            <a:pPr>
              <a:lnSpc>
                <a:spcPct val="80000"/>
              </a:lnSpc>
            </a:pPr>
            <a:r>
              <a:rPr lang="en-US" sz="2000" dirty="0">
                <a:latin typeface="Arial" panose="020B0604020202020204" pitchFamily="34" charset="0"/>
                <a:cs typeface="Arial" panose="020B0604020202020204" pitchFamily="34" charset="0"/>
              </a:rPr>
              <a:t>The mid- to late 1950s saw another fundamental evolution in meter design, which was to abandon the metal base used in socket meters in favor of compression-molded bases made of various materials. Also, an improved type of Alnico magnet was introduced which allowed the brake magnets to be incorporated into the frame, simplifying the design and improving calibration stability.</a:t>
            </a:r>
          </a:p>
          <a:p>
            <a:pPr>
              <a:lnSpc>
                <a:spcPct val="80000"/>
              </a:lnSpc>
            </a:pPr>
            <a:endParaRPr lang="en-US" sz="2000" dirty="0"/>
          </a:p>
        </p:txBody>
      </p:sp>
      <p:sp>
        <p:nvSpPr>
          <p:cNvPr id="4"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5"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62</a:t>
            </a:fld>
            <a:endParaRPr lang="en-US" dirty="0"/>
          </a:p>
        </p:txBody>
      </p:sp>
    </p:spTree>
    <p:extLst>
      <p:ext uri="{BB962C8B-B14F-4D97-AF65-F5344CB8AC3E}">
        <p14:creationId xmlns:p14="http://schemas.microsoft.com/office/powerpoint/2010/main" val="216325953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bwMode="auto">
          <a:xfrm>
            <a:off x="381000" y="228600"/>
            <a:ext cx="832485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4000" dirty="0">
                <a:solidFill>
                  <a:srgbClr val="FF0000"/>
                </a:solidFill>
                <a:latin typeface="Arial" panose="020B0604020202020204" pitchFamily="34" charset="0"/>
                <a:cs typeface="Arial" panose="020B0604020202020204" pitchFamily="34" charset="0"/>
              </a:rPr>
              <a:t>1960s</a:t>
            </a:r>
          </a:p>
        </p:txBody>
      </p:sp>
      <p:sp>
        <p:nvSpPr>
          <p:cNvPr id="46083" name="Rectangle 3"/>
          <p:cNvSpPr>
            <a:spLocks noGrp="1" noChangeArrowheads="1"/>
          </p:cNvSpPr>
          <p:nvPr>
            <p:ph idx="1"/>
          </p:nvPr>
        </p:nvSpPr>
        <p:spPr>
          <a:xfrm>
            <a:off x="685800" y="1744663"/>
            <a:ext cx="7772400" cy="4114800"/>
          </a:xfrm>
        </p:spPr>
        <p:txBody>
          <a:bodyPr/>
          <a:lstStyle/>
          <a:p>
            <a:pPr>
              <a:lnSpc>
                <a:spcPct val="80000"/>
              </a:lnSpc>
            </a:pPr>
            <a:r>
              <a:rPr lang="en-US" sz="2000" dirty="0">
                <a:latin typeface="Arial" panose="020B0604020202020204" pitchFamily="34" charset="0"/>
                <a:cs typeface="Arial" panose="020B0604020202020204" pitchFamily="34" charset="0"/>
              </a:rPr>
              <a:t>Duncan, Sangamo, and Westinghouse all introduce meters using magnetic bearings.</a:t>
            </a:r>
          </a:p>
          <a:p>
            <a:pPr>
              <a:lnSpc>
                <a:spcPct val="80000"/>
              </a:lnSpc>
            </a:pPr>
            <a:endParaRPr lang="en-US" sz="2000" dirty="0">
              <a:latin typeface="Arial" panose="020B0604020202020204" pitchFamily="34" charset="0"/>
              <a:cs typeface="Arial" panose="020B0604020202020204" pitchFamily="34" charset="0"/>
            </a:endParaRPr>
          </a:p>
          <a:p>
            <a:pPr>
              <a:lnSpc>
                <a:spcPct val="80000"/>
              </a:lnSpc>
            </a:pPr>
            <a:r>
              <a:rPr lang="en-US" sz="2000" dirty="0">
                <a:latin typeface="Arial" panose="020B0604020202020204" pitchFamily="34" charset="0"/>
                <a:cs typeface="Arial" panose="020B0604020202020204" pitchFamily="34" charset="0"/>
              </a:rPr>
              <a:t>In the late 1960s, the single-phase watthour meter underwent its final major change: It was redesigned for a lower profile to make it less obvious and less prone to damage. This redesign also had another benefit - the new models were at least one pound lighter than the older models.</a:t>
            </a:r>
          </a:p>
        </p:txBody>
      </p:sp>
      <p:pic>
        <p:nvPicPr>
          <p:cNvPr id="286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35940" y="4267200"/>
            <a:ext cx="2085975" cy="2143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6"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63</a:t>
            </a:fld>
            <a:endParaRPr lang="en-US" dirty="0"/>
          </a:p>
        </p:txBody>
      </p:sp>
    </p:spTree>
    <p:extLst>
      <p:ext uri="{BB962C8B-B14F-4D97-AF65-F5344CB8AC3E}">
        <p14:creationId xmlns:p14="http://schemas.microsoft.com/office/powerpoint/2010/main" val="1722802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bwMode="auto">
          <a:xfrm>
            <a:off x="381000" y="228600"/>
            <a:ext cx="832485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4000" dirty="0">
                <a:solidFill>
                  <a:srgbClr val="FF0000"/>
                </a:solidFill>
                <a:latin typeface="Arial" panose="020B0604020202020204" pitchFamily="34" charset="0"/>
                <a:cs typeface="Arial" panose="020B0604020202020204" pitchFamily="34" charset="0"/>
              </a:rPr>
              <a:t>1970s</a:t>
            </a:r>
          </a:p>
        </p:txBody>
      </p:sp>
      <p:sp>
        <p:nvSpPr>
          <p:cNvPr id="46083" name="Rectangle 3"/>
          <p:cNvSpPr>
            <a:spLocks noGrp="1" noChangeArrowheads="1"/>
          </p:cNvSpPr>
          <p:nvPr>
            <p:ph idx="1"/>
          </p:nvPr>
        </p:nvSpPr>
        <p:spPr>
          <a:xfrm>
            <a:off x="685800" y="1744663"/>
            <a:ext cx="7772400" cy="4114800"/>
          </a:xfrm>
        </p:spPr>
        <p:txBody>
          <a:bodyPr/>
          <a:lstStyle/>
          <a:p>
            <a:pPr>
              <a:lnSpc>
                <a:spcPct val="80000"/>
              </a:lnSpc>
            </a:pPr>
            <a:r>
              <a:rPr lang="en-US" sz="2000" dirty="0">
                <a:latin typeface="Arial" panose="020B0604020202020204" pitchFamily="34" charset="0"/>
                <a:cs typeface="Arial" panose="020B0604020202020204" pitchFamily="34" charset="0"/>
              </a:rPr>
              <a:t>1975 - Landis &amp; Gyr of Switzerland buys Duncan Electric Co. and continued operations in Lafayette, IN, unchanged, relabeling the meters with the Landis &amp; Gyr name starting in 1984.</a:t>
            </a:r>
          </a:p>
          <a:p>
            <a:pPr>
              <a:lnSpc>
                <a:spcPct val="80000"/>
              </a:lnSpc>
            </a:pPr>
            <a:endParaRPr lang="en-US" sz="2000" dirty="0">
              <a:latin typeface="Arial" panose="020B0604020202020204" pitchFamily="34" charset="0"/>
              <a:cs typeface="Arial" panose="020B0604020202020204" pitchFamily="34" charset="0"/>
            </a:endParaRPr>
          </a:p>
          <a:p>
            <a:pPr>
              <a:lnSpc>
                <a:spcPct val="80000"/>
              </a:lnSpc>
            </a:pPr>
            <a:r>
              <a:rPr lang="en-US" sz="2000" dirty="0">
                <a:latin typeface="Arial" panose="020B0604020202020204" pitchFamily="34" charset="0"/>
                <a:cs typeface="Arial" panose="020B0604020202020204" pitchFamily="34" charset="0"/>
              </a:rPr>
              <a:t>1975 - Schlumberger of France buys Sangamo Electric Co. and moved meter production from the original facility in Springfield, IL, to another one of Sangamo's plants in West Union, SC.</a:t>
            </a:r>
          </a:p>
          <a:p>
            <a:pPr>
              <a:lnSpc>
                <a:spcPct val="80000"/>
              </a:lnSpc>
            </a:pPr>
            <a:endParaRPr lang="en-US" sz="2000" dirty="0">
              <a:latin typeface="Arial" panose="020B0604020202020204" pitchFamily="34" charset="0"/>
              <a:cs typeface="Arial" panose="020B0604020202020204" pitchFamily="34" charset="0"/>
            </a:endParaRPr>
          </a:p>
          <a:p>
            <a:pPr>
              <a:lnSpc>
                <a:spcPct val="80000"/>
              </a:lnSpc>
            </a:pPr>
            <a:r>
              <a:rPr lang="en-US" sz="2000" dirty="0">
                <a:latin typeface="Arial" panose="020B0604020202020204" pitchFamily="34" charset="0"/>
                <a:cs typeface="Arial" panose="020B0604020202020204" pitchFamily="34" charset="0"/>
              </a:rPr>
              <a:t>With the advances in electronics in the 1970s, the manufacturers (as well as a few third-party companies) started introducing electronic registers and automatic meter reading devices.</a:t>
            </a:r>
          </a:p>
        </p:txBody>
      </p:sp>
      <p:sp>
        <p:nvSpPr>
          <p:cNvPr id="4"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5"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64</a:t>
            </a:fld>
            <a:endParaRPr lang="en-US" dirty="0"/>
          </a:p>
        </p:txBody>
      </p:sp>
    </p:spTree>
    <p:extLst>
      <p:ext uri="{BB962C8B-B14F-4D97-AF65-F5344CB8AC3E}">
        <p14:creationId xmlns:p14="http://schemas.microsoft.com/office/powerpoint/2010/main" val="384439623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bwMode="auto">
          <a:xfrm>
            <a:off x="381000" y="228600"/>
            <a:ext cx="832485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4000" dirty="0">
                <a:solidFill>
                  <a:srgbClr val="FF0000"/>
                </a:solidFill>
                <a:latin typeface="Arial" panose="020B0604020202020204" pitchFamily="34" charset="0"/>
                <a:cs typeface="Arial" panose="020B0604020202020204" pitchFamily="34" charset="0"/>
              </a:rPr>
              <a:t>1980s and 1990s</a:t>
            </a:r>
          </a:p>
        </p:txBody>
      </p:sp>
      <p:sp>
        <p:nvSpPr>
          <p:cNvPr id="46083" name="Rectangle 3"/>
          <p:cNvSpPr>
            <a:spLocks noGrp="1" noChangeArrowheads="1"/>
          </p:cNvSpPr>
          <p:nvPr>
            <p:ph idx="1"/>
          </p:nvPr>
        </p:nvSpPr>
        <p:spPr>
          <a:xfrm>
            <a:off x="685800" y="1744663"/>
            <a:ext cx="7772400" cy="4114800"/>
          </a:xfrm>
        </p:spPr>
        <p:txBody>
          <a:bodyPr/>
          <a:lstStyle/>
          <a:p>
            <a:pPr>
              <a:lnSpc>
                <a:spcPct val="80000"/>
              </a:lnSpc>
            </a:pPr>
            <a:r>
              <a:rPr lang="en-US" sz="2000" dirty="0">
                <a:latin typeface="Arial" panose="020B0604020202020204" pitchFamily="34" charset="0"/>
                <a:cs typeface="Arial" panose="020B0604020202020204" pitchFamily="34" charset="0"/>
              </a:rPr>
              <a:t>By the mid-1980s, the manufacturers were offering hybrid meters with electronic registers mounted on induction-type meters.</a:t>
            </a:r>
          </a:p>
          <a:p>
            <a:pPr>
              <a:lnSpc>
                <a:spcPct val="80000"/>
              </a:lnSpc>
            </a:pPr>
            <a:r>
              <a:rPr lang="en-US" sz="2000" dirty="0">
                <a:latin typeface="Arial" panose="020B0604020202020204" pitchFamily="34" charset="0"/>
                <a:cs typeface="Arial" panose="020B0604020202020204" pitchFamily="34" charset="0"/>
              </a:rPr>
              <a:t>1990 - ABB of Switzerland buys Westinghouse's meter and load control division and continues production unchanged except for re-labeling all the product with the ABB logo. (In 1998, the load control business was sold to Cannon Technologies.)</a:t>
            </a:r>
          </a:p>
          <a:p>
            <a:pPr>
              <a:lnSpc>
                <a:spcPct val="80000"/>
              </a:lnSpc>
            </a:pPr>
            <a:r>
              <a:rPr lang="en-US" sz="2000" dirty="0">
                <a:latin typeface="Arial" panose="020B0604020202020204" pitchFamily="34" charset="0"/>
                <a:cs typeface="Arial" panose="020B0604020202020204" pitchFamily="34" charset="0"/>
              </a:rPr>
              <a:t>AMR is introduced and communication modules are introduced into meters</a:t>
            </a:r>
          </a:p>
        </p:txBody>
      </p:sp>
      <p:pic>
        <p:nvPicPr>
          <p:cNvPr id="296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4191000"/>
            <a:ext cx="2954723" cy="2219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6"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65</a:t>
            </a:fld>
            <a:endParaRPr lang="en-US" dirty="0"/>
          </a:p>
        </p:txBody>
      </p:sp>
    </p:spTree>
    <p:extLst>
      <p:ext uri="{BB962C8B-B14F-4D97-AF65-F5344CB8AC3E}">
        <p14:creationId xmlns:p14="http://schemas.microsoft.com/office/powerpoint/2010/main" val="381532851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bwMode="auto">
          <a:xfrm>
            <a:off x="381000" y="228600"/>
            <a:ext cx="832485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4000" dirty="0">
                <a:solidFill>
                  <a:srgbClr val="FF0000"/>
                </a:solidFill>
                <a:latin typeface="Arial" panose="020B0604020202020204" pitchFamily="34" charset="0"/>
                <a:cs typeface="Arial" panose="020B0604020202020204" pitchFamily="34" charset="0"/>
              </a:rPr>
              <a:t>2000 to Present</a:t>
            </a:r>
          </a:p>
        </p:txBody>
      </p:sp>
      <p:sp>
        <p:nvSpPr>
          <p:cNvPr id="46083" name="Rectangle 3"/>
          <p:cNvSpPr>
            <a:spLocks noGrp="1" noChangeArrowheads="1"/>
          </p:cNvSpPr>
          <p:nvPr>
            <p:ph idx="1"/>
          </p:nvPr>
        </p:nvSpPr>
        <p:spPr>
          <a:xfrm>
            <a:off x="685800" y="1744663"/>
            <a:ext cx="7772400" cy="4114800"/>
          </a:xfrm>
        </p:spPr>
        <p:txBody>
          <a:bodyPr/>
          <a:lstStyle/>
          <a:p>
            <a:pPr>
              <a:lnSpc>
                <a:spcPct val="80000"/>
              </a:lnSpc>
            </a:pPr>
            <a:r>
              <a:rPr lang="en-US" sz="2000" dirty="0">
                <a:latin typeface="Arial" panose="020B0604020202020204" pitchFamily="34" charset="0"/>
                <a:cs typeface="Arial" panose="020B0604020202020204" pitchFamily="34" charset="0"/>
              </a:rPr>
              <a:t>The last electromechanical meters are produced.  All new meters in North America are electronic</a:t>
            </a:r>
          </a:p>
          <a:p>
            <a:pPr>
              <a:lnSpc>
                <a:spcPct val="80000"/>
              </a:lnSpc>
            </a:pPr>
            <a:r>
              <a:rPr lang="en-US" sz="2000" dirty="0">
                <a:latin typeface="Arial" panose="020B0604020202020204" pitchFamily="34" charset="0"/>
                <a:cs typeface="Arial" panose="020B0604020202020204" pitchFamily="34" charset="0"/>
              </a:rPr>
              <a:t>AMI is introduced and a host of new communication vendors enter the market</a:t>
            </a:r>
          </a:p>
          <a:p>
            <a:pPr>
              <a:lnSpc>
                <a:spcPct val="80000"/>
              </a:lnSpc>
            </a:pPr>
            <a:r>
              <a:rPr lang="en-US" sz="2000" dirty="0">
                <a:latin typeface="Arial" panose="020B0604020202020204" pitchFamily="34" charset="0"/>
                <a:cs typeface="Arial" panose="020B0604020202020204" pitchFamily="34" charset="0"/>
              </a:rPr>
              <a:t>L&amp;G becomes L+G</a:t>
            </a:r>
          </a:p>
          <a:p>
            <a:pPr>
              <a:lnSpc>
                <a:spcPct val="80000"/>
              </a:lnSpc>
            </a:pPr>
            <a:r>
              <a:rPr lang="en-US" sz="2000" dirty="0">
                <a:latin typeface="Arial" panose="020B0604020202020204" pitchFamily="34" charset="0"/>
                <a:cs typeface="Arial" panose="020B0604020202020204" pitchFamily="34" charset="0"/>
              </a:rPr>
              <a:t>Schlumberger becomes Itron</a:t>
            </a:r>
          </a:p>
          <a:p>
            <a:pPr>
              <a:lnSpc>
                <a:spcPct val="80000"/>
              </a:lnSpc>
            </a:pPr>
            <a:r>
              <a:rPr lang="en-US" sz="2000" dirty="0">
                <a:latin typeface="Arial" panose="020B0604020202020204" pitchFamily="34" charset="0"/>
                <a:cs typeface="Arial" panose="020B0604020202020204" pitchFamily="34" charset="0"/>
              </a:rPr>
              <a:t>Sensus enters the market</a:t>
            </a:r>
          </a:p>
          <a:p>
            <a:pPr>
              <a:lnSpc>
                <a:spcPct val="80000"/>
              </a:lnSpc>
            </a:pPr>
            <a:r>
              <a:rPr lang="en-US" sz="2000" dirty="0">
                <a:latin typeface="Arial" panose="020B0604020202020204" pitchFamily="34" charset="0"/>
                <a:cs typeface="Arial" panose="020B0604020202020204" pitchFamily="34" charset="0"/>
              </a:rPr>
              <a:t>ABB becomes Elster becomes Honeywell</a:t>
            </a:r>
          </a:p>
          <a:p>
            <a:pPr>
              <a:lnSpc>
                <a:spcPct val="80000"/>
              </a:lnSpc>
            </a:pPr>
            <a:r>
              <a:rPr lang="en-US" sz="2000" dirty="0">
                <a:latin typeface="Arial" panose="020B0604020202020204" pitchFamily="34" charset="0"/>
                <a:cs typeface="Arial" panose="020B0604020202020204" pitchFamily="34" charset="0"/>
              </a:rPr>
              <a:t>GE becomes Aclara</a:t>
            </a:r>
          </a:p>
        </p:txBody>
      </p:sp>
      <p:pic>
        <p:nvPicPr>
          <p:cNvPr id="3072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1386"/>
          <a:stretch/>
        </p:blipFill>
        <p:spPr bwMode="auto">
          <a:xfrm>
            <a:off x="7010400" y="2921000"/>
            <a:ext cx="1524000" cy="13504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88673" y="4924136"/>
            <a:ext cx="2658341" cy="8099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25"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t="17362" b="23498"/>
          <a:stretch/>
        </p:blipFill>
        <p:spPr bwMode="auto">
          <a:xfrm>
            <a:off x="513773" y="5460999"/>
            <a:ext cx="2362200" cy="698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26" name="Picture 6"/>
          <p:cNvPicPr>
            <a:picLocks noChangeAspect="1" noChangeArrowheads="1"/>
          </p:cNvPicPr>
          <p:nvPr/>
        </p:nvPicPr>
        <p:blipFill rotWithShape="1">
          <a:blip r:embed="rId6">
            <a:extLst>
              <a:ext uri="{28A0092B-C50C-407E-A947-70E740481C1C}">
                <a14:useLocalDpi xmlns:a14="http://schemas.microsoft.com/office/drawing/2010/main" val="0"/>
              </a:ext>
            </a:extLst>
          </a:blip>
          <a:srcRect t="17475"/>
          <a:stretch/>
        </p:blipFill>
        <p:spPr bwMode="auto">
          <a:xfrm>
            <a:off x="5547014" y="5244521"/>
            <a:ext cx="1463386" cy="12076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10"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66</a:t>
            </a:fld>
            <a:endParaRPr lang="en-US" dirty="0"/>
          </a:p>
        </p:txBody>
      </p:sp>
      <p:pic>
        <p:nvPicPr>
          <p:cNvPr id="30723"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13498" y="4246076"/>
            <a:ext cx="1905000" cy="7641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076677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5"/>
          <p:cNvSpPr>
            <a:spLocks noGrp="1" noChangeArrowheads="1"/>
          </p:cNvSpPr>
          <p:nvPr>
            <p:ph idx="1"/>
          </p:nvPr>
        </p:nvSpPr>
        <p:spPr>
          <a:noFill/>
        </p:spPr>
        <p:txBody>
          <a:bodyPr/>
          <a:lstStyle/>
          <a:p>
            <a:pPr algn="ctr" eaLnBrk="1" hangingPunct="1">
              <a:buFontTx/>
              <a:buNone/>
            </a:pPr>
            <a:r>
              <a:rPr lang="en-US" altLang="en-US" dirty="0">
                <a:latin typeface="Arial" panose="020B0604020202020204" pitchFamily="34" charset="0"/>
                <a:cs typeface="Arial" panose="020B0604020202020204" pitchFamily="34" charset="0"/>
              </a:rPr>
              <a:t>Tom Lawton</a:t>
            </a:r>
          </a:p>
          <a:p>
            <a:pPr algn="ctr" eaLnBrk="1" hangingPunct="1">
              <a:buFontTx/>
              <a:buNone/>
            </a:pPr>
            <a:r>
              <a:rPr lang="en-US" altLang="en-US" sz="2000" i="1" dirty="0">
                <a:latin typeface="Arial" panose="020B0604020202020204" pitchFamily="34" charset="0"/>
                <a:cs typeface="Arial" panose="020B0604020202020204" pitchFamily="34" charset="0"/>
              </a:rPr>
              <a:t>President</a:t>
            </a:r>
          </a:p>
          <a:p>
            <a:pPr algn="ctr" eaLnBrk="1" hangingPunct="1">
              <a:buFontTx/>
              <a:buNone/>
            </a:pPr>
            <a:r>
              <a:rPr lang="en-US" altLang="en-US" sz="2000" dirty="0">
                <a:solidFill>
                  <a:srgbClr val="FF0000"/>
                </a:solidFill>
                <a:latin typeface="Arial" panose="020B0604020202020204" pitchFamily="34" charset="0"/>
                <a:cs typeface="Arial" panose="020B0604020202020204" pitchFamily="34" charset="0"/>
              </a:rPr>
              <a:t>tom.lawton@tescometering.com</a:t>
            </a:r>
          </a:p>
          <a:p>
            <a:pPr algn="ctr" eaLnBrk="1" hangingPunct="1">
              <a:buFontTx/>
              <a:buNone/>
            </a:pPr>
            <a:endParaRPr lang="en-US" altLang="en-US" sz="1200" dirty="0">
              <a:solidFill>
                <a:srgbClr val="FF0000"/>
              </a:solidFill>
              <a:latin typeface="Arial" panose="020B0604020202020204" pitchFamily="34" charset="0"/>
              <a:cs typeface="Arial" panose="020B0604020202020204" pitchFamily="34" charset="0"/>
            </a:endParaRPr>
          </a:p>
          <a:p>
            <a:pPr algn="ctr" eaLnBrk="1" hangingPunct="1">
              <a:buFontTx/>
              <a:buNone/>
            </a:pPr>
            <a:r>
              <a:rPr lang="en-US" altLang="en-US" sz="2400" b="1" dirty="0">
                <a:latin typeface="Arial" panose="020B0604020202020204" pitchFamily="34" charset="0"/>
                <a:cs typeface="Arial" panose="020B0604020202020204" pitchFamily="34" charset="0"/>
              </a:rPr>
              <a:t>TESCO – The Eastern Specialty Company</a:t>
            </a:r>
            <a:r>
              <a:rPr lang="en-US" altLang="en-US" sz="2400" dirty="0">
                <a:latin typeface="Arial" panose="020B0604020202020204" pitchFamily="34" charset="0"/>
                <a:cs typeface="Arial" panose="020B0604020202020204" pitchFamily="34" charset="0"/>
              </a:rPr>
              <a:t> </a:t>
            </a:r>
          </a:p>
          <a:p>
            <a:pPr algn="ctr" eaLnBrk="1" hangingPunct="1">
              <a:buFontTx/>
              <a:buNone/>
            </a:pPr>
            <a:r>
              <a:rPr lang="en-US" altLang="en-US" sz="1800" i="1" dirty="0">
                <a:latin typeface="Arial" panose="020B0604020202020204" pitchFamily="34" charset="0"/>
                <a:cs typeface="Arial" panose="020B0604020202020204" pitchFamily="34" charset="0"/>
              </a:rPr>
              <a:t>Bristol, PA</a:t>
            </a:r>
          </a:p>
          <a:p>
            <a:pPr algn="ctr" eaLnBrk="1" hangingPunct="1">
              <a:buFontTx/>
              <a:buNone/>
            </a:pPr>
            <a:r>
              <a:rPr lang="en-US" altLang="en-US" sz="2400" dirty="0">
                <a:solidFill>
                  <a:srgbClr val="FF0000"/>
                </a:solidFill>
                <a:latin typeface="Arial" panose="020B0604020202020204" pitchFamily="34" charset="0"/>
                <a:cs typeface="Arial" panose="020B0604020202020204" pitchFamily="34" charset="0"/>
              </a:rPr>
              <a:t>215-228-0500</a:t>
            </a:r>
            <a:endParaRPr lang="en-US" altLang="en-US" sz="2000" dirty="0">
              <a:solidFill>
                <a:srgbClr val="FF0000"/>
              </a:solidFill>
              <a:latin typeface="Arial" panose="020B0604020202020204" pitchFamily="34" charset="0"/>
              <a:cs typeface="Arial" panose="020B0604020202020204" pitchFamily="34" charset="0"/>
            </a:endParaRPr>
          </a:p>
          <a:p>
            <a:pPr algn="ctr" eaLnBrk="1" hangingPunct="1">
              <a:buFontTx/>
              <a:buNone/>
            </a:pPr>
            <a:br>
              <a:rPr lang="en-US" altLang="en-US" sz="2000" dirty="0">
                <a:latin typeface="Arial" panose="020B0604020202020204" pitchFamily="34" charset="0"/>
                <a:cs typeface="Arial" panose="020B0604020202020204" pitchFamily="34" charset="0"/>
              </a:rPr>
            </a:br>
            <a:r>
              <a:rPr lang="en-US" altLang="en-US" sz="2000" dirty="0">
                <a:latin typeface="Arial" panose="020B0604020202020204" pitchFamily="34" charset="0"/>
                <a:cs typeface="Arial" panose="020B0604020202020204" pitchFamily="34" charset="0"/>
              </a:rPr>
              <a:t>This presentation can also be found under Meter Conferences and Schools on the TESCO website: </a:t>
            </a:r>
            <a:r>
              <a:rPr lang="en-US" altLang="en-US" sz="2000" dirty="0">
                <a:solidFill>
                  <a:srgbClr val="FF0000"/>
                </a:solidFill>
                <a:latin typeface="Arial" panose="020B0604020202020204" pitchFamily="34" charset="0"/>
                <a:cs typeface="Arial" panose="020B0604020202020204" pitchFamily="34" charset="0"/>
              </a:rPr>
              <a:t>tescometering.com</a:t>
            </a:r>
          </a:p>
          <a:p>
            <a:pPr algn="ctr" eaLnBrk="1" hangingPunct="1">
              <a:buFontTx/>
              <a:buNone/>
            </a:pPr>
            <a:endParaRPr lang="en-US" altLang="en-US" sz="2300" dirty="0">
              <a:solidFill>
                <a:srgbClr val="CC3300"/>
              </a:solidFill>
            </a:endParaRPr>
          </a:p>
        </p:txBody>
      </p:sp>
      <p:pic>
        <p:nvPicPr>
          <p:cNvPr id="9220" name="Picture 7" descr="MC90043151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91400" y="1219200"/>
            <a:ext cx="16002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1" name="TextBox 3"/>
          <p:cNvSpPr txBox="1">
            <a:spLocks noChangeArrowheads="1"/>
          </p:cNvSpPr>
          <p:nvPr/>
        </p:nvSpPr>
        <p:spPr bwMode="auto">
          <a:xfrm>
            <a:off x="914400" y="5757862"/>
            <a:ext cx="7696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1400" b="1" dirty="0">
                <a:solidFill>
                  <a:srgbClr val="FF0000"/>
                </a:solidFill>
              </a:rPr>
              <a:t>ISO 9001:2015 Certified Quality Company</a:t>
            </a:r>
          </a:p>
          <a:p>
            <a:pPr algn="ctr" eaLnBrk="1" hangingPunct="1">
              <a:spcBef>
                <a:spcPct val="0"/>
              </a:spcBef>
              <a:buFontTx/>
              <a:buNone/>
            </a:pPr>
            <a:r>
              <a:rPr lang="en-US" altLang="en-US" sz="1400" b="1" dirty="0">
                <a:solidFill>
                  <a:srgbClr val="FF0000"/>
                </a:solidFill>
              </a:rPr>
              <a:t>ISO 17025:2017 Accredited Laboratory</a:t>
            </a:r>
          </a:p>
        </p:txBody>
      </p:sp>
      <p:sp>
        <p:nvSpPr>
          <p:cNvPr id="6"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7"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67</a:t>
            </a:fld>
            <a:endParaRPr lang="en-US" dirty="0"/>
          </a:p>
        </p:txBody>
      </p:sp>
      <p:sp>
        <p:nvSpPr>
          <p:cNvPr id="2" name="Title 1"/>
          <p:cNvSpPr>
            <a:spLocks noGrp="1"/>
          </p:cNvSpPr>
          <p:nvPr>
            <p:ph type="title"/>
          </p:nvPr>
        </p:nvSpPr>
        <p:spPr>
          <a:xfrm>
            <a:off x="1524000" y="193484"/>
            <a:ext cx="7208107" cy="679832"/>
          </a:xfrm>
        </p:spPr>
        <p:txBody>
          <a:bodyPr/>
          <a:lstStyle/>
          <a:p>
            <a:r>
              <a:rPr lang="en-US" dirty="0"/>
              <a:t>Questions?</a:t>
            </a:r>
          </a:p>
        </p:txBody>
      </p:sp>
    </p:spTree>
    <p:extLst>
      <p:ext uri="{BB962C8B-B14F-4D97-AF65-F5344CB8AC3E}">
        <p14:creationId xmlns:p14="http://schemas.microsoft.com/office/powerpoint/2010/main" val="15067733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2035" y="-76200"/>
            <a:ext cx="8229600" cy="1143000"/>
          </a:xfrm>
        </p:spPr>
        <p:txBody>
          <a:bodyPr>
            <a:normAutofit/>
          </a:bodyPr>
          <a:lstStyle/>
          <a:p>
            <a:r>
              <a:rPr lang="en-US" sz="4000" dirty="0">
                <a:latin typeface="Arial" panose="020B0604020202020204" pitchFamily="34" charset="0"/>
                <a:cs typeface="Arial" panose="020B0604020202020204" pitchFamily="34" charset="0"/>
              </a:rPr>
              <a:t>First Meters</a:t>
            </a:r>
          </a:p>
        </p:txBody>
      </p:sp>
      <p:sp>
        <p:nvSpPr>
          <p:cNvPr id="3" name="Content Placeholder 2"/>
          <p:cNvSpPr>
            <a:spLocks noGrp="1"/>
          </p:cNvSpPr>
          <p:nvPr>
            <p:ph sz="half" idx="1"/>
          </p:nvPr>
        </p:nvSpPr>
        <p:spPr>
          <a:xfrm>
            <a:off x="457200" y="1722437"/>
            <a:ext cx="7848600" cy="4525963"/>
          </a:xfrm>
        </p:spPr>
        <p:txBody>
          <a:bodyPr/>
          <a:lstStyle/>
          <a:p>
            <a:r>
              <a:rPr lang="en-US" sz="1800" dirty="0">
                <a:latin typeface="Arial" panose="020B0604020202020204" pitchFamily="34" charset="0"/>
                <a:cs typeface="Arial" panose="020B0604020202020204" pitchFamily="34" charset="0"/>
              </a:rPr>
              <a:t>1872 - Samuel Gardiner takes out the first known patent on an electric meter. This was a DC lamp-hour meter that was a clock with an electromagnet that started and stopped the mechanism.</a:t>
            </a:r>
            <a:br>
              <a:rPr lang="en-US" sz="1800" dirty="0">
                <a:latin typeface="Arial" panose="020B0604020202020204" pitchFamily="34" charset="0"/>
                <a:cs typeface="Arial" panose="020B0604020202020204" pitchFamily="34" charset="0"/>
              </a:rPr>
            </a:br>
            <a:endParaRPr lang="en-US" sz="1800" dirty="0">
              <a:latin typeface="Arial" panose="020B0604020202020204" pitchFamily="34" charset="0"/>
              <a:cs typeface="Arial" panose="020B0604020202020204" pitchFamily="34" charset="0"/>
            </a:endParaRPr>
          </a:p>
          <a:p>
            <a:r>
              <a:rPr lang="en-US" sz="1800" dirty="0">
                <a:latin typeface="Arial" panose="020B0604020202020204" pitchFamily="34" charset="0"/>
                <a:cs typeface="Arial" panose="020B0604020202020204" pitchFamily="34" charset="0"/>
              </a:rPr>
              <a:t>1878 - J.B. Fuller takes out a patent on an AC lamp-hour meter that was a clock operated by an armature that vibrated between two coils.</a:t>
            </a:r>
          </a:p>
          <a:p>
            <a:endParaRPr lang="en-US" dirty="0">
              <a:latin typeface="Arial" panose="020B0604020202020204" pitchFamily="34" charset="0"/>
              <a:cs typeface="Arial" panose="020B0604020202020204" pitchFamily="34" charset="0"/>
            </a:endParaRPr>
          </a:p>
          <a:p>
            <a:endParaRPr lang="en-US" dirty="0"/>
          </a:p>
        </p:txBody>
      </p:sp>
      <p:pic>
        <p:nvPicPr>
          <p:cNvPr id="9221"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27092" y="3581400"/>
            <a:ext cx="3519486" cy="23828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1701052" y="6124199"/>
            <a:ext cx="5571565" cy="276999"/>
          </a:xfrm>
          <a:prstGeom prst="rect">
            <a:avLst/>
          </a:prstGeom>
          <a:noFill/>
        </p:spPr>
        <p:txBody>
          <a:bodyPr wrap="square" rtlCol="0">
            <a:spAutoFit/>
          </a:bodyPr>
          <a:lstStyle/>
          <a:p>
            <a:r>
              <a:rPr lang="en-US" sz="1200" dirty="0"/>
              <a:t>Image from original patent for Samuel Gardiner’s electric meter.</a:t>
            </a:r>
          </a:p>
        </p:txBody>
      </p:sp>
      <p:sp>
        <p:nvSpPr>
          <p:cNvPr id="6"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7"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7</a:t>
            </a:fld>
            <a:endParaRPr lang="en-US" dirty="0"/>
          </a:p>
        </p:txBody>
      </p:sp>
    </p:spTree>
    <p:extLst>
      <p:ext uri="{BB962C8B-B14F-4D97-AF65-F5344CB8AC3E}">
        <p14:creationId xmlns:p14="http://schemas.microsoft.com/office/powerpoint/2010/main" val="41193258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228600"/>
            <a:ext cx="8229600" cy="609600"/>
          </a:xfrm>
        </p:spPr>
        <p:txBody>
          <a:bodyPr/>
          <a:lstStyle/>
          <a:p>
            <a:r>
              <a:rPr lang="en-US" altLang="en-US" sz="2600" dirty="0">
                <a:latin typeface="Arial" pitchFamily="34" charset="0"/>
              </a:rPr>
              <a:t>Samuel Gardiner’s Lamp-Hour Meter (1872)</a:t>
            </a:r>
            <a:endParaRPr lang="en-US" sz="2600" dirty="0"/>
          </a:p>
        </p:txBody>
      </p:sp>
      <p:sp>
        <p:nvSpPr>
          <p:cNvPr id="3" name="Content Placeholder 2"/>
          <p:cNvSpPr>
            <a:spLocks noGrp="1"/>
          </p:cNvSpPr>
          <p:nvPr>
            <p:ph idx="1"/>
          </p:nvPr>
        </p:nvSpPr>
        <p:spPr>
          <a:xfrm>
            <a:off x="457200" y="1600200"/>
            <a:ext cx="5029200" cy="4525963"/>
          </a:xfrm>
        </p:spPr>
        <p:txBody>
          <a:bodyPr/>
          <a:lstStyle/>
          <a:p>
            <a:r>
              <a:rPr lang="en-US" sz="1800" dirty="0">
                <a:latin typeface="Arial" panose="020B0604020202020204" pitchFamily="34" charset="0"/>
                <a:cs typeface="Arial" panose="020B0604020202020204" pitchFamily="34" charset="0"/>
              </a:rPr>
              <a:t>This was one of the earliest meters and the first known model to be patented. It was used with the earliest DC arc-lamp systems and only measured the time energy was supplied to the load as all the lamps connected to this meter were controlled by one switch. The internal workings were nothing more than a clock that was started and stopped by a electromagnet that was connected in series with the load. </a:t>
            </a:r>
          </a:p>
          <a:p>
            <a:r>
              <a:rPr lang="en-US" sz="1800" dirty="0">
                <a:latin typeface="Arial" panose="020B0604020202020204" pitchFamily="34" charset="0"/>
                <a:cs typeface="Arial" panose="020B0604020202020204" pitchFamily="34" charset="0"/>
              </a:rPr>
              <a:t>Once lights could be independently turned off and on, this type of flat rate metering became obsolete and a new generation of meters had to be developed. Some of the early innovators were Edison's chemical meter, Shallenberger's ampere-hour meter and the Thomson Recording Wattmeter.</a:t>
            </a:r>
          </a:p>
        </p:txBody>
      </p:sp>
      <p:pic>
        <p:nvPicPr>
          <p:cNvPr id="2052" name="Picture 4" descr="Gardiner me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1828800"/>
            <a:ext cx="3138221" cy="2743200"/>
          </a:xfrm>
          <a:prstGeom prst="rect">
            <a:avLst/>
          </a:prstGeom>
          <a:noFill/>
          <a:extLst>
            <a:ext uri="{909E8E84-426E-40DD-AFC4-6F175D3DCCD1}">
              <a14:hiddenFill xmlns:a14="http://schemas.microsoft.com/office/drawing/2010/main">
                <a:solidFill>
                  <a:srgbClr val="FFFFFF"/>
                </a:solidFill>
              </a14:hiddenFill>
            </a:ext>
          </a:extLst>
        </p:spPr>
      </p:pic>
      <p:sp>
        <p:nvSpPr>
          <p:cNvPr id="5"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6"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8</a:t>
            </a:fld>
            <a:endParaRPr lang="en-US" dirty="0"/>
          </a:p>
        </p:txBody>
      </p:sp>
    </p:spTree>
    <p:extLst>
      <p:ext uri="{BB962C8B-B14F-4D97-AF65-F5344CB8AC3E}">
        <p14:creationId xmlns:p14="http://schemas.microsoft.com/office/powerpoint/2010/main" val="34051063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25824" y="228600"/>
            <a:ext cx="8229600" cy="609600"/>
          </a:xfrm>
          <a:prstGeom prst="rect">
            <a:avLst/>
          </a:prstGeom>
        </p:spPr>
        <p:txBody>
          <a:bodyPr/>
          <a:lstStyle>
            <a:lvl1pPr algn="ctr" rtl="0" eaLnBrk="0" fontAlgn="base" hangingPunct="0">
              <a:spcBef>
                <a:spcPct val="0"/>
              </a:spcBef>
              <a:spcAft>
                <a:spcPct val="0"/>
              </a:spcAft>
              <a:defRPr sz="4400">
                <a:solidFill>
                  <a:srgbClr val="000000"/>
                </a:solidFill>
                <a:latin typeface="+mj-lt"/>
                <a:ea typeface="+mj-ea"/>
                <a:cs typeface="+mj-cs"/>
              </a:defRPr>
            </a:lvl1pPr>
            <a:lvl2pPr algn="ctr" rtl="0" eaLnBrk="0" fontAlgn="base" hangingPunct="0">
              <a:spcBef>
                <a:spcPct val="0"/>
              </a:spcBef>
              <a:spcAft>
                <a:spcPct val="0"/>
              </a:spcAft>
              <a:defRPr sz="4400">
                <a:solidFill>
                  <a:srgbClr val="000000"/>
                </a:solidFill>
                <a:latin typeface="Times New Roman" pitchFamily="18" charset="0"/>
              </a:defRPr>
            </a:lvl2pPr>
            <a:lvl3pPr algn="ctr" rtl="0" eaLnBrk="0" fontAlgn="base" hangingPunct="0">
              <a:spcBef>
                <a:spcPct val="0"/>
              </a:spcBef>
              <a:spcAft>
                <a:spcPct val="0"/>
              </a:spcAft>
              <a:defRPr sz="4400">
                <a:solidFill>
                  <a:srgbClr val="000000"/>
                </a:solidFill>
                <a:latin typeface="Times New Roman" pitchFamily="18" charset="0"/>
              </a:defRPr>
            </a:lvl3pPr>
            <a:lvl4pPr algn="ctr" rtl="0" eaLnBrk="0" fontAlgn="base" hangingPunct="0">
              <a:spcBef>
                <a:spcPct val="0"/>
              </a:spcBef>
              <a:spcAft>
                <a:spcPct val="0"/>
              </a:spcAft>
              <a:defRPr sz="4400">
                <a:solidFill>
                  <a:srgbClr val="000000"/>
                </a:solidFill>
                <a:latin typeface="Times New Roman" pitchFamily="18" charset="0"/>
              </a:defRPr>
            </a:lvl4pPr>
            <a:lvl5pPr algn="ctr" rtl="0" eaLnBrk="0" fontAlgn="base" hangingPunct="0">
              <a:spcBef>
                <a:spcPct val="0"/>
              </a:spcBef>
              <a:spcAft>
                <a:spcPct val="0"/>
              </a:spcAft>
              <a:defRPr sz="4400">
                <a:solidFill>
                  <a:srgbClr val="000000"/>
                </a:solidFill>
                <a:latin typeface="Times New Roman" pitchFamily="18" charset="0"/>
              </a:defRPr>
            </a:lvl5pPr>
            <a:lvl6pPr marL="457200" algn="ctr" rtl="0" fontAlgn="base">
              <a:spcBef>
                <a:spcPct val="0"/>
              </a:spcBef>
              <a:spcAft>
                <a:spcPct val="0"/>
              </a:spcAft>
              <a:defRPr sz="4400">
                <a:solidFill>
                  <a:srgbClr val="000000"/>
                </a:solidFill>
                <a:latin typeface="Times New Roman" pitchFamily="18" charset="0"/>
              </a:defRPr>
            </a:lvl6pPr>
            <a:lvl7pPr marL="914400" algn="ctr" rtl="0" fontAlgn="base">
              <a:spcBef>
                <a:spcPct val="0"/>
              </a:spcBef>
              <a:spcAft>
                <a:spcPct val="0"/>
              </a:spcAft>
              <a:defRPr sz="4400">
                <a:solidFill>
                  <a:srgbClr val="000000"/>
                </a:solidFill>
                <a:latin typeface="Times New Roman" pitchFamily="18" charset="0"/>
              </a:defRPr>
            </a:lvl7pPr>
            <a:lvl8pPr marL="1371600" algn="ctr" rtl="0" fontAlgn="base">
              <a:spcBef>
                <a:spcPct val="0"/>
              </a:spcBef>
              <a:spcAft>
                <a:spcPct val="0"/>
              </a:spcAft>
              <a:defRPr sz="4400">
                <a:solidFill>
                  <a:srgbClr val="000000"/>
                </a:solidFill>
                <a:latin typeface="Times New Roman" pitchFamily="18" charset="0"/>
              </a:defRPr>
            </a:lvl8pPr>
            <a:lvl9pPr marL="1828800" algn="ctr" rtl="0" fontAlgn="base">
              <a:spcBef>
                <a:spcPct val="0"/>
              </a:spcBef>
              <a:spcAft>
                <a:spcPct val="0"/>
              </a:spcAft>
              <a:defRPr sz="4400">
                <a:solidFill>
                  <a:srgbClr val="000000"/>
                </a:solidFill>
                <a:latin typeface="Times New Roman" pitchFamily="18" charset="0"/>
              </a:defRPr>
            </a:lvl9pPr>
          </a:lstStyle>
          <a:p>
            <a:pPr algn="r"/>
            <a:r>
              <a:rPr lang="en-US" altLang="en-US" sz="2800" kern="0" dirty="0">
                <a:solidFill>
                  <a:schemeClr val="accent1"/>
                </a:solidFill>
                <a:effectLst>
                  <a:outerShdw blurRad="38100" dist="38100" dir="2700000" algn="tl">
                    <a:srgbClr val="000000">
                      <a:alpha val="43137"/>
                    </a:srgbClr>
                  </a:outerShdw>
                </a:effectLst>
                <a:latin typeface="Arial" pitchFamily="34" charset="0"/>
              </a:rPr>
              <a:t>J.B. Fuller’s Lamp-Hour Meter (1878)</a:t>
            </a:r>
            <a:endParaRPr lang="en-US" sz="2800" kern="0" dirty="0">
              <a:solidFill>
                <a:schemeClr val="accent1"/>
              </a:solidFill>
              <a:effectLst>
                <a:outerShdw blurRad="38100" dist="38100" dir="2700000" algn="tl">
                  <a:srgbClr val="000000">
                    <a:alpha val="43137"/>
                  </a:srgbClr>
                </a:outerShdw>
              </a:effectLst>
            </a:endParaRPr>
          </a:p>
        </p:txBody>
      </p:sp>
      <p:sp>
        <p:nvSpPr>
          <p:cNvPr id="3" name="Rectangle 2"/>
          <p:cNvSpPr/>
          <p:nvPr/>
        </p:nvSpPr>
        <p:spPr>
          <a:xfrm>
            <a:off x="457200" y="1676400"/>
            <a:ext cx="8229600" cy="2031325"/>
          </a:xfrm>
          <a:prstGeom prst="rect">
            <a:avLst/>
          </a:prstGeom>
        </p:spPr>
        <p:txBody>
          <a:bodyPr wrap="square">
            <a:spAutoFit/>
          </a:bodyPr>
          <a:lstStyle/>
          <a:p>
            <a:pPr algn="l"/>
            <a:r>
              <a:rPr lang="en-US" dirty="0">
                <a:cs typeface="Arial" panose="020B0604020202020204" pitchFamily="34" charset="0"/>
              </a:rPr>
              <a:t>This meter was the first known AC meter to be patented, and like the Gardiner DC lamp-hour meter that preceded it, this meter only measured the time energy that was supplied to the load. The meter was simply a clock operated by the alternating fields of the two coils. Lamp-hour meters were soon abandoned as soon as the lines could be sub-divided and customers started adding other electrical appliances and the need arose for meters that measured energy, like Shallenberger’s ampere-hour meter.</a:t>
            </a:r>
          </a:p>
        </p:txBody>
      </p:sp>
      <p:pic>
        <p:nvPicPr>
          <p:cNvPr id="3074" name="Picture 2" descr="J.B. Fuller's me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770904"/>
            <a:ext cx="3676650" cy="23812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334435" y="3770904"/>
            <a:ext cx="4154021" cy="1560427"/>
          </a:xfrm>
          <a:prstGeom prst="rect">
            <a:avLst/>
          </a:prstGeom>
          <a:noFill/>
        </p:spPr>
        <p:txBody>
          <a:bodyPr wrap="square" rtlCol="0">
            <a:spAutoFit/>
          </a:bodyPr>
          <a:lstStyle/>
          <a:p>
            <a:pPr algn="l"/>
            <a:r>
              <a:rPr lang="en-US" dirty="0">
                <a:cs typeface="Arial" panose="020B0604020202020204" pitchFamily="34" charset="0"/>
              </a:rPr>
              <a:t>One of Jim B. Fuller's assistants was James J. Wood, who would soon become one of the key people at the             Ft. Wayne Electric Co.</a:t>
            </a:r>
          </a:p>
          <a:p>
            <a:endParaRPr lang="en-US" dirty="0"/>
          </a:p>
        </p:txBody>
      </p:sp>
      <p:sp>
        <p:nvSpPr>
          <p:cNvPr id="6"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7"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9</a:t>
            </a:fld>
            <a:endParaRPr lang="en-US" dirty="0"/>
          </a:p>
        </p:txBody>
      </p:sp>
    </p:spTree>
    <p:extLst>
      <p:ext uri="{BB962C8B-B14F-4D97-AF65-F5344CB8AC3E}">
        <p14:creationId xmlns:p14="http://schemas.microsoft.com/office/powerpoint/2010/main" val="1895314888"/>
      </p:ext>
    </p:extLst>
  </p:cSld>
  <p:clrMapOvr>
    <a:masterClrMapping/>
  </p:clrMapOvr>
</p:sld>
</file>

<file path=ppt/theme/theme1.xml><?xml version="1.0" encoding="utf-8"?>
<a:theme xmlns:a="http://schemas.openxmlformats.org/drawingml/2006/main" name="TESCO Template">
  <a:themeElements>
    <a:clrScheme name="TESCO">
      <a:dk1>
        <a:srgbClr val="000000"/>
      </a:dk1>
      <a:lt1>
        <a:srgbClr val="D8D8D8"/>
      </a:lt1>
      <a:dk2>
        <a:srgbClr val="4C5055"/>
      </a:dk2>
      <a:lt2>
        <a:srgbClr val="FFFFFF"/>
      </a:lt2>
      <a:accent1>
        <a:srgbClr val="E10027"/>
      </a:accent1>
      <a:accent2>
        <a:srgbClr val="000000"/>
      </a:accent2>
      <a:accent3>
        <a:srgbClr val="A5A5A5"/>
      </a:accent3>
      <a:accent4>
        <a:srgbClr val="FF3758"/>
      </a:accent4>
      <a:accent5>
        <a:srgbClr val="8A0017"/>
      </a:accent5>
      <a:accent6>
        <a:srgbClr val="FFB3C0"/>
      </a:accent6>
      <a:hlink>
        <a:srgbClr val="3F3F3F"/>
      </a:hlink>
      <a:folHlink>
        <a:srgbClr val="D8D8D8"/>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TESCO Template 2022-sg</Template>
  <TotalTime>3989</TotalTime>
  <Words>7144</Words>
  <Application>Microsoft Office PowerPoint</Application>
  <PresentationFormat>On-screen Show (4:3)</PresentationFormat>
  <Paragraphs>542</Paragraphs>
  <Slides>67</Slides>
  <Notes>52</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67</vt:i4>
      </vt:variant>
    </vt:vector>
  </HeadingPairs>
  <TitlesOfParts>
    <vt:vector size="74" baseType="lpstr">
      <vt:lpstr>Times New Roman</vt:lpstr>
      <vt:lpstr>Bookman Old Style</vt:lpstr>
      <vt:lpstr>Calibri</vt:lpstr>
      <vt:lpstr>Monotype Sorts</vt:lpstr>
      <vt:lpstr>Arial</vt:lpstr>
      <vt:lpstr>TESCO Template</vt:lpstr>
      <vt:lpstr>Equation</vt:lpstr>
      <vt:lpstr>History of Metering</vt:lpstr>
      <vt:lpstr>Abstract</vt:lpstr>
      <vt:lpstr>Franklin’s Electric “Battery” circa 1760</vt:lpstr>
      <vt:lpstr>Voltaic Piles and Electric Motors</vt:lpstr>
      <vt:lpstr>Michael Faraday</vt:lpstr>
      <vt:lpstr>Electric Arc Lamp Invented 1802</vt:lpstr>
      <vt:lpstr>First Meters</vt:lpstr>
      <vt:lpstr>Samuel Gardiner’s Lamp-Hour Meter (1872)</vt:lpstr>
      <vt:lpstr>PowerPoint Presentation</vt:lpstr>
      <vt:lpstr>Flat Rate Billing</vt:lpstr>
      <vt:lpstr>Incandescent Light Bulb</vt:lpstr>
      <vt:lpstr>1880: Edison Illuminating Company Formed</vt:lpstr>
      <vt:lpstr>First Practical Meters</vt:lpstr>
      <vt:lpstr>Thomson Walking Beam Meter (1889-1889)</vt:lpstr>
      <vt:lpstr>Edison Chemical Meter (1878 to late 1880s)</vt:lpstr>
      <vt:lpstr>The Problem with Direct Current</vt:lpstr>
      <vt:lpstr>Westinghouse</vt:lpstr>
      <vt:lpstr>AC Starts to Win</vt:lpstr>
      <vt:lpstr>Thomas Edison - 1889</vt:lpstr>
      <vt:lpstr>Galileo Ferraris</vt:lpstr>
      <vt:lpstr>1893 Nikola Tesla Induction Motor Patent</vt:lpstr>
      <vt:lpstr>1888: A Young Serb Named Никола Тесла  (Nicola Tesla) Meets George Westinghouse</vt:lpstr>
      <vt:lpstr>The Battle of the Currents</vt:lpstr>
      <vt:lpstr>1893: Westinghouse Awarded the Contract  for Powerhouse at Niagara Falls</vt:lpstr>
      <vt:lpstr>Types of Early Electric Meters</vt:lpstr>
      <vt:lpstr>Fort Wayne is Bought Out</vt:lpstr>
      <vt:lpstr>PowerPoint Presentation</vt:lpstr>
      <vt:lpstr>Mistakes and Meters</vt:lpstr>
      <vt:lpstr>Elihu Thomson</vt:lpstr>
      <vt:lpstr>General Electric</vt:lpstr>
      <vt:lpstr>Magnetic Gaps vs. Jewel Bearings</vt:lpstr>
      <vt:lpstr>Induction Watthour Meter</vt:lpstr>
      <vt:lpstr>PowerPoint Presentation</vt:lpstr>
      <vt:lpstr>Induction Meters</vt:lpstr>
      <vt:lpstr>Basic Energy Formula</vt:lpstr>
      <vt:lpstr>1893: Blondel’s Theorem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And Now a Need for Standards</vt:lpstr>
      <vt:lpstr>But the Process is Not Trivial</vt:lpstr>
      <vt:lpstr>National Electric Light Association</vt:lpstr>
      <vt:lpstr>Association of Edison  Illuminating Companies</vt:lpstr>
      <vt:lpstr>NELA vs. AEIC</vt:lpstr>
      <vt:lpstr>Meeting Attendance</vt:lpstr>
      <vt:lpstr>AEIC Meter Committee</vt:lpstr>
      <vt:lpstr>Early AEIC Meter Committee Activity</vt:lpstr>
      <vt:lpstr>The Rise of the NELA Meter Committee </vt:lpstr>
      <vt:lpstr>Publishing The First Works</vt:lpstr>
      <vt:lpstr>The Coming Together</vt:lpstr>
      <vt:lpstr>The “Handbook”</vt:lpstr>
      <vt:lpstr>After the Patent…</vt:lpstr>
      <vt:lpstr>1920s</vt:lpstr>
      <vt:lpstr>1930s</vt:lpstr>
      <vt:lpstr>1930s cont.</vt:lpstr>
      <vt:lpstr>1940s</vt:lpstr>
      <vt:lpstr>1950s</vt:lpstr>
      <vt:lpstr>1960s</vt:lpstr>
      <vt:lpstr>1970s</vt:lpstr>
      <vt:lpstr>1980s and 1990s</vt:lpstr>
      <vt:lpstr>2000 to Present</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SM</dc:creator>
  <cp:lastModifiedBy>Andrea Koch</cp:lastModifiedBy>
  <cp:revision>167</cp:revision>
  <cp:lastPrinted>2021-06-11T16:06:47Z</cp:lastPrinted>
  <dcterms:created xsi:type="dcterms:W3CDTF">2004-03-09T01:40:14Z</dcterms:created>
  <dcterms:modified xsi:type="dcterms:W3CDTF">2022-03-07T18:00:04Z</dcterms:modified>
</cp:coreProperties>
</file>