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2" r:id="rId1"/>
  </p:sldMasterIdLst>
  <p:notesMasterIdLst>
    <p:notesMasterId r:id="rId56"/>
  </p:notesMasterIdLst>
  <p:handoutMasterIdLst>
    <p:handoutMasterId r:id="rId57"/>
  </p:handoutMasterIdLst>
  <p:sldIdLst>
    <p:sldId id="372" r:id="rId2"/>
    <p:sldId id="356" r:id="rId3"/>
    <p:sldId id="343" r:id="rId4"/>
    <p:sldId id="383" r:id="rId5"/>
    <p:sldId id="363" r:id="rId6"/>
    <p:sldId id="381" r:id="rId7"/>
    <p:sldId id="382" r:id="rId8"/>
    <p:sldId id="384" r:id="rId9"/>
    <p:sldId id="359" r:id="rId10"/>
    <p:sldId id="360" r:id="rId11"/>
    <p:sldId id="329" r:id="rId12"/>
    <p:sldId id="330" r:id="rId13"/>
    <p:sldId id="284" r:id="rId14"/>
    <p:sldId id="334" r:id="rId15"/>
    <p:sldId id="385" r:id="rId16"/>
    <p:sldId id="364" r:id="rId17"/>
    <p:sldId id="376" r:id="rId18"/>
    <p:sldId id="377" r:id="rId19"/>
    <p:sldId id="378" r:id="rId20"/>
    <p:sldId id="379" r:id="rId21"/>
    <p:sldId id="369" r:id="rId22"/>
    <p:sldId id="366" r:id="rId23"/>
    <p:sldId id="300" r:id="rId24"/>
    <p:sldId id="375" r:id="rId25"/>
    <p:sldId id="370" r:id="rId26"/>
    <p:sldId id="389" r:id="rId27"/>
    <p:sldId id="390" r:id="rId28"/>
    <p:sldId id="391" r:id="rId29"/>
    <p:sldId id="392" r:id="rId30"/>
    <p:sldId id="393" r:id="rId31"/>
    <p:sldId id="394" r:id="rId32"/>
    <p:sldId id="395" r:id="rId33"/>
    <p:sldId id="396" r:id="rId34"/>
    <p:sldId id="397" r:id="rId35"/>
    <p:sldId id="398" r:id="rId36"/>
    <p:sldId id="399" r:id="rId37"/>
    <p:sldId id="400" r:id="rId38"/>
    <p:sldId id="401" r:id="rId39"/>
    <p:sldId id="402" r:id="rId40"/>
    <p:sldId id="403" r:id="rId41"/>
    <p:sldId id="404" r:id="rId42"/>
    <p:sldId id="405" r:id="rId43"/>
    <p:sldId id="406" r:id="rId44"/>
    <p:sldId id="407" r:id="rId45"/>
    <p:sldId id="408" r:id="rId46"/>
    <p:sldId id="409" r:id="rId47"/>
    <p:sldId id="410" r:id="rId48"/>
    <p:sldId id="411" r:id="rId49"/>
    <p:sldId id="412" r:id="rId50"/>
    <p:sldId id="413" r:id="rId51"/>
    <p:sldId id="414" r:id="rId52"/>
    <p:sldId id="415" r:id="rId53"/>
    <p:sldId id="380" r:id="rId54"/>
    <p:sldId id="387" r:id="rId55"/>
  </p:sldIdLst>
  <p:sldSz cx="9144000" cy="6858000" type="screen4x3"/>
  <p:notesSz cx="6950075" cy="9236075"/>
  <p:embeddedFontLst>
    <p:embeddedFont>
      <p:font typeface="Calibri" panose="020F0502020204030204" pitchFamily="34" charset="0"/>
      <p:regular r:id="rId58"/>
      <p:bold r:id="rId59"/>
      <p:italic r:id="rId60"/>
      <p:boldItalic r:id="rId61"/>
    </p:embeddedFont>
    <p:embeddedFont>
      <p:font typeface="Franklin Gothic Medium" panose="020B0603020102020204" pitchFamily="34" charset="0"/>
      <p:regular r:id="rId62"/>
      <p:italic r:id="rId63"/>
    </p:embeddedFont>
    <p:embeddedFont>
      <p:font typeface="Franklin Gothic Book" panose="020B0503020102020204" pitchFamily="34" charset="0"/>
      <p:regular r:id="rId64"/>
      <p:italic r:id="rId65"/>
    </p:embeddedFont>
    <p:embeddedFont>
      <p:font typeface="Tunga" panose="020B0502040204020203" pitchFamily="34" charset="0"/>
      <p:regular r:id="rId66"/>
      <p:bold r:id="rId67"/>
    </p:embeddedFont>
    <p:embeddedFont>
      <p:font typeface="ＭＳ Ｐゴシック" panose="020B0600070205080204" pitchFamily="34" charset="-128"/>
      <p:regular r:id="rId68"/>
    </p:embeddedFont>
  </p:embeddedFontLst>
  <p:defaultTextStyle>
    <a:defPPr>
      <a:defRPr lang="ru-RU"/>
    </a:defPPr>
    <a:lvl1pPr algn="ctr" rtl="0" fontAlgn="base">
      <a:spcBef>
        <a:spcPct val="30000"/>
      </a:spcBef>
      <a:spcAft>
        <a:spcPct val="0"/>
      </a:spcAft>
      <a:defRPr kern="1200">
        <a:solidFill>
          <a:srgbClr val="000000"/>
        </a:solidFill>
        <a:latin typeface="Arial" charset="0"/>
        <a:ea typeface="+mn-ea"/>
        <a:cs typeface="+mn-cs"/>
      </a:defRPr>
    </a:lvl1pPr>
    <a:lvl2pPr marL="457200" algn="ctr" rtl="0" fontAlgn="base">
      <a:spcBef>
        <a:spcPct val="30000"/>
      </a:spcBef>
      <a:spcAft>
        <a:spcPct val="0"/>
      </a:spcAft>
      <a:defRPr kern="1200">
        <a:solidFill>
          <a:srgbClr val="000000"/>
        </a:solidFill>
        <a:latin typeface="Arial" charset="0"/>
        <a:ea typeface="+mn-ea"/>
        <a:cs typeface="+mn-cs"/>
      </a:defRPr>
    </a:lvl2pPr>
    <a:lvl3pPr marL="914400" algn="ctr" rtl="0" fontAlgn="base">
      <a:spcBef>
        <a:spcPct val="30000"/>
      </a:spcBef>
      <a:spcAft>
        <a:spcPct val="0"/>
      </a:spcAft>
      <a:defRPr kern="1200">
        <a:solidFill>
          <a:srgbClr val="000000"/>
        </a:solidFill>
        <a:latin typeface="Arial" charset="0"/>
        <a:ea typeface="+mn-ea"/>
        <a:cs typeface="+mn-cs"/>
      </a:defRPr>
    </a:lvl3pPr>
    <a:lvl4pPr marL="1371600" algn="ctr" rtl="0" fontAlgn="base">
      <a:spcBef>
        <a:spcPct val="30000"/>
      </a:spcBef>
      <a:spcAft>
        <a:spcPct val="0"/>
      </a:spcAft>
      <a:defRPr kern="1200">
        <a:solidFill>
          <a:srgbClr val="000000"/>
        </a:solidFill>
        <a:latin typeface="Arial" charset="0"/>
        <a:ea typeface="+mn-ea"/>
        <a:cs typeface="+mn-cs"/>
      </a:defRPr>
    </a:lvl4pPr>
    <a:lvl5pPr marL="1828800" algn="ctr" rtl="0" fontAlgn="base">
      <a:spcBef>
        <a:spcPct val="3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5090" autoAdjust="0"/>
  </p:normalViewPr>
  <p:slideViewPr>
    <p:cSldViewPr>
      <p:cViewPr>
        <p:scale>
          <a:sx n="100" d="100"/>
          <a:sy n="100" d="100"/>
        </p:scale>
        <p:origin x="-1944" y="-4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3.wmf"/><Relationship Id="rId1" Type="http://schemas.openxmlformats.org/officeDocument/2006/relationships/image" Target="../media/image46.emf"/><Relationship Id="rId4"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png"/><Relationship Id="rId4"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6A97D21E-8AB3-4B0F-935A-1E2B546D8EDA}" type="slidenum">
              <a:rPr lang="en-US" altLang="en-US"/>
              <a:pPr>
                <a:defRPr/>
              </a:pPr>
              <a:t>‹#›</a:t>
            </a:fld>
            <a:endParaRPr lang="en-US" altLang="en-US"/>
          </a:p>
        </p:txBody>
      </p:sp>
    </p:spTree>
    <p:extLst>
      <p:ext uri="{BB962C8B-B14F-4D97-AF65-F5344CB8AC3E}">
        <p14:creationId xmlns:p14="http://schemas.microsoft.com/office/powerpoint/2010/main" val="232289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29700"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35D85183-39CE-4335-88AE-761BFA5738A8}" type="slidenum">
              <a:rPr lang="ru-RU" altLang="en-US"/>
              <a:pPr>
                <a:defRPr/>
              </a:pPr>
              <a:t>‹#›</a:t>
            </a:fld>
            <a:endParaRPr lang="ru-RU" altLang="en-US"/>
          </a:p>
        </p:txBody>
      </p:sp>
    </p:spTree>
    <p:extLst>
      <p:ext uri="{BB962C8B-B14F-4D97-AF65-F5344CB8AC3E}">
        <p14:creationId xmlns:p14="http://schemas.microsoft.com/office/powerpoint/2010/main" val="1589210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93DCF13E-24C1-433C-9524-BE08FDB766B2}" type="slidenum">
              <a:rPr lang="ru-RU" altLang="en-US" smtClean="0"/>
              <a:pPr algn="r" eaLnBrk="1" hangingPunct="1"/>
              <a:t>1</a:t>
            </a:fld>
            <a:endParaRPr lang="ru-RU" altLang="en-US" smtClean="0"/>
          </a:p>
        </p:txBody>
      </p:sp>
      <p:sp>
        <p:nvSpPr>
          <p:cNvPr id="30723"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1B9E272-E150-4B18-8079-88B2E97475C2}" type="slidenum">
              <a:rPr lang="en-US" altLang="en-US"/>
              <a:pPr algn="r" eaLnBrk="1" hangingPunct="1">
                <a:spcBef>
                  <a:spcPct val="0"/>
                </a:spcBef>
              </a:pPr>
              <a:t>1</a:t>
            </a:fld>
            <a:endParaRPr lang="en-US" altLang="en-US"/>
          </a:p>
        </p:txBody>
      </p:sp>
      <p:sp>
        <p:nvSpPr>
          <p:cNvPr id="30724" name="Rectangle 2"/>
          <p:cNvSpPr>
            <a:spLocks noGrp="1" noRot="1" noChangeAspect="1" noChangeArrowheads="1" noTextEdit="1"/>
          </p:cNvSpPr>
          <p:nvPr>
            <p:ph type="sldImg"/>
          </p:nvPr>
        </p:nvSpPr>
        <p:spPr>
          <a:xfrm>
            <a:off x="1165225" y="692150"/>
            <a:ext cx="4619625" cy="3463925"/>
          </a:xfrm>
          <a:ln/>
        </p:spPr>
      </p:sp>
      <p:sp>
        <p:nvSpPr>
          <p:cNvPr id="30725"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9</a:t>
            </a:fld>
            <a:endParaRPr lang="ru-RU" altLang="en-US" smtClean="0"/>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r>
              <a:rPr lang="en-US" altLang="en-US" smtClean="0"/>
              <a:t>UMPIRE is a </a:t>
            </a:r>
          </a:p>
          <a:p>
            <a:pPr eaLnBrk="1" hangingPunct="1"/>
            <a:r>
              <a:rPr lang="en-US" altLang="en-US" smtClean="0"/>
              <a:t>Universal Meter Programming and Reading System</a:t>
            </a:r>
          </a:p>
          <a:p>
            <a:pPr eaLnBrk="1" hangingPunct="1"/>
            <a:endParaRPr lang="en-US" altLang="en-US" smtClean="0"/>
          </a:p>
          <a:p>
            <a:pPr eaLnBrk="1" hangingPunct="1"/>
            <a:r>
              <a:rPr lang="en-US" altLang="en-US" smtClean="0"/>
              <a:t>It reads all meters and recorders</a:t>
            </a:r>
          </a:p>
          <a:p>
            <a:pPr eaLnBrk="1" hangingPunct="1"/>
            <a:endParaRPr lang="en-US" altLang="en-US" smtClean="0"/>
          </a:p>
          <a:p>
            <a:pPr eaLnBrk="1" hangingPunct="1"/>
            <a:r>
              <a:rPr lang="en-US" altLang="en-US" smtClean="0"/>
              <a:t>It can control all manufactures software</a:t>
            </a:r>
          </a:p>
          <a:p>
            <a:pPr eaLnBrk="1" hangingPunct="1"/>
            <a:endParaRPr lang="en-US" altLang="en-US" smtClean="0"/>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1876C046-DE5C-4D15-A909-46DBDFDC3B04}" type="slidenum">
              <a:rPr lang="ru-RU" altLang="en-US" smtClean="0"/>
              <a:pPr algn="r" eaLnBrk="1" hangingPunct="1"/>
              <a:t>17</a:t>
            </a:fld>
            <a:endParaRPr lang="ru-RU" altLang="en-US" smtClean="0"/>
          </a:p>
        </p:txBody>
      </p:sp>
      <p:sp>
        <p:nvSpPr>
          <p:cNvPr id="32771" name="Slide Image Placeholder 1"/>
          <p:cNvSpPr>
            <a:spLocks noGrp="1" noRot="1" noChangeAspect="1" noTextEdit="1"/>
          </p:cNvSpPr>
          <p:nvPr>
            <p:ph type="sldImg"/>
          </p:nvPr>
        </p:nvSpPr>
        <p:spPr>
          <a:xfrm>
            <a:off x="1165225" y="692150"/>
            <a:ext cx="4619625" cy="3463925"/>
          </a:xfrm>
          <a:ln/>
        </p:spPr>
      </p:sp>
      <p:sp>
        <p:nvSpPr>
          <p:cNvPr id="32772"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smtClean="0"/>
          </a:p>
        </p:txBody>
      </p:sp>
      <p:sp>
        <p:nvSpPr>
          <p:cNvPr id="32773"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04E106D-397A-4959-A779-B10C8D510174}" type="slidenum">
              <a:rPr lang="en-US" altLang="en-US">
                <a:latin typeface="Calibri" pitchFamily="34" charset="0"/>
              </a:rPr>
              <a:pPr algn="r" eaLnBrk="1" hangingPunct="1">
                <a:spcBef>
                  <a:spcPct val="0"/>
                </a:spcBef>
              </a:pPr>
              <a:t>17</a:t>
            </a:fld>
            <a:endParaRPr lang="en-US" alt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BED28C5-FD4E-4E80-80B4-3CF5C27D0BFC}" type="slidenum">
              <a:rPr lang="ru-RU" altLang="en-US" smtClean="0"/>
              <a:pPr algn="r" eaLnBrk="1" hangingPunct="1"/>
              <a:t>18</a:t>
            </a:fld>
            <a:endParaRPr lang="ru-RU" altLang="en-US" smtClean="0"/>
          </a:p>
        </p:txBody>
      </p:sp>
      <p:sp>
        <p:nvSpPr>
          <p:cNvPr id="33795" name="Slide Image Placeholder 1"/>
          <p:cNvSpPr>
            <a:spLocks noGrp="1" noRot="1" noChangeAspect="1" noTextEdit="1"/>
          </p:cNvSpPr>
          <p:nvPr>
            <p:ph type="sldImg"/>
          </p:nvPr>
        </p:nvSpPr>
        <p:spPr>
          <a:xfrm>
            <a:off x="1165225" y="692150"/>
            <a:ext cx="4619625" cy="3463925"/>
          </a:xfrm>
          <a:ln/>
        </p:spPr>
      </p:sp>
      <p:sp>
        <p:nvSpPr>
          <p:cNvPr id="33796"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smtClean="0"/>
          </a:p>
        </p:txBody>
      </p:sp>
      <p:sp>
        <p:nvSpPr>
          <p:cNvPr id="33797"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6B48AC5-D8D7-43D4-86C7-49F6D3BC2403}" type="slidenum">
              <a:rPr lang="en-US" altLang="en-US">
                <a:latin typeface="Calibri" pitchFamily="34" charset="0"/>
              </a:rPr>
              <a:pPr algn="r" eaLnBrk="1" hangingPunct="1">
                <a:spcBef>
                  <a:spcPct val="0"/>
                </a:spcBef>
              </a:pPr>
              <a:t>18</a:t>
            </a:fld>
            <a:endParaRPr lang="en-US" alt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40043863-4AAE-440B-85DC-97D3F2FC9F30}" type="slidenum">
              <a:rPr lang="ru-RU" altLang="en-US" smtClean="0"/>
              <a:pPr algn="r" eaLnBrk="1" hangingPunct="1"/>
              <a:t>19</a:t>
            </a:fld>
            <a:endParaRPr lang="ru-RU" altLang="en-US" smtClean="0"/>
          </a:p>
        </p:txBody>
      </p:sp>
      <p:sp>
        <p:nvSpPr>
          <p:cNvPr id="34819" name="Slide Image Placeholder 1"/>
          <p:cNvSpPr>
            <a:spLocks noGrp="1" noRot="1" noChangeAspect="1" noTextEdit="1"/>
          </p:cNvSpPr>
          <p:nvPr>
            <p:ph type="sldImg"/>
          </p:nvPr>
        </p:nvSpPr>
        <p:spPr>
          <a:xfrm>
            <a:off x="1165225" y="692150"/>
            <a:ext cx="4619625" cy="3463925"/>
          </a:xfrm>
          <a:ln/>
        </p:spPr>
      </p:sp>
      <p:sp>
        <p:nvSpPr>
          <p:cNvPr id="34820"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smtClean="0"/>
          </a:p>
        </p:txBody>
      </p:sp>
      <p:sp>
        <p:nvSpPr>
          <p:cNvPr id="34821"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FCED2DF-7C86-4937-9786-A1774A6767CA}" type="slidenum">
              <a:rPr lang="en-US" altLang="en-US">
                <a:latin typeface="Calibri" pitchFamily="34" charset="0"/>
              </a:rPr>
              <a:pPr algn="r" eaLnBrk="1" hangingPunct="1">
                <a:spcBef>
                  <a:spcPct val="0"/>
                </a:spcBef>
              </a:pPr>
              <a:t>19</a:t>
            </a:fld>
            <a:endParaRPr lang="en-US" alt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3E799F9-3727-4A1A-90B6-D217FA557E82}" type="slidenum">
              <a:rPr lang="ru-RU" altLang="en-US" smtClean="0"/>
              <a:pPr algn="r" eaLnBrk="1" hangingPunct="1"/>
              <a:t>20</a:t>
            </a:fld>
            <a:endParaRPr lang="ru-RU" altLang="en-US" smtClean="0"/>
          </a:p>
        </p:txBody>
      </p:sp>
      <p:sp>
        <p:nvSpPr>
          <p:cNvPr id="35843" name="Slide Image Placeholder 1"/>
          <p:cNvSpPr>
            <a:spLocks noGrp="1" noRot="1" noChangeAspect="1" noTextEdit="1"/>
          </p:cNvSpPr>
          <p:nvPr>
            <p:ph type="sldImg"/>
          </p:nvPr>
        </p:nvSpPr>
        <p:spPr>
          <a:xfrm>
            <a:off x="1165225" y="692150"/>
            <a:ext cx="4619625" cy="3463925"/>
          </a:xfrm>
          <a:ln/>
        </p:spPr>
      </p:sp>
      <p:sp>
        <p:nvSpPr>
          <p:cNvPr id="35844"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smtClean="0"/>
          </a:p>
        </p:txBody>
      </p:sp>
      <p:sp>
        <p:nvSpPr>
          <p:cNvPr id="35845"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DB2E002-27A8-48F1-9611-EAAB8B3D6FF8}" type="slidenum">
              <a:rPr lang="en-US" altLang="en-US">
                <a:latin typeface="Calibri" pitchFamily="34" charset="0"/>
              </a:rPr>
              <a:pPr algn="r" eaLnBrk="1" hangingPunct="1">
                <a:spcBef>
                  <a:spcPct val="0"/>
                </a:spcBef>
              </a:pPr>
              <a:t>20</a:t>
            </a:fld>
            <a:endParaRPr lang="en-US" altLang="en-US">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54</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Freeform 4"/>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6" name="Date Placeholder 3"/>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7" name="Footer Placeholder 4"/>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8" name="Slide Number Placeholder 5"/>
          <p:cNvSpPr>
            <a:spLocks noGrp="1"/>
          </p:cNvSpPr>
          <p:nvPr>
            <p:ph type="sldNum" sz="quarter" idx="12"/>
          </p:nvPr>
        </p:nvSpPr>
        <p:spPr>
          <a:xfrm>
            <a:off x="1762125" y="6226175"/>
            <a:ext cx="676275" cy="501650"/>
          </a:xfrm>
        </p:spPr>
        <p:txBody>
          <a:bodyPr/>
          <a:lstStyle>
            <a:lvl1pPr>
              <a:defRPr b="1" smtClean="0">
                <a:solidFill>
                  <a:srgbClr val="FFFFFF"/>
                </a:solidFill>
              </a:defRPr>
            </a:lvl1pPr>
          </a:lstStyle>
          <a:p>
            <a:pPr>
              <a:defRPr/>
            </a:pPr>
            <a:fld id="{AF04B532-3A30-4C20-99AA-9E1F0BF4816C}" type="slidenum">
              <a:rPr lang="en-US"/>
              <a:pPr>
                <a:defRPr/>
              </a:pPr>
              <a:t>‹#›</a:t>
            </a:fld>
            <a:endParaRPr lang="en-US" dirty="0"/>
          </a:p>
        </p:txBody>
      </p:sp>
    </p:spTree>
    <p:extLst>
      <p:ext uri="{BB962C8B-B14F-4D97-AF65-F5344CB8AC3E}">
        <p14:creationId xmlns:p14="http://schemas.microsoft.com/office/powerpoint/2010/main" val="7382253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5" name="Footer Placeholder 4"/>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1D9E6818-B7BB-4BB4-B511-929DA419A300}" type="slidenum">
              <a:rPr lang="en-US"/>
              <a:pPr>
                <a:defRPr/>
              </a:pPr>
              <a:t>‹#›</a:t>
            </a:fld>
            <a:endParaRPr lang="en-US" dirty="0"/>
          </a:p>
        </p:txBody>
      </p:sp>
    </p:spTree>
    <p:extLst>
      <p:ext uri="{BB962C8B-B14F-4D97-AF65-F5344CB8AC3E}">
        <p14:creationId xmlns:p14="http://schemas.microsoft.com/office/powerpoint/2010/main" val="213591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5" name="Footer Placeholder 4"/>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a:xfrm>
            <a:off x="1762125" y="6226175"/>
            <a:ext cx="503238" cy="501650"/>
          </a:xfrm>
        </p:spPr>
        <p:txBody>
          <a:bodyPr/>
          <a:lstStyle>
            <a:lvl1pPr>
              <a:defRPr>
                <a:solidFill>
                  <a:srgbClr val="000000"/>
                </a:solidFill>
              </a:defRPr>
            </a:lvl1pPr>
          </a:lstStyle>
          <a:p>
            <a:pPr>
              <a:defRPr/>
            </a:pPr>
            <a:fld id="{B5195A81-A781-4CB9-943B-DD007A3E28F0}" type="slidenum">
              <a:rPr lang="en-US"/>
              <a:pPr>
                <a:defRPr/>
              </a:pPr>
              <a:t>‹#›</a:t>
            </a:fld>
            <a:endParaRPr lang="en-US"/>
          </a:p>
        </p:txBody>
      </p:sp>
      <p:sp>
        <p:nvSpPr>
          <p:cNvPr id="7" name="Slide Number Placeholder 5"/>
          <p:cNvSpPr txBox="1">
            <a:spLocks/>
          </p:cNvSpPr>
          <p:nvPr userDrawn="1"/>
        </p:nvSpPr>
        <p:spPr>
          <a:xfrm>
            <a:off x="1676400" y="6226175"/>
            <a:ext cx="685800" cy="501650"/>
          </a:xfrm>
          <a:prstGeom prst="ellipse">
            <a:avLst/>
          </a:prstGeom>
        </p:spPr>
        <p:txBody>
          <a:bodyPr/>
          <a:lstStyle>
            <a:defPPr>
              <a:defRPr lang="ru-RU"/>
            </a:defPPr>
            <a:lvl1pPr algn="ctr" rtl="0" fontAlgn="base">
              <a:spcBef>
                <a:spcPct val="30000"/>
              </a:spcBef>
              <a:spcAft>
                <a:spcPct val="0"/>
              </a:spcAft>
              <a:defRPr b="1" kern="1200" smtClean="0">
                <a:solidFill>
                  <a:srgbClr val="FFFFFF"/>
                </a:solidFill>
                <a:latin typeface="Arial" panose="020B0604020202020204" pitchFamily="34" charset="0"/>
                <a:ea typeface="+mn-ea"/>
                <a:cs typeface="Arial" panose="020B0604020202020204" pitchFamily="34" charset="0"/>
              </a:defRPr>
            </a:lvl1pPr>
            <a:lvl2pPr marL="457200" algn="ctr" rtl="0" fontAlgn="base">
              <a:spcBef>
                <a:spcPct val="30000"/>
              </a:spcBef>
              <a:spcAft>
                <a:spcPct val="0"/>
              </a:spcAft>
              <a:defRPr kern="1200">
                <a:solidFill>
                  <a:srgbClr val="000000"/>
                </a:solidFill>
                <a:latin typeface="Arial" charset="0"/>
                <a:ea typeface="+mn-ea"/>
                <a:cs typeface="+mn-cs"/>
              </a:defRPr>
            </a:lvl2pPr>
            <a:lvl3pPr marL="914400" algn="ctr" rtl="0" fontAlgn="base">
              <a:spcBef>
                <a:spcPct val="30000"/>
              </a:spcBef>
              <a:spcAft>
                <a:spcPct val="0"/>
              </a:spcAft>
              <a:defRPr kern="1200">
                <a:solidFill>
                  <a:srgbClr val="000000"/>
                </a:solidFill>
                <a:latin typeface="Arial" charset="0"/>
                <a:ea typeface="+mn-ea"/>
                <a:cs typeface="+mn-cs"/>
              </a:defRPr>
            </a:lvl3pPr>
            <a:lvl4pPr marL="1371600" algn="ctr" rtl="0" fontAlgn="base">
              <a:spcBef>
                <a:spcPct val="30000"/>
              </a:spcBef>
              <a:spcAft>
                <a:spcPct val="0"/>
              </a:spcAft>
              <a:defRPr kern="1200">
                <a:solidFill>
                  <a:srgbClr val="000000"/>
                </a:solidFill>
                <a:latin typeface="Arial" charset="0"/>
                <a:ea typeface="+mn-ea"/>
                <a:cs typeface="+mn-cs"/>
              </a:defRPr>
            </a:lvl4pPr>
            <a:lvl5pPr marL="1828800" algn="ctr" rtl="0" fontAlgn="base">
              <a:spcBef>
                <a:spcPct val="3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a:lstStyle>
          <a:p>
            <a:pPr>
              <a:defRPr/>
            </a:pPr>
            <a:fld id="{5CD63650-299C-41B6-BC2B-B8649C331D8A}" type="slidenum">
              <a:rPr lang="en-US" smtClean="0"/>
              <a:pPr>
                <a:defRPr/>
              </a:pPr>
              <a:t>‹#›</a:t>
            </a:fld>
            <a:endParaRPr lang="en-US" dirty="0"/>
          </a:p>
        </p:txBody>
      </p:sp>
    </p:spTree>
    <p:extLst>
      <p:ext uri="{BB962C8B-B14F-4D97-AF65-F5344CB8AC3E}">
        <p14:creationId xmlns:p14="http://schemas.microsoft.com/office/powerpoint/2010/main" val="1424518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pitchFamily="34" charset="0"/>
              </a:defRPr>
            </a:lvl1pPr>
          </a:lstStyle>
          <a:p>
            <a:pPr>
              <a:defRPr/>
            </a:pPr>
            <a:endParaRPr lang="en-US"/>
          </a:p>
        </p:txBody>
      </p:sp>
      <p:sp>
        <p:nvSpPr>
          <p:cNvPr id="4" name="Slide Number Placeholder 5"/>
          <p:cNvSpPr>
            <a:spLocks noGrp="1"/>
          </p:cNvSpPr>
          <p:nvPr>
            <p:ph type="sldNum" sz="quarter" idx="12"/>
          </p:nvPr>
        </p:nvSpPr>
        <p:spPr>
          <a:xfrm>
            <a:off x="1676400" y="6226175"/>
            <a:ext cx="685800" cy="501650"/>
          </a:xfrm>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CD63650-299C-41B6-BC2B-B8649C331D8A}" type="slidenum">
              <a:rPr lang="en-US"/>
              <a:pPr>
                <a:defRPr/>
              </a:pPr>
              <a:t>‹#›</a:t>
            </a:fld>
            <a:endParaRPr lang="en-US" dirty="0"/>
          </a:p>
        </p:txBody>
      </p:sp>
    </p:spTree>
    <p:extLst>
      <p:ext uri="{BB962C8B-B14F-4D97-AF65-F5344CB8AC3E}">
        <p14:creationId xmlns:p14="http://schemas.microsoft.com/office/powerpoint/2010/main" val="3492338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2"/>
          </p:nvPr>
        </p:nvSpPr>
        <p:spPr>
          <a:xfrm>
            <a:off x="1676400" y="6226175"/>
            <a:ext cx="685800" cy="501650"/>
          </a:xfrm>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CD63650-299C-41B6-BC2B-B8649C331D8A}" type="slidenum">
              <a:rPr lang="en-US"/>
              <a:pPr>
                <a:defRPr/>
              </a:pPr>
              <a:t>‹#›</a:t>
            </a:fld>
            <a:endParaRPr lang="en-US" dirty="0"/>
          </a:p>
        </p:txBody>
      </p:sp>
    </p:spTree>
    <p:extLst>
      <p:ext uri="{BB962C8B-B14F-4D97-AF65-F5344CB8AC3E}">
        <p14:creationId xmlns:p14="http://schemas.microsoft.com/office/powerpoint/2010/main" val="565914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99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2"/>
          </p:nvPr>
        </p:nvSpPr>
        <p:spPr>
          <a:xfrm>
            <a:off x="1676400" y="6226175"/>
            <a:ext cx="685800" cy="501650"/>
          </a:xfrm>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CD63650-299C-41B6-BC2B-B8649C331D8A}" type="slidenum">
              <a:rPr lang="en-US"/>
              <a:pPr>
                <a:defRPr/>
              </a:pPr>
              <a:t>‹#›</a:t>
            </a:fld>
            <a:endParaRPr lang="en-US" dirty="0"/>
          </a:p>
        </p:txBody>
      </p:sp>
    </p:spTree>
    <p:extLst>
      <p:ext uri="{BB962C8B-B14F-4D97-AF65-F5344CB8AC3E}">
        <p14:creationId xmlns:p14="http://schemas.microsoft.com/office/powerpoint/2010/main" val="149633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5" name="Footer Placeholder 4"/>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9816C54E-1CF0-4BAC-9AD3-466099BD3DFD}" type="slidenum">
              <a:rPr lang="en-US"/>
              <a:pPr>
                <a:defRPr/>
              </a:pPr>
              <a:t>‹#›</a:t>
            </a:fld>
            <a:endParaRPr lang="en-US" dirty="0"/>
          </a:p>
        </p:txBody>
      </p:sp>
    </p:spTree>
    <p:extLst>
      <p:ext uri="{BB962C8B-B14F-4D97-AF65-F5344CB8AC3E}">
        <p14:creationId xmlns:p14="http://schemas.microsoft.com/office/powerpoint/2010/main" val="38083539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Right Triangle 4"/>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7" name="Footer Placeholder 4"/>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8" name="Slide Number Placeholder 5"/>
          <p:cNvSpPr>
            <a:spLocks noGrp="1"/>
          </p:cNvSpPr>
          <p:nvPr>
            <p:ph type="sldNum" sz="quarter" idx="12"/>
          </p:nvPr>
        </p:nvSpPr>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9DA3288-C8AB-4E13-A2FD-B6BD393E3363}" type="slidenum">
              <a:rPr lang="en-US"/>
              <a:pPr>
                <a:defRPr/>
              </a:pPr>
              <a:t>‹#›</a:t>
            </a:fld>
            <a:endParaRPr lang="en-US" dirty="0"/>
          </a:p>
        </p:txBody>
      </p:sp>
    </p:spTree>
    <p:extLst>
      <p:ext uri="{BB962C8B-B14F-4D97-AF65-F5344CB8AC3E}">
        <p14:creationId xmlns:p14="http://schemas.microsoft.com/office/powerpoint/2010/main" val="199284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6" name="Footer Placeholder 5"/>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66E9AA5-9321-4774-B4DC-D368785E505B}" type="slidenum">
              <a:rPr lang="en-US"/>
              <a:pPr>
                <a:defRPr/>
              </a:pPr>
              <a:t>‹#›</a:t>
            </a:fld>
            <a:endParaRPr lang="en-US" dirty="0"/>
          </a:p>
        </p:txBody>
      </p:sp>
    </p:spTree>
    <p:extLst>
      <p:ext uri="{BB962C8B-B14F-4D97-AF65-F5344CB8AC3E}">
        <p14:creationId xmlns:p14="http://schemas.microsoft.com/office/powerpoint/2010/main" val="371302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8" name="Footer Placeholder 7"/>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04298279-1AC1-4715-B090-766A4CCDC467}" type="slidenum">
              <a:rPr lang="en-US"/>
              <a:pPr>
                <a:defRPr/>
              </a:pPr>
              <a:t>‹#›</a:t>
            </a:fld>
            <a:endParaRPr lang="en-US" dirty="0"/>
          </a:p>
        </p:txBody>
      </p:sp>
    </p:spTree>
    <p:extLst>
      <p:ext uri="{BB962C8B-B14F-4D97-AF65-F5344CB8AC3E}">
        <p14:creationId xmlns:p14="http://schemas.microsoft.com/office/powerpoint/2010/main" val="12697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4" name="Footer Placeholder 3"/>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CD63650-299C-41B6-BC2B-B8649C331D8A}" type="slidenum">
              <a:rPr lang="en-US"/>
              <a:pPr>
                <a:defRPr/>
              </a:pPr>
              <a:t>‹#›</a:t>
            </a:fld>
            <a:endParaRPr lang="en-US" dirty="0"/>
          </a:p>
        </p:txBody>
      </p:sp>
    </p:spTree>
    <p:extLst>
      <p:ext uri="{BB962C8B-B14F-4D97-AF65-F5344CB8AC3E}">
        <p14:creationId xmlns:p14="http://schemas.microsoft.com/office/powerpoint/2010/main" val="53832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3" name="Footer Placeholder 2"/>
          <p:cNvSpPr>
            <a:spLocks noGrp="1"/>
          </p:cNvSpPr>
          <p:nvPr>
            <p:ph type="ftr" sz="quarter" idx="11"/>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5" name="Slide Number Placeholder 5"/>
          <p:cNvSpPr>
            <a:spLocks noGrp="1"/>
          </p:cNvSpPr>
          <p:nvPr>
            <p:ph type="sldNum" sz="quarter" idx="12"/>
          </p:nvPr>
        </p:nvSpPr>
        <p:spPr>
          <a:xfrm>
            <a:off x="1676400" y="6226175"/>
            <a:ext cx="685800" cy="501650"/>
          </a:xfrm>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CD63650-299C-41B6-BC2B-B8649C331D8A}" type="slidenum">
              <a:rPr lang="en-US"/>
              <a:pPr>
                <a:defRPr/>
              </a:pPr>
              <a:t>‹#›</a:t>
            </a:fld>
            <a:endParaRPr lang="en-US" dirty="0"/>
          </a:p>
        </p:txBody>
      </p:sp>
    </p:spTree>
    <p:extLst>
      <p:ext uri="{BB962C8B-B14F-4D97-AF65-F5344CB8AC3E}">
        <p14:creationId xmlns:p14="http://schemas.microsoft.com/office/powerpoint/2010/main" val="229853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ight Triangle 5"/>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8" name="Footer Placeholder 5"/>
          <p:cNvSpPr>
            <a:spLocks noGrp="1"/>
          </p:cNvSpPr>
          <p:nvPr>
            <p:ph type="ftr" sz="quarter" idx="11"/>
          </p:nvPr>
        </p:nvSpPr>
        <p:spPr>
          <a:xfrm>
            <a:off x="3517900" y="6284913"/>
            <a:ext cx="4724400" cy="274637"/>
          </a:xfrm>
          <a:prstGeom prst="rect">
            <a:avLst/>
          </a:prstGeom>
        </p:spPr>
        <p:txBody>
          <a:bodyPr/>
          <a:lstStyle>
            <a:lvl1pPr>
              <a:defRPr>
                <a:solidFill>
                  <a:srgbClr val="434342"/>
                </a:solidFill>
                <a:latin typeface="Arial" pitchFamily="34" charset="0"/>
              </a:defRPr>
            </a:lvl1pPr>
          </a:lstStyle>
          <a:p>
            <a:pPr>
              <a:defRPr/>
            </a:pPr>
            <a:endParaRPr lang="en-US"/>
          </a:p>
        </p:txBody>
      </p:sp>
      <p:sp>
        <p:nvSpPr>
          <p:cNvPr id="9" name="Slide Number Placeholder 6"/>
          <p:cNvSpPr>
            <a:spLocks noGrp="1"/>
          </p:cNvSpPr>
          <p:nvPr>
            <p:ph type="sldNum" sz="quarter" idx="12"/>
          </p:nvPr>
        </p:nvSpPr>
        <p:spPr>
          <a:xfrm>
            <a:off x="1762125" y="6226175"/>
            <a:ext cx="503238" cy="501650"/>
          </a:xfrm>
          <a:ln>
            <a:solidFill>
              <a:schemeClr val="tx2"/>
            </a:solidFill>
          </a:ln>
        </p:spPr>
        <p:txBody>
          <a:bodyPr/>
          <a:lstStyle>
            <a:lvl1pPr>
              <a:defRPr smtClean="0">
                <a:solidFill>
                  <a:srgbClr val="434342"/>
                </a:solidFill>
              </a:defRPr>
            </a:lvl1pPr>
          </a:lstStyle>
          <a:p>
            <a:pPr>
              <a:defRPr/>
            </a:pPr>
            <a:fld id="{9F1AAB98-539E-4FF4-8A18-2CF87BC48330}" type="slidenum">
              <a:rPr lang="en-US"/>
              <a:pPr>
                <a:defRPr/>
              </a:pPr>
              <a:t>‹#›</a:t>
            </a:fld>
            <a:endParaRPr lang="en-US"/>
          </a:p>
        </p:txBody>
      </p:sp>
    </p:spTree>
    <p:extLst>
      <p:ext uri="{BB962C8B-B14F-4D97-AF65-F5344CB8AC3E}">
        <p14:creationId xmlns:p14="http://schemas.microsoft.com/office/powerpoint/2010/main" val="362869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Freeform 5"/>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smtClean="0"/>
              <a:t>Click icon to add picture</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5"/>
          </p:nvPr>
        </p:nvSpPr>
        <p:spPr>
          <a:xfrm rot="19140000">
            <a:off x="201613" y="5870575"/>
            <a:ext cx="2176462" cy="201613"/>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8" name="Footer Placeholder 5"/>
          <p:cNvSpPr>
            <a:spLocks noGrp="1"/>
          </p:cNvSpPr>
          <p:nvPr>
            <p:ph type="ftr" sz="quarter" idx="16"/>
          </p:nvPr>
        </p:nvSpPr>
        <p:spPr>
          <a:xfrm>
            <a:off x="3517900" y="6284913"/>
            <a:ext cx="4724400" cy="274637"/>
          </a:xfrm>
          <a:prstGeom prst="rect">
            <a:avLst/>
          </a:prstGeom>
        </p:spPr>
        <p:txBody>
          <a:bodyPr/>
          <a:lstStyle>
            <a:lvl1pPr>
              <a:defRPr>
                <a:solidFill>
                  <a:srgbClr val="000000"/>
                </a:solidFill>
                <a:latin typeface="Arial" pitchFamily="34" charset="0"/>
              </a:defRPr>
            </a:lvl1pPr>
          </a:lstStyle>
          <a:p>
            <a:pPr>
              <a:defRPr/>
            </a:pPr>
            <a:endParaRPr lang="en-US"/>
          </a:p>
        </p:txBody>
      </p:sp>
      <p:sp>
        <p:nvSpPr>
          <p:cNvPr id="9" name="Slide Number Placeholder 6"/>
          <p:cNvSpPr>
            <a:spLocks noGrp="1"/>
          </p:cNvSpPr>
          <p:nvPr>
            <p:ph type="sldNum" sz="quarter" idx="17"/>
          </p:nvPr>
        </p:nvSpPr>
        <p:spPr>
          <a:xfrm>
            <a:off x="1762125" y="6226175"/>
            <a:ext cx="503238" cy="501650"/>
          </a:xfrm>
        </p:spPr>
        <p:txBody>
          <a:bodyPr/>
          <a:lstStyle>
            <a:lvl1pPr>
              <a:defRPr>
                <a:solidFill>
                  <a:srgbClr val="000000"/>
                </a:solidFill>
              </a:defRPr>
            </a:lvl1pPr>
          </a:lstStyle>
          <a:p>
            <a:pPr>
              <a:defRPr/>
            </a:pPr>
            <a:fld id="{63286007-5EAF-4037-B1A2-2F939D74B4FD}" type="slidenum">
              <a:rPr lang="en-US"/>
              <a:pPr>
                <a:defRPr/>
              </a:pPr>
              <a:t>‹#›</a:t>
            </a:fld>
            <a:endParaRPr lang="en-US"/>
          </a:p>
        </p:txBody>
      </p:sp>
      <p:sp>
        <p:nvSpPr>
          <p:cNvPr id="10" name="Slide Number Placeholder 5"/>
          <p:cNvSpPr txBox="1">
            <a:spLocks/>
          </p:cNvSpPr>
          <p:nvPr userDrawn="1"/>
        </p:nvSpPr>
        <p:spPr>
          <a:xfrm>
            <a:off x="1676400" y="6226175"/>
            <a:ext cx="685800" cy="501650"/>
          </a:xfrm>
          <a:prstGeom prst="ellipse">
            <a:avLst/>
          </a:prstGeom>
        </p:spPr>
        <p:txBody>
          <a:bodyPr/>
          <a:lstStyle>
            <a:defPPr>
              <a:defRPr lang="ru-RU"/>
            </a:defPPr>
            <a:lvl1pPr algn="ctr" rtl="0" fontAlgn="base">
              <a:spcBef>
                <a:spcPct val="30000"/>
              </a:spcBef>
              <a:spcAft>
                <a:spcPct val="0"/>
              </a:spcAft>
              <a:defRPr b="1" kern="1200" smtClean="0">
                <a:solidFill>
                  <a:srgbClr val="FFFFFF"/>
                </a:solidFill>
                <a:latin typeface="Arial" panose="020B0604020202020204" pitchFamily="34" charset="0"/>
                <a:ea typeface="+mn-ea"/>
                <a:cs typeface="Arial" panose="020B0604020202020204" pitchFamily="34" charset="0"/>
              </a:defRPr>
            </a:lvl1pPr>
            <a:lvl2pPr marL="457200" algn="ctr" rtl="0" fontAlgn="base">
              <a:spcBef>
                <a:spcPct val="30000"/>
              </a:spcBef>
              <a:spcAft>
                <a:spcPct val="0"/>
              </a:spcAft>
              <a:defRPr kern="1200">
                <a:solidFill>
                  <a:srgbClr val="000000"/>
                </a:solidFill>
                <a:latin typeface="Arial" charset="0"/>
                <a:ea typeface="+mn-ea"/>
                <a:cs typeface="+mn-cs"/>
              </a:defRPr>
            </a:lvl2pPr>
            <a:lvl3pPr marL="914400" algn="ctr" rtl="0" fontAlgn="base">
              <a:spcBef>
                <a:spcPct val="30000"/>
              </a:spcBef>
              <a:spcAft>
                <a:spcPct val="0"/>
              </a:spcAft>
              <a:defRPr kern="1200">
                <a:solidFill>
                  <a:srgbClr val="000000"/>
                </a:solidFill>
                <a:latin typeface="Arial" charset="0"/>
                <a:ea typeface="+mn-ea"/>
                <a:cs typeface="+mn-cs"/>
              </a:defRPr>
            </a:lvl3pPr>
            <a:lvl4pPr marL="1371600" algn="ctr" rtl="0" fontAlgn="base">
              <a:spcBef>
                <a:spcPct val="30000"/>
              </a:spcBef>
              <a:spcAft>
                <a:spcPct val="0"/>
              </a:spcAft>
              <a:defRPr kern="1200">
                <a:solidFill>
                  <a:srgbClr val="000000"/>
                </a:solidFill>
                <a:latin typeface="Arial" charset="0"/>
                <a:ea typeface="+mn-ea"/>
                <a:cs typeface="+mn-cs"/>
              </a:defRPr>
            </a:lvl4pPr>
            <a:lvl5pPr marL="1828800" algn="ctr" rtl="0" fontAlgn="base">
              <a:spcBef>
                <a:spcPct val="3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a:lstStyle>
          <a:p>
            <a:pPr>
              <a:defRPr/>
            </a:pPr>
            <a:fld id="{5CD63650-299C-41B6-BC2B-B8649C331D8A}" type="slidenum">
              <a:rPr lang="en-US" smtClean="0"/>
              <a:pPr>
                <a:defRPr/>
              </a:pPr>
              <a:t>‹#›</a:t>
            </a:fld>
            <a:endParaRPr lang="en-US" dirty="0"/>
          </a:p>
        </p:txBody>
      </p:sp>
    </p:spTree>
    <p:extLst>
      <p:ext uri="{BB962C8B-B14F-4D97-AF65-F5344CB8AC3E}">
        <p14:creationId xmlns:p14="http://schemas.microsoft.com/office/powerpoint/2010/main" val="400926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3175" y="6096000"/>
            <a:ext cx="3575050" cy="76200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Freeform 7"/>
          <p:cNvSpPr/>
          <p:nvPr/>
        </p:nvSpPr>
        <p:spPr>
          <a:xfrm>
            <a:off x="-1588" y="6096000"/>
            <a:ext cx="9145588" cy="76200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Placeholder 1"/>
          <p:cNvSpPr>
            <a:spLocks noGrp="1"/>
          </p:cNvSpPr>
          <p:nvPr>
            <p:ph type="title"/>
          </p:nvPr>
        </p:nvSpPr>
        <p:spPr>
          <a:xfrm>
            <a:off x="822325" y="365125"/>
            <a:ext cx="7521575" cy="549275"/>
          </a:xfrm>
          <a:prstGeom prst="rect">
            <a:avLst/>
          </a:prstGeom>
          <a:solidFill>
            <a:srgbClr val="FF9900"/>
          </a:solidFill>
        </p:spPr>
        <p:txBody>
          <a:bodyPr vert="horz" lIns="91440" tIns="45720" rIns="91440" bIns="45720" rtlCol="0" anchor="ctr">
            <a:noAutofit/>
          </a:bodyPr>
          <a:lstStyle/>
          <a:p>
            <a:r>
              <a:rPr lang="en-US" dirty="0" smtClean="0"/>
              <a:t>Click to edit Master title style</a:t>
            </a:r>
            <a:endParaRPr lang="en-US" dirty="0"/>
          </a:p>
        </p:txBody>
      </p:sp>
      <p:sp>
        <p:nvSpPr>
          <p:cNvPr id="1029"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Slide Number Placeholder 5"/>
          <p:cNvSpPr>
            <a:spLocks noGrp="1"/>
          </p:cNvSpPr>
          <p:nvPr>
            <p:ph type="sldNum" sz="quarter" idx="4"/>
          </p:nvPr>
        </p:nvSpPr>
        <p:spPr>
          <a:xfrm>
            <a:off x="1676400" y="6226175"/>
            <a:ext cx="685800" cy="501650"/>
          </a:xfrm>
          <a:prstGeom prst="ellipse">
            <a:avLst/>
          </a:prstGeom>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E94C6FC5-369D-44C2-BCCC-2147C433DAF6}" type="slidenum">
              <a:rPr lang="en-US"/>
              <a:pPr>
                <a:defRPr/>
              </a:pPr>
              <a:t>‹#›</a:t>
            </a:fld>
            <a:endParaRPr lang="en-US" dirty="0"/>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391400" y="6217865"/>
            <a:ext cx="1495425" cy="518270"/>
          </a:xfrm>
          <a:prstGeom prst="rect">
            <a:avLst/>
          </a:prstGeom>
        </p:spPr>
      </p:pic>
    </p:spTree>
    <p:extLst>
      <p:ext uri="{BB962C8B-B14F-4D97-AF65-F5344CB8AC3E}">
        <p14:creationId xmlns:p14="http://schemas.microsoft.com/office/powerpoint/2010/main" val="10896127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iming>
    <p:tnLst>
      <p:par>
        <p:cTn id="1" dur="indefinite" restart="never" nodeType="tmRoot"/>
      </p:par>
    </p:tnLst>
  </p:timing>
  <p:hf hdr="0" ftr="0" dt="0"/>
  <p:txStyles>
    <p:titleStyle>
      <a:lvl1pPr algn="ctr" rtl="0" fontAlgn="base">
        <a:spcBef>
          <a:spcPct val="0"/>
        </a:spcBef>
        <a:spcAft>
          <a:spcPct val="0"/>
        </a:spcAft>
        <a:defRPr sz="2800" kern="1200" cap="all">
          <a:solidFill>
            <a:schemeClr val="bg1"/>
          </a:solidFill>
          <a:latin typeface="+mj-lt"/>
          <a:ea typeface="+mj-ea"/>
          <a:cs typeface="+mj-cs"/>
        </a:defRPr>
      </a:lvl1pPr>
      <a:lvl2pPr algn="ctr" rtl="0" fontAlgn="base">
        <a:spcBef>
          <a:spcPct val="0"/>
        </a:spcBef>
        <a:spcAft>
          <a:spcPct val="0"/>
        </a:spcAft>
        <a:defRPr sz="2800">
          <a:solidFill>
            <a:schemeClr val="bg1"/>
          </a:solidFill>
          <a:latin typeface="Franklin Gothic Medium" pitchFamily="34" charset="0"/>
        </a:defRPr>
      </a:lvl2pPr>
      <a:lvl3pPr algn="ctr" rtl="0" fontAlgn="base">
        <a:spcBef>
          <a:spcPct val="0"/>
        </a:spcBef>
        <a:spcAft>
          <a:spcPct val="0"/>
        </a:spcAft>
        <a:defRPr sz="2800">
          <a:solidFill>
            <a:schemeClr val="bg1"/>
          </a:solidFill>
          <a:latin typeface="Franklin Gothic Medium" pitchFamily="34" charset="0"/>
        </a:defRPr>
      </a:lvl3pPr>
      <a:lvl4pPr algn="ctr" rtl="0" fontAlgn="base">
        <a:spcBef>
          <a:spcPct val="0"/>
        </a:spcBef>
        <a:spcAft>
          <a:spcPct val="0"/>
        </a:spcAft>
        <a:defRPr sz="2800">
          <a:solidFill>
            <a:schemeClr val="bg1"/>
          </a:solidFill>
          <a:latin typeface="Franklin Gothic Medium" pitchFamily="34" charset="0"/>
        </a:defRPr>
      </a:lvl4pPr>
      <a:lvl5pPr algn="ctr" rtl="0" fontAlgn="base">
        <a:spcBef>
          <a:spcPct val="0"/>
        </a:spcBef>
        <a:spcAft>
          <a:spcPct val="0"/>
        </a:spcAft>
        <a:defRPr sz="2800">
          <a:solidFill>
            <a:schemeClr val="bg1"/>
          </a:solidFill>
          <a:latin typeface="Franklin Gothic Medium" pitchFamily="34" charset="0"/>
        </a:defRPr>
      </a:lvl5pPr>
      <a:lvl6pPr marL="457200" algn="ctr" rtl="0" fontAlgn="base">
        <a:spcBef>
          <a:spcPct val="0"/>
        </a:spcBef>
        <a:spcAft>
          <a:spcPct val="0"/>
        </a:spcAft>
        <a:defRPr sz="2800">
          <a:solidFill>
            <a:schemeClr val="bg1"/>
          </a:solidFill>
          <a:latin typeface="Franklin Gothic Medium" pitchFamily="34" charset="0"/>
        </a:defRPr>
      </a:lvl6pPr>
      <a:lvl7pPr marL="914400" algn="ctr" rtl="0" fontAlgn="base">
        <a:spcBef>
          <a:spcPct val="0"/>
        </a:spcBef>
        <a:spcAft>
          <a:spcPct val="0"/>
        </a:spcAft>
        <a:defRPr sz="2800">
          <a:solidFill>
            <a:schemeClr val="bg1"/>
          </a:solidFill>
          <a:latin typeface="Franklin Gothic Medium" pitchFamily="34" charset="0"/>
        </a:defRPr>
      </a:lvl7pPr>
      <a:lvl8pPr marL="1371600" algn="ctr" rtl="0" fontAlgn="base">
        <a:spcBef>
          <a:spcPct val="0"/>
        </a:spcBef>
        <a:spcAft>
          <a:spcPct val="0"/>
        </a:spcAft>
        <a:defRPr sz="2800">
          <a:solidFill>
            <a:schemeClr val="bg1"/>
          </a:solidFill>
          <a:latin typeface="Franklin Gothic Medium" pitchFamily="34" charset="0"/>
        </a:defRPr>
      </a:lvl8pPr>
      <a:lvl9pPr marL="1828800" algn="ctr" rtl="0" fontAlgn="base">
        <a:spcBef>
          <a:spcPct val="0"/>
        </a:spcBef>
        <a:spcAft>
          <a:spcPct val="0"/>
        </a:spcAft>
        <a:defRPr sz="2800">
          <a:solidFill>
            <a:schemeClr val="bg1"/>
          </a:solidFill>
          <a:latin typeface="Franklin Gothic Medium" pitchFamily="34" charset="0"/>
        </a:defRPr>
      </a:lvl9pPr>
    </p:titleStyle>
    <p:bodyStyle>
      <a:lvl1pPr marL="342900" indent="-342900" algn="l" rtl="0" fontAlgn="base">
        <a:spcBef>
          <a:spcPts val="800"/>
        </a:spcBef>
        <a:spcAft>
          <a:spcPct val="0"/>
        </a:spcAft>
        <a:buFont typeface="Arial" charset="0"/>
        <a:defRPr sz="1600" b="1" kern="1200">
          <a:solidFill>
            <a:schemeClr val="tx1"/>
          </a:solidFill>
          <a:latin typeface="+mn-lt"/>
          <a:ea typeface="+mn-ea"/>
          <a:cs typeface="+mn-cs"/>
        </a:defRPr>
      </a:lvl1pPr>
      <a:lvl2pPr marL="173038" indent="-173038" algn="l" rtl="0" fontAlgn="base">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2pPr>
      <a:lvl3pPr marL="401638" indent="-163513" algn="l" rtl="0" fontAlgn="base">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3pPr>
      <a:lvl4pPr marL="630238" indent="-163513" algn="l" rtl="0" fontAlgn="base">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4pPr>
      <a:lvl5pPr marL="858838" indent="-173038" algn="l" rtl="0" fontAlgn="base">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6.png"/><Relationship Id="rId5" Type="http://schemas.openxmlformats.org/officeDocument/2006/relationships/oleObject" Target="../embeddings/oleObject6.bin"/><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8.emf"/><Relationship Id="rId4" Type="http://schemas.openxmlformats.org/officeDocument/2006/relationships/oleObject" Target="../embeddings/Microsoft_Excel_97-2003_Worksheet1.xls"/></Relationships>
</file>

<file path=ppt/slides/_rels/slide4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oleObject" Target="../embeddings/oleObject11.bin"/><Relationship Id="rId7"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39.png"/><Relationship Id="rId4" Type="http://schemas.openxmlformats.org/officeDocument/2006/relationships/oleObject" Target="../embeddings/Microsoft_Excel_97-2003_Worksheet2.xls"/></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oleObject" Target="../embeddings/oleObject13.bin"/><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4.bin"/><Relationship Id="rId11" Type="http://schemas.openxmlformats.org/officeDocument/2006/relationships/image" Target="../media/image45.wmf"/><Relationship Id="rId5" Type="http://schemas.openxmlformats.org/officeDocument/2006/relationships/image" Target="../media/image42.png"/><Relationship Id="rId10" Type="http://schemas.openxmlformats.org/officeDocument/2006/relationships/oleObject" Target="../embeddings/oleObject16.bin"/><Relationship Id="rId4" Type="http://schemas.openxmlformats.org/officeDocument/2006/relationships/oleObject" Target="../embeddings/Microsoft_Excel_97-2003_Worksheet3.xls"/><Relationship Id="rId9" Type="http://schemas.openxmlformats.org/officeDocument/2006/relationships/image" Target="../media/image44.wm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oleObject" Target="../embeddings/oleObject17.bin"/><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8.bin"/><Relationship Id="rId11" Type="http://schemas.openxmlformats.org/officeDocument/2006/relationships/image" Target="../media/image48.wmf"/><Relationship Id="rId5" Type="http://schemas.openxmlformats.org/officeDocument/2006/relationships/image" Target="../media/image46.emf"/><Relationship Id="rId10" Type="http://schemas.openxmlformats.org/officeDocument/2006/relationships/oleObject" Target="../embeddings/oleObject20.bin"/><Relationship Id="rId4" Type="http://schemas.openxmlformats.org/officeDocument/2006/relationships/oleObject" Target="../embeddings/Microsoft_Excel_97-2003_Worksheet4.xls"/><Relationship Id="rId9" Type="http://schemas.openxmlformats.org/officeDocument/2006/relationships/image" Target="../media/image47.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mlDrawing" Target="../drawings/vmlDrawing11.vml"/><Relationship Id="rId5" Type="http://schemas.openxmlformats.org/officeDocument/2006/relationships/image" Target="../media/image49.wmf"/><Relationship Id="rId4" Type="http://schemas.openxmlformats.org/officeDocument/2006/relationships/oleObject" Target="../embeddings/oleObject21.bin"/></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12.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emf"/><Relationship Id="rId4" Type="http://schemas.openxmlformats.org/officeDocument/2006/relationships/oleObject" Target="../embeddings/oleObject1.bin"/><Relationship Id="rId9"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1312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mage result for georgia pow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266700"/>
            <a:ext cx="28162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p:nvSpPr>
        <p:spPr bwMode="auto">
          <a:xfrm>
            <a:off x="381000" y="1143000"/>
            <a:ext cx="4724400" cy="131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altLang="en-US" sz="2800" b="1" dirty="0" smtClean="0"/>
              <a:t>Self-Contained Fundamentals</a:t>
            </a:r>
            <a:endParaRPr lang="en-US" altLang="en-US" sz="2800" b="1" dirty="0"/>
          </a:p>
          <a:p>
            <a:pPr algn="l" eaLnBrk="1" hangingPunct="1"/>
            <a:r>
              <a:rPr lang="en-US" altLang="en-US" b="1" i="1" dirty="0"/>
              <a:t>Tom Lawton, TESCO</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3507401"/>
            <a:ext cx="3248025" cy="1125669"/>
          </a:xfrm>
          <a:prstGeom prst="rect">
            <a:avLst/>
          </a:prstGeom>
        </p:spPr>
      </p:pic>
      <p:sp>
        <p:nvSpPr>
          <p:cNvPr id="17" name="Title 1"/>
          <p:cNvSpPr>
            <a:spLocks noGrp="1"/>
          </p:cNvSpPr>
          <p:nvPr>
            <p:ph type="ctrTitle"/>
          </p:nvPr>
        </p:nvSpPr>
        <p:spPr>
          <a:xfrm>
            <a:off x="2971800" y="3962400"/>
            <a:ext cx="5648325" cy="1204913"/>
          </a:xfrm>
          <a:noFill/>
        </p:spPr>
        <p:txBody>
          <a:bodyPr/>
          <a:lstStyle/>
          <a:p>
            <a:pPr algn="r" fontAlgn="auto">
              <a:spcAft>
                <a:spcPts val="0"/>
              </a:spcAft>
              <a:defRPr/>
            </a:pPr>
            <a:r>
              <a:rPr lang="en-US" dirty="0" smtClean="0"/>
              <a:t>Caribbean Meter School</a:t>
            </a:r>
            <a:endParaRPr lang="en-US" dirty="0"/>
          </a:p>
        </p:txBody>
      </p:sp>
      <p:sp>
        <p:nvSpPr>
          <p:cNvPr id="18" name="Subtitle 2"/>
          <p:cNvSpPr>
            <a:spLocks noGrp="1"/>
          </p:cNvSpPr>
          <p:nvPr>
            <p:ph type="subTitle" idx="1"/>
          </p:nvPr>
        </p:nvSpPr>
        <p:spPr>
          <a:xfrm>
            <a:off x="3376613" y="5181600"/>
            <a:ext cx="5264150" cy="762000"/>
          </a:xfrm>
        </p:spPr>
        <p:txBody>
          <a:bodyPr rtlCol="0"/>
          <a:lstStyle/>
          <a:p>
            <a:pPr algn="r" fontAlgn="auto">
              <a:spcAft>
                <a:spcPts val="0"/>
              </a:spcAft>
              <a:buFont typeface="Arial" pitchFamily="34" charset="0"/>
              <a:buNone/>
              <a:defRPr/>
            </a:pPr>
            <a:r>
              <a:rPr dirty="0">
                <a:solidFill>
                  <a:schemeClr val="bg1"/>
                </a:solidFill>
              </a:rPr>
              <a:t>January </a:t>
            </a:r>
            <a:r>
              <a:rPr dirty="0" smtClean="0">
                <a:solidFill>
                  <a:schemeClr val="bg1"/>
                </a:solidFill>
              </a:rPr>
              <a:t>28, </a:t>
            </a:r>
            <a:r>
              <a:rPr dirty="0">
                <a:solidFill>
                  <a:schemeClr val="bg1"/>
                </a:solidFill>
              </a:rPr>
              <a:t>2019</a:t>
            </a:r>
          </a:p>
          <a:p>
            <a:pPr algn="r" fontAlgn="auto">
              <a:spcAft>
                <a:spcPts val="0"/>
              </a:spcAft>
              <a:buFont typeface="Arial" pitchFamily="34" charset="0"/>
              <a:buNone/>
              <a:defRPr/>
            </a:pPr>
            <a:r>
              <a:rPr dirty="0">
                <a:solidFill>
                  <a:schemeClr val="bg1"/>
                </a:solidFill>
              </a:rPr>
              <a:t>Atlanta, GA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304800"/>
            <a:ext cx="8153400" cy="1066800"/>
          </a:xfrm>
          <a:solidFill>
            <a:srgbClr val="FF99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Periodic Test Plans</a:t>
            </a:r>
          </a:p>
        </p:txBody>
      </p:sp>
      <p:sp>
        <p:nvSpPr>
          <p:cNvPr id="11267" name="Rectangle 3"/>
          <p:cNvSpPr>
            <a:spLocks noGrp="1" noChangeArrowheads="1"/>
          </p:cNvSpPr>
          <p:nvPr>
            <p:ph idx="1"/>
          </p:nvPr>
        </p:nvSpPr>
        <p:spPr bwMode="auto">
          <a:xfrm>
            <a:off x="457200" y="1600200"/>
            <a:ext cx="8229600" cy="312737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200" smtClean="0">
                <a:latin typeface="Arial" charset="0"/>
                <a:cs typeface="Arial" charset="0"/>
              </a:rPr>
              <a:t>Periodic</a:t>
            </a:r>
          </a:p>
          <a:p>
            <a:pPr lvl="1" eaLnBrk="1" hangingPunct="1">
              <a:lnSpc>
                <a:spcPct val="90000"/>
              </a:lnSpc>
            </a:pPr>
            <a:r>
              <a:rPr lang="en-US" altLang="en-US" sz="2200" smtClean="0">
                <a:latin typeface="Arial" charset="0"/>
                <a:cs typeface="Arial" charset="0"/>
              </a:rPr>
              <a:t>Varies by State</a:t>
            </a:r>
          </a:p>
          <a:p>
            <a:pPr lvl="1" eaLnBrk="1" hangingPunct="1">
              <a:lnSpc>
                <a:spcPct val="90000"/>
              </a:lnSpc>
            </a:pPr>
            <a:r>
              <a:rPr lang="en-US" altLang="en-US" sz="2200" smtClean="0">
                <a:latin typeface="Arial" charset="0"/>
                <a:cs typeface="Arial" charset="0"/>
              </a:rPr>
              <a:t>Example provided by ANSI C12.1:</a:t>
            </a:r>
          </a:p>
          <a:p>
            <a:pPr lvl="2" eaLnBrk="1" hangingPunct="1">
              <a:lnSpc>
                <a:spcPct val="90000"/>
              </a:lnSpc>
            </a:pPr>
            <a:r>
              <a:rPr lang="en-US" altLang="en-US" sz="2200" smtClean="0">
                <a:latin typeface="Arial" charset="0"/>
                <a:cs typeface="Arial" charset="0"/>
              </a:rPr>
              <a:t>Each Electro Mechanical meter is tested once every 8 years</a:t>
            </a:r>
          </a:p>
          <a:p>
            <a:pPr lvl="2" eaLnBrk="1" hangingPunct="1">
              <a:lnSpc>
                <a:spcPct val="90000"/>
              </a:lnSpc>
            </a:pPr>
            <a:r>
              <a:rPr lang="en-US" altLang="en-US" sz="2200" smtClean="0">
                <a:latin typeface="Arial" charset="0"/>
                <a:cs typeface="Arial" charset="0"/>
              </a:rPr>
              <a:t>All other Meters are tested every 16 years</a:t>
            </a:r>
          </a:p>
          <a:p>
            <a:pPr lvl="2" eaLnBrk="1" hangingPunct="1">
              <a:lnSpc>
                <a:spcPct val="90000"/>
              </a:lnSpc>
            </a:pPr>
            <a:r>
              <a:rPr lang="en-US" altLang="en-US" sz="2200" smtClean="0">
                <a:latin typeface="Arial" charset="0"/>
                <a:cs typeface="Arial" charset="0"/>
              </a:rPr>
              <a:t>Appendix D provides details for other meters &amp; devices</a:t>
            </a:r>
          </a:p>
          <a:p>
            <a:pPr lvl="2" eaLnBrk="1" hangingPunct="1">
              <a:lnSpc>
                <a:spcPct val="90000"/>
              </a:lnSpc>
            </a:pPr>
            <a:r>
              <a:rPr lang="en-US" altLang="en-US" sz="2200" smtClean="0">
                <a:latin typeface="Arial" charset="0"/>
                <a:cs typeface="Arial" charset="0"/>
              </a:rPr>
              <a:t>No guidance for AMI meters</a:t>
            </a:r>
          </a:p>
          <a:p>
            <a:pPr lvl="1" eaLnBrk="1" hangingPunct="1">
              <a:lnSpc>
                <a:spcPct val="90000"/>
              </a:lnSpc>
            </a:pPr>
            <a:r>
              <a:rPr lang="en-US" altLang="en-US" sz="2200" smtClean="0">
                <a:latin typeface="Arial" charset="0"/>
                <a:cs typeface="Arial" charset="0"/>
              </a:rPr>
              <a:t>Generally, average of 12.5% of population tested per year</a:t>
            </a:r>
          </a:p>
        </p:txBody>
      </p:sp>
      <p:grpSp>
        <p:nvGrpSpPr>
          <p:cNvPr id="11268" name="Group 10"/>
          <p:cNvGrpSpPr>
            <a:grpSpLocks/>
          </p:cNvGrpSpPr>
          <p:nvPr/>
        </p:nvGrpSpPr>
        <p:grpSpPr bwMode="auto">
          <a:xfrm>
            <a:off x="1524000" y="4526756"/>
            <a:ext cx="2667000" cy="1371600"/>
            <a:chOff x="1152" y="3120"/>
            <a:chExt cx="1680" cy="864"/>
          </a:xfrm>
        </p:grpSpPr>
        <p:pic>
          <p:nvPicPr>
            <p:cNvPr id="11273" name="Picture 7" descr="Electromechanical_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3120"/>
              <a:ext cx="849"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8"/>
            <p:cNvSpPr txBox="1">
              <a:spLocks noChangeArrowheads="1"/>
            </p:cNvSpPr>
            <p:nvPr/>
          </p:nvSpPr>
          <p:spPr bwMode="auto">
            <a:xfrm>
              <a:off x="2064"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a:t>8 Years</a:t>
              </a:r>
            </a:p>
          </p:txBody>
        </p:sp>
      </p:grpSp>
      <p:grpSp>
        <p:nvGrpSpPr>
          <p:cNvPr id="11269" name="Group 11"/>
          <p:cNvGrpSpPr>
            <a:grpSpLocks/>
          </p:cNvGrpSpPr>
          <p:nvPr/>
        </p:nvGrpSpPr>
        <p:grpSpPr bwMode="auto">
          <a:xfrm>
            <a:off x="5079569" y="4415496"/>
            <a:ext cx="2971800" cy="1601788"/>
            <a:chOff x="3216" y="3072"/>
            <a:chExt cx="1872" cy="1009"/>
          </a:xfrm>
        </p:grpSpPr>
        <p:pic>
          <p:nvPicPr>
            <p:cNvPr id="11271" name="Picture 5" descr="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3072"/>
              <a:ext cx="1200"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9"/>
            <p:cNvSpPr txBox="1">
              <a:spLocks noChangeArrowheads="1"/>
            </p:cNvSpPr>
            <p:nvPr/>
          </p:nvSpPr>
          <p:spPr bwMode="auto">
            <a:xfrm>
              <a:off x="4320"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a:t>16 Years</a:t>
              </a:r>
            </a:p>
          </p:txBody>
        </p:sp>
      </p:gr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381000"/>
            <a:ext cx="8153400" cy="944563"/>
          </a:xfrm>
          <a:prstGeom prst="rect">
            <a:avLst/>
          </a:prstGeom>
          <a:solidFill>
            <a:srgbClr val="FF99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Statistical Test Plans </a:t>
            </a:r>
            <a:br>
              <a:rPr lang="en-US" altLang="en-US" sz="3200" b="1" dirty="0">
                <a:solidFill>
                  <a:schemeClr val="bg1"/>
                </a:solidFill>
              </a:rPr>
            </a:br>
            <a:r>
              <a:rPr lang="en-US" altLang="en-US" sz="2400" b="1" i="1" dirty="0">
                <a:solidFill>
                  <a:schemeClr val="bg1"/>
                </a:solidFill>
              </a:rPr>
              <a:t>The Best Approach</a:t>
            </a:r>
            <a:endParaRPr lang="ru-RU" altLang="en-US" sz="2400" b="1" i="1" dirty="0">
              <a:solidFill>
                <a:schemeClr val="bg1"/>
              </a:solidFill>
            </a:endParaRPr>
          </a:p>
        </p:txBody>
      </p:sp>
      <p:sp>
        <p:nvSpPr>
          <p:cNvPr id="12291"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12292" name="Rectangle 4"/>
          <p:cNvSpPr>
            <a:spLocks noChangeArrowheads="1"/>
          </p:cNvSpPr>
          <p:nvPr/>
        </p:nvSpPr>
        <p:spPr bwMode="auto">
          <a:xfrm>
            <a:off x="685800" y="1600200"/>
            <a:ext cx="7772400" cy="457200"/>
          </a:xfrm>
          <a:prstGeom prst="rect">
            <a:avLst/>
          </a:prstGeom>
          <a:solidFill>
            <a:srgbClr val="FFFF00"/>
          </a:solidFill>
          <a:ln w="9525">
            <a:solidFill>
              <a:srgbClr val="000000"/>
            </a:solidFill>
            <a:miter lim="800000"/>
            <a:headEnd/>
            <a:tailEnd/>
          </a:ln>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400" b="1">
                <a:latin typeface="Times New Roman" pitchFamily="18" charset="0"/>
              </a:rPr>
              <a:t>ANSI C12.1-2001 Code for Electricity Metering Guidance</a:t>
            </a:r>
            <a:endParaRPr lang="ru-RU" altLang="en-US" sz="2400" b="1">
              <a:latin typeface="Times New Roman" pitchFamily="18" charset="0"/>
            </a:endParaRPr>
          </a:p>
        </p:txBody>
      </p:sp>
      <p:sp>
        <p:nvSpPr>
          <p:cNvPr id="12293" name="Text Box 5"/>
          <p:cNvSpPr txBox="1">
            <a:spLocks noChangeArrowheads="1"/>
          </p:cNvSpPr>
          <p:nvPr/>
        </p:nvSpPr>
        <p:spPr bwMode="auto">
          <a:xfrm>
            <a:off x="381000" y="2193925"/>
            <a:ext cx="8382000" cy="37480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dirty="0">
                <a:cs typeface="Arial" charset="0"/>
              </a:rPr>
              <a:t>Paragraph 5.1.4.3.3 Statistical sampling plan</a:t>
            </a:r>
          </a:p>
          <a:p>
            <a:pPr algn="l" eaLnBrk="1" hangingPunct="1"/>
            <a:endParaRPr lang="en-US" altLang="en-US" dirty="0">
              <a:cs typeface="Arial" charset="0"/>
            </a:endParaRPr>
          </a:p>
          <a:p>
            <a:pPr algn="l" eaLnBrk="1" hangingPunct="1"/>
            <a:r>
              <a:rPr lang="en-US" altLang="en-US" dirty="0">
                <a:cs typeface="Arial" charset="0"/>
              </a:rPr>
              <a:t>“The statistical sampling plan used shall conform to accepted principles of statistical sampling based on either variables or attributes methods.  Meters shall be divided into homogeneous groups, such as manufacturer and manufacturer’s type.  The groups may be further divided into subdivision within the manufacturer’s type by major design modifications.”</a:t>
            </a:r>
          </a:p>
          <a:p>
            <a:pPr algn="l" eaLnBrk="1" hangingPunct="1"/>
            <a:endParaRPr lang="en-US" altLang="en-US" b="1" dirty="0">
              <a:cs typeface="Arial" charset="0"/>
            </a:endParaRPr>
          </a:p>
          <a:p>
            <a:pPr algn="l" eaLnBrk="1" hangingPunct="1"/>
            <a:r>
              <a:rPr lang="en-US" altLang="en-US" b="1" dirty="0">
                <a:cs typeface="Arial" charset="0"/>
              </a:rPr>
              <a:t>NOTE</a:t>
            </a:r>
            <a:r>
              <a:rPr lang="en-US" altLang="en-US" dirty="0">
                <a:cs typeface="Arial" charset="0"/>
              </a:rPr>
              <a:t> - Examples of statistical sampling plans </a:t>
            </a:r>
            <a:br>
              <a:rPr lang="en-US" altLang="en-US" dirty="0">
                <a:cs typeface="Arial" charset="0"/>
              </a:rPr>
            </a:br>
            <a:r>
              <a:rPr lang="en-US" altLang="en-US" dirty="0">
                <a:cs typeface="Arial" charset="0"/>
              </a:rPr>
              <a:t>can be found in ANSI/ASQC Z1.9, the ANSI </a:t>
            </a:r>
            <a:br>
              <a:rPr lang="en-US" altLang="en-US" dirty="0">
                <a:cs typeface="Arial" charset="0"/>
              </a:rPr>
            </a:br>
            <a:r>
              <a:rPr lang="en-US" altLang="en-US" dirty="0">
                <a:cs typeface="Arial" charset="0"/>
              </a:rPr>
              <a:t>version of MIL-STD-414 and ANSI/ASQC Z1.4,</a:t>
            </a:r>
            <a:br>
              <a:rPr lang="en-US" altLang="en-US" dirty="0">
                <a:cs typeface="Arial" charset="0"/>
              </a:rPr>
            </a:br>
            <a:r>
              <a:rPr lang="en-US" altLang="en-US" dirty="0">
                <a:cs typeface="Arial" charset="0"/>
              </a:rPr>
              <a:t>the ANSI version of MIL-STD-105.</a:t>
            </a:r>
            <a:endParaRPr lang="ru-RU" altLang="en-US" dirty="0">
              <a:cs typeface="Arial" charset="0"/>
            </a:endParaRPr>
          </a:p>
        </p:txBody>
      </p:sp>
      <p:sp>
        <p:nvSpPr>
          <p:cNvPr id="12294" name="AutoShape 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a:p>
        </p:txBody>
      </p:sp>
      <p:sp>
        <p:nvSpPr>
          <p:cNvPr id="12295" name="AutoShape 9"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a:p>
        </p:txBody>
      </p:sp>
      <p:pic>
        <p:nvPicPr>
          <p:cNvPr id="12296" name="Picture 10" descr="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0" y="4124325"/>
            <a:ext cx="25311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26"/>
          <p:cNvSpPr txBox="1">
            <a:spLocks noChangeArrowheads="1"/>
          </p:cNvSpPr>
          <p:nvPr/>
        </p:nvSpPr>
        <p:spPr bwMode="auto">
          <a:xfrm>
            <a:off x="685800" y="563563"/>
            <a:ext cx="7696200" cy="579437"/>
          </a:xfrm>
          <a:prstGeom prst="rect">
            <a:avLst/>
          </a:prstGeom>
          <a:solidFill>
            <a:srgbClr val="FF99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Why Use a Statistical Testing Plan?</a:t>
            </a:r>
            <a:endParaRPr lang="ru-RU" altLang="en-US" sz="3200" b="1" dirty="0">
              <a:solidFill>
                <a:schemeClr val="bg1"/>
              </a:solidFill>
            </a:endParaRPr>
          </a:p>
        </p:txBody>
      </p:sp>
      <p:sp>
        <p:nvSpPr>
          <p:cNvPr id="13315" name="Text Box 1027"/>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13316" name="Text Box 1028"/>
          <p:cNvSpPr txBox="1">
            <a:spLocks noChangeArrowheads="1"/>
          </p:cNvSpPr>
          <p:nvPr/>
        </p:nvSpPr>
        <p:spPr bwMode="auto">
          <a:xfrm>
            <a:off x="685800" y="1600200"/>
            <a:ext cx="7848600" cy="25304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buFontTx/>
              <a:buChar char="•"/>
            </a:pPr>
            <a:r>
              <a:rPr lang="en-US" altLang="en-US" sz="2200">
                <a:cs typeface="Arial" charset="0"/>
              </a:rPr>
              <a:t>Focuses testing on the proper meters</a:t>
            </a:r>
          </a:p>
          <a:p>
            <a:pPr algn="l" eaLnBrk="1" hangingPunct="1">
              <a:buFontTx/>
              <a:buChar char="•"/>
            </a:pPr>
            <a:r>
              <a:rPr lang="en-US" altLang="en-US" sz="2200">
                <a:cs typeface="Arial" charset="0"/>
              </a:rPr>
              <a:t>Minimizes number of meters to be tested; usually requires less than 30% of what a periodic testing plan requires</a:t>
            </a:r>
          </a:p>
          <a:p>
            <a:pPr algn="l" eaLnBrk="1" hangingPunct="1">
              <a:buFontTx/>
              <a:buChar char="•"/>
            </a:pPr>
            <a:r>
              <a:rPr lang="en-US" altLang="en-US" sz="2200">
                <a:cs typeface="Arial" charset="0"/>
              </a:rPr>
              <a:t>Provides data and analysis tools for use in </a:t>
            </a:r>
          </a:p>
          <a:p>
            <a:pPr algn="l" eaLnBrk="1" hangingPunct="1"/>
            <a:r>
              <a:rPr lang="en-US" altLang="en-US" sz="2200">
                <a:cs typeface="Arial" charset="0"/>
              </a:rPr>
              <a:t>   understanding what is happening with installed meters </a:t>
            </a:r>
          </a:p>
          <a:p>
            <a:pPr algn="l" eaLnBrk="1" hangingPunct="1"/>
            <a:r>
              <a:rPr lang="en-US" altLang="en-US" sz="2200">
                <a:cs typeface="Arial" charset="0"/>
              </a:rPr>
              <a:t>   or for use in the purchasing of new meters</a:t>
            </a:r>
            <a:endParaRPr lang="ru-RU" altLang="en-US" sz="2200">
              <a:cs typeface="Arial" charset="0"/>
            </a:endParaRPr>
          </a:p>
        </p:txBody>
      </p:sp>
      <p:sp>
        <p:nvSpPr>
          <p:cNvPr id="13317" name="AutoShape 103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a:p>
        </p:txBody>
      </p:sp>
      <p:pic>
        <p:nvPicPr>
          <p:cNvPr id="13318" name="Picture 1031" descr="why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144882"/>
            <a:ext cx="24384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57200" y="533400"/>
            <a:ext cx="8229600" cy="579438"/>
          </a:xfrm>
          <a:prstGeom prst="rect">
            <a:avLst/>
          </a:prstGeom>
          <a:solidFill>
            <a:srgbClr val="FF99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ru-RU" altLang="en-US" sz="3200" b="1" dirty="0">
                <a:solidFill>
                  <a:schemeClr val="bg1"/>
                </a:solidFill>
              </a:rPr>
              <a:t>Homogeneous Population(s)</a:t>
            </a:r>
          </a:p>
        </p:txBody>
      </p:sp>
      <p:sp>
        <p:nvSpPr>
          <p:cNvPr id="1433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14340" name="Text Box 4"/>
          <p:cNvSpPr txBox="1">
            <a:spLocks noChangeArrowheads="1"/>
          </p:cNvSpPr>
          <p:nvPr/>
        </p:nvSpPr>
        <p:spPr bwMode="auto">
          <a:xfrm>
            <a:off x="484188" y="1517650"/>
            <a:ext cx="8301037" cy="4392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70000"/>
              </a:lnSpc>
              <a:buFontTx/>
              <a:buChar char="•"/>
            </a:pPr>
            <a:r>
              <a:rPr lang="en-US" altLang="en-US" sz="2200">
                <a:latin typeface="Times New Roman" pitchFamily="18" charset="0"/>
              </a:rPr>
              <a:t>  </a:t>
            </a:r>
            <a:r>
              <a:rPr lang="en-US" altLang="en-US" sz="2200">
                <a:cs typeface="Arial" charset="0"/>
              </a:rPr>
              <a:t>The groups or populations being sampled and tested  </a:t>
            </a:r>
          </a:p>
          <a:p>
            <a:pPr algn="l" eaLnBrk="1" hangingPunct="1">
              <a:lnSpc>
                <a:spcPct val="70000"/>
              </a:lnSpc>
            </a:pPr>
            <a:r>
              <a:rPr lang="en-US" altLang="en-US" sz="2200">
                <a:cs typeface="Arial" charset="0"/>
              </a:rPr>
              <a:t>    are made up of the same or similar items, items </a:t>
            </a:r>
          </a:p>
          <a:p>
            <a:pPr algn="l" eaLnBrk="1" hangingPunct="1">
              <a:lnSpc>
                <a:spcPct val="70000"/>
              </a:lnSpc>
            </a:pPr>
            <a:r>
              <a:rPr lang="en-US" altLang="en-US" sz="2200">
                <a:cs typeface="Arial" charset="0"/>
              </a:rPr>
              <a:t>    which operate in the same way and were made in the</a:t>
            </a:r>
          </a:p>
          <a:p>
            <a:pPr algn="l" eaLnBrk="1" hangingPunct="1">
              <a:lnSpc>
                <a:spcPct val="70000"/>
              </a:lnSpc>
            </a:pPr>
            <a:r>
              <a:rPr lang="en-US" altLang="en-US" sz="2200">
                <a:cs typeface="Arial" charset="0"/>
              </a:rPr>
              <a:t>    same manner.</a:t>
            </a:r>
          </a:p>
          <a:p>
            <a:pPr algn="l" eaLnBrk="1" hangingPunct="1">
              <a:lnSpc>
                <a:spcPct val="70000"/>
              </a:lnSpc>
            </a:pPr>
            <a:endParaRPr lang="en-US" altLang="en-US" sz="2200">
              <a:cs typeface="Arial" charset="0"/>
            </a:endParaRPr>
          </a:p>
          <a:p>
            <a:pPr algn="l" eaLnBrk="1" hangingPunct="1">
              <a:lnSpc>
                <a:spcPct val="70000"/>
              </a:lnSpc>
              <a:buFontTx/>
              <a:buChar char="•"/>
            </a:pPr>
            <a:r>
              <a:rPr lang="en-US" altLang="en-US" sz="2200">
                <a:cs typeface="Arial" charset="0"/>
              </a:rPr>
              <a:t>  For electric meters, this has traditionally been </a:t>
            </a:r>
          </a:p>
          <a:p>
            <a:pPr algn="l" eaLnBrk="1" hangingPunct="1">
              <a:lnSpc>
                <a:spcPct val="70000"/>
              </a:lnSpc>
            </a:pPr>
            <a:r>
              <a:rPr lang="en-US" altLang="en-US" sz="2200">
                <a:cs typeface="Arial" charset="0"/>
              </a:rPr>
              <a:t>    interpreted as being meters of a specific meter</a:t>
            </a:r>
          </a:p>
          <a:p>
            <a:pPr algn="l" eaLnBrk="1" hangingPunct="1">
              <a:lnSpc>
                <a:spcPct val="70000"/>
              </a:lnSpc>
            </a:pPr>
            <a:r>
              <a:rPr lang="en-US" altLang="en-US" sz="2200">
                <a:cs typeface="Arial" charset="0"/>
              </a:rPr>
              <a:t>    type from a manufacturer (i.e. AB1, J5S, MX, etc.).</a:t>
            </a:r>
          </a:p>
          <a:p>
            <a:pPr algn="l" eaLnBrk="1" hangingPunct="1">
              <a:lnSpc>
                <a:spcPct val="70000"/>
              </a:lnSpc>
            </a:pPr>
            <a:endParaRPr lang="en-US" altLang="en-US" sz="2200">
              <a:cs typeface="Arial" charset="0"/>
            </a:endParaRPr>
          </a:p>
          <a:p>
            <a:pPr algn="l" eaLnBrk="1" hangingPunct="1">
              <a:lnSpc>
                <a:spcPct val="70000"/>
              </a:lnSpc>
              <a:buFontTx/>
              <a:buChar char="•"/>
            </a:pPr>
            <a:r>
              <a:rPr lang="en-US" altLang="en-US" sz="2200">
                <a:cs typeface="Arial" charset="0"/>
              </a:rPr>
              <a:t>  AMR &amp; AMI programs have helped to make the</a:t>
            </a:r>
          </a:p>
          <a:p>
            <a:pPr algn="l" eaLnBrk="1" hangingPunct="1">
              <a:lnSpc>
                <a:spcPct val="70000"/>
              </a:lnSpc>
            </a:pPr>
            <a:r>
              <a:rPr lang="en-US" altLang="en-US" sz="2200">
                <a:cs typeface="Arial" charset="0"/>
              </a:rPr>
              <a:t>   overall populations more homogenous.  This makes a</a:t>
            </a:r>
          </a:p>
          <a:p>
            <a:pPr algn="l" eaLnBrk="1" hangingPunct="1">
              <a:lnSpc>
                <a:spcPct val="70000"/>
              </a:lnSpc>
            </a:pPr>
            <a:r>
              <a:rPr lang="en-US" altLang="en-US" sz="2200">
                <a:cs typeface="Arial" charset="0"/>
              </a:rPr>
              <a:t>   utility with AMR &amp; AMI meters better prepared to</a:t>
            </a:r>
          </a:p>
          <a:p>
            <a:pPr algn="l" eaLnBrk="1" hangingPunct="1">
              <a:lnSpc>
                <a:spcPct val="70000"/>
              </a:lnSpc>
            </a:pPr>
            <a:r>
              <a:rPr lang="en-US" altLang="en-US" sz="2200">
                <a:cs typeface="Arial" charset="0"/>
              </a:rPr>
              <a:t>   take advantage of a statistical sampling plan.</a:t>
            </a:r>
            <a:endParaRPr lang="ru-RU" altLang="en-US" sz="2200">
              <a:cs typeface="Arial" charset="0"/>
            </a:endParaRPr>
          </a:p>
        </p:txBody>
      </p:sp>
      <p:sp>
        <p:nvSpPr>
          <p:cNvPr id="5"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62000" y="381000"/>
            <a:ext cx="7772400" cy="584775"/>
          </a:xfrm>
          <a:prstGeom prst="rect">
            <a:avLst/>
          </a:prstGeom>
          <a:solidFill>
            <a:srgbClr val="FF99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Testing of a Meter vs Testing a Site</a:t>
            </a:r>
            <a:endParaRPr lang="ru-RU" altLang="en-US" sz="3200" b="1" dirty="0">
              <a:solidFill>
                <a:schemeClr val="bg1"/>
              </a:solidFill>
            </a:endParaRPr>
          </a:p>
        </p:txBody>
      </p:sp>
      <p:sp>
        <p:nvSpPr>
          <p:cNvPr id="1536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15364" name="Text Box 4"/>
          <p:cNvSpPr txBox="1">
            <a:spLocks noChangeArrowheads="1"/>
          </p:cNvSpPr>
          <p:nvPr/>
        </p:nvSpPr>
        <p:spPr bwMode="auto">
          <a:xfrm>
            <a:off x="762000" y="1219200"/>
            <a:ext cx="7924800" cy="1979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2200" b="1" i="1">
                <a:solidFill>
                  <a:srgbClr val="0033CC"/>
                </a:solidFill>
                <a:cs typeface="Arial" charset="0"/>
              </a:rPr>
              <a:t>Test an installation and system and not just a meter!</a:t>
            </a:r>
            <a:r>
              <a:rPr lang="en-US" altLang="en-US" sz="2200">
                <a:cs typeface="Arial" charset="0"/>
              </a:rPr>
              <a:t> </a:t>
            </a:r>
          </a:p>
          <a:p>
            <a:pPr algn="l" eaLnBrk="1" hangingPunct="1"/>
            <a:r>
              <a:rPr lang="en-US" altLang="en-US" sz="2200">
                <a:cs typeface="Arial" charset="0"/>
              </a:rPr>
              <a:t>Test programs may need to involve testing and checking th</a:t>
            </a:r>
            <a:r>
              <a:rPr lang="en-US" altLang="en-US" sz="2200" i="1">
                <a:cs typeface="Arial" charset="0"/>
              </a:rPr>
              <a:t>e</a:t>
            </a:r>
            <a:r>
              <a:rPr lang="en-US" altLang="en-US" sz="2200">
                <a:cs typeface="Arial" charset="0"/>
              </a:rPr>
              <a:t> meter performance as well as checking and testing the installation. This more extensive test check list needs to be done especially for the higher revenue C&amp;I customers.</a:t>
            </a:r>
            <a:r>
              <a:rPr lang="en-US" altLang="en-US" sz="2800">
                <a:cs typeface="Arial" charset="0"/>
              </a:rPr>
              <a:t>  </a:t>
            </a:r>
            <a:endParaRPr lang="en-US" altLang="en-US" sz="2400">
              <a:cs typeface="Arial" charset="0"/>
            </a:endParaRPr>
          </a:p>
        </p:txBody>
      </p:sp>
      <p:pic>
        <p:nvPicPr>
          <p:cNvPr id="15365" name="Picture 6" descr="TESCO-equipment-prewired-meter-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05200"/>
            <a:ext cx="2743200" cy="23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factory_001"/>
          <p:cNvPicPr>
            <a:picLocks noChangeAspect="1" noChangeArrowheads="1"/>
          </p:cNvPicPr>
          <p:nvPr/>
        </p:nvPicPr>
        <p:blipFill>
          <a:blip r:embed="rId3">
            <a:extLst>
              <a:ext uri="{28A0092B-C50C-407E-A947-70E740481C1C}">
                <a14:useLocalDpi xmlns:a14="http://schemas.microsoft.com/office/drawing/2010/main" val="0"/>
              </a:ext>
            </a:extLst>
          </a:blip>
          <a:srcRect b="33940"/>
          <a:stretch>
            <a:fillRect/>
          </a:stretch>
        </p:blipFill>
        <p:spPr bwMode="auto">
          <a:xfrm>
            <a:off x="1438759" y="3352800"/>
            <a:ext cx="3200400" cy="271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pic>
        <p:nvPicPr>
          <p:cNvPr id="16387" name="Picture 5" descr="TESCO Meter Form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31763"/>
            <a:ext cx="5715000" cy="66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solidFill>
            <a:srgbClr val="FF99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Meter Testing Traceability</a:t>
            </a:r>
          </a:p>
        </p:txBody>
      </p:sp>
      <p:sp>
        <p:nvSpPr>
          <p:cNvPr id="17411" name="Rectangle 3"/>
          <p:cNvSpPr>
            <a:spLocks noGrp="1" noChangeArrowheads="1"/>
          </p:cNvSpPr>
          <p:nvPr>
            <p:ph idx="1"/>
          </p:nvPr>
        </p:nvSpPr>
        <p:spPr bwMode="auto">
          <a:xfrm>
            <a:off x="457200" y="1522413"/>
            <a:ext cx="8229600" cy="2895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60400" indent="-660400" eaLnBrk="1" hangingPunct="1"/>
            <a:r>
              <a:rPr lang="en-US" altLang="ja-JP" sz="2200" smtClean="0">
                <a:latin typeface="Arial" charset="0"/>
                <a:ea typeface="ＭＳ Ｐゴシック" pitchFamily="34" charset="-128"/>
              </a:rPr>
              <a:t>Test equipment to NIST standards </a:t>
            </a:r>
          </a:p>
          <a:p>
            <a:pPr marL="660400" indent="-660400" eaLnBrk="1" hangingPunct="1"/>
            <a:r>
              <a:rPr lang="en-US" altLang="en-US" sz="2200" smtClean="0">
                <a:latin typeface="Arial" charset="0"/>
                <a:cs typeface="Arial" charset="0"/>
              </a:rPr>
              <a:t>Tracking number of meters to be tested per State Commission requirements</a:t>
            </a:r>
          </a:p>
          <a:p>
            <a:pPr marL="660400" indent="-660400" eaLnBrk="1" hangingPunct="1"/>
            <a:r>
              <a:rPr lang="en-US" altLang="en-US" sz="2200" smtClean="0">
                <a:latin typeface="Arial" charset="0"/>
                <a:cs typeface="Arial" charset="0"/>
              </a:rPr>
              <a:t>Tracking meter test data </a:t>
            </a:r>
          </a:p>
          <a:p>
            <a:pPr marL="1409700" lvl="2" indent="-495300" eaLnBrk="1" hangingPunct="1"/>
            <a:r>
              <a:rPr lang="en-US" altLang="en-US" sz="2200" smtClean="0">
                <a:latin typeface="Arial" charset="0"/>
                <a:cs typeface="Arial" charset="0"/>
              </a:rPr>
              <a:t>Meter Records</a:t>
            </a:r>
          </a:p>
          <a:p>
            <a:pPr marL="1409700" lvl="2" indent="-495300" eaLnBrk="1" hangingPunct="1"/>
            <a:r>
              <a:rPr lang="en-US" altLang="en-US" sz="2200" smtClean="0">
                <a:latin typeface="Arial" charset="0"/>
                <a:cs typeface="Arial" charset="0"/>
              </a:rPr>
              <a:t>Meter Data Management</a:t>
            </a:r>
            <a:br>
              <a:rPr lang="en-US" altLang="en-US" sz="2200" smtClean="0">
                <a:latin typeface="Arial" charset="0"/>
                <a:cs typeface="Arial" charset="0"/>
              </a:rPr>
            </a:br>
            <a:r>
              <a:rPr lang="en-US" altLang="en-US" sz="2200" smtClean="0">
                <a:latin typeface="Arial" charset="0"/>
                <a:cs typeface="Arial" charset="0"/>
              </a:rPr>
              <a:t>System (MDMS)</a:t>
            </a:r>
          </a:p>
          <a:p>
            <a:pPr marL="1409700" lvl="2" indent="-495300" eaLnBrk="1" hangingPunct="1"/>
            <a:endParaRPr lang="en-US" altLang="en-US" sz="2200" smtClean="0"/>
          </a:p>
        </p:txBody>
      </p:sp>
      <p:pic>
        <p:nvPicPr>
          <p:cNvPr id="17412" name="Picture 7"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850" y="2905125"/>
            <a:ext cx="3979863"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457200" y="1600200"/>
            <a:ext cx="822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i="1">
                <a:solidFill>
                  <a:schemeClr val="tx1"/>
                </a:solidFill>
                <a:cs typeface="Arial" charset="0"/>
                <a:sym typeface="Symbol" pitchFamily="18" charset="2"/>
              </a:rPr>
              <a:t>Traceability is defined as ability to link the results of the calibration and measurement to related standard and/or reference (preferably national or international standard) through an unbroken chain of comparisons.</a:t>
            </a:r>
          </a:p>
          <a:p>
            <a:pPr algn="l" eaLnBrk="1" hangingPunct="1">
              <a:lnSpc>
                <a:spcPct val="90000"/>
              </a:lnSpc>
              <a:spcBef>
                <a:spcPct val="20000"/>
              </a:spcBef>
              <a:buFont typeface="Arial" charset="0"/>
              <a:buChar char="•"/>
            </a:pPr>
            <a:endParaRPr lang="en-US" altLang="en-US" sz="2200" i="1">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a:solidFill>
                  <a:schemeClr val="tx1"/>
                </a:solidFill>
                <a:cs typeface="Arial" charset="0"/>
                <a:sym typeface="Symbol" pitchFamily="18" charset="2"/>
              </a:rPr>
              <a:t>Calibration is typically performed by measuring a test unit against a known standard or reference.</a:t>
            </a:r>
          </a:p>
          <a:p>
            <a:pPr algn="l" eaLnBrk="1" hangingPunct="1">
              <a:lnSpc>
                <a:spcPct val="90000"/>
              </a:lnSpc>
              <a:spcBef>
                <a:spcPct val="20000"/>
              </a:spcBef>
              <a:buFont typeface="Arial" charset="0"/>
              <a:buChar char="•"/>
            </a:pPr>
            <a:endParaRPr lang="en-US" altLang="en-US" sz="220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a:solidFill>
                  <a:schemeClr val="tx1"/>
                </a:solidFill>
                <a:cs typeface="Arial" charset="0"/>
                <a:sym typeface="Symbol" pitchFamily="18" charset="2"/>
              </a:rPr>
              <a:t>Master standard (i.e. gages) are kept by National Measurement Institute (NMI) of each country.</a:t>
            </a:r>
          </a:p>
        </p:txBody>
      </p:sp>
      <p:sp>
        <p:nvSpPr>
          <p:cNvPr id="18435" name="Rectangle 5"/>
          <p:cNvSpPr>
            <a:spLocks noChangeArrowheads="1"/>
          </p:cNvSpPr>
          <p:nvPr/>
        </p:nvSpPr>
        <p:spPr bwMode="auto">
          <a:xfrm>
            <a:off x="533400" y="563563"/>
            <a:ext cx="7772400" cy="579437"/>
          </a:xfrm>
          <a:prstGeom prst="rect">
            <a:avLst/>
          </a:prstGeom>
          <a:solidFill>
            <a:srgbClr val="FF9900"/>
          </a:solidFill>
          <a:ln>
            <a:noFill/>
          </a:ln>
          <a:effectLs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a:t>
            </a:r>
          </a:p>
        </p:txBody>
      </p:sp>
      <p:sp>
        <p:nvSpPr>
          <p:cNvPr id="4"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5" name="Rectangle 5"/>
          <p:cNvSpPr>
            <a:spLocks noChangeArrowheads="1"/>
          </p:cNvSpPr>
          <p:nvPr/>
        </p:nvSpPr>
        <p:spPr bwMode="auto">
          <a:xfrm>
            <a:off x="381000" y="1676400"/>
            <a:ext cx="8229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u="sng" dirty="0">
                <a:solidFill>
                  <a:schemeClr val="tx1"/>
                </a:solidFill>
                <a:cs typeface="Arial" charset="0"/>
                <a:sym typeface="Symbol" pitchFamily="18" charset="2"/>
              </a:rPr>
              <a:t>N</a:t>
            </a:r>
            <a:r>
              <a:rPr lang="en-US" altLang="en-US" sz="2200" dirty="0">
                <a:solidFill>
                  <a:schemeClr val="tx1"/>
                </a:solidFill>
                <a:cs typeface="Arial" charset="0"/>
                <a:sym typeface="Symbol" pitchFamily="18" charset="2"/>
              </a:rPr>
              <a:t>ational </a:t>
            </a:r>
            <a:r>
              <a:rPr lang="en-US" altLang="en-US" sz="2200" u="sng" dirty="0">
                <a:solidFill>
                  <a:schemeClr val="tx1"/>
                </a:solidFill>
                <a:cs typeface="Arial" charset="0"/>
                <a:sym typeface="Symbol" pitchFamily="18" charset="2"/>
              </a:rPr>
              <a:t>I</a:t>
            </a:r>
            <a:r>
              <a:rPr lang="en-US" altLang="en-US" sz="2200" dirty="0">
                <a:solidFill>
                  <a:schemeClr val="tx1"/>
                </a:solidFill>
                <a:cs typeface="Arial" charset="0"/>
                <a:sym typeface="Symbol" pitchFamily="18" charset="2"/>
              </a:rPr>
              <a:t>nstitute of </a:t>
            </a:r>
            <a:r>
              <a:rPr lang="en-US" altLang="en-US" sz="2200" u="sng" dirty="0">
                <a:solidFill>
                  <a:schemeClr val="tx1"/>
                </a:solidFill>
                <a:cs typeface="Arial" charset="0"/>
                <a:sym typeface="Symbol" pitchFamily="18" charset="2"/>
              </a:rPr>
              <a:t>S</a:t>
            </a:r>
            <a:r>
              <a:rPr lang="en-US" altLang="en-US" sz="2200" dirty="0">
                <a:solidFill>
                  <a:schemeClr val="tx1"/>
                </a:solidFill>
                <a:cs typeface="Arial" charset="0"/>
                <a:sym typeface="Symbol" pitchFamily="18" charset="2"/>
              </a:rPr>
              <a:t>tandards and </a:t>
            </a:r>
            <a:r>
              <a:rPr lang="en-US" altLang="en-US" sz="2200" u="sng" dirty="0">
                <a:solidFill>
                  <a:schemeClr val="tx1"/>
                </a:solidFill>
                <a:cs typeface="Arial" charset="0"/>
                <a:sym typeface="Symbol" pitchFamily="18" charset="2"/>
              </a:rPr>
              <a:t>T</a:t>
            </a:r>
            <a:r>
              <a:rPr lang="en-US" altLang="en-US" sz="2200" dirty="0">
                <a:solidFill>
                  <a:schemeClr val="tx1"/>
                </a:solidFill>
                <a:cs typeface="Arial" charset="0"/>
                <a:sym typeface="Symbol" pitchFamily="18" charset="2"/>
              </a:rPr>
              <a:t>echnology (NIST) provides internal tracking numbers, which are often used as evidence of traceability.</a:t>
            </a:r>
          </a:p>
          <a:p>
            <a:pPr algn="l" eaLnBrk="1" hangingPunct="1">
              <a:lnSpc>
                <a:spcPct val="90000"/>
              </a:lnSpc>
              <a:spcBef>
                <a:spcPct val="20000"/>
              </a:spcBef>
              <a:buFont typeface="Arial" charset="0"/>
              <a:buChar char="•"/>
            </a:pPr>
            <a:endParaRPr lang="en-US" altLang="en-US" sz="2200"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b="1" dirty="0">
                <a:solidFill>
                  <a:schemeClr val="tx1"/>
                </a:solidFill>
                <a:cs typeface="Arial" charset="0"/>
                <a:sym typeface="Symbol" pitchFamily="18" charset="2"/>
              </a:rPr>
              <a:t>WARNING!</a:t>
            </a:r>
            <a:r>
              <a:rPr lang="en-US" altLang="en-US" sz="2200" dirty="0">
                <a:solidFill>
                  <a:schemeClr val="tx1"/>
                </a:solidFill>
                <a:cs typeface="Arial" charset="0"/>
                <a:sym typeface="Symbol" pitchFamily="18" charset="2"/>
              </a:rPr>
              <a:t>  NIST does not certify or guarantee that calibration and measurements are correct, nor does it provide any kind of certification of accuracy and </a:t>
            </a:r>
            <a:r>
              <a:rPr lang="en-US" altLang="en-US" sz="2200" dirty="0" smtClean="0">
                <a:solidFill>
                  <a:schemeClr val="tx1"/>
                </a:solidFill>
                <a:cs typeface="Arial" charset="0"/>
                <a:sym typeface="Symbol" pitchFamily="18" charset="2"/>
              </a:rPr>
              <a:t>calibration. NIST </a:t>
            </a:r>
            <a:r>
              <a:rPr lang="en-US" altLang="en-US" sz="2200" dirty="0">
                <a:solidFill>
                  <a:schemeClr val="tx1"/>
                </a:solidFill>
                <a:cs typeface="Arial" charset="0"/>
                <a:sym typeface="Symbol" pitchFamily="18" charset="2"/>
              </a:rPr>
              <a:t>only provides certifications for the work performed by them.</a:t>
            </a:r>
          </a:p>
        </p:txBody>
      </p:sp>
      <p:sp>
        <p:nvSpPr>
          <p:cNvPr id="19460" name="Rectangle 5"/>
          <p:cNvSpPr>
            <a:spLocks noChangeArrowheads="1"/>
          </p:cNvSpPr>
          <p:nvPr/>
        </p:nvSpPr>
        <p:spPr bwMode="auto">
          <a:xfrm>
            <a:off x="381000" y="563563"/>
            <a:ext cx="8077200" cy="579437"/>
          </a:xfrm>
          <a:prstGeom prst="rect">
            <a:avLst/>
          </a:prstGeom>
          <a:solidFill>
            <a:srgbClr val="FF9900"/>
          </a:solidFill>
          <a:ln>
            <a:noFill/>
          </a:ln>
          <a:effectLs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a:t>
            </a:r>
          </a:p>
        </p:txBody>
      </p:sp>
      <p:sp>
        <p:nvSpPr>
          <p:cNvPr id="4"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76400"/>
            <a:ext cx="6400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a:off x="533400" y="533400"/>
            <a:ext cx="8153400" cy="579438"/>
          </a:xfrm>
          <a:prstGeom prst="rect">
            <a:avLst/>
          </a:prstGeom>
          <a:solidFill>
            <a:srgbClr val="FF9900"/>
          </a:solidFill>
          <a:ln>
            <a:noFill/>
          </a:ln>
          <a:effectLs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 - Standards</a:t>
            </a:r>
          </a:p>
        </p:txBody>
      </p:sp>
      <p:sp>
        <p:nvSpPr>
          <p:cNvPr id="4"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solidFill>
            <a:srgbClr val="FF99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smtClean="0">
                <a:solidFill>
                  <a:schemeClr val="bg1"/>
                </a:solidFill>
                <a:latin typeface="Arial" charset="0"/>
              </a:rPr>
              <a:t>Questions to Answer</a:t>
            </a:r>
          </a:p>
        </p:txBody>
      </p:sp>
      <p:sp>
        <p:nvSpPr>
          <p:cNvPr id="3075" name="Rectangle 3"/>
          <p:cNvSpPr>
            <a:spLocks noGrp="1" noChangeArrowheads="1"/>
          </p:cNvSpPr>
          <p:nvPr>
            <p:ph idx="1"/>
          </p:nvPr>
        </p:nvSpPr>
        <p:spPr bwMode="auto">
          <a:xfrm>
            <a:off x="533400" y="1219200"/>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pPr>
            <a:r>
              <a:rPr lang="en-US" altLang="en-US" sz="2800" dirty="0" smtClean="0">
                <a:latin typeface="Arial" charset="0"/>
                <a:cs typeface="Arial" charset="0"/>
              </a:rPr>
              <a:t>Why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What types of meter tests are there?</a:t>
            </a:r>
          </a:p>
          <a:p>
            <a:pPr marL="457200" indent="-457200" eaLnBrk="1" hangingPunct="1">
              <a:buFont typeface="Arial" panose="020B0604020202020204" pitchFamily="34" charset="0"/>
              <a:buChar char="•"/>
            </a:pPr>
            <a:r>
              <a:rPr lang="en-US" altLang="en-US" sz="2800" dirty="0" smtClean="0">
                <a:latin typeface="Arial" charset="0"/>
                <a:cs typeface="Arial" charset="0"/>
              </a:rPr>
              <a:t>How do utility tests differ from customer request tests?</a:t>
            </a:r>
          </a:p>
          <a:p>
            <a:pPr marL="457200" indent="-457200" eaLnBrk="1" hangingPunct="1">
              <a:buFont typeface="Arial" panose="020B0604020202020204" pitchFamily="34" charset="0"/>
              <a:buChar char="•"/>
            </a:pPr>
            <a:r>
              <a:rPr lang="en-US" altLang="en-US" sz="2800" dirty="0" smtClean="0">
                <a:latin typeface="Arial" charset="0"/>
                <a:cs typeface="Arial" charset="0"/>
              </a:rPr>
              <a:t>What is In-Service Testing?</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know meter tests are good?</a:t>
            </a:r>
          </a:p>
          <a:p>
            <a:pPr marL="457200" indent="-457200" eaLnBrk="1" hangingPunct="1">
              <a:buFont typeface="Arial" panose="020B0604020202020204" pitchFamily="34" charset="0"/>
              <a:buChar char="•"/>
            </a:pPr>
            <a:r>
              <a:rPr lang="en-US" altLang="en-US" sz="2800" dirty="0" smtClean="0">
                <a:latin typeface="Arial" charset="0"/>
                <a:cs typeface="Arial" charset="0"/>
              </a:rPr>
              <a:t>What do we do with the test data?</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ChangeArrowheads="1"/>
          </p:cNvSpPr>
          <p:nvPr/>
        </p:nvSpPr>
        <p:spPr bwMode="auto">
          <a:xfrm>
            <a:off x="381000" y="1036637"/>
            <a:ext cx="822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0188" indent="-227013" eaLnBrk="0" hangingPunct="0">
              <a:defRPr>
                <a:solidFill>
                  <a:srgbClr val="000000"/>
                </a:solidFill>
                <a:latin typeface="Arial" pitchFamily="34" charset="0"/>
              </a:defRPr>
            </a:lvl1pPr>
            <a:lvl2pPr marL="1092200" indent="-747713" eaLnBrk="0" hangingPunct="0">
              <a:defRPr>
                <a:solidFill>
                  <a:srgbClr val="000000"/>
                </a:solidFill>
                <a:latin typeface="Arial" pitchFamily="34" charset="0"/>
              </a:defRPr>
            </a:lvl2pPr>
            <a:lvl3pPr marL="1435100" indent="-228600" eaLnBrk="0" hangingPunct="0">
              <a:defRPr>
                <a:solidFill>
                  <a:srgbClr val="000000"/>
                </a:solidFill>
                <a:latin typeface="Arial" pitchFamily="34" charset="0"/>
              </a:defRPr>
            </a:lvl3pPr>
            <a:lvl4pPr marL="1778000" indent="-228600" eaLnBrk="0" hangingPunct="0">
              <a:defRPr>
                <a:solidFill>
                  <a:srgbClr val="000000"/>
                </a:solidFill>
                <a:latin typeface="Arial" pitchFamily="34" charset="0"/>
              </a:defRPr>
            </a:lvl4pPr>
            <a:lvl5pPr marL="2120900" indent="-228600" eaLnBrk="0" hangingPunct="0">
              <a:defRPr>
                <a:solidFill>
                  <a:srgbClr val="000000"/>
                </a:solidFill>
                <a:latin typeface="Arial" pitchFamily="34" charset="0"/>
              </a:defRPr>
            </a:lvl5pPr>
            <a:lvl6pPr marL="2578100" indent="-228600" algn="ctr" eaLnBrk="0" fontAlgn="base" hangingPunct="0">
              <a:spcBef>
                <a:spcPct val="30000"/>
              </a:spcBef>
              <a:spcAft>
                <a:spcPct val="0"/>
              </a:spcAft>
              <a:defRPr>
                <a:solidFill>
                  <a:srgbClr val="000000"/>
                </a:solidFill>
                <a:latin typeface="Arial" pitchFamily="34" charset="0"/>
              </a:defRPr>
            </a:lvl6pPr>
            <a:lvl7pPr marL="3035300" indent="-228600" algn="ctr" eaLnBrk="0" fontAlgn="base" hangingPunct="0">
              <a:spcBef>
                <a:spcPct val="30000"/>
              </a:spcBef>
              <a:spcAft>
                <a:spcPct val="0"/>
              </a:spcAft>
              <a:defRPr>
                <a:solidFill>
                  <a:srgbClr val="000000"/>
                </a:solidFill>
                <a:latin typeface="Arial" pitchFamily="34" charset="0"/>
              </a:defRPr>
            </a:lvl7pPr>
            <a:lvl8pPr marL="3492500" indent="-228600" algn="ctr" eaLnBrk="0" fontAlgn="base" hangingPunct="0">
              <a:spcBef>
                <a:spcPct val="30000"/>
              </a:spcBef>
              <a:spcAft>
                <a:spcPct val="0"/>
              </a:spcAft>
              <a:defRPr>
                <a:solidFill>
                  <a:srgbClr val="000000"/>
                </a:solidFill>
                <a:latin typeface="Arial" pitchFamily="34" charset="0"/>
              </a:defRPr>
            </a:lvl8pPr>
            <a:lvl9pPr marL="39497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lnSpc>
                <a:spcPct val="90000"/>
              </a:lnSpc>
              <a:spcBef>
                <a:spcPct val="20000"/>
              </a:spcBef>
              <a:buFont typeface="Arial" pitchFamily="34" charset="0"/>
              <a:buChar char="•"/>
              <a:defRPr/>
            </a:pPr>
            <a:r>
              <a:rPr lang="en-US" altLang="en-US" i="1" u="sng" dirty="0">
                <a:solidFill>
                  <a:schemeClr val="tx1"/>
                </a:solidFill>
                <a:cs typeface="Arial" panose="020B0604020202020204" pitchFamily="34" charset="0"/>
                <a:sym typeface="Wingdings" pitchFamily="2" charset="2"/>
              </a:rPr>
              <a:t>National Standard</a:t>
            </a:r>
          </a:p>
          <a:p>
            <a:pPr algn="l" eaLnBrk="1" hangingPunct="1">
              <a:spcBef>
                <a:spcPct val="0"/>
              </a:spcBef>
              <a:defRPr/>
            </a:pPr>
            <a:r>
              <a:rPr lang="en-US" altLang="en-US" dirty="0" smtClean="0">
                <a:solidFill>
                  <a:schemeClr val="tx1"/>
                </a:solidFill>
                <a:cs typeface="Arial" panose="020B0604020202020204" pitchFamily="34" charset="0"/>
                <a:sym typeface="Wingdings" pitchFamily="2" charset="2"/>
              </a:rPr>
              <a:t>   In the US, this is maintained by NIST, in Canada by NRC.  Not all countries have a National Standards group and even the US does not have a group for every item of interest to an electric utility (e.g. voltage transformers)</a:t>
            </a:r>
          </a:p>
          <a:p>
            <a:pPr algn="l" eaLnBrk="1" hangingPunct="1">
              <a:spcBef>
                <a:spcPct val="0"/>
              </a:spcBef>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Reference/Master 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Item of highest metrological quality located at a site where calibration is being conducted.</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defRPr/>
            </a:pPr>
            <a:r>
              <a:rPr lang="en-US" altLang="en-US" dirty="0" smtClean="0">
                <a:solidFill>
                  <a:schemeClr val="tx1"/>
                </a:solidFill>
                <a:cs typeface="Arial" panose="020B0604020202020204" pitchFamily="34" charset="0"/>
                <a:sym typeface="Symbol" pitchFamily="18" charset="2"/>
              </a:rPr>
              <a:t>	</a:t>
            </a:r>
            <a:r>
              <a:rPr lang="en-US" altLang="en-US" i="1" u="sng" dirty="0" smtClean="0">
                <a:solidFill>
                  <a:schemeClr val="tx1"/>
                </a:solidFill>
                <a:cs typeface="Arial" panose="020B0604020202020204" pitchFamily="34" charset="0"/>
                <a:sym typeface="Symbol" pitchFamily="18" charset="2"/>
              </a:rPr>
              <a:t>Transfer </a:t>
            </a:r>
            <a:r>
              <a:rPr lang="en-US" altLang="en-US" i="1" u="sng" dirty="0">
                <a:solidFill>
                  <a:schemeClr val="tx1"/>
                </a:solidFill>
                <a:cs typeface="Arial" panose="020B0604020202020204" pitchFamily="34" charset="0"/>
                <a:sym typeface="Symbol" pitchFamily="18" charset="2"/>
              </a:rPr>
              <a:t>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Lower level of Reference Standard and used for calibration of lower level calibration requirements measuring devices.</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Working Standard </a:t>
            </a:r>
          </a:p>
          <a:p>
            <a:pPr marL="230188" lvl="1" indent="-227013" algn="l" eaLnBrk="1" hangingPunct="1">
              <a:lnSpc>
                <a:spcPct val="90000"/>
              </a:lnSpc>
              <a:spcBef>
                <a:spcPct val="0"/>
              </a:spcBef>
              <a:defRPr/>
            </a:pPr>
            <a:r>
              <a:rPr lang="en-US" altLang="en-US" dirty="0" smtClean="0">
                <a:solidFill>
                  <a:schemeClr val="tx1"/>
                </a:solidFill>
                <a:cs typeface="Arial" panose="020B0604020202020204" pitchFamily="34" charset="0"/>
                <a:sym typeface="Symbol" pitchFamily="18" charset="2"/>
              </a:rPr>
              <a:t>	Lower </a:t>
            </a:r>
            <a:r>
              <a:rPr lang="en-US" altLang="en-US" dirty="0">
                <a:solidFill>
                  <a:schemeClr val="tx1"/>
                </a:solidFill>
                <a:cs typeface="Arial" panose="020B0604020202020204" pitchFamily="34" charset="0"/>
                <a:sym typeface="Symbol" pitchFamily="18" charset="2"/>
              </a:rPr>
              <a:t>level of Reference Standard and used for calibration of lower level calibration requirements measuring </a:t>
            </a:r>
            <a:r>
              <a:rPr lang="en-US" altLang="en-US" dirty="0" smtClean="0">
                <a:solidFill>
                  <a:schemeClr val="tx1"/>
                </a:solidFill>
                <a:cs typeface="Arial" panose="020B0604020202020204" pitchFamily="34" charset="0"/>
                <a:sym typeface="Symbol" pitchFamily="18" charset="2"/>
              </a:rPr>
              <a:t>devices. Should </a:t>
            </a:r>
            <a:r>
              <a:rPr lang="en-US" altLang="en-US" dirty="0">
                <a:solidFill>
                  <a:schemeClr val="tx1"/>
                </a:solidFill>
                <a:cs typeface="Arial" panose="020B0604020202020204" pitchFamily="34" charset="0"/>
                <a:sym typeface="Symbol" pitchFamily="18" charset="2"/>
              </a:rPr>
              <a:t>be compared to Master Standard or </a:t>
            </a:r>
            <a:r>
              <a:rPr lang="en-US" altLang="en-US" dirty="0" smtClean="0">
                <a:solidFill>
                  <a:schemeClr val="tx1"/>
                </a:solidFill>
                <a:cs typeface="Arial" panose="020B0604020202020204" pitchFamily="34" charset="0"/>
                <a:sym typeface="Symbol" pitchFamily="18" charset="2"/>
              </a:rPr>
              <a:t>Reference Standard </a:t>
            </a:r>
            <a:r>
              <a:rPr lang="en-US" altLang="en-US" dirty="0">
                <a:solidFill>
                  <a:schemeClr val="tx1"/>
                </a:solidFill>
                <a:cs typeface="Arial" panose="020B0604020202020204" pitchFamily="34" charset="0"/>
                <a:sym typeface="Symbol" pitchFamily="18" charset="2"/>
              </a:rPr>
              <a:t>on regular basis; used for daily checks </a:t>
            </a:r>
            <a:r>
              <a:rPr lang="en-US" altLang="en-US" dirty="0" smtClean="0">
                <a:solidFill>
                  <a:schemeClr val="tx1"/>
                </a:solidFill>
                <a:cs typeface="Arial" panose="020B0604020202020204" pitchFamily="34" charset="0"/>
                <a:sym typeface="Symbol" pitchFamily="18" charset="2"/>
              </a:rPr>
              <a:t>comparisons of </a:t>
            </a:r>
            <a:r>
              <a:rPr lang="en-US" altLang="en-US" dirty="0">
                <a:solidFill>
                  <a:schemeClr val="tx1"/>
                </a:solidFill>
                <a:cs typeface="Arial" panose="020B0604020202020204" pitchFamily="34" charset="0"/>
                <a:sym typeface="Symbol" pitchFamily="18" charset="2"/>
              </a:rPr>
              <a:t>the calibrated devices.</a:t>
            </a:r>
          </a:p>
        </p:txBody>
      </p:sp>
      <p:sp>
        <p:nvSpPr>
          <p:cNvPr id="21508" name="Rectangle 5"/>
          <p:cNvSpPr>
            <a:spLocks noChangeArrowheads="1"/>
          </p:cNvSpPr>
          <p:nvPr/>
        </p:nvSpPr>
        <p:spPr bwMode="auto">
          <a:xfrm>
            <a:off x="441701" y="304800"/>
            <a:ext cx="8229600" cy="579438"/>
          </a:xfrm>
          <a:prstGeom prst="rect">
            <a:avLst/>
          </a:prstGeom>
          <a:solidFill>
            <a:srgbClr val="FF9900"/>
          </a:solidFill>
          <a:ln>
            <a:noFill/>
          </a:ln>
          <a:effectLs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 - Standards</a:t>
            </a:r>
          </a:p>
        </p:txBody>
      </p:sp>
      <p:sp>
        <p:nvSpPr>
          <p:cNvPr id="4"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533400"/>
            <a:ext cx="8229600" cy="579438"/>
          </a:xfrm>
          <a:prstGeom prst="rect">
            <a:avLst/>
          </a:prstGeom>
          <a:solidFill>
            <a:srgbClr val="FF99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Test Equipment Calibration</a:t>
            </a:r>
            <a:endParaRPr lang="ru-RU" altLang="en-US" sz="3200" b="1" dirty="0">
              <a:solidFill>
                <a:schemeClr val="bg1"/>
              </a:solidFill>
            </a:endParaRPr>
          </a:p>
        </p:txBody>
      </p:sp>
      <p:sp>
        <p:nvSpPr>
          <p:cNvPr id="2253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22532" name="Text Box 4"/>
          <p:cNvSpPr txBox="1">
            <a:spLocks noChangeArrowheads="1"/>
          </p:cNvSpPr>
          <p:nvPr/>
        </p:nvSpPr>
        <p:spPr bwMode="auto">
          <a:xfrm>
            <a:off x="762000" y="1676400"/>
            <a:ext cx="7818438" cy="54816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42900" algn="l"/>
              </a:tabLst>
              <a:defRPr>
                <a:solidFill>
                  <a:srgbClr val="000000"/>
                </a:solidFill>
                <a:latin typeface="Arial" charset="0"/>
              </a:defRPr>
            </a:lvl1pPr>
            <a:lvl2pPr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eaLnBrk="1" hangingPunct="1">
              <a:lnSpc>
                <a:spcPct val="70000"/>
              </a:lnSpc>
            </a:pPr>
            <a:r>
              <a:rPr lang="en-US" altLang="en-US" sz="2200" i="1">
                <a:cs typeface="Arial" charset="0"/>
              </a:rPr>
              <a:t>Primary Requirement: Traceable to NIST Standards</a:t>
            </a:r>
          </a:p>
          <a:p>
            <a:pPr algn="l" eaLnBrk="1" hangingPunct="1">
              <a:lnSpc>
                <a:spcPct val="70000"/>
              </a:lnSpc>
              <a:buFontTx/>
              <a:buChar char="•"/>
            </a:pPr>
            <a:endParaRPr lang="en-US" altLang="en-US" sz="2200">
              <a:cs typeface="Arial" charset="0"/>
            </a:endParaRPr>
          </a:p>
          <a:p>
            <a:pPr algn="l" eaLnBrk="1" hangingPunct="1">
              <a:lnSpc>
                <a:spcPct val="70000"/>
              </a:lnSpc>
              <a:buFontTx/>
              <a:buChar char="•"/>
            </a:pPr>
            <a:r>
              <a:rPr lang="en-US" altLang="en-US" sz="2200">
                <a:cs typeface="Arial" charset="0"/>
              </a:rPr>
              <a:t>Meter Test Boards, Field Test Kits calibrated to a known master standard maintained at Meter Shop.</a:t>
            </a:r>
          </a:p>
          <a:p>
            <a:pPr algn="l" eaLnBrk="1" hangingPunct="1">
              <a:lnSpc>
                <a:spcPct val="70000"/>
              </a:lnSpc>
              <a:buFontTx/>
              <a:buChar char="•"/>
            </a:pPr>
            <a:endParaRPr lang="en-US" altLang="en-US" sz="2200">
              <a:cs typeface="Arial" charset="0"/>
            </a:endParaRPr>
          </a:p>
          <a:p>
            <a:pPr lvl="1" algn="l" eaLnBrk="1" hangingPunct="1">
              <a:lnSpc>
                <a:spcPct val="70000"/>
              </a:lnSpc>
              <a:buFont typeface="Wingdings" pitchFamily="2" charset="2"/>
              <a:buChar char="ü"/>
            </a:pPr>
            <a:r>
              <a:rPr lang="en-US" altLang="en-US" sz="2200">
                <a:cs typeface="Arial" charset="0"/>
              </a:rPr>
              <a:t> Some periodicity such as monthly or quarterly</a:t>
            </a:r>
          </a:p>
          <a:p>
            <a:pPr eaLnBrk="1" hangingPunct="1">
              <a:lnSpc>
                <a:spcPct val="70000"/>
              </a:lnSpc>
            </a:pPr>
            <a:endParaRPr lang="en-US" altLang="en-US" sz="2200">
              <a:cs typeface="Arial" charset="0"/>
            </a:endParaRPr>
          </a:p>
          <a:p>
            <a:pPr algn="l" eaLnBrk="1" hangingPunct="1">
              <a:lnSpc>
                <a:spcPct val="70000"/>
              </a:lnSpc>
              <a:buFontTx/>
              <a:buChar char="•"/>
            </a:pPr>
            <a:r>
              <a:rPr lang="en-US" altLang="en-US" sz="2200">
                <a:cs typeface="Arial" charset="0"/>
              </a:rPr>
              <a:t>Reference or Master standard calibrated by outside vendor traceable to NIST or directly by NIST.</a:t>
            </a:r>
          </a:p>
          <a:p>
            <a:pPr algn="l" eaLnBrk="1" hangingPunct="1">
              <a:lnSpc>
                <a:spcPct val="70000"/>
              </a:lnSpc>
              <a:buFontTx/>
              <a:buChar char="•"/>
            </a:pPr>
            <a:endParaRPr lang="en-US" altLang="en-US" sz="2200">
              <a:cs typeface="Arial" charset="0"/>
            </a:endParaRPr>
          </a:p>
          <a:p>
            <a:pPr lvl="1" algn="l" eaLnBrk="1" hangingPunct="1">
              <a:lnSpc>
                <a:spcPct val="70000"/>
              </a:lnSpc>
              <a:buFont typeface="Wingdings" pitchFamily="2" charset="2"/>
              <a:buChar char="ü"/>
            </a:pPr>
            <a:r>
              <a:rPr lang="en-US" altLang="en-US" sz="2200">
                <a:cs typeface="Arial" charset="0"/>
              </a:rPr>
              <a:t> Usually annually</a:t>
            </a:r>
          </a:p>
          <a:p>
            <a:pPr lvl="1" algn="l" eaLnBrk="1" hangingPunct="1">
              <a:lnSpc>
                <a:spcPct val="70000"/>
              </a:lnSpc>
            </a:pPr>
            <a:endParaRPr lang="en-US" altLang="en-US" sz="2200">
              <a:latin typeface="Times New Roman" pitchFamily="18" charset="0"/>
            </a:endParaRPr>
          </a:p>
          <a:p>
            <a:pPr algn="l" eaLnBrk="1" hangingPunct="1">
              <a:lnSpc>
                <a:spcPct val="70000"/>
              </a:lnSpc>
              <a:buFontTx/>
              <a:buChar char="•"/>
            </a:pPr>
            <a:endParaRPr lang="en-US" altLang="en-US" sz="2200">
              <a:latin typeface="Times New Roman" pitchFamily="18" charset="0"/>
            </a:endParaRPr>
          </a:p>
          <a:p>
            <a:pPr algn="l" eaLnBrk="1" hangingPunct="1">
              <a:lnSpc>
                <a:spcPct val="70000"/>
              </a:lnSpc>
            </a:pPr>
            <a:r>
              <a:rPr lang="en-US" altLang="en-US" sz="2800">
                <a:latin typeface="Times New Roman" pitchFamily="18" charset="0"/>
              </a:rPr>
              <a:t>    </a:t>
            </a:r>
          </a:p>
          <a:p>
            <a:pPr algn="l" eaLnBrk="1" hangingPunct="1">
              <a:lnSpc>
                <a:spcPct val="70000"/>
              </a:lnSpc>
            </a:pPr>
            <a:endParaRPr lang="en-US" altLang="en-US" sz="2800">
              <a:latin typeface="Times New Roman" pitchFamily="18" charset="0"/>
            </a:endParaRPr>
          </a:p>
          <a:p>
            <a:pPr algn="l" eaLnBrk="1" hangingPunct="1">
              <a:lnSpc>
                <a:spcPct val="70000"/>
              </a:lnSpc>
            </a:pPr>
            <a:endParaRPr lang="ru-RU" altLang="en-US" sz="2800">
              <a:latin typeface="Times New Roman" pitchFamily="18" charset="0"/>
            </a:endParaRPr>
          </a:p>
        </p:txBody>
      </p:sp>
      <p:sp>
        <p:nvSpPr>
          <p:cNvPr id="5"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solidFill>
            <a:srgbClr val="FF99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Tracking Meter Records</a:t>
            </a:r>
          </a:p>
        </p:txBody>
      </p:sp>
      <p:sp>
        <p:nvSpPr>
          <p:cNvPr id="2355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60375" eaLnBrk="1" hangingPunct="1">
              <a:buFont typeface="Arial" panose="020B0604020202020204" pitchFamily="34" charset="0"/>
              <a:buChar char="•"/>
            </a:pPr>
            <a:r>
              <a:rPr lang="en-US" altLang="en-US" sz="2200" dirty="0" smtClean="0">
                <a:latin typeface="Arial" charset="0"/>
                <a:cs typeface="Arial" charset="0"/>
              </a:rPr>
              <a:t>AMI programs help to update and overhaul meter record systems.</a:t>
            </a:r>
          </a:p>
          <a:p>
            <a:pPr marL="460375" eaLnBrk="1" hangingPunct="1">
              <a:buFont typeface="Arial" panose="020B0604020202020204" pitchFamily="34" charset="0"/>
              <a:buChar char="•"/>
            </a:pPr>
            <a:r>
              <a:rPr lang="en-US" altLang="en-US" sz="2200" dirty="0" smtClean="0">
                <a:latin typeface="Arial" charset="0"/>
                <a:cs typeface="Arial" charset="0"/>
              </a:rPr>
              <a:t>Having the records for the entire meter population updated allows for a better chance that test data is available to answer questions and that any meter may be selected as part of the sample for testing.</a:t>
            </a:r>
          </a:p>
        </p:txBody>
      </p:sp>
      <p:pic>
        <p:nvPicPr>
          <p:cNvPr id="23556" name="Picture 5" descr="GPS-Tracking-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078" y="3429000"/>
            <a:ext cx="39624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563563"/>
            <a:ext cx="8229600" cy="579437"/>
          </a:xfrm>
          <a:prstGeom prst="rect">
            <a:avLst/>
          </a:prstGeom>
          <a:solidFill>
            <a:srgbClr val="FF99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 Data Tracking</a:t>
            </a:r>
            <a:endParaRPr lang="ru-RU" altLang="en-US" sz="3200" b="1" dirty="0">
              <a:solidFill>
                <a:schemeClr val="bg1"/>
              </a:solidFill>
            </a:endParaRPr>
          </a:p>
        </p:txBody>
      </p:sp>
      <p:sp>
        <p:nvSpPr>
          <p:cNvPr id="24579"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24580" name="Text Box 4"/>
          <p:cNvSpPr txBox="1">
            <a:spLocks noChangeArrowheads="1"/>
          </p:cNvSpPr>
          <p:nvPr/>
        </p:nvSpPr>
        <p:spPr bwMode="auto">
          <a:xfrm>
            <a:off x="609600" y="1524000"/>
            <a:ext cx="8153400" cy="38465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39725" algn="l"/>
              </a:tabLst>
              <a:defRPr>
                <a:solidFill>
                  <a:srgbClr val="000000"/>
                </a:solidFill>
                <a:latin typeface="Arial" charset="0"/>
              </a:defRPr>
            </a:lvl1pPr>
            <a:lvl2pPr eaLnBrk="0" hangingPunct="0">
              <a:tabLst>
                <a:tab pos="339725" algn="l"/>
              </a:tabLst>
              <a:defRPr>
                <a:solidFill>
                  <a:srgbClr val="000000"/>
                </a:solidFill>
                <a:latin typeface="Arial" charset="0"/>
              </a:defRPr>
            </a:lvl2pPr>
            <a:lvl3pPr marL="1143000" indent="-228600" eaLnBrk="0" hangingPunct="0">
              <a:tabLst>
                <a:tab pos="339725" algn="l"/>
              </a:tabLst>
              <a:defRPr>
                <a:solidFill>
                  <a:srgbClr val="000000"/>
                </a:solidFill>
                <a:latin typeface="Arial" charset="0"/>
              </a:defRPr>
            </a:lvl3pPr>
            <a:lvl4pPr marL="1600200" indent="-228600" eaLnBrk="0" hangingPunct="0">
              <a:tabLst>
                <a:tab pos="339725" algn="l"/>
              </a:tabLst>
              <a:defRPr>
                <a:solidFill>
                  <a:srgbClr val="000000"/>
                </a:solidFill>
                <a:latin typeface="Arial" charset="0"/>
              </a:defRPr>
            </a:lvl4pPr>
            <a:lvl5pPr marL="2057400" indent="-228600" eaLnBrk="0" hangingPunct="0">
              <a:tabLst>
                <a:tab pos="339725" algn="l"/>
              </a:tabLst>
              <a:defRPr>
                <a:solidFill>
                  <a:srgbClr val="000000"/>
                </a:solidFill>
                <a:latin typeface="Arial" charset="0"/>
              </a:defRPr>
            </a:lvl5pPr>
            <a:lvl6pPr marL="2514600" indent="-228600" algn="ctr" eaLnBrk="0" fontAlgn="base" hangingPunct="0">
              <a:spcBef>
                <a:spcPct val="30000"/>
              </a:spcBef>
              <a:spcAft>
                <a:spcPct val="0"/>
              </a:spcAft>
              <a:tabLst>
                <a:tab pos="339725" algn="l"/>
              </a:tabLst>
              <a:defRPr>
                <a:solidFill>
                  <a:srgbClr val="000000"/>
                </a:solidFill>
                <a:latin typeface="Arial" charset="0"/>
              </a:defRPr>
            </a:lvl6pPr>
            <a:lvl7pPr marL="2971800" indent="-228600" algn="ctr" eaLnBrk="0" fontAlgn="base" hangingPunct="0">
              <a:spcBef>
                <a:spcPct val="30000"/>
              </a:spcBef>
              <a:spcAft>
                <a:spcPct val="0"/>
              </a:spcAft>
              <a:tabLst>
                <a:tab pos="339725" algn="l"/>
              </a:tabLst>
              <a:defRPr>
                <a:solidFill>
                  <a:srgbClr val="000000"/>
                </a:solidFill>
                <a:latin typeface="Arial" charset="0"/>
              </a:defRPr>
            </a:lvl7pPr>
            <a:lvl8pPr marL="3429000" indent="-228600" algn="ctr" eaLnBrk="0" fontAlgn="base" hangingPunct="0">
              <a:spcBef>
                <a:spcPct val="30000"/>
              </a:spcBef>
              <a:spcAft>
                <a:spcPct val="0"/>
              </a:spcAft>
              <a:tabLst>
                <a:tab pos="339725" algn="l"/>
              </a:tabLst>
              <a:defRPr>
                <a:solidFill>
                  <a:srgbClr val="000000"/>
                </a:solidFill>
                <a:latin typeface="Arial" charset="0"/>
              </a:defRPr>
            </a:lvl8pPr>
            <a:lvl9pPr marL="3886200" indent="-228600" algn="ctr" eaLnBrk="0" fontAlgn="base" hangingPunct="0">
              <a:spcBef>
                <a:spcPct val="30000"/>
              </a:spcBef>
              <a:spcAft>
                <a:spcPct val="0"/>
              </a:spcAft>
              <a:tabLst>
                <a:tab pos="339725" algn="l"/>
              </a:tabLst>
              <a:defRPr>
                <a:solidFill>
                  <a:srgbClr val="000000"/>
                </a:solidFill>
                <a:latin typeface="Arial" charset="0"/>
              </a:defRPr>
            </a:lvl9pPr>
          </a:lstStyle>
          <a:p>
            <a:pPr algn="l" eaLnBrk="1" hangingPunct="1"/>
            <a:r>
              <a:rPr lang="en-US" altLang="en-US" sz="2000" dirty="0">
                <a:cs typeface="Arial" charset="0"/>
              </a:rPr>
              <a:t>  Test data should be tracked throughout meter life</a:t>
            </a:r>
          </a:p>
          <a:p>
            <a:pPr lvl="1" algn="l" eaLnBrk="1" hangingPunct="1">
              <a:buFont typeface="Times New Roman" pitchFamily="18" charset="0"/>
              <a:buChar char="–"/>
            </a:pPr>
            <a:r>
              <a:rPr lang="en-US" altLang="en-US" sz="2000" dirty="0">
                <a:cs typeface="Arial" charset="0"/>
              </a:rPr>
              <a:t> Certification testing, first article, acceptance testing, in-service (field &amp; shop), retirement</a:t>
            </a:r>
          </a:p>
          <a:p>
            <a:pPr algn="l" eaLnBrk="1" hangingPunct="1">
              <a:buFontTx/>
              <a:buChar char="•"/>
            </a:pPr>
            <a:r>
              <a:rPr lang="en-US" altLang="en-US" sz="2000" dirty="0">
                <a:cs typeface="Arial" charset="0"/>
              </a:rPr>
              <a:t>Meter test data should be linked to meter record data such as meter form, amps, voltage, display type, etc.  </a:t>
            </a:r>
          </a:p>
          <a:p>
            <a:pPr algn="l" eaLnBrk="1" hangingPunct="1">
              <a:buFontTx/>
              <a:buChar char="•"/>
            </a:pPr>
            <a:r>
              <a:rPr lang="en-US" altLang="en-US" sz="2000" dirty="0">
                <a:cs typeface="Arial" charset="0"/>
              </a:rPr>
              <a:t>Best time to start to develop the                                                              program is before the meters are being </a:t>
            </a:r>
            <a:br>
              <a:rPr lang="en-US" altLang="en-US" sz="2000" dirty="0">
                <a:cs typeface="Arial" charset="0"/>
              </a:rPr>
            </a:br>
            <a:r>
              <a:rPr lang="en-US" altLang="en-US" sz="2000" dirty="0">
                <a:cs typeface="Arial" charset="0"/>
              </a:rPr>
              <a:t>installed.  </a:t>
            </a:r>
          </a:p>
          <a:p>
            <a:pPr algn="l" eaLnBrk="1" hangingPunct="1">
              <a:buFontTx/>
              <a:buChar char="•"/>
            </a:pPr>
            <a:r>
              <a:rPr lang="en-US" altLang="en-US" sz="2000" dirty="0">
                <a:cs typeface="Arial" charset="0"/>
              </a:rPr>
              <a:t>Accuracy test data is usually collected</a:t>
            </a:r>
            <a:br>
              <a:rPr lang="en-US" altLang="en-US" sz="2000" dirty="0">
                <a:cs typeface="Arial" charset="0"/>
              </a:rPr>
            </a:br>
            <a:r>
              <a:rPr lang="en-US" altLang="en-US" sz="2000" dirty="0">
                <a:cs typeface="Arial" charset="0"/>
              </a:rPr>
              <a:t>automatically as new meters are tested </a:t>
            </a:r>
            <a:br>
              <a:rPr lang="en-US" altLang="en-US" sz="2000" dirty="0">
                <a:cs typeface="Arial" charset="0"/>
              </a:rPr>
            </a:br>
            <a:r>
              <a:rPr lang="en-US" altLang="en-US" sz="2000" dirty="0">
                <a:cs typeface="Arial" charset="0"/>
              </a:rPr>
              <a:t>in meter shops or cross docks.</a:t>
            </a:r>
          </a:p>
        </p:txBody>
      </p:sp>
      <p:pic>
        <p:nvPicPr>
          <p:cNvPr id="24581" name="Picture 6"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508" y="3352800"/>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7200" y="563563"/>
            <a:ext cx="8229600" cy="579437"/>
          </a:xfrm>
          <a:prstGeom prst="rect">
            <a:avLst/>
          </a:prstGeom>
          <a:solidFill>
            <a:srgbClr val="FF99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Meter Test Data Tracking</a:t>
            </a:r>
            <a:endParaRPr lang="ru-RU" altLang="en-US" sz="3200" b="1">
              <a:solidFill>
                <a:schemeClr val="bg1"/>
              </a:solidFill>
            </a:endParaRPr>
          </a:p>
        </p:txBody>
      </p:sp>
      <p:sp>
        <p:nvSpPr>
          <p:cNvPr id="25603"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25604" name="Text Box 4"/>
          <p:cNvSpPr txBox="1">
            <a:spLocks noChangeArrowheads="1"/>
          </p:cNvSpPr>
          <p:nvPr/>
        </p:nvSpPr>
        <p:spPr bwMode="auto">
          <a:xfrm>
            <a:off x="533400" y="1550988"/>
            <a:ext cx="8153400" cy="34163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457200" algn="l"/>
              </a:tabLst>
              <a:defRPr>
                <a:solidFill>
                  <a:srgbClr val="000000"/>
                </a:solidFill>
                <a:latin typeface="Arial" charset="0"/>
              </a:defRPr>
            </a:lvl1pPr>
            <a:lvl2pPr eaLnBrk="0" hangingPunct="0">
              <a:tabLst>
                <a:tab pos="457200" algn="l"/>
              </a:tabLst>
              <a:defRPr>
                <a:solidFill>
                  <a:srgbClr val="000000"/>
                </a:solidFill>
                <a:latin typeface="Arial" charset="0"/>
              </a:defRPr>
            </a:lvl2pPr>
            <a:lvl3pPr marL="1143000" indent="-228600" eaLnBrk="0" hangingPunct="0">
              <a:tabLst>
                <a:tab pos="457200" algn="l"/>
              </a:tabLst>
              <a:defRPr>
                <a:solidFill>
                  <a:srgbClr val="000000"/>
                </a:solidFill>
                <a:latin typeface="Arial" charset="0"/>
              </a:defRPr>
            </a:lvl3pPr>
            <a:lvl4pPr marL="1600200" indent="-228600" eaLnBrk="0" hangingPunct="0">
              <a:tabLst>
                <a:tab pos="457200" algn="l"/>
              </a:tabLst>
              <a:defRPr>
                <a:solidFill>
                  <a:srgbClr val="000000"/>
                </a:solidFill>
                <a:latin typeface="Arial" charset="0"/>
              </a:defRPr>
            </a:lvl4pPr>
            <a:lvl5pPr marL="2057400" indent="-228600" eaLnBrk="0" hangingPunct="0">
              <a:tabLst>
                <a:tab pos="457200" algn="l"/>
              </a:tabLst>
              <a:defRPr>
                <a:solidFill>
                  <a:srgbClr val="000000"/>
                </a:solidFill>
                <a:latin typeface="Arial" charset="0"/>
              </a:defRPr>
            </a:lvl5pPr>
            <a:lvl6pPr marL="2514600" indent="-228600" algn="ctr" eaLnBrk="0" fontAlgn="base" hangingPunct="0">
              <a:spcBef>
                <a:spcPct val="30000"/>
              </a:spcBef>
              <a:spcAft>
                <a:spcPct val="0"/>
              </a:spcAft>
              <a:tabLst>
                <a:tab pos="457200" algn="l"/>
              </a:tabLst>
              <a:defRPr>
                <a:solidFill>
                  <a:srgbClr val="000000"/>
                </a:solidFill>
                <a:latin typeface="Arial" charset="0"/>
              </a:defRPr>
            </a:lvl6pPr>
            <a:lvl7pPr marL="2971800" indent="-228600" algn="ctr" eaLnBrk="0" fontAlgn="base" hangingPunct="0">
              <a:spcBef>
                <a:spcPct val="30000"/>
              </a:spcBef>
              <a:spcAft>
                <a:spcPct val="0"/>
              </a:spcAft>
              <a:tabLst>
                <a:tab pos="457200" algn="l"/>
              </a:tabLst>
              <a:defRPr>
                <a:solidFill>
                  <a:srgbClr val="000000"/>
                </a:solidFill>
                <a:latin typeface="Arial" charset="0"/>
              </a:defRPr>
            </a:lvl7pPr>
            <a:lvl8pPr marL="3429000" indent="-228600" algn="ctr" eaLnBrk="0" fontAlgn="base" hangingPunct="0">
              <a:spcBef>
                <a:spcPct val="30000"/>
              </a:spcBef>
              <a:spcAft>
                <a:spcPct val="0"/>
              </a:spcAft>
              <a:tabLst>
                <a:tab pos="457200" algn="l"/>
              </a:tabLst>
              <a:defRPr>
                <a:solidFill>
                  <a:srgbClr val="000000"/>
                </a:solidFill>
                <a:latin typeface="Arial" charset="0"/>
              </a:defRPr>
            </a:lvl8pPr>
            <a:lvl9pPr marL="3886200" indent="-228600" algn="ctr" eaLnBrk="0" fontAlgn="base" hangingPunct="0">
              <a:spcBef>
                <a:spcPct val="30000"/>
              </a:spcBef>
              <a:spcAft>
                <a:spcPct val="0"/>
              </a:spcAft>
              <a:tabLst>
                <a:tab pos="457200" algn="l"/>
              </a:tabLst>
              <a:defRPr>
                <a:solidFill>
                  <a:srgbClr val="000000"/>
                </a:solidFill>
                <a:latin typeface="Arial" charset="0"/>
              </a:defRPr>
            </a:lvl9pPr>
          </a:lstStyle>
          <a:p>
            <a:pPr algn="l" eaLnBrk="1" hangingPunct="1">
              <a:buFontTx/>
              <a:buChar char="•"/>
            </a:pPr>
            <a:r>
              <a:rPr lang="en-US" altLang="en-US" sz="2000">
                <a:cs typeface="Arial" charset="0"/>
              </a:rPr>
              <a:t>Need to consider tracking non-accuracy functional testing (meter software configuration, service disconnect testing, voltage, etc.)</a:t>
            </a:r>
          </a:p>
          <a:p>
            <a:pPr algn="l" eaLnBrk="1" hangingPunct="1"/>
            <a:endParaRPr lang="en-US" altLang="en-US" sz="2000">
              <a:cs typeface="Arial" charset="0"/>
            </a:endParaRPr>
          </a:p>
          <a:p>
            <a:pPr algn="l" eaLnBrk="1" hangingPunct="1">
              <a:buFontTx/>
              <a:buChar char="•"/>
            </a:pPr>
            <a:r>
              <a:rPr lang="en-US" altLang="en-US" sz="2000">
                <a:cs typeface="Arial" charset="0"/>
              </a:rPr>
              <a:t>Use installation reports to determine if there is any initial concerns about the meters being installed. </a:t>
            </a:r>
          </a:p>
          <a:p>
            <a:pPr algn="l" eaLnBrk="1" hangingPunct="1">
              <a:buFontTx/>
              <a:buChar char="•"/>
            </a:pPr>
            <a:endParaRPr lang="en-US" altLang="en-US" sz="2000">
              <a:cs typeface="Arial" charset="0"/>
            </a:endParaRPr>
          </a:p>
          <a:p>
            <a:pPr algn="l" eaLnBrk="1" hangingPunct="1">
              <a:buFontTx/>
              <a:buChar char="•"/>
            </a:pPr>
            <a:r>
              <a:rPr lang="en-US" altLang="en-US" sz="2000">
                <a:cs typeface="Arial" charset="0"/>
              </a:rPr>
              <a:t>Typical reports that should be available:</a:t>
            </a:r>
          </a:p>
          <a:p>
            <a:pPr lvl="1" algn="l" eaLnBrk="1" hangingPunct="1">
              <a:buFontTx/>
              <a:buChar char="•"/>
            </a:pPr>
            <a:r>
              <a:rPr lang="en-US" altLang="en-US" sz="2000">
                <a:cs typeface="Arial" charset="0"/>
              </a:rPr>
              <a:t>  Failed Meter Report, Project to Date </a:t>
            </a:r>
          </a:p>
          <a:p>
            <a:pPr lvl="1" algn="l" eaLnBrk="1" hangingPunct="1">
              <a:buFontTx/>
              <a:buChar char="•"/>
            </a:pPr>
            <a:r>
              <a:rPr lang="en-US" altLang="en-US" sz="2000">
                <a:cs typeface="Arial" charset="0"/>
              </a:rPr>
              <a:t>  Electric Meters on Network Report </a:t>
            </a:r>
            <a:endParaRPr lang="ru-RU" altLang="en-US" sz="2000">
              <a:cs typeface="Arial" charset="0"/>
            </a:endParaRPr>
          </a:p>
        </p:txBody>
      </p:sp>
      <p:pic>
        <p:nvPicPr>
          <p:cNvPr id="25605" name="Picture 5"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05200"/>
            <a:ext cx="29718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609600"/>
            <a:ext cx="8229600" cy="519113"/>
          </a:xfrm>
          <a:prstGeom prst="rect">
            <a:avLst/>
          </a:prstGeom>
          <a:solidFill>
            <a:srgbClr val="FF99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800" b="1" dirty="0">
                <a:solidFill>
                  <a:schemeClr val="bg1"/>
                </a:solidFill>
              </a:rPr>
              <a:t>Meter Test Data Tracking System</a:t>
            </a:r>
            <a:endParaRPr lang="ru-RU" altLang="en-US" sz="2800" b="1" dirty="0">
              <a:solidFill>
                <a:schemeClr val="bg1"/>
              </a:solidFill>
            </a:endParaRPr>
          </a:p>
        </p:txBody>
      </p:sp>
      <p:sp>
        <p:nvSpPr>
          <p:cNvPr id="26627"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26628" name="Text Box 4"/>
          <p:cNvSpPr txBox="1">
            <a:spLocks noChangeArrowheads="1"/>
          </p:cNvSpPr>
          <p:nvPr/>
        </p:nvSpPr>
        <p:spPr bwMode="auto">
          <a:xfrm>
            <a:off x="762000" y="1676400"/>
            <a:ext cx="7818438" cy="36464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tabLst>
                <a:tab pos="342900" algn="l"/>
              </a:tabLst>
              <a:defRPr>
                <a:solidFill>
                  <a:srgbClr val="000000"/>
                </a:solidFill>
                <a:latin typeface="Arial" charset="0"/>
              </a:defRPr>
            </a:lvl1pPr>
            <a:lvl2pPr marL="742950" indent="-285750"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algn="l" eaLnBrk="1" hangingPunct="1">
              <a:lnSpc>
                <a:spcPct val="70000"/>
              </a:lnSpc>
              <a:buFontTx/>
              <a:buChar char="•"/>
            </a:pPr>
            <a:r>
              <a:rPr lang="en-US" altLang="en-US" sz="2200">
                <a:cs typeface="Arial" charset="0"/>
              </a:rPr>
              <a:t>System should track meter test results for ease of future reference or for response to public or Utility Commission inquiries.</a:t>
            </a:r>
          </a:p>
          <a:p>
            <a:pPr algn="l" eaLnBrk="1" hangingPunct="1">
              <a:lnSpc>
                <a:spcPct val="70000"/>
              </a:lnSpc>
              <a:buFontTx/>
              <a:buChar char="•"/>
            </a:pPr>
            <a:endParaRPr lang="en-US" altLang="en-US" sz="2200">
              <a:cs typeface="Arial" charset="0"/>
            </a:endParaRPr>
          </a:p>
          <a:p>
            <a:pPr algn="l" eaLnBrk="1" hangingPunct="1">
              <a:lnSpc>
                <a:spcPct val="70000"/>
              </a:lnSpc>
              <a:buFontTx/>
              <a:buChar char="•"/>
            </a:pPr>
            <a:r>
              <a:rPr lang="en-US" altLang="en-US" sz="2200">
                <a:cs typeface="Arial" charset="0"/>
              </a:rPr>
              <a:t>Maybe part of Meter Data Management System (MDMS) or a separate Meter Records system.</a:t>
            </a:r>
          </a:p>
          <a:p>
            <a:pPr algn="l" eaLnBrk="1" hangingPunct="1">
              <a:lnSpc>
                <a:spcPct val="70000"/>
              </a:lnSpc>
              <a:buFontTx/>
              <a:buChar char="•"/>
            </a:pPr>
            <a:endParaRPr lang="en-US" altLang="en-US" sz="2200">
              <a:cs typeface="Arial" charset="0"/>
            </a:endParaRPr>
          </a:p>
          <a:p>
            <a:pPr algn="l" eaLnBrk="1" hangingPunct="1">
              <a:lnSpc>
                <a:spcPct val="70000"/>
              </a:lnSpc>
              <a:buFontTx/>
              <a:buChar char="•"/>
            </a:pPr>
            <a:r>
              <a:rPr lang="en-US" altLang="en-US" sz="2200">
                <a:cs typeface="Arial" charset="0"/>
              </a:rPr>
              <a:t>Requires discipline in collecting &amp; entering data, especially field tests.  </a:t>
            </a:r>
          </a:p>
          <a:p>
            <a:pPr algn="l" eaLnBrk="1" hangingPunct="1">
              <a:lnSpc>
                <a:spcPct val="70000"/>
              </a:lnSpc>
            </a:pPr>
            <a:r>
              <a:rPr lang="en-US" altLang="en-US" sz="2200">
                <a:latin typeface="Times New Roman" pitchFamily="18" charset="0"/>
              </a:rPr>
              <a:t>    </a:t>
            </a:r>
          </a:p>
          <a:p>
            <a:pPr algn="l" eaLnBrk="1" hangingPunct="1">
              <a:lnSpc>
                <a:spcPct val="70000"/>
              </a:lnSpc>
            </a:pPr>
            <a:endParaRPr lang="en-US" altLang="en-US" sz="2200">
              <a:latin typeface="Times New Roman" pitchFamily="18" charset="0"/>
            </a:endParaRPr>
          </a:p>
          <a:p>
            <a:pPr algn="l" eaLnBrk="1" hangingPunct="1">
              <a:lnSpc>
                <a:spcPct val="70000"/>
              </a:lnSpc>
            </a:pPr>
            <a:endParaRPr lang="ru-RU" altLang="en-US" sz="2200">
              <a:latin typeface="Times New Roman" pitchFamily="18" charset="0"/>
            </a:endParaRPr>
          </a:p>
        </p:txBody>
      </p:sp>
      <p:sp>
        <p:nvSpPr>
          <p:cNvPr id="5"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17638"/>
            <a:ext cx="8229600" cy="4525962"/>
          </a:xfrm>
        </p:spPr>
        <p:txBody>
          <a:bodyPr>
            <a:noAutofit/>
          </a:bodyPr>
          <a:lstStyle/>
          <a:p>
            <a:pPr>
              <a:defRPr/>
            </a:pPr>
            <a:endParaRPr lang="en-US" sz="2400" dirty="0" smtClean="0">
              <a:latin typeface="Arial" panose="020B0604020202020204" pitchFamily="34" charset="0"/>
              <a:cs typeface="Arial" panose="020B0604020202020204" pitchFamily="34" charset="0"/>
            </a:endParaRPr>
          </a:p>
          <a:p>
            <a:pPr marL="0" indent="0" algn="ctr">
              <a:buFont typeface="Times New Roman" pitchFamily="18" charset="0"/>
              <a:buNone/>
              <a:defRPr/>
            </a:pPr>
            <a:r>
              <a:rPr lang="en-US" sz="4000" dirty="0" smtClean="0">
                <a:latin typeface="Arial" panose="020B0604020202020204" pitchFamily="34" charset="0"/>
                <a:cs typeface="Arial" panose="020B0604020202020204" pitchFamily="34" charset="0"/>
              </a:rPr>
              <a:t>Ohms Law</a:t>
            </a:r>
          </a:p>
          <a:p>
            <a:pPr marL="457200" lvl="1" indent="0">
              <a:buFont typeface="Times New Roman" pitchFamily="18" charset="0"/>
              <a:buNone/>
              <a:defRPr/>
            </a:pPr>
            <a:endParaRPr lang="en-US" sz="3200" dirty="0" smtClean="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3200" dirty="0" smtClean="0">
                <a:latin typeface="Arial" panose="020B0604020202020204" pitchFamily="34" charset="0"/>
                <a:cs typeface="Arial" panose="020B0604020202020204" pitchFamily="34" charset="0"/>
              </a:rPr>
              <a:t>   Voltage = Current times Resistance</a:t>
            </a:r>
          </a:p>
          <a:p>
            <a:pPr marL="457200" lvl="1" indent="0">
              <a:buFont typeface="Times New Roman" pitchFamily="18" charset="0"/>
              <a:buNone/>
              <a:defRPr/>
            </a:pPr>
            <a:r>
              <a:rPr lang="en-US" sz="3200" dirty="0" smtClean="0">
                <a:latin typeface="Arial" panose="020B0604020202020204" pitchFamily="34" charset="0"/>
                <a:cs typeface="Arial" panose="020B0604020202020204" pitchFamily="34" charset="0"/>
              </a:rPr>
              <a:t>			    V </a:t>
            </a:r>
            <a:r>
              <a:rPr lang="en-US" sz="3200" dirty="0">
                <a:latin typeface="Arial" panose="020B0604020202020204" pitchFamily="34" charset="0"/>
                <a:cs typeface="Arial" panose="020B0604020202020204" pitchFamily="34" charset="0"/>
              </a:rPr>
              <a:t>= I X R</a:t>
            </a:r>
          </a:p>
          <a:p>
            <a:pPr lvl="1">
              <a:defRPr/>
            </a:pPr>
            <a:endParaRPr lang="en-US" sz="3200" dirty="0" smtClean="0">
              <a:latin typeface="Arial" panose="020B0604020202020204" pitchFamily="34" charset="0"/>
              <a:cs typeface="Arial" panose="020B0604020202020204" pitchFamily="34" charset="0"/>
            </a:endParaRPr>
          </a:p>
          <a:p>
            <a:pPr marL="457200" lvl="1" indent="0" algn="ctr">
              <a:buFont typeface="Times New Roman" pitchFamily="18" charset="0"/>
              <a:buNone/>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MOST USEFUL AND </a:t>
            </a:r>
            <a:r>
              <a:rPr lang="en-US" dirty="0" smtClean="0">
                <a:latin typeface="Arial" panose="020B0604020202020204" pitchFamily="34" charset="0"/>
                <a:cs typeface="Arial" panose="020B0604020202020204" pitchFamily="34" charset="0"/>
              </a:rPr>
              <a:t>THE MOST FUNDAMENTAL OF THE ELECTRICAL LAWS</a:t>
            </a:r>
            <a:endParaRPr lang="en-US" dirty="0">
              <a:latin typeface="Arial" panose="020B0604020202020204" pitchFamily="34" charset="0"/>
              <a:cs typeface="Arial" panose="020B0604020202020204" pitchFamily="34" charset="0"/>
            </a:endParaRPr>
          </a:p>
          <a:p>
            <a:pPr lvl="1">
              <a:defRPr/>
            </a:pPr>
            <a:endParaRPr lang="en-US" sz="3200" dirty="0"/>
          </a:p>
          <a:p>
            <a:pPr lvl="1">
              <a:defRPr/>
            </a:pPr>
            <a:endParaRPr lang="en-US" sz="3200" dirty="0"/>
          </a:p>
          <a:p>
            <a:pPr lvl="2">
              <a:defRPr/>
            </a:pPr>
            <a:endParaRPr lang="en-US" sz="32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26</a:t>
            </a:fld>
            <a:endParaRPr lang="en-US" dirty="0"/>
          </a:p>
        </p:txBody>
      </p:sp>
    </p:spTree>
    <p:extLst>
      <p:ext uri="{BB962C8B-B14F-4D97-AF65-F5344CB8AC3E}">
        <p14:creationId xmlns:p14="http://schemas.microsoft.com/office/powerpoint/2010/main" val="37365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 name="Content Placeholder 2"/>
          <p:cNvSpPr>
            <a:spLocks noGrp="1"/>
          </p:cNvSpPr>
          <p:nvPr>
            <p:ph idx="1"/>
          </p:nvPr>
        </p:nvSpPr>
        <p:spPr>
          <a:xfrm>
            <a:off x="457200" y="1371600"/>
            <a:ext cx="8305800" cy="4525963"/>
          </a:xfrm>
        </p:spPr>
        <p:txBody>
          <a:bodyPr>
            <a:noAutofit/>
          </a:bodyPr>
          <a:lstStyle/>
          <a:p>
            <a:pPr marL="0" indent="0" algn="ctr">
              <a:spcBef>
                <a:spcPts val="0"/>
              </a:spcBef>
              <a:buFont typeface="Times New Roman" pitchFamily="18" charset="0"/>
              <a:buNone/>
              <a:defRPr/>
            </a:pPr>
            <a:endParaRPr lang="en-US" sz="2400" b="1" dirty="0" smtClean="0">
              <a:latin typeface="Arial" panose="020B0604020202020204" pitchFamily="34" charset="0"/>
              <a:cs typeface="Arial" panose="020B0604020202020204" pitchFamily="34" charset="0"/>
            </a:endParaRPr>
          </a:p>
          <a:p>
            <a:pPr marL="0" indent="0" algn="ctr">
              <a:spcBef>
                <a:spcPts val="0"/>
              </a:spcBef>
              <a:buFont typeface="Times New Roman" pitchFamily="18" charset="0"/>
              <a:buNone/>
              <a:defRPr/>
            </a:pPr>
            <a:r>
              <a:rPr lang="en-US" sz="2400" b="1" dirty="0" smtClean="0">
                <a:latin typeface="Arial" panose="020B0604020202020204" pitchFamily="34" charset="0"/>
                <a:cs typeface="Arial" panose="020B0604020202020204" pitchFamily="34" charset="0"/>
              </a:rPr>
              <a:t>Comparing Electricity to Water flowing from a hose</a:t>
            </a:r>
            <a:endParaRPr lang="en-US" sz="2400" b="1" dirty="0">
              <a:latin typeface="Arial" panose="020B0604020202020204" pitchFamily="34" charset="0"/>
              <a:cs typeface="Arial" panose="020B0604020202020204" pitchFamily="34" charset="0"/>
            </a:endParaRP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Voltage is the equivalent of the pressure in the hose</a:t>
            </a:r>
            <a:endParaRPr lang="en-US" sz="2000" dirty="0">
              <a:latin typeface="Arial" panose="020B0604020202020204" pitchFamily="34" charset="0"/>
              <a:cs typeface="Arial" panose="020B0604020202020204" pitchFamily="34" charset="0"/>
            </a:endParaRP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Current is water flowing through a hose (coulombs/sec vs gal/sec).  The water in a system is the “charge” (coulombs)</a:t>
            </a: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Impedance(Resistance) is the size of the hose.  The nozzle would provide a change in resistance.</a:t>
            </a: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Power is how fast water flows from a pipe (gallons per minute vs kilowatts).  Power is a rate of energy consumption </a:t>
            </a:r>
          </a:p>
          <a:p>
            <a:pPr lvl="1">
              <a:defRPr/>
            </a:pPr>
            <a:endParaRPr lang="en-US" sz="2000" dirty="0"/>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27</a:t>
            </a:fld>
            <a:endParaRPr lang="en-US" dirty="0"/>
          </a:p>
        </p:txBody>
      </p:sp>
    </p:spTree>
    <p:extLst>
      <p:ext uri="{BB962C8B-B14F-4D97-AF65-F5344CB8AC3E}">
        <p14:creationId xmlns:p14="http://schemas.microsoft.com/office/powerpoint/2010/main" val="4279358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4819" name="Content Placeholder 2"/>
          <p:cNvSpPr>
            <a:spLocks noGrp="1"/>
          </p:cNvSpPr>
          <p:nvPr>
            <p:ph idx="1"/>
          </p:nvPr>
        </p:nvSpPr>
        <p:spPr bwMode="auto">
          <a:xfrm>
            <a:off x="3124200" y="3352800"/>
            <a:ext cx="8305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z="2400" smtClean="0"/>
          </a:p>
          <a:p>
            <a:endParaRPr lang="en-US" altLang="en-US" sz="2400" smtClean="0"/>
          </a:p>
          <a:p>
            <a:pPr>
              <a:buFont typeface="Times New Roman" pitchFamily="18" charset="0"/>
              <a:buNone/>
            </a:pPr>
            <a:endParaRPr lang="en-US" altLang="en-US" sz="2400" smtClean="0"/>
          </a:p>
          <a:p>
            <a:pPr>
              <a:buFont typeface="Times New Roman" pitchFamily="18" charset="0"/>
              <a:buNone/>
            </a:pPr>
            <a:endParaRPr lang="en-US" altLang="en-US" sz="2400" smtClean="0"/>
          </a:p>
          <a:p>
            <a:endParaRPr lang="en-US" altLang="en-US" sz="2400" smtClean="0"/>
          </a:p>
          <a:p>
            <a:pPr>
              <a:buFont typeface="Times New Roman" pitchFamily="18" charset="0"/>
              <a:buNone/>
            </a:pPr>
            <a:endParaRPr lang="en-US" altLang="en-US" sz="2400" smtClean="0"/>
          </a:p>
          <a:p>
            <a:pPr>
              <a:buFont typeface="Times New Roman" pitchFamily="18" charset="0"/>
              <a:buNone/>
            </a:pPr>
            <a:r>
              <a:rPr lang="en-US" altLang="en-US" sz="2000" smtClean="0"/>
              <a:t/>
            </a:r>
            <a:br>
              <a:rPr lang="en-US" altLang="en-US" sz="2000" smtClean="0"/>
            </a:br>
            <a:endParaRPr lang="en-US" altLang="en-US" sz="2000" smtClean="0"/>
          </a:p>
        </p:txBody>
      </p:sp>
      <p:pic>
        <p:nvPicPr>
          <p:cNvPr id="34820" name="Picture 4" descr="https://cdn.sparkfun.com/assets/6/f/b/5/3/5113d1c3ce395fcc7d000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38100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https://cdn.sparkfun.com/assets/7/6/4/b/6/5113dc8fce395fe2010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725" y="1895475"/>
            <a:ext cx="38100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28</a:t>
            </a:fld>
            <a:endParaRPr lang="en-US" dirty="0"/>
          </a:p>
        </p:txBody>
      </p:sp>
    </p:spTree>
    <p:extLst>
      <p:ext uri="{BB962C8B-B14F-4D97-AF65-F5344CB8AC3E}">
        <p14:creationId xmlns:p14="http://schemas.microsoft.com/office/powerpoint/2010/main" val="2210499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5843" name="Content Placeholder 2"/>
          <p:cNvSpPr>
            <a:spLocks noGrp="1"/>
          </p:cNvSpPr>
          <p:nvPr>
            <p:ph idx="1"/>
          </p:nvPr>
        </p:nvSpPr>
        <p:spPr bwMode="auto">
          <a:xfrm>
            <a:off x="3124200" y="3352800"/>
            <a:ext cx="8305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z="2400" smtClean="0"/>
          </a:p>
          <a:p>
            <a:endParaRPr lang="en-US" altLang="en-US" sz="2400" smtClean="0"/>
          </a:p>
          <a:p>
            <a:pPr>
              <a:buFont typeface="Times New Roman" pitchFamily="18" charset="0"/>
              <a:buNone/>
            </a:pPr>
            <a:endParaRPr lang="en-US" altLang="en-US" sz="2400" smtClean="0"/>
          </a:p>
          <a:p>
            <a:pPr>
              <a:buFont typeface="Times New Roman" pitchFamily="18" charset="0"/>
              <a:buNone/>
            </a:pPr>
            <a:endParaRPr lang="en-US" altLang="en-US" sz="2400" smtClean="0"/>
          </a:p>
          <a:p>
            <a:endParaRPr lang="en-US" altLang="en-US" sz="2400" smtClean="0"/>
          </a:p>
          <a:p>
            <a:pPr>
              <a:buFont typeface="Times New Roman" pitchFamily="18" charset="0"/>
              <a:buNone/>
            </a:pPr>
            <a:endParaRPr lang="en-US" altLang="en-US" sz="2400" smtClean="0"/>
          </a:p>
          <a:p>
            <a:pPr>
              <a:buFont typeface="Times New Roman" pitchFamily="18" charset="0"/>
              <a:buNone/>
            </a:pPr>
            <a:r>
              <a:rPr lang="en-US" altLang="en-US" sz="2000" smtClean="0"/>
              <a:t/>
            </a:r>
            <a:br>
              <a:rPr lang="en-US" altLang="en-US" sz="2000" smtClean="0"/>
            </a:br>
            <a:endParaRPr lang="en-US" altLang="en-US" sz="2000" smtClean="0"/>
          </a:p>
        </p:txBody>
      </p:sp>
      <p:pic>
        <p:nvPicPr>
          <p:cNvPr id="35844" name="Picture 2" descr="https://cdn.sparkfun.com/assets/3/a/c/7/6/5113d1c3ce395fec01000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09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29</a:t>
            </a:fld>
            <a:endParaRPr lang="en-US" dirty="0"/>
          </a:p>
        </p:txBody>
      </p:sp>
    </p:spTree>
    <p:extLst>
      <p:ext uri="{BB962C8B-B14F-4D97-AF65-F5344CB8AC3E}">
        <p14:creationId xmlns:p14="http://schemas.microsoft.com/office/powerpoint/2010/main" val="2321508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71500" y="304800"/>
            <a:ext cx="8001000" cy="584200"/>
          </a:xfrm>
          <a:prstGeom prst="rect">
            <a:avLst/>
          </a:prstGeom>
          <a:solidFill>
            <a:srgbClr val="FF99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Why Do We Test?</a:t>
            </a:r>
            <a:endParaRPr lang="ru-RU" altLang="en-US" sz="3200" b="1" dirty="0">
              <a:solidFill>
                <a:schemeClr val="bg1"/>
              </a:solidFill>
            </a:endParaRPr>
          </a:p>
        </p:txBody>
      </p:sp>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4100" name="Text Box 4"/>
          <p:cNvSpPr txBox="1">
            <a:spLocks noChangeArrowheads="1"/>
          </p:cNvSpPr>
          <p:nvPr/>
        </p:nvSpPr>
        <p:spPr bwMode="auto">
          <a:xfrm>
            <a:off x="647700" y="1219200"/>
            <a:ext cx="7924800" cy="4597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Our regulatory commissions require us to test meters.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But only for accuracy.  State regulatory commissions want electric utilities to ensure that no customer is being billed unfairly and that no subset of customers is being unfairly subsidized by the rest of the rate payers.  Some states mandate only accuracy tests and others require demand and time of use accuracy tests.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Any tests beyond accuracy tests are tests that are simply good business practice.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sp>
        <p:nvSpPr>
          <p:cNvPr id="5"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600" b="1" smtClean="0">
                <a:solidFill>
                  <a:schemeClr val="bg1"/>
                </a:solidFill>
                <a:latin typeface="Arial" pitchFamily="34" charset="0"/>
              </a:rPr>
              <a:t>Practical Electricity</a:t>
            </a:r>
          </a:p>
        </p:txBody>
      </p:sp>
      <p:pic>
        <p:nvPicPr>
          <p:cNvPr id="368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524000"/>
            <a:ext cx="76962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30</a:t>
            </a:fld>
            <a:endParaRPr lang="en-US" dirty="0"/>
          </a:p>
        </p:txBody>
      </p:sp>
    </p:spTree>
    <p:extLst>
      <p:ext uri="{BB962C8B-B14F-4D97-AF65-F5344CB8AC3E}">
        <p14:creationId xmlns:p14="http://schemas.microsoft.com/office/powerpoint/2010/main" val="1952454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676400"/>
            <a:ext cx="8229600" cy="4343400"/>
          </a:xfrm>
        </p:spPr>
        <p:txBody>
          <a:bodyPr>
            <a:noAutofit/>
          </a:bodyPr>
          <a:lstStyle/>
          <a:p>
            <a:pPr>
              <a:defRPr/>
            </a:pPr>
            <a:r>
              <a:rPr lang="en-US" sz="2400" dirty="0">
                <a:latin typeface="Arial" panose="020B0604020202020204" pitchFamily="34" charset="0"/>
                <a:cs typeface="Arial" panose="020B0604020202020204" pitchFamily="34" charset="0"/>
              </a:rPr>
              <a:t>Ohms Law Examples</a:t>
            </a:r>
          </a:p>
          <a:p>
            <a:pPr lvl="1">
              <a:defRPr/>
            </a:pPr>
            <a:r>
              <a:rPr lang="en-US" sz="2000" dirty="0">
                <a:latin typeface="Arial" panose="020B0604020202020204" pitchFamily="34" charset="0"/>
                <a:cs typeface="Arial" panose="020B0604020202020204" pitchFamily="34" charset="0"/>
              </a:rPr>
              <a:t>If V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volts and I = </a:t>
            </a:r>
            <a:r>
              <a:rPr lang="en-US" sz="2000" dirty="0" smtClean="0">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amperes what is the resistance?</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R = V / I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5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4 </a:t>
            </a:r>
            <a:r>
              <a:rPr lang="en-US" b="1" dirty="0">
                <a:solidFill>
                  <a:srgbClr val="FF0000"/>
                </a:solidFill>
                <a:latin typeface="Arial" panose="020B0604020202020204" pitchFamily="34" charset="0"/>
                <a:cs typeface="Arial" panose="020B0604020202020204" pitchFamily="34" charset="0"/>
              </a:rPr>
              <a:t>ohms</a:t>
            </a:r>
          </a:p>
          <a:p>
            <a:pPr lvl="1">
              <a:defRPr/>
            </a:pPr>
            <a:r>
              <a:rPr lang="en-US" sz="2000" dirty="0">
                <a:latin typeface="Arial" panose="020B0604020202020204" pitchFamily="34" charset="0"/>
                <a:cs typeface="Arial" panose="020B0604020202020204" pitchFamily="34" charset="0"/>
              </a:rPr>
              <a:t>If R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ohms and V = 120 volts what is the current?</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I = V / R = 120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6 </a:t>
            </a:r>
            <a:r>
              <a:rPr lang="en-US" b="1" dirty="0">
                <a:solidFill>
                  <a:srgbClr val="FF0000"/>
                </a:solidFill>
                <a:latin typeface="Arial" panose="020B0604020202020204" pitchFamily="34" charset="0"/>
                <a:cs typeface="Arial" panose="020B0604020202020204" pitchFamily="34" charset="0"/>
              </a:rPr>
              <a:t>amps</a:t>
            </a:r>
          </a:p>
          <a:p>
            <a:pPr lvl="1">
              <a:defRPr/>
            </a:pPr>
            <a:r>
              <a:rPr lang="en-US" sz="2000" dirty="0">
                <a:latin typeface="Arial" panose="020B0604020202020204" pitchFamily="34" charset="0"/>
                <a:cs typeface="Arial" panose="020B0604020202020204" pitchFamily="34" charset="0"/>
              </a:rPr>
              <a:t>If I = </a:t>
            </a: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amperes and R = </a:t>
            </a:r>
            <a:r>
              <a:rPr lang="en-US" sz="2000" dirty="0" smtClean="0">
                <a:latin typeface="Arial" panose="020B0604020202020204" pitchFamily="34" charset="0"/>
                <a:cs typeface="Arial" panose="020B0604020202020204" pitchFamily="34" charset="0"/>
              </a:rPr>
              <a:t>24 </a:t>
            </a:r>
            <a:r>
              <a:rPr lang="en-US" sz="2000" dirty="0">
                <a:latin typeface="Arial" panose="020B0604020202020204" pitchFamily="34" charset="0"/>
                <a:cs typeface="Arial" panose="020B0604020202020204" pitchFamily="34" charset="0"/>
              </a:rPr>
              <a:t>ohms what is the voltage?</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V = I x R =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24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240 </a:t>
            </a:r>
            <a:r>
              <a:rPr lang="en-US" b="1" dirty="0">
                <a:solidFill>
                  <a:srgbClr val="FF0000"/>
                </a:solidFill>
                <a:latin typeface="Arial" panose="020B0604020202020204" pitchFamily="34" charset="0"/>
                <a:cs typeface="Arial" panose="020B0604020202020204" pitchFamily="34" charset="0"/>
              </a:rPr>
              <a:t>volts</a:t>
            </a:r>
          </a:p>
          <a:p>
            <a:pPr marL="457200" lvl="1" indent="0">
              <a:buFont typeface="Times New Roman" pitchFamily="18" charset="0"/>
              <a:buNone/>
              <a:defRPr/>
            </a:pPr>
            <a:endParaRPr lang="en-US" sz="2000" dirty="0">
              <a:latin typeface="Arial" panose="020B0604020202020204" pitchFamily="34" charset="0"/>
              <a:cs typeface="Arial" panose="020B0604020202020204" pitchFamily="34" charset="0"/>
            </a:endParaRPr>
          </a:p>
          <a:p>
            <a:pPr lvl="1">
              <a:defRPr/>
            </a:pPr>
            <a:r>
              <a:rPr lang="en-US" sz="2000" dirty="0">
                <a:latin typeface="Arial" panose="020B0604020202020204" pitchFamily="34" charset="0"/>
                <a:cs typeface="Arial" panose="020B0604020202020204" pitchFamily="34" charset="0"/>
              </a:rPr>
              <a:t>Problem:  If V = 240 volts and R = </a:t>
            </a:r>
            <a:r>
              <a:rPr lang="en-US" sz="2000" dirty="0" smtClean="0">
                <a:latin typeface="Arial" panose="020B0604020202020204" pitchFamily="34" charset="0"/>
                <a:cs typeface="Arial" panose="020B0604020202020204" pitchFamily="34" charset="0"/>
              </a:rPr>
              <a:t>6 </a:t>
            </a:r>
            <a:r>
              <a:rPr lang="en-US" sz="2000" dirty="0">
                <a:latin typeface="Arial" panose="020B0604020202020204" pitchFamily="34" charset="0"/>
                <a:cs typeface="Arial" panose="020B0604020202020204" pitchFamily="34" charset="0"/>
              </a:rPr>
              <a:t>ohms what is the current?</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I = V / R = 240 / </a:t>
            </a:r>
            <a:r>
              <a:rPr lang="en-US" b="1" dirty="0" smtClean="0">
                <a:solidFill>
                  <a:srgbClr val="FF0000"/>
                </a:solidFill>
                <a:latin typeface="Arial" panose="020B0604020202020204" pitchFamily="34" charset="0"/>
                <a:cs typeface="Arial" panose="020B0604020202020204" pitchFamily="34" charset="0"/>
              </a:rPr>
              <a:t>6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40 </a:t>
            </a:r>
            <a:r>
              <a:rPr lang="en-US" b="1" dirty="0">
                <a:solidFill>
                  <a:srgbClr val="FF0000"/>
                </a:solidFill>
                <a:latin typeface="Arial" panose="020B0604020202020204" pitchFamily="34" charset="0"/>
                <a:cs typeface="Arial" panose="020B0604020202020204" pitchFamily="34" charset="0"/>
              </a:rPr>
              <a:t>amps</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31</a:t>
            </a:fld>
            <a:endParaRPr lang="en-US" dirty="0"/>
          </a:p>
        </p:txBody>
      </p:sp>
    </p:spTree>
    <p:extLst>
      <p:ext uri="{BB962C8B-B14F-4D97-AF65-F5344CB8AC3E}">
        <p14:creationId xmlns:p14="http://schemas.microsoft.com/office/powerpoint/2010/main" val="3050861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4602162"/>
          </a:xfrm>
          <a:blipFill rotWithShape="1">
            <a:blip r:embed="rId2"/>
            <a:stretch>
              <a:fillRect l="-963"/>
            </a:stretch>
          </a:blipFill>
        </p:spPr>
        <p:txBody>
          <a:bodyPr/>
          <a:lstStyle/>
          <a:p>
            <a:pPr>
              <a:defRPr/>
            </a:pPr>
            <a:r>
              <a:rPr lang="en-US">
                <a:noFill/>
              </a:rPr>
              <a:t> </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32</a:t>
            </a:fld>
            <a:endParaRPr lang="en-US" dirty="0"/>
          </a:p>
        </p:txBody>
      </p:sp>
    </p:spTree>
    <p:extLst>
      <p:ext uri="{BB962C8B-B14F-4D97-AF65-F5344CB8AC3E}">
        <p14:creationId xmlns:p14="http://schemas.microsoft.com/office/powerpoint/2010/main" val="199352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676400"/>
            <a:ext cx="8229600" cy="4343400"/>
          </a:xfrm>
        </p:spPr>
        <p:txBody>
          <a:bodyPr>
            <a:noAutofit/>
          </a:bodyPr>
          <a:lstStyle/>
          <a:p>
            <a:pPr>
              <a:defRPr/>
            </a:pPr>
            <a:r>
              <a:rPr lang="en-US" sz="2400" dirty="0" smtClean="0">
                <a:latin typeface="Arial" panose="020B0604020202020204" pitchFamily="34" charset="0"/>
                <a:cs typeface="Arial" panose="020B0604020202020204" pitchFamily="34" charset="0"/>
              </a:rPr>
              <a:t>Power </a:t>
            </a:r>
            <a:r>
              <a:rPr lang="en-US" sz="2400" dirty="0">
                <a:latin typeface="Arial" panose="020B0604020202020204" pitchFamily="34" charset="0"/>
                <a:cs typeface="Arial" panose="020B0604020202020204" pitchFamily="34" charset="0"/>
              </a:rPr>
              <a:t>= Voltage x Current = V x I = I</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 = V</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a:t>
            </a:r>
          </a:p>
          <a:p>
            <a:pPr lvl="1">
              <a:defRPr/>
            </a:pPr>
            <a:r>
              <a:rPr lang="en-US" sz="2000" dirty="0">
                <a:latin typeface="Arial" panose="020B0604020202020204" pitchFamily="34" charset="0"/>
                <a:cs typeface="Arial" panose="020B0604020202020204" pitchFamily="34" charset="0"/>
              </a:rPr>
              <a:t>If V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volts and I = </a:t>
            </a:r>
            <a:r>
              <a:rPr lang="en-US" sz="2000" dirty="0" smtClean="0">
                <a:latin typeface="Arial" panose="020B0604020202020204" pitchFamily="34" charset="0"/>
                <a:cs typeface="Arial" panose="020B0604020202020204" pitchFamily="34" charset="0"/>
              </a:rPr>
              <a:t>8 </a:t>
            </a:r>
            <a:r>
              <a:rPr lang="en-US" sz="2000" dirty="0">
                <a:latin typeface="Arial" panose="020B0604020202020204" pitchFamily="34" charset="0"/>
                <a:cs typeface="Arial" panose="020B0604020202020204" pitchFamily="34" charset="0"/>
              </a:rPr>
              <a:t>amperes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V x I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8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160 </a:t>
            </a:r>
            <a:r>
              <a:rPr lang="en-US" b="1" dirty="0">
                <a:solidFill>
                  <a:srgbClr val="FF0000"/>
                </a:solidFill>
                <a:latin typeface="Arial" panose="020B0604020202020204" pitchFamily="34" charset="0"/>
                <a:cs typeface="Arial" panose="020B0604020202020204" pitchFamily="34" charset="0"/>
              </a:rPr>
              <a:t>watts</a:t>
            </a:r>
          </a:p>
          <a:p>
            <a:pPr lvl="1">
              <a:defRPr/>
            </a:pPr>
            <a:r>
              <a:rPr lang="en-US" sz="2000" dirty="0">
                <a:latin typeface="Arial" panose="020B0604020202020204" pitchFamily="34" charset="0"/>
                <a:cs typeface="Arial" panose="020B0604020202020204" pitchFamily="34" charset="0"/>
              </a:rPr>
              <a:t>If R = </a:t>
            </a:r>
            <a:r>
              <a:rPr lang="en-US" sz="2000" dirty="0" smtClean="0">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ohms and V = 120 volts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V</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R = 120 x 120 / </a:t>
            </a:r>
            <a:r>
              <a:rPr lang="en-US" b="1" dirty="0" smtClean="0">
                <a:solidFill>
                  <a:srgbClr val="FF0000"/>
                </a:solidFill>
                <a:latin typeface="Arial" panose="020B0604020202020204" pitchFamily="34" charset="0"/>
                <a:cs typeface="Arial" panose="020B0604020202020204" pitchFamily="34" charset="0"/>
              </a:rPr>
              <a:t>5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2880 </a:t>
            </a:r>
            <a:r>
              <a:rPr lang="en-US" b="1" dirty="0">
                <a:solidFill>
                  <a:srgbClr val="FF0000"/>
                </a:solidFill>
                <a:latin typeface="Arial" panose="020B0604020202020204" pitchFamily="34" charset="0"/>
                <a:cs typeface="Arial" panose="020B0604020202020204" pitchFamily="34" charset="0"/>
              </a:rPr>
              <a:t>watts</a:t>
            </a:r>
          </a:p>
          <a:p>
            <a:pPr lvl="1">
              <a:defRPr/>
            </a:pPr>
            <a:r>
              <a:rPr lang="en-US" sz="2000" dirty="0">
                <a:latin typeface="Arial" panose="020B0604020202020204" pitchFamily="34" charset="0"/>
                <a:cs typeface="Arial" panose="020B0604020202020204" pitchFamily="34" charset="0"/>
              </a:rPr>
              <a:t>If I = </a:t>
            </a: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amperes and R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ohms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I</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R</a:t>
            </a:r>
            <a:r>
              <a:rPr lang="en-US" dirty="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20 = 2000 watts</a:t>
            </a:r>
          </a:p>
          <a:p>
            <a:pPr marL="914400" lvl="2" indent="0">
              <a:buFont typeface="Times New Roman" pitchFamily="18" charset="0"/>
              <a:buNone/>
              <a:defRPr/>
            </a:pPr>
            <a:endParaRPr lang="en-US" b="1" dirty="0">
              <a:latin typeface="Arial" panose="020B0604020202020204" pitchFamily="34" charset="0"/>
              <a:cs typeface="Arial" panose="020B0604020202020204" pitchFamily="34" charset="0"/>
            </a:endParaRPr>
          </a:p>
          <a:p>
            <a:pPr marL="914400" lvl="2" indent="0">
              <a:buFont typeface="Times New Roman" pitchFamily="18" charset="0"/>
              <a:buNone/>
              <a:defRPr/>
            </a:pPr>
            <a:r>
              <a:rPr lang="en-US" b="1" dirty="0">
                <a:latin typeface="Arial" panose="020B0604020202020204" pitchFamily="34" charset="0"/>
                <a:cs typeface="Arial" panose="020B0604020202020204" pitchFamily="34" charset="0"/>
              </a:rPr>
              <a:t>1 kilowatt (kW) = 1,000 watts</a:t>
            </a:r>
          </a:p>
          <a:p>
            <a:pPr marL="914400" lvl="2" indent="0">
              <a:buFont typeface="Times New Roman" pitchFamily="18" charset="0"/>
              <a:buNone/>
              <a:defRPr/>
            </a:pPr>
            <a:r>
              <a:rPr lang="en-US" b="1" dirty="0">
                <a:latin typeface="Arial" panose="020B0604020202020204" pitchFamily="34" charset="0"/>
                <a:cs typeface="Arial" panose="020B0604020202020204" pitchFamily="34" charset="0"/>
              </a:rPr>
              <a:t>1 megawatt (MW) = 1,000,000 watts</a:t>
            </a:r>
          </a:p>
          <a:p>
            <a:pPr marL="457200" lvl="1" indent="0">
              <a:buFont typeface="Times New Roman" pitchFamily="18" charset="0"/>
              <a:buNone/>
              <a:defRPr/>
            </a:pPr>
            <a:endParaRPr lang="en-US" sz="2000" dirty="0"/>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33</a:t>
            </a:fld>
            <a:endParaRPr lang="en-US" dirty="0"/>
          </a:p>
        </p:txBody>
      </p:sp>
    </p:spTree>
    <p:extLst>
      <p:ext uri="{BB962C8B-B14F-4D97-AF65-F5344CB8AC3E}">
        <p14:creationId xmlns:p14="http://schemas.microsoft.com/office/powerpoint/2010/main" val="37826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524000"/>
            <a:ext cx="8229600" cy="4481513"/>
          </a:xfrm>
        </p:spPr>
        <p:txBody>
          <a:bodyPr>
            <a:noAutofit/>
          </a:bodyPr>
          <a:lstStyle/>
          <a:p>
            <a:pPr>
              <a:defRPr/>
            </a:pPr>
            <a:r>
              <a:rPr lang="en-US" sz="2400" dirty="0" err="1">
                <a:latin typeface="Arial" panose="020B0604020202020204" pitchFamily="34" charset="0"/>
                <a:cs typeface="Arial" panose="020B0604020202020204" pitchFamily="34" charset="0"/>
              </a:rPr>
              <a:t>Kirchoff’s</a:t>
            </a:r>
            <a:r>
              <a:rPr lang="en-US" sz="2400" dirty="0">
                <a:latin typeface="Arial" panose="020B0604020202020204" pitchFamily="34" charset="0"/>
                <a:cs typeface="Arial" panose="020B0604020202020204" pitchFamily="34" charset="0"/>
              </a:rPr>
              <a:t> Voltage Law (</a:t>
            </a:r>
            <a:r>
              <a:rPr lang="en-US" sz="2400" dirty="0" err="1">
                <a:latin typeface="Arial" panose="020B0604020202020204" pitchFamily="34" charset="0"/>
                <a:cs typeface="Arial" panose="020B0604020202020204" pitchFamily="34" charset="0"/>
              </a:rPr>
              <a:t>KVL</a:t>
            </a:r>
            <a:r>
              <a:rPr lang="en-US" sz="2400" dirty="0">
                <a:latin typeface="Arial" panose="020B0604020202020204" pitchFamily="34" charset="0"/>
                <a:cs typeface="Arial" panose="020B0604020202020204" pitchFamily="34" charset="0"/>
              </a:rPr>
              <a:t>)</a:t>
            </a:r>
          </a:p>
          <a:p>
            <a:pPr>
              <a:defRPr/>
            </a:pPr>
            <a:r>
              <a:rPr lang="en-US" sz="2400" dirty="0">
                <a:latin typeface="Arial" panose="020B0604020202020204" pitchFamily="34" charset="0"/>
                <a:cs typeface="Arial" panose="020B0604020202020204" pitchFamily="34" charset="0"/>
              </a:rPr>
              <a:t>The sum of the voltages around a circuit loop is zero.</a:t>
            </a: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000" dirty="0" smtClean="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000" dirty="0" smtClean="0">
                <a:latin typeface="Arial" panose="020B0604020202020204" pitchFamily="34" charset="0"/>
                <a:cs typeface="Arial" panose="020B0604020202020204" pitchFamily="34" charset="0"/>
              </a:rPr>
              <a:t>V  </a:t>
            </a:r>
            <a:r>
              <a:rPr lang="en-US" sz="2000" dirty="0">
                <a:latin typeface="Arial" panose="020B0604020202020204" pitchFamily="34" charset="0"/>
                <a:cs typeface="Arial" panose="020B0604020202020204" pitchFamily="34" charset="0"/>
              </a:rPr>
              <a:t>= V1 + V2 + V3 = I * (R1 + R2 + R3) = I1 * R1 + I2 * R2 + I3 * R3</a:t>
            </a: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I = I1 = I2 = I3</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0964" name="Picture 2" descr="Circui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90800"/>
            <a:ext cx="3124200" cy="252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0965" name="TextBox 4"/>
          <p:cNvSpPr txBox="1">
            <a:spLocks noChangeArrowheads="1"/>
          </p:cNvSpPr>
          <p:nvPr/>
        </p:nvSpPr>
        <p:spPr bwMode="auto">
          <a:xfrm>
            <a:off x="4876800" y="3316288"/>
            <a:ext cx="2590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3200" b="1"/>
              <a:t>Resistors in series add</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34</a:t>
            </a:fld>
            <a:endParaRPr lang="en-US" dirty="0"/>
          </a:p>
        </p:txBody>
      </p:sp>
    </p:spTree>
    <p:extLst>
      <p:ext uri="{BB962C8B-B14F-4D97-AF65-F5344CB8AC3E}">
        <p14:creationId xmlns:p14="http://schemas.microsoft.com/office/powerpoint/2010/main" val="827036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04800"/>
            <a:ext cx="8229600" cy="9144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47800"/>
            <a:ext cx="8229600" cy="4557713"/>
          </a:xfrm>
        </p:spPr>
        <p:txBody>
          <a:bodyPr>
            <a:noAutofit/>
          </a:bodyPr>
          <a:lstStyle/>
          <a:p>
            <a:pPr>
              <a:defRPr/>
            </a:pPr>
            <a:r>
              <a:rPr lang="en-US" sz="2400" dirty="0" err="1">
                <a:latin typeface="Arial" panose="020B0604020202020204" pitchFamily="34" charset="0"/>
                <a:cs typeface="Arial" panose="020B0604020202020204" pitchFamily="34" charset="0"/>
              </a:rPr>
              <a:t>Kirchoff’s</a:t>
            </a:r>
            <a:r>
              <a:rPr lang="en-US" sz="2400" dirty="0">
                <a:latin typeface="Arial" panose="020B0604020202020204" pitchFamily="34" charset="0"/>
                <a:cs typeface="Arial" panose="020B0604020202020204" pitchFamily="34" charset="0"/>
              </a:rPr>
              <a:t> Voltage Law (</a:t>
            </a:r>
            <a:r>
              <a:rPr lang="en-US" sz="2400" dirty="0" err="1">
                <a:latin typeface="Arial" panose="020B0604020202020204" pitchFamily="34" charset="0"/>
                <a:cs typeface="Arial" panose="020B0604020202020204" pitchFamily="34" charset="0"/>
              </a:rPr>
              <a:t>KVL</a:t>
            </a:r>
            <a:r>
              <a:rPr lang="en-US" sz="2400" dirty="0">
                <a:latin typeface="Arial" panose="020B0604020202020204" pitchFamily="34" charset="0"/>
                <a:cs typeface="Arial" panose="020B0604020202020204" pitchFamily="34" charset="0"/>
              </a:rPr>
              <a:t>) – PROBLEM #1</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400" dirty="0">
                <a:latin typeface="Arial" panose="020B0604020202020204" pitchFamily="34" charset="0"/>
                <a:cs typeface="Arial" panose="020B0604020202020204" pitchFamily="34" charset="0"/>
              </a:rPr>
              <a:t>I = V / R  = V / (R1 + R2 + R3)   = 120/(10+20+30) = 2 amperes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V1 = I*R1 = 2 *10 = 20 volts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V2 = I*R2 = 2 *20 = 40 volts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V3 = I*R3 = 2 *30 = 60 volts</a:t>
            </a:r>
          </a:p>
          <a:p>
            <a:pPr marL="457200" lvl="1" indent="0">
              <a:buFont typeface="Times New Roman" pitchFamily="18" charset="0"/>
              <a:buNone/>
              <a:defRPr/>
            </a:pPr>
            <a:endParaRPr lang="en-US" sz="2400" dirty="0"/>
          </a:p>
          <a:p>
            <a:pPr marL="457200" lvl="1" indent="0">
              <a:buFont typeface="Times New Roman" pitchFamily="18" charset="0"/>
              <a:buNone/>
              <a:defRPr/>
            </a:pPr>
            <a:r>
              <a:rPr lang="en-US" sz="2400" dirty="0"/>
              <a:t> </a:t>
            </a:r>
          </a:p>
          <a:p>
            <a:pPr lvl="1">
              <a:defRPr/>
            </a:pPr>
            <a:endParaRPr lang="en-US"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19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31242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4"/>
          <p:cNvSpPr txBox="1">
            <a:spLocks noChangeArrowheads="1"/>
          </p:cNvSpPr>
          <p:nvPr/>
        </p:nvSpPr>
        <p:spPr bwMode="auto">
          <a:xfrm>
            <a:off x="4114800" y="2327275"/>
            <a:ext cx="350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b="1"/>
              <a:t>What is the current in the circuit?</a:t>
            </a:r>
          </a:p>
          <a:p>
            <a:pPr eaLnBrk="1" hangingPunct="1"/>
            <a:r>
              <a:rPr lang="en-US" altLang="en-US" sz="2400" b="1"/>
              <a:t>What are V1, V2, V3?</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35</a:t>
            </a:fld>
            <a:endParaRPr lang="en-US" dirty="0"/>
          </a:p>
        </p:txBody>
      </p:sp>
    </p:spTree>
    <p:extLst>
      <p:ext uri="{BB962C8B-B14F-4D97-AF65-F5344CB8AC3E}">
        <p14:creationId xmlns:p14="http://schemas.microsoft.com/office/powerpoint/2010/main" val="573607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1000"/>
                                        <p:tgtEl>
                                          <p:spTgt spid="3">
                                            <p:txEl>
                                              <p:pRg st="7" end="7"/>
                                            </p:txEl>
                                          </p:spTgt>
                                        </p:tgtEl>
                                      </p:cBhvr>
                                    </p:animEffect>
                                    <p:anim calcmode="lin" valueType="num">
                                      <p:cBhvr>
                                        <p:cTn id="1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1000"/>
                                        <p:tgtEl>
                                          <p:spTgt spid="3">
                                            <p:txEl>
                                              <p:pRg st="8" end="8"/>
                                            </p:txEl>
                                          </p:spTgt>
                                        </p:tgtEl>
                                      </p:cBhvr>
                                    </p:animEffect>
                                    <p:anim calcmode="lin" valueType="num">
                                      <p:cBhvr>
                                        <p:cTn id="1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1000"/>
                                        <p:tgtEl>
                                          <p:spTgt spid="3">
                                            <p:txEl>
                                              <p:pRg st="9" end="9"/>
                                            </p:txEl>
                                          </p:spTgt>
                                        </p:tgtEl>
                                      </p:cBhvr>
                                    </p:animEffect>
                                    <p:anim calcmode="lin" valueType="num">
                                      <p:cBhvr>
                                        <p:cTn id="2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304800"/>
            <a:ext cx="8229600" cy="9144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03350"/>
            <a:ext cx="8229600" cy="4602163"/>
          </a:xfrm>
        </p:spPr>
        <p:txBody>
          <a:bodyPr>
            <a:noAutofit/>
          </a:bodyPr>
          <a:lstStyle/>
          <a:p>
            <a:pPr>
              <a:defRPr/>
            </a:pPr>
            <a:r>
              <a:rPr lang="en-US" sz="2400" dirty="0" err="1">
                <a:latin typeface="Arial" panose="020B0604020202020204" pitchFamily="34" charset="0"/>
                <a:cs typeface="Arial" panose="020B0604020202020204" pitchFamily="34" charset="0"/>
              </a:rPr>
              <a:t>Kirchoff’s</a:t>
            </a:r>
            <a:r>
              <a:rPr lang="en-US" sz="2400" dirty="0">
                <a:latin typeface="Arial" panose="020B0604020202020204" pitchFamily="34" charset="0"/>
                <a:cs typeface="Arial" panose="020B0604020202020204" pitchFamily="34" charset="0"/>
              </a:rPr>
              <a:t> Current Law (</a:t>
            </a:r>
            <a:r>
              <a:rPr lang="en-US" sz="2400" dirty="0" err="1">
                <a:latin typeface="Arial" panose="020B0604020202020204" pitchFamily="34" charset="0"/>
                <a:cs typeface="Arial" panose="020B0604020202020204" pitchFamily="34" charset="0"/>
              </a:rPr>
              <a:t>KCL</a:t>
            </a:r>
            <a:r>
              <a:rPr lang="en-US" sz="2400" dirty="0">
                <a:latin typeface="Arial" panose="020B0604020202020204" pitchFamily="34" charset="0"/>
                <a:cs typeface="Arial" panose="020B0604020202020204" pitchFamily="34" charset="0"/>
              </a:rPr>
              <a:t>)</a:t>
            </a:r>
          </a:p>
          <a:p>
            <a:pPr>
              <a:defRPr/>
            </a:pPr>
            <a:r>
              <a:rPr lang="en-US" sz="2400" dirty="0">
                <a:latin typeface="Arial" panose="020B0604020202020204" pitchFamily="34" charset="0"/>
                <a:cs typeface="Arial" panose="020B0604020202020204" pitchFamily="34" charset="0"/>
              </a:rPr>
              <a:t>The sum of the currents at a node in a circuit is zero.</a:t>
            </a: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000" dirty="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I = I1 + I2 + I3</a:t>
            </a:r>
          </a:p>
          <a:p>
            <a:pPr lvl="1">
              <a:defRPr/>
            </a:pPr>
            <a:r>
              <a:rPr lang="en-US" sz="2000" dirty="0">
                <a:latin typeface="Arial" panose="020B0604020202020204" pitchFamily="34" charset="0"/>
                <a:cs typeface="Arial" panose="020B0604020202020204" pitchFamily="34" charset="0"/>
              </a:rPr>
              <a:t>If Loads are placed in parallel they sum up.</a:t>
            </a:r>
          </a:p>
          <a:p>
            <a:pPr lvl="1">
              <a:defRPr/>
            </a:pPr>
            <a:r>
              <a:rPr lang="en-US" sz="2000" dirty="0">
                <a:latin typeface="Arial" panose="020B0604020202020204" pitchFamily="34" charset="0"/>
                <a:cs typeface="Arial" panose="020B0604020202020204" pitchFamily="34" charset="0"/>
              </a:rPr>
              <a:t>So does power </a:t>
            </a: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P = V x I = V x I1 + V x I2 + V x I3</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301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09800"/>
            <a:ext cx="50292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36</a:t>
            </a:fld>
            <a:endParaRPr lang="en-US" dirty="0"/>
          </a:p>
        </p:txBody>
      </p:sp>
    </p:spTree>
    <p:extLst>
      <p:ext uri="{BB962C8B-B14F-4D97-AF65-F5344CB8AC3E}">
        <p14:creationId xmlns:p14="http://schemas.microsoft.com/office/powerpoint/2010/main" val="906164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1524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2227" name="Text Box 22"/>
          <p:cNvSpPr txBox="1">
            <a:spLocks noChangeArrowheads="1"/>
          </p:cNvSpPr>
          <p:nvPr/>
        </p:nvSpPr>
        <p:spPr bwMode="auto">
          <a:xfrm>
            <a:off x="609600" y="1371600"/>
            <a:ext cx="386238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t>E = Voltage (</a:t>
            </a:r>
            <a:r>
              <a:rPr lang="en-US" altLang="en-US" sz="2400" dirty="0" err="1"/>
              <a:t>rms</a:t>
            </a:r>
            <a:r>
              <a:rPr lang="en-US" altLang="en-US" sz="2400" dirty="0"/>
              <a:t>)</a:t>
            </a:r>
          </a:p>
          <a:p>
            <a:pPr eaLnBrk="1" hangingPunct="1"/>
            <a:r>
              <a:rPr lang="en-US" altLang="en-US" sz="2400" dirty="0"/>
              <a:t>I = Current (</a:t>
            </a:r>
            <a:r>
              <a:rPr lang="en-US" altLang="en-US" sz="2400" dirty="0" err="1"/>
              <a:t>rms</a:t>
            </a:r>
            <a:r>
              <a:rPr lang="en-US" altLang="en-US" sz="2400" dirty="0"/>
              <a:t>)</a:t>
            </a:r>
          </a:p>
          <a:p>
            <a:pPr eaLnBrk="1" hangingPunct="1"/>
            <a:r>
              <a:rPr lang="en-US" altLang="en-US" sz="2400" dirty="0"/>
              <a:t>PF = Power Factor</a:t>
            </a:r>
          </a:p>
          <a:p>
            <a:pPr eaLnBrk="1" hangingPunct="1"/>
            <a:r>
              <a:rPr lang="en-US" altLang="en-US" sz="2400" dirty="0"/>
              <a:t>Power = Watts = E x I x PF</a:t>
            </a:r>
          </a:p>
          <a:p>
            <a:pPr eaLnBrk="1" hangingPunct="1"/>
            <a:r>
              <a:rPr lang="en-US" altLang="en-US" sz="2400" dirty="0"/>
              <a:t>Power is sometimes</a:t>
            </a:r>
          </a:p>
          <a:p>
            <a:pPr eaLnBrk="1" hangingPunct="1"/>
            <a:r>
              <a:rPr lang="en-US" altLang="en-US" sz="2400" dirty="0"/>
              <a:t> referred to as Demand</a:t>
            </a:r>
          </a:p>
        </p:txBody>
      </p:sp>
      <p:sp>
        <p:nvSpPr>
          <p:cNvPr id="4" name="Text Box 23"/>
          <p:cNvSpPr txBox="1">
            <a:spLocks noChangeArrowheads="1"/>
          </p:cNvSpPr>
          <p:nvPr/>
        </p:nvSpPr>
        <p:spPr bwMode="auto">
          <a:xfrm>
            <a:off x="6553200" y="1600200"/>
            <a:ext cx="172561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chemeClr val="accent2"/>
                </a:solidFill>
              </a:rPr>
              <a:t>Sinusoidal</a:t>
            </a:r>
          </a:p>
          <a:p>
            <a:pPr algn="ctr" eaLnBrk="1" hangingPunct="1"/>
            <a:r>
              <a:rPr lang="en-US" altLang="en-US" sz="2400" dirty="0">
                <a:solidFill>
                  <a:schemeClr val="accent2"/>
                </a:solidFill>
              </a:rPr>
              <a:t>Waveforms</a:t>
            </a:r>
          </a:p>
          <a:p>
            <a:pPr algn="ctr" eaLnBrk="1" hangingPunct="1"/>
            <a:r>
              <a:rPr lang="en-US" altLang="en-US" sz="2400" dirty="0">
                <a:solidFill>
                  <a:schemeClr val="accent2"/>
                </a:solidFill>
              </a:rPr>
              <a:t>Only</a:t>
            </a:r>
          </a:p>
          <a:p>
            <a:pPr algn="ctr" eaLnBrk="1" hangingPunct="1"/>
            <a:endParaRPr lang="en-US" altLang="en-US" sz="2400" dirty="0">
              <a:solidFill>
                <a:schemeClr val="accent2"/>
              </a:solidFill>
            </a:endParaRPr>
          </a:p>
          <a:p>
            <a:pPr algn="ctr" eaLnBrk="1" hangingPunct="1"/>
            <a:r>
              <a:rPr lang="en-US" altLang="en-US" sz="2400" dirty="0">
                <a:solidFill>
                  <a:schemeClr val="accent2"/>
                </a:solidFill>
              </a:rPr>
              <a:t>NO</a:t>
            </a:r>
          </a:p>
          <a:p>
            <a:pPr algn="ctr" eaLnBrk="1" hangingPunct="1"/>
            <a:r>
              <a:rPr lang="en-US" altLang="en-US" sz="2400" dirty="0">
                <a:solidFill>
                  <a:schemeClr val="accent2"/>
                </a:solidFill>
              </a:rPr>
              <a:t>Harmonics</a:t>
            </a:r>
          </a:p>
        </p:txBody>
      </p:sp>
      <p:sp>
        <p:nvSpPr>
          <p:cNvPr id="5" name="Text Box 24"/>
          <p:cNvSpPr txBox="1">
            <a:spLocks noChangeArrowheads="1"/>
          </p:cNvSpPr>
          <p:nvPr/>
        </p:nvSpPr>
        <p:spPr bwMode="auto">
          <a:xfrm>
            <a:off x="625327" y="4271963"/>
            <a:ext cx="47580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ts val="0"/>
              </a:spcBef>
            </a:pPr>
            <a:r>
              <a:rPr lang="en-US" altLang="en-US" sz="2400" dirty="0">
                <a:solidFill>
                  <a:srgbClr val="000066"/>
                </a:solidFill>
              </a:rPr>
              <a:t>For a 120 Volt service drawing</a:t>
            </a:r>
          </a:p>
          <a:p>
            <a:pPr algn="ctr" eaLnBrk="1" hangingPunct="1">
              <a:spcBef>
                <a:spcPts val="0"/>
              </a:spcBef>
            </a:pPr>
            <a:r>
              <a:rPr lang="en-US" altLang="en-US" sz="2400" dirty="0">
                <a:solidFill>
                  <a:srgbClr val="000066"/>
                </a:solidFill>
              </a:rPr>
              <a:t>13 Amps at Unity (1.0) PF, </a:t>
            </a:r>
          </a:p>
          <a:p>
            <a:pPr algn="ctr" eaLnBrk="1" hangingPunct="1">
              <a:spcBef>
                <a:spcPts val="0"/>
              </a:spcBef>
            </a:pPr>
            <a:r>
              <a:rPr lang="en-US" altLang="en-US" sz="2400" dirty="0">
                <a:solidFill>
                  <a:srgbClr val="000066"/>
                </a:solidFill>
              </a:rPr>
              <a:t>how much power is being drawn?</a:t>
            </a:r>
          </a:p>
        </p:txBody>
      </p:sp>
      <p:graphicFrame>
        <p:nvGraphicFramePr>
          <p:cNvPr id="2" name="Object 1"/>
          <p:cNvGraphicFramePr>
            <a:graphicFrameLocks noChangeAspect="1"/>
          </p:cNvGraphicFramePr>
          <p:nvPr>
            <p:extLst>
              <p:ext uri="{D42A27DB-BD31-4B8C-83A1-F6EECF244321}">
                <p14:modId xmlns:p14="http://schemas.microsoft.com/office/powerpoint/2010/main" val="3535409081"/>
              </p:ext>
            </p:extLst>
          </p:nvPr>
        </p:nvGraphicFramePr>
        <p:xfrm>
          <a:off x="6706393" y="4581525"/>
          <a:ext cx="1419225" cy="1419225"/>
        </p:xfrm>
        <a:graphic>
          <a:graphicData uri="http://schemas.openxmlformats.org/presentationml/2006/ole">
            <mc:AlternateContent xmlns:mc="http://schemas.openxmlformats.org/markup-compatibility/2006">
              <mc:Choice xmlns:v="urn:schemas-microsoft-com:vml" Requires="v">
                <p:oleObj spid="_x0000_s11278" name="PHOTO-PAINT" r:id="rId3" imgW="4514286" imgH="4514286" progId="CorelPhotoPaint.Image.12">
                  <p:embed/>
                </p:oleObj>
              </mc:Choice>
              <mc:Fallback>
                <p:oleObj name="PHOTO-PAINT" r:id="rId3" imgW="4514286" imgH="4514286"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393" y="4581525"/>
                        <a:ext cx="14192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25"/>
          <p:cNvSpPr txBox="1">
            <a:spLocks noChangeArrowheads="1"/>
          </p:cNvSpPr>
          <p:nvPr/>
        </p:nvSpPr>
        <p:spPr bwMode="auto">
          <a:xfrm>
            <a:off x="647700" y="5562600"/>
            <a:ext cx="519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1.0 = 1560 Watts</a:t>
            </a:r>
          </a:p>
        </p:txBody>
      </p:sp>
      <p:sp>
        <p:nvSpPr>
          <p:cNvPr id="3" name="Slide Number Placeholder 2"/>
          <p:cNvSpPr>
            <a:spLocks noGrp="1"/>
          </p:cNvSpPr>
          <p:nvPr>
            <p:ph type="sldNum" sz="quarter" idx="12"/>
          </p:nvPr>
        </p:nvSpPr>
        <p:spPr/>
        <p:txBody>
          <a:bodyPr/>
          <a:lstStyle/>
          <a:p>
            <a:pPr>
              <a:defRPr/>
            </a:pPr>
            <a:fld id="{9816C54E-1CF0-4BAC-9AD3-466099BD3DFD}" type="slidenum">
              <a:rPr lang="en-US" smtClean="0"/>
              <a:pPr>
                <a:defRPr/>
              </a:pPr>
              <a:t>37</a:t>
            </a:fld>
            <a:endParaRPr lang="en-US" dirty="0"/>
          </a:p>
        </p:txBody>
      </p:sp>
    </p:spTree>
    <p:extLst>
      <p:ext uri="{BB962C8B-B14F-4D97-AF65-F5344CB8AC3E}">
        <p14:creationId xmlns:p14="http://schemas.microsoft.com/office/powerpoint/2010/main" val="1926421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3251" name="Text Box 5"/>
          <p:cNvSpPr txBox="1">
            <a:spLocks noChangeArrowheads="1"/>
          </p:cNvSpPr>
          <p:nvPr/>
        </p:nvSpPr>
        <p:spPr bwMode="auto">
          <a:xfrm>
            <a:off x="854075" y="1600200"/>
            <a:ext cx="4713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66"/>
                </a:solidFill>
              </a:rPr>
              <a:t>For a 120 Volt service drawing</a:t>
            </a:r>
          </a:p>
          <a:p>
            <a:pPr algn="ctr" eaLnBrk="1" hangingPunct="1"/>
            <a:r>
              <a:rPr lang="en-US" altLang="en-US" sz="2400">
                <a:solidFill>
                  <a:srgbClr val="000066"/>
                </a:solidFill>
              </a:rPr>
              <a:t>13 Amps at 0.866 PF, </a:t>
            </a:r>
          </a:p>
          <a:p>
            <a:pPr algn="ctr" eaLnBrk="1" hangingPunct="1"/>
            <a:r>
              <a:rPr lang="en-US" altLang="en-US" sz="2400">
                <a:solidFill>
                  <a:srgbClr val="000066"/>
                </a:solidFill>
              </a:rPr>
              <a:t>how much power is being drawn?</a:t>
            </a:r>
          </a:p>
        </p:txBody>
      </p:sp>
      <p:sp>
        <p:nvSpPr>
          <p:cNvPr id="4" name="Text Box 6"/>
          <p:cNvSpPr txBox="1">
            <a:spLocks noChangeArrowheads="1"/>
          </p:cNvSpPr>
          <p:nvPr/>
        </p:nvSpPr>
        <p:spPr bwMode="auto">
          <a:xfrm>
            <a:off x="685800" y="3011488"/>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Power = 120 x 13 x 0.866 = 1351 Watts</a:t>
            </a:r>
          </a:p>
        </p:txBody>
      </p:sp>
      <p:sp>
        <p:nvSpPr>
          <p:cNvPr id="5" name="Text Box 11"/>
          <p:cNvSpPr txBox="1">
            <a:spLocks noChangeArrowheads="1"/>
          </p:cNvSpPr>
          <p:nvPr/>
        </p:nvSpPr>
        <p:spPr bwMode="auto">
          <a:xfrm>
            <a:off x="1006475" y="3886200"/>
            <a:ext cx="4713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66"/>
                </a:solidFill>
              </a:rPr>
              <a:t>For a 480 Volt service drawing</a:t>
            </a:r>
          </a:p>
          <a:p>
            <a:pPr algn="ctr" eaLnBrk="1" hangingPunct="1"/>
            <a:r>
              <a:rPr lang="en-US" altLang="en-US" sz="2400">
                <a:solidFill>
                  <a:srgbClr val="000066"/>
                </a:solidFill>
              </a:rPr>
              <a:t>156 Amps at 0.712 PF, </a:t>
            </a:r>
          </a:p>
          <a:p>
            <a:pPr algn="ctr" eaLnBrk="1" hangingPunct="1"/>
            <a:r>
              <a:rPr lang="en-US" altLang="en-US" sz="2400">
                <a:solidFill>
                  <a:srgbClr val="000066"/>
                </a:solidFill>
              </a:rPr>
              <a:t>how much power is being drawn?</a:t>
            </a:r>
          </a:p>
        </p:txBody>
      </p:sp>
      <p:sp>
        <p:nvSpPr>
          <p:cNvPr id="6" name="Text Box 12"/>
          <p:cNvSpPr txBox="1">
            <a:spLocks noChangeArrowheads="1"/>
          </p:cNvSpPr>
          <p:nvPr/>
        </p:nvSpPr>
        <p:spPr bwMode="auto">
          <a:xfrm>
            <a:off x="838200" y="5297488"/>
            <a:ext cx="596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Power = 480 x 156 x 0.712 = 53,315 Watts</a:t>
            </a:r>
          </a:p>
        </p:txBody>
      </p:sp>
      <p:graphicFrame>
        <p:nvGraphicFramePr>
          <p:cNvPr id="53255" name="Object 1"/>
          <p:cNvGraphicFramePr>
            <a:graphicFrameLocks noChangeAspect="1"/>
          </p:cNvGraphicFramePr>
          <p:nvPr/>
        </p:nvGraphicFramePr>
        <p:xfrm>
          <a:off x="6858000" y="1600200"/>
          <a:ext cx="1752600" cy="1747838"/>
        </p:xfrm>
        <a:graphic>
          <a:graphicData uri="http://schemas.openxmlformats.org/presentationml/2006/ole">
            <mc:AlternateContent xmlns:mc="http://schemas.openxmlformats.org/markup-compatibility/2006">
              <mc:Choice xmlns:v="urn:schemas-microsoft-com:vml" Requires="v">
                <p:oleObj spid="_x0000_s12314" name="PHOTO-PAINT" r:id="rId3" imgW="4514286" imgH="4504762" progId="CorelPhotoPaint.Image.12">
                  <p:embed/>
                </p:oleObj>
              </mc:Choice>
              <mc:Fallback>
                <p:oleObj name="PHOTO-PAINT" r:id="rId3" imgW="4514286" imgH="4504762"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00200"/>
                        <a:ext cx="17526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6934200" y="3773488"/>
          <a:ext cx="1749425" cy="1752600"/>
        </p:xfrm>
        <a:graphic>
          <a:graphicData uri="http://schemas.openxmlformats.org/presentationml/2006/ole">
            <mc:AlternateContent xmlns:mc="http://schemas.openxmlformats.org/markup-compatibility/2006">
              <mc:Choice xmlns:v="urn:schemas-microsoft-com:vml" Requires="v">
                <p:oleObj spid="_x0000_s12315" name="PHOTO-PAINT" r:id="rId5" imgW="4514286" imgH="4523810" progId="CorelPhotoPaint.Image.12">
                  <p:embed/>
                </p:oleObj>
              </mc:Choice>
              <mc:Fallback>
                <p:oleObj name="PHOTO-PAINT" r:id="rId5" imgW="4514286" imgH="4523810" progId="CorelPhotoPaint.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773488"/>
                        <a:ext cx="17494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38</a:t>
            </a:fld>
            <a:endParaRPr lang="en-US" dirty="0"/>
          </a:p>
        </p:txBody>
      </p:sp>
    </p:spTree>
    <p:extLst>
      <p:ext uri="{BB962C8B-B14F-4D97-AF65-F5344CB8AC3E}">
        <p14:creationId xmlns:p14="http://schemas.microsoft.com/office/powerpoint/2010/main" val="203383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4275" name="Text Box 10"/>
          <p:cNvSpPr txBox="1">
            <a:spLocks noChangeArrowheads="1"/>
          </p:cNvSpPr>
          <p:nvPr/>
        </p:nvSpPr>
        <p:spPr bwMode="auto">
          <a:xfrm>
            <a:off x="762000" y="1524000"/>
            <a:ext cx="457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000066"/>
                </a:solidFill>
              </a:rPr>
              <a:t>In the previous example we had:</a:t>
            </a:r>
            <a:endParaRPr lang="en-US" altLang="en-US">
              <a:solidFill>
                <a:srgbClr val="000066"/>
              </a:solidFill>
            </a:endParaRPr>
          </a:p>
        </p:txBody>
      </p:sp>
      <p:sp>
        <p:nvSpPr>
          <p:cNvPr id="54276" name="Text Box 12"/>
          <p:cNvSpPr txBox="1">
            <a:spLocks noChangeArrowheads="1"/>
          </p:cNvSpPr>
          <p:nvPr/>
        </p:nvSpPr>
        <p:spPr bwMode="auto">
          <a:xfrm>
            <a:off x="762000" y="2057400"/>
            <a:ext cx="596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Power = 480 x 156 x 0.712 = 53,315 Watts</a:t>
            </a:r>
          </a:p>
        </p:txBody>
      </p:sp>
      <p:sp>
        <p:nvSpPr>
          <p:cNvPr id="54277" name="Text Box 13"/>
          <p:cNvSpPr txBox="1">
            <a:spLocks noChangeArrowheads="1"/>
          </p:cNvSpPr>
          <p:nvPr/>
        </p:nvSpPr>
        <p:spPr bwMode="auto">
          <a:xfrm>
            <a:off x="762000" y="2514600"/>
            <a:ext cx="796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Normally we don’t talk about Watts, we speak in Kilowatts</a:t>
            </a:r>
            <a:endParaRPr lang="en-US" altLang="en-US" dirty="0">
              <a:solidFill>
                <a:srgbClr val="000066"/>
              </a:solidFill>
            </a:endParaRPr>
          </a:p>
        </p:txBody>
      </p:sp>
      <p:sp>
        <p:nvSpPr>
          <p:cNvPr id="54278" name="Text Box 14"/>
          <p:cNvSpPr txBox="1">
            <a:spLocks noChangeArrowheads="1"/>
          </p:cNvSpPr>
          <p:nvPr/>
        </p:nvSpPr>
        <p:spPr bwMode="auto">
          <a:xfrm>
            <a:off x="762000" y="3124200"/>
            <a:ext cx="443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1000 Watts = 1 Kilowatt = 1 kW</a:t>
            </a:r>
          </a:p>
        </p:txBody>
      </p:sp>
      <p:sp>
        <p:nvSpPr>
          <p:cNvPr id="54279" name="Text Box 15"/>
          <p:cNvSpPr txBox="1">
            <a:spLocks noChangeArrowheads="1"/>
          </p:cNvSpPr>
          <p:nvPr/>
        </p:nvSpPr>
        <p:spPr bwMode="auto">
          <a:xfrm>
            <a:off x="762000" y="3657600"/>
            <a:ext cx="346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Watts / 1000 = Kilowatts</a:t>
            </a:r>
          </a:p>
        </p:txBody>
      </p:sp>
      <p:sp>
        <p:nvSpPr>
          <p:cNvPr id="8" name="Text Box 6"/>
          <p:cNvSpPr txBox="1">
            <a:spLocks noChangeArrowheads="1"/>
          </p:cNvSpPr>
          <p:nvPr/>
        </p:nvSpPr>
        <p:spPr bwMode="auto">
          <a:xfrm>
            <a:off x="705695" y="4114800"/>
            <a:ext cx="53735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ts val="0"/>
              </a:spcBef>
            </a:pPr>
            <a:r>
              <a:rPr lang="en-US" altLang="en-US" sz="2400" dirty="0">
                <a:solidFill>
                  <a:srgbClr val="000066"/>
                </a:solidFill>
              </a:rPr>
              <a:t>For a 480 Volt service drawing</a:t>
            </a:r>
          </a:p>
          <a:p>
            <a:pPr algn="ctr" eaLnBrk="1" hangingPunct="1">
              <a:spcBef>
                <a:spcPts val="0"/>
              </a:spcBef>
            </a:pPr>
            <a:r>
              <a:rPr lang="en-US" altLang="en-US" sz="2400" dirty="0">
                <a:solidFill>
                  <a:srgbClr val="000066"/>
                </a:solidFill>
              </a:rPr>
              <a:t>156 Amps at Unity (0.712) PF, </a:t>
            </a:r>
          </a:p>
          <a:p>
            <a:pPr algn="ctr" eaLnBrk="1" hangingPunct="1">
              <a:spcBef>
                <a:spcPts val="0"/>
              </a:spcBef>
            </a:pPr>
            <a:r>
              <a:rPr lang="en-US" altLang="en-US" sz="2400" dirty="0">
                <a:solidFill>
                  <a:srgbClr val="000066"/>
                </a:solidFill>
              </a:rPr>
              <a:t>how </a:t>
            </a:r>
            <a:r>
              <a:rPr lang="en-US" altLang="en-US" sz="2400" u="sng" dirty="0">
                <a:solidFill>
                  <a:srgbClr val="0000FF"/>
                </a:solidFill>
              </a:rPr>
              <a:t>many Kilowatts</a:t>
            </a:r>
            <a:r>
              <a:rPr lang="en-US" altLang="en-US" sz="2400" dirty="0">
                <a:solidFill>
                  <a:srgbClr val="000066"/>
                </a:solidFill>
              </a:rPr>
              <a:t> are being drawn?</a:t>
            </a:r>
          </a:p>
        </p:txBody>
      </p:sp>
      <p:sp>
        <p:nvSpPr>
          <p:cNvPr id="9" name="Text Box 7"/>
          <p:cNvSpPr txBox="1">
            <a:spLocks noChangeArrowheads="1"/>
          </p:cNvSpPr>
          <p:nvPr/>
        </p:nvSpPr>
        <p:spPr bwMode="auto">
          <a:xfrm>
            <a:off x="762000" y="5410200"/>
            <a:ext cx="655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1000 = 53.315 kW</a:t>
            </a:r>
          </a:p>
        </p:txBody>
      </p:sp>
      <p:graphicFrame>
        <p:nvGraphicFramePr>
          <p:cNvPr id="2" name="Object 1"/>
          <p:cNvGraphicFramePr>
            <a:graphicFrameLocks noChangeAspect="1"/>
          </p:cNvGraphicFramePr>
          <p:nvPr/>
        </p:nvGraphicFramePr>
        <p:xfrm>
          <a:off x="6629400" y="3429000"/>
          <a:ext cx="1749425" cy="1752600"/>
        </p:xfrm>
        <a:graphic>
          <a:graphicData uri="http://schemas.openxmlformats.org/presentationml/2006/ole">
            <mc:AlternateContent xmlns:mc="http://schemas.openxmlformats.org/markup-compatibility/2006">
              <mc:Choice xmlns:v="urn:schemas-microsoft-com:vml" Requires="v">
                <p:oleObj spid="_x0000_s13326" name="PHOTO-PAINT" r:id="rId3" imgW="4514286" imgH="4523810" progId="CorelPhotoPaint.Image.12">
                  <p:embed/>
                </p:oleObj>
              </mc:Choice>
              <mc:Fallback>
                <p:oleObj name="PHOTO-PAINT" r:id="rId3" imgW="4514286" imgH="4523810"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429000"/>
                        <a:ext cx="17494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9816C54E-1CF0-4BAC-9AD3-466099BD3DFD}" type="slidenum">
              <a:rPr lang="en-US" smtClean="0"/>
              <a:pPr>
                <a:defRPr/>
              </a:pPr>
              <a:t>39</a:t>
            </a:fld>
            <a:endParaRPr lang="en-US" dirty="0"/>
          </a:p>
        </p:txBody>
      </p:sp>
    </p:spTree>
    <p:extLst>
      <p:ext uri="{BB962C8B-B14F-4D97-AF65-F5344CB8AC3E}">
        <p14:creationId xmlns:p14="http://schemas.microsoft.com/office/powerpoint/2010/main" val="3317483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271463"/>
            <a:ext cx="7924800" cy="584200"/>
          </a:xfrm>
          <a:prstGeom prst="rect">
            <a:avLst/>
          </a:prstGeom>
          <a:solidFill>
            <a:srgbClr val="FF99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Complaint Testing</a:t>
            </a:r>
            <a:endParaRPr lang="ru-RU" altLang="en-US" sz="3200" b="1" dirty="0">
              <a:solidFill>
                <a:schemeClr val="bg1"/>
              </a:solidFill>
            </a:endParaRPr>
          </a:p>
        </p:txBody>
      </p:sp>
      <p:sp>
        <p:nvSpPr>
          <p:cNvPr id="512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124" name="Text Box 4"/>
          <p:cNvSpPr txBox="1">
            <a:spLocks noChangeArrowheads="1"/>
          </p:cNvSpPr>
          <p:nvPr/>
        </p:nvSpPr>
        <p:spPr bwMode="auto">
          <a:xfrm>
            <a:off x="609600" y="1143000"/>
            <a:ext cx="7924800" cy="470852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a:cs typeface="Arial" charset="0"/>
              </a:rPr>
              <a:t>Customers always have the right to request a meter test.</a:t>
            </a:r>
          </a:p>
          <a:p>
            <a:pPr algn="l" eaLnBrk="1" hangingPunct="1">
              <a:lnSpc>
                <a:spcPct val="80000"/>
              </a:lnSpc>
            </a:pPr>
            <a:endParaRPr lang="en-US" altLang="en-US" sz="2400">
              <a:cs typeface="Arial" charset="0"/>
            </a:endParaRPr>
          </a:p>
          <a:p>
            <a:pPr algn="l" eaLnBrk="1" hangingPunct="1">
              <a:lnSpc>
                <a:spcPct val="80000"/>
              </a:lnSpc>
            </a:pPr>
            <a:r>
              <a:rPr lang="en-US" altLang="en-US" sz="2400">
                <a:cs typeface="Arial" charset="0"/>
              </a:rPr>
              <a:t>Some utilities and some jurisdictions allow for testing at the customer site, others require a test in a laboratory environment.</a:t>
            </a:r>
          </a:p>
          <a:p>
            <a:pPr algn="l" eaLnBrk="1" hangingPunct="1">
              <a:lnSpc>
                <a:spcPct val="80000"/>
              </a:lnSpc>
            </a:pPr>
            <a:endParaRPr lang="en-US" altLang="en-US" sz="2400">
              <a:cs typeface="Arial" charset="0"/>
            </a:endParaRPr>
          </a:p>
          <a:p>
            <a:pPr algn="l" eaLnBrk="1" hangingPunct="1">
              <a:lnSpc>
                <a:spcPct val="80000"/>
              </a:lnSpc>
            </a:pPr>
            <a:r>
              <a:rPr lang="en-US" altLang="en-US" sz="2400">
                <a:cs typeface="Arial" charset="0"/>
              </a:rPr>
              <a:t>Some allow the customer to witness the test and others require the utility commission to witness the test.  </a:t>
            </a:r>
          </a:p>
          <a:p>
            <a:pPr algn="l" eaLnBrk="1" hangingPunct="1">
              <a:lnSpc>
                <a:spcPct val="80000"/>
              </a:lnSpc>
            </a:pPr>
            <a:endParaRPr lang="en-US" altLang="en-US" sz="2400">
              <a:cs typeface="Arial" charset="0"/>
            </a:endParaRPr>
          </a:p>
          <a:p>
            <a:pPr algn="l" eaLnBrk="1" hangingPunct="1">
              <a:lnSpc>
                <a:spcPct val="80000"/>
              </a:lnSpc>
            </a:pPr>
            <a:r>
              <a:rPr lang="en-US" altLang="en-US" sz="2400">
                <a:cs typeface="Arial" charset="0"/>
              </a:rPr>
              <a:t>Utilities must show that the meter tests well and must demonstrate that they have a test program in place to ensure the meters in service are performing well.</a:t>
            </a:r>
          </a:p>
          <a:p>
            <a:pPr algn="l" eaLnBrk="1" hangingPunct="1">
              <a:lnSpc>
                <a:spcPct val="80000"/>
              </a:lnSpc>
            </a:pPr>
            <a:endParaRPr lang="en-US" altLang="en-US" sz="2400">
              <a:latin typeface="Times New Roman" pitchFamily="18" charset="0"/>
            </a:endParaRPr>
          </a:p>
        </p:txBody>
      </p:sp>
      <p:sp>
        <p:nvSpPr>
          <p:cNvPr id="5"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5299" name="Text Box 11"/>
          <p:cNvSpPr txBox="1">
            <a:spLocks noChangeArrowheads="1"/>
          </p:cNvSpPr>
          <p:nvPr/>
        </p:nvSpPr>
        <p:spPr bwMode="auto">
          <a:xfrm>
            <a:off x="914400" y="1600200"/>
            <a:ext cx="72342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000066"/>
                </a:solidFill>
              </a:rPr>
              <a:t>If power is how fast water flows from a pipe,</a:t>
            </a:r>
          </a:p>
          <a:p>
            <a:pPr eaLnBrk="1" hangingPunct="1"/>
            <a:r>
              <a:rPr lang="en-US" altLang="en-US" sz="2400">
                <a:solidFill>
                  <a:srgbClr val="000066"/>
                </a:solidFill>
              </a:rPr>
              <a:t>then energy is how much water we have in a bucket</a:t>
            </a:r>
          </a:p>
          <a:p>
            <a:pPr eaLnBrk="1" hangingPunct="1"/>
            <a:r>
              <a:rPr lang="en-US" altLang="en-US" sz="2400">
                <a:solidFill>
                  <a:srgbClr val="000066"/>
                </a:solidFill>
              </a:rPr>
              <a:t>after the water has been flowing for a specified time.</a:t>
            </a:r>
            <a:endParaRPr lang="en-US" altLang="en-US">
              <a:solidFill>
                <a:srgbClr val="000066"/>
              </a:solidFill>
            </a:endParaRPr>
          </a:p>
        </p:txBody>
      </p:sp>
      <p:sp>
        <p:nvSpPr>
          <p:cNvPr id="55300" name="Text Box 6"/>
          <p:cNvSpPr txBox="1">
            <a:spLocks noChangeArrowheads="1"/>
          </p:cNvSpPr>
          <p:nvPr/>
        </p:nvSpPr>
        <p:spPr bwMode="auto">
          <a:xfrm>
            <a:off x="2590800" y="2971800"/>
            <a:ext cx="3360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000066"/>
                </a:solidFill>
              </a:rPr>
              <a:t>Energy = Power x Time</a:t>
            </a:r>
            <a:endParaRPr lang="en-US" altLang="en-US">
              <a:solidFill>
                <a:srgbClr val="000066"/>
              </a:solidFill>
            </a:endParaRPr>
          </a:p>
        </p:txBody>
      </p:sp>
      <p:sp>
        <p:nvSpPr>
          <p:cNvPr id="55301" name="Text Box 10"/>
          <p:cNvSpPr txBox="1">
            <a:spLocks noChangeArrowheads="1"/>
          </p:cNvSpPr>
          <p:nvPr/>
        </p:nvSpPr>
        <p:spPr bwMode="auto">
          <a:xfrm>
            <a:off x="1447800" y="3581400"/>
            <a:ext cx="595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1 kW for 1 Hour = 1 Kilowatt-Hour = 1 kWh</a:t>
            </a:r>
          </a:p>
        </p:txBody>
      </p:sp>
      <p:sp>
        <p:nvSpPr>
          <p:cNvPr id="12" name="Text Box 13"/>
          <p:cNvSpPr txBox="1">
            <a:spLocks noChangeArrowheads="1"/>
          </p:cNvSpPr>
          <p:nvPr/>
        </p:nvSpPr>
        <p:spPr bwMode="auto">
          <a:xfrm>
            <a:off x="1447800" y="4343400"/>
            <a:ext cx="406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Energy (Wh) = E x I x PF x T</a:t>
            </a:r>
          </a:p>
        </p:txBody>
      </p:sp>
      <p:sp>
        <p:nvSpPr>
          <p:cNvPr id="13" name="Text Box 15"/>
          <p:cNvSpPr txBox="1">
            <a:spLocks noChangeArrowheads="1"/>
          </p:cNvSpPr>
          <p:nvPr/>
        </p:nvSpPr>
        <p:spPr bwMode="auto">
          <a:xfrm>
            <a:off x="1447800" y="4953000"/>
            <a:ext cx="363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000066"/>
                </a:solidFill>
              </a:rPr>
              <a:t>where    T = time in hours</a:t>
            </a:r>
            <a:endParaRPr lang="en-US" altLang="en-US">
              <a:solidFill>
                <a:srgbClr val="000066"/>
              </a:solidFill>
            </a:endParaRPr>
          </a:p>
        </p:txBody>
      </p:sp>
      <p:sp>
        <p:nvSpPr>
          <p:cNvPr id="14" name="Text Box 14"/>
          <p:cNvSpPr txBox="1">
            <a:spLocks noChangeArrowheads="1"/>
          </p:cNvSpPr>
          <p:nvPr/>
        </p:nvSpPr>
        <p:spPr bwMode="auto">
          <a:xfrm>
            <a:off x="1447800" y="5562600"/>
            <a:ext cx="5183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Energy (kW) = (E x I x PF / 1000) x T</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40</a:t>
            </a:fld>
            <a:endParaRPr lang="en-US" dirty="0"/>
          </a:p>
        </p:txBody>
      </p:sp>
    </p:spTree>
    <p:extLst>
      <p:ext uri="{BB962C8B-B14F-4D97-AF65-F5344CB8AC3E}">
        <p14:creationId xmlns:p14="http://schemas.microsoft.com/office/powerpoint/2010/main" val="172987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6323" name="Text Box 3"/>
          <p:cNvSpPr txBox="1">
            <a:spLocks noChangeArrowheads="1"/>
          </p:cNvSpPr>
          <p:nvPr/>
        </p:nvSpPr>
        <p:spPr bwMode="auto">
          <a:xfrm>
            <a:off x="1219200" y="1600200"/>
            <a:ext cx="6477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66"/>
                </a:solidFill>
              </a:rPr>
              <a:t>For a 120 Volt service drawing 45 Amps at a Power Factor of 0.9 for 1 day, </a:t>
            </a:r>
          </a:p>
          <a:p>
            <a:pPr algn="ctr" eaLnBrk="1" hangingPunct="1"/>
            <a:r>
              <a:rPr lang="en-US" altLang="en-US" sz="2400">
                <a:solidFill>
                  <a:srgbClr val="000066"/>
                </a:solidFill>
              </a:rPr>
              <a:t>how much Energy (kWh) has been used?</a:t>
            </a:r>
          </a:p>
        </p:txBody>
      </p:sp>
      <p:sp>
        <p:nvSpPr>
          <p:cNvPr id="5" name="Text Box 4"/>
          <p:cNvSpPr txBox="1">
            <a:spLocks noChangeArrowheads="1"/>
          </p:cNvSpPr>
          <p:nvPr/>
        </p:nvSpPr>
        <p:spPr bwMode="auto">
          <a:xfrm>
            <a:off x="914400" y="2895600"/>
            <a:ext cx="7180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Energy = (120 x 45 x 0.9 / 1000) x 24 = 116.64 kWh</a:t>
            </a:r>
          </a:p>
        </p:txBody>
      </p:sp>
      <p:sp>
        <p:nvSpPr>
          <p:cNvPr id="6" name="Text Box 8"/>
          <p:cNvSpPr txBox="1">
            <a:spLocks noChangeArrowheads="1"/>
          </p:cNvSpPr>
          <p:nvPr/>
        </p:nvSpPr>
        <p:spPr bwMode="auto">
          <a:xfrm>
            <a:off x="1371600" y="3657600"/>
            <a:ext cx="6477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66"/>
                </a:solidFill>
              </a:rPr>
              <a:t>For a 240 Volt service drawing 60 Amps at a Power Factor of 1.0 for 5.5 hours, </a:t>
            </a:r>
          </a:p>
          <a:p>
            <a:pPr algn="ctr" eaLnBrk="1" hangingPunct="1"/>
            <a:r>
              <a:rPr lang="en-US" altLang="en-US" sz="2400">
                <a:solidFill>
                  <a:srgbClr val="000066"/>
                </a:solidFill>
              </a:rPr>
              <a:t>how much Energy (kWh) has been used?</a:t>
            </a:r>
          </a:p>
        </p:txBody>
      </p:sp>
      <p:sp>
        <p:nvSpPr>
          <p:cNvPr id="7" name="Text Box 9"/>
          <p:cNvSpPr txBox="1">
            <a:spLocks noChangeArrowheads="1"/>
          </p:cNvSpPr>
          <p:nvPr/>
        </p:nvSpPr>
        <p:spPr bwMode="auto">
          <a:xfrm>
            <a:off x="914400" y="5029200"/>
            <a:ext cx="692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Energy = (240 x 60 x 1.0 / 1000) x 5.5 = 79.2 kWh</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41</a:t>
            </a:fld>
            <a:endParaRPr lang="en-US" dirty="0"/>
          </a:p>
        </p:txBody>
      </p:sp>
    </p:spTree>
    <p:extLst>
      <p:ext uri="{BB962C8B-B14F-4D97-AF65-F5344CB8AC3E}">
        <p14:creationId xmlns:p14="http://schemas.microsoft.com/office/powerpoint/2010/main" val="27386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7347" name="Text Box 3"/>
          <p:cNvSpPr txBox="1">
            <a:spLocks noChangeArrowheads="1"/>
          </p:cNvSpPr>
          <p:nvPr/>
        </p:nvSpPr>
        <p:spPr bwMode="auto">
          <a:xfrm>
            <a:off x="1219200" y="1600200"/>
            <a:ext cx="6477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66"/>
                </a:solidFill>
              </a:rPr>
              <a:t>For a 120 Volt service drawing 20 Amps at a Power Factor of 0.8 from 8:00AM to 6</a:t>
            </a:r>
            <a:r>
              <a:rPr lang="en-US" altLang="en-US" sz="2400">
                <a:solidFill>
                  <a:srgbClr val="000066"/>
                </a:solidFill>
                <a:sym typeface="Wingdings" pitchFamily="2" charset="2"/>
              </a:rPr>
              <a:t>:00PM</a:t>
            </a:r>
            <a:r>
              <a:rPr lang="en-US" altLang="en-US" sz="2400">
                <a:solidFill>
                  <a:srgbClr val="000066"/>
                </a:solidFill>
              </a:rPr>
              <a:t>,</a:t>
            </a:r>
          </a:p>
          <a:p>
            <a:pPr algn="ctr" eaLnBrk="1" hangingPunct="1"/>
            <a:r>
              <a:rPr lang="en-US" altLang="en-US" sz="2400">
                <a:solidFill>
                  <a:srgbClr val="000066"/>
                </a:solidFill>
              </a:rPr>
              <a:t>and 1 Amp at PF=1.0 from 6:00PM to 8:00AM </a:t>
            </a:r>
          </a:p>
          <a:p>
            <a:pPr algn="ctr" eaLnBrk="1" hangingPunct="1"/>
            <a:r>
              <a:rPr lang="en-US" altLang="en-US" sz="2400">
                <a:solidFill>
                  <a:srgbClr val="000066"/>
                </a:solidFill>
              </a:rPr>
              <a:t>how much Energy (kWh) has been used?</a:t>
            </a:r>
          </a:p>
        </p:txBody>
      </p:sp>
      <p:sp>
        <p:nvSpPr>
          <p:cNvPr id="4" name="Text Box 7"/>
          <p:cNvSpPr txBox="1">
            <a:spLocks noChangeArrowheads="1"/>
          </p:cNvSpPr>
          <p:nvPr/>
        </p:nvSpPr>
        <p:spPr bwMode="auto">
          <a:xfrm>
            <a:off x="990600" y="3416300"/>
            <a:ext cx="424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8:00AM to 6:00PM = 10 hours</a:t>
            </a:r>
          </a:p>
          <a:p>
            <a:pPr eaLnBrk="1" hangingPunct="1"/>
            <a:r>
              <a:rPr lang="en-US" altLang="en-US" sz="2400">
                <a:solidFill>
                  <a:srgbClr val="F71A03"/>
                </a:solidFill>
              </a:rPr>
              <a:t>6:00PM to 8:00AM = 14 hours</a:t>
            </a:r>
          </a:p>
        </p:txBody>
      </p:sp>
      <p:sp>
        <p:nvSpPr>
          <p:cNvPr id="5" name="Text Box 4"/>
          <p:cNvSpPr txBox="1">
            <a:spLocks noChangeArrowheads="1"/>
          </p:cNvSpPr>
          <p:nvPr/>
        </p:nvSpPr>
        <p:spPr bwMode="auto">
          <a:xfrm>
            <a:off x="990600" y="4419600"/>
            <a:ext cx="684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Energy = (120 x 20 x 0.8 / 1000) x 10 = 19.2 kWh</a:t>
            </a:r>
          </a:p>
        </p:txBody>
      </p:sp>
      <p:sp>
        <p:nvSpPr>
          <p:cNvPr id="6" name="Text Box 8"/>
          <p:cNvSpPr txBox="1">
            <a:spLocks noChangeArrowheads="1"/>
          </p:cNvSpPr>
          <p:nvPr/>
        </p:nvSpPr>
        <p:spPr bwMode="auto">
          <a:xfrm>
            <a:off x="990600" y="4876800"/>
            <a:ext cx="641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Energy = (120 x 1 x 1 / 1000) x 14 = 1.68 kWh</a:t>
            </a:r>
          </a:p>
        </p:txBody>
      </p:sp>
      <p:sp>
        <p:nvSpPr>
          <p:cNvPr id="7" name="Text Box 9"/>
          <p:cNvSpPr txBox="1">
            <a:spLocks noChangeArrowheads="1"/>
          </p:cNvSpPr>
          <p:nvPr/>
        </p:nvSpPr>
        <p:spPr bwMode="auto">
          <a:xfrm>
            <a:off x="990600" y="5334000"/>
            <a:ext cx="6221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Energy = 19.2 kWh + 1.68 kWh = 20.88 kWh</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42</a:t>
            </a:fld>
            <a:endParaRPr lang="en-US" dirty="0"/>
          </a:p>
        </p:txBody>
      </p:sp>
    </p:spTree>
    <p:extLst>
      <p:ext uri="{BB962C8B-B14F-4D97-AF65-F5344CB8AC3E}">
        <p14:creationId xmlns:p14="http://schemas.microsoft.com/office/powerpoint/2010/main" val="2080964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What is VA?</a:t>
            </a:r>
          </a:p>
        </p:txBody>
      </p:sp>
      <p:sp>
        <p:nvSpPr>
          <p:cNvPr id="58371" name="Text Box 3"/>
          <p:cNvSpPr txBox="1">
            <a:spLocks noChangeArrowheads="1"/>
          </p:cNvSpPr>
          <p:nvPr/>
        </p:nvSpPr>
        <p:spPr bwMode="auto">
          <a:xfrm>
            <a:off x="590550" y="1600200"/>
            <a:ext cx="79248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Power was measured in Watts.  Power does useful work. The power that does useful work is referred to as </a:t>
            </a:r>
          </a:p>
          <a:p>
            <a:pPr algn="ctr" eaLnBrk="1" hangingPunct="1"/>
            <a:r>
              <a:rPr lang="en-US" altLang="en-US" sz="2400" dirty="0">
                <a:solidFill>
                  <a:srgbClr val="000066"/>
                </a:solidFill>
              </a:rPr>
              <a:t>“</a:t>
            </a:r>
            <a:r>
              <a:rPr lang="en-US" altLang="en-US" sz="2400" dirty="0">
                <a:solidFill>
                  <a:srgbClr val="0000FF"/>
                </a:solidFill>
              </a:rPr>
              <a:t>Active Power.</a:t>
            </a:r>
            <a:r>
              <a:rPr lang="en-US" altLang="en-US" sz="2400" dirty="0">
                <a:solidFill>
                  <a:srgbClr val="000066"/>
                </a:solidFill>
              </a:rPr>
              <a:t>”</a:t>
            </a:r>
            <a:endParaRPr lang="en-US" altLang="en-US" sz="1200" dirty="0">
              <a:solidFill>
                <a:srgbClr val="000066"/>
              </a:solidFill>
            </a:endParaRPr>
          </a:p>
          <a:p>
            <a:pPr algn="ctr" eaLnBrk="1" hangingPunct="1"/>
            <a:endParaRPr lang="en-US" altLang="en-US" sz="1000" dirty="0">
              <a:solidFill>
                <a:srgbClr val="000066"/>
              </a:solidFill>
            </a:endParaRPr>
          </a:p>
          <a:p>
            <a:pPr algn="ctr" eaLnBrk="1" hangingPunct="1"/>
            <a:r>
              <a:rPr lang="en-US" altLang="en-US" sz="2400" dirty="0">
                <a:solidFill>
                  <a:srgbClr val="000066"/>
                </a:solidFill>
              </a:rPr>
              <a:t>VA is measured in Volt-Amperes.  It is the capacity required to deliver the Power. It is also referred to as the “</a:t>
            </a:r>
            <a:r>
              <a:rPr lang="en-US" altLang="en-US" sz="2400" dirty="0">
                <a:solidFill>
                  <a:srgbClr val="0000FF"/>
                </a:solidFill>
              </a:rPr>
              <a:t>Apparent Power.</a:t>
            </a:r>
            <a:r>
              <a:rPr lang="en-US" altLang="en-US" sz="2400" dirty="0">
                <a:solidFill>
                  <a:srgbClr val="000066"/>
                </a:solidFill>
              </a:rPr>
              <a:t>”</a:t>
            </a:r>
          </a:p>
          <a:p>
            <a:pPr algn="ctr" eaLnBrk="1" hangingPunct="1"/>
            <a:endParaRPr lang="en-US" altLang="en-US" sz="1000" dirty="0">
              <a:solidFill>
                <a:srgbClr val="000066"/>
              </a:solidFill>
            </a:endParaRPr>
          </a:p>
          <a:p>
            <a:pPr algn="ctr" eaLnBrk="1" hangingPunct="1"/>
            <a:r>
              <a:rPr lang="en-US" altLang="en-US" sz="2400" dirty="0">
                <a:solidFill>
                  <a:srgbClr val="000066"/>
                </a:solidFill>
              </a:rPr>
              <a:t>Power Factor = Active Power / Apparent Power</a:t>
            </a:r>
          </a:p>
        </p:txBody>
      </p:sp>
      <p:sp>
        <p:nvSpPr>
          <p:cNvPr id="4" name="Text Box 8"/>
          <p:cNvSpPr txBox="1">
            <a:spLocks noChangeArrowheads="1"/>
          </p:cNvSpPr>
          <p:nvPr/>
        </p:nvSpPr>
        <p:spPr bwMode="auto">
          <a:xfrm>
            <a:off x="2647950" y="5019675"/>
            <a:ext cx="3810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ct val="50000"/>
              </a:spcBef>
            </a:pPr>
            <a:r>
              <a:rPr lang="en-US" altLang="en-US" sz="2400">
                <a:solidFill>
                  <a:srgbClr val="F71A03"/>
                </a:solidFill>
              </a:rPr>
              <a:t>VA = E x I</a:t>
            </a:r>
          </a:p>
          <a:p>
            <a:pPr algn="ctr" eaLnBrk="1" hangingPunct="1">
              <a:spcBef>
                <a:spcPct val="50000"/>
              </a:spcBef>
            </a:pPr>
            <a:r>
              <a:rPr lang="en-US" altLang="en-US" sz="2400">
                <a:solidFill>
                  <a:srgbClr val="F71A03"/>
                </a:solidFill>
              </a:rPr>
              <a:t>PF = W/VA</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43</a:t>
            </a:fld>
            <a:endParaRPr lang="en-US" dirty="0"/>
          </a:p>
        </p:txBody>
      </p:sp>
    </p:spTree>
    <p:extLst>
      <p:ext uri="{BB962C8B-B14F-4D97-AF65-F5344CB8AC3E}">
        <p14:creationId xmlns:p14="http://schemas.microsoft.com/office/powerpoint/2010/main" val="2254612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59395" name="Text Box 4"/>
          <p:cNvSpPr txBox="1">
            <a:spLocks noChangeArrowheads="1"/>
          </p:cNvSpPr>
          <p:nvPr/>
        </p:nvSpPr>
        <p:spPr bwMode="auto">
          <a:xfrm>
            <a:off x="609600" y="18288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FF"/>
                </a:solidFill>
              </a:rPr>
              <a:t>For a 120 Volt service drawing 13 Amps at 0.866 PF</a:t>
            </a:r>
          </a:p>
        </p:txBody>
      </p:sp>
      <p:sp>
        <p:nvSpPr>
          <p:cNvPr id="4" name="Text Box 11"/>
          <p:cNvSpPr txBox="1">
            <a:spLocks noChangeArrowheads="1"/>
          </p:cNvSpPr>
          <p:nvPr/>
        </p:nvSpPr>
        <p:spPr bwMode="auto">
          <a:xfrm>
            <a:off x="838200"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a:solidFill>
                  <a:srgbClr val="000066"/>
                </a:solidFill>
              </a:rPr>
              <a:t>How much power is being drawn?</a:t>
            </a:r>
          </a:p>
        </p:txBody>
      </p:sp>
      <p:sp>
        <p:nvSpPr>
          <p:cNvPr id="5" name="Text Box 5"/>
          <p:cNvSpPr txBox="1">
            <a:spLocks noChangeArrowheads="1"/>
          </p:cNvSpPr>
          <p:nvPr/>
        </p:nvSpPr>
        <p:spPr bwMode="auto">
          <a:xfrm>
            <a:off x="838200" y="3581400"/>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Power = 120 x 13 x 0.866 = 1351 Watts</a:t>
            </a:r>
          </a:p>
        </p:txBody>
      </p:sp>
      <p:sp>
        <p:nvSpPr>
          <p:cNvPr id="6" name="Text Box 9"/>
          <p:cNvSpPr txBox="1">
            <a:spLocks noChangeArrowheads="1"/>
          </p:cNvSpPr>
          <p:nvPr/>
        </p:nvSpPr>
        <p:spPr bwMode="auto">
          <a:xfrm>
            <a:off x="838200"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66"/>
                </a:solidFill>
              </a:rPr>
              <a:t>How many VA are being drawn?</a:t>
            </a:r>
          </a:p>
        </p:txBody>
      </p:sp>
      <p:sp>
        <p:nvSpPr>
          <p:cNvPr id="7" name="Text Box 10"/>
          <p:cNvSpPr txBox="1">
            <a:spLocks noChangeArrowheads="1"/>
          </p:cNvSpPr>
          <p:nvPr/>
        </p:nvSpPr>
        <p:spPr bwMode="auto">
          <a:xfrm>
            <a:off x="838200" y="4572000"/>
            <a:ext cx="5064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VA = 120 x 13 = 1560 Volt-Amperes</a:t>
            </a:r>
          </a:p>
        </p:txBody>
      </p:sp>
      <p:graphicFrame>
        <p:nvGraphicFramePr>
          <p:cNvPr id="59400" name="Object 1"/>
          <p:cNvGraphicFramePr>
            <a:graphicFrameLocks noChangeAspect="1"/>
          </p:cNvGraphicFramePr>
          <p:nvPr/>
        </p:nvGraphicFramePr>
        <p:xfrm>
          <a:off x="6858000" y="3200400"/>
          <a:ext cx="1828800" cy="1824038"/>
        </p:xfrm>
        <a:graphic>
          <a:graphicData uri="http://schemas.openxmlformats.org/presentationml/2006/ole">
            <mc:AlternateContent xmlns:mc="http://schemas.openxmlformats.org/markup-compatibility/2006">
              <mc:Choice xmlns:v="urn:schemas-microsoft-com:vml" Requires="v">
                <p:oleObj spid="_x0000_s14350" name="PHOTO-PAINT" r:id="rId3" imgW="4514286" imgH="4504762" progId="CorelPhotoPaint.Image.12">
                  <p:embed/>
                </p:oleObj>
              </mc:Choice>
              <mc:Fallback>
                <p:oleObj name="PHOTO-PAINT" r:id="rId3" imgW="4514286" imgH="4504762"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00400"/>
                        <a:ext cx="1828800"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44</a:t>
            </a:fld>
            <a:endParaRPr lang="en-US" dirty="0"/>
          </a:p>
        </p:txBody>
      </p:sp>
    </p:spTree>
    <p:extLst>
      <p:ext uri="{BB962C8B-B14F-4D97-AF65-F5344CB8AC3E}">
        <p14:creationId xmlns:p14="http://schemas.microsoft.com/office/powerpoint/2010/main" val="63377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60419" name="Text Box 4"/>
          <p:cNvSpPr txBox="1">
            <a:spLocks noChangeArrowheads="1"/>
          </p:cNvSpPr>
          <p:nvPr/>
        </p:nvSpPr>
        <p:spPr bwMode="auto">
          <a:xfrm>
            <a:off x="609600" y="190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FF"/>
                </a:solidFill>
              </a:rPr>
              <a:t>For a 480 Volt service drawing 156 Amps at 0.712 PF</a:t>
            </a:r>
          </a:p>
        </p:txBody>
      </p:sp>
      <p:sp>
        <p:nvSpPr>
          <p:cNvPr id="4" name="Text Box 11"/>
          <p:cNvSpPr txBox="1">
            <a:spLocks noChangeArrowheads="1"/>
          </p:cNvSpPr>
          <p:nvPr/>
        </p:nvSpPr>
        <p:spPr bwMode="auto">
          <a:xfrm>
            <a:off x="744538"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a:solidFill>
                  <a:srgbClr val="000066"/>
                </a:solidFill>
              </a:rPr>
              <a:t>How much power is being drawn?</a:t>
            </a:r>
          </a:p>
        </p:txBody>
      </p:sp>
      <p:sp>
        <p:nvSpPr>
          <p:cNvPr id="5" name="Text Box 5"/>
          <p:cNvSpPr txBox="1">
            <a:spLocks noChangeArrowheads="1"/>
          </p:cNvSpPr>
          <p:nvPr/>
        </p:nvSpPr>
        <p:spPr bwMode="auto">
          <a:xfrm>
            <a:off x="744538" y="3581400"/>
            <a:ext cx="5961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Power = 480 x 156 x 0.712 = 53,315 Watts</a:t>
            </a:r>
          </a:p>
        </p:txBody>
      </p:sp>
      <p:sp>
        <p:nvSpPr>
          <p:cNvPr id="6" name="Text Box 9"/>
          <p:cNvSpPr txBox="1">
            <a:spLocks noChangeArrowheads="1"/>
          </p:cNvSpPr>
          <p:nvPr/>
        </p:nvSpPr>
        <p:spPr bwMode="auto">
          <a:xfrm>
            <a:off x="744538"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66"/>
                </a:solidFill>
              </a:rPr>
              <a:t>How many VA are being drawn?</a:t>
            </a:r>
          </a:p>
        </p:txBody>
      </p:sp>
      <p:sp>
        <p:nvSpPr>
          <p:cNvPr id="7" name="Text Box 10"/>
          <p:cNvSpPr txBox="1">
            <a:spLocks noChangeArrowheads="1"/>
          </p:cNvSpPr>
          <p:nvPr/>
        </p:nvSpPr>
        <p:spPr bwMode="auto">
          <a:xfrm>
            <a:off x="744538" y="4572000"/>
            <a:ext cx="5487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VA = 480 x 156 = 74,880 Volt-Amperes</a:t>
            </a:r>
          </a:p>
        </p:txBody>
      </p:sp>
      <p:graphicFrame>
        <p:nvGraphicFramePr>
          <p:cNvPr id="60424" name="Object 1"/>
          <p:cNvGraphicFramePr>
            <a:graphicFrameLocks noChangeAspect="1"/>
          </p:cNvGraphicFramePr>
          <p:nvPr/>
        </p:nvGraphicFramePr>
        <p:xfrm>
          <a:off x="6858000" y="3276600"/>
          <a:ext cx="1751013" cy="1752600"/>
        </p:xfrm>
        <a:graphic>
          <a:graphicData uri="http://schemas.openxmlformats.org/presentationml/2006/ole">
            <mc:AlternateContent xmlns:mc="http://schemas.openxmlformats.org/markup-compatibility/2006">
              <mc:Choice xmlns:v="urn:schemas-microsoft-com:vml" Requires="v">
                <p:oleObj spid="_x0000_s15374" name="PHOTO-PAINT" r:id="rId3" imgW="4514286" imgH="4523810" progId="CorelPhotoPaint.Image.12">
                  <p:embed/>
                </p:oleObj>
              </mc:Choice>
              <mc:Fallback>
                <p:oleObj name="PHOTO-PAINT" r:id="rId3" imgW="4514286" imgH="4523810"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76600"/>
                        <a:ext cx="175101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45</a:t>
            </a:fld>
            <a:endParaRPr lang="en-US" dirty="0"/>
          </a:p>
        </p:txBody>
      </p:sp>
    </p:spTree>
    <p:extLst>
      <p:ext uri="{BB962C8B-B14F-4D97-AF65-F5344CB8AC3E}">
        <p14:creationId xmlns:p14="http://schemas.microsoft.com/office/powerpoint/2010/main" val="4154445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61443" name="Text Box 3"/>
          <p:cNvSpPr txBox="1">
            <a:spLocks noChangeArrowheads="1"/>
          </p:cNvSpPr>
          <p:nvPr/>
        </p:nvSpPr>
        <p:spPr bwMode="auto">
          <a:xfrm>
            <a:off x="609600" y="190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FF"/>
                </a:solidFill>
              </a:rPr>
              <a:t>For a 120 Volt service drawing 60 Amps at 1.00 PF</a:t>
            </a:r>
          </a:p>
        </p:txBody>
      </p:sp>
      <p:sp>
        <p:nvSpPr>
          <p:cNvPr id="4" name="Text Box 8"/>
          <p:cNvSpPr txBox="1">
            <a:spLocks noChangeArrowheads="1"/>
          </p:cNvSpPr>
          <p:nvPr/>
        </p:nvSpPr>
        <p:spPr bwMode="auto">
          <a:xfrm>
            <a:off x="744538"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a:solidFill>
                  <a:srgbClr val="000066"/>
                </a:solidFill>
              </a:rPr>
              <a:t>How much power is being drawn?</a:t>
            </a:r>
          </a:p>
        </p:txBody>
      </p:sp>
      <p:sp>
        <p:nvSpPr>
          <p:cNvPr id="5" name="Text Box 4"/>
          <p:cNvSpPr txBox="1">
            <a:spLocks noChangeArrowheads="1"/>
          </p:cNvSpPr>
          <p:nvPr/>
        </p:nvSpPr>
        <p:spPr bwMode="auto">
          <a:xfrm>
            <a:off x="744538" y="3581400"/>
            <a:ext cx="545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Power = 120 x 60 x 1.00 = 7,200 Watts</a:t>
            </a:r>
          </a:p>
        </p:txBody>
      </p:sp>
      <p:sp>
        <p:nvSpPr>
          <p:cNvPr id="6" name="Text Box 6"/>
          <p:cNvSpPr txBox="1">
            <a:spLocks noChangeArrowheads="1"/>
          </p:cNvSpPr>
          <p:nvPr/>
        </p:nvSpPr>
        <p:spPr bwMode="auto">
          <a:xfrm>
            <a:off x="744538"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solidFill>
                  <a:srgbClr val="000066"/>
                </a:solidFill>
              </a:rPr>
              <a:t>How many VA are being drawn?</a:t>
            </a:r>
          </a:p>
        </p:txBody>
      </p:sp>
      <p:sp>
        <p:nvSpPr>
          <p:cNvPr id="7" name="Text Box 7"/>
          <p:cNvSpPr txBox="1">
            <a:spLocks noChangeArrowheads="1"/>
          </p:cNvSpPr>
          <p:nvPr/>
        </p:nvSpPr>
        <p:spPr bwMode="auto">
          <a:xfrm>
            <a:off x="744538" y="4572000"/>
            <a:ext cx="513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solidFill>
                  <a:srgbClr val="F71A03"/>
                </a:solidFill>
              </a:rPr>
              <a:t>VA = 120 x 60 = 7,200 Volt Amperes</a:t>
            </a:r>
          </a:p>
        </p:txBody>
      </p:sp>
      <p:pic>
        <p:nvPicPr>
          <p:cNvPr id="61448" name="Picture 10" descr="vec-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3068638"/>
            <a:ext cx="19335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46</a:t>
            </a:fld>
            <a:endParaRPr lang="en-US" dirty="0"/>
          </a:p>
        </p:txBody>
      </p:sp>
    </p:spTree>
    <p:extLst>
      <p:ext uri="{BB962C8B-B14F-4D97-AF65-F5344CB8AC3E}">
        <p14:creationId xmlns:p14="http://schemas.microsoft.com/office/powerpoint/2010/main" val="1658027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Sinusoidal Waveforms</a:t>
            </a:r>
          </a:p>
        </p:txBody>
      </p:sp>
      <p:graphicFrame>
        <p:nvGraphicFramePr>
          <p:cNvPr id="62467" name="Object 1"/>
          <p:cNvGraphicFramePr>
            <a:graphicFrameLocks noChangeAspect="1"/>
          </p:cNvGraphicFramePr>
          <p:nvPr>
            <p:extLst>
              <p:ext uri="{D42A27DB-BD31-4B8C-83A1-F6EECF244321}">
                <p14:modId xmlns:p14="http://schemas.microsoft.com/office/powerpoint/2010/main" val="992008833"/>
              </p:ext>
            </p:extLst>
          </p:nvPr>
        </p:nvGraphicFramePr>
        <p:xfrm>
          <a:off x="698500" y="1524000"/>
          <a:ext cx="6705600" cy="4710112"/>
        </p:xfrm>
        <a:graphic>
          <a:graphicData uri="http://schemas.openxmlformats.org/presentationml/2006/ole">
            <mc:AlternateContent xmlns:mc="http://schemas.openxmlformats.org/markup-compatibility/2006">
              <mc:Choice xmlns:v="urn:schemas-microsoft-com:vml" Requires="v">
                <p:oleObj spid="_x0000_s16398" name="Chart" r:id="rId4" imgW="8934651" imgH="6276914" progId="Excel.Chart.8">
                  <p:embed/>
                </p:oleObj>
              </mc:Choice>
              <mc:Fallback>
                <p:oleObj name="Chart" r:id="rId4" imgW="8934651" imgH="6276914"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524000"/>
                        <a:ext cx="6705600" cy="471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68" name="Text Box 9"/>
          <p:cNvSpPr txBox="1">
            <a:spLocks noChangeArrowheads="1"/>
          </p:cNvSpPr>
          <p:nvPr/>
        </p:nvSpPr>
        <p:spPr bwMode="auto">
          <a:xfrm>
            <a:off x="7391400" y="1962150"/>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a:t>Peak Value</a:t>
            </a:r>
          </a:p>
        </p:txBody>
      </p:sp>
      <p:sp>
        <p:nvSpPr>
          <p:cNvPr id="62469" name="Text Box 7"/>
          <p:cNvSpPr txBox="1">
            <a:spLocks noChangeArrowheads="1"/>
          </p:cNvSpPr>
          <p:nvPr/>
        </p:nvSpPr>
        <p:spPr bwMode="auto">
          <a:xfrm>
            <a:off x="7404100" y="27813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a:t>RMS Value</a:t>
            </a:r>
          </a:p>
        </p:txBody>
      </p:sp>
      <p:sp>
        <p:nvSpPr>
          <p:cNvPr id="62470" name="Line 8"/>
          <p:cNvSpPr>
            <a:spLocks noChangeShapeType="1"/>
          </p:cNvSpPr>
          <p:nvPr/>
        </p:nvSpPr>
        <p:spPr bwMode="auto">
          <a:xfrm flipV="1">
            <a:off x="5029200" y="2147888"/>
            <a:ext cx="2438400" cy="3810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1" name="Line 10"/>
          <p:cNvSpPr>
            <a:spLocks noChangeShapeType="1"/>
          </p:cNvSpPr>
          <p:nvPr/>
        </p:nvSpPr>
        <p:spPr bwMode="auto">
          <a:xfrm>
            <a:off x="6781800" y="2970213"/>
            <a:ext cx="685800" cy="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47</a:t>
            </a:fld>
            <a:endParaRPr lang="en-US" dirty="0"/>
          </a:p>
        </p:txBody>
      </p:sp>
    </p:spTree>
    <p:extLst>
      <p:ext uri="{BB962C8B-B14F-4D97-AF65-F5344CB8AC3E}">
        <p14:creationId xmlns:p14="http://schemas.microsoft.com/office/powerpoint/2010/main" val="1751965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Factor = 1.0</a:t>
            </a:r>
          </a:p>
        </p:txBody>
      </p:sp>
      <p:graphicFrame>
        <p:nvGraphicFramePr>
          <p:cNvPr id="63491" name="Object 7"/>
          <p:cNvGraphicFramePr>
            <a:graphicFrameLocks noChangeAspect="1"/>
          </p:cNvGraphicFramePr>
          <p:nvPr/>
        </p:nvGraphicFramePr>
        <p:xfrm>
          <a:off x="609600" y="1752600"/>
          <a:ext cx="4572000" cy="4114800"/>
        </p:xfrm>
        <a:graphic>
          <a:graphicData uri="http://schemas.openxmlformats.org/presentationml/2006/ole">
            <mc:AlternateContent xmlns:mc="http://schemas.openxmlformats.org/markup-compatibility/2006">
              <mc:Choice xmlns:v="urn:schemas-microsoft-com:vml" Requires="v">
                <p:oleObj spid="_x0000_s17434" r:id="rId4" imgW="4572396" imgH="4115157" progId="Excel.Chart.8">
                  <p:embed/>
                </p:oleObj>
              </mc:Choice>
              <mc:Fallback>
                <p:oleObj r:id="rId4" imgW="4572396" imgH="411515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260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2" name="Object 1"/>
          <p:cNvGraphicFramePr>
            <a:graphicFrameLocks noChangeAspect="1"/>
          </p:cNvGraphicFramePr>
          <p:nvPr/>
        </p:nvGraphicFramePr>
        <p:xfrm>
          <a:off x="5562600" y="1676400"/>
          <a:ext cx="2751138" cy="1547813"/>
        </p:xfrm>
        <a:graphic>
          <a:graphicData uri="http://schemas.openxmlformats.org/presentationml/2006/ole">
            <mc:AlternateContent xmlns:mc="http://schemas.openxmlformats.org/markup-compatibility/2006">
              <mc:Choice xmlns:v="urn:schemas-microsoft-com:vml" Requires="v">
                <p:oleObj spid="_x0000_s17435" name="Visio" r:id="rId6" imgW="2750419" imgH="1215636" progId="Visio.Drawing.6">
                  <p:embed/>
                </p:oleObj>
              </mc:Choice>
              <mc:Fallback>
                <p:oleObj name="Visio" r:id="rId6" imgW="2750419" imgH="1215636" progId="Visio.Drawing.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1676400"/>
                        <a:ext cx="2751138"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493"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0" y="3352800"/>
            <a:ext cx="243363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48</a:t>
            </a:fld>
            <a:endParaRPr lang="en-US" dirty="0"/>
          </a:p>
        </p:txBody>
      </p:sp>
    </p:spTree>
    <p:extLst>
      <p:ext uri="{BB962C8B-B14F-4D97-AF65-F5344CB8AC3E}">
        <p14:creationId xmlns:p14="http://schemas.microsoft.com/office/powerpoint/2010/main" val="37599791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Instantaneous Power</a:t>
            </a:r>
          </a:p>
        </p:txBody>
      </p:sp>
      <p:graphicFrame>
        <p:nvGraphicFramePr>
          <p:cNvPr id="64515" name="Object 18"/>
          <p:cNvGraphicFramePr>
            <a:graphicFrameLocks noChangeAspect="1"/>
          </p:cNvGraphicFramePr>
          <p:nvPr/>
        </p:nvGraphicFramePr>
        <p:xfrm>
          <a:off x="533400" y="1447800"/>
          <a:ext cx="7162800" cy="3733800"/>
        </p:xfrm>
        <a:graphic>
          <a:graphicData uri="http://schemas.openxmlformats.org/presentationml/2006/ole">
            <mc:AlternateContent xmlns:mc="http://schemas.openxmlformats.org/markup-compatibility/2006">
              <mc:Choice xmlns:v="urn:schemas-microsoft-com:vml" Requires="v">
                <p:oleObj spid="_x0000_s18482" r:id="rId4" imgW="7163421" imgH="3731075" progId="Excel.Chart.8">
                  <p:embed/>
                </p:oleObj>
              </mc:Choice>
              <mc:Fallback>
                <p:oleObj r:id="rId4" imgW="7163421" imgH="3731075"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47800"/>
                        <a:ext cx="716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6" name="Object 1"/>
          <p:cNvGraphicFramePr>
            <a:graphicFrameLocks noChangeAspect="1"/>
          </p:cNvGraphicFramePr>
          <p:nvPr/>
        </p:nvGraphicFramePr>
        <p:xfrm>
          <a:off x="996950" y="5257800"/>
          <a:ext cx="1966913" cy="387350"/>
        </p:xfrm>
        <a:graphic>
          <a:graphicData uri="http://schemas.openxmlformats.org/presentationml/2006/ole">
            <mc:AlternateContent xmlns:mc="http://schemas.openxmlformats.org/markup-compatibility/2006">
              <mc:Choice xmlns:v="urn:schemas-microsoft-com:vml" Requires="v">
                <p:oleObj spid="_x0000_s18483" name="Equation" r:id="rId6" imgW="1257300" imgH="241300" progId="Equation.3">
                  <p:embed/>
                </p:oleObj>
              </mc:Choice>
              <mc:Fallback>
                <p:oleObj name="Equation" r:id="rId6" imgW="12573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950" y="5257800"/>
                        <a:ext cx="1966913" cy="3873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7" name="Object 3"/>
          <p:cNvGraphicFramePr>
            <a:graphicFrameLocks noChangeAspect="1"/>
          </p:cNvGraphicFramePr>
          <p:nvPr/>
        </p:nvGraphicFramePr>
        <p:xfrm>
          <a:off x="3452813" y="5257800"/>
          <a:ext cx="1892300" cy="381000"/>
        </p:xfrm>
        <a:graphic>
          <a:graphicData uri="http://schemas.openxmlformats.org/presentationml/2006/ole">
            <mc:AlternateContent xmlns:mc="http://schemas.openxmlformats.org/markup-compatibility/2006">
              <mc:Choice xmlns:v="urn:schemas-microsoft-com:vml" Requires="v">
                <p:oleObj spid="_x0000_s18484" name="Equation" r:id="rId8" imgW="1155700" imgH="241300" progId="Equation.3">
                  <p:embed/>
                </p:oleObj>
              </mc:Choice>
              <mc:Fallback>
                <p:oleObj name="Equation" r:id="rId8" imgW="11557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2813" y="5257800"/>
                        <a:ext cx="1892300" cy="38100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8" name="Object 4"/>
          <p:cNvGraphicFramePr>
            <a:graphicFrameLocks noChangeAspect="1"/>
          </p:cNvGraphicFramePr>
          <p:nvPr/>
        </p:nvGraphicFramePr>
        <p:xfrm>
          <a:off x="5822950" y="5278438"/>
          <a:ext cx="2376488" cy="338137"/>
        </p:xfrm>
        <a:graphic>
          <a:graphicData uri="http://schemas.openxmlformats.org/presentationml/2006/ole">
            <mc:AlternateContent xmlns:mc="http://schemas.openxmlformats.org/markup-compatibility/2006">
              <mc:Choice xmlns:v="urn:schemas-microsoft-com:vml" Requires="v">
                <p:oleObj spid="_x0000_s18485" name="Equation" r:id="rId10" imgW="1307532" imgH="203112" progId="Equation.3">
                  <p:embed/>
                </p:oleObj>
              </mc:Choice>
              <mc:Fallback>
                <p:oleObj name="Equation" r:id="rId10" imgW="1307532"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2950" y="5278438"/>
                        <a:ext cx="2376488" cy="338137"/>
                      </a:xfrm>
                      <a:prstGeom prst="rect">
                        <a:avLst/>
                      </a:prstGeom>
                      <a:noFill/>
                      <a:ln w="12700">
                        <a:solidFill>
                          <a:srgbClr val="00FF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19" name="Text Box 22"/>
          <p:cNvSpPr txBox="1">
            <a:spLocks noChangeArrowheads="1"/>
          </p:cNvSpPr>
          <p:nvPr/>
        </p:nvSpPr>
        <p:spPr bwMode="auto">
          <a:xfrm>
            <a:off x="3429000" y="5715000"/>
            <a:ext cx="187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solidFill>
                  <a:srgbClr val="006600"/>
                </a:solidFill>
              </a:rPr>
              <a:t>P = 11520 Watts</a:t>
            </a:r>
          </a:p>
        </p:txBody>
      </p:sp>
      <p:sp>
        <p:nvSpPr>
          <p:cNvPr id="64520" name="Text Box 23"/>
          <p:cNvSpPr txBox="1">
            <a:spLocks noChangeArrowheads="1"/>
          </p:cNvSpPr>
          <p:nvPr/>
        </p:nvSpPr>
        <p:spPr bwMode="auto">
          <a:xfrm>
            <a:off x="1219200" y="6017418"/>
            <a:ext cx="602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t>Power is a “rate of flow” like water running through a pipe.</a:t>
            </a:r>
          </a:p>
        </p:txBody>
      </p:sp>
      <p:sp>
        <p:nvSpPr>
          <p:cNvPr id="64521" name="Line 24"/>
          <p:cNvSpPr>
            <a:spLocks noChangeShapeType="1"/>
          </p:cNvSpPr>
          <p:nvPr/>
        </p:nvSpPr>
        <p:spPr bwMode="auto">
          <a:xfrm>
            <a:off x="1447800" y="2719388"/>
            <a:ext cx="5410200" cy="0"/>
          </a:xfrm>
          <a:prstGeom prst="line">
            <a:avLst/>
          </a:prstGeom>
          <a:noFill/>
          <a:ln w="38100">
            <a:solidFill>
              <a:srgbClr val="0FB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2" name="Text Box 25"/>
          <p:cNvSpPr txBox="1">
            <a:spLocks noChangeArrowheads="1"/>
          </p:cNvSpPr>
          <p:nvPr/>
        </p:nvSpPr>
        <p:spPr bwMode="auto">
          <a:xfrm>
            <a:off x="7772400" y="2209800"/>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1200">
                <a:solidFill>
                  <a:srgbClr val="0FB90F"/>
                </a:solidFill>
              </a:rPr>
              <a:t>Average Power</a:t>
            </a:r>
          </a:p>
        </p:txBody>
      </p:sp>
      <p:sp>
        <p:nvSpPr>
          <p:cNvPr id="64523" name="Line 26"/>
          <p:cNvSpPr>
            <a:spLocks noChangeShapeType="1"/>
          </p:cNvSpPr>
          <p:nvPr/>
        </p:nvSpPr>
        <p:spPr bwMode="auto">
          <a:xfrm flipH="1">
            <a:off x="6858000" y="2514600"/>
            <a:ext cx="990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49</a:t>
            </a:fld>
            <a:endParaRPr lang="en-US" dirty="0"/>
          </a:p>
        </p:txBody>
      </p:sp>
    </p:spTree>
    <p:extLst>
      <p:ext uri="{BB962C8B-B14F-4D97-AF65-F5344CB8AC3E}">
        <p14:creationId xmlns:p14="http://schemas.microsoft.com/office/powerpoint/2010/main" val="1803000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38200" y="228600"/>
            <a:ext cx="7543800" cy="914400"/>
          </a:xfrm>
          <a:solidFill>
            <a:srgbClr val="FF99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General Meter Testing Requirements</a:t>
            </a:r>
          </a:p>
        </p:txBody>
      </p:sp>
      <p:sp>
        <p:nvSpPr>
          <p:cNvPr id="6147" name="Rectangle 3"/>
          <p:cNvSpPr>
            <a:spLocks noGrp="1" noChangeArrowheads="1"/>
          </p:cNvSpPr>
          <p:nvPr>
            <p:ph idx="1"/>
          </p:nvPr>
        </p:nvSpPr>
        <p:spPr bwMode="auto">
          <a:xfrm>
            <a:off x="609600" y="1219200"/>
            <a:ext cx="7239000" cy="4191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200" dirty="0" smtClean="0">
                <a:latin typeface="Arial" charset="0"/>
                <a:cs typeface="Arial" charset="0"/>
              </a:rPr>
              <a:t>New Meters</a:t>
            </a:r>
          </a:p>
          <a:p>
            <a:pPr lvl="1" eaLnBrk="1" hangingPunct="1"/>
            <a:r>
              <a:rPr lang="en-US" altLang="en-US" sz="2200" dirty="0" smtClean="0">
                <a:latin typeface="Arial" charset="0"/>
                <a:cs typeface="Arial" charset="0"/>
              </a:rPr>
              <a:t>Manufacturers tests</a:t>
            </a:r>
          </a:p>
          <a:p>
            <a:pPr lvl="1" eaLnBrk="1" hangingPunct="1"/>
            <a:r>
              <a:rPr lang="en-US" altLang="en-US" sz="2200" dirty="0" smtClean="0">
                <a:latin typeface="Arial" charset="0"/>
                <a:cs typeface="Arial" charset="0"/>
              </a:rPr>
              <a:t>In-house tests on new </a:t>
            </a:r>
            <a:br>
              <a:rPr lang="en-US" altLang="en-US" sz="2200" dirty="0" smtClean="0">
                <a:latin typeface="Arial" charset="0"/>
                <a:cs typeface="Arial" charset="0"/>
              </a:rPr>
            </a:br>
            <a:r>
              <a:rPr lang="en-US" altLang="en-US" sz="2200" dirty="0" smtClean="0">
                <a:latin typeface="Arial" charset="0"/>
                <a:cs typeface="Arial" charset="0"/>
              </a:rPr>
              <a:t>shipments</a:t>
            </a:r>
          </a:p>
          <a:p>
            <a:pPr eaLnBrk="1" hangingPunct="1"/>
            <a:r>
              <a:rPr lang="en-US" altLang="en-US" sz="2200" dirty="0" smtClean="0">
                <a:latin typeface="Arial" charset="0"/>
                <a:cs typeface="Arial" charset="0"/>
              </a:rPr>
              <a:t>Return to Service Testing </a:t>
            </a:r>
          </a:p>
          <a:p>
            <a:pPr eaLnBrk="1" hangingPunct="1"/>
            <a:r>
              <a:rPr lang="en-US" altLang="en-US" sz="2200" dirty="0" smtClean="0">
                <a:latin typeface="Arial" charset="0"/>
                <a:cs typeface="Arial" charset="0"/>
              </a:rPr>
              <a:t>In-Service Meters</a:t>
            </a:r>
          </a:p>
          <a:p>
            <a:pPr lvl="1" eaLnBrk="1" hangingPunct="1"/>
            <a:r>
              <a:rPr lang="en-US" altLang="en-US" sz="2200" dirty="0" smtClean="0">
                <a:latin typeface="Arial" charset="0"/>
                <a:cs typeface="Arial" charset="0"/>
              </a:rPr>
              <a:t>Periodic Tests</a:t>
            </a:r>
          </a:p>
          <a:p>
            <a:pPr lvl="1" eaLnBrk="1" hangingPunct="1"/>
            <a:r>
              <a:rPr lang="en-US" altLang="en-US" sz="2200" dirty="0" smtClean="0">
                <a:latin typeface="Arial" charset="0"/>
                <a:cs typeface="Arial" charset="0"/>
              </a:rPr>
              <a:t>Selective, random, or </a:t>
            </a:r>
            <a:br>
              <a:rPr lang="en-US" altLang="en-US" sz="2200" dirty="0" smtClean="0">
                <a:latin typeface="Arial" charset="0"/>
                <a:cs typeface="Arial" charset="0"/>
              </a:rPr>
            </a:br>
            <a:r>
              <a:rPr lang="en-US" altLang="en-US" sz="2200" dirty="0" smtClean="0">
                <a:latin typeface="Arial" charset="0"/>
                <a:cs typeface="Arial" charset="0"/>
              </a:rPr>
              <a:t>statistical testing</a:t>
            </a:r>
          </a:p>
          <a:p>
            <a:pPr eaLnBrk="1" hangingPunct="1"/>
            <a:r>
              <a:rPr lang="en-US" altLang="en-US" sz="2200" dirty="0" smtClean="0">
                <a:latin typeface="Arial" charset="0"/>
                <a:cs typeface="Arial" charset="0"/>
              </a:rPr>
              <a:t>Retirement tests </a:t>
            </a:r>
          </a:p>
          <a:p>
            <a:pPr eaLnBrk="1" hangingPunct="1"/>
            <a:r>
              <a:rPr lang="en-US" altLang="en-US" sz="2200" dirty="0" smtClean="0">
                <a:latin typeface="Arial" charset="0"/>
                <a:cs typeface="Arial" charset="0"/>
              </a:rPr>
              <a:t>Testing of related metering equipment</a:t>
            </a:r>
          </a:p>
        </p:txBody>
      </p:sp>
      <p:pic>
        <p:nvPicPr>
          <p:cNvPr id="6148" name="Picture 5" descr="post-your-Requi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7909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304800"/>
            <a:ext cx="8229600" cy="1143000"/>
          </a:xfrm>
          <a:solidFill>
            <a:srgbClr val="FF99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Instantaneous Power</a:t>
            </a:r>
          </a:p>
        </p:txBody>
      </p:sp>
      <p:graphicFrame>
        <p:nvGraphicFramePr>
          <p:cNvPr id="65539" name="Object 1"/>
          <p:cNvGraphicFramePr>
            <a:graphicFrameLocks noChangeAspect="1"/>
          </p:cNvGraphicFramePr>
          <p:nvPr/>
        </p:nvGraphicFramePr>
        <p:xfrm>
          <a:off x="1295400" y="1600200"/>
          <a:ext cx="6421438" cy="3657600"/>
        </p:xfrm>
        <a:graphic>
          <a:graphicData uri="http://schemas.openxmlformats.org/presentationml/2006/ole">
            <mc:AlternateContent xmlns:mc="http://schemas.openxmlformats.org/markup-compatibility/2006">
              <mc:Choice xmlns:v="urn:schemas-microsoft-com:vml" Requires="v">
                <p:oleObj spid="_x0000_s19506" name="Chart" r:id="rId4" imgW="8934450" imgH="6277148" progId="Excel.Chart.8">
                  <p:embed/>
                </p:oleObj>
              </mc:Choice>
              <mc:Fallback>
                <p:oleObj name="Chart" r:id="rId4" imgW="8934450" imgH="6277148"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600200"/>
                        <a:ext cx="64214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0" name="Line 23"/>
          <p:cNvSpPr>
            <a:spLocks noChangeShapeType="1"/>
          </p:cNvSpPr>
          <p:nvPr/>
        </p:nvSpPr>
        <p:spPr bwMode="auto">
          <a:xfrm>
            <a:off x="2133600" y="2819400"/>
            <a:ext cx="5105400" cy="0"/>
          </a:xfrm>
          <a:prstGeom prst="line">
            <a:avLst/>
          </a:prstGeom>
          <a:noFill/>
          <a:ln w="38100">
            <a:solidFill>
              <a:srgbClr val="0FB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1" name="Line 27"/>
          <p:cNvSpPr>
            <a:spLocks noChangeShapeType="1"/>
          </p:cNvSpPr>
          <p:nvPr/>
        </p:nvSpPr>
        <p:spPr bwMode="auto">
          <a:xfrm flipH="1">
            <a:off x="7315200" y="251460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2" name="Text Box 24"/>
          <p:cNvSpPr txBox="1">
            <a:spLocks noChangeArrowheads="1"/>
          </p:cNvSpPr>
          <p:nvPr/>
        </p:nvSpPr>
        <p:spPr bwMode="auto">
          <a:xfrm>
            <a:off x="7772400" y="2209800"/>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1200">
                <a:solidFill>
                  <a:srgbClr val="0FB90F"/>
                </a:solidFill>
              </a:rPr>
              <a:t>Average Power</a:t>
            </a:r>
          </a:p>
        </p:txBody>
      </p:sp>
      <p:graphicFrame>
        <p:nvGraphicFramePr>
          <p:cNvPr id="65543" name="Object 2"/>
          <p:cNvGraphicFramePr>
            <a:graphicFrameLocks noChangeAspect="1"/>
          </p:cNvGraphicFramePr>
          <p:nvPr/>
        </p:nvGraphicFramePr>
        <p:xfrm>
          <a:off x="914400" y="5410200"/>
          <a:ext cx="1966913" cy="387350"/>
        </p:xfrm>
        <a:graphic>
          <a:graphicData uri="http://schemas.openxmlformats.org/presentationml/2006/ole">
            <mc:AlternateContent xmlns:mc="http://schemas.openxmlformats.org/markup-compatibility/2006">
              <mc:Choice xmlns:v="urn:schemas-microsoft-com:vml" Requires="v">
                <p:oleObj spid="_x0000_s19507" name="Equation" r:id="rId6" imgW="1257300" imgH="241300" progId="Equation.3">
                  <p:embed/>
                </p:oleObj>
              </mc:Choice>
              <mc:Fallback>
                <p:oleObj name="Equation" r:id="rId6" imgW="12573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410200"/>
                        <a:ext cx="1966913" cy="3873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4" name="Object 6"/>
          <p:cNvGraphicFramePr>
            <a:graphicFrameLocks noChangeAspect="1"/>
          </p:cNvGraphicFramePr>
          <p:nvPr/>
        </p:nvGraphicFramePr>
        <p:xfrm>
          <a:off x="3276600" y="5410200"/>
          <a:ext cx="2349500" cy="381000"/>
        </p:xfrm>
        <a:graphic>
          <a:graphicData uri="http://schemas.openxmlformats.org/presentationml/2006/ole">
            <mc:AlternateContent xmlns:mc="http://schemas.openxmlformats.org/markup-compatibility/2006">
              <mc:Choice xmlns:v="urn:schemas-microsoft-com:vml" Requires="v">
                <p:oleObj spid="_x0000_s19508" name="Equation" r:id="rId8" imgW="1435100" imgH="241300" progId="Equation.3">
                  <p:embed/>
                </p:oleObj>
              </mc:Choice>
              <mc:Fallback>
                <p:oleObj name="Equation" r:id="rId8" imgW="14351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5410200"/>
                        <a:ext cx="2349500" cy="38100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5" name="Object 7"/>
          <p:cNvGraphicFramePr>
            <a:graphicFrameLocks noChangeAspect="1"/>
          </p:cNvGraphicFramePr>
          <p:nvPr/>
        </p:nvGraphicFramePr>
        <p:xfrm>
          <a:off x="5867400" y="5410200"/>
          <a:ext cx="2514600" cy="338138"/>
        </p:xfrm>
        <a:graphic>
          <a:graphicData uri="http://schemas.openxmlformats.org/presentationml/2006/ole">
            <mc:AlternateContent xmlns:mc="http://schemas.openxmlformats.org/markup-compatibility/2006">
              <mc:Choice xmlns:v="urn:schemas-microsoft-com:vml" Requires="v">
                <p:oleObj spid="_x0000_s19509" name="Equation" r:id="rId10" imgW="1384300" imgH="203200" progId="Equation.3">
                  <p:embed/>
                </p:oleObj>
              </mc:Choice>
              <mc:Fallback>
                <p:oleObj name="Equation" r:id="rId10" imgW="13843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5410200"/>
                        <a:ext cx="2514600" cy="338138"/>
                      </a:xfrm>
                      <a:prstGeom prst="rect">
                        <a:avLst/>
                      </a:prstGeom>
                      <a:noFill/>
                      <a:ln w="12700">
                        <a:solidFill>
                          <a:srgbClr val="00FF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46" name="Text Box 16"/>
          <p:cNvSpPr txBox="1">
            <a:spLocks noChangeArrowheads="1"/>
          </p:cNvSpPr>
          <p:nvPr/>
        </p:nvSpPr>
        <p:spPr bwMode="auto">
          <a:xfrm>
            <a:off x="3568700" y="5846763"/>
            <a:ext cx="1816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a:solidFill>
                  <a:srgbClr val="006600"/>
                </a:solidFill>
              </a:rPr>
              <a:t>P = 9,976 Watts</a:t>
            </a:r>
          </a:p>
        </p:txBody>
      </p:sp>
      <p:sp>
        <p:nvSpPr>
          <p:cNvPr id="65547" name="Text Box 28"/>
          <p:cNvSpPr txBox="1">
            <a:spLocks noChangeArrowheads="1"/>
          </p:cNvSpPr>
          <p:nvPr/>
        </p:nvSpPr>
        <p:spPr bwMode="auto">
          <a:xfrm>
            <a:off x="3708400" y="6213475"/>
            <a:ext cx="151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a:t>PF=0.866</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50</a:t>
            </a:fld>
            <a:endParaRPr lang="en-US" dirty="0"/>
          </a:p>
        </p:txBody>
      </p:sp>
    </p:spTree>
    <p:extLst>
      <p:ext uri="{BB962C8B-B14F-4D97-AF65-F5344CB8AC3E}">
        <p14:creationId xmlns:p14="http://schemas.microsoft.com/office/powerpoint/2010/main" val="14240603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457200"/>
            <a:ext cx="7772400" cy="685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itchFamily="34" charset="0"/>
                <a:cs typeface="Arial" pitchFamily="34" charset="0"/>
              </a:rPr>
              <a:t>Basic Energy Formula</a:t>
            </a:r>
          </a:p>
        </p:txBody>
      </p:sp>
      <p:sp>
        <p:nvSpPr>
          <p:cNvPr id="73731" name="Rectangle 3"/>
          <p:cNvSpPr>
            <a:spLocks noGrp="1" noChangeArrowheads="1"/>
          </p:cNvSpPr>
          <p:nvPr>
            <p:ph type="body" sz="half" idx="1"/>
          </p:nvPr>
        </p:nvSpPr>
        <p:spPr bwMode="auto">
          <a:xfrm>
            <a:off x="685800" y="19050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smtClean="0">
                <a:latin typeface="Arial" pitchFamily="34" charset="0"/>
                <a:cs typeface="Arial" pitchFamily="34" charset="0"/>
              </a:rPr>
              <a:t>The essential specification of a watthour meter’s measurement is given by the value </a:t>
            </a:r>
            <a:br>
              <a:rPr lang="en-US" altLang="en-US" sz="2000" smtClean="0">
                <a:latin typeface="Arial" pitchFamily="34" charset="0"/>
                <a:cs typeface="Arial" pitchFamily="34" charset="0"/>
              </a:rPr>
            </a:br>
            <a:r>
              <a:rPr lang="en-US" altLang="en-US" sz="2000" smtClean="0">
                <a:latin typeface="Arial" pitchFamily="34" charset="0"/>
                <a:cs typeface="Arial" pitchFamily="34" charset="0"/>
              </a:rPr>
              <a:t>	</a:t>
            </a:r>
            <a:r>
              <a:rPr lang="en-US" altLang="en-US" sz="2000" i="1" smtClean="0">
                <a:latin typeface="Arial" pitchFamily="34" charset="0"/>
                <a:cs typeface="Arial" pitchFamily="34" charset="0"/>
              </a:rPr>
              <a:t>K</a:t>
            </a:r>
            <a:r>
              <a:rPr lang="en-US" altLang="en-US" sz="2000" i="1" baseline="-25000" smtClean="0">
                <a:latin typeface="Arial" pitchFamily="34" charset="0"/>
                <a:cs typeface="Arial" pitchFamily="34" charset="0"/>
              </a:rPr>
              <a:t>h</a:t>
            </a:r>
            <a:r>
              <a:rPr lang="en-US" altLang="en-US" sz="2000" baseline="-25000" smtClean="0">
                <a:latin typeface="Arial" pitchFamily="34" charset="0"/>
                <a:cs typeface="Arial" pitchFamily="34" charset="0"/>
              </a:rPr>
              <a:t> </a:t>
            </a:r>
            <a:r>
              <a:rPr lang="en-US" altLang="en-US" sz="2000" smtClean="0">
                <a:latin typeface="Arial" pitchFamily="34" charset="0"/>
                <a:cs typeface="Arial" pitchFamily="34" charset="0"/>
              </a:rPr>
              <a:t>[ Watthours per disk revolution ]</a:t>
            </a:r>
          </a:p>
          <a:p>
            <a:endParaRPr lang="en-US" altLang="en-US" sz="2000" smtClean="0">
              <a:latin typeface="Arial" pitchFamily="34" charset="0"/>
              <a:cs typeface="Arial" pitchFamily="34" charset="0"/>
            </a:endParaRPr>
          </a:p>
          <a:p>
            <a:r>
              <a:rPr lang="en-US" altLang="en-US" sz="2000" smtClean="0">
                <a:latin typeface="Arial" pitchFamily="34" charset="0"/>
                <a:cs typeface="Arial" pitchFamily="34" charset="0"/>
              </a:rPr>
              <a:t>The watthour meter formula is as follows:</a:t>
            </a:r>
          </a:p>
          <a:p>
            <a:pPr>
              <a:buFont typeface="Monotype Sorts"/>
              <a:buNone/>
            </a:pPr>
            <a:endParaRPr lang="en-US" altLang="en-US" sz="2800" smtClean="0"/>
          </a:p>
          <a:p>
            <a:endParaRPr lang="en-US" altLang="en-US" sz="2800" smtClean="0"/>
          </a:p>
        </p:txBody>
      </p:sp>
      <p:graphicFrame>
        <p:nvGraphicFramePr>
          <p:cNvPr id="73732" name="Object 4"/>
          <p:cNvGraphicFramePr>
            <a:graphicFrameLocks noGrp="1" noChangeAspect="1"/>
          </p:cNvGraphicFramePr>
          <p:nvPr>
            <p:ph sz="half" idx="2"/>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20494"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51</a:t>
            </a:fld>
            <a:endParaRPr lang="en-US" dirty="0"/>
          </a:p>
        </p:txBody>
      </p:sp>
    </p:spTree>
    <p:extLst>
      <p:ext uri="{BB962C8B-B14F-4D97-AF65-F5344CB8AC3E}">
        <p14:creationId xmlns:p14="http://schemas.microsoft.com/office/powerpoint/2010/main" val="2820758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563563"/>
            <a:ext cx="7696200" cy="584200"/>
          </a:xfrm>
          <a:prstGeom prst="rect">
            <a:avLst/>
          </a:prstGeom>
          <a:solidFill>
            <a:srgbClr val="FF99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smtClean="0">
                <a:solidFill>
                  <a:schemeClr val="bg1"/>
                </a:solidFill>
              </a:rPr>
              <a:t>Meter Shop Accuracy Test Demo</a:t>
            </a:r>
            <a:endParaRPr lang="ru-RU" altLang="en-US" sz="3200" b="1" dirty="0">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6"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52</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44" y="1590675"/>
            <a:ext cx="3075727" cy="382904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600199"/>
            <a:ext cx="5092700" cy="3819525"/>
          </a:xfrm>
          <a:prstGeom prst="rect">
            <a:avLst/>
          </a:prstGeom>
        </p:spPr>
      </p:pic>
    </p:spTree>
    <p:extLst>
      <p:ext uri="{BB962C8B-B14F-4D97-AF65-F5344CB8AC3E}">
        <p14:creationId xmlns:p14="http://schemas.microsoft.com/office/powerpoint/2010/main" val="32308755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solidFill>
            <a:srgbClr val="FF99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Questions to Answer</a:t>
            </a:r>
          </a:p>
        </p:txBody>
      </p:sp>
      <p:sp>
        <p:nvSpPr>
          <p:cNvPr id="27651" name="Rectangle 3"/>
          <p:cNvSpPr>
            <a:spLocks noGrp="1" noChangeArrowheads="1"/>
          </p:cNvSpPr>
          <p:nvPr>
            <p:ph idx="1"/>
          </p:nvPr>
        </p:nvSpPr>
        <p:spPr bwMode="auto">
          <a:xfrm>
            <a:off x="457200" y="1570038"/>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pPr>
            <a:r>
              <a:rPr lang="en-US" altLang="en-US" sz="2800" dirty="0" smtClean="0">
                <a:latin typeface="Arial" charset="0"/>
                <a:cs typeface="Arial" charset="0"/>
              </a:rPr>
              <a:t>Why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What types of meter tests are there?</a:t>
            </a:r>
          </a:p>
          <a:p>
            <a:pPr marL="457200" indent="-457200" eaLnBrk="1" hangingPunct="1">
              <a:buFont typeface="Arial" panose="020B0604020202020204" pitchFamily="34" charset="0"/>
              <a:buChar char="•"/>
            </a:pPr>
            <a:r>
              <a:rPr lang="en-US" altLang="en-US" sz="2800" dirty="0" smtClean="0">
                <a:latin typeface="Arial" charset="0"/>
                <a:cs typeface="Arial" charset="0"/>
              </a:rPr>
              <a:t>How do utility tests differ from customer request tests?</a:t>
            </a:r>
          </a:p>
          <a:p>
            <a:pPr marL="457200" indent="-457200" eaLnBrk="1" hangingPunct="1">
              <a:buFont typeface="Arial" panose="020B0604020202020204" pitchFamily="34" charset="0"/>
              <a:buChar char="•"/>
            </a:pPr>
            <a:r>
              <a:rPr lang="en-US" altLang="en-US" sz="2800" dirty="0" smtClean="0">
                <a:latin typeface="Arial" charset="0"/>
                <a:cs typeface="Arial" charset="0"/>
              </a:rPr>
              <a:t>What is In-Service Testing?</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know meter tests are good?</a:t>
            </a:r>
          </a:p>
          <a:p>
            <a:pPr marL="457200" indent="-457200" eaLnBrk="1" hangingPunct="1">
              <a:buFont typeface="Arial" panose="020B0604020202020204" pitchFamily="34" charset="0"/>
              <a:buChar char="•"/>
            </a:pPr>
            <a:r>
              <a:rPr lang="en-US" altLang="en-US" sz="2800" dirty="0" smtClean="0">
                <a:latin typeface="Arial" charset="0"/>
                <a:cs typeface="Arial" charset="0"/>
              </a:rPr>
              <a:t>What do we do with the test data?</a:t>
            </a:r>
          </a:p>
        </p:txBody>
      </p:sp>
      <p:sp>
        <p:nvSpPr>
          <p:cNvPr id="2" name="Slide Number Placeholder 1"/>
          <p:cNvSpPr>
            <a:spLocks noGrp="1"/>
          </p:cNvSpPr>
          <p:nvPr>
            <p:ph type="sldNum" sz="quarter" idx="12"/>
          </p:nvPr>
        </p:nvSpPr>
        <p:spPr/>
        <p:txBody>
          <a:bodyPr/>
          <a:lstStyle/>
          <a:p>
            <a:pPr>
              <a:defRPr/>
            </a:pPr>
            <a:fld id="{9816C54E-1CF0-4BAC-9AD3-466099BD3DFD}" type="slidenum">
              <a:rPr lang="en-US" smtClean="0"/>
              <a:pP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162800" cy="1089025"/>
          </a:xfrm>
          <a:prstGeom prst="rect">
            <a:avLst/>
          </a:prstGeom>
          <a:solidFill>
            <a:srgbClr val="FF9900"/>
          </a:solidFill>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 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54</a:t>
            </a:fld>
            <a:endParaRPr lang="en-US" dirty="0"/>
          </a:p>
        </p:txBody>
      </p:sp>
    </p:spTree>
    <p:extLst>
      <p:ext uri="{BB962C8B-B14F-4D97-AF65-F5344CB8AC3E}">
        <p14:creationId xmlns:p14="http://schemas.microsoft.com/office/powerpoint/2010/main" val="1338673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38200" y="563563"/>
            <a:ext cx="7696200" cy="584200"/>
          </a:xfrm>
          <a:prstGeom prst="rect">
            <a:avLst/>
          </a:prstGeom>
          <a:solidFill>
            <a:srgbClr val="FF99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New Meter Testing </a:t>
            </a:r>
            <a:r>
              <a:rPr lang="ru-RU" altLang="en-US" sz="3200" b="1" dirty="0">
                <a:solidFill>
                  <a:schemeClr val="bg1"/>
                </a:solidFill>
              </a:rPr>
              <a:t>Program</a:t>
            </a:r>
            <a:r>
              <a:rPr lang="en-US" altLang="en-US" sz="3200" b="1" dirty="0">
                <a:solidFill>
                  <a:schemeClr val="bg1"/>
                </a:solidFill>
              </a:rPr>
              <a:t>s</a:t>
            </a:r>
            <a:endParaRPr lang="ru-RU" altLang="en-US" sz="3200" b="1" dirty="0">
              <a:solidFill>
                <a:schemeClr val="bg1"/>
              </a:solidFill>
            </a:endParaRPr>
          </a:p>
        </p:txBody>
      </p:sp>
      <p:sp>
        <p:nvSpPr>
          <p:cNvPr id="717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124" name="Text Box 4"/>
          <p:cNvSpPr txBox="1">
            <a:spLocks noChangeArrowheads="1"/>
          </p:cNvSpPr>
          <p:nvPr/>
        </p:nvSpPr>
        <p:spPr bwMode="auto">
          <a:xfrm>
            <a:off x="609600" y="1641475"/>
            <a:ext cx="7924800" cy="20129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Accept the Manufacturer’s Test results</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Statistical Test of an incoming shipment</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100% test of an incoming shipment</a:t>
            </a:r>
          </a:p>
          <a:p>
            <a:pPr marL="342900" indent="-342900" algn="l" eaLnBrk="1" hangingPunct="1">
              <a:lnSpc>
                <a:spcPct val="80000"/>
              </a:lnSpc>
              <a:buFont typeface="Arial" panose="020B0604020202020204" pitchFamily="34" charset="0"/>
              <a:buChar char="•"/>
              <a:defRPr/>
            </a:pPr>
            <a:endParaRPr lang="en-US" altLang="en-US" sz="24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7173" name="Picture 8" descr="PPL Bo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895600"/>
            <a:ext cx="59436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838200" y="563563"/>
            <a:ext cx="7696200" cy="584200"/>
          </a:xfrm>
          <a:prstGeom prst="rect">
            <a:avLst/>
          </a:prstGeom>
          <a:solidFill>
            <a:srgbClr val="FF99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Return to Service Testing</a:t>
            </a:r>
            <a:endParaRPr lang="ru-RU" altLang="en-US" sz="3200" b="1" dirty="0">
              <a:solidFill>
                <a:schemeClr val="bg1"/>
              </a:solidFill>
            </a:endParaRPr>
          </a:p>
        </p:txBody>
      </p:sp>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124" name="Text Box 4"/>
          <p:cNvSpPr txBox="1">
            <a:spLocks noChangeArrowheads="1"/>
          </p:cNvSpPr>
          <p:nvPr/>
        </p:nvSpPr>
        <p:spPr bwMode="auto">
          <a:xfrm>
            <a:off x="741740" y="1447800"/>
            <a:ext cx="4953000" cy="4549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Meters to be returned to service must always (virtually every utility commission requires this) be accuracy tested before being returned to service.</a:t>
            </a:r>
          </a:p>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Best business practices also require that the meter is functionally tested as well.</a:t>
            </a:r>
          </a:p>
          <a:p>
            <a:pPr algn="l" eaLnBrk="1" hangingPunct="1">
              <a:lnSpc>
                <a:spcPct val="80000"/>
              </a:lnSpc>
              <a:defRPr/>
            </a:pPr>
            <a:endParaRPr lang="en-US" altLang="en-US" sz="28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8198" name="Picture 7" descr="C:\Users\Tom\AppData\Local\Microsoft\Windows\Temporary Internet Files\Content.Outlook\VJYZ37TD\MQB-1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95400"/>
            <a:ext cx="3429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563563"/>
            <a:ext cx="7696200" cy="584200"/>
          </a:xfrm>
          <a:prstGeom prst="rect">
            <a:avLst/>
          </a:prstGeom>
          <a:solidFill>
            <a:srgbClr val="FF99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In Service Testing</a:t>
            </a:r>
            <a:endParaRPr lang="ru-RU" altLang="en-US" sz="3200" b="1">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9220" name="Text Box 4"/>
          <p:cNvSpPr txBox="1">
            <a:spLocks noChangeArrowheads="1"/>
          </p:cNvSpPr>
          <p:nvPr/>
        </p:nvSpPr>
        <p:spPr bwMode="auto">
          <a:xfrm>
            <a:off x="609600" y="1641475"/>
            <a:ext cx="7924800" cy="23828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Meter Testing for new and in-service meters is specified in ANSI C12.1-2015, </a:t>
            </a:r>
            <a:r>
              <a:rPr lang="en-US" altLang="en-US" sz="2400" i="1" dirty="0">
                <a:cs typeface="Arial" charset="0"/>
              </a:rPr>
              <a:t>American National Standard for Electric Meters, Code for Electricity Metering</a:t>
            </a:r>
            <a:r>
              <a:rPr lang="en-US" altLang="en-US" sz="2400" dirty="0">
                <a:cs typeface="Arial" charset="0"/>
              </a:rPr>
              <a:t>.  Most utility commissions use this Standard a reference or the basis for their meter testing requirements.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pic>
        <p:nvPicPr>
          <p:cNvPr id="9221" name="Picture 8" descr="MP9004316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749675"/>
            <a:ext cx="2743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457200"/>
            <a:ext cx="8153400" cy="685800"/>
          </a:xfrm>
          <a:solidFill>
            <a:srgbClr val="FF9900"/>
          </a:solidFill>
          <a:extLst/>
        </p:spPr>
        <p:txBody>
          <a:bodyPr vert="horz" wrap="square" lIns="92075" tIns="46038" rIns="92075" bIns="46038" numCol="1" anchor="b" anchorCtr="0" compatLnSpc="1">
            <a:prstTxWarp prst="textNoShape">
              <a:avLst/>
            </a:prstTxWarp>
          </a:bodyPr>
          <a:lstStyle/>
          <a:p>
            <a:pPr eaLnBrk="1" hangingPunct="1"/>
            <a:r>
              <a:rPr lang="en-US" altLang="en-US" sz="3200" b="1" dirty="0" smtClean="0">
                <a:solidFill>
                  <a:schemeClr val="bg1"/>
                </a:solidFill>
                <a:latin typeface="Arial" charset="0"/>
              </a:rPr>
              <a:t>Test Plans for Meters</a:t>
            </a:r>
          </a:p>
        </p:txBody>
      </p:sp>
      <p:graphicFrame>
        <p:nvGraphicFramePr>
          <p:cNvPr id="10243" name="Object 3"/>
          <p:cNvGraphicFramePr>
            <a:graphicFrameLocks noGrp="1"/>
          </p:cNvGraphicFramePr>
          <p:nvPr>
            <p:ph type="chart" sz="half" idx="1"/>
          </p:nvPr>
        </p:nvGraphicFramePr>
        <p:xfrm>
          <a:off x="533400" y="1752600"/>
          <a:ext cx="3968750" cy="4075113"/>
        </p:xfrm>
        <a:graphic>
          <a:graphicData uri="http://schemas.openxmlformats.org/presentationml/2006/ole">
            <mc:AlternateContent xmlns:mc="http://schemas.openxmlformats.org/markup-compatibility/2006">
              <mc:Choice xmlns:v="urn:schemas-microsoft-com:vml" Requires="v">
                <p:oleObj spid="_x0000_s10315" name="Chart" r:id="rId4" imgW="3809955" imgH="4114800" progId="MSGraph.Chart.8">
                  <p:embed followColorScheme="full"/>
                </p:oleObj>
              </mc:Choice>
              <mc:Fallback>
                <p:oleObj name="Chart" r:id="rId4" imgW="3809955" imgH="4114800" progId="MSGraph.Chart.8">
                  <p:embed followColorScheme="full"/>
                  <p:pic>
                    <p:nvPicPr>
                      <p:cNvPr id="0" name="Object 3"/>
                      <p:cNvPicPr>
                        <a:picLocks noChangeArrowheads="1"/>
                      </p:cNvPicPr>
                      <p:nvPr/>
                    </p:nvPicPr>
                    <p:blipFill>
                      <a:blip r:embed="rId5"/>
                      <a:srcRect/>
                      <a:stretch>
                        <a:fillRect/>
                      </a:stretch>
                    </p:blipFill>
                    <p:spPr bwMode="auto">
                      <a:xfrm>
                        <a:off x="533400" y="1752600"/>
                        <a:ext cx="396875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2"/>
          </p:nvPr>
        </p:nvSpPr>
        <p:spPr bwMode="auto">
          <a:xfrm>
            <a:off x="609600" y="1676400"/>
            <a:ext cx="5943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eaLnBrk="1" hangingPunct="1">
              <a:buFont typeface="Times New Roman" pitchFamily="18" charset="0"/>
              <a:buNone/>
            </a:pPr>
            <a:r>
              <a:rPr lang="en-US" altLang="en-US" sz="2400" dirty="0" smtClean="0">
                <a:latin typeface="Arial" charset="0"/>
                <a:cs typeface="Arial" charset="0"/>
              </a:rPr>
              <a:t>Four test plan options available:</a:t>
            </a:r>
          </a:p>
          <a:p>
            <a:pPr eaLnBrk="1" hangingPunct="1">
              <a:buFont typeface="Times New Roman" pitchFamily="18" charset="0"/>
              <a:buNone/>
            </a:pPr>
            <a:r>
              <a:rPr lang="en-US" altLang="en-US" sz="2400" dirty="0" smtClean="0"/>
              <a:t> </a:t>
            </a:r>
          </a:p>
        </p:txBody>
      </p:sp>
      <p:graphicFrame>
        <p:nvGraphicFramePr>
          <p:cNvPr id="10245" name="Object 5"/>
          <p:cNvGraphicFramePr>
            <a:graphicFrameLocks/>
          </p:cNvGraphicFramePr>
          <p:nvPr/>
        </p:nvGraphicFramePr>
        <p:xfrm>
          <a:off x="3657600" y="4267200"/>
          <a:ext cx="1905000" cy="1516063"/>
        </p:xfrm>
        <a:graphic>
          <a:graphicData uri="http://schemas.openxmlformats.org/presentationml/2006/ole">
            <mc:AlternateContent xmlns:mc="http://schemas.openxmlformats.org/markup-compatibility/2006">
              <mc:Choice xmlns:v="urn:schemas-microsoft-com:vml" Requires="v">
                <p:oleObj spid="_x0000_s10316" name="Clip" r:id="rId6" imgW="4006850" imgH="3192463" progId="MS_ClipArt_Gallery.5">
                  <p:embed/>
                </p:oleObj>
              </mc:Choice>
              <mc:Fallback>
                <p:oleObj name="Clip" r:id="rId6" imgW="4006850" imgH="3192463" progId="MS_ClipArt_Gallery.5">
                  <p:embed/>
                  <p:pic>
                    <p:nvPicPr>
                      <p:cNvPr id="0" name="Object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267200"/>
                        <a:ext cx="19050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6"/>
          <p:cNvGraphicFramePr>
            <a:graphicFrameLocks/>
          </p:cNvGraphicFramePr>
          <p:nvPr/>
        </p:nvGraphicFramePr>
        <p:xfrm>
          <a:off x="5791200" y="1752600"/>
          <a:ext cx="1905000" cy="1905000"/>
        </p:xfrm>
        <a:graphic>
          <a:graphicData uri="http://schemas.openxmlformats.org/presentationml/2006/ole">
            <mc:AlternateContent xmlns:mc="http://schemas.openxmlformats.org/markup-compatibility/2006">
              <mc:Choice xmlns:v="urn:schemas-microsoft-com:vml" Requires="v">
                <p:oleObj spid="_x0000_s10317" name="Clip" r:id="rId8" imgW="4419600" imgH="4419600" progId="MS_ClipArt_Gallery.5">
                  <p:embed/>
                </p:oleObj>
              </mc:Choice>
              <mc:Fallback>
                <p:oleObj name="Clip" r:id="rId8" imgW="4419600" imgH="4419600" progId="MS_ClipArt_Gallery.5">
                  <p:embed/>
                  <p:pic>
                    <p:nvPicPr>
                      <p:cNvPr id="0" name="Objec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17526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Rectangle 7"/>
          <p:cNvSpPr>
            <a:spLocks noChangeArrowheads="1"/>
          </p:cNvSpPr>
          <p:nvPr/>
        </p:nvSpPr>
        <p:spPr bwMode="auto">
          <a:xfrm>
            <a:off x="914400" y="2438400"/>
            <a:ext cx="441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20000"/>
              </a:spcBef>
              <a:buFont typeface="Times New Roman" pitchFamily="18" charset="0"/>
              <a:buChar char="•"/>
            </a:pPr>
            <a:r>
              <a:rPr lang="en-US" altLang="en-US" sz="2400">
                <a:cs typeface="Arial" charset="0"/>
              </a:rPr>
              <a:t>Periodic</a:t>
            </a:r>
          </a:p>
          <a:p>
            <a:pPr algn="l" eaLnBrk="1" hangingPunct="1">
              <a:spcBef>
                <a:spcPct val="20000"/>
              </a:spcBef>
              <a:buFont typeface="Times New Roman" pitchFamily="18" charset="0"/>
              <a:buChar char="•"/>
            </a:pPr>
            <a:r>
              <a:rPr lang="en-US" altLang="en-US" sz="2400">
                <a:cs typeface="Arial" charset="0"/>
              </a:rPr>
              <a:t>Statistical </a:t>
            </a:r>
          </a:p>
        </p:txBody>
      </p:sp>
      <p:sp>
        <p:nvSpPr>
          <p:cNvPr id="8" name="Slide Number Placeholder 1"/>
          <p:cNvSpPr>
            <a:spLocks noGrp="1"/>
          </p:cNvSpPr>
          <p:nvPr>
            <p:ph type="sldNum" sz="quarter" idx="12"/>
          </p:nvPr>
        </p:nvSpPr>
        <p:spPr>
          <a:xfrm>
            <a:off x="1676400" y="6226175"/>
            <a:ext cx="685800" cy="501650"/>
          </a:xfrm>
        </p:spPr>
        <p:txBody>
          <a:bodyPr/>
          <a:lstStyle/>
          <a:p>
            <a:pPr>
              <a:defRPr/>
            </a:pPr>
            <a:fld id="{9816C54E-1CF0-4BAC-9AD3-466099BD3DFD}" type="slidenum">
              <a:rPr lang="en-US" smtClean="0"/>
              <a:pPr>
                <a:defRPr/>
              </a:pPr>
              <a:t>9</a:t>
            </a:fld>
            <a:endParaRPr lang="en-US" dirty="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1552</TotalTime>
  <Words>2741</Words>
  <Application>Microsoft Office PowerPoint</Application>
  <PresentationFormat>On-screen Show (4:3)</PresentationFormat>
  <Paragraphs>547</Paragraphs>
  <Slides>54</Slides>
  <Notes>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6</vt:i4>
      </vt:variant>
      <vt:variant>
        <vt:lpstr>Slide Titles</vt:lpstr>
      </vt:variant>
      <vt:variant>
        <vt:i4>54</vt:i4>
      </vt:variant>
    </vt:vector>
  </HeadingPairs>
  <TitlesOfParts>
    <vt:vector size="71" baseType="lpstr">
      <vt:lpstr>Arial</vt:lpstr>
      <vt:lpstr>Calibri</vt:lpstr>
      <vt:lpstr>Times New Roman</vt:lpstr>
      <vt:lpstr>Symbol</vt:lpstr>
      <vt:lpstr>Franklin Gothic Medium</vt:lpstr>
      <vt:lpstr>Franklin Gothic Book</vt:lpstr>
      <vt:lpstr>Tunga</vt:lpstr>
      <vt:lpstr>Wingdings</vt:lpstr>
      <vt:lpstr>Monotype Sorts</vt:lpstr>
      <vt:lpstr>ＭＳ Ｐゴシック</vt:lpstr>
      <vt:lpstr>Angles</vt:lpstr>
      <vt:lpstr>Chart</vt:lpstr>
      <vt:lpstr>Clip</vt:lpstr>
      <vt:lpstr>PHOTO-PAINT</vt:lpstr>
      <vt:lpstr>Microsoft Excel Chart</vt:lpstr>
      <vt:lpstr>Visio</vt:lpstr>
      <vt:lpstr>Equation</vt:lpstr>
      <vt:lpstr>Caribbean Meter School</vt:lpstr>
      <vt:lpstr>Questions to Answer</vt:lpstr>
      <vt:lpstr>PowerPoint Presentation</vt:lpstr>
      <vt:lpstr>PowerPoint Presentation</vt:lpstr>
      <vt:lpstr>General Meter Testing Requirements</vt:lpstr>
      <vt:lpstr>PowerPoint Presentation</vt:lpstr>
      <vt:lpstr>PowerPoint Presentation</vt:lpstr>
      <vt:lpstr>PowerPoint Presentation</vt:lpstr>
      <vt:lpstr>Test Plans for Meters</vt:lpstr>
      <vt:lpstr>Periodic Test Plans</vt:lpstr>
      <vt:lpstr>PowerPoint Presentation</vt:lpstr>
      <vt:lpstr>PowerPoint Presentation</vt:lpstr>
      <vt:lpstr>PowerPoint Presentation</vt:lpstr>
      <vt:lpstr>PowerPoint Presentation</vt:lpstr>
      <vt:lpstr>PowerPoint Presentation</vt:lpstr>
      <vt:lpstr>Meter Testing Traceability</vt:lpstr>
      <vt:lpstr>PowerPoint Presentation</vt:lpstr>
      <vt:lpstr>PowerPoint Presentation</vt:lpstr>
      <vt:lpstr>PowerPoint Presentation</vt:lpstr>
      <vt:lpstr>PowerPoint Presentation</vt:lpstr>
      <vt:lpstr>PowerPoint Presentation</vt:lpstr>
      <vt:lpstr>Tracking Meter Records</vt:lpstr>
      <vt:lpstr>PowerPoint Presentation</vt:lpstr>
      <vt:lpstr>PowerPoint Presentation</vt:lpstr>
      <vt:lpstr>PowerPoint Presentation</vt:lpstr>
      <vt:lpstr>Basic Electrical Laws</vt:lpstr>
      <vt:lpstr>Basic Concepts: Electricity and Water</vt:lpstr>
      <vt:lpstr>Basic Concepts: Electricity and Water</vt:lpstr>
      <vt:lpstr>Basic Concepts: Electricity and Water</vt:lpstr>
      <vt:lpstr>Practical Electricity</vt:lpstr>
      <vt:lpstr>Basic Electrical Laws</vt:lpstr>
      <vt:lpstr>Basic Electrical Laws</vt:lpstr>
      <vt:lpstr>Basic Electrical Laws</vt:lpstr>
      <vt:lpstr>Basic Electrical Laws</vt:lpstr>
      <vt:lpstr>Basic Electrical Laws</vt:lpstr>
      <vt:lpstr>Basic Electrical Laws</vt:lpstr>
      <vt:lpstr>Basic AC Theory Power – The Simple View</vt:lpstr>
      <vt:lpstr>Basic Meter Math Power – The Simple View</vt:lpstr>
      <vt:lpstr>Basic AC Theory Power – The Simple View</vt:lpstr>
      <vt:lpstr>Basic AC Theory Energy – What We Sell</vt:lpstr>
      <vt:lpstr>Basic Meter Math Energy – What We Sell</vt:lpstr>
      <vt:lpstr>Basic Meter Math Energy – What We Sell</vt:lpstr>
      <vt:lpstr>Basic AC Theory What is VA?</vt:lpstr>
      <vt:lpstr>Basic Meter Math Power – VA</vt:lpstr>
      <vt:lpstr>Basic Meter Math Power – VA</vt:lpstr>
      <vt:lpstr>Basic Meter Math Power – VA</vt:lpstr>
      <vt:lpstr>Basic AC Theory Sinusoidal Waveforms</vt:lpstr>
      <vt:lpstr>Basic AC Theory Power Factor = 1.0</vt:lpstr>
      <vt:lpstr>Basic AC Theory Instantaneous Power</vt:lpstr>
      <vt:lpstr>Basic AC Theory Instantaneous Power</vt:lpstr>
      <vt:lpstr>Basic Energy Formula</vt:lpstr>
      <vt:lpstr>PowerPoint Presentation</vt:lpstr>
      <vt:lpstr>Questions to Answer</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83</cp:revision>
  <cp:lastPrinted>2004-05-03T19:12:21Z</cp:lastPrinted>
  <dcterms:created xsi:type="dcterms:W3CDTF">2004-03-09T01:40:14Z</dcterms:created>
  <dcterms:modified xsi:type="dcterms:W3CDTF">2019-02-15T21:32:24Z</dcterms:modified>
</cp:coreProperties>
</file>