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omments/comment1.xml" ContentType="application/vnd.openxmlformats-officedocument.presentationml.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52" r:id="rId1"/>
  </p:sldMasterIdLst>
  <p:notesMasterIdLst>
    <p:notesMasterId r:id="rId102"/>
  </p:notesMasterIdLst>
  <p:handoutMasterIdLst>
    <p:handoutMasterId r:id="rId103"/>
  </p:handoutMasterIdLst>
  <p:sldIdLst>
    <p:sldId id="271" r:id="rId2"/>
    <p:sldId id="394" r:id="rId3"/>
    <p:sldId id="392" r:id="rId4"/>
    <p:sldId id="404" r:id="rId5"/>
    <p:sldId id="405" r:id="rId6"/>
    <p:sldId id="401" r:id="rId7"/>
    <p:sldId id="406" r:id="rId8"/>
    <p:sldId id="407" r:id="rId9"/>
    <p:sldId id="395" r:id="rId10"/>
    <p:sldId id="397" r:id="rId11"/>
    <p:sldId id="399" r:id="rId12"/>
    <p:sldId id="324" r:id="rId13"/>
    <p:sldId id="337" r:id="rId14"/>
    <p:sldId id="274" r:id="rId15"/>
    <p:sldId id="340" r:id="rId16"/>
    <p:sldId id="326" r:id="rId17"/>
    <p:sldId id="409" r:id="rId18"/>
    <p:sldId id="412" r:id="rId19"/>
    <p:sldId id="372" r:id="rId20"/>
    <p:sldId id="373" r:id="rId21"/>
    <p:sldId id="319" r:id="rId22"/>
    <p:sldId id="369" r:id="rId23"/>
    <p:sldId id="267" r:id="rId24"/>
    <p:sldId id="307" r:id="rId25"/>
    <p:sldId id="371" r:id="rId26"/>
    <p:sldId id="355" r:id="rId27"/>
    <p:sldId id="374" r:id="rId28"/>
    <p:sldId id="375" r:id="rId29"/>
    <p:sldId id="356" r:id="rId30"/>
    <p:sldId id="338" r:id="rId31"/>
    <p:sldId id="262" r:id="rId32"/>
    <p:sldId id="261" r:id="rId33"/>
    <p:sldId id="260" r:id="rId34"/>
    <p:sldId id="259" r:id="rId35"/>
    <p:sldId id="366" r:id="rId36"/>
    <p:sldId id="414" r:id="rId37"/>
    <p:sldId id="413" r:id="rId38"/>
    <p:sldId id="415" r:id="rId39"/>
    <p:sldId id="416" r:id="rId40"/>
    <p:sldId id="417" r:id="rId41"/>
    <p:sldId id="418" r:id="rId42"/>
    <p:sldId id="313" r:id="rId43"/>
    <p:sldId id="258" r:id="rId44"/>
    <p:sldId id="376" r:id="rId45"/>
    <p:sldId id="312" r:id="rId46"/>
    <p:sldId id="348" r:id="rId47"/>
    <p:sldId id="367" r:id="rId48"/>
    <p:sldId id="325" r:id="rId49"/>
    <p:sldId id="328" r:id="rId50"/>
    <p:sldId id="329" r:id="rId51"/>
    <p:sldId id="335" r:id="rId52"/>
    <p:sldId id="330" r:id="rId53"/>
    <p:sldId id="334" r:id="rId54"/>
    <p:sldId id="333" r:id="rId55"/>
    <p:sldId id="419" r:id="rId56"/>
    <p:sldId id="357" r:id="rId57"/>
    <p:sldId id="350" r:id="rId58"/>
    <p:sldId id="351" r:id="rId59"/>
    <p:sldId id="422" r:id="rId60"/>
    <p:sldId id="423" r:id="rId61"/>
    <p:sldId id="424" r:id="rId62"/>
    <p:sldId id="314" r:id="rId63"/>
    <p:sldId id="304" r:id="rId64"/>
    <p:sldId id="368" r:id="rId65"/>
    <p:sldId id="353" r:id="rId66"/>
    <p:sldId id="378" r:id="rId67"/>
    <p:sldId id="425" r:id="rId68"/>
    <p:sldId id="426" r:id="rId69"/>
    <p:sldId id="292" r:id="rId70"/>
    <p:sldId id="302" r:id="rId71"/>
    <p:sldId id="303" r:id="rId72"/>
    <p:sldId id="305" r:id="rId73"/>
    <p:sldId id="344" r:id="rId74"/>
    <p:sldId id="273" r:id="rId75"/>
    <p:sldId id="288" r:id="rId76"/>
    <p:sldId id="321" r:id="rId77"/>
    <p:sldId id="297" r:id="rId78"/>
    <p:sldId id="295" r:id="rId79"/>
    <p:sldId id="280" r:id="rId80"/>
    <p:sldId id="322" r:id="rId81"/>
    <p:sldId id="318" r:id="rId82"/>
    <p:sldId id="323" r:id="rId83"/>
    <p:sldId id="381" r:id="rId84"/>
    <p:sldId id="382" r:id="rId85"/>
    <p:sldId id="383" r:id="rId86"/>
    <p:sldId id="388" r:id="rId87"/>
    <p:sldId id="389" r:id="rId88"/>
    <p:sldId id="420" r:id="rId89"/>
    <p:sldId id="384" r:id="rId90"/>
    <p:sldId id="385" r:id="rId91"/>
    <p:sldId id="386" r:id="rId92"/>
    <p:sldId id="387" r:id="rId93"/>
    <p:sldId id="393" r:id="rId94"/>
    <p:sldId id="421" r:id="rId95"/>
    <p:sldId id="390" r:id="rId96"/>
    <p:sldId id="299" r:id="rId97"/>
    <p:sldId id="358" r:id="rId98"/>
    <p:sldId id="359" r:id="rId99"/>
    <p:sldId id="300" r:id="rId100"/>
    <p:sldId id="354" r:id="rId101"/>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5pPr>
    <a:lvl6pPr marL="2286000" algn="l" defTabSz="914400" rtl="0" eaLnBrk="1" latinLnBrk="0" hangingPunct="1">
      <a:defRPr kern="1200">
        <a:solidFill>
          <a:schemeClr val="tx1"/>
        </a:solidFill>
        <a:latin typeface="Franklin Gothic Book" panose="020B0503020102020204" pitchFamily="34" charset="0"/>
        <a:ea typeface="+mn-ea"/>
        <a:cs typeface="+mn-cs"/>
      </a:defRPr>
    </a:lvl6pPr>
    <a:lvl7pPr marL="2743200" algn="l" defTabSz="914400" rtl="0" eaLnBrk="1" latinLnBrk="0" hangingPunct="1">
      <a:defRPr kern="1200">
        <a:solidFill>
          <a:schemeClr val="tx1"/>
        </a:solidFill>
        <a:latin typeface="Franklin Gothic Book" panose="020B0503020102020204" pitchFamily="34" charset="0"/>
        <a:ea typeface="+mn-ea"/>
        <a:cs typeface="+mn-cs"/>
      </a:defRPr>
    </a:lvl7pPr>
    <a:lvl8pPr marL="3200400" algn="l" defTabSz="914400" rtl="0" eaLnBrk="1" latinLnBrk="0" hangingPunct="1">
      <a:defRPr kern="1200">
        <a:solidFill>
          <a:schemeClr val="tx1"/>
        </a:solidFill>
        <a:latin typeface="Franklin Gothic Book" panose="020B0503020102020204" pitchFamily="34" charset="0"/>
        <a:ea typeface="+mn-ea"/>
        <a:cs typeface="+mn-cs"/>
      </a:defRPr>
    </a:lvl8pPr>
    <a:lvl9pPr marL="3657600" algn="l" defTabSz="914400" rtl="0" eaLnBrk="1" latinLnBrk="0" hangingPunct="1">
      <a:defRPr kern="1200">
        <a:solidFill>
          <a:schemeClr val="tx1"/>
        </a:solidFill>
        <a:latin typeface="Franklin Gothic Book" panose="020B050302010202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8">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son, George W." initials="JGW"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659A2A"/>
    <a:srgbClr val="FFFF66"/>
    <a:srgbClr val="00CC66"/>
    <a:srgbClr val="CC00CC"/>
    <a:srgbClr val="DDDDDD"/>
    <a:srgbClr val="C0C0C0"/>
    <a:srgbClr val="0099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67" autoAdjust="0"/>
    <p:restoredTop sz="81619" autoAdjust="0"/>
  </p:normalViewPr>
  <p:slideViewPr>
    <p:cSldViewPr snapToGrid="0">
      <p:cViewPr varScale="1">
        <p:scale>
          <a:sx n="72" d="100"/>
          <a:sy n="72" d="100"/>
        </p:scale>
        <p:origin x="-1968" y="-82"/>
      </p:cViewPr>
      <p:guideLst>
        <p:guide orient="horz" pos="2160"/>
        <p:guide pos="2880"/>
      </p:guideLst>
    </p:cSldViewPr>
  </p:slideViewPr>
  <p:notesTextViewPr>
    <p:cViewPr>
      <p:scale>
        <a:sx n="100" d="100"/>
        <a:sy n="100" d="100"/>
      </p:scale>
      <p:origin x="0" y="0"/>
    </p:cViewPr>
  </p:notesTextViewPr>
  <p:sorterViewPr>
    <p:cViewPr>
      <p:scale>
        <a:sx n="75" d="100"/>
        <a:sy n="75" d="100"/>
      </p:scale>
      <p:origin x="0" y="8112"/>
    </p:cViewPr>
  </p:sorterViewPr>
  <p:notesViewPr>
    <p:cSldViewPr snapToGrid="0">
      <p:cViewPr>
        <p:scale>
          <a:sx n="100" d="100"/>
          <a:sy n="100" d="100"/>
        </p:scale>
        <p:origin x="240" y="792"/>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handoutMaster" Target="handoutMasters/handoutMaster1.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1-25T14:21:51.010" idx="1">
    <p:pos x="2816" y="2310"/>
    <p:text/>
    <p:extLst>
      <p:ext uri="{C676402C-5697-4E1C-873F-D02D1690AC5C}">
        <p15:threadingInfo xmlns:p15="http://schemas.microsoft.com/office/powerpoint/2012/main" timeZoneBias="30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bwMode="auto">
          <a:xfrm>
            <a:off x="2" y="1"/>
            <a:ext cx="2971903" cy="464345"/>
          </a:xfrm>
          <a:prstGeom prst="rect">
            <a:avLst/>
          </a:prstGeom>
          <a:noFill/>
          <a:ln w="9525">
            <a:noFill/>
            <a:miter lim="800000"/>
            <a:headEnd/>
            <a:tailEnd/>
          </a:ln>
          <a:effectLst/>
        </p:spPr>
        <p:txBody>
          <a:bodyPr vert="horz" wrap="square" lIns="91931" tIns="45965" rIns="91931" bIns="45965" numCol="1" anchor="t" anchorCtr="0" compatLnSpc="1">
            <a:prstTxWarp prst="textNoShape">
              <a:avLst/>
            </a:prstTxWarp>
          </a:bodyPr>
          <a:lstStyle>
            <a:lvl1pPr defTabSz="919763">
              <a:defRPr sz="1200">
                <a:latin typeface="Times New Roman" pitchFamily="18" charset="0"/>
              </a:defRPr>
            </a:lvl1pPr>
          </a:lstStyle>
          <a:p>
            <a:pPr>
              <a:defRPr/>
            </a:pPr>
            <a:endParaRPr lang="en-US"/>
          </a:p>
        </p:txBody>
      </p:sp>
      <p:sp>
        <p:nvSpPr>
          <p:cNvPr id="71683" name="Rectangle 3"/>
          <p:cNvSpPr>
            <a:spLocks noGrp="1" noChangeArrowheads="1"/>
          </p:cNvSpPr>
          <p:nvPr>
            <p:ph type="dt" sz="quarter" idx="1"/>
          </p:nvPr>
        </p:nvSpPr>
        <p:spPr bwMode="auto">
          <a:xfrm>
            <a:off x="3886098" y="1"/>
            <a:ext cx="2971903" cy="464345"/>
          </a:xfrm>
          <a:prstGeom prst="rect">
            <a:avLst/>
          </a:prstGeom>
          <a:noFill/>
          <a:ln w="9525">
            <a:noFill/>
            <a:miter lim="800000"/>
            <a:headEnd/>
            <a:tailEnd/>
          </a:ln>
          <a:effectLst/>
        </p:spPr>
        <p:txBody>
          <a:bodyPr vert="horz" wrap="square" lIns="91931" tIns="45965" rIns="91931" bIns="45965" numCol="1" anchor="t" anchorCtr="0" compatLnSpc="1">
            <a:prstTxWarp prst="textNoShape">
              <a:avLst/>
            </a:prstTxWarp>
          </a:bodyPr>
          <a:lstStyle>
            <a:lvl1pPr algn="r" defTabSz="919763">
              <a:defRPr sz="1200">
                <a:latin typeface="Times New Roman" pitchFamily="18" charset="0"/>
              </a:defRPr>
            </a:lvl1pPr>
          </a:lstStyle>
          <a:p>
            <a:pPr>
              <a:defRPr/>
            </a:pPr>
            <a:endParaRPr lang="en-US"/>
          </a:p>
        </p:txBody>
      </p:sp>
      <p:sp>
        <p:nvSpPr>
          <p:cNvPr id="71684" name="Rectangle 4"/>
          <p:cNvSpPr>
            <a:spLocks noGrp="1" noChangeArrowheads="1"/>
          </p:cNvSpPr>
          <p:nvPr>
            <p:ph type="ftr" sz="quarter" idx="2"/>
          </p:nvPr>
        </p:nvSpPr>
        <p:spPr bwMode="auto">
          <a:xfrm>
            <a:off x="2" y="8832056"/>
            <a:ext cx="2971903" cy="464344"/>
          </a:xfrm>
          <a:prstGeom prst="rect">
            <a:avLst/>
          </a:prstGeom>
          <a:noFill/>
          <a:ln w="9525">
            <a:noFill/>
            <a:miter lim="800000"/>
            <a:headEnd/>
            <a:tailEnd/>
          </a:ln>
          <a:effectLst/>
        </p:spPr>
        <p:txBody>
          <a:bodyPr vert="horz" wrap="square" lIns="91931" tIns="45965" rIns="91931" bIns="45965" numCol="1" anchor="b" anchorCtr="0" compatLnSpc="1">
            <a:prstTxWarp prst="textNoShape">
              <a:avLst/>
            </a:prstTxWarp>
          </a:bodyPr>
          <a:lstStyle>
            <a:lvl1pPr defTabSz="919763">
              <a:defRPr sz="1200">
                <a:latin typeface="Times New Roman" pitchFamily="18" charset="0"/>
              </a:defRPr>
            </a:lvl1pPr>
          </a:lstStyle>
          <a:p>
            <a:pPr>
              <a:defRPr/>
            </a:pPr>
            <a:endParaRPr lang="en-US"/>
          </a:p>
        </p:txBody>
      </p:sp>
      <p:sp>
        <p:nvSpPr>
          <p:cNvPr id="71685" name="Rectangle 5"/>
          <p:cNvSpPr>
            <a:spLocks noGrp="1" noChangeArrowheads="1"/>
          </p:cNvSpPr>
          <p:nvPr>
            <p:ph type="sldNum" sz="quarter" idx="3"/>
          </p:nvPr>
        </p:nvSpPr>
        <p:spPr bwMode="auto">
          <a:xfrm>
            <a:off x="3886098" y="8832056"/>
            <a:ext cx="2971903" cy="464344"/>
          </a:xfrm>
          <a:prstGeom prst="rect">
            <a:avLst/>
          </a:prstGeom>
          <a:noFill/>
          <a:ln w="9525">
            <a:noFill/>
            <a:miter lim="800000"/>
            <a:headEnd/>
            <a:tailEnd/>
          </a:ln>
          <a:effectLst/>
        </p:spPr>
        <p:txBody>
          <a:bodyPr vert="horz" wrap="square" lIns="91931" tIns="45965" rIns="91931" bIns="45965" numCol="1" anchor="b" anchorCtr="0" compatLnSpc="1">
            <a:prstTxWarp prst="textNoShape">
              <a:avLst/>
            </a:prstTxWarp>
          </a:bodyPr>
          <a:lstStyle>
            <a:lvl1pPr algn="r" defTabSz="919763">
              <a:defRPr sz="1200">
                <a:latin typeface="Times New Roman" pitchFamily="18" charset="0"/>
              </a:defRPr>
            </a:lvl1pPr>
          </a:lstStyle>
          <a:p>
            <a:pPr>
              <a:defRPr/>
            </a:pPr>
            <a:fld id="{74F34978-5727-4BE8-B4EB-22C97ACC8100}" type="slidenum">
              <a:rPr lang="en-US"/>
              <a:pPr>
                <a:defRPr/>
              </a:pPr>
              <a:t>‹#›</a:t>
            </a:fld>
            <a:endParaRPr lang="en-US"/>
          </a:p>
        </p:txBody>
      </p:sp>
    </p:spTree>
    <p:extLst>
      <p:ext uri="{BB962C8B-B14F-4D97-AF65-F5344CB8AC3E}">
        <p14:creationId xmlns:p14="http://schemas.microsoft.com/office/powerpoint/2010/main" val="3633521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hdr" sz="quarter"/>
          </p:nvPr>
        </p:nvSpPr>
        <p:spPr bwMode="auto">
          <a:xfrm>
            <a:off x="2" y="1"/>
            <a:ext cx="2971903" cy="464345"/>
          </a:xfrm>
          <a:prstGeom prst="rect">
            <a:avLst/>
          </a:prstGeom>
          <a:noFill/>
          <a:ln w="9525">
            <a:noFill/>
            <a:miter lim="800000"/>
            <a:headEnd/>
            <a:tailEnd/>
          </a:ln>
          <a:effectLst/>
        </p:spPr>
        <p:txBody>
          <a:bodyPr vert="horz" wrap="square" lIns="91931" tIns="45965" rIns="91931" bIns="45965" numCol="1" anchor="t" anchorCtr="0" compatLnSpc="1">
            <a:prstTxWarp prst="textNoShape">
              <a:avLst/>
            </a:prstTxWarp>
          </a:bodyPr>
          <a:lstStyle>
            <a:lvl1pPr defTabSz="919763">
              <a:defRPr sz="1200">
                <a:latin typeface="Times New Roman" pitchFamily="18" charset="0"/>
              </a:defRPr>
            </a:lvl1pPr>
          </a:lstStyle>
          <a:p>
            <a:pPr>
              <a:defRPr/>
            </a:pPr>
            <a:endParaRPr lang="en-US"/>
          </a:p>
        </p:txBody>
      </p:sp>
      <p:sp>
        <p:nvSpPr>
          <p:cNvPr id="175107" name="Rectangle 3"/>
          <p:cNvSpPr>
            <a:spLocks noGrp="1" noChangeArrowheads="1"/>
          </p:cNvSpPr>
          <p:nvPr>
            <p:ph type="dt" idx="1"/>
          </p:nvPr>
        </p:nvSpPr>
        <p:spPr bwMode="auto">
          <a:xfrm>
            <a:off x="3884549" y="1"/>
            <a:ext cx="2971903" cy="464345"/>
          </a:xfrm>
          <a:prstGeom prst="rect">
            <a:avLst/>
          </a:prstGeom>
          <a:noFill/>
          <a:ln w="9525">
            <a:noFill/>
            <a:miter lim="800000"/>
            <a:headEnd/>
            <a:tailEnd/>
          </a:ln>
          <a:effectLst/>
        </p:spPr>
        <p:txBody>
          <a:bodyPr vert="horz" wrap="square" lIns="91931" tIns="45965" rIns="91931" bIns="45965" numCol="1" anchor="t" anchorCtr="0" compatLnSpc="1">
            <a:prstTxWarp prst="textNoShape">
              <a:avLst/>
            </a:prstTxWarp>
          </a:bodyPr>
          <a:lstStyle>
            <a:lvl1pPr algn="r" defTabSz="919763">
              <a:defRPr sz="1200">
                <a:latin typeface="Times New Roman" pitchFamily="18" charset="0"/>
              </a:defRPr>
            </a:lvl1pPr>
          </a:lstStyle>
          <a:p>
            <a:pPr>
              <a:defRPr/>
            </a:pPr>
            <a:endParaRPr lang="en-US"/>
          </a:p>
        </p:txBody>
      </p:sp>
      <p:sp>
        <p:nvSpPr>
          <p:cNvPr id="89092"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p:spPr>
      </p:sp>
      <p:sp>
        <p:nvSpPr>
          <p:cNvPr id="175109" name="Rectangle 5"/>
          <p:cNvSpPr>
            <a:spLocks noGrp="1" noChangeArrowheads="1"/>
          </p:cNvSpPr>
          <p:nvPr>
            <p:ph type="body" sz="quarter" idx="3"/>
          </p:nvPr>
        </p:nvSpPr>
        <p:spPr bwMode="auto">
          <a:xfrm>
            <a:off x="686420" y="4415237"/>
            <a:ext cx="5485160" cy="4183855"/>
          </a:xfrm>
          <a:prstGeom prst="rect">
            <a:avLst/>
          </a:prstGeom>
          <a:noFill/>
          <a:ln w="9525">
            <a:noFill/>
            <a:miter lim="800000"/>
            <a:headEnd/>
            <a:tailEnd/>
          </a:ln>
          <a:effectLst/>
        </p:spPr>
        <p:txBody>
          <a:bodyPr vert="horz" wrap="square" lIns="91931" tIns="45965" rIns="91931" bIns="4596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5110" name="Rectangle 6"/>
          <p:cNvSpPr>
            <a:spLocks noGrp="1" noChangeArrowheads="1"/>
          </p:cNvSpPr>
          <p:nvPr>
            <p:ph type="ftr" sz="quarter" idx="4"/>
          </p:nvPr>
        </p:nvSpPr>
        <p:spPr bwMode="auto">
          <a:xfrm>
            <a:off x="2" y="8830472"/>
            <a:ext cx="2971903" cy="464345"/>
          </a:xfrm>
          <a:prstGeom prst="rect">
            <a:avLst/>
          </a:prstGeom>
          <a:noFill/>
          <a:ln w="9525">
            <a:noFill/>
            <a:miter lim="800000"/>
            <a:headEnd/>
            <a:tailEnd/>
          </a:ln>
          <a:effectLst/>
        </p:spPr>
        <p:txBody>
          <a:bodyPr vert="horz" wrap="square" lIns="91931" tIns="45965" rIns="91931" bIns="45965" numCol="1" anchor="b" anchorCtr="0" compatLnSpc="1">
            <a:prstTxWarp prst="textNoShape">
              <a:avLst/>
            </a:prstTxWarp>
          </a:bodyPr>
          <a:lstStyle>
            <a:lvl1pPr defTabSz="919763">
              <a:defRPr sz="1200">
                <a:latin typeface="Times New Roman" pitchFamily="18" charset="0"/>
              </a:defRPr>
            </a:lvl1pPr>
          </a:lstStyle>
          <a:p>
            <a:pPr>
              <a:defRPr/>
            </a:pPr>
            <a:endParaRPr lang="en-US"/>
          </a:p>
        </p:txBody>
      </p:sp>
      <p:sp>
        <p:nvSpPr>
          <p:cNvPr id="175111" name="Rectangle 7"/>
          <p:cNvSpPr>
            <a:spLocks noGrp="1" noChangeArrowheads="1"/>
          </p:cNvSpPr>
          <p:nvPr>
            <p:ph type="sldNum" sz="quarter" idx="5"/>
          </p:nvPr>
        </p:nvSpPr>
        <p:spPr bwMode="auto">
          <a:xfrm>
            <a:off x="3884549" y="8830472"/>
            <a:ext cx="2971903" cy="464345"/>
          </a:xfrm>
          <a:prstGeom prst="rect">
            <a:avLst/>
          </a:prstGeom>
          <a:noFill/>
          <a:ln w="9525">
            <a:noFill/>
            <a:miter lim="800000"/>
            <a:headEnd/>
            <a:tailEnd/>
          </a:ln>
          <a:effectLst/>
        </p:spPr>
        <p:txBody>
          <a:bodyPr vert="horz" wrap="square" lIns="91931" tIns="45965" rIns="91931" bIns="45965" numCol="1" anchor="b" anchorCtr="0" compatLnSpc="1">
            <a:prstTxWarp prst="textNoShape">
              <a:avLst/>
            </a:prstTxWarp>
          </a:bodyPr>
          <a:lstStyle>
            <a:lvl1pPr algn="r" defTabSz="919763">
              <a:defRPr sz="1200">
                <a:latin typeface="Times New Roman" pitchFamily="18" charset="0"/>
              </a:defRPr>
            </a:lvl1pPr>
          </a:lstStyle>
          <a:p>
            <a:pPr>
              <a:defRPr/>
            </a:pPr>
            <a:fld id="{D41D9119-B35E-4E56-8E8F-575E22354B6D}" type="slidenum">
              <a:rPr lang="en-US"/>
              <a:pPr>
                <a:defRPr/>
              </a:pPr>
              <a:t>‹#›</a:t>
            </a:fld>
            <a:endParaRPr lang="en-US"/>
          </a:p>
        </p:txBody>
      </p:sp>
    </p:spTree>
    <p:extLst>
      <p:ext uri="{BB962C8B-B14F-4D97-AF65-F5344CB8AC3E}">
        <p14:creationId xmlns:p14="http://schemas.microsoft.com/office/powerpoint/2010/main" val="16814389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A7F40619-D600-4477-9561-B8F3BE809806}" type="slidenum">
              <a:rPr lang="en-US" smtClean="0"/>
              <a:pPr/>
              <a:t>1</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555E656A-D8FB-4F0B-B3F6-B0A4B02E2740}" type="slidenum">
              <a:rPr lang="en-US" smtClean="0"/>
              <a:pPr/>
              <a:t>15</a:t>
            </a:fld>
            <a:endParaRPr 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9A5A3CBB-8F8A-497A-B656-9BCF46693611}" type="slidenum">
              <a:rPr lang="en-US" smtClean="0"/>
              <a:pPr/>
              <a:t>16</a:t>
            </a:fld>
            <a:endParaRPr 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4F0C4351-6DD5-42C6-A82D-263130383686}" type="slidenum">
              <a:rPr lang="en-US" smtClean="0"/>
              <a:pPr/>
              <a:t>21</a:t>
            </a:fld>
            <a:endParaRPr lang="en-US"/>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F599DCD1-BEC3-46E6-93E7-3A015287898F}" type="slidenum">
              <a:rPr lang="en-US" smtClean="0"/>
              <a:pPr/>
              <a:t>23</a:t>
            </a:fld>
            <a:endParaRPr lang="en-US"/>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BF4B7A02-F8A2-4BD3-BEB7-756842FDF6A3}" type="slidenum">
              <a:rPr lang="en-US" smtClean="0"/>
              <a:pPr/>
              <a:t>24</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0472FCF9-47F8-4CDB-AA27-123750E8D50A}" type="slidenum">
              <a:rPr lang="en-US" smtClean="0"/>
              <a:pPr/>
              <a:t>30</a:t>
            </a:fld>
            <a:endParaRPr lang="en-US"/>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A6B192B9-0A6D-4D04-B870-CAF0CCEA8468}" type="slidenum">
              <a:rPr lang="en-US" smtClean="0"/>
              <a:pPr/>
              <a:t>31</a:t>
            </a:fld>
            <a:endParaRPr 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660E8667-C0FF-411B-8DE8-DDD6800C307F}" type="slidenum">
              <a:rPr lang="en-US" smtClean="0"/>
              <a:pPr/>
              <a:t>32</a:t>
            </a:fld>
            <a:endParaRPr 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EAA68AEE-FBD3-4660-82CE-B33D1992B6F6}" type="slidenum">
              <a:rPr lang="en-US" smtClean="0"/>
              <a:pPr/>
              <a:t>33</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D88A02DA-7FC0-44F4-A40B-82379E2B1143}" type="slidenum">
              <a:rPr lang="en-US" smtClean="0"/>
              <a:pPr/>
              <a:t>34</a:t>
            </a:fld>
            <a:endParaRPr lang="en-US"/>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great</a:t>
            </a:r>
            <a:r>
              <a:rPr lang="en-US" baseline="0" dirty="0"/>
              <a:t> test sets, But only test the meter. We would like to test and inspect the complete site</a:t>
            </a:r>
            <a:endParaRPr lang="en-US" dirty="0"/>
          </a:p>
        </p:txBody>
      </p:sp>
      <p:sp>
        <p:nvSpPr>
          <p:cNvPr id="4" name="Slide Number Placeholder 3"/>
          <p:cNvSpPr>
            <a:spLocks noGrp="1"/>
          </p:cNvSpPr>
          <p:nvPr>
            <p:ph type="sldNum" sz="quarter" idx="10"/>
          </p:nvPr>
        </p:nvSpPr>
        <p:spPr/>
        <p:txBody>
          <a:bodyPr/>
          <a:lstStyle/>
          <a:p>
            <a:pPr>
              <a:defRPr/>
            </a:pPr>
            <a:fld id="{D41D9119-B35E-4E56-8E8F-575E22354B6D}" type="slidenum">
              <a:rPr lang="en-US" smtClean="0"/>
              <a:pPr>
                <a:defRPr/>
              </a:pPr>
              <a:t>2</a:t>
            </a:fld>
            <a:endParaRPr lang="en-US"/>
          </a:p>
        </p:txBody>
      </p:sp>
    </p:spTree>
    <p:extLst>
      <p:ext uri="{BB962C8B-B14F-4D97-AF65-F5344CB8AC3E}">
        <p14:creationId xmlns:p14="http://schemas.microsoft.com/office/powerpoint/2010/main" val="2090735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692150" indent="-265113" eaLnBrk="0" hangingPunct="0">
              <a:spcBef>
                <a:spcPct val="30000"/>
              </a:spcBef>
              <a:defRPr sz="1200">
                <a:solidFill>
                  <a:schemeClr val="tx1"/>
                </a:solidFill>
                <a:latin typeface="Arial" charset="0"/>
              </a:defRPr>
            </a:lvl2pPr>
            <a:lvl3pPr marL="1063625" indent="-212725" eaLnBrk="0" hangingPunct="0">
              <a:spcBef>
                <a:spcPct val="30000"/>
              </a:spcBef>
              <a:defRPr sz="1200">
                <a:solidFill>
                  <a:schemeClr val="tx1"/>
                </a:solidFill>
                <a:latin typeface="Arial" charset="0"/>
              </a:defRPr>
            </a:lvl3pPr>
            <a:lvl4pPr marL="1490663" indent="-212725" eaLnBrk="0" hangingPunct="0">
              <a:spcBef>
                <a:spcPct val="30000"/>
              </a:spcBef>
              <a:defRPr sz="1200">
                <a:solidFill>
                  <a:schemeClr val="tx1"/>
                </a:solidFill>
                <a:latin typeface="Arial" charset="0"/>
              </a:defRPr>
            </a:lvl4pPr>
            <a:lvl5pPr marL="1916113" indent="-212725" eaLnBrk="0" hangingPunct="0">
              <a:spcBef>
                <a:spcPct val="30000"/>
              </a:spcBef>
              <a:defRPr sz="1200">
                <a:solidFill>
                  <a:schemeClr val="tx1"/>
                </a:solidFill>
                <a:latin typeface="Arial" charset="0"/>
              </a:defRPr>
            </a:lvl5pPr>
            <a:lvl6pPr marL="2373313" indent="-212725" eaLnBrk="0" fontAlgn="base" hangingPunct="0">
              <a:spcBef>
                <a:spcPct val="30000"/>
              </a:spcBef>
              <a:spcAft>
                <a:spcPct val="0"/>
              </a:spcAft>
              <a:defRPr sz="1200">
                <a:solidFill>
                  <a:schemeClr val="tx1"/>
                </a:solidFill>
                <a:latin typeface="Arial" charset="0"/>
              </a:defRPr>
            </a:lvl6pPr>
            <a:lvl7pPr marL="2830513" indent="-212725" eaLnBrk="0" fontAlgn="base" hangingPunct="0">
              <a:spcBef>
                <a:spcPct val="30000"/>
              </a:spcBef>
              <a:spcAft>
                <a:spcPct val="0"/>
              </a:spcAft>
              <a:defRPr sz="1200">
                <a:solidFill>
                  <a:schemeClr val="tx1"/>
                </a:solidFill>
                <a:latin typeface="Arial" charset="0"/>
              </a:defRPr>
            </a:lvl7pPr>
            <a:lvl8pPr marL="3287713" indent="-212725" eaLnBrk="0" fontAlgn="base" hangingPunct="0">
              <a:spcBef>
                <a:spcPct val="30000"/>
              </a:spcBef>
              <a:spcAft>
                <a:spcPct val="0"/>
              </a:spcAft>
              <a:defRPr sz="1200">
                <a:solidFill>
                  <a:schemeClr val="tx1"/>
                </a:solidFill>
                <a:latin typeface="Arial" charset="0"/>
              </a:defRPr>
            </a:lvl8pPr>
            <a:lvl9pPr marL="3744913" indent="-21272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1370901-35FF-4B2A-934B-748A20390455}" type="slidenum">
              <a:rPr lang="en-US" altLang="en-US" smtClean="0"/>
              <a:pPr eaLnBrk="1" hangingPunct="1">
                <a:spcBef>
                  <a:spcPct val="0"/>
                </a:spcBef>
              </a:pPr>
              <a:t>36</a:t>
            </a:fld>
            <a:endParaRPr lang="en-US" alt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xfrm>
            <a:off x="915988" y="4416425"/>
            <a:ext cx="50260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692150" indent="-265113" eaLnBrk="0" hangingPunct="0">
              <a:spcBef>
                <a:spcPct val="30000"/>
              </a:spcBef>
              <a:defRPr sz="1200">
                <a:solidFill>
                  <a:schemeClr val="tx1"/>
                </a:solidFill>
                <a:latin typeface="Arial" charset="0"/>
              </a:defRPr>
            </a:lvl2pPr>
            <a:lvl3pPr marL="1063625" indent="-212725" eaLnBrk="0" hangingPunct="0">
              <a:spcBef>
                <a:spcPct val="30000"/>
              </a:spcBef>
              <a:defRPr sz="1200">
                <a:solidFill>
                  <a:schemeClr val="tx1"/>
                </a:solidFill>
                <a:latin typeface="Arial" charset="0"/>
              </a:defRPr>
            </a:lvl3pPr>
            <a:lvl4pPr marL="1490663" indent="-212725" eaLnBrk="0" hangingPunct="0">
              <a:spcBef>
                <a:spcPct val="30000"/>
              </a:spcBef>
              <a:defRPr sz="1200">
                <a:solidFill>
                  <a:schemeClr val="tx1"/>
                </a:solidFill>
                <a:latin typeface="Arial" charset="0"/>
              </a:defRPr>
            </a:lvl4pPr>
            <a:lvl5pPr marL="1916113" indent="-212725" eaLnBrk="0" hangingPunct="0">
              <a:spcBef>
                <a:spcPct val="30000"/>
              </a:spcBef>
              <a:defRPr sz="1200">
                <a:solidFill>
                  <a:schemeClr val="tx1"/>
                </a:solidFill>
                <a:latin typeface="Arial" charset="0"/>
              </a:defRPr>
            </a:lvl5pPr>
            <a:lvl6pPr marL="2373313" indent="-212725" eaLnBrk="0" fontAlgn="base" hangingPunct="0">
              <a:spcBef>
                <a:spcPct val="30000"/>
              </a:spcBef>
              <a:spcAft>
                <a:spcPct val="0"/>
              </a:spcAft>
              <a:defRPr sz="1200">
                <a:solidFill>
                  <a:schemeClr val="tx1"/>
                </a:solidFill>
                <a:latin typeface="Arial" charset="0"/>
              </a:defRPr>
            </a:lvl6pPr>
            <a:lvl7pPr marL="2830513" indent="-212725" eaLnBrk="0" fontAlgn="base" hangingPunct="0">
              <a:spcBef>
                <a:spcPct val="30000"/>
              </a:spcBef>
              <a:spcAft>
                <a:spcPct val="0"/>
              </a:spcAft>
              <a:defRPr sz="1200">
                <a:solidFill>
                  <a:schemeClr val="tx1"/>
                </a:solidFill>
                <a:latin typeface="Arial" charset="0"/>
              </a:defRPr>
            </a:lvl7pPr>
            <a:lvl8pPr marL="3287713" indent="-212725" eaLnBrk="0" fontAlgn="base" hangingPunct="0">
              <a:spcBef>
                <a:spcPct val="30000"/>
              </a:spcBef>
              <a:spcAft>
                <a:spcPct val="0"/>
              </a:spcAft>
              <a:defRPr sz="1200">
                <a:solidFill>
                  <a:schemeClr val="tx1"/>
                </a:solidFill>
                <a:latin typeface="Arial" charset="0"/>
              </a:defRPr>
            </a:lvl8pPr>
            <a:lvl9pPr marL="3744913" indent="-21272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729DB7F-700F-4F90-AD4A-796250F7B68C}" type="slidenum">
              <a:rPr lang="en-US" altLang="en-US" smtClean="0"/>
              <a:pPr eaLnBrk="1" hangingPunct="1">
                <a:spcBef>
                  <a:spcPct val="0"/>
                </a:spcBef>
              </a:pPr>
              <a:t>37</a:t>
            </a:fld>
            <a:endParaRPr lang="en-US" alt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xfrm>
            <a:off x="915988" y="4416425"/>
            <a:ext cx="50260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67F1157B-176B-4262-A189-A4C1DC2FC676}" type="slidenum">
              <a:rPr lang="en-US" smtClean="0"/>
              <a:pPr/>
              <a:t>42</a:t>
            </a:fld>
            <a:endParaRPr lang="en-US"/>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A5B69F91-D538-4362-8C21-3A51B7F87FAA}" type="slidenum">
              <a:rPr lang="en-US" smtClean="0"/>
              <a:pPr/>
              <a:t>43</a:t>
            </a:fld>
            <a:endParaRPr lang="en-US"/>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r>
              <a:rPr lang="en-US"/>
              <a:t>Increase in revolutions under customer load sometimes makes a difference.</a:t>
            </a:r>
          </a:p>
          <a:p>
            <a:r>
              <a:rPr lang="en-US"/>
              <a:t>Note Elapsed Test Times</a:t>
            </a:r>
          </a:p>
          <a:p>
            <a:r>
              <a:rPr lang="en-US"/>
              <a:t>Still falls under GPC standards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3177A4D5-5F8E-4F94-A10C-D5ADFBEB53DE}" type="slidenum">
              <a:rPr lang="en-US" smtClean="0"/>
              <a:pPr/>
              <a:t>45</a:t>
            </a:fld>
            <a:endParaRPr lang="en-US"/>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r>
              <a:rPr lang="en-US"/>
              <a:t>Discuss number of pulses to using the test time  in the Powermate</a:t>
            </a:r>
          </a:p>
          <a:p>
            <a:endParaRPr lang="en-US"/>
          </a:p>
          <a:p>
            <a:r>
              <a:rPr lang="en-US"/>
              <a:t>Three minutes is GPC Standard</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308C0E7B-5C59-47AB-9171-26D4A7B6A641}" type="slidenum">
              <a:rPr lang="en-US" smtClean="0"/>
              <a:pPr/>
              <a:t>48</a:t>
            </a:fld>
            <a:endParaRPr lang="en-US"/>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Lot</a:t>
            </a:r>
            <a:r>
              <a:rPr lang="en-US" baseline="0" dirty="0"/>
              <a:t> of opportunities to have something else wrong beside just the meter.</a:t>
            </a:r>
            <a:endParaRPr lang="en-US" dirty="0"/>
          </a:p>
        </p:txBody>
      </p:sp>
      <p:sp>
        <p:nvSpPr>
          <p:cNvPr id="4" name="Slide Number Placeholder 3"/>
          <p:cNvSpPr>
            <a:spLocks noGrp="1"/>
          </p:cNvSpPr>
          <p:nvPr>
            <p:ph type="sldNum" sz="quarter" idx="10"/>
          </p:nvPr>
        </p:nvSpPr>
        <p:spPr/>
        <p:txBody>
          <a:bodyPr/>
          <a:lstStyle/>
          <a:p>
            <a:pPr>
              <a:defRPr/>
            </a:pPr>
            <a:fld id="{D41D9119-B35E-4E56-8E8F-575E22354B6D}" type="slidenum">
              <a:rPr lang="en-US" smtClean="0"/>
              <a:pPr>
                <a:defRPr/>
              </a:pPr>
              <a:t>3</a:t>
            </a:fld>
            <a:endParaRPr lang="en-US"/>
          </a:p>
        </p:txBody>
      </p:sp>
    </p:spTree>
    <p:extLst>
      <p:ext uri="{BB962C8B-B14F-4D97-AF65-F5344CB8AC3E}">
        <p14:creationId xmlns:p14="http://schemas.microsoft.com/office/powerpoint/2010/main" val="8815030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C0DDF4C5-C3F0-48D3-9383-477BD774ADC6}" type="slidenum">
              <a:rPr lang="en-US" smtClean="0"/>
              <a:pPr/>
              <a:t>49</a:t>
            </a:fld>
            <a:endParaRPr lang="en-US"/>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9D0DB35B-B0FF-44C0-8C18-1754B5601220}" type="slidenum">
              <a:rPr lang="en-US" smtClean="0"/>
              <a:pPr/>
              <a:t>50</a:t>
            </a:fld>
            <a:endParaRPr 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2CE9B1B0-C11B-4C07-8F1A-1A05662F3B4B}" type="slidenum">
              <a:rPr lang="en-US" smtClean="0"/>
              <a:pPr/>
              <a:t>51</a:t>
            </a:fld>
            <a:endParaRPr lang="en-US"/>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26212DCC-49A6-4C9B-8677-4AF4B5ED23CA}" type="slidenum">
              <a:rPr lang="en-US" smtClean="0"/>
              <a:pPr/>
              <a:t>52</a:t>
            </a:fld>
            <a:endParaRPr lang="en-US"/>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F4C869B2-ED59-42FB-962C-B34783C544A3}" type="slidenum">
              <a:rPr lang="en-US" smtClean="0"/>
              <a:pPr/>
              <a:t>54</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r>
              <a:rPr lang="en-US"/>
              <a:t>Stress Importance of getting on the line side of the CTs closest to the transformer</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F4C869B2-ED59-42FB-962C-B34783C544A3}" type="slidenum">
              <a:rPr lang="en-US" smtClean="0"/>
              <a:pPr/>
              <a:t>55</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r>
              <a:rPr lang="en-US"/>
              <a:t>Stress Importance of getting on the line side of the CTs closest to the transformer</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DF2C3D99-F864-4AA1-90DA-56C7D92958B3}" type="slidenum">
              <a:rPr lang="en-US" smtClean="0"/>
              <a:pPr/>
              <a:t>57</a:t>
            </a:fld>
            <a:endParaRPr 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r>
              <a:rPr lang="en-US"/>
              <a:t>Explain   “PRIMARY” Current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9EB46B91-684A-4356-90E3-2007BC46CBF8}" type="slidenum">
              <a:rPr lang="en-US" smtClean="0"/>
              <a:pPr/>
              <a:t>58</a:t>
            </a:fld>
            <a:endParaRPr lang="en-US"/>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r>
              <a:rPr lang="en-US"/>
              <a:t>Explain   “PRIMARY” Current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9EB46B91-684A-4356-90E3-2007BC46CBF8}" type="slidenum">
              <a:rPr lang="en-US" smtClean="0"/>
              <a:pPr/>
              <a:t>59</a:t>
            </a:fld>
            <a:endParaRPr lang="en-US"/>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r>
              <a:rPr lang="en-US"/>
              <a:t>Explain   “PRIMARY” Current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9EB46B91-684A-4356-90E3-2007BC46CBF8}" type="slidenum">
              <a:rPr lang="en-US" smtClean="0"/>
              <a:pPr/>
              <a:t>60</a:t>
            </a:fld>
            <a:endParaRPr lang="en-US"/>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r>
              <a:rPr lang="en-US"/>
              <a:t>Explain   “PRIMARY” Current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9EB46B91-684A-4356-90E3-2007BC46CBF8}" type="slidenum">
              <a:rPr lang="en-US" smtClean="0"/>
              <a:pPr/>
              <a:t>61</a:t>
            </a:fld>
            <a:endParaRPr lang="en-US"/>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r>
              <a:rPr lang="en-US"/>
              <a:t>Explain   “PRIMARY” Current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B3C81CBD-1BED-4FBD-B090-3B25FA8CF2E4}" type="slidenum">
              <a:rPr lang="en-US" smtClean="0"/>
              <a:pPr/>
              <a:t>62</a:t>
            </a:fld>
            <a:endParaRPr lang="en-US"/>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r>
              <a:rPr lang="en-US"/>
              <a:t>Explain   “PRIMARY” Current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88232154-29A9-4CB6-8C8B-181108745B15}" type="slidenum">
              <a:rPr lang="en-US" smtClean="0"/>
              <a:pPr/>
              <a:t>63</a:t>
            </a:fld>
            <a:endParaRPr lang="en-US"/>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3EB3C741-FAAC-45EE-92E3-4EB112076BA7}" type="slidenum">
              <a:rPr lang="en-US" smtClean="0"/>
              <a:pPr/>
              <a:t>72</a:t>
            </a:fld>
            <a:endParaRPr lang="en-US"/>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6E1A304E-E838-4E18-BD20-F80DEF92864A}" type="slidenum">
              <a:rPr lang="en-US" smtClean="0"/>
              <a:pPr/>
              <a:t>73</a:t>
            </a:fld>
            <a:endParaRPr lang="en-US"/>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r>
              <a:rPr lang="en-US"/>
              <a:t>Earlier Slide CT only had .022% of CT rating where this CT has 21% of CT Load rating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BA67EEF7-17C9-43FF-8E0E-3E3B502FE096}" type="slidenum">
              <a:rPr lang="en-US" smtClean="0"/>
              <a:pPr/>
              <a:t>80</a:t>
            </a:fld>
            <a:endParaRPr lang="en-US"/>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r>
              <a:rPr lang="en-US"/>
              <a:t>“C” current would usually be at 270</a:t>
            </a:r>
            <a:r>
              <a:rPr lang="en-US">
                <a:cs typeface="Times New Roman" pitchFamily="18" charset="0"/>
              </a:rPr>
              <a:t>°</a:t>
            </a:r>
            <a:r>
              <a:rPr lang="en-US"/>
              <a:t> there is a phase shift of 45</a:t>
            </a:r>
            <a:r>
              <a:rPr lang="en-US">
                <a:cs typeface="Times New Roman" pitchFamily="18" charset="0"/>
              </a:rPr>
              <a:t>° putting the phase angle at 15°</a:t>
            </a:r>
          </a:p>
          <a:p>
            <a:endParaRPr lang="en-US">
              <a:cs typeface="Times New Roman" pitchFamily="18" charset="0"/>
            </a:endParaRPr>
          </a:p>
          <a:p>
            <a:r>
              <a:rPr lang="en-US">
                <a:cs typeface="Times New Roman" pitchFamily="18" charset="0"/>
              </a:rPr>
              <a:t>“A” Current would usually be shifted to 30° out of phase with AB potential there is a phase shift of 44°  creating an overall phase angle of 74° the result  being a .265 power factor.</a:t>
            </a:r>
          </a:p>
          <a:p>
            <a:endParaRPr lang="en-US">
              <a:cs typeface="Times New Roman" pitchFamily="18" charset="0"/>
            </a:endParaRPr>
          </a:p>
          <a:p>
            <a:r>
              <a:rPr lang="en-US">
                <a:cs typeface="Times New Roman" pitchFamily="18" charset="0"/>
              </a:rPr>
              <a:t>The combination of the two creates an overall Power Factor of   .717</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F8812875-4B45-40B4-BDFB-F8A33FE48764}" type="slidenum">
              <a:rPr lang="en-US" smtClean="0"/>
              <a:pPr/>
              <a:t>81</a:t>
            </a:fld>
            <a:endParaRPr lang="en-US"/>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dirty="0"/>
              <a:t>This turned out to be a CT cabinet with two runs of conductor through each CT.   On two of the CTs the conductors were not “</a:t>
            </a:r>
            <a:r>
              <a:rPr lang="en-US" dirty="0" err="1"/>
              <a:t>brothered</a:t>
            </a:r>
            <a:r>
              <a:rPr lang="en-US" dirty="0"/>
              <a:t>.”  </a:t>
            </a:r>
          </a:p>
          <a:p>
            <a:r>
              <a:rPr lang="en-US" dirty="0"/>
              <a:t>Phase-C CT was correct.  It appeared that an electrician had added another panel at some time after the original installation.  </a:t>
            </a:r>
          </a:p>
        </p:txBody>
      </p:sp>
      <p:sp>
        <p:nvSpPr>
          <p:cNvPr id="125956" name="Slide Number Placeholder 3"/>
          <p:cNvSpPr>
            <a:spLocks noGrp="1"/>
          </p:cNvSpPr>
          <p:nvPr>
            <p:ph type="sldNum" sz="quarter" idx="5"/>
          </p:nvPr>
        </p:nvSpPr>
        <p:spPr>
          <a:noFill/>
        </p:spPr>
        <p:txBody>
          <a:bodyPr/>
          <a:lstStyle/>
          <a:p>
            <a:fld id="{1E3ACC4F-FBDF-41D9-97E3-7B8DCC3BBEDA}" type="slidenum">
              <a:rPr lang="en-US" smtClean="0"/>
              <a:pPr/>
              <a:t>83</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eaLnBrk="1" hangingPunct="1">
              <a:spcBef>
                <a:spcPct val="0"/>
              </a:spcBef>
            </a:pPr>
            <a:r>
              <a:rPr lang="en-US" dirty="0"/>
              <a:t>The </a:t>
            </a:r>
            <a:r>
              <a:rPr lang="en-US" dirty="0" err="1"/>
              <a:t>meterman</a:t>
            </a:r>
            <a:r>
              <a:rPr lang="en-US" dirty="0"/>
              <a:t> had marked the conductors with tape in preparation for correcting the problem, but his A and B phase markings did not match what the meter was seeing as A and B phase due to the conductors on which the meter potential wires were connected.  This did not affect getting the problem corrected, but it would have affected our understanding of our vector analysis – therefore the labeling was photo shopped so that our current measurements and vector analysis would make sense.  </a:t>
            </a:r>
          </a:p>
          <a:p>
            <a:pPr eaLnBrk="1" hangingPunct="1">
              <a:spcBef>
                <a:spcPct val="0"/>
              </a:spcBef>
            </a:pPr>
            <a:endParaRPr lang="en-US" dirty="0"/>
          </a:p>
          <a:p>
            <a:pPr eaLnBrk="1" hangingPunct="1">
              <a:spcBef>
                <a:spcPct val="0"/>
              </a:spcBef>
            </a:pPr>
            <a:r>
              <a:rPr lang="en-US" dirty="0"/>
              <a:t>The conductors marked B-phase were the original conductors feeding the original 400 amp panel.  You can see the taped area on the conductor where we originally would have had a split bolt connector for our meter potentials.  Someone installed the </a:t>
            </a:r>
            <a:r>
              <a:rPr lang="en-US" dirty="0" err="1"/>
              <a:t>Utilco</a:t>
            </a:r>
            <a:r>
              <a:rPr lang="en-US" dirty="0"/>
              <a:t> connectors and swapped the meter potential wires to the conductors feeding the 225 amp panel that was added. This condition existed when that was done.  From other pictures you can see that a #6 bonding wire was added to bond the meter socket.  A QA inspection was done here in 2008.</a:t>
            </a:r>
          </a:p>
        </p:txBody>
      </p:sp>
      <p:sp>
        <p:nvSpPr>
          <p:cNvPr id="126980" name="Slide Number Placeholder 3"/>
          <p:cNvSpPr>
            <a:spLocks noGrp="1"/>
          </p:cNvSpPr>
          <p:nvPr>
            <p:ph type="sldNum" sz="quarter" idx="5"/>
          </p:nvPr>
        </p:nvSpPr>
        <p:spPr>
          <a:noFill/>
        </p:spPr>
        <p:txBody>
          <a:bodyPr/>
          <a:lstStyle/>
          <a:p>
            <a:fld id="{D1D4590A-00DF-47F3-BC9B-F975921CAAF3}" type="slidenum">
              <a:rPr lang="en-US" smtClean="0"/>
              <a:pPr/>
              <a:t>85</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pPr eaLnBrk="1" hangingPunct="1">
              <a:spcBef>
                <a:spcPct val="0"/>
              </a:spcBef>
            </a:pPr>
            <a:r>
              <a:rPr lang="en-US"/>
              <a:t>The purpose of the next series of slides is to show the current through each conductor compared to the total current measured by the CT and sent to the meter.  The CT is summing two currents that have different phase angles.  This illustrates that these two currents do not simply add together.  </a:t>
            </a:r>
          </a:p>
        </p:txBody>
      </p:sp>
      <p:sp>
        <p:nvSpPr>
          <p:cNvPr id="128004" name="Slide Number Placeholder 3"/>
          <p:cNvSpPr>
            <a:spLocks noGrp="1"/>
          </p:cNvSpPr>
          <p:nvPr>
            <p:ph type="sldNum" sz="quarter" idx="5"/>
          </p:nvPr>
        </p:nvSpPr>
        <p:spPr>
          <a:noFill/>
        </p:spPr>
        <p:txBody>
          <a:bodyPr/>
          <a:lstStyle/>
          <a:p>
            <a:fld id="{3AC73B8D-2096-4D41-8079-736BE51F79DA}" type="slidenum">
              <a:rPr lang="en-US" smtClean="0"/>
              <a:pPr/>
              <a:t>89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0E03A025-447F-471C-8E7C-674E1174ECEA}" type="slidenum">
              <a:rPr lang="en-US" smtClean="0"/>
              <a:pPr/>
              <a:t>99</a:t>
            </a:fld>
            <a:endParaRPr lang="en-US"/>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r>
              <a:rPr lang="en-US" dirty="0"/>
              <a:t>Some customers have a bad enough Power Factor that they will install a VARs Compensator to get a Power Factor that they will not be penalized for. </a:t>
            </a:r>
          </a:p>
          <a:p>
            <a:endParaRPr lang="en-US" dirty="0"/>
          </a:p>
          <a:p>
            <a:r>
              <a:rPr lang="en-US" dirty="0"/>
              <a:t>Also may help us in the case of an Isolated line out in a rural area  that will effect </a:t>
            </a:r>
          </a:p>
          <a:p>
            <a:r>
              <a:rPr lang="en-US" dirty="0"/>
              <a:t>Residential customers on the line when a load is being pulled.</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41D9119-B35E-4E56-8E8F-575E22354B6D}" type="slidenum">
              <a:rPr lang="en-US" smtClean="0"/>
              <a:pPr>
                <a:defRPr/>
              </a:pPr>
              <a:t>100</a:t>
            </a:fld>
            <a:endParaRPr lang="en-US"/>
          </a:p>
        </p:txBody>
      </p:sp>
    </p:spTree>
    <p:extLst>
      <p:ext uri="{BB962C8B-B14F-4D97-AF65-F5344CB8AC3E}">
        <p14:creationId xmlns:p14="http://schemas.microsoft.com/office/powerpoint/2010/main" val="3927188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Inspection of materials</a:t>
            </a:r>
            <a:r>
              <a:rPr lang="en-US" baseline="0" dirty="0"/>
              <a:t> that can be bad. </a:t>
            </a:r>
            <a:endParaRPr lang="en-US" dirty="0"/>
          </a:p>
        </p:txBody>
      </p:sp>
      <p:sp>
        <p:nvSpPr>
          <p:cNvPr id="4" name="Slide Number Placeholder 3"/>
          <p:cNvSpPr>
            <a:spLocks noGrp="1"/>
          </p:cNvSpPr>
          <p:nvPr>
            <p:ph type="sldNum" sz="quarter" idx="10"/>
          </p:nvPr>
        </p:nvSpPr>
        <p:spPr/>
        <p:txBody>
          <a:bodyPr/>
          <a:lstStyle/>
          <a:p>
            <a:pPr>
              <a:defRPr/>
            </a:pPr>
            <a:fld id="{D41D9119-B35E-4E56-8E8F-575E22354B6D}" type="slidenum">
              <a:rPr lang="en-US" smtClean="0"/>
              <a:pPr>
                <a:defRPr/>
              </a:pPr>
              <a:t>10</a:t>
            </a:fld>
            <a:endParaRPr lang="en-US"/>
          </a:p>
        </p:txBody>
      </p:sp>
    </p:spTree>
    <p:extLst>
      <p:ext uri="{BB962C8B-B14F-4D97-AF65-F5344CB8AC3E}">
        <p14:creationId xmlns:p14="http://schemas.microsoft.com/office/powerpoint/2010/main" val="1504414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F084A31F-9E21-44AB-A3BE-70D92FA9406D}" type="slidenum">
              <a:rPr lang="en-US" smtClean="0"/>
              <a:pPr/>
              <a:t>12</a:t>
            </a:fld>
            <a:endParaRPr 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r>
              <a:rPr lang="en-US" sz="1400" dirty="0"/>
              <a:t>Explain there are many types available</a:t>
            </a:r>
          </a:p>
          <a:p>
            <a:endParaRPr lang="en-US" sz="1400" dirty="0"/>
          </a:p>
          <a:p>
            <a:r>
              <a:rPr lang="en-US" sz="1400" dirty="0"/>
              <a:t>At GPC we have chosen the PowerMaster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8AA21BCB-927B-4F3F-B50D-C4984BDFB04F}" type="slidenum">
              <a:rPr lang="en-US" smtClean="0"/>
              <a:pPr/>
              <a:t>13</a:t>
            </a:fld>
            <a:endParaRPr lang="en-US"/>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74C107A0-3DF5-4519-AE03-458C27FAAF45}" type="slidenum">
              <a:rPr lang="en-US" smtClean="0"/>
              <a:pPr/>
              <a:t>14</a:t>
            </a:fld>
            <a:endParaRPr 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r>
              <a:rPr lang="en-US" dirty="0"/>
              <a:t>KWH test with customer load; KVRH test for reactive metering; phantom load; CT</a:t>
            </a:r>
            <a:r>
              <a:rPr lang="en-US" baseline="0" dirty="0"/>
              <a:t> burden and/or ratio</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xmlns="" id="{E55C777E-5647-4191-B562-A36AE09D4D74}"/>
              </a:ext>
            </a:extLst>
          </p:cNvPr>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5" name="Freeform 7">
            <a:extLst>
              <a:ext uri="{FF2B5EF4-FFF2-40B4-BE49-F238E27FC236}">
                <a16:creationId xmlns:a16="http://schemas.microsoft.com/office/drawing/2014/main" xmlns="" id="{C728B58C-2CC1-45A9-8C77-E96B1385EFE5}"/>
              </a:ext>
            </a:extLst>
          </p:cNvPr>
          <p:cNvSpPr/>
          <p:nvPr/>
        </p:nvSpPr>
        <p:spPr>
          <a:xfrm>
            <a:off x="-1588" y="-1588"/>
            <a:ext cx="9145588" cy="6859588"/>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subtitle style</a:t>
            </a:r>
            <a:endParaRPr lang="en-US" dirty="0"/>
          </a:p>
        </p:txBody>
      </p:sp>
      <p:sp>
        <p:nvSpPr>
          <p:cNvPr id="6" name="Date Placeholder 3">
            <a:extLst>
              <a:ext uri="{FF2B5EF4-FFF2-40B4-BE49-F238E27FC236}">
                <a16:creationId xmlns:a16="http://schemas.microsoft.com/office/drawing/2014/main" xmlns="" id="{999AF5C8-6F72-46FC-9B5C-B1F0B821EAAE}"/>
              </a:ext>
            </a:extLst>
          </p:cNvPr>
          <p:cNvSpPr>
            <a:spLocks noGrp="1"/>
          </p:cNvSpPr>
          <p:nvPr>
            <p:ph type="dt" sz="half" idx="10"/>
          </p:nvPr>
        </p:nvSpPr>
        <p:spPr>
          <a:xfrm rot="19140000">
            <a:off x="201613" y="5870575"/>
            <a:ext cx="2176462" cy="201613"/>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Footer Placeholder 4">
            <a:extLst>
              <a:ext uri="{FF2B5EF4-FFF2-40B4-BE49-F238E27FC236}">
                <a16:creationId xmlns:a16="http://schemas.microsoft.com/office/drawing/2014/main" xmlns="" id="{5EB1DCA1-2D77-454E-A9AC-9A3DC064108D}"/>
              </a:ext>
            </a:extLst>
          </p:cNvPr>
          <p:cNvSpPr>
            <a:spLocks noGrp="1"/>
          </p:cNvSpPr>
          <p:nvPr>
            <p:ph type="ftr" sz="quarter" idx="11"/>
          </p:nvPr>
        </p:nvSpPr>
        <p:spPr>
          <a:xfrm>
            <a:off x="3517900" y="6284913"/>
            <a:ext cx="4724400" cy="274637"/>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8" name="Slide Number Placeholder 5">
            <a:extLst>
              <a:ext uri="{FF2B5EF4-FFF2-40B4-BE49-F238E27FC236}">
                <a16:creationId xmlns:a16="http://schemas.microsoft.com/office/drawing/2014/main" xmlns="" id="{8F402611-C66F-41FB-AC4E-7568F908C124}"/>
              </a:ext>
            </a:extLst>
          </p:cNvPr>
          <p:cNvSpPr>
            <a:spLocks noGrp="1"/>
          </p:cNvSpPr>
          <p:nvPr>
            <p:ph type="sldNum" sz="quarter" idx="12"/>
          </p:nvPr>
        </p:nvSpPr>
        <p:spPr>
          <a:xfrm>
            <a:off x="1762125" y="6226175"/>
            <a:ext cx="676275" cy="501650"/>
          </a:xfrm>
          <a:prstGeom prst="ellipse">
            <a:avLst/>
          </a:prstGeom>
        </p:spPr>
        <p:txBody>
          <a:bodyPr/>
          <a:lstStyle>
            <a:lvl1pPr eaLnBrk="1" fontAlgn="auto" hangingPunct="1">
              <a:spcBef>
                <a:spcPts val="0"/>
              </a:spcBef>
              <a:spcAft>
                <a:spcPts val="0"/>
              </a:spcAft>
              <a:defRPr b="1">
                <a:solidFill>
                  <a:schemeClr val="bg1"/>
                </a:solidFill>
                <a:latin typeface="+mn-lt"/>
              </a:defRPr>
            </a:lvl1pPr>
          </a:lstStyle>
          <a:p>
            <a:pPr>
              <a:defRPr/>
            </a:pPr>
            <a:fld id="{42F36A12-89C4-48F9-A9D9-88645EC29A2F}" type="slidenum">
              <a:rPr lang="en-US" smtClean="0"/>
              <a:pPr>
                <a:defRPr/>
              </a:pPr>
              <a:t>‹#›</a:t>
            </a:fld>
            <a:endParaRPr lang="en-US"/>
          </a:p>
        </p:txBody>
      </p:sp>
    </p:spTree>
    <p:extLst>
      <p:ext uri="{BB962C8B-B14F-4D97-AF65-F5344CB8AC3E}">
        <p14:creationId xmlns:p14="http://schemas.microsoft.com/office/powerpoint/2010/main" val="904658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0F10919-57DA-46A7-8B7C-664718DB02DD}"/>
              </a:ext>
            </a:extLst>
          </p:cNvPr>
          <p:cNvSpPr>
            <a:spLocks noGrp="1"/>
          </p:cNvSpPr>
          <p:nvPr>
            <p:ph type="dt" sz="half" idx="10"/>
          </p:nvPr>
        </p:nvSpPr>
        <p:spPr>
          <a:xfrm rot="19140000">
            <a:off x="201613" y="5870575"/>
            <a:ext cx="2176462" cy="201613"/>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5" name="Footer Placeholder 4">
            <a:extLst>
              <a:ext uri="{FF2B5EF4-FFF2-40B4-BE49-F238E27FC236}">
                <a16:creationId xmlns:a16="http://schemas.microsoft.com/office/drawing/2014/main" xmlns="" id="{3A6B0881-EC9D-441B-A40D-16A8E1A1753B}"/>
              </a:ext>
            </a:extLst>
          </p:cNvPr>
          <p:cNvSpPr>
            <a:spLocks noGrp="1"/>
          </p:cNvSpPr>
          <p:nvPr>
            <p:ph type="ftr" sz="quarter" idx="11"/>
          </p:nvPr>
        </p:nvSpPr>
        <p:spPr>
          <a:xfrm>
            <a:off x="3517900" y="6284913"/>
            <a:ext cx="4724400" cy="274637"/>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xmlns="" id="{935B760B-4113-40F0-A60F-65B848537543}"/>
              </a:ext>
            </a:extLst>
          </p:cNvPr>
          <p:cNvSpPr>
            <a:spLocks noGrp="1"/>
          </p:cNvSpPr>
          <p:nvPr>
            <p:ph type="sldNum" sz="quarter" idx="12"/>
          </p:nvPr>
        </p:nvSpPr>
        <p:spPr>
          <a:xfrm>
            <a:off x="1762125" y="6226175"/>
            <a:ext cx="503238" cy="501650"/>
          </a:xfrm>
          <a:prstGeom prst="ellipse">
            <a:avLst/>
          </a:prstGeom>
        </p:spPr>
        <p:txBody>
          <a:bodyPr/>
          <a:lstStyle>
            <a:lvl1pPr eaLnBrk="1" fontAlgn="auto" hangingPunct="1">
              <a:spcBef>
                <a:spcPts val="0"/>
              </a:spcBef>
              <a:spcAft>
                <a:spcPts val="0"/>
              </a:spcAft>
              <a:defRPr>
                <a:latin typeface="+mn-lt"/>
              </a:defRPr>
            </a:lvl1pPr>
          </a:lstStyle>
          <a:p>
            <a:pPr>
              <a:defRPr/>
            </a:pPr>
            <a:fld id="{D6A8C0E0-AF85-4081-9A27-33D4F5F51686}" type="slidenum">
              <a:rPr lang="en-US" smtClean="0"/>
              <a:pPr>
                <a:defRPr/>
              </a:pPr>
              <a:t>‹#›</a:t>
            </a:fld>
            <a:endParaRPr lang="en-US"/>
          </a:p>
        </p:txBody>
      </p:sp>
    </p:spTree>
    <p:extLst>
      <p:ext uri="{BB962C8B-B14F-4D97-AF65-F5344CB8AC3E}">
        <p14:creationId xmlns:p14="http://schemas.microsoft.com/office/powerpoint/2010/main" val="947927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CAEDCA-50CA-4738-8A8D-DAA62ED80586}"/>
              </a:ext>
            </a:extLst>
          </p:cNvPr>
          <p:cNvSpPr>
            <a:spLocks noGrp="1"/>
          </p:cNvSpPr>
          <p:nvPr>
            <p:ph type="dt" sz="half" idx="10"/>
          </p:nvPr>
        </p:nvSpPr>
        <p:spPr>
          <a:xfrm rot="19140000">
            <a:off x="201613" y="5870575"/>
            <a:ext cx="2176462" cy="201613"/>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5" name="Footer Placeholder 4">
            <a:extLst>
              <a:ext uri="{FF2B5EF4-FFF2-40B4-BE49-F238E27FC236}">
                <a16:creationId xmlns:a16="http://schemas.microsoft.com/office/drawing/2014/main" xmlns="" id="{28FB7663-4B2B-4C72-9FF3-D1211476E7C2}"/>
              </a:ext>
            </a:extLst>
          </p:cNvPr>
          <p:cNvSpPr>
            <a:spLocks noGrp="1"/>
          </p:cNvSpPr>
          <p:nvPr>
            <p:ph type="ftr" sz="quarter" idx="11"/>
          </p:nvPr>
        </p:nvSpPr>
        <p:spPr>
          <a:xfrm>
            <a:off x="3517900" y="6284913"/>
            <a:ext cx="4724400" cy="274637"/>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xmlns="" id="{C37E2F94-0146-4E83-B916-12A38A814B05}"/>
              </a:ext>
            </a:extLst>
          </p:cNvPr>
          <p:cNvSpPr>
            <a:spLocks noGrp="1"/>
          </p:cNvSpPr>
          <p:nvPr>
            <p:ph type="sldNum" sz="quarter" idx="12"/>
          </p:nvPr>
        </p:nvSpPr>
        <p:spPr>
          <a:xfrm>
            <a:off x="1762125" y="6226175"/>
            <a:ext cx="503238" cy="501650"/>
          </a:xfrm>
          <a:prstGeom prst="ellipse">
            <a:avLst/>
          </a:prstGeom>
        </p:spPr>
        <p:txBody>
          <a:bodyPr/>
          <a:lstStyle>
            <a:lvl1pPr eaLnBrk="1" fontAlgn="auto" hangingPunct="1">
              <a:spcBef>
                <a:spcPts val="0"/>
              </a:spcBef>
              <a:spcAft>
                <a:spcPts val="0"/>
              </a:spcAft>
              <a:defRPr>
                <a:latin typeface="+mn-lt"/>
              </a:defRPr>
            </a:lvl1pPr>
          </a:lstStyle>
          <a:p>
            <a:pPr>
              <a:defRPr/>
            </a:pPr>
            <a:fld id="{EB07B9F4-6063-4C62-8C61-539853A19ADA}" type="slidenum">
              <a:rPr lang="en-US" smtClean="0"/>
              <a:pPr>
                <a:defRPr/>
              </a:pPr>
              <a:t>‹#›</a:t>
            </a:fld>
            <a:endParaRPr lang="en-US"/>
          </a:p>
        </p:txBody>
      </p:sp>
    </p:spTree>
    <p:extLst>
      <p:ext uri="{BB962C8B-B14F-4D97-AF65-F5344CB8AC3E}">
        <p14:creationId xmlns:p14="http://schemas.microsoft.com/office/powerpoint/2010/main" val="3335822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xmlns="" id="{8081FFEC-F1E7-4672-8239-9FC1354C6B6A}"/>
              </a:ext>
            </a:extLst>
          </p:cNvPr>
          <p:cNvSpPr>
            <a:spLocks noGrp="1" noChangeArrowheads="1"/>
          </p:cNvSpPr>
          <p:nvPr>
            <p:ph type="dt" sz="half" idx="10"/>
          </p:nvPr>
        </p:nvSpPr>
        <p:spPr>
          <a:xfrm>
            <a:off x="457200" y="6245225"/>
            <a:ext cx="2133600" cy="476250"/>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4" name="Rectangle 6">
            <a:extLst>
              <a:ext uri="{FF2B5EF4-FFF2-40B4-BE49-F238E27FC236}">
                <a16:creationId xmlns:a16="http://schemas.microsoft.com/office/drawing/2014/main" xmlns="" id="{7645665F-FE13-4D5B-91E7-833B2C622023}"/>
              </a:ext>
            </a:extLst>
          </p:cNvPr>
          <p:cNvSpPr>
            <a:spLocks noGrp="1" noChangeArrowheads="1"/>
          </p:cNvSpPr>
          <p:nvPr>
            <p:ph type="sldNum" sz="quarter" idx="11"/>
          </p:nvPr>
        </p:nvSpPr>
        <p:spPr>
          <a:xfrm>
            <a:off x="3810000" y="6248400"/>
            <a:ext cx="1066800" cy="476250"/>
          </a:xfrm>
          <a:prstGeom prst="rect">
            <a:avLst/>
          </a:prstGeom>
        </p:spPr>
        <p:txBody>
          <a:bodyPr/>
          <a:lstStyle>
            <a:lvl1pPr eaLnBrk="1" fontAlgn="auto" hangingPunct="1">
              <a:spcBef>
                <a:spcPts val="0"/>
              </a:spcBef>
              <a:spcAft>
                <a:spcPts val="0"/>
              </a:spcAft>
              <a:defRPr>
                <a:latin typeface="+mn-lt"/>
              </a:defRPr>
            </a:lvl1pPr>
          </a:lstStyle>
          <a:p>
            <a:pPr>
              <a:defRPr/>
            </a:pPr>
            <a:fld id="{E3ADB437-2BE8-41AE-805D-6DA7B8F1E802}" type="slidenum">
              <a:rPr lang="en-US" smtClean="0"/>
              <a:pPr>
                <a:defRPr/>
              </a:pPr>
              <a:t>‹#›</a:t>
            </a:fld>
            <a:endParaRPr lang="en-US"/>
          </a:p>
        </p:txBody>
      </p:sp>
    </p:spTree>
    <p:extLst>
      <p:ext uri="{BB962C8B-B14F-4D97-AF65-F5344CB8AC3E}">
        <p14:creationId xmlns:p14="http://schemas.microsoft.com/office/powerpoint/2010/main" val="1464759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2D6BBEA0-E1AD-439D-A85B-EF040660EC45}"/>
              </a:ext>
            </a:extLst>
          </p:cNvPr>
          <p:cNvSpPr>
            <a:spLocks noGrp="1" noChangeArrowheads="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p>
        </p:txBody>
      </p:sp>
      <p:sp>
        <p:nvSpPr>
          <p:cNvPr id="8" name="Rectangle 5">
            <a:extLst>
              <a:ext uri="{FF2B5EF4-FFF2-40B4-BE49-F238E27FC236}">
                <a16:creationId xmlns:a16="http://schemas.microsoft.com/office/drawing/2014/main" xmlns="" id="{DB02D034-D3CF-4BBB-B674-76F1DA14AAD7}"/>
              </a:ext>
            </a:extLst>
          </p:cNvPr>
          <p:cNvSpPr>
            <a:spLocks noGrp="1" noChangeArrowheads="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p>
        </p:txBody>
      </p:sp>
      <p:sp>
        <p:nvSpPr>
          <p:cNvPr id="9" name="Rectangle 6">
            <a:extLst>
              <a:ext uri="{FF2B5EF4-FFF2-40B4-BE49-F238E27FC236}">
                <a16:creationId xmlns:a16="http://schemas.microsoft.com/office/drawing/2014/main" xmlns="" id="{718C07B2-F857-4A9D-961E-10E4805F49FC}"/>
              </a:ext>
            </a:extLst>
          </p:cNvPr>
          <p:cNvSpPr>
            <a:spLocks noGrp="1" noChangeArrowheads="1"/>
          </p:cNvSpPr>
          <p:nvPr>
            <p:ph type="sldNum" sz="quarter" idx="12"/>
          </p:nvPr>
        </p:nvSpPr>
        <p:spPr>
          <a:xfrm>
            <a:off x="0" y="0"/>
            <a:ext cx="0" cy="0"/>
          </a:xfrm>
        </p:spPr>
        <p:txBody>
          <a:bodyPr/>
          <a:lstStyle>
            <a:lvl1pPr eaLnBrk="1" fontAlgn="auto" hangingPunct="1">
              <a:spcBef>
                <a:spcPts val="0"/>
              </a:spcBef>
              <a:spcAft>
                <a:spcPts val="0"/>
              </a:spcAft>
              <a:defRPr>
                <a:latin typeface="+mn-lt"/>
              </a:defRPr>
            </a:lvl1pPr>
          </a:lstStyle>
          <a:p>
            <a:pPr>
              <a:defRPr/>
            </a:pPr>
            <a:fld id="{1A612F60-5E97-4C92-B5F4-41D054505C4C}" type="slidenum">
              <a:rPr lang="en-US" smtClean="0"/>
              <a:pPr>
                <a:defRPr/>
              </a:pPr>
              <a:t>‹#›</a:t>
            </a:fld>
            <a:endParaRPr lang="en-US"/>
          </a:p>
        </p:txBody>
      </p:sp>
    </p:spTree>
    <p:extLst>
      <p:ext uri="{BB962C8B-B14F-4D97-AF65-F5344CB8AC3E}">
        <p14:creationId xmlns:p14="http://schemas.microsoft.com/office/powerpoint/2010/main" val="17998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45088" y="2017713"/>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45088" y="4151313"/>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p:cNvSpPr>
            <a:spLocks noGrp="1" noChangeArrowheads="1"/>
          </p:cNvSpPr>
          <p:nvPr>
            <p:ph type="dt" sz="half" idx="10"/>
          </p:nvPr>
        </p:nvSpPr>
        <p:spPr>
          <a:ln/>
        </p:spPr>
        <p:txBody>
          <a:bodyPr/>
          <a:lstStyle>
            <a:lvl1pPr>
              <a:defRPr/>
            </a:lvl1pPr>
          </a:lstStyle>
          <a:p>
            <a:pPr>
              <a:defRPr/>
            </a:pPr>
            <a:endParaRPr lang="en-US"/>
          </a:p>
        </p:txBody>
      </p:sp>
      <p:sp>
        <p:nvSpPr>
          <p:cNvPr id="7" name="Rectangle 12"/>
          <p:cNvSpPr>
            <a:spLocks noGrp="1" noChangeArrowheads="1"/>
          </p:cNvSpPr>
          <p:nvPr>
            <p:ph type="ftr" sz="quarter" idx="11"/>
          </p:nvPr>
        </p:nvSpPr>
        <p:spPr>
          <a:ln/>
        </p:spPr>
        <p:txBody>
          <a:bodyPr/>
          <a:lstStyle>
            <a:lvl1pPr>
              <a:defRPr/>
            </a:lvl1pPr>
          </a:lstStyle>
          <a:p>
            <a:pPr>
              <a:defRPr/>
            </a:pPr>
            <a:endParaRPr lang="en-US"/>
          </a:p>
        </p:txBody>
      </p:sp>
      <p:sp>
        <p:nvSpPr>
          <p:cNvPr id="8" name="Rectangle 13"/>
          <p:cNvSpPr>
            <a:spLocks noGrp="1" noChangeArrowheads="1"/>
          </p:cNvSpPr>
          <p:nvPr>
            <p:ph type="sldNum" sz="quarter" idx="12"/>
          </p:nvPr>
        </p:nvSpPr>
        <p:spPr>
          <a:ln/>
        </p:spPr>
        <p:txBody>
          <a:bodyPr/>
          <a:lstStyle>
            <a:lvl1pPr>
              <a:defRPr/>
            </a:lvl1pPr>
          </a:lstStyle>
          <a:p>
            <a:pPr>
              <a:defRPr/>
            </a:pPr>
            <a:fld id="{3BE3BC48-ACE1-4A35-B909-E0CD47297C1C}" type="slidenum">
              <a:rPr lang="en-US"/>
              <a:pPr>
                <a:defRPr/>
              </a:pPr>
              <a:t>‹#›</a:t>
            </a:fld>
            <a:endParaRPr lang="en-US"/>
          </a:p>
        </p:txBody>
      </p:sp>
    </p:spTree>
    <p:extLst>
      <p:ext uri="{BB962C8B-B14F-4D97-AF65-F5344CB8AC3E}">
        <p14:creationId xmlns:p14="http://schemas.microsoft.com/office/powerpoint/2010/main" val="678748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E4B8D82A-5AE7-4B90-9D7E-6A2D569EB805}"/>
              </a:ext>
            </a:extLst>
          </p:cNvPr>
          <p:cNvSpPr>
            <a:spLocks noGrp="1"/>
          </p:cNvSpPr>
          <p:nvPr>
            <p:ph type="dt" sz="half" idx="10"/>
          </p:nvPr>
        </p:nvSpPr>
        <p:spPr>
          <a:xfrm rot="19140000">
            <a:off x="201613" y="5870575"/>
            <a:ext cx="2176462" cy="201613"/>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5" name="Footer Placeholder 4">
            <a:extLst>
              <a:ext uri="{FF2B5EF4-FFF2-40B4-BE49-F238E27FC236}">
                <a16:creationId xmlns:a16="http://schemas.microsoft.com/office/drawing/2014/main" xmlns="" id="{9FB628BA-AED2-4C54-A93F-C9126A3DDBAC}"/>
              </a:ext>
            </a:extLst>
          </p:cNvPr>
          <p:cNvSpPr>
            <a:spLocks noGrp="1"/>
          </p:cNvSpPr>
          <p:nvPr>
            <p:ph type="ftr" sz="quarter" idx="11"/>
          </p:nvPr>
        </p:nvSpPr>
        <p:spPr>
          <a:xfrm>
            <a:off x="3517900" y="6284913"/>
            <a:ext cx="4724400" cy="274637"/>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xmlns="" id="{0F0426FC-30FA-4CA4-A9A3-EFA8F928843F}"/>
              </a:ext>
            </a:extLst>
          </p:cNvPr>
          <p:cNvSpPr>
            <a:spLocks noGrp="1"/>
          </p:cNvSpPr>
          <p:nvPr>
            <p:ph type="sldNum" sz="quarter" idx="12"/>
          </p:nvPr>
        </p:nvSpPr>
        <p:spPr>
          <a:xfrm>
            <a:off x="1676400" y="6226175"/>
            <a:ext cx="685800" cy="501650"/>
          </a:xfrm>
          <a:prstGeom prst="ellipse">
            <a:avLst/>
          </a:prstGeom>
        </p:spPr>
        <p:txBody>
          <a:bodyPr/>
          <a:lstStyle>
            <a:lvl1pPr eaLnBrk="1" fontAlgn="auto" hangingPunct="1">
              <a:spcBef>
                <a:spcPts val="0"/>
              </a:spcBef>
              <a:spcAft>
                <a:spcPts val="0"/>
              </a:spcAft>
              <a:defRPr b="1">
                <a:solidFill>
                  <a:schemeClr val="bg1"/>
                </a:solidFill>
                <a:latin typeface="Arial" panose="020B0604020202020204" pitchFamily="34" charset="0"/>
                <a:cs typeface="Arial" panose="020B0604020202020204" pitchFamily="34" charset="0"/>
              </a:defRPr>
            </a:lvl1pPr>
          </a:lstStyle>
          <a:p>
            <a:pPr>
              <a:defRPr/>
            </a:pPr>
            <a:fld id="{EA5BC8A9-41F8-4ADD-BEF6-782E669E5A73}" type="slidenum">
              <a:rPr lang="en-US" smtClean="0"/>
              <a:pPr>
                <a:defRPr/>
              </a:pPr>
              <a:t>‹#›</a:t>
            </a:fld>
            <a:endParaRPr lang="en-US"/>
          </a:p>
        </p:txBody>
      </p:sp>
    </p:spTree>
    <p:extLst>
      <p:ext uri="{BB962C8B-B14F-4D97-AF65-F5344CB8AC3E}">
        <p14:creationId xmlns:p14="http://schemas.microsoft.com/office/powerpoint/2010/main" val="1155587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xmlns="" id="{02D1928C-14B5-40BF-85B0-D6590B16B15B}"/>
              </a:ext>
            </a:extLst>
          </p:cNvPr>
          <p:cNvSpPr/>
          <p:nvPr/>
        </p:nvSpPr>
        <p:spPr>
          <a:xfrm>
            <a:off x="-1588" y="-1588"/>
            <a:ext cx="9145588" cy="6859588"/>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5" name="Right Triangle 4">
            <a:extLst>
              <a:ext uri="{FF2B5EF4-FFF2-40B4-BE49-F238E27FC236}">
                <a16:creationId xmlns:a16="http://schemas.microsoft.com/office/drawing/2014/main" xmlns="" id="{105B9ADA-A71E-4841-8319-9F1B3E93DD54}"/>
              </a:ext>
            </a:extLst>
          </p:cNvPr>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lvl="0"/>
            <a:r>
              <a:rPr lang="en-US"/>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6" name="Date Placeholder 3">
            <a:extLst>
              <a:ext uri="{FF2B5EF4-FFF2-40B4-BE49-F238E27FC236}">
                <a16:creationId xmlns:a16="http://schemas.microsoft.com/office/drawing/2014/main" xmlns="" id="{8B01AD9B-41C8-45AE-8F21-D78F292FD56F}"/>
              </a:ext>
            </a:extLst>
          </p:cNvPr>
          <p:cNvSpPr>
            <a:spLocks noGrp="1"/>
          </p:cNvSpPr>
          <p:nvPr>
            <p:ph type="dt" sz="half" idx="10"/>
          </p:nvPr>
        </p:nvSpPr>
        <p:spPr>
          <a:xfrm rot="19140000">
            <a:off x="201613" y="5870575"/>
            <a:ext cx="2176462" cy="201613"/>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Footer Placeholder 4">
            <a:extLst>
              <a:ext uri="{FF2B5EF4-FFF2-40B4-BE49-F238E27FC236}">
                <a16:creationId xmlns:a16="http://schemas.microsoft.com/office/drawing/2014/main" xmlns="" id="{5818908B-8636-4EE4-B029-73001B6F61B0}"/>
              </a:ext>
            </a:extLst>
          </p:cNvPr>
          <p:cNvSpPr>
            <a:spLocks noGrp="1"/>
          </p:cNvSpPr>
          <p:nvPr>
            <p:ph type="ftr" sz="quarter" idx="11"/>
          </p:nvPr>
        </p:nvSpPr>
        <p:spPr>
          <a:xfrm>
            <a:off x="3517900" y="6284913"/>
            <a:ext cx="4724400" cy="274637"/>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8" name="Slide Number Placeholder 5">
            <a:extLst>
              <a:ext uri="{FF2B5EF4-FFF2-40B4-BE49-F238E27FC236}">
                <a16:creationId xmlns:a16="http://schemas.microsoft.com/office/drawing/2014/main" xmlns="" id="{DAB755C6-9A61-4C7B-AE27-4D31B75DFEC1}"/>
              </a:ext>
            </a:extLst>
          </p:cNvPr>
          <p:cNvSpPr>
            <a:spLocks noGrp="1"/>
          </p:cNvSpPr>
          <p:nvPr>
            <p:ph type="sldNum" sz="quarter" idx="12"/>
          </p:nvPr>
        </p:nvSpPr>
        <p:spPr>
          <a:xfrm>
            <a:off x="1762125" y="6226175"/>
            <a:ext cx="676275" cy="501650"/>
          </a:xfrm>
          <a:prstGeom prst="ellipse">
            <a:avLst/>
          </a:prstGeom>
        </p:spPr>
        <p:txBody>
          <a:bodyPr/>
          <a:lstStyle>
            <a:lvl1pPr eaLnBrk="1" fontAlgn="auto" hangingPunct="1">
              <a:spcBef>
                <a:spcPts val="0"/>
              </a:spcBef>
              <a:spcAft>
                <a:spcPts val="0"/>
              </a:spcAft>
              <a:defRPr>
                <a:latin typeface="+mn-lt"/>
              </a:defRPr>
            </a:lvl1pPr>
          </a:lstStyle>
          <a:p>
            <a:pPr>
              <a:defRPr/>
            </a:pPr>
            <a:fld id="{33D6E897-2E42-48A1-A81D-2500BCE813FB}" type="slidenum">
              <a:rPr lang="en-US" smtClean="0"/>
              <a:pPr>
                <a:defRPr/>
              </a:pPr>
              <a:t>‹#›</a:t>
            </a:fld>
            <a:endParaRPr lang="en-US"/>
          </a:p>
        </p:txBody>
      </p:sp>
    </p:spTree>
    <p:extLst>
      <p:ext uri="{BB962C8B-B14F-4D97-AF65-F5344CB8AC3E}">
        <p14:creationId xmlns:p14="http://schemas.microsoft.com/office/powerpoint/2010/main" val="1962800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xmlns="" id="{6F6DBF1C-495B-4A1C-A3FD-2866B630DC49}"/>
              </a:ext>
            </a:extLst>
          </p:cNvPr>
          <p:cNvSpPr>
            <a:spLocks noGrp="1"/>
          </p:cNvSpPr>
          <p:nvPr>
            <p:ph type="dt" sz="half" idx="10"/>
          </p:nvPr>
        </p:nvSpPr>
        <p:spPr>
          <a:xfrm rot="19140000">
            <a:off x="201613" y="5870575"/>
            <a:ext cx="2176462" cy="201613"/>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Footer Placeholder 5">
            <a:extLst>
              <a:ext uri="{FF2B5EF4-FFF2-40B4-BE49-F238E27FC236}">
                <a16:creationId xmlns:a16="http://schemas.microsoft.com/office/drawing/2014/main" xmlns="" id="{7BC4EE75-5BAA-45DA-857D-A73AED839737}"/>
              </a:ext>
            </a:extLst>
          </p:cNvPr>
          <p:cNvSpPr>
            <a:spLocks noGrp="1"/>
          </p:cNvSpPr>
          <p:nvPr>
            <p:ph type="ftr" sz="quarter" idx="11"/>
          </p:nvPr>
        </p:nvSpPr>
        <p:spPr>
          <a:xfrm>
            <a:off x="3517900" y="6284913"/>
            <a:ext cx="4724400" cy="274637"/>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6">
            <a:extLst>
              <a:ext uri="{FF2B5EF4-FFF2-40B4-BE49-F238E27FC236}">
                <a16:creationId xmlns:a16="http://schemas.microsoft.com/office/drawing/2014/main" xmlns="" id="{E08A79E8-5E4D-46D3-927A-B9CE5B9428CD}"/>
              </a:ext>
            </a:extLst>
          </p:cNvPr>
          <p:cNvSpPr>
            <a:spLocks noGrp="1"/>
          </p:cNvSpPr>
          <p:nvPr>
            <p:ph type="sldNum" sz="quarter" idx="12"/>
          </p:nvPr>
        </p:nvSpPr>
        <p:spPr>
          <a:xfrm>
            <a:off x="1762125" y="6226175"/>
            <a:ext cx="676275" cy="501650"/>
          </a:xfrm>
          <a:prstGeom prst="ellipse">
            <a:avLst/>
          </a:prstGeom>
        </p:spPr>
        <p:txBody>
          <a:bodyPr/>
          <a:lstStyle>
            <a:lvl1pPr eaLnBrk="1" fontAlgn="auto" hangingPunct="1">
              <a:spcBef>
                <a:spcPts val="0"/>
              </a:spcBef>
              <a:spcAft>
                <a:spcPts val="0"/>
              </a:spcAft>
              <a:defRPr>
                <a:latin typeface="+mn-lt"/>
              </a:defRPr>
            </a:lvl1pPr>
          </a:lstStyle>
          <a:p>
            <a:pPr>
              <a:defRPr/>
            </a:pPr>
            <a:fld id="{CF16C738-0244-4E31-A869-997D854EBC5A}" type="slidenum">
              <a:rPr lang="en-US" smtClean="0"/>
              <a:pPr>
                <a:defRPr/>
              </a:pPr>
              <a:t>‹#›</a:t>
            </a:fld>
            <a:endParaRPr lang="en-US"/>
          </a:p>
        </p:txBody>
      </p:sp>
    </p:spTree>
    <p:extLst>
      <p:ext uri="{BB962C8B-B14F-4D97-AF65-F5344CB8AC3E}">
        <p14:creationId xmlns:p14="http://schemas.microsoft.com/office/powerpoint/2010/main" val="2864464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xmlns="" id="{73732EC9-B911-4C72-81DA-B71526082BFB}"/>
              </a:ext>
            </a:extLst>
          </p:cNvPr>
          <p:cNvSpPr>
            <a:spLocks noGrp="1"/>
          </p:cNvSpPr>
          <p:nvPr>
            <p:ph type="dt" sz="half" idx="10"/>
          </p:nvPr>
        </p:nvSpPr>
        <p:spPr>
          <a:xfrm rot="19140000">
            <a:off x="201613" y="5870575"/>
            <a:ext cx="2176462" cy="201613"/>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8" name="Footer Placeholder 7">
            <a:extLst>
              <a:ext uri="{FF2B5EF4-FFF2-40B4-BE49-F238E27FC236}">
                <a16:creationId xmlns:a16="http://schemas.microsoft.com/office/drawing/2014/main" xmlns="" id="{69827601-A4DD-48B1-B1A1-5FBE240BCF0E}"/>
              </a:ext>
            </a:extLst>
          </p:cNvPr>
          <p:cNvSpPr>
            <a:spLocks noGrp="1"/>
          </p:cNvSpPr>
          <p:nvPr>
            <p:ph type="ftr" sz="quarter" idx="11"/>
          </p:nvPr>
        </p:nvSpPr>
        <p:spPr>
          <a:xfrm>
            <a:off x="3517900" y="6284913"/>
            <a:ext cx="4724400" cy="274637"/>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9" name="Slide Number Placeholder 8">
            <a:extLst>
              <a:ext uri="{FF2B5EF4-FFF2-40B4-BE49-F238E27FC236}">
                <a16:creationId xmlns:a16="http://schemas.microsoft.com/office/drawing/2014/main" xmlns="" id="{7AC4396C-51C3-4391-B1A3-688F68D0B41D}"/>
              </a:ext>
            </a:extLst>
          </p:cNvPr>
          <p:cNvSpPr>
            <a:spLocks noGrp="1"/>
          </p:cNvSpPr>
          <p:nvPr>
            <p:ph type="sldNum" sz="quarter" idx="12"/>
          </p:nvPr>
        </p:nvSpPr>
        <p:spPr>
          <a:xfrm>
            <a:off x="1762125" y="6226175"/>
            <a:ext cx="676275" cy="501650"/>
          </a:xfrm>
          <a:prstGeom prst="ellipse">
            <a:avLst/>
          </a:prstGeom>
        </p:spPr>
        <p:txBody>
          <a:bodyPr/>
          <a:lstStyle>
            <a:lvl1pPr eaLnBrk="1" fontAlgn="auto" hangingPunct="1">
              <a:spcBef>
                <a:spcPts val="0"/>
              </a:spcBef>
              <a:spcAft>
                <a:spcPts val="0"/>
              </a:spcAft>
              <a:defRPr>
                <a:latin typeface="+mn-lt"/>
              </a:defRPr>
            </a:lvl1pPr>
          </a:lstStyle>
          <a:p>
            <a:pPr>
              <a:defRPr/>
            </a:pPr>
            <a:fld id="{78CBA132-9A79-4042-9C73-FA24D27FC0F4}" type="slidenum">
              <a:rPr lang="en-US" smtClean="0"/>
              <a:pPr>
                <a:defRPr/>
              </a:pPr>
              <a:t>‹#›</a:t>
            </a:fld>
            <a:endParaRPr lang="en-US"/>
          </a:p>
        </p:txBody>
      </p:sp>
    </p:spTree>
    <p:extLst>
      <p:ext uri="{BB962C8B-B14F-4D97-AF65-F5344CB8AC3E}">
        <p14:creationId xmlns:p14="http://schemas.microsoft.com/office/powerpoint/2010/main" val="59983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25A6542-AA82-4F7A-A812-5DF987585AB2}"/>
              </a:ext>
            </a:extLst>
          </p:cNvPr>
          <p:cNvSpPr>
            <a:spLocks noGrp="1"/>
          </p:cNvSpPr>
          <p:nvPr>
            <p:ph type="dt" sz="half" idx="10"/>
          </p:nvPr>
        </p:nvSpPr>
        <p:spPr>
          <a:xfrm rot="19140000">
            <a:off x="201613" y="5870575"/>
            <a:ext cx="2176462" cy="201613"/>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4" name="Footer Placeholder 3">
            <a:extLst>
              <a:ext uri="{FF2B5EF4-FFF2-40B4-BE49-F238E27FC236}">
                <a16:creationId xmlns:a16="http://schemas.microsoft.com/office/drawing/2014/main" xmlns="" id="{4667573D-86AF-4AB7-A52C-7BAF58F21DE4}"/>
              </a:ext>
            </a:extLst>
          </p:cNvPr>
          <p:cNvSpPr>
            <a:spLocks noGrp="1"/>
          </p:cNvSpPr>
          <p:nvPr>
            <p:ph type="ftr" sz="quarter" idx="11"/>
          </p:nvPr>
        </p:nvSpPr>
        <p:spPr>
          <a:xfrm>
            <a:off x="3517900" y="6284913"/>
            <a:ext cx="4724400" cy="274637"/>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5" name="Slide Number Placeholder 4">
            <a:extLst>
              <a:ext uri="{FF2B5EF4-FFF2-40B4-BE49-F238E27FC236}">
                <a16:creationId xmlns:a16="http://schemas.microsoft.com/office/drawing/2014/main" xmlns="" id="{F3CDD4CD-D04E-49B6-B6D7-A85F3495D1FE}"/>
              </a:ext>
            </a:extLst>
          </p:cNvPr>
          <p:cNvSpPr>
            <a:spLocks noGrp="1"/>
          </p:cNvSpPr>
          <p:nvPr>
            <p:ph type="sldNum" sz="quarter" idx="12"/>
          </p:nvPr>
        </p:nvSpPr>
        <p:spPr>
          <a:xfrm>
            <a:off x="1762125" y="6226175"/>
            <a:ext cx="752475" cy="501650"/>
          </a:xfrm>
          <a:prstGeom prst="ellipse">
            <a:avLst/>
          </a:prstGeom>
        </p:spPr>
        <p:txBody>
          <a:bodyPr/>
          <a:lstStyle>
            <a:lvl1pPr eaLnBrk="1" fontAlgn="auto" hangingPunct="1">
              <a:spcBef>
                <a:spcPts val="0"/>
              </a:spcBef>
              <a:spcAft>
                <a:spcPts val="0"/>
              </a:spcAft>
              <a:defRPr>
                <a:latin typeface="+mn-lt"/>
              </a:defRPr>
            </a:lvl1pPr>
          </a:lstStyle>
          <a:p>
            <a:pPr>
              <a:defRPr/>
            </a:pPr>
            <a:fld id="{6BCBE6C1-05BF-4E81-9A93-7E3BF2A71F00}" type="slidenum">
              <a:rPr lang="en-US" smtClean="0"/>
              <a:pPr>
                <a:defRPr/>
              </a:pPr>
              <a:t>‹#›</a:t>
            </a:fld>
            <a:endParaRPr lang="en-US"/>
          </a:p>
        </p:txBody>
      </p:sp>
    </p:spTree>
    <p:extLst>
      <p:ext uri="{BB962C8B-B14F-4D97-AF65-F5344CB8AC3E}">
        <p14:creationId xmlns:p14="http://schemas.microsoft.com/office/powerpoint/2010/main" val="2996946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5DCE1FD-A876-4FF2-9190-134964A3D890}"/>
              </a:ext>
            </a:extLst>
          </p:cNvPr>
          <p:cNvSpPr>
            <a:spLocks noGrp="1"/>
          </p:cNvSpPr>
          <p:nvPr>
            <p:ph type="dt" sz="half" idx="10"/>
          </p:nvPr>
        </p:nvSpPr>
        <p:spPr>
          <a:xfrm rot="19140000">
            <a:off x="201613" y="5870575"/>
            <a:ext cx="2176462" cy="201613"/>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3" name="Footer Placeholder 2">
            <a:extLst>
              <a:ext uri="{FF2B5EF4-FFF2-40B4-BE49-F238E27FC236}">
                <a16:creationId xmlns:a16="http://schemas.microsoft.com/office/drawing/2014/main" xmlns="" id="{9BF8D112-0082-4B6C-BB70-76A69C5422DB}"/>
              </a:ext>
            </a:extLst>
          </p:cNvPr>
          <p:cNvSpPr>
            <a:spLocks noGrp="1"/>
          </p:cNvSpPr>
          <p:nvPr>
            <p:ph type="ftr" sz="quarter" idx="11"/>
          </p:nvPr>
        </p:nvSpPr>
        <p:spPr>
          <a:xfrm>
            <a:off x="3517900" y="6284913"/>
            <a:ext cx="4724400" cy="274637"/>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4" name="Slide Number Placeholder 3">
            <a:extLst>
              <a:ext uri="{FF2B5EF4-FFF2-40B4-BE49-F238E27FC236}">
                <a16:creationId xmlns:a16="http://schemas.microsoft.com/office/drawing/2014/main" xmlns="" id="{5ABF4DD5-1031-4971-B190-554A4CF0B761}"/>
              </a:ext>
            </a:extLst>
          </p:cNvPr>
          <p:cNvSpPr>
            <a:spLocks noGrp="1"/>
          </p:cNvSpPr>
          <p:nvPr>
            <p:ph type="sldNum" sz="quarter" idx="12"/>
          </p:nvPr>
        </p:nvSpPr>
        <p:spPr>
          <a:xfrm>
            <a:off x="1762125" y="6226175"/>
            <a:ext cx="503238" cy="501650"/>
          </a:xfrm>
          <a:prstGeom prst="ellipse">
            <a:avLst/>
          </a:prstGeom>
        </p:spPr>
        <p:txBody>
          <a:bodyPr/>
          <a:lstStyle>
            <a:lvl1pPr eaLnBrk="1" fontAlgn="auto" hangingPunct="1">
              <a:spcBef>
                <a:spcPts val="0"/>
              </a:spcBef>
              <a:spcAft>
                <a:spcPts val="0"/>
              </a:spcAft>
              <a:defRPr>
                <a:latin typeface="+mn-lt"/>
              </a:defRPr>
            </a:lvl1pPr>
          </a:lstStyle>
          <a:p>
            <a:pPr>
              <a:defRPr/>
            </a:pPr>
            <a:fld id="{E6A03D43-3C64-4435-9906-CB74C7E2457D}" type="slidenum">
              <a:rPr lang="en-US" smtClean="0"/>
              <a:pPr>
                <a:defRPr/>
              </a:pPr>
              <a:t>‹#›</a:t>
            </a:fld>
            <a:endParaRPr lang="en-US"/>
          </a:p>
        </p:txBody>
      </p:sp>
    </p:spTree>
    <p:extLst>
      <p:ext uri="{BB962C8B-B14F-4D97-AF65-F5344CB8AC3E}">
        <p14:creationId xmlns:p14="http://schemas.microsoft.com/office/powerpoint/2010/main" val="3991406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xmlns="" id="{66FACFA5-78A9-417C-81B2-3BCD939430BE}"/>
              </a:ext>
            </a:extLst>
          </p:cNvPr>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6" name="Right Triangle 5">
            <a:extLst>
              <a:ext uri="{FF2B5EF4-FFF2-40B4-BE49-F238E27FC236}">
                <a16:creationId xmlns:a16="http://schemas.microsoft.com/office/drawing/2014/main" xmlns="" id="{D5D16520-F90F-4E47-8526-EB5228F70E73}"/>
              </a:ext>
            </a:extLst>
          </p:cNvPr>
          <p:cNvSpPr/>
          <p:nvPr/>
        </p:nvSpPr>
        <p:spPr>
          <a:xfrm rot="5400000">
            <a:off x="433388" y="-433388"/>
            <a:ext cx="6858000" cy="7724775"/>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lvl="0"/>
            <a:r>
              <a:rPr lang="en-US"/>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a:extLst>
              <a:ext uri="{FF2B5EF4-FFF2-40B4-BE49-F238E27FC236}">
                <a16:creationId xmlns:a16="http://schemas.microsoft.com/office/drawing/2014/main" xmlns="" id="{D41CF97C-7288-4BAA-ACC8-E3AF99256C1D}"/>
              </a:ext>
            </a:extLst>
          </p:cNvPr>
          <p:cNvSpPr>
            <a:spLocks noGrp="1"/>
          </p:cNvSpPr>
          <p:nvPr>
            <p:ph type="dt" sz="half" idx="10"/>
          </p:nvPr>
        </p:nvSpPr>
        <p:spPr>
          <a:xfrm rot="19140000">
            <a:off x="201613" y="5870575"/>
            <a:ext cx="2176462" cy="201613"/>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8" name="Footer Placeholder 5">
            <a:extLst>
              <a:ext uri="{FF2B5EF4-FFF2-40B4-BE49-F238E27FC236}">
                <a16:creationId xmlns:a16="http://schemas.microsoft.com/office/drawing/2014/main" xmlns="" id="{12128EBC-EB97-4AD1-AA8E-A06DD8EC8BF2}"/>
              </a:ext>
            </a:extLst>
          </p:cNvPr>
          <p:cNvSpPr>
            <a:spLocks noGrp="1"/>
          </p:cNvSpPr>
          <p:nvPr>
            <p:ph type="ftr" sz="quarter" idx="11"/>
          </p:nvPr>
        </p:nvSpPr>
        <p:spPr>
          <a:xfrm>
            <a:off x="3517900" y="6284913"/>
            <a:ext cx="4724400" cy="274637"/>
          </a:xfrm>
          <a:prstGeom prst="rect">
            <a:avLst/>
          </a:prstGeom>
        </p:spPr>
        <p:txBody>
          <a:bodyPr/>
          <a:lstStyle>
            <a:lvl1pPr eaLnBrk="1" fontAlgn="auto" hangingPunct="1">
              <a:spcBef>
                <a:spcPts val="0"/>
              </a:spcBef>
              <a:spcAft>
                <a:spcPts val="0"/>
              </a:spcAft>
              <a:defRPr>
                <a:solidFill>
                  <a:schemeClr val="tx2"/>
                </a:solidFill>
                <a:latin typeface="+mn-lt"/>
              </a:defRPr>
            </a:lvl1pPr>
          </a:lstStyle>
          <a:p>
            <a:pPr>
              <a:defRPr/>
            </a:pPr>
            <a:endParaRPr lang="en-US"/>
          </a:p>
        </p:txBody>
      </p:sp>
      <p:sp>
        <p:nvSpPr>
          <p:cNvPr id="9" name="Slide Number Placeholder 6">
            <a:extLst>
              <a:ext uri="{FF2B5EF4-FFF2-40B4-BE49-F238E27FC236}">
                <a16:creationId xmlns:a16="http://schemas.microsoft.com/office/drawing/2014/main" xmlns="" id="{AB76A017-AB1C-49C0-A9BB-54556470AA21}"/>
              </a:ext>
            </a:extLst>
          </p:cNvPr>
          <p:cNvSpPr>
            <a:spLocks noGrp="1"/>
          </p:cNvSpPr>
          <p:nvPr>
            <p:ph type="sldNum" sz="quarter" idx="12"/>
          </p:nvPr>
        </p:nvSpPr>
        <p:spPr>
          <a:xfrm>
            <a:off x="1762125" y="6226175"/>
            <a:ext cx="503238" cy="501650"/>
          </a:xfrm>
          <a:prstGeom prst="ellipse">
            <a:avLst/>
          </a:prstGeom>
          <a:ln>
            <a:solidFill>
              <a:schemeClr val="tx2"/>
            </a:solidFill>
          </a:ln>
        </p:spPr>
        <p:txBody>
          <a:bodyPr/>
          <a:lstStyle>
            <a:lvl1pPr eaLnBrk="1" fontAlgn="auto" hangingPunct="1">
              <a:spcBef>
                <a:spcPts val="0"/>
              </a:spcBef>
              <a:spcAft>
                <a:spcPts val="0"/>
              </a:spcAft>
              <a:defRPr>
                <a:solidFill>
                  <a:schemeClr val="tx2"/>
                </a:solidFill>
                <a:latin typeface="+mn-lt"/>
              </a:defRPr>
            </a:lvl1pPr>
          </a:lstStyle>
          <a:p>
            <a:pPr>
              <a:defRPr/>
            </a:pPr>
            <a:fld id="{70A2600B-9860-44E1-B320-9BDBD5D9EE1A}" type="slidenum">
              <a:rPr lang="en-US" smtClean="0"/>
              <a:pPr>
                <a:defRPr/>
              </a:pPr>
              <a:t>‹#›</a:t>
            </a:fld>
            <a:endParaRPr lang="en-US"/>
          </a:p>
        </p:txBody>
      </p:sp>
    </p:spTree>
    <p:extLst>
      <p:ext uri="{BB962C8B-B14F-4D97-AF65-F5344CB8AC3E}">
        <p14:creationId xmlns:p14="http://schemas.microsoft.com/office/powerpoint/2010/main" val="850546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xmlns="" id="{CFFD7E4E-4750-4424-8A07-CAC0CB14B450}"/>
              </a:ext>
            </a:extLst>
          </p:cNvPr>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6" name="Freeform 9">
            <a:extLst>
              <a:ext uri="{FF2B5EF4-FFF2-40B4-BE49-F238E27FC236}">
                <a16:creationId xmlns:a16="http://schemas.microsoft.com/office/drawing/2014/main" xmlns="" id="{0C78BEF9-85FF-4AB0-AE38-6421EE7EAF38}"/>
              </a:ext>
            </a:extLst>
          </p:cNvPr>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rtlCol="0" anchor="ctr">
            <a:normAutofit/>
          </a:bodyPr>
          <a:lstStyle>
            <a:lvl1pPr algn="r">
              <a:defRPr/>
            </a:lvl1pPr>
          </a:lstStyle>
          <a:p>
            <a:pPr lvl="0"/>
            <a:r>
              <a:rPr lang="en-US" noProof="0"/>
              <a:t>Click icon to add picture</a:t>
            </a:r>
            <a:endParaRPr lang="en-US" noProof="0" dirty="0"/>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a:extLst>
              <a:ext uri="{FF2B5EF4-FFF2-40B4-BE49-F238E27FC236}">
                <a16:creationId xmlns:a16="http://schemas.microsoft.com/office/drawing/2014/main" xmlns="" id="{DDB898FD-2C38-4011-8DE2-0DF4F32737D4}"/>
              </a:ext>
            </a:extLst>
          </p:cNvPr>
          <p:cNvSpPr>
            <a:spLocks noGrp="1"/>
          </p:cNvSpPr>
          <p:nvPr>
            <p:ph type="dt" sz="half" idx="15"/>
          </p:nvPr>
        </p:nvSpPr>
        <p:spPr>
          <a:xfrm rot="19140000">
            <a:off x="201613" y="5870575"/>
            <a:ext cx="2176462" cy="201613"/>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8" name="Footer Placeholder 5">
            <a:extLst>
              <a:ext uri="{FF2B5EF4-FFF2-40B4-BE49-F238E27FC236}">
                <a16:creationId xmlns:a16="http://schemas.microsoft.com/office/drawing/2014/main" xmlns="" id="{57A5EF81-652A-4579-9777-0CF274280E61}"/>
              </a:ext>
            </a:extLst>
          </p:cNvPr>
          <p:cNvSpPr>
            <a:spLocks noGrp="1"/>
          </p:cNvSpPr>
          <p:nvPr>
            <p:ph type="ftr" sz="quarter" idx="16"/>
          </p:nvPr>
        </p:nvSpPr>
        <p:spPr>
          <a:xfrm>
            <a:off x="3517900" y="6284913"/>
            <a:ext cx="4724400" cy="274637"/>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9" name="Slide Number Placeholder 6">
            <a:extLst>
              <a:ext uri="{FF2B5EF4-FFF2-40B4-BE49-F238E27FC236}">
                <a16:creationId xmlns:a16="http://schemas.microsoft.com/office/drawing/2014/main" xmlns="" id="{4A983FD5-E08F-49CF-BB7F-2D7B22AE9BF6}"/>
              </a:ext>
            </a:extLst>
          </p:cNvPr>
          <p:cNvSpPr>
            <a:spLocks noGrp="1"/>
          </p:cNvSpPr>
          <p:nvPr>
            <p:ph type="sldNum" sz="quarter" idx="17"/>
          </p:nvPr>
        </p:nvSpPr>
        <p:spPr>
          <a:xfrm>
            <a:off x="1762125" y="6226175"/>
            <a:ext cx="503238" cy="501650"/>
          </a:xfrm>
          <a:prstGeom prst="ellipse">
            <a:avLst/>
          </a:prstGeom>
        </p:spPr>
        <p:txBody>
          <a:bodyPr/>
          <a:lstStyle>
            <a:lvl1pPr eaLnBrk="1" fontAlgn="auto" hangingPunct="1">
              <a:spcBef>
                <a:spcPts val="0"/>
              </a:spcBef>
              <a:spcAft>
                <a:spcPts val="0"/>
              </a:spcAft>
              <a:defRPr>
                <a:latin typeface="+mn-lt"/>
              </a:defRPr>
            </a:lvl1pPr>
          </a:lstStyle>
          <a:p>
            <a:pPr>
              <a:defRPr/>
            </a:pPr>
            <a:fld id="{E3ADB437-2BE8-41AE-805D-6DA7B8F1E802}" type="slidenum">
              <a:rPr lang="en-US" smtClean="0"/>
              <a:pPr>
                <a:defRPr/>
              </a:pPr>
              <a:t>‹#›</a:t>
            </a:fld>
            <a:endParaRPr lang="en-US"/>
          </a:p>
        </p:txBody>
      </p:sp>
    </p:spTree>
    <p:extLst>
      <p:ext uri="{BB962C8B-B14F-4D97-AF65-F5344CB8AC3E}">
        <p14:creationId xmlns:p14="http://schemas.microsoft.com/office/powerpoint/2010/main" val="4214024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xmlns="" id="{017B073A-4717-4769-967D-7F4EFA0CC547}"/>
              </a:ext>
            </a:extLst>
          </p:cNvPr>
          <p:cNvSpPr/>
          <p:nvPr/>
        </p:nvSpPr>
        <p:spPr>
          <a:xfrm>
            <a:off x="-3175" y="6096000"/>
            <a:ext cx="3575050" cy="76200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8" name="Freeform 7">
            <a:extLst>
              <a:ext uri="{FF2B5EF4-FFF2-40B4-BE49-F238E27FC236}">
                <a16:creationId xmlns:a16="http://schemas.microsoft.com/office/drawing/2014/main" xmlns="" id="{DBCB0A32-8A7D-4FC3-8823-1306AACC41D0}"/>
              </a:ext>
            </a:extLst>
          </p:cNvPr>
          <p:cNvSpPr/>
          <p:nvPr/>
        </p:nvSpPr>
        <p:spPr>
          <a:xfrm>
            <a:off x="-1588" y="6096000"/>
            <a:ext cx="9145588" cy="762000"/>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2" name="Title Placeholder 1">
            <a:extLst>
              <a:ext uri="{FF2B5EF4-FFF2-40B4-BE49-F238E27FC236}">
                <a16:creationId xmlns:a16="http://schemas.microsoft.com/office/drawing/2014/main" xmlns="" id="{593F4681-B1EC-4493-A3BE-DB2F0F5E0329}"/>
              </a:ext>
            </a:extLst>
          </p:cNvPr>
          <p:cNvSpPr>
            <a:spLocks noGrp="1"/>
          </p:cNvSpPr>
          <p:nvPr>
            <p:ph type="title"/>
          </p:nvPr>
        </p:nvSpPr>
        <p:spPr>
          <a:xfrm>
            <a:off x="822325" y="365125"/>
            <a:ext cx="7521575" cy="54927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29" name="Text Placeholder 2">
            <a:extLst>
              <a:ext uri="{FF2B5EF4-FFF2-40B4-BE49-F238E27FC236}">
                <a16:creationId xmlns:a16="http://schemas.microsoft.com/office/drawing/2014/main" xmlns="" id="{E8A1ED71-09E2-4F91-B99E-7EDF85ABB7CD}"/>
              </a:ext>
            </a:extLst>
          </p:cNvPr>
          <p:cNvSpPr>
            <a:spLocks noGrp="1" noChangeArrowheads="1"/>
          </p:cNvSpPr>
          <p:nvPr>
            <p:ph type="body" idx="1"/>
          </p:nvPr>
        </p:nvSpPr>
        <p:spPr bwMode="auto">
          <a:xfrm>
            <a:off x="822325" y="1100138"/>
            <a:ext cx="7521575"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0" name="Picture 8">
            <a:extLst>
              <a:ext uri="{FF2B5EF4-FFF2-40B4-BE49-F238E27FC236}">
                <a16:creationId xmlns:a16="http://schemas.microsoft.com/office/drawing/2014/main" xmlns="" id="{F1DA98A3-985A-4BA0-BB5D-39D5FF1BF0C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315200" y="6240463"/>
            <a:ext cx="16621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0315532"/>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Lst>
  <p:txStyles>
    <p:titleStyle>
      <a:lvl1pPr algn="l" rtl="0" eaLnBrk="1" fontAlgn="base" hangingPunct="1">
        <a:spcBef>
          <a:spcPct val="0"/>
        </a:spcBef>
        <a:spcAft>
          <a:spcPct val="0"/>
        </a:spcAft>
        <a:defRPr sz="2800" kern="1200" cap="all">
          <a:solidFill>
            <a:schemeClr val="tx1"/>
          </a:solidFill>
          <a:latin typeface="+mj-lt"/>
          <a:ea typeface="+mj-ea"/>
          <a:cs typeface="+mj-cs"/>
        </a:defRPr>
      </a:lvl1pPr>
      <a:lvl2pPr algn="l" rtl="0" eaLnBrk="1" fontAlgn="base" hangingPunct="1">
        <a:spcBef>
          <a:spcPct val="0"/>
        </a:spcBef>
        <a:spcAft>
          <a:spcPct val="0"/>
        </a:spcAft>
        <a:defRPr sz="2800">
          <a:solidFill>
            <a:schemeClr val="tx1"/>
          </a:solidFill>
          <a:latin typeface="Franklin Gothic Medium" panose="020B0603020102020204" pitchFamily="34" charset="0"/>
        </a:defRPr>
      </a:lvl2pPr>
      <a:lvl3pPr algn="l" rtl="0" eaLnBrk="1" fontAlgn="base" hangingPunct="1">
        <a:spcBef>
          <a:spcPct val="0"/>
        </a:spcBef>
        <a:spcAft>
          <a:spcPct val="0"/>
        </a:spcAft>
        <a:defRPr sz="2800">
          <a:solidFill>
            <a:schemeClr val="tx1"/>
          </a:solidFill>
          <a:latin typeface="Franklin Gothic Medium" panose="020B0603020102020204" pitchFamily="34" charset="0"/>
        </a:defRPr>
      </a:lvl3pPr>
      <a:lvl4pPr algn="l" rtl="0" eaLnBrk="1" fontAlgn="base" hangingPunct="1">
        <a:spcBef>
          <a:spcPct val="0"/>
        </a:spcBef>
        <a:spcAft>
          <a:spcPct val="0"/>
        </a:spcAft>
        <a:defRPr sz="2800">
          <a:solidFill>
            <a:schemeClr val="tx1"/>
          </a:solidFill>
          <a:latin typeface="Franklin Gothic Medium" panose="020B0603020102020204" pitchFamily="34" charset="0"/>
        </a:defRPr>
      </a:lvl4pPr>
      <a:lvl5pPr algn="l" rtl="0" eaLnBrk="1" fontAlgn="base" hangingPunct="1">
        <a:spcBef>
          <a:spcPct val="0"/>
        </a:spcBef>
        <a:spcAft>
          <a:spcPct val="0"/>
        </a:spcAft>
        <a:defRPr sz="2800">
          <a:solidFill>
            <a:schemeClr val="tx1"/>
          </a:solidFill>
          <a:latin typeface="Franklin Gothic Medium" panose="020B0603020102020204" pitchFamily="34" charset="0"/>
        </a:defRPr>
      </a:lvl5pPr>
      <a:lvl6pPr marL="457200" algn="l" rtl="0" eaLnBrk="1" fontAlgn="base" hangingPunct="1">
        <a:spcBef>
          <a:spcPct val="0"/>
        </a:spcBef>
        <a:spcAft>
          <a:spcPct val="0"/>
        </a:spcAft>
        <a:defRPr sz="2800">
          <a:solidFill>
            <a:schemeClr val="tx1"/>
          </a:solidFill>
          <a:latin typeface="Franklin Gothic Medium" panose="020B0603020102020204" pitchFamily="34" charset="0"/>
        </a:defRPr>
      </a:lvl6pPr>
      <a:lvl7pPr marL="914400" algn="l" rtl="0" eaLnBrk="1" fontAlgn="base" hangingPunct="1">
        <a:spcBef>
          <a:spcPct val="0"/>
        </a:spcBef>
        <a:spcAft>
          <a:spcPct val="0"/>
        </a:spcAft>
        <a:defRPr sz="2800">
          <a:solidFill>
            <a:schemeClr val="tx1"/>
          </a:solidFill>
          <a:latin typeface="Franklin Gothic Medium" panose="020B0603020102020204" pitchFamily="34" charset="0"/>
        </a:defRPr>
      </a:lvl7pPr>
      <a:lvl8pPr marL="1371600" algn="l" rtl="0" eaLnBrk="1" fontAlgn="base" hangingPunct="1">
        <a:spcBef>
          <a:spcPct val="0"/>
        </a:spcBef>
        <a:spcAft>
          <a:spcPct val="0"/>
        </a:spcAft>
        <a:defRPr sz="2800">
          <a:solidFill>
            <a:schemeClr val="tx1"/>
          </a:solidFill>
          <a:latin typeface="Franklin Gothic Medium" panose="020B0603020102020204" pitchFamily="34" charset="0"/>
        </a:defRPr>
      </a:lvl8pPr>
      <a:lvl9pPr marL="1828800" algn="l" rtl="0" eaLnBrk="1" fontAlgn="base" hangingPunct="1">
        <a:spcBef>
          <a:spcPct val="0"/>
        </a:spcBef>
        <a:spcAft>
          <a:spcPct val="0"/>
        </a:spcAft>
        <a:defRPr sz="2800">
          <a:solidFill>
            <a:schemeClr val="tx1"/>
          </a:solidFill>
          <a:latin typeface="Franklin Gothic Medium" panose="020B0603020102020204" pitchFamily="34" charset="0"/>
        </a:defRPr>
      </a:lvl9pPr>
    </p:titleStyle>
    <p:bodyStyle>
      <a:lvl1pPr marL="342900" indent="-342900" algn="l" rtl="0" eaLnBrk="1" fontAlgn="base" hangingPunct="1">
        <a:spcBef>
          <a:spcPts val="800"/>
        </a:spcBef>
        <a:spcAft>
          <a:spcPct val="0"/>
        </a:spcAft>
        <a:buFont typeface="Arial" panose="020B0604020202020204" pitchFamily="34" charset="0"/>
        <a:defRPr sz="1600" b="1" kern="1200">
          <a:solidFill>
            <a:schemeClr val="tx1"/>
          </a:solidFill>
          <a:latin typeface="+mn-lt"/>
          <a:ea typeface="+mn-ea"/>
          <a:cs typeface="+mn-cs"/>
        </a:defRPr>
      </a:lvl1pPr>
      <a:lvl2pPr marL="173038" indent="-173038" algn="l" rtl="0" eaLnBrk="1" fontAlgn="base" hangingPunct="1">
        <a:spcBef>
          <a:spcPts val="300"/>
        </a:spcBef>
        <a:spcAft>
          <a:spcPct val="0"/>
        </a:spcAft>
        <a:buClr>
          <a:schemeClr val="accent2"/>
        </a:buClr>
        <a:buFont typeface="Wingdings" panose="05000000000000000000" pitchFamily="2" charset="2"/>
        <a:buChar char="§"/>
        <a:defRPr sz="1600" kern="1200">
          <a:solidFill>
            <a:schemeClr val="tx1"/>
          </a:solidFill>
          <a:latin typeface="+mn-lt"/>
          <a:ea typeface="+mn-ea"/>
          <a:cs typeface="+mn-cs"/>
        </a:defRPr>
      </a:lvl2pPr>
      <a:lvl3pPr marL="401638" indent="-163513" algn="l" rtl="0" eaLnBrk="1" fontAlgn="base" hangingPunct="1">
        <a:spcBef>
          <a:spcPts val="300"/>
        </a:spcBef>
        <a:spcAft>
          <a:spcPct val="0"/>
        </a:spcAft>
        <a:buClr>
          <a:schemeClr val="accent2"/>
        </a:buClr>
        <a:buFont typeface="Wingdings" panose="05000000000000000000" pitchFamily="2" charset="2"/>
        <a:buChar char="§"/>
        <a:defRPr sz="1600" kern="1200">
          <a:solidFill>
            <a:schemeClr val="tx1"/>
          </a:solidFill>
          <a:latin typeface="+mn-lt"/>
          <a:ea typeface="+mn-ea"/>
          <a:cs typeface="+mn-cs"/>
        </a:defRPr>
      </a:lvl3pPr>
      <a:lvl4pPr marL="630238" indent="-163513" algn="l" rtl="0" eaLnBrk="1" fontAlgn="base" hangingPunct="1">
        <a:spcBef>
          <a:spcPts val="300"/>
        </a:spcBef>
        <a:spcAft>
          <a:spcPct val="0"/>
        </a:spcAft>
        <a:buClr>
          <a:schemeClr val="accent2"/>
        </a:buClr>
        <a:buFont typeface="Wingdings" panose="05000000000000000000" pitchFamily="2" charset="2"/>
        <a:buChar char="§"/>
        <a:defRPr sz="1600" kern="1200">
          <a:solidFill>
            <a:schemeClr val="tx1"/>
          </a:solidFill>
          <a:latin typeface="+mn-lt"/>
          <a:ea typeface="+mn-ea"/>
          <a:cs typeface="+mn-cs"/>
        </a:defRPr>
      </a:lvl4pPr>
      <a:lvl5pPr marL="858838" indent="-173038" algn="l" rtl="0" eaLnBrk="1" fontAlgn="base" hangingPunct="1">
        <a:spcBef>
          <a:spcPts val="300"/>
        </a:spcBef>
        <a:spcAft>
          <a:spcPct val="0"/>
        </a:spcAft>
        <a:buClr>
          <a:schemeClr val="accent2"/>
        </a:buClr>
        <a:buFont typeface="Wingdings" panose="05000000000000000000"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4.wdp"/></Relationships>
</file>

<file path=ppt/slides/_rels/slide10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slide" Target="slide15.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wmf"/></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8.png"/><Relationship Id="rId5" Type="http://schemas.openxmlformats.org/officeDocument/2006/relationships/oleObject" Target="../embeddings/oleObject2.bin"/><Relationship Id="rId4" Type="http://schemas.openxmlformats.org/officeDocument/2006/relationships/slide" Target="slide100.xml"/></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28.png"/><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hyperlink" Target="http://www.radianresearch.com/Radian%20Research,%20Inc..data/Components/jpeg/standard%20pages%20jgp/rm-10%20web.jpg" TargetMode="External"/><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jpe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8.png"/><Relationship Id="rId5" Type="http://schemas.openxmlformats.org/officeDocument/2006/relationships/oleObject" Target="../embeddings/oleObject4.bin"/><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28.png"/><Relationship Id="rId5" Type="http://schemas.openxmlformats.org/officeDocument/2006/relationships/oleObject" Target="../embeddings/oleObject5.bin"/><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5.png"/><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77.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vmlDrawing" Target="../drawings/vmlDrawing6.vml"/><Relationship Id="rId5" Type="http://schemas.openxmlformats.org/officeDocument/2006/relationships/image" Target="../media/image28.png"/><Relationship Id="rId4" Type="http://schemas.openxmlformats.org/officeDocument/2006/relationships/oleObject" Target="../embeddings/oleObject6.bin"/></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79.jpeg"/></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83.jpeg"/></Relationships>
</file>

<file path=ppt/slides/_rels/slide5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84.jpeg"/></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92.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90.png"/><Relationship Id="rId5" Type="http://schemas.openxmlformats.org/officeDocument/2006/relationships/oleObject" Target="../embeddings/oleObject7.bin"/><Relationship Id="rId4" Type="http://schemas.openxmlformats.org/officeDocument/2006/relationships/image" Target="../media/image91.jpeg"/></Relationships>
</file>

<file path=ppt/slides/_rels/slide5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99.jpeg"/><Relationship Id="rId4" Type="http://schemas.openxmlformats.org/officeDocument/2006/relationships/image" Target="../media/image98.jpeg"/></Relationships>
</file>

<file path=ppt/slides/_rels/slide6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101.png"/><Relationship Id="rId4" Type="http://schemas.openxmlformats.org/officeDocument/2006/relationships/oleObject" Target="../embeddings/oleObject8.bin"/></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90.png"/><Relationship Id="rId5" Type="http://schemas.openxmlformats.org/officeDocument/2006/relationships/oleObject" Target="../embeddings/oleObject9.bin"/><Relationship Id="rId4" Type="http://schemas.openxmlformats.org/officeDocument/2006/relationships/image" Target="../media/image102.png"/></Relationships>
</file>

<file path=ppt/slides/_rels/slide6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68.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7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28.jpe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hyperlink" Target="https://en.wikipedia.org/wiki/File:Complex_number_illustration.svg" TargetMode="Externa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1027"/>
          <p:cNvSpPr txBox="1">
            <a:spLocks noChangeArrowheads="1"/>
          </p:cNvSpPr>
          <p:nvPr/>
        </p:nvSpPr>
        <p:spPr bwMode="auto">
          <a:xfrm>
            <a:off x="0" y="1618796"/>
            <a:ext cx="9120982" cy="2585323"/>
          </a:xfrm>
          <a:prstGeom prst="rect">
            <a:avLst/>
          </a:prstGeom>
          <a:noFill/>
          <a:ln w="9525">
            <a:noFill/>
            <a:miter lim="800000"/>
            <a:headEnd/>
            <a:tailEnd/>
          </a:ln>
        </p:spPr>
        <p:txBody>
          <a:bodyPr wrap="square">
            <a:spAutoFit/>
          </a:bodyPr>
          <a:lstStyle/>
          <a:p>
            <a:pPr algn="ctr"/>
            <a:r>
              <a:rPr lang="en-US" sz="6600" b="1" i="1" dirty="0">
                <a:solidFill>
                  <a:schemeClr val="accent2"/>
                </a:solidFill>
                <a:latin typeface="Arial" panose="020B0604020202020204" pitchFamily="34" charset="0"/>
                <a:cs typeface="Arial" panose="020B0604020202020204" pitchFamily="34" charset="0"/>
              </a:rPr>
              <a:t>Verifying </a:t>
            </a:r>
          </a:p>
          <a:p>
            <a:pPr algn="ctr"/>
            <a:r>
              <a:rPr lang="en-US" sz="4800" b="1" i="1" dirty="0">
                <a:solidFill>
                  <a:schemeClr val="accent2"/>
                </a:solidFill>
                <a:latin typeface="Arial" panose="020B0604020202020204" pitchFamily="34" charset="0"/>
                <a:cs typeface="Arial" panose="020B0604020202020204" pitchFamily="34" charset="0"/>
              </a:rPr>
              <a:t>Transformer Rated Service Installations</a:t>
            </a:r>
          </a:p>
        </p:txBody>
      </p:sp>
      <p:pic>
        <p:nvPicPr>
          <p:cNvPr id="8" name="Picture 8">
            <a:extLst>
              <a:ext uri="{FF2B5EF4-FFF2-40B4-BE49-F238E27FC236}">
                <a16:creationId xmlns:a16="http://schemas.microsoft.com/office/drawing/2014/main" xmlns="" id="{75D02F44-F0A6-4646-91DF-3C5A6B66CD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
            <a:ext cx="13128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Image result for georgia power logo">
            <a:extLst>
              <a:ext uri="{FF2B5EF4-FFF2-40B4-BE49-F238E27FC236}">
                <a16:creationId xmlns:a16="http://schemas.microsoft.com/office/drawing/2014/main" xmlns="" id="{A33144AB-91A9-4206-8D59-8285FBD637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750" y="266700"/>
            <a:ext cx="28162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a:extLst>
              <a:ext uri="{FF2B5EF4-FFF2-40B4-BE49-F238E27FC236}">
                <a16:creationId xmlns:a16="http://schemas.microsoft.com/office/drawing/2014/main" xmlns="" id="{BC1906F1-0B6A-4C66-B1E5-7600A8477B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2375" y="5399088"/>
            <a:ext cx="387191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xmlns="" id="{292E69EA-4D29-4A66-B21A-C4199F1C02E0}"/>
              </a:ext>
            </a:extLst>
          </p:cNvPr>
          <p:cNvSpPr txBox="1"/>
          <p:nvPr/>
        </p:nvSpPr>
        <p:spPr>
          <a:xfrm>
            <a:off x="3290888" y="4800600"/>
            <a:ext cx="2562225" cy="369888"/>
          </a:xfrm>
          <a:prstGeom prst="rect">
            <a:avLst/>
          </a:prstGeom>
          <a:noFill/>
        </p:spPr>
        <p:txBody>
          <a:bodyPr>
            <a:spAutoFit/>
          </a:bodyPr>
          <a:lstStyle/>
          <a:p>
            <a:pPr algn="ctr" eaLnBrk="1" fontAlgn="auto" hangingPunct="1">
              <a:spcBef>
                <a:spcPts val="0"/>
              </a:spcBef>
              <a:spcAft>
                <a:spcPts val="0"/>
              </a:spcAft>
              <a:defRPr/>
            </a:pPr>
            <a:r>
              <a:rPr lang="en-US" dirty="0">
                <a:solidFill>
                  <a:schemeClr val="accent6"/>
                </a:solidFill>
                <a:latin typeface="+mn-lt"/>
              </a:rPr>
              <a:t>January 2019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78971" y="366485"/>
            <a:ext cx="8171543" cy="5710132"/>
          </a:xfrm>
          <a:prstGeom prst="rect">
            <a:avLst/>
          </a:prstGeom>
          <a:ln>
            <a:solidFill>
              <a:schemeClr val="tx1"/>
            </a:solidFill>
          </a:ln>
        </p:spPr>
      </p:pic>
      <p:sp>
        <p:nvSpPr>
          <p:cNvPr id="7" name="AutoShape 288"/>
          <p:cNvSpPr>
            <a:spLocks noChangeArrowheads="1"/>
          </p:cNvSpPr>
          <p:nvPr/>
        </p:nvSpPr>
        <p:spPr bwMode="auto">
          <a:xfrm>
            <a:off x="4122882" y="2830286"/>
            <a:ext cx="331788" cy="764261"/>
          </a:xfrm>
          <a:prstGeom prst="star16">
            <a:avLst>
              <a:gd name="adj" fmla="val 37500"/>
            </a:avLst>
          </a:prstGeom>
          <a:noFill/>
          <a:ln w="38100">
            <a:solidFill>
              <a:srgbClr val="C00000"/>
            </a:solidFill>
            <a:miter lim="800000"/>
            <a:headEnd/>
            <a:tailEnd/>
          </a:ln>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pPr algn="ctr"/>
            <a:endParaRPr lang="en-US" altLang="en-US" sz="1000" dirty="0">
              <a:solidFill>
                <a:schemeClr val="bg1"/>
              </a:solidFill>
            </a:endParaRPr>
          </a:p>
        </p:txBody>
      </p:sp>
      <p:sp>
        <p:nvSpPr>
          <p:cNvPr id="8" name="TextBox 7"/>
          <p:cNvSpPr txBox="1"/>
          <p:nvPr/>
        </p:nvSpPr>
        <p:spPr>
          <a:xfrm>
            <a:off x="2068285" y="5491842"/>
            <a:ext cx="5007429" cy="584775"/>
          </a:xfrm>
          <a:prstGeom prst="rect">
            <a:avLst/>
          </a:prstGeom>
          <a:solidFill>
            <a:schemeClr val="bg1"/>
          </a:solidFill>
        </p:spPr>
        <p:txBody>
          <a:bodyPr wrap="square" rtlCol="0">
            <a:spAutoFit/>
          </a:bodyPr>
          <a:lstStyle/>
          <a:p>
            <a:pPr algn="ctr"/>
            <a:r>
              <a:rPr lang="en-US" sz="3200" b="1" i="1" dirty="0">
                <a:solidFill>
                  <a:srgbClr val="0033CC"/>
                </a:solidFill>
              </a:rPr>
              <a:t>Form 9S Abase Adaptor</a:t>
            </a:r>
          </a:p>
        </p:txBody>
      </p:sp>
    </p:spTree>
    <p:extLst>
      <p:ext uri="{BB962C8B-B14F-4D97-AF65-F5344CB8AC3E}">
        <p14:creationId xmlns:p14="http://schemas.microsoft.com/office/powerpoint/2010/main" val="311289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5"/>
          <p:cNvSpPr>
            <a:spLocks noChangeArrowheads="1"/>
          </p:cNvSpPr>
          <p:nvPr/>
        </p:nvSpPr>
        <p:spPr bwMode="auto">
          <a:xfrm>
            <a:off x="328774" y="383263"/>
            <a:ext cx="8392442" cy="1323439"/>
          </a:xfrm>
          <a:prstGeom prst="rect">
            <a:avLst/>
          </a:prstGeom>
          <a:noFill/>
          <a:ln w="9525">
            <a:noFill/>
            <a:miter lim="800000"/>
            <a:headEnd/>
            <a:tailEnd/>
          </a:ln>
        </p:spPr>
        <p:txBody>
          <a:bodyPr wrap="square" lIns="0" tIns="0" rIns="0" bIns="0">
            <a:spAutoFit/>
          </a:bodyPr>
          <a:lstStyle/>
          <a:p>
            <a:pPr algn="ctr"/>
            <a:r>
              <a:rPr lang="en-US" sz="5400" b="1" dirty="0">
                <a:solidFill>
                  <a:srgbClr val="008000"/>
                </a:solidFill>
                <a:latin typeface="Times New Roman" pitchFamily="18" charset="0"/>
              </a:rPr>
              <a:t>SAFETY</a:t>
            </a:r>
            <a:r>
              <a:rPr lang="en-US" sz="4800" b="1" dirty="0">
                <a:solidFill>
                  <a:srgbClr val="008000"/>
                </a:solidFill>
                <a:latin typeface="Times New Roman" pitchFamily="18" charset="0"/>
              </a:rPr>
              <a:t> </a:t>
            </a:r>
          </a:p>
          <a:p>
            <a:pPr algn="ctr"/>
            <a:r>
              <a:rPr lang="en-US" sz="3200" b="1" dirty="0">
                <a:solidFill>
                  <a:srgbClr val="008000"/>
                </a:solidFill>
                <a:latin typeface="Times New Roman" pitchFamily="18" charset="0"/>
              </a:rPr>
              <a:t>IS </a:t>
            </a:r>
            <a:r>
              <a:rPr lang="en-US" sz="2000" b="1" dirty="0">
                <a:solidFill>
                  <a:srgbClr val="008000"/>
                </a:solidFill>
                <a:latin typeface="Times New Roman" pitchFamily="18" charset="0"/>
              </a:rPr>
              <a:t>THE ABSOLUTE NUMBER ONE PRIORITY</a:t>
            </a:r>
            <a:endParaRPr lang="en-US" sz="2000" b="1" dirty="0">
              <a:latin typeface="Tahoma" pitchFamily="34" charset="0"/>
            </a:endParaRPr>
          </a:p>
        </p:txBody>
      </p:sp>
      <p:sp>
        <p:nvSpPr>
          <p:cNvPr id="88070" name="Rectangle 18"/>
          <p:cNvSpPr>
            <a:spLocks noChangeArrowheads="1"/>
          </p:cNvSpPr>
          <p:nvPr/>
        </p:nvSpPr>
        <p:spPr bwMode="auto">
          <a:xfrm>
            <a:off x="5673725" y="1822450"/>
            <a:ext cx="69850" cy="334963"/>
          </a:xfrm>
          <a:prstGeom prst="rect">
            <a:avLst/>
          </a:prstGeom>
          <a:noFill/>
          <a:ln w="9525">
            <a:noFill/>
            <a:miter lim="800000"/>
            <a:headEnd/>
            <a:tailEnd/>
          </a:ln>
        </p:spPr>
        <p:txBody>
          <a:bodyPr wrap="none" lIns="0" tIns="0" rIns="0" bIns="0">
            <a:spAutoFit/>
          </a:bodyPr>
          <a:lstStyle/>
          <a:p>
            <a:r>
              <a:rPr lang="en-US" sz="2200" b="1">
                <a:solidFill>
                  <a:srgbClr val="FF0000"/>
                </a:solidFill>
                <a:latin typeface="Times New Roman" pitchFamily="18" charset="0"/>
              </a:rPr>
              <a:t> </a:t>
            </a:r>
            <a:endParaRPr lang="en-US">
              <a:latin typeface="Tahoma" pitchFamily="34" charset="0"/>
            </a:endParaRPr>
          </a:p>
        </p:txBody>
      </p:sp>
      <p:sp>
        <p:nvSpPr>
          <p:cNvPr id="88073" name="Rectangle 27"/>
          <p:cNvSpPr>
            <a:spLocks noChangeArrowheads="1"/>
          </p:cNvSpPr>
          <p:nvPr/>
        </p:nvSpPr>
        <p:spPr bwMode="auto">
          <a:xfrm>
            <a:off x="2417763" y="1830388"/>
            <a:ext cx="1025525" cy="334962"/>
          </a:xfrm>
          <a:prstGeom prst="rect">
            <a:avLst/>
          </a:prstGeom>
          <a:noFill/>
          <a:ln w="9525">
            <a:noFill/>
            <a:miter lim="800000"/>
            <a:headEnd/>
            <a:tailEnd/>
          </a:ln>
        </p:spPr>
        <p:txBody>
          <a:bodyPr wrap="none" lIns="0" tIns="0" rIns="0" bIns="0">
            <a:spAutoFit/>
          </a:bodyPr>
          <a:lstStyle/>
          <a:p>
            <a:r>
              <a:rPr lang="en-US" sz="2200" b="1" dirty="0">
                <a:solidFill>
                  <a:srgbClr val="000000"/>
                </a:solidFill>
                <a:latin typeface="Times New Roman" pitchFamily="18" charset="0"/>
              </a:rPr>
              <a:t>Hardhat</a:t>
            </a:r>
            <a:endParaRPr lang="en-US" dirty="0">
              <a:latin typeface="Tahoma" pitchFamily="34" charset="0"/>
            </a:endParaRPr>
          </a:p>
        </p:txBody>
      </p:sp>
      <p:sp>
        <p:nvSpPr>
          <p:cNvPr id="88074" name="Rectangle 28"/>
          <p:cNvSpPr>
            <a:spLocks noChangeArrowheads="1"/>
          </p:cNvSpPr>
          <p:nvPr/>
        </p:nvSpPr>
        <p:spPr bwMode="auto">
          <a:xfrm>
            <a:off x="2189163" y="2146300"/>
            <a:ext cx="128587" cy="334963"/>
          </a:xfrm>
          <a:prstGeom prst="rect">
            <a:avLst/>
          </a:prstGeom>
          <a:noFill/>
          <a:ln w="9525">
            <a:noFill/>
            <a:miter lim="800000"/>
            <a:headEnd/>
            <a:tailEnd/>
          </a:ln>
        </p:spPr>
        <p:txBody>
          <a:bodyPr wrap="none" lIns="0" tIns="0" rIns="0" bIns="0">
            <a:spAutoFit/>
          </a:bodyPr>
          <a:lstStyle/>
          <a:p>
            <a:r>
              <a:rPr lang="en-US" sz="2200">
                <a:solidFill>
                  <a:srgbClr val="000000"/>
                </a:solidFill>
                <a:latin typeface="Symbol" pitchFamily="18" charset="2"/>
              </a:rPr>
              <a:t>·</a:t>
            </a:r>
            <a:endParaRPr lang="en-US">
              <a:latin typeface="Tahoma" pitchFamily="34" charset="0"/>
            </a:endParaRPr>
          </a:p>
        </p:txBody>
      </p:sp>
      <p:sp>
        <p:nvSpPr>
          <p:cNvPr id="88075" name="Rectangle 29"/>
          <p:cNvSpPr>
            <a:spLocks noChangeArrowheads="1"/>
          </p:cNvSpPr>
          <p:nvPr/>
        </p:nvSpPr>
        <p:spPr bwMode="auto">
          <a:xfrm>
            <a:off x="2317750" y="2176463"/>
            <a:ext cx="77788" cy="334962"/>
          </a:xfrm>
          <a:prstGeom prst="rect">
            <a:avLst/>
          </a:prstGeom>
          <a:noFill/>
          <a:ln w="9525">
            <a:noFill/>
            <a:miter lim="800000"/>
            <a:headEnd/>
            <a:tailEnd/>
          </a:ln>
        </p:spPr>
        <p:txBody>
          <a:bodyPr wrap="none" lIns="0" tIns="0" rIns="0" bIns="0">
            <a:spAutoFit/>
          </a:bodyPr>
          <a:lstStyle/>
          <a:p>
            <a:r>
              <a:rPr lang="en-US" sz="2200">
                <a:solidFill>
                  <a:srgbClr val="000000"/>
                </a:solidFill>
              </a:rPr>
              <a:t> </a:t>
            </a:r>
            <a:endParaRPr lang="en-US">
              <a:latin typeface="Tahoma" pitchFamily="34" charset="0"/>
            </a:endParaRPr>
          </a:p>
        </p:txBody>
      </p:sp>
      <p:sp>
        <p:nvSpPr>
          <p:cNvPr id="88076" name="Rectangle 30"/>
          <p:cNvSpPr>
            <a:spLocks noChangeArrowheads="1"/>
          </p:cNvSpPr>
          <p:nvPr/>
        </p:nvSpPr>
        <p:spPr bwMode="auto">
          <a:xfrm>
            <a:off x="2417763" y="2171700"/>
            <a:ext cx="1762125" cy="334963"/>
          </a:xfrm>
          <a:prstGeom prst="rect">
            <a:avLst/>
          </a:prstGeom>
          <a:noFill/>
          <a:ln w="9525">
            <a:noFill/>
            <a:miter lim="800000"/>
            <a:headEnd/>
            <a:tailEnd/>
          </a:ln>
        </p:spPr>
        <p:txBody>
          <a:bodyPr wrap="none" lIns="0" tIns="0" rIns="0" bIns="0">
            <a:spAutoFit/>
          </a:bodyPr>
          <a:lstStyle/>
          <a:p>
            <a:r>
              <a:rPr lang="en-US" sz="2200" b="1" dirty="0">
                <a:solidFill>
                  <a:srgbClr val="000000"/>
                </a:solidFill>
                <a:latin typeface="Times New Roman" pitchFamily="18" charset="0"/>
              </a:rPr>
              <a:t>Eye Protection</a:t>
            </a:r>
            <a:endParaRPr lang="en-US" dirty="0">
              <a:latin typeface="Tahoma" pitchFamily="34" charset="0"/>
            </a:endParaRPr>
          </a:p>
        </p:txBody>
      </p:sp>
      <p:sp>
        <p:nvSpPr>
          <p:cNvPr id="88077" name="Rectangle 31"/>
          <p:cNvSpPr>
            <a:spLocks noChangeArrowheads="1"/>
          </p:cNvSpPr>
          <p:nvPr/>
        </p:nvSpPr>
        <p:spPr bwMode="auto">
          <a:xfrm>
            <a:off x="2189163" y="2487613"/>
            <a:ext cx="128587" cy="334962"/>
          </a:xfrm>
          <a:prstGeom prst="rect">
            <a:avLst/>
          </a:prstGeom>
          <a:noFill/>
          <a:ln w="9525">
            <a:noFill/>
            <a:miter lim="800000"/>
            <a:headEnd/>
            <a:tailEnd/>
          </a:ln>
        </p:spPr>
        <p:txBody>
          <a:bodyPr wrap="none" lIns="0" tIns="0" rIns="0" bIns="0">
            <a:spAutoFit/>
          </a:bodyPr>
          <a:lstStyle/>
          <a:p>
            <a:r>
              <a:rPr lang="en-US" sz="2200">
                <a:solidFill>
                  <a:srgbClr val="000000"/>
                </a:solidFill>
                <a:latin typeface="Symbol" pitchFamily="18" charset="2"/>
              </a:rPr>
              <a:t>·</a:t>
            </a:r>
            <a:endParaRPr lang="en-US">
              <a:latin typeface="Tahoma" pitchFamily="34" charset="0"/>
            </a:endParaRPr>
          </a:p>
        </p:txBody>
      </p:sp>
      <p:sp>
        <p:nvSpPr>
          <p:cNvPr id="88078" name="Rectangle 32"/>
          <p:cNvSpPr>
            <a:spLocks noChangeArrowheads="1"/>
          </p:cNvSpPr>
          <p:nvPr/>
        </p:nvSpPr>
        <p:spPr bwMode="auto">
          <a:xfrm>
            <a:off x="2317750" y="2517775"/>
            <a:ext cx="77788" cy="334963"/>
          </a:xfrm>
          <a:prstGeom prst="rect">
            <a:avLst/>
          </a:prstGeom>
          <a:noFill/>
          <a:ln w="9525">
            <a:noFill/>
            <a:miter lim="800000"/>
            <a:headEnd/>
            <a:tailEnd/>
          </a:ln>
        </p:spPr>
        <p:txBody>
          <a:bodyPr wrap="none" lIns="0" tIns="0" rIns="0" bIns="0">
            <a:spAutoFit/>
          </a:bodyPr>
          <a:lstStyle/>
          <a:p>
            <a:r>
              <a:rPr lang="en-US" sz="2200">
                <a:solidFill>
                  <a:srgbClr val="000000"/>
                </a:solidFill>
              </a:rPr>
              <a:t> </a:t>
            </a:r>
            <a:endParaRPr lang="en-US">
              <a:latin typeface="Tahoma" pitchFamily="34" charset="0"/>
            </a:endParaRPr>
          </a:p>
        </p:txBody>
      </p:sp>
      <p:sp>
        <p:nvSpPr>
          <p:cNvPr id="88079" name="Rectangle 33"/>
          <p:cNvSpPr>
            <a:spLocks noChangeArrowheads="1"/>
          </p:cNvSpPr>
          <p:nvPr/>
        </p:nvSpPr>
        <p:spPr bwMode="auto">
          <a:xfrm>
            <a:off x="2417763" y="2513013"/>
            <a:ext cx="1484312" cy="334962"/>
          </a:xfrm>
          <a:prstGeom prst="rect">
            <a:avLst/>
          </a:prstGeom>
          <a:noFill/>
          <a:ln w="9525">
            <a:noFill/>
            <a:miter lim="800000"/>
            <a:headEnd/>
            <a:tailEnd/>
          </a:ln>
        </p:spPr>
        <p:txBody>
          <a:bodyPr wrap="none" lIns="0" tIns="0" rIns="0" bIns="0">
            <a:spAutoFit/>
          </a:bodyPr>
          <a:lstStyle/>
          <a:p>
            <a:r>
              <a:rPr lang="en-US" sz="2200" b="1">
                <a:solidFill>
                  <a:srgbClr val="000000"/>
                </a:solidFill>
                <a:latin typeface="Times New Roman" pitchFamily="18" charset="0"/>
              </a:rPr>
              <a:t>FR Clothing</a:t>
            </a:r>
            <a:endParaRPr lang="en-US">
              <a:latin typeface="Tahoma" pitchFamily="34" charset="0"/>
            </a:endParaRPr>
          </a:p>
        </p:txBody>
      </p:sp>
      <p:sp>
        <p:nvSpPr>
          <p:cNvPr id="88080" name="Rectangle 34"/>
          <p:cNvSpPr>
            <a:spLocks noChangeArrowheads="1"/>
          </p:cNvSpPr>
          <p:nvPr/>
        </p:nvSpPr>
        <p:spPr bwMode="auto">
          <a:xfrm>
            <a:off x="2189163" y="2828925"/>
            <a:ext cx="128587" cy="334963"/>
          </a:xfrm>
          <a:prstGeom prst="rect">
            <a:avLst/>
          </a:prstGeom>
          <a:noFill/>
          <a:ln w="9525">
            <a:noFill/>
            <a:miter lim="800000"/>
            <a:headEnd/>
            <a:tailEnd/>
          </a:ln>
        </p:spPr>
        <p:txBody>
          <a:bodyPr wrap="none" lIns="0" tIns="0" rIns="0" bIns="0">
            <a:spAutoFit/>
          </a:bodyPr>
          <a:lstStyle/>
          <a:p>
            <a:r>
              <a:rPr lang="en-US" sz="2200">
                <a:solidFill>
                  <a:srgbClr val="000000"/>
                </a:solidFill>
                <a:latin typeface="Symbol" pitchFamily="18" charset="2"/>
              </a:rPr>
              <a:t>·</a:t>
            </a:r>
            <a:endParaRPr lang="en-US">
              <a:latin typeface="Tahoma" pitchFamily="34" charset="0"/>
            </a:endParaRPr>
          </a:p>
        </p:txBody>
      </p:sp>
      <p:sp>
        <p:nvSpPr>
          <p:cNvPr id="88081" name="Rectangle 35"/>
          <p:cNvSpPr>
            <a:spLocks noChangeArrowheads="1"/>
          </p:cNvSpPr>
          <p:nvPr/>
        </p:nvSpPr>
        <p:spPr bwMode="auto">
          <a:xfrm>
            <a:off x="2317750" y="2859088"/>
            <a:ext cx="77788" cy="334962"/>
          </a:xfrm>
          <a:prstGeom prst="rect">
            <a:avLst/>
          </a:prstGeom>
          <a:noFill/>
          <a:ln w="9525">
            <a:noFill/>
            <a:miter lim="800000"/>
            <a:headEnd/>
            <a:tailEnd/>
          </a:ln>
        </p:spPr>
        <p:txBody>
          <a:bodyPr wrap="none" lIns="0" tIns="0" rIns="0" bIns="0">
            <a:spAutoFit/>
          </a:bodyPr>
          <a:lstStyle/>
          <a:p>
            <a:r>
              <a:rPr lang="en-US" sz="2200">
                <a:solidFill>
                  <a:srgbClr val="000000"/>
                </a:solidFill>
              </a:rPr>
              <a:t> </a:t>
            </a:r>
            <a:endParaRPr lang="en-US">
              <a:latin typeface="Tahoma" pitchFamily="34" charset="0"/>
            </a:endParaRPr>
          </a:p>
        </p:txBody>
      </p:sp>
      <p:sp>
        <p:nvSpPr>
          <p:cNvPr id="88082" name="Rectangle 36"/>
          <p:cNvSpPr>
            <a:spLocks noChangeArrowheads="1"/>
          </p:cNvSpPr>
          <p:nvPr/>
        </p:nvSpPr>
        <p:spPr bwMode="auto">
          <a:xfrm>
            <a:off x="2417763" y="2854325"/>
            <a:ext cx="2382837" cy="334963"/>
          </a:xfrm>
          <a:prstGeom prst="rect">
            <a:avLst/>
          </a:prstGeom>
          <a:noFill/>
          <a:ln w="9525">
            <a:noFill/>
            <a:miter lim="800000"/>
            <a:headEnd/>
            <a:tailEnd/>
          </a:ln>
        </p:spPr>
        <p:txBody>
          <a:bodyPr wrap="none" lIns="0" tIns="0" rIns="0" bIns="0">
            <a:spAutoFit/>
          </a:bodyPr>
          <a:lstStyle/>
          <a:p>
            <a:r>
              <a:rPr lang="en-US" sz="2200" b="1">
                <a:solidFill>
                  <a:srgbClr val="000000"/>
                </a:solidFill>
                <a:latin typeface="Times New Roman" pitchFamily="18" charset="0"/>
              </a:rPr>
              <a:t>Rubber gloves with </a:t>
            </a:r>
            <a:endParaRPr lang="en-US">
              <a:latin typeface="Tahoma" pitchFamily="34" charset="0"/>
            </a:endParaRPr>
          </a:p>
        </p:txBody>
      </p:sp>
      <p:sp>
        <p:nvSpPr>
          <p:cNvPr id="88083" name="Rectangle 37"/>
          <p:cNvSpPr>
            <a:spLocks noChangeArrowheads="1"/>
          </p:cNvSpPr>
          <p:nvPr/>
        </p:nvSpPr>
        <p:spPr bwMode="auto">
          <a:xfrm>
            <a:off x="4797425" y="2854325"/>
            <a:ext cx="3460750" cy="334963"/>
          </a:xfrm>
          <a:prstGeom prst="rect">
            <a:avLst/>
          </a:prstGeom>
          <a:noFill/>
          <a:ln w="9525">
            <a:noFill/>
            <a:miter lim="800000"/>
            <a:headEnd/>
            <a:tailEnd/>
          </a:ln>
        </p:spPr>
        <p:txBody>
          <a:bodyPr wrap="none" lIns="0" tIns="0" rIns="0" bIns="0">
            <a:spAutoFit/>
          </a:bodyPr>
          <a:lstStyle/>
          <a:p>
            <a:r>
              <a:rPr lang="en-US" sz="2200" b="1">
                <a:solidFill>
                  <a:srgbClr val="000000"/>
                </a:solidFill>
                <a:latin typeface="Times New Roman" pitchFamily="18" charset="0"/>
              </a:rPr>
              <a:t>“Grabbit” gloves or Leather </a:t>
            </a:r>
            <a:endParaRPr lang="en-US">
              <a:latin typeface="Tahoma" pitchFamily="34" charset="0"/>
            </a:endParaRPr>
          </a:p>
        </p:txBody>
      </p:sp>
      <p:sp>
        <p:nvSpPr>
          <p:cNvPr id="88084" name="Rectangle 38"/>
          <p:cNvSpPr>
            <a:spLocks noChangeArrowheads="1"/>
          </p:cNvSpPr>
          <p:nvPr/>
        </p:nvSpPr>
        <p:spPr bwMode="auto">
          <a:xfrm>
            <a:off x="819150" y="3509963"/>
            <a:ext cx="69850" cy="334962"/>
          </a:xfrm>
          <a:prstGeom prst="rect">
            <a:avLst/>
          </a:prstGeom>
          <a:noFill/>
          <a:ln w="9525">
            <a:noFill/>
            <a:miter lim="800000"/>
            <a:headEnd/>
            <a:tailEnd/>
          </a:ln>
        </p:spPr>
        <p:txBody>
          <a:bodyPr wrap="none" lIns="0" tIns="0" rIns="0" bIns="0">
            <a:spAutoFit/>
          </a:bodyPr>
          <a:lstStyle/>
          <a:p>
            <a:r>
              <a:rPr lang="en-US" sz="2200" b="1">
                <a:solidFill>
                  <a:srgbClr val="000000"/>
                </a:solidFill>
                <a:latin typeface="Times New Roman" pitchFamily="18" charset="0"/>
              </a:rPr>
              <a:t> </a:t>
            </a:r>
            <a:endParaRPr lang="en-US">
              <a:latin typeface="Tahoma" pitchFamily="34" charset="0"/>
            </a:endParaRPr>
          </a:p>
        </p:txBody>
      </p:sp>
      <p:sp>
        <p:nvSpPr>
          <p:cNvPr id="88085" name="Rectangle 39"/>
          <p:cNvSpPr>
            <a:spLocks noChangeArrowheads="1"/>
          </p:cNvSpPr>
          <p:nvPr/>
        </p:nvSpPr>
        <p:spPr bwMode="auto">
          <a:xfrm>
            <a:off x="2189163" y="3176588"/>
            <a:ext cx="2141537" cy="334962"/>
          </a:xfrm>
          <a:prstGeom prst="rect">
            <a:avLst/>
          </a:prstGeom>
          <a:noFill/>
          <a:ln w="9525">
            <a:noFill/>
            <a:miter lim="800000"/>
            <a:headEnd/>
            <a:tailEnd/>
          </a:ln>
        </p:spPr>
        <p:txBody>
          <a:bodyPr wrap="none" lIns="0" tIns="0" rIns="0" bIns="0">
            <a:spAutoFit/>
          </a:bodyPr>
          <a:lstStyle/>
          <a:p>
            <a:r>
              <a:rPr lang="en-US" sz="2200" b="1" dirty="0">
                <a:solidFill>
                  <a:srgbClr val="000000"/>
                </a:solidFill>
                <a:latin typeface="Times New Roman" pitchFamily="18" charset="0"/>
              </a:rPr>
              <a:t>   outer protectors</a:t>
            </a:r>
            <a:endParaRPr lang="en-US" dirty="0">
              <a:latin typeface="Tahoma" pitchFamily="34" charset="0"/>
            </a:endParaRPr>
          </a:p>
        </p:txBody>
      </p:sp>
      <p:pic>
        <p:nvPicPr>
          <p:cNvPr id="88086" name="Picture 40"/>
          <p:cNvPicPr>
            <a:picLocks noChangeAspect="1" noChangeArrowheads="1"/>
          </p:cNvPicPr>
          <p:nvPr/>
        </p:nvPicPr>
        <p:blipFill>
          <a:blip r:embed="rId3" cstate="print"/>
          <a:srcRect/>
          <a:stretch>
            <a:fillRect/>
          </a:stretch>
        </p:blipFill>
        <p:spPr bwMode="auto">
          <a:xfrm>
            <a:off x="2506894" y="3536951"/>
            <a:ext cx="4633645" cy="2483706"/>
          </a:xfrm>
          <a:prstGeom prst="rect">
            <a:avLst/>
          </a:prstGeom>
          <a:noFill/>
          <a:ln w="9525">
            <a:solidFill>
              <a:schemeClr val="tx1"/>
            </a:solidFill>
            <a:miter lim="800000"/>
            <a:headEnd/>
            <a:tailEnd/>
          </a:ln>
        </p:spPr>
      </p:pic>
      <p:sp>
        <p:nvSpPr>
          <p:cNvPr id="88087" name="Rectangle 41"/>
          <p:cNvSpPr>
            <a:spLocks noChangeArrowheads="1"/>
          </p:cNvSpPr>
          <p:nvPr/>
        </p:nvSpPr>
        <p:spPr bwMode="auto">
          <a:xfrm>
            <a:off x="2187575" y="1831975"/>
            <a:ext cx="128588" cy="334963"/>
          </a:xfrm>
          <a:prstGeom prst="rect">
            <a:avLst/>
          </a:prstGeom>
          <a:noFill/>
          <a:ln w="9525">
            <a:noFill/>
            <a:miter lim="800000"/>
            <a:headEnd/>
            <a:tailEnd/>
          </a:ln>
        </p:spPr>
        <p:txBody>
          <a:bodyPr wrap="none" lIns="0" tIns="0" rIns="0" bIns="0">
            <a:spAutoFit/>
          </a:bodyPr>
          <a:lstStyle/>
          <a:p>
            <a:r>
              <a:rPr lang="en-US" sz="2200">
                <a:solidFill>
                  <a:srgbClr val="000000"/>
                </a:solidFill>
                <a:latin typeface="Symbol" pitchFamily="18" charset="2"/>
              </a:rPr>
              <a:t>·</a:t>
            </a:r>
            <a:endParaRPr lang="en-US">
              <a:latin typeface="Tahoma" pitchFamily="34" charset="0"/>
            </a:endParaRPr>
          </a:p>
        </p:txBody>
      </p:sp>
      <p:sp>
        <p:nvSpPr>
          <p:cNvPr id="266283" name="PubCross">
            <a:hlinkClick r:id="rId4" action="ppaction://hlinksldjump"/>
          </p:cNvPr>
          <p:cNvSpPr>
            <a:spLocks noChangeAspect="1" noEditPoints="1" noChangeArrowheads="1"/>
          </p:cNvSpPr>
          <p:nvPr/>
        </p:nvSpPr>
        <p:spPr bwMode="auto">
          <a:xfrm>
            <a:off x="5966052" y="589369"/>
            <a:ext cx="438150" cy="455613"/>
          </a:xfrm>
          <a:custGeom>
            <a:avLst/>
            <a:gdLst>
              <a:gd name="G0" fmla="+- 0 0 0"/>
              <a:gd name="G1" fmla="+- 8591 0 0"/>
              <a:gd name="G2" fmla="+- 21600 0 8591"/>
              <a:gd name="G3" fmla="+- 8124 0 0"/>
              <a:gd name="G4" fmla="+- 21600 0 8124"/>
              <a:gd name="T0" fmla="*/ 10800 w 21600"/>
              <a:gd name="T1" fmla="*/ 0 h 21600"/>
              <a:gd name="T2" fmla="*/ 0 w 21600"/>
              <a:gd name="T3" fmla="*/ 10800 h 21600"/>
              <a:gd name="T4" fmla="*/ 10800 w 21600"/>
              <a:gd name="T5" fmla="*/ 21600 h 21600"/>
              <a:gd name="T6" fmla="*/ 21600 w 21600"/>
              <a:gd name="T7" fmla="*/ 10800 h 21600"/>
              <a:gd name="T8" fmla="*/ G1 w 21600"/>
              <a:gd name="T9" fmla="*/ G3 h 21600"/>
              <a:gd name="T10" fmla="*/ G2 w 21600"/>
              <a:gd name="T11" fmla="*/ G4 h 21600"/>
            </a:gdLst>
            <a:ahLst/>
            <a:cxnLst>
              <a:cxn ang="0">
                <a:pos x="T0" y="T1"/>
              </a:cxn>
              <a:cxn ang="0">
                <a:pos x="T2" y="T3"/>
              </a:cxn>
              <a:cxn ang="0">
                <a:pos x="T4" y="T5"/>
              </a:cxn>
              <a:cxn ang="0">
                <a:pos x="T6" y="T7"/>
              </a:cxn>
            </a:cxnLst>
            <a:rect l="T8" t="T9" r="T10" b="T11"/>
            <a:pathLst>
              <a:path w="21600" h="21600">
                <a:moveTo>
                  <a:pt x="8591" y="0"/>
                </a:moveTo>
                <a:lnTo>
                  <a:pt x="8591" y="8124"/>
                </a:lnTo>
                <a:lnTo>
                  <a:pt x="0" y="8124"/>
                </a:lnTo>
                <a:lnTo>
                  <a:pt x="0" y="13476"/>
                </a:lnTo>
                <a:lnTo>
                  <a:pt x="8591" y="13476"/>
                </a:lnTo>
                <a:lnTo>
                  <a:pt x="8591" y="21600"/>
                </a:lnTo>
                <a:lnTo>
                  <a:pt x="13009" y="21600"/>
                </a:lnTo>
                <a:lnTo>
                  <a:pt x="13009" y="13476"/>
                </a:lnTo>
                <a:lnTo>
                  <a:pt x="21600" y="13476"/>
                </a:lnTo>
                <a:lnTo>
                  <a:pt x="21600" y="8124"/>
                </a:lnTo>
                <a:lnTo>
                  <a:pt x="13009" y="8124"/>
                </a:lnTo>
                <a:lnTo>
                  <a:pt x="13009" y="0"/>
                </a:lnTo>
                <a:close/>
              </a:path>
            </a:pathLst>
          </a:custGeom>
          <a:solidFill>
            <a:srgbClr val="00CC66"/>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6283"/>
                                        </p:tgtEl>
                                        <p:attrNameLst>
                                          <p:attrName>style.visibility</p:attrName>
                                        </p:attrNameLst>
                                      </p:cBhvr>
                                      <p:to>
                                        <p:strVal val="visible"/>
                                      </p:to>
                                    </p:set>
                                    <p:animEffect transition="in" filter="wipe(left)">
                                      <p:cBhvr>
                                        <p:cTn id="7" dur="500"/>
                                        <p:tgtEl>
                                          <p:spTgt spid="266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971" y="366485"/>
            <a:ext cx="8171543" cy="5633623"/>
          </a:xfrm>
          <a:prstGeom prst="rect">
            <a:avLst/>
          </a:prstGeom>
          <a:ln>
            <a:solidFill>
              <a:schemeClr val="tx1"/>
            </a:solidFill>
          </a:ln>
        </p:spPr>
      </p:pic>
      <p:sp>
        <p:nvSpPr>
          <p:cNvPr id="7" name="AutoShape 288"/>
          <p:cNvSpPr>
            <a:spLocks noChangeArrowheads="1"/>
          </p:cNvSpPr>
          <p:nvPr/>
        </p:nvSpPr>
        <p:spPr bwMode="auto">
          <a:xfrm>
            <a:off x="5021943" y="2394857"/>
            <a:ext cx="1885641" cy="2278743"/>
          </a:xfrm>
          <a:prstGeom prst="star16">
            <a:avLst>
              <a:gd name="adj" fmla="val 37500"/>
            </a:avLst>
          </a:prstGeom>
          <a:noFill/>
          <a:ln w="38100">
            <a:solidFill>
              <a:srgbClr val="C00000"/>
            </a:solidFill>
            <a:miter lim="800000"/>
            <a:headEnd/>
            <a:tailEnd/>
          </a:ln>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pPr algn="ctr"/>
            <a:endParaRPr lang="en-US" altLang="en-US" sz="1000" dirty="0">
              <a:solidFill>
                <a:schemeClr val="bg1"/>
              </a:solidFill>
            </a:endParaRPr>
          </a:p>
        </p:txBody>
      </p:sp>
      <p:sp>
        <p:nvSpPr>
          <p:cNvPr id="6" name="TextBox 5"/>
          <p:cNvSpPr txBox="1"/>
          <p:nvPr/>
        </p:nvSpPr>
        <p:spPr>
          <a:xfrm>
            <a:off x="2061027" y="5415333"/>
            <a:ext cx="5007429" cy="584775"/>
          </a:xfrm>
          <a:prstGeom prst="rect">
            <a:avLst/>
          </a:prstGeom>
          <a:solidFill>
            <a:schemeClr val="bg1"/>
          </a:solidFill>
        </p:spPr>
        <p:txBody>
          <a:bodyPr wrap="square" rtlCol="0">
            <a:spAutoFit/>
          </a:bodyPr>
          <a:lstStyle/>
          <a:p>
            <a:pPr algn="ctr"/>
            <a:r>
              <a:rPr lang="en-US" sz="3200" b="1" i="1" dirty="0">
                <a:solidFill>
                  <a:srgbClr val="0033CC"/>
                </a:solidFill>
              </a:rPr>
              <a:t>Nicked Control Cable</a:t>
            </a:r>
          </a:p>
        </p:txBody>
      </p:sp>
    </p:spTree>
    <p:extLst>
      <p:ext uri="{BB962C8B-B14F-4D97-AF65-F5344CB8AC3E}">
        <p14:creationId xmlns:p14="http://schemas.microsoft.com/office/powerpoint/2010/main" val="327749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 name="Picture 2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484936" y="3734499"/>
            <a:ext cx="2049463" cy="1663895"/>
          </a:xfrm>
          <a:prstGeom prst="rect">
            <a:avLst/>
          </a:prstGeom>
          <a:noFill/>
          <a:ln w="9525">
            <a:noFill/>
            <a:miter lim="800000"/>
            <a:headEnd/>
            <a:tailEnd/>
          </a:ln>
        </p:spPr>
      </p:pic>
      <p:sp>
        <p:nvSpPr>
          <p:cNvPr id="8194" name="Rectangle 5"/>
          <p:cNvSpPr>
            <a:spLocks noGrp="1" noChangeArrowheads="1"/>
          </p:cNvSpPr>
          <p:nvPr>
            <p:ph type="title" sz="quarter"/>
          </p:nvPr>
        </p:nvSpPr>
        <p:spPr>
          <a:xfrm>
            <a:off x="805544" y="417512"/>
            <a:ext cx="7237412" cy="852488"/>
          </a:xfrm>
        </p:spPr>
        <p:txBody>
          <a:bodyPr>
            <a:normAutofit/>
          </a:bodyPr>
          <a:lstStyle/>
          <a:p>
            <a:pPr algn="ctr" eaLnBrk="1" hangingPunct="1"/>
            <a:r>
              <a:rPr lang="en-US" sz="4800" b="1" i="1" dirty="0">
                <a:solidFill>
                  <a:srgbClr val="0033CC"/>
                </a:solidFill>
                <a:latin typeface="Arial" panose="020B0604020202020204" pitchFamily="34" charset="0"/>
                <a:cs typeface="Arial" panose="020B0604020202020204" pitchFamily="34" charset="0"/>
              </a:rPr>
              <a:t>System Analyzers</a:t>
            </a:r>
          </a:p>
        </p:txBody>
      </p:sp>
      <p:pic>
        <p:nvPicPr>
          <p:cNvPr id="8200" name="Picture 23"/>
          <p:cNvPicPr>
            <a:picLocks noGrp="1" noChangeAspect="1" noChangeArrowheads="1"/>
          </p:cNvPicPr>
          <p:nvPr>
            <p:ph sz="quarter" idx="1"/>
          </p:nvPr>
        </p:nvPicPr>
        <p:blipFill>
          <a:blip r:embed="rId4" cstate="print">
            <a:lum bright="20000" contrast="40000"/>
          </a:blip>
          <a:srcRect/>
          <a:stretch>
            <a:fillRect/>
          </a:stretch>
        </p:blipFill>
        <p:spPr>
          <a:xfrm>
            <a:off x="1674813" y="2062163"/>
            <a:ext cx="2820987" cy="1473200"/>
          </a:xfrm>
          <a:noFill/>
        </p:spPr>
      </p:pic>
      <p:pic>
        <p:nvPicPr>
          <p:cNvPr id="8195" name="Picture 11" descr="Bird Dogjpeg"/>
          <p:cNvPicPr>
            <a:picLocks noGrp="1" noChangeAspect="1" noChangeArrowheads="1"/>
          </p:cNvPicPr>
          <p:nvPr>
            <p:ph sz="quarter" idx="2"/>
          </p:nvPr>
        </p:nvPicPr>
        <p:blipFill>
          <a:blip r:embed="rId5" cstate="print"/>
          <a:stretch>
            <a:fillRect/>
          </a:stretch>
        </p:blipFill>
        <p:spPr>
          <a:xfrm>
            <a:off x="5189426" y="1436639"/>
            <a:ext cx="2591020" cy="1981200"/>
          </a:xfrm>
          <a:noFill/>
          <a:ln w="57150">
            <a:solidFill>
              <a:schemeClr val="bg1"/>
            </a:solidFill>
          </a:ln>
        </p:spPr>
      </p:pic>
      <p:pic>
        <p:nvPicPr>
          <p:cNvPr id="8201" name="Picture 24"/>
          <p:cNvPicPr>
            <a:picLocks noGrp="1" noChangeAspect="1" noChangeArrowheads="1"/>
          </p:cNvPicPr>
          <p:nvPr>
            <p:ph sz="quarter" idx="3"/>
          </p:nvPr>
        </p:nvPicPr>
        <p:blipFill>
          <a:blip r:embed="rId6" cstate="print"/>
          <a:srcRect/>
          <a:stretch>
            <a:fillRect/>
          </a:stretch>
        </p:blipFill>
        <p:spPr>
          <a:xfrm>
            <a:off x="1981200" y="4192588"/>
            <a:ext cx="2438400" cy="1581150"/>
          </a:xfrm>
          <a:noFill/>
        </p:spPr>
      </p:pic>
      <p:sp>
        <p:nvSpPr>
          <p:cNvPr id="8196" name="Text Box 18"/>
          <p:cNvSpPr txBox="1">
            <a:spLocks noChangeArrowheads="1"/>
          </p:cNvSpPr>
          <p:nvPr/>
        </p:nvSpPr>
        <p:spPr bwMode="auto">
          <a:xfrm>
            <a:off x="5069725" y="4842638"/>
            <a:ext cx="1644650" cy="830997"/>
          </a:xfrm>
          <a:prstGeom prst="rect">
            <a:avLst/>
          </a:prstGeom>
          <a:solidFill>
            <a:schemeClr val="bg1">
              <a:lumMod val="85000"/>
            </a:schemeClr>
          </a:solidFill>
          <a:ln w="9525">
            <a:noFill/>
            <a:miter lim="800000"/>
            <a:headEnd/>
            <a:tailEnd/>
          </a:ln>
        </p:spPr>
        <p:txBody>
          <a:bodyPr>
            <a:spAutoFit/>
          </a:bodyPr>
          <a:lstStyle/>
          <a:p>
            <a:pPr algn="ctr"/>
            <a:r>
              <a:rPr lang="en-US" sz="1600" b="1" dirty="0">
                <a:latin typeface="Tahoma" pitchFamily="34" charset="0"/>
              </a:rPr>
              <a:t>PowerMetrix</a:t>
            </a:r>
          </a:p>
          <a:p>
            <a:pPr algn="ctr"/>
            <a:endParaRPr lang="en-US" sz="1600" b="1" dirty="0">
              <a:latin typeface="Tahoma" pitchFamily="34" charset="0"/>
            </a:endParaRPr>
          </a:p>
          <a:p>
            <a:pPr algn="ctr"/>
            <a:r>
              <a:rPr lang="en-US" sz="1600" b="1" dirty="0">
                <a:latin typeface="Tahoma" pitchFamily="34" charset="0"/>
              </a:rPr>
              <a:t>PowerMaster </a:t>
            </a:r>
          </a:p>
        </p:txBody>
      </p:sp>
      <p:sp>
        <p:nvSpPr>
          <p:cNvPr id="8197" name="Text Box 19"/>
          <p:cNvSpPr txBox="1">
            <a:spLocks noChangeArrowheads="1"/>
          </p:cNvSpPr>
          <p:nvPr/>
        </p:nvSpPr>
        <p:spPr bwMode="auto">
          <a:xfrm>
            <a:off x="7372635" y="1352941"/>
            <a:ext cx="1644650" cy="581025"/>
          </a:xfrm>
          <a:prstGeom prst="rect">
            <a:avLst/>
          </a:prstGeom>
          <a:solidFill>
            <a:schemeClr val="bg1">
              <a:lumMod val="85000"/>
            </a:schemeClr>
          </a:solidFill>
          <a:ln w="9525">
            <a:noFill/>
            <a:miter lim="800000"/>
            <a:headEnd/>
            <a:tailEnd/>
          </a:ln>
        </p:spPr>
        <p:txBody>
          <a:bodyPr>
            <a:spAutoFit/>
          </a:bodyPr>
          <a:lstStyle/>
          <a:p>
            <a:pPr algn="ctr"/>
            <a:r>
              <a:rPr lang="en-US" sz="1600" b="1" dirty="0">
                <a:latin typeface="Tahoma" pitchFamily="34" charset="0"/>
              </a:rPr>
              <a:t>Spinlab</a:t>
            </a:r>
          </a:p>
          <a:p>
            <a:pPr algn="ctr"/>
            <a:r>
              <a:rPr lang="en-US" sz="1600" b="1" dirty="0">
                <a:latin typeface="Tahoma" pitchFamily="34" charset="0"/>
              </a:rPr>
              <a:t>Bird Dog Plus</a:t>
            </a:r>
            <a:endParaRPr lang="en-US" sz="1600" b="1" u="sng" dirty="0">
              <a:latin typeface="Tahoma" pitchFamily="34" charset="0"/>
            </a:endParaRPr>
          </a:p>
        </p:txBody>
      </p:sp>
      <p:sp>
        <p:nvSpPr>
          <p:cNvPr id="8198" name="Text Box 20"/>
          <p:cNvSpPr txBox="1">
            <a:spLocks noChangeArrowheads="1"/>
          </p:cNvSpPr>
          <p:nvPr/>
        </p:nvSpPr>
        <p:spPr bwMode="auto">
          <a:xfrm>
            <a:off x="372837" y="4648199"/>
            <a:ext cx="1644650" cy="581025"/>
          </a:xfrm>
          <a:prstGeom prst="rect">
            <a:avLst/>
          </a:prstGeom>
          <a:solidFill>
            <a:schemeClr val="bg1">
              <a:lumMod val="85000"/>
            </a:schemeClr>
          </a:solidFill>
          <a:ln w="9525">
            <a:noFill/>
            <a:miter lim="800000"/>
            <a:headEnd/>
            <a:tailEnd/>
          </a:ln>
        </p:spPr>
        <p:txBody>
          <a:bodyPr>
            <a:spAutoFit/>
          </a:bodyPr>
          <a:lstStyle/>
          <a:p>
            <a:pPr algn="ctr"/>
            <a:r>
              <a:rPr lang="en-US" sz="1600" b="1" dirty="0">
                <a:latin typeface="Tahoma" pitchFamily="34" charset="0"/>
              </a:rPr>
              <a:t>testMET </a:t>
            </a:r>
          </a:p>
          <a:p>
            <a:pPr algn="ctr"/>
            <a:r>
              <a:rPr lang="en-US" sz="1600" b="1" dirty="0">
                <a:latin typeface="Tahoma" pitchFamily="34" charset="0"/>
              </a:rPr>
              <a:t>Gold Miner</a:t>
            </a:r>
            <a:endParaRPr lang="en-US" sz="1600" b="1" u="sng" dirty="0">
              <a:latin typeface="Tahoma" pitchFamily="34" charset="0"/>
            </a:endParaRPr>
          </a:p>
        </p:txBody>
      </p:sp>
      <p:sp>
        <p:nvSpPr>
          <p:cNvPr id="8199" name="Text Box 21"/>
          <p:cNvSpPr txBox="1">
            <a:spLocks noChangeArrowheads="1"/>
          </p:cNvSpPr>
          <p:nvPr/>
        </p:nvSpPr>
        <p:spPr bwMode="auto">
          <a:xfrm>
            <a:off x="152400" y="2362200"/>
            <a:ext cx="1644650" cy="581025"/>
          </a:xfrm>
          <a:prstGeom prst="rect">
            <a:avLst/>
          </a:prstGeom>
          <a:solidFill>
            <a:schemeClr val="bg1">
              <a:lumMod val="85000"/>
            </a:schemeClr>
          </a:solidFill>
          <a:ln w="9525">
            <a:noFill/>
            <a:miter lim="800000"/>
            <a:headEnd/>
            <a:tailEnd/>
          </a:ln>
        </p:spPr>
        <p:txBody>
          <a:bodyPr>
            <a:spAutoFit/>
          </a:bodyPr>
          <a:lstStyle/>
          <a:p>
            <a:pPr algn="ctr"/>
            <a:r>
              <a:rPr lang="en-US" sz="1600" b="1" dirty="0">
                <a:latin typeface="Tahoma" pitchFamily="34" charset="0"/>
              </a:rPr>
              <a:t>Radian </a:t>
            </a:r>
          </a:p>
          <a:p>
            <a:pPr algn="ctr"/>
            <a:r>
              <a:rPr lang="en-US" sz="1600" b="1" dirty="0">
                <a:latin typeface="Tahoma" pitchFamily="34" charset="0"/>
              </a:rPr>
              <a:t>RD31-221</a:t>
            </a:r>
            <a:endParaRPr lang="en-US" sz="1600" b="1" u="sng" dirty="0">
              <a:latin typeface="Tahoma"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sz="quarter"/>
          </p:nvPr>
        </p:nvSpPr>
        <p:spPr>
          <a:xfrm>
            <a:off x="0" y="838200"/>
            <a:ext cx="9144000" cy="608013"/>
          </a:xfrm>
        </p:spPr>
        <p:txBody>
          <a:bodyPr>
            <a:noAutofit/>
          </a:bodyPr>
          <a:lstStyle/>
          <a:p>
            <a:pPr algn="ctr" eaLnBrk="1" hangingPunct="1"/>
            <a:r>
              <a:rPr lang="en-US" sz="3200" b="1" i="1" dirty="0">
                <a:solidFill>
                  <a:srgbClr val="0033CC"/>
                </a:solidFill>
                <a:latin typeface="Arial" panose="020B0604020202020204" pitchFamily="34" charset="0"/>
                <a:cs typeface="Arial" panose="020B0604020202020204" pitchFamily="34" charset="0"/>
              </a:rPr>
              <a:t>System Analyzer We Use</a:t>
            </a:r>
          </a:p>
        </p:txBody>
      </p:sp>
      <p:pic>
        <p:nvPicPr>
          <p:cNvPr id="9222" name="Picture 41"/>
          <p:cNvPicPr>
            <a:picLocks noChangeAspect="1" noChangeArrowheads="1"/>
          </p:cNvPicPr>
          <p:nvPr/>
        </p:nvPicPr>
        <p:blipFill>
          <a:blip r:embed="rId3" cstate="print"/>
          <a:srcRect/>
          <a:stretch>
            <a:fillRect/>
          </a:stretch>
        </p:blipFill>
        <p:spPr bwMode="auto">
          <a:xfrm>
            <a:off x="1481138" y="1796029"/>
            <a:ext cx="5982788" cy="3998913"/>
          </a:xfrm>
          <a:prstGeom prst="rect">
            <a:avLst/>
          </a:prstGeom>
          <a:noFill/>
          <a:ln w="9525">
            <a:noFill/>
            <a:miter lim="800000"/>
            <a:headEnd/>
            <a:tailEnd/>
          </a:ln>
        </p:spPr>
      </p:pic>
      <p:sp>
        <p:nvSpPr>
          <p:cNvPr id="12" name="TextBox 11"/>
          <p:cNvSpPr txBox="1"/>
          <p:nvPr/>
        </p:nvSpPr>
        <p:spPr>
          <a:xfrm>
            <a:off x="5587501" y="5148829"/>
            <a:ext cx="1876425" cy="646113"/>
          </a:xfrm>
          <a:prstGeom prst="rect">
            <a:avLst/>
          </a:prstGeom>
          <a:noFill/>
        </p:spPr>
        <p:txBody>
          <a:bodyPr wrap="none">
            <a:spAutoFit/>
          </a:bodyPr>
          <a:lstStyle/>
          <a:p>
            <a:pPr algn="ctr">
              <a:defRPr/>
            </a:pPr>
            <a:r>
              <a:rPr lang="en-US" b="1" dirty="0">
                <a:latin typeface="+mn-lt"/>
              </a:rPr>
              <a:t>PowerMaster</a:t>
            </a:r>
          </a:p>
          <a:p>
            <a:pPr algn="ctr">
              <a:defRPr/>
            </a:pPr>
            <a:r>
              <a:rPr lang="en-US" b="1" dirty="0">
                <a:latin typeface="+mn-lt"/>
              </a:rPr>
              <a:t>5 Series Model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3"/>
          <p:cNvSpPr txBox="1">
            <a:spLocks noChangeArrowheads="1"/>
          </p:cNvSpPr>
          <p:nvPr/>
        </p:nvSpPr>
        <p:spPr bwMode="auto">
          <a:xfrm>
            <a:off x="1313884" y="0"/>
            <a:ext cx="6473370" cy="1077218"/>
          </a:xfrm>
          <a:prstGeom prst="rect">
            <a:avLst/>
          </a:prstGeom>
          <a:noFill/>
          <a:ln w="9525">
            <a:noFill/>
            <a:miter lim="800000"/>
            <a:headEnd/>
            <a:tailEnd/>
          </a:ln>
        </p:spPr>
        <p:txBody>
          <a:bodyPr wrap="square">
            <a:spAutoFit/>
          </a:bodyPr>
          <a:lstStyle/>
          <a:p>
            <a:pPr algn="ctr"/>
            <a:r>
              <a:rPr lang="en-US" sz="3200" b="1" i="1" dirty="0">
                <a:solidFill>
                  <a:srgbClr val="0033CC"/>
                </a:solidFill>
                <a:latin typeface="Arial" panose="020B0604020202020204" pitchFamily="34" charset="0"/>
                <a:cs typeface="Arial" panose="020B0604020202020204" pitchFamily="34" charset="0"/>
              </a:rPr>
              <a:t>Testing Options Available</a:t>
            </a:r>
          </a:p>
          <a:p>
            <a:pPr algn="ctr"/>
            <a:r>
              <a:rPr lang="en-US" sz="3200" b="1" i="1" dirty="0">
                <a:solidFill>
                  <a:srgbClr val="0033CC"/>
                </a:solidFill>
                <a:latin typeface="Arial" panose="020B0604020202020204" pitchFamily="34" charset="0"/>
                <a:cs typeface="Arial" panose="020B0604020202020204" pitchFamily="34" charset="0"/>
              </a:rPr>
              <a:t>On the PowerMaster </a:t>
            </a:r>
          </a:p>
        </p:txBody>
      </p:sp>
      <p:pic>
        <p:nvPicPr>
          <p:cNvPr id="10243" name="Picture 3"/>
          <p:cNvPicPr>
            <a:picLocks noChangeAspect="1" noChangeArrowheads="1"/>
          </p:cNvPicPr>
          <p:nvPr/>
        </p:nvPicPr>
        <p:blipFill>
          <a:blip r:embed="rId3" cstate="print"/>
          <a:srcRect/>
          <a:stretch>
            <a:fillRect/>
          </a:stretch>
        </p:blipFill>
        <p:spPr bwMode="auto">
          <a:xfrm>
            <a:off x="304800" y="1313915"/>
            <a:ext cx="8491538" cy="4752975"/>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1" name="Rectangle 3"/>
          <p:cNvSpPr>
            <a:spLocks noGrp="1" noChangeArrowheads="1"/>
          </p:cNvSpPr>
          <p:nvPr>
            <p:ph idx="1"/>
          </p:nvPr>
        </p:nvSpPr>
        <p:spPr>
          <a:xfrm>
            <a:off x="340344" y="2119453"/>
            <a:ext cx="2656182" cy="3112255"/>
          </a:xfrm>
        </p:spPr>
        <p:txBody>
          <a:bodyPr/>
          <a:lstStyle/>
          <a:p>
            <a:pPr eaLnBrk="1" hangingPunct="1">
              <a:lnSpc>
                <a:spcPct val="90000"/>
              </a:lnSpc>
            </a:pPr>
            <a:r>
              <a:rPr lang="en-US" dirty="0">
                <a:latin typeface="Arial" panose="020B0604020202020204" pitchFamily="34" charset="0"/>
                <a:cs typeface="Arial" panose="020B0604020202020204" pitchFamily="34" charset="0"/>
              </a:rPr>
              <a:t>Proper PPE must be worn and all Safety Guidelines followed.</a:t>
            </a:r>
          </a:p>
          <a:p>
            <a:pPr marL="0" indent="0" eaLnBrk="1" hangingPunct="1">
              <a:lnSpc>
                <a:spcPct val="90000"/>
              </a:lnSpc>
              <a:buNone/>
            </a:pPr>
            <a:endParaRPr lang="en-US" dirty="0">
              <a:latin typeface="Arial" panose="020B0604020202020204" pitchFamily="34" charset="0"/>
              <a:cs typeface="Arial" panose="020B0604020202020204" pitchFamily="34" charset="0"/>
            </a:endParaRPr>
          </a:p>
          <a:p>
            <a:pPr eaLnBrk="1" hangingPunct="1">
              <a:lnSpc>
                <a:spcPct val="90000"/>
              </a:lnSpc>
            </a:pPr>
            <a:r>
              <a:rPr lang="en-US" dirty="0">
                <a:latin typeface="Arial" panose="020B0604020202020204" pitchFamily="34" charset="0"/>
                <a:cs typeface="Arial" panose="020B0604020202020204" pitchFamily="34" charset="0"/>
              </a:rPr>
              <a:t>Install the Duckbill Current Leads</a:t>
            </a:r>
          </a:p>
          <a:p>
            <a:pPr marL="0" indent="0" eaLnBrk="1" hangingPunct="1">
              <a:lnSpc>
                <a:spcPct val="90000"/>
              </a:lnSpc>
              <a:buNone/>
            </a:pPr>
            <a:endParaRPr lang="en-US" dirty="0">
              <a:latin typeface="Arial" panose="020B0604020202020204" pitchFamily="34" charset="0"/>
              <a:cs typeface="Arial" panose="020B0604020202020204" pitchFamily="34" charset="0"/>
            </a:endParaRPr>
          </a:p>
          <a:p>
            <a:pPr eaLnBrk="1" hangingPunct="1">
              <a:lnSpc>
                <a:spcPct val="90000"/>
              </a:lnSpc>
            </a:pPr>
            <a:r>
              <a:rPr lang="en-US" dirty="0">
                <a:latin typeface="Arial" panose="020B0604020202020204" pitchFamily="34" charset="0"/>
                <a:cs typeface="Arial" panose="020B0604020202020204" pitchFamily="34" charset="0"/>
              </a:rPr>
              <a:t>Connect the Potential Leads making sure they are matched to the proper current.</a:t>
            </a:r>
          </a:p>
        </p:txBody>
      </p:sp>
      <p:sp>
        <p:nvSpPr>
          <p:cNvPr id="12291" name="Text Box 4"/>
          <p:cNvSpPr txBox="1">
            <a:spLocks noChangeArrowheads="1"/>
          </p:cNvSpPr>
          <p:nvPr/>
        </p:nvSpPr>
        <p:spPr bwMode="auto">
          <a:xfrm>
            <a:off x="0" y="303213"/>
            <a:ext cx="9144000" cy="1569660"/>
          </a:xfrm>
          <a:prstGeom prst="rect">
            <a:avLst/>
          </a:prstGeom>
          <a:noFill/>
          <a:ln w="9525">
            <a:noFill/>
            <a:miter lim="800000"/>
            <a:headEnd/>
            <a:tailEnd/>
          </a:ln>
        </p:spPr>
        <p:txBody>
          <a:bodyPr wrap="square">
            <a:spAutoFit/>
          </a:bodyPr>
          <a:lstStyle/>
          <a:p>
            <a:pPr algn="ctr"/>
            <a:r>
              <a:rPr lang="en-US" sz="3200" b="1" i="1" dirty="0">
                <a:solidFill>
                  <a:srgbClr val="0033CC"/>
                </a:solidFill>
                <a:latin typeface="Arial" panose="020B0604020202020204" pitchFamily="34" charset="0"/>
                <a:cs typeface="Arial" panose="020B0604020202020204" pitchFamily="34" charset="0"/>
              </a:rPr>
              <a:t>Before Beginning the  Integrated Site Scan </a:t>
            </a:r>
          </a:p>
          <a:p>
            <a:pPr algn="ctr"/>
            <a:r>
              <a:rPr lang="en-US" sz="3200" b="1" i="1" dirty="0">
                <a:solidFill>
                  <a:srgbClr val="0033CC"/>
                </a:solidFill>
                <a:latin typeface="Arial" panose="020B0604020202020204" pitchFamily="34" charset="0"/>
                <a:cs typeface="Arial" panose="020B0604020202020204" pitchFamily="34" charset="0"/>
              </a:rPr>
              <a:t>The Following Steps Must be Performed</a:t>
            </a:r>
          </a:p>
          <a:p>
            <a:pPr algn="ctr"/>
            <a:r>
              <a:rPr lang="en-US" sz="3200" b="1" i="1" dirty="0">
                <a:solidFill>
                  <a:schemeClr val="folHlink"/>
                </a:solidFill>
                <a:latin typeface="Times New Roman" pitchFamily="18" charset="0"/>
              </a:rPr>
              <a:t>  </a:t>
            </a:r>
          </a:p>
        </p:txBody>
      </p:sp>
      <p:sp>
        <p:nvSpPr>
          <p:cNvPr id="171017" name="PubCross">
            <a:hlinkClick r:id="rId4" action="ppaction://hlinksldjump"/>
          </p:cNvPr>
          <p:cNvSpPr>
            <a:spLocks noChangeAspect="1" noEditPoints="1" noChangeArrowheads="1"/>
          </p:cNvSpPr>
          <p:nvPr/>
        </p:nvSpPr>
        <p:spPr bwMode="auto">
          <a:xfrm>
            <a:off x="4545239" y="2312534"/>
            <a:ext cx="438150" cy="455612"/>
          </a:xfrm>
          <a:custGeom>
            <a:avLst/>
            <a:gdLst>
              <a:gd name="G0" fmla="+- 0 0 0"/>
              <a:gd name="G1" fmla="+- 8591 0 0"/>
              <a:gd name="G2" fmla="+- 21600 0 8591"/>
              <a:gd name="G3" fmla="+- 8124 0 0"/>
              <a:gd name="G4" fmla="+- 21600 0 8124"/>
              <a:gd name="T0" fmla="*/ 10800 w 21600"/>
              <a:gd name="T1" fmla="*/ 0 h 21600"/>
              <a:gd name="T2" fmla="*/ 0 w 21600"/>
              <a:gd name="T3" fmla="*/ 10800 h 21600"/>
              <a:gd name="T4" fmla="*/ 10800 w 21600"/>
              <a:gd name="T5" fmla="*/ 21600 h 21600"/>
              <a:gd name="T6" fmla="*/ 21600 w 21600"/>
              <a:gd name="T7" fmla="*/ 10800 h 21600"/>
              <a:gd name="T8" fmla="*/ G1 w 21600"/>
              <a:gd name="T9" fmla="*/ G3 h 21600"/>
              <a:gd name="T10" fmla="*/ G2 w 21600"/>
              <a:gd name="T11" fmla="*/ G4 h 21600"/>
            </a:gdLst>
            <a:ahLst/>
            <a:cxnLst>
              <a:cxn ang="0">
                <a:pos x="T0" y="T1"/>
              </a:cxn>
              <a:cxn ang="0">
                <a:pos x="T2" y="T3"/>
              </a:cxn>
              <a:cxn ang="0">
                <a:pos x="T4" y="T5"/>
              </a:cxn>
              <a:cxn ang="0">
                <a:pos x="T6" y="T7"/>
              </a:cxn>
            </a:cxnLst>
            <a:rect l="T8" t="T9" r="T10" b="T11"/>
            <a:pathLst>
              <a:path w="21600" h="21600">
                <a:moveTo>
                  <a:pt x="8591" y="0"/>
                </a:moveTo>
                <a:lnTo>
                  <a:pt x="8591" y="8124"/>
                </a:lnTo>
                <a:lnTo>
                  <a:pt x="0" y="8124"/>
                </a:lnTo>
                <a:lnTo>
                  <a:pt x="0" y="13476"/>
                </a:lnTo>
                <a:lnTo>
                  <a:pt x="8591" y="13476"/>
                </a:lnTo>
                <a:lnTo>
                  <a:pt x="8591" y="21600"/>
                </a:lnTo>
                <a:lnTo>
                  <a:pt x="13009" y="21600"/>
                </a:lnTo>
                <a:lnTo>
                  <a:pt x="13009" y="13476"/>
                </a:lnTo>
                <a:lnTo>
                  <a:pt x="21600" y="13476"/>
                </a:lnTo>
                <a:lnTo>
                  <a:pt x="21600" y="8124"/>
                </a:lnTo>
                <a:lnTo>
                  <a:pt x="13009" y="8124"/>
                </a:lnTo>
                <a:lnTo>
                  <a:pt x="13009" y="0"/>
                </a:lnTo>
                <a:close/>
              </a:path>
            </a:pathLst>
          </a:custGeom>
          <a:solidFill>
            <a:srgbClr val="00CC66"/>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latin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913116295"/>
              </p:ext>
            </p:extLst>
          </p:nvPr>
        </p:nvGraphicFramePr>
        <p:xfrm>
          <a:off x="3221270" y="1657115"/>
          <a:ext cx="5697986" cy="4229977"/>
        </p:xfrm>
        <a:graphic>
          <a:graphicData uri="http://schemas.openxmlformats.org/presentationml/2006/ole">
            <mc:AlternateContent xmlns:mc="http://schemas.openxmlformats.org/markup-compatibility/2006">
              <mc:Choice xmlns:v="urn:schemas-microsoft-com:vml" Requires="v">
                <p:oleObj spid="_x0000_s8228" name="Photo Editor Photo" r:id="rId5" imgW="10523810" imgH="7400000" progId="MSPhotoEd.3">
                  <p:embed/>
                </p:oleObj>
              </mc:Choice>
              <mc:Fallback>
                <p:oleObj name="Photo Editor Photo" r:id="rId5" imgW="10523810" imgH="7400000" progId="MSPhotoEd.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1270" y="1657115"/>
                        <a:ext cx="5697986" cy="4229977"/>
                      </a:xfrm>
                      <a:prstGeom prst="rect">
                        <a:avLst/>
                      </a:prstGeom>
                      <a:noFill/>
                      <a:ln w="9525">
                        <a:solidFill>
                          <a:schemeClr val="tx1"/>
                        </a:solidFill>
                        <a:miter lim="800000"/>
                        <a:headEnd/>
                        <a:tailEnd/>
                      </a:ln>
                      <a:effectLs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Effect transition="in" filter="wipe(down)">
                                      <p:cBhvr>
                                        <p:cTn id="7" dur="500"/>
                                        <p:tgtEl>
                                          <p:spTgt spid="171011">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171017"/>
                                        </p:tgtEl>
                                        <p:attrNameLst>
                                          <p:attrName>style.visibility</p:attrName>
                                        </p:attrNameLst>
                                      </p:cBhvr>
                                      <p:to>
                                        <p:strVal val="visible"/>
                                      </p:to>
                                    </p:set>
                                    <p:animEffect transition="in" filter="wipe(left)">
                                      <p:cBhvr>
                                        <p:cTn id="10" dur="500"/>
                                        <p:tgtEl>
                                          <p:spTgt spid="1710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1011">
                                            <p:txEl>
                                              <p:pRg st="2" end="2"/>
                                            </p:txEl>
                                          </p:spTgt>
                                        </p:tgtEl>
                                        <p:attrNameLst>
                                          <p:attrName>style.visibility</p:attrName>
                                        </p:attrNameLst>
                                      </p:cBhvr>
                                      <p:to>
                                        <p:strVal val="visible"/>
                                      </p:to>
                                    </p:set>
                                    <p:animEffect transition="in" filter="wipe(down)">
                                      <p:cBhvr>
                                        <p:cTn id="15" dur="500"/>
                                        <p:tgtEl>
                                          <p:spTgt spid="171011">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1011">
                                            <p:txEl>
                                              <p:pRg st="4" end="4"/>
                                            </p:txEl>
                                          </p:spTgt>
                                        </p:tgtEl>
                                        <p:attrNameLst>
                                          <p:attrName>style.visibility</p:attrName>
                                        </p:attrNameLst>
                                      </p:cBhvr>
                                      <p:to>
                                        <p:strVal val="visible"/>
                                      </p:to>
                                    </p:set>
                                    <p:animEffect transition="in" filter="wipe(down)">
                                      <p:cBhvr>
                                        <p:cTn id="20" dur="500"/>
                                        <p:tgtEl>
                                          <p:spTgt spid="171011">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Grp="1" noChangeAspect="1" noChangeArrowheads="1"/>
          </p:cNvPicPr>
          <p:nvPr>
            <p:ph idx="1"/>
          </p:nvPr>
        </p:nvPicPr>
        <p:blipFill>
          <a:blip r:embed="rId3" cstate="print"/>
          <a:srcRect/>
          <a:stretch>
            <a:fillRect/>
          </a:stretch>
        </p:blipFill>
        <p:spPr>
          <a:xfrm>
            <a:off x="2728913" y="1862138"/>
            <a:ext cx="3425825" cy="3870842"/>
          </a:xfrm>
        </p:spPr>
      </p:pic>
      <p:sp>
        <p:nvSpPr>
          <p:cNvPr id="133130" name="Text Box 10"/>
          <p:cNvSpPr txBox="1">
            <a:spLocks noChangeArrowheads="1"/>
          </p:cNvSpPr>
          <p:nvPr/>
        </p:nvSpPr>
        <p:spPr bwMode="auto">
          <a:xfrm>
            <a:off x="6432550" y="2464934"/>
            <a:ext cx="2144713" cy="519112"/>
          </a:xfrm>
          <a:prstGeom prst="rect">
            <a:avLst/>
          </a:prstGeom>
          <a:noFill/>
          <a:ln w="9525">
            <a:noFill/>
            <a:miter lim="800000"/>
            <a:headEnd/>
            <a:tailEnd/>
          </a:ln>
        </p:spPr>
        <p:txBody>
          <a:bodyPr>
            <a:spAutoFit/>
          </a:bodyPr>
          <a:lstStyle/>
          <a:p>
            <a:pPr algn="ctr"/>
            <a:r>
              <a:rPr lang="en-US" sz="2800" b="1" i="1" dirty="0">
                <a:solidFill>
                  <a:srgbClr val="C00000"/>
                </a:solidFill>
                <a:latin typeface="Comic Sans MS" panose="030F0702030302020204" pitchFamily="66" charset="0"/>
              </a:rPr>
              <a:t>Why ?</a:t>
            </a:r>
          </a:p>
        </p:txBody>
      </p:sp>
      <p:sp>
        <p:nvSpPr>
          <p:cNvPr id="133131" name="Rectangle 11"/>
          <p:cNvSpPr>
            <a:spLocks noChangeArrowheads="1"/>
          </p:cNvSpPr>
          <p:nvPr/>
        </p:nvSpPr>
        <p:spPr bwMode="auto">
          <a:xfrm>
            <a:off x="1204685" y="386438"/>
            <a:ext cx="6824240" cy="1077218"/>
          </a:xfrm>
          <a:prstGeom prst="rect">
            <a:avLst/>
          </a:prstGeom>
          <a:noFill/>
          <a:ln w="9525">
            <a:noFill/>
            <a:miter lim="800000"/>
            <a:headEnd/>
            <a:tailEnd/>
          </a:ln>
        </p:spPr>
        <p:txBody>
          <a:bodyPr wrap="none">
            <a:spAutoFit/>
          </a:bodyPr>
          <a:lstStyle/>
          <a:p>
            <a:pPr algn="ctr" eaLnBrk="1" hangingPunct="1">
              <a:lnSpc>
                <a:spcPct val="90000"/>
              </a:lnSpc>
              <a:spcBef>
                <a:spcPct val="20000"/>
              </a:spcBef>
              <a:buClr>
                <a:schemeClr val="folHlink"/>
              </a:buClr>
              <a:buSzPct val="60000"/>
              <a:buFont typeface="Wingdings" pitchFamily="2" charset="2"/>
              <a:buNone/>
            </a:pPr>
            <a:r>
              <a:rPr lang="en-US" sz="3200" b="1" i="1" dirty="0">
                <a:solidFill>
                  <a:srgbClr val="0033CC"/>
                </a:solidFill>
                <a:latin typeface="Arial" panose="020B0604020202020204" pitchFamily="34" charset="0"/>
                <a:cs typeface="Arial" panose="020B0604020202020204" pitchFamily="34" charset="0"/>
              </a:rPr>
              <a:t>Select the Vector Analysis Option </a:t>
            </a:r>
          </a:p>
          <a:p>
            <a:pPr algn="ctr" eaLnBrk="1" hangingPunct="1">
              <a:lnSpc>
                <a:spcPct val="90000"/>
              </a:lnSpc>
              <a:spcBef>
                <a:spcPct val="20000"/>
              </a:spcBef>
              <a:buClr>
                <a:schemeClr val="folHlink"/>
              </a:buClr>
              <a:buSzPct val="60000"/>
              <a:buFont typeface="Wingdings" pitchFamily="2" charset="2"/>
              <a:buNone/>
            </a:pPr>
            <a:r>
              <a:rPr lang="en-US" sz="3200" b="1" i="1" dirty="0">
                <a:solidFill>
                  <a:srgbClr val="0033CC"/>
                </a:solidFill>
                <a:latin typeface="Arial" panose="020B0604020202020204" pitchFamily="34" charset="0"/>
                <a:cs typeface="Arial" panose="020B0604020202020204" pitchFamily="34" charset="0"/>
              </a:rPr>
              <a:t>Before Starting </a:t>
            </a:r>
          </a:p>
        </p:txBody>
      </p:sp>
      <p:sp>
        <p:nvSpPr>
          <p:cNvPr id="19461" name="AutoShape 4"/>
          <p:cNvSpPr>
            <a:spLocks noChangeArrowheads="1"/>
          </p:cNvSpPr>
          <p:nvPr/>
        </p:nvSpPr>
        <p:spPr bwMode="auto">
          <a:xfrm>
            <a:off x="5795169" y="2864983"/>
            <a:ext cx="719138" cy="238125"/>
          </a:xfrm>
          <a:prstGeom prst="wedgeRectCallout">
            <a:avLst>
              <a:gd name="adj1" fmla="val -77009"/>
              <a:gd name="adj2" fmla="val 11602"/>
            </a:avLst>
          </a:prstGeom>
          <a:solidFill>
            <a:srgbClr val="FFFFFF"/>
          </a:solidFill>
          <a:ln w="9525">
            <a:solidFill>
              <a:srgbClr val="000000"/>
            </a:solidFill>
            <a:miter lim="800000"/>
            <a:headEnd/>
            <a:tailEnd/>
          </a:ln>
        </p:spPr>
        <p:txBody>
          <a:bodyPr/>
          <a:lstStyle/>
          <a:p>
            <a:pPr algn="ctr" eaLnBrk="1" hangingPunct="1">
              <a:spcAft>
                <a:spcPts val="1000"/>
              </a:spcAft>
            </a:pPr>
            <a:r>
              <a:rPr lang="en-US" sz="800" b="1">
                <a:latin typeface="Calibri" pitchFamily="34" charset="0"/>
              </a:rPr>
              <a:t>Vector</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30" grpId="0"/>
      <p:bldP spid="1331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6846" y="443014"/>
            <a:ext cx="9150845" cy="584775"/>
          </a:xfrm>
          <a:prstGeom prst="rect">
            <a:avLst/>
          </a:prstGeom>
          <a:noFill/>
          <a:ln w="9525">
            <a:noFill/>
            <a:miter lim="800000"/>
            <a:headEnd/>
            <a:tailEnd/>
          </a:ln>
        </p:spPr>
        <p:txBody>
          <a:bodyPr wrap="square">
            <a:spAutoFit/>
          </a:bodyPr>
          <a:lstStyle/>
          <a:p>
            <a:pPr algn="ctr"/>
            <a:r>
              <a:rPr lang="en-US" sz="3200" b="1" i="1" dirty="0">
                <a:solidFill>
                  <a:srgbClr val="0033CC"/>
                </a:solidFill>
                <a:latin typeface="Arial" panose="020B0604020202020204" pitchFamily="34" charset="0"/>
                <a:cs typeface="Arial" panose="020B0604020202020204" pitchFamily="34" charset="0"/>
              </a:rPr>
              <a:t>View the Vector to Verify your Connections …</a:t>
            </a:r>
            <a:endParaRPr lang="en-US" sz="3200" dirty="0">
              <a:solidFill>
                <a:srgbClr val="0033CC"/>
              </a:solidFill>
              <a:latin typeface="Arial" panose="020B0604020202020204" pitchFamily="34" charset="0"/>
              <a:cs typeface="Arial" panose="020B0604020202020204" pitchFamily="34" charset="0"/>
            </a:endParaRPr>
          </a:p>
        </p:txBody>
      </p:sp>
      <p:pic>
        <p:nvPicPr>
          <p:cNvPr id="5" name="Picture 6"/>
          <p:cNvPicPr>
            <a:picLocks noChangeAspect="1" noChangeArrowheads="1"/>
          </p:cNvPicPr>
          <p:nvPr/>
        </p:nvPicPr>
        <p:blipFill>
          <a:blip r:embed="rId2" cstate="print"/>
          <a:srcRect/>
          <a:stretch>
            <a:fillRect/>
          </a:stretch>
        </p:blipFill>
        <p:spPr bwMode="auto">
          <a:xfrm>
            <a:off x="1590532" y="1545708"/>
            <a:ext cx="5795963" cy="4346575"/>
          </a:xfrm>
          <a:prstGeom prst="rect">
            <a:avLst/>
          </a:prstGeom>
          <a:noFill/>
          <a:ln w="9525">
            <a:noFill/>
            <a:miter lim="800000"/>
            <a:headEnd/>
            <a:tailEnd/>
          </a:ln>
        </p:spPr>
      </p:pic>
    </p:spTree>
    <p:extLst>
      <p:ext uri="{BB962C8B-B14F-4D97-AF65-F5344CB8AC3E}">
        <p14:creationId xmlns:p14="http://schemas.microsoft.com/office/powerpoint/2010/main" val="1593638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0" y="443013"/>
            <a:ext cx="9144000" cy="584775"/>
          </a:xfrm>
          <a:prstGeom prst="rect">
            <a:avLst/>
          </a:prstGeom>
          <a:noFill/>
          <a:ln w="9525">
            <a:noFill/>
            <a:miter lim="800000"/>
            <a:headEnd/>
            <a:tailEnd/>
          </a:ln>
        </p:spPr>
        <p:txBody>
          <a:bodyPr wrap="square">
            <a:spAutoFit/>
          </a:bodyPr>
          <a:lstStyle/>
          <a:p>
            <a:pPr algn="ctr"/>
            <a:r>
              <a:rPr lang="en-US" sz="3200" b="1" i="1" dirty="0">
                <a:solidFill>
                  <a:srgbClr val="0033CC"/>
                </a:solidFill>
                <a:latin typeface="Arial" panose="020B0604020202020204" pitchFamily="34" charset="0"/>
                <a:cs typeface="Arial" panose="020B0604020202020204" pitchFamily="34" charset="0"/>
              </a:rPr>
              <a:t>View the Vector to Verify your Connections …</a:t>
            </a:r>
            <a:endParaRPr lang="en-US" sz="3200" dirty="0">
              <a:solidFill>
                <a:srgbClr val="0033CC"/>
              </a:solidFill>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3" cstate="print"/>
          <a:srcRect/>
          <a:stretch>
            <a:fillRect/>
          </a:stretch>
        </p:blipFill>
        <p:spPr bwMode="auto">
          <a:xfrm>
            <a:off x="690902" y="1730602"/>
            <a:ext cx="4057650" cy="4219575"/>
          </a:xfrm>
          <a:prstGeom prst="rect">
            <a:avLst/>
          </a:prstGeom>
          <a:noFill/>
          <a:ln w="9525">
            <a:noFill/>
            <a:miter lim="800000"/>
            <a:headEnd/>
            <a:tailEnd/>
          </a:ln>
        </p:spPr>
      </p:pic>
      <p:graphicFrame>
        <p:nvGraphicFramePr>
          <p:cNvPr id="2" name="Object 1"/>
          <p:cNvGraphicFramePr>
            <a:graphicFrameLocks noChangeAspect="1"/>
          </p:cNvGraphicFramePr>
          <p:nvPr>
            <p:extLst>
              <p:ext uri="{D42A27DB-BD31-4B8C-83A1-F6EECF244321}">
                <p14:modId xmlns:p14="http://schemas.microsoft.com/office/powerpoint/2010/main" val="76568342"/>
              </p:ext>
            </p:extLst>
          </p:nvPr>
        </p:nvGraphicFramePr>
        <p:xfrm>
          <a:off x="5207769" y="2801195"/>
          <a:ext cx="2957740" cy="2078388"/>
        </p:xfrm>
        <a:graphic>
          <a:graphicData uri="http://schemas.openxmlformats.org/presentationml/2006/ole">
            <mc:AlternateContent xmlns:mc="http://schemas.openxmlformats.org/markup-compatibility/2006">
              <mc:Choice xmlns:v="urn:schemas-microsoft-com:vml" Requires="v">
                <p:oleObj spid="_x0000_s10272" name="Photo Editor Photo" r:id="rId4" imgW="10523810" imgH="7400000" progId="MSPhotoEd.3">
                  <p:embed/>
                </p:oleObj>
              </mc:Choice>
              <mc:Fallback>
                <p:oleObj name="Photo Editor Photo" r:id="rId4" imgW="10523810" imgH="7400000" progId="MSPhotoEd.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7769" y="2801195"/>
                        <a:ext cx="2957740" cy="2078388"/>
                      </a:xfrm>
                      <a:prstGeom prst="rect">
                        <a:avLst/>
                      </a:prstGeom>
                      <a:noFill/>
                      <a:ln w="9525">
                        <a:solidFill>
                          <a:schemeClr val="tx1"/>
                        </a:solidFill>
                        <a:miter lim="800000"/>
                        <a:headEnd/>
                        <a:tailEnd/>
                      </a:ln>
                      <a:effectLst/>
                    </p:spPr>
                  </p:pic>
                </p:oleObj>
              </mc:Fallback>
            </mc:AlternateContent>
          </a:graphicData>
        </a:graphic>
      </p:graphicFrame>
    </p:spTree>
    <p:extLst>
      <p:ext uri="{BB962C8B-B14F-4D97-AF65-F5344CB8AC3E}">
        <p14:creationId xmlns:p14="http://schemas.microsoft.com/office/powerpoint/2010/main" val="27429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6"/>
          <p:cNvSpPr txBox="1">
            <a:spLocks noChangeArrowheads="1"/>
          </p:cNvSpPr>
          <p:nvPr/>
        </p:nvSpPr>
        <p:spPr bwMode="auto">
          <a:xfrm>
            <a:off x="281894" y="340719"/>
            <a:ext cx="8580211" cy="584775"/>
          </a:xfrm>
          <a:prstGeom prst="rect">
            <a:avLst/>
          </a:prstGeom>
          <a:noFill/>
          <a:ln w="9525">
            <a:noFill/>
            <a:miter lim="800000"/>
            <a:headEnd/>
            <a:tailEnd/>
          </a:ln>
        </p:spPr>
        <p:txBody>
          <a:bodyPr wrap="square">
            <a:spAutoFit/>
          </a:bodyPr>
          <a:lstStyle/>
          <a:p>
            <a:pPr algn="ctr">
              <a:spcBef>
                <a:spcPct val="50000"/>
              </a:spcBef>
            </a:pPr>
            <a:r>
              <a:rPr lang="en-US" sz="3200" b="1" i="1" dirty="0">
                <a:solidFill>
                  <a:srgbClr val="0033CC"/>
                </a:solidFill>
                <a:latin typeface="Arial" panose="020B0604020202020204" pitchFamily="34" charset="0"/>
                <a:cs typeface="Arial" panose="020B0604020202020204" pitchFamily="34" charset="0"/>
              </a:rPr>
              <a:t>4 Wire Wye Service at Unity Power Factor</a:t>
            </a:r>
          </a:p>
        </p:txBody>
      </p:sp>
      <p:pic>
        <p:nvPicPr>
          <p:cNvPr id="25603" name="Picture 2"/>
          <p:cNvPicPr>
            <a:picLocks noChangeAspect="1" noChangeArrowheads="1"/>
          </p:cNvPicPr>
          <p:nvPr/>
        </p:nvPicPr>
        <p:blipFill>
          <a:blip r:embed="rId2" cstate="print"/>
          <a:srcRect/>
          <a:stretch>
            <a:fillRect/>
          </a:stretch>
        </p:blipFill>
        <p:spPr bwMode="auto">
          <a:xfrm>
            <a:off x="244475" y="1693881"/>
            <a:ext cx="4038600" cy="4238625"/>
          </a:xfrm>
          <a:prstGeom prst="rect">
            <a:avLst/>
          </a:prstGeom>
          <a:noFill/>
          <a:ln w="9525">
            <a:noFill/>
            <a:miter lim="800000"/>
            <a:headEnd/>
            <a:tailEnd/>
          </a:ln>
        </p:spPr>
      </p:pic>
      <p:pic>
        <p:nvPicPr>
          <p:cNvPr id="25604" name="Picture 3"/>
          <p:cNvPicPr>
            <a:picLocks noChangeAspect="1" noChangeArrowheads="1"/>
          </p:cNvPicPr>
          <p:nvPr/>
        </p:nvPicPr>
        <p:blipFill>
          <a:blip r:embed="rId3" cstate="print"/>
          <a:srcRect/>
          <a:stretch>
            <a:fillRect/>
          </a:stretch>
        </p:blipFill>
        <p:spPr bwMode="auto">
          <a:xfrm>
            <a:off x="4712539" y="1693881"/>
            <a:ext cx="3913187" cy="4087812"/>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823" y="2186595"/>
            <a:ext cx="2249034" cy="198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2590879" y="4030969"/>
            <a:ext cx="2401432" cy="1769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122505"/>
            <a:ext cx="9144000" cy="1938992"/>
          </a:xfrm>
          <a:prstGeom prst="rect">
            <a:avLst/>
          </a:prstGeom>
        </p:spPr>
        <p:txBody>
          <a:bodyPr wrap="square">
            <a:spAutoFit/>
          </a:bodyPr>
          <a:lstStyle/>
          <a:p>
            <a:pPr algn="ctr">
              <a:spcBef>
                <a:spcPct val="50000"/>
              </a:spcBef>
              <a:buFontTx/>
              <a:buNone/>
            </a:pPr>
            <a:r>
              <a:rPr lang="en-US" altLang="en-US" sz="4800" b="1" i="1" dirty="0">
                <a:solidFill>
                  <a:srgbClr val="0033CC"/>
                </a:solidFill>
                <a:latin typeface="Arial" panose="020B0604020202020204" pitchFamily="34" charset="0"/>
                <a:cs typeface="Arial" panose="020B0604020202020204" pitchFamily="34" charset="0"/>
              </a:rPr>
              <a:t>Field Meter Testing Using</a:t>
            </a:r>
          </a:p>
          <a:p>
            <a:pPr algn="ctr">
              <a:spcBef>
                <a:spcPct val="50000"/>
              </a:spcBef>
              <a:buFontTx/>
              <a:buNone/>
            </a:pPr>
            <a:r>
              <a:rPr lang="en-US" altLang="en-US" sz="4800" b="1" i="1" dirty="0">
                <a:solidFill>
                  <a:srgbClr val="0033CC"/>
                </a:solidFill>
                <a:latin typeface="Arial" panose="020B0604020202020204" pitchFamily="34" charset="0"/>
                <a:cs typeface="Arial" panose="020B0604020202020204" pitchFamily="34" charset="0"/>
              </a:rPr>
              <a:t>Phantom Load</a:t>
            </a:r>
          </a:p>
        </p:txBody>
      </p:sp>
      <p:pic>
        <p:nvPicPr>
          <p:cNvPr id="9" name="Picture 11" descr="ez"/>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5345" y="2277014"/>
            <a:ext cx="1447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4231" y="2085587"/>
            <a:ext cx="2514600"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 descr="View Larger Image">
            <a:hlinkClick r:id="rId8"/>
          </p:cNvPr>
          <p:cNvPicPr>
            <a:picLocks noChangeAspect="1" noChangeArrowheads="1"/>
          </p:cNvPicPr>
          <p:nvPr/>
        </p:nvPicPr>
        <p:blipFill>
          <a:blip r:embed="rId9" cstate="print">
            <a:lum bright="10000"/>
            <a:extLst>
              <a:ext uri="{28A0092B-C50C-407E-A947-70E740481C1C}">
                <a14:useLocalDpi xmlns:a14="http://schemas.microsoft.com/office/drawing/2010/main" val="0"/>
              </a:ext>
            </a:extLst>
          </a:blip>
          <a:srcRect/>
          <a:stretch>
            <a:fillRect/>
          </a:stretch>
        </p:blipFill>
        <p:spPr bwMode="auto">
          <a:xfrm>
            <a:off x="7218667" y="4214639"/>
            <a:ext cx="1088100" cy="1254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2154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543397" y="379569"/>
            <a:ext cx="8057206" cy="584775"/>
          </a:xfrm>
          <a:prstGeom prst="rect">
            <a:avLst/>
          </a:prstGeom>
          <a:noFill/>
          <a:ln w="9525">
            <a:noFill/>
            <a:miter lim="800000"/>
            <a:headEnd/>
            <a:tailEnd/>
          </a:ln>
        </p:spPr>
        <p:txBody>
          <a:bodyPr wrap="none">
            <a:spAutoFit/>
          </a:bodyPr>
          <a:lstStyle/>
          <a:p>
            <a:pPr>
              <a:spcBef>
                <a:spcPct val="50000"/>
              </a:spcBef>
            </a:pPr>
            <a:r>
              <a:rPr lang="en-US" sz="3200" b="1" i="1" dirty="0">
                <a:solidFill>
                  <a:srgbClr val="0033CC"/>
                </a:solidFill>
                <a:latin typeface="Arial" panose="020B0604020202020204" pitchFamily="34" charset="0"/>
                <a:cs typeface="Arial" panose="020B0604020202020204" pitchFamily="34" charset="0"/>
              </a:rPr>
              <a:t>4 Wire Wye Service at 50% Power Factor</a:t>
            </a:r>
          </a:p>
        </p:txBody>
      </p:sp>
      <p:pic>
        <p:nvPicPr>
          <p:cNvPr id="26627" name="Picture 2"/>
          <p:cNvPicPr>
            <a:picLocks noChangeAspect="1" noChangeArrowheads="1"/>
          </p:cNvPicPr>
          <p:nvPr/>
        </p:nvPicPr>
        <p:blipFill>
          <a:blip r:embed="rId2" cstate="print"/>
          <a:srcRect/>
          <a:stretch>
            <a:fillRect/>
          </a:stretch>
        </p:blipFill>
        <p:spPr bwMode="auto">
          <a:xfrm>
            <a:off x="449262" y="1712181"/>
            <a:ext cx="4095750" cy="4181475"/>
          </a:xfrm>
          <a:prstGeom prst="rect">
            <a:avLst/>
          </a:prstGeom>
          <a:noFill/>
          <a:ln w="9525">
            <a:noFill/>
            <a:miter lim="800000"/>
            <a:headEnd/>
            <a:tailEnd/>
          </a:ln>
        </p:spPr>
      </p:pic>
      <p:pic>
        <p:nvPicPr>
          <p:cNvPr id="26628" name="Picture 3"/>
          <p:cNvPicPr>
            <a:picLocks noChangeAspect="1" noChangeArrowheads="1"/>
          </p:cNvPicPr>
          <p:nvPr/>
        </p:nvPicPr>
        <p:blipFill>
          <a:blip r:embed="rId3" cstate="print"/>
          <a:srcRect/>
          <a:stretch>
            <a:fillRect/>
          </a:stretch>
        </p:blipFill>
        <p:spPr bwMode="auto">
          <a:xfrm>
            <a:off x="4687888" y="1712181"/>
            <a:ext cx="4006850" cy="3908425"/>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2218974" y="487363"/>
            <a:ext cx="4307589" cy="584775"/>
          </a:xfrm>
          <a:prstGeom prst="rect">
            <a:avLst/>
          </a:prstGeom>
          <a:noFill/>
          <a:ln w="9525">
            <a:noFill/>
            <a:miter lim="800000"/>
            <a:headEnd/>
            <a:tailEnd/>
          </a:ln>
        </p:spPr>
        <p:txBody>
          <a:bodyPr wrap="none">
            <a:spAutoFit/>
          </a:bodyPr>
          <a:lstStyle/>
          <a:p>
            <a:r>
              <a:rPr lang="en-US" sz="3200" b="1" i="1" dirty="0">
                <a:solidFill>
                  <a:srgbClr val="0033CC"/>
                </a:solidFill>
                <a:latin typeface="Arial" panose="020B0604020202020204" pitchFamily="34" charset="0"/>
                <a:cs typeface="Arial" panose="020B0604020202020204" pitchFamily="34" charset="0"/>
              </a:rPr>
              <a:t>Single Phase Service</a:t>
            </a:r>
          </a:p>
        </p:txBody>
      </p:sp>
      <p:pic>
        <p:nvPicPr>
          <p:cNvPr id="20483" name="Picture 4" descr="Unity Vector 1pase.gif"/>
          <p:cNvPicPr>
            <a:picLocks noChangeAspect="1"/>
          </p:cNvPicPr>
          <p:nvPr/>
        </p:nvPicPr>
        <p:blipFill>
          <a:blip r:embed="rId3" cstate="print"/>
          <a:srcRect/>
          <a:stretch>
            <a:fillRect/>
          </a:stretch>
        </p:blipFill>
        <p:spPr bwMode="auto">
          <a:xfrm>
            <a:off x="0" y="2176463"/>
            <a:ext cx="2873375" cy="3400425"/>
          </a:xfrm>
          <a:prstGeom prst="rect">
            <a:avLst/>
          </a:prstGeom>
          <a:noFill/>
          <a:ln w="9525">
            <a:noFill/>
            <a:miter lim="800000"/>
            <a:headEnd/>
            <a:tailEnd/>
          </a:ln>
        </p:spPr>
      </p:pic>
      <p:pic>
        <p:nvPicPr>
          <p:cNvPr id="20484" name="Picture 5" descr="60 degree Vector 1phase.gif"/>
          <p:cNvPicPr>
            <a:picLocks noChangeAspect="1"/>
          </p:cNvPicPr>
          <p:nvPr/>
        </p:nvPicPr>
        <p:blipFill>
          <a:blip r:embed="rId4" cstate="print"/>
          <a:srcRect/>
          <a:stretch>
            <a:fillRect/>
          </a:stretch>
        </p:blipFill>
        <p:spPr bwMode="auto">
          <a:xfrm>
            <a:off x="2881313" y="2205038"/>
            <a:ext cx="2982912" cy="3238500"/>
          </a:xfrm>
          <a:prstGeom prst="rect">
            <a:avLst/>
          </a:prstGeom>
          <a:noFill/>
          <a:ln w="9525">
            <a:noFill/>
            <a:miter lim="800000"/>
            <a:headEnd/>
            <a:tailEnd/>
          </a:ln>
        </p:spPr>
      </p:pic>
      <p:pic>
        <p:nvPicPr>
          <p:cNvPr id="20485" name="Picture 6" descr="Waveform 1phase.gif"/>
          <p:cNvPicPr>
            <a:picLocks noChangeAspect="1"/>
          </p:cNvPicPr>
          <p:nvPr/>
        </p:nvPicPr>
        <p:blipFill>
          <a:blip r:embed="rId5" cstate="print"/>
          <a:srcRect/>
          <a:stretch>
            <a:fillRect/>
          </a:stretch>
        </p:blipFill>
        <p:spPr bwMode="auto">
          <a:xfrm>
            <a:off x="5849938" y="2263775"/>
            <a:ext cx="3255962" cy="3135313"/>
          </a:xfrm>
          <a:prstGeom prst="rect">
            <a:avLst/>
          </a:prstGeom>
          <a:noFill/>
          <a:ln w="9525">
            <a:noFill/>
            <a:miter lim="800000"/>
            <a:headEnd/>
            <a:tailEnd/>
          </a:ln>
        </p:spPr>
      </p:pic>
      <p:sp>
        <p:nvSpPr>
          <p:cNvPr id="20486" name="TextBox 7"/>
          <p:cNvSpPr txBox="1">
            <a:spLocks noChangeArrowheads="1"/>
          </p:cNvSpPr>
          <p:nvPr/>
        </p:nvSpPr>
        <p:spPr bwMode="auto">
          <a:xfrm>
            <a:off x="1103313" y="5573713"/>
            <a:ext cx="762000" cy="369887"/>
          </a:xfrm>
          <a:prstGeom prst="rect">
            <a:avLst/>
          </a:prstGeom>
          <a:noFill/>
          <a:ln w="9525">
            <a:noFill/>
            <a:miter lim="800000"/>
            <a:headEnd/>
            <a:tailEnd/>
          </a:ln>
        </p:spPr>
        <p:txBody>
          <a:bodyPr wrap="none">
            <a:spAutoFit/>
          </a:bodyPr>
          <a:lstStyle/>
          <a:p>
            <a:r>
              <a:rPr lang="en-US" b="1"/>
              <a:t>Unity</a:t>
            </a:r>
          </a:p>
        </p:txBody>
      </p:sp>
      <p:sp>
        <p:nvSpPr>
          <p:cNvPr id="20487" name="TextBox 8"/>
          <p:cNvSpPr txBox="1">
            <a:spLocks noChangeArrowheads="1"/>
          </p:cNvSpPr>
          <p:nvPr/>
        </p:nvSpPr>
        <p:spPr bwMode="auto">
          <a:xfrm>
            <a:off x="3817938" y="5529263"/>
            <a:ext cx="1004887" cy="369887"/>
          </a:xfrm>
          <a:prstGeom prst="rect">
            <a:avLst/>
          </a:prstGeom>
          <a:noFill/>
          <a:ln w="9525">
            <a:noFill/>
            <a:miter lim="800000"/>
            <a:headEnd/>
            <a:tailEnd/>
          </a:ln>
        </p:spPr>
        <p:txBody>
          <a:bodyPr wrap="none">
            <a:spAutoFit/>
          </a:bodyPr>
          <a:lstStyle/>
          <a:p>
            <a:r>
              <a:rPr lang="en-US" b="1"/>
              <a:t>50% PF</a:t>
            </a:r>
          </a:p>
        </p:txBody>
      </p:sp>
      <p:sp>
        <p:nvSpPr>
          <p:cNvPr id="20488" name="TextBox 9"/>
          <p:cNvSpPr txBox="1">
            <a:spLocks noChangeArrowheads="1"/>
          </p:cNvSpPr>
          <p:nvPr/>
        </p:nvSpPr>
        <p:spPr bwMode="auto">
          <a:xfrm>
            <a:off x="7373938" y="5486400"/>
            <a:ext cx="760412" cy="369888"/>
          </a:xfrm>
          <a:prstGeom prst="rect">
            <a:avLst/>
          </a:prstGeom>
          <a:noFill/>
          <a:ln w="9525">
            <a:noFill/>
            <a:miter lim="800000"/>
            <a:headEnd/>
            <a:tailEnd/>
          </a:ln>
        </p:spPr>
        <p:txBody>
          <a:bodyPr wrap="none">
            <a:spAutoFit/>
          </a:bodyPr>
          <a:lstStyle/>
          <a:p>
            <a:r>
              <a:rPr lang="en-US" b="1"/>
              <a:t>Unity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0" y="2392363"/>
            <a:ext cx="2876550" cy="2857500"/>
          </a:xfrm>
          <a:prstGeom prst="rect">
            <a:avLst/>
          </a:prstGeom>
          <a:noFill/>
          <a:ln w="9525">
            <a:noFill/>
            <a:miter lim="800000"/>
            <a:headEnd/>
            <a:tailEnd/>
          </a:ln>
        </p:spPr>
      </p:pic>
      <p:pic>
        <p:nvPicPr>
          <p:cNvPr id="21507" name="Picture 3"/>
          <p:cNvPicPr>
            <a:picLocks noChangeAspect="1" noChangeArrowheads="1"/>
          </p:cNvPicPr>
          <p:nvPr/>
        </p:nvPicPr>
        <p:blipFill>
          <a:blip r:embed="rId3" cstate="print"/>
          <a:srcRect/>
          <a:stretch>
            <a:fillRect/>
          </a:stretch>
        </p:blipFill>
        <p:spPr bwMode="auto">
          <a:xfrm>
            <a:off x="2871788" y="2392363"/>
            <a:ext cx="2876550" cy="2857500"/>
          </a:xfrm>
          <a:prstGeom prst="rect">
            <a:avLst/>
          </a:prstGeom>
          <a:noFill/>
          <a:ln w="9525">
            <a:noFill/>
            <a:miter lim="800000"/>
            <a:headEnd/>
            <a:tailEnd/>
          </a:ln>
        </p:spPr>
      </p:pic>
      <p:sp>
        <p:nvSpPr>
          <p:cNvPr id="21508" name="Rectangle 3"/>
          <p:cNvSpPr>
            <a:spLocks noChangeArrowheads="1"/>
          </p:cNvSpPr>
          <p:nvPr/>
        </p:nvSpPr>
        <p:spPr bwMode="auto">
          <a:xfrm>
            <a:off x="338138" y="5291138"/>
            <a:ext cx="1993900" cy="368300"/>
          </a:xfrm>
          <a:prstGeom prst="rect">
            <a:avLst/>
          </a:prstGeom>
          <a:noFill/>
          <a:ln w="9525">
            <a:noFill/>
            <a:miter lim="800000"/>
            <a:headEnd/>
            <a:tailEnd/>
          </a:ln>
        </p:spPr>
        <p:txBody>
          <a:bodyPr wrap="none">
            <a:spAutoFit/>
          </a:bodyPr>
          <a:lstStyle/>
          <a:p>
            <a:r>
              <a:rPr lang="en-US" b="1"/>
              <a:t>No Lag (1.00 PF)</a:t>
            </a:r>
            <a:endParaRPr lang="en-US"/>
          </a:p>
        </p:txBody>
      </p:sp>
      <p:sp>
        <p:nvSpPr>
          <p:cNvPr id="21509" name="Rectangle 4"/>
          <p:cNvSpPr>
            <a:spLocks noChangeArrowheads="1"/>
          </p:cNvSpPr>
          <p:nvPr/>
        </p:nvSpPr>
        <p:spPr bwMode="auto">
          <a:xfrm>
            <a:off x="3200400" y="5305425"/>
            <a:ext cx="2162175" cy="369888"/>
          </a:xfrm>
          <a:prstGeom prst="rect">
            <a:avLst/>
          </a:prstGeom>
          <a:noFill/>
          <a:ln w="9525">
            <a:noFill/>
            <a:miter lim="800000"/>
            <a:headEnd/>
            <a:tailEnd/>
          </a:ln>
        </p:spPr>
        <p:txBody>
          <a:bodyPr wrap="none">
            <a:spAutoFit/>
          </a:bodyPr>
          <a:lstStyle/>
          <a:p>
            <a:r>
              <a:rPr lang="en-US" b="1"/>
              <a:t>30° Lag (0.866 PF)</a:t>
            </a:r>
            <a:endParaRPr lang="en-US"/>
          </a:p>
        </p:txBody>
      </p:sp>
      <p:pic>
        <p:nvPicPr>
          <p:cNvPr id="21510" name="Picture 4"/>
          <p:cNvPicPr>
            <a:picLocks noChangeAspect="1" noChangeArrowheads="1"/>
          </p:cNvPicPr>
          <p:nvPr/>
        </p:nvPicPr>
        <p:blipFill>
          <a:blip r:embed="rId4" cstate="print"/>
          <a:srcRect/>
          <a:stretch>
            <a:fillRect/>
          </a:stretch>
        </p:blipFill>
        <p:spPr bwMode="auto">
          <a:xfrm>
            <a:off x="5730875" y="2379663"/>
            <a:ext cx="3413125" cy="2932112"/>
          </a:xfrm>
          <a:prstGeom prst="rect">
            <a:avLst/>
          </a:prstGeom>
          <a:noFill/>
          <a:ln w="9525">
            <a:noFill/>
            <a:miter lim="800000"/>
            <a:headEnd/>
            <a:tailEnd/>
          </a:ln>
        </p:spPr>
      </p:pic>
      <p:sp>
        <p:nvSpPr>
          <p:cNvPr id="21511" name="Rectangle 6"/>
          <p:cNvSpPr>
            <a:spLocks noChangeArrowheads="1"/>
          </p:cNvSpPr>
          <p:nvPr/>
        </p:nvSpPr>
        <p:spPr bwMode="auto">
          <a:xfrm>
            <a:off x="6713538" y="5319713"/>
            <a:ext cx="1290637" cy="369887"/>
          </a:xfrm>
          <a:prstGeom prst="rect">
            <a:avLst/>
          </a:prstGeom>
          <a:noFill/>
          <a:ln w="9525">
            <a:noFill/>
            <a:miter lim="800000"/>
            <a:headEnd/>
            <a:tailEnd/>
          </a:ln>
        </p:spPr>
        <p:txBody>
          <a:bodyPr wrap="none">
            <a:spAutoFit/>
          </a:bodyPr>
          <a:lstStyle/>
          <a:p>
            <a:r>
              <a:rPr lang="en-US" b="1"/>
              <a:t>Waveform</a:t>
            </a:r>
          </a:p>
        </p:txBody>
      </p:sp>
      <p:sp>
        <p:nvSpPr>
          <p:cNvPr id="21512" name="TextBox 8"/>
          <p:cNvSpPr txBox="1">
            <a:spLocks noChangeArrowheads="1"/>
          </p:cNvSpPr>
          <p:nvPr/>
        </p:nvSpPr>
        <p:spPr bwMode="auto">
          <a:xfrm>
            <a:off x="599395" y="812799"/>
            <a:ext cx="8154412" cy="584775"/>
          </a:xfrm>
          <a:prstGeom prst="rect">
            <a:avLst/>
          </a:prstGeom>
          <a:noFill/>
          <a:ln w="9525">
            <a:noFill/>
            <a:miter lim="800000"/>
            <a:headEnd/>
            <a:tailEnd/>
          </a:ln>
        </p:spPr>
        <p:txBody>
          <a:bodyPr wrap="none">
            <a:spAutoFit/>
          </a:bodyPr>
          <a:lstStyle/>
          <a:p>
            <a:r>
              <a:rPr lang="en-US" sz="3200" b="1" i="1" dirty="0">
                <a:solidFill>
                  <a:srgbClr val="0033CC"/>
                </a:solidFill>
                <a:latin typeface="Arial" panose="020B0604020202020204" pitchFamily="34" charset="0"/>
                <a:cs typeface="Arial" panose="020B0604020202020204" pitchFamily="34" charset="0"/>
              </a:rPr>
              <a:t>Three Wire Three Phase Network Service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6"/>
          <p:cNvSpPr txBox="1">
            <a:spLocks noChangeArrowheads="1"/>
          </p:cNvSpPr>
          <p:nvPr/>
        </p:nvSpPr>
        <p:spPr bwMode="auto">
          <a:xfrm>
            <a:off x="965200" y="733425"/>
            <a:ext cx="7538859" cy="584775"/>
          </a:xfrm>
          <a:prstGeom prst="rect">
            <a:avLst/>
          </a:prstGeom>
          <a:noFill/>
          <a:ln w="9525">
            <a:noFill/>
            <a:miter lim="800000"/>
            <a:headEnd/>
            <a:tailEnd/>
          </a:ln>
        </p:spPr>
        <p:txBody>
          <a:bodyPr wrap="none">
            <a:spAutoFit/>
          </a:bodyPr>
          <a:lstStyle/>
          <a:p>
            <a:r>
              <a:rPr lang="en-US" sz="3200" b="1" i="1" dirty="0">
                <a:solidFill>
                  <a:srgbClr val="0033CC"/>
                </a:solidFill>
                <a:latin typeface="Arial" panose="020B0604020202020204" pitchFamily="34" charset="0"/>
                <a:cs typeface="Arial" panose="020B0604020202020204" pitchFamily="34" charset="0"/>
              </a:rPr>
              <a:t>Three Wire Three Phase Delta Service</a:t>
            </a:r>
            <a:endParaRPr lang="en-US" sz="3200" i="1" dirty="0">
              <a:solidFill>
                <a:srgbClr val="0033CC"/>
              </a:solidFill>
              <a:latin typeface="Arial" panose="020B0604020202020204" pitchFamily="34" charset="0"/>
              <a:cs typeface="Arial" panose="020B0604020202020204" pitchFamily="34" charset="0"/>
            </a:endParaRPr>
          </a:p>
        </p:txBody>
      </p:sp>
      <p:pic>
        <p:nvPicPr>
          <p:cNvPr id="22531" name="Picture 10"/>
          <p:cNvPicPr>
            <a:picLocks noChangeAspect="1" noChangeArrowheads="1"/>
          </p:cNvPicPr>
          <p:nvPr/>
        </p:nvPicPr>
        <p:blipFill>
          <a:blip r:embed="rId3" cstate="print"/>
          <a:srcRect/>
          <a:stretch>
            <a:fillRect/>
          </a:stretch>
        </p:blipFill>
        <p:spPr bwMode="auto">
          <a:xfrm>
            <a:off x="1190625" y="2420938"/>
            <a:ext cx="2857500" cy="2857500"/>
          </a:xfrm>
          <a:prstGeom prst="rect">
            <a:avLst/>
          </a:prstGeom>
          <a:noFill/>
          <a:ln w="9525">
            <a:noFill/>
            <a:miter lim="800000"/>
            <a:headEnd/>
            <a:tailEnd/>
          </a:ln>
        </p:spPr>
      </p:pic>
      <p:sp>
        <p:nvSpPr>
          <p:cNvPr id="22532" name="Rectangle 10"/>
          <p:cNvSpPr>
            <a:spLocks noChangeArrowheads="1"/>
          </p:cNvSpPr>
          <p:nvPr/>
        </p:nvSpPr>
        <p:spPr bwMode="auto">
          <a:xfrm>
            <a:off x="1587500" y="5362575"/>
            <a:ext cx="1993900" cy="369888"/>
          </a:xfrm>
          <a:prstGeom prst="rect">
            <a:avLst/>
          </a:prstGeom>
          <a:noFill/>
          <a:ln w="9525">
            <a:noFill/>
            <a:miter lim="800000"/>
            <a:headEnd/>
            <a:tailEnd/>
          </a:ln>
        </p:spPr>
        <p:txBody>
          <a:bodyPr wrap="none">
            <a:spAutoFit/>
          </a:bodyPr>
          <a:lstStyle/>
          <a:p>
            <a:r>
              <a:rPr lang="en-US" b="1"/>
              <a:t>No Lag (1.00 PF)</a:t>
            </a:r>
            <a:endParaRPr lang="en-US"/>
          </a:p>
        </p:txBody>
      </p:sp>
      <p:pic>
        <p:nvPicPr>
          <p:cNvPr id="22533" name="Picture 11"/>
          <p:cNvPicPr>
            <a:picLocks noChangeAspect="1" noChangeArrowheads="1"/>
          </p:cNvPicPr>
          <p:nvPr/>
        </p:nvPicPr>
        <p:blipFill>
          <a:blip r:embed="rId4" cstate="print"/>
          <a:srcRect/>
          <a:stretch>
            <a:fillRect/>
          </a:stretch>
        </p:blipFill>
        <p:spPr bwMode="auto">
          <a:xfrm>
            <a:off x="5451475" y="2406650"/>
            <a:ext cx="2857500" cy="2857500"/>
          </a:xfrm>
          <a:prstGeom prst="rect">
            <a:avLst/>
          </a:prstGeom>
          <a:noFill/>
          <a:ln w="9525">
            <a:noFill/>
            <a:miter lim="800000"/>
            <a:headEnd/>
            <a:tailEnd/>
          </a:ln>
        </p:spPr>
      </p:pic>
      <p:sp>
        <p:nvSpPr>
          <p:cNvPr id="22534" name="Rectangle 12"/>
          <p:cNvSpPr>
            <a:spLocks noChangeArrowheads="1"/>
          </p:cNvSpPr>
          <p:nvPr/>
        </p:nvSpPr>
        <p:spPr bwMode="auto">
          <a:xfrm>
            <a:off x="5770563" y="5348288"/>
            <a:ext cx="2162175" cy="369887"/>
          </a:xfrm>
          <a:prstGeom prst="rect">
            <a:avLst/>
          </a:prstGeom>
          <a:noFill/>
          <a:ln w="9525">
            <a:noFill/>
            <a:miter lim="800000"/>
            <a:headEnd/>
            <a:tailEnd/>
          </a:ln>
        </p:spPr>
        <p:txBody>
          <a:bodyPr wrap="none">
            <a:spAutoFit/>
          </a:bodyPr>
          <a:lstStyle/>
          <a:p>
            <a:r>
              <a:rPr lang="en-US" b="1"/>
              <a:t>30° Lag (0.866 PF)</a:t>
            </a:r>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6"/>
          <p:cNvSpPr txBox="1">
            <a:spLocks noChangeArrowheads="1"/>
          </p:cNvSpPr>
          <p:nvPr/>
        </p:nvSpPr>
        <p:spPr bwMode="auto">
          <a:xfrm>
            <a:off x="856229" y="337562"/>
            <a:ext cx="7431542" cy="584775"/>
          </a:xfrm>
          <a:prstGeom prst="rect">
            <a:avLst/>
          </a:prstGeom>
          <a:noFill/>
          <a:ln w="9525">
            <a:noFill/>
            <a:miter lim="800000"/>
            <a:headEnd/>
            <a:tailEnd/>
          </a:ln>
        </p:spPr>
        <p:txBody>
          <a:bodyPr wrap="square">
            <a:spAutoFit/>
          </a:bodyPr>
          <a:lstStyle/>
          <a:p>
            <a:pPr algn="ctr">
              <a:spcBef>
                <a:spcPct val="50000"/>
              </a:spcBef>
            </a:pPr>
            <a:r>
              <a:rPr lang="en-US" sz="3200" b="1" i="1" dirty="0">
                <a:solidFill>
                  <a:srgbClr val="0033CC"/>
                </a:solidFill>
                <a:latin typeface="Arial" panose="020B0604020202020204" pitchFamily="34" charset="0"/>
                <a:cs typeface="Arial" panose="020B0604020202020204" pitchFamily="34" charset="0"/>
              </a:rPr>
              <a:t>Delta Service at Unity Power Factor</a:t>
            </a:r>
          </a:p>
        </p:txBody>
      </p:sp>
      <p:pic>
        <p:nvPicPr>
          <p:cNvPr id="23555" name="Picture 5" descr="Delta Unity.gif"/>
          <p:cNvPicPr>
            <a:picLocks noChangeAspect="1"/>
          </p:cNvPicPr>
          <p:nvPr/>
        </p:nvPicPr>
        <p:blipFill>
          <a:blip r:embed="rId3" cstate="print"/>
          <a:srcRect/>
          <a:stretch>
            <a:fillRect/>
          </a:stretch>
        </p:blipFill>
        <p:spPr bwMode="auto">
          <a:xfrm>
            <a:off x="304800" y="1576495"/>
            <a:ext cx="3862388" cy="4037012"/>
          </a:xfrm>
          <a:prstGeom prst="rect">
            <a:avLst/>
          </a:prstGeom>
          <a:noFill/>
          <a:ln w="9525">
            <a:noFill/>
            <a:miter lim="800000"/>
            <a:headEnd/>
            <a:tailEnd/>
          </a:ln>
        </p:spPr>
      </p:pic>
      <p:pic>
        <p:nvPicPr>
          <p:cNvPr id="23556" name="Picture 6" descr="Delta waveform Unity.gif"/>
          <p:cNvPicPr>
            <a:picLocks noChangeAspect="1"/>
          </p:cNvPicPr>
          <p:nvPr/>
        </p:nvPicPr>
        <p:blipFill>
          <a:blip r:embed="rId4" cstate="print"/>
          <a:srcRect/>
          <a:stretch>
            <a:fillRect/>
          </a:stretch>
        </p:blipFill>
        <p:spPr bwMode="auto">
          <a:xfrm>
            <a:off x="4876051" y="1682857"/>
            <a:ext cx="3662363" cy="3824288"/>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6"/>
          <p:cNvSpPr txBox="1">
            <a:spLocks noChangeArrowheads="1"/>
          </p:cNvSpPr>
          <p:nvPr/>
        </p:nvSpPr>
        <p:spPr bwMode="auto">
          <a:xfrm>
            <a:off x="1059429" y="221751"/>
            <a:ext cx="7025142" cy="584775"/>
          </a:xfrm>
          <a:prstGeom prst="rect">
            <a:avLst/>
          </a:prstGeom>
          <a:noFill/>
          <a:ln w="9525">
            <a:noFill/>
            <a:miter lim="800000"/>
            <a:headEnd/>
            <a:tailEnd/>
          </a:ln>
        </p:spPr>
        <p:txBody>
          <a:bodyPr wrap="square">
            <a:spAutoFit/>
          </a:bodyPr>
          <a:lstStyle/>
          <a:p>
            <a:pPr algn="ctr">
              <a:spcBef>
                <a:spcPct val="50000"/>
              </a:spcBef>
            </a:pPr>
            <a:r>
              <a:rPr lang="en-US" sz="3200" b="1" i="1" dirty="0">
                <a:solidFill>
                  <a:srgbClr val="0033CC"/>
                </a:solidFill>
                <a:latin typeface="Arial" panose="020B0604020202020204" pitchFamily="34" charset="0"/>
                <a:cs typeface="Arial" panose="020B0604020202020204" pitchFamily="34" charset="0"/>
              </a:rPr>
              <a:t>Delta Service at 50% Power Fact</a:t>
            </a:r>
            <a:r>
              <a:rPr lang="en-US" sz="2800" b="1" i="1" dirty="0">
                <a:solidFill>
                  <a:srgbClr val="0033CC"/>
                </a:solidFill>
                <a:latin typeface="Arial" panose="020B0604020202020204" pitchFamily="34" charset="0"/>
                <a:cs typeface="Arial" panose="020B0604020202020204" pitchFamily="34" charset="0"/>
              </a:rPr>
              <a:t>or</a:t>
            </a:r>
          </a:p>
        </p:txBody>
      </p:sp>
      <p:pic>
        <p:nvPicPr>
          <p:cNvPr id="24579" name="Picture 2" descr="Delta 60 degree lag.gif"/>
          <p:cNvPicPr>
            <a:picLocks noChangeAspect="1"/>
          </p:cNvPicPr>
          <p:nvPr/>
        </p:nvPicPr>
        <p:blipFill>
          <a:blip r:embed="rId2" cstate="print"/>
          <a:srcRect/>
          <a:stretch>
            <a:fillRect/>
          </a:stretch>
        </p:blipFill>
        <p:spPr bwMode="auto">
          <a:xfrm>
            <a:off x="249238" y="1563278"/>
            <a:ext cx="4000500" cy="4200525"/>
          </a:xfrm>
          <a:prstGeom prst="rect">
            <a:avLst/>
          </a:prstGeom>
          <a:noFill/>
          <a:ln w="9525">
            <a:noFill/>
            <a:miter lim="800000"/>
            <a:headEnd/>
            <a:tailEnd/>
          </a:ln>
        </p:spPr>
      </p:pic>
      <p:pic>
        <p:nvPicPr>
          <p:cNvPr id="24580" name="Picture 3" descr="Delta Waveform 60 degree lag.gif"/>
          <p:cNvPicPr>
            <a:picLocks noChangeAspect="1"/>
          </p:cNvPicPr>
          <p:nvPr/>
        </p:nvPicPr>
        <p:blipFill>
          <a:blip r:embed="rId3" cstate="print"/>
          <a:srcRect/>
          <a:stretch>
            <a:fillRect/>
          </a:stretch>
        </p:blipFill>
        <p:spPr bwMode="auto">
          <a:xfrm>
            <a:off x="4637088" y="1563278"/>
            <a:ext cx="3984625" cy="4043362"/>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
          <p:cNvSpPr>
            <a:spLocks noGrp="1" noChangeArrowheads="1"/>
          </p:cNvSpPr>
          <p:nvPr>
            <p:ph type="title"/>
          </p:nvPr>
        </p:nvSpPr>
        <p:spPr>
          <a:xfrm>
            <a:off x="0" y="376166"/>
            <a:ext cx="9144000" cy="722312"/>
          </a:xfrm>
          <a:noFill/>
        </p:spPr>
        <p:txBody>
          <a:bodyPr>
            <a:noAutofit/>
          </a:bodyPr>
          <a:lstStyle/>
          <a:p>
            <a:pPr algn="ctr" eaLnBrk="1" hangingPunct="1"/>
            <a:r>
              <a:rPr lang="en-US" sz="3200" b="1" i="1" dirty="0">
                <a:solidFill>
                  <a:srgbClr val="0033CC"/>
                </a:solidFill>
                <a:latin typeface="Arial" panose="020B0604020202020204" pitchFamily="34" charset="0"/>
                <a:cs typeface="Arial" panose="020B0604020202020204" pitchFamily="34" charset="0"/>
              </a:rPr>
              <a:t>View the Vector to Verify your Connections …</a:t>
            </a:r>
          </a:p>
        </p:txBody>
      </p:sp>
      <p:pic>
        <p:nvPicPr>
          <p:cNvPr id="27651" name="Picture 9"/>
          <p:cNvPicPr>
            <a:picLocks noChangeAspect="1" noChangeArrowheads="1"/>
          </p:cNvPicPr>
          <p:nvPr/>
        </p:nvPicPr>
        <p:blipFill>
          <a:blip r:embed="rId3" cstate="print"/>
          <a:srcRect/>
          <a:stretch>
            <a:fillRect/>
          </a:stretch>
        </p:blipFill>
        <p:spPr bwMode="auto">
          <a:xfrm>
            <a:off x="217202" y="1639603"/>
            <a:ext cx="4048125" cy="4267200"/>
          </a:xfrm>
          <a:prstGeom prst="rect">
            <a:avLst/>
          </a:prstGeom>
          <a:noFill/>
          <a:ln w="9525">
            <a:noFill/>
            <a:miter lim="800000"/>
            <a:headEnd/>
            <a:tailEnd/>
          </a:ln>
        </p:spPr>
      </p:pic>
      <p:pic>
        <p:nvPicPr>
          <p:cNvPr id="27652" name="Picture 11"/>
          <p:cNvPicPr>
            <a:picLocks noChangeAspect="1" noChangeArrowheads="1"/>
          </p:cNvPicPr>
          <p:nvPr/>
        </p:nvPicPr>
        <p:blipFill>
          <a:blip r:embed="rId4" cstate="print"/>
          <a:srcRect/>
          <a:stretch>
            <a:fillRect/>
          </a:stretch>
        </p:blipFill>
        <p:spPr bwMode="auto">
          <a:xfrm>
            <a:off x="4748498" y="1677703"/>
            <a:ext cx="4086225" cy="4229100"/>
          </a:xfrm>
          <a:prstGeom prst="rect">
            <a:avLst/>
          </a:prstGeom>
          <a:noFill/>
          <a:ln w="9525">
            <a:noFill/>
            <a:miter lim="800000"/>
            <a:headEnd/>
            <a:tailEnd/>
          </a:ln>
        </p:spPr>
      </p:pic>
      <p:graphicFrame>
        <p:nvGraphicFramePr>
          <p:cNvPr id="2" name="Object 1"/>
          <p:cNvGraphicFramePr>
            <a:graphicFrameLocks noChangeAspect="1"/>
          </p:cNvGraphicFramePr>
          <p:nvPr>
            <p:extLst>
              <p:ext uri="{D42A27DB-BD31-4B8C-83A1-F6EECF244321}">
                <p14:modId xmlns:p14="http://schemas.microsoft.com/office/powerpoint/2010/main" val="220991031"/>
              </p:ext>
            </p:extLst>
          </p:nvPr>
        </p:nvGraphicFramePr>
        <p:xfrm>
          <a:off x="3181762" y="1291258"/>
          <a:ext cx="2688401" cy="1889125"/>
        </p:xfrm>
        <a:graphic>
          <a:graphicData uri="http://schemas.openxmlformats.org/presentationml/2006/ole">
            <mc:AlternateContent xmlns:mc="http://schemas.openxmlformats.org/markup-compatibility/2006">
              <mc:Choice xmlns:v="urn:schemas-microsoft-com:vml" Requires="v">
                <p:oleObj spid="_x0000_s5166" name="Photo Editor Photo" r:id="rId5" imgW="10523810" imgH="7400000" progId="MSPhotoEd.3">
                  <p:embed/>
                </p:oleObj>
              </mc:Choice>
              <mc:Fallback>
                <p:oleObj name="Photo Editor Photo" r:id="rId5" imgW="10523810" imgH="7400000" progId="MSPhotoEd.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1762" y="1291258"/>
                        <a:ext cx="2688401" cy="1889125"/>
                      </a:xfrm>
                      <a:prstGeom prst="rect">
                        <a:avLst/>
                      </a:prstGeom>
                      <a:noFill/>
                      <a:ln w="9525">
                        <a:solidFill>
                          <a:schemeClr val="tx1"/>
                        </a:solidFill>
                        <a:miter lim="800000"/>
                        <a:headEnd/>
                        <a:tailEnd/>
                      </a:ln>
                      <a:effec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2"/>
          <p:cNvPicPr>
            <a:picLocks noChangeAspect="1" noChangeArrowheads="1"/>
          </p:cNvPicPr>
          <p:nvPr/>
        </p:nvPicPr>
        <p:blipFill>
          <a:blip r:embed="rId2" cstate="print"/>
          <a:srcRect/>
          <a:stretch>
            <a:fillRect/>
          </a:stretch>
        </p:blipFill>
        <p:spPr bwMode="auto">
          <a:xfrm>
            <a:off x="320015" y="1522929"/>
            <a:ext cx="4057650" cy="4219575"/>
          </a:xfrm>
          <a:prstGeom prst="rect">
            <a:avLst/>
          </a:prstGeom>
          <a:noFill/>
          <a:ln w="9525">
            <a:noFill/>
            <a:miter lim="800000"/>
            <a:headEnd/>
            <a:tailEnd/>
          </a:ln>
        </p:spPr>
      </p:pic>
      <p:pic>
        <p:nvPicPr>
          <p:cNvPr id="28676" name="Picture 3"/>
          <p:cNvPicPr>
            <a:picLocks noChangeAspect="1" noChangeArrowheads="1"/>
          </p:cNvPicPr>
          <p:nvPr/>
        </p:nvPicPr>
        <p:blipFill>
          <a:blip r:embed="rId3" cstate="print"/>
          <a:srcRect/>
          <a:stretch>
            <a:fillRect/>
          </a:stretch>
        </p:blipFill>
        <p:spPr bwMode="auto">
          <a:xfrm>
            <a:off x="4766337" y="1532454"/>
            <a:ext cx="4067175" cy="4210050"/>
          </a:xfrm>
          <a:prstGeom prst="rect">
            <a:avLst/>
          </a:prstGeom>
          <a:noFill/>
          <a:ln w="9525">
            <a:noFill/>
            <a:miter lim="800000"/>
            <a:headEnd/>
            <a:tailEnd/>
          </a:ln>
        </p:spPr>
      </p:pic>
      <p:sp>
        <p:nvSpPr>
          <p:cNvPr id="5" name="Rectangle 10"/>
          <p:cNvSpPr txBox="1">
            <a:spLocks noChangeArrowheads="1"/>
          </p:cNvSpPr>
          <p:nvPr/>
        </p:nvSpPr>
        <p:spPr>
          <a:xfrm>
            <a:off x="0" y="273425"/>
            <a:ext cx="9144000" cy="722312"/>
          </a:xfrm>
          <a:prstGeom prst="rect">
            <a:avLst/>
          </a:prstGeom>
          <a:no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200" b="1" i="1">
                <a:solidFill>
                  <a:srgbClr val="0033CC"/>
                </a:solidFill>
                <a:latin typeface="Arial" panose="020B0604020202020204" pitchFamily="34" charset="0"/>
                <a:cs typeface="Arial" panose="020B0604020202020204" pitchFamily="34" charset="0"/>
              </a:rPr>
              <a:t>View the Vector to Verify your Connections …</a:t>
            </a:r>
            <a:endParaRPr lang="en-US" sz="3200" b="1" i="1"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2"/>
          <p:cNvPicPr>
            <a:picLocks noChangeAspect="1" noChangeArrowheads="1"/>
          </p:cNvPicPr>
          <p:nvPr/>
        </p:nvPicPr>
        <p:blipFill>
          <a:blip r:embed="rId3" cstate="print"/>
          <a:srcRect/>
          <a:stretch>
            <a:fillRect/>
          </a:stretch>
        </p:blipFill>
        <p:spPr bwMode="auto">
          <a:xfrm>
            <a:off x="303480" y="1762374"/>
            <a:ext cx="4000500" cy="4210050"/>
          </a:xfrm>
          <a:prstGeom prst="rect">
            <a:avLst/>
          </a:prstGeom>
          <a:noFill/>
          <a:ln w="9525">
            <a:noFill/>
            <a:miter lim="800000"/>
            <a:headEnd/>
            <a:tailEnd/>
          </a:ln>
        </p:spPr>
      </p:pic>
      <p:pic>
        <p:nvPicPr>
          <p:cNvPr id="29700" name="Picture 3"/>
          <p:cNvPicPr>
            <a:picLocks noChangeAspect="1" noChangeArrowheads="1"/>
          </p:cNvPicPr>
          <p:nvPr/>
        </p:nvPicPr>
        <p:blipFill>
          <a:blip r:embed="rId4" cstate="print"/>
          <a:srcRect/>
          <a:stretch>
            <a:fillRect/>
          </a:stretch>
        </p:blipFill>
        <p:spPr bwMode="auto">
          <a:xfrm>
            <a:off x="4949023" y="1762374"/>
            <a:ext cx="4029075" cy="4210050"/>
          </a:xfrm>
          <a:prstGeom prst="rect">
            <a:avLst/>
          </a:prstGeom>
          <a:noFill/>
          <a:ln w="9525">
            <a:noFill/>
            <a:miter lim="800000"/>
            <a:headEnd/>
            <a:tailEnd/>
          </a:ln>
        </p:spPr>
      </p:pic>
      <p:graphicFrame>
        <p:nvGraphicFramePr>
          <p:cNvPr id="2" name="Object 1"/>
          <p:cNvGraphicFramePr>
            <a:graphicFrameLocks noChangeAspect="1"/>
          </p:cNvGraphicFramePr>
          <p:nvPr>
            <p:extLst>
              <p:ext uri="{D42A27DB-BD31-4B8C-83A1-F6EECF244321}">
                <p14:modId xmlns:p14="http://schemas.microsoft.com/office/powerpoint/2010/main" val="2392798194"/>
              </p:ext>
            </p:extLst>
          </p:nvPr>
        </p:nvGraphicFramePr>
        <p:xfrm>
          <a:off x="3221038" y="1291940"/>
          <a:ext cx="2687637" cy="1889125"/>
        </p:xfrm>
        <a:graphic>
          <a:graphicData uri="http://schemas.openxmlformats.org/presentationml/2006/ole">
            <mc:AlternateContent xmlns:mc="http://schemas.openxmlformats.org/markup-compatibility/2006">
              <mc:Choice xmlns:v="urn:schemas-microsoft-com:vml" Requires="v">
                <p:oleObj spid="_x0000_s6189" name="Photo Editor Photo" r:id="rId5" imgW="10523810" imgH="7400000" progId="MSPhotoEd.3">
                  <p:embed/>
                </p:oleObj>
              </mc:Choice>
              <mc:Fallback>
                <p:oleObj name="Photo Editor Photo" r:id="rId5" imgW="10523810" imgH="7400000" progId="MSPhotoEd.3">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1038" y="1291940"/>
                        <a:ext cx="2687637" cy="1889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10"/>
          <p:cNvSpPr txBox="1">
            <a:spLocks noChangeArrowheads="1"/>
          </p:cNvSpPr>
          <p:nvPr/>
        </p:nvSpPr>
        <p:spPr>
          <a:xfrm>
            <a:off x="0" y="265112"/>
            <a:ext cx="9144000" cy="722312"/>
          </a:xfrm>
          <a:prstGeom prst="rect">
            <a:avLst/>
          </a:prstGeom>
          <a:no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200" b="1" i="1">
                <a:solidFill>
                  <a:srgbClr val="0033CC"/>
                </a:solidFill>
                <a:latin typeface="Arial" panose="020B0604020202020204" pitchFamily="34" charset="0"/>
                <a:cs typeface="Arial" panose="020B0604020202020204" pitchFamily="34" charset="0"/>
              </a:rPr>
              <a:t>View the Vector to Verify your Connections …</a:t>
            </a:r>
            <a:endParaRPr lang="en-US" sz="3200" b="1" i="1" dirty="0">
              <a:solidFill>
                <a:srgbClr val="0033CC"/>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Text Box 6"/>
          <p:cNvSpPr txBox="1">
            <a:spLocks noChangeArrowheads="1"/>
          </p:cNvSpPr>
          <p:nvPr/>
        </p:nvSpPr>
        <p:spPr bwMode="auto">
          <a:xfrm>
            <a:off x="2387600" y="6127750"/>
            <a:ext cx="4210050" cy="730250"/>
          </a:xfrm>
          <a:prstGeom prst="rect">
            <a:avLst/>
          </a:prstGeom>
          <a:noFill/>
          <a:ln w="9525">
            <a:noFill/>
            <a:miter lim="800000"/>
            <a:headEnd/>
            <a:tailEnd/>
          </a:ln>
        </p:spPr>
        <p:txBody>
          <a:bodyPr>
            <a:spAutoFit/>
          </a:bodyPr>
          <a:lstStyle/>
          <a:p>
            <a:pPr algn="ctr"/>
            <a:r>
              <a:rPr lang="en-US" sz="1400" b="1" dirty="0">
                <a:solidFill>
                  <a:srgbClr val="FF0000"/>
                </a:solidFill>
                <a:latin typeface="Tahoma" pitchFamily="34" charset="0"/>
              </a:rPr>
              <a:t>Correct Vector </a:t>
            </a:r>
          </a:p>
          <a:p>
            <a:pPr algn="ctr"/>
            <a:r>
              <a:rPr lang="en-US" sz="1400" b="1" dirty="0">
                <a:solidFill>
                  <a:srgbClr val="FF0000"/>
                </a:solidFill>
                <a:latin typeface="Tahoma" pitchFamily="34" charset="0"/>
              </a:rPr>
              <a:t>Potentials and Currents Match.</a:t>
            </a:r>
          </a:p>
          <a:p>
            <a:pPr algn="ctr"/>
            <a:r>
              <a:rPr lang="en-US" sz="1400" b="1" dirty="0">
                <a:solidFill>
                  <a:srgbClr val="FF0000"/>
                </a:solidFill>
                <a:latin typeface="Tahoma" pitchFamily="34" charset="0"/>
              </a:rPr>
              <a:t> Start the Scan</a:t>
            </a:r>
          </a:p>
        </p:txBody>
      </p:sp>
      <p:sp>
        <p:nvSpPr>
          <p:cNvPr id="30723" name="Text Box 9"/>
          <p:cNvSpPr txBox="1">
            <a:spLocks noChangeArrowheads="1"/>
          </p:cNvSpPr>
          <p:nvPr/>
        </p:nvSpPr>
        <p:spPr bwMode="auto">
          <a:xfrm>
            <a:off x="1428750" y="353246"/>
            <a:ext cx="6286500" cy="584775"/>
          </a:xfrm>
          <a:prstGeom prst="rect">
            <a:avLst/>
          </a:prstGeom>
          <a:noFill/>
          <a:ln w="9525">
            <a:noFill/>
            <a:miter lim="800000"/>
            <a:headEnd/>
            <a:tailEnd/>
          </a:ln>
        </p:spPr>
        <p:txBody>
          <a:bodyPr>
            <a:spAutoFit/>
          </a:bodyPr>
          <a:lstStyle/>
          <a:p>
            <a:pPr algn="ctr">
              <a:spcBef>
                <a:spcPct val="50000"/>
              </a:spcBef>
            </a:pPr>
            <a:r>
              <a:rPr lang="en-US" sz="3200" b="1" i="1" dirty="0">
                <a:solidFill>
                  <a:srgbClr val="0033CC"/>
                </a:solidFill>
                <a:latin typeface="Arial" panose="020B0604020202020204" pitchFamily="34" charset="0"/>
                <a:cs typeface="Arial" panose="020B0604020202020204" pitchFamily="34" charset="0"/>
              </a:rPr>
              <a:t>What your Looking For!</a:t>
            </a:r>
          </a:p>
        </p:txBody>
      </p:sp>
      <p:pic>
        <p:nvPicPr>
          <p:cNvPr id="30724" name="Picture 6"/>
          <p:cNvPicPr>
            <a:picLocks noChangeAspect="1" noChangeArrowheads="1"/>
          </p:cNvPicPr>
          <p:nvPr/>
        </p:nvPicPr>
        <p:blipFill>
          <a:blip r:embed="rId2" cstate="print"/>
          <a:srcRect/>
          <a:stretch>
            <a:fillRect/>
          </a:stretch>
        </p:blipFill>
        <p:spPr bwMode="auto">
          <a:xfrm>
            <a:off x="1674018" y="1255712"/>
            <a:ext cx="5795963" cy="4346575"/>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0" y="394834"/>
            <a:ext cx="9144000" cy="685800"/>
          </a:xfrm>
        </p:spPr>
        <p:txBody>
          <a:bodyPr>
            <a:noAutofit/>
          </a:bodyPr>
          <a:lstStyle/>
          <a:p>
            <a:pPr algn="ctr"/>
            <a:r>
              <a:rPr lang="en-US" altLang="en-US" sz="3200" b="1" i="1" dirty="0">
                <a:solidFill>
                  <a:srgbClr val="0033CC"/>
                </a:solidFill>
                <a:latin typeface="Arial" panose="020B0604020202020204" pitchFamily="34" charset="0"/>
                <a:cs typeface="Arial" panose="020B0604020202020204" pitchFamily="34" charset="0"/>
              </a:rPr>
              <a:t>Opportunity for a problem beyond the meter?</a:t>
            </a:r>
          </a:p>
        </p:txBody>
      </p:sp>
      <p:grpSp>
        <p:nvGrpSpPr>
          <p:cNvPr id="92163" name="Group 95"/>
          <p:cNvGrpSpPr>
            <a:grpSpLocks/>
          </p:cNvGrpSpPr>
          <p:nvPr/>
        </p:nvGrpSpPr>
        <p:grpSpPr bwMode="auto">
          <a:xfrm>
            <a:off x="296862" y="1208088"/>
            <a:ext cx="8385175" cy="5307013"/>
            <a:chOff x="187" y="761"/>
            <a:chExt cx="5282" cy="3343"/>
          </a:xfrm>
        </p:grpSpPr>
        <p:pic>
          <p:nvPicPr>
            <p:cNvPr id="92180" name="Picture 96"/>
            <p:cNvPicPr>
              <a:picLocks noChangeAspect="1" noChangeArrowheads="1"/>
            </p:cNvPicPr>
            <p:nvPr/>
          </p:nvPicPr>
          <p:blipFill>
            <a:blip r:embed="rId3">
              <a:extLst>
                <a:ext uri="{28A0092B-C50C-407E-A947-70E740481C1C}">
                  <a14:useLocalDpi xmlns:a14="http://schemas.microsoft.com/office/drawing/2010/main" val="0"/>
                </a:ext>
              </a:extLst>
            </a:blip>
            <a:srcRect l="3790" t="13123" r="20213" b="44994"/>
            <a:stretch>
              <a:fillRect/>
            </a:stretch>
          </p:blipFill>
          <p:spPr bwMode="auto">
            <a:xfrm>
              <a:off x="3686" y="2692"/>
              <a:ext cx="1689" cy="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1" name="Freeform 97"/>
            <p:cNvSpPr>
              <a:spLocks/>
            </p:cNvSpPr>
            <p:nvPr/>
          </p:nvSpPr>
          <p:spPr bwMode="auto">
            <a:xfrm>
              <a:off x="4188" y="3288"/>
              <a:ext cx="909" cy="597"/>
            </a:xfrm>
            <a:custGeom>
              <a:avLst/>
              <a:gdLst>
                <a:gd name="T0" fmla="*/ 0 w 909"/>
                <a:gd name="T1" fmla="*/ 0 h 594"/>
                <a:gd name="T2" fmla="*/ 231 w 909"/>
                <a:gd name="T3" fmla="*/ 501 h 594"/>
                <a:gd name="T4" fmla="*/ 909 w 909"/>
                <a:gd name="T5" fmla="*/ 561 h 594"/>
                <a:gd name="T6" fmla="*/ 0 60000 65536"/>
                <a:gd name="T7" fmla="*/ 0 60000 65536"/>
                <a:gd name="T8" fmla="*/ 0 60000 65536"/>
                <a:gd name="T9" fmla="*/ 0 w 909"/>
                <a:gd name="T10" fmla="*/ 0 h 594"/>
                <a:gd name="T11" fmla="*/ 909 w 909"/>
                <a:gd name="T12" fmla="*/ 594 h 594"/>
              </a:gdLst>
              <a:ahLst/>
              <a:cxnLst>
                <a:cxn ang="T6">
                  <a:pos x="T0" y="T1"/>
                </a:cxn>
                <a:cxn ang="T7">
                  <a:pos x="T2" y="T3"/>
                </a:cxn>
                <a:cxn ang="T8">
                  <a:pos x="T4" y="T5"/>
                </a:cxn>
              </a:cxnLst>
              <a:rect l="T9" t="T10" r="T11" b="T12"/>
              <a:pathLst>
                <a:path w="909" h="594">
                  <a:moveTo>
                    <a:pt x="0" y="0"/>
                  </a:moveTo>
                  <a:cubicBezTo>
                    <a:pt x="40" y="204"/>
                    <a:pt x="80" y="408"/>
                    <a:pt x="231" y="501"/>
                  </a:cubicBezTo>
                  <a:cubicBezTo>
                    <a:pt x="382" y="594"/>
                    <a:pt x="645" y="577"/>
                    <a:pt x="909" y="561"/>
                  </a:cubicBezTo>
                </a:path>
              </a:pathLst>
            </a:custGeom>
            <a:noFill/>
            <a:ln w="381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182" name="Freeform 98"/>
            <p:cNvSpPr>
              <a:spLocks/>
            </p:cNvSpPr>
            <p:nvPr/>
          </p:nvSpPr>
          <p:spPr bwMode="auto">
            <a:xfrm>
              <a:off x="3801" y="3285"/>
              <a:ext cx="378" cy="480"/>
            </a:xfrm>
            <a:custGeom>
              <a:avLst/>
              <a:gdLst>
                <a:gd name="T0" fmla="*/ 0 w 1317"/>
                <a:gd name="T1" fmla="*/ 324 h 429"/>
                <a:gd name="T2" fmla="*/ 1008 w 1317"/>
                <a:gd name="T3" fmla="*/ 375 h 429"/>
                <a:gd name="T4" fmla="*/ 1317 w 1317"/>
                <a:gd name="T5" fmla="*/ 0 h 429"/>
                <a:gd name="T6" fmla="*/ 0 60000 65536"/>
                <a:gd name="T7" fmla="*/ 0 60000 65536"/>
                <a:gd name="T8" fmla="*/ 0 60000 65536"/>
                <a:gd name="T9" fmla="*/ 0 w 1317"/>
                <a:gd name="T10" fmla="*/ 0 h 429"/>
                <a:gd name="T11" fmla="*/ 1317 w 1317"/>
                <a:gd name="T12" fmla="*/ 429 h 429"/>
              </a:gdLst>
              <a:ahLst/>
              <a:cxnLst>
                <a:cxn ang="T6">
                  <a:pos x="T0" y="T1"/>
                </a:cxn>
                <a:cxn ang="T7">
                  <a:pos x="T2" y="T3"/>
                </a:cxn>
                <a:cxn ang="T8">
                  <a:pos x="T4" y="T5"/>
                </a:cxn>
              </a:cxnLst>
              <a:rect l="T9" t="T10" r="T11" b="T12"/>
              <a:pathLst>
                <a:path w="1317" h="429">
                  <a:moveTo>
                    <a:pt x="0" y="324"/>
                  </a:moveTo>
                  <a:cubicBezTo>
                    <a:pt x="394" y="376"/>
                    <a:pt x="789" y="429"/>
                    <a:pt x="1008" y="375"/>
                  </a:cubicBezTo>
                  <a:cubicBezTo>
                    <a:pt x="1227" y="321"/>
                    <a:pt x="1272" y="160"/>
                    <a:pt x="1317" y="0"/>
                  </a:cubicBezTo>
                </a:path>
              </a:pathLst>
            </a:custGeom>
            <a:noFill/>
            <a:ln w="381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183" name="Freeform 99"/>
            <p:cNvSpPr>
              <a:spLocks/>
            </p:cNvSpPr>
            <p:nvPr/>
          </p:nvSpPr>
          <p:spPr bwMode="auto">
            <a:xfrm>
              <a:off x="3552" y="3288"/>
              <a:ext cx="1047" cy="505"/>
            </a:xfrm>
            <a:custGeom>
              <a:avLst/>
              <a:gdLst>
                <a:gd name="T0" fmla="*/ 0 w 1437"/>
                <a:gd name="T1" fmla="*/ 297 h 457"/>
                <a:gd name="T2" fmla="*/ 1107 w 1437"/>
                <a:gd name="T3" fmla="*/ 408 h 457"/>
                <a:gd name="T4" fmla="*/ 1437 w 1437"/>
                <a:gd name="T5" fmla="*/ 0 h 457"/>
                <a:gd name="T6" fmla="*/ 0 60000 65536"/>
                <a:gd name="T7" fmla="*/ 0 60000 65536"/>
                <a:gd name="T8" fmla="*/ 0 60000 65536"/>
                <a:gd name="T9" fmla="*/ 0 w 1437"/>
                <a:gd name="T10" fmla="*/ 0 h 457"/>
                <a:gd name="T11" fmla="*/ 1437 w 1437"/>
                <a:gd name="T12" fmla="*/ 457 h 457"/>
              </a:gdLst>
              <a:ahLst/>
              <a:cxnLst>
                <a:cxn ang="T6">
                  <a:pos x="T0" y="T1"/>
                </a:cxn>
                <a:cxn ang="T7">
                  <a:pos x="T2" y="T3"/>
                </a:cxn>
                <a:cxn ang="T8">
                  <a:pos x="T4" y="T5"/>
                </a:cxn>
              </a:cxnLst>
              <a:rect l="T9" t="T10" r="T11" b="T12"/>
              <a:pathLst>
                <a:path w="1437" h="457">
                  <a:moveTo>
                    <a:pt x="0" y="297"/>
                  </a:moveTo>
                  <a:cubicBezTo>
                    <a:pt x="433" y="377"/>
                    <a:pt x="867" y="457"/>
                    <a:pt x="1107" y="408"/>
                  </a:cubicBezTo>
                  <a:cubicBezTo>
                    <a:pt x="1347" y="359"/>
                    <a:pt x="1392" y="179"/>
                    <a:pt x="1437" y="0"/>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184" name="Freeform 100"/>
            <p:cNvSpPr>
              <a:spLocks/>
            </p:cNvSpPr>
            <p:nvPr/>
          </p:nvSpPr>
          <p:spPr bwMode="auto">
            <a:xfrm>
              <a:off x="3630" y="3282"/>
              <a:ext cx="1251" cy="453"/>
            </a:xfrm>
            <a:custGeom>
              <a:avLst/>
              <a:gdLst>
                <a:gd name="T0" fmla="*/ 0 w 1227"/>
                <a:gd name="T1" fmla="*/ 306 h 396"/>
                <a:gd name="T2" fmla="*/ 972 w 1227"/>
                <a:gd name="T3" fmla="*/ 345 h 396"/>
                <a:gd name="T4" fmla="*/ 1227 w 1227"/>
                <a:gd name="T5" fmla="*/ 0 h 396"/>
                <a:gd name="T6" fmla="*/ 0 60000 65536"/>
                <a:gd name="T7" fmla="*/ 0 60000 65536"/>
                <a:gd name="T8" fmla="*/ 0 60000 65536"/>
                <a:gd name="T9" fmla="*/ 0 w 1227"/>
                <a:gd name="T10" fmla="*/ 0 h 396"/>
                <a:gd name="T11" fmla="*/ 1227 w 1227"/>
                <a:gd name="T12" fmla="*/ 396 h 396"/>
              </a:gdLst>
              <a:ahLst/>
              <a:cxnLst>
                <a:cxn ang="T6">
                  <a:pos x="T0" y="T1"/>
                </a:cxn>
                <a:cxn ang="T7">
                  <a:pos x="T2" y="T3"/>
                </a:cxn>
                <a:cxn ang="T8">
                  <a:pos x="T4" y="T5"/>
                </a:cxn>
              </a:cxnLst>
              <a:rect l="T9" t="T10" r="T11" b="T12"/>
              <a:pathLst>
                <a:path w="1227" h="396">
                  <a:moveTo>
                    <a:pt x="0" y="306"/>
                  </a:moveTo>
                  <a:cubicBezTo>
                    <a:pt x="384" y="351"/>
                    <a:pt x="768" y="396"/>
                    <a:pt x="972" y="345"/>
                  </a:cubicBezTo>
                  <a:cubicBezTo>
                    <a:pt x="1176" y="294"/>
                    <a:pt x="1201" y="147"/>
                    <a:pt x="1227" y="0"/>
                  </a:cubicBezTo>
                </a:path>
              </a:pathLst>
            </a:custGeom>
            <a:noFill/>
            <a:ln w="381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185" name="Freeform 101"/>
            <p:cNvSpPr>
              <a:spLocks/>
            </p:cNvSpPr>
            <p:nvPr/>
          </p:nvSpPr>
          <p:spPr bwMode="auto">
            <a:xfrm>
              <a:off x="3633" y="3285"/>
              <a:ext cx="1540" cy="401"/>
            </a:xfrm>
            <a:custGeom>
              <a:avLst/>
              <a:gdLst>
                <a:gd name="T0" fmla="*/ 0 w 1096"/>
                <a:gd name="T1" fmla="*/ 282 h 347"/>
                <a:gd name="T2" fmla="*/ 915 w 1096"/>
                <a:gd name="T3" fmla="*/ 300 h 347"/>
                <a:gd name="T4" fmla="*/ 1086 w 1096"/>
                <a:gd name="T5" fmla="*/ 0 h 347"/>
                <a:gd name="T6" fmla="*/ 0 60000 65536"/>
                <a:gd name="T7" fmla="*/ 0 60000 65536"/>
                <a:gd name="T8" fmla="*/ 0 60000 65536"/>
                <a:gd name="T9" fmla="*/ 0 w 1096"/>
                <a:gd name="T10" fmla="*/ 0 h 347"/>
                <a:gd name="T11" fmla="*/ 1096 w 1096"/>
                <a:gd name="T12" fmla="*/ 347 h 347"/>
              </a:gdLst>
              <a:ahLst/>
              <a:cxnLst>
                <a:cxn ang="T6">
                  <a:pos x="T0" y="T1"/>
                </a:cxn>
                <a:cxn ang="T7">
                  <a:pos x="T2" y="T3"/>
                </a:cxn>
                <a:cxn ang="T8">
                  <a:pos x="T4" y="T5"/>
                </a:cxn>
              </a:cxnLst>
              <a:rect l="T9" t="T10" r="T11" b="T12"/>
              <a:pathLst>
                <a:path w="1096" h="347">
                  <a:moveTo>
                    <a:pt x="0" y="282"/>
                  </a:moveTo>
                  <a:cubicBezTo>
                    <a:pt x="367" y="314"/>
                    <a:pt x="734" y="347"/>
                    <a:pt x="915" y="300"/>
                  </a:cubicBezTo>
                  <a:cubicBezTo>
                    <a:pt x="1096" y="253"/>
                    <a:pt x="1091" y="126"/>
                    <a:pt x="1086" y="0"/>
                  </a:cubicBezTo>
                </a:path>
              </a:pathLst>
            </a:custGeom>
            <a:noFill/>
            <a:ln w="38100" cmpd="sng">
              <a:pattFill prst="wdUpDiag">
                <a:fgClr>
                  <a:schemeClr val="bg1"/>
                </a:fgClr>
                <a:bgClr>
                  <a:schemeClr val="tx1"/>
                </a:bgClr>
              </a:patt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92186" name="Group 102"/>
            <p:cNvGrpSpPr>
              <a:grpSpLocks/>
            </p:cNvGrpSpPr>
            <p:nvPr/>
          </p:nvGrpSpPr>
          <p:grpSpPr bwMode="auto">
            <a:xfrm>
              <a:off x="187" y="1559"/>
              <a:ext cx="2466" cy="2446"/>
              <a:chOff x="187" y="1559"/>
              <a:chExt cx="2466" cy="2446"/>
            </a:xfrm>
          </p:grpSpPr>
          <p:grpSp>
            <p:nvGrpSpPr>
              <p:cNvPr id="92248" name="Group 103"/>
              <p:cNvGrpSpPr>
                <a:grpSpLocks/>
              </p:cNvGrpSpPr>
              <p:nvPr/>
            </p:nvGrpSpPr>
            <p:grpSpPr bwMode="auto">
              <a:xfrm>
                <a:off x="612" y="1559"/>
                <a:ext cx="672" cy="923"/>
                <a:chOff x="2387" y="1101"/>
                <a:chExt cx="2117" cy="2799"/>
              </a:xfrm>
            </p:grpSpPr>
            <p:sp>
              <p:nvSpPr>
                <p:cNvPr id="92334" name="AutoShape 104"/>
                <p:cNvSpPr>
                  <a:spLocks noChangeArrowheads="1"/>
                </p:cNvSpPr>
                <p:nvPr/>
              </p:nvSpPr>
              <p:spPr bwMode="auto">
                <a:xfrm>
                  <a:off x="2387" y="1344"/>
                  <a:ext cx="2117" cy="2556"/>
                </a:xfrm>
                <a:custGeom>
                  <a:avLst/>
                  <a:gdLst>
                    <a:gd name="T0" fmla="*/ 1059 w 21600"/>
                    <a:gd name="T1" fmla="*/ 0 h 21600"/>
                    <a:gd name="T2" fmla="*/ 310 w 21600"/>
                    <a:gd name="T3" fmla="*/ 374 h 21600"/>
                    <a:gd name="T4" fmla="*/ 0 w 21600"/>
                    <a:gd name="T5" fmla="*/ 1278 h 21600"/>
                    <a:gd name="T6" fmla="*/ 310 w 21600"/>
                    <a:gd name="T7" fmla="*/ 2182 h 21600"/>
                    <a:gd name="T8" fmla="*/ 1059 w 21600"/>
                    <a:gd name="T9" fmla="*/ 2556 h 21600"/>
                    <a:gd name="T10" fmla="*/ 1807 w 21600"/>
                    <a:gd name="T11" fmla="*/ 2182 h 21600"/>
                    <a:gd name="T12" fmla="*/ 2117 w 21600"/>
                    <a:gd name="T13" fmla="*/ 1278 h 21600"/>
                    <a:gd name="T14" fmla="*/ 1807 w 21600"/>
                    <a:gd name="T15" fmla="*/ 3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1 h 21600"/>
                    <a:gd name="T26" fmla="*/ 18437 w 21600"/>
                    <a:gd name="T27" fmla="*/ 1843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2335" name="Rectangle 105"/>
                <p:cNvSpPr>
                  <a:spLocks noChangeArrowheads="1"/>
                </p:cNvSpPr>
                <p:nvPr/>
              </p:nvSpPr>
              <p:spPr bwMode="auto">
                <a:xfrm>
                  <a:off x="3066" y="3235"/>
                  <a:ext cx="814" cy="1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sp>
              <p:nvSpPr>
                <p:cNvPr id="92336" name="AutoShape 106"/>
                <p:cNvSpPr>
                  <a:spLocks noChangeArrowheads="1"/>
                </p:cNvSpPr>
                <p:nvPr/>
              </p:nvSpPr>
              <p:spPr bwMode="auto">
                <a:xfrm rot="10800000">
                  <a:off x="2521" y="1344"/>
                  <a:ext cx="1849" cy="685"/>
                </a:xfrm>
                <a:custGeom>
                  <a:avLst/>
                  <a:gdLst>
                    <a:gd name="T0" fmla="*/ 1790 w 21600"/>
                    <a:gd name="T1" fmla="*/ 343 h 21600"/>
                    <a:gd name="T2" fmla="*/ 925 w 21600"/>
                    <a:gd name="T3" fmla="*/ 685 h 21600"/>
                    <a:gd name="T4" fmla="*/ 59 w 21600"/>
                    <a:gd name="T5" fmla="*/ 343 h 21600"/>
                    <a:gd name="T6" fmla="*/ 925 w 21600"/>
                    <a:gd name="T7" fmla="*/ 0 h 21600"/>
                    <a:gd name="T8" fmla="*/ 0 60000 65536"/>
                    <a:gd name="T9" fmla="*/ 0 60000 65536"/>
                    <a:gd name="T10" fmla="*/ 0 60000 65536"/>
                    <a:gd name="T11" fmla="*/ 0 60000 65536"/>
                    <a:gd name="T12" fmla="*/ 2500 w 21600"/>
                    <a:gd name="T13" fmla="*/ 2491 h 21600"/>
                    <a:gd name="T14" fmla="*/ 19100 w 21600"/>
                    <a:gd name="T15" fmla="*/ 19109 h 21600"/>
                  </a:gdLst>
                  <a:ahLst/>
                  <a:cxnLst>
                    <a:cxn ang="T8">
                      <a:pos x="T0" y="T1"/>
                    </a:cxn>
                    <a:cxn ang="T9">
                      <a:pos x="T2" y="T3"/>
                    </a:cxn>
                    <a:cxn ang="T10">
                      <a:pos x="T4" y="T5"/>
                    </a:cxn>
                    <a:cxn ang="T11">
                      <a:pos x="T6" y="T7"/>
                    </a:cxn>
                  </a:cxnLst>
                  <a:rect l="T12" t="T13" r="T14" b="T15"/>
                  <a:pathLst>
                    <a:path w="21600" h="21600">
                      <a:moveTo>
                        <a:pt x="0" y="0"/>
                      </a:moveTo>
                      <a:lnTo>
                        <a:pt x="1389" y="21600"/>
                      </a:lnTo>
                      <a:lnTo>
                        <a:pt x="20211" y="21600"/>
                      </a:lnTo>
                      <a:lnTo>
                        <a:pt x="21600"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2337" name="Rectangle 107"/>
                <p:cNvSpPr>
                  <a:spLocks noChangeArrowheads="1"/>
                </p:cNvSpPr>
                <p:nvPr/>
              </p:nvSpPr>
              <p:spPr bwMode="auto">
                <a:xfrm>
                  <a:off x="3527" y="1101"/>
                  <a:ext cx="724" cy="253"/>
                </a:xfrm>
                <a:prstGeom prst="rect">
                  <a:avLst/>
                </a:prstGeom>
                <a:solidFill>
                  <a:srgbClr val="000000"/>
                </a:solidFill>
                <a:ln w="12700">
                  <a:solidFill>
                    <a:schemeClr val="tx1"/>
                  </a:solidFill>
                  <a:miter lim="800000"/>
                  <a:headEnd/>
                  <a:tailEnd/>
                </a:ln>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grpSp>
              <p:nvGrpSpPr>
                <p:cNvPr id="92338" name="Group 108"/>
                <p:cNvGrpSpPr>
                  <a:grpSpLocks/>
                </p:cNvGrpSpPr>
                <p:nvPr/>
              </p:nvGrpSpPr>
              <p:grpSpPr bwMode="auto">
                <a:xfrm>
                  <a:off x="3564" y="1122"/>
                  <a:ext cx="182" cy="204"/>
                  <a:chOff x="3362" y="1808"/>
                  <a:chExt cx="98" cy="128"/>
                </a:xfrm>
              </p:grpSpPr>
              <p:sp>
                <p:nvSpPr>
                  <p:cNvPr id="92353" name="Rectangle 109"/>
                  <p:cNvSpPr>
                    <a:spLocks noChangeArrowheads="1"/>
                  </p:cNvSpPr>
                  <p:nvPr/>
                </p:nvSpPr>
                <p:spPr bwMode="auto">
                  <a:xfrm>
                    <a:off x="3362" y="1808"/>
                    <a:ext cx="98" cy="128"/>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grpSp>
                <p:nvGrpSpPr>
                  <p:cNvPr id="92354" name="Group 110"/>
                  <p:cNvGrpSpPr>
                    <a:grpSpLocks/>
                  </p:cNvGrpSpPr>
                  <p:nvPr/>
                </p:nvGrpSpPr>
                <p:grpSpPr bwMode="auto">
                  <a:xfrm>
                    <a:off x="3368" y="1828"/>
                    <a:ext cx="88" cy="80"/>
                    <a:chOff x="3344" y="1644"/>
                    <a:chExt cx="88" cy="80"/>
                  </a:xfrm>
                </p:grpSpPr>
                <p:sp>
                  <p:nvSpPr>
                    <p:cNvPr id="92355" name="AutoShape 111"/>
                    <p:cNvSpPr>
                      <a:spLocks noChangeArrowheads="1"/>
                    </p:cNvSpPr>
                    <p:nvPr/>
                  </p:nvSpPr>
                  <p:spPr bwMode="auto">
                    <a:xfrm>
                      <a:off x="3344" y="1644"/>
                      <a:ext cx="88" cy="80"/>
                    </a:xfrm>
                    <a:prstGeom prst="hexagon">
                      <a:avLst>
                        <a:gd name="adj" fmla="val 27500"/>
                        <a:gd name="vf" fmla="val 115470"/>
                      </a:avLst>
                    </a:prstGeom>
                    <a:solidFill>
                      <a:srgbClr val="CC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sp>
                  <p:nvSpPr>
                    <p:cNvPr id="92356" name="Line 112"/>
                    <p:cNvSpPr>
                      <a:spLocks noChangeShapeType="1"/>
                    </p:cNvSpPr>
                    <p:nvPr/>
                  </p:nvSpPr>
                  <p:spPr bwMode="auto">
                    <a:xfrm flipV="1">
                      <a:off x="3358" y="1664"/>
                      <a:ext cx="58" cy="36"/>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92339" name="Group 113"/>
                <p:cNvGrpSpPr>
                  <a:grpSpLocks/>
                </p:cNvGrpSpPr>
                <p:nvPr/>
              </p:nvGrpSpPr>
              <p:grpSpPr bwMode="auto">
                <a:xfrm>
                  <a:off x="4035" y="1124"/>
                  <a:ext cx="181" cy="204"/>
                  <a:chOff x="3523" y="1727"/>
                  <a:chExt cx="98" cy="128"/>
                </a:xfrm>
              </p:grpSpPr>
              <p:sp>
                <p:nvSpPr>
                  <p:cNvPr id="92349" name="Rectangle 114"/>
                  <p:cNvSpPr>
                    <a:spLocks noChangeArrowheads="1"/>
                  </p:cNvSpPr>
                  <p:nvPr/>
                </p:nvSpPr>
                <p:spPr bwMode="auto">
                  <a:xfrm>
                    <a:off x="3523" y="1727"/>
                    <a:ext cx="98" cy="128"/>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grpSp>
                <p:nvGrpSpPr>
                  <p:cNvPr id="92350" name="Group 115"/>
                  <p:cNvGrpSpPr>
                    <a:grpSpLocks/>
                  </p:cNvGrpSpPr>
                  <p:nvPr/>
                </p:nvGrpSpPr>
                <p:grpSpPr bwMode="auto">
                  <a:xfrm rot="-9083231">
                    <a:off x="3527" y="1751"/>
                    <a:ext cx="88" cy="80"/>
                    <a:chOff x="3344" y="1644"/>
                    <a:chExt cx="88" cy="80"/>
                  </a:xfrm>
                </p:grpSpPr>
                <p:sp>
                  <p:nvSpPr>
                    <p:cNvPr id="92351" name="AutoShape 116"/>
                    <p:cNvSpPr>
                      <a:spLocks noChangeArrowheads="1"/>
                    </p:cNvSpPr>
                    <p:nvPr/>
                  </p:nvSpPr>
                  <p:spPr bwMode="auto">
                    <a:xfrm>
                      <a:off x="3344" y="1644"/>
                      <a:ext cx="88" cy="80"/>
                    </a:xfrm>
                    <a:prstGeom prst="hexagon">
                      <a:avLst>
                        <a:gd name="adj" fmla="val 27500"/>
                        <a:gd name="vf" fmla="val 115470"/>
                      </a:avLst>
                    </a:prstGeom>
                    <a:solidFill>
                      <a:srgbClr val="CC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sp>
                  <p:nvSpPr>
                    <p:cNvPr id="92352" name="Line 117"/>
                    <p:cNvSpPr>
                      <a:spLocks noChangeShapeType="1"/>
                    </p:cNvSpPr>
                    <p:nvPr/>
                  </p:nvSpPr>
                  <p:spPr bwMode="auto">
                    <a:xfrm flipV="1">
                      <a:off x="3358" y="1664"/>
                      <a:ext cx="58" cy="36"/>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92340" name="WordArt 118"/>
                <p:cNvSpPr>
                  <a:spLocks noChangeArrowheads="1" noChangeShapeType="1" noTextEdit="1"/>
                </p:cNvSpPr>
                <p:nvPr/>
              </p:nvSpPr>
              <p:spPr bwMode="auto">
                <a:xfrm>
                  <a:off x="3993" y="1379"/>
                  <a:ext cx="222" cy="198"/>
                </a:xfrm>
                <a:prstGeom prst="rect">
                  <a:avLst/>
                </a:prstGeom>
              </p:spPr>
              <p:txBody>
                <a:bodyPr wrap="none" fromWordArt="1">
                  <a:prstTxWarp prst="textPlain">
                    <a:avLst>
                      <a:gd name="adj" fmla="val 50000"/>
                    </a:avLst>
                  </a:prstTxWarp>
                </a:bodyPr>
                <a:lstStyle/>
                <a:p>
                  <a:pPr algn="ctr"/>
                  <a:r>
                    <a:rPr lang="en-US" sz="1800" b="1" kern="10">
                      <a:ln w="9525">
                        <a:solidFill>
                          <a:srgbClr val="000000"/>
                        </a:solidFill>
                        <a:round/>
                        <a:headEnd/>
                        <a:tailEnd/>
                      </a:ln>
                      <a:solidFill>
                        <a:srgbClr val="FFFFFF"/>
                      </a:solidFill>
                      <a:latin typeface="Arial Black"/>
                    </a:rPr>
                    <a:t>X1</a:t>
                  </a:r>
                </a:p>
              </p:txBody>
            </p:sp>
            <p:sp>
              <p:nvSpPr>
                <p:cNvPr id="92341" name="WordArt 119"/>
                <p:cNvSpPr>
                  <a:spLocks noChangeArrowheads="1" noChangeShapeType="1" noTextEdit="1"/>
                </p:cNvSpPr>
                <p:nvPr/>
              </p:nvSpPr>
              <p:spPr bwMode="auto">
                <a:xfrm>
                  <a:off x="3299" y="1546"/>
                  <a:ext cx="222" cy="192"/>
                </a:xfrm>
                <a:prstGeom prst="rect">
                  <a:avLst/>
                </a:prstGeom>
              </p:spPr>
              <p:txBody>
                <a:bodyPr wrap="none" fromWordArt="1">
                  <a:prstTxWarp prst="textPlain">
                    <a:avLst>
                      <a:gd name="adj" fmla="val 50000"/>
                    </a:avLst>
                  </a:prstTxWarp>
                </a:bodyPr>
                <a:lstStyle/>
                <a:p>
                  <a:pPr algn="ctr"/>
                  <a:r>
                    <a:rPr lang="en-US" sz="2000" b="1" kern="10">
                      <a:ln w="9525">
                        <a:solidFill>
                          <a:srgbClr val="808080"/>
                        </a:solidFill>
                        <a:round/>
                        <a:headEnd/>
                        <a:tailEnd/>
                      </a:ln>
                      <a:solidFill>
                        <a:srgbClr val="969696"/>
                      </a:solidFill>
                      <a:latin typeface="Arial"/>
                      <a:cs typeface="Arial"/>
                    </a:rPr>
                    <a:t>H2</a:t>
                  </a:r>
                </a:p>
              </p:txBody>
            </p:sp>
            <p:sp>
              <p:nvSpPr>
                <p:cNvPr id="92342" name="WordArt 120"/>
                <p:cNvSpPr>
                  <a:spLocks noChangeArrowheads="1" noChangeShapeType="1" noTextEdit="1"/>
                </p:cNvSpPr>
                <p:nvPr/>
              </p:nvSpPr>
              <p:spPr bwMode="auto">
                <a:xfrm rot="5122865">
                  <a:off x="4068" y="2279"/>
                  <a:ext cx="275" cy="15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wordArtVert" wrap="none" fromWordArt="1">
                  <a:prstTxWarp prst="textPlain">
                    <a:avLst>
                      <a:gd name="adj" fmla="val 50324"/>
                    </a:avLst>
                  </a:prstTxWarp>
                </a:bodyPr>
                <a:lstStyle/>
                <a:p>
                  <a:pPr algn="ctr" fontAlgn="auto"/>
                  <a:r>
                    <a:rPr lang="en-US" sz="3600" kern="10">
                      <a:solidFill>
                        <a:schemeClr val="folHlink"/>
                      </a:solidFill>
                      <a:latin typeface="Arial Black"/>
                    </a:rPr>
                    <a:t>3</a:t>
                  </a:r>
                </a:p>
              </p:txBody>
            </p:sp>
            <p:sp>
              <p:nvSpPr>
                <p:cNvPr id="92343" name="WordArt 121"/>
                <p:cNvSpPr>
                  <a:spLocks noChangeArrowheads="1" noChangeShapeType="1" noTextEdit="1"/>
                </p:cNvSpPr>
                <p:nvPr/>
              </p:nvSpPr>
              <p:spPr bwMode="auto">
                <a:xfrm rot="5642669">
                  <a:off x="4116" y="2575"/>
                  <a:ext cx="208" cy="20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wordArtVert" wrap="none" fromWordArt="1">
                  <a:prstTxWarp prst="textPlain">
                    <a:avLst>
                      <a:gd name="adj" fmla="val 50000"/>
                    </a:avLst>
                  </a:prstTxWarp>
                </a:bodyPr>
                <a:lstStyle/>
                <a:p>
                  <a:pPr algn="ctr" fontAlgn="auto"/>
                  <a:r>
                    <a:rPr lang="en-US" sz="2000" kern="10">
                      <a:solidFill>
                        <a:schemeClr val="folHlink"/>
                      </a:solidFill>
                      <a:latin typeface="Arial Black"/>
                    </a:rPr>
                    <a:t>0</a:t>
                  </a:r>
                </a:p>
              </p:txBody>
            </p:sp>
            <p:sp>
              <p:nvSpPr>
                <p:cNvPr id="92344" name="WordArt 122"/>
                <p:cNvSpPr>
                  <a:spLocks noChangeArrowheads="1" noChangeShapeType="1" noTextEdit="1"/>
                </p:cNvSpPr>
                <p:nvPr/>
              </p:nvSpPr>
              <p:spPr bwMode="auto">
                <a:xfrm rot="6300526">
                  <a:off x="4060" y="2879"/>
                  <a:ext cx="208" cy="20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wordArtVert" wrap="none" fromWordArt="1">
                  <a:prstTxWarp prst="textPlain">
                    <a:avLst>
                      <a:gd name="adj" fmla="val 50000"/>
                    </a:avLst>
                  </a:prstTxWarp>
                </a:bodyPr>
                <a:lstStyle/>
                <a:p>
                  <a:pPr algn="ctr" fontAlgn="auto"/>
                  <a:r>
                    <a:rPr lang="en-US" sz="2000" kern="10">
                      <a:solidFill>
                        <a:schemeClr val="folHlink"/>
                      </a:solidFill>
                      <a:latin typeface="Arial Black"/>
                    </a:rPr>
                    <a:t>0</a:t>
                  </a:r>
                </a:p>
              </p:txBody>
            </p:sp>
            <p:sp>
              <p:nvSpPr>
                <p:cNvPr id="92345" name="Arc 123"/>
                <p:cNvSpPr>
                  <a:spLocks/>
                </p:cNvSpPr>
                <p:nvPr/>
              </p:nvSpPr>
              <p:spPr bwMode="auto">
                <a:xfrm rot="20544041" flipH="1">
                  <a:off x="3276" y="1931"/>
                  <a:ext cx="165" cy="412"/>
                </a:xfrm>
                <a:custGeom>
                  <a:avLst/>
                  <a:gdLst>
                    <a:gd name="T0" fmla="*/ 86 w 21600"/>
                    <a:gd name="T1" fmla="*/ 0 h 20068"/>
                    <a:gd name="T2" fmla="*/ 165 w 21600"/>
                    <a:gd name="T3" fmla="*/ 412 h 20068"/>
                    <a:gd name="T4" fmla="*/ 0 w 21600"/>
                    <a:gd name="T5" fmla="*/ 379 h 20068"/>
                    <a:gd name="T6" fmla="*/ 0 60000 65536"/>
                    <a:gd name="T7" fmla="*/ 0 60000 65536"/>
                    <a:gd name="T8" fmla="*/ 0 60000 65536"/>
                    <a:gd name="T9" fmla="*/ 0 w 21600"/>
                    <a:gd name="T10" fmla="*/ 0 h 20068"/>
                    <a:gd name="T11" fmla="*/ 21600 w 21600"/>
                    <a:gd name="T12" fmla="*/ 20068 h 20068"/>
                  </a:gdLst>
                  <a:ahLst/>
                  <a:cxnLst>
                    <a:cxn ang="T6">
                      <a:pos x="T0" y="T1"/>
                    </a:cxn>
                    <a:cxn ang="T7">
                      <a:pos x="T2" y="T3"/>
                    </a:cxn>
                    <a:cxn ang="T8">
                      <a:pos x="T4" y="T5"/>
                    </a:cxn>
                  </a:cxnLst>
                  <a:rect l="T9" t="T10" r="T11" b="T12"/>
                  <a:pathLst>
                    <a:path w="21600" h="20068" fill="none" extrusionOk="0">
                      <a:moveTo>
                        <a:pt x="11204" y="-1"/>
                      </a:moveTo>
                      <a:cubicBezTo>
                        <a:pt x="17658" y="3915"/>
                        <a:pt x="21600" y="10917"/>
                        <a:pt x="21600" y="18467"/>
                      </a:cubicBezTo>
                      <a:cubicBezTo>
                        <a:pt x="21600" y="19001"/>
                        <a:pt x="21580" y="19535"/>
                        <a:pt x="21540" y="20067"/>
                      </a:cubicBezTo>
                    </a:path>
                    <a:path w="21600" h="20068" stroke="0" extrusionOk="0">
                      <a:moveTo>
                        <a:pt x="11204" y="-1"/>
                      </a:moveTo>
                      <a:cubicBezTo>
                        <a:pt x="17658" y="3915"/>
                        <a:pt x="21600" y="10917"/>
                        <a:pt x="21600" y="18467"/>
                      </a:cubicBezTo>
                      <a:cubicBezTo>
                        <a:pt x="21600" y="19001"/>
                        <a:pt x="21580" y="19535"/>
                        <a:pt x="21540" y="20067"/>
                      </a:cubicBezTo>
                      <a:lnTo>
                        <a:pt x="0" y="18467"/>
                      </a:lnTo>
                      <a:close/>
                    </a:path>
                  </a:pathLst>
                </a:custGeom>
                <a:noFill/>
                <a:ln w="1016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346" name="Arc 124"/>
                <p:cNvSpPr>
                  <a:spLocks/>
                </p:cNvSpPr>
                <p:nvPr/>
              </p:nvSpPr>
              <p:spPr bwMode="auto">
                <a:xfrm rot="1055959">
                  <a:off x="3436" y="1929"/>
                  <a:ext cx="165" cy="412"/>
                </a:xfrm>
                <a:custGeom>
                  <a:avLst/>
                  <a:gdLst>
                    <a:gd name="T0" fmla="*/ 86 w 21600"/>
                    <a:gd name="T1" fmla="*/ 0 h 20068"/>
                    <a:gd name="T2" fmla="*/ 165 w 21600"/>
                    <a:gd name="T3" fmla="*/ 412 h 20068"/>
                    <a:gd name="T4" fmla="*/ 0 w 21600"/>
                    <a:gd name="T5" fmla="*/ 379 h 20068"/>
                    <a:gd name="T6" fmla="*/ 0 60000 65536"/>
                    <a:gd name="T7" fmla="*/ 0 60000 65536"/>
                    <a:gd name="T8" fmla="*/ 0 60000 65536"/>
                    <a:gd name="T9" fmla="*/ 0 w 21600"/>
                    <a:gd name="T10" fmla="*/ 0 h 20068"/>
                    <a:gd name="T11" fmla="*/ 21600 w 21600"/>
                    <a:gd name="T12" fmla="*/ 20068 h 20068"/>
                  </a:gdLst>
                  <a:ahLst/>
                  <a:cxnLst>
                    <a:cxn ang="T6">
                      <a:pos x="T0" y="T1"/>
                    </a:cxn>
                    <a:cxn ang="T7">
                      <a:pos x="T2" y="T3"/>
                    </a:cxn>
                    <a:cxn ang="T8">
                      <a:pos x="T4" y="T5"/>
                    </a:cxn>
                  </a:cxnLst>
                  <a:rect l="T9" t="T10" r="T11" b="T12"/>
                  <a:pathLst>
                    <a:path w="21600" h="20068" fill="none" extrusionOk="0">
                      <a:moveTo>
                        <a:pt x="11204" y="-1"/>
                      </a:moveTo>
                      <a:cubicBezTo>
                        <a:pt x="17658" y="3915"/>
                        <a:pt x="21600" y="10917"/>
                        <a:pt x="21600" y="18467"/>
                      </a:cubicBezTo>
                      <a:cubicBezTo>
                        <a:pt x="21600" y="19001"/>
                        <a:pt x="21580" y="19535"/>
                        <a:pt x="21540" y="20067"/>
                      </a:cubicBezTo>
                    </a:path>
                    <a:path w="21600" h="20068" stroke="0" extrusionOk="0">
                      <a:moveTo>
                        <a:pt x="11204" y="-1"/>
                      </a:moveTo>
                      <a:cubicBezTo>
                        <a:pt x="17658" y="3915"/>
                        <a:pt x="21600" y="10917"/>
                        <a:pt x="21600" y="18467"/>
                      </a:cubicBezTo>
                      <a:cubicBezTo>
                        <a:pt x="21600" y="19001"/>
                        <a:pt x="21580" y="19535"/>
                        <a:pt x="21540" y="20067"/>
                      </a:cubicBezTo>
                      <a:lnTo>
                        <a:pt x="0" y="18467"/>
                      </a:lnTo>
                      <a:close/>
                    </a:path>
                  </a:pathLst>
                </a:custGeom>
                <a:noFill/>
                <a:ln w="1016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347" name="Arc 125"/>
                <p:cNvSpPr>
                  <a:spLocks/>
                </p:cNvSpPr>
                <p:nvPr/>
              </p:nvSpPr>
              <p:spPr bwMode="auto">
                <a:xfrm rot="1055959" flipH="1" flipV="1">
                  <a:off x="3273" y="2885"/>
                  <a:ext cx="165" cy="412"/>
                </a:xfrm>
                <a:custGeom>
                  <a:avLst/>
                  <a:gdLst>
                    <a:gd name="T0" fmla="*/ 86 w 21600"/>
                    <a:gd name="T1" fmla="*/ 0 h 20068"/>
                    <a:gd name="T2" fmla="*/ 165 w 21600"/>
                    <a:gd name="T3" fmla="*/ 412 h 20068"/>
                    <a:gd name="T4" fmla="*/ 0 w 21600"/>
                    <a:gd name="T5" fmla="*/ 379 h 20068"/>
                    <a:gd name="T6" fmla="*/ 0 60000 65536"/>
                    <a:gd name="T7" fmla="*/ 0 60000 65536"/>
                    <a:gd name="T8" fmla="*/ 0 60000 65536"/>
                    <a:gd name="T9" fmla="*/ 0 w 21600"/>
                    <a:gd name="T10" fmla="*/ 0 h 20068"/>
                    <a:gd name="T11" fmla="*/ 21600 w 21600"/>
                    <a:gd name="T12" fmla="*/ 20068 h 20068"/>
                  </a:gdLst>
                  <a:ahLst/>
                  <a:cxnLst>
                    <a:cxn ang="T6">
                      <a:pos x="T0" y="T1"/>
                    </a:cxn>
                    <a:cxn ang="T7">
                      <a:pos x="T2" y="T3"/>
                    </a:cxn>
                    <a:cxn ang="T8">
                      <a:pos x="T4" y="T5"/>
                    </a:cxn>
                  </a:cxnLst>
                  <a:rect l="T9" t="T10" r="T11" b="T12"/>
                  <a:pathLst>
                    <a:path w="21600" h="20068" fill="none" extrusionOk="0">
                      <a:moveTo>
                        <a:pt x="11204" y="-1"/>
                      </a:moveTo>
                      <a:cubicBezTo>
                        <a:pt x="17658" y="3915"/>
                        <a:pt x="21600" y="10917"/>
                        <a:pt x="21600" y="18467"/>
                      </a:cubicBezTo>
                      <a:cubicBezTo>
                        <a:pt x="21600" y="19001"/>
                        <a:pt x="21580" y="19535"/>
                        <a:pt x="21540" y="20067"/>
                      </a:cubicBezTo>
                    </a:path>
                    <a:path w="21600" h="20068" stroke="0" extrusionOk="0">
                      <a:moveTo>
                        <a:pt x="11204" y="-1"/>
                      </a:moveTo>
                      <a:cubicBezTo>
                        <a:pt x="17658" y="3915"/>
                        <a:pt x="21600" y="10917"/>
                        <a:pt x="21600" y="18467"/>
                      </a:cubicBezTo>
                      <a:cubicBezTo>
                        <a:pt x="21600" y="19001"/>
                        <a:pt x="21580" y="19535"/>
                        <a:pt x="21540" y="20067"/>
                      </a:cubicBezTo>
                      <a:lnTo>
                        <a:pt x="0" y="18467"/>
                      </a:lnTo>
                      <a:close/>
                    </a:path>
                  </a:pathLst>
                </a:custGeom>
                <a:noFill/>
                <a:ln w="1016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348" name="Arc 126"/>
                <p:cNvSpPr>
                  <a:spLocks/>
                </p:cNvSpPr>
                <p:nvPr/>
              </p:nvSpPr>
              <p:spPr bwMode="auto">
                <a:xfrm rot="20544041" flipV="1">
                  <a:off x="3415" y="2892"/>
                  <a:ext cx="165" cy="412"/>
                </a:xfrm>
                <a:custGeom>
                  <a:avLst/>
                  <a:gdLst>
                    <a:gd name="T0" fmla="*/ 86 w 21600"/>
                    <a:gd name="T1" fmla="*/ 0 h 20068"/>
                    <a:gd name="T2" fmla="*/ 165 w 21600"/>
                    <a:gd name="T3" fmla="*/ 412 h 20068"/>
                    <a:gd name="T4" fmla="*/ 0 w 21600"/>
                    <a:gd name="T5" fmla="*/ 379 h 20068"/>
                    <a:gd name="T6" fmla="*/ 0 60000 65536"/>
                    <a:gd name="T7" fmla="*/ 0 60000 65536"/>
                    <a:gd name="T8" fmla="*/ 0 60000 65536"/>
                    <a:gd name="T9" fmla="*/ 0 w 21600"/>
                    <a:gd name="T10" fmla="*/ 0 h 20068"/>
                    <a:gd name="T11" fmla="*/ 21600 w 21600"/>
                    <a:gd name="T12" fmla="*/ 20068 h 20068"/>
                  </a:gdLst>
                  <a:ahLst/>
                  <a:cxnLst>
                    <a:cxn ang="T6">
                      <a:pos x="T0" y="T1"/>
                    </a:cxn>
                    <a:cxn ang="T7">
                      <a:pos x="T2" y="T3"/>
                    </a:cxn>
                    <a:cxn ang="T8">
                      <a:pos x="T4" y="T5"/>
                    </a:cxn>
                  </a:cxnLst>
                  <a:rect l="T9" t="T10" r="T11" b="T12"/>
                  <a:pathLst>
                    <a:path w="21600" h="20068" fill="none" extrusionOk="0">
                      <a:moveTo>
                        <a:pt x="11204" y="-1"/>
                      </a:moveTo>
                      <a:cubicBezTo>
                        <a:pt x="17658" y="3915"/>
                        <a:pt x="21600" y="10917"/>
                        <a:pt x="21600" y="18467"/>
                      </a:cubicBezTo>
                      <a:cubicBezTo>
                        <a:pt x="21600" y="19001"/>
                        <a:pt x="21580" y="19535"/>
                        <a:pt x="21540" y="20067"/>
                      </a:cubicBezTo>
                    </a:path>
                    <a:path w="21600" h="20068" stroke="0" extrusionOk="0">
                      <a:moveTo>
                        <a:pt x="11204" y="-1"/>
                      </a:moveTo>
                      <a:cubicBezTo>
                        <a:pt x="17658" y="3915"/>
                        <a:pt x="21600" y="10917"/>
                        <a:pt x="21600" y="18467"/>
                      </a:cubicBezTo>
                      <a:cubicBezTo>
                        <a:pt x="21600" y="19001"/>
                        <a:pt x="21580" y="19535"/>
                        <a:pt x="21540" y="20067"/>
                      </a:cubicBezTo>
                      <a:lnTo>
                        <a:pt x="0" y="18467"/>
                      </a:lnTo>
                      <a:close/>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92249" name="Group 127"/>
              <p:cNvGrpSpPr>
                <a:grpSpLocks/>
              </p:cNvGrpSpPr>
              <p:nvPr/>
            </p:nvGrpSpPr>
            <p:grpSpPr bwMode="auto">
              <a:xfrm>
                <a:off x="1296" y="2294"/>
                <a:ext cx="672" cy="923"/>
                <a:chOff x="2387" y="1101"/>
                <a:chExt cx="2117" cy="2799"/>
              </a:xfrm>
            </p:grpSpPr>
            <p:sp>
              <p:nvSpPr>
                <p:cNvPr id="92311" name="AutoShape 128"/>
                <p:cNvSpPr>
                  <a:spLocks noChangeArrowheads="1"/>
                </p:cNvSpPr>
                <p:nvPr/>
              </p:nvSpPr>
              <p:spPr bwMode="auto">
                <a:xfrm>
                  <a:off x="2387" y="1344"/>
                  <a:ext cx="2117" cy="2556"/>
                </a:xfrm>
                <a:custGeom>
                  <a:avLst/>
                  <a:gdLst>
                    <a:gd name="T0" fmla="*/ 1059 w 21600"/>
                    <a:gd name="T1" fmla="*/ 0 h 21600"/>
                    <a:gd name="T2" fmla="*/ 310 w 21600"/>
                    <a:gd name="T3" fmla="*/ 374 h 21600"/>
                    <a:gd name="T4" fmla="*/ 0 w 21600"/>
                    <a:gd name="T5" fmla="*/ 1278 h 21600"/>
                    <a:gd name="T6" fmla="*/ 310 w 21600"/>
                    <a:gd name="T7" fmla="*/ 2182 h 21600"/>
                    <a:gd name="T8" fmla="*/ 1059 w 21600"/>
                    <a:gd name="T9" fmla="*/ 2556 h 21600"/>
                    <a:gd name="T10" fmla="*/ 1807 w 21600"/>
                    <a:gd name="T11" fmla="*/ 2182 h 21600"/>
                    <a:gd name="T12" fmla="*/ 2117 w 21600"/>
                    <a:gd name="T13" fmla="*/ 1278 h 21600"/>
                    <a:gd name="T14" fmla="*/ 1807 w 21600"/>
                    <a:gd name="T15" fmla="*/ 3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1 h 21600"/>
                    <a:gd name="T26" fmla="*/ 18437 w 21600"/>
                    <a:gd name="T27" fmla="*/ 1843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2312" name="Rectangle 129"/>
                <p:cNvSpPr>
                  <a:spLocks noChangeArrowheads="1"/>
                </p:cNvSpPr>
                <p:nvPr/>
              </p:nvSpPr>
              <p:spPr bwMode="auto">
                <a:xfrm>
                  <a:off x="3066" y="3235"/>
                  <a:ext cx="814" cy="1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sp>
              <p:nvSpPr>
                <p:cNvPr id="92313" name="AutoShape 130"/>
                <p:cNvSpPr>
                  <a:spLocks noChangeArrowheads="1"/>
                </p:cNvSpPr>
                <p:nvPr/>
              </p:nvSpPr>
              <p:spPr bwMode="auto">
                <a:xfrm rot="10800000">
                  <a:off x="2521" y="1344"/>
                  <a:ext cx="1849" cy="685"/>
                </a:xfrm>
                <a:custGeom>
                  <a:avLst/>
                  <a:gdLst>
                    <a:gd name="T0" fmla="*/ 1790 w 21600"/>
                    <a:gd name="T1" fmla="*/ 343 h 21600"/>
                    <a:gd name="T2" fmla="*/ 925 w 21600"/>
                    <a:gd name="T3" fmla="*/ 685 h 21600"/>
                    <a:gd name="T4" fmla="*/ 59 w 21600"/>
                    <a:gd name="T5" fmla="*/ 343 h 21600"/>
                    <a:gd name="T6" fmla="*/ 925 w 21600"/>
                    <a:gd name="T7" fmla="*/ 0 h 21600"/>
                    <a:gd name="T8" fmla="*/ 0 60000 65536"/>
                    <a:gd name="T9" fmla="*/ 0 60000 65536"/>
                    <a:gd name="T10" fmla="*/ 0 60000 65536"/>
                    <a:gd name="T11" fmla="*/ 0 60000 65536"/>
                    <a:gd name="T12" fmla="*/ 2500 w 21600"/>
                    <a:gd name="T13" fmla="*/ 2491 h 21600"/>
                    <a:gd name="T14" fmla="*/ 19100 w 21600"/>
                    <a:gd name="T15" fmla="*/ 19109 h 21600"/>
                  </a:gdLst>
                  <a:ahLst/>
                  <a:cxnLst>
                    <a:cxn ang="T8">
                      <a:pos x="T0" y="T1"/>
                    </a:cxn>
                    <a:cxn ang="T9">
                      <a:pos x="T2" y="T3"/>
                    </a:cxn>
                    <a:cxn ang="T10">
                      <a:pos x="T4" y="T5"/>
                    </a:cxn>
                    <a:cxn ang="T11">
                      <a:pos x="T6" y="T7"/>
                    </a:cxn>
                  </a:cxnLst>
                  <a:rect l="T12" t="T13" r="T14" b="T15"/>
                  <a:pathLst>
                    <a:path w="21600" h="21600">
                      <a:moveTo>
                        <a:pt x="0" y="0"/>
                      </a:moveTo>
                      <a:lnTo>
                        <a:pt x="1389" y="21600"/>
                      </a:lnTo>
                      <a:lnTo>
                        <a:pt x="20211" y="21600"/>
                      </a:lnTo>
                      <a:lnTo>
                        <a:pt x="21600"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2314" name="Rectangle 131"/>
                <p:cNvSpPr>
                  <a:spLocks noChangeArrowheads="1"/>
                </p:cNvSpPr>
                <p:nvPr/>
              </p:nvSpPr>
              <p:spPr bwMode="auto">
                <a:xfrm>
                  <a:off x="3527" y="1101"/>
                  <a:ext cx="724" cy="253"/>
                </a:xfrm>
                <a:prstGeom prst="rect">
                  <a:avLst/>
                </a:prstGeom>
                <a:solidFill>
                  <a:srgbClr val="000000"/>
                </a:solidFill>
                <a:ln w="12700">
                  <a:solidFill>
                    <a:schemeClr val="tx1"/>
                  </a:solidFill>
                  <a:miter lim="800000"/>
                  <a:headEnd/>
                  <a:tailEnd/>
                </a:ln>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grpSp>
              <p:nvGrpSpPr>
                <p:cNvPr id="92315" name="Group 132"/>
                <p:cNvGrpSpPr>
                  <a:grpSpLocks/>
                </p:cNvGrpSpPr>
                <p:nvPr/>
              </p:nvGrpSpPr>
              <p:grpSpPr bwMode="auto">
                <a:xfrm>
                  <a:off x="3564" y="1122"/>
                  <a:ext cx="182" cy="204"/>
                  <a:chOff x="3362" y="1808"/>
                  <a:chExt cx="98" cy="128"/>
                </a:xfrm>
              </p:grpSpPr>
              <p:sp>
                <p:nvSpPr>
                  <p:cNvPr id="92330" name="Rectangle 133"/>
                  <p:cNvSpPr>
                    <a:spLocks noChangeArrowheads="1"/>
                  </p:cNvSpPr>
                  <p:nvPr/>
                </p:nvSpPr>
                <p:spPr bwMode="auto">
                  <a:xfrm>
                    <a:off x="3362" y="1808"/>
                    <a:ext cx="98" cy="128"/>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grpSp>
                <p:nvGrpSpPr>
                  <p:cNvPr id="92331" name="Group 134"/>
                  <p:cNvGrpSpPr>
                    <a:grpSpLocks/>
                  </p:cNvGrpSpPr>
                  <p:nvPr/>
                </p:nvGrpSpPr>
                <p:grpSpPr bwMode="auto">
                  <a:xfrm>
                    <a:off x="3368" y="1828"/>
                    <a:ext cx="88" cy="80"/>
                    <a:chOff x="3344" y="1644"/>
                    <a:chExt cx="88" cy="80"/>
                  </a:xfrm>
                </p:grpSpPr>
                <p:sp>
                  <p:nvSpPr>
                    <p:cNvPr id="92332" name="AutoShape 135"/>
                    <p:cNvSpPr>
                      <a:spLocks noChangeArrowheads="1"/>
                    </p:cNvSpPr>
                    <p:nvPr/>
                  </p:nvSpPr>
                  <p:spPr bwMode="auto">
                    <a:xfrm>
                      <a:off x="3344" y="1644"/>
                      <a:ext cx="88" cy="80"/>
                    </a:xfrm>
                    <a:prstGeom prst="hexagon">
                      <a:avLst>
                        <a:gd name="adj" fmla="val 27500"/>
                        <a:gd name="vf" fmla="val 115470"/>
                      </a:avLst>
                    </a:prstGeom>
                    <a:solidFill>
                      <a:srgbClr val="CC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sp>
                  <p:nvSpPr>
                    <p:cNvPr id="92333" name="Line 136"/>
                    <p:cNvSpPr>
                      <a:spLocks noChangeShapeType="1"/>
                    </p:cNvSpPr>
                    <p:nvPr/>
                  </p:nvSpPr>
                  <p:spPr bwMode="auto">
                    <a:xfrm flipV="1">
                      <a:off x="3358" y="1664"/>
                      <a:ext cx="58" cy="36"/>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92316" name="Group 137"/>
                <p:cNvGrpSpPr>
                  <a:grpSpLocks/>
                </p:cNvGrpSpPr>
                <p:nvPr/>
              </p:nvGrpSpPr>
              <p:grpSpPr bwMode="auto">
                <a:xfrm>
                  <a:off x="4035" y="1124"/>
                  <a:ext cx="181" cy="204"/>
                  <a:chOff x="3523" y="1727"/>
                  <a:chExt cx="98" cy="128"/>
                </a:xfrm>
              </p:grpSpPr>
              <p:sp>
                <p:nvSpPr>
                  <p:cNvPr id="92326" name="Rectangle 138"/>
                  <p:cNvSpPr>
                    <a:spLocks noChangeArrowheads="1"/>
                  </p:cNvSpPr>
                  <p:nvPr/>
                </p:nvSpPr>
                <p:spPr bwMode="auto">
                  <a:xfrm>
                    <a:off x="3523" y="1727"/>
                    <a:ext cx="98" cy="128"/>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grpSp>
                <p:nvGrpSpPr>
                  <p:cNvPr id="92327" name="Group 139"/>
                  <p:cNvGrpSpPr>
                    <a:grpSpLocks/>
                  </p:cNvGrpSpPr>
                  <p:nvPr/>
                </p:nvGrpSpPr>
                <p:grpSpPr bwMode="auto">
                  <a:xfrm rot="-9083231">
                    <a:off x="3527" y="1751"/>
                    <a:ext cx="88" cy="80"/>
                    <a:chOff x="3344" y="1644"/>
                    <a:chExt cx="88" cy="80"/>
                  </a:xfrm>
                </p:grpSpPr>
                <p:sp>
                  <p:nvSpPr>
                    <p:cNvPr id="92328" name="AutoShape 140"/>
                    <p:cNvSpPr>
                      <a:spLocks noChangeArrowheads="1"/>
                    </p:cNvSpPr>
                    <p:nvPr/>
                  </p:nvSpPr>
                  <p:spPr bwMode="auto">
                    <a:xfrm>
                      <a:off x="3344" y="1644"/>
                      <a:ext cx="88" cy="80"/>
                    </a:xfrm>
                    <a:prstGeom prst="hexagon">
                      <a:avLst>
                        <a:gd name="adj" fmla="val 27500"/>
                        <a:gd name="vf" fmla="val 115470"/>
                      </a:avLst>
                    </a:prstGeom>
                    <a:solidFill>
                      <a:srgbClr val="CC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sp>
                  <p:nvSpPr>
                    <p:cNvPr id="92329" name="Line 141"/>
                    <p:cNvSpPr>
                      <a:spLocks noChangeShapeType="1"/>
                    </p:cNvSpPr>
                    <p:nvPr/>
                  </p:nvSpPr>
                  <p:spPr bwMode="auto">
                    <a:xfrm flipV="1">
                      <a:off x="3358" y="1664"/>
                      <a:ext cx="58" cy="36"/>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92317" name="WordArt 142"/>
                <p:cNvSpPr>
                  <a:spLocks noChangeArrowheads="1" noChangeShapeType="1" noTextEdit="1"/>
                </p:cNvSpPr>
                <p:nvPr/>
              </p:nvSpPr>
              <p:spPr bwMode="auto">
                <a:xfrm>
                  <a:off x="3993" y="1379"/>
                  <a:ext cx="222" cy="198"/>
                </a:xfrm>
                <a:prstGeom prst="rect">
                  <a:avLst/>
                </a:prstGeom>
              </p:spPr>
              <p:txBody>
                <a:bodyPr wrap="none" fromWordArt="1">
                  <a:prstTxWarp prst="textPlain">
                    <a:avLst>
                      <a:gd name="adj" fmla="val 50000"/>
                    </a:avLst>
                  </a:prstTxWarp>
                </a:bodyPr>
                <a:lstStyle/>
                <a:p>
                  <a:pPr algn="ctr"/>
                  <a:r>
                    <a:rPr lang="en-US" sz="1800" b="1" kern="10">
                      <a:ln w="9525">
                        <a:solidFill>
                          <a:srgbClr val="000000"/>
                        </a:solidFill>
                        <a:round/>
                        <a:headEnd/>
                        <a:tailEnd/>
                      </a:ln>
                      <a:solidFill>
                        <a:srgbClr val="FFFFFF"/>
                      </a:solidFill>
                      <a:latin typeface="Arial Black"/>
                    </a:rPr>
                    <a:t>X1</a:t>
                  </a:r>
                </a:p>
              </p:txBody>
            </p:sp>
            <p:sp>
              <p:nvSpPr>
                <p:cNvPr id="92318" name="WordArt 143"/>
                <p:cNvSpPr>
                  <a:spLocks noChangeArrowheads="1" noChangeShapeType="1" noTextEdit="1"/>
                </p:cNvSpPr>
                <p:nvPr/>
              </p:nvSpPr>
              <p:spPr bwMode="auto">
                <a:xfrm>
                  <a:off x="3299" y="1546"/>
                  <a:ext cx="222" cy="192"/>
                </a:xfrm>
                <a:prstGeom prst="rect">
                  <a:avLst/>
                </a:prstGeom>
              </p:spPr>
              <p:txBody>
                <a:bodyPr wrap="none" fromWordArt="1">
                  <a:prstTxWarp prst="textPlain">
                    <a:avLst>
                      <a:gd name="adj" fmla="val 50000"/>
                    </a:avLst>
                  </a:prstTxWarp>
                </a:bodyPr>
                <a:lstStyle/>
                <a:p>
                  <a:pPr algn="ctr"/>
                  <a:r>
                    <a:rPr lang="en-US" sz="2000" b="1" kern="10">
                      <a:ln w="9525">
                        <a:solidFill>
                          <a:srgbClr val="808080"/>
                        </a:solidFill>
                        <a:round/>
                        <a:headEnd/>
                        <a:tailEnd/>
                      </a:ln>
                      <a:solidFill>
                        <a:srgbClr val="969696"/>
                      </a:solidFill>
                      <a:latin typeface="Arial"/>
                      <a:cs typeface="Arial"/>
                    </a:rPr>
                    <a:t>H2</a:t>
                  </a:r>
                </a:p>
              </p:txBody>
            </p:sp>
            <p:sp>
              <p:nvSpPr>
                <p:cNvPr id="92319" name="WordArt 144"/>
                <p:cNvSpPr>
                  <a:spLocks noChangeArrowheads="1" noChangeShapeType="1" noTextEdit="1"/>
                </p:cNvSpPr>
                <p:nvPr/>
              </p:nvSpPr>
              <p:spPr bwMode="auto">
                <a:xfrm rot="5122865">
                  <a:off x="4068" y="2279"/>
                  <a:ext cx="275" cy="15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wordArtVert" wrap="none" fromWordArt="1">
                  <a:prstTxWarp prst="textPlain">
                    <a:avLst>
                      <a:gd name="adj" fmla="val 50324"/>
                    </a:avLst>
                  </a:prstTxWarp>
                </a:bodyPr>
                <a:lstStyle/>
                <a:p>
                  <a:pPr algn="ctr" fontAlgn="auto"/>
                  <a:r>
                    <a:rPr lang="en-US" sz="3600" kern="10">
                      <a:solidFill>
                        <a:schemeClr val="folHlink"/>
                      </a:solidFill>
                      <a:latin typeface="Arial Black"/>
                    </a:rPr>
                    <a:t>3</a:t>
                  </a:r>
                </a:p>
              </p:txBody>
            </p:sp>
            <p:sp>
              <p:nvSpPr>
                <p:cNvPr id="92320" name="WordArt 145"/>
                <p:cNvSpPr>
                  <a:spLocks noChangeArrowheads="1" noChangeShapeType="1" noTextEdit="1"/>
                </p:cNvSpPr>
                <p:nvPr/>
              </p:nvSpPr>
              <p:spPr bwMode="auto">
                <a:xfrm rot="5642669">
                  <a:off x="4116" y="2575"/>
                  <a:ext cx="208" cy="20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wordArtVert" wrap="none" fromWordArt="1">
                  <a:prstTxWarp prst="textPlain">
                    <a:avLst>
                      <a:gd name="adj" fmla="val 50000"/>
                    </a:avLst>
                  </a:prstTxWarp>
                </a:bodyPr>
                <a:lstStyle/>
                <a:p>
                  <a:pPr algn="ctr" fontAlgn="auto"/>
                  <a:r>
                    <a:rPr lang="en-US" sz="2000" kern="10">
                      <a:solidFill>
                        <a:schemeClr val="folHlink"/>
                      </a:solidFill>
                      <a:latin typeface="Arial Black"/>
                    </a:rPr>
                    <a:t>0</a:t>
                  </a:r>
                </a:p>
              </p:txBody>
            </p:sp>
            <p:sp>
              <p:nvSpPr>
                <p:cNvPr id="92321" name="WordArt 146"/>
                <p:cNvSpPr>
                  <a:spLocks noChangeArrowheads="1" noChangeShapeType="1" noTextEdit="1"/>
                </p:cNvSpPr>
                <p:nvPr/>
              </p:nvSpPr>
              <p:spPr bwMode="auto">
                <a:xfrm rot="6300526">
                  <a:off x="4060" y="2879"/>
                  <a:ext cx="208" cy="20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wordArtVert" wrap="none" fromWordArt="1">
                  <a:prstTxWarp prst="textPlain">
                    <a:avLst>
                      <a:gd name="adj" fmla="val 50000"/>
                    </a:avLst>
                  </a:prstTxWarp>
                </a:bodyPr>
                <a:lstStyle/>
                <a:p>
                  <a:pPr algn="ctr" fontAlgn="auto"/>
                  <a:r>
                    <a:rPr lang="en-US" sz="2000" kern="10">
                      <a:solidFill>
                        <a:schemeClr val="folHlink"/>
                      </a:solidFill>
                      <a:latin typeface="Arial Black"/>
                    </a:rPr>
                    <a:t>0</a:t>
                  </a:r>
                </a:p>
              </p:txBody>
            </p:sp>
            <p:sp>
              <p:nvSpPr>
                <p:cNvPr id="92322" name="Arc 147"/>
                <p:cNvSpPr>
                  <a:spLocks/>
                </p:cNvSpPr>
                <p:nvPr/>
              </p:nvSpPr>
              <p:spPr bwMode="auto">
                <a:xfrm rot="20544041" flipH="1">
                  <a:off x="3276" y="1931"/>
                  <a:ext cx="165" cy="412"/>
                </a:xfrm>
                <a:custGeom>
                  <a:avLst/>
                  <a:gdLst>
                    <a:gd name="T0" fmla="*/ 86 w 21600"/>
                    <a:gd name="T1" fmla="*/ 0 h 20068"/>
                    <a:gd name="T2" fmla="*/ 165 w 21600"/>
                    <a:gd name="T3" fmla="*/ 412 h 20068"/>
                    <a:gd name="T4" fmla="*/ 0 w 21600"/>
                    <a:gd name="T5" fmla="*/ 379 h 20068"/>
                    <a:gd name="T6" fmla="*/ 0 60000 65536"/>
                    <a:gd name="T7" fmla="*/ 0 60000 65536"/>
                    <a:gd name="T8" fmla="*/ 0 60000 65536"/>
                    <a:gd name="T9" fmla="*/ 0 w 21600"/>
                    <a:gd name="T10" fmla="*/ 0 h 20068"/>
                    <a:gd name="T11" fmla="*/ 21600 w 21600"/>
                    <a:gd name="T12" fmla="*/ 20068 h 20068"/>
                  </a:gdLst>
                  <a:ahLst/>
                  <a:cxnLst>
                    <a:cxn ang="T6">
                      <a:pos x="T0" y="T1"/>
                    </a:cxn>
                    <a:cxn ang="T7">
                      <a:pos x="T2" y="T3"/>
                    </a:cxn>
                    <a:cxn ang="T8">
                      <a:pos x="T4" y="T5"/>
                    </a:cxn>
                  </a:cxnLst>
                  <a:rect l="T9" t="T10" r="T11" b="T12"/>
                  <a:pathLst>
                    <a:path w="21600" h="20068" fill="none" extrusionOk="0">
                      <a:moveTo>
                        <a:pt x="11204" y="-1"/>
                      </a:moveTo>
                      <a:cubicBezTo>
                        <a:pt x="17658" y="3915"/>
                        <a:pt x="21600" y="10917"/>
                        <a:pt x="21600" y="18467"/>
                      </a:cubicBezTo>
                      <a:cubicBezTo>
                        <a:pt x="21600" y="19001"/>
                        <a:pt x="21580" y="19535"/>
                        <a:pt x="21540" y="20067"/>
                      </a:cubicBezTo>
                    </a:path>
                    <a:path w="21600" h="20068" stroke="0" extrusionOk="0">
                      <a:moveTo>
                        <a:pt x="11204" y="-1"/>
                      </a:moveTo>
                      <a:cubicBezTo>
                        <a:pt x="17658" y="3915"/>
                        <a:pt x="21600" y="10917"/>
                        <a:pt x="21600" y="18467"/>
                      </a:cubicBezTo>
                      <a:cubicBezTo>
                        <a:pt x="21600" y="19001"/>
                        <a:pt x="21580" y="19535"/>
                        <a:pt x="21540" y="20067"/>
                      </a:cubicBezTo>
                      <a:lnTo>
                        <a:pt x="0" y="18467"/>
                      </a:lnTo>
                      <a:close/>
                    </a:path>
                  </a:pathLst>
                </a:custGeom>
                <a:noFill/>
                <a:ln w="1016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323" name="Arc 148"/>
                <p:cNvSpPr>
                  <a:spLocks/>
                </p:cNvSpPr>
                <p:nvPr/>
              </p:nvSpPr>
              <p:spPr bwMode="auto">
                <a:xfrm rot="1055959">
                  <a:off x="3436" y="1929"/>
                  <a:ext cx="165" cy="412"/>
                </a:xfrm>
                <a:custGeom>
                  <a:avLst/>
                  <a:gdLst>
                    <a:gd name="T0" fmla="*/ 86 w 21600"/>
                    <a:gd name="T1" fmla="*/ 0 h 20068"/>
                    <a:gd name="T2" fmla="*/ 165 w 21600"/>
                    <a:gd name="T3" fmla="*/ 412 h 20068"/>
                    <a:gd name="T4" fmla="*/ 0 w 21600"/>
                    <a:gd name="T5" fmla="*/ 379 h 20068"/>
                    <a:gd name="T6" fmla="*/ 0 60000 65536"/>
                    <a:gd name="T7" fmla="*/ 0 60000 65536"/>
                    <a:gd name="T8" fmla="*/ 0 60000 65536"/>
                    <a:gd name="T9" fmla="*/ 0 w 21600"/>
                    <a:gd name="T10" fmla="*/ 0 h 20068"/>
                    <a:gd name="T11" fmla="*/ 21600 w 21600"/>
                    <a:gd name="T12" fmla="*/ 20068 h 20068"/>
                  </a:gdLst>
                  <a:ahLst/>
                  <a:cxnLst>
                    <a:cxn ang="T6">
                      <a:pos x="T0" y="T1"/>
                    </a:cxn>
                    <a:cxn ang="T7">
                      <a:pos x="T2" y="T3"/>
                    </a:cxn>
                    <a:cxn ang="T8">
                      <a:pos x="T4" y="T5"/>
                    </a:cxn>
                  </a:cxnLst>
                  <a:rect l="T9" t="T10" r="T11" b="T12"/>
                  <a:pathLst>
                    <a:path w="21600" h="20068" fill="none" extrusionOk="0">
                      <a:moveTo>
                        <a:pt x="11204" y="-1"/>
                      </a:moveTo>
                      <a:cubicBezTo>
                        <a:pt x="17658" y="3915"/>
                        <a:pt x="21600" y="10917"/>
                        <a:pt x="21600" y="18467"/>
                      </a:cubicBezTo>
                      <a:cubicBezTo>
                        <a:pt x="21600" y="19001"/>
                        <a:pt x="21580" y="19535"/>
                        <a:pt x="21540" y="20067"/>
                      </a:cubicBezTo>
                    </a:path>
                    <a:path w="21600" h="20068" stroke="0" extrusionOk="0">
                      <a:moveTo>
                        <a:pt x="11204" y="-1"/>
                      </a:moveTo>
                      <a:cubicBezTo>
                        <a:pt x="17658" y="3915"/>
                        <a:pt x="21600" y="10917"/>
                        <a:pt x="21600" y="18467"/>
                      </a:cubicBezTo>
                      <a:cubicBezTo>
                        <a:pt x="21600" y="19001"/>
                        <a:pt x="21580" y="19535"/>
                        <a:pt x="21540" y="20067"/>
                      </a:cubicBezTo>
                      <a:lnTo>
                        <a:pt x="0" y="18467"/>
                      </a:lnTo>
                      <a:close/>
                    </a:path>
                  </a:pathLst>
                </a:custGeom>
                <a:noFill/>
                <a:ln w="1016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324" name="Arc 149"/>
                <p:cNvSpPr>
                  <a:spLocks/>
                </p:cNvSpPr>
                <p:nvPr/>
              </p:nvSpPr>
              <p:spPr bwMode="auto">
                <a:xfrm rot="1055959" flipH="1" flipV="1">
                  <a:off x="3273" y="2885"/>
                  <a:ext cx="165" cy="412"/>
                </a:xfrm>
                <a:custGeom>
                  <a:avLst/>
                  <a:gdLst>
                    <a:gd name="T0" fmla="*/ 86 w 21600"/>
                    <a:gd name="T1" fmla="*/ 0 h 20068"/>
                    <a:gd name="T2" fmla="*/ 165 w 21600"/>
                    <a:gd name="T3" fmla="*/ 412 h 20068"/>
                    <a:gd name="T4" fmla="*/ 0 w 21600"/>
                    <a:gd name="T5" fmla="*/ 379 h 20068"/>
                    <a:gd name="T6" fmla="*/ 0 60000 65536"/>
                    <a:gd name="T7" fmla="*/ 0 60000 65536"/>
                    <a:gd name="T8" fmla="*/ 0 60000 65536"/>
                    <a:gd name="T9" fmla="*/ 0 w 21600"/>
                    <a:gd name="T10" fmla="*/ 0 h 20068"/>
                    <a:gd name="T11" fmla="*/ 21600 w 21600"/>
                    <a:gd name="T12" fmla="*/ 20068 h 20068"/>
                  </a:gdLst>
                  <a:ahLst/>
                  <a:cxnLst>
                    <a:cxn ang="T6">
                      <a:pos x="T0" y="T1"/>
                    </a:cxn>
                    <a:cxn ang="T7">
                      <a:pos x="T2" y="T3"/>
                    </a:cxn>
                    <a:cxn ang="T8">
                      <a:pos x="T4" y="T5"/>
                    </a:cxn>
                  </a:cxnLst>
                  <a:rect l="T9" t="T10" r="T11" b="T12"/>
                  <a:pathLst>
                    <a:path w="21600" h="20068" fill="none" extrusionOk="0">
                      <a:moveTo>
                        <a:pt x="11204" y="-1"/>
                      </a:moveTo>
                      <a:cubicBezTo>
                        <a:pt x="17658" y="3915"/>
                        <a:pt x="21600" y="10917"/>
                        <a:pt x="21600" y="18467"/>
                      </a:cubicBezTo>
                      <a:cubicBezTo>
                        <a:pt x="21600" y="19001"/>
                        <a:pt x="21580" y="19535"/>
                        <a:pt x="21540" y="20067"/>
                      </a:cubicBezTo>
                    </a:path>
                    <a:path w="21600" h="20068" stroke="0" extrusionOk="0">
                      <a:moveTo>
                        <a:pt x="11204" y="-1"/>
                      </a:moveTo>
                      <a:cubicBezTo>
                        <a:pt x="17658" y="3915"/>
                        <a:pt x="21600" y="10917"/>
                        <a:pt x="21600" y="18467"/>
                      </a:cubicBezTo>
                      <a:cubicBezTo>
                        <a:pt x="21600" y="19001"/>
                        <a:pt x="21580" y="19535"/>
                        <a:pt x="21540" y="20067"/>
                      </a:cubicBezTo>
                      <a:lnTo>
                        <a:pt x="0" y="18467"/>
                      </a:lnTo>
                      <a:close/>
                    </a:path>
                  </a:pathLst>
                </a:custGeom>
                <a:noFill/>
                <a:ln w="1016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325" name="Arc 150"/>
                <p:cNvSpPr>
                  <a:spLocks/>
                </p:cNvSpPr>
                <p:nvPr/>
              </p:nvSpPr>
              <p:spPr bwMode="auto">
                <a:xfrm rot="20544041" flipV="1">
                  <a:off x="3415" y="2892"/>
                  <a:ext cx="165" cy="412"/>
                </a:xfrm>
                <a:custGeom>
                  <a:avLst/>
                  <a:gdLst>
                    <a:gd name="T0" fmla="*/ 86 w 21600"/>
                    <a:gd name="T1" fmla="*/ 0 h 20068"/>
                    <a:gd name="T2" fmla="*/ 165 w 21600"/>
                    <a:gd name="T3" fmla="*/ 412 h 20068"/>
                    <a:gd name="T4" fmla="*/ 0 w 21600"/>
                    <a:gd name="T5" fmla="*/ 379 h 20068"/>
                    <a:gd name="T6" fmla="*/ 0 60000 65536"/>
                    <a:gd name="T7" fmla="*/ 0 60000 65536"/>
                    <a:gd name="T8" fmla="*/ 0 60000 65536"/>
                    <a:gd name="T9" fmla="*/ 0 w 21600"/>
                    <a:gd name="T10" fmla="*/ 0 h 20068"/>
                    <a:gd name="T11" fmla="*/ 21600 w 21600"/>
                    <a:gd name="T12" fmla="*/ 20068 h 20068"/>
                  </a:gdLst>
                  <a:ahLst/>
                  <a:cxnLst>
                    <a:cxn ang="T6">
                      <a:pos x="T0" y="T1"/>
                    </a:cxn>
                    <a:cxn ang="T7">
                      <a:pos x="T2" y="T3"/>
                    </a:cxn>
                    <a:cxn ang="T8">
                      <a:pos x="T4" y="T5"/>
                    </a:cxn>
                  </a:cxnLst>
                  <a:rect l="T9" t="T10" r="T11" b="T12"/>
                  <a:pathLst>
                    <a:path w="21600" h="20068" fill="none" extrusionOk="0">
                      <a:moveTo>
                        <a:pt x="11204" y="-1"/>
                      </a:moveTo>
                      <a:cubicBezTo>
                        <a:pt x="17658" y="3915"/>
                        <a:pt x="21600" y="10917"/>
                        <a:pt x="21600" y="18467"/>
                      </a:cubicBezTo>
                      <a:cubicBezTo>
                        <a:pt x="21600" y="19001"/>
                        <a:pt x="21580" y="19535"/>
                        <a:pt x="21540" y="20067"/>
                      </a:cubicBezTo>
                    </a:path>
                    <a:path w="21600" h="20068" stroke="0" extrusionOk="0">
                      <a:moveTo>
                        <a:pt x="11204" y="-1"/>
                      </a:moveTo>
                      <a:cubicBezTo>
                        <a:pt x="17658" y="3915"/>
                        <a:pt x="21600" y="10917"/>
                        <a:pt x="21600" y="18467"/>
                      </a:cubicBezTo>
                      <a:cubicBezTo>
                        <a:pt x="21600" y="19001"/>
                        <a:pt x="21580" y="19535"/>
                        <a:pt x="21540" y="20067"/>
                      </a:cubicBezTo>
                      <a:lnTo>
                        <a:pt x="0" y="18467"/>
                      </a:lnTo>
                      <a:close/>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92250" name="Group 151"/>
              <p:cNvGrpSpPr>
                <a:grpSpLocks/>
              </p:cNvGrpSpPr>
              <p:nvPr/>
            </p:nvGrpSpPr>
            <p:grpSpPr bwMode="auto">
              <a:xfrm>
                <a:off x="1981" y="1566"/>
                <a:ext cx="672" cy="923"/>
                <a:chOff x="2387" y="1101"/>
                <a:chExt cx="2117" cy="2799"/>
              </a:xfrm>
            </p:grpSpPr>
            <p:sp>
              <p:nvSpPr>
                <p:cNvPr id="92288" name="AutoShape 152"/>
                <p:cNvSpPr>
                  <a:spLocks noChangeArrowheads="1"/>
                </p:cNvSpPr>
                <p:nvPr/>
              </p:nvSpPr>
              <p:spPr bwMode="auto">
                <a:xfrm>
                  <a:off x="2387" y="1344"/>
                  <a:ext cx="2117" cy="2556"/>
                </a:xfrm>
                <a:custGeom>
                  <a:avLst/>
                  <a:gdLst>
                    <a:gd name="T0" fmla="*/ 1059 w 21600"/>
                    <a:gd name="T1" fmla="*/ 0 h 21600"/>
                    <a:gd name="T2" fmla="*/ 310 w 21600"/>
                    <a:gd name="T3" fmla="*/ 374 h 21600"/>
                    <a:gd name="T4" fmla="*/ 0 w 21600"/>
                    <a:gd name="T5" fmla="*/ 1278 h 21600"/>
                    <a:gd name="T6" fmla="*/ 310 w 21600"/>
                    <a:gd name="T7" fmla="*/ 2182 h 21600"/>
                    <a:gd name="T8" fmla="*/ 1059 w 21600"/>
                    <a:gd name="T9" fmla="*/ 2556 h 21600"/>
                    <a:gd name="T10" fmla="*/ 1807 w 21600"/>
                    <a:gd name="T11" fmla="*/ 2182 h 21600"/>
                    <a:gd name="T12" fmla="*/ 2117 w 21600"/>
                    <a:gd name="T13" fmla="*/ 1278 h 21600"/>
                    <a:gd name="T14" fmla="*/ 1807 w 21600"/>
                    <a:gd name="T15" fmla="*/ 3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1 h 21600"/>
                    <a:gd name="T26" fmla="*/ 18437 w 21600"/>
                    <a:gd name="T27" fmla="*/ 1843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2289" name="Rectangle 153"/>
                <p:cNvSpPr>
                  <a:spLocks noChangeArrowheads="1"/>
                </p:cNvSpPr>
                <p:nvPr/>
              </p:nvSpPr>
              <p:spPr bwMode="auto">
                <a:xfrm>
                  <a:off x="3066" y="3235"/>
                  <a:ext cx="814" cy="1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sp>
              <p:nvSpPr>
                <p:cNvPr id="92290" name="AutoShape 154"/>
                <p:cNvSpPr>
                  <a:spLocks noChangeArrowheads="1"/>
                </p:cNvSpPr>
                <p:nvPr/>
              </p:nvSpPr>
              <p:spPr bwMode="auto">
                <a:xfrm rot="10800000">
                  <a:off x="2521" y="1344"/>
                  <a:ext cx="1849" cy="685"/>
                </a:xfrm>
                <a:custGeom>
                  <a:avLst/>
                  <a:gdLst>
                    <a:gd name="T0" fmla="*/ 1790 w 21600"/>
                    <a:gd name="T1" fmla="*/ 343 h 21600"/>
                    <a:gd name="T2" fmla="*/ 925 w 21600"/>
                    <a:gd name="T3" fmla="*/ 685 h 21600"/>
                    <a:gd name="T4" fmla="*/ 59 w 21600"/>
                    <a:gd name="T5" fmla="*/ 343 h 21600"/>
                    <a:gd name="T6" fmla="*/ 925 w 21600"/>
                    <a:gd name="T7" fmla="*/ 0 h 21600"/>
                    <a:gd name="T8" fmla="*/ 0 60000 65536"/>
                    <a:gd name="T9" fmla="*/ 0 60000 65536"/>
                    <a:gd name="T10" fmla="*/ 0 60000 65536"/>
                    <a:gd name="T11" fmla="*/ 0 60000 65536"/>
                    <a:gd name="T12" fmla="*/ 2500 w 21600"/>
                    <a:gd name="T13" fmla="*/ 2491 h 21600"/>
                    <a:gd name="T14" fmla="*/ 19100 w 21600"/>
                    <a:gd name="T15" fmla="*/ 19109 h 21600"/>
                  </a:gdLst>
                  <a:ahLst/>
                  <a:cxnLst>
                    <a:cxn ang="T8">
                      <a:pos x="T0" y="T1"/>
                    </a:cxn>
                    <a:cxn ang="T9">
                      <a:pos x="T2" y="T3"/>
                    </a:cxn>
                    <a:cxn ang="T10">
                      <a:pos x="T4" y="T5"/>
                    </a:cxn>
                    <a:cxn ang="T11">
                      <a:pos x="T6" y="T7"/>
                    </a:cxn>
                  </a:cxnLst>
                  <a:rect l="T12" t="T13" r="T14" b="T15"/>
                  <a:pathLst>
                    <a:path w="21600" h="21600">
                      <a:moveTo>
                        <a:pt x="0" y="0"/>
                      </a:moveTo>
                      <a:lnTo>
                        <a:pt x="1389" y="21600"/>
                      </a:lnTo>
                      <a:lnTo>
                        <a:pt x="20211" y="21600"/>
                      </a:lnTo>
                      <a:lnTo>
                        <a:pt x="21600"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2291" name="Rectangle 155"/>
                <p:cNvSpPr>
                  <a:spLocks noChangeArrowheads="1"/>
                </p:cNvSpPr>
                <p:nvPr/>
              </p:nvSpPr>
              <p:spPr bwMode="auto">
                <a:xfrm>
                  <a:off x="3527" y="1101"/>
                  <a:ext cx="724" cy="253"/>
                </a:xfrm>
                <a:prstGeom prst="rect">
                  <a:avLst/>
                </a:prstGeom>
                <a:solidFill>
                  <a:srgbClr val="000000"/>
                </a:solidFill>
                <a:ln w="12700">
                  <a:solidFill>
                    <a:schemeClr val="tx1"/>
                  </a:solidFill>
                  <a:miter lim="800000"/>
                  <a:headEnd/>
                  <a:tailEnd/>
                </a:ln>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grpSp>
              <p:nvGrpSpPr>
                <p:cNvPr id="92292" name="Group 156"/>
                <p:cNvGrpSpPr>
                  <a:grpSpLocks/>
                </p:cNvGrpSpPr>
                <p:nvPr/>
              </p:nvGrpSpPr>
              <p:grpSpPr bwMode="auto">
                <a:xfrm>
                  <a:off x="3564" y="1122"/>
                  <a:ext cx="182" cy="204"/>
                  <a:chOff x="3362" y="1808"/>
                  <a:chExt cx="98" cy="128"/>
                </a:xfrm>
              </p:grpSpPr>
              <p:sp>
                <p:nvSpPr>
                  <p:cNvPr id="92307" name="Rectangle 157"/>
                  <p:cNvSpPr>
                    <a:spLocks noChangeArrowheads="1"/>
                  </p:cNvSpPr>
                  <p:nvPr/>
                </p:nvSpPr>
                <p:spPr bwMode="auto">
                  <a:xfrm>
                    <a:off x="3362" y="1808"/>
                    <a:ext cx="98" cy="128"/>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grpSp>
                <p:nvGrpSpPr>
                  <p:cNvPr id="92308" name="Group 158"/>
                  <p:cNvGrpSpPr>
                    <a:grpSpLocks/>
                  </p:cNvGrpSpPr>
                  <p:nvPr/>
                </p:nvGrpSpPr>
                <p:grpSpPr bwMode="auto">
                  <a:xfrm>
                    <a:off x="3368" y="1828"/>
                    <a:ext cx="88" cy="80"/>
                    <a:chOff x="3344" y="1644"/>
                    <a:chExt cx="88" cy="80"/>
                  </a:xfrm>
                </p:grpSpPr>
                <p:sp>
                  <p:nvSpPr>
                    <p:cNvPr id="92309" name="AutoShape 159"/>
                    <p:cNvSpPr>
                      <a:spLocks noChangeArrowheads="1"/>
                    </p:cNvSpPr>
                    <p:nvPr/>
                  </p:nvSpPr>
                  <p:spPr bwMode="auto">
                    <a:xfrm>
                      <a:off x="3344" y="1644"/>
                      <a:ext cx="88" cy="80"/>
                    </a:xfrm>
                    <a:prstGeom prst="hexagon">
                      <a:avLst>
                        <a:gd name="adj" fmla="val 27500"/>
                        <a:gd name="vf" fmla="val 115470"/>
                      </a:avLst>
                    </a:prstGeom>
                    <a:solidFill>
                      <a:srgbClr val="CC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sp>
                  <p:nvSpPr>
                    <p:cNvPr id="92310" name="Line 160"/>
                    <p:cNvSpPr>
                      <a:spLocks noChangeShapeType="1"/>
                    </p:cNvSpPr>
                    <p:nvPr/>
                  </p:nvSpPr>
                  <p:spPr bwMode="auto">
                    <a:xfrm flipV="1">
                      <a:off x="3358" y="1664"/>
                      <a:ext cx="58" cy="36"/>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92293" name="Group 161"/>
                <p:cNvGrpSpPr>
                  <a:grpSpLocks/>
                </p:cNvGrpSpPr>
                <p:nvPr/>
              </p:nvGrpSpPr>
              <p:grpSpPr bwMode="auto">
                <a:xfrm>
                  <a:off x="4035" y="1124"/>
                  <a:ext cx="181" cy="204"/>
                  <a:chOff x="3523" y="1727"/>
                  <a:chExt cx="98" cy="128"/>
                </a:xfrm>
              </p:grpSpPr>
              <p:sp>
                <p:nvSpPr>
                  <p:cNvPr id="92303" name="Rectangle 162"/>
                  <p:cNvSpPr>
                    <a:spLocks noChangeArrowheads="1"/>
                  </p:cNvSpPr>
                  <p:nvPr/>
                </p:nvSpPr>
                <p:spPr bwMode="auto">
                  <a:xfrm>
                    <a:off x="3523" y="1727"/>
                    <a:ext cx="98" cy="128"/>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grpSp>
                <p:nvGrpSpPr>
                  <p:cNvPr id="92304" name="Group 163"/>
                  <p:cNvGrpSpPr>
                    <a:grpSpLocks/>
                  </p:cNvGrpSpPr>
                  <p:nvPr/>
                </p:nvGrpSpPr>
                <p:grpSpPr bwMode="auto">
                  <a:xfrm rot="-9083231">
                    <a:off x="3527" y="1751"/>
                    <a:ext cx="88" cy="80"/>
                    <a:chOff x="3344" y="1644"/>
                    <a:chExt cx="88" cy="80"/>
                  </a:xfrm>
                </p:grpSpPr>
                <p:sp>
                  <p:nvSpPr>
                    <p:cNvPr id="92305" name="AutoShape 164"/>
                    <p:cNvSpPr>
                      <a:spLocks noChangeArrowheads="1"/>
                    </p:cNvSpPr>
                    <p:nvPr/>
                  </p:nvSpPr>
                  <p:spPr bwMode="auto">
                    <a:xfrm>
                      <a:off x="3344" y="1644"/>
                      <a:ext cx="88" cy="80"/>
                    </a:xfrm>
                    <a:prstGeom prst="hexagon">
                      <a:avLst>
                        <a:gd name="adj" fmla="val 27500"/>
                        <a:gd name="vf" fmla="val 115470"/>
                      </a:avLst>
                    </a:prstGeom>
                    <a:solidFill>
                      <a:srgbClr val="CC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sp>
                  <p:nvSpPr>
                    <p:cNvPr id="92306" name="Line 165"/>
                    <p:cNvSpPr>
                      <a:spLocks noChangeShapeType="1"/>
                    </p:cNvSpPr>
                    <p:nvPr/>
                  </p:nvSpPr>
                  <p:spPr bwMode="auto">
                    <a:xfrm flipV="1">
                      <a:off x="3358" y="1664"/>
                      <a:ext cx="58" cy="36"/>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92294" name="WordArt 166"/>
                <p:cNvSpPr>
                  <a:spLocks noChangeArrowheads="1" noChangeShapeType="1" noTextEdit="1"/>
                </p:cNvSpPr>
                <p:nvPr/>
              </p:nvSpPr>
              <p:spPr bwMode="auto">
                <a:xfrm>
                  <a:off x="3993" y="1379"/>
                  <a:ext cx="222" cy="198"/>
                </a:xfrm>
                <a:prstGeom prst="rect">
                  <a:avLst/>
                </a:prstGeom>
              </p:spPr>
              <p:txBody>
                <a:bodyPr wrap="none" fromWordArt="1">
                  <a:prstTxWarp prst="textPlain">
                    <a:avLst>
                      <a:gd name="adj" fmla="val 50000"/>
                    </a:avLst>
                  </a:prstTxWarp>
                </a:bodyPr>
                <a:lstStyle/>
                <a:p>
                  <a:pPr algn="ctr"/>
                  <a:r>
                    <a:rPr lang="en-US" sz="1800" b="1" kern="10">
                      <a:ln w="9525">
                        <a:solidFill>
                          <a:srgbClr val="000000"/>
                        </a:solidFill>
                        <a:round/>
                        <a:headEnd/>
                        <a:tailEnd/>
                      </a:ln>
                      <a:solidFill>
                        <a:srgbClr val="FFFFFF"/>
                      </a:solidFill>
                      <a:latin typeface="Arial Black"/>
                    </a:rPr>
                    <a:t>X1</a:t>
                  </a:r>
                </a:p>
              </p:txBody>
            </p:sp>
            <p:sp>
              <p:nvSpPr>
                <p:cNvPr id="92295" name="WordArt 167"/>
                <p:cNvSpPr>
                  <a:spLocks noChangeArrowheads="1" noChangeShapeType="1" noTextEdit="1"/>
                </p:cNvSpPr>
                <p:nvPr/>
              </p:nvSpPr>
              <p:spPr bwMode="auto">
                <a:xfrm>
                  <a:off x="3299" y="1546"/>
                  <a:ext cx="222" cy="192"/>
                </a:xfrm>
                <a:prstGeom prst="rect">
                  <a:avLst/>
                </a:prstGeom>
              </p:spPr>
              <p:txBody>
                <a:bodyPr wrap="none" fromWordArt="1">
                  <a:prstTxWarp prst="textPlain">
                    <a:avLst>
                      <a:gd name="adj" fmla="val 50000"/>
                    </a:avLst>
                  </a:prstTxWarp>
                </a:bodyPr>
                <a:lstStyle/>
                <a:p>
                  <a:pPr algn="ctr"/>
                  <a:r>
                    <a:rPr lang="en-US" sz="2000" b="1" kern="10">
                      <a:ln w="9525">
                        <a:solidFill>
                          <a:srgbClr val="808080"/>
                        </a:solidFill>
                        <a:round/>
                        <a:headEnd/>
                        <a:tailEnd/>
                      </a:ln>
                      <a:solidFill>
                        <a:srgbClr val="969696"/>
                      </a:solidFill>
                      <a:latin typeface="Arial"/>
                      <a:cs typeface="Arial"/>
                    </a:rPr>
                    <a:t>H2</a:t>
                  </a:r>
                </a:p>
              </p:txBody>
            </p:sp>
            <p:sp>
              <p:nvSpPr>
                <p:cNvPr id="92296" name="WordArt 168"/>
                <p:cNvSpPr>
                  <a:spLocks noChangeArrowheads="1" noChangeShapeType="1" noTextEdit="1"/>
                </p:cNvSpPr>
                <p:nvPr/>
              </p:nvSpPr>
              <p:spPr bwMode="auto">
                <a:xfrm rot="5122865">
                  <a:off x="4068" y="2279"/>
                  <a:ext cx="275" cy="15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wordArtVert" wrap="none" fromWordArt="1">
                  <a:prstTxWarp prst="textPlain">
                    <a:avLst>
                      <a:gd name="adj" fmla="val 50324"/>
                    </a:avLst>
                  </a:prstTxWarp>
                </a:bodyPr>
                <a:lstStyle/>
                <a:p>
                  <a:pPr algn="ctr" fontAlgn="auto"/>
                  <a:r>
                    <a:rPr lang="en-US" sz="3600" kern="10">
                      <a:solidFill>
                        <a:schemeClr val="folHlink"/>
                      </a:solidFill>
                      <a:latin typeface="Arial Black"/>
                    </a:rPr>
                    <a:t>3</a:t>
                  </a:r>
                </a:p>
              </p:txBody>
            </p:sp>
            <p:sp>
              <p:nvSpPr>
                <p:cNvPr id="92297" name="WordArt 169"/>
                <p:cNvSpPr>
                  <a:spLocks noChangeArrowheads="1" noChangeShapeType="1" noTextEdit="1"/>
                </p:cNvSpPr>
                <p:nvPr/>
              </p:nvSpPr>
              <p:spPr bwMode="auto">
                <a:xfrm rot="5642669">
                  <a:off x="4116" y="2575"/>
                  <a:ext cx="208" cy="20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wordArtVert" wrap="none" fromWordArt="1">
                  <a:prstTxWarp prst="textPlain">
                    <a:avLst>
                      <a:gd name="adj" fmla="val 50000"/>
                    </a:avLst>
                  </a:prstTxWarp>
                </a:bodyPr>
                <a:lstStyle/>
                <a:p>
                  <a:pPr algn="ctr" fontAlgn="auto"/>
                  <a:r>
                    <a:rPr lang="en-US" sz="2000" kern="10">
                      <a:solidFill>
                        <a:schemeClr val="folHlink"/>
                      </a:solidFill>
                      <a:latin typeface="Arial Black"/>
                    </a:rPr>
                    <a:t>0</a:t>
                  </a:r>
                </a:p>
              </p:txBody>
            </p:sp>
            <p:sp>
              <p:nvSpPr>
                <p:cNvPr id="92298" name="WordArt 170"/>
                <p:cNvSpPr>
                  <a:spLocks noChangeArrowheads="1" noChangeShapeType="1" noTextEdit="1"/>
                </p:cNvSpPr>
                <p:nvPr/>
              </p:nvSpPr>
              <p:spPr bwMode="auto">
                <a:xfrm rot="6300526">
                  <a:off x="4060" y="2879"/>
                  <a:ext cx="208" cy="20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wordArtVert" wrap="none" fromWordArt="1">
                  <a:prstTxWarp prst="textPlain">
                    <a:avLst>
                      <a:gd name="adj" fmla="val 50000"/>
                    </a:avLst>
                  </a:prstTxWarp>
                </a:bodyPr>
                <a:lstStyle/>
                <a:p>
                  <a:pPr algn="ctr" fontAlgn="auto"/>
                  <a:r>
                    <a:rPr lang="en-US" sz="2000" kern="10">
                      <a:solidFill>
                        <a:schemeClr val="folHlink"/>
                      </a:solidFill>
                      <a:latin typeface="Arial Black"/>
                    </a:rPr>
                    <a:t>0</a:t>
                  </a:r>
                </a:p>
              </p:txBody>
            </p:sp>
            <p:sp>
              <p:nvSpPr>
                <p:cNvPr id="92299" name="Arc 171"/>
                <p:cNvSpPr>
                  <a:spLocks/>
                </p:cNvSpPr>
                <p:nvPr/>
              </p:nvSpPr>
              <p:spPr bwMode="auto">
                <a:xfrm rot="20544041" flipH="1">
                  <a:off x="3276" y="1931"/>
                  <a:ext cx="165" cy="412"/>
                </a:xfrm>
                <a:custGeom>
                  <a:avLst/>
                  <a:gdLst>
                    <a:gd name="T0" fmla="*/ 86 w 21600"/>
                    <a:gd name="T1" fmla="*/ 0 h 20068"/>
                    <a:gd name="T2" fmla="*/ 165 w 21600"/>
                    <a:gd name="T3" fmla="*/ 412 h 20068"/>
                    <a:gd name="T4" fmla="*/ 0 w 21600"/>
                    <a:gd name="T5" fmla="*/ 379 h 20068"/>
                    <a:gd name="T6" fmla="*/ 0 60000 65536"/>
                    <a:gd name="T7" fmla="*/ 0 60000 65536"/>
                    <a:gd name="T8" fmla="*/ 0 60000 65536"/>
                    <a:gd name="T9" fmla="*/ 0 w 21600"/>
                    <a:gd name="T10" fmla="*/ 0 h 20068"/>
                    <a:gd name="T11" fmla="*/ 21600 w 21600"/>
                    <a:gd name="T12" fmla="*/ 20068 h 20068"/>
                  </a:gdLst>
                  <a:ahLst/>
                  <a:cxnLst>
                    <a:cxn ang="T6">
                      <a:pos x="T0" y="T1"/>
                    </a:cxn>
                    <a:cxn ang="T7">
                      <a:pos x="T2" y="T3"/>
                    </a:cxn>
                    <a:cxn ang="T8">
                      <a:pos x="T4" y="T5"/>
                    </a:cxn>
                  </a:cxnLst>
                  <a:rect l="T9" t="T10" r="T11" b="T12"/>
                  <a:pathLst>
                    <a:path w="21600" h="20068" fill="none" extrusionOk="0">
                      <a:moveTo>
                        <a:pt x="11204" y="-1"/>
                      </a:moveTo>
                      <a:cubicBezTo>
                        <a:pt x="17658" y="3915"/>
                        <a:pt x="21600" y="10917"/>
                        <a:pt x="21600" y="18467"/>
                      </a:cubicBezTo>
                      <a:cubicBezTo>
                        <a:pt x="21600" y="19001"/>
                        <a:pt x="21580" y="19535"/>
                        <a:pt x="21540" y="20067"/>
                      </a:cubicBezTo>
                    </a:path>
                    <a:path w="21600" h="20068" stroke="0" extrusionOk="0">
                      <a:moveTo>
                        <a:pt x="11204" y="-1"/>
                      </a:moveTo>
                      <a:cubicBezTo>
                        <a:pt x="17658" y="3915"/>
                        <a:pt x="21600" y="10917"/>
                        <a:pt x="21600" y="18467"/>
                      </a:cubicBezTo>
                      <a:cubicBezTo>
                        <a:pt x="21600" y="19001"/>
                        <a:pt x="21580" y="19535"/>
                        <a:pt x="21540" y="20067"/>
                      </a:cubicBezTo>
                      <a:lnTo>
                        <a:pt x="0" y="18467"/>
                      </a:lnTo>
                      <a:close/>
                    </a:path>
                  </a:pathLst>
                </a:custGeom>
                <a:noFill/>
                <a:ln w="1016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300" name="Arc 172"/>
                <p:cNvSpPr>
                  <a:spLocks/>
                </p:cNvSpPr>
                <p:nvPr/>
              </p:nvSpPr>
              <p:spPr bwMode="auto">
                <a:xfrm rot="1055959">
                  <a:off x="3436" y="1929"/>
                  <a:ext cx="165" cy="412"/>
                </a:xfrm>
                <a:custGeom>
                  <a:avLst/>
                  <a:gdLst>
                    <a:gd name="T0" fmla="*/ 86 w 21600"/>
                    <a:gd name="T1" fmla="*/ 0 h 20068"/>
                    <a:gd name="T2" fmla="*/ 165 w 21600"/>
                    <a:gd name="T3" fmla="*/ 412 h 20068"/>
                    <a:gd name="T4" fmla="*/ 0 w 21600"/>
                    <a:gd name="T5" fmla="*/ 379 h 20068"/>
                    <a:gd name="T6" fmla="*/ 0 60000 65536"/>
                    <a:gd name="T7" fmla="*/ 0 60000 65536"/>
                    <a:gd name="T8" fmla="*/ 0 60000 65536"/>
                    <a:gd name="T9" fmla="*/ 0 w 21600"/>
                    <a:gd name="T10" fmla="*/ 0 h 20068"/>
                    <a:gd name="T11" fmla="*/ 21600 w 21600"/>
                    <a:gd name="T12" fmla="*/ 20068 h 20068"/>
                  </a:gdLst>
                  <a:ahLst/>
                  <a:cxnLst>
                    <a:cxn ang="T6">
                      <a:pos x="T0" y="T1"/>
                    </a:cxn>
                    <a:cxn ang="T7">
                      <a:pos x="T2" y="T3"/>
                    </a:cxn>
                    <a:cxn ang="T8">
                      <a:pos x="T4" y="T5"/>
                    </a:cxn>
                  </a:cxnLst>
                  <a:rect l="T9" t="T10" r="T11" b="T12"/>
                  <a:pathLst>
                    <a:path w="21600" h="20068" fill="none" extrusionOk="0">
                      <a:moveTo>
                        <a:pt x="11204" y="-1"/>
                      </a:moveTo>
                      <a:cubicBezTo>
                        <a:pt x="17658" y="3915"/>
                        <a:pt x="21600" y="10917"/>
                        <a:pt x="21600" y="18467"/>
                      </a:cubicBezTo>
                      <a:cubicBezTo>
                        <a:pt x="21600" y="19001"/>
                        <a:pt x="21580" y="19535"/>
                        <a:pt x="21540" y="20067"/>
                      </a:cubicBezTo>
                    </a:path>
                    <a:path w="21600" h="20068" stroke="0" extrusionOk="0">
                      <a:moveTo>
                        <a:pt x="11204" y="-1"/>
                      </a:moveTo>
                      <a:cubicBezTo>
                        <a:pt x="17658" y="3915"/>
                        <a:pt x="21600" y="10917"/>
                        <a:pt x="21600" y="18467"/>
                      </a:cubicBezTo>
                      <a:cubicBezTo>
                        <a:pt x="21600" y="19001"/>
                        <a:pt x="21580" y="19535"/>
                        <a:pt x="21540" y="20067"/>
                      </a:cubicBezTo>
                      <a:lnTo>
                        <a:pt x="0" y="18467"/>
                      </a:lnTo>
                      <a:close/>
                    </a:path>
                  </a:pathLst>
                </a:custGeom>
                <a:noFill/>
                <a:ln w="1016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301" name="Arc 173"/>
                <p:cNvSpPr>
                  <a:spLocks/>
                </p:cNvSpPr>
                <p:nvPr/>
              </p:nvSpPr>
              <p:spPr bwMode="auto">
                <a:xfrm rot="1055959" flipH="1" flipV="1">
                  <a:off x="3273" y="2885"/>
                  <a:ext cx="165" cy="412"/>
                </a:xfrm>
                <a:custGeom>
                  <a:avLst/>
                  <a:gdLst>
                    <a:gd name="T0" fmla="*/ 86 w 21600"/>
                    <a:gd name="T1" fmla="*/ 0 h 20068"/>
                    <a:gd name="T2" fmla="*/ 165 w 21600"/>
                    <a:gd name="T3" fmla="*/ 412 h 20068"/>
                    <a:gd name="T4" fmla="*/ 0 w 21600"/>
                    <a:gd name="T5" fmla="*/ 379 h 20068"/>
                    <a:gd name="T6" fmla="*/ 0 60000 65536"/>
                    <a:gd name="T7" fmla="*/ 0 60000 65536"/>
                    <a:gd name="T8" fmla="*/ 0 60000 65536"/>
                    <a:gd name="T9" fmla="*/ 0 w 21600"/>
                    <a:gd name="T10" fmla="*/ 0 h 20068"/>
                    <a:gd name="T11" fmla="*/ 21600 w 21600"/>
                    <a:gd name="T12" fmla="*/ 20068 h 20068"/>
                  </a:gdLst>
                  <a:ahLst/>
                  <a:cxnLst>
                    <a:cxn ang="T6">
                      <a:pos x="T0" y="T1"/>
                    </a:cxn>
                    <a:cxn ang="T7">
                      <a:pos x="T2" y="T3"/>
                    </a:cxn>
                    <a:cxn ang="T8">
                      <a:pos x="T4" y="T5"/>
                    </a:cxn>
                  </a:cxnLst>
                  <a:rect l="T9" t="T10" r="T11" b="T12"/>
                  <a:pathLst>
                    <a:path w="21600" h="20068" fill="none" extrusionOk="0">
                      <a:moveTo>
                        <a:pt x="11204" y="-1"/>
                      </a:moveTo>
                      <a:cubicBezTo>
                        <a:pt x="17658" y="3915"/>
                        <a:pt x="21600" y="10917"/>
                        <a:pt x="21600" y="18467"/>
                      </a:cubicBezTo>
                      <a:cubicBezTo>
                        <a:pt x="21600" y="19001"/>
                        <a:pt x="21580" y="19535"/>
                        <a:pt x="21540" y="20067"/>
                      </a:cubicBezTo>
                    </a:path>
                    <a:path w="21600" h="20068" stroke="0" extrusionOk="0">
                      <a:moveTo>
                        <a:pt x="11204" y="-1"/>
                      </a:moveTo>
                      <a:cubicBezTo>
                        <a:pt x="17658" y="3915"/>
                        <a:pt x="21600" y="10917"/>
                        <a:pt x="21600" y="18467"/>
                      </a:cubicBezTo>
                      <a:cubicBezTo>
                        <a:pt x="21600" y="19001"/>
                        <a:pt x="21580" y="19535"/>
                        <a:pt x="21540" y="20067"/>
                      </a:cubicBezTo>
                      <a:lnTo>
                        <a:pt x="0" y="18467"/>
                      </a:lnTo>
                      <a:close/>
                    </a:path>
                  </a:pathLst>
                </a:custGeom>
                <a:noFill/>
                <a:ln w="1016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302" name="Arc 174"/>
                <p:cNvSpPr>
                  <a:spLocks/>
                </p:cNvSpPr>
                <p:nvPr/>
              </p:nvSpPr>
              <p:spPr bwMode="auto">
                <a:xfrm rot="20544041" flipV="1">
                  <a:off x="3415" y="2892"/>
                  <a:ext cx="165" cy="412"/>
                </a:xfrm>
                <a:custGeom>
                  <a:avLst/>
                  <a:gdLst>
                    <a:gd name="T0" fmla="*/ 86 w 21600"/>
                    <a:gd name="T1" fmla="*/ 0 h 20068"/>
                    <a:gd name="T2" fmla="*/ 165 w 21600"/>
                    <a:gd name="T3" fmla="*/ 412 h 20068"/>
                    <a:gd name="T4" fmla="*/ 0 w 21600"/>
                    <a:gd name="T5" fmla="*/ 379 h 20068"/>
                    <a:gd name="T6" fmla="*/ 0 60000 65536"/>
                    <a:gd name="T7" fmla="*/ 0 60000 65536"/>
                    <a:gd name="T8" fmla="*/ 0 60000 65536"/>
                    <a:gd name="T9" fmla="*/ 0 w 21600"/>
                    <a:gd name="T10" fmla="*/ 0 h 20068"/>
                    <a:gd name="T11" fmla="*/ 21600 w 21600"/>
                    <a:gd name="T12" fmla="*/ 20068 h 20068"/>
                  </a:gdLst>
                  <a:ahLst/>
                  <a:cxnLst>
                    <a:cxn ang="T6">
                      <a:pos x="T0" y="T1"/>
                    </a:cxn>
                    <a:cxn ang="T7">
                      <a:pos x="T2" y="T3"/>
                    </a:cxn>
                    <a:cxn ang="T8">
                      <a:pos x="T4" y="T5"/>
                    </a:cxn>
                  </a:cxnLst>
                  <a:rect l="T9" t="T10" r="T11" b="T12"/>
                  <a:pathLst>
                    <a:path w="21600" h="20068" fill="none" extrusionOk="0">
                      <a:moveTo>
                        <a:pt x="11204" y="-1"/>
                      </a:moveTo>
                      <a:cubicBezTo>
                        <a:pt x="17658" y="3915"/>
                        <a:pt x="21600" y="10917"/>
                        <a:pt x="21600" y="18467"/>
                      </a:cubicBezTo>
                      <a:cubicBezTo>
                        <a:pt x="21600" y="19001"/>
                        <a:pt x="21580" y="19535"/>
                        <a:pt x="21540" y="20067"/>
                      </a:cubicBezTo>
                    </a:path>
                    <a:path w="21600" h="20068" stroke="0" extrusionOk="0">
                      <a:moveTo>
                        <a:pt x="11204" y="-1"/>
                      </a:moveTo>
                      <a:cubicBezTo>
                        <a:pt x="17658" y="3915"/>
                        <a:pt x="21600" y="10917"/>
                        <a:pt x="21600" y="18467"/>
                      </a:cubicBezTo>
                      <a:cubicBezTo>
                        <a:pt x="21600" y="19001"/>
                        <a:pt x="21580" y="19535"/>
                        <a:pt x="21540" y="20067"/>
                      </a:cubicBezTo>
                      <a:lnTo>
                        <a:pt x="0" y="18467"/>
                      </a:lnTo>
                      <a:close/>
                    </a:path>
                  </a:pathLst>
                </a:custGeom>
                <a:noFill/>
                <a:ln w="1143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92251" name="Group 175"/>
              <p:cNvGrpSpPr>
                <a:grpSpLocks/>
              </p:cNvGrpSpPr>
              <p:nvPr/>
            </p:nvGrpSpPr>
            <p:grpSpPr bwMode="auto">
              <a:xfrm>
                <a:off x="204" y="2629"/>
                <a:ext cx="216" cy="356"/>
                <a:chOff x="204" y="2989"/>
                <a:chExt cx="216" cy="356"/>
              </a:xfrm>
            </p:grpSpPr>
            <p:sp>
              <p:nvSpPr>
                <p:cNvPr id="92281" name="Rectangle 176"/>
                <p:cNvSpPr>
                  <a:spLocks noChangeArrowheads="1"/>
                </p:cNvSpPr>
                <p:nvPr/>
              </p:nvSpPr>
              <p:spPr bwMode="auto">
                <a:xfrm>
                  <a:off x="247" y="2989"/>
                  <a:ext cx="82" cy="356"/>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sp>
              <p:nvSpPr>
                <p:cNvPr id="92282" name="Rectangle 177"/>
                <p:cNvSpPr>
                  <a:spLocks noChangeArrowheads="1"/>
                </p:cNvSpPr>
                <p:nvPr/>
              </p:nvSpPr>
              <p:spPr bwMode="auto">
                <a:xfrm>
                  <a:off x="204" y="3210"/>
                  <a:ext cx="41" cy="78"/>
                </a:xfrm>
                <a:prstGeom prst="rect">
                  <a:avLst/>
                </a:prstGeom>
                <a:solidFill>
                  <a:srgbClr val="DDDDDD"/>
                </a:solidFill>
                <a:ln w="9525">
                  <a:solidFill>
                    <a:srgbClr val="969696"/>
                  </a:solidFill>
                  <a:miter lim="800000"/>
                  <a:headEnd/>
                  <a:tailEnd/>
                </a:ln>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sp>
              <p:nvSpPr>
                <p:cNvPr id="92283" name="Rectangle 178"/>
                <p:cNvSpPr>
                  <a:spLocks noChangeArrowheads="1"/>
                </p:cNvSpPr>
                <p:nvPr/>
              </p:nvSpPr>
              <p:spPr bwMode="auto">
                <a:xfrm>
                  <a:off x="328" y="3208"/>
                  <a:ext cx="41" cy="78"/>
                </a:xfrm>
                <a:prstGeom prst="rect">
                  <a:avLst/>
                </a:prstGeom>
                <a:solidFill>
                  <a:srgbClr val="DDDDDD"/>
                </a:solidFill>
                <a:ln w="9525">
                  <a:solidFill>
                    <a:srgbClr val="969696"/>
                  </a:solidFill>
                  <a:miter lim="800000"/>
                  <a:headEnd/>
                  <a:tailEnd/>
                </a:ln>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sp>
              <p:nvSpPr>
                <p:cNvPr id="92284" name="Rectangle 179" descr="Wide downward diagonal"/>
                <p:cNvSpPr>
                  <a:spLocks noChangeArrowheads="1"/>
                </p:cNvSpPr>
                <p:nvPr/>
              </p:nvSpPr>
              <p:spPr bwMode="auto">
                <a:xfrm>
                  <a:off x="373" y="3226"/>
                  <a:ext cx="47" cy="45"/>
                </a:xfrm>
                <a:prstGeom prst="rect">
                  <a:avLst/>
                </a:prstGeom>
                <a:pattFill prst="wdDnDiag">
                  <a:fgClr>
                    <a:srgbClr val="DDDDDD"/>
                  </a:fgClr>
                  <a:bgClr>
                    <a:srgbClr val="FFFFFF"/>
                  </a:bgClr>
                </a:pattFill>
                <a:ln w="9525">
                  <a:solidFill>
                    <a:srgbClr val="969696"/>
                  </a:solidFill>
                  <a:miter lim="800000"/>
                  <a:headEnd/>
                  <a:tailEnd/>
                </a:ln>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sp>
              <p:nvSpPr>
                <p:cNvPr id="92285" name="Rectangle 180"/>
                <p:cNvSpPr>
                  <a:spLocks noChangeArrowheads="1"/>
                </p:cNvSpPr>
                <p:nvPr/>
              </p:nvSpPr>
              <p:spPr bwMode="auto">
                <a:xfrm>
                  <a:off x="205" y="3040"/>
                  <a:ext cx="41" cy="78"/>
                </a:xfrm>
                <a:prstGeom prst="rect">
                  <a:avLst/>
                </a:prstGeom>
                <a:solidFill>
                  <a:srgbClr val="DDDDDD"/>
                </a:solidFill>
                <a:ln w="9525">
                  <a:solidFill>
                    <a:srgbClr val="969696"/>
                  </a:solidFill>
                  <a:miter lim="800000"/>
                  <a:headEnd/>
                  <a:tailEnd/>
                </a:ln>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sp>
              <p:nvSpPr>
                <p:cNvPr id="92286" name="Rectangle 181"/>
                <p:cNvSpPr>
                  <a:spLocks noChangeArrowheads="1"/>
                </p:cNvSpPr>
                <p:nvPr/>
              </p:nvSpPr>
              <p:spPr bwMode="auto">
                <a:xfrm>
                  <a:off x="328" y="3037"/>
                  <a:ext cx="41" cy="78"/>
                </a:xfrm>
                <a:prstGeom prst="rect">
                  <a:avLst/>
                </a:prstGeom>
                <a:solidFill>
                  <a:srgbClr val="DDDDDD"/>
                </a:solidFill>
                <a:ln w="9525">
                  <a:solidFill>
                    <a:srgbClr val="969696"/>
                  </a:solidFill>
                  <a:miter lim="800000"/>
                  <a:headEnd/>
                  <a:tailEnd/>
                </a:ln>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sp>
              <p:nvSpPr>
                <p:cNvPr id="92287" name="Rectangle 182" descr="Wide downward diagonal"/>
                <p:cNvSpPr>
                  <a:spLocks noChangeArrowheads="1"/>
                </p:cNvSpPr>
                <p:nvPr/>
              </p:nvSpPr>
              <p:spPr bwMode="auto">
                <a:xfrm>
                  <a:off x="368" y="3050"/>
                  <a:ext cx="47" cy="45"/>
                </a:xfrm>
                <a:prstGeom prst="rect">
                  <a:avLst/>
                </a:prstGeom>
                <a:pattFill prst="wdDnDiag">
                  <a:fgClr>
                    <a:srgbClr val="DDDDDD"/>
                  </a:fgClr>
                  <a:bgClr>
                    <a:srgbClr val="FFFFFF"/>
                  </a:bgClr>
                </a:pattFill>
                <a:ln w="9525">
                  <a:solidFill>
                    <a:srgbClr val="969696"/>
                  </a:solidFill>
                  <a:miter lim="800000"/>
                  <a:headEnd/>
                  <a:tailEnd/>
                </a:ln>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grpSp>
          <p:grpSp>
            <p:nvGrpSpPr>
              <p:cNvPr id="92252" name="Group 183"/>
              <p:cNvGrpSpPr>
                <a:grpSpLocks/>
              </p:cNvGrpSpPr>
              <p:nvPr/>
            </p:nvGrpSpPr>
            <p:grpSpPr bwMode="auto">
              <a:xfrm>
                <a:off x="1546" y="2621"/>
                <a:ext cx="216" cy="356"/>
                <a:chOff x="204" y="2989"/>
                <a:chExt cx="216" cy="356"/>
              </a:xfrm>
            </p:grpSpPr>
            <p:sp>
              <p:nvSpPr>
                <p:cNvPr id="92274" name="Rectangle 184"/>
                <p:cNvSpPr>
                  <a:spLocks noChangeArrowheads="1"/>
                </p:cNvSpPr>
                <p:nvPr/>
              </p:nvSpPr>
              <p:spPr bwMode="auto">
                <a:xfrm>
                  <a:off x="247" y="2989"/>
                  <a:ext cx="82" cy="356"/>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sp>
              <p:nvSpPr>
                <p:cNvPr id="92275" name="Rectangle 185"/>
                <p:cNvSpPr>
                  <a:spLocks noChangeArrowheads="1"/>
                </p:cNvSpPr>
                <p:nvPr/>
              </p:nvSpPr>
              <p:spPr bwMode="auto">
                <a:xfrm>
                  <a:off x="204" y="3210"/>
                  <a:ext cx="41" cy="78"/>
                </a:xfrm>
                <a:prstGeom prst="rect">
                  <a:avLst/>
                </a:prstGeom>
                <a:solidFill>
                  <a:srgbClr val="DDDDDD"/>
                </a:solidFill>
                <a:ln w="9525">
                  <a:solidFill>
                    <a:srgbClr val="969696"/>
                  </a:solidFill>
                  <a:miter lim="800000"/>
                  <a:headEnd/>
                  <a:tailEnd/>
                </a:ln>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sp>
              <p:nvSpPr>
                <p:cNvPr id="92276" name="Rectangle 186"/>
                <p:cNvSpPr>
                  <a:spLocks noChangeArrowheads="1"/>
                </p:cNvSpPr>
                <p:nvPr/>
              </p:nvSpPr>
              <p:spPr bwMode="auto">
                <a:xfrm>
                  <a:off x="328" y="3208"/>
                  <a:ext cx="41" cy="78"/>
                </a:xfrm>
                <a:prstGeom prst="rect">
                  <a:avLst/>
                </a:prstGeom>
                <a:solidFill>
                  <a:srgbClr val="DDDDDD"/>
                </a:solidFill>
                <a:ln w="9525">
                  <a:solidFill>
                    <a:srgbClr val="969696"/>
                  </a:solidFill>
                  <a:miter lim="800000"/>
                  <a:headEnd/>
                  <a:tailEnd/>
                </a:ln>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sp>
              <p:nvSpPr>
                <p:cNvPr id="92277" name="Rectangle 187" descr="Wide downward diagonal"/>
                <p:cNvSpPr>
                  <a:spLocks noChangeArrowheads="1"/>
                </p:cNvSpPr>
                <p:nvPr/>
              </p:nvSpPr>
              <p:spPr bwMode="auto">
                <a:xfrm>
                  <a:off x="373" y="3226"/>
                  <a:ext cx="47" cy="45"/>
                </a:xfrm>
                <a:prstGeom prst="rect">
                  <a:avLst/>
                </a:prstGeom>
                <a:pattFill prst="wdDnDiag">
                  <a:fgClr>
                    <a:srgbClr val="DDDDDD"/>
                  </a:fgClr>
                  <a:bgClr>
                    <a:srgbClr val="FFFFFF"/>
                  </a:bgClr>
                </a:pattFill>
                <a:ln w="9525">
                  <a:solidFill>
                    <a:srgbClr val="969696"/>
                  </a:solidFill>
                  <a:miter lim="800000"/>
                  <a:headEnd/>
                  <a:tailEnd/>
                </a:ln>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sp>
              <p:nvSpPr>
                <p:cNvPr id="92278" name="Rectangle 188"/>
                <p:cNvSpPr>
                  <a:spLocks noChangeArrowheads="1"/>
                </p:cNvSpPr>
                <p:nvPr/>
              </p:nvSpPr>
              <p:spPr bwMode="auto">
                <a:xfrm>
                  <a:off x="205" y="3040"/>
                  <a:ext cx="41" cy="78"/>
                </a:xfrm>
                <a:prstGeom prst="rect">
                  <a:avLst/>
                </a:prstGeom>
                <a:solidFill>
                  <a:srgbClr val="DDDDDD"/>
                </a:solidFill>
                <a:ln w="9525">
                  <a:solidFill>
                    <a:srgbClr val="969696"/>
                  </a:solidFill>
                  <a:miter lim="800000"/>
                  <a:headEnd/>
                  <a:tailEnd/>
                </a:ln>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sp>
              <p:nvSpPr>
                <p:cNvPr id="92279" name="Rectangle 189"/>
                <p:cNvSpPr>
                  <a:spLocks noChangeArrowheads="1"/>
                </p:cNvSpPr>
                <p:nvPr/>
              </p:nvSpPr>
              <p:spPr bwMode="auto">
                <a:xfrm>
                  <a:off x="328" y="3037"/>
                  <a:ext cx="41" cy="78"/>
                </a:xfrm>
                <a:prstGeom prst="rect">
                  <a:avLst/>
                </a:prstGeom>
                <a:solidFill>
                  <a:srgbClr val="DDDDDD"/>
                </a:solidFill>
                <a:ln w="9525">
                  <a:solidFill>
                    <a:srgbClr val="969696"/>
                  </a:solidFill>
                  <a:miter lim="800000"/>
                  <a:headEnd/>
                  <a:tailEnd/>
                </a:ln>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sp>
              <p:nvSpPr>
                <p:cNvPr id="92280" name="Rectangle 190" descr="Wide downward diagonal"/>
                <p:cNvSpPr>
                  <a:spLocks noChangeArrowheads="1"/>
                </p:cNvSpPr>
                <p:nvPr/>
              </p:nvSpPr>
              <p:spPr bwMode="auto">
                <a:xfrm>
                  <a:off x="368" y="3050"/>
                  <a:ext cx="47" cy="45"/>
                </a:xfrm>
                <a:prstGeom prst="rect">
                  <a:avLst/>
                </a:prstGeom>
                <a:pattFill prst="wdDnDiag">
                  <a:fgClr>
                    <a:srgbClr val="DDDDDD"/>
                  </a:fgClr>
                  <a:bgClr>
                    <a:srgbClr val="FFFFFF"/>
                  </a:bgClr>
                </a:pattFill>
                <a:ln w="9525">
                  <a:solidFill>
                    <a:srgbClr val="969696"/>
                  </a:solidFill>
                  <a:miter lim="800000"/>
                  <a:headEnd/>
                  <a:tailEnd/>
                </a:ln>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grpSp>
          <p:grpSp>
            <p:nvGrpSpPr>
              <p:cNvPr id="92253" name="Group 191"/>
              <p:cNvGrpSpPr>
                <a:grpSpLocks/>
              </p:cNvGrpSpPr>
              <p:nvPr/>
            </p:nvGrpSpPr>
            <p:grpSpPr bwMode="auto">
              <a:xfrm>
                <a:off x="862" y="1886"/>
                <a:ext cx="216" cy="356"/>
                <a:chOff x="204" y="2989"/>
                <a:chExt cx="216" cy="356"/>
              </a:xfrm>
            </p:grpSpPr>
            <p:sp>
              <p:nvSpPr>
                <p:cNvPr id="92267" name="Rectangle 192"/>
                <p:cNvSpPr>
                  <a:spLocks noChangeArrowheads="1"/>
                </p:cNvSpPr>
                <p:nvPr/>
              </p:nvSpPr>
              <p:spPr bwMode="auto">
                <a:xfrm>
                  <a:off x="247" y="2989"/>
                  <a:ext cx="82" cy="356"/>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sp>
              <p:nvSpPr>
                <p:cNvPr id="92268" name="Rectangle 193"/>
                <p:cNvSpPr>
                  <a:spLocks noChangeArrowheads="1"/>
                </p:cNvSpPr>
                <p:nvPr/>
              </p:nvSpPr>
              <p:spPr bwMode="auto">
                <a:xfrm>
                  <a:off x="204" y="3210"/>
                  <a:ext cx="41" cy="78"/>
                </a:xfrm>
                <a:prstGeom prst="rect">
                  <a:avLst/>
                </a:prstGeom>
                <a:solidFill>
                  <a:srgbClr val="DDDDDD"/>
                </a:solidFill>
                <a:ln w="9525">
                  <a:solidFill>
                    <a:srgbClr val="969696"/>
                  </a:solidFill>
                  <a:miter lim="800000"/>
                  <a:headEnd/>
                  <a:tailEnd/>
                </a:ln>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sp>
              <p:nvSpPr>
                <p:cNvPr id="92269" name="Rectangle 194"/>
                <p:cNvSpPr>
                  <a:spLocks noChangeArrowheads="1"/>
                </p:cNvSpPr>
                <p:nvPr/>
              </p:nvSpPr>
              <p:spPr bwMode="auto">
                <a:xfrm>
                  <a:off x="328" y="3208"/>
                  <a:ext cx="41" cy="78"/>
                </a:xfrm>
                <a:prstGeom prst="rect">
                  <a:avLst/>
                </a:prstGeom>
                <a:solidFill>
                  <a:srgbClr val="DDDDDD"/>
                </a:solidFill>
                <a:ln w="9525">
                  <a:solidFill>
                    <a:srgbClr val="969696"/>
                  </a:solidFill>
                  <a:miter lim="800000"/>
                  <a:headEnd/>
                  <a:tailEnd/>
                </a:ln>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sp>
              <p:nvSpPr>
                <p:cNvPr id="92270" name="Rectangle 195" descr="Wide downward diagonal"/>
                <p:cNvSpPr>
                  <a:spLocks noChangeArrowheads="1"/>
                </p:cNvSpPr>
                <p:nvPr/>
              </p:nvSpPr>
              <p:spPr bwMode="auto">
                <a:xfrm>
                  <a:off x="373" y="3226"/>
                  <a:ext cx="47" cy="45"/>
                </a:xfrm>
                <a:prstGeom prst="rect">
                  <a:avLst/>
                </a:prstGeom>
                <a:pattFill prst="wdDnDiag">
                  <a:fgClr>
                    <a:srgbClr val="DDDDDD"/>
                  </a:fgClr>
                  <a:bgClr>
                    <a:srgbClr val="FFFFFF"/>
                  </a:bgClr>
                </a:pattFill>
                <a:ln w="9525">
                  <a:solidFill>
                    <a:srgbClr val="969696"/>
                  </a:solidFill>
                  <a:miter lim="800000"/>
                  <a:headEnd/>
                  <a:tailEnd/>
                </a:ln>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sp>
              <p:nvSpPr>
                <p:cNvPr id="92271" name="Rectangle 196"/>
                <p:cNvSpPr>
                  <a:spLocks noChangeArrowheads="1"/>
                </p:cNvSpPr>
                <p:nvPr/>
              </p:nvSpPr>
              <p:spPr bwMode="auto">
                <a:xfrm>
                  <a:off x="205" y="3040"/>
                  <a:ext cx="41" cy="78"/>
                </a:xfrm>
                <a:prstGeom prst="rect">
                  <a:avLst/>
                </a:prstGeom>
                <a:solidFill>
                  <a:srgbClr val="DDDDDD"/>
                </a:solidFill>
                <a:ln w="9525">
                  <a:solidFill>
                    <a:srgbClr val="969696"/>
                  </a:solidFill>
                  <a:miter lim="800000"/>
                  <a:headEnd/>
                  <a:tailEnd/>
                </a:ln>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sp>
              <p:nvSpPr>
                <p:cNvPr id="92272" name="Rectangle 197"/>
                <p:cNvSpPr>
                  <a:spLocks noChangeArrowheads="1"/>
                </p:cNvSpPr>
                <p:nvPr/>
              </p:nvSpPr>
              <p:spPr bwMode="auto">
                <a:xfrm>
                  <a:off x="328" y="3037"/>
                  <a:ext cx="41" cy="78"/>
                </a:xfrm>
                <a:prstGeom prst="rect">
                  <a:avLst/>
                </a:prstGeom>
                <a:solidFill>
                  <a:srgbClr val="DDDDDD"/>
                </a:solidFill>
                <a:ln w="9525">
                  <a:solidFill>
                    <a:srgbClr val="969696"/>
                  </a:solidFill>
                  <a:miter lim="800000"/>
                  <a:headEnd/>
                  <a:tailEnd/>
                </a:ln>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sp>
              <p:nvSpPr>
                <p:cNvPr id="92273" name="Rectangle 198" descr="Wide downward diagonal"/>
                <p:cNvSpPr>
                  <a:spLocks noChangeArrowheads="1"/>
                </p:cNvSpPr>
                <p:nvPr/>
              </p:nvSpPr>
              <p:spPr bwMode="auto">
                <a:xfrm>
                  <a:off x="368" y="3050"/>
                  <a:ext cx="47" cy="45"/>
                </a:xfrm>
                <a:prstGeom prst="rect">
                  <a:avLst/>
                </a:prstGeom>
                <a:pattFill prst="wdDnDiag">
                  <a:fgClr>
                    <a:srgbClr val="DDDDDD"/>
                  </a:fgClr>
                  <a:bgClr>
                    <a:srgbClr val="FFFFFF"/>
                  </a:bgClr>
                </a:pattFill>
                <a:ln w="9525">
                  <a:solidFill>
                    <a:srgbClr val="969696"/>
                  </a:solidFill>
                  <a:miter lim="800000"/>
                  <a:headEnd/>
                  <a:tailEnd/>
                </a:ln>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grpSp>
          <p:grpSp>
            <p:nvGrpSpPr>
              <p:cNvPr id="92254" name="Group 199"/>
              <p:cNvGrpSpPr>
                <a:grpSpLocks/>
              </p:cNvGrpSpPr>
              <p:nvPr/>
            </p:nvGrpSpPr>
            <p:grpSpPr bwMode="auto">
              <a:xfrm>
                <a:off x="2230" y="1889"/>
                <a:ext cx="216" cy="356"/>
                <a:chOff x="204" y="2989"/>
                <a:chExt cx="216" cy="356"/>
              </a:xfrm>
            </p:grpSpPr>
            <p:sp>
              <p:nvSpPr>
                <p:cNvPr id="92260" name="Rectangle 200"/>
                <p:cNvSpPr>
                  <a:spLocks noChangeArrowheads="1"/>
                </p:cNvSpPr>
                <p:nvPr/>
              </p:nvSpPr>
              <p:spPr bwMode="auto">
                <a:xfrm>
                  <a:off x="247" y="2989"/>
                  <a:ext cx="82" cy="356"/>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sp>
              <p:nvSpPr>
                <p:cNvPr id="92261" name="Rectangle 201"/>
                <p:cNvSpPr>
                  <a:spLocks noChangeArrowheads="1"/>
                </p:cNvSpPr>
                <p:nvPr/>
              </p:nvSpPr>
              <p:spPr bwMode="auto">
                <a:xfrm>
                  <a:off x="204" y="3210"/>
                  <a:ext cx="41" cy="78"/>
                </a:xfrm>
                <a:prstGeom prst="rect">
                  <a:avLst/>
                </a:prstGeom>
                <a:solidFill>
                  <a:srgbClr val="DDDDDD"/>
                </a:solidFill>
                <a:ln w="9525">
                  <a:solidFill>
                    <a:srgbClr val="969696"/>
                  </a:solidFill>
                  <a:miter lim="800000"/>
                  <a:headEnd/>
                  <a:tailEnd/>
                </a:ln>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sp>
              <p:nvSpPr>
                <p:cNvPr id="92262" name="Rectangle 202"/>
                <p:cNvSpPr>
                  <a:spLocks noChangeArrowheads="1"/>
                </p:cNvSpPr>
                <p:nvPr/>
              </p:nvSpPr>
              <p:spPr bwMode="auto">
                <a:xfrm>
                  <a:off x="328" y="3208"/>
                  <a:ext cx="41" cy="78"/>
                </a:xfrm>
                <a:prstGeom prst="rect">
                  <a:avLst/>
                </a:prstGeom>
                <a:solidFill>
                  <a:srgbClr val="DDDDDD"/>
                </a:solidFill>
                <a:ln w="9525">
                  <a:solidFill>
                    <a:srgbClr val="969696"/>
                  </a:solidFill>
                  <a:miter lim="800000"/>
                  <a:headEnd/>
                  <a:tailEnd/>
                </a:ln>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sp>
              <p:nvSpPr>
                <p:cNvPr id="92263" name="Rectangle 203" descr="Wide downward diagonal"/>
                <p:cNvSpPr>
                  <a:spLocks noChangeArrowheads="1"/>
                </p:cNvSpPr>
                <p:nvPr/>
              </p:nvSpPr>
              <p:spPr bwMode="auto">
                <a:xfrm>
                  <a:off x="373" y="3226"/>
                  <a:ext cx="47" cy="45"/>
                </a:xfrm>
                <a:prstGeom prst="rect">
                  <a:avLst/>
                </a:prstGeom>
                <a:pattFill prst="wdDnDiag">
                  <a:fgClr>
                    <a:srgbClr val="DDDDDD"/>
                  </a:fgClr>
                  <a:bgClr>
                    <a:srgbClr val="FFFFFF"/>
                  </a:bgClr>
                </a:pattFill>
                <a:ln w="9525">
                  <a:solidFill>
                    <a:srgbClr val="969696"/>
                  </a:solidFill>
                  <a:miter lim="800000"/>
                  <a:headEnd/>
                  <a:tailEnd/>
                </a:ln>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sp>
              <p:nvSpPr>
                <p:cNvPr id="92264" name="Rectangle 204"/>
                <p:cNvSpPr>
                  <a:spLocks noChangeArrowheads="1"/>
                </p:cNvSpPr>
                <p:nvPr/>
              </p:nvSpPr>
              <p:spPr bwMode="auto">
                <a:xfrm>
                  <a:off x="205" y="3040"/>
                  <a:ext cx="41" cy="78"/>
                </a:xfrm>
                <a:prstGeom prst="rect">
                  <a:avLst/>
                </a:prstGeom>
                <a:solidFill>
                  <a:srgbClr val="DDDDDD"/>
                </a:solidFill>
                <a:ln w="9525">
                  <a:solidFill>
                    <a:srgbClr val="969696"/>
                  </a:solidFill>
                  <a:miter lim="800000"/>
                  <a:headEnd/>
                  <a:tailEnd/>
                </a:ln>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sp>
              <p:nvSpPr>
                <p:cNvPr id="92265" name="Rectangle 205"/>
                <p:cNvSpPr>
                  <a:spLocks noChangeArrowheads="1"/>
                </p:cNvSpPr>
                <p:nvPr/>
              </p:nvSpPr>
              <p:spPr bwMode="auto">
                <a:xfrm>
                  <a:off x="328" y="3037"/>
                  <a:ext cx="41" cy="78"/>
                </a:xfrm>
                <a:prstGeom prst="rect">
                  <a:avLst/>
                </a:prstGeom>
                <a:solidFill>
                  <a:srgbClr val="DDDDDD"/>
                </a:solidFill>
                <a:ln w="9525">
                  <a:solidFill>
                    <a:srgbClr val="969696"/>
                  </a:solidFill>
                  <a:miter lim="800000"/>
                  <a:headEnd/>
                  <a:tailEnd/>
                </a:ln>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sp>
              <p:nvSpPr>
                <p:cNvPr id="92266" name="Rectangle 206" descr="Wide downward diagonal"/>
                <p:cNvSpPr>
                  <a:spLocks noChangeArrowheads="1"/>
                </p:cNvSpPr>
                <p:nvPr/>
              </p:nvSpPr>
              <p:spPr bwMode="auto">
                <a:xfrm>
                  <a:off x="368" y="3050"/>
                  <a:ext cx="47" cy="45"/>
                </a:xfrm>
                <a:prstGeom prst="rect">
                  <a:avLst/>
                </a:prstGeom>
                <a:pattFill prst="wdDnDiag">
                  <a:fgClr>
                    <a:srgbClr val="DDDDDD"/>
                  </a:fgClr>
                  <a:bgClr>
                    <a:srgbClr val="FFFFFF"/>
                  </a:bgClr>
                </a:pattFill>
                <a:ln w="9525">
                  <a:solidFill>
                    <a:srgbClr val="969696"/>
                  </a:solidFill>
                  <a:miter lim="800000"/>
                  <a:headEnd/>
                  <a:tailEnd/>
                </a:ln>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grpSp>
          <p:sp>
            <p:nvSpPr>
              <p:cNvPr id="92255" name="Line 207"/>
              <p:cNvSpPr>
                <a:spLocks noChangeShapeType="1"/>
              </p:cNvSpPr>
              <p:nvPr/>
            </p:nvSpPr>
            <p:spPr bwMode="auto">
              <a:xfrm flipH="1">
                <a:off x="330" y="2928"/>
                <a:ext cx="0" cy="93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92256" name="Group 208"/>
              <p:cNvGrpSpPr>
                <a:grpSpLocks/>
              </p:cNvGrpSpPr>
              <p:nvPr/>
            </p:nvGrpSpPr>
            <p:grpSpPr bwMode="auto">
              <a:xfrm>
                <a:off x="187" y="3867"/>
                <a:ext cx="297" cy="138"/>
                <a:chOff x="195" y="3564"/>
                <a:chExt cx="297" cy="138"/>
              </a:xfrm>
            </p:grpSpPr>
            <p:sp>
              <p:nvSpPr>
                <p:cNvPr id="92257" name="Line 209"/>
                <p:cNvSpPr>
                  <a:spLocks noChangeShapeType="1"/>
                </p:cNvSpPr>
                <p:nvPr/>
              </p:nvSpPr>
              <p:spPr bwMode="auto">
                <a:xfrm>
                  <a:off x="195" y="3564"/>
                  <a:ext cx="297"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58" name="Line 210"/>
                <p:cNvSpPr>
                  <a:spLocks noChangeShapeType="1"/>
                </p:cNvSpPr>
                <p:nvPr/>
              </p:nvSpPr>
              <p:spPr bwMode="auto">
                <a:xfrm>
                  <a:off x="234" y="3636"/>
                  <a:ext cx="204"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59" name="Line 211"/>
                <p:cNvSpPr>
                  <a:spLocks noChangeShapeType="1"/>
                </p:cNvSpPr>
                <p:nvPr/>
              </p:nvSpPr>
              <p:spPr bwMode="auto">
                <a:xfrm>
                  <a:off x="285" y="3702"/>
                  <a:ext cx="9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92187" name="Freeform 212"/>
            <p:cNvSpPr>
              <a:spLocks/>
            </p:cNvSpPr>
            <p:nvPr/>
          </p:nvSpPr>
          <p:spPr bwMode="auto">
            <a:xfrm>
              <a:off x="2528" y="1290"/>
              <a:ext cx="46" cy="282"/>
            </a:xfrm>
            <a:custGeom>
              <a:avLst/>
              <a:gdLst>
                <a:gd name="T0" fmla="*/ 46 w 46"/>
                <a:gd name="T1" fmla="*/ 0 h 282"/>
                <a:gd name="T2" fmla="*/ 7 w 46"/>
                <a:gd name="T3" fmla="*/ 120 h 282"/>
                <a:gd name="T4" fmla="*/ 4 w 46"/>
                <a:gd name="T5" fmla="*/ 282 h 282"/>
                <a:gd name="T6" fmla="*/ 0 60000 65536"/>
                <a:gd name="T7" fmla="*/ 0 60000 65536"/>
                <a:gd name="T8" fmla="*/ 0 60000 65536"/>
                <a:gd name="T9" fmla="*/ 0 w 46"/>
                <a:gd name="T10" fmla="*/ 0 h 282"/>
                <a:gd name="T11" fmla="*/ 46 w 46"/>
                <a:gd name="T12" fmla="*/ 282 h 282"/>
              </a:gdLst>
              <a:ahLst/>
              <a:cxnLst>
                <a:cxn ang="T6">
                  <a:pos x="T0" y="T1"/>
                </a:cxn>
                <a:cxn ang="T7">
                  <a:pos x="T2" y="T3"/>
                </a:cxn>
                <a:cxn ang="T8">
                  <a:pos x="T4" y="T5"/>
                </a:cxn>
              </a:cxnLst>
              <a:rect l="T9" t="T10" r="T11" b="T12"/>
              <a:pathLst>
                <a:path w="46" h="282">
                  <a:moveTo>
                    <a:pt x="46" y="0"/>
                  </a:moveTo>
                  <a:cubicBezTo>
                    <a:pt x="30" y="36"/>
                    <a:pt x="14" y="73"/>
                    <a:pt x="7" y="120"/>
                  </a:cubicBezTo>
                  <a:cubicBezTo>
                    <a:pt x="0" y="167"/>
                    <a:pt x="2" y="224"/>
                    <a:pt x="4" y="282"/>
                  </a:cubicBezTo>
                </a:path>
              </a:pathLst>
            </a:custGeom>
            <a:noFill/>
            <a:ln w="38100" cmpd="sng">
              <a:solidFill>
                <a:srgbClr val="FC0128"/>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188" name="Freeform 213"/>
            <p:cNvSpPr>
              <a:spLocks/>
            </p:cNvSpPr>
            <p:nvPr/>
          </p:nvSpPr>
          <p:spPr bwMode="auto">
            <a:xfrm>
              <a:off x="2381" y="1263"/>
              <a:ext cx="49" cy="306"/>
            </a:xfrm>
            <a:custGeom>
              <a:avLst/>
              <a:gdLst>
                <a:gd name="T0" fmla="*/ 49 w 49"/>
                <a:gd name="T1" fmla="*/ 0 h 306"/>
                <a:gd name="T2" fmla="*/ 7 w 49"/>
                <a:gd name="T3" fmla="*/ 156 h 306"/>
                <a:gd name="T4" fmla="*/ 4 w 49"/>
                <a:gd name="T5" fmla="*/ 306 h 306"/>
                <a:gd name="T6" fmla="*/ 0 60000 65536"/>
                <a:gd name="T7" fmla="*/ 0 60000 65536"/>
                <a:gd name="T8" fmla="*/ 0 60000 65536"/>
                <a:gd name="T9" fmla="*/ 0 w 49"/>
                <a:gd name="T10" fmla="*/ 0 h 306"/>
                <a:gd name="T11" fmla="*/ 49 w 49"/>
                <a:gd name="T12" fmla="*/ 306 h 306"/>
              </a:gdLst>
              <a:ahLst/>
              <a:cxnLst>
                <a:cxn ang="T6">
                  <a:pos x="T0" y="T1"/>
                </a:cxn>
                <a:cxn ang="T7">
                  <a:pos x="T2" y="T3"/>
                </a:cxn>
                <a:cxn ang="T8">
                  <a:pos x="T4" y="T5"/>
                </a:cxn>
              </a:cxnLst>
              <a:rect l="T9" t="T10" r="T11" b="T12"/>
              <a:pathLst>
                <a:path w="49" h="306">
                  <a:moveTo>
                    <a:pt x="49" y="0"/>
                  </a:moveTo>
                  <a:cubicBezTo>
                    <a:pt x="31" y="52"/>
                    <a:pt x="14" y="105"/>
                    <a:pt x="7" y="156"/>
                  </a:cubicBezTo>
                  <a:cubicBezTo>
                    <a:pt x="0" y="207"/>
                    <a:pt x="2" y="256"/>
                    <a:pt x="4" y="306"/>
                  </a:cubicBezTo>
                </a:path>
              </a:pathLst>
            </a:custGeom>
            <a:noFill/>
            <a:ln w="381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189" name="Freeform 214"/>
            <p:cNvSpPr>
              <a:spLocks/>
            </p:cNvSpPr>
            <p:nvPr/>
          </p:nvSpPr>
          <p:spPr bwMode="auto">
            <a:xfrm>
              <a:off x="2235" y="1245"/>
              <a:ext cx="149" cy="690"/>
            </a:xfrm>
            <a:custGeom>
              <a:avLst/>
              <a:gdLst>
                <a:gd name="T0" fmla="*/ 57 w 149"/>
                <a:gd name="T1" fmla="*/ 0 h 690"/>
                <a:gd name="T2" fmla="*/ 12 w 149"/>
                <a:gd name="T3" fmla="*/ 252 h 690"/>
                <a:gd name="T4" fmla="*/ 129 w 149"/>
                <a:gd name="T5" fmla="*/ 498 h 690"/>
                <a:gd name="T6" fmla="*/ 132 w 149"/>
                <a:gd name="T7" fmla="*/ 690 h 690"/>
                <a:gd name="T8" fmla="*/ 0 60000 65536"/>
                <a:gd name="T9" fmla="*/ 0 60000 65536"/>
                <a:gd name="T10" fmla="*/ 0 60000 65536"/>
                <a:gd name="T11" fmla="*/ 0 60000 65536"/>
                <a:gd name="T12" fmla="*/ 0 w 149"/>
                <a:gd name="T13" fmla="*/ 0 h 690"/>
                <a:gd name="T14" fmla="*/ 149 w 149"/>
                <a:gd name="T15" fmla="*/ 690 h 690"/>
              </a:gdLst>
              <a:ahLst/>
              <a:cxnLst>
                <a:cxn ang="T8">
                  <a:pos x="T0" y="T1"/>
                </a:cxn>
                <a:cxn ang="T9">
                  <a:pos x="T2" y="T3"/>
                </a:cxn>
                <a:cxn ang="T10">
                  <a:pos x="T4" y="T5"/>
                </a:cxn>
                <a:cxn ang="T11">
                  <a:pos x="T6" y="T7"/>
                </a:cxn>
              </a:cxnLst>
              <a:rect l="T12" t="T13" r="T14" b="T15"/>
              <a:pathLst>
                <a:path w="149" h="690">
                  <a:moveTo>
                    <a:pt x="57" y="0"/>
                  </a:moveTo>
                  <a:cubicBezTo>
                    <a:pt x="28" y="84"/>
                    <a:pt x="0" y="169"/>
                    <a:pt x="12" y="252"/>
                  </a:cubicBezTo>
                  <a:cubicBezTo>
                    <a:pt x="24" y="335"/>
                    <a:pt x="109" y="425"/>
                    <a:pt x="129" y="498"/>
                  </a:cubicBezTo>
                  <a:cubicBezTo>
                    <a:pt x="149" y="571"/>
                    <a:pt x="140" y="630"/>
                    <a:pt x="132" y="690"/>
                  </a:cubicBezTo>
                </a:path>
              </a:pathLst>
            </a:custGeom>
            <a:noFill/>
            <a:ln w="38100" cmpd="sng">
              <a:pattFill prst="wdDnDiag">
                <a:fgClr>
                  <a:srgbClr val="FC0128"/>
                </a:fgClr>
                <a:bgClr>
                  <a:srgbClr val="FFFFFF"/>
                </a:bgClr>
              </a:patt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190" name="Freeform 215"/>
            <p:cNvSpPr>
              <a:spLocks/>
            </p:cNvSpPr>
            <p:nvPr/>
          </p:nvSpPr>
          <p:spPr bwMode="auto">
            <a:xfrm>
              <a:off x="1803" y="1230"/>
              <a:ext cx="99" cy="1068"/>
            </a:xfrm>
            <a:custGeom>
              <a:avLst/>
              <a:gdLst>
                <a:gd name="T0" fmla="*/ 99 w 99"/>
                <a:gd name="T1" fmla="*/ 0 h 1068"/>
                <a:gd name="T2" fmla="*/ 9 w 99"/>
                <a:gd name="T3" fmla="*/ 624 h 1068"/>
                <a:gd name="T4" fmla="*/ 42 w 99"/>
                <a:gd name="T5" fmla="*/ 1068 h 1068"/>
                <a:gd name="T6" fmla="*/ 0 60000 65536"/>
                <a:gd name="T7" fmla="*/ 0 60000 65536"/>
                <a:gd name="T8" fmla="*/ 0 60000 65536"/>
                <a:gd name="T9" fmla="*/ 0 w 99"/>
                <a:gd name="T10" fmla="*/ 0 h 1068"/>
                <a:gd name="T11" fmla="*/ 99 w 99"/>
                <a:gd name="T12" fmla="*/ 1068 h 1068"/>
              </a:gdLst>
              <a:ahLst/>
              <a:cxnLst>
                <a:cxn ang="T6">
                  <a:pos x="T0" y="T1"/>
                </a:cxn>
                <a:cxn ang="T7">
                  <a:pos x="T2" y="T3"/>
                </a:cxn>
                <a:cxn ang="T8">
                  <a:pos x="T4" y="T5"/>
                </a:cxn>
              </a:cxnLst>
              <a:rect l="T9" t="T10" r="T11" b="T12"/>
              <a:pathLst>
                <a:path w="99" h="1068">
                  <a:moveTo>
                    <a:pt x="99" y="0"/>
                  </a:moveTo>
                  <a:cubicBezTo>
                    <a:pt x="58" y="223"/>
                    <a:pt x="18" y="446"/>
                    <a:pt x="9" y="624"/>
                  </a:cubicBezTo>
                  <a:cubicBezTo>
                    <a:pt x="0" y="802"/>
                    <a:pt x="21" y="935"/>
                    <a:pt x="42" y="1068"/>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191" name="Freeform 216"/>
            <p:cNvSpPr>
              <a:spLocks/>
            </p:cNvSpPr>
            <p:nvPr/>
          </p:nvSpPr>
          <p:spPr bwMode="auto">
            <a:xfrm>
              <a:off x="1660" y="1233"/>
              <a:ext cx="89" cy="1065"/>
            </a:xfrm>
            <a:custGeom>
              <a:avLst/>
              <a:gdLst>
                <a:gd name="T0" fmla="*/ 89 w 89"/>
                <a:gd name="T1" fmla="*/ 0 h 1065"/>
                <a:gd name="T2" fmla="*/ 8 w 89"/>
                <a:gd name="T3" fmla="*/ 711 h 1065"/>
                <a:gd name="T4" fmla="*/ 38 w 89"/>
                <a:gd name="T5" fmla="*/ 1065 h 1065"/>
                <a:gd name="T6" fmla="*/ 0 60000 65536"/>
                <a:gd name="T7" fmla="*/ 0 60000 65536"/>
                <a:gd name="T8" fmla="*/ 0 60000 65536"/>
                <a:gd name="T9" fmla="*/ 0 w 89"/>
                <a:gd name="T10" fmla="*/ 0 h 1065"/>
                <a:gd name="T11" fmla="*/ 89 w 89"/>
                <a:gd name="T12" fmla="*/ 1065 h 1065"/>
              </a:gdLst>
              <a:ahLst/>
              <a:cxnLst>
                <a:cxn ang="T6">
                  <a:pos x="T0" y="T1"/>
                </a:cxn>
                <a:cxn ang="T7">
                  <a:pos x="T2" y="T3"/>
                </a:cxn>
                <a:cxn ang="T8">
                  <a:pos x="T4" y="T5"/>
                </a:cxn>
              </a:cxnLst>
              <a:rect l="T9" t="T10" r="T11" b="T12"/>
              <a:pathLst>
                <a:path w="89" h="1065">
                  <a:moveTo>
                    <a:pt x="89" y="0"/>
                  </a:moveTo>
                  <a:cubicBezTo>
                    <a:pt x="52" y="267"/>
                    <a:pt x="16" y="534"/>
                    <a:pt x="8" y="711"/>
                  </a:cubicBezTo>
                  <a:cubicBezTo>
                    <a:pt x="0" y="888"/>
                    <a:pt x="19" y="976"/>
                    <a:pt x="38" y="1065"/>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192" name="Freeform 217"/>
            <p:cNvSpPr>
              <a:spLocks/>
            </p:cNvSpPr>
            <p:nvPr/>
          </p:nvSpPr>
          <p:spPr bwMode="auto">
            <a:xfrm>
              <a:off x="1553" y="1232"/>
              <a:ext cx="143" cy="1436"/>
            </a:xfrm>
            <a:custGeom>
              <a:avLst/>
              <a:gdLst>
                <a:gd name="T0" fmla="*/ 79 w 143"/>
                <a:gd name="T1" fmla="*/ 0 h 1436"/>
                <a:gd name="T2" fmla="*/ 7 w 143"/>
                <a:gd name="T3" fmla="*/ 716 h 1436"/>
                <a:gd name="T4" fmla="*/ 123 w 143"/>
                <a:gd name="T5" fmla="*/ 1208 h 1436"/>
                <a:gd name="T6" fmla="*/ 127 w 143"/>
                <a:gd name="T7" fmla="*/ 1436 h 1436"/>
                <a:gd name="T8" fmla="*/ 0 60000 65536"/>
                <a:gd name="T9" fmla="*/ 0 60000 65536"/>
                <a:gd name="T10" fmla="*/ 0 60000 65536"/>
                <a:gd name="T11" fmla="*/ 0 60000 65536"/>
                <a:gd name="T12" fmla="*/ 0 w 143"/>
                <a:gd name="T13" fmla="*/ 0 h 1436"/>
                <a:gd name="T14" fmla="*/ 143 w 143"/>
                <a:gd name="T15" fmla="*/ 1436 h 1436"/>
              </a:gdLst>
              <a:ahLst/>
              <a:cxnLst>
                <a:cxn ang="T8">
                  <a:pos x="T0" y="T1"/>
                </a:cxn>
                <a:cxn ang="T9">
                  <a:pos x="T2" y="T3"/>
                </a:cxn>
                <a:cxn ang="T10">
                  <a:pos x="T4" y="T5"/>
                </a:cxn>
                <a:cxn ang="T11">
                  <a:pos x="T6" y="T7"/>
                </a:cxn>
              </a:cxnLst>
              <a:rect l="T12" t="T13" r="T14" b="T15"/>
              <a:pathLst>
                <a:path w="143" h="1436">
                  <a:moveTo>
                    <a:pt x="79" y="0"/>
                  </a:moveTo>
                  <a:cubicBezTo>
                    <a:pt x="39" y="257"/>
                    <a:pt x="0" y="515"/>
                    <a:pt x="7" y="716"/>
                  </a:cubicBezTo>
                  <a:cubicBezTo>
                    <a:pt x="14" y="917"/>
                    <a:pt x="103" y="1088"/>
                    <a:pt x="123" y="1208"/>
                  </a:cubicBezTo>
                  <a:cubicBezTo>
                    <a:pt x="143" y="1328"/>
                    <a:pt x="135" y="1382"/>
                    <a:pt x="127" y="1436"/>
                  </a:cubicBezTo>
                </a:path>
              </a:pathLst>
            </a:custGeom>
            <a:noFill/>
            <a:ln w="38100" cmpd="sng">
              <a:pattFill prst="wdUpDiag">
                <a:fgClr>
                  <a:schemeClr val="tx1"/>
                </a:fgClr>
                <a:bgClr>
                  <a:srgbClr val="FFFFFF"/>
                </a:bgClr>
              </a:patt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193" name="Freeform 218"/>
            <p:cNvSpPr>
              <a:spLocks/>
            </p:cNvSpPr>
            <p:nvPr/>
          </p:nvSpPr>
          <p:spPr bwMode="auto">
            <a:xfrm>
              <a:off x="1149" y="1254"/>
              <a:ext cx="45" cy="312"/>
            </a:xfrm>
            <a:custGeom>
              <a:avLst/>
              <a:gdLst>
                <a:gd name="T0" fmla="*/ 45 w 45"/>
                <a:gd name="T1" fmla="*/ 0 h 312"/>
                <a:gd name="T2" fmla="*/ 6 w 45"/>
                <a:gd name="T3" fmla="*/ 174 h 312"/>
                <a:gd name="T4" fmla="*/ 9 w 45"/>
                <a:gd name="T5" fmla="*/ 312 h 312"/>
                <a:gd name="T6" fmla="*/ 0 60000 65536"/>
                <a:gd name="T7" fmla="*/ 0 60000 65536"/>
                <a:gd name="T8" fmla="*/ 0 60000 65536"/>
                <a:gd name="T9" fmla="*/ 0 w 45"/>
                <a:gd name="T10" fmla="*/ 0 h 312"/>
                <a:gd name="T11" fmla="*/ 45 w 45"/>
                <a:gd name="T12" fmla="*/ 312 h 312"/>
              </a:gdLst>
              <a:ahLst/>
              <a:cxnLst>
                <a:cxn ang="T6">
                  <a:pos x="T0" y="T1"/>
                </a:cxn>
                <a:cxn ang="T7">
                  <a:pos x="T2" y="T3"/>
                </a:cxn>
                <a:cxn ang="T8">
                  <a:pos x="T4" y="T5"/>
                </a:cxn>
              </a:cxnLst>
              <a:rect l="T9" t="T10" r="T11" b="T12"/>
              <a:pathLst>
                <a:path w="45" h="312">
                  <a:moveTo>
                    <a:pt x="45" y="0"/>
                  </a:moveTo>
                  <a:cubicBezTo>
                    <a:pt x="28" y="61"/>
                    <a:pt x="12" y="122"/>
                    <a:pt x="6" y="174"/>
                  </a:cubicBezTo>
                  <a:cubicBezTo>
                    <a:pt x="0" y="226"/>
                    <a:pt x="4" y="269"/>
                    <a:pt x="9" y="312"/>
                  </a:cubicBezTo>
                </a:path>
              </a:pathLst>
            </a:custGeom>
            <a:noFill/>
            <a:ln w="381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194" name="Freeform 219"/>
            <p:cNvSpPr>
              <a:spLocks/>
            </p:cNvSpPr>
            <p:nvPr/>
          </p:nvSpPr>
          <p:spPr bwMode="auto">
            <a:xfrm>
              <a:off x="1011" y="1254"/>
              <a:ext cx="39" cy="309"/>
            </a:xfrm>
            <a:custGeom>
              <a:avLst/>
              <a:gdLst>
                <a:gd name="T0" fmla="*/ 39 w 39"/>
                <a:gd name="T1" fmla="*/ 0 h 309"/>
                <a:gd name="T2" fmla="*/ 12 w 39"/>
                <a:gd name="T3" fmla="*/ 171 h 309"/>
                <a:gd name="T4" fmla="*/ 0 w 39"/>
                <a:gd name="T5" fmla="*/ 309 h 309"/>
                <a:gd name="T6" fmla="*/ 0 60000 65536"/>
                <a:gd name="T7" fmla="*/ 0 60000 65536"/>
                <a:gd name="T8" fmla="*/ 0 60000 65536"/>
                <a:gd name="T9" fmla="*/ 0 w 39"/>
                <a:gd name="T10" fmla="*/ 0 h 309"/>
                <a:gd name="T11" fmla="*/ 39 w 39"/>
                <a:gd name="T12" fmla="*/ 309 h 309"/>
              </a:gdLst>
              <a:ahLst/>
              <a:cxnLst>
                <a:cxn ang="T6">
                  <a:pos x="T0" y="T1"/>
                </a:cxn>
                <a:cxn ang="T7">
                  <a:pos x="T2" y="T3"/>
                </a:cxn>
                <a:cxn ang="T8">
                  <a:pos x="T4" y="T5"/>
                </a:cxn>
              </a:cxnLst>
              <a:rect l="T9" t="T10" r="T11" b="T12"/>
              <a:pathLst>
                <a:path w="39" h="309">
                  <a:moveTo>
                    <a:pt x="39" y="0"/>
                  </a:moveTo>
                  <a:cubicBezTo>
                    <a:pt x="28" y="60"/>
                    <a:pt x="18" y="120"/>
                    <a:pt x="12" y="171"/>
                  </a:cubicBezTo>
                  <a:cubicBezTo>
                    <a:pt x="6" y="222"/>
                    <a:pt x="3" y="265"/>
                    <a:pt x="0" y="309"/>
                  </a:cubicBezTo>
                </a:path>
              </a:pathLst>
            </a:custGeom>
            <a:noFill/>
            <a:ln w="381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195" name="Freeform 220"/>
            <p:cNvSpPr>
              <a:spLocks/>
            </p:cNvSpPr>
            <p:nvPr/>
          </p:nvSpPr>
          <p:spPr bwMode="auto">
            <a:xfrm>
              <a:off x="894" y="1254"/>
              <a:ext cx="134" cy="681"/>
            </a:xfrm>
            <a:custGeom>
              <a:avLst/>
              <a:gdLst>
                <a:gd name="T0" fmla="*/ 33 w 134"/>
                <a:gd name="T1" fmla="*/ 0 h 681"/>
                <a:gd name="T2" fmla="*/ 15 w 134"/>
                <a:gd name="T3" fmla="*/ 294 h 681"/>
                <a:gd name="T4" fmla="*/ 120 w 134"/>
                <a:gd name="T5" fmla="*/ 474 h 681"/>
                <a:gd name="T6" fmla="*/ 102 w 134"/>
                <a:gd name="T7" fmla="*/ 681 h 681"/>
                <a:gd name="T8" fmla="*/ 0 60000 65536"/>
                <a:gd name="T9" fmla="*/ 0 60000 65536"/>
                <a:gd name="T10" fmla="*/ 0 60000 65536"/>
                <a:gd name="T11" fmla="*/ 0 60000 65536"/>
                <a:gd name="T12" fmla="*/ 0 w 134"/>
                <a:gd name="T13" fmla="*/ 0 h 681"/>
                <a:gd name="T14" fmla="*/ 134 w 134"/>
                <a:gd name="T15" fmla="*/ 681 h 681"/>
              </a:gdLst>
              <a:ahLst/>
              <a:cxnLst>
                <a:cxn ang="T8">
                  <a:pos x="T0" y="T1"/>
                </a:cxn>
                <a:cxn ang="T9">
                  <a:pos x="T2" y="T3"/>
                </a:cxn>
                <a:cxn ang="T10">
                  <a:pos x="T4" y="T5"/>
                </a:cxn>
                <a:cxn ang="T11">
                  <a:pos x="T6" y="T7"/>
                </a:cxn>
              </a:cxnLst>
              <a:rect l="T12" t="T13" r="T14" b="T15"/>
              <a:pathLst>
                <a:path w="134" h="681">
                  <a:moveTo>
                    <a:pt x="33" y="0"/>
                  </a:moveTo>
                  <a:cubicBezTo>
                    <a:pt x="16" y="107"/>
                    <a:pt x="0" y="215"/>
                    <a:pt x="15" y="294"/>
                  </a:cubicBezTo>
                  <a:cubicBezTo>
                    <a:pt x="30" y="373"/>
                    <a:pt x="106" y="410"/>
                    <a:pt x="120" y="474"/>
                  </a:cubicBezTo>
                  <a:cubicBezTo>
                    <a:pt x="134" y="538"/>
                    <a:pt x="118" y="609"/>
                    <a:pt x="102" y="681"/>
                  </a:cubicBezTo>
                </a:path>
              </a:pathLst>
            </a:custGeom>
            <a:noFill/>
            <a:ln w="38100" cmpd="sng">
              <a:pattFill prst="wdDnDiag">
                <a:fgClr>
                  <a:schemeClr val="accent2"/>
                </a:fgClr>
                <a:bgClr>
                  <a:srgbClr val="FFFFFF"/>
                </a:bgClr>
              </a:patt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196" name="Freeform 221"/>
            <p:cNvSpPr>
              <a:spLocks/>
            </p:cNvSpPr>
            <p:nvPr/>
          </p:nvSpPr>
          <p:spPr bwMode="auto">
            <a:xfrm>
              <a:off x="340" y="1252"/>
              <a:ext cx="480" cy="1420"/>
            </a:xfrm>
            <a:custGeom>
              <a:avLst/>
              <a:gdLst>
                <a:gd name="T0" fmla="*/ 480 w 480"/>
                <a:gd name="T1" fmla="*/ 0 h 1420"/>
                <a:gd name="T2" fmla="*/ 248 w 480"/>
                <a:gd name="T3" fmla="*/ 180 h 1420"/>
                <a:gd name="T4" fmla="*/ 80 w 480"/>
                <a:gd name="T5" fmla="*/ 664 h 1420"/>
                <a:gd name="T6" fmla="*/ 0 w 480"/>
                <a:gd name="T7" fmla="*/ 1420 h 1420"/>
                <a:gd name="T8" fmla="*/ 0 60000 65536"/>
                <a:gd name="T9" fmla="*/ 0 60000 65536"/>
                <a:gd name="T10" fmla="*/ 0 60000 65536"/>
                <a:gd name="T11" fmla="*/ 0 60000 65536"/>
                <a:gd name="T12" fmla="*/ 0 w 480"/>
                <a:gd name="T13" fmla="*/ 0 h 1420"/>
                <a:gd name="T14" fmla="*/ 480 w 480"/>
                <a:gd name="T15" fmla="*/ 1420 h 1420"/>
              </a:gdLst>
              <a:ahLst/>
              <a:cxnLst>
                <a:cxn ang="T8">
                  <a:pos x="T0" y="T1"/>
                </a:cxn>
                <a:cxn ang="T9">
                  <a:pos x="T2" y="T3"/>
                </a:cxn>
                <a:cxn ang="T10">
                  <a:pos x="T4" y="T5"/>
                </a:cxn>
                <a:cxn ang="T11">
                  <a:pos x="T6" y="T7"/>
                </a:cxn>
              </a:cxnLst>
              <a:rect l="T12" t="T13" r="T14" b="T15"/>
              <a:pathLst>
                <a:path w="480" h="1420">
                  <a:moveTo>
                    <a:pt x="480" y="0"/>
                  </a:moveTo>
                  <a:cubicBezTo>
                    <a:pt x="397" y="34"/>
                    <a:pt x="315" y="69"/>
                    <a:pt x="248" y="180"/>
                  </a:cubicBezTo>
                  <a:cubicBezTo>
                    <a:pt x="181" y="291"/>
                    <a:pt x="121" y="457"/>
                    <a:pt x="80" y="664"/>
                  </a:cubicBezTo>
                  <a:cubicBezTo>
                    <a:pt x="39" y="871"/>
                    <a:pt x="19" y="1145"/>
                    <a:pt x="0" y="1420"/>
                  </a:cubicBezTo>
                </a:path>
              </a:pathLst>
            </a:custGeom>
            <a:noFill/>
            <a:ln w="38100" cmpd="sng">
              <a:pattFill prst="wdUpDiag">
                <a:fgClr>
                  <a:schemeClr val="bg1"/>
                </a:fgClr>
                <a:bgClr>
                  <a:schemeClr val="tx1"/>
                </a:bgClr>
              </a:patt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197" name="Freeform 222"/>
            <p:cNvSpPr>
              <a:spLocks/>
            </p:cNvSpPr>
            <p:nvPr/>
          </p:nvSpPr>
          <p:spPr bwMode="auto">
            <a:xfrm>
              <a:off x="3654" y="3291"/>
              <a:ext cx="254" cy="349"/>
            </a:xfrm>
            <a:custGeom>
              <a:avLst/>
              <a:gdLst>
                <a:gd name="T0" fmla="*/ 0 w 404"/>
                <a:gd name="T1" fmla="*/ 288 h 301"/>
                <a:gd name="T2" fmla="*/ 174 w 404"/>
                <a:gd name="T3" fmla="*/ 294 h 301"/>
                <a:gd name="T4" fmla="*/ 366 w 404"/>
                <a:gd name="T5" fmla="*/ 249 h 301"/>
                <a:gd name="T6" fmla="*/ 402 w 404"/>
                <a:gd name="T7" fmla="*/ 0 h 301"/>
                <a:gd name="T8" fmla="*/ 0 60000 65536"/>
                <a:gd name="T9" fmla="*/ 0 60000 65536"/>
                <a:gd name="T10" fmla="*/ 0 60000 65536"/>
                <a:gd name="T11" fmla="*/ 0 60000 65536"/>
                <a:gd name="T12" fmla="*/ 0 w 404"/>
                <a:gd name="T13" fmla="*/ 0 h 301"/>
                <a:gd name="T14" fmla="*/ 404 w 404"/>
                <a:gd name="T15" fmla="*/ 301 h 301"/>
              </a:gdLst>
              <a:ahLst/>
              <a:cxnLst>
                <a:cxn ang="T8">
                  <a:pos x="T0" y="T1"/>
                </a:cxn>
                <a:cxn ang="T9">
                  <a:pos x="T2" y="T3"/>
                </a:cxn>
                <a:cxn ang="T10">
                  <a:pos x="T4" y="T5"/>
                </a:cxn>
                <a:cxn ang="T11">
                  <a:pos x="T6" y="T7"/>
                </a:cxn>
              </a:cxnLst>
              <a:rect l="T12" t="T13" r="T14" b="T15"/>
              <a:pathLst>
                <a:path w="404" h="301">
                  <a:moveTo>
                    <a:pt x="0" y="288"/>
                  </a:moveTo>
                  <a:cubicBezTo>
                    <a:pt x="56" y="294"/>
                    <a:pt x="113" y="301"/>
                    <a:pt x="174" y="294"/>
                  </a:cubicBezTo>
                  <a:cubicBezTo>
                    <a:pt x="235" y="287"/>
                    <a:pt x="328" y="298"/>
                    <a:pt x="366" y="249"/>
                  </a:cubicBezTo>
                  <a:cubicBezTo>
                    <a:pt x="404" y="200"/>
                    <a:pt x="403" y="100"/>
                    <a:pt x="402" y="0"/>
                  </a:cubicBezTo>
                </a:path>
              </a:pathLst>
            </a:custGeom>
            <a:noFill/>
            <a:ln w="38100" cmpd="sng">
              <a:pattFill prst="wdDnDiag">
                <a:fgClr>
                  <a:schemeClr val="bg2"/>
                </a:fgClr>
                <a:bgClr>
                  <a:srgbClr val="FFFFFF"/>
                </a:bgClr>
              </a:patt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198" name="Freeform 223"/>
            <p:cNvSpPr>
              <a:spLocks/>
            </p:cNvSpPr>
            <p:nvPr/>
          </p:nvSpPr>
          <p:spPr bwMode="auto">
            <a:xfrm>
              <a:off x="3651" y="3291"/>
              <a:ext cx="831" cy="406"/>
            </a:xfrm>
            <a:custGeom>
              <a:avLst/>
              <a:gdLst>
                <a:gd name="T0" fmla="*/ 0 w 546"/>
                <a:gd name="T1" fmla="*/ 312 h 361"/>
                <a:gd name="T2" fmla="*/ 456 w 546"/>
                <a:gd name="T3" fmla="*/ 309 h 361"/>
                <a:gd name="T4" fmla="*/ 537 w 546"/>
                <a:gd name="T5" fmla="*/ 0 h 361"/>
                <a:gd name="T6" fmla="*/ 0 60000 65536"/>
                <a:gd name="T7" fmla="*/ 0 60000 65536"/>
                <a:gd name="T8" fmla="*/ 0 60000 65536"/>
                <a:gd name="T9" fmla="*/ 0 w 546"/>
                <a:gd name="T10" fmla="*/ 0 h 361"/>
                <a:gd name="T11" fmla="*/ 546 w 546"/>
                <a:gd name="T12" fmla="*/ 361 h 361"/>
              </a:gdLst>
              <a:ahLst/>
              <a:cxnLst>
                <a:cxn ang="T6">
                  <a:pos x="T0" y="T1"/>
                </a:cxn>
                <a:cxn ang="T7">
                  <a:pos x="T2" y="T3"/>
                </a:cxn>
                <a:cxn ang="T8">
                  <a:pos x="T4" y="T5"/>
                </a:cxn>
              </a:cxnLst>
              <a:rect l="T9" t="T10" r="T11" b="T12"/>
              <a:pathLst>
                <a:path w="546" h="361">
                  <a:moveTo>
                    <a:pt x="0" y="312"/>
                  </a:moveTo>
                  <a:cubicBezTo>
                    <a:pt x="183" y="336"/>
                    <a:pt x="366" y="361"/>
                    <a:pt x="456" y="309"/>
                  </a:cubicBezTo>
                  <a:cubicBezTo>
                    <a:pt x="546" y="257"/>
                    <a:pt x="541" y="128"/>
                    <a:pt x="537" y="0"/>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199" name="Freeform 224"/>
            <p:cNvSpPr>
              <a:spLocks/>
            </p:cNvSpPr>
            <p:nvPr/>
          </p:nvSpPr>
          <p:spPr bwMode="auto">
            <a:xfrm>
              <a:off x="3648" y="3291"/>
              <a:ext cx="678" cy="426"/>
            </a:xfrm>
            <a:custGeom>
              <a:avLst/>
              <a:gdLst>
                <a:gd name="T0" fmla="*/ 0 w 678"/>
                <a:gd name="T1" fmla="*/ 288 h 378"/>
                <a:gd name="T2" fmla="*/ 564 w 678"/>
                <a:gd name="T3" fmla="*/ 330 h 378"/>
                <a:gd name="T4" fmla="*/ 678 w 678"/>
                <a:gd name="T5" fmla="*/ 0 h 378"/>
                <a:gd name="T6" fmla="*/ 0 60000 65536"/>
                <a:gd name="T7" fmla="*/ 0 60000 65536"/>
                <a:gd name="T8" fmla="*/ 0 60000 65536"/>
                <a:gd name="T9" fmla="*/ 0 w 678"/>
                <a:gd name="T10" fmla="*/ 0 h 378"/>
                <a:gd name="T11" fmla="*/ 678 w 678"/>
                <a:gd name="T12" fmla="*/ 378 h 378"/>
              </a:gdLst>
              <a:ahLst/>
              <a:cxnLst>
                <a:cxn ang="T6">
                  <a:pos x="T0" y="T1"/>
                </a:cxn>
                <a:cxn ang="T7">
                  <a:pos x="T2" y="T3"/>
                </a:cxn>
                <a:cxn ang="T8">
                  <a:pos x="T4" y="T5"/>
                </a:cxn>
              </a:cxnLst>
              <a:rect l="T9" t="T10" r="T11" b="T12"/>
              <a:pathLst>
                <a:path w="678" h="378">
                  <a:moveTo>
                    <a:pt x="0" y="288"/>
                  </a:moveTo>
                  <a:cubicBezTo>
                    <a:pt x="225" y="333"/>
                    <a:pt x="451" y="378"/>
                    <a:pt x="564" y="330"/>
                  </a:cubicBezTo>
                  <a:cubicBezTo>
                    <a:pt x="677" y="282"/>
                    <a:pt x="677" y="141"/>
                    <a:pt x="678" y="0"/>
                  </a:cubicBezTo>
                </a:path>
              </a:pathLst>
            </a:custGeom>
            <a:noFill/>
            <a:ln w="38100" cmpd="sng">
              <a:pattFill prst="wdDnDiag">
                <a:fgClr>
                  <a:schemeClr val="tx1"/>
                </a:fgClr>
                <a:bgClr>
                  <a:srgbClr val="FFFFFF"/>
                </a:bgClr>
              </a:patt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00" name="Freeform 225"/>
            <p:cNvSpPr>
              <a:spLocks/>
            </p:cNvSpPr>
            <p:nvPr/>
          </p:nvSpPr>
          <p:spPr bwMode="auto">
            <a:xfrm>
              <a:off x="3642" y="3291"/>
              <a:ext cx="1155" cy="438"/>
            </a:xfrm>
            <a:custGeom>
              <a:avLst/>
              <a:gdLst>
                <a:gd name="T0" fmla="*/ 0 w 1008"/>
                <a:gd name="T1" fmla="*/ 324 h 390"/>
                <a:gd name="T2" fmla="*/ 849 w 1008"/>
                <a:gd name="T3" fmla="*/ 336 h 390"/>
                <a:gd name="T4" fmla="*/ 954 w 1008"/>
                <a:gd name="T5" fmla="*/ 0 h 390"/>
                <a:gd name="T6" fmla="*/ 0 60000 65536"/>
                <a:gd name="T7" fmla="*/ 0 60000 65536"/>
                <a:gd name="T8" fmla="*/ 0 60000 65536"/>
                <a:gd name="T9" fmla="*/ 0 w 1008"/>
                <a:gd name="T10" fmla="*/ 0 h 390"/>
                <a:gd name="T11" fmla="*/ 1008 w 1008"/>
                <a:gd name="T12" fmla="*/ 390 h 390"/>
              </a:gdLst>
              <a:ahLst/>
              <a:cxnLst>
                <a:cxn ang="T6">
                  <a:pos x="T0" y="T1"/>
                </a:cxn>
                <a:cxn ang="T7">
                  <a:pos x="T2" y="T3"/>
                </a:cxn>
                <a:cxn ang="T8">
                  <a:pos x="T4" y="T5"/>
                </a:cxn>
              </a:cxnLst>
              <a:rect l="T9" t="T10" r="T11" b="T12"/>
              <a:pathLst>
                <a:path w="1008" h="390">
                  <a:moveTo>
                    <a:pt x="0" y="324"/>
                  </a:moveTo>
                  <a:cubicBezTo>
                    <a:pt x="345" y="357"/>
                    <a:pt x="690" y="390"/>
                    <a:pt x="849" y="336"/>
                  </a:cubicBezTo>
                  <a:cubicBezTo>
                    <a:pt x="1008" y="282"/>
                    <a:pt x="981" y="141"/>
                    <a:pt x="954" y="0"/>
                  </a:cubicBezTo>
                </a:path>
              </a:pathLst>
            </a:custGeom>
            <a:noFill/>
            <a:ln w="38100" cmpd="sng">
              <a:pattFill prst="wdDnDiag">
                <a:fgClr>
                  <a:schemeClr val="accent2"/>
                </a:fgClr>
                <a:bgClr>
                  <a:srgbClr val="FFFFFF"/>
                </a:bgClr>
              </a:patt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01" name="Freeform 226"/>
            <p:cNvSpPr>
              <a:spLocks/>
            </p:cNvSpPr>
            <p:nvPr/>
          </p:nvSpPr>
          <p:spPr bwMode="auto">
            <a:xfrm>
              <a:off x="3645" y="3282"/>
              <a:ext cx="1401" cy="456"/>
            </a:xfrm>
            <a:custGeom>
              <a:avLst/>
              <a:gdLst>
                <a:gd name="T0" fmla="*/ 0 w 834"/>
                <a:gd name="T1" fmla="*/ 321 h 402"/>
                <a:gd name="T2" fmla="*/ 699 w 834"/>
                <a:gd name="T3" fmla="*/ 348 h 402"/>
                <a:gd name="T4" fmla="*/ 810 w 834"/>
                <a:gd name="T5" fmla="*/ 0 h 402"/>
                <a:gd name="T6" fmla="*/ 0 60000 65536"/>
                <a:gd name="T7" fmla="*/ 0 60000 65536"/>
                <a:gd name="T8" fmla="*/ 0 60000 65536"/>
                <a:gd name="T9" fmla="*/ 0 w 834"/>
                <a:gd name="T10" fmla="*/ 0 h 402"/>
                <a:gd name="T11" fmla="*/ 834 w 834"/>
                <a:gd name="T12" fmla="*/ 402 h 402"/>
              </a:gdLst>
              <a:ahLst/>
              <a:cxnLst>
                <a:cxn ang="T6">
                  <a:pos x="T0" y="T1"/>
                </a:cxn>
                <a:cxn ang="T7">
                  <a:pos x="T2" y="T3"/>
                </a:cxn>
                <a:cxn ang="T8">
                  <a:pos x="T4" y="T5"/>
                </a:cxn>
              </a:cxnLst>
              <a:rect l="T9" t="T10" r="T11" b="T12"/>
              <a:pathLst>
                <a:path w="834" h="402">
                  <a:moveTo>
                    <a:pt x="0" y="321"/>
                  </a:moveTo>
                  <a:cubicBezTo>
                    <a:pt x="282" y="361"/>
                    <a:pt x="564" y="402"/>
                    <a:pt x="699" y="348"/>
                  </a:cubicBezTo>
                  <a:cubicBezTo>
                    <a:pt x="834" y="294"/>
                    <a:pt x="822" y="147"/>
                    <a:pt x="810" y="0"/>
                  </a:cubicBezTo>
                </a:path>
              </a:pathLst>
            </a:custGeom>
            <a:noFill/>
            <a:ln w="381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92214" name="Group 239"/>
            <p:cNvGrpSpPr>
              <a:grpSpLocks/>
            </p:cNvGrpSpPr>
            <p:nvPr/>
          </p:nvGrpSpPr>
          <p:grpSpPr bwMode="auto">
            <a:xfrm>
              <a:off x="5094" y="3768"/>
              <a:ext cx="375" cy="336"/>
              <a:chOff x="4860" y="3768"/>
              <a:chExt cx="375" cy="336"/>
            </a:xfrm>
          </p:grpSpPr>
          <p:grpSp>
            <p:nvGrpSpPr>
              <p:cNvPr id="92235" name="Group 240"/>
              <p:cNvGrpSpPr>
                <a:grpSpLocks/>
              </p:cNvGrpSpPr>
              <p:nvPr/>
            </p:nvGrpSpPr>
            <p:grpSpPr bwMode="auto">
              <a:xfrm>
                <a:off x="4992" y="3954"/>
                <a:ext cx="243" cy="150"/>
                <a:chOff x="4995" y="3954"/>
                <a:chExt cx="243" cy="150"/>
              </a:xfrm>
            </p:grpSpPr>
            <p:sp>
              <p:nvSpPr>
                <p:cNvPr id="92244" name="Freeform 241"/>
                <p:cNvSpPr>
                  <a:spLocks/>
                </p:cNvSpPr>
                <p:nvPr/>
              </p:nvSpPr>
              <p:spPr bwMode="auto">
                <a:xfrm>
                  <a:off x="4995" y="3954"/>
                  <a:ext cx="168" cy="69"/>
                </a:xfrm>
                <a:custGeom>
                  <a:avLst/>
                  <a:gdLst>
                    <a:gd name="T0" fmla="*/ 0 w 168"/>
                    <a:gd name="T1" fmla="*/ 0 h 69"/>
                    <a:gd name="T2" fmla="*/ 168 w 168"/>
                    <a:gd name="T3" fmla="*/ 0 h 69"/>
                    <a:gd name="T4" fmla="*/ 168 w 168"/>
                    <a:gd name="T5" fmla="*/ 69 h 69"/>
                    <a:gd name="T6" fmla="*/ 0 60000 65536"/>
                    <a:gd name="T7" fmla="*/ 0 60000 65536"/>
                    <a:gd name="T8" fmla="*/ 0 60000 65536"/>
                    <a:gd name="T9" fmla="*/ 0 w 168"/>
                    <a:gd name="T10" fmla="*/ 0 h 69"/>
                    <a:gd name="T11" fmla="*/ 168 w 168"/>
                    <a:gd name="T12" fmla="*/ 69 h 69"/>
                  </a:gdLst>
                  <a:ahLst/>
                  <a:cxnLst>
                    <a:cxn ang="T6">
                      <a:pos x="T0" y="T1"/>
                    </a:cxn>
                    <a:cxn ang="T7">
                      <a:pos x="T2" y="T3"/>
                    </a:cxn>
                    <a:cxn ang="T8">
                      <a:pos x="T4" y="T5"/>
                    </a:cxn>
                  </a:cxnLst>
                  <a:rect l="T9" t="T10" r="T11" b="T12"/>
                  <a:pathLst>
                    <a:path w="168" h="69">
                      <a:moveTo>
                        <a:pt x="0" y="0"/>
                      </a:moveTo>
                      <a:lnTo>
                        <a:pt x="168" y="0"/>
                      </a:lnTo>
                      <a:lnTo>
                        <a:pt x="168" y="69"/>
                      </a:lnTo>
                    </a:path>
                  </a:pathLst>
                </a:custGeom>
                <a:noFill/>
                <a:ln w="28575"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45" name="Line 242"/>
                <p:cNvSpPr>
                  <a:spLocks noChangeShapeType="1"/>
                </p:cNvSpPr>
                <p:nvPr/>
              </p:nvSpPr>
              <p:spPr bwMode="auto">
                <a:xfrm>
                  <a:off x="5085" y="4026"/>
                  <a:ext cx="153"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46" name="Line 243"/>
                <p:cNvSpPr>
                  <a:spLocks noChangeShapeType="1"/>
                </p:cNvSpPr>
                <p:nvPr/>
              </p:nvSpPr>
              <p:spPr bwMode="auto">
                <a:xfrm>
                  <a:off x="5118" y="4065"/>
                  <a:ext cx="93"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47" name="Line 244"/>
                <p:cNvSpPr>
                  <a:spLocks noChangeShapeType="1"/>
                </p:cNvSpPr>
                <p:nvPr/>
              </p:nvSpPr>
              <p:spPr bwMode="auto">
                <a:xfrm>
                  <a:off x="5145" y="4104"/>
                  <a:ext cx="45"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2236" name="Group 245"/>
              <p:cNvGrpSpPr>
                <a:grpSpLocks/>
              </p:cNvGrpSpPr>
              <p:nvPr/>
            </p:nvGrpSpPr>
            <p:grpSpPr bwMode="auto">
              <a:xfrm>
                <a:off x="4860" y="3768"/>
                <a:ext cx="135" cy="249"/>
                <a:chOff x="5115" y="3765"/>
                <a:chExt cx="135" cy="249"/>
              </a:xfrm>
            </p:grpSpPr>
            <p:sp>
              <p:nvSpPr>
                <p:cNvPr id="92237" name="Rectangle 246"/>
                <p:cNvSpPr>
                  <a:spLocks noChangeArrowheads="1"/>
                </p:cNvSpPr>
                <p:nvPr/>
              </p:nvSpPr>
              <p:spPr bwMode="auto">
                <a:xfrm>
                  <a:off x="5115" y="3765"/>
                  <a:ext cx="135" cy="24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grpSp>
              <p:nvGrpSpPr>
                <p:cNvPr id="92238" name="Group 247"/>
                <p:cNvGrpSpPr>
                  <a:grpSpLocks/>
                </p:cNvGrpSpPr>
                <p:nvPr/>
              </p:nvGrpSpPr>
              <p:grpSpPr bwMode="auto">
                <a:xfrm rot="-678596">
                  <a:off x="5148" y="3787"/>
                  <a:ext cx="72" cy="69"/>
                  <a:chOff x="4785" y="3801"/>
                  <a:chExt cx="72" cy="69"/>
                </a:xfrm>
              </p:grpSpPr>
              <p:sp>
                <p:nvSpPr>
                  <p:cNvPr id="92242" name="Oval 248"/>
                  <p:cNvSpPr>
                    <a:spLocks noChangeArrowheads="1"/>
                  </p:cNvSpPr>
                  <p:nvPr/>
                </p:nvSpPr>
                <p:spPr bwMode="auto">
                  <a:xfrm>
                    <a:off x="4785" y="3801"/>
                    <a:ext cx="72" cy="69"/>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sp>
                <p:nvSpPr>
                  <p:cNvPr id="92243" name="Line 249"/>
                  <p:cNvSpPr>
                    <a:spLocks noChangeShapeType="1"/>
                  </p:cNvSpPr>
                  <p:nvPr/>
                </p:nvSpPr>
                <p:spPr bwMode="auto">
                  <a:xfrm>
                    <a:off x="4785" y="3836"/>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2239" name="Group 250"/>
                <p:cNvGrpSpPr>
                  <a:grpSpLocks/>
                </p:cNvGrpSpPr>
                <p:nvPr/>
              </p:nvGrpSpPr>
              <p:grpSpPr bwMode="auto">
                <a:xfrm rot="2091552">
                  <a:off x="5147" y="3916"/>
                  <a:ext cx="72" cy="69"/>
                  <a:chOff x="4785" y="3801"/>
                  <a:chExt cx="72" cy="69"/>
                </a:xfrm>
              </p:grpSpPr>
              <p:sp>
                <p:nvSpPr>
                  <p:cNvPr id="92240" name="Oval 251"/>
                  <p:cNvSpPr>
                    <a:spLocks noChangeArrowheads="1"/>
                  </p:cNvSpPr>
                  <p:nvPr/>
                </p:nvSpPr>
                <p:spPr bwMode="auto">
                  <a:xfrm>
                    <a:off x="4785" y="3801"/>
                    <a:ext cx="72" cy="69"/>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endParaRPr lang="en-US" altLang="en-US"/>
                  </a:p>
                </p:txBody>
              </p:sp>
              <p:sp>
                <p:nvSpPr>
                  <p:cNvPr id="92241" name="Line 252"/>
                  <p:cNvSpPr>
                    <a:spLocks noChangeShapeType="1"/>
                  </p:cNvSpPr>
                  <p:nvPr/>
                </p:nvSpPr>
                <p:spPr bwMode="auto">
                  <a:xfrm>
                    <a:off x="4785" y="3836"/>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sp>
          <p:nvSpPr>
            <p:cNvPr id="92215" name="Line 253"/>
            <p:cNvSpPr>
              <a:spLocks noChangeShapeType="1"/>
            </p:cNvSpPr>
            <p:nvPr/>
          </p:nvSpPr>
          <p:spPr bwMode="auto">
            <a:xfrm>
              <a:off x="1020" y="1376"/>
              <a:ext cx="2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16" name="Line 254"/>
            <p:cNvSpPr>
              <a:spLocks noChangeShapeType="1"/>
            </p:cNvSpPr>
            <p:nvPr/>
          </p:nvSpPr>
          <p:spPr bwMode="auto">
            <a:xfrm>
              <a:off x="2384" y="1372"/>
              <a:ext cx="24"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17" name="Freeform 255"/>
            <p:cNvSpPr>
              <a:spLocks/>
            </p:cNvSpPr>
            <p:nvPr/>
          </p:nvSpPr>
          <p:spPr bwMode="auto">
            <a:xfrm>
              <a:off x="3654" y="3285"/>
              <a:ext cx="387" cy="357"/>
            </a:xfrm>
            <a:custGeom>
              <a:avLst/>
              <a:gdLst>
                <a:gd name="T0" fmla="*/ 0 w 387"/>
                <a:gd name="T1" fmla="*/ 339 h 357"/>
                <a:gd name="T2" fmla="*/ 306 w 387"/>
                <a:gd name="T3" fmla="*/ 300 h 357"/>
                <a:gd name="T4" fmla="*/ 387 w 387"/>
                <a:gd name="T5" fmla="*/ 0 h 357"/>
                <a:gd name="T6" fmla="*/ 0 60000 65536"/>
                <a:gd name="T7" fmla="*/ 0 60000 65536"/>
                <a:gd name="T8" fmla="*/ 0 60000 65536"/>
                <a:gd name="T9" fmla="*/ 0 w 387"/>
                <a:gd name="T10" fmla="*/ 0 h 357"/>
                <a:gd name="T11" fmla="*/ 387 w 387"/>
                <a:gd name="T12" fmla="*/ 357 h 357"/>
              </a:gdLst>
              <a:ahLst/>
              <a:cxnLst>
                <a:cxn ang="T6">
                  <a:pos x="T0" y="T1"/>
                </a:cxn>
                <a:cxn ang="T7">
                  <a:pos x="T2" y="T3"/>
                </a:cxn>
                <a:cxn ang="T8">
                  <a:pos x="T4" y="T5"/>
                </a:cxn>
              </a:cxnLst>
              <a:rect l="T9" t="T10" r="T11" b="T12"/>
              <a:pathLst>
                <a:path w="387" h="357">
                  <a:moveTo>
                    <a:pt x="0" y="339"/>
                  </a:moveTo>
                  <a:cubicBezTo>
                    <a:pt x="121" y="348"/>
                    <a:pt x="242" y="357"/>
                    <a:pt x="306" y="300"/>
                  </a:cubicBezTo>
                  <a:cubicBezTo>
                    <a:pt x="370" y="243"/>
                    <a:pt x="378" y="121"/>
                    <a:pt x="387" y="0"/>
                  </a:cubicBezTo>
                </a:path>
              </a:pathLst>
            </a:custGeom>
            <a:noFill/>
            <a:ln w="381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18" name="Freeform 256"/>
            <p:cNvSpPr>
              <a:spLocks/>
            </p:cNvSpPr>
            <p:nvPr/>
          </p:nvSpPr>
          <p:spPr bwMode="auto">
            <a:xfrm>
              <a:off x="786" y="1168"/>
              <a:ext cx="2880" cy="2471"/>
            </a:xfrm>
            <a:custGeom>
              <a:avLst/>
              <a:gdLst>
                <a:gd name="T0" fmla="*/ 0 w 2880"/>
                <a:gd name="T1" fmla="*/ 85 h 2471"/>
                <a:gd name="T2" fmla="*/ 1756 w 2880"/>
                <a:gd name="T3" fmla="*/ 85 h 2471"/>
                <a:gd name="T4" fmla="*/ 2286 w 2880"/>
                <a:gd name="T5" fmla="*/ 597 h 2471"/>
                <a:gd name="T6" fmla="*/ 2414 w 2880"/>
                <a:gd name="T7" fmla="*/ 2059 h 2471"/>
                <a:gd name="T8" fmla="*/ 2880 w 2880"/>
                <a:gd name="T9" fmla="*/ 2471 h 2471"/>
                <a:gd name="T10" fmla="*/ 0 60000 65536"/>
                <a:gd name="T11" fmla="*/ 0 60000 65536"/>
                <a:gd name="T12" fmla="*/ 0 60000 65536"/>
                <a:gd name="T13" fmla="*/ 0 60000 65536"/>
                <a:gd name="T14" fmla="*/ 0 60000 65536"/>
                <a:gd name="T15" fmla="*/ 0 w 2880"/>
                <a:gd name="T16" fmla="*/ 0 h 2471"/>
                <a:gd name="T17" fmla="*/ 2880 w 2880"/>
                <a:gd name="T18" fmla="*/ 2471 h 2471"/>
              </a:gdLst>
              <a:ahLst/>
              <a:cxnLst>
                <a:cxn ang="T10">
                  <a:pos x="T0" y="T1"/>
                </a:cxn>
                <a:cxn ang="T11">
                  <a:pos x="T2" y="T3"/>
                </a:cxn>
                <a:cxn ang="T12">
                  <a:pos x="T4" y="T5"/>
                </a:cxn>
                <a:cxn ang="T13">
                  <a:pos x="T6" y="T7"/>
                </a:cxn>
                <a:cxn ang="T14">
                  <a:pos x="T8" y="T9"/>
                </a:cxn>
              </a:cxnLst>
              <a:rect l="T15" t="T16" r="T17" b="T18"/>
              <a:pathLst>
                <a:path w="2880" h="2471">
                  <a:moveTo>
                    <a:pt x="0" y="85"/>
                  </a:moveTo>
                  <a:cubicBezTo>
                    <a:pt x="687" y="42"/>
                    <a:pt x="1375" y="0"/>
                    <a:pt x="1756" y="85"/>
                  </a:cubicBezTo>
                  <a:cubicBezTo>
                    <a:pt x="2137" y="170"/>
                    <a:pt x="2176" y="268"/>
                    <a:pt x="2286" y="597"/>
                  </a:cubicBezTo>
                  <a:cubicBezTo>
                    <a:pt x="2396" y="926"/>
                    <a:pt x="2315" y="1747"/>
                    <a:pt x="2414" y="2059"/>
                  </a:cubicBezTo>
                  <a:cubicBezTo>
                    <a:pt x="2513" y="2371"/>
                    <a:pt x="2696" y="2421"/>
                    <a:pt x="2880" y="2471"/>
                  </a:cubicBezTo>
                </a:path>
              </a:pathLst>
            </a:custGeom>
            <a:noFill/>
            <a:ln w="1206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19" name="Freeform 257"/>
            <p:cNvSpPr>
              <a:spLocks/>
            </p:cNvSpPr>
            <p:nvPr/>
          </p:nvSpPr>
          <p:spPr bwMode="auto">
            <a:xfrm>
              <a:off x="4915" y="3291"/>
              <a:ext cx="173" cy="559"/>
            </a:xfrm>
            <a:custGeom>
              <a:avLst/>
              <a:gdLst>
                <a:gd name="T0" fmla="*/ 89 w 173"/>
                <a:gd name="T1" fmla="*/ 0 h 559"/>
                <a:gd name="T2" fmla="*/ 14 w 173"/>
                <a:gd name="T3" fmla="*/ 468 h 559"/>
                <a:gd name="T4" fmla="*/ 173 w 173"/>
                <a:gd name="T5" fmla="*/ 546 h 559"/>
                <a:gd name="T6" fmla="*/ 0 60000 65536"/>
                <a:gd name="T7" fmla="*/ 0 60000 65536"/>
                <a:gd name="T8" fmla="*/ 0 60000 65536"/>
                <a:gd name="T9" fmla="*/ 0 w 173"/>
                <a:gd name="T10" fmla="*/ 0 h 559"/>
                <a:gd name="T11" fmla="*/ 173 w 173"/>
                <a:gd name="T12" fmla="*/ 559 h 559"/>
              </a:gdLst>
              <a:ahLst/>
              <a:cxnLst>
                <a:cxn ang="T6">
                  <a:pos x="T0" y="T1"/>
                </a:cxn>
                <a:cxn ang="T7">
                  <a:pos x="T2" y="T3"/>
                </a:cxn>
                <a:cxn ang="T8">
                  <a:pos x="T4" y="T5"/>
                </a:cxn>
              </a:cxnLst>
              <a:rect l="T9" t="T10" r="T11" b="T12"/>
              <a:pathLst>
                <a:path w="173" h="559">
                  <a:moveTo>
                    <a:pt x="89" y="0"/>
                  </a:moveTo>
                  <a:cubicBezTo>
                    <a:pt x="44" y="188"/>
                    <a:pt x="0" y="377"/>
                    <a:pt x="14" y="468"/>
                  </a:cubicBezTo>
                  <a:cubicBezTo>
                    <a:pt x="28" y="559"/>
                    <a:pt x="100" y="552"/>
                    <a:pt x="173" y="546"/>
                  </a:cubicBezTo>
                </a:path>
              </a:pathLst>
            </a:custGeom>
            <a:noFill/>
            <a:ln w="381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20" name="Freeform 258"/>
            <p:cNvSpPr>
              <a:spLocks/>
            </p:cNvSpPr>
            <p:nvPr/>
          </p:nvSpPr>
          <p:spPr bwMode="auto">
            <a:xfrm>
              <a:off x="4608" y="3294"/>
              <a:ext cx="489" cy="566"/>
            </a:xfrm>
            <a:custGeom>
              <a:avLst/>
              <a:gdLst>
                <a:gd name="T0" fmla="*/ 0 w 489"/>
                <a:gd name="T1" fmla="*/ 0 h 566"/>
                <a:gd name="T2" fmla="*/ 93 w 489"/>
                <a:gd name="T3" fmla="*/ 474 h 566"/>
                <a:gd name="T4" fmla="*/ 489 w 489"/>
                <a:gd name="T5" fmla="*/ 555 h 566"/>
                <a:gd name="T6" fmla="*/ 0 60000 65536"/>
                <a:gd name="T7" fmla="*/ 0 60000 65536"/>
                <a:gd name="T8" fmla="*/ 0 60000 65536"/>
                <a:gd name="T9" fmla="*/ 0 w 489"/>
                <a:gd name="T10" fmla="*/ 0 h 566"/>
                <a:gd name="T11" fmla="*/ 489 w 489"/>
                <a:gd name="T12" fmla="*/ 566 h 566"/>
              </a:gdLst>
              <a:ahLst/>
              <a:cxnLst>
                <a:cxn ang="T6">
                  <a:pos x="T0" y="T1"/>
                </a:cxn>
                <a:cxn ang="T7">
                  <a:pos x="T2" y="T3"/>
                </a:cxn>
                <a:cxn ang="T8">
                  <a:pos x="T4" y="T5"/>
                </a:cxn>
              </a:cxnLst>
              <a:rect l="T9" t="T10" r="T11" b="T12"/>
              <a:pathLst>
                <a:path w="489" h="566">
                  <a:moveTo>
                    <a:pt x="0" y="0"/>
                  </a:moveTo>
                  <a:cubicBezTo>
                    <a:pt x="6" y="191"/>
                    <a:pt x="12" y="382"/>
                    <a:pt x="93" y="474"/>
                  </a:cubicBezTo>
                  <a:cubicBezTo>
                    <a:pt x="174" y="566"/>
                    <a:pt x="331" y="560"/>
                    <a:pt x="489" y="555"/>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22" name="Line 260"/>
            <p:cNvSpPr>
              <a:spLocks noChangeShapeType="1"/>
            </p:cNvSpPr>
            <p:nvPr/>
          </p:nvSpPr>
          <p:spPr bwMode="auto">
            <a:xfrm>
              <a:off x="4887" y="3867"/>
              <a:ext cx="18"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23" name="Line 261"/>
            <p:cNvSpPr>
              <a:spLocks noChangeShapeType="1"/>
            </p:cNvSpPr>
            <p:nvPr/>
          </p:nvSpPr>
          <p:spPr bwMode="auto">
            <a:xfrm flipH="1">
              <a:off x="4934" y="3788"/>
              <a:ext cx="13" cy="1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92224" name="Picture 26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9" y="761"/>
              <a:ext cx="1373" cy="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5" name="Freeform 263"/>
            <p:cNvSpPr>
              <a:spLocks/>
            </p:cNvSpPr>
            <p:nvPr/>
          </p:nvSpPr>
          <p:spPr bwMode="auto">
            <a:xfrm>
              <a:off x="3902" y="2280"/>
              <a:ext cx="216" cy="438"/>
            </a:xfrm>
            <a:custGeom>
              <a:avLst/>
              <a:gdLst>
                <a:gd name="T0" fmla="*/ 190 w 216"/>
                <a:gd name="T1" fmla="*/ 0 h 438"/>
                <a:gd name="T2" fmla="*/ 190 w 216"/>
                <a:gd name="T3" fmla="*/ 180 h 438"/>
                <a:gd name="T4" fmla="*/ 31 w 216"/>
                <a:gd name="T5" fmla="*/ 225 h 438"/>
                <a:gd name="T6" fmla="*/ 1 w 216"/>
                <a:gd name="T7" fmla="*/ 438 h 438"/>
                <a:gd name="T8" fmla="*/ 0 60000 65536"/>
                <a:gd name="T9" fmla="*/ 0 60000 65536"/>
                <a:gd name="T10" fmla="*/ 0 60000 65536"/>
                <a:gd name="T11" fmla="*/ 0 60000 65536"/>
                <a:gd name="T12" fmla="*/ 0 w 216"/>
                <a:gd name="T13" fmla="*/ 0 h 438"/>
                <a:gd name="T14" fmla="*/ 216 w 216"/>
                <a:gd name="T15" fmla="*/ 438 h 438"/>
              </a:gdLst>
              <a:ahLst/>
              <a:cxnLst>
                <a:cxn ang="T8">
                  <a:pos x="T0" y="T1"/>
                </a:cxn>
                <a:cxn ang="T9">
                  <a:pos x="T2" y="T3"/>
                </a:cxn>
                <a:cxn ang="T10">
                  <a:pos x="T4" y="T5"/>
                </a:cxn>
                <a:cxn ang="T11">
                  <a:pos x="T6" y="T7"/>
                </a:cxn>
              </a:cxnLst>
              <a:rect l="T12" t="T13" r="T14" b="T15"/>
              <a:pathLst>
                <a:path w="216" h="438">
                  <a:moveTo>
                    <a:pt x="190" y="0"/>
                  </a:moveTo>
                  <a:cubicBezTo>
                    <a:pt x="203" y="71"/>
                    <a:pt x="216" y="143"/>
                    <a:pt x="190" y="180"/>
                  </a:cubicBezTo>
                  <a:cubicBezTo>
                    <a:pt x="164" y="217"/>
                    <a:pt x="62" y="182"/>
                    <a:pt x="31" y="225"/>
                  </a:cubicBezTo>
                  <a:cubicBezTo>
                    <a:pt x="0" y="268"/>
                    <a:pt x="0" y="353"/>
                    <a:pt x="1" y="438"/>
                  </a:cubicBezTo>
                </a:path>
              </a:pathLst>
            </a:custGeom>
            <a:noFill/>
            <a:ln w="38100" cmpd="sng">
              <a:pattFill prst="wdDnDiag">
                <a:fgClr>
                  <a:schemeClr val="bg2"/>
                </a:fgClr>
                <a:bgClr>
                  <a:srgbClr val="FFFFFF"/>
                </a:bgClr>
              </a:patt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26" name="Freeform 264"/>
            <p:cNvSpPr>
              <a:spLocks/>
            </p:cNvSpPr>
            <p:nvPr/>
          </p:nvSpPr>
          <p:spPr bwMode="auto">
            <a:xfrm>
              <a:off x="3976" y="2382"/>
              <a:ext cx="71" cy="345"/>
            </a:xfrm>
            <a:custGeom>
              <a:avLst/>
              <a:gdLst>
                <a:gd name="T0" fmla="*/ 38 w 71"/>
                <a:gd name="T1" fmla="*/ 0 h 345"/>
                <a:gd name="T2" fmla="*/ 5 w 71"/>
                <a:gd name="T3" fmla="*/ 153 h 345"/>
                <a:gd name="T4" fmla="*/ 71 w 71"/>
                <a:gd name="T5" fmla="*/ 345 h 345"/>
                <a:gd name="T6" fmla="*/ 0 60000 65536"/>
                <a:gd name="T7" fmla="*/ 0 60000 65536"/>
                <a:gd name="T8" fmla="*/ 0 60000 65536"/>
                <a:gd name="T9" fmla="*/ 0 w 71"/>
                <a:gd name="T10" fmla="*/ 0 h 345"/>
                <a:gd name="T11" fmla="*/ 71 w 71"/>
                <a:gd name="T12" fmla="*/ 345 h 345"/>
              </a:gdLst>
              <a:ahLst/>
              <a:cxnLst>
                <a:cxn ang="T6">
                  <a:pos x="T0" y="T1"/>
                </a:cxn>
                <a:cxn ang="T7">
                  <a:pos x="T2" y="T3"/>
                </a:cxn>
                <a:cxn ang="T8">
                  <a:pos x="T4" y="T5"/>
                </a:cxn>
              </a:cxnLst>
              <a:rect l="T9" t="T10" r="T11" b="T12"/>
              <a:pathLst>
                <a:path w="71" h="345">
                  <a:moveTo>
                    <a:pt x="38" y="0"/>
                  </a:moveTo>
                  <a:cubicBezTo>
                    <a:pt x="19" y="48"/>
                    <a:pt x="0" y="96"/>
                    <a:pt x="5" y="153"/>
                  </a:cubicBezTo>
                  <a:cubicBezTo>
                    <a:pt x="10" y="210"/>
                    <a:pt x="40" y="277"/>
                    <a:pt x="71" y="345"/>
                  </a:cubicBezTo>
                </a:path>
              </a:pathLst>
            </a:custGeom>
            <a:noFill/>
            <a:ln w="381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27" name="Freeform 265"/>
            <p:cNvSpPr>
              <a:spLocks/>
            </p:cNvSpPr>
            <p:nvPr/>
          </p:nvSpPr>
          <p:spPr bwMode="auto">
            <a:xfrm>
              <a:off x="4138" y="2385"/>
              <a:ext cx="351" cy="348"/>
            </a:xfrm>
            <a:custGeom>
              <a:avLst/>
              <a:gdLst>
                <a:gd name="T0" fmla="*/ 20 w 351"/>
                <a:gd name="T1" fmla="*/ 0 h 348"/>
                <a:gd name="T2" fmla="*/ 47 w 351"/>
                <a:gd name="T3" fmla="*/ 144 h 348"/>
                <a:gd name="T4" fmla="*/ 305 w 351"/>
                <a:gd name="T5" fmla="*/ 192 h 348"/>
                <a:gd name="T6" fmla="*/ 320 w 351"/>
                <a:gd name="T7" fmla="*/ 348 h 348"/>
                <a:gd name="T8" fmla="*/ 0 60000 65536"/>
                <a:gd name="T9" fmla="*/ 0 60000 65536"/>
                <a:gd name="T10" fmla="*/ 0 60000 65536"/>
                <a:gd name="T11" fmla="*/ 0 60000 65536"/>
                <a:gd name="T12" fmla="*/ 0 w 351"/>
                <a:gd name="T13" fmla="*/ 0 h 348"/>
                <a:gd name="T14" fmla="*/ 351 w 351"/>
                <a:gd name="T15" fmla="*/ 348 h 348"/>
              </a:gdLst>
              <a:ahLst/>
              <a:cxnLst>
                <a:cxn ang="T8">
                  <a:pos x="T0" y="T1"/>
                </a:cxn>
                <a:cxn ang="T9">
                  <a:pos x="T2" y="T3"/>
                </a:cxn>
                <a:cxn ang="T10">
                  <a:pos x="T4" y="T5"/>
                </a:cxn>
                <a:cxn ang="T11">
                  <a:pos x="T6" y="T7"/>
                </a:cxn>
              </a:cxnLst>
              <a:rect l="T12" t="T13" r="T14" b="T15"/>
              <a:pathLst>
                <a:path w="351" h="348">
                  <a:moveTo>
                    <a:pt x="20" y="0"/>
                  </a:moveTo>
                  <a:cubicBezTo>
                    <a:pt x="10" y="56"/>
                    <a:pt x="0" y="112"/>
                    <a:pt x="47" y="144"/>
                  </a:cubicBezTo>
                  <a:cubicBezTo>
                    <a:pt x="94" y="176"/>
                    <a:pt x="259" y="158"/>
                    <a:pt x="305" y="192"/>
                  </a:cubicBezTo>
                  <a:cubicBezTo>
                    <a:pt x="351" y="226"/>
                    <a:pt x="335" y="287"/>
                    <a:pt x="320" y="348"/>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28" name="Freeform 266"/>
            <p:cNvSpPr>
              <a:spLocks/>
            </p:cNvSpPr>
            <p:nvPr/>
          </p:nvSpPr>
          <p:spPr bwMode="auto">
            <a:xfrm>
              <a:off x="4250" y="2385"/>
              <a:ext cx="655" cy="360"/>
            </a:xfrm>
            <a:custGeom>
              <a:avLst/>
              <a:gdLst>
                <a:gd name="T0" fmla="*/ 55 w 655"/>
                <a:gd name="T1" fmla="*/ 0 h 360"/>
                <a:gd name="T2" fmla="*/ 85 w 655"/>
                <a:gd name="T3" fmla="*/ 90 h 360"/>
                <a:gd name="T4" fmla="*/ 565 w 655"/>
                <a:gd name="T5" fmla="*/ 135 h 360"/>
                <a:gd name="T6" fmla="*/ 625 w 655"/>
                <a:gd name="T7" fmla="*/ 360 h 360"/>
                <a:gd name="T8" fmla="*/ 0 60000 65536"/>
                <a:gd name="T9" fmla="*/ 0 60000 65536"/>
                <a:gd name="T10" fmla="*/ 0 60000 65536"/>
                <a:gd name="T11" fmla="*/ 0 60000 65536"/>
                <a:gd name="T12" fmla="*/ 0 w 655"/>
                <a:gd name="T13" fmla="*/ 0 h 360"/>
                <a:gd name="T14" fmla="*/ 655 w 655"/>
                <a:gd name="T15" fmla="*/ 360 h 360"/>
              </a:gdLst>
              <a:ahLst/>
              <a:cxnLst>
                <a:cxn ang="T8">
                  <a:pos x="T0" y="T1"/>
                </a:cxn>
                <a:cxn ang="T9">
                  <a:pos x="T2" y="T3"/>
                </a:cxn>
                <a:cxn ang="T10">
                  <a:pos x="T4" y="T5"/>
                </a:cxn>
                <a:cxn ang="T11">
                  <a:pos x="T6" y="T7"/>
                </a:cxn>
              </a:cxnLst>
              <a:rect l="T12" t="T13" r="T14" b="T15"/>
              <a:pathLst>
                <a:path w="655" h="360">
                  <a:moveTo>
                    <a:pt x="55" y="0"/>
                  </a:moveTo>
                  <a:cubicBezTo>
                    <a:pt x="27" y="33"/>
                    <a:pt x="0" y="67"/>
                    <a:pt x="85" y="90"/>
                  </a:cubicBezTo>
                  <a:cubicBezTo>
                    <a:pt x="170" y="113"/>
                    <a:pt x="475" y="90"/>
                    <a:pt x="565" y="135"/>
                  </a:cubicBezTo>
                  <a:cubicBezTo>
                    <a:pt x="655" y="180"/>
                    <a:pt x="640" y="270"/>
                    <a:pt x="625" y="360"/>
                  </a:cubicBezTo>
                </a:path>
              </a:pathLst>
            </a:custGeom>
            <a:noFill/>
            <a:ln w="381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29" name="Freeform 267"/>
            <p:cNvSpPr>
              <a:spLocks/>
            </p:cNvSpPr>
            <p:nvPr/>
          </p:nvSpPr>
          <p:spPr bwMode="auto">
            <a:xfrm>
              <a:off x="4720" y="2388"/>
              <a:ext cx="290" cy="342"/>
            </a:xfrm>
            <a:custGeom>
              <a:avLst/>
              <a:gdLst>
                <a:gd name="T0" fmla="*/ 17 w 290"/>
                <a:gd name="T1" fmla="*/ 0 h 342"/>
                <a:gd name="T2" fmla="*/ 38 w 290"/>
                <a:gd name="T3" fmla="*/ 57 h 342"/>
                <a:gd name="T4" fmla="*/ 245 w 290"/>
                <a:gd name="T5" fmla="*/ 150 h 342"/>
                <a:gd name="T6" fmla="*/ 290 w 290"/>
                <a:gd name="T7" fmla="*/ 342 h 342"/>
                <a:gd name="T8" fmla="*/ 0 60000 65536"/>
                <a:gd name="T9" fmla="*/ 0 60000 65536"/>
                <a:gd name="T10" fmla="*/ 0 60000 65536"/>
                <a:gd name="T11" fmla="*/ 0 60000 65536"/>
                <a:gd name="T12" fmla="*/ 0 w 290"/>
                <a:gd name="T13" fmla="*/ 0 h 342"/>
                <a:gd name="T14" fmla="*/ 290 w 290"/>
                <a:gd name="T15" fmla="*/ 342 h 342"/>
              </a:gdLst>
              <a:ahLst/>
              <a:cxnLst>
                <a:cxn ang="T8">
                  <a:pos x="T0" y="T1"/>
                </a:cxn>
                <a:cxn ang="T9">
                  <a:pos x="T2" y="T3"/>
                </a:cxn>
                <a:cxn ang="T10">
                  <a:pos x="T4" y="T5"/>
                </a:cxn>
                <a:cxn ang="T11">
                  <a:pos x="T6" y="T7"/>
                </a:cxn>
              </a:cxnLst>
              <a:rect l="T12" t="T13" r="T14" b="T15"/>
              <a:pathLst>
                <a:path w="290" h="342">
                  <a:moveTo>
                    <a:pt x="17" y="0"/>
                  </a:moveTo>
                  <a:cubicBezTo>
                    <a:pt x="8" y="16"/>
                    <a:pt x="0" y="32"/>
                    <a:pt x="38" y="57"/>
                  </a:cubicBezTo>
                  <a:cubicBezTo>
                    <a:pt x="76" y="82"/>
                    <a:pt x="203" y="103"/>
                    <a:pt x="245" y="150"/>
                  </a:cubicBezTo>
                  <a:cubicBezTo>
                    <a:pt x="287" y="197"/>
                    <a:pt x="288" y="269"/>
                    <a:pt x="290" y="342"/>
                  </a:cubicBezTo>
                </a:path>
              </a:pathLst>
            </a:custGeom>
            <a:noFill/>
            <a:ln w="381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30" name="Freeform 268"/>
            <p:cNvSpPr>
              <a:spLocks/>
            </p:cNvSpPr>
            <p:nvPr/>
          </p:nvSpPr>
          <p:spPr bwMode="auto">
            <a:xfrm>
              <a:off x="4579" y="2382"/>
              <a:ext cx="319" cy="342"/>
            </a:xfrm>
            <a:custGeom>
              <a:avLst/>
              <a:gdLst>
                <a:gd name="T0" fmla="*/ 308 w 319"/>
                <a:gd name="T1" fmla="*/ 0 h 342"/>
                <a:gd name="T2" fmla="*/ 275 w 319"/>
                <a:gd name="T3" fmla="*/ 78 h 342"/>
                <a:gd name="T4" fmla="*/ 41 w 319"/>
                <a:gd name="T5" fmla="*/ 174 h 342"/>
                <a:gd name="T6" fmla="*/ 26 w 319"/>
                <a:gd name="T7" fmla="*/ 342 h 342"/>
                <a:gd name="T8" fmla="*/ 0 60000 65536"/>
                <a:gd name="T9" fmla="*/ 0 60000 65536"/>
                <a:gd name="T10" fmla="*/ 0 60000 65536"/>
                <a:gd name="T11" fmla="*/ 0 60000 65536"/>
                <a:gd name="T12" fmla="*/ 0 w 319"/>
                <a:gd name="T13" fmla="*/ 0 h 342"/>
                <a:gd name="T14" fmla="*/ 319 w 319"/>
                <a:gd name="T15" fmla="*/ 342 h 342"/>
              </a:gdLst>
              <a:ahLst/>
              <a:cxnLst>
                <a:cxn ang="T8">
                  <a:pos x="T0" y="T1"/>
                </a:cxn>
                <a:cxn ang="T9">
                  <a:pos x="T2" y="T3"/>
                </a:cxn>
                <a:cxn ang="T10">
                  <a:pos x="T4" y="T5"/>
                </a:cxn>
                <a:cxn ang="T11">
                  <a:pos x="T6" y="T7"/>
                </a:cxn>
              </a:cxnLst>
              <a:rect l="T12" t="T13" r="T14" b="T15"/>
              <a:pathLst>
                <a:path w="319" h="342">
                  <a:moveTo>
                    <a:pt x="308" y="0"/>
                  </a:moveTo>
                  <a:cubicBezTo>
                    <a:pt x="313" y="24"/>
                    <a:pt x="319" y="49"/>
                    <a:pt x="275" y="78"/>
                  </a:cubicBezTo>
                  <a:cubicBezTo>
                    <a:pt x="231" y="107"/>
                    <a:pt x="82" y="130"/>
                    <a:pt x="41" y="174"/>
                  </a:cubicBezTo>
                  <a:cubicBezTo>
                    <a:pt x="0" y="218"/>
                    <a:pt x="13" y="280"/>
                    <a:pt x="26" y="342"/>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31" name="Freeform 269"/>
            <p:cNvSpPr>
              <a:spLocks/>
            </p:cNvSpPr>
            <p:nvPr/>
          </p:nvSpPr>
          <p:spPr bwMode="auto">
            <a:xfrm>
              <a:off x="4087" y="2385"/>
              <a:ext cx="947" cy="348"/>
            </a:xfrm>
            <a:custGeom>
              <a:avLst/>
              <a:gdLst>
                <a:gd name="T0" fmla="*/ 947 w 947"/>
                <a:gd name="T1" fmla="*/ 0 h 348"/>
                <a:gd name="T2" fmla="*/ 800 w 947"/>
                <a:gd name="T3" fmla="*/ 111 h 348"/>
                <a:gd name="T4" fmla="*/ 116 w 947"/>
                <a:gd name="T5" fmla="*/ 201 h 348"/>
                <a:gd name="T6" fmla="*/ 104 w 947"/>
                <a:gd name="T7" fmla="*/ 348 h 348"/>
                <a:gd name="T8" fmla="*/ 0 60000 65536"/>
                <a:gd name="T9" fmla="*/ 0 60000 65536"/>
                <a:gd name="T10" fmla="*/ 0 60000 65536"/>
                <a:gd name="T11" fmla="*/ 0 60000 65536"/>
                <a:gd name="T12" fmla="*/ 0 w 947"/>
                <a:gd name="T13" fmla="*/ 0 h 348"/>
                <a:gd name="T14" fmla="*/ 947 w 947"/>
                <a:gd name="T15" fmla="*/ 348 h 348"/>
              </a:gdLst>
              <a:ahLst/>
              <a:cxnLst>
                <a:cxn ang="T8">
                  <a:pos x="T0" y="T1"/>
                </a:cxn>
                <a:cxn ang="T9">
                  <a:pos x="T2" y="T3"/>
                </a:cxn>
                <a:cxn ang="T10">
                  <a:pos x="T4" y="T5"/>
                </a:cxn>
                <a:cxn ang="T11">
                  <a:pos x="T6" y="T7"/>
                </a:cxn>
              </a:cxnLst>
              <a:rect l="T12" t="T13" r="T14" b="T15"/>
              <a:pathLst>
                <a:path w="947" h="348">
                  <a:moveTo>
                    <a:pt x="947" y="0"/>
                  </a:moveTo>
                  <a:cubicBezTo>
                    <a:pt x="942" y="39"/>
                    <a:pt x="938" y="78"/>
                    <a:pt x="800" y="111"/>
                  </a:cubicBezTo>
                  <a:cubicBezTo>
                    <a:pt x="662" y="144"/>
                    <a:pt x="232" y="161"/>
                    <a:pt x="116" y="201"/>
                  </a:cubicBezTo>
                  <a:cubicBezTo>
                    <a:pt x="0" y="241"/>
                    <a:pt x="52" y="294"/>
                    <a:pt x="104" y="348"/>
                  </a:cubicBezTo>
                </a:path>
              </a:pathLst>
            </a:custGeom>
            <a:noFill/>
            <a:ln w="381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32" name="Freeform 270"/>
            <p:cNvSpPr>
              <a:spLocks/>
            </p:cNvSpPr>
            <p:nvPr/>
          </p:nvSpPr>
          <p:spPr bwMode="auto">
            <a:xfrm>
              <a:off x="4195" y="2271"/>
              <a:ext cx="158" cy="453"/>
            </a:xfrm>
            <a:custGeom>
              <a:avLst/>
              <a:gdLst>
                <a:gd name="T0" fmla="*/ 125 w 158"/>
                <a:gd name="T1" fmla="*/ 453 h 453"/>
                <a:gd name="T2" fmla="*/ 140 w 158"/>
                <a:gd name="T3" fmla="*/ 393 h 453"/>
                <a:gd name="T4" fmla="*/ 17 w 158"/>
                <a:gd name="T5" fmla="*/ 336 h 453"/>
                <a:gd name="T6" fmla="*/ 38 w 158"/>
                <a:gd name="T7" fmla="*/ 0 h 453"/>
                <a:gd name="T8" fmla="*/ 0 60000 65536"/>
                <a:gd name="T9" fmla="*/ 0 60000 65536"/>
                <a:gd name="T10" fmla="*/ 0 60000 65536"/>
                <a:gd name="T11" fmla="*/ 0 60000 65536"/>
                <a:gd name="T12" fmla="*/ 0 w 158"/>
                <a:gd name="T13" fmla="*/ 0 h 453"/>
                <a:gd name="T14" fmla="*/ 158 w 158"/>
                <a:gd name="T15" fmla="*/ 453 h 453"/>
              </a:gdLst>
              <a:ahLst/>
              <a:cxnLst>
                <a:cxn ang="T8">
                  <a:pos x="T0" y="T1"/>
                </a:cxn>
                <a:cxn ang="T9">
                  <a:pos x="T2" y="T3"/>
                </a:cxn>
                <a:cxn ang="T10">
                  <a:pos x="T4" y="T5"/>
                </a:cxn>
                <a:cxn ang="T11">
                  <a:pos x="T6" y="T7"/>
                </a:cxn>
              </a:cxnLst>
              <a:rect l="T12" t="T13" r="T14" b="T15"/>
              <a:pathLst>
                <a:path w="158" h="453">
                  <a:moveTo>
                    <a:pt x="125" y="453"/>
                  </a:moveTo>
                  <a:cubicBezTo>
                    <a:pt x="141" y="433"/>
                    <a:pt x="158" y="413"/>
                    <a:pt x="140" y="393"/>
                  </a:cubicBezTo>
                  <a:cubicBezTo>
                    <a:pt x="122" y="373"/>
                    <a:pt x="34" y="401"/>
                    <a:pt x="17" y="336"/>
                  </a:cubicBezTo>
                  <a:cubicBezTo>
                    <a:pt x="0" y="271"/>
                    <a:pt x="19" y="135"/>
                    <a:pt x="38" y="0"/>
                  </a:cubicBezTo>
                </a:path>
              </a:pathLst>
            </a:custGeom>
            <a:noFill/>
            <a:ln w="38100" cmpd="sng">
              <a:pattFill prst="wdDnDiag">
                <a:fgClr>
                  <a:schemeClr val="tx1"/>
                </a:fgClr>
                <a:bgClr>
                  <a:srgbClr val="FFFFFF"/>
                </a:bgClr>
              </a:patt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33" name="Freeform 271"/>
            <p:cNvSpPr>
              <a:spLocks/>
            </p:cNvSpPr>
            <p:nvPr/>
          </p:nvSpPr>
          <p:spPr bwMode="auto">
            <a:xfrm>
              <a:off x="4934" y="2286"/>
              <a:ext cx="280" cy="438"/>
            </a:xfrm>
            <a:custGeom>
              <a:avLst/>
              <a:gdLst>
                <a:gd name="T0" fmla="*/ 214 w 280"/>
                <a:gd name="T1" fmla="*/ 438 h 438"/>
                <a:gd name="T2" fmla="*/ 250 w 280"/>
                <a:gd name="T3" fmla="*/ 345 h 438"/>
                <a:gd name="T4" fmla="*/ 37 w 280"/>
                <a:gd name="T5" fmla="*/ 201 h 438"/>
                <a:gd name="T6" fmla="*/ 25 w 280"/>
                <a:gd name="T7" fmla="*/ 0 h 438"/>
                <a:gd name="T8" fmla="*/ 0 60000 65536"/>
                <a:gd name="T9" fmla="*/ 0 60000 65536"/>
                <a:gd name="T10" fmla="*/ 0 60000 65536"/>
                <a:gd name="T11" fmla="*/ 0 60000 65536"/>
                <a:gd name="T12" fmla="*/ 0 w 280"/>
                <a:gd name="T13" fmla="*/ 0 h 438"/>
                <a:gd name="T14" fmla="*/ 280 w 280"/>
                <a:gd name="T15" fmla="*/ 438 h 438"/>
              </a:gdLst>
              <a:ahLst/>
              <a:cxnLst>
                <a:cxn ang="T8">
                  <a:pos x="T0" y="T1"/>
                </a:cxn>
                <a:cxn ang="T9">
                  <a:pos x="T2" y="T3"/>
                </a:cxn>
                <a:cxn ang="T10">
                  <a:pos x="T4" y="T5"/>
                </a:cxn>
                <a:cxn ang="T11">
                  <a:pos x="T6" y="T7"/>
                </a:cxn>
              </a:cxnLst>
              <a:rect l="T12" t="T13" r="T14" b="T15"/>
              <a:pathLst>
                <a:path w="280" h="438">
                  <a:moveTo>
                    <a:pt x="214" y="438"/>
                  </a:moveTo>
                  <a:cubicBezTo>
                    <a:pt x="247" y="411"/>
                    <a:pt x="280" y="385"/>
                    <a:pt x="250" y="345"/>
                  </a:cubicBezTo>
                  <a:cubicBezTo>
                    <a:pt x="220" y="305"/>
                    <a:pt x="74" y="258"/>
                    <a:pt x="37" y="201"/>
                  </a:cubicBezTo>
                  <a:cubicBezTo>
                    <a:pt x="0" y="144"/>
                    <a:pt x="27" y="33"/>
                    <a:pt x="25" y="0"/>
                  </a:cubicBezTo>
                </a:path>
              </a:pathLst>
            </a:custGeom>
            <a:noFill/>
            <a:ln w="38100" cmpd="sng">
              <a:pattFill prst="wdDnDiag">
                <a:fgClr>
                  <a:schemeClr val="bg1"/>
                </a:fgClr>
                <a:bgClr>
                  <a:schemeClr val="tx1"/>
                </a:bgClr>
              </a:patt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34" name="Freeform 272"/>
            <p:cNvSpPr>
              <a:spLocks/>
            </p:cNvSpPr>
            <p:nvPr/>
          </p:nvSpPr>
          <p:spPr bwMode="auto">
            <a:xfrm>
              <a:off x="4358" y="2280"/>
              <a:ext cx="458" cy="450"/>
            </a:xfrm>
            <a:custGeom>
              <a:avLst/>
              <a:gdLst>
                <a:gd name="T0" fmla="*/ 376 w 458"/>
                <a:gd name="T1" fmla="*/ 450 h 450"/>
                <a:gd name="T2" fmla="*/ 406 w 458"/>
                <a:gd name="T3" fmla="*/ 345 h 450"/>
                <a:gd name="T4" fmla="*/ 64 w 458"/>
                <a:gd name="T5" fmla="*/ 240 h 450"/>
                <a:gd name="T6" fmla="*/ 19 w 458"/>
                <a:gd name="T7" fmla="*/ 0 h 450"/>
                <a:gd name="T8" fmla="*/ 0 60000 65536"/>
                <a:gd name="T9" fmla="*/ 0 60000 65536"/>
                <a:gd name="T10" fmla="*/ 0 60000 65536"/>
                <a:gd name="T11" fmla="*/ 0 60000 65536"/>
                <a:gd name="T12" fmla="*/ 0 w 458"/>
                <a:gd name="T13" fmla="*/ 0 h 450"/>
                <a:gd name="T14" fmla="*/ 458 w 458"/>
                <a:gd name="T15" fmla="*/ 450 h 450"/>
              </a:gdLst>
              <a:ahLst/>
              <a:cxnLst>
                <a:cxn ang="T8">
                  <a:pos x="T0" y="T1"/>
                </a:cxn>
                <a:cxn ang="T9">
                  <a:pos x="T2" y="T3"/>
                </a:cxn>
                <a:cxn ang="T10">
                  <a:pos x="T4" y="T5"/>
                </a:cxn>
                <a:cxn ang="T11">
                  <a:pos x="T6" y="T7"/>
                </a:cxn>
              </a:cxnLst>
              <a:rect l="T12" t="T13" r="T14" b="T15"/>
              <a:pathLst>
                <a:path w="458" h="450">
                  <a:moveTo>
                    <a:pt x="376" y="450"/>
                  </a:moveTo>
                  <a:cubicBezTo>
                    <a:pt x="417" y="415"/>
                    <a:pt x="458" y="380"/>
                    <a:pt x="406" y="345"/>
                  </a:cubicBezTo>
                  <a:cubicBezTo>
                    <a:pt x="354" y="310"/>
                    <a:pt x="128" y="297"/>
                    <a:pt x="64" y="240"/>
                  </a:cubicBezTo>
                  <a:cubicBezTo>
                    <a:pt x="0" y="183"/>
                    <a:pt x="9" y="91"/>
                    <a:pt x="19" y="0"/>
                  </a:cubicBezTo>
                </a:path>
              </a:pathLst>
            </a:custGeom>
            <a:noFill/>
            <a:ln w="38100" cmpd="sng">
              <a:pattFill prst="wdDnDiag">
                <a:fgClr>
                  <a:schemeClr val="accent2"/>
                </a:fgClr>
                <a:bgClr>
                  <a:srgbClr val="FFFFFF"/>
                </a:bgClr>
              </a:patt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16337" name="AutoShape 273"/>
          <p:cNvSpPr>
            <a:spLocks noChangeArrowheads="1"/>
          </p:cNvSpPr>
          <p:nvPr/>
        </p:nvSpPr>
        <p:spPr bwMode="auto">
          <a:xfrm>
            <a:off x="3883026" y="2427961"/>
            <a:ext cx="331788" cy="250825"/>
          </a:xfrm>
          <a:prstGeom prst="star16">
            <a:avLst>
              <a:gd name="adj" fmla="val 37500"/>
            </a:avLst>
          </a:prstGeom>
          <a:noFill/>
          <a:ln w="9525">
            <a:solidFill>
              <a:srgbClr val="C00000"/>
            </a:solidFill>
            <a:miter lim="800000"/>
            <a:headEnd/>
            <a:tailEnd/>
          </a:ln>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pPr algn="ctr"/>
            <a:endParaRPr lang="en-US" altLang="en-US" sz="1000" dirty="0">
              <a:solidFill>
                <a:schemeClr val="bg1"/>
              </a:solidFill>
            </a:endParaRPr>
          </a:p>
        </p:txBody>
      </p:sp>
      <p:sp>
        <p:nvSpPr>
          <p:cNvPr id="216338" name="AutoShape 274"/>
          <p:cNvSpPr>
            <a:spLocks noChangeArrowheads="1"/>
          </p:cNvSpPr>
          <p:nvPr/>
        </p:nvSpPr>
        <p:spPr bwMode="auto">
          <a:xfrm>
            <a:off x="6232072" y="4660472"/>
            <a:ext cx="331787" cy="250825"/>
          </a:xfrm>
          <a:prstGeom prst="star16">
            <a:avLst>
              <a:gd name="adj" fmla="val 37500"/>
            </a:avLst>
          </a:prstGeom>
          <a:noFill/>
          <a:ln w="9525">
            <a:solidFill>
              <a:srgbClr val="C00000"/>
            </a:solidFill>
            <a:miter lim="800000"/>
            <a:headEnd/>
            <a:tailEnd/>
          </a:ln>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pPr algn="ctr"/>
            <a:endParaRPr lang="en-US" altLang="en-US" sz="1000" dirty="0">
              <a:solidFill>
                <a:schemeClr val="bg1"/>
              </a:solidFill>
            </a:endParaRPr>
          </a:p>
        </p:txBody>
      </p:sp>
      <p:sp>
        <p:nvSpPr>
          <p:cNvPr id="216352" name="AutoShape 288"/>
          <p:cNvSpPr>
            <a:spLocks noChangeArrowheads="1"/>
          </p:cNvSpPr>
          <p:nvPr/>
        </p:nvSpPr>
        <p:spPr bwMode="auto">
          <a:xfrm>
            <a:off x="4122882" y="3140522"/>
            <a:ext cx="331788" cy="250825"/>
          </a:xfrm>
          <a:prstGeom prst="star16">
            <a:avLst>
              <a:gd name="adj" fmla="val 37500"/>
            </a:avLst>
          </a:prstGeom>
          <a:noFill/>
          <a:ln w="9525">
            <a:solidFill>
              <a:srgbClr val="C00000"/>
            </a:solidFill>
            <a:miter lim="800000"/>
            <a:headEnd/>
            <a:tailEnd/>
          </a:ln>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pPr algn="ctr"/>
            <a:endParaRPr lang="en-US" altLang="en-US" sz="1000" dirty="0">
              <a:solidFill>
                <a:schemeClr val="bg1"/>
              </a:solidFill>
            </a:endParaRPr>
          </a:p>
        </p:txBody>
      </p:sp>
      <p:sp>
        <p:nvSpPr>
          <p:cNvPr id="197" name="AutoShape 282"/>
          <p:cNvSpPr>
            <a:spLocks noChangeArrowheads="1"/>
          </p:cNvSpPr>
          <p:nvPr/>
        </p:nvSpPr>
        <p:spPr bwMode="auto">
          <a:xfrm>
            <a:off x="6549571" y="1406508"/>
            <a:ext cx="331787" cy="250825"/>
          </a:xfrm>
          <a:prstGeom prst="star16">
            <a:avLst>
              <a:gd name="adj" fmla="val 37500"/>
            </a:avLst>
          </a:prstGeom>
          <a:noFill/>
          <a:ln w="9525">
            <a:solidFill>
              <a:srgbClr val="C00000"/>
            </a:solidFill>
            <a:miter lim="800000"/>
            <a:headEnd/>
            <a:tailEnd/>
          </a:ln>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pPr algn="ctr"/>
            <a:endParaRPr lang="en-US" altLang="en-US" sz="1000" dirty="0">
              <a:solidFill>
                <a:schemeClr val="bg1"/>
              </a:solidFill>
            </a:endParaRPr>
          </a:p>
        </p:txBody>
      </p:sp>
      <p:sp>
        <p:nvSpPr>
          <p:cNvPr id="199" name="AutoShape 282"/>
          <p:cNvSpPr>
            <a:spLocks noChangeArrowheads="1"/>
          </p:cNvSpPr>
          <p:nvPr/>
        </p:nvSpPr>
        <p:spPr bwMode="auto">
          <a:xfrm>
            <a:off x="4851174" y="4448200"/>
            <a:ext cx="331787" cy="250825"/>
          </a:xfrm>
          <a:prstGeom prst="star16">
            <a:avLst>
              <a:gd name="adj" fmla="val 37500"/>
            </a:avLst>
          </a:prstGeom>
          <a:noFill/>
          <a:ln w="9525">
            <a:solidFill>
              <a:srgbClr val="C00000"/>
            </a:solidFill>
            <a:miter lim="800000"/>
            <a:headEnd/>
            <a:tailEnd/>
          </a:ln>
        </p:spPr>
        <p:txBody>
          <a:bodyPr wrap="none" anchor="ctr"/>
          <a:lstStyle>
            <a:lvl1pPr>
              <a:defRPr sz="2200">
                <a:solidFill>
                  <a:schemeClr val="tx1"/>
                </a:solidFill>
                <a:latin typeface="Univers 57 Condensed" pitchFamily="2" charset="0"/>
              </a:defRPr>
            </a:lvl1pPr>
            <a:lvl2pPr marL="742950" indent="-285750">
              <a:defRPr sz="2200">
                <a:solidFill>
                  <a:schemeClr val="tx1"/>
                </a:solidFill>
                <a:latin typeface="Univers 57 Condensed" pitchFamily="2" charset="0"/>
              </a:defRPr>
            </a:lvl2pPr>
            <a:lvl3pPr marL="1143000" indent="-228600">
              <a:defRPr sz="2200">
                <a:solidFill>
                  <a:schemeClr val="tx1"/>
                </a:solidFill>
                <a:latin typeface="Univers 57 Condensed" pitchFamily="2" charset="0"/>
              </a:defRPr>
            </a:lvl3pPr>
            <a:lvl4pPr marL="1600200" indent="-228600">
              <a:defRPr sz="2200">
                <a:solidFill>
                  <a:schemeClr val="tx1"/>
                </a:solidFill>
                <a:latin typeface="Univers 57 Condensed" pitchFamily="2" charset="0"/>
              </a:defRPr>
            </a:lvl4pPr>
            <a:lvl5pPr marL="2057400" indent="-228600">
              <a:defRPr sz="2200">
                <a:solidFill>
                  <a:schemeClr val="tx1"/>
                </a:solidFill>
                <a:latin typeface="Univers 57 Condensed" pitchFamily="2" charset="0"/>
              </a:defRPr>
            </a:lvl5pPr>
            <a:lvl6pPr marL="2514600" indent="-228600" eaLnBrk="0" fontAlgn="base" hangingPunct="0">
              <a:spcBef>
                <a:spcPct val="0"/>
              </a:spcBef>
              <a:spcAft>
                <a:spcPct val="0"/>
              </a:spcAft>
              <a:defRPr sz="2200">
                <a:solidFill>
                  <a:schemeClr val="tx1"/>
                </a:solidFill>
                <a:latin typeface="Univers 57 Condensed" pitchFamily="2" charset="0"/>
              </a:defRPr>
            </a:lvl6pPr>
            <a:lvl7pPr marL="2971800" indent="-228600" eaLnBrk="0" fontAlgn="base" hangingPunct="0">
              <a:spcBef>
                <a:spcPct val="0"/>
              </a:spcBef>
              <a:spcAft>
                <a:spcPct val="0"/>
              </a:spcAft>
              <a:defRPr sz="2200">
                <a:solidFill>
                  <a:schemeClr val="tx1"/>
                </a:solidFill>
                <a:latin typeface="Univers 57 Condensed" pitchFamily="2" charset="0"/>
              </a:defRPr>
            </a:lvl7pPr>
            <a:lvl8pPr marL="3429000" indent="-228600" eaLnBrk="0" fontAlgn="base" hangingPunct="0">
              <a:spcBef>
                <a:spcPct val="0"/>
              </a:spcBef>
              <a:spcAft>
                <a:spcPct val="0"/>
              </a:spcAft>
              <a:defRPr sz="2200">
                <a:solidFill>
                  <a:schemeClr val="tx1"/>
                </a:solidFill>
                <a:latin typeface="Univers 57 Condensed" pitchFamily="2" charset="0"/>
              </a:defRPr>
            </a:lvl8pPr>
            <a:lvl9pPr marL="3886200" indent="-228600" eaLnBrk="0" fontAlgn="base" hangingPunct="0">
              <a:spcBef>
                <a:spcPct val="0"/>
              </a:spcBef>
              <a:spcAft>
                <a:spcPct val="0"/>
              </a:spcAft>
              <a:defRPr sz="2200">
                <a:solidFill>
                  <a:schemeClr val="tx1"/>
                </a:solidFill>
                <a:latin typeface="Univers 57 Condensed" pitchFamily="2" charset="0"/>
              </a:defRPr>
            </a:lvl9pPr>
          </a:lstStyle>
          <a:p>
            <a:pPr algn="ctr"/>
            <a:endParaRPr lang="en-US" altLang="en-US" sz="1000" dirty="0">
              <a:solidFill>
                <a:schemeClr val="bg1"/>
              </a:solidFill>
            </a:endParaRPr>
          </a:p>
        </p:txBody>
      </p:sp>
    </p:spTree>
    <p:extLst>
      <p:ext uri="{BB962C8B-B14F-4D97-AF65-F5344CB8AC3E}">
        <p14:creationId xmlns:p14="http://schemas.microsoft.com/office/powerpoint/2010/main" val="2991028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63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633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63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337" grpId="0" animBg="1"/>
      <p:bldP spid="216338" grpId="0" animBg="1"/>
      <p:bldP spid="216352" grpId="0" animBg="1"/>
      <p:bldP spid="197" grpId="0" animBg="1"/>
      <p:bldP spid="19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p:cNvPicPr>
            <a:picLocks noChangeAspect="1" noChangeArrowheads="1"/>
          </p:cNvPicPr>
          <p:nvPr/>
        </p:nvPicPr>
        <p:blipFill>
          <a:blip r:embed="rId3" cstate="print"/>
          <a:srcRect/>
          <a:stretch>
            <a:fillRect/>
          </a:stretch>
        </p:blipFill>
        <p:spPr bwMode="auto">
          <a:xfrm>
            <a:off x="1393825" y="1795463"/>
            <a:ext cx="6096000" cy="4235467"/>
          </a:xfrm>
          <a:prstGeom prst="rect">
            <a:avLst/>
          </a:prstGeom>
          <a:solidFill>
            <a:srgbClr val="FFFF66">
              <a:alpha val="56078"/>
            </a:srgbClr>
          </a:solidFill>
          <a:ln w="9525">
            <a:noFill/>
            <a:miter lim="800000"/>
            <a:headEnd/>
            <a:tailEnd/>
          </a:ln>
        </p:spPr>
      </p:pic>
      <p:sp>
        <p:nvSpPr>
          <p:cNvPr id="31747" name="Rectangle 5"/>
          <p:cNvSpPr>
            <a:spLocks noChangeArrowheads="1"/>
          </p:cNvSpPr>
          <p:nvPr/>
        </p:nvSpPr>
        <p:spPr bwMode="auto">
          <a:xfrm>
            <a:off x="1377950" y="2308225"/>
            <a:ext cx="2714625" cy="304800"/>
          </a:xfrm>
          <a:prstGeom prst="rect">
            <a:avLst/>
          </a:prstGeom>
          <a:solidFill>
            <a:schemeClr val="accent1">
              <a:alpha val="34117"/>
            </a:schemeClr>
          </a:solidFill>
          <a:ln w="9525" algn="ctr">
            <a:solidFill>
              <a:schemeClr val="tx1"/>
            </a:solidFill>
            <a:round/>
            <a:headEnd/>
            <a:tailEnd/>
          </a:ln>
        </p:spPr>
        <p:txBody>
          <a:bodyPr/>
          <a:lstStyle/>
          <a:p>
            <a:endParaRPr lang="en-US"/>
          </a:p>
        </p:txBody>
      </p:sp>
      <p:sp>
        <p:nvSpPr>
          <p:cNvPr id="31748" name="Rectangle 5"/>
          <p:cNvSpPr>
            <a:spLocks noGrp="1" noChangeArrowheads="1"/>
          </p:cNvSpPr>
          <p:nvPr>
            <p:ph type="title" idx="4294967295"/>
          </p:nvPr>
        </p:nvSpPr>
        <p:spPr>
          <a:xfrm>
            <a:off x="895350" y="490537"/>
            <a:ext cx="6394450" cy="839788"/>
          </a:xfrm>
        </p:spPr>
        <p:txBody>
          <a:bodyPr>
            <a:normAutofit/>
          </a:bodyPr>
          <a:lstStyle/>
          <a:p>
            <a:pPr algn="ctr" eaLnBrk="1" hangingPunct="1"/>
            <a:r>
              <a:rPr lang="en-US" sz="3200" b="1" i="1" dirty="0">
                <a:solidFill>
                  <a:srgbClr val="0033CC"/>
                </a:solidFill>
                <a:latin typeface="Arial" panose="020B0604020202020204" pitchFamily="34" charset="0"/>
                <a:cs typeface="Arial" panose="020B0604020202020204" pitchFamily="34" charset="0"/>
              </a:rPr>
              <a:t>Integrated Site Test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3"/>
          <p:cNvSpPr txBox="1">
            <a:spLocks noChangeArrowheads="1"/>
          </p:cNvSpPr>
          <p:nvPr/>
        </p:nvSpPr>
        <p:spPr bwMode="auto">
          <a:xfrm>
            <a:off x="638614" y="289389"/>
            <a:ext cx="7866769" cy="584775"/>
          </a:xfrm>
          <a:prstGeom prst="rect">
            <a:avLst/>
          </a:prstGeom>
          <a:noFill/>
          <a:ln w="9525">
            <a:noFill/>
            <a:miter lim="800000"/>
            <a:headEnd/>
            <a:tailEnd/>
          </a:ln>
        </p:spPr>
        <p:txBody>
          <a:bodyPr wrap="none">
            <a:spAutoFit/>
          </a:bodyPr>
          <a:lstStyle/>
          <a:p>
            <a:r>
              <a:rPr lang="en-US" sz="3200" b="1" i="1" dirty="0">
                <a:solidFill>
                  <a:srgbClr val="0033CC"/>
                </a:solidFill>
                <a:latin typeface="Arial" panose="020B0604020202020204" pitchFamily="34" charset="0"/>
                <a:cs typeface="Arial" panose="020B0604020202020204" pitchFamily="34" charset="0"/>
              </a:rPr>
              <a:t>Capture of Sine Waves of Amps &amp; Volts</a:t>
            </a:r>
          </a:p>
        </p:txBody>
      </p:sp>
      <p:pic>
        <p:nvPicPr>
          <p:cNvPr id="32771" name="Picture 5"/>
          <p:cNvPicPr>
            <a:picLocks noChangeAspect="1" noChangeArrowheads="1"/>
          </p:cNvPicPr>
          <p:nvPr/>
        </p:nvPicPr>
        <p:blipFill>
          <a:blip r:embed="rId3" cstate="print"/>
          <a:srcRect/>
          <a:stretch>
            <a:fillRect/>
          </a:stretch>
        </p:blipFill>
        <p:spPr bwMode="auto">
          <a:xfrm>
            <a:off x="442912" y="986320"/>
            <a:ext cx="8258175" cy="4863244"/>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ChangeArrowheads="1"/>
          </p:cNvSpPr>
          <p:nvPr/>
        </p:nvSpPr>
        <p:spPr bwMode="auto">
          <a:xfrm>
            <a:off x="2623858" y="226030"/>
            <a:ext cx="3721660" cy="584775"/>
          </a:xfrm>
          <a:prstGeom prst="rect">
            <a:avLst/>
          </a:prstGeom>
          <a:noFill/>
          <a:ln w="9525">
            <a:noFill/>
            <a:miter lim="800000"/>
            <a:headEnd/>
            <a:tailEnd/>
          </a:ln>
        </p:spPr>
        <p:txBody>
          <a:bodyPr wrap="none">
            <a:spAutoFit/>
          </a:bodyPr>
          <a:lstStyle/>
          <a:p>
            <a:r>
              <a:rPr lang="en-US" sz="3200" b="1" i="1" dirty="0">
                <a:solidFill>
                  <a:srgbClr val="0033CC"/>
                </a:solidFill>
                <a:latin typeface="Arial" panose="020B0604020202020204" pitchFamily="34" charset="0"/>
                <a:cs typeface="Arial" panose="020B0604020202020204" pitchFamily="34" charset="0"/>
              </a:rPr>
              <a:t>Capture of  Vector</a:t>
            </a:r>
          </a:p>
        </p:txBody>
      </p:sp>
      <p:pic>
        <p:nvPicPr>
          <p:cNvPr id="33795" name="Picture 4"/>
          <p:cNvPicPr>
            <a:picLocks noChangeAspect="1" noChangeArrowheads="1"/>
          </p:cNvPicPr>
          <p:nvPr/>
        </p:nvPicPr>
        <p:blipFill>
          <a:blip r:embed="rId3" cstate="print"/>
          <a:srcRect/>
          <a:stretch>
            <a:fillRect/>
          </a:stretch>
        </p:blipFill>
        <p:spPr bwMode="auto">
          <a:xfrm>
            <a:off x="1524000" y="1143000"/>
            <a:ext cx="6096000" cy="45720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4"/>
          <p:cNvPicPr>
            <a:picLocks noChangeAspect="1" noChangeArrowheads="1"/>
          </p:cNvPicPr>
          <p:nvPr/>
        </p:nvPicPr>
        <p:blipFill>
          <a:blip r:embed="rId3" cstate="print"/>
          <a:srcRect/>
          <a:stretch>
            <a:fillRect/>
          </a:stretch>
        </p:blipFill>
        <p:spPr bwMode="auto">
          <a:xfrm>
            <a:off x="1410494" y="1306513"/>
            <a:ext cx="6096000" cy="4572000"/>
          </a:xfrm>
          <a:prstGeom prst="rect">
            <a:avLst/>
          </a:prstGeom>
          <a:noFill/>
          <a:ln w="9525">
            <a:noFill/>
            <a:miter lim="800000"/>
            <a:headEnd/>
            <a:tailEnd/>
          </a:ln>
        </p:spPr>
      </p:pic>
      <p:sp>
        <p:nvSpPr>
          <p:cNvPr id="34819" name="Text Box 3"/>
          <p:cNvSpPr txBox="1">
            <a:spLocks noChangeArrowheads="1"/>
          </p:cNvSpPr>
          <p:nvPr/>
        </p:nvSpPr>
        <p:spPr bwMode="auto">
          <a:xfrm>
            <a:off x="947757" y="112961"/>
            <a:ext cx="7021474" cy="1077218"/>
          </a:xfrm>
          <a:prstGeom prst="rect">
            <a:avLst/>
          </a:prstGeom>
          <a:noFill/>
          <a:ln w="9525">
            <a:noFill/>
            <a:miter lim="800000"/>
            <a:headEnd/>
            <a:tailEnd/>
          </a:ln>
        </p:spPr>
        <p:txBody>
          <a:bodyPr wrap="none">
            <a:spAutoFit/>
          </a:bodyPr>
          <a:lstStyle/>
          <a:p>
            <a:pPr algn="ctr"/>
            <a:r>
              <a:rPr lang="en-US" sz="3200" b="1" i="1" dirty="0">
                <a:solidFill>
                  <a:srgbClr val="0033CC"/>
                </a:solidFill>
                <a:latin typeface="Arial" panose="020B0604020202020204" pitchFamily="34" charset="0"/>
                <a:cs typeface="Arial" panose="020B0604020202020204" pitchFamily="34" charset="0"/>
              </a:rPr>
              <a:t>Captures System Overall Summary</a:t>
            </a:r>
          </a:p>
          <a:p>
            <a:pPr algn="ctr"/>
            <a:r>
              <a:rPr lang="en-US" sz="3200" b="1" i="1" dirty="0">
                <a:solidFill>
                  <a:srgbClr val="0033CC"/>
                </a:solidFill>
                <a:latin typeface="Arial" panose="020B0604020202020204" pitchFamily="34" charset="0"/>
                <a:cs typeface="Arial" panose="020B0604020202020204" pitchFamily="34" charset="0"/>
              </a:rPr>
              <a:t>“Breakdown Of Vector”</a:t>
            </a:r>
            <a:endParaRPr lang="en-US" sz="3200" i="1" dirty="0">
              <a:solidFill>
                <a:srgbClr val="0033CC"/>
              </a:solidFill>
              <a:latin typeface="Arial" panose="020B0604020202020204" pitchFamily="34" charset="0"/>
              <a:cs typeface="Arial" panose="020B0604020202020204" pitchFamily="34" charset="0"/>
            </a:endParaRPr>
          </a:p>
        </p:txBody>
      </p:sp>
      <p:sp>
        <p:nvSpPr>
          <p:cNvPr id="6149" name="Line 5"/>
          <p:cNvSpPr>
            <a:spLocks noChangeShapeType="1"/>
          </p:cNvSpPr>
          <p:nvPr/>
        </p:nvSpPr>
        <p:spPr bwMode="auto">
          <a:xfrm>
            <a:off x="776823" y="2141538"/>
            <a:ext cx="762000" cy="0"/>
          </a:xfrm>
          <a:prstGeom prst="line">
            <a:avLst/>
          </a:prstGeom>
          <a:noFill/>
          <a:ln w="38100">
            <a:solidFill>
              <a:srgbClr val="FF0000"/>
            </a:solidFill>
            <a:round/>
            <a:headEnd/>
            <a:tailEnd type="triangle" w="med" len="med"/>
          </a:ln>
        </p:spPr>
        <p:txBody>
          <a:bodyPr wrap="none" anchor="ctr"/>
          <a:lstStyle/>
          <a:p>
            <a:endParaRPr lang="en-US"/>
          </a:p>
        </p:txBody>
      </p:sp>
      <p:sp>
        <p:nvSpPr>
          <p:cNvPr id="6150" name="Line 6"/>
          <p:cNvSpPr>
            <a:spLocks noChangeShapeType="1"/>
          </p:cNvSpPr>
          <p:nvPr/>
        </p:nvSpPr>
        <p:spPr bwMode="auto">
          <a:xfrm>
            <a:off x="776823" y="2556339"/>
            <a:ext cx="762000" cy="0"/>
          </a:xfrm>
          <a:prstGeom prst="line">
            <a:avLst/>
          </a:prstGeom>
          <a:noFill/>
          <a:ln w="38100">
            <a:solidFill>
              <a:srgbClr val="FF0000"/>
            </a:solidFill>
            <a:round/>
            <a:headEnd/>
            <a:tailEnd type="triangle" w="med" len="med"/>
          </a:ln>
        </p:spPr>
        <p:txBody>
          <a:bodyPr wrap="none" anchor="ctr"/>
          <a:lstStyle/>
          <a:p>
            <a:endParaRPr lang="en-US"/>
          </a:p>
        </p:txBody>
      </p:sp>
      <p:sp>
        <p:nvSpPr>
          <p:cNvPr id="6151" name="Line 7"/>
          <p:cNvSpPr>
            <a:spLocks noChangeShapeType="1"/>
          </p:cNvSpPr>
          <p:nvPr/>
        </p:nvSpPr>
        <p:spPr bwMode="auto">
          <a:xfrm>
            <a:off x="776823" y="3712788"/>
            <a:ext cx="762000" cy="0"/>
          </a:xfrm>
          <a:prstGeom prst="line">
            <a:avLst/>
          </a:prstGeom>
          <a:noFill/>
          <a:ln w="38100">
            <a:solidFill>
              <a:srgbClr val="FF0000"/>
            </a:solidFill>
            <a:round/>
            <a:headEnd/>
            <a:tailEnd type="triangle" w="med" len="med"/>
          </a:ln>
        </p:spPr>
        <p:txBody>
          <a:bodyPr wrap="none" anchor="ctr"/>
          <a:lstStyle/>
          <a:p>
            <a:endParaRPr lang="en-US"/>
          </a:p>
        </p:txBody>
      </p:sp>
      <p:sp>
        <p:nvSpPr>
          <p:cNvPr id="6152" name="Line 8"/>
          <p:cNvSpPr>
            <a:spLocks noChangeShapeType="1"/>
          </p:cNvSpPr>
          <p:nvPr/>
        </p:nvSpPr>
        <p:spPr bwMode="auto">
          <a:xfrm>
            <a:off x="795605" y="4085761"/>
            <a:ext cx="762000" cy="0"/>
          </a:xfrm>
          <a:prstGeom prst="line">
            <a:avLst/>
          </a:prstGeom>
          <a:noFill/>
          <a:ln w="38100">
            <a:solidFill>
              <a:srgbClr val="FF0000"/>
            </a:solidFill>
            <a:round/>
            <a:headEnd/>
            <a:tailEnd type="triangle" w="med" len="med"/>
          </a:ln>
        </p:spPr>
        <p:txBody>
          <a:bodyPr wrap="none" anchor="ctr"/>
          <a:lstStyle/>
          <a:p>
            <a:endParaRPr lang="en-US"/>
          </a:p>
        </p:txBody>
      </p:sp>
      <p:sp>
        <p:nvSpPr>
          <p:cNvPr id="6153" name="Line 9"/>
          <p:cNvSpPr>
            <a:spLocks noChangeShapeType="1"/>
          </p:cNvSpPr>
          <p:nvPr/>
        </p:nvSpPr>
        <p:spPr bwMode="auto">
          <a:xfrm>
            <a:off x="795605" y="4299235"/>
            <a:ext cx="762000" cy="0"/>
          </a:xfrm>
          <a:prstGeom prst="line">
            <a:avLst/>
          </a:prstGeom>
          <a:noFill/>
          <a:ln w="38100">
            <a:solidFill>
              <a:srgbClr val="FF0000"/>
            </a:solidFill>
            <a:round/>
            <a:headEnd/>
            <a:tailEnd type="triangle" w="med" len="med"/>
          </a:ln>
        </p:spPr>
        <p:txBody>
          <a:bodyPr wrap="none" anchor="ctr"/>
          <a:lstStyle/>
          <a:p>
            <a:endParaRPr lang="en-US"/>
          </a:p>
        </p:txBody>
      </p:sp>
      <p:sp>
        <p:nvSpPr>
          <p:cNvPr id="6154" name="Line 10"/>
          <p:cNvSpPr>
            <a:spLocks noChangeShapeType="1"/>
          </p:cNvSpPr>
          <p:nvPr/>
        </p:nvSpPr>
        <p:spPr bwMode="auto">
          <a:xfrm>
            <a:off x="795605" y="4502346"/>
            <a:ext cx="762000" cy="0"/>
          </a:xfrm>
          <a:prstGeom prst="line">
            <a:avLst/>
          </a:prstGeom>
          <a:noFill/>
          <a:ln w="38100">
            <a:solidFill>
              <a:srgbClr val="FF0000"/>
            </a:solidFill>
            <a:round/>
            <a:headEnd/>
            <a:tailEnd type="triangle" w="med" len="med"/>
          </a:ln>
        </p:spPr>
        <p:txBody>
          <a:bodyPr wrap="none" anchor="ctr"/>
          <a:lstStyle/>
          <a:p>
            <a:endParaRPr lang="en-US"/>
          </a:p>
        </p:txBody>
      </p:sp>
      <p:sp>
        <p:nvSpPr>
          <p:cNvPr id="6165" name="Rectangle 21"/>
          <p:cNvSpPr>
            <a:spLocks noChangeArrowheads="1"/>
          </p:cNvSpPr>
          <p:nvPr/>
        </p:nvSpPr>
        <p:spPr bwMode="auto">
          <a:xfrm>
            <a:off x="6203950" y="1645863"/>
            <a:ext cx="990600" cy="3736975"/>
          </a:xfrm>
          <a:prstGeom prst="rect">
            <a:avLst/>
          </a:prstGeom>
          <a:noFill/>
          <a:ln w="38100">
            <a:solidFill>
              <a:srgbClr val="FF0000"/>
            </a:solidFill>
            <a:miter lim="800000"/>
            <a:headEnd/>
            <a:tailEnd/>
          </a:ln>
        </p:spPr>
        <p:txBody>
          <a:bodyPr wrap="none" anchor="ctr"/>
          <a:lstStyle/>
          <a:p>
            <a:endParaRPr lang="en-US"/>
          </a:p>
        </p:txBody>
      </p:sp>
      <p:sp>
        <p:nvSpPr>
          <p:cNvPr id="6168" name="Rectangle 24"/>
          <p:cNvSpPr>
            <a:spLocks noChangeArrowheads="1"/>
          </p:cNvSpPr>
          <p:nvPr/>
        </p:nvSpPr>
        <p:spPr bwMode="auto">
          <a:xfrm flipV="1">
            <a:off x="2713038" y="1645863"/>
            <a:ext cx="3490912" cy="42863"/>
          </a:xfrm>
          <a:prstGeom prst="rect">
            <a:avLst/>
          </a:prstGeom>
          <a:noFill/>
          <a:ln w="41275">
            <a:solidFill>
              <a:srgbClr val="FFFF00"/>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68"/>
                                        </p:tgtEl>
                                        <p:attrNameLst>
                                          <p:attrName>style.visibility</p:attrName>
                                        </p:attrNameLst>
                                      </p:cBhvr>
                                      <p:to>
                                        <p:strVal val="visible"/>
                                      </p:to>
                                    </p:set>
                                    <p:animEffect transition="in" filter="box(in)">
                                      <p:cBhvr>
                                        <p:cTn id="7" dur="500"/>
                                        <p:tgtEl>
                                          <p:spTgt spid="616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149"/>
                                        </p:tgtEl>
                                        <p:attrNameLst>
                                          <p:attrName>style.visibility</p:attrName>
                                        </p:attrNameLst>
                                      </p:cBhvr>
                                      <p:to>
                                        <p:strVal val="visible"/>
                                      </p:to>
                                    </p:set>
                                    <p:anim calcmode="lin" valueType="num">
                                      <p:cBhvr additive="base">
                                        <p:cTn id="12" dur="500" fill="hold"/>
                                        <p:tgtEl>
                                          <p:spTgt spid="6149"/>
                                        </p:tgtEl>
                                        <p:attrNameLst>
                                          <p:attrName>ppt_x</p:attrName>
                                        </p:attrNameLst>
                                      </p:cBhvr>
                                      <p:tavLst>
                                        <p:tav tm="0">
                                          <p:val>
                                            <p:strVal val="0-#ppt_w/2"/>
                                          </p:val>
                                        </p:tav>
                                        <p:tav tm="100000">
                                          <p:val>
                                            <p:strVal val="#ppt_x"/>
                                          </p:val>
                                        </p:tav>
                                      </p:tavLst>
                                    </p:anim>
                                    <p:anim calcmode="lin" valueType="num">
                                      <p:cBhvr additive="base">
                                        <p:cTn id="13" dur="500" fill="hold"/>
                                        <p:tgtEl>
                                          <p:spTgt spid="614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150"/>
                                        </p:tgtEl>
                                        <p:attrNameLst>
                                          <p:attrName>style.visibility</p:attrName>
                                        </p:attrNameLst>
                                      </p:cBhvr>
                                      <p:to>
                                        <p:strVal val="visible"/>
                                      </p:to>
                                    </p:set>
                                    <p:anim calcmode="lin" valueType="num">
                                      <p:cBhvr additive="base">
                                        <p:cTn id="18" dur="500" fill="hold"/>
                                        <p:tgtEl>
                                          <p:spTgt spid="6150"/>
                                        </p:tgtEl>
                                        <p:attrNameLst>
                                          <p:attrName>ppt_x</p:attrName>
                                        </p:attrNameLst>
                                      </p:cBhvr>
                                      <p:tavLst>
                                        <p:tav tm="0">
                                          <p:val>
                                            <p:strVal val="0-#ppt_w/2"/>
                                          </p:val>
                                        </p:tav>
                                        <p:tav tm="100000">
                                          <p:val>
                                            <p:strVal val="#ppt_x"/>
                                          </p:val>
                                        </p:tav>
                                      </p:tavLst>
                                    </p:anim>
                                    <p:anim calcmode="lin" valueType="num">
                                      <p:cBhvr additive="base">
                                        <p:cTn id="19" dur="500" fill="hold"/>
                                        <p:tgtEl>
                                          <p:spTgt spid="615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6151"/>
                                        </p:tgtEl>
                                        <p:attrNameLst>
                                          <p:attrName>style.visibility</p:attrName>
                                        </p:attrNameLst>
                                      </p:cBhvr>
                                      <p:to>
                                        <p:strVal val="visible"/>
                                      </p:to>
                                    </p:set>
                                    <p:anim calcmode="lin" valueType="num">
                                      <p:cBhvr additive="base">
                                        <p:cTn id="24" dur="500" fill="hold"/>
                                        <p:tgtEl>
                                          <p:spTgt spid="6151"/>
                                        </p:tgtEl>
                                        <p:attrNameLst>
                                          <p:attrName>ppt_x</p:attrName>
                                        </p:attrNameLst>
                                      </p:cBhvr>
                                      <p:tavLst>
                                        <p:tav tm="0">
                                          <p:val>
                                            <p:strVal val="0-#ppt_w/2"/>
                                          </p:val>
                                        </p:tav>
                                        <p:tav tm="100000">
                                          <p:val>
                                            <p:strVal val="#ppt_x"/>
                                          </p:val>
                                        </p:tav>
                                      </p:tavLst>
                                    </p:anim>
                                    <p:anim calcmode="lin" valueType="num">
                                      <p:cBhvr additive="base">
                                        <p:cTn id="25" dur="500" fill="hold"/>
                                        <p:tgtEl>
                                          <p:spTgt spid="615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6152"/>
                                        </p:tgtEl>
                                        <p:attrNameLst>
                                          <p:attrName>style.visibility</p:attrName>
                                        </p:attrNameLst>
                                      </p:cBhvr>
                                      <p:to>
                                        <p:strVal val="visible"/>
                                      </p:to>
                                    </p:set>
                                    <p:anim calcmode="lin" valueType="num">
                                      <p:cBhvr additive="base">
                                        <p:cTn id="30" dur="500" fill="hold"/>
                                        <p:tgtEl>
                                          <p:spTgt spid="6152"/>
                                        </p:tgtEl>
                                        <p:attrNameLst>
                                          <p:attrName>ppt_x</p:attrName>
                                        </p:attrNameLst>
                                      </p:cBhvr>
                                      <p:tavLst>
                                        <p:tav tm="0">
                                          <p:val>
                                            <p:strVal val="0-#ppt_w/2"/>
                                          </p:val>
                                        </p:tav>
                                        <p:tav tm="100000">
                                          <p:val>
                                            <p:strVal val="#ppt_x"/>
                                          </p:val>
                                        </p:tav>
                                      </p:tavLst>
                                    </p:anim>
                                    <p:anim calcmode="lin" valueType="num">
                                      <p:cBhvr additive="base">
                                        <p:cTn id="31" dur="500" fill="hold"/>
                                        <p:tgtEl>
                                          <p:spTgt spid="6152"/>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6153"/>
                                        </p:tgtEl>
                                        <p:attrNameLst>
                                          <p:attrName>style.visibility</p:attrName>
                                        </p:attrNameLst>
                                      </p:cBhvr>
                                      <p:to>
                                        <p:strVal val="visible"/>
                                      </p:to>
                                    </p:set>
                                    <p:anim calcmode="lin" valueType="num">
                                      <p:cBhvr additive="base">
                                        <p:cTn id="36" dur="500" fill="hold"/>
                                        <p:tgtEl>
                                          <p:spTgt spid="6153"/>
                                        </p:tgtEl>
                                        <p:attrNameLst>
                                          <p:attrName>ppt_x</p:attrName>
                                        </p:attrNameLst>
                                      </p:cBhvr>
                                      <p:tavLst>
                                        <p:tav tm="0">
                                          <p:val>
                                            <p:strVal val="0-#ppt_w/2"/>
                                          </p:val>
                                        </p:tav>
                                        <p:tav tm="100000">
                                          <p:val>
                                            <p:strVal val="#ppt_x"/>
                                          </p:val>
                                        </p:tav>
                                      </p:tavLst>
                                    </p:anim>
                                    <p:anim calcmode="lin" valueType="num">
                                      <p:cBhvr additive="base">
                                        <p:cTn id="37" dur="500" fill="hold"/>
                                        <p:tgtEl>
                                          <p:spTgt spid="6153"/>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6154"/>
                                        </p:tgtEl>
                                        <p:attrNameLst>
                                          <p:attrName>style.visibility</p:attrName>
                                        </p:attrNameLst>
                                      </p:cBhvr>
                                      <p:to>
                                        <p:strVal val="visible"/>
                                      </p:to>
                                    </p:set>
                                    <p:anim calcmode="lin" valueType="num">
                                      <p:cBhvr additive="base">
                                        <p:cTn id="42" dur="500" fill="hold"/>
                                        <p:tgtEl>
                                          <p:spTgt spid="6154"/>
                                        </p:tgtEl>
                                        <p:attrNameLst>
                                          <p:attrName>ppt_x</p:attrName>
                                        </p:attrNameLst>
                                      </p:cBhvr>
                                      <p:tavLst>
                                        <p:tav tm="0">
                                          <p:val>
                                            <p:strVal val="0-#ppt_w/2"/>
                                          </p:val>
                                        </p:tav>
                                        <p:tav tm="100000">
                                          <p:val>
                                            <p:strVal val="#ppt_x"/>
                                          </p:val>
                                        </p:tav>
                                      </p:tavLst>
                                    </p:anim>
                                    <p:anim calcmode="lin" valueType="num">
                                      <p:cBhvr additive="base">
                                        <p:cTn id="43" dur="500" fill="hold"/>
                                        <p:tgtEl>
                                          <p:spTgt spid="6154"/>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6165"/>
                                        </p:tgtEl>
                                        <p:attrNameLst>
                                          <p:attrName>style.visibility</p:attrName>
                                        </p:attrNameLst>
                                      </p:cBhvr>
                                      <p:to>
                                        <p:strVal val="visible"/>
                                      </p:to>
                                    </p:set>
                                    <p:animEffect transition="in" filter="wipe(down)">
                                      <p:cBhvr>
                                        <p:cTn id="48" dur="500"/>
                                        <p:tgtEl>
                                          <p:spTgt spid="6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animBg="1"/>
      <p:bldP spid="6150" grpId="0" animBg="1"/>
      <p:bldP spid="6151" grpId="0" animBg="1"/>
      <p:bldP spid="6152" grpId="0" animBg="1"/>
      <p:bldP spid="6153" grpId="0" animBg="1"/>
      <p:bldP spid="6154" grpId="0" animBg="1"/>
      <p:bldP spid="6165" grpId="0" animBg="1"/>
      <p:bldP spid="616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7"/>
          <p:cNvPicPr>
            <a:picLocks noChangeAspect="1" noChangeArrowheads="1"/>
          </p:cNvPicPr>
          <p:nvPr/>
        </p:nvPicPr>
        <p:blipFill>
          <a:blip r:embed="rId3" cstate="print"/>
          <a:srcRect/>
          <a:stretch>
            <a:fillRect/>
          </a:stretch>
        </p:blipFill>
        <p:spPr bwMode="auto">
          <a:xfrm>
            <a:off x="1582737" y="797963"/>
            <a:ext cx="6096000" cy="4572000"/>
          </a:xfrm>
          <a:prstGeom prst="rect">
            <a:avLst/>
          </a:prstGeom>
          <a:noFill/>
          <a:ln w="9525">
            <a:noFill/>
            <a:miter lim="800000"/>
            <a:headEnd/>
            <a:tailEnd/>
          </a:ln>
        </p:spPr>
      </p:pic>
      <p:sp>
        <p:nvSpPr>
          <p:cNvPr id="35843" name="Text Box 4"/>
          <p:cNvSpPr txBox="1">
            <a:spLocks noChangeArrowheads="1"/>
          </p:cNvSpPr>
          <p:nvPr/>
        </p:nvSpPr>
        <p:spPr bwMode="auto">
          <a:xfrm>
            <a:off x="1645433" y="213188"/>
            <a:ext cx="5970609" cy="584775"/>
          </a:xfrm>
          <a:prstGeom prst="rect">
            <a:avLst/>
          </a:prstGeom>
          <a:noFill/>
          <a:ln w="9525">
            <a:noFill/>
            <a:miter lim="800000"/>
            <a:headEnd/>
            <a:tailEnd/>
          </a:ln>
        </p:spPr>
        <p:txBody>
          <a:bodyPr wrap="none">
            <a:spAutoFit/>
          </a:bodyPr>
          <a:lstStyle/>
          <a:p>
            <a:r>
              <a:rPr lang="en-US" sz="3200" b="1" i="1" dirty="0">
                <a:solidFill>
                  <a:srgbClr val="0033CC"/>
                </a:solidFill>
                <a:latin typeface="Arial" panose="020B0604020202020204" pitchFamily="34" charset="0"/>
                <a:cs typeface="Arial" panose="020B0604020202020204" pitchFamily="34" charset="0"/>
              </a:rPr>
              <a:t>Harmonics for Amp And Volts</a:t>
            </a:r>
          </a:p>
        </p:txBody>
      </p:sp>
      <p:sp>
        <p:nvSpPr>
          <p:cNvPr id="35844" name="Text Box 5"/>
          <p:cNvSpPr txBox="1">
            <a:spLocks noChangeArrowheads="1"/>
          </p:cNvSpPr>
          <p:nvPr/>
        </p:nvSpPr>
        <p:spPr bwMode="auto">
          <a:xfrm>
            <a:off x="2112036" y="5540925"/>
            <a:ext cx="1089025" cy="519112"/>
          </a:xfrm>
          <a:prstGeom prst="rect">
            <a:avLst/>
          </a:prstGeom>
          <a:noFill/>
          <a:ln w="9525">
            <a:noFill/>
            <a:miter lim="800000"/>
            <a:headEnd/>
            <a:tailEnd/>
          </a:ln>
        </p:spPr>
        <p:txBody>
          <a:bodyPr wrap="none">
            <a:spAutoFit/>
          </a:bodyPr>
          <a:lstStyle/>
          <a:p>
            <a:r>
              <a:rPr lang="en-US" sz="2800" b="1" i="1" u="sng" dirty="0">
                <a:solidFill>
                  <a:srgbClr val="FF0000"/>
                </a:solidFill>
                <a:latin typeface="Times New Roman" pitchFamily="18" charset="0"/>
              </a:rPr>
              <a:t>Amps</a:t>
            </a:r>
            <a:r>
              <a:rPr lang="en-US" sz="2400" b="1" i="1" u="sng" dirty="0">
                <a:solidFill>
                  <a:srgbClr val="FF0000"/>
                </a:solidFill>
                <a:latin typeface="Times New Roman" pitchFamily="18" charset="0"/>
              </a:rPr>
              <a:t> </a:t>
            </a:r>
          </a:p>
        </p:txBody>
      </p:sp>
      <p:sp>
        <p:nvSpPr>
          <p:cNvPr id="35845" name="Text Box 6"/>
          <p:cNvSpPr txBox="1">
            <a:spLocks noChangeArrowheads="1"/>
          </p:cNvSpPr>
          <p:nvPr/>
        </p:nvSpPr>
        <p:spPr bwMode="auto">
          <a:xfrm>
            <a:off x="5854041" y="5540924"/>
            <a:ext cx="1009650" cy="519113"/>
          </a:xfrm>
          <a:prstGeom prst="rect">
            <a:avLst/>
          </a:prstGeom>
          <a:noFill/>
          <a:ln w="9525">
            <a:noFill/>
            <a:miter lim="800000"/>
            <a:headEnd/>
            <a:tailEnd/>
          </a:ln>
        </p:spPr>
        <p:txBody>
          <a:bodyPr wrap="none">
            <a:spAutoFit/>
          </a:bodyPr>
          <a:lstStyle/>
          <a:p>
            <a:r>
              <a:rPr lang="en-US" sz="2800" b="1" i="1" u="sng">
                <a:latin typeface="Times New Roman" pitchFamily="18" charset="0"/>
              </a:rPr>
              <a:t>Volts</a:t>
            </a:r>
            <a:r>
              <a:rPr lang="en-US" sz="2400" b="1" i="1" u="sng">
                <a:latin typeface="Times New Roman" pitchFamily="18" charset="0"/>
              </a:rPr>
              <a:t>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3368785" y="233737"/>
            <a:ext cx="2406428" cy="584775"/>
          </a:xfrm>
          <a:prstGeom prst="rect">
            <a:avLst/>
          </a:prstGeom>
          <a:noFill/>
          <a:ln w="9525">
            <a:noFill/>
            <a:miter lim="800000"/>
            <a:headEnd/>
            <a:tailEnd/>
          </a:ln>
        </p:spPr>
        <p:txBody>
          <a:bodyPr wrap="none">
            <a:spAutoFit/>
          </a:bodyPr>
          <a:lstStyle/>
          <a:p>
            <a:r>
              <a:rPr lang="en-US" sz="3200" b="1" i="1" dirty="0">
                <a:solidFill>
                  <a:srgbClr val="0033CC"/>
                </a:solidFill>
                <a:latin typeface="Arial" panose="020B0604020202020204" pitchFamily="34" charset="0"/>
                <a:cs typeface="Arial" panose="020B0604020202020204" pitchFamily="34" charset="0"/>
              </a:rPr>
              <a:t>Harmonics</a:t>
            </a:r>
            <a:r>
              <a:rPr lang="en-US" sz="3200" b="1" i="1" dirty="0">
                <a:solidFill>
                  <a:srgbClr val="0033CC"/>
                </a:solidFill>
                <a:latin typeface="Times New Roman" pitchFamily="18" charset="0"/>
              </a:rPr>
              <a:t> </a:t>
            </a:r>
          </a:p>
        </p:txBody>
      </p:sp>
      <p:pic>
        <p:nvPicPr>
          <p:cNvPr id="46083" name="Picture 7"/>
          <p:cNvPicPr>
            <a:picLocks noChangeAspect="1" noChangeArrowheads="1"/>
          </p:cNvPicPr>
          <p:nvPr/>
        </p:nvPicPr>
        <p:blipFill>
          <a:blip r:embed="rId2" cstate="print"/>
          <a:srcRect/>
          <a:stretch>
            <a:fillRect/>
          </a:stretch>
        </p:blipFill>
        <p:spPr bwMode="auto">
          <a:xfrm>
            <a:off x="544512" y="818513"/>
            <a:ext cx="8054975" cy="5131186"/>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74638"/>
            <a:ext cx="8229600" cy="685800"/>
          </a:xfrm>
        </p:spPr>
        <p:txBody>
          <a:bodyPr>
            <a:normAutofit/>
          </a:bodyPr>
          <a:lstStyle/>
          <a:p>
            <a:pPr algn="ctr" eaLnBrk="1" hangingPunct="1"/>
            <a:r>
              <a:rPr lang="en-US" altLang="en-US" sz="3200" b="1" i="1" dirty="0">
                <a:solidFill>
                  <a:srgbClr val="0033CC"/>
                </a:solidFill>
                <a:latin typeface="Arial" panose="020B0604020202020204" pitchFamily="34" charset="0"/>
                <a:cs typeface="Arial" panose="020B0604020202020204" pitchFamily="34" charset="0"/>
              </a:rPr>
              <a:t>Causes of Harmonics</a:t>
            </a:r>
          </a:p>
        </p:txBody>
      </p:sp>
      <p:sp>
        <p:nvSpPr>
          <p:cNvPr id="4099" name="Text Box 3"/>
          <p:cNvSpPr txBox="1">
            <a:spLocks noChangeArrowheads="1"/>
          </p:cNvSpPr>
          <p:nvPr/>
        </p:nvSpPr>
        <p:spPr bwMode="auto">
          <a:xfrm>
            <a:off x="533400" y="1162050"/>
            <a:ext cx="8172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50000"/>
              </a:spcBef>
              <a:buFontTx/>
              <a:buNone/>
            </a:pPr>
            <a:r>
              <a:rPr lang="en-US" altLang="en-US" sz="2000" b="1"/>
              <a:t>Harmonics are caused by devices that use an irregular current sinewave when the normal sinewave voltage is applied</a:t>
            </a:r>
          </a:p>
        </p:txBody>
      </p:sp>
      <p:sp>
        <p:nvSpPr>
          <p:cNvPr id="35844" name="Text Box 4"/>
          <p:cNvSpPr txBox="1">
            <a:spLocks noChangeArrowheads="1"/>
          </p:cNvSpPr>
          <p:nvPr/>
        </p:nvSpPr>
        <p:spPr bwMode="auto">
          <a:xfrm>
            <a:off x="357455" y="2916772"/>
            <a:ext cx="398145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1800" b="1" u="sng" dirty="0"/>
              <a:t>LINEAR LOADS  (Few Harmonics)</a:t>
            </a:r>
          </a:p>
          <a:p>
            <a:pPr>
              <a:spcBef>
                <a:spcPct val="50000"/>
              </a:spcBef>
            </a:pPr>
            <a:r>
              <a:rPr lang="en-US" altLang="en-US" sz="1800" b="1" dirty="0"/>
              <a:t> Incandescent Lights</a:t>
            </a:r>
          </a:p>
          <a:p>
            <a:pPr>
              <a:spcBef>
                <a:spcPct val="50000"/>
              </a:spcBef>
            </a:pPr>
            <a:r>
              <a:rPr lang="en-US" altLang="en-US" sz="1800" b="1" dirty="0"/>
              <a:t> Heating Loads (Resistive)</a:t>
            </a:r>
          </a:p>
          <a:p>
            <a:pPr>
              <a:spcBef>
                <a:spcPct val="50000"/>
              </a:spcBef>
            </a:pPr>
            <a:r>
              <a:rPr lang="en-US" altLang="en-US" sz="1800" b="1" dirty="0"/>
              <a:t> Some Motors</a:t>
            </a:r>
          </a:p>
        </p:txBody>
      </p:sp>
      <p:sp>
        <p:nvSpPr>
          <p:cNvPr id="35845" name="Text Box 5"/>
          <p:cNvSpPr txBox="1">
            <a:spLocks noChangeArrowheads="1"/>
          </p:cNvSpPr>
          <p:nvPr/>
        </p:nvSpPr>
        <p:spPr bwMode="auto">
          <a:xfrm>
            <a:off x="4619625" y="2905908"/>
            <a:ext cx="4248150"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1800" b="1" u="sng" dirty="0"/>
              <a:t>NON-LINEAR LOADS  (Harmonics)</a:t>
            </a:r>
          </a:p>
          <a:p>
            <a:pPr>
              <a:spcBef>
                <a:spcPct val="50000"/>
              </a:spcBef>
            </a:pPr>
            <a:r>
              <a:rPr lang="en-US" altLang="en-US" sz="1800" b="1" dirty="0"/>
              <a:t> DC Drives</a:t>
            </a:r>
          </a:p>
          <a:p>
            <a:pPr>
              <a:spcBef>
                <a:spcPct val="50000"/>
              </a:spcBef>
            </a:pPr>
            <a:r>
              <a:rPr lang="en-US" altLang="en-US" sz="1800" b="1" dirty="0"/>
              <a:t>Power Rectifiers</a:t>
            </a:r>
          </a:p>
          <a:p>
            <a:pPr>
              <a:spcBef>
                <a:spcPct val="50000"/>
              </a:spcBef>
            </a:pPr>
            <a:r>
              <a:rPr lang="en-US" altLang="en-US" sz="1800" b="1" dirty="0"/>
              <a:t>Compact Fluorescent Bulbs</a:t>
            </a:r>
          </a:p>
        </p:txBody>
      </p:sp>
    </p:spTree>
    <p:extLst>
      <p:ext uri="{BB962C8B-B14F-4D97-AF65-F5344CB8AC3E}">
        <p14:creationId xmlns:p14="http://schemas.microsoft.com/office/powerpoint/2010/main" val="3899963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p:bldP spid="3584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274638"/>
            <a:ext cx="8229600" cy="557212"/>
          </a:xfrm>
        </p:spPr>
        <p:txBody>
          <a:bodyPr>
            <a:noAutofit/>
          </a:bodyPr>
          <a:lstStyle/>
          <a:p>
            <a:pPr algn="ctr" eaLnBrk="1" hangingPunct="1"/>
            <a:r>
              <a:rPr lang="en-US" altLang="en-US" sz="3200" b="1" i="1" dirty="0">
                <a:solidFill>
                  <a:srgbClr val="0033CC"/>
                </a:solidFill>
                <a:latin typeface="Arial" panose="020B0604020202020204" pitchFamily="34" charset="0"/>
                <a:cs typeface="Arial" panose="020B0604020202020204" pitchFamily="34" charset="0"/>
              </a:rPr>
              <a:t>Harmonic Distortion</a:t>
            </a: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 y="2963863"/>
            <a:ext cx="3860800"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1413" y="2951163"/>
            <a:ext cx="3703637"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5"/>
          <p:cNvSpPr txBox="1">
            <a:spLocks noChangeArrowheads="1"/>
          </p:cNvSpPr>
          <p:nvPr/>
        </p:nvSpPr>
        <p:spPr bwMode="auto">
          <a:xfrm>
            <a:off x="457200" y="1193800"/>
            <a:ext cx="821055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1800" b="1"/>
              <a:t>Harmonic waveforms are simply multiples of the fundamental waveform.</a:t>
            </a:r>
          </a:p>
          <a:p>
            <a:pPr>
              <a:spcBef>
                <a:spcPct val="50000"/>
              </a:spcBef>
              <a:buFontTx/>
              <a:buNone/>
            </a:pPr>
            <a:r>
              <a:rPr lang="en-US" altLang="en-US" sz="1800" b="1"/>
              <a:t>The graphs below show the relationship between a fundamental (60 Hz) current waveform and a 5</a:t>
            </a:r>
            <a:r>
              <a:rPr lang="en-US" altLang="en-US" sz="1800" b="1" baseline="30000"/>
              <a:t>th</a:t>
            </a:r>
            <a:r>
              <a:rPr lang="en-US" altLang="en-US" sz="1800" b="1"/>
              <a:t> harmonic (300 Hz) component with about 25% peak deviation.</a:t>
            </a:r>
          </a:p>
        </p:txBody>
      </p:sp>
      <p:sp>
        <p:nvSpPr>
          <p:cNvPr id="5126" name="Text Box 6"/>
          <p:cNvSpPr txBox="1">
            <a:spLocks noChangeArrowheads="1"/>
          </p:cNvSpPr>
          <p:nvPr/>
        </p:nvSpPr>
        <p:spPr bwMode="auto">
          <a:xfrm>
            <a:off x="2260600" y="2933700"/>
            <a:ext cx="1905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1400" b="1" dirty="0">
                <a:latin typeface="Univers 57 Condensed" pitchFamily="2" charset="0"/>
              </a:rPr>
              <a:t>Fundamental (60Hz)</a:t>
            </a:r>
          </a:p>
        </p:txBody>
      </p:sp>
      <p:sp>
        <p:nvSpPr>
          <p:cNvPr id="5127" name="Line 7"/>
          <p:cNvSpPr>
            <a:spLocks noChangeShapeType="1"/>
          </p:cNvSpPr>
          <p:nvPr/>
        </p:nvSpPr>
        <p:spPr bwMode="auto">
          <a:xfrm flipH="1">
            <a:off x="1765300" y="3086100"/>
            <a:ext cx="5207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8" name="Text Box 8"/>
          <p:cNvSpPr txBox="1">
            <a:spLocks noChangeArrowheads="1"/>
          </p:cNvSpPr>
          <p:nvPr/>
        </p:nvSpPr>
        <p:spPr bwMode="auto">
          <a:xfrm>
            <a:off x="393700" y="4889500"/>
            <a:ext cx="2019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1400" b="1" dirty="0">
                <a:latin typeface="Univers 57 Condensed" pitchFamily="2" charset="0"/>
              </a:rPr>
              <a:t>5</a:t>
            </a:r>
            <a:r>
              <a:rPr lang="en-US" altLang="en-US" sz="1400" b="1" baseline="30000" dirty="0">
                <a:latin typeface="Univers 57 Condensed" pitchFamily="2" charset="0"/>
              </a:rPr>
              <a:t>th</a:t>
            </a:r>
            <a:r>
              <a:rPr lang="en-US" altLang="en-US" sz="1400" b="1" dirty="0">
                <a:latin typeface="Univers 57 Condensed" pitchFamily="2" charset="0"/>
              </a:rPr>
              <a:t> Harmonic (300Hz)</a:t>
            </a:r>
          </a:p>
        </p:txBody>
      </p:sp>
      <p:sp>
        <p:nvSpPr>
          <p:cNvPr id="5129" name="Line 9"/>
          <p:cNvSpPr>
            <a:spLocks noChangeShapeType="1"/>
          </p:cNvSpPr>
          <p:nvPr/>
        </p:nvSpPr>
        <p:spPr bwMode="auto">
          <a:xfrm flipV="1">
            <a:off x="1168400" y="4356100"/>
            <a:ext cx="457200" cy="5461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30" name="Text Box 10"/>
          <p:cNvSpPr txBox="1">
            <a:spLocks noChangeArrowheads="1"/>
          </p:cNvSpPr>
          <p:nvPr/>
        </p:nvSpPr>
        <p:spPr bwMode="auto">
          <a:xfrm>
            <a:off x="6578600" y="2841625"/>
            <a:ext cx="2070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1400" b="1" dirty="0">
                <a:latin typeface="Univers 57 Condensed" pitchFamily="2" charset="0"/>
              </a:rPr>
              <a:t>Resultant Wave Form</a:t>
            </a:r>
          </a:p>
        </p:txBody>
      </p:sp>
      <p:sp>
        <p:nvSpPr>
          <p:cNvPr id="5131" name="Line 11"/>
          <p:cNvSpPr>
            <a:spLocks noChangeShapeType="1"/>
          </p:cNvSpPr>
          <p:nvPr/>
        </p:nvSpPr>
        <p:spPr bwMode="auto">
          <a:xfrm flipH="1">
            <a:off x="6169025" y="3022600"/>
            <a:ext cx="457200" cy="139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5184365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normAutofit fontScale="90000"/>
          </a:bodyPr>
          <a:lstStyle/>
          <a:p>
            <a:pPr algn="ctr"/>
            <a:r>
              <a:rPr lang="en-US" altLang="en-US" sz="3200" b="1" i="1" dirty="0">
                <a:solidFill>
                  <a:srgbClr val="0033CC"/>
                </a:solidFill>
                <a:latin typeface="Arial" panose="020B0604020202020204" pitchFamily="34" charset="0"/>
                <a:cs typeface="Arial" panose="020B0604020202020204" pitchFamily="34" charset="0"/>
              </a:rPr>
              <a:t>Incandescent Bulb</a:t>
            </a:r>
          </a:p>
        </p:txBody>
      </p:sp>
      <p:pic>
        <p:nvPicPr>
          <p:cNvPr id="133123" name="Picture 5" descr="Incandescent Bul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8" y="1368426"/>
            <a:ext cx="5789612" cy="469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C:\Users\ADHARRIN\AppData\Local\Microsoft\Windows\Temporary Internet Files\Content.IE5\W93WESZU\MC900435236[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8615" y="2095500"/>
            <a:ext cx="2165385"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4601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normAutofit fontScale="90000"/>
          </a:bodyPr>
          <a:lstStyle/>
          <a:p>
            <a:pPr algn="ctr"/>
            <a:r>
              <a:rPr lang="en-US" altLang="en-US" sz="3200" b="1" i="1" dirty="0">
                <a:solidFill>
                  <a:srgbClr val="0033CC"/>
                </a:solidFill>
                <a:latin typeface="Arial" panose="020B0604020202020204" pitchFamily="34" charset="0"/>
                <a:cs typeface="Arial" panose="020B0604020202020204" pitchFamily="34" charset="0"/>
              </a:rPr>
              <a:t>Compact Fluorescent Bulb</a:t>
            </a:r>
          </a:p>
        </p:txBody>
      </p:sp>
      <p:pic>
        <p:nvPicPr>
          <p:cNvPr id="134147" name="Picture 4" descr="Flour Bul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3" y="1176337"/>
            <a:ext cx="5197475"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5" descr="101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7900" y="988816"/>
            <a:ext cx="2286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2" descr="flo bulb 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4988" y="3313309"/>
            <a:ext cx="3397250"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2631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bwMode="auto">
          <a:xfrm>
            <a:off x="2710014" y="1117600"/>
            <a:ext cx="4256495" cy="484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Grp="1" noChangeArrowheads="1"/>
          </p:cNvSpPr>
          <p:nvPr>
            <p:ph type="title"/>
          </p:nvPr>
        </p:nvSpPr>
        <p:spPr>
          <a:xfrm>
            <a:off x="685800" y="228600"/>
            <a:ext cx="7772400" cy="685800"/>
          </a:xfrm>
        </p:spPr>
        <p:txBody>
          <a:bodyPr>
            <a:normAutofit/>
          </a:bodyPr>
          <a:lstStyle/>
          <a:p>
            <a:pPr algn="ctr"/>
            <a:r>
              <a:rPr lang="en-US" altLang="en-US" sz="3200" b="1" i="1" dirty="0">
                <a:solidFill>
                  <a:srgbClr val="0033CC"/>
                </a:solidFill>
                <a:latin typeface="Arial" charset="0"/>
              </a:rPr>
              <a:t>Instrument Transformers</a:t>
            </a:r>
          </a:p>
        </p:txBody>
      </p:sp>
    </p:spTree>
    <p:extLst>
      <p:ext uri="{BB962C8B-B14F-4D97-AF65-F5344CB8AC3E}">
        <p14:creationId xmlns:p14="http://schemas.microsoft.com/office/powerpoint/2010/main" val="6975060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algn="ctr"/>
            <a:r>
              <a:rPr lang="en-US" altLang="en-US" sz="2800" b="1" i="1" dirty="0">
                <a:solidFill>
                  <a:srgbClr val="0033CC"/>
                </a:solidFill>
                <a:latin typeface="Arial" panose="020B0604020202020204" pitchFamily="34" charset="0"/>
                <a:cs typeface="Arial" panose="020B0604020202020204" pitchFamily="34" charset="0"/>
              </a:rPr>
              <a:t>Motor</a:t>
            </a:r>
          </a:p>
        </p:txBody>
      </p:sp>
      <p:pic>
        <p:nvPicPr>
          <p:cNvPr id="136195" name="Picture 3" descr="1 Phase Mo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57313"/>
            <a:ext cx="5689600" cy="4683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6" name="Picture 4" descr="DSCF3917"/>
          <p:cNvPicPr>
            <a:picLocks noChangeAspect="1" noChangeArrowheads="1"/>
          </p:cNvPicPr>
          <p:nvPr/>
        </p:nvPicPr>
        <p:blipFill>
          <a:blip r:embed="rId4">
            <a:lum bright="10000"/>
            <a:extLst>
              <a:ext uri="{28A0092B-C50C-407E-A947-70E740481C1C}">
                <a14:useLocalDpi xmlns:a14="http://schemas.microsoft.com/office/drawing/2010/main" val="0"/>
              </a:ext>
            </a:extLst>
          </a:blip>
          <a:srcRect/>
          <a:stretch>
            <a:fillRect/>
          </a:stretch>
        </p:blipFill>
        <p:spPr bwMode="auto">
          <a:xfrm>
            <a:off x="6066979" y="2305050"/>
            <a:ext cx="29972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17515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fontScale="90000"/>
          </a:bodyPr>
          <a:lstStyle/>
          <a:p>
            <a:pPr algn="ctr"/>
            <a:r>
              <a:rPr lang="en-US" altLang="en-US" sz="3200" b="1" i="1" dirty="0">
                <a:solidFill>
                  <a:srgbClr val="0033CC"/>
                </a:solidFill>
                <a:latin typeface="Arial" panose="020B0604020202020204" pitchFamily="34" charset="0"/>
                <a:cs typeface="Arial" panose="020B0604020202020204" pitchFamily="34" charset="0"/>
              </a:rPr>
              <a:t>Power Supply for Lap Top Computer</a:t>
            </a:r>
          </a:p>
        </p:txBody>
      </p:sp>
      <p:pic>
        <p:nvPicPr>
          <p:cNvPr id="138243" name="Picture 3" descr="Power Supply Compu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87" y="1124744"/>
            <a:ext cx="5568950" cy="481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4" name="Picture 4" descr="DSCF3915"/>
          <p:cNvPicPr>
            <a:picLocks noChangeAspect="1" noChangeArrowheads="1"/>
          </p:cNvPicPr>
          <p:nvPr/>
        </p:nvPicPr>
        <p:blipFill>
          <a:blip r:embed="rId4">
            <a:lum bright="10000"/>
            <a:extLst>
              <a:ext uri="{28A0092B-C50C-407E-A947-70E740481C1C}">
                <a14:useLocalDpi xmlns:a14="http://schemas.microsoft.com/office/drawing/2010/main" val="0"/>
              </a:ext>
            </a:extLst>
          </a:blip>
          <a:srcRect r="6339"/>
          <a:stretch>
            <a:fillRect/>
          </a:stretch>
        </p:blipFill>
        <p:spPr bwMode="auto">
          <a:xfrm>
            <a:off x="6113463" y="2348706"/>
            <a:ext cx="269875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12804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p:cNvPicPr>
            <a:picLocks noChangeAspect="1" noChangeArrowheads="1"/>
          </p:cNvPicPr>
          <p:nvPr/>
        </p:nvPicPr>
        <p:blipFill>
          <a:blip r:embed="rId3" cstate="print"/>
          <a:srcRect/>
          <a:stretch>
            <a:fillRect/>
          </a:stretch>
        </p:blipFill>
        <p:spPr bwMode="auto">
          <a:xfrm>
            <a:off x="1335088" y="1346775"/>
            <a:ext cx="6096000" cy="4572000"/>
          </a:xfrm>
          <a:prstGeom prst="rect">
            <a:avLst/>
          </a:prstGeom>
          <a:noFill/>
          <a:ln w="9525">
            <a:noFill/>
            <a:miter lim="800000"/>
            <a:headEnd/>
            <a:tailEnd/>
          </a:ln>
        </p:spPr>
      </p:pic>
      <p:sp>
        <p:nvSpPr>
          <p:cNvPr id="40963" name="Text Box 6"/>
          <p:cNvSpPr txBox="1">
            <a:spLocks noChangeArrowheads="1"/>
          </p:cNvSpPr>
          <p:nvPr/>
        </p:nvSpPr>
        <p:spPr bwMode="auto">
          <a:xfrm>
            <a:off x="2152650" y="354450"/>
            <a:ext cx="4161652" cy="584775"/>
          </a:xfrm>
          <a:prstGeom prst="rect">
            <a:avLst/>
          </a:prstGeom>
          <a:noFill/>
          <a:ln w="9525">
            <a:noFill/>
            <a:miter lim="800000"/>
            <a:headEnd/>
            <a:tailEnd/>
          </a:ln>
        </p:spPr>
        <p:txBody>
          <a:bodyPr wrap="none">
            <a:spAutoFit/>
          </a:bodyPr>
          <a:lstStyle/>
          <a:p>
            <a:r>
              <a:rPr lang="en-US" sz="3200" b="1" i="1" dirty="0">
                <a:solidFill>
                  <a:srgbClr val="0033CC"/>
                </a:solidFill>
                <a:latin typeface="Arial" panose="020B0604020202020204" pitchFamily="34" charset="0"/>
                <a:cs typeface="Arial" panose="020B0604020202020204" pitchFamily="34" charset="0"/>
              </a:rPr>
              <a:t>Meter Accuracy Test</a:t>
            </a:r>
            <a:endParaRPr lang="en-US" sz="3200" i="1" dirty="0">
              <a:solidFill>
                <a:srgbClr val="0033CC"/>
              </a:solidFill>
              <a:latin typeface="Arial" panose="020B0604020202020204" pitchFamily="34" charset="0"/>
              <a:cs typeface="Arial" panose="020B0604020202020204" pitchFamily="34" charset="0"/>
            </a:endParaRPr>
          </a:p>
        </p:txBody>
      </p:sp>
      <p:sp>
        <p:nvSpPr>
          <p:cNvPr id="6" name="TextBox 5"/>
          <p:cNvSpPr txBox="1"/>
          <p:nvPr/>
        </p:nvSpPr>
        <p:spPr>
          <a:xfrm>
            <a:off x="1417251" y="2117582"/>
            <a:ext cx="2816225" cy="368300"/>
          </a:xfrm>
          <a:prstGeom prst="rect">
            <a:avLst/>
          </a:prstGeom>
          <a:solidFill>
            <a:srgbClr val="00CC66">
              <a:alpha val="33000"/>
            </a:srgbClr>
          </a:solidFill>
          <a:effectLst>
            <a:outerShdw blurRad="50800" dist="50800" dir="5400000" algn="ctr" rotWithShape="0">
              <a:srgbClr val="000000"/>
            </a:outerShdw>
          </a:effectLst>
        </p:spPr>
        <p:txBody>
          <a:bodyPr>
            <a:spAutoFit/>
          </a:bodyPr>
          <a:lstStyle/>
          <a:p>
            <a:pPr>
              <a:defRPr/>
            </a:pP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1"/>
          <p:cNvPicPr>
            <a:picLocks noChangeAspect="1" noChangeArrowheads="1"/>
          </p:cNvPicPr>
          <p:nvPr/>
        </p:nvPicPr>
        <p:blipFill>
          <a:blip r:embed="rId3" cstate="print"/>
          <a:srcRect/>
          <a:stretch>
            <a:fillRect/>
          </a:stretch>
        </p:blipFill>
        <p:spPr bwMode="auto">
          <a:xfrm>
            <a:off x="4498975" y="1417834"/>
            <a:ext cx="4645025" cy="4079679"/>
          </a:xfrm>
          <a:prstGeom prst="rect">
            <a:avLst/>
          </a:prstGeom>
          <a:noFill/>
          <a:ln w="9525">
            <a:noFill/>
            <a:miter lim="800000"/>
            <a:headEnd/>
            <a:tailEnd/>
          </a:ln>
        </p:spPr>
      </p:pic>
      <p:pic>
        <p:nvPicPr>
          <p:cNvPr id="44035" name="Picture 12"/>
          <p:cNvPicPr>
            <a:picLocks noChangeAspect="1" noChangeArrowheads="1"/>
          </p:cNvPicPr>
          <p:nvPr/>
        </p:nvPicPr>
        <p:blipFill>
          <a:blip r:embed="rId4" cstate="print"/>
          <a:srcRect/>
          <a:stretch>
            <a:fillRect/>
          </a:stretch>
        </p:blipFill>
        <p:spPr bwMode="auto">
          <a:xfrm>
            <a:off x="0" y="1417834"/>
            <a:ext cx="4340225" cy="4079679"/>
          </a:xfrm>
          <a:prstGeom prst="rect">
            <a:avLst/>
          </a:prstGeom>
          <a:noFill/>
          <a:ln w="9525">
            <a:noFill/>
            <a:miter lim="800000"/>
            <a:headEnd/>
            <a:tailEnd/>
          </a:ln>
        </p:spPr>
      </p:pic>
      <p:sp>
        <p:nvSpPr>
          <p:cNvPr id="44036" name="Text Box 10"/>
          <p:cNvSpPr txBox="1">
            <a:spLocks noChangeArrowheads="1"/>
          </p:cNvSpPr>
          <p:nvPr/>
        </p:nvSpPr>
        <p:spPr bwMode="auto">
          <a:xfrm>
            <a:off x="2491174" y="383731"/>
            <a:ext cx="4161652" cy="584775"/>
          </a:xfrm>
          <a:prstGeom prst="rect">
            <a:avLst/>
          </a:prstGeom>
          <a:noFill/>
          <a:ln w="9525">
            <a:noFill/>
            <a:miter lim="800000"/>
            <a:headEnd/>
            <a:tailEnd/>
          </a:ln>
        </p:spPr>
        <p:txBody>
          <a:bodyPr wrap="none">
            <a:spAutoFit/>
          </a:bodyPr>
          <a:lstStyle/>
          <a:p>
            <a:r>
              <a:rPr lang="en-US" sz="3200" b="1" i="1" dirty="0">
                <a:solidFill>
                  <a:srgbClr val="0033CC"/>
                </a:solidFill>
                <a:latin typeface="Arial" panose="020B0604020202020204" pitchFamily="34" charset="0"/>
                <a:cs typeface="Arial" panose="020B0604020202020204" pitchFamily="34" charset="0"/>
              </a:rPr>
              <a:t>Meter Accuracy Test</a:t>
            </a:r>
            <a:endParaRPr lang="en-US" sz="3200" i="1"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1524000" y="1275940"/>
            <a:ext cx="6096000" cy="4572000"/>
          </a:xfrm>
          <a:prstGeom prst="rect">
            <a:avLst/>
          </a:prstGeom>
          <a:noFill/>
          <a:ln w="9525">
            <a:noFill/>
            <a:miter lim="800000"/>
            <a:headEnd/>
            <a:tailEnd/>
          </a:ln>
        </p:spPr>
      </p:pic>
      <p:sp>
        <p:nvSpPr>
          <p:cNvPr id="41987" name="Rectangle 2"/>
          <p:cNvSpPr>
            <a:spLocks noChangeArrowheads="1"/>
          </p:cNvSpPr>
          <p:nvPr/>
        </p:nvSpPr>
        <p:spPr bwMode="auto">
          <a:xfrm>
            <a:off x="1310947" y="373062"/>
            <a:ext cx="6522106" cy="584775"/>
          </a:xfrm>
          <a:prstGeom prst="rect">
            <a:avLst/>
          </a:prstGeom>
          <a:noFill/>
          <a:ln w="9525">
            <a:noFill/>
            <a:miter lim="800000"/>
            <a:headEnd/>
            <a:tailEnd/>
          </a:ln>
        </p:spPr>
        <p:txBody>
          <a:bodyPr wrap="none">
            <a:spAutoFit/>
          </a:bodyPr>
          <a:lstStyle/>
          <a:p>
            <a:r>
              <a:rPr lang="en-US" sz="3200" b="1" i="1" dirty="0">
                <a:solidFill>
                  <a:srgbClr val="0033CC"/>
                </a:solidFill>
                <a:latin typeface="Arial" panose="020B0604020202020204" pitchFamily="34" charset="0"/>
                <a:cs typeface="Arial" panose="020B0604020202020204" pitchFamily="34" charset="0"/>
              </a:rPr>
              <a:t>Customer or Phantom Load Test</a:t>
            </a:r>
            <a:endParaRPr lang="en-US" sz="3200" i="1"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17"/>
          <p:cNvSpPr txBox="1">
            <a:spLocks noChangeArrowheads="1"/>
          </p:cNvSpPr>
          <p:nvPr/>
        </p:nvSpPr>
        <p:spPr bwMode="auto">
          <a:xfrm>
            <a:off x="1865201" y="689153"/>
            <a:ext cx="5413598" cy="584775"/>
          </a:xfrm>
          <a:prstGeom prst="rect">
            <a:avLst/>
          </a:prstGeom>
          <a:noFill/>
          <a:ln w="9525">
            <a:noFill/>
            <a:miter lim="800000"/>
            <a:headEnd/>
            <a:tailEnd/>
          </a:ln>
        </p:spPr>
        <p:txBody>
          <a:bodyPr wrap="none">
            <a:spAutoFit/>
          </a:bodyPr>
          <a:lstStyle/>
          <a:p>
            <a:r>
              <a:rPr lang="en-US" sz="3200" b="1" i="1" dirty="0">
                <a:solidFill>
                  <a:srgbClr val="0033CC"/>
                </a:solidFill>
                <a:latin typeface="Arial" panose="020B0604020202020204" pitchFamily="34" charset="0"/>
                <a:cs typeface="Arial" panose="020B0604020202020204" pitchFamily="34" charset="0"/>
              </a:rPr>
              <a:t>Meter Accuracy Test Setup</a:t>
            </a:r>
            <a:endParaRPr lang="en-US" sz="3200" i="1" dirty="0">
              <a:solidFill>
                <a:srgbClr val="0033CC"/>
              </a:solidFill>
              <a:latin typeface="Arial" panose="020B0604020202020204" pitchFamily="34" charset="0"/>
              <a:cs typeface="Arial" panose="020B0604020202020204" pitchFamily="34" charset="0"/>
            </a:endParaRPr>
          </a:p>
        </p:txBody>
      </p:sp>
      <p:pic>
        <p:nvPicPr>
          <p:cNvPr id="43011" name="Picture 8"/>
          <p:cNvPicPr>
            <a:picLocks noChangeAspect="1" noChangeArrowheads="1"/>
          </p:cNvPicPr>
          <p:nvPr/>
        </p:nvPicPr>
        <p:blipFill>
          <a:blip r:embed="rId3" cstate="print"/>
          <a:srcRect/>
          <a:stretch>
            <a:fillRect/>
          </a:stretch>
        </p:blipFill>
        <p:spPr bwMode="auto">
          <a:xfrm>
            <a:off x="0" y="2090738"/>
            <a:ext cx="4543425" cy="3406775"/>
          </a:xfrm>
          <a:prstGeom prst="rect">
            <a:avLst/>
          </a:prstGeom>
          <a:noFill/>
          <a:ln w="9525">
            <a:noFill/>
            <a:miter lim="800000"/>
            <a:headEnd/>
            <a:tailEnd/>
          </a:ln>
        </p:spPr>
      </p:pic>
      <p:pic>
        <p:nvPicPr>
          <p:cNvPr id="43012" name="Picture 9"/>
          <p:cNvPicPr>
            <a:picLocks noChangeAspect="1" noChangeArrowheads="1"/>
          </p:cNvPicPr>
          <p:nvPr/>
        </p:nvPicPr>
        <p:blipFill>
          <a:blip r:embed="rId4" cstate="print"/>
          <a:srcRect/>
          <a:stretch>
            <a:fillRect/>
          </a:stretch>
        </p:blipFill>
        <p:spPr bwMode="auto">
          <a:xfrm>
            <a:off x="4543425" y="2060576"/>
            <a:ext cx="4581525" cy="3436937"/>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7"/>
          <p:cNvPicPr>
            <a:picLocks noChangeAspect="1" noChangeArrowheads="1"/>
          </p:cNvPicPr>
          <p:nvPr/>
        </p:nvPicPr>
        <p:blipFill>
          <a:blip r:embed="rId2" cstate="print"/>
          <a:srcRect/>
          <a:stretch>
            <a:fillRect/>
          </a:stretch>
        </p:blipFill>
        <p:spPr bwMode="auto">
          <a:xfrm>
            <a:off x="1524000" y="1371314"/>
            <a:ext cx="6096000" cy="4572000"/>
          </a:xfrm>
          <a:prstGeom prst="rect">
            <a:avLst/>
          </a:prstGeom>
          <a:noFill/>
          <a:ln w="9525">
            <a:noFill/>
            <a:miter lim="800000"/>
            <a:headEnd/>
            <a:tailEnd/>
          </a:ln>
        </p:spPr>
      </p:pic>
      <p:sp>
        <p:nvSpPr>
          <p:cNvPr id="36867" name="Text Box 4"/>
          <p:cNvSpPr txBox="1">
            <a:spLocks noChangeArrowheads="1"/>
          </p:cNvSpPr>
          <p:nvPr/>
        </p:nvSpPr>
        <p:spPr bwMode="auto">
          <a:xfrm>
            <a:off x="2666286" y="212618"/>
            <a:ext cx="3811428" cy="1077218"/>
          </a:xfrm>
          <a:prstGeom prst="rect">
            <a:avLst/>
          </a:prstGeom>
          <a:noFill/>
          <a:ln w="9525">
            <a:noFill/>
            <a:miter lim="800000"/>
            <a:headEnd/>
            <a:tailEnd/>
          </a:ln>
        </p:spPr>
        <p:txBody>
          <a:bodyPr wrap="none">
            <a:spAutoFit/>
          </a:bodyPr>
          <a:lstStyle/>
          <a:p>
            <a:pPr algn="ctr"/>
            <a:r>
              <a:rPr lang="en-US" sz="3200" b="1" i="1" dirty="0">
                <a:solidFill>
                  <a:srgbClr val="0033CC"/>
                </a:solidFill>
                <a:latin typeface="Arial" panose="020B0604020202020204" pitchFamily="34" charset="0"/>
                <a:cs typeface="Arial" panose="020B0604020202020204" pitchFamily="34" charset="0"/>
              </a:rPr>
              <a:t>Meter Test Results</a:t>
            </a:r>
          </a:p>
          <a:p>
            <a:pPr algn="ctr"/>
            <a:r>
              <a:rPr lang="en-US" sz="3200" b="1" i="1" dirty="0">
                <a:solidFill>
                  <a:srgbClr val="0033CC"/>
                </a:solidFill>
                <a:latin typeface="Arial" panose="020B0604020202020204" pitchFamily="34" charset="0"/>
                <a:cs typeface="Arial" panose="020B0604020202020204" pitchFamily="34" charset="0"/>
              </a:rPr>
              <a:t>kWH</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1523999" y="1290228"/>
            <a:ext cx="6096000" cy="4572000"/>
          </a:xfrm>
          <a:prstGeom prst="rect">
            <a:avLst/>
          </a:prstGeom>
          <a:noFill/>
          <a:ln w="9525">
            <a:noFill/>
            <a:miter lim="800000"/>
            <a:headEnd/>
            <a:tailEnd/>
          </a:ln>
        </p:spPr>
      </p:pic>
      <p:sp>
        <p:nvSpPr>
          <p:cNvPr id="37891" name="TextBox 3"/>
          <p:cNvSpPr txBox="1">
            <a:spLocks noChangeArrowheads="1"/>
          </p:cNvSpPr>
          <p:nvPr/>
        </p:nvSpPr>
        <p:spPr bwMode="auto">
          <a:xfrm>
            <a:off x="1676431" y="260904"/>
            <a:ext cx="5791137" cy="584775"/>
          </a:xfrm>
          <a:prstGeom prst="rect">
            <a:avLst/>
          </a:prstGeom>
          <a:noFill/>
          <a:ln w="9525">
            <a:noFill/>
            <a:miter lim="800000"/>
            <a:headEnd/>
            <a:tailEnd/>
          </a:ln>
        </p:spPr>
        <p:txBody>
          <a:bodyPr wrap="none">
            <a:spAutoFit/>
          </a:bodyPr>
          <a:lstStyle/>
          <a:p>
            <a:r>
              <a:rPr lang="en-US" sz="3200" b="1" i="1" dirty="0">
                <a:solidFill>
                  <a:srgbClr val="0033CC"/>
                </a:solidFill>
                <a:latin typeface="Arial" panose="020B0604020202020204" pitchFamily="34" charset="0"/>
                <a:cs typeface="Arial" panose="020B0604020202020204" pitchFamily="34" charset="0"/>
              </a:rPr>
              <a:t>Phantom Load Tests Results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p:cNvSpPr>
            <a:spLocks noGrp="1" noChangeArrowheads="1"/>
          </p:cNvSpPr>
          <p:nvPr>
            <p:ph type="title" idx="4294967295"/>
          </p:nvPr>
        </p:nvSpPr>
        <p:spPr>
          <a:xfrm>
            <a:off x="1932166" y="315912"/>
            <a:ext cx="5568593" cy="1138238"/>
          </a:xfrm>
        </p:spPr>
        <p:txBody>
          <a:bodyPr>
            <a:normAutofit/>
          </a:bodyPr>
          <a:lstStyle/>
          <a:p>
            <a:pPr eaLnBrk="1" hangingPunct="1"/>
            <a:r>
              <a:rPr lang="en-US" sz="3200" b="1" i="1" dirty="0">
                <a:solidFill>
                  <a:srgbClr val="0033CC"/>
                </a:solidFill>
                <a:latin typeface="Arial" panose="020B0604020202020204" pitchFamily="34" charset="0"/>
                <a:cs typeface="Arial" panose="020B0604020202020204" pitchFamily="34" charset="0"/>
              </a:rPr>
              <a:t>Verifying CT Accuracy</a:t>
            </a:r>
          </a:p>
        </p:txBody>
      </p:sp>
      <p:pic>
        <p:nvPicPr>
          <p:cNvPr id="47107" name="Picture 4"/>
          <p:cNvPicPr>
            <a:picLocks noChangeAspect="1" noChangeArrowheads="1"/>
          </p:cNvPicPr>
          <p:nvPr/>
        </p:nvPicPr>
        <p:blipFill>
          <a:blip r:embed="rId3" cstate="print"/>
          <a:srcRect/>
          <a:stretch>
            <a:fillRect/>
          </a:stretch>
        </p:blipFill>
        <p:spPr bwMode="auto">
          <a:xfrm>
            <a:off x="1668462" y="1353639"/>
            <a:ext cx="6096000" cy="4572000"/>
          </a:xfrm>
          <a:prstGeom prst="rect">
            <a:avLst/>
          </a:prstGeom>
          <a:noFill/>
          <a:ln w="9525">
            <a:noFill/>
            <a:miter lim="800000"/>
            <a:headEnd/>
            <a:tailEnd/>
          </a:ln>
        </p:spPr>
      </p:pic>
      <p:sp>
        <p:nvSpPr>
          <p:cNvPr id="47108" name="TextBox 5"/>
          <p:cNvSpPr txBox="1">
            <a:spLocks noChangeArrowheads="1"/>
          </p:cNvSpPr>
          <p:nvPr/>
        </p:nvSpPr>
        <p:spPr bwMode="auto">
          <a:xfrm>
            <a:off x="1698625" y="3090863"/>
            <a:ext cx="3932238" cy="369887"/>
          </a:xfrm>
          <a:prstGeom prst="rect">
            <a:avLst/>
          </a:prstGeom>
          <a:solidFill>
            <a:schemeClr val="accent1">
              <a:alpha val="29019"/>
            </a:schemeClr>
          </a:solidFill>
          <a:ln w="9525">
            <a:noFill/>
            <a:miter lim="800000"/>
            <a:headEnd/>
            <a:tailEnd/>
          </a:ln>
        </p:spPr>
        <p:txBody>
          <a:bodyPr>
            <a:spAutoFit/>
          </a:bodyPr>
          <a:lstStyle/>
          <a:p>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Grp="1" noChangeArrowheads="1"/>
          </p:cNvSpPr>
          <p:nvPr>
            <p:ph type="title"/>
          </p:nvPr>
        </p:nvSpPr>
        <p:spPr>
          <a:xfrm>
            <a:off x="1" y="271462"/>
            <a:ext cx="9143999" cy="762000"/>
          </a:xfrm>
          <a:noFill/>
        </p:spPr>
        <p:txBody>
          <a:bodyPr>
            <a:normAutofit fontScale="90000"/>
          </a:bodyPr>
          <a:lstStyle/>
          <a:p>
            <a:pPr algn="ctr" eaLnBrk="1" hangingPunct="1"/>
            <a:r>
              <a:rPr lang="en-US" sz="3200" b="1" i="1" dirty="0">
                <a:solidFill>
                  <a:srgbClr val="0033CC"/>
                </a:solidFill>
                <a:latin typeface="Arial" panose="020B0604020202020204" pitchFamily="34" charset="0"/>
                <a:cs typeface="Arial" panose="020B0604020202020204" pitchFamily="34" charset="0"/>
              </a:rPr>
              <a:t>Setup Screen for Verifying  CT Accuracy</a:t>
            </a:r>
          </a:p>
        </p:txBody>
      </p:sp>
      <p:pic>
        <p:nvPicPr>
          <p:cNvPr id="48131" name="Picture 6"/>
          <p:cNvPicPr>
            <a:picLocks noChangeAspect="1" noChangeArrowheads="1"/>
          </p:cNvPicPr>
          <p:nvPr/>
        </p:nvPicPr>
        <p:blipFill>
          <a:blip r:embed="rId3" cstate="print"/>
          <a:srcRect/>
          <a:stretch>
            <a:fillRect/>
          </a:stretch>
        </p:blipFill>
        <p:spPr bwMode="auto">
          <a:xfrm>
            <a:off x="1524000" y="1033462"/>
            <a:ext cx="6096000" cy="45720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685800" y="228600"/>
            <a:ext cx="7772400" cy="685800"/>
          </a:xfrm>
        </p:spPr>
        <p:txBody>
          <a:bodyPr/>
          <a:lstStyle/>
          <a:p>
            <a:r>
              <a:rPr lang="en-US" altLang="en-US" sz="3200" b="1" i="1" dirty="0">
                <a:solidFill>
                  <a:srgbClr val="0033CC"/>
                </a:solidFill>
                <a:latin typeface="Arial" charset="0"/>
              </a:rPr>
              <a:t>Instrument Transforme</a:t>
            </a:r>
            <a:r>
              <a:rPr lang="en-US" altLang="en-US" sz="2800" b="1" i="1" dirty="0">
                <a:solidFill>
                  <a:srgbClr val="0033CC"/>
                </a:solidFill>
                <a:latin typeface="Arial" charset="0"/>
              </a:rPr>
              <a:t>rs</a:t>
            </a:r>
            <a:endParaRPr lang="en-US" altLang="en-US" sz="2400" b="1" i="1" dirty="0">
              <a:solidFill>
                <a:srgbClr val="0033CC"/>
              </a:solidFill>
              <a:latin typeface="Arial" charset="0"/>
            </a:endParaRPr>
          </a:p>
        </p:txBody>
      </p:sp>
      <p:graphicFrame>
        <p:nvGraphicFramePr>
          <p:cNvPr id="4" name="Object 4"/>
          <p:cNvGraphicFramePr>
            <a:graphicFrameLocks noChangeAspect="1"/>
          </p:cNvGraphicFramePr>
          <p:nvPr>
            <p:extLst>
              <p:ext uri="{D42A27DB-BD31-4B8C-83A1-F6EECF244321}">
                <p14:modId xmlns:p14="http://schemas.microsoft.com/office/powerpoint/2010/main" val="3689294918"/>
              </p:ext>
            </p:extLst>
          </p:nvPr>
        </p:nvGraphicFramePr>
        <p:xfrm>
          <a:off x="1756229" y="1687285"/>
          <a:ext cx="5486400" cy="4038600"/>
        </p:xfrm>
        <a:graphic>
          <a:graphicData uri="http://schemas.openxmlformats.org/presentationml/2006/ole">
            <mc:AlternateContent xmlns:mc="http://schemas.openxmlformats.org/markup-compatibility/2006">
              <mc:Choice xmlns:v="urn:schemas-microsoft-com:vml" Requires="v">
                <p:oleObj spid="_x0000_s9248" r:id="rId4" imgW="6095238" imgH="4571429" progId="">
                  <p:embed/>
                </p:oleObj>
              </mc:Choice>
              <mc:Fallback>
                <p:oleObj r:id="rId4" imgW="6095238" imgH="457142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6229" y="1687285"/>
                        <a:ext cx="5486400" cy="4038600"/>
                      </a:xfrm>
                      <a:prstGeom prst="rect">
                        <a:avLst/>
                      </a:prstGeom>
                      <a:noFill/>
                      <a:ln>
                        <a:noFill/>
                      </a:ln>
                      <a:effectLst/>
                      <a:extLst>
                        <a:ext uri="{909E8E84-426E-40DD-AFC4-6F175D3DCCD1}">
                          <a14:hiddenFill xmlns:a14="http://schemas.microsoft.com/office/drawing/2010/main">
                            <a:solidFill>
                              <a:srgbClr val="6600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B2B2B2"/>
                              </a:outerShdw>
                            </a:effectLst>
                          </a14:hiddenEffects>
                        </a:ext>
                      </a:extLst>
                    </p:spPr>
                  </p:pic>
                </p:oleObj>
              </mc:Fallback>
            </mc:AlternateContent>
          </a:graphicData>
        </a:graphic>
      </p:graphicFrame>
    </p:spTree>
    <p:extLst>
      <p:ext uri="{BB962C8B-B14F-4D97-AF65-F5344CB8AC3E}">
        <p14:creationId xmlns:p14="http://schemas.microsoft.com/office/powerpoint/2010/main" val="13235611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811212" y="734995"/>
            <a:ext cx="7521575" cy="549275"/>
          </a:xfrm>
          <a:noFill/>
        </p:spPr>
        <p:txBody>
          <a:bodyPr>
            <a:normAutofit fontScale="90000"/>
          </a:bodyPr>
          <a:lstStyle/>
          <a:p>
            <a:pPr algn="ctr" eaLnBrk="1" hangingPunct="1"/>
            <a:r>
              <a:rPr lang="en-US" sz="3600" b="1" i="1" dirty="0">
                <a:solidFill>
                  <a:srgbClr val="0033CC"/>
                </a:solidFill>
                <a:latin typeface="Arial" panose="020B0604020202020204" pitchFamily="34" charset="0"/>
                <a:cs typeface="Arial" panose="020B0604020202020204" pitchFamily="34" charset="0"/>
              </a:rPr>
              <a:t>Devices Used to Measure the CT’s “Primary” Current (Customer Load)</a:t>
            </a:r>
          </a:p>
        </p:txBody>
      </p:sp>
      <p:sp>
        <p:nvSpPr>
          <p:cNvPr id="14339" name="Text Box 19"/>
          <p:cNvSpPr txBox="1">
            <a:spLocks noChangeArrowheads="1"/>
          </p:cNvSpPr>
          <p:nvPr/>
        </p:nvSpPr>
        <p:spPr bwMode="auto">
          <a:xfrm>
            <a:off x="576263" y="5053030"/>
            <a:ext cx="3359150" cy="1069975"/>
          </a:xfrm>
          <a:prstGeom prst="rect">
            <a:avLst/>
          </a:prstGeom>
          <a:noFill/>
          <a:ln w="9525">
            <a:noFill/>
            <a:miter lim="800000"/>
            <a:headEnd/>
            <a:tailEnd/>
          </a:ln>
        </p:spPr>
        <p:txBody>
          <a:bodyPr wrap="none">
            <a:spAutoFit/>
          </a:bodyPr>
          <a:lstStyle/>
          <a:p>
            <a:pPr algn="ctr"/>
            <a:r>
              <a:rPr lang="en-US" sz="1600" b="1" dirty="0">
                <a:latin typeface="Tahoma" pitchFamily="34" charset="0"/>
              </a:rPr>
              <a:t>High Voltage Fiber Optic</a:t>
            </a:r>
          </a:p>
          <a:p>
            <a:pPr algn="ctr"/>
            <a:r>
              <a:rPr lang="en-US" sz="1600" b="1" dirty="0">
                <a:latin typeface="Tahoma" pitchFamily="34" charset="0"/>
              </a:rPr>
              <a:t>Probe</a:t>
            </a:r>
          </a:p>
          <a:p>
            <a:pPr algn="ctr"/>
            <a:r>
              <a:rPr lang="en-US" sz="1600" b="1" dirty="0">
                <a:latin typeface="Tahoma" pitchFamily="34" charset="0"/>
              </a:rPr>
              <a:t>Used on Primary and Overhead</a:t>
            </a:r>
          </a:p>
          <a:p>
            <a:pPr algn="ctr"/>
            <a:r>
              <a:rPr lang="en-US" sz="1600" b="1" dirty="0">
                <a:latin typeface="Tahoma" pitchFamily="34" charset="0"/>
              </a:rPr>
              <a:t>Secondary Services</a:t>
            </a:r>
          </a:p>
        </p:txBody>
      </p:sp>
      <p:sp>
        <p:nvSpPr>
          <p:cNvPr id="144404" name="Text Box 20"/>
          <p:cNvSpPr txBox="1">
            <a:spLocks noChangeArrowheads="1"/>
          </p:cNvSpPr>
          <p:nvPr/>
        </p:nvSpPr>
        <p:spPr bwMode="auto">
          <a:xfrm>
            <a:off x="4628356" y="1972460"/>
            <a:ext cx="3995737" cy="336550"/>
          </a:xfrm>
          <a:prstGeom prst="rect">
            <a:avLst/>
          </a:prstGeom>
          <a:noFill/>
          <a:ln w="9525">
            <a:noFill/>
            <a:miter lim="800000"/>
            <a:headEnd/>
            <a:tailEnd/>
          </a:ln>
        </p:spPr>
        <p:txBody>
          <a:bodyPr wrap="none">
            <a:spAutoFit/>
          </a:bodyPr>
          <a:lstStyle/>
          <a:p>
            <a:pPr algn="ctr"/>
            <a:r>
              <a:rPr lang="en-US" sz="1600" b="1">
                <a:latin typeface="Tahoma" pitchFamily="34" charset="0"/>
              </a:rPr>
              <a:t>Flex 36 for Services 600 Volts or Less</a:t>
            </a:r>
          </a:p>
        </p:txBody>
      </p:sp>
      <p:pic>
        <p:nvPicPr>
          <p:cNvPr id="14341" name="Picture 24" descr="Dsc00014"/>
          <p:cNvPicPr>
            <a:picLocks noChangeAspect="1" noChangeArrowheads="1"/>
          </p:cNvPicPr>
          <p:nvPr/>
        </p:nvPicPr>
        <p:blipFill>
          <a:blip r:embed="rId3" cstate="print">
            <a:lum bright="18000"/>
          </a:blip>
          <a:srcRect/>
          <a:stretch>
            <a:fillRect/>
          </a:stretch>
        </p:blipFill>
        <p:spPr bwMode="auto">
          <a:xfrm>
            <a:off x="122238" y="1972460"/>
            <a:ext cx="4267200" cy="2395538"/>
          </a:xfrm>
          <a:prstGeom prst="rect">
            <a:avLst/>
          </a:prstGeom>
          <a:noFill/>
          <a:ln w="9525">
            <a:solidFill>
              <a:schemeClr val="tx1"/>
            </a:solidFill>
            <a:miter lim="800000"/>
            <a:headEnd/>
            <a:tailEnd/>
          </a:ln>
        </p:spPr>
      </p:pic>
      <p:sp>
        <p:nvSpPr>
          <p:cNvPr id="14342" name="AutoShape 27"/>
          <p:cNvSpPr>
            <a:spLocks noChangeArrowheads="1"/>
          </p:cNvSpPr>
          <p:nvPr/>
        </p:nvSpPr>
        <p:spPr bwMode="auto">
          <a:xfrm>
            <a:off x="6457949" y="2404260"/>
            <a:ext cx="336550" cy="312738"/>
          </a:xfrm>
          <a:prstGeom prst="downArrow">
            <a:avLst>
              <a:gd name="adj1" fmla="val 50000"/>
              <a:gd name="adj2" fmla="val 25000"/>
            </a:avLst>
          </a:prstGeom>
          <a:solidFill>
            <a:schemeClr val="tx1"/>
          </a:solidFill>
          <a:ln w="9525">
            <a:solidFill>
              <a:schemeClr val="tx1"/>
            </a:solidFill>
            <a:miter lim="800000"/>
            <a:headEnd/>
            <a:tailEnd/>
          </a:ln>
        </p:spPr>
        <p:txBody>
          <a:bodyPr wrap="none" anchor="ctr"/>
          <a:lstStyle/>
          <a:p>
            <a:endParaRPr lang="en-US"/>
          </a:p>
        </p:txBody>
      </p:sp>
      <p:sp>
        <p:nvSpPr>
          <p:cNvPr id="14343" name="AutoShape 28"/>
          <p:cNvSpPr>
            <a:spLocks noChangeArrowheads="1"/>
          </p:cNvSpPr>
          <p:nvPr/>
        </p:nvSpPr>
        <p:spPr bwMode="auto">
          <a:xfrm flipV="1">
            <a:off x="2087563" y="4476349"/>
            <a:ext cx="336550" cy="312737"/>
          </a:xfrm>
          <a:prstGeom prst="downArrow">
            <a:avLst>
              <a:gd name="adj1" fmla="val 50000"/>
              <a:gd name="adj2" fmla="val 25000"/>
            </a:avLst>
          </a:prstGeom>
          <a:solidFill>
            <a:schemeClr val="tx1"/>
          </a:solidFill>
          <a:ln w="9525">
            <a:solidFill>
              <a:schemeClr val="tx1"/>
            </a:solidFill>
            <a:miter lim="800000"/>
            <a:headEnd/>
            <a:tailEnd/>
          </a:ln>
        </p:spPr>
        <p:txBody>
          <a:bodyPr wrap="none" anchor="ctr"/>
          <a:lstStyle/>
          <a:p>
            <a:endParaRPr lang="en-US"/>
          </a:p>
        </p:txBody>
      </p:sp>
      <p:pic>
        <p:nvPicPr>
          <p:cNvPr id="14344" name="Picture 29"/>
          <p:cNvPicPr>
            <a:picLocks noChangeAspect="1" noChangeArrowheads="1"/>
          </p:cNvPicPr>
          <p:nvPr/>
        </p:nvPicPr>
        <p:blipFill>
          <a:blip r:embed="rId4" cstate="print"/>
          <a:srcRect/>
          <a:stretch>
            <a:fillRect/>
          </a:stretch>
        </p:blipFill>
        <p:spPr bwMode="auto">
          <a:xfrm>
            <a:off x="4571999" y="2812248"/>
            <a:ext cx="4418013" cy="3025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4404"/>
                                        </p:tgtEl>
                                        <p:attrNameLst>
                                          <p:attrName>style.visibility</p:attrName>
                                        </p:attrNameLst>
                                      </p:cBhvr>
                                      <p:to>
                                        <p:strVal val="visible"/>
                                      </p:to>
                                    </p:set>
                                    <p:animEffect transition="in" filter="blinds(horizontal)">
                                      <p:cBhvr>
                                        <p:cTn id="7" dur="500"/>
                                        <p:tgtEl>
                                          <p:spTgt spid="144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04"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8"/>
          <p:cNvGraphicFramePr>
            <a:graphicFrameLocks noGrp="1" noChangeAspect="1"/>
          </p:cNvGraphicFramePr>
          <p:nvPr>
            <p:ph sz="half" idx="1"/>
            <p:extLst>
              <p:ext uri="{D42A27DB-BD31-4B8C-83A1-F6EECF244321}">
                <p14:modId xmlns:p14="http://schemas.microsoft.com/office/powerpoint/2010/main" val="3198492771"/>
              </p:ext>
            </p:extLst>
          </p:nvPr>
        </p:nvGraphicFramePr>
        <p:xfrm>
          <a:off x="822325" y="1828800"/>
          <a:ext cx="7624990" cy="4002404"/>
        </p:xfrm>
        <a:graphic>
          <a:graphicData uri="http://schemas.openxmlformats.org/presentationml/2006/ole">
            <mc:AlternateContent xmlns:mc="http://schemas.openxmlformats.org/markup-compatibility/2006">
              <mc:Choice xmlns:v="urn:schemas-microsoft-com:vml" Requires="v">
                <p:oleObj spid="_x0000_s4146" name="Photo Editor Photo" r:id="rId4" imgW="10523810" imgH="7400000" progId="MSPhotoEd.3">
                  <p:embed/>
                </p:oleObj>
              </mc:Choice>
              <mc:Fallback>
                <p:oleObj name="Photo Editor Photo" r:id="rId4" imgW="10523810" imgH="7400000" progId="MSPhotoEd.3">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325" y="1828800"/>
                        <a:ext cx="7624990" cy="4002404"/>
                      </a:xfrm>
                      <a:prstGeom prst="rect">
                        <a:avLst/>
                      </a:prstGeom>
                      <a:noFill/>
                      <a:ln w="9525">
                        <a:solidFill>
                          <a:schemeClr val="tx1"/>
                        </a:solidFill>
                        <a:miter lim="800000"/>
                        <a:headEnd/>
                        <a:tailEnd/>
                      </a:ln>
                      <a:effectLst/>
                      <a:extLst/>
                    </p:spPr>
                  </p:pic>
                </p:oleObj>
              </mc:Fallback>
            </mc:AlternateContent>
          </a:graphicData>
        </a:graphic>
      </p:graphicFrame>
      <p:sp>
        <p:nvSpPr>
          <p:cNvPr id="4099" name="Rectangle 9"/>
          <p:cNvSpPr>
            <a:spLocks noGrp="1" noChangeArrowheads="1"/>
          </p:cNvSpPr>
          <p:nvPr>
            <p:ph type="title"/>
          </p:nvPr>
        </p:nvSpPr>
        <p:spPr>
          <a:xfrm>
            <a:off x="903515" y="486228"/>
            <a:ext cx="7543800" cy="1004888"/>
          </a:xfrm>
        </p:spPr>
        <p:txBody>
          <a:bodyPr/>
          <a:lstStyle/>
          <a:p>
            <a:pPr eaLnBrk="1" hangingPunct="1"/>
            <a:r>
              <a:rPr lang="en-US" sz="3200" b="1" i="1" dirty="0">
                <a:solidFill>
                  <a:srgbClr val="0033CC"/>
                </a:solidFill>
                <a:latin typeface="Arial" panose="020B0604020202020204" pitchFamily="34" charset="0"/>
                <a:cs typeface="Arial" panose="020B0604020202020204" pitchFamily="34" charset="0"/>
              </a:rPr>
              <a:t>Measuring Secondary Current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13" descr="DSC00003"/>
          <p:cNvPicPr>
            <a:picLocks noGrp="1" noChangeAspect="1" noChangeArrowheads="1"/>
          </p:cNvPicPr>
          <p:nvPr>
            <p:ph sz="half" idx="1"/>
          </p:nvPr>
        </p:nvPicPr>
        <p:blipFill>
          <a:blip r:embed="rId3" cstate="print"/>
          <a:stretch>
            <a:fillRect/>
          </a:stretch>
        </p:blipFill>
        <p:spPr>
          <a:xfrm>
            <a:off x="277402" y="1855329"/>
            <a:ext cx="4161034" cy="3692715"/>
          </a:xfrm>
          <a:noFill/>
          <a:ln>
            <a:solidFill>
              <a:schemeClr val="tx1"/>
            </a:solidFill>
          </a:ln>
        </p:spPr>
      </p:pic>
      <p:sp>
        <p:nvSpPr>
          <p:cNvPr id="49154" name="Rectangle 2"/>
          <p:cNvSpPr>
            <a:spLocks noGrp="1" noChangeArrowheads="1"/>
          </p:cNvSpPr>
          <p:nvPr>
            <p:ph type="title"/>
          </p:nvPr>
        </p:nvSpPr>
        <p:spPr>
          <a:xfrm>
            <a:off x="277401" y="217488"/>
            <a:ext cx="8589197" cy="1301750"/>
          </a:xfrm>
          <a:noFill/>
        </p:spPr>
        <p:txBody>
          <a:bodyPr/>
          <a:lstStyle/>
          <a:p>
            <a:pPr algn="ctr" eaLnBrk="1" hangingPunct="1"/>
            <a:r>
              <a:rPr lang="en-US" sz="3200" b="1" i="1" dirty="0">
                <a:solidFill>
                  <a:srgbClr val="0033CC"/>
                </a:solidFill>
                <a:latin typeface="Arial" panose="020B0604020202020204" pitchFamily="34" charset="0"/>
                <a:cs typeface="Arial" panose="020B0604020202020204" pitchFamily="34" charset="0"/>
              </a:rPr>
              <a:t>Verifying CT Accuracy on 600 Volts or Less</a:t>
            </a:r>
          </a:p>
        </p:txBody>
      </p:sp>
      <p:pic>
        <p:nvPicPr>
          <p:cNvPr id="49155" name="Picture 15" descr="MVC-004F"/>
          <p:cNvPicPr>
            <a:picLocks noChangeAspect="1" noChangeArrowheads="1"/>
          </p:cNvPicPr>
          <p:nvPr/>
        </p:nvPicPr>
        <p:blipFill>
          <a:blip r:embed="rId4" cstate="print"/>
          <a:srcRect/>
          <a:stretch>
            <a:fillRect/>
          </a:stretch>
        </p:blipFill>
        <p:spPr bwMode="auto">
          <a:xfrm>
            <a:off x="4888323" y="1855330"/>
            <a:ext cx="3978275" cy="3692714"/>
          </a:xfrm>
          <a:prstGeom prst="rect">
            <a:avLst/>
          </a:prstGeom>
          <a:noFill/>
          <a:ln w="9525">
            <a:solidFill>
              <a:schemeClr val="tx1"/>
            </a:solid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13" descr="DSC00016"/>
          <p:cNvPicPr>
            <a:picLocks noGrp="1" noChangeAspect="1" noChangeArrowheads="1"/>
          </p:cNvPicPr>
          <p:nvPr>
            <p:ph sz="half" idx="1"/>
          </p:nvPr>
        </p:nvPicPr>
        <p:blipFill>
          <a:blip r:embed="rId2" cstate="print"/>
          <a:stretch>
            <a:fillRect/>
          </a:stretch>
        </p:blipFill>
        <p:spPr>
          <a:xfrm>
            <a:off x="256854" y="1929170"/>
            <a:ext cx="4181582" cy="3713162"/>
          </a:xfrm>
          <a:noFill/>
          <a:ln>
            <a:solidFill>
              <a:schemeClr val="tx1"/>
            </a:solidFill>
          </a:ln>
        </p:spPr>
      </p:pic>
      <p:pic>
        <p:nvPicPr>
          <p:cNvPr id="15363" name="Picture 8" descr="DSC00029"/>
          <p:cNvPicPr>
            <a:picLocks noGrp="1" noChangeAspect="1" noChangeArrowheads="1"/>
          </p:cNvPicPr>
          <p:nvPr>
            <p:ph sz="half" idx="2"/>
          </p:nvPr>
        </p:nvPicPr>
        <p:blipFill>
          <a:blip r:embed="rId3" cstate="print">
            <a:lum bright="18000"/>
          </a:blip>
          <a:stretch>
            <a:fillRect/>
          </a:stretch>
        </p:blipFill>
        <p:spPr>
          <a:xfrm>
            <a:off x="4705564" y="1929170"/>
            <a:ext cx="4181582" cy="3713162"/>
          </a:xfrm>
          <a:noFill/>
          <a:ln>
            <a:solidFill>
              <a:schemeClr val="tx1"/>
            </a:solidFill>
          </a:ln>
        </p:spPr>
      </p:pic>
      <p:sp>
        <p:nvSpPr>
          <p:cNvPr id="15362" name="Rectangle 2"/>
          <p:cNvSpPr>
            <a:spLocks noGrp="1" noChangeArrowheads="1"/>
          </p:cNvSpPr>
          <p:nvPr>
            <p:ph type="title"/>
          </p:nvPr>
        </p:nvSpPr>
        <p:spPr>
          <a:xfrm>
            <a:off x="685800" y="214313"/>
            <a:ext cx="7793038" cy="1462087"/>
          </a:xfrm>
        </p:spPr>
        <p:txBody>
          <a:bodyPr/>
          <a:lstStyle/>
          <a:p>
            <a:pPr algn="ctr" eaLnBrk="1" hangingPunct="1"/>
            <a:r>
              <a:rPr lang="en-US" sz="3200" b="1" i="1" dirty="0">
                <a:solidFill>
                  <a:srgbClr val="0033CC"/>
                </a:solidFill>
                <a:latin typeface="Arial" panose="020B0604020202020204" pitchFamily="34" charset="0"/>
                <a:cs typeface="Arial" panose="020B0604020202020204" pitchFamily="34" charset="0"/>
              </a:rPr>
              <a:t>Flex Probe Measuring CT’s “Primary” Current in an U.G. Transformer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7" descr="DSC00054"/>
          <p:cNvPicPr>
            <a:picLocks noGrp="1" noChangeAspect="1" noChangeArrowheads="1"/>
          </p:cNvPicPr>
          <p:nvPr>
            <p:ph sz="half" idx="1"/>
          </p:nvPr>
        </p:nvPicPr>
        <p:blipFill>
          <a:blip r:embed="rId3" cstate="print"/>
          <a:stretch>
            <a:fillRect/>
          </a:stretch>
        </p:blipFill>
        <p:spPr>
          <a:xfrm>
            <a:off x="297951" y="1919473"/>
            <a:ext cx="3095297" cy="3820886"/>
          </a:xfrm>
          <a:noFill/>
          <a:ln>
            <a:solidFill>
              <a:schemeClr val="tx1"/>
            </a:solidFill>
          </a:ln>
        </p:spPr>
      </p:pic>
      <p:sp>
        <p:nvSpPr>
          <p:cNvPr id="12" name="Rectangle 2"/>
          <p:cNvSpPr>
            <a:spLocks noGrp="1" noChangeArrowheads="1"/>
          </p:cNvSpPr>
          <p:nvPr>
            <p:ph type="title"/>
          </p:nvPr>
        </p:nvSpPr>
        <p:spPr>
          <a:xfrm>
            <a:off x="159249" y="91023"/>
            <a:ext cx="8825501" cy="1462087"/>
          </a:xfrm>
        </p:spPr>
        <p:txBody>
          <a:bodyPr/>
          <a:lstStyle/>
          <a:p>
            <a:pPr algn="ctr" eaLnBrk="1" hangingPunct="1"/>
            <a:r>
              <a:rPr lang="en-US" sz="3200" b="1" i="1" dirty="0">
                <a:solidFill>
                  <a:srgbClr val="0033CC"/>
                </a:solidFill>
                <a:latin typeface="Arial" panose="020B0604020202020204" pitchFamily="34" charset="0"/>
                <a:cs typeface="Arial" panose="020B0604020202020204" pitchFamily="34" charset="0"/>
              </a:rPr>
              <a:t>Flex Probe Measuring CT’s “Primary” Current in Switchgear</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0236" y="1919473"/>
            <a:ext cx="5094514" cy="38208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7" descr="DSC00054"/>
          <p:cNvPicPr>
            <a:picLocks noGrp="1" noChangeAspect="1" noChangeArrowheads="1"/>
          </p:cNvPicPr>
          <p:nvPr>
            <p:ph sz="half" idx="1"/>
          </p:nvPr>
        </p:nvPicPr>
        <p:blipFill>
          <a:blip r:embed="rId3" cstate="print"/>
          <a:srcRect/>
          <a:stretch>
            <a:fillRect/>
          </a:stretch>
        </p:blipFill>
        <p:spPr>
          <a:xfrm>
            <a:off x="489745" y="1431925"/>
            <a:ext cx="3371850" cy="4495800"/>
          </a:xfrm>
          <a:noFill/>
          <a:ln>
            <a:solidFill>
              <a:schemeClr val="tx1"/>
            </a:solidFill>
          </a:ln>
        </p:spPr>
      </p:pic>
      <p:sp>
        <p:nvSpPr>
          <p:cNvPr id="16386" name="Rectangle 8"/>
          <p:cNvSpPr>
            <a:spLocks noGrp="1" noChangeArrowheads="1"/>
          </p:cNvSpPr>
          <p:nvPr>
            <p:ph type="title"/>
          </p:nvPr>
        </p:nvSpPr>
        <p:spPr>
          <a:xfrm>
            <a:off x="1539081" y="145256"/>
            <a:ext cx="6316663" cy="1138237"/>
          </a:xfrm>
        </p:spPr>
        <p:txBody>
          <a:bodyPr>
            <a:normAutofit fontScale="90000"/>
          </a:bodyPr>
          <a:lstStyle/>
          <a:p>
            <a:pPr algn="ctr" eaLnBrk="1" hangingPunct="1"/>
            <a:r>
              <a:rPr lang="en-US" sz="3600" b="1" i="1" dirty="0">
                <a:solidFill>
                  <a:srgbClr val="0033CC"/>
                </a:solidFill>
                <a:latin typeface="Arial" panose="020B0604020202020204" pitchFamily="34" charset="0"/>
                <a:cs typeface="Arial" panose="020B0604020202020204" pitchFamily="34" charset="0"/>
              </a:rPr>
              <a:t>Important Note</a:t>
            </a:r>
            <a:br>
              <a:rPr lang="en-US" sz="3600" b="1" i="1" dirty="0">
                <a:solidFill>
                  <a:srgbClr val="0033CC"/>
                </a:solidFill>
                <a:latin typeface="Arial" panose="020B0604020202020204" pitchFamily="34" charset="0"/>
                <a:cs typeface="Arial" panose="020B0604020202020204" pitchFamily="34" charset="0"/>
              </a:rPr>
            </a:br>
            <a:r>
              <a:rPr lang="en-US" sz="3600" b="1" i="1" dirty="0">
                <a:solidFill>
                  <a:srgbClr val="0033CC"/>
                </a:solidFill>
                <a:latin typeface="Arial" panose="020B0604020202020204" pitchFamily="34" charset="0"/>
                <a:cs typeface="Arial" panose="020B0604020202020204" pitchFamily="34" charset="0"/>
              </a:rPr>
              <a:t>Get ahead of the CTs…</a:t>
            </a:r>
          </a:p>
        </p:txBody>
      </p:sp>
      <p:sp>
        <p:nvSpPr>
          <p:cNvPr id="16388" name="Text Box 11"/>
          <p:cNvSpPr txBox="1">
            <a:spLocks noChangeArrowheads="1"/>
          </p:cNvSpPr>
          <p:nvPr/>
        </p:nvSpPr>
        <p:spPr bwMode="auto">
          <a:xfrm>
            <a:off x="5827713" y="4749800"/>
            <a:ext cx="2209800" cy="581025"/>
          </a:xfrm>
          <a:prstGeom prst="rect">
            <a:avLst/>
          </a:prstGeom>
          <a:noFill/>
          <a:ln w="9525">
            <a:noFill/>
            <a:miter lim="800000"/>
            <a:headEnd/>
            <a:tailEnd/>
          </a:ln>
        </p:spPr>
        <p:txBody>
          <a:bodyPr>
            <a:spAutoFit/>
          </a:bodyPr>
          <a:lstStyle/>
          <a:p>
            <a:pPr>
              <a:spcBef>
                <a:spcPct val="50000"/>
              </a:spcBef>
            </a:pPr>
            <a:r>
              <a:rPr lang="en-US" sz="1600" b="1" u="sng">
                <a:latin typeface="Times New Roman MT Extra Bold" pitchFamily="18" charset="0"/>
              </a:rPr>
              <a:t>Source Side of the CTs</a:t>
            </a:r>
          </a:p>
        </p:txBody>
      </p:sp>
      <p:sp>
        <p:nvSpPr>
          <p:cNvPr id="16389" name="Line 12"/>
          <p:cNvSpPr>
            <a:spLocks noChangeShapeType="1"/>
          </p:cNvSpPr>
          <p:nvPr/>
        </p:nvSpPr>
        <p:spPr bwMode="auto">
          <a:xfrm flipH="1">
            <a:off x="4011613" y="5040313"/>
            <a:ext cx="1371600" cy="0"/>
          </a:xfrm>
          <a:prstGeom prst="line">
            <a:avLst/>
          </a:prstGeom>
          <a:noFill/>
          <a:ln w="38100">
            <a:solidFill>
              <a:schemeClr val="tx1"/>
            </a:solidFill>
            <a:round/>
            <a:headEnd/>
            <a:tailEnd type="triangle" w="med" len="med"/>
          </a:ln>
        </p:spPr>
        <p:txBody>
          <a:bodyPr/>
          <a:lstStyle/>
          <a:p>
            <a:endParaRPr lang="en-US"/>
          </a:p>
        </p:txBody>
      </p:sp>
      <p:pic>
        <p:nvPicPr>
          <p:cNvPr id="151565" name="Picture 13"/>
          <p:cNvPicPr>
            <a:picLocks noChangeAspect="1" noChangeArrowheads="1"/>
          </p:cNvPicPr>
          <p:nvPr/>
        </p:nvPicPr>
        <p:blipFill>
          <a:blip r:embed="rId4" cstate="print"/>
          <a:srcRect/>
          <a:stretch>
            <a:fillRect/>
          </a:stretch>
        </p:blipFill>
        <p:spPr bwMode="auto">
          <a:xfrm>
            <a:off x="5827713" y="1639887"/>
            <a:ext cx="3059112" cy="4287835"/>
          </a:xfrm>
          <a:prstGeom prst="rect">
            <a:avLst/>
          </a:prstGeom>
          <a:noFill/>
          <a:ln w="15875">
            <a:solidFill>
              <a:schemeClr val="tx1"/>
            </a:solidFill>
            <a:miter lim="800000"/>
            <a:headEnd/>
            <a:tailEnd/>
          </a:ln>
        </p:spPr>
      </p:pic>
      <p:sp>
        <p:nvSpPr>
          <p:cNvPr id="151566" name="Oval 14"/>
          <p:cNvSpPr>
            <a:spLocks noChangeArrowheads="1"/>
          </p:cNvSpPr>
          <p:nvPr/>
        </p:nvSpPr>
        <p:spPr bwMode="auto">
          <a:xfrm>
            <a:off x="6388100" y="3679825"/>
            <a:ext cx="2106613" cy="717550"/>
          </a:xfrm>
          <a:prstGeom prst="ellipse">
            <a:avLst/>
          </a:prstGeom>
          <a:noFill/>
          <a:ln w="38100">
            <a:solidFill>
              <a:srgbClr val="FFFF00"/>
            </a:solidFill>
            <a:round/>
            <a:headEnd/>
            <a:tailEnd/>
          </a:ln>
        </p:spPr>
        <p:txBody>
          <a:bodyPr wrap="none" anchor="ctr"/>
          <a:lstStyle/>
          <a:p>
            <a:endParaRPr lang="en-US"/>
          </a:p>
        </p:txBody>
      </p:sp>
      <p:sp>
        <p:nvSpPr>
          <p:cNvPr id="151567" name="Text Box 15"/>
          <p:cNvSpPr txBox="1">
            <a:spLocks noChangeArrowheads="1"/>
          </p:cNvSpPr>
          <p:nvPr/>
        </p:nvSpPr>
        <p:spPr bwMode="auto">
          <a:xfrm>
            <a:off x="6752431" y="1161158"/>
            <a:ext cx="1377950" cy="457200"/>
          </a:xfrm>
          <a:prstGeom prst="rect">
            <a:avLst/>
          </a:prstGeom>
          <a:noFill/>
          <a:ln w="9525">
            <a:noFill/>
            <a:miter lim="800000"/>
            <a:headEnd/>
            <a:tailEnd/>
          </a:ln>
        </p:spPr>
        <p:txBody>
          <a:bodyPr>
            <a:spAutoFit/>
          </a:bodyPr>
          <a:lstStyle/>
          <a:p>
            <a:pPr>
              <a:spcBef>
                <a:spcPct val="50000"/>
              </a:spcBef>
            </a:pPr>
            <a:r>
              <a:rPr lang="en-US" sz="2400" b="1" i="1" dirty="0">
                <a:solidFill>
                  <a:srgbClr val="C00000"/>
                </a:solidFill>
                <a:latin typeface="Comic Sans MS" panose="030F0702030302020204" pitchFamily="66" charset="0"/>
              </a:rPr>
              <a:t>WHY?</a:t>
            </a:r>
          </a:p>
        </p:txBody>
      </p:sp>
    </p:spTree>
    <p:extLst>
      <p:ext uri="{BB962C8B-B14F-4D97-AF65-F5344CB8AC3E}">
        <p14:creationId xmlns:p14="http://schemas.microsoft.com/office/powerpoint/2010/main" val="139194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1567"/>
                                        </p:tgtEl>
                                        <p:attrNameLst>
                                          <p:attrName>style.visibility</p:attrName>
                                        </p:attrNameLst>
                                      </p:cBhvr>
                                      <p:to>
                                        <p:strVal val="visible"/>
                                      </p:to>
                                    </p:set>
                                    <p:anim calcmode="lin" valueType="num">
                                      <p:cBhvr>
                                        <p:cTn id="7" dur="1000" fill="hold"/>
                                        <p:tgtEl>
                                          <p:spTgt spid="151567"/>
                                        </p:tgtEl>
                                        <p:attrNameLst>
                                          <p:attrName>ppt_w</p:attrName>
                                        </p:attrNameLst>
                                      </p:cBhvr>
                                      <p:tavLst>
                                        <p:tav tm="0">
                                          <p:val>
                                            <p:strVal val="#ppt_w*0.70"/>
                                          </p:val>
                                        </p:tav>
                                        <p:tav tm="100000">
                                          <p:val>
                                            <p:strVal val="#ppt_w"/>
                                          </p:val>
                                        </p:tav>
                                      </p:tavLst>
                                    </p:anim>
                                    <p:anim calcmode="lin" valueType="num">
                                      <p:cBhvr>
                                        <p:cTn id="8" dur="1000" fill="hold"/>
                                        <p:tgtEl>
                                          <p:spTgt spid="151567"/>
                                        </p:tgtEl>
                                        <p:attrNameLst>
                                          <p:attrName>ppt_h</p:attrName>
                                        </p:attrNameLst>
                                      </p:cBhvr>
                                      <p:tavLst>
                                        <p:tav tm="0">
                                          <p:val>
                                            <p:strVal val="#ppt_h"/>
                                          </p:val>
                                        </p:tav>
                                        <p:tav tm="100000">
                                          <p:val>
                                            <p:strVal val="#ppt_h"/>
                                          </p:val>
                                        </p:tav>
                                      </p:tavLst>
                                    </p:anim>
                                    <p:animEffect transition="in" filter="fade">
                                      <p:cBhvr>
                                        <p:cTn id="9" dur="1000"/>
                                        <p:tgtEl>
                                          <p:spTgt spid="151567"/>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51565"/>
                                        </p:tgtEl>
                                        <p:attrNameLst>
                                          <p:attrName>style.visibility</p:attrName>
                                        </p:attrNameLst>
                                      </p:cBhvr>
                                      <p:to>
                                        <p:strVal val="visible"/>
                                      </p:to>
                                    </p:set>
                                    <p:animEffect transition="in" filter="dissolve">
                                      <p:cBhvr>
                                        <p:cTn id="14" dur="500"/>
                                        <p:tgtEl>
                                          <p:spTgt spid="151565"/>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151566"/>
                                        </p:tgtEl>
                                        <p:attrNameLst>
                                          <p:attrName>style.visibility</p:attrName>
                                        </p:attrNameLst>
                                      </p:cBhvr>
                                      <p:to>
                                        <p:strVal val="visible"/>
                                      </p:to>
                                    </p:set>
                                    <p:animEffect transition="in" filter="wedge">
                                      <p:cBhvr>
                                        <p:cTn id="19" dur="2000"/>
                                        <p:tgtEl>
                                          <p:spTgt spid="151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66" grpId="0" animBg="1"/>
      <p:bldP spid="15156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p:cNvPicPr>
            <a:picLocks noChangeAspect="1" noChangeArrowheads="1"/>
          </p:cNvPicPr>
          <p:nvPr/>
        </p:nvPicPr>
        <p:blipFill>
          <a:blip r:embed="rId2" cstate="print"/>
          <a:srcRect/>
          <a:stretch>
            <a:fillRect/>
          </a:stretch>
        </p:blipFill>
        <p:spPr bwMode="auto">
          <a:xfrm>
            <a:off x="382909" y="1478142"/>
            <a:ext cx="3726754" cy="4106862"/>
          </a:xfrm>
          <a:prstGeom prst="rect">
            <a:avLst/>
          </a:prstGeom>
          <a:noFill/>
          <a:ln w="12700">
            <a:solidFill>
              <a:schemeClr val="tx1"/>
            </a:solidFill>
            <a:miter lim="800000"/>
            <a:headEnd/>
            <a:tailEnd/>
          </a:ln>
        </p:spPr>
      </p:pic>
      <p:pic>
        <p:nvPicPr>
          <p:cNvPr id="17411" name="Picture 7"/>
          <p:cNvPicPr>
            <a:picLocks noChangeAspect="1" noChangeArrowheads="1"/>
          </p:cNvPicPr>
          <p:nvPr/>
        </p:nvPicPr>
        <p:blipFill>
          <a:blip r:embed="rId3" cstate="print"/>
          <a:srcRect/>
          <a:stretch>
            <a:fillRect/>
          </a:stretch>
        </p:blipFill>
        <p:spPr bwMode="auto">
          <a:xfrm>
            <a:off x="4572000" y="1478142"/>
            <a:ext cx="4321175" cy="3901716"/>
          </a:xfrm>
          <a:prstGeom prst="rect">
            <a:avLst/>
          </a:prstGeom>
          <a:noFill/>
          <a:ln w="12700">
            <a:solidFill>
              <a:schemeClr val="tx1"/>
            </a:solidFill>
            <a:miter lim="800000"/>
            <a:headEnd/>
            <a:tailEnd/>
          </a:ln>
        </p:spPr>
      </p:pic>
      <p:sp>
        <p:nvSpPr>
          <p:cNvPr id="17412" name="Text Box 8"/>
          <p:cNvSpPr txBox="1">
            <a:spLocks noChangeArrowheads="1"/>
          </p:cNvSpPr>
          <p:nvPr/>
        </p:nvSpPr>
        <p:spPr bwMode="auto">
          <a:xfrm>
            <a:off x="762000" y="277813"/>
            <a:ext cx="7823200" cy="1200329"/>
          </a:xfrm>
          <a:prstGeom prst="rect">
            <a:avLst/>
          </a:prstGeom>
          <a:noFill/>
          <a:ln w="9525">
            <a:noFill/>
            <a:miter lim="800000"/>
            <a:headEnd/>
            <a:tailEnd/>
          </a:ln>
        </p:spPr>
        <p:txBody>
          <a:bodyPr>
            <a:spAutoFit/>
          </a:bodyPr>
          <a:lstStyle/>
          <a:p>
            <a:pPr algn="ctr">
              <a:spcBef>
                <a:spcPct val="50000"/>
              </a:spcBef>
            </a:pPr>
            <a:r>
              <a:rPr lang="en-US" sz="3600" b="1" i="1" dirty="0">
                <a:solidFill>
                  <a:srgbClr val="0033CC"/>
                </a:solidFill>
                <a:latin typeface="Arial" panose="020B0604020202020204" pitchFamily="34" charset="0"/>
                <a:cs typeface="Arial" panose="020B0604020202020204" pitchFamily="34" charset="0"/>
              </a:rPr>
              <a:t>Do your best to get close to the source as possible…</a:t>
            </a:r>
          </a:p>
        </p:txBody>
      </p:sp>
      <p:sp>
        <p:nvSpPr>
          <p:cNvPr id="359434" name="Text Box 10"/>
          <p:cNvSpPr txBox="1">
            <a:spLocks noChangeArrowheads="1"/>
          </p:cNvSpPr>
          <p:nvPr/>
        </p:nvSpPr>
        <p:spPr bwMode="auto">
          <a:xfrm>
            <a:off x="4733604" y="5379858"/>
            <a:ext cx="4027487" cy="701675"/>
          </a:xfrm>
          <a:prstGeom prst="rect">
            <a:avLst/>
          </a:prstGeom>
          <a:noFill/>
          <a:ln w="9525">
            <a:noFill/>
            <a:miter lim="800000"/>
            <a:headEnd/>
            <a:tailEnd/>
          </a:ln>
        </p:spPr>
        <p:txBody>
          <a:bodyPr>
            <a:spAutoFit/>
          </a:bodyPr>
          <a:lstStyle/>
          <a:p>
            <a:pPr algn="ctr">
              <a:spcBef>
                <a:spcPct val="50000"/>
              </a:spcBef>
            </a:pPr>
            <a:r>
              <a:rPr lang="en-US" sz="4000" b="1" u="sng" dirty="0">
                <a:solidFill>
                  <a:srgbClr val="009999"/>
                </a:solidFill>
                <a:latin typeface="Times New Roman MT Extra Bold" pitchFamily="18" charset="0"/>
              </a:rPr>
              <a:t>But do it SAFE!</a:t>
            </a:r>
            <a:endParaRPr lang="en-US" sz="4000" dirty="0">
              <a:latin typeface="Times New Roman MT Extra Bol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59434"/>
                                        </p:tgtEl>
                                        <p:attrNameLst>
                                          <p:attrName>style.visibility</p:attrName>
                                        </p:attrNameLst>
                                      </p:cBhvr>
                                      <p:to>
                                        <p:strVal val="visible"/>
                                      </p:to>
                                    </p:set>
                                    <p:anim calcmode="lin" valueType="num">
                                      <p:cBhvr>
                                        <p:cTn id="7" dur="1000" fill="hold"/>
                                        <p:tgtEl>
                                          <p:spTgt spid="359434"/>
                                        </p:tgtEl>
                                        <p:attrNameLst>
                                          <p:attrName>ppt_w</p:attrName>
                                        </p:attrNameLst>
                                      </p:cBhvr>
                                      <p:tavLst>
                                        <p:tav tm="0">
                                          <p:val>
                                            <p:strVal val="#ppt_w*0.70"/>
                                          </p:val>
                                        </p:tav>
                                        <p:tav tm="100000">
                                          <p:val>
                                            <p:strVal val="#ppt_w"/>
                                          </p:val>
                                        </p:tav>
                                      </p:tavLst>
                                    </p:anim>
                                    <p:anim calcmode="lin" valueType="num">
                                      <p:cBhvr>
                                        <p:cTn id="8" dur="1000" fill="hold"/>
                                        <p:tgtEl>
                                          <p:spTgt spid="359434"/>
                                        </p:tgtEl>
                                        <p:attrNameLst>
                                          <p:attrName>ppt_h</p:attrName>
                                        </p:attrNameLst>
                                      </p:cBhvr>
                                      <p:tavLst>
                                        <p:tav tm="0">
                                          <p:val>
                                            <p:strVal val="#ppt_h"/>
                                          </p:val>
                                        </p:tav>
                                        <p:tav tm="100000">
                                          <p:val>
                                            <p:strVal val="#ppt_h"/>
                                          </p:val>
                                        </p:tav>
                                      </p:tavLst>
                                    </p:anim>
                                    <p:animEffect transition="in" filter="fade">
                                      <p:cBhvr>
                                        <p:cTn id="9" dur="1000"/>
                                        <p:tgtEl>
                                          <p:spTgt spid="359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3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976460" y="279899"/>
            <a:ext cx="7651454" cy="1077218"/>
          </a:xfrm>
          <a:prstGeom prst="rect">
            <a:avLst/>
          </a:prstGeom>
          <a:noFill/>
          <a:ln w="9525">
            <a:noFill/>
            <a:miter lim="800000"/>
            <a:headEnd/>
            <a:tailEnd/>
          </a:ln>
        </p:spPr>
        <p:txBody>
          <a:bodyPr wrap="none">
            <a:spAutoFit/>
          </a:bodyPr>
          <a:lstStyle/>
          <a:p>
            <a:pPr algn="ctr"/>
            <a:r>
              <a:rPr lang="en-US" sz="3200" b="1" i="1" dirty="0">
                <a:solidFill>
                  <a:srgbClr val="0033CC"/>
                </a:solidFill>
                <a:latin typeface="Arial" panose="020B0604020202020204" pitchFamily="34" charset="0"/>
                <a:cs typeface="Arial" panose="020B0604020202020204" pitchFamily="34" charset="0"/>
              </a:rPr>
              <a:t>Fiber Optic Horseshoe Probe used on </a:t>
            </a:r>
          </a:p>
          <a:p>
            <a:pPr algn="ctr"/>
            <a:r>
              <a:rPr lang="en-US" sz="3200" b="1" i="1" dirty="0">
                <a:solidFill>
                  <a:srgbClr val="0033CC"/>
                </a:solidFill>
                <a:latin typeface="Arial" panose="020B0604020202020204" pitchFamily="34" charset="0"/>
                <a:cs typeface="Arial" panose="020B0604020202020204" pitchFamily="34" charset="0"/>
              </a:rPr>
              <a:t>Primary Services (above 600 volts)</a:t>
            </a:r>
          </a:p>
        </p:txBody>
      </p:sp>
      <p:pic>
        <p:nvPicPr>
          <p:cNvPr id="18435" name="Picture 5" descr="DSC00023"/>
          <p:cNvPicPr>
            <a:picLocks noChangeAspect="1" noChangeArrowheads="1"/>
          </p:cNvPicPr>
          <p:nvPr/>
        </p:nvPicPr>
        <p:blipFill>
          <a:blip r:embed="rId3" cstate="print"/>
          <a:srcRect/>
          <a:stretch>
            <a:fillRect/>
          </a:stretch>
        </p:blipFill>
        <p:spPr bwMode="auto">
          <a:xfrm>
            <a:off x="304800" y="1981200"/>
            <a:ext cx="2819400" cy="2114550"/>
          </a:xfrm>
          <a:prstGeom prst="rect">
            <a:avLst/>
          </a:prstGeom>
          <a:noFill/>
          <a:ln w="9525">
            <a:solidFill>
              <a:schemeClr val="tx1"/>
            </a:solidFill>
            <a:miter lim="800000"/>
            <a:headEnd/>
            <a:tailEnd/>
          </a:ln>
        </p:spPr>
      </p:pic>
      <p:pic>
        <p:nvPicPr>
          <p:cNvPr id="18436" name="Picture 7" descr="DSC00037"/>
          <p:cNvPicPr>
            <a:picLocks noChangeAspect="1" noChangeArrowheads="1"/>
          </p:cNvPicPr>
          <p:nvPr/>
        </p:nvPicPr>
        <p:blipFill>
          <a:blip r:embed="rId4" cstate="print">
            <a:lum bright="36000" contrast="8000"/>
          </a:blip>
          <a:srcRect/>
          <a:stretch>
            <a:fillRect/>
          </a:stretch>
        </p:blipFill>
        <p:spPr bwMode="auto">
          <a:xfrm>
            <a:off x="6019800" y="1981200"/>
            <a:ext cx="2819400" cy="2114550"/>
          </a:xfrm>
          <a:prstGeom prst="rect">
            <a:avLst/>
          </a:prstGeom>
          <a:noFill/>
          <a:ln w="9525">
            <a:solidFill>
              <a:schemeClr val="tx1"/>
            </a:solidFill>
            <a:miter lim="800000"/>
            <a:headEnd/>
            <a:tailEnd/>
          </a:ln>
        </p:spPr>
      </p:pic>
      <p:pic>
        <p:nvPicPr>
          <p:cNvPr id="18437" name="Picture 10" descr="DSC00020"/>
          <p:cNvPicPr>
            <a:picLocks noChangeAspect="1" noChangeArrowheads="1"/>
          </p:cNvPicPr>
          <p:nvPr/>
        </p:nvPicPr>
        <p:blipFill>
          <a:blip r:embed="rId5" cstate="print"/>
          <a:srcRect/>
          <a:stretch>
            <a:fillRect/>
          </a:stretch>
        </p:blipFill>
        <p:spPr bwMode="auto">
          <a:xfrm>
            <a:off x="2944812" y="3518293"/>
            <a:ext cx="3254375" cy="2441575"/>
          </a:xfrm>
          <a:prstGeom prst="rect">
            <a:avLst/>
          </a:prstGeom>
          <a:noFill/>
          <a:ln w="9525">
            <a:solidFill>
              <a:schemeClr val="bg2"/>
            </a:solid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2"/>
          <p:cNvSpPr txBox="1">
            <a:spLocks noChangeArrowheads="1"/>
          </p:cNvSpPr>
          <p:nvPr/>
        </p:nvSpPr>
        <p:spPr bwMode="auto">
          <a:xfrm>
            <a:off x="922709" y="249077"/>
            <a:ext cx="7651454" cy="1569660"/>
          </a:xfrm>
          <a:prstGeom prst="rect">
            <a:avLst/>
          </a:prstGeom>
          <a:noFill/>
          <a:ln w="9525">
            <a:noFill/>
            <a:miter lim="800000"/>
            <a:headEnd/>
            <a:tailEnd/>
          </a:ln>
        </p:spPr>
        <p:txBody>
          <a:bodyPr wrap="none">
            <a:spAutoFit/>
          </a:bodyPr>
          <a:lstStyle/>
          <a:p>
            <a:pPr algn="ctr"/>
            <a:r>
              <a:rPr lang="en-US" sz="3200" b="1" i="1" dirty="0">
                <a:solidFill>
                  <a:srgbClr val="0033CC"/>
                </a:solidFill>
                <a:latin typeface="Arial" panose="020B0604020202020204" pitchFamily="34" charset="0"/>
                <a:cs typeface="Arial" panose="020B0604020202020204" pitchFamily="34" charset="0"/>
              </a:rPr>
              <a:t>Fiber Optic Horseshoe Probe used on </a:t>
            </a:r>
          </a:p>
          <a:p>
            <a:pPr algn="ctr"/>
            <a:r>
              <a:rPr lang="en-US" sz="3200" b="1" i="1" dirty="0">
                <a:solidFill>
                  <a:srgbClr val="0033CC"/>
                </a:solidFill>
                <a:latin typeface="Arial" panose="020B0604020202020204" pitchFamily="34" charset="0"/>
                <a:cs typeface="Arial" panose="020B0604020202020204" pitchFamily="34" charset="0"/>
              </a:rPr>
              <a:t>Primary Service (above 600 volts)</a:t>
            </a:r>
          </a:p>
          <a:p>
            <a:pPr algn="ctr"/>
            <a:endParaRPr lang="en-US" sz="3200" b="1" i="1" dirty="0">
              <a:solidFill>
                <a:srgbClr val="0033CC"/>
              </a:solidFill>
              <a:latin typeface="Arial" panose="020B0604020202020204" pitchFamily="34" charset="0"/>
              <a:cs typeface="Arial" panose="020B0604020202020204" pitchFamily="34" charset="0"/>
            </a:endParaRPr>
          </a:p>
        </p:txBody>
      </p:sp>
      <p:pic>
        <p:nvPicPr>
          <p:cNvPr id="3076" name="Picture 6" descr="DSC00018"/>
          <p:cNvPicPr>
            <a:picLocks noChangeAspect="1" noChangeArrowheads="1"/>
          </p:cNvPicPr>
          <p:nvPr/>
        </p:nvPicPr>
        <p:blipFill>
          <a:blip r:embed="rId4" cstate="print"/>
          <a:srcRect/>
          <a:stretch>
            <a:fillRect/>
          </a:stretch>
        </p:blipFill>
        <p:spPr bwMode="auto">
          <a:xfrm>
            <a:off x="152400" y="1818737"/>
            <a:ext cx="2514600" cy="4124863"/>
          </a:xfrm>
          <a:prstGeom prst="rect">
            <a:avLst/>
          </a:prstGeom>
          <a:noFill/>
          <a:ln w="9525">
            <a:solidFill>
              <a:schemeClr val="tx1"/>
            </a:solidFill>
            <a:miter lim="800000"/>
            <a:headEnd/>
            <a:tailEnd/>
          </a:ln>
        </p:spPr>
      </p:pic>
      <p:sp>
        <p:nvSpPr>
          <p:cNvPr id="247815" name="Line 7"/>
          <p:cNvSpPr>
            <a:spLocks noChangeShapeType="1"/>
          </p:cNvSpPr>
          <p:nvPr/>
        </p:nvSpPr>
        <p:spPr bwMode="auto">
          <a:xfrm>
            <a:off x="2743200" y="4114800"/>
            <a:ext cx="457200" cy="0"/>
          </a:xfrm>
          <a:prstGeom prst="line">
            <a:avLst/>
          </a:prstGeom>
          <a:noFill/>
          <a:ln w="57150">
            <a:solidFill>
              <a:schemeClr val="tx1"/>
            </a:solidFill>
            <a:round/>
            <a:headEnd/>
            <a:tailEnd type="triangle" w="med" len="med"/>
          </a:ln>
        </p:spPr>
        <p:txBody>
          <a:bodyPr/>
          <a:lstStyle/>
          <a:p>
            <a:endParaRPr lang="en-US"/>
          </a:p>
        </p:txBody>
      </p:sp>
      <p:sp>
        <p:nvSpPr>
          <p:cNvPr id="247816" name="Line 8"/>
          <p:cNvSpPr>
            <a:spLocks noChangeShapeType="1"/>
          </p:cNvSpPr>
          <p:nvPr/>
        </p:nvSpPr>
        <p:spPr bwMode="auto">
          <a:xfrm>
            <a:off x="5943600" y="4114800"/>
            <a:ext cx="457200" cy="0"/>
          </a:xfrm>
          <a:prstGeom prst="line">
            <a:avLst/>
          </a:prstGeom>
          <a:noFill/>
          <a:ln w="57150">
            <a:solidFill>
              <a:schemeClr val="tx1"/>
            </a:solidFill>
            <a:round/>
            <a:headEnd type="triangle" w="med" len="med"/>
            <a:tailEnd/>
          </a:ln>
        </p:spPr>
        <p:txBody>
          <a:bodyPr/>
          <a:lstStyle/>
          <a:p>
            <a:endParaRPr lang="en-US"/>
          </a:p>
        </p:txBody>
      </p:sp>
      <p:graphicFrame>
        <p:nvGraphicFramePr>
          <p:cNvPr id="3074" name="Object 9"/>
          <p:cNvGraphicFramePr>
            <a:graphicFrameLocks noChangeAspect="1"/>
          </p:cNvGraphicFramePr>
          <p:nvPr>
            <p:extLst>
              <p:ext uri="{D42A27DB-BD31-4B8C-83A1-F6EECF244321}">
                <p14:modId xmlns:p14="http://schemas.microsoft.com/office/powerpoint/2010/main" val="385038419"/>
              </p:ext>
            </p:extLst>
          </p:nvPr>
        </p:nvGraphicFramePr>
        <p:xfrm>
          <a:off x="6477000" y="2866492"/>
          <a:ext cx="2514600" cy="1976972"/>
        </p:xfrm>
        <a:graphic>
          <a:graphicData uri="http://schemas.openxmlformats.org/presentationml/2006/ole">
            <mc:AlternateContent xmlns:mc="http://schemas.openxmlformats.org/markup-compatibility/2006">
              <mc:Choice xmlns:v="urn:schemas-microsoft-com:vml" Requires="v">
                <p:oleObj spid="_x0000_s3124" name="Photo Editor Photo" r:id="rId5" imgW="7666667" imgH="4544059" progId="MSPhotoEd.3">
                  <p:embed/>
                </p:oleObj>
              </mc:Choice>
              <mc:Fallback>
                <p:oleObj name="Photo Editor Photo" r:id="rId5" imgW="7666667" imgH="4544059" progId="MSPhotoEd.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2866492"/>
                        <a:ext cx="2514600" cy="1976972"/>
                      </a:xfrm>
                      <a:prstGeom prst="rect">
                        <a:avLst/>
                      </a:prstGeom>
                      <a:noFill/>
                      <a:ln w="9525">
                        <a:solidFill>
                          <a:schemeClr val="tx1"/>
                        </a:solidFill>
                        <a:miter lim="800000"/>
                        <a:headEnd/>
                        <a:tailEnd/>
                      </a:ln>
                      <a:extLst/>
                    </p:spPr>
                  </p:pic>
                </p:oleObj>
              </mc:Fallback>
            </mc:AlternateContent>
          </a:graphicData>
        </a:graphic>
      </p:graphicFrame>
      <p:pic>
        <p:nvPicPr>
          <p:cNvPr id="3079" name="Picture 10"/>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224213" y="2292690"/>
            <a:ext cx="2643187" cy="325458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247815"/>
                                        </p:tgtEl>
                                        <p:attrNameLst>
                                          <p:attrName>style.visibility</p:attrName>
                                        </p:attrNameLst>
                                      </p:cBhvr>
                                      <p:to>
                                        <p:strVal val="visible"/>
                                      </p:to>
                                    </p:set>
                                    <p:animEffect transition="in" filter="strips(upRight)">
                                      <p:cBhvr>
                                        <p:cTn id="7" dur="500"/>
                                        <p:tgtEl>
                                          <p:spTgt spid="2478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9" fill="hold" grpId="0" nodeType="clickEffect">
                                  <p:stCondLst>
                                    <p:cond delay="0"/>
                                  </p:stCondLst>
                                  <p:childTnLst>
                                    <p:set>
                                      <p:cBhvr>
                                        <p:cTn id="11" dur="1" fill="hold">
                                          <p:stCondLst>
                                            <p:cond delay="0"/>
                                          </p:stCondLst>
                                        </p:cTn>
                                        <p:tgtEl>
                                          <p:spTgt spid="247816"/>
                                        </p:tgtEl>
                                        <p:attrNameLst>
                                          <p:attrName>style.visibility</p:attrName>
                                        </p:attrNameLst>
                                      </p:cBhvr>
                                      <p:to>
                                        <p:strVal val="visible"/>
                                      </p:to>
                                    </p:set>
                                    <p:animEffect transition="in" filter="strips(upLeft)">
                                      <p:cBhvr>
                                        <p:cTn id="12" dur="500"/>
                                        <p:tgtEl>
                                          <p:spTgt spid="2478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5" grpId="0" animBg="1"/>
      <p:bldP spid="24781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1"/>
            <a:ext cx="9144000" cy="6858001"/>
          </a:xfrm>
          <a:prstGeom prst="rect">
            <a:avLst/>
          </a:prstGeom>
          <a:noFill/>
          <a:ln w="9525">
            <a:solidFill>
              <a:schemeClr val="tx1"/>
            </a:solidFill>
            <a:miter lim="800000"/>
            <a:headEnd/>
            <a:tailEnd/>
          </a:ln>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453" y="718611"/>
            <a:ext cx="2204890" cy="23800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9555" y="702031"/>
            <a:ext cx="2204890" cy="2396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8481" y="652490"/>
            <a:ext cx="2204890" cy="23420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399142" y="2206171"/>
            <a:ext cx="1879601" cy="646331"/>
          </a:xfrm>
          <a:prstGeom prst="rect">
            <a:avLst/>
          </a:prstGeom>
          <a:solidFill>
            <a:schemeClr val="bg1"/>
          </a:solidFill>
          <a:ln>
            <a:solidFill>
              <a:schemeClr val="tx1"/>
            </a:solidFill>
          </a:ln>
        </p:spPr>
        <p:txBody>
          <a:bodyPr wrap="square" rtlCol="0">
            <a:spAutoFit/>
          </a:bodyPr>
          <a:lstStyle/>
          <a:p>
            <a:pPr algn="ctr"/>
            <a:r>
              <a:rPr lang="en-US" b="1" dirty="0"/>
              <a:t>Phase  A</a:t>
            </a:r>
          </a:p>
          <a:p>
            <a:pPr algn="ctr"/>
            <a:r>
              <a:rPr lang="en-US" b="1" dirty="0"/>
              <a:t>125v	 1.66a</a:t>
            </a:r>
          </a:p>
        </p:txBody>
      </p:sp>
      <p:sp>
        <p:nvSpPr>
          <p:cNvPr id="12" name="TextBox 11"/>
          <p:cNvSpPr txBox="1"/>
          <p:nvPr/>
        </p:nvSpPr>
        <p:spPr>
          <a:xfrm>
            <a:off x="3632199" y="2206170"/>
            <a:ext cx="1879601" cy="646331"/>
          </a:xfrm>
          <a:prstGeom prst="rect">
            <a:avLst/>
          </a:prstGeom>
          <a:solidFill>
            <a:schemeClr val="bg1"/>
          </a:solidFill>
          <a:ln>
            <a:solidFill>
              <a:schemeClr val="tx1"/>
            </a:solidFill>
          </a:ln>
        </p:spPr>
        <p:txBody>
          <a:bodyPr wrap="square" rtlCol="0">
            <a:spAutoFit/>
          </a:bodyPr>
          <a:lstStyle/>
          <a:p>
            <a:pPr algn="ctr"/>
            <a:r>
              <a:rPr lang="en-US" b="1" dirty="0"/>
              <a:t>Phase  B</a:t>
            </a:r>
          </a:p>
          <a:p>
            <a:pPr algn="ctr"/>
            <a:r>
              <a:rPr lang="en-US" b="1" dirty="0"/>
              <a:t>125v	 1.60a</a:t>
            </a:r>
          </a:p>
        </p:txBody>
      </p:sp>
      <p:sp>
        <p:nvSpPr>
          <p:cNvPr id="13" name="TextBox 12"/>
          <p:cNvSpPr txBox="1"/>
          <p:nvPr/>
        </p:nvSpPr>
        <p:spPr>
          <a:xfrm>
            <a:off x="6971125" y="2206169"/>
            <a:ext cx="1879601" cy="646331"/>
          </a:xfrm>
          <a:prstGeom prst="rect">
            <a:avLst/>
          </a:prstGeom>
          <a:solidFill>
            <a:schemeClr val="bg1"/>
          </a:solidFill>
          <a:ln>
            <a:solidFill>
              <a:schemeClr val="tx1"/>
            </a:solidFill>
          </a:ln>
        </p:spPr>
        <p:txBody>
          <a:bodyPr wrap="square" rtlCol="0">
            <a:spAutoFit/>
          </a:bodyPr>
          <a:lstStyle/>
          <a:p>
            <a:pPr algn="ctr"/>
            <a:r>
              <a:rPr lang="en-US" b="1" dirty="0"/>
              <a:t>Phase  C</a:t>
            </a:r>
          </a:p>
          <a:p>
            <a:pPr algn="ctr"/>
            <a:r>
              <a:rPr lang="en-US" b="1" dirty="0"/>
              <a:t>125v	 0.00a</a:t>
            </a:r>
          </a:p>
        </p:txBody>
      </p:sp>
    </p:spTree>
    <p:extLst>
      <p:ext uri="{BB962C8B-B14F-4D97-AF65-F5344CB8AC3E}">
        <p14:creationId xmlns:p14="http://schemas.microsoft.com/office/powerpoint/2010/main" val="277720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228600"/>
            <a:ext cx="7772400" cy="685800"/>
          </a:xfrm>
        </p:spPr>
        <p:txBody>
          <a:bodyPr>
            <a:normAutofit/>
          </a:bodyPr>
          <a:lstStyle/>
          <a:p>
            <a:pPr algn="ctr"/>
            <a:r>
              <a:rPr lang="en-US" altLang="en-US" sz="3200" b="1" i="1" dirty="0">
                <a:solidFill>
                  <a:srgbClr val="0033CC"/>
                </a:solidFill>
                <a:latin typeface="Arial" charset="0"/>
              </a:rPr>
              <a:t>Current Return Switches</a:t>
            </a:r>
          </a:p>
        </p:txBody>
      </p:sp>
      <p:pic>
        <p:nvPicPr>
          <p:cNvPr id="58371" name="Picture 9" descr="IMAG0265"/>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351881" y="1062037"/>
            <a:ext cx="4437063" cy="4968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98389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2"/>
          <p:cNvSpPr txBox="1">
            <a:spLocks noChangeArrowheads="1"/>
          </p:cNvSpPr>
          <p:nvPr/>
        </p:nvSpPr>
        <p:spPr bwMode="auto">
          <a:xfrm>
            <a:off x="974080" y="577850"/>
            <a:ext cx="7651454" cy="1569660"/>
          </a:xfrm>
          <a:prstGeom prst="rect">
            <a:avLst/>
          </a:prstGeom>
          <a:noFill/>
          <a:ln w="9525">
            <a:noFill/>
            <a:miter lim="800000"/>
            <a:headEnd/>
            <a:tailEnd/>
          </a:ln>
        </p:spPr>
        <p:txBody>
          <a:bodyPr wrap="none">
            <a:spAutoFit/>
          </a:bodyPr>
          <a:lstStyle/>
          <a:p>
            <a:pPr algn="ctr"/>
            <a:r>
              <a:rPr lang="en-US" sz="3200" b="1" i="1" dirty="0">
                <a:solidFill>
                  <a:srgbClr val="0033CC"/>
                </a:solidFill>
                <a:latin typeface="Arial" panose="020B0604020202020204" pitchFamily="34" charset="0"/>
                <a:cs typeface="Arial" panose="020B0604020202020204" pitchFamily="34" charset="0"/>
              </a:rPr>
              <a:t>Fiber Optic Horseshoe Probe used on </a:t>
            </a:r>
          </a:p>
          <a:p>
            <a:pPr algn="ctr"/>
            <a:r>
              <a:rPr lang="en-US" sz="3200" b="1" i="1" dirty="0">
                <a:solidFill>
                  <a:srgbClr val="0033CC"/>
                </a:solidFill>
                <a:latin typeface="Arial" panose="020B0604020202020204" pitchFamily="34" charset="0"/>
                <a:cs typeface="Arial" panose="020B0604020202020204" pitchFamily="34" charset="0"/>
              </a:rPr>
              <a:t>Primary Service (above 600 volts)</a:t>
            </a:r>
          </a:p>
          <a:p>
            <a:pPr algn="ctr"/>
            <a:endParaRPr lang="en-US" sz="3200" b="1" i="1" dirty="0">
              <a:solidFill>
                <a:srgbClr val="0033CC"/>
              </a:solidFill>
              <a:latin typeface="Arial" panose="020B0604020202020204" pitchFamily="34" charset="0"/>
              <a:cs typeface="Arial" panose="020B0604020202020204" pitchFamily="34" charset="0"/>
            </a:endParaRPr>
          </a:p>
        </p:txBody>
      </p:sp>
      <p:pic>
        <p:nvPicPr>
          <p:cNvPr id="3076"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161314" y="3314104"/>
            <a:ext cx="2629691" cy="1972268"/>
          </a:xfrm>
          <a:prstGeom prst="rect">
            <a:avLst/>
          </a:prstGeom>
          <a:noFill/>
          <a:ln w="9525">
            <a:solidFill>
              <a:schemeClr val="tx1"/>
            </a:solidFill>
            <a:miter lim="800000"/>
            <a:headEnd/>
            <a:tailEnd/>
          </a:ln>
        </p:spPr>
      </p:pic>
      <p:pic>
        <p:nvPicPr>
          <p:cNvPr id="3079"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224213" y="3314104"/>
            <a:ext cx="2643187" cy="1982390"/>
          </a:xfrm>
          <a:prstGeom prst="rect">
            <a:avLst/>
          </a:prstGeom>
          <a:noFill/>
          <a:ln w="9525">
            <a:noFill/>
            <a:miter lim="800000"/>
            <a:headEnd/>
            <a:tailEnd/>
          </a:ln>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298" y="3342367"/>
            <a:ext cx="2605502" cy="1954127"/>
          </a:xfrm>
          <a:prstGeom prst="rect">
            <a:avLst/>
          </a:prstGeom>
        </p:spPr>
      </p:pic>
    </p:spTree>
    <p:extLst>
      <p:ext uri="{BB962C8B-B14F-4D97-AF65-F5344CB8AC3E}">
        <p14:creationId xmlns:p14="http://schemas.microsoft.com/office/powerpoint/2010/main" val="260013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1" cy="6872514"/>
          </a:xfrm>
          <a:prstGeom prst="rect">
            <a:avLst/>
          </a:prstGeom>
        </p:spPr>
      </p:pic>
    </p:spTree>
    <p:extLst>
      <p:ext uri="{BB962C8B-B14F-4D97-AF65-F5344CB8AC3E}">
        <p14:creationId xmlns:p14="http://schemas.microsoft.com/office/powerpoint/2010/main" val="24802172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3"/>
          <p:cNvSpPr txBox="1">
            <a:spLocks noChangeArrowheads="1"/>
          </p:cNvSpPr>
          <p:nvPr/>
        </p:nvSpPr>
        <p:spPr bwMode="auto">
          <a:xfrm>
            <a:off x="0" y="381000"/>
            <a:ext cx="9144000" cy="1077218"/>
          </a:xfrm>
          <a:prstGeom prst="rect">
            <a:avLst/>
          </a:prstGeom>
          <a:noFill/>
          <a:ln w="9525">
            <a:noFill/>
            <a:miter lim="800000"/>
            <a:headEnd/>
            <a:tailEnd/>
          </a:ln>
        </p:spPr>
        <p:txBody>
          <a:bodyPr wrap="square">
            <a:spAutoFit/>
          </a:bodyPr>
          <a:lstStyle/>
          <a:p>
            <a:pPr algn="ctr"/>
            <a:r>
              <a:rPr lang="en-US" sz="3200" b="1" i="1" dirty="0">
                <a:solidFill>
                  <a:srgbClr val="0033CC"/>
                </a:solidFill>
                <a:latin typeface="Arial" panose="020B0604020202020204" pitchFamily="34" charset="0"/>
                <a:cs typeface="Arial" panose="020B0604020202020204" pitchFamily="34" charset="0"/>
              </a:rPr>
              <a:t>Fiber Optic Horseshoe Probe can also be used on Over Head Secondary Service </a:t>
            </a:r>
          </a:p>
        </p:txBody>
      </p:sp>
      <p:graphicFrame>
        <p:nvGraphicFramePr>
          <p:cNvPr id="2050" name="Object 6"/>
          <p:cNvGraphicFramePr>
            <a:graphicFrameLocks noChangeAspect="1"/>
          </p:cNvGraphicFramePr>
          <p:nvPr>
            <p:extLst>
              <p:ext uri="{D42A27DB-BD31-4B8C-83A1-F6EECF244321}">
                <p14:modId xmlns:p14="http://schemas.microsoft.com/office/powerpoint/2010/main" val="2165645911"/>
              </p:ext>
            </p:extLst>
          </p:nvPr>
        </p:nvGraphicFramePr>
        <p:xfrm>
          <a:off x="2562225" y="1849094"/>
          <a:ext cx="3838575" cy="4076363"/>
        </p:xfrm>
        <a:graphic>
          <a:graphicData uri="http://schemas.openxmlformats.org/presentationml/2006/ole">
            <mc:AlternateContent xmlns:mc="http://schemas.openxmlformats.org/markup-compatibility/2006">
              <mc:Choice xmlns:v="urn:schemas-microsoft-com:vml" Requires="v">
                <p:oleObj spid="_x0000_s2100" name="Photo Editor Photo" r:id="rId4" imgW="9838095" imgH="10447619" progId="MSPhotoEd.3">
                  <p:embed/>
                </p:oleObj>
              </mc:Choice>
              <mc:Fallback>
                <p:oleObj name="Photo Editor Photo" r:id="rId4" imgW="9838095" imgH="10447619" progId="MSPhotoEd.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2225" y="1849094"/>
                        <a:ext cx="3838575" cy="4076363"/>
                      </a:xfrm>
                      <a:prstGeom prst="rect">
                        <a:avLst/>
                      </a:prstGeom>
                      <a:noFill/>
                      <a:ln w="9525">
                        <a:solidFill>
                          <a:schemeClr val="tx1"/>
                        </a:solidFill>
                        <a:miter lim="800000"/>
                        <a:headEnd/>
                        <a:tailEnd/>
                      </a:ln>
                      <a:effectLst/>
                      <a:extLst/>
                    </p:spPr>
                  </p:pic>
                </p:oleObj>
              </mc:Fallback>
            </mc:AlternateContent>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5"/>
          <p:cNvSpPr txBox="1">
            <a:spLocks noChangeArrowheads="1"/>
          </p:cNvSpPr>
          <p:nvPr/>
        </p:nvSpPr>
        <p:spPr bwMode="auto">
          <a:xfrm>
            <a:off x="958850" y="228600"/>
            <a:ext cx="6884385" cy="584775"/>
          </a:xfrm>
          <a:prstGeom prst="rect">
            <a:avLst/>
          </a:prstGeom>
          <a:noFill/>
          <a:ln w="9525">
            <a:noFill/>
            <a:miter lim="800000"/>
            <a:headEnd/>
            <a:tailEnd/>
          </a:ln>
        </p:spPr>
        <p:txBody>
          <a:bodyPr wrap="none">
            <a:spAutoFit/>
          </a:bodyPr>
          <a:lstStyle/>
          <a:p>
            <a:r>
              <a:rPr lang="en-US" sz="3200" b="1" i="1" dirty="0">
                <a:solidFill>
                  <a:srgbClr val="0033CC"/>
                </a:solidFill>
                <a:latin typeface="Arial" panose="020B0604020202020204" pitchFamily="34" charset="0"/>
                <a:cs typeface="Arial" panose="020B0604020202020204" pitchFamily="34" charset="0"/>
              </a:rPr>
              <a:t>CT Ratio Test Information Results </a:t>
            </a:r>
          </a:p>
        </p:txBody>
      </p:sp>
      <p:pic>
        <p:nvPicPr>
          <p:cNvPr id="38915" name="Picture 9"/>
          <p:cNvPicPr>
            <a:picLocks noChangeAspect="1" noChangeArrowheads="1"/>
          </p:cNvPicPr>
          <p:nvPr/>
        </p:nvPicPr>
        <p:blipFill>
          <a:blip r:embed="rId4" cstate="print"/>
          <a:srcRect/>
          <a:stretch>
            <a:fillRect/>
          </a:stretch>
        </p:blipFill>
        <p:spPr bwMode="auto">
          <a:xfrm>
            <a:off x="2786063" y="1143000"/>
            <a:ext cx="6096000" cy="4572000"/>
          </a:xfrm>
          <a:prstGeom prst="rect">
            <a:avLst/>
          </a:prstGeom>
          <a:noFill/>
          <a:ln w="9525">
            <a:noFill/>
            <a:miter lim="800000"/>
            <a:headEnd/>
            <a:tailEnd/>
          </a:ln>
        </p:spPr>
      </p:pic>
      <p:sp>
        <p:nvSpPr>
          <p:cNvPr id="38916" name="TextBox 3"/>
          <p:cNvSpPr txBox="1">
            <a:spLocks noChangeArrowheads="1"/>
          </p:cNvSpPr>
          <p:nvPr/>
        </p:nvSpPr>
        <p:spPr bwMode="auto">
          <a:xfrm>
            <a:off x="0" y="1625493"/>
            <a:ext cx="2887663" cy="3785652"/>
          </a:xfrm>
          <a:prstGeom prst="rect">
            <a:avLst/>
          </a:prstGeom>
          <a:noFill/>
          <a:ln w="9525">
            <a:noFill/>
            <a:miter lim="800000"/>
            <a:headEnd/>
            <a:tailEnd/>
          </a:ln>
        </p:spPr>
        <p:txBody>
          <a:bodyPr>
            <a:spAutoFit/>
          </a:bodyPr>
          <a:lstStyle/>
          <a:p>
            <a:r>
              <a:rPr lang="en-US" sz="2000" dirty="0">
                <a:solidFill>
                  <a:srgbClr val="0033CC"/>
                </a:solidFill>
              </a:rPr>
              <a:t>Possible Errors will be </a:t>
            </a:r>
          </a:p>
          <a:p>
            <a:r>
              <a:rPr lang="en-US" sz="2000" dirty="0">
                <a:solidFill>
                  <a:srgbClr val="0033CC"/>
                </a:solidFill>
              </a:rPr>
              <a:t>in </a:t>
            </a:r>
            <a:r>
              <a:rPr lang="en-US" sz="2000" dirty="0">
                <a:solidFill>
                  <a:srgbClr val="FF0000"/>
                </a:solidFill>
              </a:rPr>
              <a:t>RED</a:t>
            </a:r>
            <a:r>
              <a:rPr lang="en-US" sz="2000" dirty="0">
                <a:solidFill>
                  <a:srgbClr val="0033CC"/>
                </a:solidFill>
              </a:rPr>
              <a:t>, this appears to</a:t>
            </a:r>
          </a:p>
          <a:p>
            <a:r>
              <a:rPr lang="en-US" sz="2000" dirty="0">
                <a:solidFill>
                  <a:srgbClr val="0033CC"/>
                </a:solidFill>
              </a:rPr>
              <a:t>be a CT running backwards.</a:t>
            </a:r>
          </a:p>
          <a:p>
            <a:r>
              <a:rPr lang="en-US" sz="2000" dirty="0">
                <a:solidFill>
                  <a:srgbClr val="0033CC"/>
                </a:solidFill>
              </a:rPr>
              <a:t>If you didn’t check the vector before starting, this is probably your probe installed in </a:t>
            </a:r>
          </a:p>
          <a:p>
            <a:r>
              <a:rPr lang="en-US" sz="2000" dirty="0">
                <a:solidFill>
                  <a:srgbClr val="0033CC"/>
                </a:solidFill>
              </a:rPr>
              <a:t>reverse.  Check the probe and retest the phase in question.</a:t>
            </a:r>
          </a:p>
          <a:p>
            <a:endParaRPr lang="en-US" sz="2000" dirty="0">
              <a:solidFill>
                <a:srgbClr val="0033CC"/>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71316299"/>
              </p:ext>
            </p:extLst>
          </p:nvPr>
        </p:nvGraphicFramePr>
        <p:xfrm>
          <a:off x="6151705" y="2551638"/>
          <a:ext cx="2514600" cy="1490663"/>
        </p:xfrm>
        <a:graphic>
          <a:graphicData uri="http://schemas.openxmlformats.org/presentationml/2006/ole">
            <mc:AlternateContent xmlns:mc="http://schemas.openxmlformats.org/markup-compatibility/2006">
              <mc:Choice xmlns:v="urn:schemas-microsoft-com:vml" Requires="v">
                <p:oleObj spid="_x0000_s7214" name="Photo Editor Photo" r:id="rId5" imgW="7666667" imgH="4544059" progId="MSPhotoEd.3">
                  <p:embed/>
                </p:oleObj>
              </mc:Choice>
              <mc:Fallback>
                <p:oleObj name="Photo Editor Photo" r:id="rId5" imgW="7666667" imgH="4544059" progId="MSPhotoEd.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1705" y="2551638"/>
                        <a:ext cx="2514600" cy="1490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4"/>
          <p:cNvPicPr>
            <a:picLocks noChangeAspect="1" noChangeArrowheads="1"/>
          </p:cNvPicPr>
          <p:nvPr/>
        </p:nvPicPr>
        <p:blipFill>
          <a:blip r:embed="rId2" cstate="print"/>
          <a:srcRect/>
          <a:stretch>
            <a:fillRect/>
          </a:stretch>
        </p:blipFill>
        <p:spPr bwMode="auto">
          <a:xfrm>
            <a:off x="1353042" y="1143000"/>
            <a:ext cx="6096000" cy="4572000"/>
          </a:xfrm>
          <a:prstGeom prst="rect">
            <a:avLst/>
          </a:prstGeom>
          <a:noFill/>
          <a:ln w="9525">
            <a:noFill/>
            <a:miter lim="800000"/>
            <a:headEnd/>
            <a:tailEnd/>
          </a:ln>
        </p:spPr>
      </p:pic>
      <p:sp>
        <p:nvSpPr>
          <p:cNvPr id="4" name="Text Box 5"/>
          <p:cNvSpPr txBox="1">
            <a:spLocks noChangeArrowheads="1"/>
          </p:cNvSpPr>
          <p:nvPr/>
        </p:nvSpPr>
        <p:spPr bwMode="auto">
          <a:xfrm>
            <a:off x="958849" y="233310"/>
            <a:ext cx="6884385" cy="584775"/>
          </a:xfrm>
          <a:prstGeom prst="rect">
            <a:avLst/>
          </a:prstGeom>
          <a:noFill/>
          <a:ln w="9525">
            <a:noFill/>
            <a:miter lim="800000"/>
            <a:headEnd/>
            <a:tailEnd/>
          </a:ln>
        </p:spPr>
        <p:txBody>
          <a:bodyPr wrap="none">
            <a:spAutoFit/>
          </a:bodyPr>
          <a:lstStyle/>
          <a:p>
            <a:r>
              <a:rPr lang="en-US" sz="3200" b="1" i="1" dirty="0">
                <a:solidFill>
                  <a:srgbClr val="0033CC"/>
                </a:solidFill>
                <a:latin typeface="Arial" panose="020B0604020202020204" pitchFamily="34" charset="0"/>
                <a:cs typeface="Arial" panose="020B0604020202020204" pitchFamily="34" charset="0"/>
              </a:rPr>
              <a:t>CT Ratio Test Information Results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idx="4294967295"/>
          </p:nvPr>
        </p:nvSpPr>
        <p:spPr>
          <a:xfrm>
            <a:off x="1749131" y="133617"/>
            <a:ext cx="5645738" cy="1462087"/>
          </a:xfrm>
        </p:spPr>
        <p:txBody>
          <a:bodyPr>
            <a:normAutofit/>
          </a:bodyPr>
          <a:lstStyle/>
          <a:p>
            <a:pPr algn="ctr" eaLnBrk="1" hangingPunct="1"/>
            <a:r>
              <a:rPr lang="en-US" sz="3200" b="1" i="1" dirty="0">
                <a:solidFill>
                  <a:srgbClr val="0033CC"/>
                </a:solidFill>
                <a:latin typeface="Arial" panose="020B0604020202020204" pitchFamily="34" charset="0"/>
                <a:cs typeface="Arial" panose="020B0604020202020204" pitchFamily="34" charset="0"/>
              </a:rPr>
              <a:t>Results for Ratio Only</a:t>
            </a:r>
          </a:p>
        </p:txBody>
      </p:sp>
      <p:pic>
        <p:nvPicPr>
          <p:cNvPr id="50179" name="Picture 4"/>
          <p:cNvPicPr>
            <a:picLocks noChangeAspect="1" noChangeArrowheads="1"/>
          </p:cNvPicPr>
          <p:nvPr/>
        </p:nvPicPr>
        <p:blipFill>
          <a:blip r:embed="rId2" cstate="print"/>
          <a:srcRect/>
          <a:stretch>
            <a:fillRect/>
          </a:stretch>
        </p:blipFill>
        <p:spPr bwMode="auto">
          <a:xfrm>
            <a:off x="1524000" y="1254910"/>
            <a:ext cx="6096000" cy="4572000"/>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661194" y="0"/>
            <a:ext cx="7793037" cy="830263"/>
          </a:xfrm>
          <a:prstGeom prst="rect">
            <a:avLst/>
          </a:prstGeom>
          <a:noFill/>
          <a:ln w="9525">
            <a:noFill/>
            <a:miter lim="800000"/>
            <a:headEnd/>
            <a:tailEnd/>
          </a:ln>
        </p:spPr>
        <p:txBody>
          <a:bodyPr anchor="b"/>
          <a:lstStyle/>
          <a:p>
            <a:pPr algn="ctr" eaLnBrk="1" hangingPunct="1">
              <a:defRPr/>
            </a:pPr>
            <a:r>
              <a:rPr lang="en-US" sz="3200" b="1" i="1" kern="0" dirty="0">
                <a:solidFill>
                  <a:srgbClr val="0033CC"/>
                </a:solidFill>
                <a:latin typeface="Arial" panose="020B0604020202020204" pitchFamily="34" charset="0"/>
                <a:ea typeface="+mj-ea"/>
                <a:cs typeface="Arial" panose="020B0604020202020204" pitchFamily="34" charset="0"/>
              </a:rPr>
              <a:t>Results for Burden Only</a:t>
            </a:r>
          </a:p>
        </p:txBody>
      </p:sp>
      <p:pic>
        <p:nvPicPr>
          <p:cNvPr id="51203" name="Picture 2"/>
          <p:cNvPicPr>
            <a:picLocks noChangeAspect="1" noChangeArrowheads="1"/>
          </p:cNvPicPr>
          <p:nvPr/>
        </p:nvPicPr>
        <p:blipFill>
          <a:blip r:embed="rId2" cstate="print"/>
          <a:srcRect/>
          <a:stretch>
            <a:fillRect/>
          </a:stretch>
        </p:blipFill>
        <p:spPr bwMode="auto">
          <a:xfrm>
            <a:off x="1524000" y="1033998"/>
            <a:ext cx="6096000" cy="457200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96950" y="3658436"/>
            <a:ext cx="3773713" cy="1200329"/>
          </a:xfrm>
          <a:prstGeom prst="rect">
            <a:avLst/>
          </a:prstGeom>
          <a:noFill/>
        </p:spPr>
        <p:txBody>
          <a:bodyPr wrap="square" rtlCol="0">
            <a:spAutoFit/>
          </a:bodyPr>
          <a:lstStyle/>
          <a:p>
            <a:pPr algn="ctr"/>
            <a:r>
              <a:rPr lang="en-US" b="1" dirty="0"/>
              <a:t>Should be 2000:5 </a:t>
            </a:r>
          </a:p>
          <a:p>
            <a:pPr algn="ctr"/>
            <a:endParaRPr lang="en-US" b="1" dirty="0"/>
          </a:p>
          <a:p>
            <a:pPr algn="ctr"/>
            <a:endParaRPr lang="en-US" b="1" dirty="0"/>
          </a:p>
          <a:p>
            <a:pPr algn="ctr"/>
            <a:r>
              <a:rPr lang="en-US" b="1" dirty="0" err="1"/>
              <a:t>Ratioed</a:t>
            </a:r>
            <a:r>
              <a:rPr lang="en-US" b="1" dirty="0"/>
              <a:t> at 1432:5</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986373" cy="24384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7629" y="0"/>
            <a:ext cx="3986372" cy="24384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8547" y="2433510"/>
            <a:ext cx="4866906" cy="3650179"/>
          </a:xfrm>
          <a:prstGeom prst="rect">
            <a:avLst/>
          </a:prstGeom>
        </p:spPr>
      </p:pic>
    </p:spTree>
    <p:extLst>
      <p:ext uri="{BB962C8B-B14F-4D97-AF65-F5344CB8AC3E}">
        <p14:creationId xmlns:p14="http://schemas.microsoft.com/office/powerpoint/2010/main" val="21657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475366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1143000" y="1107062"/>
            <a:ext cx="6105525" cy="4578350"/>
          </a:xfrm>
          <a:prstGeom prst="rect">
            <a:avLst/>
          </a:prstGeom>
          <a:noFill/>
          <a:ln w="9525">
            <a:solidFill>
              <a:schemeClr val="tx1"/>
            </a:solidFill>
            <a:miter lim="800000"/>
            <a:headEnd/>
            <a:tailEnd/>
          </a:ln>
        </p:spPr>
      </p:pic>
      <p:sp>
        <p:nvSpPr>
          <p:cNvPr id="40963" name="Text Box 3"/>
          <p:cNvSpPr txBox="1">
            <a:spLocks noChangeArrowheads="1"/>
          </p:cNvSpPr>
          <p:nvPr/>
        </p:nvSpPr>
        <p:spPr bwMode="auto">
          <a:xfrm>
            <a:off x="3505200" y="2736850"/>
            <a:ext cx="4648200" cy="1004888"/>
          </a:xfrm>
          <a:prstGeom prst="rect">
            <a:avLst/>
          </a:prstGeom>
          <a:solidFill>
            <a:schemeClr val="bg1"/>
          </a:solidFill>
          <a:ln w="9525">
            <a:noFill/>
            <a:miter lim="800000"/>
            <a:headEnd/>
            <a:tailEnd/>
          </a:ln>
        </p:spPr>
        <p:txBody>
          <a:bodyPr>
            <a:spAutoFit/>
          </a:bodyPr>
          <a:lstStyle/>
          <a:p>
            <a:pPr>
              <a:spcBef>
                <a:spcPct val="50000"/>
              </a:spcBef>
            </a:pPr>
            <a:r>
              <a:rPr lang="en-US" sz="2400" b="1" i="1" u="sng">
                <a:solidFill>
                  <a:srgbClr val="0033CC"/>
                </a:solidFill>
                <a:latin typeface="Times New Roman" pitchFamily="18" charset="0"/>
              </a:rPr>
              <a:t>Failure Began Before .1 Ohms Of</a:t>
            </a:r>
          </a:p>
          <a:p>
            <a:pPr>
              <a:spcBef>
                <a:spcPct val="50000"/>
              </a:spcBef>
            </a:pPr>
            <a:r>
              <a:rPr lang="en-US" sz="2400" b="1" i="1" u="sng">
                <a:solidFill>
                  <a:srgbClr val="0033CC"/>
                </a:solidFill>
                <a:latin typeface="Times New Roman" pitchFamily="18" charset="0"/>
              </a:rPr>
              <a:t>Burden Is  Applied</a:t>
            </a:r>
            <a:endParaRPr lang="en-US" sz="2400" u="sng">
              <a:solidFill>
                <a:srgbClr val="0033CC"/>
              </a:solidFill>
              <a:latin typeface="Times New Roman" pitchFamily="18" charset="0"/>
            </a:endParaRPr>
          </a:p>
        </p:txBody>
      </p:sp>
      <p:sp>
        <p:nvSpPr>
          <p:cNvPr id="40964" name="Line 4"/>
          <p:cNvSpPr>
            <a:spLocks noChangeShapeType="1"/>
          </p:cNvSpPr>
          <p:nvPr/>
        </p:nvSpPr>
        <p:spPr bwMode="auto">
          <a:xfrm flipH="1">
            <a:off x="2895600" y="3498850"/>
            <a:ext cx="304800" cy="304800"/>
          </a:xfrm>
          <a:prstGeom prst="line">
            <a:avLst/>
          </a:prstGeom>
          <a:noFill/>
          <a:ln w="38100">
            <a:solidFill>
              <a:srgbClr val="0033CC"/>
            </a:solidFill>
            <a:round/>
            <a:headEnd/>
            <a:tailEnd type="triangle" w="med" len="med"/>
          </a:ln>
        </p:spPr>
        <p:txBody>
          <a:bodyPr wrap="none" anchor="ctr"/>
          <a:lstStyle/>
          <a:p>
            <a:endParaRPr lang="en-US"/>
          </a:p>
        </p:txBody>
      </p:sp>
      <p:sp>
        <p:nvSpPr>
          <p:cNvPr id="53253" name="Text Box 5"/>
          <p:cNvSpPr txBox="1">
            <a:spLocks noChangeArrowheads="1"/>
          </p:cNvSpPr>
          <p:nvPr/>
        </p:nvSpPr>
        <p:spPr bwMode="auto">
          <a:xfrm>
            <a:off x="3553016" y="304800"/>
            <a:ext cx="1733167" cy="584775"/>
          </a:xfrm>
          <a:prstGeom prst="rect">
            <a:avLst/>
          </a:prstGeom>
          <a:noFill/>
          <a:ln w="9525">
            <a:noFill/>
            <a:miter lim="800000"/>
            <a:headEnd/>
            <a:tailEnd/>
          </a:ln>
        </p:spPr>
        <p:txBody>
          <a:bodyPr wrap="none">
            <a:spAutoFit/>
          </a:bodyPr>
          <a:lstStyle/>
          <a:p>
            <a:r>
              <a:rPr lang="en-US" sz="3200" b="1" i="1" dirty="0">
                <a:solidFill>
                  <a:srgbClr val="0033CC"/>
                </a:solidFill>
                <a:latin typeface="Arial" panose="020B0604020202020204" pitchFamily="34" charset="0"/>
                <a:cs typeface="Arial" panose="020B0604020202020204" pitchFamily="34" charset="0"/>
              </a:rPr>
              <a:t>Bad CT </a:t>
            </a:r>
          </a:p>
        </p:txBody>
      </p:sp>
      <p:sp>
        <p:nvSpPr>
          <p:cNvPr id="53254" name="Rectangle 6"/>
          <p:cNvSpPr>
            <a:spLocks noChangeArrowheads="1"/>
          </p:cNvSpPr>
          <p:nvPr/>
        </p:nvSpPr>
        <p:spPr bwMode="auto">
          <a:xfrm>
            <a:off x="4419600" y="1974850"/>
            <a:ext cx="1219200" cy="152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3255" name="Rectangle 9"/>
          <p:cNvSpPr>
            <a:spLocks noChangeArrowheads="1"/>
          </p:cNvSpPr>
          <p:nvPr/>
        </p:nvSpPr>
        <p:spPr bwMode="auto">
          <a:xfrm>
            <a:off x="1114616" y="5371526"/>
            <a:ext cx="2438400" cy="304800"/>
          </a:xfrm>
          <a:prstGeom prst="rect">
            <a:avLst/>
          </a:prstGeom>
          <a:solidFill>
            <a:schemeClr val="bg2"/>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strips(downLeft)">
                                      <p:cBhvr>
                                        <p:cTn id="7" dur="500"/>
                                        <p:tgtEl>
                                          <p:spTgt spid="4096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40964"/>
                                        </p:tgtEl>
                                        <p:attrNameLst>
                                          <p:attrName>style.visibility</p:attrName>
                                        </p:attrNameLst>
                                      </p:cBhvr>
                                      <p:to>
                                        <p:strVal val="visible"/>
                                      </p:to>
                                    </p:set>
                                    <p:animEffect transition="in" filter="strips(downLeft)">
                                      <p:cBhvr>
                                        <p:cTn id="10" dur="500"/>
                                        <p:tgtEl>
                                          <p:spTgt spid="40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nimBg="1"/>
      <p:bldP spid="4096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228600"/>
            <a:ext cx="7772400" cy="685800"/>
          </a:xfrm>
        </p:spPr>
        <p:txBody>
          <a:bodyPr>
            <a:normAutofit/>
          </a:bodyPr>
          <a:lstStyle/>
          <a:p>
            <a:pPr algn="ctr"/>
            <a:r>
              <a:rPr lang="en-US" altLang="en-US" sz="3200" b="1" i="1" dirty="0">
                <a:solidFill>
                  <a:srgbClr val="0033CC"/>
                </a:solidFill>
                <a:latin typeface="Arial" charset="0"/>
              </a:rPr>
              <a:t>Current Return Switches</a:t>
            </a:r>
          </a:p>
        </p:txBody>
      </p:sp>
      <p:pic>
        <p:nvPicPr>
          <p:cNvPr id="58371" name="Picture 9"/>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06851" y="1611086"/>
            <a:ext cx="6460411" cy="349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820717" y="5246914"/>
            <a:ext cx="3502565" cy="369332"/>
          </a:xfrm>
          <a:prstGeom prst="rect">
            <a:avLst/>
          </a:prstGeom>
          <a:solidFill>
            <a:schemeClr val="bg1"/>
          </a:solidFill>
        </p:spPr>
        <p:txBody>
          <a:bodyPr wrap="square" rtlCol="0">
            <a:spAutoFit/>
          </a:bodyPr>
          <a:lstStyle/>
          <a:p>
            <a:r>
              <a:rPr lang="en-US" b="1" i="1" dirty="0">
                <a:solidFill>
                  <a:srgbClr val="0033CC"/>
                </a:solidFill>
              </a:rPr>
              <a:t>C Phase Current in open position</a:t>
            </a:r>
          </a:p>
        </p:txBody>
      </p:sp>
    </p:spTree>
    <p:extLst>
      <p:ext uri="{BB962C8B-B14F-4D97-AF65-F5344CB8AC3E}">
        <p14:creationId xmlns:p14="http://schemas.microsoft.com/office/powerpoint/2010/main" val="39820640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127000" y="2209800"/>
            <a:ext cx="4368800" cy="3273425"/>
          </a:xfrm>
          <a:prstGeom prst="rect">
            <a:avLst/>
          </a:prstGeom>
          <a:noFill/>
          <a:ln w="9525">
            <a:solidFill>
              <a:schemeClr val="tx1"/>
            </a:solidFill>
            <a:miter lim="800000"/>
            <a:headEnd/>
            <a:tailEnd/>
          </a:ln>
        </p:spPr>
      </p:pic>
      <p:pic>
        <p:nvPicPr>
          <p:cNvPr id="54275" name="Picture 3"/>
          <p:cNvPicPr>
            <a:picLocks noChangeAspect="1" noChangeArrowheads="1"/>
          </p:cNvPicPr>
          <p:nvPr/>
        </p:nvPicPr>
        <p:blipFill>
          <a:blip r:embed="rId3" cstate="print"/>
          <a:srcRect/>
          <a:stretch>
            <a:fillRect/>
          </a:stretch>
        </p:blipFill>
        <p:spPr bwMode="auto">
          <a:xfrm>
            <a:off x="4622800" y="2209800"/>
            <a:ext cx="4368800" cy="3273425"/>
          </a:xfrm>
          <a:prstGeom prst="rect">
            <a:avLst/>
          </a:prstGeom>
          <a:noFill/>
          <a:ln w="9525">
            <a:solidFill>
              <a:schemeClr val="tx1"/>
            </a:solidFill>
            <a:miter lim="800000"/>
            <a:headEnd/>
            <a:tailEnd/>
          </a:ln>
        </p:spPr>
      </p:pic>
      <p:sp>
        <p:nvSpPr>
          <p:cNvPr id="54276" name="Text Box 9"/>
          <p:cNvSpPr txBox="1">
            <a:spLocks noChangeArrowheads="1"/>
          </p:cNvSpPr>
          <p:nvPr/>
        </p:nvSpPr>
        <p:spPr bwMode="auto">
          <a:xfrm>
            <a:off x="-76200" y="208747"/>
            <a:ext cx="9143999" cy="954107"/>
          </a:xfrm>
          <a:prstGeom prst="rect">
            <a:avLst/>
          </a:prstGeom>
          <a:noFill/>
          <a:ln w="9525">
            <a:noFill/>
            <a:miter lim="800000"/>
            <a:headEnd/>
            <a:tailEnd/>
          </a:ln>
        </p:spPr>
        <p:txBody>
          <a:bodyPr wrap="square">
            <a:spAutoFit/>
          </a:bodyPr>
          <a:lstStyle/>
          <a:p>
            <a:pPr algn="ctr"/>
            <a:r>
              <a:rPr lang="en-US" sz="3200" b="1" i="1" dirty="0">
                <a:solidFill>
                  <a:srgbClr val="0033CC"/>
                </a:solidFill>
                <a:latin typeface="Arial" panose="020B0604020202020204" pitchFamily="34" charset="0"/>
                <a:cs typeface="Arial" panose="020B0604020202020204" pitchFamily="34" charset="0"/>
              </a:rPr>
              <a:t>Bad CT ? </a:t>
            </a:r>
          </a:p>
          <a:p>
            <a:pPr algn="ctr"/>
            <a:r>
              <a:rPr lang="en-US" sz="2400" b="1" i="1" u="sng" dirty="0">
                <a:solidFill>
                  <a:srgbClr val="0033CC"/>
                </a:solidFill>
                <a:latin typeface="Times New Roman" panose="02020603050405020304" pitchFamily="18" charset="0"/>
                <a:cs typeface="Times New Roman" panose="02020603050405020304" pitchFamily="18" charset="0"/>
              </a:rPr>
              <a:t>Ratio Should Be 200 : 5</a:t>
            </a:r>
          </a:p>
        </p:txBody>
      </p:sp>
      <p:sp>
        <p:nvSpPr>
          <p:cNvPr id="54277" name="Rectangle 13"/>
          <p:cNvSpPr>
            <a:spLocks noChangeArrowheads="1"/>
          </p:cNvSpPr>
          <p:nvPr/>
        </p:nvSpPr>
        <p:spPr bwMode="auto">
          <a:xfrm>
            <a:off x="4648200" y="5257800"/>
            <a:ext cx="1676400" cy="228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54278" name="Rectangle 14"/>
          <p:cNvSpPr>
            <a:spLocks noChangeArrowheads="1"/>
          </p:cNvSpPr>
          <p:nvPr/>
        </p:nvSpPr>
        <p:spPr bwMode="auto">
          <a:xfrm>
            <a:off x="152400" y="5257800"/>
            <a:ext cx="1676400" cy="228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51215" name="Rectangle 15"/>
          <p:cNvSpPr>
            <a:spLocks noChangeArrowheads="1"/>
          </p:cNvSpPr>
          <p:nvPr/>
        </p:nvSpPr>
        <p:spPr bwMode="auto">
          <a:xfrm>
            <a:off x="2667000" y="4495800"/>
            <a:ext cx="1600200" cy="457200"/>
          </a:xfrm>
          <a:prstGeom prst="rect">
            <a:avLst/>
          </a:prstGeom>
          <a:noFill/>
          <a:ln w="50800">
            <a:solidFill>
              <a:srgbClr val="FFFF66"/>
            </a:solidFill>
            <a:miter lim="800000"/>
            <a:headEnd/>
            <a:tailEnd/>
          </a:ln>
        </p:spPr>
        <p:txBody>
          <a:bodyPr wrap="none" anchor="ctr"/>
          <a:lstStyle/>
          <a:p>
            <a:endParaRPr lang="en-US"/>
          </a:p>
        </p:txBody>
      </p:sp>
      <p:sp>
        <p:nvSpPr>
          <p:cNvPr id="51216" name="Rectangle 16"/>
          <p:cNvSpPr>
            <a:spLocks noChangeArrowheads="1"/>
          </p:cNvSpPr>
          <p:nvPr/>
        </p:nvSpPr>
        <p:spPr bwMode="auto">
          <a:xfrm>
            <a:off x="7162800" y="4495800"/>
            <a:ext cx="1600200" cy="457200"/>
          </a:xfrm>
          <a:prstGeom prst="rect">
            <a:avLst/>
          </a:prstGeom>
          <a:noFill/>
          <a:ln w="50800">
            <a:solidFill>
              <a:srgbClr val="FFFF66"/>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215"/>
                                        </p:tgtEl>
                                        <p:attrNameLst>
                                          <p:attrName>style.visibility</p:attrName>
                                        </p:attrNameLst>
                                      </p:cBhvr>
                                      <p:to>
                                        <p:strVal val="visible"/>
                                      </p:to>
                                    </p:set>
                                    <p:animEffect transition="in" filter="dissolve">
                                      <p:cBhvr>
                                        <p:cTn id="7" dur="500"/>
                                        <p:tgtEl>
                                          <p:spTgt spid="512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1216"/>
                                        </p:tgtEl>
                                        <p:attrNameLst>
                                          <p:attrName>style.visibility</p:attrName>
                                        </p:attrNameLst>
                                      </p:cBhvr>
                                      <p:to>
                                        <p:strVal val="visible"/>
                                      </p:to>
                                    </p:set>
                                    <p:animEffect transition="in" filter="dissolve">
                                      <p:cBhvr>
                                        <p:cTn id="12" dur="500"/>
                                        <p:tgtEl>
                                          <p:spTgt spid="51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15" grpId="0" animBg="1"/>
      <p:bldP spid="5121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cstate="print"/>
          <a:srcRect/>
          <a:stretch>
            <a:fillRect/>
          </a:stretch>
        </p:blipFill>
        <p:spPr bwMode="auto">
          <a:xfrm>
            <a:off x="1116806" y="1817687"/>
            <a:ext cx="6300787" cy="4170360"/>
          </a:xfrm>
          <a:prstGeom prst="rect">
            <a:avLst/>
          </a:prstGeom>
          <a:noFill/>
          <a:ln w="9525">
            <a:noFill/>
            <a:miter lim="800000"/>
            <a:headEnd/>
            <a:tailEnd/>
          </a:ln>
        </p:spPr>
      </p:pic>
      <p:sp>
        <p:nvSpPr>
          <p:cNvPr id="55299" name="Text Box 4"/>
          <p:cNvSpPr txBox="1">
            <a:spLocks noChangeArrowheads="1"/>
          </p:cNvSpPr>
          <p:nvPr/>
        </p:nvSpPr>
        <p:spPr bwMode="auto">
          <a:xfrm>
            <a:off x="685800" y="182563"/>
            <a:ext cx="7696200" cy="579437"/>
          </a:xfrm>
          <a:prstGeom prst="rect">
            <a:avLst/>
          </a:prstGeom>
          <a:noFill/>
          <a:ln w="9525">
            <a:noFill/>
            <a:miter lim="800000"/>
            <a:headEnd/>
            <a:tailEnd/>
          </a:ln>
        </p:spPr>
        <p:txBody>
          <a:bodyPr>
            <a:spAutoFit/>
          </a:bodyPr>
          <a:lstStyle/>
          <a:p>
            <a:pPr algn="ctr"/>
            <a:r>
              <a:rPr lang="en-US" sz="3200" b="1" i="1" dirty="0">
                <a:solidFill>
                  <a:srgbClr val="0033CC"/>
                </a:solidFill>
                <a:latin typeface="Arial" panose="020B0604020202020204" pitchFamily="34" charset="0"/>
                <a:cs typeface="Arial" panose="020B0604020202020204" pitchFamily="34" charset="0"/>
              </a:rPr>
              <a:t>No, Just A Bad Electrician</a:t>
            </a:r>
          </a:p>
        </p:txBody>
      </p:sp>
      <p:sp>
        <p:nvSpPr>
          <p:cNvPr id="55300" name="Line 5"/>
          <p:cNvSpPr>
            <a:spLocks noChangeShapeType="1"/>
          </p:cNvSpPr>
          <p:nvPr/>
        </p:nvSpPr>
        <p:spPr bwMode="auto">
          <a:xfrm flipH="1">
            <a:off x="5867400" y="2971800"/>
            <a:ext cx="1600200" cy="0"/>
          </a:xfrm>
          <a:prstGeom prst="line">
            <a:avLst/>
          </a:prstGeom>
          <a:noFill/>
          <a:ln w="76200">
            <a:solidFill>
              <a:schemeClr val="bg1"/>
            </a:solidFill>
            <a:round/>
            <a:headEnd/>
            <a:tailEnd type="triangle" w="med" len="med"/>
          </a:ln>
        </p:spPr>
        <p:txBody>
          <a:bodyPr wrap="none" anchor="ctr"/>
          <a:lstStyle/>
          <a:p>
            <a:endParaRPr lang="en-US"/>
          </a:p>
        </p:txBody>
      </p:sp>
      <p:sp>
        <p:nvSpPr>
          <p:cNvPr id="55301" name="Line 6"/>
          <p:cNvSpPr>
            <a:spLocks noChangeShapeType="1"/>
          </p:cNvSpPr>
          <p:nvPr/>
        </p:nvSpPr>
        <p:spPr bwMode="auto">
          <a:xfrm flipH="1">
            <a:off x="1905000" y="2743200"/>
            <a:ext cx="1600200" cy="0"/>
          </a:xfrm>
          <a:prstGeom prst="line">
            <a:avLst/>
          </a:prstGeom>
          <a:noFill/>
          <a:ln w="76200">
            <a:solidFill>
              <a:schemeClr val="bg1"/>
            </a:solidFill>
            <a:round/>
            <a:headEnd type="triangle" w="med" len="med"/>
            <a:tailEnd/>
          </a:ln>
        </p:spPr>
        <p:txBody>
          <a:bodyPr wrap="none" anchor="ctr"/>
          <a:lstStyle/>
          <a:p>
            <a:endParaRPr lang="en-US"/>
          </a:p>
        </p:txBody>
      </p:sp>
      <p:sp>
        <p:nvSpPr>
          <p:cNvPr id="55302" name="Line 7"/>
          <p:cNvSpPr>
            <a:spLocks noChangeShapeType="1"/>
          </p:cNvSpPr>
          <p:nvPr/>
        </p:nvSpPr>
        <p:spPr bwMode="auto">
          <a:xfrm flipH="1">
            <a:off x="6324600" y="4724400"/>
            <a:ext cx="1066800" cy="0"/>
          </a:xfrm>
          <a:prstGeom prst="line">
            <a:avLst/>
          </a:prstGeom>
          <a:noFill/>
          <a:ln w="76200">
            <a:solidFill>
              <a:schemeClr val="bg1"/>
            </a:solidFill>
            <a:round/>
            <a:headEnd/>
            <a:tailEnd type="triangle" w="med" len="med"/>
          </a:ln>
        </p:spPr>
        <p:txBody>
          <a:bodyPr wrap="none" anchor="ctr"/>
          <a:lstStyle/>
          <a:p>
            <a:endParaRPr lang="en-US"/>
          </a:p>
        </p:txBody>
      </p:sp>
      <p:sp>
        <p:nvSpPr>
          <p:cNvPr id="55303" name="Line 8"/>
          <p:cNvSpPr>
            <a:spLocks noChangeShapeType="1"/>
          </p:cNvSpPr>
          <p:nvPr/>
        </p:nvSpPr>
        <p:spPr bwMode="auto">
          <a:xfrm flipH="1">
            <a:off x="2667000" y="4343400"/>
            <a:ext cx="1600200" cy="0"/>
          </a:xfrm>
          <a:prstGeom prst="line">
            <a:avLst/>
          </a:prstGeom>
          <a:noFill/>
          <a:ln w="76200">
            <a:solidFill>
              <a:schemeClr val="tx1"/>
            </a:solidFill>
            <a:round/>
            <a:headEnd type="triangle" w="med" len="med"/>
            <a:tailEnd/>
          </a:ln>
        </p:spPr>
        <p:txBody>
          <a:bodyPr wrap="none" anchor="ctr"/>
          <a:lstStyle/>
          <a:p>
            <a:endParaRPr lang="en-US"/>
          </a:p>
        </p:txBody>
      </p:sp>
      <p:sp>
        <p:nvSpPr>
          <p:cNvPr id="55304" name="Text Box 9"/>
          <p:cNvSpPr txBox="1">
            <a:spLocks noChangeArrowheads="1"/>
          </p:cNvSpPr>
          <p:nvPr/>
        </p:nvSpPr>
        <p:spPr bwMode="auto">
          <a:xfrm>
            <a:off x="7321550" y="2819400"/>
            <a:ext cx="1670050" cy="366713"/>
          </a:xfrm>
          <a:prstGeom prst="rect">
            <a:avLst/>
          </a:prstGeom>
          <a:noFill/>
          <a:ln w="9525">
            <a:noFill/>
            <a:miter lim="800000"/>
            <a:headEnd/>
            <a:tailEnd/>
          </a:ln>
        </p:spPr>
        <p:txBody>
          <a:bodyPr wrap="none">
            <a:spAutoFit/>
          </a:bodyPr>
          <a:lstStyle/>
          <a:p>
            <a:r>
              <a:rPr lang="en-US" b="1">
                <a:latin typeface="Tahoma" pitchFamily="34" charset="0"/>
              </a:rPr>
              <a:t>Current Flow</a:t>
            </a:r>
          </a:p>
        </p:txBody>
      </p:sp>
      <p:sp>
        <p:nvSpPr>
          <p:cNvPr id="55305" name="Text Box 10"/>
          <p:cNvSpPr txBox="1">
            <a:spLocks noChangeArrowheads="1"/>
          </p:cNvSpPr>
          <p:nvPr/>
        </p:nvSpPr>
        <p:spPr bwMode="auto">
          <a:xfrm>
            <a:off x="7315200" y="4510088"/>
            <a:ext cx="1670050" cy="366712"/>
          </a:xfrm>
          <a:prstGeom prst="rect">
            <a:avLst/>
          </a:prstGeom>
          <a:noFill/>
          <a:ln w="9525">
            <a:noFill/>
            <a:miter lim="800000"/>
            <a:headEnd/>
            <a:tailEnd/>
          </a:ln>
        </p:spPr>
        <p:txBody>
          <a:bodyPr wrap="none">
            <a:spAutoFit/>
          </a:bodyPr>
          <a:lstStyle/>
          <a:p>
            <a:r>
              <a:rPr lang="en-US" b="1">
                <a:latin typeface="Tahoma" pitchFamily="34" charset="0"/>
              </a:rPr>
              <a:t>Current Flow</a:t>
            </a:r>
          </a:p>
        </p:txBody>
      </p:sp>
      <p:sp>
        <p:nvSpPr>
          <p:cNvPr id="55306" name="Text Box 11"/>
          <p:cNvSpPr txBox="1">
            <a:spLocks noChangeArrowheads="1"/>
          </p:cNvSpPr>
          <p:nvPr/>
        </p:nvSpPr>
        <p:spPr bwMode="auto">
          <a:xfrm>
            <a:off x="1630363" y="869950"/>
            <a:ext cx="5684837" cy="1187450"/>
          </a:xfrm>
          <a:prstGeom prst="rect">
            <a:avLst/>
          </a:prstGeom>
          <a:noFill/>
          <a:ln w="9525">
            <a:noFill/>
            <a:miter lim="800000"/>
            <a:headEnd/>
            <a:tailEnd/>
          </a:ln>
        </p:spPr>
        <p:txBody>
          <a:bodyPr wrap="none">
            <a:spAutoFit/>
          </a:bodyPr>
          <a:lstStyle/>
          <a:p>
            <a:pPr algn="ctr"/>
            <a:r>
              <a:rPr lang="en-US" sz="2400" b="1" i="1" u="sng" dirty="0">
                <a:solidFill>
                  <a:srgbClr val="0033CC"/>
                </a:solidFill>
                <a:latin typeface="Times New Roman" pitchFamily="18" charset="0"/>
              </a:rPr>
              <a:t>Additional run of  wire installed and pulled </a:t>
            </a:r>
          </a:p>
          <a:p>
            <a:pPr algn="ctr"/>
            <a:r>
              <a:rPr lang="en-US" sz="2400" b="1" i="1" u="sng" dirty="0">
                <a:solidFill>
                  <a:srgbClr val="0033CC"/>
                </a:solidFill>
                <a:latin typeface="Times New Roman" pitchFamily="18" charset="0"/>
              </a:rPr>
              <a:t>through Two CTs backwards</a:t>
            </a:r>
          </a:p>
          <a:p>
            <a:pPr algn="ctr"/>
            <a:endParaRPr lang="en-US" sz="2400" b="1" dirty="0">
              <a:latin typeface="Times New Roman" pitchFamily="18"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cstate="print"/>
          <a:srcRect/>
          <a:stretch>
            <a:fillRect/>
          </a:stretch>
        </p:blipFill>
        <p:spPr bwMode="auto">
          <a:xfrm>
            <a:off x="1828800" y="1870075"/>
            <a:ext cx="5329238" cy="3997325"/>
          </a:xfrm>
          <a:prstGeom prst="rect">
            <a:avLst/>
          </a:prstGeom>
          <a:noFill/>
          <a:ln w="9525">
            <a:solidFill>
              <a:schemeClr val="tx1"/>
            </a:solidFill>
            <a:miter lim="800000"/>
            <a:headEnd/>
            <a:tailEnd/>
          </a:ln>
        </p:spPr>
      </p:pic>
      <p:sp>
        <p:nvSpPr>
          <p:cNvPr id="56323" name="Line 4"/>
          <p:cNvSpPr>
            <a:spLocks noChangeShapeType="1"/>
          </p:cNvSpPr>
          <p:nvPr/>
        </p:nvSpPr>
        <p:spPr bwMode="auto">
          <a:xfrm>
            <a:off x="5562600" y="3927475"/>
            <a:ext cx="0" cy="685800"/>
          </a:xfrm>
          <a:prstGeom prst="line">
            <a:avLst/>
          </a:prstGeom>
          <a:noFill/>
          <a:ln w="57150">
            <a:solidFill>
              <a:srgbClr val="FF0000"/>
            </a:solidFill>
            <a:round/>
            <a:headEnd/>
            <a:tailEnd type="triangle" w="med" len="med"/>
          </a:ln>
        </p:spPr>
        <p:txBody>
          <a:bodyPr wrap="none" anchor="ctr"/>
          <a:lstStyle/>
          <a:p>
            <a:endParaRPr lang="en-US"/>
          </a:p>
        </p:txBody>
      </p:sp>
      <p:sp>
        <p:nvSpPr>
          <p:cNvPr id="56324" name="Line 5"/>
          <p:cNvSpPr>
            <a:spLocks noChangeShapeType="1"/>
          </p:cNvSpPr>
          <p:nvPr/>
        </p:nvSpPr>
        <p:spPr bwMode="auto">
          <a:xfrm>
            <a:off x="3352800" y="3927475"/>
            <a:ext cx="0" cy="685800"/>
          </a:xfrm>
          <a:prstGeom prst="line">
            <a:avLst/>
          </a:prstGeom>
          <a:noFill/>
          <a:ln w="57150">
            <a:solidFill>
              <a:srgbClr val="FF0000"/>
            </a:solidFill>
            <a:round/>
            <a:headEnd/>
            <a:tailEnd type="triangle" w="med" len="med"/>
          </a:ln>
        </p:spPr>
        <p:txBody>
          <a:bodyPr wrap="none" anchor="ctr"/>
          <a:lstStyle/>
          <a:p>
            <a:endParaRPr lang="en-US"/>
          </a:p>
        </p:txBody>
      </p:sp>
      <p:sp>
        <p:nvSpPr>
          <p:cNvPr id="56325" name="Line 6"/>
          <p:cNvSpPr>
            <a:spLocks noChangeShapeType="1"/>
          </p:cNvSpPr>
          <p:nvPr/>
        </p:nvSpPr>
        <p:spPr bwMode="auto">
          <a:xfrm>
            <a:off x="2590800" y="2327275"/>
            <a:ext cx="3581400" cy="0"/>
          </a:xfrm>
          <a:prstGeom prst="line">
            <a:avLst/>
          </a:prstGeom>
          <a:noFill/>
          <a:ln w="57150">
            <a:solidFill>
              <a:srgbClr val="FF0000"/>
            </a:solidFill>
            <a:round/>
            <a:headEnd/>
            <a:tailEnd/>
          </a:ln>
        </p:spPr>
        <p:txBody>
          <a:bodyPr wrap="none" anchor="ctr"/>
          <a:lstStyle/>
          <a:p>
            <a:endParaRPr lang="en-US"/>
          </a:p>
        </p:txBody>
      </p:sp>
      <p:sp>
        <p:nvSpPr>
          <p:cNvPr id="56326" name="Text Box 7"/>
          <p:cNvSpPr txBox="1">
            <a:spLocks noChangeArrowheads="1"/>
          </p:cNvSpPr>
          <p:nvPr/>
        </p:nvSpPr>
        <p:spPr bwMode="auto">
          <a:xfrm>
            <a:off x="796226" y="457200"/>
            <a:ext cx="7603941" cy="1077218"/>
          </a:xfrm>
          <a:prstGeom prst="rect">
            <a:avLst/>
          </a:prstGeom>
          <a:noFill/>
          <a:ln w="9525">
            <a:noFill/>
            <a:miter lim="800000"/>
            <a:headEnd/>
            <a:tailEnd/>
          </a:ln>
        </p:spPr>
        <p:txBody>
          <a:bodyPr wrap="none">
            <a:spAutoFit/>
          </a:bodyPr>
          <a:lstStyle/>
          <a:p>
            <a:pPr algn="ctr"/>
            <a:r>
              <a:rPr lang="en-US" sz="3200" b="1" u="sng" dirty="0">
                <a:solidFill>
                  <a:srgbClr val="0033CC"/>
                </a:solidFill>
                <a:latin typeface="Arial" panose="020B0604020202020204" pitchFamily="34" charset="0"/>
                <a:cs typeface="Arial" panose="020B0604020202020204" pitchFamily="34" charset="0"/>
              </a:rPr>
              <a:t>Bad CT ?</a:t>
            </a:r>
          </a:p>
          <a:p>
            <a:pPr algn="ctr"/>
            <a:r>
              <a:rPr lang="en-US" sz="3200" b="1" i="1" u="sng" dirty="0">
                <a:solidFill>
                  <a:srgbClr val="0033CC"/>
                </a:solidFill>
                <a:latin typeface="Times New Roman" pitchFamily="18" charset="0"/>
              </a:rPr>
              <a:t>300 : 5 Primary CTs  Ratio Results at 112%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3" cstate="print"/>
          <a:srcRect/>
          <a:stretch>
            <a:fillRect/>
          </a:stretch>
        </p:blipFill>
        <p:spPr bwMode="auto">
          <a:xfrm>
            <a:off x="1907380" y="1134476"/>
            <a:ext cx="5329238" cy="3997325"/>
          </a:xfrm>
          <a:prstGeom prst="rect">
            <a:avLst/>
          </a:prstGeom>
          <a:noFill/>
          <a:ln w="9525">
            <a:solidFill>
              <a:schemeClr val="tx1"/>
            </a:solidFill>
            <a:miter lim="800000"/>
            <a:headEnd/>
            <a:tailEnd/>
          </a:ln>
        </p:spPr>
      </p:pic>
      <p:sp>
        <p:nvSpPr>
          <p:cNvPr id="216070" name="Text Box 6"/>
          <p:cNvSpPr txBox="1">
            <a:spLocks noChangeArrowheads="1"/>
          </p:cNvSpPr>
          <p:nvPr/>
        </p:nvSpPr>
        <p:spPr bwMode="auto">
          <a:xfrm>
            <a:off x="1640680" y="5245100"/>
            <a:ext cx="5862638" cy="822325"/>
          </a:xfrm>
          <a:prstGeom prst="rect">
            <a:avLst/>
          </a:prstGeom>
          <a:noFill/>
          <a:ln w="9525">
            <a:noFill/>
            <a:miter lim="800000"/>
            <a:headEnd/>
            <a:tailEnd/>
          </a:ln>
        </p:spPr>
        <p:txBody>
          <a:bodyPr wrap="none">
            <a:spAutoFit/>
          </a:bodyPr>
          <a:lstStyle/>
          <a:p>
            <a:pPr algn="ctr"/>
            <a:r>
              <a:rPr lang="en-US" sz="2400" b="1" i="1" u="sng" dirty="0">
                <a:solidFill>
                  <a:srgbClr val="0033CC"/>
                </a:solidFill>
                <a:latin typeface="Times New Roman" pitchFamily="18" charset="0"/>
              </a:rPr>
              <a:t>Best Resolution Achieved If Secondary Amps</a:t>
            </a:r>
          </a:p>
          <a:p>
            <a:pPr algn="ctr"/>
            <a:r>
              <a:rPr lang="en-US" sz="2400" b="1" i="1" u="sng" dirty="0">
                <a:solidFill>
                  <a:srgbClr val="0033CC"/>
                </a:solidFill>
                <a:latin typeface="Times New Roman" pitchFamily="18" charset="0"/>
              </a:rPr>
              <a:t>Are At Least 10%  of CT Value</a:t>
            </a:r>
          </a:p>
        </p:txBody>
      </p:sp>
      <p:sp>
        <p:nvSpPr>
          <p:cNvPr id="57348" name="Text Box 7"/>
          <p:cNvSpPr txBox="1">
            <a:spLocks noChangeArrowheads="1"/>
          </p:cNvSpPr>
          <p:nvPr/>
        </p:nvSpPr>
        <p:spPr bwMode="auto">
          <a:xfrm>
            <a:off x="1872382" y="93732"/>
            <a:ext cx="5399235" cy="584775"/>
          </a:xfrm>
          <a:prstGeom prst="rect">
            <a:avLst/>
          </a:prstGeom>
          <a:noFill/>
          <a:ln w="9525">
            <a:noFill/>
            <a:miter lim="800000"/>
            <a:headEnd/>
            <a:tailEnd/>
          </a:ln>
        </p:spPr>
        <p:txBody>
          <a:bodyPr wrap="none">
            <a:spAutoFit/>
          </a:bodyPr>
          <a:lstStyle/>
          <a:p>
            <a:r>
              <a:rPr lang="en-US" sz="3200" b="1" i="1" dirty="0">
                <a:solidFill>
                  <a:srgbClr val="0033CC"/>
                </a:solidFill>
                <a:latin typeface="Arial" panose="020B0604020202020204" pitchFamily="34" charset="0"/>
                <a:cs typeface="Arial" panose="020B0604020202020204" pitchFamily="34" charset="0"/>
              </a:rPr>
              <a:t>Same CT  15 Minutes Later</a:t>
            </a:r>
          </a:p>
        </p:txBody>
      </p:sp>
      <p:sp>
        <p:nvSpPr>
          <p:cNvPr id="216072" name="Text Box 8"/>
          <p:cNvSpPr txBox="1">
            <a:spLocks noChangeArrowheads="1"/>
          </p:cNvSpPr>
          <p:nvPr/>
        </p:nvSpPr>
        <p:spPr bwMode="auto">
          <a:xfrm>
            <a:off x="3334320" y="553983"/>
            <a:ext cx="2475358" cy="461665"/>
          </a:xfrm>
          <a:prstGeom prst="rect">
            <a:avLst/>
          </a:prstGeom>
          <a:noFill/>
          <a:ln w="9525">
            <a:noFill/>
            <a:miter lim="800000"/>
            <a:headEnd/>
            <a:tailEnd/>
          </a:ln>
        </p:spPr>
        <p:txBody>
          <a:bodyPr wrap="none">
            <a:spAutoFit/>
          </a:bodyPr>
          <a:lstStyle/>
          <a:p>
            <a:r>
              <a:rPr lang="en-US" sz="2400" b="1" i="1" u="sng" dirty="0">
                <a:solidFill>
                  <a:srgbClr val="0033CC"/>
                </a:solidFill>
                <a:latin typeface="Times New Roman" pitchFamily="18" charset="0"/>
              </a:rPr>
              <a:t>What Happened ?</a:t>
            </a:r>
          </a:p>
        </p:txBody>
      </p:sp>
      <p:sp>
        <p:nvSpPr>
          <p:cNvPr id="216078" name="Rectangle 14"/>
          <p:cNvSpPr>
            <a:spLocks noChangeArrowheads="1"/>
          </p:cNvSpPr>
          <p:nvPr/>
        </p:nvSpPr>
        <p:spPr bwMode="auto">
          <a:xfrm>
            <a:off x="5007795" y="3867364"/>
            <a:ext cx="1905000" cy="533400"/>
          </a:xfrm>
          <a:prstGeom prst="rect">
            <a:avLst/>
          </a:prstGeom>
          <a:noFill/>
          <a:ln w="57150">
            <a:solidFill>
              <a:srgbClr val="FFFF66"/>
            </a:solidFill>
            <a:miter lim="800000"/>
            <a:headEnd/>
            <a:tailEnd/>
          </a:ln>
        </p:spPr>
        <p:txBody>
          <a:bodyPr wrap="none" anchor="ctr"/>
          <a:lstStyle/>
          <a:p>
            <a:endParaRPr lang="en-US"/>
          </a:p>
        </p:txBody>
      </p:sp>
      <p:sp>
        <p:nvSpPr>
          <p:cNvPr id="57352" name="Text Box 16"/>
          <p:cNvSpPr txBox="1">
            <a:spLocks noChangeArrowheads="1"/>
          </p:cNvSpPr>
          <p:nvPr/>
        </p:nvSpPr>
        <p:spPr bwMode="auto">
          <a:xfrm>
            <a:off x="7223125" y="4603750"/>
            <a:ext cx="184150" cy="641350"/>
          </a:xfrm>
          <a:prstGeom prst="rect">
            <a:avLst/>
          </a:prstGeom>
          <a:noFill/>
          <a:ln w="9525">
            <a:noFill/>
            <a:miter lim="800000"/>
            <a:headEnd/>
            <a:tailEnd/>
          </a:ln>
        </p:spPr>
        <p:txBody>
          <a:bodyPr wrap="none">
            <a:spAutoFit/>
          </a:bodyPr>
          <a:lstStyle/>
          <a:p>
            <a:endParaRPr lang="en-US" b="1">
              <a:latin typeface="Tahoma" pitchFamily="34" charset="0"/>
            </a:endParaRPr>
          </a:p>
          <a:p>
            <a:endParaRPr lang="en-US" b="1">
              <a:latin typeface="Tahoma" pitchFamily="34" charset="0"/>
            </a:endParaRPr>
          </a:p>
        </p:txBody>
      </p:sp>
      <p:sp>
        <p:nvSpPr>
          <p:cNvPr id="216081" name="AutoShape 17"/>
          <p:cNvSpPr>
            <a:spLocks noChangeArrowheads="1"/>
          </p:cNvSpPr>
          <p:nvPr/>
        </p:nvSpPr>
        <p:spPr bwMode="auto">
          <a:xfrm>
            <a:off x="7168740" y="2447339"/>
            <a:ext cx="1752600" cy="685800"/>
          </a:xfrm>
          <a:prstGeom prst="wedgeRoundRectCallout">
            <a:avLst>
              <a:gd name="adj1" fmla="val -72824"/>
              <a:gd name="adj2" fmla="val 131713"/>
              <a:gd name="adj3" fmla="val 16667"/>
            </a:avLst>
          </a:prstGeom>
          <a:noFill/>
          <a:ln w="9525">
            <a:solidFill>
              <a:schemeClr val="tx1"/>
            </a:solidFill>
            <a:miter lim="800000"/>
            <a:headEnd/>
            <a:tailEnd/>
          </a:ln>
        </p:spPr>
        <p:txBody>
          <a:bodyPr/>
          <a:lstStyle/>
          <a:p>
            <a:r>
              <a:rPr lang="en-US" b="1" i="1" u="sng">
                <a:solidFill>
                  <a:srgbClr val="0033CC"/>
                </a:solidFill>
                <a:latin typeface="Tahoma" pitchFamily="34" charset="0"/>
              </a:rPr>
              <a:t>21% of CT </a:t>
            </a:r>
          </a:p>
          <a:p>
            <a:r>
              <a:rPr lang="en-US" b="1" i="1" u="sng">
                <a:solidFill>
                  <a:srgbClr val="0033CC"/>
                </a:solidFill>
                <a:latin typeface="Tahoma" pitchFamily="34" charset="0"/>
              </a:rPr>
              <a:t>Rated Load </a:t>
            </a:r>
          </a:p>
          <a:p>
            <a:pPr algn="ctr"/>
            <a:endParaRPr lang="en-US" b="1" i="1" u="sng">
              <a:solidFill>
                <a:srgbClr val="0033CC"/>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6072"/>
                                        </p:tgtEl>
                                        <p:attrNameLst>
                                          <p:attrName>style.visibility</p:attrName>
                                        </p:attrNameLst>
                                      </p:cBhvr>
                                      <p:to>
                                        <p:strVal val="visible"/>
                                      </p:to>
                                    </p:set>
                                    <p:animEffect transition="in" filter="blinds(horizontal)">
                                      <p:cBhvr>
                                        <p:cTn id="7" dur="500"/>
                                        <p:tgtEl>
                                          <p:spTgt spid="21607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16078"/>
                                        </p:tgtEl>
                                        <p:attrNameLst>
                                          <p:attrName>style.visibility</p:attrName>
                                        </p:attrNameLst>
                                      </p:cBhvr>
                                      <p:to>
                                        <p:strVal val="visible"/>
                                      </p:to>
                                    </p:set>
                                    <p:animEffect transition="in" filter="box(in)">
                                      <p:cBhvr>
                                        <p:cTn id="12" dur="500"/>
                                        <p:tgtEl>
                                          <p:spTgt spid="21607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iterate type="wd">
                                    <p:tmPct val="0"/>
                                  </p:iterate>
                                  <p:childTnLst>
                                    <p:set>
                                      <p:cBhvr>
                                        <p:cTn id="16" dur="1" fill="hold">
                                          <p:stCondLst>
                                            <p:cond delay="0"/>
                                          </p:stCondLst>
                                        </p:cTn>
                                        <p:tgtEl>
                                          <p:spTgt spid="216070"/>
                                        </p:tgtEl>
                                        <p:attrNameLst>
                                          <p:attrName>style.visibility</p:attrName>
                                        </p:attrNameLst>
                                      </p:cBhvr>
                                      <p:to>
                                        <p:strVal val="visible"/>
                                      </p:to>
                                    </p:set>
                                    <p:animEffect transition="in" filter="box(in)">
                                      <p:cBhvr>
                                        <p:cTn id="17" dur="500"/>
                                        <p:tgtEl>
                                          <p:spTgt spid="21607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16081"/>
                                        </p:tgtEl>
                                        <p:attrNameLst>
                                          <p:attrName>style.visibility</p:attrName>
                                        </p:attrNameLst>
                                      </p:cBhvr>
                                      <p:to>
                                        <p:strVal val="visible"/>
                                      </p:to>
                                    </p:set>
                                    <p:animEffect transition="in" filter="blinds(horizontal)">
                                      <p:cBhvr>
                                        <p:cTn id="22" dur="500"/>
                                        <p:tgtEl>
                                          <p:spTgt spid="216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70" grpId="0"/>
      <p:bldP spid="216072" grpId="0" autoUpdateAnimBg="0"/>
      <p:bldP spid="216078" grpId="0" animBg="1"/>
      <p:bldP spid="21608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2990169" y="1941513"/>
            <a:ext cx="3259867" cy="1107996"/>
          </a:xfrm>
          <a:prstGeom prst="rect">
            <a:avLst/>
          </a:prstGeom>
          <a:noFill/>
          <a:ln w="9525">
            <a:noFill/>
            <a:miter lim="800000"/>
            <a:headEnd/>
            <a:tailEnd/>
          </a:ln>
        </p:spPr>
        <p:txBody>
          <a:bodyPr wrap="none">
            <a:spAutoFit/>
          </a:bodyPr>
          <a:lstStyle/>
          <a:p>
            <a:r>
              <a:rPr lang="en-US" sz="6600" b="1" i="1" dirty="0">
                <a:solidFill>
                  <a:srgbClr val="0033CC"/>
                </a:solidFill>
                <a:latin typeface="Arial" panose="020B0604020202020204" pitchFamily="34" charset="0"/>
                <a:cs typeface="Arial" panose="020B0604020202020204" pitchFamily="34" charset="0"/>
              </a:rPr>
              <a:t>Vectors</a:t>
            </a:r>
          </a:p>
        </p:txBody>
      </p:sp>
      <p:sp>
        <p:nvSpPr>
          <p:cNvPr id="58371" name="Text Box 3"/>
          <p:cNvSpPr txBox="1">
            <a:spLocks noChangeArrowheads="1"/>
          </p:cNvSpPr>
          <p:nvPr/>
        </p:nvSpPr>
        <p:spPr bwMode="auto">
          <a:xfrm>
            <a:off x="1295400" y="3810000"/>
            <a:ext cx="7122591" cy="830997"/>
          </a:xfrm>
          <a:prstGeom prst="rect">
            <a:avLst/>
          </a:prstGeom>
          <a:noFill/>
          <a:ln w="9525">
            <a:noFill/>
            <a:miter lim="800000"/>
            <a:headEnd/>
            <a:tailEnd/>
          </a:ln>
        </p:spPr>
        <p:txBody>
          <a:bodyPr wrap="none">
            <a:spAutoFit/>
          </a:bodyPr>
          <a:lstStyle/>
          <a:p>
            <a:r>
              <a:rPr lang="en-US" sz="4800" b="1" i="1" dirty="0">
                <a:solidFill>
                  <a:srgbClr val="0033CC"/>
                </a:solidFill>
                <a:latin typeface="Arial" panose="020B0604020202020204" pitchFamily="34" charset="0"/>
                <a:cs typeface="Arial" panose="020B0604020202020204" pitchFamily="34" charset="0"/>
              </a:rPr>
              <a:t>What Do We Look For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7"/>
          <p:cNvSpPr txBox="1">
            <a:spLocks noChangeArrowheads="1"/>
          </p:cNvSpPr>
          <p:nvPr/>
        </p:nvSpPr>
        <p:spPr bwMode="auto">
          <a:xfrm>
            <a:off x="0" y="792163"/>
            <a:ext cx="9144000" cy="584775"/>
          </a:xfrm>
          <a:prstGeom prst="rect">
            <a:avLst/>
          </a:prstGeom>
          <a:noFill/>
          <a:ln w="9525">
            <a:noFill/>
            <a:miter lim="800000"/>
            <a:headEnd/>
            <a:tailEnd/>
          </a:ln>
        </p:spPr>
        <p:txBody>
          <a:bodyPr wrap="square">
            <a:spAutoFit/>
          </a:bodyPr>
          <a:lstStyle/>
          <a:p>
            <a:pPr algn="ctr"/>
            <a:r>
              <a:rPr lang="en-US" sz="3200" b="1" i="1" dirty="0">
                <a:solidFill>
                  <a:srgbClr val="0033CC"/>
                </a:solidFill>
                <a:latin typeface="Arial" panose="020B0604020202020204" pitchFamily="34" charset="0"/>
                <a:cs typeface="Arial" panose="020B0604020202020204" pitchFamily="34" charset="0"/>
              </a:rPr>
              <a:t>Services At Unity Power Factor</a:t>
            </a:r>
          </a:p>
        </p:txBody>
      </p:sp>
      <p:sp>
        <p:nvSpPr>
          <p:cNvPr id="36875" name="Text Box 11"/>
          <p:cNvSpPr txBox="1">
            <a:spLocks noChangeArrowheads="1"/>
          </p:cNvSpPr>
          <p:nvPr/>
        </p:nvSpPr>
        <p:spPr bwMode="auto">
          <a:xfrm>
            <a:off x="962025" y="1583951"/>
            <a:ext cx="1481138" cy="336550"/>
          </a:xfrm>
          <a:prstGeom prst="rect">
            <a:avLst/>
          </a:prstGeom>
          <a:noFill/>
          <a:ln w="9525">
            <a:noFill/>
            <a:miter lim="800000"/>
            <a:headEnd/>
            <a:tailEnd/>
          </a:ln>
        </p:spPr>
        <p:txBody>
          <a:bodyPr>
            <a:spAutoFit/>
          </a:bodyPr>
          <a:lstStyle/>
          <a:p>
            <a:pPr>
              <a:spcBef>
                <a:spcPct val="50000"/>
              </a:spcBef>
            </a:pPr>
            <a:r>
              <a:rPr lang="en-US" sz="1600" b="1">
                <a:solidFill>
                  <a:srgbClr val="FF0000"/>
                </a:solidFill>
                <a:latin typeface="Times New Roman MT Extra Bold" pitchFamily="18" charset="0"/>
              </a:rPr>
              <a:t>4 wire WYE</a:t>
            </a:r>
          </a:p>
        </p:txBody>
      </p:sp>
      <p:sp>
        <p:nvSpPr>
          <p:cNvPr id="36876" name="Text Box 12"/>
          <p:cNvSpPr txBox="1">
            <a:spLocks noChangeArrowheads="1"/>
          </p:cNvSpPr>
          <p:nvPr/>
        </p:nvSpPr>
        <p:spPr bwMode="auto">
          <a:xfrm>
            <a:off x="6979078" y="1583951"/>
            <a:ext cx="1481138" cy="336550"/>
          </a:xfrm>
          <a:prstGeom prst="rect">
            <a:avLst/>
          </a:prstGeom>
          <a:noFill/>
          <a:ln w="9525">
            <a:noFill/>
            <a:miter lim="800000"/>
            <a:headEnd/>
            <a:tailEnd/>
          </a:ln>
        </p:spPr>
        <p:txBody>
          <a:bodyPr>
            <a:spAutoFit/>
          </a:bodyPr>
          <a:lstStyle/>
          <a:p>
            <a:pPr>
              <a:spcBef>
                <a:spcPct val="50000"/>
              </a:spcBef>
            </a:pPr>
            <a:r>
              <a:rPr lang="en-US" sz="1600" b="1" dirty="0">
                <a:solidFill>
                  <a:srgbClr val="FF0000"/>
                </a:solidFill>
                <a:latin typeface="Times New Roman MT Extra Bold" pitchFamily="18" charset="0"/>
              </a:rPr>
              <a:t>4 wire Delta</a:t>
            </a:r>
          </a:p>
        </p:txBody>
      </p:sp>
      <p:sp>
        <p:nvSpPr>
          <p:cNvPr id="36877" name="Text Box 13"/>
          <p:cNvSpPr txBox="1">
            <a:spLocks noChangeArrowheads="1"/>
          </p:cNvSpPr>
          <p:nvPr/>
        </p:nvSpPr>
        <p:spPr bwMode="auto">
          <a:xfrm>
            <a:off x="3970552" y="1583951"/>
            <a:ext cx="1481137" cy="336550"/>
          </a:xfrm>
          <a:prstGeom prst="rect">
            <a:avLst/>
          </a:prstGeom>
          <a:noFill/>
          <a:ln w="9525">
            <a:noFill/>
            <a:miter lim="800000"/>
            <a:headEnd/>
            <a:tailEnd/>
          </a:ln>
        </p:spPr>
        <p:txBody>
          <a:bodyPr>
            <a:spAutoFit/>
          </a:bodyPr>
          <a:lstStyle/>
          <a:p>
            <a:pPr>
              <a:spcBef>
                <a:spcPct val="50000"/>
              </a:spcBef>
            </a:pPr>
            <a:r>
              <a:rPr lang="en-US" sz="1600" b="1" dirty="0">
                <a:solidFill>
                  <a:srgbClr val="FF0000"/>
                </a:solidFill>
                <a:latin typeface="Times New Roman MT Extra Bold" pitchFamily="18" charset="0"/>
              </a:rPr>
              <a:t>3 wire Delta</a:t>
            </a:r>
          </a:p>
        </p:txBody>
      </p:sp>
      <p:pic>
        <p:nvPicPr>
          <p:cNvPr id="59399" name="Picture 8" descr="Delta Unity.gif"/>
          <p:cNvPicPr>
            <a:picLocks noChangeAspect="1"/>
          </p:cNvPicPr>
          <p:nvPr/>
        </p:nvPicPr>
        <p:blipFill>
          <a:blip r:embed="rId2" cstate="print"/>
          <a:srcRect/>
          <a:stretch>
            <a:fillRect/>
          </a:stretch>
        </p:blipFill>
        <p:spPr bwMode="auto">
          <a:xfrm>
            <a:off x="6367890" y="2345531"/>
            <a:ext cx="2549525" cy="2857500"/>
          </a:xfrm>
          <a:prstGeom prst="rect">
            <a:avLst/>
          </a:prstGeom>
          <a:noFill/>
          <a:ln w="9525">
            <a:noFill/>
            <a:miter lim="800000"/>
            <a:headEnd/>
            <a:tailEnd/>
          </a:ln>
        </p:spPr>
      </p:pic>
      <p:pic>
        <p:nvPicPr>
          <p:cNvPr id="59400" name="Picture 10"/>
          <p:cNvPicPr>
            <a:picLocks noChangeAspect="1" noChangeArrowheads="1"/>
          </p:cNvPicPr>
          <p:nvPr/>
        </p:nvPicPr>
        <p:blipFill>
          <a:blip r:embed="rId3" cstate="print"/>
          <a:srcRect/>
          <a:stretch>
            <a:fillRect/>
          </a:stretch>
        </p:blipFill>
        <p:spPr bwMode="auto">
          <a:xfrm>
            <a:off x="3282370" y="2345531"/>
            <a:ext cx="2857500" cy="2857500"/>
          </a:xfrm>
          <a:prstGeom prst="rect">
            <a:avLst/>
          </a:prstGeom>
          <a:noFill/>
          <a:ln w="9525">
            <a:noFill/>
            <a:miter lim="800000"/>
            <a:headEnd/>
            <a:tailEnd/>
          </a:ln>
        </p:spPr>
      </p:pic>
      <p:pic>
        <p:nvPicPr>
          <p:cNvPr id="59401" name="Picture 2"/>
          <p:cNvPicPr>
            <a:picLocks noChangeAspect="1" noChangeArrowheads="1"/>
          </p:cNvPicPr>
          <p:nvPr/>
        </p:nvPicPr>
        <p:blipFill>
          <a:blip r:embed="rId4" cstate="print"/>
          <a:srcRect/>
          <a:stretch>
            <a:fillRect/>
          </a:stretch>
        </p:blipFill>
        <p:spPr bwMode="auto">
          <a:xfrm>
            <a:off x="163513" y="2203547"/>
            <a:ext cx="2890837" cy="30337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6875"/>
                                        </p:tgtEl>
                                        <p:attrNameLst>
                                          <p:attrName>style.visibility</p:attrName>
                                        </p:attrNameLst>
                                      </p:cBhvr>
                                      <p:to>
                                        <p:strVal val="visible"/>
                                      </p:to>
                                    </p:set>
                                    <p:animEffect transition="in" filter="wedge">
                                      <p:cBhvr>
                                        <p:cTn id="7" dur="1000"/>
                                        <p:tgtEl>
                                          <p:spTgt spid="36875"/>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6876"/>
                                        </p:tgtEl>
                                        <p:attrNameLst>
                                          <p:attrName>style.visibility</p:attrName>
                                        </p:attrNameLst>
                                      </p:cBhvr>
                                      <p:to>
                                        <p:strVal val="visible"/>
                                      </p:to>
                                    </p:set>
                                    <p:animEffect transition="in" filter="wedge">
                                      <p:cBhvr>
                                        <p:cTn id="12" dur="1000"/>
                                        <p:tgtEl>
                                          <p:spTgt spid="36876"/>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36877"/>
                                        </p:tgtEl>
                                        <p:attrNameLst>
                                          <p:attrName>style.visibility</p:attrName>
                                        </p:attrNameLst>
                                      </p:cBhvr>
                                      <p:to>
                                        <p:strVal val="visible"/>
                                      </p:to>
                                    </p:set>
                                    <p:animEffect transition="in" filter="wedge">
                                      <p:cBhvr>
                                        <p:cTn id="17" dur="1000"/>
                                        <p:tgtEl>
                                          <p:spTgt spid="36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5" grpId="0"/>
      <p:bldP spid="36876" grpId="0"/>
      <p:bldP spid="3687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3"/>
          <p:cNvSpPr txBox="1">
            <a:spLocks noChangeArrowheads="1"/>
          </p:cNvSpPr>
          <p:nvPr/>
        </p:nvSpPr>
        <p:spPr bwMode="auto">
          <a:xfrm>
            <a:off x="2547489" y="654049"/>
            <a:ext cx="4202561" cy="584775"/>
          </a:xfrm>
          <a:prstGeom prst="rect">
            <a:avLst/>
          </a:prstGeom>
          <a:noFill/>
          <a:ln w="9525">
            <a:noFill/>
            <a:miter lim="800000"/>
            <a:headEnd/>
            <a:tailEnd/>
          </a:ln>
        </p:spPr>
        <p:txBody>
          <a:bodyPr wrap="none">
            <a:spAutoFit/>
          </a:bodyPr>
          <a:lstStyle/>
          <a:p>
            <a:r>
              <a:rPr lang="en-US" sz="3200" b="1" i="1" dirty="0">
                <a:solidFill>
                  <a:srgbClr val="0033CC"/>
                </a:solidFill>
                <a:latin typeface="Arial" panose="020B0604020202020204" pitchFamily="34" charset="0"/>
                <a:cs typeface="Arial" panose="020B0604020202020204" pitchFamily="34" charset="0"/>
              </a:rPr>
              <a:t>Typical WYE Service</a:t>
            </a:r>
          </a:p>
        </p:txBody>
      </p:sp>
      <p:pic>
        <p:nvPicPr>
          <p:cNvPr id="64515" name="Picture 2"/>
          <p:cNvPicPr>
            <a:picLocks noChangeAspect="1" noChangeArrowheads="1"/>
          </p:cNvPicPr>
          <p:nvPr/>
        </p:nvPicPr>
        <p:blipFill>
          <a:blip r:embed="rId2" cstate="print"/>
          <a:srcRect/>
          <a:stretch>
            <a:fillRect/>
          </a:stretch>
        </p:blipFill>
        <p:spPr bwMode="auto">
          <a:xfrm>
            <a:off x="2654300" y="1615701"/>
            <a:ext cx="4095750" cy="4181475"/>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3"/>
          <p:cNvSpPr txBox="1">
            <a:spLocks noChangeArrowheads="1"/>
          </p:cNvSpPr>
          <p:nvPr/>
        </p:nvSpPr>
        <p:spPr bwMode="auto">
          <a:xfrm>
            <a:off x="3375387" y="102084"/>
            <a:ext cx="2190023" cy="584775"/>
          </a:xfrm>
          <a:prstGeom prst="rect">
            <a:avLst/>
          </a:prstGeom>
          <a:noFill/>
          <a:ln w="9525">
            <a:noFill/>
            <a:miter lim="800000"/>
            <a:headEnd/>
            <a:tailEnd/>
          </a:ln>
        </p:spPr>
        <p:txBody>
          <a:bodyPr wrap="none">
            <a:spAutoFit/>
          </a:bodyPr>
          <a:lstStyle/>
          <a:p>
            <a:r>
              <a:rPr lang="en-US" sz="3200" b="1" i="1" dirty="0">
                <a:solidFill>
                  <a:srgbClr val="0033CC"/>
                </a:solidFill>
                <a:latin typeface="Arial" panose="020B0604020202020204" pitchFamily="34" charset="0"/>
                <a:cs typeface="Arial" panose="020B0604020202020204" pitchFamily="34" charset="0"/>
              </a:rPr>
              <a:t>Problem ?</a:t>
            </a:r>
          </a:p>
        </p:txBody>
      </p:sp>
      <p:sp>
        <p:nvSpPr>
          <p:cNvPr id="46088" name="Text Box 8"/>
          <p:cNvSpPr txBox="1">
            <a:spLocks noChangeArrowheads="1"/>
          </p:cNvSpPr>
          <p:nvPr/>
        </p:nvSpPr>
        <p:spPr bwMode="auto">
          <a:xfrm>
            <a:off x="2033164" y="741089"/>
            <a:ext cx="5077672" cy="461665"/>
          </a:xfrm>
          <a:prstGeom prst="rect">
            <a:avLst/>
          </a:prstGeom>
          <a:noFill/>
          <a:ln w="9525">
            <a:noFill/>
            <a:miter lim="800000"/>
            <a:headEnd/>
            <a:tailEnd/>
          </a:ln>
        </p:spPr>
        <p:txBody>
          <a:bodyPr wrap="none">
            <a:spAutoFit/>
          </a:bodyPr>
          <a:lstStyle/>
          <a:p>
            <a:r>
              <a:rPr lang="en-US" sz="2400" b="1" i="1" u="sng" dirty="0">
                <a:solidFill>
                  <a:srgbClr val="0033CC"/>
                </a:solidFill>
                <a:latin typeface="Times New Roman" pitchFamily="18" charset="0"/>
              </a:rPr>
              <a:t>A Phase and B Phase Current Crossed</a:t>
            </a:r>
          </a:p>
        </p:txBody>
      </p:sp>
      <p:pic>
        <p:nvPicPr>
          <p:cNvPr id="65540" name="Picture 2"/>
          <p:cNvPicPr>
            <a:picLocks noChangeAspect="1" noChangeArrowheads="1"/>
          </p:cNvPicPr>
          <p:nvPr/>
        </p:nvPicPr>
        <p:blipFill>
          <a:blip r:embed="rId2" cstate="print"/>
          <a:srcRect/>
          <a:stretch>
            <a:fillRect/>
          </a:stretch>
        </p:blipFill>
        <p:spPr bwMode="auto">
          <a:xfrm>
            <a:off x="2470148" y="1487738"/>
            <a:ext cx="4000500" cy="4210050"/>
          </a:xfrm>
          <a:prstGeom prst="rect">
            <a:avLst/>
          </a:prstGeom>
          <a:noFill/>
          <a:ln w="9525">
            <a:noFill/>
            <a:miter lim="800000"/>
            <a:headEnd/>
            <a:tailEnd/>
          </a:ln>
        </p:spPr>
      </p:pic>
      <p:cxnSp>
        <p:nvCxnSpPr>
          <p:cNvPr id="3" name="Straight Arrow Connector 2"/>
          <p:cNvCxnSpPr/>
          <p:nvPr/>
        </p:nvCxnSpPr>
        <p:spPr bwMode="auto">
          <a:xfrm>
            <a:off x="4470398" y="3751943"/>
            <a:ext cx="731498" cy="1306286"/>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8" name="Straight Arrow Connector 7"/>
          <p:cNvCxnSpPr>
            <a:cxnSpLocks/>
          </p:cNvCxnSpPr>
          <p:nvPr/>
        </p:nvCxnSpPr>
        <p:spPr bwMode="auto">
          <a:xfrm flipH="1">
            <a:off x="3097088" y="3667874"/>
            <a:ext cx="1373310" cy="223260"/>
          </a:xfrm>
          <a:prstGeom prst="straightConnector1">
            <a:avLst/>
          </a:prstGeom>
          <a:solidFill>
            <a:schemeClr val="accent1"/>
          </a:solidFill>
          <a:ln w="57150" cap="flat" cmpd="sng" algn="ctr">
            <a:solidFill>
              <a:schemeClr val="accent5"/>
            </a:solidFill>
            <a:prstDash val="solid"/>
            <a:round/>
            <a:headEnd type="none" w="med" len="med"/>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088"/>
                                        </p:tgtEl>
                                        <p:attrNameLst>
                                          <p:attrName>style.visibility</p:attrName>
                                        </p:attrNameLst>
                                      </p:cBhvr>
                                      <p:to>
                                        <p:strVal val="visible"/>
                                      </p:to>
                                    </p:set>
                                    <p:animEffect transition="in" filter="fade">
                                      <p:cBhvr>
                                        <p:cTn id="7" dur="500"/>
                                        <p:tgtEl>
                                          <p:spTgt spid="460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3"/>
          <p:cNvSpPr txBox="1">
            <a:spLocks noChangeArrowheads="1"/>
          </p:cNvSpPr>
          <p:nvPr/>
        </p:nvSpPr>
        <p:spPr bwMode="auto">
          <a:xfrm>
            <a:off x="3550013" y="112424"/>
            <a:ext cx="2190023" cy="584775"/>
          </a:xfrm>
          <a:prstGeom prst="rect">
            <a:avLst/>
          </a:prstGeom>
          <a:noFill/>
          <a:ln w="9525">
            <a:noFill/>
            <a:miter lim="800000"/>
            <a:headEnd/>
            <a:tailEnd/>
          </a:ln>
        </p:spPr>
        <p:txBody>
          <a:bodyPr wrap="none">
            <a:spAutoFit/>
          </a:bodyPr>
          <a:lstStyle/>
          <a:p>
            <a:r>
              <a:rPr lang="en-US" sz="3200" b="1" i="1" dirty="0">
                <a:solidFill>
                  <a:srgbClr val="0033CC"/>
                </a:solidFill>
                <a:latin typeface="Arial" panose="020B0604020202020204" pitchFamily="34" charset="0"/>
                <a:cs typeface="Arial" panose="020B0604020202020204" pitchFamily="34" charset="0"/>
              </a:rPr>
              <a:t>Problem ?</a:t>
            </a:r>
          </a:p>
        </p:txBody>
      </p:sp>
      <p:sp>
        <p:nvSpPr>
          <p:cNvPr id="44036" name="Text Box 4"/>
          <p:cNvSpPr txBox="1">
            <a:spLocks noChangeArrowheads="1"/>
          </p:cNvSpPr>
          <p:nvPr/>
        </p:nvSpPr>
        <p:spPr bwMode="auto">
          <a:xfrm>
            <a:off x="3155866" y="619649"/>
            <a:ext cx="2978316" cy="461665"/>
          </a:xfrm>
          <a:prstGeom prst="rect">
            <a:avLst/>
          </a:prstGeom>
          <a:noFill/>
          <a:ln w="9525">
            <a:noFill/>
            <a:miter lim="800000"/>
            <a:headEnd/>
            <a:tailEnd/>
          </a:ln>
        </p:spPr>
        <p:txBody>
          <a:bodyPr wrap="none">
            <a:spAutoFit/>
          </a:bodyPr>
          <a:lstStyle/>
          <a:p>
            <a:r>
              <a:rPr lang="en-US" sz="2400" b="1" i="1" u="sng" dirty="0">
                <a:solidFill>
                  <a:srgbClr val="0033CC"/>
                </a:solidFill>
                <a:latin typeface="Times New Roman" pitchFamily="18" charset="0"/>
              </a:rPr>
              <a:t>CTs Wired Backwards</a:t>
            </a:r>
            <a:endParaRPr lang="en-US" sz="2400" u="sng" dirty="0">
              <a:solidFill>
                <a:srgbClr val="0033CC"/>
              </a:solidFill>
              <a:latin typeface="Times New Roman" pitchFamily="18" charset="0"/>
            </a:endParaRPr>
          </a:p>
        </p:txBody>
      </p:sp>
      <p:pic>
        <p:nvPicPr>
          <p:cNvPr id="66564" name="Picture 2"/>
          <p:cNvPicPr>
            <a:picLocks noChangeAspect="1" noChangeArrowheads="1"/>
          </p:cNvPicPr>
          <p:nvPr/>
        </p:nvPicPr>
        <p:blipFill>
          <a:blip r:embed="rId2" cstate="print"/>
          <a:srcRect/>
          <a:stretch>
            <a:fillRect/>
          </a:stretch>
        </p:blipFill>
        <p:spPr bwMode="auto">
          <a:xfrm>
            <a:off x="2616199" y="1557111"/>
            <a:ext cx="4057650" cy="4219575"/>
          </a:xfrm>
          <a:prstGeom prst="rect">
            <a:avLst/>
          </a:prstGeom>
          <a:noFill/>
          <a:ln w="9525">
            <a:noFill/>
            <a:miter lim="800000"/>
            <a:headEnd/>
            <a:tailEnd/>
          </a:ln>
        </p:spPr>
      </p:pic>
      <p:cxnSp>
        <p:nvCxnSpPr>
          <p:cNvPr id="5" name="Straight Arrow Connector 4"/>
          <p:cNvCxnSpPr/>
          <p:nvPr/>
        </p:nvCxnSpPr>
        <p:spPr bwMode="auto">
          <a:xfrm>
            <a:off x="4645024" y="3778322"/>
            <a:ext cx="974725" cy="1433286"/>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dissolve">
                                      <p:cBhvr>
                                        <p:cTn id="7" dur="500"/>
                                        <p:tgtEl>
                                          <p:spTgt spid="440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p:cNvPicPr>
            <a:picLocks noChangeAspect="1" noChangeArrowheads="1"/>
          </p:cNvPicPr>
          <p:nvPr/>
        </p:nvPicPr>
        <p:blipFill>
          <a:blip r:embed="rId2" cstate="print"/>
          <a:srcRect/>
          <a:stretch>
            <a:fillRect/>
          </a:stretch>
        </p:blipFill>
        <p:spPr bwMode="auto">
          <a:xfrm>
            <a:off x="1595919" y="1339850"/>
            <a:ext cx="6088063" cy="4565650"/>
          </a:xfrm>
          <a:prstGeom prst="rect">
            <a:avLst/>
          </a:prstGeom>
          <a:noFill/>
          <a:ln w="9525">
            <a:solidFill>
              <a:schemeClr val="tx1"/>
            </a:solidFill>
            <a:miter lim="800000"/>
            <a:headEnd/>
            <a:tailEnd/>
          </a:ln>
        </p:spPr>
      </p:pic>
      <p:sp>
        <p:nvSpPr>
          <p:cNvPr id="28677" name="Line 5"/>
          <p:cNvSpPr>
            <a:spLocks noChangeShapeType="1"/>
          </p:cNvSpPr>
          <p:nvPr/>
        </p:nvSpPr>
        <p:spPr bwMode="auto">
          <a:xfrm>
            <a:off x="3962400" y="2133600"/>
            <a:ext cx="0" cy="1295400"/>
          </a:xfrm>
          <a:prstGeom prst="line">
            <a:avLst/>
          </a:prstGeom>
          <a:noFill/>
          <a:ln w="57150">
            <a:solidFill>
              <a:srgbClr val="FF0000"/>
            </a:solidFill>
            <a:round/>
            <a:headEnd/>
            <a:tailEnd/>
          </a:ln>
        </p:spPr>
        <p:txBody>
          <a:bodyPr wrap="none" anchor="ctr"/>
          <a:lstStyle/>
          <a:p>
            <a:endParaRPr lang="en-US"/>
          </a:p>
        </p:txBody>
      </p:sp>
      <p:sp>
        <p:nvSpPr>
          <p:cNvPr id="28678" name="Line 6"/>
          <p:cNvSpPr>
            <a:spLocks noChangeShapeType="1"/>
          </p:cNvSpPr>
          <p:nvPr/>
        </p:nvSpPr>
        <p:spPr bwMode="auto">
          <a:xfrm flipH="1" flipV="1">
            <a:off x="3996530" y="3429000"/>
            <a:ext cx="1143000" cy="685800"/>
          </a:xfrm>
          <a:prstGeom prst="line">
            <a:avLst/>
          </a:prstGeom>
          <a:noFill/>
          <a:ln w="57150">
            <a:solidFill>
              <a:srgbClr val="FF0000"/>
            </a:solidFill>
            <a:round/>
            <a:headEnd/>
            <a:tailEnd/>
          </a:ln>
        </p:spPr>
        <p:txBody>
          <a:bodyPr wrap="none" anchor="ctr"/>
          <a:lstStyle/>
          <a:p>
            <a:endParaRPr lang="en-US"/>
          </a:p>
        </p:txBody>
      </p:sp>
      <p:sp>
        <p:nvSpPr>
          <p:cNvPr id="60421" name="Text Box 7"/>
          <p:cNvSpPr txBox="1">
            <a:spLocks noChangeArrowheads="1"/>
          </p:cNvSpPr>
          <p:nvPr/>
        </p:nvSpPr>
        <p:spPr bwMode="auto">
          <a:xfrm>
            <a:off x="2142719" y="180082"/>
            <a:ext cx="4850623" cy="1077218"/>
          </a:xfrm>
          <a:prstGeom prst="rect">
            <a:avLst/>
          </a:prstGeom>
          <a:noFill/>
          <a:ln w="9525">
            <a:noFill/>
            <a:miter lim="800000"/>
            <a:headEnd/>
            <a:tailEnd/>
          </a:ln>
        </p:spPr>
        <p:txBody>
          <a:bodyPr wrap="none">
            <a:spAutoFit/>
          </a:bodyPr>
          <a:lstStyle/>
          <a:p>
            <a:pPr algn="ctr"/>
            <a:r>
              <a:rPr lang="en-US" sz="3200" b="1" i="1" dirty="0">
                <a:solidFill>
                  <a:srgbClr val="0033CC"/>
                </a:solidFill>
                <a:latin typeface="Arial" panose="020B0604020202020204" pitchFamily="34" charset="0"/>
                <a:cs typeface="Arial" panose="020B0604020202020204" pitchFamily="34" charset="0"/>
              </a:rPr>
              <a:t>Three Wire Three Phase</a:t>
            </a:r>
          </a:p>
          <a:p>
            <a:pPr algn="ctr"/>
            <a:r>
              <a:rPr lang="en-US" sz="3200" b="1" i="1" dirty="0">
                <a:solidFill>
                  <a:srgbClr val="0033CC"/>
                </a:solidFill>
                <a:latin typeface="Arial" panose="020B0604020202020204" pitchFamily="34" charset="0"/>
                <a:cs typeface="Arial" panose="020B0604020202020204" pitchFamily="34" charset="0"/>
              </a:rPr>
              <a:t>Delta Service</a:t>
            </a:r>
          </a:p>
        </p:txBody>
      </p:sp>
      <p:sp>
        <p:nvSpPr>
          <p:cNvPr id="60422" name="Rectangle 8"/>
          <p:cNvSpPr>
            <a:spLocks noChangeArrowheads="1"/>
          </p:cNvSpPr>
          <p:nvPr/>
        </p:nvSpPr>
        <p:spPr bwMode="auto">
          <a:xfrm>
            <a:off x="1595919" y="5600700"/>
            <a:ext cx="1752600" cy="3048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60423" name="Rectangle 9"/>
          <p:cNvSpPr>
            <a:spLocks noChangeArrowheads="1"/>
          </p:cNvSpPr>
          <p:nvPr/>
        </p:nvSpPr>
        <p:spPr bwMode="auto">
          <a:xfrm flipV="1">
            <a:off x="3086100" y="5334250"/>
            <a:ext cx="1752600" cy="152400"/>
          </a:xfrm>
          <a:prstGeom prst="rect">
            <a:avLst/>
          </a:prstGeom>
          <a:solidFill>
            <a:srgbClr val="000000"/>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Effect transition="in" filter="dissolve">
                                      <p:cBhvr>
                                        <p:cTn id="7" dur="500"/>
                                        <p:tgtEl>
                                          <p:spTgt spid="2867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678"/>
                                        </p:tgtEl>
                                        <p:attrNameLst>
                                          <p:attrName>style.visibility</p:attrName>
                                        </p:attrNameLst>
                                      </p:cBhvr>
                                      <p:to>
                                        <p:strVal val="visible"/>
                                      </p:to>
                                    </p:set>
                                    <p:animEffect transition="in" filter="dissolve">
                                      <p:cBhvr>
                                        <p:cTn id="12" dur="500"/>
                                        <p:tgtEl>
                                          <p:spTgt spid="28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nimBg="1"/>
      <p:bldP spid="2867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228600"/>
            <a:ext cx="7772400" cy="685800"/>
          </a:xfrm>
        </p:spPr>
        <p:txBody>
          <a:bodyPr>
            <a:normAutofit/>
          </a:bodyPr>
          <a:lstStyle/>
          <a:p>
            <a:pPr algn="ctr"/>
            <a:r>
              <a:rPr lang="en-US" altLang="en-US" sz="3200" b="1" i="1" dirty="0">
                <a:solidFill>
                  <a:srgbClr val="0033CC"/>
                </a:solidFill>
                <a:latin typeface="Arial" charset="0"/>
              </a:rPr>
              <a:t>Current Return Switches</a:t>
            </a:r>
          </a:p>
        </p:txBody>
      </p:sp>
      <p:pic>
        <p:nvPicPr>
          <p:cNvPr id="58371" name="Picture 9"/>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06852" y="1100873"/>
            <a:ext cx="6223352" cy="32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460324" y="4556798"/>
            <a:ext cx="6223352" cy="1200329"/>
          </a:xfrm>
          <a:prstGeom prst="rect">
            <a:avLst/>
          </a:prstGeom>
          <a:solidFill>
            <a:schemeClr val="bg1"/>
          </a:solidFill>
        </p:spPr>
        <p:txBody>
          <a:bodyPr wrap="square" rtlCol="0">
            <a:spAutoFit/>
          </a:bodyPr>
          <a:lstStyle/>
          <a:p>
            <a:pPr algn="ctr"/>
            <a:r>
              <a:rPr lang="en-US" b="1" i="1" dirty="0">
                <a:solidFill>
                  <a:srgbClr val="0033CC"/>
                </a:solidFill>
              </a:rPr>
              <a:t>C Phase Current in closed position making contact with attachment screw for shunt buss.</a:t>
            </a:r>
          </a:p>
          <a:p>
            <a:pPr algn="ctr"/>
            <a:r>
              <a:rPr lang="en-US" b="1" i="1" dirty="0">
                <a:solidFill>
                  <a:srgbClr val="0033CC"/>
                </a:solidFill>
              </a:rPr>
              <a:t> </a:t>
            </a:r>
          </a:p>
          <a:p>
            <a:pPr algn="ctr"/>
            <a:r>
              <a:rPr lang="en-US" b="1" i="1" dirty="0">
                <a:solidFill>
                  <a:srgbClr val="0033CC"/>
                </a:solidFill>
              </a:rPr>
              <a:t>This re-routes current to by pass the meter.</a:t>
            </a:r>
          </a:p>
        </p:txBody>
      </p:sp>
    </p:spTree>
    <p:extLst>
      <p:ext uri="{BB962C8B-B14F-4D97-AF65-F5344CB8AC3E}">
        <p14:creationId xmlns:p14="http://schemas.microsoft.com/office/powerpoint/2010/main" val="9060606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cstate="print"/>
          <a:srcRect/>
          <a:stretch>
            <a:fillRect/>
          </a:stretch>
        </p:blipFill>
        <p:spPr bwMode="auto">
          <a:xfrm>
            <a:off x="1179513" y="1920875"/>
            <a:ext cx="6188075" cy="4641850"/>
          </a:xfrm>
          <a:prstGeom prst="rect">
            <a:avLst/>
          </a:prstGeom>
          <a:noFill/>
          <a:ln w="9525">
            <a:solidFill>
              <a:schemeClr val="tx1"/>
            </a:solidFill>
            <a:miter lim="800000"/>
            <a:headEnd/>
            <a:tailEnd/>
          </a:ln>
        </p:spPr>
      </p:pic>
      <p:sp>
        <p:nvSpPr>
          <p:cNvPr id="73731" name="Line 3"/>
          <p:cNvSpPr>
            <a:spLocks noChangeShapeType="1"/>
          </p:cNvSpPr>
          <p:nvPr/>
        </p:nvSpPr>
        <p:spPr bwMode="auto">
          <a:xfrm>
            <a:off x="1371600" y="2895600"/>
            <a:ext cx="1295400" cy="0"/>
          </a:xfrm>
          <a:prstGeom prst="line">
            <a:avLst/>
          </a:prstGeom>
          <a:noFill/>
          <a:ln w="76200">
            <a:solidFill>
              <a:srgbClr val="FF0000"/>
            </a:solidFill>
            <a:round/>
            <a:headEnd/>
            <a:tailEnd/>
          </a:ln>
        </p:spPr>
        <p:txBody>
          <a:bodyPr wrap="none" anchor="ctr"/>
          <a:lstStyle/>
          <a:p>
            <a:endParaRPr lang="en-US"/>
          </a:p>
        </p:txBody>
      </p:sp>
      <p:sp>
        <p:nvSpPr>
          <p:cNvPr id="73732" name="Line 4"/>
          <p:cNvSpPr>
            <a:spLocks noChangeShapeType="1"/>
          </p:cNvSpPr>
          <p:nvPr/>
        </p:nvSpPr>
        <p:spPr bwMode="auto">
          <a:xfrm>
            <a:off x="4800600" y="2895600"/>
            <a:ext cx="1295400" cy="0"/>
          </a:xfrm>
          <a:prstGeom prst="line">
            <a:avLst/>
          </a:prstGeom>
          <a:noFill/>
          <a:ln w="76200">
            <a:solidFill>
              <a:srgbClr val="FF0000"/>
            </a:solidFill>
            <a:round/>
            <a:headEnd/>
            <a:tailEnd/>
          </a:ln>
        </p:spPr>
        <p:txBody>
          <a:bodyPr wrap="none" anchor="ctr"/>
          <a:lstStyle/>
          <a:p>
            <a:endParaRPr lang="en-US"/>
          </a:p>
        </p:txBody>
      </p:sp>
      <p:sp>
        <p:nvSpPr>
          <p:cNvPr id="73733" name="Line 5"/>
          <p:cNvSpPr>
            <a:spLocks noChangeShapeType="1"/>
          </p:cNvSpPr>
          <p:nvPr/>
        </p:nvSpPr>
        <p:spPr bwMode="auto">
          <a:xfrm>
            <a:off x="4800600" y="6019800"/>
            <a:ext cx="1295400" cy="0"/>
          </a:xfrm>
          <a:prstGeom prst="line">
            <a:avLst/>
          </a:prstGeom>
          <a:noFill/>
          <a:ln w="76200">
            <a:solidFill>
              <a:srgbClr val="FF0000"/>
            </a:solidFill>
            <a:round/>
            <a:headEnd/>
            <a:tailEnd/>
          </a:ln>
        </p:spPr>
        <p:txBody>
          <a:bodyPr wrap="none" anchor="ctr"/>
          <a:lstStyle/>
          <a:p>
            <a:endParaRPr lang="en-US"/>
          </a:p>
        </p:txBody>
      </p:sp>
      <p:sp>
        <p:nvSpPr>
          <p:cNvPr id="61446" name="Text Box 6"/>
          <p:cNvSpPr txBox="1">
            <a:spLocks noChangeArrowheads="1"/>
          </p:cNvSpPr>
          <p:nvPr/>
        </p:nvSpPr>
        <p:spPr bwMode="auto">
          <a:xfrm>
            <a:off x="1295400" y="-152400"/>
            <a:ext cx="6178550" cy="2677656"/>
          </a:xfrm>
          <a:prstGeom prst="rect">
            <a:avLst/>
          </a:prstGeom>
          <a:noFill/>
          <a:ln w="9525">
            <a:noFill/>
            <a:miter lim="800000"/>
            <a:headEnd/>
            <a:tailEnd/>
          </a:ln>
        </p:spPr>
        <p:txBody>
          <a:bodyPr>
            <a:spAutoFit/>
          </a:bodyPr>
          <a:lstStyle/>
          <a:p>
            <a:pPr algn="ctr"/>
            <a:endParaRPr lang="en-US" sz="3600" b="1" i="1" dirty="0">
              <a:solidFill>
                <a:srgbClr val="0033CC"/>
              </a:solidFill>
              <a:latin typeface="Times New Roman" pitchFamily="18" charset="0"/>
            </a:endParaRPr>
          </a:p>
          <a:p>
            <a:pPr algn="ctr"/>
            <a:r>
              <a:rPr lang="en-US" sz="3200" b="1" i="1" dirty="0">
                <a:solidFill>
                  <a:srgbClr val="0033CC"/>
                </a:solidFill>
                <a:latin typeface="Arial" panose="020B0604020202020204" pitchFamily="34" charset="0"/>
                <a:cs typeface="Arial" panose="020B0604020202020204" pitchFamily="34" charset="0"/>
              </a:rPr>
              <a:t>Three Wire  Three Phase Delta</a:t>
            </a:r>
          </a:p>
          <a:p>
            <a:pPr algn="ctr"/>
            <a:r>
              <a:rPr lang="en-US" sz="3200" b="1" i="1" dirty="0">
                <a:solidFill>
                  <a:srgbClr val="0033CC"/>
                </a:solidFill>
                <a:latin typeface="Arial" panose="020B0604020202020204" pitchFamily="34" charset="0"/>
                <a:cs typeface="Arial" panose="020B0604020202020204" pitchFamily="34" charset="0"/>
              </a:rPr>
              <a:t>Bad Power Factor</a:t>
            </a:r>
            <a:r>
              <a:rPr lang="en-US" sz="3200" dirty="0">
                <a:latin typeface="Arial" panose="020B0604020202020204" pitchFamily="34" charset="0"/>
                <a:cs typeface="Arial" panose="020B0604020202020204" pitchFamily="34" charset="0"/>
              </a:rPr>
              <a:t> </a:t>
            </a:r>
          </a:p>
          <a:p>
            <a:pPr algn="ctr"/>
            <a:r>
              <a:rPr lang="en-US" sz="3200" b="1" i="1" dirty="0">
                <a:solidFill>
                  <a:srgbClr val="0033CC"/>
                </a:solidFill>
                <a:latin typeface="Arial" panose="020B0604020202020204" pitchFamily="34" charset="0"/>
                <a:cs typeface="Arial" panose="020B0604020202020204" pitchFamily="34" charset="0"/>
              </a:rPr>
              <a:t> </a:t>
            </a:r>
          </a:p>
          <a:p>
            <a:pPr algn="ctr"/>
            <a:endParaRPr lang="en-US" sz="3600" b="1" i="1" dirty="0">
              <a:solidFill>
                <a:srgbClr val="0033CC"/>
              </a:solidFill>
              <a:latin typeface="Times New Roman" pitchFamily="18" charset="0"/>
            </a:endParaRPr>
          </a:p>
        </p:txBody>
      </p:sp>
      <p:sp>
        <p:nvSpPr>
          <p:cNvPr id="73737" name="Line 9"/>
          <p:cNvSpPr>
            <a:spLocks noChangeShapeType="1"/>
          </p:cNvSpPr>
          <p:nvPr/>
        </p:nvSpPr>
        <p:spPr bwMode="auto">
          <a:xfrm flipV="1">
            <a:off x="3633788" y="2678113"/>
            <a:ext cx="15875" cy="1436687"/>
          </a:xfrm>
          <a:prstGeom prst="line">
            <a:avLst/>
          </a:prstGeom>
          <a:noFill/>
          <a:ln w="50800">
            <a:solidFill>
              <a:srgbClr val="FF0000"/>
            </a:solidFill>
            <a:round/>
            <a:headEnd/>
            <a:tailEnd/>
          </a:ln>
        </p:spPr>
        <p:txBody>
          <a:bodyPr wrap="none" anchor="ctr"/>
          <a:lstStyle/>
          <a:p>
            <a:endParaRPr lang="en-US"/>
          </a:p>
        </p:txBody>
      </p:sp>
      <p:sp>
        <p:nvSpPr>
          <p:cNvPr id="73738" name="Line 10"/>
          <p:cNvSpPr>
            <a:spLocks noChangeShapeType="1"/>
          </p:cNvSpPr>
          <p:nvPr/>
        </p:nvSpPr>
        <p:spPr bwMode="auto">
          <a:xfrm>
            <a:off x="3629025" y="4114800"/>
            <a:ext cx="1447800" cy="609600"/>
          </a:xfrm>
          <a:prstGeom prst="line">
            <a:avLst/>
          </a:prstGeom>
          <a:noFill/>
          <a:ln w="50800">
            <a:solidFill>
              <a:srgbClr val="FF0000"/>
            </a:solidFill>
            <a:round/>
            <a:headEnd/>
            <a:tailEnd/>
          </a:ln>
        </p:spPr>
        <p:txBody>
          <a:bodyPr wrap="none" anchor="ctr"/>
          <a:lstStyle/>
          <a:p>
            <a:endParaRPr lang="en-US"/>
          </a:p>
        </p:txBody>
      </p:sp>
      <p:sp>
        <p:nvSpPr>
          <p:cNvPr id="73739" name="Arc 11"/>
          <p:cNvSpPr>
            <a:spLocks/>
          </p:cNvSpPr>
          <p:nvPr/>
        </p:nvSpPr>
        <p:spPr bwMode="auto">
          <a:xfrm>
            <a:off x="4267200" y="3048000"/>
            <a:ext cx="150813" cy="228600"/>
          </a:xfrm>
          <a:custGeom>
            <a:avLst/>
            <a:gdLst>
              <a:gd name="T0" fmla="*/ 0 w 21367"/>
              <a:gd name="T1" fmla="*/ 0 h 21600"/>
              <a:gd name="T2" fmla="*/ 53030326 w 21367"/>
              <a:gd name="T3" fmla="*/ 231277500 h 21600"/>
              <a:gd name="T4" fmla="*/ 0 w 21367"/>
              <a:gd name="T5" fmla="*/ 270983951 h 21600"/>
              <a:gd name="T6" fmla="*/ 0 60000 65536"/>
              <a:gd name="T7" fmla="*/ 0 60000 65536"/>
              <a:gd name="T8" fmla="*/ 0 60000 65536"/>
              <a:gd name="T9" fmla="*/ 0 w 21367"/>
              <a:gd name="T10" fmla="*/ 0 h 21600"/>
              <a:gd name="T11" fmla="*/ 21367 w 21367"/>
              <a:gd name="T12" fmla="*/ 21600 h 21600"/>
            </a:gdLst>
            <a:ahLst/>
            <a:cxnLst>
              <a:cxn ang="T6">
                <a:pos x="T0" y="T1"/>
              </a:cxn>
              <a:cxn ang="T7">
                <a:pos x="T2" y="T3"/>
              </a:cxn>
              <a:cxn ang="T8">
                <a:pos x="T4" y="T5"/>
              </a:cxn>
            </a:cxnLst>
            <a:rect l="T9" t="T10" r="T11" b="T12"/>
            <a:pathLst>
              <a:path w="21367" h="21600" fill="none" extrusionOk="0">
                <a:moveTo>
                  <a:pt x="-1" y="0"/>
                </a:moveTo>
                <a:cubicBezTo>
                  <a:pt x="10706" y="0"/>
                  <a:pt x="19798" y="7843"/>
                  <a:pt x="21366" y="18435"/>
                </a:cubicBezTo>
              </a:path>
              <a:path w="21367" h="21600" stroke="0" extrusionOk="0">
                <a:moveTo>
                  <a:pt x="-1" y="0"/>
                </a:moveTo>
                <a:cubicBezTo>
                  <a:pt x="10706" y="0"/>
                  <a:pt x="19798" y="7843"/>
                  <a:pt x="21366" y="18435"/>
                </a:cubicBezTo>
                <a:lnTo>
                  <a:pt x="0" y="21600"/>
                </a:lnTo>
                <a:close/>
              </a:path>
            </a:pathLst>
          </a:custGeom>
          <a:noFill/>
          <a:ln w="38100">
            <a:solidFill>
              <a:srgbClr val="0033CC"/>
            </a:solidFill>
            <a:round/>
            <a:headEnd/>
            <a:tailEnd/>
          </a:ln>
        </p:spPr>
        <p:txBody>
          <a:bodyPr wrap="none" anchor="ctr"/>
          <a:lstStyle/>
          <a:p>
            <a:endParaRPr lang="en-US"/>
          </a:p>
        </p:txBody>
      </p:sp>
      <p:sp>
        <p:nvSpPr>
          <p:cNvPr id="73740" name="Text Box 12"/>
          <p:cNvSpPr txBox="1">
            <a:spLocks noChangeArrowheads="1"/>
          </p:cNvSpPr>
          <p:nvPr/>
        </p:nvSpPr>
        <p:spPr bwMode="auto">
          <a:xfrm>
            <a:off x="3352800" y="2300288"/>
            <a:ext cx="1098550" cy="366712"/>
          </a:xfrm>
          <a:prstGeom prst="rect">
            <a:avLst/>
          </a:prstGeom>
          <a:noFill/>
          <a:ln w="9525">
            <a:noFill/>
            <a:miter lim="800000"/>
            <a:headEnd/>
            <a:tailEnd/>
          </a:ln>
        </p:spPr>
        <p:txBody>
          <a:bodyPr>
            <a:spAutoFit/>
          </a:bodyPr>
          <a:lstStyle/>
          <a:p>
            <a:r>
              <a:rPr lang="en-US" b="1" u="sng">
                <a:solidFill>
                  <a:srgbClr val="0033CC"/>
                </a:solidFill>
                <a:latin typeface="Times New Roman MT Extra Bold" pitchFamily="18" charset="0"/>
              </a:rPr>
              <a:t>15° </a:t>
            </a:r>
            <a:r>
              <a:rPr lang="en-US" sz="1400" b="1" u="sng">
                <a:solidFill>
                  <a:srgbClr val="0033CC"/>
                </a:solidFill>
                <a:latin typeface="Times New Roman MT Extra Bold" pitchFamily="18" charset="0"/>
              </a:rPr>
              <a:t>(Lag)</a:t>
            </a:r>
          </a:p>
        </p:txBody>
      </p:sp>
      <p:sp>
        <p:nvSpPr>
          <p:cNvPr id="73741" name="Line 13"/>
          <p:cNvSpPr>
            <a:spLocks noChangeShapeType="1"/>
          </p:cNvSpPr>
          <p:nvPr/>
        </p:nvSpPr>
        <p:spPr bwMode="auto">
          <a:xfrm flipH="1" flipV="1">
            <a:off x="3810000" y="2590800"/>
            <a:ext cx="457200" cy="304800"/>
          </a:xfrm>
          <a:prstGeom prst="line">
            <a:avLst/>
          </a:prstGeom>
          <a:noFill/>
          <a:ln w="38100">
            <a:solidFill>
              <a:srgbClr val="0033CC"/>
            </a:solidFill>
            <a:round/>
            <a:headEnd type="stealth" w="med" len="med"/>
            <a:tailEnd/>
          </a:ln>
        </p:spPr>
        <p:txBody>
          <a:bodyPr/>
          <a:lstStyle/>
          <a:p>
            <a:endParaRPr lang="en-US"/>
          </a:p>
        </p:txBody>
      </p:sp>
      <p:sp>
        <p:nvSpPr>
          <p:cNvPr id="73743" name="Arc 15"/>
          <p:cNvSpPr>
            <a:spLocks/>
          </p:cNvSpPr>
          <p:nvPr/>
        </p:nvSpPr>
        <p:spPr bwMode="auto">
          <a:xfrm rot="1726798">
            <a:off x="4186238" y="4122738"/>
            <a:ext cx="382587" cy="1073150"/>
          </a:xfrm>
          <a:custGeom>
            <a:avLst/>
            <a:gdLst>
              <a:gd name="T0" fmla="*/ 191098328 w 25193"/>
              <a:gd name="T1" fmla="*/ 0 h 43200"/>
              <a:gd name="T2" fmla="*/ 0 w 25193"/>
              <a:gd name="T3" fmla="*/ 2147483647 h 43200"/>
              <a:gd name="T4" fmla="*/ 191098328 w 25193"/>
              <a:gd name="T5" fmla="*/ 2147483647 h 43200"/>
              <a:gd name="T6" fmla="*/ 0 60000 65536"/>
              <a:gd name="T7" fmla="*/ 0 60000 65536"/>
              <a:gd name="T8" fmla="*/ 0 60000 65536"/>
              <a:gd name="T9" fmla="*/ 0 w 25193"/>
              <a:gd name="T10" fmla="*/ 0 h 43200"/>
              <a:gd name="T11" fmla="*/ 25193 w 25193"/>
              <a:gd name="T12" fmla="*/ 43200 h 43200"/>
            </a:gdLst>
            <a:ahLst/>
            <a:cxnLst>
              <a:cxn ang="T6">
                <a:pos x="T0" y="T1"/>
              </a:cxn>
              <a:cxn ang="T7">
                <a:pos x="T2" y="T3"/>
              </a:cxn>
              <a:cxn ang="T8">
                <a:pos x="T4" y="T5"/>
              </a:cxn>
            </a:cxnLst>
            <a:rect l="T9" t="T10" r="T11" b="T12"/>
            <a:pathLst>
              <a:path w="25193" h="43200" fill="none" extrusionOk="0">
                <a:moveTo>
                  <a:pt x="3592" y="0"/>
                </a:moveTo>
                <a:cubicBezTo>
                  <a:pt x="15522" y="0"/>
                  <a:pt x="25193" y="9670"/>
                  <a:pt x="25193" y="21600"/>
                </a:cubicBezTo>
                <a:cubicBezTo>
                  <a:pt x="25193" y="33529"/>
                  <a:pt x="15522" y="43200"/>
                  <a:pt x="3593" y="43200"/>
                </a:cubicBezTo>
                <a:cubicBezTo>
                  <a:pt x="2389" y="43200"/>
                  <a:pt x="1187" y="43099"/>
                  <a:pt x="-1" y="42899"/>
                </a:cubicBezTo>
              </a:path>
              <a:path w="25193" h="43200" stroke="0" extrusionOk="0">
                <a:moveTo>
                  <a:pt x="3592" y="0"/>
                </a:moveTo>
                <a:cubicBezTo>
                  <a:pt x="15522" y="0"/>
                  <a:pt x="25193" y="9670"/>
                  <a:pt x="25193" y="21600"/>
                </a:cubicBezTo>
                <a:cubicBezTo>
                  <a:pt x="25193" y="33529"/>
                  <a:pt x="15522" y="43200"/>
                  <a:pt x="3593" y="43200"/>
                </a:cubicBezTo>
                <a:cubicBezTo>
                  <a:pt x="2389" y="43200"/>
                  <a:pt x="1187" y="43099"/>
                  <a:pt x="-1" y="42899"/>
                </a:cubicBezTo>
                <a:lnTo>
                  <a:pt x="3593" y="21600"/>
                </a:lnTo>
                <a:close/>
              </a:path>
            </a:pathLst>
          </a:custGeom>
          <a:noFill/>
          <a:ln w="28575">
            <a:solidFill>
              <a:srgbClr val="0033CC"/>
            </a:solidFill>
            <a:round/>
            <a:headEnd type="arrow" w="med" len="med"/>
            <a:tailEnd type="arrow" w="med" len="med"/>
          </a:ln>
        </p:spPr>
        <p:txBody>
          <a:bodyPr wrap="none" anchor="ctr"/>
          <a:lstStyle/>
          <a:p>
            <a:endParaRPr lang="en-US"/>
          </a:p>
        </p:txBody>
      </p:sp>
      <p:sp>
        <p:nvSpPr>
          <p:cNvPr id="73744" name="Text Box 16"/>
          <p:cNvSpPr txBox="1">
            <a:spLocks noChangeArrowheads="1"/>
          </p:cNvSpPr>
          <p:nvPr/>
        </p:nvSpPr>
        <p:spPr bwMode="auto">
          <a:xfrm>
            <a:off x="609600" y="3276600"/>
            <a:ext cx="2466975" cy="304800"/>
          </a:xfrm>
          <a:prstGeom prst="rect">
            <a:avLst/>
          </a:prstGeom>
          <a:solidFill>
            <a:schemeClr val="bg1"/>
          </a:solidFill>
          <a:ln w="9525">
            <a:noFill/>
            <a:miter lim="800000"/>
            <a:headEnd/>
            <a:tailEnd/>
          </a:ln>
        </p:spPr>
        <p:txBody>
          <a:bodyPr wrap="none">
            <a:spAutoFit/>
          </a:bodyPr>
          <a:lstStyle/>
          <a:p>
            <a:r>
              <a:rPr lang="en-US" sz="1400" b="1">
                <a:latin typeface="Tahoma" pitchFamily="34" charset="0"/>
              </a:rPr>
              <a:t>Normally Leading BY 30 °</a:t>
            </a:r>
          </a:p>
        </p:txBody>
      </p:sp>
      <p:sp>
        <p:nvSpPr>
          <p:cNvPr id="73745" name="Line 17"/>
          <p:cNvSpPr>
            <a:spLocks noChangeShapeType="1"/>
          </p:cNvSpPr>
          <p:nvPr/>
        </p:nvSpPr>
        <p:spPr bwMode="auto">
          <a:xfrm>
            <a:off x="3048000" y="3429000"/>
            <a:ext cx="533400" cy="0"/>
          </a:xfrm>
          <a:prstGeom prst="line">
            <a:avLst/>
          </a:prstGeom>
          <a:noFill/>
          <a:ln w="28575">
            <a:solidFill>
              <a:schemeClr val="tx1"/>
            </a:solidFill>
            <a:round/>
            <a:headEnd/>
            <a:tailEnd type="triangle" w="med" len="med"/>
          </a:ln>
        </p:spPr>
        <p:txBody>
          <a:bodyPr/>
          <a:lstStyle/>
          <a:p>
            <a:endParaRPr lang="en-US"/>
          </a:p>
        </p:txBody>
      </p:sp>
      <p:sp>
        <p:nvSpPr>
          <p:cNvPr id="73746" name="Text Box 18"/>
          <p:cNvSpPr txBox="1">
            <a:spLocks noChangeArrowheads="1"/>
          </p:cNvSpPr>
          <p:nvPr/>
        </p:nvSpPr>
        <p:spPr bwMode="auto">
          <a:xfrm>
            <a:off x="762000" y="4572000"/>
            <a:ext cx="2360613" cy="304800"/>
          </a:xfrm>
          <a:prstGeom prst="rect">
            <a:avLst/>
          </a:prstGeom>
          <a:solidFill>
            <a:schemeClr val="bg1"/>
          </a:solidFill>
          <a:ln w="9525">
            <a:noFill/>
            <a:miter lim="800000"/>
            <a:headEnd/>
            <a:tailEnd/>
          </a:ln>
        </p:spPr>
        <p:txBody>
          <a:bodyPr wrap="none">
            <a:spAutoFit/>
          </a:bodyPr>
          <a:lstStyle/>
          <a:p>
            <a:r>
              <a:rPr lang="en-US" sz="1400" b="1">
                <a:latin typeface="Tahoma" pitchFamily="34" charset="0"/>
              </a:rPr>
              <a:t>Normally Laging BY 30 °</a:t>
            </a:r>
          </a:p>
        </p:txBody>
      </p:sp>
      <p:sp>
        <p:nvSpPr>
          <p:cNvPr id="73747" name="Line 19"/>
          <p:cNvSpPr>
            <a:spLocks noChangeShapeType="1"/>
          </p:cNvSpPr>
          <p:nvPr/>
        </p:nvSpPr>
        <p:spPr bwMode="auto">
          <a:xfrm flipV="1">
            <a:off x="3124200" y="4419600"/>
            <a:ext cx="838200" cy="228600"/>
          </a:xfrm>
          <a:prstGeom prst="line">
            <a:avLst/>
          </a:prstGeom>
          <a:noFill/>
          <a:ln w="28575">
            <a:solidFill>
              <a:schemeClr val="tx1"/>
            </a:solidFill>
            <a:round/>
            <a:headEnd/>
            <a:tailEnd type="triangle" w="med" len="med"/>
          </a:ln>
        </p:spPr>
        <p:txBody>
          <a:bodyPr/>
          <a:lstStyle/>
          <a:p>
            <a:endParaRPr lang="en-US"/>
          </a:p>
        </p:txBody>
      </p:sp>
      <p:sp>
        <p:nvSpPr>
          <p:cNvPr id="73748" name="Text Box 20"/>
          <p:cNvSpPr txBox="1">
            <a:spLocks noChangeArrowheads="1"/>
          </p:cNvSpPr>
          <p:nvPr/>
        </p:nvSpPr>
        <p:spPr bwMode="auto">
          <a:xfrm>
            <a:off x="4632325" y="4762500"/>
            <a:ext cx="504825" cy="366713"/>
          </a:xfrm>
          <a:prstGeom prst="rect">
            <a:avLst/>
          </a:prstGeom>
          <a:noFill/>
          <a:ln w="9525">
            <a:noFill/>
            <a:miter lim="800000"/>
            <a:headEnd/>
            <a:tailEnd/>
          </a:ln>
        </p:spPr>
        <p:txBody>
          <a:bodyPr wrap="none">
            <a:spAutoFit/>
          </a:bodyPr>
          <a:lstStyle/>
          <a:p>
            <a:r>
              <a:rPr lang="en-US" b="1">
                <a:solidFill>
                  <a:srgbClr val="0033CC"/>
                </a:solidFill>
                <a:latin typeface="Times New Roman" pitchFamily="18" charset="0"/>
              </a:rPr>
              <a:t>74°</a:t>
            </a:r>
          </a:p>
        </p:txBody>
      </p:sp>
      <p:sp>
        <p:nvSpPr>
          <p:cNvPr id="61458" name="Rectangle 22"/>
          <p:cNvSpPr>
            <a:spLocks noChangeArrowheads="1"/>
          </p:cNvSpPr>
          <p:nvPr/>
        </p:nvSpPr>
        <p:spPr bwMode="auto">
          <a:xfrm>
            <a:off x="1219200" y="6172200"/>
            <a:ext cx="2362200" cy="381000"/>
          </a:xfrm>
          <a:prstGeom prst="rect">
            <a:avLst/>
          </a:prstGeom>
          <a:solidFill>
            <a:schemeClr val="bg2"/>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73737"/>
                                        </p:tgtEl>
                                        <p:attrNameLst>
                                          <p:attrName>style.visibility</p:attrName>
                                        </p:attrNameLst>
                                      </p:cBhvr>
                                      <p:to>
                                        <p:strVal val="visible"/>
                                      </p:to>
                                    </p:set>
                                    <p:anim calcmode="lin" valueType="num">
                                      <p:cBhvr>
                                        <p:cTn id="7" dur="500" fill="hold"/>
                                        <p:tgtEl>
                                          <p:spTgt spid="73737"/>
                                        </p:tgtEl>
                                        <p:attrNameLst>
                                          <p:attrName>ppt_w</p:attrName>
                                        </p:attrNameLst>
                                      </p:cBhvr>
                                      <p:tavLst>
                                        <p:tav tm="0">
                                          <p:val>
                                            <p:strVal val="#ppt_w*0.05"/>
                                          </p:val>
                                        </p:tav>
                                        <p:tav tm="100000">
                                          <p:val>
                                            <p:strVal val="#ppt_w"/>
                                          </p:val>
                                        </p:tav>
                                      </p:tavLst>
                                    </p:anim>
                                    <p:anim calcmode="lin" valueType="num">
                                      <p:cBhvr>
                                        <p:cTn id="8" dur="500" fill="hold"/>
                                        <p:tgtEl>
                                          <p:spTgt spid="73737"/>
                                        </p:tgtEl>
                                        <p:attrNameLst>
                                          <p:attrName>ppt_h</p:attrName>
                                        </p:attrNameLst>
                                      </p:cBhvr>
                                      <p:tavLst>
                                        <p:tav tm="0">
                                          <p:val>
                                            <p:strVal val="#ppt_h"/>
                                          </p:val>
                                        </p:tav>
                                        <p:tav tm="100000">
                                          <p:val>
                                            <p:strVal val="#ppt_h"/>
                                          </p:val>
                                        </p:tav>
                                      </p:tavLst>
                                    </p:anim>
                                    <p:anim calcmode="lin" valueType="num">
                                      <p:cBhvr>
                                        <p:cTn id="9" dur="500" fill="hold"/>
                                        <p:tgtEl>
                                          <p:spTgt spid="73737"/>
                                        </p:tgtEl>
                                        <p:attrNameLst>
                                          <p:attrName>ppt_x</p:attrName>
                                        </p:attrNameLst>
                                      </p:cBhvr>
                                      <p:tavLst>
                                        <p:tav tm="0">
                                          <p:val>
                                            <p:strVal val="#ppt_x-.2"/>
                                          </p:val>
                                        </p:tav>
                                        <p:tav tm="100000">
                                          <p:val>
                                            <p:strVal val="#ppt_x"/>
                                          </p:val>
                                        </p:tav>
                                      </p:tavLst>
                                    </p:anim>
                                    <p:anim calcmode="lin" valueType="num">
                                      <p:cBhvr>
                                        <p:cTn id="10" dur="500" fill="hold"/>
                                        <p:tgtEl>
                                          <p:spTgt spid="73737"/>
                                        </p:tgtEl>
                                        <p:attrNameLst>
                                          <p:attrName>ppt_y</p:attrName>
                                        </p:attrNameLst>
                                      </p:cBhvr>
                                      <p:tavLst>
                                        <p:tav tm="0">
                                          <p:val>
                                            <p:strVal val="#ppt_y"/>
                                          </p:val>
                                        </p:tav>
                                        <p:tav tm="100000">
                                          <p:val>
                                            <p:strVal val="#ppt_y"/>
                                          </p:val>
                                        </p:tav>
                                      </p:tavLst>
                                    </p:anim>
                                    <p:animEffect transition="in" filter="fade">
                                      <p:cBhvr>
                                        <p:cTn id="11" dur="500"/>
                                        <p:tgtEl>
                                          <p:spTgt spid="73737"/>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3745"/>
                                        </p:tgtEl>
                                        <p:attrNameLst>
                                          <p:attrName>style.visibility</p:attrName>
                                        </p:attrNameLst>
                                      </p:cBhvr>
                                      <p:to>
                                        <p:strVal val="visible"/>
                                      </p:to>
                                    </p:set>
                                    <p:animEffect transition="in" filter="blinds(horizontal)">
                                      <p:cBhvr>
                                        <p:cTn id="16" dur="500"/>
                                        <p:tgtEl>
                                          <p:spTgt spid="73745"/>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73744"/>
                                        </p:tgtEl>
                                        <p:attrNameLst>
                                          <p:attrName>style.visibility</p:attrName>
                                        </p:attrNameLst>
                                      </p:cBhvr>
                                      <p:to>
                                        <p:strVal val="visible"/>
                                      </p:to>
                                    </p:set>
                                    <p:animEffect transition="in" filter="blinds(horizontal)">
                                      <p:cBhvr>
                                        <p:cTn id="19" dur="500"/>
                                        <p:tgtEl>
                                          <p:spTgt spid="73744"/>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73739"/>
                                        </p:tgtEl>
                                        <p:attrNameLst>
                                          <p:attrName>style.visibility</p:attrName>
                                        </p:attrNameLst>
                                      </p:cBhvr>
                                      <p:to>
                                        <p:strVal val="visible"/>
                                      </p:to>
                                    </p:set>
                                    <p:animEffect transition="in" filter="dissolve">
                                      <p:cBhvr>
                                        <p:cTn id="24" dur="500"/>
                                        <p:tgtEl>
                                          <p:spTgt spid="73739"/>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73740"/>
                                        </p:tgtEl>
                                        <p:attrNameLst>
                                          <p:attrName>style.visibility</p:attrName>
                                        </p:attrNameLst>
                                      </p:cBhvr>
                                      <p:to>
                                        <p:strVal val="visible"/>
                                      </p:to>
                                    </p:set>
                                    <p:animEffect transition="in" filter="dissolve">
                                      <p:cBhvr>
                                        <p:cTn id="29" dur="500"/>
                                        <p:tgtEl>
                                          <p:spTgt spid="73740"/>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73741"/>
                                        </p:tgtEl>
                                        <p:attrNameLst>
                                          <p:attrName>style.visibility</p:attrName>
                                        </p:attrNameLst>
                                      </p:cBhvr>
                                      <p:to>
                                        <p:strVal val="visible"/>
                                      </p:to>
                                    </p:set>
                                    <p:animEffect transition="in" filter="dissolve">
                                      <p:cBhvr>
                                        <p:cTn id="32" dur="500"/>
                                        <p:tgtEl>
                                          <p:spTgt spid="73741"/>
                                        </p:tgtEl>
                                      </p:cBhvr>
                                    </p:animEffect>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73731"/>
                                        </p:tgtEl>
                                        <p:attrNameLst>
                                          <p:attrName>style.visibility</p:attrName>
                                        </p:attrNameLst>
                                      </p:cBhvr>
                                      <p:to>
                                        <p:strVal val="visible"/>
                                      </p:to>
                                    </p:set>
                                    <p:animEffect transition="in" filter="fade">
                                      <p:cBhvr>
                                        <p:cTn id="37" dur="800" decel="100000"/>
                                        <p:tgtEl>
                                          <p:spTgt spid="73731"/>
                                        </p:tgtEl>
                                      </p:cBhvr>
                                    </p:animEffect>
                                    <p:anim calcmode="lin" valueType="num">
                                      <p:cBhvr>
                                        <p:cTn id="38" dur="800" decel="100000" fill="hold"/>
                                        <p:tgtEl>
                                          <p:spTgt spid="73731"/>
                                        </p:tgtEl>
                                        <p:attrNameLst>
                                          <p:attrName>style.rotation</p:attrName>
                                        </p:attrNameLst>
                                      </p:cBhvr>
                                      <p:tavLst>
                                        <p:tav tm="0">
                                          <p:val>
                                            <p:fltVal val="-90"/>
                                          </p:val>
                                        </p:tav>
                                        <p:tav tm="100000">
                                          <p:val>
                                            <p:fltVal val="0"/>
                                          </p:val>
                                        </p:tav>
                                      </p:tavLst>
                                    </p:anim>
                                    <p:anim calcmode="lin" valueType="num">
                                      <p:cBhvr>
                                        <p:cTn id="39" dur="800" decel="100000" fill="hold"/>
                                        <p:tgtEl>
                                          <p:spTgt spid="73731"/>
                                        </p:tgtEl>
                                        <p:attrNameLst>
                                          <p:attrName>ppt_x</p:attrName>
                                        </p:attrNameLst>
                                      </p:cBhvr>
                                      <p:tavLst>
                                        <p:tav tm="0">
                                          <p:val>
                                            <p:strVal val="#ppt_x+0.4"/>
                                          </p:val>
                                        </p:tav>
                                        <p:tav tm="100000">
                                          <p:val>
                                            <p:strVal val="#ppt_x-0.05"/>
                                          </p:val>
                                        </p:tav>
                                      </p:tavLst>
                                    </p:anim>
                                    <p:anim calcmode="lin" valueType="num">
                                      <p:cBhvr>
                                        <p:cTn id="40" dur="800" decel="100000" fill="hold"/>
                                        <p:tgtEl>
                                          <p:spTgt spid="73731"/>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73731"/>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73731"/>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73738"/>
                                        </p:tgtEl>
                                        <p:attrNameLst>
                                          <p:attrName>style.visibility</p:attrName>
                                        </p:attrNameLst>
                                      </p:cBhvr>
                                      <p:to>
                                        <p:strVal val="visible"/>
                                      </p:to>
                                    </p:set>
                                    <p:animEffect transition="in" filter="fade">
                                      <p:cBhvr>
                                        <p:cTn id="47" dur="800" decel="100000"/>
                                        <p:tgtEl>
                                          <p:spTgt spid="73738"/>
                                        </p:tgtEl>
                                      </p:cBhvr>
                                    </p:animEffect>
                                    <p:anim calcmode="lin" valueType="num">
                                      <p:cBhvr>
                                        <p:cTn id="48" dur="800" decel="100000" fill="hold"/>
                                        <p:tgtEl>
                                          <p:spTgt spid="73738"/>
                                        </p:tgtEl>
                                        <p:attrNameLst>
                                          <p:attrName>style.rotation</p:attrName>
                                        </p:attrNameLst>
                                      </p:cBhvr>
                                      <p:tavLst>
                                        <p:tav tm="0">
                                          <p:val>
                                            <p:fltVal val="-90"/>
                                          </p:val>
                                        </p:tav>
                                        <p:tav tm="100000">
                                          <p:val>
                                            <p:fltVal val="0"/>
                                          </p:val>
                                        </p:tav>
                                      </p:tavLst>
                                    </p:anim>
                                    <p:anim calcmode="lin" valueType="num">
                                      <p:cBhvr>
                                        <p:cTn id="49" dur="800" decel="100000" fill="hold"/>
                                        <p:tgtEl>
                                          <p:spTgt spid="73738"/>
                                        </p:tgtEl>
                                        <p:attrNameLst>
                                          <p:attrName>ppt_x</p:attrName>
                                        </p:attrNameLst>
                                      </p:cBhvr>
                                      <p:tavLst>
                                        <p:tav tm="0">
                                          <p:val>
                                            <p:strVal val="#ppt_x+0.4"/>
                                          </p:val>
                                        </p:tav>
                                        <p:tav tm="100000">
                                          <p:val>
                                            <p:strVal val="#ppt_x-0.05"/>
                                          </p:val>
                                        </p:tav>
                                      </p:tavLst>
                                    </p:anim>
                                    <p:anim calcmode="lin" valueType="num">
                                      <p:cBhvr>
                                        <p:cTn id="50" dur="800" decel="100000" fill="hold"/>
                                        <p:tgtEl>
                                          <p:spTgt spid="73738"/>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73738"/>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73738"/>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1" nodeType="clickEffect">
                                  <p:stCondLst>
                                    <p:cond delay="0"/>
                                  </p:stCondLst>
                                  <p:childTnLst>
                                    <p:set>
                                      <p:cBhvr>
                                        <p:cTn id="56" dur="1" fill="hold">
                                          <p:stCondLst>
                                            <p:cond delay="0"/>
                                          </p:stCondLst>
                                        </p:cTn>
                                        <p:tgtEl>
                                          <p:spTgt spid="73746"/>
                                        </p:tgtEl>
                                        <p:attrNameLst>
                                          <p:attrName>style.visibility</p:attrName>
                                        </p:attrNameLst>
                                      </p:cBhvr>
                                      <p:to>
                                        <p:strVal val="visible"/>
                                      </p:to>
                                    </p:set>
                                    <p:animEffect transition="in" filter="blinds(horizontal)">
                                      <p:cBhvr>
                                        <p:cTn id="57" dur="500"/>
                                        <p:tgtEl>
                                          <p:spTgt spid="73746"/>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73747"/>
                                        </p:tgtEl>
                                        <p:attrNameLst>
                                          <p:attrName>style.visibility</p:attrName>
                                        </p:attrNameLst>
                                      </p:cBhvr>
                                      <p:to>
                                        <p:strVal val="visible"/>
                                      </p:to>
                                    </p:set>
                                    <p:animEffect transition="in" filter="blinds(horizontal)">
                                      <p:cBhvr>
                                        <p:cTn id="60" dur="500"/>
                                        <p:tgtEl>
                                          <p:spTgt spid="73747"/>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73746"/>
                                        </p:tgtEl>
                                        <p:attrNameLst>
                                          <p:attrName>style.visibility</p:attrName>
                                        </p:attrNameLst>
                                      </p:cBhvr>
                                      <p:to>
                                        <p:strVal val="visible"/>
                                      </p:to>
                                    </p:set>
                                    <p:animEffect transition="in" filter="blinds(horizontal)">
                                      <p:cBhvr>
                                        <p:cTn id="63" dur="500"/>
                                        <p:tgtEl>
                                          <p:spTgt spid="73746"/>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73743"/>
                                        </p:tgtEl>
                                        <p:attrNameLst>
                                          <p:attrName>style.visibility</p:attrName>
                                        </p:attrNameLst>
                                      </p:cBhvr>
                                      <p:to>
                                        <p:strVal val="visible"/>
                                      </p:to>
                                    </p:set>
                                    <p:animEffect transition="in" filter="dissolve">
                                      <p:cBhvr>
                                        <p:cTn id="68" dur="500"/>
                                        <p:tgtEl>
                                          <p:spTgt spid="73743"/>
                                        </p:tgtEl>
                                      </p:cBhvr>
                                    </p:animEffect>
                                  </p:childTnLst>
                                </p:cTn>
                              </p:par>
                            </p:childTnLst>
                          </p:cTn>
                        </p:par>
                      </p:childTnLst>
                    </p:cTn>
                  </p:par>
                  <p:par>
                    <p:cTn id="69" fill="hold">
                      <p:stCondLst>
                        <p:cond delay="indefinite"/>
                      </p:stCondLst>
                      <p:childTnLst>
                        <p:par>
                          <p:cTn id="70" fill="hold">
                            <p:stCondLst>
                              <p:cond delay="0"/>
                            </p:stCondLst>
                            <p:childTnLst>
                              <p:par>
                                <p:cTn id="71" presetID="30" presetClass="entr" presetSubtype="0" fill="hold" grpId="0" nodeType="clickEffect">
                                  <p:stCondLst>
                                    <p:cond delay="0"/>
                                  </p:stCondLst>
                                  <p:childTnLst>
                                    <p:set>
                                      <p:cBhvr>
                                        <p:cTn id="72" dur="1" fill="hold">
                                          <p:stCondLst>
                                            <p:cond delay="0"/>
                                          </p:stCondLst>
                                        </p:cTn>
                                        <p:tgtEl>
                                          <p:spTgt spid="73732"/>
                                        </p:tgtEl>
                                        <p:attrNameLst>
                                          <p:attrName>style.visibility</p:attrName>
                                        </p:attrNameLst>
                                      </p:cBhvr>
                                      <p:to>
                                        <p:strVal val="visible"/>
                                      </p:to>
                                    </p:set>
                                    <p:animEffect transition="in" filter="fade">
                                      <p:cBhvr>
                                        <p:cTn id="73" dur="800" decel="100000"/>
                                        <p:tgtEl>
                                          <p:spTgt spid="73732"/>
                                        </p:tgtEl>
                                      </p:cBhvr>
                                    </p:animEffect>
                                    <p:anim calcmode="lin" valueType="num">
                                      <p:cBhvr>
                                        <p:cTn id="74" dur="800" decel="100000" fill="hold"/>
                                        <p:tgtEl>
                                          <p:spTgt spid="73732"/>
                                        </p:tgtEl>
                                        <p:attrNameLst>
                                          <p:attrName>style.rotation</p:attrName>
                                        </p:attrNameLst>
                                      </p:cBhvr>
                                      <p:tavLst>
                                        <p:tav tm="0">
                                          <p:val>
                                            <p:fltVal val="-90"/>
                                          </p:val>
                                        </p:tav>
                                        <p:tav tm="100000">
                                          <p:val>
                                            <p:fltVal val="0"/>
                                          </p:val>
                                        </p:tav>
                                      </p:tavLst>
                                    </p:anim>
                                    <p:anim calcmode="lin" valueType="num">
                                      <p:cBhvr>
                                        <p:cTn id="75" dur="800" decel="100000" fill="hold"/>
                                        <p:tgtEl>
                                          <p:spTgt spid="73732"/>
                                        </p:tgtEl>
                                        <p:attrNameLst>
                                          <p:attrName>ppt_x</p:attrName>
                                        </p:attrNameLst>
                                      </p:cBhvr>
                                      <p:tavLst>
                                        <p:tav tm="0">
                                          <p:val>
                                            <p:strVal val="#ppt_x+0.4"/>
                                          </p:val>
                                        </p:tav>
                                        <p:tav tm="100000">
                                          <p:val>
                                            <p:strVal val="#ppt_x-0.05"/>
                                          </p:val>
                                        </p:tav>
                                      </p:tavLst>
                                    </p:anim>
                                    <p:anim calcmode="lin" valueType="num">
                                      <p:cBhvr>
                                        <p:cTn id="76" dur="800" decel="100000" fill="hold"/>
                                        <p:tgtEl>
                                          <p:spTgt spid="73732"/>
                                        </p:tgtEl>
                                        <p:attrNameLst>
                                          <p:attrName>ppt_y</p:attrName>
                                        </p:attrNameLst>
                                      </p:cBhvr>
                                      <p:tavLst>
                                        <p:tav tm="0">
                                          <p:val>
                                            <p:strVal val="#ppt_y-0.4"/>
                                          </p:val>
                                        </p:tav>
                                        <p:tav tm="100000">
                                          <p:val>
                                            <p:strVal val="#ppt_y+0.1"/>
                                          </p:val>
                                        </p:tav>
                                      </p:tavLst>
                                    </p:anim>
                                    <p:anim calcmode="lin" valueType="num">
                                      <p:cBhvr>
                                        <p:cTn id="77" dur="200" accel="100000" fill="hold">
                                          <p:stCondLst>
                                            <p:cond delay="800"/>
                                          </p:stCondLst>
                                        </p:cTn>
                                        <p:tgtEl>
                                          <p:spTgt spid="73732"/>
                                        </p:tgtEl>
                                        <p:attrNameLst>
                                          <p:attrName>ppt_x</p:attrName>
                                        </p:attrNameLst>
                                      </p:cBhvr>
                                      <p:tavLst>
                                        <p:tav tm="0">
                                          <p:val>
                                            <p:strVal val="#ppt_x-0.05"/>
                                          </p:val>
                                        </p:tav>
                                        <p:tav tm="100000">
                                          <p:val>
                                            <p:strVal val="#ppt_x"/>
                                          </p:val>
                                        </p:tav>
                                      </p:tavLst>
                                    </p:anim>
                                    <p:anim calcmode="lin" valueType="num">
                                      <p:cBhvr>
                                        <p:cTn id="78" dur="200" accel="100000" fill="hold">
                                          <p:stCondLst>
                                            <p:cond delay="800"/>
                                          </p:stCondLst>
                                        </p:cTn>
                                        <p:tgtEl>
                                          <p:spTgt spid="73732"/>
                                        </p:tgtEl>
                                        <p:attrNameLst>
                                          <p:attrName>ppt_y</p:attrName>
                                        </p:attrNameLst>
                                      </p:cBhvr>
                                      <p:tavLst>
                                        <p:tav tm="0">
                                          <p:val>
                                            <p:strVal val="#ppt_y+0.1"/>
                                          </p:val>
                                        </p:tav>
                                        <p:tav tm="100000">
                                          <p:val>
                                            <p:strVal val="#ppt_y"/>
                                          </p:val>
                                        </p:tav>
                                      </p:tavLst>
                                    </p:anim>
                                  </p:childTnLst>
                                </p:cTn>
                              </p:par>
                              <p:par>
                                <p:cTn id="79" presetID="9" presetClass="entr" presetSubtype="0" fill="hold" grpId="0" nodeType="withEffect">
                                  <p:stCondLst>
                                    <p:cond delay="0"/>
                                  </p:stCondLst>
                                  <p:childTnLst>
                                    <p:set>
                                      <p:cBhvr>
                                        <p:cTn id="80" dur="1" fill="hold">
                                          <p:stCondLst>
                                            <p:cond delay="0"/>
                                          </p:stCondLst>
                                        </p:cTn>
                                        <p:tgtEl>
                                          <p:spTgt spid="73748"/>
                                        </p:tgtEl>
                                        <p:attrNameLst>
                                          <p:attrName>style.visibility</p:attrName>
                                        </p:attrNameLst>
                                      </p:cBhvr>
                                      <p:to>
                                        <p:strVal val="visible"/>
                                      </p:to>
                                    </p:set>
                                    <p:animEffect transition="in" filter="dissolve">
                                      <p:cBhvr>
                                        <p:cTn id="81" dur="500"/>
                                        <p:tgtEl>
                                          <p:spTgt spid="73748"/>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737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nimBg="1"/>
      <p:bldP spid="73732" grpId="0" animBg="1"/>
      <p:bldP spid="73733" grpId="0" animBg="1"/>
      <p:bldP spid="73737" grpId="0" animBg="1"/>
      <p:bldP spid="73738" grpId="0" animBg="1"/>
      <p:bldP spid="73739" grpId="0" animBg="1"/>
      <p:bldP spid="73740" grpId="0"/>
      <p:bldP spid="73741" grpId="0" animBg="1"/>
      <p:bldP spid="73743" grpId="0" animBg="1"/>
      <p:bldP spid="73744" grpId="0" animBg="1"/>
      <p:bldP spid="73745" grpId="0" animBg="1"/>
      <p:bldP spid="73746" grpId="0" animBg="1"/>
      <p:bldP spid="73746" grpId="1" animBg="1"/>
      <p:bldP spid="73747" grpId="0" animBg="1"/>
      <p:bldP spid="7374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cstate="print"/>
          <a:srcRect/>
          <a:stretch>
            <a:fillRect/>
          </a:stretch>
        </p:blipFill>
        <p:spPr bwMode="auto">
          <a:xfrm>
            <a:off x="1905000" y="1288479"/>
            <a:ext cx="6324600" cy="4743450"/>
          </a:xfrm>
          <a:prstGeom prst="rect">
            <a:avLst/>
          </a:prstGeom>
          <a:noFill/>
          <a:ln w="9525">
            <a:solidFill>
              <a:schemeClr val="tx1"/>
            </a:solidFill>
            <a:miter lim="800000"/>
            <a:headEnd/>
            <a:tailEnd/>
          </a:ln>
        </p:spPr>
      </p:pic>
      <p:sp>
        <p:nvSpPr>
          <p:cNvPr id="67588" name="Line 4"/>
          <p:cNvSpPr>
            <a:spLocks noChangeShapeType="1"/>
          </p:cNvSpPr>
          <p:nvPr/>
        </p:nvSpPr>
        <p:spPr bwMode="auto">
          <a:xfrm>
            <a:off x="5675313" y="2248329"/>
            <a:ext cx="1295400" cy="0"/>
          </a:xfrm>
          <a:prstGeom prst="line">
            <a:avLst/>
          </a:prstGeom>
          <a:noFill/>
          <a:ln w="76200">
            <a:solidFill>
              <a:srgbClr val="FF0000"/>
            </a:solidFill>
            <a:round/>
            <a:headEnd/>
            <a:tailEnd/>
          </a:ln>
        </p:spPr>
        <p:txBody>
          <a:bodyPr wrap="none" anchor="ctr"/>
          <a:lstStyle/>
          <a:p>
            <a:endParaRPr lang="en-US"/>
          </a:p>
        </p:txBody>
      </p:sp>
      <p:sp>
        <p:nvSpPr>
          <p:cNvPr id="62468" name="Line 5"/>
          <p:cNvSpPr>
            <a:spLocks noChangeShapeType="1"/>
          </p:cNvSpPr>
          <p:nvPr/>
        </p:nvSpPr>
        <p:spPr bwMode="auto">
          <a:xfrm>
            <a:off x="5675313" y="5489825"/>
            <a:ext cx="1295400" cy="0"/>
          </a:xfrm>
          <a:prstGeom prst="line">
            <a:avLst/>
          </a:prstGeom>
          <a:noFill/>
          <a:ln w="76200">
            <a:solidFill>
              <a:srgbClr val="FF0000"/>
            </a:solidFill>
            <a:round/>
            <a:headEnd/>
            <a:tailEnd/>
          </a:ln>
        </p:spPr>
        <p:txBody>
          <a:bodyPr wrap="none" anchor="ctr"/>
          <a:lstStyle/>
          <a:p>
            <a:endParaRPr lang="en-US"/>
          </a:p>
        </p:txBody>
      </p:sp>
      <p:sp>
        <p:nvSpPr>
          <p:cNvPr id="67590" name="Line 6"/>
          <p:cNvSpPr>
            <a:spLocks noChangeShapeType="1"/>
          </p:cNvSpPr>
          <p:nvPr/>
        </p:nvSpPr>
        <p:spPr bwMode="auto">
          <a:xfrm>
            <a:off x="1941513" y="2248329"/>
            <a:ext cx="1295400" cy="0"/>
          </a:xfrm>
          <a:prstGeom prst="line">
            <a:avLst/>
          </a:prstGeom>
          <a:noFill/>
          <a:ln w="76200">
            <a:solidFill>
              <a:srgbClr val="FF0000"/>
            </a:solidFill>
            <a:round/>
            <a:headEnd/>
            <a:tailEnd/>
          </a:ln>
        </p:spPr>
        <p:txBody>
          <a:bodyPr wrap="none" anchor="ctr"/>
          <a:lstStyle/>
          <a:p>
            <a:endParaRPr lang="en-US"/>
          </a:p>
        </p:txBody>
      </p:sp>
      <p:sp>
        <p:nvSpPr>
          <p:cNvPr id="62470" name="Text Box 7"/>
          <p:cNvSpPr txBox="1">
            <a:spLocks noChangeArrowheads="1"/>
          </p:cNvSpPr>
          <p:nvPr/>
        </p:nvSpPr>
        <p:spPr bwMode="auto">
          <a:xfrm>
            <a:off x="1613143" y="147191"/>
            <a:ext cx="6193940" cy="1077218"/>
          </a:xfrm>
          <a:prstGeom prst="rect">
            <a:avLst/>
          </a:prstGeom>
          <a:noFill/>
          <a:ln w="9525">
            <a:noFill/>
            <a:miter lim="800000"/>
            <a:headEnd/>
            <a:tailEnd/>
          </a:ln>
        </p:spPr>
        <p:txBody>
          <a:bodyPr wrap="none">
            <a:spAutoFit/>
          </a:bodyPr>
          <a:lstStyle/>
          <a:p>
            <a:pPr algn="ctr"/>
            <a:r>
              <a:rPr lang="en-US" sz="3200" b="1" i="1" dirty="0">
                <a:solidFill>
                  <a:srgbClr val="0033CC"/>
                </a:solidFill>
                <a:latin typeface="Arial" panose="020B0604020202020204" pitchFamily="34" charset="0"/>
                <a:cs typeface="Arial" panose="020B0604020202020204" pitchFamily="34" charset="0"/>
              </a:rPr>
              <a:t>Three Wire  Three Phase Delta </a:t>
            </a:r>
          </a:p>
          <a:p>
            <a:pPr algn="ctr"/>
            <a:r>
              <a:rPr lang="en-US" sz="3200" b="1" i="1" dirty="0">
                <a:solidFill>
                  <a:srgbClr val="0033CC"/>
                </a:solidFill>
                <a:latin typeface="Arial" panose="020B0604020202020204" pitchFamily="34" charset="0"/>
                <a:cs typeface="Arial" panose="020B0604020202020204" pitchFamily="34" charset="0"/>
              </a:rPr>
              <a:t>with Worse Power Factor</a:t>
            </a:r>
          </a:p>
        </p:txBody>
      </p:sp>
      <p:sp>
        <p:nvSpPr>
          <p:cNvPr id="62471" name="Rectangle 11"/>
          <p:cNvSpPr>
            <a:spLocks noChangeArrowheads="1"/>
          </p:cNvSpPr>
          <p:nvPr/>
        </p:nvSpPr>
        <p:spPr bwMode="auto">
          <a:xfrm>
            <a:off x="1941513" y="5727129"/>
            <a:ext cx="2362200" cy="304800"/>
          </a:xfrm>
          <a:prstGeom prst="rect">
            <a:avLst/>
          </a:prstGeom>
          <a:solidFill>
            <a:schemeClr val="bg2"/>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7590"/>
                                        </p:tgtEl>
                                        <p:attrNameLst>
                                          <p:attrName>style.visibility</p:attrName>
                                        </p:attrNameLst>
                                      </p:cBhvr>
                                      <p:to>
                                        <p:strVal val="visible"/>
                                      </p:to>
                                    </p:set>
                                    <p:anim calcmode="lin" valueType="num">
                                      <p:cBhvr>
                                        <p:cTn id="7" dur="1000" fill="hold"/>
                                        <p:tgtEl>
                                          <p:spTgt spid="67590"/>
                                        </p:tgtEl>
                                        <p:attrNameLst>
                                          <p:attrName>ppt_w</p:attrName>
                                        </p:attrNameLst>
                                      </p:cBhvr>
                                      <p:tavLst>
                                        <p:tav tm="0">
                                          <p:val>
                                            <p:fltVal val="0"/>
                                          </p:val>
                                        </p:tav>
                                        <p:tav tm="100000">
                                          <p:val>
                                            <p:strVal val="#ppt_w"/>
                                          </p:val>
                                        </p:tav>
                                      </p:tavLst>
                                    </p:anim>
                                    <p:anim calcmode="lin" valueType="num">
                                      <p:cBhvr>
                                        <p:cTn id="8" dur="1000" fill="hold"/>
                                        <p:tgtEl>
                                          <p:spTgt spid="67590"/>
                                        </p:tgtEl>
                                        <p:attrNameLst>
                                          <p:attrName>ppt_h</p:attrName>
                                        </p:attrNameLst>
                                      </p:cBhvr>
                                      <p:tavLst>
                                        <p:tav tm="0">
                                          <p:val>
                                            <p:fltVal val="0"/>
                                          </p:val>
                                        </p:tav>
                                        <p:tav tm="100000">
                                          <p:val>
                                            <p:strVal val="#ppt_h"/>
                                          </p:val>
                                        </p:tav>
                                      </p:tavLst>
                                    </p:anim>
                                    <p:anim calcmode="lin" valueType="num">
                                      <p:cBhvr>
                                        <p:cTn id="9" dur="1000" fill="hold"/>
                                        <p:tgtEl>
                                          <p:spTgt spid="6759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75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7588"/>
                                        </p:tgtEl>
                                        <p:attrNameLst>
                                          <p:attrName>style.visibility</p:attrName>
                                        </p:attrNameLst>
                                      </p:cBhvr>
                                      <p:to>
                                        <p:strVal val="visible"/>
                                      </p:to>
                                    </p:set>
                                    <p:anim calcmode="lin" valueType="num">
                                      <p:cBhvr>
                                        <p:cTn id="15" dur="1000" fill="hold"/>
                                        <p:tgtEl>
                                          <p:spTgt spid="67588"/>
                                        </p:tgtEl>
                                        <p:attrNameLst>
                                          <p:attrName>ppt_w</p:attrName>
                                        </p:attrNameLst>
                                      </p:cBhvr>
                                      <p:tavLst>
                                        <p:tav tm="0">
                                          <p:val>
                                            <p:fltVal val="0"/>
                                          </p:val>
                                        </p:tav>
                                        <p:tav tm="100000">
                                          <p:val>
                                            <p:strVal val="#ppt_w"/>
                                          </p:val>
                                        </p:tav>
                                      </p:tavLst>
                                    </p:anim>
                                    <p:anim calcmode="lin" valueType="num">
                                      <p:cBhvr>
                                        <p:cTn id="16" dur="1000" fill="hold"/>
                                        <p:tgtEl>
                                          <p:spTgt spid="67588"/>
                                        </p:tgtEl>
                                        <p:attrNameLst>
                                          <p:attrName>ppt_h</p:attrName>
                                        </p:attrNameLst>
                                      </p:cBhvr>
                                      <p:tavLst>
                                        <p:tav tm="0">
                                          <p:val>
                                            <p:fltVal val="0"/>
                                          </p:val>
                                        </p:tav>
                                        <p:tav tm="100000">
                                          <p:val>
                                            <p:strVal val="#ppt_h"/>
                                          </p:val>
                                        </p:tav>
                                      </p:tavLst>
                                    </p:anim>
                                    <p:anim calcmode="lin" valueType="num">
                                      <p:cBhvr>
                                        <p:cTn id="17" dur="1000" fill="hold"/>
                                        <p:tgtEl>
                                          <p:spTgt spid="6758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758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animBg="1"/>
      <p:bldP spid="6759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print"/>
          <a:srcRect/>
          <a:stretch>
            <a:fillRect/>
          </a:stretch>
        </p:blipFill>
        <p:spPr bwMode="auto">
          <a:xfrm>
            <a:off x="1486694" y="1135174"/>
            <a:ext cx="6170612" cy="4627562"/>
          </a:xfrm>
          <a:prstGeom prst="rect">
            <a:avLst/>
          </a:prstGeom>
          <a:noFill/>
          <a:ln w="9525">
            <a:solidFill>
              <a:schemeClr val="tx1"/>
            </a:solidFill>
            <a:miter lim="800000"/>
            <a:headEnd/>
            <a:tailEnd/>
          </a:ln>
        </p:spPr>
      </p:pic>
      <p:sp>
        <p:nvSpPr>
          <p:cNvPr id="74770" name="Text Box 18"/>
          <p:cNvSpPr txBox="1">
            <a:spLocks noChangeArrowheads="1"/>
          </p:cNvSpPr>
          <p:nvPr/>
        </p:nvSpPr>
        <p:spPr bwMode="auto">
          <a:xfrm>
            <a:off x="1602869" y="3645113"/>
            <a:ext cx="4811958" cy="646331"/>
          </a:xfrm>
          <a:prstGeom prst="rect">
            <a:avLst/>
          </a:prstGeom>
          <a:noFill/>
          <a:ln w="9525">
            <a:noFill/>
            <a:miter lim="800000"/>
            <a:headEnd/>
            <a:tailEnd/>
          </a:ln>
        </p:spPr>
        <p:txBody>
          <a:bodyPr wrap="none">
            <a:spAutoFit/>
          </a:bodyPr>
          <a:lstStyle/>
          <a:p>
            <a:pPr algn="ctr"/>
            <a:r>
              <a:rPr lang="en-US" b="1" i="1" u="sng" dirty="0">
                <a:solidFill>
                  <a:srgbClr val="0033CC"/>
                </a:solidFill>
                <a:latin typeface="Times New Roman" pitchFamily="18" charset="0"/>
              </a:rPr>
              <a:t>Forward Rotation Stops at 90</a:t>
            </a:r>
            <a:r>
              <a:rPr lang="en-US" b="1" i="1" u="sng" dirty="0">
                <a:solidFill>
                  <a:srgbClr val="0033CC"/>
                </a:solidFill>
                <a:latin typeface="Times New Roman" pitchFamily="18" charset="0"/>
                <a:cs typeface="Times New Roman" pitchFamily="18" charset="0"/>
              </a:rPr>
              <a:t>° </a:t>
            </a:r>
            <a:r>
              <a:rPr lang="en-US" b="1" i="1" u="sng" dirty="0">
                <a:solidFill>
                  <a:srgbClr val="0033CC"/>
                </a:solidFill>
                <a:latin typeface="Times New Roman" pitchFamily="18" charset="0"/>
              </a:rPr>
              <a:t> </a:t>
            </a:r>
          </a:p>
          <a:p>
            <a:pPr algn="ctr"/>
            <a:r>
              <a:rPr lang="en-US" b="1" i="1" u="sng" dirty="0">
                <a:solidFill>
                  <a:srgbClr val="0033CC"/>
                </a:solidFill>
                <a:latin typeface="Times New Roman" pitchFamily="18" charset="0"/>
              </a:rPr>
              <a:t>as the Angle Increases Reverse Rotation Begins </a:t>
            </a:r>
          </a:p>
        </p:txBody>
      </p:sp>
      <p:sp>
        <p:nvSpPr>
          <p:cNvPr id="74774" name="Arc 22"/>
          <p:cNvSpPr>
            <a:spLocks/>
          </p:cNvSpPr>
          <p:nvPr/>
        </p:nvSpPr>
        <p:spPr bwMode="auto">
          <a:xfrm rot="1248936">
            <a:off x="4915978" y="2675335"/>
            <a:ext cx="523875" cy="665163"/>
          </a:xfrm>
          <a:custGeom>
            <a:avLst/>
            <a:gdLst>
              <a:gd name="T0" fmla="*/ 1992619640 w 21214"/>
              <a:gd name="T1" fmla="*/ 0 h 20925"/>
              <a:gd name="T2" fmla="*/ 2147483647 w 21214"/>
              <a:gd name="T3" fmla="*/ 2147483647 h 20925"/>
              <a:gd name="T4" fmla="*/ 0 w 21214"/>
              <a:gd name="T5" fmla="*/ 2147483647 h 20925"/>
              <a:gd name="T6" fmla="*/ 0 60000 65536"/>
              <a:gd name="T7" fmla="*/ 0 60000 65536"/>
              <a:gd name="T8" fmla="*/ 0 60000 65536"/>
              <a:gd name="T9" fmla="*/ 0 w 21214"/>
              <a:gd name="T10" fmla="*/ 0 h 20925"/>
              <a:gd name="T11" fmla="*/ 21214 w 21214"/>
              <a:gd name="T12" fmla="*/ 20925 h 20925"/>
            </a:gdLst>
            <a:ahLst/>
            <a:cxnLst>
              <a:cxn ang="T6">
                <a:pos x="T0" y="T1"/>
              </a:cxn>
              <a:cxn ang="T7">
                <a:pos x="T2" y="T3"/>
              </a:cxn>
              <a:cxn ang="T8">
                <a:pos x="T4" y="T5"/>
              </a:cxn>
            </a:cxnLst>
            <a:rect l="T9" t="T10" r="T11" b="T12"/>
            <a:pathLst>
              <a:path w="21214" h="20925" fill="none" extrusionOk="0">
                <a:moveTo>
                  <a:pt x="5357" y="0"/>
                </a:moveTo>
                <a:cubicBezTo>
                  <a:pt x="13462" y="2075"/>
                  <a:pt x="19639" y="8643"/>
                  <a:pt x="21214" y="16859"/>
                </a:cubicBezTo>
              </a:path>
              <a:path w="21214" h="20925" stroke="0" extrusionOk="0">
                <a:moveTo>
                  <a:pt x="5357" y="0"/>
                </a:moveTo>
                <a:cubicBezTo>
                  <a:pt x="13462" y="2075"/>
                  <a:pt x="19639" y="8643"/>
                  <a:pt x="21214" y="16859"/>
                </a:cubicBezTo>
                <a:lnTo>
                  <a:pt x="0" y="20925"/>
                </a:lnTo>
                <a:close/>
              </a:path>
            </a:pathLst>
          </a:custGeom>
          <a:noFill/>
          <a:ln w="38100">
            <a:solidFill>
              <a:srgbClr val="993366"/>
            </a:solidFill>
            <a:round/>
            <a:headEnd type="arrow" w="med" len="med"/>
            <a:tailEnd type="arrow" w="med" len="med"/>
          </a:ln>
        </p:spPr>
        <p:txBody>
          <a:bodyPr wrap="none" anchor="ctr"/>
          <a:lstStyle/>
          <a:p>
            <a:endParaRPr lang="en-US"/>
          </a:p>
        </p:txBody>
      </p:sp>
      <p:sp>
        <p:nvSpPr>
          <p:cNvPr id="74775" name="Arc 23"/>
          <p:cNvSpPr>
            <a:spLocks/>
          </p:cNvSpPr>
          <p:nvPr/>
        </p:nvSpPr>
        <p:spPr bwMode="auto">
          <a:xfrm rot="-813120">
            <a:off x="2919364" y="1999567"/>
            <a:ext cx="1863725" cy="696912"/>
          </a:xfrm>
          <a:custGeom>
            <a:avLst/>
            <a:gdLst>
              <a:gd name="T0" fmla="*/ 0 w 36275"/>
              <a:gd name="T1" fmla="*/ 2147483647 h 21600"/>
              <a:gd name="T2" fmla="*/ 2147483647 w 36275"/>
              <a:gd name="T3" fmla="*/ 2147483647 h 21600"/>
              <a:gd name="T4" fmla="*/ 2147483647 w 36275"/>
              <a:gd name="T5" fmla="*/ 2147483647 h 21600"/>
              <a:gd name="T6" fmla="*/ 0 60000 65536"/>
              <a:gd name="T7" fmla="*/ 0 60000 65536"/>
              <a:gd name="T8" fmla="*/ 0 60000 65536"/>
              <a:gd name="T9" fmla="*/ 0 w 36275"/>
              <a:gd name="T10" fmla="*/ 0 h 21600"/>
              <a:gd name="T11" fmla="*/ 36275 w 36275"/>
              <a:gd name="T12" fmla="*/ 21600 h 21600"/>
            </a:gdLst>
            <a:ahLst/>
            <a:cxnLst>
              <a:cxn ang="T6">
                <a:pos x="T0" y="T1"/>
              </a:cxn>
              <a:cxn ang="T7">
                <a:pos x="T2" y="T3"/>
              </a:cxn>
              <a:cxn ang="T8">
                <a:pos x="T4" y="T5"/>
              </a:cxn>
            </a:cxnLst>
            <a:rect l="T9" t="T10" r="T11" b="T12"/>
            <a:pathLst>
              <a:path w="36275" h="21600" fill="none" extrusionOk="0">
                <a:moveTo>
                  <a:pt x="-1" y="14520"/>
                </a:moveTo>
                <a:cubicBezTo>
                  <a:pt x="3015" y="5828"/>
                  <a:pt x="11206" y="-1"/>
                  <a:pt x="20407" y="0"/>
                </a:cubicBezTo>
                <a:cubicBezTo>
                  <a:pt x="26433" y="0"/>
                  <a:pt x="32186" y="2517"/>
                  <a:pt x="36274" y="6945"/>
                </a:cubicBezTo>
              </a:path>
              <a:path w="36275" h="21600" stroke="0" extrusionOk="0">
                <a:moveTo>
                  <a:pt x="-1" y="14520"/>
                </a:moveTo>
                <a:cubicBezTo>
                  <a:pt x="3015" y="5828"/>
                  <a:pt x="11206" y="-1"/>
                  <a:pt x="20407" y="0"/>
                </a:cubicBezTo>
                <a:cubicBezTo>
                  <a:pt x="26433" y="0"/>
                  <a:pt x="32186" y="2517"/>
                  <a:pt x="36274" y="6945"/>
                </a:cubicBezTo>
                <a:lnTo>
                  <a:pt x="20407" y="21600"/>
                </a:lnTo>
                <a:close/>
              </a:path>
            </a:pathLst>
          </a:custGeom>
          <a:noFill/>
          <a:ln w="38100">
            <a:solidFill>
              <a:srgbClr val="993366"/>
            </a:solidFill>
            <a:round/>
            <a:headEnd type="arrow" w="med" len="med"/>
            <a:tailEnd type="arrow" w="med" len="med"/>
          </a:ln>
        </p:spPr>
        <p:txBody>
          <a:bodyPr wrap="none" anchor="ctr"/>
          <a:lstStyle/>
          <a:p>
            <a:endParaRPr lang="en-US"/>
          </a:p>
        </p:txBody>
      </p:sp>
      <p:sp>
        <p:nvSpPr>
          <p:cNvPr id="74776" name="Text Box 24"/>
          <p:cNvSpPr txBox="1">
            <a:spLocks noChangeArrowheads="1"/>
          </p:cNvSpPr>
          <p:nvPr/>
        </p:nvSpPr>
        <p:spPr bwMode="auto">
          <a:xfrm>
            <a:off x="3671887" y="2230722"/>
            <a:ext cx="519113" cy="366712"/>
          </a:xfrm>
          <a:prstGeom prst="rect">
            <a:avLst/>
          </a:prstGeom>
          <a:noFill/>
          <a:ln w="9525">
            <a:noFill/>
            <a:miter lim="800000"/>
            <a:headEnd/>
            <a:tailEnd/>
          </a:ln>
        </p:spPr>
        <p:txBody>
          <a:bodyPr wrap="none">
            <a:spAutoFit/>
          </a:bodyPr>
          <a:lstStyle/>
          <a:p>
            <a:r>
              <a:rPr lang="en-US" b="1" dirty="0">
                <a:solidFill>
                  <a:srgbClr val="CC00CC"/>
                </a:solidFill>
                <a:latin typeface="Times New Roman MT Extra Bold" pitchFamily="18" charset="0"/>
              </a:rPr>
              <a:t>93°</a:t>
            </a:r>
          </a:p>
        </p:txBody>
      </p:sp>
      <p:sp>
        <p:nvSpPr>
          <p:cNvPr id="74777" name="Text Box 25"/>
          <p:cNvSpPr txBox="1">
            <a:spLocks noChangeArrowheads="1"/>
          </p:cNvSpPr>
          <p:nvPr/>
        </p:nvSpPr>
        <p:spPr bwMode="auto">
          <a:xfrm>
            <a:off x="5594786" y="2685724"/>
            <a:ext cx="519112" cy="366713"/>
          </a:xfrm>
          <a:prstGeom prst="rect">
            <a:avLst/>
          </a:prstGeom>
          <a:noFill/>
          <a:ln w="9525">
            <a:noFill/>
            <a:miter lim="800000"/>
            <a:headEnd/>
            <a:tailEnd/>
          </a:ln>
        </p:spPr>
        <p:txBody>
          <a:bodyPr wrap="none">
            <a:spAutoFit/>
          </a:bodyPr>
          <a:lstStyle/>
          <a:p>
            <a:r>
              <a:rPr lang="en-US" b="1">
                <a:solidFill>
                  <a:srgbClr val="CC00CC"/>
                </a:solidFill>
                <a:latin typeface="Times New Roman MT Extra Bold" pitchFamily="18" charset="0"/>
              </a:rPr>
              <a:t>33°</a:t>
            </a:r>
          </a:p>
        </p:txBody>
      </p:sp>
      <p:sp>
        <p:nvSpPr>
          <p:cNvPr id="63496" name="Rectangle 27"/>
          <p:cNvSpPr>
            <a:spLocks noChangeArrowheads="1"/>
          </p:cNvSpPr>
          <p:nvPr/>
        </p:nvSpPr>
        <p:spPr bwMode="auto">
          <a:xfrm>
            <a:off x="1493043" y="5381736"/>
            <a:ext cx="2438400" cy="3810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9" name="Text Box 7"/>
          <p:cNvSpPr txBox="1">
            <a:spLocks noChangeArrowheads="1"/>
          </p:cNvSpPr>
          <p:nvPr/>
        </p:nvSpPr>
        <p:spPr bwMode="auto">
          <a:xfrm>
            <a:off x="1602869" y="55366"/>
            <a:ext cx="6193940" cy="1077218"/>
          </a:xfrm>
          <a:prstGeom prst="rect">
            <a:avLst/>
          </a:prstGeom>
          <a:noFill/>
          <a:ln w="9525">
            <a:noFill/>
            <a:miter lim="800000"/>
            <a:headEnd/>
            <a:tailEnd/>
          </a:ln>
        </p:spPr>
        <p:txBody>
          <a:bodyPr wrap="none">
            <a:spAutoFit/>
          </a:bodyPr>
          <a:lstStyle/>
          <a:p>
            <a:pPr algn="ctr"/>
            <a:r>
              <a:rPr lang="en-US" sz="3200" b="1" i="1" dirty="0">
                <a:solidFill>
                  <a:srgbClr val="0033CC"/>
                </a:solidFill>
                <a:latin typeface="Arial" panose="020B0604020202020204" pitchFamily="34" charset="0"/>
                <a:cs typeface="Arial" panose="020B0604020202020204" pitchFamily="34" charset="0"/>
              </a:rPr>
              <a:t>Three Wire  Three Phase Delta </a:t>
            </a:r>
          </a:p>
          <a:p>
            <a:pPr algn="ctr"/>
            <a:r>
              <a:rPr lang="en-US" sz="3200" b="1" i="1" dirty="0">
                <a:solidFill>
                  <a:srgbClr val="0033CC"/>
                </a:solidFill>
                <a:latin typeface="Arial" panose="020B0604020202020204" pitchFamily="34" charset="0"/>
                <a:cs typeface="Arial" panose="020B0604020202020204" pitchFamily="34" charset="0"/>
              </a:rPr>
              <a:t>with Even Worse Power Factor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4774"/>
                                        </p:tgtEl>
                                        <p:attrNameLst>
                                          <p:attrName>style.visibility</p:attrName>
                                        </p:attrNameLst>
                                      </p:cBhvr>
                                      <p:to>
                                        <p:strVal val="visible"/>
                                      </p:to>
                                    </p:set>
                                    <p:animEffect transition="in" filter="dissolve">
                                      <p:cBhvr>
                                        <p:cTn id="7" dur="500"/>
                                        <p:tgtEl>
                                          <p:spTgt spid="7477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4777"/>
                                        </p:tgtEl>
                                        <p:attrNameLst>
                                          <p:attrName>style.visibility</p:attrName>
                                        </p:attrNameLst>
                                      </p:cBhvr>
                                      <p:to>
                                        <p:strVal val="visible"/>
                                      </p:to>
                                    </p:set>
                                    <p:animEffect transition="in" filter="blinds(horizontal)">
                                      <p:cBhvr>
                                        <p:cTn id="12" dur="500"/>
                                        <p:tgtEl>
                                          <p:spTgt spid="7477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4775"/>
                                        </p:tgtEl>
                                        <p:attrNameLst>
                                          <p:attrName>style.visibility</p:attrName>
                                        </p:attrNameLst>
                                      </p:cBhvr>
                                      <p:to>
                                        <p:strVal val="visible"/>
                                      </p:to>
                                    </p:set>
                                    <p:animEffect transition="in" filter="dissolve">
                                      <p:cBhvr>
                                        <p:cTn id="17" dur="500"/>
                                        <p:tgtEl>
                                          <p:spTgt spid="7477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4776"/>
                                        </p:tgtEl>
                                        <p:attrNameLst>
                                          <p:attrName>style.visibility</p:attrName>
                                        </p:attrNameLst>
                                      </p:cBhvr>
                                      <p:to>
                                        <p:strVal val="visible"/>
                                      </p:to>
                                    </p:set>
                                    <p:animEffect transition="in" filter="wipe(down)">
                                      <p:cBhvr>
                                        <p:cTn id="22" dur="500"/>
                                        <p:tgtEl>
                                          <p:spTgt spid="7477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4770"/>
                                        </p:tgtEl>
                                        <p:attrNameLst>
                                          <p:attrName>style.visibility</p:attrName>
                                        </p:attrNameLst>
                                      </p:cBhvr>
                                      <p:to>
                                        <p:strVal val="visible"/>
                                      </p:to>
                                    </p:set>
                                    <p:animEffect transition="in" filter="fade">
                                      <p:cBhvr>
                                        <p:cTn id="27" dur="2000"/>
                                        <p:tgtEl>
                                          <p:spTgt spid="74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70" grpId="0"/>
      <p:bldP spid="74774" grpId="0" animBg="1"/>
      <p:bldP spid="74775" grpId="0" animBg="1"/>
      <p:bldP spid="74776" grpId="0"/>
      <p:bldP spid="7477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cstate="print"/>
          <a:srcRect/>
          <a:stretch>
            <a:fillRect/>
          </a:stretch>
        </p:blipFill>
        <p:spPr bwMode="auto">
          <a:xfrm>
            <a:off x="304800" y="1709667"/>
            <a:ext cx="8839200" cy="4203700"/>
          </a:xfrm>
          <a:prstGeom prst="rect">
            <a:avLst/>
          </a:prstGeom>
          <a:noFill/>
          <a:ln w="9525">
            <a:noFill/>
            <a:miter lim="800000"/>
            <a:headEnd/>
            <a:tailEnd/>
          </a:ln>
        </p:spPr>
      </p:pic>
      <p:sp>
        <p:nvSpPr>
          <p:cNvPr id="68611" name="TextBox 3"/>
          <p:cNvSpPr txBox="1">
            <a:spLocks noChangeArrowheads="1"/>
          </p:cNvSpPr>
          <p:nvPr/>
        </p:nvSpPr>
        <p:spPr bwMode="auto">
          <a:xfrm>
            <a:off x="419100" y="691544"/>
            <a:ext cx="8305800" cy="830263"/>
          </a:xfrm>
          <a:prstGeom prst="rect">
            <a:avLst/>
          </a:prstGeom>
          <a:noFill/>
          <a:ln w="9525">
            <a:noFill/>
            <a:miter lim="800000"/>
            <a:headEnd/>
            <a:tailEnd/>
          </a:ln>
        </p:spPr>
        <p:txBody>
          <a:bodyPr>
            <a:spAutoFit/>
          </a:bodyPr>
          <a:lstStyle/>
          <a:p>
            <a:pPr algn="ctr"/>
            <a:r>
              <a:rPr lang="en-US" sz="2400" i="1" dirty="0">
                <a:latin typeface="Times New Roman" pitchFamily="18" charset="0"/>
                <a:cs typeface="Times New Roman" pitchFamily="18" charset="0"/>
              </a:rPr>
              <a:t>  </a:t>
            </a:r>
            <a:r>
              <a:rPr lang="en-US" sz="2400" b="1" i="1" u="sng" dirty="0">
                <a:solidFill>
                  <a:srgbClr val="0033CC"/>
                </a:solidFill>
                <a:latin typeface="Times New Roman" pitchFamily="18" charset="0"/>
                <a:cs typeface="Times New Roman" pitchFamily="18" charset="0"/>
              </a:rPr>
              <a:t>It looks like A-phase current is matched with B-phase potential, and B-phase current with A-phase potential.</a:t>
            </a:r>
          </a:p>
        </p:txBody>
      </p:sp>
      <p:sp>
        <p:nvSpPr>
          <p:cNvPr id="68612" name="TextBox 4"/>
          <p:cNvSpPr txBox="1">
            <a:spLocks noChangeArrowheads="1"/>
          </p:cNvSpPr>
          <p:nvPr/>
        </p:nvSpPr>
        <p:spPr bwMode="auto">
          <a:xfrm>
            <a:off x="419100" y="82550"/>
            <a:ext cx="8305800" cy="523875"/>
          </a:xfrm>
          <a:prstGeom prst="rect">
            <a:avLst/>
          </a:prstGeom>
          <a:noFill/>
          <a:ln w="9525">
            <a:noFill/>
            <a:miter lim="800000"/>
            <a:headEnd/>
            <a:tailEnd/>
          </a:ln>
        </p:spPr>
        <p:txBody>
          <a:bodyPr>
            <a:spAutoFit/>
          </a:bodyPr>
          <a:lstStyle/>
          <a:p>
            <a:pPr algn="ctr"/>
            <a:r>
              <a:rPr lang="en-US" sz="2800" b="1" i="1" dirty="0">
                <a:solidFill>
                  <a:srgbClr val="0033CC"/>
                </a:solidFill>
                <a:latin typeface="Arial" panose="020B0604020202020204" pitchFamily="34" charset="0"/>
                <a:cs typeface="Arial" panose="020B0604020202020204" pitchFamily="34" charset="0"/>
              </a:rPr>
              <a:t>Problem- Crossed Potentials?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DATA\SPX18\Kenny\Metercat Vector 1.jpg"/>
          <p:cNvPicPr>
            <a:picLocks noChangeAspect="1" noChangeArrowheads="1"/>
          </p:cNvPicPr>
          <p:nvPr/>
        </p:nvPicPr>
        <p:blipFill>
          <a:blip r:embed="rId2" cstate="print"/>
          <a:srcRect/>
          <a:stretch>
            <a:fillRect/>
          </a:stretch>
        </p:blipFill>
        <p:spPr bwMode="auto">
          <a:xfrm>
            <a:off x="1207132" y="1471665"/>
            <a:ext cx="7039429" cy="3329285"/>
          </a:xfrm>
          <a:prstGeom prst="rect">
            <a:avLst/>
          </a:prstGeom>
          <a:noFill/>
          <a:ln w="9525">
            <a:noFill/>
            <a:miter lim="800000"/>
            <a:headEnd/>
            <a:tailEnd/>
          </a:ln>
        </p:spPr>
      </p:pic>
      <p:pic>
        <p:nvPicPr>
          <p:cNvPr id="24579" name="Picture 4"/>
          <p:cNvPicPr>
            <a:picLocks noChangeAspect="1" noChangeArrowheads="1"/>
          </p:cNvPicPr>
          <p:nvPr/>
        </p:nvPicPr>
        <p:blipFill>
          <a:blip r:embed="rId3" cstate="print"/>
          <a:srcRect/>
          <a:stretch>
            <a:fillRect/>
          </a:stretch>
        </p:blipFill>
        <p:spPr bwMode="auto">
          <a:xfrm>
            <a:off x="71919" y="4527075"/>
            <a:ext cx="2917371" cy="1399006"/>
          </a:xfrm>
          <a:prstGeom prst="rect">
            <a:avLst/>
          </a:prstGeom>
          <a:noFill/>
          <a:ln w="9525">
            <a:noFill/>
            <a:miter lim="800000"/>
            <a:headEnd/>
            <a:tailEnd/>
          </a:ln>
        </p:spPr>
      </p:pic>
      <p:sp>
        <p:nvSpPr>
          <p:cNvPr id="69636" name="TextBox 5"/>
          <p:cNvSpPr txBox="1">
            <a:spLocks noChangeArrowheads="1"/>
          </p:cNvSpPr>
          <p:nvPr/>
        </p:nvSpPr>
        <p:spPr bwMode="auto">
          <a:xfrm>
            <a:off x="571500" y="640668"/>
            <a:ext cx="8001000" cy="830997"/>
          </a:xfrm>
          <a:prstGeom prst="rect">
            <a:avLst/>
          </a:prstGeom>
          <a:noFill/>
          <a:ln w="9525">
            <a:noFill/>
            <a:miter lim="800000"/>
            <a:headEnd/>
            <a:tailEnd/>
          </a:ln>
        </p:spPr>
        <p:txBody>
          <a:bodyPr>
            <a:spAutoFit/>
          </a:bodyPr>
          <a:lstStyle/>
          <a:p>
            <a:pPr algn="ctr"/>
            <a:r>
              <a:rPr lang="en-US" sz="2400" b="1" i="1" u="sng" dirty="0">
                <a:solidFill>
                  <a:srgbClr val="0033CC"/>
                </a:solidFill>
                <a:latin typeface="Times New Roman" pitchFamily="18" charset="0"/>
                <a:cs typeface="Times New Roman" pitchFamily="18" charset="0"/>
              </a:rPr>
              <a:t>Instrumentation data from the Metercat Diagnostic Read agreed with data reported from the AMI meter.</a:t>
            </a:r>
          </a:p>
        </p:txBody>
      </p:sp>
      <p:sp>
        <p:nvSpPr>
          <p:cNvPr id="24581" name="TextBox 6"/>
          <p:cNvSpPr txBox="1">
            <a:spLocks noChangeArrowheads="1"/>
          </p:cNvSpPr>
          <p:nvPr/>
        </p:nvSpPr>
        <p:spPr bwMode="auto">
          <a:xfrm>
            <a:off x="3716312" y="4910081"/>
            <a:ext cx="4876800" cy="1016000"/>
          </a:xfrm>
          <a:prstGeom prst="rect">
            <a:avLst/>
          </a:prstGeom>
          <a:noFill/>
          <a:ln w="9525">
            <a:noFill/>
            <a:miter lim="800000"/>
            <a:headEnd/>
            <a:tailEnd/>
          </a:ln>
        </p:spPr>
        <p:txBody>
          <a:bodyPr>
            <a:spAutoFit/>
          </a:bodyPr>
          <a:lstStyle/>
          <a:p>
            <a:r>
              <a:rPr lang="en-US" sz="2000" b="1" i="1" dirty="0">
                <a:solidFill>
                  <a:srgbClr val="0033CC"/>
                </a:solidFill>
                <a:latin typeface="Times New Roman" pitchFamily="18" charset="0"/>
                <a:cs typeface="Times New Roman" pitchFamily="18" charset="0"/>
              </a:rPr>
              <a:t>As the load changed, the meter would alternate between forward energy flow and reverse energy flow.</a:t>
            </a:r>
          </a:p>
        </p:txBody>
      </p:sp>
      <p:sp>
        <p:nvSpPr>
          <p:cNvPr id="6" name="TextBox 4"/>
          <p:cNvSpPr txBox="1">
            <a:spLocks noChangeArrowheads="1"/>
          </p:cNvSpPr>
          <p:nvPr/>
        </p:nvSpPr>
        <p:spPr bwMode="auto">
          <a:xfrm>
            <a:off x="419100" y="116793"/>
            <a:ext cx="8305800" cy="523875"/>
          </a:xfrm>
          <a:prstGeom prst="rect">
            <a:avLst/>
          </a:prstGeom>
          <a:noFill/>
          <a:ln w="9525">
            <a:noFill/>
            <a:miter lim="800000"/>
            <a:headEnd/>
            <a:tailEnd/>
          </a:ln>
        </p:spPr>
        <p:txBody>
          <a:bodyPr>
            <a:spAutoFit/>
          </a:bodyPr>
          <a:lstStyle/>
          <a:p>
            <a:pPr algn="ctr"/>
            <a:r>
              <a:rPr lang="en-US" sz="2800" b="1" i="1" dirty="0">
                <a:solidFill>
                  <a:srgbClr val="0033CC"/>
                </a:solidFill>
                <a:latin typeface="Arial" panose="020B0604020202020204" pitchFamily="34" charset="0"/>
                <a:cs typeface="Arial" panose="020B0604020202020204" pitchFamily="34" charset="0"/>
              </a:rPr>
              <a:t>Problem- Crossed Potentials?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81"/>
                                        </p:tgtEl>
                                        <p:attrNameLst>
                                          <p:attrName>style.visibility</p:attrName>
                                        </p:attrNameLst>
                                      </p:cBhvr>
                                      <p:to>
                                        <p:strVal val="visible"/>
                                      </p:to>
                                    </p:set>
                                  </p:childTnLst>
                                </p:cTn>
                              </p:par>
                              <p:par>
                                <p:cTn id="7" presetID="55" presetClass="entr" presetSubtype="0" fill="hold" nodeType="withEffect">
                                  <p:stCondLst>
                                    <p:cond delay="0"/>
                                  </p:stCondLst>
                                  <p:childTnLst>
                                    <p:set>
                                      <p:cBhvr>
                                        <p:cTn id="8" dur="1" fill="hold">
                                          <p:stCondLst>
                                            <p:cond delay="0"/>
                                          </p:stCondLst>
                                        </p:cTn>
                                        <p:tgtEl>
                                          <p:spTgt spid="24579"/>
                                        </p:tgtEl>
                                        <p:attrNameLst>
                                          <p:attrName>style.visibility</p:attrName>
                                        </p:attrNameLst>
                                      </p:cBhvr>
                                      <p:to>
                                        <p:strVal val="visible"/>
                                      </p:to>
                                    </p:set>
                                    <p:anim calcmode="lin" valueType="num">
                                      <p:cBhvr>
                                        <p:cTn id="9" dur="1000" fill="hold"/>
                                        <p:tgtEl>
                                          <p:spTgt spid="24579"/>
                                        </p:tgtEl>
                                        <p:attrNameLst>
                                          <p:attrName>ppt_w</p:attrName>
                                        </p:attrNameLst>
                                      </p:cBhvr>
                                      <p:tavLst>
                                        <p:tav tm="0">
                                          <p:val>
                                            <p:strVal val="#ppt_w*0.70"/>
                                          </p:val>
                                        </p:tav>
                                        <p:tav tm="100000">
                                          <p:val>
                                            <p:strVal val="#ppt_w"/>
                                          </p:val>
                                        </p:tav>
                                      </p:tavLst>
                                    </p:anim>
                                    <p:anim calcmode="lin" valueType="num">
                                      <p:cBhvr>
                                        <p:cTn id="10" dur="1000" fill="hold"/>
                                        <p:tgtEl>
                                          <p:spTgt spid="24579"/>
                                        </p:tgtEl>
                                        <p:attrNameLst>
                                          <p:attrName>ppt_h</p:attrName>
                                        </p:attrNameLst>
                                      </p:cBhvr>
                                      <p:tavLst>
                                        <p:tav tm="0">
                                          <p:val>
                                            <p:strVal val="#ppt_h"/>
                                          </p:val>
                                        </p:tav>
                                        <p:tav tm="100000">
                                          <p:val>
                                            <p:strVal val="#ppt_h"/>
                                          </p:val>
                                        </p:tav>
                                      </p:tavLst>
                                    </p:anim>
                                    <p:animEffect transition="in" filter="fade">
                                      <p:cBhvr>
                                        <p:cTn id="11" dur="10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Box 2"/>
          <p:cNvSpPr txBox="1">
            <a:spLocks noChangeArrowheads="1"/>
          </p:cNvSpPr>
          <p:nvPr/>
        </p:nvSpPr>
        <p:spPr bwMode="auto">
          <a:xfrm>
            <a:off x="1" y="62049"/>
            <a:ext cx="9143999" cy="1200329"/>
          </a:xfrm>
          <a:prstGeom prst="rect">
            <a:avLst/>
          </a:prstGeom>
          <a:noFill/>
          <a:ln w="9525">
            <a:noFill/>
            <a:miter lim="800000"/>
            <a:headEnd/>
            <a:tailEnd/>
          </a:ln>
        </p:spPr>
        <p:txBody>
          <a:bodyPr wrap="square">
            <a:spAutoFit/>
          </a:bodyPr>
          <a:lstStyle/>
          <a:p>
            <a:pPr algn="ctr"/>
            <a:r>
              <a:rPr lang="en-US" sz="2400" b="1" i="1" u="sng" dirty="0">
                <a:solidFill>
                  <a:srgbClr val="0033CC"/>
                </a:solidFill>
                <a:latin typeface="Times New Roman" pitchFamily="18" charset="0"/>
                <a:cs typeface="Times New Roman" pitchFamily="18" charset="0"/>
              </a:rPr>
              <a:t>The actual problem was found to be non-</a:t>
            </a:r>
            <a:r>
              <a:rPr lang="en-US" sz="2400" b="1" i="1" u="sng" dirty="0" err="1">
                <a:solidFill>
                  <a:srgbClr val="0033CC"/>
                </a:solidFill>
                <a:latin typeface="Times New Roman" pitchFamily="18" charset="0"/>
                <a:cs typeface="Times New Roman" pitchFamily="18" charset="0"/>
              </a:rPr>
              <a:t>brothered</a:t>
            </a:r>
            <a:r>
              <a:rPr lang="en-US" sz="2400" b="1" i="1" u="sng" dirty="0">
                <a:solidFill>
                  <a:srgbClr val="0033CC"/>
                </a:solidFill>
                <a:latin typeface="Times New Roman" pitchFamily="18" charset="0"/>
                <a:cs typeface="Times New Roman" pitchFamily="18" charset="0"/>
              </a:rPr>
              <a:t> service conductors through two of the current transformers. Phase-C current transformer on the far right was correct.</a:t>
            </a:r>
          </a:p>
        </p:txBody>
      </p:sp>
      <p:grpSp>
        <p:nvGrpSpPr>
          <p:cNvPr id="70659" name="Group 7"/>
          <p:cNvGrpSpPr>
            <a:grpSpLocks/>
          </p:cNvGrpSpPr>
          <p:nvPr/>
        </p:nvGrpSpPr>
        <p:grpSpPr bwMode="auto">
          <a:xfrm>
            <a:off x="1354137" y="1379836"/>
            <a:ext cx="6435725" cy="4686074"/>
            <a:chOff x="1050237" y="1550502"/>
            <a:chExt cx="6908800" cy="5181600"/>
          </a:xfrm>
        </p:grpSpPr>
        <p:pic>
          <p:nvPicPr>
            <p:cNvPr id="70660" name="Picture 2" descr="86fe78dc-9ffb-4863-a8c5-1b526782f6af"/>
            <p:cNvPicPr>
              <a:picLocks noChangeAspect="1" noChangeArrowheads="1"/>
            </p:cNvPicPr>
            <p:nvPr/>
          </p:nvPicPr>
          <p:blipFill>
            <a:blip r:embed="rId3" cstate="print"/>
            <a:srcRect/>
            <a:stretch>
              <a:fillRect/>
            </a:stretch>
          </p:blipFill>
          <p:spPr bwMode="auto">
            <a:xfrm>
              <a:off x="1050237" y="1550502"/>
              <a:ext cx="6908800" cy="5181600"/>
            </a:xfrm>
            <a:prstGeom prst="rect">
              <a:avLst/>
            </a:prstGeom>
            <a:noFill/>
            <a:ln w="9525">
              <a:noFill/>
              <a:miter lim="800000"/>
              <a:headEnd/>
              <a:tailEnd/>
            </a:ln>
          </p:spPr>
        </p:pic>
        <p:sp>
          <p:nvSpPr>
            <p:cNvPr id="4" name="TextBox 3"/>
            <p:cNvSpPr txBox="1"/>
            <p:nvPr/>
          </p:nvSpPr>
          <p:spPr>
            <a:xfrm rot="653267">
              <a:off x="3764862" y="5401777"/>
              <a:ext cx="439738" cy="522287"/>
            </a:xfrm>
            <a:prstGeom prst="rect">
              <a:avLst/>
            </a:prstGeom>
            <a:solidFill>
              <a:schemeClr val="bg1">
                <a:lumMod val="85000"/>
              </a:schemeClr>
            </a:solidFill>
          </p:spPr>
          <p:txBody>
            <a:bodyPr>
              <a:spAutoFit/>
            </a:bodyPr>
            <a:lstStyle/>
            <a:p>
              <a:pPr>
                <a:defRPr/>
              </a:pPr>
              <a:r>
                <a:rPr lang="en-US" sz="2800" b="1" dirty="0"/>
                <a:t>B</a:t>
              </a:r>
            </a:p>
          </p:txBody>
        </p:sp>
        <p:sp>
          <p:nvSpPr>
            <p:cNvPr id="5" name="TextBox 4"/>
            <p:cNvSpPr txBox="1"/>
            <p:nvPr/>
          </p:nvSpPr>
          <p:spPr>
            <a:xfrm rot="1898580">
              <a:off x="3990287" y="4668352"/>
              <a:ext cx="439738" cy="523875"/>
            </a:xfrm>
            <a:prstGeom prst="rect">
              <a:avLst/>
            </a:prstGeom>
            <a:solidFill>
              <a:schemeClr val="bg1">
                <a:lumMod val="85000"/>
              </a:schemeClr>
            </a:solidFill>
          </p:spPr>
          <p:txBody>
            <a:bodyPr>
              <a:spAutoFit/>
            </a:bodyPr>
            <a:lstStyle/>
            <a:p>
              <a:pPr>
                <a:defRPr/>
              </a:pPr>
              <a:r>
                <a:rPr lang="en-US" sz="2800" b="1" dirty="0"/>
                <a:t>A</a:t>
              </a:r>
            </a:p>
          </p:txBody>
        </p:sp>
        <p:sp>
          <p:nvSpPr>
            <p:cNvPr id="6" name="TextBox 5"/>
            <p:cNvSpPr txBox="1"/>
            <p:nvPr/>
          </p:nvSpPr>
          <p:spPr>
            <a:xfrm rot="653267">
              <a:off x="6149287" y="5177939"/>
              <a:ext cx="439738" cy="522288"/>
            </a:xfrm>
            <a:prstGeom prst="rect">
              <a:avLst/>
            </a:prstGeom>
            <a:solidFill>
              <a:schemeClr val="bg1">
                <a:lumMod val="85000"/>
              </a:schemeClr>
            </a:solidFill>
          </p:spPr>
          <p:txBody>
            <a:bodyPr>
              <a:spAutoFit/>
            </a:bodyPr>
            <a:lstStyle/>
            <a:p>
              <a:pPr>
                <a:defRPr/>
              </a:pPr>
              <a:r>
                <a:rPr lang="en-US" sz="2800" b="1" dirty="0"/>
                <a:t>B</a:t>
              </a:r>
            </a:p>
          </p:txBody>
        </p:sp>
        <p:sp>
          <p:nvSpPr>
            <p:cNvPr id="7" name="TextBox 6"/>
            <p:cNvSpPr txBox="1"/>
            <p:nvPr/>
          </p:nvSpPr>
          <p:spPr>
            <a:xfrm rot="150056">
              <a:off x="4653862" y="5603389"/>
              <a:ext cx="439738" cy="523875"/>
            </a:xfrm>
            <a:prstGeom prst="rect">
              <a:avLst/>
            </a:prstGeom>
            <a:solidFill>
              <a:schemeClr val="bg1">
                <a:lumMod val="85000"/>
              </a:schemeClr>
            </a:solidFill>
          </p:spPr>
          <p:txBody>
            <a:bodyPr>
              <a:spAutoFit/>
            </a:bodyPr>
            <a:lstStyle/>
            <a:p>
              <a:pPr>
                <a:defRPr/>
              </a:pPr>
              <a:r>
                <a:rPr lang="en-US" sz="2800" b="1" dirty="0"/>
                <a:t>A</a:t>
              </a:r>
            </a:p>
          </p:txBody>
        </p:sp>
      </p:grpSp>
      <p:sp>
        <p:nvSpPr>
          <p:cNvPr id="9" name="TextBox 8"/>
          <p:cNvSpPr txBox="1"/>
          <p:nvPr/>
        </p:nvSpPr>
        <p:spPr bwMode="auto">
          <a:xfrm rot="20157135">
            <a:off x="7242736" y="3546348"/>
            <a:ext cx="409627" cy="523220"/>
          </a:xfrm>
          <a:prstGeom prst="rect">
            <a:avLst/>
          </a:prstGeom>
          <a:solidFill>
            <a:schemeClr val="bg1">
              <a:lumMod val="85000"/>
            </a:schemeClr>
          </a:solidFill>
        </p:spPr>
        <p:txBody>
          <a:bodyPr>
            <a:spAutoFit/>
          </a:bodyPr>
          <a:lstStyle/>
          <a:p>
            <a:pPr>
              <a:defRPr/>
            </a:pPr>
            <a:r>
              <a:rPr lang="en-US" sz="2800" b="1" dirty="0"/>
              <a:t>C</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cstate="print"/>
          <a:srcRect/>
          <a:stretch>
            <a:fillRect/>
          </a:stretch>
        </p:blipFill>
        <p:spPr bwMode="auto">
          <a:xfrm>
            <a:off x="534987" y="1248182"/>
            <a:ext cx="3714750" cy="4762200"/>
          </a:xfrm>
          <a:prstGeom prst="rect">
            <a:avLst/>
          </a:prstGeom>
          <a:noFill/>
          <a:ln w="9525">
            <a:noFill/>
            <a:miter lim="800000"/>
            <a:headEnd/>
            <a:tailEnd/>
          </a:ln>
        </p:spPr>
      </p:pic>
      <p:pic>
        <p:nvPicPr>
          <p:cNvPr id="75779" name="Picture 3"/>
          <p:cNvPicPr>
            <a:picLocks noChangeAspect="1" noChangeArrowheads="1"/>
          </p:cNvPicPr>
          <p:nvPr/>
        </p:nvPicPr>
        <p:blipFill>
          <a:blip r:embed="rId3" cstate="print"/>
          <a:srcRect/>
          <a:stretch>
            <a:fillRect/>
          </a:stretch>
        </p:blipFill>
        <p:spPr bwMode="auto">
          <a:xfrm>
            <a:off x="4624388" y="1248182"/>
            <a:ext cx="3984625" cy="4762200"/>
          </a:xfrm>
          <a:prstGeom prst="rect">
            <a:avLst/>
          </a:prstGeom>
          <a:noFill/>
          <a:ln w="9525">
            <a:noFill/>
            <a:miter lim="800000"/>
            <a:headEnd/>
            <a:tailEnd/>
          </a:ln>
        </p:spPr>
      </p:pic>
      <p:sp>
        <p:nvSpPr>
          <p:cNvPr id="75780" name="TextBox 3"/>
          <p:cNvSpPr txBox="1">
            <a:spLocks noChangeArrowheads="1"/>
          </p:cNvSpPr>
          <p:nvPr/>
        </p:nvSpPr>
        <p:spPr bwMode="auto">
          <a:xfrm>
            <a:off x="457200" y="155575"/>
            <a:ext cx="8151813" cy="1092607"/>
          </a:xfrm>
          <a:prstGeom prst="rect">
            <a:avLst/>
          </a:prstGeom>
          <a:noFill/>
          <a:ln w="9525">
            <a:noFill/>
            <a:miter lim="800000"/>
            <a:headEnd/>
            <a:tailEnd/>
          </a:ln>
        </p:spPr>
        <p:txBody>
          <a:bodyPr>
            <a:spAutoFit/>
          </a:bodyPr>
          <a:lstStyle/>
          <a:p>
            <a:pPr algn="ctr"/>
            <a:r>
              <a:rPr lang="en-US" sz="3200" b="1" i="1" dirty="0">
                <a:solidFill>
                  <a:srgbClr val="0033CC"/>
                </a:solidFill>
                <a:latin typeface="Arial" panose="020B0604020202020204" pitchFamily="34" charset="0"/>
                <a:cs typeface="Arial" panose="020B0604020202020204" pitchFamily="34" charset="0"/>
              </a:rPr>
              <a:t>C-phase CT</a:t>
            </a:r>
          </a:p>
          <a:p>
            <a:pPr algn="ctr"/>
            <a:endParaRPr lang="en-US" sz="800" b="1" i="1" dirty="0">
              <a:solidFill>
                <a:srgbClr val="0033CC"/>
              </a:solidFill>
              <a:latin typeface="Arial" panose="020B0604020202020204" pitchFamily="34" charset="0"/>
              <a:cs typeface="Arial" panose="020B0604020202020204" pitchFamily="34" charset="0"/>
            </a:endParaRPr>
          </a:p>
          <a:p>
            <a:pPr algn="ctr"/>
            <a:r>
              <a:rPr lang="en-US" sz="2400" b="1" i="1" u="sng" dirty="0">
                <a:solidFill>
                  <a:srgbClr val="0033CC"/>
                </a:solidFill>
                <a:latin typeface="Times New Roman" panose="02020603050405020304" pitchFamily="18" charset="0"/>
                <a:cs typeface="Times New Roman" panose="02020603050405020304" pitchFamily="18" charset="0"/>
              </a:rPr>
              <a:t>Measured 9.5 amps and 49.1 amps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cstate="print"/>
          <a:srcRect/>
          <a:stretch>
            <a:fillRect/>
          </a:stretch>
        </p:blipFill>
        <p:spPr bwMode="auto">
          <a:xfrm>
            <a:off x="0" y="1676644"/>
            <a:ext cx="9144000" cy="5181355"/>
          </a:xfrm>
          <a:prstGeom prst="rect">
            <a:avLst/>
          </a:prstGeom>
          <a:noFill/>
          <a:ln w="9525">
            <a:noFill/>
            <a:miter lim="800000"/>
            <a:headEnd/>
            <a:tailEnd/>
          </a:ln>
        </p:spPr>
      </p:pic>
      <p:sp>
        <p:nvSpPr>
          <p:cNvPr id="4" name="TextBox 3"/>
          <p:cNvSpPr txBox="1">
            <a:spLocks noChangeArrowheads="1"/>
          </p:cNvSpPr>
          <p:nvPr/>
        </p:nvSpPr>
        <p:spPr bwMode="auto">
          <a:xfrm>
            <a:off x="496093" y="0"/>
            <a:ext cx="8151813" cy="2046714"/>
          </a:xfrm>
          <a:prstGeom prst="rect">
            <a:avLst/>
          </a:prstGeom>
          <a:noFill/>
          <a:ln w="9525">
            <a:noFill/>
            <a:miter lim="800000"/>
            <a:headEnd/>
            <a:tailEnd/>
          </a:ln>
        </p:spPr>
        <p:txBody>
          <a:bodyPr>
            <a:spAutoFit/>
          </a:bodyPr>
          <a:lstStyle/>
          <a:p>
            <a:pPr algn="ctr"/>
            <a:r>
              <a:rPr lang="en-US" sz="3200" b="1" i="1" dirty="0">
                <a:solidFill>
                  <a:srgbClr val="0033CC"/>
                </a:solidFill>
                <a:latin typeface="Arial" panose="020B0604020202020204" pitchFamily="34" charset="0"/>
                <a:cs typeface="Arial" panose="020B0604020202020204" pitchFamily="34" charset="0"/>
              </a:rPr>
              <a:t>C-phase CT</a:t>
            </a:r>
          </a:p>
          <a:p>
            <a:pPr algn="ctr"/>
            <a:endParaRPr lang="en-US" sz="900" b="1" i="1" dirty="0">
              <a:solidFill>
                <a:srgbClr val="0033CC"/>
              </a:solidFill>
              <a:latin typeface="Arial" panose="020B0604020202020204" pitchFamily="34" charset="0"/>
              <a:cs typeface="Arial" panose="020B0604020202020204" pitchFamily="34" charset="0"/>
            </a:endParaRPr>
          </a:p>
          <a:p>
            <a:pPr algn="ctr"/>
            <a:r>
              <a:rPr lang="en-US" sz="2400" b="1" i="1" u="sng" dirty="0">
                <a:solidFill>
                  <a:srgbClr val="0033CC"/>
                </a:solidFill>
                <a:latin typeface="Times New Roman" pitchFamily="18" charset="0"/>
                <a:cs typeface="Times New Roman" pitchFamily="18" charset="0"/>
              </a:rPr>
              <a:t>Total current measured by C-phase CT was 58.6 amps</a:t>
            </a:r>
          </a:p>
          <a:p>
            <a:pPr algn="ctr"/>
            <a:endParaRPr lang="en-US" sz="1200" b="1" i="1" u="sng" dirty="0">
              <a:solidFill>
                <a:srgbClr val="0033CC"/>
              </a:solidFill>
              <a:latin typeface="Times New Roman" pitchFamily="18" charset="0"/>
              <a:cs typeface="Times New Roman" pitchFamily="18" charset="0"/>
            </a:endParaRPr>
          </a:p>
          <a:p>
            <a:pPr algn="ctr"/>
            <a:r>
              <a:rPr lang="en-US" sz="2400" b="1" i="1" u="sng" dirty="0">
                <a:solidFill>
                  <a:srgbClr val="0033CC"/>
                </a:solidFill>
                <a:latin typeface="Times New Roman" pitchFamily="18" charset="0"/>
                <a:cs typeface="Times New Roman" pitchFamily="18" charset="0"/>
              </a:rPr>
              <a:t>Vectors with the same angle simply add together</a:t>
            </a:r>
          </a:p>
          <a:p>
            <a:pPr algn="ctr"/>
            <a:endParaRPr lang="en-US" sz="2400" b="1" i="1"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TextBox 2"/>
          <p:cNvSpPr txBox="1">
            <a:spLocks noChangeArrowheads="1"/>
          </p:cNvSpPr>
          <p:nvPr/>
        </p:nvSpPr>
        <p:spPr bwMode="auto">
          <a:xfrm>
            <a:off x="560806" y="710544"/>
            <a:ext cx="7929562" cy="523220"/>
          </a:xfrm>
          <a:prstGeom prst="rect">
            <a:avLst/>
          </a:prstGeom>
          <a:noFill/>
          <a:ln w="9525">
            <a:noFill/>
            <a:miter lim="800000"/>
            <a:headEnd/>
            <a:tailEnd/>
          </a:ln>
        </p:spPr>
        <p:txBody>
          <a:bodyPr>
            <a:spAutoFit/>
          </a:bodyPr>
          <a:lstStyle/>
          <a:p>
            <a:pPr algn="ctr"/>
            <a:r>
              <a:rPr lang="en-US" sz="2800" b="1" i="1" u="sng" dirty="0">
                <a:solidFill>
                  <a:srgbClr val="0033CC"/>
                </a:solidFill>
                <a:latin typeface="Times New Roman" panose="02020603050405020304" pitchFamily="18" charset="0"/>
                <a:cs typeface="Times New Roman" panose="02020603050405020304" pitchFamily="18" charset="0"/>
              </a:rPr>
              <a:t>Total </a:t>
            </a:r>
            <a:r>
              <a:rPr lang="en-US" sz="2800" b="1" i="1" u="sng">
                <a:solidFill>
                  <a:srgbClr val="0033CC"/>
                </a:solidFill>
                <a:latin typeface="Times New Roman" panose="02020603050405020304" pitchFamily="18" charset="0"/>
                <a:cs typeface="Times New Roman" panose="02020603050405020304" pitchFamily="18" charset="0"/>
              </a:rPr>
              <a:t>current measured</a:t>
            </a:r>
            <a:endParaRPr lang="en-US" sz="2800" b="1" i="1" dirty="0">
              <a:solidFill>
                <a:srgbClr val="0033CC"/>
              </a:solidFill>
              <a:latin typeface="Times New Roman" panose="02020603050405020304" pitchFamily="18" charset="0"/>
              <a:cs typeface="Times New Roman" panose="02020603050405020304" pitchFamily="18" charset="0"/>
            </a:endParaRPr>
          </a:p>
        </p:txBody>
      </p:sp>
      <p:sp>
        <p:nvSpPr>
          <p:cNvPr id="4" name="Rectangle 3"/>
          <p:cNvSpPr/>
          <p:nvPr/>
        </p:nvSpPr>
        <p:spPr>
          <a:xfrm>
            <a:off x="2691617" y="2774022"/>
            <a:ext cx="3072186" cy="3180453"/>
          </a:xfrm>
          <a:prstGeom prst="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a:cxnSpLocks/>
            <a:stCxn id="4" idx="0"/>
            <a:endCxn id="4" idx="2"/>
          </p:cNvCxnSpPr>
          <p:nvPr/>
        </p:nvCxnSpPr>
        <p:spPr>
          <a:xfrm>
            <a:off x="4227710" y="2774022"/>
            <a:ext cx="0" cy="318045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cxnSpLocks/>
            <a:stCxn id="4" idx="1"/>
            <a:endCxn id="4" idx="3"/>
          </p:cNvCxnSpPr>
          <p:nvPr/>
        </p:nvCxnSpPr>
        <p:spPr>
          <a:xfrm>
            <a:off x="2691617" y="4364249"/>
            <a:ext cx="307218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3896168" y="3811482"/>
            <a:ext cx="977462" cy="1008992"/>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249780" y="3243922"/>
            <a:ext cx="2270235" cy="2144110"/>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H="1">
            <a:off x="3896168" y="4315978"/>
            <a:ext cx="488736" cy="461839"/>
          </a:xfrm>
          <a:prstGeom prst="line">
            <a:avLst/>
          </a:prstGeom>
          <a:ln w="38100">
            <a:solidFill>
              <a:srgbClr val="92D050"/>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3896168" y="4315978"/>
            <a:ext cx="488732" cy="923679"/>
          </a:xfrm>
          <a:prstGeom prst="line">
            <a:avLst/>
          </a:prstGeom>
          <a:ln w="57150">
            <a:solidFill>
              <a:srgbClr val="659A2A"/>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790106" y="2927496"/>
            <a:ext cx="729909" cy="261610"/>
          </a:xfrm>
          <a:prstGeom prst="rect">
            <a:avLst/>
          </a:prstGeom>
          <a:noFill/>
        </p:spPr>
        <p:txBody>
          <a:bodyPr wrap="square" rtlCol="0">
            <a:spAutoFit/>
          </a:bodyPr>
          <a:lstStyle/>
          <a:p>
            <a:r>
              <a:rPr lang="en-US" sz="1100" dirty="0"/>
              <a:t>Voltage</a:t>
            </a:r>
          </a:p>
        </p:txBody>
      </p:sp>
      <p:sp>
        <p:nvSpPr>
          <p:cNvPr id="15" name="TextBox 14"/>
          <p:cNvSpPr txBox="1"/>
          <p:nvPr/>
        </p:nvSpPr>
        <p:spPr>
          <a:xfrm>
            <a:off x="4767966" y="3811482"/>
            <a:ext cx="729909" cy="261610"/>
          </a:xfrm>
          <a:prstGeom prst="rect">
            <a:avLst/>
          </a:prstGeom>
          <a:noFill/>
        </p:spPr>
        <p:txBody>
          <a:bodyPr wrap="square" rtlCol="0">
            <a:spAutoFit/>
          </a:bodyPr>
          <a:lstStyle/>
          <a:p>
            <a:r>
              <a:rPr lang="en-US" sz="1100" dirty="0"/>
              <a:t>Current</a:t>
            </a:r>
          </a:p>
        </p:txBody>
      </p:sp>
      <p:cxnSp>
        <p:nvCxnSpPr>
          <p:cNvPr id="16" name="Straight Connector 15"/>
          <p:cNvCxnSpPr/>
          <p:nvPr/>
        </p:nvCxnSpPr>
        <p:spPr>
          <a:xfrm>
            <a:off x="5132920" y="5767917"/>
            <a:ext cx="364955" cy="0"/>
          </a:xfrm>
          <a:prstGeom prst="line">
            <a:avLst/>
          </a:prstGeom>
          <a:ln w="57150">
            <a:solidFill>
              <a:srgbClr val="659A2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382496" y="5760989"/>
            <a:ext cx="143091" cy="6930"/>
          </a:xfrm>
          <a:prstGeom prst="line">
            <a:avLst/>
          </a:prstGeom>
          <a:ln w="57150">
            <a:solidFill>
              <a:srgbClr val="C0000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432257" y="5760990"/>
            <a:ext cx="182477" cy="0"/>
          </a:xfrm>
          <a:prstGeom prst="line">
            <a:avLst/>
          </a:prstGeom>
          <a:ln w="57150">
            <a:solidFill>
              <a:srgbClr val="0070C0"/>
            </a:solidFill>
            <a:headEnd type="diamond"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432257" y="5767917"/>
            <a:ext cx="1" cy="0"/>
          </a:xfrm>
          <a:prstGeom prst="line">
            <a:avLst/>
          </a:prstGeom>
          <a:ln w="57150">
            <a:solidFill>
              <a:srgbClr val="0070C0"/>
            </a:solidFill>
            <a:headEnd type="diamond"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4382498" y="5760990"/>
            <a:ext cx="1" cy="6928"/>
          </a:xfrm>
          <a:prstGeom prst="line">
            <a:avLst/>
          </a:prstGeom>
          <a:ln w="57150">
            <a:solidFill>
              <a:srgbClr val="C0000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266343" y="5685347"/>
            <a:ext cx="120083" cy="151285"/>
          </a:xfrm>
          <a:prstGeom prst="rect">
            <a:avLst/>
          </a:prstGeom>
          <a:solidFill>
            <a:srgbClr val="659A2A"/>
          </a:solidFill>
          <a:ln>
            <a:solidFill>
              <a:srgbClr val="659A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200019" y="5367808"/>
            <a:ext cx="364954" cy="400110"/>
          </a:xfrm>
          <a:prstGeom prst="rect">
            <a:avLst/>
          </a:prstGeom>
          <a:noFill/>
        </p:spPr>
        <p:txBody>
          <a:bodyPr wrap="square" rtlCol="0">
            <a:spAutoFit/>
          </a:bodyPr>
          <a:lstStyle/>
          <a:p>
            <a:r>
              <a:rPr lang="en-US" sz="2000" dirty="0"/>
              <a:t>B</a:t>
            </a:r>
          </a:p>
        </p:txBody>
      </p:sp>
      <p:sp>
        <p:nvSpPr>
          <p:cNvPr id="23" name="TextBox 22"/>
          <p:cNvSpPr txBox="1"/>
          <p:nvPr/>
        </p:nvSpPr>
        <p:spPr>
          <a:xfrm>
            <a:off x="3268725" y="5355625"/>
            <a:ext cx="364954" cy="400110"/>
          </a:xfrm>
          <a:prstGeom prst="rect">
            <a:avLst/>
          </a:prstGeom>
          <a:noFill/>
        </p:spPr>
        <p:txBody>
          <a:bodyPr wrap="square" rtlCol="0">
            <a:spAutoFit/>
          </a:bodyPr>
          <a:lstStyle/>
          <a:p>
            <a:r>
              <a:rPr lang="en-US" sz="2000" dirty="0"/>
              <a:t>A</a:t>
            </a:r>
          </a:p>
        </p:txBody>
      </p:sp>
      <p:sp>
        <p:nvSpPr>
          <p:cNvPr id="24" name="TextBox 23"/>
          <p:cNvSpPr txBox="1"/>
          <p:nvPr/>
        </p:nvSpPr>
        <p:spPr>
          <a:xfrm>
            <a:off x="5155060" y="5355625"/>
            <a:ext cx="364954" cy="400110"/>
          </a:xfrm>
          <a:prstGeom prst="rect">
            <a:avLst/>
          </a:prstGeom>
          <a:noFill/>
        </p:spPr>
        <p:txBody>
          <a:bodyPr wrap="square" rtlCol="0">
            <a:spAutoFit/>
          </a:bodyPr>
          <a:lstStyle/>
          <a:p>
            <a:r>
              <a:rPr lang="en-US" sz="2000" dirty="0"/>
              <a:t>C</a:t>
            </a:r>
          </a:p>
        </p:txBody>
      </p:sp>
      <p:cxnSp>
        <p:nvCxnSpPr>
          <p:cNvPr id="45" name="Straight Connector 44"/>
          <p:cNvCxnSpPr/>
          <p:nvPr/>
        </p:nvCxnSpPr>
        <p:spPr>
          <a:xfrm flipH="1" flipV="1">
            <a:off x="3799154" y="3497943"/>
            <a:ext cx="585748" cy="818036"/>
          </a:xfrm>
          <a:prstGeom prst="line">
            <a:avLst/>
          </a:prstGeom>
          <a:ln w="57150">
            <a:solidFill>
              <a:srgbClr val="C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384899" y="4315977"/>
            <a:ext cx="1135116" cy="0"/>
          </a:xfrm>
          <a:prstGeom prst="line">
            <a:avLst/>
          </a:prstGeom>
          <a:ln w="57150">
            <a:solidFill>
              <a:srgbClr val="0033CC"/>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endCxn id="8" idx="3"/>
          </p:cNvCxnSpPr>
          <p:nvPr/>
        </p:nvCxnSpPr>
        <p:spPr>
          <a:xfrm flipH="1">
            <a:off x="3582248" y="4777817"/>
            <a:ext cx="313921" cy="296217"/>
          </a:xfrm>
          <a:prstGeom prst="line">
            <a:avLst/>
          </a:prstGeom>
          <a:ln w="38100">
            <a:solidFill>
              <a:srgbClr val="92D050"/>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219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2" name="Group 8"/>
          <p:cNvGrpSpPr>
            <a:grpSpLocks/>
          </p:cNvGrpSpPr>
          <p:nvPr/>
        </p:nvGrpSpPr>
        <p:grpSpPr bwMode="auto">
          <a:xfrm>
            <a:off x="23668" y="2133600"/>
            <a:ext cx="4635418" cy="4724399"/>
            <a:chOff x="457200" y="838200"/>
            <a:chExt cx="4030663" cy="5486400"/>
          </a:xfrm>
        </p:grpSpPr>
        <p:pic>
          <p:nvPicPr>
            <p:cNvPr id="71688" name="Picture 3"/>
            <p:cNvPicPr>
              <a:picLocks noChangeAspect="1" noChangeArrowheads="1"/>
            </p:cNvPicPr>
            <p:nvPr/>
          </p:nvPicPr>
          <p:blipFill>
            <a:blip r:embed="rId3" cstate="print"/>
            <a:srcRect/>
            <a:stretch>
              <a:fillRect/>
            </a:stretch>
          </p:blipFill>
          <p:spPr bwMode="auto">
            <a:xfrm>
              <a:off x="457200" y="838200"/>
              <a:ext cx="4030663" cy="5486400"/>
            </a:xfrm>
            <a:prstGeom prst="rect">
              <a:avLst/>
            </a:prstGeom>
            <a:noFill/>
            <a:ln w="9525">
              <a:noFill/>
              <a:miter lim="800000"/>
              <a:headEnd/>
              <a:tailEnd/>
            </a:ln>
          </p:spPr>
        </p:pic>
        <p:sp>
          <p:nvSpPr>
            <p:cNvPr id="5" name="TextBox 4"/>
            <p:cNvSpPr txBox="1"/>
            <p:nvPr/>
          </p:nvSpPr>
          <p:spPr>
            <a:xfrm rot="652541">
              <a:off x="3979863" y="3359150"/>
              <a:ext cx="439737" cy="522288"/>
            </a:xfrm>
            <a:prstGeom prst="rect">
              <a:avLst/>
            </a:prstGeom>
            <a:solidFill>
              <a:schemeClr val="bg1">
                <a:lumMod val="85000"/>
              </a:schemeClr>
            </a:solidFill>
          </p:spPr>
          <p:txBody>
            <a:bodyPr>
              <a:spAutoFit/>
            </a:bodyPr>
            <a:lstStyle/>
            <a:p>
              <a:pPr>
                <a:defRPr/>
              </a:pPr>
              <a:r>
                <a:rPr lang="en-US" sz="2800" b="1" dirty="0"/>
                <a:t>A</a:t>
              </a:r>
            </a:p>
          </p:txBody>
        </p:sp>
        <p:sp>
          <p:nvSpPr>
            <p:cNvPr id="6" name="TextBox 5"/>
            <p:cNvSpPr txBox="1"/>
            <p:nvPr/>
          </p:nvSpPr>
          <p:spPr>
            <a:xfrm rot="653267">
              <a:off x="3511550" y="3976688"/>
              <a:ext cx="439738" cy="522287"/>
            </a:xfrm>
            <a:prstGeom prst="rect">
              <a:avLst/>
            </a:prstGeom>
            <a:solidFill>
              <a:schemeClr val="bg1">
                <a:lumMod val="85000"/>
              </a:schemeClr>
            </a:solidFill>
          </p:spPr>
          <p:txBody>
            <a:bodyPr>
              <a:spAutoFit/>
            </a:bodyPr>
            <a:lstStyle/>
            <a:p>
              <a:pPr>
                <a:defRPr/>
              </a:pPr>
              <a:r>
                <a:rPr lang="en-US" sz="2800" b="1" dirty="0"/>
                <a:t>B</a:t>
              </a:r>
            </a:p>
          </p:txBody>
        </p:sp>
      </p:grpSp>
      <p:grpSp>
        <p:nvGrpSpPr>
          <p:cNvPr id="71683" name="Group 9"/>
          <p:cNvGrpSpPr>
            <a:grpSpLocks/>
          </p:cNvGrpSpPr>
          <p:nvPr/>
        </p:nvGrpSpPr>
        <p:grpSpPr bwMode="auto">
          <a:xfrm>
            <a:off x="4673600" y="2119086"/>
            <a:ext cx="4470400" cy="4724398"/>
            <a:chOff x="4829175" y="838200"/>
            <a:chExt cx="3779838" cy="5486400"/>
          </a:xfrm>
        </p:grpSpPr>
        <p:pic>
          <p:nvPicPr>
            <p:cNvPr id="71685" name="Picture 4"/>
            <p:cNvPicPr>
              <a:picLocks noChangeAspect="1" noChangeArrowheads="1"/>
            </p:cNvPicPr>
            <p:nvPr/>
          </p:nvPicPr>
          <p:blipFill>
            <a:blip r:embed="rId4" cstate="print"/>
            <a:srcRect/>
            <a:stretch>
              <a:fillRect/>
            </a:stretch>
          </p:blipFill>
          <p:spPr bwMode="auto">
            <a:xfrm>
              <a:off x="4829175" y="838200"/>
              <a:ext cx="3779838" cy="5486400"/>
            </a:xfrm>
            <a:prstGeom prst="rect">
              <a:avLst/>
            </a:prstGeom>
            <a:noFill/>
            <a:ln w="9525">
              <a:noFill/>
              <a:miter lim="800000"/>
              <a:headEnd/>
              <a:tailEnd/>
            </a:ln>
          </p:spPr>
        </p:pic>
        <p:sp>
          <p:nvSpPr>
            <p:cNvPr id="7" name="TextBox 6"/>
            <p:cNvSpPr txBox="1"/>
            <p:nvPr/>
          </p:nvSpPr>
          <p:spPr>
            <a:xfrm rot="652541">
              <a:off x="8113713" y="3571875"/>
              <a:ext cx="444500" cy="522288"/>
            </a:xfrm>
            <a:prstGeom prst="rect">
              <a:avLst/>
            </a:prstGeom>
            <a:solidFill>
              <a:schemeClr val="bg1">
                <a:lumMod val="85000"/>
              </a:schemeClr>
            </a:solidFill>
          </p:spPr>
          <p:txBody>
            <a:bodyPr>
              <a:spAutoFit/>
            </a:bodyPr>
            <a:lstStyle/>
            <a:p>
              <a:pPr>
                <a:defRPr/>
              </a:pPr>
              <a:r>
                <a:rPr lang="en-US" sz="2800" b="1" dirty="0"/>
                <a:t>A</a:t>
              </a:r>
            </a:p>
          </p:txBody>
        </p:sp>
        <p:sp>
          <p:nvSpPr>
            <p:cNvPr id="8" name="TextBox 7"/>
            <p:cNvSpPr txBox="1"/>
            <p:nvPr/>
          </p:nvSpPr>
          <p:spPr>
            <a:xfrm rot="653267">
              <a:off x="7804150" y="4151313"/>
              <a:ext cx="439738" cy="522287"/>
            </a:xfrm>
            <a:prstGeom prst="rect">
              <a:avLst/>
            </a:prstGeom>
            <a:solidFill>
              <a:schemeClr val="bg1">
                <a:lumMod val="85000"/>
              </a:schemeClr>
            </a:solidFill>
          </p:spPr>
          <p:txBody>
            <a:bodyPr>
              <a:spAutoFit/>
            </a:bodyPr>
            <a:lstStyle/>
            <a:p>
              <a:pPr>
                <a:defRPr/>
              </a:pPr>
              <a:r>
                <a:rPr lang="en-US" sz="2800" b="1" dirty="0"/>
                <a:t>B</a:t>
              </a:r>
            </a:p>
          </p:txBody>
        </p:sp>
      </p:grpSp>
      <p:sp>
        <p:nvSpPr>
          <p:cNvPr id="71684" name="TextBox 10"/>
          <p:cNvSpPr txBox="1">
            <a:spLocks noChangeArrowheads="1"/>
          </p:cNvSpPr>
          <p:nvPr/>
        </p:nvSpPr>
        <p:spPr bwMode="auto">
          <a:xfrm>
            <a:off x="616857" y="217713"/>
            <a:ext cx="8527143" cy="1446550"/>
          </a:xfrm>
          <a:prstGeom prst="rect">
            <a:avLst/>
          </a:prstGeom>
          <a:noFill/>
          <a:ln w="9525">
            <a:noFill/>
            <a:miter lim="800000"/>
            <a:headEnd/>
            <a:tailEnd/>
          </a:ln>
        </p:spPr>
        <p:txBody>
          <a:bodyPr wrap="square">
            <a:spAutoFit/>
          </a:bodyPr>
          <a:lstStyle/>
          <a:p>
            <a:pPr algn="ctr"/>
            <a:r>
              <a:rPr lang="en-US" sz="3200" b="1" i="1" dirty="0">
                <a:solidFill>
                  <a:srgbClr val="0033CC"/>
                </a:solidFill>
                <a:latin typeface="Arial" panose="020B0604020202020204" pitchFamily="34" charset="0"/>
                <a:cs typeface="Arial" panose="020B0604020202020204" pitchFamily="34" charset="0"/>
              </a:rPr>
              <a:t>A-phase CT</a:t>
            </a:r>
          </a:p>
          <a:p>
            <a:pPr algn="ctr"/>
            <a:endParaRPr lang="en-US" sz="3200" b="1" i="1" dirty="0">
              <a:solidFill>
                <a:srgbClr val="0033CC"/>
              </a:solidFill>
              <a:latin typeface="Arial" panose="020B0604020202020204" pitchFamily="34" charset="0"/>
              <a:cs typeface="Arial" panose="020B0604020202020204" pitchFamily="34" charset="0"/>
            </a:endParaRPr>
          </a:p>
          <a:p>
            <a:pPr algn="ctr"/>
            <a:r>
              <a:rPr lang="en-US" sz="2400" b="1" i="1" u="sng" dirty="0">
                <a:solidFill>
                  <a:srgbClr val="0033CC"/>
                </a:solidFill>
                <a:latin typeface="Times New Roman" pitchFamily="18" charset="0"/>
                <a:cs typeface="Times New Roman" pitchFamily="18" charset="0"/>
              </a:rPr>
              <a:t>Measured 92.3 amps on B-phase and 15.4 amps on A-phase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0" y="0"/>
            <a:ext cx="9144000" cy="6858001"/>
          </a:xfrm>
          <a:prstGeom prst="rect">
            <a:avLst/>
          </a:prstGeom>
        </p:spPr>
      </p:pic>
      <p:sp>
        <p:nvSpPr>
          <p:cNvPr id="5" name="Rounded Rectangle 4"/>
          <p:cNvSpPr/>
          <p:nvPr/>
        </p:nvSpPr>
        <p:spPr>
          <a:xfrm>
            <a:off x="1988422" y="5000165"/>
            <a:ext cx="261257" cy="290287"/>
          </a:xfrm>
          <a:prstGeom prst="roundRect">
            <a:avLst/>
          </a:prstGeom>
          <a:noFill/>
          <a:ln>
            <a:solidFill>
              <a:schemeClr val="tx2">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1727165" y="5000166"/>
            <a:ext cx="261257" cy="290287"/>
          </a:xfrm>
          <a:prstGeom prst="roundRect">
            <a:avLst/>
          </a:prstGeom>
          <a:noFill/>
          <a:ln>
            <a:solidFill>
              <a:schemeClr val="tx2">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4064000" y="5007420"/>
            <a:ext cx="261257" cy="290287"/>
          </a:xfrm>
          <a:prstGeom prst="roundRect">
            <a:avLst/>
          </a:prstGeom>
          <a:noFill/>
          <a:ln>
            <a:solidFill>
              <a:schemeClr val="tx2">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4325257" y="5007420"/>
            <a:ext cx="261257" cy="290287"/>
          </a:xfrm>
          <a:prstGeom prst="roundRect">
            <a:avLst/>
          </a:prstGeom>
          <a:noFill/>
          <a:ln>
            <a:solidFill>
              <a:schemeClr val="tx2">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957846" y="5000161"/>
            <a:ext cx="261257" cy="290287"/>
          </a:xfrm>
          <a:prstGeom prst="roundRect">
            <a:avLst/>
          </a:prstGeom>
          <a:noFill/>
          <a:ln>
            <a:solidFill>
              <a:schemeClr val="tx2">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1233653" y="5000163"/>
            <a:ext cx="261257" cy="290287"/>
          </a:xfrm>
          <a:prstGeom prst="roundRect">
            <a:avLst/>
          </a:prstGeom>
          <a:noFill/>
          <a:ln>
            <a:solidFill>
              <a:schemeClr val="tx2">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3584994" y="5000160"/>
            <a:ext cx="261257" cy="290287"/>
          </a:xfrm>
          <a:prstGeom prst="roundRect">
            <a:avLst/>
          </a:prstGeom>
          <a:noFill/>
          <a:ln>
            <a:solidFill>
              <a:schemeClr val="tx2">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3323737" y="5014674"/>
            <a:ext cx="261257" cy="290287"/>
          </a:xfrm>
          <a:prstGeom prst="roundRect">
            <a:avLst/>
          </a:prstGeom>
          <a:noFill/>
          <a:ln>
            <a:solidFill>
              <a:schemeClr val="tx2">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5878242" y="5000159"/>
            <a:ext cx="261257" cy="290287"/>
          </a:xfrm>
          <a:prstGeom prst="roundRect">
            <a:avLst/>
          </a:prstGeom>
          <a:noFill/>
          <a:ln>
            <a:solidFill>
              <a:schemeClr val="tx2">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5631508" y="5014674"/>
            <a:ext cx="261257" cy="290287"/>
          </a:xfrm>
          <a:prstGeom prst="roundRect">
            <a:avLst/>
          </a:prstGeom>
          <a:noFill/>
          <a:ln>
            <a:solidFill>
              <a:schemeClr val="tx2">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8142479" y="5007426"/>
            <a:ext cx="261257" cy="290287"/>
          </a:xfrm>
          <a:prstGeom prst="roundRect">
            <a:avLst/>
          </a:prstGeom>
          <a:noFill/>
          <a:ln>
            <a:solidFill>
              <a:schemeClr val="tx2">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7881222" y="5014674"/>
            <a:ext cx="261257" cy="290287"/>
          </a:xfrm>
          <a:prstGeom prst="roundRect">
            <a:avLst/>
          </a:prstGeom>
          <a:noFill/>
          <a:ln>
            <a:solidFill>
              <a:schemeClr val="tx2">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p:cNvSpPr>
            <a:spLocks noGrp="1" noChangeArrowheads="1"/>
          </p:cNvSpPr>
          <p:nvPr>
            <p:ph type="title"/>
          </p:nvPr>
        </p:nvSpPr>
        <p:spPr>
          <a:xfrm>
            <a:off x="685800" y="115584"/>
            <a:ext cx="7772400" cy="685800"/>
          </a:xfrm>
        </p:spPr>
        <p:txBody>
          <a:bodyPr>
            <a:normAutofit/>
          </a:bodyPr>
          <a:lstStyle/>
          <a:p>
            <a:pPr algn="ctr"/>
            <a:r>
              <a:rPr lang="en-US" altLang="en-US" sz="3200" b="1" i="1" dirty="0">
                <a:solidFill>
                  <a:srgbClr val="0033CC"/>
                </a:solidFill>
                <a:latin typeface="Arial" charset="0"/>
              </a:rPr>
              <a:t>Current Return Switches</a:t>
            </a:r>
          </a:p>
        </p:txBody>
      </p:sp>
    </p:spTree>
    <p:extLst>
      <p:ext uri="{BB962C8B-B14F-4D97-AF65-F5344CB8AC3E}">
        <p14:creationId xmlns:p14="http://schemas.microsoft.com/office/powerpoint/2010/main" val="15772659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155575"/>
            <a:ext cx="9144000" cy="2231380"/>
          </a:xfrm>
          <a:prstGeom prst="rect">
            <a:avLst/>
          </a:prstGeom>
          <a:noFill/>
          <a:ln w="9525">
            <a:noFill/>
            <a:miter lim="800000"/>
            <a:headEnd/>
            <a:tailEnd/>
          </a:ln>
        </p:spPr>
        <p:txBody>
          <a:bodyPr wrap="square">
            <a:spAutoFit/>
          </a:bodyPr>
          <a:lstStyle/>
          <a:p>
            <a:pPr algn="ctr"/>
            <a:r>
              <a:rPr lang="en-US" sz="3200" b="1" i="1" dirty="0">
                <a:solidFill>
                  <a:srgbClr val="0033CC"/>
                </a:solidFill>
                <a:latin typeface="Arial" panose="020B0604020202020204" pitchFamily="34" charset="0"/>
                <a:cs typeface="Arial" panose="020B0604020202020204" pitchFamily="34" charset="0"/>
              </a:rPr>
              <a:t>A-phase CT</a:t>
            </a:r>
          </a:p>
          <a:p>
            <a:pPr algn="ctr"/>
            <a:endParaRPr lang="en-US" sz="900" b="1" i="1" dirty="0">
              <a:solidFill>
                <a:srgbClr val="0033CC"/>
              </a:solidFill>
              <a:latin typeface="Arial" panose="020B0604020202020204" pitchFamily="34" charset="0"/>
              <a:cs typeface="Arial" panose="020B0604020202020204" pitchFamily="34" charset="0"/>
            </a:endParaRPr>
          </a:p>
          <a:p>
            <a:pPr algn="ctr"/>
            <a:r>
              <a:rPr lang="en-US" sz="2400" b="1" i="1" u="sng" dirty="0">
                <a:solidFill>
                  <a:srgbClr val="0033CC"/>
                </a:solidFill>
                <a:latin typeface="Times New Roman" pitchFamily="18" charset="0"/>
                <a:cs typeface="Times New Roman" pitchFamily="18" charset="0"/>
              </a:rPr>
              <a:t>Total current measured by A-phase CT was 85.3 amps</a:t>
            </a:r>
            <a:endParaRPr lang="en-US" sz="2400" b="1" i="1" dirty="0">
              <a:solidFill>
                <a:srgbClr val="0033CC"/>
              </a:solidFill>
              <a:latin typeface="Times New Roman" pitchFamily="18" charset="0"/>
              <a:cs typeface="Times New Roman" pitchFamily="18" charset="0"/>
            </a:endParaRPr>
          </a:p>
          <a:p>
            <a:pPr algn="ctr"/>
            <a:endParaRPr lang="en-US" b="1" i="1" dirty="0">
              <a:solidFill>
                <a:srgbClr val="0033CC"/>
              </a:solidFill>
              <a:latin typeface="Times New Roman" pitchFamily="18" charset="0"/>
              <a:cs typeface="Times New Roman" pitchFamily="18" charset="0"/>
            </a:endParaRPr>
          </a:p>
          <a:p>
            <a:pPr algn="ctr"/>
            <a:r>
              <a:rPr lang="en-US" sz="3200" b="1" i="1" dirty="0">
                <a:solidFill>
                  <a:srgbClr val="0033CC"/>
                </a:solidFill>
                <a:latin typeface="Arial" panose="020B0604020202020204" pitchFamily="34" charset="0"/>
                <a:cs typeface="Arial" panose="020B0604020202020204" pitchFamily="34" charset="0"/>
              </a:rPr>
              <a:t>How does 92.3 and 15.4 add up to be 85.3 ?  </a:t>
            </a:r>
          </a:p>
          <a:p>
            <a:pPr algn="ctr"/>
            <a:endParaRPr lang="en-US" sz="2400" b="1" i="1" dirty="0">
              <a:solidFill>
                <a:srgbClr val="0033CC"/>
              </a:solidFill>
              <a:latin typeface="Arial" panose="020B0604020202020204" pitchFamily="34" charset="0"/>
              <a:cs typeface="Arial" panose="020B0604020202020204" pitchFamily="34" charset="0"/>
            </a:endParaRPr>
          </a:p>
        </p:txBody>
      </p:sp>
      <p:pic>
        <p:nvPicPr>
          <p:cNvPr id="72706" name="Picture 3"/>
          <p:cNvPicPr>
            <a:picLocks noChangeAspect="1" noChangeArrowheads="1"/>
          </p:cNvPicPr>
          <p:nvPr/>
        </p:nvPicPr>
        <p:blipFill>
          <a:blip r:embed="rId2" cstate="print"/>
          <a:srcRect/>
          <a:stretch>
            <a:fillRect/>
          </a:stretch>
        </p:blipFill>
        <p:spPr bwMode="auto">
          <a:xfrm>
            <a:off x="0" y="2075544"/>
            <a:ext cx="9144000" cy="4782456"/>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0"/>
          <p:cNvSpPr txBox="1">
            <a:spLocks noChangeArrowheads="1"/>
          </p:cNvSpPr>
          <p:nvPr/>
        </p:nvSpPr>
        <p:spPr bwMode="auto">
          <a:xfrm>
            <a:off x="616856" y="217713"/>
            <a:ext cx="8527143" cy="1446550"/>
          </a:xfrm>
          <a:prstGeom prst="rect">
            <a:avLst/>
          </a:prstGeom>
          <a:noFill/>
          <a:ln w="9525">
            <a:noFill/>
            <a:miter lim="800000"/>
            <a:headEnd/>
            <a:tailEnd/>
          </a:ln>
        </p:spPr>
        <p:txBody>
          <a:bodyPr wrap="square">
            <a:spAutoFit/>
          </a:bodyPr>
          <a:lstStyle/>
          <a:p>
            <a:pPr algn="ctr"/>
            <a:r>
              <a:rPr lang="en-US" sz="3200" b="1" i="1" dirty="0">
                <a:solidFill>
                  <a:srgbClr val="0033CC"/>
                </a:solidFill>
                <a:latin typeface="Arial" panose="020B0604020202020204" pitchFamily="34" charset="0"/>
                <a:cs typeface="Arial" panose="020B0604020202020204" pitchFamily="34" charset="0"/>
              </a:rPr>
              <a:t>B-phase CT</a:t>
            </a:r>
          </a:p>
          <a:p>
            <a:pPr algn="ctr"/>
            <a:endParaRPr lang="en-US" sz="3200" b="1" i="1" dirty="0">
              <a:solidFill>
                <a:srgbClr val="0033CC"/>
              </a:solidFill>
              <a:latin typeface="Arial" panose="020B0604020202020204" pitchFamily="34" charset="0"/>
              <a:cs typeface="Arial" panose="020B0604020202020204" pitchFamily="34" charset="0"/>
            </a:endParaRPr>
          </a:p>
          <a:p>
            <a:pPr algn="ctr"/>
            <a:r>
              <a:rPr lang="en-US" sz="2400" b="1" i="1" u="sng" dirty="0">
                <a:solidFill>
                  <a:srgbClr val="0033CC"/>
                </a:solidFill>
                <a:latin typeface="Times New Roman" pitchFamily="18" charset="0"/>
                <a:cs typeface="Times New Roman" pitchFamily="18" charset="0"/>
              </a:rPr>
              <a:t>Measured 12.5 amps on B-phase and 56.9 amps on A-phase</a:t>
            </a:r>
          </a:p>
        </p:txBody>
      </p:sp>
      <p:pic>
        <p:nvPicPr>
          <p:cNvPr id="73730" name="Picture 2"/>
          <p:cNvPicPr>
            <a:picLocks noChangeAspect="1" noChangeArrowheads="1"/>
          </p:cNvPicPr>
          <p:nvPr/>
        </p:nvPicPr>
        <p:blipFill>
          <a:blip r:embed="rId2" cstate="print"/>
          <a:srcRect/>
          <a:stretch>
            <a:fillRect/>
          </a:stretch>
        </p:blipFill>
        <p:spPr bwMode="auto">
          <a:xfrm>
            <a:off x="-1" y="2261438"/>
            <a:ext cx="4441372" cy="4596562"/>
          </a:xfrm>
          <a:prstGeom prst="rect">
            <a:avLst/>
          </a:prstGeom>
          <a:noFill/>
          <a:ln w="9525">
            <a:noFill/>
            <a:miter lim="800000"/>
            <a:headEnd/>
            <a:tailEnd/>
          </a:ln>
        </p:spPr>
      </p:pic>
      <p:pic>
        <p:nvPicPr>
          <p:cNvPr id="73731" name="Picture 3"/>
          <p:cNvPicPr>
            <a:picLocks noChangeAspect="1" noChangeArrowheads="1"/>
          </p:cNvPicPr>
          <p:nvPr/>
        </p:nvPicPr>
        <p:blipFill>
          <a:blip r:embed="rId3" cstate="print"/>
          <a:srcRect/>
          <a:stretch>
            <a:fillRect/>
          </a:stretch>
        </p:blipFill>
        <p:spPr bwMode="auto">
          <a:xfrm>
            <a:off x="4484914" y="2232516"/>
            <a:ext cx="4659086" cy="4625484"/>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cstate="print"/>
          <a:srcRect/>
          <a:stretch>
            <a:fillRect/>
          </a:stretch>
        </p:blipFill>
        <p:spPr bwMode="auto">
          <a:xfrm>
            <a:off x="1034256" y="1872507"/>
            <a:ext cx="7075488" cy="4117328"/>
          </a:xfrm>
          <a:prstGeom prst="rect">
            <a:avLst/>
          </a:prstGeom>
          <a:noFill/>
          <a:ln w="9525">
            <a:noFill/>
            <a:miter lim="800000"/>
            <a:headEnd/>
            <a:tailEnd/>
          </a:ln>
        </p:spPr>
      </p:pic>
      <p:sp>
        <p:nvSpPr>
          <p:cNvPr id="4" name="TextBox 3"/>
          <p:cNvSpPr txBox="1">
            <a:spLocks noChangeArrowheads="1"/>
          </p:cNvSpPr>
          <p:nvPr/>
        </p:nvSpPr>
        <p:spPr bwMode="auto">
          <a:xfrm>
            <a:off x="0" y="155575"/>
            <a:ext cx="9144000" cy="2139047"/>
          </a:xfrm>
          <a:prstGeom prst="rect">
            <a:avLst/>
          </a:prstGeom>
          <a:noFill/>
          <a:ln w="9525">
            <a:noFill/>
            <a:miter lim="800000"/>
            <a:headEnd/>
            <a:tailEnd/>
          </a:ln>
        </p:spPr>
        <p:txBody>
          <a:bodyPr wrap="square">
            <a:spAutoFit/>
          </a:bodyPr>
          <a:lstStyle/>
          <a:p>
            <a:pPr algn="ctr"/>
            <a:r>
              <a:rPr lang="en-US" sz="3200" b="1" i="1" dirty="0">
                <a:solidFill>
                  <a:srgbClr val="0033CC"/>
                </a:solidFill>
                <a:latin typeface="Arial" panose="020B0604020202020204" pitchFamily="34" charset="0"/>
                <a:cs typeface="Arial" panose="020B0604020202020204" pitchFamily="34" charset="0"/>
              </a:rPr>
              <a:t>B-phase CT</a:t>
            </a:r>
          </a:p>
          <a:p>
            <a:pPr algn="ctr"/>
            <a:endParaRPr lang="en-US" sz="900" b="1" i="1" dirty="0">
              <a:solidFill>
                <a:srgbClr val="0033CC"/>
              </a:solidFill>
              <a:latin typeface="Arial" panose="020B0604020202020204" pitchFamily="34" charset="0"/>
              <a:cs typeface="Arial" panose="020B0604020202020204" pitchFamily="34" charset="0"/>
            </a:endParaRPr>
          </a:p>
          <a:p>
            <a:pPr algn="ctr"/>
            <a:r>
              <a:rPr lang="en-US" sz="2400" b="1" i="1" u="sng" dirty="0">
                <a:solidFill>
                  <a:srgbClr val="0033CC"/>
                </a:solidFill>
                <a:latin typeface="Times New Roman" pitchFamily="18" charset="0"/>
                <a:cs typeface="Times New Roman" pitchFamily="18" charset="0"/>
              </a:rPr>
              <a:t>Total current measured by A-phase CT was 47.2 amps</a:t>
            </a:r>
            <a:endParaRPr lang="en-US" sz="2400" b="1" i="1" dirty="0">
              <a:solidFill>
                <a:srgbClr val="0033CC"/>
              </a:solidFill>
              <a:latin typeface="Times New Roman" pitchFamily="18" charset="0"/>
              <a:cs typeface="Times New Roman" pitchFamily="18" charset="0"/>
            </a:endParaRPr>
          </a:p>
          <a:p>
            <a:pPr algn="ctr"/>
            <a:endParaRPr lang="en-US" sz="1050" b="1" i="1" dirty="0">
              <a:solidFill>
                <a:srgbClr val="0033CC"/>
              </a:solidFill>
              <a:latin typeface="Times New Roman" pitchFamily="18" charset="0"/>
              <a:cs typeface="Times New Roman" pitchFamily="18" charset="0"/>
            </a:endParaRPr>
          </a:p>
          <a:p>
            <a:pPr algn="ctr"/>
            <a:r>
              <a:rPr lang="en-US" sz="3200" b="1" i="1" dirty="0">
                <a:solidFill>
                  <a:srgbClr val="0033CC"/>
                </a:solidFill>
                <a:latin typeface="Arial" panose="020B0604020202020204" pitchFamily="34" charset="0"/>
                <a:cs typeface="Arial" panose="020B0604020202020204" pitchFamily="34" charset="0"/>
              </a:rPr>
              <a:t>How does 12.5 and 56.9 add up to be 47.2 ?  </a:t>
            </a:r>
          </a:p>
          <a:p>
            <a:pPr algn="ctr"/>
            <a:endParaRPr lang="en-US" sz="2400" b="1" i="1"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TextBox 2"/>
          <p:cNvSpPr txBox="1">
            <a:spLocks noChangeArrowheads="1"/>
          </p:cNvSpPr>
          <p:nvPr/>
        </p:nvSpPr>
        <p:spPr bwMode="auto">
          <a:xfrm>
            <a:off x="560388" y="187325"/>
            <a:ext cx="7929562" cy="523220"/>
          </a:xfrm>
          <a:prstGeom prst="rect">
            <a:avLst/>
          </a:prstGeom>
          <a:noFill/>
          <a:ln w="9525">
            <a:noFill/>
            <a:miter lim="800000"/>
            <a:headEnd/>
            <a:tailEnd/>
          </a:ln>
        </p:spPr>
        <p:txBody>
          <a:bodyPr>
            <a:spAutoFit/>
          </a:bodyPr>
          <a:lstStyle/>
          <a:p>
            <a:pPr algn="ctr"/>
            <a:r>
              <a:rPr lang="en-US" sz="2800" b="1" i="1" u="sng" dirty="0">
                <a:solidFill>
                  <a:srgbClr val="0033CC"/>
                </a:solidFill>
                <a:latin typeface="Times New Roman" panose="02020603050405020304" pitchFamily="18" charset="0"/>
                <a:cs typeface="Times New Roman" panose="02020603050405020304" pitchFamily="18" charset="0"/>
              </a:rPr>
              <a:t>Total </a:t>
            </a:r>
            <a:r>
              <a:rPr lang="en-US" sz="2800" b="1" i="1" u="sng">
                <a:solidFill>
                  <a:srgbClr val="0033CC"/>
                </a:solidFill>
                <a:latin typeface="Times New Roman" panose="02020603050405020304" pitchFamily="18" charset="0"/>
                <a:cs typeface="Times New Roman" panose="02020603050405020304" pitchFamily="18" charset="0"/>
              </a:rPr>
              <a:t>current measured</a:t>
            </a:r>
            <a:endParaRPr lang="en-US" sz="2800" b="1" i="1" dirty="0">
              <a:solidFill>
                <a:srgbClr val="0033CC"/>
              </a:solidFill>
              <a:latin typeface="Times New Roman" panose="02020603050405020304" pitchFamily="18" charset="0"/>
              <a:cs typeface="Times New Roman" panose="02020603050405020304" pitchFamily="18" charset="0"/>
            </a:endParaRPr>
          </a:p>
        </p:txBody>
      </p:sp>
      <p:sp>
        <p:nvSpPr>
          <p:cNvPr id="4" name="Rectangle 3"/>
          <p:cNvSpPr/>
          <p:nvPr/>
        </p:nvSpPr>
        <p:spPr>
          <a:xfrm>
            <a:off x="2691616" y="2677480"/>
            <a:ext cx="3386565" cy="3276995"/>
          </a:xfrm>
          <a:prstGeom prst="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a:stCxn id="4" idx="0"/>
            <a:endCxn id="4" idx="2"/>
          </p:cNvCxnSpPr>
          <p:nvPr/>
        </p:nvCxnSpPr>
        <p:spPr>
          <a:xfrm>
            <a:off x="4384899" y="2677480"/>
            <a:ext cx="0" cy="327699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stCxn id="4" idx="1"/>
            <a:endCxn id="4" idx="3"/>
          </p:cNvCxnSpPr>
          <p:nvPr/>
        </p:nvCxnSpPr>
        <p:spPr>
          <a:xfrm>
            <a:off x="2691616" y="4315978"/>
            <a:ext cx="338656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3896168" y="3811482"/>
            <a:ext cx="977462" cy="1008992"/>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249780" y="3243922"/>
            <a:ext cx="2270235" cy="2144110"/>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H="1">
            <a:off x="3896168" y="4315978"/>
            <a:ext cx="488736" cy="461839"/>
          </a:xfrm>
          <a:prstGeom prst="line">
            <a:avLst/>
          </a:prstGeom>
          <a:ln w="38100">
            <a:solidFill>
              <a:srgbClr val="92D050"/>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384902" y="4315977"/>
            <a:ext cx="748018" cy="461840"/>
          </a:xfrm>
          <a:prstGeom prst="line">
            <a:avLst/>
          </a:prstGeom>
          <a:ln w="38100">
            <a:solidFill>
              <a:srgbClr val="0070C0"/>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132920" y="4468378"/>
            <a:ext cx="90232" cy="309439"/>
          </a:xfrm>
          <a:prstGeom prst="line">
            <a:avLst/>
          </a:prstGeom>
          <a:ln w="38100">
            <a:solidFill>
              <a:srgbClr val="C00000"/>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3896168" y="4315978"/>
            <a:ext cx="488732" cy="923679"/>
          </a:xfrm>
          <a:prstGeom prst="line">
            <a:avLst/>
          </a:prstGeom>
          <a:ln w="57150">
            <a:solidFill>
              <a:srgbClr val="659A2A"/>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790106" y="2927496"/>
            <a:ext cx="729909" cy="261610"/>
          </a:xfrm>
          <a:prstGeom prst="rect">
            <a:avLst/>
          </a:prstGeom>
          <a:noFill/>
        </p:spPr>
        <p:txBody>
          <a:bodyPr wrap="square" rtlCol="0">
            <a:spAutoFit/>
          </a:bodyPr>
          <a:lstStyle/>
          <a:p>
            <a:r>
              <a:rPr lang="en-US" sz="1100" dirty="0"/>
              <a:t>Voltage</a:t>
            </a:r>
          </a:p>
        </p:txBody>
      </p:sp>
      <p:sp>
        <p:nvSpPr>
          <p:cNvPr id="15" name="TextBox 14"/>
          <p:cNvSpPr txBox="1"/>
          <p:nvPr/>
        </p:nvSpPr>
        <p:spPr>
          <a:xfrm>
            <a:off x="4767966" y="3811482"/>
            <a:ext cx="729909" cy="261610"/>
          </a:xfrm>
          <a:prstGeom prst="rect">
            <a:avLst/>
          </a:prstGeom>
          <a:noFill/>
        </p:spPr>
        <p:txBody>
          <a:bodyPr wrap="square" rtlCol="0">
            <a:spAutoFit/>
          </a:bodyPr>
          <a:lstStyle/>
          <a:p>
            <a:r>
              <a:rPr lang="en-US" sz="1100" dirty="0"/>
              <a:t>Current</a:t>
            </a:r>
          </a:p>
        </p:txBody>
      </p:sp>
      <p:cxnSp>
        <p:nvCxnSpPr>
          <p:cNvPr id="16" name="Straight Connector 15"/>
          <p:cNvCxnSpPr/>
          <p:nvPr/>
        </p:nvCxnSpPr>
        <p:spPr>
          <a:xfrm>
            <a:off x="5132920" y="5767917"/>
            <a:ext cx="364955" cy="0"/>
          </a:xfrm>
          <a:prstGeom prst="line">
            <a:avLst/>
          </a:prstGeom>
          <a:ln w="57150">
            <a:solidFill>
              <a:srgbClr val="659A2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382496" y="5760989"/>
            <a:ext cx="143091" cy="6930"/>
          </a:xfrm>
          <a:prstGeom prst="line">
            <a:avLst/>
          </a:prstGeom>
          <a:ln w="57150">
            <a:solidFill>
              <a:srgbClr val="C0000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432257" y="5760990"/>
            <a:ext cx="182477" cy="0"/>
          </a:xfrm>
          <a:prstGeom prst="line">
            <a:avLst/>
          </a:prstGeom>
          <a:ln w="57150">
            <a:solidFill>
              <a:srgbClr val="0070C0"/>
            </a:solidFill>
            <a:headEnd type="diamond"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432257" y="5767917"/>
            <a:ext cx="1" cy="0"/>
          </a:xfrm>
          <a:prstGeom prst="line">
            <a:avLst/>
          </a:prstGeom>
          <a:ln w="57150">
            <a:solidFill>
              <a:srgbClr val="0070C0"/>
            </a:solidFill>
            <a:headEnd type="diamond"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4382498" y="5760990"/>
            <a:ext cx="1" cy="6928"/>
          </a:xfrm>
          <a:prstGeom prst="line">
            <a:avLst/>
          </a:prstGeom>
          <a:ln w="57150">
            <a:solidFill>
              <a:srgbClr val="C0000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266343" y="5685347"/>
            <a:ext cx="120083" cy="151285"/>
          </a:xfrm>
          <a:prstGeom prst="rect">
            <a:avLst/>
          </a:prstGeom>
          <a:solidFill>
            <a:srgbClr val="659A2A"/>
          </a:solidFill>
          <a:ln>
            <a:solidFill>
              <a:srgbClr val="659A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200019" y="5367808"/>
            <a:ext cx="364954" cy="400110"/>
          </a:xfrm>
          <a:prstGeom prst="rect">
            <a:avLst/>
          </a:prstGeom>
          <a:noFill/>
        </p:spPr>
        <p:txBody>
          <a:bodyPr wrap="square" rtlCol="0">
            <a:spAutoFit/>
          </a:bodyPr>
          <a:lstStyle/>
          <a:p>
            <a:r>
              <a:rPr lang="en-US" sz="2000" dirty="0"/>
              <a:t>B</a:t>
            </a:r>
          </a:p>
        </p:txBody>
      </p:sp>
      <p:sp>
        <p:nvSpPr>
          <p:cNvPr id="23" name="TextBox 22"/>
          <p:cNvSpPr txBox="1"/>
          <p:nvPr/>
        </p:nvSpPr>
        <p:spPr>
          <a:xfrm>
            <a:off x="3268725" y="5355625"/>
            <a:ext cx="364954" cy="400110"/>
          </a:xfrm>
          <a:prstGeom prst="rect">
            <a:avLst/>
          </a:prstGeom>
          <a:noFill/>
        </p:spPr>
        <p:txBody>
          <a:bodyPr wrap="square" rtlCol="0">
            <a:spAutoFit/>
          </a:bodyPr>
          <a:lstStyle/>
          <a:p>
            <a:r>
              <a:rPr lang="en-US" sz="2000" dirty="0"/>
              <a:t>A</a:t>
            </a:r>
          </a:p>
        </p:txBody>
      </p:sp>
      <p:sp>
        <p:nvSpPr>
          <p:cNvPr id="24" name="TextBox 23"/>
          <p:cNvSpPr txBox="1"/>
          <p:nvPr/>
        </p:nvSpPr>
        <p:spPr>
          <a:xfrm>
            <a:off x="5155060" y="5355625"/>
            <a:ext cx="364954" cy="400110"/>
          </a:xfrm>
          <a:prstGeom prst="rect">
            <a:avLst/>
          </a:prstGeom>
          <a:noFill/>
        </p:spPr>
        <p:txBody>
          <a:bodyPr wrap="square" rtlCol="0">
            <a:spAutoFit/>
          </a:bodyPr>
          <a:lstStyle/>
          <a:p>
            <a:r>
              <a:rPr lang="en-US" sz="2000" dirty="0"/>
              <a:t>C</a:t>
            </a:r>
          </a:p>
        </p:txBody>
      </p:sp>
      <p:cxnSp>
        <p:nvCxnSpPr>
          <p:cNvPr id="45" name="Straight Connector 44"/>
          <p:cNvCxnSpPr/>
          <p:nvPr/>
        </p:nvCxnSpPr>
        <p:spPr>
          <a:xfrm flipH="1" flipV="1">
            <a:off x="3799154" y="3497943"/>
            <a:ext cx="585748" cy="818036"/>
          </a:xfrm>
          <a:prstGeom prst="line">
            <a:avLst/>
          </a:prstGeom>
          <a:ln w="57150">
            <a:solidFill>
              <a:srgbClr val="C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384899" y="4315977"/>
            <a:ext cx="1135116" cy="0"/>
          </a:xfrm>
          <a:prstGeom prst="line">
            <a:avLst/>
          </a:prstGeom>
          <a:ln w="57150">
            <a:solidFill>
              <a:srgbClr val="0033CC"/>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endCxn id="8" idx="3"/>
          </p:cNvCxnSpPr>
          <p:nvPr/>
        </p:nvCxnSpPr>
        <p:spPr>
          <a:xfrm flipH="1">
            <a:off x="3582248" y="4777817"/>
            <a:ext cx="313921" cy="296217"/>
          </a:xfrm>
          <a:prstGeom prst="line">
            <a:avLst/>
          </a:prstGeom>
          <a:ln w="38100">
            <a:solidFill>
              <a:srgbClr val="92D050"/>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662545" y="683568"/>
            <a:ext cx="59436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itchFamily="34" charset="0"/>
                <a:cs typeface="Arial" pitchFamily="34" charset="0"/>
              </a:rPr>
              <a:t>A complex number can be visually represented as a pair of numbers (</a:t>
            </a:r>
            <a:r>
              <a:rPr kumimoji="0" lang="en-US" altLang="en-US" sz="20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a</a:t>
            </a:r>
            <a:r>
              <a:rPr kumimoji="0" lang="en-US" alt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0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b</a:t>
            </a:r>
            <a:r>
              <a:rPr kumimoji="0" lang="en-US" alt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forming a vector on a diagram, representing the complex plane. "Re" is the real axis, "</a:t>
            </a:r>
            <a:r>
              <a:rPr kumimoji="0" lang="en-US" altLang="en-US" sz="2000" b="0" i="0" u="none" strike="noStrike" cap="none" normalizeH="0" baseline="0" dirty="0" err="1">
                <a:ln>
                  <a:noFill/>
                </a:ln>
                <a:solidFill>
                  <a:schemeClr val="tx1"/>
                </a:solidFill>
                <a:effectLst/>
                <a:latin typeface="Arial" pitchFamily="34" charset="0"/>
                <a:cs typeface="Arial" pitchFamily="34" charset="0"/>
              </a:rPr>
              <a:t>Im</a:t>
            </a:r>
            <a:r>
              <a:rPr kumimoji="0" lang="en-US" altLang="en-US" sz="2000" b="0" i="0" u="none" strike="noStrike" cap="none" normalizeH="0" baseline="0" dirty="0">
                <a:ln>
                  <a:noFill/>
                </a:ln>
                <a:solidFill>
                  <a:schemeClr val="tx1"/>
                </a:solidFill>
                <a:effectLst/>
                <a:latin typeface="Arial" pitchFamily="34" charset="0"/>
                <a:cs typeface="Arial" pitchFamily="34" charset="0"/>
              </a:rPr>
              <a:t>" is the imaginary axis, and </a:t>
            </a:r>
            <a:r>
              <a:rPr kumimoji="0" lang="en-US" altLang="en-US" sz="2000" b="0" i="1" u="none" strike="noStrike" cap="none" normalizeH="0" baseline="0" dirty="0" err="1">
                <a:ln>
                  <a:noFill/>
                </a:ln>
                <a:solidFill>
                  <a:schemeClr val="tx1"/>
                </a:solidFill>
                <a:effectLst/>
                <a:latin typeface="Arial" panose="020B0604020202020204" pitchFamily="34" charset="0"/>
                <a:cs typeface="Arial" panose="020B0604020202020204" pitchFamily="34" charset="0"/>
              </a:rPr>
              <a:t>i</a:t>
            </a:r>
            <a:r>
              <a:rPr kumimoji="0" lang="en-US" altLang="en-US" sz="2000" b="0" i="0" u="none" strike="noStrike" cap="none" normalizeH="0" baseline="0" dirty="0">
                <a:ln>
                  <a:noFill/>
                </a:ln>
                <a:solidFill>
                  <a:schemeClr val="tx1"/>
                </a:solidFill>
                <a:effectLst/>
                <a:latin typeface="Arial" pitchFamily="34" charset="0"/>
                <a:cs typeface="Arial" pitchFamily="34" charset="0"/>
              </a:rPr>
              <a:t> is the imaginary unit</a:t>
            </a:r>
          </a:p>
        </p:txBody>
      </p:sp>
      <p:pic>
        <p:nvPicPr>
          <p:cNvPr id="1026" name="Picture 2" descr="https://upload.wikimedia.org/wikipedia/commons/thumb/a/af/Complex_number_illustration.svg/220px-Complex_number_illustration.svg.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627302"/>
            <a:ext cx="2095500" cy="2257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1204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
          <p:cNvPicPr>
            <a:picLocks noChangeAspect="1" noChangeArrowheads="1"/>
          </p:cNvPicPr>
          <p:nvPr/>
        </p:nvPicPr>
        <p:blipFill>
          <a:blip r:embed="rId2" cstate="print"/>
          <a:srcRect/>
          <a:stretch>
            <a:fillRect/>
          </a:stretch>
        </p:blipFill>
        <p:spPr bwMode="auto">
          <a:xfrm>
            <a:off x="-1" y="1458930"/>
            <a:ext cx="9144001" cy="5399069"/>
          </a:xfrm>
          <a:prstGeom prst="rect">
            <a:avLst/>
          </a:prstGeom>
          <a:noFill/>
          <a:ln w="9525">
            <a:noFill/>
            <a:miter lim="800000"/>
            <a:headEnd/>
            <a:tailEnd/>
          </a:ln>
        </p:spPr>
      </p:pic>
      <p:sp>
        <p:nvSpPr>
          <p:cNvPr id="77827" name="TextBox 2"/>
          <p:cNvSpPr txBox="1">
            <a:spLocks noChangeArrowheads="1"/>
          </p:cNvSpPr>
          <p:nvPr/>
        </p:nvSpPr>
        <p:spPr bwMode="auto">
          <a:xfrm>
            <a:off x="749074" y="449943"/>
            <a:ext cx="7929562" cy="830997"/>
          </a:xfrm>
          <a:prstGeom prst="rect">
            <a:avLst/>
          </a:prstGeom>
          <a:noFill/>
          <a:ln w="9525">
            <a:noFill/>
            <a:miter lim="800000"/>
            <a:headEnd/>
            <a:tailEnd/>
          </a:ln>
        </p:spPr>
        <p:txBody>
          <a:bodyPr>
            <a:spAutoFit/>
          </a:bodyPr>
          <a:lstStyle/>
          <a:p>
            <a:pPr algn="ctr"/>
            <a:r>
              <a:rPr lang="en-US" sz="2800" b="1" i="1" u="sng" dirty="0">
                <a:solidFill>
                  <a:srgbClr val="0033CC"/>
                </a:solidFill>
                <a:latin typeface="Times New Roman" pitchFamily="18" charset="0"/>
                <a:cs typeface="Times New Roman" pitchFamily="18" charset="0"/>
              </a:rPr>
              <a:t>Illustration of on-site measurements</a:t>
            </a:r>
          </a:p>
          <a:p>
            <a:pPr algn="ctr"/>
            <a:endParaRPr lang="en-US" sz="2000" dirty="0"/>
          </a:p>
        </p:txBody>
      </p:sp>
      <p:sp>
        <p:nvSpPr>
          <p:cNvPr id="77828" name="TextBox 3"/>
          <p:cNvSpPr txBox="1">
            <a:spLocks noChangeArrowheads="1"/>
          </p:cNvSpPr>
          <p:nvPr/>
        </p:nvSpPr>
        <p:spPr bwMode="auto">
          <a:xfrm>
            <a:off x="217488" y="4789488"/>
            <a:ext cx="2409825" cy="1323439"/>
          </a:xfrm>
          <a:prstGeom prst="rect">
            <a:avLst/>
          </a:prstGeom>
          <a:noFill/>
          <a:ln w="9525">
            <a:noFill/>
            <a:miter lim="800000"/>
            <a:headEnd/>
            <a:tailEnd/>
          </a:ln>
        </p:spPr>
        <p:txBody>
          <a:bodyPr>
            <a:spAutoFit/>
          </a:bodyPr>
          <a:lstStyle/>
          <a:p>
            <a:r>
              <a:rPr lang="en-US" sz="2000" b="1" i="1" dirty="0">
                <a:solidFill>
                  <a:srgbClr val="0033CC"/>
                </a:solidFill>
                <a:latin typeface="Times New Roman" pitchFamily="18" charset="0"/>
                <a:cs typeface="Times New Roman" pitchFamily="18" charset="0"/>
              </a:rPr>
              <a:t>The customer added the 225 amp panel some time after the original installation.</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srcRect/>
          <a:stretch>
            <a:fillRect/>
          </a:stretch>
        </p:blipFill>
        <p:spPr bwMode="auto">
          <a:xfrm>
            <a:off x="1770062" y="1553788"/>
            <a:ext cx="6088063" cy="4507965"/>
          </a:xfrm>
          <a:prstGeom prst="rect">
            <a:avLst/>
          </a:prstGeom>
          <a:noFill/>
          <a:ln w="9525">
            <a:solidFill>
              <a:schemeClr val="tx1"/>
            </a:solidFill>
            <a:miter lim="800000"/>
            <a:headEnd/>
            <a:tailEnd/>
          </a:ln>
        </p:spPr>
      </p:pic>
      <p:sp>
        <p:nvSpPr>
          <p:cNvPr id="48131" name="Text Box 3"/>
          <p:cNvSpPr txBox="1">
            <a:spLocks noChangeArrowheads="1"/>
          </p:cNvSpPr>
          <p:nvPr/>
        </p:nvSpPr>
        <p:spPr bwMode="auto">
          <a:xfrm>
            <a:off x="1371600" y="579438"/>
            <a:ext cx="6154738" cy="457200"/>
          </a:xfrm>
          <a:prstGeom prst="rect">
            <a:avLst/>
          </a:prstGeom>
          <a:noFill/>
          <a:ln w="9525">
            <a:noFill/>
            <a:miter lim="800000"/>
            <a:headEnd/>
            <a:tailEnd/>
          </a:ln>
        </p:spPr>
        <p:txBody>
          <a:bodyPr wrap="none">
            <a:spAutoFit/>
          </a:bodyPr>
          <a:lstStyle/>
          <a:p>
            <a:r>
              <a:rPr lang="en-US" sz="2400" b="1" i="1" u="sng" dirty="0">
                <a:solidFill>
                  <a:srgbClr val="0033CC"/>
                </a:solidFill>
                <a:latin typeface="Times New Roman" pitchFamily="18" charset="0"/>
              </a:rPr>
              <a:t>Opportunity to Bill for Excessive Reactive Load</a:t>
            </a:r>
          </a:p>
        </p:txBody>
      </p:sp>
      <p:sp>
        <p:nvSpPr>
          <p:cNvPr id="48137" name="Line 9"/>
          <p:cNvSpPr>
            <a:spLocks noChangeShapeType="1"/>
          </p:cNvSpPr>
          <p:nvPr/>
        </p:nvSpPr>
        <p:spPr bwMode="auto">
          <a:xfrm>
            <a:off x="5334000" y="5512085"/>
            <a:ext cx="1219200" cy="0"/>
          </a:xfrm>
          <a:prstGeom prst="line">
            <a:avLst/>
          </a:prstGeom>
          <a:noFill/>
          <a:ln w="76200">
            <a:solidFill>
              <a:srgbClr val="FF0000"/>
            </a:solidFill>
            <a:round/>
            <a:headEnd/>
            <a:tailEnd/>
          </a:ln>
        </p:spPr>
        <p:txBody>
          <a:bodyPr wrap="none" anchor="ctr"/>
          <a:lstStyle/>
          <a:p>
            <a:endParaRPr lang="en-US"/>
          </a:p>
        </p:txBody>
      </p:sp>
      <p:sp>
        <p:nvSpPr>
          <p:cNvPr id="67589" name="Text Box 10"/>
          <p:cNvSpPr txBox="1">
            <a:spLocks noChangeArrowheads="1"/>
          </p:cNvSpPr>
          <p:nvPr/>
        </p:nvSpPr>
        <p:spPr bwMode="auto">
          <a:xfrm>
            <a:off x="2542166" y="106618"/>
            <a:ext cx="4011034" cy="584775"/>
          </a:xfrm>
          <a:prstGeom prst="rect">
            <a:avLst/>
          </a:prstGeom>
          <a:noFill/>
          <a:ln w="9525">
            <a:noFill/>
            <a:miter lim="800000"/>
            <a:headEnd/>
            <a:tailEnd/>
          </a:ln>
        </p:spPr>
        <p:txBody>
          <a:bodyPr wrap="none">
            <a:spAutoFit/>
          </a:bodyPr>
          <a:lstStyle/>
          <a:p>
            <a:r>
              <a:rPr lang="en-US" sz="3200" b="1" i="1" dirty="0">
                <a:solidFill>
                  <a:srgbClr val="0033CC"/>
                </a:solidFill>
                <a:latin typeface="Arial" panose="020B0604020202020204" pitchFamily="34" charset="0"/>
                <a:cs typeface="Arial" panose="020B0604020202020204" pitchFamily="34" charset="0"/>
              </a:rPr>
              <a:t>Metering Problem ?</a:t>
            </a:r>
          </a:p>
        </p:txBody>
      </p:sp>
      <p:sp>
        <p:nvSpPr>
          <p:cNvPr id="48142" name="Text Box 14"/>
          <p:cNvSpPr txBox="1">
            <a:spLocks noChangeArrowheads="1"/>
          </p:cNvSpPr>
          <p:nvPr/>
        </p:nvSpPr>
        <p:spPr bwMode="auto">
          <a:xfrm>
            <a:off x="2712886" y="969013"/>
            <a:ext cx="3669594" cy="584775"/>
          </a:xfrm>
          <a:prstGeom prst="rect">
            <a:avLst/>
          </a:prstGeom>
          <a:noFill/>
          <a:ln w="9525">
            <a:noFill/>
            <a:miter lim="800000"/>
            <a:headEnd/>
            <a:tailEnd/>
          </a:ln>
        </p:spPr>
        <p:txBody>
          <a:bodyPr wrap="none">
            <a:spAutoFit/>
          </a:bodyPr>
          <a:lstStyle/>
          <a:p>
            <a:r>
              <a:rPr lang="en-US" sz="3200" b="1" i="1" dirty="0">
                <a:solidFill>
                  <a:srgbClr val="0033CC"/>
                </a:solidFill>
                <a:latin typeface="Arial" panose="020B0604020202020204" pitchFamily="34" charset="0"/>
                <a:cs typeface="Arial" panose="020B0604020202020204" pitchFamily="34" charset="0"/>
              </a:rPr>
              <a:t>Bad Power Factor</a:t>
            </a:r>
          </a:p>
        </p:txBody>
      </p:sp>
      <p:grpSp>
        <p:nvGrpSpPr>
          <p:cNvPr id="2" name="Group 22"/>
          <p:cNvGrpSpPr>
            <a:grpSpLocks/>
          </p:cNvGrpSpPr>
          <p:nvPr/>
        </p:nvGrpSpPr>
        <p:grpSpPr bwMode="auto">
          <a:xfrm>
            <a:off x="6888430" y="2041543"/>
            <a:ext cx="2155825" cy="627062"/>
            <a:chOff x="4378" y="1519"/>
            <a:chExt cx="1358" cy="395"/>
          </a:xfrm>
        </p:grpSpPr>
        <p:sp>
          <p:nvSpPr>
            <p:cNvPr id="67592" name="AutoShape 19"/>
            <p:cNvSpPr>
              <a:spLocks noChangeArrowheads="1"/>
            </p:cNvSpPr>
            <p:nvPr/>
          </p:nvSpPr>
          <p:spPr bwMode="auto">
            <a:xfrm>
              <a:off x="4950" y="1519"/>
              <a:ext cx="786" cy="395"/>
            </a:xfrm>
            <a:prstGeom prst="leftArrow">
              <a:avLst>
                <a:gd name="adj1" fmla="val 50000"/>
                <a:gd name="adj2" fmla="val 49747"/>
              </a:avLst>
            </a:prstGeom>
            <a:solidFill>
              <a:schemeClr val="accent1"/>
            </a:solidFill>
            <a:ln w="9525">
              <a:solidFill>
                <a:schemeClr val="tx1"/>
              </a:solidFill>
              <a:miter lim="800000"/>
              <a:headEnd/>
              <a:tailEnd/>
            </a:ln>
          </p:spPr>
          <p:txBody>
            <a:bodyPr wrap="none" anchor="ctr"/>
            <a:lstStyle/>
            <a:p>
              <a:pPr algn="ctr"/>
              <a:r>
                <a:rPr lang="en-US" sz="1000" b="1">
                  <a:latin typeface="Tahoma" pitchFamily="34" charset="0"/>
                </a:rPr>
                <a:t>Balanced Load</a:t>
              </a:r>
            </a:p>
          </p:txBody>
        </p:sp>
        <p:sp>
          <p:nvSpPr>
            <p:cNvPr id="67593" name="Rectangle 20"/>
            <p:cNvSpPr>
              <a:spLocks noChangeArrowheads="1"/>
            </p:cNvSpPr>
            <p:nvPr/>
          </p:nvSpPr>
          <p:spPr bwMode="auto">
            <a:xfrm>
              <a:off x="4378" y="1575"/>
              <a:ext cx="576" cy="339"/>
            </a:xfrm>
            <a:prstGeom prst="rect">
              <a:avLst/>
            </a:prstGeom>
            <a:noFill/>
            <a:ln w="41275">
              <a:solidFill>
                <a:srgbClr val="00CC66"/>
              </a:solidFill>
              <a:miter lim="800000"/>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8137"/>
                                        </p:tgtEl>
                                        <p:attrNameLst>
                                          <p:attrName>style.visibility</p:attrName>
                                        </p:attrNameLst>
                                      </p:cBhvr>
                                      <p:to>
                                        <p:strVal val="visible"/>
                                      </p:to>
                                    </p:set>
                                    <p:anim calcmode="lin" valueType="num">
                                      <p:cBhvr>
                                        <p:cTn id="7" dur="1000" fill="hold"/>
                                        <p:tgtEl>
                                          <p:spTgt spid="48137"/>
                                        </p:tgtEl>
                                        <p:attrNameLst>
                                          <p:attrName>ppt_w</p:attrName>
                                        </p:attrNameLst>
                                      </p:cBhvr>
                                      <p:tavLst>
                                        <p:tav tm="0">
                                          <p:val>
                                            <p:fltVal val="0"/>
                                          </p:val>
                                        </p:tav>
                                        <p:tav tm="100000">
                                          <p:val>
                                            <p:strVal val="#ppt_w"/>
                                          </p:val>
                                        </p:tav>
                                      </p:tavLst>
                                    </p:anim>
                                    <p:anim calcmode="lin" valueType="num">
                                      <p:cBhvr>
                                        <p:cTn id="8" dur="1000" fill="hold"/>
                                        <p:tgtEl>
                                          <p:spTgt spid="48137"/>
                                        </p:tgtEl>
                                        <p:attrNameLst>
                                          <p:attrName>ppt_h</p:attrName>
                                        </p:attrNameLst>
                                      </p:cBhvr>
                                      <p:tavLst>
                                        <p:tav tm="0">
                                          <p:val>
                                            <p:fltVal val="0"/>
                                          </p:val>
                                        </p:tav>
                                        <p:tav tm="100000">
                                          <p:val>
                                            <p:strVal val="#ppt_h"/>
                                          </p:val>
                                        </p:tav>
                                      </p:tavLst>
                                    </p:anim>
                                    <p:anim calcmode="lin" valueType="num">
                                      <p:cBhvr>
                                        <p:cTn id="9" dur="1000" fill="hold"/>
                                        <p:tgtEl>
                                          <p:spTgt spid="4813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81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righ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8142"/>
                                        </p:tgtEl>
                                        <p:attrNameLst>
                                          <p:attrName>style.visibility</p:attrName>
                                        </p:attrNameLst>
                                      </p:cBhvr>
                                      <p:to>
                                        <p:strVal val="visible"/>
                                      </p:to>
                                    </p:set>
                                    <p:animEffect transition="in" filter="blinds(horizontal)">
                                      <p:cBhvr>
                                        <p:cTn id="20" dur="500"/>
                                        <p:tgtEl>
                                          <p:spTgt spid="48142"/>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grpId="1" nodeType="clickEffect">
                                  <p:stCondLst>
                                    <p:cond delay="0"/>
                                  </p:stCondLst>
                                  <p:childTnLst>
                                    <p:animEffect transition="out" filter="dissolve">
                                      <p:cBhvr>
                                        <p:cTn id="24" dur="500"/>
                                        <p:tgtEl>
                                          <p:spTgt spid="48142"/>
                                        </p:tgtEl>
                                      </p:cBhvr>
                                    </p:animEffect>
                                    <p:set>
                                      <p:cBhvr>
                                        <p:cTn id="25" dur="1" fill="hold">
                                          <p:stCondLst>
                                            <p:cond delay="499"/>
                                          </p:stCondLst>
                                        </p:cTn>
                                        <p:tgtEl>
                                          <p:spTgt spid="48142"/>
                                        </p:tgtEl>
                                        <p:attrNameLst>
                                          <p:attrName>style.visibility</p:attrName>
                                        </p:attrNameLst>
                                      </p:cBhvr>
                                      <p:to>
                                        <p:strVal val="hidden"/>
                                      </p:to>
                                    </p:set>
                                  </p:childTnLst>
                                </p:cTn>
                              </p:par>
                            </p:childTnLst>
                          </p:cTn>
                        </p:par>
                        <p:par>
                          <p:cTn id="26" fill="hold">
                            <p:stCondLst>
                              <p:cond delay="500"/>
                            </p:stCondLst>
                            <p:childTnLst>
                              <p:par>
                                <p:cTn id="27" presetID="4" presetClass="entr" presetSubtype="32" fill="hold" grpId="0" nodeType="afterEffect">
                                  <p:stCondLst>
                                    <p:cond delay="0"/>
                                  </p:stCondLst>
                                  <p:childTnLst>
                                    <p:set>
                                      <p:cBhvr>
                                        <p:cTn id="28" dur="1" fill="hold">
                                          <p:stCondLst>
                                            <p:cond delay="0"/>
                                          </p:stCondLst>
                                        </p:cTn>
                                        <p:tgtEl>
                                          <p:spTgt spid="48131"/>
                                        </p:tgtEl>
                                        <p:attrNameLst>
                                          <p:attrName>style.visibility</p:attrName>
                                        </p:attrNameLst>
                                      </p:cBhvr>
                                      <p:to>
                                        <p:strVal val="visible"/>
                                      </p:to>
                                    </p:set>
                                    <p:animEffect transition="in" filter="box(out)">
                                      <p:cBhvr>
                                        <p:cTn id="29" dur="500"/>
                                        <p:tgtEl>
                                          <p:spTgt spid="48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autoUpdateAnimBg="0"/>
      <p:bldP spid="48137" grpId="0" animBg="1"/>
      <p:bldP spid="48142" grpId="0" autoUpdateAnimBg="0"/>
      <p:bldP spid="48142" grpId="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1071563" y="2970213"/>
            <a:ext cx="7005637" cy="639762"/>
          </a:xfrm>
        </p:spPr>
        <p:txBody>
          <a:bodyPr>
            <a:noAutofit/>
          </a:bodyPr>
          <a:lstStyle/>
          <a:p>
            <a:pPr algn="ctr" eaLnBrk="1" hangingPunct="1"/>
            <a:r>
              <a:rPr lang="en-US" sz="3200" b="1" i="1" dirty="0">
                <a:solidFill>
                  <a:srgbClr val="0033CC"/>
                </a:solidFill>
                <a:latin typeface="Arial" panose="020B0604020202020204" pitchFamily="34" charset="0"/>
                <a:cs typeface="Arial" panose="020B0604020202020204" pitchFamily="34" charset="0"/>
              </a:rPr>
              <a:t>What can a Customer or Utility do about Bad Factor?</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7" name="Picture 5"/>
          <p:cNvPicPr>
            <a:picLocks noChangeAspect="1" noChangeArrowheads="1"/>
          </p:cNvPicPr>
          <p:nvPr/>
        </p:nvPicPr>
        <p:blipFill>
          <a:blip r:embed="rId2" cstate="print"/>
          <a:srcRect/>
          <a:stretch>
            <a:fillRect/>
          </a:stretch>
        </p:blipFill>
        <p:spPr bwMode="auto">
          <a:xfrm>
            <a:off x="1828800" y="1557565"/>
            <a:ext cx="5006975" cy="3963988"/>
          </a:xfrm>
          <a:prstGeom prst="rect">
            <a:avLst/>
          </a:prstGeom>
          <a:noFill/>
          <a:ln w="9525">
            <a:solidFill>
              <a:schemeClr val="tx1"/>
            </a:solidFill>
            <a:miter lim="800000"/>
            <a:headEnd/>
            <a:tailEnd/>
          </a:ln>
        </p:spPr>
      </p:pic>
      <p:sp>
        <p:nvSpPr>
          <p:cNvPr id="361484" name="AutoShape 12"/>
          <p:cNvSpPr>
            <a:spLocks noChangeArrowheads="1"/>
          </p:cNvSpPr>
          <p:nvPr/>
        </p:nvSpPr>
        <p:spPr bwMode="auto">
          <a:xfrm>
            <a:off x="2169659" y="3539559"/>
            <a:ext cx="285750" cy="693737"/>
          </a:xfrm>
          <a:prstGeom prst="downArrow">
            <a:avLst>
              <a:gd name="adj1" fmla="val 50000"/>
              <a:gd name="adj2" fmla="val 60694"/>
            </a:avLst>
          </a:prstGeom>
          <a:solidFill>
            <a:schemeClr val="accent1">
              <a:alpha val="34901"/>
            </a:schemeClr>
          </a:solidFill>
          <a:ln w="9525">
            <a:solidFill>
              <a:schemeClr val="tx1"/>
            </a:solidFill>
            <a:miter lim="800000"/>
            <a:headEnd/>
            <a:tailEnd/>
          </a:ln>
        </p:spPr>
        <p:txBody>
          <a:bodyPr wrap="none" anchor="ctr"/>
          <a:lstStyle/>
          <a:p>
            <a:pPr algn="ctr"/>
            <a:r>
              <a:rPr lang="en-US" sz="2800" dirty="0">
                <a:latin typeface="Times New Roman MT Extra Bold" pitchFamily="18" charset="0"/>
              </a:rPr>
              <a:t>?</a:t>
            </a:r>
          </a:p>
        </p:txBody>
      </p:sp>
      <p:sp>
        <p:nvSpPr>
          <p:cNvPr id="2" name="Rectangle 1"/>
          <p:cNvSpPr/>
          <p:nvPr/>
        </p:nvSpPr>
        <p:spPr>
          <a:xfrm>
            <a:off x="2273069" y="631763"/>
            <a:ext cx="4118435" cy="584775"/>
          </a:xfrm>
          <a:prstGeom prst="rect">
            <a:avLst/>
          </a:prstGeom>
        </p:spPr>
        <p:txBody>
          <a:bodyPr wrap="none">
            <a:spAutoFit/>
          </a:bodyPr>
          <a:lstStyle/>
          <a:p>
            <a:pPr algn="ctr"/>
            <a:r>
              <a:rPr lang="en-US" sz="3200" b="1" i="1" dirty="0">
                <a:solidFill>
                  <a:srgbClr val="0033CC"/>
                </a:solidFill>
                <a:latin typeface="Arial" panose="020B0604020202020204" pitchFamily="34" charset="0"/>
                <a:cs typeface="Arial" panose="020B0604020202020204" pitchFamily="34" charset="0"/>
              </a:rPr>
              <a:t>VARs Compensator </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14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61484"/>
                                        </p:tgtEl>
                                        <p:attrNameLst>
                                          <p:attrName>style.visibility</p:attrName>
                                        </p:attrNameLst>
                                      </p:cBhvr>
                                      <p:to>
                                        <p:strVal val="visible"/>
                                      </p:to>
                                    </p:set>
                                    <p:animEffect transition="in" filter="wipe(up)">
                                      <p:cBhvr>
                                        <p:cTn id="11" dur="500"/>
                                        <p:tgtEl>
                                          <p:spTgt spid="361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3" cstate="print"/>
          <a:srcRect/>
          <a:stretch>
            <a:fillRect/>
          </a:stretch>
        </p:blipFill>
        <p:spPr bwMode="auto">
          <a:xfrm>
            <a:off x="130139" y="744323"/>
            <a:ext cx="4113213" cy="3084513"/>
          </a:xfrm>
          <a:prstGeom prst="rect">
            <a:avLst/>
          </a:prstGeom>
          <a:noFill/>
          <a:ln w="9525">
            <a:solidFill>
              <a:schemeClr val="tx1"/>
            </a:solidFill>
            <a:miter lim="800000"/>
            <a:headEnd/>
            <a:tailEnd/>
          </a:ln>
        </p:spPr>
      </p:pic>
      <p:pic>
        <p:nvPicPr>
          <p:cNvPr id="49157" name="Picture 5"/>
          <p:cNvPicPr>
            <a:picLocks noChangeAspect="1" noChangeArrowheads="1"/>
          </p:cNvPicPr>
          <p:nvPr/>
        </p:nvPicPr>
        <p:blipFill>
          <a:blip r:embed="rId4" cstate="print"/>
          <a:srcRect/>
          <a:stretch>
            <a:fillRect/>
          </a:stretch>
        </p:blipFill>
        <p:spPr bwMode="auto">
          <a:xfrm>
            <a:off x="4767085" y="2988947"/>
            <a:ext cx="4113212" cy="3084512"/>
          </a:xfrm>
          <a:prstGeom prst="rect">
            <a:avLst/>
          </a:prstGeom>
          <a:noFill/>
          <a:ln w="9525">
            <a:solidFill>
              <a:schemeClr val="tx1"/>
            </a:solidFill>
            <a:miter lim="800000"/>
            <a:headEnd/>
            <a:tailEnd/>
          </a:ln>
        </p:spPr>
      </p:pic>
      <p:sp>
        <p:nvSpPr>
          <p:cNvPr id="83973" name="Text Box 6"/>
          <p:cNvSpPr txBox="1">
            <a:spLocks noChangeArrowheads="1"/>
          </p:cNvSpPr>
          <p:nvPr/>
        </p:nvSpPr>
        <p:spPr bwMode="auto">
          <a:xfrm>
            <a:off x="5074577" y="1869598"/>
            <a:ext cx="3030537" cy="457200"/>
          </a:xfrm>
          <a:prstGeom prst="rect">
            <a:avLst/>
          </a:prstGeom>
          <a:noFill/>
          <a:ln w="9525">
            <a:noFill/>
            <a:miter lim="800000"/>
            <a:headEnd/>
            <a:tailEnd/>
          </a:ln>
        </p:spPr>
        <p:txBody>
          <a:bodyPr wrap="none">
            <a:spAutoFit/>
          </a:bodyPr>
          <a:lstStyle/>
          <a:p>
            <a:r>
              <a:rPr lang="en-US" sz="2400" b="1" i="1" u="sng" dirty="0">
                <a:solidFill>
                  <a:srgbClr val="0033CC"/>
                </a:solidFill>
                <a:latin typeface="Times New Roman" pitchFamily="18" charset="0"/>
              </a:rPr>
              <a:t>Vars Compensator Off</a:t>
            </a:r>
          </a:p>
        </p:txBody>
      </p:sp>
      <p:sp>
        <p:nvSpPr>
          <p:cNvPr id="49159" name="Text Box 7"/>
          <p:cNvSpPr txBox="1">
            <a:spLocks noChangeArrowheads="1"/>
          </p:cNvSpPr>
          <p:nvPr/>
        </p:nvSpPr>
        <p:spPr bwMode="auto">
          <a:xfrm>
            <a:off x="724935" y="4345112"/>
            <a:ext cx="2997200" cy="457200"/>
          </a:xfrm>
          <a:prstGeom prst="rect">
            <a:avLst/>
          </a:prstGeom>
          <a:noFill/>
          <a:ln w="9525">
            <a:noFill/>
            <a:miter lim="800000"/>
            <a:headEnd/>
            <a:tailEnd/>
          </a:ln>
        </p:spPr>
        <p:txBody>
          <a:bodyPr wrap="none">
            <a:spAutoFit/>
          </a:bodyPr>
          <a:lstStyle/>
          <a:p>
            <a:r>
              <a:rPr lang="en-US" sz="2400" b="1" i="1" u="sng" dirty="0" err="1">
                <a:solidFill>
                  <a:srgbClr val="0033CC"/>
                </a:solidFill>
                <a:latin typeface="Times New Roman" pitchFamily="18" charset="0"/>
              </a:rPr>
              <a:t>Vars</a:t>
            </a:r>
            <a:r>
              <a:rPr lang="en-US" sz="2400" b="1" i="1" u="sng" dirty="0">
                <a:solidFill>
                  <a:srgbClr val="0033CC"/>
                </a:solidFill>
                <a:latin typeface="Times New Roman" pitchFamily="18" charset="0"/>
              </a:rPr>
              <a:t> Compensator On</a:t>
            </a:r>
          </a:p>
        </p:txBody>
      </p:sp>
      <p:sp>
        <p:nvSpPr>
          <p:cNvPr id="83975" name="Line 8"/>
          <p:cNvSpPr>
            <a:spLocks noChangeShapeType="1"/>
          </p:cNvSpPr>
          <p:nvPr/>
        </p:nvSpPr>
        <p:spPr bwMode="auto">
          <a:xfrm flipH="1">
            <a:off x="3245777" y="2134456"/>
            <a:ext cx="1828800" cy="0"/>
          </a:xfrm>
          <a:prstGeom prst="line">
            <a:avLst/>
          </a:prstGeom>
          <a:noFill/>
          <a:ln w="38100">
            <a:solidFill>
              <a:srgbClr val="FF0000"/>
            </a:solidFill>
            <a:round/>
            <a:headEnd/>
            <a:tailEnd type="triangle" w="med" len="med"/>
          </a:ln>
        </p:spPr>
        <p:txBody>
          <a:bodyPr wrap="none" anchor="ctr"/>
          <a:lstStyle/>
          <a:p>
            <a:endParaRPr lang="en-US"/>
          </a:p>
        </p:txBody>
      </p:sp>
      <p:sp>
        <p:nvSpPr>
          <p:cNvPr id="49161" name="Line 9"/>
          <p:cNvSpPr>
            <a:spLocks noChangeShapeType="1"/>
          </p:cNvSpPr>
          <p:nvPr/>
        </p:nvSpPr>
        <p:spPr bwMode="auto">
          <a:xfrm flipH="1">
            <a:off x="3852685" y="4620803"/>
            <a:ext cx="1828800" cy="0"/>
          </a:xfrm>
          <a:prstGeom prst="line">
            <a:avLst/>
          </a:prstGeom>
          <a:noFill/>
          <a:ln w="38100">
            <a:solidFill>
              <a:srgbClr val="FF0000"/>
            </a:solidFill>
            <a:round/>
            <a:headEnd type="triangle" w="med" len="med"/>
            <a:tailEnd/>
          </a:ln>
        </p:spPr>
        <p:txBody>
          <a:bodyPr wrap="none" anchor="ctr"/>
          <a:lstStyle/>
          <a:p>
            <a:endParaRPr lang="en-US"/>
          </a:p>
        </p:txBody>
      </p:sp>
      <p:sp>
        <p:nvSpPr>
          <p:cNvPr id="83977" name="Line 16"/>
          <p:cNvSpPr>
            <a:spLocks noChangeShapeType="1"/>
          </p:cNvSpPr>
          <p:nvPr/>
        </p:nvSpPr>
        <p:spPr bwMode="auto">
          <a:xfrm>
            <a:off x="2514600" y="3468384"/>
            <a:ext cx="838200" cy="0"/>
          </a:xfrm>
          <a:prstGeom prst="line">
            <a:avLst/>
          </a:prstGeom>
          <a:noFill/>
          <a:ln w="50800">
            <a:solidFill>
              <a:srgbClr val="FF0000"/>
            </a:solidFill>
            <a:round/>
            <a:headEnd/>
            <a:tailEnd/>
          </a:ln>
        </p:spPr>
        <p:txBody>
          <a:bodyPr/>
          <a:lstStyle/>
          <a:p>
            <a:endParaRPr lang="en-US"/>
          </a:p>
        </p:txBody>
      </p:sp>
      <p:sp>
        <p:nvSpPr>
          <p:cNvPr id="49169" name="Line 17"/>
          <p:cNvSpPr>
            <a:spLocks noChangeShapeType="1"/>
          </p:cNvSpPr>
          <p:nvPr/>
        </p:nvSpPr>
        <p:spPr bwMode="auto">
          <a:xfrm>
            <a:off x="7127696" y="5743254"/>
            <a:ext cx="838200" cy="0"/>
          </a:xfrm>
          <a:prstGeom prst="line">
            <a:avLst/>
          </a:prstGeom>
          <a:noFill/>
          <a:ln w="50800">
            <a:solidFill>
              <a:srgbClr val="FF0000"/>
            </a:solidFill>
            <a:round/>
            <a:headEnd/>
            <a:tailEnd/>
          </a:ln>
        </p:spPr>
        <p:txBody>
          <a:bodyPr/>
          <a:lstStyle/>
          <a:p>
            <a:endParaRPr lang="en-US"/>
          </a:p>
        </p:txBody>
      </p:sp>
      <p:sp>
        <p:nvSpPr>
          <p:cNvPr id="11" name="Text Box 7"/>
          <p:cNvSpPr txBox="1">
            <a:spLocks noChangeArrowheads="1"/>
          </p:cNvSpPr>
          <p:nvPr/>
        </p:nvSpPr>
        <p:spPr bwMode="auto">
          <a:xfrm>
            <a:off x="114300" y="36512"/>
            <a:ext cx="9067800" cy="584775"/>
          </a:xfrm>
          <a:prstGeom prst="rect">
            <a:avLst/>
          </a:prstGeom>
          <a:noFill/>
          <a:ln w="9525">
            <a:noFill/>
            <a:miter lim="800000"/>
            <a:headEnd/>
            <a:tailEnd/>
          </a:ln>
        </p:spPr>
        <p:txBody>
          <a:bodyPr wrap="square">
            <a:spAutoFit/>
          </a:bodyPr>
          <a:lstStyle/>
          <a:p>
            <a:pPr algn="ctr"/>
            <a:r>
              <a:rPr lang="en-US" sz="3200" b="1" i="1" dirty="0">
                <a:solidFill>
                  <a:srgbClr val="0033CC"/>
                </a:solidFill>
                <a:latin typeface="Arial" panose="020B0604020202020204" pitchFamily="34" charset="0"/>
                <a:cs typeface="Arial" panose="020B0604020202020204" pitchFamily="34" charset="0"/>
              </a:rPr>
              <a:t>Site With VARs Compensator Installed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9161"/>
                                        </p:tgtEl>
                                        <p:attrNameLst>
                                          <p:attrName>style.visibility</p:attrName>
                                        </p:attrNameLst>
                                      </p:cBhvr>
                                      <p:to>
                                        <p:strVal val="visible"/>
                                      </p:to>
                                    </p:set>
                                    <p:animEffect transition="in" filter="blinds(horizontal)">
                                      <p:cBhvr>
                                        <p:cTn id="7" dur="500"/>
                                        <p:tgtEl>
                                          <p:spTgt spid="4916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9159"/>
                                        </p:tgtEl>
                                        <p:attrNameLst>
                                          <p:attrName>style.visibility</p:attrName>
                                        </p:attrNameLst>
                                      </p:cBhvr>
                                      <p:to>
                                        <p:strVal val="visible"/>
                                      </p:to>
                                    </p:set>
                                    <p:animEffect transition="in" filter="blinds(horizontal)">
                                      <p:cBhvr>
                                        <p:cTn id="10" dur="500"/>
                                        <p:tgtEl>
                                          <p:spTgt spid="4915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9169"/>
                                        </p:tgtEl>
                                        <p:attrNameLst>
                                          <p:attrName>style.visibility</p:attrName>
                                        </p:attrNameLst>
                                      </p:cBhvr>
                                      <p:to>
                                        <p:strVal val="visible"/>
                                      </p:to>
                                    </p:set>
                                    <p:animEffect transition="in" filter="blinds(horizontal)">
                                      <p:cBhvr>
                                        <p:cTn id="13" dur="500"/>
                                        <p:tgtEl>
                                          <p:spTgt spid="49169"/>
                                        </p:tgtEl>
                                      </p:cBhvr>
                                    </p:animEffect>
                                  </p:childTnLst>
                                </p:cTn>
                              </p:par>
                              <p:par>
                                <p:cTn id="14" presetID="3" presetClass="entr" presetSubtype="10" fill="hold" nodeType="withEffect">
                                  <p:stCondLst>
                                    <p:cond delay="0"/>
                                  </p:stCondLst>
                                  <p:childTnLst>
                                    <p:set>
                                      <p:cBhvr>
                                        <p:cTn id="15" dur="1" fill="hold">
                                          <p:stCondLst>
                                            <p:cond delay="0"/>
                                          </p:stCondLst>
                                        </p:cTn>
                                        <p:tgtEl>
                                          <p:spTgt spid="49157"/>
                                        </p:tgtEl>
                                        <p:attrNameLst>
                                          <p:attrName>style.visibility</p:attrName>
                                        </p:attrNameLst>
                                      </p:cBhvr>
                                      <p:to>
                                        <p:strVal val="visible"/>
                                      </p:to>
                                    </p:set>
                                    <p:animEffect transition="in" filter="blinds(horizontal)">
                                      <p:cBhvr>
                                        <p:cTn id="16" dur="500"/>
                                        <p:tgtEl>
                                          <p:spTgt spid="49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9" grpId="0"/>
      <p:bldP spid="49161" grpId="0" animBg="1"/>
      <p:bldP spid="49169"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extLst>
    <a:ext uri="{05A4C25C-085E-4340-85A3-A5531E510DB2}">
      <thm15:themeFamily xmlns:thm15="http://schemas.microsoft.com/office/thememl/2012/main" xmlns="" name="Theme1" id="{64E1F0CA-1374-4F08-8F62-209A610EE68A}" vid="{EE6E370F-E573-463A-BB6C-A32C84A23C8E}"/>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9786</TotalTime>
  <Words>1866</Words>
  <Application>Microsoft Office PowerPoint</Application>
  <PresentationFormat>On-screen Show (4:3)</PresentationFormat>
  <Paragraphs>374</Paragraphs>
  <Slides>100</Slides>
  <Notes>51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100</vt:i4>
      </vt:variant>
    </vt:vector>
  </HeadingPairs>
  <TitlesOfParts>
    <vt:vector size="102" baseType="lpstr">
      <vt:lpstr>Theme1</vt:lpstr>
      <vt:lpstr>Photo Editor Photo</vt:lpstr>
      <vt:lpstr>PowerPoint Presentation</vt:lpstr>
      <vt:lpstr>PowerPoint Presentation</vt:lpstr>
      <vt:lpstr>Opportunity for a problem beyond the meter?</vt:lpstr>
      <vt:lpstr>Instrument Transformers</vt:lpstr>
      <vt:lpstr>Instrument Transformers</vt:lpstr>
      <vt:lpstr>Current Return Switches</vt:lpstr>
      <vt:lpstr>Current Return Switches</vt:lpstr>
      <vt:lpstr>Current Return Switches</vt:lpstr>
      <vt:lpstr>Current Return Switches</vt:lpstr>
      <vt:lpstr>PowerPoint Presentation</vt:lpstr>
      <vt:lpstr>PowerPoint Presentation</vt:lpstr>
      <vt:lpstr>System Analyzers</vt:lpstr>
      <vt:lpstr>System Analyzer We 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View the Vector to Verify your Connections …</vt:lpstr>
      <vt:lpstr>PowerPoint Presentation</vt:lpstr>
      <vt:lpstr>PowerPoint Presentation</vt:lpstr>
      <vt:lpstr>PowerPoint Presentation</vt:lpstr>
      <vt:lpstr>Integrated Site Test</vt:lpstr>
      <vt:lpstr>PowerPoint Presentation</vt:lpstr>
      <vt:lpstr>PowerPoint Presentation</vt:lpstr>
      <vt:lpstr>PowerPoint Presentation</vt:lpstr>
      <vt:lpstr>PowerPoint Presentation</vt:lpstr>
      <vt:lpstr>PowerPoint Presentation</vt:lpstr>
      <vt:lpstr>Causes of Harmonics</vt:lpstr>
      <vt:lpstr>Harmonic Distortion</vt:lpstr>
      <vt:lpstr>Incandescent Bulb</vt:lpstr>
      <vt:lpstr>Compact Fluorescent Bulb</vt:lpstr>
      <vt:lpstr>Motor</vt:lpstr>
      <vt:lpstr>Power Supply for Lap Top Computer</vt:lpstr>
      <vt:lpstr>PowerPoint Presentation</vt:lpstr>
      <vt:lpstr>PowerPoint Presentation</vt:lpstr>
      <vt:lpstr>PowerPoint Presentation</vt:lpstr>
      <vt:lpstr>PowerPoint Presentation</vt:lpstr>
      <vt:lpstr>PowerPoint Presentation</vt:lpstr>
      <vt:lpstr>PowerPoint Presentation</vt:lpstr>
      <vt:lpstr>Verifying CT Accuracy</vt:lpstr>
      <vt:lpstr>Setup Screen for Verifying  CT Accuracy</vt:lpstr>
      <vt:lpstr>Devices Used to Measure the CT’s “Primary” Current (Customer Load)</vt:lpstr>
      <vt:lpstr>Measuring Secondary Current</vt:lpstr>
      <vt:lpstr>Verifying CT Accuracy on 600 Volts or Less</vt:lpstr>
      <vt:lpstr>Flex Probe Measuring CT’s “Primary” Current in an U.G. Transformer </vt:lpstr>
      <vt:lpstr>Flex Probe Measuring CT’s “Primary” Current in Switchgear</vt:lpstr>
      <vt:lpstr>Important Note Get ahead of the 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for Ratio Only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can a Customer or Utility do about Bad Factor?</vt:lpstr>
      <vt:lpstr>PowerPoint Presentation</vt:lpstr>
      <vt:lpstr>PowerPoint Presentation</vt:lpstr>
      <vt:lpstr>PowerPoint Presentation</vt:lpstr>
    </vt:vector>
  </TitlesOfParts>
  <Company>Georgia Power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Rick Askew</dc:creator>
  <cp:lastModifiedBy>Tom Lawton</cp:lastModifiedBy>
  <cp:revision>272</cp:revision>
  <cp:lastPrinted>2017-03-13T18:55:08Z</cp:lastPrinted>
  <dcterms:created xsi:type="dcterms:W3CDTF">2000-02-28T19:03:33Z</dcterms:created>
  <dcterms:modified xsi:type="dcterms:W3CDTF">2019-01-30T13:00:33Z</dcterms:modified>
</cp:coreProperties>
</file>