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4" r:id="rId1"/>
  </p:sldMasterIdLst>
  <p:notesMasterIdLst>
    <p:notesMasterId r:id="rId28"/>
  </p:notesMasterIdLst>
  <p:handoutMasterIdLst>
    <p:handoutMasterId r:id="rId29"/>
  </p:handoutMasterIdLst>
  <p:sldIdLst>
    <p:sldId id="374" r:id="rId2"/>
    <p:sldId id="351" r:id="rId3"/>
    <p:sldId id="330" r:id="rId4"/>
    <p:sldId id="323" r:id="rId5"/>
    <p:sldId id="339" r:id="rId6"/>
    <p:sldId id="324" r:id="rId7"/>
    <p:sldId id="344" r:id="rId8"/>
    <p:sldId id="303" r:id="rId9"/>
    <p:sldId id="366" r:id="rId10"/>
    <p:sldId id="363" r:id="rId11"/>
    <p:sldId id="353" r:id="rId12"/>
    <p:sldId id="371" r:id="rId13"/>
    <p:sldId id="372" r:id="rId14"/>
    <p:sldId id="373" r:id="rId15"/>
    <p:sldId id="386" r:id="rId16"/>
    <p:sldId id="355" r:id="rId17"/>
    <p:sldId id="341" r:id="rId18"/>
    <p:sldId id="368" r:id="rId19"/>
    <p:sldId id="387" r:id="rId20"/>
    <p:sldId id="326" r:id="rId21"/>
    <p:sldId id="365" r:id="rId22"/>
    <p:sldId id="388" r:id="rId23"/>
    <p:sldId id="389" r:id="rId24"/>
    <p:sldId id="390" r:id="rId25"/>
    <p:sldId id="338" r:id="rId26"/>
    <p:sldId id="375"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75B1D"/>
    <a:srgbClr val="000066"/>
    <a:srgbClr val="FFFFCC"/>
    <a:srgbClr val="0000FF"/>
    <a:srgbClr val="F71A03"/>
    <a:srgbClr val="0FB90F"/>
    <a:srgbClr val="F775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18" autoAdjust="0"/>
    <p:restoredTop sz="96210" autoAdjust="0"/>
  </p:normalViewPr>
  <p:slideViewPr>
    <p:cSldViewPr>
      <p:cViewPr varScale="1">
        <p:scale>
          <a:sx n="57" d="100"/>
          <a:sy n="57" d="100"/>
        </p:scale>
        <p:origin x="-960"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2300" tIns="46150" rIns="92300" bIns="46150" numCol="1" anchor="t" anchorCtr="0" compatLnSpc="1">
            <a:prstTxWarp prst="textNoShape">
              <a:avLst/>
            </a:prstTxWarp>
          </a:bodyPr>
          <a:lstStyle>
            <a:lvl1pPr>
              <a:defRPr sz="1200"/>
            </a:lvl1pPr>
          </a:lstStyle>
          <a:p>
            <a:pPr>
              <a:defRPr/>
            </a:pPr>
            <a:endParaRPr lang="en-US"/>
          </a:p>
        </p:txBody>
      </p:sp>
      <p:sp>
        <p:nvSpPr>
          <p:cNvPr id="124931" name="Rectangle 3"/>
          <p:cNvSpPr>
            <a:spLocks noGrp="1" noChangeArrowheads="1"/>
          </p:cNvSpPr>
          <p:nvPr>
            <p:ph type="dt" sz="quarter" idx="1"/>
          </p:nvPr>
        </p:nvSpPr>
        <p:spPr bwMode="auto">
          <a:xfrm>
            <a:off x="3970338" y="0"/>
            <a:ext cx="3038475" cy="463550"/>
          </a:xfrm>
          <a:prstGeom prst="rect">
            <a:avLst/>
          </a:prstGeom>
          <a:noFill/>
          <a:ln w="9525">
            <a:noFill/>
            <a:miter lim="800000"/>
            <a:headEnd/>
            <a:tailEnd/>
          </a:ln>
          <a:effectLst/>
        </p:spPr>
        <p:txBody>
          <a:bodyPr vert="horz" wrap="square" lIns="92300" tIns="46150" rIns="92300" bIns="46150" numCol="1" anchor="t" anchorCtr="0" compatLnSpc="1">
            <a:prstTxWarp prst="textNoShape">
              <a:avLst/>
            </a:prstTxWarp>
          </a:bodyPr>
          <a:lstStyle>
            <a:lvl1pPr algn="r">
              <a:defRPr sz="1200"/>
            </a:lvl1pPr>
          </a:lstStyle>
          <a:p>
            <a:pPr>
              <a:defRPr/>
            </a:pPr>
            <a:endParaRPr lang="en-US"/>
          </a:p>
        </p:txBody>
      </p:sp>
      <p:sp>
        <p:nvSpPr>
          <p:cNvPr id="124932" name="Rectangle 4"/>
          <p:cNvSpPr>
            <a:spLocks noGrp="1" noChangeArrowheads="1"/>
          </p:cNvSpPr>
          <p:nvPr>
            <p:ph type="ftr" sz="quarter" idx="2"/>
          </p:nvPr>
        </p:nvSpPr>
        <p:spPr bwMode="auto">
          <a:xfrm>
            <a:off x="0" y="8831263"/>
            <a:ext cx="3038475" cy="463550"/>
          </a:xfrm>
          <a:prstGeom prst="rect">
            <a:avLst/>
          </a:prstGeom>
          <a:noFill/>
          <a:ln w="9525">
            <a:noFill/>
            <a:miter lim="800000"/>
            <a:headEnd/>
            <a:tailEnd/>
          </a:ln>
          <a:effectLst/>
        </p:spPr>
        <p:txBody>
          <a:bodyPr vert="horz" wrap="square" lIns="92300" tIns="46150" rIns="92300" bIns="46150" numCol="1" anchor="b" anchorCtr="0" compatLnSpc="1">
            <a:prstTxWarp prst="textNoShape">
              <a:avLst/>
            </a:prstTxWarp>
          </a:bodyPr>
          <a:lstStyle>
            <a:lvl1pPr>
              <a:defRPr sz="1200"/>
            </a:lvl1pPr>
          </a:lstStyle>
          <a:p>
            <a:pPr>
              <a:defRPr/>
            </a:pPr>
            <a:endParaRPr lang="en-US"/>
          </a:p>
        </p:txBody>
      </p:sp>
      <p:sp>
        <p:nvSpPr>
          <p:cNvPr id="124933" name="Rectangle 5"/>
          <p:cNvSpPr>
            <a:spLocks noGrp="1" noChangeArrowheads="1"/>
          </p:cNvSpPr>
          <p:nvPr>
            <p:ph type="sldNum" sz="quarter" idx="3"/>
          </p:nvPr>
        </p:nvSpPr>
        <p:spPr bwMode="auto">
          <a:xfrm>
            <a:off x="3970338" y="8831263"/>
            <a:ext cx="3038475" cy="463550"/>
          </a:xfrm>
          <a:prstGeom prst="rect">
            <a:avLst/>
          </a:prstGeom>
          <a:noFill/>
          <a:ln w="9525">
            <a:noFill/>
            <a:miter lim="800000"/>
            <a:headEnd/>
            <a:tailEnd/>
          </a:ln>
          <a:effectLst/>
        </p:spPr>
        <p:txBody>
          <a:bodyPr vert="horz" wrap="square" lIns="92300" tIns="46150" rIns="92300" bIns="46150" numCol="1" anchor="b" anchorCtr="0" compatLnSpc="1">
            <a:prstTxWarp prst="textNoShape">
              <a:avLst/>
            </a:prstTxWarp>
          </a:bodyPr>
          <a:lstStyle>
            <a:lvl1pPr algn="r">
              <a:defRPr sz="1200"/>
            </a:lvl1pPr>
          </a:lstStyle>
          <a:p>
            <a:pPr>
              <a:defRPr/>
            </a:pPr>
            <a:fld id="{29414E41-4452-4297-B6F3-187AFDEEA694}" type="slidenum">
              <a:rPr lang="en-US"/>
              <a:pPr>
                <a:defRPr/>
              </a:pPr>
              <a:t>‹#›</a:t>
            </a:fld>
            <a:endParaRPr lang="en-US"/>
          </a:p>
        </p:txBody>
      </p:sp>
    </p:spTree>
    <p:extLst>
      <p:ext uri="{BB962C8B-B14F-4D97-AF65-F5344CB8AC3E}">
        <p14:creationId xmlns:p14="http://schemas.microsoft.com/office/powerpoint/2010/main" val="33957033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177" tIns="46588" rIns="93177" bIns="46588" numCol="1" anchor="t" anchorCtr="0" compatLnSpc="1">
            <a:prstTxWarp prst="textNoShape">
              <a:avLst/>
            </a:prstTxWarp>
          </a:bodyPr>
          <a:lstStyle>
            <a:lvl1pPr defTabSz="931008">
              <a:defRPr sz="1200"/>
            </a:lvl1pPr>
          </a:lstStyle>
          <a:p>
            <a:pPr>
              <a:defRPr/>
            </a:pPr>
            <a:endParaRPr lang="en-US"/>
          </a:p>
        </p:txBody>
      </p:sp>
      <p:sp>
        <p:nvSpPr>
          <p:cNvPr id="56323" name="Rectangle 3"/>
          <p:cNvSpPr>
            <a:spLocks noGrp="1" noChangeArrowheads="1"/>
          </p:cNvSpPr>
          <p:nvPr>
            <p:ph type="dt" idx="1"/>
          </p:nvPr>
        </p:nvSpPr>
        <p:spPr bwMode="auto">
          <a:xfrm>
            <a:off x="3970338" y="0"/>
            <a:ext cx="3038475" cy="463550"/>
          </a:xfrm>
          <a:prstGeom prst="rect">
            <a:avLst/>
          </a:prstGeom>
          <a:noFill/>
          <a:ln w="9525">
            <a:noFill/>
            <a:miter lim="800000"/>
            <a:headEnd/>
            <a:tailEnd/>
          </a:ln>
          <a:effectLst/>
        </p:spPr>
        <p:txBody>
          <a:bodyPr vert="horz" wrap="square" lIns="93177" tIns="46588" rIns="93177" bIns="46588" numCol="1" anchor="t" anchorCtr="0" compatLnSpc="1">
            <a:prstTxWarp prst="textNoShape">
              <a:avLst/>
            </a:prstTxWarp>
          </a:bodyPr>
          <a:lstStyle>
            <a:lvl1pPr algn="r" defTabSz="931008">
              <a:defRPr sz="1200"/>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56325"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7" tIns="46588" rIns="93177" bIns="4658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6326" name="Rectangle 6"/>
          <p:cNvSpPr>
            <a:spLocks noGrp="1" noChangeArrowheads="1"/>
          </p:cNvSpPr>
          <p:nvPr>
            <p:ph type="ftr" sz="quarter" idx="4"/>
          </p:nvPr>
        </p:nvSpPr>
        <p:spPr bwMode="auto">
          <a:xfrm>
            <a:off x="0" y="8831263"/>
            <a:ext cx="3038475" cy="463550"/>
          </a:xfrm>
          <a:prstGeom prst="rect">
            <a:avLst/>
          </a:prstGeom>
          <a:noFill/>
          <a:ln w="9525">
            <a:noFill/>
            <a:miter lim="800000"/>
            <a:headEnd/>
            <a:tailEnd/>
          </a:ln>
          <a:effectLst/>
        </p:spPr>
        <p:txBody>
          <a:bodyPr vert="horz" wrap="square" lIns="93177" tIns="46588" rIns="93177" bIns="46588" numCol="1" anchor="b" anchorCtr="0" compatLnSpc="1">
            <a:prstTxWarp prst="textNoShape">
              <a:avLst/>
            </a:prstTxWarp>
          </a:bodyPr>
          <a:lstStyle>
            <a:lvl1pPr defTabSz="931008">
              <a:defRPr sz="1200"/>
            </a:lvl1pPr>
          </a:lstStyle>
          <a:p>
            <a:pPr>
              <a:defRPr/>
            </a:pPr>
            <a:endParaRPr lang="en-US"/>
          </a:p>
        </p:txBody>
      </p:sp>
      <p:sp>
        <p:nvSpPr>
          <p:cNvPr id="56327" name="Rectangle 7"/>
          <p:cNvSpPr>
            <a:spLocks noGrp="1" noChangeArrowheads="1"/>
          </p:cNvSpPr>
          <p:nvPr>
            <p:ph type="sldNum" sz="quarter" idx="5"/>
          </p:nvPr>
        </p:nvSpPr>
        <p:spPr bwMode="auto">
          <a:xfrm>
            <a:off x="3970338" y="8831263"/>
            <a:ext cx="3038475" cy="463550"/>
          </a:xfrm>
          <a:prstGeom prst="rect">
            <a:avLst/>
          </a:prstGeom>
          <a:noFill/>
          <a:ln w="9525">
            <a:noFill/>
            <a:miter lim="800000"/>
            <a:headEnd/>
            <a:tailEnd/>
          </a:ln>
          <a:effectLst/>
        </p:spPr>
        <p:txBody>
          <a:bodyPr vert="horz" wrap="square" lIns="93177" tIns="46588" rIns="93177" bIns="46588" numCol="1" anchor="b" anchorCtr="0" compatLnSpc="1">
            <a:prstTxWarp prst="textNoShape">
              <a:avLst/>
            </a:prstTxWarp>
          </a:bodyPr>
          <a:lstStyle>
            <a:lvl1pPr algn="r" defTabSz="931008">
              <a:defRPr sz="1200"/>
            </a:lvl1pPr>
          </a:lstStyle>
          <a:p>
            <a:pPr>
              <a:defRPr/>
            </a:pPr>
            <a:fld id="{8D77D77E-A42A-4848-B769-C8FE01159634}" type="slidenum">
              <a:rPr lang="en-US"/>
              <a:pPr>
                <a:defRPr/>
              </a:pPr>
              <a:t>‹#›</a:t>
            </a:fld>
            <a:endParaRPr lang="en-US"/>
          </a:p>
        </p:txBody>
      </p:sp>
    </p:spTree>
    <p:extLst>
      <p:ext uri="{BB962C8B-B14F-4D97-AF65-F5344CB8AC3E}">
        <p14:creationId xmlns:p14="http://schemas.microsoft.com/office/powerpoint/2010/main" val="20571383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E0A36DA-FB1C-4F98-8E68-389B566143ED}" type="slidenum">
              <a:rPr lang="en-US" smtClean="0"/>
              <a:pPr>
                <a:defRPr/>
              </a:pPr>
              <a:t>1</a:t>
            </a:fld>
            <a:endParaRPr lang="en-US"/>
          </a:p>
        </p:txBody>
      </p:sp>
    </p:spTree>
    <p:extLst>
      <p:ext uri="{BB962C8B-B14F-4D97-AF65-F5344CB8AC3E}">
        <p14:creationId xmlns:p14="http://schemas.microsoft.com/office/powerpoint/2010/main" val="36453096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pPr defTabSz="930275"/>
            <a:fld id="{FE6AC0D7-51D8-438D-A035-058003831316}" type="slidenum">
              <a:rPr lang="en-US" smtClean="0"/>
              <a:pPr defTabSz="930275"/>
              <a:t>10</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5792706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pPr defTabSz="930275"/>
            <a:fld id="{35D4CFD8-67C4-4AAB-9B19-AD97C4E75EFE}" type="slidenum">
              <a:rPr lang="en-US" smtClean="0"/>
              <a:pPr defTabSz="930275"/>
              <a:t>11</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1969023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pPr defTabSz="930275"/>
            <a:fld id="{35D4CFD8-67C4-4AAB-9B19-AD97C4E75EFE}" type="slidenum">
              <a:rPr lang="en-US" smtClean="0"/>
              <a:pPr defTabSz="930275"/>
              <a:t>12</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6830435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pPr defTabSz="930275"/>
            <a:fld id="{35D4CFD8-67C4-4AAB-9B19-AD97C4E75EFE}" type="slidenum">
              <a:rPr lang="en-US" smtClean="0"/>
              <a:pPr defTabSz="930275"/>
              <a:t>13</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7489732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pPr defTabSz="930275"/>
            <a:fld id="{35D4CFD8-67C4-4AAB-9B19-AD97C4E75EFE}" type="slidenum">
              <a:rPr lang="en-US" smtClean="0"/>
              <a:pPr defTabSz="930275"/>
              <a:t>14</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5929625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pPr defTabSz="930275"/>
            <a:fld id="{35D4CFD8-67C4-4AAB-9B19-AD97C4E75EFE}" type="slidenum">
              <a:rPr lang="en-US" smtClean="0"/>
              <a:pPr defTabSz="930275"/>
              <a:t>15</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5929625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txBox="1">
            <a:spLocks noGrp="1" noChangeArrowheads="1"/>
          </p:cNvSpPr>
          <p:nvPr/>
        </p:nvSpPr>
        <p:spPr bwMode="auto">
          <a:xfrm>
            <a:off x="3970338" y="8831263"/>
            <a:ext cx="3038475" cy="463550"/>
          </a:xfrm>
          <a:prstGeom prst="rect">
            <a:avLst/>
          </a:prstGeom>
          <a:noFill/>
          <a:ln w="9525">
            <a:noFill/>
            <a:miter lim="800000"/>
            <a:headEnd/>
            <a:tailEnd/>
          </a:ln>
        </p:spPr>
        <p:txBody>
          <a:bodyPr lIns="93177" tIns="46588" rIns="93177" bIns="46588" anchor="b"/>
          <a:lstStyle/>
          <a:p>
            <a:pPr algn="r" defTabSz="930275"/>
            <a:fld id="{95B19E6E-844D-4377-8C69-E00909A3FCE1}" type="slidenum">
              <a:rPr lang="en-US" sz="1200"/>
              <a:pPr algn="r" defTabSz="930275"/>
              <a:t>16</a:t>
            </a:fld>
            <a:endParaRPr lang="en-US" sz="120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4161007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txBox="1">
            <a:spLocks noGrp="1" noChangeArrowheads="1"/>
          </p:cNvSpPr>
          <p:nvPr/>
        </p:nvSpPr>
        <p:spPr bwMode="auto">
          <a:xfrm>
            <a:off x="3970338" y="8831263"/>
            <a:ext cx="3038475" cy="463550"/>
          </a:xfrm>
          <a:prstGeom prst="rect">
            <a:avLst/>
          </a:prstGeom>
          <a:noFill/>
          <a:ln w="9525">
            <a:noFill/>
            <a:miter lim="800000"/>
            <a:headEnd/>
            <a:tailEnd/>
          </a:ln>
        </p:spPr>
        <p:txBody>
          <a:bodyPr lIns="93177" tIns="46588" rIns="93177" bIns="46588" anchor="b"/>
          <a:lstStyle/>
          <a:p>
            <a:pPr algn="r" defTabSz="930275"/>
            <a:fld id="{377F04C8-8840-463A-AC2C-CC7AEFD5D762}" type="slidenum">
              <a:rPr lang="en-US" sz="1200"/>
              <a:pPr algn="r" defTabSz="930275"/>
              <a:t>17</a:t>
            </a:fld>
            <a:endParaRPr lang="en-US" sz="120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5648479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txBox="1">
            <a:spLocks noGrp="1" noChangeArrowheads="1"/>
          </p:cNvSpPr>
          <p:nvPr/>
        </p:nvSpPr>
        <p:spPr bwMode="auto">
          <a:xfrm>
            <a:off x="3970338" y="8831263"/>
            <a:ext cx="3038475" cy="463550"/>
          </a:xfrm>
          <a:prstGeom prst="rect">
            <a:avLst/>
          </a:prstGeom>
          <a:noFill/>
          <a:ln w="9525">
            <a:noFill/>
            <a:miter lim="800000"/>
            <a:headEnd/>
            <a:tailEnd/>
          </a:ln>
        </p:spPr>
        <p:txBody>
          <a:bodyPr lIns="93177" tIns="46588" rIns="93177" bIns="46588" anchor="b"/>
          <a:lstStyle/>
          <a:p>
            <a:pPr algn="r" defTabSz="930275"/>
            <a:fld id="{377F04C8-8840-463A-AC2C-CC7AEFD5D762}" type="slidenum">
              <a:rPr lang="en-US" sz="1200"/>
              <a:pPr algn="r" defTabSz="930275"/>
              <a:t>18</a:t>
            </a:fld>
            <a:endParaRPr lang="en-US" sz="120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1811303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txBox="1">
            <a:spLocks noGrp="1" noChangeArrowheads="1"/>
          </p:cNvSpPr>
          <p:nvPr/>
        </p:nvSpPr>
        <p:spPr bwMode="auto">
          <a:xfrm>
            <a:off x="3970338" y="8831263"/>
            <a:ext cx="3038475" cy="463550"/>
          </a:xfrm>
          <a:prstGeom prst="rect">
            <a:avLst/>
          </a:prstGeom>
          <a:noFill/>
          <a:ln w="9525">
            <a:noFill/>
            <a:miter lim="800000"/>
            <a:headEnd/>
            <a:tailEnd/>
          </a:ln>
        </p:spPr>
        <p:txBody>
          <a:bodyPr lIns="93177" tIns="46588" rIns="93177" bIns="46588" anchor="b"/>
          <a:lstStyle/>
          <a:p>
            <a:pPr algn="r" defTabSz="930275"/>
            <a:fld id="{377F04C8-8840-463A-AC2C-CC7AEFD5D762}" type="slidenum">
              <a:rPr lang="en-US" sz="1200"/>
              <a:pPr algn="r" defTabSz="930275"/>
              <a:t>19</a:t>
            </a:fld>
            <a:endParaRPr lang="en-US" sz="120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181130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pPr defTabSz="930275"/>
            <a:fld id="{34C491AC-1E01-43F2-9F40-F726823851DE}" type="slidenum">
              <a:rPr lang="en-US" smtClean="0"/>
              <a:pPr defTabSz="930275"/>
              <a:t>2</a:t>
            </a:fld>
            <a:endParaRPr 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1657921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pPr defTabSz="930275"/>
            <a:fld id="{6A1FAE16-A9BD-4B3A-9427-FF58E19B3DD2}" type="slidenum">
              <a:rPr lang="en-US" smtClean="0"/>
              <a:pPr defTabSz="930275"/>
              <a:t>20</a:t>
            </a:fld>
            <a:endParaRPr 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5034613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pPr defTabSz="930275"/>
            <a:fld id="{6A1FAE16-A9BD-4B3A-9427-FF58E19B3DD2}" type="slidenum">
              <a:rPr lang="en-US" smtClean="0"/>
              <a:pPr defTabSz="930275"/>
              <a:t>21</a:t>
            </a:fld>
            <a:endParaRPr 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9753926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pPr defTabSz="930275"/>
            <a:fld id="{88E9E93F-9BD8-473A-A5AB-E9F9629E0F0B}" type="slidenum">
              <a:rPr lang="en-US" smtClean="0"/>
              <a:pPr defTabSz="930275"/>
              <a:t>22</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1706715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pPr defTabSz="930275"/>
            <a:fld id="{88E9E93F-9BD8-473A-A5AB-E9F9629E0F0B}" type="slidenum">
              <a:rPr lang="en-US" smtClean="0"/>
              <a:pPr defTabSz="930275"/>
              <a:t>23</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1706715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pPr defTabSz="930275"/>
            <a:fld id="{88E9E93F-9BD8-473A-A5AB-E9F9629E0F0B}" type="slidenum">
              <a:rPr lang="en-US" smtClean="0"/>
              <a:pPr defTabSz="930275"/>
              <a:t>24</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1706715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pPr defTabSz="930275"/>
            <a:fld id="{1D4CCF6B-A8F3-4B93-A3EF-B88DE402189D}" type="slidenum">
              <a:rPr lang="en-US" smtClean="0"/>
              <a:pPr defTabSz="930275"/>
              <a:t>25</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752443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pPr defTabSz="930275"/>
            <a:fld id="{FC31A7A8-8FAE-4DCF-827A-7AEC7A3D0D40}" type="slidenum">
              <a:rPr lang="en-US" smtClean="0"/>
              <a:pPr defTabSz="930275"/>
              <a:t>3</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692862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pPr defTabSz="930275"/>
            <a:fld id="{3FAD28B0-1791-41CC-9AEF-36265BC5D31F}" type="slidenum">
              <a:rPr lang="en-US" smtClean="0"/>
              <a:pPr defTabSz="930275"/>
              <a:t>4</a:t>
            </a:fld>
            <a:endParaRPr 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91177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pPr defTabSz="930275"/>
            <a:fld id="{745879D4-5300-4B3B-ADC3-516AC3277007}" type="slidenum">
              <a:rPr lang="en-US" smtClean="0"/>
              <a:pPr defTabSz="930275"/>
              <a:t>5</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9902921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pPr defTabSz="930275"/>
            <a:fld id="{0B9F1769-F16A-4885-9887-DC2E1D673114}" type="slidenum">
              <a:rPr lang="en-US" smtClean="0"/>
              <a:pPr defTabSz="930275"/>
              <a:t>6</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854768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pPr defTabSz="930275"/>
            <a:fld id="{CBC345FB-EB50-4A9C-BD41-DF32C3A21CAD}" type="slidenum">
              <a:rPr lang="en-US" smtClean="0"/>
              <a:pPr defTabSz="930275"/>
              <a:t>7</a:t>
            </a:fld>
            <a:endParaRPr 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4376392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pPr defTabSz="930275"/>
            <a:fld id="{FE6AC0D7-51D8-438D-A035-058003831316}" type="slidenum">
              <a:rPr lang="en-US" smtClean="0"/>
              <a:pPr defTabSz="930275"/>
              <a:t>8</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1205948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pPr defTabSz="930275"/>
            <a:fld id="{FE6AC0D7-51D8-438D-A035-058003831316}" type="slidenum">
              <a:rPr lang="en-US" smtClean="0"/>
              <a:pPr defTabSz="930275"/>
              <a:t>9</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106057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a:xfrm rot="19140000">
            <a:off x="201168" y="5870448"/>
            <a:ext cx="2176272" cy="201168"/>
          </a:xfrm>
          <a:prstGeom prst="rect">
            <a:avLst/>
          </a:prstGeom>
        </p:spPr>
        <p:txBody>
          <a:bodyPr/>
          <a:lstStyle/>
          <a:p>
            <a:endParaRPr lang="en-US">
              <a:solidFill>
                <a:srgbClr val="000000"/>
              </a:solidFill>
            </a:endParaRPr>
          </a:p>
        </p:txBody>
      </p:sp>
      <p:sp>
        <p:nvSpPr>
          <p:cNvPr id="5" name="Footer Placeholder 4"/>
          <p:cNvSpPr>
            <a:spLocks noGrp="1"/>
          </p:cNvSpPr>
          <p:nvPr>
            <p:ph type="ftr" sz="quarter" idx="11"/>
          </p:nvPr>
        </p:nvSpPr>
        <p:spPr>
          <a:xfrm>
            <a:off x="3517514" y="6285122"/>
            <a:ext cx="4724400" cy="274320"/>
          </a:xfrm>
          <a:prstGeom prst="rect">
            <a:avLst/>
          </a:prstGeom>
        </p:spPr>
        <p:txBody>
          <a:bodyPr/>
          <a:lstStyle/>
          <a:p>
            <a:endParaRPr lang="en-US">
              <a:solidFill>
                <a:srgbClr val="000000"/>
              </a:solidFill>
            </a:endParaRPr>
          </a:p>
        </p:txBody>
      </p:sp>
    </p:spTree>
    <p:extLst>
      <p:ext uri="{BB962C8B-B14F-4D97-AF65-F5344CB8AC3E}">
        <p14:creationId xmlns:p14="http://schemas.microsoft.com/office/powerpoint/2010/main" val="86659420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rot="19140000">
            <a:off x="201168" y="5870448"/>
            <a:ext cx="2176272" cy="201168"/>
          </a:xfrm>
          <a:prstGeom prst="rect">
            <a:avLst/>
          </a:prstGeom>
        </p:spPr>
        <p:txBody>
          <a:bodyPr/>
          <a:lstStyle/>
          <a:p>
            <a:endParaRPr lang="en-US">
              <a:solidFill>
                <a:srgbClr val="000000"/>
              </a:solidFill>
            </a:endParaRPr>
          </a:p>
        </p:txBody>
      </p:sp>
      <p:sp>
        <p:nvSpPr>
          <p:cNvPr id="5" name="Footer Placeholder 4"/>
          <p:cNvSpPr>
            <a:spLocks noGrp="1"/>
          </p:cNvSpPr>
          <p:nvPr>
            <p:ph type="ftr" sz="quarter" idx="11"/>
          </p:nvPr>
        </p:nvSpPr>
        <p:spPr>
          <a:xfrm>
            <a:off x="3517514" y="6285122"/>
            <a:ext cx="4724400" cy="274320"/>
          </a:xfrm>
          <a:prstGeom prst="rect">
            <a:avLst/>
          </a:prstGeom>
        </p:spPr>
        <p:txBody>
          <a:bodyPr/>
          <a:lstStyle/>
          <a:p>
            <a:endParaRPr lang="en-US">
              <a:solidFill>
                <a:srgbClr val="000000"/>
              </a:solidFill>
            </a:endParaRPr>
          </a:p>
        </p:txBody>
      </p:sp>
      <p:sp>
        <p:nvSpPr>
          <p:cNvPr id="7" name="Slide Number Placeholder 5"/>
          <p:cNvSpPr>
            <a:spLocks noGrp="1"/>
          </p:cNvSpPr>
          <p:nvPr>
            <p:ph type="sldNum" sz="quarter" idx="12"/>
          </p:nvPr>
        </p:nvSpPr>
        <p:spPr>
          <a:xfrm>
            <a:off x="1676400" y="6225540"/>
            <a:ext cx="685800" cy="502920"/>
          </a:xfrm>
          <a:prstGeom prst="ellipse">
            <a:avLst/>
          </a:prstGeom>
        </p:spPr>
        <p:txBody>
          <a:bodyPr/>
          <a:lstStyle>
            <a:lvl1pPr>
              <a:defRPr b="1">
                <a:solidFill>
                  <a:schemeClr val="bg1"/>
                </a:solidFill>
                <a:latin typeface="Arial" panose="020B0604020202020204" pitchFamily="34" charset="0"/>
                <a:cs typeface="Arial" panose="020B0604020202020204" pitchFamily="34" charset="0"/>
              </a:defRPr>
            </a:lvl1pPr>
          </a:lstStyle>
          <a:p>
            <a:fld id="{9FAC5DF0-0AF0-4EAE-B6D5-362C4C800D6A}"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91981417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rot="19140000">
            <a:off x="201168" y="5870448"/>
            <a:ext cx="2176272" cy="201168"/>
          </a:xfrm>
          <a:prstGeom prst="rect">
            <a:avLst/>
          </a:prstGeom>
        </p:spPr>
        <p:txBody>
          <a:bodyPr/>
          <a:lstStyle/>
          <a:p>
            <a:endParaRPr lang="en-US">
              <a:solidFill>
                <a:srgbClr val="000000"/>
              </a:solidFill>
            </a:endParaRPr>
          </a:p>
        </p:txBody>
      </p:sp>
      <p:sp>
        <p:nvSpPr>
          <p:cNvPr id="5" name="Footer Placeholder 4"/>
          <p:cNvSpPr>
            <a:spLocks noGrp="1"/>
          </p:cNvSpPr>
          <p:nvPr>
            <p:ph type="ftr" sz="quarter" idx="11"/>
          </p:nvPr>
        </p:nvSpPr>
        <p:spPr>
          <a:xfrm>
            <a:off x="3517514" y="6285122"/>
            <a:ext cx="4724400" cy="274320"/>
          </a:xfrm>
          <a:prstGeom prst="rect">
            <a:avLst/>
          </a:prstGeom>
        </p:spPr>
        <p:txBody>
          <a:bodyPr/>
          <a:lstStyle/>
          <a:p>
            <a:endParaRPr lang="en-US">
              <a:solidFill>
                <a:srgbClr val="000000"/>
              </a:solidFill>
            </a:endParaRPr>
          </a:p>
        </p:txBody>
      </p:sp>
      <p:sp>
        <p:nvSpPr>
          <p:cNvPr id="7" name="Slide Number Placeholder 5"/>
          <p:cNvSpPr>
            <a:spLocks noGrp="1"/>
          </p:cNvSpPr>
          <p:nvPr>
            <p:ph type="sldNum" sz="quarter" idx="4"/>
          </p:nvPr>
        </p:nvSpPr>
        <p:spPr>
          <a:xfrm>
            <a:off x="1676400" y="6225540"/>
            <a:ext cx="685800" cy="502920"/>
          </a:xfrm>
          <a:prstGeom prst="ellipse">
            <a:avLst/>
          </a:prstGeom>
        </p:spPr>
        <p:txBody>
          <a:bodyPr/>
          <a:lstStyle>
            <a:lvl1pPr>
              <a:defRPr b="1">
                <a:solidFill>
                  <a:schemeClr val="bg1"/>
                </a:solidFill>
                <a:latin typeface="Arial" panose="020B0604020202020204" pitchFamily="34" charset="0"/>
                <a:cs typeface="Arial" panose="020B0604020202020204" pitchFamily="34" charset="0"/>
              </a:defRPr>
            </a:lvl1pPr>
          </a:lstStyle>
          <a:p>
            <a:fld id="{9FAC5DF0-0AF0-4EAE-B6D5-362C4C800D6A}"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97413394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Slide Number Placeholder 5"/>
          <p:cNvSpPr txBox="1">
            <a:spLocks/>
          </p:cNvSpPr>
          <p:nvPr userDrawn="1"/>
        </p:nvSpPr>
        <p:spPr>
          <a:xfrm>
            <a:off x="1676400" y="6225540"/>
            <a:ext cx="685800" cy="502920"/>
          </a:xfrm>
          <a:prstGeom prst="ellipse">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AC5DF0-0AF0-4EAE-B6D5-362C4C800D6A}"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47486622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2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876800"/>
            <a:ext cx="6400800" cy="7620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Slide Number Placeholder 5"/>
          <p:cNvSpPr txBox="1">
            <a:spLocks/>
          </p:cNvSpPr>
          <p:nvPr userDrawn="1"/>
        </p:nvSpPr>
        <p:spPr>
          <a:xfrm>
            <a:off x="1676400" y="6225540"/>
            <a:ext cx="685800" cy="502920"/>
          </a:xfrm>
          <a:prstGeom prst="ellipse">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AC5DF0-0AF0-4EAE-B6D5-362C4C800D6A}"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19739744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19140000">
            <a:off x="201168" y="5870448"/>
            <a:ext cx="2176272" cy="201168"/>
          </a:xfrm>
          <a:prstGeom prst="rect">
            <a:avLst/>
          </a:prstGeom>
        </p:spPr>
        <p:txBody>
          <a:bodyPr/>
          <a:lstStyle/>
          <a:p>
            <a:endParaRPr lang="en-US">
              <a:solidFill>
                <a:srgbClr val="000000"/>
              </a:solidFill>
            </a:endParaRPr>
          </a:p>
        </p:txBody>
      </p:sp>
      <p:sp>
        <p:nvSpPr>
          <p:cNvPr id="5" name="Footer Placeholder 4"/>
          <p:cNvSpPr>
            <a:spLocks noGrp="1"/>
          </p:cNvSpPr>
          <p:nvPr>
            <p:ph type="ftr" sz="quarter" idx="11"/>
          </p:nvPr>
        </p:nvSpPr>
        <p:spPr>
          <a:xfrm>
            <a:off x="3517514" y="6285122"/>
            <a:ext cx="4724400" cy="274320"/>
          </a:xfrm>
          <a:prstGeom prst="rect">
            <a:avLst/>
          </a:prstGeom>
        </p:spPr>
        <p:txBody>
          <a:bodyPr/>
          <a:lstStyle/>
          <a:p>
            <a:endParaRPr lang="en-US">
              <a:solidFill>
                <a:srgbClr val="000000"/>
              </a:solidFill>
            </a:endParaRPr>
          </a:p>
        </p:txBody>
      </p:sp>
    </p:spTree>
    <p:extLst>
      <p:ext uri="{BB962C8B-B14F-4D97-AF65-F5344CB8AC3E}">
        <p14:creationId xmlns:p14="http://schemas.microsoft.com/office/powerpoint/2010/main" val="322731791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a:xfrm rot="19140000">
            <a:off x="201168" y="5870448"/>
            <a:ext cx="2176272" cy="201168"/>
          </a:xfrm>
          <a:prstGeom prst="rect">
            <a:avLst/>
          </a:prstGeom>
        </p:spPr>
        <p:txBody>
          <a:bodyPr/>
          <a:lstStyle/>
          <a:p>
            <a:endParaRPr lang="en-US">
              <a:solidFill>
                <a:srgbClr val="000000"/>
              </a:solidFill>
            </a:endParaRPr>
          </a:p>
        </p:txBody>
      </p:sp>
      <p:sp>
        <p:nvSpPr>
          <p:cNvPr id="5" name="Footer Placeholder 4"/>
          <p:cNvSpPr>
            <a:spLocks noGrp="1"/>
          </p:cNvSpPr>
          <p:nvPr>
            <p:ph type="ftr" sz="quarter" idx="11"/>
          </p:nvPr>
        </p:nvSpPr>
        <p:spPr>
          <a:xfrm>
            <a:off x="3517514" y="6285122"/>
            <a:ext cx="4724400" cy="274320"/>
          </a:xfrm>
          <a:prstGeom prst="rect">
            <a:avLst/>
          </a:prstGeom>
        </p:spPr>
        <p:txBody>
          <a:bodyPr/>
          <a:lstStyle/>
          <a:p>
            <a:endParaRPr lang="en-US">
              <a:solidFill>
                <a:srgbClr val="000000"/>
              </a:solidFill>
            </a:endParaRPr>
          </a:p>
        </p:txBody>
      </p:sp>
      <p:sp>
        <p:nvSpPr>
          <p:cNvPr id="9" name="Slide Number Placeholder 5"/>
          <p:cNvSpPr>
            <a:spLocks noGrp="1"/>
          </p:cNvSpPr>
          <p:nvPr>
            <p:ph type="sldNum" sz="quarter" idx="12"/>
          </p:nvPr>
        </p:nvSpPr>
        <p:spPr>
          <a:xfrm>
            <a:off x="1676400" y="6225540"/>
            <a:ext cx="685800" cy="502920"/>
          </a:xfrm>
          <a:prstGeom prst="ellipse">
            <a:avLst/>
          </a:prstGeom>
        </p:spPr>
        <p:txBody>
          <a:bodyPr/>
          <a:lstStyle>
            <a:lvl1pPr>
              <a:defRPr b="1">
                <a:solidFill>
                  <a:schemeClr val="bg1"/>
                </a:solidFill>
                <a:latin typeface="Arial" panose="020B0604020202020204" pitchFamily="34" charset="0"/>
                <a:cs typeface="Arial" panose="020B0604020202020204" pitchFamily="34" charset="0"/>
              </a:defRPr>
            </a:lvl1pPr>
          </a:lstStyle>
          <a:p>
            <a:fld id="{9FAC5DF0-0AF0-4EAE-B6D5-362C4C800D6A}"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39048278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rot="19140000">
            <a:off x="201168" y="5870448"/>
            <a:ext cx="2176272" cy="201168"/>
          </a:xfrm>
          <a:prstGeom prst="rect">
            <a:avLst/>
          </a:prstGeom>
        </p:spPr>
        <p:txBody>
          <a:bodyPr/>
          <a:lstStyle/>
          <a:p>
            <a:endParaRPr lang="en-US">
              <a:solidFill>
                <a:srgbClr val="000000"/>
              </a:solidFill>
            </a:endParaRPr>
          </a:p>
        </p:txBody>
      </p:sp>
      <p:sp>
        <p:nvSpPr>
          <p:cNvPr id="6" name="Footer Placeholder 5"/>
          <p:cNvSpPr>
            <a:spLocks noGrp="1"/>
          </p:cNvSpPr>
          <p:nvPr>
            <p:ph type="ftr" sz="quarter" idx="11"/>
          </p:nvPr>
        </p:nvSpPr>
        <p:spPr>
          <a:xfrm>
            <a:off x="3517514" y="6285122"/>
            <a:ext cx="4724400" cy="274320"/>
          </a:xfrm>
          <a:prstGeom prst="rect">
            <a:avLst/>
          </a:prstGeom>
        </p:spPr>
        <p:txBody>
          <a:bodyPr/>
          <a:lstStyle/>
          <a:p>
            <a:endParaRPr lang="en-US">
              <a:solidFill>
                <a:srgbClr val="000000"/>
              </a:solidFill>
            </a:endParaRPr>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Slide Number Placeholder 5"/>
          <p:cNvSpPr>
            <a:spLocks noGrp="1"/>
          </p:cNvSpPr>
          <p:nvPr>
            <p:ph type="sldNum" sz="quarter" idx="12"/>
          </p:nvPr>
        </p:nvSpPr>
        <p:spPr>
          <a:xfrm>
            <a:off x="1676400" y="6225540"/>
            <a:ext cx="685800" cy="502920"/>
          </a:xfrm>
          <a:prstGeom prst="ellipse">
            <a:avLst/>
          </a:prstGeom>
        </p:spPr>
        <p:txBody>
          <a:bodyPr/>
          <a:lstStyle>
            <a:lvl1pPr>
              <a:defRPr b="1">
                <a:solidFill>
                  <a:schemeClr val="bg1"/>
                </a:solidFill>
                <a:latin typeface="Arial" panose="020B0604020202020204" pitchFamily="34" charset="0"/>
                <a:cs typeface="Arial" panose="020B0604020202020204" pitchFamily="34" charset="0"/>
              </a:defRPr>
            </a:lvl1pPr>
          </a:lstStyle>
          <a:p>
            <a:fld id="{9FAC5DF0-0AF0-4EAE-B6D5-362C4C800D6A}"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34860429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rot="19140000">
            <a:off x="201168" y="5870448"/>
            <a:ext cx="2176272" cy="201168"/>
          </a:xfrm>
          <a:prstGeom prst="rect">
            <a:avLst/>
          </a:prstGeom>
        </p:spPr>
        <p:txBody>
          <a:bodyPr/>
          <a:lstStyle/>
          <a:p>
            <a:endParaRPr lang="en-US">
              <a:solidFill>
                <a:srgbClr val="000000"/>
              </a:solidFill>
            </a:endParaRPr>
          </a:p>
        </p:txBody>
      </p:sp>
      <p:sp>
        <p:nvSpPr>
          <p:cNvPr id="8" name="Footer Placeholder 7"/>
          <p:cNvSpPr>
            <a:spLocks noGrp="1"/>
          </p:cNvSpPr>
          <p:nvPr>
            <p:ph type="ftr" sz="quarter" idx="11"/>
          </p:nvPr>
        </p:nvSpPr>
        <p:spPr>
          <a:xfrm>
            <a:off x="3517514" y="6285122"/>
            <a:ext cx="4724400" cy="274320"/>
          </a:xfrm>
          <a:prstGeom prst="rect">
            <a:avLst/>
          </a:prstGeom>
        </p:spPr>
        <p:txBody>
          <a:bodyPr/>
          <a:lstStyle/>
          <a:p>
            <a:endParaRPr lang="en-US">
              <a:solidFill>
                <a:srgbClr val="000000"/>
              </a:solidFill>
            </a:endParaRPr>
          </a:p>
        </p:txBody>
      </p:sp>
      <p:sp>
        <p:nvSpPr>
          <p:cNvPr id="10" name="Slide Number Placeholder 5"/>
          <p:cNvSpPr>
            <a:spLocks noGrp="1"/>
          </p:cNvSpPr>
          <p:nvPr>
            <p:ph type="sldNum" sz="quarter" idx="12"/>
          </p:nvPr>
        </p:nvSpPr>
        <p:spPr>
          <a:xfrm>
            <a:off x="1676400" y="6225540"/>
            <a:ext cx="685800" cy="502920"/>
          </a:xfrm>
          <a:prstGeom prst="ellipse">
            <a:avLst/>
          </a:prstGeom>
        </p:spPr>
        <p:txBody>
          <a:bodyPr/>
          <a:lstStyle>
            <a:lvl1pPr>
              <a:defRPr b="1">
                <a:solidFill>
                  <a:schemeClr val="bg1"/>
                </a:solidFill>
                <a:latin typeface="Arial" panose="020B0604020202020204" pitchFamily="34" charset="0"/>
                <a:cs typeface="Arial" panose="020B0604020202020204" pitchFamily="34" charset="0"/>
              </a:defRPr>
            </a:lvl1pPr>
          </a:lstStyle>
          <a:p>
            <a:fld id="{9FAC5DF0-0AF0-4EAE-B6D5-362C4C800D6A}"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83990372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rot="19140000">
            <a:off x="201168" y="5870448"/>
            <a:ext cx="2176272" cy="201168"/>
          </a:xfrm>
          <a:prstGeom prst="rect">
            <a:avLst/>
          </a:prstGeom>
        </p:spPr>
        <p:txBody>
          <a:bodyPr/>
          <a:lstStyle/>
          <a:p>
            <a:endParaRPr lang="en-US">
              <a:solidFill>
                <a:srgbClr val="000000"/>
              </a:solidFill>
            </a:endParaRPr>
          </a:p>
        </p:txBody>
      </p:sp>
      <p:sp>
        <p:nvSpPr>
          <p:cNvPr id="4" name="Footer Placeholder 3"/>
          <p:cNvSpPr>
            <a:spLocks noGrp="1"/>
          </p:cNvSpPr>
          <p:nvPr>
            <p:ph type="ftr" sz="quarter" idx="11"/>
          </p:nvPr>
        </p:nvSpPr>
        <p:spPr>
          <a:xfrm>
            <a:off x="3517514" y="6285122"/>
            <a:ext cx="4724400" cy="274320"/>
          </a:xfrm>
          <a:prstGeom prst="rect">
            <a:avLst/>
          </a:prstGeom>
        </p:spPr>
        <p:txBody>
          <a:bodyPr/>
          <a:lstStyle/>
          <a:p>
            <a:endParaRPr lang="en-US">
              <a:solidFill>
                <a:srgbClr val="000000"/>
              </a:solidFill>
            </a:endParaRPr>
          </a:p>
        </p:txBody>
      </p:sp>
      <p:sp>
        <p:nvSpPr>
          <p:cNvPr id="6" name="Slide Number Placeholder 5"/>
          <p:cNvSpPr>
            <a:spLocks noGrp="1"/>
          </p:cNvSpPr>
          <p:nvPr>
            <p:ph type="sldNum" sz="quarter" idx="12"/>
          </p:nvPr>
        </p:nvSpPr>
        <p:spPr>
          <a:xfrm>
            <a:off x="1676400" y="6225540"/>
            <a:ext cx="685800" cy="502920"/>
          </a:xfrm>
          <a:prstGeom prst="ellipse">
            <a:avLst/>
          </a:prstGeom>
        </p:spPr>
        <p:txBody>
          <a:bodyPr/>
          <a:lstStyle>
            <a:lvl1pPr>
              <a:defRPr b="1">
                <a:solidFill>
                  <a:schemeClr val="bg1"/>
                </a:solidFill>
                <a:latin typeface="Arial" panose="020B0604020202020204" pitchFamily="34" charset="0"/>
                <a:cs typeface="Arial" panose="020B0604020202020204" pitchFamily="34" charset="0"/>
              </a:defRPr>
            </a:lvl1pPr>
          </a:lstStyle>
          <a:p>
            <a:fld id="{9FAC5DF0-0AF0-4EAE-B6D5-362C4C800D6A}"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04470544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rot="19140000">
            <a:off x="201168" y="5870448"/>
            <a:ext cx="2176272" cy="201168"/>
          </a:xfrm>
          <a:prstGeom prst="rect">
            <a:avLst/>
          </a:prstGeom>
        </p:spPr>
        <p:txBody>
          <a:bodyPr/>
          <a:lstStyle/>
          <a:p>
            <a:endParaRPr lang="en-US">
              <a:solidFill>
                <a:srgbClr val="000000"/>
              </a:solidFill>
            </a:endParaRPr>
          </a:p>
        </p:txBody>
      </p:sp>
      <p:sp>
        <p:nvSpPr>
          <p:cNvPr id="3" name="Footer Placeholder 2"/>
          <p:cNvSpPr>
            <a:spLocks noGrp="1"/>
          </p:cNvSpPr>
          <p:nvPr>
            <p:ph type="ftr" sz="quarter" idx="11"/>
          </p:nvPr>
        </p:nvSpPr>
        <p:spPr>
          <a:xfrm>
            <a:off x="3517514" y="6285122"/>
            <a:ext cx="4724400" cy="274320"/>
          </a:xfrm>
          <a:prstGeom prst="rect">
            <a:avLst/>
          </a:prstGeom>
        </p:spPr>
        <p:txBody>
          <a:bodyPr/>
          <a:lstStyle/>
          <a:p>
            <a:endParaRPr lang="en-US">
              <a:solidFill>
                <a:srgbClr val="000000"/>
              </a:solidFill>
            </a:endParaRPr>
          </a:p>
        </p:txBody>
      </p:sp>
      <p:sp>
        <p:nvSpPr>
          <p:cNvPr id="5" name="Slide Number Placeholder 5"/>
          <p:cNvSpPr>
            <a:spLocks noGrp="1"/>
          </p:cNvSpPr>
          <p:nvPr>
            <p:ph type="sldNum" sz="quarter" idx="12"/>
          </p:nvPr>
        </p:nvSpPr>
        <p:spPr>
          <a:xfrm>
            <a:off x="1676400" y="6225540"/>
            <a:ext cx="685800" cy="502920"/>
          </a:xfrm>
          <a:prstGeom prst="ellipse">
            <a:avLst/>
          </a:prstGeom>
        </p:spPr>
        <p:txBody>
          <a:bodyPr/>
          <a:lstStyle>
            <a:lvl1pPr>
              <a:defRPr b="1">
                <a:solidFill>
                  <a:schemeClr val="bg1"/>
                </a:solidFill>
                <a:latin typeface="Arial" panose="020B0604020202020204" pitchFamily="34" charset="0"/>
                <a:cs typeface="Arial" panose="020B0604020202020204" pitchFamily="34" charset="0"/>
              </a:defRPr>
            </a:lvl1pPr>
          </a:lstStyle>
          <a:p>
            <a:fld id="{9FAC5DF0-0AF0-4EAE-B6D5-362C4C800D6A}"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73320933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a:xfrm rot="19140000">
            <a:off x="201168" y="5870448"/>
            <a:ext cx="2176272" cy="201168"/>
          </a:xfrm>
          <a:prstGeom prst="rect">
            <a:avLst/>
          </a:prstGeom>
        </p:spPr>
        <p:txBody>
          <a:bodyPr/>
          <a:lstStyle/>
          <a:p>
            <a:endParaRPr lang="en-US">
              <a:solidFill>
                <a:srgbClr val="000000"/>
              </a:solidFill>
            </a:endParaRPr>
          </a:p>
        </p:txBody>
      </p:sp>
      <p:sp>
        <p:nvSpPr>
          <p:cNvPr id="6" name="Footer Placeholder 5"/>
          <p:cNvSpPr>
            <a:spLocks noGrp="1"/>
          </p:cNvSpPr>
          <p:nvPr>
            <p:ph type="ftr" sz="quarter" idx="11"/>
          </p:nvPr>
        </p:nvSpPr>
        <p:spPr>
          <a:xfrm>
            <a:off x="3517514" y="6285122"/>
            <a:ext cx="4724400" cy="274320"/>
          </a:xfrm>
          <a:prstGeom prst="rect">
            <a:avLst/>
          </a:prstGeom>
        </p:spPr>
        <p:txBody>
          <a:bodyPr/>
          <a:lstStyle>
            <a:lvl1pPr>
              <a:defRPr>
                <a:solidFill>
                  <a:schemeClr val="tx2"/>
                </a:solidFill>
              </a:defRPr>
            </a:lvl1pPr>
          </a:lstStyle>
          <a:p>
            <a:endParaRPr lang="en-US">
              <a:solidFill>
                <a:srgbClr val="434342"/>
              </a:solidFill>
            </a:endParaRPr>
          </a:p>
        </p:txBody>
      </p:sp>
      <p:sp>
        <p:nvSpPr>
          <p:cNvPr id="7" name="Slide Number Placeholder 6"/>
          <p:cNvSpPr>
            <a:spLocks noGrp="1"/>
          </p:cNvSpPr>
          <p:nvPr>
            <p:ph type="sldNum" sz="quarter" idx="12"/>
          </p:nvPr>
        </p:nvSpPr>
        <p:spPr>
          <a:xfrm>
            <a:off x="1762493" y="6225540"/>
            <a:ext cx="502920" cy="502920"/>
          </a:xfrm>
          <a:prstGeom prst="ellipse">
            <a:avLst/>
          </a:prstGeom>
          <a:ln>
            <a:solidFill>
              <a:schemeClr val="tx2"/>
            </a:solidFill>
          </a:ln>
        </p:spPr>
        <p:txBody>
          <a:bodyPr/>
          <a:lstStyle>
            <a:lvl1pPr>
              <a:defRPr>
                <a:solidFill>
                  <a:schemeClr val="tx2"/>
                </a:solidFill>
              </a:defRPr>
            </a:lvl1pPr>
          </a:lstStyle>
          <a:p>
            <a:fld id="{9FAC5DF0-0AF0-4EAE-B6D5-362C4C800D6A}" type="slidenum">
              <a:rPr lang="en-US" smtClean="0">
                <a:solidFill>
                  <a:srgbClr val="434342"/>
                </a:solidFill>
              </a:rPr>
              <a:pPr/>
              <a:t>‹#›</a:t>
            </a:fld>
            <a:endParaRPr lang="en-US">
              <a:solidFill>
                <a:srgbClr val="434342"/>
              </a:solidFill>
            </a:endParaRPr>
          </a:p>
        </p:txBody>
      </p:sp>
    </p:spTree>
    <p:extLst>
      <p:ext uri="{BB962C8B-B14F-4D97-AF65-F5344CB8AC3E}">
        <p14:creationId xmlns:p14="http://schemas.microsoft.com/office/powerpoint/2010/main" val="15541659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19140000">
            <a:off x="201168" y="5870448"/>
            <a:ext cx="2176272" cy="201168"/>
          </a:xfrm>
          <a:prstGeom prst="rect">
            <a:avLst/>
          </a:prstGeom>
        </p:spPr>
        <p:txBody>
          <a:bodyPr/>
          <a:lstStyle/>
          <a:p>
            <a:endParaRPr lang="en-US">
              <a:solidFill>
                <a:srgbClr val="000000"/>
              </a:solidFill>
            </a:endParaRPr>
          </a:p>
        </p:txBody>
      </p:sp>
      <p:sp>
        <p:nvSpPr>
          <p:cNvPr id="6" name="Footer Placeholder 5"/>
          <p:cNvSpPr>
            <a:spLocks noGrp="1"/>
          </p:cNvSpPr>
          <p:nvPr>
            <p:ph type="ftr" sz="quarter" idx="11"/>
          </p:nvPr>
        </p:nvSpPr>
        <p:spPr>
          <a:xfrm>
            <a:off x="3517514" y="6285122"/>
            <a:ext cx="4724400" cy="274320"/>
          </a:xfrm>
          <a:prstGeom prst="rect">
            <a:avLst/>
          </a:prstGeom>
        </p:spPr>
        <p:txBody>
          <a:bodyPr/>
          <a:lstStyle/>
          <a:p>
            <a:endParaRPr lang="en-US">
              <a:solidFill>
                <a:srgbClr val="000000"/>
              </a:solidFill>
            </a:endParaRPr>
          </a:p>
        </p:txBody>
      </p:sp>
      <p:sp>
        <p:nvSpPr>
          <p:cNvPr id="7" name="Slide Number Placeholder 6"/>
          <p:cNvSpPr>
            <a:spLocks noGrp="1"/>
          </p:cNvSpPr>
          <p:nvPr>
            <p:ph type="sldNum" sz="quarter" idx="12"/>
          </p:nvPr>
        </p:nvSpPr>
        <p:spPr>
          <a:xfrm>
            <a:off x="1762493" y="6225540"/>
            <a:ext cx="502920" cy="502920"/>
          </a:xfrm>
          <a:prstGeom prst="ellipse">
            <a:avLst/>
          </a:prstGeom>
        </p:spPr>
        <p:txBody>
          <a:bodyPr/>
          <a:lstStyle/>
          <a:p>
            <a:fld id="{9FAC5DF0-0AF0-4EAE-B6D5-362C4C800D6A}"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58981207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6095999"/>
            <a:ext cx="3574257" cy="762001"/>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Freeform 7"/>
          <p:cNvSpPr/>
          <p:nvPr userDrawn="1"/>
        </p:nvSpPr>
        <p:spPr>
          <a:xfrm>
            <a:off x="-2380" y="6096000"/>
            <a:ext cx="9146380" cy="762001"/>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Picture 8"/>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7448227" y="6217865"/>
            <a:ext cx="1495425" cy="518270"/>
          </a:xfrm>
          <a:prstGeom prst="rect">
            <a:avLst/>
          </a:prstGeom>
        </p:spPr>
      </p:pic>
    </p:spTree>
    <p:extLst>
      <p:ext uri="{BB962C8B-B14F-4D97-AF65-F5344CB8AC3E}">
        <p14:creationId xmlns:p14="http://schemas.microsoft.com/office/powerpoint/2010/main" val="3774249766"/>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9" r:id="rId13"/>
  </p:sldLayoutIdLst>
  <p:timing>
    <p:tnLst>
      <p:par>
        <p:cTn id="1" dur="indefinite" restart="never" nodeType="tmRoot"/>
      </p:par>
    </p:tnLst>
  </p:timing>
  <p:hf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JP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tescometering.com/" TargetMode="External"/><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6" descr="Image result for pennsylvania rural electric associati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8" descr="Image result for pennsylvania rural electric associatio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228601"/>
            <a:ext cx="1312794" cy="762000"/>
          </a:xfrm>
          <a:prstGeom prst="rect">
            <a:avLst/>
          </a:prstGeom>
        </p:spPr>
      </p:pic>
      <p:pic>
        <p:nvPicPr>
          <p:cNvPr id="15" name="Picture 2" descr="Image result for georgia pow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64305" y="266701"/>
            <a:ext cx="2816081" cy="685799"/>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p:cNvSpPr txBox="1"/>
          <p:nvPr/>
        </p:nvSpPr>
        <p:spPr>
          <a:xfrm>
            <a:off x="381000" y="1143000"/>
            <a:ext cx="4724400" cy="1231106"/>
          </a:xfrm>
          <a:prstGeom prst="rect">
            <a:avLst/>
          </a:prstGeom>
          <a:noFill/>
        </p:spPr>
        <p:txBody>
          <a:bodyPr wrap="square" rtlCol="0">
            <a:spAutoFit/>
          </a:bodyPr>
          <a:lstStyle/>
          <a:p>
            <a:r>
              <a:rPr lang="en-US" sz="2800" b="1" dirty="0" smtClean="0"/>
              <a:t>ANSI </a:t>
            </a:r>
            <a:r>
              <a:rPr lang="en-US" sz="2800" b="1" smtClean="0"/>
              <a:t>Best Practices and </a:t>
            </a:r>
            <a:r>
              <a:rPr lang="en-US" sz="2800" b="1" dirty="0" smtClean="0"/>
              <a:t>Current Trends </a:t>
            </a:r>
          </a:p>
          <a:p>
            <a:r>
              <a:rPr lang="en-US" b="1" i="1" dirty="0" smtClean="0"/>
              <a:t>Tom Lawton, TESCO</a:t>
            </a:r>
            <a:endParaRPr lang="en-US" b="1" i="1" dirty="0"/>
          </a:p>
        </p:txBody>
      </p:sp>
      <p:sp>
        <p:nvSpPr>
          <p:cNvPr id="18" name="Title 1"/>
          <p:cNvSpPr>
            <a:spLocks noGrp="1"/>
          </p:cNvSpPr>
          <p:nvPr>
            <p:ph type="ctrTitle"/>
          </p:nvPr>
        </p:nvSpPr>
        <p:spPr>
          <a:xfrm>
            <a:off x="2971800" y="3962400"/>
            <a:ext cx="5648623" cy="1204306"/>
          </a:xfrm>
        </p:spPr>
        <p:txBody>
          <a:bodyPr/>
          <a:lstStyle/>
          <a:p>
            <a:pPr algn="r"/>
            <a:r>
              <a:rPr lang="en-US" dirty="0" smtClean="0">
                <a:solidFill>
                  <a:schemeClr val="bg1"/>
                </a:solidFill>
              </a:rPr>
              <a:t>Caribbean Meter School</a:t>
            </a:r>
            <a:endParaRPr lang="en-US" dirty="0">
              <a:solidFill>
                <a:schemeClr val="bg1"/>
              </a:solidFill>
            </a:endParaRPr>
          </a:p>
        </p:txBody>
      </p:sp>
      <p:sp>
        <p:nvSpPr>
          <p:cNvPr id="19" name="Subtitle 2"/>
          <p:cNvSpPr>
            <a:spLocks noGrp="1"/>
          </p:cNvSpPr>
          <p:nvPr>
            <p:ph type="subTitle" idx="1"/>
          </p:nvPr>
        </p:nvSpPr>
        <p:spPr>
          <a:xfrm>
            <a:off x="3376682" y="5181600"/>
            <a:ext cx="5264723" cy="762000"/>
          </a:xfrm>
        </p:spPr>
        <p:txBody>
          <a:bodyPr>
            <a:normAutofit/>
          </a:bodyPr>
          <a:lstStyle/>
          <a:p>
            <a:pPr algn="r"/>
            <a:r>
              <a:rPr lang="en-US" dirty="0" smtClean="0">
                <a:solidFill>
                  <a:schemeClr val="bg1"/>
                </a:solidFill>
              </a:rPr>
              <a:t>January 29, 2019</a:t>
            </a:r>
          </a:p>
          <a:p>
            <a:pPr algn="r"/>
            <a:r>
              <a:rPr lang="en-US" dirty="0" smtClean="0">
                <a:solidFill>
                  <a:schemeClr val="bg1"/>
                </a:solidFill>
              </a:rPr>
              <a:t>Atlanta, GA</a:t>
            </a:r>
            <a:endParaRPr lang="en-US" dirty="0">
              <a:solidFill>
                <a:schemeClr val="bg1"/>
              </a:solidFill>
            </a:endParaRPr>
          </a:p>
        </p:txBody>
      </p:sp>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57800" y="3507401"/>
            <a:ext cx="3248025" cy="1125669"/>
          </a:xfrm>
          <a:prstGeom prst="rect">
            <a:avLst/>
          </a:prstGeom>
        </p:spPr>
      </p:pic>
    </p:spTree>
    <p:extLst>
      <p:ext uri="{BB962C8B-B14F-4D97-AF65-F5344CB8AC3E}">
        <p14:creationId xmlns:p14="http://schemas.microsoft.com/office/powerpoint/2010/main" val="35905908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944562"/>
          </a:xfrm>
          <a:solidFill>
            <a:srgbClr val="FF9900"/>
          </a:solidFill>
        </p:spPr>
        <p:txBody>
          <a:bodyPr/>
          <a:lstStyle/>
          <a:p>
            <a:pPr algn="ctr" eaLnBrk="1" hangingPunct="1"/>
            <a:r>
              <a:rPr lang="en-US" b="1" dirty="0">
                <a:solidFill>
                  <a:schemeClr val="bg1"/>
                </a:solidFill>
              </a:rPr>
              <a:t>ANSI C12 SC 1</a:t>
            </a:r>
          </a:p>
        </p:txBody>
      </p:sp>
      <p:sp>
        <p:nvSpPr>
          <p:cNvPr id="11267" name="Rectangle 3"/>
          <p:cNvSpPr>
            <a:spLocks noGrp="1" noChangeArrowheads="1"/>
          </p:cNvSpPr>
          <p:nvPr>
            <p:ph idx="1"/>
          </p:nvPr>
        </p:nvSpPr>
        <p:spPr>
          <a:xfrm>
            <a:off x="457200" y="1295400"/>
            <a:ext cx="8229600" cy="4953000"/>
          </a:xfrm>
        </p:spPr>
        <p:txBody>
          <a:bodyPr/>
          <a:lstStyle/>
          <a:p>
            <a:pPr eaLnBrk="1" hangingPunct="1">
              <a:lnSpc>
                <a:spcPct val="90000"/>
              </a:lnSpc>
              <a:buFont typeface="Wingdings" panose="05000000000000000000" pitchFamily="2" charset="2"/>
              <a:buChar char="Ø"/>
            </a:pPr>
            <a:r>
              <a:rPr lang="en-US" sz="3000" dirty="0">
                <a:solidFill>
                  <a:srgbClr val="002060"/>
                </a:solidFill>
                <a:latin typeface="Calibri" panose="020F0502020204030204" pitchFamily="34" charset="0"/>
              </a:rPr>
              <a:t>C12.1 – Code for Electricity Metering</a:t>
            </a:r>
          </a:p>
          <a:p>
            <a:pPr lvl="1" eaLnBrk="1" hangingPunct="1">
              <a:lnSpc>
                <a:spcPct val="90000"/>
              </a:lnSpc>
              <a:buFont typeface="Arial" panose="020B0604020202020204" pitchFamily="34" charset="0"/>
              <a:buChar char="•"/>
            </a:pPr>
            <a:r>
              <a:rPr lang="en-US" sz="2600" dirty="0">
                <a:solidFill>
                  <a:srgbClr val="002060"/>
                </a:solidFill>
                <a:latin typeface="Calibri" panose="020F0502020204030204" pitchFamily="34" charset="0"/>
              </a:rPr>
              <a:t>Safety</a:t>
            </a:r>
          </a:p>
          <a:p>
            <a:pPr lvl="2" eaLnBrk="1" hangingPunct="1">
              <a:lnSpc>
                <a:spcPct val="90000"/>
              </a:lnSpc>
              <a:buFont typeface="Wingdings" panose="05000000000000000000" pitchFamily="2" charset="2"/>
              <a:buChar char="§"/>
            </a:pPr>
            <a:r>
              <a:rPr lang="en-US" sz="2200" dirty="0" smtClean="0">
                <a:solidFill>
                  <a:srgbClr val="002060"/>
                </a:solidFill>
                <a:latin typeface="Calibri" panose="020F0502020204030204" pitchFamily="34" charset="0"/>
              </a:rPr>
              <a:t>Work is under way to move the safety related sections of C12.1 into C12.10</a:t>
            </a:r>
          </a:p>
          <a:p>
            <a:pPr lvl="2" eaLnBrk="1" hangingPunct="1">
              <a:lnSpc>
                <a:spcPct val="90000"/>
              </a:lnSpc>
              <a:buFont typeface="Wingdings" panose="05000000000000000000" pitchFamily="2" charset="2"/>
              <a:buChar char="§"/>
            </a:pPr>
            <a:r>
              <a:rPr lang="en-US" sz="2200" dirty="0" smtClean="0">
                <a:solidFill>
                  <a:srgbClr val="002060"/>
                </a:solidFill>
                <a:latin typeface="Calibri" panose="020F0502020204030204" pitchFamily="34" charset="0"/>
              </a:rPr>
              <a:t>C12 is coordinating efforts with UL and its work on Subject 2735</a:t>
            </a:r>
          </a:p>
          <a:p>
            <a:pPr lvl="3" eaLnBrk="1" hangingPunct="1">
              <a:lnSpc>
                <a:spcPct val="90000"/>
              </a:lnSpc>
              <a:buFont typeface="Arial" panose="020B0604020202020204" pitchFamily="34" charset="0"/>
              <a:buChar char="•"/>
            </a:pPr>
            <a:r>
              <a:rPr lang="en-US" dirty="0" smtClean="0">
                <a:solidFill>
                  <a:srgbClr val="002060"/>
                </a:solidFill>
                <a:latin typeface="Calibri" panose="020F0502020204030204" pitchFamily="34" charset="0"/>
              </a:rPr>
              <a:t>UL2735C (Canadian) is about to be balloted</a:t>
            </a:r>
            <a:endParaRPr lang="en-US" dirty="0">
              <a:solidFill>
                <a:srgbClr val="002060"/>
              </a:solidFill>
              <a:latin typeface="Calibri" panose="020F0502020204030204" pitchFamily="34" charset="0"/>
            </a:endParaRPr>
          </a:p>
          <a:p>
            <a:pPr lvl="1">
              <a:lnSpc>
                <a:spcPct val="90000"/>
              </a:lnSpc>
              <a:buFont typeface="Arial" panose="020B0604020202020204" pitchFamily="34" charset="0"/>
              <a:buChar char="•"/>
            </a:pPr>
            <a:r>
              <a:rPr lang="en-US" sz="2600" dirty="0">
                <a:solidFill>
                  <a:srgbClr val="002060"/>
                </a:solidFill>
                <a:latin typeface="Calibri" panose="020F0502020204030204" pitchFamily="34" charset="0"/>
              </a:rPr>
              <a:t>New topics for next revision</a:t>
            </a:r>
          </a:p>
          <a:p>
            <a:pPr lvl="2">
              <a:lnSpc>
                <a:spcPct val="90000"/>
              </a:lnSpc>
              <a:buFont typeface="Wingdings" panose="05000000000000000000" pitchFamily="2" charset="2"/>
              <a:buChar char="§"/>
            </a:pPr>
            <a:r>
              <a:rPr lang="en-US" sz="2200" dirty="0">
                <a:solidFill>
                  <a:srgbClr val="002060"/>
                </a:solidFill>
                <a:latin typeface="Calibri" panose="020F0502020204030204" pitchFamily="34" charset="0"/>
              </a:rPr>
              <a:t>Changes to EMC Testing</a:t>
            </a:r>
          </a:p>
          <a:p>
            <a:pPr lvl="2">
              <a:lnSpc>
                <a:spcPct val="90000"/>
              </a:lnSpc>
              <a:buFont typeface="Wingdings" panose="05000000000000000000" pitchFamily="2" charset="2"/>
              <a:buChar char="§"/>
            </a:pPr>
            <a:r>
              <a:rPr lang="en-US" sz="2200" dirty="0">
                <a:solidFill>
                  <a:srgbClr val="002060"/>
                </a:solidFill>
                <a:latin typeface="Calibri" panose="020F0502020204030204" pitchFamily="34" charset="0"/>
              </a:rPr>
              <a:t>Addition of demand testing</a:t>
            </a:r>
          </a:p>
          <a:p>
            <a:pPr lvl="2">
              <a:lnSpc>
                <a:spcPct val="90000"/>
              </a:lnSpc>
              <a:buFont typeface="Wingdings" panose="05000000000000000000" pitchFamily="2" charset="2"/>
              <a:buChar char="§"/>
            </a:pPr>
            <a:r>
              <a:rPr lang="en-US" sz="2200" dirty="0">
                <a:solidFill>
                  <a:srgbClr val="002060"/>
                </a:solidFill>
                <a:latin typeface="Calibri" panose="020F0502020204030204" pitchFamily="34" charset="0"/>
              </a:rPr>
              <a:t>Revision of Temperature Rise Test based on additional testing</a:t>
            </a:r>
          </a:p>
          <a:p>
            <a:pPr lvl="2" eaLnBrk="1" hangingPunct="1">
              <a:lnSpc>
                <a:spcPct val="90000"/>
              </a:lnSpc>
              <a:buFont typeface="Arial" panose="020B0604020202020204" pitchFamily="34" charset="0"/>
              <a:buChar char="•"/>
            </a:pPr>
            <a:endParaRPr lang="en-US" dirty="0">
              <a:solidFill>
                <a:srgbClr val="002060"/>
              </a:solidFill>
            </a:endParaRPr>
          </a:p>
        </p:txBody>
      </p:sp>
      <p:sp>
        <p:nvSpPr>
          <p:cNvPr id="2" name="Slide Number Placeholder 1"/>
          <p:cNvSpPr>
            <a:spLocks noGrp="1"/>
          </p:cNvSpPr>
          <p:nvPr>
            <p:ph type="sldNum" sz="quarter" idx="4294967295"/>
          </p:nvPr>
        </p:nvSpPr>
        <p:spPr>
          <a:xfrm>
            <a:off x="1676400" y="6225540"/>
            <a:ext cx="685800" cy="502920"/>
          </a:xfrm>
          <a:prstGeom prst="ellipse">
            <a:avLst/>
          </a:prstGeom>
        </p:spPr>
        <p:txBody>
          <a:bodyPr/>
          <a:lstStyle/>
          <a:p>
            <a:fld id="{9FAC5DF0-0AF0-4EAE-B6D5-362C4C800D6A}" type="slidenum">
              <a:rPr lang="en-US" b="1" smtClean="0">
                <a:solidFill>
                  <a:srgbClr val="FFFFFF"/>
                </a:solidFill>
              </a:rPr>
              <a:pPr/>
              <a:t>10</a:t>
            </a:fld>
            <a:endParaRPr lang="en-US" b="1" dirty="0">
              <a:solidFill>
                <a:srgbClr val="FFFFFF"/>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74638"/>
            <a:ext cx="8229600" cy="944562"/>
          </a:xfrm>
          <a:solidFill>
            <a:srgbClr val="FF9900"/>
          </a:solidFill>
        </p:spPr>
        <p:txBody>
          <a:bodyPr/>
          <a:lstStyle/>
          <a:p>
            <a:pPr algn="ctr"/>
            <a:r>
              <a:rPr lang="en-US" b="1" dirty="0">
                <a:solidFill>
                  <a:schemeClr val="bg1"/>
                </a:solidFill>
              </a:rPr>
              <a:t>ANSI C12 SC 1</a:t>
            </a:r>
          </a:p>
        </p:txBody>
      </p:sp>
      <p:sp>
        <p:nvSpPr>
          <p:cNvPr id="13315" name="Rectangle 3"/>
          <p:cNvSpPr>
            <a:spLocks noGrp="1" noChangeArrowheads="1"/>
          </p:cNvSpPr>
          <p:nvPr>
            <p:ph idx="1"/>
          </p:nvPr>
        </p:nvSpPr>
        <p:spPr>
          <a:xfrm>
            <a:off x="457200" y="1295400"/>
            <a:ext cx="8229600" cy="5029200"/>
          </a:xfrm>
        </p:spPr>
        <p:txBody>
          <a:bodyPr/>
          <a:lstStyle/>
          <a:p>
            <a:pPr>
              <a:buFont typeface="Wingdings" panose="05000000000000000000" pitchFamily="2" charset="2"/>
              <a:buChar char="Ø"/>
            </a:pPr>
            <a:r>
              <a:rPr lang="en-US" sz="3000" dirty="0">
                <a:solidFill>
                  <a:srgbClr val="002060"/>
                </a:solidFill>
                <a:latin typeface="Calibri" panose="020F0502020204030204" pitchFamily="34" charset="0"/>
              </a:rPr>
              <a:t>C12.10 – Physical Aspects of </a:t>
            </a:r>
            <a:r>
              <a:rPr lang="en-US" sz="3000" dirty="0" err="1">
                <a:solidFill>
                  <a:srgbClr val="002060"/>
                </a:solidFill>
                <a:latin typeface="Calibri" panose="020F0502020204030204" pitchFamily="34" charset="0"/>
              </a:rPr>
              <a:t>Watthour</a:t>
            </a:r>
            <a:r>
              <a:rPr lang="en-US" sz="3000" dirty="0">
                <a:solidFill>
                  <a:srgbClr val="002060"/>
                </a:solidFill>
                <a:latin typeface="Calibri" panose="020F0502020204030204" pitchFamily="34" charset="0"/>
              </a:rPr>
              <a:t> Meters – Safety Standards</a:t>
            </a:r>
          </a:p>
          <a:p>
            <a:pPr lvl="1">
              <a:buFont typeface="Arial" panose="020B0604020202020204" pitchFamily="34" charset="0"/>
              <a:buChar char="•"/>
            </a:pPr>
            <a:r>
              <a:rPr lang="en-US" sz="2600" dirty="0">
                <a:solidFill>
                  <a:srgbClr val="002060"/>
                </a:solidFill>
                <a:latin typeface="Calibri" panose="020F0502020204030204" pitchFamily="34" charset="0"/>
              </a:rPr>
              <a:t>Published C12.10 – 2011</a:t>
            </a:r>
          </a:p>
          <a:p>
            <a:pPr lvl="1">
              <a:buFont typeface="Arial" panose="020B0604020202020204" pitchFamily="34" charset="0"/>
              <a:buChar char="•"/>
            </a:pPr>
            <a:r>
              <a:rPr lang="en-US" sz="2600" dirty="0">
                <a:solidFill>
                  <a:srgbClr val="002060"/>
                </a:solidFill>
                <a:latin typeface="Calibri" panose="020F0502020204030204" pitchFamily="34" charset="0"/>
              </a:rPr>
              <a:t>New revision </a:t>
            </a:r>
            <a:r>
              <a:rPr lang="en-US" sz="2600" dirty="0" smtClean="0">
                <a:solidFill>
                  <a:srgbClr val="002060"/>
                </a:solidFill>
                <a:latin typeface="Calibri" panose="020F0502020204030204" pitchFamily="34" charset="0"/>
              </a:rPr>
              <a:t>in editorial review</a:t>
            </a:r>
            <a:endParaRPr lang="en-US" sz="2600" dirty="0">
              <a:solidFill>
                <a:srgbClr val="002060"/>
              </a:solidFill>
              <a:latin typeface="Calibri" panose="020F0502020204030204" pitchFamily="34" charset="0"/>
            </a:endParaRPr>
          </a:p>
          <a:p>
            <a:pPr lvl="2">
              <a:buFont typeface="Wingdings" panose="05000000000000000000" pitchFamily="2" charset="2"/>
              <a:buChar char="§"/>
            </a:pPr>
            <a:r>
              <a:rPr lang="en-US" sz="2200" dirty="0">
                <a:solidFill>
                  <a:srgbClr val="002060"/>
                </a:solidFill>
                <a:latin typeface="Calibri" panose="020F0502020204030204" pitchFamily="34" charset="0"/>
              </a:rPr>
              <a:t>Will add safety sections from C12.1</a:t>
            </a:r>
          </a:p>
          <a:p>
            <a:pPr lvl="2">
              <a:buFont typeface="Wingdings" panose="05000000000000000000" pitchFamily="2" charset="2"/>
              <a:buChar char="§"/>
            </a:pPr>
            <a:r>
              <a:rPr lang="en-US" sz="2200" dirty="0">
                <a:solidFill>
                  <a:srgbClr val="002060"/>
                </a:solidFill>
                <a:latin typeface="Calibri" panose="020F0502020204030204" pitchFamily="34" charset="0"/>
              </a:rPr>
              <a:t>New safety requirements in development</a:t>
            </a:r>
          </a:p>
          <a:p>
            <a:pPr lvl="2">
              <a:buFont typeface="Wingdings" panose="05000000000000000000" pitchFamily="2" charset="2"/>
              <a:buChar char="§"/>
            </a:pPr>
            <a:r>
              <a:rPr lang="en-US" sz="2200" dirty="0">
                <a:solidFill>
                  <a:srgbClr val="002060"/>
                </a:solidFill>
                <a:latin typeface="Calibri" panose="020F0502020204030204" pitchFamily="34" charset="0"/>
              </a:rPr>
              <a:t>Working with UL to achieve consistency with UL 2735C</a:t>
            </a:r>
          </a:p>
          <a:p>
            <a:pPr lvl="2">
              <a:buFont typeface="Wingdings" panose="05000000000000000000" pitchFamily="2" charset="2"/>
              <a:buChar char="§"/>
            </a:pPr>
            <a:r>
              <a:rPr lang="en-US" sz="2200" dirty="0" smtClean="0">
                <a:solidFill>
                  <a:srgbClr val="002060"/>
                </a:solidFill>
                <a:latin typeface="Calibri" panose="020F0502020204030204" pitchFamily="34" charset="0"/>
              </a:rPr>
              <a:t>10 new </a:t>
            </a:r>
            <a:r>
              <a:rPr lang="en-US" sz="2200" dirty="0">
                <a:solidFill>
                  <a:srgbClr val="002060"/>
                </a:solidFill>
                <a:latin typeface="Calibri" panose="020F0502020204030204" pitchFamily="34" charset="0"/>
              </a:rPr>
              <a:t>meter forms with auxiliary power </a:t>
            </a:r>
            <a:r>
              <a:rPr lang="en-US" sz="2200" dirty="0" smtClean="0">
                <a:solidFill>
                  <a:srgbClr val="002060"/>
                </a:solidFill>
                <a:latin typeface="Calibri" panose="020F0502020204030204" pitchFamily="34" charset="0"/>
              </a:rPr>
              <a:t>pins</a:t>
            </a:r>
            <a:endParaRPr lang="en-US" sz="2200" dirty="0">
              <a:solidFill>
                <a:srgbClr val="002060"/>
              </a:solidFill>
              <a:latin typeface="Calibri" panose="020F0502020204030204" pitchFamily="34" charset="0"/>
            </a:endParaRPr>
          </a:p>
          <a:p>
            <a:pPr lvl="1"/>
            <a:endParaRPr lang="en-US" dirty="0">
              <a:latin typeface="Calibri" panose="020F0502020204030204" pitchFamily="34" charset="0"/>
            </a:endParaRPr>
          </a:p>
        </p:txBody>
      </p:sp>
      <p:sp>
        <p:nvSpPr>
          <p:cNvPr id="2" name="Slide Number Placeholder 1"/>
          <p:cNvSpPr>
            <a:spLocks noGrp="1"/>
          </p:cNvSpPr>
          <p:nvPr>
            <p:ph type="sldNum" sz="quarter" idx="4294967295"/>
          </p:nvPr>
        </p:nvSpPr>
        <p:spPr>
          <a:xfrm>
            <a:off x="1676400" y="6225540"/>
            <a:ext cx="685800" cy="502920"/>
          </a:xfrm>
          <a:prstGeom prst="ellipse">
            <a:avLst/>
          </a:prstGeom>
        </p:spPr>
        <p:txBody>
          <a:bodyPr/>
          <a:lstStyle/>
          <a:p>
            <a:fld id="{9FAC5DF0-0AF0-4EAE-B6D5-362C4C800D6A}" type="slidenum">
              <a:rPr lang="en-US" b="1" smtClean="0">
                <a:solidFill>
                  <a:srgbClr val="FFFFFF"/>
                </a:solidFill>
              </a:rPr>
              <a:pPr/>
              <a:t>11</a:t>
            </a:fld>
            <a:endParaRPr lang="en-US" b="1" dirty="0">
              <a:solidFill>
                <a:srgbClr val="FFFFFF"/>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74638"/>
            <a:ext cx="8229600" cy="944562"/>
          </a:xfrm>
          <a:solidFill>
            <a:srgbClr val="FF9900"/>
          </a:solidFill>
        </p:spPr>
        <p:txBody>
          <a:bodyPr/>
          <a:lstStyle/>
          <a:p>
            <a:pPr algn="ctr"/>
            <a:r>
              <a:rPr lang="en-US" b="1" dirty="0">
                <a:solidFill>
                  <a:schemeClr val="bg1"/>
                </a:solidFill>
              </a:rPr>
              <a:t>ANSI C12 SC 1</a:t>
            </a:r>
          </a:p>
        </p:txBody>
      </p:sp>
      <p:sp>
        <p:nvSpPr>
          <p:cNvPr id="13315" name="Rectangle 3"/>
          <p:cNvSpPr>
            <a:spLocks noGrp="1" noChangeArrowheads="1"/>
          </p:cNvSpPr>
          <p:nvPr>
            <p:ph idx="1"/>
          </p:nvPr>
        </p:nvSpPr>
        <p:spPr>
          <a:xfrm>
            <a:off x="457200" y="1295400"/>
            <a:ext cx="8229600" cy="609600"/>
          </a:xfrm>
        </p:spPr>
        <p:txBody>
          <a:bodyPr>
            <a:normAutofit lnSpcReduction="10000"/>
          </a:bodyPr>
          <a:lstStyle/>
          <a:p>
            <a:pPr marL="0" indent="0" algn="ctr">
              <a:buNone/>
            </a:pPr>
            <a:r>
              <a:rPr lang="en-US" sz="3600" dirty="0">
                <a:solidFill>
                  <a:srgbClr val="002060"/>
                </a:solidFill>
                <a:latin typeface="Calibri" panose="020F0502020204030204" pitchFamily="34" charset="0"/>
              </a:rPr>
              <a:t>New meter forms with Auxiliary Power</a:t>
            </a:r>
          </a:p>
          <a:p>
            <a:endParaRPr lang="en-US" dirty="0"/>
          </a:p>
          <a:p>
            <a:pPr lvl="1"/>
            <a:endParaRPr lang="en-US" dirty="0"/>
          </a:p>
        </p:txBody>
      </p:sp>
      <p:pic>
        <p:nvPicPr>
          <p:cNvPr id="11" name="Picture 10">
            <a:extLst>
              <a:ext uri="{FF2B5EF4-FFF2-40B4-BE49-F238E27FC236}">
                <a16:creationId xmlns="" xmlns:a16="http://schemas.microsoft.com/office/drawing/2014/main" id="{D882FB21-96D4-4457-98EB-8939356C11C1}"/>
              </a:ext>
            </a:extLst>
          </p:cNvPr>
          <p:cNvPicPr>
            <a:picLocks noChangeAspect="1"/>
          </p:cNvPicPr>
          <p:nvPr/>
        </p:nvPicPr>
        <p:blipFill>
          <a:blip r:embed="rId3"/>
          <a:stretch>
            <a:fillRect/>
          </a:stretch>
        </p:blipFill>
        <p:spPr>
          <a:xfrm>
            <a:off x="580675" y="2743200"/>
            <a:ext cx="2574005" cy="2840396"/>
          </a:xfrm>
          <a:prstGeom prst="rect">
            <a:avLst/>
          </a:prstGeom>
        </p:spPr>
      </p:pic>
      <p:pic>
        <p:nvPicPr>
          <p:cNvPr id="12" name="Picture 11">
            <a:extLst>
              <a:ext uri="{FF2B5EF4-FFF2-40B4-BE49-F238E27FC236}">
                <a16:creationId xmlns="" xmlns:a16="http://schemas.microsoft.com/office/drawing/2014/main" id="{24729ED8-0664-4EA0-B6A7-8F4758F19440}"/>
              </a:ext>
            </a:extLst>
          </p:cNvPr>
          <p:cNvPicPr>
            <a:picLocks noChangeAspect="1"/>
          </p:cNvPicPr>
          <p:nvPr/>
        </p:nvPicPr>
        <p:blipFill>
          <a:blip r:embed="rId4"/>
          <a:stretch>
            <a:fillRect/>
          </a:stretch>
        </p:blipFill>
        <p:spPr>
          <a:xfrm>
            <a:off x="3276600" y="2743201"/>
            <a:ext cx="2611937" cy="2840396"/>
          </a:xfrm>
          <a:prstGeom prst="rect">
            <a:avLst/>
          </a:prstGeom>
        </p:spPr>
      </p:pic>
      <p:pic>
        <p:nvPicPr>
          <p:cNvPr id="13" name="Picture 12">
            <a:extLst>
              <a:ext uri="{FF2B5EF4-FFF2-40B4-BE49-F238E27FC236}">
                <a16:creationId xmlns="" xmlns:a16="http://schemas.microsoft.com/office/drawing/2014/main" id="{9A9BEA4C-05D8-4C42-A56E-45F6B7950204}"/>
              </a:ext>
            </a:extLst>
          </p:cNvPr>
          <p:cNvPicPr>
            <a:picLocks noChangeAspect="1"/>
          </p:cNvPicPr>
          <p:nvPr/>
        </p:nvPicPr>
        <p:blipFill>
          <a:blip r:embed="rId5"/>
          <a:stretch>
            <a:fillRect/>
          </a:stretch>
        </p:blipFill>
        <p:spPr>
          <a:xfrm>
            <a:off x="6030972" y="2754922"/>
            <a:ext cx="2573353" cy="2828673"/>
          </a:xfrm>
          <a:prstGeom prst="rect">
            <a:avLst/>
          </a:prstGeom>
        </p:spPr>
      </p:pic>
      <p:sp>
        <p:nvSpPr>
          <p:cNvPr id="2" name="Slide Number Placeholder 1"/>
          <p:cNvSpPr>
            <a:spLocks noGrp="1"/>
          </p:cNvSpPr>
          <p:nvPr>
            <p:ph type="sldNum" sz="quarter" idx="4294967295"/>
          </p:nvPr>
        </p:nvSpPr>
        <p:spPr>
          <a:xfrm>
            <a:off x="1676400" y="6225540"/>
            <a:ext cx="685800" cy="502920"/>
          </a:xfrm>
          <a:prstGeom prst="ellipse">
            <a:avLst/>
          </a:prstGeom>
        </p:spPr>
        <p:txBody>
          <a:bodyPr/>
          <a:lstStyle/>
          <a:p>
            <a:fld id="{9FAC5DF0-0AF0-4EAE-B6D5-362C4C800D6A}" type="slidenum">
              <a:rPr lang="en-US" b="1" smtClean="0">
                <a:solidFill>
                  <a:srgbClr val="FFFFFF"/>
                </a:solidFill>
              </a:rPr>
              <a:pPr/>
              <a:t>12</a:t>
            </a:fld>
            <a:endParaRPr lang="en-US" b="1" dirty="0">
              <a:solidFill>
                <a:srgbClr val="FFFFFF"/>
              </a:solidFill>
            </a:endParaRPr>
          </a:p>
        </p:txBody>
      </p:sp>
    </p:spTree>
    <p:extLst>
      <p:ext uri="{BB962C8B-B14F-4D97-AF65-F5344CB8AC3E}">
        <p14:creationId xmlns:p14="http://schemas.microsoft.com/office/powerpoint/2010/main" val="7352188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74638"/>
            <a:ext cx="8229600" cy="944562"/>
          </a:xfrm>
          <a:solidFill>
            <a:srgbClr val="FF9900"/>
          </a:solidFill>
        </p:spPr>
        <p:txBody>
          <a:bodyPr/>
          <a:lstStyle/>
          <a:p>
            <a:pPr algn="ctr"/>
            <a:r>
              <a:rPr lang="en-US" b="1" dirty="0">
                <a:solidFill>
                  <a:schemeClr val="bg1"/>
                </a:solidFill>
              </a:rPr>
              <a:t>ANSI C12 SC 1</a:t>
            </a:r>
          </a:p>
        </p:txBody>
      </p:sp>
      <p:sp>
        <p:nvSpPr>
          <p:cNvPr id="13315" name="Rectangle 3"/>
          <p:cNvSpPr>
            <a:spLocks noGrp="1" noChangeArrowheads="1"/>
          </p:cNvSpPr>
          <p:nvPr>
            <p:ph idx="1"/>
          </p:nvPr>
        </p:nvSpPr>
        <p:spPr>
          <a:xfrm>
            <a:off x="457200" y="1295400"/>
            <a:ext cx="8229600" cy="609600"/>
          </a:xfrm>
        </p:spPr>
        <p:txBody>
          <a:bodyPr>
            <a:normAutofit lnSpcReduction="10000"/>
          </a:bodyPr>
          <a:lstStyle/>
          <a:p>
            <a:pPr marL="0" indent="0" algn="ctr">
              <a:buNone/>
            </a:pPr>
            <a:r>
              <a:rPr lang="en-US" sz="3600" dirty="0">
                <a:solidFill>
                  <a:srgbClr val="002060"/>
                </a:solidFill>
                <a:latin typeface="Calibri" panose="020F0502020204030204" pitchFamily="34" charset="0"/>
              </a:rPr>
              <a:t>New meter forms with Auxiliary Power</a:t>
            </a:r>
          </a:p>
          <a:p>
            <a:endParaRPr lang="en-US" dirty="0"/>
          </a:p>
          <a:p>
            <a:pPr lvl="1"/>
            <a:endParaRPr lang="en-US" dirty="0"/>
          </a:p>
        </p:txBody>
      </p:sp>
      <p:pic>
        <p:nvPicPr>
          <p:cNvPr id="11" name="Picture 10">
            <a:extLst>
              <a:ext uri="{FF2B5EF4-FFF2-40B4-BE49-F238E27FC236}">
                <a16:creationId xmlns="" xmlns:a16="http://schemas.microsoft.com/office/drawing/2014/main" id="{71200A25-A0C1-4315-85D3-AE3A8F89191A}"/>
              </a:ext>
            </a:extLst>
          </p:cNvPr>
          <p:cNvPicPr>
            <a:picLocks noChangeAspect="1"/>
          </p:cNvPicPr>
          <p:nvPr/>
        </p:nvPicPr>
        <p:blipFill>
          <a:blip r:embed="rId3"/>
          <a:stretch>
            <a:fillRect/>
          </a:stretch>
        </p:blipFill>
        <p:spPr>
          <a:xfrm>
            <a:off x="609600" y="2438400"/>
            <a:ext cx="2590800" cy="2820792"/>
          </a:xfrm>
          <a:prstGeom prst="rect">
            <a:avLst/>
          </a:prstGeom>
        </p:spPr>
      </p:pic>
      <p:pic>
        <p:nvPicPr>
          <p:cNvPr id="12" name="Picture 11">
            <a:extLst>
              <a:ext uri="{FF2B5EF4-FFF2-40B4-BE49-F238E27FC236}">
                <a16:creationId xmlns="" xmlns:a16="http://schemas.microsoft.com/office/drawing/2014/main" id="{27208CE8-011B-4E13-A762-3357EF586142}"/>
              </a:ext>
            </a:extLst>
          </p:cNvPr>
          <p:cNvPicPr>
            <a:picLocks noChangeAspect="1"/>
          </p:cNvPicPr>
          <p:nvPr/>
        </p:nvPicPr>
        <p:blipFill>
          <a:blip r:embed="rId4"/>
          <a:stretch>
            <a:fillRect/>
          </a:stretch>
        </p:blipFill>
        <p:spPr>
          <a:xfrm>
            <a:off x="3352800" y="2453052"/>
            <a:ext cx="2667001" cy="2817020"/>
          </a:xfrm>
          <a:prstGeom prst="rect">
            <a:avLst/>
          </a:prstGeom>
        </p:spPr>
      </p:pic>
      <p:pic>
        <p:nvPicPr>
          <p:cNvPr id="13" name="Picture 12">
            <a:extLst>
              <a:ext uri="{FF2B5EF4-FFF2-40B4-BE49-F238E27FC236}">
                <a16:creationId xmlns="" xmlns:a16="http://schemas.microsoft.com/office/drawing/2014/main" id="{7DB00451-B209-4425-B79A-9460122BC2B8}"/>
              </a:ext>
            </a:extLst>
          </p:cNvPr>
          <p:cNvPicPr>
            <a:picLocks noChangeAspect="1"/>
          </p:cNvPicPr>
          <p:nvPr/>
        </p:nvPicPr>
        <p:blipFill>
          <a:blip r:embed="rId5"/>
          <a:stretch>
            <a:fillRect/>
          </a:stretch>
        </p:blipFill>
        <p:spPr>
          <a:xfrm>
            <a:off x="6148755" y="2453052"/>
            <a:ext cx="2595478" cy="2819402"/>
          </a:xfrm>
          <a:prstGeom prst="rect">
            <a:avLst/>
          </a:prstGeom>
        </p:spPr>
      </p:pic>
      <p:sp>
        <p:nvSpPr>
          <p:cNvPr id="2" name="Slide Number Placeholder 1"/>
          <p:cNvSpPr>
            <a:spLocks noGrp="1"/>
          </p:cNvSpPr>
          <p:nvPr>
            <p:ph type="sldNum" sz="quarter" idx="4294967295"/>
          </p:nvPr>
        </p:nvSpPr>
        <p:spPr>
          <a:xfrm>
            <a:off x="1676400" y="6225540"/>
            <a:ext cx="685800" cy="502920"/>
          </a:xfrm>
          <a:prstGeom prst="ellipse">
            <a:avLst/>
          </a:prstGeom>
        </p:spPr>
        <p:txBody>
          <a:bodyPr/>
          <a:lstStyle/>
          <a:p>
            <a:fld id="{9FAC5DF0-0AF0-4EAE-B6D5-362C4C800D6A}" type="slidenum">
              <a:rPr lang="en-US" b="1" smtClean="0">
                <a:solidFill>
                  <a:srgbClr val="FFFFFF"/>
                </a:solidFill>
              </a:rPr>
              <a:pPr/>
              <a:t>13</a:t>
            </a:fld>
            <a:endParaRPr lang="en-US" b="1" dirty="0">
              <a:solidFill>
                <a:srgbClr val="FFFFFF"/>
              </a:solidFill>
            </a:endParaRPr>
          </a:p>
        </p:txBody>
      </p:sp>
    </p:spTree>
    <p:extLst>
      <p:ext uri="{BB962C8B-B14F-4D97-AF65-F5344CB8AC3E}">
        <p14:creationId xmlns:p14="http://schemas.microsoft.com/office/powerpoint/2010/main" val="40302529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74638"/>
            <a:ext cx="8229600" cy="944562"/>
          </a:xfrm>
          <a:solidFill>
            <a:srgbClr val="FF9900"/>
          </a:solidFill>
        </p:spPr>
        <p:txBody>
          <a:bodyPr/>
          <a:lstStyle/>
          <a:p>
            <a:pPr algn="ctr"/>
            <a:r>
              <a:rPr lang="en-US" b="1" dirty="0">
                <a:solidFill>
                  <a:schemeClr val="bg1"/>
                </a:solidFill>
              </a:rPr>
              <a:t>ANSI C12 SC 1</a:t>
            </a:r>
          </a:p>
        </p:txBody>
      </p:sp>
      <p:sp>
        <p:nvSpPr>
          <p:cNvPr id="13315" name="Rectangle 3"/>
          <p:cNvSpPr>
            <a:spLocks noGrp="1" noChangeArrowheads="1"/>
          </p:cNvSpPr>
          <p:nvPr>
            <p:ph idx="1"/>
          </p:nvPr>
        </p:nvSpPr>
        <p:spPr>
          <a:xfrm>
            <a:off x="457200" y="1295400"/>
            <a:ext cx="8229600" cy="609600"/>
          </a:xfrm>
        </p:spPr>
        <p:txBody>
          <a:bodyPr>
            <a:normAutofit lnSpcReduction="10000"/>
          </a:bodyPr>
          <a:lstStyle/>
          <a:p>
            <a:pPr marL="0" indent="0" algn="ctr">
              <a:buNone/>
            </a:pPr>
            <a:r>
              <a:rPr lang="en-US" sz="3600" dirty="0">
                <a:solidFill>
                  <a:srgbClr val="002060"/>
                </a:solidFill>
                <a:latin typeface="Calibri" panose="020F0502020204030204" pitchFamily="34" charset="0"/>
              </a:rPr>
              <a:t>New meter forms with Auxiliary Power</a:t>
            </a:r>
          </a:p>
          <a:p>
            <a:endParaRPr lang="en-US" dirty="0"/>
          </a:p>
          <a:p>
            <a:pPr lvl="1"/>
            <a:endParaRPr lang="en-US" dirty="0"/>
          </a:p>
        </p:txBody>
      </p:sp>
      <p:pic>
        <p:nvPicPr>
          <p:cNvPr id="10" name="Picture 9">
            <a:extLst>
              <a:ext uri="{FF2B5EF4-FFF2-40B4-BE49-F238E27FC236}">
                <a16:creationId xmlns="" xmlns:a16="http://schemas.microsoft.com/office/drawing/2014/main" id="{F962B2ED-F5D8-409D-B211-8F18C5B5BE52}"/>
              </a:ext>
            </a:extLst>
          </p:cNvPr>
          <p:cNvPicPr>
            <a:picLocks noChangeAspect="1"/>
          </p:cNvPicPr>
          <p:nvPr/>
        </p:nvPicPr>
        <p:blipFill>
          <a:blip r:embed="rId3"/>
          <a:stretch>
            <a:fillRect/>
          </a:stretch>
        </p:blipFill>
        <p:spPr>
          <a:xfrm>
            <a:off x="574030" y="2359268"/>
            <a:ext cx="2586020" cy="2710253"/>
          </a:xfrm>
          <a:prstGeom prst="rect">
            <a:avLst/>
          </a:prstGeom>
        </p:spPr>
      </p:pic>
      <p:pic>
        <p:nvPicPr>
          <p:cNvPr id="11" name="Picture 10">
            <a:extLst>
              <a:ext uri="{FF2B5EF4-FFF2-40B4-BE49-F238E27FC236}">
                <a16:creationId xmlns="" xmlns:a16="http://schemas.microsoft.com/office/drawing/2014/main" id="{3197876A-C95A-4BFB-A683-FF90C1C67228}"/>
              </a:ext>
            </a:extLst>
          </p:cNvPr>
          <p:cNvPicPr>
            <a:picLocks noChangeAspect="1"/>
          </p:cNvPicPr>
          <p:nvPr/>
        </p:nvPicPr>
        <p:blipFill>
          <a:blip r:embed="rId4"/>
          <a:stretch>
            <a:fillRect/>
          </a:stretch>
        </p:blipFill>
        <p:spPr>
          <a:xfrm>
            <a:off x="3276600" y="2362200"/>
            <a:ext cx="2550450" cy="2710253"/>
          </a:xfrm>
          <a:prstGeom prst="rect">
            <a:avLst/>
          </a:prstGeom>
        </p:spPr>
      </p:pic>
      <p:pic>
        <p:nvPicPr>
          <p:cNvPr id="12" name="Picture 11">
            <a:extLst>
              <a:ext uri="{FF2B5EF4-FFF2-40B4-BE49-F238E27FC236}">
                <a16:creationId xmlns="" xmlns:a16="http://schemas.microsoft.com/office/drawing/2014/main" id="{63C4E590-899C-4518-811A-2D5B8C381288}"/>
              </a:ext>
            </a:extLst>
          </p:cNvPr>
          <p:cNvPicPr>
            <a:picLocks noChangeAspect="1"/>
          </p:cNvPicPr>
          <p:nvPr/>
        </p:nvPicPr>
        <p:blipFill>
          <a:blip r:embed="rId5"/>
          <a:stretch>
            <a:fillRect/>
          </a:stretch>
        </p:blipFill>
        <p:spPr>
          <a:xfrm>
            <a:off x="5943600" y="2362199"/>
            <a:ext cx="2574092" cy="2710253"/>
          </a:xfrm>
          <a:prstGeom prst="rect">
            <a:avLst/>
          </a:prstGeom>
        </p:spPr>
      </p:pic>
      <p:sp>
        <p:nvSpPr>
          <p:cNvPr id="2" name="Slide Number Placeholder 1"/>
          <p:cNvSpPr>
            <a:spLocks noGrp="1"/>
          </p:cNvSpPr>
          <p:nvPr>
            <p:ph type="sldNum" sz="quarter" idx="4294967295"/>
          </p:nvPr>
        </p:nvSpPr>
        <p:spPr>
          <a:xfrm>
            <a:off x="1676400" y="6225540"/>
            <a:ext cx="685800" cy="502920"/>
          </a:xfrm>
          <a:prstGeom prst="ellipse">
            <a:avLst/>
          </a:prstGeom>
        </p:spPr>
        <p:txBody>
          <a:bodyPr/>
          <a:lstStyle/>
          <a:p>
            <a:fld id="{9FAC5DF0-0AF0-4EAE-B6D5-362C4C800D6A}" type="slidenum">
              <a:rPr lang="en-US" b="1" smtClean="0">
                <a:solidFill>
                  <a:srgbClr val="FFFFFF"/>
                </a:solidFill>
              </a:rPr>
              <a:pPr/>
              <a:t>14</a:t>
            </a:fld>
            <a:endParaRPr lang="en-US" b="1" dirty="0">
              <a:solidFill>
                <a:srgbClr val="FFFFFF"/>
              </a:solidFill>
            </a:endParaRPr>
          </a:p>
        </p:txBody>
      </p:sp>
    </p:spTree>
    <p:extLst>
      <p:ext uri="{BB962C8B-B14F-4D97-AF65-F5344CB8AC3E}">
        <p14:creationId xmlns:p14="http://schemas.microsoft.com/office/powerpoint/2010/main" val="3785307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74638"/>
            <a:ext cx="8229600" cy="944562"/>
          </a:xfrm>
          <a:solidFill>
            <a:srgbClr val="FF9900"/>
          </a:solidFill>
        </p:spPr>
        <p:txBody>
          <a:bodyPr/>
          <a:lstStyle/>
          <a:p>
            <a:pPr algn="ctr"/>
            <a:r>
              <a:rPr lang="en-US" b="1" dirty="0">
                <a:solidFill>
                  <a:schemeClr val="bg1"/>
                </a:solidFill>
              </a:rPr>
              <a:t>ANSI C12 SC 1</a:t>
            </a:r>
          </a:p>
        </p:txBody>
      </p:sp>
      <p:sp>
        <p:nvSpPr>
          <p:cNvPr id="13315" name="Rectangle 3"/>
          <p:cNvSpPr>
            <a:spLocks noGrp="1" noChangeArrowheads="1"/>
          </p:cNvSpPr>
          <p:nvPr>
            <p:ph idx="1"/>
          </p:nvPr>
        </p:nvSpPr>
        <p:spPr>
          <a:xfrm>
            <a:off x="457200" y="1295400"/>
            <a:ext cx="8229600" cy="609600"/>
          </a:xfrm>
        </p:spPr>
        <p:txBody>
          <a:bodyPr>
            <a:normAutofit lnSpcReduction="10000"/>
          </a:bodyPr>
          <a:lstStyle/>
          <a:p>
            <a:pPr marL="0" indent="0" algn="ctr">
              <a:buNone/>
            </a:pPr>
            <a:r>
              <a:rPr lang="en-US" sz="3600" dirty="0">
                <a:solidFill>
                  <a:srgbClr val="002060"/>
                </a:solidFill>
                <a:latin typeface="Calibri" panose="020F0502020204030204" pitchFamily="34" charset="0"/>
              </a:rPr>
              <a:t>New meter forms with Auxiliary Power</a:t>
            </a:r>
          </a:p>
          <a:p>
            <a:endParaRPr lang="en-US" dirty="0"/>
          </a:p>
          <a:p>
            <a:pPr lvl="1"/>
            <a:endParaRPr lang="en-US" dirty="0"/>
          </a:p>
        </p:txBody>
      </p:sp>
      <p:pic>
        <p:nvPicPr>
          <p:cNvPr id="8" name="Picture 7">
            <a:extLst>
              <a:ext uri="{FF2B5EF4-FFF2-40B4-BE49-F238E27FC236}">
                <a16:creationId xmlns="" xmlns:a16="http://schemas.microsoft.com/office/drawing/2014/main" id="{EA4C6EF6-F72F-4336-8B2A-EC0530B259D4}"/>
              </a:ext>
            </a:extLst>
          </p:cNvPr>
          <p:cNvPicPr>
            <a:picLocks noChangeAspect="1"/>
          </p:cNvPicPr>
          <p:nvPr/>
        </p:nvPicPr>
        <p:blipFill>
          <a:blip r:embed="rId3"/>
          <a:stretch>
            <a:fillRect/>
          </a:stretch>
        </p:blipFill>
        <p:spPr>
          <a:xfrm>
            <a:off x="1524000" y="2438400"/>
            <a:ext cx="2509259" cy="2743200"/>
          </a:xfrm>
          <a:prstGeom prst="rect">
            <a:avLst/>
          </a:prstGeom>
        </p:spPr>
      </p:pic>
      <p:pic>
        <p:nvPicPr>
          <p:cNvPr id="9" name="Picture 8">
            <a:extLst>
              <a:ext uri="{FF2B5EF4-FFF2-40B4-BE49-F238E27FC236}">
                <a16:creationId xmlns="" xmlns:a16="http://schemas.microsoft.com/office/drawing/2014/main" id="{E46AE782-0D0A-452C-8F66-252A869FE80F}"/>
              </a:ext>
            </a:extLst>
          </p:cNvPr>
          <p:cNvPicPr>
            <a:picLocks noChangeAspect="1"/>
          </p:cNvPicPr>
          <p:nvPr/>
        </p:nvPicPr>
        <p:blipFill>
          <a:blip r:embed="rId4"/>
          <a:stretch>
            <a:fillRect/>
          </a:stretch>
        </p:blipFill>
        <p:spPr>
          <a:xfrm>
            <a:off x="4953000" y="2438400"/>
            <a:ext cx="2604887" cy="2743200"/>
          </a:xfrm>
          <a:prstGeom prst="rect">
            <a:avLst/>
          </a:prstGeom>
        </p:spPr>
      </p:pic>
      <p:sp>
        <p:nvSpPr>
          <p:cNvPr id="2" name="Slide Number Placeholder 1"/>
          <p:cNvSpPr>
            <a:spLocks noGrp="1"/>
          </p:cNvSpPr>
          <p:nvPr>
            <p:ph type="sldNum" sz="quarter" idx="4294967295"/>
          </p:nvPr>
        </p:nvSpPr>
        <p:spPr>
          <a:xfrm>
            <a:off x="1676400" y="6225540"/>
            <a:ext cx="685800" cy="502920"/>
          </a:xfrm>
          <a:prstGeom prst="ellipse">
            <a:avLst/>
          </a:prstGeom>
        </p:spPr>
        <p:txBody>
          <a:bodyPr/>
          <a:lstStyle/>
          <a:p>
            <a:fld id="{9FAC5DF0-0AF0-4EAE-B6D5-362C4C800D6A}" type="slidenum">
              <a:rPr lang="en-US" b="1" smtClean="0">
                <a:solidFill>
                  <a:srgbClr val="FFFFFF"/>
                </a:solidFill>
              </a:rPr>
              <a:pPr/>
              <a:t>15</a:t>
            </a:fld>
            <a:endParaRPr lang="en-US" b="1" dirty="0">
              <a:solidFill>
                <a:srgbClr val="FFFFFF"/>
              </a:solidFill>
            </a:endParaRPr>
          </a:p>
        </p:txBody>
      </p:sp>
    </p:spTree>
    <p:extLst>
      <p:ext uri="{BB962C8B-B14F-4D97-AF65-F5344CB8AC3E}">
        <p14:creationId xmlns:p14="http://schemas.microsoft.com/office/powerpoint/2010/main" val="18024200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3"/>
          <p:cNvSpPr txBox="1">
            <a:spLocks noChangeArrowheads="1"/>
          </p:cNvSpPr>
          <p:nvPr/>
        </p:nvSpPr>
        <p:spPr>
          <a:xfrm>
            <a:off x="457200" y="1447800"/>
            <a:ext cx="8229600" cy="4724400"/>
          </a:xfrm>
          <a:prstGeom prst="rect">
            <a:avLst/>
          </a:prstGeom>
        </p:spPr>
        <p:txBody>
          <a:bodyPr/>
          <a:lstStyle/>
          <a:p>
            <a:pPr marL="457200" indent="-457200" eaLnBrk="0" hangingPunct="0">
              <a:spcBef>
                <a:spcPct val="20000"/>
              </a:spcBef>
              <a:buFont typeface="Wingdings" panose="05000000000000000000" pitchFamily="2" charset="2"/>
              <a:buChar char="Ø"/>
              <a:defRPr/>
            </a:pPr>
            <a:r>
              <a:rPr lang="en-US" sz="3000" kern="0" dirty="0">
                <a:solidFill>
                  <a:srgbClr val="002060"/>
                </a:solidFill>
                <a:latin typeface="Calibri" panose="020F0502020204030204" pitchFamily="34" charset="0"/>
              </a:rPr>
              <a:t>C12.6 – Marking and Arrangement of Terminals for Phase-Shifting Devices used in Metering</a:t>
            </a:r>
          </a:p>
          <a:p>
            <a:pPr marL="914400" lvl="1" indent="-457200" eaLnBrk="0" hangingPunct="0">
              <a:spcBef>
                <a:spcPct val="20000"/>
              </a:spcBef>
              <a:buSzPct val="80000"/>
              <a:buFont typeface="Arial" panose="020B0604020202020204" pitchFamily="34" charset="0"/>
              <a:buChar char="•"/>
              <a:defRPr/>
            </a:pPr>
            <a:r>
              <a:rPr lang="en-US" sz="2600" kern="0" dirty="0" smtClean="0">
                <a:solidFill>
                  <a:srgbClr val="002060"/>
                </a:solidFill>
                <a:latin typeface="Calibri" panose="020F0502020204030204" pitchFamily="34" charset="0"/>
              </a:rPr>
              <a:t>About to be reissued without change</a:t>
            </a:r>
            <a:endParaRPr lang="en-US" sz="2600" kern="0" dirty="0">
              <a:solidFill>
                <a:srgbClr val="002060"/>
              </a:solidFill>
              <a:latin typeface="Calibri" panose="020F0502020204030204" pitchFamily="34" charset="0"/>
            </a:endParaRPr>
          </a:p>
          <a:p>
            <a:pPr marL="457200" indent="-457200" eaLnBrk="0" hangingPunct="0">
              <a:spcBef>
                <a:spcPct val="20000"/>
              </a:spcBef>
              <a:buFont typeface="Wingdings" panose="05000000000000000000" pitchFamily="2" charset="2"/>
              <a:buChar char="Ø"/>
              <a:defRPr/>
            </a:pPr>
            <a:r>
              <a:rPr lang="en-US" sz="3000" kern="0" dirty="0">
                <a:solidFill>
                  <a:srgbClr val="002060"/>
                </a:solidFill>
                <a:latin typeface="Calibri" panose="020F0502020204030204" pitchFamily="34" charset="0"/>
              </a:rPr>
              <a:t>C12.7 – Requirements for </a:t>
            </a:r>
            <a:r>
              <a:rPr lang="en-US" sz="3000" kern="0" dirty="0" err="1">
                <a:solidFill>
                  <a:srgbClr val="002060"/>
                </a:solidFill>
                <a:latin typeface="Calibri" panose="020F0502020204030204" pitchFamily="34" charset="0"/>
              </a:rPr>
              <a:t>Watthour</a:t>
            </a:r>
            <a:r>
              <a:rPr lang="en-US" sz="3000" kern="0" dirty="0">
                <a:solidFill>
                  <a:srgbClr val="002060"/>
                </a:solidFill>
                <a:latin typeface="Calibri" panose="020F0502020204030204" pitchFamily="34" charset="0"/>
              </a:rPr>
              <a:t> Meter Sockets</a:t>
            </a:r>
          </a:p>
          <a:p>
            <a:pPr marL="914400" lvl="1" indent="-457200" eaLnBrk="0" hangingPunct="0">
              <a:spcBef>
                <a:spcPct val="20000"/>
              </a:spcBef>
              <a:buSzPct val="80000"/>
              <a:buFont typeface="Arial" panose="020B0604020202020204" pitchFamily="34" charset="0"/>
              <a:buChar char="•"/>
              <a:defRPr/>
            </a:pPr>
            <a:r>
              <a:rPr lang="en-US" sz="2600" kern="0" dirty="0">
                <a:solidFill>
                  <a:srgbClr val="002060"/>
                </a:solidFill>
                <a:latin typeface="Calibri" panose="020F0502020204030204" pitchFamily="34" charset="0"/>
              </a:rPr>
              <a:t>Published – Feb 2015</a:t>
            </a:r>
          </a:p>
          <a:p>
            <a:pPr marL="342900" indent="-342900" eaLnBrk="0" hangingPunct="0">
              <a:spcBef>
                <a:spcPct val="20000"/>
              </a:spcBef>
              <a:buFontTx/>
              <a:buChar char="•"/>
              <a:defRPr/>
            </a:pPr>
            <a:endParaRPr lang="en-US" sz="3200" kern="0" dirty="0">
              <a:latin typeface="+mn-lt"/>
            </a:endParaRPr>
          </a:p>
          <a:p>
            <a:pPr marL="742950" lvl="1" indent="-285750" eaLnBrk="0" hangingPunct="0">
              <a:spcBef>
                <a:spcPct val="20000"/>
              </a:spcBef>
              <a:buSzPct val="80000"/>
              <a:buFont typeface="Wingdings" pitchFamily="2" charset="2"/>
              <a:buChar char="§"/>
              <a:defRPr/>
            </a:pPr>
            <a:endParaRPr lang="en-US" sz="2800" kern="0" dirty="0">
              <a:latin typeface="+mn-lt"/>
            </a:endParaRPr>
          </a:p>
        </p:txBody>
      </p:sp>
      <p:sp>
        <p:nvSpPr>
          <p:cNvPr id="2" name="Slide Number Placeholder 1"/>
          <p:cNvSpPr>
            <a:spLocks noGrp="1"/>
          </p:cNvSpPr>
          <p:nvPr>
            <p:ph type="sldNum" sz="quarter" idx="12"/>
          </p:nvPr>
        </p:nvSpPr>
        <p:spPr/>
        <p:txBody>
          <a:bodyPr/>
          <a:lstStyle/>
          <a:p>
            <a:fld id="{9FAC5DF0-0AF0-4EAE-B6D5-362C4C800D6A}" type="slidenum">
              <a:rPr lang="en-US" smtClean="0">
                <a:solidFill>
                  <a:srgbClr val="FFFFFF"/>
                </a:solidFill>
              </a:rPr>
              <a:pPr/>
              <a:t>16</a:t>
            </a:fld>
            <a:endParaRPr lang="en-US" dirty="0">
              <a:solidFill>
                <a:srgbClr val="FFFFFF"/>
              </a:solidFill>
            </a:endParaRPr>
          </a:p>
        </p:txBody>
      </p:sp>
      <p:sp>
        <p:nvSpPr>
          <p:cNvPr id="6" name="Rectangle 2"/>
          <p:cNvSpPr txBox="1">
            <a:spLocks noChangeArrowheads="1"/>
          </p:cNvSpPr>
          <p:nvPr/>
        </p:nvSpPr>
        <p:spPr>
          <a:xfrm>
            <a:off x="457200" y="274638"/>
            <a:ext cx="8229600" cy="944562"/>
          </a:xfrm>
          <a:prstGeom prst="rect">
            <a:avLst/>
          </a:prstGeom>
          <a:solidFill>
            <a:srgbClr val="FF9900"/>
          </a:solidFill>
        </p:spPr>
        <p:txBody>
          <a:bodyPr anchor="ct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algn="ctr"/>
            <a:r>
              <a:rPr lang="en-US" b="1" dirty="0" smtClean="0">
                <a:solidFill>
                  <a:schemeClr val="bg1"/>
                </a:solidFill>
              </a:rPr>
              <a:t>ANSI C12 SC 15</a:t>
            </a:r>
            <a:endParaRPr lang="en-US" b="1"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3"/>
          <p:cNvSpPr txBox="1">
            <a:spLocks noChangeArrowheads="1"/>
          </p:cNvSpPr>
          <p:nvPr/>
        </p:nvSpPr>
        <p:spPr>
          <a:xfrm>
            <a:off x="457200" y="1447800"/>
            <a:ext cx="8229600" cy="4800600"/>
          </a:xfrm>
          <a:prstGeom prst="rect">
            <a:avLst/>
          </a:prstGeom>
        </p:spPr>
        <p:txBody>
          <a:bodyPr/>
          <a:lstStyle/>
          <a:p>
            <a:pPr marL="457200" indent="-457200" eaLnBrk="0" hangingPunct="0">
              <a:spcBef>
                <a:spcPct val="20000"/>
              </a:spcBef>
              <a:buFont typeface="Wingdings" panose="05000000000000000000" pitchFamily="2" charset="2"/>
              <a:buChar char="Ø"/>
              <a:defRPr/>
            </a:pPr>
            <a:r>
              <a:rPr lang="en-US" sz="3000" kern="0" dirty="0" smtClean="0">
                <a:solidFill>
                  <a:srgbClr val="002060"/>
                </a:solidFill>
                <a:latin typeface="Calibri" panose="020F0502020204030204" pitchFamily="34" charset="0"/>
              </a:rPr>
              <a:t>C12.8 – </a:t>
            </a:r>
            <a:r>
              <a:rPr lang="en-US" sz="3000" kern="0" dirty="0">
                <a:solidFill>
                  <a:srgbClr val="002060"/>
                </a:solidFill>
                <a:latin typeface="Calibri" panose="020F0502020204030204" pitchFamily="34" charset="0"/>
              </a:rPr>
              <a:t>Test Block and Cabinets for Installation of Self contained “A” Base Watthour Meters</a:t>
            </a:r>
          </a:p>
          <a:p>
            <a:pPr marL="914400" lvl="1" indent="-457200" eaLnBrk="0" hangingPunct="0">
              <a:spcBef>
                <a:spcPct val="20000"/>
              </a:spcBef>
              <a:buSzPct val="80000"/>
              <a:buFont typeface="Arial" panose="020B0604020202020204" pitchFamily="34" charset="0"/>
              <a:buChar char="•"/>
              <a:defRPr/>
            </a:pPr>
            <a:r>
              <a:rPr lang="en-US" sz="2600" kern="0" dirty="0">
                <a:solidFill>
                  <a:srgbClr val="002060"/>
                </a:solidFill>
                <a:latin typeface="Calibri" panose="020F0502020204030204" pitchFamily="34" charset="0"/>
              </a:rPr>
              <a:t>Published without change Dec </a:t>
            </a:r>
            <a:r>
              <a:rPr lang="en-US" sz="2600" kern="0" dirty="0" smtClean="0">
                <a:solidFill>
                  <a:srgbClr val="002060"/>
                </a:solidFill>
                <a:latin typeface="Calibri" panose="020F0502020204030204" pitchFamily="34" charset="0"/>
              </a:rPr>
              <a:t>2012</a:t>
            </a:r>
          </a:p>
          <a:p>
            <a:pPr marL="914400" lvl="1" indent="-457200" eaLnBrk="0" hangingPunct="0">
              <a:spcBef>
                <a:spcPct val="20000"/>
              </a:spcBef>
              <a:buSzPct val="80000"/>
              <a:buFont typeface="Arial" panose="020B0604020202020204" pitchFamily="34" charset="0"/>
              <a:buChar char="•"/>
              <a:defRPr/>
            </a:pPr>
            <a:r>
              <a:rPr lang="en-US" sz="2600" kern="0" dirty="0" smtClean="0">
                <a:solidFill>
                  <a:srgbClr val="002060"/>
                </a:solidFill>
                <a:latin typeface="Calibri" panose="020F0502020204030204" pitchFamily="34" charset="0"/>
              </a:rPr>
              <a:t>Will be deprecated once Figure 4 is moved to C12.7 in its next release</a:t>
            </a:r>
            <a:endParaRPr lang="en-US" sz="2600" kern="0" dirty="0">
              <a:solidFill>
                <a:srgbClr val="002060"/>
              </a:solidFill>
              <a:latin typeface="Calibri" panose="020F0502020204030204" pitchFamily="34" charset="0"/>
            </a:endParaRPr>
          </a:p>
        </p:txBody>
      </p:sp>
      <p:sp>
        <p:nvSpPr>
          <p:cNvPr id="2" name="Slide Number Placeholder 1"/>
          <p:cNvSpPr>
            <a:spLocks noGrp="1"/>
          </p:cNvSpPr>
          <p:nvPr>
            <p:ph type="sldNum" sz="quarter" idx="12"/>
          </p:nvPr>
        </p:nvSpPr>
        <p:spPr/>
        <p:txBody>
          <a:bodyPr/>
          <a:lstStyle/>
          <a:p>
            <a:fld id="{9FAC5DF0-0AF0-4EAE-B6D5-362C4C800D6A}" type="slidenum">
              <a:rPr lang="en-US" smtClean="0">
                <a:solidFill>
                  <a:srgbClr val="FFFFFF"/>
                </a:solidFill>
              </a:rPr>
              <a:pPr/>
              <a:t>17</a:t>
            </a:fld>
            <a:endParaRPr lang="en-US" dirty="0">
              <a:solidFill>
                <a:srgbClr val="FFFFFF"/>
              </a:solidFill>
            </a:endParaRPr>
          </a:p>
        </p:txBody>
      </p:sp>
      <p:sp>
        <p:nvSpPr>
          <p:cNvPr id="6" name="Rectangle 2"/>
          <p:cNvSpPr txBox="1">
            <a:spLocks noChangeArrowheads="1"/>
          </p:cNvSpPr>
          <p:nvPr/>
        </p:nvSpPr>
        <p:spPr>
          <a:xfrm>
            <a:off x="457200" y="274638"/>
            <a:ext cx="8229600" cy="944562"/>
          </a:xfrm>
          <a:prstGeom prst="rect">
            <a:avLst/>
          </a:prstGeom>
          <a:solidFill>
            <a:srgbClr val="FF9900"/>
          </a:solidFill>
        </p:spPr>
        <p:txBody>
          <a:bodyPr anchor="ct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algn="ctr"/>
            <a:r>
              <a:rPr lang="en-US" b="1" dirty="0" smtClean="0">
                <a:solidFill>
                  <a:schemeClr val="bg1"/>
                </a:solidFill>
              </a:rPr>
              <a:t>ANSI C12 SC 15</a:t>
            </a:r>
            <a:endParaRPr lang="en-US" b="1"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3"/>
          <p:cNvSpPr txBox="1">
            <a:spLocks noChangeArrowheads="1"/>
          </p:cNvSpPr>
          <p:nvPr/>
        </p:nvSpPr>
        <p:spPr>
          <a:xfrm>
            <a:off x="457200" y="1371600"/>
            <a:ext cx="8229600" cy="4876800"/>
          </a:xfrm>
          <a:prstGeom prst="rect">
            <a:avLst/>
          </a:prstGeom>
        </p:spPr>
        <p:txBody>
          <a:bodyPr/>
          <a:lstStyle/>
          <a:p>
            <a:pPr marL="457200" indent="-457200" eaLnBrk="0" hangingPunct="0">
              <a:spcBef>
                <a:spcPct val="20000"/>
              </a:spcBef>
              <a:buFont typeface="Wingdings" panose="05000000000000000000" pitchFamily="2" charset="2"/>
              <a:buChar char="Ø"/>
              <a:defRPr/>
            </a:pPr>
            <a:r>
              <a:rPr lang="en-US" sz="3000" kern="0" dirty="0">
                <a:solidFill>
                  <a:srgbClr val="002060"/>
                </a:solidFill>
                <a:latin typeface="Calibri" panose="020F0502020204030204" pitchFamily="34" charset="0"/>
              </a:rPr>
              <a:t>C12.9 – Test Switches </a:t>
            </a:r>
            <a:r>
              <a:rPr lang="en-US" sz="3000" kern="0" dirty="0">
                <a:solidFill>
                  <a:srgbClr val="FF0000"/>
                </a:solidFill>
                <a:latin typeface="Calibri" panose="020F0502020204030204" pitchFamily="34" charset="0"/>
              </a:rPr>
              <a:t>and Plugs </a:t>
            </a:r>
            <a:r>
              <a:rPr lang="en-US" sz="3000" kern="0" dirty="0">
                <a:solidFill>
                  <a:srgbClr val="002060"/>
                </a:solidFill>
                <a:latin typeface="Calibri" panose="020F0502020204030204" pitchFamily="34" charset="0"/>
              </a:rPr>
              <a:t>for</a:t>
            </a:r>
            <a:r>
              <a:rPr lang="en-US" sz="3000" kern="0" dirty="0">
                <a:latin typeface="Calibri" panose="020F0502020204030204" pitchFamily="34" charset="0"/>
              </a:rPr>
              <a:t> </a:t>
            </a:r>
            <a:r>
              <a:rPr lang="en-US" sz="3000" kern="0" dirty="0">
                <a:solidFill>
                  <a:srgbClr val="002060"/>
                </a:solidFill>
                <a:latin typeface="Calibri" panose="020F0502020204030204" pitchFamily="34" charset="0"/>
              </a:rPr>
              <a:t>Transformer Rated Meters</a:t>
            </a:r>
          </a:p>
          <a:p>
            <a:pPr marL="742950" lvl="1" indent="-285750" eaLnBrk="0" hangingPunct="0">
              <a:spcBef>
                <a:spcPct val="20000"/>
              </a:spcBef>
              <a:buSzPct val="80000"/>
              <a:buFont typeface="Wingdings" pitchFamily="2" charset="2"/>
              <a:buChar char="§"/>
              <a:defRPr/>
            </a:pPr>
            <a:r>
              <a:rPr lang="en-US" sz="2600" kern="0" dirty="0">
                <a:solidFill>
                  <a:srgbClr val="002060"/>
                </a:solidFill>
                <a:latin typeface="Calibri" panose="020F0502020204030204" pitchFamily="34" charset="0"/>
              </a:rPr>
              <a:t>Extensive Revision </a:t>
            </a:r>
            <a:r>
              <a:rPr lang="en-US" sz="2600" kern="0" dirty="0" smtClean="0">
                <a:solidFill>
                  <a:srgbClr val="002060"/>
                </a:solidFill>
                <a:latin typeface="Calibri" panose="020F0502020204030204" pitchFamily="34" charset="0"/>
              </a:rPr>
              <a:t>in last publication</a:t>
            </a:r>
            <a:endParaRPr lang="en-US" sz="2600" kern="0" dirty="0">
              <a:solidFill>
                <a:srgbClr val="002060"/>
              </a:solidFill>
              <a:latin typeface="Calibri" panose="020F0502020204030204" pitchFamily="34" charset="0"/>
            </a:endParaRPr>
          </a:p>
          <a:p>
            <a:pPr marL="742950" lvl="1" indent="-285750" eaLnBrk="0" hangingPunct="0">
              <a:spcBef>
                <a:spcPct val="20000"/>
              </a:spcBef>
              <a:buSzPct val="80000"/>
              <a:buFont typeface="Wingdings" pitchFamily="2" charset="2"/>
              <a:buChar char="§"/>
              <a:defRPr/>
            </a:pPr>
            <a:r>
              <a:rPr lang="en-US" sz="2600" kern="0" dirty="0">
                <a:solidFill>
                  <a:srgbClr val="002060"/>
                </a:solidFill>
                <a:latin typeface="Calibri" panose="020F0502020204030204" pitchFamily="34" charset="0"/>
              </a:rPr>
              <a:t>Specifications for test plugs added</a:t>
            </a:r>
          </a:p>
          <a:p>
            <a:pPr marL="742950" lvl="1" indent="-285750" eaLnBrk="0" hangingPunct="0">
              <a:spcBef>
                <a:spcPct val="20000"/>
              </a:spcBef>
              <a:buSzPct val="80000"/>
              <a:buFont typeface="Wingdings" pitchFamily="2" charset="2"/>
              <a:buChar char="§"/>
              <a:defRPr/>
            </a:pPr>
            <a:r>
              <a:rPr lang="en-US" sz="2600" kern="0" dirty="0">
                <a:solidFill>
                  <a:srgbClr val="002060"/>
                </a:solidFill>
                <a:latin typeface="Calibri" panose="020F0502020204030204" pitchFamily="34" charset="0"/>
              </a:rPr>
              <a:t>Published – March 2015</a:t>
            </a:r>
          </a:p>
        </p:txBody>
      </p:sp>
      <p:sp>
        <p:nvSpPr>
          <p:cNvPr id="2" name="Slide Number Placeholder 1"/>
          <p:cNvSpPr>
            <a:spLocks noGrp="1"/>
          </p:cNvSpPr>
          <p:nvPr>
            <p:ph type="sldNum" sz="quarter" idx="12"/>
          </p:nvPr>
        </p:nvSpPr>
        <p:spPr/>
        <p:txBody>
          <a:bodyPr/>
          <a:lstStyle/>
          <a:p>
            <a:fld id="{9FAC5DF0-0AF0-4EAE-B6D5-362C4C800D6A}" type="slidenum">
              <a:rPr lang="en-US" smtClean="0">
                <a:solidFill>
                  <a:srgbClr val="FFFFFF"/>
                </a:solidFill>
              </a:rPr>
              <a:pPr/>
              <a:t>18</a:t>
            </a:fld>
            <a:endParaRPr lang="en-US" dirty="0">
              <a:solidFill>
                <a:srgbClr val="FFFFFF"/>
              </a:solidFill>
            </a:endParaRPr>
          </a:p>
        </p:txBody>
      </p:sp>
      <p:sp>
        <p:nvSpPr>
          <p:cNvPr id="7" name="Rectangle 2"/>
          <p:cNvSpPr txBox="1">
            <a:spLocks noChangeArrowheads="1"/>
          </p:cNvSpPr>
          <p:nvPr/>
        </p:nvSpPr>
        <p:spPr>
          <a:xfrm>
            <a:off x="457200" y="274638"/>
            <a:ext cx="8229600" cy="792162"/>
          </a:xfrm>
          <a:prstGeom prst="rect">
            <a:avLst/>
          </a:prstGeom>
          <a:solidFill>
            <a:srgbClr val="FF9900"/>
          </a:solidFill>
        </p:spPr>
        <p:txBody>
          <a:bodyPr anchor="ct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algn="ctr"/>
            <a:r>
              <a:rPr lang="en-US" b="1" dirty="0" smtClean="0">
                <a:solidFill>
                  <a:schemeClr val="bg1"/>
                </a:solidFill>
              </a:rPr>
              <a:t>ANSI C12 SC16</a:t>
            </a:r>
            <a:endParaRPr lang="en-US" b="1"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3"/>
          <p:cNvSpPr txBox="1">
            <a:spLocks noChangeArrowheads="1"/>
          </p:cNvSpPr>
          <p:nvPr/>
        </p:nvSpPr>
        <p:spPr>
          <a:xfrm>
            <a:off x="457200" y="1295400"/>
            <a:ext cx="8229600" cy="4953000"/>
          </a:xfrm>
          <a:prstGeom prst="rect">
            <a:avLst/>
          </a:prstGeom>
        </p:spPr>
        <p:txBody>
          <a:bodyPr/>
          <a:lstStyle/>
          <a:p>
            <a:pPr marL="457200" indent="-457200" eaLnBrk="0" hangingPunct="0">
              <a:spcBef>
                <a:spcPct val="20000"/>
              </a:spcBef>
              <a:buFont typeface="Wingdings" panose="05000000000000000000" pitchFamily="2" charset="2"/>
              <a:buChar char="Ø"/>
              <a:defRPr/>
            </a:pPr>
            <a:r>
              <a:rPr lang="en-US" sz="3000" kern="0" dirty="0">
                <a:solidFill>
                  <a:srgbClr val="002060"/>
                </a:solidFill>
                <a:latin typeface="Calibri" panose="020F0502020204030204" pitchFamily="34" charset="0"/>
              </a:rPr>
              <a:t>C12.11– Instrument Transformers for Revenue Metering, </a:t>
            </a:r>
            <a:r>
              <a:rPr lang="en-US" sz="3000" kern="0" dirty="0" smtClean="0">
                <a:solidFill>
                  <a:srgbClr val="002060"/>
                </a:solidFill>
                <a:latin typeface="Calibri" panose="020F0502020204030204" pitchFamily="34" charset="0"/>
              </a:rPr>
              <a:t>10 </a:t>
            </a:r>
            <a:r>
              <a:rPr lang="en-US" sz="3000" kern="0" dirty="0" err="1" smtClean="0">
                <a:solidFill>
                  <a:srgbClr val="002060"/>
                </a:solidFill>
                <a:latin typeface="Calibri" panose="020F0502020204030204" pitchFamily="34" charset="0"/>
              </a:rPr>
              <a:t>kBIL</a:t>
            </a:r>
            <a:r>
              <a:rPr lang="en-US" sz="3000" kern="0" dirty="0" smtClean="0">
                <a:solidFill>
                  <a:srgbClr val="002060"/>
                </a:solidFill>
                <a:latin typeface="Calibri" panose="020F0502020204030204" pitchFamily="34" charset="0"/>
              </a:rPr>
              <a:t> </a:t>
            </a:r>
            <a:r>
              <a:rPr lang="en-US" sz="3000" kern="0" dirty="0">
                <a:solidFill>
                  <a:srgbClr val="002060"/>
                </a:solidFill>
                <a:latin typeface="Calibri" panose="020F0502020204030204" pitchFamily="34" charset="0"/>
              </a:rPr>
              <a:t>through 350 </a:t>
            </a:r>
            <a:r>
              <a:rPr lang="en-US" sz="3000" kern="0" dirty="0" err="1">
                <a:solidFill>
                  <a:srgbClr val="002060"/>
                </a:solidFill>
                <a:latin typeface="Calibri" panose="020F0502020204030204" pitchFamily="34" charset="0"/>
              </a:rPr>
              <a:t>kBIL</a:t>
            </a:r>
            <a:endParaRPr lang="en-US" sz="3000" kern="0" dirty="0">
              <a:solidFill>
                <a:srgbClr val="002060"/>
              </a:solidFill>
              <a:latin typeface="Calibri" panose="020F0502020204030204" pitchFamily="34" charset="0"/>
            </a:endParaRPr>
          </a:p>
          <a:p>
            <a:pPr marL="742950" lvl="1" indent="-285750" eaLnBrk="0" hangingPunct="0">
              <a:spcBef>
                <a:spcPct val="20000"/>
              </a:spcBef>
              <a:buSzPct val="80000"/>
              <a:buFont typeface="Wingdings" pitchFamily="2" charset="2"/>
              <a:buChar char="§"/>
              <a:defRPr/>
            </a:pPr>
            <a:r>
              <a:rPr lang="en-US" sz="2600" kern="0" dirty="0">
                <a:solidFill>
                  <a:srgbClr val="002060"/>
                </a:solidFill>
                <a:latin typeface="Calibri" panose="020F0502020204030204" pitchFamily="34" charset="0"/>
              </a:rPr>
              <a:t>Revised to parallel C57.13 </a:t>
            </a:r>
          </a:p>
          <a:p>
            <a:pPr marL="742950" lvl="1" indent="-285750" eaLnBrk="0" hangingPunct="0">
              <a:spcBef>
                <a:spcPct val="20000"/>
              </a:spcBef>
              <a:buSzPct val="80000"/>
              <a:buFont typeface="Wingdings" pitchFamily="2" charset="2"/>
              <a:buChar char="§"/>
              <a:defRPr/>
            </a:pPr>
            <a:r>
              <a:rPr lang="en-US" sz="2600" kern="0" dirty="0">
                <a:solidFill>
                  <a:srgbClr val="002060"/>
                </a:solidFill>
                <a:latin typeface="Calibri" panose="020F0502020204030204" pitchFamily="34" charset="0"/>
              </a:rPr>
              <a:t>Published – July </a:t>
            </a:r>
            <a:r>
              <a:rPr lang="en-US" sz="2600" kern="0" dirty="0" smtClean="0">
                <a:solidFill>
                  <a:srgbClr val="002060"/>
                </a:solidFill>
                <a:latin typeface="Calibri" panose="020F0502020204030204" pitchFamily="34" charset="0"/>
              </a:rPr>
              <a:t>2014</a:t>
            </a:r>
          </a:p>
          <a:p>
            <a:pPr marL="742950" lvl="1" indent="-285750" eaLnBrk="0" hangingPunct="0">
              <a:spcBef>
                <a:spcPct val="20000"/>
              </a:spcBef>
              <a:buSzPct val="80000"/>
              <a:buFont typeface="Wingdings" pitchFamily="2" charset="2"/>
              <a:buChar char="§"/>
              <a:defRPr/>
            </a:pPr>
            <a:r>
              <a:rPr lang="en-US" sz="2600" kern="0" dirty="0" smtClean="0">
                <a:solidFill>
                  <a:srgbClr val="002060"/>
                </a:solidFill>
                <a:latin typeface="Calibri" panose="020F0502020204030204" pitchFamily="34" charset="0"/>
              </a:rPr>
              <a:t>New proposal on the table to revise barcode formats to allow QR and other more modern codes</a:t>
            </a:r>
            <a:endParaRPr lang="en-US" sz="2600" kern="0" dirty="0">
              <a:solidFill>
                <a:srgbClr val="002060"/>
              </a:solidFill>
              <a:latin typeface="Calibri" panose="020F0502020204030204" pitchFamily="34" charset="0"/>
            </a:endParaRPr>
          </a:p>
        </p:txBody>
      </p:sp>
      <p:sp>
        <p:nvSpPr>
          <p:cNvPr id="2" name="Slide Number Placeholder 1"/>
          <p:cNvSpPr>
            <a:spLocks noGrp="1"/>
          </p:cNvSpPr>
          <p:nvPr>
            <p:ph type="sldNum" sz="quarter" idx="12"/>
          </p:nvPr>
        </p:nvSpPr>
        <p:spPr/>
        <p:txBody>
          <a:bodyPr/>
          <a:lstStyle/>
          <a:p>
            <a:fld id="{9FAC5DF0-0AF0-4EAE-B6D5-362C4C800D6A}" type="slidenum">
              <a:rPr lang="en-US" smtClean="0">
                <a:solidFill>
                  <a:srgbClr val="FFFFFF"/>
                </a:solidFill>
              </a:rPr>
              <a:pPr/>
              <a:t>19</a:t>
            </a:fld>
            <a:endParaRPr lang="en-US" dirty="0">
              <a:solidFill>
                <a:srgbClr val="FFFFFF"/>
              </a:solidFill>
            </a:endParaRPr>
          </a:p>
        </p:txBody>
      </p:sp>
      <p:sp>
        <p:nvSpPr>
          <p:cNvPr id="6" name="Rectangle 2"/>
          <p:cNvSpPr txBox="1">
            <a:spLocks noChangeArrowheads="1"/>
          </p:cNvSpPr>
          <p:nvPr/>
        </p:nvSpPr>
        <p:spPr>
          <a:xfrm>
            <a:off x="457200" y="274638"/>
            <a:ext cx="8229600" cy="792162"/>
          </a:xfrm>
          <a:prstGeom prst="rect">
            <a:avLst/>
          </a:prstGeom>
          <a:solidFill>
            <a:srgbClr val="FF9900"/>
          </a:solidFill>
        </p:spPr>
        <p:txBody>
          <a:bodyPr anchor="ct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algn="ctr"/>
            <a:r>
              <a:rPr lang="en-US" b="1" dirty="0" smtClean="0">
                <a:solidFill>
                  <a:schemeClr val="bg1"/>
                </a:solidFill>
              </a:rPr>
              <a:t>ANSI C12 SC16</a:t>
            </a:r>
            <a:endParaRPr lang="en-US" b="1" dirty="0">
              <a:solidFill>
                <a:schemeClr val="bg1"/>
              </a:solidFill>
            </a:endParaRPr>
          </a:p>
        </p:txBody>
      </p:sp>
    </p:spTree>
    <p:extLst>
      <p:ext uri="{BB962C8B-B14F-4D97-AF65-F5344CB8AC3E}">
        <p14:creationId xmlns:p14="http://schemas.microsoft.com/office/powerpoint/2010/main" val="36798614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304800"/>
            <a:ext cx="8229600" cy="868362"/>
          </a:xfrm>
          <a:solidFill>
            <a:srgbClr val="FF9900"/>
          </a:solidFill>
        </p:spPr>
        <p:txBody>
          <a:bodyPr/>
          <a:lstStyle/>
          <a:p>
            <a:pPr algn="ctr" eaLnBrk="1" hangingPunct="1"/>
            <a:r>
              <a:rPr lang="en-US" b="1" dirty="0">
                <a:solidFill>
                  <a:schemeClr val="bg1"/>
                </a:solidFill>
              </a:rPr>
              <a:t>ANSI</a:t>
            </a:r>
          </a:p>
        </p:txBody>
      </p:sp>
      <p:sp>
        <p:nvSpPr>
          <p:cNvPr id="5123" name="Rectangle 3"/>
          <p:cNvSpPr>
            <a:spLocks noGrp="1" noChangeArrowheads="1"/>
          </p:cNvSpPr>
          <p:nvPr>
            <p:ph idx="1"/>
          </p:nvPr>
        </p:nvSpPr>
        <p:spPr>
          <a:xfrm>
            <a:off x="457200" y="1447800"/>
            <a:ext cx="8229600" cy="4419600"/>
          </a:xfrm>
        </p:spPr>
        <p:txBody>
          <a:bodyPr/>
          <a:lstStyle/>
          <a:p>
            <a:pPr eaLnBrk="1" hangingPunct="1">
              <a:lnSpc>
                <a:spcPct val="90000"/>
              </a:lnSpc>
              <a:buFont typeface="Wingdings" panose="05000000000000000000" pitchFamily="2" charset="2"/>
              <a:buChar char="Ø"/>
            </a:pPr>
            <a:r>
              <a:rPr lang="en-US" sz="3000" dirty="0">
                <a:solidFill>
                  <a:srgbClr val="002060"/>
                </a:solidFill>
                <a:latin typeface="Calibri" panose="020F0502020204030204" pitchFamily="34" charset="0"/>
              </a:rPr>
              <a:t>American National Standard Institute, Inc.</a:t>
            </a:r>
          </a:p>
          <a:p>
            <a:pPr lvl="1" eaLnBrk="1" hangingPunct="1">
              <a:lnSpc>
                <a:spcPct val="90000"/>
              </a:lnSpc>
              <a:buFont typeface="Arial" panose="020B0604020202020204" pitchFamily="34" charset="0"/>
              <a:buChar char="•"/>
            </a:pPr>
            <a:r>
              <a:rPr lang="en-US" sz="2600" dirty="0">
                <a:solidFill>
                  <a:srgbClr val="002060"/>
                </a:solidFill>
                <a:latin typeface="Calibri" panose="020F0502020204030204" pitchFamily="34" charset="0"/>
              </a:rPr>
              <a:t>Not a government agency</a:t>
            </a:r>
          </a:p>
          <a:p>
            <a:pPr lvl="1" eaLnBrk="1" hangingPunct="1">
              <a:lnSpc>
                <a:spcPct val="90000"/>
              </a:lnSpc>
              <a:buFont typeface="Arial" panose="020B0604020202020204" pitchFamily="34" charset="0"/>
              <a:buChar char="•"/>
            </a:pPr>
            <a:r>
              <a:rPr lang="en-US" sz="2600" dirty="0">
                <a:solidFill>
                  <a:srgbClr val="002060"/>
                </a:solidFill>
                <a:latin typeface="Calibri" panose="020F0502020204030204" pitchFamily="34" charset="0"/>
              </a:rPr>
              <a:t>Standards do not have force of Law</a:t>
            </a:r>
          </a:p>
          <a:p>
            <a:pPr lvl="1" eaLnBrk="1" hangingPunct="1">
              <a:lnSpc>
                <a:spcPct val="90000"/>
              </a:lnSpc>
              <a:buFont typeface="Arial" panose="020B0604020202020204" pitchFamily="34" charset="0"/>
              <a:buChar char="•"/>
            </a:pPr>
            <a:r>
              <a:rPr lang="en-US" sz="2600" dirty="0">
                <a:solidFill>
                  <a:srgbClr val="002060"/>
                </a:solidFill>
                <a:latin typeface="Calibri" panose="020F0502020204030204" pitchFamily="34" charset="0"/>
              </a:rPr>
              <a:t>All compliance is voluntary</a:t>
            </a:r>
          </a:p>
          <a:p>
            <a:pPr lvl="1" eaLnBrk="1" hangingPunct="1">
              <a:lnSpc>
                <a:spcPct val="90000"/>
              </a:lnSpc>
              <a:buFont typeface="Arial" panose="020B0604020202020204" pitchFamily="34" charset="0"/>
              <a:buChar char="•"/>
            </a:pPr>
            <a:r>
              <a:rPr lang="en-US" sz="2600" dirty="0">
                <a:solidFill>
                  <a:srgbClr val="002060"/>
                </a:solidFill>
                <a:latin typeface="Calibri" panose="020F0502020204030204" pitchFamily="34" charset="0"/>
              </a:rPr>
              <a:t>ANSI doesn’t actually generate any standards</a:t>
            </a:r>
          </a:p>
          <a:p>
            <a:pPr lvl="1" eaLnBrk="1" hangingPunct="1">
              <a:lnSpc>
                <a:spcPct val="90000"/>
              </a:lnSpc>
              <a:buFont typeface="Arial" panose="020B0604020202020204" pitchFamily="34" charset="0"/>
              <a:buChar char="•"/>
            </a:pPr>
            <a:r>
              <a:rPr lang="en-US" sz="2600" dirty="0">
                <a:solidFill>
                  <a:srgbClr val="002060"/>
                </a:solidFill>
                <a:latin typeface="Calibri" panose="020F0502020204030204" pitchFamily="34" charset="0"/>
              </a:rPr>
              <a:t>Each standard is controlled by an industry organization as the “secretariat”</a:t>
            </a:r>
          </a:p>
          <a:p>
            <a:pPr lvl="2" eaLnBrk="1" hangingPunct="1">
              <a:lnSpc>
                <a:spcPct val="90000"/>
              </a:lnSpc>
              <a:buFont typeface="Wingdings" panose="05000000000000000000" pitchFamily="2" charset="2"/>
              <a:buChar char="§"/>
            </a:pPr>
            <a:r>
              <a:rPr lang="en-US" sz="2200" dirty="0">
                <a:solidFill>
                  <a:srgbClr val="002060"/>
                </a:solidFill>
                <a:latin typeface="Calibri" panose="020F0502020204030204" pitchFamily="34" charset="0"/>
              </a:rPr>
              <a:t>For C12 NEMA (National Electrical Manufacturer’s Association) is the secretariat</a:t>
            </a:r>
          </a:p>
          <a:p>
            <a:pPr lvl="2" eaLnBrk="1" hangingPunct="1">
              <a:lnSpc>
                <a:spcPct val="90000"/>
              </a:lnSpc>
              <a:buFont typeface="Wingdings" panose="05000000000000000000" pitchFamily="2" charset="2"/>
              <a:buChar char="§"/>
            </a:pPr>
            <a:r>
              <a:rPr lang="en-US" sz="2200" dirty="0">
                <a:solidFill>
                  <a:srgbClr val="002060"/>
                </a:solidFill>
                <a:latin typeface="Calibri" panose="020F0502020204030204" pitchFamily="34" charset="0"/>
              </a:rPr>
              <a:t>Paul Orr </a:t>
            </a:r>
            <a:r>
              <a:rPr lang="en-US" sz="2200" dirty="0" smtClean="0">
                <a:solidFill>
                  <a:srgbClr val="002060"/>
                </a:solidFill>
                <a:latin typeface="Calibri" panose="020F0502020204030204" pitchFamily="34" charset="0"/>
              </a:rPr>
              <a:t>has been the NEMA’s </a:t>
            </a:r>
            <a:r>
              <a:rPr lang="en-US" sz="2200" dirty="0">
                <a:solidFill>
                  <a:srgbClr val="002060"/>
                </a:solidFill>
                <a:latin typeface="Calibri" panose="020F0502020204030204" pitchFamily="34" charset="0"/>
              </a:rPr>
              <a:t>secretary </a:t>
            </a:r>
            <a:r>
              <a:rPr lang="en-US" sz="2200" dirty="0" smtClean="0">
                <a:solidFill>
                  <a:srgbClr val="002060"/>
                </a:solidFill>
                <a:latin typeface="Calibri" panose="020F0502020204030204" pitchFamily="34" charset="0"/>
              </a:rPr>
              <a:t>assigned to C12 for over ten years providing continuity to the process </a:t>
            </a:r>
            <a:endParaRPr lang="en-US" sz="2200" dirty="0">
              <a:solidFill>
                <a:srgbClr val="002060"/>
              </a:solidFill>
              <a:latin typeface="Calibri" panose="020F0502020204030204" pitchFamily="34" charset="0"/>
            </a:endParaRPr>
          </a:p>
        </p:txBody>
      </p:sp>
      <p:sp>
        <p:nvSpPr>
          <p:cNvPr id="2" name="Slide Number Placeholder 1"/>
          <p:cNvSpPr>
            <a:spLocks noGrp="1"/>
          </p:cNvSpPr>
          <p:nvPr>
            <p:ph type="sldNum" sz="quarter" idx="4294967295"/>
          </p:nvPr>
        </p:nvSpPr>
        <p:spPr>
          <a:xfrm>
            <a:off x="1676400" y="6225540"/>
            <a:ext cx="685800" cy="502920"/>
          </a:xfrm>
          <a:prstGeom prst="ellipse">
            <a:avLst/>
          </a:prstGeom>
        </p:spPr>
        <p:txBody>
          <a:bodyPr/>
          <a:lstStyle/>
          <a:p>
            <a:fld id="{9FAC5DF0-0AF0-4EAE-B6D5-362C4C800D6A}" type="slidenum">
              <a:rPr lang="en-US" b="1" smtClean="0">
                <a:solidFill>
                  <a:srgbClr val="FFFFFF"/>
                </a:solidFill>
              </a:rPr>
              <a:pPr/>
              <a:t>2</a:t>
            </a:fld>
            <a:endParaRPr lang="en-US" b="1" dirty="0">
              <a:solidFill>
                <a:srgbClr val="FFFFFF"/>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8229600" cy="792162"/>
          </a:xfrm>
          <a:solidFill>
            <a:srgbClr val="FF9900"/>
          </a:solidFill>
        </p:spPr>
        <p:txBody>
          <a:bodyPr/>
          <a:lstStyle/>
          <a:p>
            <a:pPr algn="ctr" eaLnBrk="1" hangingPunct="1"/>
            <a:r>
              <a:rPr lang="en-US" b="1" dirty="0">
                <a:solidFill>
                  <a:schemeClr val="bg1"/>
                </a:solidFill>
              </a:rPr>
              <a:t>ANSI C12 SC16</a:t>
            </a:r>
          </a:p>
        </p:txBody>
      </p:sp>
      <p:sp>
        <p:nvSpPr>
          <p:cNvPr id="16387" name="Rectangle 3"/>
          <p:cNvSpPr>
            <a:spLocks noGrp="1" noChangeArrowheads="1"/>
          </p:cNvSpPr>
          <p:nvPr>
            <p:ph idx="1"/>
          </p:nvPr>
        </p:nvSpPr>
        <p:spPr>
          <a:xfrm>
            <a:off x="457200" y="1219200"/>
            <a:ext cx="8229600" cy="5334000"/>
          </a:xfrm>
        </p:spPr>
        <p:txBody>
          <a:bodyPr/>
          <a:lstStyle/>
          <a:p>
            <a:pPr eaLnBrk="1" hangingPunct="1">
              <a:lnSpc>
                <a:spcPct val="90000"/>
              </a:lnSpc>
              <a:buFont typeface="Wingdings" panose="05000000000000000000" pitchFamily="2" charset="2"/>
              <a:buChar char="Ø"/>
            </a:pPr>
            <a:r>
              <a:rPr lang="en-US" sz="3000" dirty="0" smtClean="0">
                <a:solidFill>
                  <a:srgbClr val="000066"/>
                </a:solidFill>
                <a:latin typeface="Calibri" panose="020F0502020204030204" pitchFamily="34" charset="0"/>
              </a:rPr>
              <a:t>C12.20 </a:t>
            </a:r>
            <a:r>
              <a:rPr lang="en-US" sz="3000" dirty="0">
                <a:solidFill>
                  <a:srgbClr val="000066"/>
                </a:solidFill>
                <a:latin typeface="Calibri" panose="020F0502020204030204" pitchFamily="34" charset="0"/>
              </a:rPr>
              <a:t>– </a:t>
            </a:r>
            <a:r>
              <a:rPr lang="en-US" sz="3000" dirty="0">
                <a:solidFill>
                  <a:srgbClr val="FF0000"/>
                </a:solidFill>
                <a:latin typeface="Calibri" panose="020F0502020204030204" pitchFamily="34" charset="0"/>
              </a:rPr>
              <a:t>0.1</a:t>
            </a:r>
            <a:r>
              <a:rPr lang="en-US" sz="3000" dirty="0">
                <a:solidFill>
                  <a:srgbClr val="000066"/>
                </a:solidFill>
                <a:latin typeface="Calibri" panose="020F0502020204030204" pitchFamily="34" charset="0"/>
              </a:rPr>
              <a:t>, 0.2 and 0.5 Accuracy Class Metering</a:t>
            </a:r>
          </a:p>
          <a:p>
            <a:pPr lvl="1" eaLnBrk="1" hangingPunct="1">
              <a:lnSpc>
                <a:spcPct val="90000"/>
              </a:lnSpc>
              <a:buSzPct val="100000"/>
              <a:buFont typeface="Arial" panose="020B0604020202020204" pitchFamily="34" charset="0"/>
              <a:buChar char="•"/>
            </a:pPr>
            <a:r>
              <a:rPr lang="en-US" sz="2600" dirty="0">
                <a:solidFill>
                  <a:srgbClr val="000066"/>
                </a:solidFill>
                <a:latin typeface="Calibri" panose="020F0502020204030204" pitchFamily="34" charset="0"/>
              </a:rPr>
              <a:t>C12.20 -2015 Published May 2017, Errata sheet also published</a:t>
            </a:r>
          </a:p>
          <a:p>
            <a:pPr lvl="1">
              <a:lnSpc>
                <a:spcPct val="90000"/>
              </a:lnSpc>
              <a:buSzPct val="100000"/>
              <a:buFont typeface="Arial" panose="020B0604020202020204" pitchFamily="34" charset="0"/>
              <a:buChar char="•"/>
            </a:pPr>
            <a:r>
              <a:rPr lang="en-US" sz="2600" dirty="0" smtClean="0">
                <a:solidFill>
                  <a:srgbClr val="FF0000"/>
                </a:solidFill>
                <a:latin typeface="Calibri" panose="020F0502020204030204" pitchFamily="34" charset="0"/>
              </a:rPr>
              <a:t>0.1 </a:t>
            </a:r>
            <a:r>
              <a:rPr lang="en-US" sz="2600" dirty="0">
                <a:solidFill>
                  <a:srgbClr val="FF0000"/>
                </a:solidFill>
                <a:latin typeface="Calibri" panose="020F0502020204030204" pitchFamily="34" charset="0"/>
              </a:rPr>
              <a:t>Percent Accuracy Class Added</a:t>
            </a:r>
          </a:p>
          <a:p>
            <a:pPr lvl="2">
              <a:lnSpc>
                <a:spcPct val="90000"/>
              </a:lnSpc>
              <a:buSzPct val="100000"/>
              <a:buFont typeface="Arial" panose="020B0604020202020204" pitchFamily="34" charset="0"/>
              <a:buChar char="•"/>
            </a:pPr>
            <a:r>
              <a:rPr lang="en-US" sz="2600" dirty="0">
                <a:solidFill>
                  <a:srgbClr val="FF0000"/>
                </a:solidFill>
                <a:latin typeface="Calibri" panose="020F0502020204030204" pitchFamily="34" charset="0"/>
              </a:rPr>
              <a:t>New column added to all accuracy test tables</a:t>
            </a:r>
          </a:p>
          <a:p>
            <a:pPr lvl="1">
              <a:lnSpc>
                <a:spcPct val="90000"/>
              </a:lnSpc>
              <a:buSzPct val="100000"/>
              <a:buFont typeface="Arial" panose="020B0604020202020204" pitchFamily="34" charset="0"/>
              <a:buChar char="•"/>
            </a:pPr>
            <a:r>
              <a:rPr lang="en-US" sz="2600" dirty="0">
                <a:solidFill>
                  <a:srgbClr val="000066"/>
                </a:solidFill>
                <a:latin typeface="Calibri" panose="020F0502020204030204" pitchFamily="34" charset="0"/>
              </a:rPr>
              <a:t>Section 4.6 </a:t>
            </a:r>
            <a:r>
              <a:rPr lang="en-US" sz="2600" dirty="0" smtClean="0">
                <a:solidFill>
                  <a:srgbClr val="000066"/>
                </a:solidFill>
                <a:latin typeface="Calibri" panose="020F0502020204030204" pitchFamily="34" charset="0"/>
              </a:rPr>
              <a:t>added </a:t>
            </a:r>
            <a:r>
              <a:rPr lang="en-US" sz="2600" dirty="0">
                <a:solidFill>
                  <a:srgbClr val="000066"/>
                </a:solidFill>
                <a:latin typeface="Calibri" panose="020F0502020204030204" pitchFamily="34" charset="0"/>
              </a:rPr>
              <a:t>to provide specifications for test outputs</a:t>
            </a:r>
          </a:p>
          <a:p>
            <a:pPr lvl="2">
              <a:lnSpc>
                <a:spcPct val="90000"/>
              </a:lnSpc>
              <a:buSzPct val="80000"/>
              <a:buFont typeface="Wingdings" panose="05000000000000000000" pitchFamily="2" charset="2"/>
              <a:buChar char="§"/>
            </a:pPr>
            <a:r>
              <a:rPr lang="en-US" sz="2200" dirty="0">
                <a:solidFill>
                  <a:srgbClr val="000066"/>
                </a:solidFill>
                <a:latin typeface="Calibri" panose="020F0502020204030204" pitchFamily="34" charset="0"/>
              </a:rPr>
              <a:t>Type B port specifications were made “informative” due to </a:t>
            </a:r>
            <a:r>
              <a:rPr lang="en-US" sz="2200" dirty="0" smtClean="0">
                <a:solidFill>
                  <a:srgbClr val="000066"/>
                </a:solidFill>
                <a:latin typeface="Calibri" panose="020F0502020204030204" pitchFamily="34" charset="0"/>
              </a:rPr>
              <a:t>a lack of unanimity.  No Standard can force a manufacturer or utility to change their existing practices without their voluntary consent.  </a:t>
            </a:r>
          </a:p>
          <a:p>
            <a:pPr marL="1371600" lvl="3" indent="0" eaLnBrk="1" hangingPunct="1">
              <a:lnSpc>
                <a:spcPct val="90000"/>
              </a:lnSpc>
              <a:buNone/>
            </a:pPr>
            <a:endParaRPr lang="en-US" dirty="0">
              <a:solidFill>
                <a:srgbClr val="000066"/>
              </a:solidFill>
              <a:latin typeface="Calibri" panose="020F0502020204030204" pitchFamily="34" charset="0"/>
            </a:endParaRPr>
          </a:p>
        </p:txBody>
      </p:sp>
      <p:sp>
        <p:nvSpPr>
          <p:cNvPr id="2" name="Slide Number Placeholder 1"/>
          <p:cNvSpPr>
            <a:spLocks noGrp="1"/>
          </p:cNvSpPr>
          <p:nvPr>
            <p:ph type="sldNum" sz="quarter" idx="4294967295"/>
          </p:nvPr>
        </p:nvSpPr>
        <p:spPr>
          <a:xfrm>
            <a:off x="1676400" y="6225540"/>
            <a:ext cx="685800" cy="502920"/>
          </a:xfrm>
          <a:prstGeom prst="ellipse">
            <a:avLst/>
          </a:prstGeom>
        </p:spPr>
        <p:txBody>
          <a:bodyPr/>
          <a:lstStyle/>
          <a:p>
            <a:fld id="{9FAC5DF0-0AF0-4EAE-B6D5-362C4C800D6A}" type="slidenum">
              <a:rPr lang="en-US" b="1" smtClean="0">
                <a:solidFill>
                  <a:srgbClr val="FFFFFF"/>
                </a:solidFill>
              </a:rPr>
              <a:pPr/>
              <a:t>20</a:t>
            </a:fld>
            <a:endParaRPr lang="en-US" b="1" dirty="0">
              <a:solidFill>
                <a:srgbClr val="FFFFFF"/>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8229600" cy="792162"/>
          </a:xfrm>
          <a:solidFill>
            <a:srgbClr val="FF9900"/>
          </a:solidFill>
        </p:spPr>
        <p:txBody>
          <a:bodyPr/>
          <a:lstStyle/>
          <a:p>
            <a:pPr algn="ctr" eaLnBrk="1" hangingPunct="1"/>
            <a:r>
              <a:rPr lang="en-US" b="1" dirty="0">
                <a:solidFill>
                  <a:schemeClr val="bg1"/>
                </a:solidFill>
              </a:rPr>
              <a:t>ANSI C12 SC16</a:t>
            </a:r>
          </a:p>
        </p:txBody>
      </p:sp>
      <p:sp>
        <p:nvSpPr>
          <p:cNvPr id="16387" name="Rectangle 3"/>
          <p:cNvSpPr>
            <a:spLocks noGrp="1" noChangeArrowheads="1"/>
          </p:cNvSpPr>
          <p:nvPr>
            <p:ph idx="1"/>
          </p:nvPr>
        </p:nvSpPr>
        <p:spPr>
          <a:xfrm>
            <a:off x="304800" y="1219200"/>
            <a:ext cx="8382000" cy="5181600"/>
          </a:xfrm>
        </p:spPr>
        <p:txBody>
          <a:bodyPr/>
          <a:lstStyle/>
          <a:p>
            <a:pPr eaLnBrk="1" hangingPunct="1">
              <a:lnSpc>
                <a:spcPct val="90000"/>
              </a:lnSpc>
              <a:buFont typeface="Wingdings" panose="05000000000000000000" pitchFamily="2" charset="2"/>
              <a:buChar char="Ø"/>
            </a:pPr>
            <a:r>
              <a:rPr lang="en-US" sz="3000" dirty="0">
                <a:solidFill>
                  <a:srgbClr val="000066"/>
                </a:solidFill>
                <a:latin typeface="Calibri" panose="020F0502020204030204" pitchFamily="34" charset="0"/>
              </a:rPr>
              <a:t>C12.20 – 0.1, 0.2 and 0.5 Accuracy Class Metering</a:t>
            </a:r>
          </a:p>
          <a:p>
            <a:pPr lvl="1" eaLnBrk="1" hangingPunct="1">
              <a:lnSpc>
                <a:spcPct val="90000"/>
              </a:lnSpc>
              <a:buSzPct val="100000"/>
              <a:buFont typeface="Arial" panose="020B0604020202020204" pitchFamily="34" charset="0"/>
              <a:buChar char="•"/>
            </a:pPr>
            <a:r>
              <a:rPr lang="en-US" sz="2600" dirty="0">
                <a:solidFill>
                  <a:srgbClr val="000066"/>
                </a:solidFill>
                <a:latin typeface="Calibri" panose="020F0502020204030204" pitchFamily="34" charset="0"/>
              </a:rPr>
              <a:t>Tighter performance at reference conditions was specified</a:t>
            </a:r>
          </a:p>
          <a:p>
            <a:pPr lvl="1">
              <a:lnSpc>
                <a:spcPct val="90000"/>
              </a:lnSpc>
              <a:buSzPct val="100000"/>
              <a:buFont typeface="Arial" panose="020B0604020202020204" pitchFamily="34" charset="0"/>
              <a:buChar char="•"/>
            </a:pPr>
            <a:r>
              <a:rPr lang="en-US" sz="2600" dirty="0">
                <a:solidFill>
                  <a:srgbClr val="000066"/>
                </a:solidFill>
                <a:latin typeface="Calibri" panose="020F0502020204030204" pitchFamily="34" charset="0"/>
              </a:rPr>
              <a:t>Table 2 updated to make clear which forms and applications are </a:t>
            </a:r>
            <a:r>
              <a:rPr lang="en-US" sz="2600" dirty="0" err="1">
                <a:solidFill>
                  <a:srgbClr val="000066"/>
                </a:solidFill>
                <a:latin typeface="Calibri" panose="020F0502020204030204" pitchFamily="34" charset="0"/>
              </a:rPr>
              <a:t>Blondel</a:t>
            </a:r>
            <a:r>
              <a:rPr lang="en-US" sz="2600" dirty="0">
                <a:solidFill>
                  <a:srgbClr val="000066"/>
                </a:solidFill>
                <a:latin typeface="Calibri" panose="020F0502020204030204" pitchFamily="34" charset="0"/>
              </a:rPr>
              <a:t> compliant.</a:t>
            </a:r>
          </a:p>
          <a:p>
            <a:pPr lvl="1">
              <a:lnSpc>
                <a:spcPct val="90000"/>
              </a:lnSpc>
              <a:buSzPct val="100000"/>
              <a:buFont typeface="Arial" panose="020B0604020202020204" pitchFamily="34" charset="0"/>
              <a:buChar char="•"/>
            </a:pPr>
            <a:r>
              <a:rPr lang="en-US" sz="2600" dirty="0">
                <a:solidFill>
                  <a:srgbClr val="000066"/>
                </a:solidFill>
                <a:latin typeface="Calibri" panose="020F0502020204030204" pitchFamily="34" charset="0"/>
              </a:rPr>
              <a:t>Table 2A added to make clear which forms and applications are NOT </a:t>
            </a:r>
            <a:r>
              <a:rPr lang="en-US" sz="2600" dirty="0" err="1">
                <a:solidFill>
                  <a:srgbClr val="000066"/>
                </a:solidFill>
                <a:latin typeface="Calibri" panose="020F0502020204030204" pitchFamily="34" charset="0"/>
              </a:rPr>
              <a:t>Blondel</a:t>
            </a:r>
            <a:r>
              <a:rPr lang="en-US" sz="2600" dirty="0">
                <a:solidFill>
                  <a:srgbClr val="000066"/>
                </a:solidFill>
                <a:latin typeface="Calibri" panose="020F0502020204030204" pitchFamily="34" charset="0"/>
              </a:rPr>
              <a:t> </a:t>
            </a:r>
            <a:r>
              <a:rPr lang="en-US" sz="2600" dirty="0" smtClean="0">
                <a:solidFill>
                  <a:srgbClr val="000066"/>
                </a:solidFill>
                <a:latin typeface="Calibri" panose="020F0502020204030204" pitchFamily="34" charset="0"/>
              </a:rPr>
              <a:t>compliant</a:t>
            </a:r>
          </a:p>
          <a:p>
            <a:pPr lvl="2">
              <a:lnSpc>
                <a:spcPct val="90000"/>
              </a:lnSpc>
              <a:buSzPct val="100000"/>
              <a:buFont typeface="Wingdings" panose="05000000000000000000" pitchFamily="2" charset="2"/>
              <a:buChar char="§"/>
            </a:pPr>
            <a:r>
              <a:rPr lang="en-US" sz="2200" dirty="0" smtClean="0">
                <a:solidFill>
                  <a:srgbClr val="000066"/>
                </a:solidFill>
                <a:latin typeface="Calibri" panose="020F0502020204030204" pitchFamily="34" charset="0"/>
              </a:rPr>
              <a:t>Therefore NOT covered by the standard</a:t>
            </a:r>
            <a:endParaRPr lang="en-US" sz="2200" dirty="0">
              <a:solidFill>
                <a:srgbClr val="000066"/>
              </a:solidFill>
              <a:latin typeface="Calibri" panose="020F0502020204030204" pitchFamily="34" charset="0"/>
            </a:endParaRPr>
          </a:p>
        </p:txBody>
      </p:sp>
      <p:sp>
        <p:nvSpPr>
          <p:cNvPr id="2" name="Slide Number Placeholder 1"/>
          <p:cNvSpPr>
            <a:spLocks noGrp="1"/>
          </p:cNvSpPr>
          <p:nvPr>
            <p:ph type="sldNum" sz="quarter" idx="4294967295"/>
          </p:nvPr>
        </p:nvSpPr>
        <p:spPr>
          <a:xfrm>
            <a:off x="1676400" y="6225540"/>
            <a:ext cx="685800" cy="502920"/>
          </a:xfrm>
          <a:prstGeom prst="ellipse">
            <a:avLst/>
          </a:prstGeom>
        </p:spPr>
        <p:txBody>
          <a:bodyPr/>
          <a:lstStyle/>
          <a:p>
            <a:fld id="{9FAC5DF0-0AF0-4EAE-B6D5-362C4C800D6A}" type="slidenum">
              <a:rPr lang="en-US" b="1" smtClean="0">
                <a:solidFill>
                  <a:srgbClr val="FFFFFF"/>
                </a:solidFill>
              </a:rPr>
              <a:pPr/>
              <a:t>21</a:t>
            </a:fld>
            <a:endParaRPr lang="en-US" b="1" dirty="0">
              <a:solidFill>
                <a:srgbClr val="FFFFFF"/>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8229600" cy="944562"/>
          </a:xfrm>
          <a:solidFill>
            <a:srgbClr val="FF9900"/>
          </a:solidFill>
        </p:spPr>
        <p:txBody>
          <a:bodyPr/>
          <a:lstStyle/>
          <a:p>
            <a:pPr algn="ctr" eaLnBrk="1" hangingPunct="1"/>
            <a:r>
              <a:rPr lang="en-US" b="1" dirty="0">
                <a:solidFill>
                  <a:schemeClr val="bg1"/>
                </a:solidFill>
              </a:rPr>
              <a:t>ANSI C12 SC16</a:t>
            </a:r>
          </a:p>
        </p:txBody>
      </p:sp>
      <p:sp>
        <p:nvSpPr>
          <p:cNvPr id="6" name="Rectangle 3"/>
          <p:cNvSpPr>
            <a:spLocks noGrp="1" noChangeArrowheads="1"/>
          </p:cNvSpPr>
          <p:nvPr>
            <p:ph idx="1"/>
          </p:nvPr>
        </p:nvSpPr>
        <p:spPr>
          <a:xfrm>
            <a:off x="457200" y="1371600"/>
            <a:ext cx="8229600" cy="4953000"/>
          </a:xfrm>
        </p:spPr>
        <p:txBody>
          <a:bodyPr/>
          <a:lstStyle/>
          <a:p>
            <a:pPr eaLnBrk="1" hangingPunct="1">
              <a:lnSpc>
                <a:spcPct val="90000"/>
              </a:lnSpc>
              <a:buFont typeface="Wingdings" panose="05000000000000000000" pitchFamily="2" charset="2"/>
              <a:buChar char="Ø"/>
            </a:pPr>
            <a:r>
              <a:rPr lang="en-US" sz="3000" dirty="0">
                <a:solidFill>
                  <a:srgbClr val="000066"/>
                </a:solidFill>
                <a:latin typeface="Calibri" panose="020F0502020204030204" pitchFamily="34" charset="0"/>
              </a:rPr>
              <a:t>C12.20 – 0.1, 0.2 and 0.5 Accuracy Class Metering</a:t>
            </a:r>
          </a:p>
          <a:p>
            <a:pPr lvl="1">
              <a:lnSpc>
                <a:spcPct val="90000"/>
              </a:lnSpc>
              <a:buFont typeface="Arial" panose="020B0604020202020204" pitchFamily="34" charset="0"/>
              <a:buChar char="•"/>
            </a:pPr>
            <a:r>
              <a:rPr lang="en-US" sz="2600" dirty="0">
                <a:solidFill>
                  <a:srgbClr val="000066"/>
                </a:solidFill>
                <a:latin typeface="Calibri" panose="020F0502020204030204" pitchFamily="34" charset="0"/>
              </a:rPr>
              <a:t>Areas of activity for next revision</a:t>
            </a:r>
          </a:p>
          <a:p>
            <a:pPr lvl="2">
              <a:lnSpc>
                <a:spcPct val="90000"/>
              </a:lnSpc>
              <a:buFont typeface="Wingdings" panose="05000000000000000000" pitchFamily="2" charset="2"/>
              <a:buChar char="§"/>
            </a:pPr>
            <a:r>
              <a:rPr lang="en-US" sz="2200" dirty="0">
                <a:solidFill>
                  <a:srgbClr val="000066"/>
                </a:solidFill>
                <a:latin typeface="Calibri" panose="020F0502020204030204" pitchFamily="34" charset="0"/>
              </a:rPr>
              <a:t>Auxiliary device influences (requiring accuracy testing with any communication devices active)</a:t>
            </a:r>
          </a:p>
          <a:p>
            <a:pPr lvl="2">
              <a:lnSpc>
                <a:spcPct val="90000"/>
              </a:lnSpc>
              <a:buFont typeface="Wingdings" panose="05000000000000000000" pitchFamily="2" charset="2"/>
              <a:buChar char="§"/>
            </a:pPr>
            <a:r>
              <a:rPr lang="en-US" sz="2200" dirty="0">
                <a:solidFill>
                  <a:srgbClr val="000066"/>
                </a:solidFill>
                <a:latin typeface="Calibri" panose="020F0502020204030204" pitchFamily="34" charset="0"/>
              </a:rPr>
              <a:t> Disturbances test for memory corruption due to rapid power cycling such as during dropout/</a:t>
            </a:r>
            <a:r>
              <a:rPr lang="en-US" sz="2200" dirty="0" err="1">
                <a:solidFill>
                  <a:srgbClr val="000066"/>
                </a:solidFill>
                <a:latin typeface="Calibri" panose="020F0502020204030204" pitchFamily="34" charset="0"/>
              </a:rPr>
              <a:t>reclosure</a:t>
            </a:r>
            <a:r>
              <a:rPr lang="en-US" sz="2200" dirty="0">
                <a:solidFill>
                  <a:srgbClr val="000066"/>
                </a:solidFill>
                <a:latin typeface="Calibri" panose="020F0502020204030204" pitchFamily="34" charset="0"/>
              </a:rPr>
              <a:t> events</a:t>
            </a:r>
          </a:p>
          <a:p>
            <a:pPr lvl="2">
              <a:lnSpc>
                <a:spcPct val="90000"/>
              </a:lnSpc>
              <a:buFont typeface="Wingdings" panose="05000000000000000000" pitchFamily="2" charset="2"/>
              <a:buChar char="§"/>
            </a:pPr>
            <a:r>
              <a:rPr lang="en-US" sz="2200" dirty="0">
                <a:solidFill>
                  <a:srgbClr val="000066"/>
                </a:solidFill>
                <a:latin typeface="Calibri" panose="020F0502020204030204" pitchFamily="34" charset="0"/>
              </a:rPr>
              <a:t>Extended temperature operating ranges</a:t>
            </a:r>
          </a:p>
          <a:p>
            <a:pPr lvl="3" eaLnBrk="1" hangingPunct="1">
              <a:lnSpc>
                <a:spcPct val="90000"/>
              </a:lnSpc>
            </a:pPr>
            <a:endParaRPr lang="en-US" dirty="0">
              <a:solidFill>
                <a:srgbClr val="000066"/>
              </a:solidFill>
              <a:latin typeface="Calibri" panose="020F0502020204030204" pitchFamily="34" charset="0"/>
            </a:endParaRPr>
          </a:p>
          <a:p>
            <a:pPr lvl="2" eaLnBrk="1" hangingPunct="1">
              <a:lnSpc>
                <a:spcPct val="90000"/>
              </a:lnSpc>
            </a:pPr>
            <a:endParaRPr lang="en-US" dirty="0">
              <a:solidFill>
                <a:srgbClr val="000066"/>
              </a:solidFill>
              <a:latin typeface="Calibri" panose="020F0502020204030204" pitchFamily="34" charset="0"/>
            </a:endParaRPr>
          </a:p>
          <a:p>
            <a:pPr lvl="2" eaLnBrk="1" hangingPunct="1">
              <a:lnSpc>
                <a:spcPct val="90000"/>
              </a:lnSpc>
            </a:pPr>
            <a:endParaRPr lang="en-US" sz="2600" dirty="0">
              <a:solidFill>
                <a:srgbClr val="000066"/>
              </a:solidFill>
              <a:latin typeface="Calibri" panose="020F0502020204030204" pitchFamily="34" charset="0"/>
            </a:endParaRPr>
          </a:p>
          <a:p>
            <a:pPr lvl="2" eaLnBrk="1" hangingPunct="1">
              <a:lnSpc>
                <a:spcPct val="90000"/>
              </a:lnSpc>
            </a:pPr>
            <a:endParaRPr lang="en-US" dirty="0">
              <a:solidFill>
                <a:srgbClr val="000066"/>
              </a:solidFill>
              <a:latin typeface="Calibri" panose="020F0502020204030204" pitchFamily="34" charset="0"/>
            </a:endParaRPr>
          </a:p>
        </p:txBody>
      </p:sp>
      <p:sp>
        <p:nvSpPr>
          <p:cNvPr id="2" name="Slide Number Placeholder 1"/>
          <p:cNvSpPr>
            <a:spLocks noGrp="1"/>
          </p:cNvSpPr>
          <p:nvPr>
            <p:ph type="sldNum" sz="quarter" idx="4294967295"/>
          </p:nvPr>
        </p:nvSpPr>
        <p:spPr>
          <a:xfrm>
            <a:off x="1676400" y="6225540"/>
            <a:ext cx="685800" cy="502920"/>
          </a:xfrm>
          <a:prstGeom prst="ellipse">
            <a:avLst/>
          </a:prstGeom>
        </p:spPr>
        <p:txBody>
          <a:bodyPr/>
          <a:lstStyle/>
          <a:p>
            <a:fld id="{9FAC5DF0-0AF0-4EAE-B6D5-362C4C800D6A}" type="slidenum">
              <a:rPr lang="en-US" b="1" smtClean="0">
                <a:solidFill>
                  <a:srgbClr val="FFFFFF"/>
                </a:solidFill>
              </a:rPr>
              <a:pPr/>
              <a:t>22</a:t>
            </a:fld>
            <a:endParaRPr lang="en-US" b="1" dirty="0">
              <a:solidFill>
                <a:srgbClr val="FFFFFF"/>
              </a:solidFill>
            </a:endParaRPr>
          </a:p>
        </p:txBody>
      </p:sp>
    </p:spTree>
    <p:extLst>
      <p:ext uri="{BB962C8B-B14F-4D97-AF65-F5344CB8AC3E}">
        <p14:creationId xmlns:p14="http://schemas.microsoft.com/office/powerpoint/2010/main" val="23708971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8229600" cy="944562"/>
          </a:xfrm>
          <a:solidFill>
            <a:srgbClr val="FF9900"/>
          </a:solidFill>
        </p:spPr>
        <p:txBody>
          <a:bodyPr/>
          <a:lstStyle/>
          <a:p>
            <a:pPr algn="ctr" eaLnBrk="1" hangingPunct="1"/>
            <a:r>
              <a:rPr lang="en-US" b="1" dirty="0">
                <a:solidFill>
                  <a:schemeClr val="bg1"/>
                </a:solidFill>
              </a:rPr>
              <a:t>ANSI C12 </a:t>
            </a:r>
            <a:r>
              <a:rPr lang="en-US" b="1" dirty="0" smtClean="0">
                <a:solidFill>
                  <a:schemeClr val="bg1"/>
                </a:solidFill>
              </a:rPr>
              <a:t>SC29</a:t>
            </a:r>
            <a:endParaRPr lang="en-US" b="1" dirty="0">
              <a:solidFill>
                <a:schemeClr val="bg1"/>
              </a:solidFill>
            </a:endParaRPr>
          </a:p>
        </p:txBody>
      </p:sp>
      <p:sp>
        <p:nvSpPr>
          <p:cNvPr id="8" name="Rectangle 3"/>
          <p:cNvSpPr>
            <a:spLocks noGrp="1" noChangeArrowheads="1"/>
          </p:cNvSpPr>
          <p:nvPr>
            <p:ph idx="1"/>
          </p:nvPr>
        </p:nvSpPr>
        <p:spPr>
          <a:xfrm>
            <a:off x="304800" y="1295400"/>
            <a:ext cx="8610600" cy="5105400"/>
          </a:xfrm>
        </p:spPr>
        <p:txBody>
          <a:bodyPr/>
          <a:lstStyle/>
          <a:p>
            <a:pPr marL="0" indent="0" algn="ctr">
              <a:buNone/>
            </a:pPr>
            <a:r>
              <a:rPr lang="en-US" sz="2800" dirty="0" smtClean="0">
                <a:solidFill>
                  <a:srgbClr val="002060"/>
                </a:solidFill>
                <a:latin typeface="Calibri" panose="020F0502020204030204" pitchFamily="34" charset="0"/>
              </a:rPr>
              <a:t>Field Testing of Metering Installations</a:t>
            </a:r>
          </a:p>
          <a:p>
            <a:pPr marL="0" indent="0" algn="ctr">
              <a:buNone/>
            </a:pPr>
            <a:endParaRPr lang="en-US" sz="1200" dirty="0" smtClean="0">
              <a:solidFill>
                <a:srgbClr val="002060"/>
              </a:solidFill>
              <a:latin typeface="Calibri" panose="020F0502020204030204" pitchFamily="34" charset="0"/>
            </a:endParaRPr>
          </a:p>
          <a:p>
            <a:pPr>
              <a:buFont typeface="Arial" panose="020B0604020202020204" pitchFamily="34" charset="0"/>
              <a:buChar char="•"/>
            </a:pPr>
            <a:r>
              <a:rPr lang="en-US" sz="3000" dirty="0" smtClean="0">
                <a:solidFill>
                  <a:srgbClr val="002060"/>
                </a:solidFill>
                <a:latin typeface="Calibri" panose="020F0502020204030204" pitchFamily="34" charset="0"/>
              </a:rPr>
              <a:t>Field </a:t>
            </a:r>
            <a:r>
              <a:rPr lang="en-US" sz="3000" dirty="0">
                <a:solidFill>
                  <a:srgbClr val="002060"/>
                </a:solidFill>
                <a:latin typeface="Calibri" panose="020F0502020204030204" pitchFamily="34" charset="0"/>
              </a:rPr>
              <a:t>Testing of Metering Accuracy</a:t>
            </a:r>
          </a:p>
          <a:p>
            <a:pPr lvl="1">
              <a:buFont typeface="Wingdings" panose="05000000000000000000" pitchFamily="2" charset="2"/>
              <a:buChar char="§"/>
            </a:pPr>
            <a:r>
              <a:rPr lang="en-US" sz="2600" dirty="0">
                <a:solidFill>
                  <a:srgbClr val="002060"/>
                </a:solidFill>
                <a:latin typeface="Calibri" panose="020F0502020204030204" pitchFamily="34" charset="0"/>
              </a:rPr>
              <a:t>Hope to send for approval after next meeting</a:t>
            </a:r>
          </a:p>
          <a:p>
            <a:pPr lvl="1">
              <a:buFont typeface="Wingdings" panose="05000000000000000000" pitchFamily="2" charset="2"/>
              <a:buChar char="§"/>
            </a:pPr>
            <a:r>
              <a:rPr lang="en-US" sz="2600" dirty="0">
                <a:solidFill>
                  <a:srgbClr val="002060"/>
                </a:solidFill>
                <a:latin typeface="Calibri" panose="020F0502020204030204" pitchFamily="34" charset="0"/>
              </a:rPr>
              <a:t>Agreement on single set of acceptability criteria for testing under all three modes</a:t>
            </a:r>
          </a:p>
          <a:p>
            <a:pPr lvl="2">
              <a:buFont typeface="Arial" panose="020B0604020202020204" pitchFamily="34" charset="0"/>
              <a:buChar char="•"/>
            </a:pPr>
            <a:r>
              <a:rPr lang="en-US" sz="2200" dirty="0">
                <a:solidFill>
                  <a:srgbClr val="002060"/>
                </a:solidFill>
                <a:latin typeface="Calibri" panose="020F0502020204030204" pitchFamily="34" charset="0"/>
              </a:rPr>
              <a:t>Voltage and current supplied by test equipment</a:t>
            </a:r>
          </a:p>
          <a:p>
            <a:pPr lvl="2">
              <a:buFont typeface="Arial" panose="020B0604020202020204" pitchFamily="34" charset="0"/>
              <a:buChar char="•"/>
            </a:pPr>
            <a:r>
              <a:rPr lang="en-US" sz="2200" dirty="0">
                <a:solidFill>
                  <a:srgbClr val="002060"/>
                </a:solidFill>
                <a:latin typeface="Calibri" panose="020F0502020204030204" pitchFamily="34" charset="0"/>
              </a:rPr>
              <a:t>Site voltage, equipment provided current</a:t>
            </a:r>
          </a:p>
          <a:p>
            <a:pPr lvl="2">
              <a:buFont typeface="Arial" panose="020B0604020202020204" pitchFamily="34" charset="0"/>
              <a:buChar char="•"/>
            </a:pPr>
            <a:r>
              <a:rPr lang="en-US" sz="2200" dirty="0">
                <a:solidFill>
                  <a:srgbClr val="002060"/>
                </a:solidFill>
                <a:latin typeface="Calibri" panose="020F0502020204030204" pitchFamily="34" charset="0"/>
              </a:rPr>
              <a:t>Site voltage and current (customer load)</a:t>
            </a:r>
          </a:p>
          <a:p>
            <a:pPr lvl="1">
              <a:buFont typeface="Wingdings" panose="05000000000000000000" pitchFamily="2" charset="2"/>
              <a:buChar char="§"/>
            </a:pPr>
            <a:r>
              <a:rPr lang="en-US" sz="2600" dirty="0">
                <a:solidFill>
                  <a:srgbClr val="002060"/>
                </a:solidFill>
                <a:latin typeface="Calibri" panose="020F0502020204030204" pitchFamily="34" charset="0"/>
              </a:rPr>
              <a:t>Final issue is review of “acceptability” values</a:t>
            </a:r>
          </a:p>
        </p:txBody>
      </p:sp>
      <p:sp>
        <p:nvSpPr>
          <p:cNvPr id="2" name="Slide Number Placeholder 1"/>
          <p:cNvSpPr>
            <a:spLocks noGrp="1"/>
          </p:cNvSpPr>
          <p:nvPr>
            <p:ph type="sldNum" sz="quarter" idx="4294967295"/>
          </p:nvPr>
        </p:nvSpPr>
        <p:spPr>
          <a:xfrm>
            <a:off x="1676400" y="6225540"/>
            <a:ext cx="685800" cy="502920"/>
          </a:xfrm>
          <a:prstGeom prst="ellipse">
            <a:avLst/>
          </a:prstGeom>
        </p:spPr>
        <p:txBody>
          <a:bodyPr/>
          <a:lstStyle/>
          <a:p>
            <a:fld id="{9FAC5DF0-0AF0-4EAE-B6D5-362C4C800D6A}" type="slidenum">
              <a:rPr lang="en-US" b="1" smtClean="0">
                <a:solidFill>
                  <a:srgbClr val="FFFFFF"/>
                </a:solidFill>
              </a:rPr>
              <a:pPr/>
              <a:t>23</a:t>
            </a:fld>
            <a:endParaRPr lang="en-US" b="1" dirty="0">
              <a:solidFill>
                <a:srgbClr val="FFFFFF"/>
              </a:solidFill>
            </a:endParaRPr>
          </a:p>
        </p:txBody>
      </p:sp>
    </p:spTree>
    <p:extLst>
      <p:ext uri="{BB962C8B-B14F-4D97-AF65-F5344CB8AC3E}">
        <p14:creationId xmlns:p14="http://schemas.microsoft.com/office/powerpoint/2010/main" val="14741788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8229600" cy="944562"/>
          </a:xfrm>
          <a:solidFill>
            <a:srgbClr val="FF9900"/>
          </a:solidFill>
        </p:spPr>
        <p:txBody>
          <a:bodyPr/>
          <a:lstStyle/>
          <a:p>
            <a:pPr algn="ctr" eaLnBrk="1" hangingPunct="1"/>
            <a:r>
              <a:rPr lang="en-US" b="1" dirty="0">
                <a:solidFill>
                  <a:schemeClr val="bg1"/>
                </a:solidFill>
              </a:rPr>
              <a:t>ANSI C12 </a:t>
            </a:r>
            <a:r>
              <a:rPr lang="en-US" b="1" dirty="0" smtClean="0">
                <a:solidFill>
                  <a:schemeClr val="bg1"/>
                </a:solidFill>
              </a:rPr>
              <a:t>SC31</a:t>
            </a:r>
            <a:endParaRPr lang="en-US" b="1" dirty="0">
              <a:solidFill>
                <a:schemeClr val="bg1"/>
              </a:solidFill>
            </a:endParaRPr>
          </a:p>
        </p:txBody>
      </p:sp>
      <p:sp>
        <p:nvSpPr>
          <p:cNvPr id="8" name="Rectangle 3"/>
          <p:cNvSpPr>
            <a:spLocks noGrp="1" noChangeArrowheads="1"/>
          </p:cNvSpPr>
          <p:nvPr>
            <p:ph idx="1"/>
          </p:nvPr>
        </p:nvSpPr>
        <p:spPr>
          <a:xfrm>
            <a:off x="457200" y="1295400"/>
            <a:ext cx="8458200" cy="5105400"/>
          </a:xfrm>
        </p:spPr>
        <p:txBody>
          <a:bodyPr/>
          <a:lstStyle/>
          <a:p>
            <a:pPr marL="0" indent="0" algn="ctr">
              <a:buNone/>
            </a:pPr>
            <a:r>
              <a:rPr lang="en-US" sz="2800" dirty="0" smtClean="0">
                <a:solidFill>
                  <a:srgbClr val="002060"/>
                </a:solidFill>
                <a:latin typeface="Calibri" panose="020F0502020204030204" pitchFamily="34" charset="0"/>
              </a:rPr>
              <a:t>VA and VAR Metering Standard</a:t>
            </a:r>
          </a:p>
          <a:p>
            <a:pPr marL="0" indent="0" algn="ctr">
              <a:buNone/>
            </a:pPr>
            <a:endParaRPr lang="en-US" sz="1600" dirty="0" smtClean="0">
              <a:solidFill>
                <a:srgbClr val="002060"/>
              </a:solidFill>
              <a:latin typeface="Calibri" panose="020F0502020204030204" pitchFamily="34" charset="0"/>
            </a:endParaRPr>
          </a:p>
          <a:p>
            <a:pPr>
              <a:buFont typeface="Arial" panose="020B0604020202020204" pitchFamily="34" charset="0"/>
              <a:buChar char="•"/>
            </a:pPr>
            <a:r>
              <a:rPr lang="en-US" sz="2200" dirty="0">
                <a:solidFill>
                  <a:srgbClr val="002060"/>
                </a:solidFill>
                <a:latin typeface="Calibri" panose="020F0502020204030204" pitchFamily="34" charset="0"/>
              </a:rPr>
              <a:t>Establish a legal definition for VA and VAR</a:t>
            </a:r>
          </a:p>
          <a:p>
            <a:pPr>
              <a:buFont typeface="Arial" panose="020B0604020202020204" pitchFamily="34" charset="0"/>
              <a:buChar char="•"/>
            </a:pPr>
            <a:r>
              <a:rPr lang="en-US" sz="2200" dirty="0">
                <a:solidFill>
                  <a:srgbClr val="002060"/>
                </a:solidFill>
                <a:latin typeface="Calibri" panose="020F0502020204030204" pitchFamily="34" charset="0"/>
              </a:rPr>
              <a:t>VA being addressed first in order to “Fast Track” the result.</a:t>
            </a:r>
          </a:p>
          <a:p>
            <a:pPr lvl="1">
              <a:buFont typeface="Wingdings" panose="05000000000000000000" pitchFamily="2" charset="2"/>
              <a:buChar char="§"/>
            </a:pPr>
            <a:r>
              <a:rPr lang="en-US" sz="2000" dirty="0">
                <a:solidFill>
                  <a:srgbClr val="002060"/>
                </a:solidFill>
                <a:latin typeface="Calibri" panose="020F0502020204030204" pitchFamily="34" charset="0"/>
              </a:rPr>
              <a:t>Definitions agreed upon</a:t>
            </a:r>
          </a:p>
          <a:p>
            <a:pPr lvl="1">
              <a:buFont typeface="Wingdings" panose="05000000000000000000" pitchFamily="2" charset="2"/>
              <a:buChar char="§"/>
            </a:pPr>
            <a:r>
              <a:rPr lang="en-US" sz="2000" dirty="0">
                <a:solidFill>
                  <a:srgbClr val="002060"/>
                </a:solidFill>
                <a:latin typeface="Calibri" panose="020F0502020204030204" pitchFamily="34" charset="0"/>
              </a:rPr>
              <a:t>Initial draft completed</a:t>
            </a:r>
          </a:p>
          <a:p>
            <a:pPr>
              <a:buFont typeface="Arial" panose="020B0604020202020204" pitchFamily="34" charset="0"/>
              <a:buChar char="•"/>
            </a:pPr>
            <a:r>
              <a:rPr lang="en-US" sz="2200" dirty="0">
                <a:solidFill>
                  <a:srgbClr val="002060"/>
                </a:solidFill>
                <a:latin typeface="Calibri" panose="020F0502020204030204" pitchFamily="34" charset="0"/>
              </a:rPr>
              <a:t>At this meeting, new quantity “source VA” was proposed by </a:t>
            </a:r>
            <a:r>
              <a:rPr lang="en-US" sz="2200" dirty="0" err="1">
                <a:solidFill>
                  <a:srgbClr val="002060"/>
                </a:solidFill>
                <a:latin typeface="Calibri" panose="020F0502020204030204" pitchFamily="34" charset="0"/>
              </a:rPr>
              <a:t>Landis+Gyr</a:t>
            </a:r>
            <a:endParaRPr lang="en-US" sz="2200" dirty="0">
              <a:solidFill>
                <a:srgbClr val="002060"/>
              </a:solidFill>
              <a:latin typeface="Calibri" panose="020F0502020204030204" pitchFamily="34" charset="0"/>
            </a:endParaRPr>
          </a:p>
          <a:p>
            <a:pPr lvl="1">
              <a:buFont typeface="Wingdings" panose="05000000000000000000" pitchFamily="2" charset="2"/>
              <a:buChar char="§"/>
            </a:pPr>
            <a:r>
              <a:rPr lang="en-US" sz="2000" dirty="0">
                <a:solidFill>
                  <a:srgbClr val="002060"/>
                </a:solidFill>
                <a:latin typeface="Calibri" panose="020F0502020204030204" pitchFamily="34" charset="0"/>
              </a:rPr>
              <a:t>Committee agreed to consider during a series of WEB conferences</a:t>
            </a:r>
          </a:p>
          <a:p>
            <a:pPr>
              <a:buFont typeface="Arial" panose="020B0604020202020204" pitchFamily="34" charset="0"/>
              <a:buChar char="•"/>
            </a:pPr>
            <a:r>
              <a:rPr lang="en-US" sz="2200" dirty="0">
                <a:solidFill>
                  <a:srgbClr val="002060"/>
                </a:solidFill>
                <a:latin typeface="Calibri" panose="020F0502020204030204" pitchFamily="34" charset="0"/>
              </a:rPr>
              <a:t>Goal is to promote VA and active energy (watts) as the primary metering quantities.</a:t>
            </a:r>
          </a:p>
        </p:txBody>
      </p:sp>
      <p:sp>
        <p:nvSpPr>
          <p:cNvPr id="2" name="Slide Number Placeholder 1"/>
          <p:cNvSpPr>
            <a:spLocks noGrp="1"/>
          </p:cNvSpPr>
          <p:nvPr>
            <p:ph type="sldNum" sz="quarter" idx="4294967295"/>
          </p:nvPr>
        </p:nvSpPr>
        <p:spPr>
          <a:xfrm>
            <a:off x="1676400" y="6225540"/>
            <a:ext cx="685800" cy="502920"/>
          </a:xfrm>
          <a:prstGeom prst="ellipse">
            <a:avLst/>
          </a:prstGeom>
        </p:spPr>
        <p:txBody>
          <a:bodyPr/>
          <a:lstStyle/>
          <a:p>
            <a:fld id="{9FAC5DF0-0AF0-4EAE-B6D5-362C4C800D6A}" type="slidenum">
              <a:rPr lang="en-US" b="1" smtClean="0">
                <a:solidFill>
                  <a:srgbClr val="FFFFFF"/>
                </a:solidFill>
              </a:rPr>
              <a:pPr/>
              <a:t>24</a:t>
            </a:fld>
            <a:endParaRPr lang="en-US" b="1" dirty="0">
              <a:solidFill>
                <a:srgbClr val="FFFFFF"/>
              </a:solidFill>
            </a:endParaRPr>
          </a:p>
        </p:txBody>
      </p:sp>
    </p:spTree>
    <p:extLst>
      <p:ext uri="{BB962C8B-B14F-4D97-AF65-F5344CB8AC3E}">
        <p14:creationId xmlns:p14="http://schemas.microsoft.com/office/powerpoint/2010/main" val="32891631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74638"/>
            <a:ext cx="8229600" cy="944562"/>
          </a:xfrm>
          <a:solidFill>
            <a:srgbClr val="FF9900"/>
          </a:solidFill>
        </p:spPr>
        <p:txBody>
          <a:bodyPr/>
          <a:lstStyle/>
          <a:p>
            <a:pPr algn="ctr" eaLnBrk="1" hangingPunct="1"/>
            <a:r>
              <a:rPr lang="en-US" b="1" dirty="0">
                <a:solidFill>
                  <a:schemeClr val="bg1"/>
                </a:solidFill>
              </a:rPr>
              <a:t>ANSI C12.46</a:t>
            </a:r>
          </a:p>
        </p:txBody>
      </p:sp>
      <p:sp>
        <p:nvSpPr>
          <p:cNvPr id="26627" name="Rectangle 3"/>
          <p:cNvSpPr>
            <a:spLocks noGrp="1" noChangeArrowheads="1"/>
          </p:cNvSpPr>
          <p:nvPr>
            <p:ph idx="1"/>
          </p:nvPr>
        </p:nvSpPr>
        <p:spPr>
          <a:xfrm>
            <a:off x="457200" y="1219200"/>
            <a:ext cx="8229600" cy="4953000"/>
          </a:xfrm>
        </p:spPr>
        <p:txBody>
          <a:bodyPr/>
          <a:lstStyle/>
          <a:p>
            <a:pPr eaLnBrk="1" hangingPunct="1">
              <a:lnSpc>
                <a:spcPct val="90000"/>
              </a:lnSpc>
              <a:buFont typeface="Wingdings" panose="05000000000000000000" pitchFamily="2" charset="2"/>
              <a:buChar char="Ø"/>
            </a:pPr>
            <a:r>
              <a:rPr lang="en-US" sz="3000" dirty="0" smtClean="0">
                <a:solidFill>
                  <a:srgbClr val="000066"/>
                </a:solidFill>
                <a:latin typeface="Calibri" panose="020F0502020204030204" pitchFamily="34" charset="0"/>
              </a:rPr>
              <a:t>Sub-Committee </a:t>
            </a:r>
            <a:r>
              <a:rPr lang="en-US" sz="3000" dirty="0">
                <a:solidFill>
                  <a:srgbClr val="000066"/>
                </a:solidFill>
                <a:latin typeface="Calibri" panose="020F0502020204030204" pitchFamily="34" charset="0"/>
              </a:rPr>
              <a:t>to Develop a Replacement for C12.1 and C12.20</a:t>
            </a:r>
          </a:p>
          <a:p>
            <a:pPr lvl="1">
              <a:lnSpc>
                <a:spcPct val="90000"/>
              </a:lnSpc>
              <a:buFont typeface="Arial" panose="020B0604020202020204" pitchFamily="34" charset="0"/>
              <a:buChar char="•"/>
            </a:pPr>
            <a:r>
              <a:rPr lang="en-US" sz="2600" dirty="0">
                <a:solidFill>
                  <a:srgbClr val="000066"/>
                </a:solidFill>
                <a:latin typeface="Calibri" panose="020F0502020204030204" pitchFamily="34" charset="0"/>
              </a:rPr>
              <a:t>Adopts the structure of OIML IR-46</a:t>
            </a:r>
          </a:p>
          <a:p>
            <a:pPr lvl="1">
              <a:lnSpc>
                <a:spcPct val="90000"/>
              </a:lnSpc>
              <a:buFont typeface="Arial" panose="020B0604020202020204" pitchFamily="34" charset="0"/>
              <a:buChar char="•"/>
            </a:pPr>
            <a:r>
              <a:rPr lang="en-US" sz="2600" dirty="0">
                <a:solidFill>
                  <a:srgbClr val="000066"/>
                </a:solidFill>
                <a:latin typeface="Calibri" panose="020F0502020204030204" pitchFamily="34" charset="0"/>
              </a:rPr>
              <a:t>Addresses 0.1, 0.2, and 0.5 Accuracy Classes</a:t>
            </a:r>
          </a:p>
          <a:p>
            <a:pPr lvl="1">
              <a:lnSpc>
                <a:spcPct val="90000"/>
              </a:lnSpc>
              <a:buFont typeface="Arial" panose="020B0604020202020204" pitchFamily="34" charset="0"/>
              <a:buChar char="•"/>
            </a:pPr>
            <a:r>
              <a:rPr lang="en-US" sz="2600" dirty="0">
                <a:solidFill>
                  <a:srgbClr val="000066"/>
                </a:solidFill>
                <a:latin typeface="Calibri" panose="020F0502020204030204" pitchFamily="34" charset="0"/>
              </a:rPr>
              <a:t>Addresses Active, Reactive, and Apparent Energy</a:t>
            </a:r>
          </a:p>
          <a:p>
            <a:pPr lvl="1">
              <a:lnSpc>
                <a:spcPct val="90000"/>
              </a:lnSpc>
              <a:buFont typeface="Arial" panose="020B0604020202020204" pitchFamily="34" charset="0"/>
              <a:buChar char="•"/>
            </a:pPr>
            <a:r>
              <a:rPr lang="en-US" sz="2600" dirty="0">
                <a:solidFill>
                  <a:srgbClr val="000066"/>
                </a:solidFill>
                <a:latin typeface="Calibri" panose="020F0502020204030204" pitchFamily="34" charset="0"/>
              </a:rPr>
              <a:t>Will be biggest change to metering standards in 100 years</a:t>
            </a:r>
          </a:p>
          <a:p>
            <a:pPr lvl="1">
              <a:lnSpc>
                <a:spcPct val="90000"/>
              </a:lnSpc>
              <a:buFont typeface="Arial" panose="020B0604020202020204" pitchFamily="34" charset="0"/>
              <a:buChar char="•"/>
            </a:pPr>
            <a:r>
              <a:rPr lang="en-US" sz="2600" dirty="0">
                <a:solidFill>
                  <a:srgbClr val="000066"/>
                </a:solidFill>
                <a:latin typeface="Calibri" panose="020F0502020204030204" pitchFamily="34" charset="0"/>
              </a:rPr>
              <a:t>Review and editing of draft in process</a:t>
            </a:r>
          </a:p>
          <a:p>
            <a:pPr lvl="1">
              <a:lnSpc>
                <a:spcPct val="90000"/>
              </a:lnSpc>
              <a:buFont typeface="Arial" panose="020B0604020202020204" pitchFamily="34" charset="0"/>
              <a:buChar char="•"/>
            </a:pPr>
            <a:r>
              <a:rPr lang="en-US" sz="2600" dirty="0">
                <a:solidFill>
                  <a:srgbClr val="000066"/>
                </a:solidFill>
                <a:latin typeface="Calibri" panose="020F0502020204030204" pitchFamily="34" charset="0"/>
              </a:rPr>
              <a:t>Expected Publication 2020</a:t>
            </a:r>
            <a:endParaRPr lang="en-US" sz="2600" dirty="0">
              <a:solidFill>
                <a:srgbClr val="F71A03"/>
              </a:solidFill>
              <a:latin typeface="Calibri" panose="020F0502020204030204" pitchFamily="34" charset="0"/>
            </a:endParaRPr>
          </a:p>
        </p:txBody>
      </p:sp>
      <p:sp>
        <p:nvSpPr>
          <p:cNvPr id="2" name="Slide Number Placeholder 1"/>
          <p:cNvSpPr>
            <a:spLocks noGrp="1"/>
          </p:cNvSpPr>
          <p:nvPr>
            <p:ph type="sldNum" sz="quarter" idx="4294967295"/>
          </p:nvPr>
        </p:nvSpPr>
        <p:spPr>
          <a:xfrm>
            <a:off x="1676400" y="6225540"/>
            <a:ext cx="685800" cy="502920"/>
          </a:xfrm>
          <a:prstGeom prst="ellipse">
            <a:avLst/>
          </a:prstGeom>
        </p:spPr>
        <p:txBody>
          <a:bodyPr/>
          <a:lstStyle/>
          <a:p>
            <a:fld id="{9FAC5DF0-0AF0-4EAE-B6D5-362C4C800D6A}" type="slidenum">
              <a:rPr lang="en-US" b="1" smtClean="0">
                <a:solidFill>
                  <a:srgbClr val="FFFFFF"/>
                </a:solidFill>
              </a:rPr>
              <a:pPr/>
              <a:t>25</a:t>
            </a:fld>
            <a:endParaRPr lang="en-US" b="1" dirty="0">
              <a:solidFill>
                <a:srgbClr val="FFFFFF"/>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777240"/>
          </a:xfrm>
          <a:solidFill>
            <a:srgbClr val="FF9900"/>
          </a:solidFill>
        </p:spPr>
        <p:txBody>
          <a:bodyPr/>
          <a:lstStyle/>
          <a:p>
            <a:r>
              <a:rPr lang="en-US" sz="3600" dirty="0" smtClean="0">
                <a:solidFill>
                  <a:schemeClr val="bg1"/>
                </a:solidFill>
              </a:rPr>
              <a:t>   Questions </a:t>
            </a:r>
            <a:r>
              <a:rPr lang="en-US" sz="3600" dirty="0">
                <a:solidFill>
                  <a:schemeClr val="bg1"/>
                </a:solidFill>
              </a:rPr>
              <a:t>and Discussion</a:t>
            </a:r>
          </a:p>
        </p:txBody>
      </p:sp>
      <p:pic>
        <p:nvPicPr>
          <p:cNvPr id="5" name="Picture 7" descr="MC900431512[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391400" y="152400"/>
            <a:ext cx="1676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txBox="1">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ctr" eaLnBrk="1" hangingPunct="1">
              <a:buFontTx/>
              <a:buNone/>
            </a:pPr>
            <a:r>
              <a:rPr lang="en-US" altLang="en-US" sz="2800" kern="0" dirty="0" smtClean="0">
                <a:solidFill>
                  <a:srgbClr val="002060"/>
                </a:solidFill>
                <a:latin typeface="Calibri" panose="020F0502020204030204" pitchFamily="34" charset="0"/>
              </a:rPr>
              <a:t>Tom Lawton</a:t>
            </a:r>
            <a:endParaRPr lang="en-US" altLang="en-US" sz="2800" kern="0" dirty="0">
              <a:solidFill>
                <a:srgbClr val="002060"/>
              </a:solidFill>
              <a:latin typeface="Calibri" panose="020F0502020204030204" pitchFamily="34" charset="0"/>
            </a:endParaRPr>
          </a:p>
          <a:p>
            <a:pPr algn="ctr" eaLnBrk="1" hangingPunct="1">
              <a:buFontTx/>
              <a:buNone/>
            </a:pPr>
            <a:r>
              <a:rPr lang="en-US" altLang="en-US" sz="2800" kern="0" dirty="0">
                <a:solidFill>
                  <a:srgbClr val="002060"/>
                </a:solidFill>
                <a:latin typeface="Calibri" panose="020F0502020204030204" pitchFamily="34" charset="0"/>
              </a:rPr>
              <a:t>TESCO – The Eastern Specialty Company </a:t>
            </a:r>
          </a:p>
          <a:p>
            <a:pPr algn="ctr" eaLnBrk="1" hangingPunct="1">
              <a:buFontTx/>
              <a:buNone/>
            </a:pPr>
            <a:r>
              <a:rPr lang="en-US" altLang="en-US" sz="2400" kern="0" dirty="0">
                <a:solidFill>
                  <a:srgbClr val="002060"/>
                </a:solidFill>
                <a:latin typeface="Calibri" panose="020F0502020204030204" pitchFamily="34" charset="0"/>
              </a:rPr>
              <a:t>Bristol, PA</a:t>
            </a:r>
          </a:p>
          <a:p>
            <a:pPr algn="ctr" eaLnBrk="1" hangingPunct="1">
              <a:buFontTx/>
              <a:buNone/>
            </a:pPr>
            <a:r>
              <a:rPr lang="en-US" altLang="en-US" sz="2400" kern="0" dirty="0" smtClean="0">
                <a:solidFill>
                  <a:srgbClr val="002060"/>
                </a:solidFill>
                <a:latin typeface="Calibri" panose="020F0502020204030204" pitchFamily="34" charset="0"/>
              </a:rPr>
              <a:t>215-688-0298(cell</a:t>
            </a:r>
            <a:r>
              <a:rPr lang="en-US" altLang="en-US" sz="2400" kern="0" dirty="0">
                <a:solidFill>
                  <a:srgbClr val="002060"/>
                </a:solidFill>
                <a:latin typeface="Calibri" panose="020F0502020204030204" pitchFamily="34" charset="0"/>
              </a:rPr>
              <a:t>)</a:t>
            </a:r>
          </a:p>
          <a:p>
            <a:pPr algn="ctr" eaLnBrk="1" hangingPunct="1">
              <a:buFontTx/>
              <a:buNone/>
            </a:pPr>
            <a:r>
              <a:rPr lang="en-US" altLang="en-US" sz="2400" kern="0" dirty="0">
                <a:solidFill>
                  <a:srgbClr val="002060"/>
                </a:solidFill>
                <a:latin typeface="Calibri" panose="020F0502020204030204" pitchFamily="34" charset="0"/>
              </a:rPr>
              <a:t>215-785-2338 (office</a:t>
            </a:r>
            <a:r>
              <a:rPr lang="en-US" altLang="en-US" sz="2400" kern="0" dirty="0" smtClean="0">
                <a:solidFill>
                  <a:srgbClr val="002060"/>
                </a:solidFill>
                <a:latin typeface="Calibri" panose="020F0502020204030204" pitchFamily="34" charset="0"/>
              </a:rPr>
              <a:t>)</a:t>
            </a:r>
          </a:p>
          <a:p>
            <a:pPr algn="ctr" eaLnBrk="1" hangingPunct="1">
              <a:buFontTx/>
              <a:buNone/>
            </a:pPr>
            <a:r>
              <a:rPr lang="en-US" altLang="en-US" sz="2400" kern="0" dirty="0" smtClean="0">
                <a:solidFill>
                  <a:srgbClr val="002060"/>
                </a:solidFill>
                <a:latin typeface="Calibri" panose="020F0502020204030204" pitchFamily="34" charset="0"/>
              </a:rPr>
              <a:t>Tom.Lawton@tescometering.com</a:t>
            </a:r>
            <a:endParaRPr lang="en-US" altLang="en-US" sz="2400" kern="0" dirty="0">
              <a:solidFill>
                <a:srgbClr val="002060"/>
              </a:solidFill>
              <a:latin typeface="Calibri" panose="020F0502020204030204" pitchFamily="34" charset="0"/>
            </a:endParaRPr>
          </a:p>
          <a:p>
            <a:pPr algn="ctr" eaLnBrk="1" hangingPunct="1">
              <a:buFontTx/>
              <a:buNone/>
            </a:pPr>
            <a:r>
              <a:rPr lang="en-US" altLang="en-US" sz="2000" kern="0" dirty="0">
                <a:solidFill>
                  <a:srgbClr val="002060"/>
                </a:solidFill>
                <a:latin typeface="Calibri" panose="020F0502020204030204" pitchFamily="34" charset="0"/>
              </a:rPr>
              <a:t/>
            </a:r>
            <a:br>
              <a:rPr lang="en-US" altLang="en-US" sz="2000" kern="0" dirty="0">
                <a:solidFill>
                  <a:srgbClr val="002060"/>
                </a:solidFill>
                <a:latin typeface="Calibri" panose="020F0502020204030204" pitchFamily="34" charset="0"/>
              </a:rPr>
            </a:br>
            <a:r>
              <a:rPr lang="en-US" altLang="en-US" sz="2400" kern="0" dirty="0">
                <a:solidFill>
                  <a:srgbClr val="002060"/>
                </a:solidFill>
                <a:latin typeface="Calibri" panose="020F0502020204030204" pitchFamily="34" charset="0"/>
              </a:rPr>
              <a:t>This presentation can also be found under Meter Conferences and Schools on the TESCO website: </a:t>
            </a:r>
            <a:endParaRPr lang="en-US" altLang="en-US" sz="2400" kern="0" dirty="0" smtClean="0">
              <a:solidFill>
                <a:srgbClr val="002060"/>
              </a:solidFill>
              <a:latin typeface="Calibri" panose="020F0502020204030204" pitchFamily="34" charset="0"/>
            </a:endParaRPr>
          </a:p>
          <a:p>
            <a:pPr algn="ctr" eaLnBrk="1" hangingPunct="1">
              <a:buFontTx/>
              <a:buNone/>
            </a:pPr>
            <a:r>
              <a:rPr lang="en-US" altLang="en-US" sz="2400" kern="0" dirty="0" smtClean="0">
                <a:solidFill>
                  <a:srgbClr val="FF0000"/>
                </a:solidFill>
                <a:latin typeface="Calibri" panose="020F0502020204030204" pitchFamily="34" charset="0"/>
                <a:hlinkClick r:id="rId3"/>
              </a:rPr>
              <a:t>www.tescometering.com</a:t>
            </a:r>
            <a:endParaRPr lang="en-US" altLang="en-US" sz="2400" kern="0" dirty="0">
              <a:solidFill>
                <a:srgbClr val="FF0000"/>
              </a:solidFill>
              <a:latin typeface="Calibri" panose="020F0502020204030204" pitchFamily="34" charset="0"/>
            </a:endParaRPr>
          </a:p>
          <a:p>
            <a:pPr algn="ctr" eaLnBrk="1" hangingPunct="1">
              <a:buFontTx/>
              <a:buNone/>
            </a:pPr>
            <a:endParaRPr lang="en-US" altLang="en-US" sz="2400" kern="0" dirty="0">
              <a:solidFill>
                <a:srgbClr val="CC3300"/>
              </a:solidFill>
            </a:endParaRPr>
          </a:p>
        </p:txBody>
      </p:sp>
      <p:sp>
        <p:nvSpPr>
          <p:cNvPr id="3" name="Slide Number Placeholder 2"/>
          <p:cNvSpPr>
            <a:spLocks noGrp="1"/>
          </p:cNvSpPr>
          <p:nvPr>
            <p:ph type="sldNum" sz="quarter" idx="4294967295"/>
          </p:nvPr>
        </p:nvSpPr>
        <p:spPr>
          <a:xfrm>
            <a:off x="1676400" y="6225540"/>
            <a:ext cx="685800" cy="502920"/>
          </a:xfrm>
          <a:prstGeom prst="ellipse">
            <a:avLst/>
          </a:prstGeom>
        </p:spPr>
        <p:txBody>
          <a:bodyPr/>
          <a:lstStyle/>
          <a:p>
            <a:fld id="{9FAC5DF0-0AF0-4EAE-B6D5-362C4C800D6A}" type="slidenum">
              <a:rPr lang="en-US" b="1" smtClean="0">
                <a:solidFill>
                  <a:srgbClr val="FFFFFF"/>
                </a:solidFill>
              </a:rPr>
              <a:pPr/>
              <a:t>26</a:t>
            </a:fld>
            <a:endParaRPr lang="en-US" b="1" dirty="0">
              <a:solidFill>
                <a:srgbClr val="FFFFFF"/>
              </a:solidFill>
            </a:endParaRPr>
          </a:p>
        </p:txBody>
      </p:sp>
    </p:spTree>
    <p:extLst>
      <p:ext uri="{BB962C8B-B14F-4D97-AF65-F5344CB8AC3E}">
        <p14:creationId xmlns:p14="http://schemas.microsoft.com/office/powerpoint/2010/main" val="4287175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868362"/>
          </a:xfrm>
          <a:solidFill>
            <a:srgbClr val="FF9900"/>
          </a:solidFill>
        </p:spPr>
        <p:txBody>
          <a:bodyPr/>
          <a:lstStyle/>
          <a:p>
            <a:pPr algn="ctr" eaLnBrk="1" hangingPunct="1"/>
            <a:r>
              <a:rPr lang="en-US" b="1" dirty="0">
                <a:solidFill>
                  <a:schemeClr val="bg1"/>
                </a:solidFill>
              </a:rPr>
              <a:t>ANSI</a:t>
            </a:r>
          </a:p>
        </p:txBody>
      </p:sp>
      <p:sp>
        <p:nvSpPr>
          <p:cNvPr id="6147" name="Rectangle 3"/>
          <p:cNvSpPr>
            <a:spLocks noGrp="1" noChangeArrowheads="1"/>
          </p:cNvSpPr>
          <p:nvPr>
            <p:ph idx="1"/>
          </p:nvPr>
        </p:nvSpPr>
        <p:spPr>
          <a:xfrm>
            <a:off x="457200" y="1447800"/>
            <a:ext cx="8229600" cy="4419600"/>
          </a:xfrm>
        </p:spPr>
        <p:txBody>
          <a:bodyPr/>
          <a:lstStyle/>
          <a:p>
            <a:pPr eaLnBrk="1" hangingPunct="1">
              <a:lnSpc>
                <a:spcPct val="90000"/>
              </a:lnSpc>
              <a:buFont typeface="Wingdings" panose="05000000000000000000" pitchFamily="2" charset="2"/>
              <a:buChar char="Ø"/>
            </a:pPr>
            <a:r>
              <a:rPr lang="en-US" sz="3000" dirty="0">
                <a:solidFill>
                  <a:srgbClr val="000066"/>
                </a:solidFill>
                <a:latin typeface="Calibri" panose="020F0502020204030204" pitchFamily="34" charset="0"/>
              </a:rPr>
              <a:t>American National Standard Institute, Inc.</a:t>
            </a:r>
          </a:p>
          <a:p>
            <a:pPr lvl="1" eaLnBrk="1" hangingPunct="1">
              <a:lnSpc>
                <a:spcPct val="90000"/>
              </a:lnSpc>
              <a:buFont typeface="Arial" panose="020B0604020202020204" pitchFamily="34" charset="0"/>
              <a:buChar char="•"/>
            </a:pPr>
            <a:r>
              <a:rPr lang="en-US" sz="2600" dirty="0">
                <a:solidFill>
                  <a:srgbClr val="000066"/>
                </a:solidFill>
                <a:latin typeface="Calibri" panose="020F0502020204030204" pitchFamily="34" charset="0"/>
              </a:rPr>
              <a:t>NEMA organizes committees to propose and review standards</a:t>
            </a:r>
          </a:p>
          <a:p>
            <a:pPr lvl="1" eaLnBrk="1" hangingPunct="1">
              <a:lnSpc>
                <a:spcPct val="90000"/>
              </a:lnSpc>
              <a:buFont typeface="Arial" panose="020B0604020202020204" pitchFamily="34" charset="0"/>
              <a:buChar char="•"/>
            </a:pPr>
            <a:r>
              <a:rPr lang="en-US" sz="2600" dirty="0">
                <a:solidFill>
                  <a:srgbClr val="000066"/>
                </a:solidFill>
                <a:latin typeface="Calibri" panose="020F0502020204030204" pitchFamily="34" charset="0"/>
              </a:rPr>
              <a:t>Standards are republished approximately every 5 years</a:t>
            </a:r>
          </a:p>
          <a:p>
            <a:pPr lvl="1" eaLnBrk="1" hangingPunct="1">
              <a:lnSpc>
                <a:spcPct val="90000"/>
              </a:lnSpc>
              <a:buFont typeface="Arial" panose="020B0604020202020204" pitchFamily="34" charset="0"/>
              <a:buChar char="•"/>
            </a:pPr>
            <a:r>
              <a:rPr lang="en-US" sz="2600" dirty="0">
                <a:solidFill>
                  <a:srgbClr val="000066"/>
                </a:solidFill>
                <a:latin typeface="Calibri" panose="020F0502020204030204" pitchFamily="34" charset="0"/>
              </a:rPr>
              <a:t>Standards codify consensus approaches in common practice</a:t>
            </a:r>
          </a:p>
          <a:p>
            <a:pPr lvl="1" eaLnBrk="1" hangingPunct="1">
              <a:lnSpc>
                <a:spcPct val="90000"/>
              </a:lnSpc>
              <a:buFont typeface="Arial" panose="020B0604020202020204" pitchFamily="34" charset="0"/>
              <a:buChar char="•"/>
            </a:pPr>
            <a:r>
              <a:rPr lang="en-US" sz="2600" dirty="0">
                <a:solidFill>
                  <a:srgbClr val="000066"/>
                </a:solidFill>
                <a:latin typeface="Calibri" panose="020F0502020204030204" pitchFamily="34" charset="0"/>
              </a:rPr>
              <a:t>Generally, they do not break new ground or deal in controversial </a:t>
            </a:r>
            <a:r>
              <a:rPr lang="en-US" sz="2600" dirty="0" smtClean="0">
                <a:solidFill>
                  <a:srgbClr val="000066"/>
                </a:solidFill>
                <a:latin typeface="Calibri" panose="020F0502020204030204" pitchFamily="34" charset="0"/>
              </a:rPr>
              <a:t>issues</a:t>
            </a:r>
            <a:endParaRPr lang="en-US" sz="2600" dirty="0">
              <a:solidFill>
                <a:srgbClr val="000066"/>
              </a:solidFill>
              <a:latin typeface="Calibri" panose="020F0502020204030204" pitchFamily="34" charset="0"/>
            </a:endParaRPr>
          </a:p>
          <a:p>
            <a:pPr lvl="2" eaLnBrk="1" hangingPunct="1">
              <a:lnSpc>
                <a:spcPct val="90000"/>
              </a:lnSpc>
              <a:buFont typeface="Wingdings" panose="05000000000000000000" pitchFamily="2" charset="2"/>
              <a:buChar char="§"/>
            </a:pPr>
            <a:r>
              <a:rPr lang="en-US" sz="2200" dirty="0">
                <a:solidFill>
                  <a:srgbClr val="000066"/>
                </a:solidFill>
                <a:latin typeface="Calibri" panose="020F0502020204030204" pitchFamily="34" charset="0"/>
              </a:rPr>
              <a:t>This is changing.  Can’t avoid issues any longer.</a:t>
            </a:r>
          </a:p>
        </p:txBody>
      </p:sp>
      <p:sp>
        <p:nvSpPr>
          <p:cNvPr id="2" name="Slide Number Placeholder 1"/>
          <p:cNvSpPr>
            <a:spLocks noGrp="1"/>
          </p:cNvSpPr>
          <p:nvPr>
            <p:ph type="sldNum" sz="quarter" idx="4294967295"/>
          </p:nvPr>
        </p:nvSpPr>
        <p:spPr>
          <a:xfrm>
            <a:off x="1676400" y="6225540"/>
            <a:ext cx="685800" cy="502920"/>
          </a:xfrm>
          <a:prstGeom prst="ellipse">
            <a:avLst/>
          </a:prstGeom>
        </p:spPr>
        <p:txBody>
          <a:bodyPr/>
          <a:lstStyle/>
          <a:p>
            <a:fld id="{9FAC5DF0-0AF0-4EAE-B6D5-362C4C800D6A}" type="slidenum">
              <a:rPr lang="en-US" b="1" smtClean="0">
                <a:solidFill>
                  <a:srgbClr val="FFFFFF"/>
                </a:solidFill>
              </a:rPr>
              <a:pPr/>
              <a:t>3</a:t>
            </a:fld>
            <a:endParaRPr lang="en-US" b="1" dirty="0">
              <a:solidFill>
                <a:srgbClr val="FFFFFF"/>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868362"/>
          </a:xfrm>
          <a:solidFill>
            <a:srgbClr val="FF9900"/>
          </a:solidFill>
        </p:spPr>
        <p:txBody>
          <a:bodyPr/>
          <a:lstStyle/>
          <a:p>
            <a:pPr algn="ctr" eaLnBrk="1" hangingPunct="1"/>
            <a:r>
              <a:rPr lang="en-US" b="1" dirty="0">
                <a:solidFill>
                  <a:schemeClr val="bg1"/>
                </a:solidFill>
              </a:rPr>
              <a:t>ANSI C12</a:t>
            </a:r>
          </a:p>
        </p:txBody>
      </p:sp>
      <p:sp>
        <p:nvSpPr>
          <p:cNvPr id="7171" name="Rectangle 3"/>
          <p:cNvSpPr>
            <a:spLocks noGrp="1" noChangeArrowheads="1"/>
          </p:cNvSpPr>
          <p:nvPr>
            <p:ph idx="1"/>
          </p:nvPr>
        </p:nvSpPr>
        <p:spPr>
          <a:xfrm>
            <a:off x="381000" y="1447800"/>
            <a:ext cx="8382000" cy="4800600"/>
          </a:xfrm>
        </p:spPr>
        <p:txBody>
          <a:bodyPr/>
          <a:lstStyle/>
          <a:p>
            <a:pPr eaLnBrk="1" hangingPunct="1">
              <a:lnSpc>
                <a:spcPct val="90000"/>
              </a:lnSpc>
              <a:buFont typeface="Wingdings" panose="05000000000000000000" pitchFamily="2" charset="2"/>
              <a:buChar char="Ø"/>
            </a:pPr>
            <a:r>
              <a:rPr lang="en-US" sz="3000" dirty="0">
                <a:solidFill>
                  <a:srgbClr val="000066"/>
                </a:solidFill>
                <a:latin typeface="Calibri" panose="020F0502020204030204" pitchFamily="34" charset="0"/>
              </a:rPr>
              <a:t>C12 Main Committee</a:t>
            </a:r>
          </a:p>
          <a:p>
            <a:pPr lvl="1" eaLnBrk="1" hangingPunct="1">
              <a:lnSpc>
                <a:spcPct val="90000"/>
              </a:lnSpc>
              <a:buFont typeface="Arial" panose="020B0604020202020204" pitchFamily="34" charset="0"/>
              <a:buChar char="•"/>
            </a:pPr>
            <a:r>
              <a:rPr lang="en-US" sz="2600" dirty="0">
                <a:solidFill>
                  <a:srgbClr val="000066"/>
                </a:solidFill>
                <a:latin typeface="Calibri" panose="020F0502020204030204" pitchFamily="34" charset="0"/>
              </a:rPr>
              <a:t>General makeup has expanded slightly over last few years</a:t>
            </a:r>
          </a:p>
          <a:p>
            <a:pPr lvl="1" eaLnBrk="1" hangingPunct="1">
              <a:lnSpc>
                <a:spcPct val="90000"/>
              </a:lnSpc>
              <a:buFont typeface="Arial" panose="020B0604020202020204" pitchFamily="34" charset="0"/>
              <a:buChar char="•"/>
            </a:pPr>
            <a:r>
              <a:rPr lang="en-US" sz="2600" dirty="0">
                <a:solidFill>
                  <a:srgbClr val="002060"/>
                </a:solidFill>
                <a:latin typeface="Calibri" panose="020F0502020204030204" pitchFamily="34" charset="0"/>
              </a:rPr>
              <a:t>34 </a:t>
            </a:r>
            <a:r>
              <a:rPr lang="en-US" sz="2600" dirty="0">
                <a:solidFill>
                  <a:srgbClr val="000066"/>
                </a:solidFill>
                <a:latin typeface="Calibri" panose="020F0502020204030204" pitchFamily="34" charset="0"/>
              </a:rPr>
              <a:t>voting members with representation from three groups:</a:t>
            </a:r>
          </a:p>
          <a:p>
            <a:pPr lvl="2" eaLnBrk="1" hangingPunct="1">
              <a:lnSpc>
                <a:spcPct val="90000"/>
              </a:lnSpc>
              <a:buFont typeface="Wingdings" panose="05000000000000000000" pitchFamily="2" charset="2"/>
              <a:buChar char="§"/>
            </a:pPr>
            <a:r>
              <a:rPr lang="en-US" sz="2200" dirty="0">
                <a:solidFill>
                  <a:srgbClr val="000066"/>
                </a:solidFill>
                <a:latin typeface="Calibri" panose="020F0502020204030204" pitchFamily="34" charset="0"/>
              </a:rPr>
              <a:t>12 - Manufacturers: Meter, Socket, Test Equipment, etc.</a:t>
            </a:r>
          </a:p>
          <a:p>
            <a:pPr lvl="2" eaLnBrk="1" hangingPunct="1">
              <a:lnSpc>
                <a:spcPct val="90000"/>
              </a:lnSpc>
              <a:buFont typeface="Wingdings" panose="05000000000000000000" pitchFamily="2" charset="2"/>
              <a:buChar char="§"/>
            </a:pPr>
            <a:r>
              <a:rPr lang="en-US" sz="2200" dirty="0">
                <a:solidFill>
                  <a:srgbClr val="000066"/>
                </a:solidFill>
                <a:latin typeface="Calibri" panose="020F0502020204030204" pitchFamily="34" charset="0"/>
              </a:rPr>
              <a:t>13 - Users: Utilities</a:t>
            </a:r>
          </a:p>
          <a:p>
            <a:pPr lvl="2" eaLnBrk="1" hangingPunct="1">
              <a:lnSpc>
                <a:spcPct val="90000"/>
              </a:lnSpc>
              <a:buFont typeface="Wingdings" panose="05000000000000000000" pitchFamily="2" charset="2"/>
              <a:buChar char="§"/>
            </a:pPr>
            <a:r>
              <a:rPr lang="en-US" sz="2200" dirty="0">
                <a:solidFill>
                  <a:srgbClr val="000066"/>
                </a:solidFill>
                <a:latin typeface="Calibri" panose="020F0502020204030204" pitchFamily="34" charset="0"/>
              </a:rPr>
              <a:t>9 - General Interest: PUC, UL, IEEE, Consultants, etc.</a:t>
            </a:r>
          </a:p>
          <a:p>
            <a:pPr lvl="1" eaLnBrk="1" hangingPunct="1">
              <a:lnSpc>
                <a:spcPct val="90000"/>
              </a:lnSpc>
              <a:buFont typeface="Arial" panose="020B0604020202020204" pitchFamily="34" charset="0"/>
              <a:buChar char="•"/>
            </a:pPr>
            <a:r>
              <a:rPr lang="en-US" sz="2600" dirty="0" smtClean="0">
                <a:solidFill>
                  <a:srgbClr val="000066"/>
                </a:solidFill>
                <a:latin typeface="Calibri" panose="020F0502020204030204" pitchFamily="34" charset="0"/>
              </a:rPr>
              <a:t>Meets </a:t>
            </a:r>
            <a:r>
              <a:rPr lang="en-US" sz="2600" dirty="0">
                <a:solidFill>
                  <a:srgbClr val="000066"/>
                </a:solidFill>
                <a:latin typeface="Calibri" panose="020F0502020204030204" pitchFamily="34" charset="0"/>
              </a:rPr>
              <a:t>twice a year in conjunction with </a:t>
            </a:r>
            <a:r>
              <a:rPr lang="en-US" sz="2600" dirty="0" smtClean="0">
                <a:solidFill>
                  <a:srgbClr val="000066"/>
                </a:solidFill>
                <a:latin typeface="Calibri" panose="020F0502020204030204" pitchFamily="34" charset="0"/>
              </a:rPr>
              <a:t>EEI/AEIC Meter conference.  </a:t>
            </a:r>
            <a:endParaRPr lang="en-US" sz="2600" dirty="0">
              <a:solidFill>
                <a:srgbClr val="000066"/>
              </a:solidFill>
              <a:latin typeface="Calibri" panose="020F0502020204030204" pitchFamily="34" charset="0"/>
            </a:endParaRPr>
          </a:p>
        </p:txBody>
      </p:sp>
      <p:sp>
        <p:nvSpPr>
          <p:cNvPr id="2" name="Slide Number Placeholder 1"/>
          <p:cNvSpPr>
            <a:spLocks noGrp="1"/>
          </p:cNvSpPr>
          <p:nvPr>
            <p:ph type="sldNum" sz="quarter" idx="4294967295"/>
          </p:nvPr>
        </p:nvSpPr>
        <p:spPr>
          <a:xfrm>
            <a:off x="1676400" y="6225540"/>
            <a:ext cx="685800" cy="502920"/>
          </a:xfrm>
          <a:prstGeom prst="ellipse">
            <a:avLst/>
          </a:prstGeom>
        </p:spPr>
        <p:txBody>
          <a:bodyPr/>
          <a:lstStyle/>
          <a:p>
            <a:fld id="{9FAC5DF0-0AF0-4EAE-B6D5-362C4C800D6A}" type="slidenum">
              <a:rPr lang="en-US" b="1" smtClean="0">
                <a:solidFill>
                  <a:srgbClr val="FFFFFF"/>
                </a:solidFill>
              </a:rPr>
              <a:pPr/>
              <a:t>4</a:t>
            </a:fld>
            <a:endParaRPr lang="en-US" b="1" dirty="0">
              <a:solidFill>
                <a:srgbClr val="FFFFFF"/>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304800"/>
            <a:ext cx="8229600" cy="868363"/>
          </a:xfrm>
          <a:solidFill>
            <a:srgbClr val="FF9900"/>
          </a:solidFill>
        </p:spPr>
        <p:txBody>
          <a:bodyPr/>
          <a:lstStyle/>
          <a:p>
            <a:pPr algn="ctr" eaLnBrk="1" hangingPunct="1"/>
            <a:r>
              <a:rPr lang="en-US" b="1" dirty="0">
                <a:solidFill>
                  <a:schemeClr val="bg1"/>
                </a:solidFill>
              </a:rPr>
              <a:t>ANSI C12</a:t>
            </a:r>
          </a:p>
        </p:txBody>
      </p:sp>
      <p:sp>
        <p:nvSpPr>
          <p:cNvPr id="8195" name="Rectangle 3"/>
          <p:cNvSpPr>
            <a:spLocks noGrp="1" noChangeArrowheads="1"/>
          </p:cNvSpPr>
          <p:nvPr>
            <p:ph idx="1"/>
          </p:nvPr>
        </p:nvSpPr>
        <p:spPr>
          <a:xfrm>
            <a:off x="457200" y="1371600"/>
            <a:ext cx="8229600" cy="4724400"/>
          </a:xfrm>
        </p:spPr>
        <p:txBody>
          <a:bodyPr/>
          <a:lstStyle/>
          <a:p>
            <a:pPr eaLnBrk="1" hangingPunct="1">
              <a:lnSpc>
                <a:spcPct val="90000"/>
              </a:lnSpc>
              <a:buFont typeface="Wingdings" panose="05000000000000000000" pitchFamily="2" charset="2"/>
              <a:buChar char="Ø"/>
            </a:pPr>
            <a:r>
              <a:rPr lang="en-US" sz="3000" dirty="0">
                <a:solidFill>
                  <a:srgbClr val="000066"/>
                </a:solidFill>
                <a:latin typeface="Calibri" panose="020F0502020204030204" pitchFamily="34" charset="0"/>
              </a:rPr>
              <a:t>C12 Main Committee</a:t>
            </a:r>
          </a:p>
          <a:p>
            <a:pPr lvl="1" eaLnBrk="1" hangingPunct="1">
              <a:lnSpc>
                <a:spcPct val="90000"/>
              </a:lnSpc>
              <a:buFont typeface="Arial" panose="020B0604020202020204" pitchFamily="34" charset="0"/>
              <a:buChar char="•"/>
            </a:pPr>
            <a:r>
              <a:rPr lang="en-US" sz="2600" dirty="0">
                <a:solidFill>
                  <a:srgbClr val="000066"/>
                </a:solidFill>
                <a:latin typeface="Calibri" panose="020F0502020204030204" pitchFamily="34" charset="0"/>
              </a:rPr>
              <a:t>Has final approval for all activities on any C12 family </a:t>
            </a:r>
            <a:r>
              <a:rPr lang="en-US" sz="2600" dirty="0" smtClean="0">
                <a:solidFill>
                  <a:srgbClr val="000066"/>
                </a:solidFill>
                <a:latin typeface="Calibri" panose="020F0502020204030204" pitchFamily="34" charset="0"/>
              </a:rPr>
              <a:t>standard</a:t>
            </a:r>
            <a:endParaRPr lang="en-US" sz="2600" dirty="0">
              <a:solidFill>
                <a:srgbClr val="000066"/>
              </a:solidFill>
              <a:latin typeface="Calibri" panose="020F0502020204030204" pitchFamily="34" charset="0"/>
            </a:endParaRPr>
          </a:p>
          <a:p>
            <a:pPr lvl="1" eaLnBrk="1" hangingPunct="1">
              <a:lnSpc>
                <a:spcPct val="90000"/>
              </a:lnSpc>
              <a:buFont typeface="Arial" panose="020B0604020202020204" pitchFamily="34" charset="0"/>
              <a:buChar char="•"/>
            </a:pPr>
            <a:r>
              <a:rPr lang="en-US" sz="2600" dirty="0">
                <a:solidFill>
                  <a:srgbClr val="000066"/>
                </a:solidFill>
                <a:latin typeface="Calibri" panose="020F0502020204030204" pitchFamily="34" charset="0"/>
              </a:rPr>
              <a:t>Establishes </a:t>
            </a:r>
            <a:r>
              <a:rPr lang="en-US" sz="2600" dirty="0" smtClean="0">
                <a:solidFill>
                  <a:srgbClr val="000066"/>
                </a:solidFill>
                <a:latin typeface="Calibri" panose="020F0502020204030204" pitchFamily="34" charset="0"/>
              </a:rPr>
              <a:t>Subcommittees </a:t>
            </a:r>
            <a:r>
              <a:rPr lang="en-US" sz="2600" dirty="0">
                <a:solidFill>
                  <a:srgbClr val="000066"/>
                </a:solidFill>
                <a:latin typeface="Calibri" panose="020F0502020204030204" pitchFamily="34" charset="0"/>
              </a:rPr>
              <a:t>(SC) and Working Groups (WG) to address various standards and </a:t>
            </a:r>
            <a:r>
              <a:rPr lang="en-US" sz="2600" dirty="0" smtClean="0">
                <a:solidFill>
                  <a:srgbClr val="000066"/>
                </a:solidFill>
                <a:latin typeface="Calibri" panose="020F0502020204030204" pitchFamily="34" charset="0"/>
              </a:rPr>
              <a:t>issues</a:t>
            </a:r>
            <a:endParaRPr lang="en-US" sz="2600" dirty="0">
              <a:solidFill>
                <a:srgbClr val="000066"/>
              </a:solidFill>
              <a:latin typeface="Calibri" panose="020F0502020204030204" pitchFamily="34" charset="0"/>
            </a:endParaRPr>
          </a:p>
          <a:p>
            <a:pPr lvl="1" eaLnBrk="1" hangingPunct="1">
              <a:lnSpc>
                <a:spcPct val="90000"/>
              </a:lnSpc>
              <a:buFont typeface="Arial" panose="020B0604020202020204" pitchFamily="34" charset="0"/>
              <a:buChar char="•"/>
            </a:pPr>
            <a:r>
              <a:rPr lang="en-US" sz="2600" dirty="0" smtClean="0">
                <a:solidFill>
                  <a:srgbClr val="000066"/>
                </a:solidFill>
                <a:latin typeface="Calibri" panose="020F0502020204030204" pitchFamily="34" charset="0"/>
              </a:rPr>
              <a:t>Sub committees and Working Groups also meet twice </a:t>
            </a:r>
            <a:r>
              <a:rPr lang="en-US" sz="2600" dirty="0">
                <a:solidFill>
                  <a:srgbClr val="000066"/>
                </a:solidFill>
                <a:latin typeface="Calibri" panose="020F0502020204030204" pitchFamily="34" charset="0"/>
              </a:rPr>
              <a:t>a year in conjunction with EEI Transmission, Distribution and Metering </a:t>
            </a:r>
            <a:r>
              <a:rPr lang="en-US" sz="2600" dirty="0" smtClean="0">
                <a:solidFill>
                  <a:srgbClr val="000066"/>
                </a:solidFill>
                <a:latin typeface="Calibri" panose="020F0502020204030204" pitchFamily="34" charset="0"/>
              </a:rPr>
              <a:t>Conference and also hold regular or ad hoc conference calls throughout the year as members put together drafts and other technical material for consideration at the next face to face meeting.</a:t>
            </a:r>
            <a:endParaRPr lang="en-US" sz="2600" dirty="0">
              <a:solidFill>
                <a:srgbClr val="000066"/>
              </a:solidFill>
              <a:latin typeface="Calibri" panose="020F0502020204030204" pitchFamily="34" charset="0"/>
            </a:endParaRPr>
          </a:p>
          <a:p>
            <a:pPr lvl="1" eaLnBrk="1" hangingPunct="1">
              <a:lnSpc>
                <a:spcPct val="90000"/>
              </a:lnSpc>
            </a:pPr>
            <a:endParaRPr lang="en-US" sz="2600" dirty="0">
              <a:solidFill>
                <a:srgbClr val="000066"/>
              </a:solidFill>
            </a:endParaRPr>
          </a:p>
        </p:txBody>
      </p:sp>
      <p:sp>
        <p:nvSpPr>
          <p:cNvPr id="2" name="Slide Number Placeholder 1"/>
          <p:cNvSpPr>
            <a:spLocks noGrp="1"/>
          </p:cNvSpPr>
          <p:nvPr>
            <p:ph type="sldNum" sz="quarter" idx="4294967295"/>
          </p:nvPr>
        </p:nvSpPr>
        <p:spPr>
          <a:xfrm>
            <a:off x="1676400" y="6225540"/>
            <a:ext cx="685800" cy="502920"/>
          </a:xfrm>
          <a:prstGeom prst="ellipse">
            <a:avLst/>
          </a:prstGeom>
        </p:spPr>
        <p:txBody>
          <a:bodyPr/>
          <a:lstStyle/>
          <a:p>
            <a:fld id="{9FAC5DF0-0AF0-4EAE-B6D5-362C4C800D6A}" type="slidenum">
              <a:rPr lang="en-US" b="1" smtClean="0">
                <a:solidFill>
                  <a:srgbClr val="FFFFFF"/>
                </a:solidFill>
              </a:rPr>
              <a:pPr/>
              <a:t>5</a:t>
            </a:fld>
            <a:endParaRPr lang="en-US" b="1" dirty="0">
              <a:solidFill>
                <a:srgbClr val="FFFFFF"/>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868362"/>
          </a:xfrm>
          <a:solidFill>
            <a:srgbClr val="FF9900"/>
          </a:solidFill>
        </p:spPr>
        <p:txBody>
          <a:bodyPr/>
          <a:lstStyle/>
          <a:p>
            <a:pPr algn="ctr" eaLnBrk="1" hangingPunct="1"/>
            <a:r>
              <a:rPr lang="en-US" b="1" dirty="0">
                <a:solidFill>
                  <a:schemeClr val="bg1"/>
                </a:solidFill>
              </a:rPr>
              <a:t>ANSI C12</a:t>
            </a:r>
          </a:p>
        </p:txBody>
      </p:sp>
      <p:sp>
        <p:nvSpPr>
          <p:cNvPr id="9219" name="Rectangle 3"/>
          <p:cNvSpPr>
            <a:spLocks noGrp="1" noChangeArrowheads="1"/>
          </p:cNvSpPr>
          <p:nvPr>
            <p:ph idx="1"/>
          </p:nvPr>
        </p:nvSpPr>
        <p:spPr>
          <a:xfrm>
            <a:off x="457200" y="1371600"/>
            <a:ext cx="8229600" cy="4800600"/>
          </a:xfrm>
        </p:spPr>
        <p:txBody>
          <a:bodyPr/>
          <a:lstStyle/>
          <a:p>
            <a:pPr eaLnBrk="1" hangingPunct="1">
              <a:lnSpc>
                <a:spcPct val="90000"/>
              </a:lnSpc>
              <a:buFont typeface="Wingdings" panose="05000000000000000000" pitchFamily="2" charset="2"/>
              <a:buChar char="Ø"/>
            </a:pPr>
            <a:r>
              <a:rPr lang="en-US" sz="3000" dirty="0">
                <a:solidFill>
                  <a:srgbClr val="000066"/>
                </a:solidFill>
                <a:latin typeface="Calibri" panose="020F0502020204030204" pitchFamily="34" charset="0"/>
              </a:rPr>
              <a:t>C12 Subcommittees</a:t>
            </a:r>
          </a:p>
          <a:p>
            <a:pPr lvl="1" eaLnBrk="1" hangingPunct="1">
              <a:lnSpc>
                <a:spcPct val="90000"/>
              </a:lnSpc>
              <a:buFont typeface="Arial" panose="020B0604020202020204" pitchFamily="34" charset="0"/>
              <a:buChar char="•"/>
            </a:pPr>
            <a:r>
              <a:rPr lang="en-US" sz="2600" dirty="0">
                <a:solidFill>
                  <a:srgbClr val="000066"/>
                </a:solidFill>
                <a:latin typeface="Calibri" panose="020F0502020204030204" pitchFamily="34" charset="0"/>
              </a:rPr>
              <a:t>Various subcommittees have been organized to review specific standards</a:t>
            </a:r>
          </a:p>
          <a:p>
            <a:pPr lvl="1" eaLnBrk="1" hangingPunct="1">
              <a:lnSpc>
                <a:spcPct val="90000"/>
              </a:lnSpc>
              <a:buFont typeface="Arial" panose="020B0604020202020204" pitchFamily="34" charset="0"/>
              <a:buChar char="•"/>
            </a:pPr>
            <a:r>
              <a:rPr lang="en-US" sz="2600" dirty="0">
                <a:solidFill>
                  <a:srgbClr val="FF0000"/>
                </a:solidFill>
                <a:latin typeface="Calibri" panose="020F0502020204030204" pitchFamily="34" charset="0"/>
              </a:rPr>
              <a:t>This is where the work is really </a:t>
            </a:r>
            <a:r>
              <a:rPr lang="en-US" sz="2600" dirty="0" smtClean="0">
                <a:solidFill>
                  <a:srgbClr val="FF0000"/>
                </a:solidFill>
                <a:latin typeface="Calibri" panose="020F0502020204030204" pitchFamily="34" charset="0"/>
              </a:rPr>
              <a:t>done</a:t>
            </a:r>
            <a:endParaRPr lang="en-US" sz="2600" dirty="0">
              <a:solidFill>
                <a:srgbClr val="FF0000"/>
              </a:solidFill>
              <a:latin typeface="Calibri" panose="020F0502020204030204" pitchFamily="34" charset="0"/>
            </a:endParaRPr>
          </a:p>
          <a:p>
            <a:pPr lvl="1" eaLnBrk="1" hangingPunct="1">
              <a:lnSpc>
                <a:spcPct val="90000"/>
              </a:lnSpc>
              <a:buFont typeface="Arial" panose="020B0604020202020204" pitchFamily="34" charset="0"/>
              <a:buChar char="•"/>
            </a:pPr>
            <a:r>
              <a:rPr lang="en-US" sz="2600" dirty="0">
                <a:solidFill>
                  <a:srgbClr val="000066"/>
                </a:solidFill>
                <a:latin typeface="Calibri" panose="020F0502020204030204" pitchFamily="34" charset="0"/>
              </a:rPr>
              <a:t>Each operates slightly differently</a:t>
            </a:r>
          </a:p>
          <a:p>
            <a:pPr lvl="1" eaLnBrk="1" hangingPunct="1">
              <a:lnSpc>
                <a:spcPct val="90000"/>
              </a:lnSpc>
              <a:buFont typeface="Arial" panose="020B0604020202020204" pitchFamily="34" charset="0"/>
              <a:buChar char="•"/>
            </a:pPr>
            <a:r>
              <a:rPr lang="en-US" sz="2600" dirty="0">
                <a:solidFill>
                  <a:srgbClr val="000066"/>
                </a:solidFill>
                <a:latin typeface="Calibri" panose="020F0502020204030204" pitchFamily="34" charset="0"/>
              </a:rPr>
              <a:t>Each meets on a schedule of its own choosing</a:t>
            </a:r>
          </a:p>
          <a:p>
            <a:pPr lvl="1" eaLnBrk="1" hangingPunct="1">
              <a:lnSpc>
                <a:spcPct val="90000"/>
              </a:lnSpc>
              <a:buFont typeface="Arial" panose="020B0604020202020204" pitchFamily="34" charset="0"/>
              <a:buChar char="•"/>
            </a:pPr>
            <a:r>
              <a:rPr lang="en-US" sz="2600" dirty="0">
                <a:solidFill>
                  <a:srgbClr val="000066"/>
                </a:solidFill>
                <a:latin typeface="Calibri" panose="020F0502020204030204" pitchFamily="34" charset="0"/>
              </a:rPr>
              <a:t>Most meet at EEI Biannual Transmission, Distribution and Metering Meetings</a:t>
            </a:r>
          </a:p>
          <a:p>
            <a:pPr lvl="1" eaLnBrk="1" hangingPunct="1">
              <a:lnSpc>
                <a:spcPct val="90000"/>
              </a:lnSpc>
              <a:buFont typeface="Arial" panose="020B0604020202020204" pitchFamily="34" charset="0"/>
              <a:buChar char="•"/>
            </a:pPr>
            <a:r>
              <a:rPr lang="en-US" sz="2600" dirty="0">
                <a:solidFill>
                  <a:srgbClr val="000066"/>
                </a:solidFill>
                <a:latin typeface="Calibri" panose="020F0502020204030204" pitchFamily="34" charset="0"/>
              </a:rPr>
              <a:t>Communication WG meets more often and longer</a:t>
            </a:r>
          </a:p>
          <a:p>
            <a:pPr lvl="1" eaLnBrk="1" hangingPunct="1">
              <a:lnSpc>
                <a:spcPct val="90000"/>
              </a:lnSpc>
              <a:buFont typeface="Arial" panose="020B0604020202020204" pitchFamily="34" charset="0"/>
              <a:buChar char="•"/>
            </a:pPr>
            <a:r>
              <a:rPr lang="en-US" sz="2600" dirty="0">
                <a:solidFill>
                  <a:srgbClr val="000066"/>
                </a:solidFill>
                <a:latin typeface="Calibri" panose="020F0502020204030204" pitchFamily="34" charset="0"/>
              </a:rPr>
              <a:t>Various subgroups meet frequently by </a:t>
            </a:r>
            <a:r>
              <a:rPr lang="en-US" sz="2600" dirty="0" smtClean="0">
                <a:solidFill>
                  <a:srgbClr val="000066"/>
                </a:solidFill>
                <a:latin typeface="Calibri" panose="020F0502020204030204" pitchFamily="34" charset="0"/>
              </a:rPr>
              <a:t>teleconference</a:t>
            </a:r>
            <a:endParaRPr lang="en-US" sz="2600" dirty="0">
              <a:solidFill>
                <a:srgbClr val="000066"/>
              </a:solidFill>
              <a:latin typeface="Calibri" panose="020F0502020204030204" pitchFamily="34" charset="0"/>
            </a:endParaRPr>
          </a:p>
        </p:txBody>
      </p:sp>
      <p:sp>
        <p:nvSpPr>
          <p:cNvPr id="2" name="Slide Number Placeholder 1"/>
          <p:cNvSpPr>
            <a:spLocks noGrp="1"/>
          </p:cNvSpPr>
          <p:nvPr>
            <p:ph type="sldNum" sz="quarter" idx="4294967295"/>
          </p:nvPr>
        </p:nvSpPr>
        <p:spPr>
          <a:xfrm>
            <a:off x="1676400" y="6225540"/>
            <a:ext cx="685800" cy="502920"/>
          </a:xfrm>
          <a:prstGeom prst="ellipse">
            <a:avLst/>
          </a:prstGeom>
        </p:spPr>
        <p:txBody>
          <a:bodyPr/>
          <a:lstStyle/>
          <a:p>
            <a:fld id="{9FAC5DF0-0AF0-4EAE-B6D5-362C4C800D6A}" type="slidenum">
              <a:rPr lang="en-US" b="1" smtClean="0">
                <a:solidFill>
                  <a:srgbClr val="FFFFFF"/>
                </a:solidFill>
              </a:rPr>
              <a:pPr/>
              <a:t>6</a:t>
            </a:fld>
            <a:endParaRPr lang="en-US" b="1" dirty="0">
              <a:solidFill>
                <a:srgbClr val="FFFFFF"/>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229600" cy="868362"/>
          </a:xfrm>
          <a:solidFill>
            <a:srgbClr val="FF9900"/>
          </a:solidFill>
        </p:spPr>
        <p:txBody>
          <a:bodyPr/>
          <a:lstStyle/>
          <a:p>
            <a:pPr algn="ctr" eaLnBrk="1" hangingPunct="1"/>
            <a:r>
              <a:rPr lang="en-US" b="1" dirty="0">
                <a:solidFill>
                  <a:schemeClr val="bg1"/>
                </a:solidFill>
              </a:rPr>
              <a:t>ANSI C12 – Sub-Committees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44327541"/>
              </p:ext>
            </p:extLst>
          </p:nvPr>
        </p:nvGraphicFramePr>
        <p:xfrm>
          <a:off x="457200" y="1219200"/>
          <a:ext cx="8229600" cy="4724616"/>
        </p:xfrm>
        <a:graphic>
          <a:graphicData uri="http://schemas.openxmlformats.org/drawingml/2006/table">
            <a:tbl>
              <a:tblPr firstRow="1" bandRow="1">
                <a:tableStyleId>{5940675A-B579-460E-94D1-54222C63F5DA}</a:tableStyleId>
              </a:tblPr>
              <a:tblGrid>
                <a:gridCol w="2491530">
                  <a:extLst>
                    <a:ext uri="{9D8B030D-6E8A-4147-A177-3AD203B41FA5}">
                      <a16:colId xmlns:a16="http://schemas.microsoft.com/office/drawing/2014/main" xmlns="" val="20000"/>
                    </a:ext>
                  </a:extLst>
                </a:gridCol>
                <a:gridCol w="5738070">
                  <a:extLst>
                    <a:ext uri="{9D8B030D-6E8A-4147-A177-3AD203B41FA5}">
                      <a16:colId xmlns:a16="http://schemas.microsoft.com/office/drawing/2014/main" xmlns="" val="20001"/>
                    </a:ext>
                  </a:extLst>
                </a:gridCol>
              </a:tblGrid>
              <a:tr h="501515">
                <a:tc>
                  <a:txBody>
                    <a:bodyPr/>
                    <a:lstStyle/>
                    <a:p>
                      <a:r>
                        <a:rPr lang="en-US" sz="2400" b="1" dirty="0"/>
                        <a:t>Sub-Committee</a:t>
                      </a:r>
                    </a:p>
                  </a:txBody>
                  <a:tcPr anchor="ctr">
                    <a:solidFill>
                      <a:srgbClr val="FFFFCC"/>
                    </a:solidFill>
                  </a:tcPr>
                </a:tc>
                <a:tc>
                  <a:txBody>
                    <a:bodyPr/>
                    <a:lstStyle/>
                    <a:p>
                      <a:r>
                        <a:rPr lang="en-US" sz="2400" b="1" dirty="0"/>
                        <a:t>Standards</a:t>
                      </a:r>
                    </a:p>
                  </a:txBody>
                  <a:tcPr anchor="ctr">
                    <a:solidFill>
                      <a:srgbClr val="FFFFCC"/>
                    </a:solidFill>
                  </a:tcPr>
                </a:tc>
                <a:extLst>
                  <a:ext uri="{0D108BD9-81ED-4DB2-BD59-A6C34878D82A}">
                    <a16:rowId xmlns:a16="http://schemas.microsoft.com/office/drawing/2014/main" xmlns="" val="10000"/>
                  </a:ext>
                </a:extLst>
              </a:tr>
              <a:tr h="501515">
                <a:tc>
                  <a:txBody>
                    <a:bodyPr/>
                    <a:lstStyle/>
                    <a:p>
                      <a:r>
                        <a:rPr lang="en-US" dirty="0"/>
                        <a:t>C12</a:t>
                      </a:r>
                      <a:r>
                        <a:rPr lang="en-US" baseline="0" dirty="0"/>
                        <a:t> SC1</a:t>
                      </a:r>
                      <a:endParaRPr lang="en-US" dirty="0"/>
                    </a:p>
                  </a:txBody>
                  <a:tcPr anchor="ctr"/>
                </a:tc>
                <a:tc>
                  <a:txBody>
                    <a:bodyPr/>
                    <a:lstStyle/>
                    <a:p>
                      <a:r>
                        <a:rPr lang="en-US" dirty="0"/>
                        <a:t>C12.1, C12.4, C12.5, C12.10</a:t>
                      </a:r>
                    </a:p>
                  </a:txBody>
                  <a:tcPr anchor="ctr"/>
                </a:tc>
                <a:extLst>
                  <a:ext uri="{0D108BD9-81ED-4DB2-BD59-A6C34878D82A}">
                    <a16:rowId xmlns:a16="http://schemas.microsoft.com/office/drawing/2014/main" xmlns="" val="10001"/>
                  </a:ext>
                </a:extLst>
              </a:tr>
              <a:tr h="501515">
                <a:tc>
                  <a:txBody>
                    <a:bodyPr/>
                    <a:lstStyle/>
                    <a:p>
                      <a:r>
                        <a:rPr lang="en-US" dirty="0"/>
                        <a:t>C12 SC15</a:t>
                      </a:r>
                    </a:p>
                  </a:txBody>
                  <a:tcPr anchor="ctr"/>
                </a:tc>
                <a:tc>
                  <a:txBody>
                    <a:bodyPr/>
                    <a:lstStyle/>
                    <a:p>
                      <a:r>
                        <a:rPr lang="en-US" dirty="0"/>
                        <a:t>C12.6, C12.7, C12.8, C12.9, C12.11</a:t>
                      </a:r>
                    </a:p>
                  </a:txBody>
                  <a:tcPr anchor="ctr"/>
                </a:tc>
                <a:extLst>
                  <a:ext uri="{0D108BD9-81ED-4DB2-BD59-A6C34878D82A}">
                    <a16:rowId xmlns:a16="http://schemas.microsoft.com/office/drawing/2014/main" xmlns="" val="10002"/>
                  </a:ext>
                </a:extLst>
              </a:tr>
              <a:tr h="501515">
                <a:tc>
                  <a:txBody>
                    <a:bodyPr/>
                    <a:lstStyle/>
                    <a:p>
                      <a:r>
                        <a:rPr lang="en-US" dirty="0"/>
                        <a:t>C12 SC16</a:t>
                      </a:r>
                    </a:p>
                  </a:txBody>
                  <a:tcPr anchor="ctr"/>
                </a:tc>
                <a:tc>
                  <a:txBody>
                    <a:bodyPr/>
                    <a:lstStyle/>
                    <a:p>
                      <a:r>
                        <a:rPr lang="en-US" dirty="0" smtClean="0"/>
                        <a:t>C12.20, C12.24</a:t>
                      </a:r>
                      <a:endParaRPr lang="en-US" dirty="0"/>
                    </a:p>
                  </a:txBody>
                  <a:tcPr anchor="ctr"/>
                </a:tc>
                <a:extLst>
                  <a:ext uri="{0D108BD9-81ED-4DB2-BD59-A6C34878D82A}">
                    <a16:rowId xmlns:a16="http://schemas.microsoft.com/office/drawing/2014/main" xmlns="" val="10003"/>
                  </a:ext>
                </a:extLst>
              </a:tr>
              <a:tr h="501515">
                <a:tc>
                  <a:txBody>
                    <a:bodyPr/>
                    <a:lstStyle/>
                    <a:p>
                      <a:r>
                        <a:rPr lang="en-US" dirty="0"/>
                        <a:t>C12 SC17</a:t>
                      </a:r>
                    </a:p>
                  </a:txBody>
                  <a:tcPr anchor="ctr"/>
                </a:tc>
                <a:tc>
                  <a:txBody>
                    <a:bodyPr/>
                    <a:lstStyle/>
                    <a:p>
                      <a:r>
                        <a:rPr lang="en-US" dirty="0"/>
                        <a:t>C12.18, C12.19, C12.21, C12.22, C12.23, C12.26</a:t>
                      </a:r>
                    </a:p>
                  </a:txBody>
                  <a:tcPr anchor="ctr"/>
                </a:tc>
                <a:extLst>
                  <a:ext uri="{0D108BD9-81ED-4DB2-BD59-A6C34878D82A}">
                    <a16:rowId xmlns:a16="http://schemas.microsoft.com/office/drawing/2014/main" xmlns="" val="10004"/>
                  </a:ext>
                </a:extLst>
              </a:tr>
              <a:tr h="5015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C12</a:t>
                      </a:r>
                      <a:r>
                        <a:rPr lang="en-US" baseline="0" dirty="0"/>
                        <a:t> SC29</a:t>
                      </a:r>
                      <a:endParaRPr 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C12.29 Standard for Field Testing</a:t>
                      </a:r>
                      <a:r>
                        <a:rPr lang="en-US" baseline="0" dirty="0"/>
                        <a:t> of Metering Sites</a:t>
                      </a:r>
                      <a:endParaRPr lang="en-US" dirty="0"/>
                    </a:p>
                  </a:txBody>
                  <a:tcPr anchor="ctr"/>
                </a:tc>
                <a:extLst>
                  <a:ext uri="{0D108BD9-81ED-4DB2-BD59-A6C34878D82A}">
                    <a16:rowId xmlns:a16="http://schemas.microsoft.com/office/drawing/2014/main" xmlns="" val="10006"/>
                  </a:ext>
                </a:extLst>
              </a:tr>
              <a:tr h="5015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C12 SC31</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C12.31 VA Measurement Standard</a:t>
                      </a:r>
                    </a:p>
                  </a:txBody>
                  <a:tcPr anchor="ctr"/>
                </a:tc>
                <a:extLst>
                  <a:ext uri="{0D108BD9-81ED-4DB2-BD59-A6C34878D82A}">
                    <a16:rowId xmlns:a16="http://schemas.microsoft.com/office/drawing/2014/main" xmlns="" val="10007"/>
                  </a:ext>
                </a:extLst>
              </a:tr>
              <a:tr h="1214011">
                <a:tc>
                  <a:txBody>
                    <a:bodyPr/>
                    <a:lstStyle/>
                    <a:p>
                      <a:r>
                        <a:rPr lang="en-US" dirty="0"/>
                        <a:t>C12 SC46</a:t>
                      </a:r>
                    </a:p>
                  </a:txBody>
                  <a:tcPr anchor="ctr"/>
                </a:tc>
                <a:tc>
                  <a:txBody>
                    <a:bodyPr/>
                    <a:lstStyle/>
                    <a:p>
                      <a:r>
                        <a:rPr lang="en-GB" sz="1800" b="0" kern="1200" dirty="0">
                          <a:solidFill>
                            <a:schemeClr val="tx1"/>
                          </a:solidFill>
                          <a:latin typeface="+mn-lt"/>
                          <a:ea typeface="+mn-ea"/>
                          <a:cs typeface="+mn-cs"/>
                        </a:rPr>
                        <a:t>C12.46 American National Standard for Electricity Meters</a:t>
                      </a:r>
                      <a:r>
                        <a:rPr lang="en-GB" sz="1800" b="0" kern="1200" baseline="0" dirty="0">
                          <a:solidFill>
                            <a:schemeClr val="tx1"/>
                          </a:solidFill>
                          <a:latin typeface="+mn-lt"/>
                          <a:ea typeface="+mn-ea"/>
                          <a:cs typeface="+mn-cs"/>
                        </a:rPr>
                        <a:t> - </a:t>
                      </a:r>
                      <a:r>
                        <a:rPr lang="en-GB" sz="1800" b="0" kern="1200" dirty="0">
                          <a:solidFill>
                            <a:schemeClr val="tx1"/>
                          </a:solidFill>
                          <a:latin typeface="+mn-lt"/>
                          <a:ea typeface="+mn-ea"/>
                          <a:cs typeface="+mn-cs"/>
                        </a:rPr>
                        <a:t>0.1, 0.2 and 0.5 Accuracy Classes for the Measurement of Active, Apparent and Reactive Power</a:t>
                      </a:r>
                      <a:endParaRPr lang="en-US" sz="1800" b="0" kern="1200" dirty="0">
                        <a:solidFill>
                          <a:schemeClr val="tx1"/>
                        </a:solidFill>
                        <a:latin typeface="+mn-lt"/>
                        <a:ea typeface="+mn-ea"/>
                        <a:cs typeface="+mn-cs"/>
                      </a:endParaRPr>
                    </a:p>
                  </a:txBody>
                  <a:tcPr anchor="ctr"/>
                </a:tc>
                <a:extLst>
                  <a:ext uri="{0D108BD9-81ED-4DB2-BD59-A6C34878D82A}">
                    <a16:rowId xmlns:a16="http://schemas.microsoft.com/office/drawing/2014/main" xmlns="" val="10008"/>
                  </a:ext>
                </a:extLst>
              </a:tr>
            </a:tbl>
          </a:graphicData>
        </a:graphic>
      </p:graphicFrame>
      <p:sp>
        <p:nvSpPr>
          <p:cNvPr id="2" name="Slide Number Placeholder 1"/>
          <p:cNvSpPr>
            <a:spLocks noGrp="1"/>
          </p:cNvSpPr>
          <p:nvPr>
            <p:ph type="sldNum" sz="quarter" idx="4294967295"/>
          </p:nvPr>
        </p:nvSpPr>
        <p:spPr>
          <a:xfrm>
            <a:off x="1676400" y="6225540"/>
            <a:ext cx="685800" cy="502920"/>
          </a:xfrm>
          <a:prstGeom prst="ellipse">
            <a:avLst/>
          </a:prstGeom>
        </p:spPr>
        <p:txBody>
          <a:bodyPr/>
          <a:lstStyle/>
          <a:p>
            <a:fld id="{9FAC5DF0-0AF0-4EAE-B6D5-362C4C800D6A}" type="slidenum">
              <a:rPr lang="en-US" b="1" smtClean="0">
                <a:solidFill>
                  <a:srgbClr val="FFFFFF"/>
                </a:solidFill>
              </a:rPr>
              <a:pPr/>
              <a:t>7</a:t>
            </a:fld>
            <a:endParaRPr lang="en-US" b="1" dirty="0">
              <a:solidFill>
                <a:srgbClr val="FFFFFF"/>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944562"/>
          </a:xfrm>
          <a:solidFill>
            <a:srgbClr val="FF9900"/>
          </a:solidFill>
        </p:spPr>
        <p:txBody>
          <a:bodyPr/>
          <a:lstStyle/>
          <a:p>
            <a:pPr algn="ctr" eaLnBrk="1" hangingPunct="1"/>
            <a:r>
              <a:rPr lang="en-US" b="1" dirty="0">
                <a:solidFill>
                  <a:schemeClr val="bg1"/>
                </a:solidFill>
              </a:rPr>
              <a:t>ANSI C12 SC 1</a:t>
            </a:r>
          </a:p>
        </p:txBody>
      </p:sp>
      <p:sp>
        <p:nvSpPr>
          <p:cNvPr id="11267" name="Rectangle 3"/>
          <p:cNvSpPr>
            <a:spLocks noGrp="1" noChangeArrowheads="1"/>
          </p:cNvSpPr>
          <p:nvPr>
            <p:ph idx="1"/>
          </p:nvPr>
        </p:nvSpPr>
        <p:spPr>
          <a:xfrm>
            <a:off x="457200" y="1371600"/>
            <a:ext cx="8229600" cy="4648200"/>
          </a:xfrm>
        </p:spPr>
        <p:txBody>
          <a:bodyPr/>
          <a:lstStyle/>
          <a:p>
            <a:pPr eaLnBrk="1" hangingPunct="1">
              <a:lnSpc>
                <a:spcPct val="90000"/>
              </a:lnSpc>
              <a:buFont typeface="Wingdings" panose="05000000000000000000" pitchFamily="2" charset="2"/>
              <a:buChar char="Ø"/>
            </a:pPr>
            <a:r>
              <a:rPr lang="en-US" sz="3000" dirty="0" smtClean="0">
                <a:solidFill>
                  <a:srgbClr val="002060"/>
                </a:solidFill>
                <a:latin typeface="Calibri" panose="020F0502020204030204" pitchFamily="34" charset="0"/>
              </a:rPr>
              <a:t>C12.1– </a:t>
            </a:r>
            <a:r>
              <a:rPr lang="en-US" sz="3000" dirty="0">
                <a:solidFill>
                  <a:srgbClr val="002060"/>
                </a:solidFill>
                <a:latin typeface="Calibri" panose="020F0502020204030204" pitchFamily="34" charset="0"/>
              </a:rPr>
              <a:t>Code for Electricity Metering</a:t>
            </a:r>
          </a:p>
          <a:p>
            <a:pPr lvl="1" eaLnBrk="1" hangingPunct="1">
              <a:lnSpc>
                <a:spcPct val="90000"/>
              </a:lnSpc>
              <a:buFont typeface="Arial" panose="020B0604020202020204" pitchFamily="34" charset="0"/>
              <a:buChar char="•"/>
            </a:pPr>
            <a:r>
              <a:rPr lang="en-US" sz="2600" dirty="0" smtClean="0">
                <a:solidFill>
                  <a:srgbClr val="002060"/>
                </a:solidFill>
                <a:latin typeface="Calibri" panose="020F0502020204030204" pitchFamily="34" charset="0"/>
              </a:rPr>
              <a:t>C12.1-2014 published in 2016</a:t>
            </a:r>
            <a:endParaRPr lang="en-US" sz="2600" dirty="0">
              <a:solidFill>
                <a:srgbClr val="002060"/>
              </a:solidFill>
              <a:latin typeface="Calibri" panose="020F0502020204030204" pitchFamily="34" charset="0"/>
            </a:endParaRPr>
          </a:p>
          <a:p>
            <a:pPr lvl="1" eaLnBrk="1" hangingPunct="1">
              <a:lnSpc>
                <a:spcPct val="90000"/>
              </a:lnSpc>
              <a:buFont typeface="Arial" panose="020B0604020202020204" pitchFamily="34" charset="0"/>
              <a:buChar char="•"/>
            </a:pPr>
            <a:r>
              <a:rPr lang="en-US" sz="2600" dirty="0">
                <a:solidFill>
                  <a:srgbClr val="002060"/>
                </a:solidFill>
                <a:latin typeface="Calibri" panose="020F0502020204030204" pitchFamily="34" charset="0"/>
              </a:rPr>
              <a:t>Changes in this Revision</a:t>
            </a:r>
          </a:p>
          <a:p>
            <a:pPr lvl="2" eaLnBrk="1" hangingPunct="1">
              <a:lnSpc>
                <a:spcPct val="90000"/>
              </a:lnSpc>
              <a:buFont typeface="Wingdings" panose="05000000000000000000" pitchFamily="2" charset="2"/>
              <a:buChar char="§"/>
            </a:pPr>
            <a:r>
              <a:rPr lang="en-US" sz="2200" dirty="0">
                <a:solidFill>
                  <a:srgbClr val="002060"/>
                </a:solidFill>
                <a:latin typeface="Calibri" panose="020F0502020204030204" pitchFamily="34" charset="0"/>
              </a:rPr>
              <a:t>Vector diagrams for balanced voltages are defined for common </a:t>
            </a:r>
            <a:r>
              <a:rPr lang="en-US" sz="2200" dirty="0" smtClean="0">
                <a:solidFill>
                  <a:srgbClr val="002060"/>
                </a:solidFill>
                <a:latin typeface="Calibri" panose="020F0502020204030204" pitchFamily="34" charset="0"/>
              </a:rPr>
              <a:t>services</a:t>
            </a:r>
            <a:endParaRPr lang="en-US" sz="2200" dirty="0">
              <a:solidFill>
                <a:srgbClr val="002060"/>
              </a:solidFill>
              <a:latin typeface="Calibri" panose="020F0502020204030204" pitchFamily="34" charset="0"/>
            </a:endParaRPr>
          </a:p>
          <a:p>
            <a:pPr lvl="2" eaLnBrk="1" hangingPunct="1">
              <a:lnSpc>
                <a:spcPct val="90000"/>
              </a:lnSpc>
              <a:buFont typeface="Wingdings" panose="05000000000000000000" pitchFamily="2" charset="2"/>
              <a:buChar char="§"/>
            </a:pPr>
            <a:r>
              <a:rPr lang="en-US" sz="2200" dirty="0">
                <a:solidFill>
                  <a:srgbClr val="002060"/>
                </a:solidFill>
                <a:latin typeface="Calibri" panose="020F0502020204030204" pitchFamily="34" charset="0"/>
              </a:rPr>
              <a:t>Various definitions have been </a:t>
            </a:r>
            <a:r>
              <a:rPr lang="en-US" sz="2200" dirty="0" smtClean="0">
                <a:solidFill>
                  <a:srgbClr val="002060"/>
                </a:solidFill>
                <a:latin typeface="Calibri" panose="020F0502020204030204" pitchFamily="34" charset="0"/>
              </a:rPr>
              <a:t>updated</a:t>
            </a:r>
            <a:endParaRPr lang="en-US" sz="2200" dirty="0">
              <a:solidFill>
                <a:srgbClr val="002060"/>
              </a:solidFill>
              <a:latin typeface="Calibri" panose="020F0502020204030204" pitchFamily="34" charset="0"/>
            </a:endParaRPr>
          </a:p>
          <a:p>
            <a:pPr lvl="2" eaLnBrk="1" hangingPunct="1">
              <a:lnSpc>
                <a:spcPct val="90000"/>
              </a:lnSpc>
              <a:buFont typeface="Wingdings" panose="05000000000000000000" pitchFamily="2" charset="2"/>
              <a:buChar char="§"/>
            </a:pPr>
            <a:r>
              <a:rPr lang="en-US" sz="2200" dirty="0">
                <a:solidFill>
                  <a:srgbClr val="002060"/>
                </a:solidFill>
                <a:latin typeface="Calibri" panose="020F0502020204030204" pitchFamily="34" charset="0"/>
              </a:rPr>
              <a:t>Bi-directional metering is added and tests updated to include bidirectional </a:t>
            </a:r>
            <a:r>
              <a:rPr lang="en-US" sz="2200" dirty="0" smtClean="0">
                <a:solidFill>
                  <a:srgbClr val="002060"/>
                </a:solidFill>
                <a:latin typeface="Calibri" panose="020F0502020204030204" pitchFamily="34" charset="0"/>
              </a:rPr>
              <a:t>measurements</a:t>
            </a:r>
            <a:endParaRPr lang="en-US" sz="2200" dirty="0">
              <a:solidFill>
                <a:srgbClr val="002060"/>
              </a:solidFill>
              <a:latin typeface="Calibri" panose="020F0502020204030204" pitchFamily="34" charset="0"/>
            </a:endParaRPr>
          </a:p>
          <a:p>
            <a:pPr lvl="2" eaLnBrk="1" hangingPunct="1">
              <a:lnSpc>
                <a:spcPct val="90000"/>
              </a:lnSpc>
              <a:buFont typeface="Wingdings" panose="05000000000000000000" pitchFamily="2" charset="2"/>
              <a:buChar char="§"/>
            </a:pPr>
            <a:r>
              <a:rPr lang="en-US" sz="2200" dirty="0">
                <a:solidFill>
                  <a:srgbClr val="002060"/>
                </a:solidFill>
                <a:latin typeface="Calibri" panose="020F0502020204030204" pitchFamily="34" charset="0"/>
              </a:rPr>
              <a:t>Significant changes were made to the temperature rise section based on TRINIWOG tests</a:t>
            </a:r>
          </a:p>
          <a:p>
            <a:pPr lvl="2" eaLnBrk="1" hangingPunct="1">
              <a:lnSpc>
                <a:spcPct val="90000"/>
              </a:lnSpc>
            </a:pPr>
            <a:endParaRPr lang="en-US" dirty="0">
              <a:latin typeface="Calibri" panose="020F0502020204030204" pitchFamily="34" charset="0"/>
            </a:endParaRPr>
          </a:p>
          <a:p>
            <a:pPr lvl="2" eaLnBrk="1" hangingPunct="1">
              <a:lnSpc>
                <a:spcPct val="90000"/>
              </a:lnSpc>
            </a:pPr>
            <a:endParaRPr lang="en-US" dirty="0"/>
          </a:p>
        </p:txBody>
      </p:sp>
      <p:sp>
        <p:nvSpPr>
          <p:cNvPr id="2" name="Slide Number Placeholder 1"/>
          <p:cNvSpPr>
            <a:spLocks noGrp="1"/>
          </p:cNvSpPr>
          <p:nvPr>
            <p:ph type="sldNum" sz="quarter" idx="4294967295"/>
          </p:nvPr>
        </p:nvSpPr>
        <p:spPr>
          <a:xfrm>
            <a:off x="1676400" y="6225540"/>
            <a:ext cx="685800" cy="502920"/>
          </a:xfrm>
          <a:prstGeom prst="ellipse">
            <a:avLst/>
          </a:prstGeom>
        </p:spPr>
        <p:txBody>
          <a:bodyPr/>
          <a:lstStyle/>
          <a:p>
            <a:fld id="{9FAC5DF0-0AF0-4EAE-B6D5-362C4C800D6A}" type="slidenum">
              <a:rPr lang="en-US" b="1" smtClean="0">
                <a:solidFill>
                  <a:srgbClr val="FFFFFF"/>
                </a:solidFill>
              </a:rPr>
              <a:pPr/>
              <a:t>8</a:t>
            </a:fld>
            <a:endParaRPr lang="en-US" b="1" dirty="0">
              <a:solidFill>
                <a:srgbClr val="FFFFFF"/>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944562"/>
          </a:xfrm>
          <a:solidFill>
            <a:srgbClr val="FF9900"/>
          </a:solidFill>
        </p:spPr>
        <p:txBody>
          <a:bodyPr/>
          <a:lstStyle/>
          <a:p>
            <a:pPr algn="ctr" eaLnBrk="1" hangingPunct="1"/>
            <a:r>
              <a:rPr lang="en-US" b="1" dirty="0">
                <a:solidFill>
                  <a:schemeClr val="bg1"/>
                </a:solidFill>
              </a:rPr>
              <a:t>ANSI C12 SC 1</a:t>
            </a:r>
          </a:p>
        </p:txBody>
      </p:sp>
      <p:sp>
        <p:nvSpPr>
          <p:cNvPr id="11267" name="Rectangle 3"/>
          <p:cNvSpPr>
            <a:spLocks noGrp="1" noChangeArrowheads="1"/>
          </p:cNvSpPr>
          <p:nvPr>
            <p:ph idx="1"/>
          </p:nvPr>
        </p:nvSpPr>
        <p:spPr>
          <a:xfrm>
            <a:off x="457200" y="1295400"/>
            <a:ext cx="8229600" cy="5029200"/>
          </a:xfrm>
        </p:spPr>
        <p:txBody>
          <a:bodyPr/>
          <a:lstStyle/>
          <a:p>
            <a:pPr eaLnBrk="1" hangingPunct="1">
              <a:lnSpc>
                <a:spcPct val="90000"/>
              </a:lnSpc>
              <a:buFont typeface="Wingdings" panose="05000000000000000000" pitchFamily="2" charset="2"/>
              <a:buChar char="Ø"/>
            </a:pPr>
            <a:r>
              <a:rPr lang="en-US" sz="3000" dirty="0">
                <a:solidFill>
                  <a:srgbClr val="002060"/>
                </a:solidFill>
                <a:latin typeface="Calibri" panose="020F0502020204030204" pitchFamily="34" charset="0"/>
              </a:rPr>
              <a:t>C12.1 – Code for Electricity Metering</a:t>
            </a:r>
          </a:p>
          <a:p>
            <a:pPr lvl="1" eaLnBrk="1" hangingPunct="1">
              <a:lnSpc>
                <a:spcPct val="90000"/>
              </a:lnSpc>
              <a:buFont typeface="Arial" panose="020B0604020202020204" pitchFamily="34" charset="0"/>
              <a:buChar char="•"/>
            </a:pPr>
            <a:r>
              <a:rPr lang="en-US" sz="2600" dirty="0">
                <a:solidFill>
                  <a:srgbClr val="002060"/>
                </a:solidFill>
                <a:latin typeface="Calibri" panose="020F0502020204030204" pitchFamily="34" charset="0"/>
              </a:rPr>
              <a:t>Changes in this Revision (continued)</a:t>
            </a:r>
          </a:p>
          <a:p>
            <a:pPr lvl="2" eaLnBrk="1" hangingPunct="1">
              <a:lnSpc>
                <a:spcPct val="90000"/>
              </a:lnSpc>
              <a:buFont typeface="Wingdings" panose="05000000000000000000" pitchFamily="2" charset="2"/>
              <a:buChar char="§"/>
            </a:pPr>
            <a:r>
              <a:rPr lang="en-US" sz="2200" dirty="0">
                <a:solidFill>
                  <a:srgbClr val="002060"/>
                </a:solidFill>
                <a:latin typeface="Calibri" panose="020F0502020204030204" pitchFamily="34" charset="0"/>
              </a:rPr>
              <a:t>Table 1b on maximum errors for reference standards was </a:t>
            </a:r>
            <a:r>
              <a:rPr lang="en-US" sz="2200" dirty="0" smtClean="0">
                <a:solidFill>
                  <a:srgbClr val="002060"/>
                </a:solidFill>
                <a:latin typeface="Calibri" panose="020F0502020204030204" pitchFamily="34" charset="0"/>
              </a:rPr>
              <a:t>added</a:t>
            </a:r>
            <a:endParaRPr lang="en-US" sz="2200" dirty="0">
              <a:solidFill>
                <a:srgbClr val="002060"/>
              </a:solidFill>
              <a:latin typeface="Calibri" panose="020F0502020204030204" pitchFamily="34" charset="0"/>
            </a:endParaRPr>
          </a:p>
          <a:p>
            <a:pPr lvl="3">
              <a:lnSpc>
                <a:spcPct val="90000"/>
              </a:lnSpc>
              <a:buFont typeface="Arial" panose="020B0604020202020204" pitchFamily="34" charset="0"/>
              <a:buChar char="•"/>
            </a:pPr>
            <a:r>
              <a:rPr lang="en-US" dirty="0">
                <a:solidFill>
                  <a:srgbClr val="002060"/>
                </a:solidFill>
                <a:latin typeface="Calibri" panose="020F0502020204030204" pitchFamily="34" charset="0"/>
              </a:rPr>
              <a:t>Tightened to 0.05% and 0.02%</a:t>
            </a:r>
          </a:p>
          <a:p>
            <a:pPr lvl="2" eaLnBrk="1" hangingPunct="1">
              <a:lnSpc>
                <a:spcPct val="90000"/>
              </a:lnSpc>
              <a:buFont typeface="Wingdings" panose="05000000000000000000" pitchFamily="2" charset="2"/>
              <a:buChar char="§"/>
            </a:pPr>
            <a:r>
              <a:rPr lang="en-US" sz="2200" dirty="0" smtClean="0">
                <a:solidFill>
                  <a:srgbClr val="002060"/>
                </a:solidFill>
                <a:latin typeface="Calibri" panose="020F0502020204030204" pitchFamily="34" charset="0"/>
              </a:rPr>
              <a:t>Meter Accuracy </a:t>
            </a:r>
            <a:r>
              <a:rPr lang="en-US" sz="2200" dirty="0">
                <a:solidFill>
                  <a:srgbClr val="002060"/>
                </a:solidFill>
                <a:latin typeface="Calibri" panose="020F0502020204030204" pitchFamily="34" charset="0"/>
              </a:rPr>
              <a:t>Class 0.5 was added to the standard</a:t>
            </a:r>
          </a:p>
          <a:p>
            <a:pPr lvl="2" eaLnBrk="1" hangingPunct="1">
              <a:lnSpc>
                <a:spcPct val="90000"/>
              </a:lnSpc>
              <a:buFont typeface="Wingdings" panose="05000000000000000000" pitchFamily="2" charset="2"/>
              <a:buChar char="§"/>
            </a:pPr>
            <a:r>
              <a:rPr lang="en-US" sz="2200" dirty="0">
                <a:solidFill>
                  <a:srgbClr val="002060"/>
                </a:solidFill>
                <a:latin typeface="Calibri" panose="020F0502020204030204" pitchFamily="34" charset="0"/>
              </a:rPr>
              <a:t>A new column was added to all tables with tighter specs for AC 0.5</a:t>
            </a:r>
          </a:p>
          <a:p>
            <a:pPr lvl="2" eaLnBrk="1" hangingPunct="1">
              <a:lnSpc>
                <a:spcPct val="90000"/>
              </a:lnSpc>
              <a:buFont typeface="Wingdings" panose="05000000000000000000" pitchFamily="2" charset="2"/>
              <a:buChar char="§"/>
            </a:pPr>
            <a:r>
              <a:rPr lang="en-US" sz="2200" dirty="0">
                <a:solidFill>
                  <a:srgbClr val="002060"/>
                </a:solidFill>
                <a:latin typeface="Calibri" panose="020F0502020204030204" pitchFamily="34" charset="0"/>
              </a:rPr>
              <a:t>Section 5 on Standards for New and In Service Performance was completely rewritten</a:t>
            </a:r>
          </a:p>
          <a:p>
            <a:pPr lvl="2" eaLnBrk="1" hangingPunct="1">
              <a:lnSpc>
                <a:spcPct val="90000"/>
              </a:lnSpc>
              <a:buFont typeface="Wingdings" panose="05000000000000000000" pitchFamily="2" charset="2"/>
              <a:buChar char="§"/>
            </a:pPr>
            <a:r>
              <a:rPr lang="en-US" sz="2200" dirty="0">
                <a:solidFill>
                  <a:srgbClr val="002060"/>
                </a:solidFill>
                <a:latin typeface="Calibri" panose="020F0502020204030204" pitchFamily="34" charset="0"/>
              </a:rPr>
              <a:t>Appendix D was rewritten and simplified</a:t>
            </a:r>
          </a:p>
          <a:p>
            <a:pPr lvl="2" eaLnBrk="1" hangingPunct="1">
              <a:lnSpc>
                <a:spcPct val="90000"/>
              </a:lnSpc>
              <a:buFont typeface="Wingdings" panose="05000000000000000000" pitchFamily="2" charset="2"/>
              <a:buChar char="§"/>
            </a:pPr>
            <a:r>
              <a:rPr lang="en-US" sz="2200" dirty="0">
                <a:solidFill>
                  <a:srgbClr val="002060"/>
                </a:solidFill>
                <a:latin typeface="Calibri" panose="020F0502020204030204" pitchFamily="34" charset="0"/>
              </a:rPr>
              <a:t>A new Appendix F was added</a:t>
            </a:r>
          </a:p>
          <a:p>
            <a:pPr lvl="2" eaLnBrk="1" hangingPunct="1">
              <a:lnSpc>
                <a:spcPct val="90000"/>
              </a:lnSpc>
            </a:pPr>
            <a:endParaRPr lang="en-US" dirty="0"/>
          </a:p>
        </p:txBody>
      </p:sp>
      <p:sp>
        <p:nvSpPr>
          <p:cNvPr id="2" name="Slide Number Placeholder 1"/>
          <p:cNvSpPr>
            <a:spLocks noGrp="1"/>
          </p:cNvSpPr>
          <p:nvPr>
            <p:ph type="sldNum" sz="quarter" idx="4294967295"/>
          </p:nvPr>
        </p:nvSpPr>
        <p:spPr>
          <a:xfrm>
            <a:off x="1676400" y="6225540"/>
            <a:ext cx="685800" cy="502920"/>
          </a:xfrm>
          <a:prstGeom prst="ellipse">
            <a:avLst/>
          </a:prstGeom>
        </p:spPr>
        <p:txBody>
          <a:bodyPr/>
          <a:lstStyle/>
          <a:p>
            <a:fld id="{9FAC5DF0-0AF0-4EAE-B6D5-362C4C800D6A}" type="slidenum">
              <a:rPr lang="en-US" b="1" smtClean="0">
                <a:solidFill>
                  <a:srgbClr val="FFFFFF"/>
                </a:solidFill>
              </a:rPr>
              <a:pPr/>
              <a:t>9</a:t>
            </a:fld>
            <a:endParaRPr lang="en-US" b="1" dirty="0">
              <a:solidFill>
                <a:srgbClr val="FFFFFF"/>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8083</TotalTime>
  <Words>1335</Words>
  <Application>Microsoft Office PowerPoint</Application>
  <PresentationFormat>On-screen Show (4:3)</PresentationFormat>
  <Paragraphs>231</Paragraphs>
  <Slides>26</Slides>
  <Notes>25</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Angles</vt:lpstr>
      <vt:lpstr>Caribbean Meter School</vt:lpstr>
      <vt:lpstr>ANSI</vt:lpstr>
      <vt:lpstr>ANSI</vt:lpstr>
      <vt:lpstr>ANSI C12</vt:lpstr>
      <vt:lpstr>ANSI C12</vt:lpstr>
      <vt:lpstr>ANSI C12</vt:lpstr>
      <vt:lpstr>ANSI C12 – Sub-Committees</vt:lpstr>
      <vt:lpstr>ANSI C12 SC 1</vt:lpstr>
      <vt:lpstr>ANSI C12 SC 1</vt:lpstr>
      <vt:lpstr>ANSI C12 SC 1</vt:lpstr>
      <vt:lpstr>ANSI C12 SC 1</vt:lpstr>
      <vt:lpstr>ANSI C12 SC 1</vt:lpstr>
      <vt:lpstr>ANSI C12 SC 1</vt:lpstr>
      <vt:lpstr>ANSI C12 SC 1</vt:lpstr>
      <vt:lpstr>ANSI C12 SC 1</vt:lpstr>
      <vt:lpstr>PowerPoint Presentation</vt:lpstr>
      <vt:lpstr>PowerPoint Presentation</vt:lpstr>
      <vt:lpstr>PowerPoint Presentation</vt:lpstr>
      <vt:lpstr>PowerPoint Presentation</vt:lpstr>
      <vt:lpstr>ANSI C12 SC16</vt:lpstr>
      <vt:lpstr>ANSI C12 SC16</vt:lpstr>
      <vt:lpstr>ANSI C12 SC16</vt:lpstr>
      <vt:lpstr>ANSI C12 SC29</vt:lpstr>
      <vt:lpstr>ANSI C12 SC31</vt:lpstr>
      <vt:lpstr>ANSI C12.46</vt:lpstr>
      <vt:lpstr>   Questions and Discussion</vt:lpstr>
    </vt:vector>
  </TitlesOfParts>
  <Company>Powermetrix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Hiatt</dc:creator>
  <cp:lastModifiedBy>Tom Lawton</cp:lastModifiedBy>
  <cp:revision>599</cp:revision>
  <dcterms:created xsi:type="dcterms:W3CDTF">2006-02-22T21:24:59Z</dcterms:created>
  <dcterms:modified xsi:type="dcterms:W3CDTF">2019-01-25T23:47:41Z</dcterms:modified>
</cp:coreProperties>
</file>