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34"/>
  </p:notesMasterIdLst>
  <p:handoutMasterIdLst>
    <p:handoutMasterId r:id="rId35"/>
  </p:handoutMasterIdLst>
  <p:sldIdLst>
    <p:sldId id="291" r:id="rId2"/>
    <p:sldId id="280" r:id="rId3"/>
    <p:sldId id="276" r:id="rId4"/>
    <p:sldId id="279" r:id="rId5"/>
    <p:sldId id="274" r:id="rId6"/>
    <p:sldId id="282" r:id="rId7"/>
    <p:sldId id="283" r:id="rId8"/>
    <p:sldId id="284" r:id="rId9"/>
    <p:sldId id="285" r:id="rId10"/>
    <p:sldId id="286" r:id="rId11"/>
    <p:sldId id="287" r:id="rId12"/>
    <p:sldId id="288" r:id="rId13"/>
    <p:sldId id="289" r:id="rId14"/>
    <p:sldId id="292"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39" autoAdjust="0"/>
  </p:normalViewPr>
  <p:slideViewPr>
    <p:cSldViewPr>
      <p:cViewPr>
        <p:scale>
          <a:sx n="71" d="100"/>
          <a:sy n="71" d="100"/>
        </p:scale>
        <p:origin x="-312" y="-5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C791CD-077D-4AF9-8FB2-9122B4F7FD18}" type="datetime4">
              <a:rPr lang="en-US" smtClean="0"/>
              <a:t>January 25, 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B991B-D4A8-480C-962C-9A491F5E5D07}" type="slidenum">
              <a:rPr lang="en-US" smtClean="0"/>
              <a:t>‹#›</a:t>
            </a:fld>
            <a:endParaRPr lang="en-US" dirty="0"/>
          </a:p>
        </p:txBody>
      </p:sp>
    </p:spTree>
    <p:extLst>
      <p:ext uri="{BB962C8B-B14F-4D97-AF65-F5344CB8AC3E}">
        <p14:creationId xmlns:p14="http://schemas.microsoft.com/office/powerpoint/2010/main" val="40932929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E7F10-1036-4ADA-94A1-99D0720D36C5}" type="datetime4">
              <a:rPr lang="en-US" smtClean="0"/>
              <a:t>January 25, 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dirty="0"/>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0E00087-8CC1-4B7E-8ECE-6674522570EE}" type="datetime4">
              <a:rPr lang="en-US" smtClean="0"/>
              <a:t>January 25, 2019</a:t>
            </a:fld>
            <a:endParaRPr lang="en-US" dirty="0"/>
          </a:p>
        </p:txBody>
      </p:sp>
    </p:spTree>
    <p:extLst>
      <p:ext uri="{BB962C8B-B14F-4D97-AF65-F5344CB8AC3E}">
        <p14:creationId xmlns:p14="http://schemas.microsoft.com/office/powerpoint/2010/main" val="173083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7A63CF-A26F-4772-81BF-45F76917D554}" type="slidenum">
              <a:rPr lang="en-US" altLang="en-US" smtClean="0"/>
              <a:pPr eaLnBrk="1" hangingPunct="1">
                <a:spcBef>
                  <a:spcPct val="0"/>
                </a:spcBef>
              </a:pPr>
              <a:t>21</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648CB5-FB11-4E98-9E6D-442F01488D93}" type="slidenum">
              <a:rPr lang="en-US" altLang="en-US" smtClean="0"/>
              <a:pPr eaLnBrk="1" hangingPunct="1">
                <a:spcBef>
                  <a:spcPct val="0"/>
                </a:spcBef>
              </a:pPr>
              <a:t>26</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D7F4F-BCCA-46EA-A341-6F3123FFFD57}" type="slidenum">
              <a:rPr lang="en-US" altLang="en-US" smtClean="0"/>
              <a:pPr eaLnBrk="1" hangingPunct="1">
                <a:spcBef>
                  <a:spcPct val="0"/>
                </a:spcBef>
              </a:pPr>
              <a:t>27</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A38FAB-6652-4774-83D4-A3D7C5859EBC}" type="slidenum">
              <a:rPr lang="en-US" altLang="en-US" smtClean="0"/>
              <a:pPr eaLnBrk="1" hangingPunct="1">
                <a:spcBef>
                  <a:spcPct val="0"/>
                </a:spcBef>
              </a:pPr>
              <a:t>28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B5FF11E-D744-4BB1-A520-16C3C52376EE}" type="slidenum">
              <a:rPr lang="en-US" altLang="en-US"/>
              <a:pPr algn="r" eaLnBrk="1" hangingPunct="1">
                <a:spcBef>
                  <a:spcPct val="0"/>
                </a:spcBef>
              </a:pPr>
              <a:t>29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0A926C-A22D-4FBE-BAC7-F3C4FFAE9FFF}" type="slidenum">
              <a:rPr lang="en-US" altLang="en-US" smtClean="0"/>
              <a:pPr eaLnBrk="1" hangingPunct="1">
                <a:spcBef>
                  <a:spcPct val="0"/>
                </a:spcBef>
              </a:pPr>
              <a:t>30</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3C13E5-A2A3-4ECD-B545-F91D56E40596}" type="slidenum">
              <a:rPr lang="en-US" altLang="en-US" smtClean="0"/>
              <a:pPr eaLnBrk="1" hangingPunct="1">
                <a:spcBef>
                  <a:spcPct val="0"/>
                </a:spcBef>
              </a:pPr>
              <a:t>31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D6FC600-FEA4-4EAD-9AD6-46614D115A5E}" type="datetime4">
              <a:rPr lang="en-US" smtClean="0"/>
              <a:t>January 25, 2019</a:t>
            </a:fld>
            <a:endParaRPr lang="en-US" dirty="0"/>
          </a:p>
        </p:txBody>
      </p:sp>
    </p:spTree>
    <p:extLst>
      <p:ext uri="{BB962C8B-B14F-4D97-AF65-F5344CB8AC3E}">
        <p14:creationId xmlns:p14="http://schemas.microsoft.com/office/powerpoint/2010/main" val="278972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488607B-3889-4440-94DB-23A7783D88B7}" type="datetime4">
              <a:rPr lang="en-US" smtClean="0"/>
              <a:t>January 25, 2019</a:t>
            </a:fld>
            <a:endParaRPr lang="en-US" dirty="0"/>
          </a:p>
        </p:txBody>
      </p:sp>
    </p:spTree>
    <p:extLst>
      <p:ext uri="{BB962C8B-B14F-4D97-AF65-F5344CB8AC3E}">
        <p14:creationId xmlns:p14="http://schemas.microsoft.com/office/powerpoint/2010/main" val="344730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C3BF86A-46CF-4A3B-8DF0-543BFFF42D68}" type="datetime4">
              <a:rPr lang="en-US" smtClean="0"/>
              <a:t>January 25, 2019</a:t>
            </a:fld>
            <a:endParaRPr lang="en-US" dirty="0"/>
          </a:p>
        </p:txBody>
      </p:sp>
    </p:spTree>
    <p:extLst>
      <p:ext uri="{BB962C8B-B14F-4D97-AF65-F5344CB8AC3E}">
        <p14:creationId xmlns:p14="http://schemas.microsoft.com/office/powerpoint/2010/main" val="159756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8846DA40-5386-4836-9BEB-185FAFDCFB14}" type="datetime4">
              <a:rPr lang="en-US" smtClean="0"/>
              <a:t>January 25, 2019</a:t>
            </a:fld>
            <a:endParaRPr lang="en-US" dirty="0"/>
          </a:p>
        </p:txBody>
      </p:sp>
    </p:spTree>
    <p:extLst>
      <p:ext uri="{BB962C8B-B14F-4D97-AF65-F5344CB8AC3E}">
        <p14:creationId xmlns:p14="http://schemas.microsoft.com/office/powerpoint/2010/main" val="139573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C3E72F-FE84-473C-9812-91A1853C57A8}" type="slidenum">
              <a:rPr lang="en-US" altLang="en-US" smtClean="0"/>
              <a:pPr eaLnBrk="1" hangingPunct="1">
                <a:spcBef>
                  <a:spcPct val="0"/>
                </a:spcBef>
              </a:pPr>
              <a:t>15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0C338D-4C7B-4F23-95B1-7EDFD30D69CF}" type="slidenum">
              <a:rPr lang="en-US" altLang="en-US" smtClean="0"/>
              <a:pPr eaLnBrk="1" hangingPunct="1">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7C6817-CB65-41C2-8DE8-5388CFE16A3C}" type="slidenum">
              <a:rPr lang="en-US" altLang="en-US" smtClean="0"/>
              <a:pPr eaLnBrk="1" hangingPunct="1">
                <a:spcBef>
                  <a:spcPct val="0"/>
                </a:spcBef>
              </a:pPr>
              <a:t>17</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B2D0C8-FDF8-40D0-9131-3839C6011157}" type="slidenum">
              <a:rPr lang="en-US" altLang="en-US" smtClean="0"/>
              <a:pPr eaLnBrk="1" hangingPunct="1">
                <a:spcBef>
                  <a:spcPct val="0"/>
                </a:spcBef>
              </a:pPr>
              <a:t>19</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859DB0-3410-4D25-9C8A-1794CACF8D85}" type="slidenum">
              <a:rPr lang="en-US" altLang="en-US"/>
              <a:pPr algn="r" eaLnBrk="1" hangingPunct="1">
                <a:spcBef>
                  <a:spcPct val="0"/>
                </a:spcBef>
              </a:pPr>
              <a:t>20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762492" y="6225540"/>
            <a:ext cx="675907" cy="502920"/>
          </a:xfrm>
          <a:prstGeom prst="ellipse">
            <a:avLst/>
          </a:prstGeom>
        </p:spPr>
        <p:txBody>
          <a:bodyPr/>
          <a:lstStyle>
            <a:lvl1pPr>
              <a:defRPr b="1">
                <a:solidFill>
                  <a:schemeClr val="bg1"/>
                </a:solidFill>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8953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7"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6262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762493" y="6225540"/>
            <a:ext cx="502920" cy="502920"/>
          </a:xfrm>
          <a:prstGeom prst="ellipse">
            <a:avLst/>
          </a:prstGeom>
        </p:spPr>
        <p:txBody>
          <a:bodyPr/>
          <a:lstStyle/>
          <a:p>
            <a:fld id="{9FAC5DF0-0AF0-4EAE-B6D5-362C4C800D6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61329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xfrm>
            <a:off x="3810000" y="6248400"/>
            <a:ext cx="1066800" cy="476250"/>
          </a:xfrm>
          <a:prstGeom prst="rect">
            <a:avLst/>
          </a:prstGeom>
          <a:ln/>
        </p:spPr>
        <p:txBody>
          <a:bodyPr/>
          <a:lstStyle>
            <a:lvl1pPr>
              <a:defRPr/>
            </a:lvl1pPr>
          </a:lstStyle>
          <a:p>
            <a:pPr>
              <a:defRPr/>
            </a:pPr>
            <a:r>
              <a:rPr lang="en-US"/>
              <a:t>Slide </a:t>
            </a:r>
            <a:fld id="{C195FA9F-CDF5-488E-84CD-87B430AE4E92}" type="slidenum">
              <a:rPr lang="en-US"/>
              <a:pPr>
                <a:defRPr/>
              </a:pPr>
              <a:t>‹#›</a:t>
            </a:fld>
            <a:endParaRPr lang="en-US"/>
          </a:p>
        </p:txBody>
      </p:sp>
    </p:spTree>
    <p:extLst>
      <p:ext uri="{BB962C8B-B14F-4D97-AF65-F5344CB8AC3E}">
        <p14:creationId xmlns:p14="http://schemas.microsoft.com/office/powerpoint/2010/main" val="38774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16153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9"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49135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23114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10"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85914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08083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5" name="Slide Number Placeholder 5"/>
          <p:cNvSpPr>
            <a:spLocks noGrp="1"/>
          </p:cNvSpPr>
          <p:nvPr>
            <p:ph type="sldNum" sz="quarter" idx="12"/>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698862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xfrm>
            <a:off x="1762493" y="6225540"/>
            <a:ext cx="502920" cy="502920"/>
          </a:xfrm>
          <a:prstGeom prst="ellipse">
            <a:avLst/>
          </a:prstGeom>
          <a:ln>
            <a:solidFill>
              <a:schemeClr val="tx2"/>
            </a:solidFill>
          </a:ln>
        </p:spPr>
        <p:txBody>
          <a:bodyPr/>
          <a:lstStyle>
            <a:lvl1pPr>
              <a:defRPr>
                <a:solidFill>
                  <a:schemeClr val="tx2"/>
                </a:solidFill>
              </a:defRPr>
            </a:lvl1pPr>
          </a:lstStyle>
          <a:p>
            <a:fld id="{9FAC5DF0-0AF0-4EAE-B6D5-362C4C800D6A}"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14004111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a:solidFill>
                <a:srgbClr val="000000"/>
              </a:solidFill>
            </a:endParaRPr>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1762493" y="6225540"/>
            <a:ext cx="502920" cy="502920"/>
          </a:xfrm>
          <a:prstGeom prst="ellipse">
            <a:avLst/>
          </a:prstGeom>
        </p:spPr>
        <p:txBody>
          <a:bodyPr/>
          <a:lstStyle/>
          <a:p>
            <a:fld id="{9FAC5DF0-0AF0-4EAE-B6D5-362C4C800D6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543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6095999"/>
            <a:ext cx="3574257" cy="7620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6096000"/>
            <a:ext cx="9146380" cy="7620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676400" y="6225540"/>
            <a:ext cx="685800" cy="502920"/>
          </a:xfrm>
          <a:prstGeom prst="ellipse">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9FAC5DF0-0AF0-4EAE-B6D5-362C4C800D6A}" type="slidenum">
              <a:rPr lang="en-US" smtClean="0">
                <a:solidFill>
                  <a:srgbClr val="FFFFFF"/>
                </a:solidFill>
              </a:rPr>
              <a:pPr/>
              <a:t>‹#›</a:t>
            </a:fld>
            <a:endParaRPr lang="en-US" dirty="0">
              <a:solidFill>
                <a:srgbClr val="FFFFFF"/>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189901"/>
            <a:ext cx="1656790" cy="574195"/>
          </a:xfrm>
          <a:prstGeom prst="rect">
            <a:avLst/>
          </a:prstGeom>
        </p:spPr>
      </p:pic>
    </p:spTree>
    <p:extLst>
      <p:ext uri="{BB962C8B-B14F-4D97-AF65-F5344CB8AC3E}">
        <p14:creationId xmlns:p14="http://schemas.microsoft.com/office/powerpoint/2010/main" val="118873966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Microsoft_Word_97_-_2003_Document4.doc"/></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0.jp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Word_97_-_2003_Document2.doc"/></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1"/>
            <a:ext cx="1312794" cy="762000"/>
          </a:xfrm>
          <a:prstGeom prst="rect">
            <a:avLst/>
          </a:prstGeom>
        </p:spPr>
      </p:pic>
      <p:pic>
        <p:nvPicPr>
          <p:cNvPr id="5" name="Picture 2" descr="Image result for georgia pow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305" y="266701"/>
            <a:ext cx="2816081" cy="6857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971800" y="3962400"/>
            <a:ext cx="5648623" cy="1204306"/>
          </a:xfrm>
        </p:spPr>
        <p:txBody>
          <a:bodyPr/>
          <a:lstStyle/>
          <a:p>
            <a:pPr algn="r"/>
            <a:r>
              <a:rPr lang="en-US" dirty="0" smtClean="0">
                <a:solidFill>
                  <a:schemeClr val="bg1"/>
                </a:solidFill>
              </a:rPr>
              <a:t>Caribbean Meter School</a:t>
            </a:r>
            <a:endParaRPr lang="en-US" dirty="0">
              <a:solidFill>
                <a:schemeClr val="bg1"/>
              </a:solidFill>
            </a:endParaRPr>
          </a:p>
        </p:txBody>
      </p:sp>
      <p:sp>
        <p:nvSpPr>
          <p:cNvPr id="8" name="Subtitle 2"/>
          <p:cNvSpPr>
            <a:spLocks noGrp="1"/>
          </p:cNvSpPr>
          <p:nvPr>
            <p:ph type="subTitle" idx="1"/>
          </p:nvPr>
        </p:nvSpPr>
        <p:spPr>
          <a:xfrm>
            <a:off x="3376682" y="5181600"/>
            <a:ext cx="5264723" cy="762000"/>
          </a:xfrm>
        </p:spPr>
        <p:txBody>
          <a:bodyPr>
            <a:normAutofit/>
          </a:bodyPr>
          <a:lstStyle/>
          <a:p>
            <a:pPr algn="r"/>
            <a:r>
              <a:rPr lang="en-US" dirty="0" smtClean="0">
                <a:solidFill>
                  <a:schemeClr val="bg1"/>
                </a:solidFill>
              </a:rPr>
              <a:t>January 29, 2019</a:t>
            </a:r>
          </a:p>
          <a:p>
            <a:pPr algn="r"/>
            <a:r>
              <a:rPr lang="en-US" dirty="0" smtClean="0">
                <a:solidFill>
                  <a:schemeClr val="bg1"/>
                </a:solidFill>
              </a:rPr>
              <a:t>Atlanta, GA</a:t>
            </a:r>
            <a:endParaRPr lang="en-US" dirty="0">
              <a:solidFill>
                <a:schemeClr val="bg1"/>
              </a:solidFill>
            </a:endParaRPr>
          </a:p>
        </p:txBody>
      </p:sp>
      <p:sp>
        <p:nvSpPr>
          <p:cNvPr id="10" name="TextBox 9"/>
          <p:cNvSpPr txBox="1"/>
          <p:nvPr/>
        </p:nvSpPr>
        <p:spPr>
          <a:xfrm>
            <a:off x="381000" y="1143000"/>
            <a:ext cx="4724400" cy="1231106"/>
          </a:xfrm>
          <a:prstGeom prst="rect">
            <a:avLst/>
          </a:prstGeom>
          <a:noFill/>
        </p:spPr>
        <p:txBody>
          <a:bodyPr wrap="square" rtlCol="0">
            <a:spAutoFit/>
          </a:bodyPr>
          <a:lstStyle/>
          <a:p>
            <a:r>
              <a:rPr lang="en-US" sz="2800" b="1" dirty="0" smtClean="0"/>
              <a:t>Test Switch Operations and Accessories</a:t>
            </a:r>
          </a:p>
          <a:p>
            <a:r>
              <a:rPr lang="en-US" b="1" i="1" dirty="0" smtClean="0"/>
              <a:t>John Greenewald, TESCO</a:t>
            </a:r>
            <a:endParaRPr lang="en-US" b="1" i="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507401"/>
            <a:ext cx="3248025" cy="1125669"/>
          </a:xfrm>
          <a:prstGeom prst="rect">
            <a:avLst/>
          </a:prstGeom>
        </p:spPr>
      </p:pic>
    </p:spTree>
    <p:extLst>
      <p:ext uri="{BB962C8B-B14F-4D97-AF65-F5344CB8AC3E}">
        <p14:creationId xmlns:p14="http://schemas.microsoft.com/office/powerpoint/2010/main" val="55008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52600" y="762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Accessories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1295400"/>
            <a:ext cx="3587692" cy="1200329"/>
          </a:xfrm>
          <a:prstGeom prst="rect">
            <a:avLst/>
          </a:prstGeom>
          <a:noFill/>
          <a:ln w="9525">
            <a:noFill/>
            <a:miter lim="800000"/>
            <a:headEnd/>
            <a:tailEnd/>
          </a:ln>
          <a:effectLst/>
        </p:spPr>
        <p:txBody>
          <a:bodyPr wrap="square">
            <a:spAutoFit/>
          </a:bodyPr>
          <a:lstStyle/>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38200" y="2828365"/>
            <a:ext cx="3810000" cy="2585323"/>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a:t>
            </a:r>
          </a:p>
          <a:p>
            <a:r>
              <a:rPr lang="en-US" dirty="0">
                <a:solidFill>
                  <a:schemeClr val="tx1">
                    <a:lumMod val="75000"/>
                    <a:lumOff val="25000"/>
                  </a:schemeClr>
                </a:solidFill>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a:t>
            </a:r>
            <a:r>
              <a:rPr lang="en-US" dirty="0" smtClean="0">
                <a:solidFill>
                  <a:schemeClr val="tx1">
                    <a:lumMod val="75000"/>
                    <a:lumOff val="25000"/>
                  </a:schemeClr>
                </a:solidFill>
                <a:latin typeface="Arial" panose="020B0604020202020204" pitchFamily="34" charset="0"/>
                <a:cs typeface="Arial" panose="020B0604020202020204" pitchFamily="34" charset="0"/>
              </a:rPr>
              <a:t>. </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descr="tesco-equipment-6441-test-switch-protector"/>
          <p:cNvPicPr>
            <a:picLocks noChangeAspect="1" noChangeArrowheads="1"/>
          </p:cNvPicPr>
          <p:nvPr/>
        </p:nvPicPr>
        <p:blipFill>
          <a:blip r:embed="rId2"/>
          <a:srcRect/>
          <a:stretch>
            <a:fillRect/>
          </a:stretch>
        </p:blipFill>
        <p:spPr bwMode="auto">
          <a:xfrm>
            <a:off x="5410200" y="1231571"/>
            <a:ext cx="3511550" cy="2528316"/>
          </a:xfrm>
          <a:prstGeom prst="rect">
            <a:avLst/>
          </a:prstGeom>
          <a:noFill/>
        </p:spPr>
      </p:pic>
      <p:pic>
        <p:nvPicPr>
          <p:cNvPr id="8" name="Picture 7" descr="tesco-1077-test-plug"/>
          <p:cNvPicPr>
            <a:picLocks noChangeAspect="1" noChangeArrowheads="1"/>
          </p:cNvPicPr>
          <p:nvPr/>
        </p:nvPicPr>
        <p:blipFill>
          <a:blip r:embed="rId3"/>
          <a:srcRect/>
          <a:stretch>
            <a:fillRect/>
          </a:stretch>
        </p:blipFill>
        <p:spPr bwMode="auto">
          <a:xfrm>
            <a:off x="5410200" y="3962400"/>
            <a:ext cx="3400425" cy="1573911"/>
          </a:xfrm>
          <a:prstGeom prst="rect">
            <a:avLst/>
          </a:prstGeom>
          <a:noFill/>
        </p:spPr>
      </p:pic>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276464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0" y="22098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Jack Specifications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2025777767"/>
              </p:ext>
            </p:extLst>
          </p:nvPr>
        </p:nvGraphicFramePr>
        <p:xfrm>
          <a:off x="4572000" y="228600"/>
          <a:ext cx="3840775" cy="5983398"/>
        </p:xfrm>
        <a:graphic>
          <a:graphicData uri="http://schemas.openxmlformats.org/presentationml/2006/ole">
            <mc:AlternateContent xmlns:mc="http://schemas.openxmlformats.org/markup-compatibility/2006">
              <mc:Choice xmlns:v="urn:schemas-microsoft-com:vml" Requires="v">
                <p:oleObj spid="_x0000_s4142" name="Document" r:id="rId4" imgW="5648199" imgH="8799115" progId="Word.Document.8">
                  <p:embed/>
                </p:oleObj>
              </mc:Choice>
              <mc:Fallback>
                <p:oleObj name="Document" r:id="rId4" imgW="5648199" imgH="8799115"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3840775" cy="598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138524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3304" y="1905000"/>
            <a:ext cx="2696791"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Plug </a:t>
            </a:r>
            <a:r>
              <a:rPr lang="en-US" sz="2800" b="1" dirty="0">
                <a:solidFill>
                  <a:schemeClr val="tx1">
                    <a:lumMod val="75000"/>
                    <a:lumOff val="25000"/>
                  </a:schemeClr>
                </a:solidFill>
                <a:latin typeface="Arial" panose="020B0604020202020204" pitchFamily="34" charset="0"/>
                <a:cs typeface="Arial" panose="020B0604020202020204" pitchFamily="34" charset="0"/>
              </a:rPr>
              <a:t>Specifications</a:t>
            </a:r>
          </a:p>
        </p:txBody>
      </p:sp>
      <p:pic>
        <p:nvPicPr>
          <p:cNvPr id="5" name="Picture 4" descr="tesco-1077-test-plug"/>
          <p:cNvPicPr>
            <a:picLocks noChangeAspect="1" noChangeArrowheads="1"/>
          </p:cNvPicPr>
          <p:nvPr/>
        </p:nvPicPr>
        <p:blipFill>
          <a:blip r:embed="rId3"/>
          <a:srcRect/>
          <a:stretch>
            <a:fillRect/>
          </a:stretch>
        </p:blipFill>
        <p:spPr bwMode="auto">
          <a:xfrm>
            <a:off x="762000" y="3733799"/>
            <a:ext cx="2900363" cy="1342454"/>
          </a:xfrm>
          <a:prstGeom prst="rect">
            <a:avLst/>
          </a:prstGeom>
          <a:noFill/>
        </p:spPr>
      </p:pic>
      <p:graphicFrame>
        <p:nvGraphicFramePr>
          <p:cNvPr id="6" name="Object 5"/>
          <p:cNvGraphicFramePr>
            <a:graphicFrameLocks noGrp="1" noChangeAspect="1"/>
          </p:cNvGraphicFramePr>
          <p:nvPr>
            <p:extLst>
              <p:ext uri="{D42A27DB-BD31-4B8C-83A1-F6EECF244321}">
                <p14:modId xmlns:p14="http://schemas.microsoft.com/office/powerpoint/2010/main" val="1720986377"/>
              </p:ext>
            </p:extLst>
          </p:nvPr>
        </p:nvGraphicFramePr>
        <p:xfrm>
          <a:off x="4495800" y="60485"/>
          <a:ext cx="3898900" cy="6189663"/>
        </p:xfrm>
        <a:graphic>
          <a:graphicData uri="http://schemas.openxmlformats.org/presentationml/2006/ole">
            <mc:AlternateContent xmlns:mc="http://schemas.openxmlformats.org/markup-compatibility/2006">
              <mc:Choice xmlns:v="urn:schemas-microsoft-com:vml" Requires="v">
                <p:oleObj spid="_x0000_s5165" name="Document" r:id="rId5" imgW="5648199" imgH="8961795" progId="Word.Document.8">
                  <p:embed/>
                </p:oleObj>
              </mc:Choice>
              <mc:Fallback>
                <p:oleObj name="Document" r:id="rId5" imgW="5648199" imgH="8961795" progId="Word.Documen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60485"/>
                        <a:ext cx="38989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242349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43000" y="152400"/>
            <a:ext cx="7251583" cy="523220"/>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Pre-Wired Transformer Rated Enclosures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5800" y="2469776"/>
            <a:ext cx="2514600" cy="1292662"/>
          </a:xfrm>
          <a:prstGeom prst="rect">
            <a:avLst/>
          </a:prstGeom>
          <a:noFill/>
          <a:ln w="9525">
            <a:noFill/>
            <a:miter lim="800000"/>
            <a:headEnd/>
            <a:tailEnd/>
          </a:ln>
          <a:effectLst/>
        </p:spPr>
        <p:txBody>
          <a:bodyPr wrap="square">
            <a:spAutoFit/>
          </a:bodyPr>
          <a:lstStyle/>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buClr>
                <a:srgbClr val="1CADE4"/>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pic>
        <p:nvPicPr>
          <p:cNvPr id="6" name="Picture 5" descr="907020 rev1"/>
          <p:cNvPicPr>
            <a:picLocks noChangeAspect="1" noChangeArrowheads="1"/>
          </p:cNvPicPr>
          <p:nvPr/>
        </p:nvPicPr>
        <p:blipFill>
          <a:blip r:embed="rId2"/>
          <a:srcRect/>
          <a:stretch>
            <a:fillRect/>
          </a:stretch>
        </p:blipFill>
        <p:spPr bwMode="auto">
          <a:xfrm>
            <a:off x="3612776" y="1295400"/>
            <a:ext cx="5431536" cy="4195382"/>
          </a:xfrm>
          <a:prstGeom prst="rect">
            <a:avLst/>
          </a:prstGeom>
          <a:noFill/>
        </p:spPr>
      </p:pic>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1890629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1"/>
            <a:ext cx="1312794" cy="762000"/>
          </a:xfrm>
          <a:prstGeom prst="rect">
            <a:avLst/>
          </a:prstGeom>
        </p:spPr>
      </p:pic>
      <p:pic>
        <p:nvPicPr>
          <p:cNvPr id="5" name="Picture 2" descr="Image result for georgia pow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305" y="266701"/>
            <a:ext cx="2816081" cy="685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05200"/>
            <a:ext cx="3871912" cy="1105434"/>
          </a:xfrm>
          <a:prstGeom prst="rect">
            <a:avLst/>
          </a:prstGeom>
        </p:spPr>
      </p:pic>
      <p:sp>
        <p:nvSpPr>
          <p:cNvPr id="7" name="Title 1"/>
          <p:cNvSpPr>
            <a:spLocks noGrp="1"/>
          </p:cNvSpPr>
          <p:nvPr>
            <p:ph type="ctrTitle"/>
          </p:nvPr>
        </p:nvSpPr>
        <p:spPr>
          <a:xfrm>
            <a:off x="2971800" y="3962400"/>
            <a:ext cx="5648623" cy="1204306"/>
          </a:xfrm>
        </p:spPr>
        <p:txBody>
          <a:bodyPr/>
          <a:lstStyle/>
          <a:p>
            <a:pPr algn="r"/>
            <a:r>
              <a:rPr lang="en-US" dirty="0" smtClean="0">
                <a:solidFill>
                  <a:schemeClr val="bg1"/>
                </a:solidFill>
              </a:rPr>
              <a:t>Caribbean Meter School</a:t>
            </a:r>
            <a:endParaRPr lang="en-US" dirty="0">
              <a:solidFill>
                <a:schemeClr val="bg1"/>
              </a:solidFill>
            </a:endParaRPr>
          </a:p>
        </p:txBody>
      </p:sp>
      <p:sp>
        <p:nvSpPr>
          <p:cNvPr id="8" name="Subtitle 2"/>
          <p:cNvSpPr>
            <a:spLocks noGrp="1"/>
          </p:cNvSpPr>
          <p:nvPr>
            <p:ph type="subTitle" idx="1"/>
          </p:nvPr>
        </p:nvSpPr>
        <p:spPr>
          <a:xfrm>
            <a:off x="3376682" y="5181600"/>
            <a:ext cx="5264723" cy="762000"/>
          </a:xfrm>
        </p:spPr>
        <p:txBody>
          <a:bodyPr>
            <a:normAutofit/>
          </a:bodyPr>
          <a:lstStyle/>
          <a:p>
            <a:pPr algn="r"/>
            <a:r>
              <a:rPr lang="en-US" dirty="0" smtClean="0">
                <a:solidFill>
                  <a:schemeClr val="bg1"/>
                </a:solidFill>
              </a:rPr>
              <a:t>January 29, 2019</a:t>
            </a:r>
          </a:p>
          <a:p>
            <a:pPr algn="r"/>
            <a:r>
              <a:rPr lang="en-US" dirty="0" smtClean="0">
                <a:solidFill>
                  <a:schemeClr val="bg1"/>
                </a:solidFill>
              </a:rPr>
              <a:t>Atlanta, GA</a:t>
            </a:r>
            <a:endParaRPr lang="en-US" dirty="0">
              <a:solidFill>
                <a:schemeClr val="bg1"/>
              </a:solidFill>
            </a:endParaRPr>
          </a:p>
        </p:txBody>
      </p:sp>
      <p:sp>
        <p:nvSpPr>
          <p:cNvPr id="10" name="TextBox 9"/>
          <p:cNvSpPr txBox="1"/>
          <p:nvPr/>
        </p:nvSpPr>
        <p:spPr>
          <a:xfrm>
            <a:off x="381000" y="1143000"/>
            <a:ext cx="4724400" cy="1231106"/>
          </a:xfrm>
          <a:prstGeom prst="rect">
            <a:avLst/>
          </a:prstGeom>
          <a:noFill/>
        </p:spPr>
        <p:txBody>
          <a:bodyPr wrap="square" rtlCol="0">
            <a:spAutoFit/>
          </a:bodyPr>
          <a:lstStyle/>
          <a:p>
            <a:r>
              <a:rPr lang="en-US" sz="2800" b="1" dirty="0" smtClean="0"/>
              <a:t>Hot Sockets- Issues, Causes and Best Practices</a:t>
            </a:r>
          </a:p>
          <a:p>
            <a:r>
              <a:rPr lang="en-US" b="1" i="1" dirty="0" smtClean="0"/>
              <a:t>John Greenewald, TESCO</a:t>
            </a:r>
            <a:endParaRPr lang="en-US" b="1" i="1" dirty="0"/>
          </a:p>
        </p:txBody>
      </p:sp>
    </p:spTree>
    <p:extLst>
      <p:ext uri="{BB962C8B-B14F-4D97-AF65-F5344CB8AC3E}">
        <p14:creationId xmlns:p14="http://schemas.microsoft.com/office/powerpoint/2010/main" val="356089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371600"/>
            <a:ext cx="8229600" cy="4114800"/>
          </a:xfrm>
          <a:solidFill>
            <a:srgbClr val="FFFFFF"/>
          </a:solidFill>
        </p:spPr>
        <p:txBody>
          <a:bodyPr>
            <a:normAutofit fontScale="92500" lnSpcReduction="10000"/>
          </a:bodyPr>
          <a:lstStyle/>
          <a:p>
            <a:pPr eaLnBrk="1" hangingPunct="1">
              <a:lnSpc>
                <a:spcPct val="80000"/>
              </a:lnSpc>
              <a:spcAft>
                <a:spcPct val="100000"/>
              </a:spcAft>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AMI deployments because of the volume of meters involved put a spot light on this issue.  </a:t>
            </a:r>
          </a:p>
          <a:p>
            <a:pPr eaLnBrk="1" hangingPunct="1">
              <a:lnSpc>
                <a:spcPct val="80000"/>
              </a:lnSpc>
              <a:spcAft>
                <a:spcPct val="100000"/>
              </a:spcAft>
              <a:buFont typeface="Arial" panose="020B0604020202020204" pitchFamily="34" charset="0"/>
              <a:buChar char="•"/>
            </a:pPr>
            <a:r>
              <a:rPr lang="en-US" altLang="en-US" sz="1400" b="0" dirty="0">
                <a:latin typeface="Arial" panose="020B0604020202020204" pitchFamily="34" charset="0"/>
                <a:cs typeface="Arial" panose="020B0604020202020204" pitchFamily="34" charset="0"/>
              </a:rPr>
              <a:t>What causes a hot socket?</a:t>
            </a:r>
          </a:p>
          <a:p>
            <a:pPr eaLnBrk="1" hangingPunct="1">
              <a:lnSpc>
                <a:spcPct val="80000"/>
              </a:lnSpc>
              <a:spcAft>
                <a:spcPct val="100000"/>
              </a:spcAft>
              <a:buFont typeface="Arial" panose="020B0604020202020204" pitchFamily="34" charset="0"/>
              <a:buChar char="•"/>
            </a:pPr>
            <a:r>
              <a:rPr lang="en-US" altLang="en-US" sz="1400" b="0" dirty="0">
                <a:latin typeface="Arial" panose="020B0604020202020204" pitchFamily="34" charset="0"/>
                <a:cs typeface="Arial" panose="020B0604020202020204" pitchFamily="34" charset="0"/>
              </a:rPr>
              <a:t>Are the meters ever the cause of a meter box failure?</a:t>
            </a:r>
          </a:p>
          <a:p>
            <a:pPr eaLnBrk="1" hangingPunct="1">
              <a:lnSpc>
                <a:spcPct val="80000"/>
              </a:lnSpc>
              <a:spcAft>
                <a:spcPct val="100000"/>
              </a:spcAft>
              <a:buFont typeface="Arial" panose="020B0604020202020204" pitchFamily="34" charset="0"/>
              <a:buChar char="•"/>
            </a:pPr>
            <a:r>
              <a:rPr lang="en-US" altLang="en-US" sz="1400" b="0" dirty="0">
                <a:latin typeface="Arial" panose="020B0604020202020204" pitchFamily="34" charset="0"/>
                <a:cs typeface="Arial" panose="020B0604020202020204" pitchFamily="34" charset="0"/>
              </a:rPr>
              <a:t>What are the things to look for when inspecting an </a:t>
            </a:r>
            <a:br>
              <a:rPr lang="en-US" altLang="en-US" sz="1400" b="0" dirty="0">
                <a:latin typeface="Arial" panose="020B0604020202020204" pitchFamily="34" charset="0"/>
                <a:cs typeface="Arial" panose="020B0604020202020204" pitchFamily="34" charset="0"/>
              </a:rPr>
            </a:br>
            <a:r>
              <a:rPr lang="en-US" altLang="en-US" sz="1400" b="0" dirty="0">
                <a:latin typeface="Arial" panose="020B0604020202020204" pitchFamily="34" charset="0"/>
                <a:cs typeface="Arial" panose="020B0604020202020204" pitchFamily="34" charset="0"/>
              </a:rPr>
              <a:t>existing meter installation?</a:t>
            </a:r>
          </a:p>
          <a:p>
            <a:pPr eaLnBrk="1" hangingPunct="1">
              <a:lnSpc>
                <a:spcPct val="80000"/>
              </a:lnSpc>
              <a:spcAft>
                <a:spcPct val="100000"/>
              </a:spcAft>
              <a:buFont typeface="Arial" panose="020B0604020202020204" pitchFamily="34" charset="0"/>
              <a:buChar char="•"/>
            </a:pPr>
            <a:r>
              <a:rPr lang="en-US" altLang="en-US" sz="1400" b="0" dirty="0">
                <a:latin typeface="Arial" panose="020B0604020202020204" pitchFamily="34" charset="0"/>
                <a:cs typeface="Arial" panose="020B0604020202020204" pitchFamily="34" charset="0"/>
              </a:rPr>
              <a:t>What are the best practices for handling potential hot</a:t>
            </a:r>
            <a:br>
              <a:rPr lang="en-US" altLang="en-US" sz="1400" b="0" dirty="0">
                <a:latin typeface="Arial" panose="020B0604020202020204" pitchFamily="34" charset="0"/>
                <a:cs typeface="Arial" panose="020B0604020202020204" pitchFamily="34" charset="0"/>
              </a:rPr>
            </a:br>
            <a:r>
              <a:rPr lang="en-US" altLang="en-US" sz="1400" b="0" dirty="0" smtClean="0">
                <a:latin typeface="Arial" panose="020B0604020202020204" pitchFamily="34" charset="0"/>
                <a:cs typeface="Arial" panose="020B0604020202020204" pitchFamily="34" charset="0"/>
              </a:rPr>
              <a:t>sockets</a:t>
            </a:r>
            <a:r>
              <a:rPr lang="en-US" altLang="en-US" sz="1400" b="0" dirty="0">
                <a:latin typeface="Arial" panose="020B0604020202020204" pitchFamily="34" charset="0"/>
                <a:cs typeface="Arial" panose="020B0604020202020204" pitchFamily="34" charset="0"/>
              </a:rPr>
              <a:t>?</a:t>
            </a:r>
          </a:p>
          <a:p>
            <a:pPr eaLnBrk="1" hangingPunct="1">
              <a:lnSpc>
                <a:spcPct val="80000"/>
              </a:lnSpc>
              <a:spcAft>
                <a:spcPct val="100000"/>
              </a:spcAft>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This presentation will cover the results of our lab </a:t>
            </a:r>
            <a:br>
              <a:rPr lang="en-US" altLang="en-US" sz="1400" b="0" dirty="0" smtClean="0">
                <a:latin typeface="Arial" panose="020B0604020202020204" pitchFamily="34" charset="0"/>
                <a:cs typeface="Arial" panose="020B0604020202020204" pitchFamily="34" charset="0"/>
              </a:rPr>
            </a:br>
            <a:r>
              <a:rPr lang="en-US" altLang="en-US" sz="1400" b="0" dirty="0" smtClean="0">
                <a:latin typeface="Arial" panose="020B0604020202020204" pitchFamily="34" charset="0"/>
                <a:cs typeface="Arial" panose="020B0604020202020204" pitchFamily="34" charset="0"/>
              </a:rPr>
              <a:t>investigation into the sources for hot sockets, the </a:t>
            </a:r>
            <a:br>
              <a:rPr lang="en-US" altLang="en-US" sz="1400" b="0" dirty="0" smtClean="0">
                <a:latin typeface="Arial" panose="020B0604020202020204" pitchFamily="34" charset="0"/>
                <a:cs typeface="Arial" panose="020B0604020202020204" pitchFamily="34" charset="0"/>
              </a:rPr>
            </a:br>
            <a:r>
              <a:rPr lang="en-US" altLang="en-US" sz="1400" b="0" dirty="0" smtClean="0">
                <a:latin typeface="Arial" panose="020B0604020202020204" pitchFamily="34" charset="0"/>
                <a:cs typeface="Arial" panose="020B0604020202020204" pitchFamily="34" charset="0"/>
              </a:rPr>
              <a:t>development of a fixture to simulate hot sockets, </a:t>
            </a:r>
            <a:br>
              <a:rPr lang="en-US" altLang="en-US" sz="1400" b="0" dirty="0" smtClean="0">
                <a:latin typeface="Arial" panose="020B0604020202020204" pitchFamily="34" charset="0"/>
                <a:cs typeface="Arial" panose="020B0604020202020204" pitchFamily="34" charset="0"/>
              </a:rPr>
            </a:br>
            <a:r>
              <a:rPr lang="en-US" altLang="en-US" sz="1400" b="0" dirty="0" smtClean="0">
                <a:latin typeface="Arial" panose="020B0604020202020204" pitchFamily="34" charset="0"/>
                <a:cs typeface="Arial" panose="020B0604020202020204" pitchFamily="34" charset="0"/>
              </a:rPr>
              <a:t>the tests and data gleaned from hot sockets, and </a:t>
            </a:r>
            <a:br>
              <a:rPr lang="en-US" altLang="en-US" sz="1400" b="0" dirty="0" smtClean="0">
                <a:latin typeface="Arial" panose="020B0604020202020204" pitchFamily="34" charset="0"/>
                <a:cs typeface="Arial" panose="020B0604020202020204" pitchFamily="34" charset="0"/>
              </a:rPr>
            </a:br>
            <a:r>
              <a:rPr lang="en-US" altLang="en-US" sz="1400" b="0" dirty="0" smtClean="0">
                <a:latin typeface="Arial" panose="020B0604020202020204" pitchFamily="34" charset="0"/>
                <a:cs typeface="Arial" panose="020B0604020202020204" pitchFamily="34" charset="0"/>
              </a:rPr>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15000" y="30480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418190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822960" y="365760"/>
            <a:ext cx="7520940" cy="929640"/>
          </a:xfrm>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533400" y="1447800"/>
            <a:ext cx="8229600" cy="1981200"/>
          </a:xfrm>
          <a:solidFill>
            <a:schemeClr val="bg1"/>
          </a:solidFill>
        </p:spPr>
        <p:txBody>
          <a:bodyPr>
            <a:noAutofit/>
          </a:bodyPr>
          <a:lstStyle/>
          <a:p>
            <a:pPr marL="400050" indent="-400050" eaLnBrk="1" hangingPunct="1">
              <a:lnSpc>
                <a:spcPct val="120000"/>
              </a:lnSpc>
              <a:spcAft>
                <a:spcPct val="20000"/>
              </a:spcAft>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TESCO’s meter lab has been contracted to develop a laboratory fixture that would simulate the various features common to most hot sockets found in the field.  </a:t>
            </a:r>
          </a:p>
          <a:p>
            <a:pPr marL="400050" indent="-400050" eaLnBrk="1" hangingPunct="1">
              <a:lnSpc>
                <a:spcPct val="120000"/>
              </a:lnSpc>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TESCO developed and refined a fixture since 2013 running tests and gathering data on the effect of hot sockets on meters.  </a:t>
            </a:r>
          </a:p>
        </p:txBody>
      </p:sp>
      <p:sp>
        <p:nvSpPr>
          <p:cNvPr id="4101" name="Rectangle 8"/>
          <p:cNvSpPr>
            <a:spLocks noChangeArrowheads="1"/>
          </p:cNvSpPr>
          <p:nvPr/>
        </p:nvSpPr>
        <p:spPr bwMode="auto">
          <a:xfrm>
            <a:off x="467061" y="3957171"/>
            <a:ext cx="4267200"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failure.</a:t>
            </a:r>
          </a:p>
          <a:p>
            <a:pPr eaLnBrk="1" hangingPunct="1">
              <a:lnSpc>
                <a:spcPct val="120000"/>
              </a:lnSpc>
              <a:spcAft>
                <a:spcPct val="20000"/>
              </a:spcAft>
            </a:pPr>
            <a:r>
              <a:rPr lang="en-US" altLang="en-US" sz="1400" dirty="0"/>
              <a:t>We have access to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4191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16</a:t>
            </a:fld>
            <a:endParaRPr lang="en-US" dirty="0">
              <a:solidFill>
                <a:srgbClr val="FFFFFF"/>
              </a:solidFill>
            </a:endParaRPr>
          </a:p>
        </p:txBody>
      </p:sp>
    </p:spTree>
    <p:extLst>
      <p:ext uri="{BB962C8B-B14F-4D97-AF65-F5344CB8AC3E}">
        <p14:creationId xmlns:p14="http://schemas.microsoft.com/office/powerpoint/2010/main" val="2104197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pPr>
              <a:buFont typeface="Arial" panose="020B0604020202020204" pitchFamily="34" charset="0"/>
              <a:buChar char="•"/>
            </a:pPr>
            <a:r>
              <a:rPr lang="en-US" altLang="en-US" sz="1800" b="0" dirty="0" smtClean="0">
                <a:latin typeface="Arial" panose="020B0604020202020204" pitchFamily="34" charset="0"/>
                <a:cs typeface="Arial" panose="020B0604020202020204" pitchFamily="34" charset="0"/>
              </a:rPr>
              <a:t>Pitted and discolored meter blades</a:t>
            </a:r>
          </a:p>
          <a:p>
            <a:pPr>
              <a:buFont typeface="Arial" panose="020B0604020202020204" pitchFamily="34" charset="0"/>
              <a:buChar char="•"/>
            </a:pPr>
            <a:r>
              <a:rPr lang="en-US" altLang="en-US" sz="1800" b="0" dirty="0" smtClean="0">
                <a:latin typeface="Arial" panose="020B0604020202020204" pitchFamily="34" charset="0"/>
                <a:cs typeface="Arial" panose="020B0604020202020204" pitchFamily="34" charset="0"/>
              </a:rPr>
              <a:t>Melted plastic around one or more of the meter stabs (typically the plastic around one stab is where the deformation starts)</a:t>
            </a:r>
          </a:p>
          <a:p>
            <a:pPr>
              <a:buFont typeface="Arial" panose="020B0604020202020204" pitchFamily="34" charset="0"/>
              <a:buChar char="•"/>
            </a:pPr>
            <a:r>
              <a:rPr lang="en-US" altLang="en-US" sz="1800" b="0" dirty="0" smtClean="0">
                <a:latin typeface="Arial" panose="020B0604020202020204" pitchFamily="34" charset="0"/>
                <a:cs typeface="Arial" panose="020B0604020202020204" pitchFamily="34" charset="0"/>
              </a:rPr>
              <a:t>Pitted and discolored socket jaws</a:t>
            </a:r>
          </a:p>
          <a:p>
            <a:pPr>
              <a:buFont typeface="Arial" panose="020B0604020202020204" pitchFamily="34" charset="0"/>
              <a:buChar char="•"/>
            </a:pPr>
            <a:r>
              <a:rPr lang="en-US" altLang="en-US" sz="1800" b="0" dirty="0" smtClean="0">
                <a:latin typeface="Arial" panose="020B0604020202020204" pitchFamily="34" charset="0"/>
                <a:cs typeface="Arial" panose="020B0604020202020204" pitchFamily="34" charset="0"/>
              </a:rPr>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27716"/>
            <a:ext cx="2590800" cy="1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77000" y="5257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3353147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hot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014" y="1371600"/>
            <a:ext cx="3486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457200" y="1524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sp>
        <p:nvSpPr>
          <p:cNvPr id="5" name="Slide Number Placeholder 2"/>
          <p:cNvSpPr>
            <a:spLocks noGrp="1"/>
          </p:cNvSpPr>
          <p:nvPr>
            <p:ph type="sldNum" sz="quarter" idx="4294967295"/>
          </p:nvPr>
        </p:nvSpPr>
        <p:spPr>
          <a:xfrm>
            <a:off x="1676400" y="6225540"/>
            <a:ext cx="685800" cy="502920"/>
          </a:xfrm>
          <a:prstGeom prst="ellipse">
            <a:avLst/>
          </a:prstGeom>
        </p:spPr>
        <p:txBody>
          <a:bodyPr/>
          <a:lstStyle/>
          <a:p>
            <a:fld id="{9FAC5DF0-0AF0-4EAE-B6D5-362C4C800D6A}" type="slidenum">
              <a:rPr lang="en-US" b="1" smtClean="0">
                <a:solidFill>
                  <a:srgbClr val="FFFFFF"/>
                </a:solidFill>
                <a:latin typeface="Arial" panose="020B0604020202020204" pitchFamily="34" charset="0"/>
                <a:cs typeface="Arial" panose="020B0604020202020204" pitchFamily="34" charset="0"/>
              </a:rPr>
              <a:pPr/>
              <a:t>18</a:t>
            </a:fld>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991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8D5CF64-6ECC-4250-A548-66FEAF5F3CCC}" type="slidenum">
              <a:rPr lang="en-US" altLang="en-US" sz="1400" smtClean="0"/>
              <a:pPr eaLnBrk="1" hangingPunct="1">
                <a:spcBef>
                  <a:spcPct val="0"/>
                </a:spcBef>
                <a:buFontTx/>
                <a:buNone/>
              </a:pPr>
              <a:t>19</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3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381000"/>
            <a:ext cx="8582891" cy="5664200"/>
          </a:xfrm>
        </p:spPr>
        <p:txBody>
          <a:bodyPr>
            <a:normAutofit/>
          </a:bodyPr>
          <a:lstStyle/>
          <a:p>
            <a:pPr marL="0" indent="0">
              <a:buNone/>
            </a:pPr>
            <a:r>
              <a:rPr lang="en-US" sz="2400" b="1" dirty="0" smtClean="0">
                <a:solidFill>
                  <a:srgbClr val="3672A8"/>
                </a:solidFill>
              </a:rPr>
              <a:t>Purpose: </a:t>
            </a:r>
          </a:p>
          <a:p>
            <a:pPr marL="0" indent="0">
              <a:buNone/>
            </a:pPr>
            <a:r>
              <a:rPr lang="en-US" dirty="0" smtClean="0">
                <a:latin typeface="Arial" panose="020B0604020202090204" pitchFamily="34" charset="0"/>
                <a:cs typeface="Arial" panose="020B0604020202090204" pitchFamily="34" charset="0"/>
              </a:rPr>
              <a:t>To acquaint the attendees with the use and purpose of Meter Test </a:t>
            </a:r>
            <a:r>
              <a:rPr lang="en-US" dirty="0">
                <a:latin typeface="Arial" panose="020B0604020202090204" pitchFamily="34" charset="0"/>
                <a:cs typeface="Arial" panose="020B0604020202090204" pitchFamily="34" charset="0"/>
              </a:rPr>
              <a:t>S</a:t>
            </a:r>
            <a:r>
              <a:rPr lang="en-US" dirty="0" smtClean="0">
                <a:latin typeface="Arial" panose="020B0604020202090204" pitchFamily="34" charset="0"/>
                <a:cs typeface="Arial" panose="020B0604020202090204" pitchFamily="34" charset="0"/>
              </a:rPr>
              <a:t>witches </a:t>
            </a:r>
          </a:p>
          <a:p>
            <a:pPr marL="0" indent="0">
              <a:buNone/>
            </a:pPr>
            <a:endParaRPr lang="en-US" b="1" dirty="0" smtClean="0">
              <a:solidFill>
                <a:srgbClr val="3672A8"/>
              </a:solidFill>
            </a:endParaRPr>
          </a:p>
          <a:p>
            <a:pPr marL="0" indent="0">
              <a:buNone/>
            </a:pPr>
            <a:r>
              <a:rPr lang="en-US" sz="2400" b="1" dirty="0" smtClean="0">
                <a:solidFill>
                  <a:srgbClr val="3672A8"/>
                </a:solidFill>
              </a:rPr>
              <a:t>Course </a:t>
            </a:r>
            <a:r>
              <a:rPr lang="en-US" sz="2400" b="1" dirty="0">
                <a:solidFill>
                  <a:srgbClr val="3672A8"/>
                </a:solidFill>
              </a:rPr>
              <a:t>Breakdown of </a:t>
            </a:r>
            <a:r>
              <a:rPr lang="en-US" sz="2400" b="1" dirty="0" smtClean="0">
                <a:solidFill>
                  <a:srgbClr val="3672A8"/>
                </a:solidFill>
              </a:rPr>
              <a:t>Topics: </a:t>
            </a: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Using Test Switches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Specifications </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Configurations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Accessories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Pre-Wired Transformer Rated Enclosures</a:t>
            </a:r>
          </a:p>
          <a:p>
            <a:pPr marL="0" indent="0">
              <a:spcBef>
                <a:spcPts val="600"/>
              </a:spcBef>
              <a:buNone/>
            </a:pPr>
            <a:endParaRPr lang="en-US" dirty="0"/>
          </a:p>
          <a:p>
            <a:pPr marL="0" indent="0">
              <a:buNone/>
            </a:pPr>
            <a:endParaRPr lang="en-US" dirty="0"/>
          </a:p>
          <a:p>
            <a:pPr marL="0" indent="0">
              <a:buNone/>
            </a:pPr>
            <a:endParaRPr lang="en-US" dirty="0"/>
          </a:p>
        </p:txBody>
      </p:sp>
      <p:pic>
        <p:nvPicPr>
          <p:cNvPr id="9" name="Picture 6" descr="TESCO-equipment-prewired-meter-box"/>
          <p:cNvPicPr>
            <a:picLocks noChangeAspect="1" noChangeArrowheads="1"/>
          </p:cNvPicPr>
          <p:nvPr/>
        </p:nvPicPr>
        <p:blipFill>
          <a:blip r:embed="rId3"/>
          <a:srcRect/>
          <a:stretch>
            <a:fillRect/>
          </a:stretch>
        </p:blipFill>
        <p:spPr bwMode="auto">
          <a:xfrm>
            <a:off x="5054600" y="1676400"/>
            <a:ext cx="4089400" cy="3072892"/>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330075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447800"/>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Hot Sockets are exactly that – hot sockets.  The hot sockets are the source of the problem and not hot meters.  </a:t>
            </a:r>
          </a:p>
          <a:p>
            <a:pPr eaLnBrk="1" hangingPunct="1">
              <a:lnSpc>
                <a:spcPct val="8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514600"/>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175082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229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609435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idx="1"/>
          </p:nvPr>
        </p:nvSpPr>
        <p:spPr>
          <a:xfrm>
            <a:off x="457200" y="1646238"/>
            <a:ext cx="2895600" cy="4525962"/>
          </a:xfrm>
          <a:noFill/>
        </p:spPr>
        <p:txBody>
          <a:bodyPr>
            <a:normAutofit fontScale="70000" lnSpcReduction="20000"/>
          </a:bodyPr>
          <a:lstStyle/>
          <a:p>
            <a:pPr>
              <a:buFont typeface="Arial" panose="020B0604020202020204" pitchFamily="34" charset="0"/>
              <a:buChar char="•"/>
            </a:pPr>
            <a:r>
              <a:rPr lang="en-US" altLang="en-US" sz="2300" b="0" dirty="0" smtClean="0">
                <a:latin typeface="Arial" panose="020B0604020202020204" pitchFamily="34" charset="0"/>
                <a:cs typeface="Arial" panose="020B0604020202020204" pitchFamily="34" charset="0"/>
              </a:rPr>
              <a:t>Calipers show a .01” gap, with that size gap between jaws and stabs we were able to heat meter stabs over 1000 degrees Fahrenheit in a few minutes.</a:t>
            </a:r>
          </a:p>
          <a:p>
            <a:pPr>
              <a:buFont typeface="Arial" panose="020B0604020202020204" pitchFamily="34" charset="0"/>
              <a:buChar char="•"/>
            </a:pPr>
            <a:endParaRPr lang="en-US" altLang="en-US" sz="2800" dirty="0" smtClean="0"/>
          </a:p>
          <a:p>
            <a:pPr>
              <a:buFont typeface="Arial" panose="020B0604020202020204" pitchFamily="34" charset="0"/>
              <a:buChar char="•"/>
            </a:pPr>
            <a:r>
              <a:rPr lang="en-US" altLang="en-US" sz="2100" b="0" dirty="0" smtClean="0">
                <a:latin typeface="Arial" panose="020B0604020202020204" pitchFamily="34" charset="0"/>
                <a:cs typeface="Arial" panose="020B0604020202020204" pitchFamily="34" charset="0"/>
              </a:rPr>
              <a:t>The rough spots you see on the post-test jaw next to the calipers are over .005” high. This surface degradation appears on the stab as well. </a:t>
            </a:r>
          </a:p>
          <a:p>
            <a:pPr marL="228600" indent="-228600"/>
            <a:endParaRPr lang="en-US" altLang="en-US" sz="2100" b="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100" b="0" dirty="0" smtClean="0">
                <a:latin typeface="Arial" panose="020B0604020202020204" pitchFamily="34" charset="0"/>
                <a:cs typeface="Arial" panose="020B0604020202020204" pitchFamily="34" charset="0"/>
              </a:rPr>
              <a:t>Between the two surfaces you can have large gaps, along with insulating by-product of the arcing, that can sustain heavy arcing in a solid state.</a:t>
            </a:r>
          </a:p>
        </p:txBody>
      </p:sp>
      <p:sp>
        <p:nvSpPr>
          <p:cNvPr id="10243"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smtClean="0">
                <a:solidFill>
                  <a:schemeClr val="bg1"/>
                </a:solidFill>
              </a:rPr>
              <a:t>Gap Evaluation</a:t>
            </a:r>
          </a:p>
        </p:txBody>
      </p:sp>
      <p:pic>
        <p:nvPicPr>
          <p:cNvPr id="10244" name="Picture 6"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42259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a:xfrm>
            <a:off x="457200" y="1752600"/>
            <a:ext cx="8229600" cy="1371600"/>
          </a:xfrm>
          <a:noFill/>
        </p:spPr>
        <p:txBody>
          <a:bodyPr>
            <a:normAutofit/>
          </a:bodyPr>
          <a:lstStyle/>
          <a:p>
            <a:pPr>
              <a:lnSpc>
                <a:spcPct val="90000"/>
              </a:lnSpc>
              <a:buFont typeface="Arial" panose="020B0604020202020204" pitchFamily="34" charset="0"/>
              <a:buChar char="•"/>
            </a:pPr>
            <a:r>
              <a:rPr lang="en-US" altLang="en-US" sz="1800" b="0" dirty="0" smtClean="0">
                <a:latin typeface="Arial" panose="020B0604020202020204" pitchFamily="34" charset="0"/>
                <a:cs typeface="Arial" panose="020B0604020202020204" pitchFamily="34" charset="0"/>
              </a:rPr>
              <a:t>In a representative side view of a .1” thick standard meter stab, you can see how small these distortions appear relative to the thickness of the stab, while creating an air gap large enough for significant arcing.</a:t>
            </a:r>
          </a:p>
        </p:txBody>
      </p:sp>
      <p:sp>
        <p:nvSpPr>
          <p:cNvPr id="11267" name="Rectangle 4"/>
          <p:cNvSpPr>
            <a:spLocks noChangeArrowheads="1"/>
          </p:cNvSpPr>
          <p:nvPr/>
        </p:nvSpPr>
        <p:spPr bwMode="auto">
          <a:xfrm>
            <a:off x="457200"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Service Degradation</a:t>
            </a:r>
            <a:endParaRPr lang="en-US" altLang="en-US" sz="3000">
              <a:solidFill>
                <a:schemeClr val="tx2"/>
              </a:solidFill>
            </a:endParaRPr>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2766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23</a:t>
            </a:fld>
            <a:endParaRPr lang="en-US" dirty="0">
              <a:solidFill>
                <a:srgbClr val="FFFFFF"/>
              </a:solidFill>
            </a:endParaRPr>
          </a:p>
        </p:txBody>
      </p:sp>
    </p:spTree>
    <p:extLst>
      <p:ext uri="{BB962C8B-B14F-4D97-AF65-F5344CB8AC3E}">
        <p14:creationId xmlns:p14="http://schemas.microsoft.com/office/powerpoint/2010/main" val="1758030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2291"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5"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
        <p:nvSpPr>
          <p:cNvPr id="9"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24</a:t>
            </a:fld>
            <a:endParaRPr lang="en-US" dirty="0">
              <a:solidFill>
                <a:srgbClr val="FFFFFF"/>
              </a:solidFill>
            </a:endParaRPr>
          </a:p>
        </p:txBody>
      </p:sp>
    </p:spTree>
    <p:custDataLst>
      <p:tags r:id="rId1"/>
    </p:custDataLst>
    <p:extLst>
      <p:ext uri="{BB962C8B-B14F-4D97-AF65-F5344CB8AC3E}">
        <p14:creationId xmlns:p14="http://schemas.microsoft.com/office/powerpoint/2010/main" val="3203464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4294967295"/>
          </p:nvPr>
        </p:nvSpPr>
        <p:spPr>
          <a:xfrm>
            <a:off x="21272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D59DF079-E1E7-42D8-B60F-52A496166AE1}" type="slidenum">
              <a:rPr lang="en-GB" sz="900">
                <a:solidFill>
                  <a:srgbClr val="FFFFFF"/>
                </a:solidFill>
                <a:latin typeface="+mn-lt"/>
              </a:rPr>
              <a:pPr algn="ctr">
                <a:defRPr/>
              </a:pPr>
              <a:t>25</a:t>
            </a:fld>
            <a:endParaRPr lang="en-GB" sz="900" dirty="0">
              <a:solidFill>
                <a:srgbClr val="FFFFFF"/>
              </a:solidFill>
              <a:latin typeface="+mn-lt"/>
            </a:endParaRPr>
          </a:p>
        </p:txBody>
      </p:sp>
      <p:sp>
        <p:nvSpPr>
          <p:cNvPr id="13316"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3317"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3318"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ontent Placeholder 1"/>
          <p:cNvSpPr txBox="1">
            <a:spLocks/>
          </p:cNvSpPr>
          <p:nvPr/>
        </p:nvSpPr>
        <p:spPr bwMode="auto">
          <a:xfrm>
            <a:off x="5299075"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298926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23"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
        <p:nvSpPr>
          <p:cNvPr id="13"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141772286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4340"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4341"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377283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5364"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5240"/>
            <a:ext cx="5584409" cy="611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27</a:t>
            </a:fld>
            <a:endParaRPr lang="en-US" dirty="0">
              <a:solidFill>
                <a:srgbClr val="FFFFFF"/>
              </a:solidFill>
            </a:endParaRPr>
          </a:p>
        </p:txBody>
      </p:sp>
    </p:spTree>
    <p:extLst>
      <p:ext uri="{BB962C8B-B14F-4D97-AF65-F5344CB8AC3E}">
        <p14:creationId xmlns:p14="http://schemas.microsoft.com/office/powerpoint/2010/main" val="4038125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6388" name="Rectangle 5"/>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smtClean="0"/>
              <a:t>Example field check list</a:t>
            </a:r>
          </a:p>
          <a:p>
            <a:pPr lvl="1" eaLnBrk="1" hangingPunct="1">
              <a:lnSpc>
                <a:spcPct val="105000"/>
              </a:lnSpc>
            </a:pPr>
            <a:r>
              <a:rPr lang="en-US" altLang="en-US" sz="1800" smtClean="0"/>
              <a:t>Gaps in meter socket jaws</a:t>
            </a:r>
          </a:p>
          <a:p>
            <a:pPr lvl="1" eaLnBrk="1" hangingPunct="1">
              <a:lnSpc>
                <a:spcPct val="105000"/>
              </a:lnSpc>
            </a:pPr>
            <a:r>
              <a:rPr lang="en-US" altLang="en-US" sz="1800" smtClean="0"/>
              <a:t>Discoloration of one jaw vs. the other three</a:t>
            </a:r>
          </a:p>
          <a:p>
            <a:pPr lvl="1" eaLnBrk="1" hangingPunct="1">
              <a:lnSpc>
                <a:spcPct val="105000"/>
              </a:lnSpc>
            </a:pPr>
            <a:r>
              <a:rPr lang="en-US" altLang="en-US" sz="1800" smtClean="0"/>
              <a:t>Signs of melted or deformed plastic on meter base</a:t>
            </a:r>
          </a:p>
          <a:p>
            <a:pPr lvl="1" eaLnBrk="1" hangingPunct="1">
              <a:lnSpc>
                <a:spcPct val="105000"/>
              </a:lnSpc>
            </a:pPr>
            <a:r>
              <a:rPr lang="en-US" altLang="en-US" sz="1800" smtClean="0"/>
              <a:t>Pitting of either meter blade or socket jaw</a:t>
            </a:r>
          </a:p>
          <a:p>
            <a:pPr lvl="1" eaLnBrk="1" hangingPunct="1">
              <a:lnSpc>
                <a:spcPct val="105000"/>
              </a:lnSpc>
            </a:pPr>
            <a:r>
              <a:rPr lang="en-US" altLang="en-US" sz="1800" smtClean="0"/>
              <a:t>Loss of tension in meter socket jaws</a:t>
            </a:r>
          </a:p>
          <a:p>
            <a:pPr lvl="1" eaLnBrk="1" hangingPunct="1">
              <a:lnSpc>
                <a:spcPct val="105000"/>
              </a:lnSpc>
            </a:pPr>
            <a:r>
              <a:rPr lang="en-US" altLang="en-US" sz="1800" smtClean="0"/>
              <a:t>Check condition of  wire insulation and connections to  meter jaws</a:t>
            </a:r>
          </a:p>
          <a:p>
            <a:pPr lvl="1" eaLnBrk="1" hangingPunct="1">
              <a:lnSpc>
                <a:spcPct val="105000"/>
              </a:lnSpc>
            </a:pPr>
            <a:r>
              <a:rPr lang="en-US" altLang="en-US" sz="1800" smtClean="0"/>
              <a:t>Check the overall condition of the box, socket, meter and how they attach to each other and the building.</a:t>
            </a:r>
          </a:p>
          <a:p>
            <a:pPr lvl="1" eaLnBrk="1" hangingPunct="1">
              <a:lnSpc>
                <a:spcPct val="105000"/>
              </a:lnSpc>
            </a:pPr>
            <a:r>
              <a:rPr lang="en-US" altLang="en-US" sz="1800" smtClean="0"/>
              <a:t>Look for signs of tampering</a:t>
            </a:r>
          </a:p>
          <a:p>
            <a:pPr lvl="1" eaLnBrk="1" hangingPunct="1">
              <a:lnSpc>
                <a:spcPct val="105000"/>
              </a:lnSpc>
            </a:pPr>
            <a:r>
              <a:rPr lang="en-US" altLang="en-US" sz="1800" smtClean="0"/>
              <a:t>Look for signs of water or debris inside of the meter can</a:t>
            </a:r>
          </a:p>
        </p:txBody>
      </p:sp>
      <p:pic>
        <p:nvPicPr>
          <p:cNvPr id="16389"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096000" y="40386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28</a:t>
            </a:fld>
            <a:endParaRPr lang="en-US" dirty="0">
              <a:solidFill>
                <a:srgbClr val="FFFFFF"/>
              </a:solidFill>
            </a:endParaRPr>
          </a:p>
        </p:txBody>
      </p:sp>
    </p:spTree>
    <p:extLst>
      <p:ext uri="{BB962C8B-B14F-4D97-AF65-F5344CB8AC3E}">
        <p14:creationId xmlns:p14="http://schemas.microsoft.com/office/powerpoint/2010/main" val="1253456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normAutofit/>
          </a:bodyPr>
          <a:lstStyle/>
          <a:p>
            <a:pPr eaLnBrk="1" hangingPunct="1">
              <a:lnSpc>
                <a:spcPct val="105000"/>
              </a:lnSpc>
              <a:buFont typeface="Arial" panose="020B0604020202020204" pitchFamily="34" charset="0"/>
              <a:buChar char="•"/>
            </a:pPr>
            <a:r>
              <a:rPr lang="en-US" altLang="en-US" sz="2400" b="0" dirty="0" smtClean="0">
                <a:latin typeface="Arial" panose="020B0604020202020204" pitchFamily="34" charset="0"/>
                <a:cs typeface="Arial" panose="020B0604020202020204" pitchFamily="34" charset="0"/>
              </a:rPr>
              <a:t>Easiest resolution is to replace the damaged jaw. </a:t>
            </a:r>
          </a:p>
          <a:p>
            <a:pPr eaLnBrk="1" hangingPunct="1">
              <a:lnSpc>
                <a:spcPct val="105000"/>
              </a:lnSpc>
              <a:buFont typeface="Arial" panose="020B0604020202020204" pitchFamily="34" charset="0"/>
              <a:buChar char="•"/>
            </a:pPr>
            <a:r>
              <a:rPr lang="en-US" altLang="en-US" sz="2400" b="0" dirty="0" smtClean="0">
                <a:latin typeface="Arial" panose="020B0604020202020204" pitchFamily="34" charset="0"/>
                <a:cs typeface="Arial" panose="020B0604020202020204" pitchFamily="34" charset="0"/>
              </a:rPr>
              <a:t>Never try and repair a damaged jaw.  The tension in the damaged jaw will not return simply by taking a pair of pliers and closing the jaw tighter.  </a:t>
            </a:r>
          </a:p>
          <a:p>
            <a:pPr eaLnBrk="1" hangingPunct="1">
              <a:lnSpc>
                <a:spcPct val="105000"/>
              </a:lnSpc>
              <a:buFont typeface="Arial" panose="020B0604020202020204" pitchFamily="34" charset="0"/>
              <a:buChar char="•"/>
            </a:pPr>
            <a:r>
              <a:rPr lang="en-US" altLang="en-US" sz="2400" b="0" dirty="0" smtClean="0">
                <a:latin typeface="Arial" panose="020B0604020202020204" pitchFamily="34" charset="0"/>
                <a:cs typeface="Arial" panose="020B0604020202020204" pitchFamily="34" charset="0"/>
              </a:rPr>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79433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59" y="838200"/>
            <a:ext cx="7543801" cy="5029201"/>
          </a:xfrm>
        </p:spPr>
        <p:txBody>
          <a:bodyPr>
            <a:normAutofit/>
          </a:bodyPr>
          <a:lstStyle/>
          <a:p>
            <a:endParaRPr lang="en-US"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smtClean="0">
                <a:latin typeface="Arial" panose="020B0604020202020204" pitchFamily="34" charset="0"/>
                <a:cs typeface="Arial" panose="020B0604020202020204" pitchFamily="34" charset="0"/>
              </a:rPr>
              <a:t>Testing </a:t>
            </a:r>
            <a:r>
              <a:rPr lang="en-US" b="1" dirty="0">
                <a:latin typeface="Arial" panose="020B0604020202020204" pitchFamily="34" charset="0"/>
                <a:cs typeface="Arial" panose="020B0604020202020204" pitchFamily="34" charset="0"/>
              </a:rPr>
              <a:t>current transformers while they are in service can be a dangerous operation if certain safety procedures are not followed. The secondary loop of a current transformer must </a:t>
            </a:r>
            <a:r>
              <a:rPr lang="en-US" b="1" dirty="0">
                <a:solidFill>
                  <a:srgbClr val="E51937"/>
                </a:solidFill>
                <a:latin typeface="Arial" panose="020B0604020202020204" pitchFamily="34" charset="0"/>
                <a:cs typeface="Arial" panose="020B0604020202020204" pitchFamily="34" charset="0"/>
              </a:rPr>
              <a:t>NEVER BE OPENED</a:t>
            </a:r>
            <a:r>
              <a:rPr lang="en-US" b="1"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The open CT secondary voltage magnitude varies with CT design and </a:t>
            </a:r>
            <a:r>
              <a:rPr lang="en-US" b="1" dirty="0" smtClean="0">
                <a:latin typeface="Arial" panose="020B0604020202020204" pitchFamily="34" charset="0"/>
                <a:cs typeface="Arial" panose="020B0604020202020204" pitchFamily="34" charset="0"/>
              </a:rPr>
              <a:t>primary current </a:t>
            </a:r>
            <a:r>
              <a:rPr lang="en-US" b="1" dirty="0">
                <a:latin typeface="Arial" panose="020B0604020202020204" pitchFamily="34" charset="0"/>
                <a:cs typeface="Arial" panose="020B0604020202020204" pitchFamily="34" charset="0"/>
              </a:rPr>
              <a:t>flow.</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high voltage that is present on the open secondary of an energized current transformer generates two great hazards. The first hazard is</a:t>
            </a:r>
            <a:r>
              <a:rPr lang="en-US" dirty="0">
                <a:solidFill>
                  <a:schemeClr val="accent2"/>
                </a:solidFill>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ELECTRICAL SHOCK TO TESTING PERSONNEL</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second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hazard is</a:t>
            </a:r>
            <a:r>
              <a:rPr lang="en-US" dirty="0">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THE BREAKDOWN OF THE CURRENT TRANSFORMER INSULATION</a:t>
            </a:r>
            <a:r>
              <a:rPr lang="en-US" dirty="0">
                <a:solidFill>
                  <a:schemeClr val="accent2"/>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Both hazards can be avoided provided that the secondary of the current transformer is never opened. The safest current transformer installations for testing are those that have a Test Switch as part of the secondary loop. A Test Switch is a device that will facilitate inserting instrumentation in the current transformer secondary loop without the danger of opening the circuit.</a:t>
            </a:r>
            <a:endParaRPr lang="en-US" dirty="0"/>
          </a:p>
        </p:txBody>
      </p:sp>
      <p:sp>
        <p:nvSpPr>
          <p:cNvPr id="6" name="Rectangle 2"/>
          <p:cNvSpPr>
            <a:spLocks noChangeArrowheads="1"/>
          </p:cNvSpPr>
          <p:nvPr/>
        </p:nvSpPr>
        <p:spPr bwMode="auto">
          <a:xfrm>
            <a:off x="2470207" y="139372"/>
            <a:ext cx="4203583" cy="519113"/>
          </a:xfrm>
          <a:prstGeom prst="rect">
            <a:avLst/>
          </a:prstGeom>
          <a:noFill/>
          <a:ln w="9525">
            <a:noFill/>
            <a:miter lim="800000"/>
            <a:headEnd/>
            <a:tailEnd/>
          </a:ln>
          <a:effectLst/>
        </p:spPr>
        <p:txBody>
          <a:bodyPr wrap="square">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SAFETY</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488959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noAutofit/>
          </a:bodyPr>
          <a:lstStyle/>
          <a:p>
            <a:pPr eaLnBrk="1" hangingPunct="1">
              <a:lnSpc>
                <a:spcPct val="120000"/>
              </a:lnSpc>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At the start of our laboratory investigation the oldest electro mechanical meters withstood hot sockets the best</a:t>
            </a:r>
          </a:p>
          <a:p>
            <a:pPr eaLnBrk="1" hangingPunct="1">
              <a:lnSpc>
                <a:spcPct val="120000"/>
              </a:lnSpc>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The latest vintage solid state meters withstood hot sockets the least.</a:t>
            </a:r>
          </a:p>
          <a:p>
            <a:pPr eaLnBrk="1" hangingPunct="1">
              <a:lnSpc>
                <a:spcPct val="120000"/>
              </a:lnSpc>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Over the course of the past few years some meter manufacturers have begun to release meters designed to withstand hot sockets and some have even begun to put temperature sensing closer to the meter blades instead of only on the metrology boards.</a:t>
            </a:r>
          </a:p>
          <a:p>
            <a:pPr eaLnBrk="1" hangingPunct="1">
              <a:lnSpc>
                <a:spcPct val="120000"/>
              </a:lnSpc>
              <a:buFont typeface="Arial" panose="020B0604020202020204" pitchFamily="34" charset="0"/>
              <a:buChar char="•"/>
            </a:pPr>
            <a:r>
              <a:rPr lang="en-US" altLang="en-US" sz="1400" b="0" dirty="0" smtClean="0">
                <a:latin typeface="Arial" panose="020B0604020202020204" pitchFamily="34" charset="0"/>
                <a:cs typeface="Arial" panose="020B0604020202020204" pitchFamily="34" charset="0"/>
              </a:rPr>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3413760" y="4169943"/>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C:\Documents and Settings\replogro\My Documents\Focus\AX Files\FOCUS AX-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6281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1" y="4201319"/>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30</a:t>
            </a:fld>
            <a:endParaRPr lang="en-US" dirty="0">
              <a:solidFill>
                <a:srgbClr val="FFFFFF"/>
              </a:solidFill>
            </a:endParaRPr>
          </a:p>
        </p:txBody>
      </p:sp>
    </p:spTree>
    <p:extLst>
      <p:ext uri="{BB962C8B-B14F-4D97-AF65-F5344CB8AC3E}">
        <p14:creationId xmlns:p14="http://schemas.microsoft.com/office/powerpoint/2010/main" val="832314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19460" name="Rectangle 5"/>
          <p:cNvSpPr>
            <a:spLocks noGrp="1" noChangeArrowheads="1"/>
          </p:cNvSpPr>
          <p:nvPr>
            <p:ph type="body" idx="1"/>
          </p:nvPr>
        </p:nvSpPr>
        <p:spPr>
          <a:xfrm>
            <a:off x="457200" y="1524000"/>
            <a:ext cx="8305800" cy="4419600"/>
          </a:xfrm>
          <a:noFill/>
        </p:spPr>
        <p:txBody>
          <a:bodyPr>
            <a:normAutofit fontScale="92500" lnSpcReduction="20000"/>
          </a:bodyPr>
          <a:lstStyle/>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Hot sockets start with a loss of tension in at least one of the meter socket jaws.  This loss of tension can be from a variety of sources that start as early as improper installation or even “tight sockets”. </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Loss of tension is necessary to create the initial micro-arcing conditions.</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Sockets with repeated meter exchanges observed to have higher incidence of hot socket issues and “booting” a meter may spring jaws even more.</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Vibration appears to be the most common catalyst to the micro-arcing that creates the initial heat in a “hot socket”.</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The meter must have some power, but current is not a significant factor in how quickly or dramatically a hot socket occurs</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The effects of vibration and weakened jaw are cumulative </a:t>
            </a:r>
          </a:p>
          <a:p>
            <a:pPr eaLnBrk="1" hangingPunct="1">
              <a:lnSpc>
                <a:spcPct val="120000"/>
              </a:lnSpc>
              <a:buFont typeface="Arial" panose="020B0604020202020204" pitchFamily="34" charset="0"/>
              <a:buChar char="•"/>
            </a:pPr>
            <a:r>
              <a:rPr lang="en-US" altLang="en-US" sz="1700" b="0" dirty="0" smtClean="0">
                <a:latin typeface="Arial" panose="020B0604020202020204" pitchFamily="34" charset="0"/>
                <a:cs typeface="Arial" panose="020B0604020202020204" pitchFamily="34" charset="0"/>
              </a:rPr>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dirty="0" smtClean="0"/>
          </a:p>
        </p:txBody>
      </p:sp>
      <p:sp>
        <p:nvSpPr>
          <p:cNvPr id="19461"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6" name="Slide Number Placeholder 2"/>
          <p:cNvSpPr>
            <a:spLocks noGrp="1"/>
          </p:cNvSpPr>
          <p:nvPr>
            <p:ph type="sldNum" sz="quarter" idx="12"/>
          </p:nvPr>
        </p:nvSpPr>
        <p:spPr>
          <a:xfrm>
            <a:off x="1676400" y="6225540"/>
            <a:ext cx="685800" cy="502920"/>
          </a:xfrm>
        </p:spPr>
        <p:txBody>
          <a:bodyPr/>
          <a:lstStyle/>
          <a:p>
            <a:fld id="{9FAC5DF0-0AF0-4EAE-B6D5-362C4C800D6A}"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406619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035162" y="1523999"/>
            <a:ext cx="3399746" cy="830997"/>
          </a:xfrm>
          <a:prstGeom prst="rect">
            <a:avLst/>
          </a:prstGeom>
          <a:noFill/>
          <a:ln w="9525">
            <a:noFill/>
            <a:miter lim="800000"/>
            <a:headEnd/>
            <a:tailEnd/>
          </a:ln>
          <a:effectLst/>
        </p:spPr>
        <p:txBody>
          <a:bodyPr wrap="square">
            <a:spAutoFit/>
          </a:bodyPr>
          <a:lstStyle/>
          <a:p>
            <a:pPr>
              <a:buClr>
                <a:srgbClr val="1CADE4"/>
              </a:buClr>
            </a:pPr>
            <a:r>
              <a:rPr lang="en-US" sz="4800" dirty="0" smtClean="0">
                <a:solidFill>
                  <a:schemeClr val="tx1">
                    <a:lumMod val="75000"/>
                    <a:lumOff val="25000"/>
                  </a:schemeClr>
                </a:solidFill>
                <a:latin typeface="Arial" panose="020B0604020202020204" pitchFamily="34" charset="0"/>
                <a:cs typeface="Arial" panose="020B0604020202020204" pitchFamily="34" charset="0"/>
              </a:rPr>
              <a:t>Questions?</a:t>
            </a:r>
            <a:endParaRPr lang="en-US" sz="4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91193" y="0"/>
            <a:ext cx="1866207" cy="1058171"/>
          </a:xfrm>
          <a:prstGeom prst="rect">
            <a:avLst/>
          </a:prstGeom>
        </p:spPr>
      </p:pic>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1835145" y="303"/>
            <a:ext cx="3152775" cy="1057867"/>
          </a:xfrm>
          <a:prstGeom prst="rect">
            <a:avLst/>
          </a:prstGeom>
        </p:spPr>
      </p:pic>
      <p:pic>
        <p:nvPicPr>
          <p:cNvPr id="9" name="Picture 8"/>
          <p:cNvPicPr>
            <a:picLocks/>
          </p:cNvPicPr>
          <p:nvPr/>
        </p:nvPicPr>
        <p:blipFill>
          <a:blip r:embed="rId5">
            <a:extLst>
              <a:ext uri="{28A0092B-C50C-407E-A947-70E740481C1C}">
                <a14:useLocalDpi xmlns:a14="http://schemas.microsoft.com/office/drawing/2010/main" val="0"/>
              </a:ext>
            </a:extLst>
          </a:blip>
          <a:stretch>
            <a:fillRect/>
          </a:stretch>
        </p:blipFill>
        <p:spPr>
          <a:xfrm>
            <a:off x="4987920" y="-5859"/>
            <a:ext cx="2103120" cy="1064029"/>
          </a:xfrm>
          <a:prstGeom prst="rect">
            <a:avLst/>
          </a:prstGeom>
        </p:spPr>
      </p:pic>
      <p:pic>
        <p:nvPicPr>
          <p:cNvPr id="10" name="Picture 9"/>
          <p:cNvPicPr>
            <a:picLocks/>
          </p:cNvPicPr>
          <p:nvPr/>
        </p:nvPicPr>
        <p:blipFill>
          <a:blip r:embed="rId6">
            <a:extLst>
              <a:ext uri="{28A0092B-C50C-407E-A947-70E740481C1C}">
                <a14:useLocalDpi xmlns:a14="http://schemas.microsoft.com/office/drawing/2010/main" val="0"/>
              </a:ext>
            </a:extLst>
          </a:blip>
          <a:stretch>
            <a:fillRect/>
          </a:stretch>
        </p:blipFill>
        <p:spPr>
          <a:xfrm>
            <a:off x="7091040" y="0"/>
            <a:ext cx="2052960" cy="105817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069" y="2743200"/>
            <a:ext cx="4130851" cy="2138588"/>
          </a:xfrm>
          <a:prstGeom prst="rect">
            <a:avLst/>
          </a:prstGeom>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32</a:t>
            </a:fld>
            <a:endParaRPr lang="en-US" dirty="0">
              <a:solidFill>
                <a:srgbClr val="FFFFFF"/>
              </a:solidFill>
            </a:endParaRPr>
          </a:p>
        </p:txBody>
      </p:sp>
      <p:pic>
        <p:nvPicPr>
          <p:cNvPr id="12" name="Picture 11" descr="300_new"/>
          <p:cNvPicPr>
            <a:picLocks noChangeAspect="1" noChangeArrowheads="1"/>
          </p:cNvPicPr>
          <p:nvPr/>
        </p:nvPicPr>
        <p:blipFill>
          <a:blip r:embed="rId8">
            <a:extLst>
              <a:ext uri="{28A0092B-C50C-407E-A947-70E740481C1C}">
                <a14:useLocalDpi xmlns:a14="http://schemas.microsoft.com/office/drawing/2010/main" val="0"/>
              </a:ext>
            </a:extLst>
          </a:blip>
          <a:srcRect t="12061" b="21608"/>
          <a:stretch>
            <a:fillRect/>
          </a:stretch>
        </p:blipFill>
        <p:spPr bwMode="auto">
          <a:xfrm>
            <a:off x="5827390" y="30480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1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2362200"/>
            <a:ext cx="3733800" cy="13849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Typical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Connections for Common Meter Forms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5" descr="TESCO Meter Forms"/>
          <p:cNvPicPr>
            <a:picLocks noGrp="1" noChangeAspect="1" noChangeArrowheads="1"/>
          </p:cNvPicPr>
          <p:nvPr>
            <p:ph idx="1"/>
          </p:nvPr>
        </p:nvPicPr>
        <p:blipFill>
          <a:blip r:embed="rId3"/>
          <a:srcRect/>
          <a:stretch>
            <a:fillRect/>
          </a:stretch>
        </p:blipFill>
        <p:spPr bwMode="auto">
          <a:xfrm>
            <a:off x="4759452" y="381000"/>
            <a:ext cx="4197096" cy="5431536"/>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359875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676400" y="15240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Specifications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 Box 5"/>
          <p:cNvSpPr txBox="1">
            <a:spLocks noGrp="1" noChangeArrowheads="1"/>
          </p:cNvSpPr>
          <p:nvPr>
            <p:ph idx="1"/>
          </p:nvPr>
        </p:nvSpPr>
        <p:spPr bwMode="auto">
          <a:xfrm>
            <a:off x="685800" y="1371600"/>
            <a:ext cx="8077200" cy="3496342"/>
          </a:xfrm>
          <a:prstGeom prst="rect">
            <a:avLst/>
          </a:prstGeom>
          <a:noFill/>
          <a:ln w="9525">
            <a:noFill/>
            <a:miter lim="800000"/>
            <a:headEnd/>
            <a:tailEnd/>
          </a:ln>
          <a:effectLst/>
        </p:spPr>
        <p:txBody>
          <a:bodyPr wrap="square">
            <a:spAutoFit/>
          </a:bodyPr>
          <a:lstStyle/>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ANSI C12 Definitions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Materials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Plating</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Wiring Connections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What to look for</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Covers</a:t>
            </a:r>
          </a:p>
        </p:txBody>
      </p:sp>
      <p:pic>
        <p:nvPicPr>
          <p:cNvPr id="8" name="Picture 6" descr="tesco-meter-test-switches"/>
          <p:cNvPicPr>
            <a:picLocks noChangeAspect="1" noChangeArrowheads="1"/>
          </p:cNvPicPr>
          <p:nvPr/>
        </p:nvPicPr>
        <p:blipFill>
          <a:blip r:embed="rId3"/>
          <a:srcRect/>
          <a:stretch>
            <a:fillRect/>
          </a:stretch>
        </p:blipFill>
        <p:spPr bwMode="auto">
          <a:xfrm>
            <a:off x="4580965" y="1828798"/>
            <a:ext cx="4233863" cy="2794349"/>
          </a:xfrm>
          <a:prstGeom prst="rect">
            <a:avLst/>
          </a:prstGeom>
          <a:noFill/>
        </p:spPr>
      </p:pic>
      <p:sp>
        <p:nvSpPr>
          <p:cNvPr id="3" name="Slide Number Placeholder 2"/>
          <p:cNvSpPr>
            <a:spLocks noGrp="1"/>
          </p:cNvSpPr>
          <p:nvPr>
            <p:ph type="sldNum" sz="quarter" idx="12"/>
          </p:nvPr>
        </p:nvSpPr>
        <p:spPr/>
        <p:txBody>
          <a:bodyPr/>
          <a:lstStyle/>
          <a:p>
            <a:fld id="{9FAC5DF0-0AF0-4EAE-B6D5-362C4C800D6A}"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4086754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09600" y="2209800"/>
            <a:ext cx="3124200" cy="1191095"/>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a:t>
            </a:r>
            <a:r>
              <a:rPr lang="en-US" sz="2800" b="1" dirty="0">
                <a:solidFill>
                  <a:schemeClr val="tx1">
                    <a:lumMod val="75000"/>
                    <a:lumOff val="25000"/>
                  </a:schemeClr>
                </a:solidFill>
                <a:latin typeface="Arial" panose="020B0604020202020204" pitchFamily="34" charset="0"/>
                <a:cs typeface="Arial" panose="020B0604020202020204" pitchFamily="34" charset="0"/>
              </a:rPr>
              <a:t>Switch Definitions</a:t>
            </a:r>
          </a:p>
        </p:txBody>
      </p:sp>
      <p:graphicFrame>
        <p:nvGraphicFramePr>
          <p:cNvPr id="7" name="Object 6"/>
          <p:cNvGraphicFramePr>
            <a:graphicFrameLocks noGrp="1" noChangeAspect="1"/>
          </p:cNvGraphicFramePr>
          <p:nvPr>
            <p:extLst>
              <p:ext uri="{D42A27DB-BD31-4B8C-83A1-F6EECF244321}">
                <p14:modId xmlns:p14="http://schemas.microsoft.com/office/powerpoint/2010/main" val="1388347642"/>
              </p:ext>
            </p:extLst>
          </p:nvPr>
        </p:nvGraphicFramePr>
        <p:xfrm>
          <a:off x="4191000" y="76200"/>
          <a:ext cx="4703763" cy="6096000"/>
        </p:xfrm>
        <a:graphic>
          <a:graphicData uri="http://schemas.openxmlformats.org/presentationml/2006/ole">
            <mc:AlternateContent xmlns:mc="http://schemas.openxmlformats.org/markup-compatibility/2006">
              <mc:Choice xmlns:v="urn:schemas-microsoft-com:vml" Requires="v">
                <p:oleObj spid="_x0000_s1076" name="Document" r:id="rId4" imgW="6195728" imgH="8030362" progId="Word.Document.8">
                  <p:embed/>
                </p:oleObj>
              </mc:Choice>
              <mc:Fallback>
                <p:oleObj name="Document" r:id="rId4" imgW="6195728" imgH="8030362"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76200"/>
                        <a:ext cx="4703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3413750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362200"/>
            <a:ext cx="2696791" cy="954107"/>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a:t>
            </a:r>
          </a:p>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Test </a:t>
            </a:r>
            <a:r>
              <a:rPr lang="en-US" sz="2800" b="1" dirty="0" smtClean="0">
                <a:solidFill>
                  <a:schemeClr val="tx1">
                    <a:lumMod val="75000"/>
                    <a:lumOff val="25000"/>
                  </a:schemeClr>
                </a:solidFill>
                <a:latin typeface="Arial" panose="020B0604020202020204" pitchFamily="34" charset="0"/>
                <a:cs typeface="Arial" panose="020B0604020202020204" pitchFamily="34" charset="0"/>
              </a:rPr>
              <a:t>Switches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Object 5"/>
          <p:cNvGraphicFramePr>
            <a:graphicFrameLocks noGrp="1" noChangeAspect="1"/>
          </p:cNvGraphicFramePr>
          <p:nvPr>
            <p:extLst>
              <p:ext uri="{D42A27DB-BD31-4B8C-83A1-F6EECF244321}">
                <p14:modId xmlns:p14="http://schemas.microsoft.com/office/powerpoint/2010/main" val="416907499"/>
              </p:ext>
            </p:extLst>
          </p:nvPr>
        </p:nvGraphicFramePr>
        <p:xfrm>
          <a:off x="4114800" y="330200"/>
          <a:ext cx="4613275" cy="5715000"/>
        </p:xfrm>
        <a:graphic>
          <a:graphicData uri="http://schemas.openxmlformats.org/presentationml/2006/ole">
            <mc:AlternateContent xmlns:mc="http://schemas.openxmlformats.org/markup-compatibility/2006">
              <mc:Choice xmlns:v="urn:schemas-microsoft-com:vml" Requires="v">
                <p:oleObj spid="_x0000_s2099" name="Document" r:id="rId4" imgW="5757989" imgH="7132139" progId="Word.Document.8">
                  <p:embed/>
                </p:oleObj>
              </mc:Choice>
              <mc:Fallback>
                <p:oleObj name="Document" r:id="rId4" imgW="5757989" imgH="7132139" progId="Word.Documen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0200"/>
                        <a:ext cx="461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1478253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56008" y="2063859"/>
            <a:ext cx="2696791" cy="1815882"/>
          </a:xfrm>
          <a:prstGeom prst="rect">
            <a:avLst/>
          </a:prstGeom>
          <a:noFill/>
          <a:ln w="9525">
            <a:noFill/>
            <a:miter lim="800000"/>
            <a:headEnd/>
            <a:tailEnd/>
          </a:ln>
          <a:effectLst/>
        </p:spPr>
        <p:txBody>
          <a:bodyPr wrap="square">
            <a:spAutoFit/>
          </a:bodyPr>
          <a:lstStyle/>
          <a:p>
            <a:pPr algn="ctr"/>
            <a:r>
              <a:rPr lang="en-US" sz="2800" b="1" dirty="0">
                <a:solidFill>
                  <a:schemeClr val="tx1">
                    <a:lumMod val="75000"/>
                    <a:lumOff val="25000"/>
                  </a:schemeClr>
                </a:solidFill>
                <a:latin typeface="Arial" panose="020B0604020202020204" pitchFamily="34" charset="0"/>
                <a:cs typeface="Arial" panose="020B0604020202020204" pitchFamily="34" charset="0"/>
              </a:rPr>
              <a:t>ANSI C12.9 General Test Switch Specifications</a:t>
            </a:r>
          </a:p>
        </p:txBody>
      </p:sp>
      <p:graphicFrame>
        <p:nvGraphicFramePr>
          <p:cNvPr id="6" name="Object 5"/>
          <p:cNvGraphicFramePr>
            <a:graphicFrameLocks noGrp="1" noChangeAspect="1"/>
          </p:cNvGraphicFramePr>
          <p:nvPr>
            <p:extLst>
              <p:ext uri="{D42A27DB-BD31-4B8C-83A1-F6EECF244321}">
                <p14:modId xmlns:p14="http://schemas.microsoft.com/office/powerpoint/2010/main" val="951216679"/>
              </p:ext>
            </p:extLst>
          </p:nvPr>
        </p:nvGraphicFramePr>
        <p:xfrm>
          <a:off x="4114800" y="228600"/>
          <a:ext cx="4610100" cy="5994400"/>
        </p:xfrm>
        <a:graphic>
          <a:graphicData uri="http://schemas.openxmlformats.org/presentationml/2006/ole">
            <mc:AlternateContent xmlns:mc="http://schemas.openxmlformats.org/markup-compatibility/2006">
              <mc:Choice xmlns:v="urn:schemas-microsoft-com:vml" Requires="v">
                <p:oleObj spid="_x0000_s3123" name="Document" r:id="rId4" imgW="6255895" imgH="8115684" progId="Word.Document.8">
                  <p:embed/>
                </p:oleObj>
              </mc:Choice>
              <mc:Fallback>
                <p:oleObj name="Document" r:id="rId4" imgW="6255895" imgH="8115684"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8600"/>
                        <a:ext cx="46101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175732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6096000" cy="519113"/>
          </a:xfrm>
          <a:prstGeom prst="rect">
            <a:avLst/>
          </a:prstGeom>
          <a:noFill/>
          <a:ln w="9525">
            <a:noFill/>
            <a:miter lim="800000"/>
            <a:headEnd/>
            <a:tailEnd/>
          </a:ln>
          <a:effectLst/>
        </p:spPr>
        <p:txBody>
          <a:bodyPr>
            <a:spAutoFit/>
          </a:bodyPr>
          <a:lstStyle/>
          <a:p>
            <a:pPr algn="ctr"/>
            <a:r>
              <a:rPr lang="en-US" sz="2800" b="1" dirty="0" smtClean="0">
                <a:solidFill>
                  <a:schemeClr val="tx1">
                    <a:lumMod val="75000"/>
                    <a:lumOff val="25000"/>
                  </a:schemeClr>
                </a:solidFill>
                <a:latin typeface="Arial" panose="020B0604020202020204" pitchFamily="34" charset="0"/>
                <a:cs typeface="Arial" panose="020B0604020202020204" pitchFamily="34" charset="0"/>
              </a:rPr>
              <a:t>Test Switch Configurations</a:t>
            </a:r>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Content Placeholder 10" descr="909884 rev1"/>
          <p:cNvPicPr>
            <a:picLocks noGrp="1" noChangeAspect="1" noChangeArrowheads="1"/>
          </p:cNvPicPr>
          <p:nvPr>
            <p:ph idx="1"/>
          </p:nvPr>
        </p:nvPicPr>
        <p:blipFill>
          <a:blip r:embed="rId2"/>
          <a:srcRect/>
          <a:stretch>
            <a:fillRect/>
          </a:stretch>
        </p:blipFill>
        <p:spPr bwMode="auto">
          <a:xfrm>
            <a:off x="4343400" y="1752600"/>
            <a:ext cx="4663440" cy="3015615"/>
          </a:xfrm>
          <a:prstGeom prst="rect">
            <a:avLst/>
          </a:prstGeom>
          <a:noFill/>
        </p:spPr>
      </p:pic>
      <p:sp>
        <p:nvSpPr>
          <p:cNvPr id="6" name="Text Box 5"/>
          <p:cNvSpPr txBox="1">
            <a:spLocks noChangeArrowheads="1"/>
          </p:cNvSpPr>
          <p:nvPr/>
        </p:nvSpPr>
        <p:spPr bwMode="auto">
          <a:xfrm>
            <a:off x="533400" y="1600200"/>
            <a:ext cx="3810000" cy="3944670"/>
          </a:xfrm>
          <a:prstGeom prst="rect">
            <a:avLst/>
          </a:prstGeom>
          <a:noFill/>
          <a:ln w="9525">
            <a:noFill/>
            <a:miter lim="800000"/>
            <a:headEnd/>
            <a:tailEnd/>
          </a:ln>
          <a:effectLst/>
        </p:spPr>
        <p:txBody>
          <a:bodyPr wrap="square">
            <a:spAutoFit/>
          </a:bodyPr>
          <a:lstStyle/>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Layout</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Handle Colors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Reversed vs. Normal Potentials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Current Links</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Base Sizing</a:t>
            </a:r>
          </a:p>
          <a:p>
            <a:pPr marL="342900" indent="-342900">
              <a:spcBef>
                <a:spcPts val="1200"/>
              </a:spcBef>
              <a:spcAft>
                <a:spcPts val="200"/>
              </a:spcAft>
              <a:buClr>
                <a:srgbClr val="1CADE4"/>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 </a:t>
            </a:r>
            <a:r>
              <a:rPr lang="en-US" sz="2400" dirty="0" smtClean="0">
                <a:solidFill>
                  <a:schemeClr val="tx1">
                    <a:lumMod val="75000"/>
                    <a:lumOff val="25000"/>
                  </a:schemeClr>
                </a:solidFill>
                <a:latin typeface="Arial" panose="020B0604020202020204" pitchFamily="34" charset="0"/>
                <a:cs typeface="Arial" panose="020B0604020202020204" pitchFamily="34" charset="0"/>
              </a:rPr>
              <a:t>Locations and Removable vs Fixed</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FAC5DF0-0AF0-4EAE-B6D5-362C4C800D6A}" type="slidenum">
              <a:rPr lang="en-US" smtClean="0">
                <a:solidFill>
                  <a:srgbClr val="FFFFFF"/>
                </a:solidFill>
              </a:rPr>
              <a:pPr/>
              <a:t>9</a:t>
            </a:fld>
            <a:endParaRPr lang="en-US" dirty="0">
              <a:solidFill>
                <a:srgbClr val="FFFFFF"/>
              </a:solidFill>
            </a:endParaRPr>
          </a:p>
        </p:txBody>
      </p:sp>
    </p:spTree>
    <p:extLst>
      <p:ext uri="{BB962C8B-B14F-4D97-AF65-F5344CB8AC3E}">
        <p14:creationId xmlns:p14="http://schemas.microsoft.com/office/powerpoint/2010/main" val="1551596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UPDATED RMEMA Instructor Powerpoint Template for 2018</Template>
  <TotalTime>276</TotalTime>
  <Words>1558</Words>
  <Application>Microsoft Office PowerPoint</Application>
  <PresentationFormat>On-screen Show (4:3)</PresentationFormat>
  <Paragraphs>194</Paragraphs>
  <Slides>32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Angles</vt:lpstr>
      <vt:lpstr>Document</vt:lpstr>
      <vt:lpstr>Caribbean Meter School</vt:lpstr>
      <vt:lpstr>PowerPoint Presentation</vt:lpstr>
      <vt:lpstr>PowerPoint Presentation</vt:lpstr>
      <vt:lpstr>PowerPoint Presentation</vt:lpstr>
      <vt:lpstr>PowerPoint Presentation</vt:lpstr>
      <vt:lpstr>ANSI C12.9 Test Switch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Caribbean Meter School</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Gap Evaluation</vt:lpstr>
      <vt:lpstr>PowerPoint Presentation</vt:lpstr>
      <vt:lpstr>PowerPoint Presentation</vt:lpstr>
      <vt:lpstr>PowerPoint Presentation</vt:lpstr>
      <vt:lpstr>What are the necessary ingredients  for a hot socket?</vt:lpstr>
      <vt:lpstr>PowerPoint Presentation</vt:lpstr>
      <vt:lpstr>Field Inspection of Sockets Best Practices </vt:lpstr>
      <vt:lpstr>What can be done once a hot  socket is identified?</vt:lpstr>
      <vt:lpstr>Base Line Data Electro Mechanical meters vs solid state vs the latest generation of meters designed with hot sockets in mind</vt:lpstr>
      <vt:lpstr>Summary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Michele Gravel</dc:creator>
  <cp:lastModifiedBy>Tom Lawton</cp:lastModifiedBy>
  <cp:revision>53</cp:revision>
  <dcterms:created xsi:type="dcterms:W3CDTF">2018-02-13T20:13:38Z</dcterms:created>
  <dcterms:modified xsi:type="dcterms:W3CDTF">2019-01-25T23:48:35Z</dcterms:modified>
</cp:coreProperties>
</file>