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0" r:id="rId1"/>
  </p:sldMasterIdLst>
  <p:notesMasterIdLst>
    <p:notesMasterId r:id="rId36"/>
  </p:notesMasterIdLst>
  <p:handoutMasterIdLst>
    <p:handoutMasterId r:id="rId37"/>
  </p:handoutMasterIdLst>
  <p:sldIdLst>
    <p:sldId id="374" r:id="rId2"/>
    <p:sldId id="351" r:id="rId3"/>
    <p:sldId id="330" r:id="rId4"/>
    <p:sldId id="323" r:id="rId5"/>
    <p:sldId id="339" r:id="rId6"/>
    <p:sldId id="324" r:id="rId7"/>
    <p:sldId id="395" r:id="rId8"/>
    <p:sldId id="398" r:id="rId9"/>
    <p:sldId id="399" r:id="rId10"/>
    <p:sldId id="400" r:id="rId11"/>
    <p:sldId id="401" r:id="rId12"/>
    <p:sldId id="344" r:id="rId13"/>
    <p:sldId id="366" r:id="rId14"/>
    <p:sldId id="402" r:id="rId15"/>
    <p:sldId id="403" r:id="rId16"/>
    <p:sldId id="341" r:id="rId17"/>
    <p:sldId id="326" r:id="rId18"/>
    <p:sldId id="404" r:id="rId19"/>
    <p:sldId id="405" r:id="rId20"/>
    <p:sldId id="365" r:id="rId21"/>
    <p:sldId id="406" r:id="rId22"/>
    <p:sldId id="389" r:id="rId23"/>
    <p:sldId id="407" r:id="rId24"/>
    <p:sldId id="390" r:id="rId25"/>
    <p:sldId id="338" r:id="rId26"/>
    <p:sldId id="408" r:id="rId27"/>
    <p:sldId id="409" r:id="rId28"/>
    <p:sldId id="411" r:id="rId29"/>
    <p:sldId id="410" r:id="rId30"/>
    <p:sldId id="412" r:id="rId31"/>
    <p:sldId id="413" r:id="rId32"/>
    <p:sldId id="414" r:id="rId33"/>
    <p:sldId id="415" r:id="rId34"/>
    <p:sldId id="392" r:id="rId3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7350" autoAdjust="0"/>
  </p:normalViewPr>
  <p:slideViewPr>
    <p:cSldViewPr>
      <p:cViewPr varScale="1">
        <p:scale>
          <a:sx n="86" d="100"/>
          <a:sy n="86" d="100"/>
        </p:scale>
        <p:origin x="-1195"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0A36DA-FB1C-4F98-8E68-389B566143ED}" type="slidenum">
              <a:rPr lang="en-US" smtClean="0"/>
              <a:pPr>
                <a:defRPr/>
              </a:pPr>
              <a:t>1</a:t>
            </a:fld>
            <a:endParaRPr lang="en-US" dirty="0"/>
          </a:p>
        </p:txBody>
      </p:sp>
    </p:spTree>
    <p:extLst>
      <p:ext uri="{BB962C8B-B14F-4D97-AF65-F5344CB8AC3E}">
        <p14:creationId xmlns:p14="http://schemas.microsoft.com/office/powerpoint/2010/main" val="364530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16</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48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29</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33</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34</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12</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9183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9770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924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762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97397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39098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1947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5201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018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8555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82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48462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0695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467725" y="6400798"/>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defRPr/>
            </a:pPr>
            <a:fld id="{B5492B3F-9E5F-43C2-AFD6-9D8C5F6783D8}" type="slidenum">
              <a:rPr lang="ru-RU" altLang="en-US" sz="1200" smtClean="0">
                <a:solidFill>
                  <a:schemeClr val="tx1"/>
                </a:solidFill>
              </a:rPr>
              <a:pPr eaLnBrk="1" hangingPunct="1">
                <a:spcBef>
                  <a:spcPct val="0"/>
                </a:spcBef>
                <a:defRPr/>
              </a:pPr>
              <a:t>‹#›</a:t>
            </a:fld>
            <a:endParaRPr lang="ru-RU" altLang="en-US" sz="1200" dirty="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smtClean="0">
              <a:solidFill>
                <a:schemeClr val="tx1"/>
              </a:solidFill>
              <a:latin typeface="AvantGarde"/>
            </a:endParaRPr>
          </a:p>
        </p:txBody>
      </p:sp>
      <p:sp>
        <p:nvSpPr>
          <p:cNvPr id="1041" name="Rectangle 2"/>
          <p:cNvSpPr>
            <a:spLocks noChangeArrowheads="1"/>
          </p:cNvSpPr>
          <p:nvPr userDrawn="1"/>
        </p:nvSpPr>
        <p:spPr bwMode="auto">
          <a:xfrm>
            <a:off x="457200" y="304800"/>
            <a:ext cx="8229600" cy="838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0"/>
              </a:spcBef>
              <a:defRPr sz="4400">
                <a:solidFill>
                  <a:srgbClr val="000000"/>
                </a:solidFill>
                <a:latin typeface="Times New Roman" pitchFamily="18" charset="0"/>
              </a:defRPr>
            </a:lvl1pPr>
            <a:lvl2pPr algn="ctr">
              <a:spcBef>
                <a:spcPct val="0"/>
              </a:spcBef>
              <a:defRPr sz="4400">
                <a:solidFill>
                  <a:srgbClr val="000000"/>
                </a:solidFill>
                <a:latin typeface="Times New Roman" pitchFamily="18" charset="0"/>
              </a:defRPr>
            </a:lvl2pPr>
            <a:lvl3pPr algn="ctr">
              <a:spcBef>
                <a:spcPct val="0"/>
              </a:spcBef>
              <a:defRPr sz="4400">
                <a:solidFill>
                  <a:srgbClr val="000000"/>
                </a:solidFill>
                <a:latin typeface="Times New Roman" pitchFamily="18" charset="0"/>
              </a:defRPr>
            </a:lvl3pPr>
            <a:lvl4pPr algn="ctr">
              <a:spcBef>
                <a:spcPct val="0"/>
              </a:spcBef>
              <a:defRPr sz="4400">
                <a:solidFill>
                  <a:srgbClr val="000000"/>
                </a:solidFill>
                <a:latin typeface="Times New Roman" pitchFamily="18" charset="0"/>
              </a:defRPr>
            </a:lvl4pPr>
            <a:lvl5pPr algn="ct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48525" y="6028883"/>
            <a:ext cx="1219200" cy="625740"/>
          </a:xfrm>
          <a:prstGeom prst="rect">
            <a:avLst/>
          </a:prstGeom>
        </p:spPr>
      </p:pic>
    </p:spTree>
    <p:extLst>
      <p:ext uri="{BB962C8B-B14F-4D97-AF65-F5344CB8AC3E}">
        <p14:creationId xmlns:p14="http://schemas.microsoft.com/office/powerpoint/2010/main" val="21978238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ps.ny.gov/Part92-Operating-Manua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ps.ny.gov/Part92-Operating-Manual.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1459"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dirty="0"/>
          </a:p>
        </p:txBody>
      </p:sp>
      <p:sp>
        <p:nvSpPr>
          <p:cNvPr id="8"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dirty="0"/>
          </a:p>
        </p:txBody>
      </p:sp>
      <p:sp>
        <p:nvSpPr>
          <p:cNvPr id="11" name="Text Box 4"/>
          <p:cNvSpPr txBox="1">
            <a:spLocks noChangeArrowheads="1"/>
          </p:cNvSpPr>
          <p:nvPr/>
        </p:nvSpPr>
        <p:spPr bwMode="auto">
          <a:xfrm>
            <a:off x="2566737" y="1838939"/>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3600" b="1" dirty="0" smtClean="0">
                <a:solidFill>
                  <a:srgbClr val="2F549D"/>
                </a:solidFill>
              </a:rPr>
              <a:t>ANSI C12.1 and NY State PSC Part 92</a:t>
            </a:r>
            <a:endParaRPr lang="en-US" altLang="en-US" sz="3600" b="1" dirty="0">
              <a:solidFill>
                <a:srgbClr val="2F549D"/>
              </a:solidFill>
            </a:endParaRPr>
          </a:p>
        </p:txBody>
      </p:sp>
      <p:sp>
        <p:nvSpPr>
          <p:cNvPr id="2" name="AutoShape 6" descr="Image result for pennsylvania rural electric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8" descr="Image result for pennsylvania rural electric associ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820283"/>
            <a:ext cx="2007972" cy="115639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474" y="1837531"/>
            <a:ext cx="14811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by Tom Lawton, TESCO</a:t>
            </a:r>
          </a:p>
          <a:p>
            <a:pPr algn="r" eaLnBrk="1" hangingPunct="1">
              <a:spcBef>
                <a:spcPct val="0"/>
              </a:spcBef>
              <a:buFontTx/>
              <a:buNone/>
            </a:pPr>
            <a:r>
              <a:rPr lang="en-US" altLang="en-US" sz="1600" dirty="0" smtClean="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MEUA Meter School 102</a:t>
            </a:r>
          </a:p>
          <a:p>
            <a:pPr algn="r" eaLnBrk="1" hangingPunct="1">
              <a:spcBef>
                <a:spcPct val="0"/>
              </a:spcBef>
              <a:spcAft>
                <a:spcPts val="0"/>
              </a:spcAft>
              <a:buFontTx/>
              <a:buNone/>
            </a:pPr>
            <a:r>
              <a:rPr lang="en-US" altLang="en-US" sz="1600" i="1" dirty="0" smtClean="0">
                <a:solidFill>
                  <a:schemeClr val="bg1"/>
                </a:solidFill>
              </a:rPr>
              <a:t>March 4, 2020</a:t>
            </a:r>
          </a:p>
          <a:p>
            <a:pPr algn="r" eaLnBrk="1" hangingPunct="1">
              <a:spcBef>
                <a:spcPct val="0"/>
              </a:spcBef>
              <a:spcAft>
                <a:spcPts val="0"/>
              </a:spcAft>
              <a:buFontTx/>
              <a:buNone/>
            </a:pPr>
            <a:r>
              <a:rPr lang="en-US" altLang="en-US" sz="1600" i="1" dirty="0" smtClean="0">
                <a:solidFill>
                  <a:schemeClr val="bg1"/>
                </a:solidFill>
              </a:rPr>
              <a:t>1:00 p.m. – 3:00 p.m.</a:t>
            </a:r>
            <a:endParaRPr lang="en-US" altLang="en-US" sz="1600" i="1" dirty="0">
              <a:solidFill>
                <a:schemeClr val="bg1"/>
              </a:solidFill>
            </a:endParaRPr>
          </a:p>
        </p:txBody>
      </p:sp>
    </p:spTree>
    <p:extLst>
      <p:ext uri="{BB962C8B-B14F-4D97-AF65-F5344CB8AC3E}">
        <p14:creationId xmlns:p14="http://schemas.microsoft.com/office/powerpoint/2010/main" val="359059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18315692"/>
              </p:ext>
            </p:extLst>
          </p:nvPr>
        </p:nvGraphicFramePr>
        <p:xfrm>
          <a:off x="457200" y="1456055"/>
          <a:ext cx="8229600" cy="38100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435653">
                <a:tc>
                  <a:txBody>
                    <a:bodyPr/>
                    <a:lstStyle/>
                    <a:p>
                      <a:pPr marL="0" marR="0">
                        <a:spcBef>
                          <a:spcPts val="0"/>
                        </a:spcBef>
                        <a:spcAft>
                          <a:spcPts val="0"/>
                        </a:spcAft>
                      </a:pPr>
                      <a:r>
                        <a:rPr lang="en-US" sz="1000" strike="sngStrike" dirty="0">
                          <a:effectLst/>
                        </a:rPr>
                        <a:t>ANSI C12.25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Discussion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Service Performance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strike="sngStrike" dirty="0">
                          <a:effectLst/>
                        </a:rPr>
                        <a:t>SC 25</a:t>
                      </a:r>
                      <a:endParaRPr lang="en-US" sz="1000" dirty="0">
                        <a:effectLst/>
                      </a:endParaRPr>
                    </a:p>
                    <a:p>
                      <a:pPr marL="0" marR="0" algn="ctr">
                        <a:spcBef>
                          <a:spcPts val="0"/>
                        </a:spcBef>
                        <a:spcAft>
                          <a:spcPts val="0"/>
                        </a:spcAft>
                      </a:pPr>
                      <a:r>
                        <a:rPr lang="en-US" sz="1000" strike="sngStrike" dirty="0">
                          <a:effectLst/>
                        </a:rPr>
                        <a:t>Lawton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Drafting Requirements. May be revision to existing ANSI Std</a:t>
                      </a:r>
                      <a:endParaRPr lang="en-US" sz="1000" dirty="0">
                        <a:effectLst/>
                      </a:endParaRPr>
                    </a:p>
                    <a:p>
                      <a:pPr marL="0" marR="0">
                        <a:spcBef>
                          <a:spcPts val="0"/>
                        </a:spcBef>
                        <a:spcAft>
                          <a:spcPts val="0"/>
                        </a:spcAft>
                      </a:pPr>
                      <a:r>
                        <a:rPr lang="en-US" sz="1000" dirty="0">
                          <a:effectLst/>
                        </a:rPr>
                        <a:t>Included in C12.1 now</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C12.26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Communication Interface Module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Inactive</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C12.27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 Upgradeability</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 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Project on hold as of Fall 2014</a:t>
                      </a:r>
                      <a:endParaRPr lang="en-US" sz="1000" dirty="0">
                        <a:effectLst/>
                        <a:latin typeface="Courier New"/>
                        <a:ea typeface="Times New Roman"/>
                      </a:endParaRPr>
                    </a:p>
                  </a:txBody>
                  <a:tcPr marL="65348" marR="65348" marT="0" marB="0"/>
                </a:tc>
              </a:tr>
              <a:tr h="290435">
                <a:tc>
                  <a:txBody>
                    <a:bodyPr/>
                    <a:lstStyle/>
                    <a:p>
                      <a:pPr marL="0" marR="0">
                        <a:spcBef>
                          <a:spcPts val="0"/>
                        </a:spcBef>
                        <a:spcAft>
                          <a:spcPts val="0"/>
                        </a:spcAft>
                      </a:pPr>
                      <a:r>
                        <a:rPr lang="en-US" sz="1000" dirty="0">
                          <a:effectLst/>
                        </a:rPr>
                        <a:t>ANSI C12.29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Field Testing of Metering Sites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SC29</a:t>
                      </a:r>
                    </a:p>
                    <a:p>
                      <a:pPr marL="0" marR="0" algn="ctr">
                        <a:spcBef>
                          <a:spcPts val="0"/>
                        </a:spcBef>
                        <a:spcAft>
                          <a:spcPts val="0"/>
                        </a:spcAft>
                      </a:pPr>
                      <a:r>
                        <a:rPr lang="en-US" sz="1000" dirty="0">
                          <a:effectLst/>
                        </a:rPr>
                        <a:t>Hardy</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Discussion Phase -Working Group Active</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ANSI Registered C12.30 TR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progress</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Requirements for:</a:t>
                      </a:r>
                    </a:p>
                    <a:p>
                      <a:pPr marL="0" marR="0">
                        <a:spcBef>
                          <a:spcPts val="0"/>
                        </a:spcBef>
                        <a:spcAft>
                          <a:spcPts val="0"/>
                        </a:spcAft>
                      </a:pPr>
                      <a:r>
                        <a:rPr lang="en-US" sz="1000" dirty="0">
                          <a:effectLst/>
                        </a:rPr>
                        <a:t>Metering Devices Equipped with Service Switches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Technical Report</a:t>
                      </a:r>
                    </a:p>
                    <a:p>
                      <a:pPr marL="0" marR="0">
                        <a:spcBef>
                          <a:spcPts val="0"/>
                        </a:spcBef>
                        <a:spcAft>
                          <a:spcPts val="0"/>
                        </a:spcAft>
                      </a:pPr>
                      <a:r>
                        <a:rPr lang="en-US" sz="1000" dirty="0">
                          <a:effectLst/>
                        </a:rPr>
                        <a:t>NEMA C&amp;S approved.  Registered February 16, 2014.</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C12.31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VA Standard Subcommittee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31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C12SC31 Formed St. Louis Oct 2014</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C12.46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OIML</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SC46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Developing Draft</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62056-5-3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5-3:DLMS/COSEM application layer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580870">
                <a:tc>
                  <a:txBody>
                    <a:bodyPr/>
                    <a:lstStyle/>
                    <a:p>
                      <a:pPr marL="0" marR="0">
                        <a:spcBef>
                          <a:spcPts val="0"/>
                        </a:spcBef>
                        <a:spcAft>
                          <a:spcPts val="0"/>
                        </a:spcAft>
                      </a:pPr>
                      <a:r>
                        <a:rPr lang="en-US" sz="1000" dirty="0">
                          <a:effectLst/>
                        </a:rPr>
                        <a:t>C12-IEC 62056-6-1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6-1: Object Identification System (OBIS)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62056-6-2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6-2: COSEM interface classes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bl>
          </a:graphicData>
        </a:graphic>
      </p:graphicFrame>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5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689434"/>
              </p:ext>
            </p:extLst>
          </p:nvPr>
        </p:nvGraphicFramePr>
        <p:xfrm>
          <a:off x="457200" y="1397272"/>
          <a:ext cx="8229600" cy="12192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580870">
                <a:tc>
                  <a:txBody>
                    <a:bodyPr/>
                    <a:lstStyle/>
                    <a:p>
                      <a:pPr marL="0" marR="0">
                        <a:spcBef>
                          <a:spcPts val="0"/>
                        </a:spcBef>
                        <a:spcAft>
                          <a:spcPts val="0"/>
                        </a:spcAft>
                      </a:pPr>
                      <a:r>
                        <a:rPr lang="en-US" sz="1000" dirty="0">
                          <a:effectLst/>
                        </a:rPr>
                        <a:t>C12-IEC TS 62056-8-20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8-20: Mesh communication profile for neighborhood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62056-9-7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Communication profile for TCP-UDP/IP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bl>
          </a:graphicData>
        </a:graphic>
      </p:graphicFrame>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296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hangingPunct="1"/>
            <a:r>
              <a:rPr lang="en-US" b="1"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898676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 xmlns:a16="http://schemas.microsoft.com/office/drawing/2014/main" val="20000"/>
                    </a:ext>
                  </a:extLst>
                </a:gridCol>
                <a:gridCol w="5738070">
                  <a:extLst>
                    <a:ext uri="{9D8B030D-6E8A-4147-A177-3AD203B41FA5}">
                      <a16:colId xmlns="" xmlns:a16="http://schemas.microsoft.com/office/drawing/2014/main"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 xmlns:a16="http://schemas.microsoft.com/office/drawing/2014/main"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a:t>
                      </a:r>
                      <a:r>
                        <a:rPr lang="en-US" dirty="0" smtClean="0"/>
                        <a:t>C12.10</a:t>
                      </a:r>
                      <a:endParaRPr lang="en-US" dirty="0"/>
                    </a:p>
                  </a:txBody>
                  <a:tcPr anchor="ctr"/>
                </a:tc>
                <a:extLst>
                  <a:ext uri="{0D108BD9-81ED-4DB2-BD59-A6C34878D82A}">
                    <a16:rowId xmlns="" xmlns:a16="http://schemas.microsoft.com/office/drawing/2014/main"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 xmlns:a16="http://schemas.microsoft.com/office/drawing/2014/main" val="10002"/>
                  </a:ext>
                </a:extLst>
              </a:tr>
              <a:tr h="501515">
                <a:tc>
                  <a:txBody>
                    <a:bodyPr/>
                    <a:lstStyle/>
                    <a:p>
                      <a:r>
                        <a:rPr lang="en-US" dirty="0"/>
                        <a:t>C12 SC16</a:t>
                      </a:r>
                    </a:p>
                  </a:txBody>
                  <a:tcPr anchor="ctr"/>
                </a:tc>
                <a:tc>
                  <a:txBody>
                    <a:bodyPr/>
                    <a:lstStyle/>
                    <a:p>
                      <a:r>
                        <a:rPr lang="en-US" dirty="0" smtClean="0"/>
                        <a:t>C12.20, C12.24</a:t>
                      </a:r>
                      <a:endParaRPr lang="en-US" dirty="0"/>
                    </a:p>
                  </a:txBody>
                  <a:tcPr anchor="ctr"/>
                </a:tc>
                <a:extLst>
                  <a:ext uri="{0D108BD9-81ED-4DB2-BD59-A6C34878D82A}">
                    <a16:rowId xmlns="" xmlns:a16="http://schemas.microsoft.com/office/drawing/2014/main"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 xmlns:a16="http://schemas.microsoft.com/office/drawing/2014/main"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 xmlns:a16="http://schemas.microsoft.com/office/drawing/2014/main"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 xmlns:a16="http://schemas.microsoft.com/office/drawing/2014/main"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a:t>
            </a:r>
            <a:r>
              <a:rPr lang="en-US" sz="2600" dirty="0" smtClean="0">
                <a:solidFill>
                  <a:srgbClr val="002060"/>
                </a:solidFill>
                <a:latin typeface="Calibri" panose="020F0502020204030204" pitchFamily="34" charset="0"/>
              </a:rPr>
              <a:t>Code </a:t>
            </a:r>
            <a:r>
              <a:rPr lang="en-US" sz="2600" dirty="0">
                <a:solidFill>
                  <a:srgbClr val="002060"/>
                </a:solidFill>
                <a:latin typeface="Calibri" panose="020F0502020204030204" pitchFamily="34" charset="0"/>
              </a:rPr>
              <a:t>for Electricity </a:t>
            </a:r>
            <a:r>
              <a:rPr lang="en-US" sz="2600" dirty="0" smtClean="0">
                <a:solidFill>
                  <a:srgbClr val="002060"/>
                </a:solidFill>
                <a:latin typeface="Calibri" panose="020F0502020204030204" pitchFamily="34" charset="0"/>
              </a:rPr>
              <a:t>Metering -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Demand Type Test working group – they are grappling with the reckoning of time for type testing.  Demand type testing has never been defined to everyone’s satisfaction (meter manufacturers and Utilities).</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Working Group formed on creating a Standards Road map as some groups are languishing while others are moving ahead at full speed and we are not releasing everything we need as quickly as we need them.</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C12.10 is being converted into a Stand alone safety document.  This was going to be withdrawn in favor of UL 2735 that was to be drafted jointly by ANSI and UL.  Instead UL created their own.  Later an agreement was reached that UL 2735C would be drafted jointly and then once released would also become the new UL 2735.  There are still over 70 comments to resolve in the updated 2735 so this is expected to take several more years.  C12.10 should be ready as a standalone safety standard by 2020 (several drawings are being updated, then need to be reviewed and balloted)</a:t>
            </a:r>
            <a:endParaRPr lang="en-US" sz="20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 </a:t>
            </a:r>
            <a:r>
              <a:rPr lang="en-US" sz="2600" dirty="0">
                <a:solidFill>
                  <a:srgbClr val="002060"/>
                </a:solidFill>
                <a:latin typeface="Calibri" panose="020F0502020204030204" pitchFamily="34" charset="0"/>
              </a:rPr>
              <a:t>Code for Electricity </a:t>
            </a:r>
            <a:r>
              <a:rPr lang="en-US" sz="2600" dirty="0" smtClean="0">
                <a:solidFill>
                  <a:srgbClr val="002060"/>
                </a:solidFill>
                <a:latin typeface="Calibri" panose="020F0502020204030204" pitchFamily="34" charset="0"/>
              </a:rPr>
              <a:t>Metering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Temperature Rise working group.  This was created several years ago to understand what level of temperature rise is to be expected in a meter and can be withstood by a meter and for what period of time.  This goes back to hot sockets and their effect on meters.  A great deal of data has been generated, L+G is leading this effort.  The working group has agreed that based on this data and testing set up they are now need to develop a generic meter box that is not vendor specific that all meter manufacturer’s can use to generate data that can be compared to each other and to the standard.  This will hopefully be ready by the next meeting (Spring 2020, Orlando FL) and initial data presented.  </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In Service Testing Working group.  </a:t>
            </a:r>
          </a:p>
          <a:p>
            <a:pPr lvl="2" eaLnBrk="1" hangingPunct="1">
              <a:lnSpc>
                <a:spcPct val="90000"/>
              </a:lnSpc>
              <a:buFont typeface="Arial" panose="020B0604020202020204" pitchFamily="34" charset="0"/>
              <a:buChar char="•"/>
            </a:pPr>
            <a:r>
              <a:rPr lang="en-US" sz="1600" dirty="0" smtClean="0">
                <a:solidFill>
                  <a:srgbClr val="002060"/>
                </a:solidFill>
                <a:latin typeface="Calibri" panose="020F0502020204030204" pitchFamily="34" charset="0"/>
              </a:rPr>
              <a:t>Provide guidance on the use of backdoor meters.  Proposed and passed new wording to allow this but to still maintain a statistical comparison of back door meters with pre-selected meters.</a:t>
            </a:r>
          </a:p>
        </p:txBody>
      </p:sp>
    </p:spTree>
    <p:extLst>
      <p:ext uri="{BB962C8B-B14F-4D97-AF65-F5344CB8AC3E}">
        <p14:creationId xmlns:p14="http://schemas.microsoft.com/office/powerpoint/2010/main" val="307985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 </a:t>
            </a:r>
            <a:r>
              <a:rPr lang="en-US" sz="2600" dirty="0">
                <a:solidFill>
                  <a:srgbClr val="002060"/>
                </a:solidFill>
                <a:latin typeface="Calibri" panose="020F0502020204030204" pitchFamily="34" charset="0"/>
              </a:rPr>
              <a:t>Code for Electricity </a:t>
            </a:r>
            <a:r>
              <a:rPr lang="en-US" sz="2600" dirty="0" smtClean="0">
                <a:solidFill>
                  <a:srgbClr val="002060"/>
                </a:solidFill>
                <a:latin typeface="Calibri" panose="020F0502020204030204" pitchFamily="34" charset="0"/>
              </a:rPr>
              <a:t>Metering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In Service Testing Working group (cont.)  </a:t>
            </a:r>
          </a:p>
          <a:p>
            <a:pPr lvl="2" eaLnBrk="1" hangingPunct="1">
              <a:lnSpc>
                <a:spcPct val="90000"/>
              </a:lnSpc>
              <a:buFont typeface="Arial" panose="020B0604020202020204" pitchFamily="34" charset="0"/>
              <a:buChar char="•"/>
            </a:pPr>
            <a:r>
              <a:rPr lang="en-US" sz="1600" dirty="0">
                <a:solidFill>
                  <a:srgbClr val="002060"/>
                </a:solidFill>
                <a:latin typeface="Calibri" panose="020F0502020204030204" pitchFamily="34" charset="0"/>
              </a:rPr>
              <a:t>Use of attributes vs variables for electronic meters given their non-normal test distribution.  Proposed and passed wording to use only attribute testing for sample testing electronic meters.  Also proposed and passed a fifth option for failed groups – performing a second tightened test on the group to confirm the initial results </a:t>
            </a:r>
          </a:p>
          <a:p>
            <a:pPr lvl="2" eaLnBrk="1" hangingPunct="1">
              <a:lnSpc>
                <a:spcPct val="90000"/>
              </a:lnSpc>
              <a:buFont typeface="Arial" panose="020B0604020202020204" pitchFamily="34" charset="0"/>
              <a:buChar char="•"/>
            </a:pPr>
            <a:r>
              <a:rPr lang="en-US" sz="1600" dirty="0">
                <a:solidFill>
                  <a:srgbClr val="002060"/>
                </a:solidFill>
                <a:latin typeface="Calibri" panose="020F0502020204030204" pitchFamily="34" charset="0"/>
              </a:rPr>
              <a:t>Provide guidance on </a:t>
            </a:r>
            <a:r>
              <a:rPr lang="en-US" sz="1600" dirty="0" smtClean="0">
                <a:solidFill>
                  <a:srgbClr val="002060"/>
                </a:solidFill>
                <a:latin typeface="Calibri" panose="020F0502020204030204" pitchFamily="34" charset="0"/>
              </a:rPr>
              <a:t>how best to set up an in-service test plan after an AMI deployment.  Proposed a method where AMI analytics can be used in lieu of a test plan provided that a base line is statistically established showing that the analytics are not missing any unanticipated types of failures.  Reworking and re-submitting with presentations by three utilities on how they have statistically been checking this methodology in parallel to their in service plans for several years.</a:t>
            </a:r>
            <a:endParaRPr lang="en-US" sz="16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507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5023" y="12954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C12.7 </a:t>
            </a:r>
            <a:r>
              <a:rPr lang="en-US" sz="3000" kern="0" dirty="0">
                <a:solidFill>
                  <a:srgbClr val="002060"/>
                </a:solidFill>
                <a:latin typeface="Calibri" panose="020F0502020204030204" pitchFamily="34" charset="0"/>
              </a:rPr>
              <a:t>– </a:t>
            </a:r>
            <a:r>
              <a:rPr lang="en-US" sz="3000" kern="0" dirty="0" smtClean="0">
                <a:solidFill>
                  <a:srgbClr val="002060"/>
                </a:solidFill>
                <a:latin typeface="Calibri" panose="020F0502020204030204" pitchFamily="34" charset="0"/>
              </a:rPr>
              <a:t>Requirements for Watthour Meter Sockets</a:t>
            </a:r>
            <a:endParaRPr lang="en-US" sz="3000" kern="0" dirty="0">
              <a:solidFill>
                <a:srgbClr val="002060"/>
              </a:solidFill>
              <a:latin typeface="Calibri" panose="020F0502020204030204" pitchFamily="34" charset="0"/>
            </a:endParaRP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Working on the tolerance build up between fixed blade meter blades and fixed meter socket locations and how to prevent incompatibilities going forward</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Incorporating Figure 4 from C12.8  </a:t>
            </a:r>
            <a:endParaRPr lang="en-US" sz="2600" kern="0" dirty="0">
              <a:solidFill>
                <a:srgbClr val="002060"/>
              </a:solidFill>
              <a:latin typeface="Calibri" panose="020F0502020204030204" pitchFamily="34" charset="0"/>
            </a:endParaRPr>
          </a:p>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C12.8 – </a:t>
            </a:r>
            <a:r>
              <a:rPr lang="en-US" sz="3000" kern="0" dirty="0">
                <a:solidFill>
                  <a:srgbClr val="002060"/>
                </a:solidFill>
                <a:latin typeface="Calibri" panose="020F0502020204030204" pitchFamily="34" charset="0"/>
              </a:rPr>
              <a:t>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without change Dec </a:t>
            </a:r>
            <a:r>
              <a:rPr lang="en-US" sz="2600" kern="0" dirty="0" smtClean="0">
                <a:solidFill>
                  <a:srgbClr val="002060"/>
                </a:solidFill>
                <a:latin typeface="Calibri" panose="020F0502020204030204" pitchFamily="34" charset="0"/>
              </a:rPr>
              <a:t>2012</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Will be deprecated once Figure 4 is moved to C12.7 in its next release</a:t>
            </a:r>
            <a:endParaRPr lang="en-US" sz="2600" kern="0" dirty="0">
              <a:solidFill>
                <a:srgbClr val="002060"/>
              </a:solidFill>
              <a:latin typeface="Calibri" panose="020F0502020204030204" pitchFamily="34" charset="0"/>
            </a:endParaRPr>
          </a:p>
        </p:txBody>
      </p:sp>
      <p:sp>
        <p:nvSpPr>
          <p:cNvPr id="5" name="Rectangle 2"/>
          <p:cNvSpPr txBox="1">
            <a:spLocks noChangeArrowheads="1"/>
          </p:cNvSpPr>
          <p:nvPr/>
        </p:nvSpPr>
        <p:spPr>
          <a:xfrm>
            <a:off x="457200" y="274638"/>
            <a:ext cx="8229600" cy="792162"/>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eaLnBrk="1" hangingPunct="1"/>
            <a:r>
              <a:rPr lang="en-US" b="1" kern="0" dirty="0" smtClean="0">
                <a:solidFill>
                  <a:schemeClr val="bg1"/>
                </a:solidFill>
                <a:latin typeface="Arial" panose="020B0604020202020204" pitchFamily="34" charset="0"/>
                <a:cs typeface="Arial" panose="020B0604020202020204" pitchFamily="34" charset="0"/>
              </a:rPr>
              <a:t>ANSI C12 SC15</a:t>
            </a: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a:t>
            </a:r>
            <a:r>
              <a:rPr lang="en-US" b="1" dirty="0" smtClean="0"/>
              <a:t>SC17</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2060"/>
                </a:solidFill>
                <a:latin typeface="Calibri" panose="020F0502020204030204" pitchFamily="34" charset="0"/>
              </a:rPr>
              <a:t>C12.22 </a:t>
            </a:r>
            <a:r>
              <a:rPr lang="en-US" sz="3000" dirty="0">
                <a:solidFill>
                  <a:srgbClr val="002060"/>
                </a:solidFill>
                <a:latin typeface="Calibri" panose="020F0502020204030204" pitchFamily="34" charset="0"/>
              </a:rPr>
              <a:t>– </a:t>
            </a:r>
            <a:r>
              <a:rPr lang="en-US" sz="2800" dirty="0">
                <a:solidFill>
                  <a:srgbClr val="002060"/>
                </a:solidFill>
              </a:rPr>
              <a:t>Protocol Specification for Interfacing to Data Communication Networks</a:t>
            </a:r>
            <a:endParaRPr lang="en-US" sz="2800" dirty="0">
              <a:solidFill>
                <a:srgbClr val="002060"/>
              </a:solidFill>
              <a:latin typeface="Courier New"/>
              <a:ea typeface="Times New Roman"/>
            </a:endParaRPr>
          </a:p>
          <a:p>
            <a:pPr lvl="1" eaLnBrk="1" hangingPunct="1">
              <a:lnSpc>
                <a:spcPct val="90000"/>
              </a:lnSpc>
              <a:buSzPct val="100000"/>
              <a:buFont typeface="Arial" panose="020B0604020202020204" pitchFamily="34" charset="0"/>
              <a:buChar char="•"/>
            </a:pPr>
            <a:r>
              <a:rPr lang="en-US" sz="2600" dirty="0" smtClean="0">
                <a:solidFill>
                  <a:srgbClr val="002060"/>
                </a:solidFill>
                <a:latin typeface="Calibri" panose="020F0502020204030204" pitchFamily="34" charset="0"/>
              </a:rPr>
              <a:t>Last version is from 2012 but was actually published in 2015.  This will be re-affirmed with editorial comments.  Should be balloted shortly.  </a:t>
            </a:r>
            <a:endParaRPr lang="en-US"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a:t>
            </a:r>
            <a:r>
              <a:rPr lang="en-US" b="1" dirty="0" smtClean="0"/>
              <a:t>SC20</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There has been a great deal of discussion about Blondel Compliant Metering at ANSI.</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L+G is proposing a way to modify 2S meters to allow them to act as a 12S and become Blondel Compliant</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Discussion about the economical practicality of retrofitting 2S cabinets to be 12S cabinets</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Discussion on providing guidance to recommend that utilities allow only 12S sockets going forward </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NOTE: Table 2 was updated and Table 2A was added to the latest revision of ANSI C12.20 - 0.1</a:t>
            </a:r>
            <a:r>
              <a:rPr lang="en-US" sz="2200" dirty="0">
                <a:solidFill>
                  <a:srgbClr val="000066"/>
                </a:solidFill>
                <a:latin typeface="Calibri" panose="020F0502020204030204" pitchFamily="34" charset="0"/>
              </a:rPr>
              <a:t>, 0.2 and 0.5 Accuracy </a:t>
            </a:r>
            <a:r>
              <a:rPr lang="en-US" sz="2200" dirty="0" smtClean="0">
                <a:solidFill>
                  <a:srgbClr val="000066"/>
                </a:solidFill>
                <a:latin typeface="Calibri" panose="020F0502020204030204" pitchFamily="34" charset="0"/>
              </a:rPr>
              <a:t>Class Metering to clearly list which meter forms and applications were Blondel Compliant and which were not.</a:t>
            </a:r>
            <a:endParaRPr lang="en-US" sz="2200" dirty="0">
              <a:solidFill>
                <a:srgbClr val="000066"/>
              </a:solidFill>
              <a:latin typeface="Calibri" panose="020F0502020204030204" pitchFamily="34" charset="0"/>
            </a:endParaRPr>
          </a:p>
          <a:p>
            <a:pPr lvl="2" eaLnBrk="1" hangingPunct="1">
              <a:lnSpc>
                <a:spcPct val="90000"/>
              </a:lnSpc>
              <a:buSzPct val="100000"/>
              <a:buFont typeface="Arial" panose="020B0604020202020204" pitchFamily="34" charset="0"/>
              <a:buChar char="•"/>
            </a:pPr>
            <a:endParaRPr lang="en-US" sz="22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362750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792162"/>
          </a:xfrm>
        </p:spPr>
        <p:txBody>
          <a:bodyPr/>
          <a:lstStyle/>
          <a:p>
            <a:pPr eaLnBrk="1" hangingPunct="1"/>
            <a:r>
              <a:rPr lang="en-US" b="1" dirty="0"/>
              <a:t>ANSI C12 </a:t>
            </a:r>
            <a:r>
              <a:rPr lang="en-US" b="1" dirty="0" smtClean="0"/>
              <a:t>SC20 (cont.)</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Working group agreed on </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the temperature range that the meters will operate in</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Cleared up some ambiguity in the testing of the meters relative to the reference meters</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Agreed </a:t>
            </a:r>
            <a:r>
              <a:rPr lang="en-US" sz="2200" dirty="0">
                <a:solidFill>
                  <a:srgbClr val="000066"/>
                </a:solidFill>
                <a:latin typeface="Calibri" panose="020F0502020204030204" pitchFamily="34" charset="0"/>
              </a:rPr>
              <a:t>that the standard would be revised and clearly stated that this is for type testing only</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Still working on the voltage range over which the meters will remain accurate</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Expecting to wrap up all work for the April meeting so this can be included in the next publication of C12.1 which is expected to be published by the end of 2020.  </a:t>
            </a:r>
            <a:endParaRPr lang="en-US" sz="20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26849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lstStyle/>
          <a:p>
            <a:pPr eaLnBrk="1" hangingPunct="1"/>
            <a:r>
              <a:rPr lang="en-US" b="1" dirty="0"/>
              <a:t>ANSI</a:t>
            </a:r>
          </a:p>
        </p:txBody>
      </p:sp>
      <p:sp>
        <p:nvSpPr>
          <p:cNvPr id="5123" name="Rectangle 3"/>
          <p:cNvSpPr>
            <a:spLocks noGrp="1" noChangeArrowheads="1"/>
          </p:cNvSpPr>
          <p:nvPr>
            <p:ph idx="1"/>
          </p:nvPr>
        </p:nvSpPr>
        <p:spPr>
          <a:xfrm>
            <a:off x="457200" y="1295400"/>
            <a:ext cx="8229600" cy="44196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ANSI </a:t>
            </a:r>
            <a:r>
              <a:rPr lang="en-US" sz="2000" dirty="0" smtClean="0">
                <a:solidFill>
                  <a:srgbClr val="002060"/>
                </a:solidFill>
                <a:latin typeface="Calibri" panose="020F0502020204030204" pitchFamily="34" charset="0"/>
              </a:rPr>
              <a:t>generates standards through the use of a sponsoring organization called the “secretariat” who actually publishes the Standard.</a:t>
            </a:r>
            <a:endParaRPr lang="en-US" sz="20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1800" dirty="0">
                <a:solidFill>
                  <a:srgbClr val="002060"/>
                </a:solidFill>
                <a:latin typeface="Calibri" panose="020F0502020204030204" pitchFamily="34" charset="0"/>
              </a:rPr>
              <a:t>For </a:t>
            </a:r>
            <a:r>
              <a:rPr lang="en-US" sz="1800" dirty="0" smtClean="0">
                <a:solidFill>
                  <a:srgbClr val="002060"/>
                </a:solidFill>
                <a:latin typeface="Calibri" panose="020F0502020204030204" pitchFamily="34" charset="0"/>
              </a:rPr>
              <a:t>C12.1 </a:t>
            </a:r>
            <a:r>
              <a:rPr lang="en-US" sz="1800" dirty="0">
                <a:solidFill>
                  <a:srgbClr val="002060"/>
                </a:solidFill>
                <a:latin typeface="Calibri" panose="020F0502020204030204" pitchFamily="34" charset="0"/>
              </a:rPr>
              <a:t>NEMA (National Electrical Manufacturer’s Association) is the </a:t>
            </a:r>
            <a:r>
              <a:rPr lang="en-US" sz="1800" dirty="0" smtClean="0">
                <a:solidFill>
                  <a:srgbClr val="002060"/>
                </a:solidFill>
                <a:latin typeface="Calibri" panose="020F0502020204030204" pitchFamily="34" charset="0"/>
              </a:rPr>
              <a:t>secretariat.</a:t>
            </a:r>
          </a:p>
          <a:p>
            <a:pPr lvl="2" eaLnBrk="1" hangingPunct="1">
              <a:lnSpc>
                <a:spcPct val="90000"/>
              </a:lnSpc>
              <a:buFont typeface="Wingdings" panose="05000000000000000000" pitchFamily="2" charset="2"/>
              <a:buChar char="§"/>
            </a:pPr>
            <a:r>
              <a:rPr lang="en-US" sz="1800" dirty="0" smtClean="0">
                <a:solidFill>
                  <a:srgbClr val="002060"/>
                </a:solidFill>
                <a:latin typeface="Calibri" panose="020F0502020204030204" pitchFamily="34" charset="0"/>
              </a:rPr>
              <a:t>NEMA has seven sections one of which is for Utility Products and Systems.  All meter manufacturer’s and manufacturer’s involved in electric metering are members of NEMA or are eligible to be members.   </a:t>
            </a:r>
            <a:endParaRPr lang="en-US" sz="18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1800" dirty="0">
                <a:solidFill>
                  <a:srgbClr val="002060"/>
                </a:solidFill>
                <a:latin typeface="Calibri" panose="020F0502020204030204" pitchFamily="34" charset="0"/>
              </a:rPr>
              <a:t>Paul Orr </a:t>
            </a:r>
            <a:r>
              <a:rPr lang="en-US" sz="1800" dirty="0" smtClean="0">
                <a:solidFill>
                  <a:srgbClr val="002060"/>
                </a:solidFill>
                <a:latin typeface="Calibri" panose="020F0502020204030204" pitchFamily="34" charset="0"/>
              </a:rPr>
              <a:t>has been the NEMA’s </a:t>
            </a:r>
            <a:r>
              <a:rPr lang="en-US" sz="1800" dirty="0">
                <a:solidFill>
                  <a:srgbClr val="002060"/>
                </a:solidFill>
                <a:latin typeface="Calibri" panose="020F0502020204030204" pitchFamily="34" charset="0"/>
              </a:rPr>
              <a:t>secretary </a:t>
            </a:r>
            <a:r>
              <a:rPr lang="en-US" sz="1800" dirty="0" smtClean="0">
                <a:solidFill>
                  <a:srgbClr val="002060"/>
                </a:solidFill>
                <a:latin typeface="Calibri" panose="020F0502020204030204" pitchFamily="34" charset="0"/>
              </a:rPr>
              <a:t>assigned to C12 for over ten years providing continuity to the process.  NEMA Manufacturing members determine which efforts will be funded and which will not be funded. </a:t>
            </a:r>
            <a:endParaRPr lang="en-US" sz="18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z="2800" b="1" dirty="0" smtClean="0"/>
              <a:t>Working Group to Merge C12.1 and C12.20</a:t>
            </a:r>
            <a:endParaRPr lang="en-US" sz="2800" b="1" dirty="0"/>
          </a:p>
        </p:txBody>
      </p:sp>
      <p:sp>
        <p:nvSpPr>
          <p:cNvPr id="16387" name="Rectangle 3"/>
          <p:cNvSpPr>
            <a:spLocks noGrp="1" noChangeArrowheads="1"/>
          </p:cNvSpPr>
          <p:nvPr>
            <p:ph idx="1"/>
          </p:nvPr>
        </p:nvSpPr>
        <p:spPr>
          <a:xfrm>
            <a:off x="381000" y="1643743"/>
            <a:ext cx="8382000" cy="3842657"/>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Determined that there is no longer a need for two standards as this is has now proven to become confusing at best and contradictory at worst.</a:t>
            </a:r>
          </a:p>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This has proven to be a huge undertaking as many issues have been uncovered through this detailed editorial revision of both standards line by line</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z="2800" b="1" dirty="0" smtClean="0"/>
              <a:t>Working Group to Merge C12.1 and C12.20 (cont.)</a:t>
            </a:r>
            <a:endParaRPr lang="en-US" sz="2800" b="1" dirty="0"/>
          </a:p>
        </p:txBody>
      </p:sp>
      <p:sp>
        <p:nvSpPr>
          <p:cNvPr id="16387" name="Rectangle 3"/>
          <p:cNvSpPr>
            <a:spLocks noGrp="1" noChangeArrowheads="1"/>
          </p:cNvSpPr>
          <p:nvPr>
            <p:ph idx="1"/>
          </p:nvPr>
        </p:nvSpPr>
        <p:spPr>
          <a:xfrm>
            <a:off x="381000" y="1643743"/>
            <a:ext cx="8382000" cy="3842657"/>
          </a:xfrm>
        </p:spPr>
        <p:txBody>
          <a:bodyPr/>
          <a:lstStyle/>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The work has progressed extremely fast (under a year and a half) and is expected to be ready for balloting in April and should be published later in 2020 or 2021 depending on type testing issues such as (cont.); </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Disturbances </a:t>
            </a:r>
            <a:r>
              <a:rPr lang="en-US" sz="2100" dirty="0">
                <a:solidFill>
                  <a:srgbClr val="000066"/>
                </a:solidFill>
                <a:latin typeface="Calibri" panose="020F0502020204030204" pitchFamily="34" charset="0"/>
              </a:rPr>
              <a:t>test for memory corruption due to rapid power cycling such as during dropout/reclosure events</a:t>
            </a:r>
          </a:p>
          <a:p>
            <a:pPr lvl="2">
              <a:lnSpc>
                <a:spcPct val="90000"/>
              </a:lnSpc>
              <a:buFont typeface="Wingdings" panose="05000000000000000000" pitchFamily="2" charset="2"/>
              <a:buChar char="§"/>
            </a:pPr>
            <a:r>
              <a:rPr lang="en-US" sz="2100" dirty="0">
                <a:solidFill>
                  <a:srgbClr val="000066"/>
                </a:solidFill>
                <a:latin typeface="Calibri" panose="020F0502020204030204" pitchFamily="34" charset="0"/>
              </a:rPr>
              <a:t>Extended temperature operating </a:t>
            </a:r>
            <a:r>
              <a:rPr lang="en-US" sz="2100" dirty="0" smtClean="0">
                <a:solidFill>
                  <a:srgbClr val="000066"/>
                </a:solidFill>
                <a:latin typeface="Calibri" panose="020F0502020204030204" pitchFamily="34" charset="0"/>
              </a:rPr>
              <a:t>ranges</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True </a:t>
            </a:r>
            <a:r>
              <a:rPr lang="en-US" sz="2100" dirty="0">
                <a:solidFill>
                  <a:srgbClr val="000066"/>
                </a:solidFill>
                <a:latin typeface="Calibri" panose="020F0502020204030204" pitchFamily="34" charset="0"/>
              </a:rPr>
              <a:t>poly phase loading </a:t>
            </a:r>
            <a:endParaRPr lang="en-US" sz="2100" dirty="0" smtClean="0">
              <a:solidFill>
                <a:srgbClr val="000066"/>
              </a:solidFill>
              <a:latin typeface="Calibri" panose="020F0502020204030204" pitchFamily="34" charset="0"/>
            </a:endParaRP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Harmonics testing</a:t>
            </a:r>
          </a:p>
          <a:p>
            <a:pPr lvl="2">
              <a:lnSpc>
                <a:spcPct val="90000"/>
              </a:lnSpc>
              <a:buFont typeface="Wingdings" panose="05000000000000000000" pitchFamily="2" charset="2"/>
              <a:buChar char="§"/>
            </a:pPr>
            <a:r>
              <a:rPr lang="en-US" sz="2100" dirty="0">
                <a:solidFill>
                  <a:srgbClr val="000066"/>
                </a:solidFill>
                <a:latin typeface="Calibri" panose="020F0502020204030204" pitchFamily="34" charset="0"/>
              </a:rPr>
              <a:t>Auxiliary device influences (requiring accuracy testing with any communication devices active</a:t>
            </a:r>
            <a:r>
              <a:rPr lang="en-US" sz="2100" dirty="0" smtClean="0">
                <a:solidFill>
                  <a:srgbClr val="000066"/>
                </a:solidFill>
                <a:latin typeface="Calibri" panose="020F0502020204030204" pitchFamily="34" charset="0"/>
              </a:rPr>
              <a:t>)</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Voltage range to be accurate over</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Temperature range to be accurate over</a:t>
            </a:r>
            <a:endParaRPr lang="en-US" sz="2100" dirty="0">
              <a:solidFill>
                <a:srgbClr val="000066"/>
              </a:solidFill>
              <a:latin typeface="Calibri" panose="020F0502020204030204" pitchFamily="34" charset="0"/>
            </a:endParaRP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168925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a:t>
            </a:r>
            <a:endParaRPr lang="en-US" b="1" dirty="0"/>
          </a:p>
        </p:txBody>
      </p:sp>
      <p:sp>
        <p:nvSpPr>
          <p:cNvPr id="8" name="Rectangle 3"/>
          <p:cNvSpPr>
            <a:spLocks noGrp="1" noChangeArrowheads="1"/>
          </p:cNvSpPr>
          <p:nvPr>
            <p:ph idx="1"/>
          </p:nvPr>
        </p:nvSpPr>
        <p:spPr>
          <a:xfrm>
            <a:off x="304800" y="1295400"/>
            <a:ext cx="8610600" cy="5105400"/>
          </a:xfrm>
        </p:spPr>
        <p:txBody>
          <a:bodyPr/>
          <a:lstStyle/>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t>
            </a:r>
            <a:r>
              <a:rPr lang="en-US" sz="3000" dirty="0" smtClean="0">
                <a:solidFill>
                  <a:srgbClr val="002060"/>
                </a:solidFill>
                <a:latin typeface="Calibri" panose="020F0502020204030204" pitchFamily="34" charset="0"/>
              </a:rPr>
              <a:t>Installations for Accuracy </a:t>
            </a:r>
            <a:endParaRPr lang="en-US" sz="3000" dirty="0">
              <a:solidFill>
                <a:srgbClr val="002060"/>
              </a:solidFill>
              <a:latin typeface="Calibri" panose="020F0502020204030204" pitchFamily="34" charset="0"/>
            </a:endParaRPr>
          </a:p>
          <a:p>
            <a:pPr lvl="1">
              <a:buFont typeface="Wingdings" panose="05000000000000000000" pitchFamily="2" charset="2"/>
              <a:buChar char="§"/>
            </a:pPr>
            <a:r>
              <a:rPr lang="en-US" sz="2600" dirty="0" smtClean="0">
                <a:solidFill>
                  <a:srgbClr val="002060"/>
                </a:solidFill>
                <a:latin typeface="Calibri" panose="020F0502020204030204" pitchFamily="34" charset="0"/>
              </a:rPr>
              <a:t>This will be published as a Technical Report </a:t>
            </a:r>
          </a:p>
          <a:p>
            <a:pPr lvl="1">
              <a:buFont typeface="Wingdings" panose="05000000000000000000" pitchFamily="2" charset="2"/>
              <a:buChar char="§"/>
            </a:pPr>
            <a:r>
              <a:rPr lang="en-US" sz="2600" dirty="0" smtClean="0">
                <a:solidFill>
                  <a:srgbClr val="002060"/>
                </a:solidFill>
                <a:latin typeface="Calibri" panose="020F0502020204030204" pitchFamily="34" charset="0"/>
              </a:rPr>
              <a:t>After being released and receiving comments some version of this is expected to be worked into  Section 5 of ANSI C12.1 in the 2025 to 2026 time frame (next revision after the one being worked on).</a:t>
            </a:r>
            <a:endParaRPr lang="en-US" sz="2600" dirty="0">
              <a:solidFill>
                <a:srgbClr val="002060"/>
              </a:solidFill>
              <a:latin typeface="Calibri" panose="020F0502020204030204" pitchFamily="34" charset="0"/>
            </a:endParaRPr>
          </a:p>
          <a:p>
            <a:pPr lvl="1">
              <a:buFont typeface="Wingdings" panose="05000000000000000000" pitchFamily="2" charset="2"/>
              <a:buChar char="§"/>
            </a:pPr>
            <a:r>
              <a:rPr lang="en-US" sz="2600" dirty="0" smtClean="0">
                <a:solidFill>
                  <a:srgbClr val="002060"/>
                </a:solidFill>
                <a:latin typeface="Calibri" panose="020F0502020204030204" pitchFamily="34" charset="0"/>
              </a:rPr>
              <a:t>This Technical Report is more stringent than what is presently in the standard so the reception by utilities to this is mixed at this time, some welcoming the additional guidance and some not welcoming the additional guidance.</a:t>
            </a:r>
          </a:p>
        </p:txBody>
      </p:sp>
    </p:spTree>
    <p:extLst>
      <p:ext uri="{BB962C8B-B14F-4D97-AF65-F5344CB8AC3E}">
        <p14:creationId xmlns:p14="http://schemas.microsoft.com/office/powerpoint/2010/main" val="147417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 (cont.)</a:t>
            </a:r>
            <a:endParaRPr lang="en-US" b="1" dirty="0"/>
          </a:p>
        </p:txBody>
      </p:sp>
      <p:sp>
        <p:nvSpPr>
          <p:cNvPr id="8" name="Rectangle 3"/>
          <p:cNvSpPr>
            <a:spLocks noGrp="1" noChangeArrowheads="1"/>
          </p:cNvSpPr>
          <p:nvPr>
            <p:ph idx="1"/>
          </p:nvPr>
        </p:nvSpPr>
        <p:spPr>
          <a:xfrm>
            <a:off x="304800" y="1219200"/>
            <a:ext cx="8610600" cy="5105400"/>
          </a:xfrm>
        </p:spPr>
        <p:txBody>
          <a:bodyPr/>
          <a:lstStyle/>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t>
            </a:r>
            <a:r>
              <a:rPr lang="en-US" sz="3000" dirty="0" smtClean="0">
                <a:solidFill>
                  <a:srgbClr val="002060"/>
                </a:solidFill>
                <a:latin typeface="Calibri" panose="020F0502020204030204" pitchFamily="34" charset="0"/>
              </a:rPr>
              <a:t>Installations for Accuracy </a:t>
            </a:r>
            <a:endParaRPr lang="en-US" sz="3000" dirty="0">
              <a:solidFill>
                <a:srgbClr val="002060"/>
              </a:solidFill>
              <a:latin typeface="Calibri" panose="020F0502020204030204" pitchFamily="34" charset="0"/>
            </a:endParaRPr>
          </a:p>
          <a:p>
            <a:pPr lvl="1">
              <a:buFont typeface="Wingdings" panose="05000000000000000000" pitchFamily="2" charset="2"/>
              <a:buChar char="§"/>
            </a:pPr>
            <a:r>
              <a:rPr lang="en-US" sz="2400" dirty="0" smtClean="0">
                <a:solidFill>
                  <a:srgbClr val="002060"/>
                </a:solidFill>
                <a:latin typeface="Calibri" panose="020F0502020204030204" pitchFamily="34" charset="0"/>
              </a:rPr>
              <a:t>The Technical Report will provide some guidance </a:t>
            </a:r>
            <a:r>
              <a:rPr lang="en-US" sz="2400" dirty="0">
                <a:solidFill>
                  <a:srgbClr val="002060"/>
                </a:solidFill>
                <a:latin typeface="Calibri" panose="020F0502020204030204" pitchFamily="34" charset="0"/>
              </a:rPr>
              <a:t>on acceptable testing under all three types of field testing and what to look for if the installation fails accuracy testing.  The three modes of testing defined are;</a:t>
            </a:r>
          </a:p>
          <a:p>
            <a:pPr lvl="2">
              <a:buFont typeface="Wingdings" panose="05000000000000000000" pitchFamily="2" charset="2"/>
              <a:buChar char="§"/>
            </a:pPr>
            <a:r>
              <a:rPr lang="en-US" sz="2200" dirty="0">
                <a:solidFill>
                  <a:srgbClr val="002060"/>
                </a:solidFill>
                <a:latin typeface="Calibri" panose="020F0502020204030204" pitchFamily="34" charset="0"/>
              </a:rPr>
              <a:t>Voltage and current supplied by test equipment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equipment provided current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and current (customer load)</a:t>
            </a:r>
          </a:p>
          <a:p>
            <a:pPr lvl="1">
              <a:buFont typeface="Wingdings" panose="05000000000000000000" pitchFamily="2" charset="2"/>
              <a:buChar char="§"/>
            </a:pPr>
            <a:r>
              <a:rPr lang="en-US" sz="2400" dirty="0" smtClean="0">
                <a:solidFill>
                  <a:srgbClr val="002060"/>
                </a:solidFill>
                <a:latin typeface="Calibri" panose="020F0502020204030204" pitchFamily="34" charset="0"/>
              </a:rPr>
              <a:t>This will not be an ANSI Standard at this time but only a Technical Report that Utilities may use at their own discretion. Would not carry the force of law if a Utility commission pointed to ANSI C12 as their default Code for Electricity in their State</a:t>
            </a:r>
          </a:p>
        </p:txBody>
      </p:sp>
    </p:spTree>
    <p:extLst>
      <p:ext uri="{BB962C8B-B14F-4D97-AF65-F5344CB8AC3E}">
        <p14:creationId xmlns:p14="http://schemas.microsoft.com/office/powerpoint/2010/main" val="8182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SC31</a:t>
            </a:r>
            <a:endParaRPr lang="en-US" b="1" dirty="0"/>
          </a:p>
        </p:txBody>
      </p:sp>
      <p:sp>
        <p:nvSpPr>
          <p:cNvPr id="8" name="Rectangle 3"/>
          <p:cNvSpPr>
            <a:spLocks noGrp="1" noChangeArrowheads="1"/>
          </p:cNvSpPr>
          <p:nvPr>
            <p:ph idx="1"/>
          </p:nvPr>
        </p:nvSpPr>
        <p:spPr>
          <a:xfrm>
            <a:off x="457200" y="1371600"/>
            <a:ext cx="8458200" cy="5105400"/>
          </a:xfrm>
        </p:spPr>
        <p:txBody>
          <a:bodyPr/>
          <a:lstStyle/>
          <a:p>
            <a:pPr marL="0" indent="0" algn="ctr">
              <a:buNone/>
            </a:pPr>
            <a:r>
              <a:rPr lang="en-US" sz="2800" dirty="0" smtClean="0">
                <a:solidFill>
                  <a:srgbClr val="002060"/>
                </a:solidFill>
                <a:latin typeface="Calibri" panose="020F0502020204030204" pitchFamily="34" charset="0"/>
              </a:rPr>
              <a:t>VA and VAR Metering Standard</a:t>
            </a:r>
          </a:p>
          <a:p>
            <a:pPr>
              <a:buFont typeface="Arial" panose="020B0604020202020204" pitchFamily="34" charset="0"/>
              <a:buChar char="•"/>
            </a:pPr>
            <a:r>
              <a:rPr lang="en-US" sz="2200" dirty="0" smtClean="0">
                <a:solidFill>
                  <a:srgbClr val="002060"/>
                </a:solidFill>
                <a:latin typeface="Calibri" panose="020F0502020204030204" pitchFamily="34" charset="0"/>
              </a:rPr>
              <a:t>Establish </a:t>
            </a:r>
            <a:r>
              <a:rPr lang="en-US" sz="2200" dirty="0">
                <a:solidFill>
                  <a:srgbClr val="002060"/>
                </a:solidFill>
                <a:latin typeface="Calibri" panose="020F0502020204030204" pitchFamily="34" charset="0"/>
              </a:rPr>
              <a:t>a legal definition for VA and VAR</a:t>
            </a:r>
          </a:p>
          <a:p>
            <a:pPr>
              <a:buFont typeface="Arial" panose="020B0604020202020204" pitchFamily="34" charset="0"/>
              <a:buChar char="•"/>
            </a:pPr>
            <a:r>
              <a:rPr lang="en-US" sz="2200" dirty="0">
                <a:solidFill>
                  <a:srgbClr val="002060"/>
                </a:solidFill>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solidFill>
                  <a:srgbClr val="002060"/>
                </a:solidFill>
                <a:latin typeface="Calibri" panose="020F0502020204030204" pitchFamily="34" charset="0"/>
              </a:rPr>
              <a:t>Definitions agreed upon</a:t>
            </a:r>
          </a:p>
          <a:p>
            <a:pPr lvl="1">
              <a:buFont typeface="Wingdings" panose="05000000000000000000" pitchFamily="2" charset="2"/>
              <a:buChar char="§"/>
            </a:pPr>
            <a:r>
              <a:rPr lang="en-US" sz="2000" dirty="0">
                <a:solidFill>
                  <a:srgbClr val="002060"/>
                </a:solidFill>
                <a:latin typeface="Calibri" panose="020F0502020204030204" pitchFamily="34" charset="0"/>
              </a:rPr>
              <a:t>Initial draft completed</a:t>
            </a:r>
          </a:p>
          <a:p>
            <a:pPr>
              <a:buFont typeface="Arial" panose="020B0604020202020204" pitchFamily="34" charset="0"/>
              <a:buChar char="•"/>
            </a:pPr>
            <a:r>
              <a:rPr lang="en-US" sz="2200" dirty="0" smtClean="0">
                <a:solidFill>
                  <a:srgbClr val="002060"/>
                </a:solidFill>
                <a:latin typeface="Calibri" panose="020F0502020204030204" pitchFamily="34" charset="0"/>
              </a:rPr>
              <a:t>Discussion about L+G’s proposal of using “</a:t>
            </a:r>
            <a:r>
              <a:rPr lang="en-US" sz="2200" dirty="0">
                <a:solidFill>
                  <a:srgbClr val="002060"/>
                </a:solidFill>
                <a:latin typeface="Calibri" panose="020F0502020204030204" pitchFamily="34" charset="0"/>
              </a:rPr>
              <a:t>source VA” </a:t>
            </a:r>
            <a:r>
              <a:rPr lang="en-US" sz="2200" dirty="0" smtClean="0">
                <a:solidFill>
                  <a:srgbClr val="002060"/>
                </a:solidFill>
                <a:latin typeface="Calibri" panose="020F0502020204030204" pitchFamily="34" charset="0"/>
              </a:rPr>
              <a:t> vs Vector VA and Arithmetic VA and the actual load the customer has</a:t>
            </a:r>
            <a:endParaRPr lang="en-US" sz="2200" dirty="0">
              <a:solidFill>
                <a:srgbClr val="002060"/>
              </a:solidFill>
              <a:latin typeface="Calibri" panose="020F0502020204030204" pitchFamily="34" charset="0"/>
            </a:endParaRPr>
          </a:p>
          <a:p>
            <a:pPr>
              <a:buFont typeface="Arial" panose="020B0604020202020204" pitchFamily="34" charset="0"/>
              <a:buChar char="•"/>
            </a:pPr>
            <a:r>
              <a:rPr lang="en-US" sz="2200" dirty="0" smtClean="0">
                <a:solidFill>
                  <a:srgbClr val="002060"/>
                </a:solidFill>
                <a:latin typeface="Calibri" panose="020F0502020204030204" pitchFamily="34" charset="0"/>
              </a:rPr>
              <a:t>There is future potential to </a:t>
            </a:r>
            <a:r>
              <a:rPr lang="en-US" sz="2200" dirty="0">
                <a:solidFill>
                  <a:srgbClr val="002060"/>
                </a:solidFill>
                <a:latin typeface="Calibri" panose="020F0502020204030204" pitchFamily="34" charset="0"/>
              </a:rPr>
              <a:t>promote VA and active energy (watts) as the primary metering </a:t>
            </a:r>
            <a:r>
              <a:rPr lang="en-US" sz="2200" dirty="0" smtClean="0">
                <a:solidFill>
                  <a:srgbClr val="002060"/>
                </a:solidFill>
                <a:latin typeface="Calibri" panose="020F0502020204030204" pitchFamily="34" charset="0"/>
              </a:rPr>
              <a:t>quantities, but even if this were to gain traction this would be in the relatively distant future.  However once ANSI can agree on the definition to use for VA this will become a metering option with some revenue implications, even if this is simply used to point out metering issues at particular customer locations.</a:t>
            </a:r>
            <a:endParaRPr lang="en-US" sz="22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89163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C12.46</a:t>
            </a:r>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C12.20</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Addresses </a:t>
            </a:r>
            <a:r>
              <a:rPr lang="en-US" sz="2600" dirty="0">
                <a:solidFill>
                  <a:srgbClr val="000066"/>
                </a:solidFill>
                <a:latin typeface="Calibri" panose="020F0502020204030204" pitchFamily="34" charset="0"/>
              </a:rPr>
              <a:t>Active, Reactive, and Apparent </a:t>
            </a:r>
            <a:r>
              <a:rPr lang="en-US" sz="2600" dirty="0" smtClean="0">
                <a:solidFill>
                  <a:srgbClr val="000066"/>
                </a:solidFill>
                <a:latin typeface="Calibri" panose="020F0502020204030204" pitchFamily="34" charset="0"/>
              </a:rPr>
              <a:t>Energy as well as all meter accuracy classes</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Same group working on the merger of C12.1 and C12.20 is working on this</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Expected </a:t>
            </a:r>
            <a:r>
              <a:rPr lang="en-US" sz="2600" dirty="0">
                <a:solidFill>
                  <a:srgbClr val="000066"/>
                </a:solidFill>
                <a:latin typeface="Calibri" panose="020F0502020204030204" pitchFamily="34" charset="0"/>
              </a:rPr>
              <a:t>Publication </a:t>
            </a:r>
            <a:r>
              <a:rPr lang="en-US" sz="2600" dirty="0" smtClean="0">
                <a:solidFill>
                  <a:srgbClr val="000066"/>
                </a:solidFill>
                <a:latin typeface="Calibri" panose="020F0502020204030204" pitchFamily="34" charset="0"/>
              </a:rPr>
              <a:t>2020 or 2021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a:t>
            </a:r>
            <a:r>
              <a:rPr lang="en-US" b="1" dirty="0" smtClean="0"/>
              <a:t>C12.46 (cont.)</a:t>
            </a:r>
            <a:endParaRPr lang="en-US" b="1" dirty="0"/>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a:t>
            </a:r>
            <a:r>
              <a:rPr lang="en-US" sz="3000" dirty="0" smtClean="0">
                <a:solidFill>
                  <a:srgbClr val="000066"/>
                </a:solidFill>
                <a:latin typeface="Calibri" panose="020F0502020204030204" pitchFamily="34" charset="0"/>
              </a:rPr>
              <a:t>C12.20 (cont.)</a:t>
            </a:r>
            <a:endParaRPr lang="en-US" sz="30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At times the R46 tests are being used as they are close to the ANSI tests.  There are ANSI  C12.1 and C12.20 tests that are not in R46 so they are being added.  This will make the new C12.46 and the new C12.1 (merged C12.1 and C12.20) compatible clearing the way for C12.46 to eventually become the new C12.1 and make the United States compliant with our OIML Standards commitments.</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The Roadmap working group will develop a time line for C12.46 to supersede C12.1</a:t>
            </a:r>
            <a:endParaRPr lang="en-US" sz="2600" dirty="0">
              <a:solidFill>
                <a:srgbClr val="F71A03"/>
              </a:solidFill>
              <a:latin typeface="Calibri" panose="020F0502020204030204" pitchFamily="34" charset="0"/>
            </a:endParaRPr>
          </a:p>
        </p:txBody>
      </p:sp>
    </p:spTree>
    <p:extLst>
      <p:ext uri="{BB962C8B-B14F-4D97-AF65-F5344CB8AC3E}">
        <p14:creationId xmlns:p14="http://schemas.microsoft.com/office/powerpoint/2010/main" val="1270821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a:t>
            </a:r>
            <a:r>
              <a:rPr lang="en-US" b="1" dirty="0" smtClean="0"/>
              <a:t>C12.DC SC 32</a:t>
            </a:r>
            <a:endParaRPr lang="en-US" b="1" dirty="0"/>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t>
            </a:r>
            <a:r>
              <a:rPr lang="en-US" sz="3000" dirty="0" smtClean="0">
                <a:solidFill>
                  <a:srgbClr val="000066"/>
                </a:solidFill>
                <a:latin typeface="Calibri" panose="020F0502020204030204" pitchFamily="34" charset="0"/>
              </a:rPr>
              <a:t>an ANSI Standard for DC Metering</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This is becoming more an more of an issue as DC Superchargers, although relatively small in number are drawing significant amounts of power</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There is also the potential to use nothing but DC in residential homes in the not so distant future</a:t>
            </a: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11955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600" b="1" dirty="0"/>
              <a:t>ANSI </a:t>
            </a:r>
            <a:r>
              <a:rPr lang="en-US" sz="3600" b="1" dirty="0" smtClean="0"/>
              <a:t>Sub-Metering Working Group</a:t>
            </a:r>
            <a:endParaRPr lang="en-US" sz="3600" b="1" dirty="0"/>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400" dirty="0">
                <a:solidFill>
                  <a:srgbClr val="000066"/>
                </a:solidFill>
                <a:latin typeface="Calibri" panose="020F0502020204030204" pitchFamily="34" charset="0"/>
              </a:rPr>
              <a:t>Sub-Metering is also becoming more prevalent and </a:t>
            </a:r>
            <a:r>
              <a:rPr lang="en-US" sz="2400" dirty="0" smtClean="0">
                <a:solidFill>
                  <a:srgbClr val="000066"/>
                </a:solidFill>
                <a:latin typeface="Calibri" panose="020F0502020204030204" pitchFamily="34" charset="0"/>
              </a:rPr>
              <a:t>with </a:t>
            </a:r>
            <a:r>
              <a:rPr lang="en-US" sz="2400" dirty="0">
                <a:solidFill>
                  <a:srgbClr val="000066"/>
                </a:solidFill>
                <a:latin typeface="Calibri" panose="020F0502020204030204" pitchFamily="34" charset="0"/>
              </a:rPr>
              <a:t>the official acceptance of sub-metering the need to provide guidance on this area has become </a:t>
            </a:r>
            <a:r>
              <a:rPr lang="en-US" sz="2400" dirty="0" smtClean="0">
                <a:solidFill>
                  <a:srgbClr val="000066"/>
                </a:solidFill>
                <a:latin typeface="Calibri" panose="020F0502020204030204" pitchFamily="34" charset="0"/>
              </a:rPr>
              <a:t>necessary</a:t>
            </a:r>
          </a:p>
          <a:p>
            <a:pPr lvl="1">
              <a:lnSpc>
                <a:spcPct val="90000"/>
              </a:lnSpc>
              <a:buFont typeface="Arial" panose="020B0604020202020204" pitchFamily="34" charset="0"/>
              <a:buChar char="•"/>
            </a:pPr>
            <a:r>
              <a:rPr lang="en-US" sz="2400" dirty="0">
                <a:solidFill>
                  <a:srgbClr val="000066"/>
                </a:solidFill>
                <a:latin typeface="Calibri" panose="020F0502020204030204" pitchFamily="34" charset="0"/>
              </a:rPr>
              <a:t>Working on guaranteeing the system level accuracy given the preponderance of different equipment.  </a:t>
            </a:r>
            <a:endParaRPr lang="en-US" sz="24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Regulators </a:t>
            </a:r>
            <a:r>
              <a:rPr lang="en-US" sz="2400" dirty="0">
                <a:solidFill>
                  <a:srgbClr val="000066"/>
                </a:solidFill>
                <a:latin typeface="Calibri" panose="020F0502020204030204" pitchFamily="34" charset="0"/>
              </a:rPr>
              <a:t>want to know how you test </a:t>
            </a:r>
            <a:r>
              <a:rPr lang="en-US" sz="2400" dirty="0" smtClean="0">
                <a:solidFill>
                  <a:srgbClr val="000066"/>
                </a:solidFill>
                <a:latin typeface="Calibri" panose="020F0502020204030204" pitchFamily="34" charset="0"/>
              </a:rPr>
              <a:t>these meters and installations</a:t>
            </a:r>
          </a:p>
          <a:p>
            <a:pPr lvl="2">
              <a:lnSpc>
                <a:spcPct val="90000"/>
              </a:lnSpc>
              <a:buFont typeface="Arial" panose="020B0604020202020204" pitchFamily="34" charset="0"/>
              <a:buChar char="•"/>
            </a:pPr>
            <a:r>
              <a:rPr lang="en-US" sz="2200" dirty="0" smtClean="0">
                <a:solidFill>
                  <a:srgbClr val="000066"/>
                </a:solidFill>
                <a:latin typeface="Calibri" panose="020F0502020204030204" pitchFamily="34" charset="0"/>
              </a:rPr>
              <a:t>One difficulty </a:t>
            </a:r>
            <a:r>
              <a:rPr lang="en-US" sz="2200" dirty="0">
                <a:solidFill>
                  <a:srgbClr val="000066"/>
                </a:solidFill>
                <a:latin typeface="Calibri" panose="020F0502020204030204" pitchFamily="34" charset="0"/>
              </a:rPr>
              <a:t>is that the transformers may be located many floors away from the meter.  </a:t>
            </a:r>
            <a:endParaRPr lang="en-US" sz="2200" dirty="0" smtClean="0">
              <a:solidFill>
                <a:srgbClr val="000066"/>
              </a:solidFill>
              <a:latin typeface="Calibri" panose="020F0502020204030204" pitchFamily="34" charset="0"/>
            </a:endParaRPr>
          </a:p>
          <a:p>
            <a:pPr lvl="2">
              <a:lnSpc>
                <a:spcPct val="90000"/>
              </a:lnSpc>
              <a:buFont typeface="Arial" panose="020B0604020202020204" pitchFamily="34" charset="0"/>
              <a:buChar char="•"/>
            </a:pPr>
            <a:r>
              <a:rPr lang="en-US" sz="2200" dirty="0" smtClean="0">
                <a:solidFill>
                  <a:srgbClr val="000066"/>
                </a:solidFill>
                <a:latin typeface="Calibri" panose="020F0502020204030204" pitchFamily="34" charset="0"/>
              </a:rPr>
              <a:t>Another is that the </a:t>
            </a:r>
            <a:r>
              <a:rPr lang="en-US" sz="2200" dirty="0">
                <a:solidFill>
                  <a:srgbClr val="000066"/>
                </a:solidFill>
                <a:latin typeface="Calibri" panose="020F0502020204030204" pitchFamily="34" charset="0"/>
              </a:rPr>
              <a:t>meter may be installed within the power lines and not readily accessible.  </a:t>
            </a:r>
            <a:endParaRPr lang="en-US" sz="22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There are few actual metrology issues </a:t>
            </a: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355280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2800" b="1" dirty="0" smtClean="0"/>
              <a:t>IEEE P1704 – Utility Industry End Device Communications Module</a:t>
            </a:r>
            <a:endParaRPr lang="en-US" sz="2800" b="1" dirty="0"/>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ANSI also maintains a presence and contributes to Standards that are related to but not covered entirely within the ANSI C12.1 purview.  </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This standard will provide a method for providing space for communication modules and USB as the connection method to the Comm module from the meter (vs. RJ11). Micro B USB 2.0 adapter.   </a:t>
            </a:r>
            <a:endParaRPr lang="en-US" sz="26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This standard is in editorial and then will go to balloting.  The Standard should be published late next year (2020).</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273309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pPr eaLnBrk="1" hangingPunct="1"/>
            <a:r>
              <a:rPr lang="en-US" b="1" dirty="0" smtClean="0"/>
              <a:t>ANSI (cont.)</a:t>
            </a:r>
            <a:endParaRPr lang="en-US" b="1" dirty="0"/>
          </a:p>
        </p:txBody>
      </p:sp>
      <p:sp>
        <p:nvSpPr>
          <p:cNvPr id="6147" name="Rectangle 3"/>
          <p:cNvSpPr>
            <a:spLocks noGrp="1" noChangeArrowheads="1"/>
          </p:cNvSpPr>
          <p:nvPr>
            <p:ph idx="1"/>
          </p:nvPr>
        </p:nvSpPr>
        <p:spPr>
          <a:xfrm>
            <a:off x="381000" y="1447800"/>
            <a:ext cx="8534400" cy="4419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Standards are republished approximately every </a:t>
            </a:r>
            <a:r>
              <a:rPr lang="en-US" sz="2400" dirty="0" smtClean="0">
                <a:solidFill>
                  <a:srgbClr val="000066"/>
                </a:solidFill>
                <a:latin typeface="Calibri" panose="020F0502020204030204" pitchFamily="34" charset="0"/>
              </a:rPr>
              <a:t>five (5) years and abandoned if not updated or reaffirmed once every ten (10) years.</a:t>
            </a:r>
            <a:endParaRPr lang="en-US" sz="24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In recent years the ANSI committee has had to deal with breaking </a:t>
            </a:r>
            <a:r>
              <a:rPr lang="en-US" sz="2400" dirty="0">
                <a:solidFill>
                  <a:srgbClr val="000066"/>
                </a:solidFill>
                <a:latin typeface="Calibri" panose="020F0502020204030204" pitchFamily="34" charset="0"/>
              </a:rPr>
              <a:t>new ground </a:t>
            </a:r>
            <a:r>
              <a:rPr lang="en-US" sz="2400" dirty="0" smtClean="0">
                <a:solidFill>
                  <a:srgbClr val="000066"/>
                </a:solidFill>
                <a:latin typeface="Calibri" panose="020F0502020204030204" pitchFamily="34" charset="0"/>
              </a:rPr>
              <a:t>as well as several controversial issues</a:t>
            </a:r>
            <a:endParaRPr lang="en-US" sz="24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000" dirty="0">
                <a:solidFill>
                  <a:srgbClr val="000066"/>
                </a:solidFill>
                <a:latin typeface="Calibri" panose="020F0502020204030204" pitchFamily="34" charset="0"/>
              </a:rPr>
              <a:t>This is </a:t>
            </a:r>
            <a:r>
              <a:rPr lang="en-US" sz="2000" dirty="0" smtClean="0">
                <a:solidFill>
                  <a:srgbClr val="000066"/>
                </a:solidFill>
                <a:latin typeface="Calibri" panose="020F0502020204030204" pitchFamily="34" charset="0"/>
              </a:rPr>
              <a:t>unusual for the committee and the committee has responded by no longer being reluctant to address them, staying more on point during contentious debates, and moving through the work required in a far more efficient manner.  Another example of how AMI is changing everything in our industry.  </a:t>
            </a:r>
            <a:endParaRPr lang="en-US" sz="20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b="1" dirty="0" smtClean="0"/>
              <a:t>OIML R46</a:t>
            </a:r>
            <a:br>
              <a:rPr lang="en-US" sz="3200" b="1" dirty="0" smtClean="0"/>
            </a:br>
            <a:r>
              <a:rPr lang="fr-FR" sz="2000" i="1" dirty="0"/>
              <a:t>Organisation Internationale de Métrologie Légale</a:t>
            </a:r>
            <a:endParaRPr lang="en-US" sz="2000" i="1" dirty="0"/>
          </a:p>
        </p:txBody>
      </p:sp>
      <p:sp>
        <p:nvSpPr>
          <p:cNvPr id="26627" name="Rectangle 3"/>
          <p:cNvSpPr>
            <a:spLocks noGrp="1" noChangeArrowheads="1"/>
          </p:cNvSpPr>
          <p:nvPr>
            <p:ph idx="1"/>
          </p:nvPr>
        </p:nvSpPr>
        <p:spPr>
          <a:xfrm>
            <a:off x="609600" y="1371600"/>
            <a:ext cx="8229600" cy="4953000"/>
          </a:xfrm>
        </p:spPr>
        <p:txBody>
          <a:bodyPr/>
          <a:lstStyle/>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 International Organization of Legal Metrology was formed in 1955.  By Treaty 86% of the world’s population is covered and 96% of the world’s economy.  </a:t>
            </a: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 Group works with the International Bureau of Weights and Measures and the International Organization for Standardization (ISO) to ensure compatibility between each organizations work.  </a:t>
            </a: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Once again this organization has no legal authority to impose solutions on the members but the recommendations are typically used by the member states as part of their own domestic law.  </a:t>
            </a:r>
          </a:p>
        </p:txBody>
      </p:sp>
    </p:spTree>
    <p:extLst>
      <p:ext uri="{BB962C8B-B14F-4D97-AF65-F5344CB8AC3E}">
        <p14:creationId xmlns:p14="http://schemas.microsoft.com/office/powerpoint/2010/main" val="2016442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dirty="0"/>
              <a:t>OIML </a:t>
            </a:r>
            <a:r>
              <a:rPr lang="en-US" sz="3200" dirty="0" smtClean="0"/>
              <a:t>R46 (cont.)</a:t>
            </a:r>
            <a:r>
              <a:rPr lang="en-US" sz="3200" dirty="0"/>
              <a:t/>
            </a:r>
            <a:br>
              <a:rPr lang="en-US" sz="3200" dirty="0"/>
            </a:br>
            <a:r>
              <a:rPr lang="fr-FR" sz="2000" i="1" dirty="0"/>
              <a:t>Organisation Internationale de Métrologie Légale</a:t>
            </a:r>
            <a:endParaRPr lang="en-US" sz="2000" b="1" dirty="0"/>
          </a:p>
        </p:txBody>
      </p:sp>
      <p:sp>
        <p:nvSpPr>
          <p:cNvPr id="26627" name="Rectangle 3"/>
          <p:cNvSpPr>
            <a:spLocks noGrp="1" noChangeArrowheads="1"/>
          </p:cNvSpPr>
          <p:nvPr>
            <p:ph idx="1"/>
          </p:nvPr>
        </p:nvSpPr>
        <p:spPr>
          <a:xfrm>
            <a:off x="457200" y="1524000"/>
            <a:ext cx="8229600" cy="4953000"/>
          </a:xfrm>
        </p:spPr>
        <p:txBody>
          <a:bodyPr/>
          <a:lstStyle/>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Latest meeting was held in Helsinki Finland this past May.  </a:t>
            </a: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ANSI voted to have a representative from NIST lead the delegation and TESCO’s CTO Bill Hardy to go as the technical liaison as he is heading or an active participant in each of the relevant working groups for ANSI</a:t>
            </a: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They </a:t>
            </a:r>
            <a:r>
              <a:rPr lang="en-US" sz="2000" dirty="0">
                <a:solidFill>
                  <a:srgbClr val="000066"/>
                </a:solidFill>
                <a:latin typeface="Calibri" panose="020F0502020204030204" pitchFamily="34" charset="0"/>
              </a:rPr>
              <a:t>did not get through the entire document to resolve differences but they made progress.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There </a:t>
            </a:r>
            <a:r>
              <a:rPr lang="en-US" sz="2000" dirty="0">
                <a:solidFill>
                  <a:srgbClr val="000066"/>
                </a:solidFill>
                <a:latin typeface="Calibri" panose="020F0502020204030204" pitchFamily="34" charset="0"/>
              </a:rPr>
              <a:t>will be more sub groups to work on this and there will be another meeting in 2Q 2020 most likely.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They </a:t>
            </a:r>
            <a:r>
              <a:rPr lang="en-US" sz="2000" dirty="0">
                <a:solidFill>
                  <a:srgbClr val="000066"/>
                </a:solidFill>
                <a:latin typeface="Calibri" panose="020F0502020204030204" pitchFamily="34" charset="0"/>
              </a:rPr>
              <a:t>will work on Electric Vehicles as one of the sub groups.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There </a:t>
            </a:r>
            <a:r>
              <a:rPr lang="en-US" sz="2000" dirty="0">
                <a:solidFill>
                  <a:srgbClr val="000066"/>
                </a:solidFill>
                <a:latin typeface="Calibri" panose="020F0502020204030204" pitchFamily="34" charset="0"/>
              </a:rPr>
              <a:t>is also a new standard D31 to cover how software verification is done on a wide array of items including electric meters.  R46 will need to reference how we comply with D31 going forward.  </a:t>
            </a:r>
          </a:p>
        </p:txBody>
      </p:sp>
    </p:spTree>
    <p:extLst>
      <p:ext uri="{BB962C8B-B14F-4D97-AF65-F5344CB8AC3E}">
        <p14:creationId xmlns:p14="http://schemas.microsoft.com/office/powerpoint/2010/main" val="3675904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dirty="0" smtClean="0"/>
              <a:t>NY State PSC Part 92</a:t>
            </a:r>
            <a:endParaRPr lang="en-US" sz="2000" b="1" dirty="0"/>
          </a:p>
        </p:txBody>
      </p:sp>
      <p:sp>
        <p:nvSpPr>
          <p:cNvPr id="26627" name="Rectangle 3"/>
          <p:cNvSpPr>
            <a:spLocks noGrp="1" noChangeArrowheads="1"/>
          </p:cNvSpPr>
          <p:nvPr>
            <p:ph idx="1"/>
          </p:nvPr>
        </p:nvSpPr>
        <p:spPr>
          <a:xfrm>
            <a:off x="457200" y="1295400"/>
            <a:ext cx="8229600" cy="4953000"/>
          </a:xfrm>
        </p:spPr>
        <p:txBody>
          <a:bodyPr/>
          <a:lstStyle/>
          <a:p>
            <a:pPr marL="457200" lvl="1" indent="0" algn="ctr">
              <a:lnSpc>
                <a:spcPct val="90000"/>
              </a:lnSpc>
              <a:buNone/>
            </a:pPr>
            <a:r>
              <a:rPr lang="en-US" dirty="0" smtClean="0">
                <a:solidFill>
                  <a:srgbClr val="000066"/>
                </a:solidFill>
                <a:latin typeface="Calibri" panose="020F0502020204030204" pitchFamily="34" charset="0"/>
              </a:rPr>
              <a:t>This is the law in New York State for all things metering.  </a:t>
            </a:r>
          </a:p>
          <a:p>
            <a:pPr marL="457200" lvl="1" indent="0">
              <a:lnSpc>
                <a:spcPct val="90000"/>
              </a:lnSpc>
              <a:buNone/>
            </a:pPr>
            <a:endParaRPr lang="en-US" sz="2000" dirty="0" smtClean="0">
              <a:hlinkClick r:id="rId3"/>
            </a:endParaRPr>
          </a:p>
          <a:p>
            <a:pPr marL="457200" lvl="1" indent="0">
              <a:lnSpc>
                <a:spcPct val="90000"/>
              </a:lnSpc>
              <a:buNone/>
            </a:pPr>
            <a:r>
              <a:rPr lang="en-US" sz="2000" dirty="0" smtClean="0">
                <a:hlinkClick r:id="rId3"/>
              </a:rPr>
              <a:t>http</a:t>
            </a:r>
            <a:r>
              <a:rPr lang="en-US" sz="2000" dirty="0">
                <a:hlinkClick r:id="rId3"/>
              </a:rPr>
              <a:t>://www.dps.ny.gov/Part92-Operating-Manual.pdf</a:t>
            </a:r>
            <a:endParaRPr lang="en-US" sz="2000" dirty="0">
              <a:solidFill>
                <a:srgbClr val="000066"/>
              </a:solidFill>
              <a:latin typeface="Calibri" panose="020F0502020204030204" pitchFamily="34" charset="0"/>
            </a:endParaRPr>
          </a:p>
          <a:p>
            <a:pPr marL="457200" lvl="1" indent="0">
              <a:lnSpc>
                <a:spcPct val="90000"/>
              </a:lnSpc>
              <a:buNone/>
            </a:pPr>
            <a:endParaRPr lang="en-US" sz="2000" dirty="0" smtClean="0">
              <a:solidFill>
                <a:srgbClr val="000066"/>
              </a:solidFill>
              <a:latin typeface="Calibri" panose="020F0502020204030204" pitchFamily="34" charset="0"/>
            </a:endParaRPr>
          </a:p>
          <a:p>
            <a:pPr lvl="1">
              <a:lnSpc>
                <a:spcPct val="90000"/>
              </a:lnSpc>
            </a:pPr>
            <a:r>
              <a:rPr lang="en-US" sz="2000" dirty="0" smtClean="0">
                <a:solidFill>
                  <a:srgbClr val="000066"/>
                </a:solidFill>
                <a:latin typeface="Calibri" panose="020F0502020204030204" pitchFamily="34" charset="0"/>
              </a:rPr>
              <a:t>Last revised March 14, 2003 as per the New York State web site.  We have included a full copy with the electronic copy of this presentation.</a:t>
            </a:r>
          </a:p>
          <a:p>
            <a:pPr lvl="1">
              <a:lnSpc>
                <a:spcPct val="90000"/>
              </a:lnSpc>
            </a:pPr>
            <a:r>
              <a:rPr lang="en-US" sz="2000" dirty="0" smtClean="0">
                <a:solidFill>
                  <a:srgbClr val="000066"/>
                </a:solidFill>
                <a:latin typeface="Calibri" panose="020F0502020204030204" pitchFamily="34" charset="0"/>
              </a:rPr>
              <a:t>Once you go to the web site you can down load a .pdf of Part 92</a:t>
            </a:r>
          </a:p>
          <a:p>
            <a:pPr lvl="1">
              <a:lnSpc>
                <a:spcPct val="90000"/>
              </a:lnSpc>
            </a:pPr>
            <a:r>
              <a:rPr lang="en-US" sz="2000" dirty="0" smtClean="0">
                <a:solidFill>
                  <a:srgbClr val="000066"/>
                </a:solidFill>
                <a:latin typeface="Calibri" panose="020F0502020204030204" pitchFamily="34" charset="0"/>
              </a:rPr>
              <a:t>On the site there is also a complete list of approved meters and approved instrument transformers for use in New York State</a:t>
            </a:r>
          </a:p>
          <a:p>
            <a:pPr lvl="2">
              <a:lnSpc>
                <a:spcPct val="90000"/>
              </a:lnSpc>
            </a:pPr>
            <a:r>
              <a:rPr lang="en-US" sz="1600" dirty="0" smtClean="0">
                <a:solidFill>
                  <a:srgbClr val="000066"/>
                </a:solidFill>
                <a:latin typeface="Calibri" panose="020F0502020204030204" pitchFamily="34" charset="0"/>
              </a:rPr>
              <a:t>For a meter or a transformer to be used in New York State a utility must “sponsor” the meter, the CT or the PT and work with the PSC to test this device in the lab.  This process can take a few months to a few years and involve a number of back and </a:t>
            </a:r>
            <a:r>
              <a:rPr lang="en-US" sz="1600" dirty="0" err="1" smtClean="0">
                <a:solidFill>
                  <a:srgbClr val="000066"/>
                </a:solidFill>
                <a:latin typeface="Calibri" panose="020F0502020204030204" pitchFamily="34" charset="0"/>
              </a:rPr>
              <a:t>forths</a:t>
            </a:r>
            <a:r>
              <a:rPr lang="en-US" sz="1600" dirty="0" smtClean="0">
                <a:solidFill>
                  <a:srgbClr val="000066"/>
                </a:solidFill>
                <a:latin typeface="Calibri" panose="020F0502020204030204" pitchFamily="34" charset="0"/>
              </a:rPr>
              <a:t> with the manufacturer and may not result in an approval.</a:t>
            </a:r>
            <a:endParaRPr lang="en-US" sz="16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3212993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dirty="0" smtClean="0"/>
              <a:t>NY State PSC Part </a:t>
            </a:r>
            <a:r>
              <a:rPr lang="en-US" sz="3200" dirty="0" smtClean="0"/>
              <a:t>92 (cont.)</a:t>
            </a:r>
            <a:endParaRPr lang="en-US" sz="2000" b="1" dirty="0"/>
          </a:p>
        </p:txBody>
      </p:sp>
      <p:sp>
        <p:nvSpPr>
          <p:cNvPr id="26627" name="Rectangle 3"/>
          <p:cNvSpPr>
            <a:spLocks noGrp="1" noChangeArrowheads="1"/>
          </p:cNvSpPr>
          <p:nvPr>
            <p:ph idx="1"/>
          </p:nvPr>
        </p:nvSpPr>
        <p:spPr>
          <a:xfrm>
            <a:off x="457200" y="1524000"/>
            <a:ext cx="8229600" cy="4953000"/>
          </a:xfrm>
        </p:spPr>
        <p:txBody>
          <a:bodyPr/>
          <a:lstStyle/>
          <a:p>
            <a:pPr lvl="1">
              <a:lnSpc>
                <a:spcPct val="90000"/>
              </a:lnSpc>
            </a:pPr>
            <a:r>
              <a:rPr lang="en-US" sz="2000" dirty="0">
                <a:solidFill>
                  <a:srgbClr val="000066"/>
                </a:solidFill>
                <a:latin typeface="Calibri" panose="020F0502020204030204" pitchFamily="34" charset="0"/>
              </a:rPr>
              <a:t>The meter test facility shall be equipped and maintained with test equipment to establish test conditions for electric meters and associated equipment as defined in ANSI C12.1 1995 – “Code for Electricity Metering.” </a:t>
            </a:r>
          </a:p>
          <a:p>
            <a:pPr lvl="1">
              <a:lnSpc>
                <a:spcPct val="90000"/>
              </a:lnSpc>
            </a:pPr>
            <a:r>
              <a:rPr lang="en-US" sz="2000" dirty="0" smtClean="0">
                <a:solidFill>
                  <a:srgbClr val="000066"/>
                </a:solidFill>
                <a:latin typeface="Calibri" panose="020F0502020204030204" pitchFamily="34" charset="0"/>
              </a:rPr>
              <a:t>The </a:t>
            </a:r>
            <a:r>
              <a:rPr lang="en-US" sz="2000" dirty="0">
                <a:solidFill>
                  <a:srgbClr val="000066"/>
                </a:solidFill>
                <a:latin typeface="Calibri" panose="020F0502020204030204" pitchFamily="34" charset="0"/>
              </a:rPr>
              <a:t>meter test facility shall be managed and staffed by properly trained and competent personnel familiar with testing and maintaining electricity meters and their associated equipment as defined in ANSI C12.1 1995. </a:t>
            </a:r>
          </a:p>
          <a:p>
            <a:pPr lvl="1">
              <a:lnSpc>
                <a:spcPct val="90000"/>
              </a:lnSpc>
            </a:pPr>
            <a:r>
              <a:rPr lang="en-US" sz="2000" dirty="0" smtClean="0">
                <a:solidFill>
                  <a:srgbClr val="000066"/>
                </a:solidFill>
                <a:latin typeface="Calibri" panose="020F0502020204030204" pitchFamily="34" charset="0"/>
              </a:rPr>
              <a:t>The </a:t>
            </a:r>
            <a:r>
              <a:rPr lang="en-US" sz="2000" dirty="0">
                <a:solidFill>
                  <a:srgbClr val="000066"/>
                </a:solidFill>
                <a:latin typeface="Calibri" panose="020F0502020204030204" pitchFamily="34" charset="0"/>
              </a:rPr>
              <a:t>use of commercial standardizing laboratories as meter test facilities shall be allowed only when such laboratories can be shown to have appropriate test equipment and staffed by personnel knowledgeable in the testing and maintenance of electricity meters and their associated equipment as defined in ANSI C12.1 1995. </a:t>
            </a:r>
          </a:p>
          <a:p>
            <a:pPr marL="457200" lvl="1" indent="0">
              <a:lnSpc>
                <a:spcPct val="90000"/>
              </a:lnSpc>
              <a:buNone/>
            </a:pPr>
            <a:endParaRPr lang="en-US" sz="2000" dirty="0" smtClean="0">
              <a:solidFill>
                <a:srgbClr val="000066"/>
              </a:solidFill>
              <a:latin typeface="Calibri" panose="020F0502020204030204" pitchFamily="34" charset="0"/>
              <a:hlinkClick r:id="rId3"/>
            </a:endParaRPr>
          </a:p>
        </p:txBody>
      </p:sp>
    </p:spTree>
    <p:extLst>
      <p:ext uri="{BB962C8B-B14F-4D97-AF65-F5344CB8AC3E}">
        <p14:creationId xmlns:p14="http://schemas.microsoft.com/office/powerpoint/2010/main" val="2816849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idx="1"/>
          </p:nvPr>
        </p:nvSpPr>
        <p:spPr>
          <a:xfrm>
            <a:off x="433388" y="1600200"/>
            <a:ext cx="8229600" cy="4525963"/>
          </a:xfrm>
          <a:noFill/>
        </p:spPr>
        <p:txBody>
          <a:bodyPr/>
          <a:lstStyle/>
          <a:p>
            <a:pPr algn="ctr" eaLnBrk="1" hangingPunct="1">
              <a:buFontTx/>
              <a:buNone/>
            </a:pPr>
            <a:r>
              <a:rPr lang="en-US" altLang="en-US" sz="3500" dirty="0" smtClean="0">
                <a:solidFill>
                  <a:schemeClr val="accent4"/>
                </a:solidFill>
                <a:cs typeface="Arial" charset="0"/>
              </a:rPr>
              <a:t>Tom Lawton</a:t>
            </a:r>
          </a:p>
          <a:p>
            <a:pPr algn="ctr" eaLnBrk="1" hangingPunct="1">
              <a:buFontTx/>
              <a:buNone/>
            </a:pPr>
            <a:r>
              <a:rPr lang="en-US" altLang="en-US" sz="2000" dirty="0" smtClean="0">
                <a:solidFill>
                  <a:srgbClr val="FF0000"/>
                </a:solidFill>
                <a:cs typeface="Arial" charset="0"/>
              </a:rPr>
              <a:t>tom.lawton@tescometering.com</a:t>
            </a:r>
            <a:r>
              <a:rPr lang="en-US" altLang="en-US" sz="3600" dirty="0" smtClean="0">
                <a:solidFill>
                  <a:srgbClr val="FF0000"/>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FF0000"/>
                </a:solidFill>
                <a:cs typeface="Arial" charset="0"/>
              </a:rPr>
              <a:t>215-785-2338</a:t>
            </a:r>
          </a:p>
          <a:p>
            <a:pPr algn="ctr" eaLnBrk="1" hangingPunct="1">
              <a:buFontTx/>
              <a:buNone/>
            </a:pPr>
            <a:endParaRPr lang="en-US" altLang="en-US" sz="2300" dirty="0" smtClean="0">
              <a:solidFill>
                <a:srgbClr val="000066"/>
              </a:solidFill>
              <a:cs typeface="Arial" charset="0"/>
            </a:endParaRPr>
          </a:p>
          <a:p>
            <a:pPr algn="ctr" eaLnBrk="1" hangingPunct="1">
              <a:buFontTx/>
              <a:buNone/>
            </a:pPr>
            <a:r>
              <a:rPr lang="en-US" altLang="en-US" sz="2300" dirty="0" smtClean="0">
                <a:solidFill>
                  <a:srgbClr val="000066"/>
                </a:solidFill>
                <a:cs typeface="Arial" charset="0"/>
              </a:rPr>
              <a:t>This presentation can also be found under Meter Conferences and Schools on the TESCO website: </a:t>
            </a:r>
            <a:r>
              <a:rPr lang="en-US" altLang="en-US" sz="2300" dirty="0" smtClean="0">
                <a:solidFill>
                  <a:srgbClr val="FF0000"/>
                </a:solidFill>
                <a:cs typeface="Arial" charset="0"/>
              </a:rPr>
              <a:t>www.tescometering.com</a:t>
            </a: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3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All ANSI Standards related to Electric Metering are in the ANSI C12 group of Standards</a:t>
            </a:r>
          </a:p>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C12 </a:t>
            </a:r>
            <a:r>
              <a:rPr lang="en-US" sz="3000" dirty="0">
                <a:solidFill>
                  <a:srgbClr val="000066"/>
                </a:solidFill>
                <a:latin typeface="Calibri" panose="020F0502020204030204" pitchFamily="34" charset="0"/>
              </a:rPr>
              <a:t>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smtClean="0">
                <a:solidFill>
                  <a:srgbClr val="002060"/>
                </a:solidFill>
                <a:latin typeface="Calibri" panose="020F0502020204030204" pitchFamily="34" charset="0"/>
              </a:rPr>
              <a:t>30 </a:t>
            </a:r>
            <a:r>
              <a:rPr lang="en-US" sz="2600" dirty="0">
                <a:solidFill>
                  <a:srgbClr val="000066"/>
                </a:solidFill>
                <a:latin typeface="Calibri" panose="020F0502020204030204" pitchFamily="34" charset="0"/>
              </a:rPr>
              <a:t>voting members with representation from three </a:t>
            </a:r>
            <a:r>
              <a:rPr lang="en-US" sz="2600" dirty="0" smtClean="0">
                <a:solidFill>
                  <a:srgbClr val="000066"/>
                </a:solidFill>
                <a:latin typeface="Calibri" panose="020F0502020204030204" pitchFamily="34" charset="0"/>
              </a:rPr>
              <a:t>groups (no one group can have more than 40%):</a:t>
            </a:r>
            <a:endParaRPr lang="en-US" sz="26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dirty="0">
                <a:solidFill>
                  <a:srgbClr val="000066"/>
                </a:solidFill>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dirty="0" smtClean="0">
                <a:solidFill>
                  <a:srgbClr val="000066"/>
                </a:solidFill>
                <a:latin typeface="Calibri" panose="020F0502020204030204" pitchFamily="34" charset="0"/>
              </a:rPr>
              <a:t>10 </a:t>
            </a:r>
            <a:r>
              <a:rPr lang="en-US" dirty="0">
                <a:solidFill>
                  <a:srgbClr val="000066"/>
                </a:solidFill>
                <a:latin typeface="Calibri" panose="020F0502020204030204" pitchFamily="34" charset="0"/>
              </a:rPr>
              <a:t>- Users: Utilities</a:t>
            </a:r>
          </a:p>
          <a:p>
            <a:pPr lvl="2" eaLnBrk="1" hangingPunct="1">
              <a:lnSpc>
                <a:spcPct val="90000"/>
              </a:lnSpc>
              <a:buFont typeface="Wingdings" panose="05000000000000000000" pitchFamily="2" charset="2"/>
              <a:buChar char="§"/>
            </a:pPr>
            <a:r>
              <a:rPr lang="en-US" dirty="0" smtClean="0">
                <a:solidFill>
                  <a:srgbClr val="000066"/>
                </a:solidFill>
                <a:latin typeface="Calibri" panose="020F0502020204030204" pitchFamily="34" charset="0"/>
              </a:rPr>
              <a:t>8 </a:t>
            </a:r>
            <a:r>
              <a:rPr lang="en-US" dirty="0">
                <a:solidFill>
                  <a:srgbClr val="000066"/>
                </a:solidFill>
                <a:latin typeface="Calibri" panose="020F0502020204030204" pitchFamily="34" charset="0"/>
              </a:rPr>
              <a:t>- General Interest: PUC, UL, IEEE, Consultants, etc.</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Meets </a:t>
            </a:r>
            <a:r>
              <a:rPr lang="en-US" sz="2600" dirty="0">
                <a:solidFill>
                  <a:srgbClr val="000066"/>
                </a:solidFill>
                <a:latin typeface="Calibri" panose="020F0502020204030204" pitchFamily="34" charset="0"/>
              </a:rPr>
              <a:t>twice a year in conjunction with </a:t>
            </a:r>
            <a:r>
              <a:rPr lang="en-US" sz="2600" dirty="0" smtClean="0">
                <a:solidFill>
                  <a:srgbClr val="000066"/>
                </a:solidFill>
                <a:latin typeface="Calibri" panose="020F0502020204030204" pitchFamily="34" charset="0"/>
              </a:rPr>
              <a:t>EEI/AEIC Meter conference.  </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868363"/>
          </a:xfrm>
        </p:spPr>
        <p:txBody>
          <a:bodyPr/>
          <a:lstStyle/>
          <a:p>
            <a:pPr eaLnBrk="1" hangingPunct="1"/>
            <a:r>
              <a:rPr lang="en-US" b="1" dirty="0"/>
              <a:t>ANSI </a:t>
            </a:r>
            <a:r>
              <a:rPr lang="en-US" b="1" dirty="0" smtClean="0"/>
              <a:t>C12 (cont.)</a:t>
            </a:r>
            <a:endParaRPr lang="en-US" b="1" dirty="0"/>
          </a:p>
        </p:txBody>
      </p:sp>
      <p:sp>
        <p:nvSpPr>
          <p:cNvPr id="8195" name="Rectangle 3"/>
          <p:cNvSpPr>
            <a:spLocks noGrp="1" noChangeArrowheads="1"/>
          </p:cNvSpPr>
          <p:nvPr>
            <p:ph idx="1"/>
          </p:nvPr>
        </p:nvSpPr>
        <p:spPr>
          <a:xfrm>
            <a:off x="457200" y="1371600"/>
            <a:ext cx="8229600" cy="47244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Has final approval for all activities on any C12 family </a:t>
            </a:r>
            <a:r>
              <a:rPr lang="en-US" sz="2600" dirty="0" smtClean="0">
                <a:solidFill>
                  <a:srgbClr val="000066"/>
                </a:solidFill>
                <a:latin typeface="Calibri" panose="020F0502020204030204" pitchFamily="34" charset="0"/>
              </a:rPr>
              <a:t>standard</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Establishes </a:t>
            </a:r>
            <a:r>
              <a:rPr lang="en-US" sz="2600" dirty="0" smtClean="0">
                <a:solidFill>
                  <a:srgbClr val="000066"/>
                </a:solidFill>
                <a:latin typeface="Calibri" panose="020F0502020204030204" pitchFamily="34" charset="0"/>
              </a:rPr>
              <a:t>Subcommittees </a:t>
            </a:r>
            <a:r>
              <a:rPr lang="en-US" sz="2600" dirty="0">
                <a:solidFill>
                  <a:srgbClr val="000066"/>
                </a:solidFill>
                <a:latin typeface="Calibri" panose="020F0502020204030204" pitchFamily="34" charset="0"/>
              </a:rPr>
              <a:t>(SC) and Working Groups (WG) to address various standards and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Sub committees and Working Groups also meet twice </a:t>
            </a:r>
            <a:r>
              <a:rPr lang="en-US" sz="2600" dirty="0">
                <a:solidFill>
                  <a:srgbClr val="000066"/>
                </a:solidFill>
                <a:latin typeface="Calibri" panose="020F0502020204030204" pitchFamily="34" charset="0"/>
              </a:rPr>
              <a:t>a year in conjunction with EEI Transmission, Distribution and Metering </a:t>
            </a:r>
            <a:r>
              <a:rPr lang="en-US" sz="2600" dirty="0" smtClean="0">
                <a:solidFill>
                  <a:srgbClr val="000066"/>
                </a:solidFill>
                <a:latin typeface="Calibri" panose="020F0502020204030204" pitchFamily="34" charset="0"/>
              </a:rPr>
              <a:t>Conference and also hold regular or ad hoc conference calls throughout the year as members put together drafts and other technical material for consideration at the next face to face meeting.</a:t>
            </a:r>
            <a:endParaRPr lang="en-US" sz="2600" dirty="0">
              <a:solidFill>
                <a:srgbClr val="000066"/>
              </a:solidFill>
              <a:latin typeface="Calibri" panose="020F0502020204030204" pitchFamily="34" charset="0"/>
            </a:endParaRPr>
          </a:p>
          <a:p>
            <a:pPr lvl="1" eaLnBrk="1" hangingPunct="1">
              <a:lnSpc>
                <a:spcPct val="90000"/>
              </a:lnSpc>
            </a:pPr>
            <a:endParaRPr lang="en-US" sz="26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8362"/>
          </a:xfrm>
        </p:spPr>
        <p:txBody>
          <a:bodyPr/>
          <a:lstStyle/>
          <a:p>
            <a:pPr eaLnBrk="1" hangingPunct="1"/>
            <a:r>
              <a:rPr lang="en-US" b="1" dirty="0"/>
              <a:t>ANSI </a:t>
            </a:r>
            <a:r>
              <a:rPr lang="en-US" b="1" dirty="0" smtClean="0"/>
              <a:t>C12 (cont.)</a:t>
            </a:r>
            <a:endParaRPr lang="en-US" b="1" dirty="0"/>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FF0000"/>
                </a:solidFill>
                <a:latin typeface="Calibri" panose="020F0502020204030204" pitchFamily="34" charset="0"/>
              </a:rPr>
              <a:t>This is where the work is really </a:t>
            </a:r>
            <a:r>
              <a:rPr lang="en-US" sz="2600" dirty="0" smtClean="0">
                <a:solidFill>
                  <a:srgbClr val="FF0000"/>
                </a:solidFill>
                <a:latin typeface="Calibri" panose="020F0502020204030204" pitchFamily="34" charset="0"/>
              </a:rPr>
              <a:t>done</a:t>
            </a:r>
            <a:endParaRPr lang="en-US" sz="2600" dirty="0">
              <a:solidFill>
                <a:srgbClr val="FF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subgroups meet frequently by </a:t>
            </a:r>
            <a:r>
              <a:rPr lang="en-US" sz="2600" dirty="0" smtClean="0">
                <a:solidFill>
                  <a:srgbClr val="000066"/>
                </a:solidFill>
                <a:latin typeface="Calibri" panose="020F0502020204030204" pitchFamily="34" charset="0"/>
              </a:rPr>
              <a:t>teleconference</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ANSI Standards Related to Electric Metering</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669541"/>
              </p:ext>
            </p:extLst>
          </p:nvPr>
        </p:nvGraphicFramePr>
        <p:xfrm>
          <a:off x="457200" y="1295400"/>
          <a:ext cx="8229600" cy="45720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149860">
                <a:tc gridSpan="6">
                  <a:txBody>
                    <a:bodyPr/>
                    <a:lstStyle/>
                    <a:p>
                      <a:pPr marL="0" marR="0" algn="ctr">
                        <a:spcBef>
                          <a:spcPts val="0"/>
                        </a:spcBef>
                        <a:spcAft>
                          <a:spcPts val="0"/>
                        </a:spcAft>
                      </a:pPr>
                      <a:r>
                        <a:rPr lang="en-US" sz="1000" dirty="0">
                          <a:effectLst/>
                        </a:rPr>
                        <a:t>ANSI C12 Standards Status – April 2019</a:t>
                      </a:r>
                      <a:endParaRPr lang="en-US" sz="1000" dirty="0">
                        <a:effectLst/>
                        <a:latin typeface="Courier New"/>
                        <a:ea typeface="Times New Roman"/>
                      </a:endParaRPr>
                    </a:p>
                  </a:txBody>
                  <a:tcPr marL="65348" marR="6534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580">
                <a:tc>
                  <a:txBody>
                    <a:bodyPr/>
                    <a:lstStyle/>
                    <a:p>
                      <a:pPr marL="0" marR="0" algn="ctr">
                        <a:spcBef>
                          <a:spcPts val="0"/>
                        </a:spcBef>
                        <a:spcAft>
                          <a:spcPts val="0"/>
                        </a:spcAft>
                      </a:pPr>
                      <a:r>
                        <a:rPr lang="en-US" sz="1000" dirty="0">
                          <a:effectLst/>
                        </a:rPr>
                        <a:t>Designation</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Final Action Date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Title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Subcommittee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NEMA Section </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Project Action</a:t>
                      </a:r>
                      <a:endParaRPr lang="en-US" sz="1000" dirty="0">
                        <a:effectLst/>
                        <a:latin typeface="Courier New"/>
                        <a:ea typeface="Times New Roman"/>
                      </a:endParaRPr>
                    </a:p>
                  </a:txBody>
                  <a:tcPr marL="65348" marR="65348" marT="0" marB="0" anchor="b"/>
                </a:tc>
              </a:tr>
              <a:tr h="149860">
                <a:tc>
                  <a:txBody>
                    <a:bodyPr/>
                    <a:lstStyle/>
                    <a:p>
                      <a:pPr marL="0" marR="0">
                        <a:spcBef>
                          <a:spcPts val="0"/>
                        </a:spcBef>
                        <a:spcAft>
                          <a:spcPts val="0"/>
                        </a:spcAft>
                      </a:pPr>
                      <a:r>
                        <a:rPr lang="en-US" sz="1000" dirty="0">
                          <a:effectLst/>
                        </a:rPr>
                        <a:t>ANSI C12.1-2014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2/1/2016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Code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3-30-16</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C12.4-1984 (R2002, R2011)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Registers, Mechanical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 1TC</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Jan. 6,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C12.5-1978 (R2002,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Meters, Thermal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–1TC </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Oct. 25,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C12.6-1987 (R2016)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01/12/17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Phase-Shifting Devices Used in Metering, Marking and Arrangement of Terminals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Jan 10, 2018 </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C12.7-2005 (R2014)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8/14/14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Requirements for Watthour Meter Sockets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August 14, 2014</a:t>
                      </a:r>
                    </a:p>
                    <a:p>
                      <a:pPr marL="0" marR="0">
                        <a:spcBef>
                          <a:spcPts val="0"/>
                        </a:spcBef>
                        <a:spcAft>
                          <a:spcPts val="0"/>
                        </a:spcAft>
                      </a:pPr>
                      <a:r>
                        <a:rPr lang="en-US" sz="1000" dirty="0">
                          <a:effectLst/>
                        </a:rPr>
                        <a:t>Published Feb. 23, 2015 </a:t>
                      </a:r>
                    </a:p>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r>
              <a:tr h="1049020">
                <a:tc>
                  <a:txBody>
                    <a:bodyPr/>
                    <a:lstStyle/>
                    <a:p>
                      <a:pPr marL="0" marR="0">
                        <a:spcBef>
                          <a:spcPts val="0"/>
                        </a:spcBef>
                        <a:spcAft>
                          <a:spcPts val="0"/>
                        </a:spcAft>
                      </a:pPr>
                      <a:r>
                        <a:rPr lang="en-US" sz="1000" dirty="0">
                          <a:effectLst/>
                        </a:rPr>
                        <a:t>ANSI C12.8-1981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Watthour Meters, Test Blocks and Cabinets for Installation of Self-Contained “A” Base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Dec. 18, 2012</a:t>
                      </a:r>
                    </a:p>
                    <a:p>
                      <a:pPr marL="0" marR="0">
                        <a:spcBef>
                          <a:spcPts val="0"/>
                        </a:spcBef>
                        <a:spcAft>
                          <a:spcPts val="0"/>
                        </a:spcAft>
                      </a:pPr>
                      <a:r>
                        <a:rPr lang="en-US" sz="1000" dirty="0">
                          <a:effectLst/>
                        </a:rPr>
                        <a:t>*Reaffirm or Revise? 2 – year BSR-11 Extension request submitted to ANSI</a:t>
                      </a:r>
                    </a:p>
                    <a:p>
                      <a:pPr marL="0" marR="0">
                        <a:spcBef>
                          <a:spcPts val="0"/>
                        </a:spcBef>
                        <a:spcAft>
                          <a:spcPts val="0"/>
                        </a:spcAft>
                      </a:pPr>
                      <a:r>
                        <a:rPr lang="en-US" sz="1000" dirty="0">
                          <a:effectLst/>
                        </a:rPr>
                        <a:t>Plan to have C12.8 withdrawn after figure needed from C12.8 is placed in C12.7.</a:t>
                      </a:r>
                      <a:endParaRPr lang="en-US" sz="1000" dirty="0">
                        <a:effectLst/>
                        <a:latin typeface="Courier New"/>
                        <a:ea typeface="Times New Roman"/>
                      </a:endParaRPr>
                    </a:p>
                  </a:txBody>
                  <a:tcPr marL="65348" marR="65348" marT="0" marB="0"/>
                </a:tc>
              </a:tr>
              <a:tr h="299720">
                <a:tc>
                  <a:txBody>
                    <a:bodyPr/>
                    <a:lstStyle/>
                    <a:p>
                      <a:pPr marL="0" marR="0">
                        <a:spcBef>
                          <a:spcPts val="0"/>
                        </a:spcBef>
                        <a:spcAft>
                          <a:spcPts val="0"/>
                        </a:spcAft>
                      </a:pPr>
                      <a:r>
                        <a:rPr lang="en-US" sz="1000" dirty="0">
                          <a:effectLst/>
                        </a:rPr>
                        <a:t>ANSI C12.9-2014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9/17/14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Switches for Transformer-Rated Meters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on Sept. 17, 2014</a:t>
                      </a:r>
                    </a:p>
                    <a:p>
                      <a:pPr marL="0" marR="0">
                        <a:spcBef>
                          <a:spcPts val="0"/>
                        </a:spcBef>
                        <a:spcAft>
                          <a:spcPts val="0"/>
                        </a:spcAft>
                      </a:pPr>
                      <a:r>
                        <a:rPr lang="en-US" sz="1000" dirty="0">
                          <a:effectLst/>
                        </a:rPr>
                        <a:t>Published Mar. 12, 2015</a:t>
                      </a:r>
                      <a:endParaRPr lang="en-US" sz="1000" dirty="0">
                        <a:effectLst/>
                        <a:latin typeface="Courier New"/>
                        <a:ea typeface="Times New Roman"/>
                      </a:endParaRPr>
                    </a:p>
                  </a:txBody>
                  <a:tcPr marL="65348" marR="65348" marT="0" marB="0"/>
                </a:tc>
              </a:tr>
              <a:tr h="599440">
                <a:tc>
                  <a:txBody>
                    <a:bodyPr/>
                    <a:lstStyle/>
                    <a:p>
                      <a:pPr marL="0" marR="0">
                        <a:spcBef>
                          <a:spcPts val="0"/>
                        </a:spcBef>
                        <a:spcAft>
                          <a:spcPts val="0"/>
                        </a:spcAft>
                      </a:pPr>
                      <a:r>
                        <a:rPr lang="en-US" sz="1000" dirty="0">
                          <a:effectLst/>
                        </a:rPr>
                        <a:t>ANSI C12.10-2011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6/28/2011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Physical Aspects of Watthour Meters – Safety Standard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June 28, 2011</a:t>
                      </a:r>
                    </a:p>
                    <a:p>
                      <a:pPr marL="0" marR="0">
                        <a:spcBef>
                          <a:spcPts val="0"/>
                        </a:spcBef>
                        <a:spcAft>
                          <a:spcPts val="0"/>
                        </a:spcAft>
                      </a:pPr>
                      <a:r>
                        <a:rPr lang="en-US" sz="1000" dirty="0">
                          <a:effectLst/>
                        </a:rPr>
                        <a:t>Published Oct 2011. Revisions in discussion Meter Safety WG </a:t>
                      </a:r>
                    </a:p>
                    <a:p>
                      <a:pPr marL="0" marR="0">
                        <a:spcBef>
                          <a:spcPts val="0"/>
                        </a:spcBef>
                        <a:spcAft>
                          <a:spcPts val="0"/>
                        </a:spcAft>
                      </a:pPr>
                      <a:r>
                        <a:rPr lang="en-US" sz="1000" dirty="0">
                          <a:effectLst/>
                        </a:rPr>
                        <a:t>BSR 11 Extension until Mar 2020</a:t>
                      </a:r>
                      <a:endParaRPr lang="en-US" sz="1000" dirty="0">
                        <a:effectLst/>
                        <a:latin typeface="Courier New"/>
                        <a:ea typeface="Times New Roman"/>
                      </a:endParaRPr>
                    </a:p>
                  </a:txBody>
                  <a:tcPr marL="65348" marR="65348" marT="0" marB="0"/>
                </a:tc>
              </a:tr>
            </a:tbl>
          </a:graphicData>
        </a:graphic>
      </p:graphicFrame>
    </p:spTree>
    <p:extLst>
      <p:ext uri="{BB962C8B-B14F-4D97-AF65-F5344CB8AC3E}">
        <p14:creationId xmlns:p14="http://schemas.microsoft.com/office/powerpoint/2010/main" val="315241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49739059"/>
              </p:ext>
            </p:extLst>
          </p:nvPr>
        </p:nvGraphicFramePr>
        <p:xfrm>
          <a:off x="609600" y="1219200"/>
          <a:ext cx="7963469" cy="4649675"/>
        </p:xfrm>
        <a:graphic>
          <a:graphicData uri="http://schemas.openxmlformats.org/drawingml/2006/table">
            <a:tbl>
              <a:tblPr>
                <a:tableStyleId>{5C22544A-7EE6-4342-B048-85BDC9FD1C3A}</a:tableStyleId>
              </a:tblPr>
              <a:tblGrid>
                <a:gridCol w="1549249"/>
                <a:gridCol w="929784"/>
                <a:gridCol w="1983109"/>
                <a:gridCol w="854253"/>
                <a:gridCol w="811512"/>
                <a:gridCol w="1835562"/>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a:t>
                      </a:r>
                      <a:r>
                        <a:rPr lang="en-US" sz="900" dirty="0" smtClean="0">
                          <a:effectLst/>
                        </a:rPr>
                        <a:t>(ext. </a:t>
                      </a:r>
                      <a:r>
                        <a:rPr lang="en-US" sz="900" dirty="0">
                          <a:effectLst/>
                        </a:rPr>
                        <a:t>not needed for TR)</a:t>
                      </a:r>
                      <a:endParaRPr lang="en-US" sz="900" dirty="0">
                        <a:effectLst/>
                        <a:latin typeface="Courier New"/>
                        <a:ea typeface="Times New Roman"/>
                      </a:endParaRPr>
                    </a:p>
                  </a:txBody>
                  <a:tcPr marL="63235" marR="63235" marT="0" marB="0"/>
                </a:tc>
              </a:tr>
            </a:tbl>
          </a:graphicData>
        </a:graphic>
      </p:graphicFrame>
    </p:spTree>
    <p:extLst>
      <p:ext uri="{BB962C8B-B14F-4D97-AF65-F5344CB8AC3E}">
        <p14:creationId xmlns:p14="http://schemas.microsoft.com/office/powerpoint/2010/main" val="18099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4439144"/>
              </p:ext>
            </p:extLst>
          </p:nvPr>
        </p:nvGraphicFramePr>
        <p:xfrm>
          <a:off x="609600" y="1219200"/>
          <a:ext cx="7963469" cy="4649675"/>
        </p:xfrm>
        <a:graphic>
          <a:graphicData uri="http://schemas.openxmlformats.org/drawingml/2006/table">
            <a:tbl>
              <a:tblPr>
                <a:tableStyleId>{5C22544A-7EE6-4342-B048-85BDC9FD1C3A}</a:tableStyleId>
              </a:tblPr>
              <a:tblGrid>
                <a:gridCol w="1549249"/>
                <a:gridCol w="929784"/>
                <a:gridCol w="1983109"/>
                <a:gridCol w="854253"/>
                <a:gridCol w="811512"/>
                <a:gridCol w="1835562"/>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a:t>
                      </a:r>
                      <a:r>
                        <a:rPr lang="en-US" sz="900" dirty="0" smtClean="0">
                          <a:effectLst/>
                        </a:rPr>
                        <a:t>(ext. </a:t>
                      </a:r>
                      <a:r>
                        <a:rPr lang="en-US" sz="900" dirty="0">
                          <a:effectLst/>
                        </a:rPr>
                        <a:t>not needed for TR)</a:t>
                      </a:r>
                      <a:endParaRPr lang="en-US" sz="900" dirty="0">
                        <a:effectLst/>
                        <a:latin typeface="Courier New"/>
                        <a:ea typeface="Times New Roman"/>
                      </a:endParaRPr>
                    </a:p>
                  </a:txBody>
                  <a:tcPr marL="63235" marR="63235" marT="0" marB="0"/>
                </a:tc>
              </a:tr>
            </a:tbl>
          </a:graphicData>
        </a:graphic>
      </p:graphicFrame>
    </p:spTree>
    <p:extLst>
      <p:ext uri="{BB962C8B-B14F-4D97-AF65-F5344CB8AC3E}">
        <p14:creationId xmlns:p14="http://schemas.microsoft.com/office/powerpoint/2010/main" val="350150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9853</TotalTime>
  <Words>4250</Words>
  <Application>Microsoft Office PowerPoint</Application>
  <PresentationFormat>On-screen Show (4:3)</PresentationFormat>
  <Paragraphs>528</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ANSI</vt:lpstr>
      <vt:lpstr>ANSI (cont.)</vt:lpstr>
      <vt:lpstr>ANSI C12</vt:lpstr>
      <vt:lpstr>ANSI C12 (cont.)</vt:lpstr>
      <vt:lpstr>ANSI C12 (cont.)</vt:lpstr>
      <vt:lpstr>ANSI Standards Related to Electric Metering</vt:lpstr>
      <vt:lpstr>ANSI Standards Related to Electric Metering (cont.)</vt:lpstr>
      <vt:lpstr>ANSI Standards Related to Electric Metering (cont.)</vt:lpstr>
      <vt:lpstr>ANSI Standards Related to Electric Metering (cont.)</vt:lpstr>
      <vt:lpstr>ANSI Standards Related to Electric Metering (cont.)</vt:lpstr>
      <vt:lpstr>ANSI C12 – Sub-Committees</vt:lpstr>
      <vt:lpstr>ANSI C12 SC 1 (cont.)</vt:lpstr>
      <vt:lpstr>ANSI C12 SC 1 (cont.)</vt:lpstr>
      <vt:lpstr>ANSI C12 SC 1 (cont.)</vt:lpstr>
      <vt:lpstr>PowerPoint Presentation</vt:lpstr>
      <vt:lpstr>ANSI C12 SC17</vt:lpstr>
      <vt:lpstr>ANSI C12 SC20</vt:lpstr>
      <vt:lpstr>ANSI C12 SC20 (cont.)</vt:lpstr>
      <vt:lpstr>Working Group to Merge C12.1 and C12.20</vt:lpstr>
      <vt:lpstr>Working Group to Merge C12.1 and C12.20 (cont.)</vt:lpstr>
      <vt:lpstr>ANSI C12 SC29</vt:lpstr>
      <vt:lpstr>ANSI C12 SC29 (cont.)</vt:lpstr>
      <vt:lpstr>ANSI C12 SC31</vt:lpstr>
      <vt:lpstr>ANSI C12.46</vt:lpstr>
      <vt:lpstr>ANSI C12.46 (cont.)</vt:lpstr>
      <vt:lpstr>ANSI C12.DC SC 32</vt:lpstr>
      <vt:lpstr>ANSI Sub-Metering Working Group</vt:lpstr>
      <vt:lpstr>IEEE P1704 – Utility Industry End Device Communications Module</vt:lpstr>
      <vt:lpstr>OIML R46 Organisation Internationale de Métrologie Légale</vt:lpstr>
      <vt:lpstr>OIML R46 (cont.) Organisation Internationale de Métrologie Légale</vt:lpstr>
      <vt:lpstr>NY State PSC Part 92</vt:lpstr>
      <vt:lpstr>NY State PSC Part 92 (cont.)</vt:lpstr>
      <vt:lpstr>              Questions and Discussion  </vt:lpstr>
    </vt:vector>
  </TitlesOfParts>
  <Company>Powermetrix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Tom Lawton</cp:lastModifiedBy>
  <cp:revision>630</cp:revision>
  <cp:lastPrinted>2019-03-11T18:25:43Z</cp:lastPrinted>
  <dcterms:created xsi:type="dcterms:W3CDTF">2006-02-22T21:24:59Z</dcterms:created>
  <dcterms:modified xsi:type="dcterms:W3CDTF">2020-03-04T15:11:09Z</dcterms:modified>
</cp:coreProperties>
</file>