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g"/>
  <Override PartName="/ppt/media/image10.jpg" ContentType="image/jpg"/>
  <Override PartName="/ppt/media/image11.jpg" ContentType="image/jpg"/>
  <Override PartName="/ppt/media/image12.jpg" ContentType="image/jpg"/>
  <Override PartName="/ppt/notesSlides/notesSlide5.xml" ContentType="application/vnd.openxmlformats-officedocument.presentationml.notesSlide+xml"/>
  <Override PartName="/ppt/media/image13.jpg" ContentType="image/jpg"/>
  <Override PartName="/ppt/media/image14.jpg" ContentType="image/jpg"/>
  <Override PartName="/ppt/notesSlides/notesSlide6.xml" ContentType="application/vnd.openxmlformats-officedocument.presentationml.notesSlide+xml"/>
  <Override PartName="/ppt/media/image15.jpg" ContentType="image/jpg"/>
  <Override PartName="/ppt/media/image16.jpg" ContentType="image/jpg"/>
  <Override PartName="/ppt/media/image17.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9.jpg" ContentType="image/jpg"/>
  <Override PartName="/ppt/media/image20.jpg" ContentType="image/jpg"/>
  <Override PartName="/ppt/media/image21.jpg" ContentType="image/jpg"/>
  <Override PartName="/ppt/notesSlides/notesSlide9.xml" ContentType="application/vnd.openxmlformats-officedocument.presentationml.notesSlide+xml"/>
  <Override PartName="/ppt/media/image22.jpg" ContentType="image/jpg"/>
  <Override PartName="/ppt/media/image23.jpg" ContentType="image/jpg"/>
  <Override PartName="/ppt/notesSlides/notesSlide10.xml" ContentType="application/vnd.openxmlformats-officedocument.presentationml.notesSlide+xml"/>
  <Override PartName="/ppt/media/image25.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0.jpg" ContentType="image/jpg"/>
  <Override PartName="/ppt/media/image31.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4.jpg" ContentType="image/jpg"/>
  <Override PartName="/ppt/media/image35.jpg" ContentType="image/jpg"/>
  <Override PartName="/ppt/media/image36.jpg" ContentType="image/jpg"/>
  <Override PartName="/ppt/media/image40.jpg" ContentType="image/jpg"/>
  <Override PartName="/ppt/media/image41.jpg" ContentType="image/jpg"/>
  <Override PartName="/ppt/media/image45.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64.jpg" ContentType="image/jpg"/>
  <Override PartName="/ppt/media/image65.jpg" ContentType="image/jpg"/>
  <Override PartName="/ppt/media/image68.jpg" ContentType="image/jpg"/>
  <Override PartName="/ppt/media/image69.jpg" ContentType="image/jpg"/>
  <Override PartName="/ppt/media/image70.jpg" ContentType="image/jpg"/>
  <Override PartName="/ppt/media/image71.jpg" ContentType="image/jpg"/>
  <Override PartName="/ppt/media/image72.jpg" ContentType="image/jpg"/>
  <Override PartName="/ppt/media/image73.jpg" ContentType="image/jpg"/>
  <Override PartName="/ppt/media/image75.jpg" ContentType="image/jpg"/>
  <Override PartName="/ppt/media/image77.jpg" ContentType="image/jpg"/>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3" r:id="rId1"/>
  </p:sldMasterIdLst>
  <p:notesMasterIdLst>
    <p:notesMasterId r:id="rId69"/>
  </p:notesMasterIdLst>
  <p:handoutMasterIdLst>
    <p:handoutMasterId r:id="rId70"/>
  </p:handoutMasterIdLst>
  <p:sldIdLst>
    <p:sldId id="291" r:id="rId2"/>
    <p:sldId id="280" r:id="rId3"/>
    <p:sldId id="298" r:id="rId4"/>
    <p:sldId id="297" r:id="rId5"/>
    <p:sldId id="296" r:id="rId6"/>
    <p:sldId id="295" r:id="rId7"/>
    <p:sldId id="294" r:id="rId8"/>
    <p:sldId id="293" r:id="rId9"/>
    <p:sldId id="304" r:id="rId10"/>
    <p:sldId id="303" r:id="rId11"/>
    <p:sldId id="302" r:id="rId12"/>
    <p:sldId id="301" r:id="rId13"/>
    <p:sldId id="300" r:id="rId14"/>
    <p:sldId id="310" r:id="rId15"/>
    <p:sldId id="309" r:id="rId16"/>
    <p:sldId id="308" r:id="rId17"/>
    <p:sldId id="307" r:id="rId18"/>
    <p:sldId id="306" r:id="rId19"/>
    <p:sldId id="305" r:id="rId20"/>
    <p:sldId id="323" r:id="rId21"/>
    <p:sldId id="322" r:id="rId22"/>
    <p:sldId id="321" r:id="rId23"/>
    <p:sldId id="320" r:id="rId24"/>
    <p:sldId id="319" r:id="rId25"/>
    <p:sldId id="318" r:id="rId26"/>
    <p:sldId id="317" r:id="rId27"/>
    <p:sldId id="316" r:id="rId28"/>
    <p:sldId id="326" r:id="rId29"/>
    <p:sldId id="336" r:id="rId30"/>
    <p:sldId id="335" r:id="rId31"/>
    <p:sldId id="350" r:id="rId32"/>
    <p:sldId id="349" r:id="rId33"/>
    <p:sldId id="348" r:id="rId34"/>
    <p:sldId id="347" r:id="rId35"/>
    <p:sldId id="346" r:id="rId36"/>
    <p:sldId id="345" r:id="rId37"/>
    <p:sldId id="344" r:id="rId38"/>
    <p:sldId id="343" r:id="rId39"/>
    <p:sldId id="342" r:id="rId40"/>
    <p:sldId id="341" r:id="rId41"/>
    <p:sldId id="340" r:id="rId42"/>
    <p:sldId id="339" r:id="rId43"/>
    <p:sldId id="338" r:id="rId44"/>
    <p:sldId id="337" r:id="rId45"/>
    <p:sldId id="357" r:id="rId46"/>
    <p:sldId id="356" r:id="rId47"/>
    <p:sldId id="355" r:id="rId48"/>
    <p:sldId id="354" r:id="rId49"/>
    <p:sldId id="353" r:id="rId50"/>
    <p:sldId id="352" r:id="rId51"/>
    <p:sldId id="351" r:id="rId52"/>
    <p:sldId id="358" r:id="rId53"/>
    <p:sldId id="334" r:id="rId54"/>
    <p:sldId id="331" r:id="rId55"/>
    <p:sldId id="333" r:id="rId56"/>
    <p:sldId id="330" r:id="rId57"/>
    <p:sldId id="329" r:id="rId58"/>
    <p:sldId id="328" r:id="rId59"/>
    <p:sldId id="327" r:id="rId60"/>
    <p:sldId id="325" r:id="rId61"/>
    <p:sldId id="324" r:id="rId62"/>
    <p:sldId id="332" r:id="rId63"/>
    <p:sldId id="314" r:id="rId64"/>
    <p:sldId id="313" r:id="rId65"/>
    <p:sldId id="312" r:id="rId66"/>
    <p:sldId id="311" r:id="rId67"/>
    <p:sldId id="29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99FF"/>
    <a:srgbClr val="367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39" autoAdjust="0"/>
  </p:normalViewPr>
  <p:slideViewPr>
    <p:cSldViewPr>
      <p:cViewPr>
        <p:scale>
          <a:sx n="100" d="100"/>
          <a:sy n="100" d="100"/>
        </p:scale>
        <p:origin x="-802" y="-58"/>
      </p:cViewPr>
      <p:guideLst>
        <p:guide orient="horz" pos="2160"/>
        <p:guide pos="2880"/>
      </p:guideLst>
    </p:cSldViewPr>
  </p:slideViewPr>
  <p:notesTextViewPr>
    <p:cViewPr>
      <p:scale>
        <a:sx n="1" d="1"/>
        <a:sy n="1" d="1"/>
      </p:scale>
      <p:origin x="0" y="0"/>
    </p:cViewPr>
  </p:notesTextViewPr>
  <p:sorterViewPr>
    <p:cViewPr>
      <p:scale>
        <a:sx n="100" d="100"/>
        <a:sy n="100" d="100"/>
      </p:scale>
      <p:origin x="0" y="18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C791CD-077D-4AF9-8FB2-9122B4F7FD18}" type="datetime4">
              <a:rPr lang="en-US" smtClean="0"/>
              <a:t>January 28, 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5B991B-D4A8-480C-962C-9A491F5E5D07}" type="slidenum">
              <a:rPr lang="en-US" smtClean="0"/>
              <a:t>‹#›</a:t>
            </a:fld>
            <a:endParaRPr lang="en-US" dirty="0"/>
          </a:p>
        </p:txBody>
      </p:sp>
    </p:spTree>
    <p:extLst>
      <p:ext uri="{BB962C8B-B14F-4D97-AF65-F5344CB8AC3E}">
        <p14:creationId xmlns:p14="http://schemas.microsoft.com/office/powerpoint/2010/main" val="409329297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E7F10-1036-4ADA-94A1-99D0720D36C5}" type="datetime4">
              <a:rPr lang="en-US" smtClean="0"/>
              <a:t>January 28, 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A539B-9C58-4856-9A00-29ECA8213FEA}" type="slidenum">
              <a:rPr lang="en-US" smtClean="0"/>
              <a:t>‹#›</a:t>
            </a:fld>
            <a:endParaRPr lang="en-US" dirty="0"/>
          </a:p>
        </p:txBody>
      </p:sp>
    </p:spTree>
    <p:extLst>
      <p:ext uri="{BB962C8B-B14F-4D97-AF65-F5344CB8AC3E}">
        <p14:creationId xmlns:p14="http://schemas.microsoft.com/office/powerpoint/2010/main" val="128065956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January 28, 2019</a:t>
            </a:fld>
            <a:endParaRPr lang="en-US" dirty="0"/>
          </a:p>
        </p:txBody>
      </p:sp>
    </p:spTree>
    <p:extLst>
      <p:ext uri="{BB962C8B-B14F-4D97-AF65-F5344CB8AC3E}">
        <p14:creationId xmlns:p14="http://schemas.microsoft.com/office/powerpoint/2010/main" val="173083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endParaRPr lang="en-US">
              <a:solidFill>
                <a:srgbClr val="000000"/>
              </a:solidFill>
            </a:endParaRPr>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1762492" y="6225540"/>
            <a:ext cx="675907" cy="502920"/>
          </a:xfrm>
          <a:prstGeom prst="ellipse">
            <a:avLst/>
          </a:prstGeom>
        </p:spPr>
        <p:txBody>
          <a:bodyPr/>
          <a:lstStyle>
            <a:lvl1pPr>
              <a:defRPr b="1">
                <a:solidFill>
                  <a:schemeClr val="bg1"/>
                </a:solidFill>
              </a:defRPr>
            </a:lvl1pPr>
          </a:lstStyle>
          <a:p>
            <a:fld id="{9FAC5DF0-0AF0-4EAE-B6D5-362C4C800D6A}"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89532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endParaRPr lang="en-US">
              <a:solidFill>
                <a:srgbClr val="000000"/>
              </a:solidFill>
            </a:endParaRPr>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1676400" y="6225540"/>
            <a:ext cx="685800" cy="502920"/>
          </a:xfrm>
          <a:prstGeom prst="ellipse">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fld id="{9FAC5DF0-0AF0-4EAE-B6D5-362C4C800D6A}"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161534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6095999"/>
            <a:ext cx="3574257" cy="762001"/>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2380" y="6096000"/>
            <a:ext cx="9146380" cy="762001"/>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822960" y="365760"/>
            <a:ext cx="7520940" cy="548640"/>
          </a:xfrm>
          <a:prstGeom prst="rect">
            <a:avLst/>
          </a:prstGeom>
          <a:solidFill>
            <a:srgbClr val="FF9900"/>
          </a:solidFill>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5200" y="6193106"/>
            <a:ext cx="1638300" cy="567786"/>
          </a:xfrm>
          <a:prstGeom prst="rect">
            <a:avLst/>
          </a:prstGeom>
        </p:spPr>
      </p:pic>
    </p:spTree>
    <p:extLst>
      <p:ext uri="{BB962C8B-B14F-4D97-AF65-F5344CB8AC3E}">
        <p14:creationId xmlns:p14="http://schemas.microsoft.com/office/powerpoint/2010/main" val="1188739666"/>
      </p:ext>
    </p:extLst>
  </p:cSld>
  <p:clrMap bg1="lt1" tx1="dk1" bg2="lt2" tx2="dk2" accent1="accent1" accent2="accent2" accent3="accent3" accent4="accent4" accent5="accent5" accent6="accent6" hlink="hlink" folHlink="folHlink"/>
  <p:sldLayoutIdLst>
    <p:sldLayoutId id="2147483774" r:id="rId1"/>
    <p:sldLayoutId id="2147483775" r:id="rId2"/>
  </p:sldLayoutIdLst>
  <p:timing>
    <p:tnLst>
      <p:par>
        <p:cTn id="1" dur="indefinite" restart="never" nodeType="tmRoot"/>
      </p:par>
    </p:tnLst>
  </p:timing>
  <p:hf hdr="0" ftr="0" dt="0"/>
  <p:txStyles>
    <p:titleStyle>
      <a:lvl1pPr algn="ctr" defTabSz="914400" rtl="0" eaLnBrk="1" latinLnBrk="0" hangingPunct="1">
        <a:spcBef>
          <a:spcPct val="0"/>
        </a:spcBef>
        <a:buNone/>
        <a:defRPr sz="2800" kern="1200" cap="all" baseline="0">
          <a:solidFill>
            <a:schemeClr val="bg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8601"/>
            <a:ext cx="1312794" cy="762000"/>
          </a:xfrm>
          <a:prstGeom prst="rect">
            <a:avLst/>
          </a:prstGeom>
        </p:spPr>
      </p:pic>
      <p:pic>
        <p:nvPicPr>
          <p:cNvPr id="5" name="Picture 2" descr="Image result for georgia powe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305" y="266701"/>
            <a:ext cx="2816081" cy="685799"/>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a:spLocks noGrp="1"/>
          </p:cNvSpPr>
          <p:nvPr>
            <p:ph type="subTitle" idx="1"/>
          </p:nvPr>
        </p:nvSpPr>
        <p:spPr>
          <a:xfrm>
            <a:off x="3376682" y="5181600"/>
            <a:ext cx="5264723" cy="762000"/>
          </a:xfrm>
        </p:spPr>
        <p:txBody>
          <a:bodyPr>
            <a:normAutofit/>
          </a:bodyPr>
          <a:lstStyle/>
          <a:p>
            <a:pPr algn="r"/>
            <a:r>
              <a:rPr lang="en-US" dirty="0" smtClean="0">
                <a:solidFill>
                  <a:schemeClr val="bg1"/>
                </a:solidFill>
              </a:rPr>
              <a:t>January 29, 2019</a:t>
            </a:r>
          </a:p>
          <a:p>
            <a:pPr algn="r"/>
            <a:r>
              <a:rPr lang="en-US" dirty="0" smtClean="0">
                <a:solidFill>
                  <a:schemeClr val="bg1"/>
                </a:solidFill>
              </a:rPr>
              <a:t>Atlanta, GA</a:t>
            </a:r>
            <a:endParaRPr lang="en-US" dirty="0">
              <a:solidFill>
                <a:schemeClr val="bg1"/>
              </a:solidFill>
            </a:endParaRPr>
          </a:p>
        </p:txBody>
      </p:sp>
      <p:sp>
        <p:nvSpPr>
          <p:cNvPr id="7" name="Title 1"/>
          <p:cNvSpPr>
            <a:spLocks noGrp="1"/>
          </p:cNvSpPr>
          <p:nvPr>
            <p:ph type="ctrTitle" idx="4294967295"/>
          </p:nvPr>
        </p:nvSpPr>
        <p:spPr>
          <a:xfrm>
            <a:off x="3495675" y="3962400"/>
            <a:ext cx="5648325" cy="1204913"/>
          </a:xfrm>
          <a:noFill/>
        </p:spPr>
        <p:txBody>
          <a:bodyPr/>
          <a:lstStyle/>
          <a:p>
            <a:pPr algn="r"/>
            <a:r>
              <a:rPr lang="en-US" dirty="0" smtClean="0">
                <a:solidFill>
                  <a:schemeClr val="bg1"/>
                </a:solidFill>
              </a:rPr>
              <a:t>Caribbean Meter School</a:t>
            </a:r>
            <a:endParaRPr lang="en-US" dirty="0">
              <a:solidFill>
                <a:schemeClr val="bg1"/>
              </a:solidFill>
            </a:endParaRPr>
          </a:p>
        </p:txBody>
      </p:sp>
      <p:sp>
        <p:nvSpPr>
          <p:cNvPr id="10" name="TextBox 9"/>
          <p:cNvSpPr txBox="1"/>
          <p:nvPr/>
        </p:nvSpPr>
        <p:spPr>
          <a:xfrm>
            <a:off x="381000" y="1143000"/>
            <a:ext cx="4724400" cy="800219"/>
          </a:xfrm>
          <a:prstGeom prst="rect">
            <a:avLst/>
          </a:prstGeom>
          <a:noFill/>
        </p:spPr>
        <p:txBody>
          <a:bodyPr wrap="square" rtlCol="0">
            <a:spAutoFit/>
          </a:bodyPr>
          <a:lstStyle/>
          <a:p>
            <a:r>
              <a:rPr lang="en-US" sz="2800" b="1" dirty="0" smtClean="0"/>
              <a:t>Introduction to CTs and PTs</a:t>
            </a:r>
          </a:p>
          <a:p>
            <a:r>
              <a:rPr lang="en-US" b="1" i="1" dirty="0" smtClean="0"/>
              <a:t>Art Lowery, Georgia Power</a:t>
            </a:r>
            <a:endParaRPr lang="en-US" b="1" i="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051" y="3048000"/>
            <a:ext cx="3467100" cy="1201594"/>
          </a:xfrm>
          <a:prstGeom prst="rect">
            <a:avLst/>
          </a:prstGeom>
        </p:spPr>
      </p:pic>
    </p:spTree>
    <p:extLst>
      <p:ext uri="{BB962C8B-B14F-4D97-AF65-F5344CB8AC3E}">
        <p14:creationId xmlns:p14="http://schemas.microsoft.com/office/powerpoint/2010/main" val="550088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152400"/>
            <a:ext cx="7520940" cy="762000"/>
          </a:xfrm>
        </p:spPr>
        <p:txBody>
          <a:bodyPr/>
          <a:lstStyle/>
          <a:p>
            <a:pPr algn="ctr"/>
            <a:r>
              <a:rPr lang="en-US" dirty="0" smtClean="0"/>
              <a:t>Medium voltage instrument transformers</a:t>
            </a:r>
            <a:endParaRPr lang="en-US" dirty="0"/>
          </a:p>
        </p:txBody>
      </p:sp>
      <p:sp>
        <p:nvSpPr>
          <p:cNvPr id="5" name="Content Placeholder 4"/>
          <p:cNvSpPr>
            <a:spLocks noGrp="1"/>
          </p:cNvSpPr>
          <p:nvPr>
            <p:ph idx="1"/>
          </p:nvPr>
        </p:nvSpPr>
        <p:spPr/>
        <p:txBody>
          <a:bodyPr>
            <a:normAutofit/>
          </a:bodyPr>
          <a:lstStyle/>
          <a:p>
            <a:pPr marL="756285" marR="5080" indent="-744220" algn="ctr">
              <a:lnSpc>
                <a:spcPct val="150000"/>
              </a:lnSpc>
              <a:spcBef>
                <a:spcPts val="100"/>
              </a:spcBef>
            </a:pPr>
            <a:r>
              <a:rPr lang="en-US" sz="1800" spc="-5" dirty="0">
                <a:latin typeface="Arial"/>
                <a:cs typeface="Arial"/>
              </a:rPr>
              <a:t>Distribution </a:t>
            </a:r>
            <a:r>
              <a:rPr lang="en-US" sz="1800" spc="-25" dirty="0" smtClean="0">
                <a:latin typeface="Arial"/>
                <a:cs typeface="Arial"/>
              </a:rPr>
              <a:t>Voltages</a:t>
            </a:r>
          </a:p>
          <a:p>
            <a:pPr marL="756285" marR="5080" indent="-744220" algn="ctr">
              <a:lnSpc>
                <a:spcPct val="150000"/>
              </a:lnSpc>
              <a:spcBef>
                <a:spcPts val="100"/>
              </a:spcBef>
            </a:pPr>
            <a:r>
              <a:rPr lang="en-US" sz="1800" spc="-25" dirty="0" smtClean="0">
                <a:latin typeface="Arial"/>
                <a:cs typeface="Arial"/>
              </a:rPr>
              <a:t>  </a:t>
            </a:r>
            <a:r>
              <a:rPr lang="en-US" sz="1800" dirty="0">
                <a:latin typeface="Arial"/>
                <a:cs typeface="Arial"/>
              </a:rPr>
              <a:t>4 </a:t>
            </a:r>
            <a:r>
              <a:rPr lang="en-US" sz="1800" spc="-5" dirty="0">
                <a:latin typeface="Arial"/>
                <a:cs typeface="Arial"/>
              </a:rPr>
              <a:t>to 25 kV</a:t>
            </a:r>
            <a:endParaRPr lang="en-US" sz="1800" dirty="0">
              <a:latin typeface="Arial"/>
              <a:cs typeface="Arial"/>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10</a:t>
            </a:fld>
            <a:endParaRPr lang="en-US" dirty="0">
              <a:solidFill>
                <a:srgbClr val="FFFFFF"/>
              </a:solidFill>
            </a:endParaRPr>
          </a:p>
        </p:txBody>
      </p:sp>
      <p:sp>
        <p:nvSpPr>
          <p:cNvPr id="6" name="object 4"/>
          <p:cNvSpPr/>
          <p:nvPr/>
        </p:nvSpPr>
        <p:spPr>
          <a:xfrm>
            <a:off x="457200" y="2208277"/>
            <a:ext cx="4191000" cy="3582923"/>
          </a:xfrm>
          <a:prstGeom prst="rect">
            <a:avLst/>
          </a:prstGeom>
          <a:blipFill>
            <a:blip r:embed="rId3" cstate="print"/>
            <a:stretch>
              <a:fillRect/>
            </a:stretch>
          </a:blipFill>
        </p:spPr>
        <p:txBody>
          <a:bodyPr wrap="square" lIns="0" tIns="0" rIns="0" bIns="0" rtlCol="0"/>
          <a:lstStyle/>
          <a:p>
            <a:endParaRPr/>
          </a:p>
        </p:txBody>
      </p:sp>
      <p:sp>
        <p:nvSpPr>
          <p:cNvPr id="7" name="object 6"/>
          <p:cNvSpPr/>
          <p:nvPr/>
        </p:nvSpPr>
        <p:spPr>
          <a:xfrm>
            <a:off x="5743575" y="1600200"/>
            <a:ext cx="3200400" cy="2172461"/>
          </a:xfrm>
          <a:prstGeom prst="rect">
            <a:avLst/>
          </a:prstGeom>
          <a:blipFill>
            <a:blip r:embed="rId4" cstate="print"/>
            <a:stretch>
              <a:fillRect/>
            </a:stretch>
          </a:blipFill>
        </p:spPr>
        <p:txBody>
          <a:bodyPr wrap="square" lIns="0" tIns="0" rIns="0" bIns="0" rtlCol="0"/>
          <a:lstStyle/>
          <a:p>
            <a:endParaRPr/>
          </a:p>
        </p:txBody>
      </p:sp>
      <p:sp>
        <p:nvSpPr>
          <p:cNvPr id="8" name="object 5"/>
          <p:cNvSpPr/>
          <p:nvPr/>
        </p:nvSpPr>
        <p:spPr>
          <a:xfrm>
            <a:off x="5743575" y="3848861"/>
            <a:ext cx="3200400" cy="1942339"/>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29128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Low voltage instrument transformers</a:t>
            </a:r>
            <a:endParaRPr lang="en-US" dirty="0"/>
          </a:p>
        </p:txBody>
      </p:sp>
      <p:sp>
        <p:nvSpPr>
          <p:cNvPr id="5" name="Content Placeholder 4"/>
          <p:cNvSpPr>
            <a:spLocks noGrp="1"/>
          </p:cNvSpPr>
          <p:nvPr>
            <p:ph idx="1"/>
          </p:nvPr>
        </p:nvSpPr>
        <p:spPr/>
        <p:txBody>
          <a:bodyPr/>
          <a:lstStyle/>
          <a:p>
            <a:pPr algn="ctr"/>
            <a:r>
              <a:rPr lang="en-US" sz="1800" dirty="0">
                <a:latin typeface="Arial" panose="020B0604020202020204" pitchFamily="34" charset="0"/>
                <a:cs typeface="Arial" panose="020B0604020202020204" pitchFamily="34" charset="0"/>
              </a:rPr>
              <a:t>Secondary Voltages  </a:t>
            </a:r>
            <a:endParaRPr lang="en-US" sz="1800" dirty="0" smtClean="0">
              <a:latin typeface="Arial" panose="020B0604020202020204" pitchFamily="34" charset="0"/>
              <a:cs typeface="Arial" panose="020B0604020202020204" pitchFamily="34" charset="0"/>
            </a:endParaRPr>
          </a:p>
          <a:p>
            <a:pPr algn="ctr"/>
            <a:r>
              <a:rPr lang="en-US" sz="1800" dirty="0" smtClean="0">
                <a:latin typeface="Arial" panose="020B0604020202020204" pitchFamily="34" charset="0"/>
                <a:cs typeface="Arial" panose="020B0604020202020204" pitchFamily="34" charset="0"/>
              </a:rPr>
              <a:t>600 </a:t>
            </a:r>
            <a:r>
              <a:rPr lang="en-US" sz="1800" dirty="0">
                <a:latin typeface="Arial" panose="020B0604020202020204" pitchFamily="34" charset="0"/>
                <a:cs typeface="Arial" panose="020B0604020202020204" pitchFamily="34" charset="0"/>
              </a:rPr>
              <a:t>Volts or Less</a:t>
            </a:r>
          </a:p>
          <a:p>
            <a:endParaRPr lang="en-US" b="0" dirty="0"/>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11</a:t>
            </a:fld>
            <a:endParaRPr lang="en-US" dirty="0">
              <a:solidFill>
                <a:srgbClr val="FFFFFF"/>
              </a:solidFill>
            </a:endParaRPr>
          </a:p>
        </p:txBody>
      </p:sp>
      <p:sp>
        <p:nvSpPr>
          <p:cNvPr id="6" name="object 3"/>
          <p:cNvSpPr/>
          <p:nvPr/>
        </p:nvSpPr>
        <p:spPr>
          <a:xfrm>
            <a:off x="228600" y="2103882"/>
            <a:ext cx="4943094" cy="3392423"/>
          </a:xfrm>
          <a:prstGeom prst="rect">
            <a:avLst/>
          </a:prstGeom>
          <a:blipFill>
            <a:blip r:embed="rId3" cstate="print"/>
            <a:stretch>
              <a:fillRect/>
            </a:stretch>
          </a:blipFill>
        </p:spPr>
        <p:txBody>
          <a:bodyPr wrap="square" lIns="0" tIns="0" rIns="0" bIns="0" rtlCol="0"/>
          <a:lstStyle/>
          <a:p>
            <a:endParaRPr/>
          </a:p>
        </p:txBody>
      </p:sp>
      <p:sp>
        <p:nvSpPr>
          <p:cNvPr id="7" name="object 4"/>
          <p:cNvSpPr/>
          <p:nvPr/>
        </p:nvSpPr>
        <p:spPr>
          <a:xfrm>
            <a:off x="5257800" y="2058161"/>
            <a:ext cx="3666744" cy="343814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45781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Current transformer ratio</a:t>
            </a:r>
            <a:endParaRPr lang="en-US" dirty="0"/>
          </a:p>
        </p:txBody>
      </p:sp>
      <p:sp>
        <p:nvSpPr>
          <p:cNvPr id="5" name="Content Placeholder 4"/>
          <p:cNvSpPr>
            <a:spLocks noGrp="1"/>
          </p:cNvSpPr>
          <p:nvPr>
            <p:ph idx="1"/>
          </p:nvPr>
        </p:nvSpPr>
        <p:spPr>
          <a:xfrm>
            <a:off x="822960" y="1100628"/>
            <a:ext cx="4511040" cy="3579849"/>
          </a:xfrm>
        </p:spPr>
        <p:txBody>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 current transformer’s ratio is always  expressed with a secondary rating of  5 amps.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transformer illustrated  here would have a ratio of 1200 to 5.</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1200 amps flowing through its  primary winding (line wire) would  cause 5 amps to flow to the meter</a:t>
            </a:r>
          </a:p>
          <a:p>
            <a:endParaRPr lang="en-US" dirty="0"/>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12</a:t>
            </a:fld>
            <a:endParaRPr lang="en-US" dirty="0">
              <a:solidFill>
                <a:srgbClr val="FFFFFF"/>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81200"/>
            <a:ext cx="3519488" cy="33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ject 55"/>
          <p:cNvSpPr/>
          <p:nvPr/>
        </p:nvSpPr>
        <p:spPr>
          <a:xfrm>
            <a:off x="1631441" y="3810000"/>
            <a:ext cx="2449067" cy="212902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466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Current transformer turns ratio</a:t>
            </a:r>
            <a:endParaRPr lang="en-US" dirty="0"/>
          </a:p>
        </p:txBody>
      </p:sp>
      <p:sp>
        <p:nvSpPr>
          <p:cNvPr id="5" name="Content Placeholder 4"/>
          <p:cNvSpPr>
            <a:spLocks noGrp="1"/>
          </p:cNvSpPr>
          <p:nvPr>
            <p:ph idx="1"/>
          </p:nvPr>
        </p:nvSpPr>
        <p:spPr>
          <a:xfrm>
            <a:off x="822960" y="1100628"/>
            <a:ext cx="3368040" cy="3579849"/>
          </a:xfrm>
        </p:spPr>
        <p:txBody>
          <a:bodyPr>
            <a:normAutofit/>
          </a:bodyPr>
          <a:lstStyle/>
          <a:p>
            <a:pPr>
              <a:buFont typeface="Arial" panose="020B0604020202020204" pitchFamily="34" charset="0"/>
              <a:buChar char="•"/>
            </a:pPr>
            <a:r>
              <a:rPr lang="en-US" sz="1800" dirty="0">
                <a:latin typeface="Arial" panose="020B0604020202020204" pitchFamily="34" charset="0"/>
                <a:cs typeface="Arial" panose="020B0604020202020204" pitchFamily="34" charset="0"/>
              </a:rPr>
              <a:t>A current transformer will  have few primary turns and  many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window-type CT to the  right will have one primary turn  (the customer’s line wire) and  120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turns ration is 120:1</a:t>
            </a: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13</a:t>
            </a:fld>
            <a:endParaRPr lang="en-US" dirty="0">
              <a:solidFill>
                <a:srgbClr val="FFFFFF"/>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334" y="1143000"/>
            <a:ext cx="4263615"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4" y="4648200"/>
            <a:ext cx="81057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670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Current transformer turns ratio</a:t>
            </a:r>
            <a:endParaRPr lang="en-US" dirty="0"/>
          </a:p>
        </p:txBody>
      </p:sp>
      <p:sp>
        <p:nvSpPr>
          <p:cNvPr id="6" name="Content Placeholder 5"/>
          <p:cNvSpPr>
            <a:spLocks noGrp="1"/>
          </p:cNvSpPr>
          <p:nvPr>
            <p:ph idx="1"/>
          </p:nvPr>
        </p:nvSpPr>
        <p:spPr>
          <a:xfrm>
            <a:off x="822960" y="1100628"/>
            <a:ext cx="3825240" cy="3579849"/>
          </a:xfrm>
        </p:spPr>
        <p:txBody>
          <a:bodyPr/>
          <a:lstStyle/>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wound-type current transformer to the right has two primary turns.</a:t>
            </a:r>
          </a:p>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conductor making up the primary winding consists of multiple layers of thin copper strapping approximately four inches wide.</a:t>
            </a:r>
          </a:p>
          <a:p>
            <a:pPr>
              <a:buFont typeface="Arial" panose="020B0604020202020204" pitchFamily="34" charset="0"/>
              <a:buChar char="•"/>
            </a:pPr>
            <a:r>
              <a:rPr lang="en-US" sz="1800" dirty="0" smtClean="0">
                <a:latin typeface="Arial" panose="020B0604020202020204" pitchFamily="34" charset="0"/>
                <a:cs typeface="Arial" panose="020B0604020202020204" pitchFamily="34" charset="0"/>
              </a:rPr>
              <a:t>The secondary winding consists of many turns of small copper wire.</a:t>
            </a:r>
          </a:p>
          <a:p>
            <a:endParaRPr lang="en-US" dirty="0"/>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14</a:t>
            </a:fld>
            <a:endParaRPr lang="en-US" dirty="0">
              <a:solidFill>
                <a:srgbClr val="FFFFFF"/>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19200"/>
            <a:ext cx="4924622" cy="4697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6521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Potential transformer ratio</a:t>
            </a:r>
            <a:endParaRPr lang="en-US" dirty="0"/>
          </a:p>
        </p:txBody>
      </p:sp>
      <p:sp>
        <p:nvSpPr>
          <p:cNvPr id="5" name="Content Placeholder 4"/>
          <p:cNvSpPr>
            <a:spLocks noGrp="1"/>
          </p:cNvSpPr>
          <p:nvPr>
            <p:ph idx="1"/>
          </p:nvPr>
        </p:nvSpPr>
        <p:spPr>
          <a:xfrm>
            <a:off x="822960" y="1100628"/>
            <a:ext cx="4587240" cy="4614372"/>
          </a:xfrm>
        </p:spPr>
        <p:txBody>
          <a:bodyPr>
            <a:normAutofit lnSpcReduction="10000"/>
          </a:bodyPr>
          <a:lstStyle/>
          <a:p>
            <a:pPr marL="12700" marR="143510">
              <a:lnSpc>
                <a:spcPct val="100000"/>
              </a:lnSpc>
              <a:spcBef>
                <a:spcPts val="100"/>
              </a:spcBef>
              <a:buChar char="•"/>
              <a:tabLst>
                <a:tab pos="163830"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are always designed </a:t>
            </a:r>
            <a:r>
              <a:rPr lang="en-US" b="0" dirty="0">
                <a:latin typeface="Arial"/>
                <a:cs typeface="Arial"/>
              </a:rPr>
              <a:t>to  </a:t>
            </a:r>
            <a:r>
              <a:rPr lang="en-US" b="0" spc="-5" dirty="0">
                <a:latin typeface="Arial"/>
                <a:cs typeface="Arial"/>
              </a:rPr>
              <a:t>step </a:t>
            </a:r>
            <a:r>
              <a:rPr lang="en-US" b="0" dirty="0">
                <a:latin typeface="Arial"/>
                <a:cs typeface="Arial"/>
              </a:rPr>
              <a:t>the </a:t>
            </a:r>
            <a:r>
              <a:rPr lang="en-US" b="0" spc="-5" dirty="0">
                <a:latin typeface="Arial"/>
                <a:cs typeface="Arial"/>
              </a:rPr>
              <a:t>primary voltage down </a:t>
            </a:r>
            <a:r>
              <a:rPr lang="en-US" b="0" dirty="0">
                <a:latin typeface="Arial"/>
                <a:cs typeface="Arial"/>
              </a:rPr>
              <a:t>to </a:t>
            </a:r>
            <a:r>
              <a:rPr lang="en-US" b="0" spc="-5" dirty="0">
                <a:latin typeface="Arial"/>
                <a:cs typeface="Arial"/>
              </a:rPr>
              <a:t>120 volts, or </a:t>
            </a:r>
            <a:r>
              <a:rPr lang="en-US" b="0" spc="-55" dirty="0">
                <a:latin typeface="Arial"/>
                <a:cs typeface="Arial"/>
              </a:rPr>
              <a:t>115  </a:t>
            </a:r>
            <a:r>
              <a:rPr lang="en-US" b="0" dirty="0">
                <a:latin typeface="Arial"/>
                <a:cs typeface="Arial"/>
              </a:rPr>
              <a:t>volts </a:t>
            </a:r>
            <a:r>
              <a:rPr lang="en-US" b="0" spc="-5" dirty="0">
                <a:latin typeface="Arial"/>
                <a:cs typeface="Arial"/>
              </a:rPr>
              <a:t>in </a:t>
            </a:r>
            <a:r>
              <a:rPr lang="en-US" b="0" dirty="0">
                <a:latin typeface="Arial"/>
                <a:cs typeface="Arial"/>
              </a:rPr>
              <a:t>the case </a:t>
            </a:r>
            <a:r>
              <a:rPr lang="en-US" b="0" spc="-5" dirty="0">
                <a:latin typeface="Arial"/>
                <a:cs typeface="Arial"/>
              </a:rPr>
              <a:t>of high </a:t>
            </a:r>
            <a:r>
              <a:rPr lang="en-US" b="0" dirty="0">
                <a:latin typeface="Arial"/>
                <a:cs typeface="Arial"/>
              </a:rPr>
              <a:t>voltage</a:t>
            </a:r>
            <a:r>
              <a:rPr lang="en-US" b="0" spc="25" dirty="0">
                <a:latin typeface="Arial"/>
                <a:cs typeface="Arial"/>
              </a:rPr>
              <a:t> </a:t>
            </a:r>
            <a:r>
              <a:rPr lang="en-US" b="0" dirty="0">
                <a:latin typeface="Arial"/>
                <a:cs typeface="Arial"/>
              </a:rPr>
              <a:t>transformers.</a:t>
            </a:r>
          </a:p>
          <a:p>
            <a:pPr marL="12700" marR="514350">
              <a:lnSpc>
                <a:spcPct val="100000"/>
              </a:lnSpc>
              <a:spcBef>
                <a:spcPts val="1140"/>
              </a:spcBef>
              <a:buChar char="•"/>
              <a:tabLst>
                <a:tab pos="163830"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will have </a:t>
            </a:r>
            <a:r>
              <a:rPr lang="en-US" b="0" dirty="0">
                <a:latin typeface="Arial"/>
                <a:cs typeface="Arial"/>
              </a:rPr>
              <a:t>a </a:t>
            </a:r>
            <a:r>
              <a:rPr lang="en-US" b="0" spc="-5" dirty="0">
                <a:latin typeface="Arial"/>
                <a:cs typeface="Arial"/>
              </a:rPr>
              <a:t>designated  primary voltage</a:t>
            </a:r>
            <a:r>
              <a:rPr lang="en-US" b="0" spc="30" dirty="0">
                <a:latin typeface="Arial"/>
                <a:cs typeface="Arial"/>
              </a:rPr>
              <a:t> </a:t>
            </a:r>
            <a:r>
              <a:rPr lang="en-US" b="0" spc="-5" dirty="0">
                <a:latin typeface="Arial"/>
                <a:cs typeface="Arial"/>
              </a:rPr>
              <a:t>rating.</a:t>
            </a:r>
            <a:endParaRPr lang="en-US" b="0" dirty="0">
              <a:latin typeface="Arial"/>
              <a:cs typeface="Arial"/>
            </a:endParaRPr>
          </a:p>
          <a:p>
            <a:pPr marL="12700" marR="149225">
              <a:lnSpc>
                <a:spcPct val="100000"/>
              </a:lnSpc>
              <a:spcBef>
                <a:spcPts val="1140"/>
              </a:spcBef>
              <a:buChar char="•"/>
              <a:tabLst>
                <a:tab pos="159385" algn="l"/>
                <a:tab pos="3265804" algn="l"/>
              </a:tabLst>
            </a:pPr>
            <a:r>
              <a:rPr lang="en-US" b="0" spc="-5" dirty="0">
                <a:latin typeface="Arial"/>
                <a:cs typeface="Arial"/>
              </a:rPr>
              <a:t>The PT illustrated at the right is designed to step  7200 volts down to</a:t>
            </a:r>
            <a:r>
              <a:rPr lang="en-US" b="0" spc="75" dirty="0">
                <a:latin typeface="Arial"/>
                <a:cs typeface="Arial"/>
              </a:rPr>
              <a:t> </a:t>
            </a:r>
            <a:r>
              <a:rPr lang="en-US" b="0" spc="-5" dirty="0">
                <a:latin typeface="Arial"/>
                <a:cs typeface="Arial"/>
              </a:rPr>
              <a:t>120</a:t>
            </a:r>
            <a:r>
              <a:rPr lang="en-US" b="0" spc="20" dirty="0">
                <a:latin typeface="Arial"/>
                <a:cs typeface="Arial"/>
              </a:rPr>
              <a:t> </a:t>
            </a:r>
            <a:r>
              <a:rPr lang="en-US" b="0" spc="-5" dirty="0" smtClean="0">
                <a:latin typeface="Arial"/>
                <a:cs typeface="Arial"/>
              </a:rPr>
              <a:t>volts.  Its </a:t>
            </a:r>
            <a:r>
              <a:rPr lang="en-US" b="0" spc="-5" dirty="0">
                <a:latin typeface="Arial"/>
                <a:cs typeface="Arial"/>
              </a:rPr>
              <a:t>ratio is 60 to</a:t>
            </a:r>
            <a:r>
              <a:rPr lang="en-US" b="0" spc="-40" dirty="0">
                <a:latin typeface="Arial"/>
                <a:cs typeface="Arial"/>
              </a:rPr>
              <a:t> </a:t>
            </a:r>
            <a:r>
              <a:rPr lang="en-US" b="0" spc="-5" dirty="0">
                <a:latin typeface="Arial"/>
                <a:cs typeface="Arial"/>
              </a:rPr>
              <a:t>1.</a:t>
            </a:r>
            <a:endParaRPr lang="en-US" b="0" dirty="0">
              <a:latin typeface="Arial"/>
              <a:cs typeface="Arial"/>
            </a:endParaRPr>
          </a:p>
          <a:p>
            <a:pPr marL="12700" marR="5080">
              <a:lnSpc>
                <a:spcPct val="100000"/>
              </a:lnSpc>
              <a:spcBef>
                <a:spcPts val="1140"/>
              </a:spcBef>
              <a:buChar char="•"/>
              <a:tabLst>
                <a:tab pos="163830" algn="l"/>
                <a:tab pos="2658745" algn="l"/>
                <a:tab pos="4972685" algn="l"/>
              </a:tabLst>
            </a:pPr>
            <a:r>
              <a:rPr lang="en-US" b="0" spc="-5" dirty="0">
                <a:latin typeface="Arial"/>
                <a:cs typeface="Arial"/>
              </a:rPr>
              <a:t>Potential </a:t>
            </a:r>
            <a:r>
              <a:rPr lang="en-US" b="0" dirty="0">
                <a:latin typeface="Arial"/>
                <a:cs typeface="Arial"/>
              </a:rPr>
              <a:t>transformers </a:t>
            </a:r>
            <a:r>
              <a:rPr lang="en-US" b="0" spc="-5" dirty="0">
                <a:latin typeface="Arial"/>
                <a:cs typeface="Arial"/>
              </a:rPr>
              <a:t>are designed </a:t>
            </a:r>
            <a:r>
              <a:rPr lang="en-US" b="0" dirty="0">
                <a:latin typeface="Arial"/>
                <a:cs typeface="Arial"/>
              </a:rPr>
              <a:t>for specific  </a:t>
            </a:r>
            <a:r>
              <a:rPr lang="en-US" b="0" spc="-5" dirty="0">
                <a:latin typeface="Arial"/>
                <a:cs typeface="Arial"/>
              </a:rPr>
              <a:t>line voltages. </a:t>
            </a:r>
            <a:r>
              <a:rPr lang="en-US" b="0" dirty="0">
                <a:latin typeface="Arial"/>
                <a:cs typeface="Arial"/>
              </a:rPr>
              <a:t>A </a:t>
            </a:r>
            <a:r>
              <a:rPr lang="en-US" b="0" spc="-5" dirty="0">
                <a:latin typeface="Arial"/>
                <a:cs typeface="Arial"/>
              </a:rPr>
              <a:t>PT with </a:t>
            </a:r>
            <a:r>
              <a:rPr lang="en-US" b="0" dirty="0">
                <a:latin typeface="Arial"/>
                <a:cs typeface="Arial"/>
              </a:rPr>
              <a:t>a </a:t>
            </a:r>
            <a:r>
              <a:rPr lang="en-US" b="0" spc="-5" dirty="0">
                <a:latin typeface="Arial"/>
                <a:cs typeface="Arial"/>
              </a:rPr>
              <a:t>ratio of 2:1 is only  designed </a:t>
            </a:r>
            <a:r>
              <a:rPr lang="en-US" b="0" dirty="0">
                <a:latin typeface="Arial"/>
                <a:cs typeface="Arial"/>
              </a:rPr>
              <a:t>to </a:t>
            </a:r>
            <a:r>
              <a:rPr lang="en-US" b="0" spc="-5" dirty="0">
                <a:latin typeface="Arial"/>
                <a:cs typeface="Arial"/>
              </a:rPr>
              <a:t>step 240 volts down </a:t>
            </a:r>
            <a:r>
              <a:rPr lang="en-US" b="0" dirty="0">
                <a:latin typeface="Arial"/>
                <a:cs typeface="Arial"/>
              </a:rPr>
              <a:t>to</a:t>
            </a:r>
            <a:r>
              <a:rPr lang="en-US" b="0" spc="120" dirty="0">
                <a:latin typeface="Arial"/>
                <a:cs typeface="Arial"/>
              </a:rPr>
              <a:t> </a:t>
            </a:r>
            <a:r>
              <a:rPr lang="en-US" b="0" spc="-5" dirty="0">
                <a:latin typeface="Arial"/>
                <a:cs typeface="Arial"/>
              </a:rPr>
              <a:t>120</a:t>
            </a:r>
            <a:r>
              <a:rPr lang="en-US" b="0" spc="20" dirty="0">
                <a:latin typeface="Arial"/>
                <a:cs typeface="Arial"/>
              </a:rPr>
              <a:t> </a:t>
            </a:r>
            <a:r>
              <a:rPr lang="en-US" b="0" spc="-5" dirty="0" smtClean="0">
                <a:latin typeface="Arial"/>
                <a:cs typeface="Arial"/>
              </a:rPr>
              <a:t>volts. </a:t>
            </a:r>
            <a:r>
              <a:rPr lang="en-US" b="0" dirty="0" smtClean="0">
                <a:latin typeface="Arial"/>
                <a:cs typeface="Arial"/>
              </a:rPr>
              <a:t>It  </a:t>
            </a:r>
            <a:r>
              <a:rPr lang="en-US" b="0" spc="-5" dirty="0">
                <a:latin typeface="Arial"/>
                <a:cs typeface="Arial"/>
              </a:rPr>
              <a:t>should </a:t>
            </a:r>
            <a:r>
              <a:rPr lang="en-US" b="0" spc="-25" dirty="0">
                <a:latin typeface="Arial"/>
                <a:cs typeface="Arial"/>
              </a:rPr>
              <a:t>never, </a:t>
            </a:r>
            <a:r>
              <a:rPr lang="en-US" b="0" dirty="0">
                <a:latin typeface="Arial"/>
                <a:cs typeface="Arial"/>
              </a:rPr>
              <a:t>for </a:t>
            </a:r>
            <a:r>
              <a:rPr lang="en-US" b="0" spc="-5" dirty="0">
                <a:latin typeface="Arial"/>
                <a:cs typeface="Arial"/>
              </a:rPr>
              <a:t>example, be used </a:t>
            </a:r>
            <a:r>
              <a:rPr lang="en-US" b="0" dirty="0">
                <a:latin typeface="Arial"/>
                <a:cs typeface="Arial"/>
              </a:rPr>
              <a:t>to </a:t>
            </a:r>
            <a:r>
              <a:rPr lang="en-US" b="0" spc="-5" dirty="0">
                <a:latin typeface="Arial"/>
                <a:cs typeface="Arial"/>
              </a:rPr>
              <a:t>step 480  volts down </a:t>
            </a:r>
            <a:r>
              <a:rPr lang="en-US" b="0" dirty="0">
                <a:latin typeface="Arial"/>
                <a:cs typeface="Arial"/>
              </a:rPr>
              <a:t>to</a:t>
            </a:r>
            <a:r>
              <a:rPr lang="en-US" b="0" spc="35" dirty="0">
                <a:latin typeface="Arial"/>
                <a:cs typeface="Arial"/>
              </a:rPr>
              <a:t> </a:t>
            </a:r>
            <a:r>
              <a:rPr lang="en-US" b="0" spc="-5" dirty="0">
                <a:latin typeface="Arial"/>
                <a:cs typeface="Arial"/>
              </a:rPr>
              <a:t>240</a:t>
            </a:r>
            <a:r>
              <a:rPr lang="en-US" b="0" spc="20" dirty="0">
                <a:latin typeface="Arial"/>
                <a:cs typeface="Arial"/>
              </a:rPr>
              <a:t> </a:t>
            </a:r>
            <a:r>
              <a:rPr lang="en-US" b="0" spc="-5" dirty="0" smtClean="0">
                <a:latin typeface="Arial"/>
                <a:cs typeface="Arial"/>
              </a:rPr>
              <a:t>volts. </a:t>
            </a:r>
            <a:r>
              <a:rPr lang="en-US" b="0" spc="-20" dirty="0" smtClean="0">
                <a:latin typeface="Arial"/>
                <a:cs typeface="Arial"/>
              </a:rPr>
              <a:t>Voltages </a:t>
            </a:r>
            <a:r>
              <a:rPr lang="en-US" b="0" spc="-5" dirty="0">
                <a:latin typeface="Arial"/>
                <a:cs typeface="Arial"/>
              </a:rPr>
              <a:t>higher </a:t>
            </a:r>
            <a:r>
              <a:rPr lang="en-US" b="0" dirty="0">
                <a:latin typeface="Arial"/>
                <a:cs typeface="Arial"/>
              </a:rPr>
              <a:t>than </a:t>
            </a:r>
            <a:r>
              <a:rPr lang="en-US" b="0" spc="-5" dirty="0">
                <a:latin typeface="Arial"/>
                <a:cs typeface="Arial"/>
              </a:rPr>
              <a:t>rated  may cause saturation of </a:t>
            </a:r>
            <a:r>
              <a:rPr lang="en-US" b="0" dirty="0">
                <a:latin typeface="Arial"/>
                <a:cs typeface="Arial"/>
              </a:rPr>
              <a:t>the </a:t>
            </a:r>
            <a:r>
              <a:rPr lang="en-US" b="0" spc="-5" dirty="0">
                <a:latin typeface="Arial"/>
                <a:cs typeface="Arial"/>
              </a:rPr>
              <a:t>core, resulting in large  errors and excessive</a:t>
            </a:r>
            <a:r>
              <a:rPr lang="en-US" b="0" spc="20" dirty="0">
                <a:latin typeface="Arial"/>
                <a:cs typeface="Arial"/>
              </a:rPr>
              <a:t> </a:t>
            </a:r>
            <a:r>
              <a:rPr lang="en-US" b="0" spc="-5" dirty="0">
                <a:latin typeface="Arial"/>
                <a:cs typeface="Arial"/>
              </a:rPr>
              <a:t>heating.</a:t>
            </a:r>
            <a:endParaRPr lang="en-US" b="0" dirty="0">
              <a:latin typeface="Arial"/>
              <a:cs typeface="Arial"/>
            </a:endParaRPr>
          </a:p>
          <a:p>
            <a:endParaRPr lang="en-US" dirty="0"/>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15</a:t>
            </a:fld>
            <a:endParaRPr lang="en-US" dirty="0">
              <a:solidFill>
                <a:srgbClr val="FFFFFF"/>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066800"/>
            <a:ext cx="2981325" cy="450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67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err="1" smtClean="0"/>
              <a:t>pOtential</a:t>
            </a:r>
            <a:r>
              <a:rPr lang="en-US" dirty="0" smtClean="0"/>
              <a:t> transformer ratio</a:t>
            </a:r>
            <a:endParaRPr lang="en-US" dirty="0"/>
          </a:p>
        </p:txBody>
      </p:sp>
      <p:sp>
        <p:nvSpPr>
          <p:cNvPr id="5" name="Content Placeholder 4"/>
          <p:cNvSpPr>
            <a:spLocks noGrp="1"/>
          </p:cNvSpPr>
          <p:nvPr>
            <p:ph idx="1"/>
          </p:nvPr>
        </p:nvSpPr>
        <p:spPr/>
        <p:txBody>
          <a:bodyPr/>
          <a:lstStyle/>
          <a:p>
            <a:pPr algn="ctr"/>
            <a:r>
              <a:rPr lang="en-US" b="0" dirty="0" smtClean="0">
                <a:latin typeface="Arial" panose="020B0604020202020204" pitchFamily="34" charset="0"/>
                <a:cs typeface="Arial" panose="020B0604020202020204" pitchFamily="34" charset="0"/>
              </a:rPr>
              <a:t>Due to mislabeling of a substation transformer 14,400 volts was applied to these 60:1 potential transformers.</a:t>
            </a:r>
            <a:endParaRPr lang="en-US"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16</a:t>
            </a:fld>
            <a:endParaRPr lang="en-US" dirty="0">
              <a:solidFill>
                <a:srgbClr val="FFFFFF"/>
              </a:solidFill>
            </a:endParaRPr>
          </a:p>
        </p:txBody>
      </p:sp>
      <p:sp>
        <p:nvSpPr>
          <p:cNvPr id="6" name="object 5"/>
          <p:cNvSpPr/>
          <p:nvPr/>
        </p:nvSpPr>
        <p:spPr>
          <a:xfrm>
            <a:off x="314325" y="1905000"/>
            <a:ext cx="3819525" cy="3886200"/>
          </a:xfrm>
          <a:prstGeom prst="rect">
            <a:avLst/>
          </a:prstGeom>
          <a:blipFill>
            <a:blip r:embed="rId3" cstate="print"/>
            <a:stretch>
              <a:fillRect/>
            </a:stretch>
          </a:blipFill>
        </p:spPr>
        <p:txBody>
          <a:bodyPr wrap="square" lIns="0" tIns="0" rIns="0" bIns="0" rtlCol="0"/>
          <a:lstStyle/>
          <a:p>
            <a:endParaRPr/>
          </a:p>
        </p:txBody>
      </p:sp>
      <p:sp>
        <p:nvSpPr>
          <p:cNvPr id="7" name="object 6"/>
          <p:cNvSpPr/>
          <p:nvPr/>
        </p:nvSpPr>
        <p:spPr>
          <a:xfrm>
            <a:off x="4838700" y="1876425"/>
            <a:ext cx="3657600" cy="388620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56940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Potential transformer ratio</a:t>
            </a:r>
            <a:endParaRPr lang="en-US" dirty="0"/>
          </a:p>
        </p:txBody>
      </p:sp>
      <p:sp>
        <p:nvSpPr>
          <p:cNvPr id="5" name="Content Placeholder 4"/>
          <p:cNvSpPr>
            <a:spLocks noGrp="1"/>
          </p:cNvSpPr>
          <p:nvPr>
            <p:ph idx="1"/>
          </p:nvPr>
        </p:nvSpPr>
        <p:spPr/>
        <p:txBody>
          <a:bodyPr/>
          <a:lstStyle/>
          <a:p>
            <a:pPr algn="ctr"/>
            <a:r>
              <a:rPr lang="en-US" b="0" dirty="0" smtClean="0">
                <a:latin typeface="Arial" panose="020B0604020202020204" pitchFamily="34" charset="0"/>
                <a:cs typeface="Arial" panose="020B0604020202020204" pitchFamily="34" charset="0"/>
              </a:rPr>
              <a:t>Miscommunications resulted in this cluster with 20:1 PTs being installed on the high side of a 12470/7200V transformer bank.</a:t>
            </a:r>
            <a:endParaRPr lang="en-US"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17</a:t>
            </a:fld>
            <a:endParaRPr lang="en-US" dirty="0">
              <a:solidFill>
                <a:srgbClr val="FFFFFF"/>
              </a:solidFill>
            </a:endParaRPr>
          </a:p>
        </p:txBody>
      </p:sp>
      <p:sp>
        <p:nvSpPr>
          <p:cNvPr id="6" name="object 4"/>
          <p:cNvSpPr/>
          <p:nvPr/>
        </p:nvSpPr>
        <p:spPr>
          <a:xfrm>
            <a:off x="171450" y="1905000"/>
            <a:ext cx="5943600" cy="4114800"/>
          </a:xfrm>
          <a:prstGeom prst="rect">
            <a:avLst/>
          </a:prstGeom>
          <a:blipFill>
            <a:blip r:embed="rId3" cstate="print"/>
            <a:stretch>
              <a:fillRect/>
            </a:stretch>
          </a:blipFill>
        </p:spPr>
        <p:txBody>
          <a:bodyPr wrap="square" lIns="0" tIns="0" rIns="0" bIns="0" rtlCol="0"/>
          <a:lstStyle/>
          <a:p>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618" y="1905000"/>
            <a:ext cx="312885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358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Potential transformer ratio</a:t>
            </a:r>
            <a:endParaRPr lang="en-US" dirty="0"/>
          </a:p>
        </p:txBody>
      </p:sp>
      <p:sp>
        <p:nvSpPr>
          <p:cNvPr id="5" name="Content Placeholder 4"/>
          <p:cNvSpPr>
            <a:spLocks noGrp="1"/>
          </p:cNvSpPr>
          <p:nvPr>
            <p:ph idx="1"/>
          </p:nvPr>
        </p:nvSpPr>
        <p:spPr/>
        <p:txBody>
          <a:bodyPr/>
          <a:lstStyle/>
          <a:p>
            <a:r>
              <a:rPr lang="en-US" b="0" dirty="0" smtClean="0">
                <a:latin typeface="Arial" panose="020B0604020202020204" pitchFamily="34" charset="0"/>
                <a:cs typeface="Arial" panose="020B0604020202020204" pitchFamily="34" charset="0"/>
              </a:rPr>
              <a:t>4160 Volts was applied to this 20:1 PT.</a:t>
            </a:r>
            <a:endParaRPr lang="en-US"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18</a:t>
            </a:fld>
            <a:endParaRPr lang="en-US" dirty="0">
              <a:solidFill>
                <a:srgbClr val="FFFFFF"/>
              </a:solidFill>
            </a:endParaRPr>
          </a:p>
        </p:txBody>
      </p:sp>
      <p:sp>
        <p:nvSpPr>
          <p:cNvPr id="6" name="object 5"/>
          <p:cNvSpPr/>
          <p:nvPr/>
        </p:nvSpPr>
        <p:spPr>
          <a:xfrm>
            <a:off x="1400175" y="1600200"/>
            <a:ext cx="6172200" cy="427672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36996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Potential transformer ratio</a:t>
            </a:r>
            <a:endParaRPr lang="en-US" dirty="0"/>
          </a:p>
        </p:txBody>
      </p:sp>
      <p:sp>
        <p:nvSpPr>
          <p:cNvPr id="3" name="Content Placeholder 2"/>
          <p:cNvSpPr>
            <a:spLocks noGrp="1"/>
          </p:cNvSpPr>
          <p:nvPr>
            <p:ph idx="1"/>
          </p:nvPr>
        </p:nvSpPr>
        <p:spPr>
          <a:xfrm>
            <a:off x="5896806" y="1100628"/>
            <a:ext cx="2447094" cy="3579849"/>
          </a:xfrm>
        </p:spPr>
        <p:txBody>
          <a:bodyPr/>
          <a:lstStyle/>
          <a:p>
            <a:pPr algn="r"/>
            <a:r>
              <a:rPr lang="en-US" b="0" dirty="0" smtClean="0">
                <a:latin typeface="Arial" panose="020B0604020202020204" pitchFamily="34" charset="0"/>
                <a:cs typeface="Arial" panose="020B0604020202020204" pitchFamily="34" charset="0"/>
              </a:rPr>
              <a:t>480 Volts was applied to this 2:1 PT.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19</a:t>
            </a:fld>
            <a:endParaRPr lang="en-US" dirty="0">
              <a:solidFill>
                <a:srgbClr val="FFFFFF"/>
              </a:solidFill>
            </a:endParaRPr>
          </a:p>
        </p:txBody>
      </p:sp>
      <p:sp>
        <p:nvSpPr>
          <p:cNvPr id="5" name="object 5"/>
          <p:cNvSpPr/>
          <p:nvPr/>
        </p:nvSpPr>
        <p:spPr>
          <a:xfrm>
            <a:off x="381000" y="1066800"/>
            <a:ext cx="5515806" cy="406170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733925" y="2590800"/>
            <a:ext cx="4114799" cy="34290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75079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81000"/>
            <a:ext cx="7520940" cy="548640"/>
          </a:xfrm>
        </p:spPr>
        <p:txBody>
          <a:bodyPr/>
          <a:lstStyle/>
          <a:p>
            <a:pPr algn="ctr"/>
            <a:r>
              <a:rPr lang="en-US" dirty="0" smtClean="0"/>
              <a:t>Definitions</a:t>
            </a:r>
            <a:endParaRPr lang="en-US" dirty="0"/>
          </a:p>
        </p:txBody>
      </p:sp>
      <p:sp>
        <p:nvSpPr>
          <p:cNvPr id="5" name="Content Placeholder 4"/>
          <p:cNvSpPr>
            <a:spLocks noGrp="1"/>
          </p:cNvSpPr>
          <p:nvPr>
            <p:ph idx="1"/>
          </p:nvPr>
        </p:nvSpPr>
        <p:spPr>
          <a:xfrm>
            <a:off x="822960" y="1100628"/>
            <a:ext cx="7559040" cy="3699972"/>
          </a:xfrm>
        </p:spPr>
        <p:txBody>
          <a:bodyPr>
            <a:noAutofit/>
          </a:bodyPr>
          <a:lstStyle/>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Instrument Transformer:  </a:t>
            </a:r>
            <a:r>
              <a:rPr lang="en-US" sz="2000" b="0" dirty="0" smtClean="0">
                <a:latin typeface="Arial" panose="020B0604020202020204" pitchFamily="34" charset="0"/>
                <a:cs typeface="Arial" panose="020B0604020202020204" pitchFamily="34" charset="0"/>
              </a:rPr>
              <a:t>A transformer that reproduces in its secondary circuit in a definite and known proportion, the voltage or current of its primary circuit with the phase relation substantially preserved.</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Current Transformer:  </a:t>
            </a:r>
            <a:r>
              <a:rPr lang="en-US" sz="2000" b="0" dirty="0" smtClean="0">
                <a:latin typeface="Arial" panose="020B0604020202020204" pitchFamily="34" charset="0"/>
                <a:cs typeface="Arial" panose="020B0604020202020204" pitchFamily="34" charset="0"/>
              </a:rPr>
              <a:t>An instrument transformer designed for the measurement or control of current.  Its primary winding, which may be a single turn or bus bar, is connected in series with the load. It is used to reduce primary current by a known ratio to within the range of a connected measuring device.</a:t>
            </a:r>
          </a:p>
          <a:p>
            <a:pPr>
              <a:buFont typeface="Arial" panose="020B0604020202020204" pitchFamily="34" charset="0"/>
              <a:buChar char="•"/>
            </a:pPr>
            <a:r>
              <a:rPr lang="en-US" sz="2000" dirty="0" smtClean="0">
                <a:latin typeface="Arial" panose="020B0604020202020204" pitchFamily="34" charset="0"/>
                <a:cs typeface="Arial" panose="020B0604020202020204" pitchFamily="34" charset="0"/>
              </a:rPr>
              <a:t>Potential Transformer:  </a:t>
            </a:r>
            <a:r>
              <a:rPr lang="en-US" sz="2000" b="0" dirty="0" smtClean="0">
                <a:latin typeface="Arial" panose="020B0604020202020204" pitchFamily="34" charset="0"/>
                <a:cs typeface="Arial" panose="020B0604020202020204" pitchFamily="34" charset="0"/>
              </a:rPr>
              <a:t>An instrument transformer designed for the measurement or control of voltage. Its primary winding is connected in parallel with a circuit. It is used to reduce primary voltage by a known ratio to within the range of a connected measuring device. </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2</a:t>
            </a:fld>
            <a:endParaRPr lang="en-US" dirty="0">
              <a:solidFill>
                <a:srgbClr val="FFFFFF"/>
              </a:solidFill>
            </a:endParaRPr>
          </a:p>
        </p:txBody>
      </p:sp>
    </p:spTree>
    <p:extLst>
      <p:ext uri="{BB962C8B-B14F-4D97-AF65-F5344CB8AC3E}">
        <p14:creationId xmlns:p14="http://schemas.microsoft.com/office/powerpoint/2010/main" val="3300752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52400"/>
            <a:ext cx="7520940" cy="762000"/>
          </a:xfrm>
        </p:spPr>
        <p:txBody>
          <a:bodyPr/>
          <a:lstStyle/>
          <a:p>
            <a:pPr algn="ctr"/>
            <a:r>
              <a:rPr lang="en-US" dirty="0" smtClean="0"/>
              <a:t>Potential transformer over voltage</a:t>
            </a:r>
            <a:br>
              <a:rPr lang="en-US" dirty="0" smtClean="0"/>
            </a:br>
            <a:r>
              <a:rPr lang="en-US" sz="2000" cap="none" dirty="0" smtClean="0"/>
              <a:t>IEEE Standard C57.13-2008</a:t>
            </a:r>
            <a:endParaRPr lang="en-US" sz="2000" dirty="0"/>
          </a:p>
        </p:txBody>
      </p:sp>
      <p:sp>
        <p:nvSpPr>
          <p:cNvPr id="3" name="Content Placeholder 2"/>
          <p:cNvSpPr>
            <a:spLocks noGrp="1"/>
          </p:cNvSpPr>
          <p:nvPr>
            <p:ph idx="1"/>
          </p:nvPr>
        </p:nvSpPr>
        <p:spPr>
          <a:xfrm>
            <a:off x="822960" y="1295400"/>
            <a:ext cx="7520940" cy="4419600"/>
          </a:xfrm>
        </p:spPr>
        <p:txBody>
          <a:bodyPr>
            <a:normAutofit/>
          </a:bodyPr>
          <a:lstStyle/>
          <a:p>
            <a:r>
              <a:rPr lang="en-US" sz="1800" b="0" dirty="0">
                <a:latin typeface="Arial" panose="020B0604020202020204" pitchFamily="34" charset="0"/>
                <a:cs typeface="Arial" panose="020B0604020202020204" pitchFamily="34" charset="0"/>
              </a:rPr>
              <a:t>The IEEE Standard defines five distinct groups of voltage transformers  and provides ratings for each </a:t>
            </a:r>
            <a:r>
              <a:rPr lang="en-US" sz="1800" b="0" dirty="0" smtClean="0">
                <a:latin typeface="Arial" panose="020B0604020202020204" pitchFamily="34" charset="0"/>
                <a:cs typeface="Arial" panose="020B0604020202020204" pitchFamily="34" charset="0"/>
              </a:rPr>
              <a:t>group.  All </a:t>
            </a:r>
            <a:r>
              <a:rPr lang="en-US" sz="1800" b="0" dirty="0">
                <a:latin typeface="Arial" panose="020B0604020202020204" pitchFamily="34" charset="0"/>
                <a:cs typeface="Arial" panose="020B0604020202020204" pitchFamily="34" charset="0"/>
              </a:rPr>
              <a:t>must be capable of operating  accurately at 110% above rating voltage continuously provided the  secondary burden in VA at this voltage rating does not exceed the  thermal rating.</a:t>
            </a:r>
          </a:p>
          <a:p>
            <a:endParaRPr lang="en-US" sz="1800" b="0" dirty="0">
              <a:latin typeface="Arial" panose="020B0604020202020204" pitchFamily="34" charset="0"/>
              <a:cs typeface="Arial" panose="020B0604020202020204" pitchFamily="34" charset="0"/>
            </a:endParaRPr>
          </a:p>
          <a:p>
            <a:r>
              <a:rPr lang="en-US" sz="1800" b="0" dirty="0">
                <a:latin typeface="Arial" panose="020B0604020202020204" pitchFamily="34" charset="0"/>
                <a:cs typeface="Arial" panose="020B0604020202020204" pitchFamily="34" charset="0"/>
              </a:rPr>
              <a:t>GPC typically uses “Group 1” Voltage Transformers:</a:t>
            </a:r>
          </a:p>
          <a:p>
            <a:endParaRPr lang="en-US" sz="1800" b="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Primary voltage may be connected line-to-line or line-to-ground.</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Capable of operations at 125% of rated voltage on an  emergency basis. (eight hours)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Operation in emergency range will reduce life expectancy.</a:t>
            </a: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20</a:t>
            </a:fld>
            <a:endParaRPr lang="en-US" dirty="0">
              <a:solidFill>
                <a:srgbClr val="FFFFFF"/>
              </a:solidFill>
            </a:endParaRPr>
          </a:p>
        </p:txBody>
      </p:sp>
    </p:spTree>
    <p:extLst>
      <p:ext uri="{BB962C8B-B14F-4D97-AF65-F5344CB8AC3E}">
        <p14:creationId xmlns:p14="http://schemas.microsoft.com/office/powerpoint/2010/main" val="82260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Potential transformer turns ratio</a:t>
            </a:r>
            <a:endParaRPr lang="en-US" dirty="0"/>
          </a:p>
        </p:txBody>
      </p:sp>
      <p:sp>
        <p:nvSpPr>
          <p:cNvPr id="3" name="Content Placeholder 2"/>
          <p:cNvSpPr>
            <a:spLocks noGrp="1"/>
          </p:cNvSpPr>
          <p:nvPr>
            <p:ph idx="1"/>
          </p:nvPr>
        </p:nvSpPr>
        <p:spPr>
          <a:xfrm>
            <a:off x="822960" y="1100628"/>
            <a:ext cx="2987040" cy="3579849"/>
          </a:xfrm>
        </p:spPr>
        <p:txBody>
          <a:bodyPr>
            <a:normAutofit/>
          </a:bodyPr>
          <a:lstStyle/>
          <a:p>
            <a:pPr>
              <a:buFont typeface="Arial" panose="020B0604020202020204" pitchFamily="34" charset="0"/>
              <a:buChar char="•"/>
            </a:pPr>
            <a:r>
              <a:rPr lang="en-US" sz="2000" b="0" dirty="0" smtClean="0">
                <a:latin typeface="Arial" panose="020B0604020202020204" pitchFamily="34" charset="0"/>
                <a:cs typeface="Arial" panose="020B0604020202020204" pitchFamily="34" charset="0"/>
              </a:rPr>
              <a:t>The primary winding of a potential transformer will consist of many turns of small wire.</a:t>
            </a:r>
          </a:p>
          <a:p>
            <a:pPr>
              <a:buFont typeface="Arial" panose="020B0604020202020204" pitchFamily="34" charset="0"/>
              <a:buChar char="•"/>
            </a:pPr>
            <a:r>
              <a:rPr lang="en-US" sz="2000" b="0" dirty="0" smtClean="0">
                <a:latin typeface="Arial" panose="020B0604020202020204" pitchFamily="34" charset="0"/>
                <a:cs typeface="Arial" panose="020B0604020202020204" pitchFamily="34" charset="0"/>
              </a:rPr>
              <a:t>The secondary winding will be fewer turns of larger wire.</a:t>
            </a:r>
            <a:endParaRPr lang="en-US"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21</a:t>
            </a:fld>
            <a:endParaRPr lang="en-US" dirty="0">
              <a:solidFill>
                <a:srgbClr val="FFFFFF"/>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066800"/>
            <a:ext cx="49339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953000"/>
            <a:ext cx="7639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335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Burden</a:t>
            </a:r>
            <a:endParaRPr lang="en-US" dirty="0"/>
          </a:p>
        </p:txBody>
      </p:sp>
      <p:sp>
        <p:nvSpPr>
          <p:cNvPr id="3" name="Content Placeholder 2"/>
          <p:cNvSpPr>
            <a:spLocks noGrp="1"/>
          </p:cNvSpPr>
          <p:nvPr>
            <p:ph idx="1"/>
          </p:nvPr>
        </p:nvSpPr>
        <p:spPr>
          <a:xfrm>
            <a:off x="822960" y="1100628"/>
            <a:ext cx="7520940" cy="4461972"/>
          </a:xfrm>
        </p:spPr>
        <p:txBody>
          <a:bodyPr>
            <a:normAutofit/>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Burden is the term used to refer to the load on the secondary circuit  of instrument transformers.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An instrument transformer’s “rated burden” is the load which may </a:t>
            </a:r>
            <a:r>
              <a:rPr lang="en-US" sz="1800" b="0" dirty="0" smtClean="0">
                <a:latin typeface="Arial" panose="020B0604020202020204" pitchFamily="34" charset="0"/>
                <a:cs typeface="Arial" panose="020B0604020202020204" pitchFamily="34" charset="0"/>
              </a:rPr>
              <a:t>be </a:t>
            </a:r>
            <a:r>
              <a:rPr lang="en-US" sz="1800" b="0" dirty="0">
                <a:latin typeface="Arial" panose="020B0604020202020204" pitchFamily="34" charset="0"/>
                <a:cs typeface="Arial" panose="020B0604020202020204" pitchFamily="34" charset="0"/>
              </a:rPr>
              <a:t>imposed on the transformer secondary circuit by associated </a:t>
            </a:r>
            <a:r>
              <a:rPr lang="en-US" sz="1800" b="0" dirty="0" smtClean="0">
                <a:latin typeface="Arial" panose="020B0604020202020204" pitchFamily="34" charset="0"/>
                <a:cs typeface="Arial" panose="020B0604020202020204" pitchFamily="34" charset="0"/>
              </a:rPr>
              <a:t>meter </a:t>
            </a:r>
            <a:r>
              <a:rPr lang="en-US" sz="1800" b="0" dirty="0">
                <a:latin typeface="Arial" panose="020B0604020202020204" pitchFamily="34" charset="0"/>
                <a:cs typeface="Arial" panose="020B0604020202020204" pitchFamily="34" charset="0"/>
              </a:rPr>
              <a:t>coils, leads and other connected devices without causing an </a:t>
            </a:r>
            <a:r>
              <a:rPr lang="en-US" sz="1800" b="0" dirty="0" smtClean="0">
                <a:latin typeface="Arial" panose="020B0604020202020204" pitchFamily="34" charset="0"/>
                <a:cs typeface="Arial" panose="020B0604020202020204" pitchFamily="34" charset="0"/>
              </a:rPr>
              <a:t>error </a:t>
            </a:r>
            <a:r>
              <a:rPr lang="en-US" sz="1800" b="0" dirty="0">
                <a:latin typeface="Arial" panose="020B0604020202020204" pitchFamily="34" charset="0"/>
                <a:cs typeface="Arial" panose="020B0604020202020204" pitchFamily="34" charset="0"/>
              </a:rPr>
              <a:t>greater than the stated accuracy classification.</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Current transformer rated burdens are normally expressed in ohms  impedance such as B-0.1</a:t>
            </a:r>
            <a:r>
              <a:rPr lang="en-US" sz="1800" b="0" dirty="0" smtClean="0">
                <a:latin typeface="Arial" panose="020B0604020202020204" pitchFamily="34" charset="0"/>
                <a:cs typeface="Arial" panose="020B0604020202020204" pitchFamily="34" charset="0"/>
              </a:rPr>
              <a:t>, B-0.2, B-0.5 or</a:t>
            </a:r>
            <a:r>
              <a:rPr lang="en-US" sz="1800" b="0" dirty="0">
                <a:latin typeface="Arial" panose="020B0604020202020204" pitchFamily="34" charset="0"/>
                <a:cs typeface="Arial" panose="020B0604020202020204" pitchFamily="34" charset="0"/>
              </a:rPr>
              <a:t>	B-1.8.</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Potential transformer rated burdens are normally expressed in volt-  amperes at a designated power factor</a:t>
            </a:r>
            <a:r>
              <a:rPr lang="en-US" sz="1800" b="0" dirty="0" smtClean="0">
                <a:latin typeface="Arial" panose="020B0604020202020204" pitchFamily="34" charset="0"/>
                <a:cs typeface="Arial" panose="020B0604020202020204" pitchFamily="34" charset="0"/>
              </a:rPr>
              <a:t>. This </a:t>
            </a:r>
            <a:r>
              <a:rPr lang="en-US" sz="1800" b="0" dirty="0">
                <a:latin typeface="Arial" panose="020B0604020202020204" pitchFamily="34" charset="0"/>
                <a:cs typeface="Arial" panose="020B0604020202020204" pitchFamily="34" charset="0"/>
              </a:rPr>
              <a:t>VA rating is typically  represented by the letters W, X, M, Y,  Z, or ZZ</a:t>
            </a:r>
            <a:r>
              <a:rPr lang="en-US" sz="1800" b="0" dirty="0" smtClean="0">
                <a:latin typeface="Arial" panose="020B0604020202020204" pitchFamily="34" charset="0"/>
                <a:cs typeface="Arial" panose="020B0604020202020204" pitchFamily="34" charset="0"/>
              </a:rPr>
              <a:t>. For </a:t>
            </a:r>
            <a:r>
              <a:rPr lang="en-US" sz="1800" b="0" dirty="0">
                <a:latin typeface="Arial" panose="020B0604020202020204" pitchFamily="34" charset="0"/>
                <a:cs typeface="Arial" panose="020B0604020202020204" pitchFamily="34" charset="0"/>
              </a:rPr>
              <a:t>example, the  letter “Y” designates a burden of 75 VA @ .85 power factor.</a:t>
            </a: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22</a:t>
            </a:fld>
            <a:endParaRPr lang="en-US" dirty="0">
              <a:solidFill>
                <a:srgbClr val="FFFFFF"/>
              </a:solidFill>
            </a:endParaRPr>
          </a:p>
        </p:txBody>
      </p:sp>
    </p:spTree>
    <p:extLst>
      <p:ext uri="{BB962C8B-B14F-4D97-AF65-F5344CB8AC3E}">
        <p14:creationId xmlns:p14="http://schemas.microsoft.com/office/powerpoint/2010/main" val="3432053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52400"/>
            <a:ext cx="7520940" cy="762000"/>
          </a:xfrm>
        </p:spPr>
        <p:txBody>
          <a:bodyPr/>
          <a:lstStyle/>
          <a:p>
            <a:pPr algn="ctr"/>
            <a:r>
              <a:rPr lang="en-US" dirty="0" smtClean="0"/>
              <a:t>ANSI Standard Burdens for                       Voltage Transformers</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23</a:t>
            </a:fld>
            <a:endParaRPr lang="en-US" dirty="0">
              <a:solidFill>
                <a:srgbClr val="FFFFFF"/>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290638"/>
            <a:ext cx="700087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5290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Accuracy of instrument</a:t>
            </a:r>
            <a:endParaRPr lang="en-US" dirty="0"/>
          </a:p>
        </p:txBody>
      </p:sp>
      <p:sp>
        <p:nvSpPr>
          <p:cNvPr id="3" name="Content Placeholder 2"/>
          <p:cNvSpPr>
            <a:spLocks noGrp="1"/>
          </p:cNvSpPr>
          <p:nvPr>
            <p:ph idx="1"/>
          </p:nvPr>
        </p:nvSpPr>
        <p:spPr>
          <a:xfrm>
            <a:off x="822960" y="1100628"/>
            <a:ext cx="7520940" cy="4766772"/>
          </a:xfrm>
        </p:spPr>
        <p:txBody>
          <a:bodyPr>
            <a:normAutofit fontScale="70000" lnSpcReduction="20000"/>
          </a:bodyPr>
          <a:lstStyle/>
          <a:p>
            <a:pPr>
              <a:lnSpc>
                <a:spcPct val="100000"/>
              </a:lnSpc>
              <a:spcBef>
                <a:spcPts val="1240"/>
              </a:spcBef>
              <a:buFont typeface="Arial" panose="020B0604020202020204" pitchFamily="34" charset="0"/>
              <a:buChar char="•"/>
              <a:tabLst>
                <a:tab pos="159385" algn="l"/>
              </a:tabLst>
            </a:pPr>
            <a:r>
              <a:rPr lang="en-US" sz="2300" b="0" spc="-40" dirty="0">
                <a:latin typeface="Arial" panose="020B0604020202020204" pitchFamily="34" charset="0"/>
                <a:cs typeface="Arial" panose="020B0604020202020204" pitchFamily="34" charset="0"/>
              </a:rPr>
              <a:t>Two </a:t>
            </a:r>
            <a:r>
              <a:rPr lang="en-US" sz="2300" b="0" dirty="0">
                <a:latin typeface="Arial" panose="020B0604020202020204" pitchFamily="34" charset="0"/>
                <a:cs typeface="Arial" panose="020B0604020202020204" pitchFamily="34" charset="0"/>
              </a:rPr>
              <a:t>sources </a:t>
            </a:r>
            <a:r>
              <a:rPr lang="en-US" sz="2300" b="0" spc="-5" dirty="0">
                <a:latin typeface="Arial" panose="020B0604020202020204" pitchFamily="34" charset="0"/>
                <a:cs typeface="Arial" panose="020B0604020202020204" pitchFamily="34" charset="0"/>
              </a:rPr>
              <a:t>of error determine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accuracy of instrument</a:t>
            </a:r>
            <a:r>
              <a:rPr lang="en-US" sz="2300" b="0" spc="120" dirty="0">
                <a:latin typeface="Arial" panose="020B0604020202020204" pitchFamily="34" charset="0"/>
                <a:cs typeface="Arial" panose="020B0604020202020204" pitchFamily="34" charset="0"/>
              </a:rPr>
              <a:t> </a:t>
            </a:r>
            <a:r>
              <a:rPr lang="en-US" sz="2300" b="0" dirty="0">
                <a:latin typeface="Arial" panose="020B0604020202020204" pitchFamily="34" charset="0"/>
                <a:cs typeface="Arial" panose="020B0604020202020204" pitchFamily="34" charset="0"/>
              </a:rPr>
              <a:t>transformers:</a:t>
            </a:r>
          </a:p>
          <a:p>
            <a:pPr marL="1439164">
              <a:spcBef>
                <a:spcPts val="1140"/>
              </a:spcBef>
              <a:tabLst>
                <a:tab pos="1357630" algn="l"/>
                <a:tab pos="1358265" algn="l"/>
              </a:tabLst>
            </a:pPr>
            <a:r>
              <a:rPr lang="en-US" sz="2300" b="0" spc="-5" dirty="0" smtClean="0">
                <a:latin typeface="Arial" panose="020B0604020202020204" pitchFamily="34" charset="0"/>
                <a:cs typeface="Arial" panose="020B0604020202020204" pitchFamily="34" charset="0"/>
              </a:rPr>
              <a:t>(1) Ratio</a:t>
            </a:r>
            <a:r>
              <a:rPr lang="en-US" sz="2300" b="0" dirty="0" smtClean="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L="1439164">
              <a:spcBef>
                <a:spcPts val="1140"/>
              </a:spcBef>
              <a:tabLst>
                <a:tab pos="1356995" algn="l"/>
                <a:tab pos="1357630" algn="l"/>
              </a:tabLst>
            </a:pPr>
            <a:r>
              <a:rPr lang="en-US" sz="2300" b="0" spc="-5" dirty="0" smtClean="0">
                <a:latin typeface="Arial" panose="020B0604020202020204" pitchFamily="34" charset="0"/>
                <a:cs typeface="Arial" panose="020B0604020202020204" pitchFamily="34" charset="0"/>
              </a:rPr>
              <a:t>(2) Phase </a:t>
            </a:r>
            <a:r>
              <a:rPr lang="en-US" sz="2300" b="0" spc="-5" dirty="0">
                <a:latin typeface="Arial" panose="020B0604020202020204" pitchFamily="34" charset="0"/>
                <a:cs typeface="Arial" panose="020B0604020202020204" pitchFamily="34" charset="0"/>
              </a:rPr>
              <a:t>angle</a:t>
            </a:r>
            <a:r>
              <a:rPr lang="en-US" sz="2300" b="0" spc="2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R="5080" algn="just">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“accuracy classification” </a:t>
            </a:r>
            <a:r>
              <a:rPr lang="en-US" sz="2300" b="0" spc="-5" dirty="0">
                <a:latin typeface="Arial" panose="020B0604020202020204" pitchFamily="34" charset="0"/>
                <a:cs typeface="Arial" panose="020B0604020202020204" pitchFamily="34" charset="0"/>
              </a:rPr>
              <a:t>of instrument </a:t>
            </a:r>
            <a:r>
              <a:rPr lang="en-US" sz="2300" b="0" dirty="0">
                <a:latin typeface="Arial" panose="020B0604020202020204" pitchFamily="34" charset="0"/>
                <a:cs typeface="Arial" panose="020B0604020202020204" pitchFamily="34" charset="0"/>
              </a:rPr>
              <a:t>transformers </a:t>
            </a:r>
            <a:r>
              <a:rPr lang="en-US" sz="2300" b="0" spc="-5" dirty="0">
                <a:latin typeface="Arial" panose="020B0604020202020204" pitchFamily="34" charset="0"/>
                <a:cs typeface="Arial" panose="020B0604020202020204" pitchFamily="34" charset="0"/>
              </a:rPr>
              <a:t>includes </a:t>
            </a:r>
            <a:r>
              <a:rPr lang="en-US" sz="2300" b="0" dirty="0">
                <a:latin typeface="Arial" panose="020B0604020202020204" pitchFamily="34" charset="0"/>
                <a:cs typeface="Arial" panose="020B0604020202020204" pitchFamily="34" charset="0"/>
              </a:rPr>
              <a:t>a correlation  </a:t>
            </a:r>
            <a:r>
              <a:rPr lang="en-US" sz="2300" b="0" spc="-5" dirty="0">
                <a:latin typeface="Arial" panose="020B0604020202020204" pitchFamily="34" charset="0"/>
                <a:cs typeface="Arial" panose="020B0604020202020204" pitchFamily="34" charset="0"/>
              </a:rPr>
              <a:t>between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and phase angle so as </a:t>
            </a:r>
            <a:r>
              <a:rPr lang="en-US" sz="2300" b="0" dirty="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show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overall </a:t>
            </a:r>
            <a:r>
              <a:rPr lang="en-US" sz="2300" b="0" spc="-10" dirty="0" smtClean="0">
                <a:latin typeface="Arial" panose="020B0604020202020204" pitchFamily="34" charset="0"/>
                <a:cs typeface="Arial" panose="020B0604020202020204" pitchFamily="34" charset="0"/>
              </a:rPr>
              <a:t>effect </a:t>
            </a:r>
            <a:r>
              <a:rPr lang="en-US" sz="2300" b="0" spc="-5" dirty="0">
                <a:latin typeface="Arial" panose="020B0604020202020204" pitchFamily="34" charset="0"/>
                <a:cs typeface="Arial" panose="020B0604020202020204" pitchFamily="34" charset="0"/>
              </a:rPr>
              <a:t>on meter</a:t>
            </a:r>
            <a:r>
              <a:rPr lang="en-US" sz="2300" b="0" spc="2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registration.</a:t>
            </a:r>
            <a:endParaRPr lang="en-US" sz="2300" b="0" dirty="0">
              <a:latin typeface="Arial" panose="020B0604020202020204" pitchFamily="34" charset="0"/>
              <a:cs typeface="Arial" panose="020B0604020202020204" pitchFamily="34" charset="0"/>
            </a:endParaRPr>
          </a:p>
          <a:p>
            <a:pPr marR="44958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(RCF)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ratio of </a:t>
            </a:r>
            <a:r>
              <a:rPr lang="en-US" sz="2300" b="0" dirty="0">
                <a:latin typeface="Arial" panose="020B0604020202020204" pitchFamily="34" charset="0"/>
                <a:cs typeface="Arial" panose="020B0604020202020204" pitchFamily="34" charset="0"/>
              </a:rPr>
              <a:t>the true </a:t>
            </a:r>
            <a:r>
              <a:rPr lang="en-US" sz="2300" b="0" spc="-5" dirty="0">
                <a:latin typeface="Arial" panose="020B0604020202020204" pitchFamily="34" charset="0"/>
                <a:cs typeface="Arial" panose="020B0604020202020204" pitchFamily="34" charset="0"/>
              </a:rPr>
              <a:t>ratio </a:t>
            </a:r>
            <a:r>
              <a:rPr lang="en-US" sz="2300" b="0" dirty="0">
                <a:latin typeface="Arial" panose="020B0604020202020204" pitchFamily="34" charset="0"/>
                <a:cs typeface="Arial" panose="020B0604020202020204" pitchFamily="34" charset="0"/>
              </a:rPr>
              <a:t>to the </a:t>
            </a:r>
            <a:r>
              <a:rPr lang="en-US" sz="2300" b="0" spc="-5" dirty="0" smtClean="0">
                <a:latin typeface="Arial" panose="020B0604020202020204" pitchFamily="34" charset="0"/>
                <a:cs typeface="Arial" panose="020B0604020202020204" pitchFamily="34" charset="0"/>
              </a:rPr>
              <a:t>marked </a:t>
            </a:r>
            <a:r>
              <a:rPr lang="en-US" sz="2300" b="0" spc="-5" dirty="0">
                <a:latin typeface="Arial" panose="020B0604020202020204" pitchFamily="34" charset="0"/>
                <a:cs typeface="Arial" panose="020B0604020202020204" pitchFamily="34" charset="0"/>
              </a:rPr>
              <a:t>ratio.</a:t>
            </a:r>
            <a:endParaRPr lang="en-US" sz="2300" b="0" dirty="0">
              <a:latin typeface="Arial" panose="020B0604020202020204" pitchFamily="34" charset="0"/>
              <a:cs typeface="Arial" panose="020B0604020202020204" pitchFamily="34" charset="0"/>
            </a:endParaRPr>
          </a:p>
          <a:p>
            <a:pPr marR="25781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phase angle of an instrument transformer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phase displacement, in </a:t>
            </a:r>
            <a:r>
              <a:rPr lang="en-US" sz="2300" b="0" spc="-5" dirty="0" smtClean="0">
                <a:latin typeface="Arial" panose="020B0604020202020204" pitchFamily="34" charset="0"/>
                <a:cs typeface="Arial" panose="020B0604020202020204" pitchFamily="34" charset="0"/>
              </a:rPr>
              <a:t>minutes</a:t>
            </a:r>
            <a:r>
              <a:rPr lang="en-US" sz="2300" b="0" spc="-5" dirty="0">
                <a:latin typeface="Arial" panose="020B0604020202020204" pitchFamily="34" charset="0"/>
                <a:cs typeface="Arial" panose="020B0604020202020204" pitchFamily="34" charset="0"/>
              </a:rPr>
              <a:t>, between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primary and secondary</a:t>
            </a:r>
            <a:r>
              <a:rPr lang="en-US" sz="2300" b="0" spc="9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values.</a:t>
            </a:r>
            <a:endParaRPr lang="en-US" sz="2300" b="0" dirty="0">
              <a:latin typeface="Arial" panose="020B0604020202020204" pitchFamily="34" charset="0"/>
              <a:cs typeface="Arial" panose="020B0604020202020204" pitchFamily="34" charset="0"/>
            </a:endParaRPr>
          </a:p>
          <a:p>
            <a:pPr marR="177165">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transformer correction factor (TCF) </a:t>
            </a:r>
            <a:r>
              <a:rPr lang="en-US" sz="2300" b="0" spc="-5" dirty="0">
                <a:latin typeface="Arial" panose="020B0604020202020204" pitchFamily="34" charset="0"/>
                <a:cs typeface="Arial" panose="020B0604020202020204" pitchFamily="34" charset="0"/>
              </a:rPr>
              <a:t>is </a:t>
            </a:r>
            <a:r>
              <a:rPr lang="en-US" sz="2300" b="0" dirty="0">
                <a:latin typeface="Arial" panose="020B0604020202020204" pitchFamily="34" charset="0"/>
                <a:cs typeface="Arial" panose="020B0604020202020204" pitchFamily="34" charset="0"/>
              </a:rPr>
              <a:t>the correction for </a:t>
            </a:r>
            <a:r>
              <a:rPr lang="en-US" sz="2300" b="0" spc="-5" dirty="0">
                <a:latin typeface="Arial" panose="020B0604020202020204" pitchFamily="34" charset="0"/>
                <a:cs typeface="Arial" panose="020B0604020202020204" pitchFamily="34" charset="0"/>
              </a:rPr>
              <a:t>overall error due  to both ratio error and phase</a:t>
            </a:r>
            <a:r>
              <a:rPr lang="en-US" sz="2300" b="0" spc="7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angle.</a:t>
            </a:r>
            <a:endParaRPr lang="en-US" sz="2300" b="0" dirty="0">
              <a:latin typeface="Arial" panose="020B0604020202020204" pitchFamily="34" charset="0"/>
              <a:cs typeface="Arial" panose="020B0604020202020204" pitchFamily="34" charset="0"/>
            </a:endParaRPr>
          </a:p>
          <a:p>
            <a:pPr marR="236220">
              <a:lnSpc>
                <a:spcPct val="100000"/>
              </a:lnSpc>
              <a:spcBef>
                <a:spcPts val="1140"/>
              </a:spcBef>
              <a:buFont typeface="Arial" panose="020B0604020202020204" pitchFamily="34" charset="0"/>
              <a:buChar char="•"/>
              <a:tabLst>
                <a:tab pos="149860" algn="l"/>
                <a:tab pos="845819" algn="l"/>
                <a:tab pos="1567180" algn="l"/>
                <a:tab pos="4098290" algn="l"/>
              </a:tabLst>
            </a:pPr>
            <a:r>
              <a:rPr lang="en-US" sz="2300" b="0" spc="-5" dirty="0">
                <a:latin typeface="Arial" panose="020B0604020202020204" pitchFamily="34" charset="0"/>
                <a:cs typeface="Arial" panose="020B0604020202020204" pitchFamily="34" charset="0"/>
              </a:rPr>
              <a:t>ANSI	has established accuracy </a:t>
            </a:r>
            <a:r>
              <a:rPr lang="en-US" sz="2300" b="0" dirty="0">
                <a:latin typeface="Arial" panose="020B0604020202020204" pitchFamily="34" charset="0"/>
                <a:cs typeface="Arial" panose="020B0604020202020204" pitchFamily="34" charset="0"/>
              </a:rPr>
              <a:t>classes for </a:t>
            </a:r>
            <a:r>
              <a:rPr lang="en-US" sz="2300" b="0" spc="-5" dirty="0">
                <a:latin typeface="Arial" panose="020B0604020202020204" pitchFamily="34" charset="0"/>
                <a:cs typeface="Arial" panose="020B0604020202020204" pitchFamily="34" charset="0"/>
              </a:rPr>
              <a:t>both </a:t>
            </a:r>
            <a:r>
              <a:rPr lang="en-US" sz="2300" b="0" dirty="0">
                <a:latin typeface="Arial" panose="020B0604020202020204" pitchFamily="34" charset="0"/>
                <a:cs typeface="Arial" panose="020B0604020202020204" pitchFamily="34" charset="0"/>
              </a:rPr>
              <a:t>current </a:t>
            </a:r>
            <a:r>
              <a:rPr lang="en-US" sz="2300" b="0" spc="-5" dirty="0">
                <a:latin typeface="Arial" panose="020B0604020202020204" pitchFamily="34" charset="0"/>
                <a:cs typeface="Arial" panose="020B0604020202020204" pitchFamily="34" charset="0"/>
              </a:rPr>
              <a:t>and potential  </a:t>
            </a:r>
            <a:r>
              <a:rPr lang="en-US" sz="2300" b="0" dirty="0">
                <a:latin typeface="Arial" panose="020B0604020202020204" pitchFamily="34" charset="0"/>
                <a:cs typeface="Arial" panose="020B0604020202020204" pitchFamily="34" charset="0"/>
              </a:rPr>
              <a:t>transformers.	</a:t>
            </a:r>
            <a:r>
              <a:rPr lang="en-US" sz="2300" b="0" spc="-20" dirty="0">
                <a:latin typeface="Arial" panose="020B0604020202020204" pitchFamily="34" charset="0"/>
                <a:cs typeface="Arial" panose="020B0604020202020204" pitchFamily="34" charset="0"/>
              </a:rPr>
              <a:t>Typical </a:t>
            </a:r>
            <a:r>
              <a:rPr lang="en-US" sz="2300" b="0" spc="-5" dirty="0">
                <a:latin typeface="Arial" panose="020B0604020202020204" pitchFamily="34" charset="0"/>
                <a:cs typeface="Arial" panose="020B0604020202020204" pitchFamily="34" charset="0"/>
              </a:rPr>
              <a:t>classifications are 0.3% error </a:t>
            </a:r>
            <a:r>
              <a:rPr lang="en-US" sz="2300" b="0" dirty="0">
                <a:latin typeface="Arial" panose="020B0604020202020204" pitchFamily="34" charset="0"/>
                <a:cs typeface="Arial" panose="020B0604020202020204" pitchFamily="34" charset="0"/>
              </a:rPr>
              <a:t>for </a:t>
            </a:r>
            <a:r>
              <a:rPr lang="en-US" sz="2300" b="0" spc="-5" dirty="0">
                <a:latin typeface="Arial" panose="020B0604020202020204" pitchFamily="34" charset="0"/>
                <a:cs typeface="Arial" panose="020B0604020202020204" pitchFamily="34" charset="0"/>
              </a:rPr>
              <a:t>metering, and 0.6% </a:t>
            </a:r>
            <a:r>
              <a:rPr lang="en-US" sz="2300" b="0" dirty="0" smtClean="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1.2% error </a:t>
            </a:r>
            <a:r>
              <a:rPr lang="en-US" sz="2300" b="0" dirty="0">
                <a:latin typeface="Arial" panose="020B0604020202020204" pitchFamily="34" charset="0"/>
                <a:cs typeface="Arial" panose="020B0604020202020204" pitchFamily="34" charset="0"/>
              </a:rPr>
              <a:t>for</a:t>
            </a:r>
            <a:r>
              <a:rPr lang="en-US" sz="2300" b="0" spc="5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indicating</a:t>
            </a:r>
            <a:r>
              <a:rPr lang="en-US" sz="2300" b="0" spc="3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instruments</a:t>
            </a:r>
            <a:r>
              <a:rPr lang="en-US" sz="2300" b="0" spc="-5" dirty="0" smtClean="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ANSI</a:t>
            </a:r>
            <a:r>
              <a:rPr lang="en-US" sz="2300" b="0" spc="-1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C57.13)</a:t>
            </a:r>
            <a:endParaRPr lang="en-US" sz="23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24</a:t>
            </a:fld>
            <a:endParaRPr lang="en-US" dirty="0">
              <a:solidFill>
                <a:srgbClr val="FFFFFF"/>
              </a:solidFill>
            </a:endParaRPr>
          </a:p>
        </p:txBody>
      </p:sp>
    </p:spTree>
    <p:extLst>
      <p:ext uri="{BB962C8B-B14F-4D97-AF65-F5344CB8AC3E}">
        <p14:creationId xmlns:p14="http://schemas.microsoft.com/office/powerpoint/2010/main" val="4092874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Accuracy is burden dependent</a:t>
            </a:r>
            <a:endParaRPr lang="en-US" dirty="0"/>
          </a:p>
        </p:txBody>
      </p:sp>
      <p:sp>
        <p:nvSpPr>
          <p:cNvPr id="5" name="object 3"/>
          <p:cNvSpPr txBox="1">
            <a:spLocks noGrp="1"/>
          </p:cNvSpPr>
          <p:nvPr>
            <p:ph idx="1"/>
          </p:nvPr>
        </p:nvSpPr>
        <p:spPr>
          <a:xfrm>
            <a:off x="822960" y="1100628"/>
            <a:ext cx="7520940" cy="1704954"/>
          </a:xfrm>
          <a:prstGeom prst="rect">
            <a:avLst/>
          </a:prstGeom>
        </p:spPr>
        <p:txBody>
          <a:bodyPr vert="horz" wrap="square" lIns="0" tIns="12065" rIns="0" bIns="0" rtlCol="0">
            <a:spAutoFit/>
          </a:bodyPr>
          <a:lstStyle/>
          <a:p>
            <a:pPr marL="12700" marR="5080">
              <a:lnSpc>
                <a:spcPct val="100000"/>
              </a:lnSpc>
              <a:spcBef>
                <a:spcPts val="95"/>
              </a:spcBef>
              <a:buChar char="•"/>
              <a:tabLst>
                <a:tab pos="157480" algn="l"/>
              </a:tabLst>
            </a:pPr>
            <a:r>
              <a:rPr sz="2000" b="0" spc="-5" dirty="0">
                <a:latin typeface="Arial"/>
                <a:cs typeface="Arial"/>
              </a:rPr>
              <a:t>An </a:t>
            </a:r>
            <a:r>
              <a:rPr sz="2000" b="0" spc="-10" dirty="0">
                <a:latin typeface="Arial"/>
                <a:cs typeface="Arial"/>
              </a:rPr>
              <a:t>accuracy </a:t>
            </a:r>
            <a:r>
              <a:rPr sz="2000" b="0" spc="-5" dirty="0">
                <a:latin typeface="Arial"/>
                <a:cs typeface="Arial"/>
              </a:rPr>
              <a:t>classification for an </a:t>
            </a:r>
            <a:r>
              <a:rPr sz="2000" b="0" spc="-10" dirty="0">
                <a:latin typeface="Arial"/>
                <a:cs typeface="Arial"/>
              </a:rPr>
              <a:t>instrument </a:t>
            </a:r>
            <a:r>
              <a:rPr sz="2000" b="0" spc="-5" dirty="0">
                <a:latin typeface="Arial"/>
                <a:cs typeface="Arial"/>
              </a:rPr>
              <a:t>transformer </a:t>
            </a:r>
            <a:r>
              <a:rPr sz="2000" b="0" spc="-10" dirty="0">
                <a:latin typeface="Arial"/>
                <a:cs typeface="Arial"/>
              </a:rPr>
              <a:t>includes  </a:t>
            </a:r>
            <a:r>
              <a:rPr sz="2000" b="0" spc="-5" dirty="0">
                <a:latin typeface="Arial"/>
                <a:cs typeface="Arial"/>
              </a:rPr>
              <a:t>the </a:t>
            </a:r>
            <a:r>
              <a:rPr sz="2000" b="0" spc="-10" dirty="0">
                <a:latin typeface="Arial"/>
                <a:cs typeface="Arial"/>
              </a:rPr>
              <a:t>standard burden </a:t>
            </a:r>
            <a:r>
              <a:rPr sz="2000" b="0" spc="-5" dirty="0">
                <a:latin typeface="Arial"/>
                <a:cs typeface="Arial"/>
              </a:rPr>
              <a:t>as well as the </a:t>
            </a:r>
            <a:r>
              <a:rPr sz="2000" b="0" spc="-10" dirty="0">
                <a:latin typeface="Arial"/>
                <a:cs typeface="Arial"/>
              </a:rPr>
              <a:t>maximum percent </a:t>
            </a:r>
            <a:r>
              <a:rPr sz="2000" b="0" spc="-5" dirty="0">
                <a:latin typeface="Arial"/>
                <a:cs typeface="Arial"/>
              </a:rPr>
              <a:t>error </a:t>
            </a:r>
            <a:r>
              <a:rPr sz="2000" b="0" spc="-10" dirty="0">
                <a:latin typeface="Arial"/>
                <a:cs typeface="Arial"/>
              </a:rPr>
              <a:t>limits  </a:t>
            </a:r>
            <a:r>
              <a:rPr sz="2000" b="0" spc="-5" dirty="0">
                <a:latin typeface="Arial"/>
                <a:cs typeface="Arial"/>
              </a:rPr>
              <a:t>for ratio and </a:t>
            </a:r>
            <a:r>
              <a:rPr sz="2000" b="0" spc="-10" dirty="0">
                <a:latin typeface="Arial"/>
                <a:cs typeface="Arial"/>
              </a:rPr>
              <a:t>phase </a:t>
            </a:r>
            <a:r>
              <a:rPr sz="2000" b="0" spc="-5" dirty="0">
                <a:latin typeface="Arial"/>
                <a:cs typeface="Arial"/>
              </a:rPr>
              <a:t>angle</a:t>
            </a:r>
            <a:r>
              <a:rPr sz="2000" b="0" dirty="0">
                <a:latin typeface="Arial"/>
                <a:cs typeface="Arial"/>
              </a:rPr>
              <a:t> </a:t>
            </a:r>
            <a:r>
              <a:rPr sz="2000" b="0" spc="-25" dirty="0">
                <a:latin typeface="Arial"/>
                <a:cs typeface="Arial"/>
              </a:rPr>
              <a:t>error.</a:t>
            </a:r>
            <a:endParaRPr sz="2000" b="0" dirty="0">
              <a:latin typeface="Arial"/>
              <a:cs typeface="Arial"/>
            </a:endParaRPr>
          </a:p>
          <a:p>
            <a:pPr marL="12700" marR="117475">
              <a:lnSpc>
                <a:spcPct val="100000"/>
              </a:lnSpc>
              <a:spcBef>
                <a:spcPts val="1200"/>
              </a:spcBef>
              <a:buChar char="•"/>
              <a:tabLst>
                <a:tab pos="167640" algn="l"/>
              </a:tabLst>
            </a:pPr>
            <a:r>
              <a:rPr sz="2000" b="0" spc="-5" dirty="0">
                <a:latin typeface="Arial"/>
                <a:cs typeface="Arial"/>
              </a:rPr>
              <a:t>The standard </a:t>
            </a:r>
            <a:r>
              <a:rPr sz="2000" b="0" spc="-10" dirty="0">
                <a:latin typeface="Arial"/>
                <a:cs typeface="Arial"/>
              </a:rPr>
              <a:t>burdens </a:t>
            </a:r>
            <a:r>
              <a:rPr sz="2000" b="0" spc="-5" dirty="0">
                <a:latin typeface="Arial"/>
                <a:cs typeface="Arial"/>
              </a:rPr>
              <a:t>for which a </a:t>
            </a:r>
            <a:r>
              <a:rPr sz="2000" b="0" dirty="0">
                <a:latin typeface="Arial"/>
                <a:cs typeface="Arial"/>
              </a:rPr>
              <a:t>transformer’s </a:t>
            </a:r>
            <a:r>
              <a:rPr sz="2000" b="0" spc="-10" dirty="0">
                <a:latin typeface="Arial"/>
                <a:cs typeface="Arial"/>
              </a:rPr>
              <a:t>accuracy </a:t>
            </a:r>
            <a:r>
              <a:rPr sz="2000" b="0" spc="-5" dirty="0">
                <a:latin typeface="Arial"/>
                <a:cs typeface="Arial"/>
              </a:rPr>
              <a:t>rating  </a:t>
            </a:r>
            <a:r>
              <a:rPr sz="2000" b="0" spc="-10" dirty="0">
                <a:latin typeface="Arial"/>
                <a:cs typeface="Arial"/>
              </a:rPr>
              <a:t>applies </a:t>
            </a:r>
            <a:r>
              <a:rPr sz="2000" b="0" spc="-5" dirty="0">
                <a:latin typeface="Arial"/>
                <a:cs typeface="Arial"/>
              </a:rPr>
              <a:t>will be </a:t>
            </a:r>
            <a:r>
              <a:rPr sz="2000" b="0" spc="-10" dirty="0">
                <a:latin typeface="Arial"/>
                <a:cs typeface="Arial"/>
              </a:rPr>
              <a:t>designated </a:t>
            </a:r>
            <a:r>
              <a:rPr sz="2000" b="0" spc="-5" dirty="0">
                <a:latin typeface="Arial"/>
                <a:cs typeface="Arial"/>
              </a:rPr>
              <a:t>along with the </a:t>
            </a:r>
            <a:r>
              <a:rPr sz="2000" b="0" spc="-10" dirty="0">
                <a:latin typeface="Arial"/>
                <a:cs typeface="Arial"/>
              </a:rPr>
              <a:t>accuracy</a:t>
            </a:r>
            <a:r>
              <a:rPr sz="2000" b="0" spc="90" dirty="0">
                <a:latin typeface="Arial"/>
                <a:cs typeface="Arial"/>
              </a:rPr>
              <a:t> </a:t>
            </a:r>
            <a:r>
              <a:rPr sz="2000" b="0" spc="-5" dirty="0">
                <a:latin typeface="Arial"/>
                <a:cs typeface="Arial"/>
              </a:rPr>
              <a:t>rating.</a:t>
            </a:r>
            <a:endParaRPr sz="2000" b="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25</a:t>
            </a:fld>
            <a:endParaRPr lang="en-US" dirty="0">
              <a:solidFill>
                <a:srgbClr val="FFFFFF"/>
              </a:solidFill>
            </a:endParaRPr>
          </a:p>
        </p:txBody>
      </p:sp>
      <p:sp>
        <p:nvSpPr>
          <p:cNvPr id="6" name="object 4"/>
          <p:cNvSpPr/>
          <p:nvPr/>
        </p:nvSpPr>
        <p:spPr>
          <a:xfrm>
            <a:off x="295275" y="3311271"/>
            <a:ext cx="4267200" cy="2667000"/>
          </a:xfrm>
          <a:prstGeom prst="rect">
            <a:avLst/>
          </a:prstGeom>
          <a:blipFill>
            <a:blip r:embed="rId2" cstate="print"/>
            <a:stretch>
              <a:fillRect/>
            </a:stretch>
          </a:blipFill>
        </p:spPr>
        <p:txBody>
          <a:bodyPr wrap="square" lIns="0" tIns="0" rIns="0" bIns="0" rtlCol="0"/>
          <a:lstStyle/>
          <a:p>
            <a:endParaRPr/>
          </a:p>
        </p:txBody>
      </p:sp>
      <p:sp>
        <p:nvSpPr>
          <p:cNvPr id="7" name="object 6"/>
          <p:cNvSpPr/>
          <p:nvPr/>
        </p:nvSpPr>
        <p:spPr>
          <a:xfrm>
            <a:off x="4648199" y="3269742"/>
            <a:ext cx="4333875" cy="275005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50357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transformer accuracy</a:t>
            </a:r>
            <a:endParaRPr lang="en-US" dirty="0"/>
          </a:p>
        </p:txBody>
      </p:sp>
      <p:sp>
        <p:nvSpPr>
          <p:cNvPr id="5" name="object 64"/>
          <p:cNvSpPr txBox="1">
            <a:spLocks noGrp="1"/>
          </p:cNvSpPr>
          <p:nvPr>
            <p:ph idx="1"/>
          </p:nvPr>
        </p:nvSpPr>
        <p:spPr>
          <a:xfrm>
            <a:off x="822960" y="1100628"/>
            <a:ext cx="7520940" cy="1243289"/>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a:t>
            </a:r>
            <a:r>
              <a:rPr sz="2000" b="0" spc="-10" dirty="0">
                <a:latin typeface="Arial"/>
                <a:cs typeface="Arial"/>
              </a:rPr>
              <a:t>corresponding </a:t>
            </a:r>
            <a:r>
              <a:rPr sz="2000" b="0" spc="-5" dirty="0">
                <a:latin typeface="Arial"/>
                <a:cs typeface="Arial"/>
              </a:rPr>
              <a:t>ratio </a:t>
            </a:r>
            <a:r>
              <a:rPr sz="2000" b="0" spc="-10" dirty="0">
                <a:latin typeface="Arial"/>
                <a:cs typeface="Arial"/>
              </a:rPr>
              <a:t>correction </a:t>
            </a:r>
            <a:r>
              <a:rPr sz="2000" b="0" spc="-5" dirty="0">
                <a:latin typeface="Arial"/>
                <a:cs typeface="Arial"/>
              </a:rPr>
              <a:t>factor and </a:t>
            </a:r>
            <a:r>
              <a:rPr sz="2000" b="0" spc="-10" dirty="0">
                <a:latin typeface="Arial"/>
                <a:cs typeface="Arial"/>
              </a:rPr>
              <a:t>phase </a:t>
            </a:r>
            <a:r>
              <a:rPr sz="2000" b="0" spc="-5" dirty="0">
                <a:latin typeface="Arial"/>
                <a:cs typeface="Arial"/>
              </a:rPr>
              <a:t>angle for any </a:t>
            </a:r>
            <a:r>
              <a:rPr sz="2000" b="0" spc="-10" dirty="0">
                <a:latin typeface="Arial"/>
                <a:cs typeface="Arial"/>
              </a:rPr>
              <a:t>point  </a:t>
            </a:r>
            <a:r>
              <a:rPr sz="2000" b="0" spc="-5" dirty="0">
                <a:latin typeface="Arial"/>
                <a:cs typeface="Arial"/>
              </a:rPr>
              <a:t>inside the 0.3 class </a:t>
            </a:r>
            <a:r>
              <a:rPr sz="2000" b="0" spc="-10" dirty="0">
                <a:latin typeface="Arial"/>
                <a:cs typeface="Arial"/>
              </a:rPr>
              <a:t>parallelogram </a:t>
            </a:r>
            <a:r>
              <a:rPr sz="2000" b="0" spc="-5" dirty="0">
                <a:latin typeface="Arial"/>
                <a:cs typeface="Arial"/>
              </a:rPr>
              <a:t>for 100% rated </a:t>
            </a:r>
            <a:r>
              <a:rPr sz="2000" b="0" spc="-10" dirty="0">
                <a:latin typeface="Arial"/>
                <a:cs typeface="Arial"/>
              </a:rPr>
              <a:t>current </a:t>
            </a:r>
            <a:r>
              <a:rPr sz="2000" b="0" spc="-5" dirty="0">
                <a:latin typeface="Arial"/>
                <a:cs typeface="Arial"/>
              </a:rPr>
              <a:t>will </a:t>
            </a:r>
            <a:r>
              <a:rPr sz="2000" b="0" spc="-10" dirty="0">
                <a:latin typeface="Arial"/>
                <a:cs typeface="Arial"/>
              </a:rPr>
              <a:t>always  </a:t>
            </a:r>
            <a:r>
              <a:rPr sz="2000" b="0" spc="-5" dirty="0">
                <a:latin typeface="Arial"/>
                <a:cs typeface="Arial"/>
              </a:rPr>
              <a:t>give a transformer correction factor </a:t>
            </a:r>
            <a:r>
              <a:rPr sz="2000" b="0" spc="-10" dirty="0">
                <a:latin typeface="Arial"/>
                <a:cs typeface="Arial"/>
              </a:rPr>
              <a:t>between </a:t>
            </a:r>
            <a:r>
              <a:rPr sz="2000" b="0" spc="-5" dirty="0">
                <a:latin typeface="Arial"/>
                <a:cs typeface="Arial"/>
              </a:rPr>
              <a:t>.997 and</a:t>
            </a:r>
            <a:r>
              <a:rPr sz="2000" b="0" dirty="0">
                <a:latin typeface="Arial"/>
                <a:cs typeface="Arial"/>
              </a:rPr>
              <a:t> </a:t>
            </a:r>
            <a:r>
              <a:rPr sz="2000" b="0" spc="-10" dirty="0">
                <a:latin typeface="Arial"/>
                <a:cs typeface="Arial"/>
              </a:rPr>
              <a:t>1.003.</a:t>
            </a:r>
            <a:endParaRPr sz="2000" b="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26</a:t>
            </a:fld>
            <a:endParaRPr lang="en-US" dirty="0">
              <a:solidFill>
                <a:srgbClr val="FFFFFF"/>
              </a:solidFill>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308969"/>
            <a:ext cx="6496050" cy="373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413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transformer accuracy</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b="0" dirty="0" smtClean="0">
                <a:latin typeface="Arial" panose="020B0604020202020204" pitchFamily="34" charset="0"/>
                <a:cs typeface="Arial" panose="020B0604020202020204" pitchFamily="34" charset="0"/>
              </a:rPr>
              <a:t>In </a:t>
            </a:r>
            <a:r>
              <a:rPr lang="en-US" b="0" dirty="0">
                <a:latin typeface="Arial" panose="020B0604020202020204" pitchFamily="34" charset="0"/>
                <a:cs typeface="Arial" panose="020B0604020202020204" pitchFamily="34" charset="0"/>
              </a:rPr>
              <a:t>addition to burden (secondary load), a CT’s accuracy is affected by the  Metered Load (primary current).</a:t>
            </a:r>
          </a:p>
          <a:p>
            <a:pPr>
              <a:buFont typeface="Arial" panose="020B0604020202020204" pitchFamily="34" charset="0"/>
              <a:buChar char="•"/>
            </a:pPr>
            <a:r>
              <a:rPr lang="en-US" b="0" dirty="0" smtClean="0">
                <a:latin typeface="Arial" panose="020B0604020202020204" pitchFamily="34" charset="0"/>
                <a:cs typeface="Arial" panose="020B0604020202020204" pitchFamily="34" charset="0"/>
              </a:rPr>
              <a:t>The </a:t>
            </a:r>
            <a:r>
              <a:rPr lang="en-US" b="0" dirty="0">
                <a:latin typeface="Arial" panose="020B0604020202020204" pitchFamily="34" charset="0"/>
                <a:cs typeface="Arial" panose="020B0604020202020204" pitchFamily="34" charset="0"/>
              </a:rPr>
              <a:t>limit of permissible error in a current transformer for a given accuracy  class has one value at 100% rated current and twice that amount of error  at 10% rated current.</a:t>
            </a:r>
          </a:p>
          <a:p>
            <a:pPr>
              <a:buFont typeface="Arial" panose="020B0604020202020204" pitchFamily="34" charset="0"/>
              <a:buChar char="•"/>
            </a:pPr>
            <a:r>
              <a:rPr lang="en-US" b="0" dirty="0">
                <a:latin typeface="Arial" panose="020B0604020202020204" pitchFamily="34" charset="0"/>
                <a:cs typeface="Arial" panose="020B0604020202020204" pitchFamily="34" charset="0"/>
              </a:rPr>
              <a:t>Below 10 % rated current, error may be as much as 5 – 10 %.</a:t>
            </a: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27</a:t>
            </a:fld>
            <a:endParaRPr lang="en-US" dirty="0">
              <a:solidFill>
                <a:srgbClr val="FFFFFF"/>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927913"/>
            <a:ext cx="6038850" cy="306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644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transformer accuracy</a:t>
            </a:r>
            <a:endParaRPr lang="en-US" dirty="0"/>
          </a:p>
        </p:txBody>
      </p:sp>
      <p:sp>
        <p:nvSpPr>
          <p:cNvPr id="3" name="Content Placeholder 2"/>
          <p:cNvSpPr>
            <a:spLocks noGrp="1"/>
          </p:cNvSpPr>
          <p:nvPr>
            <p:ph idx="1"/>
          </p:nvPr>
        </p:nvSpPr>
        <p:spPr/>
        <p:txBody>
          <a:bodyPr>
            <a:normAutofit/>
          </a:bodyPr>
          <a:lstStyle/>
          <a:p>
            <a:r>
              <a:rPr lang="en-US" sz="1800" b="0" dirty="0" smtClean="0">
                <a:latin typeface="Arial" panose="020B0604020202020204" pitchFamily="34" charset="0"/>
                <a:cs typeface="Arial" panose="020B0604020202020204" pitchFamily="34" charset="0"/>
              </a:rPr>
              <a:t>Example of a CT with a rating factor of 4 and a rated burden of 1.8</a:t>
            </a:r>
            <a:endParaRPr lang="en-US"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28</a:t>
            </a:fld>
            <a:endParaRPr lang="en-US" dirty="0">
              <a:solidFill>
                <a:srgbClr val="FFFFFF"/>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6653213" cy="412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102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transformer accuracy</a:t>
            </a:r>
            <a:endParaRPr lang="en-US" dirty="0"/>
          </a:p>
        </p:txBody>
      </p:sp>
      <p:sp>
        <p:nvSpPr>
          <p:cNvPr id="3" name="Content Placeholder 2"/>
          <p:cNvSpPr>
            <a:spLocks noGrp="1"/>
          </p:cNvSpPr>
          <p:nvPr>
            <p:ph idx="1"/>
          </p:nvPr>
        </p:nvSpPr>
        <p:spPr>
          <a:xfrm>
            <a:off x="822960" y="1100628"/>
            <a:ext cx="7520940" cy="4690572"/>
          </a:xfrm>
        </p:spPr>
        <p:txBody>
          <a:bodyPr>
            <a:normAutofit fontScale="92500" lnSpcReduction="10000"/>
          </a:bodyPr>
          <a:lstStyle/>
          <a:p>
            <a:r>
              <a:rPr lang="en-US" sz="2600" dirty="0" smtClean="0">
                <a:latin typeface="Arial" panose="020B0604020202020204" pitchFamily="34" charset="0"/>
                <a:cs typeface="Arial" panose="020B0604020202020204" pitchFamily="34" charset="0"/>
              </a:rPr>
              <a:t>Summary of Main Points:</a:t>
            </a:r>
          </a:p>
          <a:p>
            <a:endParaRPr lang="en-US" sz="2100" b="0" dirty="0" smtClean="0">
              <a:latin typeface="Arial" panose="020B0604020202020204" pitchFamily="34" charset="0"/>
              <a:cs typeface="Arial" panose="020B0604020202020204" pitchFamily="34" charset="0"/>
            </a:endParaRPr>
          </a:p>
          <a:p>
            <a:pPr marR="5080">
              <a:lnSpc>
                <a:spcPct val="100000"/>
              </a:lnSpc>
              <a:spcBef>
                <a:spcPts val="95"/>
              </a:spcBef>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best </a:t>
            </a:r>
            <a:r>
              <a:rPr lang="en-US" sz="2100" b="0" spc="-10" dirty="0">
                <a:latin typeface="Arial" panose="020B0604020202020204" pitchFamily="34" charset="0"/>
                <a:cs typeface="Arial" panose="020B0604020202020204" pitchFamily="34" charset="0"/>
              </a:rPr>
              <a:t>between </a:t>
            </a:r>
            <a:r>
              <a:rPr lang="en-US" sz="2100" b="0" spc="-5" dirty="0">
                <a:latin typeface="Arial" panose="020B0604020202020204" pitchFamily="34" charset="0"/>
                <a:cs typeface="Arial" panose="020B0604020202020204" pitchFamily="34" charset="0"/>
              </a:rPr>
              <a:t>100% rated load and it’s </a:t>
            </a:r>
            <a:r>
              <a:rPr lang="en-US" sz="2100" b="0" spc="-10" dirty="0">
                <a:latin typeface="Arial" panose="020B0604020202020204" pitchFamily="34" charset="0"/>
                <a:cs typeface="Arial" panose="020B0604020202020204" pitchFamily="34" charset="0"/>
              </a:rPr>
              <a:t>maximum  </a:t>
            </a:r>
            <a:r>
              <a:rPr lang="en-US" sz="2100" b="0" spc="-5" dirty="0">
                <a:latin typeface="Arial" panose="020B0604020202020204" pitchFamily="34" charset="0"/>
                <a:cs typeface="Arial" panose="020B0604020202020204" pitchFamily="34" charset="0"/>
              </a:rPr>
              <a:t>rated load with rating factor</a:t>
            </a:r>
            <a:r>
              <a:rPr lang="en-US" sz="2100" b="0" spc="-2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applied.</a:t>
            </a:r>
            <a:endParaRPr lang="en-US" sz="2100" b="0"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lang="en-US" sz="2100" b="0" dirty="0">
              <a:latin typeface="Arial" panose="020B0604020202020204" pitchFamily="34" charset="0"/>
              <a:cs typeface="Arial" panose="020B0604020202020204" pitchFamily="34" charset="0"/>
            </a:endParaRPr>
          </a:p>
          <a:p>
            <a:pPr marR="172085">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Below </a:t>
            </a:r>
            <a:r>
              <a:rPr lang="en-US" sz="2100" b="0" spc="-5" dirty="0">
                <a:latin typeface="Arial" panose="020B0604020202020204" pitchFamily="34" charset="0"/>
                <a:cs typeface="Arial" panose="020B0604020202020204" pitchFamily="34" charset="0"/>
              </a:rPr>
              <a:t>10% rated load, 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a:t>
            </a:r>
            <a:r>
              <a:rPr lang="en-US" sz="2100" b="0" spc="-10" dirty="0">
                <a:latin typeface="Arial" panose="020B0604020202020204" pitchFamily="34" charset="0"/>
                <a:cs typeface="Arial" panose="020B0604020202020204" pitchFamily="34" charset="0"/>
              </a:rPr>
              <a:t>unknown </a:t>
            </a:r>
            <a:r>
              <a:rPr lang="en-US" sz="2100" b="0" spc="-5" dirty="0">
                <a:latin typeface="Arial" panose="020B0604020202020204" pitchFamily="34" charset="0"/>
                <a:cs typeface="Arial" panose="020B0604020202020204" pitchFamily="34" charset="0"/>
              </a:rPr>
              <a:t>and errors </a:t>
            </a:r>
            <a:r>
              <a:rPr lang="en-US" sz="2100" b="0" spc="-10" dirty="0">
                <a:latin typeface="Arial" panose="020B0604020202020204" pitchFamily="34" charset="0"/>
                <a:cs typeface="Arial" panose="020B0604020202020204" pitchFamily="34" charset="0"/>
              </a:rPr>
              <a:t>can  </a:t>
            </a:r>
            <a:r>
              <a:rPr lang="en-US" sz="2100" b="0" spc="-5" dirty="0">
                <a:latin typeface="Arial" panose="020B0604020202020204" pitchFamily="34" charset="0"/>
                <a:cs typeface="Arial" panose="020B0604020202020204" pitchFamily="34" charset="0"/>
              </a:rPr>
              <a:t>be significant.</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129539">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Above maximum </a:t>
            </a:r>
            <a:r>
              <a:rPr lang="en-US" sz="2100" b="0" spc="-5" dirty="0">
                <a:latin typeface="Arial" panose="020B0604020202020204" pitchFamily="34" charset="0"/>
                <a:cs typeface="Arial" panose="020B0604020202020204" pitchFamily="34" charset="0"/>
              </a:rPr>
              <a:t>rated load (with rating factor </a:t>
            </a:r>
            <a:r>
              <a:rPr lang="en-US" sz="2100" b="0" spc="-10" dirty="0">
                <a:latin typeface="Arial" panose="020B0604020202020204" pitchFamily="34" charset="0"/>
                <a:cs typeface="Arial" panose="020B0604020202020204" pitchFamily="34" charset="0"/>
              </a:rPr>
              <a:t>applied), </a:t>
            </a: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core  </a:t>
            </a:r>
            <a:r>
              <a:rPr lang="en-US" sz="2100" b="0" spc="-5" dirty="0">
                <a:latin typeface="Arial" panose="020B0604020202020204" pitchFamily="34" charset="0"/>
                <a:cs typeface="Arial" panose="020B0604020202020204" pitchFamily="34" charset="0"/>
              </a:rPr>
              <a:t>can </a:t>
            </a:r>
            <a:r>
              <a:rPr lang="en-US" sz="2100" b="0" spc="-10" dirty="0">
                <a:latin typeface="Arial" panose="020B0604020202020204" pitchFamily="34" charset="0"/>
                <a:cs typeface="Arial" panose="020B0604020202020204" pitchFamily="34" charset="0"/>
              </a:rPr>
              <a:t>become saturated </a:t>
            </a:r>
            <a:r>
              <a:rPr lang="en-US" sz="2100" b="0" spc="-5" dirty="0">
                <a:latin typeface="Arial" panose="020B0604020202020204" pitchFamily="34" charset="0"/>
                <a:cs typeface="Arial" panose="020B0604020202020204" pitchFamily="34" charset="0"/>
              </a:rPr>
              <a:t>and errors can be </a:t>
            </a:r>
            <a:r>
              <a:rPr lang="en-US" sz="2100" b="0" spc="-10" dirty="0">
                <a:latin typeface="Arial" panose="020B0604020202020204" pitchFamily="34" charset="0"/>
                <a:cs typeface="Arial" panose="020B0604020202020204" pitchFamily="34" charset="0"/>
              </a:rPr>
              <a:t>significant.</a:t>
            </a:r>
            <a:endParaRPr lang="en-US" sz="2100" b="0"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lang="en-US" sz="2100" b="0" dirty="0">
              <a:latin typeface="Arial" panose="020B0604020202020204" pitchFamily="34" charset="0"/>
              <a:cs typeface="Arial" panose="020B0604020202020204" pitchFamily="34" charset="0"/>
            </a:endParaRPr>
          </a:p>
          <a:p>
            <a:pPr marL="355600">
              <a:lnSpc>
                <a:spcPct val="100000"/>
              </a:lnSpc>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improves </a:t>
            </a:r>
            <a:r>
              <a:rPr lang="en-US" sz="2100" b="0" spc="-5" dirty="0">
                <a:latin typeface="Arial" panose="020B0604020202020204" pitchFamily="34" charset="0"/>
                <a:cs typeface="Arial" panose="020B0604020202020204" pitchFamily="34" charset="0"/>
              </a:rPr>
              <a:t>as secondary </a:t>
            </a:r>
            <a:r>
              <a:rPr lang="en-US" sz="2100" b="0" spc="-10" dirty="0">
                <a:latin typeface="Arial" panose="020B0604020202020204" pitchFamily="34" charset="0"/>
                <a:cs typeface="Arial" panose="020B0604020202020204" pitchFamily="34" charset="0"/>
              </a:rPr>
              <a:t>burden</a:t>
            </a:r>
            <a:r>
              <a:rPr lang="en-US" sz="2100" b="0" spc="3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decreases.</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716280">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Errors </a:t>
            </a:r>
            <a:r>
              <a:rPr lang="en-US" sz="2100" b="0" spc="-5" dirty="0">
                <a:latin typeface="Arial" panose="020B0604020202020204" pitchFamily="34" charset="0"/>
                <a:cs typeface="Arial" panose="020B0604020202020204" pitchFamily="34" charset="0"/>
              </a:rPr>
              <a:t>in </a:t>
            </a:r>
            <a:r>
              <a:rPr lang="en-US" sz="2100" b="0" spc="-10" dirty="0">
                <a:latin typeface="Arial" panose="020B0604020202020204" pitchFamily="34" charset="0"/>
                <a:cs typeface="Arial" panose="020B0604020202020204" pitchFamily="34" charset="0"/>
              </a:rPr>
              <a:t>Current </a:t>
            </a:r>
            <a:r>
              <a:rPr lang="en-US" sz="2100" b="0" spc="-5" dirty="0">
                <a:latin typeface="Arial" panose="020B0604020202020204" pitchFamily="34" charset="0"/>
                <a:cs typeface="Arial" panose="020B0604020202020204" pitchFamily="34" charset="0"/>
              </a:rPr>
              <a:t>Transformer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from any of the </a:t>
            </a:r>
            <a:r>
              <a:rPr lang="en-US" sz="2100" b="0" spc="-10" dirty="0">
                <a:latin typeface="Arial" panose="020B0604020202020204" pitchFamily="34" charset="0"/>
                <a:cs typeface="Arial" panose="020B0604020202020204" pitchFamily="34" charset="0"/>
              </a:rPr>
              <a:t>above  </a:t>
            </a:r>
            <a:r>
              <a:rPr lang="en-US" sz="2100" b="0" spc="-5" dirty="0">
                <a:latin typeface="Arial" panose="020B0604020202020204" pitchFamily="34" charset="0"/>
                <a:cs typeface="Arial" panose="020B0604020202020204" pitchFamily="34" charset="0"/>
              </a:rPr>
              <a:t>conditions </a:t>
            </a:r>
            <a:r>
              <a:rPr lang="en-US" sz="2100" b="0" u="heavy" spc="-5" dirty="0">
                <a:uFill>
                  <a:solidFill>
                    <a:srgbClr val="000000"/>
                  </a:solidFill>
                </a:uFill>
                <a:latin typeface="Arial" panose="020B0604020202020204" pitchFamily="34" charset="0"/>
                <a:cs typeface="Arial" panose="020B0604020202020204" pitchFamily="34" charset="0"/>
              </a:rPr>
              <a:t>always</a:t>
            </a:r>
            <a:r>
              <a:rPr lang="en-US" sz="2100" b="0" spc="-5" dirty="0">
                <a:latin typeface="Arial" panose="020B0604020202020204" pitchFamily="34" charset="0"/>
                <a:cs typeface="Arial" panose="020B0604020202020204" pitchFamily="34" charset="0"/>
              </a:rPr>
              <a:t> result in a </a:t>
            </a:r>
            <a:r>
              <a:rPr lang="en-US" sz="2100" b="0" u="heavy" spc="-5" dirty="0">
                <a:uFill>
                  <a:solidFill>
                    <a:srgbClr val="000000"/>
                  </a:solidFill>
                </a:uFill>
                <a:latin typeface="Arial" panose="020B0604020202020204" pitchFamily="34" charset="0"/>
                <a:cs typeface="Arial" panose="020B0604020202020204" pitchFamily="34" charset="0"/>
              </a:rPr>
              <a:t>loss</a:t>
            </a:r>
            <a:r>
              <a:rPr lang="en-US" sz="2100" b="0" spc="-5" dirty="0">
                <a:latin typeface="Arial" panose="020B0604020202020204" pitchFamily="34" charset="0"/>
                <a:cs typeface="Arial" panose="020B0604020202020204" pitchFamily="34" charset="0"/>
              </a:rPr>
              <a:t> for the</a:t>
            </a:r>
            <a:r>
              <a:rPr lang="en-US" sz="2100" b="0" spc="25" dirty="0">
                <a:latin typeface="Arial" panose="020B0604020202020204" pitchFamily="34" charset="0"/>
                <a:cs typeface="Arial" panose="020B0604020202020204" pitchFamily="34" charset="0"/>
              </a:rPr>
              <a:t> </a:t>
            </a:r>
            <a:r>
              <a:rPr lang="en-US" sz="2100" b="0" spc="-5" dirty="0">
                <a:latin typeface="Arial" panose="020B0604020202020204" pitchFamily="34" charset="0"/>
                <a:cs typeface="Arial" panose="020B0604020202020204" pitchFamily="34" charset="0"/>
              </a:rPr>
              <a:t>utility.</a:t>
            </a:r>
            <a:endParaRPr lang="en-US" sz="2100" b="0" dirty="0">
              <a:latin typeface="Arial" panose="020B0604020202020204" pitchFamily="34" charset="0"/>
              <a:cs typeface="Arial" panose="020B0604020202020204" pitchFamily="34" charset="0"/>
            </a:endParaRPr>
          </a:p>
          <a:p>
            <a:endParaRPr lang="en-US"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29</a:t>
            </a:fld>
            <a:endParaRPr lang="en-US" dirty="0">
              <a:solidFill>
                <a:srgbClr val="FFFFFF"/>
              </a:solidFill>
            </a:endParaRPr>
          </a:p>
        </p:txBody>
      </p:sp>
    </p:spTree>
    <p:extLst>
      <p:ext uri="{BB962C8B-B14F-4D97-AF65-F5344CB8AC3E}">
        <p14:creationId xmlns:p14="http://schemas.microsoft.com/office/powerpoint/2010/main" val="2327039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Three Types of It’s</a:t>
            </a:r>
            <a:endParaRPr lang="en-US" dirty="0"/>
          </a:p>
        </p:txBody>
      </p:sp>
      <p:sp>
        <p:nvSpPr>
          <p:cNvPr id="5" name="Content Placeholder 4"/>
          <p:cNvSpPr>
            <a:spLocks noGrp="1"/>
          </p:cNvSpPr>
          <p:nvPr>
            <p:ph idx="1"/>
          </p:nvPr>
        </p:nvSpPr>
        <p:spPr/>
        <p:txBody>
          <a:bodyPr>
            <a:normAutofit/>
          </a:bodyPr>
          <a:lstStyle/>
          <a:p>
            <a:pPr algn="ctr"/>
            <a:r>
              <a:rPr lang="en-US" sz="2000" b="0" dirty="0" smtClean="0">
                <a:latin typeface="Arial" panose="020B0604020202020204" pitchFamily="34" charset="0"/>
                <a:cs typeface="Arial" panose="020B0604020202020204" pitchFamily="34" charset="0"/>
              </a:rPr>
              <a:t>Three basic types of instrument transformers:</a:t>
            </a:r>
          </a:p>
          <a:p>
            <a:endParaRPr lang="en-US" sz="2000" b="0" dirty="0" smtClean="0">
              <a:latin typeface="Arial" panose="020B0604020202020204" pitchFamily="34" charset="0"/>
              <a:cs typeface="Arial" panose="020B0604020202020204" pitchFamily="34" charset="0"/>
            </a:endParaRPr>
          </a:p>
          <a:p>
            <a:pPr>
              <a:buFont typeface="+mj-lt"/>
              <a:buAutoNum type="arabicPeriod"/>
            </a:pPr>
            <a:r>
              <a:rPr lang="en-US" sz="2000" b="0" dirty="0" smtClean="0">
                <a:latin typeface="Arial" panose="020B0604020202020204" pitchFamily="34" charset="0"/>
                <a:cs typeface="Arial" panose="020B0604020202020204" pitchFamily="34" charset="0"/>
              </a:rPr>
              <a:t>Window type (applies to CT’s only)</a:t>
            </a:r>
          </a:p>
          <a:p>
            <a:pPr>
              <a:buFont typeface="+mj-lt"/>
              <a:buAutoNum type="arabicPeriod"/>
            </a:pPr>
            <a:r>
              <a:rPr lang="en-US" sz="2000" b="0" dirty="0" smtClean="0">
                <a:latin typeface="Arial" panose="020B0604020202020204" pitchFamily="34" charset="0"/>
                <a:cs typeface="Arial" panose="020B0604020202020204" pitchFamily="34" charset="0"/>
              </a:rPr>
              <a:t>Bar type (applies to CT’s only)</a:t>
            </a:r>
          </a:p>
          <a:p>
            <a:pPr>
              <a:buFont typeface="+mj-lt"/>
              <a:buAutoNum type="arabicPeriod"/>
            </a:pPr>
            <a:r>
              <a:rPr lang="en-US" sz="2000" b="0" dirty="0" smtClean="0">
                <a:latin typeface="Arial" panose="020B0604020202020204" pitchFamily="34" charset="0"/>
                <a:cs typeface="Arial" panose="020B0604020202020204" pitchFamily="34" charset="0"/>
              </a:rPr>
              <a:t>Wound type (applies to CT’s and PT’s)</a:t>
            </a:r>
            <a:endParaRPr lang="en-US" sz="20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3</a:t>
            </a:fld>
            <a:endParaRPr lang="en-US" dirty="0">
              <a:solidFill>
                <a:srgbClr val="FFFFFF"/>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200400"/>
            <a:ext cx="34861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357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Sources of burden on </a:t>
            </a:r>
            <a:r>
              <a:rPr lang="en-US" dirty="0" err="1" smtClean="0"/>
              <a:t>ct’s</a:t>
            </a:r>
            <a:endParaRPr lang="en-US" dirty="0"/>
          </a:p>
        </p:txBody>
      </p:sp>
      <p:sp>
        <p:nvSpPr>
          <p:cNvPr id="3" name="Content Placeholder 2"/>
          <p:cNvSpPr>
            <a:spLocks noGrp="1"/>
          </p:cNvSpPr>
          <p:nvPr>
            <p:ph idx="1"/>
          </p:nvPr>
        </p:nvSpPr>
        <p:spPr>
          <a:xfrm>
            <a:off x="822960" y="1100628"/>
            <a:ext cx="7520940" cy="4690572"/>
          </a:xfrm>
        </p:spPr>
        <p:txBody>
          <a:bodyPr>
            <a:normAutofit/>
          </a:bodyPr>
          <a:lstStyle/>
          <a:p>
            <a:r>
              <a:rPr lang="en-US" sz="1800" dirty="0" smtClean="0">
                <a:latin typeface="Arial" panose="020B0604020202020204" pitchFamily="34" charset="0"/>
                <a:cs typeface="Arial" panose="020B0604020202020204" pitchFamily="34" charset="0"/>
              </a:rPr>
              <a:t>1. Size </a:t>
            </a:r>
            <a:r>
              <a:rPr lang="en-US" sz="1800" dirty="0">
                <a:latin typeface="Arial" panose="020B0604020202020204" pitchFamily="34" charset="0"/>
                <a:cs typeface="Arial" panose="020B0604020202020204" pitchFamily="34" charset="0"/>
              </a:rPr>
              <a:t>&amp; Length of metering control cable.</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Resistance for # 12 copper wire is approximately .0018 Ohms  per foot.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50 feet of control cable = .09 Ohms burden.</a:t>
            </a:r>
          </a:p>
          <a:p>
            <a:r>
              <a:rPr lang="en-US" sz="1800" dirty="0" smtClean="0">
                <a:latin typeface="Arial" panose="020B0604020202020204" pitchFamily="34" charset="0"/>
                <a:cs typeface="Arial" panose="020B0604020202020204" pitchFamily="34" charset="0"/>
              </a:rPr>
              <a:t>2. Connections</a:t>
            </a:r>
            <a:endParaRPr lang="en-US" sz="1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How many connections are in a CT’s secondary circuit?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Quality of connections:	Are they tight?	Is there oxidation or  corrosion?</a:t>
            </a:r>
          </a:p>
          <a:p>
            <a:r>
              <a:rPr lang="en-US" sz="1800" dirty="0" smtClean="0">
                <a:latin typeface="Arial" panose="020B0604020202020204" pitchFamily="34" charset="0"/>
                <a:cs typeface="Arial" panose="020B0604020202020204" pitchFamily="34" charset="0"/>
              </a:rPr>
              <a:t>3. Meter</a:t>
            </a:r>
            <a:endParaRPr lang="en-US" sz="1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coils in the meter are considered equivalent to a  short circuit and the burden imposed on the circuit is  insignificant.</a:t>
            </a: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30</a:t>
            </a:fld>
            <a:endParaRPr lang="en-US" dirty="0">
              <a:solidFill>
                <a:srgbClr val="FFFFFF"/>
              </a:solidFill>
            </a:endParaRPr>
          </a:p>
        </p:txBody>
      </p:sp>
    </p:spTree>
    <p:extLst>
      <p:ext uri="{BB962C8B-B14F-4D97-AF65-F5344CB8AC3E}">
        <p14:creationId xmlns:p14="http://schemas.microsoft.com/office/powerpoint/2010/main" val="1730129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Sources of burden on </a:t>
            </a:r>
            <a:r>
              <a:rPr lang="en-US" dirty="0" err="1" smtClean="0"/>
              <a:t>ct’s</a:t>
            </a:r>
            <a:endParaRPr lang="en-US" dirty="0"/>
          </a:p>
        </p:txBody>
      </p:sp>
      <p:sp>
        <p:nvSpPr>
          <p:cNvPr id="6" name="object 3"/>
          <p:cNvSpPr txBox="1">
            <a:spLocks noGrp="1"/>
          </p:cNvSpPr>
          <p:nvPr>
            <p:ph idx="1"/>
          </p:nvPr>
        </p:nvSpPr>
        <p:spPr>
          <a:xfrm>
            <a:off x="822960" y="1100628"/>
            <a:ext cx="7520940" cy="1089401"/>
          </a:xfrm>
          <a:prstGeom prst="rect">
            <a:avLst/>
          </a:prstGeom>
        </p:spPr>
        <p:txBody>
          <a:bodyPr vert="horz" wrap="square" lIns="0" tIns="12065" rIns="0" bIns="0" rtlCol="0">
            <a:spAutoFit/>
          </a:bodyPr>
          <a:lstStyle/>
          <a:p>
            <a:pPr marL="469900" marR="69215" indent="-457200">
              <a:lnSpc>
                <a:spcPct val="100000"/>
              </a:lnSpc>
              <a:spcBef>
                <a:spcPts val="95"/>
              </a:spcBef>
              <a:buChar char="•"/>
              <a:tabLst>
                <a:tab pos="469265" algn="l"/>
                <a:tab pos="469900" algn="l"/>
              </a:tabLst>
            </a:pPr>
            <a:r>
              <a:rPr sz="2000" b="0" spc="-5" dirty="0">
                <a:latin typeface="Arial"/>
                <a:cs typeface="Arial"/>
              </a:rPr>
              <a:t>50 feet of </a:t>
            </a:r>
            <a:r>
              <a:rPr sz="2000" b="0" spc="-10" dirty="0">
                <a:latin typeface="Arial"/>
                <a:cs typeface="Arial"/>
              </a:rPr>
              <a:t>control </a:t>
            </a:r>
            <a:r>
              <a:rPr sz="2000" b="0" spc="-5" dirty="0">
                <a:latin typeface="Arial"/>
                <a:cs typeface="Arial"/>
              </a:rPr>
              <a:t>cable will account for </a:t>
            </a:r>
            <a:r>
              <a:rPr sz="2000" b="0" spc="-10" dirty="0">
                <a:latin typeface="Arial"/>
                <a:cs typeface="Arial"/>
              </a:rPr>
              <a:t>nearly </a:t>
            </a:r>
            <a:r>
              <a:rPr sz="2000" b="0" spc="-5" dirty="0">
                <a:latin typeface="Arial"/>
                <a:cs typeface="Arial"/>
              </a:rPr>
              <a:t>all of the </a:t>
            </a:r>
            <a:r>
              <a:rPr sz="2000" b="0" spc="-10" dirty="0">
                <a:latin typeface="Arial"/>
                <a:cs typeface="Arial"/>
              </a:rPr>
              <a:t>burden  </a:t>
            </a:r>
            <a:r>
              <a:rPr sz="2000" b="0" spc="-5" dirty="0">
                <a:latin typeface="Arial"/>
                <a:cs typeface="Arial"/>
              </a:rPr>
              <a:t>rating of this</a:t>
            </a:r>
            <a:r>
              <a:rPr sz="2000" b="0" spc="-25" dirty="0">
                <a:latin typeface="Arial"/>
                <a:cs typeface="Arial"/>
              </a:rPr>
              <a:t> </a:t>
            </a:r>
            <a:r>
              <a:rPr sz="2000" b="0" spc="-80" dirty="0">
                <a:latin typeface="Arial"/>
                <a:cs typeface="Arial"/>
              </a:rPr>
              <a:t>CT.</a:t>
            </a:r>
            <a:endParaRPr sz="2000" b="0" dirty="0">
              <a:latin typeface="Arial"/>
              <a:cs typeface="Arial"/>
            </a:endParaRPr>
          </a:p>
          <a:p>
            <a:pPr marL="469265" indent="-456565">
              <a:lnSpc>
                <a:spcPct val="100000"/>
              </a:lnSpc>
              <a:spcBef>
                <a:spcPts val="1200"/>
              </a:spcBef>
              <a:buChar char="•"/>
              <a:tabLst>
                <a:tab pos="469265" algn="l"/>
                <a:tab pos="469900" algn="l"/>
              </a:tabLst>
            </a:pPr>
            <a:r>
              <a:rPr sz="2000" b="0" spc="-5" dirty="0">
                <a:latin typeface="Arial"/>
                <a:cs typeface="Arial"/>
              </a:rPr>
              <a:t>Any </a:t>
            </a:r>
            <a:r>
              <a:rPr sz="2000" b="0" spc="-10" dirty="0">
                <a:latin typeface="Arial"/>
                <a:cs typeface="Arial"/>
              </a:rPr>
              <a:t>additional burden </a:t>
            </a:r>
            <a:r>
              <a:rPr sz="2000" b="0" spc="-5" dirty="0">
                <a:latin typeface="Arial"/>
                <a:cs typeface="Arial"/>
              </a:rPr>
              <a:t>could easily </a:t>
            </a:r>
            <a:r>
              <a:rPr sz="2000" b="0" spc="-10" dirty="0">
                <a:latin typeface="Arial"/>
                <a:cs typeface="Arial"/>
              </a:rPr>
              <a:t>exceed </a:t>
            </a:r>
            <a:r>
              <a:rPr sz="2000" b="0" spc="-5" dirty="0">
                <a:latin typeface="Arial"/>
                <a:cs typeface="Arial"/>
              </a:rPr>
              <a:t>the </a:t>
            </a:r>
            <a:r>
              <a:rPr sz="2000" b="0" spc="-10" dirty="0">
                <a:latin typeface="Arial"/>
                <a:cs typeface="Arial"/>
              </a:rPr>
              <a:t>accuracy</a:t>
            </a:r>
            <a:r>
              <a:rPr sz="2000" b="0" spc="145" dirty="0">
                <a:latin typeface="Arial"/>
                <a:cs typeface="Arial"/>
              </a:rPr>
              <a:t> </a:t>
            </a:r>
            <a:r>
              <a:rPr sz="2000" b="0" spc="-5" dirty="0">
                <a:latin typeface="Arial"/>
                <a:cs typeface="Arial"/>
              </a:rPr>
              <a:t>rating.</a:t>
            </a:r>
            <a:endParaRPr sz="2000" b="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31</a:t>
            </a:fld>
            <a:endParaRPr lang="en-US" dirty="0">
              <a:solidFill>
                <a:srgbClr val="FFFFFF"/>
              </a:solidFill>
            </a:endParaRPr>
          </a:p>
        </p:txBody>
      </p:sp>
      <p:sp>
        <p:nvSpPr>
          <p:cNvPr id="5" name="object 4"/>
          <p:cNvSpPr/>
          <p:nvPr/>
        </p:nvSpPr>
        <p:spPr>
          <a:xfrm>
            <a:off x="2209800" y="2362200"/>
            <a:ext cx="5257800" cy="3657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09931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Potential transformer accuracy</a:t>
            </a:r>
            <a:endParaRPr lang="en-US" dirty="0"/>
          </a:p>
        </p:txBody>
      </p:sp>
      <p:sp>
        <p:nvSpPr>
          <p:cNvPr id="5" name="object 64"/>
          <p:cNvSpPr txBox="1">
            <a:spLocks noGrp="1"/>
          </p:cNvSpPr>
          <p:nvPr>
            <p:ph idx="1"/>
          </p:nvPr>
        </p:nvSpPr>
        <p:spPr>
          <a:xfrm>
            <a:off x="822960" y="1100628"/>
            <a:ext cx="75209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a:t>
            </a:r>
            <a:r>
              <a:rPr sz="2000" b="0" spc="-10" dirty="0">
                <a:latin typeface="Arial"/>
                <a:cs typeface="Arial"/>
              </a:rPr>
              <a:t>corresponding </a:t>
            </a:r>
            <a:r>
              <a:rPr sz="2000" b="0" spc="-5" dirty="0">
                <a:latin typeface="Arial"/>
                <a:cs typeface="Arial"/>
              </a:rPr>
              <a:t>ratio </a:t>
            </a:r>
            <a:r>
              <a:rPr sz="2000" b="0" spc="-10" dirty="0">
                <a:latin typeface="Arial"/>
                <a:cs typeface="Arial"/>
              </a:rPr>
              <a:t>correction </a:t>
            </a:r>
            <a:r>
              <a:rPr sz="2000" b="0" spc="-5" dirty="0">
                <a:latin typeface="Arial"/>
                <a:cs typeface="Arial"/>
              </a:rPr>
              <a:t>factor and </a:t>
            </a:r>
            <a:r>
              <a:rPr sz="2000" b="0" spc="-10" dirty="0">
                <a:latin typeface="Arial"/>
                <a:cs typeface="Arial"/>
              </a:rPr>
              <a:t>phase </a:t>
            </a:r>
            <a:r>
              <a:rPr sz="2000" b="0" spc="-5" dirty="0">
                <a:latin typeface="Arial"/>
                <a:cs typeface="Arial"/>
              </a:rPr>
              <a:t>angle for any </a:t>
            </a:r>
            <a:r>
              <a:rPr sz="2000" b="0" spc="-10" dirty="0">
                <a:latin typeface="Arial"/>
                <a:cs typeface="Arial"/>
              </a:rPr>
              <a:t>point  </a:t>
            </a:r>
            <a:r>
              <a:rPr sz="2000" b="0" spc="-5" dirty="0">
                <a:latin typeface="Arial"/>
                <a:cs typeface="Arial"/>
              </a:rPr>
              <a:t>inside the 0.3 class </a:t>
            </a:r>
            <a:r>
              <a:rPr sz="2000" b="0" spc="-10" dirty="0">
                <a:latin typeface="Arial"/>
                <a:cs typeface="Arial"/>
              </a:rPr>
              <a:t>parallelogram </a:t>
            </a:r>
            <a:r>
              <a:rPr sz="2000" b="0" spc="-5" dirty="0">
                <a:latin typeface="Arial"/>
                <a:cs typeface="Arial"/>
              </a:rPr>
              <a:t>will </a:t>
            </a:r>
            <a:r>
              <a:rPr sz="2000" b="0" spc="-10" dirty="0">
                <a:latin typeface="Arial"/>
                <a:cs typeface="Arial"/>
              </a:rPr>
              <a:t>always </a:t>
            </a:r>
            <a:r>
              <a:rPr sz="2000" b="0" spc="-5" dirty="0">
                <a:latin typeface="Arial"/>
                <a:cs typeface="Arial"/>
              </a:rPr>
              <a:t>give a transformer  </a:t>
            </a:r>
            <a:r>
              <a:rPr sz="2000" b="0" spc="-10" dirty="0">
                <a:latin typeface="Arial"/>
                <a:cs typeface="Arial"/>
              </a:rPr>
              <a:t>correction </a:t>
            </a:r>
            <a:r>
              <a:rPr sz="2000" b="0" spc="-5" dirty="0">
                <a:latin typeface="Arial"/>
                <a:cs typeface="Arial"/>
              </a:rPr>
              <a:t>factor </a:t>
            </a:r>
            <a:r>
              <a:rPr sz="2000" b="0" spc="-10" dirty="0">
                <a:latin typeface="Arial"/>
                <a:cs typeface="Arial"/>
              </a:rPr>
              <a:t>between </a:t>
            </a:r>
            <a:r>
              <a:rPr sz="2000" b="0" spc="-5" dirty="0">
                <a:latin typeface="Arial"/>
                <a:cs typeface="Arial"/>
              </a:rPr>
              <a:t>.997 and</a:t>
            </a:r>
            <a:r>
              <a:rPr sz="2000" b="0" spc="-10" dirty="0">
                <a:latin typeface="Arial"/>
                <a:cs typeface="Arial"/>
              </a:rPr>
              <a:t> 1.003.</a:t>
            </a:r>
            <a:endParaRPr sz="2000" b="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32</a:t>
            </a:fld>
            <a:endParaRPr lang="en-US" dirty="0">
              <a:solidFill>
                <a:srgbClr val="FFFFFF"/>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6210300" cy="3831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614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Potential transformer accuracy</a:t>
            </a:r>
            <a:endParaRPr lang="en-US" dirty="0"/>
          </a:p>
        </p:txBody>
      </p:sp>
      <p:sp>
        <p:nvSpPr>
          <p:cNvPr id="5" name="object 3"/>
          <p:cNvSpPr txBox="1">
            <a:spLocks noGrp="1"/>
          </p:cNvSpPr>
          <p:nvPr>
            <p:ph idx="1"/>
          </p:nvPr>
        </p:nvSpPr>
        <p:spPr>
          <a:xfrm>
            <a:off x="822960" y="1100628"/>
            <a:ext cx="75209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limit of </a:t>
            </a:r>
            <a:r>
              <a:rPr sz="2000" b="0" spc="-10" dirty="0">
                <a:latin typeface="Arial"/>
                <a:cs typeface="Arial"/>
              </a:rPr>
              <a:t>permissible </a:t>
            </a:r>
            <a:r>
              <a:rPr sz="2000" b="0" spc="-5" dirty="0">
                <a:latin typeface="Arial"/>
                <a:cs typeface="Arial"/>
              </a:rPr>
              <a:t>error in a </a:t>
            </a:r>
            <a:r>
              <a:rPr sz="2000" b="0" spc="-10" dirty="0">
                <a:latin typeface="Arial"/>
                <a:cs typeface="Arial"/>
              </a:rPr>
              <a:t>potential </a:t>
            </a:r>
            <a:r>
              <a:rPr sz="2000" b="0" spc="-5" dirty="0">
                <a:latin typeface="Arial"/>
                <a:cs typeface="Arial"/>
              </a:rPr>
              <a:t>transformer for a </a:t>
            </a:r>
            <a:r>
              <a:rPr sz="2000" b="0" spc="-10" dirty="0">
                <a:latin typeface="Arial"/>
                <a:cs typeface="Arial"/>
              </a:rPr>
              <a:t>given  accuracy </a:t>
            </a:r>
            <a:r>
              <a:rPr sz="2000" b="0" spc="-5" dirty="0">
                <a:latin typeface="Arial"/>
                <a:cs typeface="Arial"/>
              </a:rPr>
              <a:t>class remains constant over a range of voltage from </a:t>
            </a:r>
            <a:r>
              <a:rPr sz="2000" b="0" spc="-10" dirty="0">
                <a:latin typeface="Arial"/>
                <a:cs typeface="Arial"/>
              </a:rPr>
              <a:t>10%  </a:t>
            </a:r>
            <a:r>
              <a:rPr sz="2000" b="0" spc="-5" dirty="0">
                <a:latin typeface="Arial"/>
                <a:cs typeface="Arial"/>
              </a:rPr>
              <a:t>below and 10% </a:t>
            </a:r>
            <a:r>
              <a:rPr sz="2000" b="0" spc="-10" dirty="0">
                <a:latin typeface="Arial"/>
                <a:cs typeface="Arial"/>
              </a:rPr>
              <a:t>above </a:t>
            </a:r>
            <a:r>
              <a:rPr sz="2000" b="0" spc="-5" dirty="0">
                <a:latin typeface="Arial"/>
                <a:cs typeface="Arial"/>
              </a:rPr>
              <a:t>rated</a:t>
            </a:r>
            <a:r>
              <a:rPr sz="2000" b="0" spc="10" dirty="0">
                <a:latin typeface="Arial"/>
                <a:cs typeface="Arial"/>
              </a:rPr>
              <a:t> </a:t>
            </a:r>
            <a:r>
              <a:rPr sz="2000" b="0" spc="-10" dirty="0">
                <a:latin typeface="Arial"/>
                <a:cs typeface="Arial"/>
              </a:rPr>
              <a:t>voltage.</a:t>
            </a:r>
            <a:endParaRPr sz="2000" b="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33</a:t>
            </a:fld>
            <a:endParaRPr lang="en-US" dirty="0">
              <a:solidFill>
                <a:srgbClr val="FFFFFF"/>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9696"/>
            <a:ext cx="7486650" cy="389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0730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Potential Transformer Accuracy</a:t>
            </a:r>
            <a:endParaRPr lang="en-US" dirty="0"/>
          </a:p>
        </p:txBody>
      </p:sp>
      <p:sp>
        <p:nvSpPr>
          <p:cNvPr id="5" name="object 3"/>
          <p:cNvSpPr txBox="1">
            <a:spLocks noGrp="1"/>
          </p:cNvSpPr>
          <p:nvPr>
            <p:ph idx="1"/>
          </p:nvPr>
        </p:nvSpPr>
        <p:spPr>
          <a:prstGeom prst="rect">
            <a:avLst/>
          </a:prstGeom>
        </p:spPr>
        <p:txBody>
          <a:bodyPr vert="horz" wrap="square" lIns="0" tIns="12700" rIns="0" bIns="0" rtlCol="0">
            <a:spAutoFit/>
          </a:bodyPr>
          <a:lstStyle/>
          <a:p>
            <a:pPr marL="355600" marR="955675" indent="-342900">
              <a:lnSpc>
                <a:spcPct val="100000"/>
              </a:lnSpc>
              <a:spcBef>
                <a:spcPts val="100"/>
              </a:spcBef>
              <a:buChar char="•"/>
              <a:tabLst>
                <a:tab pos="354965" algn="l"/>
                <a:tab pos="355600" algn="l"/>
              </a:tabLst>
            </a:pPr>
            <a:r>
              <a:rPr sz="2400" spc="-5" dirty="0">
                <a:latin typeface="Arial"/>
                <a:cs typeface="Arial"/>
              </a:rPr>
              <a:t>The primary source of errors with potential  transformers is overloading the</a:t>
            </a:r>
            <a:r>
              <a:rPr sz="2400" spc="-35" dirty="0">
                <a:latin typeface="Arial"/>
                <a:cs typeface="Arial"/>
              </a:rPr>
              <a:t> </a:t>
            </a:r>
            <a:r>
              <a:rPr sz="2400" spc="-5" dirty="0">
                <a:latin typeface="Arial"/>
                <a:cs typeface="Arial"/>
              </a:rPr>
              <a:t>transformer.</a:t>
            </a:r>
            <a:endParaRPr sz="2400" dirty="0">
              <a:latin typeface="Arial"/>
              <a:cs typeface="Arial"/>
            </a:endParaRPr>
          </a:p>
          <a:p>
            <a:pPr>
              <a:lnSpc>
                <a:spcPct val="100000"/>
              </a:lnSpc>
              <a:spcBef>
                <a:spcPts val="5"/>
              </a:spcBef>
              <a:buFont typeface="Arial"/>
              <a:buChar char="•"/>
            </a:pPr>
            <a:endParaRPr sz="2500" dirty="0">
              <a:latin typeface="Times New Roman"/>
              <a:cs typeface="Times New Roman"/>
            </a:endParaRPr>
          </a:p>
          <a:p>
            <a:pPr marL="355600" marR="433070" indent="-342900">
              <a:lnSpc>
                <a:spcPct val="100000"/>
              </a:lnSpc>
              <a:buChar char="•"/>
              <a:tabLst>
                <a:tab pos="354965" algn="l"/>
                <a:tab pos="355600" algn="l"/>
              </a:tabLst>
            </a:pPr>
            <a:r>
              <a:rPr sz="2400" spc="-5" dirty="0">
                <a:latin typeface="Arial"/>
                <a:cs typeface="Arial"/>
              </a:rPr>
              <a:t>If the load on the PT exceeds the burden rating,  metering errors can</a:t>
            </a:r>
            <a:r>
              <a:rPr sz="2400" spc="30" dirty="0">
                <a:latin typeface="Arial"/>
                <a:cs typeface="Arial"/>
              </a:rPr>
              <a:t> </a:t>
            </a:r>
            <a:r>
              <a:rPr sz="2400" spc="-5" dirty="0">
                <a:latin typeface="Arial"/>
                <a:cs typeface="Arial"/>
              </a:rPr>
              <a:t>result.</a:t>
            </a:r>
            <a:endParaRPr sz="2400" dirty="0">
              <a:latin typeface="Arial"/>
              <a:cs typeface="Arial"/>
            </a:endParaRPr>
          </a:p>
          <a:p>
            <a:pPr>
              <a:lnSpc>
                <a:spcPct val="100000"/>
              </a:lnSpc>
              <a:spcBef>
                <a:spcPts val="5"/>
              </a:spcBef>
              <a:buFont typeface="Arial"/>
              <a:buChar char="•"/>
            </a:pPr>
            <a:endParaRPr sz="2500" dirty="0">
              <a:latin typeface="Times New Roman"/>
              <a:cs typeface="Times New Roman"/>
            </a:endParaRPr>
          </a:p>
          <a:p>
            <a:pPr marL="355600" marR="5080" indent="-342900">
              <a:lnSpc>
                <a:spcPct val="100000"/>
              </a:lnSpc>
              <a:buChar char="•"/>
              <a:tabLst>
                <a:tab pos="354965" algn="l"/>
                <a:tab pos="355600" algn="l"/>
              </a:tabLst>
            </a:pPr>
            <a:r>
              <a:rPr sz="2400" spc="-5" dirty="0">
                <a:latin typeface="Arial"/>
                <a:cs typeface="Arial"/>
              </a:rPr>
              <a:t>The measured voltage will be low thereby reducing  the billing to the</a:t>
            </a:r>
            <a:r>
              <a:rPr sz="2400" spc="25" dirty="0">
                <a:latin typeface="Arial"/>
                <a:cs typeface="Arial"/>
              </a:rPr>
              <a:t> </a:t>
            </a:r>
            <a:r>
              <a:rPr sz="2400" spc="-5" dirty="0">
                <a:latin typeface="Arial"/>
                <a:cs typeface="Arial"/>
              </a:rPr>
              <a:t>customer.</a:t>
            </a:r>
            <a:endParaRPr sz="240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34</a:t>
            </a:fld>
            <a:endParaRPr lang="en-US" dirty="0">
              <a:solidFill>
                <a:srgbClr val="FFFFFF"/>
              </a:solidFill>
            </a:endParaRPr>
          </a:p>
        </p:txBody>
      </p:sp>
    </p:spTree>
    <p:extLst>
      <p:ext uri="{BB962C8B-B14F-4D97-AF65-F5344CB8AC3E}">
        <p14:creationId xmlns:p14="http://schemas.microsoft.com/office/powerpoint/2010/main" val="2003910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52400"/>
            <a:ext cx="7520940" cy="762000"/>
          </a:xfrm>
        </p:spPr>
        <p:txBody>
          <a:bodyPr/>
          <a:lstStyle/>
          <a:p>
            <a:pPr algn="ctr"/>
            <a:r>
              <a:rPr lang="en-US" dirty="0" smtClean="0"/>
              <a:t>Current Transformer accuracy</a:t>
            </a:r>
            <a:br>
              <a:rPr lang="en-US" dirty="0" smtClean="0"/>
            </a:br>
            <a:r>
              <a:rPr lang="en-US" sz="1800" cap="none" dirty="0" smtClean="0"/>
              <a:t>An Example from the field using a </a:t>
            </a:r>
            <a:r>
              <a:rPr lang="en-US" sz="1800" cap="none" dirty="0" err="1"/>
              <a:t>P</a:t>
            </a:r>
            <a:r>
              <a:rPr lang="en-US" sz="1800" cap="none" dirty="0" err="1" smtClean="0"/>
              <a:t>owermate</a:t>
            </a:r>
            <a:r>
              <a:rPr lang="en-US" sz="1800" cap="none" dirty="0" smtClean="0"/>
              <a:t> 330</a:t>
            </a:r>
            <a:endParaRPr lang="en-US" cap="none"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077200" cy="480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35</a:t>
            </a:fld>
            <a:endParaRPr lang="en-US" dirty="0">
              <a:solidFill>
                <a:srgbClr val="FFFFFF"/>
              </a:solidFill>
            </a:endParaRPr>
          </a:p>
        </p:txBody>
      </p:sp>
    </p:spTree>
    <p:extLst>
      <p:ext uri="{BB962C8B-B14F-4D97-AF65-F5344CB8AC3E}">
        <p14:creationId xmlns:p14="http://schemas.microsoft.com/office/powerpoint/2010/main" val="1260359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52400"/>
            <a:ext cx="7520940" cy="762000"/>
          </a:xfrm>
        </p:spPr>
        <p:txBody>
          <a:bodyPr/>
          <a:lstStyle/>
          <a:p>
            <a:pPr algn="ctr"/>
            <a:r>
              <a:rPr lang="en-US" dirty="0" smtClean="0"/>
              <a:t>Current transformer accuracy</a:t>
            </a:r>
            <a:br>
              <a:rPr lang="en-US" dirty="0" smtClean="0"/>
            </a:br>
            <a:r>
              <a:rPr lang="en-US" sz="1800" cap="none" dirty="0" smtClean="0"/>
              <a:t>An Example from the Field using a </a:t>
            </a:r>
            <a:r>
              <a:rPr lang="en-US" sz="1800" cap="none" dirty="0" err="1" smtClean="0"/>
              <a:t>Powermate</a:t>
            </a:r>
            <a:r>
              <a:rPr lang="en-US" sz="1800" cap="none" dirty="0" smtClean="0"/>
              <a:t> 330</a:t>
            </a:r>
            <a:endParaRPr lang="en-US" dirty="0"/>
          </a:p>
        </p:txBody>
      </p:sp>
      <p:sp>
        <p:nvSpPr>
          <p:cNvPr id="5" name="object 7"/>
          <p:cNvSpPr txBox="1">
            <a:spLocks noGrp="1"/>
          </p:cNvSpPr>
          <p:nvPr>
            <p:ph idx="1"/>
          </p:nvPr>
        </p:nvSpPr>
        <p:spPr>
          <a:xfrm>
            <a:off x="838200" y="1295400"/>
            <a:ext cx="3063240" cy="2628284"/>
          </a:xfrm>
          <a:prstGeom prst="rect">
            <a:avLst/>
          </a:prstGeom>
        </p:spPr>
        <p:txBody>
          <a:bodyPr vert="horz" wrap="square" lIns="0" tIns="12065" rIns="0" bIns="0" rtlCol="0">
            <a:spAutoFit/>
          </a:bodyPr>
          <a:lstStyle/>
          <a:p>
            <a:pPr marL="12700" marR="12700">
              <a:lnSpc>
                <a:spcPct val="100000"/>
              </a:lnSpc>
              <a:spcBef>
                <a:spcPts val="95"/>
              </a:spcBef>
            </a:pPr>
            <a:r>
              <a:rPr sz="2000" b="0" spc="-5" dirty="0">
                <a:latin typeface="Arial"/>
                <a:cs typeface="Arial"/>
              </a:rPr>
              <a:t>At 100% rated current,  this </a:t>
            </a:r>
            <a:r>
              <a:rPr sz="2000" b="0" spc="-15" dirty="0">
                <a:latin typeface="Arial"/>
                <a:cs typeface="Arial"/>
              </a:rPr>
              <a:t>CT’s </a:t>
            </a:r>
            <a:r>
              <a:rPr sz="2000" b="0" spc="-10" dirty="0">
                <a:latin typeface="Arial"/>
                <a:cs typeface="Arial"/>
              </a:rPr>
              <a:t>reference ratio  </a:t>
            </a:r>
            <a:r>
              <a:rPr sz="2000" b="0" spc="-5" dirty="0">
                <a:latin typeface="Arial"/>
                <a:cs typeface="Arial"/>
              </a:rPr>
              <a:t>accuracy is</a:t>
            </a:r>
            <a:r>
              <a:rPr sz="2000" b="0" spc="-25" dirty="0">
                <a:latin typeface="Arial"/>
                <a:cs typeface="Arial"/>
              </a:rPr>
              <a:t> </a:t>
            </a:r>
            <a:r>
              <a:rPr sz="2000" b="0" spc="-5" dirty="0">
                <a:latin typeface="Arial"/>
                <a:cs typeface="Arial"/>
              </a:rPr>
              <a:t>99.8%.</a:t>
            </a:r>
            <a:endParaRPr sz="2000" b="0" dirty="0">
              <a:latin typeface="Arial"/>
              <a:cs typeface="Arial"/>
            </a:endParaRPr>
          </a:p>
          <a:p>
            <a:pPr marL="12700" marR="5080">
              <a:lnSpc>
                <a:spcPct val="100000"/>
              </a:lnSpc>
              <a:spcBef>
                <a:spcPts val="1200"/>
              </a:spcBef>
            </a:pPr>
            <a:r>
              <a:rPr sz="2000" b="0" spc="-5" dirty="0">
                <a:latin typeface="Arial"/>
                <a:cs typeface="Arial"/>
              </a:rPr>
              <a:t>The plots in the  </a:t>
            </a:r>
            <a:r>
              <a:rPr sz="2000" b="0" spc="-10" dirty="0">
                <a:latin typeface="Arial"/>
                <a:cs typeface="Arial"/>
              </a:rPr>
              <a:t>parallelogram </a:t>
            </a:r>
            <a:r>
              <a:rPr sz="2000" b="0" spc="-5" dirty="0">
                <a:latin typeface="Arial"/>
                <a:cs typeface="Arial"/>
              </a:rPr>
              <a:t>show that  the </a:t>
            </a:r>
            <a:r>
              <a:rPr sz="2000" b="0" spc="-10" dirty="0">
                <a:latin typeface="Arial"/>
                <a:cs typeface="Arial"/>
              </a:rPr>
              <a:t>burden added </a:t>
            </a:r>
            <a:r>
              <a:rPr sz="2000" b="0" spc="-5" dirty="0">
                <a:latin typeface="Arial"/>
                <a:cs typeface="Arial"/>
              </a:rPr>
              <a:t>to </a:t>
            </a:r>
            <a:r>
              <a:rPr sz="2000" b="0" spc="-10" dirty="0">
                <a:latin typeface="Arial"/>
                <a:cs typeface="Arial"/>
              </a:rPr>
              <a:t>the  </a:t>
            </a:r>
            <a:r>
              <a:rPr sz="2000" b="0" spc="-15" dirty="0">
                <a:latin typeface="Arial"/>
                <a:cs typeface="Arial"/>
              </a:rPr>
              <a:t>CT’s </a:t>
            </a:r>
            <a:r>
              <a:rPr sz="2000" b="0" spc="-5" dirty="0">
                <a:latin typeface="Arial"/>
                <a:cs typeface="Arial"/>
              </a:rPr>
              <a:t>secondary circuit  had no </a:t>
            </a:r>
            <a:r>
              <a:rPr sz="2000" b="0" spc="-10" dirty="0">
                <a:latin typeface="Arial"/>
                <a:cs typeface="Arial"/>
              </a:rPr>
              <a:t>effect on  </a:t>
            </a:r>
            <a:r>
              <a:rPr sz="2000" b="0" spc="-20" dirty="0">
                <a:latin typeface="Arial"/>
                <a:cs typeface="Arial"/>
              </a:rPr>
              <a:t>accuracy.</a:t>
            </a:r>
            <a:endParaRPr sz="2000" b="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36</a:t>
            </a:fld>
            <a:endParaRPr lang="en-US" dirty="0">
              <a:solidFill>
                <a:srgbClr val="FFFFFF"/>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906" y="1238250"/>
            <a:ext cx="4872493"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849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Extended range medium voltage </a:t>
            </a:r>
            <a:r>
              <a:rPr lang="en-US" dirty="0" err="1" smtClean="0"/>
              <a:t>cts</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37</a:t>
            </a:fld>
            <a:endParaRPr lang="en-US" dirty="0">
              <a:solidFill>
                <a:srgbClr val="FFFFFF"/>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107890"/>
            <a:ext cx="7343775" cy="475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803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transformer rating factor</a:t>
            </a:r>
            <a:endParaRPr lang="en-US" dirty="0"/>
          </a:p>
        </p:txBody>
      </p:sp>
      <p:sp>
        <p:nvSpPr>
          <p:cNvPr id="5" name="object 3"/>
          <p:cNvSpPr txBox="1">
            <a:spLocks noGrp="1"/>
          </p:cNvSpPr>
          <p:nvPr>
            <p:ph idx="1"/>
          </p:nvPr>
        </p:nvSpPr>
        <p:spPr>
          <a:xfrm>
            <a:off x="822960" y="1100628"/>
            <a:ext cx="7520940" cy="4037003"/>
          </a:xfrm>
          <a:prstGeom prst="rect">
            <a:avLst/>
          </a:prstGeom>
        </p:spPr>
        <p:txBody>
          <a:bodyPr vert="horz" wrap="square" lIns="0" tIns="157480" rIns="0" bIns="0" rtlCol="0">
            <a:spAutoFit/>
          </a:bodyPr>
          <a:lstStyle/>
          <a:p>
            <a:pPr marL="12700">
              <a:lnSpc>
                <a:spcPct val="100000"/>
              </a:lnSpc>
              <a:spcBef>
                <a:spcPts val="0"/>
              </a:spcBef>
              <a:buChar char="•"/>
              <a:tabLst>
                <a:tab pos="163830" algn="l"/>
              </a:tabLst>
            </a:pPr>
            <a:r>
              <a:rPr sz="1800" b="0" spc="-5" dirty="0">
                <a:latin typeface="Arial"/>
                <a:cs typeface="Arial"/>
              </a:rPr>
              <a:t>Rating </a:t>
            </a:r>
            <a:r>
              <a:rPr sz="1800" b="0" dirty="0">
                <a:latin typeface="Arial"/>
                <a:cs typeface="Arial"/>
              </a:rPr>
              <a:t>factor (RF) </a:t>
            </a:r>
            <a:r>
              <a:rPr sz="1800" b="0" spc="-5" dirty="0">
                <a:latin typeface="Arial"/>
                <a:cs typeface="Arial"/>
              </a:rPr>
              <a:t>is </a:t>
            </a:r>
            <a:r>
              <a:rPr sz="1800" b="0" dirty="0">
                <a:latin typeface="Arial"/>
                <a:cs typeface="Arial"/>
              </a:rPr>
              <a:t>a term </a:t>
            </a:r>
            <a:r>
              <a:rPr sz="1800" b="0" spc="-5" dirty="0">
                <a:latin typeface="Arial"/>
                <a:cs typeface="Arial"/>
              </a:rPr>
              <a:t>which applies only </a:t>
            </a:r>
            <a:r>
              <a:rPr sz="1800" b="0" dirty="0">
                <a:latin typeface="Arial"/>
                <a:cs typeface="Arial"/>
              </a:rPr>
              <a:t>to current</a:t>
            </a:r>
            <a:r>
              <a:rPr sz="1800" b="0" spc="80" dirty="0">
                <a:latin typeface="Arial"/>
                <a:cs typeface="Arial"/>
              </a:rPr>
              <a:t> </a:t>
            </a:r>
            <a:r>
              <a:rPr sz="1800" b="0" dirty="0">
                <a:latin typeface="Arial"/>
                <a:cs typeface="Arial"/>
              </a:rPr>
              <a:t>transformers.</a:t>
            </a:r>
          </a:p>
          <a:p>
            <a:pPr marL="149225" indent="-136525">
              <a:lnSpc>
                <a:spcPct val="100000"/>
              </a:lnSpc>
              <a:spcBef>
                <a:spcPts val="0"/>
              </a:spcBef>
              <a:buChar char="•"/>
              <a:tabLst>
                <a:tab pos="149860" algn="l"/>
              </a:tabLst>
            </a:pPr>
            <a:r>
              <a:rPr sz="1800" b="0" spc="-5" dirty="0">
                <a:latin typeface="Arial"/>
                <a:cs typeface="Arial"/>
              </a:rPr>
              <a:t>Also known as “thermal rating </a:t>
            </a:r>
            <a:r>
              <a:rPr sz="1800" b="0" dirty="0">
                <a:latin typeface="Arial"/>
                <a:cs typeface="Arial"/>
              </a:rPr>
              <a:t>factor” </a:t>
            </a:r>
            <a:r>
              <a:rPr sz="1800" b="0" spc="-5" dirty="0">
                <a:latin typeface="Arial"/>
                <a:cs typeface="Arial"/>
              </a:rPr>
              <a:t>or “continuous </a:t>
            </a:r>
            <a:r>
              <a:rPr sz="1800" b="0" dirty="0">
                <a:latin typeface="Arial"/>
                <a:cs typeface="Arial"/>
              </a:rPr>
              <a:t>thermal </a:t>
            </a:r>
            <a:r>
              <a:rPr sz="1800" b="0" spc="-5" dirty="0">
                <a:latin typeface="Arial"/>
                <a:cs typeface="Arial"/>
              </a:rPr>
              <a:t>rating</a:t>
            </a:r>
            <a:r>
              <a:rPr sz="1800" b="0" spc="150" dirty="0">
                <a:latin typeface="Arial"/>
                <a:cs typeface="Arial"/>
              </a:rPr>
              <a:t> </a:t>
            </a:r>
            <a:r>
              <a:rPr sz="1800" b="0" spc="-15" dirty="0">
                <a:latin typeface="Arial"/>
                <a:cs typeface="Arial"/>
              </a:rPr>
              <a:t>factor.”</a:t>
            </a:r>
            <a:endParaRPr sz="1800" b="0" dirty="0">
              <a:latin typeface="Arial"/>
              <a:cs typeface="Arial"/>
            </a:endParaRPr>
          </a:p>
          <a:p>
            <a:pPr marL="12700" marR="5080">
              <a:lnSpc>
                <a:spcPct val="100000"/>
              </a:lnSpc>
              <a:spcBef>
                <a:spcPts val="0"/>
              </a:spcBef>
              <a:buChar char="•"/>
              <a:tabLst>
                <a:tab pos="163830" algn="l"/>
              </a:tabLst>
            </a:pPr>
            <a:r>
              <a:rPr sz="1800" b="0" dirty="0">
                <a:latin typeface="Arial"/>
                <a:cs typeface="Arial"/>
              </a:rPr>
              <a:t>It </a:t>
            </a:r>
            <a:r>
              <a:rPr sz="1800" b="0" spc="-5" dirty="0">
                <a:latin typeface="Arial"/>
                <a:cs typeface="Arial"/>
              </a:rPr>
              <a:t>is </a:t>
            </a:r>
            <a:r>
              <a:rPr sz="1800" b="0" dirty="0">
                <a:latin typeface="Arial"/>
                <a:cs typeface="Arial"/>
              </a:rPr>
              <a:t>the </a:t>
            </a:r>
            <a:r>
              <a:rPr sz="1800" b="0" spc="-5" dirty="0">
                <a:latin typeface="Arial"/>
                <a:cs typeface="Arial"/>
              </a:rPr>
              <a:t>number by which </a:t>
            </a:r>
            <a:r>
              <a:rPr sz="1800" b="0" dirty="0">
                <a:latin typeface="Arial"/>
                <a:cs typeface="Arial"/>
              </a:rPr>
              <a:t>the </a:t>
            </a:r>
            <a:r>
              <a:rPr sz="1800" b="0" spc="-5" dirty="0">
                <a:latin typeface="Arial"/>
                <a:cs typeface="Arial"/>
              </a:rPr>
              <a:t>primary load </a:t>
            </a:r>
            <a:r>
              <a:rPr sz="1800" b="0" dirty="0">
                <a:latin typeface="Arial"/>
                <a:cs typeface="Arial"/>
              </a:rPr>
              <a:t>current may </a:t>
            </a:r>
            <a:r>
              <a:rPr sz="1800" b="0" spc="-5" dirty="0">
                <a:latin typeface="Arial"/>
                <a:cs typeface="Arial"/>
              </a:rPr>
              <a:t>be increased over its  nameplate rating without exceeding </a:t>
            </a:r>
            <a:r>
              <a:rPr sz="1800" b="0" dirty="0">
                <a:latin typeface="Arial"/>
                <a:cs typeface="Arial"/>
              </a:rPr>
              <a:t>the </a:t>
            </a:r>
            <a:r>
              <a:rPr sz="1800" b="0" spc="-5" dirty="0">
                <a:latin typeface="Arial"/>
                <a:cs typeface="Arial"/>
              </a:rPr>
              <a:t>allowable temperature rise and  </a:t>
            </a:r>
            <a:r>
              <a:rPr sz="1800" b="0" dirty="0">
                <a:latin typeface="Arial"/>
                <a:cs typeface="Arial"/>
              </a:rPr>
              <a:t>accuracy</a:t>
            </a:r>
            <a:r>
              <a:rPr sz="1800" b="0" spc="-5" dirty="0">
                <a:latin typeface="Arial"/>
                <a:cs typeface="Arial"/>
              </a:rPr>
              <a:t> </a:t>
            </a:r>
            <a:r>
              <a:rPr sz="1800" b="0" dirty="0">
                <a:latin typeface="Arial"/>
                <a:cs typeface="Arial"/>
              </a:rPr>
              <a:t>requirements.</a:t>
            </a:r>
          </a:p>
          <a:p>
            <a:pPr marL="12700" marR="359410">
              <a:lnSpc>
                <a:spcPct val="100000"/>
              </a:lnSpc>
              <a:spcBef>
                <a:spcPts val="0"/>
              </a:spcBef>
              <a:buChar char="•"/>
              <a:tabLst>
                <a:tab pos="159385" algn="l"/>
                <a:tab pos="4941570" algn="l"/>
              </a:tabLst>
            </a:pPr>
            <a:r>
              <a:rPr sz="1800" b="0" spc="-5" dirty="0">
                <a:latin typeface="Arial"/>
                <a:cs typeface="Arial"/>
              </a:rPr>
              <a:t>The rating </a:t>
            </a:r>
            <a:r>
              <a:rPr sz="1800" b="0" dirty="0">
                <a:latin typeface="Arial"/>
                <a:cs typeface="Arial"/>
              </a:rPr>
              <a:t>factor </a:t>
            </a:r>
            <a:r>
              <a:rPr sz="1800" b="0" spc="-5" dirty="0">
                <a:latin typeface="Arial"/>
                <a:cs typeface="Arial"/>
              </a:rPr>
              <a:t>is</a:t>
            </a:r>
            <a:r>
              <a:rPr sz="1800" b="0" spc="60" dirty="0">
                <a:latin typeface="Arial"/>
                <a:cs typeface="Arial"/>
              </a:rPr>
              <a:t> </a:t>
            </a:r>
            <a:r>
              <a:rPr sz="1800" b="0" dirty="0">
                <a:latin typeface="Arial"/>
                <a:cs typeface="Arial"/>
              </a:rPr>
              <a:t>temperature</a:t>
            </a:r>
            <a:r>
              <a:rPr sz="1800" b="0" spc="40" dirty="0">
                <a:latin typeface="Arial"/>
                <a:cs typeface="Arial"/>
              </a:rPr>
              <a:t> </a:t>
            </a:r>
            <a:r>
              <a:rPr sz="1800" b="0" spc="-5" dirty="0">
                <a:latin typeface="Arial"/>
                <a:cs typeface="Arial"/>
              </a:rPr>
              <a:t>dependent.	</a:t>
            </a:r>
            <a:r>
              <a:rPr sz="1800" b="0" dirty="0">
                <a:latin typeface="Arial"/>
                <a:cs typeface="Arial"/>
              </a:rPr>
              <a:t>The </a:t>
            </a:r>
            <a:r>
              <a:rPr sz="1800" b="0" spc="-5" dirty="0">
                <a:latin typeface="Arial"/>
                <a:cs typeface="Arial"/>
              </a:rPr>
              <a:t>ambient </a:t>
            </a:r>
            <a:r>
              <a:rPr sz="1800" b="0" dirty="0">
                <a:latin typeface="Arial"/>
                <a:cs typeface="Arial"/>
              </a:rPr>
              <a:t>temperature </a:t>
            </a:r>
            <a:r>
              <a:rPr sz="1800" b="0" spc="-5" dirty="0">
                <a:latin typeface="Arial"/>
                <a:cs typeface="Arial"/>
              </a:rPr>
              <a:t>at  which the rating factor applies will be</a:t>
            </a:r>
            <a:r>
              <a:rPr sz="1800" b="0" spc="95" dirty="0">
                <a:latin typeface="Arial"/>
                <a:cs typeface="Arial"/>
              </a:rPr>
              <a:t> </a:t>
            </a:r>
            <a:r>
              <a:rPr sz="1800" b="0" spc="-5" dirty="0">
                <a:latin typeface="Arial"/>
                <a:cs typeface="Arial"/>
              </a:rPr>
              <a:t>stated.</a:t>
            </a:r>
            <a:endParaRPr sz="1800" b="0" dirty="0">
              <a:latin typeface="Arial"/>
              <a:cs typeface="Arial"/>
            </a:endParaRPr>
          </a:p>
          <a:p>
            <a:pPr marL="12700" marR="1233170">
              <a:lnSpc>
                <a:spcPct val="100000"/>
              </a:lnSpc>
              <a:spcBef>
                <a:spcPts val="0"/>
              </a:spcBef>
              <a:buChar char="•"/>
              <a:tabLst>
                <a:tab pos="159385" algn="l"/>
                <a:tab pos="1344295" algn="l"/>
              </a:tabLst>
            </a:pPr>
            <a:r>
              <a:rPr sz="1800" b="0" spc="-5" dirty="0">
                <a:latin typeface="Arial"/>
                <a:cs typeface="Arial"/>
              </a:rPr>
              <a:t>The standard ambient reference levels are at 30 and 55 degrees  centigrade</a:t>
            </a:r>
            <a:r>
              <a:rPr sz="1800" b="0" spc="-5" dirty="0" smtClean="0">
                <a:latin typeface="Arial"/>
                <a:cs typeface="Arial"/>
              </a:rPr>
              <a:t>.</a:t>
            </a:r>
            <a:r>
              <a:rPr lang="en-US" sz="1800" b="0" spc="-5" dirty="0" smtClean="0">
                <a:latin typeface="Arial"/>
                <a:cs typeface="Arial"/>
              </a:rPr>
              <a:t> </a:t>
            </a:r>
            <a:r>
              <a:rPr sz="1800" b="0" spc="-5" dirty="0" smtClean="0">
                <a:latin typeface="Arial"/>
                <a:cs typeface="Arial"/>
              </a:rPr>
              <a:t>(</a:t>
            </a:r>
            <a:r>
              <a:rPr sz="1800" b="0" spc="-5" dirty="0">
                <a:latin typeface="Arial"/>
                <a:cs typeface="Arial"/>
              </a:rPr>
              <a:t>86 and 131 degrees</a:t>
            </a:r>
            <a:r>
              <a:rPr sz="1800" b="0" spc="55" dirty="0">
                <a:latin typeface="Arial"/>
                <a:cs typeface="Arial"/>
              </a:rPr>
              <a:t> </a:t>
            </a:r>
            <a:r>
              <a:rPr sz="1800" b="0" dirty="0">
                <a:latin typeface="Arial"/>
                <a:cs typeface="Arial"/>
              </a:rPr>
              <a:t>Fahrenheit)</a:t>
            </a:r>
          </a:p>
          <a:p>
            <a:pPr marL="12700" marR="868044">
              <a:lnSpc>
                <a:spcPct val="100000"/>
              </a:lnSpc>
              <a:spcBef>
                <a:spcPts val="0"/>
              </a:spcBef>
              <a:buChar char="•"/>
              <a:tabLst>
                <a:tab pos="163830" algn="l"/>
              </a:tabLst>
            </a:pPr>
            <a:r>
              <a:rPr sz="1800" b="0" spc="-5" dirty="0">
                <a:latin typeface="Arial"/>
                <a:cs typeface="Arial"/>
              </a:rPr>
              <a:t>Usually </a:t>
            </a:r>
            <a:r>
              <a:rPr sz="1800" b="0" dirty="0">
                <a:latin typeface="Arial"/>
                <a:cs typeface="Arial"/>
              </a:rPr>
              <a:t>the </a:t>
            </a:r>
            <a:r>
              <a:rPr sz="1800" b="0" spc="-5" dirty="0">
                <a:latin typeface="Arial"/>
                <a:cs typeface="Arial"/>
              </a:rPr>
              <a:t>manufacturer will only list </a:t>
            </a:r>
            <a:r>
              <a:rPr sz="1800" b="0" dirty="0">
                <a:latin typeface="Arial"/>
                <a:cs typeface="Arial"/>
              </a:rPr>
              <a:t>the </a:t>
            </a:r>
            <a:r>
              <a:rPr sz="1800" b="0" spc="-5" dirty="0">
                <a:latin typeface="Arial"/>
                <a:cs typeface="Arial"/>
              </a:rPr>
              <a:t>rating </a:t>
            </a:r>
            <a:r>
              <a:rPr sz="1800" b="0" dirty="0">
                <a:latin typeface="Arial"/>
                <a:cs typeface="Arial"/>
              </a:rPr>
              <a:t>factor </a:t>
            </a:r>
            <a:r>
              <a:rPr sz="1800" b="0" spc="-5" dirty="0">
                <a:latin typeface="Arial"/>
                <a:cs typeface="Arial"/>
              </a:rPr>
              <a:t>at 30 degrees  ambient.</a:t>
            </a:r>
            <a:endParaRPr sz="1800" b="0" dirty="0">
              <a:latin typeface="Arial"/>
              <a:cs typeface="Arial"/>
            </a:endParaRPr>
          </a:p>
          <a:p>
            <a:pPr marL="12700" marR="744855">
              <a:lnSpc>
                <a:spcPct val="100000"/>
              </a:lnSpc>
              <a:spcBef>
                <a:spcPts val="0"/>
              </a:spcBef>
              <a:buChar char="•"/>
              <a:tabLst>
                <a:tab pos="163830" algn="l"/>
              </a:tabLst>
            </a:pPr>
            <a:r>
              <a:rPr sz="1800" b="0" dirty="0">
                <a:latin typeface="Arial"/>
                <a:cs typeface="Arial"/>
              </a:rPr>
              <a:t>It </a:t>
            </a:r>
            <a:r>
              <a:rPr sz="1800" b="0" spc="-5" dirty="0">
                <a:latin typeface="Arial"/>
                <a:cs typeface="Arial"/>
              </a:rPr>
              <a:t>is very important </a:t>
            </a:r>
            <a:r>
              <a:rPr sz="1800" b="0" dirty="0">
                <a:latin typeface="Arial"/>
                <a:cs typeface="Arial"/>
              </a:rPr>
              <a:t>that the </a:t>
            </a:r>
            <a:r>
              <a:rPr sz="1800" b="0" spc="-5" dirty="0">
                <a:latin typeface="Arial"/>
                <a:cs typeface="Arial"/>
              </a:rPr>
              <a:t>ambient temperature be considered when  applying </a:t>
            </a:r>
            <a:r>
              <a:rPr sz="1800" b="0" spc="-15" dirty="0">
                <a:latin typeface="Arial"/>
                <a:cs typeface="Arial"/>
              </a:rPr>
              <a:t>CT’s </a:t>
            </a:r>
            <a:r>
              <a:rPr sz="1800" b="0" spc="-5" dirty="0">
                <a:latin typeface="Arial"/>
                <a:cs typeface="Arial"/>
              </a:rPr>
              <a:t>above </a:t>
            </a:r>
            <a:r>
              <a:rPr sz="1800" b="0" dirty="0">
                <a:latin typeface="Arial"/>
                <a:cs typeface="Arial"/>
              </a:rPr>
              <a:t>the </a:t>
            </a:r>
            <a:r>
              <a:rPr sz="1800" b="0" spc="-5" dirty="0">
                <a:latin typeface="Arial"/>
                <a:cs typeface="Arial"/>
              </a:rPr>
              <a:t>nameplate</a:t>
            </a:r>
            <a:r>
              <a:rPr sz="1800" b="0" spc="90" dirty="0">
                <a:latin typeface="Arial"/>
                <a:cs typeface="Arial"/>
              </a:rPr>
              <a:t> </a:t>
            </a:r>
            <a:r>
              <a:rPr sz="1800" b="0" spc="-5" dirty="0">
                <a:latin typeface="Arial"/>
                <a:cs typeface="Arial"/>
              </a:rPr>
              <a:t>rating.</a:t>
            </a:r>
            <a:endParaRPr sz="1800" b="0" dirty="0">
              <a:latin typeface="Arial"/>
              <a:cs typeface="Arial"/>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38</a:t>
            </a:fld>
            <a:endParaRPr lang="en-US" dirty="0">
              <a:solidFill>
                <a:srgbClr val="FFFFFF"/>
              </a:solidFill>
            </a:endParaRPr>
          </a:p>
        </p:txBody>
      </p:sp>
    </p:spTree>
    <p:extLst>
      <p:ext uri="{BB962C8B-B14F-4D97-AF65-F5344CB8AC3E}">
        <p14:creationId xmlns:p14="http://schemas.microsoft.com/office/powerpoint/2010/main" val="1642011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Transformer Rating Factor</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39</a:t>
            </a:fld>
            <a:endParaRPr lang="en-US" dirty="0">
              <a:solidFill>
                <a:srgbClr val="FFFFFF"/>
              </a:solidFill>
            </a:endParaRPr>
          </a:p>
        </p:txBody>
      </p:sp>
      <p:sp>
        <p:nvSpPr>
          <p:cNvPr id="6" name="object 3"/>
          <p:cNvSpPr txBox="1"/>
          <p:nvPr/>
        </p:nvSpPr>
        <p:spPr>
          <a:xfrm>
            <a:off x="533400" y="1066800"/>
            <a:ext cx="8109584" cy="2052955"/>
          </a:xfrm>
          <a:prstGeom prst="rect">
            <a:avLst/>
          </a:prstGeom>
        </p:spPr>
        <p:txBody>
          <a:bodyPr vert="horz" wrap="square" lIns="0" tIns="12700" rIns="0" bIns="0" rtlCol="0">
            <a:spAutoFit/>
          </a:bodyPr>
          <a:lstStyle/>
          <a:p>
            <a:pPr marL="12700" marR="5080">
              <a:lnSpc>
                <a:spcPct val="100000"/>
              </a:lnSpc>
              <a:spcBef>
                <a:spcPts val="100"/>
              </a:spcBef>
              <a:buChar char="•"/>
              <a:tabLst>
                <a:tab pos="163830" algn="l"/>
              </a:tabLst>
            </a:pPr>
            <a:r>
              <a:rPr sz="1900" dirty="0">
                <a:latin typeface="Arial"/>
                <a:cs typeface="Arial"/>
              </a:rPr>
              <a:t>If a current transformer </a:t>
            </a:r>
            <a:r>
              <a:rPr sz="1900" spc="-5" dirty="0">
                <a:latin typeface="Arial"/>
                <a:cs typeface="Arial"/>
              </a:rPr>
              <a:t>has </a:t>
            </a:r>
            <a:r>
              <a:rPr sz="1900" dirty="0">
                <a:latin typeface="Arial"/>
                <a:cs typeface="Arial"/>
              </a:rPr>
              <a:t>a rating </a:t>
            </a:r>
            <a:r>
              <a:rPr sz="1900" spc="-5" dirty="0">
                <a:latin typeface="Arial"/>
                <a:cs typeface="Arial"/>
              </a:rPr>
              <a:t>factor of </a:t>
            </a:r>
            <a:r>
              <a:rPr sz="1900" dirty="0">
                <a:latin typeface="Arial"/>
                <a:cs typeface="Arial"/>
              </a:rPr>
              <a:t>4 </a:t>
            </a:r>
            <a:r>
              <a:rPr sz="1900" spc="-5" dirty="0">
                <a:latin typeface="Arial"/>
                <a:cs typeface="Arial"/>
              </a:rPr>
              <a:t>at 30 degrees centigrade, it  will safely </a:t>
            </a:r>
            <a:r>
              <a:rPr sz="1900" spc="-30" dirty="0">
                <a:latin typeface="Arial"/>
                <a:cs typeface="Arial"/>
              </a:rPr>
              <a:t>carry, </a:t>
            </a:r>
            <a:r>
              <a:rPr sz="1900" spc="-5" dirty="0">
                <a:latin typeface="Arial"/>
                <a:cs typeface="Arial"/>
              </a:rPr>
              <a:t>on </a:t>
            </a:r>
            <a:r>
              <a:rPr sz="1900" dirty="0">
                <a:latin typeface="Arial"/>
                <a:cs typeface="Arial"/>
              </a:rPr>
              <a:t>a </a:t>
            </a:r>
            <a:r>
              <a:rPr sz="1900" spc="-5" dirty="0">
                <a:latin typeface="Arial"/>
                <a:cs typeface="Arial"/>
              </a:rPr>
              <a:t>continuous basis, </a:t>
            </a:r>
            <a:r>
              <a:rPr sz="1900" dirty="0">
                <a:latin typeface="Arial"/>
                <a:cs typeface="Arial"/>
              </a:rPr>
              <a:t>4 times the </a:t>
            </a:r>
            <a:r>
              <a:rPr sz="1900" spc="-5" dirty="0">
                <a:latin typeface="Arial"/>
                <a:cs typeface="Arial"/>
              </a:rPr>
              <a:t>nameplate</a:t>
            </a:r>
            <a:r>
              <a:rPr sz="1900" spc="110" dirty="0">
                <a:latin typeface="Arial"/>
                <a:cs typeface="Arial"/>
              </a:rPr>
              <a:t> </a:t>
            </a:r>
            <a:r>
              <a:rPr sz="1900" spc="-5" dirty="0">
                <a:latin typeface="Arial"/>
                <a:cs typeface="Arial"/>
              </a:rPr>
              <a:t>rating.</a:t>
            </a:r>
            <a:endParaRPr sz="1900" dirty="0">
              <a:latin typeface="Arial"/>
              <a:cs typeface="Arial"/>
            </a:endParaRPr>
          </a:p>
          <a:p>
            <a:pPr marL="12700" marR="83185">
              <a:lnSpc>
                <a:spcPct val="100000"/>
              </a:lnSpc>
              <a:spcBef>
                <a:spcPts val="1140"/>
              </a:spcBef>
              <a:buChar char="•"/>
              <a:tabLst>
                <a:tab pos="163830" algn="l"/>
              </a:tabLst>
            </a:pPr>
            <a:r>
              <a:rPr sz="1900" spc="-5" dirty="0">
                <a:latin typeface="Arial"/>
                <a:cs typeface="Arial"/>
              </a:rPr>
              <a:t>In other words, </a:t>
            </a:r>
            <a:r>
              <a:rPr sz="1900" dirty="0">
                <a:latin typeface="Arial"/>
                <a:cs typeface="Arial"/>
              </a:rPr>
              <a:t>a </a:t>
            </a:r>
            <a:r>
              <a:rPr sz="1900" spc="-5" dirty="0">
                <a:latin typeface="Arial"/>
                <a:cs typeface="Arial"/>
              </a:rPr>
              <a:t>200:5 CT with </a:t>
            </a:r>
            <a:r>
              <a:rPr sz="1900" dirty="0">
                <a:latin typeface="Arial"/>
                <a:cs typeface="Arial"/>
              </a:rPr>
              <a:t>a </a:t>
            </a:r>
            <a:r>
              <a:rPr sz="1900" spc="-5" dirty="0">
                <a:latin typeface="Arial"/>
                <a:cs typeface="Arial"/>
              </a:rPr>
              <a:t>RF of </a:t>
            </a:r>
            <a:r>
              <a:rPr sz="1900" dirty="0">
                <a:latin typeface="Arial"/>
                <a:cs typeface="Arial"/>
              </a:rPr>
              <a:t>4 </a:t>
            </a:r>
            <a:r>
              <a:rPr sz="1900" spc="-5" dirty="0">
                <a:latin typeface="Arial"/>
                <a:cs typeface="Arial"/>
              </a:rPr>
              <a:t>will safely carry 800 amps at 30  degrees </a:t>
            </a:r>
            <a:r>
              <a:rPr sz="1900" dirty="0">
                <a:latin typeface="Arial"/>
                <a:cs typeface="Arial"/>
              </a:rPr>
              <a:t>centigrade </a:t>
            </a:r>
            <a:r>
              <a:rPr sz="1900" spc="-5" dirty="0">
                <a:latin typeface="Arial"/>
                <a:cs typeface="Arial"/>
              </a:rPr>
              <a:t>ambient</a:t>
            </a:r>
            <a:r>
              <a:rPr sz="1900" spc="60" dirty="0">
                <a:latin typeface="Arial"/>
                <a:cs typeface="Arial"/>
              </a:rPr>
              <a:t> </a:t>
            </a:r>
            <a:r>
              <a:rPr sz="1900" dirty="0">
                <a:latin typeface="Arial"/>
                <a:cs typeface="Arial"/>
              </a:rPr>
              <a:t>temperature.</a:t>
            </a:r>
          </a:p>
          <a:p>
            <a:pPr marL="12700" marR="390525">
              <a:lnSpc>
                <a:spcPct val="100000"/>
              </a:lnSpc>
              <a:spcBef>
                <a:spcPts val="1140"/>
              </a:spcBef>
              <a:buChar char="•"/>
              <a:tabLst>
                <a:tab pos="163830" algn="l"/>
              </a:tabLst>
            </a:pPr>
            <a:r>
              <a:rPr sz="1900" spc="-20" dirty="0">
                <a:latin typeface="Arial"/>
                <a:cs typeface="Arial"/>
              </a:rPr>
              <a:t>We </a:t>
            </a:r>
            <a:r>
              <a:rPr sz="1900" spc="-5" dirty="0">
                <a:latin typeface="Arial"/>
                <a:cs typeface="Arial"/>
              </a:rPr>
              <a:t>can use </a:t>
            </a:r>
            <a:r>
              <a:rPr sz="1900" dirty="0">
                <a:latin typeface="Arial"/>
                <a:cs typeface="Arial"/>
              </a:rPr>
              <a:t>the formula </a:t>
            </a:r>
            <a:r>
              <a:rPr sz="1900" spc="-5" dirty="0">
                <a:latin typeface="Arial"/>
                <a:cs typeface="Arial"/>
              </a:rPr>
              <a:t>below </a:t>
            </a:r>
            <a:r>
              <a:rPr sz="1900" dirty="0">
                <a:latin typeface="Arial"/>
                <a:cs typeface="Arial"/>
              </a:rPr>
              <a:t>to </a:t>
            </a:r>
            <a:r>
              <a:rPr sz="1900" spc="-5" dirty="0">
                <a:latin typeface="Arial"/>
                <a:cs typeface="Arial"/>
              </a:rPr>
              <a:t>determine what </a:t>
            </a:r>
            <a:r>
              <a:rPr sz="1900" dirty="0">
                <a:latin typeface="Arial"/>
                <a:cs typeface="Arial"/>
              </a:rPr>
              <a:t>the </a:t>
            </a:r>
            <a:r>
              <a:rPr sz="1900" spc="-15" dirty="0">
                <a:latin typeface="Arial"/>
                <a:cs typeface="Arial"/>
              </a:rPr>
              <a:t>CT’s </a:t>
            </a:r>
            <a:r>
              <a:rPr sz="1900" spc="-5" dirty="0">
                <a:latin typeface="Arial"/>
                <a:cs typeface="Arial"/>
              </a:rPr>
              <a:t>rating </a:t>
            </a:r>
            <a:r>
              <a:rPr sz="1900" dirty="0">
                <a:latin typeface="Arial"/>
                <a:cs typeface="Arial"/>
              </a:rPr>
              <a:t>factor  </a:t>
            </a:r>
            <a:r>
              <a:rPr sz="1900" spc="-5" dirty="0">
                <a:latin typeface="Arial"/>
                <a:cs typeface="Arial"/>
              </a:rPr>
              <a:t>would be at 55 degrees </a:t>
            </a:r>
            <a:r>
              <a:rPr sz="1900" dirty="0">
                <a:latin typeface="Arial"/>
                <a:cs typeface="Arial"/>
              </a:rPr>
              <a:t>centigrade </a:t>
            </a:r>
            <a:r>
              <a:rPr sz="1900" spc="-5" dirty="0">
                <a:latin typeface="Arial"/>
                <a:cs typeface="Arial"/>
              </a:rPr>
              <a:t>or at any other</a:t>
            </a:r>
            <a:r>
              <a:rPr sz="1900" spc="140" dirty="0">
                <a:latin typeface="Arial"/>
                <a:cs typeface="Arial"/>
              </a:rPr>
              <a:t> </a:t>
            </a:r>
            <a:r>
              <a:rPr sz="1900" dirty="0">
                <a:latin typeface="Arial"/>
                <a:cs typeface="Arial"/>
              </a:rPr>
              <a:t>temperature:</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275341"/>
            <a:ext cx="7239000" cy="273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807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Window Type CT </a:t>
            </a:r>
            <a:r>
              <a:rPr lang="en-US" cap="none" dirty="0" smtClean="0"/>
              <a:t>“Pass through type”</a:t>
            </a:r>
            <a:endParaRPr lang="en-US" cap="none" dirty="0"/>
          </a:p>
        </p:txBody>
      </p:sp>
      <p:sp>
        <p:nvSpPr>
          <p:cNvPr id="5" name="Content Placeholder 4"/>
          <p:cNvSpPr>
            <a:spLocks noGrp="1"/>
          </p:cNvSpPr>
          <p:nvPr>
            <p:ph idx="1"/>
          </p:nvPr>
        </p:nvSpPr>
        <p:spPr>
          <a:xfrm>
            <a:off x="304800" y="1100628"/>
            <a:ext cx="8534400" cy="3579849"/>
          </a:xfrm>
        </p:spPr>
        <p:txBody>
          <a:bodyPr>
            <a:normAutofit/>
          </a:bodyPr>
          <a:lstStyle/>
          <a:p>
            <a:r>
              <a:rPr lang="en-US" sz="1800" b="0" u="sng" dirty="0" smtClean="0">
                <a:latin typeface="Arial" panose="020B0604020202020204" pitchFamily="34" charset="0"/>
                <a:cs typeface="Arial" panose="020B0604020202020204" pitchFamily="34" charset="0"/>
              </a:rPr>
              <a:t>Definition</a:t>
            </a:r>
            <a:r>
              <a:rPr lang="en-US" sz="1800" b="0" dirty="0" smtClean="0">
                <a:latin typeface="Arial" panose="020B0604020202020204" pitchFamily="34" charset="0"/>
                <a:cs typeface="Arial" panose="020B0604020202020204" pitchFamily="34" charset="0"/>
              </a:rPr>
              <a:t>: A current transformer that has a secondary winding insulated from and permanently assembled on the core, but has no primary winding as an integral part of the structure. (The secondary winding of all CT’s is intended for connection to the meter or other measuring device.)  The line conductor can be passed through the window to provide the primary winding. </a:t>
            </a:r>
            <a:endParaRPr lang="en-US" sz="1800" b="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4</a:t>
            </a:fld>
            <a:endParaRPr lang="en-US" dirty="0">
              <a:solidFill>
                <a:srgbClr val="FFFFFF"/>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819400"/>
            <a:ext cx="88106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103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Current transformer rating factor</a:t>
            </a:r>
            <a:endParaRPr lang="en-US" dirty="0"/>
          </a:p>
        </p:txBody>
      </p:sp>
      <p:sp>
        <p:nvSpPr>
          <p:cNvPr id="5" name="object 4"/>
          <p:cNvSpPr txBox="1">
            <a:spLocks noGrp="1"/>
          </p:cNvSpPr>
          <p:nvPr>
            <p:ph idx="1"/>
          </p:nvPr>
        </p:nvSpPr>
        <p:spPr>
          <a:xfrm>
            <a:off x="822960" y="1100628"/>
            <a:ext cx="7520940" cy="2949525"/>
          </a:xfrm>
          <a:prstGeom prst="rect">
            <a:avLst/>
          </a:prstGeom>
        </p:spPr>
        <p:txBody>
          <a:bodyPr vert="horz" wrap="square" lIns="0" tIns="12700" rIns="0" bIns="0" rtlCol="0">
            <a:spAutoFit/>
          </a:bodyPr>
          <a:lstStyle/>
          <a:p>
            <a:pPr marL="12700" marR="5080">
              <a:lnSpc>
                <a:spcPct val="100000"/>
              </a:lnSpc>
              <a:spcBef>
                <a:spcPts val="100"/>
              </a:spcBef>
            </a:pPr>
            <a:r>
              <a:rPr sz="2000" b="0" dirty="0">
                <a:latin typeface="Arial" panose="020B0604020202020204" pitchFamily="34" charset="0"/>
                <a:cs typeface="Arial" panose="020B0604020202020204" pitchFamily="34" charset="0"/>
              </a:rPr>
              <a:t>This CT </a:t>
            </a:r>
            <a:r>
              <a:rPr sz="2000" b="0" spc="-5" dirty="0">
                <a:latin typeface="Arial" panose="020B0604020202020204" pitchFamily="34" charset="0"/>
                <a:cs typeface="Arial" panose="020B0604020202020204" pitchFamily="34" charset="0"/>
              </a:rPr>
              <a:t>pictured below will </a:t>
            </a:r>
            <a:r>
              <a:rPr sz="2000" b="0" dirty="0">
                <a:latin typeface="Arial" panose="020B0604020202020204" pitchFamily="34" charset="0"/>
                <a:cs typeface="Arial" panose="020B0604020202020204" pitchFamily="34" charset="0"/>
              </a:rPr>
              <a:t>safely carry </a:t>
            </a:r>
            <a:r>
              <a:rPr sz="2000" b="0" spc="-5" dirty="0">
                <a:latin typeface="Arial" panose="020B0604020202020204" pitchFamily="34" charset="0"/>
                <a:cs typeface="Arial" panose="020B0604020202020204" pitchFamily="34" charset="0"/>
              </a:rPr>
              <a:t>800 amps at 30  degrees </a:t>
            </a:r>
            <a:r>
              <a:rPr sz="2000" b="0" dirty="0">
                <a:latin typeface="Arial" panose="020B0604020202020204" pitchFamily="34" charset="0"/>
                <a:cs typeface="Arial" panose="020B0604020202020204" pitchFamily="34" charset="0"/>
              </a:rPr>
              <a:t>centigrade </a:t>
            </a:r>
            <a:r>
              <a:rPr sz="2000" b="0" spc="-5" dirty="0">
                <a:latin typeface="Arial" panose="020B0604020202020204" pitchFamily="34" charset="0"/>
                <a:cs typeface="Arial" panose="020B0604020202020204" pitchFamily="34" charset="0"/>
              </a:rPr>
              <a:t>ambient</a:t>
            </a:r>
            <a:r>
              <a:rPr sz="2000" b="0" dirty="0">
                <a:latin typeface="Arial" panose="020B0604020202020204" pitchFamily="34" charset="0"/>
                <a:cs typeface="Arial" panose="020B0604020202020204" pitchFamily="34" charset="0"/>
              </a:rPr>
              <a:t> temperature.</a:t>
            </a:r>
          </a:p>
          <a:p>
            <a:pPr>
              <a:lnSpc>
                <a:spcPct val="100000"/>
              </a:lnSpc>
            </a:pPr>
            <a:endParaRPr sz="2000" b="0" dirty="0">
              <a:latin typeface="Arial" panose="020B0604020202020204" pitchFamily="34" charset="0"/>
              <a:cs typeface="Arial" panose="020B0604020202020204" pitchFamily="34" charset="0"/>
            </a:endParaRPr>
          </a:p>
          <a:p>
            <a:pPr>
              <a:lnSpc>
                <a:spcPct val="100000"/>
              </a:lnSpc>
            </a:pPr>
            <a:endParaRPr sz="2000" b="0" dirty="0">
              <a:latin typeface="Arial" panose="020B0604020202020204" pitchFamily="34" charset="0"/>
              <a:cs typeface="Arial" panose="020B0604020202020204" pitchFamily="34" charset="0"/>
            </a:endParaRPr>
          </a:p>
          <a:p>
            <a:pPr marL="12700" marR="4318635">
              <a:lnSpc>
                <a:spcPct val="100000"/>
              </a:lnSpc>
            </a:pPr>
            <a:r>
              <a:rPr sz="2000" b="0" dirty="0">
                <a:latin typeface="Arial" panose="020B0604020202020204" pitchFamily="34" charset="0"/>
                <a:cs typeface="Arial" panose="020B0604020202020204" pitchFamily="34" charset="0"/>
              </a:rPr>
              <a:t>This same CT will  only carry 590</a:t>
            </a:r>
            <a:r>
              <a:rPr sz="2000" b="0" spc="-9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amps  </a:t>
            </a:r>
            <a:r>
              <a:rPr sz="2000" b="0" spc="-5" dirty="0">
                <a:latin typeface="Arial" panose="020B0604020202020204" pitchFamily="34" charset="0"/>
                <a:cs typeface="Arial" panose="020B0604020202020204" pitchFamily="34" charset="0"/>
              </a:rPr>
              <a:t>at 55 degrees  </a:t>
            </a:r>
            <a:r>
              <a:rPr sz="2000" b="0" dirty="0">
                <a:latin typeface="Arial" panose="020B0604020202020204" pitchFamily="34" charset="0"/>
                <a:cs typeface="Arial" panose="020B0604020202020204" pitchFamily="34" charset="0"/>
              </a:rPr>
              <a:t>centigrade.</a:t>
            </a:r>
          </a:p>
          <a:p>
            <a:pPr marL="12700">
              <a:lnSpc>
                <a:spcPct val="100000"/>
              </a:lnSpc>
              <a:spcBef>
                <a:spcPts val="1320"/>
              </a:spcBef>
            </a:pPr>
            <a:r>
              <a:rPr sz="2000" b="0" spc="-5" dirty="0">
                <a:latin typeface="Arial" panose="020B0604020202020204" pitchFamily="34" charset="0"/>
                <a:cs typeface="Arial" panose="020B0604020202020204" pitchFamily="34" charset="0"/>
              </a:rPr>
              <a:t>(2.95 </a:t>
            </a:r>
            <a:r>
              <a:rPr sz="2000" b="0" dirty="0">
                <a:latin typeface="Arial" panose="020B0604020202020204" pitchFamily="34" charset="0"/>
                <a:cs typeface="Arial" panose="020B0604020202020204" pitchFamily="34" charset="0"/>
              </a:rPr>
              <a:t>X </a:t>
            </a:r>
            <a:r>
              <a:rPr sz="2000" b="0" spc="-5" dirty="0">
                <a:latin typeface="Arial" panose="020B0604020202020204" pitchFamily="34" charset="0"/>
                <a:cs typeface="Arial" panose="020B0604020202020204" pitchFamily="34" charset="0"/>
              </a:rPr>
              <a:t>200 </a:t>
            </a:r>
            <a:r>
              <a:rPr sz="2000" b="0" dirty="0">
                <a:latin typeface="Arial" panose="020B0604020202020204" pitchFamily="34" charset="0"/>
                <a:cs typeface="Arial" panose="020B0604020202020204" pitchFamily="34" charset="0"/>
              </a:rPr>
              <a:t>=</a:t>
            </a:r>
            <a:r>
              <a:rPr sz="2000" b="0" spc="5" dirty="0">
                <a:latin typeface="Arial" panose="020B0604020202020204" pitchFamily="34" charset="0"/>
                <a:cs typeface="Arial" panose="020B0604020202020204" pitchFamily="34" charset="0"/>
              </a:rPr>
              <a:t> </a:t>
            </a:r>
            <a:r>
              <a:rPr sz="2000" b="0" spc="-5" dirty="0">
                <a:latin typeface="Arial" panose="020B0604020202020204" pitchFamily="34" charset="0"/>
                <a:cs typeface="Arial" panose="020B0604020202020204" pitchFamily="34" charset="0"/>
              </a:rPr>
              <a:t>590)</a:t>
            </a:r>
            <a:endParaRPr sz="2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40</a:t>
            </a:fld>
            <a:endParaRPr lang="en-US" dirty="0">
              <a:solidFill>
                <a:srgbClr val="FFFFFF"/>
              </a:solidFill>
            </a:endParaRPr>
          </a:p>
        </p:txBody>
      </p:sp>
      <p:sp>
        <p:nvSpPr>
          <p:cNvPr id="6" name="object 2"/>
          <p:cNvSpPr/>
          <p:nvPr/>
        </p:nvSpPr>
        <p:spPr>
          <a:xfrm>
            <a:off x="4057650" y="2819400"/>
            <a:ext cx="4805171" cy="2897885"/>
          </a:xfrm>
          <a:prstGeom prst="rect">
            <a:avLst/>
          </a:prstGeom>
          <a:blipFill>
            <a:blip r:embed="rId2" cstate="print"/>
            <a:stretch>
              <a:fillRect/>
            </a:stretch>
          </a:blipFill>
        </p:spPr>
        <p:txBody>
          <a:bodyPr wrap="square" lIns="0" tIns="0" rIns="0" bIns="0" rtlCol="0"/>
          <a:lstStyle/>
          <a:p>
            <a:endParaRPr/>
          </a:p>
        </p:txBody>
      </p:sp>
      <p:sp>
        <p:nvSpPr>
          <p:cNvPr id="7" name="object 3"/>
          <p:cNvSpPr/>
          <p:nvPr/>
        </p:nvSpPr>
        <p:spPr>
          <a:xfrm>
            <a:off x="6431660" y="4258817"/>
            <a:ext cx="2543175" cy="668020"/>
          </a:xfrm>
          <a:custGeom>
            <a:avLst/>
            <a:gdLst/>
            <a:ahLst/>
            <a:cxnLst/>
            <a:rect l="l" t="t" r="r" b="b"/>
            <a:pathLst>
              <a:path w="2543175" h="668020">
                <a:moveTo>
                  <a:pt x="2542793" y="406941"/>
                </a:moveTo>
                <a:lnTo>
                  <a:pt x="2542793" y="260208"/>
                </a:lnTo>
                <a:lnTo>
                  <a:pt x="2532726" y="247258"/>
                </a:lnTo>
                <a:lnTo>
                  <a:pt x="2476019" y="200660"/>
                </a:lnTo>
                <a:lnTo>
                  <a:pt x="2440175" y="179630"/>
                </a:lnTo>
                <a:lnTo>
                  <a:pt x="2399947" y="160050"/>
                </a:lnTo>
                <a:lnTo>
                  <a:pt x="2355792" y="141873"/>
                </a:lnTo>
                <a:lnTo>
                  <a:pt x="2308165" y="125051"/>
                </a:lnTo>
                <a:lnTo>
                  <a:pt x="2257523" y="109537"/>
                </a:lnTo>
                <a:lnTo>
                  <a:pt x="2204324" y="95283"/>
                </a:lnTo>
                <a:lnTo>
                  <a:pt x="2149023" y="82243"/>
                </a:lnTo>
                <a:lnTo>
                  <a:pt x="2092077" y="70369"/>
                </a:lnTo>
                <a:lnTo>
                  <a:pt x="2033944" y="59613"/>
                </a:lnTo>
                <a:lnTo>
                  <a:pt x="1975078" y="49929"/>
                </a:lnTo>
                <a:lnTo>
                  <a:pt x="1915938" y="41268"/>
                </a:lnTo>
                <a:lnTo>
                  <a:pt x="1856980" y="33585"/>
                </a:lnTo>
                <a:lnTo>
                  <a:pt x="1798428" y="26807"/>
                </a:lnTo>
                <a:lnTo>
                  <a:pt x="1741435" y="20959"/>
                </a:lnTo>
                <a:lnTo>
                  <a:pt x="1685761" y="15921"/>
                </a:lnTo>
                <a:lnTo>
                  <a:pt x="1632096" y="11671"/>
                </a:lnTo>
                <a:lnTo>
                  <a:pt x="1580896" y="8161"/>
                </a:lnTo>
                <a:lnTo>
                  <a:pt x="1531477" y="5289"/>
                </a:lnTo>
                <a:lnTo>
                  <a:pt x="1487716" y="3173"/>
                </a:lnTo>
                <a:lnTo>
                  <a:pt x="1446650" y="1599"/>
                </a:lnTo>
                <a:lnTo>
                  <a:pt x="1377848" y="58"/>
                </a:lnTo>
                <a:lnTo>
                  <a:pt x="1195175" y="0"/>
                </a:lnTo>
                <a:lnTo>
                  <a:pt x="1164692" y="438"/>
                </a:lnTo>
                <a:lnTo>
                  <a:pt x="1090592" y="2788"/>
                </a:lnTo>
                <a:lnTo>
                  <a:pt x="1047807" y="4783"/>
                </a:lnTo>
                <a:lnTo>
                  <a:pt x="1001754" y="7381"/>
                </a:lnTo>
                <a:lnTo>
                  <a:pt x="952849" y="10624"/>
                </a:lnTo>
                <a:lnTo>
                  <a:pt x="901509" y="14555"/>
                </a:lnTo>
                <a:lnTo>
                  <a:pt x="848150" y="19216"/>
                </a:lnTo>
                <a:lnTo>
                  <a:pt x="793188" y="24648"/>
                </a:lnTo>
                <a:lnTo>
                  <a:pt x="737041" y="30895"/>
                </a:lnTo>
                <a:lnTo>
                  <a:pt x="680124" y="37997"/>
                </a:lnTo>
                <a:lnTo>
                  <a:pt x="622854" y="45998"/>
                </a:lnTo>
                <a:lnTo>
                  <a:pt x="565646" y="54940"/>
                </a:lnTo>
                <a:lnTo>
                  <a:pt x="508919" y="64864"/>
                </a:lnTo>
                <a:lnTo>
                  <a:pt x="453087" y="75814"/>
                </a:lnTo>
                <a:lnTo>
                  <a:pt x="398568" y="87830"/>
                </a:lnTo>
                <a:lnTo>
                  <a:pt x="345778" y="100956"/>
                </a:lnTo>
                <a:lnTo>
                  <a:pt x="295133" y="115234"/>
                </a:lnTo>
                <a:lnTo>
                  <a:pt x="247050" y="130705"/>
                </a:lnTo>
                <a:lnTo>
                  <a:pt x="201944" y="147412"/>
                </a:lnTo>
                <a:lnTo>
                  <a:pt x="160234" y="165397"/>
                </a:lnTo>
                <a:lnTo>
                  <a:pt x="122334" y="184702"/>
                </a:lnTo>
                <a:lnTo>
                  <a:pt x="88661" y="205370"/>
                </a:lnTo>
                <a:lnTo>
                  <a:pt x="35663" y="250961"/>
                </a:lnTo>
                <a:lnTo>
                  <a:pt x="4571" y="302509"/>
                </a:lnTo>
                <a:lnTo>
                  <a:pt x="0" y="335275"/>
                </a:lnTo>
                <a:lnTo>
                  <a:pt x="762" y="345181"/>
                </a:lnTo>
                <a:lnTo>
                  <a:pt x="24634" y="401778"/>
                </a:lnTo>
                <a:lnTo>
                  <a:pt x="57150" y="435980"/>
                </a:lnTo>
                <a:lnTo>
                  <a:pt x="57150" y="326893"/>
                </a:lnTo>
                <a:lnTo>
                  <a:pt x="58674" y="322321"/>
                </a:lnTo>
                <a:lnTo>
                  <a:pt x="87305" y="278491"/>
                </a:lnTo>
                <a:lnTo>
                  <a:pt x="125545" y="249011"/>
                </a:lnTo>
                <a:lnTo>
                  <a:pt x="172331" y="223195"/>
                </a:lnTo>
                <a:lnTo>
                  <a:pt x="223551" y="201024"/>
                </a:lnTo>
                <a:lnTo>
                  <a:pt x="275130" y="182470"/>
                </a:lnTo>
                <a:lnTo>
                  <a:pt x="322852" y="167547"/>
                </a:lnTo>
                <a:lnTo>
                  <a:pt x="362712" y="156205"/>
                </a:lnTo>
                <a:lnTo>
                  <a:pt x="403860" y="145537"/>
                </a:lnTo>
                <a:lnTo>
                  <a:pt x="446531" y="135631"/>
                </a:lnTo>
                <a:lnTo>
                  <a:pt x="497648" y="125090"/>
                </a:lnTo>
                <a:lnTo>
                  <a:pt x="548858" y="115494"/>
                </a:lnTo>
                <a:lnTo>
                  <a:pt x="600157" y="106802"/>
                </a:lnTo>
                <a:lnTo>
                  <a:pt x="651542" y="98969"/>
                </a:lnTo>
                <a:lnTo>
                  <a:pt x="703009" y="91952"/>
                </a:lnTo>
                <a:lnTo>
                  <a:pt x="754556" y="85707"/>
                </a:lnTo>
                <a:lnTo>
                  <a:pt x="806179" y="80193"/>
                </a:lnTo>
                <a:lnTo>
                  <a:pt x="857943" y="75359"/>
                </a:lnTo>
                <a:lnTo>
                  <a:pt x="909847" y="71164"/>
                </a:lnTo>
                <a:lnTo>
                  <a:pt x="961793" y="67574"/>
                </a:lnTo>
                <a:lnTo>
                  <a:pt x="1013762" y="64544"/>
                </a:lnTo>
                <a:lnTo>
                  <a:pt x="1065735" y="62031"/>
                </a:lnTo>
                <a:lnTo>
                  <a:pt x="1117693" y="59990"/>
                </a:lnTo>
                <a:lnTo>
                  <a:pt x="1169616" y="58376"/>
                </a:lnTo>
                <a:lnTo>
                  <a:pt x="1218759" y="57210"/>
                </a:lnTo>
                <a:lnTo>
                  <a:pt x="1351026" y="57163"/>
                </a:lnTo>
                <a:lnTo>
                  <a:pt x="1413510" y="58669"/>
                </a:lnTo>
                <a:lnTo>
                  <a:pt x="1478280" y="61019"/>
                </a:lnTo>
                <a:lnTo>
                  <a:pt x="1525555" y="62992"/>
                </a:lnTo>
                <a:lnTo>
                  <a:pt x="1574574" y="65490"/>
                </a:lnTo>
                <a:lnTo>
                  <a:pt x="1623764" y="68484"/>
                </a:lnTo>
                <a:lnTo>
                  <a:pt x="1673077" y="72010"/>
                </a:lnTo>
                <a:lnTo>
                  <a:pt x="1722464" y="76105"/>
                </a:lnTo>
                <a:lnTo>
                  <a:pt x="1771877" y="80804"/>
                </a:lnTo>
                <a:lnTo>
                  <a:pt x="1821268" y="86143"/>
                </a:lnTo>
                <a:lnTo>
                  <a:pt x="1870588" y="92158"/>
                </a:lnTo>
                <a:lnTo>
                  <a:pt x="1919790" y="98884"/>
                </a:lnTo>
                <a:lnTo>
                  <a:pt x="1968824" y="106359"/>
                </a:lnTo>
                <a:lnTo>
                  <a:pt x="2017643" y="114617"/>
                </a:lnTo>
                <a:lnTo>
                  <a:pt x="2066198" y="123695"/>
                </a:lnTo>
                <a:lnTo>
                  <a:pt x="2114442" y="133628"/>
                </a:lnTo>
                <a:lnTo>
                  <a:pt x="2162325" y="144453"/>
                </a:lnTo>
                <a:lnTo>
                  <a:pt x="2209800" y="156205"/>
                </a:lnTo>
                <a:lnTo>
                  <a:pt x="2248662" y="166873"/>
                </a:lnTo>
                <a:lnTo>
                  <a:pt x="2285238" y="178303"/>
                </a:lnTo>
                <a:lnTo>
                  <a:pt x="2365411" y="207744"/>
                </a:lnTo>
                <a:lnTo>
                  <a:pt x="2413568" y="230524"/>
                </a:lnTo>
                <a:lnTo>
                  <a:pt x="2458437" y="257447"/>
                </a:lnTo>
                <a:lnTo>
                  <a:pt x="2493519" y="287591"/>
                </a:lnTo>
                <a:lnTo>
                  <a:pt x="2513838" y="324607"/>
                </a:lnTo>
                <a:lnTo>
                  <a:pt x="2514600" y="329941"/>
                </a:lnTo>
                <a:lnTo>
                  <a:pt x="2514600" y="436735"/>
                </a:lnTo>
                <a:lnTo>
                  <a:pt x="2528848" y="424028"/>
                </a:lnTo>
                <a:lnTo>
                  <a:pt x="2542793" y="406941"/>
                </a:lnTo>
                <a:close/>
              </a:path>
              <a:path w="2543175" h="668020">
                <a:moveTo>
                  <a:pt x="2514600" y="436735"/>
                </a:moveTo>
                <a:lnTo>
                  <a:pt x="2514600" y="335275"/>
                </a:lnTo>
                <a:lnTo>
                  <a:pt x="2513076" y="344419"/>
                </a:lnTo>
                <a:lnTo>
                  <a:pt x="2511552" y="349753"/>
                </a:lnTo>
                <a:lnTo>
                  <a:pt x="2491088" y="381944"/>
                </a:lnTo>
                <a:lnTo>
                  <a:pt x="2455889" y="411218"/>
                </a:lnTo>
                <a:lnTo>
                  <a:pt x="2411791" y="437040"/>
                </a:lnTo>
                <a:lnTo>
                  <a:pt x="2364632" y="458874"/>
                </a:lnTo>
                <a:lnTo>
                  <a:pt x="2320248" y="476185"/>
                </a:lnTo>
                <a:lnTo>
                  <a:pt x="2247900" y="499867"/>
                </a:lnTo>
                <a:lnTo>
                  <a:pt x="2209038" y="510535"/>
                </a:lnTo>
                <a:lnTo>
                  <a:pt x="2161410" y="522391"/>
                </a:lnTo>
                <a:lnTo>
                  <a:pt x="2113441" y="533285"/>
                </a:lnTo>
                <a:lnTo>
                  <a:pt x="2065169" y="543260"/>
                </a:lnTo>
                <a:lnTo>
                  <a:pt x="2016632" y="552353"/>
                </a:lnTo>
                <a:lnTo>
                  <a:pt x="1967867" y="560607"/>
                </a:lnTo>
                <a:lnTo>
                  <a:pt x="1918912" y="568061"/>
                </a:lnTo>
                <a:lnTo>
                  <a:pt x="1869805" y="574755"/>
                </a:lnTo>
                <a:lnTo>
                  <a:pt x="1820583" y="580729"/>
                </a:lnTo>
                <a:lnTo>
                  <a:pt x="1771285" y="586024"/>
                </a:lnTo>
                <a:lnTo>
                  <a:pt x="1721947" y="590681"/>
                </a:lnTo>
                <a:lnTo>
                  <a:pt x="1672608" y="594738"/>
                </a:lnTo>
                <a:lnTo>
                  <a:pt x="1623306" y="598237"/>
                </a:lnTo>
                <a:lnTo>
                  <a:pt x="1574077" y="601218"/>
                </a:lnTo>
                <a:lnTo>
                  <a:pt x="1524961" y="603720"/>
                </a:lnTo>
                <a:lnTo>
                  <a:pt x="1475994" y="605785"/>
                </a:lnTo>
                <a:lnTo>
                  <a:pt x="1415034" y="608015"/>
                </a:lnTo>
                <a:lnTo>
                  <a:pt x="1285494" y="609595"/>
                </a:lnTo>
                <a:lnTo>
                  <a:pt x="1218759" y="608787"/>
                </a:lnTo>
                <a:lnTo>
                  <a:pt x="1169378" y="607958"/>
                </a:lnTo>
                <a:lnTo>
                  <a:pt x="1117319" y="606594"/>
                </a:lnTo>
                <a:lnTo>
                  <a:pt x="1065312" y="604714"/>
                </a:lnTo>
                <a:lnTo>
                  <a:pt x="1013361" y="602290"/>
                </a:lnTo>
                <a:lnTo>
                  <a:pt x="961469" y="599294"/>
                </a:lnTo>
                <a:lnTo>
                  <a:pt x="909639" y="595696"/>
                </a:lnTo>
                <a:lnTo>
                  <a:pt x="857874" y="591468"/>
                </a:lnTo>
                <a:lnTo>
                  <a:pt x="806101" y="586569"/>
                </a:lnTo>
                <a:lnTo>
                  <a:pt x="754339" y="580969"/>
                </a:lnTo>
                <a:lnTo>
                  <a:pt x="702676" y="574645"/>
                </a:lnTo>
                <a:lnTo>
                  <a:pt x="651133" y="567565"/>
                </a:lnTo>
                <a:lnTo>
                  <a:pt x="599728" y="559702"/>
                </a:lnTo>
                <a:lnTo>
                  <a:pt x="548479" y="551024"/>
                </a:lnTo>
                <a:lnTo>
                  <a:pt x="497408" y="541503"/>
                </a:lnTo>
                <a:lnTo>
                  <a:pt x="446531" y="531109"/>
                </a:lnTo>
                <a:lnTo>
                  <a:pt x="403098" y="521203"/>
                </a:lnTo>
                <a:lnTo>
                  <a:pt x="361950" y="510535"/>
                </a:lnTo>
                <a:lnTo>
                  <a:pt x="322231" y="499503"/>
                </a:lnTo>
                <a:lnTo>
                  <a:pt x="275095" y="484754"/>
                </a:lnTo>
                <a:lnTo>
                  <a:pt x="224486" y="466401"/>
                </a:lnTo>
                <a:lnTo>
                  <a:pt x="174136" y="444481"/>
                </a:lnTo>
                <a:lnTo>
                  <a:pt x="127920" y="419079"/>
                </a:lnTo>
                <a:lnTo>
                  <a:pt x="89677" y="390273"/>
                </a:lnTo>
                <a:lnTo>
                  <a:pt x="63246" y="358135"/>
                </a:lnTo>
                <a:lnTo>
                  <a:pt x="57150" y="336799"/>
                </a:lnTo>
                <a:lnTo>
                  <a:pt x="57150" y="435980"/>
                </a:lnTo>
                <a:lnTo>
                  <a:pt x="101386" y="469351"/>
                </a:lnTo>
                <a:lnTo>
                  <a:pt x="135897" y="489172"/>
                </a:lnTo>
                <a:lnTo>
                  <a:pt x="174290" y="507705"/>
                </a:lnTo>
                <a:lnTo>
                  <a:pt x="216215" y="524990"/>
                </a:lnTo>
                <a:lnTo>
                  <a:pt x="261321" y="541063"/>
                </a:lnTo>
                <a:lnTo>
                  <a:pt x="309259" y="555964"/>
                </a:lnTo>
                <a:lnTo>
                  <a:pt x="359680" y="569731"/>
                </a:lnTo>
                <a:lnTo>
                  <a:pt x="412235" y="582402"/>
                </a:lnTo>
                <a:lnTo>
                  <a:pt x="466572" y="594016"/>
                </a:lnTo>
                <a:lnTo>
                  <a:pt x="522343" y="604611"/>
                </a:lnTo>
                <a:lnTo>
                  <a:pt x="579199" y="614225"/>
                </a:lnTo>
                <a:lnTo>
                  <a:pt x="636789" y="622897"/>
                </a:lnTo>
                <a:lnTo>
                  <a:pt x="694763" y="630665"/>
                </a:lnTo>
                <a:lnTo>
                  <a:pt x="752773" y="637567"/>
                </a:lnTo>
                <a:lnTo>
                  <a:pt x="810469" y="643642"/>
                </a:lnTo>
                <a:lnTo>
                  <a:pt x="867500" y="648928"/>
                </a:lnTo>
                <a:lnTo>
                  <a:pt x="923518" y="653464"/>
                </a:lnTo>
                <a:lnTo>
                  <a:pt x="978173" y="657287"/>
                </a:lnTo>
                <a:lnTo>
                  <a:pt x="1031114" y="660437"/>
                </a:lnTo>
                <a:lnTo>
                  <a:pt x="1081993" y="662951"/>
                </a:lnTo>
                <a:lnTo>
                  <a:pt x="1130460" y="664869"/>
                </a:lnTo>
                <a:lnTo>
                  <a:pt x="1176165" y="666227"/>
                </a:lnTo>
                <a:lnTo>
                  <a:pt x="1218759" y="667066"/>
                </a:lnTo>
                <a:lnTo>
                  <a:pt x="1257891" y="667422"/>
                </a:lnTo>
                <a:lnTo>
                  <a:pt x="1293213" y="667335"/>
                </a:lnTo>
                <a:lnTo>
                  <a:pt x="1324374" y="666842"/>
                </a:lnTo>
                <a:lnTo>
                  <a:pt x="1351026" y="665983"/>
                </a:lnTo>
                <a:lnTo>
                  <a:pt x="1415034" y="665221"/>
                </a:lnTo>
                <a:lnTo>
                  <a:pt x="1478280" y="662935"/>
                </a:lnTo>
                <a:lnTo>
                  <a:pt x="1502022" y="662479"/>
                </a:lnTo>
                <a:lnTo>
                  <a:pt x="1531477" y="661438"/>
                </a:lnTo>
                <a:lnTo>
                  <a:pt x="1605401" y="657420"/>
                </a:lnTo>
                <a:lnTo>
                  <a:pt x="1648807" y="654351"/>
                </a:lnTo>
                <a:lnTo>
                  <a:pt x="1695801" y="650517"/>
                </a:lnTo>
                <a:lnTo>
                  <a:pt x="1745852" y="645870"/>
                </a:lnTo>
                <a:lnTo>
                  <a:pt x="1798660" y="640338"/>
                </a:lnTo>
                <a:lnTo>
                  <a:pt x="1852998" y="633959"/>
                </a:lnTo>
                <a:lnTo>
                  <a:pt x="1909030" y="626603"/>
                </a:lnTo>
                <a:lnTo>
                  <a:pt x="1965995" y="618254"/>
                </a:lnTo>
                <a:lnTo>
                  <a:pt x="2023359" y="608866"/>
                </a:lnTo>
                <a:lnTo>
                  <a:pt x="2080593" y="598394"/>
                </a:lnTo>
                <a:lnTo>
                  <a:pt x="2137164" y="586791"/>
                </a:lnTo>
                <a:lnTo>
                  <a:pt x="2192542" y="574013"/>
                </a:lnTo>
                <a:lnTo>
                  <a:pt x="2246195" y="560015"/>
                </a:lnTo>
                <a:lnTo>
                  <a:pt x="2297592" y="544750"/>
                </a:lnTo>
                <a:lnTo>
                  <a:pt x="2346202" y="528174"/>
                </a:lnTo>
                <a:lnTo>
                  <a:pt x="2391493" y="510240"/>
                </a:lnTo>
                <a:lnTo>
                  <a:pt x="2432935" y="490904"/>
                </a:lnTo>
                <a:lnTo>
                  <a:pt x="2469995" y="470121"/>
                </a:lnTo>
                <a:lnTo>
                  <a:pt x="2502143" y="447844"/>
                </a:lnTo>
                <a:lnTo>
                  <a:pt x="2514600" y="436735"/>
                </a:lnTo>
                <a:close/>
              </a:path>
            </a:pathLst>
          </a:custGeom>
          <a:solidFill>
            <a:srgbClr val="FB0027"/>
          </a:solidFill>
        </p:spPr>
        <p:txBody>
          <a:bodyPr wrap="square" lIns="0" tIns="0" rIns="0" bIns="0" rtlCol="0"/>
          <a:lstStyle/>
          <a:p>
            <a:endParaRPr/>
          </a:p>
        </p:txBody>
      </p:sp>
    </p:spTree>
    <p:extLst>
      <p:ext uri="{BB962C8B-B14F-4D97-AF65-F5344CB8AC3E}">
        <p14:creationId xmlns:p14="http://schemas.microsoft.com/office/powerpoint/2010/main" val="3521804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transformer thermal rating</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41</a:t>
            </a:fld>
            <a:endParaRPr lang="en-US" dirty="0">
              <a:solidFill>
                <a:srgbClr val="FFFFFF"/>
              </a:solidFill>
            </a:endParaRPr>
          </a:p>
        </p:txBody>
      </p:sp>
      <p:sp>
        <p:nvSpPr>
          <p:cNvPr id="8" name="object 3"/>
          <p:cNvSpPr txBox="1"/>
          <p:nvPr/>
        </p:nvSpPr>
        <p:spPr>
          <a:xfrm>
            <a:off x="838200" y="990600"/>
            <a:ext cx="7311390" cy="4979035"/>
          </a:xfrm>
          <a:prstGeom prst="rect">
            <a:avLst/>
          </a:prstGeom>
        </p:spPr>
        <p:txBody>
          <a:bodyPr vert="horz" wrap="square" lIns="0" tIns="12700" rIns="0" bIns="0" rtlCol="0">
            <a:spAutoFit/>
          </a:bodyPr>
          <a:lstStyle/>
          <a:p>
            <a:pPr marL="12700" marR="5080">
              <a:lnSpc>
                <a:spcPct val="100000"/>
              </a:lnSpc>
              <a:spcBef>
                <a:spcPts val="100"/>
              </a:spcBef>
              <a:buChar char="•"/>
              <a:tabLst>
                <a:tab pos="189230" algn="l"/>
              </a:tabLst>
            </a:pPr>
            <a:r>
              <a:rPr sz="2200" spc="-5" dirty="0">
                <a:latin typeface="Arial"/>
                <a:cs typeface="Arial"/>
              </a:rPr>
              <a:t>Potential </a:t>
            </a:r>
            <a:r>
              <a:rPr sz="2200" dirty="0">
                <a:latin typeface="Arial"/>
                <a:cs typeface="Arial"/>
              </a:rPr>
              <a:t>transformers </a:t>
            </a:r>
            <a:r>
              <a:rPr sz="2200" spc="-5" dirty="0">
                <a:latin typeface="Arial"/>
                <a:cs typeface="Arial"/>
              </a:rPr>
              <a:t>have </a:t>
            </a:r>
            <a:r>
              <a:rPr sz="2200" dirty="0">
                <a:latin typeface="Arial"/>
                <a:cs typeface="Arial"/>
              </a:rPr>
              <a:t>a thermal rating rather than a  rating factor </a:t>
            </a:r>
            <a:r>
              <a:rPr sz="2200" spc="-5" dirty="0">
                <a:latin typeface="Arial"/>
                <a:cs typeface="Arial"/>
              </a:rPr>
              <a:t>as with </a:t>
            </a:r>
            <a:r>
              <a:rPr sz="2200" dirty="0">
                <a:latin typeface="Arial"/>
                <a:cs typeface="Arial"/>
              </a:rPr>
              <a:t>a</a:t>
            </a:r>
            <a:r>
              <a:rPr sz="2200" spc="-5" dirty="0">
                <a:latin typeface="Arial"/>
                <a:cs typeface="Arial"/>
              </a:rPr>
              <a:t> </a:t>
            </a:r>
            <a:r>
              <a:rPr sz="2200" spc="-85" dirty="0">
                <a:latin typeface="Arial"/>
                <a:cs typeface="Arial"/>
              </a:rPr>
              <a:t>CT.</a:t>
            </a:r>
            <a:endParaRPr sz="2200" dirty="0">
              <a:latin typeface="Arial"/>
              <a:cs typeface="Arial"/>
            </a:endParaRPr>
          </a:p>
          <a:p>
            <a:pPr marL="12700" marR="263525">
              <a:lnSpc>
                <a:spcPct val="100000"/>
              </a:lnSpc>
              <a:spcBef>
                <a:spcPts val="1320"/>
              </a:spcBef>
              <a:buChar char="•"/>
              <a:tabLst>
                <a:tab pos="184150" algn="l"/>
              </a:tabLst>
            </a:pPr>
            <a:r>
              <a:rPr sz="2200" spc="-5" dirty="0">
                <a:latin typeface="Arial"/>
                <a:cs typeface="Arial"/>
              </a:rPr>
              <a:t>The </a:t>
            </a:r>
            <a:r>
              <a:rPr sz="2200" dirty="0">
                <a:latin typeface="Arial"/>
                <a:cs typeface="Arial"/>
              </a:rPr>
              <a:t>thermal rating </a:t>
            </a:r>
            <a:r>
              <a:rPr sz="2200" spc="-5" dirty="0">
                <a:latin typeface="Arial"/>
                <a:cs typeface="Arial"/>
              </a:rPr>
              <a:t>designates </a:t>
            </a:r>
            <a:r>
              <a:rPr sz="2200" dirty="0">
                <a:latin typeface="Arial"/>
                <a:cs typeface="Arial"/>
              </a:rPr>
              <a:t>the maximum volt-amp  </a:t>
            </a:r>
            <a:r>
              <a:rPr sz="2200" spc="-5" dirty="0">
                <a:latin typeface="Arial"/>
                <a:cs typeface="Arial"/>
              </a:rPr>
              <a:t>burden which </a:t>
            </a:r>
            <a:r>
              <a:rPr sz="2200" dirty="0">
                <a:latin typeface="Arial"/>
                <a:cs typeface="Arial"/>
              </a:rPr>
              <a:t>may </a:t>
            </a:r>
            <a:r>
              <a:rPr sz="2200" spc="-5" dirty="0">
                <a:latin typeface="Arial"/>
                <a:cs typeface="Arial"/>
              </a:rPr>
              <a:t>be </a:t>
            </a:r>
            <a:r>
              <a:rPr sz="2200" dirty="0">
                <a:latin typeface="Arial"/>
                <a:cs typeface="Arial"/>
              </a:rPr>
              <a:t>connected to </a:t>
            </a:r>
            <a:r>
              <a:rPr sz="2200" spc="-5" dirty="0">
                <a:latin typeface="Arial"/>
                <a:cs typeface="Arial"/>
              </a:rPr>
              <a:t>its </a:t>
            </a:r>
            <a:r>
              <a:rPr sz="2200" dirty="0">
                <a:latin typeface="Arial"/>
                <a:cs typeface="Arial"/>
              </a:rPr>
              <a:t>secondary </a:t>
            </a:r>
            <a:r>
              <a:rPr sz="2200" spc="-5" dirty="0">
                <a:latin typeface="Arial"/>
                <a:cs typeface="Arial"/>
              </a:rPr>
              <a:t>without  excessive heating and possible damage </a:t>
            </a:r>
            <a:r>
              <a:rPr sz="2200" dirty="0">
                <a:latin typeface="Arial"/>
                <a:cs typeface="Arial"/>
              </a:rPr>
              <a:t>to the</a:t>
            </a:r>
            <a:r>
              <a:rPr sz="2200" spc="-20" dirty="0">
                <a:latin typeface="Arial"/>
                <a:cs typeface="Arial"/>
              </a:rPr>
              <a:t> </a:t>
            </a:r>
            <a:r>
              <a:rPr sz="2200" spc="-85" dirty="0">
                <a:latin typeface="Arial"/>
                <a:cs typeface="Arial"/>
              </a:rPr>
              <a:t>PT.</a:t>
            </a:r>
            <a:endParaRPr sz="2200" dirty="0">
              <a:latin typeface="Arial"/>
              <a:cs typeface="Arial"/>
            </a:endParaRPr>
          </a:p>
          <a:p>
            <a:pPr marL="12700" marR="253365">
              <a:lnSpc>
                <a:spcPct val="100000"/>
              </a:lnSpc>
              <a:spcBef>
                <a:spcPts val="1320"/>
              </a:spcBef>
              <a:buChar char="•"/>
              <a:tabLst>
                <a:tab pos="184150" algn="l"/>
                <a:tab pos="3091180" algn="l"/>
              </a:tabLst>
            </a:pPr>
            <a:r>
              <a:rPr sz="2200" spc="-5" dirty="0">
                <a:latin typeface="Arial"/>
                <a:cs typeface="Arial"/>
              </a:rPr>
              <a:t>The </a:t>
            </a:r>
            <a:r>
              <a:rPr sz="2200" dirty="0">
                <a:latin typeface="Arial"/>
                <a:cs typeface="Arial"/>
              </a:rPr>
              <a:t>thermal rating </a:t>
            </a:r>
            <a:r>
              <a:rPr sz="2200" spc="-5" dirty="0">
                <a:latin typeface="Arial"/>
                <a:cs typeface="Arial"/>
              </a:rPr>
              <a:t>of </a:t>
            </a:r>
            <a:r>
              <a:rPr sz="2200" dirty="0">
                <a:latin typeface="Arial"/>
                <a:cs typeface="Arial"/>
              </a:rPr>
              <a:t>a PT </a:t>
            </a:r>
            <a:r>
              <a:rPr sz="2200" spc="-5" dirty="0">
                <a:latin typeface="Arial"/>
                <a:cs typeface="Arial"/>
              </a:rPr>
              <a:t>is </a:t>
            </a:r>
            <a:r>
              <a:rPr sz="2200" dirty="0">
                <a:latin typeface="Arial"/>
                <a:cs typeface="Arial"/>
              </a:rPr>
              <a:t>much </a:t>
            </a:r>
            <a:r>
              <a:rPr sz="2200" spc="-5" dirty="0">
                <a:latin typeface="Arial"/>
                <a:cs typeface="Arial"/>
              </a:rPr>
              <a:t>higher </a:t>
            </a:r>
            <a:r>
              <a:rPr sz="2200" dirty="0">
                <a:latin typeface="Arial"/>
                <a:cs typeface="Arial"/>
              </a:rPr>
              <a:t>than the </a:t>
            </a:r>
            <a:r>
              <a:rPr sz="2200" spc="-10" dirty="0">
                <a:latin typeface="Arial"/>
                <a:cs typeface="Arial"/>
              </a:rPr>
              <a:t>PT’s  </a:t>
            </a:r>
            <a:r>
              <a:rPr sz="2200" spc="-5" dirty="0">
                <a:latin typeface="Arial"/>
                <a:cs typeface="Arial"/>
              </a:rPr>
              <a:t>accuracy</a:t>
            </a:r>
            <a:r>
              <a:rPr sz="2200" spc="5" dirty="0">
                <a:latin typeface="Arial"/>
                <a:cs typeface="Arial"/>
              </a:rPr>
              <a:t> </a:t>
            </a:r>
            <a:r>
              <a:rPr sz="2200" spc="-5" dirty="0">
                <a:latin typeface="Arial"/>
                <a:cs typeface="Arial"/>
              </a:rPr>
              <a:t>burden</a:t>
            </a:r>
            <a:r>
              <a:rPr sz="2200" spc="20" dirty="0">
                <a:latin typeface="Arial"/>
                <a:cs typeface="Arial"/>
              </a:rPr>
              <a:t> </a:t>
            </a:r>
            <a:r>
              <a:rPr sz="2200" dirty="0">
                <a:latin typeface="Arial"/>
                <a:cs typeface="Arial"/>
              </a:rPr>
              <a:t>rating,	</a:t>
            </a:r>
            <a:r>
              <a:rPr sz="2200" spc="-5" dirty="0">
                <a:latin typeface="Arial"/>
                <a:cs typeface="Arial"/>
              </a:rPr>
              <a:t>which is also expressed in </a:t>
            </a:r>
            <a:r>
              <a:rPr sz="2200" dirty="0">
                <a:latin typeface="Arial"/>
                <a:cs typeface="Arial"/>
              </a:rPr>
              <a:t>volt-  amps.</a:t>
            </a:r>
          </a:p>
          <a:p>
            <a:pPr marL="12700" marR="196215">
              <a:lnSpc>
                <a:spcPct val="100000"/>
              </a:lnSpc>
              <a:spcBef>
                <a:spcPts val="2039"/>
              </a:spcBef>
              <a:tabLst>
                <a:tab pos="1785620" algn="l"/>
              </a:tabLst>
            </a:pPr>
            <a:r>
              <a:rPr sz="2200" spc="-5" dirty="0">
                <a:solidFill>
                  <a:srgbClr val="2B5FFF"/>
                </a:solidFill>
                <a:latin typeface="Arial"/>
                <a:cs typeface="Arial"/>
              </a:rPr>
              <a:t>“The </a:t>
            </a:r>
            <a:r>
              <a:rPr sz="2200" dirty="0">
                <a:solidFill>
                  <a:srgbClr val="2B5FFF"/>
                </a:solidFill>
                <a:latin typeface="Arial"/>
                <a:cs typeface="Arial"/>
              </a:rPr>
              <a:t>thermal </a:t>
            </a:r>
            <a:r>
              <a:rPr sz="2200" spc="-5" dirty="0">
                <a:solidFill>
                  <a:srgbClr val="2B5FFF"/>
                </a:solidFill>
                <a:latin typeface="Arial"/>
                <a:cs typeface="Arial"/>
              </a:rPr>
              <a:t>burden rating of </a:t>
            </a:r>
            <a:r>
              <a:rPr sz="2200" dirty="0">
                <a:solidFill>
                  <a:srgbClr val="2B5FFF"/>
                </a:solidFill>
                <a:latin typeface="Arial"/>
                <a:cs typeface="Arial"/>
              </a:rPr>
              <a:t>a </a:t>
            </a:r>
            <a:r>
              <a:rPr sz="2200" spc="-5" dirty="0">
                <a:solidFill>
                  <a:srgbClr val="2B5FFF"/>
                </a:solidFill>
                <a:latin typeface="Arial"/>
                <a:cs typeface="Arial"/>
              </a:rPr>
              <a:t>voltage </a:t>
            </a:r>
            <a:r>
              <a:rPr sz="2200" dirty="0">
                <a:solidFill>
                  <a:srgbClr val="2B5FFF"/>
                </a:solidFill>
                <a:latin typeface="Arial"/>
                <a:cs typeface="Arial"/>
              </a:rPr>
              <a:t>transformer </a:t>
            </a:r>
            <a:r>
              <a:rPr sz="2200" spc="-5" dirty="0">
                <a:solidFill>
                  <a:srgbClr val="2B5FFF"/>
                </a:solidFill>
                <a:latin typeface="Arial"/>
                <a:cs typeface="Arial"/>
              </a:rPr>
              <a:t>is </a:t>
            </a:r>
            <a:r>
              <a:rPr sz="2200" dirty="0">
                <a:solidFill>
                  <a:srgbClr val="2B5FFF"/>
                </a:solidFill>
                <a:latin typeface="Arial"/>
                <a:cs typeface="Arial"/>
              </a:rPr>
              <a:t>the  volt-amperes </a:t>
            </a:r>
            <a:r>
              <a:rPr sz="2200" spc="-5" dirty="0">
                <a:solidFill>
                  <a:srgbClr val="2B5FFF"/>
                </a:solidFill>
                <a:latin typeface="Arial"/>
                <a:cs typeface="Arial"/>
              </a:rPr>
              <a:t>which </a:t>
            </a:r>
            <a:r>
              <a:rPr sz="2200" dirty="0">
                <a:solidFill>
                  <a:srgbClr val="2B5FFF"/>
                </a:solidFill>
                <a:latin typeface="Arial"/>
                <a:cs typeface="Arial"/>
              </a:rPr>
              <a:t>the voltage transformer </a:t>
            </a:r>
            <a:r>
              <a:rPr sz="2200" spc="-5" dirty="0">
                <a:solidFill>
                  <a:srgbClr val="2B5FFF"/>
                </a:solidFill>
                <a:latin typeface="Arial"/>
                <a:cs typeface="Arial"/>
              </a:rPr>
              <a:t>will </a:t>
            </a:r>
            <a:r>
              <a:rPr sz="2200" dirty="0">
                <a:solidFill>
                  <a:srgbClr val="2B5FFF"/>
                </a:solidFill>
                <a:latin typeface="Arial"/>
                <a:cs typeface="Arial"/>
              </a:rPr>
              <a:t>carry  continuously </a:t>
            </a:r>
            <a:r>
              <a:rPr sz="2200" spc="-5" dirty="0">
                <a:solidFill>
                  <a:srgbClr val="2B5FFF"/>
                </a:solidFill>
                <a:latin typeface="Arial"/>
                <a:cs typeface="Arial"/>
              </a:rPr>
              <a:t>at </a:t>
            </a:r>
            <a:r>
              <a:rPr sz="2200" dirty="0">
                <a:solidFill>
                  <a:srgbClr val="2B5FFF"/>
                </a:solidFill>
                <a:latin typeface="Arial"/>
                <a:cs typeface="Arial"/>
              </a:rPr>
              <a:t>rated voltage </a:t>
            </a:r>
            <a:r>
              <a:rPr sz="2200" spc="-5" dirty="0">
                <a:solidFill>
                  <a:srgbClr val="2B5FFF"/>
                </a:solidFill>
                <a:latin typeface="Arial"/>
                <a:cs typeface="Arial"/>
              </a:rPr>
              <a:t>and </a:t>
            </a:r>
            <a:r>
              <a:rPr sz="2200" dirty="0">
                <a:solidFill>
                  <a:srgbClr val="2B5FFF"/>
                </a:solidFill>
                <a:latin typeface="Arial"/>
                <a:cs typeface="Arial"/>
              </a:rPr>
              <a:t>frequency </a:t>
            </a:r>
            <a:r>
              <a:rPr sz="2200" spc="-5" dirty="0">
                <a:solidFill>
                  <a:srgbClr val="2B5FFF"/>
                </a:solidFill>
                <a:latin typeface="Arial"/>
                <a:cs typeface="Arial"/>
              </a:rPr>
              <a:t>without  </a:t>
            </a:r>
            <a:r>
              <a:rPr sz="2200" dirty="0">
                <a:solidFill>
                  <a:srgbClr val="2B5FFF"/>
                </a:solidFill>
                <a:latin typeface="Arial"/>
                <a:cs typeface="Arial"/>
              </a:rPr>
              <a:t>causing the specified temperature </a:t>
            </a:r>
            <a:r>
              <a:rPr sz="2200" spc="-5" dirty="0">
                <a:solidFill>
                  <a:srgbClr val="2B5FFF"/>
                </a:solidFill>
                <a:latin typeface="Arial"/>
                <a:cs typeface="Arial"/>
              </a:rPr>
              <a:t>limitations </a:t>
            </a:r>
            <a:r>
              <a:rPr sz="2200" dirty="0">
                <a:solidFill>
                  <a:srgbClr val="2B5FFF"/>
                </a:solidFill>
                <a:latin typeface="Arial"/>
                <a:cs typeface="Arial"/>
              </a:rPr>
              <a:t>to </a:t>
            </a:r>
            <a:r>
              <a:rPr sz="2200" spc="-5" dirty="0">
                <a:solidFill>
                  <a:srgbClr val="2B5FFF"/>
                </a:solidFill>
                <a:latin typeface="Arial"/>
                <a:cs typeface="Arial"/>
              </a:rPr>
              <a:t>be  exceeded.</a:t>
            </a:r>
            <a:r>
              <a:rPr sz="2200" dirty="0">
                <a:solidFill>
                  <a:srgbClr val="2B5FFF"/>
                </a:solidFill>
                <a:latin typeface="Arial"/>
                <a:cs typeface="Arial"/>
              </a:rPr>
              <a:t> “	</a:t>
            </a:r>
            <a:r>
              <a:rPr sz="2200" b="1" spc="-5" dirty="0">
                <a:solidFill>
                  <a:srgbClr val="2B5FFF"/>
                </a:solidFill>
                <a:latin typeface="Arial"/>
                <a:cs typeface="Arial"/>
              </a:rPr>
              <a:t>ANSI</a:t>
            </a:r>
            <a:r>
              <a:rPr sz="2200" b="1" spc="-15" dirty="0">
                <a:solidFill>
                  <a:srgbClr val="2B5FFF"/>
                </a:solidFill>
                <a:latin typeface="Arial"/>
                <a:cs typeface="Arial"/>
              </a:rPr>
              <a:t> C12.11-1978</a:t>
            </a:r>
            <a:endParaRPr sz="2200" dirty="0">
              <a:latin typeface="Arial"/>
              <a:cs typeface="Arial"/>
            </a:endParaRPr>
          </a:p>
        </p:txBody>
      </p:sp>
    </p:spTree>
    <p:extLst>
      <p:ext uri="{BB962C8B-B14F-4D97-AF65-F5344CB8AC3E}">
        <p14:creationId xmlns:p14="http://schemas.microsoft.com/office/powerpoint/2010/main" val="2876217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transformer thermal rating</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42</a:t>
            </a:fld>
            <a:endParaRPr lang="en-US" dirty="0">
              <a:solidFill>
                <a:srgbClr val="FFFFFF"/>
              </a:solidFill>
            </a:endParaRPr>
          </a:p>
        </p:txBody>
      </p:sp>
      <p:sp>
        <p:nvSpPr>
          <p:cNvPr id="5" name="object 3"/>
          <p:cNvSpPr/>
          <p:nvPr/>
        </p:nvSpPr>
        <p:spPr>
          <a:xfrm>
            <a:off x="838200" y="1066800"/>
            <a:ext cx="7543800" cy="4876800"/>
          </a:xfrm>
          <a:prstGeom prst="rect">
            <a:avLst/>
          </a:prstGeom>
          <a:blipFill>
            <a:blip r:embed="rId2" cstate="print"/>
            <a:stretch>
              <a:fillRect/>
            </a:stretch>
          </a:blipFill>
        </p:spPr>
        <p:txBody>
          <a:bodyPr wrap="square" lIns="0" tIns="0" rIns="0" bIns="0" rtlCol="0"/>
          <a:lstStyle/>
          <a:p>
            <a:endParaRPr/>
          </a:p>
        </p:txBody>
      </p:sp>
      <p:sp>
        <p:nvSpPr>
          <p:cNvPr id="6" name="object 4"/>
          <p:cNvSpPr/>
          <p:nvPr/>
        </p:nvSpPr>
        <p:spPr>
          <a:xfrm>
            <a:off x="4495800" y="2209800"/>
            <a:ext cx="3644900" cy="838200"/>
          </a:xfrm>
          <a:custGeom>
            <a:avLst/>
            <a:gdLst/>
            <a:ahLst/>
            <a:cxnLst/>
            <a:rect l="l" t="t" r="r" b="b"/>
            <a:pathLst>
              <a:path w="3644900" h="990600">
                <a:moveTo>
                  <a:pt x="3644900" y="539660"/>
                </a:moveTo>
                <a:lnTo>
                  <a:pt x="3644900" y="448055"/>
                </a:lnTo>
                <a:lnTo>
                  <a:pt x="3632200" y="433577"/>
                </a:lnTo>
                <a:lnTo>
                  <a:pt x="3619500" y="392640"/>
                </a:lnTo>
                <a:lnTo>
                  <a:pt x="3581400" y="355324"/>
                </a:lnTo>
                <a:lnTo>
                  <a:pt x="3543300" y="321570"/>
                </a:lnTo>
                <a:lnTo>
                  <a:pt x="3505200" y="291322"/>
                </a:lnTo>
                <a:lnTo>
                  <a:pt x="3454400" y="264520"/>
                </a:lnTo>
                <a:lnTo>
                  <a:pt x="3403600" y="241107"/>
                </a:lnTo>
                <a:lnTo>
                  <a:pt x="3365500" y="221025"/>
                </a:lnTo>
                <a:lnTo>
                  <a:pt x="3314700" y="204215"/>
                </a:lnTo>
                <a:lnTo>
                  <a:pt x="3263900" y="185927"/>
                </a:lnTo>
                <a:lnTo>
                  <a:pt x="3225800" y="170850"/>
                </a:lnTo>
                <a:lnTo>
                  <a:pt x="3175000" y="156590"/>
                </a:lnTo>
                <a:lnTo>
                  <a:pt x="3124200" y="143125"/>
                </a:lnTo>
                <a:lnTo>
                  <a:pt x="3073400" y="130432"/>
                </a:lnTo>
                <a:lnTo>
                  <a:pt x="3022600" y="118490"/>
                </a:lnTo>
                <a:lnTo>
                  <a:pt x="2971800" y="107276"/>
                </a:lnTo>
                <a:lnTo>
                  <a:pt x="2921000" y="96768"/>
                </a:lnTo>
                <a:lnTo>
                  <a:pt x="2870200" y="86943"/>
                </a:lnTo>
                <a:lnTo>
                  <a:pt x="2819400" y="77781"/>
                </a:lnTo>
                <a:lnTo>
                  <a:pt x="2768600" y="69257"/>
                </a:lnTo>
                <a:lnTo>
                  <a:pt x="2717800" y="61351"/>
                </a:lnTo>
                <a:lnTo>
                  <a:pt x="2667000" y="54040"/>
                </a:lnTo>
                <a:lnTo>
                  <a:pt x="2616200" y="47302"/>
                </a:lnTo>
                <a:lnTo>
                  <a:pt x="2565400" y="41115"/>
                </a:lnTo>
                <a:lnTo>
                  <a:pt x="2514600" y="35456"/>
                </a:lnTo>
                <a:lnTo>
                  <a:pt x="2463800" y="30303"/>
                </a:lnTo>
                <a:lnTo>
                  <a:pt x="2413000" y="25634"/>
                </a:lnTo>
                <a:lnTo>
                  <a:pt x="2362200" y="21427"/>
                </a:lnTo>
                <a:lnTo>
                  <a:pt x="2311400" y="17660"/>
                </a:lnTo>
                <a:lnTo>
                  <a:pt x="2260600" y="14310"/>
                </a:lnTo>
                <a:lnTo>
                  <a:pt x="2209800" y="11356"/>
                </a:lnTo>
                <a:lnTo>
                  <a:pt x="2159000" y="8775"/>
                </a:lnTo>
                <a:lnTo>
                  <a:pt x="2108200" y="6544"/>
                </a:lnTo>
                <a:lnTo>
                  <a:pt x="2057400" y="4643"/>
                </a:lnTo>
                <a:lnTo>
                  <a:pt x="2006600" y="3048"/>
                </a:lnTo>
                <a:lnTo>
                  <a:pt x="1917700" y="762"/>
                </a:lnTo>
                <a:lnTo>
                  <a:pt x="1816100" y="0"/>
                </a:lnTo>
                <a:lnTo>
                  <a:pt x="1727200" y="762"/>
                </a:lnTo>
                <a:lnTo>
                  <a:pt x="1638300" y="3048"/>
                </a:lnTo>
                <a:lnTo>
                  <a:pt x="1587500" y="4589"/>
                </a:lnTo>
                <a:lnTo>
                  <a:pt x="1536700" y="6430"/>
                </a:lnTo>
                <a:lnTo>
                  <a:pt x="1485900" y="8591"/>
                </a:lnTo>
                <a:lnTo>
                  <a:pt x="1447800" y="11092"/>
                </a:lnTo>
                <a:lnTo>
                  <a:pt x="1397000" y="13956"/>
                </a:lnTo>
                <a:lnTo>
                  <a:pt x="1346200" y="17203"/>
                </a:lnTo>
                <a:lnTo>
                  <a:pt x="1295400" y="20854"/>
                </a:lnTo>
                <a:lnTo>
                  <a:pt x="1244600" y="24930"/>
                </a:lnTo>
                <a:lnTo>
                  <a:pt x="1193800" y="29453"/>
                </a:lnTo>
                <a:lnTo>
                  <a:pt x="1143000" y="34443"/>
                </a:lnTo>
                <a:lnTo>
                  <a:pt x="1092200" y="39922"/>
                </a:lnTo>
                <a:lnTo>
                  <a:pt x="1041400" y="45911"/>
                </a:lnTo>
                <a:lnTo>
                  <a:pt x="990600" y="52430"/>
                </a:lnTo>
                <a:lnTo>
                  <a:pt x="939800" y="59501"/>
                </a:lnTo>
                <a:lnTo>
                  <a:pt x="889000" y="67145"/>
                </a:lnTo>
                <a:lnTo>
                  <a:pt x="838200" y="75383"/>
                </a:lnTo>
                <a:lnTo>
                  <a:pt x="787400" y="84236"/>
                </a:lnTo>
                <a:lnTo>
                  <a:pt x="736600" y="93725"/>
                </a:lnTo>
                <a:lnTo>
                  <a:pt x="685800" y="103872"/>
                </a:lnTo>
                <a:lnTo>
                  <a:pt x="635000" y="114697"/>
                </a:lnTo>
                <a:lnTo>
                  <a:pt x="584200" y="126221"/>
                </a:lnTo>
                <a:lnTo>
                  <a:pt x="533400" y="138466"/>
                </a:lnTo>
                <a:lnTo>
                  <a:pt x="495300" y="151452"/>
                </a:lnTo>
                <a:lnTo>
                  <a:pt x="444500" y="165201"/>
                </a:lnTo>
                <a:lnTo>
                  <a:pt x="393700" y="179734"/>
                </a:lnTo>
                <a:lnTo>
                  <a:pt x="342900" y="195072"/>
                </a:lnTo>
                <a:lnTo>
                  <a:pt x="317500" y="204216"/>
                </a:lnTo>
                <a:lnTo>
                  <a:pt x="304800" y="214122"/>
                </a:lnTo>
                <a:lnTo>
                  <a:pt x="254000" y="230669"/>
                </a:lnTo>
                <a:lnTo>
                  <a:pt x="215900" y="250417"/>
                </a:lnTo>
                <a:lnTo>
                  <a:pt x="177799" y="273374"/>
                </a:lnTo>
                <a:lnTo>
                  <a:pt x="126999" y="299551"/>
                </a:lnTo>
                <a:lnTo>
                  <a:pt x="88899" y="328956"/>
                </a:lnTo>
                <a:lnTo>
                  <a:pt x="50799" y="361597"/>
                </a:lnTo>
                <a:lnTo>
                  <a:pt x="25399" y="397484"/>
                </a:lnTo>
                <a:lnTo>
                  <a:pt x="0" y="436626"/>
                </a:lnTo>
                <a:lnTo>
                  <a:pt x="0" y="557784"/>
                </a:lnTo>
                <a:lnTo>
                  <a:pt x="12700" y="572262"/>
                </a:lnTo>
                <a:lnTo>
                  <a:pt x="38100" y="612595"/>
                </a:lnTo>
                <a:lnTo>
                  <a:pt x="63500" y="636883"/>
                </a:lnTo>
                <a:lnTo>
                  <a:pt x="63500" y="493776"/>
                </a:lnTo>
                <a:lnTo>
                  <a:pt x="76200" y="485394"/>
                </a:lnTo>
                <a:lnTo>
                  <a:pt x="76200" y="461772"/>
                </a:lnTo>
                <a:lnTo>
                  <a:pt x="101600" y="425718"/>
                </a:lnTo>
                <a:lnTo>
                  <a:pt x="127000" y="392133"/>
                </a:lnTo>
                <a:lnTo>
                  <a:pt x="177800" y="361433"/>
                </a:lnTo>
                <a:lnTo>
                  <a:pt x="215900" y="334036"/>
                </a:lnTo>
                <a:lnTo>
                  <a:pt x="266700" y="310360"/>
                </a:lnTo>
                <a:lnTo>
                  <a:pt x="317500" y="290823"/>
                </a:lnTo>
                <a:lnTo>
                  <a:pt x="355600" y="275844"/>
                </a:lnTo>
                <a:lnTo>
                  <a:pt x="381000" y="266700"/>
                </a:lnTo>
                <a:lnTo>
                  <a:pt x="393700" y="258318"/>
                </a:lnTo>
                <a:lnTo>
                  <a:pt x="444500" y="243627"/>
                </a:lnTo>
                <a:lnTo>
                  <a:pt x="495300" y="229729"/>
                </a:lnTo>
                <a:lnTo>
                  <a:pt x="546100" y="216603"/>
                </a:lnTo>
                <a:lnTo>
                  <a:pt x="584200" y="204228"/>
                </a:lnTo>
                <a:lnTo>
                  <a:pt x="635000" y="192581"/>
                </a:lnTo>
                <a:lnTo>
                  <a:pt x="685800" y="181640"/>
                </a:lnTo>
                <a:lnTo>
                  <a:pt x="736600" y="171385"/>
                </a:lnTo>
                <a:lnTo>
                  <a:pt x="787400" y="161794"/>
                </a:lnTo>
                <a:lnTo>
                  <a:pt x="838200" y="152845"/>
                </a:lnTo>
                <a:lnTo>
                  <a:pt x="876300" y="144517"/>
                </a:lnTo>
                <a:lnTo>
                  <a:pt x="927100" y="136788"/>
                </a:lnTo>
                <a:lnTo>
                  <a:pt x="977900" y="129636"/>
                </a:lnTo>
                <a:lnTo>
                  <a:pt x="1028700" y="123039"/>
                </a:lnTo>
                <a:lnTo>
                  <a:pt x="1079500" y="116978"/>
                </a:lnTo>
                <a:lnTo>
                  <a:pt x="1130300" y="111428"/>
                </a:lnTo>
                <a:lnTo>
                  <a:pt x="1181100" y="106370"/>
                </a:lnTo>
                <a:lnTo>
                  <a:pt x="1231900" y="101781"/>
                </a:lnTo>
                <a:lnTo>
                  <a:pt x="1282700" y="97640"/>
                </a:lnTo>
                <a:lnTo>
                  <a:pt x="1333500" y="93925"/>
                </a:lnTo>
                <a:lnTo>
                  <a:pt x="1384300" y="90615"/>
                </a:lnTo>
                <a:lnTo>
                  <a:pt x="1435100" y="87688"/>
                </a:lnTo>
                <a:lnTo>
                  <a:pt x="1485900" y="85123"/>
                </a:lnTo>
                <a:lnTo>
                  <a:pt x="1536700" y="82897"/>
                </a:lnTo>
                <a:lnTo>
                  <a:pt x="1587500" y="80990"/>
                </a:lnTo>
                <a:lnTo>
                  <a:pt x="1638300" y="79379"/>
                </a:lnTo>
                <a:lnTo>
                  <a:pt x="1676400" y="78043"/>
                </a:lnTo>
                <a:lnTo>
                  <a:pt x="1727200" y="76962"/>
                </a:lnTo>
                <a:lnTo>
                  <a:pt x="1828800" y="76200"/>
                </a:lnTo>
                <a:lnTo>
                  <a:pt x="1917700" y="76962"/>
                </a:lnTo>
                <a:lnTo>
                  <a:pt x="2095500" y="81534"/>
                </a:lnTo>
                <a:lnTo>
                  <a:pt x="2146300" y="83954"/>
                </a:lnTo>
                <a:lnTo>
                  <a:pt x="2197100" y="86649"/>
                </a:lnTo>
                <a:lnTo>
                  <a:pt x="2247900" y="89648"/>
                </a:lnTo>
                <a:lnTo>
                  <a:pt x="2298700" y="92980"/>
                </a:lnTo>
                <a:lnTo>
                  <a:pt x="2336800" y="96676"/>
                </a:lnTo>
                <a:lnTo>
                  <a:pt x="2387600" y="100766"/>
                </a:lnTo>
                <a:lnTo>
                  <a:pt x="2451100" y="105280"/>
                </a:lnTo>
                <a:lnTo>
                  <a:pt x="2501900" y="110247"/>
                </a:lnTo>
                <a:lnTo>
                  <a:pt x="2552700" y="115697"/>
                </a:lnTo>
                <a:lnTo>
                  <a:pt x="2603500" y="121661"/>
                </a:lnTo>
                <a:lnTo>
                  <a:pt x="2654300" y="128169"/>
                </a:lnTo>
                <a:lnTo>
                  <a:pt x="2705100" y="135250"/>
                </a:lnTo>
                <a:lnTo>
                  <a:pt x="2755900" y="142934"/>
                </a:lnTo>
                <a:lnTo>
                  <a:pt x="2806700" y="151251"/>
                </a:lnTo>
                <a:lnTo>
                  <a:pt x="2857500" y="160232"/>
                </a:lnTo>
                <a:lnTo>
                  <a:pt x="2908300" y="169906"/>
                </a:lnTo>
                <a:lnTo>
                  <a:pt x="2959100" y="180303"/>
                </a:lnTo>
                <a:lnTo>
                  <a:pt x="3009900" y="191453"/>
                </a:lnTo>
                <a:lnTo>
                  <a:pt x="3060700" y="203386"/>
                </a:lnTo>
                <a:lnTo>
                  <a:pt x="3098800" y="216131"/>
                </a:lnTo>
                <a:lnTo>
                  <a:pt x="3149600" y="229720"/>
                </a:lnTo>
                <a:lnTo>
                  <a:pt x="3200400" y="244182"/>
                </a:lnTo>
                <a:lnTo>
                  <a:pt x="3251200" y="259546"/>
                </a:lnTo>
                <a:lnTo>
                  <a:pt x="3289300" y="275843"/>
                </a:lnTo>
                <a:lnTo>
                  <a:pt x="3340100" y="294131"/>
                </a:lnTo>
                <a:lnTo>
                  <a:pt x="3429000" y="335042"/>
                </a:lnTo>
                <a:lnTo>
                  <a:pt x="3479800" y="363616"/>
                </a:lnTo>
                <a:lnTo>
                  <a:pt x="3517900" y="396646"/>
                </a:lnTo>
                <a:lnTo>
                  <a:pt x="3556000" y="433413"/>
                </a:lnTo>
                <a:lnTo>
                  <a:pt x="3568700" y="473201"/>
                </a:lnTo>
                <a:lnTo>
                  <a:pt x="3568700" y="489203"/>
                </a:lnTo>
                <a:lnTo>
                  <a:pt x="3581400" y="497585"/>
                </a:lnTo>
                <a:lnTo>
                  <a:pt x="3581400" y="636893"/>
                </a:lnTo>
                <a:lnTo>
                  <a:pt x="3594100" y="624046"/>
                </a:lnTo>
                <a:lnTo>
                  <a:pt x="3619500" y="597151"/>
                </a:lnTo>
                <a:lnTo>
                  <a:pt x="3632200" y="569031"/>
                </a:lnTo>
                <a:lnTo>
                  <a:pt x="3644900" y="539660"/>
                </a:lnTo>
                <a:close/>
              </a:path>
              <a:path w="3644900" h="990600">
                <a:moveTo>
                  <a:pt x="3581400" y="636893"/>
                </a:moveTo>
                <a:lnTo>
                  <a:pt x="3581400" y="497585"/>
                </a:lnTo>
                <a:lnTo>
                  <a:pt x="3568700" y="505967"/>
                </a:lnTo>
                <a:lnTo>
                  <a:pt x="3568700" y="521969"/>
                </a:lnTo>
                <a:lnTo>
                  <a:pt x="3556000" y="558030"/>
                </a:lnTo>
                <a:lnTo>
                  <a:pt x="3517900" y="591320"/>
                </a:lnTo>
                <a:lnTo>
                  <a:pt x="3479800" y="621580"/>
                </a:lnTo>
                <a:lnTo>
                  <a:pt x="3441700" y="648551"/>
                </a:lnTo>
                <a:lnTo>
                  <a:pt x="3390900" y="671974"/>
                </a:lnTo>
                <a:lnTo>
                  <a:pt x="3352800" y="691588"/>
                </a:lnTo>
                <a:lnTo>
                  <a:pt x="3314700" y="707135"/>
                </a:lnTo>
                <a:lnTo>
                  <a:pt x="3289300" y="715517"/>
                </a:lnTo>
                <a:lnTo>
                  <a:pt x="3263900" y="724661"/>
                </a:lnTo>
                <a:lnTo>
                  <a:pt x="3225800" y="739986"/>
                </a:lnTo>
                <a:lnTo>
                  <a:pt x="3175000" y="754454"/>
                </a:lnTo>
                <a:lnTo>
                  <a:pt x="3124200" y="768091"/>
                </a:lnTo>
                <a:lnTo>
                  <a:pt x="3086100" y="780924"/>
                </a:lnTo>
                <a:lnTo>
                  <a:pt x="3035300" y="792980"/>
                </a:lnTo>
                <a:lnTo>
                  <a:pt x="2984500" y="804286"/>
                </a:lnTo>
                <a:lnTo>
                  <a:pt x="2933700" y="814867"/>
                </a:lnTo>
                <a:lnTo>
                  <a:pt x="2882900" y="824752"/>
                </a:lnTo>
                <a:lnTo>
                  <a:pt x="2832100" y="833965"/>
                </a:lnTo>
                <a:lnTo>
                  <a:pt x="2794000" y="842535"/>
                </a:lnTo>
                <a:lnTo>
                  <a:pt x="2743200" y="850488"/>
                </a:lnTo>
                <a:lnTo>
                  <a:pt x="2692400" y="857850"/>
                </a:lnTo>
                <a:lnTo>
                  <a:pt x="2641600" y="864648"/>
                </a:lnTo>
                <a:lnTo>
                  <a:pt x="2590800" y="870908"/>
                </a:lnTo>
                <a:lnTo>
                  <a:pt x="2540000" y="876658"/>
                </a:lnTo>
                <a:lnTo>
                  <a:pt x="2489200" y="881924"/>
                </a:lnTo>
                <a:lnTo>
                  <a:pt x="2438400" y="886733"/>
                </a:lnTo>
                <a:lnTo>
                  <a:pt x="2387600" y="891111"/>
                </a:lnTo>
                <a:lnTo>
                  <a:pt x="2336800" y="895085"/>
                </a:lnTo>
                <a:lnTo>
                  <a:pt x="2286000" y="898681"/>
                </a:lnTo>
                <a:lnTo>
                  <a:pt x="2235200" y="901927"/>
                </a:lnTo>
                <a:lnTo>
                  <a:pt x="2184400" y="904849"/>
                </a:lnTo>
                <a:lnTo>
                  <a:pt x="2146300" y="907474"/>
                </a:lnTo>
                <a:lnTo>
                  <a:pt x="2095500" y="909828"/>
                </a:lnTo>
                <a:lnTo>
                  <a:pt x="1917700" y="914400"/>
                </a:lnTo>
                <a:lnTo>
                  <a:pt x="1727200" y="914400"/>
                </a:lnTo>
                <a:lnTo>
                  <a:pt x="1676400" y="913331"/>
                </a:lnTo>
                <a:lnTo>
                  <a:pt x="1638300" y="912003"/>
                </a:lnTo>
                <a:lnTo>
                  <a:pt x="1587500" y="910395"/>
                </a:lnTo>
                <a:lnTo>
                  <a:pt x="1536700" y="908485"/>
                </a:lnTo>
                <a:lnTo>
                  <a:pt x="1485900" y="906252"/>
                </a:lnTo>
                <a:lnTo>
                  <a:pt x="1435100" y="903676"/>
                </a:lnTo>
                <a:lnTo>
                  <a:pt x="1384300" y="900735"/>
                </a:lnTo>
                <a:lnTo>
                  <a:pt x="1333500" y="897409"/>
                </a:lnTo>
                <a:lnTo>
                  <a:pt x="1282700" y="893676"/>
                </a:lnTo>
                <a:lnTo>
                  <a:pt x="1231900" y="889516"/>
                </a:lnTo>
                <a:lnTo>
                  <a:pt x="1181100" y="884907"/>
                </a:lnTo>
                <a:lnTo>
                  <a:pt x="1130300" y="879828"/>
                </a:lnTo>
                <a:lnTo>
                  <a:pt x="1079500" y="874259"/>
                </a:lnTo>
                <a:lnTo>
                  <a:pt x="1028700" y="868179"/>
                </a:lnTo>
                <a:lnTo>
                  <a:pt x="977900" y="861566"/>
                </a:lnTo>
                <a:lnTo>
                  <a:pt x="927100" y="854400"/>
                </a:lnTo>
                <a:lnTo>
                  <a:pt x="876300" y="846660"/>
                </a:lnTo>
                <a:lnTo>
                  <a:pt x="838200" y="838324"/>
                </a:lnTo>
                <a:lnTo>
                  <a:pt x="787400" y="829371"/>
                </a:lnTo>
                <a:lnTo>
                  <a:pt x="736600" y="819781"/>
                </a:lnTo>
                <a:lnTo>
                  <a:pt x="685800" y="809533"/>
                </a:lnTo>
                <a:lnTo>
                  <a:pt x="635000" y="798606"/>
                </a:lnTo>
                <a:lnTo>
                  <a:pt x="584200" y="786978"/>
                </a:lnTo>
                <a:lnTo>
                  <a:pt x="533400" y="774629"/>
                </a:lnTo>
                <a:lnTo>
                  <a:pt x="495300" y="761537"/>
                </a:lnTo>
                <a:lnTo>
                  <a:pt x="444500" y="747683"/>
                </a:lnTo>
                <a:lnTo>
                  <a:pt x="393700" y="733044"/>
                </a:lnTo>
                <a:lnTo>
                  <a:pt x="381000" y="724662"/>
                </a:lnTo>
                <a:lnTo>
                  <a:pt x="355600" y="715518"/>
                </a:lnTo>
                <a:lnTo>
                  <a:pt x="304800" y="699650"/>
                </a:lnTo>
                <a:lnTo>
                  <a:pt x="266700" y="680503"/>
                </a:lnTo>
                <a:lnTo>
                  <a:pt x="215900" y="658081"/>
                </a:lnTo>
                <a:lnTo>
                  <a:pt x="177800" y="632385"/>
                </a:lnTo>
                <a:lnTo>
                  <a:pt x="139700" y="603419"/>
                </a:lnTo>
                <a:lnTo>
                  <a:pt x="101600" y="571185"/>
                </a:lnTo>
                <a:lnTo>
                  <a:pt x="76200" y="535686"/>
                </a:lnTo>
                <a:lnTo>
                  <a:pt x="76200" y="502158"/>
                </a:lnTo>
                <a:lnTo>
                  <a:pt x="63500" y="493776"/>
                </a:lnTo>
                <a:lnTo>
                  <a:pt x="63500" y="636883"/>
                </a:lnTo>
                <a:lnTo>
                  <a:pt x="76200" y="649026"/>
                </a:lnTo>
                <a:lnTo>
                  <a:pt x="114300" y="681745"/>
                </a:lnTo>
                <a:lnTo>
                  <a:pt x="165100" y="710941"/>
                </a:lnTo>
                <a:lnTo>
                  <a:pt x="203200" y="736803"/>
                </a:lnTo>
                <a:lnTo>
                  <a:pt x="254000" y="759522"/>
                </a:lnTo>
                <a:lnTo>
                  <a:pt x="304800" y="779288"/>
                </a:lnTo>
                <a:lnTo>
                  <a:pt x="342900" y="796290"/>
                </a:lnTo>
                <a:lnTo>
                  <a:pt x="406400" y="814578"/>
                </a:lnTo>
                <a:lnTo>
                  <a:pt x="444500" y="828876"/>
                </a:lnTo>
                <a:lnTo>
                  <a:pt x="495300" y="842434"/>
                </a:lnTo>
                <a:lnTo>
                  <a:pt x="546100" y="855267"/>
                </a:lnTo>
                <a:lnTo>
                  <a:pt x="596900" y="867393"/>
                </a:lnTo>
                <a:lnTo>
                  <a:pt x="647700" y="878828"/>
                </a:lnTo>
                <a:lnTo>
                  <a:pt x="698500" y="889591"/>
                </a:lnTo>
                <a:lnTo>
                  <a:pt x="749300" y="899697"/>
                </a:lnTo>
                <a:lnTo>
                  <a:pt x="800100" y="909164"/>
                </a:lnTo>
                <a:lnTo>
                  <a:pt x="850900" y="918010"/>
                </a:lnTo>
                <a:lnTo>
                  <a:pt x="901700" y="926250"/>
                </a:lnTo>
                <a:lnTo>
                  <a:pt x="952500" y="933903"/>
                </a:lnTo>
                <a:lnTo>
                  <a:pt x="1003300" y="940985"/>
                </a:lnTo>
                <a:lnTo>
                  <a:pt x="1054100" y="947513"/>
                </a:lnTo>
                <a:lnTo>
                  <a:pt x="1104900" y="953504"/>
                </a:lnTo>
                <a:lnTo>
                  <a:pt x="1155700" y="958976"/>
                </a:lnTo>
                <a:lnTo>
                  <a:pt x="1206500" y="963946"/>
                </a:lnTo>
                <a:lnTo>
                  <a:pt x="1257300" y="968430"/>
                </a:lnTo>
                <a:lnTo>
                  <a:pt x="1308100" y="972446"/>
                </a:lnTo>
                <a:lnTo>
                  <a:pt x="1358900" y="976010"/>
                </a:lnTo>
                <a:lnTo>
                  <a:pt x="1409700" y="979141"/>
                </a:lnTo>
                <a:lnTo>
                  <a:pt x="1473200" y="981854"/>
                </a:lnTo>
                <a:lnTo>
                  <a:pt x="1524000" y="984167"/>
                </a:lnTo>
                <a:lnTo>
                  <a:pt x="1574800" y="986097"/>
                </a:lnTo>
                <a:lnTo>
                  <a:pt x="1625600" y="987661"/>
                </a:lnTo>
                <a:lnTo>
                  <a:pt x="1676400" y="988876"/>
                </a:lnTo>
                <a:lnTo>
                  <a:pt x="1727200" y="989760"/>
                </a:lnTo>
                <a:lnTo>
                  <a:pt x="1778000" y="990328"/>
                </a:lnTo>
                <a:lnTo>
                  <a:pt x="1816100" y="990532"/>
                </a:lnTo>
                <a:lnTo>
                  <a:pt x="1917700" y="990600"/>
                </a:lnTo>
                <a:lnTo>
                  <a:pt x="2006600" y="988313"/>
                </a:lnTo>
                <a:lnTo>
                  <a:pt x="2095500" y="985266"/>
                </a:lnTo>
                <a:lnTo>
                  <a:pt x="2120900" y="984998"/>
                </a:lnTo>
                <a:lnTo>
                  <a:pt x="2146300" y="984318"/>
                </a:lnTo>
                <a:lnTo>
                  <a:pt x="2171700" y="983200"/>
                </a:lnTo>
                <a:lnTo>
                  <a:pt x="2197100" y="981619"/>
                </a:lnTo>
                <a:lnTo>
                  <a:pt x="2235200" y="979552"/>
                </a:lnTo>
                <a:lnTo>
                  <a:pt x="2273300" y="976973"/>
                </a:lnTo>
                <a:lnTo>
                  <a:pt x="2324100" y="973858"/>
                </a:lnTo>
                <a:lnTo>
                  <a:pt x="2362200" y="970182"/>
                </a:lnTo>
                <a:lnTo>
                  <a:pt x="2413000" y="965921"/>
                </a:lnTo>
                <a:lnTo>
                  <a:pt x="2463800" y="961050"/>
                </a:lnTo>
                <a:lnTo>
                  <a:pt x="2514600" y="955545"/>
                </a:lnTo>
                <a:lnTo>
                  <a:pt x="2565400" y="949380"/>
                </a:lnTo>
                <a:lnTo>
                  <a:pt x="2628900" y="942531"/>
                </a:lnTo>
                <a:lnTo>
                  <a:pt x="2679700" y="934974"/>
                </a:lnTo>
                <a:lnTo>
                  <a:pt x="2730500" y="926684"/>
                </a:lnTo>
                <a:lnTo>
                  <a:pt x="2794000" y="917636"/>
                </a:lnTo>
                <a:lnTo>
                  <a:pt x="2844800" y="907805"/>
                </a:lnTo>
                <a:lnTo>
                  <a:pt x="2908300" y="897168"/>
                </a:lnTo>
                <a:lnTo>
                  <a:pt x="2971800" y="885700"/>
                </a:lnTo>
                <a:lnTo>
                  <a:pt x="3022600" y="873375"/>
                </a:lnTo>
                <a:lnTo>
                  <a:pt x="3073400" y="860169"/>
                </a:lnTo>
                <a:lnTo>
                  <a:pt x="3136900" y="846059"/>
                </a:lnTo>
                <a:lnTo>
                  <a:pt x="3187700" y="831018"/>
                </a:lnTo>
                <a:lnTo>
                  <a:pt x="3238500" y="815022"/>
                </a:lnTo>
                <a:lnTo>
                  <a:pt x="3289300" y="798048"/>
                </a:lnTo>
                <a:lnTo>
                  <a:pt x="3340100" y="780069"/>
                </a:lnTo>
                <a:lnTo>
                  <a:pt x="3390900" y="761063"/>
                </a:lnTo>
                <a:lnTo>
                  <a:pt x="3429000" y="741003"/>
                </a:lnTo>
                <a:lnTo>
                  <a:pt x="3467100" y="719865"/>
                </a:lnTo>
                <a:lnTo>
                  <a:pt x="3505200" y="697625"/>
                </a:lnTo>
                <a:lnTo>
                  <a:pt x="3543300" y="674259"/>
                </a:lnTo>
                <a:lnTo>
                  <a:pt x="3568700" y="649740"/>
                </a:lnTo>
                <a:lnTo>
                  <a:pt x="3581400" y="636893"/>
                </a:lnTo>
                <a:close/>
              </a:path>
            </a:pathLst>
          </a:custGeom>
          <a:solidFill>
            <a:srgbClr val="FB0027"/>
          </a:solidFill>
        </p:spPr>
        <p:txBody>
          <a:bodyPr wrap="square" lIns="0" tIns="0" rIns="0" bIns="0" rtlCol="0"/>
          <a:lstStyle/>
          <a:p>
            <a:endParaRPr/>
          </a:p>
        </p:txBody>
      </p:sp>
    </p:spTree>
    <p:extLst>
      <p:ext uri="{BB962C8B-B14F-4D97-AF65-F5344CB8AC3E}">
        <p14:creationId xmlns:p14="http://schemas.microsoft.com/office/powerpoint/2010/main" val="4052690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Impulse Level (BIL)</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43</a:t>
            </a:fld>
            <a:endParaRPr lang="en-US" dirty="0">
              <a:solidFill>
                <a:srgbClr val="FFFFFF"/>
              </a:solidFill>
            </a:endParaRPr>
          </a:p>
        </p:txBody>
      </p:sp>
      <p:sp>
        <p:nvSpPr>
          <p:cNvPr id="5" name="object 3"/>
          <p:cNvSpPr txBox="1"/>
          <p:nvPr/>
        </p:nvSpPr>
        <p:spPr>
          <a:xfrm>
            <a:off x="838200" y="1143000"/>
            <a:ext cx="7508240" cy="1701800"/>
          </a:xfrm>
          <a:prstGeom prst="rect">
            <a:avLst/>
          </a:prstGeom>
        </p:spPr>
        <p:txBody>
          <a:bodyPr vert="horz" wrap="square" lIns="0" tIns="12065" rIns="0" bIns="0" rtlCol="0">
            <a:spAutoFit/>
          </a:bodyPr>
          <a:lstStyle/>
          <a:p>
            <a:pPr marL="12700" marR="412115">
              <a:lnSpc>
                <a:spcPct val="100000"/>
              </a:lnSpc>
              <a:spcBef>
                <a:spcPts val="95"/>
              </a:spcBef>
              <a:buChar char="•"/>
              <a:tabLst>
                <a:tab pos="167640" algn="l"/>
              </a:tabLst>
            </a:pPr>
            <a:r>
              <a:rPr sz="2000" spc="-5" dirty="0">
                <a:latin typeface="Arial"/>
                <a:cs typeface="Arial"/>
              </a:rPr>
              <a:t>The BIL rating on </a:t>
            </a:r>
            <a:r>
              <a:rPr sz="2000" spc="-10" dirty="0">
                <a:latin typeface="Arial"/>
                <a:cs typeface="Arial"/>
              </a:rPr>
              <a:t>instrument </a:t>
            </a:r>
            <a:r>
              <a:rPr sz="2000" spc="-5" dirty="0">
                <a:latin typeface="Arial"/>
                <a:cs typeface="Arial"/>
              </a:rPr>
              <a:t>transformers are test ratings </a:t>
            </a:r>
            <a:r>
              <a:rPr sz="2000" spc="-10" dirty="0">
                <a:latin typeface="Arial"/>
                <a:cs typeface="Arial"/>
              </a:rPr>
              <a:t>and  </a:t>
            </a:r>
            <a:r>
              <a:rPr sz="2000" spc="-5" dirty="0">
                <a:latin typeface="Arial"/>
                <a:cs typeface="Arial"/>
              </a:rPr>
              <a:t>never apply to </a:t>
            </a:r>
            <a:r>
              <a:rPr sz="2000" spc="-10" dirty="0">
                <a:latin typeface="Arial"/>
                <a:cs typeface="Arial"/>
              </a:rPr>
              <a:t>actual in-service</a:t>
            </a:r>
            <a:r>
              <a:rPr sz="2000" dirty="0">
                <a:latin typeface="Arial"/>
                <a:cs typeface="Arial"/>
              </a:rPr>
              <a:t> </a:t>
            </a:r>
            <a:r>
              <a:rPr sz="2000" spc="-5" dirty="0">
                <a:latin typeface="Arial"/>
                <a:cs typeface="Arial"/>
              </a:rPr>
              <a:t>voltage.</a:t>
            </a:r>
            <a:endParaRPr sz="2000" dirty="0">
              <a:latin typeface="Arial"/>
              <a:cs typeface="Arial"/>
            </a:endParaRPr>
          </a:p>
          <a:p>
            <a:pPr marL="12700" marR="5080">
              <a:lnSpc>
                <a:spcPct val="100000"/>
              </a:lnSpc>
              <a:spcBef>
                <a:spcPts val="1200"/>
              </a:spcBef>
              <a:buChar char="•"/>
              <a:tabLst>
                <a:tab pos="167640" algn="l"/>
              </a:tabLst>
            </a:pPr>
            <a:r>
              <a:rPr sz="2000" spc="-5" dirty="0">
                <a:latin typeface="Arial"/>
                <a:cs typeface="Arial"/>
              </a:rPr>
              <a:t>These test values are for factory dielectric tests that are designed  to check the </a:t>
            </a:r>
            <a:r>
              <a:rPr sz="2000" spc="-10" dirty="0">
                <a:latin typeface="Arial"/>
                <a:cs typeface="Arial"/>
              </a:rPr>
              <a:t>insulation </a:t>
            </a:r>
            <a:r>
              <a:rPr sz="2000" spc="-5" dirty="0">
                <a:latin typeface="Arial"/>
                <a:cs typeface="Arial"/>
              </a:rPr>
              <a:t>and </a:t>
            </a:r>
            <a:r>
              <a:rPr sz="2000" spc="-10" dirty="0">
                <a:latin typeface="Arial"/>
                <a:cs typeface="Arial"/>
              </a:rPr>
              <a:t>workmanship </a:t>
            </a:r>
            <a:r>
              <a:rPr sz="2000" spc="-5" dirty="0">
                <a:latin typeface="Arial"/>
                <a:cs typeface="Arial"/>
              </a:rPr>
              <a:t>of </a:t>
            </a:r>
            <a:r>
              <a:rPr sz="2000" spc="-10" dirty="0">
                <a:latin typeface="Arial"/>
                <a:cs typeface="Arial"/>
              </a:rPr>
              <a:t>instrument  </a:t>
            </a:r>
            <a:r>
              <a:rPr sz="2000" spc="-5" dirty="0">
                <a:latin typeface="Arial"/>
                <a:cs typeface="Arial"/>
              </a:rPr>
              <a:t>transformers.</a:t>
            </a:r>
            <a:endParaRPr sz="2000" dirty="0">
              <a:latin typeface="Arial"/>
              <a:cs typeface="Arial"/>
            </a:endParaRPr>
          </a:p>
        </p:txBody>
      </p:sp>
      <p:sp>
        <p:nvSpPr>
          <p:cNvPr id="6" name="object 4"/>
          <p:cNvSpPr/>
          <p:nvPr/>
        </p:nvSpPr>
        <p:spPr>
          <a:xfrm>
            <a:off x="152400" y="2971800"/>
            <a:ext cx="4352544" cy="3022092"/>
          </a:xfrm>
          <a:prstGeom prst="rect">
            <a:avLst/>
          </a:prstGeom>
          <a:blipFill>
            <a:blip r:embed="rId2" cstate="print"/>
            <a:stretch>
              <a:fillRect/>
            </a:stretch>
          </a:blipFill>
        </p:spPr>
        <p:txBody>
          <a:bodyPr wrap="square" lIns="0" tIns="0" rIns="0" bIns="0" rtlCol="0"/>
          <a:lstStyle/>
          <a:p>
            <a:endParaRPr/>
          </a:p>
        </p:txBody>
      </p:sp>
      <p:sp>
        <p:nvSpPr>
          <p:cNvPr id="7" name="object 5"/>
          <p:cNvSpPr/>
          <p:nvPr/>
        </p:nvSpPr>
        <p:spPr>
          <a:xfrm>
            <a:off x="4620895" y="3012948"/>
            <a:ext cx="4352544" cy="2980944"/>
          </a:xfrm>
          <a:prstGeom prst="rect">
            <a:avLst/>
          </a:prstGeom>
          <a:blipFill>
            <a:blip r:embed="rId3" cstate="print"/>
            <a:stretch>
              <a:fillRect/>
            </a:stretch>
          </a:blipFill>
        </p:spPr>
        <p:txBody>
          <a:bodyPr wrap="square" lIns="0" tIns="0" rIns="0" bIns="0" rtlCol="0"/>
          <a:lstStyle/>
          <a:p>
            <a:endParaRPr/>
          </a:p>
        </p:txBody>
      </p:sp>
      <p:sp>
        <p:nvSpPr>
          <p:cNvPr id="8" name="object 7"/>
          <p:cNvSpPr/>
          <p:nvPr/>
        </p:nvSpPr>
        <p:spPr>
          <a:xfrm>
            <a:off x="123825" y="3733800"/>
            <a:ext cx="1276350" cy="667385"/>
          </a:xfrm>
          <a:custGeom>
            <a:avLst/>
            <a:gdLst/>
            <a:ahLst/>
            <a:cxnLst/>
            <a:rect l="l" t="t" r="r" b="b"/>
            <a:pathLst>
              <a:path w="1276350" h="667385">
                <a:moveTo>
                  <a:pt x="1276350" y="342137"/>
                </a:moveTo>
                <a:lnTo>
                  <a:pt x="1276350" y="323087"/>
                </a:lnTo>
                <a:lnTo>
                  <a:pt x="1275588" y="313943"/>
                </a:lnTo>
                <a:lnTo>
                  <a:pt x="1265106" y="271682"/>
                </a:lnTo>
                <a:lnTo>
                  <a:pt x="1247264" y="232992"/>
                </a:lnTo>
                <a:lnTo>
                  <a:pt x="1222858" y="197755"/>
                </a:lnTo>
                <a:lnTo>
                  <a:pt x="1192681" y="165852"/>
                </a:lnTo>
                <a:lnTo>
                  <a:pt x="1157528" y="137166"/>
                </a:lnTo>
                <a:lnTo>
                  <a:pt x="1118195" y="111577"/>
                </a:lnTo>
                <a:lnTo>
                  <a:pt x="1075476" y="88967"/>
                </a:lnTo>
                <a:lnTo>
                  <a:pt x="1030166" y="69218"/>
                </a:lnTo>
                <a:lnTo>
                  <a:pt x="983060" y="52211"/>
                </a:lnTo>
                <a:lnTo>
                  <a:pt x="934953" y="37828"/>
                </a:lnTo>
                <a:lnTo>
                  <a:pt x="886640" y="25950"/>
                </a:lnTo>
                <a:lnTo>
                  <a:pt x="838915" y="16460"/>
                </a:lnTo>
                <a:lnTo>
                  <a:pt x="792574" y="9238"/>
                </a:lnTo>
                <a:lnTo>
                  <a:pt x="748410" y="4166"/>
                </a:lnTo>
                <a:lnTo>
                  <a:pt x="707220" y="1126"/>
                </a:lnTo>
                <a:lnTo>
                  <a:pt x="669798" y="0"/>
                </a:lnTo>
                <a:lnTo>
                  <a:pt x="602677" y="91"/>
                </a:lnTo>
                <a:lnTo>
                  <a:pt x="528388" y="4062"/>
                </a:lnTo>
                <a:lnTo>
                  <a:pt x="484813" y="9050"/>
                </a:lnTo>
                <a:lnTo>
                  <a:pt x="439031" y="16155"/>
                </a:lnTo>
                <a:lnTo>
                  <a:pt x="391825" y="25487"/>
                </a:lnTo>
                <a:lnTo>
                  <a:pt x="343977" y="37154"/>
                </a:lnTo>
                <a:lnTo>
                  <a:pt x="296269" y="51266"/>
                </a:lnTo>
                <a:lnTo>
                  <a:pt x="249483" y="67932"/>
                </a:lnTo>
                <a:lnTo>
                  <a:pt x="204402" y="87261"/>
                </a:lnTo>
                <a:lnTo>
                  <a:pt x="161809" y="109364"/>
                </a:lnTo>
                <a:lnTo>
                  <a:pt x="122485" y="134348"/>
                </a:lnTo>
                <a:lnTo>
                  <a:pt x="87212" y="162323"/>
                </a:lnTo>
                <a:lnTo>
                  <a:pt x="56774" y="193399"/>
                </a:lnTo>
                <a:lnTo>
                  <a:pt x="31952" y="227685"/>
                </a:lnTo>
                <a:lnTo>
                  <a:pt x="13528" y="265290"/>
                </a:lnTo>
                <a:lnTo>
                  <a:pt x="2285" y="306324"/>
                </a:lnTo>
                <a:lnTo>
                  <a:pt x="0" y="324612"/>
                </a:lnTo>
                <a:lnTo>
                  <a:pt x="0" y="326136"/>
                </a:lnTo>
                <a:lnTo>
                  <a:pt x="2285" y="319278"/>
                </a:lnTo>
                <a:lnTo>
                  <a:pt x="7619" y="313182"/>
                </a:lnTo>
                <a:lnTo>
                  <a:pt x="13715" y="307848"/>
                </a:lnTo>
                <a:lnTo>
                  <a:pt x="20573" y="304800"/>
                </a:lnTo>
                <a:lnTo>
                  <a:pt x="28193" y="304800"/>
                </a:lnTo>
                <a:lnTo>
                  <a:pt x="28193" y="361950"/>
                </a:lnTo>
                <a:lnTo>
                  <a:pt x="57149" y="332232"/>
                </a:lnTo>
                <a:lnTo>
                  <a:pt x="57149" y="326136"/>
                </a:lnTo>
                <a:lnTo>
                  <a:pt x="57911" y="320040"/>
                </a:lnTo>
                <a:lnTo>
                  <a:pt x="58673" y="313182"/>
                </a:lnTo>
                <a:lnTo>
                  <a:pt x="71401" y="275525"/>
                </a:lnTo>
                <a:lnTo>
                  <a:pt x="92112" y="241273"/>
                </a:lnTo>
                <a:lnTo>
                  <a:pt x="119836" y="210288"/>
                </a:lnTo>
                <a:lnTo>
                  <a:pt x="153576" y="182482"/>
                </a:lnTo>
                <a:lnTo>
                  <a:pt x="192342" y="157750"/>
                </a:lnTo>
                <a:lnTo>
                  <a:pt x="235144" y="135993"/>
                </a:lnTo>
                <a:lnTo>
                  <a:pt x="280991" y="117107"/>
                </a:lnTo>
                <a:lnTo>
                  <a:pt x="328893" y="100990"/>
                </a:lnTo>
                <a:lnTo>
                  <a:pt x="377859" y="87540"/>
                </a:lnTo>
                <a:lnTo>
                  <a:pt x="426900" y="76657"/>
                </a:lnTo>
                <a:lnTo>
                  <a:pt x="475025" y="68236"/>
                </a:lnTo>
                <a:lnTo>
                  <a:pt x="521243" y="62177"/>
                </a:lnTo>
                <a:lnTo>
                  <a:pt x="564564" y="58378"/>
                </a:lnTo>
                <a:lnTo>
                  <a:pt x="602677" y="56791"/>
                </a:lnTo>
                <a:lnTo>
                  <a:pt x="607314" y="56776"/>
                </a:lnTo>
                <a:lnTo>
                  <a:pt x="637794" y="57140"/>
                </a:lnTo>
                <a:lnTo>
                  <a:pt x="669798" y="57188"/>
                </a:lnTo>
                <a:lnTo>
                  <a:pt x="699516" y="58673"/>
                </a:lnTo>
                <a:lnTo>
                  <a:pt x="733709" y="60221"/>
                </a:lnTo>
                <a:lnTo>
                  <a:pt x="772882" y="64038"/>
                </a:lnTo>
                <a:lnTo>
                  <a:pt x="815899" y="70217"/>
                </a:lnTo>
                <a:lnTo>
                  <a:pt x="861627" y="78853"/>
                </a:lnTo>
                <a:lnTo>
                  <a:pt x="908931" y="90038"/>
                </a:lnTo>
                <a:lnTo>
                  <a:pt x="956677" y="103866"/>
                </a:lnTo>
                <a:lnTo>
                  <a:pt x="1003730" y="120429"/>
                </a:lnTo>
                <a:lnTo>
                  <a:pt x="1048956" y="139821"/>
                </a:lnTo>
                <a:lnTo>
                  <a:pt x="1091222" y="162135"/>
                </a:lnTo>
                <a:lnTo>
                  <a:pt x="1129392" y="187465"/>
                </a:lnTo>
                <a:lnTo>
                  <a:pt x="1162333" y="215903"/>
                </a:lnTo>
                <a:lnTo>
                  <a:pt x="1188911" y="247543"/>
                </a:lnTo>
                <a:lnTo>
                  <a:pt x="1207990" y="282478"/>
                </a:lnTo>
                <a:lnTo>
                  <a:pt x="1218438" y="320801"/>
                </a:lnTo>
                <a:lnTo>
                  <a:pt x="1219200" y="327659"/>
                </a:lnTo>
                <a:lnTo>
                  <a:pt x="1219200" y="473134"/>
                </a:lnTo>
                <a:lnTo>
                  <a:pt x="1221812" y="470423"/>
                </a:lnTo>
                <a:lnTo>
                  <a:pt x="1247053" y="434387"/>
                </a:lnTo>
                <a:lnTo>
                  <a:pt x="1265281" y="394715"/>
                </a:lnTo>
                <a:lnTo>
                  <a:pt x="1275588" y="351281"/>
                </a:lnTo>
                <a:lnTo>
                  <a:pt x="1276350" y="342137"/>
                </a:lnTo>
                <a:close/>
              </a:path>
              <a:path w="1276350" h="667385">
                <a:moveTo>
                  <a:pt x="28193" y="304800"/>
                </a:moveTo>
                <a:lnTo>
                  <a:pt x="20573" y="304800"/>
                </a:lnTo>
                <a:lnTo>
                  <a:pt x="13715" y="307848"/>
                </a:lnTo>
                <a:lnTo>
                  <a:pt x="7619" y="313182"/>
                </a:lnTo>
                <a:lnTo>
                  <a:pt x="2285" y="319278"/>
                </a:lnTo>
                <a:lnTo>
                  <a:pt x="0" y="326136"/>
                </a:lnTo>
                <a:lnTo>
                  <a:pt x="0" y="332994"/>
                </a:lnTo>
                <a:lnTo>
                  <a:pt x="28193" y="304800"/>
                </a:lnTo>
                <a:close/>
              </a:path>
              <a:path w="1276350" h="667385">
                <a:moveTo>
                  <a:pt x="1219200" y="473134"/>
                </a:moveTo>
                <a:lnTo>
                  <a:pt x="1219200" y="340613"/>
                </a:lnTo>
                <a:lnTo>
                  <a:pt x="1218438" y="346709"/>
                </a:lnTo>
                <a:lnTo>
                  <a:pt x="1207041" y="386450"/>
                </a:lnTo>
                <a:lnTo>
                  <a:pt x="1186496" y="422529"/>
                </a:lnTo>
                <a:lnTo>
                  <a:pt x="1158015" y="455051"/>
                </a:lnTo>
                <a:lnTo>
                  <a:pt x="1122814" y="484126"/>
                </a:lnTo>
                <a:lnTo>
                  <a:pt x="1082107" y="509860"/>
                </a:lnTo>
                <a:lnTo>
                  <a:pt x="1037106" y="532361"/>
                </a:lnTo>
                <a:lnTo>
                  <a:pt x="989028" y="551735"/>
                </a:lnTo>
                <a:lnTo>
                  <a:pt x="939085" y="568091"/>
                </a:lnTo>
                <a:lnTo>
                  <a:pt x="888492" y="581535"/>
                </a:lnTo>
                <a:lnTo>
                  <a:pt x="838464" y="592175"/>
                </a:lnTo>
                <a:lnTo>
                  <a:pt x="790214" y="600117"/>
                </a:lnTo>
                <a:lnTo>
                  <a:pt x="744956" y="605471"/>
                </a:lnTo>
                <a:lnTo>
                  <a:pt x="703904" y="608342"/>
                </a:lnTo>
                <a:lnTo>
                  <a:pt x="668274" y="608838"/>
                </a:lnTo>
                <a:lnTo>
                  <a:pt x="637794" y="609600"/>
                </a:lnTo>
                <a:lnTo>
                  <a:pt x="607314" y="608838"/>
                </a:lnTo>
                <a:lnTo>
                  <a:pt x="571620" y="608233"/>
                </a:lnTo>
                <a:lnTo>
                  <a:pt x="530780" y="605338"/>
                </a:lnTo>
                <a:lnTo>
                  <a:pt x="485947" y="600044"/>
                </a:lnTo>
                <a:lnTo>
                  <a:pt x="438271" y="592241"/>
                </a:lnTo>
                <a:lnTo>
                  <a:pt x="388905" y="581819"/>
                </a:lnTo>
                <a:lnTo>
                  <a:pt x="339001" y="568668"/>
                </a:lnTo>
                <a:lnTo>
                  <a:pt x="289712" y="552678"/>
                </a:lnTo>
                <a:lnTo>
                  <a:pt x="242189" y="533740"/>
                </a:lnTo>
                <a:lnTo>
                  <a:pt x="197585" y="511743"/>
                </a:lnTo>
                <a:lnTo>
                  <a:pt x="157053" y="486579"/>
                </a:lnTo>
                <a:lnTo>
                  <a:pt x="121743" y="458136"/>
                </a:lnTo>
                <a:lnTo>
                  <a:pt x="92808" y="426306"/>
                </a:lnTo>
                <a:lnTo>
                  <a:pt x="71394" y="390957"/>
                </a:lnTo>
                <a:lnTo>
                  <a:pt x="58673" y="352044"/>
                </a:lnTo>
                <a:lnTo>
                  <a:pt x="57911" y="345186"/>
                </a:lnTo>
                <a:lnTo>
                  <a:pt x="57149" y="339090"/>
                </a:lnTo>
                <a:lnTo>
                  <a:pt x="57149" y="333756"/>
                </a:lnTo>
                <a:lnTo>
                  <a:pt x="54554" y="344912"/>
                </a:lnTo>
                <a:lnTo>
                  <a:pt x="48386" y="353853"/>
                </a:lnTo>
                <a:lnTo>
                  <a:pt x="39362" y="359794"/>
                </a:lnTo>
                <a:lnTo>
                  <a:pt x="28193" y="361950"/>
                </a:lnTo>
                <a:lnTo>
                  <a:pt x="28193" y="304800"/>
                </a:lnTo>
                <a:lnTo>
                  <a:pt x="0" y="332994"/>
                </a:lnTo>
                <a:lnTo>
                  <a:pt x="0" y="343662"/>
                </a:lnTo>
                <a:lnTo>
                  <a:pt x="761" y="352806"/>
                </a:lnTo>
                <a:lnTo>
                  <a:pt x="13786" y="401893"/>
                </a:lnTo>
                <a:lnTo>
                  <a:pt x="31962" y="438591"/>
                </a:lnTo>
                <a:lnTo>
                  <a:pt x="56126" y="472143"/>
                </a:lnTo>
                <a:lnTo>
                  <a:pt x="85593" y="502647"/>
                </a:lnTo>
                <a:lnTo>
                  <a:pt x="119674" y="530202"/>
                </a:lnTo>
                <a:lnTo>
                  <a:pt x="157682" y="554907"/>
                </a:lnTo>
                <a:lnTo>
                  <a:pt x="198932" y="576860"/>
                </a:lnTo>
                <a:lnTo>
                  <a:pt x="242735" y="596161"/>
                </a:lnTo>
                <a:lnTo>
                  <a:pt x="288406" y="612906"/>
                </a:lnTo>
                <a:lnTo>
                  <a:pt x="335257" y="627196"/>
                </a:lnTo>
                <a:lnTo>
                  <a:pt x="382601" y="639129"/>
                </a:lnTo>
                <a:lnTo>
                  <a:pt x="429751" y="648803"/>
                </a:lnTo>
                <a:lnTo>
                  <a:pt x="476021" y="656318"/>
                </a:lnTo>
                <a:lnTo>
                  <a:pt x="520723" y="661771"/>
                </a:lnTo>
                <a:lnTo>
                  <a:pt x="563171" y="665261"/>
                </a:lnTo>
                <a:lnTo>
                  <a:pt x="602677" y="666888"/>
                </a:lnTo>
                <a:lnTo>
                  <a:pt x="638556" y="666750"/>
                </a:lnTo>
                <a:lnTo>
                  <a:pt x="702564" y="665226"/>
                </a:lnTo>
                <a:lnTo>
                  <a:pt x="741104" y="662970"/>
                </a:lnTo>
                <a:lnTo>
                  <a:pt x="783533" y="658594"/>
                </a:lnTo>
                <a:lnTo>
                  <a:pt x="828942" y="651972"/>
                </a:lnTo>
                <a:lnTo>
                  <a:pt x="876422" y="642976"/>
                </a:lnTo>
                <a:lnTo>
                  <a:pt x="925065" y="631480"/>
                </a:lnTo>
                <a:lnTo>
                  <a:pt x="973962" y="617359"/>
                </a:lnTo>
                <a:lnTo>
                  <a:pt x="1022205" y="600486"/>
                </a:lnTo>
                <a:lnTo>
                  <a:pt x="1068885" y="580735"/>
                </a:lnTo>
                <a:lnTo>
                  <a:pt x="1113094" y="557979"/>
                </a:lnTo>
                <a:lnTo>
                  <a:pt x="1153924" y="532093"/>
                </a:lnTo>
                <a:lnTo>
                  <a:pt x="1190466" y="502949"/>
                </a:lnTo>
                <a:lnTo>
                  <a:pt x="1219200" y="473134"/>
                </a:lnTo>
                <a:close/>
              </a:path>
              <a:path w="1276350" h="667385">
                <a:moveTo>
                  <a:pt x="57149" y="333756"/>
                </a:moveTo>
                <a:lnTo>
                  <a:pt x="57149" y="332232"/>
                </a:lnTo>
                <a:lnTo>
                  <a:pt x="28193" y="361950"/>
                </a:lnTo>
                <a:lnTo>
                  <a:pt x="39362" y="359794"/>
                </a:lnTo>
                <a:lnTo>
                  <a:pt x="48386" y="353853"/>
                </a:lnTo>
                <a:lnTo>
                  <a:pt x="54554" y="344912"/>
                </a:lnTo>
                <a:lnTo>
                  <a:pt x="57149" y="333756"/>
                </a:lnTo>
                <a:close/>
              </a:path>
            </a:pathLst>
          </a:custGeom>
          <a:solidFill>
            <a:srgbClr val="FB0027"/>
          </a:solidFill>
        </p:spPr>
        <p:txBody>
          <a:bodyPr wrap="square" lIns="0" tIns="0" rIns="0" bIns="0" rtlCol="0"/>
          <a:lstStyle/>
          <a:p>
            <a:endParaRPr/>
          </a:p>
        </p:txBody>
      </p:sp>
      <p:sp>
        <p:nvSpPr>
          <p:cNvPr id="9" name="object 6"/>
          <p:cNvSpPr/>
          <p:nvPr/>
        </p:nvSpPr>
        <p:spPr>
          <a:xfrm>
            <a:off x="4504944" y="4343400"/>
            <a:ext cx="2184400" cy="514984"/>
          </a:xfrm>
          <a:custGeom>
            <a:avLst/>
            <a:gdLst/>
            <a:ahLst/>
            <a:cxnLst/>
            <a:rect l="l" t="t" r="r" b="b"/>
            <a:pathLst>
              <a:path w="2184400" h="514985">
                <a:moveTo>
                  <a:pt x="12700" y="306409"/>
                </a:moveTo>
                <a:lnTo>
                  <a:pt x="12699" y="208111"/>
                </a:lnTo>
                <a:lnTo>
                  <a:pt x="0" y="219541"/>
                </a:lnTo>
                <a:lnTo>
                  <a:pt x="0" y="294979"/>
                </a:lnTo>
                <a:lnTo>
                  <a:pt x="12700" y="306409"/>
                </a:lnTo>
                <a:close/>
              </a:path>
              <a:path w="2184400" h="514985">
                <a:moveTo>
                  <a:pt x="2171700" y="310219"/>
                </a:moveTo>
                <a:lnTo>
                  <a:pt x="2171700" y="204301"/>
                </a:lnTo>
                <a:lnTo>
                  <a:pt x="2159000" y="190585"/>
                </a:lnTo>
                <a:lnTo>
                  <a:pt x="2108200" y="158910"/>
                </a:lnTo>
                <a:lnTo>
                  <a:pt x="2057400" y="130102"/>
                </a:lnTo>
                <a:lnTo>
                  <a:pt x="2019300" y="116774"/>
                </a:lnTo>
                <a:lnTo>
                  <a:pt x="1981200" y="104164"/>
                </a:lnTo>
                <a:lnTo>
                  <a:pt x="1943100" y="92272"/>
                </a:lnTo>
                <a:lnTo>
                  <a:pt x="1905000" y="81098"/>
                </a:lnTo>
                <a:lnTo>
                  <a:pt x="1866900" y="70644"/>
                </a:lnTo>
                <a:lnTo>
                  <a:pt x="1816100" y="60909"/>
                </a:lnTo>
                <a:lnTo>
                  <a:pt x="1765300" y="51894"/>
                </a:lnTo>
                <a:lnTo>
                  <a:pt x="1714500" y="43599"/>
                </a:lnTo>
                <a:lnTo>
                  <a:pt x="1663700" y="36025"/>
                </a:lnTo>
                <a:lnTo>
                  <a:pt x="1612900" y="29172"/>
                </a:lnTo>
                <a:lnTo>
                  <a:pt x="1562100" y="23040"/>
                </a:lnTo>
                <a:lnTo>
                  <a:pt x="1498600" y="17629"/>
                </a:lnTo>
                <a:lnTo>
                  <a:pt x="1447800" y="12941"/>
                </a:lnTo>
                <a:lnTo>
                  <a:pt x="1384300" y="8976"/>
                </a:lnTo>
                <a:lnTo>
                  <a:pt x="1333500" y="5733"/>
                </a:lnTo>
                <a:lnTo>
                  <a:pt x="1270000" y="3214"/>
                </a:lnTo>
                <a:lnTo>
                  <a:pt x="1206500" y="1418"/>
                </a:lnTo>
                <a:lnTo>
                  <a:pt x="1143000" y="347"/>
                </a:lnTo>
                <a:lnTo>
                  <a:pt x="1092200" y="0"/>
                </a:lnTo>
                <a:lnTo>
                  <a:pt x="1028700" y="377"/>
                </a:lnTo>
                <a:lnTo>
                  <a:pt x="965200" y="1480"/>
                </a:lnTo>
                <a:lnTo>
                  <a:pt x="901700" y="3309"/>
                </a:lnTo>
                <a:lnTo>
                  <a:pt x="850900" y="5864"/>
                </a:lnTo>
                <a:lnTo>
                  <a:pt x="787400" y="9145"/>
                </a:lnTo>
                <a:lnTo>
                  <a:pt x="723900" y="13153"/>
                </a:lnTo>
                <a:lnTo>
                  <a:pt x="673100" y="17888"/>
                </a:lnTo>
                <a:lnTo>
                  <a:pt x="609600" y="23351"/>
                </a:lnTo>
                <a:lnTo>
                  <a:pt x="558800" y="29542"/>
                </a:lnTo>
                <a:lnTo>
                  <a:pt x="508000" y="36461"/>
                </a:lnTo>
                <a:lnTo>
                  <a:pt x="457200" y="44109"/>
                </a:lnTo>
                <a:lnTo>
                  <a:pt x="406400" y="52486"/>
                </a:lnTo>
                <a:lnTo>
                  <a:pt x="355600" y="61593"/>
                </a:lnTo>
                <a:lnTo>
                  <a:pt x="317500" y="71430"/>
                </a:lnTo>
                <a:lnTo>
                  <a:pt x="266700" y="81997"/>
                </a:lnTo>
                <a:lnTo>
                  <a:pt x="228600" y="93294"/>
                </a:lnTo>
                <a:lnTo>
                  <a:pt x="190500" y="105323"/>
                </a:lnTo>
                <a:lnTo>
                  <a:pt x="152400" y="118084"/>
                </a:lnTo>
                <a:lnTo>
                  <a:pt x="114300" y="131576"/>
                </a:lnTo>
                <a:lnTo>
                  <a:pt x="63499" y="160757"/>
                </a:lnTo>
                <a:lnTo>
                  <a:pt x="25399" y="192871"/>
                </a:lnTo>
                <a:lnTo>
                  <a:pt x="12699" y="204301"/>
                </a:lnTo>
                <a:lnTo>
                  <a:pt x="12700" y="310219"/>
                </a:lnTo>
                <a:lnTo>
                  <a:pt x="25400" y="323935"/>
                </a:lnTo>
                <a:lnTo>
                  <a:pt x="38100" y="336889"/>
                </a:lnTo>
                <a:lnTo>
                  <a:pt x="50800" y="349081"/>
                </a:lnTo>
                <a:lnTo>
                  <a:pt x="50800" y="240877"/>
                </a:lnTo>
                <a:lnTo>
                  <a:pt x="63500" y="229447"/>
                </a:lnTo>
                <a:lnTo>
                  <a:pt x="76200" y="221065"/>
                </a:lnTo>
                <a:lnTo>
                  <a:pt x="88900" y="211921"/>
                </a:lnTo>
                <a:lnTo>
                  <a:pt x="127000" y="188168"/>
                </a:lnTo>
                <a:lnTo>
                  <a:pt x="177800" y="168321"/>
                </a:lnTo>
                <a:lnTo>
                  <a:pt x="228600" y="151776"/>
                </a:lnTo>
                <a:lnTo>
                  <a:pt x="279400" y="137928"/>
                </a:lnTo>
                <a:lnTo>
                  <a:pt x="330200" y="126174"/>
                </a:lnTo>
                <a:lnTo>
                  <a:pt x="381000" y="115909"/>
                </a:lnTo>
                <a:lnTo>
                  <a:pt x="457200" y="102193"/>
                </a:lnTo>
                <a:lnTo>
                  <a:pt x="508000" y="94489"/>
                </a:lnTo>
                <a:lnTo>
                  <a:pt x="558800" y="87560"/>
                </a:lnTo>
                <a:lnTo>
                  <a:pt x="609600" y="81397"/>
                </a:lnTo>
                <a:lnTo>
                  <a:pt x="660400" y="75988"/>
                </a:lnTo>
                <a:lnTo>
                  <a:pt x="711200" y="71323"/>
                </a:lnTo>
                <a:lnTo>
                  <a:pt x="774700" y="67389"/>
                </a:lnTo>
                <a:lnTo>
                  <a:pt x="825500" y="64177"/>
                </a:lnTo>
                <a:lnTo>
                  <a:pt x="876300" y="61676"/>
                </a:lnTo>
                <a:lnTo>
                  <a:pt x="927100" y="59873"/>
                </a:lnTo>
                <a:lnTo>
                  <a:pt x="977900" y="58759"/>
                </a:lnTo>
                <a:lnTo>
                  <a:pt x="1028700" y="57235"/>
                </a:lnTo>
                <a:lnTo>
                  <a:pt x="1143000" y="57235"/>
                </a:lnTo>
                <a:lnTo>
                  <a:pt x="1193800" y="58759"/>
                </a:lnTo>
                <a:lnTo>
                  <a:pt x="1244600" y="59871"/>
                </a:lnTo>
                <a:lnTo>
                  <a:pt x="1308100" y="61674"/>
                </a:lnTo>
                <a:lnTo>
                  <a:pt x="1358900" y="64179"/>
                </a:lnTo>
                <a:lnTo>
                  <a:pt x="1409700" y="67395"/>
                </a:lnTo>
                <a:lnTo>
                  <a:pt x="1460500" y="71332"/>
                </a:lnTo>
                <a:lnTo>
                  <a:pt x="1511300" y="76001"/>
                </a:lnTo>
                <a:lnTo>
                  <a:pt x="1562100" y="81412"/>
                </a:lnTo>
                <a:lnTo>
                  <a:pt x="1612900" y="87574"/>
                </a:lnTo>
                <a:lnTo>
                  <a:pt x="1676400" y="94498"/>
                </a:lnTo>
                <a:lnTo>
                  <a:pt x="1727200" y="102193"/>
                </a:lnTo>
                <a:lnTo>
                  <a:pt x="1803400" y="115909"/>
                </a:lnTo>
                <a:lnTo>
                  <a:pt x="1854200" y="126015"/>
                </a:lnTo>
                <a:lnTo>
                  <a:pt x="1905000" y="137987"/>
                </a:lnTo>
                <a:lnTo>
                  <a:pt x="1955800" y="152271"/>
                </a:lnTo>
                <a:lnTo>
                  <a:pt x="2006600" y="169311"/>
                </a:lnTo>
                <a:lnTo>
                  <a:pt x="2044700" y="189554"/>
                </a:lnTo>
                <a:lnTo>
                  <a:pt x="2095500" y="213445"/>
                </a:lnTo>
                <a:lnTo>
                  <a:pt x="2108200" y="222589"/>
                </a:lnTo>
                <a:lnTo>
                  <a:pt x="2120900" y="232495"/>
                </a:lnTo>
                <a:lnTo>
                  <a:pt x="2120900" y="243163"/>
                </a:lnTo>
                <a:lnTo>
                  <a:pt x="2132806" y="254593"/>
                </a:lnTo>
                <a:lnTo>
                  <a:pt x="2133600" y="253831"/>
                </a:lnTo>
                <a:lnTo>
                  <a:pt x="2133600" y="341842"/>
                </a:lnTo>
                <a:lnTo>
                  <a:pt x="2146300" y="335365"/>
                </a:lnTo>
                <a:lnTo>
                  <a:pt x="2159000" y="321649"/>
                </a:lnTo>
                <a:lnTo>
                  <a:pt x="2171700" y="310219"/>
                </a:lnTo>
                <a:close/>
              </a:path>
              <a:path w="2184400" h="514985">
                <a:moveTo>
                  <a:pt x="63500" y="237067"/>
                </a:moveTo>
                <a:lnTo>
                  <a:pt x="50800" y="240877"/>
                </a:lnTo>
                <a:lnTo>
                  <a:pt x="50800" y="248497"/>
                </a:lnTo>
                <a:lnTo>
                  <a:pt x="63500" y="237067"/>
                </a:lnTo>
                <a:close/>
              </a:path>
              <a:path w="2184400" h="514985">
                <a:moveTo>
                  <a:pt x="63500" y="277453"/>
                </a:moveTo>
                <a:lnTo>
                  <a:pt x="50800" y="266023"/>
                </a:lnTo>
                <a:lnTo>
                  <a:pt x="50800" y="273643"/>
                </a:lnTo>
                <a:lnTo>
                  <a:pt x="63500" y="277453"/>
                </a:lnTo>
                <a:close/>
              </a:path>
              <a:path w="2184400" h="514985">
                <a:moveTo>
                  <a:pt x="2133600" y="341842"/>
                </a:moveTo>
                <a:lnTo>
                  <a:pt x="2133600" y="260689"/>
                </a:lnTo>
                <a:lnTo>
                  <a:pt x="2132806" y="259927"/>
                </a:lnTo>
                <a:lnTo>
                  <a:pt x="2120900" y="271357"/>
                </a:lnTo>
                <a:lnTo>
                  <a:pt x="2120900" y="273643"/>
                </a:lnTo>
                <a:lnTo>
                  <a:pt x="2108200" y="285073"/>
                </a:lnTo>
                <a:lnTo>
                  <a:pt x="2108200" y="293455"/>
                </a:lnTo>
                <a:lnTo>
                  <a:pt x="2095500" y="302599"/>
                </a:lnTo>
                <a:lnTo>
                  <a:pt x="2044700" y="326361"/>
                </a:lnTo>
                <a:lnTo>
                  <a:pt x="1993900" y="346191"/>
                </a:lnTo>
                <a:lnTo>
                  <a:pt x="1955800" y="362711"/>
                </a:lnTo>
                <a:lnTo>
                  <a:pt x="1905000" y="376541"/>
                </a:lnTo>
                <a:lnTo>
                  <a:pt x="1854200" y="388301"/>
                </a:lnTo>
                <a:lnTo>
                  <a:pt x="1803400" y="398611"/>
                </a:lnTo>
                <a:lnTo>
                  <a:pt x="1727200" y="412327"/>
                </a:lnTo>
                <a:lnTo>
                  <a:pt x="1676400" y="420032"/>
                </a:lnTo>
                <a:lnTo>
                  <a:pt x="1612900" y="426960"/>
                </a:lnTo>
                <a:lnTo>
                  <a:pt x="1562100" y="433123"/>
                </a:lnTo>
                <a:lnTo>
                  <a:pt x="1511300" y="438532"/>
                </a:lnTo>
                <a:lnTo>
                  <a:pt x="1460500" y="443198"/>
                </a:lnTo>
                <a:lnTo>
                  <a:pt x="1409700" y="447131"/>
                </a:lnTo>
                <a:lnTo>
                  <a:pt x="1358900" y="450343"/>
                </a:lnTo>
                <a:lnTo>
                  <a:pt x="1308100" y="452845"/>
                </a:lnTo>
                <a:lnTo>
                  <a:pt x="1244600" y="454647"/>
                </a:lnTo>
                <a:lnTo>
                  <a:pt x="1193800" y="455761"/>
                </a:lnTo>
                <a:lnTo>
                  <a:pt x="1143000" y="457285"/>
                </a:lnTo>
                <a:lnTo>
                  <a:pt x="1028700" y="457285"/>
                </a:lnTo>
                <a:lnTo>
                  <a:pt x="977900" y="455761"/>
                </a:lnTo>
                <a:lnTo>
                  <a:pt x="927100" y="454655"/>
                </a:lnTo>
                <a:lnTo>
                  <a:pt x="876300" y="452856"/>
                </a:lnTo>
                <a:lnTo>
                  <a:pt x="825500" y="450353"/>
                </a:lnTo>
                <a:lnTo>
                  <a:pt x="774700" y="447137"/>
                </a:lnTo>
                <a:lnTo>
                  <a:pt x="711200" y="443198"/>
                </a:lnTo>
                <a:lnTo>
                  <a:pt x="660400" y="438527"/>
                </a:lnTo>
                <a:lnTo>
                  <a:pt x="609600" y="433114"/>
                </a:lnTo>
                <a:lnTo>
                  <a:pt x="558800" y="426949"/>
                </a:lnTo>
                <a:lnTo>
                  <a:pt x="508000" y="420024"/>
                </a:lnTo>
                <a:lnTo>
                  <a:pt x="457200" y="412327"/>
                </a:lnTo>
                <a:lnTo>
                  <a:pt x="381000" y="398611"/>
                </a:lnTo>
                <a:lnTo>
                  <a:pt x="330200" y="388503"/>
                </a:lnTo>
                <a:lnTo>
                  <a:pt x="279400" y="376468"/>
                </a:lnTo>
                <a:lnTo>
                  <a:pt x="228600" y="362107"/>
                </a:lnTo>
                <a:lnTo>
                  <a:pt x="177800" y="345020"/>
                </a:lnTo>
                <a:lnTo>
                  <a:pt x="127000" y="324809"/>
                </a:lnTo>
                <a:lnTo>
                  <a:pt x="88900" y="301075"/>
                </a:lnTo>
                <a:lnTo>
                  <a:pt x="76200" y="291169"/>
                </a:lnTo>
                <a:lnTo>
                  <a:pt x="63500" y="282025"/>
                </a:lnTo>
                <a:lnTo>
                  <a:pt x="50800" y="273643"/>
                </a:lnTo>
                <a:lnTo>
                  <a:pt x="50800" y="349081"/>
                </a:lnTo>
                <a:lnTo>
                  <a:pt x="88900" y="371595"/>
                </a:lnTo>
                <a:lnTo>
                  <a:pt x="139700" y="391127"/>
                </a:lnTo>
                <a:lnTo>
                  <a:pt x="177800" y="407968"/>
                </a:lnTo>
                <a:lnTo>
                  <a:pt x="228600" y="422409"/>
                </a:lnTo>
                <a:lnTo>
                  <a:pt x="279400" y="434741"/>
                </a:lnTo>
                <a:lnTo>
                  <a:pt x="317500" y="445253"/>
                </a:lnTo>
                <a:lnTo>
                  <a:pt x="368300" y="454237"/>
                </a:lnTo>
                <a:lnTo>
                  <a:pt x="406400" y="461857"/>
                </a:lnTo>
                <a:lnTo>
                  <a:pt x="444500" y="468715"/>
                </a:lnTo>
                <a:lnTo>
                  <a:pt x="495300" y="475823"/>
                </a:lnTo>
                <a:lnTo>
                  <a:pt x="546100" y="482269"/>
                </a:lnTo>
                <a:lnTo>
                  <a:pt x="596900" y="488067"/>
                </a:lnTo>
                <a:lnTo>
                  <a:pt x="635000" y="493234"/>
                </a:lnTo>
                <a:lnTo>
                  <a:pt x="685800" y="497782"/>
                </a:lnTo>
                <a:lnTo>
                  <a:pt x="736600" y="501727"/>
                </a:lnTo>
                <a:lnTo>
                  <a:pt x="787400" y="505083"/>
                </a:lnTo>
                <a:lnTo>
                  <a:pt x="838200" y="507865"/>
                </a:lnTo>
                <a:lnTo>
                  <a:pt x="927100" y="511764"/>
                </a:lnTo>
                <a:lnTo>
                  <a:pt x="977900" y="512911"/>
                </a:lnTo>
                <a:lnTo>
                  <a:pt x="1028700" y="514435"/>
                </a:lnTo>
                <a:lnTo>
                  <a:pt x="1143000" y="514435"/>
                </a:lnTo>
                <a:lnTo>
                  <a:pt x="1193800" y="512911"/>
                </a:lnTo>
                <a:lnTo>
                  <a:pt x="1244600" y="511792"/>
                </a:lnTo>
                <a:lnTo>
                  <a:pt x="1295400" y="510114"/>
                </a:lnTo>
                <a:lnTo>
                  <a:pt x="1346200" y="507870"/>
                </a:lnTo>
                <a:lnTo>
                  <a:pt x="1397000" y="505053"/>
                </a:lnTo>
                <a:lnTo>
                  <a:pt x="1447800" y="501656"/>
                </a:lnTo>
                <a:lnTo>
                  <a:pt x="1485900" y="497673"/>
                </a:lnTo>
                <a:lnTo>
                  <a:pt x="1536700" y="493096"/>
                </a:lnTo>
                <a:lnTo>
                  <a:pt x="1587500" y="487918"/>
                </a:lnTo>
                <a:lnTo>
                  <a:pt x="1638300" y="482134"/>
                </a:lnTo>
                <a:lnTo>
                  <a:pt x="1689100" y="475735"/>
                </a:lnTo>
                <a:lnTo>
                  <a:pt x="1727200" y="468715"/>
                </a:lnTo>
                <a:lnTo>
                  <a:pt x="1778000" y="461857"/>
                </a:lnTo>
                <a:lnTo>
                  <a:pt x="1816100" y="454237"/>
                </a:lnTo>
                <a:lnTo>
                  <a:pt x="1854200" y="445054"/>
                </a:lnTo>
                <a:lnTo>
                  <a:pt x="1905000" y="434456"/>
                </a:lnTo>
                <a:lnTo>
                  <a:pt x="1955800" y="422103"/>
                </a:lnTo>
                <a:lnTo>
                  <a:pt x="1993900" y="407653"/>
                </a:lnTo>
                <a:lnTo>
                  <a:pt x="2044700" y="390766"/>
                </a:lnTo>
                <a:lnTo>
                  <a:pt x="2082800" y="371101"/>
                </a:lnTo>
                <a:lnTo>
                  <a:pt x="2120900" y="348319"/>
                </a:lnTo>
                <a:lnTo>
                  <a:pt x="2133600" y="341842"/>
                </a:lnTo>
                <a:close/>
              </a:path>
              <a:path w="2184400" h="514985">
                <a:moveTo>
                  <a:pt x="2132584" y="254807"/>
                </a:moveTo>
                <a:lnTo>
                  <a:pt x="2120900" y="248497"/>
                </a:lnTo>
                <a:lnTo>
                  <a:pt x="2130028" y="257260"/>
                </a:lnTo>
                <a:lnTo>
                  <a:pt x="2132584" y="254807"/>
                </a:lnTo>
                <a:close/>
              </a:path>
              <a:path w="2184400" h="514985">
                <a:moveTo>
                  <a:pt x="2132584" y="259714"/>
                </a:moveTo>
                <a:lnTo>
                  <a:pt x="2130028" y="257260"/>
                </a:lnTo>
                <a:lnTo>
                  <a:pt x="2120900" y="266023"/>
                </a:lnTo>
                <a:lnTo>
                  <a:pt x="2132584" y="259714"/>
                </a:lnTo>
                <a:close/>
              </a:path>
              <a:path w="2184400" h="514985">
                <a:moveTo>
                  <a:pt x="2133600" y="259165"/>
                </a:moveTo>
                <a:lnTo>
                  <a:pt x="2133600" y="255355"/>
                </a:lnTo>
                <a:lnTo>
                  <a:pt x="2132584" y="254807"/>
                </a:lnTo>
                <a:lnTo>
                  <a:pt x="2130028" y="257260"/>
                </a:lnTo>
                <a:lnTo>
                  <a:pt x="2132584" y="259714"/>
                </a:lnTo>
                <a:lnTo>
                  <a:pt x="2133600" y="259165"/>
                </a:lnTo>
                <a:close/>
              </a:path>
              <a:path w="2184400" h="514985">
                <a:moveTo>
                  <a:pt x="2133600" y="255355"/>
                </a:moveTo>
                <a:lnTo>
                  <a:pt x="2132806" y="254593"/>
                </a:lnTo>
                <a:lnTo>
                  <a:pt x="2132584" y="254807"/>
                </a:lnTo>
                <a:lnTo>
                  <a:pt x="2133600" y="255355"/>
                </a:lnTo>
                <a:close/>
              </a:path>
              <a:path w="2184400" h="514985">
                <a:moveTo>
                  <a:pt x="2133600" y="259165"/>
                </a:moveTo>
                <a:lnTo>
                  <a:pt x="2132584" y="259714"/>
                </a:lnTo>
                <a:lnTo>
                  <a:pt x="2132806" y="259927"/>
                </a:lnTo>
                <a:lnTo>
                  <a:pt x="2133600" y="259165"/>
                </a:lnTo>
                <a:close/>
              </a:path>
              <a:path w="2184400" h="514985">
                <a:moveTo>
                  <a:pt x="2133600" y="255355"/>
                </a:moveTo>
                <a:lnTo>
                  <a:pt x="2133600" y="253831"/>
                </a:lnTo>
                <a:lnTo>
                  <a:pt x="2132806" y="254593"/>
                </a:lnTo>
                <a:lnTo>
                  <a:pt x="2133600" y="255355"/>
                </a:lnTo>
                <a:close/>
              </a:path>
              <a:path w="2184400" h="514985">
                <a:moveTo>
                  <a:pt x="2133600" y="260689"/>
                </a:moveTo>
                <a:lnTo>
                  <a:pt x="2133600" y="259165"/>
                </a:lnTo>
                <a:lnTo>
                  <a:pt x="2132806" y="259927"/>
                </a:lnTo>
                <a:lnTo>
                  <a:pt x="2133600" y="260689"/>
                </a:lnTo>
                <a:close/>
              </a:path>
              <a:path w="2184400" h="514985">
                <a:moveTo>
                  <a:pt x="2184400" y="278215"/>
                </a:moveTo>
                <a:lnTo>
                  <a:pt x="2184400" y="240115"/>
                </a:lnTo>
                <a:lnTo>
                  <a:pt x="2171700" y="224113"/>
                </a:lnTo>
                <a:lnTo>
                  <a:pt x="2171700" y="290407"/>
                </a:lnTo>
                <a:lnTo>
                  <a:pt x="2184400" y="278215"/>
                </a:lnTo>
                <a:close/>
              </a:path>
            </a:pathLst>
          </a:custGeom>
          <a:solidFill>
            <a:srgbClr val="FB0027"/>
          </a:solidFill>
        </p:spPr>
        <p:txBody>
          <a:bodyPr wrap="square" lIns="0" tIns="0" rIns="0" bIns="0" rtlCol="0"/>
          <a:lstStyle/>
          <a:p>
            <a:endParaRPr/>
          </a:p>
        </p:txBody>
      </p:sp>
    </p:spTree>
    <p:extLst>
      <p:ext uri="{BB962C8B-B14F-4D97-AF65-F5344CB8AC3E}">
        <p14:creationId xmlns:p14="http://schemas.microsoft.com/office/powerpoint/2010/main" val="3376839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Insulation Class (IC)</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44</a:t>
            </a:fld>
            <a:endParaRPr lang="en-US" dirty="0">
              <a:solidFill>
                <a:srgbClr val="FFFFFF"/>
              </a:solidFill>
            </a:endParaRPr>
          </a:p>
        </p:txBody>
      </p:sp>
      <p:sp>
        <p:nvSpPr>
          <p:cNvPr id="5" name="object 3"/>
          <p:cNvSpPr txBox="1"/>
          <p:nvPr/>
        </p:nvSpPr>
        <p:spPr>
          <a:xfrm>
            <a:off x="304800" y="990600"/>
            <a:ext cx="8610600" cy="4505721"/>
          </a:xfrm>
          <a:prstGeom prst="rect">
            <a:avLst/>
          </a:prstGeom>
        </p:spPr>
        <p:txBody>
          <a:bodyPr vert="horz" wrap="square" lIns="0" tIns="12065" rIns="0" bIns="0" rtlCol="0">
            <a:spAutoFit/>
          </a:bodyPr>
          <a:lstStyle/>
          <a:p>
            <a:pPr marL="12700" marR="5080">
              <a:lnSpc>
                <a:spcPct val="100000"/>
              </a:lnSpc>
              <a:spcBef>
                <a:spcPts val="95"/>
              </a:spcBef>
              <a:buChar char="•"/>
              <a:tabLst>
                <a:tab pos="238125" algn="l"/>
                <a:tab pos="238760" algn="l"/>
              </a:tabLst>
            </a:pPr>
            <a:r>
              <a:rPr sz="2000" spc="-5" dirty="0">
                <a:latin typeface="Arial"/>
                <a:cs typeface="Arial"/>
              </a:rPr>
              <a:t>The </a:t>
            </a:r>
            <a:r>
              <a:rPr sz="2000" spc="-10" dirty="0">
                <a:latin typeface="Arial"/>
                <a:cs typeface="Arial"/>
              </a:rPr>
              <a:t>insulation </a:t>
            </a:r>
            <a:r>
              <a:rPr sz="2000" spc="-5" dirty="0">
                <a:latin typeface="Arial"/>
                <a:cs typeface="Arial"/>
              </a:rPr>
              <a:t>class </a:t>
            </a:r>
            <a:r>
              <a:rPr sz="2000" spc="-10" dirty="0">
                <a:latin typeface="Arial"/>
                <a:cs typeface="Arial"/>
              </a:rPr>
              <a:t>indicates </a:t>
            </a:r>
            <a:r>
              <a:rPr sz="2000" spc="-5" dirty="0">
                <a:latin typeface="Arial"/>
                <a:cs typeface="Arial"/>
              </a:rPr>
              <a:t>the level of voltage which an </a:t>
            </a:r>
            <a:r>
              <a:rPr sz="2000" spc="-10" dirty="0">
                <a:latin typeface="Arial"/>
                <a:cs typeface="Arial"/>
              </a:rPr>
              <a:t>instrument  </a:t>
            </a:r>
            <a:r>
              <a:rPr sz="2000" spc="-5" dirty="0">
                <a:latin typeface="Arial"/>
                <a:cs typeface="Arial"/>
              </a:rPr>
              <a:t>transformer can safely </a:t>
            </a:r>
            <a:r>
              <a:rPr sz="2000" spc="-10" dirty="0">
                <a:latin typeface="Arial"/>
                <a:cs typeface="Arial"/>
              </a:rPr>
              <a:t>withstand between </a:t>
            </a:r>
            <a:r>
              <a:rPr sz="2000" spc="-5" dirty="0">
                <a:latin typeface="Arial"/>
                <a:cs typeface="Arial"/>
              </a:rPr>
              <a:t>its </a:t>
            </a:r>
            <a:r>
              <a:rPr sz="2000" spc="-10" dirty="0">
                <a:latin typeface="Arial"/>
                <a:cs typeface="Arial"/>
              </a:rPr>
              <a:t>primary </a:t>
            </a:r>
            <a:r>
              <a:rPr sz="2000" spc="-5" dirty="0">
                <a:latin typeface="Arial"/>
                <a:cs typeface="Arial"/>
              </a:rPr>
              <a:t>and secondary  </a:t>
            </a:r>
            <a:r>
              <a:rPr sz="2000" spc="-10" dirty="0">
                <a:latin typeface="Arial"/>
                <a:cs typeface="Arial"/>
              </a:rPr>
              <a:t>windings </a:t>
            </a:r>
            <a:r>
              <a:rPr sz="2000" spc="-5" dirty="0">
                <a:latin typeface="Arial"/>
                <a:cs typeface="Arial"/>
              </a:rPr>
              <a:t>and </a:t>
            </a:r>
            <a:r>
              <a:rPr sz="2000" spc="-10" dirty="0">
                <a:latin typeface="Arial"/>
                <a:cs typeface="Arial"/>
              </a:rPr>
              <a:t>between </a:t>
            </a:r>
            <a:r>
              <a:rPr sz="2000" spc="-5" dirty="0">
                <a:latin typeface="Arial"/>
                <a:cs typeface="Arial"/>
              </a:rPr>
              <a:t>its </a:t>
            </a:r>
            <a:r>
              <a:rPr sz="2000" spc="-10" dirty="0">
                <a:latin typeface="Arial"/>
                <a:cs typeface="Arial"/>
              </a:rPr>
              <a:t>primary </a:t>
            </a:r>
            <a:r>
              <a:rPr sz="2000" spc="-5" dirty="0">
                <a:latin typeface="Arial"/>
                <a:cs typeface="Arial"/>
              </a:rPr>
              <a:t>or </a:t>
            </a:r>
            <a:r>
              <a:rPr sz="2000" spc="-10" dirty="0">
                <a:latin typeface="Arial"/>
                <a:cs typeface="Arial"/>
              </a:rPr>
              <a:t>secondary winding </a:t>
            </a:r>
            <a:r>
              <a:rPr sz="2000" spc="-5" dirty="0">
                <a:latin typeface="Arial"/>
                <a:cs typeface="Arial"/>
              </a:rPr>
              <a:t>and</a:t>
            </a:r>
            <a:r>
              <a:rPr sz="2000" spc="135" dirty="0">
                <a:latin typeface="Arial"/>
                <a:cs typeface="Arial"/>
              </a:rPr>
              <a:t> </a:t>
            </a:r>
            <a:r>
              <a:rPr sz="2000" spc="-10" dirty="0">
                <a:latin typeface="Arial"/>
                <a:cs typeface="Arial"/>
              </a:rPr>
              <a:t>ground.</a:t>
            </a:r>
            <a:endParaRPr sz="2000" dirty="0">
              <a:latin typeface="Arial"/>
              <a:cs typeface="Arial"/>
            </a:endParaRPr>
          </a:p>
          <a:p>
            <a:pPr marL="12700" marR="27940">
              <a:lnSpc>
                <a:spcPct val="100000"/>
              </a:lnSpc>
              <a:spcBef>
                <a:spcPts val="1200"/>
              </a:spcBef>
              <a:buChar char="•"/>
              <a:tabLst>
                <a:tab pos="242570" algn="l"/>
                <a:tab pos="243204" algn="l"/>
              </a:tabLst>
            </a:pPr>
            <a:r>
              <a:rPr sz="2000" spc="-5" dirty="0">
                <a:latin typeface="Arial"/>
                <a:cs typeface="Arial"/>
              </a:rPr>
              <a:t>Industry recommendations are that the </a:t>
            </a:r>
            <a:r>
              <a:rPr sz="2000" spc="-10" dirty="0">
                <a:latin typeface="Arial"/>
                <a:cs typeface="Arial"/>
              </a:rPr>
              <a:t>insulation </a:t>
            </a:r>
            <a:r>
              <a:rPr sz="2000" spc="-5" dirty="0">
                <a:latin typeface="Arial"/>
                <a:cs typeface="Arial"/>
              </a:rPr>
              <a:t>class of </a:t>
            </a:r>
            <a:r>
              <a:rPr sz="2000" spc="-10" dirty="0">
                <a:latin typeface="Arial"/>
                <a:cs typeface="Arial"/>
              </a:rPr>
              <a:t>an  instrument </a:t>
            </a:r>
            <a:r>
              <a:rPr sz="2000" spc="-5" dirty="0">
                <a:latin typeface="Arial"/>
                <a:cs typeface="Arial"/>
              </a:rPr>
              <a:t>transformer </a:t>
            </a:r>
            <a:r>
              <a:rPr sz="2000" spc="-10" dirty="0">
                <a:latin typeface="Arial"/>
                <a:cs typeface="Arial"/>
              </a:rPr>
              <a:t>should </a:t>
            </a:r>
            <a:r>
              <a:rPr sz="2000" spc="-5" dirty="0">
                <a:latin typeface="Arial"/>
                <a:cs typeface="Arial"/>
              </a:rPr>
              <a:t>be at least equal to the </a:t>
            </a:r>
            <a:r>
              <a:rPr sz="2000" spc="-10" dirty="0">
                <a:latin typeface="Arial"/>
                <a:cs typeface="Arial"/>
              </a:rPr>
              <a:t>maximum line-to-  </a:t>
            </a:r>
            <a:r>
              <a:rPr sz="2000" spc="-5" dirty="0">
                <a:latin typeface="Arial"/>
                <a:cs typeface="Arial"/>
              </a:rPr>
              <a:t>line voltage </a:t>
            </a:r>
            <a:r>
              <a:rPr sz="2000" spc="-10" dirty="0">
                <a:latin typeface="Arial"/>
                <a:cs typeface="Arial"/>
              </a:rPr>
              <a:t>existing </a:t>
            </a:r>
            <a:r>
              <a:rPr sz="2000" spc="-5" dirty="0">
                <a:latin typeface="Arial"/>
                <a:cs typeface="Arial"/>
              </a:rPr>
              <a:t>on the system at the point of</a:t>
            </a:r>
            <a:r>
              <a:rPr sz="2000" spc="30" dirty="0">
                <a:latin typeface="Arial"/>
                <a:cs typeface="Arial"/>
              </a:rPr>
              <a:t> </a:t>
            </a:r>
            <a:r>
              <a:rPr sz="2000" spc="-5" dirty="0">
                <a:latin typeface="Arial"/>
                <a:cs typeface="Arial"/>
              </a:rPr>
              <a:t>connection.</a:t>
            </a:r>
            <a:endParaRPr sz="2000" dirty="0">
              <a:latin typeface="Arial"/>
              <a:cs typeface="Arial"/>
            </a:endParaRPr>
          </a:p>
          <a:p>
            <a:pPr marL="12700" marR="246379">
              <a:lnSpc>
                <a:spcPct val="100000"/>
              </a:lnSpc>
              <a:spcBef>
                <a:spcPts val="600"/>
              </a:spcBef>
              <a:buChar char="•"/>
              <a:tabLst>
                <a:tab pos="242570" algn="l"/>
                <a:tab pos="243204" algn="l"/>
              </a:tabLst>
            </a:pPr>
            <a:r>
              <a:rPr sz="2000" spc="-5" dirty="0">
                <a:latin typeface="Arial"/>
                <a:cs typeface="Arial"/>
              </a:rPr>
              <a:t>For </a:t>
            </a:r>
            <a:r>
              <a:rPr sz="2000" spc="-10" dirty="0">
                <a:latin typeface="Arial"/>
                <a:cs typeface="Arial"/>
              </a:rPr>
              <a:t>example, </a:t>
            </a:r>
            <a:r>
              <a:rPr sz="2000" spc="-5" dirty="0">
                <a:latin typeface="Arial"/>
                <a:cs typeface="Arial"/>
              </a:rPr>
              <a:t>any </a:t>
            </a:r>
            <a:r>
              <a:rPr sz="2000" spc="-10" dirty="0">
                <a:latin typeface="Arial"/>
                <a:cs typeface="Arial"/>
              </a:rPr>
              <a:t>current </a:t>
            </a:r>
            <a:r>
              <a:rPr sz="2000" spc="-5" dirty="0">
                <a:latin typeface="Arial"/>
                <a:cs typeface="Arial"/>
              </a:rPr>
              <a:t>or </a:t>
            </a:r>
            <a:r>
              <a:rPr sz="2000" spc="-10" dirty="0">
                <a:latin typeface="Arial"/>
                <a:cs typeface="Arial"/>
              </a:rPr>
              <a:t>potential </a:t>
            </a:r>
            <a:r>
              <a:rPr sz="2000" spc="-5" dirty="0">
                <a:latin typeface="Arial"/>
                <a:cs typeface="Arial"/>
              </a:rPr>
              <a:t>transformer used on a  </a:t>
            </a:r>
            <a:r>
              <a:rPr sz="2000" spc="-10" dirty="0">
                <a:latin typeface="Arial"/>
                <a:cs typeface="Arial"/>
              </a:rPr>
              <a:t>14400/24940 </a:t>
            </a:r>
            <a:r>
              <a:rPr sz="2000" spc="-5" dirty="0">
                <a:latin typeface="Arial"/>
                <a:cs typeface="Arial"/>
              </a:rPr>
              <a:t>volt wye system should be of the 25 kV </a:t>
            </a:r>
            <a:r>
              <a:rPr sz="2000" spc="-10" dirty="0">
                <a:latin typeface="Arial"/>
                <a:cs typeface="Arial"/>
              </a:rPr>
              <a:t>insulation </a:t>
            </a:r>
            <a:r>
              <a:rPr sz="2000" spc="-5" dirty="0">
                <a:latin typeface="Arial"/>
                <a:cs typeface="Arial"/>
              </a:rPr>
              <a:t>class.  </a:t>
            </a:r>
            <a:r>
              <a:rPr sz="2000" spc="-10" dirty="0">
                <a:latin typeface="Arial"/>
                <a:cs typeface="Arial"/>
              </a:rPr>
              <a:t>Under </a:t>
            </a:r>
            <a:r>
              <a:rPr sz="2000" spc="-5" dirty="0">
                <a:latin typeface="Arial"/>
                <a:cs typeface="Arial"/>
              </a:rPr>
              <a:t>fault conditions, these units could be </a:t>
            </a:r>
            <a:r>
              <a:rPr sz="2000" spc="-10" dirty="0">
                <a:latin typeface="Arial"/>
                <a:cs typeface="Arial"/>
              </a:rPr>
              <a:t>subjected </a:t>
            </a:r>
            <a:r>
              <a:rPr sz="2000" spc="-5" dirty="0">
                <a:latin typeface="Arial"/>
                <a:cs typeface="Arial"/>
              </a:rPr>
              <a:t>to </a:t>
            </a:r>
            <a:r>
              <a:rPr sz="2000" spc="-10" dirty="0">
                <a:latin typeface="Arial"/>
                <a:cs typeface="Arial"/>
              </a:rPr>
              <a:t>line-to-line  </a:t>
            </a:r>
            <a:r>
              <a:rPr sz="2000" spc="-5" dirty="0">
                <a:latin typeface="Arial"/>
                <a:cs typeface="Arial"/>
              </a:rPr>
              <a:t>voltage</a:t>
            </a:r>
            <a:r>
              <a:rPr sz="2000" spc="-5" dirty="0" smtClean="0">
                <a:latin typeface="Arial"/>
                <a:cs typeface="Arial"/>
              </a:rPr>
              <a:t>.</a:t>
            </a:r>
            <a:endParaRPr sz="2000" dirty="0">
              <a:latin typeface="Arial"/>
              <a:cs typeface="Arial"/>
            </a:endParaRPr>
          </a:p>
          <a:p>
            <a:pPr marL="238125" indent="-225425">
              <a:lnSpc>
                <a:spcPct val="100000"/>
              </a:lnSpc>
              <a:spcBef>
                <a:spcPts val="600"/>
              </a:spcBef>
              <a:buChar char="•"/>
              <a:tabLst>
                <a:tab pos="238125" algn="l"/>
                <a:tab pos="238760" algn="l"/>
              </a:tabLst>
            </a:pPr>
            <a:r>
              <a:rPr sz="2000" spc="-5" dirty="0">
                <a:latin typeface="Arial"/>
                <a:cs typeface="Arial"/>
              </a:rPr>
              <a:t>The </a:t>
            </a:r>
            <a:r>
              <a:rPr sz="2000" spc="-10" dirty="0">
                <a:latin typeface="Arial"/>
                <a:cs typeface="Arial"/>
              </a:rPr>
              <a:t>insulation </a:t>
            </a:r>
            <a:r>
              <a:rPr sz="2000" spc="-5" dirty="0">
                <a:latin typeface="Arial"/>
                <a:cs typeface="Arial"/>
              </a:rPr>
              <a:t>class may be </a:t>
            </a:r>
            <a:r>
              <a:rPr sz="2000" spc="-10" dirty="0">
                <a:latin typeface="Arial"/>
                <a:cs typeface="Arial"/>
              </a:rPr>
              <a:t>designated </a:t>
            </a:r>
            <a:r>
              <a:rPr sz="2000" spc="-5" dirty="0">
                <a:latin typeface="Arial"/>
                <a:cs typeface="Arial"/>
              </a:rPr>
              <a:t>on the name plate</a:t>
            </a:r>
            <a:r>
              <a:rPr sz="2000" spc="35" dirty="0">
                <a:latin typeface="Arial"/>
                <a:cs typeface="Arial"/>
              </a:rPr>
              <a:t> </a:t>
            </a:r>
            <a:r>
              <a:rPr sz="2000" spc="-10" dirty="0">
                <a:latin typeface="Arial"/>
                <a:cs typeface="Arial"/>
              </a:rPr>
              <a:t>as:</a:t>
            </a:r>
            <a:endParaRPr sz="2000" dirty="0">
              <a:latin typeface="Arial"/>
              <a:cs typeface="Arial"/>
            </a:endParaRPr>
          </a:p>
          <a:p>
            <a:pPr marL="676275" lvl="1" indent="-206375">
              <a:lnSpc>
                <a:spcPct val="100000"/>
              </a:lnSpc>
              <a:buChar char="•"/>
              <a:tabLst>
                <a:tab pos="676910" algn="l"/>
                <a:tab pos="1247775" algn="l"/>
              </a:tabLst>
            </a:pPr>
            <a:r>
              <a:rPr sz="1800" dirty="0">
                <a:latin typeface="Arial"/>
                <a:cs typeface="Arial"/>
              </a:rPr>
              <a:t>“IC “	(Insulation</a:t>
            </a:r>
            <a:r>
              <a:rPr sz="1800" spc="-20" dirty="0">
                <a:latin typeface="Arial"/>
                <a:cs typeface="Arial"/>
              </a:rPr>
              <a:t> </a:t>
            </a:r>
            <a:r>
              <a:rPr sz="1800" dirty="0">
                <a:latin typeface="Arial"/>
                <a:cs typeface="Arial"/>
              </a:rPr>
              <a:t>Class)</a:t>
            </a:r>
          </a:p>
          <a:p>
            <a:pPr marL="676275" lvl="1" indent="-206375">
              <a:lnSpc>
                <a:spcPct val="100000"/>
              </a:lnSpc>
              <a:buChar char="•"/>
              <a:tabLst>
                <a:tab pos="676910" algn="l"/>
              </a:tabLst>
            </a:pPr>
            <a:r>
              <a:rPr sz="1800" spc="-5" dirty="0">
                <a:latin typeface="Arial"/>
                <a:cs typeface="Arial"/>
              </a:rPr>
              <a:t>“NSV </a:t>
            </a:r>
            <a:r>
              <a:rPr sz="1800" dirty="0">
                <a:latin typeface="Arial"/>
                <a:cs typeface="Arial"/>
              </a:rPr>
              <a:t>“ (Nominal System</a:t>
            </a:r>
            <a:r>
              <a:rPr sz="1800" spc="-15" dirty="0">
                <a:latin typeface="Arial"/>
                <a:cs typeface="Arial"/>
              </a:rPr>
              <a:t> Voltage)</a:t>
            </a:r>
            <a:endParaRPr sz="1800" dirty="0">
              <a:latin typeface="Arial"/>
              <a:cs typeface="Arial"/>
            </a:endParaRPr>
          </a:p>
          <a:p>
            <a:pPr marL="676275" lvl="1" indent="-206375">
              <a:lnSpc>
                <a:spcPct val="100000"/>
              </a:lnSpc>
              <a:buChar char="•"/>
              <a:tabLst>
                <a:tab pos="676910" algn="l"/>
              </a:tabLst>
            </a:pPr>
            <a:r>
              <a:rPr sz="1800" dirty="0">
                <a:latin typeface="Arial"/>
                <a:cs typeface="Arial"/>
              </a:rPr>
              <a:t>“Max. Sys. </a:t>
            </a:r>
            <a:r>
              <a:rPr sz="1800" spc="-20" dirty="0">
                <a:latin typeface="Arial"/>
                <a:cs typeface="Arial"/>
              </a:rPr>
              <a:t>Volt.” </a:t>
            </a:r>
            <a:r>
              <a:rPr sz="1800" dirty="0">
                <a:latin typeface="Arial"/>
                <a:cs typeface="Arial"/>
              </a:rPr>
              <a:t>(Maximum System</a:t>
            </a:r>
            <a:r>
              <a:rPr sz="1800" spc="5" dirty="0">
                <a:latin typeface="Arial"/>
                <a:cs typeface="Arial"/>
              </a:rPr>
              <a:t> </a:t>
            </a:r>
            <a:r>
              <a:rPr sz="1800" spc="-20" dirty="0">
                <a:latin typeface="Arial"/>
                <a:cs typeface="Arial"/>
              </a:rPr>
              <a:t>Voltage)</a:t>
            </a:r>
            <a:endParaRPr sz="1800" dirty="0">
              <a:latin typeface="Arial"/>
              <a:cs typeface="Arial"/>
            </a:endParaRPr>
          </a:p>
          <a:p>
            <a:pPr marL="676275" lvl="1" indent="-206375">
              <a:lnSpc>
                <a:spcPct val="100000"/>
              </a:lnSpc>
              <a:buChar char="•"/>
              <a:tabLst>
                <a:tab pos="676910" algn="l"/>
              </a:tabLst>
            </a:pPr>
            <a:r>
              <a:rPr sz="1800" dirty="0">
                <a:latin typeface="Arial"/>
                <a:cs typeface="Arial"/>
              </a:rPr>
              <a:t>“V</a:t>
            </a:r>
            <a:r>
              <a:rPr sz="1200" dirty="0">
                <a:latin typeface="Arial"/>
                <a:cs typeface="Arial"/>
              </a:rPr>
              <a:t>m</a:t>
            </a:r>
            <a:r>
              <a:rPr sz="1800" dirty="0">
                <a:latin typeface="Arial"/>
                <a:cs typeface="Arial"/>
              </a:rPr>
              <a:t>” (Maximum </a:t>
            </a:r>
            <a:r>
              <a:rPr sz="1800" spc="-20" dirty="0">
                <a:latin typeface="Arial"/>
                <a:cs typeface="Arial"/>
              </a:rPr>
              <a:t>Voltage </a:t>
            </a:r>
            <a:r>
              <a:rPr sz="1800" dirty="0">
                <a:latin typeface="Arial"/>
                <a:cs typeface="Arial"/>
              </a:rPr>
              <a:t>– used on </a:t>
            </a:r>
            <a:r>
              <a:rPr sz="1800" spc="-5" dirty="0">
                <a:latin typeface="Arial"/>
                <a:cs typeface="Arial"/>
              </a:rPr>
              <a:t>Ritz </a:t>
            </a:r>
            <a:r>
              <a:rPr sz="1800" dirty="0">
                <a:latin typeface="Arial"/>
                <a:cs typeface="Arial"/>
              </a:rPr>
              <a:t>name</a:t>
            </a:r>
            <a:r>
              <a:rPr sz="1800" spc="-40" dirty="0">
                <a:latin typeface="Arial"/>
                <a:cs typeface="Arial"/>
              </a:rPr>
              <a:t> </a:t>
            </a:r>
            <a:r>
              <a:rPr sz="1800" dirty="0">
                <a:latin typeface="Arial"/>
                <a:cs typeface="Arial"/>
              </a:rPr>
              <a:t>plates)</a:t>
            </a:r>
          </a:p>
        </p:txBody>
      </p:sp>
    </p:spTree>
    <p:extLst>
      <p:ext uri="{BB962C8B-B14F-4D97-AF65-F5344CB8AC3E}">
        <p14:creationId xmlns:p14="http://schemas.microsoft.com/office/powerpoint/2010/main" val="4215251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Insulation Class (IC)</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45</a:t>
            </a:fld>
            <a:endParaRPr lang="en-US" dirty="0">
              <a:solidFill>
                <a:srgbClr val="FFFFFF"/>
              </a:solidFill>
            </a:endParaRPr>
          </a:p>
        </p:txBody>
      </p:sp>
      <p:sp>
        <p:nvSpPr>
          <p:cNvPr id="5" name="object 3"/>
          <p:cNvSpPr/>
          <p:nvPr/>
        </p:nvSpPr>
        <p:spPr>
          <a:xfrm>
            <a:off x="1143000" y="990600"/>
            <a:ext cx="7091933" cy="4913376"/>
          </a:xfrm>
          <a:prstGeom prst="rect">
            <a:avLst/>
          </a:prstGeom>
          <a:blipFill>
            <a:blip r:embed="rId2" cstate="print"/>
            <a:stretch>
              <a:fillRect/>
            </a:stretch>
          </a:blipFill>
        </p:spPr>
        <p:txBody>
          <a:bodyPr wrap="square" lIns="0" tIns="0" rIns="0" bIns="0" rtlCol="0"/>
          <a:lstStyle/>
          <a:p>
            <a:endParaRPr/>
          </a:p>
        </p:txBody>
      </p:sp>
      <p:sp>
        <p:nvSpPr>
          <p:cNvPr id="6" name="object 4"/>
          <p:cNvSpPr/>
          <p:nvPr/>
        </p:nvSpPr>
        <p:spPr>
          <a:xfrm>
            <a:off x="5334000" y="2153030"/>
            <a:ext cx="2641600" cy="971550"/>
          </a:xfrm>
          <a:custGeom>
            <a:avLst/>
            <a:gdLst/>
            <a:ahLst/>
            <a:cxnLst/>
            <a:rect l="l" t="t" r="r" b="b"/>
            <a:pathLst>
              <a:path w="2641600" h="971550">
                <a:moveTo>
                  <a:pt x="2641600" y="498348"/>
                </a:moveTo>
                <a:lnTo>
                  <a:pt x="2641600" y="443484"/>
                </a:lnTo>
                <a:lnTo>
                  <a:pt x="2628900" y="408984"/>
                </a:lnTo>
                <a:lnTo>
                  <a:pt x="2603500" y="376186"/>
                </a:lnTo>
                <a:lnTo>
                  <a:pt x="2590800" y="345055"/>
                </a:lnTo>
                <a:lnTo>
                  <a:pt x="2565400" y="315552"/>
                </a:lnTo>
                <a:lnTo>
                  <a:pt x="2527300" y="287643"/>
                </a:lnTo>
                <a:lnTo>
                  <a:pt x="2501900" y="261290"/>
                </a:lnTo>
                <a:lnTo>
                  <a:pt x="2463800" y="236457"/>
                </a:lnTo>
                <a:lnTo>
                  <a:pt x="2425700" y="213106"/>
                </a:lnTo>
                <a:lnTo>
                  <a:pt x="2374900" y="191203"/>
                </a:lnTo>
                <a:lnTo>
                  <a:pt x="2336800" y="170710"/>
                </a:lnTo>
                <a:lnTo>
                  <a:pt x="2286000" y="151591"/>
                </a:lnTo>
                <a:lnTo>
                  <a:pt x="2235200" y="133809"/>
                </a:lnTo>
                <a:lnTo>
                  <a:pt x="2184400" y="117327"/>
                </a:lnTo>
                <a:lnTo>
                  <a:pt x="2133600" y="102110"/>
                </a:lnTo>
                <a:lnTo>
                  <a:pt x="2082800" y="88120"/>
                </a:lnTo>
                <a:lnTo>
                  <a:pt x="2032000" y="75321"/>
                </a:lnTo>
                <a:lnTo>
                  <a:pt x="1981200" y="63678"/>
                </a:lnTo>
                <a:lnTo>
                  <a:pt x="1917700" y="53152"/>
                </a:lnTo>
                <a:lnTo>
                  <a:pt x="1866900" y="43707"/>
                </a:lnTo>
                <a:lnTo>
                  <a:pt x="1816100" y="35308"/>
                </a:lnTo>
                <a:lnTo>
                  <a:pt x="1765300" y="27918"/>
                </a:lnTo>
                <a:lnTo>
                  <a:pt x="1714500" y="21499"/>
                </a:lnTo>
                <a:lnTo>
                  <a:pt x="1663700" y="16016"/>
                </a:lnTo>
                <a:lnTo>
                  <a:pt x="1612900" y="11432"/>
                </a:lnTo>
                <a:lnTo>
                  <a:pt x="1574800" y="7710"/>
                </a:lnTo>
                <a:lnTo>
                  <a:pt x="1524000" y="4815"/>
                </a:lnTo>
                <a:lnTo>
                  <a:pt x="1485900" y="2709"/>
                </a:lnTo>
                <a:lnTo>
                  <a:pt x="1447800" y="1355"/>
                </a:lnTo>
                <a:lnTo>
                  <a:pt x="1409700" y="718"/>
                </a:lnTo>
                <a:lnTo>
                  <a:pt x="1384300" y="762"/>
                </a:lnTo>
                <a:lnTo>
                  <a:pt x="1320800" y="0"/>
                </a:lnTo>
                <a:lnTo>
                  <a:pt x="1257300" y="635"/>
                </a:lnTo>
                <a:lnTo>
                  <a:pt x="1219200" y="719"/>
                </a:lnTo>
                <a:lnTo>
                  <a:pt x="1181100" y="1361"/>
                </a:lnTo>
                <a:lnTo>
                  <a:pt x="1143000" y="2724"/>
                </a:lnTo>
                <a:lnTo>
                  <a:pt x="1104900" y="4844"/>
                </a:lnTo>
                <a:lnTo>
                  <a:pt x="1066800" y="7758"/>
                </a:lnTo>
                <a:lnTo>
                  <a:pt x="1016000" y="11503"/>
                </a:lnTo>
                <a:lnTo>
                  <a:pt x="965200" y="16115"/>
                </a:lnTo>
                <a:lnTo>
                  <a:pt x="927100" y="21630"/>
                </a:lnTo>
                <a:lnTo>
                  <a:pt x="863600" y="28087"/>
                </a:lnTo>
                <a:lnTo>
                  <a:pt x="812800" y="35520"/>
                </a:lnTo>
                <a:lnTo>
                  <a:pt x="762000" y="43967"/>
                </a:lnTo>
                <a:lnTo>
                  <a:pt x="711200" y="53464"/>
                </a:lnTo>
                <a:lnTo>
                  <a:pt x="660400" y="64049"/>
                </a:lnTo>
                <a:lnTo>
                  <a:pt x="609600" y="75757"/>
                </a:lnTo>
                <a:lnTo>
                  <a:pt x="546100" y="88625"/>
                </a:lnTo>
                <a:lnTo>
                  <a:pt x="495300" y="102690"/>
                </a:lnTo>
                <a:lnTo>
                  <a:pt x="444500" y="117988"/>
                </a:lnTo>
                <a:lnTo>
                  <a:pt x="393700" y="134557"/>
                </a:lnTo>
                <a:lnTo>
                  <a:pt x="342900" y="152432"/>
                </a:lnTo>
                <a:lnTo>
                  <a:pt x="304800" y="171650"/>
                </a:lnTo>
                <a:lnTo>
                  <a:pt x="254000" y="192248"/>
                </a:lnTo>
                <a:lnTo>
                  <a:pt x="215900" y="214263"/>
                </a:lnTo>
                <a:lnTo>
                  <a:pt x="165099" y="237731"/>
                </a:lnTo>
                <a:lnTo>
                  <a:pt x="139699" y="262688"/>
                </a:lnTo>
                <a:lnTo>
                  <a:pt x="101599" y="289172"/>
                </a:lnTo>
                <a:lnTo>
                  <a:pt x="50799" y="346866"/>
                </a:lnTo>
                <a:lnTo>
                  <a:pt x="25399" y="378149"/>
                </a:lnTo>
                <a:lnTo>
                  <a:pt x="0" y="445770"/>
                </a:lnTo>
                <a:lnTo>
                  <a:pt x="0" y="554736"/>
                </a:lnTo>
                <a:lnTo>
                  <a:pt x="25400" y="596958"/>
                </a:lnTo>
                <a:lnTo>
                  <a:pt x="50800" y="635831"/>
                </a:lnTo>
                <a:lnTo>
                  <a:pt x="50800" y="445770"/>
                </a:lnTo>
                <a:lnTo>
                  <a:pt x="76200" y="401711"/>
                </a:lnTo>
                <a:lnTo>
                  <a:pt x="114300" y="361383"/>
                </a:lnTo>
                <a:lnTo>
                  <a:pt x="152400" y="324935"/>
                </a:lnTo>
                <a:lnTo>
                  <a:pt x="190499" y="292520"/>
                </a:lnTo>
                <a:lnTo>
                  <a:pt x="241300" y="264288"/>
                </a:lnTo>
                <a:lnTo>
                  <a:pt x="292100" y="240391"/>
                </a:lnTo>
                <a:lnTo>
                  <a:pt x="330200" y="220980"/>
                </a:lnTo>
                <a:lnTo>
                  <a:pt x="406400" y="188976"/>
                </a:lnTo>
                <a:lnTo>
                  <a:pt x="457200" y="173576"/>
                </a:lnTo>
                <a:lnTo>
                  <a:pt x="508000" y="159292"/>
                </a:lnTo>
                <a:lnTo>
                  <a:pt x="558800" y="146093"/>
                </a:lnTo>
                <a:lnTo>
                  <a:pt x="596900" y="133949"/>
                </a:lnTo>
                <a:lnTo>
                  <a:pt x="647700" y="122828"/>
                </a:lnTo>
                <a:lnTo>
                  <a:pt x="698500" y="112700"/>
                </a:lnTo>
                <a:lnTo>
                  <a:pt x="749300" y="103532"/>
                </a:lnTo>
                <a:lnTo>
                  <a:pt x="800100" y="95295"/>
                </a:lnTo>
                <a:lnTo>
                  <a:pt x="850900" y="87957"/>
                </a:lnTo>
                <a:lnTo>
                  <a:pt x="901700" y="81488"/>
                </a:lnTo>
                <a:lnTo>
                  <a:pt x="952500" y="75856"/>
                </a:lnTo>
                <a:lnTo>
                  <a:pt x="1003300" y="71030"/>
                </a:lnTo>
                <a:lnTo>
                  <a:pt x="1054100" y="66979"/>
                </a:lnTo>
                <a:lnTo>
                  <a:pt x="1104900" y="63673"/>
                </a:lnTo>
                <a:lnTo>
                  <a:pt x="1155700" y="61081"/>
                </a:lnTo>
                <a:lnTo>
                  <a:pt x="1206500" y="59170"/>
                </a:lnTo>
                <a:lnTo>
                  <a:pt x="1257300" y="57912"/>
                </a:lnTo>
                <a:lnTo>
                  <a:pt x="1320800" y="57150"/>
                </a:lnTo>
                <a:lnTo>
                  <a:pt x="1384300" y="57912"/>
                </a:lnTo>
                <a:lnTo>
                  <a:pt x="1447800" y="59436"/>
                </a:lnTo>
                <a:lnTo>
                  <a:pt x="1511300" y="62484"/>
                </a:lnTo>
                <a:lnTo>
                  <a:pt x="1562100" y="65619"/>
                </a:lnTo>
                <a:lnTo>
                  <a:pt x="1612900" y="69434"/>
                </a:lnTo>
                <a:lnTo>
                  <a:pt x="1663700" y="73978"/>
                </a:lnTo>
                <a:lnTo>
                  <a:pt x="1714500" y="79300"/>
                </a:lnTo>
                <a:lnTo>
                  <a:pt x="1765300" y="85450"/>
                </a:lnTo>
                <a:lnTo>
                  <a:pt x="1816100" y="92475"/>
                </a:lnTo>
                <a:lnTo>
                  <a:pt x="1866900" y="100426"/>
                </a:lnTo>
                <a:lnTo>
                  <a:pt x="1917700" y="109351"/>
                </a:lnTo>
                <a:lnTo>
                  <a:pt x="1968500" y="119301"/>
                </a:lnTo>
                <a:lnTo>
                  <a:pt x="2019300" y="130323"/>
                </a:lnTo>
                <a:lnTo>
                  <a:pt x="2070100" y="142467"/>
                </a:lnTo>
                <a:lnTo>
                  <a:pt x="2120900" y="155783"/>
                </a:lnTo>
                <a:lnTo>
                  <a:pt x="2171700" y="170319"/>
                </a:lnTo>
                <a:lnTo>
                  <a:pt x="2209800" y="186124"/>
                </a:lnTo>
                <a:lnTo>
                  <a:pt x="2260600" y="203249"/>
                </a:lnTo>
                <a:lnTo>
                  <a:pt x="2311400" y="221742"/>
                </a:lnTo>
                <a:lnTo>
                  <a:pt x="2349500" y="238506"/>
                </a:lnTo>
                <a:lnTo>
                  <a:pt x="2374900" y="256032"/>
                </a:lnTo>
                <a:lnTo>
                  <a:pt x="2413000" y="277570"/>
                </a:lnTo>
                <a:lnTo>
                  <a:pt x="2463800" y="304704"/>
                </a:lnTo>
                <a:lnTo>
                  <a:pt x="2501900" y="336832"/>
                </a:lnTo>
                <a:lnTo>
                  <a:pt x="2540000" y="373357"/>
                </a:lnTo>
                <a:lnTo>
                  <a:pt x="2565400" y="413679"/>
                </a:lnTo>
                <a:lnTo>
                  <a:pt x="2578100" y="457200"/>
                </a:lnTo>
                <a:lnTo>
                  <a:pt x="2590800" y="477012"/>
                </a:lnTo>
                <a:lnTo>
                  <a:pt x="2590800" y="629939"/>
                </a:lnTo>
                <a:lnTo>
                  <a:pt x="2603500" y="599475"/>
                </a:lnTo>
                <a:lnTo>
                  <a:pt x="2628900" y="567410"/>
                </a:lnTo>
                <a:lnTo>
                  <a:pt x="2628900" y="533712"/>
                </a:lnTo>
                <a:lnTo>
                  <a:pt x="2641600" y="498348"/>
                </a:lnTo>
                <a:close/>
              </a:path>
              <a:path w="2641600" h="971550">
                <a:moveTo>
                  <a:pt x="2590800" y="629939"/>
                </a:moveTo>
                <a:lnTo>
                  <a:pt x="2590800" y="486918"/>
                </a:lnTo>
                <a:lnTo>
                  <a:pt x="2578100" y="496824"/>
                </a:lnTo>
                <a:lnTo>
                  <a:pt x="2578100" y="515874"/>
                </a:lnTo>
                <a:lnTo>
                  <a:pt x="2565400" y="558069"/>
                </a:lnTo>
                <a:lnTo>
                  <a:pt x="2540000" y="596749"/>
                </a:lnTo>
                <a:lnTo>
                  <a:pt x="2501900" y="631810"/>
                </a:lnTo>
                <a:lnTo>
                  <a:pt x="2463800" y="663150"/>
                </a:lnTo>
                <a:lnTo>
                  <a:pt x="2425700" y="690665"/>
                </a:lnTo>
                <a:lnTo>
                  <a:pt x="2387600" y="714251"/>
                </a:lnTo>
                <a:lnTo>
                  <a:pt x="2336800" y="733806"/>
                </a:lnTo>
                <a:lnTo>
                  <a:pt x="2311400" y="750570"/>
                </a:lnTo>
                <a:lnTo>
                  <a:pt x="2260600" y="766572"/>
                </a:lnTo>
                <a:lnTo>
                  <a:pt x="2222500" y="783836"/>
                </a:lnTo>
                <a:lnTo>
                  <a:pt x="2171700" y="799785"/>
                </a:lnTo>
                <a:lnTo>
                  <a:pt x="2120900" y="814467"/>
                </a:lnTo>
                <a:lnTo>
                  <a:pt x="2070100" y="827928"/>
                </a:lnTo>
                <a:lnTo>
                  <a:pt x="2019300" y="840217"/>
                </a:lnTo>
                <a:lnTo>
                  <a:pt x="1968500" y="851381"/>
                </a:lnTo>
                <a:lnTo>
                  <a:pt x="1917700" y="861468"/>
                </a:lnTo>
                <a:lnTo>
                  <a:pt x="1866900" y="870524"/>
                </a:lnTo>
                <a:lnTo>
                  <a:pt x="1816100" y="878598"/>
                </a:lnTo>
                <a:lnTo>
                  <a:pt x="1765300" y="885737"/>
                </a:lnTo>
                <a:lnTo>
                  <a:pt x="1714500" y="891988"/>
                </a:lnTo>
                <a:lnTo>
                  <a:pt x="1663700" y="897399"/>
                </a:lnTo>
                <a:lnTo>
                  <a:pt x="1612900" y="902017"/>
                </a:lnTo>
                <a:lnTo>
                  <a:pt x="1562100" y="905890"/>
                </a:lnTo>
                <a:lnTo>
                  <a:pt x="1511300" y="909066"/>
                </a:lnTo>
                <a:lnTo>
                  <a:pt x="1447800" y="912114"/>
                </a:lnTo>
                <a:lnTo>
                  <a:pt x="1384300" y="913638"/>
                </a:lnTo>
                <a:lnTo>
                  <a:pt x="1320800" y="914400"/>
                </a:lnTo>
                <a:lnTo>
                  <a:pt x="1257300" y="913638"/>
                </a:lnTo>
                <a:lnTo>
                  <a:pt x="1206500" y="912365"/>
                </a:lnTo>
                <a:lnTo>
                  <a:pt x="1155700" y="910448"/>
                </a:lnTo>
                <a:lnTo>
                  <a:pt x="1104900" y="907853"/>
                </a:lnTo>
                <a:lnTo>
                  <a:pt x="1054100" y="904548"/>
                </a:lnTo>
                <a:lnTo>
                  <a:pt x="1003300" y="900499"/>
                </a:lnTo>
                <a:lnTo>
                  <a:pt x="952500" y="895673"/>
                </a:lnTo>
                <a:lnTo>
                  <a:pt x="901700" y="890037"/>
                </a:lnTo>
                <a:lnTo>
                  <a:pt x="850900" y="883557"/>
                </a:lnTo>
                <a:lnTo>
                  <a:pt x="800100" y="876201"/>
                </a:lnTo>
                <a:lnTo>
                  <a:pt x="749300" y="867934"/>
                </a:lnTo>
                <a:lnTo>
                  <a:pt x="698500" y="858725"/>
                </a:lnTo>
                <a:lnTo>
                  <a:pt x="647700" y="848540"/>
                </a:lnTo>
                <a:lnTo>
                  <a:pt x="596900" y="837346"/>
                </a:lnTo>
                <a:lnTo>
                  <a:pt x="558800" y="825109"/>
                </a:lnTo>
                <a:lnTo>
                  <a:pt x="508000" y="811796"/>
                </a:lnTo>
                <a:lnTo>
                  <a:pt x="457200" y="797375"/>
                </a:lnTo>
                <a:lnTo>
                  <a:pt x="406400" y="781812"/>
                </a:lnTo>
                <a:lnTo>
                  <a:pt x="368300" y="766572"/>
                </a:lnTo>
                <a:lnTo>
                  <a:pt x="330200" y="749808"/>
                </a:lnTo>
                <a:lnTo>
                  <a:pt x="292100" y="730870"/>
                </a:lnTo>
                <a:lnTo>
                  <a:pt x="241300" y="707725"/>
                </a:lnTo>
                <a:lnTo>
                  <a:pt x="190500" y="680502"/>
                </a:lnTo>
                <a:lnTo>
                  <a:pt x="152400" y="649330"/>
                </a:lnTo>
                <a:lnTo>
                  <a:pt x="114300" y="614336"/>
                </a:lnTo>
                <a:lnTo>
                  <a:pt x="76200" y="575650"/>
                </a:lnTo>
                <a:lnTo>
                  <a:pt x="63500" y="533400"/>
                </a:lnTo>
                <a:lnTo>
                  <a:pt x="50800" y="523494"/>
                </a:lnTo>
                <a:lnTo>
                  <a:pt x="50800" y="635831"/>
                </a:lnTo>
                <a:lnTo>
                  <a:pt x="88900" y="671423"/>
                </a:lnTo>
                <a:lnTo>
                  <a:pt x="127000" y="703802"/>
                </a:lnTo>
                <a:lnTo>
                  <a:pt x="177800" y="733037"/>
                </a:lnTo>
                <a:lnTo>
                  <a:pt x="215900" y="759197"/>
                </a:lnTo>
                <a:lnTo>
                  <a:pt x="266700" y="782350"/>
                </a:lnTo>
                <a:lnTo>
                  <a:pt x="304800" y="802565"/>
                </a:lnTo>
                <a:lnTo>
                  <a:pt x="342900" y="819912"/>
                </a:lnTo>
                <a:lnTo>
                  <a:pt x="393700" y="835914"/>
                </a:lnTo>
                <a:lnTo>
                  <a:pt x="431800" y="851154"/>
                </a:lnTo>
                <a:lnTo>
                  <a:pt x="482600" y="865305"/>
                </a:lnTo>
                <a:lnTo>
                  <a:pt x="533400" y="878444"/>
                </a:lnTo>
                <a:lnTo>
                  <a:pt x="584200" y="890595"/>
                </a:lnTo>
                <a:lnTo>
                  <a:pt x="622300" y="901784"/>
                </a:lnTo>
                <a:lnTo>
                  <a:pt x="673100" y="912036"/>
                </a:lnTo>
                <a:lnTo>
                  <a:pt x="723900" y="921376"/>
                </a:lnTo>
                <a:lnTo>
                  <a:pt x="774700" y="929830"/>
                </a:lnTo>
                <a:lnTo>
                  <a:pt x="825500" y="937423"/>
                </a:lnTo>
                <a:lnTo>
                  <a:pt x="876300" y="944179"/>
                </a:lnTo>
                <a:lnTo>
                  <a:pt x="927100" y="950126"/>
                </a:lnTo>
                <a:lnTo>
                  <a:pt x="977900" y="955287"/>
                </a:lnTo>
                <a:lnTo>
                  <a:pt x="1028700" y="959688"/>
                </a:lnTo>
                <a:lnTo>
                  <a:pt x="1066800" y="963354"/>
                </a:lnTo>
                <a:lnTo>
                  <a:pt x="1117600" y="966311"/>
                </a:lnTo>
                <a:lnTo>
                  <a:pt x="1168400" y="968584"/>
                </a:lnTo>
                <a:lnTo>
                  <a:pt x="1219200" y="970197"/>
                </a:lnTo>
                <a:lnTo>
                  <a:pt x="1270000" y="971178"/>
                </a:lnTo>
                <a:lnTo>
                  <a:pt x="1320800" y="971550"/>
                </a:lnTo>
                <a:lnTo>
                  <a:pt x="1384300" y="970788"/>
                </a:lnTo>
                <a:lnTo>
                  <a:pt x="1447800" y="969264"/>
                </a:lnTo>
                <a:lnTo>
                  <a:pt x="1511300" y="966216"/>
                </a:lnTo>
                <a:lnTo>
                  <a:pt x="1549400" y="965221"/>
                </a:lnTo>
                <a:lnTo>
                  <a:pt x="1574800" y="963437"/>
                </a:lnTo>
                <a:lnTo>
                  <a:pt x="1612900" y="960832"/>
                </a:lnTo>
                <a:lnTo>
                  <a:pt x="1651000" y="957373"/>
                </a:lnTo>
                <a:lnTo>
                  <a:pt x="1689100" y="953027"/>
                </a:lnTo>
                <a:lnTo>
                  <a:pt x="1739900" y="947763"/>
                </a:lnTo>
                <a:lnTo>
                  <a:pt x="1790700" y="941547"/>
                </a:lnTo>
                <a:lnTo>
                  <a:pt x="1828800" y="934347"/>
                </a:lnTo>
                <a:lnTo>
                  <a:pt x="1879600" y="926130"/>
                </a:lnTo>
                <a:lnTo>
                  <a:pt x="1930400" y="916865"/>
                </a:lnTo>
                <a:lnTo>
                  <a:pt x="1981200" y="906519"/>
                </a:lnTo>
                <a:lnTo>
                  <a:pt x="2032000" y="895058"/>
                </a:lnTo>
                <a:lnTo>
                  <a:pt x="2082800" y="882452"/>
                </a:lnTo>
                <a:lnTo>
                  <a:pt x="2133600" y="868666"/>
                </a:lnTo>
                <a:lnTo>
                  <a:pt x="2184400" y="853670"/>
                </a:lnTo>
                <a:lnTo>
                  <a:pt x="2235200" y="837429"/>
                </a:lnTo>
                <a:lnTo>
                  <a:pt x="2286000" y="819913"/>
                </a:lnTo>
                <a:lnTo>
                  <a:pt x="2336800" y="801087"/>
                </a:lnTo>
                <a:lnTo>
                  <a:pt x="2374900" y="780921"/>
                </a:lnTo>
                <a:lnTo>
                  <a:pt x="2425700" y="759381"/>
                </a:lnTo>
                <a:lnTo>
                  <a:pt x="2463800" y="736435"/>
                </a:lnTo>
                <a:lnTo>
                  <a:pt x="2501900" y="712050"/>
                </a:lnTo>
                <a:lnTo>
                  <a:pt x="2527300" y="686194"/>
                </a:lnTo>
                <a:lnTo>
                  <a:pt x="2565400" y="658835"/>
                </a:lnTo>
                <a:lnTo>
                  <a:pt x="2590800" y="629939"/>
                </a:lnTo>
                <a:close/>
              </a:path>
            </a:pathLst>
          </a:custGeom>
          <a:solidFill>
            <a:srgbClr val="FB0027"/>
          </a:solidFill>
        </p:spPr>
        <p:txBody>
          <a:bodyPr wrap="square" lIns="0" tIns="0" rIns="0" bIns="0" rtlCol="0"/>
          <a:lstStyle/>
          <a:p>
            <a:endParaRPr/>
          </a:p>
        </p:txBody>
      </p:sp>
    </p:spTree>
    <p:extLst>
      <p:ext uri="{BB962C8B-B14F-4D97-AF65-F5344CB8AC3E}">
        <p14:creationId xmlns:p14="http://schemas.microsoft.com/office/powerpoint/2010/main" val="614347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Insulation class (</a:t>
            </a:r>
            <a:r>
              <a:rPr lang="en-US" dirty="0" err="1" smtClean="0"/>
              <a:t>ic</a:t>
            </a:r>
            <a:r>
              <a:rPr lang="en-US" dirty="0" smtClean="0"/>
              <a:t>)</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46</a:t>
            </a:fld>
            <a:endParaRPr lang="en-US" dirty="0">
              <a:solidFill>
                <a:srgbClr val="FFFFFF"/>
              </a:solidFill>
            </a:endParaRPr>
          </a:p>
        </p:txBody>
      </p:sp>
      <p:sp>
        <p:nvSpPr>
          <p:cNvPr id="5" name="object 2"/>
          <p:cNvSpPr/>
          <p:nvPr/>
        </p:nvSpPr>
        <p:spPr>
          <a:xfrm>
            <a:off x="228600" y="1076325"/>
            <a:ext cx="8705850" cy="4589526"/>
          </a:xfrm>
          <a:prstGeom prst="rect">
            <a:avLst/>
          </a:prstGeom>
          <a:blipFill>
            <a:blip r:embed="rId2" cstate="print"/>
            <a:stretch>
              <a:fillRect/>
            </a:stretch>
          </a:blipFill>
        </p:spPr>
        <p:txBody>
          <a:bodyPr wrap="square" lIns="0" tIns="0" rIns="0" bIns="0" rtlCol="0"/>
          <a:lstStyle/>
          <a:p>
            <a:endParaRPr/>
          </a:p>
        </p:txBody>
      </p:sp>
      <p:sp>
        <p:nvSpPr>
          <p:cNvPr id="6" name="object 4"/>
          <p:cNvSpPr/>
          <p:nvPr/>
        </p:nvSpPr>
        <p:spPr>
          <a:xfrm>
            <a:off x="2667000" y="2400680"/>
            <a:ext cx="3022600" cy="895350"/>
          </a:xfrm>
          <a:custGeom>
            <a:avLst/>
            <a:gdLst/>
            <a:ahLst/>
            <a:cxnLst/>
            <a:rect l="l" t="t" r="r" b="b"/>
            <a:pathLst>
              <a:path w="3022600" h="895350">
                <a:moveTo>
                  <a:pt x="3022600" y="473202"/>
                </a:moveTo>
                <a:lnTo>
                  <a:pt x="3022600" y="406908"/>
                </a:lnTo>
                <a:lnTo>
                  <a:pt x="3009900" y="377035"/>
                </a:lnTo>
                <a:lnTo>
                  <a:pt x="2984500" y="348575"/>
                </a:lnTo>
                <a:lnTo>
                  <a:pt x="2933700" y="295774"/>
                </a:lnTo>
                <a:lnTo>
                  <a:pt x="2870200" y="248260"/>
                </a:lnTo>
                <a:lnTo>
                  <a:pt x="2832100" y="226409"/>
                </a:lnTo>
                <a:lnTo>
                  <a:pt x="2794000" y="205789"/>
                </a:lnTo>
                <a:lnTo>
                  <a:pt x="2755900" y="186368"/>
                </a:lnTo>
                <a:lnTo>
                  <a:pt x="2705100" y="168116"/>
                </a:lnTo>
                <a:lnTo>
                  <a:pt x="2654300" y="151003"/>
                </a:lnTo>
                <a:lnTo>
                  <a:pt x="2603500" y="134997"/>
                </a:lnTo>
                <a:lnTo>
                  <a:pt x="2552700" y="120069"/>
                </a:lnTo>
                <a:lnTo>
                  <a:pt x="2501900" y="106188"/>
                </a:lnTo>
                <a:lnTo>
                  <a:pt x="2451100" y="93324"/>
                </a:lnTo>
                <a:lnTo>
                  <a:pt x="2387600" y="81445"/>
                </a:lnTo>
                <a:lnTo>
                  <a:pt x="2336800" y="70522"/>
                </a:lnTo>
                <a:lnTo>
                  <a:pt x="2273300" y="60524"/>
                </a:lnTo>
                <a:lnTo>
                  <a:pt x="2222500" y="51419"/>
                </a:lnTo>
                <a:lnTo>
                  <a:pt x="2159000" y="43179"/>
                </a:lnTo>
                <a:lnTo>
                  <a:pt x="2108200" y="35772"/>
                </a:lnTo>
                <a:lnTo>
                  <a:pt x="2057400" y="29167"/>
                </a:lnTo>
                <a:lnTo>
                  <a:pt x="1993900" y="23335"/>
                </a:lnTo>
                <a:lnTo>
                  <a:pt x="1943100" y="18244"/>
                </a:lnTo>
                <a:lnTo>
                  <a:pt x="1892300" y="13864"/>
                </a:lnTo>
                <a:lnTo>
                  <a:pt x="1841500" y="10165"/>
                </a:lnTo>
                <a:lnTo>
                  <a:pt x="1803400" y="7116"/>
                </a:lnTo>
                <a:lnTo>
                  <a:pt x="1714500" y="2846"/>
                </a:lnTo>
                <a:lnTo>
                  <a:pt x="1676400" y="1563"/>
                </a:lnTo>
                <a:lnTo>
                  <a:pt x="1638300" y="809"/>
                </a:lnTo>
                <a:lnTo>
                  <a:pt x="1612900" y="552"/>
                </a:lnTo>
                <a:lnTo>
                  <a:pt x="1587500" y="762"/>
                </a:lnTo>
                <a:lnTo>
                  <a:pt x="1511300" y="0"/>
                </a:lnTo>
                <a:lnTo>
                  <a:pt x="1435100" y="762"/>
                </a:lnTo>
                <a:lnTo>
                  <a:pt x="1409700" y="489"/>
                </a:lnTo>
                <a:lnTo>
                  <a:pt x="1371600" y="700"/>
                </a:lnTo>
                <a:lnTo>
                  <a:pt x="1346200" y="1424"/>
                </a:lnTo>
                <a:lnTo>
                  <a:pt x="1308100" y="2692"/>
                </a:lnTo>
                <a:lnTo>
                  <a:pt x="1257300" y="4532"/>
                </a:lnTo>
                <a:lnTo>
                  <a:pt x="1219200" y="6974"/>
                </a:lnTo>
                <a:lnTo>
                  <a:pt x="1168400" y="10049"/>
                </a:lnTo>
                <a:lnTo>
                  <a:pt x="1117600" y="13785"/>
                </a:lnTo>
                <a:lnTo>
                  <a:pt x="1066800" y="18213"/>
                </a:lnTo>
                <a:lnTo>
                  <a:pt x="1016000" y="23363"/>
                </a:lnTo>
                <a:lnTo>
                  <a:pt x="965200" y="29263"/>
                </a:lnTo>
                <a:lnTo>
                  <a:pt x="914400" y="35944"/>
                </a:lnTo>
                <a:lnTo>
                  <a:pt x="850900" y="43436"/>
                </a:lnTo>
                <a:lnTo>
                  <a:pt x="800100" y="51767"/>
                </a:lnTo>
                <a:lnTo>
                  <a:pt x="736600" y="60968"/>
                </a:lnTo>
                <a:lnTo>
                  <a:pt x="685800" y="71069"/>
                </a:lnTo>
                <a:lnTo>
                  <a:pt x="622300" y="82099"/>
                </a:lnTo>
                <a:lnTo>
                  <a:pt x="571500" y="94088"/>
                </a:lnTo>
                <a:lnTo>
                  <a:pt x="508000" y="107066"/>
                </a:lnTo>
                <a:lnTo>
                  <a:pt x="457200" y="121062"/>
                </a:lnTo>
                <a:lnTo>
                  <a:pt x="406400" y="136106"/>
                </a:lnTo>
                <a:lnTo>
                  <a:pt x="355600" y="152227"/>
                </a:lnTo>
                <a:lnTo>
                  <a:pt x="304800" y="169457"/>
                </a:lnTo>
                <a:lnTo>
                  <a:pt x="266700" y="187823"/>
                </a:lnTo>
                <a:lnTo>
                  <a:pt x="215900" y="207356"/>
                </a:lnTo>
                <a:lnTo>
                  <a:pt x="177799" y="228086"/>
                </a:lnTo>
                <a:lnTo>
                  <a:pt x="139699" y="250042"/>
                </a:lnTo>
                <a:lnTo>
                  <a:pt x="101599" y="273254"/>
                </a:lnTo>
                <a:lnTo>
                  <a:pt x="50799" y="323565"/>
                </a:lnTo>
                <a:lnTo>
                  <a:pt x="12699" y="379256"/>
                </a:lnTo>
                <a:lnTo>
                  <a:pt x="0" y="409194"/>
                </a:lnTo>
                <a:lnTo>
                  <a:pt x="0" y="501396"/>
                </a:lnTo>
                <a:lnTo>
                  <a:pt x="12700" y="513588"/>
                </a:lnTo>
                <a:lnTo>
                  <a:pt x="25400" y="551869"/>
                </a:lnTo>
                <a:lnTo>
                  <a:pt x="50800" y="574871"/>
                </a:lnTo>
                <a:lnTo>
                  <a:pt x="50800" y="413004"/>
                </a:lnTo>
                <a:lnTo>
                  <a:pt x="76200" y="373088"/>
                </a:lnTo>
                <a:lnTo>
                  <a:pt x="114300" y="337817"/>
                </a:lnTo>
                <a:lnTo>
                  <a:pt x="152400" y="306995"/>
                </a:lnTo>
                <a:lnTo>
                  <a:pt x="203200" y="280427"/>
                </a:lnTo>
                <a:lnTo>
                  <a:pt x="241300" y="257916"/>
                </a:lnTo>
                <a:lnTo>
                  <a:pt x="292100" y="239268"/>
                </a:lnTo>
                <a:lnTo>
                  <a:pt x="330200" y="223266"/>
                </a:lnTo>
                <a:lnTo>
                  <a:pt x="368300" y="208026"/>
                </a:lnTo>
                <a:lnTo>
                  <a:pt x="419100" y="192931"/>
                </a:lnTo>
                <a:lnTo>
                  <a:pt x="469900" y="178816"/>
                </a:lnTo>
                <a:lnTo>
                  <a:pt x="520700" y="165650"/>
                </a:lnTo>
                <a:lnTo>
                  <a:pt x="571500" y="153405"/>
                </a:lnTo>
                <a:lnTo>
                  <a:pt x="609600" y="142053"/>
                </a:lnTo>
                <a:lnTo>
                  <a:pt x="660400" y="131562"/>
                </a:lnTo>
                <a:lnTo>
                  <a:pt x="711200" y="121905"/>
                </a:lnTo>
                <a:lnTo>
                  <a:pt x="762000" y="113053"/>
                </a:lnTo>
                <a:lnTo>
                  <a:pt x="812800" y="104976"/>
                </a:lnTo>
                <a:lnTo>
                  <a:pt x="863600" y="97644"/>
                </a:lnTo>
                <a:lnTo>
                  <a:pt x="927100" y="91030"/>
                </a:lnTo>
                <a:lnTo>
                  <a:pt x="977900" y="85104"/>
                </a:lnTo>
                <a:lnTo>
                  <a:pt x="1028700" y="79836"/>
                </a:lnTo>
                <a:lnTo>
                  <a:pt x="1079500" y="75198"/>
                </a:lnTo>
                <a:lnTo>
                  <a:pt x="1130300" y="71160"/>
                </a:lnTo>
                <a:lnTo>
                  <a:pt x="1181100" y="67693"/>
                </a:lnTo>
                <a:lnTo>
                  <a:pt x="1231900" y="64769"/>
                </a:lnTo>
                <a:lnTo>
                  <a:pt x="1282700" y="62358"/>
                </a:lnTo>
                <a:lnTo>
                  <a:pt x="1333500" y="60431"/>
                </a:lnTo>
                <a:lnTo>
                  <a:pt x="1384300" y="58958"/>
                </a:lnTo>
                <a:lnTo>
                  <a:pt x="1435100" y="57912"/>
                </a:lnTo>
                <a:lnTo>
                  <a:pt x="1511300" y="57150"/>
                </a:lnTo>
                <a:lnTo>
                  <a:pt x="1587500" y="57912"/>
                </a:lnTo>
                <a:lnTo>
                  <a:pt x="1663700" y="59436"/>
                </a:lnTo>
                <a:lnTo>
                  <a:pt x="1727200" y="61722"/>
                </a:lnTo>
                <a:lnTo>
                  <a:pt x="1778000" y="64413"/>
                </a:lnTo>
                <a:lnTo>
                  <a:pt x="1828800" y="67487"/>
                </a:lnTo>
                <a:lnTo>
                  <a:pt x="1879600" y="70991"/>
                </a:lnTo>
                <a:lnTo>
                  <a:pt x="1930400" y="74968"/>
                </a:lnTo>
                <a:lnTo>
                  <a:pt x="1981200" y="79465"/>
                </a:lnTo>
                <a:lnTo>
                  <a:pt x="2032000" y="84526"/>
                </a:lnTo>
                <a:lnTo>
                  <a:pt x="2082800" y="90197"/>
                </a:lnTo>
                <a:lnTo>
                  <a:pt x="2133600" y="96524"/>
                </a:lnTo>
                <a:lnTo>
                  <a:pt x="2184400" y="103550"/>
                </a:lnTo>
                <a:lnTo>
                  <a:pt x="2235200" y="111323"/>
                </a:lnTo>
                <a:lnTo>
                  <a:pt x="2286000" y="119887"/>
                </a:lnTo>
                <a:lnTo>
                  <a:pt x="2336800" y="129287"/>
                </a:lnTo>
                <a:lnTo>
                  <a:pt x="2387600" y="139568"/>
                </a:lnTo>
                <a:lnTo>
                  <a:pt x="2438400" y="150777"/>
                </a:lnTo>
                <a:lnTo>
                  <a:pt x="2489200" y="162957"/>
                </a:lnTo>
                <a:lnTo>
                  <a:pt x="2540000" y="176156"/>
                </a:lnTo>
                <a:lnTo>
                  <a:pt x="2590800" y="190417"/>
                </a:lnTo>
                <a:lnTo>
                  <a:pt x="2641600" y="205786"/>
                </a:lnTo>
                <a:lnTo>
                  <a:pt x="2679700" y="222308"/>
                </a:lnTo>
                <a:lnTo>
                  <a:pt x="2730500" y="240030"/>
                </a:lnTo>
                <a:lnTo>
                  <a:pt x="2806700" y="273558"/>
                </a:lnTo>
                <a:lnTo>
                  <a:pt x="2844800" y="294519"/>
                </a:lnTo>
                <a:lnTo>
                  <a:pt x="2882900" y="320108"/>
                </a:lnTo>
                <a:lnTo>
                  <a:pt x="2921000" y="350228"/>
                </a:lnTo>
                <a:lnTo>
                  <a:pt x="2946400" y="384781"/>
                </a:lnTo>
                <a:lnTo>
                  <a:pt x="2959100" y="423672"/>
                </a:lnTo>
                <a:lnTo>
                  <a:pt x="2971800" y="440436"/>
                </a:lnTo>
                <a:lnTo>
                  <a:pt x="2971800" y="566168"/>
                </a:lnTo>
                <a:lnTo>
                  <a:pt x="2997200" y="522499"/>
                </a:lnTo>
                <a:lnTo>
                  <a:pt x="3022600" y="473202"/>
                </a:lnTo>
                <a:close/>
              </a:path>
              <a:path w="3022600" h="895350">
                <a:moveTo>
                  <a:pt x="2971800" y="566168"/>
                </a:moveTo>
                <a:lnTo>
                  <a:pt x="2971800" y="448818"/>
                </a:lnTo>
                <a:lnTo>
                  <a:pt x="2959100" y="465582"/>
                </a:lnTo>
                <a:lnTo>
                  <a:pt x="2959100" y="473964"/>
                </a:lnTo>
                <a:lnTo>
                  <a:pt x="2946400" y="512183"/>
                </a:lnTo>
                <a:lnTo>
                  <a:pt x="2908300" y="546432"/>
                </a:lnTo>
                <a:lnTo>
                  <a:pt x="2882900" y="576429"/>
                </a:lnTo>
                <a:lnTo>
                  <a:pt x="2832100" y="601897"/>
                </a:lnTo>
                <a:lnTo>
                  <a:pt x="2806700" y="622554"/>
                </a:lnTo>
                <a:lnTo>
                  <a:pt x="2730500" y="656082"/>
                </a:lnTo>
                <a:lnTo>
                  <a:pt x="2679700" y="673637"/>
                </a:lnTo>
                <a:lnTo>
                  <a:pt x="2641600" y="690021"/>
                </a:lnTo>
                <a:lnTo>
                  <a:pt x="2590800" y="705274"/>
                </a:lnTo>
                <a:lnTo>
                  <a:pt x="2540000" y="719442"/>
                </a:lnTo>
                <a:lnTo>
                  <a:pt x="2489200" y="732567"/>
                </a:lnTo>
                <a:lnTo>
                  <a:pt x="2438400" y="744691"/>
                </a:lnTo>
                <a:lnTo>
                  <a:pt x="2387600" y="755859"/>
                </a:lnTo>
                <a:lnTo>
                  <a:pt x="2336800" y="766114"/>
                </a:lnTo>
                <a:lnTo>
                  <a:pt x="2286000" y="775498"/>
                </a:lnTo>
                <a:lnTo>
                  <a:pt x="2235200" y="784055"/>
                </a:lnTo>
                <a:lnTo>
                  <a:pt x="2184400" y="791828"/>
                </a:lnTo>
                <a:lnTo>
                  <a:pt x="2133600" y="798860"/>
                </a:lnTo>
                <a:lnTo>
                  <a:pt x="2082800" y="805194"/>
                </a:lnTo>
                <a:lnTo>
                  <a:pt x="2032000" y="810874"/>
                </a:lnTo>
                <a:lnTo>
                  <a:pt x="1981200" y="815943"/>
                </a:lnTo>
                <a:lnTo>
                  <a:pt x="1930400" y="820443"/>
                </a:lnTo>
                <a:lnTo>
                  <a:pt x="1879600" y="824419"/>
                </a:lnTo>
                <a:lnTo>
                  <a:pt x="1828800" y="827912"/>
                </a:lnTo>
                <a:lnTo>
                  <a:pt x="1778000" y="830968"/>
                </a:lnTo>
                <a:lnTo>
                  <a:pt x="1727200" y="833628"/>
                </a:lnTo>
                <a:lnTo>
                  <a:pt x="1663700" y="835914"/>
                </a:lnTo>
                <a:lnTo>
                  <a:pt x="1587500" y="837438"/>
                </a:lnTo>
                <a:lnTo>
                  <a:pt x="1511300" y="838200"/>
                </a:lnTo>
                <a:lnTo>
                  <a:pt x="1435100" y="837438"/>
                </a:lnTo>
                <a:lnTo>
                  <a:pt x="1384300" y="836385"/>
                </a:lnTo>
                <a:lnTo>
                  <a:pt x="1333500" y="834905"/>
                </a:lnTo>
                <a:lnTo>
                  <a:pt x="1282700" y="832970"/>
                </a:lnTo>
                <a:lnTo>
                  <a:pt x="1231900" y="830550"/>
                </a:lnTo>
                <a:lnTo>
                  <a:pt x="1181100" y="827617"/>
                </a:lnTo>
                <a:lnTo>
                  <a:pt x="1130300" y="824141"/>
                </a:lnTo>
                <a:lnTo>
                  <a:pt x="1079500" y="820095"/>
                </a:lnTo>
                <a:lnTo>
                  <a:pt x="1028700" y="815449"/>
                </a:lnTo>
                <a:lnTo>
                  <a:pt x="977900" y="810173"/>
                </a:lnTo>
                <a:lnTo>
                  <a:pt x="914400" y="804241"/>
                </a:lnTo>
                <a:lnTo>
                  <a:pt x="863600" y="797621"/>
                </a:lnTo>
                <a:lnTo>
                  <a:pt x="812800" y="790287"/>
                </a:lnTo>
                <a:lnTo>
                  <a:pt x="762000" y="782208"/>
                </a:lnTo>
                <a:lnTo>
                  <a:pt x="711200" y="773356"/>
                </a:lnTo>
                <a:lnTo>
                  <a:pt x="660400" y="763702"/>
                </a:lnTo>
                <a:lnTo>
                  <a:pt x="609600" y="753218"/>
                </a:lnTo>
                <a:lnTo>
                  <a:pt x="571500" y="741874"/>
                </a:lnTo>
                <a:lnTo>
                  <a:pt x="520700" y="729641"/>
                </a:lnTo>
                <a:lnTo>
                  <a:pt x="469900" y="716491"/>
                </a:lnTo>
                <a:lnTo>
                  <a:pt x="419100" y="702395"/>
                </a:lnTo>
                <a:lnTo>
                  <a:pt x="368300" y="687324"/>
                </a:lnTo>
                <a:lnTo>
                  <a:pt x="292100" y="655320"/>
                </a:lnTo>
                <a:lnTo>
                  <a:pt x="241300" y="637597"/>
                </a:lnTo>
                <a:lnTo>
                  <a:pt x="203200" y="615710"/>
                </a:lnTo>
                <a:lnTo>
                  <a:pt x="165100" y="589754"/>
                </a:lnTo>
                <a:lnTo>
                  <a:pt x="114300" y="559827"/>
                </a:lnTo>
                <a:lnTo>
                  <a:pt x="88900" y="526024"/>
                </a:lnTo>
                <a:lnTo>
                  <a:pt x="63500" y="488442"/>
                </a:lnTo>
                <a:lnTo>
                  <a:pt x="50800" y="480060"/>
                </a:lnTo>
                <a:lnTo>
                  <a:pt x="50800" y="574871"/>
                </a:lnTo>
                <a:lnTo>
                  <a:pt x="101600" y="617300"/>
                </a:lnTo>
                <a:lnTo>
                  <a:pt x="139700" y="644856"/>
                </a:lnTo>
                <a:lnTo>
                  <a:pt x="177800" y="669243"/>
                </a:lnTo>
                <a:lnTo>
                  <a:pt x="228600" y="690665"/>
                </a:lnTo>
                <a:lnTo>
                  <a:pt x="266700" y="709324"/>
                </a:lnTo>
                <a:lnTo>
                  <a:pt x="304800" y="725424"/>
                </a:lnTo>
                <a:lnTo>
                  <a:pt x="355600" y="741426"/>
                </a:lnTo>
                <a:lnTo>
                  <a:pt x="393700" y="756666"/>
                </a:lnTo>
                <a:lnTo>
                  <a:pt x="444500" y="770581"/>
                </a:lnTo>
                <a:lnTo>
                  <a:pt x="495300" y="783613"/>
                </a:lnTo>
                <a:lnTo>
                  <a:pt x="546100" y="795784"/>
                </a:lnTo>
                <a:lnTo>
                  <a:pt x="596900" y="807119"/>
                </a:lnTo>
                <a:lnTo>
                  <a:pt x="647700" y="817642"/>
                </a:lnTo>
                <a:lnTo>
                  <a:pt x="698500" y="827377"/>
                </a:lnTo>
                <a:lnTo>
                  <a:pt x="749300" y="836346"/>
                </a:lnTo>
                <a:lnTo>
                  <a:pt x="800100" y="844575"/>
                </a:lnTo>
                <a:lnTo>
                  <a:pt x="850900" y="852087"/>
                </a:lnTo>
                <a:lnTo>
                  <a:pt x="901700" y="858906"/>
                </a:lnTo>
                <a:lnTo>
                  <a:pt x="952500" y="865055"/>
                </a:lnTo>
                <a:lnTo>
                  <a:pt x="1003300" y="870559"/>
                </a:lnTo>
                <a:lnTo>
                  <a:pt x="1054100" y="875442"/>
                </a:lnTo>
                <a:lnTo>
                  <a:pt x="1104900" y="879727"/>
                </a:lnTo>
                <a:lnTo>
                  <a:pt x="1155700" y="883438"/>
                </a:lnTo>
                <a:lnTo>
                  <a:pt x="1206500" y="886598"/>
                </a:lnTo>
                <a:lnTo>
                  <a:pt x="1257300" y="889233"/>
                </a:lnTo>
                <a:lnTo>
                  <a:pt x="1308100" y="891366"/>
                </a:lnTo>
                <a:lnTo>
                  <a:pt x="1358900" y="893020"/>
                </a:lnTo>
                <a:lnTo>
                  <a:pt x="1409700" y="894219"/>
                </a:lnTo>
                <a:lnTo>
                  <a:pt x="1460500" y="894988"/>
                </a:lnTo>
                <a:lnTo>
                  <a:pt x="1511300" y="895350"/>
                </a:lnTo>
                <a:lnTo>
                  <a:pt x="1587500" y="894588"/>
                </a:lnTo>
                <a:lnTo>
                  <a:pt x="1663700" y="893064"/>
                </a:lnTo>
                <a:lnTo>
                  <a:pt x="1739900" y="890778"/>
                </a:lnTo>
                <a:lnTo>
                  <a:pt x="1803400" y="886968"/>
                </a:lnTo>
                <a:lnTo>
                  <a:pt x="1854200" y="883585"/>
                </a:lnTo>
                <a:lnTo>
                  <a:pt x="1905000" y="879813"/>
                </a:lnTo>
                <a:lnTo>
                  <a:pt x="1955800" y="875603"/>
                </a:lnTo>
                <a:lnTo>
                  <a:pt x="2006600" y="870908"/>
                </a:lnTo>
                <a:lnTo>
                  <a:pt x="2057400" y="865679"/>
                </a:lnTo>
                <a:lnTo>
                  <a:pt x="2108200" y="859868"/>
                </a:lnTo>
                <a:lnTo>
                  <a:pt x="2159000" y="853426"/>
                </a:lnTo>
                <a:lnTo>
                  <a:pt x="2209800" y="846306"/>
                </a:lnTo>
                <a:lnTo>
                  <a:pt x="2260600" y="838459"/>
                </a:lnTo>
                <a:lnTo>
                  <a:pt x="2311400" y="829837"/>
                </a:lnTo>
                <a:lnTo>
                  <a:pt x="2362200" y="820391"/>
                </a:lnTo>
                <a:lnTo>
                  <a:pt x="2413000" y="810074"/>
                </a:lnTo>
                <a:lnTo>
                  <a:pt x="2463800" y="798837"/>
                </a:lnTo>
                <a:lnTo>
                  <a:pt x="2514600" y="786632"/>
                </a:lnTo>
                <a:lnTo>
                  <a:pt x="2565400" y="773410"/>
                </a:lnTo>
                <a:lnTo>
                  <a:pt x="2603500" y="759125"/>
                </a:lnTo>
                <a:lnTo>
                  <a:pt x="2654300" y="743726"/>
                </a:lnTo>
                <a:lnTo>
                  <a:pt x="2705100" y="727166"/>
                </a:lnTo>
                <a:lnTo>
                  <a:pt x="2743200" y="709398"/>
                </a:lnTo>
                <a:lnTo>
                  <a:pt x="2794000" y="690372"/>
                </a:lnTo>
                <a:lnTo>
                  <a:pt x="2832100" y="672846"/>
                </a:lnTo>
                <a:lnTo>
                  <a:pt x="2844800" y="663702"/>
                </a:lnTo>
                <a:lnTo>
                  <a:pt x="2895600" y="636740"/>
                </a:lnTo>
                <a:lnTo>
                  <a:pt x="2933700" y="604239"/>
                </a:lnTo>
                <a:lnTo>
                  <a:pt x="2971800" y="566168"/>
                </a:lnTo>
                <a:close/>
              </a:path>
            </a:pathLst>
          </a:custGeom>
          <a:solidFill>
            <a:srgbClr val="FB0027"/>
          </a:solidFill>
        </p:spPr>
        <p:txBody>
          <a:bodyPr wrap="square" lIns="0" tIns="0" rIns="0" bIns="0" rtlCol="0"/>
          <a:lstStyle/>
          <a:p>
            <a:endParaRPr/>
          </a:p>
        </p:txBody>
      </p:sp>
    </p:spTree>
    <p:extLst>
      <p:ext uri="{BB962C8B-B14F-4D97-AF65-F5344CB8AC3E}">
        <p14:creationId xmlns:p14="http://schemas.microsoft.com/office/powerpoint/2010/main" val="3255819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Polarity</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47</a:t>
            </a:fld>
            <a:endParaRPr lang="en-US" dirty="0">
              <a:solidFill>
                <a:srgbClr val="FFFFFF"/>
              </a:solidFill>
            </a:endParaRPr>
          </a:p>
        </p:txBody>
      </p:sp>
      <p:sp>
        <p:nvSpPr>
          <p:cNvPr id="5" name="object 3"/>
          <p:cNvSpPr txBox="1"/>
          <p:nvPr/>
        </p:nvSpPr>
        <p:spPr>
          <a:xfrm>
            <a:off x="304800" y="1066800"/>
            <a:ext cx="8458200" cy="4902200"/>
          </a:xfrm>
          <a:prstGeom prst="rect">
            <a:avLst/>
          </a:prstGeom>
        </p:spPr>
        <p:txBody>
          <a:bodyPr vert="horz" wrap="square" lIns="0" tIns="12065" rIns="0" bIns="0" rtlCol="0">
            <a:spAutoFit/>
          </a:bodyPr>
          <a:lstStyle/>
          <a:p>
            <a:pPr marL="12700" marR="30480">
              <a:lnSpc>
                <a:spcPct val="100000"/>
              </a:lnSpc>
              <a:spcBef>
                <a:spcPts val="95"/>
              </a:spcBef>
              <a:buChar char="•"/>
              <a:tabLst>
                <a:tab pos="242570" algn="l"/>
                <a:tab pos="243204" algn="l"/>
              </a:tabLst>
            </a:pPr>
            <a:r>
              <a:rPr sz="2000" spc="-5" dirty="0">
                <a:latin typeface="Arial"/>
                <a:cs typeface="Arial"/>
              </a:rPr>
              <a:t>Primary and secondary terminals of </a:t>
            </a:r>
            <a:r>
              <a:rPr sz="2000" spc="-10" dirty="0">
                <a:latin typeface="Arial"/>
                <a:cs typeface="Arial"/>
              </a:rPr>
              <a:t>instrument </a:t>
            </a:r>
            <a:r>
              <a:rPr sz="2000" spc="-5" dirty="0">
                <a:latin typeface="Arial"/>
                <a:cs typeface="Arial"/>
              </a:rPr>
              <a:t>transformers are said  to have the same </a:t>
            </a:r>
            <a:r>
              <a:rPr sz="2000" spc="-10" dirty="0">
                <a:latin typeface="Arial"/>
                <a:cs typeface="Arial"/>
              </a:rPr>
              <a:t>polarity when, </a:t>
            </a:r>
            <a:r>
              <a:rPr sz="2000" spc="-5" dirty="0">
                <a:latin typeface="Arial"/>
                <a:cs typeface="Arial"/>
              </a:rPr>
              <a:t>at a given </a:t>
            </a:r>
            <a:r>
              <a:rPr sz="2000" spc="-10" dirty="0">
                <a:latin typeface="Arial"/>
                <a:cs typeface="Arial"/>
              </a:rPr>
              <a:t>instant, </a:t>
            </a:r>
            <a:r>
              <a:rPr sz="2000" spc="-5" dirty="0">
                <a:latin typeface="Arial"/>
                <a:cs typeface="Arial"/>
              </a:rPr>
              <a:t>the current </a:t>
            </a:r>
            <a:r>
              <a:rPr sz="2000" spc="-10" dirty="0">
                <a:latin typeface="Arial"/>
                <a:cs typeface="Arial"/>
              </a:rPr>
              <a:t>enters </a:t>
            </a:r>
            <a:r>
              <a:rPr sz="2000" spc="-5" dirty="0">
                <a:latin typeface="Arial"/>
                <a:cs typeface="Arial"/>
              </a:rPr>
              <a:t>the  </a:t>
            </a:r>
            <a:r>
              <a:rPr sz="2000" spc="-10" dirty="0">
                <a:latin typeface="Arial"/>
                <a:cs typeface="Arial"/>
              </a:rPr>
              <a:t>identified </a:t>
            </a:r>
            <a:r>
              <a:rPr sz="2000" spc="-5" dirty="0">
                <a:latin typeface="Arial"/>
                <a:cs typeface="Arial"/>
              </a:rPr>
              <a:t>or </a:t>
            </a:r>
            <a:r>
              <a:rPr sz="2000" spc="-10" dirty="0">
                <a:latin typeface="Arial"/>
                <a:cs typeface="Arial"/>
              </a:rPr>
              <a:t>marked primary </a:t>
            </a:r>
            <a:r>
              <a:rPr sz="2000" spc="-5" dirty="0">
                <a:latin typeface="Arial"/>
                <a:cs typeface="Arial"/>
              </a:rPr>
              <a:t>terminal and </a:t>
            </a:r>
            <a:r>
              <a:rPr sz="2000" spc="-10" dirty="0">
                <a:latin typeface="Arial"/>
                <a:cs typeface="Arial"/>
              </a:rPr>
              <a:t>leaves </a:t>
            </a:r>
            <a:r>
              <a:rPr sz="2000" spc="-5" dirty="0">
                <a:latin typeface="Arial"/>
                <a:cs typeface="Arial"/>
              </a:rPr>
              <a:t>the </a:t>
            </a:r>
            <a:r>
              <a:rPr sz="2000" spc="-10" dirty="0">
                <a:latin typeface="Arial"/>
                <a:cs typeface="Arial"/>
              </a:rPr>
              <a:t>identified </a:t>
            </a:r>
            <a:r>
              <a:rPr sz="2000" spc="-5" dirty="0">
                <a:latin typeface="Arial"/>
                <a:cs typeface="Arial"/>
              </a:rPr>
              <a:t>or </a:t>
            </a:r>
            <a:r>
              <a:rPr sz="2000" spc="-10" dirty="0">
                <a:latin typeface="Arial"/>
                <a:cs typeface="Arial"/>
              </a:rPr>
              <a:t>marked  </a:t>
            </a:r>
            <a:r>
              <a:rPr sz="2000" spc="-5" dirty="0">
                <a:latin typeface="Arial"/>
                <a:cs typeface="Arial"/>
              </a:rPr>
              <a:t>secondary terminal in the same </a:t>
            </a:r>
            <a:r>
              <a:rPr sz="2000" spc="-10" dirty="0">
                <a:latin typeface="Arial"/>
                <a:cs typeface="Arial"/>
              </a:rPr>
              <a:t>direction </a:t>
            </a:r>
            <a:r>
              <a:rPr sz="2000" spc="-5" dirty="0">
                <a:latin typeface="Arial"/>
                <a:cs typeface="Arial"/>
              </a:rPr>
              <a:t>as though the two terminals  formed a continuous</a:t>
            </a:r>
            <a:r>
              <a:rPr sz="2000" spc="-10" dirty="0">
                <a:latin typeface="Arial"/>
                <a:cs typeface="Arial"/>
              </a:rPr>
              <a:t> </a:t>
            </a:r>
            <a:r>
              <a:rPr sz="2000" spc="-5" dirty="0">
                <a:latin typeface="Arial"/>
                <a:cs typeface="Arial"/>
              </a:rPr>
              <a:t>circuit.</a:t>
            </a:r>
            <a:endParaRPr sz="2000" dirty="0">
              <a:latin typeface="Arial"/>
              <a:cs typeface="Arial"/>
            </a:endParaRPr>
          </a:p>
          <a:p>
            <a:pPr marL="12700" marR="421640">
              <a:lnSpc>
                <a:spcPct val="100000"/>
              </a:lnSpc>
              <a:spcBef>
                <a:spcPts val="1200"/>
              </a:spcBef>
              <a:buChar char="•"/>
              <a:tabLst>
                <a:tab pos="242570" algn="l"/>
                <a:tab pos="243204" algn="l"/>
              </a:tabLst>
            </a:pPr>
            <a:r>
              <a:rPr sz="2000" spc="-5" dirty="0">
                <a:latin typeface="Arial"/>
                <a:cs typeface="Arial"/>
              </a:rPr>
              <a:t>In the </a:t>
            </a:r>
            <a:r>
              <a:rPr sz="2000" spc="-10" dirty="0">
                <a:latin typeface="Arial"/>
                <a:cs typeface="Arial"/>
              </a:rPr>
              <a:t>application </a:t>
            </a:r>
            <a:r>
              <a:rPr sz="2000" spc="-5" dirty="0">
                <a:latin typeface="Arial"/>
                <a:cs typeface="Arial"/>
              </a:rPr>
              <a:t>of </a:t>
            </a:r>
            <a:r>
              <a:rPr sz="2000" spc="-10" dirty="0">
                <a:latin typeface="Arial"/>
                <a:cs typeface="Arial"/>
              </a:rPr>
              <a:t>instrument </a:t>
            </a:r>
            <a:r>
              <a:rPr sz="2000" spc="-5" dirty="0">
                <a:latin typeface="Arial"/>
                <a:cs typeface="Arial"/>
              </a:rPr>
              <a:t>transformers it is </a:t>
            </a:r>
            <a:r>
              <a:rPr sz="2000" spc="-10" dirty="0">
                <a:latin typeface="Arial"/>
                <a:cs typeface="Arial"/>
              </a:rPr>
              <a:t>necessary </a:t>
            </a:r>
            <a:r>
              <a:rPr sz="2000" spc="-5" dirty="0">
                <a:latin typeface="Arial"/>
                <a:cs typeface="Arial"/>
              </a:rPr>
              <a:t>to  </a:t>
            </a:r>
            <a:r>
              <a:rPr sz="2000" spc="-10" dirty="0">
                <a:latin typeface="Arial"/>
                <a:cs typeface="Arial"/>
              </a:rPr>
              <a:t>understand </a:t>
            </a:r>
            <a:r>
              <a:rPr sz="2000" spc="-5" dirty="0">
                <a:latin typeface="Arial"/>
                <a:cs typeface="Arial"/>
              </a:rPr>
              <a:t>and </a:t>
            </a:r>
            <a:r>
              <a:rPr sz="2000" spc="-10" dirty="0">
                <a:latin typeface="Arial"/>
                <a:cs typeface="Arial"/>
              </a:rPr>
              <a:t>observe polarity </a:t>
            </a:r>
            <a:r>
              <a:rPr sz="2000" spc="-5" dirty="0">
                <a:latin typeface="Arial"/>
                <a:cs typeface="Arial"/>
              </a:rPr>
              <a:t>markings when </a:t>
            </a:r>
            <a:r>
              <a:rPr sz="2000" spc="-10" dirty="0">
                <a:latin typeface="Arial"/>
                <a:cs typeface="Arial"/>
              </a:rPr>
              <a:t>connecting watthour  </a:t>
            </a:r>
            <a:r>
              <a:rPr sz="2000" spc="-5" dirty="0">
                <a:latin typeface="Arial"/>
                <a:cs typeface="Arial"/>
              </a:rPr>
              <a:t>meters to</a:t>
            </a:r>
            <a:r>
              <a:rPr sz="2000" spc="-30" dirty="0">
                <a:latin typeface="Arial"/>
                <a:cs typeface="Arial"/>
              </a:rPr>
              <a:t> </a:t>
            </a:r>
            <a:r>
              <a:rPr sz="2000" spc="-5" dirty="0">
                <a:latin typeface="Arial"/>
                <a:cs typeface="Arial"/>
              </a:rPr>
              <a:t>them.</a:t>
            </a:r>
            <a:endParaRPr sz="2000" dirty="0">
              <a:latin typeface="Arial"/>
              <a:cs typeface="Arial"/>
            </a:endParaRPr>
          </a:p>
          <a:p>
            <a:pPr marL="12700" marR="526415" algn="just">
              <a:lnSpc>
                <a:spcPct val="100000"/>
              </a:lnSpc>
              <a:spcBef>
                <a:spcPts val="1200"/>
              </a:spcBef>
              <a:buChar char="•"/>
              <a:tabLst>
                <a:tab pos="229235" algn="l"/>
              </a:tabLst>
            </a:pPr>
            <a:r>
              <a:rPr sz="2000" spc="-5" dirty="0">
                <a:latin typeface="Arial"/>
                <a:cs typeface="Arial"/>
              </a:rPr>
              <a:t>All </a:t>
            </a:r>
            <a:r>
              <a:rPr sz="2000" spc="-10" dirty="0">
                <a:latin typeface="Arial"/>
                <a:cs typeface="Arial"/>
              </a:rPr>
              <a:t>instrument </a:t>
            </a:r>
            <a:r>
              <a:rPr sz="2000" spc="-5" dirty="0">
                <a:latin typeface="Arial"/>
                <a:cs typeface="Arial"/>
              </a:rPr>
              <a:t>transformers, </a:t>
            </a:r>
            <a:r>
              <a:rPr sz="2000" spc="-10" dirty="0">
                <a:latin typeface="Arial"/>
                <a:cs typeface="Arial"/>
              </a:rPr>
              <a:t>whether current </a:t>
            </a:r>
            <a:r>
              <a:rPr sz="2000" spc="-5" dirty="0">
                <a:latin typeface="Arial"/>
                <a:cs typeface="Arial"/>
              </a:rPr>
              <a:t>or </a:t>
            </a:r>
            <a:r>
              <a:rPr sz="2000" spc="-10" dirty="0">
                <a:latin typeface="Arial"/>
                <a:cs typeface="Arial"/>
              </a:rPr>
              <a:t>potential, </a:t>
            </a:r>
            <a:r>
              <a:rPr sz="2000" spc="-5" dirty="0">
                <a:latin typeface="Arial"/>
                <a:cs typeface="Arial"/>
              </a:rPr>
              <a:t>will </a:t>
            </a:r>
            <a:r>
              <a:rPr sz="2000" spc="-10" dirty="0">
                <a:latin typeface="Arial"/>
                <a:cs typeface="Arial"/>
              </a:rPr>
              <a:t>have  polarity </a:t>
            </a:r>
            <a:r>
              <a:rPr sz="2000" spc="-5" dirty="0">
                <a:latin typeface="Arial"/>
                <a:cs typeface="Arial"/>
              </a:rPr>
              <a:t>marks </a:t>
            </a:r>
            <a:r>
              <a:rPr sz="2000" spc="-10" dirty="0">
                <a:latin typeface="Arial"/>
                <a:cs typeface="Arial"/>
              </a:rPr>
              <a:t>associated </a:t>
            </a:r>
            <a:r>
              <a:rPr sz="2000" spc="-5" dirty="0">
                <a:latin typeface="Arial"/>
                <a:cs typeface="Arial"/>
              </a:rPr>
              <a:t>with at least one </a:t>
            </a:r>
            <a:r>
              <a:rPr sz="2000" spc="-10" dirty="0">
                <a:latin typeface="Arial"/>
                <a:cs typeface="Arial"/>
              </a:rPr>
              <a:t>primary </a:t>
            </a:r>
            <a:r>
              <a:rPr sz="2000" spc="-5" dirty="0">
                <a:latin typeface="Arial"/>
                <a:cs typeface="Arial"/>
              </a:rPr>
              <a:t>terminal and </a:t>
            </a:r>
            <a:r>
              <a:rPr sz="2000" spc="-10" dirty="0">
                <a:latin typeface="Arial"/>
                <a:cs typeface="Arial"/>
              </a:rPr>
              <a:t>one  </a:t>
            </a:r>
            <a:r>
              <a:rPr sz="2000" spc="-5" dirty="0">
                <a:latin typeface="Arial"/>
                <a:cs typeface="Arial"/>
              </a:rPr>
              <a:t>secondary</a:t>
            </a:r>
            <a:r>
              <a:rPr sz="2000" spc="-10" dirty="0">
                <a:latin typeface="Arial"/>
                <a:cs typeface="Arial"/>
              </a:rPr>
              <a:t> </a:t>
            </a:r>
            <a:r>
              <a:rPr sz="2000" spc="-5" dirty="0">
                <a:latin typeface="Arial"/>
                <a:cs typeface="Arial"/>
              </a:rPr>
              <a:t>terminal.</a:t>
            </a:r>
            <a:endParaRPr sz="2000" dirty="0">
              <a:latin typeface="Arial"/>
              <a:cs typeface="Arial"/>
            </a:endParaRPr>
          </a:p>
          <a:p>
            <a:pPr marL="238125" indent="-225425">
              <a:lnSpc>
                <a:spcPct val="100000"/>
              </a:lnSpc>
              <a:spcBef>
                <a:spcPts val="1200"/>
              </a:spcBef>
              <a:buChar char="•"/>
              <a:tabLst>
                <a:tab pos="238125" algn="l"/>
                <a:tab pos="238760" algn="l"/>
              </a:tabLst>
            </a:pPr>
            <a:r>
              <a:rPr sz="2000" spc="-5" dirty="0">
                <a:latin typeface="Arial"/>
                <a:cs typeface="Arial"/>
              </a:rPr>
              <a:t>The </a:t>
            </a:r>
            <a:r>
              <a:rPr sz="2000" spc="-10" dirty="0">
                <a:latin typeface="Arial"/>
                <a:cs typeface="Arial"/>
              </a:rPr>
              <a:t>polarity </a:t>
            </a:r>
            <a:r>
              <a:rPr sz="2000" spc="-5" dirty="0">
                <a:latin typeface="Arial"/>
                <a:cs typeface="Arial"/>
              </a:rPr>
              <a:t>markings are often white </a:t>
            </a:r>
            <a:r>
              <a:rPr sz="2000" spc="-10" dirty="0">
                <a:latin typeface="Arial"/>
                <a:cs typeface="Arial"/>
              </a:rPr>
              <a:t>dots.</a:t>
            </a:r>
            <a:endParaRPr sz="2000" dirty="0">
              <a:latin typeface="Arial"/>
              <a:cs typeface="Arial"/>
            </a:endParaRPr>
          </a:p>
          <a:p>
            <a:pPr marL="12700" marR="5080">
              <a:lnSpc>
                <a:spcPct val="100000"/>
              </a:lnSpc>
              <a:spcBef>
                <a:spcPts val="1200"/>
              </a:spcBef>
              <a:buChar char="•"/>
              <a:tabLst>
                <a:tab pos="238125" algn="l"/>
                <a:tab pos="238760" algn="l"/>
              </a:tabLst>
            </a:pPr>
            <a:r>
              <a:rPr sz="2000" spc="-5" dirty="0">
                <a:latin typeface="Arial"/>
                <a:cs typeface="Arial"/>
              </a:rPr>
              <a:t>The </a:t>
            </a:r>
            <a:r>
              <a:rPr sz="2000" spc="-10" dirty="0">
                <a:latin typeface="Arial"/>
                <a:cs typeface="Arial"/>
              </a:rPr>
              <a:t>polarity </a:t>
            </a:r>
            <a:r>
              <a:rPr sz="2000" spc="-5" dirty="0">
                <a:latin typeface="Arial"/>
                <a:cs typeface="Arial"/>
              </a:rPr>
              <a:t>markings are sometimes a letter and </a:t>
            </a:r>
            <a:r>
              <a:rPr sz="2000" spc="-10" dirty="0">
                <a:latin typeface="Arial"/>
                <a:cs typeface="Arial"/>
              </a:rPr>
              <a:t>number </a:t>
            </a:r>
            <a:r>
              <a:rPr sz="2000" spc="-5" dirty="0">
                <a:latin typeface="Arial"/>
                <a:cs typeface="Arial"/>
              </a:rPr>
              <a:t>combination.  H1 for the </a:t>
            </a:r>
            <a:r>
              <a:rPr sz="2000" spc="-10" dirty="0">
                <a:latin typeface="Arial"/>
                <a:cs typeface="Arial"/>
              </a:rPr>
              <a:t>primary </a:t>
            </a:r>
            <a:r>
              <a:rPr sz="2000" spc="-5" dirty="0">
                <a:latin typeface="Arial"/>
                <a:cs typeface="Arial"/>
              </a:rPr>
              <a:t>marking and X1 for the secondary</a:t>
            </a:r>
            <a:r>
              <a:rPr sz="2000" spc="30" dirty="0">
                <a:latin typeface="Arial"/>
                <a:cs typeface="Arial"/>
              </a:rPr>
              <a:t> </a:t>
            </a:r>
            <a:r>
              <a:rPr sz="2000" spc="-5" dirty="0">
                <a:latin typeface="Arial"/>
                <a:cs typeface="Arial"/>
              </a:rPr>
              <a:t>mark.</a:t>
            </a:r>
            <a:endParaRPr sz="2000" dirty="0">
              <a:latin typeface="Arial"/>
              <a:cs typeface="Arial"/>
            </a:endParaRPr>
          </a:p>
        </p:txBody>
      </p:sp>
    </p:spTree>
    <p:extLst>
      <p:ext uri="{BB962C8B-B14F-4D97-AF65-F5344CB8AC3E}">
        <p14:creationId xmlns:p14="http://schemas.microsoft.com/office/powerpoint/2010/main" val="4266537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Polarity</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48</a:t>
            </a:fld>
            <a:endParaRPr lang="en-US" dirty="0">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085850"/>
            <a:ext cx="8143875"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850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Polarity (current transformers)</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49</a:t>
            </a:fld>
            <a:endParaRPr lang="en-US" dirty="0">
              <a:solidFill>
                <a:srgbClr val="FFFFF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60430"/>
            <a:ext cx="8424862" cy="5089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904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Bar Type CT</a:t>
            </a:r>
            <a:endParaRPr lang="en-US" dirty="0"/>
          </a:p>
        </p:txBody>
      </p:sp>
      <p:sp>
        <p:nvSpPr>
          <p:cNvPr id="5" name="Content Placeholder 4"/>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smtClean="0">
                <a:latin typeface="Arial"/>
                <a:cs typeface="Arial"/>
              </a:rPr>
              <a:t>:  </a:t>
            </a:r>
            <a:r>
              <a:rPr lang="en-US" sz="1800" b="0" spc="-5" dirty="0" smtClean="0">
                <a:latin typeface="Arial"/>
                <a:cs typeface="Arial"/>
              </a:rPr>
              <a:t>A </a:t>
            </a:r>
            <a:r>
              <a:rPr lang="en-US" sz="1800" b="0" spc="-5" dirty="0">
                <a:latin typeface="Arial"/>
                <a:cs typeface="Arial"/>
              </a:rPr>
              <a:t>current transformer that has a fixed, </a:t>
            </a:r>
            <a:r>
              <a:rPr lang="en-US" sz="1800" b="0" spc="-10" dirty="0">
                <a:latin typeface="Arial"/>
                <a:cs typeface="Arial"/>
              </a:rPr>
              <a:t>insulated </a:t>
            </a:r>
            <a:r>
              <a:rPr lang="en-US" sz="1800" b="0" spc="-5" dirty="0">
                <a:latin typeface="Arial"/>
                <a:cs typeface="Arial"/>
              </a:rPr>
              <a:t>straight  </a:t>
            </a:r>
            <a:r>
              <a:rPr lang="en-US" sz="1800" b="0" spc="-10" dirty="0">
                <a:latin typeface="Arial"/>
                <a:cs typeface="Arial"/>
              </a:rPr>
              <a:t>conductor </a:t>
            </a:r>
            <a:r>
              <a:rPr lang="en-US" sz="1800" b="0" spc="-5" dirty="0">
                <a:latin typeface="Arial"/>
                <a:cs typeface="Arial"/>
              </a:rPr>
              <a:t>in the form of a bar, rod, or tube that is a single </a:t>
            </a:r>
            <a:r>
              <a:rPr lang="en-US" sz="1800" b="0" spc="-10" dirty="0">
                <a:latin typeface="Arial"/>
                <a:cs typeface="Arial"/>
              </a:rPr>
              <a:t>primary  </a:t>
            </a:r>
            <a:r>
              <a:rPr lang="en-US" sz="1800" b="0" spc="-5" dirty="0">
                <a:latin typeface="Arial"/>
                <a:cs typeface="Arial"/>
              </a:rPr>
              <a:t>turn </a:t>
            </a:r>
            <a:r>
              <a:rPr lang="en-US" sz="1800" b="0" spc="-10" dirty="0">
                <a:latin typeface="Arial"/>
                <a:cs typeface="Arial"/>
              </a:rPr>
              <a:t>passing </a:t>
            </a:r>
            <a:r>
              <a:rPr lang="en-US" sz="1800" b="0" spc="-5" dirty="0">
                <a:latin typeface="Arial"/>
                <a:cs typeface="Arial"/>
              </a:rPr>
              <a:t>through the </a:t>
            </a:r>
            <a:r>
              <a:rPr lang="en-US" sz="1800" b="0" spc="-10" dirty="0">
                <a:latin typeface="Arial"/>
                <a:cs typeface="Arial"/>
              </a:rPr>
              <a:t>magnetic </a:t>
            </a:r>
            <a:r>
              <a:rPr lang="en-US" sz="1800" b="0" spc="-5" dirty="0">
                <a:latin typeface="Arial"/>
                <a:cs typeface="Arial"/>
              </a:rPr>
              <a:t>circuit and that is </a:t>
            </a:r>
            <a:r>
              <a:rPr lang="en-US" sz="1800" b="0" spc="-10" dirty="0">
                <a:latin typeface="Arial"/>
                <a:cs typeface="Arial"/>
              </a:rPr>
              <a:t>assembled </a:t>
            </a:r>
            <a:r>
              <a:rPr lang="en-US" sz="1800" b="0" spc="-5" dirty="0">
                <a:latin typeface="Arial"/>
                <a:cs typeface="Arial"/>
              </a:rPr>
              <a:t>to the  </a:t>
            </a:r>
            <a:r>
              <a:rPr lang="en-US" sz="1800" b="0" spc="-10" dirty="0">
                <a:latin typeface="Arial"/>
                <a:cs typeface="Arial"/>
              </a:rPr>
              <a:t>secondary </a:t>
            </a:r>
            <a:r>
              <a:rPr lang="en-US" sz="1800" b="0" spc="-5" dirty="0">
                <a:latin typeface="Arial"/>
                <a:cs typeface="Arial"/>
              </a:rPr>
              <a:t>core and </a:t>
            </a:r>
            <a:r>
              <a:rPr lang="en-US" sz="1800" b="0" spc="-10" dirty="0">
                <a:latin typeface="Arial"/>
                <a:cs typeface="Arial"/>
              </a:rPr>
              <a:t>winding.</a:t>
            </a:r>
            <a:endParaRPr lang="en-US" sz="1800" b="0" dirty="0">
              <a:latin typeface="Arial"/>
              <a:cs typeface="Arial"/>
            </a:endParaRPr>
          </a:p>
          <a:p>
            <a:endParaRPr lang="en-US" dirty="0"/>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5</a:t>
            </a:fld>
            <a:endParaRPr lang="en-US" dirty="0">
              <a:solidFill>
                <a:srgbClr val="FFFFFF"/>
              </a:solidFill>
            </a:endParaRPr>
          </a:p>
        </p:txBody>
      </p:sp>
      <p:sp>
        <p:nvSpPr>
          <p:cNvPr id="6" name="object 4"/>
          <p:cNvSpPr/>
          <p:nvPr/>
        </p:nvSpPr>
        <p:spPr>
          <a:xfrm>
            <a:off x="152400" y="3352800"/>
            <a:ext cx="4648200" cy="2636520"/>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4876800" y="3352800"/>
            <a:ext cx="4044696" cy="2648711"/>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53308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Polarity (Potential transformers)</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50</a:t>
            </a:fld>
            <a:endParaRPr lang="en-US" dirty="0">
              <a:solidFill>
                <a:srgbClr val="FFFF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26943"/>
            <a:ext cx="8529638" cy="4959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251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52400"/>
            <a:ext cx="7520940" cy="762000"/>
          </a:xfrm>
        </p:spPr>
        <p:txBody>
          <a:bodyPr/>
          <a:lstStyle/>
          <a:p>
            <a:r>
              <a:rPr lang="en-US" dirty="0" smtClean="0"/>
              <a:t>Secondary Circuits: Two rules to remember</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51</a:t>
            </a:fld>
            <a:endParaRPr lang="en-US"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9988"/>
            <a:ext cx="7377113" cy="504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2475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76200"/>
            <a:ext cx="7520940" cy="838200"/>
          </a:xfrm>
        </p:spPr>
        <p:txBody>
          <a:bodyPr/>
          <a:lstStyle/>
          <a:p>
            <a:r>
              <a:rPr lang="en-US" dirty="0" smtClean="0"/>
              <a:t>This PT’s Secondary Circuit was Shorted When the Wrong Meter was Installed.</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52</a:t>
            </a:fld>
            <a:endParaRPr lang="en-US" dirty="0">
              <a:solidFill>
                <a:srgbClr val="FFFFFF"/>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33546"/>
            <a:ext cx="6718300" cy="500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895599"/>
            <a:ext cx="1506537"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58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Ct secondary circuits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b="0" spc="-5" dirty="0">
                <a:latin typeface="Arial"/>
                <a:cs typeface="Arial"/>
              </a:rPr>
              <a:t>The </a:t>
            </a:r>
            <a:r>
              <a:rPr lang="en-US" b="0" spc="-10" dirty="0">
                <a:latin typeface="Arial"/>
                <a:cs typeface="Arial"/>
              </a:rPr>
              <a:t>current </a:t>
            </a:r>
            <a:r>
              <a:rPr lang="en-US" b="0" spc="-5" dirty="0">
                <a:latin typeface="Arial"/>
                <a:cs typeface="Arial"/>
              </a:rPr>
              <a:t>transformer has a low </a:t>
            </a:r>
            <a:r>
              <a:rPr lang="en-US" b="0" spc="-10" dirty="0">
                <a:latin typeface="Arial"/>
                <a:cs typeface="Arial"/>
              </a:rPr>
              <a:t>voltage secondary </a:t>
            </a:r>
            <a:r>
              <a:rPr lang="en-US" b="0" spc="-5" dirty="0">
                <a:latin typeface="Arial"/>
                <a:cs typeface="Arial"/>
              </a:rPr>
              <a:t>as long as </a:t>
            </a:r>
            <a:r>
              <a:rPr lang="en-US" b="0" spc="-5" dirty="0" smtClean="0">
                <a:latin typeface="Arial"/>
                <a:cs typeface="Arial"/>
              </a:rPr>
              <a:t>the  </a:t>
            </a:r>
            <a:r>
              <a:rPr lang="en-US" b="0" spc="-5" dirty="0">
                <a:latin typeface="Arial"/>
                <a:cs typeface="Arial"/>
              </a:rPr>
              <a:t>secondary connection is a</a:t>
            </a:r>
            <a:r>
              <a:rPr lang="en-US" b="0" spc="125" dirty="0">
                <a:latin typeface="Arial"/>
                <a:cs typeface="Arial"/>
              </a:rPr>
              <a:t> </a:t>
            </a:r>
            <a:r>
              <a:rPr lang="en-US" b="0" spc="-5" dirty="0">
                <a:latin typeface="Arial"/>
                <a:cs typeface="Arial"/>
              </a:rPr>
              <a:t>continuous</a:t>
            </a:r>
            <a:r>
              <a:rPr lang="en-US" b="0" spc="35" dirty="0">
                <a:latin typeface="Arial"/>
                <a:cs typeface="Arial"/>
              </a:rPr>
              <a:t> </a:t>
            </a:r>
            <a:r>
              <a:rPr lang="en-US" b="0" spc="-5" dirty="0" smtClean="0">
                <a:latin typeface="Arial"/>
                <a:cs typeface="Arial"/>
              </a:rPr>
              <a:t>connection. This </a:t>
            </a:r>
            <a:r>
              <a:rPr lang="en-US" b="0" spc="-5" dirty="0">
                <a:latin typeface="Arial"/>
                <a:cs typeface="Arial"/>
              </a:rPr>
              <a:t>continuous </a:t>
            </a:r>
            <a:r>
              <a:rPr lang="en-US" b="0" spc="-5" dirty="0" smtClean="0">
                <a:latin typeface="Arial"/>
                <a:cs typeface="Arial"/>
              </a:rPr>
              <a:t>connection </a:t>
            </a:r>
            <a:r>
              <a:rPr lang="en-US" b="0" spc="-10" dirty="0">
                <a:latin typeface="Arial"/>
                <a:cs typeface="Arial"/>
              </a:rPr>
              <a:t>normally </a:t>
            </a:r>
            <a:r>
              <a:rPr lang="en-US" b="0" spc="-5" dirty="0">
                <a:latin typeface="Arial"/>
                <a:cs typeface="Arial"/>
              </a:rPr>
              <a:t>exists through the metering control cable and the </a:t>
            </a:r>
            <a:r>
              <a:rPr lang="en-US" b="0" spc="-5" dirty="0" smtClean="0">
                <a:latin typeface="Arial"/>
                <a:cs typeface="Arial"/>
              </a:rPr>
              <a:t>current </a:t>
            </a:r>
            <a:r>
              <a:rPr lang="en-US" b="0" spc="-5" dirty="0">
                <a:latin typeface="Arial"/>
                <a:cs typeface="Arial"/>
              </a:rPr>
              <a:t>coils in</a:t>
            </a:r>
            <a:r>
              <a:rPr lang="en-US" b="0" spc="25" dirty="0">
                <a:latin typeface="Arial"/>
                <a:cs typeface="Arial"/>
              </a:rPr>
              <a:t> </a:t>
            </a:r>
            <a:r>
              <a:rPr lang="en-US" b="0" spc="-5" dirty="0">
                <a:latin typeface="Arial"/>
                <a:cs typeface="Arial"/>
              </a:rPr>
              <a:t>the</a:t>
            </a:r>
            <a:r>
              <a:rPr lang="en-US" b="0" spc="5" dirty="0">
                <a:latin typeface="Arial"/>
                <a:cs typeface="Arial"/>
              </a:rPr>
              <a:t> </a:t>
            </a:r>
            <a:r>
              <a:rPr lang="en-US" b="0" spc="-20" dirty="0">
                <a:latin typeface="Arial"/>
                <a:cs typeface="Arial"/>
              </a:rPr>
              <a:t>meter</a:t>
            </a:r>
            <a:r>
              <a:rPr lang="en-US" b="0" spc="-20" dirty="0" smtClean="0">
                <a:latin typeface="Arial"/>
                <a:cs typeface="Arial"/>
              </a:rPr>
              <a:t>. </a:t>
            </a:r>
            <a:r>
              <a:rPr lang="en-US" b="0" spc="-5" dirty="0" smtClean="0">
                <a:latin typeface="Arial"/>
                <a:cs typeface="Arial"/>
              </a:rPr>
              <a:t>The </a:t>
            </a:r>
            <a:r>
              <a:rPr lang="en-US" b="0" spc="-5" dirty="0">
                <a:latin typeface="Arial"/>
                <a:cs typeface="Arial"/>
              </a:rPr>
              <a:t>meter may be </a:t>
            </a:r>
            <a:r>
              <a:rPr lang="en-US" b="0" spc="-10" dirty="0">
                <a:latin typeface="Arial"/>
                <a:cs typeface="Arial"/>
              </a:rPr>
              <a:t>by-passed </a:t>
            </a:r>
            <a:r>
              <a:rPr lang="en-US" b="0" spc="-5" dirty="0">
                <a:latin typeface="Arial"/>
                <a:cs typeface="Arial"/>
              </a:rPr>
              <a:t>by closing the </a:t>
            </a:r>
            <a:r>
              <a:rPr lang="en-US" b="0" spc="-10" dirty="0" smtClean="0">
                <a:latin typeface="Arial"/>
                <a:cs typeface="Arial"/>
              </a:rPr>
              <a:t>shunting </a:t>
            </a:r>
            <a:r>
              <a:rPr lang="en-US" b="0" spc="-10" dirty="0">
                <a:latin typeface="Arial"/>
                <a:cs typeface="Arial"/>
              </a:rPr>
              <a:t>device </a:t>
            </a:r>
            <a:r>
              <a:rPr lang="en-US" b="0" spc="-5" dirty="0">
                <a:latin typeface="Arial"/>
                <a:cs typeface="Arial"/>
              </a:rPr>
              <a:t>on the CT or by </a:t>
            </a:r>
            <a:r>
              <a:rPr lang="en-US" b="0" spc="-10" dirty="0">
                <a:latin typeface="Arial"/>
                <a:cs typeface="Arial"/>
              </a:rPr>
              <a:t>opening </a:t>
            </a:r>
            <a:r>
              <a:rPr lang="en-US" b="0" spc="-5" dirty="0">
                <a:latin typeface="Arial"/>
                <a:cs typeface="Arial"/>
              </a:rPr>
              <a:t>the current switches on the  test-switch</a:t>
            </a:r>
            <a:r>
              <a:rPr lang="en-US" b="0" spc="-20" dirty="0">
                <a:latin typeface="Arial"/>
                <a:cs typeface="Arial"/>
              </a:rPr>
              <a:t> </a:t>
            </a:r>
            <a:r>
              <a:rPr lang="en-US" b="0" spc="-5" dirty="0">
                <a:latin typeface="Arial"/>
                <a:cs typeface="Arial"/>
              </a:rPr>
              <a:t>block.</a:t>
            </a:r>
            <a:endParaRPr lang="en-US" b="0"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53</a:t>
            </a:fld>
            <a:endParaRPr lang="en-US" dirty="0">
              <a:solidFill>
                <a:srgbClr val="FFFFFF"/>
              </a:solidFill>
            </a:endParaRPr>
          </a:p>
        </p:txBody>
      </p:sp>
      <p:sp>
        <p:nvSpPr>
          <p:cNvPr id="5" name="object 4"/>
          <p:cNvSpPr/>
          <p:nvPr/>
        </p:nvSpPr>
        <p:spPr>
          <a:xfrm>
            <a:off x="304800" y="2667000"/>
            <a:ext cx="4352544" cy="3267455"/>
          </a:xfrm>
          <a:prstGeom prst="rect">
            <a:avLst/>
          </a:prstGeom>
          <a:blipFill>
            <a:blip r:embed="rId2" cstate="print"/>
            <a:stretch>
              <a:fillRect/>
            </a:stretch>
          </a:blipFill>
        </p:spPr>
        <p:txBody>
          <a:bodyPr wrap="square" lIns="0" tIns="0" rIns="0" bIns="0" rtlCol="0"/>
          <a:lstStyle/>
          <a:p>
            <a:endParaRPr/>
          </a:p>
        </p:txBody>
      </p:sp>
      <p:sp>
        <p:nvSpPr>
          <p:cNvPr id="6" name="object 5"/>
          <p:cNvSpPr/>
          <p:nvPr/>
        </p:nvSpPr>
        <p:spPr>
          <a:xfrm>
            <a:off x="4657344" y="2667000"/>
            <a:ext cx="4352544" cy="326745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69743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Ct secondary circuits</a:t>
            </a:r>
            <a:endParaRPr lang="en-US" dirty="0"/>
          </a:p>
        </p:txBody>
      </p:sp>
      <p:sp>
        <p:nvSpPr>
          <p:cNvPr id="5" name="object 6"/>
          <p:cNvSpPr txBox="1">
            <a:spLocks noGrp="1"/>
          </p:cNvSpPr>
          <p:nvPr>
            <p:ph idx="1"/>
          </p:nvPr>
        </p:nvSpPr>
        <p:spPr>
          <a:xfrm>
            <a:off x="822960" y="1100628"/>
            <a:ext cx="7520940" cy="4398640"/>
          </a:xfrm>
          <a:prstGeom prst="rect">
            <a:avLst/>
          </a:prstGeom>
        </p:spPr>
        <p:txBody>
          <a:bodyPr vert="horz" wrap="square" lIns="0" tIns="12700" rIns="0" bIns="0" rtlCol="0">
            <a:spAutoFit/>
          </a:bodyPr>
          <a:lstStyle/>
          <a:p>
            <a:pPr marL="28575" marR="189230">
              <a:lnSpc>
                <a:spcPct val="100000"/>
              </a:lnSpc>
              <a:spcBef>
                <a:spcPts val="100"/>
              </a:spcBef>
              <a:buChar char="•"/>
              <a:tabLst>
                <a:tab pos="236220" algn="l"/>
              </a:tabLst>
            </a:pPr>
            <a:r>
              <a:rPr b="0" dirty="0">
                <a:latin typeface="Arial" panose="020B0604020202020204" pitchFamily="34" charset="0"/>
                <a:cs typeface="Arial" panose="020B0604020202020204" pitchFamily="34" charset="0"/>
              </a:rPr>
              <a:t>If </a:t>
            </a:r>
            <a:r>
              <a:rPr b="0" spc="-5" dirty="0">
                <a:latin typeface="Arial" panose="020B0604020202020204" pitchFamily="34" charset="0"/>
                <a:cs typeface="Arial" panose="020B0604020202020204" pitchFamily="34" charset="0"/>
              </a:rPr>
              <a:t>at any </a:t>
            </a:r>
            <a:r>
              <a:rPr b="0" dirty="0">
                <a:latin typeface="Arial" panose="020B0604020202020204" pitchFamily="34" charset="0"/>
                <a:cs typeface="Arial" panose="020B0604020202020204" pitchFamily="34" charset="0"/>
              </a:rPr>
              <a:t>time, the secondary connection </a:t>
            </a:r>
            <a:r>
              <a:rPr b="0" spc="-5" dirty="0">
                <a:latin typeface="Arial" panose="020B0604020202020204" pitchFamily="34" charset="0"/>
                <a:cs typeface="Arial" panose="020B0604020202020204" pitchFamily="34" charset="0"/>
              </a:rPr>
              <a:t>is opened and </a:t>
            </a:r>
            <a:r>
              <a:rPr b="0" dirty="0">
                <a:latin typeface="Arial" panose="020B0604020202020204" pitchFamily="34" charset="0"/>
                <a:cs typeface="Arial" panose="020B0604020202020204" pitchFamily="34" charset="0"/>
              </a:rPr>
              <a:t>there </a:t>
            </a:r>
            <a:r>
              <a:rPr b="0" spc="-5" dirty="0">
                <a:latin typeface="Arial" panose="020B0604020202020204" pitchFamily="34" charset="0"/>
                <a:cs typeface="Arial" panose="020B0604020202020204" pitchFamily="34" charset="0"/>
              </a:rPr>
              <a:t>is </a:t>
            </a:r>
            <a:r>
              <a:rPr b="0" dirty="0">
                <a:latin typeface="Arial" panose="020B0604020202020204" pitchFamily="34" charset="0"/>
                <a:cs typeface="Arial" panose="020B0604020202020204" pitchFamily="34" charset="0"/>
              </a:rPr>
              <a:t>current  flowing </a:t>
            </a:r>
            <a:r>
              <a:rPr b="0" spc="-5" dirty="0">
                <a:latin typeface="Arial" panose="020B0604020202020204" pitchFamily="34" charset="0"/>
                <a:cs typeface="Arial" panose="020B0604020202020204" pitchFamily="34" charset="0"/>
              </a:rPr>
              <a:t>in </a:t>
            </a:r>
            <a:r>
              <a:rPr b="0" dirty="0">
                <a:latin typeface="Arial" panose="020B0604020202020204" pitchFamily="34" charset="0"/>
                <a:cs typeface="Arial" panose="020B0604020202020204" pitchFamily="34" charset="0"/>
              </a:rPr>
              <a:t>the </a:t>
            </a:r>
            <a:r>
              <a:rPr b="0" spc="-20" dirty="0">
                <a:latin typeface="Arial" panose="020B0604020202020204" pitchFamily="34" charset="0"/>
                <a:cs typeface="Arial" panose="020B0604020202020204" pitchFamily="34" charset="0"/>
              </a:rPr>
              <a:t>primary, </a:t>
            </a:r>
            <a:r>
              <a:rPr b="0" dirty="0">
                <a:latin typeface="Arial" panose="020B0604020202020204" pitchFamily="34" charset="0"/>
                <a:cs typeface="Arial" panose="020B0604020202020204" pitchFamily="34" charset="0"/>
              </a:rPr>
              <a:t>the CT </a:t>
            </a:r>
            <a:r>
              <a:rPr b="0" spc="-5" dirty="0">
                <a:latin typeface="Arial" panose="020B0604020202020204" pitchFamily="34" charset="0"/>
                <a:cs typeface="Arial" panose="020B0604020202020204" pitchFamily="34" charset="0"/>
              </a:rPr>
              <a:t>becomes </a:t>
            </a:r>
            <a:r>
              <a:rPr b="0" dirty="0">
                <a:latin typeface="Arial" panose="020B0604020202020204" pitchFamily="34" charset="0"/>
                <a:cs typeface="Arial" panose="020B0604020202020204" pitchFamily="34" charset="0"/>
              </a:rPr>
              <a:t>a step </a:t>
            </a:r>
            <a:r>
              <a:rPr b="0" spc="-5" dirty="0">
                <a:latin typeface="Arial" panose="020B0604020202020204" pitchFamily="34" charset="0"/>
                <a:cs typeface="Arial" panose="020B0604020202020204" pitchFamily="34" charset="0"/>
              </a:rPr>
              <a:t>up </a:t>
            </a:r>
            <a:r>
              <a:rPr b="0" dirty="0">
                <a:latin typeface="Arial" panose="020B0604020202020204" pitchFamily="34" charset="0"/>
                <a:cs typeface="Arial" panose="020B0604020202020204" pitchFamily="34" charset="0"/>
              </a:rPr>
              <a:t>voltage transformer</a:t>
            </a:r>
            <a:r>
              <a:rPr b="0" spc="-125" dirty="0">
                <a:latin typeface="Arial" panose="020B0604020202020204" pitchFamily="34" charset="0"/>
                <a:cs typeface="Arial" panose="020B0604020202020204" pitchFamily="34" charset="0"/>
              </a:rPr>
              <a:t> </a:t>
            </a:r>
            <a:r>
              <a:rPr b="0" spc="-5" dirty="0">
                <a:latin typeface="Arial" panose="020B0604020202020204" pitchFamily="34" charset="0"/>
                <a:cs typeface="Arial" panose="020B0604020202020204" pitchFamily="34" charset="0"/>
              </a:rPr>
              <a:t>and  </a:t>
            </a:r>
            <a:r>
              <a:rPr b="0" dirty="0">
                <a:latin typeface="Arial" panose="020B0604020202020204" pitchFamily="34" charset="0"/>
                <a:cs typeface="Arial" panose="020B0604020202020204" pitchFamily="34" charset="0"/>
              </a:rPr>
              <a:t>the secondary voltage can rise to very </a:t>
            </a:r>
            <a:r>
              <a:rPr b="0" spc="-5" dirty="0">
                <a:latin typeface="Arial" panose="020B0604020202020204" pitchFamily="34" charset="0"/>
                <a:cs typeface="Arial" panose="020B0604020202020204" pitchFamily="34" charset="0"/>
              </a:rPr>
              <a:t>high</a:t>
            </a:r>
            <a:r>
              <a:rPr b="0" spc="-60"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voltages.</a:t>
            </a:r>
          </a:p>
          <a:p>
            <a:pPr marL="229870" indent="-201295">
              <a:lnSpc>
                <a:spcPct val="100000"/>
              </a:lnSpc>
              <a:spcBef>
                <a:spcPts val="1080"/>
              </a:spcBef>
              <a:buChar char="•"/>
              <a:tabLst>
                <a:tab pos="231140" algn="l"/>
              </a:tabLst>
            </a:pPr>
            <a:r>
              <a:rPr b="0" spc="-5" dirty="0">
                <a:latin typeface="Arial" panose="020B0604020202020204" pitchFamily="34" charset="0"/>
                <a:cs typeface="Arial" panose="020B0604020202020204" pitchFamily="34" charset="0"/>
              </a:rPr>
              <a:t>This </a:t>
            </a:r>
            <a:r>
              <a:rPr b="0" dirty="0">
                <a:latin typeface="Arial" panose="020B0604020202020204" pitchFamily="34" charset="0"/>
                <a:cs typeface="Arial" panose="020B0604020202020204" pitchFamily="34" charset="0"/>
              </a:rPr>
              <a:t>can </a:t>
            </a:r>
            <a:r>
              <a:rPr b="0" spc="-5" dirty="0">
                <a:latin typeface="Arial" panose="020B0604020202020204" pitchFamily="34" charset="0"/>
                <a:cs typeface="Arial" panose="020B0604020202020204" pitchFamily="34" charset="0"/>
              </a:rPr>
              <a:t>be understood by </a:t>
            </a:r>
            <a:r>
              <a:rPr b="0" dirty="0">
                <a:latin typeface="Arial" panose="020B0604020202020204" pitchFamily="34" charset="0"/>
                <a:cs typeface="Arial" panose="020B0604020202020204" pitchFamily="34" charset="0"/>
              </a:rPr>
              <a:t>some </a:t>
            </a:r>
            <a:r>
              <a:rPr b="0" spc="-5" dirty="0">
                <a:latin typeface="Arial" panose="020B0604020202020204" pitchFamily="34" charset="0"/>
                <a:cs typeface="Arial" panose="020B0604020202020204" pitchFamily="34" charset="0"/>
              </a:rPr>
              <a:t>basic </a:t>
            </a:r>
            <a:r>
              <a:rPr b="0" spc="-10" dirty="0">
                <a:latin typeface="Arial" panose="020B0604020202020204" pitchFamily="34" charset="0"/>
                <a:cs typeface="Arial" panose="020B0604020202020204" pitchFamily="34" charset="0"/>
              </a:rPr>
              <a:t>Ohm’s </a:t>
            </a:r>
            <a:r>
              <a:rPr b="0" spc="-5" dirty="0">
                <a:latin typeface="Arial" panose="020B0604020202020204" pitchFamily="34" charset="0"/>
                <a:cs typeface="Arial" panose="020B0604020202020204" pitchFamily="34" charset="0"/>
              </a:rPr>
              <a:t>Law</a:t>
            </a:r>
            <a:r>
              <a:rPr b="0" spc="-40"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calculations.</a:t>
            </a:r>
          </a:p>
          <a:p>
            <a:pPr marL="3482340">
              <a:lnSpc>
                <a:spcPct val="100000"/>
              </a:lnSpc>
              <a:spcBef>
                <a:spcPts val="1080"/>
              </a:spcBef>
              <a:tabLst>
                <a:tab pos="3762375" algn="l"/>
                <a:tab pos="4023360" algn="l"/>
              </a:tabLst>
            </a:pPr>
            <a:r>
              <a:rPr b="0" dirty="0">
                <a:latin typeface="Arial" panose="020B0604020202020204" pitchFamily="34" charset="0"/>
                <a:cs typeface="Arial" panose="020B0604020202020204" pitchFamily="34" charset="0"/>
              </a:rPr>
              <a:t>E	=	I</a:t>
            </a:r>
            <a:r>
              <a:rPr b="0" spc="-100"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R</a:t>
            </a:r>
          </a:p>
          <a:p>
            <a:pPr marL="28575" marR="5080">
              <a:lnSpc>
                <a:spcPct val="100000"/>
              </a:lnSpc>
              <a:spcBef>
                <a:spcPts val="1080"/>
              </a:spcBef>
            </a:pPr>
            <a:r>
              <a:rPr b="0" dirty="0">
                <a:latin typeface="Arial" panose="020B0604020202020204" pitchFamily="34" charset="0"/>
                <a:cs typeface="Arial" panose="020B0604020202020204" pitchFamily="34" charset="0"/>
              </a:rPr>
              <a:t>With a continuous secondary connection, the resistance </a:t>
            </a:r>
            <a:r>
              <a:rPr b="0" spc="-5" dirty="0">
                <a:latin typeface="Arial" panose="020B0604020202020204" pitchFamily="34" charset="0"/>
                <a:cs typeface="Arial" panose="020B0604020202020204" pitchFamily="34" charset="0"/>
              </a:rPr>
              <a:t>is </a:t>
            </a:r>
            <a:r>
              <a:rPr b="0" dirty="0">
                <a:latin typeface="Arial" panose="020B0604020202020204" pitchFamily="34" charset="0"/>
                <a:cs typeface="Arial" panose="020B0604020202020204" pitchFamily="34" charset="0"/>
              </a:rPr>
              <a:t>very </a:t>
            </a:r>
            <a:r>
              <a:rPr b="0" spc="-5" dirty="0">
                <a:latin typeface="Arial" panose="020B0604020202020204" pitchFamily="34" charset="0"/>
                <a:cs typeface="Arial" panose="020B0604020202020204" pitchFamily="34" charset="0"/>
              </a:rPr>
              <a:t>low and</a:t>
            </a:r>
            <a:r>
              <a:rPr b="0" spc="-140"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the  voltage remains very </a:t>
            </a:r>
            <a:r>
              <a:rPr b="0" spc="-30" dirty="0">
                <a:latin typeface="Arial" panose="020B0604020202020204" pitchFamily="34" charset="0"/>
                <a:cs typeface="Arial" panose="020B0604020202020204" pitchFamily="34" charset="0"/>
              </a:rPr>
              <a:t>low. </a:t>
            </a:r>
            <a:r>
              <a:rPr b="0" dirty="0">
                <a:latin typeface="Arial" panose="020B0604020202020204" pitchFamily="34" charset="0"/>
                <a:cs typeface="Arial" panose="020B0604020202020204" pitchFamily="34" charset="0"/>
              </a:rPr>
              <a:t>But, </a:t>
            </a:r>
            <a:r>
              <a:rPr b="0" spc="-5" dirty="0">
                <a:latin typeface="Arial" panose="020B0604020202020204" pitchFamily="34" charset="0"/>
                <a:cs typeface="Arial" panose="020B0604020202020204" pitchFamily="34" charset="0"/>
              </a:rPr>
              <a:t>as </a:t>
            </a:r>
            <a:r>
              <a:rPr b="0" dirty="0">
                <a:latin typeface="Arial" panose="020B0604020202020204" pitchFamily="34" charset="0"/>
                <a:cs typeface="Arial" panose="020B0604020202020204" pitchFamily="34" charset="0"/>
              </a:rPr>
              <a:t>the secondary circuit </a:t>
            </a:r>
            <a:r>
              <a:rPr b="0" spc="-5" dirty="0">
                <a:latin typeface="Arial" panose="020B0604020202020204" pitchFamily="34" charset="0"/>
                <a:cs typeface="Arial" panose="020B0604020202020204" pitchFamily="34" charset="0"/>
              </a:rPr>
              <a:t>is opened, </a:t>
            </a:r>
            <a:r>
              <a:rPr b="0" dirty="0">
                <a:latin typeface="Arial" panose="020B0604020202020204" pitchFamily="34" charset="0"/>
                <a:cs typeface="Arial" panose="020B0604020202020204" pitchFamily="34" charset="0"/>
              </a:rPr>
              <a:t>the  resistance rises very rapidly and the secondary voltage can quickly rise to  thousands </a:t>
            </a:r>
            <a:r>
              <a:rPr b="0" spc="-5" dirty="0">
                <a:latin typeface="Arial" panose="020B0604020202020204" pitchFamily="34" charset="0"/>
                <a:cs typeface="Arial" panose="020B0604020202020204" pitchFamily="34" charset="0"/>
              </a:rPr>
              <a:t>of volts. </a:t>
            </a:r>
            <a:r>
              <a:rPr b="0" dirty="0">
                <a:latin typeface="Arial" panose="020B0604020202020204" pitchFamily="34" charset="0"/>
                <a:cs typeface="Arial" panose="020B0604020202020204" pitchFamily="34" charset="0"/>
              </a:rPr>
              <a:t>The </a:t>
            </a:r>
            <a:r>
              <a:rPr b="0" spc="-5" dirty="0">
                <a:latin typeface="Arial" panose="020B0604020202020204" pitchFamily="34" charset="0"/>
                <a:cs typeface="Arial" panose="020B0604020202020204" pitchFamily="34" charset="0"/>
              </a:rPr>
              <a:t>actual </a:t>
            </a:r>
            <a:r>
              <a:rPr b="0" dirty="0">
                <a:latin typeface="Arial" panose="020B0604020202020204" pitchFamily="34" charset="0"/>
                <a:cs typeface="Arial" panose="020B0604020202020204" pitchFamily="34" charset="0"/>
              </a:rPr>
              <a:t>formula</a:t>
            </a:r>
            <a:r>
              <a:rPr b="0" spc="-50" dirty="0">
                <a:latin typeface="Arial" panose="020B0604020202020204" pitchFamily="34" charset="0"/>
                <a:cs typeface="Arial" panose="020B0604020202020204" pitchFamily="34" charset="0"/>
              </a:rPr>
              <a:t> </a:t>
            </a:r>
            <a:r>
              <a:rPr b="0" spc="-5" dirty="0">
                <a:latin typeface="Arial" panose="020B0604020202020204" pitchFamily="34" charset="0"/>
                <a:cs typeface="Arial" panose="020B0604020202020204" pitchFamily="34" charset="0"/>
              </a:rPr>
              <a:t>is:</a:t>
            </a:r>
          </a:p>
          <a:p>
            <a:pPr marL="28575" marR="13335">
              <a:lnSpc>
                <a:spcPct val="100000"/>
              </a:lnSpc>
              <a:spcBef>
                <a:spcPts val="670"/>
              </a:spcBef>
              <a:buChar char="•"/>
              <a:tabLst>
                <a:tab pos="231140" algn="l"/>
              </a:tabLst>
            </a:pPr>
            <a:endParaRPr lang="en-US" b="0" spc="-5" dirty="0" smtClean="0">
              <a:latin typeface="Arial" panose="020B0604020202020204" pitchFamily="34" charset="0"/>
              <a:cs typeface="Arial" panose="020B0604020202020204" pitchFamily="34" charset="0"/>
            </a:endParaRPr>
          </a:p>
          <a:p>
            <a:pPr marL="28575" marR="13335">
              <a:lnSpc>
                <a:spcPct val="100000"/>
              </a:lnSpc>
              <a:spcBef>
                <a:spcPts val="670"/>
              </a:spcBef>
              <a:buChar char="•"/>
              <a:tabLst>
                <a:tab pos="231140" algn="l"/>
              </a:tabLst>
            </a:pPr>
            <a:endParaRPr lang="en-US" b="0" spc="-5" dirty="0">
              <a:latin typeface="Arial" panose="020B0604020202020204" pitchFamily="34" charset="0"/>
              <a:cs typeface="Arial" panose="020B0604020202020204" pitchFamily="34" charset="0"/>
            </a:endParaRPr>
          </a:p>
          <a:p>
            <a:pPr marL="28575" marR="13335">
              <a:lnSpc>
                <a:spcPct val="100000"/>
              </a:lnSpc>
              <a:spcBef>
                <a:spcPts val="670"/>
              </a:spcBef>
              <a:buChar char="•"/>
              <a:tabLst>
                <a:tab pos="231140" algn="l"/>
              </a:tabLst>
            </a:pPr>
            <a:r>
              <a:rPr b="0" spc="-5" dirty="0" smtClean="0">
                <a:latin typeface="Arial" panose="020B0604020202020204" pitchFamily="34" charset="0"/>
                <a:cs typeface="Arial" panose="020B0604020202020204" pitchFamily="34" charset="0"/>
              </a:rPr>
              <a:t>The </a:t>
            </a:r>
            <a:r>
              <a:rPr b="0" dirty="0">
                <a:latin typeface="Arial" panose="020B0604020202020204" pitchFamily="34" charset="0"/>
                <a:cs typeface="Arial" panose="020B0604020202020204" pitchFamily="34" charset="0"/>
              </a:rPr>
              <a:t>high voltage that </a:t>
            </a:r>
            <a:r>
              <a:rPr b="0" spc="-5" dirty="0">
                <a:latin typeface="Arial" panose="020B0604020202020204" pitchFamily="34" charset="0"/>
                <a:cs typeface="Arial" panose="020B0604020202020204" pitchFamily="34" charset="0"/>
              </a:rPr>
              <a:t>is </a:t>
            </a:r>
            <a:r>
              <a:rPr b="0" dirty="0">
                <a:latin typeface="Arial" panose="020B0604020202020204" pitchFamily="34" charset="0"/>
                <a:cs typeface="Arial" panose="020B0604020202020204" pitchFamily="34" charset="0"/>
              </a:rPr>
              <a:t>present on the open secondary of an energized  </a:t>
            </a:r>
            <a:r>
              <a:rPr b="0" spc="-5" dirty="0">
                <a:latin typeface="Arial" panose="020B0604020202020204" pitchFamily="34" charset="0"/>
                <a:cs typeface="Arial" panose="020B0604020202020204" pitchFamily="34" charset="0"/>
              </a:rPr>
              <a:t>CT poses </a:t>
            </a:r>
            <a:r>
              <a:rPr b="0" dirty="0">
                <a:latin typeface="Arial" panose="020B0604020202020204" pitchFamily="34" charset="0"/>
                <a:cs typeface="Arial" panose="020B0604020202020204" pitchFamily="34" charset="0"/>
              </a:rPr>
              <a:t>two </a:t>
            </a:r>
            <a:r>
              <a:rPr b="0" spc="-5" dirty="0">
                <a:latin typeface="Arial" panose="020B0604020202020204" pitchFamily="34" charset="0"/>
                <a:cs typeface="Arial" panose="020B0604020202020204" pitchFamily="34" charset="0"/>
              </a:rPr>
              <a:t>hazards. </a:t>
            </a:r>
            <a:r>
              <a:rPr b="0" dirty="0">
                <a:latin typeface="Arial" panose="020B0604020202020204" pitchFamily="34" charset="0"/>
                <a:cs typeface="Arial" panose="020B0604020202020204" pitchFamily="34" charset="0"/>
              </a:rPr>
              <a:t>The first </a:t>
            </a:r>
            <a:r>
              <a:rPr b="0" spc="-5" dirty="0">
                <a:latin typeface="Arial" panose="020B0604020202020204" pitchFamily="34" charset="0"/>
                <a:cs typeface="Arial" panose="020B0604020202020204" pitchFamily="34" charset="0"/>
              </a:rPr>
              <a:t>is an electrical </a:t>
            </a:r>
            <a:r>
              <a:rPr b="0" dirty="0">
                <a:latin typeface="Arial" panose="020B0604020202020204" pitchFamily="34" charset="0"/>
                <a:cs typeface="Arial" panose="020B0604020202020204" pitchFamily="34" charset="0"/>
              </a:rPr>
              <a:t>shock </a:t>
            </a:r>
            <a:r>
              <a:rPr b="0" spc="-5" dirty="0">
                <a:latin typeface="Arial" panose="020B0604020202020204" pitchFamily="34" charset="0"/>
                <a:cs typeface="Arial" panose="020B0604020202020204" pitchFamily="34" charset="0"/>
              </a:rPr>
              <a:t>hazard </a:t>
            </a:r>
            <a:r>
              <a:rPr b="0" dirty="0">
                <a:latin typeface="Arial" panose="020B0604020202020204" pitchFamily="34" charset="0"/>
                <a:cs typeface="Arial" panose="020B0604020202020204" pitchFamily="34" charset="0"/>
              </a:rPr>
              <a:t>to </a:t>
            </a:r>
            <a:r>
              <a:rPr b="0" spc="-5" dirty="0">
                <a:latin typeface="Arial" panose="020B0604020202020204" pitchFamily="34" charset="0"/>
                <a:cs typeface="Arial" panose="020B0604020202020204" pitchFamily="34" charset="0"/>
              </a:rPr>
              <a:t>personnel.  </a:t>
            </a:r>
            <a:r>
              <a:rPr b="0" dirty="0">
                <a:latin typeface="Arial" panose="020B0604020202020204" pitchFamily="34" charset="0"/>
                <a:cs typeface="Arial" panose="020B0604020202020204" pitchFamily="34" charset="0"/>
              </a:rPr>
              <a:t>The second </a:t>
            </a:r>
            <a:r>
              <a:rPr b="0" spc="-5" dirty="0">
                <a:latin typeface="Arial" panose="020B0604020202020204" pitchFamily="34" charset="0"/>
                <a:cs typeface="Arial" panose="020B0604020202020204" pitchFamily="34" charset="0"/>
              </a:rPr>
              <a:t>hazard is </a:t>
            </a:r>
            <a:r>
              <a:rPr b="0" dirty="0">
                <a:latin typeface="Arial" panose="020B0604020202020204" pitchFamily="34" charset="0"/>
                <a:cs typeface="Arial" panose="020B0604020202020204" pitchFamily="34" charset="0"/>
              </a:rPr>
              <a:t>the </a:t>
            </a:r>
            <a:r>
              <a:rPr b="0" spc="-5" dirty="0">
                <a:latin typeface="Arial" panose="020B0604020202020204" pitchFamily="34" charset="0"/>
                <a:cs typeface="Arial" panose="020B0604020202020204" pitchFamily="34" charset="0"/>
              </a:rPr>
              <a:t>breakdown of </a:t>
            </a:r>
            <a:r>
              <a:rPr b="0" dirty="0">
                <a:latin typeface="Arial" panose="020B0604020202020204" pitchFamily="34" charset="0"/>
                <a:cs typeface="Arial" panose="020B0604020202020204" pitchFamily="34" charset="0"/>
              </a:rPr>
              <a:t>the current transformer’s </a:t>
            </a:r>
            <a:r>
              <a:rPr b="0" spc="-5" dirty="0">
                <a:latin typeface="Arial" panose="020B0604020202020204" pitchFamily="34" charset="0"/>
                <a:cs typeface="Arial" panose="020B0604020202020204" pitchFamily="34" charset="0"/>
              </a:rPr>
              <a:t>insulation  </a:t>
            </a:r>
            <a:r>
              <a:rPr b="0" dirty="0">
                <a:latin typeface="Arial" panose="020B0604020202020204" pitchFamily="34" charset="0"/>
                <a:cs typeface="Arial" panose="020B0604020202020204" pitchFamily="34" charset="0"/>
              </a:rPr>
              <a:t>resulting </a:t>
            </a:r>
            <a:r>
              <a:rPr b="0" spc="-5" dirty="0">
                <a:latin typeface="Arial" panose="020B0604020202020204" pitchFamily="34" charset="0"/>
                <a:cs typeface="Arial" panose="020B0604020202020204" pitchFamily="34" charset="0"/>
              </a:rPr>
              <a:t>in damage or destruction of </a:t>
            </a:r>
            <a:r>
              <a:rPr b="0" dirty="0">
                <a:latin typeface="Arial" panose="020B0604020202020204" pitchFamily="34" charset="0"/>
                <a:cs typeface="Arial" panose="020B0604020202020204" pitchFamily="34" charset="0"/>
              </a:rPr>
              <a:t>the</a:t>
            </a:r>
            <a:r>
              <a:rPr b="0" spc="-45" dirty="0">
                <a:latin typeface="Arial" panose="020B0604020202020204" pitchFamily="34" charset="0"/>
                <a:cs typeface="Arial" panose="020B0604020202020204" pitchFamily="34" charset="0"/>
              </a:rPr>
              <a:t> </a:t>
            </a:r>
            <a:r>
              <a:rPr b="0" spc="-10" dirty="0">
                <a:latin typeface="Arial" panose="020B0604020202020204" pitchFamily="34" charset="0"/>
                <a:cs typeface="Arial" panose="020B0604020202020204" pitchFamily="34" charset="0"/>
              </a:rPr>
              <a:t>transformer.</a:t>
            </a:r>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54</a:t>
            </a:fld>
            <a:endParaRPr lang="en-US" dirty="0">
              <a:solidFill>
                <a:srgbClr val="FFFFFF"/>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2" y="3810000"/>
            <a:ext cx="25431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646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OSHA Standard 1910.269(</a:t>
            </a:r>
            <a:r>
              <a:rPr lang="en-US" cap="none" dirty="0" smtClean="0"/>
              <a:t>w</a:t>
            </a:r>
            <a:r>
              <a:rPr lang="en-US" dirty="0" smtClean="0"/>
              <a:t>)(2)</a:t>
            </a:r>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98059" y="1100138"/>
            <a:ext cx="7170106"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55</a:t>
            </a:fld>
            <a:endParaRPr lang="en-US" dirty="0">
              <a:solidFill>
                <a:srgbClr val="FFFFFF"/>
              </a:solidFill>
            </a:endParaRPr>
          </a:p>
        </p:txBody>
      </p:sp>
    </p:spTree>
    <p:extLst>
      <p:ext uri="{BB962C8B-B14F-4D97-AF65-F5344CB8AC3E}">
        <p14:creationId xmlns:p14="http://schemas.microsoft.com/office/powerpoint/2010/main" val="546732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Grounding it secondary circuits</a:t>
            </a:r>
            <a:endParaRPr lang="en-US" dirty="0"/>
          </a:p>
        </p:txBody>
      </p:sp>
      <p:sp>
        <p:nvSpPr>
          <p:cNvPr id="3" name="Content Placeholder 2"/>
          <p:cNvSpPr>
            <a:spLocks noGrp="1"/>
          </p:cNvSpPr>
          <p:nvPr>
            <p:ph idx="1"/>
          </p:nvPr>
        </p:nvSpPr>
        <p:spPr>
          <a:xfrm>
            <a:off x="762000" y="1066800"/>
            <a:ext cx="7520940" cy="4495800"/>
          </a:xfrm>
        </p:spPr>
        <p:txBody>
          <a:bodyPr>
            <a:normAutofit fontScale="92500" lnSpcReduction="10000"/>
          </a:bodyPr>
          <a:lstStyle/>
          <a:p>
            <a:pPr>
              <a:buFont typeface="Arial" panose="020B0604020202020204" pitchFamily="34" charset="0"/>
              <a:buChar char="•"/>
            </a:pPr>
            <a:r>
              <a:rPr lang="en-US" sz="2200" b="0" dirty="0">
                <a:latin typeface="Arial" panose="020B0604020202020204" pitchFamily="34" charset="0"/>
                <a:cs typeface="Arial" panose="020B0604020202020204" pitchFamily="34" charset="0"/>
              </a:rPr>
              <a:t>It is standard practice to ground the common or neutral secondary wire  of Potential Transformers and also the secondary current return wire on  Current Transformers.</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The Handbook for Electricity Metering states, “Grounding is a  necessary safety precaution for protection against static voltages and  insulation failure.”</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IEEE </a:t>
            </a:r>
            <a:r>
              <a:rPr lang="en-US" sz="2200" b="0" dirty="0" err="1">
                <a:latin typeface="Arial" panose="020B0604020202020204" pitchFamily="34" charset="0"/>
                <a:cs typeface="Arial" panose="020B0604020202020204" pitchFamily="34" charset="0"/>
              </a:rPr>
              <a:t>Std</a:t>
            </a:r>
            <a:r>
              <a:rPr lang="en-US" sz="2200" b="0" dirty="0">
                <a:latin typeface="Arial" panose="020B0604020202020204" pitchFamily="34" charset="0"/>
                <a:cs typeface="Arial" panose="020B0604020202020204" pitchFamily="34" charset="0"/>
              </a:rPr>
              <a:t> C57.13.3 recommends that IT secondary circuits be  grounded at only one point – preferably at the first point of application of  the circuit (switchboard, meter, etc.)</a:t>
            </a:r>
          </a:p>
          <a:p>
            <a:pPr>
              <a:buFont typeface="Arial" panose="020B0604020202020204" pitchFamily="34" charset="0"/>
              <a:buChar char="•"/>
            </a:pPr>
            <a:r>
              <a:rPr lang="en-US" sz="2200" b="0" dirty="0">
                <a:latin typeface="Arial" panose="020B0604020202020204" pitchFamily="34" charset="0"/>
                <a:cs typeface="Arial" panose="020B0604020202020204" pitchFamily="34" charset="0"/>
              </a:rPr>
              <a:t>Grounding at the IT and at the meter can cause the grounding path to  become a parallel path with the IT’s secondary circuit – possibly resulting  in the circulation of electrical noise during normal operation or damage  from high current flow during ground-fault conditions.</a:t>
            </a: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56</a:t>
            </a:fld>
            <a:endParaRPr lang="en-US" dirty="0">
              <a:solidFill>
                <a:srgbClr val="FFFFFF"/>
              </a:solidFill>
            </a:endParaRPr>
          </a:p>
        </p:txBody>
      </p:sp>
    </p:spTree>
    <p:extLst>
      <p:ext uri="{BB962C8B-B14F-4D97-AF65-F5344CB8AC3E}">
        <p14:creationId xmlns:p14="http://schemas.microsoft.com/office/powerpoint/2010/main" val="1154471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57</a:t>
            </a:fld>
            <a:endParaRPr lang="en-US" dirty="0">
              <a:solidFill>
                <a:srgbClr val="FFFFFF"/>
              </a:solidFill>
            </a:endParaRPr>
          </a:p>
        </p:txBody>
      </p:sp>
      <p:sp>
        <p:nvSpPr>
          <p:cNvPr id="5" name="object 3"/>
          <p:cNvSpPr/>
          <p:nvPr/>
        </p:nvSpPr>
        <p:spPr>
          <a:xfrm>
            <a:off x="1295400" y="1066801"/>
            <a:ext cx="6705600" cy="495299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10995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58</a:t>
            </a:fld>
            <a:endParaRPr lang="en-US" dirty="0">
              <a:solidFill>
                <a:srgbClr val="FFFFFF"/>
              </a:solidFill>
            </a:endParaRPr>
          </a:p>
        </p:txBody>
      </p:sp>
      <p:sp>
        <p:nvSpPr>
          <p:cNvPr id="5" name="object 3"/>
          <p:cNvSpPr/>
          <p:nvPr/>
        </p:nvSpPr>
        <p:spPr>
          <a:xfrm>
            <a:off x="914400" y="1047750"/>
            <a:ext cx="7391400" cy="497205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4008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59</a:t>
            </a:fld>
            <a:endParaRPr lang="en-US" dirty="0">
              <a:solidFill>
                <a:srgbClr val="FFFFFF"/>
              </a:solidFill>
            </a:endParaRPr>
          </a:p>
        </p:txBody>
      </p:sp>
      <p:sp>
        <p:nvSpPr>
          <p:cNvPr id="5" name="object 3"/>
          <p:cNvSpPr/>
          <p:nvPr/>
        </p:nvSpPr>
        <p:spPr>
          <a:xfrm>
            <a:off x="123825" y="1219200"/>
            <a:ext cx="8991600" cy="448208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3805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Wound type CT</a:t>
            </a:r>
            <a:endParaRPr lang="en-US" dirty="0"/>
          </a:p>
        </p:txBody>
      </p:sp>
      <p:sp>
        <p:nvSpPr>
          <p:cNvPr id="3" name="Content Placeholder 2"/>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smtClean="0">
                <a:latin typeface="Arial"/>
                <a:cs typeface="Arial"/>
              </a:rPr>
              <a:t>:  </a:t>
            </a:r>
            <a:r>
              <a:rPr lang="en-US" sz="1800" b="0" spc="-5" dirty="0" smtClean="0">
                <a:latin typeface="Arial"/>
                <a:cs typeface="Arial"/>
              </a:rPr>
              <a:t>A </a:t>
            </a:r>
            <a:r>
              <a:rPr lang="en-US" sz="1800" b="0" spc="-5" dirty="0">
                <a:latin typeface="Arial"/>
                <a:cs typeface="Arial"/>
              </a:rPr>
              <a:t>current transformer that has a </a:t>
            </a:r>
            <a:r>
              <a:rPr lang="en-US" sz="1800" b="0" spc="-10" dirty="0">
                <a:latin typeface="Arial"/>
                <a:cs typeface="Arial"/>
              </a:rPr>
              <a:t>primary winding  consistin</a:t>
            </a:r>
            <a:r>
              <a:rPr lang="en-US" sz="1800" b="0" spc="-5" dirty="0">
                <a:latin typeface="Arial"/>
                <a:cs typeface="Arial"/>
              </a:rPr>
              <a:t>g</a:t>
            </a:r>
            <a:r>
              <a:rPr lang="en-US" sz="1800" b="0" dirty="0">
                <a:latin typeface="Arial"/>
                <a:cs typeface="Arial"/>
              </a:rPr>
              <a:t> </a:t>
            </a:r>
            <a:r>
              <a:rPr lang="en-US" sz="1800" b="0" spc="-10" dirty="0">
                <a:latin typeface="Arial"/>
                <a:cs typeface="Arial"/>
              </a:rPr>
              <a:t>o</a:t>
            </a:r>
            <a:r>
              <a:rPr lang="en-US" sz="1800" b="0" spc="-5" dirty="0">
                <a:latin typeface="Arial"/>
                <a:cs typeface="Arial"/>
              </a:rPr>
              <a:t>f</a:t>
            </a:r>
            <a:r>
              <a:rPr lang="en-US" sz="1800" b="0" spc="-15" dirty="0">
                <a:latin typeface="Arial"/>
                <a:cs typeface="Arial"/>
              </a:rPr>
              <a:t> </a:t>
            </a:r>
            <a:r>
              <a:rPr lang="en-US" sz="1800" b="0" spc="-10" dirty="0">
                <a:latin typeface="Arial"/>
                <a:cs typeface="Arial"/>
              </a:rPr>
              <a:t>on</a:t>
            </a:r>
            <a:r>
              <a:rPr lang="en-US" sz="1800" b="0" spc="-5" dirty="0">
                <a:latin typeface="Arial"/>
                <a:cs typeface="Arial"/>
              </a:rPr>
              <a:t>e </a:t>
            </a:r>
            <a:r>
              <a:rPr lang="en-US" sz="1800" b="0" spc="-10" dirty="0">
                <a:latin typeface="Arial"/>
                <a:cs typeface="Arial"/>
              </a:rPr>
              <a:t>o</a:t>
            </a:r>
            <a:r>
              <a:rPr lang="en-US" sz="1800" b="0" spc="-5" dirty="0">
                <a:latin typeface="Arial"/>
                <a:cs typeface="Arial"/>
              </a:rPr>
              <a:t>r</a:t>
            </a:r>
            <a:r>
              <a:rPr lang="en-US" sz="1800" b="0" spc="-15" dirty="0">
                <a:latin typeface="Arial"/>
                <a:cs typeface="Arial"/>
              </a:rPr>
              <a:t> </a:t>
            </a:r>
            <a:r>
              <a:rPr lang="en-US" sz="1800" b="0" spc="-10" dirty="0">
                <a:latin typeface="Arial"/>
                <a:cs typeface="Arial"/>
              </a:rPr>
              <a:t>mor</a:t>
            </a:r>
            <a:r>
              <a:rPr lang="en-US" sz="1800" b="0" spc="-5" dirty="0">
                <a:latin typeface="Arial"/>
                <a:cs typeface="Arial"/>
              </a:rPr>
              <a:t>e</a:t>
            </a:r>
            <a:r>
              <a:rPr lang="en-US" sz="1800" b="0" dirty="0">
                <a:latin typeface="Arial"/>
                <a:cs typeface="Arial"/>
              </a:rPr>
              <a:t> </a:t>
            </a:r>
            <a:r>
              <a:rPr lang="en-US" sz="1800" b="0" spc="-5" dirty="0">
                <a:latin typeface="Arial"/>
                <a:cs typeface="Arial"/>
              </a:rPr>
              <a:t>turns</a:t>
            </a:r>
            <a:r>
              <a:rPr lang="en-US" sz="1800" b="0" spc="-15" dirty="0">
                <a:latin typeface="Arial"/>
                <a:cs typeface="Arial"/>
              </a:rPr>
              <a:t> </a:t>
            </a:r>
            <a:r>
              <a:rPr lang="en-US" sz="1800" b="0" spc="-10" dirty="0">
                <a:latin typeface="Arial"/>
                <a:cs typeface="Arial"/>
              </a:rPr>
              <a:t>mechanicall</a:t>
            </a:r>
            <a:r>
              <a:rPr lang="en-US" sz="1800" b="0" spc="-5" dirty="0">
                <a:latin typeface="Arial"/>
                <a:cs typeface="Arial"/>
              </a:rPr>
              <a:t>y</a:t>
            </a:r>
            <a:r>
              <a:rPr lang="en-US" sz="1800" b="0" spc="20" dirty="0">
                <a:latin typeface="Arial"/>
                <a:cs typeface="Arial"/>
              </a:rPr>
              <a:t> </a:t>
            </a:r>
            <a:r>
              <a:rPr lang="en-US" sz="1800" b="0" spc="-10" dirty="0">
                <a:latin typeface="Arial"/>
                <a:cs typeface="Arial"/>
              </a:rPr>
              <a:t>encirclin</a:t>
            </a:r>
            <a:r>
              <a:rPr lang="en-US" sz="1800" b="0" spc="-5" dirty="0">
                <a:latin typeface="Arial"/>
                <a:cs typeface="Arial"/>
              </a:rPr>
              <a:t>g</a:t>
            </a:r>
            <a:r>
              <a:rPr lang="en-US" sz="1800" b="0" spc="10" dirty="0">
                <a:latin typeface="Arial"/>
                <a:cs typeface="Arial"/>
              </a:rPr>
              <a:t> </a:t>
            </a:r>
            <a:r>
              <a:rPr lang="en-US" sz="1800" b="0" spc="-5" dirty="0">
                <a:latin typeface="Arial"/>
                <a:cs typeface="Arial"/>
              </a:rPr>
              <a:t>the</a:t>
            </a:r>
            <a:r>
              <a:rPr lang="en-US" sz="1800" b="0" dirty="0">
                <a:latin typeface="Arial"/>
                <a:cs typeface="Arial"/>
              </a:rPr>
              <a:t> </a:t>
            </a:r>
            <a:r>
              <a:rPr lang="en-US" sz="1800" b="0" spc="-10" dirty="0">
                <a:latin typeface="Arial"/>
                <a:cs typeface="Arial"/>
              </a:rPr>
              <a:t>core</a:t>
            </a:r>
            <a:r>
              <a:rPr lang="en-US" sz="1800" b="0" spc="-5" dirty="0">
                <a:latin typeface="Arial"/>
                <a:cs typeface="Arial"/>
              </a:rPr>
              <a:t>.</a:t>
            </a:r>
            <a:r>
              <a:rPr lang="en-US" sz="1800" b="0" dirty="0">
                <a:latin typeface="Arial"/>
                <a:cs typeface="Arial"/>
              </a:rPr>
              <a:t>	</a:t>
            </a:r>
            <a:r>
              <a:rPr lang="en-US" sz="1800" b="0" spc="-5" dirty="0">
                <a:latin typeface="Arial"/>
                <a:cs typeface="Arial"/>
              </a:rPr>
              <a:t>The  </a:t>
            </a:r>
            <a:r>
              <a:rPr lang="en-US" sz="1800" b="0" spc="-10" dirty="0">
                <a:latin typeface="Arial"/>
                <a:cs typeface="Arial"/>
              </a:rPr>
              <a:t>primary </a:t>
            </a:r>
            <a:r>
              <a:rPr lang="en-US" sz="1800" b="0" spc="-5" dirty="0">
                <a:latin typeface="Arial"/>
                <a:cs typeface="Arial"/>
              </a:rPr>
              <a:t>and </a:t>
            </a:r>
            <a:r>
              <a:rPr lang="en-US" sz="1800" b="0" spc="-10" dirty="0">
                <a:latin typeface="Arial"/>
                <a:cs typeface="Arial"/>
              </a:rPr>
              <a:t>secondary windings </a:t>
            </a:r>
            <a:r>
              <a:rPr lang="en-US" sz="1800" b="0" spc="-5" dirty="0">
                <a:latin typeface="Arial"/>
                <a:cs typeface="Arial"/>
              </a:rPr>
              <a:t>are </a:t>
            </a:r>
            <a:r>
              <a:rPr lang="en-US" sz="1800" b="0" spc="-10" dirty="0">
                <a:latin typeface="Arial"/>
                <a:cs typeface="Arial"/>
              </a:rPr>
              <a:t>insulated </a:t>
            </a:r>
            <a:r>
              <a:rPr lang="en-US" sz="1800" b="0" spc="-5" dirty="0">
                <a:latin typeface="Arial"/>
                <a:cs typeface="Arial"/>
              </a:rPr>
              <a:t>from each other </a:t>
            </a:r>
            <a:r>
              <a:rPr lang="en-US" sz="1800" b="0" spc="-10" dirty="0">
                <a:latin typeface="Arial"/>
                <a:cs typeface="Arial"/>
              </a:rPr>
              <a:t>and  </a:t>
            </a:r>
            <a:r>
              <a:rPr lang="en-US" sz="1800" b="0" spc="-5" dirty="0">
                <a:latin typeface="Arial"/>
                <a:cs typeface="Arial"/>
              </a:rPr>
              <a:t>from the core and are </a:t>
            </a:r>
            <a:r>
              <a:rPr lang="en-US" sz="1800" b="0" spc="-10" dirty="0">
                <a:latin typeface="Arial"/>
                <a:cs typeface="Arial"/>
              </a:rPr>
              <a:t>assembled </a:t>
            </a:r>
            <a:r>
              <a:rPr lang="en-US" sz="1800" b="0" spc="-5" dirty="0">
                <a:latin typeface="Arial"/>
                <a:cs typeface="Arial"/>
              </a:rPr>
              <a:t>as an </a:t>
            </a:r>
            <a:r>
              <a:rPr lang="en-US" sz="1800" b="0" spc="-10" dirty="0">
                <a:latin typeface="Arial"/>
                <a:cs typeface="Arial"/>
              </a:rPr>
              <a:t>integral</a:t>
            </a:r>
            <a:r>
              <a:rPr lang="en-US" sz="1800" b="0" spc="20" dirty="0">
                <a:latin typeface="Arial"/>
                <a:cs typeface="Arial"/>
              </a:rPr>
              <a:t> </a:t>
            </a:r>
            <a:r>
              <a:rPr lang="en-US" sz="1800" b="0" spc="-10" dirty="0">
                <a:latin typeface="Arial"/>
                <a:cs typeface="Arial"/>
              </a:rPr>
              <a:t>structure.</a:t>
            </a:r>
            <a:endParaRPr lang="en-US" sz="1800" b="0" dirty="0">
              <a:latin typeface="Arial"/>
              <a:cs typeface="Arial"/>
            </a:endParaRPr>
          </a:p>
          <a:p>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a:t>
            </a:fld>
            <a:endParaRPr lang="en-US" dirty="0">
              <a:solidFill>
                <a:srgbClr val="FFFFFF"/>
              </a:solidFill>
            </a:endParaRPr>
          </a:p>
        </p:txBody>
      </p:sp>
      <p:sp>
        <p:nvSpPr>
          <p:cNvPr id="5" name="object 5"/>
          <p:cNvSpPr/>
          <p:nvPr/>
        </p:nvSpPr>
        <p:spPr>
          <a:xfrm>
            <a:off x="990600" y="2514600"/>
            <a:ext cx="2060448" cy="3505200"/>
          </a:xfrm>
          <a:prstGeom prst="rect">
            <a:avLst/>
          </a:prstGeom>
          <a:blipFill>
            <a:blip r:embed="rId2" cstate="print"/>
            <a:stretch>
              <a:fillRect/>
            </a:stretch>
          </a:blipFill>
        </p:spPr>
        <p:txBody>
          <a:bodyPr wrap="square" lIns="0" tIns="0" rIns="0" bIns="0" rtlCol="0"/>
          <a:lstStyle/>
          <a:p>
            <a:endParaRPr/>
          </a:p>
        </p:txBody>
      </p:sp>
      <p:sp>
        <p:nvSpPr>
          <p:cNvPr id="6" name="object 4"/>
          <p:cNvSpPr/>
          <p:nvPr/>
        </p:nvSpPr>
        <p:spPr>
          <a:xfrm>
            <a:off x="5257800" y="2514600"/>
            <a:ext cx="2517648" cy="35052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46892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60</a:t>
            </a:fld>
            <a:endParaRPr lang="en-US" dirty="0">
              <a:solidFill>
                <a:srgbClr val="FFFFFF"/>
              </a:solidFill>
            </a:endParaRPr>
          </a:p>
        </p:txBody>
      </p:sp>
      <p:sp>
        <p:nvSpPr>
          <p:cNvPr id="5" name="object 3"/>
          <p:cNvSpPr/>
          <p:nvPr/>
        </p:nvSpPr>
        <p:spPr>
          <a:xfrm>
            <a:off x="838200" y="1066800"/>
            <a:ext cx="7696200" cy="48768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00768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61</a:t>
            </a:fld>
            <a:endParaRPr lang="en-US" dirty="0">
              <a:solidFill>
                <a:srgbClr val="FFFFFF"/>
              </a:solidFill>
            </a:endParaRPr>
          </a:p>
        </p:txBody>
      </p:sp>
      <p:sp>
        <p:nvSpPr>
          <p:cNvPr id="5" name="object 3"/>
          <p:cNvSpPr/>
          <p:nvPr/>
        </p:nvSpPr>
        <p:spPr>
          <a:xfrm>
            <a:off x="762000" y="990600"/>
            <a:ext cx="7620000" cy="50292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62566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62</a:t>
            </a:fld>
            <a:endParaRPr lang="en-US" dirty="0">
              <a:solidFill>
                <a:srgbClr val="FFFFFF"/>
              </a:solidFill>
            </a:endParaRPr>
          </a:p>
        </p:txBody>
      </p:sp>
      <p:sp>
        <p:nvSpPr>
          <p:cNvPr id="5" name="object 3"/>
          <p:cNvSpPr/>
          <p:nvPr/>
        </p:nvSpPr>
        <p:spPr>
          <a:xfrm>
            <a:off x="152400" y="1371600"/>
            <a:ext cx="8839200" cy="42672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45150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63</a:t>
            </a:fld>
            <a:endParaRPr lang="en-US" dirty="0">
              <a:solidFill>
                <a:srgbClr val="FFFFFF"/>
              </a:solidFill>
            </a:endParaRPr>
          </a:p>
        </p:txBody>
      </p:sp>
      <p:sp>
        <p:nvSpPr>
          <p:cNvPr id="5" name="object 3"/>
          <p:cNvSpPr/>
          <p:nvPr/>
        </p:nvSpPr>
        <p:spPr>
          <a:xfrm>
            <a:off x="685800" y="914400"/>
            <a:ext cx="7872221" cy="2590800"/>
          </a:xfrm>
          <a:prstGeom prst="rect">
            <a:avLst/>
          </a:prstGeom>
          <a:blipFill>
            <a:blip r:embed="rId2" cstate="print"/>
            <a:stretch>
              <a:fillRect/>
            </a:stretch>
          </a:blipFill>
        </p:spPr>
        <p:txBody>
          <a:bodyPr wrap="square" lIns="0" tIns="0" rIns="0" bIns="0" rtlCol="0"/>
          <a:lstStyle/>
          <a:p>
            <a:endParaRPr/>
          </a:p>
        </p:txBody>
      </p:sp>
      <p:sp>
        <p:nvSpPr>
          <p:cNvPr id="6" name="object 4"/>
          <p:cNvSpPr/>
          <p:nvPr/>
        </p:nvSpPr>
        <p:spPr>
          <a:xfrm>
            <a:off x="678179" y="3533775"/>
            <a:ext cx="7879842" cy="256413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14310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64</a:t>
            </a:fld>
            <a:endParaRPr lang="en-US" dirty="0">
              <a:solidFill>
                <a:srgbClr val="FFFFFF"/>
              </a:solidFill>
            </a:endParaRPr>
          </a:p>
        </p:txBody>
      </p:sp>
      <p:sp>
        <p:nvSpPr>
          <p:cNvPr id="5" name="object 3"/>
          <p:cNvSpPr/>
          <p:nvPr/>
        </p:nvSpPr>
        <p:spPr>
          <a:xfrm>
            <a:off x="409575" y="981076"/>
            <a:ext cx="8153400" cy="5181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30527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65</a:t>
            </a:fld>
            <a:endParaRPr lang="en-US" dirty="0">
              <a:solidFill>
                <a:srgbClr val="FFFFFF"/>
              </a:solidFill>
            </a:endParaRPr>
          </a:p>
        </p:txBody>
      </p:sp>
      <p:sp>
        <p:nvSpPr>
          <p:cNvPr id="5" name="object 3"/>
          <p:cNvSpPr/>
          <p:nvPr/>
        </p:nvSpPr>
        <p:spPr>
          <a:xfrm>
            <a:off x="561975" y="942976"/>
            <a:ext cx="7924800" cy="5181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85308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Review (nameplate information)</a:t>
            </a:r>
            <a:endParaRPr lang="en-US" dirty="0"/>
          </a:p>
        </p:txBody>
      </p:sp>
      <p:sp>
        <p:nvSpPr>
          <p:cNvPr id="4" name="Slide Number Placeholder 3"/>
          <p:cNvSpPr>
            <a:spLocks noGrp="1"/>
          </p:cNvSpPr>
          <p:nvPr>
            <p:ph type="sldNum" sz="quarter" idx="12"/>
          </p:nvPr>
        </p:nvSpPr>
        <p:spPr/>
        <p:txBody>
          <a:bodyPr/>
          <a:lstStyle/>
          <a:p>
            <a:fld id="{9FAC5DF0-0AF0-4EAE-B6D5-362C4C800D6A}" type="slidenum">
              <a:rPr lang="en-US" smtClean="0">
                <a:solidFill>
                  <a:srgbClr val="FFFFFF"/>
                </a:solidFill>
              </a:rPr>
              <a:pPr/>
              <a:t>66</a:t>
            </a:fld>
            <a:endParaRPr lang="en-US" dirty="0">
              <a:solidFill>
                <a:srgbClr val="FFFFFF"/>
              </a:solidFill>
            </a:endParaRPr>
          </a:p>
        </p:txBody>
      </p:sp>
      <p:sp>
        <p:nvSpPr>
          <p:cNvPr id="5" name="object 3"/>
          <p:cNvSpPr/>
          <p:nvPr/>
        </p:nvSpPr>
        <p:spPr>
          <a:xfrm>
            <a:off x="0" y="1828800"/>
            <a:ext cx="9144000" cy="295046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273619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Instrument transformers</a:t>
            </a:r>
            <a:endParaRPr lang="en-US" dirty="0"/>
          </a:p>
        </p:txBody>
      </p:sp>
      <p:sp>
        <p:nvSpPr>
          <p:cNvPr id="5" name="Content Placeholder 4"/>
          <p:cNvSpPr>
            <a:spLocks noGrp="1"/>
          </p:cNvSpPr>
          <p:nvPr>
            <p:ph idx="1"/>
          </p:nvPr>
        </p:nvSpPr>
        <p:spPr/>
        <p:txBody>
          <a:bodyPr>
            <a:normAutofit/>
          </a:bodyPr>
          <a:lstStyle/>
          <a:p>
            <a:pPr algn="ctr"/>
            <a:r>
              <a:rPr lang="en-US" sz="4400" dirty="0" smtClean="0">
                <a:latin typeface="Arial" panose="020B0604020202020204" pitchFamily="34" charset="0"/>
                <a:cs typeface="Arial" panose="020B0604020202020204" pitchFamily="34" charset="0"/>
              </a:rPr>
              <a:t>The End</a:t>
            </a:r>
          </a:p>
          <a:p>
            <a:pPr algn="ctr"/>
            <a:r>
              <a:rPr lang="en-US" sz="4400" dirty="0" smtClean="0">
                <a:solidFill>
                  <a:srgbClr val="00B0F0"/>
                </a:solidFill>
                <a:latin typeface="Arial" panose="020B0604020202020204" pitchFamily="34" charset="0"/>
                <a:cs typeface="Arial" panose="020B0604020202020204" pitchFamily="34" charset="0"/>
              </a:rPr>
              <a:t>Questions?</a:t>
            </a:r>
            <a:endParaRPr lang="en-US" sz="4400" dirty="0">
              <a:solidFill>
                <a:srgbClr val="00B0F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67</a:t>
            </a:fld>
            <a:endParaRPr lang="en-US" dirty="0">
              <a:solidFill>
                <a:srgbClr val="FFFFFF"/>
              </a:solidFill>
            </a:endParaRPr>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9" y="3009900"/>
            <a:ext cx="2976563" cy="297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6707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Wound type </a:t>
            </a:r>
            <a:r>
              <a:rPr lang="en-US" dirty="0" err="1" smtClean="0"/>
              <a:t>pt</a:t>
            </a:r>
            <a:endParaRPr lang="en-US" dirty="0"/>
          </a:p>
        </p:txBody>
      </p:sp>
      <p:sp>
        <p:nvSpPr>
          <p:cNvPr id="5" name="Content Placeholder 4"/>
          <p:cNvSpPr>
            <a:spLocks noGrp="1"/>
          </p:cNvSpPr>
          <p:nvPr>
            <p:ph idx="1"/>
          </p:nvPr>
        </p:nvSpPr>
        <p:spPr/>
        <p:txBody>
          <a:bodyPr>
            <a:normAutofit/>
          </a:bodyPr>
          <a:lstStyle/>
          <a:p>
            <a:pPr marL="12700" marR="5080">
              <a:lnSpc>
                <a:spcPct val="100000"/>
              </a:lnSpc>
              <a:spcBef>
                <a:spcPts val="95"/>
              </a:spcBef>
              <a:tabLst>
                <a:tab pos="5550535" algn="l"/>
              </a:tabLst>
            </a:pPr>
            <a:r>
              <a:rPr lang="en-US" sz="1800" b="0" spc="-5" dirty="0">
                <a:latin typeface="Arial"/>
                <a:cs typeface="Arial"/>
              </a:rPr>
              <a:t>All </a:t>
            </a:r>
            <a:r>
              <a:rPr lang="en-US" sz="1800" b="0" spc="-10" dirty="0">
                <a:latin typeface="Arial"/>
                <a:cs typeface="Arial"/>
              </a:rPr>
              <a:t>potential </a:t>
            </a:r>
            <a:r>
              <a:rPr lang="en-US" sz="1800" b="0" spc="-5" dirty="0">
                <a:latin typeface="Arial"/>
                <a:cs typeface="Arial"/>
              </a:rPr>
              <a:t>transformers are of</a:t>
            </a:r>
            <a:r>
              <a:rPr lang="en-US" sz="1800" b="0" spc="85" dirty="0">
                <a:latin typeface="Arial"/>
                <a:cs typeface="Arial"/>
              </a:rPr>
              <a:t> </a:t>
            </a:r>
            <a:r>
              <a:rPr lang="en-US" sz="1800" b="0" spc="-5" dirty="0">
                <a:latin typeface="Arial"/>
                <a:cs typeface="Arial"/>
              </a:rPr>
              <a:t>the</a:t>
            </a:r>
            <a:r>
              <a:rPr lang="en-US" sz="1800" b="0" spc="15" dirty="0">
                <a:latin typeface="Arial"/>
                <a:cs typeface="Arial"/>
              </a:rPr>
              <a:t> </a:t>
            </a:r>
            <a:r>
              <a:rPr lang="en-US" sz="1800" b="0" spc="-10" dirty="0" smtClean="0">
                <a:latin typeface="Arial"/>
                <a:cs typeface="Arial"/>
              </a:rPr>
              <a:t>wound-type.  </a:t>
            </a:r>
            <a:r>
              <a:rPr lang="en-US" sz="1800" b="0" spc="-5" dirty="0" smtClean="0">
                <a:latin typeface="Arial"/>
                <a:cs typeface="Arial"/>
              </a:rPr>
              <a:t>The </a:t>
            </a:r>
            <a:r>
              <a:rPr lang="en-US" sz="1800" b="0" spc="-10" dirty="0">
                <a:latin typeface="Arial"/>
                <a:cs typeface="Arial"/>
              </a:rPr>
              <a:t>definition </a:t>
            </a:r>
            <a:r>
              <a:rPr lang="en-US" sz="1800" b="0" spc="-5" dirty="0">
                <a:latin typeface="Arial"/>
                <a:cs typeface="Arial"/>
              </a:rPr>
              <a:t>of a  </a:t>
            </a:r>
            <a:r>
              <a:rPr lang="en-US" sz="1800" b="0" spc="-10" dirty="0">
                <a:latin typeface="Arial"/>
                <a:cs typeface="Arial"/>
              </a:rPr>
              <a:t>wound-type potential </a:t>
            </a:r>
            <a:r>
              <a:rPr lang="en-US" sz="1800" b="0" spc="-5" dirty="0">
                <a:latin typeface="Arial"/>
                <a:cs typeface="Arial"/>
              </a:rPr>
              <a:t>transformer would </a:t>
            </a:r>
            <a:r>
              <a:rPr lang="en-US" sz="1800" b="0" spc="-10" dirty="0">
                <a:latin typeface="Arial"/>
                <a:cs typeface="Arial"/>
              </a:rPr>
              <a:t>essentially </a:t>
            </a:r>
            <a:r>
              <a:rPr lang="en-US" sz="1800" b="0" spc="-5" dirty="0">
                <a:latin typeface="Arial"/>
                <a:cs typeface="Arial"/>
              </a:rPr>
              <a:t>be the same as a  </a:t>
            </a:r>
            <a:r>
              <a:rPr lang="en-US" sz="1800" b="0" spc="-10" dirty="0">
                <a:latin typeface="Arial"/>
                <a:cs typeface="Arial"/>
              </a:rPr>
              <a:t>wound-type current </a:t>
            </a:r>
            <a:r>
              <a:rPr lang="en-US" sz="1800" b="0" spc="-5" dirty="0">
                <a:latin typeface="Arial"/>
                <a:cs typeface="Arial"/>
              </a:rPr>
              <a:t>transformer, </a:t>
            </a:r>
            <a:r>
              <a:rPr lang="en-US" sz="1800" b="0" spc="-10" dirty="0">
                <a:latin typeface="Arial"/>
                <a:cs typeface="Arial"/>
              </a:rPr>
              <a:t>having </a:t>
            </a:r>
            <a:r>
              <a:rPr lang="en-US" sz="1800" b="0" spc="-5" dirty="0">
                <a:latin typeface="Arial"/>
                <a:cs typeface="Arial"/>
              </a:rPr>
              <a:t>both the </a:t>
            </a:r>
            <a:r>
              <a:rPr lang="en-US" sz="1800" b="0" spc="-10" dirty="0">
                <a:latin typeface="Arial"/>
                <a:cs typeface="Arial"/>
              </a:rPr>
              <a:t>primary and  </a:t>
            </a:r>
            <a:r>
              <a:rPr lang="en-US" sz="1800" b="0" spc="-5" dirty="0">
                <a:latin typeface="Arial"/>
                <a:cs typeface="Arial"/>
              </a:rPr>
              <a:t>secondary </a:t>
            </a:r>
            <a:r>
              <a:rPr lang="en-US" sz="1800" b="0" spc="-10" dirty="0">
                <a:latin typeface="Arial"/>
                <a:cs typeface="Arial"/>
              </a:rPr>
              <a:t>windings encircling </a:t>
            </a:r>
            <a:r>
              <a:rPr lang="en-US" sz="1800" b="0" spc="-5" dirty="0">
                <a:latin typeface="Arial"/>
                <a:cs typeface="Arial"/>
              </a:rPr>
              <a:t>the core and </a:t>
            </a:r>
            <a:r>
              <a:rPr lang="en-US" sz="1800" b="0" spc="-10" dirty="0">
                <a:latin typeface="Arial"/>
                <a:cs typeface="Arial"/>
              </a:rPr>
              <a:t>insulated </a:t>
            </a:r>
            <a:r>
              <a:rPr lang="en-US" sz="1800" b="0" spc="-5" dirty="0">
                <a:latin typeface="Arial"/>
                <a:cs typeface="Arial"/>
              </a:rPr>
              <a:t>from </a:t>
            </a:r>
            <a:r>
              <a:rPr lang="en-US" sz="1800" b="0" spc="-10" dirty="0">
                <a:latin typeface="Arial"/>
                <a:cs typeface="Arial"/>
              </a:rPr>
              <a:t>each  other.</a:t>
            </a:r>
            <a:endParaRPr lang="en-US" sz="1800" b="0" dirty="0">
              <a:latin typeface="Arial"/>
              <a:cs typeface="Arial"/>
            </a:endParaRPr>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7</a:t>
            </a:fld>
            <a:endParaRPr lang="en-US" dirty="0">
              <a:solidFill>
                <a:srgbClr val="FFFFFF"/>
              </a:solidFill>
            </a:endParaRPr>
          </a:p>
        </p:txBody>
      </p:sp>
      <p:sp>
        <p:nvSpPr>
          <p:cNvPr id="6" name="object 5"/>
          <p:cNvSpPr/>
          <p:nvPr/>
        </p:nvSpPr>
        <p:spPr>
          <a:xfrm>
            <a:off x="762000" y="2514600"/>
            <a:ext cx="4656234" cy="3492660"/>
          </a:xfrm>
          <a:prstGeom prst="rect">
            <a:avLst/>
          </a:prstGeom>
          <a:blipFill>
            <a:blip r:embed="rId3" cstate="print"/>
            <a:stretch>
              <a:fillRect/>
            </a:stretch>
          </a:blipFill>
        </p:spPr>
        <p:txBody>
          <a:bodyPr wrap="square" lIns="0" tIns="0" rIns="0" bIns="0" rtlCol="0"/>
          <a:lstStyle/>
          <a:p>
            <a:endParaRPr/>
          </a:p>
        </p:txBody>
      </p:sp>
      <p:sp>
        <p:nvSpPr>
          <p:cNvPr id="7" name="object 4"/>
          <p:cNvSpPr/>
          <p:nvPr/>
        </p:nvSpPr>
        <p:spPr>
          <a:xfrm>
            <a:off x="5715000" y="2473485"/>
            <a:ext cx="2560320" cy="350520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00932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High voltage instrument transformers</a:t>
            </a:r>
            <a:endParaRPr lang="en-US" dirty="0"/>
          </a:p>
        </p:txBody>
      </p:sp>
      <p:sp>
        <p:nvSpPr>
          <p:cNvPr id="5" name="Content Placeholder 4"/>
          <p:cNvSpPr>
            <a:spLocks noGrp="1"/>
          </p:cNvSpPr>
          <p:nvPr>
            <p:ph idx="1"/>
          </p:nvPr>
        </p:nvSpPr>
        <p:spPr/>
        <p:txBody>
          <a:bodyPr/>
          <a:lstStyle/>
          <a:p>
            <a:pPr algn="ctr"/>
            <a:r>
              <a:rPr lang="en-US" sz="1800" spc="-15" dirty="0">
                <a:latin typeface="Arial"/>
                <a:cs typeface="Arial"/>
              </a:rPr>
              <a:t>Transmission </a:t>
            </a:r>
            <a:r>
              <a:rPr lang="en-US" sz="1800" spc="-25" dirty="0">
                <a:latin typeface="Arial"/>
                <a:cs typeface="Arial"/>
              </a:rPr>
              <a:t>Voltages  </a:t>
            </a:r>
            <a:endParaRPr lang="en-US" sz="1800" spc="-25" dirty="0" smtClean="0">
              <a:latin typeface="Arial"/>
              <a:cs typeface="Arial"/>
            </a:endParaRPr>
          </a:p>
          <a:p>
            <a:pPr algn="ctr"/>
            <a:r>
              <a:rPr lang="en-US" sz="1800" spc="-5" dirty="0" smtClean="0">
                <a:latin typeface="Arial"/>
                <a:cs typeface="Arial"/>
              </a:rPr>
              <a:t>46 </a:t>
            </a:r>
            <a:r>
              <a:rPr lang="en-US" sz="1800" spc="-5" dirty="0">
                <a:latin typeface="Arial"/>
                <a:cs typeface="Arial"/>
              </a:rPr>
              <a:t>to 500</a:t>
            </a:r>
            <a:r>
              <a:rPr lang="en-US" sz="1800" dirty="0">
                <a:latin typeface="Arial"/>
                <a:cs typeface="Arial"/>
              </a:rPr>
              <a:t> </a:t>
            </a:r>
            <a:r>
              <a:rPr lang="en-US" sz="1800" spc="-5" dirty="0">
                <a:latin typeface="Arial"/>
                <a:cs typeface="Arial"/>
              </a:rPr>
              <a:t>kV</a:t>
            </a:r>
            <a:endParaRPr lang="en-US" sz="1800" dirty="0">
              <a:latin typeface="Arial"/>
              <a:cs typeface="Arial"/>
            </a:endParaRPr>
          </a:p>
          <a:p>
            <a:endParaRPr lang="en-US" dirty="0"/>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8</a:t>
            </a:fld>
            <a:endParaRPr lang="en-US" dirty="0">
              <a:solidFill>
                <a:srgbClr val="FFFFFF"/>
              </a:solidFill>
            </a:endParaRPr>
          </a:p>
        </p:txBody>
      </p:sp>
      <p:sp>
        <p:nvSpPr>
          <p:cNvPr id="6" name="object 4"/>
          <p:cNvSpPr/>
          <p:nvPr/>
        </p:nvSpPr>
        <p:spPr>
          <a:xfrm>
            <a:off x="304800" y="1828800"/>
            <a:ext cx="2735579" cy="4094226"/>
          </a:xfrm>
          <a:prstGeom prst="rect">
            <a:avLst/>
          </a:prstGeom>
          <a:blipFill>
            <a:blip r:embed="rId3" cstate="print"/>
            <a:stretch>
              <a:fillRect/>
            </a:stretch>
          </a:blipFill>
        </p:spPr>
        <p:txBody>
          <a:bodyPr wrap="square" lIns="0" tIns="0" rIns="0" bIns="0" rtlCol="0"/>
          <a:lstStyle/>
          <a:p>
            <a:endParaRPr/>
          </a:p>
        </p:txBody>
      </p:sp>
      <p:sp>
        <p:nvSpPr>
          <p:cNvPr id="7" name="object 5"/>
          <p:cNvSpPr/>
          <p:nvPr/>
        </p:nvSpPr>
        <p:spPr>
          <a:xfrm>
            <a:off x="3124200" y="3050287"/>
            <a:ext cx="3284220" cy="2872739"/>
          </a:xfrm>
          <a:prstGeom prst="rect">
            <a:avLst/>
          </a:prstGeom>
          <a:blipFill>
            <a:blip r:embed="rId4" cstate="print"/>
            <a:stretch>
              <a:fillRect/>
            </a:stretch>
          </a:blipFill>
        </p:spPr>
        <p:txBody>
          <a:bodyPr wrap="square" lIns="0" tIns="0" rIns="0" bIns="0" rtlCol="0"/>
          <a:lstStyle/>
          <a:p>
            <a:endParaRPr/>
          </a:p>
        </p:txBody>
      </p:sp>
      <p:sp>
        <p:nvSpPr>
          <p:cNvPr id="8" name="object 6"/>
          <p:cNvSpPr/>
          <p:nvPr/>
        </p:nvSpPr>
        <p:spPr>
          <a:xfrm>
            <a:off x="6477000" y="2018157"/>
            <a:ext cx="2320289" cy="392430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46648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152400"/>
            <a:ext cx="7520940" cy="762000"/>
          </a:xfrm>
        </p:spPr>
        <p:txBody>
          <a:bodyPr/>
          <a:lstStyle/>
          <a:p>
            <a:pPr algn="ctr"/>
            <a:r>
              <a:rPr lang="en-US" dirty="0" smtClean="0"/>
              <a:t>25kV to 500kV Oil-filled instrument transformers</a:t>
            </a:r>
            <a:endParaRPr lang="en-US" dirty="0"/>
          </a:p>
        </p:txBody>
      </p:sp>
      <p:sp>
        <p:nvSpPr>
          <p:cNvPr id="5" name="Content Placeholder 4"/>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9FAC5DF0-0AF0-4EAE-B6D5-362C4C800D6A}" type="slidenum">
              <a:rPr lang="en-US" smtClean="0">
                <a:solidFill>
                  <a:srgbClr val="FFFFFF"/>
                </a:solidFill>
              </a:rPr>
              <a:pPr/>
              <a:t>9</a:t>
            </a:fld>
            <a:endParaRPr lang="en-US" dirty="0">
              <a:solidFill>
                <a:srgbClr val="FFFFFF"/>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166813"/>
            <a:ext cx="86487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71642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4584</TotalTime>
  <Words>2602</Words>
  <Application>Microsoft Office PowerPoint</Application>
  <PresentationFormat>On-screen Show (4:3)</PresentationFormat>
  <Paragraphs>295</Paragraphs>
  <Slides>67</Slides>
  <Notes>17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Angles</vt:lpstr>
      <vt:lpstr>Caribbean Meter School</vt:lpstr>
      <vt:lpstr>Definitions</vt:lpstr>
      <vt:lpstr>Three Types of It’s</vt:lpstr>
      <vt:lpstr>Window Type CT “Pass through type”</vt:lpstr>
      <vt:lpstr>Bar Type CT</vt:lpstr>
      <vt:lpstr>Wound type CT</vt:lpstr>
      <vt:lpstr>Wound type pt</vt:lpstr>
      <vt:lpstr>High voltage instrument transformers</vt:lpstr>
      <vt:lpstr>25kV to 500kV Oil-filled instrument transformers</vt:lpstr>
      <vt:lpstr>Medium voltage instrument transformers</vt:lpstr>
      <vt:lpstr>Low voltage instrument transformers</vt:lpstr>
      <vt:lpstr>Current transformer ratio</vt:lpstr>
      <vt:lpstr>Current transformer turns ratio</vt:lpstr>
      <vt:lpstr>Current transformer turns ratio</vt:lpstr>
      <vt:lpstr>Potential transformer ratio</vt:lpstr>
      <vt:lpstr>pOtential transformer ratio</vt:lpstr>
      <vt:lpstr>Potential transformer ratio</vt:lpstr>
      <vt:lpstr>Potential transformer ratio</vt:lpstr>
      <vt:lpstr>Potential transformer ratio</vt:lpstr>
      <vt:lpstr>Potential transformer over voltage IEEE Standard C57.13-2008</vt:lpstr>
      <vt:lpstr>Potential transformer turns ratio</vt:lpstr>
      <vt:lpstr>Burden</vt:lpstr>
      <vt:lpstr>ANSI Standard Burdens for                       Voltage Transformers</vt:lpstr>
      <vt:lpstr>Accuracy of instrument</vt:lpstr>
      <vt:lpstr>Accuracy is burden dependent</vt:lpstr>
      <vt:lpstr>Current transformer accuracy</vt:lpstr>
      <vt:lpstr>Current transformer accuracy</vt:lpstr>
      <vt:lpstr>Current transformer accuracy</vt:lpstr>
      <vt:lpstr>Current transformer accuracy</vt:lpstr>
      <vt:lpstr>Sources of burden on ct’s</vt:lpstr>
      <vt:lpstr>Sources of burden on ct’s</vt:lpstr>
      <vt:lpstr>Potential transformer accuracy</vt:lpstr>
      <vt:lpstr>Potential transformer accuracy</vt:lpstr>
      <vt:lpstr>Potential Transformer Accuracy</vt:lpstr>
      <vt:lpstr>Current Transformer accuracy An Example from the field using a Powermate 330</vt:lpstr>
      <vt:lpstr>Current transformer accuracy An Example from the Field using a Powermate 330</vt:lpstr>
      <vt:lpstr>Extended range medium voltage cts</vt:lpstr>
      <vt:lpstr>Current transformer rating factor</vt:lpstr>
      <vt:lpstr>Current Transformer Rating Factor</vt:lpstr>
      <vt:lpstr>Current transformer rating factor</vt:lpstr>
      <vt:lpstr>Potential transformer thermal rating</vt:lpstr>
      <vt:lpstr>Potential transformer thermal rating</vt:lpstr>
      <vt:lpstr>Basic Impulse Level (BIL)</vt:lpstr>
      <vt:lpstr>Insulation Class (IC)</vt:lpstr>
      <vt:lpstr>Insulation Class (IC)</vt:lpstr>
      <vt:lpstr>Insulation class (ic)</vt:lpstr>
      <vt:lpstr>Polarity</vt:lpstr>
      <vt:lpstr>Polarity</vt:lpstr>
      <vt:lpstr>Polarity (current transformers)</vt:lpstr>
      <vt:lpstr>Polarity (Potential transformers)</vt:lpstr>
      <vt:lpstr>Secondary Circuits: Two rules to remember</vt:lpstr>
      <vt:lpstr>This PT’s Secondary Circuit was Shorted When the Wrong Meter was Installed.</vt:lpstr>
      <vt:lpstr>Ct secondary circuits</vt:lpstr>
      <vt:lpstr>Ct secondary circuits</vt:lpstr>
      <vt:lpstr>OSHA Standard 1910.269(w)(2)</vt:lpstr>
      <vt:lpstr>Grounding it secondary circuits</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Review (nameplate information)</vt:lpstr>
      <vt:lpstr>Instrument transformers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Name</dc:title>
  <dc:creator>Michele Gravel</dc:creator>
  <cp:lastModifiedBy>Tom Lawton</cp:lastModifiedBy>
  <cp:revision>54</cp:revision>
  <dcterms:created xsi:type="dcterms:W3CDTF">2018-02-13T20:13:38Z</dcterms:created>
  <dcterms:modified xsi:type="dcterms:W3CDTF">2019-01-29T03:29:53Z</dcterms:modified>
</cp:coreProperties>
</file>