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349" r:id="rId2"/>
    <p:sldId id="310" r:id="rId3"/>
    <p:sldId id="309" r:id="rId4"/>
    <p:sldId id="315" r:id="rId5"/>
    <p:sldId id="321" r:id="rId6"/>
    <p:sldId id="320" r:id="rId7"/>
    <p:sldId id="353" r:id="rId8"/>
    <p:sldId id="322" r:id="rId9"/>
    <p:sldId id="318" r:id="rId10"/>
    <p:sldId id="317" r:id="rId11"/>
    <p:sldId id="316" r:id="rId12"/>
    <p:sldId id="324" r:id="rId13"/>
    <p:sldId id="354" r:id="rId14"/>
    <p:sldId id="323" r:id="rId15"/>
    <p:sldId id="329" r:id="rId16"/>
    <p:sldId id="335" r:id="rId17"/>
    <p:sldId id="336" r:id="rId18"/>
    <p:sldId id="344" r:id="rId19"/>
    <p:sldId id="343" r:id="rId20"/>
    <p:sldId id="342" r:id="rId21"/>
    <p:sldId id="341" r:id="rId22"/>
    <p:sldId id="339" r:id="rId23"/>
    <p:sldId id="338" r:id="rId24"/>
    <p:sldId id="337" r:id="rId25"/>
    <p:sldId id="345" r:id="rId26"/>
    <p:sldId id="328" r:id="rId27"/>
    <p:sldId id="327" r:id="rId28"/>
    <p:sldId id="326" r:id="rId29"/>
    <p:sldId id="325" r:id="rId30"/>
    <p:sldId id="334" r:id="rId31"/>
    <p:sldId id="351" r:id="rId3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3"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atin typeface="Arial" pitchFamily="34" charset="0"/>
              </a:defRPr>
            </a:lvl1pPr>
          </a:lstStyle>
          <a:p>
            <a:pPr>
              <a:defRPr/>
            </a:pPr>
            <a:fld id="{6DB113A4-1C1D-4826-BBCC-DE9A0621B737}" type="datetimeFigureOut">
              <a:rPr lang="en-US"/>
              <a:pPr>
                <a:defRPr/>
              </a:pPr>
              <a:t>2/25/2020</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atin typeface="Arial" pitchFamily="34" charset="0"/>
              </a:defRPr>
            </a:lvl1pPr>
          </a:lstStyle>
          <a:p>
            <a:pPr>
              <a:defRPr/>
            </a:pPr>
            <a:fld id="{AD6BCD70-DA22-4C87-B333-9D1382454B60}" type="slidenum">
              <a:rPr lang="en-US"/>
              <a:pPr>
                <a:defRPr/>
              </a:pPr>
              <a:t>‹#›</a:t>
            </a:fld>
            <a:endParaRPr lang="en-US" dirty="0"/>
          </a:p>
        </p:txBody>
      </p:sp>
    </p:spTree>
    <p:extLst>
      <p:ext uri="{BB962C8B-B14F-4D97-AF65-F5344CB8AC3E}">
        <p14:creationId xmlns:p14="http://schemas.microsoft.com/office/powerpoint/2010/main" val="1635841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023CDE80-BFCE-4811-9DAE-F14A4AE070D8}" type="slidenum">
              <a:rPr lang="en-US"/>
              <a:pPr>
                <a:defRPr/>
              </a:pPr>
              <a:t>‹#›</a:t>
            </a:fld>
            <a:endParaRPr lang="en-US" dirty="0"/>
          </a:p>
        </p:txBody>
      </p:sp>
    </p:spTree>
    <p:extLst>
      <p:ext uri="{BB962C8B-B14F-4D97-AF65-F5344CB8AC3E}">
        <p14:creationId xmlns:p14="http://schemas.microsoft.com/office/powerpoint/2010/main" val="821423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30363" indent="-231775" eaLnBrk="0" hangingPunct="0">
              <a:spcBef>
                <a:spcPct val="30000"/>
              </a:spcBef>
              <a:defRPr sz="1200">
                <a:solidFill>
                  <a:schemeClr val="tx1"/>
                </a:solidFill>
                <a:latin typeface="Arial" charset="0"/>
              </a:defRPr>
            </a:lvl4pPr>
            <a:lvl5pPr marL="2095500" indent="-231775" eaLnBrk="0" hangingPunct="0">
              <a:spcBef>
                <a:spcPct val="30000"/>
              </a:spcBef>
              <a:defRPr sz="1200">
                <a:solidFill>
                  <a:schemeClr val="tx1"/>
                </a:solidFill>
                <a:latin typeface="Arial" charset="0"/>
              </a:defRPr>
            </a:lvl5pPr>
            <a:lvl6pPr marL="2552700" indent="-231775" eaLnBrk="0" fontAlgn="base" hangingPunct="0">
              <a:spcBef>
                <a:spcPct val="30000"/>
              </a:spcBef>
              <a:spcAft>
                <a:spcPct val="0"/>
              </a:spcAft>
              <a:defRPr sz="1200">
                <a:solidFill>
                  <a:schemeClr val="tx1"/>
                </a:solidFill>
                <a:latin typeface="Arial" charset="0"/>
              </a:defRPr>
            </a:lvl6pPr>
            <a:lvl7pPr marL="3009900" indent="-231775" eaLnBrk="0" fontAlgn="base" hangingPunct="0">
              <a:spcBef>
                <a:spcPct val="30000"/>
              </a:spcBef>
              <a:spcAft>
                <a:spcPct val="0"/>
              </a:spcAft>
              <a:defRPr sz="1200">
                <a:solidFill>
                  <a:schemeClr val="tx1"/>
                </a:solidFill>
                <a:latin typeface="Arial" charset="0"/>
              </a:defRPr>
            </a:lvl7pPr>
            <a:lvl8pPr marL="3467100" indent="-231775" eaLnBrk="0" fontAlgn="base" hangingPunct="0">
              <a:spcBef>
                <a:spcPct val="30000"/>
              </a:spcBef>
              <a:spcAft>
                <a:spcPct val="0"/>
              </a:spcAft>
              <a:defRPr sz="1200">
                <a:solidFill>
                  <a:schemeClr val="tx1"/>
                </a:solidFill>
                <a:latin typeface="Arial" charset="0"/>
              </a:defRPr>
            </a:lvl8pPr>
            <a:lvl9pPr marL="3924300"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8943C6-B503-4AA1-8858-EAFAC4A5CD81}" type="slidenum">
              <a:rPr lang="en-US" altLang="en-US" smtClean="0"/>
              <a:pPr eaLnBrk="1" hangingPunct="1">
                <a:spcBef>
                  <a:spcPct val="0"/>
                </a:spcBef>
              </a:pPr>
              <a:t>1</a:t>
            </a:fld>
            <a:endParaRPr lang="en-US"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30363" indent="-231775" eaLnBrk="0" hangingPunct="0">
              <a:spcBef>
                <a:spcPct val="30000"/>
              </a:spcBef>
              <a:defRPr sz="1200">
                <a:solidFill>
                  <a:schemeClr val="tx1"/>
                </a:solidFill>
                <a:latin typeface="Arial" charset="0"/>
              </a:defRPr>
            </a:lvl4pPr>
            <a:lvl5pPr marL="2095500" indent="-231775" eaLnBrk="0" hangingPunct="0">
              <a:spcBef>
                <a:spcPct val="30000"/>
              </a:spcBef>
              <a:defRPr sz="1200">
                <a:solidFill>
                  <a:schemeClr val="tx1"/>
                </a:solidFill>
                <a:latin typeface="Arial" charset="0"/>
              </a:defRPr>
            </a:lvl5pPr>
            <a:lvl6pPr marL="2552700" indent="-231775" eaLnBrk="0" fontAlgn="base" hangingPunct="0">
              <a:spcBef>
                <a:spcPct val="30000"/>
              </a:spcBef>
              <a:spcAft>
                <a:spcPct val="0"/>
              </a:spcAft>
              <a:defRPr sz="1200">
                <a:solidFill>
                  <a:schemeClr val="tx1"/>
                </a:solidFill>
                <a:latin typeface="Arial" charset="0"/>
              </a:defRPr>
            </a:lvl6pPr>
            <a:lvl7pPr marL="3009900" indent="-231775" eaLnBrk="0" fontAlgn="base" hangingPunct="0">
              <a:spcBef>
                <a:spcPct val="30000"/>
              </a:spcBef>
              <a:spcAft>
                <a:spcPct val="0"/>
              </a:spcAft>
              <a:defRPr sz="1200">
                <a:solidFill>
                  <a:schemeClr val="tx1"/>
                </a:solidFill>
                <a:latin typeface="Arial" charset="0"/>
              </a:defRPr>
            </a:lvl7pPr>
            <a:lvl8pPr marL="3467100" indent="-231775" eaLnBrk="0" fontAlgn="base" hangingPunct="0">
              <a:spcBef>
                <a:spcPct val="30000"/>
              </a:spcBef>
              <a:spcAft>
                <a:spcPct val="0"/>
              </a:spcAft>
              <a:defRPr sz="1200">
                <a:solidFill>
                  <a:schemeClr val="tx1"/>
                </a:solidFill>
                <a:latin typeface="Arial" charset="0"/>
              </a:defRPr>
            </a:lvl8pPr>
            <a:lvl9pPr marL="3924300"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970730D-EC94-4BCF-B975-16FBAE28FB3D}" type="slidenum">
              <a:rPr lang="en-US" altLang="en-US" smtClean="0"/>
              <a:pPr eaLnBrk="1" hangingPunct="1">
                <a:spcBef>
                  <a:spcPct val="0"/>
                </a:spcBef>
              </a:pPr>
              <a:t>31</a:t>
            </a:fld>
            <a:endParaRPr lang="en-US" alt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2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982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33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834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228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540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30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926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08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69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786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535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8600" y="6169025"/>
            <a:ext cx="89376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a:extLst>
              <a:ext uri="{FF2B5EF4-FFF2-40B4-BE49-F238E27FC236}"/>
            </a:extLst>
          </p:cNvPr>
          <p:cNvSpPr txBox="1">
            <a:spLocks noChangeArrowheads="1"/>
          </p:cNvSpPr>
          <p:nvPr userDrawn="1"/>
        </p:nvSpPr>
        <p:spPr bwMode="auto">
          <a:xfrm>
            <a:off x="457200" y="6288088"/>
            <a:ext cx="828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altLang="en-US" sz="1400" dirty="0" smtClean="0"/>
              <a:t>Slide </a:t>
            </a:r>
            <a:fld id="{69FCAA09-2345-4381-8C09-BE101DD9C6F0}" type="slidenum">
              <a:rPr lang="en-US" altLang="en-US" sz="1400" smtClean="0"/>
              <a:pPr algn="ctr">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9.jpeg"/><Relationship Id="rId5" Type="http://schemas.openxmlformats.org/officeDocument/2006/relationships/image" Target="../media/image9.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escometer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10/02/2012</a:t>
            </a:r>
          </a:p>
        </p:txBody>
      </p:sp>
      <p:sp>
        <p:nvSpPr>
          <p:cNvPr id="2051" name="Slide Number Placeholder 4"/>
          <p:cNvSpPr>
            <a:spLocks noGrp="1"/>
          </p:cNvSpPr>
          <p:nvPr>
            <p:ph type="sldNum" sz="quarter" idx="4294967295"/>
          </p:nvPr>
        </p:nvSpPr>
        <p:spPr bwMode="auto">
          <a:xfrm>
            <a:off x="381000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a:t>Slide </a:t>
            </a:r>
            <a:fld id="{AEF0E3A3-5958-4BE5-8254-2F22E674D5F5}" type="slidenum">
              <a:rPr lang="en-US" altLang="en-US" sz="1400"/>
              <a:pPr algn="r" eaLnBrk="1" hangingPunct="1">
                <a:spcBef>
                  <a:spcPct val="0"/>
                </a:spcBef>
                <a:buFontTx/>
                <a:buNone/>
              </a:pPr>
              <a:t>1</a:t>
            </a:fld>
            <a:endParaRPr lang="en-US" altLang="en-US" sz="1400" dirty="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1981200" y="1676400"/>
            <a:ext cx="54864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500" dirty="0" smtClean="0">
                <a:solidFill>
                  <a:srgbClr val="2F549D"/>
                </a:solidFill>
              </a:rPr>
              <a:t>Hands-On Transformer Rated Polyphase Meter Testing</a:t>
            </a:r>
            <a:endParaRPr lang="en-US" altLang="en-US" sz="3500" dirty="0">
              <a:solidFill>
                <a:srgbClr val="2F549D"/>
              </a:solidFill>
            </a:endParaRPr>
          </a:p>
        </p:txBody>
      </p:sp>
      <p:sp>
        <p:nvSpPr>
          <p:cNvPr id="2056" name="Text Box 10"/>
          <p:cNvSpPr txBox="1">
            <a:spLocks noChangeArrowheads="1"/>
          </p:cNvSpPr>
          <p:nvPr/>
        </p:nvSpPr>
        <p:spPr bwMode="auto">
          <a:xfrm>
            <a:off x="1295400" y="4648200"/>
            <a:ext cx="7620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smtClean="0">
                <a:solidFill>
                  <a:schemeClr val="bg1"/>
                </a:solidFill>
              </a:rPr>
              <a:t>Presented by John Greenewald, </a:t>
            </a:r>
            <a:r>
              <a:rPr lang="en-US" altLang="en-US" sz="2400" dirty="0">
                <a:solidFill>
                  <a:schemeClr val="bg1"/>
                </a:solidFill>
              </a:rPr>
              <a:t>TESCO</a:t>
            </a:r>
          </a:p>
          <a:p>
            <a:pPr algn="r" eaLnBrk="1" hangingPunct="1">
              <a:spcBef>
                <a:spcPct val="0"/>
              </a:spcBef>
              <a:buFontTx/>
              <a:buNone/>
            </a:pPr>
            <a:r>
              <a:rPr lang="en-US" altLang="en-US" sz="2400" dirty="0" smtClean="0">
                <a:solidFill>
                  <a:schemeClr val="bg1"/>
                </a:solidFill>
              </a:rPr>
              <a:t>and Mike Osterhout, CB &amp; Associates</a:t>
            </a:r>
            <a:endParaRPr lang="en-US" altLang="en-US" sz="2400" dirty="0">
              <a:solidFill>
                <a:schemeClr val="bg1"/>
              </a:solidFill>
            </a:endParaRPr>
          </a:p>
          <a:p>
            <a:pPr algn="r" eaLnBrk="1" hangingPunct="1">
              <a:spcBef>
                <a:spcPct val="0"/>
              </a:spcBef>
              <a:buFontTx/>
              <a:buNone/>
            </a:pPr>
            <a:endParaRPr lang="en-US" altLang="en-US" sz="2400" dirty="0">
              <a:solidFill>
                <a:schemeClr val="bg1"/>
              </a:solidFill>
            </a:endParaRPr>
          </a:p>
          <a:p>
            <a:pPr algn="r" eaLnBrk="1" hangingPunct="1">
              <a:buFontTx/>
              <a:buNone/>
            </a:pPr>
            <a:r>
              <a:rPr lang="en-US" altLang="en-US" sz="1600" i="1" dirty="0">
                <a:solidFill>
                  <a:schemeClr val="bg1"/>
                </a:solidFill>
              </a:rPr>
              <a:t>for </a:t>
            </a:r>
            <a:r>
              <a:rPr lang="en-US" altLang="en-US" sz="1600" i="1" dirty="0" smtClean="0">
                <a:solidFill>
                  <a:schemeClr val="bg1"/>
                </a:solidFill>
              </a:rPr>
              <a:t>MEUA Meter School 102</a:t>
            </a:r>
            <a:endParaRPr lang="en-US" altLang="en-US" sz="1600" i="1" dirty="0">
              <a:solidFill>
                <a:schemeClr val="bg1"/>
              </a:solidFill>
            </a:endParaRPr>
          </a:p>
          <a:p>
            <a:pPr algn="r" eaLnBrk="1" hangingPunct="1">
              <a:buFontTx/>
              <a:buNone/>
            </a:pPr>
            <a:r>
              <a:rPr lang="en-US" altLang="en-US" sz="1600" i="1" dirty="0" smtClean="0">
                <a:solidFill>
                  <a:schemeClr val="bg1"/>
                </a:solidFill>
              </a:rPr>
              <a:t>March 3, 2020</a:t>
            </a:r>
            <a:endParaRPr lang="en-US" altLang="en-US" sz="1600" i="1" dirty="0">
              <a:solidFill>
                <a:schemeClr val="bg1"/>
              </a:solidFill>
            </a:endParaRPr>
          </a:p>
          <a:p>
            <a:pPr algn="r" eaLnBrk="1" hangingPunct="1">
              <a:buFontTx/>
              <a:buNone/>
            </a:pPr>
            <a:r>
              <a:rPr lang="en-US" altLang="en-US" sz="1600" i="1" dirty="0" smtClean="0">
                <a:solidFill>
                  <a:schemeClr val="bg1"/>
                </a:solidFill>
              </a:rPr>
              <a:t>10:45 a.m. – 12:00 p.m.</a:t>
            </a:r>
            <a:endParaRPr lang="en-US" altLang="en-US" sz="1600" i="1" dirty="0">
              <a:solidFill>
                <a:schemeClr val="bg1"/>
              </a:solidFill>
            </a:endParaRPr>
          </a:p>
        </p:txBody>
      </p:sp>
      <p:pic>
        <p:nvPicPr>
          <p:cNvPr id="205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860550"/>
            <a:ext cx="20081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908" y="1803182"/>
            <a:ext cx="1476560" cy="12003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The Importance of CT Testing in the Field (continued)</a:t>
            </a:r>
          </a:p>
        </p:txBody>
      </p:sp>
      <p:sp>
        <p:nvSpPr>
          <p:cNvPr id="10243" name="Rectangle 8"/>
          <p:cNvSpPr>
            <a:spLocks noChangeArrowheads="1"/>
          </p:cNvSpPr>
          <p:nvPr/>
        </p:nvSpPr>
        <p:spPr bwMode="auto">
          <a:xfrm>
            <a:off x="609600" y="1600200"/>
            <a:ext cx="800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400" dirty="0"/>
              <a:t>Cross Phasing (wiring errors)</a:t>
            </a:r>
          </a:p>
          <a:p>
            <a:pPr eaLnBrk="1" hangingPunct="1">
              <a:spcBef>
                <a:spcPct val="0"/>
              </a:spcBef>
            </a:pPr>
            <a:r>
              <a:rPr lang="en-US" altLang="en-US" sz="2400" dirty="0"/>
              <a:t>Loose or Corroded Connections</a:t>
            </a:r>
          </a:p>
          <a:p>
            <a:pPr eaLnBrk="1" hangingPunct="1">
              <a:spcBef>
                <a:spcPct val="0"/>
              </a:spcBef>
            </a:pPr>
            <a:r>
              <a:rPr lang="en-US" altLang="en-US" sz="2400" dirty="0"/>
              <a:t>CT Mounted Backwards</a:t>
            </a:r>
          </a:p>
          <a:p>
            <a:pPr eaLnBrk="1" hangingPunct="1">
              <a:spcBef>
                <a:spcPct val="0"/>
              </a:spcBef>
            </a:pPr>
            <a:r>
              <a:rPr lang="en-US" altLang="en-US" sz="2400" dirty="0"/>
              <a:t>CT’s with Shorted Turns</a:t>
            </a:r>
          </a:p>
          <a:p>
            <a:pPr eaLnBrk="1" hangingPunct="1">
              <a:spcBef>
                <a:spcPct val="0"/>
              </a:spcBef>
            </a:pPr>
            <a:r>
              <a:rPr lang="en-US" altLang="en-US" sz="2400" dirty="0"/>
              <a:t>Wrong Selection of Dual Ratio CT</a:t>
            </a:r>
          </a:p>
          <a:p>
            <a:pPr eaLnBrk="1" hangingPunct="1">
              <a:spcBef>
                <a:spcPct val="0"/>
              </a:spcBef>
            </a:pPr>
            <a:r>
              <a:rPr lang="en-US" altLang="en-US" sz="2400" dirty="0"/>
              <a:t>Detect Magnetized CT’s</a:t>
            </a:r>
          </a:p>
          <a:p>
            <a:pPr eaLnBrk="1" hangingPunct="1">
              <a:spcBef>
                <a:spcPct val="0"/>
              </a:spcBef>
            </a:pPr>
            <a:r>
              <a:rPr lang="en-US" altLang="en-US" sz="2400" dirty="0"/>
              <a:t>Burden Failure in Secondary Circuit</a:t>
            </a:r>
          </a:p>
          <a:p>
            <a:pPr eaLnBrk="1" hangingPunct="1">
              <a:spcBef>
                <a:spcPct val="0"/>
              </a:spcBef>
            </a:pPr>
            <a:r>
              <a:rPr lang="en-US" altLang="en-US" sz="2400" dirty="0"/>
              <a:t>Open or Shorted Secondary</a:t>
            </a:r>
          </a:p>
          <a:p>
            <a:pPr eaLnBrk="1" hangingPunct="1">
              <a:spcBef>
                <a:spcPct val="0"/>
              </a:spcBef>
            </a:pPr>
            <a:r>
              <a:rPr lang="en-US" altLang="en-US" sz="2400" dirty="0"/>
              <a:t>Mislabeled CT’s</a:t>
            </a:r>
          </a:p>
          <a:p>
            <a:pPr eaLnBrk="1" hangingPunct="1">
              <a:spcBef>
                <a:spcPct val="0"/>
              </a:spcBef>
            </a:pPr>
            <a:r>
              <a:rPr lang="en-US" altLang="en-US" sz="2400" dirty="0"/>
              <a:t>Ensures all Shorting Blocks have been Removed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2291" name="Text Box 5"/>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Functionality with Burden Present on the Secondary Loop</a:t>
            </a:r>
          </a:p>
        </p:txBody>
      </p:sp>
      <p:sp>
        <p:nvSpPr>
          <p:cNvPr id="12292" name="Text Box 11"/>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2293" name="Line 10"/>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2294"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05581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820988"/>
            <a:ext cx="16827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14"/>
          <p:cNvSpPr>
            <a:spLocks noChangeShapeType="1"/>
          </p:cNvSpPr>
          <p:nvPr/>
        </p:nvSpPr>
        <p:spPr bwMode="auto">
          <a:xfrm flipV="1">
            <a:off x="3492500" y="2832100"/>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297" name="Line 15"/>
          <p:cNvSpPr>
            <a:spLocks noChangeShapeType="1"/>
          </p:cNvSpPr>
          <p:nvPr/>
        </p:nvSpPr>
        <p:spPr bwMode="auto">
          <a:xfrm flipV="1">
            <a:off x="3581400" y="2851150"/>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2298" name="Picture 35"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4022725"/>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Line 21"/>
          <p:cNvSpPr>
            <a:spLocks noChangeShapeType="1"/>
          </p:cNvSpPr>
          <p:nvPr/>
        </p:nvSpPr>
        <p:spPr bwMode="auto">
          <a:xfrm flipH="1" flipV="1">
            <a:off x="3492500" y="6172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00" name="Line 20"/>
          <p:cNvSpPr>
            <a:spLocks noChangeShapeType="1"/>
          </p:cNvSpPr>
          <p:nvPr/>
        </p:nvSpPr>
        <p:spPr bwMode="auto">
          <a:xfrm flipH="1" flipV="1">
            <a:off x="3581400" y="60960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2301" name="Picture 9" descr="9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6550" y="57023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34"/>
          <p:cNvSpPr txBox="1">
            <a:spLocks noChangeArrowheads="1"/>
          </p:cNvSpPr>
          <p:nvPr/>
        </p:nvSpPr>
        <p:spPr bwMode="auto">
          <a:xfrm>
            <a:off x="5181600" y="2878138"/>
            <a:ext cx="3733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dirty="0">
                <a:solidFill>
                  <a:srgbClr val="000000"/>
                </a:solidFill>
              </a:rPr>
              <a:t>Some burden will always be present – junctions, meter coils, test switches, cables, etc.</a:t>
            </a:r>
          </a:p>
          <a:p>
            <a:pPr eaLnBrk="1" hangingPunct="1">
              <a:spcBef>
                <a:spcPct val="0"/>
              </a:spcBef>
            </a:pPr>
            <a:r>
              <a:rPr lang="en-US" altLang="en-US" sz="2000" dirty="0">
                <a:solidFill>
                  <a:srgbClr val="000000"/>
                </a:solidFill>
              </a:rPr>
              <a:t>CT’s must be able to maintain an accurate ratio with burden on the secondary.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3315"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a:p>
            <a:pPr eaLnBrk="1" hangingPunct="1">
              <a:lnSpc>
                <a:spcPct val="80000"/>
              </a:lnSpc>
              <a:buFontTx/>
              <a:buNone/>
            </a:pPr>
            <a:r>
              <a:rPr lang="en-US" altLang="en-US" sz="2000" dirty="0">
                <a:cs typeface="Arial" charset="0"/>
              </a:rPr>
              <a:t>Functionality with Burden Present on the Secondary Loop</a:t>
            </a:r>
          </a:p>
        </p:txBody>
      </p:sp>
      <p:pic>
        <p:nvPicPr>
          <p:cNvPr id="13316"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p:cNvSpPr>
            <a:spLocks noChangeArrowheads="1"/>
          </p:cNvSpPr>
          <p:nvPr/>
        </p:nvSpPr>
        <p:spPr bwMode="auto">
          <a:xfrm>
            <a:off x="4381500" y="3200400"/>
            <a:ext cx="4572000" cy="2338388"/>
          </a:xfrm>
          <a:prstGeom prst="rect">
            <a:avLst/>
          </a:prstGeom>
          <a:solidFill>
            <a:schemeClr val="accent1">
              <a:lumMod val="75000"/>
            </a:schemeClr>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t>Example Burden Spec:</a:t>
            </a:r>
          </a:p>
          <a:p>
            <a:pPr algn="ctr" eaLnBrk="1" hangingPunct="1">
              <a:spcBef>
                <a:spcPct val="0"/>
              </a:spcBef>
              <a:buFontTx/>
              <a:buNone/>
            </a:pPr>
            <a:r>
              <a:rPr lang="en-US" altLang="en-US" sz="2800" dirty="0"/>
              <a:t>0.3% @ B0.1, B0.2, B0.5</a:t>
            </a:r>
          </a:p>
          <a:p>
            <a:pPr algn="ctr" eaLnBrk="1" hangingPunct="1">
              <a:spcBef>
                <a:spcPct val="0"/>
              </a:spcBef>
              <a:buFontTx/>
              <a:buNone/>
            </a:pPr>
            <a:r>
              <a:rPr lang="en-US" altLang="en-US" sz="1800" dirty="0"/>
              <a:t>or</a:t>
            </a:r>
          </a:p>
          <a:p>
            <a:pPr algn="ctr" eaLnBrk="1" hangingPunct="1">
              <a:spcBef>
                <a:spcPct val="0"/>
              </a:spcBef>
              <a:buFontTx/>
              <a:buNone/>
            </a:pPr>
            <a:r>
              <a:rPr lang="en-US" altLang="en-US" sz="1800" dirty="0"/>
              <a:t>There should be less than the 0.3% change in secondary current from initial (“0” burden) reading, when up to 0.5 Ohms of burden is applied</a:t>
            </a:r>
          </a:p>
        </p:txBody>
      </p:sp>
      <p:sp>
        <p:nvSpPr>
          <p:cNvPr id="13318" name="AutoShape 17"/>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7" name="Rectangle 2"/>
          <p:cNvSpPr txBox="1">
            <a:spLocks noChangeArrowheads="1"/>
          </p:cNvSpPr>
          <p:nvPr/>
        </p:nvSpPr>
        <p:spPr bwMode="auto">
          <a:xfrm>
            <a:off x="396875"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Fundamentals of Polyphase Field Meter Testing and Site Verification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3315"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a:p>
            <a:pPr eaLnBrk="1" hangingPunct="1">
              <a:lnSpc>
                <a:spcPct val="80000"/>
              </a:lnSpc>
              <a:buFontTx/>
              <a:buNone/>
            </a:pPr>
            <a:r>
              <a:rPr lang="en-US" altLang="en-US" sz="2000" dirty="0">
                <a:cs typeface="Arial" charset="0"/>
              </a:rPr>
              <a:t>Functionality with Burden Present on the Secondary Loop</a:t>
            </a:r>
          </a:p>
        </p:txBody>
      </p:sp>
      <p:sp>
        <p:nvSpPr>
          <p:cNvPr id="13318" name="AutoShape 17"/>
          <p:cNvSpPr>
            <a:spLocks noChangeArrowheads="1"/>
          </p:cNvSpPr>
          <p:nvPr/>
        </p:nvSpPr>
        <p:spPr bwMode="auto">
          <a:xfrm>
            <a:off x="2590800" y="2156254"/>
            <a:ext cx="3424883" cy="659147"/>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7" name="Rectangle 2"/>
          <p:cNvSpPr txBox="1">
            <a:spLocks noChangeArrowheads="1"/>
          </p:cNvSpPr>
          <p:nvPr/>
        </p:nvSpPr>
        <p:spPr bwMode="auto">
          <a:xfrm>
            <a:off x="396875"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Fundamentals of Polyphase Field Meter Testing and Site Verification</a:t>
            </a:r>
          </a:p>
        </p:txBody>
      </p:sp>
      <p:pic>
        <p:nvPicPr>
          <p:cNvPr id="8"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19" y="3007519"/>
            <a:ext cx="33528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7"/>
          <p:cNvSpPr>
            <a:spLocks noChangeArrowheads="1"/>
          </p:cNvSpPr>
          <p:nvPr/>
        </p:nvSpPr>
        <p:spPr bwMode="auto">
          <a:xfrm>
            <a:off x="537519" y="4648200"/>
            <a:ext cx="1447800" cy="2746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None/>
            </a:pPr>
            <a:endParaRPr lang="en-US" altLang="en-US" sz="1800" b="0">
              <a:solidFill>
                <a:srgbClr val="000000"/>
              </a:solidFill>
              <a:latin typeface="Arial" charset="0"/>
            </a:endParaRPr>
          </a:p>
        </p:txBody>
      </p:sp>
      <p:sp>
        <p:nvSpPr>
          <p:cNvPr id="10" name="Text Box 5"/>
          <p:cNvSpPr txBox="1">
            <a:spLocks noChangeArrowheads="1"/>
          </p:cNvSpPr>
          <p:nvPr/>
        </p:nvSpPr>
        <p:spPr bwMode="auto">
          <a:xfrm>
            <a:off x="5111020" y="2774156"/>
            <a:ext cx="3484563" cy="298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eaLnBrk="1" hangingPunct="1">
              <a:spcBef>
                <a:spcPct val="0"/>
              </a:spcBef>
              <a:buFontTx/>
              <a:buNone/>
            </a:pPr>
            <a:r>
              <a:rPr lang="en-US" altLang="en-US" sz="2800" b="0" dirty="0">
                <a:solidFill>
                  <a:srgbClr val="000000"/>
                </a:solidFill>
                <a:latin typeface="Arial" charset="0"/>
              </a:rPr>
              <a:t>ANSI Burden Values</a:t>
            </a:r>
          </a:p>
          <a:p>
            <a:pPr eaLnBrk="1" hangingPunct="1">
              <a:spcBef>
                <a:spcPct val="0"/>
              </a:spcBef>
              <a:buFontTx/>
              <a:buChar char="•"/>
            </a:pPr>
            <a:r>
              <a:rPr lang="en-US" altLang="en-US" sz="2000" b="0" dirty="0">
                <a:solidFill>
                  <a:srgbClr val="000000"/>
                </a:solidFill>
                <a:latin typeface="Arial" charset="0"/>
              </a:rPr>
              <a:t>0.1 Ohms</a:t>
            </a:r>
          </a:p>
          <a:p>
            <a:pPr eaLnBrk="1" hangingPunct="1">
              <a:spcBef>
                <a:spcPct val="0"/>
              </a:spcBef>
              <a:buFontTx/>
              <a:buChar char="•"/>
            </a:pPr>
            <a:r>
              <a:rPr lang="en-US" altLang="en-US" sz="2000" b="0" dirty="0">
                <a:solidFill>
                  <a:srgbClr val="000000"/>
                </a:solidFill>
                <a:latin typeface="Arial" charset="0"/>
              </a:rPr>
              <a:t>0.2 Ohms</a:t>
            </a:r>
          </a:p>
          <a:p>
            <a:pPr eaLnBrk="1" hangingPunct="1">
              <a:spcBef>
                <a:spcPct val="0"/>
              </a:spcBef>
              <a:buFontTx/>
              <a:buChar char="•"/>
            </a:pPr>
            <a:r>
              <a:rPr lang="en-US" altLang="en-US" sz="2000" b="0" dirty="0">
                <a:solidFill>
                  <a:srgbClr val="000000"/>
                </a:solidFill>
                <a:latin typeface="Arial" charset="0"/>
              </a:rPr>
              <a:t>0.5 Ohms</a:t>
            </a:r>
          </a:p>
          <a:p>
            <a:pPr eaLnBrk="1" hangingPunct="1">
              <a:spcBef>
                <a:spcPct val="0"/>
              </a:spcBef>
              <a:buFontTx/>
              <a:buChar char="•"/>
            </a:pPr>
            <a:r>
              <a:rPr lang="en-US" altLang="en-US" sz="2000" b="0" dirty="0">
                <a:solidFill>
                  <a:srgbClr val="000000"/>
                </a:solidFill>
                <a:latin typeface="Arial" charset="0"/>
              </a:rPr>
              <a:t>1 Ohms</a:t>
            </a:r>
          </a:p>
          <a:p>
            <a:pPr eaLnBrk="1" hangingPunct="1">
              <a:spcBef>
                <a:spcPct val="0"/>
              </a:spcBef>
              <a:buFontTx/>
              <a:buChar char="•"/>
            </a:pPr>
            <a:r>
              <a:rPr lang="en-US" altLang="en-US" sz="2000" b="0" dirty="0">
                <a:solidFill>
                  <a:srgbClr val="000000"/>
                </a:solidFill>
                <a:latin typeface="Arial" charset="0"/>
              </a:rPr>
              <a:t>2 Ohms</a:t>
            </a:r>
          </a:p>
          <a:p>
            <a:pPr eaLnBrk="1" hangingPunct="1">
              <a:spcBef>
                <a:spcPct val="0"/>
              </a:spcBef>
              <a:buFontTx/>
              <a:buChar char="•"/>
            </a:pPr>
            <a:r>
              <a:rPr lang="en-US" altLang="en-US" sz="2000" b="0" dirty="0">
                <a:solidFill>
                  <a:srgbClr val="000000"/>
                </a:solidFill>
                <a:latin typeface="Arial" charset="0"/>
              </a:rPr>
              <a:t>4 Ohms</a:t>
            </a:r>
          </a:p>
          <a:p>
            <a:pPr eaLnBrk="1" hangingPunct="1">
              <a:spcBef>
                <a:spcPct val="0"/>
              </a:spcBef>
              <a:buFontTx/>
              <a:buChar char="•"/>
            </a:pPr>
            <a:r>
              <a:rPr lang="en-US" altLang="en-US" sz="2000" b="0" dirty="0">
                <a:solidFill>
                  <a:srgbClr val="000000"/>
                </a:solidFill>
                <a:latin typeface="Arial" charset="0"/>
              </a:rPr>
              <a:t>8 Ohms</a:t>
            </a:r>
          </a:p>
          <a:p>
            <a:pPr algn="ctr" eaLnBrk="1" hangingPunct="1">
              <a:spcBef>
                <a:spcPct val="0"/>
              </a:spcBef>
              <a:buFontTx/>
              <a:buNone/>
            </a:pPr>
            <a:endParaRPr lang="en-US" altLang="en-US" sz="2000" b="0" dirty="0">
              <a:solidFill>
                <a:srgbClr val="000000"/>
              </a:solidFill>
              <a:latin typeface="Arial" charset="0"/>
            </a:endParaRPr>
          </a:p>
        </p:txBody>
      </p:sp>
    </p:spTree>
    <p:extLst>
      <p:ext uri="{BB962C8B-B14F-4D97-AF65-F5344CB8AC3E}">
        <p14:creationId xmlns:p14="http://schemas.microsoft.com/office/powerpoint/2010/main" val="3406486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5363" name="Subtitle 2"/>
          <p:cNvSpPr>
            <a:spLocks noGrp="1"/>
          </p:cNvSpPr>
          <p:nvPr>
            <p:ph idx="4294967295"/>
          </p:nvPr>
        </p:nvSpPr>
        <p:spPr>
          <a:xfrm>
            <a:off x="457200" y="1447800"/>
            <a:ext cx="8458200" cy="457200"/>
          </a:xfrm>
        </p:spPr>
        <p:txBody>
          <a:bodyPr/>
          <a:lstStyle/>
          <a:p>
            <a:pPr eaLnBrk="1" hangingPunct="1">
              <a:buFontTx/>
              <a:buNone/>
            </a:pPr>
            <a:r>
              <a:rPr lang="en-US" altLang="en-US" sz="1600" dirty="0" smtClean="0">
                <a:cs typeface="Arial" charset="0"/>
              </a:rPr>
              <a:t>Functionality with Burden Present on the Secondary Loop</a:t>
            </a:r>
          </a:p>
        </p:txBody>
      </p:sp>
      <p:sp>
        <p:nvSpPr>
          <p:cNvPr id="15364" name="Text Box 3"/>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0.3% @ B0.1, B0.2, B0.5</a:t>
            </a:r>
          </a:p>
        </p:txBody>
      </p:sp>
      <p:graphicFrame>
        <p:nvGraphicFramePr>
          <p:cNvPr id="15365" name="Object 1"/>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spid="_x0000_s15409" name="Chart" r:id="rId3" imgW="3829111" imgH="2619435" progId="Excel.Chart.8">
                  <p:embed/>
                </p:oleObj>
              </mc:Choice>
              <mc:Fallback>
                <p:oleObj name="Chart" r:id="rId3" imgW="3829111" imgH="2619435" progId="Excel.Chart.8">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6" name="Text Box 9"/>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Initial Reading = 5Amps</a:t>
            </a:r>
          </a:p>
          <a:p>
            <a:pPr algn="ctr" eaLnBrk="1" hangingPunct="1">
              <a:spcBef>
                <a:spcPct val="0"/>
              </a:spcBef>
              <a:buFontTx/>
              <a:buNone/>
            </a:pPr>
            <a:r>
              <a:rPr lang="en-US" altLang="en-US" sz="2000" dirty="0">
                <a:solidFill>
                  <a:srgbClr val="000000"/>
                </a:solidFill>
              </a:rPr>
              <a:t>0.3% x 5A = 0.015A</a:t>
            </a:r>
          </a:p>
          <a:p>
            <a:pPr algn="ctr" eaLnBrk="1" hangingPunct="1">
              <a:spcBef>
                <a:spcPct val="0"/>
              </a:spcBef>
              <a:buFontTx/>
              <a:buNone/>
            </a:pPr>
            <a:r>
              <a:rPr lang="en-US" altLang="en-US" sz="2000" dirty="0">
                <a:solidFill>
                  <a:srgbClr val="000000"/>
                </a:solidFill>
              </a:rPr>
              <a:t>5A – 0.015 = 4.985A</a:t>
            </a:r>
          </a:p>
        </p:txBody>
      </p:sp>
      <p:graphicFrame>
        <p:nvGraphicFramePr>
          <p:cNvPr id="7" name="Group 120"/>
          <p:cNvGraphicFramePr>
            <a:graphicFrameLocks/>
          </p:cNvGraphicFramePr>
          <p:nvPr/>
        </p:nvGraphicFramePr>
        <p:xfrm>
          <a:off x="5862638" y="3048000"/>
          <a:ext cx="2819400" cy="2697164"/>
        </p:xfrm>
        <a:graphic>
          <a:graphicData uri="http://schemas.openxmlformats.org/drawingml/2006/table">
            <a:tbl>
              <a:tblPr/>
              <a:tblGrid>
                <a:gridCol w="1409700"/>
                <a:gridCol w="1409700"/>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Burden</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Reading</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5.0000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4.9999</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4.9950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0.5</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4.9800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4.9500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4</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8</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0.8000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175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641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p:cNvSpPr txBox="1">
            <a:spLocks noChangeArrowheads="1"/>
          </p:cNvSpPr>
          <p:nvPr/>
        </p:nvSpPr>
        <p:spPr bwMode="auto">
          <a:xfrm>
            <a:off x="0" y="14986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Ratio of Primary Current to Secondary Current</a:t>
            </a:r>
          </a:p>
        </p:txBody>
      </p:sp>
      <p:pic>
        <p:nvPicPr>
          <p:cNvPr id="16389" name="Picture 6"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108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7912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Line 10"/>
          <p:cNvSpPr>
            <a:spLocks noChangeShapeType="1"/>
          </p:cNvSpPr>
          <p:nvPr/>
        </p:nvSpPr>
        <p:spPr bwMode="auto">
          <a:xfrm>
            <a:off x="457200" y="2641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2" name="Text Box 13"/>
          <p:cNvSpPr txBox="1">
            <a:spLocks noChangeArrowheads="1"/>
          </p:cNvSpPr>
          <p:nvPr/>
        </p:nvSpPr>
        <p:spPr bwMode="auto">
          <a:xfrm>
            <a:off x="0" y="2260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6393" name="Text Box 14"/>
          <p:cNvSpPr txBox="1">
            <a:spLocks noChangeArrowheads="1"/>
          </p:cNvSpPr>
          <p:nvPr/>
        </p:nvSpPr>
        <p:spPr bwMode="auto">
          <a:xfrm>
            <a:off x="533400" y="1955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SOURCE</a:t>
            </a:r>
          </a:p>
        </p:txBody>
      </p:sp>
      <p:sp>
        <p:nvSpPr>
          <p:cNvPr id="16394" name="Text Box 17"/>
          <p:cNvSpPr txBox="1">
            <a:spLocks noChangeArrowheads="1"/>
          </p:cNvSpPr>
          <p:nvPr/>
        </p:nvSpPr>
        <p:spPr bwMode="auto">
          <a:xfrm>
            <a:off x="7315200" y="203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LOAD</a:t>
            </a:r>
          </a:p>
        </p:txBody>
      </p:sp>
      <p:sp>
        <p:nvSpPr>
          <p:cNvPr id="16395" name="Line 18"/>
          <p:cNvSpPr>
            <a:spLocks noChangeShapeType="1"/>
          </p:cNvSpPr>
          <p:nvPr/>
        </p:nvSpPr>
        <p:spPr bwMode="auto">
          <a:xfrm flipV="1">
            <a:off x="2971800" y="2260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Line 19"/>
          <p:cNvSpPr>
            <a:spLocks noChangeShapeType="1"/>
          </p:cNvSpPr>
          <p:nvPr/>
        </p:nvSpPr>
        <p:spPr bwMode="auto">
          <a:xfrm flipV="1">
            <a:off x="3124200" y="22606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7" name="Line 20"/>
          <p:cNvSpPr>
            <a:spLocks noChangeShapeType="1"/>
          </p:cNvSpPr>
          <p:nvPr/>
        </p:nvSpPr>
        <p:spPr bwMode="auto">
          <a:xfrm flipV="1">
            <a:off x="4343400" y="28702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8" name="Line 21"/>
          <p:cNvSpPr>
            <a:spLocks noChangeShapeType="1"/>
          </p:cNvSpPr>
          <p:nvPr/>
        </p:nvSpPr>
        <p:spPr bwMode="auto">
          <a:xfrm flipV="1">
            <a:off x="4525963" y="26447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9" name="Line 22"/>
          <p:cNvSpPr>
            <a:spLocks noChangeShapeType="1"/>
          </p:cNvSpPr>
          <p:nvPr/>
        </p:nvSpPr>
        <p:spPr bwMode="auto">
          <a:xfrm flipV="1">
            <a:off x="5867400" y="34036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0" name="Line 23"/>
          <p:cNvSpPr>
            <a:spLocks noChangeShapeType="1"/>
          </p:cNvSpPr>
          <p:nvPr/>
        </p:nvSpPr>
        <p:spPr bwMode="auto">
          <a:xfrm flipV="1">
            <a:off x="6019800" y="34798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1" name="Line 24"/>
          <p:cNvSpPr>
            <a:spLocks noChangeShapeType="1"/>
          </p:cNvSpPr>
          <p:nvPr/>
        </p:nvSpPr>
        <p:spPr bwMode="auto">
          <a:xfrm flipH="1" flipV="1">
            <a:off x="3124200" y="61468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2" name="Line 25"/>
          <p:cNvSpPr>
            <a:spLocks noChangeShapeType="1"/>
          </p:cNvSpPr>
          <p:nvPr/>
        </p:nvSpPr>
        <p:spPr bwMode="auto">
          <a:xfrm flipH="1" flipV="1">
            <a:off x="2971800" y="6299200"/>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3" name="Line 26"/>
          <p:cNvSpPr>
            <a:spLocks noChangeShapeType="1"/>
          </p:cNvSpPr>
          <p:nvPr/>
        </p:nvSpPr>
        <p:spPr bwMode="auto">
          <a:xfrm flipH="1" flipV="1">
            <a:off x="4800600" y="61468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4" name="Line 27"/>
          <p:cNvSpPr>
            <a:spLocks noChangeShapeType="1"/>
          </p:cNvSpPr>
          <p:nvPr/>
        </p:nvSpPr>
        <p:spPr bwMode="auto">
          <a:xfrm flipH="1" flipV="1">
            <a:off x="4876800" y="62992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5" name="Text Box 28"/>
          <p:cNvSpPr txBox="1">
            <a:spLocks noChangeArrowheads="1"/>
          </p:cNvSpPr>
          <p:nvPr/>
        </p:nvSpPr>
        <p:spPr bwMode="auto">
          <a:xfrm>
            <a:off x="3276600" y="226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6" name="Text Box 29"/>
          <p:cNvSpPr txBox="1">
            <a:spLocks noChangeArrowheads="1"/>
          </p:cNvSpPr>
          <p:nvPr/>
        </p:nvSpPr>
        <p:spPr bwMode="auto">
          <a:xfrm>
            <a:off x="4495800" y="2794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7" name="Text Box 30"/>
          <p:cNvSpPr txBox="1">
            <a:spLocks noChangeArrowheads="1"/>
          </p:cNvSpPr>
          <p:nvPr/>
        </p:nvSpPr>
        <p:spPr bwMode="auto">
          <a:xfrm>
            <a:off x="6019800" y="3327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8" name="Text Box 31"/>
          <p:cNvSpPr txBox="1">
            <a:spLocks noChangeArrowheads="1"/>
          </p:cNvSpPr>
          <p:nvPr/>
        </p:nvSpPr>
        <p:spPr bwMode="auto">
          <a:xfrm>
            <a:off x="44958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sp>
        <p:nvSpPr>
          <p:cNvPr id="16409" name="Text Box 32"/>
          <p:cNvSpPr txBox="1">
            <a:spLocks noChangeArrowheads="1"/>
          </p:cNvSpPr>
          <p:nvPr/>
        </p:nvSpPr>
        <p:spPr bwMode="auto">
          <a:xfrm>
            <a:off x="31242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pic>
        <p:nvPicPr>
          <p:cNvPr id="16410" name="Picture 33" descr="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4006850"/>
            <a:ext cx="3962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36" descr="cla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22606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Text Box 37"/>
          <p:cNvSpPr txBox="1">
            <a:spLocks noChangeArrowheads="1"/>
          </p:cNvSpPr>
          <p:nvPr/>
        </p:nvSpPr>
        <p:spPr bwMode="auto">
          <a:xfrm>
            <a:off x="457200" y="5384800"/>
            <a:ext cx="1905000" cy="3698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0000"/>
                </a:solidFill>
              </a:rPr>
              <a:t>Calculate Ratio</a:t>
            </a:r>
          </a:p>
        </p:txBody>
      </p:sp>
      <p:sp>
        <p:nvSpPr>
          <p:cNvPr id="16413" name="AutoShape 38"/>
          <p:cNvSpPr>
            <a:spLocks noChangeArrowheads="1"/>
          </p:cNvSpPr>
          <p:nvPr/>
        </p:nvSpPr>
        <p:spPr bwMode="auto">
          <a:xfrm rot="6382513">
            <a:off x="965200" y="44958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6414" name="AutoShape 39"/>
          <p:cNvSpPr>
            <a:spLocks noChangeArrowheads="1"/>
          </p:cNvSpPr>
          <p:nvPr/>
        </p:nvSpPr>
        <p:spPr bwMode="auto">
          <a:xfrm rot="9410818">
            <a:off x="2438400" y="49276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pic>
        <p:nvPicPr>
          <p:cNvPr id="1641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3022600"/>
            <a:ext cx="17002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Tree>
    <p:custDataLst>
      <p:tags r:id="rId1"/>
    </p:custDataLst>
  </p:cSld>
  <p:clrMapOvr>
    <a:masterClrMapping/>
  </p:clrMapOvr>
  <p:transition spd="slow"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Three Phase Power</a:t>
            </a:r>
            <a:br>
              <a:rPr lang="en-US" altLang="en-US" sz="3000" dirty="0" smtClean="0">
                <a:solidFill>
                  <a:schemeClr val="bg1"/>
                </a:solidFill>
              </a:rPr>
            </a:br>
            <a:r>
              <a:rPr lang="en-US" altLang="en-US" sz="3000" dirty="0" smtClean="0">
                <a:solidFill>
                  <a:schemeClr val="bg1"/>
                </a:solidFill>
              </a:rPr>
              <a:t>Blondel’s Theorem</a:t>
            </a:r>
          </a:p>
        </p:txBody>
      </p:sp>
      <p:sp>
        <p:nvSpPr>
          <p:cNvPr id="17411" name="Rectangle 1"/>
          <p:cNvSpPr>
            <a:spLocks noChangeArrowheads="1"/>
          </p:cNvSpPr>
          <p:nvPr/>
        </p:nvSpPr>
        <p:spPr bwMode="auto">
          <a:xfrm>
            <a:off x="457200" y="1524000"/>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cs typeface="Arial" charset="0"/>
              </a:rPr>
              <a:t>The theory of polyphase watthour metering was first set forth on a scientific basis in 1893 by Andre E. Blondel, engineer and mathematician. His theorem applies to the measurement of real power in a polyphase system of any number of wires. The theorem is as follows:</a:t>
            </a:r>
            <a:r>
              <a:rPr lang="en-US" altLang="en-US" sz="2000" dirty="0">
                <a:cs typeface="Arial" charset="0"/>
              </a:rPr>
              <a:t/>
            </a:r>
            <a:br>
              <a:rPr lang="en-US" altLang="en-US" sz="2000" dirty="0">
                <a:cs typeface="Arial" charset="0"/>
              </a:rPr>
            </a:br>
            <a:endParaRPr lang="en-US" altLang="en-US" sz="2000" dirty="0">
              <a:cs typeface="Arial" charset="0"/>
            </a:endParaRPr>
          </a:p>
        </p:txBody>
      </p:sp>
      <p:sp>
        <p:nvSpPr>
          <p:cNvPr id="17412" name="Rectangle 2"/>
          <p:cNvSpPr>
            <a:spLocks noChangeArrowheads="1"/>
          </p:cNvSpPr>
          <p:nvPr/>
        </p:nvSpPr>
        <p:spPr bwMode="auto">
          <a:xfrm>
            <a:off x="609600" y="2895600"/>
            <a:ext cx="5943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eaLnBrk="1" hangingPunct="1">
              <a:spcBef>
                <a:spcPct val="0"/>
              </a:spcBef>
              <a:buFontTx/>
              <a:buNone/>
            </a:pPr>
            <a:r>
              <a:rPr lang="en-US" altLang="en-US" sz="1800" dirty="0">
                <a:cs typeface="Arial" charset="0"/>
              </a:rPr>
              <a:t>- </a:t>
            </a:r>
            <a:r>
              <a:rPr lang="en-US" altLang="en-US" sz="1800" i="1" dirty="0">
                <a:cs typeface="Arial" charset="0"/>
              </a:rPr>
              <a:t>If energy is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913063"/>
            <a:ext cx="1600200" cy="2305050"/>
          </a:xfrm>
          <a:prstGeom prst="rect">
            <a:avLst/>
          </a:prstGeom>
          <a:noFill/>
          <a:ln w="34925"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Three Phase Power</a:t>
            </a:r>
            <a:br>
              <a:rPr lang="en-US" altLang="en-US" sz="3000" dirty="0" smtClean="0">
                <a:solidFill>
                  <a:schemeClr val="bg1"/>
                </a:solidFill>
              </a:rPr>
            </a:br>
            <a:r>
              <a:rPr lang="en-US" altLang="en-US" sz="3000" dirty="0" smtClean="0">
                <a:solidFill>
                  <a:schemeClr val="bg1"/>
                </a:solidFill>
              </a:rPr>
              <a:t>Blondel’s Theorem</a:t>
            </a:r>
          </a:p>
        </p:txBody>
      </p:sp>
      <p:sp>
        <p:nvSpPr>
          <p:cNvPr id="3" name="Rectangle 3"/>
          <p:cNvSpPr txBox="1">
            <a:spLocks noChangeArrowheads="1"/>
          </p:cNvSpPr>
          <p:nvPr/>
        </p:nvSpPr>
        <p:spPr bwMode="auto">
          <a:xfrm>
            <a:off x="457200" y="1970088"/>
            <a:ext cx="822960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smtClean="0"/>
              <a:t>Simply – We can measure the power in a N wire system by measuring the power in N-1 conductors.</a:t>
            </a:r>
          </a:p>
          <a:p>
            <a:pPr eaLnBrk="1" hangingPunct="1">
              <a:defRPr/>
            </a:pPr>
            <a:r>
              <a:rPr lang="en-US" kern="0" dirty="0" smtClean="0"/>
              <a:t>For example, in a 4-wire, 3-phase system we need to measure the power in 3 circuits.</a:t>
            </a:r>
            <a:endParaRPr lang="en-US" kern="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Three Phase Power</a:t>
            </a:r>
            <a:br>
              <a:rPr lang="en-US" altLang="en-US" sz="3000" dirty="0" smtClean="0">
                <a:solidFill>
                  <a:schemeClr val="bg1"/>
                </a:solidFill>
              </a:rPr>
            </a:br>
            <a:r>
              <a:rPr lang="en-US" altLang="en-US" sz="3000" dirty="0" smtClean="0">
                <a:solidFill>
                  <a:schemeClr val="bg1"/>
                </a:solidFill>
              </a:rPr>
              <a:t>Blondel’s Theorem</a:t>
            </a:r>
          </a:p>
        </p:txBody>
      </p:sp>
      <p:sp>
        <p:nvSpPr>
          <p:cNvPr id="4" name="Rectangle 3"/>
          <p:cNvSpPr txBox="1">
            <a:spLocks noChangeArrowheads="1"/>
          </p:cNvSpPr>
          <p:nvPr/>
        </p:nvSpPr>
        <p:spPr bwMode="auto">
          <a:xfrm>
            <a:off x="457200" y="1892300"/>
            <a:ext cx="82296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50000"/>
              </a:spcBef>
              <a:defRPr/>
            </a:pPr>
            <a:r>
              <a:rPr lang="en-US" kern="0" dirty="0" smtClean="0"/>
              <a:t>If a meter installation meets Blondel’s Theorem then we will get accurate power measurements </a:t>
            </a:r>
            <a:r>
              <a:rPr lang="en-US" u="sng" kern="0" dirty="0" smtClean="0"/>
              <a:t>under all circumstances</a:t>
            </a:r>
            <a:r>
              <a:rPr lang="en-US" kern="0" dirty="0" smtClean="0"/>
              <a:t>.</a:t>
            </a:r>
          </a:p>
          <a:p>
            <a:pPr eaLnBrk="1" hangingPunct="1">
              <a:spcBef>
                <a:spcPct val="50000"/>
              </a:spcBef>
              <a:defRPr/>
            </a:pPr>
            <a:r>
              <a:rPr lang="en-US" kern="0" dirty="0" smtClean="0"/>
              <a:t>If a metering system does not meet Blondel’s Theorem then we will only get accurate measurements if certain </a:t>
            </a:r>
            <a:r>
              <a:rPr lang="en-US" u="sng" kern="0" dirty="0" smtClean="0"/>
              <a:t>assumptions are met</a:t>
            </a:r>
            <a:r>
              <a:rPr lang="en-US" kern="0" dirty="0" smtClean="0"/>
              <a:t>.</a:t>
            </a:r>
          </a:p>
          <a:p>
            <a:pPr eaLnBrk="1" hangingPunct="1">
              <a:defRPr/>
            </a:pPr>
            <a:endParaRPr lang="en-US" kern="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pic>
        <p:nvPicPr>
          <p:cNvPr id="20483" name="Picture 10" descr="Form5s"/>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6248400" y="1524000"/>
            <a:ext cx="1687513" cy="1847850"/>
          </a:xfrm>
        </p:spPr>
      </p:pic>
      <p:pic>
        <p:nvPicPr>
          <p:cNvPr id="20484" name="Picture 6" descr="3P3WD-2CT2VT-Form5"/>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481013" y="1524000"/>
            <a:ext cx="4183062" cy="4419600"/>
          </a:xfrm>
        </p:spPr>
      </p:pic>
      <p:sp>
        <p:nvSpPr>
          <p:cNvPr id="5" name="Rectangle 9"/>
          <p:cNvSpPr txBox="1">
            <a:spLocks noChangeArrowheads="1"/>
          </p:cNvSpPr>
          <p:nvPr/>
        </p:nvSpPr>
        <p:spPr>
          <a:xfrm>
            <a:off x="4572000" y="3540125"/>
            <a:ext cx="3806825" cy="21748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1800" kern="0" dirty="0" smtClean="0"/>
              <a:t>Three wires</a:t>
            </a:r>
          </a:p>
          <a:p>
            <a:pPr eaLnBrk="1" hangingPunct="1">
              <a:defRPr/>
            </a:pPr>
            <a:r>
              <a:rPr lang="en-US" sz="1800" kern="0" dirty="0" smtClean="0"/>
              <a:t>Two voltage measurements with one side common to Line 2</a:t>
            </a:r>
          </a:p>
          <a:p>
            <a:pPr eaLnBrk="1" hangingPunct="1">
              <a:defRPr/>
            </a:pPr>
            <a:r>
              <a:rPr lang="en-US" sz="1800" kern="0" dirty="0" smtClean="0"/>
              <a:t>Current measurements on lines 1 &amp; 3.</a:t>
            </a:r>
          </a:p>
          <a:p>
            <a:pPr algn="ctr" eaLnBrk="1" hangingPunct="1">
              <a:buFontTx/>
              <a:buNone/>
              <a:defRPr/>
            </a:pPr>
            <a:r>
              <a:rPr lang="en-US" sz="1800" b="1" kern="0" dirty="0" smtClean="0">
                <a:solidFill>
                  <a:srgbClr val="FF0000"/>
                </a:solidFill>
              </a:rPr>
              <a:t>This satisfies Blondel’s Theorem.</a:t>
            </a:r>
            <a:endParaRPr lang="en-US" sz="1800" b="1" kern="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pic>
        <p:nvPicPr>
          <p:cNvPr id="307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l="5051" t="10039" r="11105" b="17989"/>
          <a:stretch>
            <a:fillRect/>
          </a:stretch>
        </p:blipFill>
        <p:spPr bwMode="auto">
          <a:xfrm>
            <a:off x="5216525" y="1600200"/>
            <a:ext cx="32623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469900" y="1600200"/>
            <a:ext cx="4572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Char char="•"/>
            </a:pPr>
            <a:r>
              <a:rPr lang="en-US" altLang="en-US" sz="2400" b="0" dirty="0">
                <a:latin typeface="Arial" charset="0"/>
              </a:rPr>
              <a:t>The Basics- Differences Between Self Contained and Transformer or Instrument Rated Meter Sites</a:t>
            </a:r>
          </a:p>
          <a:p>
            <a:pPr eaLnBrk="1" hangingPunct="1">
              <a:spcBef>
                <a:spcPct val="0"/>
              </a:spcBef>
              <a:buFontTx/>
              <a:buChar char="•"/>
            </a:pPr>
            <a:r>
              <a:rPr lang="en-US" altLang="en-US" sz="2400" b="0" dirty="0">
                <a:latin typeface="Arial" charset="0"/>
              </a:rPr>
              <a:t>Transformer Rated Meter Forms</a:t>
            </a:r>
          </a:p>
          <a:p>
            <a:pPr eaLnBrk="1" hangingPunct="1">
              <a:spcBef>
                <a:spcPct val="0"/>
              </a:spcBef>
              <a:buFontTx/>
              <a:buChar char="•"/>
            </a:pPr>
            <a:r>
              <a:rPr lang="en-US" altLang="en-US" sz="2400" b="0" dirty="0">
                <a:latin typeface="Arial" charset="0"/>
              </a:rPr>
              <a:t>Test Switches and CT’s</a:t>
            </a:r>
          </a:p>
          <a:p>
            <a:pPr eaLnBrk="1" hangingPunct="1">
              <a:spcBef>
                <a:spcPct val="0"/>
              </a:spcBef>
              <a:buFontTx/>
              <a:buChar char="•"/>
            </a:pPr>
            <a:r>
              <a:rPr lang="en-US" altLang="en-US" sz="2400" b="0" dirty="0">
                <a:latin typeface="Arial" charset="0"/>
              </a:rPr>
              <a:t>Meter Accuracy Testing in the Field</a:t>
            </a:r>
          </a:p>
          <a:p>
            <a:pPr eaLnBrk="1" hangingPunct="1">
              <a:spcBef>
                <a:spcPct val="0"/>
              </a:spcBef>
              <a:buFontTx/>
              <a:buChar char="•"/>
            </a:pPr>
            <a:r>
              <a:rPr lang="en-US" altLang="en-US" sz="2400" b="0" dirty="0">
                <a:latin typeface="Arial" charset="0"/>
              </a:rPr>
              <a:t>Checking the Health of your CT’s and PT’s</a:t>
            </a:r>
          </a:p>
          <a:p>
            <a:pPr eaLnBrk="1" hangingPunct="1">
              <a:spcBef>
                <a:spcPct val="0"/>
              </a:spcBef>
              <a:buFontTx/>
              <a:buChar char="•"/>
            </a:pPr>
            <a:r>
              <a:rPr lang="en-US" altLang="en-US" sz="2400" b="0" dirty="0">
                <a:latin typeface="Arial" charset="0"/>
              </a:rPr>
              <a:t>Site Verification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pic>
        <p:nvPicPr>
          <p:cNvPr id="21507" name="Picture 9" descr="3P4WY-2CT-Form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723900" y="1563688"/>
            <a:ext cx="3467100" cy="3824287"/>
          </a:xfrm>
        </p:spPr>
      </p:pic>
      <p:pic>
        <p:nvPicPr>
          <p:cNvPr id="21508" name="Picture 5" descr="Form5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463" y="1600200"/>
            <a:ext cx="1747837"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4525963" y="3679825"/>
            <a:ext cx="4160837" cy="24574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1800" kern="0" dirty="0" smtClean="0"/>
              <a:t>Four wires</a:t>
            </a:r>
          </a:p>
          <a:p>
            <a:pPr eaLnBrk="1" hangingPunct="1">
              <a:defRPr/>
            </a:pPr>
            <a:r>
              <a:rPr lang="en-US" sz="1800" kern="0" dirty="0" smtClean="0"/>
              <a:t>Two voltage measurements to neutral</a:t>
            </a:r>
          </a:p>
          <a:p>
            <a:pPr eaLnBrk="1" hangingPunct="1">
              <a:defRPr/>
            </a:pPr>
            <a:r>
              <a:rPr lang="en-US" sz="1800" kern="0" dirty="0" smtClean="0"/>
              <a:t>Current measurements on lines 1 &amp; 3. How about line 2?</a:t>
            </a:r>
          </a:p>
          <a:p>
            <a:pPr algn="ctr" eaLnBrk="1" hangingPunct="1">
              <a:buFontTx/>
              <a:buNone/>
              <a:defRPr/>
            </a:pPr>
            <a:r>
              <a:rPr lang="en-US" sz="1800" b="1" kern="0" dirty="0" smtClean="0">
                <a:solidFill>
                  <a:srgbClr val="FF0000"/>
                </a:solidFill>
              </a:rPr>
              <a:t>This DOES NOT satisfy Blondel’s Theorem.</a:t>
            </a:r>
            <a:endParaRPr lang="en-US" sz="1800" b="1" kern="0" dirty="0">
              <a:solidFill>
                <a:srgbClr val="FF0000"/>
              </a:solidFill>
            </a:endParaRPr>
          </a:p>
        </p:txBody>
      </p:sp>
      <p:pic>
        <p:nvPicPr>
          <p:cNvPr id="215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5272088"/>
            <a:ext cx="211296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445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457200" y="1778000"/>
            <a:ext cx="82296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smtClean="0"/>
              <a:t>In the previous example:</a:t>
            </a:r>
          </a:p>
          <a:p>
            <a:pPr lvl="1" eaLnBrk="1" hangingPunct="1">
              <a:defRPr/>
            </a:pPr>
            <a:r>
              <a:rPr lang="en-US" kern="0" dirty="0" smtClean="0"/>
              <a:t>What are the “ASSUMPTIONS”?</a:t>
            </a:r>
          </a:p>
          <a:p>
            <a:pPr lvl="1" eaLnBrk="1" hangingPunct="1">
              <a:defRPr/>
            </a:pPr>
            <a:r>
              <a:rPr lang="en-US" kern="0" dirty="0" smtClean="0"/>
              <a:t>When do we get errors?</a:t>
            </a:r>
          </a:p>
          <a:p>
            <a:pPr eaLnBrk="1" hangingPunct="1">
              <a:defRPr/>
            </a:pPr>
            <a:r>
              <a:rPr lang="en-US" kern="0" dirty="0" smtClean="0"/>
              <a:t>What would the “Right Answer” be?</a:t>
            </a:r>
          </a:p>
          <a:p>
            <a:pPr eaLnBrk="1" hangingPunct="1">
              <a:defRPr/>
            </a:pPr>
            <a:endParaRPr lang="en-US" kern="0" dirty="0" smtClean="0"/>
          </a:p>
          <a:p>
            <a:pPr eaLnBrk="1" hangingPunct="1">
              <a:defRPr/>
            </a:pPr>
            <a:r>
              <a:rPr lang="en-US" kern="0" dirty="0" smtClean="0"/>
              <a:t>What did we measure?</a:t>
            </a:r>
            <a:endParaRPr lang="en-US" kern="0" dirty="0"/>
          </a:p>
        </p:txBody>
      </p:sp>
      <p:graphicFrame>
        <p:nvGraphicFramePr>
          <p:cNvPr id="22532" name="Object 1"/>
          <p:cNvGraphicFramePr>
            <a:graphicFrameLocks noChangeAspect="1"/>
          </p:cNvGraphicFramePr>
          <p:nvPr/>
        </p:nvGraphicFramePr>
        <p:xfrm>
          <a:off x="739775" y="4081463"/>
          <a:ext cx="5991225" cy="512762"/>
        </p:xfrm>
        <a:graphic>
          <a:graphicData uri="http://schemas.openxmlformats.org/presentationml/2006/ole">
            <mc:AlternateContent xmlns:mc="http://schemas.openxmlformats.org/markup-compatibility/2006">
              <mc:Choice xmlns:v="urn:schemas-microsoft-com:vml" Requires="v">
                <p:oleObj spid="_x0000_s22554" name="Equation" r:id="rId3" imgW="2819400" imgH="241300" progId="Equation.3">
                  <p:embed/>
                </p:oleObj>
              </mc:Choice>
              <mc:Fallback>
                <p:oleObj name="Equation" r:id="rId3" imgW="28194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 y="4081463"/>
                        <a:ext cx="59912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3" name="Object 3"/>
          <p:cNvGraphicFramePr>
            <a:graphicFrameLocks noChangeAspect="1"/>
          </p:cNvGraphicFramePr>
          <p:nvPr/>
        </p:nvGraphicFramePr>
        <p:xfrm>
          <a:off x="739775" y="5230813"/>
          <a:ext cx="7664450" cy="512762"/>
        </p:xfrm>
        <a:graphic>
          <a:graphicData uri="http://schemas.openxmlformats.org/presentationml/2006/ole">
            <mc:AlternateContent xmlns:mc="http://schemas.openxmlformats.org/markup-compatibility/2006">
              <mc:Choice xmlns:v="urn:schemas-microsoft-com:vml" Requires="v">
                <p:oleObj spid="_x0000_s22555" name="Equation" r:id="rId5" imgW="3606800" imgH="241300" progId="Equation.3">
                  <p:embed/>
                </p:oleObj>
              </mc:Choice>
              <mc:Fallback>
                <p:oleObj name="Equation" r:id="rId5" imgW="36068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775" y="5230813"/>
                        <a:ext cx="76644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539750" y="1465263"/>
            <a:ext cx="80645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kern="0" dirty="0" smtClean="0"/>
              <a:t>Phase B power would be:  </a:t>
            </a:r>
          </a:p>
          <a:p>
            <a:pPr lvl="1" eaLnBrk="1" hangingPunct="1">
              <a:lnSpc>
                <a:spcPct val="90000"/>
              </a:lnSpc>
              <a:defRPr/>
            </a:pPr>
            <a:r>
              <a:rPr lang="en-US" kern="0" dirty="0" smtClean="0">
                <a:solidFill>
                  <a:srgbClr val="FF0000"/>
                </a:solidFill>
              </a:rPr>
              <a:t>P = Vb Ib cos</a:t>
            </a:r>
            <a:r>
              <a:rPr lang="el-GR" kern="0" dirty="0" smtClean="0">
                <a:solidFill>
                  <a:srgbClr val="FF0000"/>
                </a:solidFill>
                <a:cs typeface="Arial" pitchFamily="34" charset="0"/>
              </a:rPr>
              <a:t>θ</a:t>
            </a:r>
            <a:endParaRPr lang="en-US" kern="0" dirty="0" smtClean="0">
              <a:solidFill>
                <a:srgbClr val="FF0000"/>
              </a:solidFill>
              <a:cs typeface="Arial" pitchFamily="34" charset="0"/>
            </a:endParaRPr>
          </a:p>
          <a:p>
            <a:pPr eaLnBrk="1" hangingPunct="1">
              <a:lnSpc>
                <a:spcPct val="90000"/>
              </a:lnSpc>
              <a:defRPr/>
            </a:pPr>
            <a:r>
              <a:rPr lang="en-US" kern="0" dirty="0" smtClean="0">
                <a:cs typeface="Arial" pitchFamily="34" charset="0"/>
              </a:rPr>
              <a:t>But we aren’t measuring Vb </a:t>
            </a:r>
          </a:p>
          <a:p>
            <a:pPr eaLnBrk="1" hangingPunct="1">
              <a:lnSpc>
                <a:spcPct val="90000"/>
              </a:lnSpc>
              <a:defRPr/>
            </a:pPr>
            <a:r>
              <a:rPr lang="en-US" kern="0" dirty="0" smtClean="0">
                <a:cs typeface="Arial" pitchFamily="34" charset="0"/>
              </a:rPr>
              <a:t>What we are measuring is:</a:t>
            </a:r>
          </a:p>
          <a:p>
            <a:pPr lvl="1" eaLnBrk="1" hangingPunct="1">
              <a:lnSpc>
                <a:spcPct val="90000"/>
              </a:lnSpc>
              <a:defRPr/>
            </a:pPr>
            <a:r>
              <a:rPr lang="en-US" kern="0" dirty="0" smtClean="0">
                <a:solidFill>
                  <a:srgbClr val="FF0000"/>
                </a:solidFill>
                <a:cs typeface="Arial" pitchFamily="34" charset="0"/>
              </a:rPr>
              <a:t>IbVacos(60- </a:t>
            </a:r>
            <a:r>
              <a:rPr lang="el-GR" kern="0" dirty="0" smtClean="0">
                <a:solidFill>
                  <a:srgbClr val="FF0000"/>
                </a:solidFill>
                <a:cs typeface="Arial" pitchFamily="34" charset="0"/>
              </a:rPr>
              <a:t>θ</a:t>
            </a:r>
            <a:r>
              <a:rPr lang="en-US" kern="0" dirty="0" smtClean="0">
                <a:solidFill>
                  <a:srgbClr val="FF0000"/>
                </a:solidFill>
                <a:cs typeface="Arial" pitchFamily="34" charset="0"/>
              </a:rPr>
              <a:t>) + IbVccos(60+ </a:t>
            </a:r>
            <a:r>
              <a:rPr lang="el-GR" kern="0" dirty="0" smtClean="0">
                <a:solidFill>
                  <a:srgbClr val="FF0000"/>
                </a:solidFill>
                <a:cs typeface="Arial" pitchFamily="34" charset="0"/>
              </a:rPr>
              <a:t>θ</a:t>
            </a:r>
            <a:r>
              <a:rPr lang="en-US" kern="0" dirty="0" smtClean="0">
                <a:solidFill>
                  <a:srgbClr val="FF0000"/>
                </a:solidFill>
                <a:cs typeface="Arial" pitchFamily="34" charset="0"/>
              </a:rPr>
              <a:t>)</a:t>
            </a:r>
          </a:p>
          <a:p>
            <a:pPr eaLnBrk="1" hangingPunct="1">
              <a:lnSpc>
                <a:spcPct val="90000"/>
              </a:lnSpc>
              <a:defRPr/>
            </a:pPr>
            <a:r>
              <a:rPr lang="en-US" kern="0" dirty="0" smtClean="0"/>
              <a:t>cos(</a:t>
            </a:r>
            <a:r>
              <a:rPr lang="el-GR" kern="0" dirty="0" smtClean="0">
                <a:cs typeface="Arial" pitchFamily="34" charset="0"/>
              </a:rPr>
              <a:t>α</a:t>
            </a:r>
            <a:r>
              <a:rPr lang="en-US" kern="0" dirty="0" smtClean="0">
                <a:cs typeface="Arial" pitchFamily="34" charset="0"/>
              </a:rPr>
              <a:t> + </a:t>
            </a:r>
            <a:r>
              <a:rPr lang="el-GR" kern="0" dirty="0" smtClean="0">
                <a:cs typeface="Arial" pitchFamily="34" charset="0"/>
              </a:rPr>
              <a:t>β</a:t>
            </a:r>
            <a:r>
              <a:rPr lang="en-US" kern="0" dirty="0" smtClean="0">
                <a:cs typeface="Arial" pitchFamily="34" charset="0"/>
              </a:rPr>
              <a:t>) = cos(</a:t>
            </a:r>
            <a:r>
              <a:rPr lang="el-GR" kern="0" dirty="0" smtClean="0">
                <a:cs typeface="Arial" pitchFamily="34" charset="0"/>
              </a:rPr>
              <a:t>α</a:t>
            </a:r>
            <a:r>
              <a:rPr lang="en-US" kern="0" dirty="0" smtClean="0">
                <a:cs typeface="Arial" pitchFamily="34" charset="0"/>
              </a:rPr>
              <a:t>)cos(</a:t>
            </a:r>
            <a:r>
              <a:rPr lang="el-GR" kern="0" dirty="0" smtClean="0">
                <a:cs typeface="Arial" pitchFamily="34" charset="0"/>
              </a:rPr>
              <a:t>β</a:t>
            </a:r>
            <a:r>
              <a:rPr lang="en-US" kern="0" dirty="0" smtClean="0">
                <a:cs typeface="Arial" pitchFamily="34" charset="0"/>
              </a:rPr>
              <a:t>) - sin(</a:t>
            </a:r>
            <a:r>
              <a:rPr lang="el-GR" kern="0" dirty="0" smtClean="0">
                <a:cs typeface="Arial" pitchFamily="34" charset="0"/>
              </a:rPr>
              <a:t>α</a:t>
            </a:r>
            <a:r>
              <a:rPr lang="en-US" kern="0" dirty="0" smtClean="0">
                <a:cs typeface="Arial" pitchFamily="34" charset="0"/>
              </a:rPr>
              <a:t>)sin(</a:t>
            </a:r>
            <a:r>
              <a:rPr lang="el-GR" kern="0" dirty="0" smtClean="0">
                <a:cs typeface="Arial" pitchFamily="34" charset="0"/>
              </a:rPr>
              <a:t>β</a:t>
            </a:r>
            <a:r>
              <a:rPr lang="en-US" kern="0" dirty="0" smtClean="0">
                <a:cs typeface="Arial" pitchFamily="34" charset="0"/>
              </a:rPr>
              <a:t>)</a:t>
            </a:r>
          </a:p>
          <a:p>
            <a:pPr eaLnBrk="1" hangingPunct="1">
              <a:lnSpc>
                <a:spcPct val="90000"/>
              </a:lnSpc>
              <a:defRPr/>
            </a:pPr>
            <a:r>
              <a:rPr lang="en-US" kern="0" dirty="0" smtClean="0"/>
              <a:t>cos(</a:t>
            </a:r>
            <a:r>
              <a:rPr lang="el-GR" kern="0" dirty="0" smtClean="0">
                <a:cs typeface="Arial" pitchFamily="34" charset="0"/>
              </a:rPr>
              <a:t>α</a:t>
            </a:r>
            <a:r>
              <a:rPr lang="en-US" kern="0" dirty="0" smtClean="0">
                <a:cs typeface="Arial" pitchFamily="34" charset="0"/>
              </a:rPr>
              <a:t> - </a:t>
            </a:r>
            <a:r>
              <a:rPr lang="el-GR" kern="0" dirty="0" smtClean="0">
                <a:cs typeface="Arial" pitchFamily="34" charset="0"/>
              </a:rPr>
              <a:t>β</a:t>
            </a:r>
            <a:r>
              <a:rPr lang="en-US" kern="0" dirty="0" smtClean="0">
                <a:cs typeface="Arial" pitchFamily="34" charset="0"/>
              </a:rPr>
              <a:t>) = cos(</a:t>
            </a:r>
            <a:r>
              <a:rPr lang="el-GR" kern="0" dirty="0" smtClean="0">
                <a:cs typeface="Arial" pitchFamily="34" charset="0"/>
              </a:rPr>
              <a:t>α</a:t>
            </a:r>
            <a:r>
              <a:rPr lang="en-US" kern="0" dirty="0" smtClean="0">
                <a:cs typeface="Arial" pitchFamily="34" charset="0"/>
              </a:rPr>
              <a:t>)cos(</a:t>
            </a:r>
            <a:r>
              <a:rPr lang="el-GR" kern="0" dirty="0" smtClean="0">
                <a:cs typeface="Arial" pitchFamily="34" charset="0"/>
              </a:rPr>
              <a:t>β</a:t>
            </a:r>
            <a:r>
              <a:rPr lang="en-US" kern="0" dirty="0" smtClean="0">
                <a:cs typeface="Arial" pitchFamily="34" charset="0"/>
              </a:rPr>
              <a:t>) + sin(</a:t>
            </a:r>
            <a:r>
              <a:rPr lang="el-GR" kern="0" dirty="0" smtClean="0">
                <a:cs typeface="Arial" pitchFamily="34" charset="0"/>
              </a:rPr>
              <a:t>α</a:t>
            </a:r>
            <a:r>
              <a:rPr lang="en-US" kern="0" dirty="0" smtClean="0">
                <a:cs typeface="Arial" pitchFamily="34" charset="0"/>
              </a:rPr>
              <a:t>)sin(</a:t>
            </a:r>
            <a:r>
              <a:rPr lang="el-GR" kern="0" dirty="0" smtClean="0">
                <a:cs typeface="Arial" pitchFamily="34" charset="0"/>
              </a:rPr>
              <a:t>β</a:t>
            </a:r>
            <a:r>
              <a:rPr lang="en-US" kern="0" dirty="0" smtClean="0">
                <a:cs typeface="Arial" pitchFamily="34" charset="0"/>
              </a:rPr>
              <a:t>)</a:t>
            </a:r>
          </a:p>
          <a:p>
            <a:pPr eaLnBrk="1" hangingPunct="1">
              <a:lnSpc>
                <a:spcPct val="90000"/>
              </a:lnSpc>
              <a:defRPr/>
            </a:pPr>
            <a:r>
              <a:rPr lang="en-US" kern="0" dirty="0" smtClean="0">
                <a:cs typeface="Arial" pitchFamily="34" charset="0"/>
              </a:rPr>
              <a:t>So</a:t>
            </a:r>
          </a:p>
          <a:p>
            <a:pPr lvl="1" eaLnBrk="1" hangingPunct="1">
              <a:lnSpc>
                <a:spcPct val="90000"/>
              </a:lnSpc>
              <a:defRPr/>
            </a:pPr>
            <a:endParaRPr lang="el-GR" kern="0" dirty="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731838" y="1524000"/>
            <a:ext cx="80645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sz="2800" kern="0" dirty="0" smtClean="0"/>
              <a:t>Pb = Ib Va cos(60- </a:t>
            </a:r>
            <a:r>
              <a:rPr lang="el-GR" sz="2800" kern="0" dirty="0" smtClean="0">
                <a:cs typeface="Arial" pitchFamily="34" charset="0"/>
              </a:rPr>
              <a:t>θ</a:t>
            </a:r>
            <a:r>
              <a:rPr lang="en-US" sz="2800" kern="0" dirty="0" smtClean="0">
                <a:cs typeface="Arial" pitchFamily="34" charset="0"/>
              </a:rPr>
              <a:t>) + Ib Vc cos(60+ </a:t>
            </a:r>
            <a:r>
              <a:rPr lang="el-GR" sz="2800" kern="0" dirty="0" smtClean="0">
                <a:cs typeface="Arial" pitchFamily="34" charset="0"/>
              </a:rPr>
              <a:t>θ</a:t>
            </a:r>
            <a:r>
              <a:rPr lang="en-US" sz="2800" kern="0" dirty="0" smtClean="0">
                <a:cs typeface="Arial" pitchFamily="34" charset="0"/>
              </a:rPr>
              <a:t>)</a:t>
            </a:r>
          </a:p>
          <a:p>
            <a:pPr eaLnBrk="1" hangingPunct="1">
              <a:lnSpc>
                <a:spcPct val="90000"/>
              </a:lnSpc>
              <a:defRPr/>
            </a:pPr>
            <a:r>
              <a:rPr lang="en-US" sz="2800" kern="0" dirty="0" smtClean="0">
                <a:cs typeface="Arial" pitchFamily="34" charset="0"/>
              </a:rPr>
              <a:t>Applying the trig identity</a:t>
            </a:r>
          </a:p>
          <a:p>
            <a:pPr lvl="1" eaLnBrk="1" hangingPunct="1">
              <a:lnSpc>
                <a:spcPct val="90000"/>
              </a:lnSpc>
              <a:defRPr/>
            </a:pPr>
            <a:r>
              <a:rPr lang="en-US" sz="2400" kern="0" dirty="0" smtClean="0">
                <a:cs typeface="Arial" pitchFamily="34" charset="0"/>
              </a:rPr>
              <a:t>IbVa(cos(60)cos(</a:t>
            </a:r>
            <a:r>
              <a:rPr lang="el-GR" sz="2400" kern="0" dirty="0" smtClean="0">
                <a:cs typeface="Arial" pitchFamily="34" charset="0"/>
              </a:rPr>
              <a:t>θ</a:t>
            </a:r>
            <a:r>
              <a:rPr lang="en-US" sz="2400" kern="0" dirty="0" smtClean="0">
                <a:cs typeface="Arial" pitchFamily="34" charset="0"/>
              </a:rPr>
              <a:t>) + sin(60)sin(</a:t>
            </a:r>
            <a:r>
              <a:rPr lang="el-GR" sz="2400" kern="0" dirty="0" smtClean="0">
                <a:cs typeface="Arial" pitchFamily="34" charset="0"/>
              </a:rPr>
              <a:t>θ</a:t>
            </a:r>
            <a:r>
              <a:rPr lang="en-US" sz="2400" kern="0" dirty="0" smtClean="0">
                <a:cs typeface="Arial" pitchFamily="34" charset="0"/>
              </a:rPr>
              <a:t>)) </a:t>
            </a:r>
          </a:p>
          <a:p>
            <a:pPr lvl="1" eaLnBrk="1" hangingPunct="1">
              <a:lnSpc>
                <a:spcPct val="90000"/>
              </a:lnSpc>
              <a:buFont typeface="Wingdings" pitchFamily="2" charset="2"/>
              <a:buNone/>
              <a:defRPr/>
            </a:pPr>
            <a:r>
              <a:rPr lang="en-US" sz="2400" kern="0" dirty="0" smtClean="0">
                <a:cs typeface="Arial" pitchFamily="34" charset="0"/>
              </a:rPr>
              <a:t>	 IbVc (cos(60)cos(</a:t>
            </a:r>
            <a:r>
              <a:rPr lang="el-GR" sz="2400" kern="0" dirty="0" smtClean="0">
                <a:cs typeface="Arial" pitchFamily="34" charset="0"/>
              </a:rPr>
              <a:t>θ</a:t>
            </a:r>
            <a:r>
              <a:rPr lang="en-US" sz="2400" kern="0" dirty="0" smtClean="0">
                <a:cs typeface="Arial" pitchFamily="34" charset="0"/>
              </a:rPr>
              <a:t>) - sin(60)sin(</a:t>
            </a:r>
            <a:r>
              <a:rPr lang="el-GR" sz="2400" kern="0" dirty="0" smtClean="0">
                <a:cs typeface="Arial" pitchFamily="34" charset="0"/>
              </a:rPr>
              <a:t>θ</a:t>
            </a:r>
            <a:r>
              <a:rPr lang="en-US" sz="2400" kern="0" dirty="0" smtClean="0">
                <a:cs typeface="Arial" pitchFamily="34" charset="0"/>
              </a:rPr>
              <a:t>)) </a:t>
            </a:r>
          </a:p>
          <a:p>
            <a:pPr lvl="1" eaLnBrk="1" hangingPunct="1">
              <a:lnSpc>
                <a:spcPct val="90000"/>
              </a:lnSpc>
              <a:defRPr/>
            </a:pPr>
            <a:r>
              <a:rPr lang="en-US" sz="2400" kern="0" dirty="0" smtClean="0">
                <a:cs typeface="Arial" pitchFamily="34" charset="0"/>
              </a:rPr>
              <a:t>Ib(Va+Vc)0.5cos(</a:t>
            </a:r>
            <a:r>
              <a:rPr lang="el-GR" sz="2400" kern="0" dirty="0" smtClean="0">
                <a:cs typeface="Arial" pitchFamily="34" charset="0"/>
              </a:rPr>
              <a:t>θ</a:t>
            </a:r>
            <a:r>
              <a:rPr lang="en-US" sz="2400" kern="0" dirty="0" smtClean="0">
                <a:cs typeface="Arial" pitchFamily="34" charset="0"/>
              </a:rPr>
              <a:t>) + Ib(Vc-Va) 0.866sin(</a:t>
            </a:r>
            <a:r>
              <a:rPr lang="el-GR" sz="2400" kern="0" dirty="0" smtClean="0">
                <a:cs typeface="Arial" pitchFamily="34" charset="0"/>
              </a:rPr>
              <a:t>θ</a:t>
            </a:r>
            <a:r>
              <a:rPr lang="en-US" sz="2400" kern="0" dirty="0" smtClean="0">
                <a:cs typeface="Arial" pitchFamily="34" charset="0"/>
              </a:rPr>
              <a:t>) </a:t>
            </a:r>
          </a:p>
          <a:p>
            <a:pPr eaLnBrk="1" hangingPunct="1">
              <a:lnSpc>
                <a:spcPct val="90000"/>
              </a:lnSpc>
              <a:defRPr/>
            </a:pPr>
            <a:r>
              <a:rPr lang="en-US" sz="2800" kern="0" dirty="0" smtClean="0">
                <a:cs typeface="Arial" pitchFamily="34" charset="0"/>
              </a:rPr>
              <a:t>Assuming</a:t>
            </a:r>
          </a:p>
          <a:p>
            <a:pPr lvl="1" eaLnBrk="1" hangingPunct="1">
              <a:lnSpc>
                <a:spcPct val="90000"/>
              </a:lnSpc>
              <a:defRPr/>
            </a:pPr>
            <a:r>
              <a:rPr lang="en-US" sz="2400" kern="0" dirty="0" smtClean="0">
                <a:cs typeface="Arial" pitchFamily="34" charset="0"/>
              </a:rPr>
              <a:t>Assume Vb = Va = Vc</a:t>
            </a:r>
          </a:p>
          <a:p>
            <a:pPr lvl="1" eaLnBrk="1" hangingPunct="1">
              <a:lnSpc>
                <a:spcPct val="90000"/>
              </a:lnSpc>
              <a:defRPr/>
            </a:pPr>
            <a:r>
              <a:rPr lang="en-US" sz="2400" kern="0" dirty="0" smtClean="0">
                <a:cs typeface="Arial" pitchFamily="34" charset="0"/>
              </a:rPr>
              <a:t>And, they are exactly 120° apart </a:t>
            </a:r>
          </a:p>
          <a:p>
            <a:pPr eaLnBrk="1" hangingPunct="1">
              <a:lnSpc>
                <a:spcPct val="90000"/>
              </a:lnSpc>
              <a:defRPr/>
            </a:pPr>
            <a:r>
              <a:rPr lang="en-US" sz="2800" kern="0" dirty="0" smtClean="0">
                <a:cs typeface="Arial" pitchFamily="34" charset="0"/>
              </a:rPr>
              <a:t>Pb = Ib(2Vb)(0.5cos</a:t>
            </a:r>
            <a:r>
              <a:rPr lang="el-GR" sz="2800" kern="0" dirty="0" smtClean="0">
                <a:cs typeface="Arial" pitchFamily="34" charset="0"/>
              </a:rPr>
              <a:t>θ</a:t>
            </a:r>
            <a:r>
              <a:rPr lang="en-US" sz="2800" kern="0" dirty="0" smtClean="0">
                <a:cs typeface="Arial" pitchFamily="34" charset="0"/>
              </a:rPr>
              <a:t>) = IbVbcos</a:t>
            </a:r>
            <a:r>
              <a:rPr lang="el-GR" sz="2800" kern="0" dirty="0" smtClean="0">
                <a:cs typeface="Arial" pitchFamily="34" charset="0"/>
              </a:rPr>
              <a:t>θ</a:t>
            </a:r>
            <a:endParaRPr lang="en-US" sz="2800" kern="0" dirty="0" smtClean="0">
              <a:cs typeface="Arial" pitchFamily="34" charset="0"/>
            </a:endParaRPr>
          </a:p>
          <a:p>
            <a:pPr eaLnBrk="1" hangingPunct="1">
              <a:lnSpc>
                <a:spcPct val="90000"/>
              </a:lnSpc>
              <a:defRPr/>
            </a:pPr>
            <a:endParaRPr lang="el-GR" sz="2800" kern="0" dirty="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577850" y="1239838"/>
            <a:ext cx="80645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smtClean="0"/>
              <a:t>If Va </a:t>
            </a:r>
            <a:r>
              <a:rPr lang="en-US" kern="0" dirty="0" smtClean="0">
                <a:cs typeface="Arial" pitchFamily="34" charset="0"/>
              </a:rPr>
              <a:t>≠ Vb ≠ Vc then the error is</a:t>
            </a:r>
          </a:p>
          <a:p>
            <a:pPr eaLnBrk="1" hangingPunct="1">
              <a:defRPr/>
            </a:pPr>
            <a:r>
              <a:rPr lang="en-US" kern="0" dirty="0" smtClean="0">
                <a:cs typeface="Arial" pitchFamily="34" charset="0"/>
              </a:rPr>
              <a:t>%Error = </a:t>
            </a:r>
          </a:p>
          <a:p>
            <a:pPr eaLnBrk="1" hangingPunct="1">
              <a:buFontTx/>
              <a:buNone/>
              <a:defRPr/>
            </a:pPr>
            <a:r>
              <a:rPr lang="en-US" sz="2800" kern="0" dirty="0" smtClean="0">
                <a:cs typeface="Arial" pitchFamily="34" charset="0"/>
              </a:rPr>
              <a:t>     </a:t>
            </a:r>
            <a:r>
              <a:rPr lang="en-US" sz="2400" kern="0" dirty="0" smtClean="0">
                <a:cs typeface="Arial" pitchFamily="34" charset="0"/>
              </a:rPr>
              <a:t>-Ib{(Va+Vc)/(2Vb) - (Va-Vc) 0.866sin(</a:t>
            </a:r>
            <a:r>
              <a:rPr lang="el-GR" sz="2400" kern="0" dirty="0" smtClean="0">
                <a:cs typeface="Arial" pitchFamily="34" charset="0"/>
              </a:rPr>
              <a:t>θ</a:t>
            </a:r>
            <a:r>
              <a:rPr lang="en-US" sz="2400" kern="0" dirty="0" smtClean="0">
                <a:cs typeface="Arial" pitchFamily="34" charset="0"/>
              </a:rPr>
              <a:t>)/(Vbcos(</a:t>
            </a:r>
            <a:r>
              <a:rPr lang="el-GR" sz="2400" kern="0" dirty="0" smtClean="0">
                <a:cs typeface="Arial" pitchFamily="34" charset="0"/>
              </a:rPr>
              <a:t>θ</a:t>
            </a:r>
            <a:r>
              <a:rPr lang="en-US" sz="2400" kern="0" dirty="0" smtClean="0">
                <a:cs typeface="Arial" pitchFamily="34" charset="0"/>
              </a:rPr>
              <a:t>))</a:t>
            </a:r>
          </a:p>
          <a:p>
            <a:pPr eaLnBrk="1" hangingPunct="1">
              <a:buFontTx/>
              <a:buNone/>
              <a:defRPr/>
            </a:pPr>
            <a:endParaRPr lang="en-US" sz="2800" kern="0" dirty="0" smtClean="0">
              <a:cs typeface="Arial" pitchFamily="34" charset="0"/>
            </a:endParaRPr>
          </a:p>
          <a:p>
            <a:pPr eaLnBrk="1" hangingPunct="1">
              <a:buFontTx/>
              <a:buNone/>
              <a:defRPr/>
            </a:pPr>
            <a:r>
              <a:rPr lang="en-US" sz="2800" kern="0" dirty="0" smtClean="0">
                <a:cs typeface="Arial" pitchFamily="34" charset="0"/>
              </a:rPr>
              <a:t>How big is this in reality?  If</a:t>
            </a:r>
          </a:p>
          <a:p>
            <a:pPr eaLnBrk="1" hangingPunct="1">
              <a:buFontTx/>
              <a:buNone/>
              <a:defRPr/>
            </a:pPr>
            <a:r>
              <a:rPr lang="en-US" sz="2400" kern="0" dirty="0" smtClean="0">
                <a:cs typeface="Arial" pitchFamily="34" charset="0"/>
              </a:rPr>
              <a:t>Va=117, Vb=120, Vc=119, PF=1 then E=-1.67%</a:t>
            </a:r>
          </a:p>
          <a:p>
            <a:pPr eaLnBrk="1" hangingPunct="1">
              <a:buFontTx/>
              <a:buNone/>
              <a:defRPr/>
            </a:pPr>
            <a:r>
              <a:rPr lang="en-US" sz="2400" kern="0" dirty="0" smtClean="0">
                <a:cs typeface="Arial" pitchFamily="34" charset="0"/>
              </a:rPr>
              <a:t>Va=117, Vb=116, Vc=119, PF=.866 then E=-1.67%</a:t>
            </a:r>
          </a:p>
          <a:p>
            <a:pPr eaLnBrk="1" hangingPunct="1">
              <a:buFontTx/>
              <a:buNone/>
              <a:defRPr/>
            </a:pPr>
            <a:endParaRPr lang="en-US" sz="2800" kern="0" dirty="0" smtClean="0">
              <a:cs typeface="Arial" pitchFamily="34" charset="0"/>
            </a:endParaRPr>
          </a:p>
          <a:p>
            <a:pPr eaLnBrk="1" hangingPunct="1">
              <a:defRPr/>
            </a:pPr>
            <a:endParaRPr lang="el-GR" kern="0" dirty="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92162"/>
          </a:xfrm>
          <a:solidFill>
            <a:srgbClr val="FF0000"/>
          </a:solidFill>
        </p:spPr>
        <p:txBody>
          <a:bodyPr/>
          <a:lstStyle/>
          <a:p>
            <a:pPr eaLnBrk="1" hangingPunct="1"/>
            <a:r>
              <a:rPr lang="en-US" altLang="en-US" sz="3000" dirty="0" smtClean="0">
                <a:solidFill>
                  <a:schemeClr val="bg1"/>
                </a:solidFill>
              </a:rPr>
              <a:t>Blondel’s Theorem</a:t>
            </a:r>
          </a:p>
        </p:txBody>
      </p:sp>
      <p:graphicFrame>
        <p:nvGraphicFramePr>
          <p:cNvPr id="4" name="Table 3">
            <a:extLst>
              <a:ext uri="{FF2B5EF4-FFF2-40B4-BE49-F238E27FC236}"/>
            </a:extLst>
          </p:cNvPr>
          <p:cNvGraphicFramePr>
            <a:graphicFrameLocks noGrp="1"/>
          </p:cNvGraphicFramePr>
          <p:nvPr/>
        </p:nvGraphicFramePr>
        <p:xfrm>
          <a:off x="1524000" y="1360488"/>
          <a:ext cx="5943601" cy="4806948"/>
        </p:xfrm>
        <a:graphic>
          <a:graphicData uri="http://schemas.openxmlformats.org/drawingml/2006/table">
            <a:tbl>
              <a:tblPr/>
              <a:tblGrid>
                <a:gridCol w="1705324">
                  <a:extLst>
                    <a:ext uri="{9D8B030D-6E8A-4147-A177-3AD203B41FA5}"/>
                  </a:extLst>
                </a:gridCol>
                <a:gridCol w="348803">
                  <a:extLst>
                    <a:ext uri="{9D8B030D-6E8A-4147-A177-3AD203B41FA5}"/>
                  </a:extLst>
                </a:gridCol>
                <a:gridCol w="387565">
                  <a:extLst>
                    <a:ext uri="{9D8B030D-6E8A-4147-A177-3AD203B41FA5}"/>
                  </a:extLst>
                </a:gridCol>
                <a:gridCol w="387565">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87565">
                  <a:extLst>
                    <a:ext uri="{9D8B030D-6E8A-4147-A177-3AD203B41FA5}"/>
                  </a:extLst>
                </a:gridCol>
                <a:gridCol w="491382">
                  <a:extLst>
                    <a:ext uri="{9D8B030D-6E8A-4147-A177-3AD203B41FA5}"/>
                  </a:extLst>
                </a:gridCol>
                <a:gridCol w="491382">
                  <a:extLst>
                    <a:ext uri="{9D8B030D-6E8A-4147-A177-3AD203B41FA5}"/>
                  </a:extLst>
                </a:gridCol>
              </a:tblGrid>
              <a:tr h="466291">
                <a:tc rowSpan="2">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Condition</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A</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non-Blondel</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extLst>
              </a:tr>
              <a:tr h="284324">
                <a:tc v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Err</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All balanced</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voltages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current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117</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38833">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-0.99%</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-2.61%</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-3.46%</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5123">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-4.63%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26856" name="TextBox 4"/>
          <p:cNvSpPr txBox="1">
            <a:spLocks noChangeArrowheads="1"/>
          </p:cNvSpPr>
          <p:nvPr/>
        </p:nvSpPr>
        <p:spPr bwMode="auto">
          <a:xfrm>
            <a:off x="1181100" y="1006475"/>
            <a:ext cx="695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t>Power Measurements Handbook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Site Verification: Why should we invest our limited meter service resources here</a:t>
            </a:r>
          </a:p>
        </p:txBody>
      </p:sp>
      <p:sp>
        <p:nvSpPr>
          <p:cNvPr id="27651" name="Subtitle 2"/>
          <p:cNvSpPr txBox="1">
            <a:spLocks/>
          </p:cNvSpPr>
          <p:nvPr/>
        </p:nvSpPr>
        <p:spPr bwMode="auto">
          <a:xfrm>
            <a:off x="469900" y="14478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ts val="800"/>
              </a:spcBef>
              <a:buFontTx/>
              <a:buNone/>
            </a:pPr>
            <a:endParaRPr lang="en-US" altLang="en-US" sz="2600" b="1" dirty="0"/>
          </a:p>
          <a:p>
            <a:pPr eaLnBrk="1" hangingPunct="1">
              <a:lnSpc>
                <a:spcPct val="80000"/>
              </a:lnSpc>
              <a:spcBef>
                <a:spcPts val="800"/>
              </a:spcBef>
              <a:buFontTx/>
              <a:buNone/>
            </a:pPr>
            <a:endParaRPr lang="en-US" altLang="en-US" sz="600" b="1" dirty="0"/>
          </a:p>
        </p:txBody>
      </p:sp>
      <p:sp>
        <p:nvSpPr>
          <p:cNvPr id="27652" name="Rectangle 3"/>
          <p:cNvSpPr>
            <a:spLocks noChangeArrowheads="1"/>
          </p:cNvSpPr>
          <p:nvPr/>
        </p:nvSpPr>
        <p:spPr bwMode="auto">
          <a:xfrm>
            <a:off x="609600" y="1674813"/>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100000"/>
              </a:spcAft>
            </a:pPr>
            <a:r>
              <a:rPr lang="en-US" altLang="en-US" sz="1600" dirty="0"/>
              <a:t>These customers represent a disproportionately large amount of the overall revenue for every utility in North America. </a:t>
            </a:r>
          </a:p>
          <a:p>
            <a:pPr eaLnBrk="1" hangingPunct="1">
              <a:spcBef>
                <a:spcPct val="0"/>
              </a:spcBef>
              <a:spcAft>
                <a:spcPct val="100000"/>
              </a:spcAft>
            </a:pPr>
            <a:r>
              <a:rPr lang="en-US" altLang="en-US" sz="1600" dirty="0"/>
              <a:t>For some utilities the ten percent of their customers who have transformer rated metering services can represent over 70% of their overall revenue.  </a:t>
            </a:r>
          </a:p>
          <a:p>
            <a:pPr eaLnBrk="1" hangingPunct="1">
              <a:spcBef>
                <a:spcPct val="0"/>
              </a:spcBef>
              <a:spcAft>
                <a:spcPct val="100000"/>
              </a:spcAft>
            </a:pPr>
            <a:r>
              <a:rPr lang="en-US" altLang="en-US" sz="1600" dirty="0"/>
              <a:t>While these numbers will vary from utility to utility the basic premise should be the same for all utilities regarding where Meter Services should focus their efforts</a:t>
            </a:r>
          </a:p>
          <a:p>
            <a:pPr eaLnBrk="1" hangingPunct="1">
              <a:spcBef>
                <a:spcPct val="0"/>
              </a:spcBef>
              <a:spcAft>
                <a:spcPct val="100000"/>
              </a:spcAft>
            </a:pPr>
            <a:r>
              <a:rPr lang="en-US" altLang="en-US" sz="1600" dirty="0"/>
              <a:t>This is perhaps one of the larger benefits that AMI can provide for our Utilities – more time to spend on C&amp;I metering and less on residential</a:t>
            </a:r>
          </a:p>
        </p:txBody>
      </p:sp>
      <p:sp>
        <p:nvSpPr>
          <p:cNvPr id="27653" name="TextBox 4"/>
          <p:cNvSpPr txBox="1">
            <a:spLocks noChangeArrowheads="1"/>
          </p:cNvSpPr>
          <p:nvPr/>
        </p:nvSpPr>
        <p:spPr bwMode="auto">
          <a:xfrm>
            <a:off x="6008688" y="2438400"/>
            <a:ext cx="2386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dirty="0"/>
              <a:t>Easy Answer: Money.</a:t>
            </a:r>
          </a:p>
          <a:p>
            <a:pPr eaLnBrk="1" hangingPunct="1">
              <a:spcBef>
                <a:spcPct val="0"/>
              </a:spcBef>
              <a:buFontTx/>
              <a:buNone/>
            </a:pPr>
            <a:endParaRPr lang="en-US" altLang="en-US" sz="1800" dirty="0"/>
          </a:p>
        </p:txBody>
      </p:sp>
      <p:pic>
        <p:nvPicPr>
          <p:cNvPr id="27654" name="Picture 2" descr="Image result for money"/>
          <p:cNvPicPr>
            <a:picLocks noChangeAspect="1" noChangeArrowheads="1"/>
          </p:cNvPicPr>
          <p:nvPr/>
        </p:nvPicPr>
        <p:blipFill>
          <a:blip r:embed="rId2">
            <a:extLst>
              <a:ext uri="{28A0092B-C50C-407E-A947-70E740481C1C}">
                <a14:useLocalDpi xmlns:a14="http://schemas.microsoft.com/office/drawing/2010/main" val="0"/>
              </a:ext>
            </a:extLst>
          </a:blip>
          <a:srcRect l="8752" t="7605" r="8876" b="6284"/>
          <a:stretch>
            <a:fillRect/>
          </a:stretch>
        </p:blipFill>
        <p:spPr bwMode="auto">
          <a:xfrm>
            <a:off x="6564313" y="3084513"/>
            <a:ext cx="12763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FF0000"/>
          </a:solidFill>
        </p:spPr>
        <p:txBody>
          <a:bodyPr/>
          <a:lstStyle/>
          <a:p>
            <a:pPr eaLnBrk="1" hangingPunct="1"/>
            <a:r>
              <a:rPr lang="en-US" altLang="en-US" sz="2800" dirty="0" smtClean="0">
                <a:solidFill>
                  <a:schemeClr val="bg1"/>
                </a:solidFill>
              </a:rPr>
              <a:t>Potential list of tasks to be completed during a Site Verification of a Transformer Rated Metering Site</a:t>
            </a:r>
          </a:p>
        </p:txBody>
      </p:sp>
      <p:sp>
        <p:nvSpPr>
          <p:cNvPr id="3" name="Rectangle 2"/>
          <p:cNvSpPr/>
          <p:nvPr/>
        </p:nvSpPr>
        <p:spPr>
          <a:xfrm>
            <a:off x="457200" y="1600200"/>
            <a:ext cx="8229600" cy="3624263"/>
          </a:xfrm>
          <a:prstGeom prst="rect">
            <a:avLst/>
          </a:prstGeom>
        </p:spPr>
        <p:txBody>
          <a:bodyPr>
            <a:spAutoFit/>
          </a:bodyPr>
          <a:lstStyle/>
          <a:p>
            <a:pPr marL="285750" indent="-285750">
              <a:lnSpc>
                <a:spcPct val="80000"/>
              </a:lnSpc>
              <a:spcBef>
                <a:spcPts val="163"/>
              </a:spcBef>
              <a:buFont typeface="Arial" panose="020B0604020202020204" pitchFamily="34" charset="0"/>
              <a:buChar char="•"/>
              <a:defRPr/>
            </a:pPr>
            <a:r>
              <a:rPr lang="en-US" altLang="en-US" sz="1400" dirty="0"/>
              <a:t>Double check the meter number, the location the test result and the meter record</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Visually check lightning arrestors and transformers for damage or leaks.</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Burden test CTs and voltage check PTs.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Site Verification Checklist (continued)</a:t>
            </a:r>
          </a:p>
        </p:txBody>
      </p:sp>
      <p:sp>
        <p:nvSpPr>
          <p:cNvPr id="29699" name="Rectangle 2"/>
          <p:cNvSpPr txBox="1">
            <a:spLocks noChangeArrowheads="1"/>
          </p:cNvSpPr>
          <p:nvPr/>
        </p:nvSpPr>
        <p:spPr bwMode="auto">
          <a:xfrm>
            <a:off x="457200" y="14478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spcBef>
                <a:spcPct val="0"/>
              </a:spcBef>
            </a:pPr>
            <a:r>
              <a:rPr lang="en-US" altLang="en-US" sz="1400" dirty="0"/>
              <a:t>Verify service voltage. Stuck regulator or seasonal capacitor can impact service voltage.</a:t>
            </a:r>
          </a:p>
          <a:p>
            <a:pPr>
              <a:lnSpc>
                <a:spcPct val="80000"/>
              </a:lnSpc>
              <a:spcBef>
                <a:spcPct val="0"/>
              </a:spcBef>
            </a:pPr>
            <a:endParaRPr lang="en-US" altLang="en-US" sz="1400" dirty="0"/>
          </a:p>
          <a:p>
            <a:pPr>
              <a:lnSpc>
                <a:spcPct val="80000"/>
              </a:lnSpc>
              <a:spcBef>
                <a:spcPct val="0"/>
              </a:spcBef>
            </a:pPr>
            <a:r>
              <a:rPr lang="en-US" altLang="en-US" sz="1400" dirty="0"/>
              <a:t>Verify condition of metering control wire. This includes looking for cracks in insulation, broken wires, loose connections, etc. </a:t>
            </a:r>
          </a:p>
          <a:p>
            <a:pPr>
              <a:lnSpc>
                <a:spcPct val="80000"/>
              </a:lnSpc>
              <a:spcBef>
                <a:spcPct val="0"/>
              </a:spcBef>
            </a:pPr>
            <a:endParaRPr lang="en-US" altLang="en-US" sz="1400" dirty="0"/>
          </a:p>
          <a:p>
            <a:pPr>
              <a:lnSpc>
                <a:spcPct val="80000"/>
              </a:lnSpc>
              <a:spcBef>
                <a:spcPct val="0"/>
              </a:spcBef>
            </a:pPr>
            <a:r>
              <a:rPr lang="en-US" altLang="en-US" sz="1400" dirty="0"/>
              <a:t>Confirm we have a Blondel compliant metering set up</a:t>
            </a:r>
          </a:p>
          <a:p>
            <a:pPr>
              <a:lnSpc>
                <a:spcPct val="80000"/>
              </a:lnSpc>
              <a:spcBef>
                <a:spcPct val="0"/>
              </a:spcBef>
            </a:pPr>
            <a:endParaRPr lang="en-US" altLang="en-US" sz="1400" dirty="0"/>
          </a:p>
          <a:p>
            <a:pPr>
              <a:lnSpc>
                <a:spcPct val="80000"/>
              </a:lnSpc>
              <a:spcBef>
                <a:spcPct val="0"/>
              </a:spcBef>
            </a:pPr>
            <a:r>
              <a:rPr lang="en-US" altLang="en-US" sz="1400" dirty="0"/>
              <a:t>Compare the test switch wiring with the wiring at the CTs and VTs. Verify CTs and VTs not cross wired. Be sure CTs are grounded in one location (test switch) only. </a:t>
            </a:r>
          </a:p>
          <a:p>
            <a:pPr>
              <a:lnSpc>
                <a:spcPct val="80000"/>
              </a:lnSpc>
              <a:spcBef>
                <a:spcPct val="0"/>
              </a:spcBef>
            </a:pPr>
            <a:endParaRPr lang="en-US" altLang="en-US" sz="1400" dirty="0"/>
          </a:p>
          <a:p>
            <a:pPr>
              <a:lnSpc>
                <a:spcPct val="80000"/>
              </a:lnSpc>
              <a:spcBef>
                <a:spcPct val="0"/>
              </a:spcBef>
            </a:pPr>
            <a:r>
              <a:rPr lang="en-US" altLang="en-US" sz="1400" dirty="0"/>
              <a:t>Check for bad test switch by examining voltage at the top and bottom of the switch. Also verify amps using amp probe on both sides of the test switch. Verify neutral connection to cabinet (voltage). </a:t>
            </a:r>
          </a:p>
          <a:p>
            <a:pPr>
              <a:lnSpc>
                <a:spcPct val="80000"/>
              </a:lnSpc>
              <a:spcBef>
                <a:spcPct val="0"/>
              </a:spcBef>
            </a:pPr>
            <a:endParaRPr lang="en-US" altLang="en-US" sz="1400" dirty="0"/>
          </a:p>
          <a:p>
            <a:pPr>
              <a:lnSpc>
                <a:spcPct val="80000"/>
              </a:lnSpc>
              <a:spcBef>
                <a:spcPct val="0"/>
              </a:spcBef>
            </a:pPr>
            <a:r>
              <a:rPr lang="en-US" altLang="en-US" sz="1400" dirty="0"/>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ct val="0"/>
              </a:spcBef>
            </a:pPr>
            <a:endParaRPr lang="en-US" altLang="en-US" sz="1400" dirty="0"/>
          </a:p>
          <a:p>
            <a:pPr>
              <a:lnSpc>
                <a:spcPct val="80000"/>
              </a:lnSpc>
              <a:spcBef>
                <a:spcPct val="0"/>
              </a:spcBef>
            </a:pPr>
            <a:r>
              <a:rPr lang="en-US" altLang="en-US" sz="1400" dirty="0"/>
              <a:t>Test meter for accuracy. Verify demand if applicable with observed load. If meter is performing compensation (line and/or transformer losses) the compensation should be verified either through direct testing at the site or by examining recorded pulse data. </a:t>
            </a:r>
          </a:p>
          <a:p>
            <a:pPr>
              <a:lnSpc>
                <a:spcPct val="80000"/>
              </a:lnSpc>
              <a:spcBef>
                <a:spcPct val="0"/>
              </a:spcBef>
            </a:pPr>
            <a:endParaRPr lang="en-US" altLang="en-US" sz="1400" dirty="0"/>
          </a:p>
          <a:p>
            <a:pPr>
              <a:lnSpc>
                <a:spcPct val="80000"/>
              </a:lnSpc>
              <a:spcBef>
                <a:spcPct val="0"/>
              </a:spcBef>
            </a:pPr>
            <a:r>
              <a:rPr lang="en-US" altLang="en-US" sz="1400" dirty="0"/>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a:lnSpc>
                <a:spcPct val="80000"/>
              </a:lnSpc>
              <a:buFontTx/>
              <a:buNone/>
            </a:pPr>
            <a:endParaRPr lang="en-US" alt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Site Verification Checklist (continued)</a:t>
            </a:r>
          </a:p>
        </p:txBody>
      </p:sp>
      <p:sp>
        <p:nvSpPr>
          <p:cNvPr id="3" name="Rectangle 2"/>
          <p:cNvSpPr txBox="1">
            <a:spLocks noChangeArrowheads="1"/>
          </p:cNvSpPr>
          <p:nvPr/>
        </p:nvSpPr>
        <p:spPr bwMode="auto">
          <a:xfrm>
            <a:off x="457200" y="14478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spcBef>
                <a:spcPts val="336"/>
              </a:spcBef>
              <a:defRPr/>
            </a:pPr>
            <a:r>
              <a:rPr lang="en-US" altLang="en-US" sz="1400" dirty="0"/>
              <a:t>Verify metering vectors. Traditionally this has been done using instruments 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400" dirty="0"/>
          </a:p>
          <a:p>
            <a:pPr marL="228600" indent="-228600">
              <a:lnSpc>
                <a:spcPct val="80000"/>
              </a:lnSpc>
              <a:spcBef>
                <a:spcPts val="336"/>
              </a:spcBef>
              <a:defRPr/>
            </a:pPr>
            <a:r>
              <a:rPr lang="en-US" altLang="en-US" sz="14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Verify meter information including meter </a:t>
            </a:r>
            <a:r>
              <a:rPr lang="en-US" altLang="en-US" sz="1400" dirty="0" smtClean="0"/>
              <a:t>multiplier, </a:t>
            </a:r>
            <a:r>
              <a:rPr lang="en-US" altLang="en-US" sz="1400" dirty="0"/>
              <a:t>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Verify CT shunts are all opened.</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Look for signs of excessive heat on the meter base e.g.</a:t>
            </a:r>
          </a:p>
          <a:p>
            <a:pPr marL="228600" indent="-50800">
              <a:spcBef>
                <a:spcPts val="336"/>
              </a:spcBef>
              <a:buFontTx/>
              <a:buNone/>
              <a:defRPr/>
            </a:pPr>
            <a:r>
              <a:rPr lang="en-US" altLang="en-US" sz="1400" dirty="0"/>
              <a:t> melted plastic or discoloration related to heat</a:t>
            </a:r>
          </a:p>
          <a:p>
            <a:pPr marL="0" indent="0">
              <a:lnSpc>
                <a:spcPct val="80000"/>
              </a:lnSpc>
              <a:buFontTx/>
              <a:buNone/>
              <a:defRPr/>
            </a:pPr>
            <a:endParaRPr lang="en-US" altLang="en-US" sz="1400" kern="0" dirty="0" smtClean="0"/>
          </a:p>
        </p:txBody>
      </p:sp>
      <p:pic>
        <p:nvPicPr>
          <p:cNvPr id="30724" name="Picture 4"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00" y="4572000"/>
            <a:ext cx="11430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6" name="Rectangle 5"/>
          <p:cNvSpPr/>
          <p:nvPr/>
        </p:nvSpPr>
        <p:spPr>
          <a:xfrm>
            <a:off x="609600" y="1524000"/>
            <a:ext cx="3962400" cy="3786188"/>
          </a:xfrm>
          <a:prstGeom prst="rect">
            <a:avLst/>
          </a:prstGeom>
        </p:spPr>
        <p:txBody>
          <a:bodyPr>
            <a:spAutoFit/>
          </a:bodyPr>
          <a:lstStyle/>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Typically found in residential metering</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Meters are capable of handling the direct incoming amperage</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Meter is connected directly to the load being measured</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Meter is part of the circuit</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When the meter is removed from the socket, power to the customer is interrupted</a:t>
            </a:r>
          </a:p>
        </p:txBody>
      </p:sp>
      <p:pic>
        <p:nvPicPr>
          <p:cNvPr id="4100" name="Content Placeholder 4" descr="self contained doc_001"/>
          <p:cNvPicPr>
            <a:picLocks noChangeAspect="1" noChangeArrowheads="1"/>
          </p:cNvPicPr>
          <p:nvPr/>
        </p:nvPicPr>
        <p:blipFill>
          <a:blip r:embed="rId2">
            <a:extLst>
              <a:ext uri="{28A0092B-C50C-407E-A947-70E740481C1C}">
                <a14:useLocalDpi xmlns:a14="http://schemas.microsoft.com/office/drawing/2010/main" val="0"/>
              </a:ext>
            </a:extLst>
          </a:blip>
          <a:srcRect l="15686" t="18182" r="15686" b="35152"/>
          <a:stretch>
            <a:fillRect/>
          </a:stretch>
        </p:blipFill>
        <p:spPr bwMode="auto">
          <a:xfrm>
            <a:off x="4349750" y="1447800"/>
            <a:ext cx="4387850" cy="386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Periodic Site Inspections…..</a:t>
            </a:r>
          </a:p>
        </p:txBody>
      </p:sp>
      <p:sp>
        <p:nvSpPr>
          <p:cNvPr id="3" name="Rectangle 2"/>
          <p:cNvSpPr/>
          <p:nvPr/>
        </p:nvSpPr>
        <p:spPr>
          <a:xfrm>
            <a:off x="457200" y="1752600"/>
            <a:ext cx="4572000" cy="4524375"/>
          </a:xfrm>
          <a:prstGeom prst="rect">
            <a:avLst/>
          </a:prstGeom>
        </p:spPr>
        <p:txBody>
          <a:bodyPr>
            <a:spAutoFit/>
          </a:bodyPr>
          <a:lstStyle/>
          <a:p>
            <a:pPr algn="ctr">
              <a:defRPr/>
            </a:pPr>
            <a:r>
              <a:rPr lang="en-US" altLang="en-US" b="1" u="sng" kern="0" dirty="0"/>
              <a:t>….Can Discover or Prevent:</a:t>
            </a:r>
          </a:p>
          <a:p>
            <a:pPr marL="342900" indent="-342900">
              <a:buFont typeface="Arial" panose="020B0604020202020204" pitchFamily="34" charset="0"/>
              <a:buChar char="•"/>
              <a:defRPr/>
            </a:pPr>
            <a:endParaRPr lang="en-US" altLang="en-US" kern="0" dirty="0"/>
          </a:p>
          <a:p>
            <a:pPr marL="342900" indent="-342900">
              <a:buFont typeface="Arial" panose="020B0604020202020204" pitchFamily="34" charset="0"/>
              <a:buChar char="•"/>
              <a:defRPr/>
            </a:pPr>
            <a:r>
              <a:rPr lang="en-US" altLang="en-US" kern="0" dirty="0"/>
              <a:t>Billing Errors</a:t>
            </a:r>
          </a:p>
          <a:p>
            <a:pPr marL="342900" indent="-342900">
              <a:buFont typeface="Arial" panose="020B0604020202020204" pitchFamily="34" charset="0"/>
              <a:buChar char="•"/>
              <a:defRPr/>
            </a:pPr>
            <a:r>
              <a:rPr lang="en-US" altLang="en-US" kern="0" dirty="0"/>
              <a:t>Bad Metering set-up</a:t>
            </a:r>
          </a:p>
          <a:p>
            <a:pPr marL="342900" indent="-342900">
              <a:buFont typeface="Arial" panose="020B0604020202020204" pitchFamily="34" charset="0"/>
              <a:buChar char="•"/>
              <a:defRPr/>
            </a:pPr>
            <a:r>
              <a:rPr lang="en-US" altLang="en-US" kern="0" dirty="0"/>
              <a:t>Detect Current Diversion</a:t>
            </a:r>
          </a:p>
          <a:p>
            <a:pPr marL="342900" indent="-342900">
              <a:buFont typeface="Arial" panose="020B0604020202020204" pitchFamily="34" charset="0"/>
              <a:buChar char="•"/>
              <a:defRPr/>
            </a:pPr>
            <a:r>
              <a:rPr lang="en-US" altLang="en-US" kern="0" dirty="0"/>
              <a:t>Identify Potential Safety Issues</a:t>
            </a:r>
          </a:p>
          <a:p>
            <a:pPr marL="342900" indent="-342900">
              <a:buFont typeface="Arial" panose="020B0604020202020204" pitchFamily="34" charset="0"/>
              <a:buChar char="•"/>
              <a:defRPr/>
            </a:pPr>
            <a:r>
              <a:rPr lang="en-US" altLang="en-US" kern="0" dirty="0"/>
              <a:t>Metering Issues (issues not </a:t>
            </a:r>
            <a:br>
              <a:rPr lang="en-US" altLang="en-US" kern="0" dirty="0"/>
            </a:br>
            <a:r>
              <a:rPr lang="en-US" altLang="en-US" kern="0" dirty="0"/>
              <a:t>related to meter accuracy)</a:t>
            </a:r>
          </a:p>
          <a:p>
            <a:pPr marL="342900" indent="-342900">
              <a:buFont typeface="Arial" panose="020B0604020202020204" pitchFamily="34" charset="0"/>
              <a:buChar char="•"/>
              <a:defRPr/>
            </a:pPr>
            <a:r>
              <a:rPr lang="en-US" altLang="en-US" kern="0" dirty="0"/>
              <a:t>AMR/AMI Communications </a:t>
            </a:r>
            <a:r>
              <a:rPr lang="en-US" altLang="en-US" dirty="0"/>
              <a:t>Issues</a:t>
            </a:r>
          </a:p>
          <a:p>
            <a:pPr marL="342900" indent="-342900">
              <a:buFont typeface="Arial" panose="020B0604020202020204" pitchFamily="34" charset="0"/>
              <a:buChar char="•"/>
              <a:defRPr/>
            </a:pPr>
            <a:r>
              <a:rPr lang="en-US" altLang="en-US" dirty="0"/>
              <a:t>The need for Unscheduled Truck Rolls due to Undetected Field Related Issues</a:t>
            </a:r>
          </a:p>
          <a:p>
            <a:pPr marL="342900" indent="-342900">
              <a:buFont typeface="Arial" panose="020B0604020202020204" pitchFamily="34" charset="0"/>
              <a:buChar char="•"/>
              <a:defRPr/>
            </a:pPr>
            <a:r>
              <a:rPr lang="en-US" altLang="en-US" dirty="0"/>
              <a:t>Discrepancies between what is believed to be at a given site versus the actual setup and equipment at the site </a:t>
            </a:r>
          </a:p>
          <a:p>
            <a:pPr marL="342900" indent="-342900">
              <a:buFont typeface="Arial" panose="020B0604020202020204" pitchFamily="34" charset="0"/>
              <a:buChar char="•"/>
              <a:defRPr/>
            </a:pPr>
            <a:endParaRPr lang="en-US" altLang="en-US" dirty="0"/>
          </a:p>
          <a:p>
            <a:pPr marL="342900" indent="-342900">
              <a:buFont typeface="Arial" panose="020B0604020202020204" pitchFamily="34" charset="0"/>
              <a:buChar char="•"/>
              <a:defRPr/>
            </a:pPr>
            <a:endParaRPr lang="en-US" kern="0" dirty="0"/>
          </a:p>
        </p:txBody>
      </p:sp>
      <p:pic>
        <p:nvPicPr>
          <p:cNvPr id="3174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a:t>
            </a:r>
            <a:r>
              <a:rPr lang="en-US" altLang="en-US" sz="3000" b="1" dirty="0" smtClean="0">
                <a:solidFill>
                  <a:schemeClr val="bg1"/>
                </a:solidFill>
              </a:rPr>
              <a:t>Questions and Discussion</a:t>
            </a:r>
            <a:r>
              <a:rPr lang="en-US" altLang="en-US" sz="4000" b="1" dirty="0" smtClean="0">
                <a:solidFill>
                  <a:schemeClr val="bg1"/>
                </a:solidFill>
              </a:rPr>
              <a:t>  </a:t>
            </a:r>
          </a:p>
        </p:txBody>
      </p:sp>
      <p:sp>
        <p:nvSpPr>
          <p:cNvPr id="32771" name="Rectangle 5"/>
          <p:cNvSpPr>
            <a:spLocks noGrp="1" noChangeArrowheads="1"/>
          </p:cNvSpPr>
          <p:nvPr>
            <p:ph type="body" idx="1"/>
          </p:nvPr>
        </p:nvSpPr>
        <p:spPr>
          <a:xfrm>
            <a:off x="433388" y="1600200"/>
            <a:ext cx="8229600" cy="4525963"/>
          </a:xfrm>
        </p:spPr>
        <p:txBody>
          <a:bodyPr/>
          <a:lstStyle/>
          <a:p>
            <a:pPr algn="ctr" eaLnBrk="1" hangingPunct="1">
              <a:buFontTx/>
              <a:buNone/>
            </a:pPr>
            <a:endParaRPr lang="en-US" altLang="en-US" smtClean="0">
              <a:cs typeface="Arial" charset="0"/>
            </a:endParaRPr>
          </a:p>
          <a:p>
            <a:pPr algn="ctr" eaLnBrk="1" hangingPunct="1">
              <a:buFontTx/>
              <a:buNone/>
            </a:pPr>
            <a:r>
              <a:rPr lang="en-US" altLang="en-US" smtClean="0">
                <a:cs typeface="Arial" charset="0"/>
              </a:rPr>
              <a:t>TESCO </a:t>
            </a:r>
            <a:r>
              <a:rPr lang="en-US" altLang="en-US" dirty="0" smtClean="0">
                <a:cs typeface="Arial" charset="0"/>
              </a:rPr>
              <a:t>– The Eastern Specialty Company </a:t>
            </a:r>
          </a:p>
          <a:p>
            <a:pPr algn="ctr" eaLnBrk="1" hangingPunct="1">
              <a:buFontTx/>
              <a:buNone/>
            </a:pPr>
            <a:r>
              <a:rPr lang="en-US" altLang="en-US" sz="2000" dirty="0" smtClean="0">
                <a:cs typeface="Arial" charset="0"/>
              </a:rPr>
              <a:t>Bristol, PA</a:t>
            </a:r>
          </a:p>
          <a:p>
            <a:pPr algn="ctr" eaLnBrk="1" hangingPunct="1">
              <a:buFontTx/>
              <a:buNone/>
            </a:pPr>
            <a:r>
              <a:rPr lang="en-US" altLang="en-US" sz="2800" dirty="0" smtClean="0">
                <a:solidFill>
                  <a:srgbClr val="FF0000"/>
                </a:solidFill>
                <a:cs typeface="Arial" charset="0"/>
              </a:rPr>
              <a:t>215-785-2338</a:t>
            </a:r>
          </a:p>
          <a:p>
            <a:pPr algn="ctr" eaLnBrk="1" hangingPunct="1">
              <a:buFontTx/>
              <a:buNone/>
            </a:pPr>
            <a:endParaRPr lang="en-US" altLang="en-US" sz="2300" dirty="0" smtClean="0">
              <a:cs typeface="Arial" charset="0"/>
            </a:endParaRPr>
          </a:p>
          <a:p>
            <a:pPr algn="ctr" eaLnBrk="1" hangingPunct="1">
              <a:buFontTx/>
              <a:buNone/>
            </a:pPr>
            <a:r>
              <a:rPr lang="en-US" altLang="en-US" sz="2300" dirty="0" smtClean="0">
                <a:cs typeface="Arial" charset="0"/>
              </a:rPr>
              <a:t>This presentation can also be found under Meter Conferences and Schools on the TESCO website: </a:t>
            </a:r>
            <a:r>
              <a:rPr lang="en-US" altLang="en-US" sz="2300" dirty="0" smtClean="0">
                <a:solidFill>
                  <a:srgbClr val="CC3300"/>
                </a:solidFill>
                <a:cs typeface="Arial" charset="0"/>
                <a:hlinkClick r:id="rId3"/>
              </a:rPr>
              <a:t>www.tescometering.com</a:t>
            </a:r>
            <a:endParaRPr lang="en-US" altLang="en-US" sz="2300" dirty="0" smtClean="0">
              <a:solidFill>
                <a:srgbClr val="CC3300"/>
              </a:solidFill>
              <a:cs typeface="Arial" charset="0"/>
            </a:endParaRPr>
          </a:p>
          <a:p>
            <a:pPr algn="ctr" eaLnBrk="1" hangingPunct="1">
              <a:buFontTx/>
              <a:buNone/>
            </a:pPr>
            <a:endParaRPr lang="en-US" altLang="en-US" sz="2300" dirty="0" smtClean="0">
              <a:solidFill>
                <a:srgbClr val="CC3300"/>
              </a:solidFill>
            </a:endParaRPr>
          </a:p>
        </p:txBody>
      </p:sp>
      <p:pic>
        <p:nvPicPr>
          <p:cNvPr id="32772"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0000"/>
          </a:solidFill>
        </p:spPr>
        <p:txBody>
          <a:bodyPr/>
          <a:lstStyle/>
          <a:p>
            <a:pPr eaLnBrk="1" hangingPunct="1"/>
            <a:r>
              <a:rPr lang="en-US" altLang="en-US" sz="3000" dirty="0">
                <a:solidFill>
                  <a:schemeClr val="bg1"/>
                </a:solidFill>
              </a:rPr>
              <a:t>Fundamentals of Polyphase Field Meter Testing and Site Verification</a:t>
            </a:r>
            <a:endParaRPr lang="en-US" altLang="en-US" sz="3000" dirty="0" smtClean="0">
              <a:solidFill>
                <a:schemeClr val="bg1"/>
              </a:solidFill>
            </a:endParaRPr>
          </a:p>
        </p:txBody>
      </p:sp>
      <p:sp>
        <p:nvSpPr>
          <p:cNvPr id="3" name="Rectangle 2"/>
          <p:cNvSpPr/>
          <p:nvPr/>
        </p:nvSpPr>
        <p:spPr>
          <a:xfrm>
            <a:off x="304800" y="1905000"/>
            <a:ext cx="4572000" cy="4093428"/>
          </a:xfrm>
          <a:prstGeom prst="rect">
            <a:avLst/>
          </a:prstGeom>
        </p:spPr>
        <p:txBody>
          <a:bodyPr wrap="square">
            <a:spAutoFit/>
          </a:bodyPr>
          <a:lstStyle/>
          <a:p>
            <a:pPr>
              <a:spcAft>
                <a:spcPts val="1200"/>
              </a:spcAft>
              <a:defRPr/>
            </a:pPr>
            <a:r>
              <a:rPr lang="en-US" altLang="en-US" sz="2000" b="1" dirty="0" smtClean="0">
                <a:solidFill>
                  <a:schemeClr val="tx1">
                    <a:lumMod val="75000"/>
                    <a:lumOff val="25000"/>
                  </a:schemeClr>
                </a:solidFill>
              </a:rPr>
              <a:t>Transformer Rated Service</a:t>
            </a:r>
          </a:p>
          <a:p>
            <a:pPr marL="285750" indent="-285750">
              <a:spcAft>
                <a:spcPts val="1200"/>
              </a:spcAft>
              <a:buFont typeface="Arial" panose="020B0604020202020204" pitchFamily="34" charset="0"/>
              <a:buChar char="•"/>
              <a:defRPr/>
            </a:pPr>
            <a:r>
              <a:rPr lang="en-US" altLang="en-US" sz="2000" dirty="0" smtClean="0">
                <a:solidFill>
                  <a:schemeClr val="tx1">
                    <a:lumMod val="75000"/>
                    <a:lumOff val="25000"/>
                  </a:schemeClr>
                </a:solidFill>
              </a:rPr>
              <a:t>Meter </a:t>
            </a:r>
            <a:r>
              <a:rPr lang="en-US" altLang="en-US" sz="2000" dirty="0">
                <a:solidFill>
                  <a:schemeClr val="tx1">
                    <a:lumMod val="75000"/>
                    <a:lumOff val="25000"/>
                  </a:schemeClr>
                </a:solidFill>
              </a:rPr>
              <a:t>measures scaled down representation of the load.</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Scaling is accomplished by the use of external current transformers (CTs) and sometimes voltage transformers or PTs).</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The meter is NOT part of the circuit</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When the meter is removed from the socket, power to the customer is not effected.</a:t>
            </a:r>
          </a:p>
        </p:txBody>
      </p:sp>
      <p:pic>
        <p:nvPicPr>
          <p:cNvPr id="5124" name="Picture 7" descr="factory_001"/>
          <p:cNvPicPr>
            <a:picLocks noChangeAspect="1" noChangeArrowheads="1"/>
          </p:cNvPicPr>
          <p:nvPr/>
        </p:nvPicPr>
        <p:blipFill>
          <a:blip r:embed="rId2">
            <a:extLst>
              <a:ext uri="{28A0092B-C50C-407E-A947-70E740481C1C}">
                <a14:useLocalDpi xmlns:a14="http://schemas.microsoft.com/office/drawing/2010/main" val="0"/>
              </a:ext>
            </a:extLst>
          </a:blip>
          <a:srcRect b="33940"/>
          <a:stretch>
            <a:fillRect/>
          </a:stretch>
        </p:blipFill>
        <p:spPr bwMode="auto">
          <a:xfrm>
            <a:off x="4868562" y="1905000"/>
            <a:ext cx="4089400"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66875" y="912813"/>
            <a:ext cx="6096000" cy="461962"/>
          </a:xfrm>
          <a:prstGeom prst="rect">
            <a:avLst/>
          </a:prstGeom>
          <a:noFill/>
          <a:ln w="9525">
            <a:noFill/>
            <a:miter lim="800000"/>
            <a:headEnd/>
            <a:tailEnd/>
          </a:ln>
          <a:effectLst/>
        </p:spPr>
        <p:txBody>
          <a:bodyPr>
            <a:spAutoFit/>
          </a:bodyPr>
          <a:lstStyle/>
          <a:p>
            <a:pPr algn="ctr">
              <a:spcBef>
                <a:spcPct val="30000"/>
              </a:spcBef>
              <a:defRPr/>
            </a:pPr>
            <a:r>
              <a:rPr lang="en-US" sz="2400" dirty="0">
                <a:solidFill>
                  <a:schemeClr val="tx1">
                    <a:lumMod val="75000"/>
                    <a:lumOff val="25000"/>
                  </a:schemeClr>
                </a:solidFill>
                <a:latin typeface="Arial" pitchFamily="34" charset="0"/>
                <a:cs typeface="Arial" panose="020B0604020202020204" pitchFamily="34" charset="0"/>
              </a:rPr>
              <a:t>9S Meter Installation with 400:5 CT’s</a:t>
            </a:r>
          </a:p>
        </p:txBody>
      </p:sp>
      <p:sp>
        <p:nvSpPr>
          <p:cNvPr id="6147" name="Line 8"/>
          <p:cNvSpPr>
            <a:spLocks noChangeShapeType="1"/>
          </p:cNvSpPr>
          <p:nvPr/>
        </p:nvSpPr>
        <p:spPr bwMode="auto">
          <a:xfrm>
            <a:off x="523875" y="19478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8" name="Line 9"/>
          <p:cNvSpPr>
            <a:spLocks noChangeShapeType="1"/>
          </p:cNvSpPr>
          <p:nvPr/>
        </p:nvSpPr>
        <p:spPr bwMode="auto">
          <a:xfrm>
            <a:off x="523875" y="24812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 name="Line 10"/>
          <p:cNvSpPr>
            <a:spLocks noChangeShapeType="1"/>
          </p:cNvSpPr>
          <p:nvPr/>
        </p:nvSpPr>
        <p:spPr bwMode="auto">
          <a:xfrm>
            <a:off x="577850" y="30273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50"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41446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6"/>
          <p:cNvSpPr txBox="1">
            <a:spLocks noChangeArrowheads="1"/>
          </p:cNvSpPr>
          <p:nvPr/>
        </p:nvSpPr>
        <p:spPr bwMode="auto">
          <a:xfrm>
            <a:off x="3343275" y="14144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2" name="Picture 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475" y="20193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27"/>
          <p:cNvSpPr txBox="1">
            <a:spLocks noChangeArrowheads="1"/>
          </p:cNvSpPr>
          <p:nvPr/>
        </p:nvSpPr>
        <p:spPr bwMode="auto">
          <a:xfrm>
            <a:off x="4562475" y="21002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4" name="Picture 2"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4475" y="251142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28"/>
          <p:cNvSpPr txBox="1">
            <a:spLocks noChangeArrowheads="1"/>
          </p:cNvSpPr>
          <p:nvPr/>
        </p:nvSpPr>
        <p:spPr bwMode="auto">
          <a:xfrm>
            <a:off x="6086475" y="26336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sp>
        <p:nvSpPr>
          <p:cNvPr id="6156" name="Text Box 15"/>
          <p:cNvSpPr txBox="1">
            <a:spLocks noChangeArrowheads="1"/>
          </p:cNvSpPr>
          <p:nvPr/>
        </p:nvSpPr>
        <p:spPr bwMode="auto">
          <a:xfrm>
            <a:off x="7381875" y="13382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LOAD</a:t>
            </a:r>
          </a:p>
        </p:txBody>
      </p:sp>
      <p:sp>
        <p:nvSpPr>
          <p:cNvPr id="6157" name="Line 16"/>
          <p:cNvSpPr>
            <a:spLocks noChangeShapeType="1"/>
          </p:cNvSpPr>
          <p:nvPr/>
        </p:nvSpPr>
        <p:spPr bwMode="auto">
          <a:xfrm flipV="1">
            <a:off x="3038475" y="1654175"/>
            <a:ext cx="0" cy="403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8" name="Line 18"/>
          <p:cNvSpPr>
            <a:spLocks noChangeShapeType="1"/>
          </p:cNvSpPr>
          <p:nvPr/>
        </p:nvSpPr>
        <p:spPr bwMode="auto">
          <a:xfrm flipV="1">
            <a:off x="4410075" y="2176463"/>
            <a:ext cx="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 name="Line 19"/>
          <p:cNvSpPr>
            <a:spLocks noChangeShapeType="1"/>
          </p:cNvSpPr>
          <p:nvPr/>
        </p:nvSpPr>
        <p:spPr bwMode="auto">
          <a:xfrm flipV="1">
            <a:off x="4562475" y="2176463"/>
            <a:ext cx="0"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0" name="Line 20"/>
          <p:cNvSpPr>
            <a:spLocks noChangeShapeType="1"/>
          </p:cNvSpPr>
          <p:nvPr/>
        </p:nvSpPr>
        <p:spPr bwMode="auto">
          <a:xfrm flipV="1">
            <a:off x="5934075" y="2757488"/>
            <a:ext cx="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1" name="Line 21"/>
          <p:cNvSpPr>
            <a:spLocks noChangeShapeType="1"/>
          </p:cNvSpPr>
          <p:nvPr/>
        </p:nvSpPr>
        <p:spPr bwMode="auto">
          <a:xfrm flipV="1">
            <a:off x="6086475" y="2786063"/>
            <a:ext cx="0" cy="2819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62" name="Picture 31"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333750"/>
            <a:ext cx="41148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 Box 34"/>
          <p:cNvSpPr txBox="1">
            <a:spLocks noChangeArrowheads="1"/>
          </p:cNvSpPr>
          <p:nvPr/>
        </p:nvSpPr>
        <p:spPr bwMode="auto">
          <a:xfrm>
            <a:off x="33432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4" name="Text Box 35"/>
          <p:cNvSpPr txBox="1">
            <a:spLocks noChangeArrowheads="1"/>
          </p:cNvSpPr>
          <p:nvPr/>
        </p:nvSpPr>
        <p:spPr bwMode="auto">
          <a:xfrm>
            <a:off x="47148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5" name="Text Box 36"/>
          <p:cNvSpPr txBox="1">
            <a:spLocks noChangeArrowheads="1"/>
          </p:cNvSpPr>
          <p:nvPr/>
        </p:nvSpPr>
        <p:spPr bwMode="auto">
          <a:xfrm>
            <a:off x="61626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6" name="Line 22"/>
          <p:cNvSpPr>
            <a:spLocks noChangeShapeType="1"/>
          </p:cNvSpPr>
          <p:nvPr/>
        </p:nvSpPr>
        <p:spPr bwMode="auto">
          <a:xfrm flipH="1" flipV="1">
            <a:off x="3190875" y="5453063"/>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7" name="Line 24"/>
          <p:cNvSpPr>
            <a:spLocks noChangeShapeType="1"/>
          </p:cNvSpPr>
          <p:nvPr/>
        </p:nvSpPr>
        <p:spPr bwMode="auto">
          <a:xfrm flipH="1" flipV="1">
            <a:off x="4867275" y="5453063"/>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8" name="Line 23"/>
          <p:cNvSpPr>
            <a:spLocks noChangeShapeType="1"/>
          </p:cNvSpPr>
          <p:nvPr/>
        </p:nvSpPr>
        <p:spPr bwMode="auto">
          <a:xfrm flipH="1" flipV="1">
            <a:off x="3038475" y="5605463"/>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9" name="Line 25"/>
          <p:cNvSpPr>
            <a:spLocks noChangeShapeType="1"/>
          </p:cNvSpPr>
          <p:nvPr/>
        </p:nvSpPr>
        <p:spPr bwMode="auto">
          <a:xfrm flipH="1" flipV="1">
            <a:off x="4943475" y="5605463"/>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70" name="Picture 7"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5300663"/>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Text Box 12"/>
          <p:cNvSpPr txBox="1">
            <a:spLocks noChangeArrowheads="1"/>
          </p:cNvSpPr>
          <p:nvPr/>
        </p:nvSpPr>
        <p:spPr bwMode="auto">
          <a:xfrm>
            <a:off x="92075" y="133508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SOURCE</a:t>
            </a:r>
          </a:p>
        </p:txBody>
      </p:sp>
      <p:sp>
        <p:nvSpPr>
          <p:cNvPr id="6172" name="Text Box 11"/>
          <p:cNvSpPr txBox="1">
            <a:spLocks noChangeArrowheads="1"/>
          </p:cNvSpPr>
          <p:nvPr/>
        </p:nvSpPr>
        <p:spPr bwMode="auto">
          <a:xfrm>
            <a:off x="66675" y="165417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A</a:t>
            </a:r>
          </a:p>
        </p:txBody>
      </p:sp>
      <p:sp>
        <p:nvSpPr>
          <p:cNvPr id="6173" name="Text Box 14"/>
          <p:cNvSpPr txBox="1">
            <a:spLocks noChangeArrowheads="1"/>
          </p:cNvSpPr>
          <p:nvPr/>
        </p:nvSpPr>
        <p:spPr bwMode="auto">
          <a:xfrm>
            <a:off x="66675" y="220662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B</a:t>
            </a:r>
          </a:p>
        </p:txBody>
      </p:sp>
      <p:sp>
        <p:nvSpPr>
          <p:cNvPr id="6174" name="Text Box 13"/>
          <p:cNvSpPr txBox="1">
            <a:spLocks noChangeArrowheads="1"/>
          </p:cNvSpPr>
          <p:nvPr/>
        </p:nvSpPr>
        <p:spPr bwMode="auto">
          <a:xfrm>
            <a:off x="66675" y="27225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C</a:t>
            </a:r>
          </a:p>
        </p:txBody>
      </p:sp>
      <p:sp>
        <p:nvSpPr>
          <p:cNvPr id="6175" name="Rectangle 2"/>
          <p:cNvSpPr>
            <a:spLocks noGrp="1" noChangeArrowheads="1"/>
          </p:cNvSpPr>
          <p:nvPr>
            <p:ph type="title"/>
          </p:nvPr>
        </p:nvSpPr>
        <p:spPr>
          <a:xfrm>
            <a:off x="457200" y="274638"/>
            <a:ext cx="8229600" cy="563562"/>
          </a:xfrm>
          <a:solidFill>
            <a:srgbClr val="FF0000"/>
          </a:solidFill>
        </p:spPr>
        <p:txBody>
          <a:bodyPr/>
          <a:lstStyle/>
          <a:p>
            <a:pPr eaLnBrk="1" hangingPunct="1"/>
            <a:r>
              <a:rPr lang="en-US" altLang="en-US" sz="1800" dirty="0">
                <a:solidFill>
                  <a:schemeClr val="bg1"/>
                </a:solidFill>
              </a:rPr>
              <a:t>Fundamentals of Polyphase Field Meter Testing and Site Verification</a:t>
            </a:r>
            <a:endParaRPr lang="en-US" alt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a:solidFill>
                  <a:schemeClr val="bg1"/>
                </a:solidFill>
              </a:rPr>
              <a:t>Fundamentals of Polyphase Field Meter Testing and Site Verification</a:t>
            </a:r>
            <a:endParaRPr lang="en-US" altLang="en-US" sz="3000" dirty="0" smtClean="0">
              <a:solidFill>
                <a:schemeClr val="bg1"/>
              </a:solidFill>
            </a:endParaRPr>
          </a:p>
        </p:txBody>
      </p:sp>
      <p:sp>
        <p:nvSpPr>
          <p:cNvPr id="7171" name="Subtitle 2"/>
          <p:cNvSpPr txBox="1">
            <a:spLocks/>
          </p:cNvSpPr>
          <p:nvPr/>
        </p:nvSpPr>
        <p:spPr bwMode="auto">
          <a:xfrm>
            <a:off x="4724400" y="1681163"/>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spcBef>
                <a:spcPts val="800"/>
              </a:spcBef>
              <a:buFontTx/>
              <a:buNone/>
            </a:pPr>
            <a:endParaRPr lang="en-US" altLang="en-US" sz="2000" b="1" dirty="0">
              <a:latin typeface="Franklin Gothic Book" pitchFamily="34" charset="0"/>
            </a:endParaRPr>
          </a:p>
          <a:p>
            <a:pPr algn="ctr" eaLnBrk="1" hangingPunct="1">
              <a:spcBef>
                <a:spcPts val="800"/>
              </a:spcBef>
              <a:buFontTx/>
              <a:buNone/>
            </a:pPr>
            <a:r>
              <a:rPr lang="en-US" altLang="en-US" sz="2000" dirty="0">
                <a:cs typeface="Arial" charset="0"/>
              </a:rPr>
              <a:t>Typical Connections for Common Transformer (Instrument) Rated Meter Forms</a:t>
            </a:r>
          </a:p>
        </p:txBody>
      </p:sp>
      <p:pic>
        <p:nvPicPr>
          <p:cNvPr id="7172" name="Picture 5" descr="TESCO Meter F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350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Testing at Transformer Rated Sites</a:t>
            </a:r>
          </a:p>
        </p:txBody>
      </p:sp>
      <p:sp>
        <p:nvSpPr>
          <p:cNvPr id="11267" name="Rectangle 8"/>
          <p:cNvSpPr>
            <a:spLocks noChangeArrowheads="1"/>
          </p:cNvSpPr>
          <p:nvPr/>
        </p:nvSpPr>
        <p:spPr bwMode="auto">
          <a:xfrm>
            <a:off x="762000" y="1066800"/>
            <a:ext cx="396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dirty="0"/>
          </a:p>
          <a:p>
            <a:pPr eaLnBrk="1" hangingPunct="1">
              <a:spcBef>
                <a:spcPct val="0"/>
              </a:spcBef>
              <a:buFont typeface="Wingdings" pitchFamily="2" charset="2"/>
              <a:buChar char="ü"/>
            </a:pPr>
            <a:r>
              <a:rPr lang="en-US" altLang="en-US" sz="2800" dirty="0"/>
              <a:t>Meter Accuracy</a:t>
            </a:r>
          </a:p>
          <a:p>
            <a:pPr eaLnBrk="1" hangingPunct="1">
              <a:spcBef>
                <a:spcPct val="0"/>
              </a:spcBef>
              <a:buFont typeface="Wingdings" pitchFamily="2" charset="2"/>
              <a:buChar char="ü"/>
            </a:pPr>
            <a:r>
              <a:rPr lang="en-US" altLang="en-US" sz="2800" dirty="0"/>
              <a:t>Full Load</a:t>
            </a:r>
          </a:p>
          <a:p>
            <a:pPr eaLnBrk="1" hangingPunct="1">
              <a:spcBef>
                <a:spcPct val="0"/>
              </a:spcBef>
              <a:buFont typeface="Wingdings" pitchFamily="2" charset="2"/>
              <a:buChar char="ü"/>
            </a:pPr>
            <a:r>
              <a:rPr lang="en-US" altLang="en-US" sz="2800" dirty="0"/>
              <a:t>Light Load</a:t>
            </a:r>
          </a:p>
          <a:p>
            <a:pPr eaLnBrk="1" hangingPunct="1">
              <a:spcBef>
                <a:spcPct val="0"/>
              </a:spcBef>
              <a:buFont typeface="Wingdings" pitchFamily="2" charset="2"/>
              <a:buChar char="ü"/>
            </a:pPr>
            <a:r>
              <a:rPr lang="en-US" altLang="en-US" sz="2800" dirty="0"/>
              <a:t>Power Factor</a:t>
            </a:r>
          </a:p>
          <a:p>
            <a:pPr eaLnBrk="1" hangingPunct="1">
              <a:spcBef>
                <a:spcPct val="0"/>
              </a:spcBef>
              <a:buFont typeface="Wingdings" pitchFamily="2" charset="2"/>
              <a:buChar char="ü"/>
            </a:pPr>
            <a:r>
              <a:rPr lang="en-US" altLang="en-US" sz="2800" dirty="0"/>
              <a:t>CT Health</a:t>
            </a:r>
          </a:p>
          <a:p>
            <a:pPr eaLnBrk="1" hangingPunct="1">
              <a:spcBef>
                <a:spcPct val="0"/>
              </a:spcBef>
              <a:buFont typeface="Wingdings" pitchFamily="2" charset="2"/>
              <a:buChar char="ü"/>
            </a:pPr>
            <a:r>
              <a:rPr lang="en-US" altLang="en-US" sz="2800" dirty="0"/>
              <a:t>Burden Testing</a:t>
            </a:r>
          </a:p>
          <a:p>
            <a:pPr eaLnBrk="1" hangingPunct="1">
              <a:spcBef>
                <a:spcPct val="0"/>
              </a:spcBef>
              <a:buFont typeface="Wingdings" pitchFamily="2" charset="2"/>
              <a:buChar char="ü"/>
            </a:pPr>
            <a:r>
              <a:rPr lang="en-US" altLang="en-US" sz="2800" dirty="0"/>
              <a:t>Ratio Testing</a:t>
            </a:r>
          </a:p>
          <a:p>
            <a:pPr eaLnBrk="1" hangingPunct="1">
              <a:spcBef>
                <a:spcPct val="0"/>
              </a:spcBef>
              <a:buFont typeface="Wingdings" pitchFamily="2" charset="2"/>
              <a:buChar char="ü"/>
            </a:pPr>
            <a:r>
              <a:rPr lang="en-US" altLang="en-US" sz="2800" dirty="0"/>
              <a:t>Admittance Testing</a:t>
            </a:r>
          </a:p>
          <a:p>
            <a:pPr eaLnBrk="1" hangingPunct="1">
              <a:spcBef>
                <a:spcPct val="0"/>
              </a:spcBef>
              <a:buFont typeface="Wingdings" pitchFamily="2" charset="2"/>
              <a:buChar char="ü"/>
            </a:pPr>
            <a:r>
              <a:rPr lang="en-US" altLang="en-US" sz="2800" dirty="0"/>
              <a:t>Site Verification</a:t>
            </a:r>
          </a:p>
        </p:txBody>
      </p:sp>
      <p:pic>
        <p:nvPicPr>
          <p:cNvPr id="11268" name="Picture 8" descr="Meter 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28775"/>
            <a:ext cx="3048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627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Image result for nuts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2659063"/>
            <a:ext cx="16510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ctrTitle" idx="4294967295"/>
          </p:nvPr>
        </p:nvSpPr>
        <p:spPr>
          <a:xfrm>
            <a:off x="228600" y="533400"/>
            <a:ext cx="8915400" cy="990600"/>
          </a:xfrm>
        </p:spPr>
        <p:txBody>
          <a:bodyPr/>
          <a:lstStyle/>
          <a:p>
            <a:pPr eaLnBrk="1" hangingPunct="1"/>
            <a:r>
              <a:rPr lang="en-US" altLang="en-US" sz="2400" dirty="0" smtClean="0">
                <a:solidFill>
                  <a:schemeClr val="bg1"/>
                </a:solidFill>
              </a:rPr>
              <a:t>TESCO/Georgia Power 2017 Caribbean Meter School </a:t>
            </a:r>
            <a:br>
              <a:rPr lang="en-US" altLang="en-US" sz="2400" dirty="0" smtClean="0">
                <a:solidFill>
                  <a:schemeClr val="bg1"/>
                </a:solidFill>
              </a:rPr>
            </a:br>
            <a:r>
              <a:rPr lang="en-US" altLang="en-US" sz="2400" dirty="0" smtClean="0">
                <a:solidFill>
                  <a:schemeClr val="bg1"/>
                </a:solidFill>
              </a:rPr>
              <a:t/>
            </a:r>
            <a:br>
              <a:rPr lang="en-US" altLang="en-US" sz="2400" dirty="0" smtClean="0">
                <a:solidFill>
                  <a:schemeClr val="bg1"/>
                </a:solidFill>
              </a:rPr>
            </a:br>
            <a:r>
              <a:rPr lang="en-US" altLang="en-US" sz="2000" dirty="0" smtClean="0">
                <a:solidFill>
                  <a:schemeClr val="bg1"/>
                </a:solidFill>
              </a:rPr>
              <a:t>Fundamentals of Polyphase Field Meter Testing and Site Verification</a:t>
            </a:r>
            <a:r>
              <a:rPr lang="en-US" altLang="en-US" sz="2400" dirty="0" smtClean="0"/>
              <a:t/>
            </a:r>
            <a:br>
              <a:rPr lang="en-US" altLang="en-US" sz="2400" dirty="0" smtClean="0"/>
            </a:br>
            <a:endParaRPr lang="en-US" altLang="en-US" sz="2400" dirty="0" smtClean="0"/>
          </a:p>
        </p:txBody>
      </p:sp>
      <p:pic>
        <p:nvPicPr>
          <p:cNvPr id="8196" name="Picture 6" descr="TESCO-equipment-prewired-meter-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150" y="3455988"/>
            <a:ext cx="3155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6" descr="test k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0" y="3038475"/>
            <a:ext cx="19812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37"/>
          <p:cNvSpPr>
            <a:spLocks noChangeArrowheads="1"/>
          </p:cNvSpPr>
          <p:nvPr/>
        </p:nvSpPr>
        <p:spPr bwMode="auto">
          <a:xfrm rot="653790">
            <a:off x="4572000" y="1884363"/>
            <a:ext cx="3657600" cy="1227137"/>
          </a:xfrm>
          <a:prstGeom prst="curvedDownArrow">
            <a:avLst>
              <a:gd name="adj1" fmla="val 73770"/>
              <a:gd name="adj2" fmla="val 14754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8199" name="Rectangle 13"/>
          <p:cNvSpPr>
            <a:spLocks noChangeArrowheads="1"/>
          </p:cNvSpPr>
          <p:nvPr/>
        </p:nvSpPr>
        <p:spPr bwMode="auto">
          <a:xfrm>
            <a:off x="835025" y="4343400"/>
            <a:ext cx="22907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2000" dirty="0"/>
              <a:t>Full Load</a:t>
            </a:r>
          </a:p>
          <a:p>
            <a:pPr eaLnBrk="1" hangingPunct="1">
              <a:spcBef>
                <a:spcPct val="0"/>
              </a:spcBef>
              <a:buFont typeface="Wingdings" pitchFamily="2" charset="2"/>
              <a:buChar char="ü"/>
            </a:pPr>
            <a:r>
              <a:rPr lang="en-US" altLang="en-US" sz="2000" dirty="0"/>
              <a:t>Light Load</a:t>
            </a:r>
          </a:p>
          <a:p>
            <a:pPr eaLnBrk="1" hangingPunct="1">
              <a:spcBef>
                <a:spcPct val="0"/>
              </a:spcBef>
              <a:buFont typeface="Wingdings" pitchFamily="2" charset="2"/>
              <a:buChar char="ü"/>
            </a:pPr>
            <a:r>
              <a:rPr lang="en-US" altLang="en-US" sz="2000" dirty="0"/>
              <a:t>Power Factor</a:t>
            </a:r>
          </a:p>
        </p:txBody>
      </p:sp>
      <p:sp>
        <p:nvSpPr>
          <p:cNvPr id="8200" name="Rectangle 2"/>
          <p:cNvSpPr txBox="1">
            <a:spLocks noChangeArrowheads="1"/>
          </p:cNvSpPr>
          <p:nvPr/>
        </p:nvSpPr>
        <p:spPr bwMode="auto">
          <a:xfrm>
            <a:off x="425450" y="309563"/>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Fundamentals of Polyphase Field Meter Testing and Site Verification</a:t>
            </a:r>
          </a:p>
        </p:txBody>
      </p:sp>
      <p:sp>
        <p:nvSpPr>
          <p:cNvPr id="8201" name="TextBox 2"/>
          <p:cNvSpPr txBox="1">
            <a:spLocks noChangeArrowheads="1"/>
          </p:cNvSpPr>
          <p:nvPr/>
        </p:nvSpPr>
        <p:spPr bwMode="auto">
          <a:xfrm>
            <a:off x="608013" y="17907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t>Meter Accuracy Testing in a Nutshell</a:t>
            </a:r>
          </a:p>
        </p:txBody>
      </p:sp>
    </p:spTree>
    <p:custDataLst>
      <p:tags r:id="rId1"/>
    </p:custDataLst>
  </p:cSld>
  <p:clrMapOvr>
    <a:masterClrMapping/>
  </p:clrMapOvr>
  <p:transition spd="slow"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The Importance of CT Testing in the Field</a:t>
            </a:r>
          </a:p>
        </p:txBody>
      </p:sp>
      <p:sp>
        <p:nvSpPr>
          <p:cNvPr id="9219" name="Rectangle 8"/>
          <p:cNvSpPr>
            <a:spLocks noChangeArrowheads="1"/>
          </p:cNvSpPr>
          <p:nvPr/>
        </p:nvSpPr>
        <p:spPr bwMode="auto">
          <a:xfrm>
            <a:off x="533400" y="16002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pPr>
            <a:r>
              <a:rPr lang="en-US" altLang="en-US" sz="2000" dirty="0"/>
              <a:t>One transformer in three wired backwards will give the customer a bill of 1/3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broken wire to a single transformer will give the customer a bill of 2/3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9220" name="Picture 6"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26670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6844</TotalTime>
  <Words>2432</Words>
  <Application>Microsoft Office PowerPoint</Application>
  <PresentationFormat>On-screen Show (4:3)</PresentationFormat>
  <Paragraphs>461</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Custom Design</vt:lpstr>
      <vt:lpstr>Chart</vt:lpstr>
      <vt:lpstr>Equation</vt:lpstr>
      <vt:lpstr>PowerPoint Presentation</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Testing at Transformer Rated Sites</vt:lpstr>
      <vt:lpstr>TESCO/Georgia Power 2017 Caribbean Meter School   Fundamentals of Polyphase Field Meter Testing and Site Verification </vt:lpstr>
      <vt:lpstr>The Importance of CT Testing in the Field</vt:lpstr>
      <vt:lpstr>The Importance of CT Testing in the Field (continued)</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Three Phase Power Blondel’s Theorem</vt:lpstr>
      <vt:lpstr>Three Phase Power Blondel’s Theorem</vt:lpstr>
      <vt:lpstr>Three Phase Power Blondel’s Theorem</vt:lpstr>
      <vt:lpstr>Blondel’s Theorem</vt:lpstr>
      <vt:lpstr>Blondel’s Theorem</vt:lpstr>
      <vt:lpstr>Blondel’s Theorem</vt:lpstr>
      <vt:lpstr>Blondel’s Theorem</vt:lpstr>
      <vt:lpstr>Blondel’s Theorem</vt:lpstr>
      <vt:lpstr>Blondel’s Theorem</vt:lpstr>
      <vt:lpstr>Blondel’s Theorem</vt:lpstr>
      <vt:lpstr>Site Verification: Why should we invest our limited meter service resources here</vt:lpstr>
      <vt:lpstr>Potential list of tasks to be completed during a Site Verification of a Transformer Rated Metering Site</vt:lpstr>
      <vt:lpstr>Site Verification Checklist (continued)</vt:lpstr>
      <vt:lpstr>Site Verification Checklist (continued)</vt:lpstr>
      <vt:lpstr>Periodic Site Inspections…..</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140</cp:revision>
  <cp:lastPrinted>2019-03-11T18:25:15Z</cp:lastPrinted>
  <dcterms:created xsi:type="dcterms:W3CDTF">2012-09-24T21:06:00Z</dcterms:created>
  <dcterms:modified xsi:type="dcterms:W3CDTF">2020-02-25T18:10:40Z</dcterms:modified>
</cp:coreProperties>
</file>