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3"/>
  </p:notesMasterIdLst>
  <p:sldIdLst>
    <p:sldId id="305" r:id="rId2"/>
    <p:sldId id="310" r:id="rId3"/>
    <p:sldId id="317" r:id="rId4"/>
    <p:sldId id="311" r:id="rId5"/>
    <p:sldId id="313" r:id="rId6"/>
    <p:sldId id="314" r:id="rId7"/>
    <p:sldId id="315" r:id="rId8"/>
    <p:sldId id="316" r:id="rId9"/>
    <p:sldId id="324" r:id="rId10"/>
    <p:sldId id="320" r:id="rId11"/>
    <p:sldId id="288" r:id="rId12"/>
    <p:sldId id="319" r:id="rId13"/>
    <p:sldId id="309" r:id="rId14"/>
    <p:sldId id="308" r:id="rId15"/>
    <p:sldId id="259" r:id="rId16"/>
    <p:sldId id="321" r:id="rId17"/>
    <p:sldId id="293" r:id="rId18"/>
    <p:sldId id="294" r:id="rId19"/>
    <p:sldId id="296" r:id="rId20"/>
    <p:sldId id="292" r:id="rId21"/>
    <p:sldId id="286" r:id="rId22"/>
    <p:sldId id="277" r:id="rId23"/>
    <p:sldId id="278" r:id="rId24"/>
    <p:sldId id="274" r:id="rId25"/>
    <p:sldId id="283" r:id="rId26"/>
    <p:sldId id="322" r:id="rId27"/>
    <p:sldId id="323" r:id="rId28"/>
    <p:sldId id="284" r:id="rId29"/>
    <p:sldId id="261" r:id="rId30"/>
    <p:sldId id="273" r:id="rId31"/>
    <p:sldId id="276" r:id="rId32"/>
    <p:sldId id="268" r:id="rId33"/>
    <p:sldId id="275" r:id="rId34"/>
    <p:sldId id="285" r:id="rId35"/>
    <p:sldId id="318" r:id="rId36"/>
    <p:sldId id="269" r:id="rId37"/>
    <p:sldId id="303" r:id="rId38"/>
    <p:sldId id="299" r:id="rId39"/>
    <p:sldId id="300" r:id="rId40"/>
    <p:sldId id="302" r:id="rId41"/>
    <p:sldId id="307"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333333"/>
    <a:srgbClr val="292929"/>
    <a:srgbClr val="CC3300"/>
    <a:srgbClr val="003399"/>
    <a:srgbClr val="000099"/>
    <a:srgbClr val="3366FF"/>
    <a:srgbClr val="2F54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0395" autoAdjust="0"/>
  </p:normalViewPr>
  <p:slideViewPr>
    <p:cSldViewPr>
      <p:cViewPr>
        <p:scale>
          <a:sx n="100" d="100"/>
          <a:sy n="100" d="100"/>
        </p:scale>
        <p:origin x="-91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853A6F2-9142-45E6-A918-8285AA57D7FE}" type="slidenum">
              <a:rPr lang="en-US"/>
              <a:pPr>
                <a:defRPr/>
              </a:pPr>
              <a:t>‹#›</a:t>
            </a:fld>
            <a:endParaRPr lang="en-US" dirty="0"/>
          </a:p>
        </p:txBody>
      </p:sp>
    </p:spTree>
    <p:extLst>
      <p:ext uri="{BB962C8B-B14F-4D97-AF65-F5344CB8AC3E}">
        <p14:creationId xmlns:p14="http://schemas.microsoft.com/office/powerpoint/2010/main" val="486144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B917A53-075A-4B5A-9413-704AB7460CE2}" type="slidenum">
              <a:rPr lang="en-US" altLang="en-US" smtClean="0"/>
              <a:pPr>
                <a:spcBef>
                  <a:spcPct val="0"/>
                </a:spcBef>
              </a:pPr>
              <a:t>1</a:t>
            </a:fld>
            <a:endParaRPr lang="en-US" altLang="en-US"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0929B0-FFA0-490A-87D0-39E8BE57B9A0}" type="slidenum">
              <a:rPr lang="en-US" altLang="en-US" smtClean="0"/>
              <a:pPr eaLnBrk="1" hangingPunct="1">
                <a:spcBef>
                  <a:spcPct val="0"/>
                </a:spcBef>
              </a:pPr>
              <a:t>10</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B1248D-9B0C-4E2D-9E2E-0B969AEBC012}" type="datetime1">
              <a:rPr lang="de-DE" altLang="en-US" smtClean="0"/>
              <a:pPr eaLnBrk="1" hangingPunct="1"/>
              <a:t>03.03.2020</a:t>
            </a:fld>
            <a:endParaRPr lang="fi-FI" altLang="en-US" smtClean="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4D541-48F5-48DB-B820-561441773D87}" type="slidenum">
              <a:rPr lang="fi-FI" altLang="en-US" smtClean="0"/>
              <a:pPr eaLnBrk="1" hangingPunct="1"/>
              <a:t>11</a:t>
            </a:fld>
            <a:endParaRPr lang="fi-FI"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B1248D-9B0C-4E2D-9E2E-0B969AEBC012}" type="datetime1">
              <a:rPr lang="de-DE" altLang="en-US" smtClean="0"/>
              <a:pPr eaLnBrk="1" hangingPunct="1"/>
              <a:t>03.03.2020</a:t>
            </a:fld>
            <a:endParaRPr lang="fi-FI" altLang="en-US" smtClean="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4D541-48F5-48DB-B820-561441773D87}" type="slidenum">
              <a:rPr lang="fi-FI" altLang="en-US" smtClean="0"/>
              <a:pPr eaLnBrk="1" hangingPunct="1"/>
              <a:t>12</a:t>
            </a:fld>
            <a:endParaRPr lang="fi-FI"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B1248D-9B0C-4E2D-9E2E-0B969AEBC012}" type="datetime1">
              <a:rPr lang="de-DE" altLang="en-US" smtClean="0"/>
              <a:pPr eaLnBrk="1" hangingPunct="1"/>
              <a:t>03.03.2020</a:t>
            </a:fld>
            <a:endParaRPr lang="fi-FI" altLang="en-US" smtClean="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34D541-48F5-48DB-B820-561441773D87}" type="slidenum">
              <a:rPr lang="fi-FI" altLang="en-US" smtClean="0"/>
              <a:pPr eaLnBrk="1" hangingPunct="1"/>
              <a:t>13</a:t>
            </a:fld>
            <a:endParaRPr lang="fi-FI"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5DDCC6-B114-4A37-AFE7-E3830A16CA23}" type="slidenum">
              <a:rPr lang="en-US" altLang="en-US" smtClean="0"/>
              <a:pPr eaLnBrk="1" hangingPunct="1">
                <a:spcBef>
                  <a:spcPct val="0"/>
                </a:spcBef>
              </a:pPr>
              <a:t>14</a:t>
            </a:fld>
            <a:endParaRPr lang="en-US" altLang="en-US"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1DBD58-13B6-4767-ACF6-D7E79047BD22}" type="slidenum">
              <a:rPr lang="en-US" altLang="en-US" smtClean="0"/>
              <a:pPr eaLnBrk="1" hangingPunct="1">
                <a:spcBef>
                  <a:spcPct val="0"/>
                </a:spcBef>
              </a:pPr>
              <a:t>15</a:t>
            </a:fld>
            <a:endParaRPr lang="en-US" altLang="en-US" dirty="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604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38DB56-BFB3-4C55-B8A1-4BA44EAB9DB4}" type="datetime1">
              <a:rPr lang="de-DE" altLang="en-US" smtClean="0"/>
              <a:pPr eaLnBrk="1" hangingPunct="1"/>
              <a:t>03.03.2020</a:t>
            </a:fld>
            <a:endParaRPr lang="fi-FI" altLang="en-US" smtClean="0"/>
          </a:p>
        </p:txBody>
      </p:sp>
      <p:sp>
        <p:nvSpPr>
          <p:cNvPr id="60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6EEF4F-EFC1-423E-BBB7-CBE3DC1DF838}" type="slidenum">
              <a:rPr lang="fi-FI" altLang="en-US" smtClean="0"/>
              <a:pPr eaLnBrk="1" hangingPunct="1"/>
              <a:t>17</a:t>
            </a:fld>
            <a:endParaRPr lang="fi-FI"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ln/>
        </p:spPr>
      </p:sp>
      <p:sp>
        <p:nvSpPr>
          <p:cNvPr id="614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634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593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1725CC-C17C-4EFC-80C2-3CBF02E06EA7}" type="datetime1">
              <a:rPr lang="de-DE" altLang="en-US" smtClean="0"/>
              <a:pPr eaLnBrk="1" hangingPunct="1"/>
              <a:t>03.03.2020</a:t>
            </a:fld>
            <a:endParaRPr lang="fi-FI" altLang="en-US" smtClean="0"/>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9625F9-9F38-46F1-96EB-DF7D874D7DE6}" type="slidenum">
              <a:rPr lang="fi-FI" altLang="en-US" smtClean="0"/>
              <a:pPr eaLnBrk="1" hangingPunct="1"/>
              <a:t>20</a:t>
            </a:fld>
            <a:endParaRPr lang="fi-FI"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10ABD8-7E4E-460A-8BE0-C8F24FE0FB22}" type="slidenum">
              <a:rPr lang="en-US" altLang="en-US" smtClean="0"/>
              <a:pPr eaLnBrk="1" hangingPunct="1">
                <a:spcBef>
                  <a:spcPct val="0"/>
                </a:spcBef>
              </a:pPr>
              <a:t>2</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21</a:t>
            </a:fld>
            <a:endParaRPr lang="en-US" dirty="0"/>
          </a:p>
        </p:txBody>
      </p:sp>
    </p:spTree>
    <p:extLst>
      <p:ext uri="{BB962C8B-B14F-4D97-AF65-F5344CB8AC3E}">
        <p14:creationId xmlns:p14="http://schemas.microsoft.com/office/powerpoint/2010/main" val="46322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9FC64D-C3EC-40BA-9948-43930357B096}" type="slidenum">
              <a:rPr lang="en-US" altLang="en-US" smtClean="0"/>
              <a:pPr eaLnBrk="1" hangingPunct="1">
                <a:spcBef>
                  <a:spcPct val="0"/>
                </a:spcBef>
              </a:pPr>
              <a:t>22</a:t>
            </a:fld>
            <a:endParaRPr lang="en-US" alt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F3F5B25-2871-4AA2-9DF1-34F75FEDD274}" type="slidenum">
              <a:rPr lang="en-US" altLang="en-US"/>
              <a:pPr algn="r" eaLnBrk="1" hangingPunct="1">
                <a:spcBef>
                  <a:spcPct val="0"/>
                </a:spcBef>
              </a:pPr>
              <a:t>23</a:t>
            </a:fld>
            <a:endParaRPr lang="en-US" alt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FC49E51-9D8B-4032-90C8-5423603B8E70}" type="slidenum">
              <a:rPr lang="en-US" altLang="en-US" smtClean="0"/>
              <a:pPr eaLnBrk="1" hangingPunct="1">
                <a:spcBef>
                  <a:spcPct val="0"/>
                </a:spcBef>
              </a:pPr>
              <a:t>24</a:t>
            </a:fld>
            <a:endParaRPr lang="en-US" altLang="en-US" dirty="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25</a:t>
            </a:fld>
            <a:endParaRPr lang="en-US" dirty="0"/>
          </a:p>
        </p:txBody>
      </p:sp>
    </p:spTree>
    <p:extLst>
      <p:ext uri="{BB962C8B-B14F-4D97-AF65-F5344CB8AC3E}">
        <p14:creationId xmlns:p14="http://schemas.microsoft.com/office/powerpoint/2010/main" val="2184982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26</a:t>
            </a:fld>
            <a:endParaRPr lang="en-US" dirty="0"/>
          </a:p>
        </p:txBody>
      </p:sp>
    </p:spTree>
    <p:extLst>
      <p:ext uri="{BB962C8B-B14F-4D97-AF65-F5344CB8AC3E}">
        <p14:creationId xmlns:p14="http://schemas.microsoft.com/office/powerpoint/2010/main" val="218498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27</a:t>
            </a:fld>
            <a:endParaRPr lang="en-US" dirty="0"/>
          </a:p>
        </p:txBody>
      </p:sp>
    </p:spTree>
    <p:extLst>
      <p:ext uri="{BB962C8B-B14F-4D97-AF65-F5344CB8AC3E}">
        <p14:creationId xmlns:p14="http://schemas.microsoft.com/office/powerpoint/2010/main" val="2184982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3A6F2-9142-45E6-A918-8285AA57D7FE}" type="slidenum">
              <a:rPr lang="en-US" smtClean="0"/>
              <a:pPr>
                <a:defRPr/>
              </a:pPr>
              <a:t>28</a:t>
            </a:fld>
            <a:endParaRPr lang="en-US" dirty="0"/>
          </a:p>
        </p:txBody>
      </p:sp>
    </p:spTree>
    <p:extLst>
      <p:ext uri="{BB962C8B-B14F-4D97-AF65-F5344CB8AC3E}">
        <p14:creationId xmlns:p14="http://schemas.microsoft.com/office/powerpoint/2010/main" val="2233519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86E3CB-6D2E-4788-A958-968D29DBB130}" type="slidenum">
              <a:rPr lang="en-US" altLang="en-US" smtClean="0"/>
              <a:pPr eaLnBrk="1" hangingPunct="1">
                <a:spcBef>
                  <a:spcPct val="0"/>
                </a:spcBef>
              </a:pPr>
              <a:t>29</a:t>
            </a:fld>
            <a:endParaRPr lang="en-US" alt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21A7AC3-199D-4BD2-B27B-ECB6CB382AA9}" type="slidenum">
              <a:rPr lang="en-US" altLang="en-US" smtClean="0"/>
              <a:pPr eaLnBrk="1" hangingPunct="1">
                <a:spcBef>
                  <a:spcPct val="0"/>
                </a:spcBef>
              </a:pPr>
              <a:t>30</a:t>
            </a:fld>
            <a:endParaRPr lang="en-US" alt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0929B0-FFA0-490A-87D0-39E8BE57B9A0}" type="slidenum">
              <a:rPr lang="en-US" altLang="en-US" smtClean="0"/>
              <a:pPr eaLnBrk="1" hangingPunct="1">
                <a:spcBef>
                  <a:spcPct val="0"/>
                </a:spcBef>
              </a:pPr>
              <a:t>3</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C327566-618B-4F02-B247-BA2458A1BD2A}" type="slidenum">
              <a:rPr lang="en-US" altLang="en-US" smtClean="0"/>
              <a:pPr eaLnBrk="1" hangingPunct="1">
                <a:spcBef>
                  <a:spcPct val="0"/>
                </a:spcBef>
              </a:pPr>
              <a:t>31</a:t>
            </a:fld>
            <a:endParaRPr lang="en-US" alt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D2C082-975A-4C04-8C58-22D9F7250399}" type="slidenum">
              <a:rPr lang="en-US" altLang="en-US" smtClean="0"/>
              <a:pPr eaLnBrk="1" hangingPunct="1">
                <a:spcBef>
                  <a:spcPct val="0"/>
                </a:spcBef>
              </a:pPr>
              <a:t>32</a:t>
            </a:fld>
            <a:endParaRPr lang="en-US" alt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4D7B40C-C70E-47AC-A23F-60C20A897427}" type="slidenum">
              <a:rPr lang="en-US" altLang="en-US" smtClean="0"/>
              <a:pPr eaLnBrk="1" hangingPunct="1">
                <a:spcBef>
                  <a:spcPct val="0"/>
                </a:spcBef>
              </a:pPr>
              <a:t>33</a:t>
            </a:fld>
            <a:endParaRPr lang="en-US" alt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DE35B3B-BBAE-462E-B3B6-5008FFB26061}" type="slidenum">
              <a:rPr lang="en-US" altLang="en-US"/>
              <a:pPr algn="r" eaLnBrk="1" hangingPunct="1">
                <a:spcBef>
                  <a:spcPct val="0"/>
                </a:spcBef>
              </a:pPr>
              <a:t>34</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DE35B3B-BBAE-462E-B3B6-5008FFB26061}" type="slidenum">
              <a:rPr lang="en-US" altLang="en-US"/>
              <a:pPr algn="r" eaLnBrk="1" hangingPunct="1">
                <a:spcBef>
                  <a:spcPct val="0"/>
                </a:spcBef>
              </a:pPr>
              <a:t>35</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01DB6D-4C53-4702-8DE4-A72378E4722F}" type="slidenum">
              <a:rPr lang="en-US" altLang="en-US" smtClean="0"/>
              <a:pPr eaLnBrk="1" hangingPunct="1">
                <a:spcBef>
                  <a:spcPct val="0"/>
                </a:spcBef>
              </a:pPr>
              <a:t>36</a:t>
            </a:fld>
            <a:endParaRPr lang="en-US" altLang="en-US" dirty="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01DB6D-4C53-4702-8DE4-A72378E4722F}" type="slidenum">
              <a:rPr lang="en-US" altLang="en-US" smtClean="0"/>
              <a:pPr eaLnBrk="1" hangingPunct="1">
                <a:spcBef>
                  <a:spcPct val="0"/>
                </a:spcBef>
              </a:pPr>
              <a:t>37</a:t>
            </a:fld>
            <a:endParaRPr lang="en-US" altLang="en-US" dirty="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89D67C-4258-4294-AF10-39565C8856D8}" type="slidenum">
              <a:rPr lang="en-US" altLang="en-US" smtClean="0"/>
              <a:pPr eaLnBrk="1" hangingPunct="1">
                <a:spcBef>
                  <a:spcPct val="0"/>
                </a:spcBef>
              </a:pPr>
              <a:t>38</a:t>
            </a:fld>
            <a:endParaRPr lang="en-US"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89D67C-4258-4294-AF10-39565C8856D8}" type="slidenum">
              <a:rPr lang="en-US" altLang="en-US" smtClean="0"/>
              <a:pPr eaLnBrk="1" hangingPunct="1">
                <a:spcBef>
                  <a:spcPct val="0"/>
                </a:spcBef>
              </a:pPr>
              <a:t>39</a:t>
            </a:fld>
            <a:endParaRPr lang="en-US"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89D67C-4258-4294-AF10-39565C8856D8}" type="slidenum">
              <a:rPr lang="en-US" altLang="en-US" smtClean="0"/>
              <a:pPr eaLnBrk="1" hangingPunct="1">
                <a:spcBef>
                  <a:spcPct val="0"/>
                </a:spcBef>
              </a:pPr>
              <a:t>40</a:t>
            </a:fld>
            <a:endParaRPr lang="en-US"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F26B7E-0184-494D-8EDC-B19737E4A64E}" type="slidenum">
              <a:rPr lang="en-US" altLang="en-US" smtClean="0"/>
              <a:pPr eaLnBrk="1" hangingPunct="1">
                <a:spcBef>
                  <a:spcPct val="0"/>
                </a:spcBef>
              </a:pPr>
              <a:t>4</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7452BBE-181A-4B97-AAAE-7C92FF066AFD}" type="slidenum">
              <a:rPr lang="en-US" altLang="en-US" smtClean="0"/>
              <a:pPr>
                <a:spcBef>
                  <a:spcPct val="0"/>
                </a:spcBef>
              </a:pPr>
              <a:t>41</a:t>
            </a:fld>
            <a:endParaRPr lang="en-US" alt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DC01D8C-3A1D-404E-8592-028F27C9B989}" type="slidenum">
              <a:rPr lang="en-US" altLang="en-US" smtClean="0"/>
              <a:pPr eaLnBrk="1" hangingPunct="1">
                <a:spcBef>
                  <a:spcPct val="0"/>
                </a:spcBef>
              </a:pPr>
              <a:t>5</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C797FE6-A23B-4B9D-9B74-0E87C0804F00}" type="slidenum">
              <a:rPr lang="en-US" altLang="en-US" smtClean="0"/>
              <a:pPr eaLnBrk="1" hangingPunct="1">
                <a:spcBef>
                  <a:spcPct val="0"/>
                </a:spcBef>
              </a:pPr>
              <a:t>6</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lnSpc>
                <a:spcPct val="100000"/>
              </a:lnSpc>
              <a:spcBef>
                <a:spcPct val="0"/>
              </a:spcBef>
            </a:pPr>
            <a:fld id="{6678C231-32C3-4C41-80B4-FDB60C0C5118}" type="slidenum">
              <a:rPr lang="en-US" altLang="en-US"/>
              <a:pPr algn="r" eaLnBrk="1" hangingPunct="1">
                <a:lnSpc>
                  <a:spcPct val="100000"/>
                </a:lnSpc>
                <a:spcBef>
                  <a:spcPct val="0"/>
                </a:spcBef>
              </a:pPr>
              <a:t>7</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lnSpc>
                <a:spcPct val="100000"/>
              </a:lnSpc>
              <a:spcBef>
                <a:spcPct val="0"/>
              </a:spcBef>
            </a:pPr>
            <a:fld id="{8D1B508A-BA0E-4678-9E1C-40ABA9AE29A4}" type="slidenum">
              <a:rPr lang="en-US" altLang="en-US"/>
              <a:pPr algn="r" eaLnBrk="1" hangingPunct="1">
                <a:lnSpc>
                  <a:spcPct val="100000"/>
                </a:lnSpc>
                <a:spcBef>
                  <a:spcPct val="0"/>
                </a:spcBef>
              </a:pPr>
              <a:t>8</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spcAft>
                <a:spcPct val="0"/>
              </a:spcAft>
              <a:defRPr sz="1200">
                <a:solidFill>
                  <a:schemeClr val="tx1"/>
                </a:solidFill>
                <a:latin typeface="Arial" charset="0"/>
              </a:defRPr>
            </a:lvl1pPr>
            <a:lvl2pPr marL="742950" indent="-285750" eaLnBrk="0" hangingPunct="0">
              <a:spcBef>
                <a:spcPct val="30000"/>
              </a:spcBef>
              <a:spcAft>
                <a:spcPct val="0"/>
              </a:spcAft>
              <a:defRPr sz="1200">
                <a:solidFill>
                  <a:schemeClr val="tx1"/>
                </a:solidFill>
                <a:latin typeface="Arial" charset="0"/>
              </a:defRPr>
            </a:lvl2pPr>
            <a:lvl3pPr marL="1143000" indent="-228600" eaLnBrk="0" hangingPunct="0">
              <a:spcBef>
                <a:spcPct val="30000"/>
              </a:spcBef>
              <a:spcAft>
                <a:spcPct val="0"/>
              </a:spcAft>
              <a:defRPr sz="1200">
                <a:solidFill>
                  <a:schemeClr val="tx1"/>
                </a:solidFill>
                <a:latin typeface="Arial" charset="0"/>
              </a:defRPr>
            </a:lvl3pPr>
            <a:lvl4pPr marL="1600200" indent="-228600" eaLnBrk="0" hangingPunct="0">
              <a:spcBef>
                <a:spcPct val="30000"/>
              </a:spcBef>
              <a:spcAft>
                <a:spcPct val="0"/>
              </a:spcAft>
              <a:defRPr sz="1200">
                <a:solidFill>
                  <a:schemeClr val="tx1"/>
                </a:solidFill>
                <a:latin typeface="Arial" charset="0"/>
              </a:defRPr>
            </a:lvl4pPr>
            <a:lvl5pPr marL="2057400" indent="-228600" eaLnBrk="0" hangingPunct="0">
              <a:spcBef>
                <a:spcPct val="30000"/>
              </a:spcBef>
              <a:spcAft>
                <a:spcPct val="0"/>
              </a:spcAft>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0929B0-FFA0-490A-87D0-39E8BE57B9A0}" type="slidenum">
              <a:rPr lang="en-US" altLang="en-US" smtClean="0"/>
              <a:pPr eaLnBrk="1" hangingPunct="1">
                <a:spcBef>
                  <a:spcPct val="0"/>
                </a:spcBef>
              </a:pPr>
              <a:t>9</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388735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6474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221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50150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17829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189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06665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4501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775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59533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338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45431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85953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33400" y="159906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 name="Picture 6"/>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48600" y="6169455"/>
            <a:ext cx="893763" cy="54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1">
            <a:extLst>
              <a:ext uri="{FF2B5EF4-FFF2-40B4-BE49-F238E27FC236}"/>
            </a:extLst>
          </p:cNvPr>
          <p:cNvSpPr txBox="1">
            <a:spLocks noChangeArrowheads="1"/>
          </p:cNvSpPr>
          <p:nvPr userDrawn="1"/>
        </p:nvSpPr>
        <p:spPr bwMode="auto">
          <a:xfrm>
            <a:off x="3886200" y="6288088"/>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400" dirty="0" smtClean="0"/>
              <a:t>Slide </a:t>
            </a:r>
            <a:fld id="{584634A8-2479-4EB5-93B0-8C6D2C75A37A}" type="slidenum">
              <a:rPr lang="en-US" altLang="en-US" sz="1400" smtClean="0"/>
              <a:pPr eaLnBrk="1" hangingPunct="1">
                <a:defRPr/>
              </a:pPr>
              <a:t>‹#›</a:t>
            </a:fld>
            <a:endParaRPr lang="en-US" altLang="en-US" sz="1400" dirty="0" smtClean="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oleObject" Target="../embeddings/Microsoft_Word_97_-_2003_Document3.doc"/><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emf"/><Relationship Id="rId5" Type="http://schemas.openxmlformats.org/officeDocument/2006/relationships/oleObject" Target="../embeddings/Microsoft_Word_97_-_2003_Document4.doc"/><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AdventNAS\Advent\Tesco\Marketing%20DO%20NOT%20MOVE%20THIS%20FOLDER\Presentations\TESCO%20Conference%20Presentations\Hot%20Socket%20Simulation.mp4" TargetMode="External"/><Relationship Id="rId1" Type="http://schemas.microsoft.com/office/2007/relationships/media" Target="file:///\\AdventNAS\Advent\Tesco\Marketing%20DO%20NOT%20MOVE%20THIS%20FOLDER\Presentations\TESCO%20Conference%20Presentations\Hot%20Socket%20Simulation.mp4" TargetMode="Externa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5.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tescometering.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4294967295"/>
          </p:nvPr>
        </p:nvSpPr>
        <p:spPr bwMode="auto">
          <a:xfrm>
            <a:off x="457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10/02/2012</a:t>
            </a:r>
          </a:p>
        </p:txBody>
      </p:sp>
      <p:sp>
        <p:nvSpPr>
          <p:cNvPr id="2051" name="Slide Number Placeholder 4"/>
          <p:cNvSpPr>
            <a:spLocks noGrp="1"/>
          </p:cNvSpPr>
          <p:nvPr>
            <p:ph type="sldNum" sz="quarter" idx="4294967295"/>
          </p:nvPr>
        </p:nvSpPr>
        <p:spPr bwMode="auto">
          <a:xfrm>
            <a:off x="3810000" y="6248400"/>
            <a:ext cx="1066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400" dirty="0"/>
              <a:t>Slide </a:t>
            </a:r>
            <a:fld id="{D8C3742C-8B82-43D4-ACF0-0E91CE680760}" type="slidenum">
              <a:rPr lang="en-US" altLang="en-US" sz="1400"/>
              <a:pPr algn="r" eaLnBrk="1" hangingPunct="1">
                <a:spcBef>
                  <a:spcPct val="0"/>
                </a:spcBef>
                <a:buFontTx/>
                <a:buNone/>
              </a:pPr>
              <a:t>1</a:t>
            </a:fld>
            <a:endParaRPr lang="en-US" altLang="en-US" sz="1400" dirty="0"/>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dirty="0"/>
          </a:p>
        </p:txBody>
      </p:sp>
      <p:sp>
        <p:nvSpPr>
          <p:cNvPr id="2054" name="Rectangle 5"/>
          <p:cNvSpPr>
            <a:spLocks noChangeArrowheads="1"/>
          </p:cNvSpPr>
          <p:nvPr/>
        </p:nvSpPr>
        <p:spPr bwMode="auto">
          <a:xfrm>
            <a:off x="0" y="1371600"/>
            <a:ext cx="9144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2055" name="Text Box 4"/>
          <p:cNvSpPr txBox="1">
            <a:spLocks noChangeArrowheads="1"/>
          </p:cNvSpPr>
          <p:nvPr/>
        </p:nvSpPr>
        <p:spPr bwMode="auto">
          <a:xfrm>
            <a:off x="2363572" y="1618536"/>
            <a:ext cx="47949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b="1" dirty="0" smtClean="0">
                <a:solidFill>
                  <a:srgbClr val="2F549D"/>
                </a:solidFill>
              </a:rPr>
              <a:t>Test Switch Operations, Accessories &amp;                      Hot Sockets</a:t>
            </a:r>
            <a:endParaRPr lang="en-US" altLang="en-US" dirty="0">
              <a:solidFill>
                <a:srgbClr val="FF0000"/>
              </a:solidFill>
            </a:endParaRPr>
          </a:p>
        </p:txBody>
      </p:sp>
      <p:sp>
        <p:nvSpPr>
          <p:cNvPr id="2056" name="Text Box 10"/>
          <p:cNvSpPr txBox="1">
            <a:spLocks noChangeArrowheads="1"/>
          </p:cNvSpPr>
          <p:nvPr/>
        </p:nvSpPr>
        <p:spPr bwMode="auto">
          <a:xfrm>
            <a:off x="1295400" y="4648200"/>
            <a:ext cx="7620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John Greenewald, </a:t>
            </a:r>
            <a:r>
              <a:rPr lang="en-US" altLang="en-US" sz="2400" dirty="0">
                <a:solidFill>
                  <a:schemeClr val="bg1"/>
                </a:solidFill>
              </a:rPr>
              <a:t>TESCO</a:t>
            </a: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a:solidFill>
                <a:schemeClr val="bg1"/>
              </a:solidFill>
            </a:endParaRPr>
          </a:p>
          <a:p>
            <a:pPr algn="r">
              <a:buFontTx/>
              <a:buNone/>
            </a:pPr>
            <a:r>
              <a:rPr lang="en-US" altLang="en-US" sz="1600" i="1" dirty="0">
                <a:solidFill>
                  <a:schemeClr val="bg1"/>
                </a:solidFill>
              </a:rPr>
              <a:t>for </a:t>
            </a:r>
            <a:r>
              <a:rPr lang="en-US" altLang="en-US" sz="1600" i="1" dirty="0" smtClean="0">
                <a:solidFill>
                  <a:schemeClr val="bg1"/>
                </a:solidFill>
              </a:rPr>
              <a:t>MEAU Meter School 102</a:t>
            </a:r>
            <a:endParaRPr lang="en-US" altLang="en-US" sz="1600" i="1" dirty="0">
              <a:solidFill>
                <a:schemeClr val="bg1"/>
              </a:solidFill>
            </a:endParaRPr>
          </a:p>
          <a:p>
            <a:pPr algn="r">
              <a:buFontTx/>
              <a:buNone/>
            </a:pPr>
            <a:r>
              <a:rPr lang="en-US" altLang="en-US" sz="1600" i="1" dirty="0" smtClean="0">
                <a:solidFill>
                  <a:schemeClr val="bg1"/>
                </a:solidFill>
              </a:rPr>
              <a:t>March 3, 2020</a:t>
            </a:r>
            <a:endParaRPr lang="en-US" altLang="en-US" sz="1600" i="1" dirty="0">
              <a:solidFill>
                <a:schemeClr val="bg1"/>
              </a:solidFill>
            </a:endParaRPr>
          </a:p>
          <a:p>
            <a:pPr algn="r">
              <a:buFontTx/>
              <a:buNone/>
            </a:pPr>
            <a:r>
              <a:rPr lang="en-US" altLang="en-US" sz="1600" i="1" dirty="0" smtClean="0">
                <a:solidFill>
                  <a:schemeClr val="bg1"/>
                </a:solidFill>
              </a:rPr>
              <a:t>9:30 a.m. – 10:45 a.m.</a:t>
            </a:r>
            <a:endParaRPr lang="en-US" altLang="en-US" sz="1600" i="1" dirty="0">
              <a:solidFill>
                <a:schemeClr val="bg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075" y="1825170"/>
            <a:ext cx="2007972" cy="115639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908" y="1803182"/>
            <a:ext cx="1476560" cy="1200368"/>
          </a:xfrm>
          <a:prstGeom prst="rect">
            <a:avLst/>
          </a:prstGeom>
        </p:spPr>
      </p:pic>
    </p:spTree>
    <p:extLst>
      <p:ext uri="{BB962C8B-B14F-4D97-AF65-F5344CB8AC3E}">
        <p14:creationId xmlns:p14="http://schemas.microsoft.com/office/powerpoint/2010/main" val="1557296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Test Switch Accessories</a:t>
            </a:r>
            <a:endParaRPr lang="en-US" altLang="en-US" sz="4000" b="1" dirty="0" smtClean="0">
              <a:solidFill>
                <a:schemeClr val="bg1"/>
              </a:solidFill>
            </a:endParaRPr>
          </a:p>
        </p:txBody>
      </p:sp>
      <p:sp>
        <p:nvSpPr>
          <p:cNvPr id="6" name="Text Box 5"/>
          <p:cNvSpPr txBox="1">
            <a:spLocks noChangeArrowheads="1"/>
          </p:cNvSpPr>
          <p:nvPr/>
        </p:nvSpPr>
        <p:spPr bwMode="auto">
          <a:xfrm>
            <a:off x="533400" y="1600200"/>
            <a:ext cx="3587692" cy="1200329"/>
          </a:xfrm>
          <a:prstGeom prst="rect">
            <a:avLst/>
          </a:prstGeom>
          <a:noFill/>
          <a:ln w="9525">
            <a:noFill/>
            <a:miter lim="800000"/>
            <a:headEnd/>
            <a:tailEnd/>
          </a:ln>
          <a:effectLst/>
        </p:spPr>
        <p:txBody>
          <a:bodyPr wrap="square">
            <a:spAutoFit/>
          </a:bodyPr>
          <a:lstStyle/>
          <a:p>
            <a:pPr marL="342900" indent="-342900">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Test Plugs</a:t>
            </a:r>
          </a:p>
          <a:p>
            <a:pPr marL="342900" indent="-342900">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Safety Covers</a:t>
            </a:r>
          </a:p>
          <a:p>
            <a:pPr marL="342900" indent="-342900">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Test Switch Isolators</a:t>
            </a:r>
          </a:p>
        </p:txBody>
      </p:sp>
      <p:sp>
        <p:nvSpPr>
          <p:cNvPr id="7" name="Text Box 5"/>
          <p:cNvSpPr txBox="1">
            <a:spLocks noChangeArrowheads="1"/>
          </p:cNvSpPr>
          <p:nvPr/>
        </p:nvSpPr>
        <p:spPr bwMode="auto">
          <a:xfrm>
            <a:off x="685800" y="2971800"/>
            <a:ext cx="3810000" cy="2585323"/>
          </a:xfrm>
          <a:prstGeom prst="rect">
            <a:avLst/>
          </a:prstGeom>
          <a:noFill/>
          <a:ln w="9525">
            <a:noFill/>
            <a:miter lim="800000"/>
            <a:headEnd/>
            <a:tailEnd/>
          </a:ln>
          <a:effectLst/>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On installations that contain Test Switches, test leads terminated with a test switch</a:t>
            </a:r>
          </a:p>
          <a:p>
            <a:r>
              <a:rPr lang="en-US" dirty="0">
                <a:solidFill>
                  <a:schemeClr val="tx1">
                    <a:lumMod val="75000"/>
                    <a:lumOff val="25000"/>
                  </a:schemeClr>
                </a:solidFill>
                <a:latin typeface="Arial" panose="020B0604020202020204" pitchFamily="34" charset="0"/>
                <a:cs typeface="Arial" panose="020B0604020202020204" pitchFamily="34" charset="0"/>
              </a:rPr>
              <a:t>safety test probe (test plug) should be used for CT testing. This provides a “make-before-break” connection to prevent accidental opening of the current transformer secondary loop</a:t>
            </a:r>
            <a:r>
              <a:rPr lang="en-US" dirty="0" smtClean="0">
                <a:solidFill>
                  <a:schemeClr val="tx1">
                    <a:lumMod val="75000"/>
                    <a:lumOff val="25000"/>
                  </a:schemeClr>
                </a:solidFill>
                <a:latin typeface="Arial" panose="020B0604020202020204" pitchFamily="34" charset="0"/>
                <a:cs typeface="Arial" panose="020B0604020202020204" pitchFamily="34" charset="0"/>
              </a:rPr>
              <a:t>. </a:t>
            </a: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Picture 7" descr="tesco-equipment-6441-test-switch-protector"/>
          <p:cNvPicPr>
            <a:picLocks noChangeAspect="1" noChangeArrowheads="1"/>
          </p:cNvPicPr>
          <p:nvPr/>
        </p:nvPicPr>
        <p:blipFill>
          <a:blip r:embed="rId3"/>
          <a:srcRect/>
          <a:stretch>
            <a:fillRect/>
          </a:stretch>
        </p:blipFill>
        <p:spPr bwMode="auto">
          <a:xfrm>
            <a:off x="5181600" y="1600200"/>
            <a:ext cx="3511550" cy="2528316"/>
          </a:xfrm>
          <a:prstGeom prst="rect">
            <a:avLst/>
          </a:prstGeom>
          <a:noFill/>
        </p:spPr>
      </p:pic>
      <p:pic>
        <p:nvPicPr>
          <p:cNvPr id="9" name="Picture 8" descr="tesco-1077-test-plug"/>
          <p:cNvPicPr>
            <a:picLocks noChangeAspect="1" noChangeArrowheads="1"/>
          </p:cNvPicPr>
          <p:nvPr/>
        </p:nvPicPr>
        <p:blipFill>
          <a:blip r:embed="rId4"/>
          <a:srcRect/>
          <a:stretch>
            <a:fillRect/>
          </a:stretch>
        </p:blipFill>
        <p:spPr bwMode="auto">
          <a:xfrm>
            <a:off x="5292725" y="4128516"/>
            <a:ext cx="3400425" cy="1573911"/>
          </a:xfrm>
          <a:prstGeom prst="rect">
            <a:avLst/>
          </a:prstGeom>
          <a:noFill/>
        </p:spPr>
      </p:pic>
    </p:spTree>
    <p:extLst>
      <p:ext uri="{BB962C8B-B14F-4D97-AF65-F5344CB8AC3E}">
        <p14:creationId xmlns:p14="http://schemas.microsoft.com/office/powerpoint/2010/main" val="2327622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https://cdn.shortpixel.ai/client/q_glossy,ret_img/https:/www.tesco-advent.com/wp-content/uploads/2019/01/tesco-1043-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Object 1"/>
          <p:cNvGraphicFramePr>
            <a:graphicFrameLocks noGrp="1" noChangeAspect="1"/>
          </p:cNvGraphicFramePr>
          <p:nvPr>
            <p:extLst>
              <p:ext uri="{D42A27DB-BD31-4B8C-83A1-F6EECF244321}">
                <p14:modId xmlns:p14="http://schemas.microsoft.com/office/powerpoint/2010/main" val="3843926129"/>
              </p:ext>
            </p:extLst>
          </p:nvPr>
        </p:nvGraphicFramePr>
        <p:xfrm>
          <a:off x="336550" y="381000"/>
          <a:ext cx="3840163" cy="5983288"/>
        </p:xfrm>
        <a:graphic>
          <a:graphicData uri="http://schemas.openxmlformats.org/presentationml/2006/ole">
            <mc:AlternateContent xmlns:mc="http://schemas.openxmlformats.org/markup-compatibility/2006">
              <mc:Choice xmlns:v="urn:schemas-microsoft-com:vml" Requires="v">
                <p:oleObj spid="_x0000_s4108" name="Document" r:id="rId5" imgW="5648199" imgH="8799115" progId="Word.Document.8">
                  <p:embed/>
                </p:oleObj>
              </mc:Choice>
              <mc:Fallback>
                <p:oleObj name="Document" r:id="rId5" imgW="5648199" imgH="8799115" progId="Word.Document.8">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 y="381000"/>
                        <a:ext cx="384016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2"/>
          <p:cNvSpPr>
            <a:spLocks noChangeArrowheads="1"/>
          </p:cNvSpPr>
          <p:nvPr/>
        </p:nvSpPr>
        <p:spPr bwMode="auto">
          <a:xfrm>
            <a:off x="5791200" y="1905000"/>
            <a:ext cx="2696791" cy="1384995"/>
          </a:xfrm>
          <a:prstGeom prst="rect">
            <a:avLst/>
          </a:prstGeom>
          <a:noFill/>
          <a:ln w="9525">
            <a:noFill/>
            <a:miter lim="800000"/>
            <a:headEnd/>
            <a:tailEnd/>
          </a:ln>
          <a:effectLst/>
        </p:spPr>
        <p:txBody>
          <a:bodyPr wrap="square">
            <a:spAutoFit/>
          </a:bodyP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ANSI C12.9 Test Jack Specifications</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descr="Knopp K-281 Polyphase Socket Tes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Object 1"/>
          <p:cNvGraphicFramePr>
            <a:graphicFrameLocks noGrp="1" noChangeAspect="1"/>
          </p:cNvGraphicFramePr>
          <p:nvPr>
            <p:extLst>
              <p:ext uri="{D42A27DB-BD31-4B8C-83A1-F6EECF244321}">
                <p14:modId xmlns:p14="http://schemas.microsoft.com/office/powerpoint/2010/main" val="3033930053"/>
              </p:ext>
            </p:extLst>
          </p:nvPr>
        </p:nvGraphicFramePr>
        <p:xfrm>
          <a:off x="4495800" y="60325"/>
          <a:ext cx="3898900" cy="6189663"/>
        </p:xfrm>
        <a:graphic>
          <a:graphicData uri="http://schemas.openxmlformats.org/presentationml/2006/ole">
            <mc:AlternateContent xmlns:mc="http://schemas.openxmlformats.org/markup-compatibility/2006">
              <mc:Choice xmlns:v="urn:schemas-microsoft-com:vml" Requires="v">
                <p:oleObj spid="_x0000_s5132" name="Document" r:id="rId5" imgW="5648199" imgH="8961795" progId="Word.Document.8">
                  <p:embed/>
                </p:oleObj>
              </mc:Choice>
              <mc:Fallback>
                <p:oleObj name="Document" r:id="rId5" imgW="5648199" imgH="8961795" progId="Word.Document.8">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60325"/>
                        <a:ext cx="389890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
          <p:cNvSpPr>
            <a:spLocks noChangeArrowheads="1"/>
          </p:cNvSpPr>
          <p:nvPr/>
        </p:nvSpPr>
        <p:spPr bwMode="auto">
          <a:xfrm>
            <a:off x="685800" y="1676400"/>
            <a:ext cx="2696791" cy="1384995"/>
          </a:xfrm>
          <a:prstGeom prst="rect">
            <a:avLst/>
          </a:prstGeom>
          <a:noFill/>
          <a:ln w="9525">
            <a:noFill/>
            <a:miter lim="800000"/>
            <a:headEnd/>
            <a:tailEnd/>
          </a:ln>
          <a:effectLst/>
        </p:spPr>
        <p:txBody>
          <a:bodyPr wrap="square">
            <a:spAutoFit/>
          </a:bodyP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ANSI C12.9 Test </a:t>
            </a:r>
            <a:r>
              <a:rPr lang="en-US" sz="2800" b="1" dirty="0" smtClean="0">
                <a:solidFill>
                  <a:schemeClr val="tx1">
                    <a:lumMod val="75000"/>
                    <a:lumOff val="25000"/>
                  </a:schemeClr>
                </a:solidFill>
                <a:latin typeface="Arial" panose="020B0604020202020204" pitchFamily="34" charset="0"/>
                <a:cs typeface="Arial" panose="020B0604020202020204" pitchFamily="34" charset="0"/>
              </a:rPr>
              <a:t>Plug </a:t>
            </a:r>
            <a:r>
              <a:rPr lang="en-US" sz="2800" b="1" dirty="0">
                <a:solidFill>
                  <a:schemeClr val="tx1">
                    <a:lumMod val="75000"/>
                    <a:lumOff val="25000"/>
                  </a:schemeClr>
                </a:solidFill>
                <a:latin typeface="Arial" panose="020B0604020202020204" pitchFamily="34" charset="0"/>
                <a:cs typeface="Arial" panose="020B0604020202020204" pitchFamily="34" charset="0"/>
              </a:rPr>
              <a:t>Specifications</a:t>
            </a:r>
          </a:p>
        </p:txBody>
      </p:sp>
      <p:pic>
        <p:nvPicPr>
          <p:cNvPr id="20" name="Picture 19" descr="tesco-1077-test-plug"/>
          <p:cNvPicPr>
            <a:picLocks noChangeAspect="1" noChangeArrowheads="1"/>
          </p:cNvPicPr>
          <p:nvPr/>
        </p:nvPicPr>
        <p:blipFill>
          <a:blip r:embed="rId7"/>
          <a:srcRect/>
          <a:stretch>
            <a:fillRect/>
          </a:stretch>
        </p:blipFill>
        <p:spPr bwMode="auto">
          <a:xfrm>
            <a:off x="584013" y="3581400"/>
            <a:ext cx="2900363" cy="1342454"/>
          </a:xfrm>
          <a:prstGeom prst="rect">
            <a:avLst/>
          </a:prstGeom>
          <a:noFill/>
        </p:spPr>
      </p:pic>
    </p:spTree>
    <p:extLst>
      <p:ext uri="{BB962C8B-B14F-4D97-AF65-F5344CB8AC3E}">
        <p14:creationId xmlns:p14="http://schemas.microsoft.com/office/powerpoint/2010/main" val="290211675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solidFill>
                  <a:schemeClr val="bg1"/>
                </a:solidFill>
              </a:rPr>
              <a:t>Pre-Wired Transformer Rated Enclosures</a:t>
            </a:r>
          </a:p>
        </p:txBody>
      </p:sp>
      <p:pic>
        <p:nvPicPr>
          <p:cNvPr id="7" name="Picture 6" descr="907020 rev1"/>
          <p:cNvPicPr>
            <a:picLocks noChangeAspect="1" noChangeArrowheads="1"/>
          </p:cNvPicPr>
          <p:nvPr/>
        </p:nvPicPr>
        <p:blipFill>
          <a:blip r:embed="rId3"/>
          <a:srcRect/>
          <a:stretch>
            <a:fillRect/>
          </a:stretch>
        </p:blipFill>
        <p:spPr bwMode="auto">
          <a:xfrm>
            <a:off x="3293364" y="1600200"/>
            <a:ext cx="5431536" cy="4195382"/>
          </a:xfrm>
          <a:prstGeom prst="rect">
            <a:avLst/>
          </a:prstGeom>
          <a:noFill/>
        </p:spPr>
      </p:pic>
      <p:sp>
        <p:nvSpPr>
          <p:cNvPr id="8" name="Text Box 5"/>
          <p:cNvSpPr txBox="1">
            <a:spLocks noChangeArrowheads="1"/>
          </p:cNvSpPr>
          <p:nvPr/>
        </p:nvSpPr>
        <p:spPr bwMode="auto">
          <a:xfrm>
            <a:off x="381000" y="2133600"/>
            <a:ext cx="2514600" cy="1292662"/>
          </a:xfrm>
          <a:prstGeom prst="rect">
            <a:avLst/>
          </a:prstGeom>
          <a:noFill/>
          <a:ln w="9525">
            <a:noFill/>
            <a:miter lim="800000"/>
            <a:headEnd/>
            <a:tailEnd/>
          </a:ln>
          <a:effectLst/>
        </p:spPr>
        <p:txBody>
          <a:bodyPr wrap="square">
            <a:spAutoFit/>
          </a:bodyPr>
          <a:lstStyle/>
          <a:p>
            <a:pPr marL="457200" indent="-457200">
              <a:buClr>
                <a:srgbClr val="1CADE4"/>
              </a:buClr>
              <a:buFont typeface="Wingdings" panose="05000000000000000000" pitchFamily="2" charset="2"/>
              <a:buChar char="Ø"/>
            </a:pPr>
            <a:r>
              <a:rPr lang="en-US" sz="2600" dirty="0">
                <a:solidFill>
                  <a:schemeClr val="tx1">
                    <a:lumMod val="75000"/>
                    <a:lumOff val="25000"/>
                  </a:schemeClr>
                </a:solidFill>
                <a:latin typeface="Arial" panose="020B0604020202020204" pitchFamily="34" charset="0"/>
                <a:cs typeface="Arial" panose="020B0604020202020204" pitchFamily="34" charset="0"/>
              </a:rPr>
              <a:t>Cover Types</a:t>
            </a:r>
          </a:p>
          <a:p>
            <a:pPr marL="457200" indent="-457200">
              <a:buClr>
                <a:srgbClr val="1CADE4"/>
              </a:buClr>
              <a:buFont typeface="Wingdings" panose="05000000000000000000" pitchFamily="2" charset="2"/>
              <a:buChar char="Ø"/>
            </a:pPr>
            <a:r>
              <a:rPr lang="en-US" sz="2600" dirty="0">
                <a:solidFill>
                  <a:schemeClr val="tx1">
                    <a:lumMod val="75000"/>
                    <a:lumOff val="25000"/>
                  </a:schemeClr>
                </a:solidFill>
                <a:latin typeface="Arial" panose="020B0604020202020204" pitchFamily="34" charset="0"/>
                <a:cs typeface="Arial" panose="020B0604020202020204" pitchFamily="34" charset="0"/>
              </a:rPr>
              <a:t>Wiring</a:t>
            </a:r>
          </a:p>
          <a:p>
            <a:pPr marL="457200" indent="-457200">
              <a:buClr>
                <a:srgbClr val="1CADE4"/>
              </a:buClr>
              <a:buFont typeface="Wingdings" panose="05000000000000000000" pitchFamily="2" charset="2"/>
              <a:buChar char="Ø"/>
            </a:pPr>
            <a:r>
              <a:rPr lang="en-US" sz="2600" dirty="0">
                <a:solidFill>
                  <a:schemeClr val="tx1">
                    <a:lumMod val="75000"/>
                    <a:lumOff val="25000"/>
                  </a:schemeClr>
                </a:solidFill>
                <a:latin typeface="Arial" panose="020B0604020202020204" pitchFamily="34" charset="0"/>
                <a:cs typeface="Arial" panose="020B0604020202020204" pitchFamily="34" charset="0"/>
              </a:rPr>
              <a:t>Sockets</a:t>
            </a:r>
          </a:p>
        </p:txBody>
      </p:sp>
    </p:spTree>
    <p:extLst>
      <p:ext uri="{BB962C8B-B14F-4D97-AF65-F5344CB8AC3E}">
        <p14:creationId xmlns:p14="http://schemas.microsoft.com/office/powerpoint/2010/main" val="422933001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28600"/>
            <a:ext cx="8229600" cy="838200"/>
          </a:xfrm>
          <a:solidFill>
            <a:srgbClr val="FF0000"/>
          </a:solidFill>
        </p:spPr>
        <p:txBody>
          <a:bodyPr/>
          <a:lstStyle/>
          <a:p>
            <a:pPr eaLnBrk="1" hangingPunct="1"/>
            <a:r>
              <a:rPr lang="en-US" altLang="en-US" sz="3000" b="1" dirty="0" smtClean="0">
                <a:solidFill>
                  <a:schemeClr val="bg1"/>
                </a:solidFill>
              </a:rPr>
              <a:t>The Issue</a:t>
            </a:r>
          </a:p>
        </p:txBody>
      </p:sp>
      <p:sp>
        <p:nvSpPr>
          <p:cNvPr id="3076" name="Rectangle 3"/>
          <p:cNvSpPr>
            <a:spLocks noGrp="1" noChangeArrowheads="1"/>
          </p:cNvSpPr>
          <p:nvPr>
            <p:ph type="body" idx="1"/>
          </p:nvPr>
        </p:nvSpPr>
        <p:spPr>
          <a:xfrm>
            <a:off x="457200" y="1143000"/>
            <a:ext cx="8229600" cy="4114800"/>
          </a:xfrm>
          <a:solidFill>
            <a:srgbClr val="FFFFFF"/>
          </a:solidFill>
        </p:spPr>
        <p:txBody>
          <a:bodyPr/>
          <a:lstStyle/>
          <a:p>
            <a:pPr eaLnBrk="1" hangingPunct="1">
              <a:lnSpc>
                <a:spcPct val="80000"/>
              </a:lnSpc>
              <a:spcAft>
                <a:spcPct val="100000"/>
              </a:spcAft>
            </a:pPr>
            <a:r>
              <a:rPr lang="en-US" altLang="en-US" sz="1400" dirty="0" smtClean="0"/>
              <a:t>Hot Sockets are not a new phenomenon.  Virtually every meter man has pulled a meter with a portion of the meter base around a blade melted and virtually every utility has been called to assist in the investigation of a fire at a meter box.  </a:t>
            </a:r>
          </a:p>
          <a:p>
            <a:pPr eaLnBrk="1" hangingPunct="1">
              <a:lnSpc>
                <a:spcPct val="80000"/>
              </a:lnSpc>
              <a:spcAft>
                <a:spcPct val="100000"/>
              </a:spcAft>
            </a:pPr>
            <a:r>
              <a:rPr lang="en-US" altLang="en-US" sz="1400" dirty="0" smtClean="0"/>
              <a:t>AMI deployments because of the volume of meters involved put a spot light on this issue.  </a:t>
            </a:r>
          </a:p>
          <a:p>
            <a:pPr lvl="1" eaLnBrk="1" hangingPunct="1">
              <a:lnSpc>
                <a:spcPct val="80000"/>
              </a:lnSpc>
              <a:spcAft>
                <a:spcPct val="100000"/>
              </a:spcAft>
            </a:pPr>
            <a:r>
              <a:rPr lang="en-US" altLang="en-US" sz="1400" dirty="0" smtClean="0"/>
              <a:t>What causes a hot socket?</a:t>
            </a:r>
          </a:p>
          <a:p>
            <a:pPr lvl="1" eaLnBrk="1" hangingPunct="1">
              <a:lnSpc>
                <a:spcPct val="80000"/>
              </a:lnSpc>
              <a:spcAft>
                <a:spcPct val="100000"/>
              </a:spcAft>
            </a:pPr>
            <a:r>
              <a:rPr lang="en-US" altLang="en-US" sz="1400" dirty="0" smtClean="0"/>
              <a:t>Are the meters ever the cause of a meter box failure?</a:t>
            </a:r>
          </a:p>
          <a:p>
            <a:pPr lvl="1" eaLnBrk="1" hangingPunct="1">
              <a:lnSpc>
                <a:spcPct val="80000"/>
              </a:lnSpc>
              <a:spcAft>
                <a:spcPct val="100000"/>
              </a:spcAft>
            </a:pPr>
            <a:r>
              <a:rPr lang="en-US" altLang="en-US" sz="1400" dirty="0" smtClean="0"/>
              <a:t>What are the things to look for when inspecting an </a:t>
            </a:r>
            <a:br>
              <a:rPr lang="en-US" altLang="en-US" sz="1400" dirty="0" smtClean="0"/>
            </a:br>
            <a:r>
              <a:rPr lang="en-US" altLang="en-US" sz="1400" dirty="0" smtClean="0"/>
              <a:t>existing meter installation?</a:t>
            </a:r>
          </a:p>
          <a:p>
            <a:pPr lvl="1" eaLnBrk="1" hangingPunct="1">
              <a:lnSpc>
                <a:spcPct val="80000"/>
              </a:lnSpc>
              <a:spcAft>
                <a:spcPct val="100000"/>
              </a:spcAft>
            </a:pPr>
            <a:r>
              <a:rPr lang="en-US" altLang="en-US" sz="1400" dirty="0" smtClean="0"/>
              <a:t>What are the best practices for handling potential hot</a:t>
            </a:r>
            <a:br>
              <a:rPr lang="en-US" altLang="en-US" sz="1400" dirty="0" smtClean="0"/>
            </a:br>
            <a:r>
              <a:rPr lang="en-US" altLang="en-US" sz="1400" dirty="0" smtClean="0"/>
              <a:t> sockets?</a:t>
            </a:r>
          </a:p>
          <a:p>
            <a:pPr eaLnBrk="1" hangingPunct="1">
              <a:lnSpc>
                <a:spcPct val="80000"/>
              </a:lnSpc>
              <a:spcAft>
                <a:spcPct val="100000"/>
              </a:spcAft>
            </a:pPr>
            <a:r>
              <a:rPr lang="en-US" altLang="en-US" sz="1400" dirty="0" smtClean="0"/>
              <a:t>This presentation will cover the results of our lab </a:t>
            </a:r>
            <a:br>
              <a:rPr lang="en-US" altLang="en-US" sz="1400" dirty="0" smtClean="0"/>
            </a:br>
            <a:r>
              <a:rPr lang="en-US" altLang="en-US" sz="1400" dirty="0" smtClean="0"/>
              <a:t>investigation into the sources for hot sockets, the </a:t>
            </a:r>
            <a:br>
              <a:rPr lang="en-US" altLang="en-US" sz="1400" dirty="0" smtClean="0"/>
            </a:br>
            <a:r>
              <a:rPr lang="en-US" altLang="en-US" sz="1400" dirty="0" smtClean="0"/>
              <a:t>development of a fixture to simulate hot sockets, </a:t>
            </a:r>
            <a:br>
              <a:rPr lang="en-US" altLang="en-US" sz="1400" dirty="0" smtClean="0"/>
            </a:br>
            <a:r>
              <a:rPr lang="en-US" altLang="en-US" sz="1400" dirty="0" smtClean="0"/>
              <a:t>the tests and data gleaned from hot sockets, and </a:t>
            </a:r>
            <a:br>
              <a:rPr lang="en-US" altLang="en-US" sz="1400" dirty="0" smtClean="0"/>
            </a:br>
            <a:r>
              <a:rPr lang="en-US" altLang="en-US" sz="1400" dirty="0" smtClean="0"/>
              <a:t>a discussion of “best practices” regarding hot sockets.  </a:t>
            </a:r>
          </a:p>
          <a:p>
            <a:pPr eaLnBrk="1" hangingPunct="1">
              <a:lnSpc>
                <a:spcPct val="80000"/>
              </a:lnSpc>
              <a:spcAft>
                <a:spcPct val="100000"/>
              </a:spcAft>
            </a:pPr>
            <a:r>
              <a:rPr lang="en-US" altLang="en-US" sz="1400" dirty="0" smtClean="0"/>
              <a:t>We will also cover new technology developed and patented by TESCO and L+G to use the meter to sense a hot socket and forward an alarm in near real time to the head end system.</a:t>
            </a:r>
          </a:p>
        </p:txBody>
      </p:sp>
      <p:pic>
        <p:nvPicPr>
          <p:cNvPr id="3077" name="Picture 9" descr="damaged-smart-meter3"/>
          <p:cNvPicPr>
            <a:picLocks noChangeAspect="1" noChangeArrowheads="1"/>
          </p:cNvPicPr>
          <p:nvPr/>
        </p:nvPicPr>
        <p:blipFill>
          <a:blip r:embed="rId3">
            <a:extLst>
              <a:ext uri="{28A0092B-C50C-407E-A947-70E740481C1C}">
                <a14:useLocalDpi xmlns:a14="http://schemas.microsoft.com/office/drawing/2010/main" val="0"/>
              </a:ext>
            </a:extLst>
          </a:blip>
          <a:srcRect l="14624" t="11189" r="15810" b="7741"/>
          <a:stretch>
            <a:fillRect/>
          </a:stretch>
        </p:blipFill>
        <p:spPr bwMode="auto">
          <a:xfrm>
            <a:off x="5749636" y="2362200"/>
            <a:ext cx="24447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876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Why Do We Know Anything About </a:t>
            </a:r>
            <a:br>
              <a:rPr lang="en-US" altLang="en-US" sz="3000" b="1" dirty="0" smtClean="0">
                <a:solidFill>
                  <a:schemeClr val="bg1"/>
                </a:solidFill>
              </a:rPr>
            </a:br>
            <a:r>
              <a:rPr lang="en-US" altLang="en-US" sz="3000" b="1" dirty="0" smtClean="0">
                <a:solidFill>
                  <a:schemeClr val="bg1"/>
                </a:solidFill>
              </a:rPr>
              <a:t>Hot Sockets?</a:t>
            </a:r>
          </a:p>
        </p:txBody>
      </p:sp>
      <p:sp>
        <p:nvSpPr>
          <p:cNvPr id="4100" name="Rectangle 8"/>
          <p:cNvSpPr>
            <a:spLocks noGrp="1" noChangeArrowheads="1"/>
          </p:cNvSpPr>
          <p:nvPr>
            <p:ph type="body" idx="1"/>
          </p:nvPr>
        </p:nvSpPr>
        <p:spPr>
          <a:xfrm>
            <a:off x="304800" y="1447800"/>
            <a:ext cx="8458200" cy="3352800"/>
          </a:xfrm>
          <a:solidFill>
            <a:schemeClr val="bg1"/>
          </a:solidFill>
        </p:spPr>
        <p:txBody>
          <a:bodyPr/>
          <a:lstStyle/>
          <a:p>
            <a:pPr marL="400050" indent="-400050" eaLnBrk="1" hangingPunct="1">
              <a:lnSpc>
                <a:spcPct val="120000"/>
              </a:lnSpc>
              <a:spcAft>
                <a:spcPct val="20000"/>
              </a:spcAft>
            </a:pPr>
            <a:r>
              <a:rPr lang="en-US" altLang="en-US" sz="1400" dirty="0" smtClean="0"/>
              <a:t>L+G has been investigating hot sockets and how to make their meters withstand hot socket conditions for longer periods of time so the socket has a greater likelihood of being repaired prior to catastrophic failure.</a:t>
            </a:r>
          </a:p>
          <a:p>
            <a:pPr marL="400050" indent="-400050" eaLnBrk="1" hangingPunct="1">
              <a:lnSpc>
                <a:spcPct val="120000"/>
              </a:lnSpc>
              <a:spcAft>
                <a:spcPct val="20000"/>
              </a:spcAft>
            </a:pPr>
            <a:r>
              <a:rPr lang="en-US" altLang="en-US" sz="1400" dirty="0" smtClean="0"/>
              <a:t>L+G has also been investigating ways to utilize AMI communication to possibly alert head end systems of hot socket incidences.</a:t>
            </a:r>
          </a:p>
          <a:p>
            <a:pPr marL="400050" indent="-400050" eaLnBrk="1" hangingPunct="1">
              <a:lnSpc>
                <a:spcPct val="120000"/>
              </a:lnSpc>
              <a:spcAft>
                <a:spcPct val="20000"/>
              </a:spcAft>
            </a:pPr>
            <a:r>
              <a:rPr lang="en-US" altLang="en-US" sz="1400" dirty="0" smtClean="0"/>
              <a:t>TESCO has been fortunate enough to be involved in several meter deployments where we supplied full time and part time meter engineers and project managers to our customer’s AMI deployment teams.  In this capacity we have been involved in evaluating hot socket issues and helping to determine an appropriate response to actual or potential hot sockets.</a:t>
            </a:r>
          </a:p>
          <a:p>
            <a:pPr marL="400050" indent="-400050" eaLnBrk="1" hangingPunct="1">
              <a:lnSpc>
                <a:spcPct val="120000"/>
              </a:lnSpc>
              <a:spcAft>
                <a:spcPct val="20000"/>
              </a:spcAft>
            </a:pPr>
            <a:r>
              <a:rPr lang="en-US" altLang="en-US" sz="1400" dirty="0" smtClean="0"/>
              <a:t>TESCO’s meter lab was contracted to develop a laboratory fixture that would simulate the various features common to most hot sockets found in the field.  TESCO was also contracted to develop test protocols, gather data and benchmark various conditions and meters.</a:t>
            </a:r>
          </a:p>
        </p:txBody>
      </p:sp>
      <p:sp>
        <p:nvSpPr>
          <p:cNvPr id="4101" name="Rectangle 8"/>
          <p:cNvSpPr>
            <a:spLocks noChangeArrowheads="1"/>
          </p:cNvSpPr>
          <p:nvPr/>
        </p:nvSpPr>
        <p:spPr bwMode="auto">
          <a:xfrm>
            <a:off x="3429000" y="4891087"/>
            <a:ext cx="5334000"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0050" indent="-400050" eaLnBrk="0" hangingPunct="0">
              <a:spcBef>
                <a:spcPct val="20000"/>
              </a:spcBef>
              <a:buChar char="•"/>
              <a:defRPr sz="3200">
                <a:solidFill>
                  <a:schemeClr val="tx1"/>
                </a:solidFill>
                <a:latin typeface="Arial" charset="0"/>
              </a:defRPr>
            </a:lvl1pPr>
            <a:lvl2pPr marL="6858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Aft>
                <a:spcPct val="20000"/>
              </a:spcAft>
            </a:pPr>
            <a:r>
              <a:rPr lang="en-US" altLang="en-US" sz="1400" dirty="0"/>
              <a:t>TESCO has access to a large number of meters which have been exposed to hot sockets both before and after catastrophic </a:t>
            </a:r>
            <a:r>
              <a:rPr lang="en-US" altLang="en-US" sz="1400" dirty="0" smtClean="0"/>
              <a:t>failure as well as a limited </a:t>
            </a:r>
            <a:r>
              <a:rPr lang="en-US" altLang="en-US" sz="1400" dirty="0"/>
              <a:t>number of sockets that were hot sockets and did not yet fail catastrophically.</a:t>
            </a:r>
          </a:p>
        </p:txBody>
      </p:sp>
      <p:pic>
        <p:nvPicPr>
          <p:cNvPr id="4102" name="Picture 10" descr="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907886"/>
            <a:ext cx="3124200" cy="160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2"/>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solidFill>
                  <a:schemeClr val="bg1"/>
                </a:solidFill>
              </a:rPr>
              <a:t>Searching For Hot Socket Sources</a:t>
            </a:r>
          </a:p>
        </p:txBody>
      </p:sp>
      <p:pic>
        <p:nvPicPr>
          <p:cNvPr id="5" name="Picture 10" descr="300 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208597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txBox="1">
            <a:spLocks noChangeArrowheads="1"/>
          </p:cNvSpPr>
          <p:nvPr/>
        </p:nvSpPr>
        <p:spPr bwMode="auto">
          <a:xfrm>
            <a:off x="4038600" y="2057400"/>
            <a:ext cx="4876800" cy="365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altLang="en-US" sz="1800" kern="0" dirty="0" smtClean="0">
                <a:latin typeface="Arial" panose="020B0604020202020204" pitchFamily="34" charset="0"/>
                <a:cs typeface="Arial" panose="020B0604020202020204" pitchFamily="34" charset="0"/>
              </a:rPr>
              <a:t>Pitted and discolored meter blades</a:t>
            </a:r>
          </a:p>
          <a:p>
            <a:pPr>
              <a:buFont typeface="Arial" panose="020B0604020202020204" pitchFamily="34" charset="0"/>
              <a:buChar char="•"/>
            </a:pPr>
            <a:r>
              <a:rPr lang="en-US" altLang="en-US" sz="1800" kern="0" dirty="0" smtClean="0">
                <a:latin typeface="Arial" panose="020B0604020202020204" pitchFamily="34" charset="0"/>
                <a:cs typeface="Arial" panose="020B0604020202020204" pitchFamily="34" charset="0"/>
              </a:rPr>
              <a:t>Melted plastic around one or more of the meter stabs (typically the plastic around one stab is where the deformation starts)</a:t>
            </a:r>
          </a:p>
          <a:p>
            <a:pPr>
              <a:buFont typeface="Arial" panose="020B0604020202020204" pitchFamily="34" charset="0"/>
              <a:buChar char="•"/>
            </a:pPr>
            <a:r>
              <a:rPr lang="en-US" altLang="en-US" sz="1800" kern="0" dirty="0" smtClean="0">
                <a:latin typeface="Arial" panose="020B0604020202020204" pitchFamily="34" charset="0"/>
                <a:cs typeface="Arial" panose="020B0604020202020204" pitchFamily="34" charset="0"/>
              </a:rPr>
              <a:t>Pitted and discolored socket jaws</a:t>
            </a:r>
          </a:p>
          <a:p>
            <a:pPr>
              <a:buFont typeface="Arial" panose="020B0604020202020204" pitchFamily="34" charset="0"/>
              <a:buChar char="•"/>
            </a:pPr>
            <a:r>
              <a:rPr lang="en-US" altLang="en-US" sz="1800" kern="0" dirty="0" smtClean="0">
                <a:latin typeface="Arial" panose="020B0604020202020204" pitchFamily="34" charset="0"/>
                <a:cs typeface="Arial" panose="020B0604020202020204" pitchFamily="34" charset="0"/>
              </a:rPr>
              <a:t>Loss of spring tension in the socket jaws</a:t>
            </a:r>
          </a:p>
          <a:p>
            <a:endParaRPr lang="en-US" altLang="en-US" sz="1800" kern="0" dirty="0" smtClean="0"/>
          </a:p>
        </p:txBody>
      </p:sp>
      <p:pic>
        <p:nvPicPr>
          <p:cNvPr id="6" name="Picture 12" descr="fire_nanaimo_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200525"/>
            <a:ext cx="2590800" cy="190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457200" y="15240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dirty="0">
                <a:solidFill>
                  <a:srgbClr val="CC3300"/>
                </a:solidFill>
              </a:rPr>
              <a:t>Common Features and Common Sources of Concern</a:t>
            </a:r>
            <a:r>
              <a:rPr lang="en-US" altLang="en-US" sz="2000" b="1" dirty="0"/>
              <a:t> </a:t>
            </a:r>
          </a:p>
        </p:txBody>
      </p:sp>
      <p:sp>
        <p:nvSpPr>
          <p:cNvPr id="9" name="Oval 8"/>
          <p:cNvSpPr/>
          <p:nvPr/>
        </p:nvSpPr>
        <p:spPr>
          <a:xfrm>
            <a:off x="6400800" y="5151708"/>
            <a:ext cx="466725" cy="704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99344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0" y="2600325"/>
            <a:ext cx="2698723" cy="2038350"/>
          </a:xfrm>
          <a:prstGeom prst="rect">
            <a:avLst/>
          </a:prstGeom>
        </p:spPr>
      </p:pic>
      <p:sp>
        <p:nvSpPr>
          <p:cNvPr id="8" name="Content Placeholder 1"/>
          <p:cNvSpPr txBox="1">
            <a:spLocks/>
          </p:cNvSpPr>
          <p:nvPr/>
        </p:nvSpPr>
        <p:spPr>
          <a:xfrm>
            <a:off x="561975" y="1828800"/>
            <a:ext cx="5762625" cy="3581400"/>
          </a:xfrm>
          <a:prstGeom prst="rect">
            <a:avLst/>
          </a:prstGeom>
        </p:spPr>
        <p:txBody>
          <a:bodyPr lIns="0"/>
          <a:lstStyle>
            <a:lvl1pPr marL="180000" indent="-180000" algn="l" rtl="0" eaLnBrk="1" fontAlgn="base" hangingPunct="1">
              <a:lnSpc>
                <a:spcPct val="150000"/>
              </a:lnSpc>
              <a:spcBef>
                <a:spcPct val="20000"/>
              </a:spcBef>
              <a:spcAft>
                <a:spcPct val="20000"/>
              </a:spcAft>
              <a:buClrTx/>
              <a:buSzPct val="120000"/>
              <a:buChar char="+"/>
              <a:defRPr sz="1900" b="1" i="0" kern="1200" spc="10">
                <a:solidFill>
                  <a:schemeClr val="bg1"/>
                </a:solidFill>
                <a:latin typeface="Tahoma" pitchFamily="34" charset="0"/>
                <a:ea typeface="+mn-ea"/>
                <a:cs typeface="Tahoma" pitchFamily="34" charset="0"/>
              </a:defRPr>
            </a:lvl1pPr>
            <a:lvl2pPr marL="180000" indent="-180000" algn="l" rtl="0" eaLnBrk="1" fontAlgn="base" hangingPunct="1">
              <a:spcBef>
                <a:spcPct val="20000"/>
              </a:spcBef>
              <a:spcAft>
                <a:spcPct val="20000"/>
              </a:spcAft>
              <a:buClrTx/>
              <a:buSzPct val="120000"/>
              <a:buFont typeface="Tahoma" pitchFamily="34" charset="0"/>
              <a:buChar char="–"/>
              <a:defRPr sz="1800" kern="1200" spc="10">
                <a:solidFill>
                  <a:schemeClr val="bg1"/>
                </a:solidFill>
                <a:latin typeface="Tahoma" pitchFamily="34" charset="0"/>
                <a:ea typeface="+mn-ea"/>
                <a:cs typeface="Tahoma" pitchFamily="34" charset="0"/>
              </a:defRPr>
            </a:lvl2pPr>
            <a:lvl3pPr marL="180000" indent="-180000" algn="l" rtl="0" eaLnBrk="1" fontAlgn="base" hangingPunct="1">
              <a:spcBef>
                <a:spcPts val="432"/>
              </a:spcBef>
              <a:spcAft>
                <a:spcPts val="432"/>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3pPr>
            <a:lvl4pPr marL="180000" indent="-180000" algn="l" rtl="0" eaLnBrk="1" fontAlgn="base" hangingPunct="1">
              <a:spcBef>
                <a:spcPct val="20000"/>
              </a:spcBef>
              <a:spcAft>
                <a:spcPct val="20000"/>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4pPr>
            <a:lvl5pPr marL="180000" indent="-180000" algn="l" rtl="0" eaLnBrk="1" fontAlgn="base" hangingPunct="1">
              <a:spcBef>
                <a:spcPts val="432"/>
              </a:spcBef>
              <a:spcAft>
                <a:spcPts val="432"/>
              </a:spcAft>
              <a:buClrTx/>
              <a:buSzPct val="110000"/>
              <a:buFont typeface="Arial" pitchFamily="34" charset="0"/>
              <a:buChar char="•"/>
              <a:defRPr sz="1300" kern="1200" spc="10">
                <a:solidFill>
                  <a:schemeClr val="bg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Sprung/damaged jaw</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Loose wire termination at line or load side jaw</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Meter blade beside and not into socket jaw</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Worn line/load wire insulation arcing over to grounded mounting box</a:t>
            </a:r>
          </a:p>
          <a:p>
            <a:pPr marL="401638" indent="-401638" defTabSz="1060450" eaLnBrk="0" hangingPunct="0">
              <a:lnSpc>
                <a:spcPct val="100000"/>
              </a:lnSpc>
              <a:buClr>
                <a:schemeClr val="tx2"/>
              </a:buClr>
              <a:buFont typeface="Arial" panose="020B0604020202020204" pitchFamily="34" charset="0"/>
              <a:buChar char="•"/>
              <a:defRPr/>
            </a:pPr>
            <a:r>
              <a:rPr lang="en-US" sz="2400" b="0" dirty="0" smtClean="0">
                <a:solidFill>
                  <a:schemeClr val="tx1"/>
                </a:solidFill>
                <a:latin typeface="+mj-lt"/>
                <a:cs typeface="Arial" charset="0"/>
              </a:rPr>
              <a:t>Total load exceeding socket capacity – lots of older 100 amp services in the field</a:t>
            </a:r>
          </a:p>
          <a:p>
            <a:pPr marL="0" indent="0" defTabSz="1060450" eaLnBrk="0" hangingPunct="0">
              <a:lnSpc>
                <a:spcPct val="100000"/>
              </a:lnSpc>
              <a:buClr>
                <a:schemeClr val="tx2"/>
              </a:buClr>
              <a:buFontTx/>
              <a:buNone/>
              <a:defRPr/>
            </a:pPr>
            <a:endParaRPr lang="en-US" sz="2400" b="0" dirty="0" smtClean="0">
              <a:solidFill>
                <a:schemeClr val="tx1"/>
              </a:solidFill>
              <a:cs typeface="Arial" charset="0"/>
            </a:endParaRPr>
          </a:p>
          <a:p>
            <a:pPr marL="188913" indent="-188913" defTabSz="1060450" eaLnBrk="0" hangingPunct="0">
              <a:lnSpc>
                <a:spcPct val="100000"/>
              </a:lnSpc>
              <a:buClr>
                <a:schemeClr val="tx2"/>
              </a:buClr>
              <a:defRPr/>
            </a:pPr>
            <a:endParaRPr lang="en-US" sz="2400" b="0" dirty="0" smtClean="0">
              <a:solidFill>
                <a:schemeClr val="tx1"/>
              </a:solidFill>
              <a:cs typeface="Arial" charset="0"/>
            </a:endParaRPr>
          </a:p>
          <a:p>
            <a:pPr marL="0" indent="0" defTabSz="1060450" eaLnBrk="0" hangingPunct="0">
              <a:lnSpc>
                <a:spcPct val="100000"/>
              </a:lnSpc>
              <a:buClr>
                <a:schemeClr val="tx2"/>
              </a:buClr>
              <a:buFontTx/>
              <a:buNone/>
              <a:defRPr/>
            </a:pPr>
            <a:endParaRPr lang="en-US" sz="2400" b="0" dirty="0">
              <a:solidFill>
                <a:schemeClr val="tx1"/>
              </a:solidFill>
            </a:endParaRPr>
          </a:p>
        </p:txBody>
      </p:sp>
      <p:sp>
        <p:nvSpPr>
          <p:cNvPr id="6" name="Rectangle 4"/>
          <p:cNvSpPr txBox="1">
            <a:spLocks noChangeArrowheads="1"/>
          </p:cNvSpPr>
          <p:nvPr/>
        </p:nvSpPr>
        <p:spPr bwMode="auto">
          <a:xfrm>
            <a:off x="519112" y="4572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38200" indent="-838200" eaLnBrk="1" hangingPunct="1"/>
            <a:r>
              <a:rPr lang="en-US" altLang="en-US" sz="3000" b="1" kern="0" dirty="0" smtClean="0">
                <a:solidFill>
                  <a:schemeClr val="bg1"/>
                </a:solidFill>
              </a:rPr>
              <a:t>What Are Likely Socket Concerns?</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212725" y="1071563"/>
            <a:ext cx="8696325" cy="866775"/>
          </a:xfrm>
        </p:spPr>
        <p:txBody>
          <a:bodyPr/>
          <a:lstStyle/>
          <a:p>
            <a:pPr marL="0" indent="0" defTabSz="1060450">
              <a:buClr>
                <a:schemeClr val="tx2"/>
              </a:buClr>
              <a:buFontTx/>
              <a:buNone/>
            </a:pPr>
            <a:endParaRPr lang="en-US" altLang="en-US" sz="2400" dirty="0" smtClean="0">
              <a:cs typeface="Arial" charset="0"/>
            </a:endParaRPr>
          </a:p>
          <a:p>
            <a:pPr marL="0" indent="0" defTabSz="1060450">
              <a:buClr>
                <a:schemeClr val="tx2"/>
              </a:buClr>
              <a:buFontTx/>
              <a:buNone/>
            </a:pPr>
            <a:endParaRPr lang="en-US" altLang="en-US" sz="2400" dirty="0" smtClean="0">
              <a:cs typeface="Arial" charset="0"/>
            </a:endParaRPr>
          </a:p>
          <a:p>
            <a:pPr marL="0" indent="0" defTabSz="1060450">
              <a:buClr>
                <a:schemeClr val="tx2"/>
              </a:buClr>
              <a:buFontTx/>
              <a:buNone/>
            </a:pPr>
            <a:endParaRPr lang="en-US" altLang="en-US" sz="2400" i="1" dirty="0" smtClean="0">
              <a:cs typeface="Arial" charset="0"/>
            </a:endParaRPr>
          </a:p>
        </p:txBody>
      </p:sp>
      <p:pic>
        <p:nvPicPr>
          <p:cNvPr id="307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67"/>
          <a:stretch/>
        </p:blipFill>
        <p:spPr bwMode="auto">
          <a:xfrm>
            <a:off x="914400" y="1707298"/>
            <a:ext cx="2800116" cy="400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p:cNvPicPr>
            <a:picLocks noChangeAspect="1" noChangeArrowheads="1"/>
          </p:cNvPicPr>
          <p:nvPr/>
        </p:nvPicPr>
        <p:blipFill>
          <a:blip r:embed="rId4">
            <a:extLst>
              <a:ext uri="{28A0092B-C50C-407E-A947-70E740481C1C}">
                <a14:useLocalDpi xmlns:a14="http://schemas.microsoft.com/office/drawing/2010/main" val="0"/>
              </a:ext>
            </a:extLst>
          </a:blip>
          <a:srcRect l="50000" t="33670" r="20297" b="50000"/>
          <a:stretch>
            <a:fillRect/>
          </a:stretch>
        </p:blipFill>
        <p:spPr bwMode="auto">
          <a:xfrm>
            <a:off x="4419600" y="1720850"/>
            <a:ext cx="38276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4419600" y="5029200"/>
            <a:ext cx="4038600" cy="1234836"/>
          </a:xfrm>
          <a:prstGeom prst="rect">
            <a:avLst/>
          </a:prstGeom>
        </p:spPr>
        <p:txBody>
          <a:bodyPr lIns="0"/>
          <a:lstStyle>
            <a:lvl1pPr marL="180000" indent="-180000" algn="l" rtl="0" eaLnBrk="1" fontAlgn="base" hangingPunct="1">
              <a:lnSpc>
                <a:spcPct val="150000"/>
              </a:lnSpc>
              <a:spcBef>
                <a:spcPct val="20000"/>
              </a:spcBef>
              <a:spcAft>
                <a:spcPct val="20000"/>
              </a:spcAft>
              <a:buClrTx/>
              <a:buSzPct val="120000"/>
              <a:buChar char="+"/>
              <a:defRPr sz="1900" b="1" i="0" kern="1200" spc="10">
                <a:solidFill>
                  <a:schemeClr val="bg1"/>
                </a:solidFill>
                <a:latin typeface="Tahoma" pitchFamily="34" charset="0"/>
                <a:ea typeface="+mn-ea"/>
                <a:cs typeface="Tahoma" pitchFamily="34" charset="0"/>
              </a:defRPr>
            </a:lvl1pPr>
            <a:lvl2pPr marL="180000" indent="-180000" algn="l" rtl="0" eaLnBrk="1" fontAlgn="base" hangingPunct="1">
              <a:spcBef>
                <a:spcPct val="20000"/>
              </a:spcBef>
              <a:spcAft>
                <a:spcPct val="20000"/>
              </a:spcAft>
              <a:buClrTx/>
              <a:buSzPct val="120000"/>
              <a:buFont typeface="Tahoma" pitchFamily="34" charset="0"/>
              <a:buChar char="–"/>
              <a:defRPr sz="1800" kern="1200" spc="10">
                <a:solidFill>
                  <a:schemeClr val="bg1"/>
                </a:solidFill>
                <a:latin typeface="Tahoma" pitchFamily="34" charset="0"/>
                <a:ea typeface="+mn-ea"/>
                <a:cs typeface="Tahoma" pitchFamily="34" charset="0"/>
              </a:defRPr>
            </a:lvl2pPr>
            <a:lvl3pPr marL="180000" indent="-180000" algn="l" rtl="0" eaLnBrk="1" fontAlgn="base" hangingPunct="1">
              <a:spcBef>
                <a:spcPts val="432"/>
              </a:spcBef>
              <a:spcAft>
                <a:spcPts val="432"/>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3pPr>
            <a:lvl4pPr marL="180000" indent="-180000" algn="l" rtl="0" eaLnBrk="1" fontAlgn="base" hangingPunct="1">
              <a:spcBef>
                <a:spcPct val="20000"/>
              </a:spcBef>
              <a:spcAft>
                <a:spcPct val="20000"/>
              </a:spcAft>
              <a:buClrTx/>
              <a:buSzPct val="110000"/>
              <a:buFont typeface="Arial" pitchFamily="34" charset="0"/>
              <a:buChar char="•"/>
              <a:defRPr sz="1800" kern="1200" spc="10">
                <a:solidFill>
                  <a:schemeClr val="bg1"/>
                </a:solidFill>
                <a:latin typeface="Tahoma" pitchFamily="34" charset="0"/>
                <a:ea typeface="+mn-ea"/>
                <a:cs typeface="Tahoma" pitchFamily="34" charset="0"/>
              </a:defRPr>
            </a:lvl4pPr>
            <a:lvl5pPr marL="180000" indent="-180000" algn="l" rtl="0" eaLnBrk="1" fontAlgn="base" hangingPunct="1">
              <a:spcBef>
                <a:spcPts val="432"/>
              </a:spcBef>
              <a:spcAft>
                <a:spcPts val="432"/>
              </a:spcAft>
              <a:buClrTx/>
              <a:buSzPct val="110000"/>
              <a:buFont typeface="Arial" pitchFamily="34" charset="0"/>
              <a:buChar char="•"/>
              <a:defRPr sz="1300" kern="1200" spc="10">
                <a:solidFill>
                  <a:schemeClr val="bg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60450" eaLnBrk="0" hangingPunct="0">
              <a:lnSpc>
                <a:spcPct val="100000"/>
              </a:lnSpc>
              <a:buClr>
                <a:schemeClr val="tx2"/>
              </a:buClr>
              <a:buFontTx/>
              <a:buNone/>
              <a:defRPr/>
            </a:pPr>
            <a:r>
              <a:rPr lang="en-US" sz="1500" b="0" dirty="0" smtClean="0">
                <a:solidFill>
                  <a:schemeClr val="tx1"/>
                </a:solidFill>
                <a:latin typeface="+mn-lt"/>
                <a:cs typeface="Arial" charset="0"/>
              </a:rPr>
              <a:t>Tin plating on jaw “cooked” </a:t>
            </a:r>
          </a:p>
          <a:p>
            <a:pPr marL="0" indent="0" defTabSz="1060450" eaLnBrk="0" hangingPunct="0">
              <a:lnSpc>
                <a:spcPct val="100000"/>
              </a:lnSpc>
              <a:buClr>
                <a:schemeClr val="tx2"/>
              </a:buClr>
              <a:buFontTx/>
              <a:buNone/>
              <a:defRPr/>
            </a:pPr>
            <a:r>
              <a:rPr lang="en-US" sz="1500" b="0" dirty="0" smtClean="0">
                <a:solidFill>
                  <a:schemeClr val="tx1"/>
                </a:solidFill>
                <a:latin typeface="+mn-lt"/>
                <a:cs typeface="Arial" charset="0"/>
              </a:rPr>
              <a:t>Heat accelerates oxidation on lug wire</a:t>
            </a:r>
          </a:p>
          <a:p>
            <a:pPr marL="0" indent="0" defTabSz="1060450" eaLnBrk="0" hangingPunct="0">
              <a:lnSpc>
                <a:spcPct val="100000"/>
              </a:lnSpc>
              <a:buClr>
                <a:schemeClr val="tx2"/>
              </a:buClr>
              <a:buFontTx/>
              <a:buNone/>
              <a:defRPr/>
            </a:pPr>
            <a:r>
              <a:rPr lang="en-US" sz="1500" b="0" dirty="0" smtClean="0">
                <a:solidFill>
                  <a:schemeClr val="tx1"/>
                </a:solidFill>
                <a:latin typeface="+mn-lt"/>
                <a:cs typeface="Arial" charset="0"/>
              </a:rPr>
              <a:t>Note: Tin </a:t>
            </a:r>
            <a:r>
              <a:rPr lang="en-US" sz="1500" b="0" dirty="0">
                <a:solidFill>
                  <a:schemeClr val="tx1"/>
                </a:solidFill>
                <a:latin typeface="+mn-lt"/>
                <a:cs typeface="Arial" charset="0"/>
              </a:rPr>
              <a:t>Melts at </a:t>
            </a:r>
            <a:r>
              <a:rPr lang="en-US" sz="1500" b="0" dirty="0" smtClean="0">
                <a:solidFill>
                  <a:schemeClr val="tx1"/>
                </a:solidFill>
                <a:latin typeface="+mn-lt"/>
                <a:cs typeface="Arial" charset="0"/>
              </a:rPr>
              <a:t>232</a:t>
            </a:r>
            <a:r>
              <a:rPr lang="en-US" sz="1500" b="0" dirty="0">
                <a:solidFill>
                  <a:schemeClr val="tx1"/>
                </a:solidFill>
                <a:latin typeface="+mn-lt"/>
                <a:cs typeface="Arial" charset="0"/>
              </a:rPr>
              <a:t>º</a:t>
            </a:r>
            <a:r>
              <a:rPr lang="en-US" sz="1500" b="0" dirty="0" smtClean="0">
                <a:solidFill>
                  <a:schemeClr val="tx1"/>
                </a:solidFill>
                <a:latin typeface="+mn-lt"/>
                <a:cs typeface="Arial" charset="0"/>
              </a:rPr>
              <a:t>C (450</a:t>
            </a:r>
            <a:r>
              <a:rPr lang="en-US" sz="1500" b="0" dirty="0">
                <a:solidFill>
                  <a:schemeClr val="tx1"/>
                </a:solidFill>
                <a:latin typeface="+mn-lt"/>
                <a:cs typeface="Arial" charset="0"/>
              </a:rPr>
              <a:t>º</a:t>
            </a:r>
            <a:r>
              <a:rPr lang="en-US" sz="1500" b="0" dirty="0" smtClean="0">
                <a:solidFill>
                  <a:schemeClr val="tx1"/>
                </a:solidFill>
                <a:latin typeface="+mn-lt"/>
                <a:cs typeface="Arial" charset="0"/>
              </a:rPr>
              <a:t>F</a:t>
            </a:r>
            <a:r>
              <a:rPr lang="en-US" sz="1500" b="0" dirty="0">
                <a:solidFill>
                  <a:schemeClr val="tx1"/>
                </a:solidFill>
                <a:latin typeface="+mn-lt"/>
                <a:cs typeface="Arial" charset="0"/>
              </a:rPr>
              <a:t>) </a:t>
            </a:r>
          </a:p>
          <a:p>
            <a:pPr marL="0" indent="0" defTabSz="1060450" eaLnBrk="0" hangingPunct="0">
              <a:lnSpc>
                <a:spcPct val="100000"/>
              </a:lnSpc>
              <a:buClr>
                <a:schemeClr val="tx2"/>
              </a:buClr>
              <a:buFontTx/>
              <a:buNone/>
              <a:defRPr/>
            </a:pPr>
            <a:endParaRPr lang="en-US" sz="1500" b="0" dirty="0" smtClean="0">
              <a:cs typeface="Arial" charset="0"/>
            </a:endParaRPr>
          </a:p>
          <a:p>
            <a:pPr marL="0" indent="0" defTabSz="1060450" eaLnBrk="0" hangingPunct="0">
              <a:lnSpc>
                <a:spcPct val="100000"/>
              </a:lnSpc>
              <a:buClr>
                <a:schemeClr val="tx2"/>
              </a:buClr>
              <a:buFontTx/>
              <a:buNone/>
              <a:defRPr/>
            </a:pPr>
            <a:endParaRPr lang="en-US" sz="1500" b="0" i="1" dirty="0" smtClean="0">
              <a:cs typeface="Arial" charset="0"/>
            </a:endParaRPr>
          </a:p>
        </p:txBody>
      </p:sp>
      <p:cxnSp>
        <p:nvCxnSpPr>
          <p:cNvPr id="30729" name="Straight Arrow Connector 16"/>
          <p:cNvCxnSpPr>
            <a:cxnSpLocks noChangeShapeType="1"/>
          </p:cNvCxnSpPr>
          <p:nvPr/>
        </p:nvCxnSpPr>
        <p:spPr bwMode="auto">
          <a:xfrm>
            <a:off x="2847975" y="3352800"/>
            <a:ext cx="2644775" cy="0"/>
          </a:xfrm>
          <a:prstGeom prst="straightConnector1">
            <a:avLst/>
          </a:prstGeom>
          <a:noFill/>
          <a:ln w="666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Straight Connector 9"/>
          <p:cNvCxnSpPr/>
          <p:nvPr/>
        </p:nvCxnSpPr>
        <p:spPr>
          <a:xfrm>
            <a:off x="5492750" y="3987800"/>
            <a:ext cx="0" cy="6540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10225" y="3997325"/>
            <a:ext cx="0" cy="65087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35625" y="2222500"/>
            <a:ext cx="0" cy="6524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08625" y="2209800"/>
            <a:ext cx="0" cy="6540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4"/>
          <p:cNvSpPr txBox="1">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38200" indent="-838200" eaLnBrk="1" hangingPunct="1"/>
            <a:r>
              <a:rPr lang="en-US" altLang="en-US" sz="3000" b="1" kern="0" dirty="0" smtClean="0">
                <a:solidFill>
                  <a:schemeClr val="bg1"/>
                </a:solidFill>
              </a:rPr>
              <a:t>Hot Socket Causes – Sprung Jaws</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81000" y="1651000"/>
            <a:ext cx="8929687" cy="558800"/>
          </a:xfrm>
        </p:spPr>
        <p:txBody>
          <a:bodyPr>
            <a:normAutofit fontScale="70000" lnSpcReduction="20000"/>
          </a:bodyPr>
          <a:lstStyle/>
          <a:p>
            <a:pPr marL="0" indent="0" eaLnBrk="1" hangingPunct="1">
              <a:buFontTx/>
              <a:buNone/>
              <a:defRPr/>
            </a:pPr>
            <a:r>
              <a:rPr lang="en-US" dirty="0" smtClean="0"/>
              <a:t>Jaw completely separated  - large gap resulting in poor connection</a:t>
            </a:r>
            <a:endParaRPr lang="en-US" dirty="0"/>
          </a:p>
        </p:txBody>
      </p:sp>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16727"/>
            <a:ext cx="36893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855" y="2209800"/>
            <a:ext cx="36893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auto">
          <a:xfrm>
            <a:off x="457200" y="311727"/>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838200" indent="-838200" eaLnBrk="1" hangingPunct="1"/>
            <a:r>
              <a:rPr lang="en-US" altLang="en-US" sz="3000" b="1" kern="0" dirty="0" smtClean="0">
                <a:solidFill>
                  <a:schemeClr val="bg1"/>
                </a:solidFill>
              </a:rPr>
              <a:t>Example – “Sprung Jaw”</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Premise</a:t>
            </a:r>
          </a:p>
        </p:txBody>
      </p:sp>
      <p:sp>
        <p:nvSpPr>
          <p:cNvPr id="15363" name="Rectangle 3"/>
          <p:cNvSpPr>
            <a:spLocks noGrp="1" noChangeArrowheads="1"/>
          </p:cNvSpPr>
          <p:nvPr>
            <p:ph type="body" idx="1"/>
          </p:nvPr>
        </p:nvSpPr>
        <p:spPr>
          <a:xfrm>
            <a:off x="457200" y="1524000"/>
            <a:ext cx="8077200" cy="2819400"/>
          </a:xfrm>
          <a:solidFill>
            <a:srgbClr val="FFFFFF"/>
          </a:solidFill>
        </p:spPr>
        <p:txBody>
          <a:bodyPr/>
          <a:lstStyle/>
          <a:p>
            <a:pPr marL="0" indent="0">
              <a:buNone/>
            </a:pPr>
            <a:r>
              <a:rPr lang="en-US" sz="2800" b="1" dirty="0">
                <a:solidFill>
                  <a:srgbClr val="3672A8"/>
                </a:solidFill>
              </a:rPr>
              <a:t>Purpose: </a:t>
            </a:r>
          </a:p>
          <a:p>
            <a:pPr marL="0" indent="0">
              <a:buNone/>
            </a:pPr>
            <a:r>
              <a:rPr lang="en-US" sz="1800" dirty="0">
                <a:latin typeface="Arial" panose="020B0604020202090204" pitchFamily="34" charset="0"/>
                <a:cs typeface="Arial" panose="020B0604020202090204" pitchFamily="34" charset="0"/>
              </a:rPr>
              <a:t>To acquaint the attendees with the use and purpose of Meter Test Switches </a:t>
            </a:r>
          </a:p>
          <a:p>
            <a:pPr marL="0" indent="0">
              <a:buNone/>
            </a:pPr>
            <a:endParaRPr lang="en-US" sz="1800" b="1" dirty="0">
              <a:solidFill>
                <a:srgbClr val="3672A8"/>
              </a:solidFill>
            </a:endParaRPr>
          </a:p>
          <a:p>
            <a:pPr marL="0" indent="0">
              <a:buNone/>
            </a:pPr>
            <a:r>
              <a:rPr lang="en-US" sz="2800" b="1" dirty="0">
                <a:solidFill>
                  <a:srgbClr val="3672A8"/>
                </a:solidFill>
              </a:rPr>
              <a:t>Course Breakdown of Topics: </a:t>
            </a:r>
          </a:p>
          <a:p>
            <a:pPr>
              <a:lnSpc>
                <a:spcPct val="80000"/>
              </a:lnSpc>
              <a:spcBef>
                <a:spcPts val="600"/>
              </a:spcBef>
              <a:buFont typeface="Wingdings" panose="05000000000000000000" pitchFamily="2" charset="2"/>
              <a:buChar char="Ø"/>
            </a:pPr>
            <a:r>
              <a:rPr lang="en-US" sz="1800" dirty="0">
                <a:latin typeface="Arial" panose="020B0604020202020204" pitchFamily="34" charset="0"/>
                <a:cs typeface="Arial" panose="020B0604020202020204" pitchFamily="34" charset="0"/>
              </a:rPr>
              <a:t>Using Test Switches</a:t>
            </a:r>
          </a:p>
          <a:p>
            <a:pPr>
              <a:lnSpc>
                <a:spcPct val="80000"/>
              </a:lnSpc>
              <a:spcBef>
                <a:spcPts val="600"/>
              </a:spcBef>
              <a:buFont typeface="Wingdings" panose="05000000000000000000" pitchFamily="2" charset="2"/>
              <a:buChar char="Ø"/>
            </a:pPr>
            <a:endParaRPr lang="en-US" sz="1800" dirty="0">
              <a:latin typeface="Arial" panose="020B0604020202020204" pitchFamily="34" charset="0"/>
              <a:cs typeface="Arial" panose="020B0604020202020204" pitchFamily="34" charset="0"/>
            </a:endParaRPr>
          </a:p>
          <a:p>
            <a:pPr>
              <a:lnSpc>
                <a:spcPct val="80000"/>
              </a:lnSpc>
              <a:spcBef>
                <a:spcPts val="600"/>
              </a:spcBef>
              <a:buFont typeface="Wingdings" panose="05000000000000000000" pitchFamily="2" charset="2"/>
              <a:buChar char="Ø"/>
            </a:pPr>
            <a:r>
              <a:rPr lang="en-US" sz="1800" dirty="0">
                <a:latin typeface="Arial" panose="020B0604020202020204" pitchFamily="34" charset="0"/>
                <a:cs typeface="Arial" panose="020B0604020202020204" pitchFamily="34" charset="0"/>
              </a:rPr>
              <a:t>Meter Test Switch Specifications </a:t>
            </a:r>
          </a:p>
          <a:p>
            <a:pPr>
              <a:lnSpc>
                <a:spcPct val="80000"/>
              </a:lnSpc>
              <a:spcBef>
                <a:spcPts val="600"/>
              </a:spcBef>
              <a:buFont typeface="Wingdings" panose="05000000000000000000" pitchFamily="2" charset="2"/>
              <a:buChar char="Ø"/>
            </a:pPr>
            <a:endParaRPr lang="en-US" sz="1800" dirty="0">
              <a:latin typeface="Arial" panose="020B0604020202020204" pitchFamily="34" charset="0"/>
              <a:cs typeface="Arial" panose="020B0604020202020204" pitchFamily="34" charset="0"/>
            </a:endParaRPr>
          </a:p>
          <a:p>
            <a:pPr>
              <a:lnSpc>
                <a:spcPct val="80000"/>
              </a:lnSpc>
              <a:spcBef>
                <a:spcPts val="600"/>
              </a:spcBef>
              <a:buFont typeface="Wingdings" panose="05000000000000000000" pitchFamily="2" charset="2"/>
              <a:buChar char="Ø"/>
            </a:pPr>
            <a:r>
              <a:rPr lang="en-US" sz="1800" dirty="0">
                <a:latin typeface="Arial" panose="020B0604020202020204" pitchFamily="34" charset="0"/>
                <a:cs typeface="Arial" panose="020B0604020202020204" pitchFamily="34" charset="0"/>
              </a:rPr>
              <a:t>Meter Test Switch Configurations</a:t>
            </a:r>
          </a:p>
          <a:p>
            <a:pPr>
              <a:lnSpc>
                <a:spcPct val="80000"/>
              </a:lnSpc>
              <a:spcBef>
                <a:spcPts val="600"/>
              </a:spcBef>
              <a:buFont typeface="Wingdings" panose="05000000000000000000" pitchFamily="2" charset="2"/>
              <a:buChar char="Ø"/>
            </a:pPr>
            <a:endParaRPr lang="en-US" sz="1800" dirty="0">
              <a:latin typeface="Arial" panose="020B0604020202020204" pitchFamily="34" charset="0"/>
              <a:cs typeface="Arial" panose="020B0604020202020204" pitchFamily="34" charset="0"/>
            </a:endParaRPr>
          </a:p>
          <a:p>
            <a:pPr>
              <a:lnSpc>
                <a:spcPct val="80000"/>
              </a:lnSpc>
              <a:spcBef>
                <a:spcPts val="600"/>
              </a:spcBef>
              <a:buFont typeface="Wingdings" panose="05000000000000000000" pitchFamily="2" charset="2"/>
              <a:buChar char="Ø"/>
            </a:pPr>
            <a:r>
              <a:rPr lang="en-US" sz="1800" dirty="0">
                <a:latin typeface="Arial" panose="020B0604020202020204" pitchFamily="34" charset="0"/>
                <a:cs typeface="Arial" panose="020B0604020202020204" pitchFamily="34" charset="0"/>
              </a:rPr>
              <a:t>Meter Test Switch Accessories</a:t>
            </a:r>
          </a:p>
          <a:p>
            <a:pPr>
              <a:lnSpc>
                <a:spcPct val="80000"/>
              </a:lnSpc>
              <a:spcBef>
                <a:spcPts val="600"/>
              </a:spcBef>
              <a:buFont typeface="Wingdings" panose="05000000000000000000" pitchFamily="2" charset="2"/>
              <a:buChar char="Ø"/>
            </a:pPr>
            <a:endParaRPr lang="en-US" sz="1800" dirty="0">
              <a:latin typeface="Arial" panose="020B0604020202020204" pitchFamily="34" charset="0"/>
              <a:cs typeface="Arial" panose="020B0604020202020204" pitchFamily="34" charset="0"/>
            </a:endParaRPr>
          </a:p>
          <a:p>
            <a:pPr>
              <a:lnSpc>
                <a:spcPct val="80000"/>
              </a:lnSpc>
              <a:spcBef>
                <a:spcPts val="600"/>
              </a:spcBef>
              <a:buFont typeface="Wingdings" panose="05000000000000000000" pitchFamily="2" charset="2"/>
              <a:buChar char="Ø"/>
            </a:pPr>
            <a:r>
              <a:rPr lang="en-US" sz="1800" dirty="0">
                <a:latin typeface="Arial" panose="020B0604020202020204" pitchFamily="34" charset="0"/>
                <a:cs typeface="Arial" panose="020B0604020202020204" pitchFamily="34" charset="0"/>
              </a:rPr>
              <a:t>Pre-Wired Transformer Rated Enclosures</a:t>
            </a:r>
          </a:p>
        </p:txBody>
      </p:sp>
      <p:pic>
        <p:nvPicPr>
          <p:cNvPr id="5" name="Picture 6" descr="TESCO-equipment-prewired-meter-box"/>
          <p:cNvPicPr>
            <a:picLocks noChangeAspect="1" noChangeArrowheads="1"/>
          </p:cNvPicPr>
          <p:nvPr/>
        </p:nvPicPr>
        <p:blipFill>
          <a:blip r:embed="rId3"/>
          <a:srcRect/>
          <a:stretch>
            <a:fillRect/>
          </a:stretch>
        </p:blipFill>
        <p:spPr bwMode="auto">
          <a:xfrm>
            <a:off x="5435600" y="3276600"/>
            <a:ext cx="3708400" cy="2786598"/>
          </a:xfrm>
          <a:prstGeom prst="rect">
            <a:avLst/>
          </a:prstGeom>
          <a:noFill/>
        </p:spPr>
      </p:pic>
    </p:spTree>
    <p:extLst>
      <p:ext uri="{BB962C8B-B14F-4D97-AF65-F5344CB8AC3E}">
        <p14:creationId xmlns:p14="http://schemas.microsoft.com/office/powerpoint/2010/main" val="315520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564176" y="2133600"/>
            <a:ext cx="7986352" cy="1828800"/>
          </a:xfrm>
        </p:spPr>
        <p:txBody>
          <a:bodyPr/>
          <a:lstStyle/>
          <a:p>
            <a:pPr defTabSz="1060450">
              <a:buClr>
                <a:schemeClr val="tx2"/>
              </a:buClr>
            </a:pPr>
            <a:r>
              <a:rPr lang="en-US" altLang="en-US" sz="2000" dirty="0" smtClean="0">
                <a:cs typeface="Arial" charset="0"/>
              </a:rPr>
              <a:t>Replacing a meter in an existing meter socket will weaken the socket and if performed enough times this action will create a hazardous condition.  </a:t>
            </a:r>
            <a:r>
              <a:rPr lang="en-US" altLang="en-US" sz="2000" b="1" dirty="0" smtClean="0">
                <a:solidFill>
                  <a:srgbClr val="FF0000"/>
                </a:solidFill>
                <a:cs typeface="Arial" charset="0"/>
              </a:rPr>
              <a:t>AMI deployments </a:t>
            </a:r>
            <a:r>
              <a:rPr lang="en-US" altLang="en-US" sz="2000" dirty="0" smtClean="0">
                <a:cs typeface="Arial" charset="0"/>
              </a:rPr>
              <a:t>will increase the incidence of hot sockets and meter fires unless precautionary steps are taken as part of the meter deployment.</a:t>
            </a:r>
          </a:p>
          <a:p>
            <a:pPr marL="0" indent="0" defTabSz="1060450">
              <a:buClr>
                <a:schemeClr val="tx2"/>
              </a:buClr>
              <a:buFontTx/>
              <a:buNone/>
            </a:pPr>
            <a:endParaRPr lang="en-US" altLang="en-US" sz="2000" i="1" dirty="0" smtClean="0">
              <a:cs typeface="Arial" charset="0"/>
            </a:endParaRPr>
          </a:p>
        </p:txBody>
      </p:sp>
      <p:sp>
        <p:nvSpPr>
          <p:cNvPr id="14" name="Rectangle 2"/>
          <p:cNvSpPr txBox="1">
            <a:spLocks noChangeArrowheads="1"/>
          </p:cNvSpPr>
          <p:nvPr/>
        </p:nvSpPr>
        <p:spPr bwMode="auto">
          <a:xfrm>
            <a:off x="442552" y="303941"/>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smtClean="0">
                <a:solidFill>
                  <a:schemeClr val="bg1"/>
                </a:solidFill>
              </a:rPr>
              <a:t>AMI Deployments and Hot Sockets</a:t>
            </a:r>
            <a:r>
              <a:rPr lang="en-US" altLang="en-US" sz="3000" b="1" kern="0" dirty="0" smtClean="0">
                <a:solidFill>
                  <a:schemeClr val="bg1"/>
                </a:solidFill>
              </a:rPr>
              <a:t/>
            </a:r>
            <a:br>
              <a:rPr lang="en-US" altLang="en-US" sz="3000" b="1" kern="0" dirty="0" smtClean="0">
                <a:solidFill>
                  <a:schemeClr val="bg1"/>
                </a:solidFill>
              </a:rPr>
            </a:br>
            <a:endParaRPr lang="en-US" altLang="en-US" sz="1800" kern="0" dirty="0" smtClean="0">
              <a:solidFill>
                <a:schemeClr val="bg1"/>
              </a:solidFill>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dirty="0">
                <a:solidFill>
                  <a:schemeClr val="bg1"/>
                </a:solidFill>
              </a:rPr>
              <a:t>Hot Socket Simulation Fixture</a:t>
            </a:r>
          </a:p>
        </p:txBody>
      </p:sp>
      <p:pic>
        <p:nvPicPr>
          <p:cNvPr id="58378" name="Hot Socket Simulation.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257800" y="2057400"/>
            <a:ext cx="1981200" cy="320040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a:extLst>
            <a:ext uri="{909E8E84-426E-40DD-AFC4-6F175D3DCCD1}">
              <a14:hiddenFill xmlns:a14="http://schemas.microsoft.com/office/drawing/2010/main">
                <a:solidFill>
                  <a:srgbClr val="FFFFFF"/>
                </a:solidFill>
              </a14:hiddenFill>
            </a:ext>
          </a:extLst>
        </p:spPr>
      </p:pic>
      <p:sp>
        <p:nvSpPr>
          <p:cNvPr id="6148" name="Text Box 11"/>
          <p:cNvSpPr txBox="1">
            <a:spLocks noChangeArrowheads="1"/>
          </p:cNvSpPr>
          <p:nvPr/>
        </p:nvSpPr>
        <p:spPr bwMode="auto">
          <a:xfrm>
            <a:off x="4922838" y="4953000"/>
            <a:ext cx="251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400" b="1" dirty="0">
                <a:solidFill>
                  <a:srgbClr val="CC0000"/>
                </a:solidFill>
              </a:rPr>
              <a:t>Click to view video</a:t>
            </a:r>
          </a:p>
        </p:txBody>
      </p:sp>
      <p:pic>
        <p:nvPicPr>
          <p:cNvPr id="6149" name="Picture 13" descr="IMG_1191_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0" y="1600200"/>
            <a:ext cx="271955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37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8378"/>
                                        </p:tgtEl>
                                      </p:cBhvr>
                                    </p:cmd>
                                  </p:childTnLst>
                                </p:cTn>
                              </p:par>
                            </p:childTnLst>
                          </p:cTn>
                        </p:par>
                      </p:childTnLst>
                    </p:cTn>
                  </p:par>
                </p:childTnLst>
              </p:cTn>
              <p:nextCondLst>
                <p:cond evt="onClick" delay="0">
                  <p:tgtEl>
                    <p:spTgt spid="58378"/>
                  </p:tgtEl>
                </p:cond>
              </p:nextCondLst>
            </p:seq>
            <p:video>
              <p:cMediaNode>
                <p:cTn id="7" fill="hold" display="0">
                  <p:stCondLst>
                    <p:cond delay="indefinite"/>
                  </p:stCondLst>
                  <p:endCondLst>
                    <p:cond evt="onNext" delay="0">
                      <p:tgtEl>
                        <p:sldTgt/>
                      </p:tgtEl>
                    </p:cond>
                    <p:cond evt="onPrev" delay="0">
                      <p:tgtEl>
                        <p:sldTgt/>
                      </p:tgtEl>
                    </p:cond>
                  </p:endCondLst>
                </p:cTn>
                <p:tgtEl>
                  <p:spTgt spid="5837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4294967295"/>
          </p:nvPr>
        </p:nvSpPr>
        <p:spPr>
          <a:xfrm>
            <a:off x="3810000" y="6248400"/>
            <a:ext cx="1066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t>Slide </a:t>
            </a:r>
            <a:fld id="{3A31C9FA-F476-4C1C-B54B-C727205EEAEA}" type="slidenum">
              <a:rPr lang="en-US" altLang="en-US" sz="1400" smtClean="0"/>
              <a:pPr eaLnBrk="1" hangingPunct="1">
                <a:spcBef>
                  <a:spcPct val="0"/>
                </a:spcBef>
                <a:buFontTx/>
                <a:buNone/>
              </a:pPr>
              <a:t>22</a:t>
            </a:fld>
            <a:endParaRPr lang="en-US" altLang="en-US" sz="1400" dirty="0" smtClean="0"/>
          </a:p>
        </p:txBody>
      </p:sp>
      <p:pic>
        <p:nvPicPr>
          <p:cNvPr id="7171" name="Picture 9" descr="burnt meter stab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7150"/>
            <a:ext cx="9982200" cy="748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idx="4294967295"/>
          </p:nvPr>
        </p:nvSpPr>
        <p:spPr>
          <a:solidFill>
            <a:srgbClr val="FF0000"/>
          </a:solidFill>
        </p:spPr>
        <p:txBody>
          <a:bodyPr/>
          <a:lstStyle/>
          <a:p>
            <a:pPr eaLnBrk="1" hangingPunct="1"/>
            <a:r>
              <a:rPr lang="en-US" altLang="en-US" sz="3400" b="1" dirty="0" smtClean="0">
                <a:solidFill>
                  <a:schemeClr val="bg1"/>
                </a:solidFill>
              </a:rPr>
              <a:t>Expected &amp; Unexpected Results</a:t>
            </a:r>
            <a:r>
              <a:rPr lang="en-US" altLang="en-US" sz="4000" b="1" dirty="0" smtClean="0"/>
              <a:t> </a:t>
            </a:r>
          </a:p>
        </p:txBody>
      </p:sp>
      <p:sp>
        <p:nvSpPr>
          <p:cNvPr id="8196" name="Rectangle 5"/>
          <p:cNvSpPr>
            <a:spLocks noGrp="1" noChangeArrowheads="1"/>
          </p:cNvSpPr>
          <p:nvPr>
            <p:ph type="body" idx="4294967295"/>
          </p:nvPr>
        </p:nvSpPr>
        <p:spPr>
          <a:xfrm>
            <a:off x="457200" y="1573212"/>
            <a:ext cx="8458200" cy="2133600"/>
          </a:xfrm>
          <a:noFill/>
        </p:spPr>
        <p:txBody>
          <a:bodyPr/>
          <a:lstStyle/>
          <a:p>
            <a:pPr eaLnBrk="1" hangingPunct="1">
              <a:lnSpc>
                <a:spcPct val="80000"/>
              </a:lnSpc>
              <a:buFontTx/>
              <a:buNone/>
            </a:pPr>
            <a:r>
              <a:rPr lang="en-US" altLang="en-US" sz="1700" dirty="0" smtClean="0">
                <a:solidFill>
                  <a:srgbClr val="CC0000"/>
                </a:solidFill>
              </a:rPr>
              <a:t>Expected:</a:t>
            </a:r>
          </a:p>
          <a:p>
            <a:pPr eaLnBrk="1" hangingPunct="1">
              <a:lnSpc>
                <a:spcPct val="80000"/>
              </a:lnSpc>
            </a:pPr>
            <a:r>
              <a:rPr lang="en-US" altLang="en-US" sz="1700" dirty="0" smtClean="0"/>
              <a:t>Hot Sockets are exactly that – hot sockets.  The hot sockets are the source of the problem and not hot meters.  </a:t>
            </a:r>
          </a:p>
          <a:p>
            <a:pPr eaLnBrk="1" hangingPunct="1">
              <a:lnSpc>
                <a:spcPct val="80000"/>
              </a:lnSpc>
            </a:pPr>
            <a:r>
              <a:rPr lang="en-US" altLang="en-US" sz="1700" dirty="0" smtClean="0"/>
              <a:t>Electromechanical meters withstand hot sockets better than solid state meters</a:t>
            </a:r>
          </a:p>
          <a:p>
            <a:pPr eaLnBrk="1" hangingPunct="1">
              <a:lnSpc>
                <a:spcPct val="80000"/>
              </a:lnSpc>
            </a:pPr>
            <a:endParaRPr lang="en-US" altLang="en-US" sz="1700" dirty="0" smtClean="0"/>
          </a:p>
          <a:p>
            <a:pPr eaLnBrk="1" hangingPunct="1">
              <a:lnSpc>
                <a:spcPct val="80000"/>
              </a:lnSpc>
            </a:pPr>
            <a:endParaRPr lang="en-US" altLang="en-US" sz="1700" dirty="0" smtClean="0"/>
          </a:p>
          <a:p>
            <a:pPr eaLnBrk="1" hangingPunct="1">
              <a:lnSpc>
                <a:spcPct val="80000"/>
              </a:lnSpc>
              <a:buFontTx/>
              <a:buNone/>
            </a:pPr>
            <a:endParaRPr lang="en-US" altLang="en-US" sz="2400" dirty="0" smtClean="0"/>
          </a:p>
        </p:txBody>
      </p:sp>
      <p:sp>
        <p:nvSpPr>
          <p:cNvPr id="8197" name="Rectangle 10"/>
          <p:cNvSpPr>
            <a:spLocks noChangeArrowheads="1"/>
          </p:cNvSpPr>
          <p:nvPr/>
        </p:nvSpPr>
        <p:spPr bwMode="auto">
          <a:xfrm>
            <a:off x="457200" y="2640012"/>
            <a:ext cx="45720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700" dirty="0">
                <a:solidFill>
                  <a:srgbClr val="CC0000"/>
                </a:solidFill>
              </a:rPr>
              <a:t>Unexpected:</a:t>
            </a:r>
          </a:p>
          <a:p>
            <a:pPr eaLnBrk="1" hangingPunct="1">
              <a:spcBef>
                <a:spcPct val="0"/>
              </a:spcBef>
            </a:pPr>
            <a:r>
              <a:rPr lang="en-US" altLang="en-US" sz="1700" dirty="0"/>
              <a:t>Current plays only a small role in how quickly a meter will burn up.  Meters were burned up nearly as quickly at 3 amps, 30 amps, and 130 amps.  </a:t>
            </a:r>
          </a:p>
          <a:p>
            <a:pPr eaLnBrk="1" hangingPunct="1">
              <a:spcBef>
                <a:spcPct val="0"/>
              </a:spcBef>
            </a:pPr>
            <a:r>
              <a:rPr lang="en-US" altLang="en-US" sz="1700" dirty="0"/>
              <a:t>Relatively small amounts of vibration can be the catalyst in the beginning and eventual catastrophic failure of a hot socket. Note: Other catalysts include but are not limited to power surges, debris, humidity, salt water.</a:t>
            </a:r>
          </a:p>
          <a:p>
            <a:pPr eaLnBrk="1" hangingPunct="1">
              <a:spcBef>
                <a:spcPct val="0"/>
              </a:spcBef>
            </a:pPr>
            <a:r>
              <a:rPr lang="en-US" altLang="en-US" sz="1700" dirty="0"/>
              <a:t>Contact resistance plays no role in creating a hot socket</a:t>
            </a:r>
          </a:p>
        </p:txBody>
      </p:sp>
      <p:pic>
        <p:nvPicPr>
          <p:cNvPr id="8198" name="Picture 9" descr="cause-effec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35814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0"/>
          <p:cNvSpPr>
            <a:spLocks noChangeArrowheads="1"/>
          </p:cNvSpPr>
          <p:nvPr/>
        </p:nvSpPr>
        <p:spPr bwMode="auto">
          <a:xfrm>
            <a:off x="4724400" y="5334000"/>
            <a:ext cx="42672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700" dirty="0">
                <a:solidFill>
                  <a:srgbClr val="CC0000"/>
                </a:solidFill>
              </a:rPr>
              <a:t>And some newer solid state meters are better than electromechanical meters</a:t>
            </a:r>
            <a:r>
              <a:rPr lang="en-US" altLang="en-US" sz="1800" dirty="0">
                <a:solidFill>
                  <a:srgbClr val="CC0000"/>
                </a:solidFill>
              </a:rPr>
              <a:t>.</a:t>
            </a:r>
            <a:endParaRPr lang="en-US" altLang="en-US"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Temperature Rise Data</a:t>
            </a:r>
          </a:p>
        </p:txBody>
      </p:sp>
      <p:pic>
        <p:nvPicPr>
          <p:cNvPr id="9220" name="Picture 8"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1"/>
            <a:ext cx="7924800" cy="455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txBox="1">
            <a:spLocks noGrp="1"/>
          </p:cNvSpPr>
          <p:nvPr>
            <p:custDataLst>
              <p:tags r:id="rId2"/>
            </p:custDataLst>
          </p:nvPr>
        </p:nvSpPr>
        <p:spPr bwMode="auto">
          <a:xfrm>
            <a:off x="0" y="6553200"/>
            <a:ext cx="461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900" dirty="0">
              <a:solidFill>
                <a:srgbClr val="7F7F7F"/>
              </a:solidFill>
              <a:latin typeface="Tahoma" pitchFamily="34" charset="0"/>
              <a:cs typeface="Arial" charset="0"/>
            </a:endParaRPr>
          </a:p>
        </p:txBody>
      </p:sp>
      <p:sp>
        <p:nvSpPr>
          <p:cNvPr id="10247" name="Rectangle 6"/>
          <p:cNvSpPr>
            <a:spLocks noChangeArrowheads="1"/>
          </p:cNvSpPr>
          <p:nvPr/>
        </p:nvSpPr>
        <p:spPr bwMode="auto">
          <a:xfrm>
            <a:off x="5334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dirty="0" smtClean="0">
                <a:solidFill>
                  <a:schemeClr val="bg1"/>
                </a:solidFill>
              </a:rPr>
              <a:t>Gap Evaluation</a:t>
            </a:r>
            <a:endParaRPr lang="en-US" altLang="en-US" sz="4000" b="1" dirty="0">
              <a:solidFill>
                <a:schemeClr val="bg1"/>
              </a:solidFill>
            </a:endParaRPr>
          </a:p>
        </p:txBody>
      </p:sp>
      <p:sp>
        <p:nvSpPr>
          <p:cNvPr id="7" name="Rectangle 4"/>
          <p:cNvSpPr txBox="1">
            <a:spLocks noChangeArrowheads="1"/>
          </p:cNvSpPr>
          <p:nvPr/>
        </p:nvSpPr>
        <p:spPr>
          <a:xfrm>
            <a:off x="457200" y="1646238"/>
            <a:ext cx="2895600" cy="4525962"/>
          </a:xfrm>
          <a:prstGeom prst="rect">
            <a:avLst/>
          </a:prstGeom>
          <a:noFill/>
        </p:spPr>
        <p:txBody>
          <a:bodyPr>
            <a:normAutofit fontScale="7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altLang="en-US" sz="2300" kern="0" smtClean="0">
                <a:latin typeface="Arial" panose="020B0604020202020204" pitchFamily="34" charset="0"/>
                <a:cs typeface="Arial" panose="020B0604020202020204" pitchFamily="34" charset="0"/>
              </a:rPr>
              <a:t>Calipers show a .01” gap, with that size gap between jaws and stabs we were able to heat meter stabs over 1000 degrees Fahrenheit in a few minutes.</a:t>
            </a:r>
          </a:p>
          <a:p>
            <a:pPr>
              <a:buFont typeface="Arial" panose="020B0604020202020204" pitchFamily="34" charset="0"/>
              <a:buChar char="•"/>
            </a:pPr>
            <a:endParaRPr lang="en-US" altLang="en-US" sz="2800" kern="0" smtClean="0"/>
          </a:p>
          <a:p>
            <a:pPr>
              <a:buFont typeface="Arial" panose="020B0604020202020204" pitchFamily="34" charset="0"/>
              <a:buChar char="•"/>
            </a:pPr>
            <a:r>
              <a:rPr lang="en-US" altLang="en-US" sz="2100" kern="0" smtClean="0">
                <a:latin typeface="Arial" panose="020B0604020202020204" pitchFamily="34" charset="0"/>
                <a:cs typeface="Arial" panose="020B0604020202020204" pitchFamily="34" charset="0"/>
              </a:rPr>
              <a:t>The rough spots you see on the post-test jaw next to the calipers are over .005” high. This surface degradation appears on the stab as well. </a:t>
            </a:r>
          </a:p>
          <a:p>
            <a:pPr marL="228600" indent="-228600"/>
            <a:endParaRPr lang="en-US" altLang="en-US" sz="2100" kern="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100" kern="0" smtClean="0">
                <a:latin typeface="Arial" panose="020B0604020202020204" pitchFamily="34" charset="0"/>
                <a:cs typeface="Arial" panose="020B0604020202020204" pitchFamily="34" charset="0"/>
              </a:rPr>
              <a:t>Between the two surfaces you can have large gaps, along with insulating by-product of the arcing, that can sustain heavy arcing in a solid state.</a:t>
            </a:r>
            <a:endParaRPr lang="en-US" altLang="en-US" sz="2100" kern="0" dirty="0" smtClean="0">
              <a:latin typeface="Arial" panose="020B0604020202020204" pitchFamily="34" charset="0"/>
              <a:cs typeface="Arial" panose="020B0604020202020204" pitchFamily="34" charset="0"/>
            </a:endParaRPr>
          </a:p>
        </p:txBody>
      </p:sp>
      <p:pic>
        <p:nvPicPr>
          <p:cNvPr id="9" name="Picture 6" descr="hot so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52600"/>
            <a:ext cx="51816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txBox="1">
            <a:spLocks noGrp="1"/>
          </p:cNvSpPr>
          <p:nvPr>
            <p:custDataLst>
              <p:tags r:id="rId2"/>
            </p:custDataLst>
          </p:nvPr>
        </p:nvSpPr>
        <p:spPr bwMode="auto">
          <a:xfrm>
            <a:off x="0" y="6553200"/>
            <a:ext cx="461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900" dirty="0">
              <a:solidFill>
                <a:srgbClr val="7F7F7F"/>
              </a:solidFill>
              <a:latin typeface="Tahoma" pitchFamily="34" charset="0"/>
              <a:cs typeface="Arial" charset="0"/>
            </a:endParaRPr>
          </a:p>
        </p:txBody>
      </p:sp>
      <p:sp>
        <p:nvSpPr>
          <p:cNvPr id="10247" name="Rectangle 6"/>
          <p:cNvSpPr>
            <a:spLocks noChangeArrowheads="1"/>
          </p:cNvSpPr>
          <p:nvPr/>
        </p:nvSpPr>
        <p:spPr bwMode="auto">
          <a:xfrm>
            <a:off x="5334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dirty="0" smtClean="0">
                <a:solidFill>
                  <a:schemeClr val="bg1"/>
                </a:solidFill>
              </a:rPr>
              <a:t>Service Degradation</a:t>
            </a:r>
            <a:endParaRPr lang="en-US" altLang="en-US" sz="4000" b="1" dirty="0">
              <a:solidFill>
                <a:schemeClr val="bg1"/>
              </a:solidFill>
            </a:endParaRPr>
          </a:p>
        </p:txBody>
      </p:sp>
      <p:sp>
        <p:nvSpPr>
          <p:cNvPr id="7" name="Rectangle 4"/>
          <p:cNvSpPr txBox="1">
            <a:spLocks noChangeArrowheads="1"/>
          </p:cNvSpPr>
          <p:nvPr/>
        </p:nvSpPr>
        <p:spPr>
          <a:xfrm>
            <a:off x="457200" y="1752600"/>
            <a:ext cx="8229600" cy="1371600"/>
          </a:xfrm>
          <a:prstGeom prst="rect">
            <a:avLst/>
          </a:prstGeom>
          <a:noFill/>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Font typeface="Arial" panose="020B0604020202020204" pitchFamily="34" charset="0"/>
              <a:buChar char="•"/>
            </a:pPr>
            <a:r>
              <a:rPr lang="en-US" altLang="en-US" sz="1800" kern="0" smtClean="0">
                <a:latin typeface="Arial" panose="020B0604020202020204" pitchFamily="34" charset="0"/>
                <a:cs typeface="Arial" panose="020B0604020202020204" pitchFamily="34" charset="0"/>
              </a:rPr>
              <a:t>In a representative side view of a .1” thick standard meter stab, you can see how small these distortions appear relative to the thickness of the stab, while creating an air gap large enough for significant arcing.</a:t>
            </a:r>
            <a:endParaRPr lang="en-US" altLang="en-US" sz="1800" kern="0" dirty="0" smtClean="0">
              <a:latin typeface="Arial" panose="020B0604020202020204" pitchFamily="34" charset="0"/>
              <a:cs typeface="Arial" panose="020B0604020202020204" pitchFamily="34" charset="0"/>
            </a:endParaRP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3276600"/>
            <a:ext cx="54102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539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txBox="1">
            <a:spLocks noGrp="1"/>
          </p:cNvSpPr>
          <p:nvPr>
            <p:custDataLst>
              <p:tags r:id="rId2"/>
            </p:custDataLst>
          </p:nvPr>
        </p:nvSpPr>
        <p:spPr bwMode="auto">
          <a:xfrm>
            <a:off x="0" y="6553200"/>
            <a:ext cx="461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900" dirty="0">
              <a:solidFill>
                <a:srgbClr val="7F7F7F"/>
              </a:solidFill>
              <a:latin typeface="Tahoma" pitchFamily="34" charset="0"/>
              <a:cs typeface="Arial" charset="0"/>
            </a:endParaRPr>
          </a:p>
        </p:txBody>
      </p:sp>
      <p:pic>
        <p:nvPicPr>
          <p:cNvPr id="10243" name="Picture 2" descr="H:\Forensic Analysis\Coast Electric\RA 85-20265\Other Meters\IMG_3784.JPG"/>
          <p:cNvPicPr>
            <a:picLocks noChangeAspect="1" noChangeArrowheads="1"/>
          </p:cNvPicPr>
          <p:nvPr>
            <p:custDataLst>
              <p:tags r:id="rId3"/>
            </p:custDataLst>
          </p:nvPr>
        </p:nvPicPr>
        <p:blipFill rotWithShape="1">
          <a:blip r:embed="rId7">
            <a:extLst>
              <a:ext uri="{28A0092B-C50C-407E-A947-70E740481C1C}">
                <a14:useLocalDpi xmlns:a14="http://schemas.microsoft.com/office/drawing/2010/main" val="0"/>
              </a:ext>
            </a:extLst>
          </a:blip>
          <a:srcRect b="6533"/>
          <a:stretch/>
        </p:blipFill>
        <p:spPr bwMode="auto">
          <a:xfrm>
            <a:off x="609600" y="1600200"/>
            <a:ext cx="44958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p:cNvSpPr txBox="1">
            <a:spLocks noChangeArrowheads="1"/>
          </p:cNvSpPr>
          <p:nvPr>
            <p:custDataLst>
              <p:tags r:id="rId4"/>
            </p:custDataLst>
          </p:nvPr>
        </p:nvSpPr>
        <p:spPr bwMode="auto">
          <a:xfrm>
            <a:off x="5289550" y="1693863"/>
            <a:ext cx="36703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cs typeface="Arial" charset="0"/>
              </a:rPr>
              <a:t>Jaws with intermittent connections will arc to the meter blade resulting in pitting on the blade.</a:t>
            </a:r>
          </a:p>
          <a:p>
            <a:pPr eaLnBrk="1" hangingPunct="1">
              <a:spcBef>
                <a:spcPct val="0"/>
              </a:spcBef>
              <a:buFontTx/>
              <a:buNone/>
            </a:pPr>
            <a:endParaRPr lang="en-US" altLang="en-US" sz="2400" dirty="0">
              <a:cs typeface="Arial" charset="0"/>
            </a:endParaRPr>
          </a:p>
          <a:p>
            <a:pPr eaLnBrk="1" hangingPunct="1">
              <a:spcBef>
                <a:spcPct val="0"/>
              </a:spcBef>
              <a:buFontTx/>
              <a:buNone/>
            </a:pPr>
            <a:r>
              <a:rPr lang="en-US" altLang="en-US" sz="2400" dirty="0">
                <a:cs typeface="Arial" charset="0"/>
              </a:rPr>
              <a:t>Blade shows early signs of arcing. </a:t>
            </a:r>
          </a:p>
          <a:p>
            <a:pPr eaLnBrk="1" hangingPunct="1">
              <a:spcBef>
                <a:spcPct val="0"/>
              </a:spcBef>
              <a:buFontTx/>
              <a:buNone/>
            </a:pPr>
            <a:endParaRPr lang="en-US" altLang="en-US" sz="2400" dirty="0">
              <a:cs typeface="Arial" charset="0"/>
            </a:endParaRPr>
          </a:p>
          <a:p>
            <a:pPr eaLnBrk="1" hangingPunct="1">
              <a:spcBef>
                <a:spcPct val="0"/>
              </a:spcBef>
              <a:buFontTx/>
              <a:buNone/>
            </a:pPr>
            <a:r>
              <a:rPr lang="en-US" altLang="en-US" sz="2400" dirty="0">
                <a:cs typeface="Arial" charset="0"/>
              </a:rPr>
              <a:t>Tin Melts at 232ºC which is lower than the 350ºC base plate plastic.</a:t>
            </a:r>
          </a:p>
        </p:txBody>
      </p:sp>
      <p:cxnSp>
        <p:nvCxnSpPr>
          <p:cNvPr id="8" name="Straight Arrow Connector 7"/>
          <p:cNvCxnSpPr/>
          <p:nvPr/>
        </p:nvCxnSpPr>
        <p:spPr>
          <a:xfrm flipH="1" flipV="1">
            <a:off x="3279775" y="3135313"/>
            <a:ext cx="2009775" cy="63341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247" name="Rectangle 6"/>
          <p:cNvSpPr>
            <a:spLocks noChangeArrowheads="1"/>
          </p:cNvSpPr>
          <p:nvPr/>
        </p:nvSpPr>
        <p:spPr bwMode="auto">
          <a:xfrm>
            <a:off x="5334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dirty="0">
                <a:solidFill>
                  <a:schemeClr val="bg1"/>
                </a:solidFill>
              </a:rPr>
              <a:t>Jaw to Blade Arcing</a:t>
            </a:r>
            <a:endParaRPr lang="en-US" altLang="en-US" sz="4000" b="1" dirty="0">
              <a:solidFill>
                <a:schemeClr val="bg1"/>
              </a:solidFill>
            </a:endParaRPr>
          </a:p>
        </p:txBody>
      </p:sp>
    </p:spTree>
    <p:custDataLst>
      <p:tags r:id="rId1"/>
    </p:custDataLst>
    <p:extLst>
      <p:ext uri="{BB962C8B-B14F-4D97-AF65-F5344CB8AC3E}">
        <p14:creationId xmlns:p14="http://schemas.microsoft.com/office/powerpoint/2010/main" val="2408275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4294967295"/>
          </p:nvPr>
        </p:nvSpPr>
        <p:spPr>
          <a:xfrm>
            <a:off x="371475" y="1635125"/>
            <a:ext cx="8696325" cy="866775"/>
          </a:xfrm>
        </p:spPr>
        <p:txBody>
          <a:bodyPr lIns="0"/>
          <a:lstStyle/>
          <a:p>
            <a:pPr marL="0" indent="0" defTabSz="1060450">
              <a:buClr>
                <a:schemeClr val="tx2"/>
              </a:buClr>
              <a:buFontTx/>
              <a:buNone/>
            </a:pPr>
            <a:endParaRPr lang="en-US" altLang="en-US" sz="3600" b="1" dirty="0" smtClean="0">
              <a:solidFill>
                <a:schemeClr val="bg1"/>
              </a:solidFill>
              <a:cs typeface="Arial" charset="0"/>
            </a:endParaRPr>
          </a:p>
          <a:p>
            <a:pPr marL="0" indent="0" defTabSz="1060450">
              <a:buClr>
                <a:schemeClr val="tx2"/>
              </a:buClr>
              <a:buFontTx/>
              <a:buNone/>
            </a:pPr>
            <a:endParaRPr lang="en-US" altLang="en-US" sz="3600" b="1" dirty="0" smtClean="0">
              <a:solidFill>
                <a:schemeClr val="bg1"/>
              </a:solidFill>
              <a:cs typeface="Arial" charset="0"/>
            </a:endParaRPr>
          </a:p>
          <a:p>
            <a:pPr marL="0" indent="0" defTabSz="1060450">
              <a:buClr>
                <a:schemeClr val="tx2"/>
              </a:buClr>
              <a:buFontTx/>
              <a:buNone/>
            </a:pPr>
            <a:endParaRPr lang="en-US" altLang="en-US" sz="3600" b="1" i="1" dirty="0" smtClean="0">
              <a:solidFill>
                <a:schemeClr val="bg1"/>
              </a:solidFill>
              <a:cs typeface="Arial" charset="0"/>
            </a:endParaRPr>
          </a:p>
        </p:txBody>
      </p:sp>
      <p:sp>
        <p:nvSpPr>
          <p:cNvPr id="5" name="Slide Number Placeholder 4"/>
          <p:cNvSpPr txBox="1">
            <a:spLocks noGrp="1"/>
          </p:cNvSpPr>
          <p:nvPr/>
        </p:nvSpPr>
        <p:spPr>
          <a:xfrm>
            <a:off x="0" y="6553200"/>
            <a:ext cx="461963" cy="246063"/>
          </a:xfrm>
          <a:prstGeom prst="rect">
            <a:avLst/>
          </a:prstGeom>
          <a:noFill/>
        </p:spPr>
        <p:txBody>
          <a:bodyPr anchor="ctr"/>
          <a:lstStyle/>
          <a:p>
            <a:pPr algn="ctr">
              <a:defRPr/>
            </a:pPr>
            <a:fld id="{9B378A6E-E277-41F7-A66A-EDD96CB1A989}" type="slidenum">
              <a:rPr lang="en-GB" sz="900">
                <a:solidFill>
                  <a:srgbClr val="FFFFFF"/>
                </a:solidFill>
                <a:latin typeface="+mn-lt"/>
              </a:rPr>
              <a:pPr algn="ctr">
                <a:defRPr/>
              </a:pPr>
              <a:t>28</a:t>
            </a:fld>
            <a:endParaRPr lang="en-GB" sz="900" dirty="0">
              <a:solidFill>
                <a:srgbClr val="FFFFFF"/>
              </a:solidFill>
              <a:latin typeface="+mn-lt"/>
            </a:endParaRPr>
          </a:p>
        </p:txBody>
      </p:sp>
      <p:sp>
        <p:nvSpPr>
          <p:cNvPr id="11268" name="Footer Placeholder 5"/>
          <p:cNvSpPr txBox="1">
            <a:spLocks noGrp="1"/>
          </p:cNvSpPr>
          <p:nvPr/>
        </p:nvSpPr>
        <p:spPr bwMode="auto">
          <a:xfrm>
            <a:off x="415925" y="6553200"/>
            <a:ext cx="6619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900" dirty="0">
              <a:solidFill>
                <a:srgbClr val="FFFFFF"/>
              </a:solidFill>
              <a:latin typeface="Tahoma" pitchFamily="34" charset="0"/>
              <a:cs typeface="Arial" charset="0"/>
            </a:endParaRPr>
          </a:p>
        </p:txBody>
      </p:sp>
      <p:sp>
        <p:nvSpPr>
          <p:cNvPr id="11269" name="Content Placeholder 1"/>
          <p:cNvSpPr txBox="1">
            <a:spLocks/>
          </p:cNvSpPr>
          <p:nvPr/>
        </p:nvSpPr>
        <p:spPr bwMode="auto">
          <a:xfrm>
            <a:off x="5448300" y="1652588"/>
            <a:ext cx="36020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1060450" eaLnBrk="0" hangingPunct="0">
              <a:spcBef>
                <a:spcPct val="20000"/>
              </a:spcBef>
              <a:buChar char="•"/>
              <a:defRPr sz="3200">
                <a:solidFill>
                  <a:schemeClr val="tx1"/>
                </a:solidFill>
                <a:latin typeface="Arial" charset="0"/>
              </a:defRPr>
            </a:lvl1pPr>
            <a:lvl2pPr marL="742950" indent="-285750" defTabSz="1060450" eaLnBrk="0" hangingPunct="0">
              <a:spcBef>
                <a:spcPct val="20000"/>
              </a:spcBef>
              <a:buChar char="–"/>
              <a:defRPr sz="2800">
                <a:solidFill>
                  <a:schemeClr val="tx1"/>
                </a:solidFill>
                <a:latin typeface="Arial" charset="0"/>
              </a:defRPr>
            </a:lvl2pPr>
            <a:lvl3pPr marL="1143000" indent="-228600" defTabSz="1060450" eaLnBrk="0" hangingPunct="0">
              <a:spcBef>
                <a:spcPct val="20000"/>
              </a:spcBef>
              <a:buChar char="•"/>
              <a:defRPr sz="2400">
                <a:solidFill>
                  <a:schemeClr val="tx1"/>
                </a:solidFill>
                <a:latin typeface="Arial" charset="0"/>
              </a:defRPr>
            </a:lvl3pPr>
            <a:lvl4pPr marL="1600200" indent="-228600" defTabSz="1060450" eaLnBrk="0" hangingPunct="0">
              <a:spcBef>
                <a:spcPct val="20000"/>
              </a:spcBef>
              <a:buChar char="–"/>
              <a:defRPr sz="2000">
                <a:solidFill>
                  <a:schemeClr val="tx1"/>
                </a:solidFill>
                <a:latin typeface="Arial" charset="0"/>
              </a:defRPr>
            </a:lvl4pPr>
            <a:lvl5pPr marL="2057400" indent="-228600" defTabSz="1060450" eaLnBrk="0" hangingPunct="0">
              <a:spcBef>
                <a:spcPct val="20000"/>
              </a:spcBef>
              <a:buChar char="»"/>
              <a:defRPr sz="2000">
                <a:solidFill>
                  <a:schemeClr val="tx1"/>
                </a:solidFill>
                <a:latin typeface="Arial" charset="0"/>
              </a:defRPr>
            </a:lvl5pPr>
            <a:lvl6pPr marL="2514600" indent="-228600" defTabSz="1060450" eaLnBrk="0" fontAlgn="base" hangingPunct="0">
              <a:spcBef>
                <a:spcPct val="20000"/>
              </a:spcBef>
              <a:spcAft>
                <a:spcPct val="0"/>
              </a:spcAft>
              <a:buChar char="»"/>
              <a:defRPr sz="2000">
                <a:solidFill>
                  <a:schemeClr val="tx1"/>
                </a:solidFill>
                <a:latin typeface="Arial" charset="0"/>
              </a:defRPr>
            </a:lvl6pPr>
            <a:lvl7pPr marL="2971800" indent="-228600" defTabSz="1060450" eaLnBrk="0" fontAlgn="base" hangingPunct="0">
              <a:spcBef>
                <a:spcPct val="20000"/>
              </a:spcBef>
              <a:spcAft>
                <a:spcPct val="0"/>
              </a:spcAft>
              <a:buChar char="»"/>
              <a:defRPr sz="2000">
                <a:solidFill>
                  <a:schemeClr val="tx1"/>
                </a:solidFill>
                <a:latin typeface="Arial" charset="0"/>
              </a:defRPr>
            </a:lvl7pPr>
            <a:lvl8pPr marL="3429000" indent="-228600" defTabSz="1060450" eaLnBrk="0" fontAlgn="base" hangingPunct="0">
              <a:spcBef>
                <a:spcPct val="20000"/>
              </a:spcBef>
              <a:spcAft>
                <a:spcPct val="0"/>
              </a:spcAft>
              <a:buChar char="»"/>
              <a:defRPr sz="2000">
                <a:solidFill>
                  <a:schemeClr val="tx1"/>
                </a:solidFill>
                <a:latin typeface="Arial" charset="0"/>
              </a:defRPr>
            </a:lvl8pPr>
            <a:lvl9pPr marL="3886200" indent="-228600" defTabSz="1060450" eaLnBrk="0" fontAlgn="base" hangingPunct="0">
              <a:spcBef>
                <a:spcPct val="20000"/>
              </a:spcBef>
              <a:spcAft>
                <a:spcPct val="0"/>
              </a:spcAft>
              <a:buChar char="»"/>
              <a:defRPr sz="2000">
                <a:solidFill>
                  <a:schemeClr val="tx1"/>
                </a:solidFill>
                <a:latin typeface="Arial" charset="0"/>
              </a:defRPr>
            </a:lvl9pPr>
          </a:lstStyle>
          <a:p>
            <a:pPr>
              <a:spcAft>
                <a:spcPct val="20000"/>
              </a:spcAft>
              <a:buClr>
                <a:schemeClr val="tx2"/>
              </a:buClr>
              <a:buSzPct val="120000"/>
              <a:buFontTx/>
              <a:buNone/>
            </a:pPr>
            <a:r>
              <a:rPr lang="en-US" altLang="en-US" sz="2400" dirty="0">
                <a:latin typeface="+mn-lt"/>
                <a:cs typeface="Arial" charset="0"/>
              </a:rPr>
              <a:t>Tin burned off</a:t>
            </a:r>
          </a:p>
          <a:p>
            <a:pPr>
              <a:spcAft>
                <a:spcPct val="20000"/>
              </a:spcAft>
              <a:buClr>
                <a:schemeClr val="tx2"/>
              </a:buClr>
              <a:buSzPct val="120000"/>
              <a:buFontTx/>
              <a:buNone/>
            </a:pPr>
            <a:endParaRPr lang="en-US" altLang="en-US" sz="2400" dirty="0">
              <a:latin typeface="+mn-lt"/>
              <a:cs typeface="Arial" charset="0"/>
            </a:endParaRPr>
          </a:p>
          <a:p>
            <a:pPr>
              <a:spcAft>
                <a:spcPct val="20000"/>
              </a:spcAft>
              <a:buClr>
                <a:schemeClr val="tx2"/>
              </a:buClr>
              <a:buSzPct val="120000"/>
              <a:buFontTx/>
              <a:buNone/>
            </a:pPr>
            <a:r>
              <a:rPr lang="en-US" altLang="en-US" sz="2400" dirty="0">
                <a:latin typeface="+mn-lt"/>
                <a:cs typeface="Arial" charset="0"/>
              </a:rPr>
              <a:t>Blade hole due to arcing to jaw – Copper melts at 1040ºC (</a:t>
            </a:r>
            <a:r>
              <a:rPr lang="en-US" altLang="en-US" sz="2400" dirty="0" smtClean="0">
                <a:latin typeface="+mn-lt"/>
                <a:cs typeface="Arial" charset="0"/>
              </a:rPr>
              <a:t>1984ºF</a:t>
            </a:r>
            <a:r>
              <a:rPr lang="en-US" altLang="en-US" sz="2400" dirty="0">
                <a:latin typeface="+mn-lt"/>
                <a:cs typeface="Arial" charset="0"/>
              </a:rPr>
              <a:t>)</a:t>
            </a:r>
          </a:p>
          <a:p>
            <a:pPr>
              <a:spcAft>
                <a:spcPct val="20000"/>
              </a:spcAft>
              <a:buClr>
                <a:schemeClr val="tx2"/>
              </a:buClr>
              <a:buSzPct val="120000"/>
              <a:buFontTx/>
              <a:buNone/>
            </a:pPr>
            <a:endParaRPr lang="en-US" altLang="en-US" sz="2400" i="1" dirty="0">
              <a:latin typeface="Tahoma" pitchFamily="34" charset="0"/>
              <a:cs typeface="Arial" charset="0"/>
            </a:endParaRPr>
          </a:p>
        </p:txBody>
      </p:sp>
      <p:pic>
        <p:nvPicPr>
          <p:cNvPr id="11270" name="Picture 9"/>
          <p:cNvPicPr>
            <a:picLocks noChangeAspect="1" noChangeArrowheads="1"/>
          </p:cNvPicPr>
          <p:nvPr/>
        </p:nvPicPr>
        <p:blipFill>
          <a:blip r:embed="rId3">
            <a:extLst>
              <a:ext uri="{28A0092B-C50C-407E-A947-70E740481C1C}">
                <a14:useLocalDpi xmlns:a14="http://schemas.microsoft.com/office/drawing/2010/main" val="0"/>
              </a:ext>
            </a:extLst>
          </a:blip>
          <a:srcRect l="17438" t="22571" b="4765"/>
          <a:stretch>
            <a:fillRect/>
          </a:stretch>
        </p:blipFill>
        <p:spPr bwMode="auto">
          <a:xfrm>
            <a:off x="274638" y="1620838"/>
            <a:ext cx="497681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Content Placeholder 1"/>
          <p:cNvSpPr txBox="1">
            <a:spLocks/>
          </p:cNvSpPr>
          <p:nvPr/>
        </p:nvSpPr>
        <p:spPr bwMode="auto">
          <a:xfrm>
            <a:off x="5437187" y="4968875"/>
            <a:ext cx="33258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defTabSz="1060450" eaLnBrk="0" hangingPunct="0">
              <a:spcBef>
                <a:spcPct val="20000"/>
              </a:spcBef>
              <a:buChar char="•"/>
              <a:defRPr sz="3200">
                <a:solidFill>
                  <a:schemeClr val="tx1"/>
                </a:solidFill>
                <a:latin typeface="Arial" charset="0"/>
              </a:defRPr>
            </a:lvl1pPr>
            <a:lvl2pPr marL="742950" indent="-285750" defTabSz="1060450" eaLnBrk="0" hangingPunct="0">
              <a:spcBef>
                <a:spcPct val="20000"/>
              </a:spcBef>
              <a:buChar char="–"/>
              <a:defRPr sz="2800">
                <a:solidFill>
                  <a:schemeClr val="tx1"/>
                </a:solidFill>
                <a:latin typeface="Arial" charset="0"/>
              </a:defRPr>
            </a:lvl2pPr>
            <a:lvl3pPr marL="1143000" indent="-228600" defTabSz="1060450" eaLnBrk="0" hangingPunct="0">
              <a:spcBef>
                <a:spcPct val="20000"/>
              </a:spcBef>
              <a:buChar char="•"/>
              <a:defRPr sz="2400">
                <a:solidFill>
                  <a:schemeClr val="tx1"/>
                </a:solidFill>
                <a:latin typeface="Arial" charset="0"/>
              </a:defRPr>
            </a:lvl3pPr>
            <a:lvl4pPr marL="1600200" indent="-228600" defTabSz="1060450" eaLnBrk="0" hangingPunct="0">
              <a:spcBef>
                <a:spcPct val="20000"/>
              </a:spcBef>
              <a:buChar char="–"/>
              <a:defRPr sz="2000">
                <a:solidFill>
                  <a:schemeClr val="tx1"/>
                </a:solidFill>
                <a:latin typeface="Arial" charset="0"/>
              </a:defRPr>
            </a:lvl4pPr>
            <a:lvl5pPr marL="2057400" indent="-228600" defTabSz="1060450" eaLnBrk="0" hangingPunct="0">
              <a:spcBef>
                <a:spcPct val="20000"/>
              </a:spcBef>
              <a:buChar char="»"/>
              <a:defRPr sz="2000">
                <a:solidFill>
                  <a:schemeClr val="tx1"/>
                </a:solidFill>
                <a:latin typeface="Arial" charset="0"/>
              </a:defRPr>
            </a:lvl5pPr>
            <a:lvl6pPr marL="2514600" indent="-228600" defTabSz="1060450" eaLnBrk="0" fontAlgn="base" hangingPunct="0">
              <a:spcBef>
                <a:spcPct val="20000"/>
              </a:spcBef>
              <a:spcAft>
                <a:spcPct val="0"/>
              </a:spcAft>
              <a:buChar char="»"/>
              <a:defRPr sz="2000">
                <a:solidFill>
                  <a:schemeClr val="tx1"/>
                </a:solidFill>
                <a:latin typeface="Arial" charset="0"/>
              </a:defRPr>
            </a:lvl6pPr>
            <a:lvl7pPr marL="2971800" indent="-228600" defTabSz="1060450" eaLnBrk="0" fontAlgn="base" hangingPunct="0">
              <a:spcBef>
                <a:spcPct val="20000"/>
              </a:spcBef>
              <a:spcAft>
                <a:spcPct val="0"/>
              </a:spcAft>
              <a:buChar char="»"/>
              <a:defRPr sz="2000">
                <a:solidFill>
                  <a:schemeClr val="tx1"/>
                </a:solidFill>
                <a:latin typeface="Arial" charset="0"/>
              </a:defRPr>
            </a:lvl7pPr>
            <a:lvl8pPr marL="3429000" indent="-228600" defTabSz="1060450" eaLnBrk="0" fontAlgn="base" hangingPunct="0">
              <a:spcBef>
                <a:spcPct val="20000"/>
              </a:spcBef>
              <a:spcAft>
                <a:spcPct val="0"/>
              </a:spcAft>
              <a:buChar char="»"/>
              <a:defRPr sz="2000">
                <a:solidFill>
                  <a:schemeClr val="tx1"/>
                </a:solidFill>
                <a:latin typeface="Arial" charset="0"/>
              </a:defRPr>
            </a:lvl8pPr>
            <a:lvl9pPr marL="3886200" indent="-228600" defTabSz="1060450" eaLnBrk="0" fontAlgn="base" hangingPunct="0">
              <a:spcBef>
                <a:spcPct val="20000"/>
              </a:spcBef>
              <a:spcAft>
                <a:spcPct val="0"/>
              </a:spcAft>
              <a:buChar char="»"/>
              <a:defRPr sz="2000">
                <a:solidFill>
                  <a:schemeClr val="tx1"/>
                </a:solidFill>
                <a:latin typeface="Arial" charset="0"/>
              </a:defRPr>
            </a:lvl9pPr>
          </a:lstStyle>
          <a:p>
            <a:pPr>
              <a:spcAft>
                <a:spcPct val="20000"/>
              </a:spcAft>
              <a:buClr>
                <a:schemeClr val="tx2"/>
              </a:buClr>
              <a:buSzPct val="120000"/>
              <a:buFontTx/>
              <a:buNone/>
            </a:pPr>
            <a:r>
              <a:rPr lang="en-US" altLang="en-US" sz="2400" dirty="0">
                <a:latin typeface="+mn-lt"/>
                <a:cs typeface="Arial" charset="0"/>
              </a:rPr>
              <a:t>AX-SD base thermoset plastic melts at 960ºC (1760ºF) </a:t>
            </a:r>
          </a:p>
        </p:txBody>
      </p:sp>
      <p:cxnSp>
        <p:nvCxnSpPr>
          <p:cNvPr id="7" name="Straight Arrow Connector 6"/>
          <p:cNvCxnSpPr/>
          <p:nvPr/>
        </p:nvCxnSpPr>
        <p:spPr>
          <a:xfrm flipH="1" flipV="1">
            <a:off x="3148013" y="3862388"/>
            <a:ext cx="2247900" cy="133508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148013" y="1924050"/>
            <a:ext cx="2247900" cy="49371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495550" y="2468563"/>
            <a:ext cx="2914650" cy="6397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5" name="Rectangle 6"/>
          <p:cNvSpPr>
            <a:spLocks noChangeArrowheads="1"/>
          </p:cNvSpPr>
          <p:nvPr/>
        </p:nvSpPr>
        <p:spPr bwMode="auto">
          <a:xfrm>
            <a:off x="3810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dirty="0">
                <a:solidFill>
                  <a:schemeClr val="bg1"/>
                </a:solidFill>
              </a:rPr>
              <a:t>Severe Arcing Jaw to Blade</a:t>
            </a:r>
            <a:endParaRPr lang="en-US" altLang="en-US" sz="4000" b="1"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6"/>
          <p:cNvSpPr>
            <a:spLocks noGrp="1" noChangeArrowheads="1"/>
          </p:cNvSpPr>
          <p:nvPr>
            <p:ph type="title"/>
          </p:nvPr>
        </p:nvSpPr>
        <p:spPr>
          <a:xfrm>
            <a:off x="457200" y="152400"/>
            <a:ext cx="8229600" cy="1143000"/>
          </a:xfrm>
          <a:solidFill>
            <a:srgbClr val="FF0000"/>
          </a:solidFill>
        </p:spPr>
        <p:txBody>
          <a:bodyPr/>
          <a:lstStyle/>
          <a:p>
            <a:pPr marL="838200" indent="-838200" eaLnBrk="1" hangingPunct="1"/>
            <a:r>
              <a:rPr lang="en-US" altLang="en-US" sz="3000" b="1" dirty="0" smtClean="0">
                <a:solidFill>
                  <a:schemeClr val="bg1"/>
                </a:solidFill>
              </a:rPr>
              <a:t>What Are the Necessary Ingredients </a:t>
            </a:r>
            <a:br>
              <a:rPr lang="en-US" altLang="en-US" sz="3000" b="1" dirty="0" smtClean="0">
                <a:solidFill>
                  <a:schemeClr val="bg1"/>
                </a:solidFill>
              </a:rPr>
            </a:br>
            <a:r>
              <a:rPr lang="en-US" altLang="en-US" sz="3000" b="1" dirty="0" smtClean="0">
                <a:solidFill>
                  <a:schemeClr val="bg1"/>
                </a:solidFill>
              </a:rPr>
              <a:t>for a Hot Socket?</a:t>
            </a:r>
            <a:endParaRPr lang="en-US" altLang="en-US" sz="4000" b="1" dirty="0" smtClean="0">
              <a:solidFill>
                <a:schemeClr val="bg1"/>
              </a:solidFill>
            </a:endParaRPr>
          </a:p>
        </p:txBody>
      </p:sp>
      <p:sp>
        <p:nvSpPr>
          <p:cNvPr id="12292" name="Text Box 9"/>
          <p:cNvSpPr txBox="1">
            <a:spLocks noChangeArrowheads="1"/>
          </p:cNvSpPr>
          <p:nvPr/>
        </p:nvSpPr>
        <p:spPr bwMode="auto">
          <a:xfrm>
            <a:off x="381000" y="1547812"/>
            <a:ext cx="82296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ts val="2500"/>
              </a:lnSpc>
              <a:buFontTx/>
              <a:buNone/>
            </a:pPr>
            <a:r>
              <a:rPr lang="en-US" altLang="en-US" sz="1800" dirty="0"/>
              <a:t>	There are three necessary ingredients to create a hot socket (Note: We are not suggesting that we have simulated or even understand all causes for all hot sockets and meter related fires, but rather that we have simulated and understand the causes behind most hot sockets and meter related fires</a:t>
            </a:r>
            <a:r>
              <a:rPr lang="en-US" altLang="en-US" sz="1800" dirty="0" smtClean="0"/>
              <a:t>):</a:t>
            </a:r>
            <a:endParaRPr lang="en-US" altLang="en-US" sz="1800" dirty="0"/>
          </a:p>
          <a:p>
            <a:pPr eaLnBrk="1" hangingPunct="1">
              <a:lnSpc>
                <a:spcPts val="2500"/>
              </a:lnSpc>
            </a:pPr>
            <a:endParaRPr lang="en-US" altLang="en-US" sz="1800" dirty="0"/>
          </a:p>
          <a:p>
            <a:pPr lvl="1" eaLnBrk="1" hangingPunct="1">
              <a:lnSpc>
                <a:spcPts val="2500"/>
              </a:lnSpc>
              <a:buFontTx/>
              <a:buChar char="•"/>
            </a:pPr>
            <a:r>
              <a:rPr lang="en-US" altLang="en-US" sz="1800" dirty="0"/>
              <a:t>Loss of jaw tension in at least </a:t>
            </a:r>
            <a:br>
              <a:rPr lang="en-US" altLang="en-US" sz="1800" dirty="0"/>
            </a:br>
            <a:r>
              <a:rPr lang="en-US" altLang="en-US" sz="1800" dirty="0"/>
              <a:t>one of the socket jaws.</a:t>
            </a:r>
          </a:p>
          <a:p>
            <a:pPr lvl="1" eaLnBrk="1" hangingPunct="1">
              <a:lnSpc>
                <a:spcPts val="2500"/>
              </a:lnSpc>
              <a:buFontTx/>
              <a:buChar char="•"/>
            </a:pPr>
            <a:r>
              <a:rPr lang="en-US" altLang="en-US" sz="1800" dirty="0"/>
              <a:t>Vibration (or other catalyst </a:t>
            </a:r>
          </a:p>
          <a:p>
            <a:pPr lvl="1" eaLnBrk="1" hangingPunct="1">
              <a:lnSpc>
                <a:spcPts val="2500"/>
              </a:lnSpc>
              <a:spcBef>
                <a:spcPct val="0"/>
              </a:spcBef>
              <a:buFontTx/>
              <a:buNone/>
            </a:pPr>
            <a:r>
              <a:rPr lang="en-US" altLang="en-US" sz="1800" dirty="0"/>
              <a:t>     to initiate arcing)</a:t>
            </a:r>
          </a:p>
          <a:p>
            <a:pPr lvl="1" eaLnBrk="1" hangingPunct="1">
              <a:lnSpc>
                <a:spcPts val="2500"/>
              </a:lnSpc>
              <a:buFontTx/>
              <a:buChar char="•"/>
            </a:pPr>
            <a:r>
              <a:rPr lang="en-US" altLang="en-US" sz="1800" dirty="0"/>
              <a:t>Minimal load present</a:t>
            </a:r>
          </a:p>
          <a:p>
            <a:pPr eaLnBrk="1" hangingPunct="1">
              <a:lnSpc>
                <a:spcPts val="2500"/>
              </a:lnSpc>
              <a:buFontTx/>
              <a:buNone/>
            </a:pPr>
            <a:endParaRPr lang="en-US" altLang="en-US" sz="1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048000"/>
            <a:ext cx="2095291" cy="3412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17818" y="6467886"/>
            <a:ext cx="3543984" cy="369332"/>
          </a:xfrm>
          <a:prstGeom prst="rect">
            <a:avLst/>
          </a:prstGeom>
        </p:spPr>
        <p:txBody>
          <a:bodyPr wrap="none">
            <a:spAutoFit/>
          </a:bodyPr>
          <a:lstStyle/>
          <a:p>
            <a:pPr algn="ctr"/>
            <a:r>
              <a:rPr lang="en-US" dirty="0">
                <a:latin typeface="Copperplate Gothic Bold" panose="020E0705020206020404" pitchFamily="34" charset="0"/>
              </a:rPr>
              <a:t>MEUA 2020 Meter School</a:t>
            </a:r>
          </a:p>
        </p:txBody>
      </p:sp>
      <p:pic>
        <p:nvPicPr>
          <p:cNvPr id="11" name="Picture 2" descr="ct"/>
          <p:cNvPicPr>
            <a:picLocks noChangeAspect="1" noChangeArrowheads="1"/>
          </p:cNvPicPr>
          <p:nvPr/>
        </p:nvPicPr>
        <p:blipFill>
          <a:blip r:embed="rId3"/>
          <a:srcRect/>
          <a:stretch>
            <a:fillRect/>
          </a:stretch>
        </p:blipFill>
        <p:spPr bwMode="auto">
          <a:xfrm>
            <a:off x="5257800" y="2895600"/>
            <a:ext cx="914400" cy="822325"/>
          </a:xfrm>
          <a:prstGeom prst="rect">
            <a:avLst/>
          </a:prstGeom>
          <a:noFill/>
        </p:spPr>
      </p:pic>
      <p:pic>
        <p:nvPicPr>
          <p:cNvPr id="12" name="Picture 3" descr="ct"/>
          <p:cNvPicPr>
            <a:picLocks noChangeAspect="1" noChangeArrowheads="1"/>
          </p:cNvPicPr>
          <p:nvPr/>
        </p:nvPicPr>
        <p:blipFill>
          <a:blip r:embed="rId3"/>
          <a:srcRect/>
          <a:stretch>
            <a:fillRect/>
          </a:stretch>
        </p:blipFill>
        <p:spPr bwMode="auto">
          <a:xfrm>
            <a:off x="3733800" y="2362200"/>
            <a:ext cx="914400" cy="822325"/>
          </a:xfrm>
          <a:prstGeom prst="rect">
            <a:avLst/>
          </a:prstGeom>
          <a:noFill/>
        </p:spPr>
      </p:pic>
      <p:pic>
        <p:nvPicPr>
          <p:cNvPr id="13" name="Picture 5" descr="ct"/>
          <p:cNvPicPr>
            <a:picLocks noChangeAspect="1" noChangeArrowheads="1"/>
          </p:cNvPicPr>
          <p:nvPr/>
        </p:nvPicPr>
        <p:blipFill>
          <a:blip r:embed="rId3"/>
          <a:srcRect/>
          <a:stretch>
            <a:fillRect/>
          </a:stretch>
        </p:blipFill>
        <p:spPr bwMode="auto">
          <a:xfrm>
            <a:off x="2362200" y="1828800"/>
            <a:ext cx="914400" cy="822325"/>
          </a:xfrm>
          <a:prstGeom prst="rect">
            <a:avLst/>
          </a:prstGeom>
          <a:noFill/>
        </p:spPr>
      </p:pic>
      <p:sp>
        <p:nvSpPr>
          <p:cNvPr id="14" name="Text Box 6"/>
          <p:cNvSpPr txBox="1">
            <a:spLocks noChangeArrowheads="1"/>
          </p:cNvSpPr>
          <p:nvPr/>
        </p:nvSpPr>
        <p:spPr bwMode="auto">
          <a:xfrm>
            <a:off x="6019800" y="4724400"/>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pic>
        <p:nvPicPr>
          <p:cNvPr id="15" name="Picture 7" descr="9s"/>
          <p:cNvPicPr>
            <a:picLocks noChangeAspect="1" noChangeArrowheads="1"/>
          </p:cNvPicPr>
          <p:nvPr/>
        </p:nvPicPr>
        <p:blipFill>
          <a:blip r:embed="rId4"/>
          <a:srcRect/>
          <a:stretch>
            <a:fillRect/>
          </a:stretch>
        </p:blipFill>
        <p:spPr bwMode="auto">
          <a:xfrm>
            <a:off x="3810000" y="5715000"/>
            <a:ext cx="1066800" cy="939800"/>
          </a:xfrm>
          <a:prstGeom prst="rect">
            <a:avLst/>
          </a:prstGeom>
          <a:noFill/>
        </p:spPr>
      </p:pic>
      <p:sp>
        <p:nvSpPr>
          <p:cNvPr id="16" name="Line 8"/>
          <p:cNvSpPr>
            <a:spLocks noChangeShapeType="1"/>
          </p:cNvSpPr>
          <p:nvPr/>
        </p:nvSpPr>
        <p:spPr bwMode="auto">
          <a:xfrm>
            <a:off x="457200" y="2362200"/>
            <a:ext cx="8077200" cy="0"/>
          </a:xfrm>
          <a:prstGeom prst="line">
            <a:avLst/>
          </a:prstGeom>
          <a:noFill/>
          <a:ln w="38100">
            <a:solidFill>
              <a:schemeClr val="tx1"/>
            </a:solidFill>
            <a:round/>
            <a:headEnd/>
            <a:tailEnd/>
          </a:ln>
          <a:effectLst/>
        </p:spPr>
        <p:txBody>
          <a:bodyPr/>
          <a:lstStyle/>
          <a:p>
            <a:endParaRPr lang="en-US" dirty="0"/>
          </a:p>
        </p:txBody>
      </p:sp>
      <p:sp>
        <p:nvSpPr>
          <p:cNvPr id="17" name="Line 9"/>
          <p:cNvSpPr>
            <a:spLocks noChangeShapeType="1"/>
          </p:cNvSpPr>
          <p:nvPr/>
        </p:nvSpPr>
        <p:spPr bwMode="auto">
          <a:xfrm>
            <a:off x="457200" y="2895600"/>
            <a:ext cx="8077200" cy="0"/>
          </a:xfrm>
          <a:prstGeom prst="line">
            <a:avLst/>
          </a:prstGeom>
          <a:noFill/>
          <a:ln w="38100">
            <a:solidFill>
              <a:schemeClr val="tx1"/>
            </a:solidFill>
            <a:round/>
            <a:headEnd/>
            <a:tailEnd/>
          </a:ln>
          <a:effectLst/>
        </p:spPr>
        <p:txBody>
          <a:bodyPr/>
          <a:lstStyle/>
          <a:p>
            <a:endParaRPr lang="en-US" dirty="0"/>
          </a:p>
        </p:txBody>
      </p:sp>
      <p:sp>
        <p:nvSpPr>
          <p:cNvPr id="18" name="Line 10"/>
          <p:cNvSpPr>
            <a:spLocks noChangeShapeType="1"/>
          </p:cNvSpPr>
          <p:nvPr/>
        </p:nvSpPr>
        <p:spPr bwMode="auto">
          <a:xfrm>
            <a:off x="457200" y="3429000"/>
            <a:ext cx="8077200" cy="0"/>
          </a:xfrm>
          <a:prstGeom prst="line">
            <a:avLst/>
          </a:prstGeom>
          <a:noFill/>
          <a:ln w="38100">
            <a:solidFill>
              <a:schemeClr val="tx1"/>
            </a:solidFill>
            <a:round/>
            <a:headEnd/>
            <a:tailEnd/>
          </a:ln>
          <a:effectLst/>
        </p:spPr>
        <p:txBody>
          <a:bodyPr/>
          <a:lstStyle/>
          <a:p>
            <a:endParaRPr lang="en-US" dirty="0"/>
          </a:p>
        </p:txBody>
      </p:sp>
      <p:sp>
        <p:nvSpPr>
          <p:cNvPr id="19" name="Text Box 11"/>
          <p:cNvSpPr txBox="1">
            <a:spLocks noChangeArrowheads="1"/>
          </p:cNvSpPr>
          <p:nvPr/>
        </p:nvSpPr>
        <p:spPr bwMode="auto">
          <a:xfrm>
            <a:off x="0" y="2069284"/>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PHASE A</a:t>
            </a:r>
          </a:p>
        </p:txBody>
      </p:sp>
      <p:sp>
        <p:nvSpPr>
          <p:cNvPr id="21" name="Text Box 13"/>
          <p:cNvSpPr txBox="1">
            <a:spLocks noChangeArrowheads="1"/>
          </p:cNvSpPr>
          <p:nvPr/>
        </p:nvSpPr>
        <p:spPr bwMode="auto">
          <a:xfrm>
            <a:off x="0" y="3137686"/>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PHASE C</a:t>
            </a:r>
          </a:p>
        </p:txBody>
      </p:sp>
      <p:sp>
        <p:nvSpPr>
          <p:cNvPr id="22" name="Text Box 14"/>
          <p:cNvSpPr txBox="1">
            <a:spLocks noChangeArrowheads="1"/>
          </p:cNvSpPr>
          <p:nvPr/>
        </p:nvSpPr>
        <p:spPr bwMode="auto">
          <a:xfrm>
            <a:off x="0" y="2620962"/>
            <a:ext cx="990600" cy="304800"/>
          </a:xfrm>
          <a:prstGeom prst="rect">
            <a:avLst/>
          </a:prstGeom>
          <a:noFill/>
          <a:ln w="9525">
            <a:noFill/>
            <a:miter lim="800000"/>
            <a:headEnd/>
            <a:tailEnd/>
          </a:ln>
          <a:effectLst/>
        </p:spPr>
        <p:txBody>
          <a:bodyPr>
            <a:spAutoFit/>
          </a:bodyPr>
          <a:lstStyle/>
          <a:p>
            <a:pPr algn="ctr">
              <a:spcBef>
                <a:spcPct val="30000"/>
              </a:spcBef>
            </a:pPr>
            <a:r>
              <a:rPr lang="en-US" sz="1400" dirty="0">
                <a:solidFill>
                  <a:srgbClr val="000000"/>
                </a:solidFill>
              </a:rPr>
              <a:t>PHASE B</a:t>
            </a:r>
          </a:p>
        </p:txBody>
      </p:sp>
      <p:sp>
        <p:nvSpPr>
          <p:cNvPr id="24" name="Line 16"/>
          <p:cNvSpPr>
            <a:spLocks noChangeShapeType="1"/>
          </p:cNvSpPr>
          <p:nvPr/>
        </p:nvSpPr>
        <p:spPr bwMode="auto">
          <a:xfrm flipV="1">
            <a:off x="2971800" y="1981200"/>
            <a:ext cx="0" cy="4038600"/>
          </a:xfrm>
          <a:prstGeom prst="line">
            <a:avLst/>
          </a:prstGeom>
          <a:noFill/>
          <a:ln w="38100">
            <a:solidFill>
              <a:schemeClr val="tx1"/>
            </a:solidFill>
            <a:round/>
            <a:headEnd/>
            <a:tailEnd/>
          </a:ln>
          <a:effectLst/>
        </p:spPr>
        <p:txBody>
          <a:bodyPr/>
          <a:lstStyle/>
          <a:p>
            <a:endParaRPr lang="en-US" dirty="0"/>
          </a:p>
        </p:txBody>
      </p:sp>
      <p:sp>
        <p:nvSpPr>
          <p:cNvPr id="25" name="Line 17"/>
          <p:cNvSpPr>
            <a:spLocks noChangeShapeType="1"/>
          </p:cNvSpPr>
          <p:nvPr/>
        </p:nvSpPr>
        <p:spPr bwMode="auto">
          <a:xfrm flipV="1">
            <a:off x="3124200" y="1981200"/>
            <a:ext cx="0" cy="3886200"/>
          </a:xfrm>
          <a:prstGeom prst="line">
            <a:avLst/>
          </a:prstGeom>
          <a:noFill/>
          <a:ln w="38100">
            <a:solidFill>
              <a:schemeClr val="tx1"/>
            </a:solidFill>
            <a:round/>
            <a:headEnd/>
            <a:tailEnd/>
          </a:ln>
          <a:effectLst/>
        </p:spPr>
        <p:txBody>
          <a:bodyPr/>
          <a:lstStyle/>
          <a:p>
            <a:endParaRPr lang="en-US" dirty="0"/>
          </a:p>
        </p:txBody>
      </p:sp>
      <p:sp>
        <p:nvSpPr>
          <p:cNvPr id="26" name="Line 18"/>
          <p:cNvSpPr>
            <a:spLocks noChangeShapeType="1"/>
          </p:cNvSpPr>
          <p:nvPr/>
        </p:nvSpPr>
        <p:spPr bwMode="auto">
          <a:xfrm flipV="1">
            <a:off x="4343400" y="2590800"/>
            <a:ext cx="0" cy="3124200"/>
          </a:xfrm>
          <a:prstGeom prst="line">
            <a:avLst/>
          </a:prstGeom>
          <a:noFill/>
          <a:ln w="38100">
            <a:solidFill>
              <a:schemeClr val="tx1"/>
            </a:solidFill>
            <a:round/>
            <a:headEnd/>
            <a:tailEnd/>
          </a:ln>
          <a:effectLst/>
        </p:spPr>
        <p:txBody>
          <a:bodyPr/>
          <a:lstStyle/>
          <a:p>
            <a:endParaRPr lang="en-US" dirty="0"/>
          </a:p>
        </p:txBody>
      </p:sp>
      <p:sp>
        <p:nvSpPr>
          <p:cNvPr id="27" name="Line 19"/>
          <p:cNvSpPr>
            <a:spLocks noChangeShapeType="1"/>
          </p:cNvSpPr>
          <p:nvPr/>
        </p:nvSpPr>
        <p:spPr bwMode="auto">
          <a:xfrm flipV="1">
            <a:off x="4495800" y="2590800"/>
            <a:ext cx="0" cy="3200400"/>
          </a:xfrm>
          <a:prstGeom prst="line">
            <a:avLst/>
          </a:prstGeom>
          <a:noFill/>
          <a:ln w="38100">
            <a:solidFill>
              <a:schemeClr val="tx1"/>
            </a:solidFill>
            <a:round/>
            <a:headEnd/>
            <a:tailEnd/>
          </a:ln>
          <a:effectLst/>
        </p:spPr>
        <p:txBody>
          <a:bodyPr/>
          <a:lstStyle/>
          <a:p>
            <a:endParaRPr lang="en-US" dirty="0"/>
          </a:p>
        </p:txBody>
      </p:sp>
      <p:sp>
        <p:nvSpPr>
          <p:cNvPr id="28" name="Line 20"/>
          <p:cNvSpPr>
            <a:spLocks noChangeShapeType="1"/>
          </p:cNvSpPr>
          <p:nvPr/>
        </p:nvSpPr>
        <p:spPr bwMode="auto">
          <a:xfrm flipV="1">
            <a:off x="5867400" y="3124200"/>
            <a:ext cx="0" cy="2743200"/>
          </a:xfrm>
          <a:prstGeom prst="line">
            <a:avLst/>
          </a:prstGeom>
          <a:noFill/>
          <a:ln w="38100">
            <a:solidFill>
              <a:schemeClr val="tx1"/>
            </a:solidFill>
            <a:round/>
            <a:headEnd/>
            <a:tailEnd/>
          </a:ln>
          <a:effectLst/>
        </p:spPr>
        <p:txBody>
          <a:bodyPr/>
          <a:lstStyle/>
          <a:p>
            <a:endParaRPr lang="en-US" dirty="0"/>
          </a:p>
        </p:txBody>
      </p:sp>
      <p:sp>
        <p:nvSpPr>
          <p:cNvPr id="29" name="Line 21"/>
          <p:cNvSpPr>
            <a:spLocks noChangeShapeType="1"/>
          </p:cNvSpPr>
          <p:nvPr/>
        </p:nvSpPr>
        <p:spPr bwMode="auto">
          <a:xfrm flipV="1">
            <a:off x="6019800" y="3200400"/>
            <a:ext cx="0" cy="2819400"/>
          </a:xfrm>
          <a:prstGeom prst="line">
            <a:avLst/>
          </a:prstGeom>
          <a:noFill/>
          <a:ln w="38100">
            <a:solidFill>
              <a:schemeClr val="tx1"/>
            </a:solidFill>
            <a:round/>
            <a:headEnd/>
            <a:tailEnd/>
          </a:ln>
          <a:effectLst/>
        </p:spPr>
        <p:txBody>
          <a:bodyPr/>
          <a:lstStyle/>
          <a:p>
            <a:endParaRPr lang="en-US" dirty="0"/>
          </a:p>
        </p:txBody>
      </p:sp>
      <p:sp>
        <p:nvSpPr>
          <p:cNvPr id="30" name="Line 22"/>
          <p:cNvSpPr>
            <a:spLocks noChangeShapeType="1"/>
          </p:cNvSpPr>
          <p:nvPr/>
        </p:nvSpPr>
        <p:spPr bwMode="auto">
          <a:xfrm flipH="1" flipV="1">
            <a:off x="3124200" y="5867400"/>
            <a:ext cx="762000" cy="0"/>
          </a:xfrm>
          <a:prstGeom prst="line">
            <a:avLst/>
          </a:prstGeom>
          <a:noFill/>
          <a:ln w="38100">
            <a:solidFill>
              <a:schemeClr val="tx1"/>
            </a:solidFill>
            <a:round/>
            <a:headEnd/>
            <a:tailEnd/>
          </a:ln>
          <a:effectLst/>
        </p:spPr>
        <p:txBody>
          <a:bodyPr/>
          <a:lstStyle/>
          <a:p>
            <a:endParaRPr lang="en-US" dirty="0"/>
          </a:p>
        </p:txBody>
      </p:sp>
      <p:sp>
        <p:nvSpPr>
          <p:cNvPr id="31" name="Line 23"/>
          <p:cNvSpPr>
            <a:spLocks noChangeShapeType="1"/>
          </p:cNvSpPr>
          <p:nvPr/>
        </p:nvSpPr>
        <p:spPr bwMode="auto">
          <a:xfrm flipH="1" flipV="1">
            <a:off x="2971800" y="6019800"/>
            <a:ext cx="838200" cy="0"/>
          </a:xfrm>
          <a:prstGeom prst="line">
            <a:avLst/>
          </a:prstGeom>
          <a:noFill/>
          <a:ln w="38100">
            <a:solidFill>
              <a:schemeClr val="tx1"/>
            </a:solidFill>
            <a:round/>
            <a:headEnd/>
            <a:tailEnd/>
          </a:ln>
          <a:effectLst/>
        </p:spPr>
        <p:txBody>
          <a:bodyPr/>
          <a:lstStyle/>
          <a:p>
            <a:endParaRPr lang="en-US" dirty="0"/>
          </a:p>
        </p:txBody>
      </p:sp>
      <p:sp>
        <p:nvSpPr>
          <p:cNvPr id="32" name="Line 24"/>
          <p:cNvSpPr>
            <a:spLocks noChangeShapeType="1"/>
          </p:cNvSpPr>
          <p:nvPr/>
        </p:nvSpPr>
        <p:spPr bwMode="auto">
          <a:xfrm flipH="1" flipV="1">
            <a:off x="4800600" y="5867400"/>
            <a:ext cx="1066800" cy="0"/>
          </a:xfrm>
          <a:prstGeom prst="line">
            <a:avLst/>
          </a:prstGeom>
          <a:noFill/>
          <a:ln w="38100">
            <a:solidFill>
              <a:schemeClr val="tx1"/>
            </a:solidFill>
            <a:round/>
            <a:headEnd/>
            <a:tailEnd/>
          </a:ln>
          <a:effectLst/>
        </p:spPr>
        <p:txBody>
          <a:bodyPr/>
          <a:lstStyle/>
          <a:p>
            <a:endParaRPr lang="en-US" dirty="0"/>
          </a:p>
        </p:txBody>
      </p:sp>
      <p:sp>
        <p:nvSpPr>
          <p:cNvPr id="33" name="Line 25"/>
          <p:cNvSpPr>
            <a:spLocks noChangeShapeType="1"/>
          </p:cNvSpPr>
          <p:nvPr/>
        </p:nvSpPr>
        <p:spPr bwMode="auto">
          <a:xfrm flipH="1" flipV="1">
            <a:off x="4876800" y="6019800"/>
            <a:ext cx="1143000" cy="0"/>
          </a:xfrm>
          <a:prstGeom prst="line">
            <a:avLst/>
          </a:prstGeom>
          <a:noFill/>
          <a:ln w="38100">
            <a:solidFill>
              <a:schemeClr val="tx1"/>
            </a:solidFill>
            <a:round/>
            <a:headEnd/>
            <a:tailEnd/>
          </a:ln>
          <a:effectLst/>
        </p:spPr>
        <p:txBody>
          <a:bodyPr/>
          <a:lstStyle/>
          <a:p>
            <a:endParaRPr lang="en-US" dirty="0"/>
          </a:p>
        </p:txBody>
      </p:sp>
      <p:sp>
        <p:nvSpPr>
          <p:cNvPr id="34" name="Text Box 26"/>
          <p:cNvSpPr txBox="1">
            <a:spLocks noChangeArrowheads="1"/>
          </p:cNvSpPr>
          <p:nvPr/>
        </p:nvSpPr>
        <p:spPr bwMode="auto">
          <a:xfrm>
            <a:off x="3276600" y="1981200"/>
            <a:ext cx="10668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400A</a:t>
            </a:r>
          </a:p>
        </p:txBody>
      </p:sp>
      <p:sp>
        <p:nvSpPr>
          <p:cNvPr id="35" name="Text Box 27"/>
          <p:cNvSpPr txBox="1">
            <a:spLocks noChangeArrowheads="1"/>
          </p:cNvSpPr>
          <p:nvPr/>
        </p:nvSpPr>
        <p:spPr bwMode="auto">
          <a:xfrm>
            <a:off x="4495800" y="2514600"/>
            <a:ext cx="10668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400A</a:t>
            </a:r>
          </a:p>
        </p:txBody>
      </p:sp>
      <p:sp>
        <p:nvSpPr>
          <p:cNvPr id="36" name="Text Box 28"/>
          <p:cNvSpPr txBox="1">
            <a:spLocks noChangeArrowheads="1"/>
          </p:cNvSpPr>
          <p:nvPr/>
        </p:nvSpPr>
        <p:spPr bwMode="auto">
          <a:xfrm>
            <a:off x="6019800" y="3048000"/>
            <a:ext cx="10668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400A</a:t>
            </a:r>
          </a:p>
        </p:txBody>
      </p:sp>
      <p:sp>
        <p:nvSpPr>
          <p:cNvPr id="37" name="Text Box 29"/>
          <p:cNvSpPr txBox="1">
            <a:spLocks noChangeArrowheads="1"/>
          </p:cNvSpPr>
          <p:nvPr/>
        </p:nvSpPr>
        <p:spPr bwMode="auto">
          <a:xfrm>
            <a:off x="4495800" y="4724400"/>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sp>
        <p:nvSpPr>
          <p:cNvPr id="38" name="Text Box 30"/>
          <p:cNvSpPr txBox="1">
            <a:spLocks noChangeArrowheads="1"/>
          </p:cNvSpPr>
          <p:nvPr/>
        </p:nvSpPr>
        <p:spPr bwMode="auto">
          <a:xfrm>
            <a:off x="3124200" y="4724400"/>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pic>
        <p:nvPicPr>
          <p:cNvPr id="39" name="Picture 31" descr="switch"/>
          <p:cNvPicPr>
            <a:picLocks noChangeAspect="1" noChangeArrowheads="1"/>
          </p:cNvPicPr>
          <p:nvPr/>
        </p:nvPicPr>
        <p:blipFill rotWithShape="1">
          <a:blip r:embed="rId5"/>
          <a:srcRect t="18203" b="13772"/>
          <a:stretch/>
        </p:blipFill>
        <p:spPr bwMode="auto">
          <a:xfrm>
            <a:off x="1274195" y="3759297"/>
            <a:ext cx="6231230" cy="1701605"/>
          </a:xfrm>
          <a:prstGeom prst="rect">
            <a:avLst/>
          </a:prstGeom>
          <a:noFill/>
        </p:spPr>
      </p:pic>
      <p:sp>
        <p:nvSpPr>
          <p:cNvPr id="40" name="Text Box 34"/>
          <p:cNvSpPr txBox="1">
            <a:spLocks noChangeArrowheads="1"/>
          </p:cNvSpPr>
          <p:nvPr/>
        </p:nvSpPr>
        <p:spPr bwMode="auto">
          <a:xfrm>
            <a:off x="3276600" y="5334000"/>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sp>
        <p:nvSpPr>
          <p:cNvPr id="41" name="Text Box 35"/>
          <p:cNvSpPr txBox="1">
            <a:spLocks noChangeArrowheads="1"/>
          </p:cNvSpPr>
          <p:nvPr/>
        </p:nvSpPr>
        <p:spPr bwMode="auto">
          <a:xfrm>
            <a:off x="4648200" y="5334000"/>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sp>
        <p:nvSpPr>
          <p:cNvPr id="42" name="Text Box 36"/>
          <p:cNvSpPr txBox="1">
            <a:spLocks noChangeArrowheads="1"/>
          </p:cNvSpPr>
          <p:nvPr/>
        </p:nvSpPr>
        <p:spPr bwMode="auto">
          <a:xfrm>
            <a:off x="6096000" y="5334000"/>
            <a:ext cx="609600" cy="457200"/>
          </a:xfrm>
          <a:prstGeom prst="rect">
            <a:avLst/>
          </a:prstGeom>
          <a:noFill/>
          <a:ln w="9525">
            <a:noFill/>
            <a:miter lim="800000"/>
            <a:headEnd/>
            <a:tailEnd/>
          </a:ln>
          <a:effectLst/>
        </p:spPr>
        <p:txBody>
          <a:bodyPr>
            <a:spAutoFit/>
          </a:bodyPr>
          <a:lstStyle/>
          <a:p>
            <a:pPr algn="ctr">
              <a:spcBef>
                <a:spcPct val="30000"/>
              </a:spcBef>
            </a:pPr>
            <a:r>
              <a:rPr lang="en-US" sz="2400" dirty="0">
                <a:solidFill>
                  <a:srgbClr val="000000"/>
                </a:solidFill>
              </a:rPr>
              <a:t>5A</a:t>
            </a:r>
          </a:p>
        </p:txBody>
      </p:sp>
      <p:sp>
        <p:nvSpPr>
          <p:cNvPr id="45" name="Rectangle 4"/>
          <p:cNvSpPr>
            <a:spLocks noGrp="1" noChangeArrowheads="1"/>
          </p:cNvSpPr>
          <p:nvPr>
            <p:ph type="title"/>
          </p:nvPr>
        </p:nvSpPr>
        <p:spPr>
          <a:xfrm>
            <a:off x="495300" y="152400"/>
            <a:ext cx="8229600" cy="1143000"/>
          </a:xfrm>
          <a:solidFill>
            <a:srgbClr val="FF0000"/>
          </a:solidFill>
        </p:spPr>
        <p:txBody>
          <a:bodyPr/>
          <a:lstStyle/>
          <a:p>
            <a:r>
              <a:rPr lang="en-US" sz="2000" b="1" dirty="0" smtClean="0">
                <a:solidFill>
                  <a:schemeClr val="bg1"/>
                </a:solidFill>
                <a:latin typeface="Arial" panose="020B0604020202020204" pitchFamily="34" charset="0"/>
                <a:cs typeface="Arial" panose="020B0604020202020204" pitchFamily="34" charset="0"/>
              </a:rPr>
              <a:t>Transformer Rated Service- 9S Installation with 400:5 CT’s      </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2604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b="1" dirty="0" smtClean="0">
                <a:solidFill>
                  <a:schemeClr val="bg1"/>
                </a:solidFill>
              </a:rPr>
              <a:t>Reviewing the Data and Learning From the Data</a:t>
            </a:r>
          </a:p>
        </p:txBody>
      </p:sp>
      <p:sp>
        <p:nvSpPr>
          <p:cNvPr id="13316" name="Rectangle 3"/>
          <p:cNvSpPr>
            <a:spLocks noGrp="1" noChangeArrowheads="1"/>
          </p:cNvSpPr>
          <p:nvPr>
            <p:ph type="body" sz="half" idx="1"/>
          </p:nvPr>
        </p:nvSpPr>
        <p:spPr>
          <a:xfrm>
            <a:off x="381000" y="1676400"/>
            <a:ext cx="8305800" cy="2133600"/>
          </a:xfrm>
        </p:spPr>
        <p:txBody>
          <a:bodyPr/>
          <a:lstStyle/>
          <a:p>
            <a:pPr eaLnBrk="1" hangingPunct="1">
              <a:lnSpc>
                <a:spcPct val="105000"/>
              </a:lnSpc>
            </a:pPr>
            <a:r>
              <a:rPr lang="en-US" altLang="en-US" sz="1600" dirty="0" smtClean="0"/>
              <a:t>Repeated meter insertions degrades the tension in the socket jaws (see graph), but not to dangerous levels</a:t>
            </a:r>
          </a:p>
          <a:p>
            <a:pPr eaLnBrk="1" hangingPunct="1">
              <a:lnSpc>
                <a:spcPct val="105000"/>
              </a:lnSpc>
            </a:pPr>
            <a:r>
              <a:rPr lang="en-US" altLang="en-US" sz="1600" dirty="0" smtClean="0"/>
              <a:t>Exposure to elevated temperatures rapidly degrades the socket jaw tension to dangerous levels (see graph)</a:t>
            </a:r>
          </a:p>
          <a:p>
            <a:pPr eaLnBrk="1" hangingPunct="1">
              <a:lnSpc>
                <a:spcPct val="105000"/>
              </a:lnSpc>
            </a:pPr>
            <a:r>
              <a:rPr lang="en-US" altLang="en-US" sz="1600" dirty="0" smtClean="0"/>
              <a:t>Visual inspection will catch some but not all dangerous socket jaws</a:t>
            </a:r>
          </a:p>
          <a:p>
            <a:pPr eaLnBrk="1" hangingPunct="1">
              <a:lnSpc>
                <a:spcPct val="105000"/>
              </a:lnSpc>
            </a:pPr>
            <a:r>
              <a:rPr lang="en-US" altLang="en-US" sz="1600" dirty="0" smtClean="0"/>
              <a:t>Arcing creates the heat</a:t>
            </a:r>
          </a:p>
          <a:p>
            <a:pPr eaLnBrk="1" hangingPunct="1">
              <a:lnSpc>
                <a:spcPct val="105000"/>
              </a:lnSpc>
            </a:pPr>
            <a:r>
              <a:rPr lang="en-US" altLang="en-US" sz="1600" dirty="0" smtClean="0"/>
              <a:t>Exposure to elevated temperatures has a cumulative effect on the meter socket jaw</a:t>
            </a:r>
          </a:p>
          <a:p>
            <a:pPr eaLnBrk="1" hangingPunct="1">
              <a:lnSpc>
                <a:spcPct val="105000"/>
              </a:lnSpc>
            </a:pPr>
            <a:r>
              <a:rPr lang="en-US" altLang="en-US" sz="1600" dirty="0" smtClean="0"/>
              <a:t>Relatively small vibration can initiate arcing </a:t>
            </a:r>
          </a:p>
          <a:p>
            <a:pPr eaLnBrk="1" hangingPunct="1">
              <a:lnSpc>
                <a:spcPct val="105000"/>
              </a:lnSpc>
            </a:pPr>
            <a:endParaRPr lang="en-US" altLang="en-US" sz="1400" dirty="0" smtClean="0"/>
          </a:p>
        </p:txBody>
      </p:sp>
      <p:pic>
        <p:nvPicPr>
          <p:cNvPr id="13317" name="Picture 18" descr="les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910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4294967295"/>
          </p:nvPr>
        </p:nvSpPr>
        <p:spPr>
          <a:xfrm>
            <a:off x="3810000" y="6248400"/>
            <a:ext cx="1066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t>Slide </a:t>
            </a:r>
            <a:fld id="{FB637B93-D789-4F6C-870F-5F1156BAE039}" type="slidenum">
              <a:rPr lang="en-US" altLang="en-US" sz="1400" smtClean="0"/>
              <a:pPr eaLnBrk="1" hangingPunct="1">
                <a:spcBef>
                  <a:spcPct val="0"/>
                </a:spcBef>
                <a:buFontTx/>
                <a:buNone/>
              </a:pPr>
              <a:t>31</a:t>
            </a:fld>
            <a:endParaRPr lang="en-US" altLang="en-US" sz="1400" dirty="0" smtClean="0"/>
          </a:p>
        </p:txBody>
      </p:sp>
      <p:pic>
        <p:nvPicPr>
          <p:cNvPr id="14340" name="Picture 9" descr="Insertion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60579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Grp="1" noChangeArrowheads="1"/>
          </p:cNvSpPr>
          <p:nvPr>
            <p:ph type="title"/>
          </p:nvPr>
        </p:nvSpPr>
        <p:spPr>
          <a:xfrm>
            <a:off x="457200" y="228600"/>
            <a:ext cx="8229600" cy="1143000"/>
          </a:xfrm>
          <a:solidFill>
            <a:srgbClr val="FF0000"/>
          </a:solidFill>
        </p:spPr>
        <p:txBody>
          <a:bodyPr/>
          <a:lstStyle/>
          <a:p>
            <a:pPr eaLnBrk="1" hangingPunct="1"/>
            <a:r>
              <a:rPr lang="en-US" altLang="en-US" sz="3000" b="1" dirty="0" smtClean="0">
                <a:solidFill>
                  <a:schemeClr val="bg1"/>
                </a:solidFill>
              </a:rPr>
              <a:t>Field Inspection of Sockets</a:t>
            </a:r>
            <a:br>
              <a:rPr lang="en-US" altLang="en-US" sz="3000" b="1" dirty="0" smtClean="0">
                <a:solidFill>
                  <a:schemeClr val="bg1"/>
                </a:solidFill>
              </a:rPr>
            </a:br>
            <a:r>
              <a:rPr lang="en-US" altLang="en-US" sz="3000" b="1" dirty="0" smtClean="0">
                <a:solidFill>
                  <a:schemeClr val="bg1"/>
                </a:solidFill>
              </a:rPr>
              <a:t>Best Practices</a:t>
            </a:r>
            <a:r>
              <a:rPr lang="en-US" altLang="en-US" sz="3200" b="1" dirty="0" smtClean="0"/>
              <a:t> </a:t>
            </a:r>
          </a:p>
        </p:txBody>
      </p:sp>
      <p:sp>
        <p:nvSpPr>
          <p:cNvPr id="15364" name="Rectangle 5"/>
          <p:cNvSpPr>
            <a:spLocks noGrp="1" noChangeArrowheads="1"/>
          </p:cNvSpPr>
          <p:nvPr>
            <p:ph type="body" idx="1"/>
          </p:nvPr>
        </p:nvSpPr>
        <p:spPr>
          <a:xfrm>
            <a:off x="304800" y="1600200"/>
            <a:ext cx="5640388" cy="4648200"/>
          </a:xfrm>
          <a:noFill/>
        </p:spPr>
        <p:txBody>
          <a:bodyPr/>
          <a:lstStyle/>
          <a:p>
            <a:pPr eaLnBrk="1" hangingPunct="1">
              <a:lnSpc>
                <a:spcPct val="80000"/>
              </a:lnSpc>
            </a:pPr>
            <a:r>
              <a:rPr lang="en-US" altLang="en-US" sz="1800" dirty="0" smtClean="0"/>
              <a:t>Example field check list</a:t>
            </a:r>
          </a:p>
          <a:p>
            <a:pPr lvl="1" eaLnBrk="1" hangingPunct="1">
              <a:lnSpc>
                <a:spcPct val="105000"/>
              </a:lnSpc>
            </a:pPr>
            <a:r>
              <a:rPr lang="en-US" altLang="en-US" sz="1800" dirty="0" smtClean="0"/>
              <a:t>Gaps in meter socket jaws</a:t>
            </a:r>
          </a:p>
          <a:p>
            <a:pPr lvl="1" eaLnBrk="1" hangingPunct="1">
              <a:lnSpc>
                <a:spcPct val="105000"/>
              </a:lnSpc>
            </a:pPr>
            <a:r>
              <a:rPr lang="en-US" altLang="en-US" sz="1800" dirty="0" smtClean="0"/>
              <a:t>Discoloration of one jaw vs. the other three</a:t>
            </a:r>
          </a:p>
          <a:p>
            <a:pPr lvl="1" eaLnBrk="1" hangingPunct="1">
              <a:lnSpc>
                <a:spcPct val="105000"/>
              </a:lnSpc>
            </a:pPr>
            <a:r>
              <a:rPr lang="en-US" altLang="en-US" sz="1800" dirty="0" smtClean="0"/>
              <a:t>Signs of melted or deformed plastic on meter base</a:t>
            </a:r>
          </a:p>
          <a:p>
            <a:pPr lvl="1" eaLnBrk="1" hangingPunct="1">
              <a:lnSpc>
                <a:spcPct val="105000"/>
              </a:lnSpc>
            </a:pPr>
            <a:r>
              <a:rPr lang="en-US" altLang="en-US" sz="1800" dirty="0" smtClean="0"/>
              <a:t>Pitting of either meter blade or socket jaw</a:t>
            </a:r>
          </a:p>
          <a:p>
            <a:pPr lvl="1" eaLnBrk="1" hangingPunct="1">
              <a:lnSpc>
                <a:spcPct val="105000"/>
              </a:lnSpc>
            </a:pPr>
            <a:r>
              <a:rPr lang="en-US" altLang="en-US" sz="1800" dirty="0" smtClean="0"/>
              <a:t>Loss of tension in meter socket jaws</a:t>
            </a:r>
          </a:p>
          <a:p>
            <a:pPr lvl="1" eaLnBrk="1" hangingPunct="1">
              <a:lnSpc>
                <a:spcPct val="105000"/>
              </a:lnSpc>
            </a:pPr>
            <a:r>
              <a:rPr lang="en-US" altLang="en-US" sz="1800" dirty="0" smtClean="0"/>
              <a:t>Check condition of  wire insulation and connections to  meter jaws</a:t>
            </a:r>
          </a:p>
          <a:p>
            <a:pPr lvl="1" eaLnBrk="1" hangingPunct="1">
              <a:lnSpc>
                <a:spcPct val="105000"/>
              </a:lnSpc>
            </a:pPr>
            <a:r>
              <a:rPr lang="en-US" altLang="en-US" sz="1800" dirty="0" smtClean="0"/>
              <a:t>Check the overall condition of the box, socket, meter and how they attach to each other and the building.</a:t>
            </a:r>
          </a:p>
          <a:p>
            <a:pPr lvl="1" eaLnBrk="1" hangingPunct="1">
              <a:lnSpc>
                <a:spcPct val="105000"/>
              </a:lnSpc>
            </a:pPr>
            <a:r>
              <a:rPr lang="en-US" altLang="en-US" sz="1800" dirty="0" smtClean="0"/>
              <a:t>Look for signs of tampering</a:t>
            </a:r>
          </a:p>
          <a:p>
            <a:pPr lvl="1" eaLnBrk="1" hangingPunct="1">
              <a:lnSpc>
                <a:spcPct val="105000"/>
              </a:lnSpc>
            </a:pPr>
            <a:r>
              <a:rPr lang="en-US" altLang="en-US" sz="1800" dirty="0" smtClean="0"/>
              <a:t>Look for signs of water or debris inside of the meter can</a:t>
            </a:r>
          </a:p>
        </p:txBody>
      </p:sp>
      <p:pic>
        <p:nvPicPr>
          <p:cNvPr id="15365" name="Picture 10" descr="istock_000019428373small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824" y="1634836"/>
            <a:ext cx="2665412" cy="199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1" descr="300_new"/>
          <p:cNvPicPr>
            <a:picLocks noChangeAspect="1" noChangeArrowheads="1"/>
          </p:cNvPicPr>
          <p:nvPr/>
        </p:nvPicPr>
        <p:blipFill>
          <a:blip r:embed="rId4">
            <a:extLst>
              <a:ext uri="{28A0092B-C50C-407E-A947-70E740481C1C}">
                <a14:useLocalDpi xmlns:a14="http://schemas.microsoft.com/office/drawing/2010/main" val="0"/>
              </a:ext>
            </a:extLst>
          </a:blip>
          <a:srcRect t="12061" b="21608"/>
          <a:stretch>
            <a:fillRect/>
          </a:stretch>
        </p:blipFill>
        <p:spPr bwMode="auto">
          <a:xfrm>
            <a:off x="6248400" y="3962400"/>
            <a:ext cx="2527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5188" y="5148263"/>
            <a:ext cx="112553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bg-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p:cNvSpPr>
            <a:spLocks noGrp="1" noChangeArrowheads="1"/>
          </p:cNvSpPr>
          <p:nvPr>
            <p:ph type="body" idx="1"/>
          </p:nvPr>
        </p:nvSpPr>
        <p:spPr>
          <a:xfrm>
            <a:off x="457200" y="1524000"/>
            <a:ext cx="8305800" cy="2590800"/>
          </a:xfrm>
        </p:spPr>
        <p:txBody>
          <a:bodyPr/>
          <a:lstStyle/>
          <a:p>
            <a:pPr eaLnBrk="1" hangingPunct="1">
              <a:lnSpc>
                <a:spcPct val="115000"/>
              </a:lnSpc>
            </a:pPr>
            <a:r>
              <a:rPr lang="en-US" altLang="en-US" sz="1800" dirty="0" smtClean="0"/>
              <a:t>Most AMI deployments utilize third party contractors to handle residential and some self contained non-2S services.  </a:t>
            </a:r>
          </a:p>
          <a:p>
            <a:pPr eaLnBrk="1" hangingPunct="1">
              <a:lnSpc>
                <a:spcPct val="115000"/>
              </a:lnSpc>
            </a:pPr>
            <a:r>
              <a:rPr lang="en-US" altLang="en-US" sz="1800" dirty="0" smtClean="0"/>
              <a:t>After to or prior to AMI deployments, Utility personnel typically see these sockets</a:t>
            </a:r>
          </a:p>
          <a:p>
            <a:pPr eaLnBrk="1" hangingPunct="1">
              <a:lnSpc>
                <a:spcPct val="115000"/>
              </a:lnSpc>
            </a:pPr>
            <a:r>
              <a:rPr lang="en-US" altLang="en-US" sz="1800" dirty="0" smtClean="0"/>
              <a:t>Transformer rated meters typically handled by the meter service department of the utility.</a:t>
            </a:r>
          </a:p>
          <a:p>
            <a:pPr eaLnBrk="1" hangingPunct="1">
              <a:lnSpc>
                <a:spcPct val="115000"/>
              </a:lnSpc>
            </a:pPr>
            <a:r>
              <a:rPr lang="en-US" altLang="en-US" sz="1800" dirty="0" smtClean="0"/>
              <a:t>Hot socket concerns with lever by-pass sockets used on 3-phase meters are extremely rare.</a:t>
            </a:r>
          </a:p>
        </p:txBody>
      </p:sp>
      <p:sp>
        <p:nvSpPr>
          <p:cNvPr id="16389" name="Rectangle 3"/>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Who Sees Hot Sockets?</a:t>
            </a:r>
          </a:p>
        </p:txBody>
      </p:sp>
      <p:sp>
        <p:nvSpPr>
          <p:cNvPr id="16390" name="AutoShape 10"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16391" name="AutoShape 12"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pic>
        <p:nvPicPr>
          <p:cNvPr id="16392" name="Picture 14" descr="manual-testing-challenges41"/>
          <p:cNvPicPr>
            <a:picLocks noChangeAspect="1" noChangeArrowheads="1"/>
          </p:cNvPicPr>
          <p:nvPr/>
        </p:nvPicPr>
        <p:blipFill>
          <a:blip r:embed="rId4">
            <a:extLst>
              <a:ext uri="{28A0092B-C50C-407E-A947-70E740481C1C}">
                <a14:useLocalDpi xmlns:a14="http://schemas.microsoft.com/office/drawing/2010/main" val="0"/>
              </a:ext>
            </a:extLst>
          </a:blip>
          <a:srcRect r="3703" b="3703"/>
          <a:stretch>
            <a:fillRect/>
          </a:stretch>
        </p:blipFill>
        <p:spPr bwMode="auto">
          <a:xfrm>
            <a:off x="3505200" y="4267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bg-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Grp="1" noChangeArrowheads="1"/>
          </p:cNvSpPr>
          <p:nvPr>
            <p:ph type="body" idx="4294967295"/>
          </p:nvPr>
        </p:nvSpPr>
        <p:spPr>
          <a:xfrm>
            <a:off x="381000" y="1524000"/>
            <a:ext cx="8153400" cy="4343400"/>
          </a:xfrm>
        </p:spPr>
        <p:txBody>
          <a:bodyPr/>
          <a:lstStyle/>
          <a:p>
            <a:pPr eaLnBrk="1" hangingPunct="1">
              <a:lnSpc>
                <a:spcPct val="105000"/>
              </a:lnSpc>
            </a:pPr>
            <a:r>
              <a:rPr lang="en-US" altLang="en-US" sz="2000" dirty="0" smtClean="0"/>
              <a:t>Easiest resolution is to replace the damaged jaw. </a:t>
            </a:r>
          </a:p>
          <a:p>
            <a:pPr eaLnBrk="1" hangingPunct="1">
              <a:lnSpc>
                <a:spcPct val="105000"/>
              </a:lnSpc>
            </a:pPr>
            <a:r>
              <a:rPr lang="en-US" altLang="en-US" sz="2000" b="1" dirty="0" smtClean="0"/>
              <a:t>Never</a:t>
            </a:r>
            <a:r>
              <a:rPr lang="en-US" altLang="en-US" sz="2000" dirty="0" smtClean="0"/>
              <a:t> try and repair a damaged jaw by simply “squeezing” the damaged jaw with a pair of pliers or other tool.  The metallurgical properties of the jaw will not magically return and the jaws will simply spread again as soon as a meter is put into the socket. </a:t>
            </a:r>
          </a:p>
          <a:p>
            <a:pPr eaLnBrk="1" hangingPunct="1">
              <a:lnSpc>
                <a:spcPct val="105000"/>
              </a:lnSpc>
            </a:pPr>
            <a:r>
              <a:rPr lang="en-US" altLang="en-US" sz="2000" dirty="0" smtClean="0"/>
              <a:t>If the other jaws are deemed to be in good repair, the box and wiring are in good condition and appropriate Socket Blocks are available to effect a repair, then replacing the damaged socket block with a new one is the most expedient and cost effective solution.  If any of these conditions do not exist then replacing the box is the best solution.</a:t>
            </a:r>
          </a:p>
        </p:txBody>
      </p:sp>
      <p:sp>
        <p:nvSpPr>
          <p:cNvPr id="17413" name="Rectangle 3"/>
          <p:cNvSpPr>
            <a:spLocks noGrp="1" noChangeArrowheads="1"/>
          </p:cNvSpPr>
          <p:nvPr>
            <p:ph type="title" idx="4294967295"/>
          </p:nvPr>
        </p:nvSpPr>
        <p:spPr>
          <a:xfrm>
            <a:off x="457200" y="304800"/>
            <a:ext cx="8229600" cy="1143000"/>
          </a:xfrm>
          <a:solidFill>
            <a:srgbClr val="FF0000"/>
          </a:solidFill>
        </p:spPr>
        <p:txBody>
          <a:bodyPr/>
          <a:lstStyle/>
          <a:p>
            <a:pPr eaLnBrk="1" hangingPunct="1"/>
            <a:r>
              <a:rPr lang="en-US" altLang="en-US" sz="3000" b="1" dirty="0" smtClean="0">
                <a:solidFill>
                  <a:schemeClr val="bg1"/>
                </a:solidFill>
              </a:rPr>
              <a:t>What Can Be Done Once a Hot </a:t>
            </a:r>
            <a:br>
              <a:rPr lang="en-US" altLang="en-US" sz="3000" b="1" dirty="0" smtClean="0">
                <a:solidFill>
                  <a:schemeClr val="bg1"/>
                </a:solidFill>
              </a:rPr>
            </a:br>
            <a:r>
              <a:rPr lang="en-US" altLang="en-US" sz="3000" b="1" dirty="0">
                <a:solidFill>
                  <a:schemeClr val="bg1"/>
                </a:solidFill>
              </a:rPr>
              <a:t>S</a:t>
            </a:r>
            <a:r>
              <a:rPr lang="en-US" altLang="en-US" sz="3000" b="1" dirty="0" smtClean="0">
                <a:solidFill>
                  <a:schemeClr val="bg1"/>
                </a:solidFill>
              </a:rPr>
              <a:t>ocket Is Identified?</a:t>
            </a:r>
          </a:p>
        </p:txBody>
      </p:sp>
      <p:sp>
        <p:nvSpPr>
          <p:cNvPr id="17414" name="AutoShape 10"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17415" name="AutoShape 12"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descr="bg-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3"/>
          <p:cNvSpPr>
            <a:spLocks noGrp="1" noChangeArrowheads="1"/>
          </p:cNvSpPr>
          <p:nvPr>
            <p:ph type="title" idx="4294967295"/>
          </p:nvPr>
        </p:nvSpPr>
        <p:spPr>
          <a:xfrm>
            <a:off x="457200" y="304800"/>
            <a:ext cx="8229600" cy="1143000"/>
          </a:xfrm>
          <a:solidFill>
            <a:srgbClr val="FF0000"/>
          </a:solidFill>
        </p:spPr>
        <p:txBody>
          <a:bodyPr/>
          <a:lstStyle/>
          <a:p>
            <a:pPr eaLnBrk="1" hangingPunct="1"/>
            <a:r>
              <a:rPr lang="en-US" altLang="en-US" sz="3000" b="1" dirty="0" smtClean="0">
                <a:solidFill>
                  <a:schemeClr val="bg1"/>
                </a:solidFill>
              </a:rPr>
              <a:t>Hot Socket Equipment</a:t>
            </a:r>
          </a:p>
        </p:txBody>
      </p:sp>
      <p:sp>
        <p:nvSpPr>
          <p:cNvPr id="17414" name="AutoShape 10"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17415" name="AutoShape 12" descr="2Q=="/>
          <p:cNvSpPr>
            <a:spLocks noChangeAspect="1" noChangeArrowheads="1"/>
          </p:cNvSpPr>
          <p:nvPr/>
        </p:nvSpPr>
        <p:spPr bwMode="auto">
          <a:xfrm>
            <a:off x="2924175" y="1781175"/>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pic>
        <p:nvPicPr>
          <p:cNvPr id="9" name="Picture 10" descr="P:\Tesco\Marketing DO NOT MOVE THIS FOLDER\Product images\HSRK\HSRK Case Insi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8763"/>
            <a:ext cx="3733800" cy="443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667000"/>
            <a:ext cx="1741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l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5038725"/>
            <a:ext cx="177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gap i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237" y="1644872"/>
            <a:ext cx="2143125" cy="162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558800" y="3581400"/>
            <a:ext cx="2527301"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100" dirty="0"/>
              <a:t>Top: </a:t>
            </a:r>
            <a:r>
              <a:rPr lang="en-US" altLang="en-US" sz="1100" b="1" dirty="0"/>
              <a:t>Cat. 300 Hot Socket Gap Indicator</a:t>
            </a:r>
            <a:r>
              <a:rPr lang="en-US" altLang="en-US" sz="1100" dirty="0"/>
              <a:t>; Right: </a:t>
            </a:r>
            <a:r>
              <a:rPr lang="en-US" altLang="en-US" sz="1100" b="1" dirty="0"/>
              <a:t>Hot Socket Repair Kit</a:t>
            </a:r>
            <a:r>
              <a:rPr lang="en-US" altLang="en-US" sz="1100" dirty="0"/>
              <a:t> (Cat. 304-Basic; Cat. 305-Pro); Below, left: Cat. 301 </a:t>
            </a:r>
            <a:r>
              <a:rPr lang="en-US" altLang="en-US" sz="1100" b="1" dirty="0"/>
              <a:t>Socket Safety Clip</a:t>
            </a:r>
            <a:r>
              <a:rPr lang="en-US" altLang="en-US" sz="1100" dirty="0"/>
              <a:t>; Below, right: Cat. 302 </a:t>
            </a:r>
            <a:r>
              <a:rPr lang="en-US" altLang="en-US" sz="1100" b="1" dirty="0"/>
              <a:t>Hot Socket Gap Indicator Calibration Fixture</a:t>
            </a:r>
          </a:p>
        </p:txBody>
      </p:sp>
    </p:spTree>
    <p:extLst>
      <p:ext uri="{BB962C8B-B14F-4D97-AF65-F5344CB8AC3E}">
        <p14:creationId xmlns:p14="http://schemas.microsoft.com/office/powerpoint/2010/main" val="3115517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457200" y="274638"/>
            <a:ext cx="8229600" cy="1249362"/>
          </a:xfrm>
          <a:solidFill>
            <a:srgbClr val="FF0000"/>
          </a:solidFill>
        </p:spPr>
        <p:txBody>
          <a:bodyPr/>
          <a:lstStyle/>
          <a:p>
            <a:pPr eaLnBrk="1" hangingPunct="1"/>
            <a:r>
              <a:rPr lang="en-US" altLang="en-US" sz="2000" b="1" dirty="0" smtClean="0">
                <a:solidFill>
                  <a:schemeClr val="bg1"/>
                </a:solidFill>
              </a:rPr>
              <a:t>Base Line Data Electro Mechanical </a:t>
            </a:r>
            <a:r>
              <a:rPr lang="en-US" altLang="en-US" sz="2000" b="1" dirty="0">
                <a:solidFill>
                  <a:schemeClr val="bg1"/>
                </a:solidFill>
              </a:rPr>
              <a:t>M</a:t>
            </a:r>
            <a:r>
              <a:rPr lang="en-US" altLang="en-US" sz="2000" b="1" dirty="0" smtClean="0">
                <a:solidFill>
                  <a:schemeClr val="bg1"/>
                </a:solidFill>
              </a:rPr>
              <a:t>eters vs Solid State vs the Latest Generation of Meters Designed with Hot Sockets in Mind</a:t>
            </a:r>
            <a:endParaRPr lang="en-US" altLang="en-US" sz="2000" b="1" dirty="0" smtClean="0"/>
          </a:p>
        </p:txBody>
      </p:sp>
      <p:sp>
        <p:nvSpPr>
          <p:cNvPr id="18436" name="Rectangle 6"/>
          <p:cNvSpPr>
            <a:spLocks noGrp="1" noChangeArrowheads="1"/>
          </p:cNvSpPr>
          <p:nvPr>
            <p:ph type="body" idx="1"/>
          </p:nvPr>
        </p:nvSpPr>
        <p:spPr>
          <a:xfrm>
            <a:off x="495300" y="1981200"/>
            <a:ext cx="8229600" cy="1752600"/>
          </a:xfrm>
          <a:noFill/>
        </p:spPr>
        <p:txBody>
          <a:bodyPr/>
          <a:lstStyle/>
          <a:p>
            <a:pPr eaLnBrk="1" hangingPunct="1">
              <a:lnSpc>
                <a:spcPct val="120000"/>
              </a:lnSpc>
            </a:pPr>
            <a:r>
              <a:rPr lang="en-US" altLang="en-US" sz="1800" dirty="0" smtClean="0"/>
              <a:t>At the start of our laboratory investigation the oldest electro mechanical meters withstood hot sockets the best</a:t>
            </a:r>
          </a:p>
          <a:p>
            <a:pPr eaLnBrk="1" hangingPunct="1">
              <a:lnSpc>
                <a:spcPct val="120000"/>
              </a:lnSpc>
            </a:pPr>
            <a:r>
              <a:rPr lang="en-US" altLang="en-US" sz="1800" dirty="0" smtClean="0"/>
              <a:t>The latest vintage solid state meters withstood hot sockets the least.</a:t>
            </a:r>
          </a:p>
          <a:p>
            <a:pPr eaLnBrk="1" hangingPunct="1">
              <a:lnSpc>
                <a:spcPct val="120000"/>
              </a:lnSpc>
            </a:pPr>
            <a:r>
              <a:rPr lang="en-US" altLang="en-US" sz="1800" dirty="0" smtClean="0"/>
              <a:t>Over the course of the past twenty four months virtually every meter manufacturer has begun to release 2S meters designed to withstand hot sockets.</a:t>
            </a:r>
          </a:p>
        </p:txBody>
      </p:sp>
      <p:pic>
        <p:nvPicPr>
          <p:cNvPr id="5" name="Picture 10" descr="Electromechanical_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1" y="4201319"/>
            <a:ext cx="17224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Smart Meter"/>
          <p:cNvPicPr>
            <a:picLocks noChangeAspect="1" noChangeArrowheads="1"/>
          </p:cNvPicPr>
          <p:nvPr/>
        </p:nvPicPr>
        <p:blipFill>
          <a:blip r:embed="rId4">
            <a:extLst>
              <a:ext uri="{28A0092B-C50C-407E-A947-70E740481C1C}">
                <a14:useLocalDpi xmlns:a14="http://schemas.microsoft.com/office/drawing/2010/main" val="0"/>
              </a:ext>
            </a:extLst>
          </a:blip>
          <a:srcRect t="9091" b="9091"/>
          <a:stretch>
            <a:fillRect/>
          </a:stretch>
        </p:blipFill>
        <p:spPr bwMode="auto">
          <a:xfrm>
            <a:off x="3413760" y="4169943"/>
            <a:ext cx="23622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replogro\My Documents\Focus\AX Files\FOCUS AX-S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262812"/>
            <a:ext cx="17526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type="title"/>
          </p:nvPr>
        </p:nvSpPr>
        <p:spPr>
          <a:xfrm>
            <a:off x="457200" y="274638"/>
            <a:ext cx="8229600" cy="868362"/>
          </a:xfrm>
          <a:solidFill>
            <a:srgbClr val="FF0000"/>
          </a:solidFill>
        </p:spPr>
        <p:txBody>
          <a:bodyPr/>
          <a:lstStyle/>
          <a:p>
            <a:pPr eaLnBrk="1" hangingPunct="1"/>
            <a:r>
              <a:rPr lang="en-US" altLang="en-US" sz="3200" b="1" dirty="0" smtClean="0">
                <a:solidFill>
                  <a:schemeClr val="bg1"/>
                </a:solidFill>
              </a:rPr>
              <a:t>In Search of Hot Sockets</a:t>
            </a:r>
            <a:endParaRPr lang="en-US" altLang="en-US" sz="3200" b="1" dirty="0" smtClean="0"/>
          </a:p>
        </p:txBody>
      </p:sp>
      <p:sp>
        <p:nvSpPr>
          <p:cNvPr id="18436" name="Rectangle 6"/>
          <p:cNvSpPr>
            <a:spLocks noGrp="1" noChangeArrowheads="1"/>
          </p:cNvSpPr>
          <p:nvPr>
            <p:ph type="body" idx="1"/>
          </p:nvPr>
        </p:nvSpPr>
        <p:spPr>
          <a:xfrm>
            <a:off x="457200" y="1295400"/>
            <a:ext cx="8305800" cy="1752600"/>
          </a:xfrm>
          <a:noFill/>
        </p:spPr>
        <p:txBody>
          <a:bodyPr/>
          <a:lstStyle/>
          <a:p>
            <a:pPr eaLnBrk="1" hangingPunct="1">
              <a:lnSpc>
                <a:spcPct val="120000"/>
              </a:lnSpc>
            </a:pPr>
            <a:r>
              <a:rPr lang="en-US" altLang="en-US" sz="1600" dirty="0"/>
              <a:t>The meter manufacturer’s and various electric utilities have also been looking at a variety of ways to better sense hot sockets.</a:t>
            </a:r>
          </a:p>
          <a:p>
            <a:pPr eaLnBrk="1" hangingPunct="1">
              <a:lnSpc>
                <a:spcPct val="120000"/>
              </a:lnSpc>
            </a:pPr>
            <a:r>
              <a:rPr lang="en-US" altLang="en-US" sz="1600" dirty="0" smtClean="0"/>
              <a:t>Utilities who have deployed are looking for a set of alarms that when taken together may give them a better idea that there is a hot socket</a:t>
            </a:r>
          </a:p>
          <a:p>
            <a:pPr eaLnBrk="1" hangingPunct="1">
              <a:lnSpc>
                <a:spcPct val="120000"/>
              </a:lnSpc>
            </a:pPr>
            <a:r>
              <a:rPr lang="en-US" altLang="en-US" sz="1600" dirty="0" smtClean="0"/>
              <a:t>Meter Manufacturers have worked on evaluating a variety of temperature levels to send an alarm, disconnecting the meter if there are sustained elevated temperatures, using increased impedance to signify a hot socket, improving the temperature sensors and putting additional temperature sensors on the blades of the meters.  </a:t>
            </a:r>
            <a:endParaRPr lang="en-US" altLang="en-US" sz="1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4033341"/>
            <a:ext cx="2590800" cy="17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914775"/>
            <a:ext cx="1905001" cy="186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441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228600"/>
            <a:ext cx="8229600" cy="1447800"/>
          </a:xfrm>
          <a:solidFill>
            <a:srgbClr val="FF0000"/>
          </a:solidFill>
        </p:spPr>
        <p:txBody>
          <a:bodyPr/>
          <a:lstStyle/>
          <a:p>
            <a:pPr eaLnBrk="1" hangingPunct="1"/>
            <a:r>
              <a:rPr lang="en-US" sz="2800" b="1" dirty="0" smtClean="0">
                <a:solidFill>
                  <a:schemeClr val="bg1"/>
                </a:solidFill>
              </a:rPr>
              <a:t>Finding a Hot Socket with a Meter </a:t>
            </a:r>
            <a:r>
              <a:rPr lang="en-US" sz="2800" b="1" dirty="0">
                <a:solidFill>
                  <a:schemeClr val="bg1"/>
                </a:solidFill>
              </a:rPr>
              <a:t>– </a:t>
            </a:r>
            <a:r>
              <a:rPr lang="en-US" sz="2800" b="1" dirty="0" smtClean="0">
                <a:solidFill>
                  <a:schemeClr val="bg1"/>
                </a:solidFill>
              </a:rPr>
              <a:t>What is Known </a:t>
            </a:r>
            <a:r>
              <a:rPr lang="en-US" sz="2800" b="1" dirty="0">
                <a:solidFill>
                  <a:schemeClr val="bg1"/>
                </a:solidFill>
              </a:rPr>
              <a:t>and </a:t>
            </a:r>
            <a:r>
              <a:rPr lang="en-US" sz="2800" b="1" dirty="0" smtClean="0">
                <a:solidFill>
                  <a:schemeClr val="bg1"/>
                </a:solidFill>
              </a:rPr>
              <a:t>Keys  to These New Technologies</a:t>
            </a:r>
            <a:endParaRPr lang="en-US" altLang="en-US" sz="2800" b="1" dirty="0" smtClean="0">
              <a:solidFill>
                <a:schemeClr val="bg1"/>
              </a:solidFill>
            </a:endParaRPr>
          </a:p>
        </p:txBody>
      </p:sp>
      <p:sp>
        <p:nvSpPr>
          <p:cNvPr id="21508" name="Rectangle 5"/>
          <p:cNvSpPr>
            <a:spLocks noGrp="1" noChangeArrowheads="1"/>
          </p:cNvSpPr>
          <p:nvPr>
            <p:ph type="body" idx="1"/>
          </p:nvPr>
        </p:nvSpPr>
        <p:spPr>
          <a:xfrm>
            <a:off x="457200" y="1524000"/>
            <a:ext cx="8229600" cy="4800600"/>
          </a:xfrm>
          <a:noFill/>
        </p:spPr>
        <p:txBody>
          <a:bodyPr/>
          <a:lstStyle/>
          <a:p>
            <a:endParaRPr lang="en-US" sz="1400" dirty="0" smtClean="0"/>
          </a:p>
          <a:p>
            <a:pPr>
              <a:buFont typeface="+mj-lt"/>
              <a:buAutoNum type="arabicPeriod"/>
            </a:pPr>
            <a:r>
              <a:rPr lang="en-US" sz="1400" dirty="0" smtClean="0"/>
              <a:t>Temperature Sensing – sensing the temperature at the metrology board and at the meter stab(s).</a:t>
            </a:r>
          </a:p>
          <a:p>
            <a:pPr>
              <a:buFont typeface="+mj-lt"/>
              <a:buAutoNum type="arabicPeriod"/>
            </a:pPr>
            <a:endParaRPr lang="en-US" sz="1400" dirty="0" smtClean="0"/>
          </a:p>
          <a:p>
            <a:pPr>
              <a:buFont typeface="+mj-lt"/>
              <a:buAutoNum type="arabicPeriod"/>
            </a:pPr>
            <a:r>
              <a:rPr lang="en-US" sz="1400" dirty="0" smtClean="0"/>
              <a:t>Impedance Sensing – detecting a change in impedance in the meter circuit.</a:t>
            </a:r>
          </a:p>
          <a:p>
            <a:pPr>
              <a:buFont typeface="+mj-lt"/>
              <a:buAutoNum type="arabicPeriod"/>
            </a:pPr>
            <a:endParaRPr lang="en-US" sz="1400" dirty="0" smtClean="0"/>
          </a:p>
          <a:p>
            <a:pPr>
              <a:buFont typeface="+mj-lt"/>
              <a:buAutoNum type="arabicPeriod"/>
            </a:pPr>
            <a:r>
              <a:rPr lang="en-US" sz="1400" dirty="0" smtClean="0"/>
              <a:t>Detecting the RF signature of a micro Arc with a near field sensor - Arcing </a:t>
            </a:r>
            <a:r>
              <a:rPr lang="en-US" sz="1400" dirty="0"/>
              <a:t>emits broadband energy in the form of radio </a:t>
            </a:r>
            <a:r>
              <a:rPr lang="en-US" sz="1400" dirty="0" smtClean="0"/>
              <a:t>waves. Launching </a:t>
            </a:r>
            <a:r>
              <a:rPr lang="en-US" sz="1400" dirty="0"/>
              <a:t>radio waves requires a disturbance in the electric and magnetic fields near where the arc occurs (the near-field space</a:t>
            </a:r>
            <a:r>
              <a:rPr lang="en-US" sz="1400" dirty="0" smtClean="0"/>
              <a:t>).</a:t>
            </a:r>
          </a:p>
          <a:p>
            <a:pPr>
              <a:buFont typeface="+mj-lt"/>
              <a:buAutoNum type="arabicPeriod"/>
            </a:pPr>
            <a:endParaRPr lang="en-US" sz="1400" dirty="0"/>
          </a:p>
          <a:p>
            <a:pPr marL="0" indent="0" eaLnBrk="1" hangingPunct="1">
              <a:lnSpc>
                <a:spcPct val="80000"/>
              </a:lnSpc>
              <a:buNone/>
            </a:pPr>
            <a:endParaRPr lang="en-US" altLang="en-US" sz="1400" dirty="0" smtClean="0"/>
          </a:p>
        </p:txBody>
      </p:sp>
      <p:sp>
        <p:nvSpPr>
          <p:cNvPr id="21509" name="Rectangle 9"/>
          <p:cNvSpPr>
            <a:spLocks noChangeArrowheads="1"/>
          </p:cNvSpPr>
          <p:nvPr/>
        </p:nvSpPr>
        <p:spPr bwMode="auto">
          <a:xfrm>
            <a:off x="-838200" y="667385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5207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819525"/>
            <a:ext cx="19050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319279" y="4234296"/>
            <a:ext cx="1181967"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urved Connector 7"/>
          <p:cNvCxnSpPr/>
          <p:nvPr/>
        </p:nvCxnSpPr>
        <p:spPr>
          <a:xfrm flipV="1">
            <a:off x="4352925" y="3867150"/>
            <a:ext cx="1219200" cy="228600"/>
          </a:xfrm>
          <a:prstGeom prst="curvedConnector3">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a:off x="4352925" y="4291012"/>
            <a:ext cx="1371600" cy="228600"/>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a:off x="4352925" y="4477182"/>
            <a:ext cx="1066800" cy="457200"/>
          </a:xfrm>
          <a:prstGeom prst="curvedConnector3">
            <a:avLst>
              <a:gd name="adj1" fmla="val 68533"/>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34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b="1" dirty="0" smtClean="0">
                <a:solidFill>
                  <a:schemeClr val="bg1"/>
                </a:solidFill>
              </a:rPr>
              <a:t>Summary of the Problem</a:t>
            </a:r>
            <a:r>
              <a:rPr lang="en-US" altLang="en-US" sz="3000" b="1" dirty="0" smtClean="0"/>
              <a:t> </a:t>
            </a:r>
          </a:p>
        </p:txBody>
      </p:sp>
      <p:sp>
        <p:nvSpPr>
          <p:cNvPr id="21508" name="Rectangle 5"/>
          <p:cNvSpPr>
            <a:spLocks noGrp="1" noChangeArrowheads="1"/>
          </p:cNvSpPr>
          <p:nvPr>
            <p:ph type="body" idx="1"/>
          </p:nvPr>
        </p:nvSpPr>
        <p:spPr>
          <a:xfrm>
            <a:off x="457200" y="1524000"/>
            <a:ext cx="8229600" cy="4800600"/>
          </a:xfrm>
          <a:noFill/>
        </p:spPr>
        <p:txBody>
          <a:bodyPr/>
          <a:lstStyle/>
          <a:p>
            <a:pPr eaLnBrk="1" hangingPunct="1">
              <a:lnSpc>
                <a:spcPct val="120000"/>
              </a:lnSpc>
            </a:pPr>
            <a:r>
              <a:rPr lang="en-US" altLang="en-US" sz="1600" dirty="0" smtClean="0"/>
              <a:t>Hot sockets start with a loss of tension in at least one of the meter socket jaws.  This loss of tension can be from a variety of sources that start as early as improper installation or even “tight sockets”. </a:t>
            </a:r>
          </a:p>
          <a:p>
            <a:pPr eaLnBrk="1" hangingPunct="1">
              <a:lnSpc>
                <a:spcPct val="120000"/>
              </a:lnSpc>
            </a:pPr>
            <a:r>
              <a:rPr lang="en-US" altLang="en-US" sz="1600" dirty="0" smtClean="0"/>
              <a:t>Loss of tension is necessary to create the initial micro-arcing conditions.</a:t>
            </a:r>
          </a:p>
          <a:p>
            <a:pPr eaLnBrk="1" hangingPunct="1">
              <a:lnSpc>
                <a:spcPct val="120000"/>
              </a:lnSpc>
            </a:pPr>
            <a:r>
              <a:rPr lang="en-US" altLang="en-US" sz="1600" dirty="0" smtClean="0"/>
              <a:t>Sockets with repeated meter exchanges observed to have higher incidence of hot socket issues and “booting” a meter may spring jaws even more.</a:t>
            </a:r>
          </a:p>
          <a:p>
            <a:pPr eaLnBrk="1" hangingPunct="1">
              <a:lnSpc>
                <a:spcPct val="120000"/>
              </a:lnSpc>
            </a:pPr>
            <a:r>
              <a:rPr lang="en-US" altLang="en-US" sz="1600" dirty="0" smtClean="0"/>
              <a:t>Vibration appears to be the most common catalyst to the micro-arcing that creates the initial heat in a “hot socket”.</a:t>
            </a:r>
          </a:p>
          <a:p>
            <a:pPr eaLnBrk="1" hangingPunct="1">
              <a:lnSpc>
                <a:spcPct val="120000"/>
              </a:lnSpc>
            </a:pPr>
            <a:r>
              <a:rPr lang="en-US" altLang="en-US" sz="1600" dirty="0" smtClean="0"/>
              <a:t>The meter must have some power, but current is not a significant factor in how quickly or dramatically a hot socket occurs</a:t>
            </a:r>
          </a:p>
          <a:p>
            <a:pPr eaLnBrk="1" hangingPunct="1">
              <a:lnSpc>
                <a:spcPct val="120000"/>
              </a:lnSpc>
            </a:pPr>
            <a:r>
              <a:rPr lang="en-US" altLang="en-US" sz="1600" dirty="0" smtClean="0"/>
              <a:t>The effects of vibration and weakened jaw are cumulative </a:t>
            </a:r>
          </a:p>
          <a:p>
            <a:pPr eaLnBrk="1" hangingPunct="1">
              <a:lnSpc>
                <a:spcPct val="80000"/>
              </a:lnSpc>
            </a:pPr>
            <a:endParaRPr lang="en-US" altLang="en-US" sz="1400" dirty="0" smtClean="0"/>
          </a:p>
        </p:txBody>
      </p:sp>
      <p:sp>
        <p:nvSpPr>
          <p:cNvPr id="21509" name="Rectangle 9"/>
          <p:cNvSpPr>
            <a:spLocks noChangeArrowheads="1"/>
          </p:cNvSpPr>
          <p:nvPr/>
        </p:nvSpPr>
        <p:spPr bwMode="auto">
          <a:xfrm>
            <a:off x="-838200" y="667385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5207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800" dirty="0"/>
          </a:p>
        </p:txBody>
      </p:sp>
    </p:spTree>
    <p:extLst>
      <p:ext uri="{BB962C8B-B14F-4D97-AF65-F5344CB8AC3E}">
        <p14:creationId xmlns:p14="http://schemas.microsoft.com/office/powerpoint/2010/main" val="3291792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solidFill>
            <a:srgbClr val="FF0000"/>
          </a:solidFill>
        </p:spPr>
        <p:txBody>
          <a:bodyPr/>
          <a:lstStyle/>
          <a:p>
            <a:pPr marL="838200" indent="-838200" eaLnBrk="1" hangingPunct="1"/>
            <a:r>
              <a:rPr lang="en-US" altLang="en-US" sz="3000" b="1" dirty="0" smtClean="0">
                <a:solidFill>
                  <a:schemeClr val="bg1"/>
                </a:solidFill>
              </a:rPr>
              <a:t>Safety</a:t>
            </a:r>
          </a:p>
        </p:txBody>
      </p:sp>
      <p:sp>
        <p:nvSpPr>
          <p:cNvPr id="16388" name="Rectangle 11"/>
          <p:cNvSpPr>
            <a:spLocks noChangeArrowheads="1"/>
          </p:cNvSpPr>
          <p:nvPr/>
        </p:nvSpPr>
        <p:spPr bwMode="auto">
          <a:xfrm>
            <a:off x="457200" y="1905000"/>
            <a:ext cx="4724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buNone/>
            </a:pPr>
            <a:r>
              <a:rPr lang="en-US" sz="1200" b="1" dirty="0" smtClean="0">
                <a:latin typeface="Arial" panose="020B0604020202020204" pitchFamily="34" charset="0"/>
                <a:cs typeface="Arial" panose="020B0604020202020204" pitchFamily="34" charset="0"/>
              </a:rPr>
              <a:t>Testing </a:t>
            </a:r>
            <a:r>
              <a:rPr lang="en-US" sz="1200" b="1" dirty="0">
                <a:latin typeface="Arial" panose="020B0604020202020204" pitchFamily="34" charset="0"/>
                <a:cs typeface="Arial" panose="020B0604020202020204" pitchFamily="34" charset="0"/>
              </a:rPr>
              <a:t>current transformers while they are in service can be a dangerous operation if certain safety procedures are not followed. The secondary loop of a current transformer must </a:t>
            </a:r>
            <a:r>
              <a:rPr lang="en-US" sz="1200" b="1" dirty="0">
                <a:solidFill>
                  <a:srgbClr val="E51937"/>
                </a:solidFill>
                <a:latin typeface="Arial" panose="020B0604020202020204" pitchFamily="34" charset="0"/>
                <a:cs typeface="Arial" panose="020B0604020202020204" pitchFamily="34" charset="0"/>
              </a:rPr>
              <a:t>NEVER BE OPENED</a:t>
            </a:r>
            <a:r>
              <a:rPr lang="en-US" sz="1200" b="1" dirty="0">
                <a:solidFill>
                  <a:schemeClr val="accent2"/>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when service current is present in the primary. When there is current in the primary, and the secondary of a current transformer is open circuited, the voltage across the secondary can rise to hundreds and even thousands of volts, creating an extremely dangerous situation. The open CT secondary voltage magnitude varies with CT design and primary current flow.</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The high voltage that is present on the open secondary of an energized current transformer generates two great hazards. The first hazard is</a:t>
            </a:r>
            <a:r>
              <a:rPr lang="en-US" sz="1200" dirty="0">
                <a:solidFill>
                  <a:schemeClr val="accent2"/>
                </a:solidFill>
                <a:latin typeface="Arial" panose="020B0604020202020204" pitchFamily="34" charset="0"/>
                <a:cs typeface="Arial" panose="020B0604020202020204" pitchFamily="34" charset="0"/>
              </a:rPr>
              <a:t> </a:t>
            </a:r>
            <a:r>
              <a:rPr lang="en-US" sz="1200" b="1" dirty="0">
                <a:solidFill>
                  <a:srgbClr val="E51937"/>
                </a:solidFill>
                <a:latin typeface="Arial" panose="020B0604020202020204" pitchFamily="34" charset="0"/>
                <a:cs typeface="Arial" panose="020B0604020202020204" pitchFamily="34" charset="0"/>
              </a:rPr>
              <a:t>ELECTRICAL SHOCK TO TESTING PERSONNEL</a:t>
            </a:r>
            <a:r>
              <a:rPr lang="en-US" sz="1200" dirty="0">
                <a:solidFill>
                  <a:schemeClr val="accent2"/>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The second</a:t>
            </a:r>
            <a:r>
              <a:rPr lang="en-US" sz="120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hazard is</a:t>
            </a:r>
            <a:r>
              <a:rPr lang="en-US" sz="1200" dirty="0">
                <a:latin typeface="Arial" panose="020B0604020202020204" pitchFamily="34" charset="0"/>
                <a:cs typeface="Arial" panose="020B0604020202020204" pitchFamily="34" charset="0"/>
              </a:rPr>
              <a:t> </a:t>
            </a:r>
            <a:r>
              <a:rPr lang="en-US" sz="1200" b="1" dirty="0">
                <a:solidFill>
                  <a:srgbClr val="E51937"/>
                </a:solidFill>
                <a:latin typeface="Arial" panose="020B0604020202020204" pitchFamily="34" charset="0"/>
                <a:cs typeface="Arial" panose="020B0604020202020204" pitchFamily="34" charset="0"/>
              </a:rPr>
              <a:t>THE BREAKDOWN OF THE CURRENT TRANSFORMER INSULATION</a:t>
            </a:r>
            <a:r>
              <a:rPr lang="en-US" sz="1200" dirty="0">
                <a:solidFill>
                  <a:schemeClr val="accent2"/>
                </a:solidFill>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Both hazards can be avoided provided that the secondary of the current transformer is never opened. The safest current transformer installations for testing are those that have a Test Switch as part of the secondary loop. A Test Switch is a device that will facilitate inserting instrumentation in the current transformer secondary loop without the danger of opening the circuit.</a:t>
            </a:r>
            <a:endParaRPr lang="en-US" sz="1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057400"/>
            <a:ext cx="3462837" cy="3276600"/>
          </a:xfrm>
          <a:prstGeom prst="rect">
            <a:avLst/>
          </a:prstGeom>
        </p:spPr>
      </p:pic>
    </p:spTree>
    <p:extLst>
      <p:ext uri="{BB962C8B-B14F-4D97-AF65-F5344CB8AC3E}">
        <p14:creationId xmlns:p14="http://schemas.microsoft.com/office/powerpoint/2010/main" val="762863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457200" y="304800"/>
            <a:ext cx="8229600" cy="1143000"/>
          </a:xfrm>
          <a:solidFill>
            <a:srgbClr val="FF0000"/>
          </a:solidFill>
        </p:spPr>
        <p:txBody>
          <a:bodyPr/>
          <a:lstStyle/>
          <a:p>
            <a:pPr eaLnBrk="1" hangingPunct="1"/>
            <a:r>
              <a:rPr lang="en-US" altLang="en-US" sz="3000" b="1" dirty="0" smtClean="0">
                <a:solidFill>
                  <a:schemeClr val="bg1"/>
                </a:solidFill>
              </a:rPr>
              <a:t>Summary of the Potential Solutions</a:t>
            </a:r>
            <a:r>
              <a:rPr lang="en-US" altLang="en-US" sz="3000" b="1" dirty="0" smtClean="0"/>
              <a:t> </a:t>
            </a:r>
          </a:p>
        </p:txBody>
      </p:sp>
      <p:sp>
        <p:nvSpPr>
          <p:cNvPr id="21508" name="Rectangle 5"/>
          <p:cNvSpPr>
            <a:spLocks noGrp="1" noChangeArrowheads="1"/>
          </p:cNvSpPr>
          <p:nvPr>
            <p:ph type="body" idx="1"/>
          </p:nvPr>
        </p:nvSpPr>
        <p:spPr>
          <a:xfrm>
            <a:off x="457200" y="1524000"/>
            <a:ext cx="8229600" cy="4800600"/>
          </a:xfrm>
          <a:noFill/>
        </p:spPr>
        <p:txBody>
          <a:bodyPr/>
          <a:lstStyle/>
          <a:p>
            <a:pPr eaLnBrk="1" hangingPunct="1">
              <a:lnSpc>
                <a:spcPct val="120000"/>
              </a:lnSpc>
            </a:pPr>
            <a:r>
              <a:rPr lang="en-US" altLang="en-US" sz="1600" dirty="0" smtClean="0"/>
              <a:t>Meter Manufacturers have all been working on the design of their meters to better withstand a hot socket.  These new meters have better baseline performance than even the older electro mechanical meters, but a hot socket will eventually burn up even the most robust meter.</a:t>
            </a:r>
          </a:p>
          <a:p>
            <a:pPr eaLnBrk="1" hangingPunct="1">
              <a:lnSpc>
                <a:spcPct val="120000"/>
              </a:lnSpc>
            </a:pPr>
            <a:r>
              <a:rPr lang="en-US" altLang="en-US" sz="1600" dirty="0" smtClean="0"/>
              <a:t>Thorough visual inspections of all services when replacing a meter whether for AMI or not</a:t>
            </a:r>
          </a:p>
          <a:p>
            <a:pPr eaLnBrk="1" hangingPunct="1">
              <a:lnSpc>
                <a:spcPct val="120000"/>
              </a:lnSpc>
            </a:pPr>
            <a:r>
              <a:rPr lang="en-US" altLang="en-US" sz="1600" dirty="0" smtClean="0"/>
              <a:t>Hot Socket Indicator inspection for all jaws.  This is a non-invasive way to check that the minimum safe holding force or greater is present in all socket jaws.</a:t>
            </a:r>
          </a:p>
          <a:p>
            <a:pPr eaLnBrk="1" hangingPunct="1">
              <a:lnSpc>
                <a:spcPct val="120000"/>
              </a:lnSpc>
            </a:pPr>
            <a:r>
              <a:rPr lang="en-US" altLang="en-US" sz="1600" dirty="0" smtClean="0"/>
              <a:t>Hot Socket clips. Allows for the meter tech to leave the service as safe or safer than when the problem jaw has been identified.</a:t>
            </a:r>
          </a:p>
          <a:p>
            <a:pPr eaLnBrk="1" hangingPunct="1">
              <a:lnSpc>
                <a:spcPct val="120000"/>
              </a:lnSpc>
            </a:pPr>
            <a:r>
              <a:rPr lang="en-US" altLang="en-US" sz="1600" dirty="0" smtClean="0"/>
              <a:t>In Meter circuit for near real time detection and alarm to the head end allows the utility to identify compromised jaws before they damage the meter and before they become dangerous to the rate payer or tenant.</a:t>
            </a:r>
          </a:p>
          <a:p>
            <a:pPr eaLnBrk="1" hangingPunct="1">
              <a:lnSpc>
                <a:spcPct val="80000"/>
              </a:lnSpc>
            </a:pPr>
            <a:endParaRPr lang="en-US" altLang="en-US" sz="1400" dirty="0" smtClean="0"/>
          </a:p>
        </p:txBody>
      </p:sp>
      <p:sp>
        <p:nvSpPr>
          <p:cNvPr id="21509" name="Rectangle 9"/>
          <p:cNvSpPr>
            <a:spLocks noChangeArrowheads="1"/>
          </p:cNvSpPr>
          <p:nvPr/>
        </p:nvSpPr>
        <p:spPr bwMode="auto">
          <a:xfrm>
            <a:off x="-838200" y="6673850"/>
            <a:ext cx="518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52070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800" dirty="0"/>
          </a:p>
        </p:txBody>
      </p:sp>
    </p:spTree>
    <p:extLst>
      <p:ext uri="{BB962C8B-B14F-4D97-AF65-F5344CB8AC3E}">
        <p14:creationId xmlns:p14="http://schemas.microsoft.com/office/powerpoint/2010/main" val="58397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solidFill>
            <a:srgbClr val="FF0000"/>
          </a:solidFill>
        </p:spPr>
        <p:txBody>
          <a:bodyPr/>
          <a:lstStyle/>
          <a:p>
            <a:pPr algn="l" eaLnBrk="1" hangingPunct="1"/>
            <a:r>
              <a:rPr lang="en-US" altLang="en-US" sz="3000" dirty="0" smtClean="0">
                <a:solidFill>
                  <a:schemeClr val="bg1"/>
                </a:solidFill>
              </a:rPr>
              <a:t>              </a:t>
            </a:r>
            <a:r>
              <a:rPr lang="en-US" altLang="en-US" sz="3000" b="1" dirty="0" smtClean="0">
                <a:solidFill>
                  <a:schemeClr val="bg1"/>
                </a:solidFill>
              </a:rPr>
              <a:t>Questions and Discussion</a:t>
            </a:r>
            <a:r>
              <a:rPr lang="en-US" altLang="en-US" sz="4000" b="1" dirty="0" smtClean="0">
                <a:solidFill>
                  <a:schemeClr val="bg1"/>
                </a:solidFill>
              </a:rPr>
              <a:t>  </a:t>
            </a:r>
          </a:p>
        </p:txBody>
      </p:sp>
      <p:sp>
        <p:nvSpPr>
          <p:cNvPr id="22531" name="Rectangle 5"/>
          <p:cNvSpPr>
            <a:spLocks noGrp="1" noChangeArrowheads="1"/>
          </p:cNvSpPr>
          <p:nvPr>
            <p:ph type="body" idx="1"/>
          </p:nvPr>
        </p:nvSpPr>
        <p:spPr>
          <a:xfrm>
            <a:off x="433388" y="1600200"/>
            <a:ext cx="8229600" cy="4525963"/>
          </a:xfrm>
          <a:noFill/>
        </p:spPr>
        <p:txBody>
          <a:bodyPr/>
          <a:lstStyle/>
          <a:p>
            <a:pPr algn="ctr" eaLnBrk="1" hangingPunct="1">
              <a:buFontTx/>
              <a:buNone/>
            </a:pPr>
            <a:r>
              <a:rPr lang="en-US" altLang="en-US" sz="3500" dirty="0" smtClean="0">
                <a:cs typeface="Arial" charset="0"/>
              </a:rPr>
              <a:t>John Greenewald</a:t>
            </a:r>
          </a:p>
          <a:p>
            <a:pPr algn="ctr" eaLnBrk="1" hangingPunct="1">
              <a:buFontTx/>
              <a:buNone/>
            </a:pPr>
            <a:r>
              <a:rPr lang="en-US" altLang="en-US" sz="2000" dirty="0">
                <a:solidFill>
                  <a:srgbClr val="FF0000"/>
                </a:solidFill>
                <a:cs typeface="Arial" charset="0"/>
              </a:rPr>
              <a:t>j</a:t>
            </a:r>
            <a:r>
              <a:rPr lang="en-US" altLang="en-US" sz="2000" dirty="0" smtClean="0">
                <a:solidFill>
                  <a:srgbClr val="FF0000"/>
                </a:solidFill>
                <a:cs typeface="Arial" charset="0"/>
              </a:rPr>
              <a:t>ohn.greenewald@tescometering.com</a:t>
            </a:r>
            <a:r>
              <a:rPr lang="en-US" altLang="en-US" sz="3600" dirty="0" smtClean="0">
                <a:solidFill>
                  <a:srgbClr val="FF0000"/>
                </a:solidFill>
                <a:cs typeface="Arial" charset="0"/>
              </a:rPr>
              <a:t> </a:t>
            </a:r>
          </a:p>
          <a:p>
            <a:pPr algn="ctr" eaLnBrk="1" hangingPunct="1">
              <a:buFontTx/>
              <a:buNone/>
            </a:pPr>
            <a:r>
              <a:rPr lang="en-US" altLang="en-US" dirty="0" smtClean="0">
                <a:cs typeface="Arial" charset="0"/>
              </a:rPr>
              <a:t>TESCO – The Eastern Specialty Company </a:t>
            </a:r>
          </a:p>
          <a:p>
            <a:pPr algn="ctr" eaLnBrk="1" hangingPunct="1">
              <a:buFontTx/>
              <a:buNone/>
            </a:pPr>
            <a:r>
              <a:rPr lang="en-US" altLang="en-US" sz="2000" dirty="0" smtClean="0">
                <a:cs typeface="Arial" charset="0"/>
              </a:rPr>
              <a:t>Bristol, PA</a:t>
            </a:r>
          </a:p>
          <a:p>
            <a:pPr algn="ctr" eaLnBrk="1" hangingPunct="1">
              <a:buFontTx/>
              <a:buNone/>
            </a:pPr>
            <a:r>
              <a:rPr lang="en-US" altLang="en-US" sz="2800" dirty="0" smtClean="0">
                <a:solidFill>
                  <a:srgbClr val="FF0000"/>
                </a:solidFill>
                <a:cs typeface="Arial" charset="0"/>
              </a:rPr>
              <a:t>215-785-2338</a:t>
            </a:r>
          </a:p>
          <a:p>
            <a:pPr algn="ctr" eaLnBrk="1" hangingPunct="1">
              <a:buFontTx/>
              <a:buNone/>
            </a:pPr>
            <a:endParaRPr lang="en-US" altLang="en-US" sz="2300" dirty="0" smtClean="0">
              <a:cs typeface="Arial" charset="0"/>
            </a:endParaRPr>
          </a:p>
          <a:p>
            <a:pPr algn="ctr" eaLnBrk="1" hangingPunct="1">
              <a:buFontTx/>
              <a:buNone/>
            </a:pPr>
            <a:r>
              <a:rPr lang="en-US" altLang="en-US" sz="2300" dirty="0" smtClean="0">
                <a:cs typeface="Arial" charset="0"/>
              </a:rPr>
              <a:t>This presentation can also be found under Meter Conferences and Schools on the TESCO website: </a:t>
            </a:r>
            <a:r>
              <a:rPr lang="en-US" altLang="en-US" sz="2300" dirty="0" smtClean="0">
                <a:solidFill>
                  <a:srgbClr val="CC0000"/>
                </a:solidFill>
                <a:cs typeface="Arial" charset="0"/>
                <a:hlinkClick r:id="rId3"/>
              </a:rPr>
              <a:t>www.tescometering.com</a:t>
            </a:r>
            <a:endParaRPr lang="en-US" altLang="en-US" sz="2300" dirty="0" smtClean="0">
              <a:solidFill>
                <a:srgbClr val="CC0000"/>
              </a:solidFill>
              <a:cs typeface="Arial" charset="0"/>
            </a:endParaRPr>
          </a:p>
          <a:p>
            <a:pPr algn="ctr" eaLnBrk="1" hangingPunct="1">
              <a:buFontTx/>
              <a:buNone/>
            </a:pPr>
            <a:endParaRPr lang="en-US" altLang="en-US" sz="2300" dirty="0" smtClean="0">
              <a:solidFill>
                <a:srgbClr val="CC3300"/>
              </a:solidFill>
            </a:endParaRPr>
          </a:p>
        </p:txBody>
      </p:sp>
      <p:pic>
        <p:nvPicPr>
          <p:cNvPr id="22532"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38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Test Switch Specifications</a:t>
            </a:r>
          </a:p>
        </p:txBody>
      </p:sp>
      <p:sp>
        <p:nvSpPr>
          <p:cNvPr id="2" name="Text Placeholder 1"/>
          <p:cNvSpPr>
            <a:spLocks noGrp="1"/>
          </p:cNvSpPr>
          <p:nvPr>
            <p:ph type="body" sz="half" idx="1"/>
          </p:nvPr>
        </p:nvSpPr>
        <p:spPr/>
        <p:txBody>
          <a:bodyPr/>
          <a:lstStyle/>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ANSI C12 Definitions</a:t>
            </a:r>
          </a:p>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Test Switch Materials</a:t>
            </a:r>
          </a:p>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Plating</a:t>
            </a:r>
          </a:p>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Barriers</a:t>
            </a:r>
          </a:p>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Wiring Connections</a:t>
            </a:r>
          </a:p>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What to look for</a:t>
            </a:r>
          </a:p>
          <a:p>
            <a:pPr>
              <a:buFont typeface="Wingdings" panose="05000000000000000000" pitchFamily="2" charset="2"/>
              <a:buChar char="Ø"/>
            </a:pPr>
            <a:r>
              <a:rPr lang="en-US" sz="2800" dirty="0">
                <a:solidFill>
                  <a:schemeClr val="tx1">
                    <a:lumMod val="75000"/>
                    <a:lumOff val="25000"/>
                  </a:schemeClr>
                </a:solidFill>
                <a:latin typeface="Arial" panose="020B0604020202020204" pitchFamily="34" charset="0"/>
                <a:cs typeface="Arial" panose="020B0604020202020204" pitchFamily="34" charset="0"/>
              </a:rPr>
              <a:t>Covers</a:t>
            </a:r>
          </a:p>
          <a:p>
            <a:endParaRPr lang="en-US" dirty="0"/>
          </a:p>
        </p:txBody>
      </p:sp>
      <p:pic>
        <p:nvPicPr>
          <p:cNvPr id="8" name="Picture 6" descr="tesco-meter-test-switches"/>
          <p:cNvPicPr>
            <a:picLocks noChangeAspect="1" noChangeArrowheads="1"/>
          </p:cNvPicPr>
          <p:nvPr/>
        </p:nvPicPr>
        <p:blipFill>
          <a:blip r:embed="rId3"/>
          <a:srcRect/>
          <a:stretch>
            <a:fillRect/>
          </a:stretch>
        </p:blipFill>
        <p:spPr bwMode="auto">
          <a:xfrm>
            <a:off x="4648200" y="1847848"/>
            <a:ext cx="4233863" cy="2794349"/>
          </a:xfrm>
          <a:prstGeom prst="rect">
            <a:avLst/>
          </a:prstGeom>
          <a:noFill/>
        </p:spPr>
      </p:pic>
    </p:spTree>
    <p:extLst>
      <p:ext uri="{BB962C8B-B14F-4D97-AF65-F5344CB8AC3E}">
        <p14:creationId xmlns:p14="http://schemas.microsoft.com/office/powerpoint/2010/main" val="4283761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1524000"/>
            <a:ext cx="3886200" cy="4525963"/>
          </a:xfrm>
        </p:spPr>
        <p:txBody>
          <a:bodyPr/>
          <a:lstStyle/>
          <a:p>
            <a:pPr marL="0" indent="0">
              <a:buNone/>
            </a:pPr>
            <a:r>
              <a:rPr lang="en-US" dirty="0" smtClean="0"/>
              <a:t>ANSI C12.9 TEST SWITCH DEFINITIONS</a:t>
            </a:r>
            <a:endParaRPr lang="en-US" dirty="0"/>
          </a:p>
        </p:txBody>
      </p:sp>
      <p:graphicFrame>
        <p:nvGraphicFramePr>
          <p:cNvPr id="4" name="Object 3"/>
          <p:cNvGraphicFramePr>
            <a:graphicFrameLocks noGrp="1" noChangeAspect="1"/>
          </p:cNvGraphicFramePr>
          <p:nvPr>
            <p:extLst>
              <p:ext uri="{D42A27DB-BD31-4B8C-83A1-F6EECF244321}">
                <p14:modId xmlns:p14="http://schemas.microsoft.com/office/powerpoint/2010/main" val="3206054573"/>
              </p:ext>
            </p:extLst>
          </p:nvPr>
        </p:nvGraphicFramePr>
        <p:xfrm>
          <a:off x="152400" y="152400"/>
          <a:ext cx="4703763" cy="6096000"/>
        </p:xfrm>
        <a:graphic>
          <a:graphicData uri="http://schemas.openxmlformats.org/presentationml/2006/ole">
            <mc:AlternateContent xmlns:mc="http://schemas.openxmlformats.org/markup-compatibility/2006">
              <mc:Choice xmlns:v="urn:schemas-microsoft-com:vml" Requires="v">
                <p:oleObj spid="_x0000_s1037" name="Document" r:id="rId5" imgW="6195728" imgH="8030362" progId="Word.Document.8">
                  <p:embed/>
                </p:oleObj>
              </mc:Choice>
              <mc:Fallback>
                <p:oleObj name="Document" r:id="rId5" imgW="6195728" imgH="8030362" progId="Word.Document.8">
                  <p:embed/>
                  <p:pic>
                    <p:nvPicPr>
                      <p:cNvPr id="0" name="Object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4703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22179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 y="152400"/>
            <a:ext cx="5265541"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5867400" y="838200"/>
            <a:ext cx="2696791" cy="954107"/>
          </a:xfrm>
          <a:prstGeom prst="rect">
            <a:avLst/>
          </a:prstGeom>
          <a:noFill/>
          <a:ln w="9525">
            <a:noFill/>
            <a:miter lim="800000"/>
            <a:headEnd/>
            <a:tailEnd/>
          </a:ln>
          <a:effectLst/>
        </p:spPr>
        <p:txBody>
          <a:bodyPr wrap="square">
            <a:spAutoFit/>
          </a:bodyP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ANSI C12.9 </a:t>
            </a:r>
          </a:p>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Test </a:t>
            </a:r>
            <a:r>
              <a:rPr lang="en-US" sz="2800" b="1" dirty="0" smtClean="0">
                <a:solidFill>
                  <a:schemeClr val="tx1">
                    <a:lumMod val="75000"/>
                    <a:lumOff val="25000"/>
                  </a:schemeClr>
                </a:solidFill>
                <a:latin typeface="Arial" panose="020B0604020202020204" pitchFamily="34" charset="0"/>
                <a:cs typeface="Arial" panose="020B0604020202020204" pitchFamily="34" charset="0"/>
              </a:rPr>
              <a:t>Switches</a:t>
            </a:r>
            <a:endParaRPr lang="en-US" sz="28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760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5867400" y="1676400"/>
            <a:ext cx="2696791" cy="1815882"/>
          </a:xfrm>
          <a:prstGeom prst="rect">
            <a:avLst/>
          </a:prstGeom>
          <a:noFill/>
          <a:ln w="9525">
            <a:noFill/>
            <a:miter lim="800000"/>
            <a:headEnd/>
            <a:tailEnd/>
          </a:ln>
          <a:effectLst/>
        </p:spPr>
        <p:txBody>
          <a:bodyPr wrap="square">
            <a:spAutoFit/>
          </a:bodyP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ANSI C12.9 General Test Switch Specifications</a:t>
            </a:r>
          </a:p>
        </p:txBody>
      </p:sp>
      <p:graphicFrame>
        <p:nvGraphicFramePr>
          <p:cNvPr id="2" name="Object 1"/>
          <p:cNvGraphicFramePr>
            <a:graphicFrameLocks noGrp="1" noChangeAspect="1"/>
          </p:cNvGraphicFramePr>
          <p:nvPr>
            <p:extLst>
              <p:ext uri="{D42A27DB-BD31-4B8C-83A1-F6EECF244321}">
                <p14:modId xmlns:p14="http://schemas.microsoft.com/office/powerpoint/2010/main" val="3357639016"/>
              </p:ext>
            </p:extLst>
          </p:nvPr>
        </p:nvGraphicFramePr>
        <p:xfrm>
          <a:off x="381000" y="228600"/>
          <a:ext cx="4610100" cy="5994400"/>
        </p:xfrm>
        <a:graphic>
          <a:graphicData uri="http://schemas.openxmlformats.org/presentationml/2006/ole">
            <mc:AlternateContent xmlns:mc="http://schemas.openxmlformats.org/markup-compatibility/2006">
              <mc:Choice xmlns:v="urn:schemas-microsoft-com:vml" Requires="v">
                <p:oleObj spid="_x0000_s3084" name="Document" r:id="rId5" imgW="6248649" imgH="8123986" progId="Word.Document.8">
                  <p:embed/>
                </p:oleObj>
              </mc:Choice>
              <mc:Fallback>
                <p:oleObj name="Document" r:id="rId5" imgW="6248649" imgH="8123986" progId="Word.Document.8">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28600"/>
                        <a:ext cx="46101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6820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solidFill>
            <a:srgbClr val="FF0000"/>
          </a:solidFill>
        </p:spPr>
        <p:txBody>
          <a:bodyPr/>
          <a:lstStyle/>
          <a:p>
            <a:pPr eaLnBrk="1" hangingPunct="1"/>
            <a:r>
              <a:rPr lang="en-US" altLang="en-US" sz="3000" b="1" dirty="0" smtClean="0">
                <a:solidFill>
                  <a:schemeClr val="bg1"/>
                </a:solidFill>
              </a:rPr>
              <a:t>Test Switch Configurations</a:t>
            </a:r>
            <a:endParaRPr lang="en-US" altLang="en-US" sz="4000" b="1" dirty="0" smtClean="0">
              <a:solidFill>
                <a:schemeClr val="bg1"/>
              </a:solidFill>
            </a:endParaRPr>
          </a:p>
        </p:txBody>
      </p:sp>
      <p:pic>
        <p:nvPicPr>
          <p:cNvPr id="6" name="Content Placeholder 10" descr="909884 rev1"/>
          <p:cNvPicPr>
            <a:picLocks noGrp="1" noChangeAspect="1" noChangeArrowheads="1"/>
          </p:cNvPicPr>
          <p:nvPr>
            <p:ph idx="1"/>
          </p:nvPr>
        </p:nvPicPr>
        <p:blipFill>
          <a:blip r:embed="rId3"/>
          <a:srcRect/>
          <a:stretch>
            <a:fillRect/>
          </a:stretch>
        </p:blipFill>
        <p:spPr bwMode="auto">
          <a:xfrm>
            <a:off x="4343400" y="1752600"/>
            <a:ext cx="4663440" cy="3015615"/>
          </a:xfrm>
          <a:prstGeom prst="rect">
            <a:avLst/>
          </a:prstGeom>
          <a:noFill/>
        </p:spPr>
      </p:pic>
      <p:sp>
        <p:nvSpPr>
          <p:cNvPr id="7" name="Text Box 5"/>
          <p:cNvSpPr txBox="1">
            <a:spLocks noChangeArrowheads="1"/>
          </p:cNvSpPr>
          <p:nvPr/>
        </p:nvSpPr>
        <p:spPr bwMode="auto">
          <a:xfrm>
            <a:off x="533400" y="1600200"/>
            <a:ext cx="3810000" cy="3944670"/>
          </a:xfrm>
          <a:prstGeom prst="rect">
            <a:avLst/>
          </a:prstGeom>
          <a:noFill/>
          <a:ln w="9525">
            <a:noFill/>
            <a:miter lim="800000"/>
            <a:headEnd/>
            <a:tailEnd/>
          </a:ln>
          <a:effectLst/>
        </p:spPr>
        <p:txBody>
          <a:bodyPr wrap="square">
            <a:spAutoFit/>
          </a:bodyPr>
          <a:lstStyle/>
          <a:p>
            <a:pPr marL="342900" indent="-342900">
              <a:spcBef>
                <a:spcPts val="1200"/>
              </a:spcBef>
              <a:spcAft>
                <a:spcPts val="200"/>
              </a:spcAft>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Layout</a:t>
            </a:r>
          </a:p>
          <a:p>
            <a:pPr marL="342900" indent="-342900">
              <a:spcBef>
                <a:spcPts val="1200"/>
              </a:spcBef>
              <a:spcAft>
                <a:spcPts val="200"/>
              </a:spcAft>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Handle Colors</a:t>
            </a:r>
          </a:p>
          <a:p>
            <a:pPr marL="342900" indent="-342900">
              <a:spcBef>
                <a:spcPts val="1200"/>
              </a:spcBef>
              <a:spcAft>
                <a:spcPts val="200"/>
              </a:spcAft>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Reversed vs. Normal Potentials</a:t>
            </a:r>
          </a:p>
          <a:p>
            <a:pPr marL="342900" indent="-342900">
              <a:spcBef>
                <a:spcPts val="1200"/>
              </a:spcBef>
              <a:spcAft>
                <a:spcPts val="200"/>
              </a:spcAft>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Current Links</a:t>
            </a:r>
          </a:p>
          <a:p>
            <a:pPr marL="342900" indent="-342900">
              <a:spcBef>
                <a:spcPts val="1200"/>
              </a:spcBef>
              <a:spcAft>
                <a:spcPts val="200"/>
              </a:spcAft>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Base Sizing</a:t>
            </a:r>
          </a:p>
          <a:p>
            <a:pPr marL="342900" indent="-342900">
              <a:spcBef>
                <a:spcPts val="1200"/>
              </a:spcBef>
              <a:spcAft>
                <a:spcPts val="200"/>
              </a:spcAft>
              <a:buClr>
                <a:srgbClr val="1CADE4"/>
              </a:buClr>
              <a:buFont typeface="Wingdings" panose="05000000000000000000" pitchFamily="2" charset="2"/>
              <a:buChar char="Ø"/>
            </a:pPr>
            <a:r>
              <a:rPr lang="en-US" sz="2400" dirty="0">
                <a:solidFill>
                  <a:schemeClr val="tx1">
                    <a:lumMod val="75000"/>
                    <a:lumOff val="25000"/>
                  </a:schemeClr>
                </a:solidFill>
                <a:latin typeface="Arial" panose="020B0604020202020204" pitchFamily="34" charset="0"/>
                <a:cs typeface="Arial" panose="020B0604020202020204" pitchFamily="34" charset="0"/>
              </a:rPr>
              <a:t>Barrier </a:t>
            </a:r>
            <a:r>
              <a:rPr lang="en-US" sz="2400" dirty="0" smtClean="0">
                <a:solidFill>
                  <a:schemeClr val="tx1">
                    <a:lumMod val="75000"/>
                    <a:lumOff val="25000"/>
                  </a:schemeClr>
                </a:solidFill>
                <a:latin typeface="Arial" panose="020B0604020202020204" pitchFamily="34" charset="0"/>
                <a:cs typeface="Arial" panose="020B0604020202020204" pitchFamily="34" charset="0"/>
              </a:rPr>
              <a:t>Locations and Removable vs Fixed</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9772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2.xml><?xml version="1.0" encoding="utf-8"?>
<p:tagLst xmlns:a="http://schemas.openxmlformats.org/drawingml/2006/main" xmlns:r="http://schemas.openxmlformats.org/officeDocument/2006/relationships" xmlns:p="http://schemas.openxmlformats.org/presentationml/2006/main">
  <p:tag name="OFFICEATWORKSLIDETHEMENAME" val="L+G.thmx"/>
</p:tagLst>
</file>

<file path=ppt/tags/tag3.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4.xml><?xml version="1.0" encoding="utf-8"?>
<p:tagLst xmlns:a="http://schemas.openxmlformats.org/drawingml/2006/main" xmlns:r="http://schemas.openxmlformats.org/officeDocument/2006/relationships" xmlns:p="http://schemas.openxmlformats.org/presentationml/2006/main">
  <p:tag name="OFFICEATWORKSLIDETHEMENAME" val="L+G.thmx"/>
</p:tagLst>
</file>

<file path=ppt/tags/tag5.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6.xml><?xml version="1.0" encoding="utf-8"?>
<p:tagLst xmlns:a="http://schemas.openxmlformats.org/drawingml/2006/main" xmlns:r="http://schemas.openxmlformats.org/officeDocument/2006/relationships" xmlns:p="http://schemas.openxmlformats.org/presentationml/2006/main">
  <p:tag name="OFFICEATWORKSLIDETHEMENAME" val="L+G.thmx"/>
</p:tagLst>
</file>

<file path=ppt/tags/tag7.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8.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ags/tag9.xml><?xml version="1.0" encoding="utf-8"?>
<p:tagLst xmlns:a="http://schemas.openxmlformats.org/drawingml/2006/main" xmlns:r="http://schemas.openxmlformats.org/officeDocument/2006/relationships" xmlns:p="http://schemas.openxmlformats.org/presentationml/2006/main">
  <p:tag name="OFFICEATWORKSHAPETHEMENAME" val="L+G.thmx"/>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6492</TotalTime>
  <Words>2351</Words>
  <Application>Microsoft Office PowerPoint</Application>
  <PresentationFormat>On-screen Show (4:3)</PresentationFormat>
  <Paragraphs>258</Paragraphs>
  <Slides>41</Slides>
  <Notes>40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Custom Design</vt:lpstr>
      <vt:lpstr>Document</vt:lpstr>
      <vt:lpstr>PowerPoint Presentation</vt:lpstr>
      <vt:lpstr>Premise</vt:lpstr>
      <vt:lpstr>Transformer Rated Service- 9S Installation with 400:5 CT’s      </vt:lpstr>
      <vt:lpstr>Safety</vt:lpstr>
      <vt:lpstr>Test Switch Specifications</vt:lpstr>
      <vt:lpstr>PowerPoint Presentation</vt:lpstr>
      <vt:lpstr>PowerPoint Presentation</vt:lpstr>
      <vt:lpstr>PowerPoint Presentation</vt:lpstr>
      <vt:lpstr>Test Switch Configurations</vt:lpstr>
      <vt:lpstr>Test Switch Accessories</vt:lpstr>
      <vt:lpstr>PowerPoint Presentation</vt:lpstr>
      <vt:lpstr>PowerPoint Presentation</vt:lpstr>
      <vt:lpstr>PowerPoint Presentation</vt:lpstr>
      <vt:lpstr>The Issue</vt:lpstr>
      <vt:lpstr>Why Do We Know Anything About  Hot Sockets?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Expected &amp; Unexpected Results </vt:lpstr>
      <vt:lpstr>Temperature Rise Data</vt:lpstr>
      <vt:lpstr>PowerPoint Presentation</vt:lpstr>
      <vt:lpstr>PowerPoint Presentation</vt:lpstr>
      <vt:lpstr>PowerPoint Presentation</vt:lpstr>
      <vt:lpstr>PowerPoint Presentation</vt:lpstr>
      <vt:lpstr>What Are the Necessary Ingredients  for a Hot Socket?</vt:lpstr>
      <vt:lpstr>Reviewing the Data and Learning From the Data</vt:lpstr>
      <vt:lpstr>PowerPoint Presentation</vt:lpstr>
      <vt:lpstr>Field Inspection of Sockets Best Practices </vt:lpstr>
      <vt:lpstr>Who Sees Hot Sockets?</vt:lpstr>
      <vt:lpstr>What Can Be Done Once a Hot  Socket Is Identified?</vt:lpstr>
      <vt:lpstr>Hot Socket Equipment</vt:lpstr>
      <vt:lpstr>Base Line Data Electro Mechanical Meters vs Solid State vs the Latest Generation of Meters Designed with Hot Sockets in Mind</vt:lpstr>
      <vt:lpstr>In Search of Hot Sockets</vt:lpstr>
      <vt:lpstr>Finding a Hot Socket with a Meter – What is Known and Keys  to These New Technologies</vt:lpstr>
      <vt:lpstr>Summary of the Problem </vt:lpstr>
      <vt:lpstr>Summary of the Potential Solutions </vt:lpstr>
      <vt:lpstr>              Questions and Discussion  </vt:lpstr>
    </vt:vector>
  </TitlesOfParts>
  <Company>Advent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jchesterson</dc:creator>
  <cp:lastModifiedBy>John Greenewald</cp:lastModifiedBy>
  <cp:revision>157</cp:revision>
  <dcterms:created xsi:type="dcterms:W3CDTF">2012-09-24T21:06:00Z</dcterms:created>
  <dcterms:modified xsi:type="dcterms:W3CDTF">2020-03-03T20:49:38Z</dcterms:modified>
</cp:coreProperties>
</file>