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3" r:id="rId1"/>
  </p:sldMasterIdLst>
  <p:notesMasterIdLst>
    <p:notesMasterId r:id="rId38"/>
  </p:notesMasterIdLst>
  <p:handoutMasterIdLst>
    <p:handoutMasterId r:id="rId39"/>
  </p:handoutMasterIdLst>
  <p:sldIdLst>
    <p:sldId id="372" r:id="rId2"/>
    <p:sldId id="373" r:id="rId3"/>
    <p:sldId id="396" r:id="rId4"/>
    <p:sldId id="374" r:id="rId5"/>
    <p:sldId id="350" r:id="rId6"/>
    <p:sldId id="363" r:id="rId7"/>
    <p:sldId id="382" r:id="rId8"/>
    <p:sldId id="397" r:id="rId9"/>
    <p:sldId id="383" r:id="rId10"/>
    <p:sldId id="384" r:id="rId11"/>
    <p:sldId id="394" r:id="rId12"/>
    <p:sldId id="356" r:id="rId13"/>
    <p:sldId id="261" r:id="rId14"/>
    <p:sldId id="291" r:id="rId15"/>
    <p:sldId id="292" r:id="rId16"/>
    <p:sldId id="359" r:id="rId17"/>
    <p:sldId id="369" r:id="rId18"/>
    <p:sldId id="370" r:id="rId19"/>
    <p:sldId id="371" r:id="rId20"/>
    <p:sldId id="368" r:id="rId21"/>
    <p:sldId id="365" r:id="rId22"/>
    <p:sldId id="355" r:id="rId23"/>
    <p:sldId id="329" r:id="rId24"/>
    <p:sldId id="351" r:id="rId25"/>
    <p:sldId id="377" r:id="rId26"/>
    <p:sldId id="378" r:id="rId27"/>
    <p:sldId id="376" r:id="rId28"/>
    <p:sldId id="375" r:id="rId29"/>
    <p:sldId id="392" r:id="rId30"/>
    <p:sldId id="393" r:id="rId31"/>
    <p:sldId id="390" r:id="rId32"/>
    <p:sldId id="391" r:id="rId33"/>
    <p:sldId id="380" r:id="rId34"/>
    <p:sldId id="388" r:id="rId35"/>
    <p:sldId id="387" r:id="rId36"/>
    <p:sldId id="327" r:id="rId37"/>
  </p:sldIdLst>
  <p:sldSz cx="9144000" cy="6858000" type="screen4x3"/>
  <p:notesSz cx="7010400" cy="9223375"/>
  <p:defaultTextStyle>
    <a:defPPr>
      <a:defRPr lang="en-US"/>
    </a:defPPr>
    <a:lvl1pPr algn="l" rtl="0" eaLnBrk="0" fontAlgn="base" hangingPunct="0">
      <a:spcBef>
        <a:spcPct val="0"/>
      </a:spcBef>
      <a:spcAft>
        <a:spcPct val="0"/>
      </a:spcAft>
      <a:defRPr b="1" i="1" kern="1200">
        <a:solidFill>
          <a:schemeClr val="tx1"/>
        </a:solidFill>
        <a:latin typeface="AvantGarde" pitchFamily="34" charset="0"/>
        <a:ea typeface="+mn-ea"/>
        <a:cs typeface="+mn-cs"/>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FF"/>
    <a:srgbClr val="33CC33"/>
    <a:srgbClr val="F8F8F8"/>
    <a:srgbClr val="DDDDDD"/>
    <a:srgbClr val="EAEAEA"/>
    <a:srgbClr val="CCFFFF"/>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7657" autoAdjust="0"/>
  </p:normalViewPr>
  <p:slideViewPr>
    <p:cSldViewPr snapToGrid="0">
      <p:cViewPr varScale="1">
        <p:scale>
          <a:sx n="52" d="100"/>
          <a:sy n="52" d="100"/>
        </p:scale>
        <p:origin x="-121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88"/>
    </p:cViewPr>
  </p:sorterViewPr>
  <p:notesViewPr>
    <p:cSldViewPr snapToGrid="0">
      <p:cViewPr>
        <p:scale>
          <a:sx n="75" d="100"/>
          <a:sy n="75" d="100"/>
        </p:scale>
        <p:origin x="-1386" y="-66"/>
      </p:cViewPr>
      <p:guideLst>
        <p:guide orient="horz" pos="290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DE8C3816-B719-46D1-83DD-25CA71700447}"/>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0837" tIns="45418" rIns="90837" bIns="45418" numCol="1" anchor="t" anchorCtr="0" compatLnSpc="1">
            <a:prstTxWarp prst="textNoShape">
              <a:avLst/>
            </a:prstTxWarp>
          </a:bodyPr>
          <a:lstStyle>
            <a:lvl1pPr algn="l" defTabSz="907206">
              <a:defRPr sz="1200" b="0" i="0">
                <a:latin typeface="Times New Roman" pitchFamily="18" charset="0"/>
              </a:defRPr>
            </a:lvl1pPr>
          </a:lstStyle>
          <a:p>
            <a:pPr>
              <a:defRPr/>
            </a:pPr>
            <a:endParaRPr lang="en-US"/>
          </a:p>
        </p:txBody>
      </p:sp>
      <p:sp>
        <p:nvSpPr>
          <p:cNvPr id="70659" name="Rectangle 3">
            <a:extLst>
              <a:ext uri="{FF2B5EF4-FFF2-40B4-BE49-F238E27FC236}">
                <a16:creationId xmlns:a16="http://schemas.microsoft.com/office/drawing/2014/main" xmlns="" id="{2F60021C-1E98-456F-8CD2-793F17E2AD52}"/>
              </a:ext>
            </a:extLst>
          </p:cNvPr>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0837" tIns="45418" rIns="90837" bIns="45418" numCol="1" anchor="t" anchorCtr="0" compatLnSpc="1">
            <a:prstTxWarp prst="textNoShape">
              <a:avLst/>
            </a:prstTxWarp>
          </a:bodyPr>
          <a:lstStyle>
            <a:lvl1pPr algn="r" defTabSz="907206">
              <a:defRPr sz="1200" b="0" i="0">
                <a:latin typeface="Times New Roman" pitchFamily="18" charset="0"/>
              </a:defRPr>
            </a:lvl1pPr>
          </a:lstStyle>
          <a:p>
            <a:pPr>
              <a:defRPr/>
            </a:pPr>
            <a:endParaRPr lang="en-US"/>
          </a:p>
        </p:txBody>
      </p:sp>
      <p:sp>
        <p:nvSpPr>
          <p:cNvPr id="70660" name="Rectangle 4">
            <a:extLst>
              <a:ext uri="{FF2B5EF4-FFF2-40B4-BE49-F238E27FC236}">
                <a16:creationId xmlns:a16="http://schemas.microsoft.com/office/drawing/2014/main" xmlns="" id="{285AD316-02A9-4254-932B-51605F1050BD}"/>
              </a:ext>
            </a:extLst>
          </p:cNvPr>
          <p:cNvSpPr>
            <a:spLocks noGrp="1" noChangeArrowheads="1"/>
          </p:cNvSpPr>
          <p:nvPr>
            <p:ph type="ftr" sz="quarter" idx="2"/>
          </p:nvPr>
        </p:nvSpPr>
        <p:spPr bwMode="auto">
          <a:xfrm>
            <a:off x="0" y="8761413"/>
            <a:ext cx="3038475" cy="460375"/>
          </a:xfrm>
          <a:prstGeom prst="rect">
            <a:avLst/>
          </a:prstGeom>
          <a:noFill/>
          <a:ln w="9525">
            <a:noFill/>
            <a:miter lim="800000"/>
            <a:headEnd/>
            <a:tailEnd/>
          </a:ln>
          <a:effectLst/>
        </p:spPr>
        <p:txBody>
          <a:bodyPr vert="horz" wrap="square" lIns="90837" tIns="45418" rIns="90837" bIns="45418" numCol="1" anchor="b" anchorCtr="0" compatLnSpc="1">
            <a:prstTxWarp prst="textNoShape">
              <a:avLst/>
            </a:prstTxWarp>
          </a:bodyPr>
          <a:lstStyle>
            <a:lvl1pPr algn="l" defTabSz="907206">
              <a:defRPr sz="1200" b="0" i="0">
                <a:latin typeface="Times New Roman" pitchFamily="18" charset="0"/>
              </a:defRPr>
            </a:lvl1pPr>
          </a:lstStyle>
          <a:p>
            <a:pPr>
              <a:defRPr/>
            </a:pPr>
            <a:endParaRPr lang="en-US"/>
          </a:p>
        </p:txBody>
      </p:sp>
      <p:sp>
        <p:nvSpPr>
          <p:cNvPr id="70661" name="Rectangle 5">
            <a:extLst>
              <a:ext uri="{FF2B5EF4-FFF2-40B4-BE49-F238E27FC236}">
                <a16:creationId xmlns:a16="http://schemas.microsoft.com/office/drawing/2014/main" xmlns="" id="{3EF9AC4B-7C9B-4BD8-96D4-772D386F6CCD}"/>
              </a:ext>
            </a:extLst>
          </p:cNvPr>
          <p:cNvSpPr>
            <a:spLocks noGrp="1" noChangeArrowheads="1"/>
          </p:cNvSpPr>
          <p:nvPr>
            <p:ph type="sldNum" sz="quarter" idx="3"/>
          </p:nvPr>
        </p:nvSpPr>
        <p:spPr bwMode="auto">
          <a:xfrm>
            <a:off x="3970338" y="8761413"/>
            <a:ext cx="3038475" cy="460375"/>
          </a:xfrm>
          <a:prstGeom prst="rect">
            <a:avLst/>
          </a:prstGeom>
          <a:noFill/>
          <a:ln w="9525">
            <a:noFill/>
            <a:miter lim="800000"/>
            <a:headEnd/>
            <a:tailEnd/>
          </a:ln>
          <a:effectLst/>
        </p:spPr>
        <p:txBody>
          <a:bodyPr vert="horz" wrap="square" lIns="90837" tIns="45418" rIns="90837" bIns="45418" numCol="1" anchor="b" anchorCtr="0" compatLnSpc="1">
            <a:prstTxWarp prst="textNoShape">
              <a:avLst/>
            </a:prstTxWarp>
          </a:bodyPr>
          <a:lstStyle>
            <a:lvl1pPr algn="r" defTabSz="906463">
              <a:defRPr sz="1200" b="0" i="0">
                <a:latin typeface="Times New Roman" pitchFamily="18" charset="0"/>
              </a:defRPr>
            </a:lvl1pPr>
          </a:lstStyle>
          <a:p>
            <a:fld id="{29E38B79-0A7F-4D56-A04E-6788D9D08E19}" type="slidenum">
              <a:rPr lang="en-US" altLang="en-US"/>
              <a:pPr/>
              <a:t>‹#›</a:t>
            </a:fld>
            <a:endParaRPr lang="en-US" altLang="en-US"/>
          </a:p>
        </p:txBody>
      </p:sp>
    </p:spTree>
    <p:extLst>
      <p:ext uri="{BB962C8B-B14F-4D97-AF65-F5344CB8AC3E}">
        <p14:creationId xmlns:p14="http://schemas.microsoft.com/office/powerpoint/2010/main" val="1242964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EC5B4DD3-EF6F-4924-AD11-C11EFB006D18}"/>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lvl1pPr algn="l" defTabSz="924472">
              <a:defRPr sz="1200"/>
            </a:lvl1pPr>
          </a:lstStyle>
          <a:p>
            <a:pPr>
              <a:defRPr/>
            </a:pPr>
            <a:endParaRPr lang="en-US"/>
          </a:p>
        </p:txBody>
      </p:sp>
      <p:sp>
        <p:nvSpPr>
          <p:cNvPr id="88067" name="Rectangle 3">
            <a:extLst>
              <a:ext uri="{FF2B5EF4-FFF2-40B4-BE49-F238E27FC236}">
                <a16:creationId xmlns:a16="http://schemas.microsoft.com/office/drawing/2014/main" xmlns="" id="{6388C7AF-1C06-49D4-8B58-711199FFB312}"/>
              </a:ext>
            </a:extLst>
          </p:cNvPr>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lvl1pPr algn="r" defTabSz="924472">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93800" y="693738"/>
            <a:ext cx="4624388"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xmlns="" id="{0002057A-327E-458D-B288-0D239A0CF8D7}"/>
              </a:ext>
            </a:extLst>
          </p:cNvPr>
          <p:cNvSpPr>
            <a:spLocks noGrp="1" noChangeArrowheads="1"/>
          </p:cNvSpPr>
          <p:nvPr>
            <p:ph type="body" sz="quarter" idx="3"/>
          </p:nvPr>
        </p:nvSpPr>
        <p:spPr bwMode="auto">
          <a:xfrm>
            <a:off x="935038" y="4394200"/>
            <a:ext cx="5140325" cy="4162425"/>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a:extLst>
              <a:ext uri="{FF2B5EF4-FFF2-40B4-BE49-F238E27FC236}">
                <a16:creationId xmlns:a16="http://schemas.microsoft.com/office/drawing/2014/main" xmlns="" id="{A4F68CFD-9C50-4749-A223-5F3BD5F8B61E}"/>
              </a:ext>
            </a:extLst>
          </p:cNvPr>
          <p:cNvSpPr>
            <a:spLocks noGrp="1" noChangeArrowheads="1"/>
          </p:cNvSpPr>
          <p:nvPr>
            <p:ph type="ftr" sz="quarter" idx="4"/>
          </p:nvPr>
        </p:nvSpPr>
        <p:spPr bwMode="auto">
          <a:xfrm>
            <a:off x="0" y="8786813"/>
            <a:ext cx="3038475" cy="46355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lgn="l" defTabSz="924472">
              <a:defRPr sz="1200"/>
            </a:lvl1pPr>
          </a:lstStyle>
          <a:p>
            <a:pPr>
              <a:defRPr/>
            </a:pPr>
            <a:endParaRPr lang="en-US"/>
          </a:p>
        </p:txBody>
      </p:sp>
      <p:sp>
        <p:nvSpPr>
          <p:cNvPr id="88071" name="Rectangle 7">
            <a:extLst>
              <a:ext uri="{FF2B5EF4-FFF2-40B4-BE49-F238E27FC236}">
                <a16:creationId xmlns:a16="http://schemas.microsoft.com/office/drawing/2014/main" xmlns="" id="{3FD8EE93-FE98-48A4-8EDE-A2F6E1BE3FDC}"/>
              </a:ext>
            </a:extLst>
          </p:cNvPr>
          <p:cNvSpPr>
            <a:spLocks noGrp="1" noChangeArrowheads="1"/>
          </p:cNvSpPr>
          <p:nvPr>
            <p:ph type="sldNum" sz="quarter" idx="5"/>
          </p:nvPr>
        </p:nvSpPr>
        <p:spPr bwMode="auto">
          <a:xfrm>
            <a:off x="3971925" y="8786813"/>
            <a:ext cx="3038475" cy="46355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lgn="r" defTabSz="923925">
              <a:defRPr sz="1200"/>
            </a:lvl1pPr>
          </a:lstStyle>
          <a:p>
            <a:fld id="{C0204595-9144-4BA8-8990-66E3AE5789B1}" type="slidenum">
              <a:rPr lang="en-US" altLang="en-US"/>
              <a:pPr/>
              <a:t>‹#›</a:t>
            </a:fld>
            <a:endParaRPr lang="en-US" altLang="en-US"/>
          </a:p>
        </p:txBody>
      </p:sp>
    </p:spTree>
    <p:extLst>
      <p:ext uri="{BB962C8B-B14F-4D97-AF65-F5344CB8AC3E}">
        <p14:creationId xmlns:p14="http://schemas.microsoft.com/office/powerpoint/2010/main" val="3957725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0C79FF91-BD88-4409-9194-61638A75122C}" type="slidenum">
              <a:rPr lang="en-US" altLang="en-US"/>
              <a:pPr/>
              <a:t>7</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4BEE0579-5979-464E-A812-70AF1CEE2B88}" type="slidenum">
              <a:rPr lang="en-US" altLang="en-US"/>
              <a:pPr/>
              <a:t>33</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0C79FF91-BD88-4409-9194-61638A75122C}" type="slidenum">
              <a:rPr lang="en-US" altLang="en-US"/>
              <a:pPr/>
              <a:t>8</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On mechanical meters, the speed of the disk is proportional to the customer’s load.  A larger load will cause the disk to spin faster.  The actual load in watts can be calculated by timing the speed of the disk and using the formula shown here.  To do this, it is necessary to know the meter’s watthour constant.  This value which is referred to as the meter “Kh” is always found on the faceplate of the meter.  It is the amount of electrical energy consumed each time the meter  disk makes one complete revolution.  The meter pictured here has a watthour constant of 7.2.   Each time this meter makes one revolution, the customer has consumed 7.2 watthours of energy. </a:t>
            </a:r>
          </a:p>
          <a:p>
            <a:pPr eaLnBrk="1" hangingPunct="1">
              <a:spcBef>
                <a:spcPct val="0"/>
              </a:spcBef>
            </a:pPr>
            <a:r>
              <a:rPr lang="en-US" altLang="en-US" smtClean="0"/>
              <a:t>We will assume that we timed this meter and the disk made one revolution in 43 seconds.  We can then work the formula by multiplying 3600, which is the number of seconds in an hour, times the meter Kh value of 7.2, times the meter multiplier of one.  The meter multiplier is one because this is a self-contained meter.  We will then divide by 43 seconds, giving us a load of approximately 603 watts.  This tells us that the customer’s load is approximately equivalent to six 100 watt light bulbs, or ten 60 watt light bulbs.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536D82E8-9B8C-4729-9105-7ADB7C99F78D}" type="slidenum">
              <a:rPr lang="en-US" altLang="en-US"/>
              <a:pPr/>
              <a:t>9</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Of course electronic meters do not have disks that spin, but they all have some type of indicator on the display to indicate current flow and to show when one watthour constant or Kh value of energy has been consumed.  The Sensus iCon meter pictured here has an arrow on the right side of the display to indicate current flow.  The arrow points to the right to indicate forward current flow or to the left to indicate reverse current flow.  You can think of the arrows as being equivalent to the direction that the disk on a mechanical meter would spin.   A short line segment moves across the bottom of the display to represent the load.  As with the speed of the disk on a mechanical meter, the faster the line segment moves, the larger the load.  Each increment of the line segment  denotes one Kh value of energy consumed.  This meter has a Kh value of 1.0, so each movement of the line segment represents one watthour of energy.    The line segment will increment eight times to move all the way across the display.  If the indicator is timed from the instant it first appears on the left side of the display until the instant that it returns to the left side of the display, a Kh value of eight can be substituted in the formula.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989E54EA-8EE3-4296-ADF3-B3899C2C4151}" type="slidenum">
              <a:rPr lang="en-US" altLang="en-US"/>
              <a:pPr/>
              <a:t>10</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Elster meters also have arrows to indicate the direction of current flow.  An arrow pointing to the right indicates forward current flow and an arrow pointing to the left indicates reverse current flow.  Next to the arrow is a small black square that appears and disappears to indicate when one Kh value of energy has been consumed.  From the instant that the square appears to the instant that it reappears, represents 1.8 watthours of energy consumption on this meter.  </a:t>
            </a:r>
          </a:p>
          <a:p>
            <a:pPr eaLnBrk="1" hangingPunct="1">
              <a:spcBef>
                <a:spcPct val="0"/>
              </a:spcBef>
            </a:pPr>
            <a:r>
              <a:rPr lang="en-US" altLang="en-US" smtClean="0"/>
              <a:t>Notice that this is a Class 20 meter. This tells us that it is a transformer-rated meter, so it will have a meter multiplier that must be included in the formula.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itchFamily="18" charset="0"/>
              </a:defRPr>
            </a:lvl1pPr>
            <a:lvl2pPr marL="750888" indent="-287338" defTabSz="923925">
              <a:spcBef>
                <a:spcPct val="30000"/>
              </a:spcBef>
              <a:defRPr sz="1200">
                <a:solidFill>
                  <a:schemeClr val="tx1"/>
                </a:solidFill>
                <a:latin typeface="Times New Roman" pitchFamily="18" charset="0"/>
              </a:defRPr>
            </a:lvl2pPr>
            <a:lvl3pPr marL="1154113" indent="-230188" defTabSz="923925">
              <a:spcBef>
                <a:spcPct val="30000"/>
              </a:spcBef>
              <a:defRPr sz="1200">
                <a:solidFill>
                  <a:schemeClr val="tx1"/>
                </a:solidFill>
                <a:latin typeface="Times New Roman" pitchFamily="18" charset="0"/>
              </a:defRPr>
            </a:lvl3pPr>
            <a:lvl4pPr marL="1617663" indent="-230188" defTabSz="923925">
              <a:spcBef>
                <a:spcPct val="30000"/>
              </a:spcBef>
              <a:defRPr sz="1200">
                <a:solidFill>
                  <a:schemeClr val="tx1"/>
                </a:solidFill>
                <a:latin typeface="Times New Roman" pitchFamily="18" charset="0"/>
              </a:defRPr>
            </a:lvl4pPr>
            <a:lvl5pPr marL="2079625" indent="-230188" defTabSz="923925">
              <a:spcBef>
                <a:spcPct val="30000"/>
              </a:spcBef>
              <a:defRPr sz="1200">
                <a:solidFill>
                  <a:schemeClr val="tx1"/>
                </a:solidFill>
                <a:latin typeface="Times New Roman" pitchFamily="18" charset="0"/>
              </a:defRPr>
            </a:lvl5pPr>
            <a:lvl6pPr marL="2536825" indent="-230188" defTabSz="923925" eaLnBrk="0" fontAlgn="base" hangingPunct="0">
              <a:spcBef>
                <a:spcPct val="30000"/>
              </a:spcBef>
              <a:spcAft>
                <a:spcPct val="0"/>
              </a:spcAft>
              <a:defRPr sz="1200">
                <a:solidFill>
                  <a:schemeClr val="tx1"/>
                </a:solidFill>
                <a:latin typeface="Times New Roman" pitchFamily="18" charset="0"/>
              </a:defRPr>
            </a:lvl6pPr>
            <a:lvl7pPr marL="2994025" indent="-230188" defTabSz="923925" eaLnBrk="0" fontAlgn="base" hangingPunct="0">
              <a:spcBef>
                <a:spcPct val="30000"/>
              </a:spcBef>
              <a:spcAft>
                <a:spcPct val="0"/>
              </a:spcAft>
              <a:defRPr sz="1200">
                <a:solidFill>
                  <a:schemeClr val="tx1"/>
                </a:solidFill>
                <a:latin typeface="Times New Roman" pitchFamily="18" charset="0"/>
              </a:defRPr>
            </a:lvl7pPr>
            <a:lvl8pPr marL="3451225" indent="-230188" defTabSz="923925" eaLnBrk="0" fontAlgn="base" hangingPunct="0">
              <a:spcBef>
                <a:spcPct val="30000"/>
              </a:spcBef>
              <a:spcAft>
                <a:spcPct val="0"/>
              </a:spcAft>
              <a:defRPr sz="1200">
                <a:solidFill>
                  <a:schemeClr val="tx1"/>
                </a:solidFill>
                <a:latin typeface="Times New Roman" pitchFamily="18" charset="0"/>
              </a:defRPr>
            </a:lvl8pPr>
            <a:lvl9pPr marL="3908425" indent="-230188" defTabSz="9239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35EFA73-BFC9-4679-9BD7-2C1F8D73D7E6}" type="slidenum">
              <a:rPr lang="en-US" altLang="en-US">
                <a:latin typeface="Calibri" pitchFamily="34" charset="0"/>
              </a:rPr>
              <a:pPr>
                <a:spcBef>
                  <a:spcPct val="0"/>
                </a:spcBef>
              </a:pPr>
              <a:t>11</a:t>
            </a:fld>
            <a:endParaRPr lang="en-US" altLang="en-US">
              <a:latin typeface="Calibri"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Other meter manufacturers may utilize a double line segment moving across the bottom of the display to simulate equivalent disk revolutions.  When the two line segments on this Landis + Gyr Focus meter make one trip across the bottom of the display, one Kh value of energy has been consumed.  As you can see, timing the load on electronic meters is not quite as straight forward as timing the disk on a mechanical meter.  You must be familiar with how the indicators function on each manufacturer’s meters.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48D827B5-939C-48F4-8BF8-54DAC94154E4}" type="slidenum">
              <a:rPr lang="en-US" altLang="en-US"/>
              <a:pPr/>
              <a:t>12</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AE8D8740-1C29-41F9-8E55-E0A8E41B47AF}" type="slidenum">
              <a:rPr lang="en-US" altLang="en-US"/>
              <a:pPr/>
              <a:t>14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0FB5DB53-0513-43BC-86CB-81F35B4C7277}" type="slidenum">
              <a:rPr lang="en-US" altLang="en-US"/>
              <a:pPr/>
              <a:t>25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Explain there are many types available</a:t>
            </a:r>
          </a:p>
          <a:p>
            <a:endParaRPr lang="en-US" altLang="en-US" sz="1400" smtClean="0"/>
          </a:p>
          <a:p>
            <a:r>
              <a:rPr lang="en-US" altLang="en-US" sz="1400" smtClean="0"/>
              <a:t>At GPC we have chosen the Powermate 330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316BB4A9-5342-4481-AFEE-0D46F65204F3}" type="slidenum">
              <a:rPr lang="en-US" altLang="en-US"/>
              <a:pPr/>
              <a:t>27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b="0" i="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b="0" i="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pPr eaLnBrk="1" fontAlgn="auto" hangingPunct="1">
              <a:spcBef>
                <a:spcPts val="0"/>
              </a:spcBef>
              <a:spcAft>
                <a:spcPts val="0"/>
              </a:spcAft>
            </a:pPr>
            <a:endParaRPr lang="en-US" b="0" i="0">
              <a:solidFill>
                <a:srgbClr val="000000"/>
              </a:solidFill>
              <a:latin typeface="Franklin Gothic Book"/>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pPr eaLnBrk="1" fontAlgn="auto" hangingPunct="1">
              <a:spcBef>
                <a:spcPts val="0"/>
              </a:spcBef>
              <a:spcAft>
                <a:spcPts val="0"/>
              </a:spcAft>
            </a:pPr>
            <a:endParaRPr lang="en-US" b="0" i="0">
              <a:solidFill>
                <a:srgbClr val="000000"/>
              </a:solidFill>
              <a:latin typeface="Franklin Gothic Book"/>
            </a:endParaRPr>
          </a:p>
        </p:txBody>
      </p:sp>
      <p:sp>
        <p:nvSpPr>
          <p:cNvPr id="6" name="Slide Number Placeholder 5"/>
          <p:cNvSpPr>
            <a:spLocks noGrp="1"/>
          </p:cNvSpPr>
          <p:nvPr>
            <p:ph type="sldNum" sz="quarter" idx="12"/>
          </p:nvPr>
        </p:nvSpPr>
        <p:spPr>
          <a:xfrm>
            <a:off x="1762492" y="6225540"/>
            <a:ext cx="675907" cy="502920"/>
          </a:xfrm>
          <a:prstGeom prst="ellipse">
            <a:avLst/>
          </a:prstGeom>
        </p:spPr>
        <p:txBody>
          <a:bodyPr/>
          <a:lstStyle>
            <a:lvl1pPr>
              <a:defRPr b="1">
                <a:solidFill>
                  <a:schemeClr val="bg1"/>
                </a:solidFill>
              </a:defRPr>
            </a:lvl1pPr>
          </a:lstStyle>
          <a:p>
            <a:pPr eaLnBrk="1" fontAlgn="auto" hangingPunct="1">
              <a:spcBef>
                <a:spcPts val="0"/>
              </a:spcBef>
              <a:spcAft>
                <a:spcPts val="0"/>
              </a:spcAft>
            </a:pPr>
            <a:fld id="{9FAC5DF0-0AF0-4EAE-B6D5-362C4C800D6A}" type="slidenum">
              <a:rPr lang="en-US" i="0" smtClean="0">
                <a:solidFill>
                  <a:srgbClr val="FFFFFF"/>
                </a:solidFill>
                <a:latin typeface="Franklin Gothic Book"/>
              </a:rPr>
              <a:pPr eaLnBrk="1" fontAlgn="auto" hangingPunct="1">
                <a:spcBef>
                  <a:spcPts val="0"/>
                </a:spcBef>
                <a:spcAft>
                  <a:spcPts val="0"/>
                </a:spcAft>
              </a:pPr>
              <a:t>‹#›</a:t>
            </a:fld>
            <a:endParaRPr lang="en-US" i="0" dirty="0">
              <a:solidFill>
                <a:srgbClr val="FFFFFF"/>
              </a:solidFill>
              <a:latin typeface="Franklin Gothic Book"/>
            </a:endParaRPr>
          </a:p>
        </p:txBody>
      </p:sp>
    </p:spTree>
    <p:extLst>
      <p:ext uri="{BB962C8B-B14F-4D97-AF65-F5344CB8AC3E}">
        <p14:creationId xmlns:p14="http://schemas.microsoft.com/office/powerpoint/2010/main" val="3858782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pPr eaLnBrk="1" fontAlgn="auto" hangingPunct="1">
              <a:spcBef>
                <a:spcPts val="0"/>
              </a:spcBef>
              <a:spcAft>
                <a:spcPts val="0"/>
              </a:spcAft>
            </a:pPr>
            <a:endParaRPr lang="en-US" b="0" i="0">
              <a:solidFill>
                <a:srgbClr val="000000"/>
              </a:solidFill>
              <a:latin typeface="Franklin Gothic Book"/>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pPr eaLnBrk="1" fontAlgn="auto" hangingPunct="1">
              <a:spcBef>
                <a:spcPts val="0"/>
              </a:spcBef>
              <a:spcAft>
                <a:spcPts val="0"/>
              </a:spcAft>
            </a:pPr>
            <a:endParaRPr lang="en-US" b="0" i="0">
              <a:solidFill>
                <a:srgbClr val="000000"/>
              </a:solidFill>
              <a:latin typeface="Franklin Gothic Book"/>
            </a:endParaRPr>
          </a:p>
        </p:txBody>
      </p:sp>
      <p:sp>
        <p:nvSpPr>
          <p:cNvPr id="6"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0BE81E6B-ACDC-43D6-9639-7F2270E146AD}" type="slidenum">
              <a:rPr lang="en-US" i="0" smtClean="0">
                <a:solidFill>
                  <a:srgbClr val="FFFFFF"/>
                </a:solidFill>
              </a:rPr>
              <a:t>‹#›</a:t>
            </a:fld>
            <a:endParaRPr lang="en-US" i="0" dirty="0">
              <a:solidFill>
                <a:srgbClr val="FFFFFF"/>
              </a:solidFill>
            </a:endParaRPr>
          </a:p>
        </p:txBody>
      </p:sp>
    </p:spTree>
    <p:extLst>
      <p:ext uri="{BB962C8B-B14F-4D97-AF65-F5344CB8AC3E}">
        <p14:creationId xmlns:p14="http://schemas.microsoft.com/office/powerpoint/2010/main" val="373621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solidFill>
            <a:srgbClr val="FF9900"/>
          </a:solidFill>
        </p:spPr>
        <p:txBody>
          <a:bodyPr/>
          <a:lstStyle>
            <a:lvl1pPr algn="ctr">
              <a:defRPr>
                <a:solidFill>
                  <a:schemeClr val="bg1"/>
                </a:solidFill>
              </a:defRPr>
            </a:lvl1pPr>
          </a:lstStyle>
          <a:p>
            <a:r>
              <a:rPr lang="en-US" dirty="0" smtClean="0"/>
              <a:t>Click to edit Master title style</a:t>
            </a:r>
            <a:endParaRPr lang="en-US" dirty="0"/>
          </a:p>
        </p:txBody>
      </p:sp>
      <p:sp>
        <p:nvSpPr>
          <p:cNvPr id="9" name="Slide Number Placeholder 3"/>
          <p:cNvSpPr>
            <a:spLocks noGrp="1"/>
          </p:cNvSpPr>
          <p:nvPr>
            <p:ph type="sldNum" sz="quarter" idx="12"/>
          </p:nvPr>
        </p:nvSpPr>
        <p:spPr>
          <a:xfrm>
            <a:off x="1602297" y="6225540"/>
            <a:ext cx="663116"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a:t>
            </a:fld>
            <a:endParaRPr lang="en-US" i="0" dirty="0"/>
          </a:p>
        </p:txBody>
      </p:sp>
    </p:spTree>
    <p:extLst>
      <p:ext uri="{BB962C8B-B14F-4D97-AF65-F5344CB8AC3E}">
        <p14:creationId xmlns:p14="http://schemas.microsoft.com/office/powerpoint/2010/main" val="3900673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00"/>
          </a:solidFill>
        </p:spPr>
        <p:txBody>
          <a:bodyPr/>
          <a:lstStyle>
            <a:lvl1pPr algn="ct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pPr eaLnBrk="1" fontAlgn="auto" hangingPunct="1">
              <a:spcBef>
                <a:spcPts val="0"/>
              </a:spcBef>
              <a:spcAft>
                <a:spcPts val="0"/>
              </a:spcAft>
            </a:pPr>
            <a:endParaRPr lang="en-US" b="0" i="0">
              <a:solidFill>
                <a:srgbClr val="000000"/>
              </a:solidFill>
              <a:latin typeface="Franklin Gothic Book"/>
            </a:endParaRPr>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pPr eaLnBrk="1" fontAlgn="auto" hangingPunct="1">
              <a:spcBef>
                <a:spcPts val="0"/>
              </a:spcBef>
              <a:spcAft>
                <a:spcPts val="0"/>
              </a:spcAft>
            </a:pPr>
            <a:endParaRPr lang="en-US" b="0" i="0">
              <a:solidFill>
                <a:srgbClr val="000000"/>
              </a:solidFill>
              <a:latin typeface="Franklin Gothic Book"/>
            </a:endParaRPr>
          </a:p>
        </p:txBody>
      </p:sp>
      <p:sp>
        <p:nvSpPr>
          <p:cNvPr id="5" name="Slide Number Placeholder 4"/>
          <p:cNvSpPr>
            <a:spLocks noGrp="1"/>
          </p:cNvSpPr>
          <p:nvPr>
            <p:ph type="sldNum" sz="quarter" idx="12"/>
          </p:nvPr>
        </p:nvSpPr>
        <p:spPr>
          <a:xfrm>
            <a:off x="1762492" y="6225540"/>
            <a:ext cx="752107" cy="502920"/>
          </a:xfrm>
          <a:prstGeom prst="ellipse">
            <a:avLst/>
          </a:prstGeom>
        </p:spPr>
        <p:txBody>
          <a:bodyPr/>
          <a:lstStyle/>
          <a:p>
            <a:pPr eaLnBrk="1" fontAlgn="auto" hangingPunct="1">
              <a:spcBef>
                <a:spcPts val="0"/>
              </a:spcBef>
              <a:spcAft>
                <a:spcPts val="0"/>
              </a:spcAft>
            </a:pPr>
            <a:fld id="{9FAC5DF0-0AF0-4EAE-B6D5-362C4C800D6A}" type="slidenum">
              <a:rPr lang="en-US" b="0" i="0">
                <a:solidFill>
                  <a:srgbClr val="000000"/>
                </a:solidFill>
                <a:latin typeface="Franklin Gothic Book"/>
              </a:rPr>
              <a:pPr eaLnBrk="1" fontAlgn="auto" hangingPunct="1">
                <a:spcBef>
                  <a:spcPts val="0"/>
                </a:spcBef>
                <a:spcAft>
                  <a:spcPts val="0"/>
                </a:spcAft>
              </a:pPr>
              <a:t>‹#›</a:t>
            </a:fld>
            <a:endParaRPr lang="en-US" b="0" i="0" dirty="0">
              <a:solidFill>
                <a:srgbClr val="000000"/>
              </a:solidFill>
              <a:latin typeface="Franklin Gothic Book"/>
            </a:endParaRPr>
          </a:p>
        </p:txBody>
      </p:sp>
      <p:sp>
        <p:nvSpPr>
          <p:cNvPr id="6" name="Slide Number Placeholder 3"/>
          <p:cNvSpPr txBox="1">
            <a:spLocks/>
          </p:cNvSpPr>
          <p:nvPr userDrawn="1"/>
        </p:nvSpPr>
        <p:spPr>
          <a:xfrm>
            <a:off x="1602297" y="6225540"/>
            <a:ext cx="663116" cy="502920"/>
          </a:xfrm>
          <a:prstGeom prst="ellipse">
            <a:avLst/>
          </a:prstGeom>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a:t>
            </a:fld>
            <a:endParaRPr lang="en-US" i="0" dirty="0"/>
          </a:p>
        </p:txBody>
      </p:sp>
    </p:spTree>
    <p:extLst>
      <p:ext uri="{BB962C8B-B14F-4D97-AF65-F5344CB8AC3E}">
        <p14:creationId xmlns:p14="http://schemas.microsoft.com/office/powerpoint/2010/main" val="1330971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602297" y="6225540"/>
            <a:ext cx="663116"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a:t>
            </a:fld>
            <a:endParaRPr lang="en-US" i="0" dirty="0"/>
          </a:p>
        </p:txBody>
      </p:sp>
    </p:spTree>
    <p:extLst>
      <p:ext uri="{BB962C8B-B14F-4D97-AF65-F5344CB8AC3E}">
        <p14:creationId xmlns:p14="http://schemas.microsoft.com/office/powerpoint/2010/main" val="3736956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a:solidFill>
            <a:srgbClr val="FFC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F6F4844-1E52-495D-BB86-F2285F8B9E27}"/>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E7437346-314C-4509-88DB-90B70FFCD2D6}"/>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00460D6-6999-4A5D-895E-5126D36279DC}"/>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DFE33630-4A72-4379-B020-A4BF494AF8C7}" type="slidenum">
              <a:rPr lang="en-US" altLang="en-US"/>
              <a:pPr/>
              <a:t>‹#›</a:t>
            </a:fld>
            <a:endParaRPr lang="en-US" altLang="en-US"/>
          </a:p>
        </p:txBody>
      </p:sp>
      <p:sp>
        <p:nvSpPr>
          <p:cNvPr id="10" name="Slide Number Placeholder 3"/>
          <p:cNvSpPr txBox="1">
            <a:spLocks/>
          </p:cNvSpPr>
          <p:nvPr userDrawn="1"/>
        </p:nvSpPr>
        <p:spPr>
          <a:xfrm>
            <a:off x="1602297" y="6225540"/>
            <a:ext cx="663116" cy="502920"/>
          </a:xfrm>
          <a:prstGeom prst="ellipse">
            <a:avLst/>
          </a:prstGeom>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a:t>
            </a:fld>
            <a:endParaRPr lang="en-US" i="0" dirty="0"/>
          </a:p>
        </p:txBody>
      </p:sp>
    </p:spTree>
    <p:extLst>
      <p:ext uri="{BB962C8B-B14F-4D97-AF65-F5344CB8AC3E}">
        <p14:creationId xmlns:p14="http://schemas.microsoft.com/office/powerpoint/2010/main" val="119722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6095999"/>
            <a:ext cx="3574257" cy="7620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b="0" i="0">
              <a:solidFill>
                <a:srgbClr val="FFFFFF"/>
              </a:solidFill>
            </a:endParaRPr>
          </a:p>
        </p:txBody>
      </p:sp>
      <p:sp>
        <p:nvSpPr>
          <p:cNvPr id="8" name="Freeform 7"/>
          <p:cNvSpPr/>
          <p:nvPr/>
        </p:nvSpPr>
        <p:spPr>
          <a:xfrm>
            <a:off x="0" y="6095998"/>
            <a:ext cx="9146380" cy="7620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b="0" i="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43058" y="6195581"/>
            <a:ext cx="1624013" cy="562835"/>
          </a:xfrm>
          <a:prstGeom prst="rect">
            <a:avLst/>
          </a:prstGeom>
        </p:spPr>
      </p:pic>
    </p:spTree>
    <p:extLst>
      <p:ext uri="{BB962C8B-B14F-4D97-AF65-F5344CB8AC3E}">
        <p14:creationId xmlns:p14="http://schemas.microsoft.com/office/powerpoint/2010/main" val="25912928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9" r:id="rId4"/>
    <p:sldLayoutId id="2147483680" r:id="rId5"/>
    <p:sldLayoutId id="2147483685" r:id="rId6"/>
  </p:sldLayoutIdLst>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19.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18.wmf"/><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4724400" cy="1231106"/>
          </a:xfrm>
          <a:prstGeom prst="rect">
            <a:avLst/>
          </a:prstGeom>
          <a:noFill/>
        </p:spPr>
        <p:txBody>
          <a:bodyPr wrap="square" rtlCol="0">
            <a:spAutoFit/>
          </a:bodyPr>
          <a:lstStyle/>
          <a:p>
            <a:r>
              <a:rPr lang="en-US" sz="2800" b="1" dirty="0" smtClean="0"/>
              <a:t>Fundamentals of Field Testing Meters</a:t>
            </a:r>
          </a:p>
          <a:p>
            <a:r>
              <a:rPr lang="en-US" b="1" i="1" dirty="0" smtClean="0"/>
              <a:t>George Johnson, Georgia Power</a:t>
            </a:r>
            <a:endParaRPr lang="en-US" b="1"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1"/>
            <a:ext cx="1312794" cy="762000"/>
          </a:xfrm>
          <a:prstGeom prst="rect">
            <a:avLst/>
          </a:prstGeom>
        </p:spPr>
      </p:pic>
      <p:pic>
        <p:nvPicPr>
          <p:cNvPr id="5" name="Picture 2" descr="Image result for georgia pow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305" y="266701"/>
            <a:ext cx="2816081" cy="6857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971800" y="3962400"/>
            <a:ext cx="5648623" cy="1204306"/>
          </a:xfrm>
        </p:spPr>
        <p:txBody>
          <a:bodyPr/>
          <a:lstStyle/>
          <a:p>
            <a:pPr algn="r"/>
            <a:r>
              <a:rPr lang="en-US" dirty="0" smtClean="0">
                <a:solidFill>
                  <a:schemeClr val="bg1"/>
                </a:solidFill>
              </a:rPr>
              <a:t>Caribbean Meter School</a:t>
            </a:r>
            <a:endParaRPr lang="en-US" dirty="0">
              <a:solidFill>
                <a:schemeClr val="bg1"/>
              </a:solidFill>
            </a:endParaRPr>
          </a:p>
        </p:txBody>
      </p:sp>
      <p:sp>
        <p:nvSpPr>
          <p:cNvPr id="8" name="Subtitle 2"/>
          <p:cNvSpPr>
            <a:spLocks noGrp="1"/>
          </p:cNvSpPr>
          <p:nvPr>
            <p:ph type="subTitle" idx="1"/>
          </p:nvPr>
        </p:nvSpPr>
        <p:spPr>
          <a:xfrm>
            <a:off x="3376682" y="5181600"/>
            <a:ext cx="5264723" cy="762000"/>
          </a:xfrm>
        </p:spPr>
        <p:txBody>
          <a:bodyPr>
            <a:normAutofit/>
          </a:bodyPr>
          <a:lstStyle/>
          <a:p>
            <a:pPr algn="r"/>
            <a:r>
              <a:rPr lang="en-US" dirty="0" smtClean="0">
                <a:solidFill>
                  <a:schemeClr val="bg1"/>
                </a:solidFill>
              </a:rPr>
              <a:t>January 28, 2019</a:t>
            </a:r>
          </a:p>
          <a:p>
            <a:pPr algn="r"/>
            <a:r>
              <a:rPr lang="en-US" dirty="0" smtClean="0">
                <a:solidFill>
                  <a:schemeClr val="bg1"/>
                </a:solidFill>
              </a:rPr>
              <a:t>Atlanta, GA</a:t>
            </a:r>
            <a:endParaRPr lang="en-US"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507401"/>
            <a:ext cx="3248025" cy="11256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371600"/>
            <a:ext cx="31527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p:cNvSpPr>
            <a:spLocks noChangeArrowheads="1"/>
          </p:cNvSpPr>
          <p:nvPr/>
        </p:nvSpPr>
        <p:spPr bwMode="auto">
          <a:xfrm>
            <a:off x="7221538" y="2078038"/>
            <a:ext cx="131762" cy="13176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sp>
        <p:nvSpPr>
          <p:cNvPr id="101386" name="AutoShape 10"/>
          <p:cNvSpPr>
            <a:spLocks noChangeArrowheads="1"/>
          </p:cNvSpPr>
          <p:nvPr/>
        </p:nvSpPr>
        <p:spPr bwMode="auto">
          <a:xfrm>
            <a:off x="7429500" y="2033588"/>
            <a:ext cx="179388" cy="217487"/>
          </a:xfrm>
          <a:prstGeom prst="rightArrow">
            <a:avLst>
              <a:gd name="adj1" fmla="val 59759"/>
              <a:gd name="adj2" fmla="val 3185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nvGrpSpPr>
          <p:cNvPr id="16389" name="Group 17"/>
          <p:cNvGrpSpPr>
            <a:grpSpLocks/>
          </p:cNvGrpSpPr>
          <p:nvPr/>
        </p:nvGrpSpPr>
        <p:grpSpPr bwMode="auto">
          <a:xfrm>
            <a:off x="722313" y="1243013"/>
            <a:ext cx="3744912" cy="3262312"/>
            <a:chOff x="1649" y="291"/>
            <a:chExt cx="2359" cy="2055"/>
          </a:xfrm>
        </p:grpSpPr>
        <p:pic>
          <p:nvPicPr>
            <p:cNvPr id="1639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 y="291"/>
              <a:ext cx="2359" cy="20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Oval 16"/>
            <p:cNvSpPr>
              <a:spLocks noChangeArrowheads="1"/>
            </p:cNvSpPr>
            <p:nvPr/>
          </p:nvSpPr>
          <p:spPr bwMode="auto">
            <a:xfrm>
              <a:off x="3480" y="2118"/>
              <a:ext cx="480" cy="228"/>
            </a:xfrm>
            <a:prstGeom prst="ellipse">
              <a:avLst/>
            </a:prstGeom>
            <a:solidFill>
              <a:srgbClr val="CC3300">
                <a:alpha val="20000"/>
              </a:srgbClr>
            </a:solidFill>
            <a:ln w="19050">
              <a:solidFill>
                <a:srgbClr val="CC33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sp>
        <p:nvSpPr>
          <p:cNvPr id="16390" name="Text Box 18"/>
          <p:cNvSpPr txBox="1">
            <a:spLocks noChangeArrowheads="1"/>
          </p:cNvSpPr>
          <p:nvPr/>
        </p:nvSpPr>
        <p:spPr bwMode="auto">
          <a:xfrm>
            <a:off x="841375" y="260350"/>
            <a:ext cx="7461250" cy="519113"/>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chemeClr val="bg1"/>
                </a:solidFill>
                <a:latin typeface="Arial" charset="0"/>
                <a:cs typeface="Arial" charset="0"/>
              </a:rPr>
              <a:t>Determining Load on an </a:t>
            </a:r>
            <a:r>
              <a:rPr lang="en-US" altLang="en-US" sz="2800" dirty="0" err="1">
                <a:solidFill>
                  <a:schemeClr val="bg1"/>
                </a:solidFill>
                <a:latin typeface="Arial" charset="0"/>
                <a:cs typeface="Arial" charset="0"/>
              </a:rPr>
              <a:t>Elster</a:t>
            </a:r>
            <a:r>
              <a:rPr lang="en-US" altLang="en-US" sz="2800" dirty="0">
                <a:solidFill>
                  <a:schemeClr val="bg1"/>
                </a:solidFill>
                <a:latin typeface="Arial" charset="0"/>
                <a:cs typeface="Arial" charset="0"/>
              </a:rPr>
              <a:t> Meter</a:t>
            </a:r>
          </a:p>
        </p:txBody>
      </p:sp>
      <p:sp>
        <p:nvSpPr>
          <p:cNvPr id="16391" name="TextBox 9"/>
          <p:cNvSpPr txBox="1">
            <a:spLocks noChangeArrowheads="1"/>
          </p:cNvSpPr>
          <p:nvPr/>
        </p:nvSpPr>
        <p:spPr bwMode="auto">
          <a:xfrm>
            <a:off x="609600" y="4812252"/>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000" dirty="0">
                <a:latin typeface="Arial" panose="020B0604020202020204" pitchFamily="34" charset="0"/>
                <a:cs typeface="Arial" panose="020B0604020202020204" pitchFamily="34" charset="0"/>
              </a:rPr>
              <a:t>  The black square indicates load on an </a:t>
            </a:r>
            <a:r>
              <a:rPr lang="en-US" altLang="en-US" sz="2000" dirty="0" err="1">
                <a:latin typeface="Arial" panose="020B0604020202020204" pitchFamily="34" charset="0"/>
                <a:cs typeface="Arial" panose="020B0604020202020204" pitchFamily="34" charset="0"/>
              </a:rPr>
              <a:t>Elster</a:t>
            </a:r>
            <a:r>
              <a:rPr lang="en-US" altLang="en-US" sz="2000" dirty="0">
                <a:latin typeface="Arial" panose="020B0604020202020204" pitchFamily="34" charset="0"/>
                <a:cs typeface="Arial" panose="020B0604020202020204" pitchFamily="34" charset="0"/>
              </a:rPr>
              <a:t> meter.</a:t>
            </a:r>
          </a:p>
          <a:p>
            <a:pPr eaLnBrk="1" hangingPunct="1">
              <a:spcBef>
                <a:spcPct val="0"/>
              </a:spcBef>
            </a:pPr>
            <a:r>
              <a:rPr lang="en-US" altLang="en-US" sz="2000" dirty="0">
                <a:latin typeface="Arial" panose="020B0604020202020204" pitchFamily="34" charset="0"/>
                <a:cs typeface="Arial" panose="020B0604020202020204" pitchFamily="34" charset="0"/>
              </a:rPr>
              <a:t>  The time from the instant that the square first appears, goes away, and then reappears represents one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value.</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solidFill>
                  <a:srgbClr val="FFFFFF"/>
                </a:solidFill>
              </a:rPr>
              <a:pPr eaLnBrk="1" fontAlgn="auto" hangingPunct="1">
                <a:spcBef>
                  <a:spcPts val="0"/>
                </a:spcBef>
                <a:spcAft>
                  <a:spcPts val="0"/>
                </a:spcAft>
              </a:pPr>
              <a:t>10</a:t>
            </a:fld>
            <a:endParaRPr lang="en-US" i="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2000" fill="hold"/>
                                        <p:tgtEl>
                                          <p:spTgt spid="10138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12000"/>
                                  </p:stCondLst>
                                  <p:endCondLst>
                                    <p:cond evt="onNext" delay="0">
                                      <p:tgtEl>
                                        <p:sldTgt/>
                                      </p:tgtEl>
                                    </p:cond>
                                  </p:endCondLst>
                                  <p:childTnLst>
                                    <p:anim calcmode="discrete" valueType="str">
                                      <p:cBhvr>
                                        <p:cTn id="8" dur="24000" fill="hold"/>
                                        <p:tgtEl>
                                          <p:spTgt spid="1013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P spid="1013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 black sign with white text&#10;&#10;Description generated with very high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1098550"/>
            <a:ext cx="39338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18"/>
          <p:cNvSpPr txBox="1">
            <a:spLocks noChangeArrowheads="1"/>
          </p:cNvSpPr>
          <p:nvPr/>
        </p:nvSpPr>
        <p:spPr bwMode="auto">
          <a:xfrm>
            <a:off x="841375" y="260350"/>
            <a:ext cx="7461250" cy="519113"/>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chemeClr val="bg1"/>
                </a:solidFill>
                <a:latin typeface="Calibri" pitchFamily="34" charset="0"/>
              </a:rPr>
              <a:t>Determining Load on a Landis + </a:t>
            </a:r>
            <a:r>
              <a:rPr lang="en-US" altLang="en-US" sz="2800" dirty="0" err="1">
                <a:solidFill>
                  <a:schemeClr val="bg1"/>
                </a:solidFill>
                <a:latin typeface="Calibri" pitchFamily="34" charset="0"/>
              </a:rPr>
              <a:t>Gyr</a:t>
            </a:r>
            <a:r>
              <a:rPr lang="en-US" altLang="en-US" sz="2800" dirty="0">
                <a:solidFill>
                  <a:schemeClr val="bg1"/>
                </a:solidFill>
                <a:latin typeface="Calibri" pitchFamily="34" charset="0"/>
              </a:rPr>
              <a:t> Meter</a:t>
            </a:r>
          </a:p>
        </p:txBody>
      </p:sp>
      <p:sp>
        <p:nvSpPr>
          <p:cNvPr id="14" name="Oval 13">
            <a:extLst>
              <a:ext uri="{FF2B5EF4-FFF2-40B4-BE49-F238E27FC236}">
                <a16:creationId xmlns:a16="http://schemas.microsoft.com/office/drawing/2014/main" xmlns="" id="{22BE5D34-C749-4706-92A2-B0A26F9369B0}"/>
              </a:ext>
            </a:extLst>
          </p:cNvPr>
          <p:cNvSpPr/>
          <p:nvPr/>
        </p:nvSpPr>
        <p:spPr>
          <a:xfrm>
            <a:off x="5410200" y="2366963"/>
            <a:ext cx="685800" cy="384175"/>
          </a:xfrm>
          <a:prstGeom prst="ellipse">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7" name="TextBox 7"/>
          <p:cNvSpPr txBox="1">
            <a:spLocks noChangeArrowheads="1"/>
          </p:cNvSpPr>
          <p:nvPr/>
        </p:nvSpPr>
        <p:spPr bwMode="auto">
          <a:xfrm>
            <a:off x="457200" y="4724400"/>
            <a:ext cx="807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000" dirty="0">
                <a:latin typeface="Arial" panose="020B0604020202020204" pitchFamily="34" charset="0"/>
                <a:cs typeface="Arial" panose="020B0604020202020204" pitchFamily="34" charset="0"/>
              </a:rPr>
              <a:t>  Landis + </a:t>
            </a:r>
            <a:r>
              <a:rPr lang="en-US" altLang="en-US" sz="2000" dirty="0" err="1">
                <a:latin typeface="Arial" panose="020B0604020202020204" pitchFamily="34" charset="0"/>
                <a:cs typeface="Arial" panose="020B0604020202020204" pitchFamily="34" charset="0"/>
              </a:rPr>
              <a:t>Gyr</a:t>
            </a:r>
            <a:r>
              <a:rPr lang="en-US" altLang="en-US" sz="2000" dirty="0">
                <a:latin typeface="Arial" panose="020B0604020202020204" pitchFamily="34" charset="0"/>
                <a:cs typeface="Arial" panose="020B0604020202020204" pitchFamily="34" charset="0"/>
              </a:rPr>
              <a:t> meters have two short line segments that move across the bottom of the display.</a:t>
            </a:r>
          </a:p>
          <a:p>
            <a:pPr eaLnBrk="1" hangingPunct="1">
              <a:spcBef>
                <a:spcPct val="0"/>
              </a:spcBef>
            </a:pPr>
            <a:r>
              <a:rPr lang="en-US" altLang="en-US" sz="2000" dirty="0">
                <a:latin typeface="Arial" panose="020B0604020202020204" pitchFamily="34" charset="0"/>
                <a:cs typeface="Arial" panose="020B0604020202020204" pitchFamily="34" charset="0"/>
              </a:rPr>
              <a:t>  When the two line segments make a complete trip across the display, one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value of energy has been consumed.</a:t>
            </a:r>
          </a:p>
        </p:txBody>
      </p:sp>
      <p:pic>
        <p:nvPicPr>
          <p:cNvPr id="184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9088"/>
            <a:ext cx="3581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8" y="3419475"/>
            <a:ext cx="348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6"/>
          <p:cNvSpPr>
            <a:spLocks noChangeShapeType="1"/>
          </p:cNvSpPr>
          <p:nvPr/>
        </p:nvSpPr>
        <p:spPr bwMode="auto">
          <a:xfrm>
            <a:off x="5094288" y="3886200"/>
            <a:ext cx="3159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 name="Straight Connector 7">
            <a:extLst>
              <a:ext uri="{FF2B5EF4-FFF2-40B4-BE49-F238E27FC236}">
                <a16:creationId xmlns:a16="http://schemas.microsoft.com/office/drawing/2014/main" xmlns="" id="{192CB0FE-A0E1-440A-9590-61A5FCAC270C}"/>
              </a:ext>
            </a:extLst>
          </p:cNvPr>
          <p:cNvCxnSpPr/>
          <p:nvPr/>
        </p:nvCxnSpPr>
        <p:spPr>
          <a:xfrm>
            <a:off x="2438400" y="4572000"/>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D50F422-6D0A-4AAE-80D7-5D71E48F80E9}"/>
              </a:ext>
            </a:extLst>
          </p:cNvPr>
          <p:cNvCxnSpPr/>
          <p:nvPr/>
        </p:nvCxnSpPr>
        <p:spPr>
          <a:xfrm>
            <a:off x="2743200" y="4572000"/>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91A96D0-8A1C-4DE2-AB21-27F8E5FECBBD}"/>
              </a:ext>
            </a:extLst>
          </p:cNvPr>
          <p:cNvCxnSpPr/>
          <p:nvPr/>
        </p:nvCxnSpPr>
        <p:spPr>
          <a:xfrm>
            <a:off x="3048000" y="4572000"/>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2FE67FD3-201E-4DF7-AA45-F39415FFC190}"/>
              </a:ext>
            </a:extLst>
          </p:cNvPr>
          <p:cNvCxnSpPr/>
          <p:nvPr/>
        </p:nvCxnSpPr>
        <p:spPr>
          <a:xfrm>
            <a:off x="3352800" y="4572000"/>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B1CB497-C367-4137-9228-338F74707374}"/>
              </a:ext>
            </a:extLst>
          </p:cNvPr>
          <p:cNvCxnSpPr/>
          <p:nvPr/>
        </p:nvCxnSpPr>
        <p:spPr>
          <a:xfrm>
            <a:off x="3644900" y="4581525"/>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C17AB1E-9480-4421-AA4D-7811DED1AA42}"/>
              </a:ext>
            </a:extLst>
          </p:cNvPr>
          <p:cNvCxnSpPr/>
          <p:nvPr/>
        </p:nvCxnSpPr>
        <p:spPr>
          <a:xfrm>
            <a:off x="3949700" y="4581525"/>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F5310F7-C6C1-4107-BEF7-4F22695FEC1F}"/>
              </a:ext>
            </a:extLst>
          </p:cNvPr>
          <p:cNvCxnSpPr/>
          <p:nvPr/>
        </p:nvCxnSpPr>
        <p:spPr>
          <a:xfrm>
            <a:off x="4267200" y="4581525"/>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5D51B16-6B78-402A-850A-89FA46825D55}"/>
              </a:ext>
            </a:extLst>
          </p:cNvPr>
          <p:cNvCxnSpPr/>
          <p:nvPr/>
        </p:nvCxnSpPr>
        <p:spPr>
          <a:xfrm>
            <a:off x="4572000" y="4581525"/>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519D1DD-4C44-4595-A842-82DD23ED708E}"/>
              </a:ext>
            </a:extLst>
          </p:cNvPr>
          <p:cNvCxnSpPr/>
          <p:nvPr/>
        </p:nvCxnSpPr>
        <p:spPr>
          <a:xfrm>
            <a:off x="5181600" y="4581525"/>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BFA984D-197E-40B6-B6E1-D909485519B4}"/>
              </a:ext>
            </a:extLst>
          </p:cNvPr>
          <p:cNvCxnSpPr/>
          <p:nvPr/>
        </p:nvCxnSpPr>
        <p:spPr>
          <a:xfrm>
            <a:off x="4865688" y="4581525"/>
            <a:ext cx="22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solidFill>
                  <a:srgbClr val="FFFFFF"/>
                </a:solidFill>
              </a:rPr>
              <a:pPr eaLnBrk="1" fontAlgn="auto" hangingPunct="1">
                <a:spcBef>
                  <a:spcPts val="0"/>
                </a:spcBef>
                <a:spcAft>
                  <a:spcPts val="0"/>
                </a:spcAft>
              </a:pPr>
              <a:t>11</a:t>
            </a:fld>
            <a:endParaRPr lang="en-US" i="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3000" fill="hold"/>
                                        <p:tgtEl>
                                          <p:spTgt spid="16"/>
                                        </p:tgtEl>
                                        <p:attrNameLst>
                                          <p:attrName>style.visibility</p:attrName>
                                        </p:attrNameLst>
                                      </p:cBhvr>
                                      <p:tavLst>
                                        <p:tav tm="0">
                                          <p:val>
                                            <p:strVal val="hidden"/>
                                          </p:val>
                                        </p:tav>
                                        <p:tav tm="50000">
                                          <p:val>
                                            <p:strVal val="visible"/>
                                          </p:val>
                                        </p:tav>
                                      </p:tavLst>
                                    </p:anim>
                                  </p:childTnLst>
                                </p:cTn>
                              </p:par>
                              <p:par>
                                <p:cTn id="7" presetID="1" presetClass="entr" presetSubtype="0" fill="hold" nodeType="withEffect">
                                  <p:stCondLst>
                                    <p:cond delay="0"/>
                                  </p:stCondLst>
                                  <p:childTnLst>
                                    <p:set>
                                      <p:cBhvr>
                                        <p:cTn id="8" dur="1" fill="hold">
                                          <p:stCondLst>
                                            <p:cond delay="19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19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11" fill="hold" nodeType="afterGroup">
                            <p:stCondLst>
                              <p:cond delay="3000"/>
                            </p:stCondLst>
                            <p:childTnLst>
                              <p:par>
                                <p:cTn id="12" presetID="1" presetClass="entr" presetSubtype="0" fill="hold" nodeType="afterEffect">
                                  <p:stCondLst>
                                    <p:cond delay="1000"/>
                                  </p:stCondLst>
                                  <p:childTnLst>
                                    <p:set>
                                      <p:cBhvr>
                                        <p:cTn id="13" dur="1" fill="hold">
                                          <p:stCondLst>
                                            <p:cond delay="19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4" presetID="1" presetClass="entr" presetSubtype="0" fill="hold" nodeType="withEffect">
                                  <p:stCondLst>
                                    <p:cond delay="1000"/>
                                  </p:stCondLst>
                                  <p:childTnLst>
                                    <p:set>
                                      <p:cBhvr>
                                        <p:cTn id="15" dur="1" fill="hold">
                                          <p:stCondLst>
                                            <p:cond delay="19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19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9" presetID="1" presetClass="entr" presetSubtype="0" fill="hold" nodeType="withEffect">
                                  <p:stCondLst>
                                    <p:cond delay="1000"/>
                                  </p:stCondLst>
                                  <p:childTnLst>
                                    <p:set>
                                      <p:cBhvr>
                                        <p:cTn id="20" dur="1" fill="hold">
                                          <p:stCondLst>
                                            <p:cond delay="19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par>
                          <p:cTn id="21" fill="hold" nodeType="afterGroup">
                            <p:stCondLst>
                              <p:cond delay="9000"/>
                            </p:stCondLst>
                            <p:childTnLst>
                              <p:par>
                                <p:cTn id="22" presetID="1" presetClass="entr" presetSubtype="0" fill="hold" nodeType="afterEffect">
                                  <p:stCondLst>
                                    <p:cond delay="1000"/>
                                  </p:stCondLst>
                                  <p:childTnLst>
                                    <p:set>
                                      <p:cBhvr>
                                        <p:cTn id="23" dur="1" fill="hold">
                                          <p:stCondLst>
                                            <p:cond delay="19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4" presetID="1" presetClass="entr" presetSubtype="0" fill="hold" nodeType="withEffect">
                                  <p:stCondLst>
                                    <p:cond delay="1000"/>
                                  </p:stCondLst>
                                  <p:childTnLst>
                                    <p:set>
                                      <p:cBhvr>
                                        <p:cTn id="25" dur="1" fill="hold">
                                          <p:stCondLst>
                                            <p:cond delay="1999"/>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26" fill="hold" nodeType="afterGroup">
                            <p:stCondLst>
                              <p:cond delay="12000"/>
                            </p:stCondLst>
                            <p:childTnLst>
                              <p:par>
                                <p:cTn id="27" presetID="1" presetClass="entr" presetSubtype="0" fill="hold" nodeType="afterEffect">
                                  <p:stCondLst>
                                    <p:cond delay="1000"/>
                                  </p:stCondLst>
                                  <p:childTnLst>
                                    <p:set>
                                      <p:cBhvr>
                                        <p:cTn id="28" dur="1" fill="hold">
                                          <p:stCondLst>
                                            <p:cond delay="19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9" presetID="1" presetClass="entr" presetSubtype="0" fill="hold" nodeType="withEffect">
                                  <p:stCondLst>
                                    <p:cond delay="1000"/>
                                  </p:stCondLst>
                                  <p:childTnLst>
                                    <p:set>
                                      <p:cBhvr>
                                        <p:cTn id="30" dur="1" fill="hold">
                                          <p:stCondLst>
                                            <p:cond delay="1999"/>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par>
                          <p:cTn id="31" fill="hold" nodeType="afterGroup">
                            <p:stCondLst>
                              <p:cond delay="15000"/>
                            </p:stCondLst>
                            <p:childTnLst>
                              <p:par>
                                <p:cTn id="32" presetID="1" presetClass="entr" presetSubtype="0" fill="hold" nodeType="afterEffect">
                                  <p:stCondLst>
                                    <p:cond delay="0"/>
                                  </p:stCondLst>
                                  <p:childTnLst>
                                    <p:set>
                                      <p:cBhvr>
                                        <p:cTn id="33" dur="1" fill="hold">
                                          <p:stCondLst>
                                            <p:cond delay="19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34" presetID="1" presetClass="entr" presetSubtype="0" fill="hold" nodeType="withEffect">
                                  <p:stCondLst>
                                    <p:cond delay="0"/>
                                  </p:stCondLst>
                                  <p:childTnLst>
                                    <p:set>
                                      <p:cBhvr>
                                        <p:cTn id="35" dur="1" fill="hold">
                                          <p:stCondLst>
                                            <p:cond delay="19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36" fill="hold" nodeType="afterGroup">
                            <p:stCondLst>
                              <p:cond delay="17000"/>
                            </p:stCondLst>
                            <p:childTnLst>
                              <p:par>
                                <p:cTn id="37" presetID="1" presetClass="entr" presetSubtype="0" fill="hold" nodeType="afterEffect">
                                  <p:stCondLst>
                                    <p:cond delay="1000"/>
                                  </p:stCondLst>
                                  <p:childTnLst>
                                    <p:set>
                                      <p:cBhvr>
                                        <p:cTn id="38" dur="1" fill="hold">
                                          <p:stCondLst>
                                            <p:cond delay="19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39" presetID="1" presetClass="entr" presetSubtype="0" fill="hold" nodeType="withEffect">
                                  <p:stCondLst>
                                    <p:cond delay="1000"/>
                                  </p:stCondLst>
                                  <p:childTnLst>
                                    <p:set>
                                      <p:cBhvr>
                                        <p:cTn id="40" dur="1" fill="hold">
                                          <p:stCondLst>
                                            <p:cond delay="19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41" fill="hold" nodeType="afterGroup">
                            <p:stCondLst>
                              <p:cond delay="20000"/>
                            </p:stCondLst>
                            <p:childTnLst>
                              <p:par>
                                <p:cTn id="42" presetID="1" presetClass="entr" presetSubtype="0" fill="hold" nodeType="afterEffect">
                                  <p:stCondLst>
                                    <p:cond delay="1000"/>
                                  </p:stCondLst>
                                  <p:childTnLst>
                                    <p:set>
                                      <p:cBhvr>
                                        <p:cTn id="43" dur="1" fill="hold">
                                          <p:stCondLst>
                                            <p:cond delay="19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44" presetID="1" presetClass="entr" presetSubtype="0" fill="hold" nodeType="withEffect">
                                  <p:stCondLst>
                                    <p:cond delay="1000"/>
                                  </p:stCondLst>
                                  <p:childTnLst>
                                    <p:set>
                                      <p:cBhvr>
                                        <p:cTn id="45" dur="1" fill="hold">
                                          <p:stCondLst>
                                            <p:cond delay="19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par>
                          <p:cTn id="46" fill="hold" nodeType="afterGroup">
                            <p:stCondLst>
                              <p:cond delay="23000"/>
                            </p:stCondLst>
                            <p:childTnLst>
                              <p:par>
                                <p:cTn id="47" presetID="1" presetClass="entr" presetSubtype="0" fill="hold" nodeType="afterEffect">
                                  <p:stCondLst>
                                    <p:cond delay="1000"/>
                                  </p:stCondLst>
                                  <p:childTnLst>
                                    <p:set>
                                      <p:cBhvr>
                                        <p:cTn id="48" dur="1" fill="hold">
                                          <p:stCondLst>
                                            <p:cond delay="19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49" presetID="1" presetClass="entr" presetSubtype="0" fill="hold" nodeType="withEffect">
                                  <p:stCondLst>
                                    <p:cond delay="1000"/>
                                  </p:stCondLst>
                                  <p:childTnLst>
                                    <p:set>
                                      <p:cBhvr>
                                        <p:cTn id="50" dur="1" fill="hold">
                                          <p:stCondLst>
                                            <p:cond delay="1999"/>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51" fill="hold" nodeType="afterGroup">
                            <p:stCondLst>
                              <p:cond delay="26000"/>
                            </p:stCondLst>
                            <p:childTnLst>
                              <p:par>
                                <p:cTn id="52" presetID="1" presetClass="entr" presetSubtype="0" fill="hold" nodeType="afterEffect">
                                  <p:stCondLst>
                                    <p:cond delay="1000"/>
                                  </p:stCondLst>
                                  <p:childTnLst>
                                    <p:set>
                                      <p:cBhvr>
                                        <p:cTn id="53" dur="1" fill="hold">
                                          <p:stCondLst>
                                            <p:cond delay="19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54" presetID="1" presetClass="entr" presetSubtype="0" fill="hold" nodeType="withEffect">
                                  <p:stCondLst>
                                    <p:cond delay="1000"/>
                                  </p:stCondLst>
                                  <p:childTnLst>
                                    <p:set>
                                      <p:cBhvr>
                                        <p:cTn id="55" dur="1" fill="hold">
                                          <p:stCondLst>
                                            <p:cond delay="1999"/>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par>
                          <p:cTn id="56" fill="hold" nodeType="afterGroup">
                            <p:stCondLst>
                              <p:cond delay="29000"/>
                            </p:stCondLst>
                            <p:childTnLst>
                              <p:par>
                                <p:cTn id="57" presetID="1" presetClass="entr" presetSubtype="0" fill="hold" nodeType="afterEffect">
                                  <p:stCondLst>
                                    <p:cond delay="1000"/>
                                  </p:stCondLst>
                                  <p:childTnLst>
                                    <p:set>
                                      <p:cBhvr>
                                        <p:cTn id="58" dur="1" fill="hold">
                                          <p:stCondLst>
                                            <p:cond delay="19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59" presetID="1" presetClass="entr" presetSubtype="0" fill="hold" nodeType="withEffect">
                                  <p:stCondLst>
                                    <p:cond delay="1000"/>
                                  </p:stCondLst>
                                  <p:childTnLst>
                                    <p:set>
                                      <p:cBhvr>
                                        <p:cTn id="60" dur="1" fill="hold">
                                          <p:stCondLst>
                                            <p:cond delay="19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61" fill="hold" nodeType="afterGroup">
                            <p:stCondLst>
                              <p:cond delay="32000"/>
                            </p:stCondLst>
                            <p:childTnLst>
                              <p:par>
                                <p:cTn id="62" presetID="1" presetClass="entr" presetSubtype="0" fill="hold" nodeType="afterEffect">
                                  <p:stCondLst>
                                    <p:cond delay="1000"/>
                                  </p:stCondLst>
                                  <p:childTnLst>
                                    <p:set>
                                      <p:cBhvr>
                                        <p:cTn id="63" dur="1" fill="hold">
                                          <p:stCondLst>
                                            <p:cond delay="19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64" presetID="1" presetClass="entr" presetSubtype="0" fill="hold" nodeType="withEffect">
                                  <p:stCondLst>
                                    <p:cond delay="1000"/>
                                  </p:stCondLst>
                                  <p:childTnLst>
                                    <p:set>
                                      <p:cBhvr>
                                        <p:cTn id="65" dur="1" fill="hold">
                                          <p:stCondLst>
                                            <p:cond delay="19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66" fill="hold" nodeType="afterGroup">
                            <p:stCondLst>
                              <p:cond delay="35000"/>
                            </p:stCondLst>
                            <p:childTnLst>
                              <p:par>
                                <p:cTn id="67" presetID="1" presetClass="entr" presetSubtype="0" fill="hold" nodeType="afterEffect">
                                  <p:stCondLst>
                                    <p:cond delay="1000"/>
                                  </p:stCondLst>
                                  <p:childTnLst>
                                    <p:set>
                                      <p:cBhvr>
                                        <p:cTn id="68" dur="1" fill="hold">
                                          <p:stCondLst>
                                            <p:cond delay="19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69" presetID="1" presetClass="entr" presetSubtype="0" fill="hold" nodeType="withEffect">
                                  <p:stCondLst>
                                    <p:cond delay="1000"/>
                                  </p:stCondLst>
                                  <p:childTnLst>
                                    <p:set>
                                      <p:cBhvr>
                                        <p:cTn id="70" dur="1" fill="hold">
                                          <p:stCondLst>
                                            <p:cond delay="19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par>
                          <p:cTn id="71" fill="hold" nodeType="afterGroup">
                            <p:stCondLst>
                              <p:cond delay="38000"/>
                            </p:stCondLst>
                            <p:childTnLst>
                              <p:par>
                                <p:cTn id="72" presetID="1" presetClass="entr" presetSubtype="0" fill="hold" nodeType="afterEffect">
                                  <p:stCondLst>
                                    <p:cond delay="1000"/>
                                  </p:stCondLst>
                                  <p:childTnLst>
                                    <p:set>
                                      <p:cBhvr>
                                        <p:cTn id="73" dur="1" fill="hold">
                                          <p:stCondLst>
                                            <p:cond delay="19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74" presetID="1" presetClass="entr" presetSubtype="0" fill="hold" nodeType="withEffect">
                                  <p:stCondLst>
                                    <p:cond delay="1000"/>
                                  </p:stCondLst>
                                  <p:childTnLst>
                                    <p:set>
                                      <p:cBhvr>
                                        <p:cTn id="75" dur="1" fill="hold">
                                          <p:stCondLst>
                                            <p:cond delay="1999"/>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76" fill="hold" nodeType="afterGroup">
                            <p:stCondLst>
                              <p:cond delay="41000"/>
                            </p:stCondLst>
                            <p:childTnLst>
                              <p:par>
                                <p:cTn id="77" presetID="1" presetClass="entr" presetSubtype="0" fill="hold" nodeType="afterEffect">
                                  <p:stCondLst>
                                    <p:cond delay="1000"/>
                                  </p:stCondLst>
                                  <p:childTnLst>
                                    <p:set>
                                      <p:cBhvr>
                                        <p:cTn id="78" dur="1" fill="hold">
                                          <p:stCondLst>
                                            <p:cond delay="1999"/>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79" presetID="1" presetClass="entr" presetSubtype="0" fill="hold" nodeType="withEffect">
                                  <p:stCondLst>
                                    <p:cond delay="1000"/>
                                  </p:stCondLst>
                                  <p:childTnLst>
                                    <p:set>
                                      <p:cBhvr>
                                        <p:cTn id="80" dur="1" fill="hold">
                                          <p:stCondLst>
                                            <p:cond delay="19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84188" y="2368550"/>
            <a:ext cx="81295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dirty="0">
                <a:solidFill>
                  <a:schemeClr val="accent2"/>
                </a:solidFill>
                <a:latin typeface="Arial" charset="0"/>
              </a:rPr>
              <a:t>Overview of Field Test Methods </a:t>
            </a:r>
          </a:p>
          <a:p>
            <a:pPr algn="ctr">
              <a:spcBef>
                <a:spcPct val="50000"/>
              </a:spcBef>
              <a:buFontTx/>
              <a:buNone/>
            </a:pPr>
            <a:r>
              <a:rPr lang="en-US" altLang="en-US" sz="3600" dirty="0">
                <a:solidFill>
                  <a:schemeClr val="accent2"/>
                </a:solidFill>
                <a:latin typeface="Arial" charset="0"/>
              </a:rPr>
              <a:t>&amp;</a:t>
            </a:r>
          </a:p>
          <a:p>
            <a:pPr algn="ctr">
              <a:spcBef>
                <a:spcPct val="50000"/>
              </a:spcBef>
              <a:buFontTx/>
              <a:buNone/>
            </a:pPr>
            <a:r>
              <a:rPr lang="en-US" altLang="en-US" sz="3600" dirty="0">
                <a:solidFill>
                  <a:schemeClr val="accent2"/>
                </a:solidFill>
                <a:latin typeface="Arial" charset="0"/>
              </a:rPr>
              <a:t> Equipment</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12</a:t>
            </a:fld>
            <a:endParaRPr lang="en-US" i="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xmlns="" id="{05A1CF98-E06E-461E-8D9B-944C33078F4F}"/>
              </a:ext>
            </a:extLst>
          </p:cNvPr>
          <p:cNvSpPr txBox="1">
            <a:spLocks noChangeArrowheads="1"/>
          </p:cNvSpPr>
          <p:nvPr/>
        </p:nvSpPr>
        <p:spPr bwMode="auto">
          <a:xfrm>
            <a:off x="381000" y="228600"/>
            <a:ext cx="85344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defRPr/>
            </a:pPr>
            <a:r>
              <a:rPr lang="en-US" altLang="en-US" sz="2000" dirty="0">
                <a:solidFill>
                  <a:schemeClr val="accent2"/>
                </a:solidFill>
                <a:latin typeface="Arial" charset="0"/>
              </a:rPr>
              <a:t>ACCURACY REQUIREMENTS</a:t>
            </a:r>
            <a:endParaRPr lang="en-US" altLang="en-US" sz="1600" dirty="0">
              <a:solidFill>
                <a:schemeClr val="accent2"/>
              </a:solidFill>
              <a:latin typeface="Arial" charset="0"/>
            </a:endParaRPr>
          </a:p>
          <a:p>
            <a:pPr algn="ctr">
              <a:spcBef>
                <a:spcPct val="50000"/>
              </a:spcBef>
              <a:buFontTx/>
              <a:buNone/>
              <a:defRPr/>
            </a:pPr>
            <a:r>
              <a:rPr lang="en-US" altLang="en-US" sz="1600" i="0" dirty="0">
                <a:latin typeface="Arial" charset="0"/>
              </a:rPr>
              <a:t>ANSI C12.1-1995</a:t>
            </a:r>
            <a:endParaRPr lang="en-US" altLang="en-US" sz="1600" b="0" i="0" dirty="0">
              <a:latin typeface="Arial" charset="0"/>
            </a:endParaRPr>
          </a:p>
          <a:p>
            <a:pPr algn="ctr">
              <a:spcBef>
                <a:spcPct val="50000"/>
              </a:spcBef>
              <a:buFontTx/>
              <a:buNone/>
              <a:defRPr/>
            </a:pPr>
            <a:endParaRPr lang="en-US" altLang="en-US" sz="1600" b="0" i="0" dirty="0">
              <a:latin typeface="Arial" charset="0"/>
            </a:endParaRPr>
          </a:p>
          <a:p>
            <a:pPr marL="285750" indent="-285750">
              <a:spcBef>
                <a:spcPct val="50000"/>
              </a:spcBef>
              <a:defRPr/>
            </a:pPr>
            <a:r>
              <a:rPr lang="en-US" altLang="en-US" sz="1400" i="0" dirty="0">
                <a:latin typeface="Arial" charset="0"/>
              </a:rPr>
              <a:t>Test  Loads</a:t>
            </a:r>
          </a:p>
          <a:p>
            <a:pPr>
              <a:spcBef>
                <a:spcPct val="50000"/>
              </a:spcBef>
              <a:buFontTx/>
              <a:buNone/>
              <a:defRPr/>
            </a:pPr>
            <a:r>
              <a:rPr lang="en-US" altLang="en-US" sz="1400" i="0" dirty="0">
                <a:latin typeface="Arial" charset="0"/>
              </a:rPr>
              <a:t>	Full Load       100% of Test Amperes at unity power factor </a:t>
            </a:r>
          </a:p>
          <a:p>
            <a:pPr>
              <a:spcBef>
                <a:spcPct val="50000"/>
              </a:spcBef>
              <a:buFontTx/>
              <a:buNone/>
              <a:defRPr/>
            </a:pPr>
            <a:r>
              <a:rPr lang="en-US" altLang="en-US" sz="1400" i="0" dirty="0">
                <a:latin typeface="Arial" charset="0"/>
              </a:rPr>
              <a:t>	Light Load        10% of Test Amperes at unity power factor</a:t>
            </a:r>
          </a:p>
          <a:p>
            <a:pPr>
              <a:spcBef>
                <a:spcPct val="50000"/>
              </a:spcBef>
              <a:buFontTx/>
              <a:buNone/>
              <a:defRPr/>
            </a:pPr>
            <a:r>
              <a:rPr lang="en-US" altLang="en-US" sz="1400" i="0" dirty="0">
                <a:latin typeface="Arial" charset="0"/>
              </a:rPr>
              <a:t>	Power Factor       100% of Test Amperes at 50% power factor </a:t>
            </a:r>
          </a:p>
          <a:p>
            <a:pPr>
              <a:spcBef>
                <a:spcPct val="50000"/>
              </a:spcBef>
              <a:buFontTx/>
              <a:buNone/>
              <a:defRPr/>
            </a:pPr>
            <a:r>
              <a:rPr lang="en-US" altLang="en-US" sz="1400" i="0" dirty="0">
                <a:latin typeface="Arial" charset="0"/>
              </a:rPr>
              <a:t>	(Test Loads for T.R. Meters may be 100% of Secondary Current</a:t>
            </a:r>
          </a:p>
          <a:p>
            <a:pPr>
              <a:spcBef>
                <a:spcPct val="50000"/>
              </a:spcBef>
              <a:buFontTx/>
              <a:buNone/>
              <a:defRPr/>
            </a:pPr>
            <a:r>
              <a:rPr lang="en-US" altLang="en-US" sz="1400" i="0" dirty="0">
                <a:latin typeface="Arial" charset="0"/>
              </a:rPr>
              <a:t>	Transformer rating for Full Load and 10% of rating for Light Load.)</a:t>
            </a:r>
          </a:p>
          <a:p>
            <a:pPr>
              <a:spcBef>
                <a:spcPct val="50000"/>
              </a:spcBef>
              <a:buFontTx/>
              <a:buNone/>
              <a:defRPr/>
            </a:pPr>
            <a:endParaRPr lang="en-US" altLang="en-US" sz="1400" i="0" dirty="0">
              <a:latin typeface="Arial" charset="0"/>
            </a:endParaRPr>
          </a:p>
          <a:p>
            <a:pPr marL="285750" indent="-285750">
              <a:spcBef>
                <a:spcPct val="50000"/>
              </a:spcBef>
              <a:defRPr/>
            </a:pPr>
            <a:r>
              <a:rPr lang="en-US" altLang="en-US" sz="1400" i="0" dirty="0">
                <a:latin typeface="Arial" charset="0"/>
              </a:rPr>
              <a:t>Acceptable Performance</a:t>
            </a:r>
          </a:p>
          <a:p>
            <a:pPr>
              <a:spcBef>
                <a:spcPct val="50000"/>
              </a:spcBef>
              <a:buFontTx/>
              <a:buNone/>
              <a:defRPr/>
            </a:pPr>
            <a:r>
              <a:rPr lang="en-US" altLang="en-US" sz="1400" i="0" dirty="0">
                <a:latin typeface="Arial" charset="0"/>
              </a:rPr>
              <a:t>	Average Percent registration shall not be less than  98% or more than 102%</a:t>
            </a:r>
          </a:p>
          <a:p>
            <a:pPr>
              <a:spcBef>
                <a:spcPct val="50000"/>
              </a:spcBef>
              <a:buFontTx/>
              <a:buNone/>
              <a:defRPr/>
            </a:pPr>
            <a:r>
              <a:rPr lang="en-US" altLang="en-US" sz="1400" i="0" dirty="0">
                <a:latin typeface="Arial" charset="0"/>
              </a:rPr>
              <a:t>	</a:t>
            </a:r>
            <a:r>
              <a:rPr lang="en-US" altLang="en-US" sz="1400" i="0" dirty="0" err="1">
                <a:latin typeface="Arial" charset="0"/>
              </a:rPr>
              <a:t>Avg</a:t>
            </a:r>
            <a:r>
              <a:rPr lang="en-US" altLang="en-US" sz="1400" i="0" dirty="0">
                <a:latin typeface="Arial" charset="0"/>
              </a:rPr>
              <a:t> % Registration = </a:t>
            </a:r>
            <a:r>
              <a:rPr lang="en-US" altLang="en-US" sz="1400" i="0" u="sng" dirty="0">
                <a:latin typeface="Arial" charset="0"/>
              </a:rPr>
              <a:t>FL + LL</a:t>
            </a:r>
            <a:r>
              <a:rPr lang="en-US" altLang="en-US" sz="1400" i="0" dirty="0">
                <a:latin typeface="Arial" charset="0"/>
              </a:rPr>
              <a:t>        Weighted % Registration = </a:t>
            </a:r>
            <a:r>
              <a:rPr lang="en-US" altLang="en-US" sz="1400" i="0" u="sng" dirty="0">
                <a:latin typeface="Arial" charset="0"/>
              </a:rPr>
              <a:t>4FL + LL</a:t>
            </a:r>
            <a:endParaRPr lang="en-US" altLang="en-US" sz="1400" i="0" dirty="0">
              <a:latin typeface="Arial" charset="0"/>
            </a:endParaRPr>
          </a:p>
          <a:p>
            <a:pPr>
              <a:spcBef>
                <a:spcPct val="50000"/>
              </a:spcBef>
              <a:buFontTx/>
              <a:buNone/>
              <a:defRPr/>
            </a:pPr>
            <a:r>
              <a:rPr lang="en-US" altLang="en-US" sz="1400" i="0" dirty="0">
                <a:latin typeface="Arial" charset="0"/>
              </a:rPr>
              <a:t>                                                             </a:t>
            </a:r>
          </a:p>
          <a:p>
            <a:pPr marL="285750" indent="-285750">
              <a:spcBef>
                <a:spcPct val="50000"/>
              </a:spcBef>
              <a:defRPr/>
            </a:pPr>
            <a:r>
              <a:rPr lang="en-US" altLang="en-US" sz="1400" i="0" dirty="0">
                <a:latin typeface="Arial" charset="0"/>
              </a:rPr>
              <a:t>Adjustment  Limits</a:t>
            </a:r>
          </a:p>
          <a:p>
            <a:pPr>
              <a:spcBef>
                <a:spcPct val="50000"/>
              </a:spcBef>
              <a:buFontTx/>
              <a:buNone/>
              <a:defRPr/>
            </a:pPr>
            <a:r>
              <a:rPr lang="en-US" altLang="en-US" sz="1400" i="0" dirty="0">
                <a:latin typeface="Arial" charset="0"/>
              </a:rPr>
              <a:t>	Adjustments are required when error in registration exceeds 1% at Light Load 		and Full Load or 2% at Power Factor.</a:t>
            </a:r>
          </a:p>
          <a:p>
            <a:pPr>
              <a:spcBef>
                <a:spcPct val="50000"/>
              </a:spcBef>
              <a:buFontTx/>
              <a:buNone/>
              <a:defRPr/>
            </a:pPr>
            <a:r>
              <a:rPr lang="en-US" altLang="en-US" sz="1400" i="0" dirty="0">
                <a:latin typeface="Arial" charset="0"/>
              </a:rPr>
              <a:t>	Meter accuracy shall be adjusted as close to 100% as practical.</a:t>
            </a:r>
            <a:r>
              <a:rPr lang="en-US" altLang="en-US" sz="1800" b="0" i="0" dirty="0">
                <a:latin typeface="Arial" charset="0"/>
              </a:rPr>
              <a:t>   </a:t>
            </a:r>
            <a:endParaRPr lang="en-US" altLang="en-US" sz="1800" i="0" dirty="0">
              <a:latin typeface="Arial" charset="0"/>
            </a:endParaRPr>
          </a:p>
        </p:txBody>
      </p:sp>
      <p:graphicFrame>
        <p:nvGraphicFramePr>
          <p:cNvPr id="22531" name="Object 3"/>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22563" name="Equation" r:id="rId3" imgW="114151" imgH="215619" progId="Equation.3">
                  <p:embed/>
                </p:oleObj>
              </mc:Choice>
              <mc:Fallback>
                <p:oleObj name="Equation" r:id="rId3" imgW="114151" imgH="21561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22564" name="Equation" r:id="rId5" imgW="114151" imgH="215619" progId="Equation.3">
                  <p:embed/>
                </p:oleObj>
              </mc:Choice>
              <mc:Fallback>
                <p:oleObj name="Equation" r:id="rId5"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9"/>
          <p:cNvGraphicFramePr>
            <a:graphicFrameLocks noChangeAspect="1"/>
          </p:cNvGraphicFramePr>
          <p:nvPr/>
        </p:nvGraphicFramePr>
        <p:xfrm>
          <a:off x="2209800" y="1752600"/>
          <a:ext cx="228600" cy="228600"/>
        </p:xfrm>
        <a:graphic>
          <a:graphicData uri="http://schemas.openxmlformats.org/presentationml/2006/ole">
            <mc:AlternateContent xmlns:mc="http://schemas.openxmlformats.org/markup-compatibility/2006">
              <mc:Choice xmlns:v="urn:schemas-microsoft-com:vml" Requires="v">
                <p:oleObj spid="_x0000_s22565" name="Equation" r:id="rId6" imgW="126725" imgH="126725" progId="Equation.3">
                  <p:embed/>
                </p:oleObj>
              </mc:Choice>
              <mc:Fallback>
                <p:oleObj name="Equation" r:id="rId6" imgW="126725" imgH="126725"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7526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10"/>
          <p:cNvGraphicFramePr>
            <a:graphicFrameLocks noChangeAspect="1"/>
          </p:cNvGraphicFramePr>
          <p:nvPr/>
        </p:nvGraphicFramePr>
        <p:xfrm>
          <a:off x="2362200" y="2057400"/>
          <a:ext cx="228600" cy="228600"/>
        </p:xfrm>
        <a:graphic>
          <a:graphicData uri="http://schemas.openxmlformats.org/presentationml/2006/ole">
            <mc:AlternateContent xmlns:mc="http://schemas.openxmlformats.org/markup-compatibility/2006">
              <mc:Choice xmlns:v="urn:schemas-microsoft-com:vml" Requires="v">
                <p:oleObj spid="_x0000_s22566" name="Equation" r:id="rId8" imgW="126725" imgH="126725" progId="Equation.3">
                  <p:embed/>
                </p:oleObj>
              </mc:Choice>
              <mc:Fallback>
                <p:oleObj name="Equation" r:id="rId8" imgW="126725" imgH="126725"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0574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1"/>
          <p:cNvGraphicFramePr>
            <a:graphicFrameLocks noChangeAspect="1"/>
          </p:cNvGraphicFramePr>
          <p:nvPr/>
        </p:nvGraphicFramePr>
        <p:xfrm>
          <a:off x="2590800" y="2362200"/>
          <a:ext cx="228600" cy="228600"/>
        </p:xfrm>
        <a:graphic>
          <a:graphicData uri="http://schemas.openxmlformats.org/presentationml/2006/ole">
            <mc:AlternateContent xmlns:mc="http://schemas.openxmlformats.org/markup-compatibility/2006">
              <mc:Choice xmlns:v="urn:schemas-microsoft-com:vml" Requires="v">
                <p:oleObj spid="_x0000_s22567" name="Equation" r:id="rId10" imgW="126725" imgH="126725" progId="Equation.3">
                  <p:embed/>
                </p:oleObj>
              </mc:Choice>
              <mc:Fallback>
                <p:oleObj name="Equation" r:id="rId10" imgW="126725" imgH="126725"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23622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6" name="Text Box 12"/>
          <p:cNvSpPr txBox="1">
            <a:spLocks noChangeArrowheads="1"/>
          </p:cNvSpPr>
          <p:nvPr/>
        </p:nvSpPr>
        <p:spPr bwMode="auto">
          <a:xfrm>
            <a:off x="33528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400">
                <a:latin typeface="Arial" charset="0"/>
              </a:rPr>
              <a:t>2</a:t>
            </a:r>
          </a:p>
        </p:txBody>
      </p:sp>
      <p:sp>
        <p:nvSpPr>
          <p:cNvPr id="22537" name="Text Box 14"/>
          <p:cNvSpPr txBox="1">
            <a:spLocks noChangeArrowheads="1"/>
          </p:cNvSpPr>
          <p:nvPr/>
        </p:nvSpPr>
        <p:spPr bwMode="auto">
          <a:xfrm>
            <a:off x="6705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400">
                <a:latin typeface="Arial" charset="0"/>
              </a:rPr>
              <a:t>5</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13</a:t>
            </a:fld>
            <a:endParaRPr lang="en-US" i="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7"/>
          <p:cNvSpPr txBox="1">
            <a:spLocks noChangeArrowheads="1"/>
          </p:cNvSpPr>
          <p:nvPr/>
        </p:nvSpPr>
        <p:spPr bwMode="auto">
          <a:xfrm>
            <a:off x="371475" y="146050"/>
            <a:ext cx="8468495" cy="946150"/>
          </a:xfrm>
          <a:prstGeom prst="rect">
            <a:avLst/>
          </a:prstGeom>
          <a:solidFill>
            <a:srgbClr val="FF9900"/>
          </a:solidFill>
          <a:ln>
            <a:noFill/>
          </a:ln>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Comparison Test Using a Portable Meter </a:t>
            </a:r>
            <a:r>
              <a:rPr lang="en-US" altLang="en-US" sz="2800" dirty="0" smtClean="0">
                <a:solidFill>
                  <a:schemeClr val="bg1"/>
                </a:solidFill>
                <a:latin typeface="Arial" charset="0"/>
              </a:rPr>
              <a:t>                 Test </a:t>
            </a:r>
            <a:r>
              <a:rPr lang="en-US" altLang="en-US" sz="2800" dirty="0">
                <a:solidFill>
                  <a:schemeClr val="bg1"/>
                </a:solidFill>
                <a:latin typeface="Arial" charset="0"/>
              </a:rPr>
              <a:t>System</a:t>
            </a:r>
          </a:p>
        </p:txBody>
      </p:sp>
      <p:sp>
        <p:nvSpPr>
          <p:cNvPr id="23555" name="Text Box 1033"/>
          <p:cNvSpPr txBox="1">
            <a:spLocks noChangeArrowheads="1"/>
          </p:cNvSpPr>
          <p:nvPr/>
        </p:nvSpPr>
        <p:spPr bwMode="auto">
          <a:xfrm>
            <a:off x="371475" y="1241425"/>
            <a:ext cx="62579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pPr>
            <a:r>
              <a:rPr lang="en-US" altLang="en-US" sz="2000" b="0" dirty="0">
                <a:latin typeface="AvantGarde" pitchFamily="34" charset="0"/>
              </a:rPr>
              <a:t> </a:t>
            </a:r>
            <a:r>
              <a:rPr lang="en-US" altLang="en-US" sz="1800" b="0" dirty="0">
                <a:latin typeface="Arial" panose="020B0604020202020204" pitchFamily="34" charset="0"/>
                <a:cs typeface="Arial" panose="020B0604020202020204" pitchFamily="34" charset="0"/>
              </a:rPr>
              <a:t>Test Jack, Watthour Standard and Current Synthesizer in one lightweight unit.</a:t>
            </a:r>
          </a:p>
          <a:p>
            <a:pPr>
              <a:spcBef>
                <a:spcPts val="600"/>
              </a:spcBef>
            </a:pPr>
            <a:r>
              <a:rPr lang="en-US" altLang="en-US" sz="1800" b="0" dirty="0">
                <a:latin typeface="Arial" panose="020B0604020202020204" pitchFamily="34" charset="0"/>
                <a:cs typeface="Arial" panose="020B0604020202020204" pitchFamily="34" charset="0"/>
              </a:rPr>
              <a:t> No setup wiring is needed.</a:t>
            </a:r>
          </a:p>
          <a:p>
            <a:pPr>
              <a:spcBef>
                <a:spcPts val="600"/>
              </a:spcBef>
            </a:pPr>
            <a:r>
              <a:rPr lang="en-US" altLang="en-US" sz="1800" b="0" dirty="0">
                <a:latin typeface="Arial" panose="020B0604020202020204" pitchFamily="34" charset="0"/>
                <a:cs typeface="Arial" panose="020B0604020202020204" pitchFamily="34" charset="0"/>
              </a:rPr>
              <a:t> Simple to use, even for non-metering personnel.</a:t>
            </a:r>
          </a:p>
        </p:txBody>
      </p:sp>
      <p:sp>
        <p:nvSpPr>
          <p:cNvPr id="23556" name="Text Box 1035"/>
          <p:cNvSpPr txBox="1">
            <a:spLocks noChangeArrowheads="1"/>
          </p:cNvSpPr>
          <p:nvPr/>
        </p:nvSpPr>
        <p:spPr bwMode="auto">
          <a:xfrm>
            <a:off x="261120" y="4742614"/>
            <a:ext cx="85788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panose="020B0604020202020204" pitchFamily="34" charset="0"/>
                <a:cs typeface="Arial" panose="020B0604020202020204" pitchFamily="34" charset="0"/>
              </a:rPr>
              <a:t> </a:t>
            </a:r>
            <a:r>
              <a:rPr lang="en-US" altLang="en-US" sz="1600" b="0" dirty="0">
                <a:latin typeface="Arial" panose="020B0604020202020204" pitchFamily="34" charset="0"/>
                <a:cs typeface="Arial" panose="020B0604020202020204" pitchFamily="34" charset="0"/>
              </a:rPr>
              <a:t>Limited Use</a:t>
            </a:r>
          </a:p>
          <a:p>
            <a:pPr lvl="1">
              <a:spcBef>
                <a:spcPct val="50000"/>
              </a:spcBef>
              <a:buFontTx/>
              <a:buChar char="•"/>
            </a:pPr>
            <a:r>
              <a:rPr lang="en-US" altLang="en-US" sz="1600" b="0" dirty="0">
                <a:latin typeface="Arial" panose="020B0604020202020204" pitchFamily="34" charset="0"/>
                <a:cs typeface="Arial" panose="020B0604020202020204" pitchFamily="34" charset="0"/>
              </a:rPr>
              <a:t> Some units  are limited to Single Phase meters only.</a:t>
            </a:r>
          </a:p>
          <a:p>
            <a:pPr lvl="1">
              <a:spcBef>
                <a:spcPct val="50000"/>
              </a:spcBef>
              <a:buFontTx/>
              <a:buChar char="•"/>
            </a:pPr>
            <a:r>
              <a:rPr lang="en-US" altLang="en-US" sz="1600" b="0" dirty="0">
                <a:latin typeface="Arial" panose="020B0604020202020204" pitchFamily="34" charset="0"/>
                <a:cs typeface="Arial" panose="020B0604020202020204" pitchFamily="34" charset="0"/>
              </a:rPr>
              <a:t> Others will test  all Self-contained and Transformer Rated meters except the 5S/35S/45S.</a:t>
            </a:r>
          </a:p>
        </p:txBody>
      </p:sp>
      <p:pic>
        <p:nvPicPr>
          <p:cNvPr id="23557" name="Picture 7" descr="H:\DATA\Test Equipment\RM-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965" y="1255273"/>
            <a:ext cx="2230132" cy="213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H:\DATA\S.E. Meter School\Testing\Probw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47" y="2626419"/>
            <a:ext cx="3312759" cy="211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GAXGPFS01\GWJOHNSO$\Desktop\NT9_overviewH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940" y="3113899"/>
            <a:ext cx="2576887" cy="20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14</a:t>
            </a:fld>
            <a:endParaRPr lang="en-US" i="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uplex ada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74750"/>
            <a:ext cx="36576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duplex ada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23174"/>
            <a:ext cx="3657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457200" y="1312863"/>
            <a:ext cx="44561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charset="0"/>
              </a:rPr>
              <a:t>  Easy and inexpensive way to handle high bill complaints.</a:t>
            </a:r>
          </a:p>
          <a:p>
            <a:pPr>
              <a:spcBef>
                <a:spcPct val="50000"/>
              </a:spcBef>
            </a:pPr>
            <a:r>
              <a:rPr lang="en-US" altLang="en-US" sz="1800" b="0" dirty="0">
                <a:latin typeface="Arial" charset="0"/>
              </a:rPr>
              <a:t>  A control meter, with known accuracy  is placed in series with the customer’s meter using a duplex adapter.</a:t>
            </a:r>
          </a:p>
          <a:p>
            <a:pPr>
              <a:spcBef>
                <a:spcPct val="50000"/>
              </a:spcBef>
            </a:pPr>
            <a:r>
              <a:rPr lang="en-US" altLang="en-US" sz="1800" b="0" dirty="0">
                <a:latin typeface="Arial" charset="0"/>
              </a:rPr>
              <a:t>  The control meter is left in place for a sufficient period of time (i.e. one week).</a:t>
            </a:r>
          </a:p>
          <a:p>
            <a:pPr>
              <a:spcBef>
                <a:spcPct val="50000"/>
              </a:spcBef>
            </a:pPr>
            <a:r>
              <a:rPr lang="en-US" altLang="en-US" sz="1800" b="0" dirty="0">
                <a:latin typeface="Arial" charset="0"/>
              </a:rPr>
              <a:t>  Readings on both meters are recorded when the control meter is installed and when removed.</a:t>
            </a:r>
          </a:p>
          <a:p>
            <a:pPr>
              <a:spcBef>
                <a:spcPct val="50000"/>
              </a:spcBef>
            </a:pPr>
            <a:r>
              <a:rPr lang="en-US" altLang="en-US" sz="1800" b="0" dirty="0">
                <a:latin typeface="Arial" charset="0"/>
              </a:rPr>
              <a:t>  The accuracy of the customer’s meter is calculated from any difference in consumption.</a:t>
            </a:r>
          </a:p>
        </p:txBody>
      </p:sp>
      <p:sp>
        <p:nvSpPr>
          <p:cNvPr id="25605" name="Text Box 6"/>
          <p:cNvSpPr txBox="1">
            <a:spLocks noChangeArrowheads="1"/>
          </p:cNvSpPr>
          <p:nvPr/>
        </p:nvSpPr>
        <p:spPr bwMode="auto">
          <a:xfrm>
            <a:off x="270588" y="228600"/>
            <a:ext cx="8492412" cy="946150"/>
          </a:xfrm>
          <a:prstGeom prst="rect">
            <a:avLst/>
          </a:prstGeom>
          <a:solidFill>
            <a:srgbClr val="FF9900"/>
          </a:solidFill>
          <a:ln>
            <a:noFill/>
          </a:ln>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Comparison </a:t>
            </a:r>
            <a:r>
              <a:rPr lang="en-US" altLang="en-US" sz="2800" u="sng" dirty="0">
                <a:solidFill>
                  <a:schemeClr val="bg1"/>
                </a:solidFill>
                <a:latin typeface="Arial" charset="0"/>
              </a:rPr>
              <a:t>Check</a:t>
            </a:r>
            <a:r>
              <a:rPr lang="en-US" altLang="en-US" sz="2800" dirty="0">
                <a:solidFill>
                  <a:schemeClr val="bg1"/>
                </a:solidFill>
                <a:latin typeface="Arial" charset="0"/>
              </a:rPr>
              <a:t> Using a Second </a:t>
            </a:r>
            <a:r>
              <a:rPr lang="en-US" altLang="en-US" sz="2800" dirty="0" smtClean="0">
                <a:solidFill>
                  <a:schemeClr val="bg1"/>
                </a:solidFill>
                <a:latin typeface="Arial" charset="0"/>
              </a:rPr>
              <a:t>                Watthour </a:t>
            </a:r>
            <a:r>
              <a:rPr lang="en-US" altLang="en-US" sz="2800" dirty="0">
                <a:solidFill>
                  <a:schemeClr val="bg1"/>
                </a:solidFill>
                <a:latin typeface="Arial" charset="0"/>
              </a:rPr>
              <a:t>Meter</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15</a:t>
            </a:fld>
            <a:endParaRPr lang="en-US" i="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p:cNvSpPr txBox="1">
            <a:spLocks noChangeArrowheads="1"/>
          </p:cNvSpPr>
          <p:nvPr/>
        </p:nvSpPr>
        <p:spPr bwMode="auto">
          <a:xfrm>
            <a:off x="533400" y="361950"/>
            <a:ext cx="7924800" cy="5238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Radian RM-17</a:t>
            </a:r>
          </a:p>
        </p:txBody>
      </p:sp>
      <p:sp>
        <p:nvSpPr>
          <p:cNvPr id="26627" name="Text Box 8"/>
          <p:cNvSpPr txBox="1">
            <a:spLocks noChangeArrowheads="1"/>
          </p:cNvSpPr>
          <p:nvPr/>
        </p:nvSpPr>
        <p:spPr bwMode="auto">
          <a:xfrm>
            <a:off x="314325" y="1646238"/>
            <a:ext cx="4445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Tests Single Phase Self-Contained watthour meters.</a:t>
            </a:r>
          </a:p>
          <a:p>
            <a:pPr>
              <a:spcBef>
                <a:spcPct val="50000"/>
              </a:spcBef>
            </a:pPr>
            <a:r>
              <a:rPr lang="en-US" altLang="en-US" sz="2000" b="0" dirty="0">
                <a:latin typeface="Arial" panose="020B0604020202020204" pitchFamily="34" charset="0"/>
                <a:cs typeface="Arial" panose="020B0604020202020204" pitchFamily="34" charset="0"/>
              </a:rPr>
              <a:t> Meter Forms  1S, 2S, 2SE, 12S and 12SE.</a:t>
            </a:r>
          </a:p>
          <a:p>
            <a:pPr>
              <a:spcBef>
                <a:spcPct val="50000"/>
              </a:spcBef>
            </a:pPr>
            <a:r>
              <a:rPr lang="en-US" altLang="en-US" sz="2000" b="0" dirty="0">
                <a:latin typeface="Arial" panose="020B0604020202020204" pitchFamily="34" charset="0"/>
                <a:cs typeface="Arial" panose="020B0604020202020204" pitchFamily="34" charset="0"/>
              </a:rPr>
              <a:t> Closed link meter testing. </a:t>
            </a:r>
          </a:p>
          <a:p>
            <a:pPr>
              <a:spcBef>
                <a:spcPct val="50000"/>
              </a:spcBef>
            </a:pPr>
            <a:r>
              <a:rPr lang="en-US" altLang="en-US" sz="2000" b="0" dirty="0">
                <a:latin typeface="Arial" panose="020B0604020202020204" pitchFamily="34" charset="0"/>
                <a:cs typeface="Arial" panose="020B0604020202020204" pitchFamily="34" charset="0"/>
              </a:rPr>
              <a:t> Produces 0.2 - 50 amps current.</a:t>
            </a:r>
          </a:p>
          <a:p>
            <a:pPr>
              <a:spcBef>
                <a:spcPct val="50000"/>
              </a:spcBef>
            </a:pPr>
            <a:r>
              <a:rPr lang="en-US" altLang="en-US" sz="2000" b="0" dirty="0">
                <a:latin typeface="Arial" panose="020B0604020202020204" pitchFamily="34" charset="0"/>
                <a:cs typeface="Arial" panose="020B0604020202020204" pitchFamily="34" charset="0"/>
              </a:rPr>
              <a:t> Operates on any AC voltage source (60 to 600 volts).</a:t>
            </a:r>
          </a:p>
          <a:p>
            <a:pPr>
              <a:spcBef>
                <a:spcPct val="50000"/>
              </a:spcBef>
            </a:pPr>
            <a:r>
              <a:rPr lang="en-US" altLang="en-US" sz="2000" b="0" dirty="0">
                <a:latin typeface="Arial" panose="020B0604020202020204" pitchFamily="34" charset="0"/>
                <a:cs typeface="Arial" panose="020B0604020202020204" pitchFamily="34" charset="0"/>
              </a:rPr>
              <a:t> Tests Full Load, Light Load and Power Factor</a:t>
            </a:r>
          </a:p>
        </p:txBody>
      </p:sp>
      <p:pic>
        <p:nvPicPr>
          <p:cNvPr id="26628" name="Picture 4" descr="RM-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325" y="1273175"/>
            <a:ext cx="39195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16</a:t>
            </a:fld>
            <a:endParaRPr lang="en-US" i="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533400" y="361950"/>
            <a:ext cx="7924800" cy="5238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Radian RM-17</a:t>
            </a:r>
          </a:p>
        </p:txBody>
      </p:sp>
      <p:sp>
        <p:nvSpPr>
          <p:cNvPr id="27651" name="Text Box 8"/>
          <p:cNvSpPr txBox="1">
            <a:spLocks noChangeArrowheads="1"/>
          </p:cNvSpPr>
          <p:nvPr/>
        </p:nvSpPr>
        <p:spPr bwMode="auto">
          <a:xfrm>
            <a:off x="314325" y="1366838"/>
            <a:ext cx="46688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vantGarde" pitchFamily="34" charset="0"/>
              </a:rPr>
              <a:t> </a:t>
            </a:r>
            <a:r>
              <a:rPr lang="en-US" altLang="en-US" sz="2000" b="0" dirty="0">
                <a:latin typeface="Arial" panose="020B0604020202020204" pitchFamily="34" charset="0"/>
                <a:cs typeface="Arial" panose="020B0604020202020204" pitchFamily="34" charset="0"/>
              </a:rPr>
              <a:t>The socket adapter jumps the Customers service when installed but the front of the adapter remains de-energized.</a:t>
            </a:r>
          </a:p>
          <a:p>
            <a:pPr>
              <a:spcBef>
                <a:spcPct val="50000"/>
              </a:spcBef>
            </a:pPr>
            <a:r>
              <a:rPr lang="en-US" altLang="en-US" sz="2000" b="0" dirty="0">
                <a:latin typeface="Arial" panose="020B0604020202020204" pitchFamily="34" charset="0"/>
                <a:cs typeface="Arial" panose="020B0604020202020204" pitchFamily="34" charset="0"/>
              </a:rPr>
              <a:t> Programmed with default Meter Forms, </a:t>
            </a:r>
            <a:r>
              <a:rPr lang="en-US" altLang="en-US" sz="2000" b="0" dirty="0" err="1">
                <a:latin typeface="Arial" panose="020B0604020202020204" pitchFamily="34" charset="0"/>
                <a:cs typeface="Arial" panose="020B0604020202020204" pitchFamily="34" charset="0"/>
              </a:rPr>
              <a:t>Kh</a:t>
            </a:r>
            <a:r>
              <a:rPr lang="en-US" altLang="en-US" sz="2000" b="0" dirty="0">
                <a:latin typeface="Arial" panose="020B0604020202020204" pitchFamily="34" charset="0"/>
                <a:cs typeface="Arial" panose="020B0604020202020204" pitchFamily="34" charset="0"/>
              </a:rPr>
              <a:t> values and tests. </a:t>
            </a:r>
          </a:p>
          <a:p>
            <a:pPr>
              <a:spcBef>
                <a:spcPct val="50000"/>
              </a:spcBef>
            </a:pPr>
            <a:r>
              <a:rPr lang="en-US" altLang="en-US" sz="2000" b="0" dirty="0">
                <a:latin typeface="Arial" panose="020B0604020202020204" pitchFamily="34" charset="0"/>
                <a:cs typeface="Arial" panose="020B0604020202020204" pitchFamily="34" charset="0"/>
              </a:rPr>
              <a:t> Customizable program to create new or edit existing tests. </a:t>
            </a:r>
          </a:p>
          <a:p>
            <a:pPr>
              <a:spcBef>
                <a:spcPct val="50000"/>
              </a:spcBef>
            </a:pPr>
            <a:r>
              <a:rPr lang="en-US" altLang="en-US" sz="2000" b="0" dirty="0">
                <a:latin typeface="Arial" panose="020B0604020202020204" pitchFamily="34" charset="0"/>
                <a:cs typeface="Arial" panose="020B0604020202020204" pitchFamily="34" charset="0"/>
              </a:rPr>
              <a:t> Once test is chosen select Run Test. The meter will power up and the test will start.</a:t>
            </a:r>
          </a:p>
          <a:p>
            <a:pPr>
              <a:spcBef>
                <a:spcPct val="50000"/>
              </a:spcBef>
            </a:pPr>
            <a:r>
              <a:rPr lang="en-US" altLang="en-US" sz="2000" b="0" dirty="0">
                <a:latin typeface="Arial" panose="020B0604020202020204" pitchFamily="34" charset="0"/>
                <a:cs typeface="Arial" panose="020B0604020202020204" pitchFamily="34" charset="0"/>
              </a:rPr>
              <a:t> Test results will provide FL, LL, PF and Weighted Accuracy Average. </a:t>
            </a:r>
          </a:p>
        </p:txBody>
      </p:sp>
      <p:pic>
        <p:nvPicPr>
          <p:cNvPr id="27652" name="Picture 5" descr="RM-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00" y="1273175"/>
            <a:ext cx="4314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17</a:t>
            </a:fld>
            <a:endParaRPr lang="en-US" i="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9"/>
          <p:cNvSpPr txBox="1">
            <a:spLocks noChangeArrowheads="1"/>
          </p:cNvSpPr>
          <p:nvPr/>
        </p:nvSpPr>
        <p:spPr bwMode="auto">
          <a:xfrm>
            <a:off x="533400" y="136525"/>
            <a:ext cx="7924800" cy="5238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err="1">
                <a:solidFill>
                  <a:schemeClr val="bg1"/>
                </a:solidFill>
                <a:latin typeface="Arial" charset="0"/>
              </a:rPr>
              <a:t>ProbeWell</a:t>
            </a:r>
            <a:r>
              <a:rPr lang="en-US" altLang="en-US" sz="2800" dirty="0">
                <a:solidFill>
                  <a:schemeClr val="bg1"/>
                </a:solidFill>
                <a:latin typeface="Arial" charset="0"/>
              </a:rPr>
              <a:t> MT-1/NT9</a:t>
            </a:r>
          </a:p>
        </p:txBody>
      </p:sp>
      <p:sp>
        <p:nvSpPr>
          <p:cNvPr id="28675" name="Text Box 8"/>
          <p:cNvSpPr txBox="1">
            <a:spLocks noChangeArrowheads="1"/>
          </p:cNvSpPr>
          <p:nvPr/>
        </p:nvSpPr>
        <p:spPr bwMode="auto">
          <a:xfrm>
            <a:off x="314325" y="890588"/>
            <a:ext cx="455612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panose="020B0604020202020204" pitchFamily="34" charset="0"/>
                <a:cs typeface="Arial" panose="020B0604020202020204" pitchFamily="34" charset="0"/>
              </a:rPr>
              <a:t> Portable 3 Phase watthour meter tester. </a:t>
            </a:r>
          </a:p>
          <a:p>
            <a:pPr>
              <a:spcBef>
                <a:spcPct val="50000"/>
              </a:spcBef>
            </a:pPr>
            <a:r>
              <a:rPr lang="en-US" altLang="en-US" sz="1800" b="0" dirty="0">
                <a:latin typeface="Arial" panose="020B0604020202020204" pitchFamily="34" charset="0"/>
                <a:cs typeface="Arial" panose="020B0604020202020204" pitchFamily="34" charset="0"/>
              </a:rPr>
              <a:t> Tests meter forms: 1S, 2S, 2SE, 3S, 4S, 6S, 8S, 9S, 12S, 12SE, 14S, 15S, 16S and 16SE</a:t>
            </a:r>
          </a:p>
          <a:p>
            <a:pPr>
              <a:spcBef>
                <a:spcPct val="50000"/>
              </a:spcBef>
            </a:pPr>
            <a:r>
              <a:rPr lang="en-US" altLang="en-US" sz="1800" b="0" dirty="0">
                <a:latin typeface="Arial" panose="020B0604020202020204" pitchFamily="34" charset="0"/>
                <a:cs typeface="Arial" panose="020B0604020202020204" pitchFamily="34" charset="0"/>
              </a:rPr>
              <a:t> Does </a:t>
            </a:r>
            <a:r>
              <a:rPr lang="en-US" altLang="en-US" sz="1800" b="0" u="sng" dirty="0">
                <a:latin typeface="Arial" panose="020B0604020202020204" pitchFamily="34" charset="0"/>
                <a:cs typeface="Arial" panose="020B0604020202020204" pitchFamily="34" charset="0"/>
              </a:rPr>
              <a:t>NOT</a:t>
            </a:r>
            <a:r>
              <a:rPr lang="en-US" altLang="en-US" sz="1800" b="0" dirty="0">
                <a:latin typeface="Arial" panose="020B0604020202020204" pitchFamily="34" charset="0"/>
                <a:cs typeface="Arial" panose="020B0604020202020204" pitchFamily="34" charset="0"/>
              </a:rPr>
              <a:t> test a 5S, 35S or 45S</a:t>
            </a:r>
          </a:p>
          <a:p>
            <a:pPr>
              <a:spcBef>
                <a:spcPct val="50000"/>
              </a:spcBef>
            </a:pPr>
            <a:r>
              <a:rPr lang="en-US" altLang="en-US" sz="1800" b="0" dirty="0">
                <a:latin typeface="Arial" panose="020B0604020202020204" pitchFamily="34" charset="0"/>
                <a:cs typeface="Arial" panose="020B0604020202020204" pitchFamily="34" charset="0"/>
              </a:rPr>
              <a:t> Closed link testing.</a:t>
            </a:r>
          </a:p>
          <a:p>
            <a:pPr>
              <a:spcBef>
                <a:spcPct val="50000"/>
              </a:spcBef>
            </a:pPr>
            <a:r>
              <a:rPr lang="en-US" altLang="en-US" sz="1800" b="0" dirty="0">
                <a:latin typeface="Arial" panose="020B0604020202020204" pitchFamily="34" charset="0"/>
                <a:cs typeface="Arial" panose="020B0604020202020204" pitchFamily="34" charset="0"/>
              </a:rPr>
              <a:t> Capable of producing 0.25 to 50 amps of three phase current. </a:t>
            </a:r>
          </a:p>
          <a:p>
            <a:pPr>
              <a:spcBef>
                <a:spcPct val="50000"/>
              </a:spcBef>
            </a:pPr>
            <a:r>
              <a:rPr lang="en-US" altLang="en-US" sz="1800" b="0" dirty="0">
                <a:latin typeface="Arial" panose="020B0604020202020204" pitchFamily="34" charset="0"/>
                <a:cs typeface="Arial" panose="020B0604020202020204" pitchFamily="34" charset="0"/>
              </a:rPr>
              <a:t> Operates on any AC voltage source (100-600 volts).</a:t>
            </a:r>
          </a:p>
          <a:p>
            <a:pPr>
              <a:spcBef>
                <a:spcPct val="50000"/>
              </a:spcBef>
            </a:pPr>
            <a:r>
              <a:rPr lang="en-US" altLang="en-US" sz="1800" b="0" dirty="0">
                <a:latin typeface="Arial" panose="020B0604020202020204" pitchFamily="34" charset="0"/>
                <a:cs typeface="Arial" panose="020B0604020202020204" pitchFamily="34" charset="0"/>
              </a:rPr>
              <a:t> Test results will provide FL, LL, PF and Weighted Accuracy Average. </a:t>
            </a:r>
          </a:p>
          <a:p>
            <a:pPr>
              <a:spcBef>
                <a:spcPct val="50000"/>
              </a:spcBef>
            </a:pPr>
            <a:r>
              <a:rPr lang="en-US" altLang="en-US" sz="1800" b="0" dirty="0">
                <a:latin typeface="Arial" panose="020B0604020202020204" pitchFamily="34" charset="0"/>
                <a:cs typeface="Arial" panose="020B0604020202020204" pitchFamily="34" charset="0"/>
              </a:rPr>
              <a:t> Reverse power flow capability for bi-directional solid state meters.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663" y="1722807"/>
            <a:ext cx="3993945" cy="352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18</a:t>
            </a:fld>
            <a:endParaRPr lang="en-US" i="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533400" y="88900"/>
            <a:ext cx="7924800" cy="5238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err="1">
                <a:solidFill>
                  <a:schemeClr val="bg1"/>
                </a:solidFill>
                <a:latin typeface="Arial" charset="0"/>
              </a:rPr>
              <a:t>ProbeWell</a:t>
            </a:r>
            <a:r>
              <a:rPr lang="en-US" altLang="en-US" sz="2800" dirty="0">
                <a:solidFill>
                  <a:schemeClr val="bg1"/>
                </a:solidFill>
                <a:latin typeface="Arial" charset="0"/>
              </a:rPr>
              <a:t> MT-1/NT9</a:t>
            </a:r>
          </a:p>
        </p:txBody>
      </p:sp>
      <p:sp>
        <p:nvSpPr>
          <p:cNvPr id="29699" name="Text Box 8"/>
          <p:cNvSpPr txBox="1">
            <a:spLocks noChangeArrowheads="1"/>
          </p:cNvSpPr>
          <p:nvPr/>
        </p:nvSpPr>
        <p:spPr bwMode="auto">
          <a:xfrm>
            <a:off x="314325" y="639516"/>
            <a:ext cx="5642592"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panose="020B0604020202020204" pitchFamily="34" charset="0"/>
                <a:cs typeface="Arial" panose="020B0604020202020204" pitchFamily="34" charset="0"/>
              </a:rPr>
              <a:t> Set the Form Selector switch on the back of the adapter to the correct form and move the twist spades to the correct location. </a:t>
            </a:r>
          </a:p>
          <a:p>
            <a:pPr>
              <a:spcBef>
                <a:spcPct val="50000"/>
              </a:spcBef>
            </a:pPr>
            <a:r>
              <a:rPr lang="en-US" altLang="en-US" sz="1800" b="0" dirty="0">
                <a:latin typeface="Arial" panose="020B0604020202020204" pitchFamily="34" charset="0"/>
                <a:cs typeface="Arial" panose="020B0604020202020204" pitchFamily="34" charset="0"/>
              </a:rPr>
              <a:t> The socket adapter jumps the Customers service when installed but the front of the adapter remains de-energized.</a:t>
            </a:r>
          </a:p>
          <a:p>
            <a:pPr>
              <a:spcBef>
                <a:spcPct val="50000"/>
              </a:spcBef>
            </a:pPr>
            <a:r>
              <a:rPr lang="en-US" altLang="en-US" sz="1800" b="0" dirty="0">
                <a:latin typeface="Arial" panose="020B0604020202020204" pitchFamily="34" charset="0"/>
                <a:cs typeface="Arial" panose="020B0604020202020204" pitchFamily="34" charset="0"/>
              </a:rPr>
              <a:t> Choose the Preset-Quick, Preset-Full test or select User-Defined Test. </a:t>
            </a:r>
          </a:p>
          <a:p>
            <a:pPr>
              <a:spcBef>
                <a:spcPct val="50000"/>
              </a:spcBef>
            </a:pPr>
            <a:r>
              <a:rPr lang="en-US" altLang="en-US" sz="1800" b="0" dirty="0">
                <a:latin typeface="Arial" panose="020B0604020202020204" pitchFamily="34" charset="0"/>
                <a:cs typeface="Arial" panose="020B0604020202020204" pitchFamily="34" charset="0"/>
              </a:rPr>
              <a:t> If either Preset Test is selected the unit will determine the type of service and meter form installed. </a:t>
            </a:r>
          </a:p>
          <a:p>
            <a:pPr>
              <a:spcBef>
                <a:spcPct val="50000"/>
              </a:spcBef>
            </a:pPr>
            <a:r>
              <a:rPr lang="en-US" altLang="en-US" sz="1800" b="0" dirty="0">
                <a:latin typeface="Arial" panose="020B0604020202020204" pitchFamily="34" charset="0"/>
                <a:cs typeface="Arial" panose="020B0604020202020204" pitchFamily="34" charset="0"/>
              </a:rPr>
              <a:t> When the optical pickup is used testing a solid state meter the test becomes fully automatic after the power switch is turned on.</a:t>
            </a:r>
          </a:p>
          <a:p>
            <a:pPr>
              <a:spcBef>
                <a:spcPct val="50000"/>
              </a:spcBef>
            </a:pPr>
            <a:r>
              <a:rPr lang="en-US" altLang="en-US" sz="1800" b="0" dirty="0">
                <a:latin typeface="Arial" panose="020B0604020202020204" pitchFamily="34" charset="0"/>
                <a:cs typeface="Arial" panose="020B0604020202020204" pitchFamily="34" charset="0"/>
              </a:rPr>
              <a:t> Once the test is complete the results page will display the FL, LL, PF and Weighted Accuracy average.  </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5056" y="763588"/>
            <a:ext cx="2901288" cy="220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GAXGPFS24\GWJOHNSO$\Desktop\Probewell\DSCN08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549" y="3303340"/>
            <a:ext cx="3131090" cy="254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19</a:t>
            </a:fld>
            <a:endParaRPr lang="en-US" i="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685800" y="576263"/>
            <a:ext cx="7848600" cy="584200"/>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dirty="0" smtClean="0">
                <a:solidFill>
                  <a:schemeClr val="bg1"/>
                </a:solidFill>
                <a:latin typeface="Arial" charset="0"/>
              </a:rPr>
              <a:t>Why Do We Test Meters? </a:t>
            </a:r>
            <a:endParaRPr lang="en-US" altLang="en-US" dirty="0">
              <a:solidFill>
                <a:schemeClr val="bg1"/>
              </a:solidFill>
              <a:latin typeface="Arial"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a:t>
            </a:fld>
            <a:endParaRPr lang="en-US" i="0"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588" y="2305050"/>
            <a:ext cx="20288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388" y="1254125"/>
            <a:ext cx="5157787"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9"/>
          <p:cNvSpPr txBox="1">
            <a:spLocks noChangeArrowheads="1"/>
          </p:cNvSpPr>
          <p:nvPr/>
        </p:nvSpPr>
        <p:spPr bwMode="auto">
          <a:xfrm>
            <a:off x="533400" y="361950"/>
            <a:ext cx="7924800" cy="5238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err="1">
                <a:solidFill>
                  <a:schemeClr val="bg1"/>
                </a:solidFill>
                <a:latin typeface="Arial" charset="0"/>
              </a:rPr>
              <a:t>Powermetrix</a:t>
            </a:r>
            <a:r>
              <a:rPr lang="en-US" altLang="en-US" sz="2800" dirty="0">
                <a:solidFill>
                  <a:schemeClr val="bg1"/>
                </a:solidFill>
                <a:latin typeface="Arial" charset="0"/>
              </a:rPr>
              <a:t> Automated Meter Tester</a:t>
            </a:r>
          </a:p>
        </p:txBody>
      </p:sp>
      <p:sp>
        <p:nvSpPr>
          <p:cNvPr id="30724" name="Text Box 8"/>
          <p:cNvSpPr txBox="1">
            <a:spLocks noChangeArrowheads="1"/>
          </p:cNvSpPr>
          <p:nvPr/>
        </p:nvSpPr>
        <p:spPr bwMode="auto">
          <a:xfrm>
            <a:off x="314325" y="1703388"/>
            <a:ext cx="33639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Tests  most ANSI socket based meters.</a:t>
            </a:r>
          </a:p>
          <a:p>
            <a:pPr>
              <a:spcBef>
                <a:spcPct val="50000"/>
              </a:spcBef>
            </a:pPr>
            <a:r>
              <a:rPr lang="en-US" altLang="en-US" sz="2000" b="0" dirty="0">
                <a:latin typeface="Arial" panose="020B0604020202020204" pitchFamily="34" charset="0"/>
                <a:cs typeface="Arial" panose="020B0604020202020204" pitchFamily="34" charset="0"/>
              </a:rPr>
              <a:t> Closed link meter testing </a:t>
            </a:r>
          </a:p>
          <a:p>
            <a:pPr>
              <a:spcBef>
                <a:spcPct val="50000"/>
              </a:spcBef>
            </a:pPr>
            <a:r>
              <a:rPr lang="en-US" altLang="en-US" sz="2000" b="0" dirty="0">
                <a:latin typeface="Arial" panose="020B0604020202020204" pitchFamily="34" charset="0"/>
                <a:cs typeface="Arial" panose="020B0604020202020204" pitchFamily="34" charset="0"/>
              </a:rPr>
              <a:t> Synthesized voltage &amp; up to 30 amps current source.</a:t>
            </a:r>
          </a:p>
          <a:p>
            <a:pPr>
              <a:spcBef>
                <a:spcPct val="50000"/>
              </a:spcBef>
            </a:pPr>
            <a:r>
              <a:rPr lang="en-US" altLang="en-US" sz="2000" b="0" dirty="0">
                <a:latin typeface="Arial" panose="020B0604020202020204" pitchFamily="34" charset="0"/>
                <a:cs typeface="Arial" panose="020B0604020202020204" pitchFamily="34" charset="0"/>
              </a:rPr>
              <a:t> Operates on any AC voltage source (100 to 530 volts).</a:t>
            </a:r>
          </a:p>
          <a:p>
            <a:pPr>
              <a:spcBef>
                <a:spcPct val="50000"/>
              </a:spcBef>
            </a:pPr>
            <a:r>
              <a:rPr lang="en-US" altLang="en-US" sz="2000" b="0" dirty="0">
                <a:latin typeface="Arial" panose="020B0604020202020204" pitchFamily="34" charset="0"/>
                <a:cs typeface="Arial" panose="020B0604020202020204" pitchFamily="34" charset="0"/>
              </a:rPr>
              <a:t> Test </a:t>
            </a:r>
            <a:r>
              <a:rPr lang="en-US" altLang="en-US" sz="2000" b="0" dirty="0" err="1">
                <a:latin typeface="Arial" panose="020B0604020202020204" pitchFamily="34" charset="0"/>
                <a:cs typeface="Arial" panose="020B0604020202020204" pitchFamily="34" charset="0"/>
              </a:rPr>
              <a:t>Wh</a:t>
            </a:r>
            <a:r>
              <a:rPr lang="en-US" altLang="en-US" sz="2000" b="0" dirty="0">
                <a:latin typeface="Arial" panose="020B0604020202020204" pitchFamily="34" charset="0"/>
                <a:cs typeface="Arial" panose="020B0604020202020204" pitchFamily="34" charset="0"/>
              </a:rPr>
              <a:t>, </a:t>
            </a:r>
            <a:r>
              <a:rPr lang="en-US" altLang="en-US" sz="2000" b="0" dirty="0" err="1">
                <a:latin typeface="Arial" panose="020B0604020202020204" pitchFamily="34" charset="0"/>
                <a:cs typeface="Arial" panose="020B0604020202020204" pitchFamily="34" charset="0"/>
              </a:rPr>
              <a:t>VARh</a:t>
            </a:r>
            <a:r>
              <a:rPr lang="en-US" altLang="en-US" sz="2000" b="0" dirty="0">
                <a:latin typeface="Arial" panose="020B0604020202020204" pitchFamily="34" charset="0"/>
                <a:cs typeface="Arial" panose="020B0604020202020204" pitchFamily="34" charset="0"/>
              </a:rPr>
              <a:t>, </a:t>
            </a:r>
            <a:r>
              <a:rPr lang="en-US" altLang="en-US" sz="2000" b="0" dirty="0" err="1">
                <a:latin typeface="Arial" panose="020B0604020202020204" pitchFamily="34" charset="0"/>
                <a:cs typeface="Arial" panose="020B0604020202020204" pitchFamily="34" charset="0"/>
              </a:rPr>
              <a:t>VAh</a:t>
            </a:r>
            <a:endParaRPr lang="en-US" altLang="en-US" sz="2000" b="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20</a:t>
            </a:fld>
            <a:endParaRPr lang="en-US" i="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H:\DATA\Testing\Test Equipment\Radian Bantam P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532" y="1136650"/>
            <a:ext cx="3435181" cy="472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9"/>
          <p:cNvSpPr txBox="1">
            <a:spLocks noChangeArrowheads="1"/>
          </p:cNvSpPr>
          <p:nvPr/>
        </p:nvSpPr>
        <p:spPr bwMode="auto">
          <a:xfrm>
            <a:off x="533400" y="361950"/>
            <a:ext cx="7924800" cy="5238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Radian Portable Three-phase Meter Tester</a:t>
            </a:r>
          </a:p>
        </p:txBody>
      </p:sp>
      <p:sp>
        <p:nvSpPr>
          <p:cNvPr id="31748" name="Text Box 8"/>
          <p:cNvSpPr txBox="1">
            <a:spLocks noChangeArrowheads="1"/>
          </p:cNvSpPr>
          <p:nvPr/>
        </p:nvSpPr>
        <p:spPr bwMode="auto">
          <a:xfrm>
            <a:off x="314325" y="1592263"/>
            <a:ext cx="39687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Tests  most ANSI socket based meters.</a:t>
            </a:r>
          </a:p>
          <a:p>
            <a:pPr>
              <a:spcBef>
                <a:spcPct val="50000"/>
              </a:spcBef>
            </a:pPr>
            <a:r>
              <a:rPr lang="en-US" altLang="en-US" sz="2000" b="0" dirty="0">
                <a:latin typeface="Arial" panose="020B0604020202020204" pitchFamily="34" charset="0"/>
                <a:cs typeface="Arial" panose="020B0604020202020204" pitchFamily="34" charset="0"/>
              </a:rPr>
              <a:t> Closed link meter testing </a:t>
            </a:r>
          </a:p>
          <a:p>
            <a:pPr>
              <a:spcBef>
                <a:spcPct val="50000"/>
              </a:spcBef>
            </a:pPr>
            <a:r>
              <a:rPr lang="en-US" altLang="en-US" sz="2000" b="0" dirty="0">
                <a:latin typeface="Arial" panose="020B0604020202020204" pitchFamily="34" charset="0"/>
                <a:cs typeface="Arial" panose="020B0604020202020204" pitchFamily="34" charset="0"/>
              </a:rPr>
              <a:t> Synthesized voltage &amp; up to 50 amps current source.</a:t>
            </a:r>
          </a:p>
          <a:p>
            <a:pPr>
              <a:spcBef>
                <a:spcPct val="50000"/>
              </a:spcBef>
            </a:pPr>
            <a:r>
              <a:rPr lang="en-US" altLang="en-US" sz="2000" b="0" dirty="0">
                <a:latin typeface="Arial" panose="020B0604020202020204" pitchFamily="34" charset="0"/>
                <a:cs typeface="Arial" panose="020B0604020202020204" pitchFamily="34" charset="0"/>
              </a:rPr>
              <a:t> Operates on any AC voltage source (90 to 300 volts).</a:t>
            </a:r>
          </a:p>
          <a:p>
            <a:pPr>
              <a:spcBef>
                <a:spcPct val="50000"/>
              </a:spcBef>
            </a:pPr>
            <a:r>
              <a:rPr lang="en-US" altLang="en-US" sz="2000" b="0" dirty="0">
                <a:latin typeface="Arial" panose="020B0604020202020204" pitchFamily="34" charset="0"/>
                <a:cs typeface="Arial" panose="020B0604020202020204" pitchFamily="34" charset="0"/>
              </a:rPr>
              <a:t> Test </a:t>
            </a:r>
            <a:r>
              <a:rPr lang="en-US" altLang="en-US" sz="2000" b="0" dirty="0" err="1">
                <a:latin typeface="Arial" panose="020B0604020202020204" pitchFamily="34" charset="0"/>
                <a:cs typeface="Arial" panose="020B0604020202020204" pitchFamily="34" charset="0"/>
              </a:rPr>
              <a:t>Wh</a:t>
            </a:r>
            <a:r>
              <a:rPr lang="en-US" altLang="en-US" sz="2000" b="0" dirty="0">
                <a:latin typeface="Arial" panose="020B0604020202020204" pitchFamily="34" charset="0"/>
                <a:cs typeface="Arial" panose="020B0604020202020204" pitchFamily="34" charset="0"/>
              </a:rPr>
              <a:t>, </a:t>
            </a:r>
            <a:r>
              <a:rPr lang="en-US" altLang="en-US" sz="2000" b="0" dirty="0" err="1">
                <a:latin typeface="Arial" panose="020B0604020202020204" pitchFamily="34" charset="0"/>
                <a:cs typeface="Arial" panose="020B0604020202020204" pitchFamily="34" charset="0"/>
              </a:rPr>
              <a:t>VARh</a:t>
            </a:r>
            <a:r>
              <a:rPr lang="en-US" altLang="en-US" sz="2000" b="0" dirty="0">
                <a:latin typeface="Arial" panose="020B0604020202020204" pitchFamily="34" charset="0"/>
                <a:cs typeface="Arial" panose="020B0604020202020204" pitchFamily="34" charset="0"/>
              </a:rPr>
              <a:t>, Vah</a:t>
            </a:r>
          </a:p>
          <a:p>
            <a:pPr>
              <a:spcBef>
                <a:spcPct val="50000"/>
              </a:spcBef>
            </a:pPr>
            <a:r>
              <a:rPr lang="en-US" altLang="en-US" sz="2000" b="0" dirty="0">
                <a:latin typeface="Arial" panose="020B0604020202020204" pitchFamily="34" charset="0"/>
                <a:cs typeface="Arial" panose="020B0604020202020204" pitchFamily="34" charset="0"/>
              </a:rPr>
              <a:t> CT Burden &amp; Ratio</a:t>
            </a:r>
          </a:p>
          <a:p>
            <a:pPr>
              <a:spcBef>
                <a:spcPct val="50000"/>
              </a:spcBef>
            </a:pPr>
            <a:r>
              <a:rPr lang="en-US" altLang="en-US" sz="2000" b="0" dirty="0">
                <a:latin typeface="Arial" panose="020B0604020202020204" pitchFamily="34" charset="0"/>
                <a:cs typeface="Arial" panose="020B0604020202020204" pitchFamily="34" charset="0"/>
              </a:rPr>
              <a:t> Site Analysis</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21</a:t>
            </a:fld>
            <a:endParaRPr lang="en-US" i="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425450" y="2609777"/>
            <a:ext cx="3581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600" dirty="0">
                <a:solidFill>
                  <a:srgbClr val="0070C0"/>
                </a:solidFill>
                <a:latin typeface="AvantGarde" pitchFamily="34" charset="0"/>
              </a:rPr>
              <a:t>WECO WE-20 from Radian</a:t>
            </a:r>
          </a:p>
          <a:p>
            <a:pPr algn="ctr">
              <a:spcBef>
                <a:spcPct val="50000"/>
              </a:spcBef>
              <a:buFontTx/>
              <a:buNone/>
            </a:pPr>
            <a:r>
              <a:rPr lang="en-US" altLang="en-US" sz="1600" dirty="0">
                <a:solidFill>
                  <a:srgbClr val="0070C0"/>
                </a:solidFill>
                <a:latin typeface="AvantGarde" pitchFamily="34" charset="0"/>
              </a:rPr>
              <a:t>“Portable Three-Phase Meter Tester / Analyzer”</a:t>
            </a:r>
          </a:p>
        </p:txBody>
      </p:sp>
      <p:sp>
        <p:nvSpPr>
          <p:cNvPr id="32771" name="Text Box 7"/>
          <p:cNvSpPr txBox="1">
            <a:spLocks noChangeArrowheads="1"/>
          </p:cNvSpPr>
          <p:nvPr/>
        </p:nvSpPr>
        <p:spPr bwMode="auto">
          <a:xfrm>
            <a:off x="4879560" y="2628196"/>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600" dirty="0">
                <a:solidFill>
                  <a:srgbClr val="0070C0"/>
                </a:solidFill>
                <a:latin typeface="AvantGarde" pitchFamily="34" charset="0"/>
              </a:rPr>
              <a:t>Powermaster from </a:t>
            </a:r>
            <a:r>
              <a:rPr lang="en-US" altLang="en-US" sz="1600" dirty="0" err="1">
                <a:solidFill>
                  <a:srgbClr val="0070C0"/>
                </a:solidFill>
                <a:latin typeface="AvantGarde" pitchFamily="34" charset="0"/>
              </a:rPr>
              <a:t>Powermetrix</a:t>
            </a:r>
            <a:endParaRPr lang="en-US" altLang="en-US" sz="1600" dirty="0">
              <a:solidFill>
                <a:srgbClr val="0070C0"/>
              </a:solidFill>
              <a:latin typeface="AvantGarde" pitchFamily="34" charset="0"/>
            </a:endParaRPr>
          </a:p>
          <a:p>
            <a:pPr algn="ctr">
              <a:spcBef>
                <a:spcPct val="50000"/>
              </a:spcBef>
              <a:buFontTx/>
              <a:buNone/>
            </a:pPr>
            <a:r>
              <a:rPr lang="en-US" altLang="en-US" sz="1600" dirty="0">
                <a:solidFill>
                  <a:srgbClr val="0070C0"/>
                </a:solidFill>
                <a:latin typeface="AvantGarde" pitchFamily="34" charset="0"/>
              </a:rPr>
              <a:t>“Portable Three-Phase Meter Tester / Analyzer”</a:t>
            </a:r>
          </a:p>
          <a:p>
            <a:pPr algn="ctr">
              <a:spcBef>
                <a:spcPct val="50000"/>
              </a:spcBef>
              <a:buFontTx/>
              <a:buNone/>
            </a:pPr>
            <a:r>
              <a:rPr lang="en-US" altLang="en-US" sz="1600" dirty="0">
                <a:solidFill>
                  <a:srgbClr val="0070C0"/>
                </a:solidFill>
                <a:latin typeface="AvantGarde" pitchFamily="34" charset="0"/>
              </a:rPr>
              <a:t>Meter Test Adapter is available</a:t>
            </a:r>
          </a:p>
        </p:txBody>
      </p:sp>
      <p:sp>
        <p:nvSpPr>
          <p:cNvPr id="32772" name="Text Box 8"/>
          <p:cNvSpPr txBox="1">
            <a:spLocks noChangeArrowheads="1"/>
          </p:cNvSpPr>
          <p:nvPr/>
        </p:nvSpPr>
        <p:spPr bwMode="auto">
          <a:xfrm>
            <a:off x="500063" y="738188"/>
            <a:ext cx="827087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pPr>
            <a:r>
              <a:rPr lang="en-US" altLang="en-US" sz="1800" dirty="0">
                <a:latin typeface="Arial" panose="020B0604020202020204" pitchFamily="34" charset="0"/>
                <a:cs typeface="Arial" panose="020B0604020202020204" pitchFamily="34" charset="0"/>
              </a:rPr>
              <a:t>  </a:t>
            </a:r>
            <a:r>
              <a:rPr lang="en-US" altLang="en-US" sz="2000" b="0" dirty="0">
                <a:latin typeface="Arial" panose="020B0604020202020204" pitchFamily="34" charset="0"/>
                <a:cs typeface="Arial" panose="020B0604020202020204" pitchFamily="34" charset="0"/>
              </a:rPr>
              <a:t>Capable of Customer Load  or Phantom Load Testing</a:t>
            </a:r>
          </a:p>
          <a:p>
            <a:pPr>
              <a:spcBef>
                <a:spcPts val="600"/>
              </a:spcBef>
            </a:pPr>
            <a:r>
              <a:rPr lang="en-US" altLang="en-US" sz="2000" b="0" dirty="0">
                <a:latin typeface="Arial" panose="020B0604020202020204" pitchFamily="34" charset="0"/>
                <a:cs typeface="Arial" panose="020B0604020202020204" pitchFamily="34" charset="0"/>
              </a:rPr>
              <a:t>  Available with built in Phantom Load for when there is little or no customer load, or  whenever an ANSI  compliant test is desired.</a:t>
            </a:r>
          </a:p>
          <a:p>
            <a:pPr>
              <a:spcBef>
                <a:spcPts val="600"/>
              </a:spcBef>
            </a:pPr>
            <a:r>
              <a:rPr lang="en-US" altLang="en-US" sz="2000" b="0" dirty="0">
                <a:latin typeface="Arial" panose="020B0604020202020204" pitchFamily="34" charset="0"/>
                <a:cs typeface="Arial" panose="020B0604020202020204" pitchFamily="34" charset="0"/>
              </a:rPr>
              <a:t>  A true Three phase voltage source is also available.</a:t>
            </a:r>
          </a:p>
          <a:p>
            <a:pPr>
              <a:spcBef>
                <a:spcPts val="600"/>
              </a:spcBef>
            </a:pPr>
            <a:r>
              <a:rPr lang="en-US" altLang="en-US" sz="2000" b="0" dirty="0">
                <a:latin typeface="Arial" panose="020B0604020202020204" pitchFamily="34" charset="0"/>
                <a:cs typeface="Arial" panose="020B0604020202020204" pitchFamily="34" charset="0"/>
              </a:rPr>
              <a:t>  CT Burden &amp; Ratio, Service Vector Analysis, Harmonic Analysis</a:t>
            </a:r>
          </a:p>
        </p:txBody>
      </p:sp>
      <p:sp>
        <p:nvSpPr>
          <p:cNvPr id="32773" name="Text Box 9"/>
          <p:cNvSpPr txBox="1">
            <a:spLocks noChangeArrowheads="1"/>
          </p:cNvSpPr>
          <p:nvPr/>
        </p:nvSpPr>
        <p:spPr bwMode="auto">
          <a:xfrm>
            <a:off x="533400" y="188913"/>
            <a:ext cx="7924800" cy="519112"/>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Meter Tester / Site Analyzer</a:t>
            </a:r>
          </a:p>
        </p:txBody>
      </p:sp>
      <p:pic>
        <p:nvPicPr>
          <p:cNvPr id="32774" name="Picture 10" descr="H:\DATA\Testing\Test Equipment\WE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89" y="3565452"/>
            <a:ext cx="2885921" cy="242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560" y="4059608"/>
            <a:ext cx="3962015" cy="183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22</a:t>
            </a:fld>
            <a:endParaRPr lang="en-US" i="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914400" y="2497138"/>
            <a:ext cx="7239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solidFill>
                  <a:schemeClr val="accent2"/>
                </a:solidFill>
                <a:latin typeface="AvantGarde" pitchFamily="34" charset="0"/>
              </a:rPr>
              <a:t>Field Testing Using</a:t>
            </a:r>
          </a:p>
          <a:p>
            <a:pPr algn="ctr">
              <a:spcBef>
                <a:spcPct val="50000"/>
              </a:spcBef>
              <a:buFontTx/>
              <a:buNone/>
            </a:pPr>
            <a:r>
              <a:rPr lang="en-US" altLang="en-US" sz="3600">
                <a:solidFill>
                  <a:schemeClr val="accent2"/>
                </a:solidFill>
                <a:latin typeface="AvantGarde" pitchFamily="34" charset="0"/>
              </a:rPr>
              <a:t>Customer’s Load</a:t>
            </a:r>
          </a:p>
        </p:txBody>
      </p:sp>
      <p:sp>
        <p:nvSpPr>
          <p:cNvPr id="7" name="Slide Number Placeholder 3"/>
          <p:cNvSpPr>
            <a:spLocks noGrp="1"/>
          </p:cNvSpPr>
          <p:nvPr>
            <p:ph type="sldNum" sz="quarter" idx="12"/>
          </p:nvPr>
        </p:nvSpPr>
        <p:spPr>
          <a:xfrm>
            <a:off x="1602297" y="6225540"/>
            <a:ext cx="663116"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23</a:t>
            </a:fld>
            <a:endParaRPr lang="en-US" i="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685800"/>
          </a:xfrm>
        </p:spPr>
        <p:txBody>
          <a:bodyPr/>
          <a:lstStyle/>
          <a:p>
            <a:r>
              <a:rPr lang="en-US" altLang="en-US" sz="2800" b="1" i="1" dirty="0" smtClean="0">
                <a:latin typeface="Arial" charset="0"/>
              </a:rPr>
              <a:t>“Current Return Switches”</a:t>
            </a:r>
            <a:endParaRPr lang="en-US" altLang="en-US" sz="2400" b="1" i="1" dirty="0" smtClean="0">
              <a:latin typeface="Arial" charset="0"/>
            </a:endParaRPr>
          </a:p>
        </p:txBody>
      </p:sp>
      <p:pic>
        <p:nvPicPr>
          <p:cNvPr id="34819" name="Picture 9" descr="IMAG0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062038"/>
            <a:ext cx="4437063"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0"/>
          <p:cNvSpPr txBox="1">
            <a:spLocks noChangeArrowheads="1"/>
          </p:cNvSpPr>
          <p:nvPr/>
        </p:nvSpPr>
        <p:spPr bwMode="auto">
          <a:xfrm>
            <a:off x="4789488" y="864032"/>
            <a:ext cx="4183062"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charset="0"/>
              </a:rPr>
              <a:t> Each current return switch has a spring loaded contact into which the current probe from the test equipment is inserted.</a:t>
            </a:r>
          </a:p>
          <a:p>
            <a:pPr>
              <a:spcBef>
                <a:spcPct val="50000"/>
              </a:spcBef>
            </a:pPr>
            <a:r>
              <a:rPr lang="en-US" altLang="en-US" sz="1800" b="0" dirty="0">
                <a:latin typeface="Arial" charset="0"/>
              </a:rPr>
              <a:t> The spring contact is designed to make the circuit through the test equipment before it breaks the contact through the test switch.  This guards against accidentally opening the CT secondary circuit.</a:t>
            </a:r>
          </a:p>
          <a:p>
            <a:pPr>
              <a:spcBef>
                <a:spcPct val="50000"/>
              </a:spcBef>
            </a:pPr>
            <a:r>
              <a:rPr lang="en-US" altLang="en-US" sz="1800" b="0" dirty="0">
                <a:latin typeface="Arial" charset="0"/>
              </a:rPr>
              <a:t> The current probe from the test equipment has two contact surfaces with an insulator in between.  GPC’s test equipment requires the copper contact to be up and the tin plated contact to be down so that the current flows in a forward direction through the test equipment.</a:t>
            </a:r>
          </a:p>
        </p:txBody>
      </p:sp>
      <p:sp>
        <p:nvSpPr>
          <p:cNvPr id="34821" name="Oval 1"/>
          <p:cNvSpPr>
            <a:spLocks noChangeArrowheads="1"/>
          </p:cNvSpPr>
          <p:nvPr/>
        </p:nvSpPr>
        <p:spPr bwMode="auto">
          <a:xfrm>
            <a:off x="2454275" y="2947988"/>
            <a:ext cx="1473200" cy="8826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sp>
        <p:nvSpPr>
          <p:cNvPr id="2" name="Slide Number Placeholder 1"/>
          <p:cNvSpPr>
            <a:spLocks noGrp="1"/>
          </p:cNvSpPr>
          <p:nvPr>
            <p:ph type="sldNum" sz="quarter" idx="12"/>
          </p:nvPr>
        </p:nvSpPr>
        <p:spPr>
          <a:xfrm>
            <a:off x="1762492" y="6225540"/>
            <a:ext cx="675907" cy="502920"/>
          </a:xfrm>
          <a:prstGeom prst="ellipse">
            <a:avLst/>
          </a:prstGeom>
        </p:spPr>
        <p:txBody>
          <a:bodyPr/>
          <a:lstStyle/>
          <a:p>
            <a:pPr eaLnBrk="1" fontAlgn="auto" hangingPunct="1">
              <a:spcBef>
                <a:spcPts val="0"/>
              </a:spcBef>
              <a:spcAft>
                <a:spcPts val="0"/>
              </a:spcAft>
            </a:pPr>
            <a:fld id="{9FAC5DF0-0AF0-4EAE-B6D5-362C4C800D6A}" type="slidenum">
              <a:rPr lang="en-US" b="0" i="0" smtClean="0">
                <a:solidFill>
                  <a:srgbClr val="000000"/>
                </a:solidFill>
                <a:latin typeface="Franklin Gothic Book"/>
              </a:rPr>
              <a:pPr eaLnBrk="1" fontAlgn="auto" hangingPunct="1">
                <a:spcBef>
                  <a:spcPts val="0"/>
                </a:spcBef>
                <a:spcAft>
                  <a:spcPts val="0"/>
                </a:spcAft>
              </a:pPr>
              <a:t>24</a:t>
            </a:fld>
            <a:endParaRPr lang="en-US" b="0" i="0" dirty="0">
              <a:solidFill>
                <a:srgbClr val="000000"/>
              </a:solidFill>
              <a:latin typeface="Franklin Gothic Book"/>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938" y="4397375"/>
            <a:ext cx="20494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Grp="1" noChangeArrowheads="1"/>
          </p:cNvSpPr>
          <p:nvPr>
            <p:ph type="title" sz="quarter"/>
          </p:nvPr>
        </p:nvSpPr>
        <p:spPr>
          <a:xfrm>
            <a:off x="152400" y="417513"/>
            <a:ext cx="8795657" cy="852487"/>
          </a:xfrm>
          <a:solidFill>
            <a:srgbClr val="FF9900"/>
          </a:solidFill>
        </p:spPr>
        <p:txBody>
          <a:bodyPr/>
          <a:lstStyle/>
          <a:p>
            <a:pPr algn="ctr" eaLnBrk="1" hangingPunct="1"/>
            <a:r>
              <a:rPr lang="en-US" altLang="en-US" sz="3200" b="1" i="1" dirty="0" smtClean="0">
                <a:latin typeface="Arial" charset="0"/>
                <a:cs typeface="Arial" charset="0"/>
              </a:rPr>
              <a:t>Customer Load Testing and System Analyzers</a:t>
            </a:r>
          </a:p>
        </p:txBody>
      </p:sp>
      <p:pic>
        <p:nvPicPr>
          <p:cNvPr id="35844" name="Picture 23"/>
          <p:cNvPicPr>
            <a:picLocks noGrp="1" noChangeAspect="1" noChangeArrowheads="1"/>
          </p:cNvPicPr>
          <p:nvPr>
            <p:ph sz="quarter" idx="1"/>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a:xfrm>
            <a:off x="1674813" y="2062163"/>
            <a:ext cx="2820987" cy="1473200"/>
          </a:xfrm>
        </p:spPr>
      </p:pic>
      <p:pic>
        <p:nvPicPr>
          <p:cNvPr id="35845" name="Picture 11" descr="Bird Dogjpeg"/>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tretch>
            <a:fillRect/>
          </a:stretch>
        </p:blipFill>
        <p:spPr>
          <a:xfrm>
            <a:off x="5257690" y="1981200"/>
            <a:ext cx="2591020" cy="1981200"/>
          </a:xfrm>
          <a:ln w="57150">
            <a:solidFill>
              <a:schemeClr val="bg1"/>
            </a:solidFill>
            <a:miter lim="800000"/>
            <a:headEnd/>
            <a:tailEnd/>
          </a:ln>
        </p:spPr>
      </p:pic>
      <p:pic>
        <p:nvPicPr>
          <p:cNvPr id="35846" name="Picture 24"/>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1981200" y="4192588"/>
            <a:ext cx="2438400" cy="1581150"/>
          </a:xfrm>
        </p:spPr>
      </p:pic>
      <p:sp>
        <p:nvSpPr>
          <p:cNvPr id="8196" name="Text Box 18">
            <a:extLst>
              <a:ext uri="{FF2B5EF4-FFF2-40B4-BE49-F238E27FC236}">
                <a16:creationId xmlns:a16="http://schemas.microsoft.com/office/drawing/2014/main" xmlns="" id="{A4043BC8-884B-4092-9B59-A06621C4BA96}"/>
              </a:ext>
            </a:extLst>
          </p:cNvPr>
          <p:cNvSpPr txBox="1">
            <a:spLocks noChangeArrowheads="1"/>
          </p:cNvSpPr>
          <p:nvPr/>
        </p:nvSpPr>
        <p:spPr bwMode="auto">
          <a:xfrm>
            <a:off x="5035612" y="5219808"/>
            <a:ext cx="1644650" cy="831850"/>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PowerMetrix</a:t>
            </a:r>
          </a:p>
          <a:p>
            <a:pPr algn="ctr">
              <a:defRPr/>
            </a:pPr>
            <a:endParaRPr lang="en-US" sz="1600" dirty="0">
              <a:latin typeface="Tahoma" pitchFamily="34" charset="0"/>
            </a:endParaRPr>
          </a:p>
          <a:p>
            <a:pPr algn="ctr">
              <a:defRPr/>
            </a:pPr>
            <a:r>
              <a:rPr lang="en-US" sz="1600" dirty="0" err="1">
                <a:latin typeface="Tahoma" pitchFamily="34" charset="0"/>
              </a:rPr>
              <a:t>PowerMaster</a:t>
            </a:r>
            <a:r>
              <a:rPr lang="en-US" sz="1600" dirty="0">
                <a:latin typeface="Tahoma" pitchFamily="34" charset="0"/>
              </a:rPr>
              <a:t> </a:t>
            </a:r>
          </a:p>
        </p:txBody>
      </p:sp>
      <p:sp>
        <p:nvSpPr>
          <p:cNvPr id="8197" name="Text Box 19">
            <a:extLst>
              <a:ext uri="{FF2B5EF4-FFF2-40B4-BE49-F238E27FC236}">
                <a16:creationId xmlns:a16="http://schemas.microsoft.com/office/drawing/2014/main" xmlns="" id="{60D2DA09-BD27-4D69-93BE-726FEBB0AA2A}"/>
              </a:ext>
            </a:extLst>
          </p:cNvPr>
          <p:cNvSpPr txBox="1">
            <a:spLocks noChangeArrowheads="1"/>
          </p:cNvSpPr>
          <p:nvPr/>
        </p:nvSpPr>
        <p:spPr bwMode="auto">
          <a:xfrm>
            <a:off x="6889750" y="1857375"/>
            <a:ext cx="1644650" cy="581025"/>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Spinlab</a:t>
            </a:r>
          </a:p>
          <a:p>
            <a:pPr algn="ctr">
              <a:defRPr/>
            </a:pPr>
            <a:r>
              <a:rPr lang="en-US" sz="1600" dirty="0">
                <a:latin typeface="Tahoma" pitchFamily="34" charset="0"/>
              </a:rPr>
              <a:t>Bird Dog Plus</a:t>
            </a:r>
            <a:endParaRPr lang="en-US" sz="1600" u="sng" dirty="0">
              <a:latin typeface="Tahoma" pitchFamily="34" charset="0"/>
            </a:endParaRPr>
          </a:p>
        </p:txBody>
      </p:sp>
      <p:sp>
        <p:nvSpPr>
          <p:cNvPr id="8198" name="Text Box 20">
            <a:extLst>
              <a:ext uri="{FF2B5EF4-FFF2-40B4-BE49-F238E27FC236}">
                <a16:creationId xmlns:a16="http://schemas.microsoft.com/office/drawing/2014/main" xmlns="" id="{7B5C7439-CF75-4D62-94A5-7C270771ED54}"/>
              </a:ext>
            </a:extLst>
          </p:cNvPr>
          <p:cNvSpPr txBox="1">
            <a:spLocks noChangeArrowheads="1"/>
          </p:cNvSpPr>
          <p:nvPr/>
        </p:nvSpPr>
        <p:spPr bwMode="auto">
          <a:xfrm>
            <a:off x="373063" y="4648200"/>
            <a:ext cx="1644650" cy="581025"/>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testMET </a:t>
            </a:r>
          </a:p>
          <a:p>
            <a:pPr algn="ctr">
              <a:defRPr/>
            </a:pPr>
            <a:r>
              <a:rPr lang="en-US" sz="1600" dirty="0">
                <a:latin typeface="Tahoma" pitchFamily="34" charset="0"/>
              </a:rPr>
              <a:t>Gold Miner</a:t>
            </a:r>
            <a:endParaRPr lang="en-US" sz="1600" u="sng" dirty="0">
              <a:latin typeface="Tahoma" pitchFamily="34" charset="0"/>
            </a:endParaRPr>
          </a:p>
        </p:txBody>
      </p:sp>
      <p:sp>
        <p:nvSpPr>
          <p:cNvPr id="8199" name="Text Box 21">
            <a:extLst>
              <a:ext uri="{FF2B5EF4-FFF2-40B4-BE49-F238E27FC236}">
                <a16:creationId xmlns:a16="http://schemas.microsoft.com/office/drawing/2014/main" xmlns="" id="{96399F3A-792C-48A9-828D-25E26D3FF78A}"/>
              </a:ext>
            </a:extLst>
          </p:cNvPr>
          <p:cNvSpPr txBox="1">
            <a:spLocks noChangeArrowheads="1"/>
          </p:cNvSpPr>
          <p:nvPr/>
        </p:nvSpPr>
        <p:spPr bwMode="auto">
          <a:xfrm>
            <a:off x="152400" y="2362200"/>
            <a:ext cx="1644650" cy="581025"/>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Radian </a:t>
            </a:r>
          </a:p>
          <a:p>
            <a:pPr algn="ctr">
              <a:defRPr/>
            </a:pPr>
            <a:r>
              <a:rPr lang="en-US" sz="1600" dirty="0">
                <a:latin typeface="Tahoma" pitchFamily="34" charset="0"/>
              </a:rPr>
              <a:t>RD31-221</a:t>
            </a:r>
            <a:endParaRPr lang="en-US" sz="1600" u="sng" dirty="0">
              <a:latin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533400" y="1493067"/>
            <a:ext cx="358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0"/>
              </a:spcBef>
              <a:buFontTx/>
              <a:buNone/>
            </a:pPr>
            <a:r>
              <a:rPr lang="en-US" altLang="en-US" sz="1600" dirty="0">
                <a:latin typeface="Arial" panose="020B0604020202020204" pitchFamily="34" charset="0"/>
                <a:cs typeface="Arial" panose="020B0604020202020204" pitchFamily="34" charset="0"/>
              </a:rPr>
              <a:t>Radian Research RD-30</a:t>
            </a:r>
          </a:p>
          <a:p>
            <a:pPr algn="ctr">
              <a:spcBef>
                <a:spcPts val="0"/>
              </a:spcBef>
              <a:buFontTx/>
              <a:buNone/>
            </a:pPr>
            <a:r>
              <a:rPr lang="en-US" altLang="en-US" sz="1600" dirty="0">
                <a:latin typeface="Arial" panose="020B0604020202020204" pitchFamily="34" charset="0"/>
                <a:cs typeface="Arial" panose="020B0604020202020204" pitchFamily="34" charset="0"/>
              </a:rPr>
              <a:t>Three Phase Analyzing Standards</a:t>
            </a:r>
          </a:p>
        </p:txBody>
      </p:sp>
      <p:sp>
        <p:nvSpPr>
          <p:cNvPr id="37891" name="Text Box 7"/>
          <p:cNvSpPr txBox="1">
            <a:spLocks noChangeArrowheads="1"/>
          </p:cNvSpPr>
          <p:nvPr/>
        </p:nvSpPr>
        <p:spPr bwMode="auto">
          <a:xfrm>
            <a:off x="4199138" y="1486470"/>
            <a:ext cx="4785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0"/>
              </a:spcBef>
              <a:buFontTx/>
              <a:buNone/>
            </a:pPr>
            <a:r>
              <a:rPr lang="en-US" altLang="en-US" sz="1600" dirty="0">
                <a:latin typeface="Arial" panose="020B0604020202020204" pitchFamily="34" charset="0"/>
                <a:cs typeface="Arial" panose="020B0604020202020204" pitchFamily="34" charset="0"/>
              </a:rPr>
              <a:t>Powermaster</a:t>
            </a:r>
          </a:p>
          <a:p>
            <a:pPr algn="ctr">
              <a:spcBef>
                <a:spcPts val="0"/>
              </a:spcBef>
              <a:buFontTx/>
              <a:buNone/>
            </a:pPr>
            <a:r>
              <a:rPr lang="en-US" altLang="en-US" sz="1600" dirty="0">
                <a:latin typeface="Arial" panose="020B0604020202020204" pitchFamily="34" charset="0"/>
                <a:cs typeface="Arial" panose="020B0604020202020204" pitchFamily="34" charset="0"/>
              </a:rPr>
              <a:t>“Portable Three-Phase Meter Tester / Analyzer”</a:t>
            </a:r>
          </a:p>
        </p:txBody>
      </p:sp>
      <p:sp>
        <p:nvSpPr>
          <p:cNvPr id="37892" name="Text Box 8"/>
          <p:cNvSpPr txBox="1">
            <a:spLocks noChangeArrowheads="1"/>
          </p:cNvSpPr>
          <p:nvPr/>
        </p:nvSpPr>
        <p:spPr bwMode="auto">
          <a:xfrm>
            <a:off x="500063" y="781050"/>
            <a:ext cx="8270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0"/>
              </a:spcBef>
            </a:pPr>
            <a:r>
              <a:rPr lang="en-US" altLang="en-US" sz="2000" b="0" dirty="0">
                <a:latin typeface="Arial" panose="020B0604020202020204" pitchFamily="34" charset="0"/>
                <a:cs typeface="Arial" panose="020B0604020202020204" pitchFamily="34" charset="0"/>
              </a:rPr>
              <a:t> Test equipment is  put in series with the customer’s load.</a:t>
            </a:r>
          </a:p>
          <a:p>
            <a:pPr>
              <a:spcBef>
                <a:spcPts val="0"/>
              </a:spcBef>
            </a:pPr>
            <a:r>
              <a:rPr lang="en-US" altLang="en-US" sz="2000" b="0" dirty="0">
                <a:latin typeface="Arial" panose="020B0604020202020204" pitchFamily="34" charset="0"/>
                <a:cs typeface="Arial" panose="020B0604020202020204" pitchFamily="34" charset="0"/>
              </a:rPr>
              <a:t> Meter continues to register – No need to put meter in Test Mode.</a:t>
            </a:r>
          </a:p>
        </p:txBody>
      </p:sp>
      <p:sp>
        <p:nvSpPr>
          <p:cNvPr id="37893" name="Text Box 9"/>
          <p:cNvSpPr txBox="1">
            <a:spLocks noChangeArrowheads="1"/>
          </p:cNvSpPr>
          <p:nvPr/>
        </p:nvSpPr>
        <p:spPr bwMode="auto">
          <a:xfrm>
            <a:off x="533400" y="188913"/>
            <a:ext cx="7924800" cy="519112"/>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bg1"/>
                </a:solidFill>
                <a:latin typeface="Arial" charset="0"/>
              </a:rPr>
              <a:t>Comparison Test Using Customer’s Load</a:t>
            </a:r>
          </a:p>
        </p:txBody>
      </p:sp>
      <p:pic>
        <p:nvPicPr>
          <p:cNvPr id="37894" name="Picture 8" descr="H:\DATA\Test Equipment\site-analyzing-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356644"/>
            <a:ext cx="404812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10"/>
          <p:cNvSpPr txBox="1">
            <a:spLocks noChangeArrowheads="1"/>
          </p:cNvSpPr>
          <p:nvPr/>
        </p:nvSpPr>
        <p:spPr bwMode="auto">
          <a:xfrm>
            <a:off x="381000" y="5151437"/>
            <a:ext cx="436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latin typeface="Arial" panose="020B0604020202020204" pitchFamily="34" charset="0"/>
                <a:cs typeface="Arial" panose="020B0604020202020204" pitchFamily="34" charset="0"/>
              </a:rPr>
              <a:t>In addition to meter accuracy tests:</a:t>
            </a:r>
            <a:r>
              <a:rPr lang="en-US" altLang="en-US" sz="1800" dirty="0">
                <a:latin typeface="AvantGarde" pitchFamily="34" charset="0"/>
              </a:rPr>
              <a:t>	</a:t>
            </a:r>
          </a:p>
        </p:txBody>
      </p:sp>
      <p:sp>
        <p:nvSpPr>
          <p:cNvPr id="37896" name="TextBox 11"/>
          <p:cNvSpPr txBox="1">
            <a:spLocks noChangeArrowheads="1"/>
          </p:cNvSpPr>
          <p:nvPr/>
        </p:nvSpPr>
        <p:spPr bwMode="auto">
          <a:xfrm>
            <a:off x="4760913" y="5151437"/>
            <a:ext cx="4040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1800" dirty="0">
                <a:latin typeface="Arial" panose="020B0604020202020204" pitchFamily="34" charset="0"/>
                <a:cs typeface="Arial" panose="020B0604020202020204" pitchFamily="34" charset="0"/>
              </a:rPr>
              <a:t>  CT burden and ratio test</a:t>
            </a:r>
          </a:p>
          <a:p>
            <a:pPr>
              <a:spcBef>
                <a:spcPct val="0"/>
              </a:spcBef>
            </a:pPr>
            <a:r>
              <a:rPr lang="en-US" altLang="en-US" sz="1800" dirty="0">
                <a:latin typeface="Arial" panose="020B0604020202020204" pitchFamily="34" charset="0"/>
                <a:cs typeface="Arial" panose="020B0604020202020204" pitchFamily="34" charset="0"/>
              </a:rPr>
              <a:t>  System wiring verification</a:t>
            </a:r>
          </a:p>
          <a:p>
            <a:pPr>
              <a:spcBef>
                <a:spcPct val="0"/>
              </a:spcBef>
            </a:pPr>
            <a:r>
              <a:rPr lang="en-US" altLang="en-US" sz="1800" dirty="0">
                <a:latin typeface="Arial" panose="020B0604020202020204" pitchFamily="34" charset="0"/>
                <a:cs typeface="Arial" panose="020B0604020202020204" pitchFamily="34" charset="0"/>
              </a:rPr>
              <a:t>  Harmonic analysis</a:t>
            </a:r>
          </a:p>
        </p:txBody>
      </p:sp>
      <p:pic>
        <p:nvPicPr>
          <p:cNvPr id="37897" name="Picture 10" descr="H:\DATA\Test Equipment\Powermaster.jpg"/>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749800" y="2248694"/>
            <a:ext cx="40513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26</a:t>
            </a:fld>
            <a:endParaRPr lang="en-US" i="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sz="quarter"/>
          </p:nvPr>
        </p:nvSpPr>
        <p:spPr>
          <a:xfrm>
            <a:off x="0" y="279400"/>
            <a:ext cx="9144000" cy="608013"/>
          </a:xfrm>
          <a:solidFill>
            <a:srgbClr val="FF9900"/>
          </a:solidFill>
        </p:spPr>
        <p:txBody>
          <a:bodyPr/>
          <a:lstStyle/>
          <a:p>
            <a:pPr algn="ctr" eaLnBrk="1" hangingPunct="1"/>
            <a:r>
              <a:rPr lang="en-US" altLang="en-US" sz="3200" b="1" i="1" dirty="0" err="1" smtClean="0">
                <a:latin typeface="Arial" charset="0"/>
                <a:cs typeface="Arial" charset="0"/>
              </a:rPr>
              <a:t>PowerMetrix</a:t>
            </a:r>
            <a:r>
              <a:rPr lang="en-US" altLang="en-US" sz="3200" b="1" i="1" dirty="0" smtClean="0">
                <a:latin typeface="Arial" charset="0"/>
                <a:cs typeface="Arial" charset="0"/>
              </a:rPr>
              <a:t> – Power Master</a:t>
            </a:r>
          </a:p>
        </p:txBody>
      </p:sp>
      <p:pic>
        <p:nvPicPr>
          <p:cNvPr id="3891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428750"/>
            <a:ext cx="5983287"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88ABFA52-DE5D-4460-9950-EA111E5674A2}"/>
              </a:ext>
            </a:extLst>
          </p:cNvPr>
          <p:cNvSpPr txBox="1"/>
          <p:nvPr/>
        </p:nvSpPr>
        <p:spPr>
          <a:xfrm>
            <a:off x="5588000" y="4384675"/>
            <a:ext cx="1876425" cy="646113"/>
          </a:xfrm>
          <a:prstGeom prst="rect">
            <a:avLst/>
          </a:prstGeom>
          <a:noFill/>
        </p:spPr>
        <p:txBody>
          <a:bodyPr wrap="none">
            <a:spAutoFit/>
          </a:bodyPr>
          <a:lstStyle/>
          <a:p>
            <a:pPr algn="ctr">
              <a:defRPr/>
            </a:pPr>
            <a:r>
              <a:rPr lang="en-US" dirty="0" err="1">
                <a:latin typeface="+mn-lt"/>
              </a:rPr>
              <a:t>PowerMaster</a:t>
            </a:r>
            <a:endParaRPr lang="en-US" dirty="0">
              <a:latin typeface="+mn-lt"/>
            </a:endParaRPr>
          </a:p>
          <a:p>
            <a:pPr algn="ctr">
              <a:defRPr/>
            </a:pPr>
            <a:r>
              <a:rPr lang="en-US" dirty="0">
                <a:latin typeface="+mn-lt"/>
              </a:rPr>
              <a:t>5 Series Model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914400" y="1173163"/>
            <a:ext cx="723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dirty="0">
                <a:solidFill>
                  <a:schemeClr val="accent2"/>
                </a:solidFill>
                <a:latin typeface="Arial" panose="020B0604020202020204" pitchFamily="34" charset="0"/>
                <a:cs typeface="Arial" panose="020B0604020202020204" pitchFamily="34" charset="0"/>
              </a:rPr>
              <a:t>Always use your Personal Protective Equipment</a:t>
            </a:r>
          </a:p>
        </p:txBody>
      </p:sp>
      <p:sp>
        <p:nvSpPr>
          <p:cNvPr id="40963" name="Rectangle 5"/>
          <p:cNvSpPr>
            <a:spLocks noChangeArrowheads="1"/>
          </p:cNvSpPr>
          <p:nvPr/>
        </p:nvSpPr>
        <p:spPr bwMode="auto">
          <a:xfrm>
            <a:off x="801071" y="382588"/>
            <a:ext cx="7776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u="sng" dirty="0">
                <a:solidFill>
                  <a:srgbClr val="008000"/>
                </a:solidFill>
                <a:latin typeface="Arial" panose="020B0604020202020204" pitchFamily="34" charset="0"/>
                <a:cs typeface="Arial" panose="020B0604020202020204" pitchFamily="34" charset="0"/>
              </a:rPr>
              <a:t>SAFETY IS THE ABSOLUTE NUMBER ONE PRIORITY</a:t>
            </a:r>
            <a:endParaRPr lang="en-US" altLang="en-US" sz="2400" u="sng" dirty="0">
              <a:latin typeface="Arial" panose="020B0604020202020204" pitchFamily="34" charset="0"/>
              <a:cs typeface="Arial" panose="020B0604020202020204" pitchFamily="34" charset="0"/>
            </a:endParaRPr>
          </a:p>
        </p:txBody>
      </p:sp>
      <p:sp>
        <p:nvSpPr>
          <p:cNvPr id="40964" name="Text Box 4"/>
          <p:cNvSpPr txBox="1">
            <a:spLocks noChangeArrowheads="1"/>
          </p:cNvSpPr>
          <p:nvPr/>
        </p:nvSpPr>
        <p:spPr bwMode="auto">
          <a:xfrm>
            <a:off x="477043" y="2186557"/>
            <a:ext cx="8339138"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pPr>
            <a:r>
              <a:rPr lang="en-US" altLang="en-US" sz="2000" dirty="0">
                <a:solidFill>
                  <a:schemeClr val="accent2"/>
                </a:solidFill>
                <a:latin typeface="Arial" panose="020B0604020202020204" pitchFamily="34" charset="0"/>
                <a:cs typeface="Arial" panose="020B0604020202020204" pitchFamily="34" charset="0"/>
              </a:rPr>
              <a:t>Hard Hat</a:t>
            </a:r>
          </a:p>
          <a:p>
            <a:pPr>
              <a:spcBef>
                <a:spcPts val="600"/>
              </a:spcBef>
            </a:pPr>
            <a:r>
              <a:rPr lang="en-US" altLang="en-US" sz="2000" dirty="0">
                <a:solidFill>
                  <a:schemeClr val="accent2"/>
                </a:solidFill>
                <a:latin typeface="Arial" panose="020B0604020202020204" pitchFamily="34" charset="0"/>
                <a:cs typeface="Arial" panose="020B0604020202020204" pitchFamily="34" charset="0"/>
              </a:rPr>
              <a:t>Safety Glasses</a:t>
            </a:r>
          </a:p>
          <a:p>
            <a:pPr>
              <a:spcBef>
                <a:spcPts val="600"/>
              </a:spcBef>
            </a:pPr>
            <a:r>
              <a:rPr lang="en-US" altLang="en-US" sz="2000" dirty="0">
                <a:solidFill>
                  <a:schemeClr val="accent2"/>
                </a:solidFill>
                <a:latin typeface="Arial" panose="020B0604020202020204" pitchFamily="34" charset="0"/>
                <a:cs typeface="Arial" panose="020B0604020202020204" pitchFamily="34" charset="0"/>
              </a:rPr>
              <a:t>FR Clothing</a:t>
            </a:r>
          </a:p>
          <a:p>
            <a:pPr>
              <a:spcBef>
                <a:spcPts val="600"/>
              </a:spcBef>
            </a:pPr>
            <a:r>
              <a:rPr lang="en-US" altLang="en-US" sz="2000" dirty="0">
                <a:solidFill>
                  <a:schemeClr val="accent2"/>
                </a:solidFill>
                <a:latin typeface="Arial" panose="020B0604020202020204" pitchFamily="34" charset="0"/>
                <a:cs typeface="Arial" panose="020B0604020202020204" pitchFamily="34" charset="0"/>
              </a:rPr>
              <a:t>Dielectric Gloves with “</a:t>
            </a:r>
            <a:r>
              <a:rPr lang="en-US" altLang="en-US" sz="2000" dirty="0" err="1">
                <a:solidFill>
                  <a:schemeClr val="accent2"/>
                </a:solidFill>
                <a:latin typeface="Arial" panose="020B0604020202020204" pitchFamily="34" charset="0"/>
                <a:cs typeface="Arial" panose="020B0604020202020204" pitchFamily="34" charset="0"/>
              </a:rPr>
              <a:t>Grabbit</a:t>
            </a:r>
            <a:r>
              <a:rPr lang="en-US" altLang="en-US" sz="2000" dirty="0">
                <a:solidFill>
                  <a:schemeClr val="accent2"/>
                </a:solidFill>
                <a:latin typeface="Arial" panose="020B0604020202020204" pitchFamily="34" charset="0"/>
                <a:cs typeface="Arial" panose="020B0604020202020204" pitchFamily="34" charset="0"/>
              </a:rPr>
              <a:t>” </a:t>
            </a:r>
            <a:r>
              <a:rPr lang="en-US" altLang="en-US" sz="2000" dirty="0" smtClean="0">
                <a:solidFill>
                  <a:schemeClr val="accent2"/>
                </a:solidFill>
                <a:latin typeface="Arial" panose="020B0604020202020204" pitchFamily="34" charset="0"/>
                <a:cs typeface="Arial" panose="020B0604020202020204" pitchFamily="34" charset="0"/>
              </a:rPr>
              <a:t>                                                                      or </a:t>
            </a:r>
            <a:r>
              <a:rPr lang="en-US" altLang="en-US" sz="2000" dirty="0">
                <a:solidFill>
                  <a:schemeClr val="accent2"/>
                </a:solidFill>
                <a:latin typeface="Arial" panose="020B0604020202020204" pitchFamily="34" charset="0"/>
                <a:cs typeface="Arial" panose="020B0604020202020204" pitchFamily="34" charset="0"/>
              </a:rPr>
              <a:t>Leather Protectors</a:t>
            </a:r>
          </a:p>
        </p:txBody>
      </p:sp>
      <p:pic>
        <p:nvPicPr>
          <p:cNvPr id="40965"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450" y="1866961"/>
            <a:ext cx="3655731" cy="27494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28</a:t>
            </a:fld>
            <a:endParaRPr lang="en-US" i="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yiv9349604497ecxyiv5739209929ecxyiv8697924747_x005f_x0000_i1037" descr="457842FAF5B24DD48C532208C7EE9F2A@Owner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89" y="221482"/>
            <a:ext cx="7762762" cy="581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29</a:t>
            </a:fld>
            <a:endParaRPr lang="en-US" i="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685799" y="2162175"/>
            <a:ext cx="784860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Acceptance testing from Meter Manufacturers (Trust but Verify)</a:t>
            </a:r>
          </a:p>
          <a:p>
            <a:pPr>
              <a:spcBef>
                <a:spcPct val="50000"/>
              </a:spcBef>
            </a:pPr>
            <a:r>
              <a:rPr lang="en-US" altLang="en-US" sz="2000" b="0" dirty="0">
                <a:latin typeface="Arial" panose="020B0604020202020204" pitchFamily="34" charset="0"/>
                <a:cs typeface="Arial" panose="020B0604020202020204" pitchFamily="34" charset="0"/>
              </a:rPr>
              <a:t> Ensure Accuracy of our Meters</a:t>
            </a:r>
          </a:p>
          <a:p>
            <a:pPr>
              <a:spcBef>
                <a:spcPct val="50000"/>
              </a:spcBef>
            </a:pPr>
            <a:r>
              <a:rPr lang="en-US" altLang="en-US" sz="2000" b="0" dirty="0">
                <a:latin typeface="Arial" panose="020B0604020202020204" pitchFamily="34" charset="0"/>
                <a:cs typeface="Arial" panose="020B0604020202020204" pitchFamily="34" charset="0"/>
              </a:rPr>
              <a:t> Comply with PSC requirements</a:t>
            </a:r>
          </a:p>
          <a:p>
            <a:pPr>
              <a:spcBef>
                <a:spcPct val="50000"/>
              </a:spcBef>
            </a:pPr>
            <a:r>
              <a:rPr lang="en-US" altLang="en-US" sz="2000" b="0" dirty="0">
                <a:latin typeface="Arial" panose="020B0604020202020204" pitchFamily="34" charset="0"/>
                <a:cs typeface="Arial" panose="020B0604020202020204" pitchFamily="34" charset="0"/>
              </a:rPr>
              <a:t> Verify the integrity of a new Metering Installation</a:t>
            </a:r>
          </a:p>
          <a:p>
            <a:pPr>
              <a:spcBef>
                <a:spcPct val="50000"/>
              </a:spcBef>
            </a:pPr>
            <a:r>
              <a:rPr lang="en-US" altLang="en-US" sz="2000" b="0" dirty="0">
                <a:latin typeface="Arial" panose="020B0604020202020204" pitchFamily="34" charset="0"/>
                <a:cs typeface="Arial" panose="020B0604020202020204" pitchFamily="34" charset="0"/>
              </a:rPr>
              <a:t> Verify the integrity of our existing Metering Installations</a:t>
            </a:r>
          </a:p>
          <a:p>
            <a:pPr>
              <a:spcBef>
                <a:spcPct val="50000"/>
              </a:spcBef>
            </a:pPr>
            <a:r>
              <a:rPr lang="en-US" altLang="en-US" sz="2000" b="0" dirty="0">
                <a:latin typeface="Arial" panose="020B0604020202020204" pitchFamily="34" charset="0"/>
                <a:cs typeface="Arial" panose="020B0604020202020204" pitchFamily="34" charset="0"/>
              </a:rPr>
              <a:t> Satisfy Customer High-Bill inquiries</a:t>
            </a:r>
          </a:p>
          <a:p>
            <a:pPr>
              <a:spcBef>
                <a:spcPct val="50000"/>
              </a:spcBef>
            </a:pPr>
            <a:endParaRPr lang="en-US" altLang="en-US" sz="2000" b="0" dirty="0">
              <a:latin typeface="AvantGarde" pitchFamily="34" charset="0"/>
            </a:endParaRPr>
          </a:p>
        </p:txBody>
      </p:sp>
      <p:sp>
        <p:nvSpPr>
          <p:cNvPr id="7171" name="Text Box 4"/>
          <p:cNvSpPr txBox="1">
            <a:spLocks noChangeArrowheads="1"/>
          </p:cNvSpPr>
          <p:nvPr/>
        </p:nvSpPr>
        <p:spPr bwMode="auto">
          <a:xfrm>
            <a:off x="685800" y="576263"/>
            <a:ext cx="7848600" cy="584200"/>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dirty="0">
                <a:solidFill>
                  <a:schemeClr val="bg1"/>
                </a:solidFill>
                <a:latin typeface="Arial" charset="0"/>
              </a:rPr>
              <a:t>We </a:t>
            </a:r>
            <a:r>
              <a:rPr lang="en-US" altLang="en-US" dirty="0" smtClean="0">
                <a:solidFill>
                  <a:schemeClr val="bg1"/>
                </a:solidFill>
                <a:latin typeface="Arial" charset="0"/>
              </a:rPr>
              <a:t>Test </a:t>
            </a:r>
            <a:r>
              <a:rPr lang="en-US" altLang="en-US" dirty="0">
                <a:solidFill>
                  <a:schemeClr val="bg1"/>
                </a:solidFill>
                <a:latin typeface="Arial" charset="0"/>
              </a:rPr>
              <a:t>for </a:t>
            </a:r>
            <a:r>
              <a:rPr lang="en-US" altLang="en-US" dirty="0" smtClean="0">
                <a:solidFill>
                  <a:schemeClr val="bg1"/>
                </a:solidFill>
                <a:latin typeface="Arial" charset="0"/>
              </a:rPr>
              <a:t>Several Different Reasons</a:t>
            </a:r>
            <a:endParaRPr lang="en-US" altLang="en-US" dirty="0">
              <a:solidFill>
                <a:schemeClr val="bg1"/>
              </a:solidFill>
              <a:latin typeface="Arial"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a:t>
            </a:fld>
            <a:endParaRPr lang="en-US" i="0" dirty="0"/>
          </a:p>
        </p:txBody>
      </p:sp>
    </p:spTree>
    <p:extLst>
      <p:ext uri="{BB962C8B-B14F-4D97-AF65-F5344CB8AC3E}">
        <p14:creationId xmlns:p14="http://schemas.microsoft.com/office/powerpoint/2010/main" val="4226168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Ladder in 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05" y="79899"/>
            <a:ext cx="7014707" cy="59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30</a:t>
            </a:fld>
            <a:endParaRPr lang="en-US" i="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DATA\Safety Related\presentations\277480\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0" y="270302"/>
            <a:ext cx="4263517" cy="577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DATA\Safety Related\presentations\277480\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453" y="270303"/>
            <a:ext cx="4136994" cy="577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31</a:t>
            </a:fld>
            <a:endParaRPr lang="en-US" i="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AXGPFS01\GWJOHNSO$\Desktop\Liz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68" y="269120"/>
            <a:ext cx="7848600" cy="568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32</a:t>
            </a:fld>
            <a:endParaRPr lang="en-US" i="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602297" y="6225540"/>
            <a:ext cx="663116" cy="502920"/>
          </a:xfrm>
          <a:prstGeom prst="ellipse">
            <a:avLst/>
          </a:prstGeom>
          <a:ln/>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33</a:t>
            </a:fld>
            <a:endParaRPr lang="en-US" i="0" dirty="0"/>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219358"/>
            <a:ext cx="808672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 y="196788"/>
            <a:ext cx="7891682" cy="578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txBox="1">
            <a:spLocks/>
          </p:cNvSpPr>
          <p:nvPr/>
        </p:nvSpPr>
        <p:spPr>
          <a:xfrm>
            <a:off x="1602297" y="6225540"/>
            <a:ext cx="663116" cy="502920"/>
          </a:xfrm>
          <a:prstGeom prst="ellipse">
            <a:avLst/>
          </a:prstGeom>
          <a:ln/>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34</a:t>
            </a:fld>
            <a:endParaRPr lang="en-US" i="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sz="quarter"/>
          </p:nvPr>
        </p:nvSpPr>
        <p:spPr>
          <a:xfrm>
            <a:off x="685800" y="320675"/>
            <a:ext cx="7772400" cy="1143000"/>
          </a:xfrm>
          <a:solidFill>
            <a:srgbClr val="FF9900"/>
          </a:solidFill>
        </p:spPr>
        <p:txBody>
          <a:bodyPr/>
          <a:lstStyle/>
          <a:p>
            <a:pPr algn="ctr"/>
            <a:r>
              <a:rPr lang="en-US" altLang="en-US" b="1" dirty="0" smtClean="0">
                <a:latin typeface="Arial" panose="020B0604020202020204" pitchFamily="34" charset="0"/>
                <a:cs typeface="Arial" panose="020B0604020202020204" pitchFamily="34" charset="0"/>
              </a:rPr>
              <a:t>Our Experts are here to answer all of your questions. </a:t>
            </a:r>
          </a:p>
        </p:txBody>
      </p:sp>
      <p:pic>
        <p:nvPicPr>
          <p:cNvPr id="49155" name="Picture 2" descr="Clip Art for National Golf Mo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078" y="1453394"/>
            <a:ext cx="4762068" cy="47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7"/>
          <p:cNvSpPr txBox="1">
            <a:spLocks noChangeArrowheads="1"/>
          </p:cNvSpPr>
          <p:nvPr/>
        </p:nvSpPr>
        <p:spPr bwMode="auto">
          <a:xfrm>
            <a:off x="2817567" y="4589463"/>
            <a:ext cx="1204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dirty="0">
                <a:solidFill>
                  <a:srgbClr val="FF0000"/>
                </a:solidFill>
                <a:latin typeface="AvantGarde" pitchFamily="34" charset="0"/>
              </a:rPr>
              <a:t>Art</a:t>
            </a:r>
          </a:p>
        </p:txBody>
      </p:sp>
      <p:sp>
        <p:nvSpPr>
          <p:cNvPr id="49157" name="TextBox 8"/>
          <p:cNvSpPr txBox="1">
            <a:spLocks noChangeArrowheads="1"/>
          </p:cNvSpPr>
          <p:nvPr/>
        </p:nvSpPr>
        <p:spPr bwMode="auto">
          <a:xfrm>
            <a:off x="5670550" y="458946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FF0000"/>
                </a:solidFill>
                <a:latin typeface="AvantGarde" pitchFamily="34" charset="0"/>
              </a:rPr>
              <a:t>Trent</a:t>
            </a:r>
          </a:p>
        </p:txBody>
      </p:sp>
      <p:sp>
        <p:nvSpPr>
          <p:cNvPr id="49158" name="TextBox 9"/>
          <p:cNvSpPr txBox="1">
            <a:spLocks noChangeArrowheads="1"/>
          </p:cNvSpPr>
          <p:nvPr/>
        </p:nvSpPr>
        <p:spPr bwMode="auto">
          <a:xfrm>
            <a:off x="4108450" y="4591050"/>
            <a:ext cx="120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FF0000"/>
                </a:solidFill>
                <a:latin typeface="AvantGarde" pitchFamily="34" charset="0"/>
              </a:rPr>
              <a:t>George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IMAG0137"/>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1947169" y="1230297"/>
            <a:ext cx="5363592" cy="402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p:cNvSpPr txBox="1">
            <a:spLocks noChangeArrowheads="1"/>
          </p:cNvSpPr>
          <p:nvPr/>
        </p:nvSpPr>
        <p:spPr bwMode="auto">
          <a:xfrm>
            <a:off x="1809565" y="223822"/>
            <a:ext cx="5638800" cy="1006475"/>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6000" dirty="0">
                <a:solidFill>
                  <a:schemeClr val="bg1"/>
                </a:solidFill>
                <a:latin typeface="Arial" charset="0"/>
              </a:rPr>
              <a:t>The End</a:t>
            </a:r>
          </a:p>
        </p:txBody>
      </p:sp>
      <p:sp>
        <p:nvSpPr>
          <p:cNvPr id="50180" name="Text Box 6"/>
          <p:cNvSpPr txBox="1">
            <a:spLocks noChangeArrowheads="1"/>
          </p:cNvSpPr>
          <p:nvPr/>
        </p:nvSpPr>
        <p:spPr bwMode="auto">
          <a:xfrm>
            <a:off x="691171" y="5345545"/>
            <a:ext cx="7875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dirty="0">
                <a:solidFill>
                  <a:schemeClr val="accent3">
                    <a:lumMod val="60000"/>
                    <a:lumOff val="40000"/>
                  </a:schemeClr>
                </a:solidFill>
                <a:latin typeface="Arial" charset="0"/>
              </a:rPr>
              <a:t>Always remember, fuses are your friend.</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36</a:t>
            </a:fld>
            <a:endParaRPr lang="en-US" i="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314325" y="1327150"/>
            <a:ext cx="82296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ts val="600"/>
              </a:spcBef>
              <a:buFont typeface="Arial" panose="020B0604020202020204" pitchFamily="34" charset="0"/>
              <a:buChar char="•"/>
            </a:pPr>
            <a:r>
              <a:rPr lang="en-US" altLang="en-US" sz="2400" b="0" dirty="0" smtClean="0">
                <a:latin typeface="Arial" panose="020B0604020202020204" pitchFamily="34" charset="0"/>
                <a:cs typeface="Arial" panose="020B0604020202020204" pitchFamily="34" charset="0"/>
              </a:rPr>
              <a:t>Complaint </a:t>
            </a:r>
            <a:r>
              <a:rPr lang="en-US" altLang="en-US" sz="2400" b="0" dirty="0">
                <a:latin typeface="Arial" panose="020B0604020202020204" pitchFamily="34" charset="0"/>
                <a:cs typeface="Arial" panose="020B0604020202020204" pitchFamily="34" charset="0"/>
              </a:rPr>
              <a:t>Test</a:t>
            </a:r>
            <a:r>
              <a:rPr lang="en-US" altLang="en-US" sz="2400" b="0" dirty="0" smtClean="0">
                <a:latin typeface="Arial" panose="020B0604020202020204" pitchFamily="34" charset="0"/>
                <a:cs typeface="Arial" panose="020B0604020202020204" pitchFamily="34" charset="0"/>
              </a:rPr>
              <a:t>:</a:t>
            </a:r>
            <a:endParaRPr lang="en-US" altLang="en-US" sz="2400" b="0" dirty="0">
              <a:latin typeface="Arial" panose="020B0604020202020204" pitchFamily="34" charset="0"/>
              <a:cs typeface="Arial" panose="020B0604020202020204" pitchFamily="34" charset="0"/>
            </a:endParaRP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High Bill Inquiry</a:t>
            </a:r>
          </a:p>
          <a:p>
            <a:pPr marL="342900" indent="-342900">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Installation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Any new Trans-Rated Metering Installation</a:t>
            </a:r>
          </a:p>
          <a:p>
            <a:pPr marL="342900" indent="-342900">
              <a:spcBef>
                <a:spcPts val="600"/>
              </a:spcBef>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Periodic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All existing Trans-Rated Metering Installations</a:t>
            </a:r>
          </a:p>
          <a:p>
            <a:pPr marL="342900" indent="-342900">
              <a:spcBef>
                <a:spcPts val="600"/>
              </a:spcBef>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Sample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Required by the PSC</a:t>
            </a:r>
          </a:p>
          <a:p>
            <a:pPr marL="342900" indent="-342900">
              <a:spcBef>
                <a:spcPts val="600"/>
              </a:spcBef>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Acceptance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Shop testing new and returned meters</a:t>
            </a:r>
          </a:p>
        </p:txBody>
      </p:sp>
      <p:sp>
        <p:nvSpPr>
          <p:cNvPr id="8195" name="Text Box 4"/>
          <p:cNvSpPr txBox="1">
            <a:spLocks noChangeArrowheads="1"/>
          </p:cNvSpPr>
          <p:nvPr/>
        </p:nvSpPr>
        <p:spPr bwMode="auto">
          <a:xfrm>
            <a:off x="685800" y="515938"/>
            <a:ext cx="7848600" cy="584200"/>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dirty="0">
                <a:solidFill>
                  <a:schemeClr val="bg1"/>
                </a:solidFill>
                <a:latin typeface="Arial" charset="0"/>
              </a:rPr>
              <a:t>What </a:t>
            </a:r>
            <a:r>
              <a:rPr lang="en-US" altLang="en-US" dirty="0" smtClean="0">
                <a:solidFill>
                  <a:schemeClr val="bg1"/>
                </a:solidFill>
                <a:latin typeface="Arial" charset="0"/>
              </a:rPr>
              <a:t>Kind </a:t>
            </a:r>
            <a:r>
              <a:rPr lang="en-US" altLang="en-US" dirty="0">
                <a:solidFill>
                  <a:schemeClr val="bg1"/>
                </a:solidFill>
                <a:latin typeface="Arial" charset="0"/>
              </a:rPr>
              <a:t>of </a:t>
            </a:r>
            <a:r>
              <a:rPr lang="en-US" altLang="en-US" dirty="0" smtClean="0">
                <a:solidFill>
                  <a:schemeClr val="bg1"/>
                </a:solidFill>
                <a:latin typeface="Arial" charset="0"/>
              </a:rPr>
              <a:t>Tests Do We Do</a:t>
            </a:r>
            <a:r>
              <a:rPr lang="en-US" altLang="en-US" dirty="0">
                <a:solidFill>
                  <a:schemeClr val="bg1"/>
                </a:solidFill>
                <a:latin typeface="Arial" charset="0"/>
              </a:rPr>
              <a:t>?</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4</a:t>
            </a:fld>
            <a:endParaRPr lang="en-US" i="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852988" y="971550"/>
            <a:ext cx="41957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None/>
            </a:pPr>
            <a:r>
              <a:rPr lang="en-US" altLang="en-US" sz="1800" b="0" dirty="0" smtClean="0">
                <a:latin typeface="Arial" charset="0"/>
              </a:rPr>
              <a:t>TA </a:t>
            </a:r>
            <a:r>
              <a:rPr lang="en-US" altLang="en-US" sz="1800" b="0" dirty="0">
                <a:latin typeface="Arial" charset="0"/>
              </a:rPr>
              <a:t>(test amps) is the test load recommended by the manufacturer for the full-load test.  This meter should be tested using a 30 amp load for the full-load test and a 3 amp load for the light-load </a:t>
            </a:r>
            <a:r>
              <a:rPr lang="en-US" altLang="en-US" sz="1800" b="0" dirty="0" smtClean="0">
                <a:latin typeface="Arial" charset="0"/>
              </a:rPr>
              <a:t>test.</a:t>
            </a:r>
          </a:p>
          <a:p>
            <a:pPr>
              <a:spcBef>
                <a:spcPct val="50000"/>
              </a:spcBef>
              <a:buNone/>
            </a:pPr>
            <a:r>
              <a:rPr lang="en-US" altLang="en-US" sz="1800" b="0" dirty="0" smtClean="0">
                <a:latin typeface="Arial" charset="0"/>
              </a:rPr>
              <a:t>On </a:t>
            </a:r>
            <a:r>
              <a:rPr lang="en-US" altLang="en-US" sz="1800" b="0" dirty="0">
                <a:latin typeface="Arial" charset="0"/>
              </a:rPr>
              <a:t>mechanical meters, the </a:t>
            </a:r>
            <a:r>
              <a:rPr lang="en-US" altLang="en-US" sz="1800" b="0" dirty="0" err="1">
                <a:latin typeface="Arial" charset="0"/>
              </a:rPr>
              <a:t>kH</a:t>
            </a:r>
            <a:r>
              <a:rPr lang="en-US" altLang="en-US" sz="1800" b="0" dirty="0">
                <a:latin typeface="Arial" charset="0"/>
              </a:rPr>
              <a:t> is the amount of energy required to rotate a meter’s disc one revolution.</a:t>
            </a:r>
          </a:p>
          <a:p>
            <a:pPr>
              <a:spcBef>
                <a:spcPct val="50000"/>
              </a:spcBef>
              <a:buFontTx/>
              <a:buNone/>
            </a:pPr>
            <a:r>
              <a:rPr lang="en-US" altLang="en-US" sz="1800" b="0" dirty="0">
                <a:latin typeface="Arial" charset="0"/>
              </a:rPr>
              <a:t>On electronic meters, the </a:t>
            </a:r>
            <a:r>
              <a:rPr lang="en-US" altLang="en-US" sz="1800" b="0" dirty="0" err="1">
                <a:latin typeface="Arial" charset="0"/>
              </a:rPr>
              <a:t>kH</a:t>
            </a:r>
            <a:r>
              <a:rPr lang="en-US" altLang="en-US" sz="1800" b="0" dirty="0">
                <a:latin typeface="Arial" charset="0"/>
              </a:rPr>
              <a:t> is the amount of energy represented by each test pulse.</a:t>
            </a:r>
          </a:p>
          <a:p>
            <a:pPr>
              <a:spcBef>
                <a:spcPct val="50000"/>
              </a:spcBef>
              <a:buFontTx/>
              <a:buNone/>
            </a:pPr>
            <a:r>
              <a:rPr lang="en-US" altLang="en-US" sz="1800" b="0" dirty="0">
                <a:latin typeface="Arial" charset="0"/>
              </a:rPr>
              <a:t>One test pulse from this meter represents one watthour of energy.</a:t>
            </a:r>
          </a:p>
          <a:p>
            <a:pPr>
              <a:spcBef>
                <a:spcPct val="50000"/>
              </a:spcBef>
              <a:buFontTx/>
              <a:buNone/>
            </a:pPr>
            <a:r>
              <a:rPr lang="en-US" altLang="en-US" sz="1800" b="0" dirty="0">
                <a:latin typeface="Arial" charset="0"/>
              </a:rPr>
              <a:t>The </a:t>
            </a:r>
            <a:r>
              <a:rPr lang="en-US" altLang="en-US" sz="1800" b="0" dirty="0" err="1">
                <a:latin typeface="Arial" charset="0"/>
              </a:rPr>
              <a:t>kH</a:t>
            </a:r>
            <a:r>
              <a:rPr lang="en-US" altLang="en-US" sz="1800" b="0" dirty="0">
                <a:latin typeface="Arial" charset="0"/>
              </a:rPr>
              <a:t> is used to calculate revolutions of the standard.</a:t>
            </a:r>
          </a:p>
        </p:txBody>
      </p:sp>
      <p:grpSp>
        <p:nvGrpSpPr>
          <p:cNvPr id="9219" name="Group 10"/>
          <p:cNvGrpSpPr>
            <a:grpSpLocks/>
          </p:cNvGrpSpPr>
          <p:nvPr/>
        </p:nvGrpSpPr>
        <p:grpSpPr bwMode="auto">
          <a:xfrm>
            <a:off x="204186" y="1105502"/>
            <a:ext cx="4428494" cy="4478552"/>
            <a:chOff x="0" y="725"/>
            <a:chExt cx="3339" cy="2832"/>
          </a:xfrm>
        </p:grpSpPr>
        <p:pic>
          <p:nvPicPr>
            <p:cNvPr id="9221" name="Picture 9" descr="IMAG0264"/>
            <p:cNvPicPr>
              <a:picLocks noChangeAspect="1" noChangeArrowheads="1"/>
            </p:cNvPicPr>
            <p:nvPr/>
          </p:nvPicPr>
          <p:blipFill>
            <a:blip r:embed="rId2">
              <a:extLst>
                <a:ext uri="{28A0092B-C50C-407E-A947-70E740481C1C}">
                  <a14:useLocalDpi xmlns:a14="http://schemas.microsoft.com/office/drawing/2010/main" val="0"/>
                </a:ext>
              </a:extLst>
            </a:blip>
            <a:srcRect l="2812" r="2812"/>
            <a:stretch>
              <a:fillRect/>
            </a:stretch>
          </p:blipFill>
          <p:spPr bwMode="auto">
            <a:xfrm>
              <a:off x="0" y="725"/>
              <a:ext cx="3339"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3"/>
            <p:cNvSpPr>
              <a:spLocks noChangeArrowheads="1"/>
            </p:cNvSpPr>
            <p:nvPr/>
          </p:nvSpPr>
          <p:spPr bwMode="auto">
            <a:xfrm>
              <a:off x="1482" y="2775"/>
              <a:ext cx="480" cy="23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sp>
          <p:nvSpPr>
            <p:cNvPr id="9223" name="Oval 8"/>
            <p:cNvSpPr>
              <a:spLocks noChangeArrowheads="1"/>
            </p:cNvSpPr>
            <p:nvPr/>
          </p:nvSpPr>
          <p:spPr bwMode="auto">
            <a:xfrm>
              <a:off x="2020" y="2759"/>
              <a:ext cx="515" cy="247"/>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grpSp>
      <p:sp>
        <p:nvSpPr>
          <p:cNvPr id="9220" name="Text Box 11"/>
          <p:cNvSpPr txBox="1">
            <a:spLocks noChangeArrowheads="1"/>
          </p:cNvSpPr>
          <p:nvPr/>
        </p:nvSpPr>
        <p:spPr bwMode="auto">
          <a:xfrm>
            <a:off x="404813" y="330200"/>
            <a:ext cx="8220075" cy="457200"/>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dirty="0">
                <a:solidFill>
                  <a:schemeClr val="bg1"/>
                </a:solidFill>
                <a:latin typeface="Arial" charset="0"/>
              </a:rPr>
              <a:t>Test Amps  &amp;  Meter </a:t>
            </a:r>
            <a:r>
              <a:rPr lang="en-US" altLang="en-US" sz="2400" dirty="0" err="1">
                <a:solidFill>
                  <a:schemeClr val="bg1"/>
                </a:solidFill>
                <a:latin typeface="Arial" charset="0"/>
              </a:rPr>
              <a:t>kH</a:t>
            </a:r>
            <a:endParaRPr lang="en-US" altLang="en-US" sz="2400" dirty="0">
              <a:solidFill>
                <a:schemeClr val="bg1"/>
              </a:solidFill>
              <a:latin typeface="Arial"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5</a:t>
            </a:fld>
            <a:endParaRPr lang="en-US" i="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VC-00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25146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Oval 5"/>
          <p:cNvSpPr>
            <a:spLocks noChangeArrowheads="1"/>
          </p:cNvSpPr>
          <p:nvPr/>
        </p:nvSpPr>
        <p:spPr bwMode="auto">
          <a:xfrm>
            <a:off x="5352495" y="4314825"/>
            <a:ext cx="1371600" cy="12954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sp>
        <p:nvSpPr>
          <p:cNvPr id="10244" name="TextBox 4"/>
          <p:cNvSpPr txBox="1">
            <a:spLocks noChangeArrowheads="1"/>
          </p:cNvSpPr>
          <p:nvPr/>
        </p:nvSpPr>
        <p:spPr bwMode="auto">
          <a:xfrm>
            <a:off x="639763" y="233363"/>
            <a:ext cx="7813675" cy="646331"/>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dirty="0">
                <a:solidFill>
                  <a:schemeClr val="bg1"/>
                </a:solidFill>
                <a:latin typeface="AvantGarde" pitchFamily="34" charset="0"/>
              </a:rPr>
              <a:t>Test Amps for Transformer Rated Meters is typically 2.5 amps</a:t>
            </a:r>
          </a:p>
          <a:p>
            <a:pPr algn="ctr">
              <a:spcBef>
                <a:spcPct val="0"/>
              </a:spcBef>
              <a:buFontTx/>
              <a:buNone/>
            </a:pPr>
            <a:endParaRPr lang="en-US" altLang="en-US" sz="1600" dirty="0">
              <a:solidFill>
                <a:schemeClr val="accent2"/>
              </a:solidFill>
              <a:latin typeface="AvantGarde" pitchFamily="34"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6</a:t>
            </a:fld>
            <a:endParaRPr lang="en-US" i="0" dirty="0"/>
          </a:p>
        </p:txBody>
      </p:sp>
      <p:sp>
        <p:nvSpPr>
          <p:cNvPr id="3" name="TextBox 2"/>
          <p:cNvSpPr txBox="1"/>
          <p:nvPr/>
        </p:nvSpPr>
        <p:spPr>
          <a:xfrm>
            <a:off x="639763" y="879694"/>
            <a:ext cx="7813675" cy="1754326"/>
          </a:xfrm>
          <a:prstGeom prst="rect">
            <a:avLst/>
          </a:prstGeom>
          <a:noFill/>
        </p:spPr>
        <p:txBody>
          <a:bodyPr wrap="square" rtlCol="0">
            <a:spAutoFit/>
          </a:bodyPr>
          <a:lstStyle/>
          <a:p>
            <a:r>
              <a:rPr lang="en-US" b="0" dirty="0">
                <a:latin typeface="Arial" panose="020B0604020202020204" pitchFamily="34" charset="0"/>
                <a:cs typeface="Arial" panose="020B0604020202020204" pitchFamily="34" charset="0"/>
              </a:rPr>
              <a:t>ANSI Code for Electricity Metering states that Test Loads for T.R. Meters may be 100% of the Secondary Current Transformer rating for Full Load, and 10% of rating for Light Load.</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Full Load may be tested at 5 Amps</a:t>
            </a:r>
          </a:p>
          <a:p>
            <a:r>
              <a:rPr lang="en-US" b="0" dirty="0">
                <a:latin typeface="Arial" panose="020B0604020202020204" pitchFamily="34" charset="0"/>
                <a:cs typeface="Arial" panose="020B0604020202020204" pitchFamily="34" charset="0"/>
              </a:rPr>
              <a:t>Light Load may be tested at .5 Amps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8"/>
          <p:cNvSpPr txBox="1">
            <a:spLocks noChangeArrowheads="1"/>
          </p:cNvSpPr>
          <p:nvPr/>
        </p:nvSpPr>
        <p:spPr bwMode="auto">
          <a:xfrm>
            <a:off x="785813" y="260350"/>
            <a:ext cx="7461250" cy="519113"/>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smtClean="0">
                <a:solidFill>
                  <a:schemeClr val="bg1"/>
                </a:solidFill>
                <a:latin typeface="Arial" charset="0"/>
                <a:cs typeface="Arial" charset="0"/>
              </a:rPr>
              <a:t>Calculating Load on Electronic Meters</a:t>
            </a:r>
            <a:endParaRPr lang="en-US" altLang="en-US" sz="2800" dirty="0">
              <a:solidFill>
                <a:schemeClr val="bg1"/>
              </a:solidFill>
              <a:latin typeface="Arial" charset="0"/>
              <a:cs typeface="Arial"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solidFill>
                  <a:srgbClr val="FFFFFF"/>
                </a:solidFill>
              </a:rPr>
              <a:pPr eaLnBrk="1" fontAlgn="auto" hangingPunct="1">
                <a:spcBef>
                  <a:spcPts val="0"/>
                </a:spcBef>
                <a:spcAft>
                  <a:spcPts val="0"/>
                </a:spcAft>
              </a:pPr>
              <a:t>7</a:t>
            </a:fld>
            <a:endParaRPr lang="en-US" i="0" dirty="0">
              <a:solidFill>
                <a:srgbClr val="FFFFFF"/>
              </a:solidFill>
            </a:endParaRPr>
          </a:p>
        </p:txBody>
      </p:sp>
      <p:pic>
        <p:nvPicPr>
          <p:cNvPr id="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2951085"/>
            <a:ext cx="67071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8"/>
          <p:cNvSpPr txBox="1">
            <a:spLocks noChangeArrowheads="1"/>
          </p:cNvSpPr>
          <p:nvPr/>
        </p:nvSpPr>
        <p:spPr bwMode="auto">
          <a:xfrm>
            <a:off x="785813" y="260350"/>
            <a:ext cx="7461250" cy="519113"/>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chemeClr val="bg1"/>
                </a:solidFill>
                <a:latin typeface="Arial" charset="0"/>
                <a:cs typeface="Arial" charset="0"/>
              </a:rPr>
              <a:t>Determining Load on a Mechanical Meter</a:t>
            </a:r>
          </a:p>
        </p:txBody>
      </p:sp>
      <p:pic>
        <p:nvPicPr>
          <p:cNvPr id="12291"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481" y="5282214"/>
            <a:ext cx="539591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oup 23"/>
          <p:cNvGrpSpPr>
            <a:grpSpLocks/>
          </p:cNvGrpSpPr>
          <p:nvPr/>
        </p:nvGrpSpPr>
        <p:grpSpPr bwMode="auto">
          <a:xfrm>
            <a:off x="2408885" y="2176694"/>
            <a:ext cx="4215105" cy="3105520"/>
            <a:chOff x="1676577" y="604683"/>
            <a:chExt cx="4492766" cy="3308794"/>
          </a:xfrm>
        </p:grpSpPr>
        <p:pic>
          <p:nvPicPr>
            <p:cNvPr id="1229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577" y="604683"/>
              <a:ext cx="4492766" cy="33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Oval 22"/>
            <p:cNvSpPr>
              <a:spLocks noChangeArrowheads="1"/>
            </p:cNvSpPr>
            <p:nvPr/>
          </p:nvSpPr>
          <p:spPr bwMode="auto">
            <a:xfrm>
              <a:off x="4925568" y="2716997"/>
              <a:ext cx="552450" cy="361950"/>
            </a:xfrm>
            <a:prstGeom prst="ellipse">
              <a:avLst/>
            </a:prstGeom>
            <a:solidFill>
              <a:srgbClr val="CC3300">
                <a:alpha val="20000"/>
              </a:srgbClr>
            </a:solidFill>
            <a:ln w="28575">
              <a:solidFill>
                <a:srgbClr val="CC33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sp>
        <p:nvSpPr>
          <p:cNvPr id="12293" name="TextBox 6"/>
          <p:cNvSpPr txBox="1">
            <a:spLocks noChangeArrowheads="1"/>
          </p:cNvSpPr>
          <p:nvPr/>
        </p:nvSpPr>
        <p:spPr bwMode="auto">
          <a:xfrm>
            <a:off x="533400" y="914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0" dirty="0">
                <a:latin typeface="Arial" charset="0"/>
                <a:cs typeface="Arial" charset="0"/>
              </a:rPr>
              <a:t>The Load on Mechanical Meters can easily be calculated by timing the meter’s disk and solving the formula shown below.</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solidFill>
                  <a:srgbClr val="FFFFFF"/>
                </a:solidFill>
              </a:rPr>
              <a:pPr eaLnBrk="1" fontAlgn="auto" hangingPunct="1">
                <a:spcBef>
                  <a:spcPts val="0"/>
                </a:spcBef>
                <a:spcAft>
                  <a:spcPts val="0"/>
                </a:spcAft>
              </a:pPr>
              <a:t>8</a:t>
            </a:fld>
            <a:endParaRPr lang="en-US" i="0" dirty="0">
              <a:solidFill>
                <a:srgbClr val="FFFFFF"/>
              </a:solidFill>
            </a:endParaRPr>
          </a:p>
        </p:txBody>
      </p:sp>
    </p:spTree>
    <p:extLst>
      <p:ext uri="{BB962C8B-B14F-4D97-AF65-F5344CB8AC3E}">
        <p14:creationId xmlns:p14="http://schemas.microsoft.com/office/powerpoint/2010/main" val="7040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787374"/>
            <a:ext cx="348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Line 3"/>
          <p:cNvSpPr>
            <a:spLocks noChangeShapeType="1"/>
          </p:cNvSpPr>
          <p:nvPr/>
        </p:nvSpPr>
        <p:spPr bwMode="auto">
          <a:xfrm>
            <a:off x="2728913" y="5318125"/>
            <a:ext cx="288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76" name="Line 4"/>
          <p:cNvSpPr>
            <a:spLocks noChangeShapeType="1"/>
          </p:cNvSpPr>
          <p:nvPr/>
        </p:nvSpPr>
        <p:spPr bwMode="auto">
          <a:xfrm>
            <a:off x="3116263" y="5318125"/>
            <a:ext cx="2857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77" name="Line 5"/>
          <p:cNvSpPr>
            <a:spLocks noChangeShapeType="1"/>
          </p:cNvSpPr>
          <p:nvPr/>
        </p:nvSpPr>
        <p:spPr bwMode="auto">
          <a:xfrm>
            <a:off x="3494088" y="5318125"/>
            <a:ext cx="3000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78" name="Line 6"/>
          <p:cNvSpPr>
            <a:spLocks noChangeShapeType="1"/>
          </p:cNvSpPr>
          <p:nvPr/>
        </p:nvSpPr>
        <p:spPr bwMode="auto">
          <a:xfrm>
            <a:off x="3890963" y="5318125"/>
            <a:ext cx="306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79" name="Line 7"/>
          <p:cNvSpPr>
            <a:spLocks noChangeShapeType="1"/>
          </p:cNvSpPr>
          <p:nvPr/>
        </p:nvSpPr>
        <p:spPr bwMode="auto">
          <a:xfrm>
            <a:off x="4286250" y="5318125"/>
            <a:ext cx="3222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0" name="Line 8"/>
          <p:cNvSpPr>
            <a:spLocks noChangeShapeType="1"/>
          </p:cNvSpPr>
          <p:nvPr/>
        </p:nvSpPr>
        <p:spPr bwMode="auto">
          <a:xfrm>
            <a:off x="4710113" y="5318125"/>
            <a:ext cx="3000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1" name="Line 9"/>
          <p:cNvSpPr>
            <a:spLocks noChangeShapeType="1"/>
          </p:cNvSpPr>
          <p:nvPr/>
        </p:nvSpPr>
        <p:spPr bwMode="auto">
          <a:xfrm>
            <a:off x="5097463" y="5318125"/>
            <a:ext cx="306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2" name="Line 10"/>
          <p:cNvSpPr>
            <a:spLocks noChangeShapeType="1"/>
          </p:cNvSpPr>
          <p:nvPr/>
        </p:nvSpPr>
        <p:spPr bwMode="auto">
          <a:xfrm>
            <a:off x="5503863" y="5318125"/>
            <a:ext cx="311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8" name="Line 16"/>
          <p:cNvSpPr>
            <a:spLocks noChangeShapeType="1"/>
          </p:cNvSpPr>
          <p:nvPr/>
        </p:nvSpPr>
        <p:spPr bwMode="auto">
          <a:xfrm>
            <a:off x="5556249" y="4297918"/>
            <a:ext cx="3159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Text Box 18"/>
          <p:cNvSpPr txBox="1">
            <a:spLocks noChangeArrowheads="1"/>
          </p:cNvSpPr>
          <p:nvPr/>
        </p:nvSpPr>
        <p:spPr bwMode="auto">
          <a:xfrm>
            <a:off x="841375" y="260350"/>
            <a:ext cx="7461250" cy="519113"/>
          </a:xfrm>
          <a:prstGeom prst="rect">
            <a:avLst/>
          </a:prstGeom>
          <a:solidFill>
            <a:srgbClr val="FF9900"/>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chemeClr val="bg1"/>
                </a:solidFill>
                <a:latin typeface="Arial" charset="0"/>
                <a:cs typeface="Arial" charset="0"/>
              </a:rPr>
              <a:t>Determining Load on a </a:t>
            </a:r>
            <a:r>
              <a:rPr lang="en-US" altLang="en-US" sz="2800" dirty="0" err="1">
                <a:solidFill>
                  <a:schemeClr val="bg1"/>
                </a:solidFill>
                <a:latin typeface="Arial" charset="0"/>
                <a:cs typeface="Arial" charset="0"/>
              </a:rPr>
              <a:t>Sensus</a:t>
            </a:r>
            <a:r>
              <a:rPr lang="en-US" altLang="en-US" sz="2800" dirty="0">
                <a:solidFill>
                  <a:schemeClr val="bg1"/>
                </a:solidFill>
                <a:latin typeface="Arial" charset="0"/>
                <a:cs typeface="Arial" charset="0"/>
              </a:rPr>
              <a:t> </a:t>
            </a:r>
            <a:r>
              <a:rPr lang="en-US" altLang="en-US" sz="2800" dirty="0" err="1">
                <a:solidFill>
                  <a:schemeClr val="bg1"/>
                </a:solidFill>
                <a:latin typeface="Arial" charset="0"/>
                <a:cs typeface="Arial" charset="0"/>
              </a:rPr>
              <a:t>iCon</a:t>
            </a:r>
            <a:r>
              <a:rPr lang="en-US" altLang="en-US" sz="2800" dirty="0">
                <a:solidFill>
                  <a:schemeClr val="bg1"/>
                </a:solidFill>
                <a:latin typeface="Arial" charset="0"/>
                <a:cs typeface="Arial" charset="0"/>
              </a:rPr>
              <a:t> Meter</a:t>
            </a:r>
          </a:p>
        </p:txBody>
      </p:sp>
      <p:grpSp>
        <p:nvGrpSpPr>
          <p:cNvPr id="14349" name="Group 23"/>
          <p:cNvGrpSpPr>
            <a:grpSpLocks/>
          </p:cNvGrpSpPr>
          <p:nvPr/>
        </p:nvGrpSpPr>
        <p:grpSpPr bwMode="auto">
          <a:xfrm>
            <a:off x="2624785" y="891774"/>
            <a:ext cx="3300412" cy="2895600"/>
            <a:chOff x="3030" y="670"/>
            <a:chExt cx="1948" cy="1662"/>
          </a:xfrm>
        </p:grpSpPr>
        <p:pic>
          <p:nvPicPr>
            <p:cNvPr id="1435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 y="670"/>
              <a:ext cx="194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Oval 25"/>
            <p:cNvSpPr>
              <a:spLocks noChangeArrowheads="1"/>
            </p:cNvSpPr>
            <p:nvPr/>
          </p:nvSpPr>
          <p:spPr bwMode="auto">
            <a:xfrm>
              <a:off x="3726" y="2064"/>
              <a:ext cx="486" cy="228"/>
            </a:xfrm>
            <a:prstGeom prst="ellipse">
              <a:avLst/>
            </a:prstGeom>
            <a:solidFill>
              <a:srgbClr val="CC3300">
                <a:alpha val="20000"/>
              </a:srgbClr>
            </a:solidFill>
            <a:ln w="28575">
              <a:solidFill>
                <a:srgbClr val="CC33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sp>
        <p:nvSpPr>
          <p:cNvPr id="14350" name="TextBox 16"/>
          <p:cNvSpPr txBox="1">
            <a:spLocks noChangeArrowheads="1"/>
          </p:cNvSpPr>
          <p:nvPr/>
        </p:nvSpPr>
        <p:spPr bwMode="auto">
          <a:xfrm>
            <a:off x="531813" y="5609045"/>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pPr>
            <a:r>
              <a:rPr lang="en-US" altLang="en-US" sz="2000" dirty="0">
                <a:latin typeface="Arial" panose="020B0604020202020204" pitchFamily="34" charset="0"/>
                <a:cs typeface="Arial" panose="020B0604020202020204" pitchFamily="34" charset="0"/>
              </a:rPr>
              <a:t>  Each increment of the line segment represents one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value.</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9FAC5DF0-0AF0-4EAE-B6D5-362C4C800D6A}" type="slidenum">
              <a:rPr lang="en-US" i="0" smtClean="0">
                <a:solidFill>
                  <a:srgbClr val="FFFFFF"/>
                </a:solidFill>
              </a:rPr>
              <a:pPr eaLnBrk="1" fontAlgn="auto" hangingPunct="1">
                <a:spcBef>
                  <a:spcPts val="0"/>
                </a:spcBef>
                <a:spcAft>
                  <a:spcPts val="0"/>
                </a:spcAft>
              </a:pPr>
              <a:t>9</a:t>
            </a:fld>
            <a:endParaRPr lang="en-US" i="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3000" fill="hold"/>
                                        <p:tgtEl>
                                          <p:spTgt spid="131088"/>
                                        </p:tgtEl>
                                        <p:attrNameLst>
                                          <p:attrName>style.visibility</p:attrName>
                                        </p:attrNameLst>
                                      </p:cBhvr>
                                      <p:tavLst>
                                        <p:tav tm="0">
                                          <p:val>
                                            <p:strVal val="hidden"/>
                                          </p:val>
                                        </p:tav>
                                        <p:tav tm="50000">
                                          <p:val>
                                            <p:strVal val="visible"/>
                                          </p:val>
                                        </p:tav>
                                      </p:tavLst>
                                    </p:anim>
                                  </p:childTnLst>
                                </p:cTn>
                              </p:par>
                              <p:par>
                                <p:cTn id="7" presetID="1" presetClass="entr" presetSubtype="0" fill="hold" grpId="0" nodeType="withEffect">
                                  <p:stCondLst>
                                    <p:cond delay="1500"/>
                                  </p:stCondLst>
                                  <p:childTnLst>
                                    <p:set>
                                      <p:cBhvr>
                                        <p:cTn id="8" dur="1" fill="hold">
                                          <p:stCondLst>
                                            <p:cond delay="0"/>
                                          </p:stCondLst>
                                        </p:cTn>
                                        <p:tgtEl>
                                          <p:spTgt spid="131075"/>
                                        </p:tgtEl>
                                        <p:attrNameLst>
                                          <p:attrName>style.visibility</p:attrName>
                                        </p:attrNameLst>
                                      </p:cBhvr>
                                      <p:to>
                                        <p:strVal val="visible"/>
                                      </p:to>
                                    </p:set>
                                  </p:childTnLst>
                                  <p:subTnLst>
                                    <p:set>
                                      <p:cBhvr override="childStyle">
                                        <p:cTn dur="1" fill="hold" display="0" masterRel="nextClick" afterEffect="1"/>
                                        <p:tgtEl>
                                          <p:spTgt spid="131075"/>
                                        </p:tgtEl>
                                        <p:attrNameLst>
                                          <p:attrName>style.visibility</p:attrName>
                                        </p:attrNameLst>
                                      </p:cBhvr>
                                      <p:to>
                                        <p:strVal val="hidden"/>
                                      </p:to>
                                    </p:set>
                                  </p:subTnLst>
                                </p:cTn>
                              </p:par>
                            </p:childTnLst>
                          </p:cTn>
                        </p:par>
                        <p:par>
                          <p:cTn id="9" fill="hold" nodeType="afterGroup">
                            <p:stCondLst>
                              <p:cond delay="3000"/>
                            </p:stCondLst>
                            <p:childTnLst>
                              <p:par>
                                <p:cTn id="10" presetID="1" presetClass="entr" presetSubtype="0" fill="hold" grpId="0" nodeType="afterEffect">
                                  <p:stCondLst>
                                    <p:cond delay="1500"/>
                                  </p:stCondLst>
                                  <p:childTnLst>
                                    <p:set>
                                      <p:cBhvr>
                                        <p:cTn id="11" dur="1" fill="hold">
                                          <p:stCondLst>
                                            <p:cond delay="0"/>
                                          </p:stCondLst>
                                        </p:cTn>
                                        <p:tgtEl>
                                          <p:spTgt spid="131076"/>
                                        </p:tgtEl>
                                        <p:attrNameLst>
                                          <p:attrName>style.visibility</p:attrName>
                                        </p:attrNameLst>
                                      </p:cBhvr>
                                      <p:to>
                                        <p:strVal val="visible"/>
                                      </p:to>
                                    </p:set>
                                  </p:childTnLst>
                                  <p:subTnLst>
                                    <p:set>
                                      <p:cBhvr override="childStyle">
                                        <p:cTn dur="1" fill="hold" display="0" masterRel="nextClick" afterEffect="1"/>
                                        <p:tgtEl>
                                          <p:spTgt spid="131076"/>
                                        </p:tgtEl>
                                        <p:attrNameLst>
                                          <p:attrName>style.visibility</p:attrName>
                                        </p:attrNameLst>
                                      </p:cBhvr>
                                      <p:to>
                                        <p:strVal val="hidden"/>
                                      </p:to>
                                    </p:set>
                                  </p:subTnLst>
                                </p:cTn>
                              </p:par>
                            </p:childTnLst>
                          </p:cTn>
                        </p:par>
                        <p:par>
                          <p:cTn id="12" fill="hold" nodeType="afterGroup">
                            <p:stCondLst>
                              <p:cond delay="4500"/>
                            </p:stCondLst>
                            <p:childTnLst>
                              <p:par>
                                <p:cTn id="13" presetID="1" presetClass="entr" presetSubtype="0" fill="hold" grpId="0" nodeType="afterEffect">
                                  <p:stCondLst>
                                    <p:cond delay="1500"/>
                                  </p:stCondLst>
                                  <p:childTnLst>
                                    <p:set>
                                      <p:cBhvr>
                                        <p:cTn id="14" dur="1" fill="hold">
                                          <p:stCondLst>
                                            <p:cond delay="0"/>
                                          </p:stCondLst>
                                        </p:cTn>
                                        <p:tgtEl>
                                          <p:spTgt spid="131077"/>
                                        </p:tgtEl>
                                        <p:attrNameLst>
                                          <p:attrName>style.visibility</p:attrName>
                                        </p:attrNameLst>
                                      </p:cBhvr>
                                      <p:to>
                                        <p:strVal val="visible"/>
                                      </p:to>
                                    </p:set>
                                  </p:childTnLst>
                                  <p:subTnLst>
                                    <p:set>
                                      <p:cBhvr override="childStyle">
                                        <p:cTn dur="1" fill="hold" display="0" masterRel="nextClick" afterEffect="1"/>
                                        <p:tgtEl>
                                          <p:spTgt spid="131077"/>
                                        </p:tgtEl>
                                        <p:attrNameLst>
                                          <p:attrName>style.visibility</p:attrName>
                                        </p:attrNameLst>
                                      </p:cBhvr>
                                      <p:to>
                                        <p:strVal val="hidden"/>
                                      </p:to>
                                    </p:set>
                                  </p:subTnLst>
                                </p:cTn>
                              </p:par>
                            </p:childTnLst>
                          </p:cTn>
                        </p:par>
                        <p:par>
                          <p:cTn id="15" fill="hold" nodeType="afterGroup">
                            <p:stCondLst>
                              <p:cond delay="6000"/>
                            </p:stCondLst>
                            <p:childTnLst>
                              <p:par>
                                <p:cTn id="16" presetID="1" presetClass="entr" presetSubtype="0" fill="hold" grpId="0" nodeType="afterEffect">
                                  <p:stCondLst>
                                    <p:cond delay="1500"/>
                                  </p:stCondLst>
                                  <p:childTnLst>
                                    <p:set>
                                      <p:cBhvr>
                                        <p:cTn id="17" dur="1" fill="hold">
                                          <p:stCondLst>
                                            <p:cond delay="0"/>
                                          </p:stCondLst>
                                        </p:cTn>
                                        <p:tgtEl>
                                          <p:spTgt spid="131078"/>
                                        </p:tgtEl>
                                        <p:attrNameLst>
                                          <p:attrName>style.visibility</p:attrName>
                                        </p:attrNameLst>
                                      </p:cBhvr>
                                      <p:to>
                                        <p:strVal val="visible"/>
                                      </p:to>
                                    </p:set>
                                  </p:childTnLst>
                                  <p:subTnLst>
                                    <p:set>
                                      <p:cBhvr override="childStyle">
                                        <p:cTn dur="1" fill="hold" display="0" masterRel="nextClick" afterEffect="1"/>
                                        <p:tgtEl>
                                          <p:spTgt spid="131078"/>
                                        </p:tgtEl>
                                        <p:attrNameLst>
                                          <p:attrName>style.visibility</p:attrName>
                                        </p:attrNameLst>
                                      </p:cBhvr>
                                      <p:to>
                                        <p:strVal val="hidden"/>
                                      </p:to>
                                    </p:set>
                                  </p:subTnLst>
                                </p:cTn>
                              </p:par>
                            </p:childTnLst>
                          </p:cTn>
                        </p:par>
                        <p:par>
                          <p:cTn id="18" fill="hold" nodeType="afterGroup">
                            <p:stCondLst>
                              <p:cond delay="7500"/>
                            </p:stCondLst>
                            <p:childTnLst>
                              <p:par>
                                <p:cTn id="19" presetID="1" presetClass="entr" presetSubtype="0" fill="hold" grpId="0" nodeType="afterEffect">
                                  <p:stCondLst>
                                    <p:cond delay="1500"/>
                                  </p:stCondLst>
                                  <p:childTnLst>
                                    <p:set>
                                      <p:cBhvr>
                                        <p:cTn id="20" dur="1" fill="hold">
                                          <p:stCondLst>
                                            <p:cond delay="0"/>
                                          </p:stCondLst>
                                        </p:cTn>
                                        <p:tgtEl>
                                          <p:spTgt spid="131079"/>
                                        </p:tgtEl>
                                        <p:attrNameLst>
                                          <p:attrName>style.visibility</p:attrName>
                                        </p:attrNameLst>
                                      </p:cBhvr>
                                      <p:to>
                                        <p:strVal val="visible"/>
                                      </p:to>
                                    </p:set>
                                  </p:childTnLst>
                                  <p:subTnLst>
                                    <p:set>
                                      <p:cBhvr override="childStyle">
                                        <p:cTn dur="1" fill="hold" display="0" masterRel="nextClick" afterEffect="1"/>
                                        <p:tgtEl>
                                          <p:spTgt spid="131079"/>
                                        </p:tgtEl>
                                        <p:attrNameLst>
                                          <p:attrName>style.visibility</p:attrName>
                                        </p:attrNameLst>
                                      </p:cBhvr>
                                      <p:to>
                                        <p:strVal val="hidden"/>
                                      </p:to>
                                    </p:set>
                                  </p:subTnLst>
                                </p:cTn>
                              </p:par>
                            </p:childTnLst>
                          </p:cTn>
                        </p:par>
                        <p:par>
                          <p:cTn id="21" fill="hold" nodeType="afterGroup">
                            <p:stCondLst>
                              <p:cond delay="9000"/>
                            </p:stCondLst>
                            <p:childTnLst>
                              <p:par>
                                <p:cTn id="22" presetID="1" presetClass="entr" presetSubtype="0" fill="hold" grpId="0" nodeType="afterEffect">
                                  <p:stCondLst>
                                    <p:cond delay="1500"/>
                                  </p:stCondLst>
                                  <p:childTnLst>
                                    <p:set>
                                      <p:cBhvr>
                                        <p:cTn id="23" dur="1" fill="hold">
                                          <p:stCondLst>
                                            <p:cond delay="0"/>
                                          </p:stCondLst>
                                        </p:cTn>
                                        <p:tgtEl>
                                          <p:spTgt spid="131080"/>
                                        </p:tgtEl>
                                        <p:attrNameLst>
                                          <p:attrName>style.visibility</p:attrName>
                                        </p:attrNameLst>
                                      </p:cBhvr>
                                      <p:to>
                                        <p:strVal val="visible"/>
                                      </p:to>
                                    </p:set>
                                  </p:childTnLst>
                                  <p:subTnLst>
                                    <p:set>
                                      <p:cBhvr override="childStyle">
                                        <p:cTn dur="1" fill="hold" display="0" masterRel="nextClick" afterEffect="1"/>
                                        <p:tgtEl>
                                          <p:spTgt spid="131080"/>
                                        </p:tgtEl>
                                        <p:attrNameLst>
                                          <p:attrName>style.visibility</p:attrName>
                                        </p:attrNameLst>
                                      </p:cBhvr>
                                      <p:to>
                                        <p:strVal val="hidden"/>
                                      </p:to>
                                    </p:set>
                                  </p:subTnLst>
                                </p:cTn>
                              </p:par>
                            </p:childTnLst>
                          </p:cTn>
                        </p:par>
                        <p:par>
                          <p:cTn id="24" fill="hold" nodeType="afterGroup">
                            <p:stCondLst>
                              <p:cond delay="10500"/>
                            </p:stCondLst>
                            <p:childTnLst>
                              <p:par>
                                <p:cTn id="25" presetID="1" presetClass="entr" presetSubtype="0" fill="hold" grpId="0" nodeType="afterEffect">
                                  <p:stCondLst>
                                    <p:cond delay="1500"/>
                                  </p:stCondLst>
                                  <p:childTnLst>
                                    <p:set>
                                      <p:cBhvr>
                                        <p:cTn id="26" dur="1" fill="hold">
                                          <p:stCondLst>
                                            <p:cond delay="0"/>
                                          </p:stCondLst>
                                        </p:cTn>
                                        <p:tgtEl>
                                          <p:spTgt spid="131081"/>
                                        </p:tgtEl>
                                        <p:attrNameLst>
                                          <p:attrName>style.visibility</p:attrName>
                                        </p:attrNameLst>
                                      </p:cBhvr>
                                      <p:to>
                                        <p:strVal val="visible"/>
                                      </p:to>
                                    </p:set>
                                  </p:childTnLst>
                                  <p:subTnLst>
                                    <p:set>
                                      <p:cBhvr override="childStyle">
                                        <p:cTn dur="1" fill="hold" display="0" masterRel="nextClick" afterEffect="1"/>
                                        <p:tgtEl>
                                          <p:spTgt spid="131081"/>
                                        </p:tgtEl>
                                        <p:attrNameLst>
                                          <p:attrName>style.visibility</p:attrName>
                                        </p:attrNameLst>
                                      </p:cBhvr>
                                      <p:to>
                                        <p:strVal val="hidden"/>
                                      </p:to>
                                    </p:set>
                                  </p:subTnLst>
                                </p:cTn>
                              </p:par>
                            </p:childTnLst>
                          </p:cTn>
                        </p:par>
                        <p:par>
                          <p:cTn id="27" fill="hold" nodeType="afterGroup">
                            <p:stCondLst>
                              <p:cond delay="12000"/>
                            </p:stCondLst>
                            <p:childTnLst>
                              <p:par>
                                <p:cTn id="28" presetID="1" presetClass="entr" presetSubtype="0" fill="hold" grpId="0" nodeType="afterEffect">
                                  <p:stCondLst>
                                    <p:cond delay="1500"/>
                                  </p:stCondLst>
                                  <p:childTnLst>
                                    <p:set>
                                      <p:cBhvr>
                                        <p:cTn id="29" dur="1" fill="hold">
                                          <p:stCondLst>
                                            <p:cond delay="0"/>
                                          </p:stCondLst>
                                        </p:cTn>
                                        <p:tgtEl>
                                          <p:spTgt spid="131082"/>
                                        </p:tgtEl>
                                        <p:attrNameLst>
                                          <p:attrName>style.visibility</p:attrName>
                                        </p:attrNameLst>
                                      </p:cBhvr>
                                      <p:to>
                                        <p:strVal val="visible"/>
                                      </p:to>
                                    </p:set>
                                  </p:childTnLst>
                                  <p:subTnLst>
                                    <p:set>
                                      <p:cBhvr override="childStyle">
                                        <p:cTn dur="1" fill="hold" display="0" masterRel="nextClick" afterEffect="1"/>
                                        <p:tgtEl>
                                          <p:spTgt spid="131082"/>
                                        </p:tgtEl>
                                        <p:attrNameLst>
                                          <p:attrName>style.visibility</p:attrName>
                                        </p:attrNameLst>
                                      </p:cBhvr>
                                      <p:to>
                                        <p:strVal val="hidden"/>
                                      </p:to>
                                    </p:set>
                                  </p:subTnLst>
                                </p:cTn>
                              </p:par>
                            </p:childTnLst>
                          </p:cTn>
                        </p:par>
                        <p:par>
                          <p:cTn id="30" fill="hold" nodeType="afterGroup">
                            <p:stCondLst>
                              <p:cond delay="13500"/>
                            </p:stCondLst>
                            <p:childTnLst>
                              <p:par>
                                <p:cTn id="31" presetID="1" presetClass="entr" presetSubtype="0" fill="hold" grpId="1" nodeType="afterEffect">
                                  <p:stCondLst>
                                    <p:cond delay="1500"/>
                                  </p:stCondLst>
                                  <p:childTnLst>
                                    <p:set>
                                      <p:cBhvr>
                                        <p:cTn id="32" dur="1" fill="hold">
                                          <p:stCondLst>
                                            <p:cond delay="0"/>
                                          </p:stCondLst>
                                        </p:cTn>
                                        <p:tgtEl>
                                          <p:spTgt spid="131075"/>
                                        </p:tgtEl>
                                        <p:attrNameLst>
                                          <p:attrName>style.visibility</p:attrName>
                                        </p:attrNameLst>
                                      </p:cBhvr>
                                      <p:to>
                                        <p:strVal val="visible"/>
                                      </p:to>
                                    </p:set>
                                  </p:childTnLst>
                                  <p:subTnLst>
                                    <p:set>
                                      <p:cBhvr override="childStyle">
                                        <p:cTn dur="1" fill="hold" display="0" masterRel="nextClick" afterEffect="1"/>
                                        <p:tgtEl>
                                          <p:spTgt spid="131075"/>
                                        </p:tgtEl>
                                        <p:attrNameLst>
                                          <p:attrName>style.visibility</p:attrName>
                                        </p:attrNameLst>
                                      </p:cBhvr>
                                      <p:to>
                                        <p:strVal val="hidden"/>
                                      </p:to>
                                    </p:set>
                                  </p:subTnLst>
                                </p:cTn>
                              </p:par>
                            </p:childTnLst>
                          </p:cTn>
                        </p:par>
                        <p:par>
                          <p:cTn id="33" fill="hold" nodeType="afterGroup">
                            <p:stCondLst>
                              <p:cond delay="15000"/>
                            </p:stCondLst>
                            <p:childTnLst>
                              <p:par>
                                <p:cTn id="34" presetID="1" presetClass="entr" presetSubtype="0" fill="hold" grpId="1" nodeType="afterEffect">
                                  <p:stCondLst>
                                    <p:cond delay="1500"/>
                                  </p:stCondLst>
                                  <p:childTnLst>
                                    <p:set>
                                      <p:cBhvr>
                                        <p:cTn id="35" dur="1" fill="hold">
                                          <p:stCondLst>
                                            <p:cond delay="0"/>
                                          </p:stCondLst>
                                        </p:cTn>
                                        <p:tgtEl>
                                          <p:spTgt spid="131076"/>
                                        </p:tgtEl>
                                        <p:attrNameLst>
                                          <p:attrName>style.visibility</p:attrName>
                                        </p:attrNameLst>
                                      </p:cBhvr>
                                      <p:to>
                                        <p:strVal val="visible"/>
                                      </p:to>
                                    </p:set>
                                  </p:childTnLst>
                                  <p:subTnLst>
                                    <p:set>
                                      <p:cBhvr override="childStyle">
                                        <p:cTn dur="1" fill="hold" display="0" masterRel="nextClick" afterEffect="1"/>
                                        <p:tgtEl>
                                          <p:spTgt spid="131076"/>
                                        </p:tgtEl>
                                        <p:attrNameLst>
                                          <p:attrName>style.visibility</p:attrName>
                                        </p:attrNameLst>
                                      </p:cBhvr>
                                      <p:to>
                                        <p:strVal val="hidden"/>
                                      </p:to>
                                    </p:set>
                                  </p:subTnLst>
                                </p:cTn>
                              </p:par>
                            </p:childTnLst>
                          </p:cTn>
                        </p:par>
                        <p:par>
                          <p:cTn id="36" fill="hold" nodeType="afterGroup">
                            <p:stCondLst>
                              <p:cond delay="16500"/>
                            </p:stCondLst>
                            <p:childTnLst>
                              <p:par>
                                <p:cTn id="37" presetID="1" presetClass="entr" presetSubtype="0" fill="hold" grpId="1" nodeType="afterEffect">
                                  <p:stCondLst>
                                    <p:cond delay="1500"/>
                                  </p:stCondLst>
                                  <p:childTnLst>
                                    <p:set>
                                      <p:cBhvr>
                                        <p:cTn id="38" dur="1" fill="hold">
                                          <p:stCondLst>
                                            <p:cond delay="0"/>
                                          </p:stCondLst>
                                        </p:cTn>
                                        <p:tgtEl>
                                          <p:spTgt spid="131077"/>
                                        </p:tgtEl>
                                        <p:attrNameLst>
                                          <p:attrName>style.visibility</p:attrName>
                                        </p:attrNameLst>
                                      </p:cBhvr>
                                      <p:to>
                                        <p:strVal val="visible"/>
                                      </p:to>
                                    </p:set>
                                  </p:childTnLst>
                                  <p:subTnLst>
                                    <p:set>
                                      <p:cBhvr override="childStyle">
                                        <p:cTn dur="1" fill="hold" display="0" masterRel="nextClick" afterEffect="1"/>
                                        <p:tgtEl>
                                          <p:spTgt spid="131077"/>
                                        </p:tgtEl>
                                        <p:attrNameLst>
                                          <p:attrName>style.visibility</p:attrName>
                                        </p:attrNameLst>
                                      </p:cBhvr>
                                      <p:to>
                                        <p:strVal val="hidden"/>
                                      </p:to>
                                    </p:set>
                                  </p:subTnLst>
                                </p:cTn>
                              </p:par>
                            </p:childTnLst>
                          </p:cTn>
                        </p:par>
                        <p:par>
                          <p:cTn id="39" fill="hold" nodeType="afterGroup">
                            <p:stCondLst>
                              <p:cond delay="18000"/>
                            </p:stCondLst>
                            <p:childTnLst>
                              <p:par>
                                <p:cTn id="40" presetID="1" presetClass="entr" presetSubtype="0" fill="hold" grpId="1" nodeType="afterEffect">
                                  <p:stCondLst>
                                    <p:cond delay="1500"/>
                                  </p:stCondLst>
                                  <p:childTnLst>
                                    <p:set>
                                      <p:cBhvr>
                                        <p:cTn id="41" dur="1" fill="hold">
                                          <p:stCondLst>
                                            <p:cond delay="0"/>
                                          </p:stCondLst>
                                        </p:cTn>
                                        <p:tgtEl>
                                          <p:spTgt spid="131078"/>
                                        </p:tgtEl>
                                        <p:attrNameLst>
                                          <p:attrName>style.visibility</p:attrName>
                                        </p:attrNameLst>
                                      </p:cBhvr>
                                      <p:to>
                                        <p:strVal val="visible"/>
                                      </p:to>
                                    </p:set>
                                  </p:childTnLst>
                                  <p:subTnLst>
                                    <p:set>
                                      <p:cBhvr override="childStyle">
                                        <p:cTn dur="1" fill="hold" display="0" masterRel="nextClick" afterEffect="1"/>
                                        <p:tgtEl>
                                          <p:spTgt spid="131078"/>
                                        </p:tgtEl>
                                        <p:attrNameLst>
                                          <p:attrName>style.visibility</p:attrName>
                                        </p:attrNameLst>
                                      </p:cBhvr>
                                      <p:to>
                                        <p:strVal val="hidden"/>
                                      </p:to>
                                    </p:set>
                                  </p:subTnLst>
                                </p:cTn>
                              </p:par>
                            </p:childTnLst>
                          </p:cTn>
                        </p:par>
                        <p:par>
                          <p:cTn id="42" fill="hold" nodeType="afterGroup">
                            <p:stCondLst>
                              <p:cond delay="19500"/>
                            </p:stCondLst>
                            <p:childTnLst>
                              <p:par>
                                <p:cTn id="43" presetID="1" presetClass="entr" presetSubtype="0" fill="hold" grpId="1" nodeType="afterEffect">
                                  <p:stCondLst>
                                    <p:cond delay="1500"/>
                                  </p:stCondLst>
                                  <p:childTnLst>
                                    <p:set>
                                      <p:cBhvr>
                                        <p:cTn id="44" dur="1" fill="hold">
                                          <p:stCondLst>
                                            <p:cond delay="0"/>
                                          </p:stCondLst>
                                        </p:cTn>
                                        <p:tgtEl>
                                          <p:spTgt spid="131079"/>
                                        </p:tgtEl>
                                        <p:attrNameLst>
                                          <p:attrName>style.visibility</p:attrName>
                                        </p:attrNameLst>
                                      </p:cBhvr>
                                      <p:to>
                                        <p:strVal val="visible"/>
                                      </p:to>
                                    </p:set>
                                  </p:childTnLst>
                                  <p:subTnLst>
                                    <p:set>
                                      <p:cBhvr override="childStyle">
                                        <p:cTn dur="1" fill="hold" display="0" masterRel="nextClick" afterEffect="1"/>
                                        <p:tgtEl>
                                          <p:spTgt spid="131079"/>
                                        </p:tgtEl>
                                        <p:attrNameLst>
                                          <p:attrName>style.visibility</p:attrName>
                                        </p:attrNameLst>
                                      </p:cBhvr>
                                      <p:to>
                                        <p:strVal val="hidden"/>
                                      </p:to>
                                    </p:set>
                                  </p:subTnLst>
                                </p:cTn>
                              </p:par>
                            </p:childTnLst>
                          </p:cTn>
                        </p:par>
                        <p:par>
                          <p:cTn id="45" fill="hold" nodeType="afterGroup">
                            <p:stCondLst>
                              <p:cond delay="21000"/>
                            </p:stCondLst>
                            <p:childTnLst>
                              <p:par>
                                <p:cTn id="46" presetID="1" presetClass="entr" presetSubtype="0" fill="hold" grpId="1" nodeType="afterEffect">
                                  <p:stCondLst>
                                    <p:cond delay="1500"/>
                                  </p:stCondLst>
                                  <p:childTnLst>
                                    <p:set>
                                      <p:cBhvr>
                                        <p:cTn id="47" dur="1" fill="hold">
                                          <p:stCondLst>
                                            <p:cond delay="0"/>
                                          </p:stCondLst>
                                        </p:cTn>
                                        <p:tgtEl>
                                          <p:spTgt spid="131080"/>
                                        </p:tgtEl>
                                        <p:attrNameLst>
                                          <p:attrName>style.visibility</p:attrName>
                                        </p:attrNameLst>
                                      </p:cBhvr>
                                      <p:to>
                                        <p:strVal val="visible"/>
                                      </p:to>
                                    </p:set>
                                  </p:childTnLst>
                                  <p:subTnLst>
                                    <p:set>
                                      <p:cBhvr override="childStyle">
                                        <p:cTn dur="1" fill="hold" display="0" masterRel="nextClick" afterEffect="1"/>
                                        <p:tgtEl>
                                          <p:spTgt spid="131080"/>
                                        </p:tgtEl>
                                        <p:attrNameLst>
                                          <p:attrName>style.visibility</p:attrName>
                                        </p:attrNameLst>
                                      </p:cBhvr>
                                      <p:to>
                                        <p:strVal val="hidden"/>
                                      </p:to>
                                    </p:set>
                                  </p:subTnLst>
                                </p:cTn>
                              </p:par>
                            </p:childTnLst>
                          </p:cTn>
                        </p:par>
                        <p:par>
                          <p:cTn id="48" fill="hold" nodeType="afterGroup">
                            <p:stCondLst>
                              <p:cond delay="22500"/>
                            </p:stCondLst>
                            <p:childTnLst>
                              <p:par>
                                <p:cTn id="49" presetID="1" presetClass="entr" presetSubtype="0" fill="hold" grpId="1" nodeType="afterEffect">
                                  <p:stCondLst>
                                    <p:cond delay="1500"/>
                                  </p:stCondLst>
                                  <p:childTnLst>
                                    <p:set>
                                      <p:cBhvr>
                                        <p:cTn id="50" dur="1" fill="hold">
                                          <p:stCondLst>
                                            <p:cond delay="0"/>
                                          </p:stCondLst>
                                        </p:cTn>
                                        <p:tgtEl>
                                          <p:spTgt spid="131081"/>
                                        </p:tgtEl>
                                        <p:attrNameLst>
                                          <p:attrName>style.visibility</p:attrName>
                                        </p:attrNameLst>
                                      </p:cBhvr>
                                      <p:to>
                                        <p:strVal val="visible"/>
                                      </p:to>
                                    </p:set>
                                  </p:childTnLst>
                                  <p:subTnLst>
                                    <p:set>
                                      <p:cBhvr override="childStyle">
                                        <p:cTn dur="1" fill="hold" display="0" masterRel="nextClick" afterEffect="1"/>
                                        <p:tgtEl>
                                          <p:spTgt spid="131081"/>
                                        </p:tgtEl>
                                        <p:attrNameLst>
                                          <p:attrName>style.visibility</p:attrName>
                                        </p:attrNameLst>
                                      </p:cBhvr>
                                      <p:to>
                                        <p:strVal val="hidden"/>
                                      </p:to>
                                    </p:set>
                                  </p:subTnLst>
                                </p:cTn>
                              </p:par>
                            </p:childTnLst>
                          </p:cTn>
                        </p:par>
                        <p:par>
                          <p:cTn id="51" fill="hold" nodeType="afterGroup">
                            <p:stCondLst>
                              <p:cond delay="24000"/>
                            </p:stCondLst>
                            <p:childTnLst>
                              <p:par>
                                <p:cTn id="52" presetID="1" presetClass="entr" presetSubtype="0" fill="hold" grpId="1" nodeType="afterEffect">
                                  <p:stCondLst>
                                    <p:cond delay="1500"/>
                                  </p:stCondLst>
                                  <p:childTnLst>
                                    <p:set>
                                      <p:cBhvr>
                                        <p:cTn id="53" dur="1" fill="hold">
                                          <p:stCondLst>
                                            <p:cond delay="0"/>
                                          </p:stCondLst>
                                        </p:cTn>
                                        <p:tgtEl>
                                          <p:spTgt spid="131082"/>
                                        </p:tgtEl>
                                        <p:attrNameLst>
                                          <p:attrName>style.visibility</p:attrName>
                                        </p:attrNameLst>
                                      </p:cBhvr>
                                      <p:to>
                                        <p:strVal val="visible"/>
                                      </p:to>
                                    </p:set>
                                  </p:childTnLst>
                                  <p:subTnLst>
                                    <p:set>
                                      <p:cBhvr override="childStyle">
                                        <p:cTn dur="1" fill="hold" display="0" masterRel="nextClick" afterEffect="1"/>
                                        <p:tgtEl>
                                          <p:spTgt spid="131082"/>
                                        </p:tgtEl>
                                        <p:attrNameLst>
                                          <p:attrName>style.visibility</p:attrName>
                                        </p:attrNameLst>
                                      </p:cBhvr>
                                      <p:to>
                                        <p:strVal val="hidden"/>
                                      </p:to>
                                    </p:set>
                                  </p:subTnLst>
                                </p:cTn>
                              </p:par>
                            </p:childTnLst>
                          </p:cTn>
                        </p:par>
                        <p:par>
                          <p:cTn id="54" fill="hold" nodeType="afterGroup">
                            <p:stCondLst>
                              <p:cond delay="25500"/>
                            </p:stCondLst>
                            <p:childTnLst>
                              <p:par>
                                <p:cTn id="55" presetID="1" presetClass="entr" presetSubtype="0" fill="hold" grpId="2" nodeType="afterEffect">
                                  <p:stCondLst>
                                    <p:cond delay="1500"/>
                                  </p:stCondLst>
                                  <p:childTnLst>
                                    <p:set>
                                      <p:cBhvr>
                                        <p:cTn id="56" dur="1" fill="hold">
                                          <p:stCondLst>
                                            <p:cond delay="0"/>
                                          </p:stCondLst>
                                        </p:cTn>
                                        <p:tgtEl>
                                          <p:spTgt spid="131075"/>
                                        </p:tgtEl>
                                        <p:attrNameLst>
                                          <p:attrName>style.visibility</p:attrName>
                                        </p:attrNameLst>
                                      </p:cBhvr>
                                      <p:to>
                                        <p:strVal val="visible"/>
                                      </p:to>
                                    </p:set>
                                  </p:childTnLst>
                                  <p:subTnLst>
                                    <p:set>
                                      <p:cBhvr override="childStyle">
                                        <p:cTn dur="1" fill="hold" display="0" masterRel="nextClick" afterEffect="1"/>
                                        <p:tgtEl>
                                          <p:spTgt spid="131075"/>
                                        </p:tgtEl>
                                        <p:attrNameLst>
                                          <p:attrName>style.visibility</p:attrName>
                                        </p:attrNameLst>
                                      </p:cBhvr>
                                      <p:to>
                                        <p:strVal val="hidden"/>
                                      </p:to>
                                    </p:set>
                                  </p:subTnLst>
                                </p:cTn>
                              </p:par>
                            </p:childTnLst>
                          </p:cTn>
                        </p:par>
                        <p:par>
                          <p:cTn id="57" fill="hold" nodeType="afterGroup">
                            <p:stCondLst>
                              <p:cond delay="27000"/>
                            </p:stCondLst>
                            <p:childTnLst>
                              <p:par>
                                <p:cTn id="58" presetID="1" presetClass="entr" presetSubtype="0" fill="hold" grpId="2" nodeType="afterEffect">
                                  <p:stCondLst>
                                    <p:cond delay="1500"/>
                                  </p:stCondLst>
                                  <p:childTnLst>
                                    <p:set>
                                      <p:cBhvr>
                                        <p:cTn id="59" dur="1" fill="hold">
                                          <p:stCondLst>
                                            <p:cond delay="0"/>
                                          </p:stCondLst>
                                        </p:cTn>
                                        <p:tgtEl>
                                          <p:spTgt spid="131076"/>
                                        </p:tgtEl>
                                        <p:attrNameLst>
                                          <p:attrName>style.visibility</p:attrName>
                                        </p:attrNameLst>
                                      </p:cBhvr>
                                      <p:to>
                                        <p:strVal val="visible"/>
                                      </p:to>
                                    </p:set>
                                  </p:childTnLst>
                                  <p:subTnLst>
                                    <p:set>
                                      <p:cBhvr override="childStyle">
                                        <p:cTn dur="1" fill="hold" display="0" masterRel="nextClick" afterEffect="1"/>
                                        <p:tgtEl>
                                          <p:spTgt spid="131076"/>
                                        </p:tgtEl>
                                        <p:attrNameLst>
                                          <p:attrName>style.visibility</p:attrName>
                                        </p:attrNameLst>
                                      </p:cBhvr>
                                      <p:to>
                                        <p:strVal val="hidden"/>
                                      </p:to>
                                    </p:set>
                                  </p:subTnLst>
                                </p:cTn>
                              </p:par>
                            </p:childTnLst>
                          </p:cTn>
                        </p:par>
                        <p:par>
                          <p:cTn id="60" fill="hold" nodeType="afterGroup">
                            <p:stCondLst>
                              <p:cond delay="28500"/>
                            </p:stCondLst>
                            <p:childTnLst>
                              <p:par>
                                <p:cTn id="61" presetID="1" presetClass="entr" presetSubtype="0" fill="hold" grpId="2" nodeType="afterEffect">
                                  <p:stCondLst>
                                    <p:cond delay="1500"/>
                                  </p:stCondLst>
                                  <p:childTnLst>
                                    <p:set>
                                      <p:cBhvr>
                                        <p:cTn id="62" dur="1" fill="hold">
                                          <p:stCondLst>
                                            <p:cond delay="0"/>
                                          </p:stCondLst>
                                        </p:cTn>
                                        <p:tgtEl>
                                          <p:spTgt spid="131077"/>
                                        </p:tgtEl>
                                        <p:attrNameLst>
                                          <p:attrName>style.visibility</p:attrName>
                                        </p:attrNameLst>
                                      </p:cBhvr>
                                      <p:to>
                                        <p:strVal val="visible"/>
                                      </p:to>
                                    </p:set>
                                  </p:childTnLst>
                                  <p:subTnLst>
                                    <p:set>
                                      <p:cBhvr override="childStyle">
                                        <p:cTn dur="1" fill="hold" display="0" masterRel="nextClick" afterEffect="1"/>
                                        <p:tgtEl>
                                          <p:spTgt spid="131077"/>
                                        </p:tgtEl>
                                        <p:attrNameLst>
                                          <p:attrName>style.visibility</p:attrName>
                                        </p:attrNameLst>
                                      </p:cBhvr>
                                      <p:to>
                                        <p:strVal val="hidden"/>
                                      </p:to>
                                    </p:set>
                                  </p:subTnLst>
                                </p:cTn>
                              </p:par>
                            </p:childTnLst>
                          </p:cTn>
                        </p:par>
                        <p:par>
                          <p:cTn id="63" fill="hold" nodeType="afterGroup">
                            <p:stCondLst>
                              <p:cond delay="30000"/>
                            </p:stCondLst>
                            <p:childTnLst>
                              <p:par>
                                <p:cTn id="64" presetID="1" presetClass="entr" presetSubtype="0" fill="hold" grpId="2" nodeType="afterEffect">
                                  <p:stCondLst>
                                    <p:cond delay="1500"/>
                                  </p:stCondLst>
                                  <p:childTnLst>
                                    <p:set>
                                      <p:cBhvr>
                                        <p:cTn id="65" dur="1" fill="hold">
                                          <p:stCondLst>
                                            <p:cond delay="0"/>
                                          </p:stCondLst>
                                        </p:cTn>
                                        <p:tgtEl>
                                          <p:spTgt spid="131078"/>
                                        </p:tgtEl>
                                        <p:attrNameLst>
                                          <p:attrName>style.visibility</p:attrName>
                                        </p:attrNameLst>
                                      </p:cBhvr>
                                      <p:to>
                                        <p:strVal val="visible"/>
                                      </p:to>
                                    </p:set>
                                  </p:childTnLst>
                                  <p:subTnLst>
                                    <p:set>
                                      <p:cBhvr override="childStyle">
                                        <p:cTn dur="1" fill="hold" display="0" masterRel="nextClick" afterEffect="1"/>
                                        <p:tgtEl>
                                          <p:spTgt spid="131078"/>
                                        </p:tgtEl>
                                        <p:attrNameLst>
                                          <p:attrName>style.visibility</p:attrName>
                                        </p:attrNameLst>
                                      </p:cBhvr>
                                      <p:to>
                                        <p:strVal val="hidden"/>
                                      </p:to>
                                    </p:set>
                                  </p:subTnLst>
                                </p:cTn>
                              </p:par>
                            </p:childTnLst>
                          </p:cTn>
                        </p:par>
                        <p:par>
                          <p:cTn id="66" fill="hold" nodeType="afterGroup">
                            <p:stCondLst>
                              <p:cond delay="31500"/>
                            </p:stCondLst>
                            <p:childTnLst>
                              <p:par>
                                <p:cTn id="67" presetID="1" presetClass="entr" presetSubtype="0" fill="hold" grpId="2" nodeType="afterEffect">
                                  <p:stCondLst>
                                    <p:cond delay="1500"/>
                                  </p:stCondLst>
                                  <p:childTnLst>
                                    <p:set>
                                      <p:cBhvr>
                                        <p:cTn id="68" dur="1" fill="hold">
                                          <p:stCondLst>
                                            <p:cond delay="0"/>
                                          </p:stCondLst>
                                        </p:cTn>
                                        <p:tgtEl>
                                          <p:spTgt spid="131079"/>
                                        </p:tgtEl>
                                        <p:attrNameLst>
                                          <p:attrName>style.visibility</p:attrName>
                                        </p:attrNameLst>
                                      </p:cBhvr>
                                      <p:to>
                                        <p:strVal val="visible"/>
                                      </p:to>
                                    </p:set>
                                  </p:childTnLst>
                                  <p:subTnLst>
                                    <p:set>
                                      <p:cBhvr override="childStyle">
                                        <p:cTn dur="1" fill="hold" display="0" masterRel="nextClick" afterEffect="1"/>
                                        <p:tgtEl>
                                          <p:spTgt spid="131079"/>
                                        </p:tgtEl>
                                        <p:attrNameLst>
                                          <p:attrName>style.visibility</p:attrName>
                                        </p:attrNameLst>
                                      </p:cBhvr>
                                      <p:to>
                                        <p:strVal val="hidden"/>
                                      </p:to>
                                    </p:set>
                                  </p:subTnLst>
                                </p:cTn>
                              </p:par>
                            </p:childTnLst>
                          </p:cTn>
                        </p:par>
                        <p:par>
                          <p:cTn id="69" fill="hold" nodeType="afterGroup">
                            <p:stCondLst>
                              <p:cond delay="33000"/>
                            </p:stCondLst>
                            <p:childTnLst>
                              <p:par>
                                <p:cTn id="70" presetID="1" presetClass="entr" presetSubtype="0" fill="hold" grpId="2" nodeType="afterEffect">
                                  <p:stCondLst>
                                    <p:cond delay="1500"/>
                                  </p:stCondLst>
                                  <p:childTnLst>
                                    <p:set>
                                      <p:cBhvr>
                                        <p:cTn id="71" dur="1" fill="hold">
                                          <p:stCondLst>
                                            <p:cond delay="0"/>
                                          </p:stCondLst>
                                        </p:cTn>
                                        <p:tgtEl>
                                          <p:spTgt spid="131080"/>
                                        </p:tgtEl>
                                        <p:attrNameLst>
                                          <p:attrName>style.visibility</p:attrName>
                                        </p:attrNameLst>
                                      </p:cBhvr>
                                      <p:to>
                                        <p:strVal val="visible"/>
                                      </p:to>
                                    </p:set>
                                  </p:childTnLst>
                                  <p:subTnLst>
                                    <p:set>
                                      <p:cBhvr override="childStyle">
                                        <p:cTn dur="1" fill="hold" display="0" masterRel="nextClick" afterEffect="1"/>
                                        <p:tgtEl>
                                          <p:spTgt spid="131080"/>
                                        </p:tgtEl>
                                        <p:attrNameLst>
                                          <p:attrName>style.visibility</p:attrName>
                                        </p:attrNameLst>
                                      </p:cBhvr>
                                      <p:to>
                                        <p:strVal val="hidden"/>
                                      </p:to>
                                    </p:set>
                                  </p:subTnLst>
                                </p:cTn>
                              </p:par>
                            </p:childTnLst>
                          </p:cTn>
                        </p:par>
                        <p:par>
                          <p:cTn id="72" fill="hold" nodeType="afterGroup">
                            <p:stCondLst>
                              <p:cond delay="34500"/>
                            </p:stCondLst>
                            <p:childTnLst>
                              <p:par>
                                <p:cTn id="73" presetID="1" presetClass="entr" presetSubtype="0" fill="hold" grpId="2" nodeType="afterEffect">
                                  <p:stCondLst>
                                    <p:cond delay="1500"/>
                                  </p:stCondLst>
                                  <p:childTnLst>
                                    <p:set>
                                      <p:cBhvr>
                                        <p:cTn id="74" dur="1" fill="hold">
                                          <p:stCondLst>
                                            <p:cond delay="0"/>
                                          </p:stCondLst>
                                        </p:cTn>
                                        <p:tgtEl>
                                          <p:spTgt spid="131081"/>
                                        </p:tgtEl>
                                        <p:attrNameLst>
                                          <p:attrName>style.visibility</p:attrName>
                                        </p:attrNameLst>
                                      </p:cBhvr>
                                      <p:to>
                                        <p:strVal val="visible"/>
                                      </p:to>
                                    </p:set>
                                  </p:childTnLst>
                                  <p:subTnLst>
                                    <p:set>
                                      <p:cBhvr override="childStyle">
                                        <p:cTn dur="1" fill="hold" display="0" masterRel="nextClick" afterEffect="1"/>
                                        <p:tgtEl>
                                          <p:spTgt spid="131081"/>
                                        </p:tgtEl>
                                        <p:attrNameLst>
                                          <p:attrName>style.visibility</p:attrName>
                                        </p:attrNameLst>
                                      </p:cBhvr>
                                      <p:to>
                                        <p:strVal val="hidden"/>
                                      </p:to>
                                    </p:set>
                                  </p:subTnLst>
                                </p:cTn>
                              </p:par>
                            </p:childTnLst>
                          </p:cTn>
                        </p:par>
                        <p:par>
                          <p:cTn id="75" fill="hold" nodeType="afterGroup">
                            <p:stCondLst>
                              <p:cond delay="36000"/>
                            </p:stCondLst>
                            <p:childTnLst>
                              <p:par>
                                <p:cTn id="76" presetID="1" presetClass="entr" presetSubtype="0" fill="hold" grpId="2" nodeType="afterEffect">
                                  <p:stCondLst>
                                    <p:cond delay="1500"/>
                                  </p:stCondLst>
                                  <p:childTnLst>
                                    <p:set>
                                      <p:cBhvr>
                                        <p:cTn id="77" dur="1" fill="hold">
                                          <p:stCondLst>
                                            <p:cond delay="0"/>
                                          </p:stCondLst>
                                        </p:cTn>
                                        <p:tgtEl>
                                          <p:spTgt spid="131082"/>
                                        </p:tgtEl>
                                        <p:attrNameLst>
                                          <p:attrName>style.visibility</p:attrName>
                                        </p:attrNameLst>
                                      </p:cBhvr>
                                      <p:to>
                                        <p:strVal val="visible"/>
                                      </p:to>
                                    </p:set>
                                  </p:childTnLst>
                                  <p:subTnLst>
                                    <p:set>
                                      <p:cBhvr override="childStyle">
                                        <p:cTn dur="1" fill="hold" display="0" masterRel="nextClick" afterEffect="1"/>
                                        <p:tgtEl>
                                          <p:spTgt spid="131082"/>
                                        </p:tgtEl>
                                        <p:attrNameLst>
                                          <p:attrName>style.visibility</p:attrName>
                                        </p:attrNameLst>
                                      </p:cBhvr>
                                      <p:to>
                                        <p:strVal val="hidden"/>
                                      </p:to>
                                    </p:set>
                                  </p:subTnLst>
                                </p:cTn>
                              </p:par>
                            </p:childTnLst>
                          </p:cTn>
                        </p:par>
                        <p:par>
                          <p:cTn id="78" fill="hold" nodeType="afterGroup">
                            <p:stCondLst>
                              <p:cond delay="37500"/>
                            </p:stCondLst>
                            <p:childTnLst>
                              <p:par>
                                <p:cTn id="79" presetID="1" presetClass="entr" presetSubtype="0" fill="hold" grpId="3" nodeType="afterEffect">
                                  <p:stCondLst>
                                    <p:cond delay="1500"/>
                                  </p:stCondLst>
                                  <p:childTnLst>
                                    <p:set>
                                      <p:cBhvr>
                                        <p:cTn id="80" dur="1" fill="hold">
                                          <p:stCondLst>
                                            <p:cond delay="0"/>
                                          </p:stCondLst>
                                        </p:cTn>
                                        <p:tgtEl>
                                          <p:spTgt spid="131075"/>
                                        </p:tgtEl>
                                        <p:attrNameLst>
                                          <p:attrName>style.visibility</p:attrName>
                                        </p:attrNameLst>
                                      </p:cBhvr>
                                      <p:to>
                                        <p:strVal val="visible"/>
                                      </p:to>
                                    </p:set>
                                  </p:childTnLst>
                                </p:cTn>
                              </p:par>
                            </p:childTnLst>
                          </p:cTn>
                        </p:par>
                        <p:par>
                          <p:cTn id="81" fill="hold" nodeType="afterGroup">
                            <p:stCondLst>
                              <p:cond delay="39000"/>
                            </p:stCondLst>
                            <p:childTnLst>
                              <p:par>
                                <p:cTn id="82" presetID="1" presetClass="entr" presetSubtype="0" fill="hold" grpId="1" nodeType="afterEffect">
                                  <p:stCondLst>
                                    <p:cond delay="1500"/>
                                  </p:stCondLst>
                                  <p:childTnLst>
                                    <p:set>
                                      <p:cBhvr>
                                        <p:cTn id="83" dur="1" fill="hold">
                                          <p:stCondLst>
                                            <p:cond delay="0"/>
                                          </p:stCondLst>
                                        </p:cTn>
                                        <p:tgtEl>
                                          <p:spTgt spid="131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P spid="131075" grpId="1" animBg="1"/>
      <p:bldP spid="131075" grpId="2" animBg="1"/>
      <p:bldP spid="131075" grpId="3" animBg="1"/>
      <p:bldP spid="131076" grpId="0" animBg="1"/>
      <p:bldP spid="131076" grpId="1" animBg="1"/>
      <p:bldP spid="131076" grpId="2" animBg="1"/>
      <p:bldP spid="131077" grpId="0" animBg="1"/>
      <p:bldP spid="131077" grpId="1" animBg="1"/>
      <p:bldP spid="131077" grpId="2" animBg="1"/>
      <p:bldP spid="131078" grpId="0" animBg="1"/>
      <p:bldP spid="131078" grpId="1" animBg="1"/>
      <p:bldP spid="131078" grpId="2" animBg="1"/>
      <p:bldP spid="131079" grpId="0" animBg="1"/>
      <p:bldP spid="131079" grpId="1" animBg="1"/>
      <p:bldP spid="131079" grpId="2" animBg="1"/>
      <p:bldP spid="131080" grpId="0" animBg="1"/>
      <p:bldP spid="131080" grpId="1" animBg="1"/>
      <p:bldP spid="131080" grpId="2" animBg="1"/>
      <p:bldP spid="131081" grpId="0" animBg="1"/>
      <p:bldP spid="131081" grpId="1" animBg="1"/>
      <p:bldP spid="131081" grpId="2" animBg="1"/>
      <p:bldP spid="131082" grpId="0" animBg="1"/>
      <p:bldP spid="131082" grpId="1" animBg="1"/>
      <p:bldP spid="131082" grpId="2" animBg="1"/>
      <p:bldP spid="131088" grpId="0" animBg="1"/>
      <p:bldP spid="131088"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8408</TotalTime>
  <Words>2187</Words>
  <Application>Microsoft Office PowerPoint</Application>
  <PresentationFormat>On-screen Show (4:3)</PresentationFormat>
  <Paragraphs>227</Paragraphs>
  <Slides>36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Angles</vt:lpstr>
      <vt:lpstr>Equation</vt:lpstr>
      <vt:lpstr>Caribbean Meter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Return Switches”</vt:lpstr>
      <vt:lpstr>Customer Load Testing and System Analyzers</vt:lpstr>
      <vt:lpstr>PowerPoint Presentation</vt:lpstr>
      <vt:lpstr>PowerMetrix – Power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Experts are here to answer all of your questions. </vt:lpstr>
      <vt:lpstr>PowerPoint Presentation</vt:lpstr>
    </vt:vector>
  </TitlesOfParts>
  <Company>Home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DWPHILPO</dc:creator>
  <cp:lastModifiedBy>Tom Lawton</cp:lastModifiedBy>
  <cp:revision>531</cp:revision>
  <cp:lastPrinted>2017-03-15T11:58:09Z</cp:lastPrinted>
  <dcterms:created xsi:type="dcterms:W3CDTF">2001-02-11T21:30:09Z</dcterms:created>
  <dcterms:modified xsi:type="dcterms:W3CDTF">2019-01-25T23:50:00Z</dcterms:modified>
</cp:coreProperties>
</file>