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49" r:id="rId2"/>
    <p:sldId id="310" r:id="rId3"/>
    <p:sldId id="309" r:id="rId4"/>
    <p:sldId id="315" r:id="rId5"/>
    <p:sldId id="321" r:id="rId6"/>
    <p:sldId id="320" r:id="rId7"/>
    <p:sldId id="322" r:id="rId8"/>
    <p:sldId id="318" r:id="rId9"/>
    <p:sldId id="317" r:id="rId10"/>
    <p:sldId id="319" r:id="rId11"/>
    <p:sldId id="316" r:id="rId12"/>
    <p:sldId id="324" r:id="rId13"/>
    <p:sldId id="347" r:id="rId14"/>
    <p:sldId id="323" r:id="rId15"/>
    <p:sldId id="329" r:id="rId16"/>
    <p:sldId id="335" r:id="rId17"/>
    <p:sldId id="336" r:id="rId18"/>
    <p:sldId id="344" r:id="rId19"/>
    <p:sldId id="343" r:id="rId20"/>
    <p:sldId id="342" r:id="rId21"/>
    <p:sldId id="341" r:id="rId22"/>
    <p:sldId id="339" r:id="rId23"/>
    <p:sldId id="338" r:id="rId24"/>
    <p:sldId id="337" r:id="rId25"/>
    <p:sldId id="345" r:id="rId26"/>
    <p:sldId id="328" r:id="rId27"/>
    <p:sldId id="327" r:id="rId28"/>
    <p:sldId id="326" r:id="rId29"/>
    <p:sldId id="325" r:id="rId30"/>
    <p:sldId id="334" r:id="rId31"/>
    <p:sldId id="351"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6DB113A4-1C1D-4826-BBCC-DE9A0621B737}" type="datetimeFigureOut">
              <a:rPr lang="en-US"/>
              <a:pPr>
                <a:defRPr/>
              </a:pPr>
              <a:t>2/19/2020</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D6BCD70-DA22-4C87-B333-9D1382454B60}" type="slidenum">
              <a:rPr lang="en-US"/>
              <a:pPr>
                <a:defRPr/>
              </a:pPr>
              <a:t>‹#›</a:t>
            </a:fld>
            <a:endParaRPr lang="en-US" dirty="0"/>
          </a:p>
        </p:txBody>
      </p:sp>
    </p:spTree>
    <p:extLst>
      <p:ext uri="{BB962C8B-B14F-4D97-AF65-F5344CB8AC3E}">
        <p14:creationId xmlns:p14="http://schemas.microsoft.com/office/powerpoint/2010/main" val="163584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23CDE80-BFCE-4811-9DAE-F14A4AE070D8}" type="slidenum">
              <a:rPr lang="en-US"/>
              <a:pPr>
                <a:defRPr/>
              </a:pPr>
              <a:t>‹#›</a:t>
            </a:fld>
            <a:endParaRPr lang="en-US" dirty="0"/>
          </a:p>
        </p:txBody>
      </p:sp>
    </p:spTree>
    <p:extLst>
      <p:ext uri="{BB962C8B-B14F-4D97-AF65-F5344CB8AC3E}">
        <p14:creationId xmlns:p14="http://schemas.microsoft.com/office/powerpoint/2010/main" val="821423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943C6-B503-4AA1-8858-EAFAC4A5CD81}" type="slidenum">
              <a:rPr lang="en-US" altLang="en-US" smtClean="0"/>
              <a:pPr eaLnBrk="1" hangingPunct="1">
                <a:spcBef>
                  <a:spcPct val="0"/>
                </a:spcBef>
              </a:pPr>
              <a:t>1</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70730D-EC94-4BCF-B975-16FBAE28FB3D}" type="slidenum">
              <a:rPr lang="en-US" altLang="en-US" smtClean="0"/>
              <a:pPr eaLnBrk="1" hangingPunct="1">
                <a:spcBef>
                  <a:spcPct val="0"/>
                </a:spcBef>
              </a:pPr>
              <a:t>31</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2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8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3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3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2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540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26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08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9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78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53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t>Slide </a:t>
            </a:r>
            <a:fld id="{69FCAA09-2345-4381-8C09-BE101DD9C6F0}" type="slidenum">
              <a:rPr lang="en-US" altLang="en-US" sz="1400" smtClean="0"/>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AEF0E3A3-5958-4BE5-8254-2F22E674D5F5}"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1981200" y="1676400"/>
            <a:ext cx="5486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Introduction to Transformer Rated Metering</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Tom Lawton, </a:t>
            </a:r>
            <a:r>
              <a:rPr lang="en-US" altLang="en-US" sz="2400" dirty="0">
                <a:solidFill>
                  <a:schemeClr val="bg1"/>
                </a:solidFill>
              </a:rPr>
              <a:t>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buFontTx/>
              <a:buNone/>
            </a:pPr>
            <a:r>
              <a:rPr lang="en-US" altLang="en-US" sz="1600" i="1" dirty="0">
                <a:solidFill>
                  <a:schemeClr val="bg1"/>
                </a:solidFill>
              </a:rPr>
              <a:t>for </a:t>
            </a:r>
            <a:r>
              <a:rPr lang="en-US" altLang="en-US" sz="1600" i="1" dirty="0" smtClean="0">
                <a:solidFill>
                  <a:schemeClr val="bg1"/>
                </a:solidFill>
              </a:rPr>
              <a:t>MEUA Meter School 102</a:t>
            </a:r>
            <a:endParaRPr lang="en-US" altLang="en-US" sz="1600" i="1" dirty="0">
              <a:solidFill>
                <a:schemeClr val="bg1"/>
              </a:solidFill>
            </a:endParaRPr>
          </a:p>
          <a:p>
            <a:pPr algn="r" eaLnBrk="1" hangingPunct="1">
              <a:buFontTx/>
              <a:buNone/>
            </a:pPr>
            <a:r>
              <a:rPr lang="en-US" altLang="en-US" sz="1600" i="1" dirty="0" smtClean="0">
                <a:solidFill>
                  <a:schemeClr val="bg1"/>
                </a:solidFill>
              </a:rPr>
              <a:t>March 3, 2020</a:t>
            </a:r>
            <a:endParaRPr lang="en-US" altLang="en-US" sz="1600" i="1" dirty="0">
              <a:solidFill>
                <a:schemeClr val="bg1"/>
              </a:solidFill>
            </a:endParaRPr>
          </a:p>
          <a:p>
            <a:pPr algn="r" eaLnBrk="1" hangingPunct="1">
              <a:buFontTx/>
              <a:buNone/>
            </a:pPr>
            <a:r>
              <a:rPr lang="en-US" altLang="en-US" sz="1600" i="1" dirty="0" smtClean="0">
                <a:solidFill>
                  <a:schemeClr val="bg1"/>
                </a:solidFill>
              </a:rPr>
              <a:t>3:00 p.m. – 4:00 p.m.</a:t>
            </a:r>
            <a:endParaRPr lang="en-US" altLang="en-US" sz="1600" i="1" dirty="0">
              <a:solidFill>
                <a:schemeClr val="bg1"/>
              </a:solidFill>
            </a:endParaRPr>
          </a:p>
        </p:txBody>
      </p:sp>
      <p:pic>
        <p:nvPicPr>
          <p:cNvPr id="205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908" y="1803182"/>
            <a:ext cx="1476560" cy="12003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1267" name="Rectangle 8"/>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800" dirty="0"/>
              <a:t>Meter Accuracy</a:t>
            </a:r>
          </a:p>
          <a:p>
            <a:pPr eaLnBrk="1" hangingPunct="1">
              <a:spcBef>
                <a:spcPct val="0"/>
              </a:spcBef>
              <a:buFont typeface="Wingdings" pitchFamily="2" charset="2"/>
              <a:buChar char="ü"/>
            </a:pPr>
            <a:r>
              <a:rPr lang="en-US" altLang="en-US" sz="2800" dirty="0"/>
              <a:t>Full Load</a:t>
            </a:r>
          </a:p>
          <a:p>
            <a:pPr eaLnBrk="1" hangingPunct="1">
              <a:spcBef>
                <a:spcPct val="0"/>
              </a:spcBef>
              <a:buFont typeface="Wingdings" pitchFamily="2" charset="2"/>
              <a:buChar char="ü"/>
            </a:pPr>
            <a:r>
              <a:rPr lang="en-US" altLang="en-US" sz="2800" dirty="0"/>
              <a:t>Light Load</a:t>
            </a:r>
          </a:p>
          <a:p>
            <a:pPr eaLnBrk="1" hangingPunct="1">
              <a:spcBef>
                <a:spcPct val="0"/>
              </a:spcBef>
              <a:buFont typeface="Wingdings" pitchFamily="2" charset="2"/>
              <a:buChar char="ü"/>
            </a:pPr>
            <a:r>
              <a:rPr lang="en-US" altLang="en-US" sz="2800" dirty="0"/>
              <a:t>Power Factor</a:t>
            </a:r>
          </a:p>
          <a:p>
            <a:pPr eaLnBrk="1" hangingPunct="1">
              <a:spcBef>
                <a:spcPct val="0"/>
              </a:spcBef>
              <a:buFont typeface="Wingdings" pitchFamily="2" charset="2"/>
              <a:buChar char="ü"/>
            </a:pPr>
            <a:r>
              <a:rPr lang="en-US" altLang="en-US" sz="2800" dirty="0"/>
              <a:t>CT Health</a:t>
            </a:r>
          </a:p>
          <a:p>
            <a:pPr eaLnBrk="1" hangingPunct="1">
              <a:spcBef>
                <a:spcPct val="0"/>
              </a:spcBef>
              <a:buFont typeface="Wingdings" pitchFamily="2" charset="2"/>
              <a:buChar char="ü"/>
            </a:pPr>
            <a:r>
              <a:rPr lang="en-US" altLang="en-US" sz="2800" dirty="0"/>
              <a:t>Burden Testing</a:t>
            </a:r>
          </a:p>
          <a:p>
            <a:pPr eaLnBrk="1" hangingPunct="1">
              <a:spcBef>
                <a:spcPct val="0"/>
              </a:spcBef>
              <a:buFont typeface="Wingdings" pitchFamily="2" charset="2"/>
              <a:buChar char="ü"/>
            </a:pPr>
            <a:r>
              <a:rPr lang="en-US" altLang="en-US" sz="2800" dirty="0"/>
              <a:t>Ratio Testing</a:t>
            </a:r>
          </a:p>
          <a:p>
            <a:pPr eaLnBrk="1" hangingPunct="1">
              <a:spcBef>
                <a:spcPct val="0"/>
              </a:spcBef>
              <a:buFont typeface="Wingdings" pitchFamily="2" charset="2"/>
              <a:buChar char="ü"/>
            </a:pPr>
            <a:r>
              <a:rPr lang="en-US" altLang="en-US" sz="2800" dirty="0"/>
              <a:t>Admittance Testing</a:t>
            </a:r>
          </a:p>
          <a:p>
            <a:pPr eaLnBrk="1" hangingPunct="1">
              <a:spcBef>
                <a:spcPct val="0"/>
              </a:spcBef>
              <a:buFont typeface="Wingdings" pitchFamily="2" charset="2"/>
              <a:buChar char="ü"/>
            </a:pPr>
            <a:r>
              <a:rPr lang="en-US" altLang="en-US" sz="2800" dirty="0"/>
              <a:t>Site Verification</a:t>
            </a:r>
          </a:p>
        </p:txBody>
      </p:sp>
      <p:pic>
        <p:nvPicPr>
          <p:cNvPr id="11268"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2291"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2292"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2293"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4"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20988"/>
            <a:ext cx="1682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14"/>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97" name="Line 15"/>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8"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Line 21"/>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00" name="Line 20"/>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301" name="Picture 9" descr="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550" y="57023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34"/>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dirty="0">
                <a:solidFill>
                  <a:srgbClr val="000000"/>
                </a:solidFill>
              </a:rPr>
              <a:t>Some burden will always be present – junctions, meter coils, test switches, cables, etc.</a:t>
            </a:r>
          </a:p>
          <a:p>
            <a:pPr eaLnBrk="1" hangingPunct="1">
              <a:spcBef>
                <a:spcPct val="0"/>
              </a:spcBef>
            </a:pPr>
            <a:r>
              <a:rPr lang="en-US" altLang="en-US" sz="2000" dirty="0">
                <a:solidFill>
                  <a:srgbClr val="000000"/>
                </a:solidFill>
              </a:rPr>
              <a:t>CT’s must be able to maintain an accurate ratio with burden on the secondary.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331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331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a:spLocks noChangeArrowheads="1"/>
          </p:cNvSpPr>
          <p:nvPr/>
        </p:nvSpPr>
        <p:spPr bwMode="auto">
          <a:xfrm>
            <a:off x="4381500" y="3200400"/>
            <a:ext cx="4572000" cy="23383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t>Example Burden Spec:</a:t>
            </a:r>
          </a:p>
          <a:p>
            <a:pPr algn="ctr" eaLnBrk="1" hangingPunct="1">
              <a:spcBef>
                <a:spcPct val="0"/>
              </a:spcBef>
              <a:buFontTx/>
              <a:buNone/>
            </a:pPr>
            <a:r>
              <a:rPr lang="en-US" altLang="en-US" sz="2800" dirty="0"/>
              <a:t>0.3% @ B0.1, B0.2, B0.5</a:t>
            </a:r>
          </a:p>
          <a:p>
            <a:pPr algn="ctr" eaLnBrk="1" hangingPunct="1">
              <a:spcBef>
                <a:spcPct val="0"/>
              </a:spcBef>
              <a:buFontTx/>
              <a:buNone/>
            </a:pPr>
            <a:r>
              <a:rPr lang="en-US" altLang="en-US" sz="1800" dirty="0"/>
              <a:t>or</a:t>
            </a:r>
          </a:p>
          <a:p>
            <a:pPr algn="ctr" eaLnBrk="1" hangingPunct="1">
              <a:spcBef>
                <a:spcPct val="0"/>
              </a:spcBef>
              <a:buFontTx/>
              <a:buNone/>
            </a:pPr>
            <a:r>
              <a:rPr lang="en-US" altLang="en-US" sz="1800" dirty="0"/>
              <a:t>There should be less than the 0.3% change in secondary current from initial (“0” burden) reading, when up to 0.5 Ohms of burden is applied</a:t>
            </a:r>
          </a:p>
        </p:txBody>
      </p:sp>
      <p:sp>
        <p:nvSpPr>
          <p:cNvPr id="1331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4339"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Current Transformers Conceptual Representation</a:t>
            </a:r>
          </a:p>
        </p:txBody>
      </p:sp>
      <p:pic>
        <p:nvPicPr>
          <p:cNvPr id="14341"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81000" y="1885950"/>
            <a:ext cx="3349625" cy="387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2271713"/>
            <a:ext cx="5027612"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308475"/>
            <a:ext cx="451008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1"/>
          <p:cNvSpPr>
            <a:spLocks noChangeArrowheads="1"/>
          </p:cNvSpPr>
          <p:nvPr/>
        </p:nvSpPr>
        <p:spPr bwMode="auto">
          <a:xfrm>
            <a:off x="4511675" y="572135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Real, with core losses </a:t>
            </a:r>
          </a:p>
        </p:txBody>
      </p:sp>
      <p:sp>
        <p:nvSpPr>
          <p:cNvPr id="14345" name="Rectangle 2"/>
          <p:cNvSpPr>
            <a:spLocks noChangeArrowheads="1"/>
          </p:cNvSpPr>
          <p:nvPr/>
        </p:nvSpPr>
        <p:spPr bwMode="auto">
          <a:xfrm>
            <a:off x="4448175" y="1763713"/>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Ideal. No losses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5363" name="Subtitle 2"/>
          <p:cNvSpPr>
            <a:spLocks noGrp="1"/>
          </p:cNvSpPr>
          <p:nvPr>
            <p:ph idx="4294967295"/>
          </p:nvPr>
        </p:nvSpPr>
        <p:spPr>
          <a:xfrm>
            <a:off x="457200" y="1447800"/>
            <a:ext cx="8458200" cy="457200"/>
          </a:xfrm>
        </p:spPr>
        <p:txBody>
          <a:bodyPr/>
          <a:lstStyle/>
          <a:p>
            <a:pPr eaLnBrk="1" hangingPunct="1">
              <a:buFontTx/>
              <a:buNone/>
            </a:pPr>
            <a:r>
              <a:rPr lang="en-US" altLang="en-US" sz="1600" dirty="0" smtClean="0">
                <a:cs typeface="Arial" charset="0"/>
              </a:rPr>
              <a:t>Functionality with Burden Present on the Secondary Loop</a:t>
            </a:r>
          </a:p>
        </p:txBody>
      </p:sp>
      <p:sp>
        <p:nvSpPr>
          <p:cNvPr id="1536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1536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15404" name="Chart" r:id="rId3" imgW="3829111" imgH="2619435" progId="Excel.Chart.8">
                  <p:embed/>
                </p:oleObj>
              </mc:Choice>
              <mc:Fallback>
                <p:oleObj name="Chart" r:id="rId3" imgW="3829111" imgH="2619435" progId="Excel.Char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1638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639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1639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16395" name="Line 18"/>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Line 19"/>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7" name="Line 20"/>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8" name="Line 21"/>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9" name="Line 22"/>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0" name="Line 23"/>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1" name="Line 24"/>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25"/>
          <p:cNvSpPr>
            <a:spLocks noChangeShapeType="1"/>
          </p:cNvSpPr>
          <p:nvPr/>
        </p:nvSpPr>
        <p:spPr bwMode="auto">
          <a:xfrm flipH="1" flipV="1">
            <a:off x="2971800" y="62992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6"/>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7"/>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Text Box 28"/>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6" name="Text Box 29"/>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7" name="Text Box 30"/>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16409" name="Text Box 32"/>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1641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6" descr="cla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 Box 37"/>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16413" name="AutoShape 38"/>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414" name="AutoShape 39"/>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1641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3022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Tree>
    <p:custDataLst>
      <p:tags r:id="rId1"/>
    </p:custDataLst>
  </p:cSld>
  <p:clrMapOvr>
    <a:masterClrMapping/>
  </p:clrMapOvr>
  <p:transition spd="slow"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17411" name="Rectangle 1"/>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cs typeface="Arial"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r>
              <a:rPr lang="en-US" altLang="en-US" sz="2000" dirty="0">
                <a:cs typeface="Arial" charset="0"/>
              </a:rPr>
              <a:t/>
            </a:r>
            <a:br>
              <a:rPr lang="en-US" altLang="en-US" sz="2000" dirty="0">
                <a:cs typeface="Arial" charset="0"/>
              </a:rPr>
            </a:br>
            <a:endParaRPr lang="en-US" altLang="en-US" sz="2000" dirty="0">
              <a:cs typeface="Arial" charset="0"/>
            </a:endParaRPr>
          </a:p>
        </p:txBody>
      </p:sp>
      <p:sp>
        <p:nvSpPr>
          <p:cNvPr id="17412" name="Rectangle 2"/>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800" dirty="0">
                <a:cs typeface="Arial" charset="0"/>
              </a:rPr>
              <a:t>- </a:t>
            </a:r>
            <a:r>
              <a:rPr lang="en-US" altLang="en-US" sz="1800" i="1" dirty="0">
                <a:cs typeface="Arial"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970088"/>
            <a:ext cx="82296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Simply – We can measure the power in a N wire system by measuring the power in N-1 conductors.</a:t>
            </a:r>
          </a:p>
          <a:p>
            <a:pPr eaLnBrk="1" hangingPunct="1">
              <a:defRPr/>
            </a:pPr>
            <a:r>
              <a:rPr lang="en-US" kern="0" dirty="0" smtClean="0"/>
              <a:t>For example, in a 4-wire, 3-phase system we need to measure the power in 3 circuits.</a:t>
            </a:r>
            <a:endParaRPr lang="en-US"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4" name="Rectangle 3"/>
          <p:cNvSpPr txBox="1">
            <a:spLocks noChangeArrowheads="1"/>
          </p:cNvSpPr>
          <p:nvPr/>
        </p:nvSpPr>
        <p:spPr bwMode="auto">
          <a:xfrm>
            <a:off x="457200" y="1892300"/>
            <a:ext cx="822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defRPr/>
            </a:pPr>
            <a:r>
              <a:rPr lang="en-US" kern="0" dirty="0" smtClean="0"/>
              <a:t>If a meter installation meets Blondel’s Theorem then we will get accurate power measurements </a:t>
            </a:r>
            <a:r>
              <a:rPr lang="en-US" u="sng" kern="0" dirty="0" smtClean="0"/>
              <a:t>under all circumstances</a:t>
            </a:r>
            <a:r>
              <a:rPr lang="en-US" kern="0" dirty="0" smtClean="0"/>
              <a:t>.</a:t>
            </a:r>
          </a:p>
          <a:p>
            <a:pPr eaLnBrk="1" hangingPunct="1">
              <a:spcBef>
                <a:spcPct val="50000"/>
              </a:spcBef>
              <a:defRPr/>
            </a:pPr>
            <a:r>
              <a:rPr lang="en-US" kern="0" dirty="0" smtClean="0"/>
              <a:t>If a metering system does not meet Blondel’s Theorem then we will only get accurate measurements if certain </a:t>
            </a:r>
            <a:r>
              <a:rPr lang="en-US" u="sng" kern="0" dirty="0" smtClean="0"/>
              <a:t>assumptions are met</a:t>
            </a:r>
            <a:r>
              <a:rPr lang="en-US" kern="0" dirty="0" smtClean="0"/>
              <a:t>.</a:t>
            </a:r>
          </a:p>
          <a:p>
            <a:pPr eaLnBrk="1" hangingPunct="1">
              <a:defRPr/>
            </a:pPr>
            <a:endParaRPr lang="en-US"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0483" name="Picture 10" descr="Form5s"/>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248400" y="1524000"/>
            <a:ext cx="1687513" cy="1847850"/>
          </a:xfrm>
        </p:spPr>
      </p:pic>
      <p:pic>
        <p:nvPicPr>
          <p:cNvPr id="20484" name="Picture 6" descr="3P3WD-2CT2VT-Form5"/>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81013" y="1524000"/>
            <a:ext cx="4183062" cy="4419600"/>
          </a:xfrm>
        </p:spPr>
      </p:pic>
      <p:sp>
        <p:nvSpPr>
          <p:cNvPr id="5" name="Rectangle 9"/>
          <p:cNvSpPr txBox="1">
            <a:spLocks noChangeArrowheads="1"/>
          </p:cNvSpPr>
          <p:nvPr/>
        </p:nvSpPr>
        <p:spPr>
          <a:xfrm>
            <a:off x="4572000" y="3540125"/>
            <a:ext cx="3806825" cy="2174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Three wires</a:t>
            </a:r>
          </a:p>
          <a:p>
            <a:pPr eaLnBrk="1" hangingPunct="1">
              <a:defRPr/>
            </a:pPr>
            <a:r>
              <a:rPr lang="en-US" sz="1800" kern="0" dirty="0" smtClean="0"/>
              <a:t>Two voltage measurements with one side common to Line 2</a:t>
            </a:r>
          </a:p>
          <a:p>
            <a:pPr eaLnBrk="1" hangingPunct="1">
              <a:defRPr/>
            </a:pPr>
            <a:r>
              <a:rPr lang="en-US" sz="1800" kern="0" dirty="0" smtClean="0"/>
              <a:t>Current measurements on lines 1 &amp; 3.</a:t>
            </a:r>
          </a:p>
          <a:p>
            <a:pPr algn="ctr" eaLnBrk="1" hangingPunct="1">
              <a:buFontTx/>
              <a:buNone/>
              <a:defRPr/>
            </a:pPr>
            <a:r>
              <a:rPr lang="en-US" sz="1800" b="1" kern="0" dirty="0" smtClean="0">
                <a:solidFill>
                  <a:srgbClr val="FF0000"/>
                </a:solidFill>
              </a:rPr>
              <a:t>This satisfies Blondel’s Theorem.</a:t>
            </a:r>
            <a:endParaRPr lang="en-US" sz="1800" b="1"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Topics we will be covering</a:t>
            </a:r>
          </a:p>
        </p:txBody>
      </p:sp>
      <p:sp>
        <p:nvSpPr>
          <p:cNvPr id="11267" name="Rectangle 2"/>
          <p:cNvSpPr>
            <a:spLocks noChangeArrowheads="1"/>
          </p:cNvSpPr>
          <p:nvPr/>
        </p:nvSpPr>
        <p:spPr bwMode="auto">
          <a:xfrm>
            <a:off x="469900" y="1600200"/>
            <a:ext cx="4572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US" altLang="en-US" sz="1700" dirty="0" smtClean="0"/>
              <a:t>The Basics- Differences Between Self Contained and Transformer or Instrument Rated Meter Sites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Transformer Rated Meter Forms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Test Switches and CT’s</a:t>
            </a:r>
          </a:p>
          <a:p>
            <a:pPr eaLnBrk="1" hangingPunct="1">
              <a:spcBef>
                <a:spcPct val="0"/>
              </a:spcBef>
              <a:defRPr/>
            </a:pPr>
            <a:endParaRPr lang="en-US" altLang="en-US" sz="1700" dirty="0" smtClean="0"/>
          </a:p>
          <a:p>
            <a:pPr eaLnBrk="1" hangingPunct="1">
              <a:spcBef>
                <a:spcPct val="0"/>
              </a:spcBef>
              <a:defRPr/>
            </a:pPr>
            <a:r>
              <a:rPr lang="en-US" altLang="en-US" sz="1700" dirty="0" smtClean="0"/>
              <a:t>Blondel’s Theorem and why this matters to us in metering </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Meter Accuracy Testing in the Field</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Checking the Health of your CT’s and PT’s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Site Verification and not just meter testing</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1507" name="Picture 9" descr="3P4WY-2CT-Form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23900" y="1563688"/>
            <a:ext cx="3467100" cy="3824287"/>
          </a:xfrm>
        </p:spPr>
      </p:pic>
      <p:pic>
        <p:nvPicPr>
          <p:cNvPr id="21508" name="Picture 5" descr="Form5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63" y="1600200"/>
            <a:ext cx="17478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4525963" y="3679825"/>
            <a:ext cx="4160837" cy="24574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Four wires</a:t>
            </a:r>
          </a:p>
          <a:p>
            <a:pPr eaLnBrk="1" hangingPunct="1">
              <a:defRPr/>
            </a:pPr>
            <a:r>
              <a:rPr lang="en-US" sz="1800" kern="0" dirty="0" smtClean="0"/>
              <a:t>Two voltage measurements to neutral</a:t>
            </a:r>
          </a:p>
          <a:p>
            <a:pPr eaLnBrk="1" hangingPunct="1">
              <a:defRPr/>
            </a:pPr>
            <a:r>
              <a:rPr lang="en-US" sz="1800" kern="0" dirty="0" smtClean="0"/>
              <a:t>Current measurements on lines 1 &amp; 3. How about line 2?</a:t>
            </a:r>
          </a:p>
          <a:p>
            <a:pPr algn="ctr" eaLnBrk="1" hangingPunct="1">
              <a:buFontTx/>
              <a:buNone/>
              <a:defRPr/>
            </a:pPr>
            <a:r>
              <a:rPr lang="en-US" sz="1800" b="1" kern="0" dirty="0" smtClean="0">
                <a:solidFill>
                  <a:srgbClr val="FF0000"/>
                </a:solidFill>
              </a:rPr>
              <a:t>This DOES NOT satisfy Blondel’s Theorem.</a:t>
            </a:r>
            <a:endParaRPr lang="en-US" sz="1800" b="1" kern="0" dirty="0">
              <a:solidFill>
                <a:srgbClr val="FF0000"/>
              </a:solidFill>
            </a:endParaRP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272088"/>
            <a:ext cx="2112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7780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In the previous example:</a:t>
            </a:r>
          </a:p>
          <a:p>
            <a:pPr lvl="1" eaLnBrk="1" hangingPunct="1">
              <a:defRPr/>
            </a:pPr>
            <a:r>
              <a:rPr lang="en-US" kern="0" dirty="0" smtClean="0"/>
              <a:t>What are the “ASSUMPTIONS”?</a:t>
            </a:r>
          </a:p>
          <a:p>
            <a:pPr lvl="1" eaLnBrk="1" hangingPunct="1">
              <a:defRPr/>
            </a:pPr>
            <a:r>
              <a:rPr lang="en-US" kern="0" dirty="0" smtClean="0"/>
              <a:t>When do we get errors?</a:t>
            </a:r>
          </a:p>
          <a:p>
            <a:pPr eaLnBrk="1" hangingPunct="1">
              <a:defRPr/>
            </a:pPr>
            <a:r>
              <a:rPr lang="en-US" kern="0" dirty="0" smtClean="0"/>
              <a:t>What would the “Right Answer” be?</a:t>
            </a:r>
          </a:p>
          <a:p>
            <a:pPr eaLnBrk="1" hangingPunct="1">
              <a:defRPr/>
            </a:pPr>
            <a:endParaRPr lang="en-US" kern="0" dirty="0" smtClean="0"/>
          </a:p>
          <a:p>
            <a:pPr eaLnBrk="1" hangingPunct="1">
              <a:defRPr/>
            </a:pPr>
            <a:r>
              <a:rPr lang="en-US" kern="0" dirty="0" smtClean="0"/>
              <a:t>What did we measure?</a:t>
            </a:r>
            <a:endParaRPr lang="en-US" kern="0" dirty="0"/>
          </a:p>
        </p:txBody>
      </p:sp>
      <p:graphicFrame>
        <p:nvGraphicFramePr>
          <p:cNvPr id="22532" name="Object 1"/>
          <p:cNvGraphicFramePr>
            <a:graphicFrameLocks noChangeAspect="1"/>
          </p:cNvGraphicFramePr>
          <p:nvPr/>
        </p:nvGraphicFramePr>
        <p:xfrm>
          <a:off x="739775" y="4081463"/>
          <a:ext cx="5991225" cy="512762"/>
        </p:xfrm>
        <a:graphic>
          <a:graphicData uri="http://schemas.openxmlformats.org/presentationml/2006/ole">
            <mc:AlternateContent xmlns:mc="http://schemas.openxmlformats.org/markup-compatibility/2006">
              <mc:Choice xmlns:v="urn:schemas-microsoft-com:vml" Requires="v">
                <p:oleObj spid="_x0000_s22544" name="Equation" r:id="rId3" imgW="2819400" imgH="241300" progId="Equation.3">
                  <p:embed/>
                </p:oleObj>
              </mc:Choice>
              <mc:Fallback>
                <p:oleObj name="Equation" r:id="rId3" imgW="28194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081463"/>
                        <a:ext cx="5991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3"/>
          <p:cNvGraphicFramePr>
            <a:graphicFrameLocks noChangeAspect="1"/>
          </p:cNvGraphicFramePr>
          <p:nvPr/>
        </p:nvGraphicFramePr>
        <p:xfrm>
          <a:off x="739775" y="5230813"/>
          <a:ext cx="7664450" cy="512762"/>
        </p:xfrm>
        <a:graphic>
          <a:graphicData uri="http://schemas.openxmlformats.org/presentationml/2006/ole">
            <mc:AlternateContent xmlns:mc="http://schemas.openxmlformats.org/markup-compatibility/2006">
              <mc:Choice xmlns:v="urn:schemas-microsoft-com:vml" Requires="v">
                <p:oleObj spid="_x0000_s22545" name="Equation" r:id="rId5" imgW="3606800" imgH="241300" progId="Equation.3">
                  <p:embed/>
                </p:oleObj>
              </mc:Choice>
              <mc:Fallback>
                <p:oleObj name="Equation" r:id="rId5" imgW="36068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75" y="5230813"/>
                        <a:ext cx="76644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kern="0" dirty="0" smtClean="0"/>
              <a:t>Phase B power would be:  </a:t>
            </a:r>
          </a:p>
          <a:p>
            <a:pPr lvl="1" eaLnBrk="1" hangingPunct="1">
              <a:lnSpc>
                <a:spcPct val="90000"/>
              </a:lnSpc>
              <a:defRPr/>
            </a:pPr>
            <a:r>
              <a:rPr lang="en-US" kern="0" dirty="0" smtClean="0">
                <a:solidFill>
                  <a:srgbClr val="FF0000"/>
                </a:solidFill>
              </a:rPr>
              <a:t>P = Vb Ib cos</a:t>
            </a:r>
            <a:r>
              <a:rPr lang="el-GR" kern="0" dirty="0" smtClean="0">
                <a:solidFill>
                  <a:srgbClr val="FF0000"/>
                </a:solidFill>
                <a:cs typeface="Arial" pitchFamily="34" charset="0"/>
              </a:rPr>
              <a:t>θ</a:t>
            </a:r>
            <a:endParaRPr lang="en-US" kern="0" dirty="0" smtClean="0">
              <a:solidFill>
                <a:srgbClr val="FF0000"/>
              </a:solidFill>
              <a:cs typeface="Arial" pitchFamily="34" charset="0"/>
            </a:endParaRPr>
          </a:p>
          <a:p>
            <a:pPr eaLnBrk="1" hangingPunct="1">
              <a:lnSpc>
                <a:spcPct val="90000"/>
              </a:lnSpc>
              <a:defRPr/>
            </a:pPr>
            <a:r>
              <a:rPr lang="en-US" kern="0" dirty="0" smtClean="0">
                <a:cs typeface="Arial" pitchFamily="34" charset="0"/>
              </a:rPr>
              <a:t>But we aren’t measuring Vb </a:t>
            </a:r>
          </a:p>
          <a:p>
            <a:pPr eaLnBrk="1" hangingPunct="1">
              <a:lnSpc>
                <a:spcPct val="90000"/>
              </a:lnSpc>
              <a:defRPr/>
            </a:pPr>
            <a:r>
              <a:rPr lang="en-US" kern="0" dirty="0" smtClean="0">
                <a:cs typeface="Arial" pitchFamily="34" charset="0"/>
              </a:rPr>
              <a:t>What we are measuring is:</a:t>
            </a:r>
          </a:p>
          <a:p>
            <a:pPr lvl="1" eaLnBrk="1" hangingPunct="1">
              <a:lnSpc>
                <a:spcPct val="90000"/>
              </a:lnSpc>
              <a:defRPr/>
            </a:pPr>
            <a:r>
              <a:rPr lang="en-US" kern="0" dirty="0" smtClean="0">
                <a:solidFill>
                  <a:srgbClr val="FF0000"/>
                </a:solidFill>
                <a:cs typeface="Arial" pitchFamily="34" charset="0"/>
              </a:rPr>
              <a:t>IbVacos(60- </a:t>
            </a:r>
            <a:r>
              <a:rPr lang="el-GR" kern="0" dirty="0" smtClean="0">
                <a:solidFill>
                  <a:srgbClr val="FF0000"/>
                </a:solidFill>
                <a:cs typeface="Arial" pitchFamily="34" charset="0"/>
              </a:rPr>
              <a:t>θ</a:t>
            </a:r>
            <a:r>
              <a:rPr lang="en-US" kern="0" dirty="0" smtClean="0">
                <a:solidFill>
                  <a:srgbClr val="FF0000"/>
                </a:solidFill>
                <a:cs typeface="Arial" pitchFamily="34" charset="0"/>
              </a:rPr>
              <a:t>) + IbVccos(60+ </a:t>
            </a:r>
            <a:r>
              <a:rPr lang="el-GR" kern="0" dirty="0" smtClean="0">
                <a:solidFill>
                  <a:srgbClr val="FF0000"/>
                </a:solidFill>
                <a:cs typeface="Arial" pitchFamily="34" charset="0"/>
              </a:rPr>
              <a:t>θ</a:t>
            </a:r>
            <a:r>
              <a:rPr lang="en-US" kern="0" dirty="0" smtClean="0">
                <a:solidFill>
                  <a:srgbClr val="FF0000"/>
                </a:solidFill>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cs typeface="Arial" pitchFamily="34" charset="0"/>
              </a:rPr>
              <a:t>So</a:t>
            </a:r>
          </a:p>
          <a:p>
            <a:pPr lvl="1" eaLnBrk="1" hangingPunct="1">
              <a:lnSpc>
                <a:spcPct val="90000"/>
              </a:lnSpc>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731838" y="1524000"/>
            <a:ext cx="80645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2800" kern="0" dirty="0" smtClean="0"/>
              <a:t>Pb = Ib Va cos(60- </a:t>
            </a:r>
            <a:r>
              <a:rPr lang="el-GR" sz="2800" kern="0" dirty="0" smtClean="0">
                <a:cs typeface="Arial" pitchFamily="34" charset="0"/>
              </a:rPr>
              <a:t>θ</a:t>
            </a:r>
            <a:r>
              <a:rPr lang="en-US" sz="2800" kern="0" dirty="0" smtClean="0">
                <a:cs typeface="Arial" pitchFamily="34" charset="0"/>
              </a:rPr>
              <a:t>) + Ib Vc cos(60+ </a:t>
            </a:r>
            <a:r>
              <a:rPr lang="el-GR" sz="2800" kern="0" dirty="0" smtClean="0">
                <a:cs typeface="Arial" pitchFamily="34" charset="0"/>
              </a:rPr>
              <a:t>θ</a:t>
            </a:r>
            <a:r>
              <a:rPr lang="en-US" sz="2800" kern="0" dirty="0" smtClean="0">
                <a:cs typeface="Arial" pitchFamily="34" charset="0"/>
              </a:rPr>
              <a:t>)</a:t>
            </a:r>
          </a:p>
          <a:p>
            <a:pPr eaLnBrk="1" hangingPunct="1">
              <a:lnSpc>
                <a:spcPct val="90000"/>
              </a:lnSpc>
              <a:defRPr/>
            </a:pPr>
            <a:r>
              <a:rPr lang="en-US" sz="2800" kern="0" dirty="0" smtClean="0">
                <a:cs typeface="Arial" pitchFamily="34" charset="0"/>
              </a:rPr>
              <a:t>Applying the trig identity</a:t>
            </a:r>
          </a:p>
          <a:p>
            <a:pPr lvl="1" eaLnBrk="1" hangingPunct="1">
              <a:lnSpc>
                <a:spcPct val="90000"/>
              </a:lnSpc>
              <a:defRPr/>
            </a:pPr>
            <a:r>
              <a:rPr lang="en-US" sz="2400" kern="0" dirty="0" smtClean="0">
                <a:cs typeface="Arial" pitchFamily="34" charset="0"/>
              </a:rPr>
              <a:t>IbVa(cos(60)cos(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buFont typeface="Wingdings" pitchFamily="2" charset="2"/>
              <a:buNone/>
              <a:defRPr/>
            </a:pPr>
            <a:r>
              <a:rPr lang="en-US" sz="2400" kern="0" dirty="0" smtClean="0">
                <a:cs typeface="Arial" pitchFamily="34" charset="0"/>
              </a:rPr>
              <a:t>	 IbVc (cos(60)cos(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defRPr/>
            </a:pPr>
            <a:r>
              <a:rPr lang="en-US" sz="2400" kern="0" dirty="0" smtClean="0">
                <a:cs typeface="Arial" pitchFamily="34" charset="0"/>
              </a:rPr>
              <a:t>Ib(Va+Vc)0.5cos(</a:t>
            </a:r>
            <a:r>
              <a:rPr lang="el-GR" sz="2400" kern="0" dirty="0" smtClean="0">
                <a:cs typeface="Arial" pitchFamily="34" charset="0"/>
              </a:rPr>
              <a:t>θ</a:t>
            </a:r>
            <a:r>
              <a:rPr lang="en-US" sz="2400" kern="0" dirty="0" smtClean="0">
                <a:cs typeface="Arial" pitchFamily="34" charset="0"/>
              </a:rPr>
              <a:t>) + Ib(Vc-Va) 0.866sin(</a:t>
            </a:r>
            <a:r>
              <a:rPr lang="el-GR" sz="2400" kern="0" dirty="0" smtClean="0">
                <a:cs typeface="Arial" pitchFamily="34" charset="0"/>
              </a:rPr>
              <a:t>θ</a:t>
            </a:r>
            <a:r>
              <a:rPr lang="en-US" sz="2400" kern="0" dirty="0" smtClean="0">
                <a:cs typeface="Arial" pitchFamily="34" charset="0"/>
              </a:rPr>
              <a:t>) </a:t>
            </a:r>
          </a:p>
          <a:p>
            <a:pPr eaLnBrk="1" hangingPunct="1">
              <a:lnSpc>
                <a:spcPct val="90000"/>
              </a:lnSpc>
              <a:defRPr/>
            </a:pPr>
            <a:r>
              <a:rPr lang="en-US" sz="2800" kern="0" dirty="0" smtClean="0">
                <a:cs typeface="Arial" pitchFamily="34" charset="0"/>
              </a:rPr>
              <a:t>Assuming</a:t>
            </a:r>
          </a:p>
          <a:p>
            <a:pPr lvl="1" eaLnBrk="1" hangingPunct="1">
              <a:lnSpc>
                <a:spcPct val="90000"/>
              </a:lnSpc>
              <a:defRPr/>
            </a:pPr>
            <a:r>
              <a:rPr lang="en-US" sz="2400" kern="0" dirty="0" smtClean="0">
                <a:cs typeface="Arial" pitchFamily="34" charset="0"/>
              </a:rPr>
              <a:t>Assume Vb = Va = Vc</a:t>
            </a:r>
          </a:p>
          <a:p>
            <a:pPr lvl="1" eaLnBrk="1" hangingPunct="1">
              <a:lnSpc>
                <a:spcPct val="90000"/>
              </a:lnSpc>
              <a:defRPr/>
            </a:pPr>
            <a:r>
              <a:rPr lang="en-US" sz="2400" kern="0" dirty="0" smtClean="0">
                <a:cs typeface="Arial" pitchFamily="34" charset="0"/>
              </a:rPr>
              <a:t>And, they are exactly 120° apart </a:t>
            </a:r>
          </a:p>
          <a:p>
            <a:pPr eaLnBrk="1" hangingPunct="1">
              <a:lnSpc>
                <a:spcPct val="90000"/>
              </a:lnSpc>
              <a:defRPr/>
            </a:pPr>
            <a:r>
              <a:rPr lang="en-US" sz="2800" kern="0" dirty="0" smtClean="0">
                <a:cs typeface="Arial" pitchFamily="34" charset="0"/>
              </a:rPr>
              <a:t>Pb = Ib(2Vb)(0.5cos</a:t>
            </a:r>
            <a:r>
              <a:rPr lang="el-GR" sz="2800" kern="0" dirty="0" smtClean="0">
                <a:cs typeface="Arial" pitchFamily="34" charset="0"/>
              </a:rPr>
              <a:t>θ</a:t>
            </a:r>
            <a:r>
              <a:rPr lang="en-US" sz="2800" kern="0" dirty="0" smtClean="0">
                <a:cs typeface="Arial" pitchFamily="34" charset="0"/>
              </a:rPr>
              <a:t>) = IbVbcos</a:t>
            </a:r>
            <a:r>
              <a:rPr lang="el-GR" sz="2800" kern="0" dirty="0" smtClean="0">
                <a:cs typeface="Arial" pitchFamily="34" charset="0"/>
              </a:rPr>
              <a:t>θ</a:t>
            </a:r>
            <a:endParaRPr lang="en-US" sz="2800" kern="0" dirty="0" smtClean="0">
              <a:cs typeface="Arial" pitchFamily="34" charset="0"/>
            </a:endParaRPr>
          </a:p>
          <a:p>
            <a:pPr eaLnBrk="1" hangingPunct="1">
              <a:lnSpc>
                <a:spcPct val="90000"/>
              </a:lnSpc>
              <a:defRPr/>
            </a:pPr>
            <a:endParaRPr lang="el-GR" sz="2800" kern="0" dirty="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77850" y="1239838"/>
            <a:ext cx="8064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If Va </a:t>
            </a:r>
            <a:r>
              <a:rPr lang="en-US" kern="0" dirty="0" smtClean="0">
                <a:cs typeface="Arial" pitchFamily="34" charset="0"/>
              </a:rPr>
              <a:t>≠ Vb ≠ Vc then the error is</a:t>
            </a:r>
          </a:p>
          <a:p>
            <a:pPr eaLnBrk="1" hangingPunct="1">
              <a:defRPr/>
            </a:pPr>
            <a:r>
              <a:rPr lang="en-US" kern="0" dirty="0" smtClean="0">
                <a:cs typeface="Arial" pitchFamily="34" charset="0"/>
              </a:rPr>
              <a:t>%Error = </a:t>
            </a:r>
          </a:p>
          <a:p>
            <a:pPr eaLnBrk="1" hangingPunct="1">
              <a:buFontTx/>
              <a:buNone/>
              <a:defRPr/>
            </a:pPr>
            <a:r>
              <a:rPr lang="en-US" sz="2800" kern="0" dirty="0" smtClean="0">
                <a:cs typeface="Arial" pitchFamily="34" charset="0"/>
              </a:rPr>
              <a:t>     </a:t>
            </a:r>
            <a:r>
              <a:rPr lang="en-US" sz="2400" kern="0" dirty="0" smtClean="0">
                <a:cs typeface="Arial" pitchFamily="34" charset="0"/>
              </a:rPr>
              <a:t>-Ib{(Va+Vc)/(2Vb) - (Va-Vc) 0.866sin(</a:t>
            </a:r>
            <a:r>
              <a:rPr lang="el-GR" sz="2400" kern="0" dirty="0" smtClean="0">
                <a:cs typeface="Arial" pitchFamily="34" charset="0"/>
              </a:rPr>
              <a:t>θ</a:t>
            </a:r>
            <a:r>
              <a:rPr lang="en-US" sz="2400" kern="0" dirty="0" smtClean="0">
                <a:cs typeface="Arial" pitchFamily="34" charset="0"/>
              </a:rPr>
              <a:t>)/(Vbcos(</a:t>
            </a:r>
            <a:r>
              <a:rPr lang="el-GR" sz="2400" kern="0" dirty="0" smtClean="0">
                <a:cs typeface="Arial" pitchFamily="34" charset="0"/>
              </a:rPr>
              <a:t>θ</a:t>
            </a:r>
            <a:r>
              <a:rPr lang="en-US" sz="2400" kern="0" dirty="0" smtClean="0">
                <a:cs typeface="Arial" pitchFamily="34" charset="0"/>
              </a:rPr>
              <a:t>))</a:t>
            </a:r>
          </a:p>
          <a:p>
            <a:pPr eaLnBrk="1" hangingPunct="1">
              <a:buFontTx/>
              <a:buNone/>
              <a:defRPr/>
            </a:pPr>
            <a:endParaRPr lang="en-US" sz="2800" kern="0" dirty="0" smtClean="0">
              <a:cs typeface="Arial" pitchFamily="34" charset="0"/>
            </a:endParaRPr>
          </a:p>
          <a:p>
            <a:pPr eaLnBrk="1" hangingPunct="1">
              <a:buFontTx/>
              <a:buNone/>
              <a:defRPr/>
            </a:pPr>
            <a:r>
              <a:rPr lang="en-US" sz="2800" kern="0" dirty="0" smtClean="0">
                <a:cs typeface="Arial" pitchFamily="34" charset="0"/>
              </a:rPr>
              <a:t>How big is this in reality?  If</a:t>
            </a:r>
          </a:p>
          <a:p>
            <a:pPr eaLnBrk="1" hangingPunct="1">
              <a:buFontTx/>
              <a:buNone/>
              <a:defRPr/>
            </a:pPr>
            <a:r>
              <a:rPr lang="en-US" sz="2400" kern="0" dirty="0" smtClean="0">
                <a:cs typeface="Arial" pitchFamily="34" charset="0"/>
              </a:rPr>
              <a:t>Va=117, Vb=120, Vc=119, PF=1 then E=-1.67%</a:t>
            </a:r>
          </a:p>
          <a:p>
            <a:pPr eaLnBrk="1" hangingPunct="1">
              <a:buFontTx/>
              <a:buNone/>
              <a:defRPr/>
            </a:pPr>
            <a:r>
              <a:rPr lang="en-US" sz="2400" kern="0" dirty="0" smtClean="0">
                <a:cs typeface="Arial" pitchFamily="34" charset="0"/>
              </a:rPr>
              <a:t>Va=117, Vb=116, Vc=119, PF=.866 then E=-1.67%</a:t>
            </a:r>
          </a:p>
          <a:p>
            <a:pPr eaLnBrk="1" hangingPunct="1">
              <a:buFontTx/>
              <a:buNone/>
              <a:defRPr/>
            </a:pPr>
            <a:endParaRPr lang="en-US" sz="2800" kern="0" dirty="0" smtClean="0">
              <a:cs typeface="Arial" pitchFamily="34" charset="0"/>
            </a:endParaRPr>
          </a:p>
          <a:p>
            <a:pPr eaLnBrk="1" hangingPunct="1">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altLang="en-US" sz="3000" dirty="0" smtClean="0">
                <a:solidFill>
                  <a:schemeClr val="bg1"/>
                </a:solidFill>
              </a:rPr>
              <a:t>Blondel’s Theorem</a:t>
            </a:r>
          </a:p>
        </p:txBody>
      </p:sp>
      <p:graphicFrame>
        <p:nvGraphicFramePr>
          <p:cNvPr id="4" name="Table 3">
            <a:extLst>
              <a:ext uri="{FF2B5EF4-FFF2-40B4-BE49-F238E27FC236}"/>
            </a:extLst>
          </p:cNvPr>
          <p:cNvGraphicFramePr>
            <a:graphicFrameLocks noGrp="1"/>
          </p:cNvGraphicFramePr>
          <p:nvPr/>
        </p:nvGraphicFramePr>
        <p:xfrm>
          <a:off x="1524000" y="1360488"/>
          <a:ext cx="5943601" cy="4806948"/>
        </p:xfrm>
        <a:graphic>
          <a:graphicData uri="http://schemas.openxmlformats.org/drawingml/2006/table">
            <a:tbl>
              <a:tblPr/>
              <a:tblGrid>
                <a:gridCol w="1705324">
                  <a:extLst>
                    <a:ext uri="{9D8B030D-6E8A-4147-A177-3AD203B41FA5}"/>
                  </a:extLst>
                </a:gridCol>
                <a:gridCol w="348803">
                  <a:extLst>
                    <a:ext uri="{9D8B030D-6E8A-4147-A177-3AD203B41FA5}"/>
                  </a:extLst>
                </a:gridCol>
                <a:gridCol w="387565">
                  <a:extLst>
                    <a:ext uri="{9D8B030D-6E8A-4147-A177-3AD203B41FA5}"/>
                  </a:extLst>
                </a:gridCol>
                <a:gridCol w="387565">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87565">
                  <a:extLst>
                    <a:ext uri="{9D8B030D-6E8A-4147-A177-3AD203B41FA5}"/>
                  </a:extLst>
                </a:gridCol>
                <a:gridCol w="491382">
                  <a:extLst>
                    <a:ext uri="{9D8B030D-6E8A-4147-A177-3AD203B41FA5}"/>
                  </a:extLst>
                </a:gridCol>
                <a:gridCol w="491382">
                  <a:extLst>
                    <a:ext uri="{9D8B030D-6E8A-4147-A177-3AD203B41FA5}"/>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26856" name="TextBox 4"/>
          <p:cNvSpPr txBox="1">
            <a:spLocks noChangeArrowheads="1"/>
          </p:cNvSpPr>
          <p:nvPr/>
        </p:nvSpPr>
        <p:spPr bwMode="auto">
          <a:xfrm>
            <a:off x="1181100" y="1006475"/>
            <a:ext cx="695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Power Measurements Handbook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Why should we invest our limited meter service resources here</a:t>
            </a:r>
          </a:p>
        </p:txBody>
      </p:sp>
      <p:sp>
        <p:nvSpPr>
          <p:cNvPr id="27651" name="Subtitle 2"/>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ts val="800"/>
              </a:spcBef>
              <a:buFontTx/>
              <a:buNone/>
            </a:pPr>
            <a:endParaRPr lang="en-US" altLang="en-US" sz="2600" b="1" dirty="0"/>
          </a:p>
          <a:p>
            <a:pPr eaLnBrk="1" hangingPunct="1">
              <a:lnSpc>
                <a:spcPct val="80000"/>
              </a:lnSpc>
              <a:spcBef>
                <a:spcPts val="800"/>
              </a:spcBef>
              <a:buFontTx/>
              <a:buNone/>
            </a:pPr>
            <a:endParaRPr lang="en-US" altLang="en-US" sz="600" b="1" dirty="0"/>
          </a:p>
        </p:txBody>
      </p:sp>
      <p:sp>
        <p:nvSpPr>
          <p:cNvPr id="27652" name="Rectangle 3"/>
          <p:cNvSpPr>
            <a:spLocks noChangeArrowheads="1"/>
          </p:cNvSpPr>
          <p:nvPr/>
        </p:nvSpPr>
        <p:spPr bwMode="auto">
          <a:xfrm>
            <a:off x="609600" y="1674813"/>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100000"/>
              </a:spcAft>
            </a:pPr>
            <a:r>
              <a:rPr lang="en-US" altLang="en-US" sz="1600" dirty="0"/>
              <a:t>These customers represent a disproportionately large amount of the overall revenue for every utility in North America. </a:t>
            </a:r>
          </a:p>
          <a:p>
            <a:pPr eaLnBrk="1" hangingPunct="1">
              <a:spcBef>
                <a:spcPct val="0"/>
              </a:spcBef>
              <a:spcAft>
                <a:spcPct val="100000"/>
              </a:spcAft>
            </a:pPr>
            <a:r>
              <a:rPr lang="en-US" altLang="en-US" sz="1600" dirty="0"/>
              <a:t>For some utilities the ten percent of their customers who have transformer rated metering services can represent over 70% of their overall revenue.  </a:t>
            </a:r>
          </a:p>
          <a:p>
            <a:pPr eaLnBrk="1" hangingPunct="1">
              <a:spcBef>
                <a:spcPct val="0"/>
              </a:spcBef>
              <a:spcAft>
                <a:spcPct val="100000"/>
              </a:spcAft>
            </a:pPr>
            <a:r>
              <a:rPr lang="en-US" altLang="en-US" sz="1600" dirty="0"/>
              <a:t>While these numbers will vary from utility to utility the basic premise should be the same for all utilities regarding where Meter Services should focus their efforts</a:t>
            </a:r>
          </a:p>
          <a:p>
            <a:pPr eaLnBrk="1" hangingPunct="1">
              <a:spcBef>
                <a:spcPct val="0"/>
              </a:spcBef>
              <a:spcAft>
                <a:spcPct val="100000"/>
              </a:spcAft>
            </a:pPr>
            <a:r>
              <a:rPr lang="en-US" altLang="en-US" sz="1600" dirty="0"/>
              <a:t>This is perhaps one of the larger benefits that AMI can provide for our Utilities – more time to spend on C&amp;I metering and less on residential</a:t>
            </a:r>
          </a:p>
        </p:txBody>
      </p:sp>
      <p:sp>
        <p:nvSpPr>
          <p:cNvPr id="27653" name="TextBox 4"/>
          <p:cNvSpPr txBox="1">
            <a:spLocks noChangeArrowheads="1"/>
          </p:cNvSpPr>
          <p:nvPr/>
        </p:nvSpPr>
        <p:spPr bwMode="auto">
          <a:xfrm>
            <a:off x="6008688" y="2438400"/>
            <a:ext cx="238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dirty="0"/>
              <a:t>Easy Answer: Money.</a:t>
            </a:r>
          </a:p>
          <a:p>
            <a:pPr eaLnBrk="1" hangingPunct="1">
              <a:spcBef>
                <a:spcPct val="0"/>
              </a:spcBef>
              <a:buFontTx/>
              <a:buNone/>
            </a:pPr>
            <a:endParaRPr lang="en-US" altLang="en-US" sz="1800" dirty="0"/>
          </a:p>
        </p:txBody>
      </p:sp>
      <p:pic>
        <p:nvPicPr>
          <p:cNvPr id="27654" name="Picture 2" descr="Image result for money"/>
          <p:cNvPicPr>
            <a:picLocks noChangeAspect="1" noChangeArrowheads="1"/>
          </p:cNvPicPr>
          <p:nvPr/>
        </p:nvPicPr>
        <p:blipFill>
          <a:blip r:embed="rId2">
            <a:extLst>
              <a:ext uri="{28A0092B-C50C-407E-A947-70E740481C1C}">
                <a14:useLocalDpi xmlns:a14="http://schemas.microsoft.com/office/drawing/2010/main" val="0"/>
              </a:ext>
            </a:extLst>
          </a:blip>
          <a:srcRect l="8752" t="7605" r="8876" b="6284"/>
          <a:stretch>
            <a:fillRect/>
          </a:stretch>
        </p:blipFill>
        <p:spPr bwMode="auto">
          <a:xfrm>
            <a:off x="6564313" y="3084513"/>
            <a:ext cx="12763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0000"/>
          </a:solidFill>
        </p:spPr>
        <p:txBody>
          <a:bodyPr/>
          <a:lstStyle/>
          <a:p>
            <a:pPr eaLnBrk="1" hangingPunct="1"/>
            <a:r>
              <a:rPr lang="en-US" altLang="en-US" sz="2800" dirty="0" smtClean="0">
                <a:solidFill>
                  <a:schemeClr val="bg1"/>
                </a:solidFill>
              </a:rPr>
              <a:t>Potential list of tasks to be completed during a Site Verification of a Transformer Rated Metering Site</a:t>
            </a:r>
          </a:p>
        </p:txBody>
      </p:sp>
      <p:sp>
        <p:nvSpPr>
          <p:cNvPr id="3" name="Rectangle 2"/>
          <p:cNvSpPr/>
          <p:nvPr/>
        </p:nvSpPr>
        <p:spPr>
          <a:xfrm>
            <a:off x="457200" y="1600200"/>
            <a:ext cx="8229600" cy="3624263"/>
          </a:xfrm>
          <a:prstGeom prst="rect">
            <a:avLst/>
          </a:prstGeom>
        </p:spPr>
        <p:txBody>
          <a:bodyPr>
            <a:spAutoFit/>
          </a:bodyPr>
          <a:lstStyle/>
          <a:p>
            <a:pPr marL="285750" indent="-285750">
              <a:lnSpc>
                <a:spcPct val="80000"/>
              </a:lnSpc>
              <a:spcBef>
                <a:spcPts val="163"/>
              </a:spcBef>
              <a:buFont typeface="Arial" panose="020B0604020202020204" pitchFamily="34" charset="0"/>
              <a:buChar char="•"/>
              <a:defRPr/>
            </a:pPr>
            <a:r>
              <a:rPr lang="en-US" altLang="en-US" sz="1400" dirty="0"/>
              <a:t>Double check the meter number, the location the test result and the meter record</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check lightning arrestors and transformers for damage or leaks.</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Burden test CTs and voltage check PTs.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29699"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pPr>
            <a:r>
              <a:rPr lang="en-US" altLang="en-US" sz="1400" dirty="0"/>
              <a:t>Verify service voltage. Stuck regulator or seasonal capacitor can impact service voltage.</a:t>
            </a:r>
          </a:p>
          <a:p>
            <a:pPr>
              <a:lnSpc>
                <a:spcPct val="80000"/>
              </a:lnSpc>
              <a:spcBef>
                <a:spcPct val="0"/>
              </a:spcBef>
            </a:pPr>
            <a:endParaRPr lang="en-US" altLang="en-US" sz="1400" dirty="0"/>
          </a:p>
          <a:p>
            <a:pPr>
              <a:lnSpc>
                <a:spcPct val="80000"/>
              </a:lnSpc>
              <a:spcBef>
                <a:spcPct val="0"/>
              </a:spcBef>
            </a:pPr>
            <a:r>
              <a:rPr lang="en-US" altLang="en-US" sz="1400" dirty="0"/>
              <a:t>Verify condition of metering control wire. This includes looking for cracks in insulation, broken wires, loose connections, etc. </a:t>
            </a:r>
          </a:p>
          <a:p>
            <a:pPr>
              <a:lnSpc>
                <a:spcPct val="80000"/>
              </a:lnSpc>
              <a:spcBef>
                <a:spcPct val="0"/>
              </a:spcBef>
            </a:pPr>
            <a:endParaRPr lang="en-US" altLang="en-US" sz="1400" dirty="0"/>
          </a:p>
          <a:p>
            <a:pPr>
              <a:lnSpc>
                <a:spcPct val="80000"/>
              </a:lnSpc>
              <a:spcBef>
                <a:spcPct val="0"/>
              </a:spcBef>
            </a:pPr>
            <a:r>
              <a:rPr lang="en-US" altLang="en-US" sz="1400" dirty="0"/>
              <a:t>Confirm we have a Blondel compliant metering set up</a:t>
            </a:r>
          </a:p>
          <a:p>
            <a:pPr>
              <a:lnSpc>
                <a:spcPct val="80000"/>
              </a:lnSpc>
              <a:spcBef>
                <a:spcPct val="0"/>
              </a:spcBef>
            </a:pPr>
            <a:endParaRPr lang="en-US" altLang="en-US" sz="1400" dirty="0"/>
          </a:p>
          <a:p>
            <a:pPr>
              <a:lnSpc>
                <a:spcPct val="80000"/>
              </a:lnSpc>
              <a:spcBef>
                <a:spcPct val="0"/>
              </a:spcBef>
            </a:pPr>
            <a:r>
              <a:rPr lang="en-US" altLang="en-US" sz="1400" dirty="0"/>
              <a:t>Compare the test switch wiring with the wiring at the CTs and VTs. Verify CTs and VTs not cross wired. Be sure CTs are grounded in one location (test switch) only. </a:t>
            </a:r>
          </a:p>
          <a:p>
            <a:pPr>
              <a:lnSpc>
                <a:spcPct val="80000"/>
              </a:lnSpc>
              <a:spcBef>
                <a:spcPct val="0"/>
              </a:spcBef>
            </a:pPr>
            <a:endParaRPr lang="en-US" altLang="en-US" sz="1400" dirty="0"/>
          </a:p>
          <a:p>
            <a:pPr>
              <a:lnSpc>
                <a:spcPct val="80000"/>
              </a:lnSpc>
              <a:spcBef>
                <a:spcPct val="0"/>
              </a:spcBef>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ct val="0"/>
              </a:spcBef>
            </a:pPr>
            <a:endParaRPr lang="en-US" altLang="en-US" sz="1400" dirty="0"/>
          </a:p>
          <a:p>
            <a:pPr>
              <a:lnSpc>
                <a:spcPct val="80000"/>
              </a:lnSpc>
              <a:spcBef>
                <a:spcPct val="0"/>
              </a:spcBef>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pPr>
            <a:endParaRPr lang="en-US" altLang="en-US" sz="1400" dirty="0"/>
          </a:p>
          <a:p>
            <a:pPr>
              <a:lnSpc>
                <a:spcPct val="80000"/>
              </a:lnSpc>
              <a:spcBef>
                <a:spcPct val="0"/>
              </a:spcBef>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pPr>
            <a:endParaRPr lang="en-US" altLang="en-US" sz="1400" dirty="0"/>
          </a:p>
          <a:p>
            <a:pPr>
              <a:lnSpc>
                <a:spcPct val="80000"/>
              </a:lnSpc>
              <a:spcBef>
                <a:spcPct val="0"/>
              </a:spcBef>
            </a:pPr>
            <a:r>
              <a:rPr lang="en-US" altLang="en-US" sz="1400" dirty="0"/>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buFontTx/>
              <a:buNone/>
            </a:pPr>
            <a:endParaRPr lang="en-US"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3"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4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marL="228600" indent="-228600">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meter information including meter </a:t>
            </a:r>
            <a:r>
              <a:rPr lang="en-US" altLang="en-US" sz="1400" dirty="0" smtClean="0"/>
              <a:t>multiplier, </a:t>
            </a:r>
            <a:r>
              <a:rPr lang="en-US" altLang="en-US" sz="1400" dirty="0"/>
              <a:t>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0" indent="0">
              <a:lnSpc>
                <a:spcPct val="80000"/>
              </a:lnSpc>
              <a:buFontTx/>
              <a:buNone/>
              <a:defRPr/>
            </a:pPr>
            <a:endParaRPr lang="en-US" altLang="en-US" sz="1400" kern="0" dirty="0" smtClean="0"/>
          </a:p>
        </p:txBody>
      </p:sp>
      <p:pic>
        <p:nvPicPr>
          <p:cNvPr id="30724" name="Picture 4"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4572000"/>
            <a:ext cx="1143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Self Contained Metering</a:t>
            </a:r>
          </a:p>
        </p:txBody>
      </p:sp>
      <p:sp>
        <p:nvSpPr>
          <p:cNvPr id="6" name="Rectangle 5"/>
          <p:cNvSpPr/>
          <p:nvPr/>
        </p:nvSpPr>
        <p:spPr>
          <a:xfrm>
            <a:off x="609600" y="1524000"/>
            <a:ext cx="3962400" cy="3786188"/>
          </a:xfrm>
          <a:prstGeom prst="rect">
            <a:avLst/>
          </a:prstGeom>
        </p:spPr>
        <p:txBody>
          <a:bodyPr>
            <a:spAutoFit/>
          </a:bodyPr>
          <a:lstStyle/>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Typically found in residential metering</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Meters are capable of handling the direct incoming amperage</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connected directly to the load being measured</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part of the circuit</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When the meter is removed from the socket, power to the customer is interrupted</a:t>
            </a:r>
          </a:p>
        </p:txBody>
      </p:sp>
      <p:pic>
        <p:nvPicPr>
          <p:cNvPr id="4100" name="Content Placeholder 4" descr="self contained doc_001"/>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349750" y="14478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174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32771" name="Rectangle 5"/>
          <p:cNvSpPr>
            <a:spLocks noGrp="1" noChangeArrowheads="1"/>
          </p:cNvSpPr>
          <p:nvPr>
            <p:ph type="body" idx="1"/>
          </p:nvPr>
        </p:nvSpPr>
        <p:spPr>
          <a:xfrm>
            <a:off x="433388" y="1600200"/>
            <a:ext cx="8229600" cy="4525963"/>
          </a:xfrm>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a:solidFill>
                  <a:srgbClr val="FF0000"/>
                </a:solidFill>
                <a:cs typeface="Arial" charset="0"/>
              </a:rPr>
              <a:t>t</a:t>
            </a:r>
            <a:r>
              <a:rPr lang="en-US" altLang="en-US" sz="2000" dirty="0" smtClean="0">
                <a:solidFill>
                  <a:srgbClr val="FF0000"/>
                </a:solidFill>
                <a:cs typeface="Arial" charset="0"/>
              </a:rPr>
              <a:t>om.lawton@tescometering.com</a:t>
            </a:r>
            <a:r>
              <a:rPr lang="en-US" altLang="en-US" sz="3600" dirty="0" smtClean="0">
                <a:solidFill>
                  <a:srgbClr val="FF0000"/>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FF0000"/>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website: </a:t>
            </a:r>
            <a:r>
              <a:rPr lang="en-US" altLang="en-US" sz="2300" dirty="0" smtClean="0">
                <a:solidFill>
                  <a:srgbClr val="CC3300"/>
                </a:solidFill>
                <a:cs typeface="Arial" charset="0"/>
                <a:hlinkClick r:id="rId3"/>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3277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Meter measures scaled down representation of the load.</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The meter is NOT part of the circuit</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solidFill>
                  <a:schemeClr val="tx1">
                    <a:lumMod val="75000"/>
                    <a:lumOff val="25000"/>
                  </a:schemeClr>
                </a:solidFill>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xfrm>
            <a:off x="457200" y="274638"/>
            <a:ext cx="8229600" cy="563562"/>
          </a:xfrm>
          <a:solidFill>
            <a:srgbClr val="FF0000"/>
          </a:solidFill>
        </p:spPr>
        <p:txBody>
          <a:bodyPr/>
          <a:lstStyle/>
          <a:p>
            <a:pPr eaLnBrk="1" hangingPunct="1"/>
            <a:r>
              <a:rPr lang="en-US" altLang="en-US" sz="1800" b="1" dirty="0" smtClean="0">
                <a:solidFill>
                  <a:schemeClr val="bg1"/>
                </a:solidFill>
              </a:rPr>
              <a:t>The Basic Components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Typical Connections</a:t>
            </a:r>
          </a:p>
        </p:txBody>
      </p:sp>
      <p:sp>
        <p:nvSpPr>
          <p:cNvPr id="7171" name="Subtitle 2"/>
          <p:cNvSpPr txBox="1">
            <a:spLocks/>
          </p:cNvSpPr>
          <p:nvPr/>
        </p:nvSpPr>
        <p:spPr bwMode="auto">
          <a:xfrm>
            <a:off x="4724400" y="1681163"/>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Common Transformer (Instrument) Rated Meter Forms</a:t>
            </a:r>
          </a:p>
        </p:txBody>
      </p:sp>
      <p:pic>
        <p:nvPicPr>
          <p:cNvPr id="7172" name="Picture 5" descr="TESCO Meter 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mage result for nut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659063"/>
            <a:ext cx="1651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idx="4294967295"/>
          </p:nvPr>
        </p:nvSpPr>
        <p:spPr>
          <a:xfrm>
            <a:off x="228600" y="533400"/>
            <a:ext cx="8915400" cy="990600"/>
          </a:xfrm>
        </p:spPr>
        <p:txBody>
          <a:bodyPr/>
          <a:lstStyle/>
          <a:p>
            <a:pPr eaLnBrk="1" hangingPunct="1"/>
            <a:r>
              <a:rPr lang="en-US" altLang="en-US" sz="2400" dirty="0" smtClean="0">
                <a:solidFill>
                  <a:schemeClr val="bg1"/>
                </a:solidFill>
              </a:rPr>
              <a:t>TESCO/Georgia Power 2017 Caribbean Meter School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2000" dirty="0" smtClean="0">
                <a:solidFill>
                  <a:schemeClr val="bg1"/>
                </a:solidFill>
              </a:rPr>
              <a:t>Fundamentals of Polyphase Field Meter Testing and Site Verification</a:t>
            </a:r>
            <a:r>
              <a:rPr lang="en-US" altLang="en-US" sz="2400" dirty="0" smtClean="0"/>
              <a:t/>
            </a:r>
            <a:br>
              <a:rPr lang="en-US" altLang="en-US" sz="2400" dirty="0" smtClean="0"/>
            </a:br>
            <a:endParaRPr lang="en-US" altLang="en-US" sz="2400" dirty="0" smtClean="0"/>
          </a:p>
        </p:txBody>
      </p:sp>
      <p:pic>
        <p:nvPicPr>
          <p:cNvPr id="8196" name="Picture 6" descr="TESCO-equipment-prewired-meter-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3455988"/>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6" descr="test 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3038475"/>
            <a:ext cx="19812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37"/>
          <p:cNvSpPr>
            <a:spLocks noChangeArrowheads="1"/>
          </p:cNvSpPr>
          <p:nvPr/>
        </p:nvSpPr>
        <p:spPr bwMode="auto">
          <a:xfrm rot="653790">
            <a:off x="4572000" y="1884363"/>
            <a:ext cx="3657600" cy="1227137"/>
          </a:xfrm>
          <a:prstGeom prst="curvedDownArrow">
            <a:avLst>
              <a:gd name="adj1" fmla="val 73770"/>
              <a:gd name="adj2" fmla="val 1475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9" name="Rectangle 13"/>
          <p:cNvSpPr>
            <a:spLocks noChangeArrowheads="1"/>
          </p:cNvSpPr>
          <p:nvPr/>
        </p:nvSpPr>
        <p:spPr bwMode="auto">
          <a:xfrm>
            <a:off x="835025" y="4343400"/>
            <a:ext cx="229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000" dirty="0"/>
              <a:t>Full Load</a:t>
            </a:r>
          </a:p>
          <a:p>
            <a:pPr eaLnBrk="1" hangingPunct="1">
              <a:spcBef>
                <a:spcPct val="0"/>
              </a:spcBef>
              <a:buFont typeface="Wingdings" pitchFamily="2" charset="2"/>
              <a:buChar char="ü"/>
            </a:pPr>
            <a:r>
              <a:rPr lang="en-US" altLang="en-US" sz="2000" dirty="0"/>
              <a:t>Light Load</a:t>
            </a:r>
          </a:p>
          <a:p>
            <a:pPr eaLnBrk="1" hangingPunct="1">
              <a:spcBef>
                <a:spcPct val="0"/>
              </a:spcBef>
              <a:buFont typeface="Wingdings" pitchFamily="2" charset="2"/>
              <a:buChar char="ü"/>
            </a:pPr>
            <a:r>
              <a:rPr lang="en-US" altLang="en-US" sz="2000" dirty="0"/>
              <a:t>Power Factor</a:t>
            </a:r>
          </a:p>
        </p:txBody>
      </p:sp>
      <p:sp>
        <p:nvSpPr>
          <p:cNvPr id="8200" name="Rectangle 2"/>
          <p:cNvSpPr txBox="1">
            <a:spLocks noChangeArrowheads="1"/>
          </p:cNvSpPr>
          <p:nvPr/>
        </p:nvSpPr>
        <p:spPr bwMode="auto">
          <a:xfrm>
            <a:off x="425450" y="309563"/>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Meter Accuracy Testing</a:t>
            </a:r>
          </a:p>
        </p:txBody>
      </p:sp>
      <p:sp>
        <p:nvSpPr>
          <p:cNvPr id="8201" name="TextBox 2"/>
          <p:cNvSpPr txBox="1">
            <a:spLocks noChangeArrowheads="1"/>
          </p:cNvSpPr>
          <p:nvPr/>
        </p:nvSpPr>
        <p:spPr bwMode="auto">
          <a:xfrm>
            <a:off x="608013" y="17907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 in a Nutshell</a:t>
            </a:r>
          </a:p>
        </p:txBody>
      </p:sp>
    </p:spTree>
    <p:custDataLst>
      <p:tags r:id="rId1"/>
    </p:custDataLst>
  </p:cSld>
  <p:clrMapOvr>
    <a:masterClrMapping/>
  </p:clrMapOvr>
  <p:transition spd="slow"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a:t>
            </a:r>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 (continued)</a:t>
            </a:r>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t>Cross Phasing (wiring errors)</a:t>
            </a:r>
          </a:p>
          <a:p>
            <a:pPr eaLnBrk="1" hangingPunct="1">
              <a:spcBef>
                <a:spcPct val="0"/>
              </a:spcBef>
            </a:pPr>
            <a:r>
              <a:rPr lang="en-US" altLang="en-US" sz="2400" dirty="0"/>
              <a:t>Loose or Corroded Connections</a:t>
            </a:r>
          </a:p>
          <a:p>
            <a:pPr eaLnBrk="1" hangingPunct="1">
              <a:spcBef>
                <a:spcPct val="0"/>
              </a:spcBef>
            </a:pPr>
            <a:r>
              <a:rPr lang="en-US" altLang="en-US" sz="2400" dirty="0"/>
              <a:t>CT Mounted Backwards</a:t>
            </a:r>
          </a:p>
          <a:p>
            <a:pPr eaLnBrk="1" hangingPunct="1">
              <a:spcBef>
                <a:spcPct val="0"/>
              </a:spcBef>
            </a:pPr>
            <a:r>
              <a:rPr lang="en-US" altLang="en-US" sz="2400" dirty="0"/>
              <a:t>CT’s with Shorted Turns</a:t>
            </a:r>
          </a:p>
          <a:p>
            <a:pPr eaLnBrk="1" hangingPunct="1">
              <a:spcBef>
                <a:spcPct val="0"/>
              </a:spcBef>
            </a:pPr>
            <a:r>
              <a:rPr lang="en-US" altLang="en-US" sz="2400" dirty="0"/>
              <a:t>Wrong Selection of Dual Ratio CT</a:t>
            </a:r>
          </a:p>
          <a:p>
            <a:pPr eaLnBrk="1" hangingPunct="1">
              <a:spcBef>
                <a:spcPct val="0"/>
              </a:spcBef>
            </a:pPr>
            <a:r>
              <a:rPr lang="en-US" altLang="en-US" sz="2400" dirty="0"/>
              <a:t>Detect Magnetized CT’s</a:t>
            </a:r>
          </a:p>
          <a:p>
            <a:pPr eaLnBrk="1" hangingPunct="1">
              <a:spcBef>
                <a:spcPct val="0"/>
              </a:spcBef>
            </a:pPr>
            <a:r>
              <a:rPr lang="en-US" altLang="en-US" sz="2400" dirty="0"/>
              <a:t>Burden Failure in Secondary Circuit</a:t>
            </a:r>
          </a:p>
          <a:p>
            <a:pPr eaLnBrk="1" hangingPunct="1">
              <a:spcBef>
                <a:spcPct val="0"/>
              </a:spcBef>
            </a:pPr>
            <a:r>
              <a:rPr lang="en-US" altLang="en-US" sz="2400" dirty="0"/>
              <a:t>Open or Shorted Secondary</a:t>
            </a:r>
          </a:p>
          <a:p>
            <a:pPr eaLnBrk="1" hangingPunct="1">
              <a:spcBef>
                <a:spcPct val="0"/>
              </a:spcBef>
            </a:pPr>
            <a:r>
              <a:rPr lang="en-US" altLang="en-US" sz="2400" dirty="0"/>
              <a:t>Mislabeled CT’s</a:t>
            </a:r>
          </a:p>
          <a:p>
            <a:pPr eaLnBrk="1" hangingPunct="1">
              <a:spcBef>
                <a:spcPct val="0"/>
              </a:spcBef>
            </a:pPr>
            <a:r>
              <a:rPr lang="en-US" altLang="en-US" sz="2400" dirty="0"/>
              <a:t>Ensures all Shorting Blocks have been Removed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6830</TotalTime>
  <Words>2387</Words>
  <Application>Microsoft Office PowerPoint</Application>
  <PresentationFormat>On-screen Show (4:3)</PresentationFormat>
  <Paragraphs>460</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Custom Design</vt:lpstr>
      <vt:lpstr>Chart</vt:lpstr>
      <vt:lpstr>Equation</vt:lpstr>
      <vt:lpstr>PowerPoint Presentation</vt:lpstr>
      <vt:lpstr>Topics we will be covering</vt:lpstr>
      <vt:lpstr>Self Contained Metering</vt:lpstr>
      <vt:lpstr>Transformer Rated Metering</vt:lpstr>
      <vt:lpstr>The Basic Components</vt:lpstr>
      <vt:lpstr>Typical Connections</vt:lpstr>
      <vt:lpstr>TESCO/Georgia Power 2017 Caribbean Meter School   Fundamentals of Polyphase Field Meter Testing and Site Verification </vt:lpstr>
      <vt:lpstr>The Importance of CT Testing in the Field</vt:lpstr>
      <vt:lpstr>The Importance of CT Testing in the Field (continued)</vt:lpstr>
      <vt:lpstr>Testing at Transformer Rated Sites</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Site Verification: Why should we invest our limited meter service resources here</vt:lpstr>
      <vt:lpstr>Potential list of tasks to be completed during a Site Verification of a Transformer Rated Metering Site</vt:lpstr>
      <vt:lpstr>Site Verification Checklist (continued)</vt:lpstr>
      <vt:lpstr>Site Verification Checklist (continued)</vt:lpstr>
      <vt:lpstr>Periodic Site Inspections…..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136</cp:revision>
  <cp:lastPrinted>2019-03-11T18:25:15Z</cp:lastPrinted>
  <dcterms:created xsi:type="dcterms:W3CDTF">2012-09-24T21:06:00Z</dcterms:created>
  <dcterms:modified xsi:type="dcterms:W3CDTF">2020-02-19T20:11:21Z</dcterms:modified>
</cp:coreProperties>
</file>