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356" r:id="rId3"/>
    <p:sldId id="357" r:id="rId4"/>
    <p:sldId id="373" r:id="rId5"/>
    <p:sldId id="374" r:id="rId6"/>
    <p:sldId id="381" r:id="rId7"/>
    <p:sldId id="376" r:id="rId8"/>
    <p:sldId id="379" r:id="rId9"/>
    <p:sldId id="380" r:id="rId10"/>
    <p:sldId id="382" r:id="rId11"/>
    <p:sldId id="384" r:id="rId12"/>
    <p:sldId id="378" r:id="rId13"/>
    <p:sldId id="385" r:id="rId14"/>
    <p:sldId id="386" r:id="rId15"/>
    <p:sldId id="387" r:id="rId16"/>
    <p:sldId id="392" r:id="rId17"/>
    <p:sldId id="403" r:id="rId18"/>
    <p:sldId id="393" r:id="rId19"/>
    <p:sldId id="408" r:id="rId20"/>
    <p:sldId id="388" r:id="rId21"/>
    <p:sldId id="389" r:id="rId22"/>
    <p:sldId id="411" r:id="rId23"/>
    <p:sldId id="410" r:id="rId24"/>
    <p:sldId id="412" r:id="rId25"/>
    <p:sldId id="409" r:id="rId26"/>
    <p:sldId id="40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0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9"/>
    <p:restoredTop sz="94680"/>
  </p:normalViewPr>
  <p:slideViewPr>
    <p:cSldViewPr>
      <p:cViewPr varScale="1">
        <p:scale>
          <a:sx n="101" d="100"/>
          <a:sy n="101" d="100"/>
        </p:scale>
        <p:origin x="1548" y="108"/>
      </p:cViewPr>
      <p:guideLst>
        <p:guide orient="horz" pos="28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9D6FA-FA62-424A-A430-98CA67CE59CB}" type="datetimeFigureOut">
              <a:rPr lang="en-US" smtClean="0"/>
              <a:t>4/4/2023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C034E6-1647-1243-8833-AEFBA63F226D}" type="slidenum">
              <a:rPr lang="en-US" smtClean="0"/>
              <a:t>‹#›</a:t>
            </a:fld>
            <a:endParaRPr lang="en-US"/>
          </a:p>
        </p:txBody>
      </p:sp>
    </p:spTree>
    <p:extLst>
      <p:ext uri="{BB962C8B-B14F-4D97-AF65-F5344CB8AC3E}">
        <p14:creationId xmlns:p14="http://schemas.microsoft.com/office/powerpoint/2010/main" val="27587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BE63305-063C-97C0-6EC9-4ED74A71263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24D04C-BAB7-3948-B861-AC18E6A5EDE5}" type="slidenum">
              <a:rPr lang="ru-RU" altLang="en-US" sz="1300"/>
              <a:pPr>
                <a:spcBef>
                  <a:spcPct val="0"/>
                </a:spcBef>
              </a:pPr>
              <a:t>2</a:t>
            </a:fld>
            <a:endParaRPr lang="ru-RU" altLang="en-US" sz="1300"/>
          </a:p>
        </p:txBody>
      </p:sp>
      <p:sp>
        <p:nvSpPr>
          <p:cNvPr id="7171" name="Rectangle 2">
            <a:extLst>
              <a:ext uri="{FF2B5EF4-FFF2-40B4-BE49-F238E27FC236}">
                <a16:creationId xmlns:a16="http://schemas.microsoft.com/office/drawing/2014/main" id="{F08DC93F-83BE-0D66-33D3-D750D38E8F68}"/>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AA88B54B-663B-506B-3EEC-2C2589561CE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82C4B60F-B689-110C-2C95-42B10951194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A430A9-183B-6D43-9681-5A3EA36E1BBD}" type="slidenum">
              <a:rPr lang="ru-RU" altLang="en-US" sz="1300"/>
              <a:pPr>
                <a:spcBef>
                  <a:spcPct val="0"/>
                </a:spcBef>
              </a:pPr>
              <a:t>11</a:t>
            </a:fld>
            <a:endParaRPr lang="ru-RU" altLang="en-US" sz="1300"/>
          </a:p>
        </p:txBody>
      </p:sp>
      <p:sp>
        <p:nvSpPr>
          <p:cNvPr id="25603" name="Rectangle 2">
            <a:extLst>
              <a:ext uri="{FF2B5EF4-FFF2-40B4-BE49-F238E27FC236}">
                <a16:creationId xmlns:a16="http://schemas.microsoft.com/office/drawing/2014/main" id="{4A5541C6-0415-8C51-A72B-8C3E457B1371}"/>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E3D38515-EC90-462D-A570-A7E97DA001E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5E90F5AB-72BB-BA17-17C8-A39CD28AA56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CB6A66-9207-6343-B00C-DF850EE3C3C5}" type="slidenum">
              <a:rPr lang="ru-RU" altLang="en-US" sz="1300"/>
              <a:pPr>
                <a:spcBef>
                  <a:spcPct val="0"/>
                </a:spcBef>
              </a:pPr>
              <a:t>12</a:t>
            </a:fld>
            <a:endParaRPr lang="ru-RU" altLang="en-US" sz="1300"/>
          </a:p>
        </p:txBody>
      </p:sp>
      <p:sp>
        <p:nvSpPr>
          <p:cNvPr id="27651" name="Rectangle 2">
            <a:extLst>
              <a:ext uri="{FF2B5EF4-FFF2-40B4-BE49-F238E27FC236}">
                <a16:creationId xmlns:a16="http://schemas.microsoft.com/office/drawing/2014/main" id="{59E9D767-CCE0-52A1-FAF8-C161EF07343B}"/>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1DE278DE-56E2-E831-83A6-F069A95E6F3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A18FA5C5-B45B-D898-24F8-7FD5818C85A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1414A9-F708-B646-BB55-2A203506BE3D}" type="slidenum">
              <a:rPr lang="ru-RU" altLang="en-US" sz="1300"/>
              <a:pPr>
                <a:spcBef>
                  <a:spcPct val="0"/>
                </a:spcBef>
              </a:pPr>
              <a:t>13</a:t>
            </a:fld>
            <a:endParaRPr lang="ru-RU" altLang="en-US" sz="1300"/>
          </a:p>
        </p:txBody>
      </p:sp>
      <p:sp>
        <p:nvSpPr>
          <p:cNvPr id="29699" name="Rectangle 2">
            <a:extLst>
              <a:ext uri="{FF2B5EF4-FFF2-40B4-BE49-F238E27FC236}">
                <a16:creationId xmlns:a16="http://schemas.microsoft.com/office/drawing/2014/main" id="{663263C3-17C9-BC90-3DD6-D6DD6EAE8E74}"/>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4C774866-4921-AE52-50A6-4AFA597B74A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ACF9A13A-7772-CB11-5C6A-5687B934E36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1ADE3C-D570-3342-9729-69913FCB5482}" type="slidenum">
              <a:rPr lang="ru-RU" altLang="en-US" sz="1300"/>
              <a:pPr>
                <a:spcBef>
                  <a:spcPct val="0"/>
                </a:spcBef>
              </a:pPr>
              <a:t>14</a:t>
            </a:fld>
            <a:endParaRPr lang="ru-RU" altLang="en-US" sz="1300"/>
          </a:p>
        </p:txBody>
      </p:sp>
      <p:sp>
        <p:nvSpPr>
          <p:cNvPr id="31747" name="Rectangle 2">
            <a:extLst>
              <a:ext uri="{FF2B5EF4-FFF2-40B4-BE49-F238E27FC236}">
                <a16:creationId xmlns:a16="http://schemas.microsoft.com/office/drawing/2014/main" id="{880EB166-DB4E-8EF9-5B2A-DDCA929CDE34}"/>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79E98C65-68C7-2E84-F7CF-5478C10FAFD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6E02870C-EFF3-A0CF-BCEB-DF501AA8E9E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E12DA22-15D2-DA43-8BAB-5BBAB12BC385}" type="slidenum">
              <a:rPr lang="ru-RU" altLang="en-US" sz="1300"/>
              <a:pPr>
                <a:spcBef>
                  <a:spcPct val="0"/>
                </a:spcBef>
              </a:pPr>
              <a:t>15</a:t>
            </a:fld>
            <a:endParaRPr lang="ru-RU" altLang="en-US" sz="1300"/>
          </a:p>
        </p:txBody>
      </p:sp>
      <p:sp>
        <p:nvSpPr>
          <p:cNvPr id="33795" name="Rectangle 2">
            <a:extLst>
              <a:ext uri="{FF2B5EF4-FFF2-40B4-BE49-F238E27FC236}">
                <a16:creationId xmlns:a16="http://schemas.microsoft.com/office/drawing/2014/main" id="{6858DABB-0C55-BBE9-AB3D-968B4A811117}"/>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8EF1FC38-CA4F-4DDE-3483-015E22BDC88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587B3180-865A-3FC3-167C-7992B0A08DE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E65014-C708-574E-818D-5B331C056B7B}" type="slidenum">
              <a:rPr lang="ru-RU" altLang="en-US" sz="1300"/>
              <a:pPr>
                <a:spcBef>
                  <a:spcPct val="0"/>
                </a:spcBef>
              </a:pPr>
              <a:t>16</a:t>
            </a:fld>
            <a:endParaRPr lang="ru-RU" altLang="en-US" sz="1300"/>
          </a:p>
        </p:txBody>
      </p:sp>
      <p:sp>
        <p:nvSpPr>
          <p:cNvPr id="35843" name="Rectangle 7">
            <a:extLst>
              <a:ext uri="{FF2B5EF4-FFF2-40B4-BE49-F238E27FC236}">
                <a16:creationId xmlns:a16="http://schemas.microsoft.com/office/drawing/2014/main" id="{E1CD3E5E-A6C0-7C80-D7AF-8A37A5DACB34}"/>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59A6395-1FF7-6648-A9E5-D047B287FF20}" type="slidenum">
              <a:rPr lang="en-US" altLang="en-US"/>
              <a:pPr algn="r" eaLnBrk="1" hangingPunct="1">
                <a:spcBef>
                  <a:spcPct val="0"/>
                </a:spcBef>
              </a:pPr>
              <a:t>16</a:t>
            </a:fld>
            <a:endParaRPr lang="en-US" altLang="en-US"/>
          </a:p>
        </p:txBody>
      </p:sp>
      <p:sp>
        <p:nvSpPr>
          <p:cNvPr id="35844" name="Rectangle 2">
            <a:extLst>
              <a:ext uri="{FF2B5EF4-FFF2-40B4-BE49-F238E27FC236}">
                <a16:creationId xmlns:a16="http://schemas.microsoft.com/office/drawing/2014/main" id="{983D08D8-FD6C-CEFB-5ECD-C012E43081E8}"/>
              </a:ext>
            </a:extLst>
          </p:cNvPr>
          <p:cNvSpPr>
            <a:spLocks noGrp="1" noRot="1" noChangeAspect="1" noChangeArrowheads="1" noTextEdit="1"/>
          </p:cNvSpPr>
          <p:nvPr>
            <p:ph type="sldImg"/>
          </p:nvPr>
        </p:nvSpPr>
        <p:spPr>
          <a:xfrm>
            <a:off x="1257300" y="720725"/>
            <a:ext cx="4800600" cy="3600450"/>
          </a:xfrm>
          <a:ln/>
        </p:spPr>
      </p:sp>
      <p:sp>
        <p:nvSpPr>
          <p:cNvPr id="35845" name="Rectangle 3">
            <a:extLst>
              <a:ext uri="{FF2B5EF4-FFF2-40B4-BE49-F238E27FC236}">
                <a16:creationId xmlns:a16="http://schemas.microsoft.com/office/drawing/2014/main" id="{110B95EA-6F48-A45D-42BD-FF1704D4EE3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661" tIns="48331" rIns="96661" bIns="48331"/>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0C03C3AF-7305-6D29-0DB6-B71D4354604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44AD67-B932-E448-80A9-AF95D1FFFD19}" type="slidenum">
              <a:rPr lang="ru-RU" altLang="en-US" sz="1300"/>
              <a:pPr>
                <a:spcBef>
                  <a:spcPct val="0"/>
                </a:spcBef>
              </a:pPr>
              <a:t>17</a:t>
            </a:fld>
            <a:endParaRPr lang="ru-RU" altLang="en-US" sz="1300"/>
          </a:p>
        </p:txBody>
      </p:sp>
      <p:sp>
        <p:nvSpPr>
          <p:cNvPr id="37891" name="Rectangle 7">
            <a:extLst>
              <a:ext uri="{FF2B5EF4-FFF2-40B4-BE49-F238E27FC236}">
                <a16:creationId xmlns:a16="http://schemas.microsoft.com/office/drawing/2014/main" id="{7D427499-F98A-5B1E-5C9E-14F07CDF25E4}"/>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73FA4A5-BCB1-2440-976C-C7A632AC8029}" type="slidenum">
              <a:rPr lang="en-US" altLang="en-US"/>
              <a:pPr algn="r" eaLnBrk="1" hangingPunct="1">
                <a:spcBef>
                  <a:spcPct val="0"/>
                </a:spcBef>
              </a:pPr>
              <a:t>17</a:t>
            </a:fld>
            <a:endParaRPr lang="en-US" altLang="en-US"/>
          </a:p>
        </p:txBody>
      </p:sp>
      <p:sp>
        <p:nvSpPr>
          <p:cNvPr id="37892" name="Rectangle 2">
            <a:extLst>
              <a:ext uri="{FF2B5EF4-FFF2-40B4-BE49-F238E27FC236}">
                <a16:creationId xmlns:a16="http://schemas.microsoft.com/office/drawing/2014/main" id="{CB2D3729-C8E2-9F0F-8FCE-78E3C7EC59BB}"/>
              </a:ext>
            </a:extLst>
          </p:cNvPr>
          <p:cNvSpPr>
            <a:spLocks noGrp="1" noRot="1" noChangeAspect="1" noChangeArrowheads="1" noTextEdit="1"/>
          </p:cNvSpPr>
          <p:nvPr>
            <p:ph type="sldImg"/>
          </p:nvPr>
        </p:nvSpPr>
        <p:spPr>
          <a:xfrm>
            <a:off x="1257300" y="720725"/>
            <a:ext cx="4800600" cy="3600450"/>
          </a:xfrm>
          <a:ln/>
        </p:spPr>
      </p:sp>
      <p:sp>
        <p:nvSpPr>
          <p:cNvPr id="37893" name="Rectangle 3">
            <a:extLst>
              <a:ext uri="{FF2B5EF4-FFF2-40B4-BE49-F238E27FC236}">
                <a16:creationId xmlns:a16="http://schemas.microsoft.com/office/drawing/2014/main" id="{AD179AD0-1706-648B-5693-F7D5E0CE83E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661" tIns="48331" rIns="96661" bIns="48331"/>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6C273D30-D0B3-4C4A-3F20-531BFAF9CE5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CFE045-34F1-444E-9464-B42C7321E69D}" type="slidenum">
              <a:rPr lang="ru-RU" altLang="en-US" sz="1300"/>
              <a:pPr>
                <a:spcBef>
                  <a:spcPct val="0"/>
                </a:spcBef>
              </a:pPr>
              <a:t>20</a:t>
            </a:fld>
            <a:endParaRPr lang="ru-RU" altLang="en-US" sz="1300"/>
          </a:p>
        </p:txBody>
      </p:sp>
      <p:sp>
        <p:nvSpPr>
          <p:cNvPr id="40963" name="Rectangle 2">
            <a:extLst>
              <a:ext uri="{FF2B5EF4-FFF2-40B4-BE49-F238E27FC236}">
                <a16:creationId xmlns:a16="http://schemas.microsoft.com/office/drawing/2014/main" id="{6892DD24-3BD7-21AA-AE27-8F51FECDB7B3}"/>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09C4DA43-A65F-9434-45E0-1ED85F42952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02FBD235-A86D-1A18-6EC1-6EA7C817044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4F59FC-0B28-E94C-8A9B-49B99F41BAA0}" type="slidenum">
              <a:rPr lang="ru-RU" altLang="en-US" sz="1300"/>
              <a:pPr>
                <a:spcBef>
                  <a:spcPct val="0"/>
                </a:spcBef>
              </a:pPr>
              <a:t>21</a:t>
            </a:fld>
            <a:endParaRPr lang="ru-RU" altLang="en-US" sz="1300"/>
          </a:p>
        </p:txBody>
      </p:sp>
      <p:sp>
        <p:nvSpPr>
          <p:cNvPr id="43011" name="Rectangle 2">
            <a:extLst>
              <a:ext uri="{FF2B5EF4-FFF2-40B4-BE49-F238E27FC236}">
                <a16:creationId xmlns:a16="http://schemas.microsoft.com/office/drawing/2014/main" id="{6D88AF88-A38C-2696-01AC-508C8129BD6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8219FE5E-CCBF-1D98-25F3-5748331645B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02FBD235-A86D-1A18-6EC1-6EA7C817044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4F59FC-0B28-E94C-8A9B-49B99F41BAA0}" type="slidenum">
              <a:rPr lang="ru-RU" altLang="en-US" sz="1300"/>
              <a:pPr>
                <a:spcBef>
                  <a:spcPct val="0"/>
                </a:spcBef>
              </a:pPr>
              <a:t>22</a:t>
            </a:fld>
            <a:endParaRPr lang="ru-RU" altLang="en-US" sz="1300"/>
          </a:p>
        </p:txBody>
      </p:sp>
      <p:sp>
        <p:nvSpPr>
          <p:cNvPr id="43011" name="Rectangle 2">
            <a:extLst>
              <a:ext uri="{FF2B5EF4-FFF2-40B4-BE49-F238E27FC236}">
                <a16:creationId xmlns:a16="http://schemas.microsoft.com/office/drawing/2014/main" id="{6D88AF88-A38C-2696-01AC-508C8129BD6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8219FE5E-CCBF-1D98-25F3-5748331645B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12208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5AFA1781-7329-4B2F-270B-A6C53B30630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6D6003-B350-AB4D-A92C-B97E858A7105}" type="slidenum">
              <a:rPr lang="ru-RU" altLang="en-US" sz="1300"/>
              <a:pPr>
                <a:spcBef>
                  <a:spcPct val="0"/>
                </a:spcBef>
              </a:pPr>
              <a:t>3</a:t>
            </a:fld>
            <a:endParaRPr lang="ru-RU" altLang="en-US" sz="1300"/>
          </a:p>
        </p:txBody>
      </p:sp>
      <p:sp>
        <p:nvSpPr>
          <p:cNvPr id="9219" name="Rectangle 2">
            <a:extLst>
              <a:ext uri="{FF2B5EF4-FFF2-40B4-BE49-F238E27FC236}">
                <a16:creationId xmlns:a16="http://schemas.microsoft.com/office/drawing/2014/main" id="{977F540F-01FF-D694-BBC3-18410CB4CFB2}"/>
              </a:ext>
            </a:extLst>
          </p:cNvPr>
          <p:cNvSpPr>
            <a:spLocks noGrp="1" noRot="1" noChangeAspect="1" noChangeArrowheads="1" noTextEdit="1"/>
          </p:cNvSpPr>
          <p:nvPr>
            <p:ph type="sldImg"/>
          </p:nvPr>
        </p:nvSpPr>
        <p:spPr>
          <a:xfrm>
            <a:off x="1257300" y="719138"/>
            <a:ext cx="4800600" cy="3600450"/>
          </a:xfrm>
          <a:ln/>
        </p:spPr>
      </p:sp>
      <p:sp>
        <p:nvSpPr>
          <p:cNvPr id="9220" name="Rectangle 3">
            <a:extLst>
              <a:ext uri="{FF2B5EF4-FFF2-40B4-BE49-F238E27FC236}">
                <a16:creationId xmlns:a16="http://schemas.microsoft.com/office/drawing/2014/main" id="{3DDC0389-49F1-4FFD-6522-3F57E3C760AD}"/>
              </a:ext>
            </a:extLst>
          </p:cNvPr>
          <p:cNvSpPr>
            <a:spLocks noGrp="1" noChangeArrowheads="1"/>
          </p:cNvSpPr>
          <p:nvPr>
            <p:ph type="body" idx="1"/>
          </p:nvPr>
        </p:nvSpPr>
        <p:spPr>
          <a:xfrm>
            <a:off x="731838" y="4560888"/>
            <a:ext cx="5851525" cy="4321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02FBD235-A86D-1A18-6EC1-6EA7C817044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4F59FC-0B28-E94C-8A9B-49B99F41BAA0}" type="slidenum">
              <a:rPr lang="ru-RU" altLang="en-US" sz="1300"/>
              <a:pPr>
                <a:spcBef>
                  <a:spcPct val="0"/>
                </a:spcBef>
              </a:pPr>
              <a:t>23</a:t>
            </a:fld>
            <a:endParaRPr lang="ru-RU" altLang="en-US" sz="1300"/>
          </a:p>
        </p:txBody>
      </p:sp>
      <p:sp>
        <p:nvSpPr>
          <p:cNvPr id="43011" name="Rectangle 2">
            <a:extLst>
              <a:ext uri="{FF2B5EF4-FFF2-40B4-BE49-F238E27FC236}">
                <a16:creationId xmlns:a16="http://schemas.microsoft.com/office/drawing/2014/main" id="{6D88AF88-A38C-2696-01AC-508C8129BD6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8219FE5E-CCBF-1D98-25F3-5748331645B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68288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02FBD235-A86D-1A18-6EC1-6EA7C817044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4F59FC-0B28-E94C-8A9B-49B99F41BAA0}" type="slidenum">
              <a:rPr lang="ru-RU" altLang="en-US" sz="1300"/>
              <a:pPr>
                <a:spcBef>
                  <a:spcPct val="0"/>
                </a:spcBef>
              </a:pPr>
              <a:t>24</a:t>
            </a:fld>
            <a:endParaRPr lang="ru-RU" altLang="en-US" sz="1300"/>
          </a:p>
        </p:txBody>
      </p:sp>
      <p:sp>
        <p:nvSpPr>
          <p:cNvPr id="43011" name="Rectangle 2">
            <a:extLst>
              <a:ext uri="{FF2B5EF4-FFF2-40B4-BE49-F238E27FC236}">
                <a16:creationId xmlns:a16="http://schemas.microsoft.com/office/drawing/2014/main" id="{6D88AF88-A38C-2696-01AC-508C8129BD6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8219FE5E-CCBF-1D98-25F3-5748331645B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60543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BE63305-063C-97C0-6EC9-4ED74A71263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24D04C-BAB7-3948-B861-AC18E6A5EDE5}" type="slidenum">
              <a:rPr lang="ru-RU" altLang="en-US" sz="1300"/>
              <a:pPr>
                <a:spcBef>
                  <a:spcPct val="0"/>
                </a:spcBef>
              </a:pPr>
              <a:t>25</a:t>
            </a:fld>
            <a:endParaRPr lang="ru-RU" altLang="en-US" sz="1300"/>
          </a:p>
        </p:txBody>
      </p:sp>
      <p:sp>
        <p:nvSpPr>
          <p:cNvPr id="7171" name="Rectangle 2">
            <a:extLst>
              <a:ext uri="{FF2B5EF4-FFF2-40B4-BE49-F238E27FC236}">
                <a16:creationId xmlns:a16="http://schemas.microsoft.com/office/drawing/2014/main" id="{F08DC93F-83BE-0D66-33D3-D750D38E8F68}"/>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AA88B54B-663B-506B-3EEC-2C2589561CE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3210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919FF4DE-BAD5-EDAB-54F1-0C354843331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84225" indent="-301625" defTabSz="966788">
              <a:spcBef>
                <a:spcPct val="30000"/>
              </a:spcBef>
              <a:defRPr sz="1200">
                <a:solidFill>
                  <a:schemeClr val="tx1"/>
                </a:solidFill>
                <a:latin typeface="Arial" panose="020B0604020202020204" pitchFamily="34" charset="0"/>
              </a:defRPr>
            </a:lvl2pPr>
            <a:lvl3pPr marL="1208088" indent="-241300" defTabSz="966788">
              <a:spcBef>
                <a:spcPct val="30000"/>
              </a:spcBef>
              <a:defRPr sz="1200">
                <a:solidFill>
                  <a:schemeClr val="tx1"/>
                </a:solidFill>
                <a:latin typeface="Arial" panose="020B0604020202020204" pitchFamily="34" charset="0"/>
              </a:defRPr>
            </a:lvl3pPr>
            <a:lvl4pPr marL="1690688" indent="-241300" defTabSz="966788">
              <a:spcBef>
                <a:spcPct val="30000"/>
              </a:spcBef>
              <a:defRPr sz="1200">
                <a:solidFill>
                  <a:schemeClr val="tx1"/>
                </a:solidFill>
                <a:latin typeface="Arial" panose="020B0604020202020204" pitchFamily="34" charset="0"/>
              </a:defRPr>
            </a:lvl4pPr>
            <a:lvl5pPr marL="2174875" indent="-241300" defTabSz="966788">
              <a:spcBef>
                <a:spcPct val="30000"/>
              </a:spcBef>
              <a:defRPr sz="1200">
                <a:solidFill>
                  <a:schemeClr val="tx1"/>
                </a:solidFill>
                <a:latin typeface="Arial" panose="020B0604020202020204" pitchFamily="34" charset="0"/>
              </a:defRPr>
            </a:lvl5pPr>
            <a:lvl6pPr marL="2632075" indent="-241300" defTabSz="966788" eaLnBrk="0" fontAlgn="base" hangingPunct="0">
              <a:spcBef>
                <a:spcPct val="30000"/>
              </a:spcBef>
              <a:spcAft>
                <a:spcPct val="0"/>
              </a:spcAft>
              <a:defRPr sz="1200">
                <a:solidFill>
                  <a:schemeClr val="tx1"/>
                </a:solidFill>
                <a:latin typeface="Arial" panose="020B0604020202020204" pitchFamily="34" charset="0"/>
              </a:defRPr>
            </a:lvl6pPr>
            <a:lvl7pPr marL="3089275" indent="-241300" defTabSz="966788" eaLnBrk="0" fontAlgn="base" hangingPunct="0">
              <a:spcBef>
                <a:spcPct val="30000"/>
              </a:spcBef>
              <a:spcAft>
                <a:spcPct val="0"/>
              </a:spcAft>
              <a:defRPr sz="1200">
                <a:solidFill>
                  <a:schemeClr val="tx1"/>
                </a:solidFill>
                <a:latin typeface="Arial" panose="020B0604020202020204" pitchFamily="34" charset="0"/>
              </a:defRPr>
            </a:lvl7pPr>
            <a:lvl8pPr marL="3546475" indent="-241300" defTabSz="966788" eaLnBrk="0" fontAlgn="base" hangingPunct="0">
              <a:spcBef>
                <a:spcPct val="30000"/>
              </a:spcBef>
              <a:spcAft>
                <a:spcPct val="0"/>
              </a:spcAft>
              <a:defRPr sz="1200">
                <a:solidFill>
                  <a:schemeClr val="tx1"/>
                </a:solidFill>
                <a:latin typeface="Arial" panose="020B0604020202020204" pitchFamily="34" charset="0"/>
              </a:defRPr>
            </a:lvl8pPr>
            <a:lvl9pPr marL="4003675" indent="-2413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53B5C7-7FFA-D345-89AE-B7DF50297258}" type="slidenum">
              <a:rPr lang="en-US" altLang="en-US" sz="1300"/>
              <a:pPr>
                <a:spcBef>
                  <a:spcPct val="0"/>
                </a:spcBef>
              </a:pPr>
              <a:t>26</a:t>
            </a:fld>
            <a:endParaRPr lang="en-US" altLang="en-US" sz="1300"/>
          </a:p>
        </p:txBody>
      </p:sp>
      <p:sp>
        <p:nvSpPr>
          <p:cNvPr id="45059" name="Rectangle 2">
            <a:extLst>
              <a:ext uri="{FF2B5EF4-FFF2-40B4-BE49-F238E27FC236}">
                <a16:creationId xmlns:a16="http://schemas.microsoft.com/office/drawing/2014/main" id="{92E9FFC0-2728-FD7E-1251-429147BC14A9}"/>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451748E6-5678-F011-4A9B-E2AE41ADFED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947AD92C-246D-6661-E54C-A655FD74CC7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417C1A-B234-6A4F-B942-71CB99FD6A94}" type="slidenum">
              <a:rPr lang="ru-RU" altLang="en-US" sz="1300"/>
              <a:pPr>
                <a:spcBef>
                  <a:spcPct val="0"/>
                </a:spcBef>
              </a:pPr>
              <a:t>4</a:t>
            </a:fld>
            <a:endParaRPr lang="ru-RU" altLang="en-US" sz="1300"/>
          </a:p>
        </p:txBody>
      </p:sp>
      <p:sp>
        <p:nvSpPr>
          <p:cNvPr id="11267" name="Rectangle 2">
            <a:extLst>
              <a:ext uri="{FF2B5EF4-FFF2-40B4-BE49-F238E27FC236}">
                <a16:creationId xmlns:a16="http://schemas.microsoft.com/office/drawing/2014/main" id="{7475440D-D60C-3310-1A63-881D416D134B}"/>
              </a:ext>
            </a:extLst>
          </p:cNvPr>
          <p:cNvSpPr>
            <a:spLocks noGrp="1" noRot="1" noChangeAspect="1" noChangeArrowheads="1" noTextEdit="1"/>
          </p:cNvSpPr>
          <p:nvPr>
            <p:ph type="sldImg"/>
          </p:nvPr>
        </p:nvSpPr>
        <p:spPr>
          <a:xfrm>
            <a:off x="1257300" y="719138"/>
            <a:ext cx="4800600" cy="3600450"/>
          </a:xfrm>
          <a:ln/>
        </p:spPr>
      </p:sp>
      <p:sp>
        <p:nvSpPr>
          <p:cNvPr id="11268" name="Rectangle 3">
            <a:extLst>
              <a:ext uri="{FF2B5EF4-FFF2-40B4-BE49-F238E27FC236}">
                <a16:creationId xmlns:a16="http://schemas.microsoft.com/office/drawing/2014/main" id="{F47132D0-41FD-B0EC-EB8A-A085B2711C9A}"/>
              </a:ext>
            </a:extLst>
          </p:cNvPr>
          <p:cNvSpPr>
            <a:spLocks noGrp="1" noChangeArrowheads="1"/>
          </p:cNvSpPr>
          <p:nvPr>
            <p:ph type="body" idx="1"/>
          </p:nvPr>
        </p:nvSpPr>
        <p:spPr>
          <a:xfrm>
            <a:off x="731838" y="4560888"/>
            <a:ext cx="5851525" cy="4321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53F59C6B-4D81-D2AE-B3A5-CE11E771775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97B94E-1347-E34C-B633-054A52DE74E6}" type="slidenum">
              <a:rPr lang="ru-RU" altLang="en-US" sz="1300"/>
              <a:pPr>
                <a:spcBef>
                  <a:spcPct val="0"/>
                </a:spcBef>
              </a:pPr>
              <a:t>5</a:t>
            </a:fld>
            <a:endParaRPr lang="ru-RU" altLang="en-US" sz="1300"/>
          </a:p>
        </p:txBody>
      </p:sp>
      <p:sp>
        <p:nvSpPr>
          <p:cNvPr id="13315" name="Rectangle 2">
            <a:extLst>
              <a:ext uri="{FF2B5EF4-FFF2-40B4-BE49-F238E27FC236}">
                <a16:creationId xmlns:a16="http://schemas.microsoft.com/office/drawing/2014/main" id="{7B341644-E132-19A2-6D16-0EB0DD9562DF}"/>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8BBB4BC7-CFF7-4D78-EAE3-23FCF1A5992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4FF8D58A-19C3-77B9-722A-C41719D2D0A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63D03D-F39D-1A45-9FCE-865CB079CD50}" type="slidenum">
              <a:rPr lang="ru-RU" altLang="en-US" sz="1300"/>
              <a:pPr>
                <a:spcBef>
                  <a:spcPct val="0"/>
                </a:spcBef>
              </a:pPr>
              <a:t>6</a:t>
            </a:fld>
            <a:endParaRPr lang="ru-RU" altLang="en-US" sz="1300"/>
          </a:p>
        </p:txBody>
      </p:sp>
      <p:sp>
        <p:nvSpPr>
          <p:cNvPr id="15363" name="Rectangle 2">
            <a:extLst>
              <a:ext uri="{FF2B5EF4-FFF2-40B4-BE49-F238E27FC236}">
                <a16:creationId xmlns:a16="http://schemas.microsoft.com/office/drawing/2014/main" id="{489EFCBE-BB71-3938-DFA7-7F16F82108B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5A2F4778-DD55-E20B-8D01-A11A3AFFEFB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AEA5C872-032F-6F47-6C5E-FFCC6FC37F7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8DFBCF-F4F2-0A48-BC7A-C307E259D9AF}" type="slidenum">
              <a:rPr lang="ru-RU" altLang="en-US" sz="1300"/>
              <a:pPr>
                <a:spcBef>
                  <a:spcPct val="0"/>
                </a:spcBef>
              </a:pPr>
              <a:t>7</a:t>
            </a:fld>
            <a:endParaRPr lang="ru-RU" altLang="en-US" sz="1300"/>
          </a:p>
        </p:txBody>
      </p:sp>
      <p:sp>
        <p:nvSpPr>
          <p:cNvPr id="17411" name="Rectangle 2">
            <a:extLst>
              <a:ext uri="{FF2B5EF4-FFF2-40B4-BE49-F238E27FC236}">
                <a16:creationId xmlns:a16="http://schemas.microsoft.com/office/drawing/2014/main" id="{383BE06E-3CFC-8564-EA9B-9B8AE009963E}"/>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87510BFA-6338-9DA1-6775-13781562D45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260DE0A2-ACCD-9B65-37A9-E5DC96C19AA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EF3EFC-F07E-7D41-B535-D89BFEFE40FD}" type="slidenum">
              <a:rPr lang="ru-RU" altLang="en-US" sz="1300"/>
              <a:pPr>
                <a:spcBef>
                  <a:spcPct val="0"/>
                </a:spcBef>
              </a:pPr>
              <a:t>8</a:t>
            </a:fld>
            <a:endParaRPr lang="ru-RU" altLang="en-US" sz="1300"/>
          </a:p>
        </p:txBody>
      </p:sp>
      <p:sp>
        <p:nvSpPr>
          <p:cNvPr id="19459" name="Rectangle 2">
            <a:extLst>
              <a:ext uri="{FF2B5EF4-FFF2-40B4-BE49-F238E27FC236}">
                <a16:creationId xmlns:a16="http://schemas.microsoft.com/office/drawing/2014/main" id="{042872C3-CC91-B41C-12FE-2240EDD52AAF}"/>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2E7A35FA-F0FC-EC6F-68F6-ED0FB5B79D8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CA9FFD6-7203-E76C-E375-5F19C1DD126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1BDD6E-C69D-7046-A376-9F17956EC1BB}" type="slidenum">
              <a:rPr lang="ru-RU" altLang="en-US" sz="1300"/>
              <a:pPr>
                <a:spcBef>
                  <a:spcPct val="0"/>
                </a:spcBef>
              </a:pPr>
              <a:t>9</a:t>
            </a:fld>
            <a:endParaRPr lang="ru-RU" altLang="en-US" sz="1300"/>
          </a:p>
        </p:txBody>
      </p:sp>
      <p:sp>
        <p:nvSpPr>
          <p:cNvPr id="21507" name="Rectangle 2">
            <a:extLst>
              <a:ext uri="{FF2B5EF4-FFF2-40B4-BE49-F238E27FC236}">
                <a16:creationId xmlns:a16="http://schemas.microsoft.com/office/drawing/2014/main" id="{43A15BB2-758A-679C-B049-AF09AB31DB9D}"/>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942ECB20-DDD8-09D8-C308-DB8529CB83C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BEB4C568-F32D-E3F7-3DD3-2A915A1D80D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7F1799-E7E7-7B48-BB2F-BF0CF8BCA3C0}" type="slidenum">
              <a:rPr lang="ru-RU" altLang="en-US" sz="1300"/>
              <a:pPr>
                <a:spcBef>
                  <a:spcPct val="0"/>
                </a:spcBef>
              </a:pPr>
              <a:t>10</a:t>
            </a:fld>
            <a:endParaRPr lang="ru-RU" altLang="en-US" sz="1300"/>
          </a:p>
        </p:txBody>
      </p:sp>
      <p:sp>
        <p:nvSpPr>
          <p:cNvPr id="23555" name="Rectangle 2">
            <a:extLst>
              <a:ext uri="{FF2B5EF4-FFF2-40B4-BE49-F238E27FC236}">
                <a16:creationId xmlns:a16="http://schemas.microsoft.com/office/drawing/2014/main" id="{995E1E95-874F-289F-8C36-16C7E5290F3F}"/>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A265B9BD-ECD2-3661-55DE-D7A5B22AA6A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FA0F65-0EA8-E565-32B0-000ABD410B6F}"/>
              </a:ext>
            </a:extLst>
          </p:cNvPr>
          <p:cNvSpPr/>
          <p:nvPr userDrawn="1"/>
        </p:nvSpPr>
        <p:spPr>
          <a:xfrm>
            <a:off x="457200" y="272492"/>
            <a:ext cx="1371600" cy="56429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00198" y="1952367"/>
            <a:ext cx="6858001" cy="1557595"/>
          </a:xfrm>
          <a:prstGeom prst="rect">
            <a:avLst/>
          </a:prstGeom>
        </p:spPr>
        <p:txBody>
          <a:bodyPr anchor="b">
            <a:noAutofit/>
          </a:bodyPr>
          <a:lstStyle>
            <a:lvl1pPr algn="ctr">
              <a:defRPr lang="en-US" sz="5400" b="1" kern="1200" dirty="0" smtClean="0">
                <a:solidFill>
                  <a:srgbClr val="E10027"/>
                </a:solidFill>
                <a:latin typeface="Cabin" pitchFamily="2" charset="0"/>
                <a:ea typeface="+mn-ea"/>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600200" y="3509963"/>
            <a:ext cx="6858000" cy="674859"/>
          </a:xfrm>
          <a:prstGeom prst="rect">
            <a:avLst/>
          </a:prstGeom>
        </p:spPr>
        <p:txBody>
          <a:bodyPr>
            <a:noAutofit/>
          </a:bodyPr>
          <a:lstStyle>
            <a:lvl1pPr marL="0" indent="0" algn="ctr">
              <a:buNone/>
              <a:defRPr lang="en-US" sz="3600" kern="1200" dirty="0">
                <a:solidFill>
                  <a:schemeClr val="tx1"/>
                </a:solidFill>
                <a:latin typeface="Cabin" pitchFamily="2"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6" y="0"/>
            <a:ext cx="159226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
            <a:extLst>
              <a:ext uri="{FF2B5EF4-FFF2-40B4-BE49-F238E27FC236}">
                <a16:creationId xmlns:a16="http://schemas.microsoft.com/office/drawing/2014/main" id="{8A48CEE0-64AC-4D00-B568-F562453C76D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1192"/>
          <a:stretch/>
        </p:blipFill>
        <p:spPr bwMode="auto">
          <a:xfrm>
            <a:off x="3840160" y="393335"/>
            <a:ext cx="2378075" cy="114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prstGeom prst="rect">
            <a:avLst/>
          </a:prstGeom>
          <a:noFill/>
        </p:spPr>
        <p:txBody>
          <a:bodyPr/>
          <a:lstStyle>
            <a:lvl1pPr marL="0" indent="0" algn="r" rtl="0" eaLnBrk="1" fontAlgn="base" hangingPunct="1">
              <a:spcBef>
                <a:spcPct val="0"/>
              </a:spcBef>
              <a:spcAft>
                <a:spcPct val="0"/>
              </a:spcAft>
              <a:buNone/>
              <a:defRPr lang="en-US" sz="1600" i="1" kern="1200" dirty="0" smtClean="0">
                <a:solidFill>
                  <a:srgbClr val="E10027"/>
                </a:solidFill>
                <a:latin typeface="Cabin" pitchFamily="2"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prstGeom prst="rect">
            <a:avLst/>
          </a:prstGeo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Cabin" pitchFamily="2"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prstGeom prst="rect">
            <a:avLst/>
          </a:prstGeo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Cabin" pitchFamily="2"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Tree>
    <p:extLst>
      <p:ext uri="{BB962C8B-B14F-4D97-AF65-F5344CB8AC3E}">
        <p14:creationId xmlns:p14="http://schemas.microsoft.com/office/powerpoint/2010/main" val="135867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0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28650" y="1309817"/>
            <a:ext cx="7886700" cy="48424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endParaRPr lang="en-US"/>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Tree>
    <p:extLst>
      <p:ext uri="{BB962C8B-B14F-4D97-AF65-F5344CB8AC3E}">
        <p14:creationId xmlns:p14="http://schemas.microsoft.com/office/powerpoint/2010/main" val="108623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A2E848-F9DA-0ECA-1DE9-6A26A6BB6A9B}"/>
              </a:ext>
            </a:extLst>
          </p:cNvPr>
          <p:cNvSpPr/>
          <p:nvPr userDrawn="1"/>
        </p:nvSpPr>
        <p:spPr>
          <a:xfrm>
            <a:off x="457200" y="272492"/>
            <a:ext cx="1371600" cy="56429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2280" y="1120347"/>
            <a:ext cx="6838308" cy="3442130"/>
          </a:xfrm>
        </p:spPr>
        <p:txBody>
          <a:bodyPr anchor="b">
            <a:noAutofit/>
          </a:bodyPr>
          <a:lstStyle>
            <a:lvl1pPr>
              <a:defRPr sz="8800" b="1">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1672280" y="4566674"/>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endParaRPr lang="en-US"/>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pic>
        <p:nvPicPr>
          <p:cNvPr id="9" name="Picture 1">
            <a:extLst>
              <a:ext uri="{FF2B5EF4-FFF2-40B4-BE49-F238E27FC236}">
                <a16:creationId xmlns:a16="http://schemas.microsoft.com/office/drawing/2014/main" id="{8770EDB6-0DB6-41C7-B56F-5598F5DCF4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8263" y="668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120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endParaRPr lang="en-US"/>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Tree>
    <p:extLst>
      <p:ext uri="{BB962C8B-B14F-4D97-AF65-F5344CB8AC3E}">
        <p14:creationId xmlns:p14="http://schemas.microsoft.com/office/powerpoint/2010/main" val="381408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endParaRPr lang="en-US"/>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Tree>
    <p:extLst>
      <p:ext uri="{BB962C8B-B14F-4D97-AF65-F5344CB8AC3E}">
        <p14:creationId xmlns:p14="http://schemas.microsoft.com/office/powerpoint/2010/main" val="94334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endParaRPr lang="en-US"/>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Tree>
    <p:extLst>
      <p:ext uri="{BB962C8B-B14F-4D97-AF65-F5344CB8AC3E}">
        <p14:creationId xmlns:p14="http://schemas.microsoft.com/office/powerpoint/2010/main" val="3376897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46979C8-AE54-4047-B739-7346C1DDF333}"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7F58F-9A72-4E07-B505-B7A6F5244F49}" type="slidenum">
              <a:rPr lang="en-US" smtClean="0"/>
              <a:t>‹#›</a:t>
            </a:fld>
            <a:endParaRPr lang="en-US"/>
          </a:p>
        </p:txBody>
      </p:sp>
    </p:spTree>
    <p:extLst>
      <p:ext uri="{BB962C8B-B14F-4D97-AF65-F5344CB8AC3E}">
        <p14:creationId xmlns:p14="http://schemas.microsoft.com/office/powerpoint/2010/main" val="2084342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1704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0149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6300" y="0"/>
            <a:ext cx="7886700" cy="9348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b="1">
                <a:solidFill>
                  <a:srgbClr val="FF0000"/>
                </a:solidFill>
              </a:defRPr>
            </a:lvl1pPr>
          </a:lstStyle>
          <a:p>
            <a:r>
              <a:rPr lang="en-US" dirty="0"/>
              <a:t>tescometering.com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6" y="944881"/>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
            <a:extLst>
              <a:ext uri="{FF2B5EF4-FFF2-40B4-BE49-F238E27FC236}">
                <a16:creationId xmlns:a16="http://schemas.microsoft.com/office/drawing/2014/main" id="{8DC7E85C-6D40-493F-A187-8DF021C42262}"/>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b="20756"/>
          <a:stretch/>
        </p:blipFill>
        <p:spPr bwMode="auto">
          <a:xfrm>
            <a:off x="1480" y="-10016"/>
            <a:ext cx="1913591" cy="92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3449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9" r:id="rId6"/>
    <p:sldLayoutId id="2147483671" r:id="rId7"/>
    <p:sldLayoutId id="2147483672" r:id="rId8"/>
    <p:sldLayoutId id="2147483673" r:id="rId9"/>
  </p:sldLayoutIdLst>
  <p:txStyles>
    <p:titleStyle>
      <a:lvl1pPr algn="r" defTabSz="914400" rtl="0" eaLnBrk="1" latinLnBrk="0" hangingPunct="1">
        <a:lnSpc>
          <a:spcPct val="90000"/>
        </a:lnSpc>
        <a:spcBef>
          <a:spcPct val="0"/>
        </a:spcBef>
        <a:buNone/>
        <a:defRPr lang="en-US" sz="4000" kern="1200" cap="small" dirty="0" smtClean="0">
          <a:solidFill>
            <a:srgbClr val="E10027"/>
          </a:solidFill>
          <a:effectLst>
            <a:outerShdw blurRad="50800" dist="38100" dir="10800000" algn="r" rotWithShape="0">
              <a:prstClr val="black">
                <a:alpha val="40000"/>
              </a:prstClr>
            </a:outerShdw>
          </a:effectLst>
          <a:latin typeface="Cabin"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bin"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bin"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bin"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bin"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bin"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hemeOverride" Target="../theme/themeOverride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hyperlink" Target="https://creativecommons.org/licenses/by-sa/3.0/" TargetMode="External"/><Relationship Id="rId4" Type="http://schemas.openxmlformats.org/officeDocument/2006/relationships/hyperlink" Target="https://www.privateinternetaccess.com/blog/popular-privacy-browser-extension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hyperlink" Target="https://pixabay.com/en/cyber-security-encryption-security-2537786/"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hyperlink" Target="https://www.bmj.com/content/367/bmj.l5706"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https://www.picserver.org/r/reliability.html"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hemeOverride" Target="../theme/themeOverride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hyperlink" Target="http://www.tesco-advent.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2A7097-EF01-4D5A-DB4C-1C1089B71BB1}"/>
              </a:ext>
            </a:extLst>
          </p:cNvPr>
          <p:cNvSpPr>
            <a:spLocks noGrp="1"/>
          </p:cNvSpPr>
          <p:nvPr>
            <p:ph type="ctrTitle"/>
          </p:nvPr>
        </p:nvSpPr>
        <p:spPr>
          <a:xfrm>
            <a:off x="1662112" y="2133600"/>
            <a:ext cx="6858001" cy="2238633"/>
          </a:xfrm>
        </p:spPr>
        <p:txBody>
          <a:bodyPr/>
          <a:lstStyle/>
          <a:p>
            <a:r>
              <a:rPr lang="en-US" altLang="en-US" sz="3600" dirty="0"/>
              <a:t>How Meter Services Can Relieve Customer Perceptions and Concerns About New </a:t>
            </a:r>
            <a:br>
              <a:rPr lang="en-US" altLang="en-US" sz="3600" dirty="0"/>
            </a:br>
            <a:r>
              <a:rPr lang="en-US" altLang="en-US" sz="3600" dirty="0"/>
              <a:t>AMI Systems</a:t>
            </a:r>
            <a:br>
              <a:rPr lang="en-US" altLang="en-US" sz="3600" dirty="0"/>
            </a:br>
            <a:r>
              <a:rPr lang="en-US" altLang="en-US" sz="3600" dirty="0"/>
              <a:t> </a:t>
            </a:r>
            <a:endParaRPr lang="en-US" sz="3600" dirty="0"/>
          </a:p>
        </p:txBody>
      </p:sp>
      <p:sp>
        <p:nvSpPr>
          <p:cNvPr id="6" name="Text Placeholder 5">
            <a:extLst>
              <a:ext uri="{FF2B5EF4-FFF2-40B4-BE49-F238E27FC236}">
                <a16:creationId xmlns:a16="http://schemas.microsoft.com/office/drawing/2014/main" id="{F530523F-A909-1CC6-3FF9-A52518F4EAA1}"/>
              </a:ext>
            </a:extLst>
          </p:cNvPr>
          <p:cNvSpPr>
            <a:spLocks noGrp="1"/>
          </p:cNvSpPr>
          <p:nvPr>
            <p:ph type="body" sz="quarter" idx="10"/>
          </p:nvPr>
        </p:nvSpPr>
        <p:spPr>
          <a:xfrm>
            <a:off x="4800600" y="4372233"/>
            <a:ext cx="3535363" cy="277511"/>
          </a:xfrm>
        </p:spPr>
        <p:txBody>
          <a:bodyPr>
            <a:normAutofit fontScale="62500" lnSpcReduction="20000"/>
          </a:bodyPr>
          <a:lstStyle/>
          <a:p>
            <a:r>
              <a:rPr lang="en-US" b="1" dirty="0">
                <a:effectLst/>
                <a:latin typeface="var(--tec-font-family-sans-serif)"/>
              </a:rPr>
              <a:t>For Mississippi State Electric Power and Meter School 2023</a:t>
            </a:r>
          </a:p>
          <a:p>
            <a:endParaRPr lang="en-US" dirty="0"/>
          </a:p>
        </p:txBody>
      </p:sp>
      <p:sp>
        <p:nvSpPr>
          <p:cNvPr id="7" name="Text Placeholder 6">
            <a:extLst>
              <a:ext uri="{FF2B5EF4-FFF2-40B4-BE49-F238E27FC236}">
                <a16:creationId xmlns:a16="http://schemas.microsoft.com/office/drawing/2014/main" id="{5EE9898C-AA8C-8F7C-4F06-84D8843DDFF2}"/>
              </a:ext>
            </a:extLst>
          </p:cNvPr>
          <p:cNvSpPr>
            <a:spLocks noGrp="1"/>
          </p:cNvSpPr>
          <p:nvPr>
            <p:ph type="body" sz="quarter" idx="11"/>
          </p:nvPr>
        </p:nvSpPr>
        <p:spPr>
          <a:xfrm>
            <a:off x="4267200" y="5173361"/>
            <a:ext cx="4068763" cy="467157"/>
          </a:xfrm>
        </p:spPr>
        <p:txBody>
          <a:bodyPr>
            <a:normAutofit/>
          </a:bodyPr>
          <a:lstStyle/>
          <a:p>
            <a:r>
              <a:rPr lang="en-US" dirty="0">
                <a:solidFill>
                  <a:schemeClr val="tx1"/>
                </a:solidFill>
              </a:rPr>
              <a:t>METER II</a:t>
            </a:r>
            <a:endParaRPr lang="en-US" dirty="0"/>
          </a:p>
        </p:txBody>
      </p:sp>
      <p:sp>
        <p:nvSpPr>
          <p:cNvPr id="8" name="Text Placeholder 7">
            <a:extLst>
              <a:ext uri="{FF2B5EF4-FFF2-40B4-BE49-F238E27FC236}">
                <a16:creationId xmlns:a16="http://schemas.microsoft.com/office/drawing/2014/main" id="{15D57A90-8DC8-399B-6474-358118D5477B}"/>
              </a:ext>
            </a:extLst>
          </p:cNvPr>
          <p:cNvSpPr>
            <a:spLocks noGrp="1"/>
          </p:cNvSpPr>
          <p:nvPr>
            <p:ph type="body" sz="quarter" idx="12"/>
          </p:nvPr>
        </p:nvSpPr>
        <p:spPr>
          <a:xfrm>
            <a:off x="5138738" y="4870795"/>
            <a:ext cx="3244850" cy="271161"/>
          </a:xfrm>
        </p:spPr>
        <p:txBody>
          <a:bodyPr>
            <a:normAutofit/>
          </a:bodyPr>
          <a:lstStyle/>
          <a:p>
            <a:r>
              <a:rPr lang="en-US" sz="1100" dirty="0">
                <a:solidFill>
                  <a:schemeClr val="tx1"/>
                </a:solidFill>
              </a:rPr>
              <a:t>The Eastern Specialty Company</a:t>
            </a:r>
          </a:p>
        </p:txBody>
      </p:sp>
      <p:sp>
        <p:nvSpPr>
          <p:cNvPr id="2" name="Text Placeholder 6">
            <a:extLst>
              <a:ext uri="{FF2B5EF4-FFF2-40B4-BE49-F238E27FC236}">
                <a16:creationId xmlns:a16="http://schemas.microsoft.com/office/drawing/2014/main" id="{60AC8344-B371-05C6-D6C2-2E4ADD68A499}"/>
              </a:ext>
            </a:extLst>
          </p:cNvPr>
          <p:cNvSpPr txBox="1">
            <a:spLocks/>
          </p:cNvSpPr>
          <p:nvPr/>
        </p:nvSpPr>
        <p:spPr>
          <a:xfrm>
            <a:off x="5110163" y="4624689"/>
            <a:ext cx="3244850" cy="271161"/>
          </a:xfrm>
          <a:prstGeom prst="rect">
            <a:avLst/>
          </a:prstGeom>
          <a:noFill/>
        </p:spPr>
        <p:txBody>
          <a:bodyPr vert="horz" lIns="91440" tIns="45720" rIns="91440" bIns="45720" rtlCol="0">
            <a:normAutofit fontScale="92500" lnSpcReduction="20000"/>
          </a:bodyPr>
          <a:lstStyle>
            <a:lvl1pPr marL="0" indent="0" algn="r" defTabSz="914400" rtl="0" eaLnBrk="1" fontAlgn="base" latinLnBrk="0" hangingPunct="1">
              <a:lnSpc>
                <a:spcPct val="90000"/>
              </a:lnSpc>
              <a:spcBef>
                <a:spcPct val="0"/>
              </a:spcBef>
              <a:spcAft>
                <a:spcPct val="0"/>
              </a:spcAft>
              <a:buFont typeface="Arial" panose="020B0604020202020204" pitchFamily="34" charset="0"/>
              <a:buNone/>
              <a:defRPr lang="en-US" sz="1600" i="0" kern="1200" dirty="0" smtClean="0">
                <a:solidFill>
                  <a:schemeClr val="bg2">
                    <a:lumMod val="65000"/>
                  </a:schemeClr>
                </a:solidFill>
                <a:latin typeface="Cabin" pitchFamily="2" charset="0"/>
                <a:ea typeface="+mn-ea"/>
                <a:cs typeface="Arial" panose="020B0604020202020204" pitchFamily="34" charset="0"/>
              </a:defRPr>
            </a:lvl1pPr>
            <a:lvl2pPr marL="685800" indent="-228600" algn="r" defTabSz="914400" rtl="0" eaLnBrk="1" fontAlgn="base" latinLnBrk="0" hangingPunct="1">
              <a:lnSpc>
                <a:spcPct val="90000"/>
              </a:lnSpc>
              <a:spcBef>
                <a:spcPct val="0"/>
              </a:spcBef>
              <a:spcAft>
                <a:spcPct val="0"/>
              </a:spcAft>
              <a:buFont typeface="Arial" panose="020B0604020202020204" pitchFamily="34" charset="0"/>
              <a:buChar char="•"/>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bin"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bin"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bin"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Prepared by Tom Lawton, TESCO</a:t>
            </a:r>
          </a:p>
          <a:p>
            <a:endParaRPr lang="en-US" dirty="0"/>
          </a:p>
        </p:txBody>
      </p:sp>
      <p:sp>
        <p:nvSpPr>
          <p:cNvPr id="3" name="Text Placeholder 6">
            <a:extLst>
              <a:ext uri="{FF2B5EF4-FFF2-40B4-BE49-F238E27FC236}">
                <a16:creationId xmlns:a16="http://schemas.microsoft.com/office/drawing/2014/main" id="{45982B98-BCDA-EF17-08D3-CE9350B7F840}"/>
              </a:ext>
            </a:extLst>
          </p:cNvPr>
          <p:cNvSpPr txBox="1">
            <a:spLocks/>
          </p:cNvSpPr>
          <p:nvPr/>
        </p:nvSpPr>
        <p:spPr>
          <a:xfrm>
            <a:off x="4314825" y="5438344"/>
            <a:ext cx="4068763" cy="467157"/>
          </a:xfrm>
          <a:prstGeom prst="rect">
            <a:avLst/>
          </a:prstGeom>
          <a:noFill/>
        </p:spPr>
        <p:txBody>
          <a:bodyPr vert="horz" lIns="91440" tIns="45720" rIns="91440" bIns="45720" rtlCol="0">
            <a:normAutofit/>
          </a:bodyPr>
          <a:lstStyle>
            <a:lvl1pPr marL="0" indent="0" algn="r" defTabSz="914400" rtl="0" eaLnBrk="1" fontAlgn="base" latinLnBrk="0" hangingPunct="1">
              <a:lnSpc>
                <a:spcPct val="90000"/>
              </a:lnSpc>
              <a:spcBef>
                <a:spcPct val="0"/>
              </a:spcBef>
              <a:spcAft>
                <a:spcPct val="0"/>
              </a:spcAft>
              <a:buFont typeface="Arial" panose="020B0604020202020204" pitchFamily="34" charset="0"/>
              <a:buNone/>
              <a:defRPr lang="en-US" sz="1600" i="0" kern="1200" dirty="0" smtClean="0">
                <a:solidFill>
                  <a:schemeClr val="bg2">
                    <a:lumMod val="65000"/>
                  </a:schemeClr>
                </a:solidFill>
                <a:latin typeface="Cabin" pitchFamily="2" charset="0"/>
                <a:ea typeface="+mn-ea"/>
                <a:cs typeface="Arial" panose="020B0604020202020204" pitchFamily="34" charset="0"/>
              </a:defRPr>
            </a:lvl1pPr>
            <a:lvl2pPr marL="685800" indent="-228600" algn="r" defTabSz="914400" rtl="0" eaLnBrk="1" fontAlgn="base" latinLnBrk="0" hangingPunct="1">
              <a:lnSpc>
                <a:spcPct val="90000"/>
              </a:lnSpc>
              <a:spcBef>
                <a:spcPct val="0"/>
              </a:spcBef>
              <a:spcAft>
                <a:spcPct val="0"/>
              </a:spcAft>
              <a:buFont typeface="Arial" panose="020B0604020202020204" pitchFamily="34" charset="0"/>
              <a:buChar char="•"/>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bin"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bin"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bin"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Wednesday April 5</a:t>
            </a:r>
            <a:r>
              <a:rPr lang="en-US" baseline="30000" dirty="0">
                <a:solidFill>
                  <a:schemeClr val="tx1"/>
                </a:solidFill>
              </a:rPr>
              <a:t>th</a:t>
            </a:r>
            <a:r>
              <a:rPr lang="en-US" dirty="0">
                <a:solidFill>
                  <a:schemeClr val="tx1"/>
                </a:solidFill>
              </a:rPr>
              <a:t>, 2023 10:30 AM</a:t>
            </a:r>
          </a:p>
          <a:p>
            <a:endParaRPr lang="en-US" dirty="0"/>
          </a:p>
        </p:txBody>
      </p:sp>
      <p:pic>
        <p:nvPicPr>
          <p:cNvPr id="9" name="Picture 8" descr="Text&#10;&#10;Description automatically generated">
            <a:extLst>
              <a:ext uri="{FF2B5EF4-FFF2-40B4-BE49-F238E27FC236}">
                <a16:creationId xmlns:a16="http://schemas.microsoft.com/office/drawing/2014/main" id="{4124A425-0204-A3E9-E46B-737BF83FD8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5918029"/>
            <a:ext cx="4127712" cy="635033"/>
          </a:xfrm>
          <a:prstGeom prst="rect">
            <a:avLst/>
          </a:prstGeom>
        </p:spPr>
      </p:pic>
    </p:spTree>
    <p:extLst>
      <p:ext uri="{BB962C8B-B14F-4D97-AF65-F5344CB8AC3E}">
        <p14:creationId xmlns:p14="http://schemas.microsoft.com/office/powerpoint/2010/main" val="8879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3EEC587C-4F02-7BA7-C921-1849C64E3582}"/>
              </a:ext>
            </a:extLst>
          </p:cNvPr>
          <p:cNvSpPr txBox="1">
            <a:spLocks noChangeArrowheads="1"/>
          </p:cNvSpPr>
          <p:nvPr/>
        </p:nvSpPr>
        <p:spPr bwMode="auto">
          <a:xfrm>
            <a:off x="685800" y="397669"/>
            <a:ext cx="8178800" cy="57943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r"/>
            <a:r>
              <a:rPr lang="en-US" altLang="en-US" sz="3200" b="1" cap="small" dirty="0">
                <a:solidFill>
                  <a:srgbClr val="E10027"/>
                </a:solidFill>
                <a:effectLst>
                  <a:outerShdw blurRad="50800" dist="38100" dir="10800000" algn="r" rotWithShape="0">
                    <a:prstClr val="black">
                      <a:alpha val="40000"/>
                    </a:prstClr>
                  </a:outerShdw>
                </a:effectLst>
                <a:latin typeface="Cabin" pitchFamily="2" charset="77"/>
                <a:ea typeface="+mj-ea"/>
                <a:cs typeface="+mj-cs"/>
              </a:rPr>
              <a:t>UL Meter Safety Standard 2735  </a:t>
            </a:r>
            <a:endParaRPr lang="ru-RU" altLang="en-US" sz="3200" b="1" cap="small" dirty="0">
              <a:solidFill>
                <a:srgbClr val="E10027"/>
              </a:solidFill>
              <a:effectLst>
                <a:outerShdw blurRad="50800" dist="38100" dir="10800000" algn="r" rotWithShape="0">
                  <a:prstClr val="black">
                    <a:alpha val="40000"/>
                  </a:prstClr>
                </a:outerShdw>
              </a:effectLst>
              <a:ea typeface="+mj-ea"/>
              <a:cs typeface="+mj-cs"/>
            </a:endParaRPr>
          </a:p>
        </p:txBody>
      </p:sp>
      <p:sp>
        <p:nvSpPr>
          <p:cNvPr id="22531" name="Text Box 3">
            <a:extLst>
              <a:ext uri="{FF2B5EF4-FFF2-40B4-BE49-F238E27FC236}">
                <a16:creationId xmlns:a16="http://schemas.microsoft.com/office/drawing/2014/main" id="{C7EBA802-3F83-D62A-1752-E1B016486D90}"/>
              </a:ext>
            </a:extLst>
          </p:cNvPr>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22532" name="Text Box 4">
            <a:extLst>
              <a:ext uri="{FF2B5EF4-FFF2-40B4-BE49-F238E27FC236}">
                <a16:creationId xmlns:a16="http://schemas.microsoft.com/office/drawing/2014/main" id="{97B9EAB4-0BEB-E7B8-9455-62BFC4DCD0E7}"/>
              </a:ext>
            </a:extLst>
          </p:cNvPr>
          <p:cNvSpPr txBox="1">
            <a:spLocks noChangeArrowheads="1"/>
          </p:cNvSpPr>
          <p:nvPr/>
        </p:nvSpPr>
        <p:spPr bwMode="auto">
          <a:xfrm>
            <a:off x="457200" y="1676400"/>
            <a:ext cx="8077200" cy="560705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tabLst>
                <a:tab pos="457200" algn="l"/>
              </a:tabLst>
              <a:defRPr>
                <a:solidFill>
                  <a:srgbClr val="000000"/>
                </a:solidFill>
                <a:latin typeface="Arial" panose="020B0604020202020204" pitchFamily="34" charset="0"/>
              </a:defRPr>
            </a:lvl1pPr>
            <a:lvl2pPr indent="-50800">
              <a:spcBef>
                <a:spcPct val="30000"/>
              </a:spcBef>
              <a:tabLst>
                <a:tab pos="457200" algn="l"/>
              </a:tabLst>
              <a:defRPr>
                <a:solidFill>
                  <a:srgbClr val="000000"/>
                </a:solidFill>
                <a:latin typeface="Arial" panose="020B0604020202020204" pitchFamily="34" charset="0"/>
              </a:defRPr>
            </a:lvl2pPr>
            <a:lvl3pPr marL="1146175" indent="-346075">
              <a:spcBef>
                <a:spcPct val="30000"/>
              </a:spcBef>
              <a:tabLst>
                <a:tab pos="457200" algn="l"/>
              </a:tabLst>
              <a:defRPr>
                <a:solidFill>
                  <a:srgbClr val="000000"/>
                </a:solidFill>
                <a:latin typeface="Arial" panose="020B0604020202020204" pitchFamily="34" charset="0"/>
              </a:defRPr>
            </a:lvl3pPr>
            <a:lvl4pPr marL="1600200" indent="-228600">
              <a:spcBef>
                <a:spcPct val="30000"/>
              </a:spcBef>
              <a:tabLst>
                <a:tab pos="457200" algn="l"/>
              </a:tabLst>
              <a:defRPr>
                <a:solidFill>
                  <a:srgbClr val="000000"/>
                </a:solidFill>
                <a:latin typeface="Arial" panose="020B0604020202020204" pitchFamily="34" charset="0"/>
              </a:defRPr>
            </a:lvl4pPr>
            <a:lvl5pPr marL="2057400" indent="-228600">
              <a:spcBef>
                <a:spcPct val="30000"/>
              </a:spcBef>
              <a:tabLst>
                <a:tab pos="457200" algn="l"/>
              </a:tabLst>
              <a:defRPr>
                <a:solidFill>
                  <a:srgbClr val="000000"/>
                </a:solidFill>
                <a:latin typeface="Arial" panose="020B0604020202020204" pitchFamily="34" charset="0"/>
              </a:defRPr>
            </a:lvl5pPr>
            <a:lvl6pPr marL="2514600" indent="-228600" eaLnBrk="0" fontAlgn="base" hangingPunct="0">
              <a:spcBef>
                <a:spcPct val="30000"/>
              </a:spcBef>
              <a:spcAft>
                <a:spcPct val="0"/>
              </a:spcAft>
              <a:tabLst>
                <a:tab pos="457200" algn="l"/>
              </a:tabLst>
              <a:defRPr>
                <a:solidFill>
                  <a:srgbClr val="000000"/>
                </a:solidFill>
                <a:latin typeface="Arial" panose="020B0604020202020204" pitchFamily="34" charset="0"/>
              </a:defRPr>
            </a:lvl6pPr>
            <a:lvl7pPr marL="2971800" indent="-228600" eaLnBrk="0" fontAlgn="base" hangingPunct="0">
              <a:spcBef>
                <a:spcPct val="30000"/>
              </a:spcBef>
              <a:spcAft>
                <a:spcPct val="0"/>
              </a:spcAft>
              <a:tabLst>
                <a:tab pos="457200" algn="l"/>
              </a:tabLst>
              <a:defRPr>
                <a:solidFill>
                  <a:srgbClr val="000000"/>
                </a:solidFill>
                <a:latin typeface="Arial" panose="020B0604020202020204" pitchFamily="34" charset="0"/>
              </a:defRPr>
            </a:lvl7pPr>
            <a:lvl8pPr marL="3429000" indent="-228600" eaLnBrk="0" fontAlgn="base" hangingPunct="0">
              <a:spcBef>
                <a:spcPct val="30000"/>
              </a:spcBef>
              <a:spcAft>
                <a:spcPct val="0"/>
              </a:spcAft>
              <a:tabLst>
                <a:tab pos="457200" algn="l"/>
              </a:tabLst>
              <a:defRPr>
                <a:solidFill>
                  <a:srgbClr val="000000"/>
                </a:solidFill>
                <a:latin typeface="Arial" panose="020B0604020202020204" pitchFamily="34" charset="0"/>
              </a:defRPr>
            </a:lvl8pPr>
            <a:lvl9pPr marL="3886200" indent="-228600" eaLnBrk="0" fontAlgn="base" hangingPunct="0">
              <a:spcBef>
                <a:spcPct val="30000"/>
              </a:spcBef>
              <a:spcAft>
                <a:spcPct val="0"/>
              </a:spcAft>
              <a:tabLst>
                <a:tab pos="457200" algn="l"/>
              </a:tabLst>
              <a:defRPr>
                <a:solidFill>
                  <a:srgbClr val="000000"/>
                </a:solidFill>
                <a:latin typeface="Arial" panose="020B0604020202020204" pitchFamily="34" charset="0"/>
              </a:defRPr>
            </a:lvl9pPr>
          </a:lstStyle>
          <a:p>
            <a:pPr algn="ctr" eaLnBrk="1" hangingPunct="1">
              <a:lnSpc>
                <a:spcPct val="80000"/>
              </a:lnSpc>
            </a:pPr>
            <a:r>
              <a:rPr lang="en-US" altLang="en-US" sz="2800" dirty="0">
                <a:latin typeface="Cabin" pitchFamily="2" charset="77"/>
              </a:rPr>
              <a:t>Component  Standards</a:t>
            </a:r>
          </a:p>
          <a:p>
            <a:pPr eaLnBrk="1" hangingPunct="1">
              <a:lnSpc>
                <a:spcPct val="80000"/>
              </a:lnSpc>
            </a:pPr>
            <a:endParaRPr lang="en-US" altLang="en-US" sz="2800" dirty="0">
              <a:latin typeface="Cabin" pitchFamily="2" charset="77"/>
            </a:endParaRPr>
          </a:p>
          <a:p>
            <a:pPr eaLnBrk="1" hangingPunct="1">
              <a:lnSpc>
                <a:spcPct val="80000"/>
              </a:lnSpc>
            </a:pPr>
            <a:r>
              <a:rPr lang="en-US" altLang="en-US" sz="2800" dirty="0">
                <a:latin typeface="Cabin" pitchFamily="2" charset="77"/>
              </a:rPr>
              <a:t>UL Standards for many meter components will apply:	</a:t>
            </a:r>
          </a:p>
          <a:p>
            <a:pPr lvl="2" eaLnBrk="1" hangingPunct="1">
              <a:lnSpc>
                <a:spcPct val="80000"/>
              </a:lnSpc>
              <a:buFontTx/>
              <a:buChar char="•"/>
            </a:pPr>
            <a:r>
              <a:rPr lang="en-US" altLang="en-US" sz="2800" dirty="0">
                <a:latin typeface="Cabin" pitchFamily="2" charset="77"/>
              </a:rPr>
              <a:t>Fuses</a:t>
            </a:r>
          </a:p>
          <a:p>
            <a:pPr lvl="2" eaLnBrk="1" hangingPunct="1">
              <a:lnSpc>
                <a:spcPct val="80000"/>
              </a:lnSpc>
              <a:buFontTx/>
              <a:buChar char="•"/>
            </a:pPr>
            <a:r>
              <a:rPr lang="en-US" altLang="en-US" sz="2800" dirty="0">
                <a:latin typeface="Cabin" pitchFamily="2" charset="77"/>
              </a:rPr>
              <a:t>Transformers</a:t>
            </a:r>
          </a:p>
          <a:p>
            <a:pPr lvl="2" eaLnBrk="1" hangingPunct="1">
              <a:lnSpc>
                <a:spcPct val="80000"/>
              </a:lnSpc>
              <a:buFontTx/>
              <a:buChar char="•"/>
            </a:pPr>
            <a:r>
              <a:rPr lang="en-US" altLang="en-US" sz="2800" dirty="0">
                <a:latin typeface="Cabin" pitchFamily="2" charset="77"/>
              </a:rPr>
              <a:t>Switches    </a:t>
            </a:r>
          </a:p>
          <a:p>
            <a:pPr lvl="2" eaLnBrk="1" hangingPunct="1">
              <a:lnSpc>
                <a:spcPct val="80000"/>
              </a:lnSpc>
              <a:buFontTx/>
              <a:buChar char="•"/>
            </a:pPr>
            <a:r>
              <a:rPr lang="en-US" altLang="en-US" sz="2800" dirty="0">
                <a:latin typeface="Cabin" pitchFamily="2" charset="77"/>
              </a:rPr>
              <a:t>Terminal Blocks</a:t>
            </a:r>
          </a:p>
          <a:p>
            <a:pPr lvl="2" eaLnBrk="1" hangingPunct="1">
              <a:lnSpc>
                <a:spcPct val="80000"/>
              </a:lnSpc>
              <a:buFontTx/>
              <a:buChar char="•"/>
            </a:pPr>
            <a:r>
              <a:rPr lang="en-US" altLang="en-US" sz="2800" dirty="0">
                <a:latin typeface="Cabin" pitchFamily="2" charset="77"/>
              </a:rPr>
              <a:t>Connectors  </a:t>
            </a:r>
          </a:p>
          <a:p>
            <a:pPr eaLnBrk="1" hangingPunct="1">
              <a:lnSpc>
                <a:spcPct val="80000"/>
              </a:lnSpc>
            </a:pPr>
            <a:endParaRPr lang="en-US" altLang="en-US" sz="2800" dirty="0">
              <a:latin typeface="Cabin" pitchFamily="2" charset="77"/>
            </a:endParaRPr>
          </a:p>
          <a:p>
            <a:pPr eaLnBrk="1" hangingPunct="1">
              <a:lnSpc>
                <a:spcPct val="80000"/>
              </a:lnSpc>
            </a:pPr>
            <a:endParaRPr lang="en-US" altLang="en-US" sz="2800" dirty="0">
              <a:latin typeface="Cabin" pitchFamily="2" charset="77"/>
            </a:endParaRPr>
          </a:p>
          <a:p>
            <a:pPr eaLnBrk="1" hangingPunct="1"/>
            <a:endParaRPr lang="ru-RU" altLang="en-US" sz="2800" dirty="0">
              <a:latin typeface="Times New Roman" panose="02020603050405020304" pitchFamily="18" charset="0"/>
            </a:endParaRPr>
          </a:p>
        </p:txBody>
      </p:sp>
      <p:pic>
        <p:nvPicPr>
          <p:cNvPr id="22533" name="Picture 6" descr="MP900316387[1]">
            <a:extLst>
              <a:ext uri="{FF2B5EF4-FFF2-40B4-BE49-F238E27FC236}">
                <a16:creationId xmlns:a16="http://schemas.microsoft.com/office/drawing/2014/main" id="{737155E5-D165-107D-0328-6F0451A96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400" y="3392488"/>
            <a:ext cx="29210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9" descr="http://static.wixstatic.com/media/4ea68a_903ba8c6b13340f99fda2eba9eb68be8.gif">
            <a:extLst>
              <a:ext uri="{FF2B5EF4-FFF2-40B4-BE49-F238E27FC236}">
                <a16:creationId xmlns:a16="http://schemas.microsoft.com/office/drawing/2014/main" id="{15F20C31-B867-50F4-F20C-3D383B3218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146550"/>
            <a:ext cx="669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3F093224-5F23-494D-41D2-597F9DCC9A34}"/>
              </a:ext>
            </a:extLst>
          </p:cNvPr>
          <p:cNvSpPr txBox="1">
            <a:spLocks noChangeArrowheads="1"/>
          </p:cNvSpPr>
          <p:nvPr/>
        </p:nvSpPr>
        <p:spPr bwMode="auto">
          <a:xfrm>
            <a:off x="508000" y="457200"/>
            <a:ext cx="8229600" cy="58477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r" eaLnBrk="1" hangingPunct="1"/>
            <a:r>
              <a:rPr lang="en-US" altLang="en-US" sz="3200" b="1" cap="small" dirty="0">
                <a:solidFill>
                  <a:srgbClr val="E10027"/>
                </a:solidFill>
                <a:effectLst>
                  <a:outerShdw blurRad="50800" dist="38100" dir="10800000" algn="r" rotWithShape="0">
                    <a:prstClr val="black">
                      <a:alpha val="40000"/>
                    </a:prstClr>
                  </a:outerShdw>
                </a:effectLst>
                <a:latin typeface="Cabin" pitchFamily="2" charset="77"/>
                <a:ea typeface="+mj-ea"/>
                <a:cs typeface="+mj-cs"/>
              </a:rPr>
              <a:t>Issues</a:t>
            </a:r>
            <a:r>
              <a:rPr lang="en-US" altLang="en-US" sz="2800" b="1" dirty="0">
                <a:solidFill>
                  <a:schemeClr val="bg1"/>
                </a:solidFill>
              </a:rPr>
              <a:t> </a:t>
            </a:r>
            <a:r>
              <a:rPr lang="en-US" altLang="en-US" sz="3200" b="1" cap="small" dirty="0">
                <a:solidFill>
                  <a:srgbClr val="E10027"/>
                </a:solidFill>
                <a:effectLst>
                  <a:outerShdw blurRad="50800" dist="38100" dir="10800000" algn="r" rotWithShape="0">
                    <a:prstClr val="black">
                      <a:alpha val="40000"/>
                    </a:prstClr>
                  </a:outerShdw>
                </a:effectLst>
                <a:latin typeface="Cabin" pitchFamily="2" charset="77"/>
                <a:ea typeface="+mj-ea"/>
                <a:cs typeface="+mj-cs"/>
              </a:rPr>
              <a:t>to Address</a:t>
            </a:r>
            <a:endParaRPr lang="ru-RU" altLang="en-US" sz="3200" b="1" cap="small" dirty="0">
              <a:solidFill>
                <a:srgbClr val="E10027"/>
              </a:solidFill>
              <a:effectLst>
                <a:outerShdw blurRad="50800" dist="38100" dir="10800000" algn="r" rotWithShape="0">
                  <a:prstClr val="black">
                    <a:alpha val="40000"/>
                  </a:prstClr>
                </a:outerShdw>
              </a:effectLst>
              <a:ea typeface="+mj-ea"/>
              <a:cs typeface="+mj-cs"/>
            </a:endParaRPr>
          </a:p>
        </p:txBody>
      </p:sp>
      <p:sp>
        <p:nvSpPr>
          <p:cNvPr id="24579" name="Text Box 3">
            <a:extLst>
              <a:ext uri="{FF2B5EF4-FFF2-40B4-BE49-F238E27FC236}">
                <a16:creationId xmlns:a16="http://schemas.microsoft.com/office/drawing/2014/main" id="{C3D8AA93-45AB-FC2A-2294-4FBF562CD55E}"/>
              </a:ext>
            </a:extLst>
          </p:cNvPr>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24580" name="Text Box 4">
            <a:extLst>
              <a:ext uri="{FF2B5EF4-FFF2-40B4-BE49-F238E27FC236}">
                <a16:creationId xmlns:a16="http://schemas.microsoft.com/office/drawing/2014/main" id="{0AD7BF10-976D-02B2-58A5-EFAE2C9865B0}"/>
              </a:ext>
            </a:extLst>
          </p:cNvPr>
          <p:cNvSpPr txBox="1">
            <a:spLocks noChangeArrowheads="1"/>
          </p:cNvSpPr>
          <p:nvPr/>
        </p:nvSpPr>
        <p:spPr bwMode="auto">
          <a:xfrm>
            <a:off x="431800" y="1555750"/>
            <a:ext cx="8382000" cy="4007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0513" indent="-290513">
              <a:spcBef>
                <a:spcPct val="30000"/>
              </a:spcBef>
              <a:tabLst>
                <a:tab pos="8170863" algn="l"/>
              </a:tabLst>
              <a:defRPr>
                <a:solidFill>
                  <a:srgbClr val="000000"/>
                </a:solidFill>
                <a:latin typeface="Arial" panose="020B0604020202020204" pitchFamily="34" charset="0"/>
              </a:defRPr>
            </a:lvl1pPr>
            <a:lvl2pPr marL="682625" indent="9525">
              <a:spcBef>
                <a:spcPct val="30000"/>
              </a:spcBef>
              <a:tabLst>
                <a:tab pos="8170863" algn="l"/>
              </a:tabLst>
              <a:defRPr>
                <a:solidFill>
                  <a:srgbClr val="000000"/>
                </a:solidFill>
                <a:latin typeface="Arial" panose="020B0604020202020204" pitchFamily="34" charset="0"/>
              </a:defRPr>
            </a:lvl2pPr>
            <a:lvl3pPr marL="1143000" indent="-228600">
              <a:spcBef>
                <a:spcPct val="30000"/>
              </a:spcBef>
              <a:tabLst>
                <a:tab pos="8170863" algn="l"/>
              </a:tabLst>
              <a:defRPr>
                <a:solidFill>
                  <a:srgbClr val="000000"/>
                </a:solidFill>
                <a:latin typeface="Arial" panose="020B0604020202020204" pitchFamily="34" charset="0"/>
              </a:defRPr>
            </a:lvl3pPr>
            <a:lvl4pPr marL="1600200" indent="-228600">
              <a:spcBef>
                <a:spcPct val="30000"/>
              </a:spcBef>
              <a:tabLst>
                <a:tab pos="8170863" algn="l"/>
              </a:tabLst>
              <a:defRPr>
                <a:solidFill>
                  <a:srgbClr val="000000"/>
                </a:solidFill>
                <a:latin typeface="Arial" panose="020B0604020202020204" pitchFamily="34" charset="0"/>
              </a:defRPr>
            </a:lvl4pPr>
            <a:lvl5pPr marL="2057400" indent="-228600">
              <a:spcBef>
                <a:spcPct val="30000"/>
              </a:spcBef>
              <a:tabLst>
                <a:tab pos="8170863" algn="l"/>
              </a:tabLst>
              <a:defRPr>
                <a:solidFill>
                  <a:srgbClr val="000000"/>
                </a:solidFill>
                <a:latin typeface="Arial" panose="020B0604020202020204" pitchFamily="34" charset="0"/>
              </a:defRPr>
            </a:lvl5pPr>
            <a:lvl6pPr marL="2514600" indent="-228600" eaLnBrk="0" fontAlgn="base" hangingPunct="0">
              <a:spcBef>
                <a:spcPct val="30000"/>
              </a:spcBef>
              <a:spcAft>
                <a:spcPct val="0"/>
              </a:spcAft>
              <a:tabLst>
                <a:tab pos="8170863" algn="l"/>
              </a:tabLst>
              <a:defRPr>
                <a:solidFill>
                  <a:srgbClr val="000000"/>
                </a:solidFill>
                <a:latin typeface="Arial" panose="020B0604020202020204" pitchFamily="34" charset="0"/>
              </a:defRPr>
            </a:lvl6pPr>
            <a:lvl7pPr marL="2971800" indent="-228600" eaLnBrk="0" fontAlgn="base" hangingPunct="0">
              <a:spcBef>
                <a:spcPct val="30000"/>
              </a:spcBef>
              <a:spcAft>
                <a:spcPct val="0"/>
              </a:spcAft>
              <a:tabLst>
                <a:tab pos="8170863" algn="l"/>
              </a:tabLst>
              <a:defRPr>
                <a:solidFill>
                  <a:srgbClr val="000000"/>
                </a:solidFill>
                <a:latin typeface="Arial" panose="020B0604020202020204" pitchFamily="34" charset="0"/>
              </a:defRPr>
            </a:lvl7pPr>
            <a:lvl8pPr marL="3429000" indent="-228600" eaLnBrk="0" fontAlgn="base" hangingPunct="0">
              <a:spcBef>
                <a:spcPct val="30000"/>
              </a:spcBef>
              <a:spcAft>
                <a:spcPct val="0"/>
              </a:spcAft>
              <a:tabLst>
                <a:tab pos="8170863" algn="l"/>
              </a:tabLst>
              <a:defRPr>
                <a:solidFill>
                  <a:srgbClr val="000000"/>
                </a:solidFill>
                <a:latin typeface="Arial" panose="020B0604020202020204" pitchFamily="34" charset="0"/>
              </a:defRPr>
            </a:lvl8pPr>
            <a:lvl9pPr marL="3886200" indent="-228600" eaLnBrk="0" fontAlgn="base" hangingPunct="0">
              <a:spcBef>
                <a:spcPct val="30000"/>
              </a:spcBef>
              <a:spcAft>
                <a:spcPct val="0"/>
              </a:spcAft>
              <a:tabLst>
                <a:tab pos="8170863" algn="l"/>
              </a:tabLst>
              <a:defRPr>
                <a:solidFill>
                  <a:srgbClr val="000000"/>
                </a:solidFill>
                <a:latin typeface="Arial" panose="020B0604020202020204" pitchFamily="34" charset="0"/>
              </a:defRPr>
            </a:lvl9pPr>
          </a:lstStyle>
          <a:p>
            <a:pPr eaLnBrk="1" hangingPunct="1">
              <a:buFontTx/>
              <a:buChar char="•"/>
            </a:pPr>
            <a:r>
              <a:rPr lang="en-US" altLang="en-US" sz="2400" dirty="0">
                <a:latin typeface="Cabin" pitchFamily="2" charset="77"/>
              </a:rPr>
              <a:t>UL is very interested in capitalizing on this opportunity to regulate electric meters – a market they have been excluded from in the past by the NFPA </a:t>
            </a:r>
          </a:p>
          <a:p>
            <a:pPr eaLnBrk="1" hangingPunct="1">
              <a:buFontTx/>
              <a:buChar char="•"/>
            </a:pPr>
            <a:r>
              <a:rPr lang="en-US" altLang="en-US" sz="2400" dirty="0">
                <a:latin typeface="Cabin" pitchFamily="2" charset="77"/>
              </a:rPr>
              <a:t>Draft Standard 2735 was issued without any prior notification to the ANSI C12 Main Committee despite assurances that UL would work with and participate with ANSI to avoid a Standard that contradicts the complementary ANSI standard</a:t>
            </a:r>
          </a:p>
          <a:p>
            <a:pPr eaLnBrk="1" hangingPunct="1">
              <a:buFontTx/>
              <a:buChar char="•"/>
            </a:pPr>
            <a:r>
              <a:rPr lang="en-US" altLang="en-US" sz="2400" dirty="0">
                <a:latin typeface="Cabin" pitchFamily="2" charset="77"/>
              </a:rPr>
              <a:t>UL is now working in Canada with the Canadian Utilities who are participants at the ANSI meetings to publish UL </a:t>
            </a:r>
            <a:r>
              <a:rPr lang="en-US" altLang="en-US" sz="2400" dirty="0" err="1">
                <a:latin typeface="Cabin" pitchFamily="2" charset="77"/>
              </a:rPr>
              <a:t>2735C</a:t>
            </a:r>
            <a:r>
              <a:rPr lang="en-US" altLang="en-US" sz="2400" dirty="0">
                <a:latin typeface="Cabin" pitchFamily="2" charset="77"/>
              </a:rPr>
              <a:t> that will conform with ANSI </a:t>
            </a:r>
            <a:r>
              <a:rPr lang="en-US" altLang="en-US" sz="2400" dirty="0" err="1">
                <a:latin typeface="Cabin" pitchFamily="2" charset="77"/>
              </a:rPr>
              <a:t>C12.1</a:t>
            </a:r>
            <a:endParaRPr lang="en-US" altLang="en-US" sz="2400" dirty="0">
              <a:latin typeface="Cabin" pitchFamily="2" charset="77"/>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F8FE818E-3C88-31ED-ACB4-3E5F4B30CC8E}"/>
              </a:ext>
            </a:extLst>
          </p:cNvPr>
          <p:cNvSpPr txBox="1">
            <a:spLocks noChangeArrowheads="1"/>
          </p:cNvSpPr>
          <p:nvPr/>
        </p:nvSpPr>
        <p:spPr bwMode="auto">
          <a:xfrm>
            <a:off x="990600" y="413733"/>
            <a:ext cx="7848600" cy="52322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r" eaLnBrk="1" hangingPunct="1"/>
            <a:r>
              <a:rPr lang="en-US" altLang="en-US" sz="2800" b="1" cap="small" dirty="0">
                <a:solidFill>
                  <a:srgbClr val="E10027"/>
                </a:solidFill>
                <a:effectLst>
                  <a:outerShdw blurRad="50800" dist="38100" dir="10800000" algn="r" rotWithShape="0">
                    <a:prstClr val="black">
                      <a:alpha val="40000"/>
                    </a:prstClr>
                  </a:outerShdw>
                </a:effectLst>
                <a:latin typeface="Cabin" pitchFamily="2" charset="77"/>
                <a:ea typeface="+mj-ea"/>
                <a:cs typeface="+mj-cs"/>
              </a:rPr>
              <a:t>Challenges of Implementing a UL Standard</a:t>
            </a:r>
            <a:endParaRPr lang="ru-RU" altLang="en-US" sz="2800" b="1" cap="small" dirty="0">
              <a:solidFill>
                <a:srgbClr val="E10027"/>
              </a:solidFill>
              <a:effectLst>
                <a:outerShdw blurRad="50800" dist="38100" dir="10800000" algn="r" rotWithShape="0">
                  <a:prstClr val="black">
                    <a:alpha val="40000"/>
                  </a:prstClr>
                </a:outerShdw>
              </a:effectLst>
              <a:ea typeface="+mj-ea"/>
              <a:cs typeface="+mj-cs"/>
            </a:endParaRPr>
          </a:p>
        </p:txBody>
      </p:sp>
      <p:sp>
        <p:nvSpPr>
          <p:cNvPr id="26627" name="Text Box 3">
            <a:extLst>
              <a:ext uri="{FF2B5EF4-FFF2-40B4-BE49-F238E27FC236}">
                <a16:creationId xmlns:a16="http://schemas.microsoft.com/office/drawing/2014/main" id="{6515F554-26FE-254B-44A7-6AA3B4545C29}"/>
              </a:ext>
            </a:extLst>
          </p:cNvPr>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3317" name="Text Box 5">
            <a:extLst>
              <a:ext uri="{FF2B5EF4-FFF2-40B4-BE49-F238E27FC236}">
                <a16:creationId xmlns:a16="http://schemas.microsoft.com/office/drawing/2014/main" id="{12EAA81C-9E29-1921-7C45-A70A55A2EC3D}"/>
              </a:ext>
            </a:extLst>
          </p:cNvPr>
          <p:cNvSpPr txBox="1">
            <a:spLocks noChangeArrowheads="1"/>
          </p:cNvSpPr>
          <p:nvPr/>
        </p:nvSpPr>
        <p:spPr bwMode="auto">
          <a:xfrm>
            <a:off x="609600" y="1524000"/>
            <a:ext cx="8153400" cy="3511550"/>
          </a:xfrm>
          <a:prstGeom prst="rect">
            <a:avLst/>
          </a:prstGeom>
          <a:noFill/>
          <a:ln>
            <a:noFill/>
          </a:ln>
          <a:effec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231775" indent="-231775" eaLnBrk="1" hangingPunct="1">
              <a:spcBef>
                <a:spcPct val="30000"/>
              </a:spcBef>
              <a:buFontTx/>
              <a:buChar char="•"/>
              <a:defRPr/>
            </a:pPr>
            <a:r>
              <a:rPr lang="en-US" altLang="en-US" sz="2200" dirty="0">
                <a:latin typeface="Cabin" pitchFamily="2" charset="77"/>
              </a:rPr>
              <a:t>Agreement on a common standard by UL and ANSI</a:t>
            </a:r>
          </a:p>
          <a:p>
            <a:pPr marL="231775" indent="-231775" eaLnBrk="1" hangingPunct="1">
              <a:spcBef>
                <a:spcPct val="30000"/>
              </a:spcBef>
              <a:buFontTx/>
              <a:buChar char="•"/>
              <a:defRPr/>
            </a:pPr>
            <a:r>
              <a:rPr lang="en-US" altLang="en-US" sz="2200" dirty="0">
                <a:latin typeface="Cabin" pitchFamily="2" charset="77"/>
              </a:rPr>
              <a:t>Meter vendor acceptance of the new  standard</a:t>
            </a:r>
          </a:p>
          <a:p>
            <a:pPr marL="231775" indent="-231775" eaLnBrk="1" hangingPunct="1">
              <a:spcBef>
                <a:spcPct val="30000"/>
              </a:spcBef>
              <a:buFontTx/>
              <a:buChar char="•"/>
              <a:defRPr/>
            </a:pPr>
            <a:r>
              <a:rPr lang="en-US" altLang="en-US" sz="2200" dirty="0">
                <a:latin typeface="Cabin" pitchFamily="2" charset="77"/>
              </a:rPr>
              <a:t>Coordination of UL and ANSI testing of meters</a:t>
            </a:r>
          </a:p>
          <a:p>
            <a:pPr marL="231775" indent="-231775" eaLnBrk="1" hangingPunct="1">
              <a:spcBef>
                <a:spcPct val="30000"/>
              </a:spcBef>
              <a:buFontTx/>
              <a:buChar char="•"/>
              <a:defRPr/>
            </a:pPr>
            <a:r>
              <a:rPr lang="en-US" altLang="en-US" sz="2200" dirty="0">
                <a:latin typeface="Cabin" pitchFamily="2" charset="77"/>
              </a:rPr>
              <a:t>Lead Time and Cost of UL listing</a:t>
            </a:r>
          </a:p>
          <a:p>
            <a:pPr marL="231775" indent="-231775" eaLnBrk="1" hangingPunct="1">
              <a:spcBef>
                <a:spcPct val="30000"/>
              </a:spcBef>
              <a:buFontTx/>
              <a:buChar char="•"/>
              <a:defRPr/>
            </a:pPr>
            <a:r>
              <a:rPr lang="en-US" altLang="en-US" sz="2200" dirty="0">
                <a:latin typeface="Cabin" pitchFamily="2" charset="77"/>
              </a:rPr>
              <a:t>Need for ANSI Testing in the shadow of a UL Standard</a:t>
            </a:r>
          </a:p>
          <a:p>
            <a:pPr marL="231775" indent="-231775" eaLnBrk="1" hangingPunct="1">
              <a:spcBef>
                <a:spcPct val="30000"/>
              </a:spcBef>
              <a:buFontTx/>
              <a:buChar char="•"/>
              <a:defRPr/>
            </a:pPr>
            <a:r>
              <a:rPr lang="en-US" altLang="en-US" sz="2200" dirty="0">
                <a:latin typeface="Cabin" pitchFamily="2" charset="77"/>
              </a:rPr>
              <a:t>UL part of new meter certification process</a:t>
            </a:r>
          </a:p>
          <a:p>
            <a:pPr marL="231775" indent="-231775" eaLnBrk="1" hangingPunct="1">
              <a:spcBef>
                <a:spcPct val="30000"/>
              </a:spcBef>
              <a:buFontTx/>
              <a:buChar char="•"/>
              <a:defRPr/>
            </a:pPr>
            <a:r>
              <a:rPr lang="en-US" altLang="en-US" sz="2200" dirty="0">
                <a:latin typeface="Cabin" pitchFamily="2" charset="77"/>
              </a:rPr>
              <a:t>UL part of new component selection and design changes</a:t>
            </a:r>
          </a:p>
          <a:p>
            <a:pPr eaLnBrk="1" hangingPunct="1">
              <a:spcBef>
                <a:spcPct val="30000"/>
              </a:spcBef>
              <a:buFontTx/>
              <a:buChar char="•"/>
              <a:defRPr/>
            </a:pPr>
            <a:endParaRPr lang="en-US" altLang="en-US" sz="2200" dirty="0">
              <a:latin typeface="Cabin" pitchFamily="2" charset="77"/>
            </a:endParaRPr>
          </a:p>
        </p:txBody>
      </p:sp>
      <p:pic>
        <p:nvPicPr>
          <p:cNvPr id="26629" name="Picture 7" descr="http://www.rishabhbpo.com/wp-content/uploads/2013/09/HR-outsourcing-issues-and-challenges.png">
            <a:extLst>
              <a:ext uri="{FF2B5EF4-FFF2-40B4-BE49-F238E27FC236}">
                <a16:creationId xmlns:a16="http://schemas.microsoft.com/office/drawing/2014/main" id="{85BC5C1A-7C9C-BDA1-A0A8-9BE9B7FD96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724400"/>
            <a:ext cx="44767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303FB9B8-0295-7256-0FDC-6CB729B3D1B0}"/>
              </a:ext>
            </a:extLst>
          </p:cNvPr>
          <p:cNvSpPr txBox="1">
            <a:spLocks noChangeArrowheads="1"/>
          </p:cNvSpPr>
          <p:nvPr/>
        </p:nvSpPr>
        <p:spPr bwMode="auto">
          <a:xfrm>
            <a:off x="657225" y="57150"/>
            <a:ext cx="8181975" cy="94615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r"/>
            <a:r>
              <a:rPr lang="en-US" altLang="en-US" sz="2800" b="1" cap="small" dirty="0">
                <a:solidFill>
                  <a:srgbClr val="E10027"/>
                </a:solidFill>
                <a:effectLst>
                  <a:outerShdw blurRad="50800" dist="38100" dir="10800000" algn="r" rotWithShape="0">
                    <a:prstClr val="black">
                      <a:alpha val="40000"/>
                    </a:prstClr>
                  </a:outerShdw>
                </a:effectLst>
                <a:latin typeface="Cabin" pitchFamily="2" charset="77"/>
                <a:ea typeface="+mj-ea"/>
                <a:cs typeface="+mj-cs"/>
              </a:rPr>
              <a:t>Pro’s and Con’s of a UL Mark </a:t>
            </a:r>
            <a:br>
              <a:rPr lang="en-US" altLang="en-US" sz="2800" b="1" cap="small" dirty="0">
                <a:solidFill>
                  <a:srgbClr val="E10027"/>
                </a:solidFill>
                <a:effectLst>
                  <a:outerShdw blurRad="50800" dist="38100" dir="10800000" algn="r" rotWithShape="0">
                    <a:prstClr val="black">
                      <a:alpha val="40000"/>
                    </a:prstClr>
                  </a:outerShdw>
                </a:effectLst>
                <a:latin typeface="Cabin" pitchFamily="2" charset="77"/>
                <a:ea typeface="+mj-ea"/>
                <a:cs typeface="+mj-cs"/>
              </a:rPr>
            </a:br>
            <a:r>
              <a:rPr lang="en-US" altLang="en-US" sz="2800" b="1" cap="small" dirty="0">
                <a:solidFill>
                  <a:srgbClr val="E10027"/>
                </a:solidFill>
                <a:effectLst>
                  <a:outerShdw blurRad="50800" dist="38100" dir="10800000" algn="r" rotWithShape="0">
                    <a:prstClr val="black">
                      <a:alpha val="40000"/>
                    </a:prstClr>
                  </a:outerShdw>
                </a:effectLst>
                <a:latin typeface="Cabin" pitchFamily="2" charset="77"/>
                <a:ea typeface="+mj-ea"/>
                <a:cs typeface="+mj-cs"/>
              </a:rPr>
              <a:t>on Electric Meters</a:t>
            </a:r>
            <a:endParaRPr lang="ru-RU" altLang="en-US" sz="2800" b="1" cap="small" dirty="0">
              <a:solidFill>
                <a:srgbClr val="E10027"/>
              </a:solidFill>
              <a:effectLst>
                <a:outerShdw blurRad="50800" dist="38100" dir="10800000" algn="r" rotWithShape="0">
                  <a:prstClr val="black">
                    <a:alpha val="40000"/>
                  </a:prstClr>
                </a:outerShdw>
              </a:effectLst>
              <a:ea typeface="+mj-ea"/>
              <a:cs typeface="+mj-cs"/>
            </a:endParaRPr>
          </a:p>
        </p:txBody>
      </p:sp>
      <p:sp>
        <p:nvSpPr>
          <p:cNvPr id="28675" name="Text Box 3">
            <a:extLst>
              <a:ext uri="{FF2B5EF4-FFF2-40B4-BE49-F238E27FC236}">
                <a16:creationId xmlns:a16="http://schemas.microsoft.com/office/drawing/2014/main" id="{9AB1278E-98D1-A2FE-1872-69764C0E4BE3}"/>
              </a:ext>
            </a:extLst>
          </p:cNvPr>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28676" name="Text Box 5">
            <a:extLst>
              <a:ext uri="{FF2B5EF4-FFF2-40B4-BE49-F238E27FC236}">
                <a16:creationId xmlns:a16="http://schemas.microsoft.com/office/drawing/2014/main" id="{6AC423DF-C3C1-8373-9505-D63431EE31EE}"/>
              </a:ext>
            </a:extLst>
          </p:cNvPr>
          <p:cNvSpPr txBox="1">
            <a:spLocks noChangeArrowheads="1"/>
          </p:cNvSpPr>
          <p:nvPr/>
        </p:nvSpPr>
        <p:spPr bwMode="auto">
          <a:xfrm>
            <a:off x="533400" y="1577975"/>
            <a:ext cx="830580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defRPr>
                <a:solidFill>
                  <a:srgbClr val="000000"/>
                </a:solidFill>
                <a:latin typeface="Arial" panose="020B0604020202020204" pitchFamily="34" charset="0"/>
              </a:defRPr>
            </a:lvl1pPr>
            <a:lvl2pPr marL="739775" indent="-282575">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800" b="1" dirty="0">
                <a:latin typeface="Cabin" pitchFamily="2" charset="77"/>
              </a:rPr>
              <a:t>Pro’s</a:t>
            </a:r>
          </a:p>
          <a:p>
            <a:pPr lvl="1" eaLnBrk="1" hangingPunct="1">
              <a:buFontTx/>
              <a:buChar char="•"/>
            </a:pPr>
            <a:r>
              <a:rPr lang="en-US" altLang="en-US" sz="2400" dirty="0">
                <a:latin typeface="Cabin" pitchFamily="2" charset="77"/>
              </a:rPr>
              <a:t> Greater perception of safety by the general public</a:t>
            </a:r>
          </a:p>
          <a:p>
            <a:pPr lvl="1" eaLnBrk="1" hangingPunct="1">
              <a:buFontTx/>
              <a:buChar char="•"/>
            </a:pPr>
            <a:r>
              <a:rPr lang="en-US" altLang="en-US" sz="2400" dirty="0">
                <a:latin typeface="Cabin" pitchFamily="2" charset="77"/>
              </a:rPr>
              <a:t> Outside inspection to maintain certification</a:t>
            </a:r>
          </a:p>
          <a:p>
            <a:pPr lvl="1" eaLnBrk="1" hangingPunct="1">
              <a:buFontTx/>
              <a:buChar char="•"/>
            </a:pPr>
            <a:r>
              <a:rPr lang="en-US" altLang="en-US" sz="2400" dirty="0">
                <a:latin typeface="Cabin" pitchFamily="2" charset="77"/>
              </a:rPr>
              <a:t>All changes to meter construction are monitored and approved by an outside group   </a:t>
            </a:r>
          </a:p>
        </p:txBody>
      </p:sp>
      <p:pic>
        <p:nvPicPr>
          <p:cNvPr id="28677" name="Picture 6" descr="https://isene.files.wordpress.com/2013/12/pros_cons.jpg">
            <a:extLst>
              <a:ext uri="{FF2B5EF4-FFF2-40B4-BE49-F238E27FC236}">
                <a16:creationId xmlns:a16="http://schemas.microsoft.com/office/drawing/2014/main" id="{997D1A88-6326-18E7-B3E8-729FAD62EF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0000"/>
          <a:stretch>
            <a:fillRect/>
          </a:stretch>
        </p:blipFill>
        <p:spPr bwMode="auto">
          <a:xfrm>
            <a:off x="3351213" y="4114800"/>
            <a:ext cx="213360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A01C38DA-173F-1314-1B0A-6BB07046123A}"/>
              </a:ext>
            </a:extLst>
          </p:cNvPr>
          <p:cNvSpPr txBox="1">
            <a:spLocks noChangeArrowheads="1"/>
          </p:cNvSpPr>
          <p:nvPr/>
        </p:nvSpPr>
        <p:spPr bwMode="auto">
          <a:xfrm>
            <a:off x="647700" y="47625"/>
            <a:ext cx="8077200" cy="94615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r" eaLnBrk="1" hangingPunct="1"/>
            <a:r>
              <a:rPr lang="en-US" altLang="en-US" sz="2800" b="1" cap="small" dirty="0">
                <a:solidFill>
                  <a:srgbClr val="E10027"/>
                </a:solidFill>
                <a:effectLst>
                  <a:outerShdw blurRad="50800" dist="38100" dir="10800000" algn="r" rotWithShape="0">
                    <a:prstClr val="black">
                      <a:alpha val="40000"/>
                    </a:prstClr>
                  </a:outerShdw>
                </a:effectLst>
                <a:latin typeface="Cabin" pitchFamily="2" charset="77"/>
                <a:ea typeface="+mj-ea"/>
                <a:cs typeface="+mj-cs"/>
              </a:rPr>
              <a:t>Pro’s and Con’s of a UL Mark </a:t>
            </a:r>
            <a:br>
              <a:rPr lang="en-US" altLang="en-US" sz="2800" b="1" cap="small" dirty="0">
                <a:solidFill>
                  <a:srgbClr val="E10027"/>
                </a:solidFill>
                <a:effectLst>
                  <a:outerShdw blurRad="50800" dist="38100" dir="10800000" algn="r" rotWithShape="0">
                    <a:prstClr val="black">
                      <a:alpha val="40000"/>
                    </a:prstClr>
                  </a:outerShdw>
                </a:effectLst>
                <a:latin typeface="Cabin" pitchFamily="2" charset="77"/>
                <a:ea typeface="+mj-ea"/>
                <a:cs typeface="+mj-cs"/>
              </a:rPr>
            </a:br>
            <a:r>
              <a:rPr lang="en-US" altLang="en-US" sz="2800" b="1" cap="small" dirty="0">
                <a:solidFill>
                  <a:srgbClr val="E10027"/>
                </a:solidFill>
                <a:effectLst>
                  <a:outerShdw blurRad="50800" dist="38100" dir="10800000" algn="r" rotWithShape="0">
                    <a:prstClr val="black">
                      <a:alpha val="40000"/>
                    </a:prstClr>
                  </a:outerShdw>
                </a:effectLst>
                <a:latin typeface="Cabin" pitchFamily="2" charset="77"/>
                <a:ea typeface="+mj-ea"/>
                <a:cs typeface="+mj-cs"/>
              </a:rPr>
              <a:t>on Electric Meters</a:t>
            </a:r>
            <a:endParaRPr lang="ru-RU" altLang="en-US" sz="2800" b="1" cap="small" dirty="0">
              <a:solidFill>
                <a:srgbClr val="E10027"/>
              </a:solidFill>
              <a:effectLst>
                <a:outerShdw blurRad="50800" dist="38100" dir="10800000" algn="r" rotWithShape="0">
                  <a:prstClr val="black">
                    <a:alpha val="40000"/>
                  </a:prstClr>
                </a:outerShdw>
              </a:effectLst>
              <a:ea typeface="+mj-ea"/>
              <a:cs typeface="+mj-cs"/>
            </a:endParaRPr>
          </a:p>
        </p:txBody>
      </p:sp>
      <p:sp>
        <p:nvSpPr>
          <p:cNvPr id="30723" name="Text Box 3">
            <a:extLst>
              <a:ext uri="{FF2B5EF4-FFF2-40B4-BE49-F238E27FC236}">
                <a16:creationId xmlns:a16="http://schemas.microsoft.com/office/drawing/2014/main" id="{6DB024B4-41C9-C499-3E85-BCDC82EB1C86}"/>
              </a:ext>
            </a:extLst>
          </p:cNvPr>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30724" name="Text Box 5">
            <a:extLst>
              <a:ext uri="{FF2B5EF4-FFF2-40B4-BE49-F238E27FC236}">
                <a16:creationId xmlns:a16="http://schemas.microsoft.com/office/drawing/2014/main" id="{682495F2-4C3F-1F62-F2F4-F257FC66572B}"/>
              </a:ext>
            </a:extLst>
          </p:cNvPr>
          <p:cNvSpPr txBox="1">
            <a:spLocks noChangeArrowheads="1"/>
          </p:cNvSpPr>
          <p:nvPr/>
        </p:nvSpPr>
        <p:spPr bwMode="auto">
          <a:xfrm>
            <a:off x="533400" y="1585913"/>
            <a:ext cx="8305800" cy="318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defRPr>
                <a:solidFill>
                  <a:srgbClr val="000000"/>
                </a:solidFill>
                <a:latin typeface="Arial" panose="020B0604020202020204" pitchFamily="34" charset="0"/>
              </a:defRPr>
            </a:lvl1pPr>
            <a:lvl2pPr marL="739775" indent="-282575">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800" b="1" dirty="0">
                <a:latin typeface="Cabin" pitchFamily="2" charset="77"/>
              </a:rPr>
              <a:t>Con’s</a:t>
            </a:r>
          </a:p>
          <a:p>
            <a:pPr lvl="1" eaLnBrk="1" hangingPunct="1">
              <a:buFontTx/>
              <a:buChar char="•"/>
            </a:pPr>
            <a:r>
              <a:rPr lang="en-US" altLang="en-US" sz="2400" dirty="0">
                <a:latin typeface="Cabin" pitchFamily="2" charset="77"/>
              </a:rPr>
              <a:t>Greater cost to Utility and Utility customers</a:t>
            </a:r>
          </a:p>
          <a:p>
            <a:pPr lvl="1" eaLnBrk="1" hangingPunct="1">
              <a:buFontTx/>
              <a:buChar char="•"/>
            </a:pPr>
            <a:r>
              <a:rPr lang="en-US" altLang="en-US" sz="2400" dirty="0">
                <a:latin typeface="Cabin" pitchFamily="2" charset="77"/>
              </a:rPr>
              <a:t>Slower innovation for meters</a:t>
            </a:r>
          </a:p>
          <a:p>
            <a:pPr lvl="1" eaLnBrk="1" hangingPunct="1">
              <a:buFontTx/>
              <a:buChar char="•"/>
            </a:pPr>
            <a:r>
              <a:rPr lang="en-US" altLang="en-US" sz="2400" dirty="0">
                <a:latin typeface="Cabin" pitchFamily="2" charset="77"/>
              </a:rPr>
              <a:t>Potential for short term meter shortages after implementation</a:t>
            </a:r>
          </a:p>
          <a:p>
            <a:pPr lvl="1" eaLnBrk="1" hangingPunct="1">
              <a:buFontTx/>
              <a:buChar char="•"/>
            </a:pPr>
            <a:r>
              <a:rPr lang="en-US" altLang="en-US" sz="2400" dirty="0">
                <a:latin typeface="Cabin" pitchFamily="2" charset="77"/>
              </a:rPr>
              <a:t>Potential for fewer meter vendors and options for Utilities</a:t>
            </a:r>
          </a:p>
        </p:txBody>
      </p:sp>
      <p:pic>
        <p:nvPicPr>
          <p:cNvPr id="30725" name="Picture 6" descr="https://isene.files.wordpress.com/2013/12/pros_cons.jpg">
            <a:extLst>
              <a:ext uri="{FF2B5EF4-FFF2-40B4-BE49-F238E27FC236}">
                <a16:creationId xmlns:a16="http://schemas.microsoft.com/office/drawing/2014/main" id="{9994A19A-A16D-6997-AE6F-B3E7564440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2438" r="-4880"/>
          <a:stretch>
            <a:fillRect/>
          </a:stretch>
        </p:blipFill>
        <p:spPr bwMode="auto">
          <a:xfrm>
            <a:off x="3452812" y="4768323"/>
            <a:ext cx="2238375"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A60C82DD-5F79-9371-E76D-67586E25AB86}"/>
              </a:ext>
            </a:extLst>
          </p:cNvPr>
          <p:cNvSpPr txBox="1">
            <a:spLocks noChangeArrowheads="1"/>
          </p:cNvSpPr>
          <p:nvPr/>
        </p:nvSpPr>
        <p:spPr bwMode="auto">
          <a:xfrm>
            <a:off x="740301" y="428015"/>
            <a:ext cx="8077200" cy="5207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r"/>
            <a:r>
              <a:rPr lang="en-US" altLang="en-US" sz="2800" b="1" cap="small" dirty="0">
                <a:solidFill>
                  <a:srgbClr val="E10027"/>
                </a:solidFill>
                <a:effectLst>
                  <a:outerShdw blurRad="50800" dist="38100" dir="10800000" algn="r" rotWithShape="0">
                    <a:prstClr val="black">
                      <a:alpha val="40000"/>
                    </a:prstClr>
                  </a:outerShdw>
                </a:effectLst>
                <a:latin typeface="Cabin" pitchFamily="2" charset="77"/>
                <a:ea typeface="+mj-ea"/>
                <a:cs typeface="+mj-cs"/>
              </a:rPr>
              <a:t>Use of UL as an Independent Test Lab</a:t>
            </a:r>
            <a:endParaRPr lang="ru-RU" altLang="en-US" sz="2800" b="1" cap="small" dirty="0">
              <a:solidFill>
                <a:srgbClr val="E10027"/>
              </a:solidFill>
              <a:effectLst>
                <a:outerShdw blurRad="50800" dist="38100" dir="10800000" algn="r" rotWithShape="0">
                  <a:prstClr val="black">
                    <a:alpha val="40000"/>
                  </a:prstClr>
                </a:outerShdw>
              </a:effectLst>
              <a:ea typeface="+mj-ea"/>
              <a:cs typeface="+mj-cs"/>
            </a:endParaRPr>
          </a:p>
        </p:txBody>
      </p:sp>
      <p:sp>
        <p:nvSpPr>
          <p:cNvPr id="32771" name="Text Box 3">
            <a:extLst>
              <a:ext uri="{FF2B5EF4-FFF2-40B4-BE49-F238E27FC236}">
                <a16:creationId xmlns:a16="http://schemas.microsoft.com/office/drawing/2014/main" id="{55A7E254-7B0F-3C6B-19DF-39DE6A38AEA5}"/>
              </a:ext>
            </a:extLst>
          </p:cNvPr>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32772" name="Text Box 4">
            <a:extLst>
              <a:ext uri="{FF2B5EF4-FFF2-40B4-BE49-F238E27FC236}">
                <a16:creationId xmlns:a16="http://schemas.microsoft.com/office/drawing/2014/main" id="{A482208E-F87A-CD87-9AC3-9D7BB500842D}"/>
              </a:ext>
            </a:extLst>
          </p:cNvPr>
          <p:cNvSpPr txBox="1">
            <a:spLocks noChangeArrowheads="1"/>
          </p:cNvSpPr>
          <p:nvPr/>
        </p:nvSpPr>
        <p:spPr bwMode="auto">
          <a:xfrm>
            <a:off x="533400" y="1828800"/>
            <a:ext cx="8305800" cy="30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defRPr>
                <a:solidFill>
                  <a:srgbClr val="000000"/>
                </a:solidFill>
                <a:latin typeface="Arial" panose="020B0604020202020204" pitchFamily="34" charset="0"/>
              </a:defRPr>
            </a:lvl1pPr>
            <a:lvl2pPr marL="739775" indent="-282575">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800" dirty="0">
                <a:latin typeface="Cabin" pitchFamily="2" charset="77"/>
              </a:rPr>
              <a:t>Current involvement of UL in the metering space</a:t>
            </a:r>
          </a:p>
          <a:p>
            <a:pPr lvl="1" eaLnBrk="1" hangingPunct="1">
              <a:buFontTx/>
              <a:buChar char="•"/>
            </a:pPr>
            <a:r>
              <a:rPr lang="en-US" altLang="en-US" sz="2800" dirty="0">
                <a:latin typeface="Cabin" pitchFamily="2" charset="77"/>
              </a:rPr>
              <a:t>Independent Test Lab to run ANSI tests</a:t>
            </a:r>
          </a:p>
          <a:p>
            <a:pPr lvl="1" eaLnBrk="1" hangingPunct="1">
              <a:buFontTx/>
              <a:buChar char="•"/>
            </a:pPr>
            <a:r>
              <a:rPr lang="en-US" altLang="en-US" sz="2800" dirty="0">
                <a:latin typeface="Cabin" pitchFamily="2" charset="77"/>
              </a:rPr>
              <a:t>Independent Test Lab to run customer specific tests</a:t>
            </a:r>
          </a:p>
          <a:p>
            <a:pPr lvl="1" eaLnBrk="1" hangingPunct="1">
              <a:buFontTx/>
              <a:buChar char="•"/>
            </a:pPr>
            <a:r>
              <a:rPr lang="en-US" altLang="en-US" sz="2800" dirty="0">
                <a:latin typeface="Cabin" pitchFamily="2" charset="77"/>
              </a:rPr>
              <a:t>Independent Test Lab to recommend and run safety tests on any metering product</a:t>
            </a:r>
          </a:p>
        </p:txBody>
      </p:sp>
      <p:pic>
        <p:nvPicPr>
          <p:cNvPr id="32773" name="Picture 9" descr="http://static.wixstatic.com/media/4ea68a_903ba8c6b13340f99fda2eba9eb68be8.gif">
            <a:extLst>
              <a:ext uri="{FF2B5EF4-FFF2-40B4-BE49-F238E27FC236}">
                <a16:creationId xmlns:a16="http://schemas.microsoft.com/office/drawing/2014/main" id="{60500B4B-15E1-99BC-A07F-A9F5F309F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5100774"/>
            <a:ext cx="13017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a:extLst>
              <a:ext uri="{FF2B5EF4-FFF2-40B4-BE49-F238E27FC236}">
                <a16:creationId xmlns:a16="http://schemas.microsoft.com/office/drawing/2014/main" id="{C8BA4D01-0EFE-7C53-44D3-3B23624415B4}"/>
              </a:ext>
            </a:extLst>
          </p:cNvPr>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r" eaLnBrk="1" hangingPunct="1">
              <a:spcBef>
                <a:spcPct val="0"/>
              </a:spcBef>
              <a:buFont typeface="Times New Roman" panose="02020603050405020304" pitchFamily="18" charset="0"/>
              <a:buNone/>
            </a:pPr>
            <a:endParaRPr lang="en-US" altLang="en-US" sz="1400">
              <a:latin typeface="Times New Roman" panose="02020603050405020304" pitchFamily="18" charset="0"/>
            </a:endParaRPr>
          </a:p>
        </p:txBody>
      </p:sp>
      <p:sp>
        <p:nvSpPr>
          <p:cNvPr id="17411" name="Rectangle 5">
            <a:extLst>
              <a:ext uri="{FF2B5EF4-FFF2-40B4-BE49-F238E27FC236}">
                <a16:creationId xmlns:a16="http://schemas.microsoft.com/office/drawing/2014/main" id="{A7F5FEBC-622A-B21A-467B-88C92CAFCDD4}"/>
              </a:ext>
            </a:extLst>
          </p:cNvPr>
          <p:cNvSpPr>
            <a:spLocks noGrp="1" noChangeArrowheads="1"/>
          </p:cNvSpPr>
          <p:nvPr>
            <p:ph type="body" idx="4294967295"/>
          </p:nvPr>
        </p:nvSpPr>
        <p:spPr bwMode="auto">
          <a:xfrm>
            <a:off x="4267200" y="1506538"/>
            <a:ext cx="4572000" cy="4208462"/>
          </a:xfrm>
          <a:prstGeom prst="rect">
            <a:avLst/>
          </a:prstGeom>
          <a:solidFill>
            <a:schemeClr val="bg1"/>
          </a:solidFill>
        </p:spPr>
        <p:txBody>
          <a:bodyPr>
            <a:normAutofit fontScale="92500" lnSpcReduction="20000"/>
          </a:bodyPr>
          <a:lstStyle/>
          <a:p>
            <a:pPr>
              <a:defRPr/>
            </a:pPr>
            <a:endParaRPr lang="en-US" altLang="en-US" sz="2000" dirty="0"/>
          </a:p>
          <a:p>
            <a:pPr>
              <a:defRPr/>
            </a:pPr>
            <a:r>
              <a:rPr lang="en-US" altLang="en-US" sz="2000" dirty="0"/>
              <a:t>Hot Sockets are just that – hot sockets and not hot meters</a:t>
            </a:r>
          </a:p>
          <a:p>
            <a:pPr eaLnBrk="1" hangingPunct="1">
              <a:defRPr/>
            </a:pPr>
            <a:r>
              <a:rPr lang="en-US" altLang="en-US" sz="2000" dirty="0"/>
              <a:t>Some meters handle hot socket situations better than others</a:t>
            </a:r>
          </a:p>
          <a:p>
            <a:pPr marL="0" indent="0" eaLnBrk="1" hangingPunct="1">
              <a:buFont typeface="Times New Roman" panose="02020603050405020304" pitchFamily="18" charset="0"/>
              <a:buNone/>
              <a:defRPr/>
            </a:pPr>
            <a:endParaRPr lang="en-US" altLang="en-US" sz="2000" dirty="0"/>
          </a:p>
          <a:p>
            <a:pPr marL="0" indent="0" algn="ctr" eaLnBrk="1" hangingPunct="1">
              <a:buFont typeface="Times New Roman" panose="02020603050405020304" pitchFamily="18" charset="0"/>
              <a:buNone/>
              <a:defRPr/>
            </a:pPr>
            <a:r>
              <a:rPr lang="en-US" altLang="en-US" sz="2000" dirty="0"/>
              <a:t>Physical Symptoms</a:t>
            </a:r>
          </a:p>
          <a:p>
            <a:pPr eaLnBrk="1" hangingPunct="1">
              <a:defRPr/>
            </a:pPr>
            <a:r>
              <a:rPr lang="en-US" altLang="en-US" sz="2000" dirty="0"/>
              <a:t>Pitted and discolored meter blades</a:t>
            </a:r>
          </a:p>
          <a:p>
            <a:pPr eaLnBrk="1" hangingPunct="1">
              <a:defRPr/>
            </a:pPr>
            <a:r>
              <a:rPr lang="en-US" altLang="en-US" sz="2000" dirty="0"/>
              <a:t>Melted plastic around one or more of the meter stabs (typically the plastic around one stab is where the deformation starts)</a:t>
            </a:r>
          </a:p>
          <a:p>
            <a:pPr eaLnBrk="1" hangingPunct="1">
              <a:defRPr/>
            </a:pPr>
            <a:r>
              <a:rPr lang="en-US" altLang="en-US" sz="2000" dirty="0"/>
              <a:t>Pitted and discolored socket jaws</a:t>
            </a:r>
          </a:p>
          <a:p>
            <a:pPr eaLnBrk="1" hangingPunct="1">
              <a:defRPr/>
            </a:pPr>
            <a:r>
              <a:rPr lang="en-US" altLang="en-US" sz="2000" dirty="0"/>
              <a:t>Loss of spring tension in the socket jaws</a:t>
            </a:r>
          </a:p>
          <a:p>
            <a:pPr eaLnBrk="1" hangingPunct="1">
              <a:defRPr/>
            </a:pPr>
            <a:endParaRPr lang="en-US" altLang="en-US" sz="1800" dirty="0"/>
          </a:p>
        </p:txBody>
      </p:sp>
      <p:sp>
        <p:nvSpPr>
          <p:cNvPr id="34820" name="Text Box 8">
            <a:extLst>
              <a:ext uri="{FF2B5EF4-FFF2-40B4-BE49-F238E27FC236}">
                <a16:creationId xmlns:a16="http://schemas.microsoft.com/office/drawing/2014/main" id="{BAFE1B73-461F-D941-DA54-BC6CC72F2D44}"/>
              </a:ext>
            </a:extLst>
          </p:cNvPr>
          <p:cNvSpPr txBox="1">
            <a:spLocks noChangeArrowheads="1"/>
          </p:cNvSpPr>
          <p:nvPr/>
        </p:nvSpPr>
        <p:spPr bwMode="auto">
          <a:xfrm>
            <a:off x="609600" y="34198"/>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r">
              <a:buFont typeface="Times New Roman" panose="02020603050405020304" pitchFamily="18" charset="0"/>
              <a:buNone/>
            </a:pPr>
            <a:r>
              <a:rPr lang="en-US" altLang="en-US" sz="2700" b="1" cap="small" dirty="0">
                <a:solidFill>
                  <a:srgbClr val="E10027"/>
                </a:solidFill>
                <a:effectLst>
                  <a:outerShdw blurRad="50800" dist="38100" dir="10800000" algn="r" rotWithShape="0">
                    <a:prstClr val="black">
                      <a:alpha val="40000"/>
                    </a:prstClr>
                  </a:outerShdw>
                </a:effectLst>
                <a:latin typeface="Cabin" pitchFamily="2" charset="77"/>
                <a:ea typeface="+mj-ea"/>
                <a:cs typeface="+mj-cs"/>
              </a:rPr>
              <a:t>Searching for Hot Sockets - Common Features </a:t>
            </a:r>
            <a:br>
              <a:rPr lang="en-US" altLang="en-US" sz="2700" b="1" cap="small" dirty="0">
                <a:solidFill>
                  <a:srgbClr val="E10027"/>
                </a:solidFill>
                <a:effectLst>
                  <a:outerShdw blurRad="50800" dist="38100" dir="10800000" algn="r" rotWithShape="0">
                    <a:prstClr val="black">
                      <a:alpha val="40000"/>
                    </a:prstClr>
                  </a:outerShdw>
                </a:effectLst>
                <a:latin typeface="Cabin" pitchFamily="2" charset="77"/>
                <a:ea typeface="+mj-ea"/>
                <a:cs typeface="+mj-cs"/>
              </a:rPr>
            </a:br>
            <a:r>
              <a:rPr lang="en-US" altLang="en-US" sz="2700" b="1" cap="small" dirty="0">
                <a:solidFill>
                  <a:srgbClr val="E10027"/>
                </a:solidFill>
                <a:effectLst>
                  <a:outerShdw blurRad="50800" dist="38100" dir="10800000" algn="r" rotWithShape="0">
                    <a:prstClr val="black">
                      <a:alpha val="40000"/>
                    </a:prstClr>
                  </a:outerShdw>
                </a:effectLst>
                <a:latin typeface="Cabin" pitchFamily="2" charset="77"/>
                <a:ea typeface="+mj-ea"/>
                <a:cs typeface="+mj-cs"/>
              </a:rPr>
              <a:t>and Common Sources of Concern </a:t>
            </a:r>
          </a:p>
        </p:txBody>
      </p:sp>
      <p:pic>
        <p:nvPicPr>
          <p:cNvPr id="34821" name="Picture 10" descr="300 005">
            <a:extLst>
              <a:ext uri="{FF2B5EF4-FFF2-40B4-BE49-F238E27FC236}">
                <a16:creationId xmlns:a16="http://schemas.microsoft.com/office/drawing/2014/main" id="{78C0D0CE-E036-011B-AE15-A50E62B17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355AE55E-D5AB-B0A0-358D-8D20EA116F35}"/>
              </a:ext>
            </a:extLst>
          </p:cNvPr>
          <p:cNvSpPr/>
          <p:nvPr/>
        </p:nvSpPr>
        <p:spPr>
          <a:xfrm>
            <a:off x="2343150" y="1447800"/>
            <a:ext cx="85725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34823" name="Group 2">
            <a:extLst>
              <a:ext uri="{FF2B5EF4-FFF2-40B4-BE49-F238E27FC236}">
                <a16:creationId xmlns:a16="http://schemas.microsoft.com/office/drawing/2014/main" id="{872E1E6A-6BF2-5B92-CEF4-D34465D1BF0C}"/>
              </a:ext>
            </a:extLst>
          </p:cNvPr>
          <p:cNvGrpSpPr>
            <a:grpSpLocks/>
          </p:cNvGrpSpPr>
          <p:nvPr/>
        </p:nvGrpSpPr>
        <p:grpSpPr bwMode="auto">
          <a:xfrm>
            <a:off x="762000" y="4191000"/>
            <a:ext cx="2801937" cy="2057400"/>
            <a:chOff x="4876800" y="3810000"/>
            <a:chExt cx="2801938" cy="2057400"/>
          </a:xfrm>
        </p:grpSpPr>
        <p:pic>
          <p:nvPicPr>
            <p:cNvPr id="34824" name="Picture 12" descr="fire_nanaimo_bc">
              <a:extLst>
                <a:ext uri="{FF2B5EF4-FFF2-40B4-BE49-F238E27FC236}">
                  <a16:creationId xmlns:a16="http://schemas.microsoft.com/office/drawing/2014/main" id="{6C10689D-3420-44B5-74E3-2A3B4E18D4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810000"/>
              <a:ext cx="28019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4A580E37-CBEF-8D04-5C53-2D1321DA19C7}"/>
                </a:ext>
              </a:extLst>
            </p:cNvPr>
            <p:cNvSpPr/>
            <p:nvPr/>
          </p:nvSpPr>
          <p:spPr>
            <a:xfrm>
              <a:off x="6553201" y="4876800"/>
              <a:ext cx="466725" cy="704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C5B46230-40D1-6C7D-F545-FD0A6AC817AE}"/>
              </a:ext>
            </a:extLst>
          </p:cNvPr>
          <p:cNvSpPr>
            <a:spLocks noGrp="1" noChangeArrowheads="1"/>
          </p:cNvSpPr>
          <p:nvPr>
            <p:ph type="title" idx="4294967295"/>
          </p:nvPr>
        </p:nvSpPr>
        <p:spPr bwMode="auto">
          <a:xfrm>
            <a:off x="609600" y="0"/>
            <a:ext cx="8229600" cy="1143000"/>
          </a:xfrm>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eaLnBrk="1" hangingPunct="1"/>
            <a:r>
              <a:rPr lang="en-US" altLang="en-US" sz="2800" b="1" dirty="0">
                <a:latin typeface="Arial" panose="020B0604020202020204" pitchFamily="34" charset="0"/>
              </a:rPr>
              <a:t>Field Inspection of Sockets</a:t>
            </a:r>
            <a:br>
              <a:rPr lang="en-US" altLang="en-US" sz="2800" b="1" dirty="0">
                <a:latin typeface="Arial" panose="020B0604020202020204" pitchFamily="34" charset="0"/>
              </a:rPr>
            </a:br>
            <a:r>
              <a:rPr lang="en-US" altLang="en-US" sz="2800" b="1" dirty="0">
                <a:latin typeface="Arial" panose="020B0604020202020204" pitchFamily="34" charset="0"/>
              </a:rPr>
              <a:t>Best Practices </a:t>
            </a:r>
          </a:p>
        </p:txBody>
      </p:sp>
      <p:sp>
        <p:nvSpPr>
          <p:cNvPr id="36867" name="Rectangle 5">
            <a:extLst>
              <a:ext uri="{FF2B5EF4-FFF2-40B4-BE49-F238E27FC236}">
                <a16:creationId xmlns:a16="http://schemas.microsoft.com/office/drawing/2014/main" id="{4C3FD542-B85E-3F59-6B02-6265D556F316}"/>
              </a:ext>
            </a:extLst>
          </p:cNvPr>
          <p:cNvSpPr>
            <a:spLocks noGrp="1" noChangeArrowheads="1"/>
          </p:cNvSpPr>
          <p:nvPr>
            <p:ph type="body" idx="4294967295"/>
          </p:nvPr>
        </p:nvSpPr>
        <p:spPr bwMode="auto">
          <a:xfrm>
            <a:off x="304800" y="1600200"/>
            <a:ext cx="5461000" cy="464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lnSpc>
                <a:spcPct val="80000"/>
              </a:lnSpc>
            </a:pPr>
            <a:r>
              <a:rPr lang="en-US" altLang="en-US" sz="1800" b="1"/>
              <a:t>Example field check list</a:t>
            </a:r>
          </a:p>
          <a:p>
            <a:pPr lvl="1" eaLnBrk="1" hangingPunct="1">
              <a:lnSpc>
                <a:spcPct val="105000"/>
              </a:lnSpc>
            </a:pPr>
            <a:r>
              <a:rPr lang="en-US" altLang="en-US" sz="1800"/>
              <a:t>Gaps in meter socket jaws</a:t>
            </a:r>
          </a:p>
          <a:p>
            <a:pPr lvl="1" eaLnBrk="1" hangingPunct="1">
              <a:lnSpc>
                <a:spcPct val="105000"/>
              </a:lnSpc>
            </a:pPr>
            <a:r>
              <a:rPr lang="en-US" altLang="en-US" sz="1800"/>
              <a:t>Discoloration of one jaw vs. the other three</a:t>
            </a:r>
          </a:p>
          <a:p>
            <a:pPr lvl="1" eaLnBrk="1" hangingPunct="1">
              <a:lnSpc>
                <a:spcPct val="105000"/>
              </a:lnSpc>
            </a:pPr>
            <a:r>
              <a:rPr lang="en-US" altLang="en-US" sz="1800"/>
              <a:t>Signs of melted or deformed plastic on meter base</a:t>
            </a:r>
          </a:p>
          <a:p>
            <a:pPr lvl="1" eaLnBrk="1" hangingPunct="1">
              <a:lnSpc>
                <a:spcPct val="105000"/>
              </a:lnSpc>
            </a:pPr>
            <a:r>
              <a:rPr lang="en-US" altLang="en-US" sz="1800"/>
              <a:t>Pitting of either meter blade or socket jaw</a:t>
            </a:r>
          </a:p>
          <a:p>
            <a:pPr lvl="1" eaLnBrk="1" hangingPunct="1">
              <a:lnSpc>
                <a:spcPct val="105000"/>
              </a:lnSpc>
            </a:pPr>
            <a:r>
              <a:rPr lang="en-US" altLang="en-US" sz="1800"/>
              <a:t>Loss of tension in meter socket jaws</a:t>
            </a:r>
          </a:p>
          <a:p>
            <a:pPr lvl="1" eaLnBrk="1" hangingPunct="1">
              <a:lnSpc>
                <a:spcPct val="105000"/>
              </a:lnSpc>
            </a:pPr>
            <a:r>
              <a:rPr lang="en-US" altLang="en-US" sz="1800"/>
              <a:t>Check condition of  wire insulation and connections to  meter jaws</a:t>
            </a:r>
          </a:p>
          <a:p>
            <a:pPr lvl="1" eaLnBrk="1" hangingPunct="1">
              <a:lnSpc>
                <a:spcPct val="105000"/>
              </a:lnSpc>
            </a:pPr>
            <a:r>
              <a:rPr lang="en-US" altLang="en-US" sz="1800"/>
              <a:t>Check the overall condition of the box, socket, meter and how they attach to each other and the building.</a:t>
            </a:r>
          </a:p>
          <a:p>
            <a:pPr lvl="1" eaLnBrk="1" hangingPunct="1">
              <a:lnSpc>
                <a:spcPct val="105000"/>
              </a:lnSpc>
            </a:pPr>
            <a:r>
              <a:rPr lang="en-US" altLang="en-US" sz="1800"/>
              <a:t>Look for signs of tampering</a:t>
            </a:r>
          </a:p>
          <a:p>
            <a:pPr lvl="1" eaLnBrk="1" hangingPunct="1">
              <a:lnSpc>
                <a:spcPct val="105000"/>
              </a:lnSpc>
            </a:pPr>
            <a:r>
              <a:rPr lang="en-US" altLang="en-US" sz="1800"/>
              <a:t>Look for signs of water or debris inside of the meter can</a:t>
            </a:r>
          </a:p>
        </p:txBody>
      </p:sp>
      <p:pic>
        <p:nvPicPr>
          <p:cNvPr id="36868" name="Picture 10" descr="istock_000019428373small_resized">
            <a:extLst>
              <a:ext uri="{FF2B5EF4-FFF2-40B4-BE49-F238E27FC236}">
                <a16:creationId xmlns:a16="http://schemas.microsoft.com/office/drawing/2014/main" id="{D37C4E0B-D649-2410-F5E9-85386F329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800" y="16002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1">
            <a:extLst>
              <a:ext uri="{FF2B5EF4-FFF2-40B4-BE49-F238E27FC236}">
                <a16:creationId xmlns:a16="http://schemas.microsoft.com/office/drawing/2014/main" id="{F74B49FE-ED55-5984-80DA-E564D9C212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038600"/>
            <a:ext cx="26781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93D317D-6A57-0B26-D912-8D461012716C}"/>
              </a:ext>
            </a:extLst>
          </p:cNvPr>
          <p:cNvSpPr>
            <a:spLocks noGrp="1" noChangeArrowheads="1"/>
          </p:cNvSpPr>
          <p:nvPr>
            <p:ph type="title" idx="4294967295"/>
          </p:nvPr>
        </p:nvSpPr>
        <p:spPr bwMode="auto">
          <a:xfrm>
            <a:off x="457200" y="609600"/>
            <a:ext cx="8229600" cy="30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eaLnBrk="1" hangingPunct="1"/>
            <a:r>
              <a:rPr lang="en-US" altLang="en-US" sz="2800" b="1" dirty="0">
                <a:latin typeface="Arial" panose="020B0604020202020204" pitchFamily="34" charset="0"/>
              </a:rPr>
              <a:t>High Bills</a:t>
            </a:r>
          </a:p>
        </p:txBody>
      </p:sp>
      <p:sp>
        <p:nvSpPr>
          <p:cNvPr id="38915" name="Rectangle 3">
            <a:extLst>
              <a:ext uri="{FF2B5EF4-FFF2-40B4-BE49-F238E27FC236}">
                <a16:creationId xmlns:a16="http://schemas.microsoft.com/office/drawing/2014/main" id="{633C53F5-CB3B-75E9-CB10-617C0A52524B}"/>
              </a:ext>
            </a:extLst>
          </p:cNvPr>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z="2400"/>
              <a:t>Bill increases after a meter installation is always perceived as a new meter issue – this has always been true.</a:t>
            </a:r>
          </a:p>
          <a:p>
            <a:pPr eaLnBrk="1" hangingPunct="1"/>
            <a:r>
              <a:rPr lang="en-US" altLang="en-US" sz="2400"/>
              <a:t>Public is now more aware that a new meter is going on their house and any increase in their bill is immediately linked to the new meter and not to a change in usage.</a:t>
            </a:r>
          </a:p>
        </p:txBody>
      </p:sp>
      <p:pic>
        <p:nvPicPr>
          <p:cNvPr id="38916" name="Picture 5" descr="https://s3.amazonaws.com/lowres.cartoonstock.com/-electric_bill-paying_bills-bills-gas_bill-utility_bill-jknn537_low.jpg">
            <a:extLst>
              <a:ext uri="{FF2B5EF4-FFF2-40B4-BE49-F238E27FC236}">
                <a16:creationId xmlns:a16="http://schemas.microsoft.com/office/drawing/2014/main" id="{1888F245-875B-3361-B3D0-45C0BCE12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733800"/>
            <a:ext cx="3810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93D317D-6A57-0B26-D912-8D461012716C}"/>
              </a:ext>
            </a:extLst>
          </p:cNvPr>
          <p:cNvSpPr>
            <a:spLocks noGrp="1" noChangeArrowheads="1"/>
          </p:cNvSpPr>
          <p:nvPr>
            <p:ph type="title" idx="4294967295"/>
          </p:nvPr>
        </p:nvSpPr>
        <p:spPr bwMode="auto">
          <a:xfrm>
            <a:off x="457200" y="609600"/>
            <a:ext cx="8229600" cy="30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eaLnBrk="1" hangingPunct="1"/>
            <a:r>
              <a:rPr lang="en-US" altLang="en-US" sz="2800" b="1" dirty="0">
                <a:latin typeface="Arial" panose="020B0604020202020204" pitchFamily="34" charset="0"/>
              </a:rPr>
              <a:t>High Bills – what are the causes</a:t>
            </a:r>
          </a:p>
        </p:txBody>
      </p:sp>
      <p:sp>
        <p:nvSpPr>
          <p:cNvPr id="38915" name="Rectangle 3">
            <a:extLst>
              <a:ext uri="{FF2B5EF4-FFF2-40B4-BE49-F238E27FC236}">
                <a16:creationId xmlns:a16="http://schemas.microsoft.com/office/drawing/2014/main" id="{633C53F5-CB3B-75E9-CB10-617C0A52524B}"/>
              </a:ext>
            </a:extLst>
          </p:cNvPr>
          <p:cNvSpPr>
            <a:spLocks noGrp="1" noChangeArrowheads="1"/>
          </p:cNvSpPr>
          <p:nvPr>
            <p:ph type="body" idx="1"/>
          </p:nvPr>
        </p:nvSpPr>
        <p:spPr bwMode="auto">
          <a:xfrm>
            <a:off x="430696" y="1295400"/>
            <a:ext cx="82296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p>
            <a:pPr marL="0" indent="0" eaLnBrk="1" hangingPunct="1">
              <a:buNone/>
            </a:pPr>
            <a:r>
              <a:rPr lang="en-US" altLang="en-US" sz="2400" dirty="0"/>
              <a:t>Most Common</a:t>
            </a:r>
          </a:p>
          <a:p>
            <a:pPr eaLnBrk="1" hangingPunct="1"/>
            <a:r>
              <a:rPr lang="en-US" altLang="en-US" sz="2400" dirty="0"/>
              <a:t>Bad final read.  This happens on a regular basis but is easily mitigated by taking a picture of the meter prior to removal so there is an indisputable record of the final read</a:t>
            </a:r>
          </a:p>
          <a:p>
            <a:pPr eaLnBrk="1" hangingPunct="1"/>
            <a:r>
              <a:rPr lang="en-US" altLang="en-US" sz="2400" dirty="0"/>
              <a:t>User pays attention to their bill for the first time in months or more typically years and do not recall their increased usage over that time frame</a:t>
            </a:r>
          </a:p>
          <a:p>
            <a:pPr lvl="1"/>
            <a:r>
              <a:rPr lang="en-US" altLang="en-US" sz="2000" dirty="0"/>
              <a:t>Beer fridge or meat freezer on their way out increase usage</a:t>
            </a:r>
          </a:p>
          <a:p>
            <a:pPr lvl="1"/>
            <a:r>
              <a:rPr lang="en-US" altLang="en-US" sz="2000" dirty="0"/>
              <a:t>New pool or expanded HVAC</a:t>
            </a:r>
          </a:p>
          <a:p>
            <a:pPr lvl="1"/>
            <a:r>
              <a:rPr lang="en-US" altLang="en-US" sz="2000" dirty="0"/>
              <a:t>Kids growing up </a:t>
            </a:r>
          </a:p>
          <a:p>
            <a:pPr marL="0" indent="0" eaLnBrk="1" hangingPunct="1">
              <a:buNone/>
            </a:pPr>
            <a:endParaRPr lang="en-US" altLang="en-US" sz="2400" dirty="0"/>
          </a:p>
          <a:p>
            <a:pPr marL="0" indent="0" eaLnBrk="1" hangingPunct="1">
              <a:buNone/>
            </a:pPr>
            <a:r>
              <a:rPr lang="en-US" altLang="en-US" sz="2400" dirty="0"/>
              <a:t>Less Common</a:t>
            </a:r>
          </a:p>
          <a:p>
            <a:r>
              <a:rPr lang="en-US" altLang="en-US" sz="2400" dirty="0"/>
              <a:t>Old meter really was slow</a:t>
            </a:r>
          </a:p>
          <a:p>
            <a:r>
              <a:rPr lang="en-US" altLang="en-US" sz="2400" dirty="0"/>
              <a:t>Previous owner had been stealing energy by compromising the old meter</a:t>
            </a:r>
          </a:p>
        </p:txBody>
      </p:sp>
    </p:spTree>
    <p:extLst>
      <p:ext uri="{BB962C8B-B14F-4D97-AF65-F5344CB8AC3E}">
        <p14:creationId xmlns:p14="http://schemas.microsoft.com/office/powerpoint/2010/main" val="3428412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60DA7DCC-240C-422B-F369-AC5FEC644289}"/>
              </a:ext>
            </a:extLst>
          </p:cNvPr>
          <p:cNvSpPr>
            <a:spLocks noGrp="1" noChangeArrowheads="1"/>
          </p:cNvSpPr>
          <p:nvPr>
            <p:ph idx="1"/>
          </p:nvPr>
        </p:nvSpPr>
        <p:spPr bwMode="auto">
          <a:xfrm>
            <a:off x="457200" y="1570038"/>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a:t>Understand Customer concerns about Smart Meters and AMI</a:t>
            </a:r>
          </a:p>
          <a:p>
            <a:pPr eaLnBrk="1" hangingPunct="1"/>
            <a:r>
              <a:rPr lang="en-US" altLang="en-US"/>
              <a:t>Be able to respond as a Utility and as a Utility Worker</a:t>
            </a:r>
          </a:p>
        </p:txBody>
      </p:sp>
      <p:sp>
        <p:nvSpPr>
          <p:cNvPr id="6146" name="Rectangle 2">
            <a:extLst>
              <a:ext uri="{FF2B5EF4-FFF2-40B4-BE49-F238E27FC236}">
                <a16:creationId xmlns:a16="http://schemas.microsoft.com/office/drawing/2014/main" id="{5E17EEFD-A5F8-7D82-C0F4-8996F4B14C42}"/>
              </a:ext>
            </a:extLst>
          </p:cNvPr>
          <p:cNvSpPr>
            <a:spLocks noGrp="1" noChangeArrowheads="1"/>
          </p:cNvSpPr>
          <p:nvPr>
            <p:ph type="title" idx="4294967295"/>
          </p:nvPr>
        </p:nvSpPr>
        <p:spPr bwMode="auto">
          <a:xfrm>
            <a:off x="990600" y="260074"/>
            <a:ext cx="7848600" cy="80803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3200" b="1" dirty="0">
                <a:latin typeface="Cabin" pitchFamily="2" charset="77"/>
              </a:rPr>
              <a:t>Session Objectives</a:t>
            </a:r>
          </a:p>
        </p:txBody>
      </p:sp>
      <p:pic>
        <p:nvPicPr>
          <p:cNvPr id="6148" name="Picture 5" descr="http://emfsafetynetwork.org/wp-content/uploads/2014/04/Maurer-smartmeterad-4-3-14.jpg">
            <a:extLst>
              <a:ext uri="{FF2B5EF4-FFF2-40B4-BE49-F238E27FC236}">
                <a16:creationId xmlns:a16="http://schemas.microsoft.com/office/drawing/2014/main" id="{CD554255-FB51-78B0-0EA6-D0E1F8996F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3075" y="3733800"/>
            <a:ext cx="28575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id="{EDD89C2A-4F80-2185-A693-74D9A5576E49}"/>
              </a:ext>
            </a:extLst>
          </p:cNvPr>
          <p:cNvSpPr txBox="1">
            <a:spLocks noChangeArrowheads="1"/>
          </p:cNvSpPr>
          <p:nvPr/>
        </p:nvSpPr>
        <p:spPr bwMode="auto">
          <a:xfrm>
            <a:off x="609600" y="468312"/>
            <a:ext cx="8229600" cy="5191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r" eaLnBrk="1" hangingPunct="1"/>
            <a:r>
              <a:rPr lang="en-US" altLang="en-US" sz="2800" b="1" cap="small" dirty="0">
                <a:solidFill>
                  <a:srgbClr val="E10027"/>
                </a:solidFill>
                <a:effectLst>
                  <a:outerShdw blurRad="50800" dist="38100" dir="10800000" algn="r" rotWithShape="0">
                    <a:prstClr val="black">
                      <a:alpha val="40000"/>
                    </a:prstClr>
                  </a:outerShdw>
                </a:effectLst>
                <a:ea typeface="+mj-ea"/>
                <a:cs typeface="+mj-cs"/>
              </a:rPr>
              <a:t>Privacy Issue–Big Brother is Watching Me</a:t>
            </a:r>
          </a:p>
        </p:txBody>
      </p:sp>
      <p:sp>
        <p:nvSpPr>
          <p:cNvPr id="39939" name="Text Box 3">
            <a:extLst>
              <a:ext uri="{FF2B5EF4-FFF2-40B4-BE49-F238E27FC236}">
                <a16:creationId xmlns:a16="http://schemas.microsoft.com/office/drawing/2014/main" id="{5F169515-F662-A668-4167-29D8996A5F70}"/>
              </a:ext>
            </a:extLst>
          </p:cNvPr>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39940" name="Text Box 4">
            <a:extLst>
              <a:ext uri="{FF2B5EF4-FFF2-40B4-BE49-F238E27FC236}">
                <a16:creationId xmlns:a16="http://schemas.microsoft.com/office/drawing/2014/main" id="{512CAA63-98C2-0E0F-3C1E-D6E3C41A9C8B}"/>
              </a:ext>
            </a:extLst>
          </p:cNvPr>
          <p:cNvSpPr txBox="1">
            <a:spLocks noChangeArrowheads="1"/>
          </p:cNvSpPr>
          <p:nvPr/>
        </p:nvSpPr>
        <p:spPr bwMode="auto">
          <a:xfrm>
            <a:off x="533400" y="1600200"/>
            <a:ext cx="44958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defRPr>
                <a:solidFill>
                  <a:srgbClr val="000000"/>
                </a:solidFill>
                <a:latin typeface="Arial" panose="020B0604020202020204" pitchFamily="34" charset="0"/>
              </a:defRPr>
            </a:lvl1pPr>
            <a:lvl2pPr marL="739775" indent="-282575">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dirty="0">
                <a:latin typeface="Cabin" pitchFamily="2" charset="77"/>
              </a:rPr>
              <a:t>The utility knows everything I am doing</a:t>
            </a:r>
          </a:p>
          <a:p>
            <a:pPr eaLnBrk="1" hangingPunct="1"/>
            <a:r>
              <a:rPr lang="en-US" altLang="en-US" sz="2400" dirty="0">
                <a:latin typeface="Cabin" pitchFamily="2" charset="77"/>
              </a:rPr>
              <a:t>Current involvement of UL in the metering space</a:t>
            </a:r>
          </a:p>
          <a:p>
            <a:pPr lvl="1" eaLnBrk="1" hangingPunct="1">
              <a:buFontTx/>
              <a:buChar char="•"/>
            </a:pPr>
            <a:r>
              <a:rPr lang="en-US" altLang="en-US" sz="2400" dirty="0">
                <a:latin typeface="Cabin" pitchFamily="2" charset="77"/>
              </a:rPr>
              <a:t>The utility will know everything I am doing</a:t>
            </a:r>
          </a:p>
          <a:p>
            <a:pPr lvl="1" eaLnBrk="1" hangingPunct="1">
              <a:buFontTx/>
              <a:buChar char="•"/>
            </a:pPr>
            <a:r>
              <a:rPr lang="en-US" altLang="en-US" sz="2400" dirty="0">
                <a:latin typeface="Cabin" pitchFamily="2" charset="77"/>
              </a:rPr>
              <a:t>My every move can be tracked</a:t>
            </a:r>
          </a:p>
          <a:p>
            <a:pPr lvl="1" eaLnBrk="1" hangingPunct="1">
              <a:buFontTx/>
              <a:buChar char="•"/>
            </a:pPr>
            <a:r>
              <a:rPr lang="en-US" altLang="en-US" sz="2400" dirty="0">
                <a:latin typeface="Cabin" pitchFamily="2" charset="77"/>
              </a:rPr>
              <a:t>I will never have any privacy again</a:t>
            </a:r>
          </a:p>
          <a:p>
            <a:pPr lvl="1" eaLnBrk="1" hangingPunct="1">
              <a:buFontTx/>
              <a:buChar char="•"/>
            </a:pPr>
            <a:endParaRPr lang="en-US" altLang="en-US" sz="2800" dirty="0">
              <a:latin typeface="Cabin" pitchFamily="2" charset="77"/>
            </a:endParaRPr>
          </a:p>
        </p:txBody>
      </p:sp>
      <p:pic>
        <p:nvPicPr>
          <p:cNvPr id="39941" name="Picture 6" descr="http://www.strasburger.com/wp-content/uploads/2015/01/Data-Privacy-465x349.jpg">
            <a:extLst>
              <a:ext uri="{FF2B5EF4-FFF2-40B4-BE49-F238E27FC236}">
                <a16:creationId xmlns:a16="http://schemas.microsoft.com/office/drawing/2014/main" id="{6C636BD6-6278-CCDB-ED42-5B5AE7055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8588" y="1731963"/>
            <a:ext cx="3470275"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a:extLst>
              <a:ext uri="{FF2B5EF4-FFF2-40B4-BE49-F238E27FC236}">
                <a16:creationId xmlns:a16="http://schemas.microsoft.com/office/drawing/2014/main" id="{A4D8BD24-FE70-47CF-D060-D98BC4D5EA55}"/>
              </a:ext>
            </a:extLst>
          </p:cNvPr>
          <p:cNvSpPr txBox="1">
            <a:spLocks noChangeArrowheads="1"/>
          </p:cNvSpPr>
          <p:nvPr/>
        </p:nvSpPr>
        <p:spPr bwMode="auto">
          <a:xfrm>
            <a:off x="533400" y="457200"/>
            <a:ext cx="8305800" cy="5207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r" eaLnBrk="1" hangingPunct="1"/>
            <a:r>
              <a:rPr lang="en-US" altLang="en-US" sz="2800" b="1" cap="small" dirty="0">
                <a:solidFill>
                  <a:srgbClr val="E10027"/>
                </a:solidFill>
                <a:effectLst>
                  <a:outerShdw blurRad="50800" dist="38100" dir="10800000" algn="r" rotWithShape="0">
                    <a:prstClr val="black">
                      <a:alpha val="40000"/>
                    </a:prstClr>
                  </a:outerShdw>
                </a:effectLst>
                <a:ea typeface="+mj-ea"/>
                <a:cs typeface="+mj-cs"/>
              </a:rPr>
              <a:t>Privacy Issues – real or imagined</a:t>
            </a:r>
          </a:p>
        </p:txBody>
      </p:sp>
      <p:sp>
        <p:nvSpPr>
          <p:cNvPr id="41987" name="Text Box 3">
            <a:extLst>
              <a:ext uri="{FF2B5EF4-FFF2-40B4-BE49-F238E27FC236}">
                <a16:creationId xmlns:a16="http://schemas.microsoft.com/office/drawing/2014/main" id="{2ACEB297-4571-E7CB-BED0-712705F5A196}"/>
              </a:ext>
            </a:extLst>
          </p:cNvPr>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41988" name="Text Box 4">
            <a:extLst>
              <a:ext uri="{FF2B5EF4-FFF2-40B4-BE49-F238E27FC236}">
                <a16:creationId xmlns:a16="http://schemas.microsoft.com/office/drawing/2014/main" id="{484D7D32-D9B9-153D-8032-EDDEE0613D8F}"/>
              </a:ext>
            </a:extLst>
          </p:cNvPr>
          <p:cNvSpPr txBox="1">
            <a:spLocks noChangeArrowheads="1"/>
          </p:cNvSpPr>
          <p:nvPr/>
        </p:nvSpPr>
        <p:spPr bwMode="auto">
          <a:xfrm>
            <a:off x="457200" y="1219200"/>
            <a:ext cx="8458200"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30000"/>
              </a:spcBef>
              <a:defRPr>
                <a:solidFill>
                  <a:srgbClr val="000000"/>
                </a:solidFill>
                <a:latin typeface="Arial" panose="020B0604020202020204" pitchFamily="34" charset="0"/>
              </a:defRPr>
            </a:lvl1pPr>
            <a:lvl2pPr marL="739775" indent="-282575">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dirty="0">
                <a:latin typeface="Cabin" pitchFamily="2" charset="77"/>
              </a:rPr>
              <a:t>Discussion Points</a:t>
            </a:r>
          </a:p>
          <a:p>
            <a:pPr eaLnBrk="1" hangingPunct="1"/>
            <a:endParaRPr lang="en-US" altLang="en-US" sz="2400" dirty="0">
              <a:latin typeface="Cabin" pitchFamily="2" charset="77"/>
            </a:endParaRPr>
          </a:p>
          <a:p>
            <a:pPr lvl="1" eaLnBrk="1" hangingPunct="1">
              <a:buFontTx/>
              <a:buChar char="•"/>
            </a:pPr>
            <a:r>
              <a:rPr lang="en-US" altLang="en-US" sz="2400" dirty="0">
                <a:latin typeface="Cabin" pitchFamily="2" charset="77"/>
              </a:rPr>
              <a:t>The information available from the internet is far more of a privacy invasion</a:t>
            </a:r>
          </a:p>
          <a:p>
            <a:pPr lvl="1" eaLnBrk="1" hangingPunct="1">
              <a:buFontTx/>
              <a:buChar char="•"/>
            </a:pPr>
            <a:r>
              <a:rPr lang="en-US" altLang="en-US" sz="2400" dirty="0">
                <a:latin typeface="Cabin" pitchFamily="2" charset="77"/>
              </a:rPr>
              <a:t>The phone utility knows who you are talking to</a:t>
            </a:r>
          </a:p>
          <a:p>
            <a:pPr lvl="1" eaLnBrk="1" hangingPunct="1">
              <a:buFontTx/>
              <a:buChar char="•"/>
            </a:pPr>
            <a:r>
              <a:rPr lang="en-US" altLang="en-US" sz="2400" dirty="0">
                <a:latin typeface="Cabin" pitchFamily="2" charset="77"/>
              </a:rPr>
              <a:t>The electric utility only knows how much energy you are using</a:t>
            </a:r>
          </a:p>
          <a:p>
            <a:pPr lvl="2">
              <a:buFontTx/>
              <a:buChar char="•"/>
            </a:pPr>
            <a:r>
              <a:rPr lang="en-US" altLang="en-US" dirty="0">
                <a:latin typeface="Cabin" pitchFamily="2" charset="77"/>
              </a:rPr>
              <a:t>Electric utilities are starting to gain the ability to understand the energy signature of various appliances in the home and can use this information to alert the consumer to changes in usage or failing equipment</a:t>
            </a:r>
          </a:p>
          <a:p>
            <a:pPr lvl="2">
              <a:buFontTx/>
              <a:buChar char="•"/>
            </a:pPr>
            <a:r>
              <a:rPr lang="en-US" altLang="en-US" dirty="0">
                <a:latin typeface="Cabin" pitchFamily="2" charset="77"/>
              </a:rPr>
              <a:t>Under no scenario does the electric utility know what is happening inside the house or even who is inside the house.  The cell phone companies know this, and internet providers may know this, but electric utilities do not.</a:t>
            </a:r>
          </a:p>
          <a:p>
            <a:pPr lvl="1" eaLnBrk="1" hangingPunct="1">
              <a:buFontTx/>
              <a:buChar char="•"/>
            </a:pPr>
            <a:endParaRPr lang="en-US" altLang="en-US" sz="2800" dirty="0">
              <a:latin typeface="Cabin" pitchFamily="2" charset="77"/>
            </a:endParaRPr>
          </a:p>
        </p:txBody>
      </p:sp>
      <p:pic>
        <p:nvPicPr>
          <p:cNvPr id="3" name="Picture 2" descr="A picture containing text, electronics, circuit">
            <a:extLst>
              <a:ext uri="{FF2B5EF4-FFF2-40B4-BE49-F238E27FC236}">
                <a16:creationId xmlns:a16="http://schemas.microsoft.com/office/drawing/2014/main" id="{07D126E1-A0E4-A18D-1BDA-996464ABC95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38600" y="1168717"/>
            <a:ext cx="1839686" cy="965835"/>
          </a:xfrm>
          <a:prstGeom prst="rect">
            <a:avLst/>
          </a:prstGeom>
        </p:spPr>
      </p:pic>
      <p:sp>
        <p:nvSpPr>
          <p:cNvPr id="4" name="TextBox 3">
            <a:extLst>
              <a:ext uri="{FF2B5EF4-FFF2-40B4-BE49-F238E27FC236}">
                <a16:creationId xmlns:a16="http://schemas.microsoft.com/office/drawing/2014/main" id="{393B17A9-FAF1-A5BB-EA0B-2810941688BC}"/>
              </a:ext>
            </a:extLst>
          </p:cNvPr>
          <p:cNvSpPr txBox="1"/>
          <p:nvPr/>
        </p:nvSpPr>
        <p:spPr>
          <a:xfrm>
            <a:off x="6096000" y="6903084"/>
            <a:ext cx="1600200" cy="507831"/>
          </a:xfrm>
          <a:prstGeom prst="rect">
            <a:avLst/>
          </a:prstGeom>
          <a:noFill/>
        </p:spPr>
        <p:txBody>
          <a:bodyPr wrap="square" rtlCol="0">
            <a:spAutoFit/>
          </a:bodyPr>
          <a:lstStyle/>
          <a:p>
            <a:r>
              <a:rPr lang="en-US" sz="900">
                <a:hlinkClick r:id="rId4" tooltip="https://www.privateinternetaccess.com/blog/popular-privacy-browser-extensions/"/>
              </a:rPr>
              <a:t>This Photo</a:t>
            </a:r>
            <a:r>
              <a:rPr lang="en-US" sz="900"/>
              <a:t> by Unknown Author is licensed under </a:t>
            </a:r>
            <a:r>
              <a:rPr lang="en-US" sz="900">
                <a:hlinkClick r:id="rId5" tooltip="https://creativecommons.org/licenses/by-sa/3.0/"/>
              </a:rPr>
              <a:t>CC BY-SA</a:t>
            </a:r>
            <a:endParaRPr lang="en-US" sz="9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a:extLst>
              <a:ext uri="{FF2B5EF4-FFF2-40B4-BE49-F238E27FC236}">
                <a16:creationId xmlns:a16="http://schemas.microsoft.com/office/drawing/2014/main" id="{A4D8BD24-FE70-47CF-D060-D98BC4D5EA55}"/>
              </a:ext>
            </a:extLst>
          </p:cNvPr>
          <p:cNvSpPr txBox="1">
            <a:spLocks noChangeArrowheads="1"/>
          </p:cNvSpPr>
          <p:nvPr/>
        </p:nvSpPr>
        <p:spPr bwMode="auto">
          <a:xfrm>
            <a:off x="533400" y="457200"/>
            <a:ext cx="8305800" cy="52322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r" eaLnBrk="1" hangingPunct="1"/>
            <a:r>
              <a:rPr lang="en-US" altLang="en-US" sz="2800" b="1" cap="small" dirty="0">
                <a:solidFill>
                  <a:srgbClr val="E10027"/>
                </a:solidFill>
                <a:effectLst>
                  <a:outerShdw blurRad="50800" dist="38100" dir="10800000" algn="r" rotWithShape="0">
                    <a:prstClr val="black">
                      <a:alpha val="40000"/>
                    </a:prstClr>
                  </a:outerShdw>
                </a:effectLst>
                <a:ea typeface="+mj-ea"/>
                <a:cs typeface="+mj-cs"/>
              </a:rPr>
              <a:t>What are the Pro’s of AMI?</a:t>
            </a:r>
          </a:p>
        </p:txBody>
      </p:sp>
      <p:sp>
        <p:nvSpPr>
          <p:cNvPr id="41987" name="Text Box 3">
            <a:extLst>
              <a:ext uri="{FF2B5EF4-FFF2-40B4-BE49-F238E27FC236}">
                <a16:creationId xmlns:a16="http://schemas.microsoft.com/office/drawing/2014/main" id="{2ACEB297-4571-E7CB-BED0-712705F5A196}"/>
              </a:ext>
            </a:extLst>
          </p:cNvPr>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41988" name="Text Box 4">
            <a:extLst>
              <a:ext uri="{FF2B5EF4-FFF2-40B4-BE49-F238E27FC236}">
                <a16:creationId xmlns:a16="http://schemas.microsoft.com/office/drawing/2014/main" id="{484D7D32-D9B9-153D-8032-EDDEE0613D8F}"/>
              </a:ext>
            </a:extLst>
          </p:cNvPr>
          <p:cNvSpPr txBox="1">
            <a:spLocks noChangeArrowheads="1"/>
          </p:cNvSpPr>
          <p:nvPr/>
        </p:nvSpPr>
        <p:spPr bwMode="auto">
          <a:xfrm>
            <a:off x="533400" y="1295400"/>
            <a:ext cx="8305800"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defRPr>
                <a:solidFill>
                  <a:srgbClr val="000000"/>
                </a:solidFill>
                <a:latin typeface="Arial" panose="020B0604020202020204" pitchFamily="34" charset="0"/>
              </a:defRPr>
            </a:lvl1pPr>
            <a:lvl2pPr marL="739775" indent="-282575">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000" dirty="0">
                <a:latin typeface="Cabin" pitchFamily="2" charset="77"/>
              </a:rPr>
              <a:t>“But Why are you putting these new meters in?  My old meter was just fine….”</a:t>
            </a:r>
          </a:p>
          <a:p>
            <a:pPr eaLnBrk="1" hangingPunct="1"/>
            <a:r>
              <a:rPr lang="en-US" altLang="en-US" sz="2000" dirty="0">
                <a:latin typeface="Cabin" pitchFamily="2" charset="77"/>
              </a:rPr>
              <a:t>The Discussion Points are ironically the same ones plus a trump card – Improved Reliability</a:t>
            </a:r>
          </a:p>
          <a:p>
            <a:pPr lvl="1" eaLnBrk="1" hangingPunct="1">
              <a:buFontTx/>
              <a:buChar char="•"/>
            </a:pPr>
            <a:r>
              <a:rPr lang="en-US" altLang="en-US" sz="2000" dirty="0">
                <a:latin typeface="Cabin" pitchFamily="2" charset="77"/>
              </a:rPr>
              <a:t>Privacy - No one needs to come to their home to read the meter any more.  This gives the rate payer more privacy and less intrusions into their life.</a:t>
            </a:r>
          </a:p>
          <a:p>
            <a:pPr lvl="1" eaLnBrk="1" hangingPunct="1">
              <a:buFontTx/>
              <a:buChar char="•"/>
            </a:pPr>
            <a:r>
              <a:rPr lang="en-US" altLang="en-US" sz="2000" dirty="0">
                <a:latin typeface="Cabin" pitchFamily="2" charset="77"/>
              </a:rPr>
              <a:t>Safety – the new meters have sensors embedded in them to help detect if there is an electrical issue or if there is are elevated temperatures that could lead to a fire.  There is also a disconnect that can be used to shut off power (grossly elevated temperature or a wild fire situation)</a:t>
            </a:r>
          </a:p>
        </p:txBody>
      </p:sp>
      <p:pic>
        <p:nvPicPr>
          <p:cNvPr id="3" name="Picture 2" descr="Icon&#10;&#10;Description automatically generated">
            <a:extLst>
              <a:ext uri="{FF2B5EF4-FFF2-40B4-BE49-F238E27FC236}">
                <a16:creationId xmlns:a16="http://schemas.microsoft.com/office/drawing/2014/main" id="{9BE525DD-2141-8769-1E73-55D6CDD6B82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05600" y="5181600"/>
            <a:ext cx="1154011" cy="1331952"/>
          </a:xfrm>
          <a:prstGeom prst="rect">
            <a:avLst/>
          </a:prstGeom>
        </p:spPr>
      </p:pic>
    </p:spTree>
    <p:extLst>
      <p:ext uri="{BB962C8B-B14F-4D97-AF65-F5344CB8AC3E}">
        <p14:creationId xmlns:p14="http://schemas.microsoft.com/office/powerpoint/2010/main" val="1562537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a:extLst>
              <a:ext uri="{FF2B5EF4-FFF2-40B4-BE49-F238E27FC236}">
                <a16:creationId xmlns:a16="http://schemas.microsoft.com/office/drawing/2014/main" id="{A4D8BD24-FE70-47CF-D060-D98BC4D5EA55}"/>
              </a:ext>
            </a:extLst>
          </p:cNvPr>
          <p:cNvSpPr txBox="1">
            <a:spLocks noChangeArrowheads="1"/>
          </p:cNvSpPr>
          <p:nvPr/>
        </p:nvSpPr>
        <p:spPr bwMode="auto">
          <a:xfrm>
            <a:off x="533400" y="457200"/>
            <a:ext cx="8305800" cy="52322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r" eaLnBrk="1" hangingPunct="1"/>
            <a:r>
              <a:rPr lang="en-US" altLang="en-US" sz="2800" b="1" cap="small" dirty="0">
                <a:solidFill>
                  <a:srgbClr val="E10027"/>
                </a:solidFill>
                <a:effectLst>
                  <a:outerShdw blurRad="50800" dist="38100" dir="10800000" algn="r" rotWithShape="0">
                    <a:prstClr val="black">
                      <a:alpha val="40000"/>
                    </a:prstClr>
                  </a:outerShdw>
                </a:effectLst>
                <a:ea typeface="+mj-ea"/>
                <a:cs typeface="+mj-cs"/>
              </a:rPr>
              <a:t>What are the Pro’s of AMI?</a:t>
            </a:r>
          </a:p>
        </p:txBody>
      </p:sp>
      <p:sp>
        <p:nvSpPr>
          <p:cNvPr id="41987" name="Text Box 3">
            <a:extLst>
              <a:ext uri="{FF2B5EF4-FFF2-40B4-BE49-F238E27FC236}">
                <a16:creationId xmlns:a16="http://schemas.microsoft.com/office/drawing/2014/main" id="{2ACEB297-4571-E7CB-BED0-712705F5A196}"/>
              </a:ext>
            </a:extLst>
          </p:cNvPr>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41988" name="Text Box 4">
            <a:extLst>
              <a:ext uri="{FF2B5EF4-FFF2-40B4-BE49-F238E27FC236}">
                <a16:creationId xmlns:a16="http://schemas.microsoft.com/office/drawing/2014/main" id="{484D7D32-D9B9-153D-8032-EDDEE0613D8F}"/>
              </a:ext>
            </a:extLst>
          </p:cNvPr>
          <p:cNvSpPr txBox="1">
            <a:spLocks noChangeArrowheads="1"/>
          </p:cNvSpPr>
          <p:nvPr/>
        </p:nvSpPr>
        <p:spPr bwMode="auto">
          <a:xfrm>
            <a:off x="533400" y="1295400"/>
            <a:ext cx="8305800" cy="2419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defRPr>
                <a:solidFill>
                  <a:srgbClr val="000000"/>
                </a:solidFill>
                <a:latin typeface="Arial" panose="020B0604020202020204" pitchFamily="34" charset="0"/>
              </a:defRPr>
            </a:lvl1pPr>
            <a:lvl2pPr marL="739775" indent="-282575">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lvl="1" eaLnBrk="1" hangingPunct="1">
              <a:buFontTx/>
              <a:buChar char="•"/>
            </a:pPr>
            <a:r>
              <a:rPr lang="en-US" altLang="en-US" sz="2400" dirty="0">
                <a:latin typeface="Cabin" pitchFamily="2" charset="77"/>
              </a:rPr>
              <a:t>Cost reduction – No one needs to read the meter reducing costs.  The meters firmware can be updated remotely and even rates can be changed remotely.</a:t>
            </a:r>
          </a:p>
          <a:p>
            <a:pPr lvl="1" eaLnBrk="1" hangingPunct="1">
              <a:buFontTx/>
              <a:buChar char="•"/>
            </a:pPr>
            <a:r>
              <a:rPr lang="en-US" altLang="en-US" sz="2400" dirty="0">
                <a:latin typeface="Cabin" pitchFamily="2" charset="77"/>
              </a:rPr>
              <a:t>Health – Nope, we got </a:t>
            </a:r>
            <a:r>
              <a:rPr lang="en-US" altLang="en-US" sz="2400" dirty="0" err="1">
                <a:latin typeface="Cabin" pitchFamily="2" charset="77"/>
              </a:rPr>
              <a:t>nothin</a:t>
            </a:r>
            <a:r>
              <a:rPr lang="en-US" altLang="en-US" sz="2400" dirty="0">
                <a:latin typeface="Cabin" pitchFamily="2" charset="77"/>
              </a:rPr>
              <a:t>’ here.  We do not affect your health other than we can provide more reliable power and peace of mind.</a:t>
            </a:r>
          </a:p>
        </p:txBody>
      </p:sp>
      <p:pic>
        <p:nvPicPr>
          <p:cNvPr id="11" name="Picture 10" descr="A picture containing text, clipart, vector graphics, screenshot">
            <a:extLst>
              <a:ext uri="{FF2B5EF4-FFF2-40B4-BE49-F238E27FC236}">
                <a16:creationId xmlns:a16="http://schemas.microsoft.com/office/drawing/2014/main" id="{3BD99C53-6366-5989-AC1A-056A4D75C9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00400" y="4029504"/>
            <a:ext cx="3200400" cy="2074033"/>
          </a:xfrm>
          <a:prstGeom prst="rect">
            <a:avLst/>
          </a:prstGeom>
        </p:spPr>
      </p:pic>
    </p:spTree>
    <p:extLst>
      <p:ext uri="{BB962C8B-B14F-4D97-AF65-F5344CB8AC3E}">
        <p14:creationId xmlns:p14="http://schemas.microsoft.com/office/powerpoint/2010/main" val="1704649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a:extLst>
              <a:ext uri="{FF2B5EF4-FFF2-40B4-BE49-F238E27FC236}">
                <a16:creationId xmlns:a16="http://schemas.microsoft.com/office/drawing/2014/main" id="{A4D8BD24-FE70-47CF-D060-D98BC4D5EA55}"/>
              </a:ext>
            </a:extLst>
          </p:cNvPr>
          <p:cNvSpPr txBox="1">
            <a:spLocks noChangeArrowheads="1"/>
          </p:cNvSpPr>
          <p:nvPr/>
        </p:nvSpPr>
        <p:spPr bwMode="auto">
          <a:xfrm>
            <a:off x="533400" y="457200"/>
            <a:ext cx="8305800" cy="49244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r" eaLnBrk="1" hangingPunct="1"/>
            <a:r>
              <a:rPr lang="en-US" altLang="en-US" sz="2600" b="1" cap="small" dirty="0">
                <a:solidFill>
                  <a:srgbClr val="E10027"/>
                </a:solidFill>
                <a:effectLst>
                  <a:outerShdw blurRad="50800" dist="38100" dir="10800000" algn="r" rotWithShape="0">
                    <a:prstClr val="black">
                      <a:alpha val="40000"/>
                    </a:prstClr>
                  </a:outerShdw>
                </a:effectLst>
                <a:ea typeface="+mj-ea"/>
                <a:cs typeface="+mj-cs"/>
              </a:rPr>
              <a:t>Most Important Pro of them all - Reliability</a:t>
            </a:r>
          </a:p>
        </p:txBody>
      </p:sp>
      <p:sp>
        <p:nvSpPr>
          <p:cNvPr id="41987" name="Text Box 3">
            <a:extLst>
              <a:ext uri="{FF2B5EF4-FFF2-40B4-BE49-F238E27FC236}">
                <a16:creationId xmlns:a16="http://schemas.microsoft.com/office/drawing/2014/main" id="{2ACEB297-4571-E7CB-BED0-712705F5A196}"/>
              </a:ext>
            </a:extLst>
          </p:cNvPr>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41988" name="Text Box 4">
            <a:extLst>
              <a:ext uri="{FF2B5EF4-FFF2-40B4-BE49-F238E27FC236}">
                <a16:creationId xmlns:a16="http://schemas.microsoft.com/office/drawing/2014/main" id="{484D7D32-D9B9-153D-8032-EDDEE0613D8F}"/>
              </a:ext>
            </a:extLst>
          </p:cNvPr>
          <p:cNvSpPr txBox="1">
            <a:spLocks noChangeArrowheads="1"/>
          </p:cNvSpPr>
          <p:nvPr/>
        </p:nvSpPr>
        <p:spPr bwMode="auto">
          <a:xfrm>
            <a:off x="533400" y="1295400"/>
            <a:ext cx="8305800" cy="490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defRPr>
                <a:solidFill>
                  <a:srgbClr val="000000"/>
                </a:solidFill>
                <a:latin typeface="Arial" panose="020B0604020202020204" pitchFamily="34" charset="0"/>
              </a:defRPr>
            </a:lvl1pPr>
            <a:lvl2pPr marL="739775" indent="-282575">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dirty="0">
                <a:latin typeface="Cabin" pitchFamily="2" charset="77"/>
              </a:rPr>
              <a:t>Trump Card – Reliability</a:t>
            </a:r>
          </a:p>
          <a:p>
            <a:pPr eaLnBrk="1" hangingPunct="1"/>
            <a:endParaRPr lang="en-US" altLang="en-US" sz="2400" dirty="0">
              <a:latin typeface="Cabin" pitchFamily="2" charset="77"/>
            </a:endParaRPr>
          </a:p>
          <a:p>
            <a:pPr eaLnBrk="1" hangingPunct="1"/>
            <a:endParaRPr lang="en-US" altLang="en-US" sz="2400" dirty="0">
              <a:latin typeface="Cabin" pitchFamily="2" charset="77"/>
            </a:endParaRPr>
          </a:p>
          <a:p>
            <a:pPr lvl="1" eaLnBrk="1" hangingPunct="1">
              <a:buFontTx/>
              <a:buChar char="•"/>
            </a:pPr>
            <a:r>
              <a:rPr lang="en-US" altLang="en-US" sz="2200" dirty="0">
                <a:latin typeface="Cabin" pitchFamily="2" charset="77"/>
              </a:rPr>
              <a:t>Reliability – Meters can help the consumer to understand when appliances are failing or are just inefficient.  More importantly using AMI data utilities can understand issues in the distribution system.  Voltage issues, under sized conductors, loose connections, theft and these are just the tip of the iceberg.  A smart meter is the heart of a smart grid.  With energy usage increasing significantly (had plateaued starting in 2005) we are lagging in our ability to build new generation, but with smart meters we can now have a smarter grid and use the energy we have more effectively.</a:t>
            </a:r>
          </a:p>
        </p:txBody>
      </p:sp>
      <p:pic>
        <p:nvPicPr>
          <p:cNvPr id="3" name="Picture 2" descr="A green sign with white lettering">
            <a:extLst>
              <a:ext uri="{FF2B5EF4-FFF2-40B4-BE49-F238E27FC236}">
                <a16:creationId xmlns:a16="http://schemas.microsoft.com/office/drawing/2014/main" id="{02D53EC9-7FB7-7BFD-2791-50438B07958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86300" y="1370113"/>
            <a:ext cx="2169562" cy="1261962"/>
          </a:xfrm>
          <a:prstGeom prst="rect">
            <a:avLst/>
          </a:prstGeom>
        </p:spPr>
      </p:pic>
    </p:spTree>
    <p:extLst>
      <p:ext uri="{BB962C8B-B14F-4D97-AF65-F5344CB8AC3E}">
        <p14:creationId xmlns:p14="http://schemas.microsoft.com/office/powerpoint/2010/main" val="1406258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60DA7DCC-240C-422B-F369-AC5FEC644289}"/>
              </a:ext>
            </a:extLst>
          </p:cNvPr>
          <p:cNvSpPr>
            <a:spLocks noGrp="1" noChangeArrowheads="1"/>
          </p:cNvSpPr>
          <p:nvPr>
            <p:ph idx="1"/>
          </p:nvPr>
        </p:nvSpPr>
        <p:spPr bwMode="auto">
          <a:xfrm>
            <a:off x="457200" y="1570038"/>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dirty="0"/>
              <a:t>Understand Customer concerns about Smart Meters and AMI</a:t>
            </a:r>
          </a:p>
          <a:p>
            <a:pPr eaLnBrk="1" hangingPunct="1"/>
            <a:r>
              <a:rPr lang="en-US" altLang="en-US" dirty="0"/>
              <a:t>Be able to respond as a Utility and as a Utility Worker</a:t>
            </a:r>
          </a:p>
          <a:p>
            <a:pPr lvl="1"/>
            <a:r>
              <a:rPr lang="en-US" altLang="en-US" sz="2200" dirty="0"/>
              <a:t>Health – only improved peace of mind</a:t>
            </a:r>
          </a:p>
          <a:p>
            <a:pPr lvl="1"/>
            <a:r>
              <a:rPr lang="en-US" altLang="en-US" sz="2200" dirty="0"/>
              <a:t>Safety - improved</a:t>
            </a:r>
          </a:p>
          <a:p>
            <a:pPr lvl="1"/>
            <a:r>
              <a:rPr lang="en-US" altLang="en-US" sz="2200" dirty="0"/>
              <a:t>High Bills/Cost reduction &amp; savings</a:t>
            </a:r>
          </a:p>
          <a:p>
            <a:pPr lvl="1"/>
            <a:r>
              <a:rPr lang="en-US" altLang="en-US" sz="2200" dirty="0"/>
              <a:t>Privacy – increased &amp; not reduced </a:t>
            </a:r>
          </a:p>
          <a:p>
            <a:pPr lvl="1"/>
            <a:r>
              <a:rPr lang="en-US" altLang="en-US" sz="2200" dirty="0"/>
              <a:t>Improved RELIABILITY</a:t>
            </a:r>
          </a:p>
        </p:txBody>
      </p:sp>
      <p:sp>
        <p:nvSpPr>
          <p:cNvPr id="6146" name="Rectangle 2">
            <a:extLst>
              <a:ext uri="{FF2B5EF4-FFF2-40B4-BE49-F238E27FC236}">
                <a16:creationId xmlns:a16="http://schemas.microsoft.com/office/drawing/2014/main" id="{5E17EEFD-A5F8-7D82-C0F4-8996F4B14C42}"/>
              </a:ext>
            </a:extLst>
          </p:cNvPr>
          <p:cNvSpPr>
            <a:spLocks noGrp="1" noChangeArrowheads="1"/>
          </p:cNvSpPr>
          <p:nvPr>
            <p:ph type="title" idx="4294967295"/>
          </p:nvPr>
        </p:nvSpPr>
        <p:spPr bwMode="auto">
          <a:xfrm>
            <a:off x="990600" y="228600"/>
            <a:ext cx="7848600" cy="80803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3200" b="1" dirty="0">
                <a:latin typeface="Cabin" pitchFamily="2" charset="77"/>
              </a:rPr>
              <a:t>Review of Session Objectives</a:t>
            </a:r>
          </a:p>
        </p:txBody>
      </p:sp>
      <p:pic>
        <p:nvPicPr>
          <p:cNvPr id="3" name="Picture 2">
            <a:extLst>
              <a:ext uri="{FF2B5EF4-FFF2-40B4-BE49-F238E27FC236}">
                <a16:creationId xmlns:a16="http://schemas.microsoft.com/office/drawing/2014/main" id="{63B8EF5F-31D0-DB39-6BEE-2BBBBEACD2A5}"/>
              </a:ext>
            </a:extLst>
          </p:cNvPr>
          <p:cNvPicPr>
            <a:picLocks noChangeAspect="1"/>
          </p:cNvPicPr>
          <p:nvPr/>
        </p:nvPicPr>
        <p:blipFill>
          <a:blip r:embed="rId4"/>
          <a:stretch>
            <a:fillRect/>
          </a:stretch>
        </p:blipFill>
        <p:spPr>
          <a:xfrm>
            <a:off x="5431837" y="3733800"/>
            <a:ext cx="3407363" cy="2472008"/>
          </a:xfrm>
          <a:prstGeom prst="rect">
            <a:avLst/>
          </a:prstGeom>
        </p:spPr>
      </p:pic>
    </p:spTree>
    <p:extLst>
      <p:ext uri="{BB962C8B-B14F-4D97-AF65-F5344CB8AC3E}">
        <p14:creationId xmlns:p14="http://schemas.microsoft.com/office/powerpoint/2010/main" val="744576497"/>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a:extLst>
              <a:ext uri="{FF2B5EF4-FFF2-40B4-BE49-F238E27FC236}">
                <a16:creationId xmlns:a16="http://schemas.microsoft.com/office/drawing/2014/main" id="{5D29CF61-2D65-90C9-801C-659429B49BD4}"/>
              </a:ext>
            </a:extLst>
          </p:cNvPr>
          <p:cNvSpPr>
            <a:spLocks noGrp="1" noChangeArrowheads="1"/>
          </p:cNvSpPr>
          <p:nvPr>
            <p:ph type="body" idx="1"/>
          </p:nvPr>
        </p:nvSpPr>
        <p:spPr bwMode="auto">
          <a:xfrm>
            <a:off x="457200" y="195103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r>
              <a:rPr lang="en-US" altLang="en-US" sz="3500" dirty="0"/>
              <a:t>Tom Lawton</a:t>
            </a:r>
          </a:p>
          <a:p>
            <a:pPr algn="ctr" eaLnBrk="1" hangingPunct="1">
              <a:buFontTx/>
              <a:buNone/>
            </a:pPr>
            <a:r>
              <a:rPr lang="en-US" altLang="en-US" dirty="0"/>
              <a:t>TESCO – The Eastern Specialty Company</a:t>
            </a:r>
            <a:r>
              <a:rPr lang="en-US" altLang="en-US" sz="4000" dirty="0"/>
              <a:t> </a:t>
            </a:r>
          </a:p>
          <a:p>
            <a:pPr algn="ctr" eaLnBrk="1" hangingPunct="1">
              <a:buFontTx/>
              <a:buNone/>
            </a:pPr>
            <a:r>
              <a:rPr lang="en-US" altLang="en-US" sz="2800" dirty="0"/>
              <a:t>Bristol, PA</a:t>
            </a:r>
          </a:p>
          <a:p>
            <a:pPr algn="ctr" eaLnBrk="1" hangingPunct="1">
              <a:buFontTx/>
              <a:buNone/>
            </a:pPr>
            <a:r>
              <a:rPr lang="en-US" altLang="en-US" sz="2800" dirty="0"/>
              <a:t>1-215-228-0500</a:t>
            </a:r>
          </a:p>
          <a:p>
            <a:pPr algn="ctr" eaLnBrk="1" hangingPunct="1">
              <a:buFontTx/>
              <a:buNone/>
            </a:pPr>
            <a:br>
              <a:rPr lang="en-US" altLang="en-US" sz="2800" dirty="0"/>
            </a:br>
            <a:r>
              <a:rPr lang="en-US" altLang="en-US" sz="2300" dirty="0"/>
              <a:t>This presentation can also be found under Education on the TESCO web site: </a:t>
            </a:r>
            <a:r>
              <a:rPr lang="en-US" altLang="en-US" sz="2300" dirty="0">
                <a:solidFill>
                  <a:srgbClr val="CC3300"/>
                </a:solidFill>
                <a:hlinkClick r:id="rId3"/>
              </a:rPr>
              <a:t>www.tescometring.com</a:t>
            </a:r>
            <a:endParaRPr lang="en-US" altLang="en-US" sz="2300" dirty="0">
              <a:solidFill>
                <a:srgbClr val="CC3300"/>
              </a:solidFill>
            </a:endParaRPr>
          </a:p>
          <a:p>
            <a:pPr algn="ctr" eaLnBrk="1" hangingPunct="1">
              <a:buFontTx/>
              <a:buNone/>
            </a:pPr>
            <a:endParaRPr lang="en-US" altLang="en-US" sz="2300" dirty="0">
              <a:solidFill>
                <a:srgbClr val="CC3300"/>
              </a:solidFill>
            </a:endParaRPr>
          </a:p>
        </p:txBody>
      </p:sp>
      <p:pic>
        <p:nvPicPr>
          <p:cNvPr id="44035" name="Picture 7" descr="MC900431512[1]">
            <a:extLst>
              <a:ext uri="{FF2B5EF4-FFF2-40B4-BE49-F238E27FC236}">
                <a16:creationId xmlns:a16="http://schemas.microsoft.com/office/drawing/2014/main" id="{B5069C56-2694-1E92-B8F8-DBEB0A2870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1">
            <a:extLst>
              <a:ext uri="{FF2B5EF4-FFF2-40B4-BE49-F238E27FC236}">
                <a16:creationId xmlns:a16="http://schemas.microsoft.com/office/drawing/2014/main" id="{B7D3E7CF-9584-E0FE-E434-6CD9A52B7285}"/>
              </a:ext>
            </a:extLst>
          </p:cNvPr>
          <p:cNvSpPr txBox="1">
            <a:spLocks noChangeArrowheads="1"/>
          </p:cNvSpPr>
          <p:nvPr/>
        </p:nvSpPr>
        <p:spPr bwMode="auto">
          <a:xfrm>
            <a:off x="457200" y="381000"/>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a:r>
              <a:rPr lang="en-US" altLang="en-US" sz="2800" b="1" cap="small" dirty="0">
                <a:solidFill>
                  <a:srgbClr val="E10027"/>
                </a:solidFill>
                <a:effectLst>
                  <a:outerShdw blurRad="50800" dist="38100" dir="10800000" algn="r" rotWithShape="0">
                    <a:prstClr val="black">
                      <a:alpha val="40000"/>
                    </a:prstClr>
                  </a:outerShdw>
                </a:effectLst>
                <a:ea typeface="+mj-ea"/>
                <a:cs typeface="+mj-cs"/>
              </a:rPr>
              <a:t>Questions and Discussion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76153C2-9FD9-F9AA-7D86-FBA99C76D118}"/>
              </a:ext>
            </a:extLst>
          </p:cNvPr>
          <p:cNvSpPr>
            <a:spLocks noGrp="1" noChangeArrowheads="1"/>
          </p:cNvSpPr>
          <p:nvPr>
            <p:ph type="title" idx="4294967295"/>
          </p:nvPr>
        </p:nvSpPr>
        <p:spPr bwMode="auto">
          <a:xfrm>
            <a:off x="1415502" y="381000"/>
            <a:ext cx="7347497" cy="533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fontScale="90000"/>
          </a:bodyPr>
          <a:lstStyle/>
          <a:p>
            <a:br>
              <a:rPr lang="en-US" altLang="en-US" sz="3200" b="1" dirty="0">
                <a:latin typeface="Cabin" pitchFamily="2" charset="77"/>
              </a:rPr>
            </a:br>
            <a:br>
              <a:rPr lang="en-US" altLang="en-US" sz="3200" b="1" dirty="0">
                <a:latin typeface="Cabin" pitchFamily="2" charset="77"/>
              </a:rPr>
            </a:br>
            <a:br>
              <a:rPr lang="en-US" altLang="en-US" sz="3200" b="1" dirty="0">
                <a:latin typeface="Cabin" pitchFamily="2" charset="77"/>
              </a:rPr>
            </a:br>
            <a:br>
              <a:rPr lang="en-US" altLang="en-US" sz="3200" b="1" dirty="0">
                <a:latin typeface="Cabin" pitchFamily="2" charset="77"/>
              </a:rPr>
            </a:br>
            <a:r>
              <a:rPr lang="en-US" altLang="en-US" sz="3200" b="1" dirty="0">
                <a:latin typeface="Cabin" pitchFamily="2" charset="77"/>
              </a:rPr>
              <a:t>Most Common Customer Concerns </a:t>
            </a:r>
            <a:br>
              <a:rPr lang="en-US" altLang="en-US" sz="3200" b="1" dirty="0">
                <a:latin typeface="Cabin" pitchFamily="2" charset="77"/>
              </a:rPr>
            </a:br>
            <a:br>
              <a:rPr lang="en-US" altLang="en-US" sz="3200" b="1" dirty="0">
                <a:latin typeface="Cabin" pitchFamily="2" charset="77"/>
              </a:rPr>
            </a:br>
            <a:br>
              <a:rPr lang="en-US" altLang="en-US" sz="3200" b="1" dirty="0">
                <a:latin typeface="Cabin" pitchFamily="2" charset="77"/>
              </a:rPr>
            </a:br>
            <a:br>
              <a:rPr lang="en-US" altLang="en-US" sz="3200" b="1" dirty="0">
                <a:latin typeface="Cabin" pitchFamily="2" charset="77"/>
              </a:rPr>
            </a:br>
            <a:endParaRPr lang="en-US" altLang="en-US" sz="3200" b="1" dirty="0">
              <a:latin typeface="Cabin" pitchFamily="2" charset="77"/>
            </a:endParaRPr>
          </a:p>
        </p:txBody>
      </p:sp>
      <p:sp>
        <p:nvSpPr>
          <p:cNvPr id="8195" name="Rectangle 3">
            <a:extLst>
              <a:ext uri="{FF2B5EF4-FFF2-40B4-BE49-F238E27FC236}">
                <a16:creationId xmlns:a16="http://schemas.microsoft.com/office/drawing/2014/main" id="{9FB9AF58-3288-A36D-1E04-92856F3C2961}"/>
              </a:ext>
            </a:extLst>
          </p:cNvPr>
          <p:cNvSpPr>
            <a:spLocks noGrp="1" noChangeArrowheads="1"/>
          </p:cNvSpPr>
          <p:nvPr>
            <p:ph type="body" idx="1"/>
          </p:nvPr>
        </p:nvSpPr>
        <p:spPr bwMode="auto">
          <a:xfrm>
            <a:off x="381000" y="157003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dirty="0"/>
              <a:t>Health</a:t>
            </a:r>
            <a:r>
              <a:rPr lang="en-US" altLang="en-US" dirty="0"/>
              <a:t> - new AMI meter’s will kill my cat or make me sick</a:t>
            </a:r>
          </a:p>
          <a:p>
            <a:pPr eaLnBrk="1" hangingPunct="1"/>
            <a:r>
              <a:rPr lang="en-US" altLang="en-US" b="1" dirty="0"/>
              <a:t>Safety</a:t>
            </a:r>
            <a:r>
              <a:rPr lang="en-US" altLang="en-US" dirty="0"/>
              <a:t> – new AMI meter’s will burn down my house</a:t>
            </a:r>
          </a:p>
          <a:p>
            <a:pPr eaLnBrk="1" hangingPunct="1"/>
            <a:r>
              <a:rPr lang="en-US" altLang="en-US" b="1" dirty="0"/>
              <a:t>High Billing </a:t>
            </a:r>
            <a:r>
              <a:rPr lang="en-US" altLang="en-US" dirty="0"/>
              <a:t>– new AMI meter is going to increase my bill</a:t>
            </a:r>
          </a:p>
          <a:p>
            <a:pPr eaLnBrk="1" hangingPunct="1"/>
            <a:r>
              <a:rPr lang="en-US" altLang="en-US" b="1" dirty="0"/>
              <a:t>Privacy </a:t>
            </a:r>
            <a:r>
              <a:rPr lang="en-US" altLang="en-US" dirty="0"/>
              <a:t>- Big Brother is watching me</a:t>
            </a:r>
          </a:p>
          <a:p>
            <a:pPr eaLnBrk="1" hangingPunct="1"/>
            <a:endParaRPr lang="en-US" altLang="en-US" dirty="0"/>
          </a:p>
          <a:p>
            <a:pPr eaLnBrk="1" hangingPunct="1">
              <a:buFont typeface="Times New Roman" panose="02020603050405020304" pitchFamily="18" charset="0"/>
              <a:buNone/>
            </a:pPr>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FD18C56-8CC1-E304-FFB0-5909F916F713}"/>
              </a:ext>
            </a:extLst>
          </p:cNvPr>
          <p:cNvSpPr>
            <a:spLocks noGrp="1" noChangeArrowheads="1"/>
          </p:cNvSpPr>
          <p:nvPr>
            <p:ph type="title" idx="4294967295"/>
          </p:nvPr>
        </p:nvSpPr>
        <p:spPr bwMode="auto">
          <a:xfrm>
            <a:off x="457200" y="587375"/>
            <a:ext cx="8229600" cy="708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eaLnBrk="1" hangingPunct="1"/>
            <a:r>
              <a:rPr lang="en-US" altLang="en-US" sz="3600" b="1" dirty="0">
                <a:latin typeface="Cabin" pitchFamily="2" charset="77"/>
              </a:rPr>
              <a:t>Health</a:t>
            </a:r>
            <a:r>
              <a:rPr lang="en-US" altLang="en-US" sz="3200" b="1" dirty="0">
                <a:solidFill>
                  <a:schemeClr val="bg1"/>
                </a:solidFill>
                <a:latin typeface="Arial" panose="020B0604020202020204" pitchFamily="34" charset="0"/>
              </a:rPr>
              <a:t> </a:t>
            </a:r>
            <a:r>
              <a:rPr lang="en-US" altLang="en-US" sz="3600" b="1" dirty="0">
                <a:latin typeface="Cabin" pitchFamily="2" charset="77"/>
              </a:rPr>
              <a:t>Concerns</a:t>
            </a:r>
            <a:br>
              <a:rPr lang="en-US" altLang="en-US" sz="4000" dirty="0"/>
            </a:br>
            <a:br>
              <a:rPr lang="en-US" altLang="en-US" sz="4000" dirty="0"/>
            </a:br>
            <a:endParaRPr lang="en-US" altLang="en-US" sz="2800" b="1" i="1" dirty="0">
              <a:solidFill>
                <a:srgbClr val="FF0000"/>
              </a:solidFill>
            </a:endParaRPr>
          </a:p>
        </p:txBody>
      </p:sp>
      <p:sp>
        <p:nvSpPr>
          <p:cNvPr id="10243" name="Rectangle 3">
            <a:extLst>
              <a:ext uri="{FF2B5EF4-FFF2-40B4-BE49-F238E27FC236}">
                <a16:creationId xmlns:a16="http://schemas.microsoft.com/office/drawing/2014/main" id="{9E50FA3D-C131-BDE6-6525-7381E87B8572}"/>
              </a:ext>
            </a:extLst>
          </p:cNvPr>
          <p:cNvSpPr>
            <a:spLocks noGrp="1" noChangeArrowheads="1"/>
          </p:cNvSpPr>
          <p:nvPr>
            <p:ph type="body" idx="1"/>
          </p:nvPr>
        </p:nvSpPr>
        <p:spPr bwMode="auto">
          <a:xfrm>
            <a:off x="457200" y="1646238"/>
            <a:ext cx="4314825"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eaLnBrk="1" hangingPunct="1"/>
            <a:r>
              <a:rPr lang="en-US" altLang="en-US" dirty="0"/>
              <a:t>RF Emissions – “Don’t they hurt me?”</a:t>
            </a:r>
          </a:p>
          <a:p>
            <a:pPr eaLnBrk="1" hangingPunct="1"/>
            <a:r>
              <a:rPr lang="en-US" altLang="en-US" dirty="0"/>
              <a:t>Web sites and internet information and misinformation – “But I saw a video on line…”</a:t>
            </a:r>
          </a:p>
          <a:p>
            <a:pPr eaLnBrk="1" hangingPunct="1"/>
            <a:r>
              <a:rPr lang="en-US" altLang="en-US" dirty="0"/>
              <a:t>Whisper down the lane – “My cousin’s, hairdressers husband’s friend said….”</a:t>
            </a:r>
          </a:p>
          <a:p>
            <a:pPr eaLnBrk="1" hangingPunct="1"/>
            <a:r>
              <a:rPr lang="en-US" altLang="en-US" dirty="0"/>
              <a:t>Discussion points: Cell Phones vs Meters</a:t>
            </a:r>
          </a:p>
          <a:p>
            <a:pPr eaLnBrk="1" hangingPunct="1"/>
            <a:r>
              <a:rPr lang="en-US" altLang="en-US" dirty="0"/>
              <a:t>Measuring RF: Demonstrating that the meter broadcasts forward as well as other sources</a:t>
            </a:r>
          </a:p>
          <a:p>
            <a:pPr eaLnBrk="1" hangingPunct="1"/>
            <a:endParaRPr lang="en-US" altLang="en-US" dirty="0"/>
          </a:p>
          <a:p>
            <a:pPr eaLnBrk="1" hangingPunct="1"/>
            <a:endParaRPr lang="en-US" altLang="en-US" dirty="0"/>
          </a:p>
          <a:p>
            <a:pPr eaLnBrk="1" hangingPunct="1"/>
            <a:endParaRPr lang="en-US" altLang="en-US" dirty="0"/>
          </a:p>
        </p:txBody>
      </p:sp>
      <p:pic>
        <p:nvPicPr>
          <p:cNvPr id="10244" name="Picture 6" descr="http://emfsafetynetwork.org/wp-content/uploads/2015/03/SMARTeffects-v2-100.jpg">
            <a:extLst>
              <a:ext uri="{FF2B5EF4-FFF2-40B4-BE49-F238E27FC236}">
                <a16:creationId xmlns:a16="http://schemas.microsoft.com/office/drawing/2014/main" id="{9081D8E0-FBD8-AE78-8A16-E050261A7E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76400"/>
            <a:ext cx="429577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FD8B6E89-26D2-B5D3-70B4-46BB6A736EC3}"/>
              </a:ext>
            </a:extLst>
          </p:cNvPr>
          <p:cNvSpPr txBox="1">
            <a:spLocks noChangeArrowheads="1"/>
          </p:cNvSpPr>
          <p:nvPr/>
        </p:nvSpPr>
        <p:spPr bwMode="auto">
          <a:xfrm>
            <a:off x="1828800" y="289745"/>
            <a:ext cx="69342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r" eaLnBrk="1" hangingPunct="1"/>
            <a:r>
              <a:rPr lang="en-US" altLang="en-US" sz="3200" b="1" cap="small" dirty="0">
                <a:solidFill>
                  <a:srgbClr val="E10027"/>
                </a:solidFill>
                <a:effectLst>
                  <a:outerShdw blurRad="50800" dist="38100" dir="10800000" algn="r" rotWithShape="0">
                    <a:prstClr val="black">
                      <a:alpha val="40000"/>
                    </a:prstClr>
                  </a:outerShdw>
                </a:effectLst>
                <a:latin typeface="Cabin" pitchFamily="2" charset="77"/>
                <a:ea typeface="+mj-ea"/>
                <a:cs typeface="+mj-cs"/>
              </a:rPr>
              <a:t>Safety Issues?</a:t>
            </a:r>
            <a:endParaRPr lang="ru-RU" altLang="en-US" sz="3200" b="1" cap="small" dirty="0">
              <a:solidFill>
                <a:srgbClr val="E10027"/>
              </a:solidFill>
              <a:effectLst>
                <a:outerShdw blurRad="50800" dist="38100" dir="10800000" algn="r" rotWithShape="0">
                  <a:prstClr val="black">
                    <a:alpha val="40000"/>
                  </a:prstClr>
                </a:outerShdw>
              </a:effectLst>
              <a:ea typeface="+mj-ea"/>
              <a:cs typeface="+mj-cs"/>
            </a:endParaRPr>
          </a:p>
        </p:txBody>
      </p:sp>
      <p:sp>
        <p:nvSpPr>
          <p:cNvPr id="12291" name="Text Box 3">
            <a:extLst>
              <a:ext uri="{FF2B5EF4-FFF2-40B4-BE49-F238E27FC236}">
                <a16:creationId xmlns:a16="http://schemas.microsoft.com/office/drawing/2014/main" id="{DCB42ACD-2E01-30DC-B082-0275F004A1B2}"/>
              </a:ext>
            </a:extLst>
          </p:cNvPr>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2292" name="Text Box 4">
            <a:extLst>
              <a:ext uri="{FF2B5EF4-FFF2-40B4-BE49-F238E27FC236}">
                <a16:creationId xmlns:a16="http://schemas.microsoft.com/office/drawing/2014/main" id="{04552029-8BB2-B775-CA7D-009B10F2F0E9}"/>
              </a:ext>
            </a:extLst>
          </p:cNvPr>
          <p:cNvSpPr txBox="1">
            <a:spLocks noChangeArrowheads="1"/>
          </p:cNvSpPr>
          <p:nvPr/>
        </p:nvSpPr>
        <p:spPr bwMode="auto">
          <a:xfrm>
            <a:off x="533400" y="1597025"/>
            <a:ext cx="7924800" cy="448786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a:solidFill>
                  <a:srgbClr val="000000"/>
                </a:solidFill>
                <a:latin typeface="Arial" panose="020B0604020202020204" pitchFamily="34" charset="0"/>
              </a:defRPr>
            </a:lvl1pPr>
            <a:lvl2pPr indent="-50800">
              <a:spcBef>
                <a:spcPct val="30000"/>
              </a:spcBef>
              <a:defRPr>
                <a:solidFill>
                  <a:srgbClr val="000000"/>
                </a:solidFill>
                <a:latin typeface="Arial" panose="020B0604020202020204" pitchFamily="34" charset="0"/>
              </a:defRPr>
            </a:lvl2pPr>
            <a:lvl3pPr marL="1089025" indent="-288925">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lnSpc>
                <a:spcPct val="80000"/>
              </a:lnSpc>
            </a:pPr>
            <a:r>
              <a:rPr lang="en-US" altLang="en-US" sz="2400" dirty="0">
                <a:latin typeface="Cabin" pitchFamily="2" charset="77"/>
              </a:rPr>
              <a:t>For the first time in our collective careers meters have been in the popular meter in an unflattering way.  Segments of the general population have the perception that;</a:t>
            </a:r>
          </a:p>
          <a:p>
            <a:pPr eaLnBrk="1" hangingPunct="1">
              <a:lnSpc>
                <a:spcPct val="80000"/>
              </a:lnSpc>
            </a:pPr>
            <a:endParaRPr lang="en-US" altLang="en-US" sz="2400" dirty="0">
              <a:latin typeface="Cabin" pitchFamily="2" charset="77"/>
            </a:endParaRPr>
          </a:p>
          <a:p>
            <a:pPr lvl="2" eaLnBrk="1" hangingPunct="1">
              <a:lnSpc>
                <a:spcPct val="80000"/>
              </a:lnSpc>
              <a:buFontTx/>
              <a:buChar char="•"/>
            </a:pPr>
            <a:r>
              <a:rPr lang="en-US" altLang="en-US" sz="2400" dirty="0">
                <a:latin typeface="Cabin" pitchFamily="2" charset="77"/>
              </a:rPr>
              <a:t>AMI Meters may spontaneously catch fire	  </a:t>
            </a:r>
          </a:p>
          <a:p>
            <a:pPr lvl="2" eaLnBrk="1" hangingPunct="1">
              <a:lnSpc>
                <a:spcPct val="80000"/>
              </a:lnSpc>
              <a:buFontTx/>
              <a:buChar char="•"/>
            </a:pPr>
            <a:r>
              <a:rPr lang="en-US" altLang="en-US" sz="2400" dirty="0">
                <a:latin typeface="Cabin" pitchFamily="2" charset="77"/>
              </a:rPr>
              <a:t>AMI Meters may blow up</a:t>
            </a:r>
          </a:p>
          <a:p>
            <a:pPr lvl="2" eaLnBrk="1" hangingPunct="1">
              <a:lnSpc>
                <a:spcPct val="80000"/>
              </a:lnSpc>
              <a:buFontTx/>
              <a:buChar char="•"/>
            </a:pPr>
            <a:r>
              <a:rPr lang="en-US" altLang="en-US" sz="2400" dirty="0">
                <a:latin typeface="Cabin" pitchFamily="2" charset="77"/>
              </a:rPr>
              <a:t>AMI Meters may disconnect power </a:t>
            </a:r>
            <a:br>
              <a:rPr lang="en-US" altLang="en-US" sz="2400" dirty="0">
                <a:latin typeface="Cabin" pitchFamily="2" charset="77"/>
              </a:rPr>
            </a:br>
            <a:r>
              <a:rPr lang="en-US" altLang="en-US" sz="2400" dirty="0">
                <a:latin typeface="Cabin" pitchFamily="2" charset="77"/>
              </a:rPr>
              <a:t>    by themselves</a:t>
            </a:r>
          </a:p>
          <a:p>
            <a:pPr lvl="2" eaLnBrk="1" hangingPunct="1">
              <a:lnSpc>
                <a:spcPct val="80000"/>
              </a:lnSpc>
              <a:buFontTx/>
              <a:buChar char="•"/>
            </a:pPr>
            <a:r>
              <a:rPr lang="en-US" altLang="en-US" sz="2400" dirty="0">
                <a:latin typeface="Cabin" pitchFamily="2" charset="77"/>
              </a:rPr>
              <a:t>AMI meters are “cheap computers” and are not robust enough for long term outdoor use</a:t>
            </a:r>
          </a:p>
          <a:p>
            <a:pPr eaLnBrk="1" hangingPunct="1">
              <a:lnSpc>
                <a:spcPct val="80000"/>
              </a:lnSpc>
            </a:pPr>
            <a:r>
              <a:rPr lang="en-US" altLang="en-US" sz="2400" dirty="0">
                <a:latin typeface="Cabin" pitchFamily="2" charset="77"/>
              </a:rPr>
              <a:t>	</a:t>
            </a:r>
          </a:p>
          <a:p>
            <a:pPr eaLnBrk="1" hangingPunct="1"/>
            <a:endParaRPr lang="ru-RU" altLang="en-US" sz="2400" dirty="0">
              <a:latin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28957D43-3575-AA1C-E314-D6EA5107CE7A}"/>
              </a:ext>
            </a:extLst>
          </p:cNvPr>
          <p:cNvSpPr txBox="1">
            <a:spLocks noChangeArrowheads="1"/>
          </p:cNvSpPr>
          <p:nvPr/>
        </p:nvSpPr>
        <p:spPr bwMode="auto">
          <a:xfrm>
            <a:off x="1295400" y="391765"/>
            <a:ext cx="7620000" cy="50783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r" eaLnBrk="1" hangingPunct="1"/>
            <a:r>
              <a:rPr lang="en-US" altLang="en-US" sz="2700" b="1" cap="small" dirty="0">
                <a:solidFill>
                  <a:srgbClr val="E10027"/>
                </a:solidFill>
                <a:effectLst>
                  <a:outerShdw blurRad="50800" dist="38100" dir="10800000" algn="r" rotWithShape="0">
                    <a:prstClr val="black">
                      <a:alpha val="40000"/>
                    </a:prstClr>
                  </a:outerShdw>
                </a:effectLst>
                <a:latin typeface="Cabin" pitchFamily="2" charset="77"/>
                <a:ea typeface="+mj-ea"/>
                <a:cs typeface="+mj-cs"/>
              </a:rPr>
              <a:t>What Regulatory Alternatives Are Out There?</a:t>
            </a:r>
            <a:endParaRPr lang="ru-RU" altLang="en-US" sz="2700" b="1" cap="small" dirty="0">
              <a:solidFill>
                <a:srgbClr val="E10027"/>
              </a:solidFill>
              <a:effectLst>
                <a:outerShdw blurRad="50800" dist="38100" dir="10800000" algn="r" rotWithShape="0">
                  <a:prstClr val="black">
                    <a:alpha val="40000"/>
                  </a:prstClr>
                </a:outerShdw>
              </a:effectLst>
              <a:ea typeface="+mj-ea"/>
              <a:cs typeface="+mj-cs"/>
            </a:endParaRPr>
          </a:p>
        </p:txBody>
      </p:sp>
      <p:sp>
        <p:nvSpPr>
          <p:cNvPr id="14339" name="Text Box 3">
            <a:extLst>
              <a:ext uri="{FF2B5EF4-FFF2-40B4-BE49-F238E27FC236}">
                <a16:creationId xmlns:a16="http://schemas.microsoft.com/office/drawing/2014/main" id="{A097E56D-1A35-A1B1-7BB3-6680D389028E}"/>
              </a:ext>
            </a:extLst>
          </p:cNvPr>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4340" name="Text Box 4">
            <a:extLst>
              <a:ext uri="{FF2B5EF4-FFF2-40B4-BE49-F238E27FC236}">
                <a16:creationId xmlns:a16="http://schemas.microsoft.com/office/drawing/2014/main" id="{D8CABB1F-0E94-0A48-4C18-F77DBF565B7D}"/>
              </a:ext>
            </a:extLst>
          </p:cNvPr>
          <p:cNvSpPr txBox="1">
            <a:spLocks noChangeArrowheads="1"/>
          </p:cNvSpPr>
          <p:nvPr/>
        </p:nvSpPr>
        <p:spPr bwMode="auto">
          <a:xfrm>
            <a:off x="609600" y="1524000"/>
            <a:ext cx="7924800" cy="337938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a:solidFill>
                  <a:srgbClr val="000000"/>
                </a:solidFill>
                <a:latin typeface="Arial" panose="020B0604020202020204" pitchFamily="34" charset="0"/>
              </a:defRPr>
            </a:lvl1pPr>
            <a:lvl2pPr indent="-50800">
              <a:spcBef>
                <a:spcPct val="30000"/>
              </a:spcBef>
              <a:defRPr>
                <a:solidFill>
                  <a:srgbClr val="000000"/>
                </a:solidFill>
                <a:latin typeface="Arial" panose="020B0604020202020204" pitchFamily="34" charset="0"/>
              </a:defRPr>
            </a:lvl2pPr>
            <a:lvl3pPr marL="8001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a:spcBef>
                <a:spcPct val="30000"/>
              </a:spcBef>
              <a:defRPr>
                <a:solidFill>
                  <a:srgbClr val="000000"/>
                </a:solidFill>
                <a:latin typeface="Arial" panose="020B0604020202020204" pitchFamily="34" charset="0"/>
              </a:defRPr>
            </a:lvl5pPr>
            <a:lvl6pPr eaLnBrk="0" fontAlgn="base" hangingPunct="0">
              <a:spcBef>
                <a:spcPct val="30000"/>
              </a:spcBef>
              <a:spcAft>
                <a:spcPct val="0"/>
              </a:spcAft>
              <a:defRPr>
                <a:solidFill>
                  <a:srgbClr val="000000"/>
                </a:solidFill>
                <a:latin typeface="Arial" panose="020B0604020202020204" pitchFamily="34" charset="0"/>
              </a:defRPr>
            </a:lvl6pPr>
            <a:lvl7pPr eaLnBrk="0" fontAlgn="base" hangingPunct="0">
              <a:spcBef>
                <a:spcPct val="30000"/>
              </a:spcBef>
              <a:spcAft>
                <a:spcPct val="0"/>
              </a:spcAft>
              <a:defRPr>
                <a:solidFill>
                  <a:srgbClr val="000000"/>
                </a:solidFill>
                <a:latin typeface="Arial" panose="020B0604020202020204" pitchFamily="34" charset="0"/>
              </a:defRPr>
            </a:lvl7pPr>
            <a:lvl8pPr eaLnBrk="0" fontAlgn="base" hangingPunct="0">
              <a:spcBef>
                <a:spcPct val="30000"/>
              </a:spcBef>
              <a:spcAft>
                <a:spcPct val="0"/>
              </a:spcAft>
              <a:defRPr>
                <a:solidFill>
                  <a:srgbClr val="000000"/>
                </a:solidFill>
                <a:latin typeface="Arial" panose="020B0604020202020204" pitchFamily="34" charset="0"/>
              </a:defRPr>
            </a:lvl8pPr>
            <a:lvl9pPr eaLnBrk="0" fontAlgn="base" hangingPunct="0">
              <a:spcBef>
                <a:spcPct val="30000"/>
              </a:spcBef>
              <a:spcAft>
                <a:spcPct val="0"/>
              </a:spcAft>
              <a:defRPr>
                <a:solidFill>
                  <a:srgbClr val="000000"/>
                </a:solidFill>
                <a:latin typeface="Arial" panose="020B0604020202020204" pitchFamily="34" charset="0"/>
              </a:defRPr>
            </a:lvl9pPr>
          </a:lstStyle>
          <a:p>
            <a:pPr eaLnBrk="1" hangingPunct="1">
              <a:lnSpc>
                <a:spcPct val="80000"/>
              </a:lnSpc>
            </a:pPr>
            <a:r>
              <a:rPr lang="en-US" altLang="en-US" sz="2400" dirty="0">
                <a:latin typeface="Cabin" pitchFamily="2" charset="77"/>
              </a:rPr>
              <a:t>When US Consumers think about electrical safety within their home they think about licensed electricians and inspectors for electrical work and the UL Mark for products used within their home.  </a:t>
            </a:r>
          </a:p>
          <a:p>
            <a:pPr lvl="2" eaLnBrk="1" hangingPunct="1">
              <a:lnSpc>
                <a:spcPct val="80000"/>
              </a:lnSpc>
              <a:buFontTx/>
              <a:buChar char="•"/>
            </a:pPr>
            <a:r>
              <a:rPr lang="en-US" altLang="en-US" sz="2400" dirty="0">
                <a:latin typeface="Cabin" pitchFamily="2" charset="77"/>
              </a:rPr>
              <a:t>  Customer: Why don’t meters have a UL label? </a:t>
            </a:r>
          </a:p>
          <a:p>
            <a:pPr lvl="4" eaLnBrk="1" hangingPunct="1">
              <a:lnSpc>
                <a:spcPct val="80000"/>
              </a:lnSpc>
            </a:pPr>
            <a:r>
              <a:rPr lang="en-US" altLang="en-US" sz="2400" dirty="0">
                <a:latin typeface="Cabin" pitchFamily="2" charset="77"/>
              </a:rPr>
              <a:t>         Are the AMI meters safe?</a:t>
            </a:r>
          </a:p>
          <a:p>
            <a:pPr lvl="2" eaLnBrk="1" hangingPunct="1">
              <a:lnSpc>
                <a:spcPct val="80000"/>
              </a:lnSpc>
              <a:buFontTx/>
              <a:buChar char="•"/>
            </a:pPr>
            <a:r>
              <a:rPr lang="en-US" altLang="en-US" sz="2400" dirty="0">
                <a:latin typeface="Cabin" pitchFamily="2" charset="77"/>
              </a:rPr>
              <a:t>   Utility:  Are ANSI standards  “tough” enough?</a:t>
            </a:r>
          </a:p>
          <a:p>
            <a:pPr lvl="2" eaLnBrk="1" hangingPunct="1">
              <a:lnSpc>
                <a:spcPct val="80000"/>
              </a:lnSpc>
            </a:pPr>
            <a:r>
              <a:rPr lang="en-US" altLang="en-US" sz="2400" dirty="0">
                <a:latin typeface="Cabin" pitchFamily="2" charset="77"/>
              </a:rPr>
              <a:t>                How good is the meter vendor testing?</a:t>
            </a:r>
          </a:p>
          <a:p>
            <a:pPr eaLnBrk="1" hangingPunct="1"/>
            <a:endParaRPr lang="ru-RU" altLang="en-US" sz="2400" dirty="0">
              <a:latin typeface="Times New Roman" panose="02020603050405020304" pitchFamily="18" charset="0"/>
            </a:endParaRPr>
          </a:p>
        </p:txBody>
      </p:sp>
      <p:pic>
        <p:nvPicPr>
          <p:cNvPr id="14341" name="Picture 6">
            <a:extLst>
              <a:ext uri="{FF2B5EF4-FFF2-40B4-BE49-F238E27FC236}">
                <a16:creationId xmlns:a16="http://schemas.microsoft.com/office/drawing/2014/main" id="{A1DD5BE7-4007-0248-8458-2E33F7423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518025"/>
            <a:ext cx="6248400"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2" name="Text Box 7">
            <a:extLst>
              <a:ext uri="{FF2B5EF4-FFF2-40B4-BE49-F238E27FC236}">
                <a16:creationId xmlns:a16="http://schemas.microsoft.com/office/drawing/2014/main" id="{DA824154-3DF7-C9CC-30D3-4913B3E0761D}"/>
              </a:ext>
            </a:extLst>
          </p:cNvPr>
          <p:cNvSpPr txBox="1">
            <a:spLocks noChangeArrowheads="1"/>
          </p:cNvSpPr>
          <p:nvPr/>
        </p:nvSpPr>
        <p:spPr bwMode="auto">
          <a:xfrm>
            <a:off x="2209800" y="5821363"/>
            <a:ext cx="5105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50000"/>
              </a:spcBef>
            </a:pPr>
            <a:r>
              <a:rPr lang="en-US" altLang="en-US" sz="1200"/>
              <a:t>- Excerpt from PECO News Release October 9, 2012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C7691B2B-E2A4-8BE8-3A35-054A8D28E564}"/>
              </a:ext>
            </a:extLst>
          </p:cNvPr>
          <p:cNvSpPr txBox="1">
            <a:spLocks noChangeArrowheads="1"/>
          </p:cNvSpPr>
          <p:nvPr/>
        </p:nvSpPr>
        <p:spPr bwMode="auto">
          <a:xfrm>
            <a:off x="533400" y="381000"/>
            <a:ext cx="8229600" cy="57943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r"/>
            <a:r>
              <a:rPr lang="en-US" altLang="en-US" sz="3200" b="1" cap="small" dirty="0">
                <a:solidFill>
                  <a:srgbClr val="E10027"/>
                </a:solidFill>
                <a:effectLst>
                  <a:outerShdw blurRad="50800" dist="38100" dir="10800000" algn="r" rotWithShape="0">
                    <a:prstClr val="black">
                      <a:alpha val="40000"/>
                    </a:prstClr>
                  </a:outerShdw>
                </a:effectLst>
                <a:latin typeface="Cabin" pitchFamily="2" charset="77"/>
                <a:ea typeface="+mj-ea"/>
                <a:cs typeface="+mj-cs"/>
              </a:rPr>
              <a:t>UL Meter Safety Standard 2735  </a:t>
            </a:r>
            <a:endParaRPr lang="ru-RU" altLang="en-US" sz="3200" b="1" cap="small" dirty="0">
              <a:solidFill>
                <a:srgbClr val="E10027"/>
              </a:solidFill>
              <a:effectLst>
                <a:outerShdw blurRad="50800" dist="38100" dir="10800000" algn="r" rotWithShape="0">
                  <a:prstClr val="black">
                    <a:alpha val="40000"/>
                  </a:prstClr>
                </a:outerShdw>
              </a:effectLst>
              <a:ea typeface="+mj-ea"/>
              <a:cs typeface="+mj-cs"/>
            </a:endParaRPr>
          </a:p>
        </p:txBody>
      </p:sp>
      <p:sp>
        <p:nvSpPr>
          <p:cNvPr id="16387" name="Text Box 3">
            <a:extLst>
              <a:ext uri="{FF2B5EF4-FFF2-40B4-BE49-F238E27FC236}">
                <a16:creationId xmlns:a16="http://schemas.microsoft.com/office/drawing/2014/main" id="{F59A030A-73D9-EC99-385F-1F0B935262B2}"/>
              </a:ext>
            </a:extLst>
          </p:cNvPr>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56676" name="Text Box 4">
            <a:extLst>
              <a:ext uri="{FF2B5EF4-FFF2-40B4-BE49-F238E27FC236}">
                <a16:creationId xmlns:a16="http://schemas.microsoft.com/office/drawing/2014/main" id="{19BA075A-F12F-DEC1-90B2-D901580D9CE8}"/>
              </a:ext>
            </a:extLst>
          </p:cNvPr>
          <p:cNvSpPr txBox="1">
            <a:spLocks noChangeArrowheads="1"/>
          </p:cNvSpPr>
          <p:nvPr/>
        </p:nvSpPr>
        <p:spPr bwMode="auto">
          <a:xfrm>
            <a:off x="526774" y="1211649"/>
            <a:ext cx="7924800" cy="4818114"/>
          </a:xfrm>
          <a:prstGeom prst="rect">
            <a:avLst/>
          </a:prstGeom>
          <a:noFill/>
          <a:ln>
            <a:noFill/>
          </a:ln>
        </p:spPr>
        <p:txBody>
          <a:bodyPr>
            <a:spAutoFit/>
          </a:bodyPr>
          <a:lstStyle>
            <a:lvl1pPr>
              <a:spcBef>
                <a:spcPct val="0"/>
              </a:spcBef>
              <a:defRPr>
                <a:solidFill>
                  <a:schemeClr val="tx1"/>
                </a:solidFill>
                <a:latin typeface="Arial" charset="0"/>
              </a:defRPr>
            </a:lvl1pPr>
            <a:lvl2pPr indent="-50800">
              <a:spcBef>
                <a:spcPct val="0"/>
              </a:spcBef>
              <a:defRPr>
                <a:solidFill>
                  <a:schemeClr val="tx1"/>
                </a:solidFill>
                <a:latin typeface="Arial" charset="0"/>
              </a:defRPr>
            </a:lvl2pPr>
            <a:lvl3pPr marL="800100">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80000"/>
              </a:lnSpc>
              <a:spcBef>
                <a:spcPct val="30000"/>
              </a:spcBef>
              <a:defRPr/>
            </a:pPr>
            <a:r>
              <a:rPr lang="en-US" altLang="en-US" sz="2800" dirty="0">
                <a:solidFill>
                  <a:srgbClr val="000000"/>
                </a:solidFill>
                <a:latin typeface="Cabin" pitchFamily="2" charset="77"/>
              </a:rPr>
              <a:t>The original release of 2735 is to be revised to conform with </a:t>
            </a:r>
            <a:r>
              <a:rPr lang="en-US" altLang="en-US" sz="2800" dirty="0" err="1">
                <a:solidFill>
                  <a:srgbClr val="000000"/>
                </a:solidFill>
                <a:latin typeface="Cabin" pitchFamily="2" charset="77"/>
              </a:rPr>
              <a:t>2735C</a:t>
            </a:r>
            <a:r>
              <a:rPr lang="en-US" altLang="en-US" sz="2800" dirty="0">
                <a:solidFill>
                  <a:srgbClr val="000000"/>
                </a:solidFill>
                <a:latin typeface="Cabin" pitchFamily="2" charset="77"/>
              </a:rPr>
              <a:t> the Canadian version as this version is being developed jointly by UL and Utilities.  Meter manufacturers have voluntarily complied with UL and have a UL mark on their meters.</a:t>
            </a:r>
          </a:p>
          <a:p>
            <a:pPr eaLnBrk="1" hangingPunct="1">
              <a:lnSpc>
                <a:spcPct val="80000"/>
              </a:lnSpc>
              <a:spcBef>
                <a:spcPct val="30000"/>
              </a:spcBef>
              <a:defRPr/>
            </a:pPr>
            <a:r>
              <a:rPr lang="en-US" altLang="en-US" sz="2800" dirty="0">
                <a:solidFill>
                  <a:srgbClr val="000000"/>
                </a:solidFill>
                <a:latin typeface="Cabin" pitchFamily="2" charset="77"/>
              </a:rPr>
              <a:t>What is covered:</a:t>
            </a:r>
          </a:p>
          <a:p>
            <a:pPr marL="914400" lvl="1" indent="-457200">
              <a:lnSpc>
                <a:spcPct val="80000"/>
              </a:lnSpc>
              <a:spcBef>
                <a:spcPct val="30000"/>
              </a:spcBef>
              <a:buFont typeface="Arial" panose="020B0604020202020204" pitchFamily="34" charset="0"/>
              <a:buChar char="•"/>
              <a:defRPr/>
            </a:pPr>
            <a:r>
              <a:rPr lang="en-US" altLang="en-US" sz="2000" dirty="0">
                <a:solidFill>
                  <a:srgbClr val="000000"/>
                </a:solidFill>
                <a:latin typeface="Cabin" pitchFamily="2" charset="77"/>
              </a:rPr>
              <a:t>All  Type S and Type A electric meters rated up to 600 volts and any other type of meter intended for installation within the enclosure of “complete equipment”.</a:t>
            </a:r>
          </a:p>
          <a:p>
            <a:pPr marL="914400" lvl="1" indent="-457200">
              <a:lnSpc>
                <a:spcPct val="80000"/>
              </a:lnSpc>
              <a:spcBef>
                <a:spcPct val="30000"/>
              </a:spcBef>
              <a:buFont typeface="Arial" panose="020B0604020202020204" pitchFamily="34" charset="0"/>
              <a:buChar char="•"/>
              <a:defRPr/>
            </a:pPr>
            <a:r>
              <a:rPr lang="en-US" altLang="en-US" sz="2000" dirty="0">
                <a:solidFill>
                  <a:srgbClr val="000000"/>
                </a:solidFill>
                <a:latin typeface="Cabin" pitchFamily="2" charset="77"/>
              </a:rPr>
              <a:t>Contents</a:t>
            </a:r>
          </a:p>
          <a:p>
            <a:pPr marL="1257300" lvl="2" indent="-457200">
              <a:lnSpc>
                <a:spcPct val="80000"/>
              </a:lnSpc>
              <a:spcBef>
                <a:spcPct val="30000"/>
              </a:spcBef>
              <a:buFont typeface="Arial" panose="020B0604020202020204" pitchFamily="34" charset="0"/>
              <a:buChar char="•"/>
              <a:defRPr/>
            </a:pPr>
            <a:r>
              <a:rPr lang="en-US" altLang="en-US" sz="2000" dirty="0">
                <a:solidFill>
                  <a:srgbClr val="000000"/>
                </a:solidFill>
                <a:latin typeface="Cabin" pitchFamily="2" charset="77"/>
              </a:rPr>
              <a:t>Meter Construction Requirements</a:t>
            </a:r>
          </a:p>
          <a:p>
            <a:pPr marL="1257300" lvl="2" indent="-457200">
              <a:lnSpc>
                <a:spcPct val="80000"/>
              </a:lnSpc>
              <a:spcBef>
                <a:spcPct val="30000"/>
              </a:spcBef>
              <a:buFont typeface="Arial" panose="020B0604020202020204" pitchFamily="34" charset="0"/>
              <a:buChar char="•"/>
              <a:defRPr/>
            </a:pPr>
            <a:r>
              <a:rPr lang="en-US" altLang="en-US" sz="2000" dirty="0">
                <a:solidFill>
                  <a:srgbClr val="000000"/>
                </a:solidFill>
                <a:latin typeface="Cabin" pitchFamily="2" charset="77"/>
              </a:rPr>
              <a:t>Meter Performance</a:t>
            </a:r>
          </a:p>
          <a:p>
            <a:pPr marL="1257300" lvl="2" indent="-457200">
              <a:lnSpc>
                <a:spcPct val="80000"/>
              </a:lnSpc>
              <a:spcBef>
                <a:spcPct val="30000"/>
              </a:spcBef>
              <a:buFont typeface="Arial" panose="020B0604020202020204" pitchFamily="34" charset="0"/>
              <a:buChar char="•"/>
              <a:defRPr/>
            </a:pPr>
            <a:r>
              <a:rPr lang="en-US" altLang="en-US" sz="2000" dirty="0">
                <a:solidFill>
                  <a:srgbClr val="000000"/>
                </a:solidFill>
                <a:latin typeface="Cabin" pitchFamily="2" charset="77"/>
              </a:rPr>
              <a:t>Meter Markings</a:t>
            </a:r>
          </a:p>
          <a:p>
            <a:pPr marL="1257300" lvl="2" indent="-457200">
              <a:lnSpc>
                <a:spcPct val="80000"/>
              </a:lnSpc>
              <a:spcBef>
                <a:spcPct val="30000"/>
              </a:spcBef>
              <a:buFont typeface="Arial" panose="020B0604020202020204" pitchFamily="34" charset="0"/>
              <a:buChar char="•"/>
              <a:defRPr/>
            </a:pPr>
            <a:r>
              <a:rPr lang="en-US" altLang="en-US" sz="2000" dirty="0">
                <a:solidFill>
                  <a:srgbClr val="000000"/>
                </a:solidFill>
                <a:latin typeface="Cabin" pitchFamily="2" charset="77"/>
              </a:rPr>
              <a:t>Standards for Components</a:t>
            </a:r>
            <a:endParaRPr lang="ru-RU" altLang="en-US" sz="2000" dirty="0">
              <a:solidFill>
                <a:srgbClr val="000000"/>
              </a:solidFill>
              <a:latin typeface="Times New Roman" pitchFamily="18" charset="0"/>
            </a:endParaRPr>
          </a:p>
        </p:txBody>
      </p:sp>
      <p:pic>
        <p:nvPicPr>
          <p:cNvPr id="16389" name="Picture 5" descr="safety">
            <a:extLst>
              <a:ext uri="{FF2B5EF4-FFF2-40B4-BE49-F238E27FC236}">
                <a16:creationId xmlns:a16="http://schemas.microsoft.com/office/drawing/2014/main" id="{F33F48DB-30ED-D6E2-F775-AD71A51F2D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027277"/>
            <a:ext cx="20193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A0204453-18D7-CED4-1078-F67FD675DFEB}"/>
              </a:ext>
            </a:extLst>
          </p:cNvPr>
          <p:cNvSpPr txBox="1">
            <a:spLocks noChangeArrowheads="1"/>
          </p:cNvSpPr>
          <p:nvPr/>
        </p:nvSpPr>
        <p:spPr bwMode="auto">
          <a:xfrm>
            <a:off x="609600" y="400844"/>
            <a:ext cx="8229600" cy="57943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r"/>
            <a:r>
              <a:rPr lang="en-US" altLang="en-US" sz="3200" b="1" cap="small" dirty="0">
                <a:solidFill>
                  <a:srgbClr val="E10027"/>
                </a:solidFill>
                <a:effectLst>
                  <a:outerShdw blurRad="50800" dist="38100" dir="10800000" algn="r" rotWithShape="0">
                    <a:prstClr val="black">
                      <a:alpha val="40000"/>
                    </a:prstClr>
                  </a:outerShdw>
                </a:effectLst>
                <a:latin typeface="Cabin" pitchFamily="2" charset="77"/>
                <a:ea typeface="+mj-ea"/>
                <a:cs typeface="+mj-cs"/>
              </a:rPr>
              <a:t>UL Meter Safety Standard 2735  </a:t>
            </a:r>
            <a:endParaRPr lang="ru-RU" altLang="en-US" sz="3200" b="1" cap="small" dirty="0">
              <a:solidFill>
                <a:srgbClr val="E10027"/>
              </a:solidFill>
              <a:effectLst>
                <a:outerShdw blurRad="50800" dist="38100" dir="10800000" algn="r" rotWithShape="0">
                  <a:prstClr val="black">
                    <a:alpha val="40000"/>
                  </a:prstClr>
                </a:outerShdw>
              </a:effectLst>
              <a:ea typeface="+mj-ea"/>
              <a:cs typeface="+mj-cs"/>
            </a:endParaRPr>
          </a:p>
        </p:txBody>
      </p:sp>
      <p:sp>
        <p:nvSpPr>
          <p:cNvPr id="18435" name="Text Box 3">
            <a:extLst>
              <a:ext uri="{FF2B5EF4-FFF2-40B4-BE49-F238E27FC236}">
                <a16:creationId xmlns:a16="http://schemas.microsoft.com/office/drawing/2014/main" id="{4C06DC50-AC06-471F-5094-1B69F7B45223}"/>
              </a:ext>
            </a:extLst>
          </p:cNvPr>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59748" name="Text Box 4">
            <a:extLst>
              <a:ext uri="{FF2B5EF4-FFF2-40B4-BE49-F238E27FC236}">
                <a16:creationId xmlns:a16="http://schemas.microsoft.com/office/drawing/2014/main" id="{4F7BEE22-C1EE-9D65-C989-E7FF8F0AF429}"/>
              </a:ext>
            </a:extLst>
          </p:cNvPr>
          <p:cNvSpPr txBox="1">
            <a:spLocks noChangeArrowheads="1"/>
          </p:cNvSpPr>
          <p:nvPr/>
        </p:nvSpPr>
        <p:spPr bwMode="auto">
          <a:xfrm>
            <a:off x="457200" y="1603375"/>
            <a:ext cx="8077200" cy="5016500"/>
          </a:xfrm>
          <a:prstGeom prst="rect">
            <a:avLst/>
          </a:prstGeom>
          <a:noFill/>
          <a:ln>
            <a:noFill/>
          </a:ln>
        </p:spPr>
        <p:txBody>
          <a:bodyPr>
            <a:spAutoFit/>
          </a:bodyPr>
          <a:lstStyle>
            <a:lvl1pPr>
              <a:spcBef>
                <a:spcPct val="0"/>
              </a:spcBef>
              <a:defRPr>
                <a:solidFill>
                  <a:schemeClr val="tx1"/>
                </a:solidFill>
                <a:latin typeface="Arial" charset="0"/>
              </a:defRPr>
            </a:lvl1pPr>
            <a:lvl2pPr indent="-50800">
              <a:spcBef>
                <a:spcPct val="0"/>
              </a:spcBef>
              <a:defRPr>
                <a:solidFill>
                  <a:schemeClr val="tx1"/>
                </a:solidFill>
                <a:latin typeface="Arial" charset="0"/>
              </a:defRPr>
            </a:lvl2pPr>
            <a:lvl3pPr marL="800100">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eaLnBrk="1" hangingPunct="1">
              <a:lnSpc>
                <a:spcPct val="80000"/>
              </a:lnSpc>
              <a:spcBef>
                <a:spcPct val="30000"/>
              </a:spcBef>
              <a:defRPr/>
            </a:pPr>
            <a:r>
              <a:rPr lang="en-US" altLang="en-US" sz="2800" dirty="0">
                <a:solidFill>
                  <a:srgbClr val="000000"/>
                </a:solidFill>
                <a:latin typeface="Cabin" pitchFamily="2" charset="77"/>
              </a:rPr>
              <a:t>Meter Construction Requirements</a:t>
            </a:r>
          </a:p>
          <a:p>
            <a:pPr eaLnBrk="1" hangingPunct="1">
              <a:lnSpc>
                <a:spcPct val="80000"/>
              </a:lnSpc>
              <a:spcBef>
                <a:spcPct val="30000"/>
              </a:spcBef>
              <a:defRPr/>
            </a:pPr>
            <a:endParaRPr lang="en-US" altLang="en-US" sz="2800" dirty="0">
              <a:solidFill>
                <a:srgbClr val="000000"/>
              </a:solidFill>
              <a:latin typeface="Cabin" pitchFamily="2" charset="77"/>
            </a:endParaRPr>
          </a:p>
          <a:p>
            <a:pPr marL="457200" indent="-457200" eaLnBrk="1" hangingPunct="1">
              <a:lnSpc>
                <a:spcPct val="80000"/>
              </a:lnSpc>
              <a:spcBef>
                <a:spcPct val="30000"/>
              </a:spcBef>
              <a:buFont typeface="Arial" panose="020B0604020202020204" pitchFamily="34" charset="0"/>
              <a:buChar char="•"/>
              <a:defRPr/>
            </a:pPr>
            <a:r>
              <a:rPr lang="en-US" altLang="en-US" sz="2400" dirty="0">
                <a:solidFill>
                  <a:srgbClr val="000000"/>
                </a:solidFill>
                <a:latin typeface="Cabin" pitchFamily="2" charset="77"/>
              </a:rPr>
              <a:t>Meter forms as defined in ANSI C12.10 unless alternate forms are specified by a Utility</a:t>
            </a:r>
          </a:p>
          <a:p>
            <a:pPr marL="457200" indent="-457200" eaLnBrk="1" hangingPunct="1">
              <a:lnSpc>
                <a:spcPct val="80000"/>
              </a:lnSpc>
              <a:spcBef>
                <a:spcPct val="30000"/>
              </a:spcBef>
              <a:buFont typeface="Arial" panose="020B0604020202020204" pitchFamily="34" charset="0"/>
              <a:buChar char="•"/>
              <a:defRPr/>
            </a:pPr>
            <a:r>
              <a:rPr lang="en-US" altLang="en-US" sz="2400" dirty="0">
                <a:solidFill>
                  <a:srgbClr val="000000"/>
                </a:solidFill>
                <a:latin typeface="Cabin" pitchFamily="2" charset="77"/>
              </a:rPr>
              <a:t>Enclosures</a:t>
            </a:r>
          </a:p>
          <a:p>
            <a:pPr marL="457200" indent="-457200" eaLnBrk="1" hangingPunct="1">
              <a:lnSpc>
                <a:spcPct val="80000"/>
              </a:lnSpc>
              <a:spcBef>
                <a:spcPct val="30000"/>
              </a:spcBef>
              <a:buFont typeface="Arial" panose="020B0604020202020204" pitchFamily="34" charset="0"/>
              <a:buChar char="•"/>
              <a:defRPr/>
            </a:pPr>
            <a:r>
              <a:rPr lang="en-US" altLang="en-US" sz="2400" dirty="0">
                <a:solidFill>
                  <a:srgbClr val="000000"/>
                </a:solidFill>
                <a:latin typeface="Cabin" pitchFamily="2" charset="77"/>
              </a:rPr>
              <a:t>Covers</a:t>
            </a:r>
          </a:p>
          <a:p>
            <a:pPr marL="457200" indent="-457200" eaLnBrk="1" hangingPunct="1">
              <a:lnSpc>
                <a:spcPct val="80000"/>
              </a:lnSpc>
              <a:spcBef>
                <a:spcPct val="30000"/>
              </a:spcBef>
              <a:buFont typeface="Arial" panose="020B0604020202020204" pitchFamily="34" charset="0"/>
              <a:buChar char="•"/>
              <a:defRPr/>
            </a:pPr>
            <a:r>
              <a:rPr lang="en-US" altLang="en-US" sz="2400" dirty="0">
                <a:solidFill>
                  <a:srgbClr val="000000"/>
                </a:solidFill>
                <a:latin typeface="Cabin" pitchFamily="2" charset="77"/>
              </a:rPr>
              <a:t>CT’s, internal and external</a:t>
            </a:r>
          </a:p>
          <a:p>
            <a:pPr marL="457200" indent="-457200" eaLnBrk="1" hangingPunct="1">
              <a:lnSpc>
                <a:spcPct val="80000"/>
              </a:lnSpc>
              <a:spcBef>
                <a:spcPct val="30000"/>
              </a:spcBef>
              <a:buFont typeface="Arial" panose="020B0604020202020204" pitchFamily="34" charset="0"/>
              <a:buChar char="•"/>
              <a:defRPr/>
            </a:pPr>
            <a:r>
              <a:rPr lang="en-US" altLang="en-US" sz="2400" dirty="0">
                <a:solidFill>
                  <a:srgbClr val="000000"/>
                </a:solidFill>
                <a:latin typeface="Cabin" pitchFamily="2" charset="77"/>
              </a:rPr>
              <a:t>Batteries</a:t>
            </a:r>
          </a:p>
          <a:p>
            <a:pPr marL="457200" indent="-457200" eaLnBrk="1" hangingPunct="1">
              <a:lnSpc>
                <a:spcPct val="80000"/>
              </a:lnSpc>
              <a:spcBef>
                <a:spcPct val="30000"/>
              </a:spcBef>
              <a:buFont typeface="Arial" panose="020B0604020202020204" pitchFamily="34" charset="0"/>
              <a:buChar char="•"/>
              <a:defRPr/>
            </a:pPr>
            <a:r>
              <a:rPr lang="en-US" altLang="en-US" sz="2400" dirty="0">
                <a:solidFill>
                  <a:srgbClr val="000000"/>
                </a:solidFill>
                <a:latin typeface="Cabin" pitchFamily="2" charset="77"/>
              </a:rPr>
              <a:t>Service Switches</a:t>
            </a:r>
          </a:p>
          <a:p>
            <a:pPr marL="457200" indent="-457200" eaLnBrk="1" hangingPunct="1">
              <a:lnSpc>
                <a:spcPct val="80000"/>
              </a:lnSpc>
              <a:spcBef>
                <a:spcPct val="30000"/>
              </a:spcBef>
              <a:buFont typeface="Arial" panose="020B0604020202020204" pitchFamily="34" charset="0"/>
              <a:buChar char="•"/>
              <a:defRPr/>
            </a:pPr>
            <a:r>
              <a:rPr lang="en-US" altLang="en-US" sz="2400" dirty="0">
                <a:solidFill>
                  <a:srgbClr val="000000"/>
                </a:solidFill>
                <a:latin typeface="Cabin" pitchFamily="2" charset="77"/>
              </a:rPr>
              <a:t>Circuit Boards</a:t>
            </a:r>
          </a:p>
          <a:p>
            <a:pPr marL="457200" indent="-457200" eaLnBrk="1" hangingPunct="1">
              <a:lnSpc>
                <a:spcPct val="80000"/>
              </a:lnSpc>
              <a:spcBef>
                <a:spcPct val="30000"/>
              </a:spcBef>
              <a:buFont typeface="Arial" panose="020B0604020202020204" pitchFamily="34" charset="0"/>
              <a:buChar char="•"/>
              <a:defRPr/>
            </a:pPr>
            <a:r>
              <a:rPr lang="en-US" altLang="en-US" sz="2400" dirty="0">
                <a:solidFill>
                  <a:srgbClr val="000000"/>
                </a:solidFill>
                <a:latin typeface="Cabin" pitchFamily="2" charset="77"/>
              </a:rPr>
              <a:t>UL recognized or tested components</a:t>
            </a:r>
          </a:p>
          <a:p>
            <a:pPr eaLnBrk="1" hangingPunct="1">
              <a:spcBef>
                <a:spcPct val="30000"/>
              </a:spcBef>
              <a:defRPr/>
            </a:pPr>
            <a:endParaRPr lang="ru-RU" altLang="en-US" sz="2800" dirty="0">
              <a:solidFill>
                <a:srgbClr val="000000"/>
              </a:solidFill>
              <a:latin typeface="Times New Roman" pitchFamily="18" charset="0"/>
            </a:endParaRPr>
          </a:p>
        </p:txBody>
      </p:sp>
      <p:pic>
        <p:nvPicPr>
          <p:cNvPr id="18437" name="Picture 7" descr="safety2">
            <a:extLst>
              <a:ext uri="{FF2B5EF4-FFF2-40B4-BE49-F238E27FC236}">
                <a16:creationId xmlns:a16="http://schemas.microsoft.com/office/drawing/2014/main" id="{D6843DEF-FB83-0EEE-12D9-78A5E0B9A8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4290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941247F4-9844-20DB-7090-F01DE20D7087}"/>
              </a:ext>
            </a:extLst>
          </p:cNvPr>
          <p:cNvSpPr txBox="1">
            <a:spLocks noChangeArrowheads="1"/>
          </p:cNvSpPr>
          <p:nvPr/>
        </p:nvSpPr>
        <p:spPr bwMode="auto">
          <a:xfrm>
            <a:off x="609600" y="441327"/>
            <a:ext cx="8229600" cy="57943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r"/>
            <a:r>
              <a:rPr lang="en-US" altLang="en-US" sz="3200" b="1" cap="small" dirty="0">
                <a:solidFill>
                  <a:srgbClr val="E10027"/>
                </a:solidFill>
                <a:effectLst>
                  <a:outerShdw blurRad="50800" dist="38100" dir="10800000" algn="r" rotWithShape="0">
                    <a:prstClr val="black">
                      <a:alpha val="40000"/>
                    </a:prstClr>
                  </a:outerShdw>
                </a:effectLst>
                <a:latin typeface="Cabin" pitchFamily="2" charset="77"/>
                <a:ea typeface="+mj-ea"/>
                <a:cs typeface="+mj-cs"/>
              </a:rPr>
              <a:t>UL Meter Safety Standard 2735  </a:t>
            </a:r>
            <a:endParaRPr lang="ru-RU" altLang="en-US" sz="3200" b="1" cap="small" dirty="0">
              <a:solidFill>
                <a:srgbClr val="E10027"/>
              </a:solidFill>
              <a:effectLst>
                <a:outerShdw blurRad="50800" dist="38100" dir="10800000" algn="r" rotWithShape="0">
                  <a:prstClr val="black">
                    <a:alpha val="40000"/>
                  </a:prstClr>
                </a:outerShdw>
              </a:effectLst>
              <a:ea typeface="+mj-ea"/>
              <a:cs typeface="+mj-cs"/>
            </a:endParaRPr>
          </a:p>
        </p:txBody>
      </p:sp>
      <p:sp>
        <p:nvSpPr>
          <p:cNvPr id="20483" name="Text Box 3">
            <a:extLst>
              <a:ext uri="{FF2B5EF4-FFF2-40B4-BE49-F238E27FC236}">
                <a16:creationId xmlns:a16="http://schemas.microsoft.com/office/drawing/2014/main" id="{6B3A4A84-D78A-ECB3-CEE6-5F58863A575C}"/>
              </a:ext>
            </a:extLst>
          </p:cNvPr>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a:solidFill>
                  <a:srgbClr val="000000"/>
                </a:solidFill>
                <a:latin typeface="Arial" panose="020B0604020202020204" pitchFamily="34" charset="0"/>
              </a:defRPr>
            </a:lvl1pPr>
            <a:lvl2pPr marL="742950" indent="-285750">
              <a:spcBef>
                <a:spcPct val="30000"/>
              </a:spcBef>
              <a:defRPr>
                <a:solidFill>
                  <a:srgbClr val="000000"/>
                </a:solidFill>
                <a:latin typeface="Arial" panose="020B0604020202020204" pitchFamily="34" charset="0"/>
              </a:defRPr>
            </a:lvl2pPr>
            <a:lvl3pPr marL="1143000" indent="-228600">
              <a:spcBef>
                <a:spcPct val="30000"/>
              </a:spcBef>
              <a:defRPr>
                <a:solidFill>
                  <a:srgbClr val="000000"/>
                </a:solidFill>
                <a:latin typeface="Arial" panose="020B0604020202020204" pitchFamily="34" charset="0"/>
              </a:defRPr>
            </a:lvl3pPr>
            <a:lvl4pPr marL="1600200" indent="-228600">
              <a:spcBef>
                <a:spcPct val="30000"/>
              </a:spcBef>
              <a:defRPr>
                <a:solidFill>
                  <a:srgbClr val="000000"/>
                </a:solidFill>
                <a:latin typeface="Arial" panose="020B0604020202020204" pitchFamily="34" charset="0"/>
              </a:defRPr>
            </a:lvl4pPr>
            <a:lvl5pPr marL="2057400" indent="-228600">
              <a:spcBef>
                <a:spcPct val="30000"/>
              </a:spcBef>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60772" name="Text Box 4">
            <a:extLst>
              <a:ext uri="{FF2B5EF4-FFF2-40B4-BE49-F238E27FC236}">
                <a16:creationId xmlns:a16="http://schemas.microsoft.com/office/drawing/2014/main" id="{85ADFF8B-C5A9-42B7-D666-466C17491D93}"/>
              </a:ext>
            </a:extLst>
          </p:cNvPr>
          <p:cNvSpPr txBox="1">
            <a:spLocks noChangeArrowheads="1"/>
          </p:cNvSpPr>
          <p:nvPr/>
        </p:nvSpPr>
        <p:spPr bwMode="auto">
          <a:xfrm>
            <a:off x="457200" y="1674813"/>
            <a:ext cx="5257800" cy="4098925"/>
          </a:xfrm>
          <a:prstGeom prst="rect">
            <a:avLst/>
          </a:prstGeom>
          <a:noFill/>
          <a:ln>
            <a:noFill/>
          </a:ln>
        </p:spPr>
        <p:txBody>
          <a:bodyPr>
            <a:spAutoFit/>
          </a:bodyPr>
          <a:lstStyle>
            <a:lvl1pPr>
              <a:spcBef>
                <a:spcPct val="0"/>
              </a:spcBef>
              <a:tabLst>
                <a:tab pos="457200" algn="l"/>
              </a:tabLst>
              <a:defRPr>
                <a:solidFill>
                  <a:schemeClr val="tx1"/>
                </a:solidFill>
                <a:latin typeface="Arial" charset="0"/>
              </a:defRPr>
            </a:lvl1pPr>
            <a:lvl2pPr indent="-50800">
              <a:spcBef>
                <a:spcPct val="0"/>
              </a:spcBef>
              <a:tabLst>
                <a:tab pos="457200" algn="l"/>
              </a:tabLst>
              <a:defRPr>
                <a:solidFill>
                  <a:schemeClr val="tx1"/>
                </a:solidFill>
                <a:latin typeface="Arial" charset="0"/>
              </a:defRPr>
            </a:lvl2pPr>
            <a:lvl3pPr marL="800100">
              <a:spcBef>
                <a:spcPct val="0"/>
              </a:spcBef>
              <a:tabLst>
                <a:tab pos="457200" algn="l"/>
              </a:tabLst>
              <a:defRPr>
                <a:solidFill>
                  <a:schemeClr val="tx1"/>
                </a:solidFill>
                <a:latin typeface="Arial" charset="0"/>
              </a:defRPr>
            </a:lvl3pPr>
            <a:lvl4pPr>
              <a:spcBef>
                <a:spcPct val="0"/>
              </a:spcBef>
              <a:tabLst>
                <a:tab pos="457200" algn="l"/>
              </a:tabLst>
              <a:defRPr>
                <a:solidFill>
                  <a:schemeClr val="tx1"/>
                </a:solidFill>
                <a:latin typeface="Arial" charset="0"/>
              </a:defRPr>
            </a:lvl4pPr>
            <a:lvl5pPr>
              <a:spcBef>
                <a:spcPct val="0"/>
              </a:spcBef>
              <a:tabLst>
                <a:tab pos="457200" algn="l"/>
              </a:tabLst>
              <a:defRPr>
                <a:solidFill>
                  <a:schemeClr val="tx1"/>
                </a:solidFill>
                <a:latin typeface="Arial" charset="0"/>
              </a:defRPr>
            </a:lvl5pPr>
            <a:lvl6pPr fontAlgn="base">
              <a:spcBef>
                <a:spcPct val="0"/>
              </a:spcBef>
              <a:spcAft>
                <a:spcPct val="0"/>
              </a:spcAft>
              <a:tabLst>
                <a:tab pos="457200" algn="l"/>
              </a:tabLst>
              <a:defRPr>
                <a:solidFill>
                  <a:schemeClr val="tx1"/>
                </a:solidFill>
                <a:latin typeface="Arial" charset="0"/>
              </a:defRPr>
            </a:lvl6pPr>
            <a:lvl7pPr fontAlgn="base">
              <a:spcBef>
                <a:spcPct val="0"/>
              </a:spcBef>
              <a:spcAft>
                <a:spcPct val="0"/>
              </a:spcAft>
              <a:tabLst>
                <a:tab pos="457200" algn="l"/>
              </a:tabLst>
              <a:defRPr>
                <a:solidFill>
                  <a:schemeClr val="tx1"/>
                </a:solidFill>
                <a:latin typeface="Arial" charset="0"/>
              </a:defRPr>
            </a:lvl7pPr>
            <a:lvl8pPr fontAlgn="base">
              <a:spcBef>
                <a:spcPct val="0"/>
              </a:spcBef>
              <a:spcAft>
                <a:spcPct val="0"/>
              </a:spcAft>
              <a:tabLst>
                <a:tab pos="457200" algn="l"/>
              </a:tabLst>
              <a:defRPr>
                <a:solidFill>
                  <a:schemeClr val="tx1"/>
                </a:solidFill>
                <a:latin typeface="Arial" charset="0"/>
              </a:defRPr>
            </a:lvl8pPr>
            <a:lvl9pPr fontAlgn="base">
              <a:spcBef>
                <a:spcPct val="0"/>
              </a:spcBef>
              <a:spcAft>
                <a:spcPct val="0"/>
              </a:spcAft>
              <a:tabLst>
                <a:tab pos="457200" algn="l"/>
              </a:tabLst>
              <a:defRPr>
                <a:solidFill>
                  <a:schemeClr val="tx1"/>
                </a:solidFill>
                <a:latin typeface="Arial" charset="0"/>
              </a:defRPr>
            </a:lvl9pPr>
          </a:lstStyle>
          <a:p>
            <a:pPr eaLnBrk="1" hangingPunct="1">
              <a:lnSpc>
                <a:spcPct val="80000"/>
              </a:lnSpc>
              <a:spcBef>
                <a:spcPct val="30000"/>
              </a:spcBef>
              <a:defRPr/>
            </a:pPr>
            <a:r>
              <a:rPr lang="en-US" altLang="en-US" sz="2800" dirty="0">
                <a:solidFill>
                  <a:srgbClr val="000000"/>
                </a:solidFill>
                <a:latin typeface="Cabin" pitchFamily="2" charset="77"/>
              </a:rPr>
              <a:t>Meter Performance Tests</a:t>
            </a:r>
          </a:p>
          <a:p>
            <a:pPr marL="457200" indent="-457200" eaLnBrk="1" hangingPunct="1">
              <a:spcBef>
                <a:spcPct val="30000"/>
              </a:spcBef>
              <a:buFont typeface="Arial" panose="020B0604020202020204" pitchFamily="34" charset="0"/>
              <a:buChar char="•"/>
              <a:defRPr/>
            </a:pPr>
            <a:r>
              <a:rPr lang="en-US" altLang="en-US" sz="2800" dirty="0">
                <a:solidFill>
                  <a:srgbClr val="000000"/>
                </a:solidFill>
                <a:latin typeface="Cabin" pitchFamily="2" charset="77"/>
              </a:rPr>
              <a:t>Tests for various fault conditions</a:t>
            </a:r>
          </a:p>
          <a:p>
            <a:pPr marL="457200" indent="-457200" eaLnBrk="1" hangingPunct="1">
              <a:spcBef>
                <a:spcPct val="30000"/>
              </a:spcBef>
              <a:buFont typeface="Arial" panose="020B0604020202020204" pitchFamily="34" charset="0"/>
              <a:buChar char="•"/>
              <a:defRPr/>
            </a:pPr>
            <a:r>
              <a:rPr lang="en-US" altLang="en-US" sz="2800" dirty="0">
                <a:solidFill>
                  <a:srgbClr val="000000"/>
                </a:solidFill>
                <a:latin typeface="Cabin" pitchFamily="2" charset="77"/>
              </a:rPr>
              <a:t>How easy to set on fire</a:t>
            </a:r>
          </a:p>
          <a:p>
            <a:pPr marL="457200" indent="-457200" eaLnBrk="1" hangingPunct="1">
              <a:spcBef>
                <a:spcPct val="30000"/>
              </a:spcBef>
              <a:buFont typeface="Arial" panose="020B0604020202020204" pitchFamily="34" charset="0"/>
              <a:buChar char="•"/>
              <a:defRPr/>
            </a:pPr>
            <a:r>
              <a:rPr lang="en-US" altLang="en-US" sz="2800" dirty="0">
                <a:solidFill>
                  <a:srgbClr val="000000"/>
                </a:solidFill>
                <a:latin typeface="Cabin" pitchFamily="2" charset="77"/>
              </a:rPr>
              <a:t>Strength of Construction</a:t>
            </a:r>
          </a:p>
          <a:p>
            <a:pPr marL="457200" indent="-457200" eaLnBrk="1" hangingPunct="1">
              <a:spcBef>
                <a:spcPct val="30000"/>
              </a:spcBef>
              <a:buFont typeface="Arial" panose="020B0604020202020204" pitchFamily="34" charset="0"/>
              <a:buChar char="•"/>
              <a:defRPr/>
            </a:pPr>
            <a:r>
              <a:rPr lang="en-US" altLang="en-US" sz="2800" dirty="0">
                <a:solidFill>
                  <a:srgbClr val="000000"/>
                </a:solidFill>
                <a:latin typeface="Cabin" pitchFamily="2" charset="77"/>
              </a:rPr>
              <a:t>Some tests from ANSI C12.1 Section 4</a:t>
            </a:r>
          </a:p>
          <a:p>
            <a:pPr marL="457200" indent="-457200" eaLnBrk="1" hangingPunct="1">
              <a:spcBef>
                <a:spcPct val="30000"/>
              </a:spcBef>
              <a:buFont typeface="Arial" panose="020B0604020202020204" pitchFamily="34" charset="0"/>
              <a:buChar char="•"/>
              <a:defRPr/>
            </a:pPr>
            <a:endParaRPr lang="en-US" altLang="en-US" sz="2800" dirty="0">
              <a:solidFill>
                <a:srgbClr val="000000"/>
              </a:solidFill>
              <a:latin typeface="Cabin" pitchFamily="2" charset="77"/>
            </a:endParaRPr>
          </a:p>
        </p:txBody>
      </p:sp>
      <p:pic>
        <p:nvPicPr>
          <p:cNvPr id="20485" name="Picture 9" descr="http://cdn.xl.thumbs.canstockphoto.com/canstock20425757.jpg">
            <a:extLst>
              <a:ext uri="{FF2B5EF4-FFF2-40B4-BE49-F238E27FC236}">
                <a16:creationId xmlns:a16="http://schemas.microsoft.com/office/drawing/2014/main" id="{455D25AA-8A3C-E384-327E-91668BA989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444"/>
          <a:stretch>
            <a:fillRect/>
          </a:stretch>
        </p:blipFill>
        <p:spPr bwMode="auto">
          <a:xfrm>
            <a:off x="5715000" y="1970088"/>
            <a:ext cx="289877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themeOverride>
</file>

<file path=ppt/theme/themeOverride2.xml><?xml version="1.0" encoding="utf-8"?>
<a:themeOverride xmlns:a="http://schemas.openxmlformats.org/drawingml/2006/main">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2438EA8B65C04BA81A0809E21FF92B" ma:contentTypeVersion="16" ma:contentTypeDescription="Create a new document." ma:contentTypeScope="" ma:versionID="5e35fcddb325bbb504710d5c0b9eeddf">
  <xsd:schema xmlns:xsd="http://www.w3.org/2001/XMLSchema" xmlns:xs="http://www.w3.org/2001/XMLSchema" xmlns:p="http://schemas.microsoft.com/office/2006/metadata/properties" xmlns:ns2="8f26ee74-1c53-4b01-a982-cec1216b8a00" xmlns:ns3="865caf8b-3888-4957-b682-040f388f7b52" targetNamespace="http://schemas.microsoft.com/office/2006/metadata/properties" ma:root="true" ma:fieldsID="9ad50055fb2e25e379a2e899564cfb19" ns2:_="" ns3:_="">
    <xsd:import namespace="8f26ee74-1c53-4b01-a982-cec1216b8a00"/>
    <xsd:import namespace="865caf8b-3888-4957-b682-040f388f7b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6ee74-1c53-4b01-a982-cec1216b8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c9ab868-c1cd-4777-b02c-d2c7bd6b65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5caf8b-3888-4957-b682-040f388f7b5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4e4d7b-98bd-4047-8838-282fa790d938}" ma:internalName="TaxCatchAll" ma:showField="CatchAllData" ma:web="865caf8b-3888-4957-b682-040f388f7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f26ee74-1c53-4b01-a982-cec1216b8a00">
      <Terms xmlns="http://schemas.microsoft.com/office/infopath/2007/PartnerControls"/>
    </lcf76f155ced4ddcb4097134ff3c332f>
    <TaxCatchAll xmlns="865caf8b-3888-4957-b682-040f388f7b52" xsi:nil="true"/>
    <SharedWithUsers xmlns="865caf8b-3888-4957-b682-040f388f7b52">
      <UserInfo>
        <DisplayName>Evan Scheerer</DisplayName>
        <AccountId>72</AccountId>
        <AccountType/>
      </UserInfo>
    </SharedWithUsers>
  </documentManagement>
</p:properties>
</file>

<file path=customXml/itemProps1.xml><?xml version="1.0" encoding="utf-8"?>
<ds:datastoreItem xmlns:ds="http://schemas.openxmlformats.org/officeDocument/2006/customXml" ds:itemID="{A18F70A4-71E2-483E-B17C-DBF7BAED9573}"/>
</file>

<file path=customXml/itemProps2.xml><?xml version="1.0" encoding="utf-8"?>
<ds:datastoreItem xmlns:ds="http://schemas.openxmlformats.org/officeDocument/2006/customXml" ds:itemID="{BA8E4198-7E00-4E36-8C13-F00C18B069A1}"/>
</file>

<file path=customXml/itemProps3.xml><?xml version="1.0" encoding="utf-8"?>
<ds:datastoreItem xmlns:ds="http://schemas.openxmlformats.org/officeDocument/2006/customXml" ds:itemID="{1545CFA9-779E-4BF2-A9C4-17C9F92C9078}"/>
</file>

<file path=docProps/app.xml><?xml version="1.0" encoding="utf-8"?>
<Properties xmlns="http://schemas.openxmlformats.org/officeDocument/2006/extended-properties" xmlns:vt="http://schemas.openxmlformats.org/officeDocument/2006/docPropsVTypes">
  <Template/>
  <TotalTime>146</TotalTime>
  <Words>1742</Words>
  <Application>Microsoft Office PowerPoint</Application>
  <PresentationFormat>On-screen Show (4:3)</PresentationFormat>
  <Paragraphs>202</Paragraphs>
  <Slides>26</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Cabin</vt:lpstr>
      <vt:lpstr>Calibri</vt:lpstr>
      <vt:lpstr>Times New Roman</vt:lpstr>
      <vt:lpstr>var(--tec-font-family-sans-serif)</vt:lpstr>
      <vt:lpstr>TESCO Template</vt:lpstr>
      <vt:lpstr>How Meter Services Can Relieve Customer Perceptions and Concerns About New  AMI Systems  </vt:lpstr>
      <vt:lpstr>Session Objectives</vt:lpstr>
      <vt:lpstr>    Most Common Customer Concerns     </vt:lpstr>
      <vt:lpstr>Health Concerns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Field Inspection of Sockets Best Practices </vt:lpstr>
      <vt:lpstr>High Bills</vt:lpstr>
      <vt:lpstr>High Bills – what are the causes</vt:lpstr>
      <vt:lpstr>PowerPoint Presentation</vt:lpstr>
      <vt:lpstr>PowerPoint Presentation</vt:lpstr>
      <vt:lpstr>PowerPoint Presentation</vt:lpstr>
      <vt:lpstr>PowerPoint Presentation</vt:lpstr>
      <vt:lpstr>PowerPoint Presentation</vt:lpstr>
      <vt:lpstr>Review of Session Objectives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Sandy Garcia</dc:creator>
  <cp:lastModifiedBy>Ingrid Swan</cp:lastModifiedBy>
  <cp:revision>12</cp:revision>
  <dcterms:created xsi:type="dcterms:W3CDTF">2022-01-27T19:56:34Z</dcterms:created>
  <dcterms:modified xsi:type="dcterms:W3CDTF">2023-04-04T14:15:32Z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0x0101003B2438EA8B65C04BA81A0809E21FF92B</vt:lpwstr>
  </property>
</Properties>
</file>