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1"/>
  </p:sldMasterIdLst>
  <p:notesMasterIdLst>
    <p:notesMasterId r:id="rId84"/>
  </p:notesMasterIdLst>
  <p:handoutMasterIdLst>
    <p:handoutMasterId r:id="rId85"/>
  </p:handoutMasterIdLst>
  <p:sldIdLst>
    <p:sldId id="277" r:id="rId2"/>
    <p:sldId id="261" r:id="rId3"/>
    <p:sldId id="278" r:id="rId4"/>
    <p:sldId id="279" r:id="rId5"/>
    <p:sldId id="280" r:id="rId6"/>
    <p:sldId id="290" r:id="rId7"/>
    <p:sldId id="281" r:id="rId8"/>
    <p:sldId id="293" r:id="rId9"/>
    <p:sldId id="294" r:id="rId10"/>
    <p:sldId id="296" r:id="rId11"/>
    <p:sldId id="295" r:id="rId12"/>
    <p:sldId id="282" r:id="rId13"/>
    <p:sldId id="291" r:id="rId14"/>
    <p:sldId id="283" r:id="rId15"/>
    <p:sldId id="287" r:id="rId16"/>
    <p:sldId id="285" r:id="rId17"/>
    <p:sldId id="286" r:id="rId18"/>
    <p:sldId id="288" r:id="rId19"/>
    <p:sldId id="289" r:id="rId20"/>
    <p:sldId id="303" r:id="rId21"/>
    <p:sldId id="298" r:id="rId22"/>
    <p:sldId id="302" r:id="rId23"/>
    <p:sldId id="304" r:id="rId24"/>
    <p:sldId id="305" r:id="rId25"/>
    <p:sldId id="306" r:id="rId26"/>
    <p:sldId id="301" r:id="rId27"/>
    <p:sldId id="299" r:id="rId28"/>
    <p:sldId id="307" r:id="rId29"/>
    <p:sldId id="297" r:id="rId30"/>
    <p:sldId id="308" r:id="rId31"/>
    <p:sldId id="309" r:id="rId32"/>
    <p:sldId id="300" r:id="rId33"/>
    <p:sldId id="318" r:id="rId34"/>
    <p:sldId id="319" r:id="rId35"/>
    <p:sldId id="310" r:id="rId36"/>
    <p:sldId id="311" r:id="rId37"/>
    <p:sldId id="2147473164" r:id="rId38"/>
    <p:sldId id="2147473167" r:id="rId39"/>
    <p:sldId id="2147473166" r:id="rId40"/>
    <p:sldId id="2147473165" r:id="rId41"/>
    <p:sldId id="315" r:id="rId42"/>
    <p:sldId id="316" r:id="rId43"/>
    <p:sldId id="317" r:id="rId44"/>
    <p:sldId id="321" r:id="rId45"/>
    <p:sldId id="320" r:id="rId46"/>
    <p:sldId id="314" r:id="rId47"/>
    <p:sldId id="322" r:id="rId48"/>
    <p:sldId id="323" r:id="rId49"/>
    <p:sldId id="2147473160" r:id="rId50"/>
    <p:sldId id="325" r:id="rId51"/>
    <p:sldId id="313" r:id="rId52"/>
    <p:sldId id="326" r:id="rId53"/>
    <p:sldId id="329" r:id="rId54"/>
    <p:sldId id="2147473155" r:id="rId55"/>
    <p:sldId id="2147473156" r:id="rId56"/>
    <p:sldId id="2147473157" r:id="rId57"/>
    <p:sldId id="2147473158" r:id="rId58"/>
    <p:sldId id="2147473159" r:id="rId59"/>
    <p:sldId id="332" r:id="rId60"/>
    <p:sldId id="2147473153" r:id="rId61"/>
    <p:sldId id="2147473154" r:id="rId62"/>
    <p:sldId id="2147473161" r:id="rId63"/>
    <p:sldId id="327" r:id="rId64"/>
    <p:sldId id="330" r:id="rId65"/>
    <p:sldId id="2147473169" r:id="rId66"/>
    <p:sldId id="2147473171" r:id="rId67"/>
    <p:sldId id="2147473172" r:id="rId68"/>
    <p:sldId id="2147473173" r:id="rId69"/>
    <p:sldId id="2147473170" r:id="rId70"/>
    <p:sldId id="2147473168" r:id="rId71"/>
    <p:sldId id="2147473174" r:id="rId72"/>
    <p:sldId id="328" r:id="rId73"/>
    <p:sldId id="331" r:id="rId74"/>
    <p:sldId id="2147473175" r:id="rId75"/>
    <p:sldId id="2147473176" r:id="rId76"/>
    <p:sldId id="2147473177" r:id="rId77"/>
    <p:sldId id="2147473179" r:id="rId78"/>
    <p:sldId id="2147473180" r:id="rId79"/>
    <p:sldId id="2147473181" r:id="rId80"/>
    <p:sldId id="2147473178" r:id="rId81"/>
    <p:sldId id="2147473182" r:id="rId82"/>
    <p:sldId id="260" r:id="rId83"/>
  </p:sldIdLst>
  <p:sldSz cx="9144000" cy="5143500" type="screen16x9"/>
  <p:notesSz cx="7099300" cy="10234613"/>
  <p:defaultText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31">
          <p15:clr>
            <a:srgbClr val="A4A3A4"/>
          </p15:clr>
        </p15:guide>
        <p15:guide id="2" orient="horz" pos="2762">
          <p15:clr>
            <a:srgbClr val="A4A3A4"/>
          </p15:clr>
        </p15:guide>
        <p15:guide id="3" orient="horz" pos="990">
          <p15:clr>
            <a:srgbClr val="A4A3A4"/>
          </p15:clr>
        </p15:guide>
        <p15:guide id="4" orient="horz" pos="3104">
          <p15:clr>
            <a:srgbClr val="A4A3A4"/>
          </p15:clr>
        </p15:guide>
        <p15:guide id="5" orient="horz" pos="566">
          <p15:clr>
            <a:srgbClr val="A4A3A4"/>
          </p15:clr>
        </p15:guide>
        <p15:guide id="6" orient="horz" pos="2639">
          <p15:clr>
            <a:srgbClr val="A4A3A4"/>
          </p15:clr>
        </p15:guide>
        <p15:guide id="7" orient="horz" pos="758">
          <p15:clr>
            <a:srgbClr val="A4A3A4"/>
          </p15:clr>
        </p15:guide>
        <p15:guide id="8" orient="horz" pos="145">
          <p15:clr>
            <a:srgbClr val="A4A3A4"/>
          </p15:clr>
        </p15:guide>
        <p15:guide id="9" orient="horz" pos="1688">
          <p15:clr>
            <a:srgbClr val="A4A3A4"/>
          </p15:clr>
        </p15:guide>
        <p15:guide id="10" orient="horz" pos="2828">
          <p15:clr>
            <a:srgbClr val="A4A3A4"/>
          </p15:clr>
        </p15:guide>
        <p15:guide id="11" pos="5630">
          <p15:clr>
            <a:srgbClr val="A4A3A4"/>
          </p15:clr>
        </p15:guide>
        <p15:guide id="12" pos="3788">
          <p15:clr>
            <a:srgbClr val="A4A3A4"/>
          </p15:clr>
        </p15:guide>
        <p15:guide id="13" pos="2906">
          <p15:clr>
            <a:srgbClr val="A4A3A4"/>
          </p15:clr>
        </p15:guide>
        <p15:guide id="14" pos="3674">
          <p15:clr>
            <a:srgbClr val="A4A3A4"/>
          </p15:clr>
        </p15:guide>
        <p15:guide id="15" pos="3888" userDrawn="1">
          <p15:clr>
            <a:srgbClr val="A4A3A4"/>
          </p15:clr>
        </p15:guide>
        <p15:guide id="16" pos="3018">
          <p15:clr>
            <a:srgbClr val="A4A3A4"/>
          </p15:clr>
        </p15:guide>
        <p15:guide id="17" pos="2791">
          <p15:clr>
            <a:srgbClr val="A4A3A4"/>
          </p15:clr>
        </p15:guide>
        <p15:guide id="18" pos="159">
          <p15:clr>
            <a:srgbClr val="A4A3A4"/>
          </p15:clr>
        </p15:guide>
        <p15:guide id="19" pos="1847">
          <p15:clr>
            <a:srgbClr val="A4A3A4"/>
          </p15:clr>
        </p15:guide>
        <p15:guide id="20" orient="horz" pos="2759">
          <p15:clr>
            <a:srgbClr val="A4A3A4"/>
          </p15:clr>
        </p15:guide>
        <p15:guide id="21" orient="horz" pos="1628">
          <p15:clr>
            <a:srgbClr val="A4A3A4"/>
          </p15:clr>
        </p15:guide>
        <p15:guide id="22" pos="2876">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ie Barlow" initials="" lastIdx="6" clrIdx="0"/>
  <p:cmAuthor id="1" name="Nathaniel Dunn" initials="ND" lastIdx="1" clrIdx="1">
    <p:extLst>
      <p:ext uri="{19B8F6BF-5375-455C-9EA6-DF929625EA0E}">
        <p15:presenceInfo xmlns:p15="http://schemas.microsoft.com/office/powerpoint/2012/main" userId="S::SESA570811@se.com::8fc83724-3531-469f-8c70-ba07e56e3a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36C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910" autoAdjust="0"/>
  </p:normalViewPr>
  <p:slideViewPr>
    <p:cSldViewPr snapToGrid="0">
      <p:cViewPr varScale="1">
        <p:scale>
          <a:sx n="127" d="100"/>
          <a:sy n="127" d="100"/>
        </p:scale>
        <p:origin x="126" y="126"/>
      </p:cViewPr>
      <p:guideLst>
        <p:guide orient="horz" pos="1831"/>
        <p:guide orient="horz" pos="2762"/>
        <p:guide orient="horz" pos="990"/>
        <p:guide orient="horz" pos="3104"/>
        <p:guide orient="horz" pos="566"/>
        <p:guide orient="horz" pos="2639"/>
        <p:guide orient="horz" pos="758"/>
        <p:guide orient="horz" pos="145"/>
        <p:guide orient="horz" pos="1688"/>
        <p:guide orient="horz" pos="2828"/>
        <p:guide pos="5630"/>
        <p:guide pos="3788"/>
        <p:guide pos="2906"/>
        <p:guide pos="3674"/>
        <p:guide pos="3888"/>
        <p:guide pos="3018"/>
        <p:guide pos="2791"/>
        <p:guide pos="159"/>
        <p:guide pos="1847"/>
        <p:guide orient="horz" pos="2759"/>
        <p:guide orient="horz" pos="1628"/>
        <p:guide pos="28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7" d="100"/>
          <a:sy n="77" d="100"/>
        </p:scale>
        <p:origin x="4008" y="120"/>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3122E3A8-67DD-A54D-9ACE-7F6180D1A288}" type="datetimeFigureOut">
              <a:rPr lang="en-US" smtClean="0"/>
              <a:pPr/>
              <a:t>7/5/2023</a:t>
            </a:fld>
            <a:endParaRPr lang="en-US" dirty="0"/>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B5D751CF-426F-9546-9000-18E529FDEBDA}" type="slidenum">
              <a:rPr lang="en-US" smtClean="0"/>
              <a:pPr/>
              <a:t>‹#›</a:t>
            </a:fld>
            <a:endParaRPr lang="en-US" dirty="0"/>
          </a:p>
        </p:txBody>
      </p:sp>
    </p:spTree>
    <p:extLst>
      <p:ext uri="{BB962C8B-B14F-4D97-AF65-F5344CB8AC3E}">
        <p14:creationId xmlns:p14="http://schemas.microsoft.com/office/powerpoint/2010/main" val="3999892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5BCB8AE-B9B2-1648-AE7C-D9F4FF496627}" type="datetimeFigureOut">
              <a:rPr lang="en-US" smtClean="0"/>
              <a:pPr/>
              <a:t>7/5/2023</a:t>
            </a:fld>
            <a:endParaRPr lang="en-US"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US"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E7F34D1A-B7E5-DE48-8EA9-859D9DE63652}" type="slidenum">
              <a:rPr lang="en-US" smtClean="0"/>
              <a:pPr/>
              <a:t>‹#›</a:t>
            </a:fld>
            <a:endParaRPr lang="en-US" dirty="0"/>
          </a:p>
        </p:txBody>
      </p:sp>
    </p:spTree>
    <p:extLst>
      <p:ext uri="{BB962C8B-B14F-4D97-AF65-F5344CB8AC3E}">
        <p14:creationId xmlns:p14="http://schemas.microsoft.com/office/powerpoint/2010/main" val="725433361"/>
      </p:ext>
    </p:extLst>
  </p:cSld>
  <p:clrMap bg1="lt1" tx1="dk1" bg2="lt2" tx2="dk2" accent1="accent1" accent2="accent2" accent3="accent3" accent4="accent4" accent5="accent5" accent6="accent6" hlink="hlink" folHlink="folHlink"/>
  <p:hf hdr="0" ftr="0" dt="0"/>
  <p:notesStyle>
    <a:lvl1pPr marL="0" algn="l" defTabSz="457184" rtl="0" eaLnBrk="1" latinLnBrk="0" hangingPunct="1">
      <a:defRPr sz="1200" kern="1200">
        <a:solidFill>
          <a:schemeClr val="tx1"/>
        </a:solidFill>
        <a:latin typeface="+mn-lt"/>
        <a:ea typeface="+mn-ea"/>
        <a:cs typeface="+mn-cs"/>
      </a:defRPr>
    </a:lvl1pPr>
    <a:lvl2pPr marL="457184" algn="l" defTabSz="457184" rtl="0" eaLnBrk="1" latinLnBrk="0" hangingPunct="1">
      <a:defRPr sz="1200" kern="1200">
        <a:solidFill>
          <a:schemeClr val="tx1"/>
        </a:solidFill>
        <a:latin typeface="+mn-lt"/>
        <a:ea typeface="+mn-ea"/>
        <a:cs typeface="+mn-cs"/>
      </a:defRPr>
    </a:lvl2pPr>
    <a:lvl3pPr marL="914367" algn="l" defTabSz="457184" rtl="0" eaLnBrk="1" latinLnBrk="0" hangingPunct="1">
      <a:defRPr sz="1200" kern="1200">
        <a:solidFill>
          <a:schemeClr val="tx1"/>
        </a:solidFill>
        <a:latin typeface="+mn-lt"/>
        <a:ea typeface="+mn-ea"/>
        <a:cs typeface="+mn-cs"/>
      </a:defRPr>
    </a:lvl3pPr>
    <a:lvl4pPr marL="1371552" algn="l" defTabSz="457184" rtl="0" eaLnBrk="1" latinLnBrk="0" hangingPunct="1">
      <a:defRPr sz="1200" kern="1200">
        <a:solidFill>
          <a:schemeClr val="tx1"/>
        </a:solidFill>
        <a:latin typeface="+mn-lt"/>
        <a:ea typeface="+mn-ea"/>
        <a:cs typeface="+mn-cs"/>
      </a:defRPr>
    </a:lvl4pPr>
    <a:lvl5pPr marL="1828736" algn="l" defTabSz="457184" rtl="0" eaLnBrk="1" latinLnBrk="0" hangingPunct="1">
      <a:defRPr sz="1200" kern="1200">
        <a:solidFill>
          <a:schemeClr val="tx1"/>
        </a:solidFill>
        <a:latin typeface="+mn-lt"/>
        <a:ea typeface="+mn-ea"/>
        <a:cs typeface="+mn-cs"/>
      </a:defRPr>
    </a:lvl5pPr>
    <a:lvl6pPr marL="2285919" algn="l" defTabSz="457184" rtl="0" eaLnBrk="1" latinLnBrk="0" hangingPunct="1">
      <a:defRPr sz="1200" kern="1200">
        <a:solidFill>
          <a:schemeClr val="tx1"/>
        </a:solidFill>
        <a:latin typeface="+mn-lt"/>
        <a:ea typeface="+mn-ea"/>
        <a:cs typeface="+mn-cs"/>
      </a:defRPr>
    </a:lvl6pPr>
    <a:lvl7pPr marL="2743103" algn="l" defTabSz="457184" rtl="0" eaLnBrk="1" latinLnBrk="0" hangingPunct="1">
      <a:defRPr sz="1200" kern="1200">
        <a:solidFill>
          <a:schemeClr val="tx1"/>
        </a:solidFill>
        <a:latin typeface="+mn-lt"/>
        <a:ea typeface="+mn-ea"/>
        <a:cs typeface="+mn-cs"/>
      </a:defRPr>
    </a:lvl7pPr>
    <a:lvl8pPr marL="3200287" algn="l" defTabSz="457184" rtl="0" eaLnBrk="1" latinLnBrk="0" hangingPunct="1">
      <a:defRPr sz="1200" kern="1200">
        <a:solidFill>
          <a:schemeClr val="tx1"/>
        </a:solidFill>
        <a:latin typeface="+mn-lt"/>
        <a:ea typeface="+mn-ea"/>
        <a:cs typeface="+mn-cs"/>
      </a:defRPr>
    </a:lvl8pPr>
    <a:lvl9pPr marL="3657471" algn="l" defTabSz="4571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-Defined for DC circuits</a:t>
            </a:r>
          </a:p>
          <a:p>
            <a:r>
              <a:rPr lang="en-US" dirty="0"/>
              <a:t>?What is difference between DC and AC circuits?</a:t>
            </a:r>
          </a:p>
          <a:p>
            <a:r>
              <a:rPr lang="en-US" dirty="0"/>
              <a:t>?How is Resistance different/affected in AC circuits?</a:t>
            </a:r>
          </a:p>
          <a:p>
            <a:r>
              <a:rPr lang="en-US" dirty="0"/>
              <a:t>?How do inductors and capacitors behave in DC </a:t>
            </a:r>
            <a:r>
              <a:rPr lang="en-US" dirty="0" err="1"/>
              <a:t>circuit?AC</a:t>
            </a:r>
            <a:r>
              <a:rPr lang="en-US" dirty="0"/>
              <a:t> circuit?</a:t>
            </a:r>
          </a:p>
        </p:txBody>
      </p:sp>
      <p:sp>
        <p:nvSpPr>
          <p:cNvPr id="4" name="Slide Number Placeholder 3"/>
          <p:cNvSpPr>
            <a:spLocks noGrp="1"/>
          </p:cNvSpPr>
          <p:nvPr>
            <p:ph type="sldNum" sz="quarter" idx="5"/>
          </p:nvPr>
        </p:nvSpPr>
        <p:spPr/>
        <p:txBody>
          <a:bodyPr/>
          <a:lstStyle/>
          <a:p>
            <a:fld id="{E7F34D1A-B7E5-DE48-8EA9-859D9DE63652}" type="slidenum">
              <a:rPr lang="en-US" smtClean="0"/>
              <a:pPr/>
              <a:t>4</a:t>
            </a:fld>
            <a:endParaRPr lang="en-US" dirty="0"/>
          </a:p>
        </p:txBody>
      </p:sp>
    </p:spTree>
    <p:extLst>
      <p:ext uri="{BB962C8B-B14F-4D97-AF65-F5344CB8AC3E}">
        <p14:creationId xmlns:p14="http://schemas.microsoft.com/office/powerpoint/2010/main" val="3897026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reactance in a DC circuit for a capacitor (infinite)? And, Inductor (0)?</a:t>
            </a:r>
          </a:p>
        </p:txBody>
      </p:sp>
      <p:sp>
        <p:nvSpPr>
          <p:cNvPr id="4" name="Slide Number Placeholder 3"/>
          <p:cNvSpPr>
            <a:spLocks noGrp="1"/>
          </p:cNvSpPr>
          <p:nvPr>
            <p:ph type="sldNum" sz="quarter" idx="5"/>
          </p:nvPr>
        </p:nvSpPr>
        <p:spPr/>
        <p:txBody>
          <a:bodyPr/>
          <a:lstStyle/>
          <a:p>
            <a:fld id="{E7F34D1A-B7E5-DE48-8EA9-859D9DE63652}" type="slidenum">
              <a:rPr lang="en-US" smtClean="0"/>
              <a:pPr/>
              <a:t>7</a:t>
            </a:fld>
            <a:endParaRPr lang="en-US" dirty="0"/>
          </a:p>
        </p:txBody>
      </p:sp>
    </p:spTree>
    <p:extLst>
      <p:ext uri="{BB962C8B-B14F-4D97-AF65-F5344CB8AC3E}">
        <p14:creationId xmlns:p14="http://schemas.microsoft.com/office/powerpoint/2010/main" val="3121755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notice between voltage, current, and power</a:t>
            </a:r>
          </a:p>
        </p:txBody>
      </p:sp>
      <p:sp>
        <p:nvSpPr>
          <p:cNvPr id="4" name="Slide Number Placeholder 3"/>
          <p:cNvSpPr>
            <a:spLocks noGrp="1"/>
          </p:cNvSpPr>
          <p:nvPr>
            <p:ph type="sldNum" sz="quarter" idx="5"/>
          </p:nvPr>
        </p:nvSpPr>
        <p:spPr/>
        <p:txBody>
          <a:bodyPr/>
          <a:lstStyle/>
          <a:p>
            <a:fld id="{E7F34D1A-B7E5-DE48-8EA9-859D9DE63652}" type="slidenum">
              <a:rPr lang="en-US" smtClean="0"/>
              <a:pPr/>
              <a:t>14</a:t>
            </a:fld>
            <a:endParaRPr lang="en-US" dirty="0"/>
          </a:p>
        </p:txBody>
      </p:sp>
    </p:spTree>
    <p:extLst>
      <p:ext uri="{BB962C8B-B14F-4D97-AF65-F5344CB8AC3E}">
        <p14:creationId xmlns:p14="http://schemas.microsoft.com/office/powerpoint/2010/main" val="3472259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easy math, and not reflecting actual results</a:t>
            </a:r>
          </a:p>
        </p:txBody>
      </p:sp>
      <p:sp>
        <p:nvSpPr>
          <p:cNvPr id="4" name="Slide Number Placeholder 3"/>
          <p:cNvSpPr>
            <a:spLocks noGrp="1"/>
          </p:cNvSpPr>
          <p:nvPr>
            <p:ph type="sldNum" sz="quarter" idx="5"/>
          </p:nvPr>
        </p:nvSpPr>
        <p:spPr/>
        <p:txBody>
          <a:bodyPr/>
          <a:lstStyle/>
          <a:p>
            <a:fld id="{E7F34D1A-B7E5-DE48-8EA9-859D9DE63652}" type="slidenum">
              <a:rPr lang="en-US" smtClean="0"/>
              <a:pPr/>
              <a:t>49</a:t>
            </a:fld>
            <a:endParaRPr lang="en-US" dirty="0"/>
          </a:p>
        </p:txBody>
      </p:sp>
    </p:spTree>
    <p:extLst>
      <p:ext uri="{BB962C8B-B14F-4D97-AF65-F5344CB8AC3E}">
        <p14:creationId xmlns:p14="http://schemas.microsoft.com/office/powerpoint/2010/main" val="3730699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simplified look at costs of PF.</a:t>
            </a:r>
          </a:p>
        </p:txBody>
      </p:sp>
      <p:sp>
        <p:nvSpPr>
          <p:cNvPr id="4" name="Slide Number Placeholder 3"/>
          <p:cNvSpPr>
            <a:spLocks noGrp="1"/>
          </p:cNvSpPr>
          <p:nvPr>
            <p:ph type="sldNum" sz="quarter" idx="5"/>
          </p:nvPr>
        </p:nvSpPr>
        <p:spPr/>
        <p:txBody>
          <a:bodyPr/>
          <a:lstStyle/>
          <a:p>
            <a:fld id="{E7F34D1A-B7E5-DE48-8EA9-859D9DE63652}" type="slidenum">
              <a:rPr lang="en-US" smtClean="0"/>
              <a:pPr/>
              <a:t>74</a:t>
            </a:fld>
            <a:endParaRPr lang="en-US" dirty="0"/>
          </a:p>
        </p:txBody>
      </p:sp>
    </p:spTree>
    <p:extLst>
      <p:ext uri="{BB962C8B-B14F-4D97-AF65-F5344CB8AC3E}">
        <p14:creationId xmlns:p14="http://schemas.microsoft.com/office/powerpoint/2010/main" val="1552194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simplified look at voltage loss, and using excessive numbers to prove point</a:t>
            </a:r>
          </a:p>
        </p:txBody>
      </p:sp>
      <p:sp>
        <p:nvSpPr>
          <p:cNvPr id="4" name="Slide Number Placeholder 3"/>
          <p:cNvSpPr>
            <a:spLocks noGrp="1"/>
          </p:cNvSpPr>
          <p:nvPr>
            <p:ph type="sldNum" sz="quarter" idx="5"/>
          </p:nvPr>
        </p:nvSpPr>
        <p:spPr/>
        <p:txBody>
          <a:bodyPr/>
          <a:lstStyle/>
          <a:p>
            <a:fld id="{E7F34D1A-B7E5-DE48-8EA9-859D9DE63652}" type="slidenum">
              <a:rPr lang="en-US" smtClean="0"/>
              <a:pPr/>
              <a:t>75</a:t>
            </a:fld>
            <a:endParaRPr lang="en-US" dirty="0"/>
          </a:p>
        </p:txBody>
      </p:sp>
    </p:spTree>
    <p:extLst>
      <p:ext uri="{BB962C8B-B14F-4D97-AF65-F5344CB8AC3E}">
        <p14:creationId xmlns:p14="http://schemas.microsoft.com/office/powerpoint/2010/main" val="2057110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Open Sans" panose="020B0606030504020204" pitchFamily="34" charset="0"/>
              </a:rPr>
              <a:t>Volt/VAR Optimization &amp; Control is an advanced function that determines the best set of control actions for all voltage regulating devices and Var control devices to achieve a one or more specified operating objectives without violating any of the fundamental operating constraints (high/low voltage limits, load limits, etc.).</a:t>
            </a:r>
            <a:br>
              <a:rPr lang="en-US" dirty="0"/>
            </a:br>
            <a:br>
              <a:rPr lang="en-US" dirty="0"/>
            </a:br>
            <a:r>
              <a:rPr lang="en-US" b="0" i="0" dirty="0">
                <a:solidFill>
                  <a:srgbClr val="333333"/>
                </a:solidFill>
                <a:effectLst/>
                <a:latin typeface="Open Sans" panose="020B0606030504020204" pitchFamily="34" charset="0"/>
              </a:rPr>
              <a:t>Volt/VAR Optimization includes </a:t>
            </a:r>
            <a:r>
              <a:rPr lang="en-US" b="0" i="0" dirty="0">
                <a:solidFill>
                  <a:srgbClr val="000000"/>
                </a:solidFill>
                <a:effectLst/>
                <a:latin typeface="Open Sans" panose="020B0606030504020204" pitchFamily="34" charset="0"/>
              </a:rPr>
              <a:t>Conservative Voltage Reduction</a:t>
            </a:r>
            <a:r>
              <a:rPr lang="en-US" b="0" i="0" dirty="0">
                <a:solidFill>
                  <a:srgbClr val="333333"/>
                </a:solidFill>
                <a:effectLst/>
                <a:latin typeface="Open Sans" panose="020B0606030504020204" pitchFamily="34" charset="0"/>
              </a:rPr>
              <a:t> (CVR) function that is used to calculate and maintain acceptable voltage (e.g. 120 V +/- 5%) at the service entrance of all customers served by the feeder under all possible operating conditions. CVR is used to flatten voltage profiles and lower overall system voltage while staying within the specified ANSI or IEC voltage limits. Overall system demand can be reduced by a factor of 0.7-1.0% for every 1% reduction in voltage. From a consumers perspective, this reduces the energy they consume. From a utility perspective it reduces the amount of power they need to generate or purchase from a generator. </a:t>
            </a:r>
            <a:endParaRPr lang="en-US" dirty="0"/>
          </a:p>
        </p:txBody>
      </p:sp>
      <p:sp>
        <p:nvSpPr>
          <p:cNvPr id="4" name="Slide Number Placeholder 3"/>
          <p:cNvSpPr>
            <a:spLocks noGrp="1"/>
          </p:cNvSpPr>
          <p:nvPr>
            <p:ph type="sldNum" sz="quarter" idx="5"/>
          </p:nvPr>
        </p:nvSpPr>
        <p:spPr/>
        <p:txBody>
          <a:bodyPr/>
          <a:lstStyle/>
          <a:p>
            <a:fld id="{E7F34D1A-B7E5-DE48-8EA9-859D9DE63652}" type="slidenum">
              <a:rPr lang="en-US" smtClean="0"/>
              <a:pPr/>
              <a:t>81</a:t>
            </a:fld>
            <a:endParaRPr lang="en-US" dirty="0"/>
          </a:p>
        </p:txBody>
      </p:sp>
    </p:spTree>
    <p:extLst>
      <p:ext uri="{BB962C8B-B14F-4D97-AF65-F5344CB8AC3E}">
        <p14:creationId xmlns:p14="http://schemas.microsoft.com/office/powerpoint/2010/main" val="2748934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Closing</a:t>
            </a:r>
            <a:r>
              <a:rPr lang="en-US" baseline="0" dirty="0">
                <a:latin typeface="Arial" pitchFamily="34" charset="0"/>
                <a:cs typeface="Arial" pitchFamily="34" charset="0"/>
              </a:rPr>
              <a:t> slide</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82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9" y="1464276"/>
            <a:ext cx="6858001" cy="1168196"/>
          </a:xfrm>
        </p:spPr>
        <p:txBody>
          <a:bodyPr anchor="b">
            <a:normAutofit/>
          </a:bodyPr>
          <a:lstStyle>
            <a:lvl1pPr algn="ctr">
              <a:defRPr lang="en-US" sz="54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600200" y="2632473"/>
            <a:ext cx="6858000" cy="506144"/>
          </a:xfrm>
        </p:spPr>
        <p:txBody>
          <a:bodyPr>
            <a:noAutofit/>
          </a:bodyPr>
          <a:lstStyle>
            <a:lvl1pPr marL="0" indent="0" algn="ctr">
              <a:buNone/>
              <a:defRPr lang="en-US" sz="4050" kern="1200" dirty="0">
                <a:solidFill>
                  <a:schemeClr val="tx1"/>
                </a:solidFill>
                <a:latin typeface="Calibri" panose="020F0502020204030204" pitchFamily="34" charset="0"/>
                <a:ea typeface="+mn-ea"/>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435"/>
            <a:ext cx="1504950" cy="505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091113" y="3676650"/>
            <a:ext cx="3244850" cy="203371"/>
          </a:xfrm>
          <a:noFill/>
        </p:spPr>
        <p:txBody>
          <a:bodyPr/>
          <a:lstStyle>
            <a:lvl1pPr marL="0" indent="0" algn="r" rtl="0" eaLnBrk="1" fontAlgn="base" hangingPunct="1">
              <a:spcBef>
                <a:spcPct val="0"/>
              </a:spcBef>
              <a:spcAft>
                <a:spcPct val="0"/>
              </a:spcAft>
              <a:buNone/>
              <a:defRPr lang="en-US" sz="12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2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091113" y="3880021"/>
            <a:ext cx="3244850" cy="203371"/>
          </a:xfrm>
          <a:noFill/>
        </p:spPr>
        <p:txBody>
          <a:bodyPr/>
          <a:lstStyle>
            <a:lvl1pPr marL="0" indent="0" algn="r" rtl="0" eaLnBrk="1" fontAlgn="base" hangingPunct="1">
              <a:spcBef>
                <a:spcPct val="0"/>
              </a:spcBef>
              <a:spcAft>
                <a:spcPct val="0"/>
              </a:spcAft>
              <a:buNone/>
              <a:defRPr lang="en-US" sz="12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2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091113" y="4083392"/>
            <a:ext cx="3244850" cy="203371"/>
          </a:xfrm>
          <a:noFill/>
        </p:spPr>
        <p:txBody>
          <a:bodyPr/>
          <a:lstStyle>
            <a:lvl1pPr marL="0" indent="0" algn="r" rtl="0" eaLnBrk="1" fontAlgn="base" hangingPunct="1">
              <a:spcBef>
                <a:spcPct val="0"/>
              </a:spcBef>
              <a:spcAft>
                <a:spcPct val="0"/>
              </a:spcAft>
              <a:buNone/>
              <a:defRPr lang="en-US" sz="12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2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80EE48A7-EDD1-9928-3AF4-97BF1B7DBE5B}"/>
              </a:ext>
            </a:extLst>
          </p:cNvPr>
          <p:cNvSpPr/>
          <p:nvPr/>
        </p:nvSpPr>
        <p:spPr>
          <a:xfrm>
            <a:off x="1504950" y="571500"/>
            <a:ext cx="7258050" cy="2852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FCBF6EE6-CFF4-7EC1-631F-4C54C014DD2C}"/>
              </a:ext>
            </a:extLst>
          </p:cNvPr>
          <p:cNvSpPr/>
          <p:nvPr userDrawn="1"/>
        </p:nvSpPr>
        <p:spPr>
          <a:xfrm>
            <a:off x="1447800" y="685800"/>
            <a:ext cx="7391400" cy="381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ed and black logo&#10;&#10;Description automatically generated with low confidence">
            <a:extLst>
              <a:ext uri="{FF2B5EF4-FFF2-40B4-BE49-F238E27FC236}">
                <a16:creationId xmlns:a16="http://schemas.microsoft.com/office/drawing/2014/main" id="{5D6836A6-ED24-F16E-EF87-D2E0AE6F51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81346" y="202704"/>
            <a:ext cx="1581307" cy="966192"/>
          </a:xfrm>
          <a:prstGeom prst="rect">
            <a:avLst/>
          </a:prstGeom>
        </p:spPr>
      </p:pic>
    </p:spTree>
    <p:extLst>
      <p:ext uri="{BB962C8B-B14F-4D97-AF65-F5344CB8AC3E}">
        <p14:creationId xmlns:p14="http://schemas.microsoft.com/office/powerpoint/2010/main" val="2074056018"/>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1" y="102393"/>
            <a:ext cx="7146325" cy="524675"/>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4752462"/>
            <a:ext cx="3086100" cy="273844"/>
          </a:xfrm>
          <a:prstGeom prst="rect">
            <a:avLst/>
          </a:prstGeom>
        </p:spPr>
        <p:txBody>
          <a:bodyPr vert="horz" lIns="91440" tIns="45720" rIns="91440" bIns="45720" rtlCol="0" anchor="ctr"/>
          <a:lstStyle>
            <a:lvl1pPr algn="l">
              <a:defRPr sz="9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1999568178"/>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hasCustomPrompt="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dirty="0"/>
              <a:t>Agenda (edit text)</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10" name="Rechteck 7"/>
          <p:cNvSpPr/>
          <p:nvPr userDrawn="1"/>
        </p:nvSpPr>
        <p:spPr>
          <a:xfrm>
            <a:off x="5032059"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chemeClr val="accent1"/>
              </a:solidFill>
              <a:latin typeface="+mn-lt"/>
              <a:ea typeface="Arial Unicode MS" pitchFamily="34" charset="-128"/>
              <a:cs typeface="Arial" pitchFamily="34" charset="0"/>
            </a:endParaRPr>
          </a:p>
        </p:txBody>
      </p:sp>
      <p:sp>
        <p:nvSpPr>
          <p:cNvPr id="11" name="Rechteck 8"/>
          <p:cNvSpPr/>
          <p:nvPr userDrawn="1"/>
        </p:nvSpPr>
        <p:spPr>
          <a:xfrm>
            <a:off x="5616268"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endParaRPr lang="en-US" sz="1300" b="1" dirty="0">
              <a:solidFill>
                <a:schemeClr val="accent1"/>
              </a:solidFill>
              <a:latin typeface="+mn-lt"/>
              <a:cs typeface="Arial" pitchFamily="34" charset="0"/>
            </a:endParaRPr>
          </a:p>
        </p:txBody>
      </p:sp>
      <p:sp>
        <p:nvSpPr>
          <p:cNvPr id="12" name="Rechteck 10"/>
          <p:cNvSpPr/>
          <p:nvPr userDrawn="1"/>
        </p:nvSpPr>
        <p:spPr>
          <a:xfrm>
            <a:off x="5028791"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13" name="Rechteck 11"/>
          <p:cNvSpPr/>
          <p:nvPr userDrawn="1"/>
        </p:nvSpPr>
        <p:spPr>
          <a:xfrm>
            <a:off x="5624172"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31" name="Rechteck 10"/>
          <p:cNvSpPr/>
          <p:nvPr userDrawn="1"/>
        </p:nvSpPr>
        <p:spPr>
          <a:xfrm>
            <a:off x="5028791"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32" name="Rechteck 11"/>
          <p:cNvSpPr/>
          <p:nvPr userDrawn="1"/>
        </p:nvSpPr>
        <p:spPr>
          <a:xfrm>
            <a:off x="5624172"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5" name="Rechteck 10"/>
          <p:cNvSpPr/>
          <p:nvPr userDrawn="1"/>
        </p:nvSpPr>
        <p:spPr>
          <a:xfrm>
            <a:off x="5028791"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6" name="Rechteck 11"/>
          <p:cNvSpPr/>
          <p:nvPr userDrawn="1"/>
        </p:nvSpPr>
        <p:spPr>
          <a:xfrm>
            <a:off x="5624172"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7" name="Rechteck 10"/>
          <p:cNvSpPr/>
          <p:nvPr userDrawn="1"/>
        </p:nvSpPr>
        <p:spPr>
          <a:xfrm>
            <a:off x="5028791"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8" name="Rechteck 11"/>
          <p:cNvSpPr/>
          <p:nvPr userDrawn="1"/>
        </p:nvSpPr>
        <p:spPr>
          <a:xfrm>
            <a:off x="5624172"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9" name="Rechteck 10"/>
          <p:cNvSpPr/>
          <p:nvPr userDrawn="1"/>
        </p:nvSpPr>
        <p:spPr>
          <a:xfrm>
            <a:off x="5028791"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0" name="Rechteck 11"/>
          <p:cNvSpPr/>
          <p:nvPr userDrawn="1"/>
        </p:nvSpPr>
        <p:spPr>
          <a:xfrm>
            <a:off x="5624172"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1" name="Rechteck 10"/>
          <p:cNvSpPr/>
          <p:nvPr userDrawn="1"/>
        </p:nvSpPr>
        <p:spPr>
          <a:xfrm>
            <a:off x="5028791"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2" name="Rechteck 11"/>
          <p:cNvSpPr/>
          <p:nvPr userDrawn="1"/>
        </p:nvSpPr>
        <p:spPr>
          <a:xfrm>
            <a:off x="5624172"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5" name="Rechteck 10"/>
          <p:cNvSpPr/>
          <p:nvPr userDrawn="1"/>
        </p:nvSpPr>
        <p:spPr>
          <a:xfrm>
            <a:off x="5028791"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6" name="Rechteck 11"/>
          <p:cNvSpPr/>
          <p:nvPr userDrawn="1"/>
        </p:nvSpPr>
        <p:spPr>
          <a:xfrm>
            <a:off x="5624172"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5004100" y="382137"/>
            <a:ext cx="509596" cy="210641"/>
          </a:xfrm>
          <a:prstGeom prst="rect">
            <a:avLst/>
          </a:prstGeom>
        </p:spPr>
        <p:txBody>
          <a:bodyPr anchor="ctr"/>
          <a:lstStyle>
            <a:lvl1pPr algn="ctr">
              <a:buNone/>
              <a:defRPr sz="1300"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5006372" y="875737"/>
            <a:ext cx="509596" cy="210641"/>
          </a:xfrm>
          <a:prstGeom prst="rect">
            <a:avLst/>
          </a:prstGeom>
        </p:spPr>
        <p:txBody>
          <a:bodyPr anchor="ctr"/>
          <a:lstStyle>
            <a:lvl1pPr algn="ctr">
              <a:buNone/>
              <a:defRPr sz="1300"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4994996" y="1410281"/>
            <a:ext cx="509596" cy="210641"/>
          </a:xfrm>
          <a:prstGeom prst="rect">
            <a:avLst/>
          </a:prstGeom>
        </p:spPr>
        <p:txBody>
          <a:bodyPr anchor="ctr"/>
          <a:lstStyle>
            <a:lvl1pPr algn="ctr">
              <a:buNone/>
              <a:defRPr sz="1300"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5620528" y="1423929"/>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4992724" y="1926633"/>
            <a:ext cx="509596" cy="210641"/>
          </a:xfrm>
          <a:prstGeom prst="rect">
            <a:avLst/>
          </a:prstGeom>
        </p:spPr>
        <p:txBody>
          <a:bodyPr anchor="ctr"/>
          <a:lstStyle>
            <a:lvl1pPr algn="ctr">
              <a:buNone/>
              <a:defRPr sz="1300"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5618256" y="19402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4994996" y="2420233"/>
            <a:ext cx="509596" cy="210641"/>
          </a:xfrm>
          <a:prstGeom prst="rect">
            <a:avLst/>
          </a:prstGeom>
        </p:spPr>
        <p:txBody>
          <a:bodyPr anchor="ctr"/>
          <a:lstStyle>
            <a:lvl1pPr algn="ctr">
              <a:buNone/>
              <a:defRPr sz="1300"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5620528" y="24338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4997268" y="2954777"/>
            <a:ext cx="509596" cy="210641"/>
          </a:xfrm>
          <a:prstGeom prst="rect">
            <a:avLst/>
          </a:prstGeom>
        </p:spPr>
        <p:txBody>
          <a:bodyPr anchor="ctr"/>
          <a:lstStyle>
            <a:lvl1pPr algn="ctr">
              <a:buNone/>
              <a:defRPr sz="1300"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5609152" y="296842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4983620" y="3487049"/>
            <a:ext cx="509596" cy="210641"/>
          </a:xfrm>
          <a:prstGeom prst="rect">
            <a:avLst/>
          </a:prstGeom>
        </p:spPr>
        <p:txBody>
          <a:bodyPr anchor="ctr"/>
          <a:lstStyle>
            <a:lvl1pPr algn="ctr">
              <a:buNone/>
              <a:defRPr sz="1300"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5622800" y="3500697"/>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4985892" y="4021593"/>
            <a:ext cx="509596" cy="210641"/>
          </a:xfrm>
          <a:prstGeom prst="rect">
            <a:avLst/>
          </a:prstGeom>
        </p:spPr>
        <p:txBody>
          <a:bodyPr anchor="ctr"/>
          <a:lstStyle>
            <a:lvl1pPr algn="ctr">
              <a:buNone/>
              <a:defRPr sz="1300"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5611424" y="403524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41" name="Slide Number Placeholder 5">
            <a:extLst>
              <a:ext uri="{FF2B5EF4-FFF2-40B4-BE49-F238E27FC236}">
                <a16:creationId xmlns:a16="http://schemas.microsoft.com/office/drawing/2014/main" id="{20E25945-F3B8-4542-B536-FE47A81C7073}"/>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42" name="Footer Placeholder 4">
            <a:extLst>
              <a:ext uri="{FF2B5EF4-FFF2-40B4-BE49-F238E27FC236}">
                <a16:creationId xmlns:a16="http://schemas.microsoft.com/office/drawing/2014/main" id="{16320A70-DC5A-4F35-997E-4BC2CFE006B1}"/>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spTree>
    <p:extLst>
      <p:ext uri="{BB962C8B-B14F-4D97-AF65-F5344CB8AC3E}">
        <p14:creationId xmlns:p14="http://schemas.microsoft.com/office/powerpoint/2010/main" val="701773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anchor="ctr" anchorCtr="0">
            <a:noAutofit/>
          </a:bodyPr>
          <a:lstStyle>
            <a:lvl1pPr algn="l">
              <a:defRPr sz="24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anchor="ctr" anchorCtr="0">
            <a:noAutofit/>
          </a:bodyPr>
          <a:lstStyle>
            <a:lvl1pPr marL="0" indent="0">
              <a:buNone/>
              <a:defRPr sz="1400" baseline="0">
                <a:solidFill>
                  <a:schemeClr val="accent1"/>
                </a:solidFill>
              </a:defRPr>
            </a:lvl1pPr>
          </a:lstStyle>
          <a:p>
            <a:pPr lvl="0"/>
            <a:r>
              <a:rPr lang="en-US" dirty="0"/>
              <a:t>Click To Edit Optional Subtitle</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9" name="Slide Number Placeholder 5">
            <a:extLst>
              <a:ext uri="{FF2B5EF4-FFF2-40B4-BE49-F238E27FC236}">
                <a16:creationId xmlns:a16="http://schemas.microsoft.com/office/drawing/2014/main" id="{38FC5FF7-C7C0-4AC6-AC5D-7389623DA00D}"/>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a:extLst>
              <a:ext uri="{FF2B5EF4-FFF2-40B4-BE49-F238E27FC236}">
                <a16:creationId xmlns:a16="http://schemas.microsoft.com/office/drawing/2014/main" id="{F11D1175-0B4C-4CBB-A948-D85FF172B163}"/>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2142284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9" name="Slide Number Placeholder 5">
            <a:extLst>
              <a:ext uri="{FF2B5EF4-FFF2-40B4-BE49-F238E27FC236}">
                <a16:creationId xmlns:a16="http://schemas.microsoft.com/office/drawing/2014/main" id="{374E540A-83E9-4F78-B8F2-E0ED1E46D56C}"/>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13" name="Footer Placeholder 4">
            <a:extLst>
              <a:ext uri="{FF2B5EF4-FFF2-40B4-BE49-F238E27FC236}">
                <a16:creationId xmlns:a16="http://schemas.microsoft.com/office/drawing/2014/main" id="{DB07098D-0F98-4A99-876B-11CEF87EAB04}"/>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spTree>
    <p:extLst>
      <p:ext uri="{BB962C8B-B14F-4D97-AF65-F5344CB8AC3E}">
        <p14:creationId xmlns:p14="http://schemas.microsoft.com/office/powerpoint/2010/main" val="1083092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258054" y="1202024"/>
            <a:ext cx="5574419" cy="230009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6" name="Slide Number Placeholder 5">
            <a:extLst>
              <a:ext uri="{FF2B5EF4-FFF2-40B4-BE49-F238E27FC236}">
                <a16:creationId xmlns:a16="http://schemas.microsoft.com/office/drawing/2014/main" id="{AA0980FD-7C6C-4B47-9493-51A001A5A0C0}"/>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7" name="Footer Placeholder 4">
            <a:extLst>
              <a:ext uri="{FF2B5EF4-FFF2-40B4-BE49-F238E27FC236}">
                <a16:creationId xmlns:a16="http://schemas.microsoft.com/office/drawing/2014/main" id="{74883C16-C0DE-46DA-98AA-8C7CFED50F86}"/>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2290012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24" y="1958662"/>
            <a:ext cx="3559382" cy="981372"/>
          </a:xfrm>
          <a:prstGeom prst="rect">
            <a:avLst/>
          </a:prstGeom>
        </p:spPr>
      </p:pic>
    </p:spTree>
    <p:extLst>
      <p:ext uri="{BB962C8B-B14F-4D97-AF65-F5344CB8AC3E}">
        <p14:creationId xmlns:p14="http://schemas.microsoft.com/office/powerpoint/2010/main" val="574304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47547" y="1209296"/>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2" name="Slide Number Placeholder 5">
            <a:extLst>
              <a:ext uri="{FF2B5EF4-FFF2-40B4-BE49-F238E27FC236}">
                <a16:creationId xmlns:a16="http://schemas.microsoft.com/office/drawing/2014/main" id="{76B0D509-662B-48A1-9E50-512E301F3F0F}"/>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a:extLst>
              <a:ext uri="{FF2B5EF4-FFF2-40B4-BE49-F238E27FC236}">
                <a16:creationId xmlns:a16="http://schemas.microsoft.com/office/drawing/2014/main" id="{45FFA1FA-7532-4042-BA32-38ACF162477B}"/>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341729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slide ">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B779094-6FB9-4870-965C-5F0F113F8562}"/>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a:extLst>
              <a:ext uri="{FF2B5EF4-FFF2-40B4-BE49-F238E27FC236}">
                <a16:creationId xmlns:a16="http://schemas.microsoft.com/office/drawing/2014/main" id="{19F8913C-C09B-4435-B973-CB3D3FA22AF1}"/>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2925611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7" name="Slide Number Placeholder 5">
            <a:extLst>
              <a:ext uri="{FF2B5EF4-FFF2-40B4-BE49-F238E27FC236}">
                <a16:creationId xmlns:a16="http://schemas.microsoft.com/office/drawing/2014/main" id="{2547AB80-BCF9-494D-B4F7-256D0C5C41CC}"/>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a:extLst>
              <a:ext uri="{FF2B5EF4-FFF2-40B4-BE49-F238E27FC236}">
                <a16:creationId xmlns:a16="http://schemas.microsoft.com/office/drawing/2014/main" id="{67575561-312C-45B3-AA10-B005B21C91EF}"/>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877920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6"/>
            <a:ext cx="4172656"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252414" y="4066302"/>
            <a:ext cx="417829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3" y="1203327"/>
            <a:ext cx="4178299"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4" name="Slide Number Placeholder 5">
            <a:extLst>
              <a:ext uri="{FF2B5EF4-FFF2-40B4-BE49-F238E27FC236}">
                <a16:creationId xmlns:a16="http://schemas.microsoft.com/office/drawing/2014/main" id="{6206DA36-B2D4-4E1E-AA20-65BAEBDC827A}"/>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9" name="Footer Placeholder 4">
            <a:extLst>
              <a:ext uri="{FF2B5EF4-FFF2-40B4-BE49-F238E27FC236}">
                <a16:creationId xmlns:a16="http://schemas.microsoft.com/office/drawing/2014/main" id="{E3CEC2CF-BB33-4B86-92F4-A24051A9A534}"/>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1671781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2" y="102394"/>
            <a:ext cx="7208107" cy="509874"/>
          </a:xfrm>
        </p:spPr>
        <p:txBody>
          <a:bodyPr>
            <a:noAutofit/>
          </a:bodyPr>
          <a:lstStyle>
            <a:lvl1pPr>
              <a:defRPr sz="33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982363"/>
            <a:ext cx="7886700" cy="36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4752462"/>
            <a:ext cx="3086100" cy="273844"/>
          </a:xfrm>
          <a:prstGeom prst="rect">
            <a:avLst/>
          </a:prstGeom>
        </p:spPr>
        <p:txBody>
          <a:bodyPr vert="horz" lIns="91440" tIns="45720" rIns="91440" bIns="45720" rtlCol="0" anchor="ctr"/>
          <a:lstStyle>
            <a:lvl1pPr algn="l">
              <a:defRPr sz="9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1407734232"/>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2413" y="2872039"/>
            <a:ext cx="2683481"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4"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38"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258056" y="2630753"/>
            <a:ext cx="863353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252414" y="4376263"/>
            <a:ext cx="268348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6192838"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3232554"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1" name="Text Placeholder 11"/>
          <p:cNvSpPr>
            <a:spLocks noGrp="1"/>
          </p:cNvSpPr>
          <p:nvPr>
            <p:ph type="body" sz="quarter" idx="36"/>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23" name="Slide Number Placeholder 5">
            <a:extLst>
              <a:ext uri="{FF2B5EF4-FFF2-40B4-BE49-F238E27FC236}">
                <a16:creationId xmlns:a16="http://schemas.microsoft.com/office/drawing/2014/main" id="{6FE80E53-3A49-4F7C-BD2A-E569A74D7743}"/>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4" name="Footer Placeholder 4">
            <a:extLst>
              <a:ext uri="{FF2B5EF4-FFF2-40B4-BE49-F238E27FC236}">
                <a16:creationId xmlns:a16="http://schemas.microsoft.com/office/drawing/2014/main" id="{BCB48B61-5ACA-4DB8-AEAB-78FFDA199F57}"/>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885082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252414" y="2674811"/>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258057" y="456974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248010" y="1213547"/>
            <a:ext cx="5574419" cy="1370903"/>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6" name="Slide Number Placeholder 5">
            <a:extLst>
              <a:ext uri="{FF2B5EF4-FFF2-40B4-BE49-F238E27FC236}">
                <a16:creationId xmlns:a16="http://schemas.microsoft.com/office/drawing/2014/main" id="{481BDE71-5A42-43E3-9CDC-3FE4C3860655}"/>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7" name="Footer Placeholder 4">
            <a:extLst>
              <a:ext uri="{FF2B5EF4-FFF2-40B4-BE49-F238E27FC236}">
                <a16:creationId xmlns:a16="http://schemas.microsoft.com/office/drawing/2014/main" id="{8E88F785-3BD2-41D1-9450-380A7E5D953D}"/>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2300707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2280" y="427696"/>
            <a:ext cx="6838308" cy="2581598"/>
          </a:xfrm>
        </p:spPr>
        <p:txBody>
          <a:bodyPr anchor="b">
            <a:noAutofit/>
          </a:bodyPr>
          <a:lstStyle>
            <a:lvl1pPr>
              <a:defRPr sz="495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72281" y="3425006"/>
            <a:ext cx="6838307"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1672280" y="4767263"/>
            <a:ext cx="2970772" cy="273844"/>
          </a:xfrm>
          <a:prstGeom prst="rect">
            <a:avLst/>
          </a:prstGeom>
        </p:spPr>
        <p:txBody>
          <a:bodyPr vert="horz" lIns="91440" tIns="45720" rIns="91440" bIns="45720" rtlCol="0" anchor="ctr"/>
          <a:lstStyle>
            <a:lvl1pPr algn="l">
              <a:defRPr sz="9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BEAC4C4-F0A7-4B61-A827-E4198D078267}" type="slidenum">
              <a:rPr lang="en-US" smtClean="0"/>
              <a:t>‹#›</a:t>
            </a:fld>
            <a:endParaRPr lang="en-US" dirty="0"/>
          </a:p>
        </p:txBody>
      </p:sp>
      <p:pic>
        <p:nvPicPr>
          <p:cNvPr id="11" name="Picture 4">
            <a:extLst>
              <a:ext uri="{FF2B5EF4-FFF2-40B4-BE49-F238E27FC236}">
                <a16:creationId xmlns:a16="http://schemas.microsoft.com/office/drawing/2014/main" id="{25FDB225-F00F-47C8-93CF-7F2B75E3F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435"/>
            <a:ext cx="1504950" cy="505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E78CC3A4-B862-EF21-7892-19E165FA85F9}"/>
              </a:ext>
            </a:extLst>
          </p:cNvPr>
          <p:cNvSpPr/>
          <p:nvPr/>
        </p:nvSpPr>
        <p:spPr>
          <a:xfrm>
            <a:off x="1504951" y="542261"/>
            <a:ext cx="7468929" cy="2738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descr="A red and black logo&#10;&#10;Description automatically generated with low confidence">
            <a:extLst>
              <a:ext uri="{FF2B5EF4-FFF2-40B4-BE49-F238E27FC236}">
                <a16:creationId xmlns:a16="http://schemas.microsoft.com/office/drawing/2014/main" id="{4253BDD9-DF78-0B89-3365-C93D4DA768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94394"/>
            <a:ext cx="2327325" cy="1066511"/>
          </a:xfrm>
          <a:prstGeom prst="rect">
            <a:avLst/>
          </a:prstGeom>
        </p:spPr>
      </p:pic>
    </p:spTree>
    <p:extLst>
      <p:ext uri="{BB962C8B-B14F-4D97-AF65-F5344CB8AC3E}">
        <p14:creationId xmlns:p14="http://schemas.microsoft.com/office/powerpoint/2010/main" val="1706999037"/>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4752462"/>
            <a:ext cx="3086100" cy="273844"/>
          </a:xfrm>
          <a:prstGeom prst="rect">
            <a:avLst/>
          </a:prstGeom>
        </p:spPr>
        <p:txBody>
          <a:bodyPr vert="horz" lIns="91440" tIns="45720" rIns="91440" bIns="45720" rtlCol="0" anchor="ctr"/>
          <a:lstStyle>
            <a:lvl1pPr algn="l">
              <a:defRPr sz="9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2713803537"/>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2" y="273845"/>
            <a:ext cx="7146323" cy="388969"/>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4752462"/>
            <a:ext cx="3086100" cy="273844"/>
          </a:xfrm>
          <a:prstGeom prst="rect">
            <a:avLst/>
          </a:prstGeom>
        </p:spPr>
        <p:txBody>
          <a:bodyPr vert="horz" lIns="91440" tIns="45720" rIns="91440" bIns="45720" rtlCol="0" anchor="ctr"/>
          <a:lstStyle>
            <a:lvl1pPr algn="l">
              <a:defRPr sz="900" b="1">
                <a:solidFill>
                  <a:schemeClr val="accent1"/>
                </a:solidFill>
              </a:defRPr>
            </a:lvl1pPr>
          </a:lstStyle>
          <a:p>
            <a:r>
              <a:rPr lang="en-US" dirty="0"/>
              <a:t>tescometering.com</a:t>
            </a:r>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4217032223"/>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1" y="102394"/>
            <a:ext cx="6958399" cy="608120"/>
          </a:xfrm>
        </p:spPr>
        <p:txBody>
          <a:bodyPr/>
          <a:lstStyle>
            <a:lvl1pPr>
              <a:defRPr>
                <a:solidFill>
                  <a:schemeClr val="accent1"/>
                </a:solidFill>
              </a:defRPr>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4752462"/>
            <a:ext cx="3086100" cy="273844"/>
          </a:xfrm>
          <a:prstGeom prst="rect">
            <a:avLst/>
          </a:prstGeom>
        </p:spPr>
        <p:txBody>
          <a:bodyPr vert="horz" lIns="91440" tIns="45720" rIns="91440" bIns="45720" rtlCol="0" anchor="ctr"/>
          <a:lstStyle>
            <a:lvl1pPr algn="l">
              <a:defRPr sz="9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1213186337"/>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4752462"/>
            <a:ext cx="3086100" cy="273844"/>
          </a:xfrm>
          <a:prstGeom prst="rect">
            <a:avLst/>
          </a:prstGeom>
        </p:spPr>
        <p:txBody>
          <a:bodyPr vert="horz" lIns="91440" tIns="45720" rIns="91440" bIns="45720" rtlCol="0" anchor="ctr"/>
          <a:lstStyle>
            <a:lvl1pPr algn="l">
              <a:defRPr sz="9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1624845142"/>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4752462"/>
            <a:ext cx="3086100" cy="273844"/>
          </a:xfrm>
          <a:prstGeom prst="rect">
            <a:avLst/>
          </a:prstGeom>
        </p:spPr>
        <p:txBody>
          <a:bodyPr vert="horz" lIns="91440" tIns="45720" rIns="91440" bIns="45720" rtlCol="0" anchor="ctr"/>
          <a:lstStyle>
            <a:lvl1pPr algn="l">
              <a:defRPr sz="9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BEAC4C4-F0A7-4B61-A827-E4198D078267}" type="slidenum">
              <a:rPr lang="en-US" smtClean="0"/>
              <a:t>‹#›</a:t>
            </a:fld>
            <a:endParaRPr lang="en-US" dirty="0"/>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740570"/>
            <a:ext cx="2949178" cy="1446576"/>
          </a:xfrm>
        </p:spPr>
        <p:txBody>
          <a:bodyPr anchor="b"/>
          <a:lstStyle>
            <a:lvl1pPr>
              <a:defRPr sz="24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187146"/>
            <a:ext cx="2949178" cy="221459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508374116"/>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740570"/>
            <a:ext cx="2949178" cy="144657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187146"/>
            <a:ext cx="2949178" cy="221459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4752462"/>
            <a:ext cx="3086100" cy="273844"/>
          </a:xfrm>
          <a:prstGeom prst="rect">
            <a:avLst/>
          </a:prstGeom>
        </p:spPr>
        <p:txBody>
          <a:bodyPr vert="horz" lIns="91440" tIns="45720" rIns="91440" bIns="45720" rtlCol="0" anchor="ctr"/>
          <a:lstStyle>
            <a:lvl1pPr algn="l">
              <a:defRPr sz="9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2988220310"/>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2393"/>
            <a:ext cx="7886700" cy="70114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889687"/>
            <a:ext cx="7886700" cy="37430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8650" y="4752462"/>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.tescometering.com</a:t>
            </a: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BEAC4C4-F0A7-4B61-A827-E4198D078267}"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6" y="646037"/>
            <a:ext cx="8353168" cy="3428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descr="A red and black logo&#10;&#10;Description automatically generated with low confidence">
            <a:extLst>
              <a:ext uri="{FF2B5EF4-FFF2-40B4-BE49-F238E27FC236}">
                <a16:creationId xmlns:a16="http://schemas.microsoft.com/office/drawing/2014/main" id="{8816B41F-8EFC-D447-169D-0619567D133D}"/>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78941" y="110266"/>
            <a:ext cx="769727" cy="470309"/>
          </a:xfrm>
          <a:prstGeom prst="rect">
            <a:avLst/>
          </a:prstGeom>
        </p:spPr>
      </p:pic>
    </p:spTree>
    <p:extLst>
      <p:ext uri="{BB962C8B-B14F-4D97-AF65-F5344CB8AC3E}">
        <p14:creationId xmlns:p14="http://schemas.microsoft.com/office/powerpoint/2010/main" val="48559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Lst>
  <p:hf hdr="0" dt="0"/>
  <p:txStyles>
    <p:titleStyle>
      <a:lvl1pPr algn="r" defTabSz="685800" rtl="0" eaLnBrk="1" latinLnBrk="0" hangingPunct="1">
        <a:lnSpc>
          <a:spcPct val="90000"/>
        </a:lnSpc>
        <a:spcBef>
          <a:spcPct val="0"/>
        </a:spcBef>
        <a:buNone/>
        <a:defRPr lang="en-US" sz="33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50.png"/><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image" Target="../media/image62.png"/><Relationship Id="rId16" Type="http://schemas.openxmlformats.org/officeDocument/2006/relationships/image" Target="../media/image76.png"/><Relationship Id="rId1" Type="http://schemas.openxmlformats.org/officeDocument/2006/relationships/slideLayout" Target="../slideLayouts/slideLayout1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7.xml"/><Relationship Id="rId5" Type="http://schemas.openxmlformats.org/officeDocument/2006/relationships/image" Target="../media/image59.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5.png"/><Relationship Id="rId1" Type="http://schemas.openxmlformats.org/officeDocument/2006/relationships/slideLayout" Target="../slideLayouts/slideLayout18.xml"/><Relationship Id="rId5" Type="http://schemas.openxmlformats.org/officeDocument/2006/relationships/image" Target="../media/image92.pn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11.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10.png"/><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10.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8.png"/><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3.emf"/><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18.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image" Target="../media/image109.png"/><Relationship Id="rId7" Type="http://schemas.openxmlformats.org/officeDocument/2006/relationships/image" Target="../media/image700.png"/><Relationship Id="rId2" Type="http://schemas.openxmlformats.org/officeDocument/2006/relationships/image" Target="../media/image108.png"/><Relationship Id="rId1" Type="http://schemas.openxmlformats.org/officeDocument/2006/relationships/slideLayout" Target="../slideLayouts/slideLayout18.xml"/><Relationship Id="rId6" Type="http://schemas.openxmlformats.org/officeDocument/2006/relationships/image" Target="../media/image690.png"/><Relationship Id="rId5" Type="http://schemas.openxmlformats.org/officeDocument/2006/relationships/image" Target="../media/image110.png"/><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96.png"/><Relationship Id="rId7" Type="http://schemas.openxmlformats.org/officeDocument/2006/relationships/image" Target="../media/image136.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74CBCD-DA93-4353-90F9-2B957984C1D5}"/>
              </a:ext>
            </a:extLst>
          </p:cNvPr>
          <p:cNvSpPr>
            <a:spLocks noGrp="1"/>
          </p:cNvSpPr>
          <p:nvPr>
            <p:ph type="ctrTitle"/>
          </p:nvPr>
        </p:nvSpPr>
        <p:spPr/>
        <p:txBody>
          <a:bodyPr>
            <a:normAutofit fontScale="90000"/>
          </a:bodyPr>
          <a:lstStyle/>
          <a:p>
            <a:r>
              <a:rPr lang="en-US" dirty="0"/>
              <a:t>VAR, VA, and 4 Quadrant Metering</a:t>
            </a:r>
          </a:p>
        </p:txBody>
      </p:sp>
      <p:sp>
        <p:nvSpPr>
          <p:cNvPr id="2" name="Subtitle 1">
            <a:extLst>
              <a:ext uri="{FF2B5EF4-FFF2-40B4-BE49-F238E27FC236}">
                <a16:creationId xmlns:a16="http://schemas.microsoft.com/office/drawing/2014/main" id="{326DE76A-9476-C321-839B-D3F8A713387E}"/>
              </a:ext>
            </a:extLst>
          </p:cNvPr>
          <p:cNvSpPr>
            <a:spLocks noGrp="1"/>
          </p:cNvSpPr>
          <p:nvPr>
            <p:ph type="subTitle" idx="1"/>
          </p:nvPr>
        </p:nvSpPr>
        <p:spPr/>
        <p:txBody>
          <a:bodyPr/>
          <a:lstStyle/>
          <a:p>
            <a:endParaRPr lang="en-US"/>
          </a:p>
        </p:txBody>
      </p:sp>
      <p:sp>
        <p:nvSpPr>
          <p:cNvPr id="9" name="Text Placeholder 8">
            <a:extLst>
              <a:ext uri="{FF2B5EF4-FFF2-40B4-BE49-F238E27FC236}">
                <a16:creationId xmlns:a16="http://schemas.microsoft.com/office/drawing/2014/main" id="{4F96CEF9-FE62-4B69-A778-19212DE6D2EB}"/>
              </a:ext>
            </a:extLst>
          </p:cNvPr>
          <p:cNvSpPr>
            <a:spLocks noGrp="1"/>
          </p:cNvSpPr>
          <p:nvPr>
            <p:ph type="body" sz="quarter" idx="10"/>
          </p:nvPr>
        </p:nvSpPr>
        <p:spPr/>
        <p:txBody>
          <a:bodyPr>
            <a:normAutofit fontScale="85000" lnSpcReduction="20000"/>
          </a:bodyPr>
          <a:lstStyle/>
          <a:p>
            <a:r>
              <a:rPr lang="en-US" dirty="0"/>
              <a:t>Presented By: Nathaniel Dunn</a:t>
            </a:r>
          </a:p>
        </p:txBody>
      </p:sp>
      <p:sp>
        <p:nvSpPr>
          <p:cNvPr id="3" name="Text Placeholder 2">
            <a:extLst>
              <a:ext uri="{FF2B5EF4-FFF2-40B4-BE49-F238E27FC236}">
                <a16:creationId xmlns:a16="http://schemas.microsoft.com/office/drawing/2014/main" id="{D7303B0C-0420-11E5-AEF6-0FFA259125DC}"/>
              </a:ext>
            </a:extLst>
          </p:cNvPr>
          <p:cNvSpPr>
            <a:spLocks noGrp="1"/>
          </p:cNvSpPr>
          <p:nvPr>
            <p:ph type="body" sz="quarter" idx="11"/>
          </p:nvPr>
        </p:nvSpPr>
        <p:spPr/>
        <p:txBody>
          <a:bodyPr>
            <a:normAutofit fontScale="85000" lnSpcReduction="20000"/>
          </a:bodyPr>
          <a:lstStyle/>
          <a:p>
            <a:endParaRPr lang="en-US"/>
          </a:p>
        </p:txBody>
      </p:sp>
      <p:sp>
        <p:nvSpPr>
          <p:cNvPr id="4" name="Text Placeholder 3">
            <a:extLst>
              <a:ext uri="{FF2B5EF4-FFF2-40B4-BE49-F238E27FC236}">
                <a16:creationId xmlns:a16="http://schemas.microsoft.com/office/drawing/2014/main" id="{84439CC1-90AB-5315-C600-F7D1E4E7BD47}"/>
              </a:ext>
            </a:extLst>
          </p:cNvPr>
          <p:cNvSpPr>
            <a:spLocks noGrp="1"/>
          </p:cNvSpPr>
          <p:nvPr>
            <p:ph type="body" sz="quarter" idx="12"/>
          </p:nvPr>
        </p:nvSpPr>
        <p:spPr/>
        <p:txBody>
          <a:bodyPr>
            <a:normAutofit fontScale="85000" lnSpcReduction="20000"/>
          </a:bodyPr>
          <a:lstStyle/>
          <a:p>
            <a:endParaRPr lang="en-US"/>
          </a:p>
        </p:txBody>
      </p:sp>
      <p:sp>
        <p:nvSpPr>
          <p:cNvPr id="17" name="Footer Placeholder 4">
            <a:extLst>
              <a:ext uri="{FF2B5EF4-FFF2-40B4-BE49-F238E27FC236}">
                <a16:creationId xmlns:a16="http://schemas.microsoft.com/office/drawing/2014/main" id="{CDCD6FD4-92BC-44EE-BD02-FC4669088035}"/>
              </a:ext>
            </a:extLst>
          </p:cNvPr>
          <p:cNvSpPr>
            <a:spLocks noGrp="1"/>
          </p:cNvSpPr>
          <p:nvPr>
            <p:ph type="ftr" sz="quarter" idx="4294967295"/>
          </p:nvPr>
        </p:nvSpPr>
        <p:spPr>
          <a:xfrm>
            <a:off x="0" y="4857750"/>
            <a:ext cx="1646238" cy="92075"/>
          </a:xfrm>
        </p:spPr>
        <p:txBody>
          <a:bodyPr/>
          <a:lstStyle/>
          <a:p>
            <a:r>
              <a:rPr lang="en-US" dirty="0"/>
              <a:t>© 2021 Schneider Electric. All Rights Reserved.</a:t>
            </a:r>
          </a:p>
        </p:txBody>
      </p:sp>
    </p:spTree>
    <p:extLst>
      <p:ext uri="{BB962C8B-B14F-4D97-AF65-F5344CB8AC3E}">
        <p14:creationId xmlns:p14="http://schemas.microsoft.com/office/powerpoint/2010/main" val="669627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DA611-6CE2-4CF4-BDAA-5CB0131AFA9E}"/>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9BFE1B15-6D68-4B1D-85B7-5ED402DA74D9}"/>
              </a:ext>
            </a:extLst>
          </p:cNvPr>
          <p:cNvSpPr>
            <a:spLocks noGrp="1"/>
          </p:cNvSpPr>
          <p:nvPr>
            <p:ph type="body" sz="quarter" idx="16"/>
          </p:nvPr>
        </p:nvSpPr>
        <p:spPr/>
        <p:txBody>
          <a:bodyPr/>
          <a:lstStyle/>
          <a:p>
            <a:endParaRPr lang="en-US"/>
          </a:p>
        </p:txBody>
      </p:sp>
      <p:sp>
        <p:nvSpPr>
          <p:cNvPr id="9" name="Content Placeholder 8">
            <a:extLst>
              <a:ext uri="{FF2B5EF4-FFF2-40B4-BE49-F238E27FC236}">
                <a16:creationId xmlns:a16="http://schemas.microsoft.com/office/drawing/2014/main" id="{8C9ABED5-0547-4A09-9D05-D66EA4529C1A}"/>
              </a:ext>
            </a:extLst>
          </p:cNvPr>
          <p:cNvSpPr>
            <a:spLocks noGrp="1"/>
          </p:cNvSpPr>
          <p:nvPr>
            <p:ph sz="quarter" idx="18"/>
          </p:nvPr>
        </p:nvSpPr>
        <p:spPr/>
        <p:txBody>
          <a:bodyPr/>
          <a:lstStyle/>
          <a:p>
            <a:r>
              <a:rPr lang="en-US" dirty="0"/>
              <a:t>Capacitors and inductors behave differently in AC circuits compared to DC circuits</a:t>
            </a:r>
          </a:p>
          <a:p>
            <a:r>
              <a:rPr lang="en-US" dirty="0"/>
              <a:t>	In DC circuits a Capacitor will look like an open circuit after fully charging; RC time constant</a:t>
            </a:r>
          </a:p>
          <a:p>
            <a:r>
              <a:rPr lang="en-US" dirty="0"/>
              <a:t>	Inductors will look like a short circuit after fully charging; 1/RL time constant</a:t>
            </a:r>
          </a:p>
        </p:txBody>
      </p:sp>
      <p:pic>
        <p:nvPicPr>
          <p:cNvPr id="18" name="Content Placeholder 17">
            <a:extLst>
              <a:ext uri="{FF2B5EF4-FFF2-40B4-BE49-F238E27FC236}">
                <a16:creationId xmlns:a16="http://schemas.microsoft.com/office/drawing/2014/main" id="{DA8E7A16-9C81-4035-85BB-F8C39C752197}"/>
              </a:ext>
            </a:extLst>
          </p:cNvPr>
          <p:cNvPicPr>
            <a:picLocks noGrp="1" noChangeAspect="1"/>
          </p:cNvPicPr>
          <p:nvPr>
            <p:ph sz="quarter" idx="19"/>
          </p:nvPr>
        </p:nvPicPr>
        <p:blipFill>
          <a:blip r:embed="rId2"/>
          <a:stretch>
            <a:fillRect/>
          </a:stretch>
        </p:blipFill>
        <p:spPr>
          <a:xfrm>
            <a:off x="6192838" y="1831343"/>
            <a:ext cx="2698750" cy="1028377"/>
          </a:xfrm>
          <a:prstGeom prst="rect">
            <a:avLst/>
          </a:prstGeom>
        </p:spPr>
      </p:pic>
      <p:sp>
        <p:nvSpPr>
          <p:cNvPr id="11" name="Text Placeholder 10">
            <a:extLst>
              <a:ext uri="{FF2B5EF4-FFF2-40B4-BE49-F238E27FC236}">
                <a16:creationId xmlns:a16="http://schemas.microsoft.com/office/drawing/2014/main" id="{83279622-B474-4999-B1A9-289B255E861E}"/>
              </a:ext>
            </a:extLst>
          </p:cNvPr>
          <p:cNvSpPr>
            <a:spLocks noGrp="1"/>
          </p:cNvSpPr>
          <p:nvPr>
            <p:ph type="body" sz="quarter" idx="32"/>
          </p:nvPr>
        </p:nvSpPr>
        <p:spPr/>
        <p:txBody>
          <a:bodyPr/>
          <a:lstStyle/>
          <a:p>
            <a:r>
              <a:rPr lang="en-US" dirty="0"/>
              <a:t>RC and RL Circuits</a:t>
            </a:r>
          </a:p>
        </p:txBody>
      </p:sp>
      <p:sp>
        <p:nvSpPr>
          <p:cNvPr id="12" name="Text Placeholder 11">
            <a:extLst>
              <a:ext uri="{FF2B5EF4-FFF2-40B4-BE49-F238E27FC236}">
                <a16:creationId xmlns:a16="http://schemas.microsoft.com/office/drawing/2014/main" id="{9EBF0B9F-9A59-433A-BE4C-858956B978B2}"/>
              </a:ext>
            </a:extLst>
          </p:cNvPr>
          <p:cNvSpPr>
            <a:spLocks noGrp="1"/>
          </p:cNvSpPr>
          <p:nvPr>
            <p:ph type="body" sz="quarter" idx="33"/>
          </p:nvPr>
        </p:nvSpPr>
        <p:spPr/>
        <p:txBody>
          <a:bodyPr/>
          <a:lstStyle/>
          <a:p>
            <a:r>
              <a:rPr lang="en-US" dirty="0"/>
              <a:t>DC vs. AC Circuits</a:t>
            </a:r>
          </a:p>
          <a:p>
            <a:endParaRPr lang="en-US" dirty="0"/>
          </a:p>
        </p:txBody>
      </p:sp>
      <p:sp>
        <p:nvSpPr>
          <p:cNvPr id="5" name="Slide Number Placeholder 4">
            <a:extLst>
              <a:ext uri="{FF2B5EF4-FFF2-40B4-BE49-F238E27FC236}">
                <a16:creationId xmlns:a16="http://schemas.microsoft.com/office/drawing/2014/main" id="{4385964F-CE78-400B-8B36-948A1410F63A}"/>
              </a:ext>
            </a:extLst>
          </p:cNvPr>
          <p:cNvSpPr>
            <a:spLocks noGrp="1"/>
          </p:cNvSpPr>
          <p:nvPr>
            <p:ph type="sldNum" sz="quarter" idx="4"/>
          </p:nvPr>
        </p:nvSpPr>
        <p:spPr/>
        <p:txBody>
          <a:bodyPr/>
          <a:lstStyle/>
          <a:p>
            <a:r>
              <a:rPr lang="en-US"/>
              <a:t>Page </a:t>
            </a:r>
            <a:fld id="{5A9C12DC-491F-9444-86A2-13AC5C62A2FC}" type="slidenum">
              <a:rPr lang="en-US" smtClean="0"/>
              <a:pPr/>
              <a:t>10</a:t>
            </a:fld>
            <a:endParaRPr lang="en-US" dirty="0"/>
          </a:p>
        </p:txBody>
      </p:sp>
      <p:sp>
        <p:nvSpPr>
          <p:cNvPr id="6" name="Footer Placeholder 5">
            <a:extLst>
              <a:ext uri="{FF2B5EF4-FFF2-40B4-BE49-F238E27FC236}">
                <a16:creationId xmlns:a16="http://schemas.microsoft.com/office/drawing/2014/main" id="{393844E4-17EF-44EF-B838-AA2A41AFADF4}"/>
              </a:ext>
            </a:extLst>
          </p:cNvPr>
          <p:cNvSpPr>
            <a:spLocks noGrp="1"/>
          </p:cNvSpPr>
          <p:nvPr>
            <p:ph type="ftr" sz="quarter" idx="3"/>
          </p:nvPr>
        </p:nvSpPr>
        <p:spPr/>
        <p:txBody>
          <a:bodyPr/>
          <a:lstStyle/>
          <a:p>
            <a:r>
              <a:rPr lang="en-US"/>
              <a:t>Property of Schneider Electric |</a:t>
            </a:r>
            <a:endParaRPr lang="en-US" dirty="0"/>
          </a:p>
        </p:txBody>
      </p:sp>
      <p:pic>
        <p:nvPicPr>
          <p:cNvPr id="16" name="Picture 15">
            <a:extLst>
              <a:ext uri="{FF2B5EF4-FFF2-40B4-BE49-F238E27FC236}">
                <a16:creationId xmlns:a16="http://schemas.microsoft.com/office/drawing/2014/main" id="{154FA93A-BA3C-4713-A18C-FB5855C7EA73}"/>
              </a:ext>
            </a:extLst>
          </p:cNvPr>
          <p:cNvPicPr>
            <a:picLocks noChangeAspect="1"/>
          </p:cNvPicPr>
          <p:nvPr/>
        </p:nvPicPr>
        <p:blipFill>
          <a:blip r:embed="rId3"/>
          <a:stretch>
            <a:fillRect/>
          </a:stretch>
        </p:blipFill>
        <p:spPr>
          <a:xfrm>
            <a:off x="6192838" y="1853880"/>
            <a:ext cx="2709425" cy="1005840"/>
          </a:xfrm>
          <a:prstGeom prst="rect">
            <a:avLst/>
          </a:prstGeom>
        </p:spPr>
      </p:pic>
    </p:spTree>
    <p:extLst>
      <p:ext uri="{BB962C8B-B14F-4D97-AF65-F5344CB8AC3E}">
        <p14:creationId xmlns:p14="http://schemas.microsoft.com/office/powerpoint/2010/main" val="270513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7" dur="500"/>
                                        <p:tgtEl>
                                          <p:spTgt spid="9">
                                            <p:txEl>
                                              <p:pRg st="2" end="2"/>
                                            </p:txEl>
                                          </p:spTgt>
                                        </p:tgtEl>
                                      </p:cBhvr>
                                    </p:animEffect>
                                  </p:childTnLst>
                                </p:cTn>
                              </p:par>
                              <p:par>
                                <p:cTn id="8" presetID="14" presetClass="exit" presetSubtype="10" fill="hold" nodeType="withEffect">
                                  <p:stCondLst>
                                    <p:cond delay="0"/>
                                  </p:stCondLst>
                                  <p:childTnLst>
                                    <p:animEffect transition="out" filter="randombar(horizontal)">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DA611-6CE2-4CF4-BDAA-5CB0131AFA9E}"/>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9BFE1B15-6D68-4B1D-85B7-5ED402DA74D9}"/>
              </a:ext>
            </a:extLst>
          </p:cNvPr>
          <p:cNvSpPr>
            <a:spLocks noGrp="1"/>
          </p:cNvSpPr>
          <p:nvPr>
            <p:ph type="body" sz="quarter" idx="16"/>
          </p:nvPr>
        </p:nvSpPr>
        <p:spPr/>
        <p:txBody>
          <a:bodyPr/>
          <a:lstStyle/>
          <a:p>
            <a:endParaRPr lang="en-US"/>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8C9ABED5-0547-4A09-9D05-D66EA4529C1A}"/>
                  </a:ext>
                </a:extLst>
              </p:cNvPr>
              <p:cNvSpPr>
                <a:spLocks noGrp="1"/>
              </p:cNvSpPr>
              <p:nvPr>
                <p:ph sz="quarter" idx="18"/>
              </p:nvPr>
            </p:nvSpPr>
            <p:spPr/>
            <p:txBody>
              <a:bodyPr/>
              <a:lstStyle/>
              <a:p>
                <a:r>
                  <a:rPr lang="en-US" dirty="0"/>
                  <a:t>Capacitors and inductors behave differently in AC circuits compared to DC circuits</a:t>
                </a:r>
              </a:p>
              <a:p>
                <a:r>
                  <a:rPr lang="en-US" dirty="0"/>
                  <a:t>	In DC circuits a Capacitor will look like an open circuit after fully charging; RC time constant</a:t>
                </a:r>
              </a:p>
              <a:p>
                <a:r>
                  <a:rPr lang="en-US" dirty="0"/>
                  <a:t>	Inductors will look like a short circuit after fully charging; 1/RL time constant</a:t>
                </a:r>
              </a:p>
              <a:p>
                <a:r>
                  <a:rPr lang="en-US" dirty="0"/>
                  <a:t>In AC circuits inductors and capacitors induce a current that causes a phase displacement with the source current. R is replaced with impedance Z; </a:t>
                </a:r>
                <a14:m>
                  <m:oMath xmlns:m="http://schemas.openxmlformats.org/officeDocument/2006/math">
                    <m:r>
                      <a:rPr lang="en-US" sz="1800" b="0" i="1" smtClean="0">
                        <a:latin typeface="Cambria Math" panose="02040503050406030204" pitchFamily="18" charset="0"/>
                      </a:rPr>
                      <m:t>𝑍</m:t>
                    </m:r>
                    <m:r>
                      <a:rPr lang="en-US" sz="1800" b="0" i="1" smtClean="0">
                        <a:latin typeface="Cambria Math" panose="02040503050406030204" pitchFamily="18" charset="0"/>
                      </a:rPr>
                      <m:t>=</m:t>
                    </m:r>
                    <m:r>
                      <a:rPr lang="en-US" sz="1800" b="0" i="1" smtClean="0">
                        <a:latin typeface="Cambria Math" panose="02040503050406030204" pitchFamily="18" charset="0"/>
                      </a:rPr>
                      <m:t>𝑅</m:t>
                    </m:r>
                    <m:r>
                      <a:rPr lang="en-US" sz="1800" b="0" i="1" smtClean="0">
                        <a:latin typeface="Cambria Math" panose="02040503050406030204" pitchFamily="18" charset="0"/>
                      </a:rPr>
                      <m:t>+</m:t>
                    </m:r>
                    <m:r>
                      <a:rPr lang="en-US" sz="1800" b="0" i="1" smtClean="0">
                        <a:latin typeface="Cambria Math" panose="02040503050406030204" pitchFamily="18" charset="0"/>
                      </a:rPr>
                      <m:t>𝑗𝑋</m:t>
                    </m:r>
                  </m:oMath>
                </a14:m>
                <a:endParaRPr lang="en-US" dirty="0"/>
              </a:p>
            </p:txBody>
          </p:sp>
        </mc:Choice>
        <mc:Fallback xmlns="">
          <p:sp>
            <p:nvSpPr>
              <p:cNvPr id="9" name="Content Placeholder 8">
                <a:extLst>
                  <a:ext uri="{FF2B5EF4-FFF2-40B4-BE49-F238E27FC236}">
                    <a16:creationId xmlns:a16="http://schemas.microsoft.com/office/drawing/2014/main" id="{8C9ABED5-0547-4A09-9D05-D66EA4529C1A}"/>
                  </a:ext>
                </a:extLst>
              </p:cNvPr>
              <p:cNvSpPr>
                <a:spLocks noGrp="1" noRot="1" noChangeAspect="1" noMove="1" noResize="1" noEditPoints="1" noAdjustHandles="1" noChangeArrowheads="1" noChangeShapeType="1" noTextEdit="1"/>
              </p:cNvSpPr>
              <p:nvPr>
                <p:ph sz="quarter" idx="18"/>
              </p:nvPr>
            </p:nvSpPr>
            <p:spPr>
              <a:blipFill>
                <a:blip r:embed="rId2"/>
                <a:stretch>
                  <a:fillRect l="-1749" t="-2653" r="-1858" b="-12732"/>
                </a:stretch>
              </a:blipFill>
            </p:spPr>
            <p:txBody>
              <a:bodyPr/>
              <a:lstStyle/>
              <a:p>
                <a:r>
                  <a:rPr lang="en-US">
                    <a:noFill/>
                  </a:rPr>
                  <a:t> </a:t>
                </a:r>
              </a:p>
            </p:txBody>
          </p:sp>
        </mc:Fallback>
      </mc:AlternateContent>
      <p:pic>
        <p:nvPicPr>
          <p:cNvPr id="4" name="Content Placeholder 3">
            <a:extLst>
              <a:ext uri="{FF2B5EF4-FFF2-40B4-BE49-F238E27FC236}">
                <a16:creationId xmlns:a16="http://schemas.microsoft.com/office/drawing/2014/main" id="{B24117BF-AD6F-483E-8B4E-DA119590F3B0}"/>
              </a:ext>
            </a:extLst>
          </p:cNvPr>
          <p:cNvPicPr>
            <a:picLocks noGrp="1" noChangeAspect="1"/>
          </p:cNvPicPr>
          <p:nvPr>
            <p:ph sz="quarter" idx="19"/>
          </p:nvPr>
        </p:nvPicPr>
        <p:blipFill>
          <a:blip r:embed="rId3"/>
          <a:stretch>
            <a:fillRect/>
          </a:stretch>
        </p:blipFill>
        <p:spPr>
          <a:xfrm>
            <a:off x="6192838" y="1861141"/>
            <a:ext cx="2698750" cy="968781"/>
          </a:xfrm>
          <a:prstGeom prst="rect">
            <a:avLst/>
          </a:prstGeom>
        </p:spPr>
      </p:pic>
      <p:sp>
        <p:nvSpPr>
          <p:cNvPr id="11" name="Text Placeholder 10">
            <a:extLst>
              <a:ext uri="{FF2B5EF4-FFF2-40B4-BE49-F238E27FC236}">
                <a16:creationId xmlns:a16="http://schemas.microsoft.com/office/drawing/2014/main" id="{83279622-B474-4999-B1A9-289B255E861E}"/>
              </a:ext>
            </a:extLst>
          </p:cNvPr>
          <p:cNvSpPr>
            <a:spLocks noGrp="1"/>
          </p:cNvSpPr>
          <p:nvPr>
            <p:ph type="body" sz="quarter" idx="32"/>
          </p:nvPr>
        </p:nvSpPr>
        <p:spPr/>
        <p:txBody>
          <a:bodyPr/>
          <a:lstStyle/>
          <a:p>
            <a:r>
              <a:rPr lang="en-US" dirty="0"/>
              <a:t>RC and RL Circuits</a:t>
            </a:r>
          </a:p>
        </p:txBody>
      </p:sp>
      <p:sp>
        <p:nvSpPr>
          <p:cNvPr id="12" name="Text Placeholder 11">
            <a:extLst>
              <a:ext uri="{FF2B5EF4-FFF2-40B4-BE49-F238E27FC236}">
                <a16:creationId xmlns:a16="http://schemas.microsoft.com/office/drawing/2014/main" id="{9EBF0B9F-9A59-433A-BE4C-858956B978B2}"/>
              </a:ext>
            </a:extLst>
          </p:cNvPr>
          <p:cNvSpPr>
            <a:spLocks noGrp="1"/>
          </p:cNvSpPr>
          <p:nvPr>
            <p:ph type="body" sz="quarter" idx="33"/>
          </p:nvPr>
        </p:nvSpPr>
        <p:spPr/>
        <p:txBody>
          <a:bodyPr/>
          <a:lstStyle/>
          <a:p>
            <a:r>
              <a:rPr lang="en-US" dirty="0"/>
              <a:t>DC vs. AC Circuits</a:t>
            </a:r>
          </a:p>
          <a:p>
            <a:endParaRPr lang="en-US" dirty="0"/>
          </a:p>
        </p:txBody>
      </p:sp>
      <p:sp>
        <p:nvSpPr>
          <p:cNvPr id="5" name="Slide Number Placeholder 4">
            <a:extLst>
              <a:ext uri="{FF2B5EF4-FFF2-40B4-BE49-F238E27FC236}">
                <a16:creationId xmlns:a16="http://schemas.microsoft.com/office/drawing/2014/main" id="{4385964F-CE78-400B-8B36-948A1410F63A}"/>
              </a:ext>
            </a:extLst>
          </p:cNvPr>
          <p:cNvSpPr>
            <a:spLocks noGrp="1"/>
          </p:cNvSpPr>
          <p:nvPr>
            <p:ph type="sldNum" sz="quarter" idx="4"/>
          </p:nvPr>
        </p:nvSpPr>
        <p:spPr/>
        <p:txBody>
          <a:bodyPr/>
          <a:lstStyle/>
          <a:p>
            <a:r>
              <a:rPr lang="en-US"/>
              <a:t>Page </a:t>
            </a:r>
            <a:fld id="{5A9C12DC-491F-9444-86A2-13AC5C62A2FC}" type="slidenum">
              <a:rPr lang="en-US" smtClean="0"/>
              <a:pPr/>
              <a:t>11</a:t>
            </a:fld>
            <a:endParaRPr lang="en-US" dirty="0"/>
          </a:p>
        </p:txBody>
      </p:sp>
      <p:sp>
        <p:nvSpPr>
          <p:cNvPr id="6" name="Footer Placeholder 5">
            <a:extLst>
              <a:ext uri="{FF2B5EF4-FFF2-40B4-BE49-F238E27FC236}">
                <a16:creationId xmlns:a16="http://schemas.microsoft.com/office/drawing/2014/main" id="{393844E4-17EF-44EF-B838-AA2A41AFADF4}"/>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205615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randombar(horizontal)">
                                      <p:cBhvr>
                                        <p:cTn id="7" dur="500"/>
                                        <p:tgtEl>
                                          <p:spTgt spid="9">
                                            <p:txEl>
                                              <p:pRg st="3" end="3"/>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0DA57F-74E5-4FD9-8FFD-A9CB9AE8DBA4}"/>
              </a:ext>
            </a:extLst>
          </p:cNvPr>
          <p:cNvSpPr>
            <a:spLocks noGrp="1"/>
          </p:cNvSpPr>
          <p:nvPr>
            <p:ph sz="quarter" idx="24"/>
          </p:nvPr>
        </p:nvSpPr>
        <p:spPr/>
        <p:txBody>
          <a:bodyPr/>
          <a:lstStyle/>
          <a:p>
            <a:pPr marL="301624" indent="-285750">
              <a:buFont typeface="Arial" panose="020B0604020202020204" pitchFamily="34" charset="0"/>
              <a:buChar char="•"/>
            </a:pPr>
            <a:r>
              <a:rPr lang="en-US" dirty="0"/>
              <a:t>In a capacitive (C) circuit, current (I) leads voltage (V) - ICE</a:t>
            </a:r>
          </a:p>
        </p:txBody>
      </p:sp>
      <p:sp>
        <p:nvSpPr>
          <p:cNvPr id="3" name="Text Placeholder 2">
            <a:extLst>
              <a:ext uri="{FF2B5EF4-FFF2-40B4-BE49-F238E27FC236}">
                <a16:creationId xmlns:a16="http://schemas.microsoft.com/office/drawing/2014/main" id="{3F36AF41-2955-41AF-A928-572742BE09D5}"/>
              </a:ext>
            </a:extLst>
          </p:cNvPr>
          <p:cNvSpPr>
            <a:spLocks noGrp="1"/>
          </p:cNvSpPr>
          <p:nvPr>
            <p:ph type="body" sz="quarter" idx="13"/>
          </p:nvPr>
        </p:nvSpPr>
        <p:spPr/>
        <p:txBody>
          <a:bodyPr/>
          <a:lstStyle/>
          <a:p>
            <a:r>
              <a:rPr lang="en-US" dirty="0"/>
              <a:t>Capacitor – Current leads voltage</a:t>
            </a:r>
          </a:p>
        </p:txBody>
      </p:sp>
      <p:sp>
        <p:nvSpPr>
          <p:cNvPr id="4" name="Text Placeholder 3">
            <a:extLst>
              <a:ext uri="{FF2B5EF4-FFF2-40B4-BE49-F238E27FC236}">
                <a16:creationId xmlns:a16="http://schemas.microsoft.com/office/drawing/2014/main" id="{0344E741-01C1-488B-983A-14ED2378F09D}"/>
              </a:ext>
            </a:extLst>
          </p:cNvPr>
          <p:cNvSpPr>
            <a:spLocks noGrp="1"/>
          </p:cNvSpPr>
          <p:nvPr>
            <p:ph type="body" sz="quarter" idx="15"/>
          </p:nvPr>
        </p:nvSpPr>
        <p:spPr/>
        <p:txBody>
          <a:bodyPr/>
          <a:lstStyle/>
          <a:p>
            <a:r>
              <a:rPr lang="en-US" dirty="0"/>
              <a:t>Inductor – Voltage leads Current</a:t>
            </a:r>
          </a:p>
        </p:txBody>
      </p:sp>
      <p:sp>
        <p:nvSpPr>
          <p:cNvPr id="5" name="Content Placeholder 4">
            <a:extLst>
              <a:ext uri="{FF2B5EF4-FFF2-40B4-BE49-F238E27FC236}">
                <a16:creationId xmlns:a16="http://schemas.microsoft.com/office/drawing/2014/main" id="{AE3A651A-A4AB-42EC-9522-6BC6901F8DAD}"/>
              </a:ext>
            </a:extLst>
          </p:cNvPr>
          <p:cNvSpPr>
            <a:spLocks noGrp="1"/>
          </p:cNvSpPr>
          <p:nvPr>
            <p:ph sz="quarter" idx="22"/>
          </p:nvPr>
        </p:nvSpPr>
        <p:spPr/>
        <p:txBody>
          <a:bodyPr/>
          <a:lstStyle/>
          <a:p>
            <a:pPr marL="301624" indent="-285750">
              <a:buFont typeface="Arial" panose="020B0604020202020204" pitchFamily="34" charset="0"/>
              <a:buChar char="•"/>
            </a:pPr>
            <a:r>
              <a:rPr lang="en-US" dirty="0"/>
              <a:t>In inductive (L) circuits, voltage (E) leads current (I) - ELI</a:t>
            </a:r>
          </a:p>
        </p:txBody>
      </p:sp>
      <p:sp>
        <p:nvSpPr>
          <p:cNvPr id="6" name="Text Placeholder 5">
            <a:extLst>
              <a:ext uri="{FF2B5EF4-FFF2-40B4-BE49-F238E27FC236}">
                <a16:creationId xmlns:a16="http://schemas.microsoft.com/office/drawing/2014/main" id="{BE0E5228-486B-4136-95A5-AD0AA8E24FE1}"/>
              </a:ext>
            </a:extLst>
          </p:cNvPr>
          <p:cNvSpPr>
            <a:spLocks noGrp="1"/>
          </p:cNvSpPr>
          <p:nvPr>
            <p:ph type="body" sz="quarter" idx="32"/>
          </p:nvPr>
        </p:nvSpPr>
        <p:spPr/>
        <p:txBody>
          <a:bodyPr/>
          <a:lstStyle/>
          <a:p>
            <a:r>
              <a:rPr lang="en-US" dirty="0"/>
              <a:t>ELI the ICE man</a:t>
            </a:r>
          </a:p>
        </p:txBody>
      </p:sp>
      <p:sp>
        <p:nvSpPr>
          <p:cNvPr id="7" name="Text Placeholder 6">
            <a:extLst>
              <a:ext uri="{FF2B5EF4-FFF2-40B4-BE49-F238E27FC236}">
                <a16:creationId xmlns:a16="http://schemas.microsoft.com/office/drawing/2014/main" id="{89F5A93C-F00C-4D19-9A43-F5E135778E7E}"/>
              </a:ext>
            </a:extLst>
          </p:cNvPr>
          <p:cNvSpPr>
            <a:spLocks noGrp="1"/>
          </p:cNvSpPr>
          <p:nvPr>
            <p:ph type="body" sz="quarter" idx="33"/>
          </p:nvPr>
        </p:nvSpPr>
        <p:spPr/>
        <p:txBody>
          <a:bodyPr/>
          <a:lstStyle/>
          <a:p>
            <a:r>
              <a:rPr lang="en-US" dirty="0"/>
              <a:t>How does inductance and capacitance affect AC power?</a:t>
            </a:r>
          </a:p>
        </p:txBody>
      </p:sp>
      <p:sp>
        <p:nvSpPr>
          <p:cNvPr id="8" name="Slide Number Placeholder 7">
            <a:extLst>
              <a:ext uri="{FF2B5EF4-FFF2-40B4-BE49-F238E27FC236}">
                <a16:creationId xmlns:a16="http://schemas.microsoft.com/office/drawing/2014/main" id="{8BA1F5AD-2F4E-4406-A3D2-891555C968A0}"/>
              </a:ext>
            </a:extLst>
          </p:cNvPr>
          <p:cNvSpPr>
            <a:spLocks noGrp="1"/>
          </p:cNvSpPr>
          <p:nvPr>
            <p:ph type="sldNum" sz="quarter" idx="4"/>
          </p:nvPr>
        </p:nvSpPr>
        <p:spPr/>
        <p:txBody>
          <a:bodyPr/>
          <a:lstStyle/>
          <a:p>
            <a:r>
              <a:rPr lang="en-US"/>
              <a:t>Page </a:t>
            </a:r>
            <a:fld id="{5A9C12DC-491F-9444-86A2-13AC5C62A2FC}" type="slidenum">
              <a:rPr lang="en-US" smtClean="0"/>
              <a:pPr/>
              <a:t>12</a:t>
            </a:fld>
            <a:endParaRPr lang="en-US" dirty="0"/>
          </a:p>
        </p:txBody>
      </p:sp>
      <p:sp>
        <p:nvSpPr>
          <p:cNvPr id="9" name="Footer Placeholder 8">
            <a:extLst>
              <a:ext uri="{FF2B5EF4-FFF2-40B4-BE49-F238E27FC236}">
                <a16:creationId xmlns:a16="http://schemas.microsoft.com/office/drawing/2014/main" id="{028948D1-38E4-40D8-B930-C417540182DE}"/>
              </a:ext>
            </a:extLst>
          </p:cNvPr>
          <p:cNvSpPr>
            <a:spLocks noGrp="1"/>
          </p:cNvSpPr>
          <p:nvPr>
            <p:ph type="ftr" sz="quarter" idx="3"/>
          </p:nvPr>
        </p:nvSpPr>
        <p:spPr/>
        <p:txBody>
          <a:bodyPr/>
          <a:lstStyle/>
          <a:p>
            <a:r>
              <a:rPr lang="en-US"/>
              <a:t>Property of Schneider Electric |</a:t>
            </a:r>
            <a:endParaRPr lang="en-US" dirty="0"/>
          </a:p>
        </p:txBody>
      </p:sp>
      <p:pic>
        <p:nvPicPr>
          <p:cNvPr id="10" name="Picture 9">
            <a:extLst>
              <a:ext uri="{FF2B5EF4-FFF2-40B4-BE49-F238E27FC236}">
                <a16:creationId xmlns:a16="http://schemas.microsoft.com/office/drawing/2014/main" id="{699BCB66-58C8-4670-860A-3D1D3FD9B288}"/>
              </a:ext>
            </a:extLst>
          </p:cNvPr>
          <p:cNvPicPr>
            <a:picLocks noChangeAspect="1"/>
          </p:cNvPicPr>
          <p:nvPr/>
        </p:nvPicPr>
        <p:blipFill>
          <a:blip r:embed="rId2"/>
          <a:stretch>
            <a:fillRect/>
          </a:stretch>
        </p:blipFill>
        <p:spPr>
          <a:xfrm>
            <a:off x="6194425" y="2285366"/>
            <a:ext cx="2743200" cy="1648838"/>
          </a:xfrm>
          <a:prstGeom prst="rect">
            <a:avLst/>
          </a:prstGeom>
        </p:spPr>
      </p:pic>
      <p:pic>
        <p:nvPicPr>
          <p:cNvPr id="11" name="Picture 10">
            <a:extLst>
              <a:ext uri="{FF2B5EF4-FFF2-40B4-BE49-F238E27FC236}">
                <a16:creationId xmlns:a16="http://schemas.microsoft.com/office/drawing/2014/main" id="{69D77923-4E00-4397-B585-38A5160A62FC}"/>
              </a:ext>
            </a:extLst>
          </p:cNvPr>
          <p:cNvPicPr>
            <a:picLocks noChangeAspect="1"/>
          </p:cNvPicPr>
          <p:nvPr/>
        </p:nvPicPr>
        <p:blipFill>
          <a:blip r:embed="rId3"/>
          <a:stretch>
            <a:fillRect/>
          </a:stretch>
        </p:blipFill>
        <p:spPr>
          <a:xfrm>
            <a:off x="1687512" y="2285366"/>
            <a:ext cx="2743200" cy="1648838"/>
          </a:xfrm>
          <a:prstGeom prst="rect">
            <a:avLst/>
          </a:prstGeom>
        </p:spPr>
      </p:pic>
    </p:spTree>
    <p:extLst>
      <p:ext uri="{BB962C8B-B14F-4D97-AF65-F5344CB8AC3E}">
        <p14:creationId xmlns:p14="http://schemas.microsoft.com/office/powerpoint/2010/main" val="1828869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FC4B10-BE60-41D4-87AC-1E93D92BBD18}"/>
              </a:ext>
            </a:extLst>
          </p:cNvPr>
          <p:cNvSpPr>
            <a:spLocks noGrp="1"/>
          </p:cNvSpPr>
          <p:nvPr>
            <p:ph type="sldNum" sz="quarter" idx="4"/>
          </p:nvPr>
        </p:nvSpPr>
        <p:spPr/>
        <p:txBody>
          <a:bodyPr/>
          <a:lstStyle/>
          <a:p>
            <a:r>
              <a:rPr lang="en-US"/>
              <a:t>Page </a:t>
            </a:r>
            <a:fld id="{5A9C12DC-491F-9444-86A2-13AC5C62A2FC}" type="slidenum">
              <a:rPr lang="en-US" smtClean="0"/>
              <a:pPr/>
              <a:t>13</a:t>
            </a:fld>
            <a:endParaRPr lang="en-US" dirty="0"/>
          </a:p>
        </p:txBody>
      </p:sp>
      <p:sp>
        <p:nvSpPr>
          <p:cNvPr id="6" name="Footer Placeholder 5">
            <a:extLst>
              <a:ext uri="{FF2B5EF4-FFF2-40B4-BE49-F238E27FC236}">
                <a16:creationId xmlns:a16="http://schemas.microsoft.com/office/drawing/2014/main" id="{7AD70F94-DB79-4C95-BF90-72726FC08437}"/>
              </a:ext>
            </a:extLst>
          </p:cNvPr>
          <p:cNvSpPr>
            <a:spLocks noGrp="1"/>
          </p:cNvSpPr>
          <p:nvPr>
            <p:ph type="ftr" sz="quarter" idx="3"/>
          </p:nvPr>
        </p:nvSpPr>
        <p:spPr/>
        <p:txBody>
          <a:bodyPr/>
          <a:lstStyle/>
          <a:p>
            <a:r>
              <a:rPr lang="en-US"/>
              <a:t>Property of Schneider Electric |</a:t>
            </a:r>
            <a:endParaRPr lang="en-US" dirty="0"/>
          </a:p>
        </p:txBody>
      </p:sp>
      <p:sp>
        <p:nvSpPr>
          <p:cNvPr id="17" name="Rectangle 16">
            <a:extLst>
              <a:ext uri="{FF2B5EF4-FFF2-40B4-BE49-F238E27FC236}">
                <a16:creationId xmlns:a16="http://schemas.microsoft.com/office/drawing/2014/main" id="{D1336953-1116-44EE-B333-50A0C15029DA}"/>
              </a:ext>
            </a:extLst>
          </p:cNvPr>
          <p:cNvSpPr/>
          <p:nvPr/>
        </p:nvSpPr>
        <p:spPr>
          <a:xfrm>
            <a:off x="961303" y="1223856"/>
            <a:ext cx="342900" cy="2178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FA7A043-CF01-442F-877E-DFBD15D6765D}"/>
              </a:ext>
            </a:extLst>
          </p:cNvPr>
          <p:cNvPicPr>
            <a:picLocks noChangeAspect="1"/>
          </p:cNvPicPr>
          <p:nvPr/>
        </p:nvPicPr>
        <p:blipFill>
          <a:blip r:embed="rId2"/>
          <a:stretch>
            <a:fillRect/>
          </a:stretch>
        </p:blipFill>
        <p:spPr>
          <a:xfrm>
            <a:off x="1310558" y="779434"/>
            <a:ext cx="535881" cy="140386"/>
          </a:xfrm>
          <a:prstGeom prst="rect">
            <a:avLst/>
          </a:prstGeom>
        </p:spPr>
      </p:pic>
      <p:pic>
        <p:nvPicPr>
          <p:cNvPr id="23" name="Picture 22">
            <a:extLst>
              <a:ext uri="{FF2B5EF4-FFF2-40B4-BE49-F238E27FC236}">
                <a16:creationId xmlns:a16="http://schemas.microsoft.com/office/drawing/2014/main" id="{E963DC2E-43D8-4CA1-ADD3-6BEA8932FF7E}"/>
              </a:ext>
            </a:extLst>
          </p:cNvPr>
          <p:cNvPicPr>
            <a:picLocks noChangeAspect="1"/>
          </p:cNvPicPr>
          <p:nvPr/>
        </p:nvPicPr>
        <p:blipFill>
          <a:blip r:embed="rId2"/>
          <a:stretch>
            <a:fillRect/>
          </a:stretch>
        </p:blipFill>
        <p:spPr>
          <a:xfrm rot="5400000">
            <a:off x="2933311" y="1302890"/>
            <a:ext cx="535881" cy="140386"/>
          </a:xfrm>
          <a:prstGeom prst="rect">
            <a:avLst/>
          </a:prstGeom>
        </p:spPr>
      </p:pic>
      <p:cxnSp>
        <p:nvCxnSpPr>
          <p:cNvPr id="24" name="Connector: Elbow 23">
            <a:extLst>
              <a:ext uri="{FF2B5EF4-FFF2-40B4-BE49-F238E27FC236}">
                <a16:creationId xmlns:a16="http://schemas.microsoft.com/office/drawing/2014/main" id="{CEA00D99-DDBF-4722-B200-E9C838ABDB66}"/>
              </a:ext>
            </a:extLst>
          </p:cNvPr>
          <p:cNvCxnSpPr>
            <a:stCxn id="22" idx="1"/>
            <a:endCxn id="17" idx="0"/>
          </p:cNvCxnSpPr>
          <p:nvPr/>
        </p:nvCxnSpPr>
        <p:spPr>
          <a:xfrm rot="10800000" flipV="1">
            <a:off x="1132754" y="849626"/>
            <a:ext cx="177805" cy="374229"/>
          </a:xfrm>
          <a:prstGeom prst="bentConnector2">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25" name="Connector: Elbow 24">
            <a:extLst>
              <a:ext uri="{FF2B5EF4-FFF2-40B4-BE49-F238E27FC236}">
                <a16:creationId xmlns:a16="http://schemas.microsoft.com/office/drawing/2014/main" id="{550664D4-8886-461C-BA10-048B763F00EA}"/>
              </a:ext>
            </a:extLst>
          </p:cNvPr>
          <p:cNvCxnSpPr>
            <a:stCxn id="22" idx="3"/>
            <a:endCxn id="23" idx="1"/>
          </p:cNvCxnSpPr>
          <p:nvPr/>
        </p:nvCxnSpPr>
        <p:spPr>
          <a:xfrm>
            <a:off x="1846439" y="849627"/>
            <a:ext cx="1354813" cy="255516"/>
          </a:xfrm>
          <a:prstGeom prst="bentConnector2">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26" name="Connector: Elbow 25">
            <a:extLst>
              <a:ext uri="{FF2B5EF4-FFF2-40B4-BE49-F238E27FC236}">
                <a16:creationId xmlns:a16="http://schemas.microsoft.com/office/drawing/2014/main" id="{2F9C1B9B-38D6-4C04-83C3-0B103FE6FFCC}"/>
              </a:ext>
            </a:extLst>
          </p:cNvPr>
          <p:cNvCxnSpPr>
            <a:cxnSpLocks/>
            <a:stCxn id="23" idx="3"/>
            <a:endCxn id="17" idx="2"/>
          </p:cNvCxnSpPr>
          <p:nvPr/>
        </p:nvCxnSpPr>
        <p:spPr>
          <a:xfrm rot="5400000" flipH="1">
            <a:off x="2067321" y="507094"/>
            <a:ext cx="199363" cy="2068499"/>
          </a:xfrm>
          <a:prstGeom prst="bentConnector3">
            <a:avLst>
              <a:gd name="adj1" fmla="val -114545"/>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sp>
        <p:nvSpPr>
          <p:cNvPr id="27" name="TextBox 26">
            <a:extLst>
              <a:ext uri="{FF2B5EF4-FFF2-40B4-BE49-F238E27FC236}">
                <a16:creationId xmlns:a16="http://schemas.microsoft.com/office/drawing/2014/main" id="{366A0756-5F58-40C5-B550-5873E6D545FF}"/>
              </a:ext>
            </a:extLst>
          </p:cNvPr>
          <p:cNvSpPr txBox="1"/>
          <p:nvPr/>
        </p:nvSpPr>
        <p:spPr>
          <a:xfrm>
            <a:off x="1273627" y="1036741"/>
            <a:ext cx="269689" cy="553998"/>
          </a:xfrm>
          <a:prstGeom prst="rect">
            <a:avLst/>
          </a:prstGeom>
          <a:noFill/>
        </p:spPr>
        <p:txBody>
          <a:bodyPr wrap="none" rtlCol="0">
            <a:spAutoFit/>
          </a:bodyPr>
          <a:lstStyle/>
          <a:p>
            <a:pPr algn="r"/>
            <a:r>
              <a:rPr lang="en-US" sz="1000" dirty="0"/>
              <a:t>+</a:t>
            </a:r>
          </a:p>
          <a:p>
            <a:pPr algn="r"/>
            <a:r>
              <a:rPr lang="en-US" sz="1000" dirty="0"/>
              <a:t>V</a:t>
            </a:r>
          </a:p>
          <a:p>
            <a:pPr algn="r"/>
            <a:r>
              <a:rPr lang="en-US" sz="1000" dirty="0"/>
              <a:t>- </a:t>
            </a:r>
          </a:p>
        </p:txBody>
      </p:sp>
      <p:sp>
        <p:nvSpPr>
          <p:cNvPr id="28" name="TextBox 27">
            <a:extLst>
              <a:ext uri="{FF2B5EF4-FFF2-40B4-BE49-F238E27FC236}">
                <a16:creationId xmlns:a16="http://schemas.microsoft.com/office/drawing/2014/main" id="{DC34B605-3A00-467B-B8EB-3F4DE787CF34}"/>
              </a:ext>
            </a:extLst>
          </p:cNvPr>
          <p:cNvSpPr txBox="1"/>
          <p:nvPr/>
        </p:nvSpPr>
        <p:spPr>
          <a:xfrm>
            <a:off x="1378724" y="562766"/>
            <a:ext cx="329184" cy="246221"/>
          </a:xfrm>
          <a:prstGeom prst="rect">
            <a:avLst/>
          </a:prstGeom>
          <a:noFill/>
        </p:spPr>
        <p:txBody>
          <a:bodyPr wrap="square" rtlCol="0">
            <a:spAutoFit/>
          </a:bodyPr>
          <a:lstStyle/>
          <a:p>
            <a:pPr algn="r"/>
            <a:r>
              <a:rPr lang="en-US" sz="1000" dirty="0"/>
              <a:t>R</a:t>
            </a:r>
            <a:r>
              <a:rPr lang="en-US" sz="1000" baseline="-25000" dirty="0"/>
              <a:t>1</a:t>
            </a:r>
            <a:endParaRPr lang="en-US" sz="1000" dirty="0"/>
          </a:p>
        </p:txBody>
      </p:sp>
      <p:sp>
        <p:nvSpPr>
          <p:cNvPr id="29" name="TextBox 28">
            <a:extLst>
              <a:ext uri="{FF2B5EF4-FFF2-40B4-BE49-F238E27FC236}">
                <a16:creationId xmlns:a16="http://schemas.microsoft.com/office/drawing/2014/main" id="{6CC94F30-C8B6-4405-A151-745191F7048C}"/>
              </a:ext>
            </a:extLst>
          </p:cNvPr>
          <p:cNvSpPr txBox="1"/>
          <p:nvPr/>
        </p:nvSpPr>
        <p:spPr>
          <a:xfrm>
            <a:off x="3214640" y="1234295"/>
            <a:ext cx="329184" cy="246221"/>
          </a:xfrm>
          <a:prstGeom prst="rect">
            <a:avLst/>
          </a:prstGeom>
          <a:noFill/>
        </p:spPr>
        <p:txBody>
          <a:bodyPr wrap="square" rtlCol="0">
            <a:spAutoFit/>
          </a:bodyPr>
          <a:lstStyle/>
          <a:p>
            <a:pPr algn="r"/>
            <a:r>
              <a:rPr lang="en-US" sz="1000" dirty="0"/>
              <a:t>R</a:t>
            </a:r>
            <a:r>
              <a:rPr lang="en-US" sz="1000" baseline="-25000" dirty="0"/>
              <a:t>2</a:t>
            </a:r>
            <a:endParaRPr lang="en-US" sz="1000" dirty="0"/>
          </a:p>
        </p:txBody>
      </p:sp>
      <p:sp>
        <p:nvSpPr>
          <p:cNvPr id="30" name="Oval 29">
            <a:extLst>
              <a:ext uri="{FF2B5EF4-FFF2-40B4-BE49-F238E27FC236}">
                <a16:creationId xmlns:a16="http://schemas.microsoft.com/office/drawing/2014/main" id="{498664C0-DDD4-4169-B0EA-19CE11CABD26}"/>
              </a:ext>
            </a:extLst>
          </p:cNvPr>
          <p:cNvSpPr/>
          <p:nvPr/>
        </p:nvSpPr>
        <p:spPr>
          <a:xfrm>
            <a:off x="2121282" y="801728"/>
            <a:ext cx="91440" cy="9144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DBFB17B-3725-41E9-AFC0-2BA1A9CD26CB}"/>
              </a:ext>
            </a:extLst>
          </p:cNvPr>
          <p:cNvSpPr/>
          <p:nvPr/>
        </p:nvSpPr>
        <p:spPr>
          <a:xfrm>
            <a:off x="2121282" y="1813112"/>
            <a:ext cx="91440" cy="9144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E03BC03-2439-4E59-BEE7-B084ADD91260}"/>
              </a:ext>
            </a:extLst>
          </p:cNvPr>
          <p:cNvSpPr txBox="1"/>
          <p:nvPr/>
        </p:nvSpPr>
        <p:spPr>
          <a:xfrm>
            <a:off x="252413" y="919820"/>
            <a:ext cx="588624" cy="246221"/>
          </a:xfrm>
          <a:prstGeom prst="rect">
            <a:avLst/>
          </a:prstGeom>
          <a:noFill/>
        </p:spPr>
        <p:txBody>
          <a:bodyPr wrap="none" rtlCol="0">
            <a:spAutoFit/>
          </a:bodyPr>
          <a:lstStyle/>
          <a:p>
            <a:pPr algn="r"/>
            <a:r>
              <a:rPr lang="en-US" sz="1000" dirty="0"/>
              <a:t>Source</a:t>
            </a:r>
          </a:p>
        </p:txBody>
      </p:sp>
      <p:sp>
        <p:nvSpPr>
          <p:cNvPr id="33" name="TextBox 32">
            <a:extLst>
              <a:ext uri="{FF2B5EF4-FFF2-40B4-BE49-F238E27FC236}">
                <a16:creationId xmlns:a16="http://schemas.microsoft.com/office/drawing/2014/main" id="{B9EF0E60-EFDA-4071-AE04-73C5F88B6476}"/>
              </a:ext>
            </a:extLst>
          </p:cNvPr>
          <p:cNvSpPr txBox="1"/>
          <p:nvPr/>
        </p:nvSpPr>
        <p:spPr>
          <a:xfrm>
            <a:off x="3435207" y="858921"/>
            <a:ext cx="466794" cy="246221"/>
          </a:xfrm>
          <a:prstGeom prst="rect">
            <a:avLst/>
          </a:prstGeom>
          <a:noFill/>
        </p:spPr>
        <p:txBody>
          <a:bodyPr wrap="none" rtlCol="0">
            <a:spAutoFit/>
          </a:bodyPr>
          <a:lstStyle/>
          <a:p>
            <a:pPr algn="r"/>
            <a:r>
              <a:rPr lang="en-US" sz="1000" dirty="0"/>
              <a:t>Load</a:t>
            </a:r>
          </a:p>
        </p:txBody>
      </p:sp>
      <p:sp>
        <p:nvSpPr>
          <p:cNvPr id="34" name="Rectangle 33">
            <a:extLst>
              <a:ext uri="{FF2B5EF4-FFF2-40B4-BE49-F238E27FC236}">
                <a16:creationId xmlns:a16="http://schemas.microsoft.com/office/drawing/2014/main" id="{FC1F5C94-E45B-4D77-A7AD-CB9018479921}"/>
              </a:ext>
            </a:extLst>
          </p:cNvPr>
          <p:cNvSpPr/>
          <p:nvPr/>
        </p:nvSpPr>
        <p:spPr>
          <a:xfrm>
            <a:off x="758882" y="3384349"/>
            <a:ext cx="342900" cy="2178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6BBEA70B-4599-4EDC-B747-A7A99AA917D3}"/>
              </a:ext>
            </a:extLst>
          </p:cNvPr>
          <p:cNvCxnSpPr/>
          <p:nvPr/>
        </p:nvCxnSpPr>
        <p:spPr>
          <a:xfrm>
            <a:off x="758882" y="3396416"/>
            <a:ext cx="342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F0717B9-A7B4-4329-9E6E-FE14DF3429CC}"/>
              </a:ext>
            </a:extLst>
          </p:cNvPr>
          <p:cNvCxnSpPr/>
          <p:nvPr/>
        </p:nvCxnSpPr>
        <p:spPr>
          <a:xfrm>
            <a:off x="863151" y="3464996"/>
            <a:ext cx="1371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9EE13EE-3B77-4A0A-B35E-CAD2A9AC5804}"/>
              </a:ext>
            </a:extLst>
          </p:cNvPr>
          <p:cNvCxnSpPr/>
          <p:nvPr/>
        </p:nvCxnSpPr>
        <p:spPr>
          <a:xfrm>
            <a:off x="760281" y="3533576"/>
            <a:ext cx="342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19359C6-68E7-4F82-84F0-79584B9B8950}"/>
              </a:ext>
            </a:extLst>
          </p:cNvPr>
          <p:cNvCxnSpPr/>
          <p:nvPr/>
        </p:nvCxnSpPr>
        <p:spPr>
          <a:xfrm>
            <a:off x="863151" y="3602156"/>
            <a:ext cx="1371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5B9E4686-3466-4E88-BB8B-762BB2876398}"/>
              </a:ext>
            </a:extLst>
          </p:cNvPr>
          <p:cNvPicPr>
            <a:picLocks noChangeAspect="1"/>
          </p:cNvPicPr>
          <p:nvPr/>
        </p:nvPicPr>
        <p:blipFill>
          <a:blip r:embed="rId2"/>
          <a:stretch>
            <a:fillRect/>
          </a:stretch>
        </p:blipFill>
        <p:spPr>
          <a:xfrm>
            <a:off x="1108137" y="2939927"/>
            <a:ext cx="535881" cy="140386"/>
          </a:xfrm>
          <a:prstGeom prst="rect">
            <a:avLst/>
          </a:prstGeom>
        </p:spPr>
      </p:pic>
      <p:pic>
        <p:nvPicPr>
          <p:cNvPr id="40" name="Picture 39">
            <a:extLst>
              <a:ext uri="{FF2B5EF4-FFF2-40B4-BE49-F238E27FC236}">
                <a16:creationId xmlns:a16="http://schemas.microsoft.com/office/drawing/2014/main" id="{81DB40E1-EC94-4F06-B691-C05BC360D56B}"/>
              </a:ext>
            </a:extLst>
          </p:cNvPr>
          <p:cNvPicPr>
            <a:picLocks noChangeAspect="1"/>
          </p:cNvPicPr>
          <p:nvPr/>
        </p:nvPicPr>
        <p:blipFill>
          <a:blip r:embed="rId2"/>
          <a:stretch>
            <a:fillRect/>
          </a:stretch>
        </p:blipFill>
        <p:spPr>
          <a:xfrm rot="5400000">
            <a:off x="2730890" y="3463383"/>
            <a:ext cx="535881" cy="140386"/>
          </a:xfrm>
          <a:prstGeom prst="rect">
            <a:avLst/>
          </a:prstGeom>
        </p:spPr>
      </p:pic>
      <p:cxnSp>
        <p:nvCxnSpPr>
          <p:cNvPr id="41" name="Connector: Elbow 40">
            <a:extLst>
              <a:ext uri="{FF2B5EF4-FFF2-40B4-BE49-F238E27FC236}">
                <a16:creationId xmlns:a16="http://schemas.microsoft.com/office/drawing/2014/main" id="{560BC773-FF91-4FA2-9E33-0884490A5948}"/>
              </a:ext>
            </a:extLst>
          </p:cNvPr>
          <p:cNvCxnSpPr>
            <a:stCxn id="39" idx="1"/>
            <a:endCxn id="34" idx="0"/>
          </p:cNvCxnSpPr>
          <p:nvPr/>
        </p:nvCxnSpPr>
        <p:spPr>
          <a:xfrm rot="10800000" flipV="1">
            <a:off x="930333" y="3010119"/>
            <a:ext cx="177805" cy="374229"/>
          </a:xfrm>
          <a:prstGeom prst="bentConnector2">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42" name="Connector: Elbow 41">
            <a:extLst>
              <a:ext uri="{FF2B5EF4-FFF2-40B4-BE49-F238E27FC236}">
                <a16:creationId xmlns:a16="http://schemas.microsoft.com/office/drawing/2014/main" id="{9ED87BB8-D1B9-43BE-833F-5573C75C511F}"/>
              </a:ext>
            </a:extLst>
          </p:cNvPr>
          <p:cNvCxnSpPr>
            <a:stCxn id="39" idx="3"/>
            <a:endCxn id="40" idx="1"/>
          </p:cNvCxnSpPr>
          <p:nvPr/>
        </p:nvCxnSpPr>
        <p:spPr>
          <a:xfrm>
            <a:off x="1644018" y="3010120"/>
            <a:ext cx="1354813" cy="255516"/>
          </a:xfrm>
          <a:prstGeom prst="bentConnector2">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43" name="Connector: Elbow 42">
            <a:extLst>
              <a:ext uri="{FF2B5EF4-FFF2-40B4-BE49-F238E27FC236}">
                <a16:creationId xmlns:a16="http://schemas.microsoft.com/office/drawing/2014/main" id="{54BF956A-AAB8-45E1-A6D9-099B92025931}"/>
              </a:ext>
            </a:extLst>
          </p:cNvPr>
          <p:cNvCxnSpPr>
            <a:stCxn id="40" idx="3"/>
            <a:endCxn id="34" idx="2"/>
          </p:cNvCxnSpPr>
          <p:nvPr/>
        </p:nvCxnSpPr>
        <p:spPr>
          <a:xfrm rot="5400000" flipH="1">
            <a:off x="1864900" y="2667587"/>
            <a:ext cx="199363" cy="2068499"/>
          </a:xfrm>
          <a:prstGeom prst="bentConnector3">
            <a:avLst>
              <a:gd name="adj1" fmla="val -114545"/>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sp>
        <p:nvSpPr>
          <p:cNvPr id="44" name="TextBox 43">
            <a:extLst>
              <a:ext uri="{FF2B5EF4-FFF2-40B4-BE49-F238E27FC236}">
                <a16:creationId xmlns:a16="http://schemas.microsoft.com/office/drawing/2014/main" id="{C1CC88A8-4EF3-46D2-8A6A-1B22BEC863CE}"/>
              </a:ext>
            </a:extLst>
          </p:cNvPr>
          <p:cNvSpPr txBox="1"/>
          <p:nvPr/>
        </p:nvSpPr>
        <p:spPr>
          <a:xfrm>
            <a:off x="1071206" y="3197234"/>
            <a:ext cx="269689" cy="553998"/>
          </a:xfrm>
          <a:prstGeom prst="rect">
            <a:avLst/>
          </a:prstGeom>
          <a:noFill/>
        </p:spPr>
        <p:txBody>
          <a:bodyPr wrap="none" rtlCol="0">
            <a:spAutoFit/>
          </a:bodyPr>
          <a:lstStyle/>
          <a:p>
            <a:pPr algn="r"/>
            <a:r>
              <a:rPr lang="en-US" sz="1000" dirty="0"/>
              <a:t>+</a:t>
            </a:r>
          </a:p>
          <a:p>
            <a:pPr algn="r"/>
            <a:r>
              <a:rPr lang="en-US" sz="1000" dirty="0"/>
              <a:t>V</a:t>
            </a:r>
          </a:p>
          <a:p>
            <a:pPr algn="r"/>
            <a:r>
              <a:rPr lang="en-US" sz="1000" dirty="0"/>
              <a:t>- </a:t>
            </a:r>
          </a:p>
        </p:txBody>
      </p:sp>
      <p:sp>
        <p:nvSpPr>
          <p:cNvPr id="45" name="TextBox 44">
            <a:extLst>
              <a:ext uri="{FF2B5EF4-FFF2-40B4-BE49-F238E27FC236}">
                <a16:creationId xmlns:a16="http://schemas.microsoft.com/office/drawing/2014/main" id="{4762CB48-02C2-4468-A527-D01EC8F31D48}"/>
              </a:ext>
            </a:extLst>
          </p:cNvPr>
          <p:cNvSpPr txBox="1"/>
          <p:nvPr/>
        </p:nvSpPr>
        <p:spPr>
          <a:xfrm>
            <a:off x="1176303" y="2723259"/>
            <a:ext cx="329184" cy="246221"/>
          </a:xfrm>
          <a:prstGeom prst="rect">
            <a:avLst/>
          </a:prstGeom>
          <a:noFill/>
        </p:spPr>
        <p:txBody>
          <a:bodyPr wrap="square" rtlCol="0">
            <a:spAutoFit/>
          </a:bodyPr>
          <a:lstStyle/>
          <a:p>
            <a:pPr algn="r"/>
            <a:r>
              <a:rPr lang="en-US" sz="1000" dirty="0"/>
              <a:t>R</a:t>
            </a:r>
            <a:r>
              <a:rPr lang="en-US" sz="1000" baseline="-25000" dirty="0"/>
              <a:t>1</a:t>
            </a:r>
            <a:endParaRPr lang="en-US" sz="1000" dirty="0"/>
          </a:p>
        </p:txBody>
      </p:sp>
      <p:sp>
        <p:nvSpPr>
          <p:cNvPr id="46" name="TextBox 45">
            <a:extLst>
              <a:ext uri="{FF2B5EF4-FFF2-40B4-BE49-F238E27FC236}">
                <a16:creationId xmlns:a16="http://schemas.microsoft.com/office/drawing/2014/main" id="{08A4D091-10B9-4060-9C0D-5107858B7BC1}"/>
              </a:ext>
            </a:extLst>
          </p:cNvPr>
          <p:cNvSpPr txBox="1"/>
          <p:nvPr/>
        </p:nvSpPr>
        <p:spPr>
          <a:xfrm>
            <a:off x="3012219" y="3394788"/>
            <a:ext cx="329184" cy="246221"/>
          </a:xfrm>
          <a:prstGeom prst="rect">
            <a:avLst/>
          </a:prstGeom>
          <a:noFill/>
        </p:spPr>
        <p:txBody>
          <a:bodyPr wrap="square" rtlCol="0">
            <a:spAutoFit/>
          </a:bodyPr>
          <a:lstStyle/>
          <a:p>
            <a:pPr algn="r"/>
            <a:r>
              <a:rPr lang="en-US" sz="1000" dirty="0"/>
              <a:t>R</a:t>
            </a:r>
            <a:r>
              <a:rPr lang="en-US" sz="1000" baseline="-25000" dirty="0"/>
              <a:t>2</a:t>
            </a:r>
            <a:endParaRPr lang="en-US" sz="1000" dirty="0"/>
          </a:p>
        </p:txBody>
      </p:sp>
      <p:sp>
        <p:nvSpPr>
          <p:cNvPr id="47" name="Oval 46">
            <a:extLst>
              <a:ext uri="{FF2B5EF4-FFF2-40B4-BE49-F238E27FC236}">
                <a16:creationId xmlns:a16="http://schemas.microsoft.com/office/drawing/2014/main" id="{87A8E362-6557-4E0F-B90D-B24FA65CDFE6}"/>
              </a:ext>
            </a:extLst>
          </p:cNvPr>
          <p:cNvSpPr/>
          <p:nvPr/>
        </p:nvSpPr>
        <p:spPr>
          <a:xfrm>
            <a:off x="1918861" y="2962221"/>
            <a:ext cx="91440" cy="9144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2462149-43A2-4CF0-8F76-1394CC391296}"/>
              </a:ext>
            </a:extLst>
          </p:cNvPr>
          <p:cNvSpPr/>
          <p:nvPr/>
        </p:nvSpPr>
        <p:spPr>
          <a:xfrm>
            <a:off x="1918861" y="3973605"/>
            <a:ext cx="91440" cy="9144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01FAC224-633B-46F8-B194-05107DCE7950}"/>
              </a:ext>
            </a:extLst>
          </p:cNvPr>
          <p:cNvSpPr txBox="1"/>
          <p:nvPr/>
        </p:nvSpPr>
        <p:spPr>
          <a:xfrm>
            <a:off x="49992" y="3080313"/>
            <a:ext cx="588624" cy="246221"/>
          </a:xfrm>
          <a:prstGeom prst="rect">
            <a:avLst/>
          </a:prstGeom>
          <a:noFill/>
        </p:spPr>
        <p:txBody>
          <a:bodyPr wrap="none" rtlCol="0">
            <a:spAutoFit/>
          </a:bodyPr>
          <a:lstStyle/>
          <a:p>
            <a:pPr algn="r"/>
            <a:r>
              <a:rPr lang="en-US" sz="1000" dirty="0"/>
              <a:t>Source</a:t>
            </a:r>
          </a:p>
        </p:txBody>
      </p:sp>
      <p:sp>
        <p:nvSpPr>
          <p:cNvPr id="50" name="TextBox 49">
            <a:extLst>
              <a:ext uri="{FF2B5EF4-FFF2-40B4-BE49-F238E27FC236}">
                <a16:creationId xmlns:a16="http://schemas.microsoft.com/office/drawing/2014/main" id="{D9E9D467-37E1-4406-8F06-6BC3A25B0A86}"/>
              </a:ext>
            </a:extLst>
          </p:cNvPr>
          <p:cNvSpPr txBox="1"/>
          <p:nvPr/>
        </p:nvSpPr>
        <p:spPr>
          <a:xfrm>
            <a:off x="3232786" y="3019414"/>
            <a:ext cx="466794" cy="246221"/>
          </a:xfrm>
          <a:prstGeom prst="rect">
            <a:avLst/>
          </a:prstGeom>
          <a:noFill/>
        </p:spPr>
        <p:txBody>
          <a:bodyPr wrap="none" rtlCol="0">
            <a:spAutoFit/>
          </a:bodyPr>
          <a:lstStyle/>
          <a:p>
            <a:pPr algn="r"/>
            <a:r>
              <a:rPr lang="en-US" sz="1000" dirty="0"/>
              <a:t>Load</a:t>
            </a:r>
          </a:p>
        </p:txBody>
      </p:sp>
      <p:grpSp>
        <p:nvGrpSpPr>
          <p:cNvPr id="56" name="Group 55">
            <a:extLst>
              <a:ext uri="{FF2B5EF4-FFF2-40B4-BE49-F238E27FC236}">
                <a16:creationId xmlns:a16="http://schemas.microsoft.com/office/drawing/2014/main" id="{2034D91C-314D-41F8-93A0-1D5B0CA179C4}"/>
              </a:ext>
            </a:extLst>
          </p:cNvPr>
          <p:cNvGrpSpPr>
            <a:grpSpLocks noChangeAspect="1"/>
          </p:cNvGrpSpPr>
          <p:nvPr/>
        </p:nvGrpSpPr>
        <p:grpSpPr>
          <a:xfrm>
            <a:off x="2191090" y="2891657"/>
            <a:ext cx="626952" cy="246221"/>
            <a:chOff x="3985259" y="2186588"/>
            <a:chExt cx="931334" cy="365760"/>
          </a:xfrm>
        </p:grpSpPr>
        <p:sp>
          <p:nvSpPr>
            <p:cNvPr id="55" name="Rectangle 54">
              <a:extLst>
                <a:ext uri="{FF2B5EF4-FFF2-40B4-BE49-F238E27FC236}">
                  <a16:creationId xmlns:a16="http://schemas.microsoft.com/office/drawing/2014/main" id="{BD30C4E4-617A-4166-9692-6040D6723E8F}"/>
                </a:ext>
              </a:extLst>
            </p:cNvPr>
            <p:cNvSpPr/>
            <p:nvPr/>
          </p:nvSpPr>
          <p:spPr>
            <a:xfrm>
              <a:off x="4393353" y="2186588"/>
              <a:ext cx="111752" cy="3657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FE63A7D3-51C0-47E2-80DB-8FDBB46EB77D}"/>
                </a:ext>
              </a:extLst>
            </p:cNvPr>
            <p:cNvCxnSpPr>
              <a:cxnSpLocks/>
            </p:cNvCxnSpPr>
            <p:nvPr/>
          </p:nvCxnSpPr>
          <p:spPr>
            <a:xfrm flipH="1">
              <a:off x="3985259" y="2364388"/>
              <a:ext cx="408094"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52" name="Straight Connector 51">
              <a:extLst>
                <a:ext uri="{FF2B5EF4-FFF2-40B4-BE49-F238E27FC236}">
                  <a16:creationId xmlns:a16="http://schemas.microsoft.com/office/drawing/2014/main" id="{482BA992-B3CC-4DB9-AE8A-800D91BBC19C}"/>
                </a:ext>
              </a:extLst>
            </p:cNvPr>
            <p:cNvCxnSpPr>
              <a:cxnSpLocks/>
            </p:cNvCxnSpPr>
            <p:nvPr/>
          </p:nvCxnSpPr>
          <p:spPr>
            <a:xfrm rot="16200000" flipH="1" flipV="1">
              <a:off x="4210473" y="2369468"/>
              <a:ext cx="365760" cy="0"/>
            </a:xfrm>
            <a:prstGeom prst="line">
              <a:avLst/>
            </a:prstGeom>
            <a:ln w="1905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53" name="Straight Connector 52">
              <a:extLst>
                <a:ext uri="{FF2B5EF4-FFF2-40B4-BE49-F238E27FC236}">
                  <a16:creationId xmlns:a16="http://schemas.microsoft.com/office/drawing/2014/main" id="{742D0EFD-CE94-4A50-BD20-F00639FFCFF3}"/>
                </a:ext>
              </a:extLst>
            </p:cNvPr>
            <p:cNvCxnSpPr>
              <a:cxnSpLocks/>
            </p:cNvCxnSpPr>
            <p:nvPr/>
          </p:nvCxnSpPr>
          <p:spPr>
            <a:xfrm rot="16200000" flipH="1" flipV="1">
              <a:off x="4322233" y="2369468"/>
              <a:ext cx="365760" cy="0"/>
            </a:xfrm>
            <a:prstGeom prst="line">
              <a:avLst/>
            </a:prstGeom>
            <a:ln w="1905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54" name="Straight Connector 53">
              <a:extLst>
                <a:ext uri="{FF2B5EF4-FFF2-40B4-BE49-F238E27FC236}">
                  <a16:creationId xmlns:a16="http://schemas.microsoft.com/office/drawing/2014/main" id="{9B24CD8C-D61F-4C57-AF53-EAB9BD9CF2CE}"/>
                </a:ext>
              </a:extLst>
            </p:cNvPr>
            <p:cNvCxnSpPr>
              <a:cxnSpLocks/>
            </p:cNvCxnSpPr>
            <p:nvPr/>
          </p:nvCxnSpPr>
          <p:spPr>
            <a:xfrm flipH="1">
              <a:off x="4505113" y="2364388"/>
              <a:ext cx="411480"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grpSp>
      <p:sp>
        <p:nvSpPr>
          <p:cNvPr id="57" name="TextBox 56">
            <a:extLst>
              <a:ext uri="{FF2B5EF4-FFF2-40B4-BE49-F238E27FC236}">
                <a16:creationId xmlns:a16="http://schemas.microsoft.com/office/drawing/2014/main" id="{5221EE46-683E-4F29-8A71-E7A969D8CB55}"/>
              </a:ext>
            </a:extLst>
          </p:cNvPr>
          <p:cNvSpPr txBox="1"/>
          <p:nvPr/>
        </p:nvSpPr>
        <p:spPr>
          <a:xfrm>
            <a:off x="2321424" y="2645436"/>
            <a:ext cx="329184" cy="246221"/>
          </a:xfrm>
          <a:prstGeom prst="rect">
            <a:avLst/>
          </a:prstGeom>
          <a:noFill/>
        </p:spPr>
        <p:txBody>
          <a:bodyPr wrap="square" rtlCol="0">
            <a:spAutoFit/>
          </a:bodyPr>
          <a:lstStyle/>
          <a:p>
            <a:pPr algn="r"/>
            <a:r>
              <a:rPr lang="en-US" sz="1000" dirty="0"/>
              <a:t>C</a:t>
            </a:r>
            <a:r>
              <a:rPr lang="en-US" sz="1000" baseline="-25000" dirty="0"/>
              <a:t>1</a:t>
            </a:r>
            <a:endParaRPr lang="en-US" sz="1000" dirty="0"/>
          </a:p>
        </p:txBody>
      </p:sp>
      <p:sp>
        <p:nvSpPr>
          <p:cNvPr id="58" name="Rectangle 57">
            <a:extLst>
              <a:ext uri="{FF2B5EF4-FFF2-40B4-BE49-F238E27FC236}">
                <a16:creationId xmlns:a16="http://schemas.microsoft.com/office/drawing/2014/main" id="{0E855107-C30C-46CE-8C95-AFBA93A80D37}"/>
              </a:ext>
            </a:extLst>
          </p:cNvPr>
          <p:cNvSpPr/>
          <p:nvPr/>
        </p:nvSpPr>
        <p:spPr>
          <a:xfrm>
            <a:off x="5273070" y="1223856"/>
            <a:ext cx="342900" cy="2178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4E619694-CB67-4571-B4E5-6FE531A0F3EB}"/>
              </a:ext>
            </a:extLst>
          </p:cNvPr>
          <p:cNvCxnSpPr/>
          <p:nvPr/>
        </p:nvCxnSpPr>
        <p:spPr>
          <a:xfrm>
            <a:off x="5273070" y="1235923"/>
            <a:ext cx="342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E7D743F-C623-4F58-A1DD-6B7B6305BE38}"/>
              </a:ext>
            </a:extLst>
          </p:cNvPr>
          <p:cNvCxnSpPr/>
          <p:nvPr/>
        </p:nvCxnSpPr>
        <p:spPr>
          <a:xfrm>
            <a:off x="5377339" y="1304503"/>
            <a:ext cx="1371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6F8346F-88CF-4A9C-844C-2161D9A2E896}"/>
              </a:ext>
            </a:extLst>
          </p:cNvPr>
          <p:cNvCxnSpPr/>
          <p:nvPr/>
        </p:nvCxnSpPr>
        <p:spPr>
          <a:xfrm>
            <a:off x="5274469" y="1373083"/>
            <a:ext cx="342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7BDC55D-83D6-482E-9CEE-91CF3C5B528A}"/>
              </a:ext>
            </a:extLst>
          </p:cNvPr>
          <p:cNvCxnSpPr/>
          <p:nvPr/>
        </p:nvCxnSpPr>
        <p:spPr>
          <a:xfrm>
            <a:off x="5377339" y="1441663"/>
            <a:ext cx="1371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D2428188-DDEE-46C1-847A-577571F70C40}"/>
              </a:ext>
            </a:extLst>
          </p:cNvPr>
          <p:cNvPicPr>
            <a:picLocks noChangeAspect="1"/>
          </p:cNvPicPr>
          <p:nvPr/>
        </p:nvPicPr>
        <p:blipFill>
          <a:blip r:embed="rId2"/>
          <a:stretch>
            <a:fillRect/>
          </a:stretch>
        </p:blipFill>
        <p:spPr>
          <a:xfrm>
            <a:off x="5622325" y="779434"/>
            <a:ext cx="535881" cy="140386"/>
          </a:xfrm>
          <a:prstGeom prst="rect">
            <a:avLst/>
          </a:prstGeom>
        </p:spPr>
      </p:pic>
      <p:pic>
        <p:nvPicPr>
          <p:cNvPr id="64" name="Picture 63">
            <a:extLst>
              <a:ext uri="{FF2B5EF4-FFF2-40B4-BE49-F238E27FC236}">
                <a16:creationId xmlns:a16="http://schemas.microsoft.com/office/drawing/2014/main" id="{9BDD269A-AFED-4691-A323-0C28310BCF28}"/>
              </a:ext>
            </a:extLst>
          </p:cNvPr>
          <p:cNvPicPr>
            <a:picLocks noChangeAspect="1"/>
          </p:cNvPicPr>
          <p:nvPr/>
        </p:nvPicPr>
        <p:blipFill>
          <a:blip r:embed="rId2"/>
          <a:stretch>
            <a:fillRect/>
          </a:stretch>
        </p:blipFill>
        <p:spPr>
          <a:xfrm rot="5400000">
            <a:off x="7245078" y="1302890"/>
            <a:ext cx="535881" cy="140386"/>
          </a:xfrm>
          <a:prstGeom prst="rect">
            <a:avLst/>
          </a:prstGeom>
        </p:spPr>
      </p:pic>
      <p:cxnSp>
        <p:nvCxnSpPr>
          <p:cNvPr id="65" name="Connector: Elbow 64">
            <a:extLst>
              <a:ext uri="{FF2B5EF4-FFF2-40B4-BE49-F238E27FC236}">
                <a16:creationId xmlns:a16="http://schemas.microsoft.com/office/drawing/2014/main" id="{3B287FD5-7BA9-4710-8B32-E588A961E112}"/>
              </a:ext>
            </a:extLst>
          </p:cNvPr>
          <p:cNvCxnSpPr>
            <a:stCxn id="63" idx="1"/>
            <a:endCxn id="58" idx="0"/>
          </p:cNvCxnSpPr>
          <p:nvPr/>
        </p:nvCxnSpPr>
        <p:spPr>
          <a:xfrm rot="10800000" flipV="1">
            <a:off x="5444521" y="849626"/>
            <a:ext cx="177805" cy="374229"/>
          </a:xfrm>
          <a:prstGeom prst="bentConnector2">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66" name="Connector: Elbow 65">
            <a:extLst>
              <a:ext uri="{FF2B5EF4-FFF2-40B4-BE49-F238E27FC236}">
                <a16:creationId xmlns:a16="http://schemas.microsoft.com/office/drawing/2014/main" id="{365BA3C4-B78C-40D5-98D6-B197AD11D247}"/>
              </a:ext>
            </a:extLst>
          </p:cNvPr>
          <p:cNvCxnSpPr>
            <a:stCxn id="63" idx="3"/>
            <a:endCxn id="64" idx="1"/>
          </p:cNvCxnSpPr>
          <p:nvPr/>
        </p:nvCxnSpPr>
        <p:spPr>
          <a:xfrm>
            <a:off x="6158206" y="849627"/>
            <a:ext cx="1354813" cy="255516"/>
          </a:xfrm>
          <a:prstGeom prst="bentConnector2">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67" name="Connector: Elbow 66">
            <a:extLst>
              <a:ext uri="{FF2B5EF4-FFF2-40B4-BE49-F238E27FC236}">
                <a16:creationId xmlns:a16="http://schemas.microsoft.com/office/drawing/2014/main" id="{F4CAF054-81B9-43CB-BDAA-4DD3039D7C67}"/>
              </a:ext>
            </a:extLst>
          </p:cNvPr>
          <p:cNvCxnSpPr>
            <a:stCxn id="64" idx="3"/>
            <a:endCxn id="58" idx="2"/>
          </p:cNvCxnSpPr>
          <p:nvPr/>
        </p:nvCxnSpPr>
        <p:spPr>
          <a:xfrm rot="5400000" flipH="1">
            <a:off x="6379088" y="507094"/>
            <a:ext cx="199363" cy="2068499"/>
          </a:xfrm>
          <a:prstGeom prst="bentConnector3">
            <a:avLst>
              <a:gd name="adj1" fmla="val -114545"/>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sp>
        <p:nvSpPr>
          <p:cNvPr id="68" name="TextBox 67">
            <a:extLst>
              <a:ext uri="{FF2B5EF4-FFF2-40B4-BE49-F238E27FC236}">
                <a16:creationId xmlns:a16="http://schemas.microsoft.com/office/drawing/2014/main" id="{F58AFDB7-4AD7-450B-B2AB-A689105A47F1}"/>
              </a:ext>
            </a:extLst>
          </p:cNvPr>
          <p:cNvSpPr txBox="1"/>
          <p:nvPr/>
        </p:nvSpPr>
        <p:spPr>
          <a:xfrm>
            <a:off x="5585394" y="1036741"/>
            <a:ext cx="269689" cy="553998"/>
          </a:xfrm>
          <a:prstGeom prst="rect">
            <a:avLst/>
          </a:prstGeom>
          <a:noFill/>
        </p:spPr>
        <p:txBody>
          <a:bodyPr wrap="none" rtlCol="0">
            <a:spAutoFit/>
          </a:bodyPr>
          <a:lstStyle/>
          <a:p>
            <a:pPr algn="r"/>
            <a:r>
              <a:rPr lang="en-US" sz="1000" dirty="0"/>
              <a:t>+</a:t>
            </a:r>
          </a:p>
          <a:p>
            <a:pPr algn="r"/>
            <a:r>
              <a:rPr lang="en-US" sz="1000" dirty="0"/>
              <a:t>V</a:t>
            </a:r>
          </a:p>
          <a:p>
            <a:pPr algn="r"/>
            <a:r>
              <a:rPr lang="en-US" sz="1000" dirty="0"/>
              <a:t>- </a:t>
            </a:r>
          </a:p>
        </p:txBody>
      </p:sp>
      <p:sp>
        <p:nvSpPr>
          <p:cNvPr id="69" name="TextBox 68">
            <a:extLst>
              <a:ext uri="{FF2B5EF4-FFF2-40B4-BE49-F238E27FC236}">
                <a16:creationId xmlns:a16="http://schemas.microsoft.com/office/drawing/2014/main" id="{47EF6806-7D25-485E-8251-10468398EA66}"/>
              </a:ext>
            </a:extLst>
          </p:cNvPr>
          <p:cNvSpPr txBox="1"/>
          <p:nvPr/>
        </p:nvSpPr>
        <p:spPr>
          <a:xfrm>
            <a:off x="5690491" y="562766"/>
            <a:ext cx="329184" cy="246221"/>
          </a:xfrm>
          <a:prstGeom prst="rect">
            <a:avLst/>
          </a:prstGeom>
          <a:noFill/>
        </p:spPr>
        <p:txBody>
          <a:bodyPr wrap="square" rtlCol="0">
            <a:spAutoFit/>
          </a:bodyPr>
          <a:lstStyle/>
          <a:p>
            <a:pPr algn="r"/>
            <a:r>
              <a:rPr lang="en-US" sz="1000" dirty="0"/>
              <a:t>R</a:t>
            </a:r>
            <a:r>
              <a:rPr lang="en-US" sz="1000" baseline="-25000" dirty="0"/>
              <a:t>1</a:t>
            </a:r>
            <a:endParaRPr lang="en-US" sz="1000" dirty="0"/>
          </a:p>
        </p:txBody>
      </p:sp>
      <p:sp>
        <p:nvSpPr>
          <p:cNvPr id="70" name="TextBox 69">
            <a:extLst>
              <a:ext uri="{FF2B5EF4-FFF2-40B4-BE49-F238E27FC236}">
                <a16:creationId xmlns:a16="http://schemas.microsoft.com/office/drawing/2014/main" id="{47000C9D-61DC-4BDB-9C44-D0F67C90C813}"/>
              </a:ext>
            </a:extLst>
          </p:cNvPr>
          <p:cNvSpPr txBox="1"/>
          <p:nvPr/>
        </p:nvSpPr>
        <p:spPr>
          <a:xfrm>
            <a:off x="7526407" y="1234295"/>
            <a:ext cx="329184" cy="246221"/>
          </a:xfrm>
          <a:prstGeom prst="rect">
            <a:avLst/>
          </a:prstGeom>
          <a:noFill/>
        </p:spPr>
        <p:txBody>
          <a:bodyPr wrap="square" rtlCol="0">
            <a:spAutoFit/>
          </a:bodyPr>
          <a:lstStyle/>
          <a:p>
            <a:pPr algn="r"/>
            <a:r>
              <a:rPr lang="en-US" sz="1000" dirty="0"/>
              <a:t>R</a:t>
            </a:r>
            <a:r>
              <a:rPr lang="en-US" sz="1000" baseline="-25000" dirty="0"/>
              <a:t>2</a:t>
            </a:r>
            <a:endParaRPr lang="en-US" sz="1000" dirty="0"/>
          </a:p>
        </p:txBody>
      </p:sp>
      <p:sp>
        <p:nvSpPr>
          <p:cNvPr id="71" name="Oval 70">
            <a:extLst>
              <a:ext uri="{FF2B5EF4-FFF2-40B4-BE49-F238E27FC236}">
                <a16:creationId xmlns:a16="http://schemas.microsoft.com/office/drawing/2014/main" id="{7550F824-1053-4534-A8DF-CC463944E609}"/>
              </a:ext>
            </a:extLst>
          </p:cNvPr>
          <p:cNvSpPr/>
          <p:nvPr/>
        </p:nvSpPr>
        <p:spPr>
          <a:xfrm>
            <a:off x="6433049" y="801728"/>
            <a:ext cx="91440" cy="9144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9AF9CD3B-1002-4922-BE96-1B706AF2A850}"/>
              </a:ext>
            </a:extLst>
          </p:cNvPr>
          <p:cNvSpPr/>
          <p:nvPr/>
        </p:nvSpPr>
        <p:spPr>
          <a:xfrm>
            <a:off x="6433049" y="1813112"/>
            <a:ext cx="91440" cy="9144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3A52B561-E38E-48B2-9622-3080A65DFDA9}"/>
              </a:ext>
            </a:extLst>
          </p:cNvPr>
          <p:cNvSpPr txBox="1"/>
          <p:nvPr/>
        </p:nvSpPr>
        <p:spPr>
          <a:xfrm>
            <a:off x="4564180" y="919820"/>
            <a:ext cx="588624" cy="246221"/>
          </a:xfrm>
          <a:prstGeom prst="rect">
            <a:avLst/>
          </a:prstGeom>
          <a:noFill/>
        </p:spPr>
        <p:txBody>
          <a:bodyPr wrap="none" rtlCol="0">
            <a:spAutoFit/>
          </a:bodyPr>
          <a:lstStyle/>
          <a:p>
            <a:pPr algn="r"/>
            <a:r>
              <a:rPr lang="en-US" sz="1000" dirty="0"/>
              <a:t>Source</a:t>
            </a:r>
          </a:p>
        </p:txBody>
      </p:sp>
      <p:sp>
        <p:nvSpPr>
          <p:cNvPr id="74" name="TextBox 73">
            <a:extLst>
              <a:ext uri="{FF2B5EF4-FFF2-40B4-BE49-F238E27FC236}">
                <a16:creationId xmlns:a16="http://schemas.microsoft.com/office/drawing/2014/main" id="{7A1F02D6-2D8B-42A8-9FA7-4FA2E09179F7}"/>
              </a:ext>
            </a:extLst>
          </p:cNvPr>
          <p:cNvSpPr txBox="1"/>
          <p:nvPr/>
        </p:nvSpPr>
        <p:spPr>
          <a:xfrm>
            <a:off x="7746974" y="858921"/>
            <a:ext cx="466794" cy="246221"/>
          </a:xfrm>
          <a:prstGeom prst="rect">
            <a:avLst/>
          </a:prstGeom>
          <a:noFill/>
        </p:spPr>
        <p:txBody>
          <a:bodyPr wrap="none" rtlCol="0">
            <a:spAutoFit/>
          </a:bodyPr>
          <a:lstStyle/>
          <a:p>
            <a:pPr algn="r"/>
            <a:r>
              <a:rPr lang="en-US" sz="1000" dirty="0"/>
              <a:t>Load</a:t>
            </a:r>
          </a:p>
        </p:txBody>
      </p:sp>
      <p:grpSp>
        <p:nvGrpSpPr>
          <p:cNvPr id="83" name="Group 82">
            <a:extLst>
              <a:ext uri="{FF2B5EF4-FFF2-40B4-BE49-F238E27FC236}">
                <a16:creationId xmlns:a16="http://schemas.microsoft.com/office/drawing/2014/main" id="{B2C0AD43-2125-4567-A2BA-BE8B574CDE81}"/>
              </a:ext>
            </a:extLst>
          </p:cNvPr>
          <p:cNvGrpSpPr>
            <a:grpSpLocks noChangeAspect="1"/>
          </p:cNvGrpSpPr>
          <p:nvPr/>
        </p:nvGrpSpPr>
        <p:grpSpPr>
          <a:xfrm>
            <a:off x="6702682" y="759239"/>
            <a:ext cx="740143" cy="199363"/>
            <a:chOff x="5841293" y="2727696"/>
            <a:chExt cx="1730588" cy="466147"/>
          </a:xfrm>
        </p:grpSpPr>
        <p:sp>
          <p:nvSpPr>
            <p:cNvPr id="75" name="Oval 74">
              <a:extLst>
                <a:ext uri="{FF2B5EF4-FFF2-40B4-BE49-F238E27FC236}">
                  <a16:creationId xmlns:a16="http://schemas.microsoft.com/office/drawing/2014/main" id="{20B5E82F-CFA9-424B-BD7A-E56F5C73F5CB}"/>
                </a:ext>
              </a:extLst>
            </p:cNvPr>
            <p:cNvSpPr/>
            <p:nvPr/>
          </p:nvSpPr>
          <p:spPr>
            <a:xfrm>
              <a:off x="6112226" y="2729007"/>
              <a:ext cx="237067" cy="431504"/>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8781F6C1-0599-4EA7-B3D7-79DC3AEAB53D}"/>
                </a:ext>
              </a:extLst>
            </p:cNvPr>
            <p:cNvSpPr/>
            <p:nvPr/>
          </p:nvSpPr>
          <p:spPr>
            <a:xfrm>
              <a:off x="6349293" y="2729007"/>
              <a:ext cx="237067" cy="431504"/>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C70030E8-E395-4880-9F15-CB9A93E3198C}"/>
                </a:ext>
              </a:extLst>
            </p:cNvPr>
            <p:cNvSpPr/>
            <p:nvPr/>
          </p:nvSpPr>
          <p:spPr>
            <a:xfrm>
              <a:off x="6586360" y="2727696"/>
              <a:ext cx="237067" cy="431504"/>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C1E698EA-CBE5-4B16-9C23-233520A192CC}"/>
                </a:ext>
              </a:extLst>
            </p:cNvPr>
            <p:cNvSpPr/>
            <p:nvPr/>
          </p:nvSpPr>
          <p:spPr>
            <a:xfrm>
              <a:off x="6823427" y="2727696"/>
              <a:ext cx="237067" cy="431504"/>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00F0A423-1E06-4509-9E9C-FB1330FD0093}"/>
                </a:ext>
              </a:extLst>
            </p:cNvPr>
            <p:cNvSpPr/>
            <p:nvPr/>
          </p:nvSpPr>
          <p:spPr>
            <a:xfrm>
              <a:off x="7060494" y="2733460"/>
              <a:ext cx="237067" cy="431504"/>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60E0981D-532B-4D49-B6B8-1DADC7050F6E}"/>
                </a:ext>
              </a:extLst>
            </p:cNvPr>
            <p:cNvSpPr/>
            <p:nvPr/>
          </p:nvSpPr>
          <p:spPr>
            <a:xfrm>
              <a:off x="6112226" y="2939927"/>
              <a:ext cx="1185335" cy="253916"/>
            </a:xfrm>
            <a:prstGeom prst="roundRect">
              <a:avLst>
                <a:gd name="adj" fmla="val 0"/>
              </a:avLst>
            </a:prstGeom>
            <a:solidFill>
              <a:schemeClr val="bg1"/>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8E372AFF-4A31-4037-942A-404AC3DDB496}"/>
                </a:ext>
              </a:extLst>
            </p:cNvPr>
            <p:cNvCxnSpPr>
              <a:stCxn id="75" idx="2"/>
            </p:cNvCxnSpPr>
            <p:nvPr/>
          </p:nvCxnSpPr>
          <p:spPr>
            <a:xfrm flipH="1" flipV="1">
              <a:off x="5841293" y="2939927"/>
              <a:ext cx="274320"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82" name="Straight Connector 81">
              <a:extLst>
                <a:ext uri="{FF2B5EF4-FFF2-40B4-BE49-F238E27FC236}">
                  <a16:creationId xmlns:a16="http://schemas.microsoft.com/office/drawing/2014/main" id="{596525C7-7E81-4FE9-8BF5-6AE9D22508CA}"/>
                </a:ext>
              </a:extLst>
            </p:cNvPr>
            <p:cNvCxnSpPr/>
            <p:nvPr/>
          </p:nvCxnSpPr>
          <p:spPr>
            <a:xfrm flipH="1" flipV="1">
              <a:off x="7297561" y="2939927"/>
              <a:ext cx="274320"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grpSp>
      <p:sp>
        <p:nvSpPr>
          <p:cNvPr id="84" name="TextBox 83">
            <a:extLst>
              <a:ext uri="{FF2B5EF4-FFF2-40B4-BE49-F238E27FC236}">
                <a16:creationId xmlns:a16="http://schemas.microsoft.com/office/drawing/2014/main" id="{4F702137-AA24-41CE-A7A0-D34DC5E7F695}"/>
              </a:ext>
            </a:extLst>
          </p:cNvPr>
          <p:cNvSpPr txBox="1"/>
          <p:nvPr/>
        </p:nvSpPr>
        <p:spPr>
          <a:xfrm>
            <a:off x="6907437" y="524056"/>
            <a:ext cx="329184" cy="246221"/>
          </a:xfrm>
          <a:prstGeom prst="rect">
            <a:avLst/>
          </a:prstGeom>
          <a:noFill/>
        </p:spPr>
        <p:txBody>
          <a:bodyPr wrap="square" rtlCol="0">
            <a:spAutoFit/>
          </a:bodyPr>
          <a:lstStyle/>
          <a:p>
            <a:pPr algn="r"/>
            <a:r>
              <a:rPr lang="en-US" sz="1000" dirty="0"/>
              <a:t>L</a:t>
            </a:r>
            <a:r>
              <a:rPr lang="en-US" sz="1000" baseline="-25000" dirty="0"/>
              <a:t>1</a:t>
            </a:r>
            <a:endParaRPr lang="en-US" sz="1000" dirty="0"/>
          </a:p>
        </p:txBody>
      </p:sp>
      <p:sp>
        <p:nvSpPr>
          <p:cNvPr id="85" name="Rectangle 84">
            <a:extLst>
              <a:ext uri="{FF2B5EF4-FFF2-40B4-BE49-F238E27FC236}">
                <a16:creationId xmlns:a16="http://schemas.microsoft.com/office/drawing/2014/main" id="{B498F178-F204-49AC-A41B-24DF2D16D6FD}"/>
              </a:ext>
            </a:extLst>
          </p:cNvPr>
          <p:cNvSpPr/>
          <p:nvPr/>
        </p:nvSpPr>
        <p:spPr>
          <a:xfrm>
            <a:off x="3858949" y="4024284"/>
            <a:ext cx="342900" cy="2178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0B5E3438-C90F-4076-AF33-FB10DB0CA5F5}"/>
              </a:ext>
            </a:extLst>
          </p:cNvPr>
          <p:cNvCxnSpPr/>
          <p:nvPr/>
        </p:nvCxnSpPr>
        <p:spPr>
          <a:xfrm>
            <a:off x="3858949" y="4036351"/>
            <a:ext cx="342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A5DED74-20BC-44DF-B704-570ADF4A4516}"/>
              </a:ext>
            </a:extLst>
          </p:cNvPr>
          <p:cNvCxnSpPr/>
          <p:nvPr/>
        </p:nvCxnSpPr>
        <p:spPr>
          <a:xfrm>
            <a:off x="3963218" y="4104931"/>
            <a:ext cx="1371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299DBEF-1531-4B8C-AB57-E22B648946E2}"/>
              </a:ext>
            </a:extLst>
          </p:cNvPr>
          <p:cNvCxnSpPr/>
          <p:nvPr/>
        </p:nvCxnSpPr>
        <p:spPr>
          <a:xfrm>
            <a:off x="3860348" y="4173511"/>
            <a:ext cx="342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15C7971-E7A4-4FB6-98FE-893377CE475B}"/>
              </a:ext>
            </a:extLst>
          </p:cNvPr>
          <p:cNvCxnSpPr/>
          <p:nvPr/>
        </p:nvCxnSpPr>
        <p:spPr>
          <a:xfrm>
            <a:off x="3963218" y="4242091"/>
            <a:ext cx="1371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0" name="Picture 89">
            <a:extLst>
              <a:ext uri="{FF2B5EF4-FFF2-40B4-BE49-F238E27FC236}">
                <a16:creationId xmlns:a16="http://schemas.microsoft.com/office/drawing/2014/main" id="{1B8FC67F-A4B2-4ED0-9082-DEEEACCED8F5}"/>
              </a:ext>
            </a:extLst>
          </p:cNvPr>
          <p:cNvPicPr>
            <a:picLocks noChangeAspect="1"/>
          </p:cNvPicPr>
          <p:nvPr/>
        </p:nvPicPr>
        <p:blipFill>
          <a:blip r:embed="rId2"/>
          <a:stretch>
            <a:fillRect/>
          </a:stretch>
        </p:blipFill>
        <p:spPr>
          <a:xfrm>
            <a:off x="4208204" y="3579862"/>
            <a:ext cx="535881" cy="140386"/>
          </a:xfrm>
          <a:prstGeom prst="rect">
            <a:avLst/>
          </a:prstGeom>
        </p:spPr>
      </p:pic>
      <p:pic>
        <p:nvPicPr>
          <p:cNvPr id="91" name="Picture 90">
            <a:extLst>
              <a:ext uri="{FF2B5EF4-FFF2-40B4-BE49-F238E27FC236}">
                <a16:creationId xmlns:a16="http://schemas.microsoft.com/office/drawing/2014/main" id="{B6FFDCEE-493F-4187-894D-A4A27D76D0BC}"/>
              </a:ext>
            </a:extLst>
          </p:cNvPr>
          <p:cNvPicPr>
            <a:picLocks noChangeAspect="1"/>
          </p:cNvPicPr>
          <p:nvPr/>
        </p:nvPicPr>
        <p:blipFill>
          <a:blip r:embed="rId2"/>
          <a:stretch>
            <a:fillRect/>
          </a:stretch>
        </p:blipFill>
        <p:spPr>
          <a:xfrm rot="5400000">
            <a:off x="5830957" y="4103318"/>
            <a:ext cx="535881" cy="140386"/>
          </a:xfrm>
          <a:prstGeom prst="rect">
            <a:avLst/>
          </a:prstGeom>
        </p:spPr>
      </p:pic>
      <p:cxnSp>
        <p:nvCxnSpPr>
          <p:cNvPr id="92" name="Connector: Elbow 91">
            <a:extLst>
              <a:ext uri="{FF2B5EF4-FFF2-40B4-BE49-F238E27FC236}">
                <a16:creationId xmlns:a16="http://schemas.microsoft.com/office/drawing/2014/main" id="{5C2E8D39-09A7-4557-A961-40F6898C1DE9}"/>
              </a:ext>
            </a:extLst>
          </p:cNvPr>
          <p:cNvCxnSpPr>
            <a:stCxn id="90" idx="1"/>
            <a:endCxn id="85" idx="0"/>
          </p:cNvCxnSpPr>
          <p:nvPr/>
        </p:nvCxnSpPr>
        <p:spPr>
          <a:xfrm rot="10800000" flipV="1">
            <a:off x="4030400" y="3650054"/>
            <a:ext cx="177805" cy="374229"/>
          </a:xfrm>
          <a:prstGeom prst="bentConnector2">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93" name="Connector: Elbow 92">
            <a:extLst>
              <a:ext uri="{FF2B5EF4-FFF2-40B4-BE49-F238E27FC236}">
                <a16:creationId xmlns:a16="http://schemas.microsoft.com/office/drawing/2014/main" id="{3659AB93-9299-4263-8F91-44884851F526}"/>
              </a:ext>
            </a:extLst>
          </p:cNvPr>
          <p:cNvCxnSpPr>
            <a:stCxn id="90" idx="3"/>
            <a:endCxn id="91" idx="1"/>
          </p:cNvCxnSpPr>
          <p:nvPr/>
        </p:nvCxnSpPr>
        <p:spPr>
          <a:xfrm>
            <a:off x="4744085" y="3650055"/>
            <a:ext cx="1354813" cy="255516"/>
          </a:xfrm>
          <a:prstGeom prst="bentConnector2">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94" name="Connector: Elbow 93">
            <a:extLst>
              <a:ext uri="{FF2B5EF4-FFF2-40B4-BE49-F238E27FC236}">
                <a16:creationId xmlns:a16="http://schemas.microsoft.com/office/drawing/2014/main" id="{8DB424AF-8A39-4394-A10F-83386EDE1578}"/>
              </a:ext>
            </a:extLst>
          </p:cNvPr>
          <p:cNvCxnSpPr>
            <a:stCxn id="91" idx="3"/>
            <a:endCxn id="85" idx="2"/>
          </p:cNvCxnSpPr>
          <p:nvPr/>
        </p:nvCxnSpPr>
        <p:spPr>
          <a:xfrm rot="5400000" flipH="1">
            <a:off x="4964967" y="3307522"/>
            <a:ext cx="199363" cy="2068499"/>
          </a:xfrm>
          <a:prstGeom prst="bentConnector3">
            <a:avLst>
              <a:gd name="adj1" fmla="val -114545"/>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sp>
        <p:nvSpPr>
          <p:cNvPr id="95" name="TextBox 94">
            <a:extLst>
              <a:ext uri="{FF2B5EF4-FFF2-40B4-BE49-F238E27FC236}">
                <a16:creationId xmlns:a16="http://schemas.microsoft.com/office/drawing/2014/main" id="{1C4A8286-43D1-4C19-8E45-AD6416410213}"/>
              </a:ext>
            </a:extLst>
          </p:cNvPr>
          <p:cNvSpPr txBox="1"/>
          <p:nvPr/>
        </p:nvSpPr>
        <p:spPr>
          <a:xfrm>
            <a:off x="4171273" y="3837169"/>
            <a:ext cx="269689" cy="553998"/>
          </a:xfrm>
          <a:prstGeom prst="rect">
            <a:avLst/>
          </a:prstGeom>
          <a:noFill/>
        </p:spPr>
        <p:txBody>
          <a:bodyPr wrap="none" rtlCol="0">
            <a:spAutoFit/>
          </a:bodyPr>
          <a:lstStyle/>
          <a:p>
            <a:pPr algn="r"/>
            <a:r>
              <a:rPr lang="en-US" sz="1000" dirty="0"/>
              <a:t>+</a:t>
            </a:r>
          </a:p>
          <a:p>
            <a:pPr algn="r"/>
            <a:r>
              <a:rPr lang="en-US" sz="1000" dirty="0"/>
              <a:t>V</a:t>
            </a:r>
          </a:p>
          <a:p>
            <a:pPr algn="r"/>
            <a:r>
              <a:rPr lang="en-US" sz="1000" dirty="0"/>
              <a:t>- </a:t>
            </a:r>
          </a:p>
        </p:txBody>
      </p:sp>
      <p:sp>
        <p:nvSpPr>
          <p:cNvPr id="96" name="TextBox 95">
            <a:extLst>
              <a:ext uri="{FF2B5EF4-FFF2-40B4-BE49-F238E27FC236}">
                <a16:creationId xmlns:a16="http://schemas.microsoft.com/office/drawing/2014/main" id="{D49DE476-3CDB-4B17-A557-F3C1B6C7D269}"/>
              </a:ext>
            </a:extLst>
          </p:cNvPr>
          <p:cNvSpPr txBox="1"/>
          <p:nvPr/>
        </p:nvSpPr>
        <p:spPr>
          <a:xfrm>
            <a:off x="4276370" y="3363194"/>
            <a:ext cx="329184" cy="246221"/>
          </a:xfrm>
          <a:prstGeom prst="rect">
            <a:avLst/>
          </a:prstGeom>
          <a:noFill/>
        </p:spPr>
        <p:txBody>
          <a:bodyPr wrap="square" rtlCol="0">
            <a:spAutoFit/>
          </a:bodyPr>
          <a:lstStyle/>
          <a:p>
            <a:pPr algn="r"/>
            <a:r>
              <a:rPr lang="en-US" sz="1000" dirty="0"/>
              <a:t>R</a:t>
            </a:r>
            <a:r>
              <a:rPr lang="en-US" sz="1000" baseline="-25000" dirty="0"/>
              <a:t>1</a:t>
            </a:r>
            <a:endParaRPr lang="en-US" sz="1000" dirty="0"/>
          </a:p>
        </p:txBody>
      </p:sp>
      <p:sp>
        <p:nvSpPr>
          <p:cNvPr id="97" name="TextBox 96">
            <a:extLst>
              <a:ext uri="{FF2B5EF4-FFF2-40B4-BE49-F238E27FC236}">
                <a16:creationId xmlns:a16="http://schemas.microsoft.com/office/drawing/2014/main" id="{2FE9A0E6-5A4F-4BA0-A3A7-DFF3B41252D9}"/>
              </a:ext>
            </a:extLst>
          </p:cNvPr>
          <p:cNvSpPr txBox="1"/>
          <p:nvPr/>
        </p:nvSpPr>
        <p:spPr>
          <a:xfrm>
            <a:off x="6112286" y="4034723"/>
            <a:ext cx="329184" cy="246221"/>
          </a:xfrm>
          <a:prstGeom prst="rect">
            <a:avLst/>
          </a:prstGeom>
          <a:noFill/>
        </p:spPr>
        <p:txBody>
          <a:bodyPr wrap="square" rtlCol="0">
            <a:spAutoFit/>
          </a:bodyPr>
          <a:lstStyle/>
          <a:p>
            <a:pPr algn="r"/>
            <a:r>
              <a:rPr lang="en-US" sz="1000" dirty="0"/>
              <a:t>R</a:t>
            </a:r>
            <a:r>
              <a:rPr lang="en-US" sz="1000" baseline="-25000" dirty="0"/>
              <a:t>2</a:t>
            </a:r>
            <a:endParaRPr lang="en-US" sz="1000" dirty="0"/>
          </a:p>
        </p:txBody>
      </p:sp>
      <p:sp>
        <p:nvSpPr>
          <p:cNvPr id="98" name="Oval 97">
            <a:extLst>
              <a:ext uri="{FF2B5EF4-FFF2-40B4-BE49-F238E27FC236}">
                <a16:creationId xmlns:a16="http://schemas.microsoft.com/office/drawing/2014/main" id="{A84AF2D5-B61F-4666-8E40-0E33312310DA}"/>
              </a:ext>
            </a:extLst>
          </p:cNvPr>
          <p:cNvSpPr/>
          <p:nvPr/>
        </p:nvSpPr>
        <p:spPr>
          <a:xfrm>
            <a:off x="5018928" y="3602156"/>
            <a:ext cx="91440" cy="9144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A9712C74-5C4F-4457-B8CB-ED1D59476FAF}"/>
              </a:ext>
            </a:extLst>
          </p:cNvPr>
          <p:cNvSpPr/>
          <p:nvPr/>
        </p:nvSpPr>
        <p:spPr>
          <a:xfrm>
            <a:off x="5018928" y="4613540"/>
            <a:ext cx="91440" cy="9144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B8E3BC90-C50C-42B2-8DB1-9F5A48980BA8}"/>
              </a:ext>
            </a:extLst>
          </p:cNvPr>
          <p:cNvSpPr txBox="1"/>
          <p:nvPr/>
        </p:nvSpPr>
        <p:spPr>
          <a:xfrm>
            <a:off x="3150059" y="3720248"/>
            <a:ext cx="588624" cy="246221"/>
          </a:xfrm>
          <a:prstGeom prst="rect">
            <a:avLst/>
          </a:prstGeom>
          <a:noFill/>
        </p:spPr>
        <p:txBody>
          <a:bodyPr wrap="none" rtlCol="0">
            <a:spAutoFit/>
          </a:bodyPr>
          <a:lstStyle/>
          <a:p>
            <a:pPr algn="r"/>
            <a:r>
              <a:rPr lang="en-US" sz="1000" dirty="0"/>
              <a:t>Source</a:t>
            </a:r>
          </a:p>
        </p:txBody>
      </p:sp>
      <p:sp>
        <p:nvSpPr>
          <p:cNvPr id="101" name="TextBox 100">
            <a:extLst>
              <a:ext uri="{FF2B5EF4-FFF2-40B4-BE49-F238E27FC236}">
                <a16:creationId xmlns:a16="http://schemas.microsoft.com/office/drawing/2014/main" id="{728F58D1-CF14-4761-BC3D-B4FA7D43B5A4}"/>
              </a:ext>
            </a:extLst>
          </p:cNvPr>
          <p:cNvSpPr txBox="1"/>
          <p:nvPr/>
        </p:nvSpPr>
        <p:spPr>
          <a:xfrm>
            <a:off x="6332853" y="3659349"/>
            <a:ext cx="466794" cy="246221"/>
          </a:xfrm>
          <a:prstGeom prst="rect">
            <a:avLst/>
          </a:prstGeom>
          <a:noFill/>
        </p:spPr>
        <p:txBody>
          <a:bodyPr wrap="none" rtlCol="0">
            <a:spAutoFit/>
          </a:bodyPr>
          <a:lstStyle/>
          <a:p>
            <a:pPr algn="r"/>
            <a:r>
              <a:rPr lang="en-US" sz="1000" dirty="0"/>
              <a:t>Load</a:t>
            </a:r>
          </a:p>
        </p:txBody>
      </p:sp>
      <p:sp>
        <p:nvSpPr>
          <p:cNvPr id="109" name="Oval 108">
            <a:extLst>
              <a:ext uri="{FF2B5EF4-FFF2-40B4-BE49-F238E27FC236}">
                <a16:creationId xmlns:a16="http://schemas.microsoft.com/office/drawing/2014/main" id="{04B8919A-817E-444F-A4FC-F8E020488361}"/>
              </a:ext>
            </a:extLst>
          </p:cNvPr>
          <p:cNvSpPr/>
          <p:nvPr/>
        </p:nvSpPr>
        <p:spPr>
          <a:xfrm>
            <a:off x="5262493" y="3608058"/>
            <a:ext cx="91440" cy="9144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D261E161-7F80-4618-B463-4FFB8C8F5894}"/>
              </a:ext>
            </a:extLst>
          </p:cNvPr>
          <p:cNvSpPr/>
          <p:nvPr/>
        </p:nvSpPr>
        <p:spPr>
          <a:xfrm>
            <a:off x="5855083" y="3608058"/>
            <a:ext cx="91440" cy="9144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7D5193ED-7796-4F56-BADC-07A9A108AD1F}"/>
              </a:ext>
            </a:extLst>
          </p:cNvPr>
          <p:cNvSpPr/>
          <p:nvPr/>
        </p:nvSpPr>
        <p:spPr>
          <a:xfrm>
            <a:off x="5450875" y="2635328"/>
            <a:ext cx="342900" cy="2178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3" name="Picture 112">
            <a:extLst>
              <a:ext uri="{FF2B5EF4-FFF2-40B4-BE49-F238E27FC236}">
                <a16:creationId xmlns:a16="http://schemas.microsoft.com/office/drawing/2014/main" id="{16F2A81D-EC7F-4AE4-B74E-80B203ACC17C}"/>
              </a:ext>
            </a:extLst>
          </p:cNvPr>
          <p:cNvPicPr>
            <a:picLocks noChangeAspect="1"/>
          </p:cNvPicPr>
          <p:nvPr/>
        </p:nvPicPr>
        <p:blipFill>
          <a:blip r:embed="rId2"/>
          <a:stretch>
            <a:fillRect/>
          </a:stretch>
        </p:blipFill>
        <p:spPr>
          <a:xfrm>
            <a:off x="5800130" y="2190906"/>
            <a:ext cx="535881" cy="140386"/>
          </a:xfrm>
          <a:prstGeom prst="rect">
            <a:avLst/>
          </a:prstGeom>
        </p:spPr>
      </p:pic>
      <p:pic>
        <p:nvPicPr>
          <p:cNvPr id="114" name="Picture 113">
            <a:extLst>
              <a:ext uri="{FF2B5EF4-FFF2-40B4-BE49-F238E27FC236}">
                <a16:creationId xmlns:a16="http://schemas.microsoft.com/office/drawing/2014/main" id="{725D99B0-1A43-4AB3-A4C8-07854C2DD3EA}"/>
              </a:ext>
            </a:extLst>
          </p:cNvPr>
          <p:cNvPicPr>
            <a:picLocks noChangeAspect="1"/>
          </p:cNvPicPr>
          <p:nvPr/>
        </p:nvPicPr>
        <p:blipFill>
          <a:blip r:embed="rId2"/>
          <a:stretch>
            <a:fillRect/>
          </a:stretch>
        </p:blipFill>
        <p:spPr>
          <a:xfrm rot="5400000">
            <a:off x="7422883" y="2714362"/>
            <a:ext cx="535881" cy="140386"/>
          </a:xfrm>
          <a:prstGeom prst="rect">
            <a:avLst/>
          </a:prstGeom>
        </p:spPr>
      </p:pic>
      <p:cxnSp>
        <p:nvCxnSpPr>
          <p:cNvPr id="115" name="Connector: Elbow 114">
            <a:extLst>
              <a:ext uri="{FF2B5EF4-FFF2-40B4-BE49-F238E27FC236}">
                <a16:creationId xmlns:a16="http://schemas.microsoft.com/office/drawing/2014/main" id="{2DAF772D-52CD-43BB-B4AA-3DFE280AF290}"/>
              </a:ext>
            </a:extLst>
          </p:cNvPr>
          <p:cNvCxnSpPr>
            <a:stCxn id="113" idx="1"/>
            <a:endCxn id="112" idx="0"/>
          </p:cNvCxnSpPr>
          <p:nvPr/>
        </p:nvCxnSpPr>
        <p:spPr>
          <a:xfrm rot="10800000" flipV="1">
            <a:off x="5622326" y="2261098"/>
            <a:ext cx="177805" cy="374229"/>
          </a:xfrm>
          <a:prstGeom prst="bentConnector2">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116" name="Connector: Elbow 115">
            <a:extLst>
              <a:ext uri="{FF2B5EF4-FFF2-40B4-BE49-F238E27FC236}">
                <a16:creationId xmlns:a16="http://schemas.microsoft.com/office/drawing/2014/main" id="{E38F620F-4616-4859-87A8-4975589F8442}"/>
              </a:ext>
            </a:extLst>
          </p:cNvPr>
          <p:cNvCxnSpPr>
            <a:stCxn id="113" idx="3"/>
            <a:endCxn id="114" idx="1"/>
          </p:cNvCxnSpPr>
          <p:nvPr/>
        </p:nvCxnSpPr>
        <p:spPr>
          <a:xfrm>
            <a:off x="6336011" y="2261099"/>
            <a:ext cx="1354813" cy="255516"/>
          </a:xfrm>
          <a:prstGeom prst="bentConnector2">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117" name="Connector: Elbow 116">
            <a:extLst>
              <a:ext uri="{FF2B5EF4-FFF2-40B4-BE49-F238E27FC236}">
                <a16:creationId xmlns:a16="http://schemas.microsoft.com/office/drawing/2014/main" id="{380CE296-A3C0-4263-96BD-79D084BA939B}"/>
              </a:ext>
            </a:extLst>
          </p:cNvPr>
          <p:cNvCxnSpPr>
            <a:cxnSpLocks/>
            <a:stCxn id="114" idx="3"/>
            <a:endCxn id="112" idx="2"/>
          </p:cNvCxnSpPr>
          <p:nvPr/>
        </p:nvCxnSpPr>
        <p:spPr>
          <a:xfrm rot="5400000" flipH="1">
            <a:off x="6556893" y="1918566"/>
            <a:ext cx="199363" cy="2068499"/>
          </a:xfrm>
          <a:prstGeom prst="bentConnector3">
            <a:avLst>
              <a:gd name="adj1" fmla="val -114545"/>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sp>
        <p:nvSpPr>
          <p:cNvPr id="118" name="TextBox 117">
            <a:extLst>
              <a:ext uri="{FF2B5EF4-FFF2-40B4-BE49-F238E27FC236}">
                <a16:creationId xmlns:a16="http://schemas.microsoft.com/office/drawing/2014/main" id="{3FD16286-7BE1-4AC1-B3AE-8AC4AB6CFDB5}"/>
              </a:ext>
            </a:extLst>
          </p:cNvPr>
          <p:cNvSpPr txBox="1"/>
          <p:nvPr/>
        </p:nvSpPr>
        <p:spPr>
          <a:xfrm>
            <a:off x="5763199" y="2448213"/>
            <a:ext cx="269689" cy="553998"/>
          </a:xfrm>
          <a:prstGeom prst="rect">
            <a:avLst/>
          </a:prstGeom>
          <a:noFill/>
        </p:spPr>
        <p:txBody>
          <a:bodyPr wrap="none" rtlCol="0">
            <a:spAutoFit/>
          </a:bodyPr>
          <a:lstStyle/>
          <a:p>
            <a:pPr algn="r"/>
            <a:r>
              <a:rPr lang="en-US" sz="1000" dirty="0"/>
              <a:t>+</a:t>
            </a:r>
          </a:p>
          <a:p>
            <a:pPr algn="r"/>
            <a:r>
              <a:rPr lang="en-US" sz="1000" dirty="0"/>
              <a:t>V</a:t>
            </a:r>
          </a:p>
          <a:p>
            <a:pPr algn="r"/>
            <a:r>
              <a:rPr lang="en-US" sz="1000" dirty="0"/>
              <a:t>- </a:t>
            </a:r>
          </a:p>
        </p:txBody>
      </p:sp>
      <p:sp>
        <p:nvSpPr>
          <p:cNvPr id="119" name="TextBox 118">
            <a:extLst>
              <a:ext uri="{FF2B5EF4-FFF2-40B4-BE49-F238E27FC236}">
                <a16:creationId xmlns:a16="http://schemas.microsoft.com/office/drawing/2014/main" id="{EAB8A36D-A8C2-454C-992D-AF48F52F6819}"/>
              </a:ext>
            </a:extLst>
          </p:cNvPr>
          <p:cNvSpPr txBox="1"/>
          <p:nvPr/>
        </p:nvSpPr>
        <p:spPr>
          <a:xfrm>
            <a:off x="5592321" y="1958720"/>
            <a:ext cx="876905" cy="246221"/>
          </a:xfrm>
          <a:prstGeom prst="rect">
            <a:avLst/>
          </a:prstGeom>
          <a:noFill/>
        </p:spPr>
        <p:txBody>
          <a:bodyPr wrap="square" rtlCol="0">
            <a:spAutoFit/>
          </a:bodyPr>
          <a:lstStyle/>
          <a:p>
            <a:pPr algn="ctr"/>
            <a:r>
              <a:rPr lang="en-US" sz="1000" dirty="0"/>
              <a:t>Z</a:t>
            </a:r>
            <a:r>
              <a:rPr lang="en-US" sz="1000" baseline="-25000" dirty="0"/>
              <a:t>1</a:t>
            </a:r>
            <a:r>
              <a:rPr lang="en-US" sz="1000" dirty="0"/>
              <a:t>=R</a:t>
            </a:r>
            <a:r>
              <a:rPr lang="en-US" sz="1000" baseline="-25000" dirty="0"/>
              <a:t>1</a:t>
            </a:r>
            <a:r>
              <a:rPr lang="en-US" sz="1000" dirty="0"/>
              <a:t>+jX</a:t>
            </a:r>
            <a:r>
              <a:rPr lang="en-US" sz="1000" baseline="-25000" dirty="0"/>
              <a:t>1</a:t>
            </a:r>
            <a:endParaRPr lang="en-US" sz="1000" dirty="0"/>
          </a:p>
        </p:txBody>
      </p:sp>
      <p:sp>
        <p:nvSpPr>
          <p:cNvPr id="121" name="Oval 120">
            <a:extLst>
              <a:ext uri="{FF2B5EF4-FFF2-40B4-BE49-F238E27FC236}">
                <a16:creationId xmlns:a16="http://schemas.microsoft.com/office/drawing/2014/main" id="{68E812C1-5EF4-4115-A6D4-EDDF07831C8E}"/>
              </a:ext>
            </a:extLst>
          </p:cNvPr>
          <p:cNvSpPr/>
          <p:nvPr/>
        </p:nvSpPr>
        <p:spPr>
          <a:xfrm>
            <a:off x="6610854" y="2213200"/>
            <a:ext cx="91440" cy="9144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465C8A2-71C5-443B-AC8F-09A2AAF5D178}"/>
              </a:ext>
            </a:extLst>
          </p:cNvPr>
          <p:cNvSpPr/>
          <p:nvPr/>
        </p:nvSpPr>
        <p:spPr>
          <a:xfrm>
            <a:off x="6610854" y="3224584"/>
            <a:ext cx="91440" cy="9144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TextBox 122">
            <a:extLst>
              <a:ext uri="{FF2B5EF4-FFF2-40B4-BE49-F238E27FC236}">
                <a16:creationId xmlns:a16="http://schemas.microsoft.com/office/drawing/2014/main" id="{EBF1C26F-020C-4E37-BB04-A163377B9630}"/>
              </a:ext>
            </a:extLst>
          </p:cNvPr>
          <p:cNvSpPr txBox="1"/>
          <p:nvPr/>
        </p:nvSpPr>
        <p:spPr>
          <a:xfrm>
            <a:off x="4741985" y="2331292"/>
            <a:ext cx="588624" cy="246221"/>
          </a:xfrm>
          <a:prstGeom prst="rect">
            <a:avLst/>
          </a:prstGeom>
          <a:noFill/>
        </p:spPr>
        <p:txBody>
          <a:bodyPr wrap="none" rtlCol="0">
            <a:spAutoFit/>
          </a:bodyPr>
          <a:lstStyle/>
          <a:p>
            <a:pPr algn="r"/>
            <a:r>
              <a:rPr lang="en-US" sz="1000" dirty="0"/>
              <a:t>Source</a:t>
            </a:r>
          </a:p>
        </p:txBody>
      </p:sp>
      <p:sp>
        <p:nvSpPr>
          <p:cNvPr id="124" name="TextBox 123">
            <a:extLst>
              <a:ext uri="{FF2B5EF4-FFF2-40B4-BE49-F238E27FC236}">
                <a16:creationId xmlns:a16="http://schemas.microsoft.com/office/drawing/2014/main" id="{81ACE964-07F4-4B83-A4F8-CCE9AC5D77DC}"/>
              </a:ext>
            </a:extLst>
          </p:cNvPr>
          <p:cNvSpPr txBox="1"/>
          <p:nvPr/>
        </p:nvSpPr>
        <p:spPr>
          <a:xfrm>
            <a:off x="7924779" y="2270393"/>
            <a:ext cx="466794" cy="246221"/>
          </a:xfrm>
          <a:prstGeom prst="rect">
            <a:avLst/>
          </a:prstGeom>
          <a:noFill/>
        </p:spPr>
        <p:txBody>
          <a:bodyPr wrap="none" rtlCol="0">
            <a:spAutoFit/>
          </a:bodyPr>
          <a:lstStyle/>
          <a:p>
            <a:pPr algn="r"/>
            <a:r>
              <a:rPr lang="en-US" sz="1000" dirty="0"/>
              <a:t>Load</a:t>
            </a:r>
          </a:p>
        </p:txBody>
      </p:sp>
      <p:sp>
        <p:nvSpPr>
          <p:cNvPr id="125" name="Oval 124">
            <a:extLst>
              <a:ext uri="{FF2B5EF4-FFF2-40B4-BE49-F238E27FC236}">
                <a16:creationId xmlns:a16="http://schemas.microsoft.com/office/drawing/2014/main" id="{AF700107-10E7-4F97-AC16-1D4E4D7B391B}"/>
              </a:ext>
            </a:extLst>
          </p:cNvPr>
          <p:cNvSpPr/>
          <p:nvPr/>
        </p:nvSpPr>
        <p:spPr>
          <a:xfrm>
            <a:off x="5437512" y="2542332"/>
            <a:ext cx="365760" cy="36576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353FBA23-8556-4DC7-B185-E6786039A3CA}"/>
              </a:ext>
            </a:extLst>
          </p:cNvPr>
          <p:cNvSpPr/>
          <p:nvPr/>
        </p:nvSpPr>
        <p:spPr>
          <a:xfrm>
            <a:off x="954947" y="1214633"/>
            <a:ext cx="342900" cy="2178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00548CC5-E69B-44D6-8CE4-7D6461124FD8}"/>
              </a:ext>
            </a:extLst>
          </p:cNvPr>
          <p:cNvCxnSpPr/>
          <p:nvPr/>
        </p:nvCxnSpPr>
        <p:spPr>
          <a:xfrm>
            <a:off x="954947" y="1226700"/>
            <a:ext cx="342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99917E1-F056-4E18-A40F-4F494CB4F672}"/>
              </a:ext>
            </a:extLst>
          </p:cNvPr>
          <p:cNvCxnSpPr/>
          <p:nvPr/>
        </p:nvCxnSpPr>
        <p:spPr>
          <a:xfrm>
            <a:off x="1059216" y="1295280"/>
            <a:ext cx="1371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A06FBF86-D80E-46DA-8C84-58352B35D238}"/>
              </a:ext>
            </a:extLst>
          </p:cNvPr>
          <p:cNvCxnSpPr/>
          <p:nvPr/>
        </p:nvCxnSpPr>
        <p:spPr>
          <a:xfrm>
            <a:off x="956346" y="1363860"/>
            <a:ext cx="342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3CE826A-C7A5-4CCD-852A-A9F30A06EDEF}"/>
              </a:ext>
            </a:extLst>
          </p:cNvPr>
          <p:cNvCxnSpPr/>
          <p:nvPr/>
        </p:nvCxnSpPr>
        <p:spPr>
          <a:xfrm>
            <a:off x="1059216" y="1432440"/>
            <a:ext cx="1371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Freeform: Shape 132">
            <a:extLst>
              <a:ext uri="{FF2B5EF4-FFF2-40B4-BE49-F238E27FC236}">
                <a16:creationId xmlns:a16="http://schemas.microsoft.com/office/drawing/2014/main" id="{27B0A93B-2152-4B99-A9D6-4F97346DA4FA}"/>
              </a:ext>
            </a:extLst>
          </p:cNvPr>
          <p:cNvSpPr/>
          <p:nvPr/>
        </p:nvSpPr>
        <p:spPr>
          <a:xfrm>
            <a:off x="5546218" y="2688195"/>
            <a:ext cx="163529" cy="124141"/>
          </a:xfrm>
          <a:custGeom>
            <a:avLst/>
            <a:gdLst>
              <a:gd name="connsiteX0" fmla="*/ 0 w 509666"/>
              <a:gd name="connsiteY0" fmla="*/ 108727 h 229926"/>
              <a:gd name="connsiteX1" fmla="*/ 142407 w 509666"/>
              <a:gd name="connsiteY1" fmla="*/ 3796 h 229926"/>
              <a:gd name="connsiteX2" fmla="*/ 352269 w 509666"/>
              <a:gd name="connsiteY2" fmla="*/ 228648 h 229926"/>
              <a:gd name="connsiteX3" fmla="*/ 509666 w 509666"/>
              <a:gd name="connsiteY3" fmla="*/ 78747 h 229926"/>
            </a:gdLst>
            <a:ahLst/>
            <a:cxnLst>
              <a:cxn ang="0">
                <a:pos x="connsiteX0" y="connsiteY0"/>
              </a:cxn>
              <a:cxn ang="0">
                <a:pos x="connsiteX1" y="connsiteY1"/>
              </a:cxn>
              <a:cxn ang="0">
                <a:pos x="connsiteX2" y="connsiteY2"/>
              </a:cxn>
              <a:cxn ang="0">
                <a:pos x="connsiteX3" y="connsiteY3"/>
              </a:cxn>
            </a:cxnLst>
            <a:rect l="l" t="t" r="r" b="b"/>
            <a:pathLst>
              <a:path w="509666" h="229926">
                <a:moveTo>
                  <a:pt x="0" y="108727"/>
                </a:moveTo>
                <a:cubicBezTo>
                  <a:pt x="41848" y="46268"/>
                  <a:pt x="83696" y="-16191"/>
                  <a:pt x="142407" y="3796"/>
                </a:cubicBezTo>
                <a:cubicBezTo>
                  <a:pt x="201119" y="23783"/>
                  <a:pt x="291059" y="216156"/>
                  <a:pt x="352269" y="228648"/>
                </a:cubicBezTo>
                <a:cubicBezTo>
                  <a:pt x="413479" y="241140"/>
                  <a:pt x="461572" y="159943"/>
                  <a:pt x="509666" y="78747"/>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61280A37-3E05-4EC4-937C-A2EE2802C6C6}"/>
              </a:ext>
            </a:extLst>
          </p:cNvPr>
          <p:cNvSpPr txBox="1"/>
          <p:nvPr/>
        </p:nvSpPr>
        <p:spPr>
          <a:xfrm>
            <a:off x="7667955" y="2674892"/>
            <a:ext cx="876905" cy="246221"/>
          </a:xfrm>
          <a:prstGeom prst="rect">
            <a:avLst/>
          </a:prstGeom>
          <a:noFill/>
        </p:spPr>
        <p:txBody>
          <a:bodyPr wrap="square" rtlCol="0">
            <a:spAutoFit/>
          </a:bodyPr>
          <a:lstStyle/>
          <a:p>
            <a:pPr algn="ctr"/>
            <a:r>
              <a:rPr lang="en-US" sz="1000" dirty="0"/>
              <a:t>Z</a:t>
            </a:r>
            <a:r>
              <a:rPr lang="en-US" sz="1000" baseline="-25000" dirty="0"/>
              <a:t>2</a:t>
            </a:r>
            <a:r>
              <a:rPr lang="en-US" sz="1000" dirty="0"/>
              <a:t>=R</a:t>
            </a:r>
            <a:r>
              <a:rPr lang="en-US" sz="1000" baseline="-25000" dirty="0"/>
              <a:t>2</a:t>
            </a:r>
            <a:r>
              <a:rPr lang="en-US" sz="1000" dirty="0"/>
              <a:t>+jX</a:t>
            </a:r>
            <a:r>
              <a:rPr lang="en-US" sz="1000" baseline="-25000" dirty="0"/>
              <a:t>2</a:t>
            </a:r>
            <a:endParaRPr lang="en-US" sz="1000" dirty="0"/>
          </a:p>
        </p:txBody>
      </p:sp>
    </p:spTree>
    <p:extLst>
      <p:ext uri="{BB962C8B-B14F-4D97-AF65-F5344CB8AC3E}">
        <p14:creationId xmlns:p14="http://schemas.microsoft.com/office/powerpoint/2010/main" val="2375421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57C719-01E1-4C9B-A014-EF60579F010E}"/>
              </a:ext>
            </a:extLst>
          </p:cNvPr>
          <p:cNvSpPr>
            <a:spLocks noGrp="1"/>
          </p:cNvSpPr>
          <p:nvPr>
            <p:ph type="body" sz="quarter" idx="13"/>
          </p:nvPr>
        </p:nvSpPr>
        <p:spPr/>
        <p:txBody>
          <a:bodyPr/>
          <a:lstStyle/>
          <a:p>
            <a:r>
              <a:rPr lang="en-US" dirty="0"/>
              <a:t>AC Power Calculations</a:t>
            </a:r>
          </a:p>
        </p:txBody>
      </p:sp>
      <p:pic>
        <p:nvPicPr>
          <p:cNvPr id="15" name="Content Placeholder 14">
            <a:extLst>
              <a:ext uri="{FF2B5EF4-FFF2-40B4-BE49-F238E27FC236}">
                <a16:creationId xmlns:a16="http://schemas.microsoft.com/office/drawing/2014/main" id="{13DA36FA-AF43-4483-A052-1950154F2361}"/>
              </a:ext>
            </a:extLst>
          </p:cNvPr>
          <p:cNvPicPr>
            <a:picLocks noGrp="1" noChangeAspect="1"/>
          </p:cNvPicPr>
          <p:nvPr>
            <p:ph sz="quarter" idx="18"/>
          </p:nvPr>
        </p:nvPicPr>
        <p:blipFill>
          <a:blip r:embed="rId3"/>
          <a:stretch>
            <a:fillRect/>
          </a:stretch>
        </p:blipFill>
        <p:spPr>
          <a:xfrm>
            <a:off x="244475" y="680712"/>
            <a:ext cx="5126778" cy="2914438"/>
          </a:xfrm>
          <a:prstGeom prst="rect">
            <a:avLst/>
          </a:prstGeom>
        </p:spPr>
      </p:pic>
      <p:sp>
        <p:nvSpPr>
          <p:cNvPr id="13" name="Content Placeholder 12">
            <a:extLst>
              <a:ext uri="{FF2B5EF4-FFF2-40B4-BE49-F238E27FC236}">
                <a16:creationId xmlns:a16="http://schemas.microsoft.com/office/drawing/2014/main" id="{A4FD5FE8-C23E-4203-82D2-22311A7CAC48}"/>
              </a:ext>
            </a:extLst>
          </p:cNvPr>
          <p:cNvSpPr>
            <a:spLocks noGrp="1"/>
          </p:cNvSpPr>
          <p:nvPr>
            <p:ph sz="quarter" idx="19"/>
          </p:nvPr>
        </p:nvSpPr>
        <p:spPr>
          <a:xfrm>
            <a:off x="6192838" y="1201737"/>
            <a:ext cx="2698750" cy="2954697"/>
          </a:xfrm>
        </p:spPr>
        <p:txBody>
          <a:bodyPr/>
          <a:lstStyle/>
          <a:p>
            <a:r>
              <a:rPr lang="en-US" dirty="0"/>
              <a:t>When calculating AC power you must account for the phase angle difference between the voltage and current signals. </a:t>
            </a:r>
          </a:p>
          <a:p>
            <a:r>
              <a:rPr lang="en-US" dirty="0"/>
              <a:t>You will notice there are 3 calculations for AC single phase power. We will cover the differences in more detail later</a:t>
            </a:r>
          </a:p>
          <a:p>
            <a:r>
              <a:rPr lang="en-US" dirty="0"/>
              <a:t>The signals to the left are at unity PF</a:t>
            </a:r>
          </a:p>
          <a:p>
            <a:r>
              <a:rPr lang="en-US" dirty="0"/>
              <a:t>The base formula of AC power is still;</a:t>
            </a:r>
          </a:p>
          <a:p>
            <a:r>
              <a:rPr lang="en-US" dirty="0"/>
              <a:t>	 P = I X E</a:t>
            </a:r>
          </a:p>
          <a:p>
            <a:r>
              <a:rPr lang="en-US" dirty="0"/>
              <a:t> </a:t>
            </a:r>
          </a:p>
        </p:txBody>
      </p:sp>
      <p:sp>
        <p:nvSpPr>
          <p:cNvPr id="8" name="Slide Number Placeholder 7">
            <a:extLst>
              <a:ext uri="{FF2B5EF4-FFF2-40B4-BE49-F238E27FC236}">
                <a16:creationId xmlns:a16="http://schemas.microsoft.com/office/drawing/2014/main" id="{75B5C0AD-2E25-4988-8CEC-C9BA7F8E441E}"/>
              </a:ext>
            </a:extLst>
          </p:cNvPr>
          <p:cNvSpPr>
            <a:spLocks noGrp="1"/>
          </p:cNvSpPr>
          <p:nvPr>
            <p:ph type="sldNum" sz="quarter" idx="4"/>
          </p:nvPr>
        </p:nvSpPr>
        <p:spPr/>
        <p:txBody>
          <a:bodyPr/>
          <a:lstStyle/>
          <a:p>
            <a:r>
              <a:rPr lang="en-US"/>
              <a:t>Page </a:t>
            </a:r>
            <a:fld id="{5A9C12DC-491F-9444-86A2-13AC5C62A2FC}" type="slidenum">
              <a:rPr lang="en-US" smtClean="0"/>
              <a:pPr/>
              <a:t>14</a:t>
            </a:fld>
            <a:endParaRPr lang="en-US" dirty="0"/>
          </a:p>
        </p:txBody>
      </p:sp>
      <p:sp>
        <p:nvSpPr>
          <p:cNvPr id="9" name="Footer Placeholder 8">
            <a:extLst>
              <a:ext uri="{FF2B5EF4-FFF2-40B4-BE49-F238E27FC236}">
                <a16:creationId xmlns:a16="http://schemas.microsoft.com/office/drawing/2014/main" id="{89D07E00-F7B4-470B-9B7A-29C7F7FEB887}"/>
              </a:ext>
            </a:extLst>
          </p:cNvPr>
          <p:cNvSpPr>
            <a:spLocks noGrp="1"/>
          </p:cNvSpPr>
          <p:nvPr>
            <p:ph type="ftr" sz="quarter" idx="3"/>
          </p:nvPr>
        </p:nvSpPr>
        <p:spPr/>
        <p:txBody>
          <a:bodyPr/>
          <a:lstStyle/>
          <a:p>
            <a:r>
              <a:rPr lang="en-US"/>
              <a:t>Property of Schneider Electric |</a:t>
            </a:r>
            <a:endParaRPr lang="en-US"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A8DA427-CCAE-4528-B0D0-64B6D5E07DFC}"/>
                  </a:ext>
                </a:extLst>
              </p:cNvPr>
              <p:cNvSpPr txBox="1"/>
              <p:nvPr/>
            </p:nvSpPr>
            <p:spPr>
              <a:xfrm>
                <a:off x="252412" y="3646977"/>
                <a:ext cx="4602606" cy="2146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𝑆𝑖𝑛𝑔𝑙𝑒</m:t>
                      </m:r>
                      <m:r>
                        <a:rPr lang="en-US" sz="1200" b="0" i="1" smtClean="0">
                          <a:latin typeface="Cambria Math" panose="02040503050406030204" pitchFamily="18" charset="0"/>
                        </a:rPr>
                        <m:t> </m:t>
                      </m:r>
                      <m:r>
                        <a:rPr lang="en-US" sz="1200" b="0" i="1" smtClean="0">
                          <a:latin typeface="Cambria Math" panose="02040503050406030204" pitchFamily="18" charset="0"/>
                        </a:rPr>
                        <m:t>𝑃h𝑎𝑠𝑒</m:t>
                      </m:r>
                      <m:r>
                        <a:rPr lang="en-US" sz="1200" b="0" i="1" smtClean="0">
                          <a:latin typeface="Cambria Math" panose="02040503050406030204" pitchFamily="18" charset="0"/>
                        </a:rPr>
                        <m:t> </m:t>
                      </m:r>
                      <m:r>
                        <a:rPr lang="en-US" sz="1200" b="0" i="1" smtClean="0">
                          <a:latin typeface="Cambria Math" panose="02040503050406030204" pitchFamily="18" charset="0"/>
                        </a:rPr>
                        <m:t>𝑅𝑒𝑎𝑙</m:t>
                      </m:r>
                      <m:r>
                        <a:rPr lang="en-US" sz="1200" b="0" i="1" smtClean="0">
                          <a:latin typeface="Cambria Math" panose="02040503050406030204" pitchFamily="18" charset="0"/>
                        </a:rPr>
                        <m:t> </m:t>
                      </m:r>
                      <m:r>
                        <a:rPr lang="en-US" sz="1200" b="0" i="1" smtClean="0">
                          <a:latin typeface="Cambria Math" panose="02040503050406030204" pitchFamily="18" charset="0"/>
                        </a:rPr>
                        <m:t>𝑃𝑜𝑤𝑒𝑟</m:t>
                      </m:r>
                      <m:r>
                        <a:rPr lang="en-US" sz="1200" b="0" i="1" smtClean="0">
                          <a:latin typeface="Cambria Math" panose="02040503050406030204" pitchFamily="18" charset="0"/>
                        </a:rPr>
                        <m:t> (</m:t>
                      </m:r>
                      <m:r>
                        <a:rPr lang="en-US" sz="1200" b="0" i="1" smtClean="0">
                          <a:latin typeface="Cambria Math" panose="02040503050406030204" pitchFamily="18" charset="0"/>
                        </a:rPr>
                        <m:t>𝑊𝑎𝑡𝑡𝑠</m:t>
                      </m:r>
                      <m:r>
                        <a:rPr lang="en-US" sz="1200" b="0" i="1" smtClean="0">
                          <a:latin typeface="Cambria Math" panose="02040503050406030204" pitchFamily="18" charset="0"/>
                        </a:rPr>
                        <m:t>)= </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𝑉</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𝐴</m:t>
                              </m:r>
                            </m:e>
                            <m:sub>
                              <m:r>
                                <a:rPr lang="en-US" sz="1200" b="0" i="1" smtClean="0">
                                  <a:latin typeface="Cambria Math" panose="02040503050406030204" pitchFamily="18" charset="0"/>
                                </a:rPr>
                                <m:t>𝑟𝑚𝑠</m:t>
                              </m:r>
                            </m:sub>
                          </m:sSub>
                        </m:sub>
                      </m:sSub>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𝐼</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𝐴</m:t>
                              </m:r>
                            </m:e>
                            <m:sub>
                              <m:r>
                                <a:rPr lang="en-US" sz="1200" b="0" i="1" smtClean="0">
                                  <a:latin typeface="Cambria Math" panose="02040503050406030204" pitchFamily="18" charset="0"/>
                                  <a:ea typeface="Cambria Math" panose="02040503050406030204" pitchFamily="18" charset="0"/>
                                </a:rPr>
                                <m:t>𝑟𝑚𝑠</m:t>
                              </m:r>
                            </m:sub>
                          </m:sSub>
                        </m:sub>
                      </m:sSub>
                      <m:func>
                        <m:funcPr>
                          <m:ctrlPr>
                            <a:rPr lang="en-US" sz="1200" b="0" i="1" smtClean="0">
                              <a:latin typeface="Cambria Math" panose="02040503050406030204" pitchFamily="18" charset="0"/>
                              <a:ea typeface="Cambria Math" panose="02040503050406030204" pitchFamily="18" charset="0"/>
                            </a:rPr>
                          </m:ctrlPr>
                        </m:funcPr>
                        <m:fName>
                          <m:r>
                            <a:rPr lang="en-US" sz="1200" b="0" i="1" smtClean="0">
                              <a:latin typeface="Cambria Math" panose="02040503050406030204" pitchFamily="18" charset="0"/>
                              <a:ea typeface="Cambria Math" panose="02040503050406030204" pitchFamily="18" charset="0"/>
                            </a:rPr>
                            <m:t>×</m:t>
                          </m:r>
                          <m:r>
                            <m:rPr>
                              <m:sty m:val="p"/>
                            </m:rPr>
                            <a:rPr lang="en-US" sz="1200" b="0" i="0" smtClean="0">
                              <a:latin typeface="Cambria Math" panose="02040503050406030204" pitchFamily="18" charset="0"/>
                              <a:ea typeface="Cambria Math" panose="02040503050406030204" pitchFamily="18" charset="0"/>
                            </a:rPr>
                            <m:t>cos</m:t>
                          </m:r>
                        </m:fName>
                        <m:e>
                          <m:d>
                            <m:dPr>
                              <m:ctrlPr>
                                <a:rPr lang="en-US" sz="1200" b="0" i="1" smtClean="0">
                                  <a:latin typeface="Cambria Math" panose="02040503050406030204" pitchFamily="18" charset="0"/>
                                  <a:ea typeface="Cambria Math" panose="02040503050406030204" pitchFamily="18" charset="0"/>
                                </a:rPr>
                              </m:ctrlPr>
                            </m:dPr>
                            <m:e>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𝑉</m:t>
                                      </m:r>
                                    </m:e>
                                    <m:sub>
                                      <m:r>
                                        <a:rPr lang="en-US" sz="1200" b="0" i="1" smtClean="0">
                                          <a:latin typeface="Cambria Math" panose="02040503050406030204" pitchFamily="18" charset="0"/>
                                          <a:ea typeface="Cambria Math" panose="02040503050406030204" pitchFamily="18" charset="0"/>
                                        </a:rPr>
                                        <m:t>𝐴</m:t>
                                      </m:r>
                                    </m:sub>
                                  </m:sSub>
                                </m:sub>
                              </m:sSub>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𝐼</m:t>
                                      </m:r>
                                    </m:e>
                                    <m:sub>
                                      <m:r>
                                        <a:rPr lang="en-US" sz="1200" b="0" i="1" smtClean="0">
                                          <a:latin typeface="Cambria Math" panose="02040503050406030204" pitchFamily="18" charset="0"/>
                                          <a:ea typeface="Cambria Math" panose="02040503050406030204" pitchFamily="18" charset="0"/>
                                        </a:rPr>
                                        <m:t>𝐴</m:t>
                                      </m:r>
                                    </m:sub>
                                  </m:sSub>
                                </m:sub>
                              </m:sSub>
                            </m:e>
                          </m:d>
                        </m:e>
                      </m:func>
                    </m:oMath>
                  </m:oMathPara>
                </a14:m>
                <a:endParaRPr lang="en-US" sz="1200" dirty="0"/>
              </a:p>
            </p:txBody>
          </p:sp>
        </mc:Choice>
        <mc:Fallback xmlns="">
          <p:sp>
            <p:nvSpPr>
              <p:cNvPr id="16" name="TextBox 15">
                <a:extLst>
                  <a:ext uri="{FF2B5EF4-FFF2-40B4-BE49-F238E27FC236}">
                    <a16:creationId xmlns:a16="http://schemas.microsoft.com/office/drawing/2014/main" id="{8A8DA427-CCAE-4528-B0D0-64B6D5E07DFC}"/>
                  </a:ext>
                </a:extLst>
              </p:cNvPr>
              <p:cNvSpPr txBox="1">
                <a:spLocks noRot="1" noChangeAspect="1" noMove="1" noResize="1" noEditPoints="1" noAdjustHandles="1" noChangeArrowheads="1" noChangeShapeType="1" noTextEdit="1"/>
              </p:cNvSpPr>
              <p:nvPr/>
            </p:nvSpPr>
            <p:spPr>
              <a:xfrm>
                <a:off x="252412" y="3646977"/>
                <a:ext cx="4602606" cy="214674"/>
              </a:xfrm>
              <a:prstGeom prst="rect">
                <a:avLst/>
              </a:prstGeom>
              <a:blipFill>
                <a:blip r:embed="rId4"/>
                <a:stretch>
                  <a:fillRect l="-662"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3EBECBD-BFF3-408C-9D5C-1F97864429CB}"/>
                  </a:ext>
                </a:extLst>
              </p:cNvPr>
              <p:cNvSpPr txBox="1"/>
              <p:nvPr/>
            </p:nvSpPr>
            <p:spPr>
              <a:xfrm>
                <a:off x="244475" y="3941760"/>
                <a:ext cx="4821256" cy="2146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𝑆𝑖𝑛𝑔𝑙𝑒</m:t>
                      </m:r>
                      <m:r>
                        <a:rPr lang="en-US" sz="1200" b="0" i="1" smtClean="0">
                          <a:latin typeface="Cambria Math" panose="02040503050406030204" pitchFamily="18" charset="0"/>
                        </a:rPr>
                        <m:t> </m:t>
                      </m:r>
                      <m:r>
                        <a:rPr lang="en-US" sz="1200" b="0" i="1" smtClean="0">
                          <a:latin typeface="Cambria Math" panose="02040503050406030204" pitchFamily="18" charset="0"/>
                        </a:rPr>
                        <m:t>𝑃h𝑎𝑠𝑒</m:t>
                      </m:r>
                      <m:r>
                        <a:rPr lang="en-US" sz="1200" b="0" i="1" smtClean="0">
                          <a:latin typeface="Cambria Math" panose="02040503050406030204" pitchFamily="18" charset="0"/>
                        </a:rPr>
                        <m:t> </m:t>
                      </m:r>
                      <m:r>
                        <a:rPr lang="en-US" sz="1200" b="0" i="1" smtClean="0">
                          <a:latin typeface="Cambria Math" panose="02040503050406030204" pitchFamily="18" charset="0"/>
                        </a:rPr>
                        <m:t>𝑅𝑒𝑎𝑐𝑡𝑖𝑣𝑒</m:t>
                      </m:r>
                      <m:r>
                        <a:rPr lang="en-US" sz="1200" b="0" i="1" smtClean="0">
                          <a:latin typeface="Cambria Math" panose="02040503050406030204" pitchFamily="18" charset="0"/>
                        </a:rPr>
                        <m:t> </m:t>
                      </m:r>
                      <m:r>
                        <a:rPr lang="en-US" sz="1200" b="0" i="1" smtClean="0">
                          <a:latin typeface="Cambria Math" panose="02040503050406030204" pitchFamily="18" charset="0"/>
                        </a:rPr>
                        <m:t>𝑃𝑜𝑤𝑒𝑟</m:t>
                      </m:r>
                      <m:r>
                        <a:rPr lang="en-US" sz="1200" b="0" i="1" smtClean="0">
                          <a:latin typeface="Cambria Math" panose="02040503050406030204" pitchFamily="18" charset="0"/>
                        </a:rPr>
                        <m:t> (</m:t>
                      </m:r>
                      <m:r>
                        <a:rPr lang="en-US" sz="1200" b="0" i="1" smtClean="0">
                          <a:latin typeface="Cambria Math" panose="02040503050406030204" pitchFamily="18" charset="0"/>
                        </a:rPr>
                        <m:t>𝑉𝐴𝑅𝑠</m:t>
                      </m:r>
                      <m:r>
                        <a:rPr lang="en-US" sz="1200" b="0" i="1" smtClean="0">
                          <a:latin typeface="Cambria Math" panose="02040503050406030204" pitchFamily="18" charset="0"/>
                        </a:rPr>
                        <m:t>)= </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𝑉</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𝐴</m:t>
                              </m:r>
                            </m:e>
                            <m:sub>
                              <m:r>
                                <a:rPr lang="en-US" sz="1200" b="0" i="1" smtClean="0">
                                  <a:latin typeface="Cambria Math" panose="02040503050406030204" pitchFamily="18" charset="0"/>
                                </a:rPr>
                                <m:t>𝑟𝑚𝑠</m:t>
                              </m:r>
                            </m:sub>
                          </m:sSub>
                        </m:sub>
                      </m:sSub>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𝐼</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𝐴</m:t>
                              </m:r>
                            </m:e>
                            <m:sub>
                              <m:r>
                                <a:rPr lang="en-US" sz="1200" b="0" i="1" smtClean="0">
                                  <a:latin typeface="Cambria Math" panose="02040503050406030204" pitchFamily="18" charset="0"/>
                                  <a:ea typeface="Cambria Math" panose="02040503050406030204" pitchFamily="18" charset="0"/>
                                </a:rPr>
                                <m:t>𝑟𝑚𝑠</m:t>
                              </m:r>
                            </m:sub>
                          </m:sSub>
                        </m:sub>
                      </m:sSub>
                      <m:r>
                        <a:rPr lang="en-US" sz="1200" b="0" i="1" smtClean="0">
                          <a:latin typeface="Cambria Math" panose="02040503050406030204" pitchFamily="18" charset="0"/>
                          <a:ea typeface="Cambria Math" panose="02040503050406030204" pitchFamily="18" charset="0"/>
                        </a:rPr>
                        <m:t>×</m:t>
                      </m:r>
                      <m:func>
                        <m:funcPr>
                          <m:ctrlPr>
                            <a:rPr lang="en-US" sz="1200" b="0" i="1" smtClean="0">
                              <a:latin typeface="Cambria Math" panose="02040503050406030204" pitchFamily="18" charset="0"/>
                              <a:ea typeface="Cambria Math" panose="02040503050406030204" pitchFamily="18" charset="0"/>
                            </a:rPr>
                          </m:ctrlPr>
                        </m:funcPr>
                        <m:fName>
                          <m:r>
                            <m:rPr>
                              <m:sty m:val="p"/>
                            </m:rPr>
                            <a:rPr lang="en-US" sz="1200" b="0" i="0" smtClean="0">
                              <a:latin typeface="Cambria Math" panose="02040503050406030204" pitchFamily="18" charset="0"/>
                              <a:ea typeface="Cambria Math" panose="02040503050406030204" pitchFamily="18" charset="0"/>
                            </a:rPr>
                            <m:t>sin</m:t>
                          </m:r>
                        </m:fName>
                        <m:e>
                          <m:d>
                            <m:dPr>
                              <m:ctrlPr>
                                <a:rPr lang="en-US" sz="1200" b="0" i="1" smtClean="0">
                                  <a:latin typeface="Cambria Math" panose="02040503050406030204" pitchFamily="18" charset="0"/>
                                  <a:ea typeface="Cambria Math" panose="02040503050406030204" pitchFamily="18" charset="0"/>
                                </a:rPr>
                              </m:ctrlPr>
                            </m:dPr>
                            <m:e>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𝑉</m:t>
                                      </m:r>
                                    </m:e>
                                    <m:sub>
                                      <m:r>
                                        <a:rPr lang="en-US" sz="1200" b="0" i="1" smtClean="0">
                                          <a:latin typeface="Cambria Math" panose="02040503050406030204" pitchFamily="18" charset="0"/>
                                          <a:ea typeface="Cambria Math" panose="02040503050406030204" pitchFamily="18" charset="0"/>
                                        </a:rPr>
                                        <m:t>𝐴</m:t>
                                      </m:r>
                                    </m:sub>
                                  </m:sSub>
                                </m:sub>
                              </m:sSub>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𝐼</m:t>
                                      </m:r>
                                    </m:e>
                                    <m:sub>
                                      <m:r>
                                        <a:rPr lang="en-US" sz="1200" b="0" i="1" smtClean="0">
                                          <a:latin typeface="Cambria Math" panose="02040503050406030204" pitchFamily="18" charset="0"/>
                                          <a:ea typeface="Cambria Math" panose="02040503050406030204" pitchFamily="18" charset="0"/>
                                        </a:rPr>
                                        <m:t>𝐴</m:t>
                                      </m:r>
                                    </m:sub>
                                  </m:sSub>
                                </m:sub>
                              </m:sSub>
                            </m:e>
                          </m:d>
                        </m:e>
                      </m:func>
                    </m:oMath>
                  </m:oMathPara>
                </a14:m>
                <a:endParaRPr lang="en-US" sz="1200" dirty="0"/>
              </a:p>
            </p:txBody>
          </p:sp>
        </mc:Choice>
        <mc:Fallback xmlns="">
          <p:sp>
            <p:nvSpPr>
              <p:cNvPr id="17" name="TextBox 16">
                <a:extLst>
                  <a:ext uri="{FF2B5EF4-FFF2-40B4-BE49-F238E27FC236}">
                    <a16:creationId xmlns:a16="http://schemas.microsoft.com/office/drawing/2014/main" id="{B3EBECBD-BFF3-408C-9D5C-1F97864429CB}"/>
                  </a:ext>
                </a:extLst>
              </p:cNvPr>
              <p:cNvSpPr txBox="1">
                <a:spLocks noRot="1" noChangeAspect="1" noMove="1" noResize="1" noEditPoints="1" noAdjustHandles="1" noChangeArrowheads="1" noChangeShapeType="1" noTextEdit="1"/>
              </p:cNvSpPr>
              <p:nvPr/>
            </p:nvSpPr>
            <p:spPr>
              <a:xfrm>
                <a:off x="244475" y="3941760"/>
                <a:ext cx="4821256" cy="214674"/>
              </a:xfrm>
              <a:prstGeom prst="rect">
                <a:avLst/>
              </a:prstGeom>
              <a:blipFill>
                <a:blip r:embed="rId5"/>
                <a:stretch>
                  <a:fillRect l="-632" b="-2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5A47B6E-4658-4721-BAD3-DA65EAAB2597}"/>
                  </a:ext>
                </a:extLst>
              </p:cNvPr>
              <p:cNvSpPr txBox="1"/>
              <p:nvPr/>
            </p:nvSpPr>
            <p:spPr>
              <a:xfrm>
                <a:off x="252412" y="4237628"/>
                <a:ext cx="3580339" cy="2014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𝑆𝑖𝑛𝑔𝑙𝑒</m:t>
                      </m:r>
                      <m:r>
                        <a:rPr lang="en-US" sz="1200" b="0" i="1" smtClean="0">
                          <a:latin typeface="Cambria Math" panose="02040503050406030204" pitchFamily="18" charset="0"/>
                        </a:rPr>
                        <m:t> </m:t>
                      </m:r>
                      <m:r>
                        <a:rPr lang="en-US" sz="1200" b="0" i="1" smtClean="0">
                          <a:latin typeface="Cambria Math" panose="02040503050406030204" pitchFamily="18" charset="0"/>
                        </a:rPr>
                        <m:t>𝑃h𝑎𝑠𝑒</m:t>
                      </m:r>
                      <m:r>
                        <a:rPr lang="en-US" sz="1200" b="0" i="1" smtClean="0">
                          <a:latin typeface="Cambria Math" panose="02040503050406030204" pitchFamily="18" charset="0"/>
                        </a:rPr>
                        <m:t> </m:t>
                      </m:r>
                      <m:r>
                        <a:rPr lang="en-US" sz="1200" b="0" i="1" smtClean="0">
                          <a:latin typeface="Cambria Math" panose="02040503050406030204" pitchFamily="18" charset="0"/>
                        </a:rPr>
                        <m:t>𝐴𝑝𝑝𝑎𝑟𝑒𝑛𝑡</m:t>
                      </m:r>
                      <m:r>
                        <a:rPr lang="en-US" sz="1200" b="0" i="1" smtClean="0">
                          <a:latin typeface="Cambria Math" panose="02040503050406030204" pitchFamily="18" charset="0"/>
                        </a:rPr>
                        <m:t> </m:t>
                      </m:r>
                      <m:r>
                        <a:rPr lang="en-US" sz="1200" b="0" i="1" smtClean="0">
                          <a:latin typeface="Cambria Math" panose="02040503050406030204" pitchFamily="18" charset="0"/>
                        </a:rPr>
                        <m:t>𝑃𝑜𝑤𝑒𝑟</m:t>
                      </m:r>
                      <m:r>
                        <a:rPr lang="en-US" sz="1200" b="0" i="1" smtClean="0">
                          <a:latin typeface="Cambria Math" panose="02040503050406030204" pitchFamily="18" charset="0"/>
                        </a:rPr>
                        <m:t>(</m:t>
                      </m:r>
                      <m:r>
                        <a:rPr lang="en-US" sz="1200" b="0" i="1" smtClean="0">
                          <a:latin typeface="Cambria Math" panose="02040503050406030204" pitchFamily="18" charset="0"/>
                        </a:rPr>
                        <m:t>𝑉𝐴𝑠</m:t>
                      </m:r>
                      <m:r>
                        <a:rPr lang="en-US" sz="1200" b="0" i="1" smtClean="0">
                          <a:latin typeface="Cambria Math" panose="02040503050406030204" pitchFamily="18" charset="0"/>
                        </a:rPr>
                        <m:t>)= </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𝑉</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𝐴</m:t>
                              </m:r>
                            </m:e>
                            <m:sub>
                              <m:r>
                                <a:rPr lang="en-US" sz="1200" b="0" i="1" smtClean="0">
                                  <a:latin typeface="Cambria Math" panose="02040503050406030204" pitchFamily="18" charset="0"/>
                                </a:rPr>
                                <m:t>𝑟𝑚𝑠</m:t>
                              </m:r>
                            </m:sub>
                          </m:sSub>
                        </m:sub>
                      </m:sSub>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𝐼</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𝐴</m:t>
                              </m:r>
                            </m:e>
                            <m:sub>
                              <m:r>
                                <a:rPr lang="en-US" sz="1200" b="0" i="1" smtClean="0">
                                  <a:latin typeface="Cambria Math" panose="02040503050406030204" pitchFamily="18" charset="0"/>
                                  <a:ea typeface="Cambria Math" panose="02040503050406030204" pitchFamily="18" charset="0"/>
                                </a:rPr>
                                <m:t>𝑟𝑚𝑠</m:t>
                              </m:r>
                            </m:sub>
                          </m:sSub>
                        </m:sub>
                      </m:sSub>
                    </m:oMath>
                  </m:oMathPara>
                </a14:m>
                <a:endParaRPr lang="en-US" sz="1200" dirty="0"/>
              </a:p>
            </p:txBody>
          </p:sp>
        </mc:Choice>
        <mc:Fallback xmlns="">
          <p:sp>
            <p:nvSpPr>
              <p:cNvPr id="18" name="TextBox 17">
                <a:extLst>
                  <a:ext uri="{FF2B5EF4-FFF2-40B4-BE49-F238E27FC236}">
                    <a16:creationId xmlns:a16="http://schemas.microsoft.com/office/drawing/2014/main" id="{55A47B6E-4658-4721-BAD3-DA65EAAB2597}"/>
                  </a:ext>
                </a:extLst>
              </p:cNvPr>
              <p:cNvSpPr txBox="1">
                <a:spLocks noRot="1" noChangeAspect="1" noMove="1" noResize="1" noEditPoints="1" noAdjustHandles="1" noChangeArrowheads="1" noChangeShapeType="1" noTextEdit="1"/>
              </p:cNvSpPr>
              <p:nvPr/>
            </p:nvSpPr>
            <p:spPr>
              <a:xfrm>
                <a:off x="252412" y="4237628"/>
                <a:ext cx="3580339" cy="201465"/>
              </a:xfrm>
              <a:prstGeom prst="rect">
                <a:avLst/>
              </a:prstGeom>
              <a:blipFill>
                <a:blip r:embed="rId6"/>
                <a:stretch>
                  <a:fillRect l="-1020" b="-30303"/>
                </a:stretch>
              </a:blipFill>
            </p:spPr>
            <p:txBody>
              <a:bodyPr/>
              <a:lstStyle/>
              <a:p>
                <a:r>
                  <a:rPr lang="en-US">
                    <a:noFill/>
                  </a:rPr>
                  <a:t> </a:t>
                </a:r>
              </a:p>
            </p:txBody>
          </p:sp>
        </mc:Fallback>
      </mc:AlternateContent>
    </p:spTree>
    <p:extLst>
      <p:ext uri="{BB962C8B-B14F-4D97-AF65-F5344CB8AC3E}">
        <p14:creationId xmlns:p14="http://schemas.microsoft.com/office/powerpoint/2010/main" val="3386828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97BDA3-D136-47E2-A619-61A509408BDB}"/>
              </a:ext>
            </a:extLst>
          </p:cNvPr>
          <p:cNvSpPr>
            <a:spLocks noGrp="1"/>
          </p:cNvSpPr>
          <p:nvPr>
            <p:ph type="body" sz="quarter" idx="13"/>
          </p:nvPr>
        </p:nvSpPr>
        <p:spPr/>
        <p:txBody>
          <a:bodyPr/>
          <a:lstStyle/>
          <a:p>
            <a:endParaRPr lang="en-US"/>
          </a:p>
        </p:txBody>
      </p:sp>
      <p:sp>
        <p:nvSpPr>
          <p:cNvPr id="11" name="Text Placeholder 10">
            <a:extLst>
              <a:ext uri="{FF2B5EF4-FFF2-40B4-BE49-F238E27FC236}">
                <a16:creationId xmlns:a16="http://schemas.microsoft.com/office/drawing/2014/main" id="{07D914A0-FEF9-46C4-B48D-DAAC8D6C8D66}"/>
              </a:ext>
            </a:extLst>
          </p:cNvPr>
          <p:cNvSpPr>
            <a:spLocks noGrp="1"/>
          </p:cNvSpPr>
          <p:nvPr>
            <p:ph type="body" sz="quarter" idx="16"/>
          </p:nvPr>
        </p:nvSpPr>
        <p:spPr/>
        <p:txBody>
          <a:bodyPr/>
          <a:lstStyle/>
          <a:p>
            <a:r>
              <a:rPr lang="en-US" dirty="0"/>
              <a:t>Calculating Energy</a:t>
            </a:r>
          </a:p>
        </p:txBody>
      </p:sp>
      <p:pic>
        <p:nvPicPr>
          <p:cNvPr id="13" name="Content Placeholder 12">
            <a:extLst>
              <a:ext uri="{FF2B5EF4-FFF2-40B4-BE49-F238E27FC236}">
                <a16:creationId xmlns:a16="http://schemas.microsoft.com/office/drawing/2014/main" id="{0832CD16-4E4C-4B50-B92B-3BE844154418}"/>
              </a:ext>
            </a:extLst>
          </p:cNvPr>
          <p:cNvPicPr>
            <a:picLocks noGrp="1" noChangeAspect="1"/>
          </p:cNvPicPr>
          <p:nvPr>
            <p:ph sz="quarter" idx="18"/>
          </p:nvPr>
        </p:nvPicPr>
        <p:blipFill>
          <a:blip r:embed="rId2"/>
          <a:stretch>
            <a:fillRect/>
          </a:stretch>
        </p:blipFill>
        <p:spPr>
          <a:xfrm>
            <a:off x="1132106" y="1201738"/>
            <a:ext cx="3827025" cy="2300287"/>
          </a:xfrm>
          <a:prstGeom prst="rect">
            <a:avLst/>
          </a:prstGeom>
        </p:spPr>
      </p:pic>
      <p:sp>
        <p:nvSpPr>
          <p:cNvPr id="10" name="Content Placeholder 9">
            <a:extLst>
              <a:ext uri="{FF2B5EF4-FFF2-40B4-BE49-F238E27FC236}">
                <a16:creationId xmlns:a16="http://schemas.microsoft.com/office/drawing/2014/main" id="{F4BB2E28-BA39-44F8-91EB-80EE853BB965}"/>
              </a:ext>
            </a:extLst>
          </p:cNvPr>
          <p:cNvSpPr>
            <a:spLocks noGrp="1"/>
          </p:cNvSpPr>
          <p:nvPr>
            <p:ph sz="quarter" idx="19"/>
          </p:nvPr>
        </p:nvSpPr>
        <p:spPr/>
        <p:txBody>
          <a:bodyPr/>
          <a:lstStyle/>
          <a:p>
            <a:r>
              <a:rPr lang="en-US" dirty="0"/>
              <a:t>A, B, and C are constant in the equation</a:t>
            </a:r>
          </a:p>
          <a:p>
            <a:r>
              <a:rPr lang="en-US" dirty="0"/>
              <a:t>Energy can be simplified at calculating the area under the curve</a:t>
            </a:r>
          </a:p>
          <a:p>
            <a:r>
              <a:rPr lang="en-US" dirty="0"/>
              <a:t>High sampling rates provide small distances between data points and reduce error introduce from noise by keeping the line between points flat</a:t>
            </a:r>
          </a:p>
          <a:p>
            <a:r>
              <a:rPr lang="en-US" dirty="0"/>
              <a:t>Energy is the sum of the area of each section using the trapezoid formula for area</a:t>
            </a:r>
          </a:p>
        </p:txBody>
      </p:sp>
      <p:sp>
        <p:nvSpPr>
          <p:cNvPr id="12" name="Text Placeholder 11">
            <a:extLst>
              <a:ext uri="{FF2B5EF4-FFF2-40B4-BE49-F238E27FC236}">
                <a16:creationId xmlns:a16="http://schemas.microsoft.com/office/drawing/2014/main" id="{DDE598CD-94BE-4CFE-8EB3-67FFCF2BD763}"/>
              </a:ext>
            </a:extLst>
          </p:cNvPr>
          <p:cNvSpPr>
            <a:spLocks noGrp="1"/>
          </p:cNvSpPr>
          <p:nvPr>
            <p:ph type="body" sz="quarter" idx="32"/>
          </p:nvPr>
        </p:nvSpPr>
        <p:spPr/>
        <p:txBody>
          <a:bodyPr/>
          <a:lstStyle/>
          <a:p>
            <a:endParaRPr lang="en-US"/>
          </a:p>
        </p:txBody>
      </p:sp>
      <p:sp>
        <p:nvSpPr>
          <p:cNvPr id="5" name="Slide Number Placeholder 4">
            <a:extLst>
              <a:ext uri="{FF2B5EF4-FFF2-40B4-BE49-F238E27FC236}">
                <a16:creationId xmlns:a16="http://schemas.microsoft.com/office/drawing/2014/main" id="{C503D71C-88CC-4B0A-A009-CFE2E9967DE1}"/>
              </a:ext>
            </a:extLst>
          </p:cNvPr>
          <p:cNvSpPr>
            <a:spLocks noGrp="1"/>
          </p:cNvSpPr>
          <p:nvPr>
            <p:ph type="sldNum" sz="quarter" idx="4"/>
          </p:nvPr>
        </p:nvSpPr>
        <p:spPr/>
        <p:txBody>
          <a:bodyPr/>
          <a:lstStyle/>
          <a:p>
            <a:r>
              <a:rPr lang="en-US"/>
              <a:t>Page </a:t>
            </a:r>
            <a:fld id="{5A9C12DC-491F-9444-86A2-13AC5C62A2FC}" type="slidenum">
              <a:rPr lang="en-US" smtClean="0"/>
              <a:pPr/>
              <a:t>15</a:t>
            </a:fld>
            <a:endParaRPr lang="en-US" dirty="0"/>
          </a:p>
        </p:txBody>
      </p:sp>
      <p:sp>
        <p:nvSpPr>
          <p:cNvPr id="6" name="Footer Placeholder 5">
            <a:extLst>
              <a:ext uri="{FF2B5EF4-FFF2-40B4-BE49-F238E27FC236}">
                <a16:creationId xmlns:a16="http://schemas.microsoft.com/office/drawing/2014/main" id="{1DC7355C-66EF-4E57-BABB-311C6DA4A64E}"/>
              </a:ext>
            </a:extLst>
          </p:cNvPr>
          <p:cNvSpPr>
            <a:spLocks noGrp="1"/>
          </p:cNvSpPr>
          <p:nvPr>
            <p:ph type="ftr" sz="quarter" idx="3"/>
          </p:nvPr>
        </p:nvSpPr>
        <p:spPr/>
        <p:txBody>
          <a:bodyPr/>
          <a:lstStyle/>
          <a:p>
            <a:r>
              <a:rPr lang="en-US"/>
              <a:t>Property of Schneider Electric |</a:t>
            </a:r>
            <a:endParaRPr lang="en-US"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70312A7-363D-43FA-8665-209285FC4B3A}"/>
                  </a:ext>
                </a:extLst>
              </p:cNvPr>
              <p:cNvSpPr txBox="1"/>
              <p:nvPr/>
            </p:nvSpPr>
            <p:spPr>
              <a:xfrm>
                <a:off x="1765843" y="3708723"/>
                <a:ext cx="2206630" cy="6002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0</m:t>
                          </m:r>
                        </m:sub>
                        <m:sup>
                          <m:r>
                            <a:rPr lang="en-US" b="0" i="1" smtClean="0">
                              <a:latin typeface="Cambria Math" panose="02040503050406030204" pitchFamily="18" charset="0"/>
                            </a:rPr>
                            <m:t>𝑎</m:t>
                          </m:r>
                        </m:sup>
                        <m:e>
                          <m:r>
                            <a:rPr lang="en-US" b="0" i="1" smtClean="0">
                              <a:latin typeface="Cambria Math" panose="02040503050406030204" pitchFamily="18" charset="0"/>
                            </a:rPr>
                            <m:t>𝐴</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func>
                            <m:funcPr>
                              <m:ctrlPr>
                                <a:rPr lang="en-US" i="1">
                                  <a:latin typeface="Cambria Math" panose="02040503050406030204" pitchFamily="18" charset="0"/>
                                  <a:ea typeface="Cambria Math" panose="02040503050406030204" pitchFamily="18" charset="0"/>
                                </a:rPr>
                              </m:ctrlPr>
                            </m:funcPr>
                            <m:fName>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cos</m:t>
                              </m:r>
                            </m:fName>
                            <m:e>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𝐶𝑡</m:t>
                                  </m:r>
                                </m:e>
                              </m:d>
                            </m:e>
                          </m:func>
                          <m:r>
                            <a:rPr lang="en-US" b="0" i="1" smtClean="0">
                              <a:latin typeface="Cambria Math" panose="02040503050406030204" pitchFamily="18" charset="0"/>
                              <a:ea typeface="Cambria Math" panose="02040503050406030204" pitchFamily="18" charset="0"/>
                            </a:rPr>
                            <m:t>𝑑𝑡</m:t>
                          </m:r>
                        </m:e>
                      </m:nary>
                    </m:oMath>
                  </m:oMathPara>
                </a14:m>
                <a:endParaRPr lang="en-US" dirty="0"/>
              </a:p>
            </p:txBody>
          </p:sp>
        </mc:Choice>
        <mc:Fallback xmlns="">
          <p:sp>
            <p:nvSpPr>
              <p:cNvPr id="14" name="TextBox 13">
                <a:extLst>
                  <a:ext uri="{FF2B5EF4-FFF2-40B4-BE49-F238E27FC236}">
                    <a16:creationId xmlns:a16="http://schemas.microsoft.com/office/drawing/2014/main" id="{070312A7-363D-43FA-8665-209285FC4B3A}"/>
                  </a:ext>
                </a:extLst>
              </p:cNvPr>
              <p:cNvSpPr txBox="1">
                <a:spLocks noRot="1" noChangeAspect="1" noMove="1" noResize="1" noEditPoints="1" noAdjustHandles="1" noChangeArrowheads="1" noChangeShapeType="1" noTextEdit="1"/>
              </p:cNvSpPr>
              <p:nvPr/>
            </p:nvSpPr>
            <p:spPr>
              <a:xfrm>
                <a:off x="1765843" y="3708723"/>
                <a:ext cx="2206630" cy="600229"/>
              </a:xfrm>
              <a:prstGeom prst="rect">
                <a:avLst/>
              </a:prstGeom>
              <a:blipFill>
                <a:blip r:embed="rId3"/>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BA88789F-26A4-4F0E-B22B-DA4D2E4A30F4}"/>
              </a:ext>
            </a:extLst>
          </p:cNvPr>
          <p:cNvSpPr txBox="1"/>
          <p:nvPr/>
        </p:nvSpPr>
        <p:spPr>
          <a:xfrm>
            <a:off x="1138879" y="3334301"/>
            <a:ext cx="3845925" cy="215444"/>
          </a:xfrm>
          <a:prstGeom prst="rect">
            <a:avLst/>
          </a:prstGeom>
          <a:noFill/>
        </p:spPr>
        <p:txBody>
          <a:bodyPr wrap="none" rtlCol="0">
            <a:spAutoFit/>
          </a:bodyPr>
          <a:lstStyle/>
          <a:p>
            <a:r>
              <a:rPr lang="en-US" sz="800" b="1" dirty="0">
                <a:solidFill>
                  <a:schemeClr val="bg1"/>
                </a:solidFill>
              </a:rPr>
              <a:t>0                     0+t                    0+2t                 0+3t                  0+4t                    a</a:t>
            </a:r>
          </a:p>
        </p:txBody>
      </p:sp>
    </p:spTree>
    <p:extLst>
      <p:ext uri="{BB962C8B-B14F-4D97-AF65-F5344CB8AC3E}">
        <p14:creationId xmlns:p14="http://schemas.microsoft.com/office/powerpoint/2010/main" val="2959202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59AA0F6-B309-4567-9C72-F228417C55DB}"/>
              </a:ext>
            </a:extLst>
          </p:cNvPr>
          <p:cNvSpPr>
            <a:spLocks noGrp="1"/>
          </p:cNvSpPr>
          <p:nvPr>
            <p:ph type="body" sz="quarter" idx="13"/>
          </p:nvPr>
        </p:nvSpPr>
        <p:spPr/>
        <p:txBody>
          <a:bodyPr/>
          <a:lstStyle/>
          <a:p>
            <a:r>
              <a:rPr lang="en-US" dirty="0"/>
              <a:t>Single Phase Power &amp; Energy</a:t>
            </a:r>
          </a:p>
        </p:txBody>
      </p:sp>
      <p:pic>
        <p:nvPicPr>
          <p:cNvPr id="13" name="Content Placeholder 12">
            <a:extLst>
              <a:ext uri="{FF2B5EF4-FFF2-40B4-BE49-F238E27FC236}">
                <a16:creationId xmlns:a16="http://schemas.microsoft.com/office/drawing/2014/main" id="{E443A28A-28E3-403A-9FA2-F6323A1FCE81}"/>
              </a:ext>
            </a:extLst>
          </p:cNvPr>
          <p:cNvPicPr>
            <a:picLocks noGrp="1" noChangeAspect="1"/>
          </p:cNvPicPr>
          <p:nvPr>
            <p:ph sz="quarter" idx="18"/>
          </p:nvPr>
        </p:nvPicPr>
        <p:blipFill>
          <a:blip r:embed="rId2"/>
          <a:stretch>
            <a:fillRect/>
          </a:stretch>
        </p:blipFill>
        <p:spPr>
          <a:xfrm>
            <a:off x="252411" y="1201738"/>
            <a:ext cx="5569066" cy="2899728"/>
          </a:xfrm>
          <a:prstGeom prst="rect">
            <a:avLst/>
          </a:prstGeom>
        </p:spPr>
      </p:pic>
      <p:sp>
        <p:nvSpPr>
          <p:cNvPr id="10" name="Content Placeholder 9">
            <a:extLst>
              <a:ext uri="{FF2B5EF4-FFF2-40B4-BE49-F238E27FC236}">
                <a16:creationId xmlns:a16="http://schemas.microsoft.com/office/drawing/2014/main" id="{BF9DB684-7231-4C70-800A-C537310BED02}"/>
              </a:ext>
            </a:extLst>
          </p:cNvPr>
          <p:cNvSpPr>
            <a:spLocks noGrp="1"/>
          </p:cNvSpPr>
          <p:nvPr>
            <p:ph sz="quarter" idx="19"/>
          </p:nvPr>
        </p:nvSpPr>
        <p:spPr>
          <a:xfrm>
            <a:off x="6192839" y="1411711"/>
            <a:ext cx="2698750" cy="2984182"/>
          </a:xfrm>
        </p:spPr>
        <p:txBody>
          <a:bodyPr/>
          <a:lstStyle/>
          <a:p>
            <a:r>
              <a:rPr lang="en-US" dirty="0"/>
              <a:t>Energy accumulation on a sample-by-sample analysis</a:t>
            </a:r>
          </a:p>
          <a:p>
            <a:r>
              <a:rPr lang="en-US" dirty="0"/>
              <a:t>Energy accumulation accelerates at peaks and decreases at negative peaks</a:t>
            </a:r>
          </a:p>
          <a:p>
            <a:r>
              <a:rPr lang="en-US" dirty="0"/>
              <a:t>When power wave crosses X axis energy will fall, or have a negative slope</a:t>
            </a:r>
          </a:p>
          <a:p>
            <a:r>
              <a:rPr lang="en-US" dirty="0"/>
              <a:t>Higher sampling rates provided a more rounded curve, and increase accuracy</a:t>
            </a:r>
          </a:p>
          <a:p>
            <a:endParaRPr lang="en-US" dirty="0"/>
          </a:p>
          <a:p>
            <a:endParaRPr lang="en-US" dirty="0"/>
          </a:p>
        </p:txBody>
      </p:sp>
      <p:sp>
        <p:nvSpPr>
          <p:cNvPr id="5" name="Slide Number Placeholder 4">
            <a:extLst>
              <a:ext uri="{FF2B5EF4-FFF2-40B4-BE49-F238E27FC236}">
                <a16:creationId xmlns:a16="http://schemas.microsoft.com/office/drawing/2014/main" id="{61854FB1-FD65-46A5-B00E-2D39C1DDE35F}"/>
              </a:ext>
            </a:extLst>
          </p:cNvPr>
          <p:cNvSpPr>
            <a:spLocks noGrp="1"/>
          </p:cNvSpPr>
          <p:nvPr>
            <p:ph type="sldNum" sz="quarter" idx="4"/>
          </p:nvPr>
        </p:nvSpPr>
        <p:spPr/>
        <p:txBody>
          <a:bodyPr/>
          <a:lstStyle/>
          <a:p>
            <a:r>
              <a:rPr lang="en-US"/>
              <a:t>Page </a:t>
            </a:r>
            <a:fld id="{5A9C12DC-491F-9444-86A2-13AC5C62A2FC}" type="slidenum">
              <a:rPr lang="en-US" smtClean="0"/>
              <a:pPr/>
              <a:t>16</a:t>
            </a:fld>
            <a:endParaRPr lang="en-US" dirty="0"/>
          </a:p>
        </p:txBody>
      </p:sp>
      <p:sp>
        <p:nvSpPr>
          <p:cNvPr id="6" name="Footer Placeholder 5">
            <a:extLst>
              <a:ext uri="{FF2B5EF4-FFF2-40B4-BE49-F238E27FC236}">
                <a16:creationId xmlns:a16="http://schemas.microsoft.com/office/drawing/2014/main" id="{6DFE4F7D-E8CC-42FE-B241-B4FC2314696E}"/>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1633208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2AB9BD-DD15-4779-8198-FC3D69AF4C1F}"/>
              </a:ext>
            </a:extLst>
          </p:cNvPr>
          <p:cNvSpPr>
            <a:spLocks noGrp="1"/>
          </p:cNvSpPr>
          <p:nvPr>
            <p:ph type="body" sz="quarter" idx="13"/>
          </p:nvPr>
        </p:nvSpPr>
        <p:spPr/>
        <p:txBody>
          <a:bodyPr/>
          <a:lstStyle/>
          <a:p>
            <a:endParaRPr lang="en-US" dirty="0"/>
          </a:p>
        </p:txBody>
      </p:sp>
      <p:sp>
        <p:nvSpPr>
          <p:cNvPr id="10" name="Text Placeholder 9">
            <a:extLst>
              <a:ext uri="{FF2B5EF4-FFF2-40B4-BE49-F238E27FC236}">
                <a16:creationId xmlns:a16="http://schemas.microsoft.com/office/drawing/2014/main" id="{30D73613-03D2-4622-A5A7-3C52E4AED426}"/>
              </a:ext>
            </a:extLst>
          </p:cNvPr>
          <p:cNvSpPr>
            <a:spLocks noGrp="1"/>
          </p:cNvSpPr>
          <p:nvPr>
            <p:ph type="body" sz="quarter" idx="16"/>
          </p:nvPr>
        </p:nvSpPr>
        <p:spPr/>
        <p:txBody>
          <a:bodyPr/>
          <a:lstStyle/>
          <a:p>
            <a:r>
              <a:rPr lang="en-US" dirty="0"/>
              <a:t>3 Phase Power &amp; Energy (Balanced)</a:t>
            </a:r>
          </a:p>
        </p:txBody>
      </p:sp>
      <p:pic>
        <p:nvPicPr>
          <p:cNvPr id="12" name="Content Placeholder 11">
            <a:extLst>
              <a:ext uri="{FF2B5EF4-FFF2-40B4-BE49-F238E27FC236}">
                <a16:creationId xmlns:a16="http://schemas.microsoft.com/office/drawing/2014/main" id="{8292FEBE-BA89-44DD-A4DA-4298F0EC4D1B}"/>
              </a:ext>
            </a:extLst>
          </p:cNvPr>
          <p:cNvPicPr>
            <a:picLocks noGrp="1" noChangeAspect="1"/>
          </p:cNvPicPr>
          <p:nvPr>
            <p:ph sz="quarter" idx="18"/>
          </p:nvPr>
        </p:nvPicPr>
        <p:blipFill>
          <a:blip r:embed="rId2"/>
          <a:stretch>
            <a:fillRect/>
          </a:stretch>
        </p:blipFill>
        <p:spPr>
          <a:xfrm>
            <a:off x="252411" y="1001712"/>
            <a:ext cx="5574419" cy="3390708"/>
          </a:xfrm>
          <a:prstGeom prst="rect">
            <a:avLst/>
          </a:prstGeom>
        </p:spPr>
      </p:pic>
      <p:sp>
        <p:nvSpPr>
          <p:cNvPr id="9" name="Content Placeholder 8">
            <a:extLst>
              <a:ext uri="{FF2B5EF4-FFF2-40B4-BE49-F238E27FC236}">
                <a16:creationId xmlns:a16="http://schemas.microsoft.com/office/drawing/2014/main" id="{0BD21FD7-794E-4EDA-9961-7D9B2EEA2880}"/>
              </a:ext>
            </a:extLst>
          </p:cNvPr>
          <p:cNvSpPr>
            <a:spLocks noGrp="1"/>
          </p:cNvSpPr>
          <p:nvPr>
            <p:ph sz="quarter" idx="19"/>
          </p:nvPr>
        </p:nvSpPr>
        <p:spPr/>
        <p:txBody>
          <a:bodyPr/>
          <a:lstStyle/>
          <a:p>
            <a:r>
              <a:rPr lang="en-US" dirty="0"/>
              <a:t>In a balanced 3 phase load, the power total is constant on a sample by sample analysis!</a:t>
            </a:r>
          </a:p>
          <a:p>
            <a:r>
              <a:rPr lang="en-US" dirty="0"/>
              <a:t>Energy accumulates in a linear progression</a:t>
            </a:r>
          </a:p>
          <a:p>
            <a:r>
              <a:rPr lang="en-US" dirty="0"/>
              <a:t>This is only true when power is balanced</a:t>
            </a:r>
          </a:p>
          <a:p>
            <a:r>
              <a:rPr lang="en-US" dirty="0"/>
              <a:t>When power is unbalanced the energy accumulation isn’t linear</a:t>
            </a:r>
          </a:p>
        </p:txBody>
      </p:sp>
      <p:sp>
        <p:nvSpPr>
          <p:cNvPr id="5" name="Slide Number Placeholder 4">
            <a:extLst>
              <a:ext uri="{FF2B5EF4-FFF2-40B4-BE49-F238E27FC236}">
                <a16:creationId xmlns:a16="http://schemas.microsoft.com/office/drawing/2014/main" id="{D9494728-C700-4C2D-AA1F-99F095B4D3DE}"/>
              </a:ext>
            </a:extLst>
          </p:cNvPr>
          <p:cNvSpPr>
            <a:spLocks noGrp="1"/>
          </p:cNvSpPr>
          <p:nvPr>
            <p:ph type="sldNum" sz="quarter" idx="4"/>
          </p:nvPr>
        </p:nvSpPr>
        <p:spPr/>
        <p:txBody>
          <a:bodyPr/>
          <a:lstStyle/>
          <a:p>
            <a:r>
              <a:rPr lang="en-US"/>
              <a:t>Page </a:t>
            </a:r>
            <a:fld id="{5A9C12DC-491F-9444-86A2-13AC5C62A2FC}" type="slidenum">
              <a:rPr lang="en-US" smtClean="0"/>
              <a:pPr/>
              <a:t>17</a:t>
            </a:fld>
            <a:endParaRPr lang="en-US" dirty="0"/>
          </a:p>
        </p:txBody>
      </p:sp>
      <p:sp>
        <p:nvSpPr>
          <p:cNvPr id="6" name="Footer Placeholder 5">
            <a:extLst>
              <a:ext uri="{FF2B5EF4-FFF2-40B4-BE49-F238E27FC236}">
                <a16:creationId xmlns:a16="http://schemas.microsoft.com/office/drawing/2014/main" id="{05014D43-AFED-43CA-8395-C6AED174BD54}"/>
              </a:ext>
            </a:extLst>
          </p:cNvPr>
          <p:cNvSpPr>
            <a:spLocks noGrp="1"/>
          </p:cNvSpPr>
          <p:nvPr>
            <p:ph type="ftr" sz="quarter" idx="3"/>
          </p:nvPr>
        </p:nvSpPr>
        <p:spPr/>
        <p:txBody>
          <a:bodyPr/>
          <a:lstStyle/>
          <a:p>
            <a:r>
              <a:rPr lang="en-US"/>
              <a:t>Property of Schneider Electric |</a:t>
            </a:r>
            <a:endParaRPr lang="en-US" dirty="0"/>
          </a:p>
        </p:txBody>
      </p:sp>
      <p:pic>
        <p:nvPicPr>
          <p:cNvPr id="14" name="Picture 13">
            <a:extLst>
              <a:ext uri="{FF2B5EF4-FFF2-40B4-BE49-F238E27FC236}">
                <a16:creationId xmlns:a16="http://schemas.microsoft.com/office/drawing/2014/main" id="{E9E356AD-05A1-4DCB-9D01-FBF2C1A5BA69}"/>
              </a:ext>
            </a:extLst>
          </p:cNvPr>
          <p:cNvPicPr>
            <a:picLocks noChangeAspect="1"/>
          </p:cNvPicPr>
          <p:nvPr/>
        </p:nvPicPr>
        <p:blipFill>
          <a:blip r:embed="rId3"/>
          <a:stretch>
            <a:fillRect/>
          </a:stretch>
        </p:blipFill>
        <p:spPr>
          <a:xfrm>
            <a:off x="252411" y="1001712"/>
            <a:ext cx="5577840" cy="3392790"/>
          </a:xfrm>
          <a:prstGeom prst="rect">
            <a:avLst/>
          </a:prstGeom>
        </p:spPr>
      </p:pic>
    </p:spTree>
    <p:extLst>
      <p:ext uri="{BB962C8B-B14F-4D97-AF65-F5344CB8AC3E}">
        <p14:creationId xmlns:p14="http://schemas.microsoft.com/office/powerpoint/2010/main" val="91754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randombar(horizontal)">
                                      <p:cBhvr>
                                        <p:cTn id="1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DFB1F9E-065C-4358-A907-7FA239058340}"/>
              </a:ext>
            </a:extLst>
          </p:cNvPr>
          <p:cNvPicPr>
            <a:picLocks noGrp="1" noChangeAspect="1"/>
          </p:cNvPicPr>
          <p:nvPr>
            <p:ph type="pic" sz="quarter" idx="10"/>
          </p:nvPr>
        </p:nvPicPr>
        <p:blipFill>
          <a:blip r:embed="rId2"/>
          <a:srcRect t="15" b="15"/>
          <a:stretch>
            <a:fillRect/>
          </a:stretch>
        </p:blipFill>
        <p:spPr>
          <a:prstGeom prst="rect">
            <a:avLst/>
          </a:prstGeom>
        </p:spPr>
      </p:pic>
      <p:sp>
        <p:nvSpPr>
          <p:cNvPr id="21" name="Title 20">
            <a:extLst>
              <a:ext uri="{FF2B5EF4-FFF2-40B4-BE49-F238E27FC236}">
                <a16:creationId xmlns:a16="http://schemas.microsoft.com/office/drawing/2014/main" id="{8429F165-E990-4CA7-924F-E0E46BBB5B94}"/>
              </a:ext>
            </a:extLst>
          </p:cNvPr>
          <p:cNvSpPr>
            <a:spLocks noGrp="1"/>
          </p:cNvSpPr>
          <p:nvPr>
            <p:ph type="title"/>
          </p:nvPr>
        </p:nvSpPr>
        <p:spPr/>
        <p:txBody>
          <a:bodyPr/>
          <a:lstStyle/>
          <a:p>
            <a:r>
              <a:rPr lang="en-US" dirty="0"/>
              <a:t>VARs and VAs Calculations</a:t>
            </a:r>
          </a:p>
        </p:txBody>
      </p:sp>
      <p:sp>
        <p:nvSpPr>
          <p:cNvPr id="22" name="Text Placeholder 21">
            <a:extLst>
              <a:ext uri="{FF2B5EF4-FFF2-40B4-BE49-F238E27FC236}">
                <a16:creationId xmlns:a16="http://schemas.microsoft.com/office/drawing/2014/main" id="{8645CADC-7EE3-40E1-9FA2-391E5D145E6F}"/>
              </a:ext>
            </a:extLst>
          </p:cNvPr>
          <p:cNvSpPr>
            <a:spLocks noGrp="1"/>
          </p:cNvSpPr>
          <p:nvPr>
            <p:ph type="body" sz="quarter" idx="11"/>
          </p:nvPr>
        </p:nvSpPr>
        <p:spPr/>
        <p:txBody>
          <a:bodyPr/>
          <a:lstStyle/>
          <a:p>
            <a:r>
              <a:rPr lang="en-US" dirty="0"/>
              <a:t>The Power Triangle</a:t>
            </a:r>
          </a:p>
        </p:txBody>
      </p:sp>
      <p:sp>
        <p:nvSpPr>
          <p:cNvPr id="19" name="Slide Number Placeholder 18">
            <a:extLst>
              <a:ext uri="{FF2B5EF4-FFF2-40B4-BE49-F238E27FC236}">
                <a16:creationId xmlns:a16="http://schemas.microsoft.com/office/drawing/2014/main" id="{9AB17B03-6218-40D9-B1EB-1612C6985ADF}"/>
              </a:ext>
            </a:extLst>
          </p:cNvPr>
          <p:cNvSpPr>
            <a:spLocks noGrp="1"/>
          </p:cNvSpPr>
          <p:nvPr>
            <p:ph type="sldNum" sz="quarter" idx="4"/>
          </p:nvPr>
        </p:nvSpPr>
        <p:spPr/>
        <p:txBody>
          <a:bodyPr/>
          <a:lstStyle/>
          <a:p>
            <a:r>
              <a:rPr lang="en-US"/>
              <a:t>Page </a:t>
            </a:r>
            <a:fld id="{5A9C12DC-491F-9444-86A2-13AC5C62A2FC}" type="slidenum">
              <a:rPr lang="en-US" smtClean="0"/>
              <a:pPr/>
              <a:t>18</a:t>
            </a:fld>
            <a:endParaRPr lang="en-US" dirty="0"/>
          </a:p>
        </p:txBody>
      </p:sp>
      <p:sp>
        <p:nvSpPr>
          <p:cNvPr id="20" name="Footer Placeholder 19">
            <a:extLst>
              <a:ext uri="{FF2B5EF4-FFF2-40B4-BE49-F238E27FC236}">
                <a16:creationId xmlns:a16="http://schemas.microsoft.com/office/drawing/2014/main" id="{C4F07236-4E8E-42E2-A2D7-0E81D01E3B0D}"/>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1458820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0F55680-2671-480B-BC5B-461CC0C28C02}"/>
              </a:ext>
            </a:extLst>
          </p:cNvPr>
          <p:cNvSpPr>
            <a:spLocks noGrp="1"/>
          </p:cNvSpPr>
          <p:nvPr>
            <p:ph sz="quarter" idx="31"/>
          </p:nvPr>
        </p:nvSpPr>
        <p:spPr/>
        <p:txBody>
          <a:bodyPr/>
          <a:lstStyle/>
          <a:p>
            <a:pPr marL="301624" indent="-285750">
              <a:buFont typeface="Arial" panose="020B0604020202020204" pitchFamily="34" charset="0"/>
              <a:buChar char="•"/>
            </a:pPr>
            <a:r>
              <a:rPr lang="en-US" dirty="0"/>
              <a:t>VA stands for Volt-Amps</a:t>
            </a:r>
          </a:p>
          <a:p>
            <a:pPr marL="490530" lvl="1" indent="-285750"/>
            <a:r>
              <a:rPr lang="en-US" dirty="0"/>
              <a:t>VA represents the total demand of a load</a:t>
            </a:r>
          </a:p>
          <a:p>
            <a:pPr marL="490530" lvl="1" indent="-285750"/>
            <a:r>
              <a:rPr lang="en-US" dirty="0"/>
              <a:t>It doesn’t account for phase relationship in calculation, and is determined by the magnitude of voltage and current</a:t>
            </a:r>
          </a:p>
          <a:p>
            <a:pPr marL="490530" lvl="1" indent="-285750"/>
            <a:endParaRPr lang="en-US" dirty="0"/>
          </a:p>
          <a:p>
            <a:pPr marL="301624" indent="-285750">
              <a:buFont typeface="Arial" panose="020B0604020202020204" pitchFamily="34" charset="0"/>
              <a:buChar char="•"/>
            </a:pPr>
            <a:r>
              <a:rPr lang="en-US" dirty="0"/>
              <a:t>VAR stands for Volt-Amps Reactive</a:t>
            </a:r>
          </a:p>
          <a:p>
            <a:pPr marL="490530" lvl="1" indent="-285750"/>
            <a:r>
              <a:rPr lang="en-US" dirty="0"/>
              <a:t>VARs represents the power lost to reactive components, usually as heat.</a:t>
            </a:r>
          </a:p>
          <a:p>
            <a:pPr marL="490530" lvl="1" indent="-285750"/>
            <a:r>
              <a:rPr lang="en-US" dirty="0"/>
              <a:t>VARs are a result of reactive loads like inductors and capacitors</a:t>
            </a:r>
          </a:p>
          <a:p>
            <a:pPr marL="490530" lvl="1" indent="-285750"/>
            <a:r>
              <a:rPr lang="en-US" dirty="0"/>
              <a:t>Calculation for VARs is very similar to calculation for power but uses the sin function instead of cosine.</a:t>
            </a:r>
          </a:p>
        </p:txBody>
      </p:sp>
      <p:sp>
        <p:nvSpPr>
          <p:cNvPr id="7" name="Text Placeholder 6">
            <a:extLst>
              <a:ext uri="{FF2B5EF4-FFF2-40B4-BE49-F238E27FC236}">
                <a16:creationId xmlns:a16="http://schemas.microsoft.com/office/drawing/2014/main" id="{6855D581-D143-4591-A02C-A280143E2D1E}"/>
              </a:ext>
            </a:extLst>
          </p:cNvPr>
          <p:cNvSpPr>
            <a:spLocks noGrp="1"/>
          </p:cNvSpPr>
          <p:nvPr>
            <p:ph type="body" sz="quarter" idx="32"/>
          </p:nvPr>
        </p:nvSpPr>
        <p:spPr/>
        <p:txBody>
          <a:bodyPr>
            <a:normAutofit fontScale="92500" lnSpcReduction="10000"/>
          </a:bodyPr>
          <a:lstStyle/>
          <a:p>
            <a:r>
              <a:rPr lang="en-US" dirty="0"/>
              <a:t>What are VARs and VAs</a:t>
            </a:r>
          </a:p>
        </p:txBody>
      </p:sp>
      <p:sp>
        <p:nvSpPr>
          <p:cNvPr id="8" name="Text Placeholder 7">
            <a:extLst>
              <a:ext uri="{FF2B5EF4-FFF2-40B4-BE49-F238E27FC236}">
                <a16:creationId xmlns:a16="http://schemas.microsoft.com/office/drawing/2014/main" id="{94FB2A23-7176-4D00-8F55-AA3FEC1AD416}"/>
              </a:ext>
            </a:extLst>
          </p:cNvPr>
          <p:cNvSpPr>
            <a:spLocks noGrp="1"/>
          </p:cNvSpPr>
          <p:nvPr>
            <p:ph type="body" sz="quarter" idx="33"/>
          </p:nvPr>
        </p:nvSpPr>
        <p:spPr/>
        <p:txBody>
          <a:bodyPr>
            <a:normAutofit fontScale="85000" lnSpcReduction="20000"/>
          </a:bodyPr>
          <a:lstStyle/>
          <a:p>
            <a:endParaRPr lang="en-US"/>
          </a:p>
        </p:txBody>
      </p:sp>
      <p:sp>
        <p:nvSpPr>
          <p:cNvPr id="4" name="Slide Number Placeholder 3">
            <a:extLst>
              <a:ext uri="{FF2B5EF4-FFF2-40B4-BE49-F238E27FC236}">
                <a16:creationId xmlns:a16="http://schemas.microsoft.com/office/drawing/2014/main" id="{13360542-2D61-4B52-8753-513C5C4DF048}"/>
              </a:ext>
            </a:extLst>
          </p:cNvPr>
          <p:cNvSpPr>
            <a:spLocks noGrp="1"/>
          </p:cNvSpPr>
          <p:nvPr>
            <p:ph type="sldNum" sz="quarter" idx="4"/>
          </p:nvPr>
        </p:nvSpPr>
        <p:spPr/>
        <p:txBody>
          <a:bodyPr/>
          <a:lstStyle/>
          <a:p>
            <a:r>
              <a:rPr lang="en-US"/>
              <a:t>Page </a:t>
            </a:r>
            <a:fld id="{5A9C12DC-491F-9444-86A2-13AC5C62A2FC}" type="slidenum">
              <a:rPr lang="en-US" smtClean="0"/>
              <a:pPr/>
              <a:t>19</a:t>
            </a:fld>
            <a:endParaRPr lang="en-US" dirty="0"/>
          </a:p>
        </p:txBody>
      </p:sp>
      <p:sp>
        <p:nvSpPr>
          <p:cNvPr id="5" name="Footer Placeholder 4">
            <a:extLst>
              <a:ext uri="{FF2B5EF4-FFF2-40B4-BE49-F238E27FC236}">
                <a16:creationId xmlns:a16="http://schemas.microsoft.com/office/drawing/2014/main" id="{3F8BC1DD-0B79-4678-81FA-DE5473912B17}"/>
              </a:ext>
            </a:extLst>
          </p:cNvPr>
          <p:cNvSpPr>
            <a:spLocks noGrp="1"/>
          </p:cNvSpPr>
          <p:nvPr>
            <p:ph type="ftr" sz="quarter" idx="3"/>
          </p:nvPr>
        </p:nvSpPr>
        <p:spPr/>
        <p:txBody>
          <a:bodyPr/>
          <a:lstStyle/>
          <a:p>
            <a:r>
              <a:rPr lang="en-US"/>
              <a:t>Property of Schneider Electric |</a:t>
            </a:r>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6C46B12-B96E-4DC9-959C-542151CF3447}"/>
                  </a:ext>
                </a:extLst>
              </p:cNvPr>
              <p:cNvSpPr txBox="1"/>
              <p:nvPr/>
            </p:nvSpPr>
            <p:spPr>
              <a:xfrm>
                <a:off x="2161371" y="4296523"/>
                <a:ext cx="4821256" cy="2146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𝑆𝑖𝑛𝑔𝑙𝑒</m:t>
                      </m:r>
                      <m:r>
                        <a:rPr lang="en-US" sz="1200" b="0" i="1" smtClean="0">
                          <a:latin typeface="Cambria Math" panose="02040503050406030204" pitchFamily="18" charset="0"/>
                        </a:rPr>
                        <m:t> </m:t>
                      </m:r>
                      <m:r>
                        <a:rPr lang="en-US" sz="1200" b="0" i="1" smtClean="0">
                          <a:latin typeface="Cambria Math" panose="02040503050406030204" pitchFamily="18" charset="0"/>
                        </a:rPr>
                        <m:t>𝑃h𝑎𝑠𝑒</m:t>
                      </m:r>
                      <m:r>
                        <a:rPr lang="en-US" sz="1200" b="0" i="1" smtClean="0">
                          <a:latin typeface="Cambria Math" panose="02040503050406030204" pitchFamily="18" charset="0"/>
                        </a:rPr>
                        <m:t> </m:t>
                      </m:r>
                      <m:r>
                        <a:rPr lang="en-US" sz="1200" b="0" i="1" smtClean="0">
                          <a:latin typeface="Cambria Math" panose="02040503050406030204" pitchFamily="18" charset="0"/>
                        </a:rPr>
                        <m:t>𝑅𝑒𝑎𝑐𝑡𝑖𝑣𝑒</m:t>
                      </m:r>
                      <m:r>
                        <a:rPr lang="en-US" sz="1200" b="0" i="1" smtClean="0">
                          <a:latin typeface="Cambria Math" panose="02040503050406030204" pitchFamily="18" charset="0"/>
                        </a:rPr>
                        <m:t> </m:t>
                      </m:r>
                      <m:r>
                        <a:rPr lang="en-US" sz="1200" b="0" i="1" smtClean="0">
                          <a:latin typeface="Cambria Math" panose="02040503050406030204" pitchFamily="18" charset="0"/>
                        </a:rPr>
                        <m:t>𝑃𝑜𝑤𝑒𝑟</m:t>
                      </m:r>
                      <m:r>
                        <a:rPr lang="en-US" sz="1200" b="0" i="1" smtClean="0">
                          <a:latin typeface="Cambria Math" panose="02040503050406030204" pitchFamily="18" charset="0"/>
                        </a:rPr>
                        <m:t> (</m:t>
                      </m:r>
                      <m:r>
                        <a:rPr lang="en-US" sz="1200" b="0" i="1" smtClean="0">
                          <a:latin typeface="Cambria Math" panose="02040503050406030204" pitchFamily="18" charset="0"/>
                        </a:rPr>
                        <m:t>𝑉𝐴𝑅𝑠</m:t>
                      </m:r>
                      <m:r>
                        <a:rPr lang="en-US" sz="1200" b="0" i="1" smtClean="0">
                          <a:latin typeface="Cambria Math" panose="02040503050406030204" pitchFamily="18" charset="0"/>
                        </a:rPr>
                        <m:t>)= </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𝑉</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𝐴</m:t>
                              </m:r>
                            </m:e>
                            <m:sub>
                              <m:r>
                                <a:rPr lang="en-US" sz="1200" b="0" i="1" smtClean="0">
                                  <a:latin typeface="Cambria Math" panose="02040503050406030204" pitchFamily="18" charset="0"/>
                                </a:rPr>
                                <m:t>𝑟𝑚𝑠</m:t>
                              </m:r>
                            </m:sub>
                          </m:sSub>
                        </m:sub>
                      </m:sSub>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𝐼</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𝐴</m:t>
                              </m:r>
                            </m:e>
                            <m:sub>
                              <m:r>
                                <a:rPr lang="en-US" sz="1200" b="0" i="1" smtClean="0">
                                  <a:latin typeface="Cambria Math" panose="02040503050406030204" pitchFamily="18" charset="0"/>
                                  <a:ea typeface="Cambria Math" panose="02040503050406030204" pitchFamily="18" charset="0"/>
                                </a:rPr>
                                <m:t>𝑟𝑚𝑠</m:t>
                              </m:r>
                            </m:sub>
                          </m:sSub>
                        </m:sub>
                      </m:sSub>
                      <m:r>
                        <a:rPr lang="en-US" sz="1200" b="0" i="1" smtClean="0">
                          <a:latin typeface="Cambria Math" panose="02040503050406030204" pitchFamily="18" charset="0"/>
                          <a:ea typeface="Cambria Math" panose="02040503050406030204" pitchFamily="18" charset="0"/>
                        </a:rPr>
                        <m:t>×</m:t>
                      </m:r>
                      <m:func>
                        <m:funcPr>
                          <m:ctrlPr>
                            <a:rPr lang="en-US" sz="1200" b="0" i="1" smtClean="0">
                              <a:latin typeface="Cambria Math" panose="02040503050406030204" pitchFamily="18" charset="0"/>
                              <a:ea typeface="Cambria Math" panose="02040503050406030204" pitchFamily="18" charset="0"/>
                            </a:rPr>
                          </m:ctrlPr>
                        </m:funcPr>
                        <m:fName>
                          <m:r>
                            <m:rPr>
                              <m:sty m:val="p"/>
                            </m:rPr>
                            <a:rPr lang="en-US" sz="1200" b="0" i="0" smtClean="0">
                              <a:latin typeface="Cambria Math" panose="02040503050406030204" pitchFamily="18" charset="0"/>
                              <a:ea typeface="Cambria Math" panose="02040503050406030204" pitchFamily="18" charset="0"/>
                            </a:rPr>
                            <m:t>sin</m:t>
                          </m:r>
                        </m:fName>
                        <m:e>
                          <m:d>
                            <m:dPr>
                              <m:ctrlPr>
                                <a:rPr lang="en-US" sz="1200" b="0" i="1" smtClean="0">
                                  <a:latin typeface="Cambria Math" panose="02040503050406030204" pitchFamily="18" charset="0"/>
                                  <a:ea typeface="Cambria Math" panose="02040503050406030204" pitchFamily="18" charset="0"/>
                                </a:rPr>
                              </m:ctrlPr>
                            </m:dPr>
                            <m:e>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𝑉</m:t>
                                      </m:r>
                                    </m:e>
                                    <m:sub>
                                      <m:r>
                                        <a:rPr lang="en-US" sz="1200" b="0" i="1" smtClean="0">
                                          <a:latin typeface="Cambria Math" panose="02040503050406030204" pitchFamily="18" charset="0"/>
                                          <a:ea typeface="Cambria Math" panose="02040503050406030204" pitchFamily="18" charset="0"/>
                                        </a:rPr>
                                        <m:t>𝐴</m:t>
                                      </m:r>
                                    </m:sub>
                                  </m:sSub>
                                </m:sub>
                              </m:sSub>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𝐼</m:t>
                                      </m:r>
                                    </m:e>
                                    <m:sub>
                                      <m:r>
                                        <a:rPr lang="en-US" sz="1200" b="0" i="1" smtClean="0">
                                          <a:latin typeface="Cambria Math" panose="02040503050406030204" pitchFamily="18" charset="0"/>
                                          <a:ea typeface="Cambria Math" panose="02040503050406030204" pitchFamily="18" charset="0"/>
                                        </a:rPr>
                                        <m:t>𝐴</m:t>
                                      </m:r>
                                    </m:sub>
                                  </m:sSub>
                                </m:sub>
                              </m:sSub>
                            </m:e>
                          </m:d>
                        </m:e>
                      </m:func>
                    </m:oMath>
                  </m:oMathPara>
                </a14:m>
                <a:endParaRPr lang="en-US" sz="1200" dirty="0"/>
              </a:p>
            </p:txBody>
          </p:sp>
        </mc:Choice>
        <mc:Fallback xmlns="">
          <p:sp>
            <p:nvSpPr>
              <p:cNvPr id="9" name="TextBox 8">
                <a:extLst>
                  <a:ext uri="{FF2B5EF4-FFF2-40B4-BE49-F238E27FC236}">
                    <a16:creationId xmlns:a16="http://schemas.microsoft.com/office/drawing/2014/main" id="{D6C46B12-B96E-4DC9-959C-542151CF3447}"/>
                  </a:ext>
                </a:extLst>
              </p:cNvPr>
              <p:cNvSpPr txBox="1">
                <a:spLocks noRot="1" noChangeAspect="1" noMove="1" noResize="1" noEditPoints="1" noAdjustHandles="1" noChangeArrowheads="1" noChangeShapeType="1" noTextEdit="1"/>
              </p:cNvSpPr>
              <p:nvPr/>
            </p:nvSpPr>
            <p:spPr>
              <a:xfrm>
                <a:off x="2161371" y="4296523"/>
                <a:ext cx="4821256" cy="214674"/>
              </a:xfrm>
              <a:prstGeom prst="rect">
                <a:avLst/>
              </a:prstGeom>
              <a:blipFill>
                <a:blip r:embed="rId2"/>
                <a:stretch>
                  <a:fillRect l="-633" b="-2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3FB7418-2E9D-4FE8-B95D-17D0B32B6C9F}"/>
                  </a:ext>
                </a:extLst>
              </p:cNvPr>
              <p:cNvSpPr txBox="1"/>
              <p:nvPr/>
            </p:nvSpPr>
            <p:spPr>
              <a:xfrm>
                <a:off x="2781830" y="2371077"/>
                <a:ext cx="3580339" cy="2014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𝑆𝑖𝑛𝑔𝑙𝑒</m:t>
                      </m:r>
                      <m:r>
                        <a:rPr lang="en-US" sz="1200" b="0" i="1" smtClean="0">
                          <a:latin typeface="Cambria Math" panose="02040503050406030204" pitchFamily="18" charset="0"/>
                        </a:rPr>
                        <m:t> </m:t>
                      </m:r>
                      <m:r>
                        <a:rPr lang="en-US" sz="1200" b="0" i="1" smtClean="0">
                          <a:latin typeface="Cambria Math" panose="02040503050406030204" pitchFamily="18" charset="0"/>
                        </a:rPr>
                        <m:t>𝑃h𝑎𝑠𝑒</m:t>
                      </m:r>
                      <m:r>
                        <a:rPr lang="en-US" sz="1200" b="0" i="1" smtClean="0">
                          <a:latin typeface="Cambria Math" panose="02040503050406030204" pitchFamily="18" charset="0"/>
                        </a:rPr>
                        <m:t> </m:t>
                      </m:r>
                      <m:r>
                        <a:rPr lang="en-US" sz="1200" b="0" i="1" smtClean="0">
                          <a:latin typeface="Cambria Math" panose="02040503050406030204" pitchFamily="18" charset="0"/>
                        </a:rPr>
                        <m:t>𝐴𝑝𝑝𝑎𝑟𝑒𝑛𝑡</m:t>
                      </m:r>
                      <m:r>
                        <a:rPr lang="en-US" sz="1200" b="0" i="1" smtClean="0">
                          <a:latin typeface="Cambria Math" panose="02040503050406030204" pitchFamily="18" charset="0"/>
                        </a:rPr>
                        <m:t> </m:t>
                      </m:r>
                      <m:r>
                        <a:rPr lang="en-US" sz="1200" b="0" i="1" smtClean="0">
                          <a:latin typeface="Cambria Math" panose="02040503050406030204" pitchFamily="18" charset="0"/>
                        </a:rPr>
                        <m:t>𝑃𝑜𝑤𝑒𝑟</m:t>
                      </m:r>
                      <m:r>
                        <a:rPr lang="en-US" sz="1200" b="0" i="1" smtClean="0">
                          <a:latin typeface="Cambria Math" panose="02040503050406030204" pitchFamily="18" charset="0"/>
                        </a:rPr>
                        <m:t>(</m:t>
                      </m:r>
                      <m:r>
                        <a:rPr lang="en-US" sz="1200" b="0" i="1" smtClean="0">
                          <a:latin typeface="Cambria Math" panose="02040503050406030204" pitchFamily="18" charset="0"/>
                        </a:rPr>
                        <m:t>𝑉𝐴𝑠</m:t>
                      </m:r>
                      <m:r>
                        <a:rPr lang="en-US" sz="1200" b="0" i="1" smtClean="0">
                          <a:latin typeface="Cambria Math" panose="02040503050406030204" pitchFamily="18" charset="0"/>
                        </a:rPr>
                        <m:t>)= </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𝑉</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𝐴</m:t>
                              </m:r>
                            </m:e>
                            <m:sub>
                              <m:r>
                                <a:rPr lang="en-US" sz="1200" b="0" i="1" smtClean="0">
                                  <a:latin typeface="Cambria Math" panose="02040503050406030204" pitchFamily="18" charset="0"/>
                                </a:rPr>
                                <m:t>𝑟𝑚𝑠</m:t>
                              </m:r>
                            </m:sub>
                          </m:sSub>
                        </m:sub>
                      </m:sSub>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𝐼</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𝐴</m:t>
                              </m:r>
                            </m:e>
                            <m:sub>
                              <m:r>
                                <a:rPr lang="en-US" sz="1200" b="0" i="1" smtClean="0">
                                  <a:latin typeface="Cambria Math" panose="02040503050406030204" pitchFamily="18" charset="0"/>
                                  <a:ea typeface="Cambria Math" panose="02040503050406030204" pitchFamily="18" charset="0"/>
                                </a:rPr>
                                <m:t>𝑟𝑚𝑠</m:t>
                              </m:r>
                            </m:sub>
                          </m:sSub>
                        </m:sub>
                      </m:sSub>
                    </m:oMath>
                  </m:oMathPara>
                </a14:m>
                <a:endParaRPr lang="en-US" sz="1200" dirty="0"/>
              </a:p>
            </p:txBody>
          </p:sp>
        </mc:Choice>
        <mc:Fallback xmlns="">
          <p:sp>
            <p:nvSpPr>
              <p:cNvPr id="10" name="TextBox 9">
                <a:extLst>
                  <a:ext uri="{FF2B5EF4-FFF2-40B4-BE49-F238E27FC236}">
                    <a16:creationId xmlns:a16="http://schemas.microsoft.com/office/drawing/2014/main" id="{73FB7418-2E9D-4FE8-B95D-17D0B32B6C9F}"/>
                  </a:ext>
                </a:extLst>
              </p:cNvPr>
              <p:cNvSpPr txBox="1">
                <a:spLocks noRot="1" noChangeAspect="1" noMove="1" noResize="1" noEditPoints="1" noAdjustHandles="1" noChangeArrowheads="1" noChangeShapeType="1" noTextEdit="1"/>
              </p:cNvSpPr>
              <p:nvPr/>
            </p:nvSpPr>
            <p:spPr>
              <a:xfrm>
                <a:off x="2781830" y="2371077"/>
                <a:ext cx="3580339" cy="201465"/>
              </a:xfrm>
              <a:prstGeom prst="rect">
                <a:avLst/>
              </a:prstGeom>
              <a:blipFill>
                <a:blip r:embed="rId3"/>
                <a:stretch>
                  <a:fillRect l="-1020" t="-3030" b="-27273"/>
                </a:stretch>
              </a:blipFill>
            </p:spPr>
            <p:txBody>
              <a:bodyPr/>
              <a:lstStyle/>
              <a:p>
                <a:r>
                  <a:rPr lang="en-US">
                    <a:noFill/>
                  </a:rPr>
                  <a:t> </a:t>
                </a:r>
              </a:p>
            </p:txBody>
          </p:sp>
        </mc:Fallback>
      </mc:AlternateContent>
    </p:spTree>
    <p:extLst>
      <p:ext uri="{BB962C8B-B14F-4D97-AF65-F5344CB8AC3E}">
        <p14:creationId xmlns:p14="http://schemas.microsoft.com/office/powerpoint/2010/main" val="2253106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9055EEE2-FFB4-4663-8D5C-17CCB9B7DFF2}"/>
              </a:ext>
            </a:extLst>
          </p:cNvPr>
          <p:cNvSpPr>
            <a:spLocks noGrp="1"/>
          </p:cNvSpPr>
          <p:nvPr>
            <p:ph sz="quarter" idx="11"/>
          </p:nvPr>
        </p:nvSpPr>
        <p:spPr/>
        <p:txBody>
          <a:bodyPr/>
          <a:lstStyle/>
          <a:p>
            <a:endParaRPr lang="en-US"/>
          </a:p>
        </p:txBody>
      </p:sp>
      <p:sp>
        <p:nvSpPr>
          <p:cNvPr id="8" name="Text Placeholder 7">
            <a:extLst>
              <a:ext uri="{FF2B5EF4-FFF2-40B4-BE49-F238E27FC236}">
                <a16:creationId xmlns:a16="http://schemas.microsoft.com/office/drawing/2014/main" id="{EB89F541-4BE1-4923-AA1C-6E79FE25EB45}"/>
              </a:ext>
            </a:extLst>
          </p:cNvPr>
          <p:cNvSpPr>
            <a:spLocks noGrp="1"/>
          </p:cNvSpPr>
          <p:nvPr>
            <p:ph type="body" sz="quarter" idx="13"/>
          </p:nvPr>
        </p:nvSpPr>
        <p:spPr/>
        <p:txBody>
          <a:bodyPr>
            <a:normAutofit fontScale="77500" lnSpcReduction="20000"/>
          </a:bodyPr>
          <a:lstStyle/>
          <a:p>
            <a:r>
              <a:rPr lang="en-US" dirty="0"/>
              <a:t>1</a:t>
            </a:r>
          </a:p>
        </p:txBody>
      </p:sp>
      <p:sp>
        <p:nvSpPr>
          <p:cNvPr id="7" name="Text Placeholder 6">
            <a:extLst>
              <a:ext uri="{FF2B5EF4-FFF2-40B4-BE49-F238E27FC236}">
                <a16:creationId xmlns:a16="http://schemas.microsoft.com/office/drawing/2014/main" id="{F10BBEED-C3DA-4D5E-8ADF-9D4CE4FABF4F}"/>
              </a:ext>
            </a:extLst>
          </p:cNvPr>
          <p:cNvSpPr>
            <a:spLocks noGrp="1"/>
          </p:cNvSpPr>
          <p:nvPr>
            <p:ph type="body" sz="quarter" idx="12"/>
          </p:nvPr>
        </p:nvSpPr>
        <p:spPr/>
        <p:txBody>
          <a:bodyPr>
            <a:normAutofit fontScale="77500" lnSpcReduction="20000"/>
          </a:bodyPr>
          <a:lstStyle/>
          <a:p>
            <a:r>
              <a:rPr lang="en-US" dirty="0"/>
              <a:t>Power Review</a:t>
            </a:r>
          </a:p>
        </p:txBody>
      </p:sp>
      <p:sp>
        <p:nvSpPr>
          <p:cNvPr id="10" name="Text Placeholder 9">
            <a:extLst>
              <a:ext uri="{FF2B5EF4-FFF2-40B4-BE49-F238E27FC236}">
                <a16:creationId xmlns:a16="http://schemas.microsoft.com/office/drawing/2014/main" id="{C1969CEA-DE98-4420-B303-7866E9340131}"/>
              </a:ext>
            </a:extLst>
          </p:cNvPr>
          <p:cNvSpPr>
            <a:spLocks noGrp="1"/>
          </p:cNvSpPr>
          <p:nvPr>
            <p:ph type="body" sz="quarter" idx="15"/>
          </p:nvPr>
        </p:nvSpPr>
        <p:spPr/>
        <p:txBody>
          <a:bodyPr>
            <a:normAutofit fontScale="77500" lnSpcReduction="20000"/>
          </a:bodyPr>
          <a:lstStyle/>
          <a:p>
            <a:r>
              <a:rPr lang="en-US" dirty="0"/>
              <a:t>2</a:t>
            </a:r>
          </a:p>
        </p:txBody>
      </p:sp>
      <p:sp>
        <p:nvSpPr>
          <p:cNvPr id="9" name="Text Placeholder 8">
            <a:extLst>
              <a:ext uri="{FF2B5EF4-FFF2-40B4-BE49-F238E27FC236}">
                <a16:creationId xmlns:a16="http://schemas.microsoft.com/office/drawing/2014/main" id="{B5CD2F94-7F1C-4DB1-B169-63143263ADA7}"/>
              </a:ext>
            </a:extLst>
          </p:cNvPr>
          <p:cNvSpPr>
            <a:spLocks noGrp="1"/>
          </p:cNvSpPr>
          <p:nvPr>
            <p:ph type="body" sz="quarter" idx="14"/>
          </p:nvPr>
        </p:nvSpPr>
        <p:spPr/>
        <p:txBody>
          <a:bodyPr>
            <a:normAutofit fontScale="77500" lnSpcReduction="20000"/>
          </a:bodyPr>
          <a:lstStyle/>
          <a:p>
            <a:r>
              <a:rPr lang="en-US" dirty="0"/>
              <a:t>VARs &amp; VAs</a:t>
            </a:r>
          </a:p>
        </p:txBody>
      </p:sp>
      <p:sp>
        <p:nvSpPr>
          <p:cNvPr id="11" name="Text Placeholder 10">
            <a:extLst>
              <a:ext uri="{FF2B5EF4-FFF2-40B4-BE49-F238E27FC236}">
                <a16:creationId xmlns:a16="http://schemas.microsoft.com/office/drawing/2014/main" id="{7C25290A-38F3-4C73-A83D-D998875C56F1}"/>
              </a:ext>
            </a:extLst>
          </p:cNvPr>
          <p:cNvSpPr>
            <a:spLocks noGrp="1"/>
          </p:cNvSpPr>
          <p:nvPr>
            <p:ph type="body" sz="quarter" idx="16"/>
          </p:nvPr>
        </p:nvSpPr>
        <p:spPr/>
        <p:txBody>
          <a:bodyPr>
            <a:normAutofit fontScale="77500" lnSpcReduction="20000"/>
          </a:bodyPr>
          <a:lstStyle/>
          <a:p>
            <a:r>
              <a:rPr lang="en-US" dirty="0"/>
              <a:t>3</a:t>
            </a:r>
          </a:p>
        </p:txBody>
      </p:sp>
      <p:sp>
        <p:nvSpPr>
          <p:cNvPr id="12" name="Text Placeholder 11">
            <a:extLst>
              <a:ext uri="{FF2B5EF4-FFF2-40B4-BE49-F238E27FC236}">
                <a16:creationId xmlns:a16="http://schemas.microsoft.com/office/drawing/2014/main" id="{724D5545-B252-4225-9249-8158F34B9538}"/>
              </a:ext>
            </a:extLst>
          </p:cNvPr>
          <p:cNvSpPr>
            <a:spLocks noGrp="1"/>
          </p:cNvSpPr>
          <p:nvPr>
            <p:ph type="body" sz="quarter" idx="17"/>
          </p:nvPr>
        </p:nvSpPr>
        <p:spPr/>
        <p:txBody>
          <a:bodyPr>
            <a:normAutofit fontScale="77500" lnSpcReduction="20000"/>
          </a:bodyPr>
          <a:lstStyle/>
          <a:p>
            <a:r>
              <a:rPr lang="en-US" dirty="0"/>
              <a:t>Sources of Reactance</a:t>
            </a:r>
          </a:p>
        </p:txBody>
      </p:sp>
      <p:sp>
        <p:nvSpPr>
          <p:cNvPr id="13" name="Text Placeholder 12">
            <a:extLst>
              <a:ext uri="{FF2B5EF4-FFF2-40B4-BE49-F238E27FC236}">
                <a16:creationId xmlns:a16="http://schemas.microsoft.com/office/drawing/2014/main" id="{E4674A61-1FC2-4FD7-BAE4-A1FAF82D1C7A}"/>
              </a:ext>
            </a:extLst>
          </p:cNvPr>
          <p:cNvSpPr>
            <a:spLocks noGrp="1"/>
          </p:cNvSpPr>
          <p:nvPr>
            <p:ph type="body" sz="quarter" idx="18"/>
          </p:nvPr>
        </p:nvSpPr>
        <p:spPr/>
        <p:txBody>
          <a:bodyPr>
            <a:normAutofit fontScale="77500" lnSpcReduction="20000"/>
          </a:bodyPr>
          <a:lstStyle/>
          <a:p>
            <a:r>
              <a:rPr lang="en-US" dirty="0"/>
              <a:t>4</a:t>
            </a:r>
          </a:p>
        </p:txBody>
      </p:sp>
      <p:sp>
        <p:nvSpPr>
          <p:cNvPr id="14" name="Text Placeholder 13">
            <a:extLst>
              <a:ext uri="{FF2B5EF4-FFF2-40B4-BE49-F238E27FC236}">
                <a16:creationId xmlns:a16="http://schemas.microsoft.com/office/drawing/2014/main" id="{FC1A01DF-5856-4369-9547-C8F31CA5B39A}"/>
              </a:ext>
            </a:extLst>
          </p:cNvPr>
          <p:cNvSpPr>
            <a:spLocks noGrp="1"/>
          </p:cNvSpPr>
          <p:nvPr>
            <p:ph type="body" sz="quarter" idx="19"/>
          </p:nvPr>
        </p:nvSpPr>
        <p:spPr/>
        <p:txBody>
          <a:bodyPr>
            <a:normAutofit fontScale="77500" lnSpcReduction="20000"/>
          </a:bodyPr>
          <a:lstStyle/>
          <a:p>
            <a:r>
              <a:rPr lang="en-US" dirty="0"/>
              <a:t>Metering W, VAR, VA</a:t>
            </a:r>
          </a:p>
        </p:txBody>
      </p:sp>
      <p:sp>
        <p:nvSpPr>
          <p:cNvPr id="15" name="Text Placeholder 14">
            <a:extLst>
              <a:ext uri="{FF2B5EF4-FFF2-40B4-BE49-F238E27FC236}">
                <a16:creationId xmlns:a16="http://schemas.microsoft.com/office/drawing/2014/main" id="{503F3769-5446-4182-86F1-6D12D8CF6532}"/>
              </a:ext>
            </a:extLst>
          </p:cNvPr>
          <p:cNvSpPr>
            <a:spLocks noGrp="1"/>
          </p:cNvSpPr>
          <p:nvPr>
            <p:ph type="body" sz="quarter" idx="20"/>
          </p:nvPr>
        </p:nvSpPr>
        <p:spPr/>
        <p:txBody>
          <a:bodyPr>
            <a:normAutofit fontScale="77500" lnSpcReduction="20000"/>
          </a:bodyPr>
          <a:lstStyle/>
          <a:p>
            <a:r>
              <a:rPr lang="en-US" dirty="0"/>
              <a:t>5</a:t>
            </a:r>
          </a:p>
        </p:txBody>
      </p:sp>
      <p:sp>
        <p:nvSpPr>
          <p:cNvPr id="16" name="Text Placeholder 15">
            <a:extLst>
              <a:ext uri="{FF2B5EF4-FFF2-40B4-BE49-F238E27FC236}">
                <a16:creationId xmlns:a16="http://schemas.microsoft.com/office/drawing/2014/main" id="{057D179A-F9D0-45F8-A08D-DD1249AA421E}"/>
              </a:ext>
            </a:extLst>
          </p:cNvPr>
          <p:cNvSpPr>
            <a:spLocks noGrp="1"/>
          </p:cNvSpPr>
          <p:nvPr>
            <p:ph type="body" sz="quarter" idx="21"/>
          </p:nvPr>
        </p:nvSpPr>
        <p:spPr/>
        <p:txBody>
          <a:bodyPr>
            <a:normAutofit fontScale="77500" lnSpcReduction="20000"/>
          </a:bodyPr>
          <a:lstStyle/>
          <a:p>
            <a:r>
              <a:rPr lang="en-US" dirty="0"/>
              <a:t>4 Quadrant Metering</a:t>
            </a:r>
          </a:p>
        </p:txBody>
      </p:sp>
      <p:sp>
        <p:nvSpPr>
          <p:cNvPr id="17" name="Text Placeholder 16">
            <a:extLst>
              <a:ext uri="{FF2B5EF4-FFF2-40B4-BE49-F238E27FC236}">
                <a16:creationId xmlns:a16="http://schemas.microsoft.com/office/drawing/2014/main" id="{D36FEEA1-F4D6-43E2-A872-F9E7DFE5F1CD}"/>
              </a:ext>
            </a:extLst>
          </p:cNvPr>
          <p:cNvSpPr>
            <a:spLocks noGrp="1"/>
          </p:cNvSpPr>
          <p:nvPr>
            <p:ph type="body" sz="quarter" idx="22"/>
          </p:nvPr>
        </p:nvSpPr>
        <p:spPr/>
        <p:txBody>
          <a:bodyPr>
            <a:normAutofit fontScale="77500" lnSpcReduction="20000"/>
          </a:bodyPr>
          <a:lstStyle/>
          <a:p>
            <a:r>
              <a:rPr lang="en-US" dirty="0"/>
              <a:t>6</a:t>
            </a:r>
          </a:p>
        </p:txBody>
      </p:sp>
      <p:sp>
        <p:nvSpPr>
          <p:cNvPr id="18" name="Text Placeholder 17">
            <a:extLst>
              <a:ext uri="{FF2B5EF4-FFF2-40B4-BE49-F238E27FC236}">
                <a16:creationId xmlns:a16="http://schemas.microsoft.com/office/drawing/2014/main" id="{0461EFF5-9739-4387-A443-9BC22CB7411E}"/>
              </a:ext>
            </a:extLst>
          </p:cNvPr>
          <p:cNvSpPr>
            <a:spLocks noGrp="1"/>
          </p:cNvSpPr>
          <p:nvPr>
            <p:ph type="body" sz="quarter" idx="23"/>
          </p:nvPr>
        </p:nvSpPr>
        <p:spPr/>
        <p:txBody>
          <a:bodyPr>
            <a:normAutofit fontScale="77500" lnSpcReduction="20000"/>
          </a:bodyPr>
          <a:lstStyle/>
          <a:p>
            <a:r>
              <a:rPr lang="en-US" dirty="0"/>
              <a:t>Power Quality</a:t>
            </a:r>
          </a:p>
        </p:txBody>
      </p:sp>
      <p:sp>
        <p:nvSpPr>
          <p:cNvPr id="19" name="Text Placeholder 18">
            <a:extLst>
              <a:ext uri="{FF2B5EF4-FFF2-40B4-BE49-F238E27FC236}">
                <a16:creationId xmlns:a16="http://schemas.microsoft.com/office/drawing/2014/main" id="{0F295872-BE0F-44A6-BE9F-FEE44422C0BF}"/>
              </a:ext>
            </a:extLst>
          </p:cNvPr>
          <p:cNvSpPr>
            <a:spLocks noGrp="1"/>
          </p:cNvSpPr>
          <p:nvPr>
            <p:ph type="body" sz="quarter" idx="24"/>
          </p:nvPr>
        </p:nvSpPr>
        <p:spPr/>
        <p:txBody>
          <a:bodyPr>
            <a:normAutofit fontScale="77500" lnSpcReduction="20000"/>
          </a:bodyPr>
          <a:lstStyle/>
          <a:p>
            <a:endParaRPr lang="en-US"/>
          </a:p>
        </p:txBody>
      </p:sp>
      <p:sp>
        <p:nvSpPr>
          <p:cNvPr id="20" name="Text Placeholder 19">
            <a:extLst>
              <a:ext uri="{FF2B5EF4-FFF2-40B4-BE49-F238E27FC236}">
                <a16:creationId xmlns:a16="http://schemas.microsoft.com/office/drawing/2014/main" id="{96A8A951-C695-42C5-A6D6-C24A42BBAFE8}"/>
              </a:ext>
            </a:extLst>
          </p:cNvPr>
          <p:cNvSpPr>
            <a:spLocks noGrp="1"/>
          </p:cNvSpPr>
          <p:nvPr>
            <p:ph type="body" sz="quarter" idx="25"/>
          </p:nvPr>
        </p:nvSpPr>
        <p:spPr/>
        <p:txBody>
          <a:bodyPr>
            <a:normAutofit fontScale="77500" lnSpcReduction="20000"/>
          </a:bodyPr>
          <a:lstStyle/>
          <a:p>
            <a:endParaRPr lang="en-US"/>
          </a:p>
        </p:txBody>
      </p:sp>
      <p:sp>
        <p:nvSpPr>
          <p:cNvPr id="21" name="Text Placeholder 20">
            <a:extLst>
              <a:ext uri="{FF2B5EF4-FFF2-40B4-BE49-F238E27FC236}">
                <a16:creationId xmlns:a16="http://schemas.microsoft.com/office/drawing/2014/main" id="{4C33370F-FA21-499E-B690-29439E42EE53}"/>
              </a:ext>
            </a:extLst>
          </p:cNvPr>
          <p:cNvSpPr>
            <a:spLocks noGrp="1"/>
          </p:cNvSpPr>
          <p:nvPr>
            <p:ph type="body" sz="quarter" idx="26"/>
          </p:nvPr>
        </p:nvSpPr>
        <p:spPr/>
        <p:txBody>
          <a:bodyPr>
            <a:normAutofit fontScale="77500" lnSpcReduction="20000"/>
          </a:bodyPr>
          <a:lstStyle/>
          <a:p>
            <a:endParaRPr lang="en-US"/>
          </a:p>
        </p:txBody>
      </p:sp>
      <p:sp>
        <p:nvSpPr>
          <p:cNvPr id="22" name="Text Placeholder 21">
            <a:extLst>
              <a:ext uri="{FF2B5EF4-FFF2-40B4-BE49-F238E27FC236}">
                <a16:creationId xmlns:a16="http://schemas.microsoft.com/office/drawing/2014/main" id="{DA80E6A2-6C2E-470E-8BAE-DFDE404939D3}"/>
              </a:ext>
            </a:extLst>
          </p:cNvPr>
          <p:cNvSpPr>
            <a:spLocks noGrp="1"/>
          </p:cNvSpPr>
          <p:nvPr>
            <p:ph type="body" sz="quarter" idx="27"/>
          </p:nvPr>
        </p:nvSpPr>
        <p:spPr/>
        <p:txBody>
          <a:bodyPr>
            <a:normAutofit fontScale="77500" lnSpcReduction="20000"/>
          </a:bodyPr>
          <a:lstStyle/>
          <a:p>
            <a:endParaRPr lang="en-US"/>
          </a:p>
        </p:txBody>
      </p:sp>
      <p:sp>
        <p:nvSpPr>
          <p:cNvPr id="4" name="Slide Number Placeholder 3">
            <a:extLst>
              <a:ext uri="{FF2B5EF4-FFF2-40B4-BE49-F238E27FC236}">
                <a16:creationId xmlns:a16="http://schemas.microsoft.com/office/drawing/2014/main" id="{1308FAB8-D004-47AF-92EF-7CB1635F5E97}"/>
              </a:ext>
            </a:extLst>
          </p:cNvPr>
          <p:cNvSpPr>
            <a:spLocks noGrp="1"/>
          </p:cNvSpPr>
          <p:nvPr>
            <p:ph type="sldNum" sz="quarter" idx="4"/>
          </p:nvPr>
        </p:nvSpPr>
        <p:spPr/>
        <p:txBody>
          <a:bodyPr/>
          <a:lstStyle/>
          <a:p>
            <a:r>
              <a:rPr lang="en-US"/>
              <a:t>Page </a:t>
            </a:r>
            <a:fld id="{5A9C12DC-491F-9444-86A2-13AC5C62A2FC}" type="slidenum">
              <a:rPr lang="en-US" smtClean="0"/>
              <a:pPr/>
              <a:t>2</a:t>
            </a:fld>
            <a:endParaRPr lang="en-US" dirty="0"/>
          </a:p>
        </p:txBody>
      </p:sp>
      <p:sp>
        <p:nvSpPr>
          <p:cNvPr id="5" name="Footer Placeholder 4">
            <a:extLst>
              <a:ext uri="{FF2B5EF4-FFF2-40B4-BE49-F238E27FC236}">
                <a16:creationId xmlns:a16="http://schemas.microsoft.com/office/drawing/2014/main" id="{E1553860-185C-4888-ACA9-B2E3AD04EF5B}"/>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865973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27D6EA-E61E-4EFD-A3D7-787B72C0C635}"/>
              </a:ext>
            </a:extLst>
          </p:cNvPr>
          <p:cNvSpPr>
            <a:spLocks noGrp="1"/>
          </p:cNvSpPr>
          <p:nvPr>
            <p:ph sz="quarter" idx="31"/>
          </p:nvPr>
        </p:nvSpPr>
        <p:spPr/>
        <p:txBody>
          <a:bodyPr/>
          <a:lstStyle/>
          <a:p>
            <a:r>
              <a:rPr lang="en-US" dirty="0"/>
              <a:t>Active power (P) is defined by the following calculation;</a:t>
            </a:r>
          </a:p>
          <a:p>
            <a:endParaRPr lang="en-US" dirty="0"/>
          </a:p>
          <a:p>
            <a:r>
              <a:rPr lang="en-US" dirty="0"/>
              <a:t>Reactive power (Q) is defined by the following calculation;</a:t>
            </a:r>
          </a:p>
          <a:p>
            <a:endParaRPr lang="en-US" dirty="0"/>
          </a:p>
          <a:p>
            <a:r>
              <a:rPr lang="en-US" dirty="0"/>
              <a:t>Apparent power (S) is defined by the following calculation;</a:t>
            </a:r>
          </a:p>
          <a:p>
            <a:endParaRPr lang="en-US" dirty="0"/>
          </a:p>
          <a:p>
            <a:r>
              <a:rPr lang="en-US" dirty="0"/>
              <a:t>And the relationship between all three of these quantities  is;</a:t>
            </a:r>
          </a:p>
          <a:p>
            <a:endParaRPr lang="en-US" dirty="0"/>
          </a:p>
          <a:p>
            <a:endParaRPr lang="en-US" dirty="0"/>
          </a:p>
        </p:txBody>
      </p:sp>
      <p:sp>
        <p:nvSpPr>
          <p:cNvPr id="3" name="Text Placeholder 2">
            <a:extLst>
              <a:ext uri="{FF2B5EF4-FFF2-40B4-BE49-F238E27FC236}">
                <a16:creationId xmlns:a16="http://schemas.microsoft.com/office/drawing/2014/main" id="{8D8BD1AB-E32E-47F6-BD3E-0FE1F090A4FB}"/>
              </a:ext>
            </a:extLst>
          </p:cNvPr>
          <p:cNvSpPr>
            <a:spLocks noGrp="1"/>
          </p:cNvSpPr>
          <p:nvPr>
            <p:ph type="body" sz="quarter" idx="32"/>
          </p:nvPr>
        </p:nvSpPr>
        <p:spPr/>
        <p:txBody>
          <a:bodyPr>
            <a:normAutofit fontScale="92500" lnSpcReduction="10000"/>
          </a:bodyPr>
          <a:lstStyle/>
          <a:p>
            <a:r>
              <a:rPr lang="en-US" dirty="0"/>
              <a:t>Single Phase Power Calculations</a:t>
            </a:r>
          </a:p>
        </p:txBody>
      </p:sp>
      <p:sp>
        <p:nvSpPr>
          <p:cNvPr id="4" name="Text Placeholder 3">
            <a:extLst>
              <a:ext uri="{FF2B5EF4-FFF2-40B4-BE49-F238E27FC236}">
                <a16:creationId xmlns:a16="http://schemas.microsoft.com/office/drawing/2014/main" id="{56BB1557-665A-464C-8EB7-4F8ECB2106B8}"/>
              </a:ext>
            </a:extLst>
          </p:cNvPr>
          <p:cNvSpPr>
            <a:spLocks noGrp="1"/>
          </p:cNvSpPr>
          <p:nvPr>
            <p:ph type="body" sz="quarter" idx="33"/>
          </p:nvPr>
        </p:nvSpPr>
        <p:spPr/>
        <p:txBody>
          <a:bodyPr>
            <a:normAutofit fontScale="85000" lnSpcReduction="20000"/>
          </a:bodyPr>
          <a:lstStyle/>
          <a:p>
            <a:endParaRPr lang="en-US"/>
          </a:p>
        </p:txBody>
      </p:sp>
      <p:sp>
        <p:nvSpPr>
          <p:cNvPr id="5" name="Slide Number Placeholder 4">
            <a:extLst>
              <a:ext uri="{FF2B5EF4-FFF2-40B4-BE49-F238E27FC236}">
                <a16:creationId xmlns:a16="http://schemas.microsoft.com/office/drawing/2014/main" id="{2331667E-B2AB-4704-88E1-2DD6D8A82CCE}"/>
              </a:ext>
            </a:extLst>
          </p:cNvPr>
          <p:cNvSpPr>
            <a:spLocks noGrp="1"/>
          </p:cNvSpPr>
          <p:nvPr>
            <p:ph type="sldNum" sz="quarter" idx="4"/>
          </p:nvPr>
        </p:nvSpPr>
        <p:spPr/>
        <p:txBody>
          <a:bodyPr/>
          <a:lstStyle/>
          <a:p>
            <a:r>
              <a:rPr lang="en-US" dirty="0"/>
              <a:t>Page </a:t>
            </a:r>
            <a:fld id="{5A9C12DC-491F-9444-86A2-13AC5C62A2FC}" type="slidenum">
              <a:rPr lang="en-US" smtClean="0"/>
              <a:pPr/>
              <a:t>20</a:t>
            </a:fld>
            <a:endParaRPr lang="en-US" dirty="0"/>
          </a:p>
        </p:txBody>
      </p:sp>
      <p:sp>
        <p:nvSpPr>
          <p:cNvPr id="6" name="Footer Placeholder 5">
            <a:extLst>
              <a:ext uri="{FF2B5EF4-FFF2-40B4-BE49-F238E27FC236}">
                <a16:creationId xmlns:a16="http://schemas.microsoft.com/office/drawing/2014/main" id="{EFB151D0-533A-4EC3-824C-A7DEC6753AA8}"/>
              </a:ext>
            </a:extLst>
          </p:cNvPr>
          <p:cNvSpPr>
            <a:spLocks noGrp="1"/>
          </p:cNvSpPr>
          <p:nvPr>
            <p:ph type="ftr" sz="quarter" idx="3"/>
          </p:nvPr>
        </p:nvSpPr>
        <p:spPr/>
        <p:txBody>
          <a:bodyPr/>
          <a:lstStyle/>
          <a:p>
            <a:r>
              <a:rPr lang="en-US"/>
              <a:t>Property of Schneider Electric |</a:t>
            </a: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8198D06-5195-4ED5-9F77-C1E9B21C9BE2}"/>
                  </a:ext>
                </a:extLst>
              </p:cNvPr>
              <p:cNvSpPr txBox="1"/>
              <p:nvPr/>
            </p:nvSpPr>
            <p:spPr>
              <a:xfrm>
                <a:off x="2270697" y="1541088"/>
                <a:ext cx="4602606" cy="2146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𝑆𝑖𝑛𝑔𝑙𝑒</m:t>
                      </m:r>
                      <m:r>
                        <a:rPr lang="en-US" sz="1200" b="0" i="1" smtClean="0">
                          <a:latin typeface="Cambria Math" panose="02040503050406030204" pitchFamily="18" charset="0"/>
                        </a:rPr>
                        <m:t> </m:t>
                      </m:r>
                      <m:r>
                        <a:rPr lang="en-US" sz="1200" b="0" i="1" smtClean="0">
                          <a:latin typeface="Cambria Math" panose="02040503050406030204" pitchFamily="18" charset="0"/>
                        </a:rPr>
                        <m:t>𝑃h𝑎𝑠𝑒</m:t>
                      </m:r>
                      <m:r>
                        <a:rPr lang="en-US" sz="1200" b="0" i="1" smtClean="0">
                          <a:latin typeface="Cambria Math" panose="02040503050406030204" pitchFamily="18" charset="0"/>
                        </a:rPr>
                        <m:t> </m:t>
                      </m:r>
                      <m:r>
                        <a:rPr lang="en-US" sz="1200" b="0" i="1" smtClean="0">
                          <a:latin typeface="Cambria Math" panose="02040503050406030204" pitchFamily="18" charset="0"/>
                        </a:rPr>
                        <m:t>𝑅𝑒𝑎𝑙</m:t>
                      </m:r>
                      <m:r>
                        <a:rPr lang="en-US" sz="1200" b="0" i="1" smtClean="0">
                          <a:latin typeface="Cambria Math" panose="02040503050406030204" pitchFamily="18" charset="0"/>
                        </a:rPr>
                        <m:t> </m:t>
                      </m:r>
                      <m:r>
                        <a:rPr lang="en-US" sz="1200" b="0" i="1" smtClean="0">
                          <a:latin typeface="Cambria Math" panose="02040503050406030204" pitchFamily="18" charset="0"/>
                        </a:rPr>
                        <m:t>𝑃𝑜𝑤𝑒𝑟</m:t>
                      </m:r>
                      <m:r>
                        <a:rPr lang="en-US" sz="1200" b="0" i="1" smtClean="0">
                          <a:latin typeface="Cambria Math" panose="02040503050406030204" pitchFamily="18" charset="0"/>
                        </a:rPr>
                        <m:t> (</m:t>
                      </m:r>
                      <m:r>
                        <a:rPr lang="en-US" sz="1200" b="0" i="1" smtClean="0">
                          <a:latin typeface="Cambria Math" panose="02040503050406030204" pitchFamily="18" charset="0"/>
                        </a:rPr>
                        <m:t>𝑊𝑎𝑡𝑡𝑠</m:t>
                      </m:r>
                      <m:r>
                        <a:rPr lang="en-US" sz="1200" b="0" i="1" smtClean="0">
                          <a:latin typeface="Cambria Math" panose="02040503050406030204" pitchFamily="18" charset="0"/>
                        </a:rPr>
                        <m:t>)= </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𝑉</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𝐴</m:t>
                              </m:r>
                            </m:e>
                            <m:sub>
                              <m:r>
                                <a:rPr lang="en-US" sz="1200" b="0" i="1" smtClean="0">
                                  <a:latin typeface="Cambria Math" panose="02040503050406030204" pitchFamily="18" charset="0"/>
                                </a:rPr>
                                <m:t>𝑟𝑚𝑠</m:t>
                              </m:r>
                            </m:sub>
                          </m:sSub>
                        </m:sub>
                      </m:sSub>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𝐼</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𝐴</m:t>
                              </m:r>
                            </m:e>
                            <m:sub>
                              <m:r>
                                <a:rPr lang="en-US" sz="1200" b="0" i="1" smtClean="0">
                                  <a:latin typeface="Cambria Math" panose="02040503050406030204" pitchFamily="18" charset="0"/>
                                  <a:ea typeface="Cambria Math" panose="02040503050406030204" pitchFamily="18" charset="0"/>
                                </a:rPr>
                                <m:t>𝑟𝑚𝑠</m:t>
                              </m:r>
                            </m:sub>
                          </m:sSub>
                        </m:sub>
                      </m:sSub>
                      <m:func>
                        <m:funcPr>
                          <m:ctrlPr>
                            <a:rPr lang="en-US" sz="1200" b="0" i="1" smtClean="0">
                              <a:latin typeface="Cambria Math" panose="02040503050406030204" pitchFamily="18" charset="0"/>
                              <a:ea typeface="Cambria Math" panose="02040503050406030204" pitchFamily="18" charset="0"/>
                            </a:rPr>
                          </m:ctrlPr>
                        </m:funcPr>
                        <m:fName>
                          <m:r>
                            <a:rPr lang="en-US" sz="1200" b="0" i="1" smtClean="0">
                              <a:latin typeface="Cambria Math" panose="02040503050406030204" pitchFamily="18" charset="0"/>
                              <a:ea typeface="Cambria Math" panose="02040503050406030204" pitchFamily="18" charset="0"/>
                            </a:rPr>
                            <m:t>×</m:t>
                          </m:r>
                          <m:r>
                            <m:rPr>
                              <m:sty m:val="p"/>
                            </m:rPr>
                            <a:rPr lang="en-US" sz="1200" b="0" i="0" smtClean="0">
                              <a:latin typeface="Cambria Math" panose="02040503050406030204" pitchFamily="18" charset="0"/>
                              <a:ea typeface="Cambria Math" panose="02040503050406030204" pitchFamily="18" charset="0"/>
                            </a:rPr>
                            <m:t>cos</m:t>
                          </m:r>
                        </m:fName>
                        <m:e>
                          <m:d>
                            <m:dPr>
                              <m:ctrlPr>
                                <a:rPr lang="en-US" sz="1200" b="0" i="1" smtClean="0">
                                  <a:latin typeface="Cambria Math" panose="02040503050406030204" pitchFamily="18" charset="0"/>
                                  <a:ea typeface="Cambria Math" panose="02040503050406030204" pitchFamily="18" charset="0"/>
                                </a:rPr>
                              </m:ctrlPr>
                            </m:dPr>
                            <m:e>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𝑉</m:t>
                                      </m:r>
                                    </m:e>
                                    <m:sub>
                                      <m:r>
                                        <a:rPr lang="en-US" sz="1200" b="0" i="1" smtClean="0">
                                          <a:latin typeface="Cambria Math" panose="02040503050406030204" pitchFamily="18" charset="0"/>
                                          <a:ea typeface="Cambria Math" panose="02040503050406030204" pitchFamily="18" charset="0"/>
                                        </a:rPr>
                                        <m:t>𝐴</m:t>
                                      </m:r>
                                    </m:sub>
                                  </m:sSub>
                                </m:sub>
                              </m:sSub>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𝐼</m:t>
                                      </m:r>
                                    </m:e>
                                    <m:sub>
                                      <m:r>
                                        <a:rPr lang="en-US" sz="1200" b="0" i="1" smtClean="0">
                                          <a:latin typeface="Cambria Math" panose="02040503050406030204" pitchFamily="18" charset="0"/>
                                          <a:ea typeface="Cambria Math" panose="02040503050406030204" pitchFamily="18" charset="0"/>
                                        </a:rPr>
                                        <m:t>𝐴</m:t>
                                      </m:r>
                                    </m:sub>
                                  </m:sSub>
                                </m:sub>
                              </m:sSub>
                            </m:e>
                          </m:d>
                        </m:e>
                      </m:func>
                    </m:oMath>
                  </m:oMathPara>
                </a14:m>
                <a:endParaRPr lang="en-US" sz="1200" dirty="0"/>
              </a:p>
            </p:txBody>
          </p:sp>
        </mc:Choice>
        <mc:Fallback xmlns="">
          <p:sp>
            <p:nvSpPr>
              <p:cNvPr id="7" name="TextBox 6">
                <a:extLst>
                  <a:ext uri="{FF2B5EF4-FFF2-40B4-BE49-F238E27FC236}">
                    <a16:creationId xmlns:a16="http://schemas.microsoft.com/office/drawing/2014/main" id="{18198D06-5195-4ED5-9F77-C1E9B21C9BE2}"/>
                  </a:ext>
                </a:extLst>
              </p:cNvPr>
              <p:cNvSpPr txBox="1">
                <a:spLocks noRot="1" noChangeAspect="1" noMove="1" noResize="1" noEditPoints="1" noAdjustHandles="1" noChangeArrowheads="1" noChangeShapeType="1" noTextEdit="1"/>
              </p:cNvSpPr>
              <p:nvPr/>
            </p:nvSpPr>
            <p:spPr>
              <a:xfrm>
                <a:off x="2270697" y="1541088"/>
                <a:ext cx="4602606" cy="214674"/>
              </a:xfrm>
              <a:prstGeom prst="rect">
                <a:avLst/>
              </a:prstGeom>
              <a:blipFill>
                <a:blip r:embed="rId2"/>
                <a:stretch>
                  <a:fillRect l="-661" b="-2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B5B2DE6-0841-43E0-988C-7CCF04857BD0}"/>
                  </a:ext>
                </a:extLst>
              </p:cNvPr>
              <p:cNvSpPr txBox="1"/>
              <p:nvPr/>
            </p:nvSpPr>
            <p:spPr>
              <a:xfrm>
                <a:off x="2042581" y="2288859"/>
                <a:ext cx="4821256" cy="2146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𝑆𝑖𝑛𝑔𝑙𝑒</m:t>
                      </m:r>
                      <m:r>
                        <a:rPr lang="en-US" sz="1200" b="0" i="1" smtClean="0">
                          <a:latin typeface="Cambria Math" panose="02040503050406030204" pitchFamily="18" charset="0"/>
                        </a:rPr>
                        <m:t> </m:t>
                      </m:r>
                      <m:r>
                        <a:rPr lang="en-US" sz="1200" b="0" i="1" smtClean="0">
                          <a:latin typeface="Cambria Math" panose="02040503050406030204" pitchFamily="18" charset="0"/>
                        </a:rPr>
                        <m:t>𝑃h𝑎𝑠𝑒</m:t>
                      </m:r>
                      <m:r>
                        <a:rPr lang="en-US" sz="1200" b="0" i="1" smtClean="0">
                          <a:latin typeface="Cambria Math" panose="02040503050406030204" pitchFamily="18" charset="0"/>
                        </a:rPr>
                        <m:t> </m:t>
                      </m:r>
                      <m:r>
                        <a:rPr lang="en-US" sz="1200" b="0" i="1" smtClean="0">
                          <a:latin typeface="Cambria Math" panose="02040503050406030204" pitchFamily="18" charset="0"/>
                        </a:rPr>
                        <m:t>𝑅𝑒𝑎𝑐𝑡𝑖𝑣𝑒</m:t>
                      </m:r>
                      <m:r>
                        <a:rPr lang="en-US" sz="1200" b="0" i="1" smtClean="0">
                          <a:latin typeface="Cambria Math" panose="02040503050406030204" pitchFamily="18" charset="0"/>
                        </a:rPr>
                        <m:t> </m:t>
                      </m:r>
                      <m:r>
                        <a:rPr lang="en-US" sz="1200" b="0" i="1" smtClean="0">
                          <a:latin typeface="Cambria Math" panose="02040503050406030204" pitchFamily="18" charset="0"/>
                        </a:rPr>
                        <m:t>𝑃𝑜𝑤𝑒𝑟</m:t>
                      </m:r>
                      <m:r>
                        <a:rPr lang="en-US" sz="1200" b="0" i="1" smtClean="0">
                          <a:latin typeface="Cambria Math" panose="02040503050406030204" pitchFamily="18" charset="0"/>
                        </a:rPr>
                        <m:t> (</m:t>
                      </m:r>
                      <m:r>
                        <a:rPr lang="en-US" sz="1200" b="0" i="1" smtClean="0">
                          <a:latin typeface="Cambria Math" panose="02040503050406030204" pitchFamily="18" charset="0"/>
                        </a:rPr>
                        <m:t>𝑉𝐴𝑅𝑠</m:t>
                      </m:r>
                      <m:r>
                        <a:rPr lang="en-US" sz="1200" b="0" i="1" smtClean="0">
                          <a:latin typeface="Cambria Math" panose="02040503050406030204" pitchFamily="18" charset="0"/>
                        </a:rPr>
                        <m:t>)= </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𝑉</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𝐴</m:t>
                              </m:r>
                            </m:e>
                            <m:sub>
                              <m:r>
                                <a:rPr lang="en-US" sz="1200" b="0" i="1" smtClean="0">
                                  <a:latin typeface="Cambria Math" panose="02040503050406030204" pitchFamily="18" charset="0"/>
                                </a:rPr>
                                <m:t>𝑟𝑚𝑠</m:t>
                              </m:r>
                            </m:sub>
                          </m:sSub>
                        </m:sub>
                      </m:sSub>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𝐼</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𝐴</m:t>
                              </m:r>
                            </m:e>
                            <m:sub>
                              <m:r>
                                <a:rPr lang="en-US" sz="1200" b="0" i="1" smtClean="0">
                                  <a:latin typeface="Cambria Math" panose="02040503050406030204" pitchFamily="18" charset="0"/>
                                  <a:ea typeface="Cambria Math" panose="02040503050406030204" pitchFamily="18" charset="0"/>
                                </a:rPr>
                                <m:t>𝑟𝑚𝑠</m:t>
                              </m:r>
                            </m:sub>
                          </m:sSub>
                        </m:sub>
                      </m:sSub>
                      <m:r>
                        <a:rPr lang="en-US" sz="1200" b="0" i="1" smtClean="0">
                          <a:latin typeface="Cambria Math" panose="02040503050406030204" pitchFamily="18" charset="0"/>
                          <a:ea typeface="Cambria Math" panose="02040503050406030204" pitchFamily="18" charset="0"/>
                        </a:rPr>
                        <m:t>×</m:t>
                      </m:r>
                      <m:func>
                        <m:funcPr>
                          <m:ctrlPr>
                            <a:rPr lang="en-US" sz="1200" b="0" i="1" smtClean="0">
                              <a:latin typeface="Cambria Math" panose="02040503050406030204" pitchFamily="18" charset="0"/>
                              <a:ea typeface="Cambria Math" panose="02040503050406030204" pitchFamily="18" charset="0"/>
                            </a:rPr>
                          </m:ctrlPr>
                        </m:funcPr>
                        <m:fName>
                          <m:r>
                            <m:rPr>
                              <m:sty m:val="p"/>
                            </m:rPr>
                            <a:rPr lang="en-US" sz="1200" b="0" i="0" smtClean="0">
                              <a:latin typeface="Cambria Math" panose="02040503050406030204" pitchFamily="18" charset="0"/>
                              <a:ea typeface="Cambria Math" panose="02040503050406030204" pitchFamily="18" charset="0"/>
                            </a:rPr>
                            <m:t>sin</m:t>
                          </m:r>
                        </m:fName>
                        <m:e>
                          <m:d>
                            <m:dPr>
                              <m:ctrlPr>
                                <a:rPr lang="en-US" sz="1200" b="0" i="1" smtClean="0">
                                  <a:latin typeface="Cambria Math" panose="02040503050406030204" pitchFamily="18" charset="0"/>
                                  <a:ea typeface="Cambria Math" panose="02040503050406030204" pitchFamily="18" charset="0"/>
                                </a:rPr>
                              </m:ctrlPr>
                            </m:dPr>
                            <m:e>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𝑉</m:t>
                                      </m:r>
                                    </m:e>
                                    <m:sub>
                                      <m:r>
                                        <a:rPr lang="en-US" sz="1200" b="0" i="1" smtClean="0">
                                          <a:latin typeface="Cambria Math" panose="02040503050406030204" pitchFamily="18" charset="0"/>
                                          <a:ea typeface="Cambria Math" panose="02040503050406030204" pitchFamily="18" charset="0"/>
                                        </a:rPr>
                                        <m:t>𝐴</m:t>
                                      </m:r>
                                    </m:sub>
                                  </m:sSub>
                                </m:sub>
                              </m:sSub>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𝐼</m:t>
                                      </m:r>
                                    </m:e>
                                    <m:sub>
                                      <m:r>
                                        <a:rPr lang="en-US" sz="1200" b="0" i="1" smtClean="0">
                                          <a:latin typeface="Cambria Math" panose="02040503050406030204" pitchFamily="18" charset="0"/>
                                          <a:ea typeface="Cambria Math" panose="02040503050406030204" pitchFamily="18" charset="0"/>
                                        </a:rPr>
                                        <m:t>𝐴</m:t>
                                      </m:r>
                                    </m:sub>
                                  </m:sSub>
                                </m:sub>
                              </m:sSub>
                            </m:e>
                          </m:d>
                        </m:e>
                      </m:func>
                    </m:oMath>
                  </m:oMathPara>
                </a14:m>
                <a:endParaRPr lang="en-US" sz="1200" dirty="0"/>
              </a:p>
            </p:txBody>
          </p:sp>
        </mc:Choice>
        <mc:Fallback xmlns="">
          <p:sp>
            <p:nvSpPr>
              <p:cNvPr id="8" name="TextBox 7">
                <a:extLst>
                  <a:ext uri="{FF2B5EF4-FFF2-40B4-BE49-F238E27FC236}">
                    <a16:creationId xmlns:a16="http://schemas.microsoft.com/office/drawing/2014/main" id="{6B5B2DE6-0841-43E0-988C-7CCF04857BD0}"/>
                  </a:ext>
                </a:extLst>
              </p:cNvPr>
              <p:cNvSpPr txBox="1">
                <a:spLocks noRot="1" noChangeAspect="1" noMove="1" noResize="1" noEditPoints="1" noAdjustHandles="1" noChangeArrowheads="1" noChangeShapeType="1" noTextEdit="1"/>
              </p:cNvSpPr>
              <p:nvPr/>
            </p:nvSpPr>
            <p:spPr>
              <a:xfrm>
                <a:off x="2042581" y="2288859"/>
                <a:ext cx="4821256" cy="214674"/>
              </a:xfrm>
              <a:prstGeom prst="rect">
                <a:avLst/>
              </a:prstGeom>
              <a:blipFill>
                <a:blip r:embed="rId3"/>
                <a:stretch>
                  <a:fillRect l="-632"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02F999D-EF52-4EEF-81FC-91C72C0545BF}"/>
                  </a:ext>
                </a:extLst>
              </p:cNvPr>
              <p:cNvSpPr txBox="1"/>
              <p:nvPr/>
            </p:nvSpPr>
            <p:spPr>
              <a:xfrm>
                <a:off x="2139734" y="2935897"/>
                <a:ext cx="3580339" cy="2014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𝑆𝑖𝑛𝑔𝑙𝑒</m:t>
                      </m:r>
                      <m:r>
                        <a:rPr lang="en-US" sz="1200" b="0" i="1" smtClean="0">
                          <a:latin typeface="Cambria Math" panose="02040503050406030204" pitchFamily="18" charset="0"/>
                        </a:rPr>
                        <m:t> </m:t>
                      </m:r>
                      <m:r>
                        <a:rPr lang="en-US" sz="1200" b="0" i="1" smtClean="0">
                          <a:latin typeface="Cambria Math" panose="02040503050406030204" pitchFamily="18" charset="0"/>
                        </a:rPr>
                        <m:t>𝑃h𝑎𝑠𝑒</m:t>
                      </m:r>
                      <m:r>
                        <a:rPr lang="en-US" sz="1200" b="0" i="1" smtClean="0">
                          <a:latin typeface="Cambria Math" panose="02040503050406030204" pitchFamily="18" charset="0"/>
                        </a:rPr>
                        <m:t> </m:t>
                      </m:r>
                      <m:r>
                        <a:rPr lang="en-US" sz="1200" b="0" i="1" smtClean="0">
                          <a:latin typeface="Cambria Math" panose="02040503050406030204" pitchFamily="18" charset="0"/>
                        </a:rPr>
                        <m:t>𝐴𝑝𝑝𝑎𝑟𝑒𝑛𝑡</m:t>
                      </m:r>
                      <m:r>
                        <a:rPr lang="en-US" sz="1200" b="0" i="1" smtClean="0">
                          <a:latin typeface="Cambria Math" panose="02040503050406030204" pitchFamily="18" charset="0"/>
                        </a:rPr>
                        <m:t> </m:t>
                      </m:r>
                      <m:r>
                        <a:rPr lang="en-US" sz="1200" b="0" i="1" smtClean="0">
                          <a:latin typeface="Cambria Math" panose="02040503050406030204" pitchFamily="18" charset="0"/>
                        </a:rPr>
                        <m:t>𝑃𝑜𝑤𝑒𝑟</m:t>
                      </m:r>
                      <m:r>
                        <a:rPr lang="en-US" sz="1200" b="0" i="1" smtClean="0">
                          <a:latin typeface="Cambria Math" panose="02040503050406030204" pitchFamily="18" charset="0"/>
                        </a:rPr>
                        <m:t>(</m:t>
                      </m:r>
                      <m:r>
                        <a:rPr lang="en-US" sz="1200" b="0" i="1" smtClean="0">
                          <a:latin typeface="Cambria Math" panose="02040503050406030204" pitchFamily="18" charset="0"/>
                        </a:rPr>
                        <m:t>𝑉𝐴𝑠</m:t>
                      </m:r>
                      <m:r>
                        <a:rPr lang="en-US" sz="1200" b="0" i="1" smtClean="0">
                          <a:latin typeface="Cambria Math" panose="02040503050406030204" pitchFamily="18" charset="0"/>
                        </a:rPr>
                        <m:t>)= </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𝑉</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𝐴</m:t>
                              </m:r>
                            </m:e>
                            <m:sub>
                              <m:r>
                                <a:rPr lang="en-US" sz="1200" b="0" i="1" smtClean="0">
                                  <a:latin typeface="Cambria Math" panose="02040503050406030204" pitchFamily="18" charset="0"/>
                                </a:rPr>
                                <m:t>𝑟𝑚𝑠</m:t>
                              </m:r>
                            </m:sub>
                          </m:sSub>
                        </m:sub>
                      </m:sSub>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𝐼</m:t>
                          </m:r>
                        </m:e>
                        <m:sub>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𝐴</m:t>
                              </m:r>
                            </m:e>
                            <m:sub>
                              <m:r>
                                <a:rPr lang="en-US" sz="1200" b="0" i="1" smtClean="0">
                                  <a:latin typeface="Cambria Math" panose="02040503050406030204" pitchFamily="18" charset="0"/>
                                  <a:ea typeface="Cambria Math" panose="02040503050406030204" pitchFamily="18" charset="0"/>
                                </a:rPr>
                                <m:t>𝑟𝑚𝑠</m:t>
                              </m:r>
                            </m:sub>
                          </m:sSub>
                        </m:sub>
                      </m:sSub>
                    </m:oMath>
                  </m:oMathPara>
                </a14:m>
                <a:endParaRPr lang="en-US" sz="1200" dirty="0"/>
              </a:p>
            </p:txBody>
          </p:sp>
        </mc:Choice>
        <mc:Fallback xmlns="">
          <p:sp>
            <p:nvSpPr>
              <p:cNvPr id="9" name="TextBox 8">
                <a:extLst>
                  <a:ext uri="{FF2B5EF4-FFF2-40B4-BE49-F238E27FC236}">
                    <a16:creationId xmlns:a16="http://schemas.microsoft.com/office/drawing/2014/main" id="{902F999D-EF52-4EEF-81FC-91C72C0545BF}"/>
                  </a:ext>
                </a:extLst>
              </p:cNvPr>
              <p:cNvSpPr txBox="1">
                <a:spLocks noRot="1" noChangeAspect="1" noMove="1" noResize="1" noEditPoints="1" noAdjustHandles="1" noChangeArrowheads="1" noChangeShapeType="1" noTextEdit="1"/>
              </p:cNvSpPr>
              <p:nvPr/>
            </p:nvSpPr>
            <p:spPr>
              <a:xfrm>
                <a:off x="2139734" y="2935897"/>
                <a:ext cx="3580339" cy="201465"/>
              </a:xfrm>
              <a:prstGeom prst="rect">
                <a:avLst/>
              </a:prstGeom>
              <a:blipFill>
                <a:blip r:embed="rId4"/>
                <a:stretch>
                  <a:fillRect l="-1022" t="-3030"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A4B8AA2-AA7E-4D8B-80A1-52FCA521D542}"/>
                  </a:ext>
                </a:extLst>
              </p:cNvPr>
              <p:cNvSpPr txBox="1"/>
              <p:nvPr/>
            </p:nvSpPr>
            <p:spPr>
              <a:xfrm>
                <a:off x="4508598" y="3586191"/>
                <a:ext cx="982257" cy="223651"/>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𝑆</m:t>
                      </m:r>
                      <m:r>
                        <a:rPr lang="en-US" sz="1200" b="0" i="1" smtClean="0">
                          <a:latin typeface="Cambria Math" panose="02040503050406030204" pitchFamily="18" charset="0"/>
                        </a:rPr>
                        <m:t>=</m:t>
                      </m:r>
                      <m:rad>
                        <m:radPr>
                          <m:degHide m:val="on"/>
                          <m:ctrlPr>
                            <a:rPr lang="en-US" sz="1200" b="0" i="1" smtClean="0">
                              <a:latin typeface="Cambria Math" panose="02040503050406030204" pitchFamily="18" charset="0"/>
                            </a:rPr>
                          </m:ctrlPr>
                        </m:radPr>
                        <m:deg/>
                        <m:e>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𝑅</m:t>
                              </m:r>
                            </m:e>
                            <m:sup>
                              <m:r>
                                <a:rPr lang="en-US" sz="1200" b="0" i="1" smtClean="0">
                                  <a:latin typeface="Cambria Math" panose="02040503050406030204" pitchFamily="18" charset="0"/>
                                </a:rPr>
                                <m:t>2</m:t>
                              </m:r>
                            </m:sup>
                          </m:sSup>
                          <m:r>
                            <a:rPr lang="en-US" sz="1200" b="0" i="1" smtClean="0">
                              <a:latin typeface="Cambria Math" panose="02040503050406030204" pitchFamily="18" charset="0"/>
                            </a:rPr>
                            <m:t>+</m:t>
                          </m:r>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𝑄</m:t>
                              </m:r>
                            </m:e>
                            <m:sup>
                              <m:r>
                                <a:rPr lang="en-US" sz="1200" b="0" i="1" smtClean="0">
                                  <a:latin typeface="Cambria Math" panose="02040503050406030204" pitchFamily="18" charset="0"/>
                                </a:rPr>
                                <m:t>2</m:t>
                              </m:r>
                            </m:sup>
                          </m:sSup>
                        </m:e>
                      </m:rad>
                    </m:oMath>
                  </m:oMathPara>
                </a14:m>
                <a:endParaRPr lang="en-US" sz="1200" dirty="0"/>
              </a:p>
            </p:txBody>
          </p:sp>
        </mc:Choice>
        <mc:Fallback xmlns="">
          <p:sp>
            <p:nvSpPr>
              <p:cNvPr id="10" name="TextBox 9">
                <a:extLst>
                  <a:ext uri="{FF2B5EF4-FFF2-40B4-BE49-F238E27FC236}">
                    <a16:creationId xmlns:a16="http://schemas.microsoft.com/office/drawing/2014/main" id="{0A4B8AA2-AA7E-4D8B-80A1-52FCA521D542}"/>
                  </a:ext>
                </a:extLst>
              </p:cNvPr>
              <p:cNvSpPr txBox="1">
                <a:spLocks noRot="1" noChangeAspect="1" noMove="1" noResize="1" noEditPoints="1" noAdjustHandles="1" noChangeArrowheads="1" noChangeShapeType="1" noTextEdit="1"/>
              </p:cNvSpPr>
              <p:nvPr/>
            </p:nvSpPr>
            <p:spPr>
              <a:xfrm>
                <a:off x="4508598" y="3586191"/>
                <a:ext cx="982257" cy="223651"/>
              </a:xfrm>
              <a:prstGeom prst="rect">
                <a:avLst/>
              </a:prstGeom>
              <a:blipFill>
                <a:blip r:embed="rId5"/>
                <a:stretch>
                  <a:fillRect l="-3106" b="-21622"/>
                </a:stretch>
              </a:blipFill>
            </p:spPr>
            <p:txBody>
              <a:bodyPr/>
              <a:lstStyle/>
              <a:p>
                <a:r>
                  <a:rPr lang="en-US">
                    <a:noFill/>
                  </a:rPr>
                  <a:t> </a:t>
                </a:r>
              </a:p>
            </p:txBody>
          </p:sp>
        </mc:Fallback>
      </mc:AlternateContent>
    </p:spTree>
    <p:extLst>
      <p:ext uri="{BB962C8B-B14F-4D97-AF65-F5344CB8AC3E}">
        <p14:creationId xmlns:p14="http://schemas.microsoft.com/office/powerpoint/2010/main" val="2630306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9B595D-4579-4419-9A03-12C92CBE95B5}"/>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5CA320B1-C5A8-4F5E-8073-78FF81544184}"/>
              </a:ext>
            </a:extLst>
          </p:cNvPr>
          <p:cNvSpPr>
            <a:spLocks noGrp="1"/>
          </p:cNvSpPr>
          <p:nvPr>
            <p:ph type="body" sz="quarter" idx="16"/>
          </p:nvPr>
        </p:nvSpPr>
        <p:spPr/>
        <p:txBody>
          <a:bodyPr/>
          <a:lstStyle/>
          <a:p>
            <a:endParaRPr lang="en-US"/>
          </a:p>
        </p:txBody>
      </p:sp>
      <p:sp>
        <p:nvSpPr>
          <p:cNvPr id="8" name="Content Placeholder 7">
            <a:extLst>
              <a:ext uri="{FF2B5EF4-FFF2-40B4-BE49-F238E27FC236}">
                <a16:creationId xmlns:a16="http://schemas.microsoft.com/office/drawing/2014/main" id="{B9344B30-C061-4E08-A096-9C30E0BD0DAA}"/>
              </a:ext>
            </a:extLst>
          </p:cNvPr>
          <p:cNvSpPr>
            <a:spLocks noGrp="1"/>
          </p:cNvSpPr>
          <p:nvPr>
            <p:ph sz="quarter" idx="18"/>
          </p:nvPr>
        </p:nvSpPr>
        <p:spPr/>
        <p:txBody>
          <a:bodyPr/>
          <a:lstStyle/>
          <a:p>
            <a:r>
              <a:rPr lang="en-US" dirty="0" err="1"/>
              <a:t>Trigonomic</a:t>
            </a:r>
            <a:r>
              <a:rPr lang="en-US" dirty="0"/>
              <a:t> functions like sine/cosine have a triangular relationship that relates to power</a:t>
            </a:r>
          </a:p>
          <a:p>
            <a:r>
              <a:rPr lang="en-US" dirty="0"/>
              <a:t>In the AC power calculations, you’ll notice that real power calculation include the cosine function</a:t>
            </a:r>
          </a:p>
          <a:p>
            <a:r>
              <a:rPr lang="en-US" dirty="0"/>
              <a:t>VARs use the sine function. </a:t>
            </a:r>
          </a:p>
          <a:p>
            <a:r>
              <a:rPr lang="en-US" dirty="0"/>
              <a:t>When you calculate out the unity circle the cos(x) value also correlates to PF</a:t>
            </a:r>
          </a:p>
          <a:p>
            <a:r>
              <a:rPr lang="en-US" dirty="0"/>
              <a:t>Cos(0) = 1, and sin(0) = 0, Unity PF</a:t>
            </a:r>
          </a:p>
        </p:txBody>
      </p:sp>
      <p:pic>
        <p:nvPicPr>
          <p:cNvPr id="45" name="Content Placeholder 44">
            <a:extLst>
              <a:ext uri="{FF2B5EF4-FFF2-40B4-BE49-F238E27FC236}">
                <a16:creationId xmlns:a16="http://schemas.microsoft.com/office/drawing/2014/main" id="{5D9BADEA-3051-43C6-BB0A-B89D37F80E37}"/>
              </a:ext>
            </a:extLst>
          </p:cNvPr>
          <p:cNvPicPr>
            <a:picLocks noGrp="1" noChangeAspect="1"/>
          </p:cNvPicPr>
          <p:nvPr>
            <p:ph sz="quarter" idx="19"/>
          </p:nvPr>
        </p:nvPicPr>
        <p:blipFill>
          <a:blip r:embed="rId2"/>
          <a:stretch>
            <a:fillRect/>
          </a:stretch>
        </p:blipFill>
        <p:spPr>
          <a:xfrm>
            <a:off x="6283095" y="1201738"/>
            <a:ext cx="2518236" cy="2287587"/>
          </a:xfrm>
          <a:prstGeom prst="rect">
            <a:avLst/>
          </a:prstGeom>
        </p:spPr>
      </p:pic>
      <p:sp>
        <p:nvSpPr>
          <p:cNvPr id="10" name="Text Placeholder 9">
            <a:extLst>
              <a:ext uri="{FF2B5EF4-FFF2-40B4-BE49-F238E27FC236}">
                <a16:creationId xmlns:a16="http://schemas.microsoft.com/office/drawing/2014/main" id="{61C03927-08A8-4658-A2B7-78366720E6DD}"/>
              </a:ext>
            </a:extLst>
          </p:cNvPr>
          <p:cNvSpPr>
            <a:spLocks noGrp="1"/>
          </p:cNvSpPr>
          <p:nvPr>
            <p:ph type="body" sz="quarter" idx="32"/>
          </p:nvPr>
        </p:nvSpPr>
        <p:spPr/>
        <p:txBody>
          <a:bodyPr/>
          <a:lstStyle/>
          <a:p>
            <a:r>
              <a:rPr lang="en-US" dirty="0"/>
              <a:t>Unity Circle</a:t>
            </a:r>
          </a:p>
        </p:txBody>
      </p:sp>
      <p:sp>
        <p:nvSpPr>
          <p:cNvPr id="11" name="Text Placeholder 10">
            <a:extLst>
              <a:ext uri="{FF2B5EF4-FFF2-40B4-BE49-F238E27FC236}">
                <a16:creationId xmlns:a16="http://schemas.microsoft.com/office/drawing/2014/main" id="{5E587E59-B3E9-4AF9-9A84-81FFA96B7D62}"/>
              </a:ext>
            </a:extLst>
          </p:cNvPr>
          <p:cNvSpPr>
            <a:spLocks noGrp="1"/>
          </p:cNvSpPr>
          <p:nvPr>
            <p:ph type="body" sz="quarter" idx="33"/>
          </p:nvPr>
        </p:nvSpPr>
        <p:spPr/>
        <p:txBody>
          <a:bodyPr/>
          <a:lstStyle/>
          <a:p>
            <a:r>
              <a:rPr lang="en-US" dirty="0"/>
              <a:t>Understanding Sine/Cosine Relationships</a:t>
            </a:r>
          </a:p>
        </p:txBody>
      </p:sp>
      <p:sp>
        <p:nvSpPr>
          <p:cNvPr id="5" name="Slide Number Placeholder 4">
            <a:extLst>
              <a:ext uri="{FF2B5EF4-FFF2-40B4-BE49-F238E27FC236}">
                <a16:creationId xmlns:a16="http://schemas.microsoft.com/office/drawing/2014/main" id="{5C6D4B46-D918-4738-B2ED-57C5C465C8D0}"/>
              </a:ext>
            </a:extLst>
          </p:cNvPr>
          <p:cNvSpPr>
            <a:spLocks noGrp="1"/>
          </p:cNvSpPr>
          <p:nvPr>
            <p:ph type="sldNum" sz="quarter" idx="4"/>
          </p:nvPr>
        </p:nvSpPr>
        <p:spPr/>
        <p:txBody>
          <a:bodyPr/>
          <a:lstStyle/>
          <a:p>
            <a:r>
              <a:rPr lang="en-US"/>
              <a:t>Page </a:t>
            </a:r>
            <a:fld id="{5A9C12DC-491F-9444-86A2-13AC5C62A2FC}" type="slidenum">
              <a:rPr lang="en-US" smtClean="0"/>
              <a:pPr/>
              <a:t>21</a:t>
            </a:fld>
            <a:endParaRPr lang="en-US" dirty="0"/>
          </a:p>
        </p:txBody>
      </p:sp>
      <p:sp>
        <p:nvSpPr>
          <p:cNvPr id="6" name="Footer Placeholder 5">
            <a:extLst>
              <a:ext uri="{FF2B5EF4-FFF2-40B4-BE49-F238E27FC236}">
                <a16:creationId xmlns:a16="http://schemas.microsoft.com/office/drawing/2014/main" id="{598355D6-670D-4BEB-9A13-8AF3E4BA5440}"/>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389116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9B595D-4579-4419-9A03-12C92CBE95B5}"/>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5CA320B1-C5A8-4F5E-8073-78FF81544184}"/>
              </a:ext>
            </a:extLst>
          </p:cNvPr>
          <p:cNvSpPr>
            <a:spLocks noGrp="1"/>
          </p:cNvSpPr>
          <p:nvPr>
            <p:ph type="body" sz="quarter" idx="16"/>
          </p:nvPr>
        </p:nvSpPr>
        <p:spPr/>
        <p:txBody>
          <a:bodyPr/>
          <a:lstStyle/>
          <a:p>
            <a:endParaRPr lang="en-US"/>
          </a:p>
        </p:txBody>
      </p:sp>
      <p:sp>
        <p:nvSpPr>
          <p:cNvPr id="8" name="Content Placeholder 7">
            <a:extLst>
              <a:ext uri="{FF2B5EF4-FFF2-40B4-BE49-F238E27FC236}">
                <a16:creationId xmlns:a16="http://schemas.microsoft.com/office/drawing/2014/main" id="{B9344B30-C061-4E08-A096-9C30E0BD0DAA}"/>
              </a:ext>
            </a:extLst>
          </p:cNvPr>
          <p:cNvSpPr>
            <a:spLocks noGrp="1"/>
          </p:cNvSpPr>
          <p:nvPr>
            <p:ph sz="quarter" idx="18"/>
          </p:nvPr>
        </p:nvSpPr>
        <p:spPr/>
        <p:txBody>
          <a:bodyPr/>
          <a:lstStyle/>
          <a:p>
            <a:r>
              <a:rPr lang="en-US" dirty="0"/>
              <a:t>We’ll also look at some common reference points, and their PF values</a:t>
            </a:r>
          </a:p>
          <a:p>
            <a:r>
              <a:rPr lang="en-US" dirty="0"/>
              <a:t>30 degrees-</a:t>
            </a:r>
          </a:p>
          <a:p>
            <a:r>
              <a:rPr lang="en-US" dirty="0"/>
              <a:t>	cos(30) = 0.866</a:t>
            </a:r>
          </a:p>
          <a:p>
            <a:r>
              <a:rPr lang="en-US" dirty="0"/>
              <a:t>	sin(30) = 0.5</a:t>
            </a:r>
          </a:p>
          <a:p>
            <a:r>
              <a:rPr lang="en-US" dirty="0"/>
              <a:t>	PF = 86.7%</a:t>
            </a:r>
          </a:p>
        </p:txBody>
      </p:sp>
      <p:pic>
        <p:nvPicPr>
          <p:cNvPr id="45" name="Content Placeholder 44">
            <a:extLst>
              <a:ext uri="{FF2B5EF4-FFF2-40B4-BE49-F238E27FC236}">
                <a16:creationId xmlns:a16="http://schemas.microsoft.com/office/drawing/2014/main" id="{5D9BADEA-3051-43C6-BB0A-B89D37F80E37}"/>
              </a:ext>
            </a:extLst>
          </p:cNvPr>
          <p:cNvPicPr>
            <a:picLocks noGrp="1" noChangeAspect="1"/>
          </p:cNvPicPr>
          <p:nvPr>
            <p:ph sz="quarter" idx="19"/>
          </p:nvPr>
        </p:nvPicPr>
        <p:blipFill>
          <a:blip r:embed="rId2"/>
          <a:stretch>
            <a:fillRect/>
          </a:stretch>
        </p:blipFill>
        <p:spPr>
          <a:xfrm>
            <a:off x="6283095" y="1201738"/>
            <a:ext cx="2518236" cy="2287587"/>
          </a:xfrm>
          <a:prstGeom prst="rect">
            <a:avLst/>
          </a:prstGeom>
        </p:spPr>
      </p:pic>
      <p:sp>
        <p:nvSpPr>
          <p:cNvPr id="10" name="Text Placeholder 9">
            <a:extLst>
              <a:ext uri="{FF2B5EF4-FFF2-40B4-BE49-F238E27FC236}">
                <a16:creationId xmlns:a16="http://schemas.microsoft.com/office/drawing/2014/main" id="{61C03927-08A8-4658-A2B7-78366720E6DD}"/>
              </a:ext>
            </a:extLst>
          </p:cNvPr>
          <p:cNvSpPr>
            <a:spLocks noGrp="1"/>
          </p:cNvSpPr>
          <p:nvPr>
            <p:ph type="body" sz="quarter" idx="32"/>
          </p:nvPr>
        </p:nvSpPr>
        <p:spPr/>
        <p:txBody>
          <a:bodyPr/>
          <a:lstStyle/>
          <a:p>
            <a:r>
              <a:rPr lang="en-US" dirty="0"/>
              <a:t>Unity Circle</a:t>
            </a:r>
          </a:p>
        </p:txBody>
      </p:sp>
      <p:sp>
        <p:nvSpPr>
          <p:cNvPr id="11" name="Text Placeholder 10">
            <a:extLst>
              <a:ext uri="{FF2B5EF4-FFF2-40B4-BE49-F238E27FC236}">
                <a16:creationId xmlns:a16="http://schemas.microsoft.com/office/drawing/2014/main" id="{5E587E59-B3E9-4AF9-9A84-81FFA96B7D62}"/>
              </a:ext>
            </a:extLst>
          </p:cNvPr>
          <p:cNvSpPr>
            <a:spLocks noGrp="1"/>
          </p:cNvSpPr>
          <p:nvPr>
            <p:ph type="body" sz="quarter" idx="33"/>
          </p:nvPr>
        </p:nvSpPr>
        <p:spPr/>
        <p:txBody>
          <a:bodyPr/>
          <a:lstStyle/>
          <a:p>
            <a:r>
              <a:rPr lang="en-US" dirty="0"/>
              <a:t>Understanding Sine/Cosine Relationships</a:t>
            </a:r>
          </a:p>
        </p:txBody>
      </p:sp>
      <p:sp>
        <p:nvSpPr>
          <p:cNvPr id="5" name="Slide Number Placeholder 4">
            <a:extLst>
              <a:ext uri="{FF2B5EF4-FFF2-40B4-BE49-F238E27FC236}">
                <a16:creationId xmlns:a16="http://schemas.microsoft.com/office/drawing/2014/main" id="{5C6D4B46-D918-4738-B2ED-57C5C465C8D0}"/>
              </a:ext>
            </a:extLst>
          </p:cNvPr>
          <p:cNvSpPr>
            <a:spLocks noGrp="1"/>
          </p:cNvSpPr>
          <p:nvPr>
            <p:ph type="sldNum" sz="quarter" idx="4"/>
          </p:nvPr>
        </p:nvSpPr>
        <p:spPr/>
        <p:txBody>
          <a:bodyPr/>
          <a:lstStyle/>
          <a:p>
            <a:r>
              <a:rPr lang="en-US"/>
              <a:t>Page </a:t>
            </a:r>
            <a:fld id="{5A9C12DC-491F-9444-86A2-13AC5C62A2FC}" type="slidenum">
              <a:rPr lang="en-US" smtClean="0"/>
              <a:pPr/>
              <a:t>22</a:t>
            </a:fld>
            <a:endParaRPr lang="en-US" dirty="0"/>
          </a:p>
        </p:txBody>
      </p:sp>
      <p:sp>
        <p:nvSpPr>
          <p:cNvPr id="6" name="Footer Placeholder 5">
            <a:extLst>
              <a:ext uri="{FF2B5EF4-FFF2-40B4-BE49-F238E27FC236}">
                <a16:creationId xmlns:a16="http://schemas.microsoft.com/office/drawing/2014/main" id="{598355D6-670D-4BEB-9A13-8AF3E4BA5440}"/>
              </a:ext>
            </a:extLst>
          </p:cNvPr>
          <p:cNvSpPr>
            <a:spLocks noGrp="1"/>
          </p:cNvSpPr>
          <p:nvPr>
            <p:ph type="ftr" sz="quarter" idx="3"/>
          </p:nvPr>
        </p:nvSpPr>
        <p:spPr/>
        <p:txBody>
          <a:bodyPr/>
          <a:lstStyle/>
          <a:p>
            <a:r>
              <a:rPr lang="en-US"/>
              <a:t>Property of Schneider Electric |</a:t>
            </a:r>
            <a:endParaRPr lang="en-US" dirty="0"/>
          </a:p>
        </p:txBody>
      </p:sp>
      <p:pic>
        <p:nvPicPr>
          <p:cNvPr id="2" name="Picture 1">
            <a:extLst>
              <a:ext uri="{FF2B5EF4-FFF2-40B4-BE49-F238E27FC236}">
                <a16:creationId xmlns:a16="http://schemas.microsoft.com/office/drawing/2014/main" id="{CA9CF46C-7B95-415C-850D-8EE0B7AAF2A3}"/>
              </a:ext>
            </a:extLst>
          </p:cNvPr>
          <p:cNvPicPr>
            <a:picLocks noChangeAspect="1"/>
          </p:cNvPicPr>
          <p:nvPr/>
        </p:nvPicPr>
        <p:blipFill>
          <a:blip r:embed="rId3"/>
          <a:stretch>
            <a:fillRect/>
          </a:stretch>
        </p:blipFill>
        <p:spPr>
          <a:xfrm>
            <a:off x="6283095" y="1201738"/>
            <a:ext cx="2286000" cy="228600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8D07138-8DD7-4DC2-9F18-B184BB728C67}"/>
                  </a:ext>
                </a:extLst>
              </p:cNvPr>
              <p:cNvSpPr txBox="1"/>
              <p:nvPr/>
            </p:nvSpPr>
            <p:spPr>
              <a:xfrm>
                <a:off x="8378466" y="1497060"/>
                <a:ext cx="381258" cy="291042"/>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d>
                        <m:dPr>
                          <m:ctrlPr>
                            <a:rPr lang="en-US" sz="800" i="1" smtClean="0">
                              <a:latin typeface="Cambria Math" panose="02040503050406030204" pitchFamily="18" charset="0"/>
                            </a:rPr>
                          </m:ctrlPr>
                        </m:dPr>
                        <m:e>
                          <m:f>
                            <m:fPr>
                              <m:ctrlPr>
                                <a:rPr lang="en-US" sz="800" i="1" smtClean="0">
                                  <a:latin typeface="Cambria Math" panose="02040503050406030204" pitchFamily="18" charset="0"/>
                                </a:rPr>
                              </m:ctrlPr>
                            </m:fPr>
                            <m:num>
                              <m:rad>
                                <m:radPr>
                                  <m:degHide m:val="on"/>
                                  <m:ctrlPr>
                                    <a:rPr lang="en-US" sz="800" i="1" smtClean="0">
                                      <a:latin typeface="Cambria Math" panose="02040503050406030204" pitchFamily="18" charset="0"/>
                                    </a:rPr>
                                  </m:ctrlPr>
                                </m:radPr>
                                <m:deg/>
                                <m:e>
                                  <m:r>
                                    <a:rPr lang="en-US" sz="800" b="0" i="1" smtClean="0">
                                      <a:latin typeface="Cambria Math" panose="02040503050406030204" pitchFamily="18" charset="0"/>
                                    </a:rPr>
                                    <m:t>3</m:t>
                                  </m:r>
                                </m:e>
                              </m:rad>
                            </m:num>
                            <m:den>
                              <m:r>
                                <a:rPr lang="en-US" sz="800" b="0" i="1" smtClean="0">
                                  <a:latin typeface="Cambria Math" panose="02040503050406030204" pitchFamily="18" charset="0"/>
                                </a:rPr>
                                <m:t>2</m:t>
                              </m:r>
                            </m:den>
                          </m:f>
                          <m:r>
                            <a:rPr lang="en-US" sz="800" b="0" i="1" smtClean="0">
                              <a:latin typeface="Cambria Math" panose="02040503050406030204" pitchFamily="18" charset="0"/>
                            </a:rPr>
                            <m:t>,</m:t>
                          </m:r>
                          <m:f>
                            <m:fPr>
                              <m:ctrlPr>
                                <a:rPr lang="en-US" sz="800" b="0" i="1" smtClean="0">
                                  <a:latin typeface="Cambria Math" panose="02040503050406030204" pitchFamily="18" charset="0"/>
                                </a:rPr>
                              </m:ctrlPr>
                            </m:fPr>
                            <m:num>
                              <m:r>
                                <a:rPr lang="en-US" sz="800" b="0" i="1" smtClean="0">
                                  <a:latin typeface="Cambria Math" panose="02040503050406030204" pitchFamily="18" charset="0"/>
                                </a:rPr>
                                <m:t>1</m:t>
                              </m:r>
                            </m:num>
                            <m:den>
                              <m:r>
                                <a:rPr lang="en-US" sz="800" b="0" i="1" smtClean="0">
                                  <a:latin typeface="Cambria Math" panose="02040503050406030204" pitchFamily="18" charset="0"/>
                                </a:rPr>
                                <m:t>2</m:t>
                              </m:r>
                            </m:den>
                          </m:f>
                        </m:e>
                      </m:d>
                    </m:oMath>
                  </m:oMathPara>
                </a14:m>
                <a:endParaRPr lang="en-US" sz="800" dirty="0"/>
              </a:p>
            </p:txBody>
          </p:sp>
        </mc:Choice>
        <mc:Fallback xmlns="">
          <p:sp>
            <p:nvSpPr>
              <p:cNvPr id="12" name="TextBox 11">
                <a:extLst>
                  <a:ext uri="{FF2B5EF4-FFF2-40B4-BE49-F238E27FC236}">
                    <a16:creationId xmlns:a16="http://schemas.microsoft.com/office/drawing/2014/main" id="{18D07138-8DD7-4DC2-9F18-B184BB728C67}"/>
                  </a:ext>
                </a:extLst>
              </p:cNvPr>
              <p:cNvSpPr txBox="1">
                <a:spLocks noRot="1" noChangeAspect="1" noMove="1" noResize="1" noEditPoints="1" noAdjustHandles="1" noChangeArrowheads="1" noChangeShapeType="1" noTextEdit="1"/>
              </p:cNvSpPr>
              <p:nvPr/>
            </p:nvSpPr>
            <p:spPr>
              <a:xfrm>
                <a:off x="8378466" y="1497060"/>
                <a:ext cx="381258" cy="291042"/>
              </a:xfrm>
              <a:prstGeom prst="rect">
                <a:avLst/>
              </a:prstGeom>
              <a:blipFill>
                <a:blip r:embed="rId4"/>
                <a:stretch>
                  <a:fillRect b="-2128"/>
                </a:stretch>
              </a:blipFill>
            </p:spPr>
            <p:txBody>
              <a:bodyPr/>
              <a:lstStyle/>
              <a:p>
                <a:r>
                  <a:rPr lang="en-US">
                    <a:noFill/>
                  </a:rPr>
                  <a:t> </a:t>
                </a:r>
              </a:p>
            </p:txBody>
          </p:sp>
        </mc:Fallback>
      </mc:AlternateContent>
    </p:spTree>
    <p:extLst>
      <p:ext uri="{BB962C8B-B14F-4D97-AF65-F5344CB8AC3E}">
        <p14:creationId xmlns:p14="http://schemas.microsoft.com/office/powerpoint/2010/main" val="416240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7" dur="500"/>
                                        <p:tgtEl>
                                          <p:spTgt spid="8">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0" dur="500"/>
                                        <p:tgtEl>
                                          <p:spTgt spid="8">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randombar(horizontal)">
                                      <p:cBhvr>
                                        <p:cTn id="13" dur="500"/>
                                        <p:tgtEl>
                                          <p:spTgt spid="8">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randombar(horizontal)">
                                      <p:cBhvr>
                                        <p:cTn id="16" dur="500"/>
                                        <p:tgtEl>
                                          <p:spTgt spid="8">
                                            <p:txEl>
                                              <p:pRg st="4" end="4"/>
                                            </p:txEl>
                                          </p:spTgt>
                                        </p:tgtEl>
                                      </p:cBhvr>
                                    </p:animEffect>
                                  </p:childTnLst>
                                </p:cTn>
                              </p:par>
                              <p:par>
                                <p:cTn id="17" presetID="14" presetClass="exit" presetSubtype="10" fill="hold" nodeType="withEffect">
                                  <p:stCondLst>
                                    <p:cond delay="0"/>
                                  </p:stCondLst>
                                  <p:childTnLst>
                                    <p:animEffect transition="out" filter="randombar(horizontal)">
                                      <p:cBhvr>
                                        <p:cTn id="18" dur="500"/>
                                        <p:tgtEl>
                                          <p:spTgt spid="45"/>
                                        </p:tgtEl>
                                      </p:cBhvr>
                                    </p:animEffect>
                                    <p:set>
                                      <p:cBhvr>
                                        <p:cTn id="19" dur="1" fill="hold">
                                          <p:stCondLst>
                                            <p:cond delay="499"/>
                                          </p:stCondLst>
                                        </p:cTn>
                                        <p:tgtEl>
                                          <p:spTgt spid="45"/>
                                        </p:tgtEl>
                                        <p:attrNameLst>
                                          <p:attrName>style.visibility</p:attrName>
                                        </p:attrNameLst>
                                      </p:cBhvr>
                                      <p:to>
                                        <p:strVal val="hidden"/>
                                      </p:to>
                                    </p:se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9B595D-4579-4419-9A03-12C92CBE95B5}"/>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5CA320B1-C5A8-4F5E-8073-78FF81544184}"/>
              </a:ext>
            </a:extLst>
          </p:cNvPr>
          <p:cNvSpPr>
            <a:spLocks noGrp="1"/>
          </p:cNvSpPr>
          <p:nvPr>
            <p:ph type="body" sz="quarter" idx="16"/>
          </p:nvPr>
        </p:nvSpPr>
        <p:spPr/>
        <p:txBody>
          <a:bodyPr/>
          <a:lstStyle/>
          <a:p>
            <a:endParaRPr lang="en-US"/>
          </a:p>
        </p:txBody>
      </p:sp>
      <p:sp>
        <p:nvSpPr>
          <p:cNvPr id="8" name="Content Placeholder 7">
            <a:extLst>
              <a:ext uri="{FF2B5EF4-FFF2-40B4-BE49-F238E27FC236}">
                <a16:creationId xmlns:a16="http://schemas.microsoft.com/office/drawing/2014/main" id="{B9344B30-C061-4E08-A096-9C30E0BD0DAA}"/>
              </a:ext>
            </a:extLst>
          </p:cNvPr>
          <p:cNvSpPr>
            <a:spLocks noGrp="1"/>
          </p:cNvSpPr>
          <p:nvPr>
            <p:ph sz="quarter" idx="18"/>
          </p:nvPr>
        </p:nvSpPr>
        <p:spPr/>
        <p:txBody>
          <a:bodyPr/>
          <a:lstStyle/>
          <a:p>
            <a:r>
              <a:rPr lang="en-US" dirty="0"/>
              <a:t>We’ll also look at some common reference points, and their PF values</a:t>
            </a:r>
          </a:p>
          <a:p>
            <a:r>
              <a:rPr lang="en-US" dirty="0"/>
              <a:t>45 degrees-</a:t>
            </a:r>
          </a:p>
          <a:p>
            <a:r>
              <a:rPr lang="en-US" dirty="0"/>
              <a:t>	cos(45) = 0.707</a:t>
            </a:r>
          </a:p>
          <a:p>
            <a:r>
              <a:rPr lang="en-US" dirty="0"/>
              <a:t>	sin(45) = 0.707</a:t>
            </a:r>
          </a:p>
          <a:p>
            <a:r>
              <a:rPr lang="en-US" dirty="0"/>
              <a:t>	PF = 70.7%</a:t>
            </a:r>
          </a:p>
        </p:txBody>
      </p:sp>
      <p:pic>
        <p:nvPicPr>
          <p:cNvPr id="13" name="Content Placeholder 12">
            <a:extLst>
              <a:ext uri="{FF2B5EF4-FFF2-40B4-BE49-F238E27FC236}">
                <a16:creationId xmlns:a16="http://schemas.microsoft.com/office/drawing/2014/main" id="{98C86CE8-0548-4B6A-B154-14D4C5FDDF1B}"/>
              </a:ext>
            </a:extLst>
          </p:cNvPr>
          <p:cNvPicPr>
            <a:picLocks noGrp="1" noChangeAspect="1"/>
          </p:cNvPicPr>
          <p:nvPr>
            <p:ph sz="quarter" idx="19"/>
          </p:nvPr>
        </p:nvPicPr>
        <p:blipFill>
          <a:blip r:embed="rId2"/>
          <a:stretch>
            <a:fillRect/>
          </a:stretch>
        </p:blipFill>
        <p:spPr>
          <a:xfrm>
            <a:off x="6399114" y="1202432"/>
            <a:ext cx="2286198" cy="2286198"/>
          </a:xfrm>
          <a:prstGeom prst="rect">
            <a:avLst/>
          </a:prstGeom>
        </p:spPr>
      </p:pic>
      <p:sp>
        <p:nvSpPr>
          <p:cNvPr id="10" name="Text Placeholder 9">
            <a:extLst>
              <a:ext uri="{FF2B5EF4-FFF2-40B4-BE49-F238E27FC236}">
                <a16:creationId xmlns:a16="http://schemas.microsoft.com/office/drawing/2014/main" id="{61C03927-08A8-4658-A2B7-78366720E6DD}"/>
              </a:ext>
            </a:extLst>
          </p:cNvPr>
          <p:cNvSpPr>
            <a:spLocks noGrp="1"/>
          </p:cNvSpPr>
          <p:nvPr>
            <p:ph type="body" sz="quarter" idx="32"/>
          </p:nvPr>
        </p:nvSpPr>
        <p:spPr/>
        <p:txBody>
          <a:bodyPr/>
          <a:lstStyle/>
          <a:p>
            <a:r>
              <a:rPr lang="en-US" dirty="0"/>
              <a:t>Unity Circle</a:t>
            </a:r>
          </a:p>
        </p:txBody>
      </p:sp>
      <p:sp>
        <p:nvSpPr>
          <p:cNvPr id="11" name="Text Placeholder 10">
            <a:extLst>
              <a:ext uri="{FF2B5EF4-FFF2-40B4-BE49-F238E27FC236}">
                <a16:creationId xmlns:a16="http://schemas.microsoft.com/office/drawing/2014/main" id="{5E587E59-B3E9-4AF9-9A84-81FFA96B7D62}"/>
              </a:ext>
            </a:extLst>
          </p:cNvPr>
          <p:cNvSpPr>
            <a:spLocks noGrp="1"/>
          </p:cNvSpPr>
          <p:nvPr>
            <p:ph type="body" sz="quarter" idx="33"/>
          </p:nvPr>
        </p:nvSpPr>
        <p:spPr/>
        <p:txBody>
          <a:bodyPr/>
          <a:lstStyle/>
          <a:p>
            <a:r>
              <a:rPr lang="en-US" dirty="0"/>
              <a:t>Understanding Sine/Cosine Relationships</a:t>
            </a:r>
          </a:p>
        </p:txBody>
      </p:sp>
      <p:sp>
        <p:nvSpPr>
          <p:cNvPr id="5" name="Slide Number Placeholder 4">
            <a:extLst>
              <a:ext uri="{FF2B5EF4-FFF2-40B4-BE49-F238E27FC236}">
                <a16:creationId xmlns:a16="http://schemas.microsoft.com/office/drawing/2014/main" id="{5C6D4B46-D918-4738-B2ED-57C5C465C8D0}"/>
              </a:ext>
            </a:extLst>
          </p:cNvPr>
          <p:cNvSpPr>
            <a:spLocks noGrp="1"/>
          </p:cNvSpPr>
          <p:nvPr>
            <p:ph type="sldNum" sz="quarter" idx="4"/>
          </p:nvPr>
        </p:nvSpPr>
        <p:spPr/>
        <p:txBody>
          <a:bodyPr/>
          <a:lstStyle/>
          <a:p>
            <a:r>
              <a:rPr lang="en-US"/>
              <a:t>Page </a:t>
            </a:r>
            <a:fld id="{5A9C12DC-491F-9444-86A2-13AC5C62A2FC}" type="slidenum">
              <a:rPr lang="en-US" smtClean="0"/>
              <a:pPr/>
              <a:t>23</a:t>
            </a:fld>
            <a:endParaRPr lang="en-US" dirty="0"/>
          </a:p>
        </p:txBody>
      </p:sp>
      <p:sp>
        <p:nvSpPr>
          <p:cNvPr id="6" name="Footer Placeholder 5">
            <a:extLst>
              <a:ext uri="{FF2B5EF4-FFF2-40B4-BE49-F238E27FC236}">
                <a16:creationId xmlns:a16="http://schemas.microsoft.com/office/drawing/2014/main" id="{598355D6-670D-4BEB-9A13-8AF3E4BA5440}"/>
              </a:ext>
            </a:extLst>
          </p:cNvPr>
          <p:cNvSpPr>
            <a:spLocks noGrp="1"/>
          </p:cNvSpPr>
          <p:nvPr>
            <p:ph type="ftr" sz="quarter" idx="3"/>
          </p:nvPr>
        </p:nvSpPr>
        <p:spPr/>
        <p:txBody>
          <a:bodyPr/>
          <a:lstStyle/>
          <a:p>
            <a:r>
              <a:rPr lang="en-US"/>
              <a:t>Property of Schneider Electric |</a:t>
            </a: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8D07138-8DD7-4DC2-9F18-B184BB728C67}"/>
                  </a:ext>
                </a:extLst>
              </p:cNvPr>
              <p:cNvSpPr txBox="1"/>
              <p:nvPr/>
            </p:nvSpPr>
            <p:spPr>
              <a:xfrm>
                <a:off x="8518267" y="1514954"/>
                <a:ext cx="381258" cy="291042"/>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d>
                        <m:dPr>
                          <m:ctrlPr>
                            <a:rPr lang="en-US" sz="800" i="1" smtClean="0">
                              <a:latin typeface="Cambria Math" panose="02040503050406030204" pitchFamily="18" charset="0"/>
                            </a:rPr>
                          </m:ctrlPr>
                        </m:dPr>
                        <m:e>
                          <m:f>
                            <m:fPr>
                              <m:ctrlPr>
                                <a:rPr lang="en-US" sz="800" i="1" smtClean="0">
                                  <a:latin typeface="Cambria Math" panose="02040503050406030204" pitchFamily="18" charset="0"/>
                                </a:rPr>
                              </m:ctrlPr>
                            </m:fPr>
                            <m:num>
                              <m:rad>
                                <m:radPr>
                                  <m:degHide m:val="on"/>
                                  <m:ctrlPr>
                                    <a:rPr lang="en-US" sz="800" i="1" smtClean="0">
                                      <a:latin typeface="Cambria Math" panose="02040503050406030204" pitchFamily="18" charset="0"/>
                                    </a:rPr>
                                  </m:ctrlPr>
                                </m:radPr>
                                <m:deg/>
                                <m:e>
                                  <m:r>
                                    <a:rPr lang="en-US" sz="800" b="0" i="1" smtClean="0">
                                      <a:latin typeface="Cambria Math" panose="02040503050406030204" pitchFamily="18" charset="0"/>
                                    </a:rPr>
                                    <m:t>3</m:t>
                                  </m:r>
                                </m:e>
                              </m:rad>
                            </m:num>
                            <m:den>
                              <m:r>
                                <a:rPr lang="en-US" sz="800" b="0" i="1" smtClean="0">
                                  <a:latin typeface="Cambria Math" panose="02040503050406030204" pitchFamily="18" charset="0"/>
                                </a:rPr>
                                <m:t>2</m:t>
                              </m:r>
                            </m:den>
                          </m:f>
                          <m:r>
                            <a:rPr lang="en-US" sz="800" b="0" i="1" smtClean="0">
                              <a:latin typeface="Cambria Math" panose="02040503050406030204" pitchFamily="18" charset="0"/>
                            </a:rPr>
                            <m:t>,</m:t>
                          </m:r>
                          <m:f>
                            <m:fPr>
                              <m:ctrlPr>
                                <a:rPr lang="en-US" sz="800" b="0" i="1" smtClean="0">
                                  <a:latin typeface="Cambria Math" panose="02040503050406030204" pitchFamily="18" charset="0"/>
                                </a:rPr>
                              </m:ctrlPr>
                            </m:fPr>
                            <m:num>
                              <m:r>
                                <a:rPr lang="en-US" sz="800" b="0" i="1" smtClean="0">
                                  <a:latin typeface="Cambria Math" panose="02040503050406030204" pitchFamily="18" charset="0"/>
                                </a:rPr>
                                <m:t>1</m:t>
                              </m:r>
                            </m:num>
                            <m:den>
                              <m:r>
                                <a:rPr lang="en-US" sz="800" b="0" i="1" smtClean="0">
                                  <a:latin typeface="Cambria Math" panose="02040503050406030204" pitchFamily="18" charset="0"/>
                                </a:rPr>
                                <m:t>2</m:t>
                              </m:r>
                            </m:den>
                          </m:f>
                        </m:e>
                      </m:d>
                    </m:oMath>
                  </m:oMathPara>
                </a14:m>
                <a:endParaRPr lang="en-US" sz="800" dirty="0"/>
              </a:p>
            </p:txBody>
          </p:sp>
        </mc:Choice>
        <mc:Fallback xmlns="">
          <p:sp>
            <p:nvSpPr>
              <p:cNvPr id="12" name="TextBox 11">
                <a:extLst>
                  <a:ext uri="{FF2B5EF4-FFF2-40B4-BE49-F238E27FC236}">
                    <a16:creationId xmlns:a16="http://schemas.microsoft.com/office/drawing/2014/main" id="{18D07138-8DD7-4DC2-9F18-B184BB728C67}"/>
                  </a:ext>
                </a:extLst>
              </p:cNvPr>
              <p:cNvSpPr txBox="1">
                <a:spLocks noRot="1" noChangeAspect="1" noMove="1" noResize="1" noEditPoints="1" noAdjustHandles="1" noChangeArrowheads="1" noChangeShapeType="1" noTextEdit="1"/>
              </p:cNvSpPr>
              <p:nvPr/>
            </p:nvSpPr>
            <p:spPr>
              <a:xfrm>
                <a:off x="8518267" y="1514954"/>
                <a:ext cx="381258" cy="291042"/>
              </a:xfrm>
              <a:prstGeom prst="rect">
                <a:avLst/>
              </a:prstGeom>
              <a:blipFill>
                <a:blip r:embed="rId3"/>
                <a:stretch>
                  <a:fillRect b="-2128"/>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31B96138-52C3-4B30-B1B7-51FA8686C7DC}"/>
              </a:ext>
            </a:extLst>
          </p:cNvPr>
          <p:cNvPicPr>
            <a:picLocks noChangeAspect="1"/>
          </p:cNvPicPr>
          <p:nvPr/>
        </p:nvPicPr>
        <p:blipFill>
          <a:blip r:embed="rId4"/>
          <a:stretch>
            <a:fillRect/>
          </a:stretch>
        </p:blipFill>
        <p:spPr>
          <a:xfrm>
            <a:off x="6399114" y="1202024"/>
            <a:ext cx="2516489" cy="2286000"/>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EBB1E20-A4A6-40A9-B669-E191DC8B2D69}"/>
                  </a:ext>
                </a:extLst>
              </p:cNvPr>
              <p:cNvSpPr txBox="1"/>
              <p:nvPr/>
            </p:nvSpPr>
            <p:spPr>
              <a:xfrm>
                <a:off x="8328309" y="1313030"/>
                <a:ext cx="557637" cy="255006"/>
              </a:xfrm>
              <a:prstGeom prst="rect">
                <a:avLst/>
              </a:prstGeom>
              <a:noFill/>
            </p:spPr>
            <p:txBody>
              <a:bodyPr wrap="square" lIns="0" tIns="0" rIns="0" bIns="0" rtlCol="0">
                <a:spAutoFit/>
              </a:bodyPr>
              <a:lstStyle/>
              <a:p>
                <a:pPr algn="r"/>
                <a14:m>
                  <m:oMathPara xmlns:m="http://schemas.openxmlformats.org/officeDocument/2006/math">
                    <m:oMathParaPr>
                      <m:jc m:val="centerGroup"/>
                    </m:oMathParaPr>
                    <m:oMath xmlns:m="http://schemas.openxmlformats.org/officeDocument/2006/math">
                      <m:d>
                        <m:dPr>
                          <m:ctrlPr>
                            <a:rPr lang="en-US" sz="700" i="1" smtClean="0">
                              <a:latin typeface="Cambria Math" panose="02040503050406030204" pitchFamily="18" charset="0"/>
                            </a:rPr>
                          </m:ctrlPr>
                        </m:dPr>
                        <m:e>
                          <m:f>
                            <m:fPr>
                              <m:ctrlPr>
                                <a:rPr lang="en-US" sz="700" i="1" smtClean="0">
                                  <a:latin typeface="Cambria Math" panose="02040503050406030204" pitchFamily="18" charset="0"/>
                                </a:rPr>
                              </m:ctrlPr>
                            </m:fPr>
                            <m:num>
                              <m:rad>
                                <m:radPr>
                                  <m:degHide m:val="on"/>
                                  <m:ctrlPr>
                                    <a:rPr lang="en-US" sz="700" i="1" smtClean="0">
                                      <a:latin typeface="Cambria Math" panose="02040503050406030204" pitchFamily="18" charset="0"/>
                                    </a:rPr>
                                  </m:ctrlPr>
                                </m:radPr>
                                <m:deg/>
                                <m:e>
                                  <m:r>
                                    <a:rPr lang="en-US" sz="700" b="0" i="1" smtClean="0">
                                      <a:latin typeface="Cambria Math" panose="02040503050406030204" pitchFamily="18" charset="0"/>
                                    </a:rPr>
                                    <m:t>2</m:t>
                                  </m:r>
                                </m:e>
                              </m:rad>
                            </m:num>
                            <m:den>
                              <m:r>
                                <a:rPr lang="en-US" sz="700" b="0" i="1" smtClean="0">
                                  <a:latin typeface="Cambria Math" panose="02040503050406030204" pitchFamily="18" charset="0"/>
                                </a:rPr>
                                <m:t>2</m:t>
                              </m:r>
                            </m:den>
                          </m:f>
                          <m:r>
                            <a:rPr lang="en-US" sz="700" b="0" i="1" smtClean="0">
                              <a:latin typeface="Cambria Math" panose="02040503050406030204" pitchFamily="18" charset="0"/>
                            </a:rPr>
                            <m:t>,</m:t>
                          </m:r>
                          <m:f>
                            <m:fPr>
                              <m:ctrlPr>
                                <a:rPr lang="en-US" sz="700" b="0" i="1" smtClean="0">
                                  <a:latin typeface="Cambria Math" panose="02040503050406030204" pitchFamily="18" charset="0"/>
                                </a:rPr>
                              </m:ctrlPr>
                            </m:fPr>
                            <m:num>
                              <m:rad>
                                <m:radPr>
                                  <m:degHide m:val="on"/>
                                  <m:ctrlPr>
                                    <a:rPr lang="en-US" sz="700" b="0" i="1" smtClean="0">
                                      <a:latin typeface="Cambria Math" panose="02040503050406030204" pitchFamily="18" charset="0"/>
                                    </a:rPr>
                                  </m:ctrlPr>
                                </m:radPr>
                                <m:deg/>
                                <m:e>
                                  <m:r>
                                    <a:rPr lang="en-US" sz="700" b="0" i="1" smtClean="0">
                                      <a:latin typeface="Cambria Math" panose="02040503050406030204" pitchFamily="18" charset="0"/>
                                    </a:rPr>
                                    <m:t>2</m:t>
                                  </m:r>
                                </m:e>
                              </m:rad>
                            </m:num>
                            <m:den>
                              <m:r>
                                <a:rPr lang="en-US" sz="700" b="0" i="1" smtClean="0">
                                  <a:latin typeface="Cambria Math" panose="02040503050406030204" pitchFamily="18" charset="0"/>
                                </a:rPr>
                                <m:t>2</m:t>
                              </m:r>
                            </m:den>
                          </m:f>
                          <m:r>
                            <a:rPr lang="en-US" sz="700" b="0" i="1" smtClean="0">
                              <a:latin typeface="Cambria Math" panose="02040503050406030204" pitchFamily="18" charset="0"/>
                            </a:rPr>
                            <m:t> </m:t>
                          </m:r>
                        </m:e>
                      </m:d>
                    </m:oMath>
                  </m:oMathPara>
                </a14:m>
                <a:endParaRPr lang="en-US" sz="1000" dirty="0"/>
              </a:p>
            </p:txBody>
          </p:sp>
        </mc:Choice>
        <mc:Fallback xmlns="">
          <p:sp>
            <p:nvSpPr>
              <p:cNvPr id="16" name="TextBox 15">
                <a:extLst>
                  <a:ext uri="{FF2B5EF4-FFF2-40B4-BE49-F238E27FC236}">
                    <a16:creationId xmlns:a16="http://schemas.microsoft.com/office/drawing/2014/main" id="{1EBB1E20-A4A6-40A9-B669-E191DC8B2D69}"/>
                  </a:ext>
                </a:extLst>
              </p:cNvPr>
              <p:cNvSpPr txBox="1">
                <a:spLocks noRot="1" noChangeAspect="1" noMove="1" noResize="1" noEditPoints="1" noAdjustHandles="1" noChangeArrowheads="1" noChangeShapeType="1" noTextEdit="1"/>
              </p:cNvSpPr>
              <p:nvPr/>
            </p:nvSpPr>
            <p:spPr>
              <a:xfrm>
                <a:off x="8328309" y="1313030"/>
                <a:ext cx="557637" cy="255006"/>
              </a:xfrm>
              <a:prstGeom prst="rect">
                <a:avLst/>
              </a:prstGeom>
              <a:blipFill>
                <a:blip r:embed="rId5"/>
                <a:stretch>
                  <a:fillRect b="-2381"/>
                </a:stretch>
              </a:blipFill>
            </p:spPr>
            <p:txBody>
              <a:bodyPr/>
              <a:lstStyle/>
              <a:p>
                <a:r>
                  <a:rPr lang="en-US">
                    <a:noFill/>
                  </a:rPr>
                  <a:t> </a:t>
                </a:r>
              </a:p>
            </p:txBody>
          </p:sp>
        </mc:Fallback>
      </mc:AlternateContent>
    </p:spTree>
    <p:extLst>
      <p:ext uri="{BB962C8B-B14F-4D97-AF65-F5344CB8AC3E}">
        <p14:creationId xmlns:p14="http://schemas.microsoft.com/office/powerpoint/2010/main" val="51348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7" dur="500"/>
                                        <p:tgtEl>
                                          <p:spTgt spid="8">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0" dur="500"/>
                                        <p:tgtEl>
                                          <p:spTgt spid="8">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randombar(horizontal)">
                                      <p:cBhvr>
                                        <p:cTn id="13" dur="500"/>
                                        <p:tgtEl>
                                          <p:spTgt spid="8">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randombar(horizontal)">
                                      <p:cBhvr>
                                        <p:cTn id="16" dur="500"/>
                                        <p:tgtEl>
                                          <p:spTgt spid="8">
                                            <p:txEl>
                                              <p:pRg st="4" end="4"/>
                                            </p:txEl>
                                          </p:spTgt>
                                        </p:tgtEl>
                                      </p:cBhvr>
                                    </p:animEffect>
                                  </p:childTnLst>
                                </p:cTn>
                              </p:par>
                              <p:par>
                                <p:cTn id="17" presetID="14" presetClass="exit" presetSubtype="10" fill="hold" grpId="0" nodeType="withEffect">
                                  <p:stCondLst>
                                    <p:cond delay="0"/>
                                  </p:stCondLst>
                                  <p:childTnLst>
                                    <p:animEffect transition="out" filter="randombar(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4" presetClass="entr" presetSubtype="1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9B595D-4579-4419-9A03-12C92CBE95B5}"/>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5CA320B1-C5A8-4F5E-8073-78FF81544184}"/>
              </a:ext>
            </a:extLst>
          </p:cNvPr>
          <p:cNvSpPr>
            <a:spLocks noGrp="1"/>
          </p:cNvSpPr>
          <p:nvPr>
            <p:ph type="body" sz="quarter" idx="16"/>
          </p:nvPr>
        </p:nvSpPr>
        <p:spPr/>
        <p:txBody>
          <a:bodyPr/>
          <a:lstStyle/>
          <a:p>
            <a:endParaRPr lang="en-US"/>
          </a:p>
        </p:txBody>
      </p:sp>
      <p:sp>
        <p:nvSpPr>
          <p:cNvPr id="8" name="Content Placeholder 7">
            <a:extLst>
              <a:ext uri="{FF2B5EF4-FFF2-40B4-BE49-F238E27FC236}">
                <a16:creationId xmlns:a16="http://schemas.microsoft.com/office/drawing/2014/main" id="{B9344B30-C061-4E08-A096-9C30E0BD0DAA}"/>
              </a:ext>
            </a:extLst>
          </p:cNvPr>
          <p:cNvSpPr>
            <a:spLocks noGrp="1"/>
          </p:cNvSpPr>
          <p:nvPr>
            <p:ph sz="quarter" idx="18"/>
          </p:nvPr>
        </p:nvSpPr>
        <p:spPr/>
        <p:txBody>
          <a:bodyPr/>
          <a:lstStyle/>
          <a:p>
            <a:r>
              <a:rPr lang="en-US" dirty="0"/>
              <a:t>We’ll also look at some common reference points, and their PF values</a:t>
            </a:r>
          </a:p>
          <a:p>
            <a:r>
              <a:rPr lang="en-US" dirty="0"/>
              <a:t>60 degrees-</a:t>
            </a:r>
          </a:p>
          <a:p>
            <a:r>
              <a:rPr lang="en-US" dirty="0"/>
              <a:t>	cos(60) = 0.5</a:t>
            </a:r>
          </a:p>
          <a:p>
            <a:r>
              <a:rPr lang="en-US" dirty="0"/>
              <a:t>	sin(60) = 0.866</a:t>
            </a:r>
          </a:p>
          <a:p>
            <a:r>
              <a:rPr lang="en-US" dirty="0"/>
              <a:t>	PF = 50%</a:t>
            </a:r>
          </a:p>
        </p:txBody>
      </p:sp>
      <p:pic>
        <p:nvPicPr>
          <p:cNvPr id="9" name="Content Placeholder 8">
            <a:extLst>
              <a:ext uri="{FF2B5EF4-FFF2-40B4-BE49-F238E27FC236}">
                <a16:creationId xmlns:a16="http://schemas.microsoft.com/office/drawing/2014/main" id="{DD8F67B1-41A8-4965-AE1D-99E2934D8471}"/>
              </a:ext>
            </a:extLst>
          </p:cNvPr>
          <p:cNvPicPr>
            <a:picLocks noGrp="1" noChangeAspect="1"/>
          </p:cNvPicPr>
          <p:nvPr>
            <p:ph sz="quarter" idx="19"/>
          </p:nvPr>
        </p:nvPicPr>
        <p:blipFill>
          <a:blip r:embed="rId2"/>
          <a:stretch>
            <a:fillRect/>
          </a:stretch>
        </p:blipFill>
        <p:spPr>
          <a:xfrm>
            <a:off x="6283280" y="1202432"/>
            <a:ext cx="2517866" cy="2286198"/>
          </a:xfrm>
          <a:prstGeom prst="rect">
            <a:avLst/>
          </a:prstGeom>
        </p:spPr>
      </p:pic>
      <p:sp>
        <p:nvSpPr>
          <p:cNvPr id="10" name="Text Placeholder 9">
            <a:extLst>
              <a:ext uri="{FF2B5EF4-FFF2-40B4-BE49-F238E27FC236}">
                <a16:creationId xmlns:a16="http://schemas.microsoft.com/office/drawing/2014/main" id="{61C03927-08A8-4658-A2B7-78366720E6DD}"/>
              </a:ext>
            </a:extLst>
          </p:cNvPr>
          <p:cNvSpPr>
            <a:spLocks noGrp="1"/>
          </p:cNvSpPr>
          <p:nvPr>
            <p:ph type="body" sz="quarter" idx="32"/>
          </p:nvPr>
        </p:nvSpPr>
        <p:spPr/>
        <p:txBody>
          <a:bodyPr/>
          <a:lstStyle/>
          <a:p>
            <a:r>
              <a:rPr lang="en-US" dirty="0"/>
              <a:t>Unity Circle</a:t>
            </a:r>
          </a:p>
        </p:txBody>
      </p:sp>
      <p:sp>
        <p:nvSpPr>
          <p:cNvPr id="11" name="Text Placeholder 10">
            <a:extLst>
              <a:ext uri="{FF2B5EF4-FFF2-40B4-BE49-F238E27FC236}">
                <a16:creationId xmlns:a16="http://schemas.microsoft.com/office/drawing/2014/main" id="{5E587E59-B3E9-4AF9-9A84-81FFA96B7D62}"/>
              </a:ext>
            </a:extLst>
          </p:cNvPr>
          <p:cNvSpPr>
            <a:spLocks noGrp="1"/>
          </p:cNvSpPr>
          <p:nvPr>
            <p:ph type="body" sz="quarter" idx="33"/>
          </p:nvPr>
        </p:nvSpPr>
        <p:spPr/>
        <p:txBody>
          <a:bodyPr/>
          <a:lstStyle/>
          <a:p>
            <a:r>
              <a:rPr lang="en-US" dirty="0"/>
              <a:t>Understanding Sine/Cosine Relationships</a:t>
            </a:r>
          </a:p>
        </p:txBody>
      </p:sp>
      <p:sp>
        <p:nvSpPr>
          <p:cNvPr id="5" name="Slide Number Placeholder 4">
            <a:extLst>
              <a:ext uri="{FF2B5EF4-FFF2-40B4-BE49-F238E27FC236}">
                <a16:creationId xmlns:a16="http://schemas.microsoft.com/office/drawing/2014/main" id="{5C6D4B46-D918-4738-B2ED-57C5C465C8D0}"/>
              </a:ext>
            </a:extLst>
          </p:cNvPr>
          <p:cNvSpPr>
            <a:spLocks noGrp="1"/>
          </p:cNvSpPr>
          <p:nvPr>
            <p:ph type="sldNum" sz="quarter" idx="4"/>
          </p:nvPr>
        </p:nvSpPr>
        <p:spPr/>
        <p:txBody>
          <a:bodyPr/>
          <a:lstStyle/>
          <a:p>
            <a:r>
              <a:rPr lang="en-US"/>
              <a:t>Page </a:t>
            </a:r>
            <a:fld id="{5A9C12DC-491F-9444-86A2-13AC5C62A2FC}" type="slidenum">
              <a:rPr lang="en-US" smtClean="0"/>
              <a:pPr/>
              <a:t>24</a:t>
            </a:fld>
            <a:endParaRPr lang="en-US" dirty="0"/>
          </a:p>
        </p:txBody>
      </p:sp>
      <p:sp>
        <p:nvSpPr>
          <p:cNvPr id="6" name="Footer Placeholder 5">
            <a:extLst>
              <a:ext uri="{FF2B5EF4-FFF2-40B4-BE49-F238E27FC236}">
                <a16:creationId xmlns:a16="http://schemas.microsoft.com/office/drawing/2014/main" id="{598355D6-670D-4BEB-9A13-8AF3E4BA5440}"/>
              </a:ext>
            </a:extLst>
          </p:cNvPr>
          <p:cNvSpPr>
            <a:spLocks noGrp="1"/>
          </p:cNvSpPr>
          <p:nvPr>
            <p:ph type="ftr" sz="quarter" idx="3"/>
          </p:nvPr>
        </p:nvSpPr>
        <p:spPr/>
        <p:txBody>
          <a:bodyPr/>
          <a:lstStyle/>
          <a:p>
            <a:r>
              <a:rPr lang="en-US"/>
              <a:t>Property of Schneider Electric |</a:t>
            </a:r>
            <a:endParaRPr lang="en-US" dirty="0"/>
          </a:p>
        </p:txBody>
      </p:sp>
      <p:pic>
        <p:nvPicPr>
          <p:cNvPr id="15" name="Picture 14">
            <a:extLst>
              <a:ext uri="{FF2B5EF4-FFF2-40B4-BE49-F238E27FC236}">
                <a16:creationId xmlns:a16="http://schemas.microsoft.com/office/drawing/2014/main" id="{CDCE3B3C-B9DC-41E7-9EF9-282BA5BA7B6D}"/>
              </a:ext>
            </a:extLst>
          </p:cNvPr>
          <p:cNvPicPr>
            <a:picLocks noChangeAspect="1"/>
          </p:cNvPicPr>
          <p:nvPr/>
        </p:nvPicPr>
        <p:blipFill>
          <a:blip r:embed="rId3"/>
          <a:stretch>
            <a:fillRect/>
          </a:stretch>
        </p:blipFill>
        <p:spPr>
          <a:xfrm>
            <a:off x="6283280" y="1155246"/>
            <a:ext cx="2290134" cy="2327988"/>
          </a:xfrm>
          <a:prstGeom prst="rect">
            <a:avLst/>
          </a:prstGeom>
        </p:spPr>
      </p:pic>
    </p:spTree>
    <p:extLst>
      <p:ext uri="{BB962C8B-B14F-4D97-AF65-F5344CB8AC3E}">
        <p14:creationId xmlns:p14="http://schemas.microsoft.com/office/powerpoint/2010/main" val="324003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7" dur="500"/>
                                        <p:tgtEl>
                                          <p:spTgt spid="8">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0" dur="500"/>
                                        <p:tgtEl>
                                          <p:spTgt spid="8">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randombar(horizontal)">
                                      <p:cBhvr>
                                        <p:cTn id="13" dur="500"/>
                                        <p:tgtEl>
                                          <p:spTgt spid="8">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randombar(horizontal)">
                                      <p:cBhvr>
                                        <p:cTn id="16" dur="500"/>
                                        <p:tgtEl>
                                          <p:spTgt spid="8">
                                            <p:txEl>
                                              <p:pRg st="4" end="4"/>
                                            </p:txEl>
                                          </p:spTgt>
                                        </p:tgtEl>
                                      </p:cBhvr>
                                    </p:animEffect>
                                  </p:childTnLst>
                                </p:cTn>
                              </p:par>
                              <p:par>
                                <p:cTn id="17" presetID="14" presetClass="exit" presetSubtype="10" fill="hold" nodeType="withEffect">
                                  <p:stCondLst>
                                    <p:cond delay="0"/>
                                  </p:stCondLst>
                                  <p:childTnLst>
                                    <p:animEffect transition="out" filter="randombar(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9B595D-4579-4419-9A03-12C92CBE95B5}"/>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5CA320B1-C5A8-4F5E-8073-78FF81544184}"/>
              </a:ext>
            </a:extLst>
          </p:cNvPr>
          <p:cNvSpPr>
            <a:spLocks noGrp="1"/>
          </p:cNvSpPr>
          <p:nvPr>
            <p:ph type="body" sz="quarter" idx="16"/>
          </p:nvPr>
        </p:nvSpPr>
        <p:spPr/>
        <p:txBody>
          <a:bodyPr/>
          <a:lstStyle/>
          <a:p>
            <a:endParaRPr lang="en-US"/>
          </a:p>
        </p:txBody>
      </p:sp>
      <p:sp>
        <p:nvSpPr>
          <p:cNvPr id="8" name="Content Placeholder 7">
            <a:extLst>
              <a:ext uri="{FF2B5EF4-FFF2-40B4-BE49-F238E27FC236}">
                <a16:creationId xmlns:a16="http://schemas.microsoft.com/office/drawing/2014/main" id="{B9344B30-C061-4E08-A096-9C30E0BD0DAA}"/>
              </a:ext>
            </a:extLst>
          </p:cNvPr>
          <p:cNvSpPr>
            <a:spLocks noGrp="1"/>
          </p:cNvSpPr>
          <p:nvPr>
            <p:ph sz="quarter" idx="18"/>
          </p:nvPr>
        </p:nvSpPr>
        <p:spPr/>
        <p:txBody>
          <a:bodyPr/>
          <a:lstStyle/>
          <a:p>
            <a:r>
              <a:rPr lang="en-US" dirty="0"/>
              <a:t>We’ll also look at some common reference points, and their PF values</a:t>
            </a:r>
          </a:p>
          <a:p>
            <a:r>
              <a:rPr lang="en-US" dirty="0"/>
              <a:t>90 degrees-</a:t>
            </a:r>
          </a:p>
          <a:p>
            <a:r>
              <a:rPr lang="en-US" dirty="0"/>
              <a:t>	cos(90) = 0</a:t>
            </a:r>
          </a:p>
          <a:p>
            <a:r>
              <a:rPr lang="en-US" dirty="0"/>
              <a:t>	sin(90) = 1</a:t>
            </a:r>
          </a:p>
          <a:p>
            <a:r>
              <a:rPr lang="en-US" dirty="0"/>
              <a:t>	PF = 0%</a:t>
            </a:r>
          </a:p>
        </p:txBody>
      </p:sp>
      <p:pic>
        <p:nvPicPr>
          <p:cNvPr id="12" name="Content Placeholder 11">
            <a:extLst>
              <a:ext uri="{FF2B5EF4-FFF2-40B4-BE49-F238E27FC236}">
                <a16:creationId xmlns:a16="http://schemas.microsoft.com/office/drawing/2014/main" id="{F625F5EC-3270-499C-8625-B9D6330EB81D}"/>
              </a:ext>
            </a:extLst>
          </p:cNvPr>
          <p:cNvPicPr>
            <a:picLocks noGrp="1" noChangeAspect="1"/>
          </p:cNvPicPr>
          <p:nvPr>
            <p:ph sz="quarter" idx="19"/>
          </p:nvPr>
        </p:nvPicPr>
        <p:blipFill>
          <a:blip r:embed="rId2"/>
          <a:stretch>
            <a:fillRect/>
          </a:stretch>
        </p:blipFill>
        <p:spPr>
          <a:xfrm>
            <a:off x="6416432" y="1201738"/>
            <a:ext cx="2251562" cy="2287587"/>
          </a:xfrm>
          <a:prstGeom prst="rect">
            <a:avLst/>
          </a:prstGeom>
        </p:spPr>
      </p:pic>
      <p:sp>
        <p:nvSpPr>
          <p:cNvPr id="10" name="Text Placeholder 9">
            <a:extLst>
              <a:ext uri="{FF2B5EF4-FFF2-40B4-BE49-F238E27FC236}">
                <a16:creationId xmlns:a16="http://schemas.microsoft.com/office/drawing/2014/main" id="{61C03927-08A8-4658-A2B7-78366720E6DD}"/>
              </a:ext>
            </a:extLst>
          </p:cNvPr>
          <p:cNvSpPr>
            <a:spLocks noGrp="1"/>
          </p:cNvSpPr>
          <p:nvPr>
            <p:ph type="body" sz="quarter" idx="32"/>
          </p:nvPr>
        </p:nvSpPr>
        <p:spPr/>
        <p:txBody>
          <a:bodyPr/>
          <a:lstStyle/>
          <a:p>
            <a:r>
              <a:rPr lang="en-US" dirty="0"/>
              <a:t>Unity Circle</a:t>
            </a:r>
          </a:p>
        </p:txBody>
      </p:sp>
      <p:sp>
        <p:nvSpPr>
          <p:cNvPr id="11" name="Text Placeholder 10">
            <a:extLst>
              <a:ext uri="{FF2B5EF4-FFF2-40B4-BE49-F238E27FC236}">
                <a16:creationId xmlns:a16="http://schemas.microsoft.com/office/drawing/2014/main" id="{5E587E59-B3E9-4AF9-9A84-81FFA96B7D62}"/>
              </a:ext>
            </a:extLst>
          </p:cNvPr>
          <p:cNvSpPr>
            <a:spLocks noGrp="1"/>
          </p:cNvSpPr>
          <p:nvPr>
            <p:ph type="body" sz="quarter" idx="33"/>
          </p:nvPr>
        </p:nvSpPr>
        <p:spPr/>
        <p:txBody>
          <a:bodyPr/>
          <a:lstStyle/>
          <a:p>
            <a:r>
              <a:rPr lang="en-US" dirty="0"/>
              <a:t>Understanding Sine/Cosine Relationships</a:t>
            </a:r>
          </a:p>
        </p:txBody>
      </p:sp>
      <p:sp>
        <p:nvSpPr>
          <p:cNvPr id="5" name="Slide Number Placeholder 4">
            <a:extLst>
              <a:ext uri="{FF2B5EF4-FFF2-40B4-BE49-F238E27FC236}">
                <a16:creationId xmlns:a16="http://schemas.microsoft.com/office/drawing/2014/main" id="{5C6D4B46-D918-4738-B2ED-57C5C465C8D0}"/>
              </a:ext>
            </a:extLst>
          </p:cNvPr>
          <p:cNvSpPr>
            <a:spLocks noGrp="1"/>
          </p:cNvSpPr>
          <p:nvPr>
            <p:ph type="sldNum" sz="quarter" idx="4"/>
          </p:nvPr>
        </p:nvSpPr>
        <p:spPr/>
        <p:txBody>
          <a:bodyPr/>
          <a:lstStyle/>
          <a:p>
            <a:r>
              <a:rPr lang="en-US"/>
              <a:t>Page </a:t>
            </a:r>
            <a:fld id="{5A9C12DC-491F-9444-86A2-13AC5C62A2FC}" type="slidenum">
              <a:rPr lang="en-US" smtClean="0"/>
              <a:pPr/>
              <a:t>25</a:t>
            </a:fld>
            <a:endParaRPr lang="en-US" dirty="0"/>
          </a:p>
        </p:txBody>
      </p:sp>
      <p:sp>
        <p:nvSpPr>
          <p:cNvPr id="6" name="Footer Placeholder 5">
            <a:extLst>
              <a:ext uri="{FF2B5EF4-FFF2-40B4-BE49-F238E27FC236}">
                <a16:creationId xmlns:a16="http://schemas.microsoft.com/office/drawing/2014/main" id="{598355D6-670D-4BEB-9A13-8AF3E4BA5440}"/>
              </a:ext>
            </a:extLst>
          </p:cNvPr>
          <p:cNvSpPr>
            <a:spLocks noGrp="1"/>
          </p:cNvSpPr>
          <p:nvPr>
            <p:ph type="ftr" sz="quarter" idx="3"/>
          </p:nvPr>
        </p:nvSpPr>
        <p:spPr/>
        <p:txBody>
          <a:bodyPr/>
          <a:lstStyle/>
          <a:p>
            <a:r>
              <a:rPr lang="en-US"/>
              <a:t>Property of Schneider Electric |</a:t>
            </a:r>
            <a:endParaRPr lang="en-US" dirty="0"/>
          </a:p>
        </p:txBody>
      </p:sp>
      <p:pic>
        <p:nvPicPr>
          <p:cNvPr id="13" name="Picture 12">
            <a:extLst>
              <a:ext uri="{FF2B5EF4-FFF2-40B4-BE49-F238E27FC236}">
                <a16:creationId xmlns:a16="http://schemas.microsoft.com/office/drawing/2014/main" id="{1EC03E12-1DFB-4D10-9C12-048B9E30E346}"/>
              </a:ext>
            </a:extLst>
          </p:cNvPr>
          <p:cNvPicPr>
            <a:picLocks noChangeAspect="1"/>
          </p:cNvPicPr>
          <p:nvPr/>
        </p:nvPicPr>
        <p:blipFill>
          <a:blip r:embed="rId3"/>
          <a:stretch>
            <a:fillRect/>
          </a:stretch>
        </p:blipFill>
        <p:spPr>
          <a:xfrm>
            <a:off x="6416432" y="1087461"/>
            <a:ext cx="2249424" cy="2401864"/>
          </a:xfrm>
          <a:prstGeom prst="rect">
            <a:avLst/>
          </a:prstGeom>
        </p:spPr>
      </p:pic>
    </p:spTree>
    <p:extLst>
      <p:ext uri="{BB962C8B-B14F-4D97-AF65-F5344CB8AC3E}">
        <p14:creationId xmlns:p14="http://schemas.microsoft.com/office/powerpoint/2010/main" val="47211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7" dur="500"/>
                                        <p:tgtEl>
                                          <p:spTgt spid="8">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0" dur="500"/>
                                        <p:tgtEl>
                                          <p:spTgt spid="8">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randombar(horizontal)">
                                      <p:cBhvr>
                                        <p:cTn id="13" dur="500"/>
                                        <p:tgtEl>
                                          <p:spTgt spid="8">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randombar(horizontal)">
                                      <p:cBhvr>
                                        <p:cTn id="16" dur="500"/>
                                        <p:tgtEl>
                                          <p:spTgt spid="8">
                                            <p:txEl>
                                              <p:pRg st="4" end="4"/>
                                            </p:txEl>
                                          </p:spTgt>
                                        </p:tgtEl>
                                      </p:cBhvr>
                                    </p:animEffect>
                                  </p:childTnLst>
                                </p:cTn>
                              </p:par>
                              <p:par>
                                <p:cTn id="17" presetID="14" presetClass="exit" presetSubtype="10" fill="hold" nodeType="withEffect">
                                  <p:stCondLst>
                                    <p:cond delay="0"/>
                                  </p:stCondLst>
                                  <p:childTnLst>
                                    <p:animEffect transition="out" filter="randombar(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9B595D-4579-4419-9A03-12C92CBE95B5}"/>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5CA320B1-C5A8-4F5E-8073-78FF81544184}"/>
              </a:ext>
            </a:extLst>
          </p:cNvPr>
          <p:cNvSpPr>
            <a:spLocks noGrp="1"/>
          </p:cNvSpPr>
          <p:nvPr>
            <p:ph type="body" sz="quarter" idx="16"/>
          </p:nvPr>
        </p:nvSpPr>
        <p:spPr/>
        <p:txBody>
          <a:bodyPr/>
          <a:lstStyle/>
          <a:p>
            <a:endParaRPr lang="en-US"/>
          </a:p>
        </p:txBody>
      </p:sp>
      <p:sp>
        <p:nvSpPr>
          <p:cNvPr id="8" name="Content Placeholder 7">
            <a:extLst>
              <a:ext uri="{FF2B5EF4-FFF2-40B4-BE49-F238E27FC236}">
                <a16:creationId xmlns:a16="http://schemas.microsoft.com/office/drawing/2014/main" id="{B9344B30-C061-4E08-A096-9C30E0BD0DAA}"/>
              </a:ext>
            </a:extLst>
          </p:cNvPr>
          <p:cNvSpPr>
            <a:spLocks noGrp="1"/>
          </p:cNvSpPr>
          <p:nvPr>
            <p:ph sz="quarter" idx="18"/>
          </p:nvPr>
        </p:nvSpPr>
        <p:spPr/>
        <p:txBody>
          <a:bodyPr/>
          <a:lstStyle/>
          <a:p>
            <a:r>
              <a:rPr lang="en-US" dirty="0"/>
              <a:t>We can populate the rest if the unity circle the same values for every multiple of 30, 45, 60, and 90 degrees </a:t>
            </a:r>
          </a:p>
          <a:p>
            <a:r>
              <a:rPr lang="en-US" dirty="0"/>
              <a:t>This can be used to quickly identify watt/var relationships and PF at specific points</a:t>
            </a:r>
          </a:p>
          <a:p>
            <a:r>
              <a:rPr lang="en-US" dirty="0"/>
              <a:t>We calculate the X and Y axis using cosine and sine functions. Similar to calculate watts and vars</a:t>
            </a:r>
          </a:p>
          <a:p>
            <a:r>
              <a:rPr lang="en-US" dirty="0"/>
              <a:t>Apparent power is also represented in the unity circle by the radius</a:t>
            </a:r>
          </a:p>
        </p:txBody>
      </p:sp>
      <p:pic>
        <p:nvPicPr>
          <p:cNvPr id="12" name="Content Placeholder 11">
            <a:extLst>
              <a:ext uri="{FF2B5EF4-FFF2-40B4-BE49-F238E27FC236}">
                <a16:creationId xmlns:a16="http://schemas.microsoft.com/office/drawing/2014/main" id="{77916D13-2CDF-4916-B451-D1FA9A258D01}"/>
              </a:ext>
            </a:extLst>
          </p:cNvPr>
          <p:cNvPicPr>
            <a:picLocks noGrp="1" noChangeAspect="1"/>
          </p:cNvPicPr>
          <p:nvPr>
            <p:ph sz="quarter" idx="19"/>
          </p:nvPr>
        </p:nvPicPr>
        <p:blipFill>
          <a:blip r:embed="rId2"/>
          <a:stretch>
            <a:fillRect/>
          </a:stretch>
        </p:blipFill>
        <p:spPr>
          <a:xfrm>
            <a:off x="6263562" y="1201738"/>
            <a:ext cx="2557302" cy="2287587"/>
          </a:xfrm>
          <a:prstGeom prst="rect">
            <a:avLst/>
          </a:prstGeom>
        </p:spPr>
      </p:pic>
      <p:sp>
        <p:nvSpPr>
          <p:cNvPr id="10" name="Text Placeholder 9">
            <a:extLst>
              <a:ext uri="{FF2B5EF4-FFF2-40B4-BE49-F238E27FC236}">
                <a16:creationId xmlns:a16="http://schemas.microsoft.com/office/drawing/2014/main" id="{61C03927-08A8-4658-A2B7-78366720E6DD}"/>
              </a:ext>
            </a:extLst>
          </p:cNvPr>
          <p:cNvSpPr>
            <a:spLocks noGrp="1"/>
          </p:cNvSpPr>
          <p:nvPr>
            <p:ph type="body" sz="quarter" idx="32"/>
          </p:nvPr>
        </p:nvSpPr>
        <p:spPr/>
        <p:txBody>
          <a:bodyPr/>
          <a:lstStyle/>
          <a:p>
            <a:r>
              <a:rPr lang="en-US" dirty="0"/>
              <a:t>Unity Circle</a:t>
            </a:r>
          </a:p>
        </p:txBody>
      </p:sp>
      <p:sp>
        <p:nvSpPr>
          <p:cNvPr id="11" name="Text Placeholder 10">
            <a:extLst>
              <a:ext uri="{FF2B5EF4-FFF2-40B4-BE49-F238E27FC236}">
                <a16:creationId xmlns:a16="http://schemas.microsoft.com/office/drawing/2014/main" id="{5E587E59-B3E9-4AF9-9A84-81FFA96B7D62}"/>
              </a:ext>
            </a:extLst>
          </p:cNvPr>
          <p:cNvSpPr>
            <a:spLocks noGrp="1"/>
          </p:cNvSpPr>
          <p:nvPr>
            <p:ph type="body" sz="quarter" idx="33"/>
          </p:nvPr>
        </p:nvSpPr>
        <p:spPr/>
        <p:txBody>
          <a:bodyPr/>
          <a:lstStyle/>
          <a:p>
            <a:r>
              <a:rPr lang="en-US" dirty="0"/>
              <a:t>Understanding Sine/Cosine Relationships</a:t>
            </a:r>
          </a:p>
        </p:txBody>
      </p:sp>
      <p:sp>
        <p:nvSpPr>
          <p:cNvPr id="5" name="Slide Number Placeholder 4">
            <a:extLst>
              <a:ext uri="{FF2B5EF4-FFF2-40B4-BE49-F238E27FC236}">
                <a16:creationId xmlns:a16="http://schemas.microsoft.com/office/drawing/2014/main" id="{5C6D4B46-D918-4738-B2ED-57C5C465C8D0}"/>
              </a:ext>
            </a:extLst>
          </p:cNvPr>
          <p:cNvSpPr>
            <a:spLocks noGrp="1"/>
          </p:cNvSpPr>
          <p:nvPr>
            <p:ph type="sldNum" sz="quarter" idx="4"/>
          </p:nvPr>
        </p:nvSpPr>
        <p:spPr/>
        <p:txBody>
          <a:bodyPr/>
          <a:lstStyle/>
          <a:p>
            <a:r>
              <a:rPr lang="en-US"/>
              <a:t>Page </a:t>
            </a:r>
            <a:fld id="{5A9C12DC-491F-9444-86A2-13AC5C62A2FC}" type="slidenum">
              <a:rPr lang="en-US" smtClean="0"/>
              <a:pPr/>
              <a:t>26</a:t>
            </a:fld>
            <a:endParaRPr lang="en-US" dirty="0"/>
          </a:p>
        </p:txBody>
      </p:sp>
      <p:sp>
        <p:nvSpPr>
          <p:cNvPr id="6" name="Footer Placeholder 5">
            <a:extLst>
              <a:ext uri="{FF2B5EF4-FFF2-40B4-BE49-F238E27FC236}">
                <a16:creationId xmlns:a16="http://schemas.microsoft.com/office/drawing/2014/main" id="{598355D6-670D-4BEB-9A13-8AF3E4BA5440}"/>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67615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0A1CE9-14C6-4A1B-ABE7-A5B9F531A6B5}"/>
              </a:ext>
            </a:extLst>
          </p:cNvPr>
          <p:cNvSpPr>
            <a:spLocks noGrp="1"/>
          </p:cNvSpPr>
          <p:nvPr>
            <p:ph type="sldNum" sz="quarter" idx="4"/>
          </p:nvPr>
        </p:nvSpPr>
        <p:spPr/>
        <p:txBody>
          <a:bodyPr/>
          <a:lstStyle/>
          <a:p>
            <a:r>
              <a:rPr lang="en-US"/>
              <a:t>Page </a:t>
            </a:r>
            <a:fld id="{5A9C12DC-491F-9444-86A2-13AC5C62A2FC}" type="slidenum">
              <a:rPr lang="en-US" smtClean="0"/>
              <a:pPr/>
              <a:t>27</a:t>
            </a:fld>
            <a:endParaRPr lang="en-US" dirty="0"/>
          </a:p>
        </p:txBody>
      </p:sp>
      <p:sp>
        <p:nvSpPr>
          <p:cNvPr id="6" name="Footer Placeholder 5">
            <a:extLst>
              <a:ext uri="{FF2B5EF4-FFF2-40B4-BE49-F238E27FC236}">
                <a16:creationId xmlns:a16="http://schemas.microsoft.com/office/drawing/2014/main" id="{C990F19E-5C3C-48DD-B848-97C23889C28D}"/>
              </a:ext>
            </a:extLst>
          </p:cNvPr>
          <p:cNvSpPr>
            <a:spLocks noGrp="1"/>
          </p:cNvSpPr>
          <p:nvPr>
            <p:ph type="ftr" sz="quarter" idx="3"/>
          </p:nvPr>
        </p:nvSpPr>
        <p:spPr/>
        <p:txBody>
          <a:bodyPr/>
          <a:lstStyle/>
          <a:p>
            <a:r>
              <a:rPr lang="en-US"/>
              <a:t>Property of Schneider Electric |</a:t>
            </a:r>
            <a:endParaRPr lang="en-US" dirty="0"/>
          </a:p>
        </p:txBody>
      </p:sp>
      <p:sp>
        <p:nvSpPr>
          <p:cNvPr id="7" name="Oval 6">
            <a:extLst>
              <a:ext uri="{FF2B5EF4-FFF2-40B4-BE49-F238E27FC236}">
                <a16:creationId xmlns:a16="http://schemas.microsoft.com/office/drawing/2014/main" id="{E26AF55A-E630-4573-B003-00E9C6CF3472}"/>
              </a:ext>
            </a:extLst>
          </p:cNvPr>
          <p:cNvSpPr/>
          <p:nvPr/>
        </p:nvSpPr>
        <p:spPr>
          <a:xfrm>
            <a:off x="680313" y="541324"/>
            <a:ext cx="3657600" cy="3657600"/>
          </a:xfrm>
          <a:prstGeom prst="ellipse">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413E974-DC35-4DAB-A423-D6BF02FCCC52}"/>
              </a:ext>
            </a:extLst>
          </p:cNvPr>
          <p:cNvCxnSpPr>
            <a:stCxn id="7" idx="2"/>
            <a:endCxn id="7" idx="6"/>
          </p:cNvCxnSpPr>
          <p:nvPr/>
        </p:nvCxnSpPr>
        <p:spPr>
          <a:xfrm>
            <a:off x="680313" y="2370124"/>
            <a:ext cx="3657600" cy="0"/>
          </a:xfrm>
          <a:prstGeom prst="line">
            <a:avLst/>
          </a:prstGeom>
          <a:ln w="12700">
            <a:tailEnd type="none"/>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700D4D4C-790F-40C5-9E2B-B8C1D2D3F306}"/>
              </a:ext>
            </a:extLst>
          </p:cNvPr>
          <p:cNvCxnSpPr>
            <a:stCxn id="7" idx="0"/>
            <a:endCxn id="7" idx="4"/>
          </p:cNvCxnSpPr>
          <p:nvPr/>
        </p:nvCxnSpPr>
        <p:spPr>
          <a:xfrm>
            <a:off x="2509113" y="541324"/>
            <a:ext cx="0" cy="365760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25D3F806-4030-434D-80B4-E433BDDB6D03}"/>
              </a:ext>
            </a:extLst>
          </p:cNvPr>
          <p:cNvCxnSpPr>
            <a:stCxn id="7" idx="1"/>
            <a:endCxn id="7" idx="5"/>
          </p:cNvCxnSpPr>
          <p:nvPr/>
        </p:nvCxnSpPr>
        <p:spPr>
          <a:xfrm>
            <a:off x="1215956" y="1076967"/>
            <a:ext cx="2586314" cy="2586314"/>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0AE37AC4-6596-4A1E-AEFD-CA620828EFFD}"/>
              </a:ext>
            </a:extLst>
          </p:cNvPr>
          <p:cNvCxnSpPr>
            <a:stCxn id="7" idx="3"/>
            <a:endCxn id="7" idx="7"/>
          </p:cNvCxnSpPr>
          <p:nvPr/>
        </p:nvCxnSpPr>
        <p:spPr>
          <a:xfrm flipV="1">
            <a:off x="1215956" y="1076967"/>
            <a:ext cx="2586314" cy="2586314"/>
          </a:xfrm>
          <a:prstGeom prst="line">
            <a:avLst/>
          </a:prstGeom>
          <a:ln>
            <a:tailEnd type="none"/>
          </a:ln>
        </p:spPr>
        <p:style>
          <a:lnRef idx="1">
            <a:schemeClr val="accent5"/>
          </a:lnRef>
          <a:fillRef idx="0">
            <a:schemeClr val="accent5"/>
          </a:fillRef>
          <a:effectRef idx="0">
            <a:schemeClr val="accent5"/>
          </a:effectRef>
          <a:fontRef idx="minor">
            <a:schemeClr val="tx1"/>
          </a:fontRef>
        </p:style>
      </p:cxnSp>
      <p:cxnSp>
        <p:nvCxnSpPr>
          <p:cNvPr id="19" name="Straight Connector 18">
            <a:extLst>
              <a:ext uri="{FF2B5EF4-FFF2-40B4-BE49-F238E27FC236}">
                <a16:creationId xmlns:a16="http://schemas.microsoft.com/office/drawing/2014/main" id="{99E7C9AF-9C67-42AE-B8F4-524931E3234A}"/>
              </a:ext>
            </a:extLst>
          </p:cNvPr>
          <p:cNvCxnSpPr>
            <a:cxnSpLocks/>
          </p:cNvCxnSpPr>
          <p:nvPr/>
        </p:nvCxnSpPr>
        <p:spPr>
          <a:xfrm flipH="1">
            <a:off x="863193" y="1528877"/>
            <a:ext cx="3269895" cy="1685794"/>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F143782A-9FF6-471A-B624-7A589CBE5FAD}"/>
              </a:ext>
            </a:extLst>
          </p:cNvPr>
          <p:cNvCxnSpPr/>
          <p:nvPr/>
        </p:nvCxnSpPr>
        <p:spPr>
          <a:xfrm flipH="1">
            <a:off x="1645919" y="753465"/>
            <a:ext cx="1726387" cy="3254546"/>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25" name="Straight Connector 24">
            <a:extLst>
              <a:ext uri="{FF2B5EF4-FFF2-40B4-BE49-F238E27FC236}">
                <a16:creationId xmlns:a16="http://schemas.microsoft.com/office/drawing/2014/main" id="{C4D9DB63-08B0-4047-844D-4376B2B99221}"/>
              </a:ext>
            </a:extLst>
          </p:cNvPr>
          <p:cNvCxnSpPr/>
          <p:nvPr/>
        </p:nvCxnSpPr>
        <p:spPr>
          <a:xfrm>
            <a:off x="1645919" y="753465"/>
            <a:ext cx="1726387" cy="3254546"/>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27" name="Straight Connector 26">
            <a:extLst>
              <a:ext uri="{FF2B5EF4-FFF2-40B4-BE49-F238E27FC236}">
                <a16:creationId xmlns:a16="http://schemas.microsoft.com/office/drawing/2014/main" id="{7C57E680-F523-455B-A9B5-B17EF8528D21}"/>
              </a:ext>
            </a:extLst>
          </p:cNvPr>
          <p:cNvCxnSpPr/>
          <p:nvPr/>
        </p:nvCxnSpPr>
        <p:spPr>
          <a:xfrm>
            <a:off x="885138" y="1528877"/>
            <a:ext cx="3247950" cy="1685794"/>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2889C7C-81A5-4F01-9318-4682C4063582}"/>
                  </a:ext>
                </a:extLst>
              </p:cNvPr>
              <p:cNvSpPr txBox="1"/>
              <p:nvPr/>
            </p:nvSpPr>
            <p:spPr>
              <a:xfrm>
                <a:off x="4190389" y="2216236"/>
                <a:ext cx="108107" cy="153888"/>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𝑥</m:t>
                      </m:r>
                    </m:oMath>
                  </m:oMathPara>
                </a14:m>
                <a:endParaRPr lang="en-US" sz="1000" dirty="0"/>
              </a:p>
            </p:txBody>
          </p:sp>
        </mc:Choice>
        <mc:Fallback xmlns="">
          <p:sp>
            <p:nvSpPr>
              <p:cNvPr id="29" name="TextBox 28">
                <a:extLst>
                  <a:ext uri="{FF2B5EF4-FFF2-40B4-BE49-F238E27FC236}">
                    <a16:creationId xmlns:a16="http://schemas.microsoft.com/office/drawing/2014/main" id="{B2889C7C-81A5-4F01-9318-4682C4063582}"/>
                  </a:ext>
                </a:extLst>
              </p:cNvPr>
              <p:cNvSpPr txBox="1">
                <a:spLocks noRot="1" noChangeAspect="1" noMove="1" noResize="1" noEditPoints="1" noAdjustHandles="1" noChangeArrowheads="1" noChangeShapeType="1" noTextEdit="1"/>
              </p:cNvSpPr>
              <p:nvPr/>
            </p:nvSpPr>
            <p:spPr>
              <a:xfrm>
                <a:off x="4190389" y="2216236"/>
                <a:ext cx="108107" cy="153888"/>
              </a:xfrm>
              <a:prstGeom prst="rect">
                <a:avLst/>
              </a:prstGeom>
              <a:blipFill>
                <a:blip r:embed="rId2"/>
                <a:stretch>
                  <a:fillRect l="-11111" r="-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CCC0606-59D9-482C-B388-4DBD0428EB1C}"/>
                  </a:ext>
                </a:extLst>
              </p:cNvPr>
              <p:cNvSpPr txBox="1"/>
              <p:nvPr/>
            </p:nvSpPr>
            <p:spPr>
              <a:xfrm>
                <a:off x="2582411" y="544624"/>
                <a:ext cx="109582" cy="153888"/>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𝑦</m:t>
                      </m:r>
                    </m:oMath>
                  </m:oMathPara>
                </a14:m>
                <a:endParaRPr lang="en-US" sz="1000" dirty="0"/>
              </a:p>
            </p:txBody>
          </p:sp>
        </mc:Choice>
        <mc:Fallback xmlns="">
          <p:sp>
            <p:nvSpPr>
              <p:cNvPr id="30" name="TextBox 29">
                <a:extLst>
                  <a:ext uri="{FF2B5EF4-FFF2-40B4-BE49-F238E27FC236}">
                    <a16:creationId xmlns:a16="http://schemas.microsoft.com/office/drawing/2014/main" id="{ACCC0606-59D9-482C-B388-4DBD0428EB1C}"/>
                  </a:ext>
                </a:extLst>
              </p:cNvPr>
              <p:cNvSpPr txBox="1">
                <a:spLocks noRot="1" noChangeAspect="1" noMove="1" noResize="1" noEditPoints="1" noAdjustHandles="1" noChangeArrowheads="1" noChangeShapeType="1" noTextEdit="1"/>
              </p:cNvSpPr>
              <p:nvPr/>
            </p:nvSpPr>
            <p:spPr>
              <a:xfrm>
                <a:off x="2582411" y="544624"/>
                <a:ext cx="109582" cy="153888"/>
              </a:xfrm>
              <a:prstGeom prst="rect">
                <a:avLst/>
              </a:prstGeom>
              <a:blipFill>
                <a:blip r:embed="rId3"/>
                <a:stretch>
                  <a:fillRect l="-27778" r="-22222" b="-23077"/>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1AB39573-2237-4765-9434-100F926627BA}"/>
              </a:ext>
            </a:extLst>
          </p:cNvPr>
          <p:cNvSpPr txBox="1"/>
          <p:nvPr/>
        </p:nvSpPr>
        <p:spPr>
          <a:xfrm>
            <a:off x="4315968" y="2216236"/>
            <a:ext cx="447559" cy="246221"/>
          </a:xfrm>
          <a:prstGeom prst="rect">
            <a:avLst/>
          </a:prstGeom>
          <a:noFill/>
        </p:spPr>
        <p:txBody>
          <a:bodyPr wrap="none" rtlCol="0">
            <a:spAutoFit/>
          </a:bodyPr>
          <a:lstStyle/>
          <a:p>
            <a:pPr algn="r"/>
            <a:r>
              <a:rPr lang="en-US" sz="1000" dirty="0"/>
              <a:t>(1,0)</a:t>
            </a:r>
          </a:p>
        </p:txBody>
      </p:sp>
      <p:sp>
        <p:nvSpPr>
          <p:cNvPr id="32" name="TextBox 31">
            <a:extLst>
              <a:ext uri="{FF2B5EF4-FFF2-40B4-BE49-F238E27FC236}">
                <a16:creationId xmlns:a16="http://schemas.microsoft.com/office/drawing/2014/main" id="{3CD9CF8C-57AD-4283-BED3-2E83AD205363}"/>
              </a:ext>
            </a:extLst>
          </p:cNvPr>
          <p:cNvSpPr txBox="1"/>
          <p:nvPr/>
        </p:nvSpPr>
        <p:spPr>
          <a:xfrm>
            <a:off x="211418" y="2247013"/>
            <a:ext cx="490840" cy="246221"/>
          </a:xfrm>
          <a:prstGeom prst="rect">
            <a:avLst/>
          </a:prstGeom>
          <a:noFill/>
        </p:spPr>
        <p:txBody>
          <a:bodyPr wrap="none" rtlCol="0">
            <a:spAutoFit/>
          </a:bodyPr>
          <a:lstStyle/>
          <a:p>
            <a:pPr algn="r"/>
            <a:r>
              <a:rPr lang="en-US" sz="1000" dirty="0"/>
              <a:t>(-1,0)</a:t>
            </a:r>
          </a:p>
        </p:txBody>
      </p:sp>
      <p:sp>
        <p:nvSpPr>
          <p:cNvPr id="33" name="TextBox 32">
            <a:extLst>
              <a:ext uri="{FF2B5EF4-FFF2-40B4-BE49-F238E27FC236}">
                <a16:creationId xmlns:a16="http://schemas.microsoft.com/office/drawing/2014/main" id="{D511A400-FB31-42D8-8057-CA0952D3464A}"/>
              </a:ext>
            </a:extLst>
          </p:cNvPr>
          <p:cNvSpPr txBox="1"/>
          <p:nvPr/>
        </p:nvSpPr>
        <p:spPr>
          <a:xfrm>
            <a:off x="2263692" y="4214684"/>
            <a:ext cx="490840" cy="246221"/>
          </a:xfrm>
          <a:prstGeom prst="rect">
            <a:avLst/>
          </a:prstGeom>
          <a:noFill/>
        </p:spPr>
        <p:txBody>
          <a:bodyPr wrap="none" rtlCol="0">
            <a:spAutoFit/>
          </a:bodyPr>
          <a:lstStyle/>
          <a:p>
            <a:pPr algn="r"/>
            <a:r>
              <a:rPr lang="en-US" sz="1000" dirty="0"/>
              <a:t>(0,-1)</a:t>
            </a:r>
          </a:p>
        </p:txBody>
      </p:sp>
      <p:sp>
        <p:nvSpPr>
          <p:cNvPr id="34" name="TextBox 33">
            <a:extLst>
              <a:ext uri="{FF2B5EF4-FFF2-40B4-BE49-F238E27FC236}">
                <a16:creationId xmlns:a16="http://schemas.microsoft.com/office/drawing/2014/main" id="{1A355FE4-ECAB-4BA2-B0DB-9DAE29170D92}"/>
              </a:ext>
            </a:extLst>
          </p:cNvPr>
          <p:cNvSpPr txBox="1"/>
          <p:nvPr/>
        </p:nvSpPr>
        <p:spPr>
          <a:xfrm>
            <a:off x="2296001" y="298404"/>
            <a:ext cx="447559" cy="246221"/>
          </a:xfrm>
          <a:prstGeom prst="rect">
            <a:avLst/>
          </a:prstGeom>
          <a:noFill/>
        </p:spPr>
        <p:txBody>
          <a:bodyPr wrap="none" rtlCol="0">
            <a:spAutoFit/>
          </a:bodyPr>
          <a:lstStyle/>
          <a:p>
            <a:pPr algn="r"/>
            <a:r>
              <a:rPr lang="en-US" sz="1000" dirty="0"/>
              <a:t>(0,1)</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E15F96D-D7AF-4766-91A4-5A692B1F47AD}"/>
                  </a:ext>
                </a:extLst>
              </p:cNvPr>
              <p:cNvSpPr txBox="1"/>
              <p:nvPr/>
            </p:nvSpPr>
            <p:spPr>
              <a:xfrm>
                <a:off x="4214712" y="1343637"/>
                <a:ext cx="475964" cy="363882"/>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d>
                        <m:dPr>
                          <m:ctrlPr>
                            <a:rPr lang="en-US" sz="1000" i="1" smtClean="0">
                              <a:latin typeface="Cambria Math" panose="02040503050406030204" pitchFamily="18" charset="0"/>
                            </a:rPr>
                          </m:ctrlPr>
                        </m:dPr>
                        <m:e>
                          <m:f>
                            <m:fPr>
                              <m:ctrlPr>
                                <a:rPr lang="en-US" sz="1000" i="1" smtClean="0">
                                  <a:latin typeface="Cambria Math" panose="02040503050406030204" pitchFamily="18" charset="0"/>
                                </a:rPr>
                              </m:ctrlPr>
                            </m:fPr>
                            <m:num>
                              <m:rad>
                                <m:radPr>
                                  <m:degHide m:val="on"/>
                                  <m:ctrlPr>
                                    <a:rPr lang="en-US" sz="1000" i="1" smtClean="0">
                                      <a:latin typeface="Cambria Math" panose="02040503050406030204" pitchFamily="18" charset="0"/>
                                    </a:rPr>
                                  </m:ctrlPr>
                                </m:radPr>
                                <m:deg/>
                                <m:e>
                                  <m:r>
                                    <a:rPr lang="en-US" sz="1000" b="0" i="1" smtClean="0">
                                      <a:latin typeface="Cambria Math" panose="02040503050406030204" pitchFamily="18" charset="0"/>
                                    </a:rPr>
                                    <m:t>3</m:t>
                                  </m:r>
                                </m:e>
                              </m:rad>
                            </m:num>
                            <m:den>
                              <m:r>
                                <a:rPr lang="en-US" sz="1000" b="0" i="1" smtClean="0">
                                  <a:latin typeface="Cambria Math" panose="02040503050406030204" pitchFamily="18" charset="0"/>
                                </a:rPr>
                                <m:t>2</m:t>
                              </m:r>
                            </m:den>
                          </m:f>
                          <m:r>
                            <a:rPr lang="en-US" sz="1000" b="0" i="1" smtClean="0">
                              <a:latin typeface="Cambria Math" panose="02040503050406030204" pitchFamily="18" charset="0"/>
                            </a:rPr>
                            <m:t>,</m:t>
                          </m:r>
                          <m:f>
                            <m:fPr>
                              <m:ctrlPr>
                                <a:rPr lang="en-US" sz="1000" b="0" i="1" smtClean="0">
                                  <a:latin typeface="Cambria Math" panose="02040503050406030204" pitchFamily="18" charset="0"/>
                                </a:rPr>
                              </m:ctrlPr>
                            </m:fPr>
                            <m:num>
                              <m:r>
                                <a:rPr lang="en-US" sz="1000" b="0" i="1" smtClean="0">
                                  <a:latin typeface="Cambria Math" panose="02040503050406030204" pitchFamily="18" charset="0"/>
                                </a:rPr>
                                <m:t>1</m:t>
                              </m:r>
                            </m:num>
                            <m:den>
                              <m:r>
                                <a:rPr lang="en-US" sz="1000" b="0" i="1" smtClean="0">
                                  <a:latin typeface="Cambria Math" panose="02040503050406030204" pitchFamily="18" charset="0"/>
                                </a:rPr>
                                <m:t>2</m:t>
                              </m:r>
                            </m:den>
                          </m:f>
                        </m:e>
                      </m:d>
                    </m:oMath>
                  </m:oMathPara>
                </a14:m>
                <a:endParaRPr lang="en-US" sz="1000" dirty="0"/>
              </a:p>
            </p:txBody>
          </p:sp>
        </mc:Choice>
        <mc:Fallback xmlns="">
          <p:sp>
            <p:nvSpPr>
              <p:cNvPr id="36" name="TextBox 35">
                <a:extLst>
                  <a:ext uri="{FF2B5EF4-FFF2-40B4-BE49-F238E27FC236}">
                    <a16:creationId xmlns:a16="http://schemas.microsoft.com/office/drawing/2014/main" id="{4E15F96D-D7AF-4766-91A4-5A692B1F47AD}"/>
                  </a:ext>
                </a:extLst>
              </p:cNvPr>
              <p:cNvSpPr txBox="1">
                <a:spLocks noRot="1" noChangeAspect="1" noMove="1" noResize="1" noEditPoints="1" noAdjustHandles="1" noChangeArrowheads="1" noChangeShapeType="1" noTextEdit="1"/>
              </p:cNvSpPr>
              <p:nvPr/>
            </p:nvSpPr>
            <p:spPr>
              <a:xfrm>
                <a:off x="4214712" y="1343637"/>
                <a:ext cx="475964" cy="363882"/>
              </a:xfrm>
              <a:prstGeom prst="rect">
                <a:avLst/>
              </a:prstGeom>
              <a:blipFill>
                <a:blip r:embed="rId4"/>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4ED6F39-77AF-49E9-BD32-9D3ECE412E80}"/>
                  </a:ext>
                </a:extLst>
              </p:cNvPr>
              <p:cNvSpPr txBox="1"/>
              <p:nvPr/>
            </p:nvSpPr>
            <p:spPr>
              <a:xfrm>
                <a:off x="202082" y="1343637"/>
                <a:ext cx="593496" cy="363882"/>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d>
                        <m:dPr>
                          <m:ctrlPr>
                            <a:rPr lang="en-US" sz="1000" i="1" smtClean="0">
                              <a:latin typeface="Cambria Math" panose="02040503050406030204" pitchFamily="18" charset="0"/>
                            </a:rPr>
                          </m:ctrlPr>
                        </m:dPr>
                        <m:e>
                          <m:r>
                            <a:rPr lang="en-US" sz="1000" b="0" i="1" smtClean="0">
                              <a:latin typeface="Cambria Math" panose="02040503050406030204" pitchFamily="18" charset="0"/>
                            </a:rPr>
                            <m:t>−</m:t>
                          </m:r>
                          <m:f>
                            <m:fPr>
                              <m:ctrlPr>
                                <a:rPr lang="en-US" sz="1000" i="1" smtClean="0">
                                  <a:latin typeface="Cambria Math" panose="02040503050406030204" pitchFamily="18" charset="0"/>
                                </a:rPr>
                              </m:ctrlPr>
                            </m:fPr>
                            <m:num>
                              <m:rad>
                                <m:radPr>
                                  <m:degHide m:val="on"/>
                                  <m:ctrlPr>
                                    <a:rPr lang="en-US" sz="1000" i="1" smtClean="0">
                                      <a:latin typeface="Cambria Math" panose="02040503050406030204" pitchFamily="18" charset="0"/>
                                    </a:rPr>
                                  </m:ctrlPr>
                                </m:radPr>
                                <m:deg/>
                                <m:e>
                                  <m:r>
                                    <a:rPr lang="en-US" sz="1000" b="0" i="1" smtClean="0">
                                      <a:latin typeface="Cambria Math" panose="02040503050406030204" pitchFamily="18" charset="0"/>
                                    </a:rPr>
                                    <m:t>3</m:t>
                                  </m:r>
                                </m:e>
                              </m:rad>
                            </m:num>
                            <m:den>
                              <m:r>
                                <a:rPr lang="en-US" sz="1000" b="0" i="1" smtClean="0">
                                  <a:latin typeface="Cambria Math" panose="02040503050406030204" pitchFamily="18" charset="0"/>
                                </a:rPr>
                                <m:t>2</m:t>
                              </m:r>
                            </m:den>
                          </m:f>
                          <m:r>
                            <a:rPr lang="en-US" sz="1000" b="0" i="1" smtClean="0">
                              <a:latin typeface="Cambria Math" panose="02040503050406030204" pitchFamily="18" charset="0"/>
                            </a:rPr>
                            <m:t>,</m:t>
                          </m:r>
                          <m:f>
                            <m:fPr>
                              <m:ctrlPr>
                                <a:rPr lang="en-US" sz="1000" b="0" i="1" smtClean="0">
                                  <a:latin typeface="Cambria Math" panose="02040503050406030204" pitchFamily="18" charset="0"/>
                                </a:rPr>
                              </m:ctrlPr>
                            </m:fPr>
                            <m:num>
                              <m:r>
                                <a:rPr lang="en-US" sz="1000" b="0" i="1" smtClean="0">
                                  <a:latin typeface="Cambria Math" panose="02040503050406030204" pitchFamily="18" charset="0"/>
                                </a:rPr>
                                <m:t>1</m:t>
                              </m:r>
                            </m:num>
                            <m:den>
                              <m:r>
                                <a:rPr lang="en-US" sz="1000" b="0" i="1" smtClean="0">
                                  <a:latin typeface="Cambria Math" panose="02040503050406030204" pitchFamily="18" charset="0"/>
                                </a:rPr>
                                <m:t>2</m:t>
                              </m:r>
                            </m:den>
                          </m:f>
                        </m:e>
                      </m:d>
                    </m:oMath>
                  </m:oMathPara>
                </a14:m>
                <a:endParaRPr lang="en-US" sz="1000" dirty="0"/>
              </a:p>
            </p:txBody>
          </p:sp>
        </mc:Choice>
        <mc:Fallback xmlns="">
          <p:sp>
            <p:nvSpPr>
              <p:cNvPr id="37" name="TextBox 36">
                <a:extLst>
                  <a:ext uri="{FF2B5EF4-FFF2-40B4-BE49-F238E27FC236}">
                    <a16:creationId xmlns:a16="http://schemas.microsoft.com/office/drawing/2014/main" id="{94ED6F39-77AF-49E9-BD32-9D3ECE412E80}"/>
                  </a:ext>
                </a:extLst>
              </p:cNvPr>
              <p:cNvSpPr txBox="1">
                <a:spLocks noRot="1" noChangeAspect="1" noMove="1" noResize="1" noEditPoints="1" noAdjustHandles="1" noChangeArrowheads="1" noChangeShapeType="1" noTextEdit="1"/>
              </p:cNvSpPr>
              <p:nvPr/>
            </p:nvSpPr>
            <p:spPr>
              <a:xfrm>
                <a:off x="202082" y="1343637"/>
                <a:ext cx="593496" cy="363882"/>
              </a:xfrm>
              <a:prstGeom prst="rect">
                <a:avLst/>
              </a:prstGeom>
              <a:blipFill>
                <a:blip r:embed="rId5"/>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D2E7D00-3EEF-42A1-A946-89EEF4674913}"/>
                  </a:ext>
                </a:extLst>
              </p:cNvPr>
              <p:cNvSpPr txBox="1"/>
              <p:nvPr/>
            </p:nvSpPr>
            <p:spPr>
              <a:xfrm>
                <a:off x="116809" y="3029431"/>
                <a:ext cx="711028" cy="363882"/>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d>
                        <m:dPr>
                          <m:ctrlPr>
                            <a:rPr lang="en-US" sz="1000" i="1" smtClean="0">
                              <a:latin typeface="Cambria Math" panose="02040503050406030204" pitchFamily="18" charset="0"/>
                            </a:rPr>
                          </m:ctrlPr>
                        </m:dPr>
                        <m:e>
                          <m:r>
                            <a:rPr lang="en-US" sz="1000" b="0" i="1" smtClean="0">
                              <a:latin typeface="Cambria Math" panose="02040503050406030204" pitchFamily="18" charset="0"/>
                            </a:rPr>
                            <m:t>−</m:t>
                          </m:r>
                          <m:f>
                            <m:fPr>
                              <m:ctrlPr>
                                <a:rPr lang="en-US" sz="1000" i="1" smtClean="0">
                                  <a:latin typeface="Cambria Math" panose="02040503050406030204" pitchFamily="18" charset="0"/>
                                </a:rPr>
                              </m:ctrlPr>
                            </m:fPr>
                            <m:num>
                              <m:rad>
                                <m:radPr>
                                  <m:degHide m:val="on"/>
                                  <m:ctrlPr>
                                    <a:rPr lang="en-US" sz="1000" i="1" smtClean="0">
                                      <a:latin typeface="Cambria Math" panose="02040503050406030204" pitchFamily="18" charset="0"/>
                                    </a:rPr>
                                  </m:ctrlPr>
                                </m:radPr>
                                <m:deg/>
                                <m:e>
                                  <m:r>
                                    <a:rPr lang="en-US" sz="1000" b="0" i="1" smtClean="0">
                                      <a:latin typeface="Cambria Math" panose="02040503050406030204" pitchFamily="18" charset="0"/>
                                    </a:rPr>
                                    <m:t>3</m:t>
                                  </m:r>
                                </m:e>
                              </m:rad>
                            </m:num>
                            <m:den>
                              <m:r>
                                <a:rPr lang="en-US" sz="1000" b="0" i="1" smtClean="0">
                                  <a:latin typeface="Cambria Math" panose="02040503050406030204" pitchFamily="18" charset="0"/>
                                </a:rPr>
                                <m:t>2</m:t>
                              </m:r>
                            </m:den>
                          </m:f>
                          <m:r>
                            <a:rPr lang="en-US" sz="1000" b="0" i="1" smtClean="0">
                              <a:latin typeface="Cambria Math" panose="02040503050406030204" pitchFamily="18" charset="0"/>
                            </a:rPr>
                            <m:t>,−</m:t>
                          </m:r>
                          <m:f>
                            <m:fPr>
                              <m:ctrlPr>
                                <a:rPr lang="en-US" sz="1000" b="0" i="1" smtClean="0">
                                  <a:latin typeface="Cambria Math" panose="02040503050406030204" pitchFamily="18" charset="0"/>
                                </a:rPr>
                              </m:ctrlPr>
                            </m:fPr>
                            <m:num>
                              <m:r>
                                <a:rPr lang="en-US" sz="1000" b="0" i="1" smtClean="0">
                                  <a:latin typeface="Cambria Math" panose="02040503050406030204" pitchFamily="18" charset="0"/>
                                </a:rPr>
                                <m:t>1</m:t>
                              </m:r>
                            </m:num>
                            <m:den>
                              <m:r>
                                <a:rPr lang="en-US" sz="1000" b="0" i="1" smtClean="0">
                                  <a:latin typeface="Cambria Math" panose="02040503050406030204" pitchFamily="18" charset="0"/>
                                </a:rPr>
                                <m:t>2</m:t>
                              </m:r>
                            </m:den>
                          </m:f>
                        </m:e>
                      </m:d>
                    </m:oMath>
                  </m:oMathPara>
                </a14:m>
                <a:endParaRPr lang="en-US" sz="1000" dirty="0"/>
              </a:p>
            </p:txBody>
          </p:sp>
        </mc:Choice>
        <mc:Fallback xmlns="">
          <p:sp>
            <p:nvSpPr>
              <p:cNvPr id="38" name="TextBox 37">
                <a:extLst>
                  <a:ext uri="{FF2B5EF4-FFF2-40B4-BE49-F238E27FC236}">
                    <a16:creationId xmlns:a16="http://schemas.microsoft.com/office/drawing/2014/main" id="{9D2E7D00-3EEF-42A1-A946-89EEF4674913}"/>
                  </a:ext>
                </a:extLst>
              </p:cNvPr>
              <p:cNvSpPr txBox="1">
                <a:spLocks noRot="1" noChangeAspect="1" noMove="1" noResize="1" noEditPoints="1" noAdjustHandles="1" noChangeArrowheads="1" noChangeShapeType="1" noTextEdit="1"/>
              </p:cNvSpPr>
              <p:nvPr/>
            </p:nvSpPr>
            <p:spPr>
              <a:xfrm>
                <a:off x="116809" y="3029431"/>
                <a:ext cx="711028" cy="36388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92E7FCC-219F-427A-AE3B-89958F032FAF}"/>
                  </a:ext>
                </a:extLst>
              </p:cNvPr>
              <p:cNvSpPr txBox="1"/>
              <p:nvPr/>
            </p:nvSpPr>
            <p:spPr>
              <a:xfrm>
                <a:off x="4203446" y="3010294"/>
                <a:ext cx="593496" cy="363882"/>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d>
                        <m:dPr>
                          <m:ctrlPr>
                            <a:rPr lang="en-US" sz="1000" i="1" smtClean="0">
                              <a:latin typeface="Cambria Math" panose="02040503050406030204" pitchFamily="18" charset="0"/>
                            </a:rPr>
                          </m:ctrlPr>
                        </m:dPr>
                        <m:e>
                          <m:f>
                            <m:fPr>
                              <m:ctrlPr>
                                <a:rPr lang="en-US" sz="1000" i="1" smtClean="0">
                                  <a:latin typeface="Cambria Math" panose="02040503050406030204" pitchFamily="18" charset="0"/>
                                </a:rPr>
                              </m:ctrlPr>
                            </m:fPr>
                            <m:num>
                              <m:rad>
                                <m:radPr>
                                  <m:degHide m:val="on"/>
                                  <m:ctrlPr>
                                    <a:rPr lang="en-US" sz="1000" i="1" smtClean="0">
                                      <a:latin typeface="Cambria Math" panose="02040503050406030204" pitchFamily="18" charset="0"/>
                                    </a:rPr>
                                  </m:ctrlPr>
                                </m:radPr>
                                <m:deg/>
                                <m:e>
                                  <m:r>
                                    <a:rPr lang="en-US" sz="1000" b="0" i="1" smtClean="0">
                                      <a:latin typeface="Cambria Math" panose="02040503050406030204" pitchFamily="18" charset="0"/>
                                    </a:rPr>
                                    <m:t>3</m:t>
                                  </m:r>
                                </m:e>
                              </m:rad>
                            </m:num>
                            <m:den>
                              <m:r>
                                <a:rPr lang="en-US" sz="1000" b="0" i="1" smtClean="0">
                                  <a:latin typeface="Cambria Math" panose="02040503050406030204" pitchFamily="18" charset="0"/>
                                </a:rPr>
                                <m:t>2</m:t>
                              </m:r>
                            </m:den>
                          </m:f>
                          <m:r>
                            <a:rPr lang="en-US" sz="1000" b="0" i="1" smtClean="0">
                              <a:latin typeface="Cambria Math" panose="02040503050406030204" pitchFamily="18" charset="0"/>
                            </a:rPr>
                            <m:t>,−</m:t>
                          </m:r>
                          <m:f>
                            <m:fPr>
                              <m:ctrlPr>
                                <a:rPr lang="en-US" sz="1000" b="0" i="1" smtClean="0">
                                  <a:latin typeface="Cambria Math" panose="02040503050406030204" pitchFamily="18" charset="0"/>
                                </a:rPr>
                              </m:ctrlPr>
                            </m:fPr>
                            <m:num>
                              <m:r>
                                <a:rPr lang="en-US" sz="1000" b="0" i="1" smtClean="0">
                                  <a:latin typeface="Cambria Math" panose="02040503050406030204" pitchFamily="18" charset="0"/>
                                </a:rPr>
                                <m:t>1</m:t>
                              </m:r>
                            </m:num>
                            <m:den>
                              <m:r>
                                <a:rPr lang="en-US" sz="1000" b="0" i="1" smtClean="0">
                                  <a:latin typeface="Cambria Math" panose="02040503050406030204" pitchFamily="18" charset="0"/>
                                </a:rPr>
                                <m:t>2</m:t>
                              </m:r>
                            </m:den>
                          </m:f>
                        </m:e>
                      </m:d>
                    </m:oMath>
                  </m:oMathPara>
                </a14:m>
                <a:endParaRPr lang="en-US" sz="1000" dirty="0"/>
              </a:p>
            </p:txBody>
          </p:sp>
        </mc:Choice>
        <mc:Fallback xmlns="">
          <p:sp>
            <p:nvSpPr>
              <p:cNvPr id="39" name="TextBox 38">
                <a:extLst>
                  <a:ext uri="{FF2B5EF4-FFF2-40B4-BE49-F238E27FC236}">
                    <a16:creationId xmlns:a16="http://schemas.microsoft.com/office/drawing/2014/main" id="{492E7FCC-219F-427A-AE3B-89958F032FAF}"/>
                  </a:ext>
                </a:extLst>
              </p:cNvPr>
              <p:cNvSpPr txBox="1">
                <a:spLocks noRot="1" noChangeAspect="1" noMove="1" noResize="1" noEditPoints="1" noAdjustHandles="1" noChangeArrowheads="1" noChangeShapeType="1" noTextEdit="1"/>
              </p:cNvSpPr>
              <p:nvPr/>
            </p:nvSpPr>
            <p:spPr>
              <a:xfrm>
                <a:off x="4203446" y="3010294"/>
                <a:ext cx="593496" cy="36388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CF7528F-05C2-4613-B4FA-5A549D3DAF8E}"/>
                  </a:ext>
                </a:extLst>
              </p:cNvPr>
              <p:cNvSpPr txBox="1"/>
              <p:nvPr/>
            </p:nvSpPr>
            <p:spPr>
              <a:xfrm>
                <a:off x="3876214" y="795800"/>
                <a:ext cx="557637" cy="364395"/>
              </a:xfrm>
              <a:prstGeom prst="rect">
                <a:avLst/>
              </a:prstGeom>
              <a:noFill/>
            </p:spPr>
            <p:txBody>
              <a:bodyPr wrap="square" lIns="0" tIns="0" rIns="0" bIns="0" rtlCol="0">
                <a:spAutoFit/>
              </a:bodyPr>
              <a:lstStyle/>
              <a:p>
                <a:pPr algn="r"/>
                <a14:m>
                  <m:oMathPara xmlns:m="http://schemas.openxmlformats.org/officeDocument/2006/math">
                    <m:oMathParaPr>
                      <m:jc m:val="centerGroup"/>
                    </m:oMathParaPr>
                    <m:oMath xmlns:m="http://schemas.openxmlformats.org/officeDocument/2006/math">
                      <m:d>
                        <m:dPr>
                          <m:ctrlPr>
                            <a:rPr lang="en-US" sz="1000" i="1" smtClean="0">
                              <a:latin typeface="Cambria Math" panose="02040503050406030204" pitchFamily="18" charset="0"/>
                            </a:rPr>
                          </m:ctrlPr>
                        </m:dPr>
                        <m:e>
                          <m:f>
                            <m:fPr>
                              <m:ctrlPr>
                                <a:rPr lang="en-US" sz="1000" i="1" smtClean="0">
                                  <a:latin typeface="Cambria Math" panose="02040503050406030204" pitchFamily="18" charset="0"/>
                                </a:rPr>
                              </m:ctrlPr>
                            </m:fPr>
                            <m:num>
                              <m:rad>
                                <m:radPr>
                                  <m:degHide m:val="on"/>
                                  <m:ctrlPr>
                                    <a:rPr lang="en-US" sz="1000" i="1" smtClean="0">
                                      <a:latin typeface="Cambria Math" panose="02040503050406030204" pitchFamily="18" charset="0"/>
                                    </a:rPr>
                                  </m:ctrlPr>
                                </m:radPr>
                                <m:deg/>
                                <m:e>
                                  <m:r>
                                    <a:rPr lang="en-US" sz="1000" b="0" i="1" smtClean="0">
                                      <a:latin typeface="Cambria Math" panose="02040503050406030204" pitchFamily="18" charset="0"/>
                                    </a:rPr>
                                    <m:t>2</m:t>
                                  </m:r>
                                </m:e>
                              </m:rad>
                            </m:num>
                            <m:den>
                              <m:r>
                                <a:rPr lang="en-US" sz="1000" b="0" i="1" smtClean="0">
                                  <a:latin typeface="Cambria Math" panose="02040503050406030204" pitchFamily="18" charset="0"/>
                                </a:rPr>
                                <m:t>2</m:t>
                              </m:r>
                            </m:den>
                          </m:f>
                          <m:r>
                            <a:rPr lang="en-US" sz="1000" b="0" i="1" smtClean="0">
                              <a:latin typeface="Cambria Math" panose="02040503050406030204" pitchFamily="18" charset="0"/>
                            </a:rPr>
                            <m:t>,</m:t>
                          </m:r>
                          <m:f>
                            <m:fPr>
                              <m:ctrlPr>
                                <a:rPr lang="en-US" sz="1000" b="0" i="1" smtClean="0">
                                  <a:latin typeface="Cambria Math" panose="02040503050406030204" pitchFamily="18" charset="0"/>
                                </a:rPr>
                              </m:ctrlPr>
                            </m:fPr>
                            <m:num>
                              <m:rad>
                                <m:radPr>
                                  <m:degHide m:val="on"/>
                                  <m:ctrlPr>
                                    <a:rPr lang="en-US" sz="1000" b="0" i="1" smtClean="0">
                                      <a:latin typeface="Cambria Math" panose="02040503050406030204" pitchFamily="18" charset="0"/>
                                    </a:rPr>
                                  </m:ctrlPr>
                                </m:radPr>
                                <m:deg/>
                                <m:e>
                                  <m:r>
                                    <a:rPr lang="en-US" sz="1000" b="0" i="1" smtClean="0">
                                      <a:latin typeface="Cambria Math" panose="02040503050406030204" pitchFamily="18" charset="0"/>
                                    </a:rPr>
                                    <m:t>2</m:t>
                                  </m:r>
                                </m:e>
                              </m:rad>
                            </m:num>
                            <m:den>
                              <m:r>
                                <a:rPr lang="en-US" sz="1000" b="0" i="1" smtClean="0">
                                  <a:latin typeface="Cambria Math" panose="02040503050406030204" pitchFamily="18" charset="0"/>
                                </a:rPr>
                                <m:t>2</m:t>
                              </m:r>
                            </m:den>
                          </m:f>
                          <m:r>
                            <a:rPr lang="en-US" sz="1000" b="0" i="1" smtClean="0">
                              <a:latin typeface="Cambria Math" panose="02040503050406030204" pitchFamily="18" charset="0"/>
                            </a:rPr>
                            <m:t> </m:t>
                          </m:r>
                        </m:e>
                      </m:d>
                    </m:oMath>
                  </m:oMathPara>
                </a14:m>
                <a:endParaRPr lang="en-US" sz="1000" dirty="0"/>
              </a:p>
            </p:txBody>
          </p:sp>
        </mc:Choice>
        <mc:Fallback xmlns="">
          <p:sp>
            <p:nvSpPr>
              <p:cNvPr id="40" name="TextBox 39">
                <a:extLst>
                  <a:ext uri="{FF2B5EF4-FFF2-40B4-BE49-F238E27FC236}">
                    <a16:creationId xmlns:a16="http://schemas.microsoft.com/office/drawing/2014/main" id="{FCF7528F-05C2-4613-B4FA-5A549D3DAF8E}"/>
                  </a:ext>
                </a:extLst>
              </p:cNvPr>
              <p:cNvSpPr txBox="1">
                <a:spLocks noRot="1" noChangeAspect="1" noMove="1" noResize="1" noEditPoints="1" noAdjustHandles="1" noChangeArrowheads="1" noChangeShapeType="1" noTextEdit="1"/>
              </p:cNvSpPr>
              <p:nvPr/>
            </p:nvSpPr>
            <p:spPr>
              <a:xfrm>
                <a:off x="3876214" y="795800"/>
                <a:ext cx="557637" cy="364395"/>
              </a:xfrm>
              <a:prstGeom prst="rect">
                <a:avLst/>
              </a:prstGeom>
              <a:blipFill>
                <a:blip r:embed="rId8"/>
                <a:stretch>
                  <a:fillRect b="-16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C4F92C75-9046-48CF-8DDF-FC9C2043F414}"/>
                  </a:ext>
                </a:extLst>
              </p:cNvPr>
              <p:cNvSpPr txBox="1"/>
              <p:nvPr/>
            </p:nvSpPr>
            <p:spPr>
              <a:xfrm>
                <a:off x="443337" y="830137"/>
                <a:ext cx="557637" cy="364395"/>
              </a:xfrm>
              <a:prstGeom prst="rect">
                <a:avLst/>
              </a:prstGeom>
              <a:noFill/>
            </p:spPr>
            <p:txBody>
              <a:bodyPr wrap="square" lIns="0" tIns="0" rIns="0" bIns="0" rtlCol="0">
                <a:spAutoFit/>
              </a:bodyPr>
              <a:lstStyle/>
              <a:p>
                <a:pPr algn="r"/>
                <a14:m>
                  <m:oMathPara xmlns:m="http://schemas.openxmlformats.org/officeDocument/2006/math">
                    <m:oMathParaPr>
                      <m:jc m:val="centerGroup"/>
                    </m:oMathParaPr>
                    <m:oMath xmlns:m="http://schemas.openxmlformats.org/officeDocument/2006/math">
                      <m:d>
                        <m:dPr>
                          <m:ctrlPr>
                            <a:rPr lang="en-US" sz="1000" i="1" smtClean="0">
                              <a:latin typeface="Cambria Math" panose="02040503050406030204" pitchFamily="18" charset="0"/>
                            </a:rPr>
                          </m:ctrlPr>
                        </m:dPr>
                        <m:e>
                          <m:r>
                            <a:rPr lang="en-US" sz="1000" b="0" i="1" smtClean="0">
                              <a:latin typeface="Cambria Math" panose="02040503050406030204" pitchFamily="18" charset="0"/>
                            </a:rPr>
                            <m:t>−</m:t>
                          </m:r>
                          <m:f>
                            <m:fPr>
                              <m:ctrlPr>
                                <a:rPr lang="en-US" sz="1000" i="1" smtClean="0">
                                  <a:latin typeface="Cambria Math" panose="02040503050406030204" pitchFamily="18" charset="0"/>
                                </a:rPr>
                              </m:ctrlPr>
                            </m:fPr>
                            <m:num>
                              <m:rad>
                                <m:radPr>
                                  <m:degHide m:val="on"/>
                                  <m:ctrlPr>
                                    <a:rPr lang="en-US" sz="1000" i="1" smtClean="0">
                                      <a:latin typeface="Cambria Math" panose="02040503050406030204" pitchFamily="18" charset="0"/>
                                    </a:rPr>
                                  </m:ctrlPr>
                                </m:radPr>
                                <m:deg/>
                                <m:e>
                                  <m:r>
                                    <a:rPr lang="en-US" sz="1000" b="0" i="1" smtClean="0">
                                      <a:latin typeface="Cambria Math" panose="02040503050406030204" pitchFamily="18" charset="0"/>
                                    </a:rPr>
                                    <m:t>2</m:t>
                                  </m:r>
                                </m:e>
                              </m:rad>
                            </m:num>
                            <m:den>
                              <m:r>
                                <a:rPr lang="en-US" sz="1000" b="0" i="1" smtClean="0">
                                  <a:latin typeface="Cambria Math" panose="02040503050406030204" pitchFamily="18" charset="0"/>
                                </a:rPr>
                                <m:t>2</m:t>
                              </m:r>
                            </m:den>
                          </m:f>
                          <m:r>
                            <a:rPr lang="en-US" sz="1000" b="0" i="1" smtClean="0">
                              <a:latin typeface="Cambria Math" panose="02040503050406030204" pitchFamily="18" charset="0"/>
                            </a:rPr>
                            <m:t>,</m:t>
                          </m:r>
                          <m:f>
                            <m:fPr>
                              <m:ctrlPr>
                                <a:rPr lang="en-US" sz="1000" b="0" i="1" smtClean="0">
                                  <a:latin typeface="Cambria Math" panose="02040503050406030204" pitchFamily="18" charset="0"/>
                                </a:rPr>
                              </m:ctrlPr>
                            </m:fPr>
                            <m:num>
                              <m:rad>
                                <m:radPr>
                                  <m:degHide m:val="on"/>
                                  <m:ctrlPr>
                                    <a:rPr lang="en-US" sz="1000" b="0" i="1" smtClean="0">
                                      <a:latin typeface="Cambria Math" panose="02040503050406030204" pitchFamily="18" charset="0"/>
                                    </a:rPr>
                                  </m:ctrlPr>
                                </m:radPr>
                                <m:deg/>
                                <m:e>
                                  <m:r>
                                    <a:rPr lang="en-US" sz="1000" b="0" i="1" smtClean="0">
                                      <a:latin typeface="Cambria Math" panose="02040503050406030204" pitchFamily="18" charset="0"/>
                                    </a:rPr>
                                    <m:t>2</m:t>
                                  </m:r>
                                </m:e>
                              </m:rad>
                            </m:num>
                            <m:den>
                              <m:r>
                                <a:rPr lang="en-US" sz="1000" b="0" i="1" smtClean="0">
                                  <a:latin typeface="Cambria Math" panose="02040503050406030204" pitchFamily="18" charset="0"/>
                                </a:rPr>
                                <m:t>2</m:t>
                              </m:r>
                            </m:den>
                          </m:f>
                          <m:r>
                            <a:rPr lang="en-US" sz="1000" b="0" i="1" smtClean="0">
                              <a:latin typeface="Cambria Math" panose="02040503050406030204" pitchFamily="18" charset="0"/>
                            </a:rPr>
                            <m:t> </m:t>
                          </m:r>
                        </m:e>
                      </m:d>
                    </m:oMath>
                  </m:oMathPara>
                </a14:m>
                <a:endParaRPr lang="en-US" sz="1000" dirty="0"/>
              </a:p>
            </p:txBody>
          </p:sp>
        </mc:Choice>
        <mc:Fallback xmlns="">
          <p:sp>
            <p:nvSpPr>
              <p:cNvPr id="41" name="TextBox 40">
                <a:extLst>
                  <a:ext uri="{FF2B5EF4-FFF2-40B4-BE49-F238E27FC236}">
                    <a16:creationId xmlns:a16="http://schemas.microsoft.com/office/drawing/2014/main" id="{C4F92C75-9046-48CF-8DDF-FC9C2043F414}"/>
                  </a:ext>
                </a:extLst>
              </p:cNvPr>
              <p:cNvSpPr txBox="1">
                <a:spLocks noRot="1" noChangeAspect="1" noMove="1" noResize="1" noEditPoints="1" noAdjustHandles="1" noChangeArrowheads="1" noChangeShapeType="1" noTextEdit="1"/>
              </p:cNvSpPr>
              <p:nvPr/>
            </p:nvSpPr>
            <p:spPr>
              <a:xfrm>
                <a:off x="443337" y="830137"/>
                <a:ext cx="557637" cy="364395"/>
              </a:xfrm>
              <a:prstGeom prst="rect">
                <a:avLst/>
              </a:prstGeom>
              <a:blipFill>
                <a:blip r:embed="rId9"/>
                <a:stretch>
                  <a:fillRect r="-19780"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DD28B0D-278A-4C6F-96A8-F911D274806F}"/>
                  </a:ext>
                </a:extLst>
              </p:cNvPr>
              <p:cNvSpPr txBox="1"/>
              <p:nvPr/>
            </p:nvSpPr>
            <p:spPr>
              <a:xfrm>
                <a:off x="3876213" y="3519708"/>
                <a:ext cx="557637" cy="364395"/>
              </a:xfrm>
              <a:prstGeom prst="rect">
                <a:avLst/>
              </a:prstGeom>
              <a:noFill/>
            </p:spPr>
            <p:txBody>
              <a:bodyPr wrap="square" lIns="0" tIns="0" rIns="0" bIns="0" rtlCol="0">
                <a:spAutoFit/>
              </a:bodyPr>
              <a:lstStyle/>
              <a:p>
                <a:pPr algn="r"/>
                <a14:m>
                  <m:oMathPara xmlns:m="http://schemas.openxmlformats.org/officeDocument/2006/math">
                    <m:oMathParaPr>
                      <m:jc m:val="centerGroup"/>
                    </m:oMathParaPr>
                    <m:oMath xmlns:m="http://schemas.openxmlformats.org/officeDocument/2006/math">
                      <m:d>
                        <m:dPr>
                          <m:ctrlPr>
                            <a:rPr lang="en-US" sz="1000" i="1" smtClean="0">
                              <a:latin typeface="Cambria Math" panose="02040503050406030204" pitchFamily="18" charset="0"/>
                            </a:rPr>
                          </m:ctrlPr>
                        </m:dPr>
                        <m:e>
                          <m:f>
                            <m:fPr>
                              <m:ctrlPr>
                                <a:rPr lang="en-US" sz="1000" i="1" smtClean="0">
                                  <a:latin typeface="Cambria Math" panose="02040503050406030204" pitchFamily="18" charset="0"/>
                                </a:rPr>
                              </m:ctrlPr>
                            </m:fPr>
                            <m:num>
                              <m:rad>
                                <m:radPr>
                                  <m:degHide m:val="on"/>
                                  <m:ctrlPr>
                                    <a:rPr lang="en-US" sz="1000" i="1" smtClean="0">
                                      <a:latin typeface="Cambria Math" panose="02040503050406030204" pitchFamily="18" charset="0"/>
                                    </a:rPr>
                                  </m:ctrlPr>
                                </m:radPr>
                                <m:deg/>
                                <m:e>
                                  <m:r>
                                    <a:rPr lang="en-US" sz="1000" b="0" i="1" smtClean="0">
                                      <a:latin typeface="Cambria Math" panose="02040503050406030204" pitchFamily="18" charset="0"/>
                                    </a:rPr>
                                    <m:t>2</m:t>
                                  </m:r>
                                </m:e>
                              </m:rad>
                            </m:num>
                            <m:den>
                              <m:r>
                                <a:rPr lang="en-US" sz="1000" b="0" i="1" smtClean="0">
                                  <a:latin typeface="Cambria Math" panose="02040503050406030204" pitchFamily="18" charset="0"/>
                                </a:rPr>
                                <m:t>2</m:t>
                              </m:r>
                            </m:den>
                          </m:f>
                          <m:r>
                            <a:rPr lang="en-US" sz="1000" b="0" i="1" smtClean="0">
                              <a:latin typeface="Cambria Math" panose="02040503050406030204" pitchFamily="18" charset="0"/>
                            </a:rPr>
                            <m:t>,−</m:t>
                          </m:r>
                          <m:f>
                            <m:fPr>
                              <m:ctrlPr>
                                <a:rPr lang="en-US" sz="1000" b="0" i="1" smtClean="0">
                                  <a:latin typeface="Cambria Math" panose="02040503050406030204" pitchFamily="18" charset="0"/>
                                </a:rPr>
                              </m:ctrlPr>
                            </m:fPr>
                            <m:num>
                              <m:rad>
                                <m:radPr>
                                  <m:degHide m:val="on"/>
                                  <m:ctrlPr>
                                    <a:rPr lang="en-US" sz="1000" b="0" i="1" smtClean="0">
                                      <a:latin typeface="Cambria Math" panose="02040503050406030204" pitchFamily="18" charset="0"/>
                                    </a:rPr>
                                  </m:ctrlPr>
                                </m:radPr>
                                <m:deg/>
                                <m:e>
                                  <m:r>
                                    <a:rPr lang="en-US" sz="1000" b="0" i="1" smtClean="0">
                                      <a:latin typeface="Cambria Math" panose="02040503050406030204" pitchFamily="18" charset="0"/>
                                    </a:rPr>
                                    <m:t>2</m:t>
                                  </m:r>
                                </m:e>
                              </m:rad>
                            </m:num>
                            <m:den>
                              <m:r>
                                <a:rPr lang="en-US" sz="1000" b="0" i="1" smtClean="0">
                                  <a:latin typeface="Cambria Math" panose="02040503050406030204" pitchFamily="18" charset="0"/>
                                </a:rPr>
                                <m:t>2</m:t>
                              </m:r>
                            </m:den>
                          </m:f>
                          <m:r>
                            <a:rPr lang="en-US" sz="1000" b="0" i="1" smtClean="0">
                              <a:latin typeface="Cambria Math" panose="02040503050406030204" pitchFamily="18" charset="0"/>
                            </a:rPr>
                            <m:t> </m:t>
                          </m:r>
                        </m:e>
                      </m:d>
                    </m:oMath>
                  </m:oMathPara>
                </a14:m>
                <a:endParaRPr lang="en-US" sz="1000" dirty="0"/>
              </a:p>
            </p:txBody>
          </p:sp>
        </mc:Choice>
        <mc:Fallback xmlns="">
          <p:sp>
            <p:nvSpPr>
              <p:cNvPr id="42" name="TextBox 41">
                <a:extLst>
                  <a:ext uri="{FF2B5EF4-FFF2-40B4-BE49-F238E27FC236}">
                    <a16:creationId xmlns:a16="http://schemas.microsoft.com/office/drawing/2014/main" id="{FDD28B0D-278A-4C6F-96A8-F911D274806F}"/>
                  </a:ext>
                </a:extLst>
              </p:cNvPr>
              <p:cNvSpPr txBox="1">
                <a:spLocks noRot="1" noChangeAspect="1" noMove="1" noResize="1" noEditPoints="1" noAdjustHandles="1" noChangeArrowheads="1" noChangeShapeType="1" noTextEdit="1"/>
              </p:cNvSpPr>
              <p:nvPr/>
            </p:nvSpPr>
            <p:spPr>
              <a:xfrm>
                <a:off x="3876213" y="3519708"/>
                <a:ext cx="557637" cy="364395"/>
              </a:xfrm>
              <a:prstGeom prst="rect">
                <a:avLst/>
              </a:prstGeom>
              <a:blipFill>
                <a:blip r:embed="rId10"/>
                <a:stretch>
                  <a:fillRect r="-19780"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F6108C7C-E899-497F-9E8D-F1544CE4A991}"/>
                  </a:ext>
                </a:extLst>
              </p:cNvPr>
              <p:cNvSpPr txBox="1"/>
              <p:nvPr/>
            </p:nvSpPr>
            <p:spPr>
              <a:xfrm>
                <a:off x="401493" y="3580054"/>
                <a:ext cx="557637" cy="364395"/>
              </a:xfrm>
              <a:prstGeom prst="rect">
                <a:avLst/>
              </a:prstGeom>
              <a:noFill/>
            </p:spPr>
            <p:txBody>
              <a:bodyPr wrap="square" lIns="0" tIns="0" rIns="0" bIns="0" rtlCol="0">
                <a:spAutoFit/>
              </a:bodyPr>
              <a:lstStyle/>
              <a:p>
                <a:pPr algn="r"/>
                <a14:m>
                  <m:oMathPara xmlns:m="http://schemas.openxmlformats.org/officeDocument/2006/math">
                    <m:oMathParaPr>
                      <m:jc m:val="centerGroup"/>
                    </m:oMathParaPr>
                    <m:oMath xmlns:m="http://schemas.openxmlformats.org/officeDocument/2006/math">
                      <m:d>
                        <m:dPr>
                          <m:ctrlPr>
                            <a:rPr lang="en-US" sz="1000" i="1" smtClean="0">
                              <a:latin typeface="Cambria Math" panose="02040503050406030204" pitchFamily="18" charset="0"/>
                            </a:rPr>
                          </m:ctrlPr>
                        </m:dPr>
                        <m:e>
                          <m:r>
                            <a:rPr lang="en-US" sz="1000" b="0" i="1" smtClean="0">
                              <a:latin typeface="Cambria Math" panose="02040503050406030204" pitchFamily="18" charset="0"/>
                            </a:rPr>
                            <m:t>−</m:t>
                          </m:r>
                          <m:f>
                            <m:fPr>
                              <m:ctrlPr>
                                <a:rPr lang="en-US" sz="1000" i="1" smtClean="0">
                                  <a:latin typeface="Cambria Math" panose="02040503050406030204" pitchFamily="18" charset="0"/>
                                </a:rPr>
                              </m:ctrlPr>
                            </m:fPr>
                            <m:num>
                              <m:rad>
                                <m:radPr>
                                  <m:degHide m:val="on"/>
                                  <m:ctrlPr>
                                    <a:rPr lang="en-US" sz="1000" i="1" smtClean="0">
                                      <a:latin typeface="Cambria Math" panose="02040503050406030204" pitchFamily="18" charset="0"/>
                                    </a:rPr>
                                  </m:ctrlPr>
                                </m:radPr>
                                <m:deg/>
                                <m:e>
                                  <m:r>
                                    <a:rPr lang="en-US" sz="1000" b="0" i="1" smtClean="0">
                                      <a:latin typeface="Cambria Math" panose="02040503050406030204" pitchFamily="18" charset="0"/>
                                    </a:rPr>
                                    <m:t>2</m:t>
                                  </m:r>
                                </m:e>
                              </m:rad>
                            </m:num>
                            <m:den>
                              <m:r>
                                <a:rPr lang="en-US" sz="1000" b="0" i="1" smtClean="0">
                                  <a:latin typeface="Cambria Math" panose="02040503050406030204" pitchFamily="18" charset="0"/>
                                </a:rPr>
                                <m:t>2</m:t>
                              </m:r>
                            </m:den>
                          </m:f>
                          <m:r>
                            <a:rPr lang="en-US" sz="1000" b="0" i="1" smtClean="0">
                              <a:latin typeface="Cambria Math" panose="02040503050406030204" pitchFamily="18" charset="0"/>
                            </a:rPr>
                            <m:t>,−</m:t>
                          </m:r>
                          <m:f>
                            <m:fPr>
                              <m:ctrlPr>
                                <a:rPr lang="en-US" sz="1000" b="0" i="1" smtClean="0">
                                  <a:latin typeface="Cambria Math" panose="02040503050406030204" pitchFamily="18" charset="0"/>
                                </a:rPr>
                              </m:ctrlPr>
                            </m:fPr>
                            <m:num>
                              <m:rad>
                                <m:radPr>
                                  <m:degHide m:val="on"/>
                                  <m:ctrlPr>
                                    <a:rPr lang="en-US" sz="1000" b="0" i="1" smtClean="0">
                                      <a:latin typeface="Cambria Math" panose="02040503050406030204" pitchFamily="18" charset="0"/>
                                    </a:rPr>
                                  </m:ctrlPr>
                                </m:radPr>
                                <m:deg/>
                                <m:e>
                                  <m:r>
                                    <a:rPr lang="en-US" sz="1000" b="0" i="1" smtClean="0">
                                      <a:latin typeface="Cambria Math" panose="02040503050406030204" pitchFamily="18" charset="0"/>
                                    </a:rPr>
                                    <m:t>2</m:t>
                                  </m:r>
                                </m:e>
                              </m:rad>
                            </m:num>
                            <m:den>
                              <m:r>
                                <a:rPr lang="en-US" sz="1000" b="0" i="1" smtClean="0">
                                  <a:latin typeface="Cambria Math" panose="02040503050406030204" pitchFamily="18" charset="0"/>
                                </a:rPr>
                                <m:t>2</m:t>
                              </m:r>
                            </m:den>
                          </m:f>
                          <m:r>
                            <a:rPr lang="en-US" sz="1000" b="0" i="1" smtClean="0">
                              <a:latin typeface="Cambria Math" panose="02040503050406030204" pitchFamily="18" charset="0"/>
                            </a:rPr>
                            <m:t> </m:t>
                          </m:r>
                        </m:e>
                      </m:d>
                    </m:oMath>
                  </m:oMathPara>
                </a14:m>
                <a:endParaRPr lang="en-US" sz="1000" dirty="0"/>
              </a:p>
            </p:txBody>
          </p:sp>
        </mc:Choice>
        <mc:Fallback xmlns="">
          <p:sp>
            <p:nvSpPr>
              <p:cNvPr id="43" name="TextBox 42">
                <a:extLst>
                  <a:ext uri="{FF2B5EF4-FFF2-40B4-BE49-F238E27FC236}">
                    <a16:creationId xmlns:a16="http://schemas.microsoft.com/office/drawing/2014/main" id="{F6108C7C-E899-497F-9E8D-F1544CE4A991}"/>
                  </a:ext>
                </a:extLst>
              </p:cNvPr>
              <p:cNvSpPr txBox="1">
                <a:spLocks noRot="1" noChangeAspect="1" noMove="1" noResize="1" noEditPoints="1" noAdjustHandles="1" noChangeArrowheads="1" noChangeShapeType="1" noTextEdit="1"/>
              </p:cNvSpPr>
              <p:nvPr/>
            </p:nvSpPr>
            <p:spPr>
              <a:xfrm>
                <a:off x="401493" y="3580054"/>
                <a:ext cx="557637" cy="364395"/>
              </a:xfrm>
              <a:prstGeom prst="rect">
                <a:avLst/>
              </a:prstGeom>
              <a:blipFill>
                <a:blip r:embed="rId11"/>
                <a:stretch>
                  <a:fillRect r="-40659"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675E87A-7D38-4420-B681-A91FA1852182}"/>
                  </a:ext>
                </a:extLst>
              </p:cNvPr>
              <p:cNvSpPr txBox="1"/>
              <p:nvPr/>
            </p:nvSpPr>
            <p:spPr>
              <a:xfrm>
                <a:off x="3358810" y="416158"/>
                <a:ext cx="557637" cy="363882"/>
              </a:xfrm>
              <a:prstGeom prst="rect">
                <a:avLst/>
              </a:prstGeom>
              <a:noFill/>
            </p:spPr>
            <p:txBody>
              <a:bodyPr wrap="square" lIns="0" tIns="0" rIns="0" bIns="0" rtlCol="0">
                <a:spAutoFit/>
              </a:bodyPr>
              <a:lstStyle/>
              <a:p>
                <a:pPr algn="r"/>
                <a14:m>
                  <m:oMathPara xmlns:m="http://schemas.openxmlformats.org/officeDocument/2006/math">
                    <m:oMathParaPr>
                      <m:jc m:val="centerGroup"/>
                    </m:oMathParaPr>
                    <m:oMath xmlns:m="http://schemas.openxmlformats.org/officeDocument/2006/math">
                      <m:d>
                        <m:dPr>
                          <m:ctrlPr>
                            <a:rPr lang="en-US" sz="1000" i="1" smtClean="0">
                              <a:latin typeface="Cambria Math" panose="02040503050406030204" pitchFamily="18" charset="0"/>
                            </a:rPr>
                          </m:ctrlPr>
                        </m:dPr>
                        <m:e>
                          <m:f>
                            <m:fPr>
                              <m:ctrlPr>
                                <a:rPr lang="en-US" sz="1000" i="1" smtClean="0">
                                  <a:latin typeface="Cambria Math" panose="02040503050406030204" pitchFamily="18" charset="0"/>
                                </a:rPr>
                              </m:ctrlPr>
                            </m:fPr>
                            <m:num>
                              <m:r>
                                <a:rPr lang="en-US" sz="1000" b="0" i="1" smtClean="0">
                                  <a:latin typeface="Cambria Math" panose="02040503050406030204" pitchFamily="18" charset="0"/>
                                </a:rPr>
                                <m:t>1</m:t>
                              </m:r>
                            </m:num>
                            <m:den>
                              <m:r>
                                <a:rPr lang="en-US" sz="1000" b="0" i="1" smtClean="0">
                                  <a:latin typeface="Cambria Math" panose="02040503050406030204" pitchFamily="18" charset="0"/>
                                </a:rPr>
                                <m:t>2</m:t>
                              </m:r>
                            </m:den>
                          </m:f>
                          <m:r>
                            <a:rPr lang="en-US" sz="1000" b="0" i="1" smtClean="0">
                              <a:latin typeface="Cambria Math" panose="02040503050406030204" pitchFamily="18" charset="0"/>
                            </a:rPr>
                            <m:t>,</m:t>
                          </m:r>
                          <m:f>
                            <m:fPr>
                              <m:ctrlPr>
                                <a:rPr lang="en-US" sz="1000" b="0" i="1" smtClean="0">
                                  <a:latin typeface="Cambria Math" panose="02040503050406030204" pitchFamily="18" charset="0"/>
                                </a:rPr>
                              </m:ctrlPr>
                            </m:fPr>
                            <m:num>
                              <m:rad>
                                <m:radPr>
                                  <m:degHide m:val="on"/>
                                  <m:ctrlPr>
                                    <a:rPr lang="en-US" sz="1000" b="0" i="1" smtClean="0">
                                      <a:latin typeface="Cambria Math" panose="02040503050406030204" pitchFamily="18" charset="0"/>
                                    </a:rPr>
                                  </m:ctrlPr>
                                </m:radPr>
                                <m:deg/>
                                <m:e>
                                  <m:r>
                                    <a:rPr lang="en-US" sz="1000" b="0" i="1" smtClean="0">
                                      <a:latin typeface="Cambria Math" panose="02040503050406030204" pitchFamily="18" charset="0"/>
                                    </a:rPr>
                                    <m:t>3</m:t>
                                  </m:r>
                                </m:e>
                              </m:rad>
                            </m:num>
                            <m:den>
                              <m:r>
                                <a:rPr lang="en-US" sz="1000" b="0" i="1" smtClean="0">
                                  <a:latin typeface="Cambria Math" panose="02040503050406030204" pitchFamily="18" charset="0"/>
                                </a:rPr>
                                <m:t>2</m:t>
                              </m:r>
                            </m:den>
                          </m:f>
                          <m:r>
                            <a:rPr lang="en-US" sz="1000" b="0" i="1" smtClean="0">
                              <a:latin typeface="Cambria Math" panose="02040503050406030204" pitchFamily="18" charset="0"/>
                            </a:rPr>
                            <m:t> </m:t>
                          </m:r>
                        </m:e>
                      </m:d>
                    </m:oMath>
                  </m:oMathPara>
                </a14:m>
                <a:endParaRPr lang="en-US" sz="1000" dirty="0"/>
              </a:p>
            </p:txBody>
          </p:sp>
        </mc:Choice>
        <mc:Fallback xmlns="">
          <p:sp>
            <p:nvSpPr>
              <p:cNvPr id="44" name="TextBox 43">
                <a:extLst>
                  <a:ext uri="{FF2B5EF4-FFF2-40B4-BE49-F238E27FC236}">
                    <a16:creationId xmlns:a16="http://schemas.microsoft.com/office/drawing/2014/main" id="{B675E87A-7D38-4420-B681-A91FA1852182}"/>
                  </a:ext>
                </a:extLst>
              </p:cNvPr>
              <p:cNvSpPr txBox="1">
                <a:spLocks noRot="1" noChangeAspect="1" noMove="1" noResize="1" noEditPoints="1" noAdjustHandles="1" noChangeArrowheads="1" noChangeShapeType="1" noTextEdit="1"/>
              </p:cNvSpPr>
              <p:nvPr/>
            </p:nvSpPr>
            <p:spPr>
              <a:xfrm>
                <a:off x="3358810" y="416158"/>
                <a:ext cx="557637" cy="363882"/>
              </a:xfrm>
              <a:prstGeom prst="rect">
                <a:avLst/>
              </a:prstGeom>
              <a:blipFill>
                <a:blip r:embed="rId12"/>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2A209A9-E5A0-4941-B4FF-8ECBDFA24425}"/>
                  </a:ext>
                </a:extLst>
              </p:cNvPr>
              <p:cNvSpPr txBox="1"/>
              <p:nvPr/>
            </p:nvSpPr>
            <p:spPr>
              <a:xfrm>
                <a:off x="1115383" y="416158"/>
                <a:ext cx="557637" cy="363882"/>
              </a:xfrm>
              <a:prstGeom prst="rect">
                <a:avLst/>
              </a:prstGeom>
              <a:noFill/>
            </p:spPr>
            <p:txBody>
              <a:bodyPr wrap="square" lIns="0" tIns="0" rIns="0" bIns="0" rtlCol="0">
                <a:spAutoFit/>
              </a:bodyPr>
              <a:lstStyle/>
              <a:p>
                <a:pPr algn="r"/>
                <a14:m>
                  <m:oMathPara xmlns:m="http://schemas.openxmlformats.org/officeDocument/2006/math">
                    <m:oMathParaPr>
                      <m:jc m:val="centerGroup"/>
                    </m:oMathParaPr>
                    <m:oMath xmlns:m="http://schemas.openxmlformats.org/officeDocument/2006/math">
                      <m:d>
                        <m:dPr>
                          <m:ctrlPr>
                            <a:rPr lang="en-US" sz="1000" i="1" smtClean="0">
                              <a:latin typeface="Cambria Math" panose="02040503050406030204" pitchFamily="18" charset="0"/>
                            </a:rPr>
                          </m:ctrlPr>
                        </m:dPr>
                        <m:e>
                          <m:r>
                            <a:rPr lang="en-US" sz="1000" b="0" i="1" smtClean="0">
                              <a:latin typeface="Cambria Math" panose="02040503050406030204" pitchFamily="18" charset="0"/>
                            </a:rPr>
                            <m:t>−</m:t>
                          </m:r>
                          <m:f>
                            <m:fPr>
                              <m:ctrlPr>
                                <a:rPr lang="en-US" sz="1000" i="1" smtClean="0">
                                  <a:latin typeface="Cambria Math" panose="02040503050406030204" pitchFamily="18" charset="0"/>
                                </a:rPr>
                              </m:ctrlPr>
                            </m:fPr>
                            <m:num>
                              <m:r>
                                <a:rPr lang="en-US" sz="1000" b="0" i="1" smtClean="0">
                                  <a:latin typeface="Cambria Math" panose="02040503050406030204" pitchFamily="18" charset="0"/>
                                </a:rPr>
                                <m:t>1</m:t>
                              </m:r>
                            </m:num>
                            <m:den>
                              <m:r>
                                <a:rPr lang="en-US" sz="1000" b="0" i="1" smtClean="0">
                                  <a:latin typeface="Cambria Math" panose="02040503050406030204" pitchFamily="18" charset="0"/>
                                </a:rPr>
                                <m:t>2</m:t>
                              </m:r>
                            </m:den>
                          </m:f>
                          <m:r>
                            <a:rPr lang="en-US" sz="1000" b="0" i="1" smtClean="0">
                              <a:latin typeface="Cambria Math" panose="02040503050406030204" pitchFamily="18" charset="0"/>
                            </a:rPr>
                            <m:t>,</m:t>
                          </m:r>
                          <m:f>
                            <m:fPr>
                              <m:ctrlPr>
                                <a:rPr lang="en-US" sz="1000" b="0" i="1" smtClean="0">
                                  <a:latin typeface="Cambria Math" panose="02040503050406030204" pitchFamily="18" charset="0"/>
                                </a:rPr>
                              </m:ctrlPr>
                            </m:fPr>
                            <m:num>
                              <m:rad>
                                <m:radPr>
                                  <m:degHide m:val="on"/>
                                  <m:ctrlPr>
                                    <a:rPr lang="en-US" sz="1000" b="0" i="1" smtClean="0">
                                      <a:latin typeface="Cambria Math" panose="02040503050406030204" pitchFamily="18" charset="0"/>
                                    </a:rPr>
                                  </m:ctrlPr>
                                </m:radPr>
                                <m:deg/>
                                <m:e>
                                  <m:r>
                                    <a:rPr lang="en-US" sz="1000" b="0" i="1" smtClean="0">
                                      <a:latin typeface="Cambria Math" panose="02040503050406030204" pitchFamily="18" charset="0"/>
                                    </a:rPr>
                                    <m:t>3</m:t>
                                  </m:r>
                                </m:e>
                              </m:rad>
                            </m:num>
                            <m:den>
                              <m:r>
                                <a:rPr lang="en-US" sz="1000" b="0" i="1" smtClean="0">
                                  <a:latin typeface="Cambria Math" panose="02040503050406030204" pitchFamily="18" charset="0"/>
                                </a:rPr>
                                <m:t>2</m:t>
                              </m:r>
                            </m:den>
                          </m:f>
                          <m:r>
                            <a:rPr lang="en-US" sz="1000" b="0" i="1" smtClean="0">
                              <a:latin typeface="Cambria Math" panose="02040503050406030204" pitchFamily="18" charset="0"/>
                            </a:rPr>
                            <m:t> </m:t>
                          </m:r>
                        </m:e>
                      </m:d>
                    </m:oMath>
                  </m:oMathPara>
                </a14:m>
                <a:endParaRPr lang="en-US" sz="1000" dirty="0"/>
              </a:p>
            </p:txBody>
          </p:sp>
        </mc:Choice>
        <mc:Fallback xmlns="">
          <p:sp>
            <p:nvSpPr>
              <p:cNvPr id="45" name="TextBox 44">
                <a:extLst>
                  <a:ext uri="{FF2B5EF4-FFF2-40B4-BE49-F238E27FC236}">
                    <a16:creationId xmlns:a16="http://schemas.microsoft.com/office/drawing/2014/main" id="{C2A209A9-E5A0-4941-B4FF-8ECBDFA24425}"/>
                  </a:ext>
                </a:extLst>
              </p:cNvPr>
              <p:cNvSpPr txBox="1">
                <a:spLocks noRot="1" noChangeAspect="1" noMove="1" noResize="1" noEditPoints="1" noAdjustHandles="1" noChangeArrowheads="1" noChangeShapeType="1" noTextEdit="1"/>
              </p:cNvSpPr>
              <p:nvPr/>
            </p:nvSpPr>
            <p:spPr>
              <a:xfrm>
                <a:off x="1115383" y="416158"/>
                <a:ext cx="557637" cy="363882"/>
              </a:xfrm>
              <a:prstGeom prst="rect">
                <a:avLst/>
              </a:prstGeom>
              <a:blipFill>
                <a:blip r:embed="rId13"/>
                <a:stretch>
                  <a:fillRect r="-4396"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1CC0FE78-AF79-4914-8DAA-B5CBA0335248}"/>
                  </a:ext>
                </a:extLst>
              </p:cNvPr>
              <p:cNvSpPr txBox="1"/>
              <p:nvPr/>
            </p:nvSpPr>
            <p:spPr>
              <a:xfrm>
                <a:off x="1070399" y="4012608"/>
                <a:ext cx="557637" cy="363882"/>
              </a:xfrm>
              <a:prstGeom prst="rect">
                <a:avLst/>
              </a:prstGeom>
              <a:noFill/>
            </p:spPr>
            <p:txBody>
              <a:bodyPr wrap="square" lIns="0" tIns="0" rIns="0" bIns="0" rtlCol="0">
                <a:spAutoFit/>
              </a:bodyPr>
              <a:lstStyle/>
              <a:p>
                <a:pPr algn="r"/>
                <a14:m>
                  <m:oMathPara xmlns:m="http://schemas.openxmlformats.org/officeDocument/2006/math">
                    <m:oMathParaPr>
                      <m:jc m:val="centerGroup"/>
                    </m:oMathParaPr>
                    <m:oMath xmlns:m="http://schemas.openxmlformats.org/officeDocument/2006/math">
                      <m:d>
                        <m:dPr>
                          <m:ctrlPr>
                            <a:rPr lang="en-US" sz="1000" i="1" smtClean="0">
                              <a:latin typeface="Cambria Math" panose="02040503050406030204" pitchFamily="18" charset="0"/>
                            </a:rPr>
                          </m:ctrlPr>
                        </m:dPr>
                        <m:e>
                          <m:r>
                            <a:rPr lang="en-US" sz="1000" b="0" i="1" smtClean="0">
                              <a:latin typeface="Cambria Math" panose="02040503050406030204" pitchFamily="18" charset="0"/>
                            </a:rPr>
                            <m:t>−</m:t>
                          </m:r>
                          <m:f>
                            <m:fPr>
                              <m:ctrlPr>
                                <a:rPr lang="en-US" sz="1000" i="1" smtClean="0">
                                  <a:latin typeface="Cambria Math" panose="02040503050406030204" pitchFamily="18" charset="0"/>
                                </a:rPr>
                              </m:ctrlPr>
                            </m:fPr>
                            <m:num>
                              <m:r>
                                <a:rPr lang="en-US" sz="1000" b="0" i="1" smtClean="0">
                                  <a:latin typeface="Cambria Math" panose="02040503050406030204" pitchFamily="18" charset="0"/>
                                </a:rPr>
                                <m:t>1</m:t>
                              </m:r>
                            </m:num>
                            <m:den>
                              <m:r>
                                <a:rPr lang="en-US" sz="1000" b="0" i="1" smtClean="0">
                                  <a:latin typeface="Cambria Math" panose="02040503050406030204" pitchFamily="18" charset="0"/>
                                </a:rPr>
                                <m:t>2</m:t>
                              </m:r>
                            </m:den>
                          </m:f>
                          <m:r>
                            <a:rPr lang="en-US" sz="1000" b="0" i="1" smtClean="0">
                              <a:latin typeface="Cambria Math" panose="02040503050406030204" pitchFamily="18" charset="0"/>
                            </a:rPr>
                            <m:t>,−</m:t>
                          </m:r>
                          <m:f>
                            <m:fPr>
                              <m:ctrlPr>
                                <a:rPr lang="en-US" sz="1000" b="0" i="1" smtClean="0">
                                  <a:latin typeface="Cambria Math" panose="02040503050406030204" pitchFamily="18" charset="0"/>
                                </a:rPr>
                              </m:ctrlPr>
                            </m:fPr>
                            <m:num>
                              <m:rad>
                                <m:radPr>
                                  <m:degHide m:val="on"/>
                                  <m:ctrlPr>
                                    <a:rPr lang="en-US" sz="1000" b="0" i="1" smtClean="0">
                                      <a:latin typeface="Cambria Math" panose="02040503050406030204" pitchFamily="18" charset="0"/>
                                    </a:rPr>
                                  </m:ctrlPr>
                                </m:radPr>
                                <m:deg/>
                                <m:e>
                                  <m:r>
                                    <a:rPr lang="en-US" sz="1000" b="0" i="1" smtClean="0">
                                      <a:latin typeface="Cambria Math" panose="02040503050406030204" pitchFamily="18" charset="0"/>
                                    </a:rPr>
                                    <m:t>3</m:t>
                                  </m:r>
                                </m:e>
                              </m:rad>
                            </m:num>
                            <m:den>
                              <m:r>
                                <a:rPr lang="en-US" sz="1000" b="0" i="1" smtClean="0">
                                  <a:latin typeface="Cambria Math" panose="02040503050406030204" pitchFamily="18" charset="0"/>
                                </a:rPr>
                                <m:t>2</m:t>
                              </m:r>
                            </m:den>
                          </m:f>
                          <m:r>
                            <a:rPr lang="en-US" sz="1000" b="0" i="1" smtClean="0">
                              <a:latin typeface="Cambria Math" panose="02040503050406030204" pitchFamily="18" charset="0"/>
                            </a:rPr>
                            <m:t> </m:t>
                          </m:r>
                        </m:e>
                      </m:d>
                    </m:oMath>
                  </m:oMathPara>
                </a14:m>
                <a:endParaRPr lang="en-US" sz="1000" dirty="0"/>
              </a:p>
            </p:txBody>
          </p:sp>
        </mc:Choice>
        <mc:Fallback xmlns="">
          <p:sp>
            <p:nvSpPr>
              <p:cNvPr id="46" name="TextBox 45">
                <a:extLst>
                  <a:ext uri="{FF2B5EF4-FFF2-40B4-BE49-F238E27FC236}">
                    <a16:creationId xmlns:a16="http://schemas.microsoft.com/office/drawing/2014/main" id="{1CC0FE78-AF79-4914-8DAA-B5CBA0335248}"/>
                  </a:ext>
                </a:extLst>
              </p:cNvPr>
              <p:cNvSpPr txBox="1">
                <a:spLocks noRot="1" noChangeAspect="1" noMove="1" noResize="1" noEditPoints="1" noAdjustHandles="1" noChangeArrowheads="1" noChangeShapeType="1" noTextEdit="1"/>
              </p:cNvSpPr>
              <p:nvPr/>
            </p:nvSpPr>
            <p:spPr>
              <a:xfrm>
                <a:off x="1070399" y="4012608"/>
                <a:ext cx="557637" cy="363882"/>
              </a:xfrm>
              <a:prstGeom prst="rect">
                <a:avLst/>
              </a:prstGeom>
              <a:blipFill>
                <a:blip r:embed="rId14"/>
                <a:stretch>
                  <a:fillRect r="-25275"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AD7B192-0BC9-48B1-9B6F-09088E811CF6}"/>
                  </a:ext>
                </a:extLst>
              </p:cNvPr>
              <p:cNvSpPr txBox="1"/>
              <p:nvPr/>
            </p:nvSpPr>
            <p:spPr>
              <a:xfrm>
                <a:off x="3178017" y="4041531"/>
                <a:ext cx="557637" cy="363882"/>
              </a:xfrm>
              <a:prstGeom prst="rect">
                <a:avLst/>
              </a:prstGeom>
              <a:noFill/>
            </p:spPr>
            <p:txBody>
              <a:bodyPr wrap="square" lIns="0" tIns="0" rIns="0" bIns="0" rtlCol="0">
                <a:spAutoFit/>
              </a:bodyPr>
              <a:lstStyle/>
              <a:p>
                <a:pPr algn="r"/>
                <a14:m>
                  <m:oMathPara xmlns:m="http://schemas.openxmlformats.org/officeDocument/2006/math">
                    <m:oMathParaPr>
                      <m:jc m:val="centerGroup"/>
                    </m:oMathParaPr>
                    <m:oMath xmlns:m="http://schemas.openxmlformats.org/officeDocument/2006/math">
                      <m:d>
                        <m:dPr>
                          <m:ctrlPr>
                            <a:rPr lang="en-US" sz="1000" i="1" smtClean="0">
                              <a:latin typeface="Cambria Math" panose="02040503050406030204" pitchFamily="18" charset="0"/>
                            </a:rPr>
                          </m:ctrlPr>
                        </m:dPr>
                        <m:e>
                          <m:f>
                            <m:fPr>
                              <m:ctrlPr>
                                <a:rPr lang="en-US" sz="1000" i="1" smtClean="0">
                                  <a:latin typeface="Cambria Math" panose="02040503050406030204" pitchFamily="18" charset="0"/>
                                </a:rPr>
                              </m:ctrlPr>
                            </m:fPr>
                            <m:num>
                              <m:r>
                                <a:rPr lang="en-US" sz="1000" b="0" i="1" smtClean="0">
                                  <a:latin typeface="Cambria Math" panose="02040503050406030204" pitchFamily="18" charset="0"/>
                                </a:rPr>
                                <m:t>1</m:t>
                              </m:r>
                            </m:num>
                            <m:den>
                              <m:r>
                                <a:rPr lang="en-US" sz="1000" b="0" i="1" smtClean="0">
                                  <a:latin typeface="Cambria Math" panose="02040503050406030204" pitchFamily="18" charset="0"/>
                                </a:rPr>
                                <m:t>2</m:t>
                              </m:r>
                            </m:den>
                          </m:f>
                          <m:r>
                            <a:rPr lang="en-US" sz="1000" b="0" i="1" smtClean="0">
                              <a:latin typeface="Cambria Math" panose="02040503050406030204" pitchFamily="18" charset="0"/>
                            </a:rPr>
                            <m:t>,−</m:t>
                          </m:r>
                          <m:f>
                            <m:fPr>
                              <m:ctrlPr>
                                <a:rPr lang="en-US" sz="1000" b="0" i="1" smtClean="0">
                                  <a:latin typeface="Cambria Math" panose="02040503050406030204" pitchFamily="18" charset="0"/>
                                </a:rPr>
                              </m:ctrlPr>
                            </m:fPr>
                            <m:num>
                              <m:rad>
                                <m:radPr>
                                  <m:degHide m:val="on"/>
                                  <m:ctrlPr>
                                    <a:rPr lang="en-US" sz="1000" b="0" i="1" smtClean="0">
                                      <a:latin typeface="Cambria Math" panose="02040503050406030204" pitchFamily="18" charset="0"/>
                                    </a:rPr>
                                  </m:ctrlPr>
                                </m:radPr>
                                <m:deg/>
                                <m:e>
                                  <m:r>
                                    <a:rPr lang="en-US" sz="1000" b="0" i="1" smtClean="0">
                                      <a:latin typeface="Cambria Math" panose="02040503050406030204" pitchFamily="18" charset="0"/>
                                    </a:rPr>
                                    <m:t>3</m:t>
                                  </m:r>
                                </m:e>
                              </m:rad>
                            </m:num>
                            <m:den>
                              <m:r>
                                <a:rPr lang="en-US" sz="1000" b="0" i="1" smtClean="0">
                                  <a:latin typeface="Cambria Math" panose="02040503050406030204" pitchFamily="18" charset="0"/>
                                </a:rPr>
                                <m:t>2</m:t>
                              </m:r>
                            </m:den>
                          </m:f>
                          <m:r>
                            <a:rPr lang="en-US" sz="1000" b="0" i="1" smtClean="0">
                              <a:latin typeface="Cambria Math" panose="02040503050406030204" pitchFamily="18" charset="0"/>
                            </a:rPr>
                            <m:t> </m:t>
                          </m:r>
                        </m:e>
                      </m:d>
                    </m:oMath>
                  </m:oMathPara>
                </a14:m>
                <a:endParaRPr lang="en-US" sz="1000" dirty="0"/>
              </a:p>
            </p:txBody>
          </p:sp>
        </mc:Choice>
        <mc:Fallback xmlns="">
          <p:sp>
            <p:nvSpPr>
              <p:cNvPr id="47" name="TextBox 46">
                <a:extLst>
                  <a:ext uri="{FF2B5EF4-FFF2-40B4-BE49-F238E27FC236}">
                    <a16:creationId xmlns:a16="http://schemas.microsoft.com/office/drawing/2014/main" id="{3AD7B192-0BC9-48B1-9B6F-09088E811CF6}"/>
                  </a:ext>
                </a:extLst>
              </p:cNvPr>
              <p:cNvSpPr txBox="1">
                <a:spLocks noRot="1" noChangeAspect="1" noMove="1" noResize="1" noEditPoints="1" noAdjustHandles="1" noChangeArrowheads="1" noChangeShapeType="1" noTextEdit="1"/>
              </p:cNvSpPr>
              <p:nvPr/>
            </p:nvSpPr>
            <p:spPr>
              <a:xfrm>
                <a:off x="3178017" y="4041531"/>
                <a:ext cx="557637" cy="363882"/>
              </a:xfrm>
              <a:prstGeom prst="rect">
                <a:avLst/>
              </a:prstGeom>
              <a:blipFill>
                <a:blip r:embed="rId15"/>
                <a:stretch>
                  <a:fillRect r="-3261"/>
                </a:stretch>
              </a:blipFill>
            </p:spPr>
            <p:txBody>
              <a:bodyPr/>
              <a:lstStyle/>
              <a:p>
                <a:r>
                  <a:rPr lang="en-US">
                    <a:noFill/>
                  </a:rPr>
                  <a:t> </a:t>
                </a:r>
              </a:p>
            </p:txBody>
          </p:sp>
        </mc:Fallback>
      </mc:AlternateContent>
      <p:sp>
        <p:nvSpPr>
          <p:cNvPr id="48" name="Oval 47">
            <a:extLst>
              <a:ext uri="{FF2B5EF4-FFF2-40B4-BE49-F238E27FC236}">
                <a16:creationId xmlns:a16="http://schemas.microsoft.com/office/drawing/2014/main" id="{01AC2C7B-5534-4E31-BCA9-94643334FC18}"/>
              </a:ext>
            </a:extLst>
          </p:cNvPr>
          <p:cNvSpPr/>
          <p:nvPr/>
        </p:nvSpPr>
        <p:spPr>
          <a:xfrm>
            <a:off x="4956450" y="541324"/>
            <a:ext cx="3657600" cy="3657600"/>
          </a:xfrm>
          <a:prstGeom prst="ellipse">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E60862EB-9854-4C12-8BB5-3BE151194AEA}"/>
              </a:ext>
            </a:extLst>
          </p:cNvPr>
          <p:cNvCxnSpPr>
            <a:stCxn id="48" idx="2"/>
            <a:endCxn id="48" idx="6"/>
          </p:cNvCxnSpPr>
          <p:nvPr/>
        </p:nvCxnSpPr>
        <p:spPr>
          <a:xfrm>
            <a:off x="4956450" y="2370124"/>
            <a:ext cx="3657600" cy="0"/>
          </a:xfrm>
          <a:prstGeom prst="line">
            <a:avLst/>
          </a:prstGeom>
          <a:ln w="12700">
            <a:tailEnd type="none"/>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8A363A4C-B96E-41D5-89BB-5F7F60ACAD4B}"/>
              </a:ext>
            </a:extLst>
          </p:cNvPr>
          <p:cNvCxnSpPr>
            <a:stCxn id="48" idx="0"/>
            <a:endCxn id="48" idx="4"/>
          </p:cNvCxnSpPr>
          <p:nvPr/>
        </p:nvCxnSpPr>
        <p:spPr>
          <a:xfrm>
            <a:off x="6785250" y="541324"/>
            <a:ext cx="0" cy="365760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590128F-D224-4C02-A1B8-7B2BA6647B8A}"/>
                  </a:ext>
                </a:extLst>
              </p:cNvPr>
              <p:cNvSpPr txBox="1"/>
              <p:nvPr/>
            </p:nvSpPr>
            <p:spPr>
              <a:xfrm>
                <a:off x="8466526" y="2216236"/>
                <a:ext cx="108107" cy="153888"/>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𝑥</m:t>
                      </m:r>
                    </m:oMath>
                  </m:oMathPara>
                </a14:m>
                <a:endParaRPr lang="en-US" sz="1000" dirty="0"/>
              </a:p>
            </p:txBody>
          </p:sp>
        </mc:Choice>
        <mc:Fallback xmlns="">
          <p:sp>
            <p:nvSpPr>
              <p:cNvPr id="51" name="TextBox 50">
                <a:extLst>
                  <a:ext uri="{FF2B5EF4-FFF2-40B4-BE49-F238E27FC236}">
                    <a16:creationId xmlns:a16="http://schemas.microsoft.com/office/drawing/2014/main" id="{1590128F-D224-4C02-A1B8-7B2BA6647B8A}"/>
                  </a:ext>
                </a:extLst>
              </p:cNvPr>
              <p:cNvSpPr txBox="1">
                <a:spLocks noRot="1" noChangeAspect="1" noMove="1" noResize="1" noEditPoints="1" noAdjustHandles="1" noChangeArrowheads="1" noChangeShapeType="1" noTextEdit="1"/>
              </p:cNvSpPr>
              <p:nvPr/>
            </p:nvSpPr>
            <p:spPr>
              <a:xfrm>
                <a:off x="8466526" y="2216236"/>
                <a:ext cx="108107" cy="153888"/>
              </a:xfrm>
              <a:prstGeom prst="rect">
                <a:avLst/>
              </a:prstGeom>
              <a:blipFill>
                <a:blip r:embed="rId16"/>
                <a:stretch>
                  <a:fillRect l="-16667" r="-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0D0210C1-ACDE-4499-9303-F5E2F743A5E8}"/>
                  </a:ext>
                </a:extLst>
              </p:cNvPr>
              <p:cNvSpPr txBox="1"/>
              <p:nvPr/>
            </p:nvSpPr>
            <p:spPr>
              <a:xfrm>
                <a:off x="6858548" y="544624"/>
                <a:ext cx="109582" cy="153888"/>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𝑦</m:t>
                      </m:r>
                    </m:oMath>
                  </m:oMathPara>
                </a14:m>
                <a:endParaRPr lang="en-US" sz="1000" dirty="0"/>
              </a:p>
            </p:txBody>
          </p:sp>
        </mc:Choice>
        <mc:Fallback xmlns="">
          <p:sp>
            <p:nvSpPr>
              <p:cNvPr id="52" name="TextBox 51">
                <a:extLst>
                  <a:ext uri="{FF2B5EF4-FFF2-40B4-BE49-F238E27FC236}">
                    <a16:creationId xmlns:a16="http://schemas.microsoft.com/office/drawing/2014/main" id="{0D0210C1-ACDE-4499-9303-F5E2F743A5E8}"/>
                  </a:ext>
                </a:extLst>
              </p:cNvPr>
              <p:cNvSpPr txBox="1">
                <a:spLocks noRot="1" noChangeAspect="1" noMove="1" noResize="1" noEditPoints="1" noAdjustHandles="1" noChangeArrowheads="1" noChangeShapeType="1" noTextEdit="1"/>
              </p:cNvSpPr>
              <p:nvPr/>
            </p:nvSpPr>
            <p:spPr>
              <a:xfrm>
                <a:off x="6858548" y="544624"/>
                <a:ext cx="109582" cy="153888"/>
              </a:xfrm>
              <a:prstGeom prst="rect">
                <a:avLst/>
              </a:prstGeom>
              <a:blipFill>
                <a:blip r:embed="rId17"/>
                <a:stretch>
                  <a:fillRect l="-22222" r="-27778" b="-23077"/>
                </a:stretch>
              </a:blipFill>
            </p:spPr>
            <p:txBody>
              <a:bodyPr/>
              <a:lstStyle/>
              <a:p>
                <a:r>
                  <a:rPr lang="en-US">
                    <a:noFill/>
                  </a:rPr>
                  <a:t> </a:t>
                </a:r>
              </a:p>
            </p:txBody>
          </p:sp>
        </mc:Fallback>
      </mc:AlternateContent>
      <p:sp>
        <p:nvSpPr>
          <p:cNvPr id="53" name="Oval 52">
            <a:extLst>
              <a:ext uri="{FF2B5EF4-FFF2-40B4-BE49-F238E27FC236}">
                <a16:creationId xmlns:a16="http://schemas.microsoft.com/office/drawing/2014/main" id="{C57CDF31-4C3D-4074-8D3A-F7B819402577}"/>
              </a:ext>
            </a:extLst>
          </p:cNvPr>
          <p:cNvSpPr/>
          <p:nvPr/>
        </p:nvSpPr>
        <p:spPr>
          <a:xfrm>
            <a:off x="6739530" y="2317558"/>
            <a:ext cx="91440" cy="9233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2360B49A-9D24-4811-A716-369B764F8C75}"/>
                  </a:ext>
                </a:extLst>
              </p:cNvPr>
              <p:cNvSpPr txBox="1"/>
              <p:nvPr/>
            </p:nvSpPr>
            <p:spPr>
              <a:xfrm>
                <a:off x="7466175" y="2170069"/>
                <a:ext cx="694944" cy="246221"/>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lang="en-US" sz="1000" i="1" smtClean="0">
                          <a:latin typeface="Cambria Math" panose="02040503050406030204" pitchFamily="18" charset="0"/>
                          <a:ea typeface="Cambria Math" panose="02040503050406030204" pitchFamily="18" charset="0"/>
                        </a:rPr>
                        <m:t>∅</m:t>
                      </m:r>
                      <m:r>
                        <a:rPr lang="en-US" sz="1000" b="0" i="1" smtClean="0">
                          <a:latin typeface="Cambria Math" panose="02040503050406030204" pitchFamily="18" charset="0"/>
                          <a:ea typeface="Cambria Math" panose="02040503050406030204" pitchFamily="18" charset="0"/>
                        </a:rPr>
                        <m:t>=15</m:t>
                      </m:r>
                    </m:oMath>
                  </m:oMathPara>
                </a14:m>
                <a:endParaRPr lang="en-US" sz="1000" dirty="0"/>
              </a:p>
            </p:txBody>
          </p:sp>
        </mc:Choice>
        <mc:Fallback xmlns="">
          <p:sp>
            <p:nvSpPr>
              <p:cNvPr id="62" name="TextBox 61">
                <a:extLst>
                  <a:ext uri="{FF2B5EF4-FFF2-40B4-BE49-F238E27FC236}">
                    <a16:creationId xmlns:a16="http://schemas.microsoft.com/office/drawing/2014/main" id="{2360B49A-9D24-4811-A716-369B764F8C75}"/>
                  </a:ext>
                </a:extLst>
              </p:cNvPr>
              <p:cNvSpPr txBox="1">
                <a:spLocks noRot="1" noChangeAspect="1" noMove="1" noResize="1" noEditPoints="1" noAdjustHandles="1" noChangeArrowheads="1" noChangeShapeType="1" noTextEdit="1"/>
              </p:cNvSpPr>
              <p:nvPr/>
            </p:nvSpPr>
            <p:spPr>
              <a:xfrm>
                <a:off x="7466175" y="2170069"/>
                <a:ext cx="694944" cy="246221"/>
              </a:xfrm>
              <a:prstGeom prst="rect">
                <a:avLst/>
              </a:prstGeom>
              <a:blipFill>
                <a:blip r:embed="rId18"/>
                <a:stretch>
                  <a:fillRect/>
                </a:stretch>
              </a:blipFill>
            </p:spPr>
            <p:txBody>
              <a:bodyPr/>
              <a:lstStyle/>
              <a:p>
                <a:r>
                  <a:rPr lang="en-US">
                    <a:noFill/>
                  </a:rPr>
                  <a:t> </a:t>
                </a:r>
              </a:p>
            </p:txBody>
          </p:sp>
        </mc:Fallback>
      </mc:AlternateContent>
      <p:cxnSp>
        <p:nvCxnSpPr>
          <p:cNvPr id="70" name="Straight Connector 69">
            <a:extLst>
              <a:ext uri="{FF2B5EF4-FFF2-40B4-BE49-F238E27FC236}">
                <a16:creationId xmlns:a16="http://schemas.microsoft.com/office/drawing/2014/main" id="{DE4FD210-97C2-4BF9-85C4-097C825F0908}"/>
              </a:ext>
            </a:extLst>
          </p:cNvPr>
          <p:cNvCxnSpPr>
            <a:stCxn id="53" idx="2"/>
          </p:cNvCxnSpPr>
          <p:nvPr/>
        </p:nvCxnSpPr>
        <p:spPr>
          <a:xfrm flipV="1">
            <a:off x="6739530" y="2040941"/>
            <a:ext cx="1835103" cy="322783"/>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sp>
        <p:nvSpPr>
          <p:cNvPr id="71" name="Arc 70">
            <a:extLst>
              <a:ext uri="{FF2B5EF4-FFF2-40B4-BE49-F238E27FC236}">
                <a16:creationId xmlns:a16="http://schemas.microsoft.com/office/drawing/2014/main" id="{17790E98-3483-49B1-B3AD-108527AE875E}"/>
              </a:ext>
            </a:extLst>
          </p:cNvPr>
          <p:cNvSpPr/>
          <p:nvPr/>
        </p:nvSpPr>
        <p:spPr>
          <a:xfrm>
            <a:off x="7389974" y="2247013"/>
            <a:ext cx="210519" cy="246221"/>
          </a:xfrm>
          <a:prstGeom prst="arc">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48775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0A1CE9-14C6-4A1B-ABE7-A5B9F531A6B5}"/>
              </a:ext>
            </a:extLst>
          </p:cNvPr>
          <p:cNvSpPr>
            <a:spLocks noGrp="1"/>
          </p:cNvSpPr>
          <p:nvPr>
            <p:ph type="sldNum" sz="quarter" idx="4"/>
          </p:nvPr>
        </p:nvSpPr>
        <p:spPr/>
        <p:txBody>
          <a:bodyPr/>
          <a:lstStyle/>
          <a:p>
            <a:r>
              <a:rPr lang="en-US"/>
              <a:t>Page </a:t>
            </a:r>
            <a:fld id="{5A9C12DC-491F-9444-86A2-13AC5C62A2FC}" type="slidenum">
              <a:rPr lang="en-US" smtClean="0"/>
              <a:pPr/>
              <a:t>28</a:t>
            </a:fld>
            <a:endParaRPr lang="en-US" dirty="0"/>
          </a:p>
        </p:txBody>
      </p:sp>
      <p:sp>
        <p:nvSpPr>
          <p:cNvPr id="6" name="Footer Placeholder 5">
            <a:extLst>
              <a:ext uri="{FF2B5EF4-FFF2-40B4-BE49-F238E27FC236}">
                <a16:creationId xmlns:a16="http://schemas.microsoft.com/office/drawing/2014/main" id="{C990F19E-5C3C-48DD-B848-97C23889C28D}"/>
              </a:ext>
            </a:extLst>
          </p:cNvPr>
          <p:cNvSpPr>
            <a:spLocks noGrp="1"/>
          </p:cNvSpPr>
          <p:nvPr>
            <p:ph type="ftr" sz="quarter" idx="3"/>
          </p:nvPr>
        </p:nvSpPr>
        <p:spPr/>
        <p:txBody>
          <a:bodyPr/>
          <a:lstStyle/>
          <a:p>
            <a:r>
              <a:rPr lang="en-US"/>
              <a:t>Property of Schneider Electric |</a:t>
            </a:r>
            <a:endParaRPr lang="en-US" dirty="0"/>
          </a:p>
        </p:txBody>
      </p:sp>
      <p:sp>
        <p:nvSpPr>
          <p:cNvPr id="48" name="Oval 47">
            <a:extLst>
              <a:ext uri="{FF2B5EF4-FFF2-40B4-BE49-F238E27FC236}">
                <a16:creationId xmlns:a16="http://schemas.microsoft.com/office/drawing/2014/main" id="{01AC2C7B-5534-4E31-BCA9-94643334FC18}"/>
              </a:ext>
            </a:extLst>
          </p:cNvPr>
          <p:cNvSpPr/>
          <p:nvPr/>
        </p:nvSpPr>
        <p:spPr>
          <a:xfrm>
            <a:off x="252413" y="599845"/>
            <a:ext cx="3657600" cy="3657600"/>
          </a:xfrm>
          <a:prstGeom prst="ellipse">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E60862EB-9854-4C12-8BB5-3BE151194AEA}"/>
              </a:ext>
            </a:extLst>
          </p:cNvPr>
          <p:cNvCxnSpPr>
            <a:stCxn id="48" idx="2"/>
            <a:endCxn id="48" idx="6"/>
          </p:cNvCxnSpPr>
          <p:nvPr/>
        </p:nvCxnSpPr>
        <p:spPr>
          <a:xfrm>
            <a:off x="252413" y="2428645"/>
            <a:ext cx="3657600" cy="0"/>
          </a:xfrm>
          <a:prstGeom prst="line">
            <a:avLst/>
          </a:prstGeom>
          <a:ln w="12700">
            <a:tailEnd type="none"/>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8A363A4C-B96E-41D5-89BB-5F7F60ACAD4B}"/>
              </a:ext>
            </a:extLst>
          </p:cNvPr>
          <p:cNvCxnSpPr>
            <a:stCxn id="48" idx="0"/>
            <a:endCxn id="48" idx="4"/>
          </p:cNvCxnSpPr>
          <p:nvPr/>
        </p:nvCxnSpPr>
        <p:spPr>
          <a:xfrm>
            <a:off x="2081213" y="599845"/>
            <a:ext cx="0" cy="365760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590128F-D224-4C02-A1B8-7B2BA6647B8A}"/>
                  </a:ext>
                </a:extLst>
              </p:cNvPr>
              <p:cNvSpPr txBox="1"/>
              <p:nvPr/>
            </p:nvSpPr>
            <p:spPr>
              <a:xfrm>
                <a:off x="3762489" y="2274757"/>
                <a:ext cx="108107" cy="153888"/>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𝑥</m:t>
                      </m:r>
                    </m:oMath>
                  </m:oMathPara>
                </a14:m>
                <a:endParaRPr lang="en-US" sz="1000" dirty="0"/>
              </a:p>
            </p:txBody>
          </p:sp>
        </mc:Choice>
        <mc:Fallback xmlns="">
          <p:sp>
            <p:nvSpPr>
              <p:cNvPr id="51" name="TextBox 50">
                <a:extLst>
                  <a:ext uri="{FF2B5EF4-FFF2-40B4-BE49-F238E27FC236}">
                    <a16:creationId xmlns:a16="http://schemas.microsoft.com/office/drawing/2014/main" id="{1590128F-D224-4C02-A1B8-7B2BA6647B8A}"/>
                  </a:ext>
                </a:extLst>
              </p:cNvPr>
              <p:cNvSpPr txBox="1">
                <a:spLocks noRot="1" noChangeAspect="1" noMove="1" noResize="1" noEditPoints="1" noAdjustHandles="1" noChangeArrowheads="1" noChangeShapeType="1" noTextEdit="1"/>
              </p:cNvSpPr>
              <p:nvPr/>
            </p:nvSpPr>
            <p:spPr>
              <a:xfrm>
                <a:off x="3762489" y="2274757"/>
                <a:ext cx="108107" cy="153888"/>
              </a:xfrm>
              <a:prstGeom prst="rect">
                <a:avLst/>
              </a:prstGeom>
              <a:blipFill>
                <a:blip r:embed="rId2"/>
                <a:stretch>
                  <a:fillRect l="-11111" r="-11111"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0D0210C1-ACDE-4499-9303-F5E2F743A5E8}"/>
                  </a:ext>
                </a:extLst>
              </p:cNvPr>
              <p:cNvSpPr txBox="1"/>
              <p:nvPr/>
            </p:nvSpPr>
            <p:spPr>
              <a:xfrm>
                <a:off x="2154511" y="603145"/>
                <a:ext cx="109582" cy="153888"/>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𝑦</m:t>
                      </m:r>
                    </m:oMath>
                  </m:oMathPara>
                </a14:m>
                <a:endParaRPr lang="en-US" sz="1000" dirty="0"/>
              </a:p>
            </p:txBody>
          </p:sp>
        </mc:Choice>
        <mc:Fallback xmlns="">
          <p:sp>
            <p:nvSpPr>
              <p:cNvPr id="52" name="TextBox 51">
                <a:extLst>
                  <a:ext uri="{FF2B5EF4-FFF2-40B4-BE49-F238E27FC236}">
                    <a16:creationId xmlns:a16="http://schemas.microsoft.com/office/drawing/2014/main" id="{0D0210C1-ACDE-4499-9303-F5E2F743A5E8}"/>
                  </a:ext>
                </a:extLst>
              </p:cNvPr>
              <p:cNvSpPr txBox="1">
                <a:spLocks noRot="1" noChangeAspect="1" noMove="1" noResize="1" noEditPoints="1" noAdjustHandles="1" noChangeArrowheads="1" noChangeShapeType="1" noTextEdit="1"/>
              </p:cNvSpPr>
              <p:nvPr/>
            </p:nvSpPr>
            <p:spPr>
              <a:xfrm>
                <a:off x="2154511" y="603145"/>
                <a:ext cx="109582" cy="153888"/>
              </a:xfrm>
              <a:prstGeom prst="rect">
                <a:avLst/>
              </a:prstGeom>
              <a:blipFill>
                <a:blip r:embed="rId3"/>
                <a:stretch>
                  <a:fillRect l="-22222" r="-27778" b="-24000"/>
                </a:stretch>
              </a:blipFill>
            </p:spPr>
            <p:txBody>
              <a:bodyPr/>
              <a:lstStyle/>
              <a:p>
                <a:r>
                  <a:rPr lang="en-US">
                    <a:noFill/>
                  </a:rPr>
                  <a:t> </a:t>
                </a:r>
              </a:p>
            </p:txBody>
          </p:sp>
        </mc:Fallback>
      </mc:AlternateContent>
      <p:sp>
        <p:nvSpPr>
          <p:cNvPr id="53" name="Oval 52">
            <a:extLst>
              <a:ext uri="{FF2B5EF4-FFF2-40B4-BE49-F238E27FC236}">
                <a16:creationId xmlns:a16="http://schemas.microsoft.com/office/drawing/2014/main" id="{C57CDF31-4C3D-4074-8D3A-F7B819402577}"/>
              </a:ext>
            </a:extLst>
          </p:cNvPr>
          <p:cNvSpPr/>
          <p:nvPr/>
        </p:nvSpPr>
        <p:spPr>
          <a:xfrm>
            <a:off x="2035493" y="2376079"/>
            <a:ext cx="91440" cy="9233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2360B49A-9D24-4811-A716-369B764F8C75}"/>
                  </a:ext>
                </a:extLst>
              </p:cNvPr>
              <p:cNvSpPr txBox="1"/>
              <p:nvPr/>
            </p:nvSpPr>
            <p:spPr>
              <a:xfrm>
                <a:off x="2762138" y="2228590"/>
                <a:ext cx="694944" cy="246221"/>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lang="en-US" sz="1000" i="1" smtClean="0">
                          <a:latin typeface="Cambria Math" panose="02040503050406030204" pitchFamily="18" charset="0"/>
                          <a:ea typeface="Cambria Math" panose="02040503050406030204" pitchFamily="18" charset="0"/>
                        </a:rPr>
                        <m:t>∅</m:t>
                      </m:r>
                      <m:r>
                        <a:rPr lang="en-US" sz="1000" b="0" i="1" smtClean="0">
                          <a:latin typeface="Cambria Math" panose="02040503050406030204" pitchFamily="18" charset="0"/>
                          <a:ea typeface="Cambria Math" panose="02040503050406030204" pitchFamily="18" charset="0"/>
                        </a:rPr>
                        <m:t>=15</m:t>
                      </m:r>
                    </m:oMath>
                  </m:oMathPara>
                </a14:m>
                <a:endParaRPr lang="en-US" sz="1000" dirty="0"/>
              </a:p>
            </p:txBody>
          </p:sp>
        </mc:Choice>
        <mc:Fallback xmlns="">
          <p:sp>
            <p:nvSpPr>
              <p:cNvPr id="62" name="TextBox 61">
                <a:extLst>
                  <a:ext uri="{FF2B5EF4-FFF2-40B4-BE49-F238E27FC236}">
                    <a16:creationId xmlns:a16="http://schemas.microsoft.com/office/drawing/2014/main" id="{2360B49A-9D24-4811-A716-369B764F8C75}"/>
                  </a:ext>
                </a:extLst>
              </p:cNvPr>
              <p:cNvSpPr txBox="1">
                <a:spLocks noRot="1" noChangeAspect="1" noMove="1" noResize="1" noEditPoints="1" noAdjustHandles="1" noChangeArrowheads="1" noChangeShapeType="1" noTextEdit="1"/>
              </p:cNvSpPr>
              <p:nvPr/>
            </p:nvSpPr>
            <p:spPr>
              <a:xfrm>
                <a:off x="2762138" y="2228590"/>
                <a:ext cx="694944" cy="246221"/>
              </a:xfrm>
              <a:prstGeom prst="rect">
                <a:avLst/>
              </a:prstGeom>
              <a:blipFill>
                <a:blip r:embed="rId4"/>
                <a:stretch>
                  <a:fillRect/>
                </a:stretch>
              </a:blipFill>
            </p:spPr>
            <p:txBody>
              <a:bodyPr/>
              <a:lstStyle/>
              <a:p>
                <a:r>
                  <a:rPr lang="en-US">
                    <a:noFill/>
                  </a:rPr>
                  <a:t> </a:t>
                </a:r>
              </a:p>
            </p:txBody>
          </p:sp>
        </mc:Fallback>
      </mc:AlternateContent>
      <p:cxnSp>
        <p:nvCxnSpPr>
          <p:cNvPr id="70" name="Straight Connector 69">
            <a:extLst>
              <a:ext uri="{FF2B5EF4-FFF2-40B4-BE49-F238E27FC236}">
                <a16:creationId xmlns:a16="http://schemas.microsoft.com/office/drawing/2014/main" id="{DE4FD210-97C2-4BF9-85C4-097C825F0908}"/>
              </a:ext>
            </a:extLst>
          </p:cNvPr>
          <p:cNvCxnSpPr>
            <a:stCxn id="53" idx="2"/>
          </p:cNvCxnSpPr>
          <p:nvPr/>
        </p:nvCxnSpPr>
        <p:spPr>
          <a:xfrm flipV="1">
            <a:off x="2035493" y="2099462"/>
            <a:ext cx="1835103" cy="322783"/>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sp>
        <p:nvSpPr>
          <p:cNvPr id="71" name="Arc 70">
            <a:extLst>
              <a:ext uri="{FF2B5EF4-FFF2-40B4-BE49-F238E27FC236}">
                <a16:creationId xmlns:a16="http://schemas.microsoft.com/office/drawing/2014/main" id="{17790E98-3483-49B1-B3AD-108527AE875E}"/>
              </a:ext>
            </a:extLst>
          </p:cNvPr>
          <p:cNvSpPr/>
          <p:nvPr/>
        </p:nvSpPr>
        <p:spPr>
          <a:xfrm>
            <a:off x="2685937" y="2305534"/>
            <a:ext cx="210519" cy="246221"/>
          </a:xfrm>
          <a:prstGeom prst="arc">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3311B8AC-BEB3-4DF2-ADCD-9EFF688B9D4B}"/>
              </a:ext>
            </a:extLst>
          </p:cNvPr>
          <p:cNvCxnSpPr>
            <a:cxnSpLocks/>
            <a:stCxn id="55" idx="2"/>
          </p:cNvCxnSpPr>
          <p:nvPr/>
        </p:nvCxnSpPr>
        <p:spPr>
          <a:xfrm>
            <a:off x="7190878" y="1908158"/>
            <a:ext cx="1874520" cy="0"/>
          </a:xfrm>
          <a:prstGeom prst="line">
            <a:avLst/>
          </a:prstGeom>
          <a:ln w="12700">
            <a:tailEnd type="none"/>
          </a:ln>
        </p:spPr>
        <p:style>
          <a:lnRef idx="1">
            <a:schemeClr val="dk1"/>
          </a:lnRef>
          <a:fillRef idx="0">
            <a:schemeClr val="dk1"/>
          </a:fillRef>
          <a:effectRef idx="0">
            <a:schemeClr val="dk1"/>
          </a:effectRef>
          <a:fontRef idx="minor">
            <a:schemeClr val="tx1"/>
          </a:fontRef>
        </p:style>
      </p:cxnSp>
      <p:sp>
        <p:nvSpPr>
          <p:cNvPr id="55" name="Oval 54">
            <a:extLst>
              <a:ext uri="{FF2B5EF4-FFF2-40B4-BE49-F238E27FC236}">
                <a16:creationId xmlns:a16="http://schemas.microsoft.com/office/drawing/2014/main" id="{E15BE6FD-1D2A-4821-8ADC-2989EFD5882F}"/>
              </a:ext>
            </a:extLst>
          </p:cNvPr>
          <p:cNvSpPr/>
          <p:nvPr/>
        </p:nvSpPr>
        <p:spPr>
          <a:xfrm>
            <a:off x="7190878" y="1861992"/>
            <a:ext cx="91440" cy="9233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853E93AC-3CE4-41DC-9CA9-49D992A77216}"/>
              </a:ext>
            </a:extLst>
          </p:cNvPr>
          <p:cNvCxnSpPr>
            <a:stCxn id="55" idx="2"/>
          </p:cNvCxnSpPr>
          <p:nvPr/>
        </p:nvCxnSpPr>
        <p:spPr>
          <a:xfrm flipV="1">
            <a:off x="7190878" y="1585375"/>
            <a:ext cx="1835103" cy="322783"/>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sp>
        <p:nvSpPr>
          <p:cNvPr id="57" name="Arc 56">
            <a:extLst>
              <a:ext uri="{FF2B5EF4-FFF2-40B4-BE49-F238E27FC236}">
                <a16:creationId xmlns:a16="http://schemas.microsoft.com/office/drawing/2014/main" id="{C0216AC7-3D17-4F94-9D6D-07BFE01F37C0}"/>
              </a:ext>
            </a:extLst>
          </p:cNvPr>
          <p:cNvSpPr/>
          <p:nvPr/>
        </p:nvSpPr>
        <p:spPr>
          <a:xfrm>
            <a:off x="7841322" y="1791447"/>
            <a:ext cx="210519" cy="246221"/>
          </a:xfrm>
          <a:prstGeom prst="arc">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7EAE11E-1DE7-421D-BC60-8EC2CB86B7F6}"/>
              </a:ext>
            </a:extLst>
          </p:cNvPr>
          <p:cNvCxnSpPr>
            <a:cxnSpLocks/>
          </p:cNvCxnSpPr>
          <p:nvPr/>
        </p:nvCxnSpPr>
        <p:spPr>
          <a:xfrm>
            <a:off x="9018665" y="1578332"/>
            <a:ext cx="0" cy="329183"/>
          </a:xfrm>
          <a:prstGeom prst="line">
            <a:avLst/>
          </a:prstGeom>
          <a:ln w="12700">
            <a:solidFill>
              <a:schemeClr val="tx1"/>
            </a:solidFill>
            <a:prstDash val="dash"/>
            <a:tailEnd type="none"/>
          </a:ln>
        </p:spPr>
        <p:style>
          <a:lnRef idx="1">
            <a:schemeClr val="accent6"/>
          </a:lnRef>
          <a:fillRef idx="0">
            <a:schemeClr val="accent6"/>
          </a:fillRef>
          <a:effectRef idx="0">
            <a:schemeClr val="accent6"/>
          </a:effectRef>
          <a:fontRef idx="minor">
            <a:schemeClr val="tx1"/>
          </a:fontRef>
        </p:style>
      </p:cxnSp>
      <p:cxnSp>
        <p:nvCxnSpPr>
          <p:cNvPr id="58" name="Straight Connector 57">
            <a:extLst>
              <a:ext uri="{FF2B5EF4-FFF2-40B4-BE49-F238E27FC236}">
                <a16:creationId xmlns:a16="http://schemas.microsoft.com/office/drawing/2014/main" id="{D117C44B-7E15-439A-B1A6-9468348132EC}"/>
              </a:ext>
            </a:extLst>
          </p:cNvPr>
          <p:cNvCxnSpPr>
            <a:cxnSpLocks/>
          </p:cNvCxnSpPr>
          <p:nvPr/>
        </p:nvCxnSpPr>
        <p:spPr>
          <a:xfrm flipH="1">
            <a:off x="7226442" y="1563702"/>
            <a:ext cx="1792223" cy="0"/>
          </a:xfrm>
          <a:prstGeom prst="line">
            <a:avLst/>
          </a:prstGeom>
          <a:ln w="12700">
            <a:solidFill>
              <a:schemeClr val="tx1"/>
            </a:solidFill>
            <a:prstDash val="dash"/>
            <a:tailEnd type="none"/>
          </a:ln>
        </p:spPr>
        <p:style>
          <a:lnRef idx="1">
            <a:schemeClr val="accent6"/>
          </a:lnRef>
          <a:fillRef idx="0">
            <a:schemeClr val="accent6"/>
          </a:fillRef>
          <a:effectRef idx="0">
            <a:schemeClr val="accent6"/>
          </a:effectRef>
          <a:fontRef idx="minor">
            <a:schemeClr val="tx1"/>
          </a:fontRef>
        </p:style>
      </p:cxnSp>
      <p:cxnSp>
        <p:nvCxnSpPr>
          <p:cNvPr id="59" name="Straight Connector 58">
            <a:extLst>
              <a:ext uri="{FF2B5EF4-FFF2-40B4-BE49-F238E27FC236}">
                <a16:creationId xmlns:a16="http://schemas.microsoft.com/office/drawing/2014/main" id="{46A20DF9-7F4A-43C8-BAEB-E907340312E0}"/>
              </a:ext>
            </a:extLst>
          </p:cNvPr>
          <p:cNvCxnSpPr>
            <a:cxnSpLocks/>
          </p:cNvCxnSpPr>
          <p:nvPr/>
        </p:nvCxnSpPr>
        <p:spPr>
          <a:xfrm flipH="1">
            <a:off x="7233757" y="86476"/>
            <a:ext cx="0" cy="187452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C675AC20-EC8E-4391-B4D1-89F76E67B2F6}"/>
                  </a:ext>
                </a:extLst>
              </p:cNvPr>
              <p:cNvSpPr txBox="1"/>
              <p:nvPr/>
            </p:nvSpPr>
            <p:spPr>
              <a:xfrm>
                <a:off x="7966938" y="1693017"/>
                <a:ext cx="694944" cy="246221"/>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lang="en-US" sz="1000" i="1" smtClean="0">
                          <a:latin typeface="Cambria Math" panose="02040503050406030204" pitchFamily="18" charset="0"/>
                          <a:ea typeface="Cambria Math" panose="02040503050406030204" pitchFamily="18" charset="0"/>
                        </a:rPr>
                        <m:t>∅</m:t>
                      </m:r>
                      <m:r>
                        <a:rPr lang="en-US" sz="1000" b="0" i="1" smtClean="0">
                          <a:latin typeface="Cambria Math" panose="02040503050406030204" pitchFamily="18" charset="0"/>
                          <a:ea typeface="Cambria Math" panose="02040503050406030204" pitchFamily="18" charset="0"/>
                        </a:rPr>
                        <m:t>=15</m:t>
                      </m:r>
                    </m:oMath>
                  </m:oMathPara>
                </a14:m>
                <a:endParaRPr lang="en-US" sz="1000" dirty="0"/>
              </a:p>
            </p:txBody>
          </p:sp>
        </mc:Choice>
        <mc:Fallback xmlns="">
          <p:sp>
            <p:nvSpPr>
              <p:cNvPr id="60" name="TextBox 59">
                <a:extLst>
                  <a:ext uri="{FF2B5EF4-FFF2-40B4-BE49-F238E27FC236}">
                    <a16:creationId xmlns:a16="http://schemas.microsoft.com/office/drawing/2014/main" id="{C675AC20-EC8E-4391-B4D1-89F76E67B2F6}"/>
                  </a:ext>
                </a:extLst>
              </p:cNvPr>
              <p:cNvSpPr txBox="1">
                <a:spLocks noRot="1" noChangeAspect="1" noMove="1" noResize="1" noEditPoints="1" noAdjustHandles="1" noChangeArrowheads="1" noChangeShapeType="1" noTextEdit="1"/>
              </p:cNvSpPr>
              <p:nvPr/>
            </p:nvSpPr>
            <p:spPr>
              <a:xfrm>
                <a:off x="7966938" y="1693017"/>
                <a:ext cx="694944" cy="246221"/>
              </a:xfrm>
              <a:prstGeom prst="rect">
                <a:avLst/>
              </a:prstGeom>
              <a:blipFill>
                <a:blip r:embed="rId4"/>
                <a:stretch>
                  <a:fillRect/>
                </a:stretch>
              </a:blipFill>
            </p:spPr>
            <p:txBody>
              <a:bodyPr/>
              <a:lstStyle/>
              <a:p>
                <a:r>
                  <a:rPr lang="en-US">
                    <a:noFill/>
                  </a:rPr>
                  <a:t> </a:t>
                </a:r>
              </a:p>
            </p:txBody>
          </p:sp>
        </mc:Fallback>
      </mc:AlternateContent>
      <p:pic>
        <p:nvPicPr>
          <p:cNvPr id="61" name="Picture 60">
            <a:extLst>
              <a:ext uri="{FF2B5EF4-FFF2-40B4-BE49-F238E27FC236}">
                <a16:creationId xmlns:a16="http://schemas.microsoft.com/office/drawing/2014/main" id="{50B2A2D4-0F2C-45AC-A3B4-E1E6FFA77181}"/>
              </a:ext>
            </a:extLst>
          </p:cNvPr>
          <p:cNvPicPr>
            <a:picLocks noChangeAspect="1"/>
          </p:cNvPicPr>
          <p:nvPr/>
        </p:nvPicPr>
        <p:blipFill>
          <a:blip r:embed="rId5"/>
          <a:stretch>
            <a:fillRect/>
          </a:stretch>
        </p:blipFill>
        <p:spPr>
          <a:xfrm>
            <a:off x="5120941" y="1514245"/>
            <a:ext cx="2752079" cy="2743200"/>
          </a:xfrm>
          <a:prstGeom prst="rect">
            <a:avLst/>
          </a:prstGeom>
        </p:spPr>
      </p:pic>
      <p:sp>
        <p:nvSpPr>
          <p:cNvPr id="63" name="TextBox 62">
            <a:extLst>
              <a:ext uri="{FF2B5EF4-FFF2-40B4-BE49-F238E27FC236}">
                <a16:creationId xmlns:a16="http://schemas.microsoft.com/office/drawing/2014/main" id="{6E460999-E8DF-45D9-9EC3-91B092C525F6}"/>
              </a:ext>
            </a:extLst>
          </p:cNvPr>
          <p:cNvSpPr txBox="1"/>
          <p:nvPr/>
        </p:nvSpPr>
        <p:spPr>
          <a:xfrm>
            <a:off x="6115978" y="3436718"/>
            <a:ext cx="599846" cy="253024"/>
          </a:xfrm>
          <a:prstGeom prst="rect">
            <a:avLst/>
          </a:prstGeom>
          <a:noFill/>
        </p:spPr>
        <p:txBody>
          <a:bodyPr wrap="square" rtlCol="0">
            <a:spAutoFit/>
          </a:bodyPr>
          <a:lstStyle/>
          <a:p>
            <a:pPr algn="r"/>
            <a:r>
              <a:rPr lang="en-US" sz="1000" dirty="0"/>
              <a:t>579.6</a:t>
            </a:r>
          </a:p>
        </p:txBody>
      </p:sp>
      <p:sp>
        <p:nvSpPr>
          <p:cNvPr id="64" name="TextBox 63">
            <a:extLst>
              <a:ext uri="{FF2B5EF4-FFF2-40B4-BE49-F238E27FC236}">
                <a16:creationId xmlns:a16="http://schemas.microsoft.com/office/drawing/2014/main" id="{38F208F1-6829-403D-A7D8-4EADE8F11B69}"/>
              </a:ext>
            </a:extLst>
          </p:cNvPr>
          <p:cNvSpPr txBox="1"/>
          <p:nvPr/>
        </p:nvSpPr>
        <p:spPr>
          <a:xfrm>
            <a:off x="7233757" y="3866740"/>
            <a:ext cx="599846" cy="253024"/>
          </a:xfrm>
          <a:prstGeom prst="rect">
            <a:avLst/>
          </a:prstGeom>
          <a:noFill/>
        </p:spPr>
        <p:txBody>
          <a:bodyPr wrap="square" rtlCol="0">
            <a:spAutoFit/>
          </a:bodyPr>
          <a:lstStyle/>
          <a:p>
            <a:pPr algn="r"/>
            <a:r>
              <a:rPr lang="en-US" sz="1000" dirty="0"/>
              <a:t>155.4</a:t>
            </a:r>
          </a:p>
        </p:txBody>
      </p:sp>
      <p:sp>
        <p:nvSpPr>
          <p:cNvPr id="65" name="TextBox 64">
            <a:extLst>
              <a:ext uri="{FF2B5EF4-FFF2-40B4-BE49-F238E27FC236}">
                <a16:creationId xmlns:a16="http://schemas.microsoft.com/office/drawing/2014/main" id="{D4358B4E-C11E-4E28-B67E-AEC4E3AB015E}"/>
              </a:ext>
            </a:extLst>
          </p:cNvPr>
          <p:cNvSpPr txBox="1"/>
          <p:nvPr/>
        </p:nvSpPr>
        <p:spPr>
          <a:xfrm rot="20990067">
            <a:off x="6194039" y="3743630"/>
            <a:ext cx="396263" cy="246221"/>
          </a:xfrm>
          <a:prstGeom prst="rect">
            <a:avLst/>
          </a:prstGeom>
          <a:noFill/>
        </p:spPr>
        <p:txBody>
          <a:bodyPr wrap="none" rtlCol="0">
            <a:spAutoFit/>
          </a:bodyPr>
          <a:lstStyle/>
          <a:p>
            <a:pPr algn="r"/>
            <a:r>
              <a:rPr lang="en-US" sz="1000" dirty="0"/>
              <a:t>600</a:t>
            </a:r>
          </a:p>
        </p:txBody>
      </p:sp>
    </p:spTree>
    <p:extLst>
      <p:ext uri="{BB962C8B-B14F-4D97-AF65-F5344CB8AC3E}">
        <p14:creationId xmlns:p14="http://schemas.microsoft.com/office/powerpoint/2010/main" val="2454876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8B3DF6-25ED-4591-9B03-A2F51CAFE6FB}"/>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D0F58457-EDF5-40C4-9E5E-FAEC2FACEB70}"/>
              </a:ext>
            </a:extLst>
          </p:cNvPr>
          <p:cNvSpPr>
            <a:spLocks noGrp="1"/>
          </p:cNvSpPr>
          <p:nvPr>
            <p:ph type="body" sz="quarter" idx="16"/>
          </p:nvPr>
        </p:nvSpPr>
        <p:spPr/>
        <p:txBody>
          <a:bodyPr/>
          <a:lstStyle/>
          <a:p>
            <a:endParaRPr lang="en-US"/>
          </a:p>
        </p:txBody>
      </p:sp>
      <p:sp>
        <p:nvSpPr>
          <p:cNvPr id="8" name="Content Placeholder 7">
            <a:extLst>
              <a:ext uri="{FF2B5EF4-FFF2-40B4-BE49-F238E27FC236}">
                <a16:creationId xmlns:a16="http://schemas.microsoft.com/office/drawing/2014/main" id="{1F0451F9-A076-4407-A187-861327E4644F}"/>
              </a:ext>
            </a:extLst>
          </p:cNvPr>
          <p:cNvSpPr>
            <a:spLocks noGrp="1"/>
          </p:cNvSpPr>
          <p:nvPr>
            <p:ph sz="quarter" idx="18"/>
          </p:nvPr>
        </p:nvSpPr>
        <p:spPr/>
        <p:txBody>
          <a:bodyPr/>
          <a:lstStyle/>
          <a:p>
            <a:r>
              <a:rPr lang="en-US" dirty="0"/>
              <a:t>The unity circle ties directly into the power triangle and 4 quadrant metering</a:t>
            </a:r>
          </a:p>
          <a:p>
            <a:r>
              <a:rPr lang="en-US" dirty="0"/>
              <a:t>We’re going to calculate power at 15 degrees.</a:t>
            </a:r>
          </a:p>
        </p:txBody>
      </p:sp>
      <p:pic>
        <p:nvPicPr>
          <p:cNvPr id="12" name="Content Placeholder 11">
            <a:extLst>
              <a:ext uri="{FF2B5EF4-FFF2-40B4-BE49-F238E27FC236}">
                <a16:creationId xmlns:a16="http://schemas.microsoft.com/office/drawing/2014/main" id="{D37FDC73-B79E-4602-B24E-8F61FAAD8AAF}"/>
              </a:ext>
            </a:extLst>
          </p:cNvPr>
          <p:cNvPicPr>
            <a:picLocks noGrp="1" noChangeAspect="1"/>
          </p:cNvPicPr>
          <p:nvPr>
            <p:ph sz="quarter" idx="19"/>
          </p:nvPr>
        </p:nvPicPr>
        <p:blipFill>
          <a:blip r:embed="rId2"/>
          <a:stretch>
            <a:fillRect/>
          </a:stretch>
        </p:blipFill>
        <p:spPr>
          <a:xfrm>
            <a:off x="6142746" y="1202024"/>
            <a:ext cx="2743200" cy="2743200"/>
          </a:xfrm>
          <a:prstGeom prst="rect">
            <a:avLst/>
          </a:prstGeom>
        </p:spPr>
      </p:pic>
      <p:sp>
        <p:nvSpPr>
          <p:cNvPr id="10" name="Text Placeholder 9">
            <a:extLst>
              <a:ext uri="{FF2B5EF4-FFF2-40B4-BE49-F238E27FC236}">
                <a16:creationId xmlns:a16="http://schemas.microsoft.com/office/drawing/2014/main" id="{1DEB2049-4E84-4646-94A4-BF8B44E74F7C}"/>
              </a:ext>
            </a:extLst>
          </p:cNvPr>
          <p:cNvSpPr>
            <a:spLocks noGrp="1"/>
          </p:cNvSpPr>
          <p:nvPr>
            <p:ph type="body" sz="quarter" idx="32"/>
          </p:nvPr>
        </p:nvSpPr>
        <p:spPr/>
        <p:txBody>
          <a:bodyPr/>
          <a:lstStyle/>
          <a:p>
            <a:r>
              <a:rPr lang="en-US" dirty="0"/>
              <a:t>Power Triangle</a:t>
            </a:r>
          </a:p>
        </p:txBody>
      </p:sp>
      <p:sp>
        <p:nvSpPr>
          <p:cNvPr id="11" name="Text Placeholder 10">
            <a:extLst>
              <a:ext uri="{FF2B5EF4-FFF2-40B4-BE49-F238E27FC236}">
                <a16:creationId xmlns:a16="http://schemas.microsoft.com/office/drawing/2014/main" id="{8CF43D03-43EB-4109-B80D-6C75BB056709}"/>
              </a:ext>
            </a:extLst>
          </p:cNvPr>
          <p:cNvSpPr>
            <a:spLocks noGrp="1"/>
          </p:cNvSpPr>
          <p:nvPr>
            <p:ph type="body" sz="quarter" idx="33"/>
          </p:nvPr>
        </p:nvSpPr>
        <p:spPr/>
        <p:txBody>
          <a:bodyPr/>
          <a:lstStyle/>
          <a:p>
            <a:endParaRPr lang="en-US"/>
          </a:p>
        </p:txBody>
      </p:sp>
      <p:sp>
        <p:nvSpPr>
          <p:cNvPr id="5" name="Slide Number Placeholder 4">
            <a:extLst>
              <a:ext uri="{FF2B5EF4-FFF2-40B4-BE49-F238E27FC236}">
                <a16:creationId xmlns:a16="http://schemas.microsoft.com/office/drawing/2014/main" id="{1F70DA14-2C12-4519-BBB7-D4FF3A73A264}"/>
              </a:ext>
            </a:extLst>
          </p:cNvPr>
          <p:cNvSpPr>
            <a:spLocks noGrp="1"/>
          </p:cNvSpPr>
          <p:nvPr>
            <p:ph type="sldNum" sz="quarter" idx="4"/>
          </p:nvPr>
        </p:nvSpPr>
        <p:spPr/>
        <p:txBody>
          <a:bodyPr/>
          <a:lstStyle/>
          <a:p>
            <a:r>
              <a:rPr lang="en-US"/>
              <a:t>Page </a:t>
            </a:r>
            <a:fld id="{5A9C12DC-491F-9444-86A2-13AC5C62A2FC}" type="slidenum">
              <a:rPr lang="en-US" smtClean="0"/>
              <a:pPr/>
              <a:t>29</a:t>
            </a:fld>
            <a:endParaRPr lang="en-US" dirty="0"/>
          </a:p>
        </p:txBody>
      </p:sp>
      <p:sp>
        <p:nvSpPr>
          <p:cNvPr id="6" name="Footer Placeholder 5">
            <a:extLst>
              <a:ext uri="{FF2B5EF4-FFF2-40B4-BE49-F238E27FC236}">
                <a16:creationId xmlns:a16="http://schemas.microsoft.com/office/drawing/2014/main" id="{1BE7D8D5-8A92-4C55-B028-2563D75E3213}"/>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734489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429F165-E990-4CA7-924F-E0E46BBB5B94}"/>
              </a:ext>
            </a:extLst>
          </p:cNvPr>
          <p:cNvSpPr>
            <a:spLocks noGrp="1"/>
          </p:cNvSpPr>
          <p:nvPr>
            <p:ph type="title"/>
          </p:nvPr>
        </p:nvSpPr>
        <p:spPr/>
        <p:txBody>
          <a:bodyPr/>
          <a:lstStyle/>
          <a:p>
            <a:r>
              <a:rPr lang="en-US" dirty="0"/>
              <a:t>Power Theory Review</a:t>
            </a:r>
          </a:p>
        </p:txBody>
      </p:sp>
      <p:sp>
        <p:nvSpPr>
          <p:cNvPr id="22" name="Text Placeholder 21">
            <a:extLst>
              <a:ext uri="{FF2B5EF4-FFF2-40B4-BE49-F238E27FC236}">
                <a16:creationId xmlns:a16="http://schemas.microsoft.com/office/drawing/2014/main" id="{8645CADC-7EE3-40E1-9FA2-391E5D145E6F}"/>
              </a:ext>
            </a:extLst>
          </p:cNvPr>
          <p:cNvSpPr>
            <a:spLocks noGrp="1"/>
          </p:cNvSpPr>
          <p:nvPr>
            <p:ph idx="1"/>
          </p:nvPr>
        </p:nvSpPr>
        <p:spPr/>
        <p:txBody>
          <a:bodyPr/>
          <a:lstStyle/>
          <a:p>
            <a:r>
              <a:rPr lang="en-US" dirty="0"/>
              <a:t>Ohm’s Law and Power Calculations</a:t>
            </a:r>
          </a:p>
        </p:txBody>
      </p:sp>
      <p:sp>
        <p:nvSpPr>
          <p:cNvPr id="20" name="Footer Placeholder 19">
            <a:extLst>
              <a:ext uri="{FF2B5EF4-FFF2-40B4-BE49-F238E27FC236}">
                <a16:creationId xmlns:a16="http://schemas.microsoft.com/office/drawing/2014/main" id="{C4F07236-4E8E-42E2-A2D7-0E81D01E3B0D}"/>
              </a:ext>
            </a:extLst>
          </p:cNvPr>
          <p:cNvSpPr>
            <a:spLocks noGrp="1"/>
          </p:cNvSpPr>
          <p:nvPr>
            <p:ph type="ftr" sz="quarter" idx="3"/>
          </p:nvPr>
        </p:nvSpPr>
        <p:spPr/>
        <p:txBody>
          <a:bodyPr/>
          <a:lstStyle/>
          <a:p>
            <a:r>
              <a:rPr lang="en-US"/>
              <a:t>Property of Schneider Electric |</a:t>
            </a:r>
            <a:endParaRPr lang="en-US" dirty="0"/>
          </a:p>
        </p:txBody>
      </p:sp>
      <p:sp>
        <p:nvSpPr>
          <p:cNvPr id="19" name="Slide Number Placeholder 18">
            <a:extLst>
              <a:ext uri="{FF2B5EF4-FFF2-40B4-BE49-F238E27FC236}">
                <a16:creationId xmlns:a16="http://schemas.microsoft.com/office/drawing/2014/main" id="{9AB17B03-6218-40D9-B1EB-1612C6985ADF}"/>
              </a:ext>
            </a:extLst>
          </p:cNvPr>
          <p:cNvSpPr>
            <a:spLocks noGrp="1"/>
          </p:cNvSpPr>
          <p:nvPr>
            <p:ph type="sldNum" sz="quarter" idx="4"/>
          </p:nvPr>
        </p:nvSpPr>
        <p:spPr/>
        <p:txBody>
          <a:bodyPr/>
          <a:lstStyle/>
          <a:p>
            <a:r>
              <a:rPr lang="en-US"/>
              <a:t>Page </a:t>
            </a:r>
            <a:fld id="{5A9C12DC-491F-9444-86A2-13AC5C62A2FC}" type="slidenum">
              <a:rPr lang="en-US" smtClean="0"/>
              <a:pPr/>
              <a:t>3</a:t>
            </a:fld>
            <a:endParaRPr lang="en-US" dirty="0"/>
          </a:p>
        </p:txBody>
      </p:sp>
    </p:spTree>
    <p:extLst>
      <p:ext uri="{BB962C8B-B14F-4D97-AF65-F5344CB8AC3E}">
        <p14:creationId xmlns:p14="http://schemas.microsoft.com/office/powerpoint/2010/main" val="632351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8B3DF6-25ED-4591-9B03-A2F51CAFE6FB}"/>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D0F58457-EDF5-40C4-9E5E-FAEC2FACEB70}"/>
              </a:ext>
            </a:extLst>
          </p:cNvPr>
          <p:cNvSpPr>
            <a:spLocks noGrp="1"/>
          </p:cNvSpPr>
          <p:nvPr>
            <p:ph type="body" sz="quarter" idx="16"/>
          </p:nvPr>
        </p:nvSpPr>
        <p:spPr/>
        <p:txBody>
          <a:bodyPr/>
          <a:lstStyle/>
          <a:p>
            <a:endParaRPr lang="en-US"/>
          </a:p>
        </p:txBody>
      </p:sp>
      <p:sp>
        <p:nvSpPr>
          <p:cNvPr id="8" name="Content Placeholder 7">
            <a:extLst>
              <a:ext uri="{FF2B5EF4-FFF2-40B4-BE49-F238E27FC236}">
                <a16:creationId xmlns:a16="http://schemas.microsoft.com/office/drawing/2014/main" id="{1F0451F9-A076-4407-A187-861327E4644F}"/>
              </a:ext>
            </a:extLst>
          </p:cNvPr>
          <p:cNvSpPr>
            <a:spLocks noGrp="1"/>
          </p:cNvSpPr>
          <p:nvPr>
            <p:ph sz="quarter" idx="18"/>
          </p:nvPr>
        </p:nvSpPr>
        <p:spPr/>
        <p:txBody>
          <a:bodyPr/>
          <a:lstStyle/>
          <a:p>
            <a:r>
              <a:rPr lang="en-US" dirty="0"/>
              <a:t>The unity circle ties directly into the power triangle and 4 quadrant metering</a:t>
            </a:r>
          </a:p>
          <a:p>
            <a:r>
              <a:rPr lang="en-US" dirty="0"/>
              <a:t>We’re going to calculate power at 15 degrees.</a:t>
            </a:r>
          </a:p>
          <a:p>
            <a:r>
              <a:rPr lang="en-US" dirty="0"/>
              <a:t>	Cos(15) = 0.966</a:t>
            </a:r>
          </a:p>
          <a:p>
            <a:r>
              <a:rPr lang="en-US" dirty="0"/>
              <a:t>	Sin(15) = 0.259</a:t>
            </a:r>
          </a:p>
          <a:p>
            <a:r>
              <a:rPr lang="en-US" dirty="0"/>
              <a:t>	PF = 96.6%</a:t>
            </a:r>
          </a:p>
        </p:txBody>
      </p:sp>
      <p:pic>
        <p:nvPicPr>
          <p:cNvPr id="12" name="Content Placeholder 11">
            <a:extLst>
              <a:ext uri="{FF2B5EF4-FFF2-40B4-BE49-F238E27FC236}">
                <a16:creationId xmlns:a16="http://schemas.microsoft.com/office/drawing/2014/main" id="{D37FDC73-B79E-4602-B24E-8F61FAAD8AAF}"/>
              </a:ext>
            </a:extLst>
          </p:cNvPr>
          <p:cNvPicPr>
            <a:picLocks noGrp="1" noChangeAspect="1"/>
          </p:cNvPicPr>
          <p:nvPr>
            <p:ph sz="quarter" idx="19"/>
          </p:nvPr>
        </p:nvPicPr>
        <p:blipFill>
          <a:blip r:embed="rId2"/>
          <a:stretch>
            <a:fillRect/>
          </a:stretch>
        </p:blipFill>
        <p:spPr>
          <a:xfrm>
            <a:off x="6142746" y="1202024"/>
            <a:ext cx="2743200" cy="2743200"/>
          </a:xfrm>
          <a:prstGeom prst="rect">
            <a:avLst/>
          </a:prstGeom>
        </p:spPr>
      </p:pic>
      <p:sp>
        <p:nvSpPr>
          <p:cNvPr id="10" name="Text Placeholder 9">
            <a:extLst>
              <a:ext uri="{FF2B5EF4-FFF2-40B4-BE49-F238E27FC236}">
                <a16:creationId xmlns:a16="http://schemas.microsoft.com/office/drawing/2014/main" id="{1DEB2049-4E84-4646-94A4-BF8B44E74F7C}"/>
              </a:ext>
            </a:extLst>
          </p:cNvPr>
          <p:cNvSpPr>
            <a:spLocks noGrp="1"/>
          </p:cNvSpPr>
          <p:nvPr>
            <p:ph type="body" sz="quarter" idx="32"/>
          </p:nvPr>
        </p:nvSpPr>
        <p:spPr/>
        <p:txBody>
          <a:bodyPr/>
          <a:lstStyle/>
          <a:p>
            <a:r>
              <a:rPr lang="en-US" dirty="0"/>
              <a:t>Power Triangle</a:t>
            </a:r>
          </a:p>
        </p:txBody>
      </p:sp>
      <p:sp>
        <p:nvSpPr>
          <p:cNvPr id="11" name="Text Placeholder 10">
            <a:extLst>
              <a:ext uri="{FF2B5EF4-FFF2-40B4-BE49-F238E27FC236}">
                <a16:creationId xmlns:a16="http://schemas.microsoft.com/office/drawing/2014/main" id="{8CF43D03-43EB-4109-B80D-6C75BB056709}"/>
              </a:ext>
            </a:extLst>
          </p:cNvPr>
          <p:cNvSpPr>
            <a:spLocks noGrp="1"/>
          </p:cNvSpPr>
          <p:nvPr>
            <p:ph type="body" sz="quarter" idx="33"/>
          </p:nvPr>
        </p:nvSpPr>
        <p:spPr/>
        <p:txBody>
          <a:bodyPr/>
          <a:lstStyle/>
          <a:p>
            <a:endParaRPr lang="en-US"/>
          </a:p>
        </p:txBody>
      </p:sp>
      <p:sp>
        <p:nvSpPr>
          <p:cNvPr id="5" name="Slide Number Placeholder 4">
            <a:extLst>
              <a:ext uri="{FF2B5EF4-FFF2-40B4-BE49-F238E27FC236}">
                <a16:creationId xmlns:a16="http://schemas.microsoft.com/office/drawing/2014/main" id="{1F70DA14-2C12-4519-BBB7-D4FF3A73A264}"/>
              </a:ext>
            </a:extLst>
          </p:cNvPr>
          <p:cNvSpPr>
            <a:spLocks noGrp="1"/>
          </p:cNvSpPr>
          <p:nvPr>
            <p:ph type="sldNum" sz="quarter" idx="4"/>
          </p:nvPr>
        </p:nvSpPr>
        <p:spPr/>
        <p:txBody>
          <a:bodyPr/>
          <a:lstStyle/>
          <a:p>
            <a:r>
              <a:rPr lang="en-US"/>
              <a:t>Page </a:t>
            </a:r>
            <a:fld id="{5A9C12DC-491F-9444-86A2-13AC5C62A2FC}" type="slidenum">
              <a:rPr lang="en-US" smtClean="0"/>
              <a:pPr/>
              <a:t>30</a:t>
            </a:fld>
            <a:endParaRPr lang="en-US" dirty="0"/>
          </a:p>
        </p:txBody>
      </p:sp>
      <p:sp>
        <p:nvSpPr>
          <p:cNvPr id="6" name="Footer Placeholder 5">
            <a:extLst>
              <a:ext uri="{FF2B5EF4-FFF2-40B4-BE49-F238E27FC236}">
                <a16:creationId xmlns:a16="http://schemas.microsoft.com/office/drawing/2014/main" id="{1BE7D8D5-8A92-4C55-B028-2563D75E3213}"/>
              </a:ext>
            </a:extLst>
          </p:cNvPr>
          <p:cNvSpPr>
            <a:spLocks noGrp="1"/>
          </p:cNvSpPr>
          <p:nvPr>
            <p:ph type="ftr" sz="quarter" idx="3"/>
          </p:nvPr>
        </p:nvSpPr>
        <p:spPr/>
        <p:txBody>
          <a:bodyPr/>
          <a:lstStyle/>
          <a:p>
            <a:r>
              <a:rPr lang="en-US"/>
              <a:t>Property of Schneider Electric |</a:t>
            </a:r>
            <a:endParaRPr lang="en-US" dirty="0"/>
          </a:p>
        </p:txBody>
      </p:sp>
      <p:pic>
        <p:nvPicPr>
          <p:cNvPr id="13" name="Picture 12">
            <a:extLst>
              <a:ext uri="{FF2B5EF4-FFF2-40B4-BE49-F238E27FC236}">
                <a16:creationId xmlns:a16="http://schemas.microsoft.com/office/drawing/2014/main" id="{2BEB0156-97BE-4511-B92B-E3650DC3B2EA}"/>
              </a:ext>
            </a:extLst>
          </p:cNvPr>
          <p:cNvPicPr>
            <a:picLocks noChangeAspect="1"/>
          </p:cNvPicPr>
          <p:nvPr/>
        </p:nvPicPr>
        <p:blipFill>
          <a:blip r:embed="rId3"/>
          <a:stretch>
            <a:fillRect/>
          </a:stretch>
        </p:blipFill>
        <p:spPr>
          <a:xfrm>
            <a:off x="6110620" y="1262563"/>
            <a:ext cx="2752079" cy="2743200"/>
          </a:xfrm>
          <a:prstGeom prst="rect">
            <a:avLst/>
          </a:prstGeom>
        </p:spPr>
      </p:pic>
      <p:sp>
        <p:nvSpPr>
          <p:cNvPr id="2" name="TextBox 1">
            <a:extLst>
              <a:ext uri="{FF2B5EF4-FFF2-40B4-BE49-F238E27FC236}">
                <a16:creationId xmlns:a16="http://schemas.microsoft.com/office/drawing/2014/main" id="{D1D1D93D-890E-4AEE-A2C6-62B4B3F91303}"/>
              </a:ext>
            </a:extLst>
          </p:cNvPr>
          <p:cNvSpPr txBox="1"/>
          <p:nvPr/>
        </p:nvSpPr>
        <p:spPr>
          <a:xfrm>
            <a:off x="7105657" y="3185036"/>
            <a:ext cx="599846" cy="253024"/>
          </a:xfrm>
          <a:prstGeom prst="rect">
            <a:avLst/>
          </a:prstGeom>
          <a:noFill/>
        </p:spPr>
        <p:txBody>
          <a:bodyPr wrap="square" rtlCol="0">
            <a:spAutoFit/>
          </a:bodyPr>
          <a:lstStyle/>
          <a:p>
            <a:pPr algn="r"/>
            <a:r>
              <a:rPr lang="en-US" sz="1000" dirty="0"/>
              <a:t>0.966</a:t>
            </a:r>
          </a:p>
        </p:txBody>
      </p:sp>
      <p:sp>
        <p:nvSpPr>
          <p:cNvPr id="14" name="TextBox 13">
            <a:extLst>
              <a:ext uri="{FF2B5EF4-FFF2-40B4-BE49-F238E27FC236}">
                <a16:creationId xmlns:a16="http://schemas.microsoft.com/office/drawing/2014/main" id="{3F59B8E4-E4F3-49FC-84F6-2E8C7A3208C3}"/>
              </a:ext>
            </a:extLst>
          </p:cNvPr>
          <p:cNvSpPr txBox="1"/>
          <p:nvPr/>
        </p:nvSpPr>
        <p:spPr>
          <a:xfrm>
            <a:off x="8262853" y="3593720"/>
            <a:ext cx="599846" cy="253024"/>
          </a:xfrm>
          <a:prstGeom prst="rect">
            <a:avLst/>
          </a:prstGeom>
          <a:noFill/>
        </p:spPr>
        <p:txBody>
          <a:bodyPr wrap="square" rtlCol="0">
            <a:spAutoFit/>
          </a:bodyPr>
          <a:lstStyle/>
          <a:p>
            <a:pPr algn="r"/>
            <a:r>
              <a:rPr lang="en-US" sz="1000" dirty="0"/>
              <a:t>0.259</a:t>
            </a:r>
          </a:p>
        </p:txBody>
      </p:sp>
      <p:sp>
        <p:nvSpPr>
          <p:cNvPr id="4" name="TextBox 3">
            <a:extLst>
              <a:ext uri="{FF2B5EF4-FFF2-40B4-BE49-F238E27FC236}">
                <a16:creationId xmlns:a16="http://schemas.microsoft.com/office/drawing/2014/main" id="{220BDB56-A417-450E-9E9C-0E846F94069F}"/>
              </a:ext>
            </a:extLst>
          </p:cNvPr>
          <p:cNvSpPr txBox="1"/>
          <p:nvPr/>
        </p:nvSpPr>
        <p:spPr>
          <a:xfrm rot="20844950">
            <a:off x="7254250" y="3491948"/>
            <a:ext cx="255199" cy="246221"/>
          </a:xfrm>
          <a:prstGeom prst="rect">
            <a:avLst/>
          </a:prstGeom>
          <a:noFill/>
        </p:spPr>
        <p:txBody>
          <a:bodyPr wrap="none" rtlCol="0">
            <a:spAutoFit/>
          </a:bodyPr>
          <a:lstStyle/>
          <a:p>
            <a:pPr algn="r"/>
            <a:r>
              <a:rPr lang="en-US" sz="1000" dirty="0"/>
              <a:t>1</a:t>
            </a:r>
          </a:p>
        </p:txBody>
      </p:sp>
    </p:spTree>
    <p:extLst>
      <p:ext uri="{BB962C8B-B14F-4D97-AF65-F5344CB8AC3E}">
        <p14:creationId xmlns:p14="http://schemas.microsoft.com/office/powerpoint/2010/main" val="349880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withEffect">
                                  <p:stCondLst>
                                    <p:cond delay="0"/>
                                  </p:stCondLst>
                                  <p:childTnLst>
                                    <p:animEffect transition="out" filter="randombar(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3" dur="500"/>
                                        <p:tgtEl>
                                          <p:spTgt spid="8">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randombar(horizontal)">
                                      <p:cBhvr>
                                        <p:cTn id="16" dur="500"/>
                                        <p:tgtEl>
                                          <p:spTgt spid="8">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randombar(horizontal)">
                                      <p:cBhvr>
                                        <p:cTn id="19" dur="500"/>
                                        <p:tgtEl>
                                          <p:spTgt spid="8">
                                            <p:txEl>
                                              <p:pRg st="4" end="4"/>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8B3DF6-25ED-4591-9B03-A2F51CAFE6FB}"/>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D0F58457-EDF5-40C4-9E5E-FAEC2FACEB70}"/>
              </a:ext>
            </a:extLst>
          </p:cNvPr>
          <p:cNvSpPr>
            <a:spLocks noGrp="1"/>
          </p:cNvSpPr>
          <p:nvPr>
            <p:ph type="body" sz="quarter" idx="16"/>
          </p:nvPr>
        </p:nvSpPr>
        <p:spPr/>
        <p:txBody>
          <a:bodyPr/>
          <a:lstStyle/>
          <a:p>
            <a:endParaRPr lang="en-US"/>
          </a:p>
        </p:txBody>
      </p:sp>
      <p:sp>
        <p:nvSpPr>
          <p:cNvPr id="8" name="Content Placeholder 7">
            <a:extLst>
              <a:ext uri="{FF2B5EF4-FFF2-40B4-BE49-F238E27FC236}">
                <a16:creationId xmlns:a16="http://schemas.microsoft.com/office/drawing/2014/main" id="{1F0451F9-A076-4407-A187-861327E4644F}"/>
              </a:ext>
            </a:extLst>
          </p:cNvPr>
          <p:cNvSpPr>
            <a:spLocks noGrp="1"/>
          </p:cNvSpPr>
          <p:nvPr>
            <p:ph sz="quarter" idx="18"/>
          </p:nvPr>
        </p:nvSpPr>
        <p:spPr/>
        <p:txBody>
          <a:bodyPr/>
          <a:lstStyle/>
          <a:p>
            <a:r>
              <a:rPr lang="en-US" dirty="0"/>
              <a:t>The unity circle ties directly into the power triangle and 4 quadrant metering</a:t>
            </a:r>
          </a:p>
          <a:p>
            <a:r>
              <a:rPr lang="en-US" dirty="0"/>
              <a:t>Next, we’ll assume 120 </a:t>
            </a:r>
            <a:r>
              <a:rPr lang="en-US" dirty="0" err="1"/>
              <a:t>V</a:t>
            </a:r>
            <a:r>
              <a:rPr lang="en-US" baseline="-25000" dirty="0" err="1"/>
              <a:t>rms</a:t>
            </a:r>
            <a:r>
              <a:rPr lang="en-US" dirty="0"/>
              <a:t> and 5 A</a:t>
            </a:r>
            <a:r>
              <a:rPr lang="en-US" baseline="-25000" dirty="0"/>
              <a:t>rms </a:t>
            </a:r>
            <a:endParaRPr lang="en-US" dirty="0"/>
          </a:p>
          <a:p>
            <a:r>
              <a:rPr lang="en-US" dirty="0"/>
              <a:t>	This comes to 600 VA</a:t>
            </a:r>
          </a:p>
          <a:p>
            <a:r>
              <a:rPr lang="en-US" dirty="0"/>
              <a:t>	600 VA * 0.966 = 579.6 W</a:t>
            </a:r>
          </a:p>
          <a:p>
            <a:r>
              <a:rPr lang="en-US" dirty="0"/>
              <a:t>	600 VA * 0.259 = 155.4 VAR</a:t>
            </a:r>
          </a:p>
        </p:txBody>
      </p:sp>
      <p:pic>
        <p:nvPicPr>
          <p:cNvPr id="16" name="Content Placeholder 15">
            <a:extLst>
              <a:ext uri="{FF2B5EF4-FFF2-40B4-BE49-F238E27FC236}">
                <a16:creationId xmlns:a16="http://schemas.microsoft.com/office/drawing/2014/main" id="{A1717837-1457-46AC-8D36-0019D78E08C1}"/>
              </a:ext>
            </a:extLst>
          </p:cNvPr>
          <p:cNvPicPr>
            <a:picLocks noGrp="1" noChangeAspect="1"/>
          </p:cNvPicPr>
          <p:nvPr>
            <p:ph sz="quarter" idx="19"/>
          </p:nvPr>
        </p:nvPicPr>
        <p:blipFill>
          <a:blip r:embed="rId2"/>
          <a:stretch>
            <a:fillRect/>
          </a:stretch>
        </p:blipFill>
        <p:spPr>
          <a:xfrm>
            <a:off x="6156325" y="1260257"/>
            <a:ext cx="2743200" cy="2731060"/>
          </a:xfrm>
          <a:prstGeom prst="rect">
            <a:avLst/>
          </a:prstGeom>
        </p:spPr>
      </p:pic>
      <p:sp>
        <p:nvSpPr>
          <p:cNvPr id="10" name="Text Placeholder 9">
            <a:extLst>
              <a:ext uri="{FF2B5EF4-FFF2-40B4-BE49-F238E27FC236}">
                <a16:creationId xmlns:a16="http://schemas.microsoft.com/office/drawing/2014/main" id="{1DEB2049-4E84-4646-94A4-BF8B44E74F7C}"/>
              </a:ext>
            </a:extLst>
          </p:cNvPr>
          <p:cNvSpPr>
            <a:spLocks noGrp="1"/>
          </p:cNvSpPr>
          <p:nvPr>
            <p:ph type="body" sz="quarter" idx="32"/>
          </p:nvPr>
        </p:nvSpPr>
        <p:spPr/>
        <p:txBody>
          <a:bodyPr/>
          <a:lstStyle/>
          <a:p>
            <a:r>
              <a:rPr lang="en-US" dirty="0"/>
              <a:t>Power Triangle</a:t>
            </a:r>
          </a:p>
        </p:txBody>
      </p:sp>
      <p:sp>
        <p:nvSpPr>
          <p:cNvPr id="11" name="Text Placeholder 10">
            <a:extLst>
              <a:ext uri="{FF2B5EF4-FFF2-40B4-BE49-F238E27FC236}">
                <a16:creationId xmlns:a16="http://schemas.microsoft.com/office/drawing/2014/main" id="{8CF43D03-43EB-4109-B80D-6C75BB056709}"/>
              </a:ext>
            </a:extLst>
          </p:cNvPr>
          <p:cNvSpPr>
            <a:spLocks noGrp="1"/>
          </p:cNvSpPr>
          <p:nvPr>
            <p:ph type="body" sz="quarter" idx="33"/>
          </p:nvPr>
        </p:nvSpPr>
        <p:spPr/>
        <p:txBody>
          <a:bodyPr/>
          <a:lstStyle/>
          <a:p>
            <a:endParaRPr lang="en-US"/>
          </a:p>
        </p:txBody>
      </p:sp>
      <p:sp>
        <p:nvSpPr>
          <p:cNvPr id="5" name="Slide Number Placeholder 4">
            <a:extLst>
              <a:ext uri="{FF2B5EF4-FFF2-40B4-BE49-F238E27FC236}">
                <a16:creationId xmlns:a16="http://schemas.microsoft.com/office/drawing/2014/main" id="{1F70DA14-2C12-4519-BBB7-D4FF3A73A264}"/>
              </a:ext>
            </a:extLst>
          </p:cNvPr>
          <p:cNvSpPr>
            <a:spLocks noGrp="1"/>
          </p:cNvSpPr>
          <p:nvPr>
            <p:ph type="sldNum" sz="quarter" idx="4"/>
          </p:nvPr>
        </p:nvSpPr>
        <p:spPr/>
        <p:txBody>
          <a:bodyPr/>
          <a:lstStyle/>
          <a:p>
            <a:r>
              <a:rPr lang="en-US"/>
              <a:t>Page </a:t>
            </a:r>
            <a:fld id="{5A9C12DC-491F-9444-86A2-13AC5C62A2FC}" type="slidenum">
              <a:rPr lang="en-US" smtClean="0"/>
              <a:pPr/>
              <a:t>31</a:t>
            </a:fld>
            <a:endParaRPr lang="en-US" dirty="0"/>
          </a:p>
        </p:txBody>
      </p:sp>
      <p:sp>
        <p:nvSpPr>
          <p:cNvPr id="6" name="Footer Placeholder 5">
            <a:extLst>
              <a:ext uri="{FF2B5EF4-FFF2-40B4-BE49-F238E27FC236}">
                <a16:creationId xmlns:a16="http://schemas.microsoft.com/office/drawing/2014/main" id="{1BE7D8D5-8A92-4C55-B028-2563D75E3213}"/>
              </a:ext>
            </a:extLst>
          </p:cNvPr>
          <p:cNvSpPr>
            <a:spLocks noGrp="1"/>
          </p:cNvSpPr>
          <p:nvPr>
            <p:ph type="ftr" sz="quarter" idx="3"/>
          </p:nvPr>
        </p:nvSpPr>
        <p:spPr/>
        <p:txBody>
          <a:bodyPr/>
          <a:lstStyle/>
          <a:p>
            <a:r>
              <a:rPr lang="en-US"/>
              <a:t>Property of Schneider Electric |</a:t>
            </a:r>
            <a:endParaRPr lang="en-US" dirty="0"/>
          </a:p>
        </p:txBody>
      </p:sp>
      <p:pic>
        <p:nvPicPr>
          <p:cNvPr id="17" name="Picture 16">
            <a:extLst>
              <a:ext uri="{FF2B5EF4-FFF2-40B4-BE49-F238E27FC236}">
                <a16:creationId xmlns:a16="http://schemas.microsoft.com/office/drawing/2014/main" id="{81B13D06-9771-4496-B296-7BEB763CD5D0}"/>
              </a:ext>
            </a:extLst>
          </p:cNvPr>
          <p:cNvPicPr>
            <a:picLocks noChangeAspect="1"/>
          </p:cNvPicPr>
          <p:nvPr/>
        </p:nvPicPr>
        <p:blipFill>
          <a:blip r:embed="rId3"/>
          <a:stretch>
            <a:fillRect/>
          </a:stretch>
        </p:blipFill>
        <p:spPr>
          <a:xfrm>
            <a:off x="6142746" y="1260255"/>
            <a:ext cx="2743200" cy="2731062"/>
          </a:xfrm>
          <a:prstGeom prst="rect">
            <a:avLst/>
          </a:prstGeom>
        </p:spPr>
      </p:pic>
    </p:spTree>
    <p:extLst>
      <p:ext uri="{BB962C8B-B14F-4D97-AF65-F5344CB8AC3E}">
        <p14:creationId xmlns:p14="http://schemas.microsoft.com/office/powerpoint/2010/main" val="264770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7" dur="500"/>
                                        <p:tgtEl>
                                          <p:spTgt spid="8">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0" dur="500"/>
                                        <p:tgtEl>
                                          <p:spTgt spid="8">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randombar(horizontal)">
                                      <p:cBhvr>
                                        <p:cTn id="13" dur="500"/>
                                        <p:tgtEl>
                                          <p:spTgt spid="8">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randombar(horizontal)">
                                      <p:cBhvr>
                                        <p:cTn id="16" dur="500"/>
                                        <p:tgtEl>
                                          <p:spTgt spid="8">
                                            <p:txEl>
                                              <p:pRg st="4" end="4"/>
                                            </p:txEl>
                                          </p:spTgt>
                                        </p:tgtEl>
                                      </p:cBhvr>
                                    </p:animEffect>
                                  </p:childTnLst>
                                </p:cTn>
                              </p:par>
                              <p:par>
                                <p:cTn id="17" presetID="14" presetClass="exit" presetSubtype="10" fill="hold" nodeType="withEffect">
                                  <p:stCondLst>
                                    <p:cond delay="0"/>
                                  </p:stCondLst>
                                  <p:childTnLst>
                                    <p:animEffect transition="out" filter="randombar(horizontal)">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4" presetClass="entr" presetSubtype="1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597FF8-190A-463F-A345-2D3D4191173B}"/>
              </a:ext>
            </a:extLst>
          </p:cNvPr>
          <p:cNvSpPr>
            <a:spLocks noGrp="1"/>
          </p:cNvSpPr>
          <p:nvPr>
            <p:ph sz="quarter" idx="31"/>
          </p:nvPr>
        </p:nvSpPr>
        <p:spPr/>
        <p:txBody>
          <a:bodyPr/>
          <a:lstStyle/>
          <a:p>
            <a:r>
              <a:rPr lang="en-US" dirty="0"/>
              <a:t>Next we’ll use the AC power calculations;</a:t>
            </a:r>
          </a:p>
          <a:p>
            <a:r>
              <a:rPr lang="en-US" dirty="0"/>
              <a:t>	P = 120 * 5 * cos(15) = 579.6 W</a:t>
            </a:r>
          </a:p>
          <a:p>
            <a:r>
              <a:rPr lang="en-US" dirty="0"/>
              <a:t>	Q = 120 * 5 * sin(15) = 155.3 VAR</a:t>
            </a:r>
          </a:p>
          <a:p>
            <a:r>
              <a:rPr lang="en-US" dirty="0"/>
              <a:t>	S = 120 * 5 = 600 VA</a:t>
            </a:r>
          </a:p>
          <a:p>
            <a:r>
              <a:rPr lang="en-US" dirty="0"/>
              <a:t>	PF = P/S = W/VA = 579.6/600 = 0.966</a:t>
            </a:r>
          </a:p>
          <a:p>
            <a:r>
              <a:rPr lang="en-US" dirty="0"/>
              <a:t>Understanding the unity circle and the mathematical relationship between P, S, and Q will help understanding 4 quadrant metering</a:t>
            </a:r>
          </a:p>
        </p:txBody>
      </p:sp>
      <p:sp>
        <p:nvSpPr>
          <p:cNvPr id="3" name="Text Placeholder 2">
            <a:extLst>
              <a:ext uri="{FF2B5EF4-FFF2-40B4-BE49-F238E27FC236}">
                <a16:creationId xmlns:a16="http://schemas.microsoft.com/office/drawing/2014/main" id="{2B03BAB3-0F18-4B9A-B8AF-192952EDD860}"/>
              </a:ext>
            </a:extLst>
          </p:cNvPr>
          <p:cNvSpPr>
            <a:spLocks noGrp="1"/>
          </p:cNvSpPr>
          <p:nvPr>
            <p:ph type="body" sz="quarter" idx="32"/>
          </p:nvPr>
        </p:nvSpPr>
        <p:spPr/>
        <p:txBody>
          <a:bodyPr>
            <a:normAutofit fontScale="92500" lnSpcReduction="10000"/>
          </a:bodyPr>
          <a:lstStyle/>
          <a:p>
            <a:r>
              <a:rPr lang="en-US" dirty="0"/>
              <a:t>Power Calculations</a:t>
            </a:r>
          </a:p>
        </p:txBody>
      </p:sp>
      <p:sp>
        <p:nvSpPr>
          <p:cNvPr id="4" name="Text Placeholder 3">
            <a:extLst>
              <a:ext uri="{FF2B5EF4-FFF2-40B4-BE49-F238E27FC236}">
                <a16:creationId xmlns:a16="http://schemas.microsoft.com/office/drawing/2014/main" id="{45CF34F2-469F-426D-8DC0-2EE2C786D084}"/>
              </a:ext>
            </a:extLst>
          </p:cNvPr>
          <p:cNvSpPr>
            <a:spLocks noGrp="1"/>
          </p:cNvSpPr>
          <p:nvPr>
            <p:ph type="body" sz="quarter" idx="33"/>
          </p:nvPr>
        </p:nvSpPr>
        <p:spPr/>
        <p:txBody>
          <a:bodyPr>
            <a:normAutofit fontScale="85000" lnSpcReduction="20000"/>
          </a:bodyPr>
          <a:lstStyle/>
          <a:p>
            <a:endParaRPr lang="en-US"/>
          </a:p>
        </p:txBody>
      </p:sp>
      <p:sp>
        <p:nvSpPr>
          <p:cNvPr id="5" name="Slide Number Placeholder 4">
            <a:extLst>
              <a:ext uri="{FF2B5EF4-FFF2-40B4-BE49-F238E27FC236}">
                <a16:creationId xmlns:a16="http://schemas.microsoft.com/office/drawing/2014/main" id="{CBFA8F51-1278-44D0-861C-AFD6811040E7}"/>
              </a:ext>
            </a:extLst>
          </p:cNvPr>
          <p:cNvSpPr>
            <a:spLocks noGrp="1"/>
          </p:cNvSpPr>
          <p:nvPr>
            <p:ph type="sldNum" sz="quarter" idx="4"/>
          </p:nvPr>
        </p:nvSpPr>
        <p:spPr/>
        <p:txBody>
          <a:bodyPr/>
          <a:lstStyle/>
          <a:p>
            <a:r>
              <a:rPr lang="en-US"/>
              <a:t>Page </a:t>
            </a:r>
            <a:fld id="{5A9C12DC-491F-9444-86A2-13AC5C62A2FC}" type="slidenum">
              <a:rPr lang="en-US" smtClean="0"/>
              <a:pPr/>
              <a:t>32</a:t>
            </a:fld>
            <a:endParaRPr lang="en-US" dirty="0"/>
          </a:p>
        </p:txBody>
      </p:sp>
      <p:sp>
        <p:nvSpPr>
          <p:cNvPr id="6" name="Footer Placeholder 5">
            <a:extLst>
              <a:ext uri="{FF2B5EF4-FFF2-40B4-BE49-F238E27FC236}">
                <a16:creationId xmlns:a16="http://schemas.microsoft.com/office/drawing/2014/main" id="{E9EA2E7C-CA46-4275-B77F-2413AE09CCC9}"/>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1153908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6E7457F-0CC4-485E-9B91-34153B434F7E}"/>
              </a:ext>
            </a:extLst>
          </p:cNvPr>
          <p:cNvSpPr>
            <a:spLocks noGrp="1"/>
          </p:cNvSpPr>
          <p:nvPr>
            <p:ph type="body" sz="quarter" idx="13"/>
          </p:nvPr>
        </p:nvSpPr>
        <p:spPr/>
        <p:txBody>
          <a:bodyPr/>
          <a:lstStyle/>
          <a:p>
            <a:r>
              <a:rPr lang="en-US" dirty="0"/>
              <a:t>Power Factor Calculations</a:t>
            </a:r>
          </a:p>
        </p:txBody>
      </p:sp>
      <p:pic>
        <p:nvPicPr>
          <p:cNvPr id="16" name="Content Placeholder 15">
            <a:extLst>
              <a:ext uri="{FF2B5EF4-FFF2-40B4-BE49-F238E27FC236}">
                <a16:creationId xmlns:a16="http://schemas.microsoft.com/office/drawing/2014/main" id="{A53DEFC4-BB44-4523-A179-D39E0FF96CC8}"/>
              </a:ext>
            </a:extLst>
          </p:cNvPr>
          <p:cNvPicPr>
            <a:picLocks noGrp="1" noChangeAspect="1"/>
          </p:cNvPicPr>
          <p:nvPr>
            <p:ph sz="quarter" idx="18"/>
          </p:nvPr>
        </p:nvPicPr>
        <p:blipFill>
          <a:blip r:embed="rId2"/>
          <a:stretch>
            <a:fillRect/>
          </a:stretch>
        </p:blipFill>
        <p:spPr>
          <a:xfrm>
            <a:off x="1695162" y="1201738"/>
            <a:ext cx="2700913" cy="2300287"/>
          </a:xfrm>
          <a:prstGeom prst="rect">
            <a:avLst/>
          </a:prstGeom>
        </p:spPr>
      </p:pic>
      <p:sp>
        <p:nvSpPr>
          <p:cNvPr id="12" name="Content Placeholder 11">
            <a:extLst>
              <a:ext uri="{FF2B5EF4-FFF2-40B4-BE49-F238E27FC236}">
                <a16:creationId xmlns:a16="http://schemas.microsoft.com/office/drawing/2014/main" id="{C209FF7A-FA2D-4F9B-8BAC-FEEFBB7B337A}"/>
              </a:ext>
            </a:extLst>
          </p:cNvPr>
          <p:cNvSpPr>
            <a:spLocks noGrp="1"/>
          </p:cNvSpPr>
          <p:nvPr>
            <p:ph sz="quarter" idx="19"/>
          </p:nvPr>
        </p:nvSpPr>
        <p:spPr>
          <a:xfrm>
            <a:off x="6192838" y="1786919"/>
            <a:ext cx="2698750" cy="2415132"/>
          </a:xfrm>
        </p:spPr>
        <p:txBody>
          <a:bodyPr/>
          <a:lstStyle/>
          <a:p>
            <a:pPr marL="187324" indent="-171450">
              <a:buFont typeface="Arial" panose="020B0604020202020204" pitchFamily="34" charset="0"/>
              <a:buChar char="•"/>
            </a:pPr>
            <a:r>
              <a:rPr lang="en-US" dirty="0"/>
              <a:t>Calculation to PF is straight forward, but there are 2 common sign conventions for PF</a:t>
            </a:r>
          </a:p>
          <a:p>
            <a:pPr marL="187324" indent="-171450">
              <a:buFont typeface="Arial" panose="020B0604020202020204" pitchFamily="34" charset="0"/>
              <a:buChar char="•"/>
            </a:pPr>
            <a:r>
              <a:rPr lang="en-US" dirty="0"/>
              <a:t>IEC: Positive Active Power is Positive PF</a:t>
            </a:r>
          </a:p>
          <a:p>
            <a:pPr marL="187324" indent="-171450">
              <a:buFont typeface="Arial" panose="020B0604020202020204" pitchFamily="34" charset="0"/>
              <a:buChar char="•"/>
            </a:pPr>
            <a:r>
              <a:rPr lang="en-US" dirty="0"/>
              <a:t>IEEE: Leading PF is positive, and Lagging is negative</a:t>
            </a:r>
          </a:p>
        </p:txBody>
      </p:sp>
      <p:sp>
        <p:nvSpPr>
          <p:cNvPr id="5" name="Slide Number Placeholder 4">
            <a:extLst>
              <a:ext uri="{FF2B5EF4-FFF2-40B4-BE49-F238E27FC236}">
                <a16:creationId xmlns:a16="http://schemas.microsoft.com/office/drawing/2014/main" id="{1E652A2C-FF10-4AEA-8F3E-D24831BFAF2E}"/>
              </a:ext>
            </a:extLst>
          </p:cNvPr>
          <p:cNvSpPr>
            <a:spLocks noGrp="1"/>
          </p:cNvSpPr>
          <p:nvPr>
            <p:ph type="sldNum" sz="quarter" idx="4"/>
          </p:nvPr>
        </p:nvSpPr>
        <p:spPr/>
        <p:txBody>
          <a:bodyPr/>
          <a:lstStyle/>
          <a:p>
            <a:r>
              <a:rPr lang="en-US"/>
              <a:t>Page </a:t>
            </a:r>
            <a:fld id="{5A9C12DC-491F-9444-86A2-13AC5C62A2FC}" type="slidenum">
              <a:rPr lang="en-US" smtClean="0"/>
              <a:pPr/>
              <a:t>33</a:t>
            </a:fld>
            <a:endParaRPr lang="en-US" dirty="0"/>
          </a:p>
        </p:txBody>
      </p:sp>
      <p:sp>
        <p:nvSpPr>
          <p:cNvPr id="6" name="Footer Placeholder 5">
            <a:extLst>
              <a:ext uri="{FF2B5EF4-FFF2-40B4-BE49-F238E27FC236}">
                <a16:creationId xmlns:a16="http://schemas.microsoft.com/office/drawing/2014/main" id="{9C856BCF-A71B-4EBA-B659-CC561D1DD4D9}"/>
              </a:ext>
            </a:extLst>
          </p:cNvPr>
          <p:cNvSpPr>
            <a:spLocks noGrp="1"/>
          </p:cNvSpPr>
          <p:nvPr>
            <p:ph type="ftr" sz="quarter" idx="3"/>
          </p:nvPr>
        </p:nvSpPr>
        <p:spPr/>
        <p:txBody>
          <a:bodyPr/>
          <a:lstStyle/>
          <a:p>
            <a:r>
              <a:rPr lang="en-US"/>
              <a:t>Property of Schneider Electric |</a:t>
            </a:r>
            <a:endParaRPr 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3F05F29-A93E-4D91-97EF-5FF67730BAC4}"/>
                  </a:ext>
                </a:extLst>
              </p:cNvPr>
              <p:cNvSpPr txBox="1"/>
              <p:nvPr/>
            </p:nvSpPr>
            <p:spPr>
              <a:xfrm>
                <a:off x="6734203" y="1227942"/>
                <a:ext cx="1616020" cy="320472"/>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𝑃𝐹</m:t>
                      </m:r>
                      <m:r>
                        <a:rPr lang="en-US" sz="1000" b="0" i="1" smtClean="0">
                          <a:latin typeface="Cambria Math" panose="02040503050406030204" pitchFamily="18" charset="0"/>
                        </a:rPr>
                        <m:t>=</m:t>
                      </m:r>
                      <m:f>
                        <m:fPr>
                          <m:ctrlPr>
                            <a:rPr lang="en-US" sz="1000" b="0" i="1" smtClean="0">
                              <a:latin typeface="Cambria Math" panose="02040503050406030204" pitchFamily="18" charset="0"/>
                            </a:rPr>
                          </m:ctrlPr>
                        </m:fPr>
                        <m:num>
                          <m:r>
                            <a:rPr lang="en-US" sz="1000" b="0" i="1" smtClean="0">
                              <a:latin typeface="Cambria Math" panose="02040503050406030204" pitchFamily="18" charset="0"/>
                            </a:rPr>
                            <m:t>𝐴𝑐𝑡𝑖𝑣𝑒</m:t>
                          </m:r>
                          <m:r>
                            <a:rPr lang="en-US" sz="1000" b="0" i="1" smtClean="0">
                              <a:latin typeface="Cambria Math" panose="02040503050406030204" pitchFamily="18" charset="0"/>
                            </a:rPr>
                            <m:t> </m:t>
                          </m:r>
                          <m:r>
                            <a:rPr lang="en-US" sz="1000" b="0" i="1" smtClean="0">
                              <a:latin typeface="Cambria Math" panose="02040503050406030204" pitchFamily="18" charset="0"/>
                            </a:rPr>
                            <m:t>𝑃𝑜𝑤𝑒𝑟</m:t>
                          </m:r>
                          <m:r>
                            <a:rPr lang="en-US" sz="1000" b="0" i="1" smtClean="0">
                              <a:latin typeface="Cambria Math" panose="02040503050406030204" pitchFamily="18" charset="0"/>
                            </a:rPr>
                            <m:t> (</m:t>
                          </m:r>
                          <m:r>
                            <a:rPr lang="en-US" sz="1000" b="0" i="1" smtClean="0">
                              <a:latin typeface="Cambria Math" panose="02040503050406030204" pitchFamily="18" charset="0"/>
                            </a:rPr>
                            <m:t>𝑊</m:t>
                          </m:r>
                          <m:r>
                            <a:rPr lang="en-US" sz="1000" b="0" i="1" smtClean="0">
                              <a:latin typeface="Cambria Math" panose="02040503050406030204" pitchFamily="18" charset="0"/>
                            </a:rPr>
                            <m:t>)</m:t>
                          </m:r>
                        </m:num>
                        <m:den>
                          <m:r>
                            <a:rPr lang="en-US" sz="1000" b="0" i="1" smtClean="0">
                              <a:latin typeface="Cambria Math" panose="02040503050406030204" pitchFamily="18" charset="0"/>
                            </a:rPr>
                            <m:t>𝐴𝑝𝑝𝑎𝑟𝑒𝑛𝑡</m:t>
                          </m:r>
                          <m:r>
                            <a:rPr lang="en-US" sz="1000" b="0" i="1" smtClean="0">
                              <a:latin typeface="Cambria Math" panose="02040503050406030204" pitchFamily="18" charset="0"/>
                            </a:rPr>
                            <m:t> </m:t>
                          </m:r>
                          <m:r>
                            <a:rPr lang="en-US" sz="1000" b="0" i="1" smtClean="0">
                              <a:latin typeface="Cambria Math" panose="02040503050406030204" pitchFamily="18" charset="0"/>
                            </a:rPr>
                            <m:t>𝑃𝑜𝑤𝑒𝑟</m:t>
                          </m:r>
                          <m:r>
                            <a:rPr lang="en-US" sz="1000" b="0" i="1" smtClean="0">
                              <a:latin typeface="Cambria Math" panose="02040503050406030204" pitchFamily="18" charset="0"/>
                            </a:rPr>
                            <m:t> (</m:t>
                          </m:r>
                          <m:r>
                            <a:rPr lang="en-US" sz="1000" b="0" i="1" smtClean="0">
                              <a:latin typeface="Cambria Math" panose="02040503050406030204" pitchFamily="18" charset="0"/>
                            </a:rPr>
                            <m:t>𝑉𝐴</m:t>
                          </m:r>
                          <m:r>
                            <a:rPr lang="en-US" sz="1000" b="0" i="1" smtClean="0">
                              <a:latin typeface="Cambria Math" panose="02040503050406030204" pitchFamily="18" charset="0"/>
                            </a:rPr>
                            <m:t>)</m:t>
                          </m:r>
                        </m:den>
                      </m:f>
                    </m:oMath>
                  </m:oMathPara>
                </a14:m>
                <a:endParaRPr lang="en-US" sz="1000" dirty="0"/>
              </a:p>
            </p:txBody>
          </p:sp>
        </mc:Choice>
        <mc:Fallback xmlns="">
          <p:sp>
            <p:nvSpPr>
              <p:cNvPr id="19" name="TextBox 18">
                <a:extLst>
                  <a:ext uri="{FF2B5EF4-FFF2-40B4-BE49-F238E27FC236}">
                    <a16:creationId xmlns:a16="http://schemas.microsoft.com/office/drawing/2014/main" id="{93F05F29-A93E-4D91-97EF-5FF67730BAC4}"/>
                  </a:ext>
                </a:extLst>
              </p:cNvPr>
              <p:cNvSpPr txBox="1">
                <a:spLocks noRot="1" noChangeAspect="1" noMove="1" noResize="1" noEditPoints="1" noAdjustHandles="1" noChangeArrowheads="1" noChangeShapeType="1" noTextEdit="1"/>
              </p:cNvSpPr>
              <p:nvPr/>
            </p:nvSpPr>
            <p:spPr>
              <a:xfrm>
                <a:off x="6734203" y="1227942"/>
                <a:ext cx="1616020" cy="320472"/>
              </a:xfrm>
              <a:prstGeom prst="rect">
                <a:avLst/>
              </a:prstGeom>
              <a:blipFill>
                <a:blip r:embed="rId3"/>
                <a:stretch>
                  <a:fillRect l="-1509" t="-3774" r="-2264" b="-20755"/>
                </a:stretch>
              </a:blipFill>
            </p:spPr>
            <p:txBody>
              <a:bodyPr/>
              <a:lstStyle/>
              <a:p>
                <a:r>
                  <a:rPr lang="en-US">
                    <a:noFill/>
                  </a:rPr>
                  <a:t> </a:t>
                </a:r>
              </a:p>
            </p:txBody>
          </p:sp>
        </mc:Fallback>
      </mc:AlternateContent>
    </p:spTree>
    <p:extLst>
      <p:ext uri="{BB962C8B-B14F-4D97-AF65-F5344CB8AC3E}">
        <p14:creationId xmlns:p14="http://schemas.microsoft.com/office/powerpoint/2010/main" val="2758785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FCD09C-CA1E-47C7-843E-ED9BCAC18239}"/>
              </a:ext>
            </a:extLst>
          </p:cNvPr>
          <p:cNvSpPr>
            <a:spLocks noGrp="1"/>
          </p:cNvSpPr>
          <p:nvPr>
            <p:ph type="sldNum" sz="quarter" idx="4"/>
          </p:nvPr>
        </p:nvSpPr>
        <p:spPr/>
        <p:txBody>
          <a:bodyPr/>
          <a:lstStyle/>
          <a:p>
            <a:r>
              <a:rPr lang="en-US"/>
              <a:t>Page </a:t>
            </a:r>
            <a:fld id="{5A9C12DC-491F-9444-86A2-13AC5C62A2FC}" type="slidenum">
              <a:rPr lang="en-US" smtClean="0"/>
              <a:pPr/>
              <a:t>34</a:t>
            </a:fld>
            <a:endParaRPr lang="en-US" dirty="0"/>
          </a:p>
        </p:txBody>
      </p:sp>
      <p:sp>
        <p:nvSpPr>
          <p:cNvPr id="6" name="Footer Placeholder 5">
            <a:extLst>
              <a:ext uri="{FF2B5EF4-FFF2-40B4-BE49-F238E27FC236}">
                <a16:creationId xmlns:a16="http://schemas.microsoft.com/office/drawing/2014/main" id="{639A12C9-C8F0-4E19-AEE2-F399C8EFCE9D}"/>
              </a:ext>
            </a:extLst>
          </p:cNvPr>
          <p:cNvSpPr>
            <a:spLocks noGrp="1"/>
          </p:cNvSpPr>
          <p:nvPr>
            <p:ph type="ftr" sz="quarter" idx="3"/>
          </p:nvPr>
        </p:nvSpPr>
        <p:spPr/>
        <p:txBody>
          <a:bodyPr/>
          <a:lstStyle/>
          <a:p>
            <a:r>
              <a:rPr lang="en-US"/>
              <a:t>Property of Schneider Electric |</a:t>
            </a:r>
            <a:endParaRPr lang="en-US" dirty="0"/>
          </a:p>
        </p:txBody>
      </p:sp>
      <p:cxnSp>
        <p:nvCxnSpPr>
          <p:cNvPr id="8" name="Straight Connector 7">
            <a:extLst>
              <a:ext uri="{FF2B5EF4-FFF2-40B4-BE49-F238E27FC236}">
                <a16:creationId xmlns:a16="http://schemas.microsoft.com/office/drawing/2014/main" id="{7F802526-F998-4C13-8F07-EE8B9048E1D5}"/>
              </a:ext>
            </a:extLst>
          </p:cNvPr>
          <p:cNvCxnSpPr>
            <a:cxnSpLocks/>
          </p:cNvCxnSpPr>
          <p:nvPr/>
        </p:nvCxnSpPr>
        <p:spPr>
          <a:xfrm>
            <a:off x="1936801" y="2498651"/>
            <a:ext cx="4572000" cy="0"/>
          </a:xfrm>
          <a:prstGeom prst="line">
            <a:avLst/>
          </a:prstGeom>
          <a:ln w="12700">
            <a:headEnd type="triangle"/>
            <a:tailEnd type="triangle"/>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34F78F5-72BF-411B-9DCE-EDD0080E321C}"/>
              </a:ext>
            </a:extLst>
          </p:cNvPr>
          <p:cNvCxnSpPr>
            <a:cxnSpLocks/>
          </p:cNvCxnSpPr>
          <p:nvPr/>
        </p:nvCxnSpPr>
        <p:spPr>
          <a:xfrm>
            <a:off x="4282133" y="258022"/>
            <a:ext cx="0" cy="4572000"/>
          </a:xfrm>
          <a:prstGeom prst="line">
            <a:avLst/>
          </a:prstGeom>
          <a:ln w="12700">
            <a:solidFill>
              <a:schemeClr val="tx1"/>
            </a:solidFill>
            <a:headEnd type="triangle"/>
            <a:tailEnd type="triangle"/>
          </a:ln>
        </p:spPr>
        <p:style>
          <a:lnRef idx="1">
            <a:schemeClr val="accent6"/>
          </a:lnRef>
          <a:fillRef idx="0">
            <a:schemeClr val="accent6"/>
          </a:fillRef>
          <a:effectRef idx="0">
            <a:schemeClr val="accent6"/>
          </a:effectRef>
          <a:fontRef idx="minor">
            <a:schemeClr val="tx1"/>
          </a:fontRef>
        </p:style>
      </p:cxnSp>
      <p:pic>
        <p:nvPicPr>
          <p:cNvPr id="28" name="Picture 27">
            <a:extLst>
              <a:ext uri="{FF2B5EF4-FFF2-40B4-BE49-F238E27FC236}">
                <a16:creationId xmlns:a16="http://schemas.microsoft.com/office/drawing/2014/main" id="{4C08A0FD-1E0D-42AA-816D-320063848E9D}"/>
              </a:ext>
            </a:extLst>
          </p:cNvPr>
          <p:cNvPicPr>
            <a:picLocks noChangeAspect="1"/>
          </p:cNvPicPr>
          <p:nvPr/>
        </p:nvPicPr>
        <p:blipFill>
          <a:blip r:embed="rId2"/>
          <a:stretch>
            <a:fillRect/>
          </a:stretch>
        </p:blipFill>
        <p:spPr>
          <a:xfrm rot="5400000">
            <a:off x="1877368" y="1159091"/>
            <a:ext cx="475908" cy="191600"/>
          </a:xfrm>
          <a:prstGeom prst="rect">
            <a:avLst/>
          </a:prstGeom>
        </p:spPr>
      </p:pic>
      <p:pic>
        <p:nvPicPr>
          <p:cNvPr id="29" name="Picture 28">
            <a:extLst>
              <a:ext uri="{FF2B5EF4-FFF2-40B4-BE49-F238E27FC236}">
                <a16:creationId xmlns:a16="http://schemas.microsoft.com/office/drawing/2014/main" id="{4E0B1C73-944E-4C28-96FC-EC4D13C25F27}"/>
              </a:ext>
            </a:extLst>
          </p:cNvPr>
          <p:cNvPicPr>
            <a:picLocks noChangeAspect="1"/>
          </p:cNvPicPr>
          <p:nvPr/>
        </p:nvPicPr>
        <p:blipFill>
          <a:blip r:embed="rId3"/>
          <a:stretch>
            <a:fillRect/>
          </a:stretch>
        </p:blipFill>
        <p:spPr>
          <a:xfrm rot="5400000">
            <a:off x="1647801" y="3655564"/>
            <a:ext cx="894210" cy="244731"/>
          </a:xfrm>
          <a:prstGeom prst="rect">
            <a:avLst/>
          </a:prstGeom>
        </p:spPr>
      </p:pic>
      <p:pic>
        <p:nvPicPr>
          <p:cNvPr id="30" name="Picture 29">
            <a:extLst>
              <a:ext uri="{FF2B5EF4-FFF2-40B4-BE49-F238E27FC236}">
                <a16:creationId xmlns:a16="http://schemas.microsoft.com/office/drawing/2014/main" id="{CF578516-0735-491A-A654-5672A565C673}"/>
              </a:ext>
            </a:extLst>
          </p:cNvPr>
          <p:cNvPicPr>
            <a:picLocks noChangeAspect="1"/>
          </p:cNvPicPr>
          <p:nvPr/>
        </p:nvPicPr>
        <p:blipFill>
          <a:blip r:embed="rId2"/>
          <a:stretch>
            <a:fillRect/>
          </a:stretch>
        </p:blipFill>
        <p:spPr>
          <a:xfrm rot="5400000">
            <a:off x="6164103" y="3556660"/>
            <a:ext cx="475908" cy="191600"/>
          </a:xfrm>
          <a:prstGeom prst="rect">
            <a:avLst/>
          </a:prstGeom>
        </p:spPr>
      </p:pic>
      <p:pic>
        <p:nvPicPr>
          <p:cNvPr id="31" name="Picture 30">
            <a:extLst>
              <a:ext uri="{FF2B5EF4-FFF2-40B4-BE49-F238E27FC236}">
                <a16:creationId xmlns:a16="http://schemas.microsoft.com/office/drawing/2014/main" id="{6D4472F3-E4E0-484F-870D-3C6A4B3548B1}"/>
              </a:ext>
            </a:extLst>
          </p:cNvPr>
          <p:cNvPicPr>
            <a:picLocks noChangeAspect="1"/>
          </p:cNvPicPr>
          <p:nvPr/>
        </p:nvPicPr>
        <p:blipFill>
          <a:blip r:embed="rId3"/>
          <a:stretch>
            <a:fillRect/>
          </a:stretch>
        </p:blipFill>
        <p:spPr>
          <a:xfrm rot="5400000">
            <a:off x="5928386" y="1019421"/>
            <a:ext cx="894210" cy="244731"/>
          </a:xfrm>
          <a:prstGeom prst="rect">
            <a:avLst/>
          </a:prstGeom>
        </p:spPr>
      </p:pic>
      <p:sp>
        <p:nvSpPr>
          <p:cNvPr id="32" name="TextBox 31">
            <a:extLst>
              <a:ext uri="{FF2B5EF4-FFF2-40B4-BE49-F238E27FC236}">
                <a16:creationId xmlns:a16="http://schemas.microsoft.com/office/drawing/2014/main" id="{A093C504-3776-41AA-959E-8D6A16AF86CA}"/>
              </a:ext>
            </a:extLst>
          </p:cNvPr>
          <p:cNvSpPr txBox="1"/>
          <p:nvPr/>
        </p:nvSpPr>
        <p:spPr>
          <a:xfrm>
            <a:off x="3673633" y="-86632"/>
            <a:ext cx="1217000" cy="400110"/>
          </a:xfrm>
          <a:prstGeom prst="rect">
            <a:avLst/>
          </a:prstGeom>
          <a:noFill/>
        </p:spPr>
        <p:txBody>
          <a:bodyPr wrap="none" rtlCol="0">
            <a:spAutoFit/>
          </a:bodyPr>
          <a:lstStyle/>
          <a:p>
            <a:pPr algn="ctr"/>
            <a:r>
              <a:rPr lang="en-US" sz="1000" dirty="0"/>
              <a:t>+Q</a:t>
            </a:r>
          </a:p>
          <a:p>
            <a:pPr algn="ctr"/>
            <a:r>
              <a:rPr lang="en-US" sz="1000" dirty="0"/>
              <a:t>(+</a:t>
            </a:r>
            <a:r>
              <a:rPr lang="en-US" sz="1000" dirty="0" err="1"/>
              <a:t>kVAR</a:t>
            </a:r>
            <a:r>
              <a:rPr lang="en-US" sz="1000" dirty="0"/>
              <a:t>, +</a:t>
            </a:r>
            <a:r>
              <a:rPr lang="en-US" sz="1000" dirty="0" err="1"/>
              <a:t>kVARh</a:t>
            </a:r>
            <a:r>
              <a:rPr lang="en-US" sz="1000" dirty="0"/>
              <a:t>)</a:t>
            </a:r>
          </a:p>
        </p:txBody>
      </p:sp>
      <p:sp>
        <p:nvSpPr>
          <p:cNvPr id="33" name="TextBox 32">
            <a:extLst>
              <a:ext uri="{FF2B5EF4-FFF2-40B4-BE49-F238E27FC236}">
                <a16:creationId xmlns:a16="http://schemas.microsoft.com/office/drawing/2014/main" id="{AE89F780-A8DC-4565-B6A2-46CADDB6512F}"/>
              </a:ext>
            </a:extLst>
          </p:cNvPr>
          <p:cNvSpPr txBox="1"/>
          <p:nvPr/>
        </p:nvSpPr>
        <p:spPr>
          <a:xfrm>
            <a:off x="3705693" y="4774566"/>
            <a:ext cx="1152880" cy="400110"/>
          </a:xfrm>
          <a:prstGeom prst="rect">
            <a:avLst/>
          </a:prstGeom>
          <a:noFill/>
        </p:spPr>
        <p:txBody>
          <a:bodyPr wrap="none" rtlCol="0">
            <a:spAutoFit/>
          </a:bodyPr>
          <a:lstStyle/>
          <a:p>
            <a:pPr algn="ctr"/>
            <a:r>
              <a:rPr lang="en-US" sz="1000" dirty="0"/>
              <a:t>-Q</a:t>
            </a:r>
          </a:p>
          <a:p>
            <a:pPr algn="ctr"/>
            <a:r>
              <a:rPr lang="en-US" sz="1000" dirty="0"/>
              <a:t>(-</a:t>
            </a:r>
            <a:r>
              <a:rPr lang="en-US" sz="1000" dirty="0" err="1"/>
              <a:t>kVAR</a:t>
            </a:r>
            <a:r>
              <a:rPr lang="en-US" sz="1000" dirty="0"/>
              <a:t>, -</a:t>
            </a:r>
            <a:r>
              <a:rPr lang="en-US" sz="1000" dirty="0" err="1"/>
              <a:t>kVARh</a:t>
            </a:r>
            <a:r>
              <a:rPr lang="en-US" sz="1000" dirty="0"/>
              <a:t>)</a:t>
            </a:r>
          </a:p>
        </p:txBody>
      </p:sp>
      <p:sp>
        <p:nvSpPr>
          <p:cNvPr id="34" name="TextBox 33">
            <a:extLst>
              <a:ext uri="{FF2B5EF4-FFF2-40B4-BE49-F238E27FC236}">
                <a16:creationId xmlns:a16="http://schemas.microsoft.com/office/drawing/2014/main" id="{DFC21A40-9B98-463F-A4C7-39DBD31DF38C}"/>
              </a:ext>
            </a:extLst>
          </p:cNvPr>
          <p:cNvSpPr txBox="1"/>
          <p:nvPr/>
        </p:nvSpPr>
        <p:spPr>
          <a:xfrm>
            <a:off x="6425041" y="2298596"/>
            <a:ext cx="934871" cy="400110"/>
          </a:xfrm>
          <a:prstGeom prst="rect">
            <a:avLst/>
          </a:prstGeom>
          <a:noFill/>
        </p:spPr>
        <p:txBody>
          <a:bodyPr wrap="none" rtlCol="0">
            <a:spAutoFit/>
          </a:bodyPr>
          <a:lstStyle/>
          <a:p>
            <a:r>
              <a:rPr lang="en-US" sz="1000" dirty="0"/>
              <a:t>+P</a:t>
            </a:r>
          </a:p>
          <a:p>
            <a:r>
              <a:rPr lang="en-US" sz="1000" dirty="0"/>
              <a:t>(+kW, +kWh)</a:t>
            </a:r>
          </a:p>
        </p:txBody>
      </p:sp>
      <p:sp>
        <p:nvSpPr>
          <p:cNvPr id="35" name="TextBox 34">
            <a:extLst>
              <a:ext uri="{FF2B5EF4-FFF2-40B4-BE49-F238E27FC236}">
                <a16:creationId xmlns:a16="http://schemas.microsoft.com/office/drawing/2014/main" id="{C5D2FCDB-B2DA-407C-A4AA-FB988115CF11}"/>
              </a:ext>
            </a:extLst>
          </p:cNvPr>
          <p:cNvSpPr txBox="1"/>
          <p:nvPr/>
        </p:nvSpPr>
        <p:spPr>
          <a:xfrm>
            <a:off x="1149810" y="2298596"/>
            <a:ext cx="870751" cy="400110"/>
          </a:xfrm>
          <a:prstGeom prst="rect">
            <a:avLst/>
          </a:prstGeom>
          <a:noFill/>
        </p:spPr>
        <p:txBody>
          <a:bodyPr wrap="none" rtlCol="0">
            <a:spAutoFit/>
          </a:bodyPr>
          <a:lstStyle/>
          <a:p>
            <a:pPr algn="r"/>
            <a:r>
              <a:rPr lang="en-US" sz="1000" dirty="0"/>
              <a:t>-P</a:t>
            </a:r>
          </a:p>
          <a:p>
            <a:pPr algn="r"/>
            <a:r>
              <a:rPr lang="en-US" sz="1000" dirty="0"/>
              <a:t>(-kW, -kWh)</a:t>
            </a:r>
          </a:p>
        </p:txBody>
      </p:sp>
      <p:sp>
        <p:nvSpPr>
          <p:cNvPr id="36" name="TextBox 35">
            <a:extLst>
              <a:ext uri="{FF2B5EF4-FFF2-40B4-BE49-F238E27FC236}">
                <a16:creationId xmlns:a16="http://schemas.microsoft.com/office/drawing/2014/main" id="{6E6F91A6-5E10-49E7-8648-4C5D72C25969}"/>
              </a:ext>
            </a:extLst>
          </p:cNvPr>
          <p:cNvSpPr txBox="1"/>
          <p:nvPr/>
        </p:nvSpPr>
        <p:spPr>
          <a:xfrm>
            <a:off x="4325586" y="411199"/>
            <a:ext cx="1949573" cy="892552"/>
          </a:xfrm>
          <a:prstGeom prst="rect">
            <a:avLst/>
          </a:prstGeom>
          <a:noFill/>
        </p:spPr>
        <p:txBody>
          <a:bodyPr wrap="none" rtlCol="0">
            <a:spAutoFit/>
          </a:bodyPr>
          <a:lstStyle/>
          <a:p>
            <a:r>
              <a:rPr lang="en-US" sz="1200" b="1" dirty="0"/>
              <a:t>Quadrant 1</a:t>
            </a:r>
          </a:p>
          <a:p>
            <a:r>
              <a:rPr lang="en-US" sz="1000" dirty="0"/>
              <a:t>PF Lagging</a:t>
            </a:r>
          </a:p>
          <a:p>
            <a:r>
              <a:rPr lang="en-US" sz="1000" dirty="0"/>
              <a:t>Power Factor Sign Convention:</a:t>
            </a:r>
          </a:p>
          <a:p>
            <a:r>
              <a:rPr lang="en-US" sz="1000" dirty="0"/>
              <a:t>     IEEE: -</a:t>
            </a:r>
          </a:p>
          <a:p>
            <a:r>
              <a:rPr lang="en-US" sz="1000" dirty="0"/>
              <a:t>     IEC: +</a:t>
            </a:r>
          </a:p>
        </p:txBody>
      </p:sp>
      <p:sp>
        <p:nvSpPr>
          <p:cNvPr id="37" name="TextBox 36">
            <a:extLst>
              <a:ext uri="{FF2B5EF4-FFF2-40B4-BE49-F238E27FC236}">
                <a16:creationId xmlns:a16="http://schemas.microsoft.com/office/drawing/2014/main" id="{3B4F75DC-5D1D-4842-9418-0A782936870F}"/>
              </a:ext>
            </a:extLst>
          </p:cNvPr>
          <p:cNvSpPr txBox="1"/>
          <p:nvPr/>
        </p:nvSpPr>
        <p:spPr>
          <a:xfrm>
            <a:off x="2332560" y="411199"/>
            <a:ext cx="1949573" cy="892552"/>
          </a:xfrm>
          <a:prstGeom prst="rect">
            <a:avLst/>
          </a:prstGeom>
          <a:noFill/>
        </p:spPr>
        <p:txBody>
          <a:bodyPr wrap="none" rtlCol="0">
            <a:spAutoFit/>
          </a:bodyPr>
          <a:lstStyle/>
          <a:p>
            <a:r>
              <a:rPr lang="en-US" sz="1200" b="1" dirty="0"/>
              <a:t>Quadrant 2</a:t>
            </a:r>
          </a:p>
          <a:p>
            <a:r>
              <a:rPr lang="en-US" sz="1000" dirty="0"/>
              <a:t>PF Leading</a:t>
            </a:r>
          </a:p>
          <a:p>
            <a:r>
              <a:rPr lang="en-US" sz="1000" dirty="0"/>
              <a:t>Power Factor Sign Convention:</a:t>
            </a:r>
          </a:p>
          <a:p>
            <a:r>
              <a:rPr lang="en-US" sz="1000" dirty="0"/>
              <a:t>     IEEE: +</a:t>
            </a:r>
          </a:p>
          <a:p>
            <a:r>
              <a:rPr lang="en-US" sz="1000" dirty="0"/>
              <a:t>     IEC: -</a:t>
            </a:r>
          </a:p>
        </p:txBody>
      </p:sp>
      <p:sp>
        <p:nvSpPr>
          <p:cNvPr id="38" name="TextBox 37">
            <a:extLst>
              <a:ext uri="{FF2B5EF4-FFF2-40B4-BE49-F238E27FC236}">
                <a16:creationId xmlns:a16="http://schemas.microsoft.com/office/drawing/2014/main" id="{8CCACA7B-5937-457B-99EF-1732168863AD}"/>
              </a:ext>
            </a:extLst>
          </p:cNvPr>
          <p:cNvSpPr txBox="1"/>
          <p:nvPr/>
        </p:nvSpPr>
        <p:spPr>
          <a:xfrm>
            <a:off x="2332560" y="3784294"/>
            <a:ext cx="1949573" cy="892552"/>
          </a:xfrm>
          <a:prstGeom prst="rect">
            <a:avLst/>
          </a:prstGeom>
          <a:noFill/>
        </p:spPr>
        <p:txBody>
          <a:bodyPr wrap="none" rtlCol="0">
            <a:spAutoFit/>
          </a:bodyPr>
          <a:lstStyle/>
          <a:p>
            <a:r>
              <a:rPr lang="en-US" sz="1200" b="1" dirty="0"/>
              <a:t>Quadrant 3</a:t>
            </a:r>
          </a:p>
          <a:p>
            <a:r>
              <a:rPr lang="en-US" sz="1000" dirty="0"/>
              <a:t>PF Lagging</a:t>
            </a:r>
          </a:p>
          <a:p>
            <a:r>
              <a:rPr lang="en-US" sz="1000" dirty="0"/>
              <a:t>Power Factor Sign Convention:</a:t>
            </a:r>
          </a:p>
          <a:p>
            <a:r>
              <a:rPr lang="en-US" sz="1000" dirty="0"/>
              <a:t>     IEEE: -</a:t>
            </a:r>
          </a:p>
          <a:p>
            <a:r>
              <a:rPr lang="en-US" sz="1000" dirty="0"/>
              <a:t>     IEC: -</a:t>
            </a:r>
          </a:p>
        </p:txBody>
      </p:sp>
      <p:sp>
        <p:nvSpPr>
          <p:cNvPr id="39" name="TextBox 38">
            <a:extLst>
              <a:ext uri="{FF2B5EF4-FFF2-40B4-BE49-F238E27FC236}">
                <a16:creationId xmlns:a16="http://schemas.microsoft.com/office/drawing/2014/main" id="{F1C605DA-9159-4616-852B-8512BF7F4FE0}"/>
              </a:ext>
            </a:extLst>
          </p:cNvPr>
          <p:cNvSpPr txBox="1"/>
          <p:nvPr/>
        </p:nvSpPr>
        <p:spPr>
          <a:xfrm>
            <a:off x="4325586" y="3784853"/>
            <a:ext cx="1949573" cy="892552"/>
          </a:xfrm>
          <a:prstGeom prst="rect">
            <a:avLst/>
          </a:prstGeom>
          <a:noFill/>
        </p:spPr>
        <p:txBody>
          <a:bodyPr wrap="none" rtlCol="0">
            <a:spAutoFit/>
          </a:bodyPr>
          <a:lstStyle/>
          <a:p>
            <a:r>
              <a:rPr lang="en-US" sz="1200" b="1" dirty="0"/>
              <a:t>Quadrant 4</a:t>
            </a:r>
          </a:p>
          <a:p>
            <a:r>
              <a:rPr lang="en-US" sz="1000" dirty="0"/>
              <a:t>PF Leading</a:t>
            </a:r>
          </a:p>
          <a:p>
            <a:r>
              <a:rPr lang="en-US" sz="1000" dirty="0"/>
              <a:t>Power Factor Sign Convention:</a:t>
            </a:r>
          </a:p>
          <a:p>
            <a:r>
              <a:rPr lang="en-US" sz="1000" dirty="0"/>
              <a:t>     IEEE: +</a:t>
            </a:r>
          </a:p>
          <a:p>
            <a:r>
              <a:rPr lang="en-US" sz="1000" dirty="0"/>
              <a:t>     IEC: +</a:t>
            </a:r>
          </a:p>
        </p:txBody>
      </p:sp>
      <p:cxnSp>
        <p:nvCxnSpPr>
          <p:cNvPr id="41" name="Straight Arrow Connector 40">
            <a:extLst>
              <a:ext uri="{FF2B5EF4-FFF2-40B4-BE49-F238E27FC236}">
                <a16:creationId xmlns:a16="http://schemas.microsoft.com/office/drawing/2014/main" id="{F06457C7-FB6F-48B2-8DEC-0E4847155FB6}"/>
              </a:ext>
            </a:extLst>
          </p:cNvPr>
          <p:cNvCxnSpPr/>
          <p:nvPr/>
        </p:nvCxnSpPr>
        <p:spPr>
          <a:xfrm>
            <a:off x="4702513" y="2226669"/>
            <a:ext cx="1235935" cy="0"/>
          </a:xfrm>
          <a:prstGeom prst="straightConnector1">
            <a:avLst/>
          </a:prstGeom>
          <a:ln w="127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42" name="Straight Arrow Connector 41">
            <a:extLst>
              <a:ext uri="{FF2B5EF4-FFF2-40B4-BE49-F238E27FC236}">
                <a16:creationId xmlns:a16="http://schemas.microsoft.com/office/drawing/2014/main" id="{50D0632B-4C62-4A9F-8C7F-11AC7C494E96}"/>
              </a:ext>
            </a:extLst>
          </p:cNvPr>
          <p:cNvCxnSpPr/>
          <p:nvPr/>
        </p:nvCxnSpPr>
        <p:spPr>
          <a:xfrm>
            <a:off x="4702513" y="2755997"/>
            <a:ext cx="1235935" cy="0"/>
          </a:xfrm>
          <a:prstGeom prst="straightConnector1">
            <a:avLst/>
          </a:prstGeom>
          <a:ln w="127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43" name="Straight Arrow Connector 42">
            <a:extLst>
              <a:ext uri="{FF2B5EF4-FFF2-40B4-BE49-F238E27FC236}">
                <a16:creationId xmlns:a16="http://schemas.microsoft.com/office/drawing/2014/main" id="{2D90DB83-C6C5-4623-8A5C-0DE37979294C}"/>
              </a:ext>
            </a:extLst>
          </p:cNvPr>
          <p:cNvCxnSpPr>
            <a:cxnSpLocks/>
          </p:cNvCxnSpPr>
          <p:nvPr/>
        </p:nvCxnSpPr>
        <p:spPr>
          <a:xfrm flipH="1">
            <a:off x="2621264" y="2226669"/>
            <a:ext cx="1235935" cy="0"/>
          </a:xfrm>
          <a:prstGeom prst="straightConnector1">
            <a:avLst/>
          </a:prstGeom>
          <a:ln w="127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44" name="Straight Arrow Connector 43">
            <a:extLst>
              <a:ext uri="{FF2B5EF4-FFF2-40B4-BE49-F238E27FC236}">
                <a16:creationId xmlns:a16="http://schemas.microsoft.com/office/drawing/2014/main" id="{5720A98D-2C93-4040-BE5E-3501CCA60395}"/>
              </a:ext>
            </a:extLst>
          </p:cNvPr>
          <p:cNvCxnSpPr>
            <a:cxnSpLocks/>
          </p:cNvCxnSpPr>
          <p:nvPr/>
        </p:nvCxnSpPr>
        <p:spPr>
          <a:xfrm flipH="1">
            <a:off x="2621264" y="2755997"/>
            <a:ext cx="1235935" cy="0"/>
          </a:xfrm>
          <a:prstGeom prst="straightConnector1">
            <a:avLst/>
          </a:prstGeom>
          <a:ln w="127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46" name="Straight Arrow Connector 45">
            <a:extLst>
              <a:ext uri="{FF2B5EF4-FFF2-40B4-BE49-F238E27FC236}">
                <a16:creationId xmlns:a16="http://schemas.microsoft.com/office/drawing/2014/main" id="{B545F4D9-7985-41B1-B17D-033E95C60D74}"/>
              </a:ext>
            </a:extLst>
          </p:cNvPr>
          <p:cNvCxnSpPr/>
          <p:nvPr/>
        </p:nvCxnSpPr>
        <p:spPr>
          <a:xfrm flipV="1">
            <a:off x="2673398" y="1444892"/>
            <a:ext cx="0" cy="781777"/>
          </a:xfrm>
          <a:prstGeom prst="straightConnector1">
            <a:avLst/>
          </a:prstGeom>
          <a:ln w="127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47" name="Straight Arrow Connector 46">
            <a:extLst>
              <a:ext uri="{FF2B5EF4-FFF2-40B4-BE49-F238E27FC236}">
                <a16:creationId xmlns:a16="http://schemas.microsoft.com/office/drawing/2014/main" id="{3BAC7336-7E69-4A07-8A21-D6034959A67D}"/>
              </a:ext>
            </a:extLst>
          </p:cNvPr>
          <p:cNvCxnSpPr/>
          <p:nvPr/>
        </p:nvCxnSpPr>
        <p:spPr>
          <a:xfrm flipV="1">
            <a:off x="5916344" y="1444892"/>
            <a:ext cx="0" cy="781777"/>
          </a:xfrm>
          <a:prstGeom prst="straightConnector1">
            <a:avLst/>
          </a:prstGeom>
          <a:ln w="127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48" name="Straight Arrow Connector 47">
            <a:extLst>
              <a:ext uri="{FF2B5EF4-FFF2-40B4-BE49-F238E27FC236}">
                <a16:creationId xmlns:a16="http://schemas.microsoft.com/office/drawing/2014/main" id="{CBDE8A9A-B7E4-4573-9A0E-B978D570AC80}"/>
              </a:ext>
            </a:extLst>
          </p:cNvPr>
          <p:cNvCxnSpPr>
            <a:cxnSpLocks/>
          </p:cNvCxnSpPr>
          <p:nvPr/>
        </p:nvCxnSpPr>
        <p:spPr>
          <a:xfrm>
            <a:off x="2673398" y="2755997"/>
            <a:ext cx="0" cy="781777"/>
          </a:xfrm>
          <a:prstGeom prst="straightConnector1">
            <a:avLst/>
          </a:prstGeom>
          <a:ln w="127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49" name="Straight Arrow Connector 48">
            <a:extLst>
              <a:ext uri="{FF2B5EF4-FFF2-40B4-BE49-F238E27FC236}">
                <a16:creationId xmlns:a16="http://schemas.microsoft.com/office/drawing/2014/main" id="{E6BBAEB3-8047-4E80-9900-BEF48A15EEE8}"/>
              </a:ext>
            </a:extLst>
          </p:cNvPr>
          <p:cNvCxnSpPr>
            <a:cxnSpLocks/>
          </p:cNvCxnSpPr>
          <p:nvPr/>
        </p:nvCxnSpPr>
        <p:spPr>
          <a:xfrm>
            <a:off x="5916344" y="2755997"/>
            <a:ext cx="0" cy="781777"/>
          </a:xfrm>
          <a:prstGeom prst="straightConnector1">
            <a:avLst/>
          </a:prstGeom>
          <a:ln w="127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51" name="Straight Connector 50">
            <a:extLst>
              <a:ext uri="{FF2B5EF4-FFF2-40B4-BE49-F238E27FC236}">
                <a16:creationId xmlns:a16="http://schemas.microsoft.com/office/drawing/2014/main" id="{0B0FE4F5-4335-4706-A045-3B38D930643C}"/>
              </a:ext>
            </a:extLst>
          </p:cNvPr>
          <p:cNvCxnSpPr/>
          <p:nvPr/>
        </p:nvCxnSpPr>
        <p:spPr>
          <a:xfrm flipH="1" flipV="1">
            <a:off x="2673398" y="1444892"/>
            <a:ext cx="1183801" cy="781777"/>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53" name="Straight Connector 52">
            <a:extLst>
              <a:ext uri="{FF2B5EF4-FFF2-40B4-BE49-F238E27FC236}">
                <a16:creationId xmlns:a16="http://schemas.microsoft.com/office/drawing/2014/main" id="{7561897F-EEBD-4DBA-8892-890BE64925EE}"/>
              </a:ext>
            </a:extLst>
          </p:cNvPr>
          <p:cNvCxnSpPr/>
          <p:nvPr/>
        </p:nvCxnSpPr>
        <p:spPr>
          <a:xfrm flipV="1">
            <a:off x="4707068" y="1439494"/>
            <a:ext cx="1209276" cy="787175"/>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55" name="Straight Connector 54">
            <a:extLst>
              <a:ext uri="{FF2B5EF4-FFF2-40B4-BE49-F238E27FC236}">
                <a16:creationId xmlns:a16="http://schemas.microsoft.com/office/drawing/2014/main" id="{D2AE1221-6077-426E-B234-A3F0FCF4A1C3}"/>
              </a:ext>
            </a:extLst>
          </p:cNvPr>
          <p:cNvCxnSpPr/>
          <p:nvPr/>
        </p:nvCxnSpPr>
        <p:spPr>
          <a:xfrm flipH="1">
            <a:off x="2669765" y="2770633"/>
            <a:ext cx="1187434" cy="728959"/>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57" name="Straight Connector 56">
            <a:extLst>
              <a:ext uri="{FF2B5EF4-FFF2-40B4-BE49-F238E27FC236}">
                <a16:creationId xmlns:a16="http://schemas.microsoft.com/office/drawing/2014/main" id="{21A0DFF5-5A55-4642-90EA-7C8F725EFCCA}"/>
              </a:ext>
            </a:extLst>
          </p:cNvPr>
          <p:cNvCxnSpPr>
            <a:cxnSpLocks/>
          </p:cNvCxnSpPr>
          <p:nvPr/>
        </p:nvCxnSpPr>
        <p:spPr>
          <a:xfrm>
            <a:off x="4715712" y="2755996"/>
            <a:ext cx="1200632" cy="781778"/>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sp>
        <p:nvSpPr>
          <p:cNvPr id="59" name="TextBox 58">
            <a:extLst>
              <a:ext uri="{FF2B5EF4-FFF2-40B4-BE49-F238E27FC236}">
                <a16:creationId xmlns:a16="http://schemas.microsoft.com/office/drawing/2014/main" id="{D95A22D4-62F5-4778-B77D-900B156F419C}"/>
              </a:ext>
            </a:extLst>
          </p:cNvPr>
          <p:cNvSpPr txBox="1"/>
          <p:nvPr/>
        </p:nvSpPr>
        <p:spPr>
          <a:xfrm>
            <a:off x="4950058" y="2180467"/>
            <a:ext cx="978152" cy="338554"/>
          </a:xfrm>
          <a:prstGeom prst="rect">
            <a:avLst/>
          </a:prstGeom>
          <a:noFill/>
        </p:spPr>
        <p:txBody>
          <a:bodyPr wrap="none" rtlCol="0">
            <a:spAutoFit/>
          </a:bodyPr>
          <a:lstStyle/>
          <a:p>
            <a:r>
              <a:rPr lang="en-US" sz="800" dirty="0"/>
              <a:t>Active Power (W)</a:t>
            </a:r>
          </a:p>
          <a:p>
            <a:r>
              <a:rPr lang="en-US" sz="800" dirty="0"/>
              <a:t>delivered</a:t>
            </a:r>
          </a:p>
        </p:txBody>
      </p:sp>
      <p:sp>
        <p:nvSpPr>
          <p:cNvPr id="60" name="TextBox 59">
            <a:extLst>
              <a:ext uri="{FF2B5EF4-FFF2-40B4-BE49-F238E27FC236}">
                <a16:creationId xmlns:a16="http://schemas.microsoft.com/office/drawing/2014/main" id="{599BE0A9-5ACA-4410-A872-024CA9A04E59}"/>
              </a:ext>
            </a:extLst>
          </p:cNvPr>
          <p:cNvSpPr txBox="1"/>
          <p:nvPr/>
        </p:nvSpPr>
        <p:spPr>
          <a:xfrm>
            <a:off x="4954213" y="2455203"/>
            <a:ext cx="978152" cy="338554"/>
          </a:xfrm>
          <a:prstGeom prst="rect">
            <a:avLst/>
          </a:prstGeom>
          <a:noFill/>
        </p:spPr>
        <p:txBody>
          <a:bodyPr wrap="none" rtlCol="0">
            <a:spAutoFit/>
          </a:bodyPr>
          <a:lstStyle/>
          <a:p>
            <a:r>
              <a:rPr lang="en-US" sz="800" dirty="0"/>
              <a:t>Active Power (W)</a:t>
            </a:r>
          </a:p>
          <a:p>
            <a:r>
              <a:rPr lang="en-US" sz="800" dirty="0"/>
              <a:t>delivered</a:t>
            </a:r>
          </a:p>
        </p:txBody>
      </p:sp>
      <p:sp>
        <p:nvSpPr>
          <p:cNvPr id="61" name="TextBox 60">
            <a:extLst>
              <a:ext uri="{FF2B5EF4-FFF2-40B4-BE49-F238E27FC236}">
                <a16:creationId xmlns:a16="http://schemas.microsoft.com/office/drawing/2014/main" id="{A6918151-EF36-4358-BF78-9DD439D5DA11}"/>
              </a:ext>
            </a:extLst>
          </p:cNvPr>
          <p:cNvSpPr txBox="1"/>
          <p:nvPr/>
        </p:nvSpPr>
        <p:spPr>
          <a:xfrm>
            <a:off x="2732117" y="2460263"/>
            <a:ext cx="978152" cy="338554"/>
          </a:xfrm>
          <a:prstGeom prst="rect">
            <a:avLst/>
          </a:prstGeom>
          <a:noFill/>
        </p:spPr>
        <p:txBody>
          <a:bodyPr wrap="none" rtlCol="0">
            <a:spAutoFit/>
          </a:bodyPr>
          <a:lstStyle/>
          <a:p>
            <a:r>
              <a:rPr lang="en-US" sz="800" dirty="0"/>
              <a:t>Active Power (W)</a:t>
            </a:r>
          </a:p>
          <a:p>
            <a:r>
              <a:rPr lang="en-US" sz="800" dirty="0"/>
              <a:t>received</a:t>
            </a:r>
          </a:p>
        </p:txBody>
      </p:sp>
      <p:sp>
        <p:nvSpPr>
          <p:cNvPr id="62" name="TextBox 61">
            <a:extLst>
              <a:ext uri="{FF2B5EF4-FFF2-40B4-BE49-F238E27FC236}">
                <a16:creationId xmlns:a16="http://schemas.microsoft.com/office/drawing/2014/main" id="{BF3ADFDD-C35C-4DFE-AF1A-D37DB94774EC}"/>
              </a:ext>
            </a:extLst>
          </p:cNvPr>
          <p:cNvSpPr txBox="1"/>
          <p:nvPr/>
        </p:nvSpPr>
        <p:spPr>
          <a:xfrm>
            <a:off x="2733497" y="2188595"/>
            <a:ext cx="978152" cy="338554"/>
          </a:xfrm>
          <a:prstGeom prst="rect">
            <a:avLst/>
          </a:prstGeom>
          <a:noFill/>
        </p:spPr>
        <p:txBody>
          <a:bodyPr wrap="none" rtlCol="0">
            <a:spAutoFit/>
          </a:bodyPr>
          <a:lstStyle/>
          <a:p>
            <a:r>
              <a:rPr lang="en-US" sz="800" dirty="0"/>
              <a:t>Active Power (W)</a:t>
            </a:r>
          </a:p>
          <a:p>
            <a:r>
              <a:rPr lang="en-US" sz="800" dirty="0"/>
              <a:t>received</a:t>
            </a:r>
          </a:p>
        </p:txBody>
      </p:sp>
      <p:sp>
        <p:nvSpPr>
          <p:cNvPr id="63" name="TextBox 62">
            <a:extLst>
              <a:ext uri="{FF2B5EF4-FFF2-40B4-BE49-F238E27FC236}">
                <a16:creationId xmlns:a16="http://schemas.microsoft.com/office/drawing/2014/main" id="{9533FE7F-01B9-4D70-93D5-C45A86F48E41}"/>
              </a:ext>
            </a:extLst>
          </p:cNvPr>
          <p:cNvSpPr txBox="1"/>
          <p:nvPr/>
        </p:nvSpPr>
        <p:spPr>
          <a:xfrm rot="16200000">
            <a:off x="5484440" y="1504150"/>
            <a:ext cx="1213794" cy="338554"/>
          </a:xfrm>
          <a:prstGeom prst="rect">
            <a:avLst/>
          </a:prstGeom>
          <a:noFill/>
        </p:spPr>
        <p:txBody>
          <a:bodyPr wrap="none" rtlCol="0">
            <a:spAutoFit/>
          </a:bodyPr>
          <a:lstStyle/>
          <a:p>
            <a:r>
              <a:rPr lang="en-US" sz="800" dirty="0"/>
              <a:t>Reactive Power (VAR)</a:t>
            </a:r>
          </a:p>
          <a:p>
            <a:r>
              <a:rPr lang="en-US" sz="800" dirty="0"/>
              <a:t>delivered</a:t>
            </a:r>
          </a:p>
        </p:txBody>
      </p:sp>
      <p:sp>
        <p:nvSpPr>
          <p:cNvPr id="64" name="TextBox 63">
            <a:extLst>
              <a:ext uri="{FF2B5EF4-FFF2-40B4-BE49-F238E27FC236}">
                <a16:creationId xmlns:a16="http://schemas.microsoft.com/office/drawing/2014/main" id="{9F6DC103-DB9C-4AD5-A435-098232E0D4A8}"/>
              </a:ext>
            </a:extLst>
          </p:cNvPr>
          <p:cNvSpPr txBox="1"/>
          <p:nvPr/>
        </p:nvSpPr>
        <p:spPr>
          <a:xfrm rot="16200000">
            <a:off x="5456789" y="3080734"/>
            <a:ext cx="1213794" cy="338554"/>
          </a:xfrm>
          <a:prstGeom prst="rect">
            <a:avLst/>
          </a:prstGeom>
          <a:noFill/>
        </p:spPr>
        <p:txBody>
          <a:bodyPr wrap="none" rtlCol="0">
            <a:spAutoFit/>
          </a:bodyPr>
          <a:lstStyle/>
          <a:p>
            <a:r>
              <a:rPr lang="en-US" sz="800" dirty="0"/>
              <a:t>Reactive Power (VAR)</a:t>
            </a:r>
          </a:p>
          <a:p>
            <a:r>
              <a:rPr lang="en-US" sz="800" dirty="0"/>
              <a:t>received</a:t>
            </a:r>
          </a:p>
        </p:txBody>
      </p:sp>
      <p:sp>
        <p:nvSpPr>
          <p:cNvPr id="65" name="TextBox 64">
            <a:extLst>
              <a:ext uri="{FF2B5EF4-FFF2-40B4-BE49-F238E27FC236}">
                <a16:creationId xmlns:a16="http://schemas.microsoft.com/office/drawing/2014/main" id="{27E91FB7-D7F7-40C3-A459-3DCE41B36B2A}"/>
              </a:ext>
            </a:extLst>
          </p:cNvPr>
          <p:cNvSpPr txBox="1"/>
          <p:nvPr/>
        </p:nvSpPr>
        <p:spPr>
          <a:xfrm rot="16200000">
            <a:off x="1867422" y="1522422"/>
            <a:ext cx="1213794" cy="338554"/>
          </a:xfrm>
          <a:prstGeom prst="rect">
            <a:avLst/>
          </a:prstGeom>
          <a:noFill/>
        </p:spPr>
        <p:txBody>
          <a:bodyPr wrap="none" rtlCol="0">
            <a:spAutoFit/>
          </a:bodyPr>
          <a:lstStyle/>
          <a:p>
            <a:r>
              <a:rPr lang="en-US" sz="800" dirty="0"/>
              <a:t>Reactive Power (VAR)</a:t>
            </a:r>
          </a:p>
          <a:p>
            <a:r>
              <a:rPr lang="en-US" sz="800" dirty="0"/>
              <a:t>delivered</a:t>
            </a:r>
          </a:p>
        </p:txBody>
      </p:sp>
      <p:sp>
        <p:nvSpPr>
          <p:cNvPr id="66" name="TextBox 65">
            <a:extLst>
              <a:ext uri="{FF2B5EF4-FFF2-40B4-BE49-F238E27FC236}">
                <a16:creationId xmlns:a16="http://schemas.microsoft.com/office/drawing/2014/main" id="{91CDE076-331C-400A-9863-46883E2EC253}"/>
              </a:ext>
            </a:extLst>
          </p:cNvPr>
          <p:cNvSpPr txBox="1"/>
          <p:nvPr/>
        </p:nvSpPr>
        <p:spPr>
          <a:xfrm rot="16200000">
            <a:off x="1839771" y="3099006"/>
            <a:ext cx="1213794" cy="338554"/>
          </a:xfrm>
          <a:prstGeom prst="rect">
            <a:avLst/>
          </a:prstGeom>
          <a:noFill/>
        </p:spPr>
        <p:txBody>
          <a:bodyPr wrap="none" rtlCol="0">
            <a:spAutoFit/>
          </a:bodyPr>
          <a:lstStyle/>
          <a:p>
            <a:r>
              <a:rPr lang="en-US" sz="800" dirty="0"/>
              <a:t>Reactive Power (VAR)</a:t>
            </a:r>
          </a:p>
          <a:p>
            <a:r>
              <a:rPr lang="en-US" sz="800" dirty="0"/>
              <a:t>received</a:t>
            </a:r>
          </a:p>
        </p:txBody>
      </p:sp>
      <p:sp>
        <p:nvSpPr>
          <p:cNvPr id="67" name="TextBox 66">
            <a:extLst>
              <a:ext uri="{FF2B5EF4-FFF2-40B4-BE49-F238E27FC236}">
                <a16:creationId xmlns:a16="http://schemas.microsoft.com/office/drawing/2014/main" id="{FE80A16A-0B28-4C03-9D90-0DAAA35DA7A4}"/>
              </a:ext>
            </a:extLst>
          </p:cNvPr>
          <p:cNvSpPr txBox="1"/>
          <p:nvPr/>
        </p:nvSpPr>
        <p:spPr>
          <a:xfrm rot="19622312">
            <a:off x="4657830" y="1627036"/>
            <a:ext cx="1159292" cy="215444"/>
          </a:xfrm>
          <a:prstGeom prst="rect">
            <a:avLst/>
          </a:prstGeom>
          <a:noFill/>
        </p:spPr>
        <p:txBody>
          <a:bodyPr wrap="none" rtlCol="0">
            <a:spAutoFit/>
          </a:bodyPr>
          <a:lstStyle/>
          <a:p>
            <a:r>
              <a:rPr lang="en-US" sz="800" dirty="0"/>
              <a:t>Apparent Power (VA)</a:t>
            </a:r>
          </a:p>
        </p:txBody>
      </p:sp>
      <p:sp>
        <p:nvSpPr>
          <p:cNvPr id="68" name="TextBox 67">
            <a:extLst>
              <a:ext uri="{FF2B5EF4-FFF2-40B4-BE49-F238E27FC236}">
                <a16:creationId xmlns:a16="http://schemas.microsoft.com/office/drawing/2014/main" id="{56961E83-E0C2-4701-9C77-761F041054CF}"/>
              </a:ext>
            </a:extLst>
          </p:cNvPr>
          <p:cNvSpPr txBox="1"/>
          <p:nvPr/>
        </p:nvSpPr>
        <p:spPr>
          <a:xfrm rot="1969815">
            <a:off x="4681659" y="3127978"/>
            <a:ext cx="1159292" cy="215444"/>
          </a:xfrm>
          <a:prstGeom prst="rect">
            <a:avLst/>
          </a:prstGeom>
          <a:noFill/>
        </p:spPr>
        <p:txBody>
          <a:bodyPr wrap="none" rtlCol="0">
            <a:spAutoFit/>
          </a:bodyPr>
          <a:lstStyle/>
          <a:p>
            <a:r>
              <a:rPr lang="en-US" sz="800" dirty="0"/>
              <a:t>Apparent Power (VA)</a:t>
            </a:r>
          </a:p>
        </p:txBody>
      </p:sp>
      <p:sp>
        <p:nvSpPr>
          <p:cNvPr id="69" name="TextBox 68">
            <a:extLst>
              <a:ext uri="{FF2B5EF4-FFF2-40B4-BE49-F238E27FC236}">
                <a16:creationId xmlns:a16="http://schemas.microsoft.com/office/drawing/2014/main" id="{F069A835-D138-4F48-A7FB-12B91FADEE90}"/>
              </a:ext>
            </a:extLst>
          </p:cNvPr>
          <p:cNvSpPr txBox="1"/>
          <p:nvPr/>
        </p:nvSpPr>
        <p:spPr>
          <a:xfrm rot="2070608">
            <a:off x="2753813" y="1653615"/>
            <a:ext cx="1159292" cy="215444"/>
          </a:xfrm>
          <a:prstGeom prst="rect">
            <a:avLst/>
          </a:prstGeom>
          <a:noFill/>
        </p:spPr>
        <p:txBody>
          <a:bodyPr wrap="none" rtlCol="0">
            <a:spAutoFit/>
          </a:bodyPr>
          <a:lstStyle/>
          <a:p>
            <a:r>
              <a:rPr lang="en-US" sz="800" dirty="0"/>
              <a:t>Apparent Power (VA)</a:t>
            </a:r>
          </a:p>
        </p:txBody>
      </p:sp>
      <p:sp>
        <p:nvSpPr>
          <p:cNvPr id="70" name="TextBox 69">
            <a:extLst>
              <a:ext uri="{FF2B5EF4-FFF2-40B4-BE49-F238E27FC236}">
                <a16:creationId xmlns:a16="http://schemas.microsoft.com/office/drawing/2014/main" id="{C2CCADBF-EE5F-42CA-96CB-D35D2153A0CE}"/>
              </a:ext>
            </a:extLst>
          </p:cNvPr>
          <p:cNvSpPr txBox="1"/>
          <p:nvPr/>
        </p:nvSpPr>
        <p:spPr>
          <a:xfrm rot="19622312">
            <a:off x="2759019" y="3107182"/>
            <a:ext cx="1159292" cy="215444"/>
          </a:xfrm>
          <a:prstGeom prst="rect">
            <a:avLst/>
          </a:prstGeom>
          <a:noFill/>
        </p:spPr>
        <p:txBody>
          <a:bodyPr wrap="none" rtlCol="0">
            <a:spAutoFit/>
          </a:bodyPr>
          <a:lstStyle/>
          <a:p>
            <a:r>
              <a:rPr lang="en-US" sz="800" dirty="0"/>
              <a:t>Apparent Power (VA)</a:t>
            </a:r>
          </a:p>
        </p:txBody>
      </p:sp>
      <p:sp>
        <p:nvSpPr>
          <p:cNvPr id="71" name="TextBox 70">
            <a:extLst>
              <a:ext uri="{FF2B5EF4-FFF2-40B4-BE49-F238E27FC236}">
                <a16:creationId xmlns:a16="http://schemas.microsoft.com/office/drawing/2014/main" id="{380F4915-197A-4839-8014-0BDFA3612E6C}"/>
              </a:ext>
            </a:extLst>
          </p:cNvPr>
          <p:cNvSpPr txBox="1"/>
          <p:nvPr/>
        </p:nvSpPr>
        <p:spPr>
          <a:xfrm>
            <a:off x="6194007" y="2316982"/>
            <a:ext cx="362968" cy="215444"/>
          </a:xfrm>
          <a:prstGeom prst="rect">
            <a:avLst/>
          </a:prstGeom>
          <a:noFill/>
        </p:spPr>
        <p:txBody>
          <a:bodyPr wrap="square" rtlCol="0">
            <a:spAutoFit/>
          </a:bodyPr>
          <a:lstStyle/>
          <a:p>
            <a:pPr algn="ctr"/>
            <a:r>
              <a:rPr lang="en-US" sz="800" dirty="0"/>
              <a:t>0</a:t>
            </a:r>
            <a:r>
              <a:rPr lang="en-US" sz="800" dirty="0">
                <a:latin typeface="Grotesque" panose="020B0504020202020204" pitchFamily="34" charset="0"/>
              </a:rPr>
              <a:t>º</a:t>
            </a:r>
            <a:endParaRPr lang="en-US" sz="800" dirty="0"/>
          </a:p>
        </p:txBody>
      </p:sp>
      <p:sp>
        <p:nvSpPr>
          <p:cNvPr id="72" name="TextBox 71">
            <a:extLst>
              <a:ext uri="{FF2B5EF4-FFF2-40B4-BE49-F238E27FC236}">
                <a16:creationId xmlns:a16="http://schemas.microsoft.com/office/drawing/2014/main" id="{C2B82BFA-4A4C-478C-97CE-40D31872AE35}"/>
              </a:ext>
            </a:extLst>
          </p:cNvPr>
          <p:cNvSpPr txBox="1"/>
          <p:nvPr/>
        </p:nvSpPr>
        <p:spPr>
          <a:xfrm>
            <a:off x="3962617" y="317299"/>
            <a:ext cx="362968" cy="215444"/>
          </a:xfrm>
          <a:prstGeom prst="rect">
            <a:avLst/>
          </a:prstGeom>
          <a:noFill/>
        </p:spPr>
        <p:txBody>
          <a:bodyPr wrap="square" rtlCol="0">
            <a:spAutoFit/>
          </a:bodyPr>
          <a:lstStyle/>
          <a:p>
            <a:pPr algn="ctr"/>
            <a:r>
              <a:rPr lang="en-US" sz="800" dirty="0"/>
              <a:t>90</a:t>
            </a:r>
            <a:r>
              <a:rPr lang="en-US" sz="800" dirty="0">
                <a:latin typeface="Grotesque" panose="020B0504020202020204" pitchFamily="34" charset="0"/>
              </a:rPr>
              <a:t>º</a:t>
            </a:r>
            <a:endParaRPr lang="en-US" sz="800" dirty="0"/>
          </a:p>
        </p:txBody>
      </p:sp>
      <p:sp>
        <p:nvSpPr>
          <p:cNvPr id="73" name="TextBox 72">
            <a:extLst>
              <a:ext uri="{FF2B5EF4-FFF2-40B4-BE49-F238E27FC236}">
                <a16:creationId xmlns:a16="http://schemas.microsoft.com/office/drawing/2014/main" id="{B89EAD86-088F-4E79-9D22-B4E12B9094EA}"/>
              </a:ext>
            </a:extLst>
          </p:cNvPr>
          <p:cNvSpPr txBox="1"/>
          <p:nvPr/>
        </p:nvSpPr>
        <p:spPr>
          <a:xfrm>
            <a:off x="1924651" y="2466599"/>
            <a:ext cx="478803" cy="215444"/>
          </a:xfrm>
          <a:prstGeom prst="rect">
            <a:avLst/>
          </a:prstGeom>
          <a:noFill/>
        </p:spPr>
        <p:txBody>
          <a:bodyPr wrap="square" rtlCol="0">
            <a:spAutoFit/>
          </a:bodyPr>
          <a:lstStyle/>
          <a:p>
            <a:pPr algn="ctr"/>
            <a:r>
              <a:rPr lang="en-US" sz="800" dirty="0"/>
              <a:t>180</a:t>
            </a:r>
            <a:r>
              <a:rPr lang="en-US" sz="800" dirty="0">
                <a:latin typeface="Grotesque" panose="020B0504020202020204" pitchFamily="34" charset="0"/>
              </a:rPr>
              <a:t>º</a:t>
            </a:r>
            <a:endParaRPr lang="en-US" sz="800" dirty="0"/>
          </a:p>
        </p:txBody>
      </p:sp>
      <p:sp>
        <p:nvSpPr>
          <p:cNvPr id="74" name="TextBox 73">
            <a:extLst>
              <a:ext uri="{FF2B5EF4-FFF2-40B4-BE49-F238E27FC236}">
                <a16:creationId xmlns:a16="http://schemas.microsoft.com/office/drawing/2014/main" id="{FC61F52B-A4AF-41E4-A4D4-E3AB716D70AB}"/>
              </a:ext>
            </a:extLst>
          </p:cNvPr>
          <p:cNvSpPr txBox="1"/>
          <p:nvPr/>
        </p:nvSpPr>
        <p:spPr>
          <a:xfrm>
            <a:off x="4158019" y="4576103"/>
            <a:ext cx="478803" cy="215444"/>
          </a:xfrm>
          <a:prstGeom prst="rect">
            <a:avLst/>
          </a:prstGeom>
          <a:noFill/>
        </p:spPr>
        <p:txBody>
          <a:bodyPr wrap="square" rtlCol="0">
            <a:spAutoFit/>
          </a:bodyPr>
          <a:lstStyle/>
          <a:p>
            <a:pPr algn="ctr"/>
            <a:r>
              <a:rPr lang="en-US" sz="800" dirty="0">
                <a:latin typeface="Grotesque" panose="020B0504020202020204" pitchFamily="34" charset="0"/>
              </a:rPr>
              <a:t>270º</a:t>
            </a:r>
            <a:endParaRPr lang="en-US" sz="800" dirty="0"/>
          </a:p>
        </p:txBody>
      </p:sp>
    </p:spTree>
    <p:extLst>
      <p:ext uri="{BB962C8B-B14F-4D97-AF65-F5344CB8AC3E}">
        <p14:creationId xmlns:p14="http://schemas.microsoft.com/office/powerpoint/2010/main" val="926352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CD701A0-2F49-8785-5131-C6E5F446CFB7}"/>
              </a:ext>
            </a:extLst>
          </p:cNvPr>
          <p:cNvSpPr>
            <a:spLocks noGrp="1"/>
          </p:cNvSpPr>
          <p:nvPr>
            <p:ph type="title"/>
          </p:nvPr>
        </p:nvSpPr>
        <p:spPr/>
        <p:txBody>
          <a:bodyPr/>
          <a:lstStyle/>
          <a:p>
            <a:endParaRPr lang="en-US"/>
          </a:p>
        </p:txBody>
      </p:sp>
      <p:sp>
        <p:nvSpPr>
          <p:cNvPr id="12" name="Text Placeholder 11">
            <a:extLst>
              <a:ext uri="{FF2B5EF4-FFF2-40B4-BE49-F238E27FC236}">
                <a16:creationId xmlns:a16="http://schemas.microsoft.com/office/drawing/2014/main" id="{7FA0ADAE-5674-E17C-4116-D9CF7D052EDA}"/>
              </a:ext>
            </a:extLst>
          </p:cNvPr>
          <p:cNvSpPr>
            <a:spLocks noGrp="1"/>
          </p:cNvSpPr>
          <p:nvPr>
            <p:ph type="body" idx="1"/>
          </p:nvPr>
        </p:nvSpPr>
        <p:spPr/>
        <p:txBody>
          <a:bodyPr/>
          <a:lstStyle/>
          <a:p>
            <a:endParaRPr lang="en-US"/>
          </a:p>
        </p:txBody>
      </p:sp>
      <p:sp>
        <p:nvSpPr>
          <p:cNvPr id="6" name="Footer Placeholder 5">
            <a:extLst>
              <a:ext uri="{FF2B5EF4-FFF2-40B4-BE49-F238E27FC236}">
                <a16:creationId xmlns:a16="http://schemas.microsoft.com/office/drawing/2014/main" id="{725C859A-B0F2-4312-91D6-DF7C7652BCFC}"/>
              </a:ext>
            </a:extLst>
          </p:cNvPr>
          <p:cNvSpPr>
            <a:spLocks noGrp="1"/>
          </p:cNvSpPr>
          <p:nvPr>
            <p:ph type="ftr" sz="quarter" idx="3"/>
          </p:nvPr>
        </p:nvSpPr>
        <p:spPr/>
        <p:txBody>
          <a:bodyPr/>
          <a:lstStyle/>
          <a:p>
            <a:r>
              <a:rPr lang="en-US"/>
              <a:t>Property of Schneider Electric |</a:t>
            </a:r>
            <a:endParaRPr lang="en-US" dirty="0"/>
          </a:p>
        </p:txBody>
      </p:sp>
      <p:sp>
        <p:nvSpPr>
          <p:cNvPr id="5" name="Slide Number Placeholder 4">
            <a:extLst>
              <a:ext uri="{FF2B5EF4-FFF2-40B4-BE49-F238E27FC236}">
                <a16:creationId xmlns:a16="http://schemas.microsoft.com/office/drawing/2014/main" id="{04E3126E-16F1-4A01-94DC-CACD7882B237}"/>
              </a:ext>
            </a:extLst>
          </p:cNvPr>
          <p:cNvSpPr>
            <a:spLocks noGrp="1"/>
          </p:cNvSpPr>
          <p:nvPr>
            <p:ph type="sldNum" sz="quarter" idx="4"/>
          </p:nvPr>
        </p:nvSpPr>
        <p:spPr/>
        <p:txBody>
          <a:bodyPr/>
          <a:lstStyle/>
          <a:p>
            <a:r>
              <a:rPr lang="en-US"/>
              <a:t>Page </a:t>
            </a:r>
            <a:fld id="{5A9C12DC-491F-9444-86A2-13AC5C62A2FC}" type="slidenum">
              <a:rPr lang="en-US" smtClean="0"/>
              <a:pPr/>
              <a:t>35</a:t>
            </a:fld>
            <a:endParaRPr lang="en-US" dirty="0"/>
          </a:p>
        </p:txBody>
      </p:sp>
    </p:spTree>
    <p:extLst>
      <p:ext uri="{BB962C8B-B14F-4D97-AF65-F5344CB8AC3E}">
        <p14:creationId xmlns:p14="http://schemas.microsoft.com/office/powerpoint/2010/main" val="774420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D2815AD-3D74-4EA1-AB00-60501F5042E4}"/>
              </a:ext>
            </a:extLst>
          </p:cNvPr>
          <p:cNvSpPr>
            <a:spLocks noGrp="1"/>
          </p:cNvSpPr>
          <p:nvPr>
            <p:ph sz="quarter" idx="31"/>
          </p:nvPr>
        </p:nvSpPr>
        <p:spPr/>
        <p:txBody>
          <a:bodyPr/>
          <a:lstStyle/>
          <a:p>
            <a:pPr marL="301624" indent="-285750">
              <a:buFont typeface="Arial" panose="020B0604020202020204" pitchFamily="34" charset="0"/>
              <a:buChar char="•"/>
            </a:pPr>
            <a:r>
              <a:rPr lang="en-US" dirty="0"/>
              <a:t>Most AC loads have some amount of inductance</a:t>
            </a:r>
          </a:p>
          <a:p>
            <a:pPr marL="301624" indent="-285750">
              <a:buFont typeface="Arial" panose="020B0604020202020204" pitchFamily="34" charset="0"/>
              <a:buChar char="•"/>
            </a:pPr>
            <a:r>
              <a:rPr lang="en-US" dirty="0"/>
              <a:t>Transformers are essentially large inductors and major sources of inductive reactance</a:t>
            </a:r>
          </a:p>
          <a:p>
            <a:pPr marL="301624" indent="-285750">
              <a:buFont typeface="Arial" panose="020B0604020202020204" pitchFamily="34" charset="0"/>
              <a:buChar char="•"/>
            </a:pPr>
            <a:r>
              <a:rPr lang="en-US" dirty="0"/>
              <a:t>Cap banks are large capacitors used to offset inductive reactance on the system</a:t>
            </a:r>
          </a:p>
          <a:p>
            <a:pPr marL="301624" indent="-285750">
              <a:buFont typeface="Arial" panose="020B0604020202020204" pitchFamily="34" charset="0"/>
              <a:buChar char="•"/>
            </a:pPr>
            <a:r>
              <a:rPr lang="en-US" dirty="0"/>
              <a:t>Base load power plants like coal, natural gas, and nuclear have good control on power factor output</a:t>
            </a:r>
          </a:p>
          <a:p>
            <a:pPr marL="301624" indent="-285750">
              <a:buFont typeface="Arial" panose="020B0604020202020204" pitchFamily="34" charset="0"/>
              <a:buChar char="•"/>
            </a:pPr>
            <a:r>
              <a:rPr lang="en-US" dirty="0"/>
              <a:t>Transmission lines also have impedance that is directly proportional to the length of the line</a:t>
            </a:r>
          </a:p>
          <a:p>
            <a:pPr marL="301624" indent="-285750">
              <a:buFont typeface="Arial" panose="020B0604020202020204" pitchFamily="34" charset="0"/>
              <a:buChar char="•"/>
            </a:pPr>
            <a:r>
              <a:rPr lang="en-US" dirty="0"/>
              <a:t>Power lines also have some capacitance between earth ground. A capacitor is essentially 2 electrical plates with a dielectric between them, like air.</a:t>
            </a:r>
          </a:p>
        </p:txBody>
      </p:sp>
      <p:sp>
        <p:nvSpPr>
          <p:cNvPr id="8" name="Text Placeholder 7">
            <a:extLst>
              <a:ext uri="{FF2B5EF4-FFF2-40B4-BE49-F238E27FC236}">
                <a16:creationId xmlns:a16="http://schemas.microsoft.com/office/drawing/2014/main" id="{5AB42198-013A-47A1-9654-F54974627C51}"/>
              </a:ext>
            </a:extLst>
          </p:cNvPr>
          <p:cNvSpPr>
            <a:spLocks noGrp="1"/>
          </p:cNvSpPr>
          <p:nvPr>
            <p:ph type="body" sz="quarter" idx="32"/>
          </p:nvPr>
        </p:nvSpPr>
        <p:spPr/>
        <p:txBody>
          <a:bodyPr>
            <a:normAutofit fontScale="92500" lnSpcReduction="10000"/>
          </a:bodyPr>
          <a:lstStyle/>
          <a:p>
            <a:r>
              <a:rPr lang="en-US" dirty="0"/>
              <a:t>Source of Reactance</a:t>
            </a:r>
          </a:p>
        </p:txBody>
      </p:sp>
      <p:sp>
        <p:nvSpPr>
          <p:cNvPr id="9" name="Text Placeholder 8">
            <a:extLst>
              <a:ext uri="{FF2B5EF4-FFF2-40B4-BE49-F238E27FC236}">
                <a16:creationId xmlns:a16="http://schemas.microsoft.com/office/drawing/2014/main" id="{A2EE7FF2-52FD-4608-AFCE-648F28FCE57A}"/>
              </a:ext>
            </a:extLst>
          </p:cNvPr>
          <p:cNvSpPr>
            <a:spLocks noGrp="1"/>
          </p:cNvSpPr>
          <p:nvPr>
            <p:ph type="body" sz="quarter" idx="33"/>
          </p:nvPr>
        </p:nvSpPr>
        <p:spPr/>
        <p:txBody>
          <a:bodyPr>
            <a:normAutofit fontScale="85000" lnSpcReduction="20000"/>
          </a:bodyPr>
          <a:lstStyle/>
          <a:p>
            <a:endParaRPr lang="en-US"/>
          </a:p>
        </p:txBody>
      </p:sp>
      <p:sp>
        <p:nvSpPr>
          <p:cNvPr id="5" name="Slide Number Placeholder 4">
            <a:extLst>
              <a:ext uri="{FF2B5EF4-FFF2-40B4-BE49-F238E27FC236}">
                <a16:creationId xmlns:a16="http://schemas.microsoft.com/office/drawing/2014/main" id="{E0B4D2FF-8614-4EE3-B1C1-1D28667C8FEE}"/>
              </a:ext>
            </a:extLst>
          </p:cNvPr>
          <p:cNvSpPr>
            <a:spLocks noGrp="1"/>
          </p:cNvSpPr>
          <p:nvPr>
            <p:ph type="sldNum" sz="quarter" idx="4"/>
          </p:nvPr>
        </p:nvSpPr>
        <p:spPr/>
        <p:txBody>
          <a:bodyPr/>
          <a:lstStyle/>
          <a:p>
            <a:r>
              <a:rPr lang="en-US"/>
              <a:t>Page </a:t>
            </a:r>
            <a:fld id="{5A9C12DC-491F-9444-86A2-13AC5C62A2FC}" type="slidenum">
              <a:rPr lang="en-US" smtClean="0"/>
              <a:pPr/>
              <a:t>36</a:t>
            </a:fld>
            <a:endParaRPr lang="en-US" dirty="0"/>
          </a:p>
        </p:txBody>
      </p:sp>
      <p:sp>
        <p:nvSpPr>
          <p:cNvPr id="6" name="Footer Placeholder 5">
            <a:extLst>
              <a:ext uri="{FF2B5EF4-FFF2-40B4-BE49-F238E27FC236}">
                <a16:creationId xmlns:a16="http://schemas.microsoft.com/office/drawing/2014/main" id="{A4DD01B9-953F-42FB-A72F-5BFA6B083BA2}"/>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2476364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08BF423-2100-43A2-B4FC-1C0DE8CD5AC6}"/>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C94F584C-841C-4EC0-B9A7-4CB0127D13BA}"/>
              </a:ext>
            </a:extLst>
          </p:cNvPr>
          <p:cNvSpPr>
            <a:spLocks noGrp="1"/>
          </p:cNvSpPr>
          <p:nvPr>
            <p:ph type="body" sz="quarter" idx="16"/>
          </p:nvPr>
        </p:nvSpPr>
        <p:spPr/>
        <p:txBody>
          <a:bodyPr/>
          <a:lstStyle/>
          <a:p>
            <a:endParaRPr lang="en-US"/>
          </a:p>
        </p:txBody>
      </p:sp>
      <p:pic>
        <p:nvPicPr>
          <p:cNvPr id="13" name="Content Placeholder 12">
            <a:extLst>
              <a:ext uri="{FF2B5EF4-FFF2-40B4-BE49-F238E27FC236}">
                <a16:creationId xmlns:a16="http://schemas.microsoft.com/office/drawing/2014/main" id="{820CBA35-9C7F-4D33-802D-6F660B106E3C}"/>
              </a:ext>
            </a:extLst>
          </p:cNvPr>
          <p:cNvPicPr>
            <a:picLocks noGrp="1" noChangeAspect="1"/>
          </p:cNvPicPr>
          <p:nvPr>
            <p:ph sz="quarter" idx="18"/>
          </p:nvPr>
        </p:nvPicPr>
        <p:blipFill>
          <a:blip r:embed="rId2"/>
          <a:stretch>
            <a:fillRect/>
          </a:stretch>
        </p:blipFill>
        <p:spPr>
          <a:xfrm>
            <a:off x="1000919" y="1201738"/>
            <a:ext cx="4089399" cy="2300287"/>
          </a:xfrm>
          <a:prstGeom prst="rect">
            <a:avLst/>
          </a:prstGeom>
        </p:spPr>
      </p:pic>
      <p:sp>
        <p:nvSpPr>
          <p:cNvPr id="10" name="Content Placeholder 9">
            <a:extLst>
              <a:ext uri="{FF2B5EF4-FFF2-40B4-BE49-F238E27FC236}">
                <a16:creationId xmlns:a16="http://schemas.microsoft.com/office/drawing/2014/main" id="{99C7A1B3-2BAA-4283-BF59-90AAB651F82B}"/>
              </a:ext>
            </a:extLst>
          </p:cNvPr>
          <p:cNvSpPr>
            <a:spLocks noGrp="1"/>
          </p:cNvSpPr>
          <p:nvPr>
            <p:ph sz="quarter" idx="19"/>
          </p:nvPr>
        </p:nvSpPr>
        <p:spPr/>
        <p:txBody>
          <a:bodyPr/>
          <a:lstStyle/>
          <a:p>
            <a:r>
              <a:rPr lang="en-US" dirty="0"/>
              <a:t>Any powerline of enough length will generate losses</a:t>
            </a:r>
          </a:p>
          <a:p>
            <a:r>
              <a:rPr lang="en-US" dirty="0"/>
              <a:t>Longer lines will have greater losses, and see voltage drop</a:t>
            </a:r>
          </a:p>
          <a:p>
            <a:r>
              <a:rPr lang="en-US" dirty="0"/>
              <a:t>Can calculate impedance from cross sectional area of cable, number of cable, and length</a:t>
            </a:r>
          </a:p>
        </p:txBody>
      </p:sp>
      <p:sp>
        <p:nvSpPr>
          <p:cNvPr id="11" name="Text Placeholder 10">
            <a:extLst>
              <a:ext uri="{FF2B5EF4-FFF2-40B4-BE49-F238E27FC236}">
                <a16:creationId xmlns:a16="http://schemas.microsoft.com/office/drawing/2014/main" id="{EF5CF146-E185-470F-BEC3-A7958F337BA1}"/>
              </a:ext>
            </a:extLst>
          </p:cNvPr>
          <p:cNvSpPr>
            <a:spLocks noGrp="1"/>
          </p:cNvSpPr>
          <p:nvPr>
            <p:ph type="body" sz="quarter" idx="32"/>
          </p:nvPr>
        </p:nvSpPr>
        <p:spPr/>
        <p:txBody>
          <a:bodyPr/>
          <a:lstStyle/>
          <a:p>
            <a:r>
              <a:rPr lang="en-US" dirty="0"/>
              <a:t>Power Lines</a:t>
            </a:r>
          </a:p>
        </p:txBody>
      </p:sp>
      <p:sp>
        <p:nvSpPr>
          <p:cNvPr id="12" name="Text Placeholder 11">
            <a:extLst>
              <a:ext uri="{FF2B5EF4-FFF2-40B4-BE49-F238E27FC236}">
                <a16:creationId xmlns:a16="http://schemas.microsoft.com/office/drawing/2014/main" id="{F1FA5DAF-3021-404A-8EB7-1C5BB6C77D0F}"/>
              </a:ext>
            </a:extLst>
          </p:cNvPr>
          <p:cNvSpPr>
            <a:spLocks noGrp="1"/>
          </p:cNvSpPr>
          <p:nvPr>
            <p:ph type="body" sz="quarter" idx="33"/>
          </p:nvPr>
        </p:nvSpPr>
        <p:spPr/>
        <p:txBody>
          <a:bodyPr/>
          <a:lstStyle/>
          <a:p>
            <a:endParaRPr lang="en-US"/>
          </a:p>
        </p:txBody>
      </p:sp>
      <p:sp>
        <p:nvSpPr>
          <p:cNvPr id="5" name="Slide Number Placeholder 4">
            <a:extLst>
              <a:ext uri="{FF2B5EF4-FFF2-40B4-BE49-F238E27FC236}">
                <a16:creationId xmlns:a16="http://schemas.microsoft.com/office/drawing/2014/main" id="{B98B41B4-1EE2-4547-B83A-5E43584DDB79}"/>
              </a:ext>
            </a:extLst>
          </p:cNvPr>
          <p:cNvSpPr>
            <a:spLocks noGrp="1"/>
          </p:cNvSpPr>
          <p:nvPr>
            <p:ph type="sldNum" sz="quarter" idx="4"/>
          </p:nvPr>
        </p:nvSpPr>
        <p:spPr/>
        <p:txBody>
          <a:bodyPr/>
          <a:lstStyle/>
          <a:p>
            <a:r>
              <a:rPr lang="en-US"/>
              <a:t>Page </a:t>
            </a:r>
            <a:fld id="{5A9C12DC-491F-9444-86A2-13AC5C62A2FC}" type="slidenum">
              <a:rPr lang="en-US" smtClean="0"/>
              <a:pPr/>
              <a:t>37</a:t>
            </a:fld>
            <a:endParaRPr lang="en-US" dirty="0"/>
          </a:p>
        </p:txBody>
      </p:sp>
      <p:sp>
        <p:nvSpPr>
          <p:cNvPr id="6" name="Footer Placeholder 5">
            <a:extLst>
              <a:ext uri="{FF2B5EF4-FFF2-40B4-BE49-F238E27FC236}">
                <a16:creationId xmlns:a16="http://schemas.microsoft.com/office/drawing/2014/main" id="{A46493F7-1C26-4EA4-8C78-4C8920821F16}"/>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22410932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93AE3E90-A4FB-4489-84CE-BBEA947F3417}"/>
              </a:ext>
            </a:extLst>
          </p:cNvPr>
          <p:cNvPicPr>
            <a:picLocks noGrp="1" noChangeAspect="1"/>
          </p:cNvPicPr>
          <p:nvPr>
            <p:ph sz="quarter" idx="24"/>
          </p:nvPr>
        </p:nvPicPr>
        <p:blipFill rotWithShape="1">
          <a:blip r:embed="rId2"/>
          <a:stretch/>
        </p:blipFill>
        <p:spPr>
          <a:xfrm>
            <a:off x="5618162" y="1635125"/>
            <a:ext cx="2466975" cy="1847850"/>
          </a:xfrm>
          <a:prstGeom prst="rect">
            <a:avLst/>
          </a:prstGeom>
          <a:noFill/>
        </p:spPr>
      </p:pic>
      <p:sp>
        <p:nvSpPr>
          <p:cNvPr id="18" name="Text Placeholder 2">
            <a:extLst>
              <a:ext uri="{FF2B5EF4-FFF2-40B4-BE49-F238E27FC236}">
                <a16:creationId xmlns:a16="http://schemas.microsoft.com/office/drawing/2014/main" id="{2990C31D-0B54-EBE1-A0DD-2A16DE667FF5}"/>
              </a:ext>
            </a:extLst>
          </p:cNvPr>
          <p:cNvSpPr>
            <a:spLocks noGrp="1"/>
          </p:cNvSpPr>
          <p:nvPr>
            <p:ph type="body" sz="quarter" idx="13"/>
          </p:nvPr>
        </p:nvSpPr>
        <p:spPr/>
        <p:txBody>
          <a:bodyPr/>
          <a:lstStyle/>
          <a:p>
            <a:endParaRPr lang="en-US"/>
          </a:p>
        </p:txBody>
      </p:sp>
      <p:sp>
        <p:nvSpPr>
          <p:cNvPr id="20" name="Text Placeholder 3">
            <a:extLst>
              <a:ext uri="{FF2B5EF4-FFF2-40B4-BE49-F238E27FC236}">
                <a16:creationId xmlns:a16="http://schemas.microsoft.com/office/drawing/2014/main" id="{BB27FE2A-1385-FDEC-309E-A8795E5BB92D}"/>
              </a:ext>
            </a:extLst>
          </p:cNvPr>
          <p:cNvSpPr>
            <a:spLocks noGrp="1"/>
          </p:cNvSpPr>
          <p:nvPr>
            <p:ph type="body" sz="quarter" idx="15"/>
          </p:nvPr>
        </p:nvSpPr>
        <p:spPr/>
        <p:txBody>
          <a:bodyPr/>
          <a:lstStyle/>
          <a:p>
            <a:endParaRPr lang="en-US"/>
          </a:p>
        </p:txBody>
      </p:sp>
      <p:sp>
        <p:nvSpPr>
          <p:cNvPr id="22" name="Content Placeholder 4">
            <a:extLst>
              <a:ext uri="{FF2B5EF4-FFF2-40B4-BE49-F238E27FC236}">
                <a16:creationId xmlns:a16="http://schemas.microsoft.com/office/drawing/2014/main" id="{87055070-3CBA-D347-CF3A-B022C64A3B71}"/>
              </a:ext>
            </a:extLst>
          </p:cNvPr>
          <p:cNvSpPr>
            <a:spLocks noGrp="1"/>
          </p:cNvSpPr>
          <p:nvPr>
            <p:ph sz="quarter" idx="22"/>
          </p:nvPr>
        </p:nvSpPr>
        <p:spPr/>
        <p:txBody>
          <a:bodyPr/>
          <a:lstStyle/>
          <a:p>
            <a:r>
              <a:rPr lang="en-US" dirty="0"/>
              <a:t>Power transformers used to step and step down voltage have core and wiring losses associated with them</a:t>
            </a:r>
          </a:p>
          <a:p>
            <a:r>
              <a:rPr lang="en-US" dirty="0"/>
              <a:t>A power transformer is basically a large inductor and most of the losses are lost as heat and represented as VARs</a:t>
            </a:r>
          </a:p>
          <a:p>
            <a:r>
              <a:rPr lang="en-US" dirty="0"/>
              <a:t>Transformer losses can be found on the manufacturers test report</a:t>
            </a:r>
          </a:p>
        </p:txBody>
      </p:sp>
      <p:sp>
        <p:nvSpPr>
          <p:cNvPr id="11" name="Text Placeholder 10">
            <a:extLst>
              <a:ext uri="{FF2B5EF4-FFF2-40B4-BE49-F238E27FC236}">
                <a16:creationId xmlns:a16="http://schemas.microsoft.com/office/drawing/2014/main" id="{0837B1E9-29AB-4916-AD41-8310ABE18F1F}"/>
              </a:ext>
            </a:extLst>
          </p:cNvPr>
          <p:cNvSpPr>
            <a:spLocks noGrp="1"/>
          </p:cNvSpPr>
          <p:nvPr>
            <p:ph type="body" sz="quarter" idx="32"/>
          </p:nvPr>
        </p:nvSpPr>
        <p:spPr/>
        <p:txBody>
          <a:bodyPr>
            <a:normAutofit fontScale="92500" lnSpcReduction="10000"/>
          </a:bodyPr>
          <a:lstStyle/>
          <a:p>
            <a:r>
              <a:rPr lang="en-US" dirty="0"/>
              <a:t>Transformers</a:t>
            </a:r>
          </a:p>
        </p:txBody>
      </p:sp>
      <p:sp>
        <p:nvSpPr>
          <p:cNvPr id="24" name="Text Placeholder 6">
            <a:extLst>
              <a:ext uri="{FF2B5EF4-FFF2-40B4-BE49-F238E27FC236}">
                <a16:creationId xmlns:a16="http://schemas.microsoft.com/office/drawing/2014/main" id="{71777A2B-8FA3-9FCC-1F75-EC611AA81D2D}"/>
              </a:ext>
            </a:extLst>
          </p:cNvPr>
          <p:cNvSpPr>
            <a:spLocks noGrp="1"/>
          </p:cNvSpPr>
          <p:nvPr>
            <p:ph type="body" sz="quarter" idx="33"/>
          </p:nvPr>
        </p:nvSpPr>
        <p:spPr/>
        <p:txBody>
          <a:bodyPr/>
          <a:lstStyle/>
          <a:p>
            <a:endParaRPr lang="en-US"/>
          </a:p>
        </p:txBody>
      </p:sp>
      <p:sp>
        <p:nvSpPr>
          <p:cNvPr id="5" name="Slide Number Placeholder 4">
            <a:extLst>
              <a:ext uri="{FF2B5EF4-FFF2-40B4-BE49-F238E27FC236}">
                <a16:creationId xmlns:a16="http://schemas.microsoft.com/office/drawing/2014/main" id="{F592E347-A209-4E2F-A3CE-CF3C628A0F1F}"/>
              </a:ext>
            </a:extLst>
          </p:cNvPr>
          <p:cNvSpPr>
            <a:spLocks noGrp="1"/>
          </p:cNvSpPr>
          <p:nvPr>
            <p:ph type="sldNum" sz="quarter" idx="4"/>
          </p:nvPr>
        </p:nvSpPr>
        <p:spPr/>
        <p:txBody>
          <a:bodyPr anchor="ctr">
            <a:normAutofit/>
          </a:bodyPr>
          <a:lstStyle/>
          <a:p>
            <a:pPr>
              <a:spcAft>
                <a:spcPts val="600"/>
              </a:spcAft>
            </a:pPr>
            <a:r>
              <a:rPr lang="en-US"/>
              <a:t>Page </a:t>
            </a:r>
            <a:fld id="{5A9C12DC-491F-9444-86A2-13AC5C62A2FC}" type="slidenum">
              <a:rPr lang="en-US" smtClean="0"/>
              <a:pPr>
                <a:spcAft>
                  <a:spcPts val="600"/>
                </a:spcAft>
              </a:pPr>
              <a:t>38</a:t>
            </a:fld>
            <a:endParaRPr lang="en-US"/>
          </a:p>
        </p:txBody>
      </p:sp>
      <p:sp>
        <p:nvSpPr>
          <p:cNvPr id="6" name="Footer Placeholder 5">
            <a:extLst>
              <a:ext uri="{FF2B5EF4-FFF2-40B4-BE49-F238E27FC236}">
                <a16:creationId xmlns:a16="http://schemas.microsoft.com/office/drawing/2014/main" id="{63BEE0C6-44C6-4AA5-B8A4-571511D73F03}"/>
              </a:ext>
            </a:extLst>
          </p:cNvPr>
          <p:cNvSpPr>
            <a:spLocks noGrp="1"/>
          </p:cNvSpPr>
          <p:nvPr>
            <p:ph type="ftr" sz="quarter" idx="3"/>
          </p:nvPr>
        </p:nvSpPr>
        <p:spPr/>
        <p:txBody>
          <a:bodyPr wrap="square" anchor="ctr">
            <a:normAutofit/>
          </a:bodyPr>
          <a:lstStyle/>
          <a:p>
            <a:pPr>
              <a:spcAft>
                <a:spcPts val="600"/>
              </a:spcAft>
            </a:pPr>
            <a:r>
              <a:rPr lang="en-US"/>
              <a:t>Property of Schneider Electric |</a:t>
            </a:r>
          </a:p>
        </p:txBody>
      </p:sp>
    </p:spTree>
    <p:extLst>
      <p:ext uri="{BB962C8B-B14F-4D97-AF65-F5344CB8AC3E}">
        <p14:creationId xmlns:p14="http://schemas.microsoft.com/office/powerpoint/2010/main" val="1881732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28A228F-14FD-4B6E-BD2A-5C5865DA5755}"/>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2749F923-14B6-4123-ACAD-95849594799E}"/>
              </a:ext>
            </a:extLst>
          </p:cNvPr>
          <p:cNvSpPr>
            <a:spLocks noGrp="1"/>
          </p:cNvSpPr>
          <p:nvPr>
            <p:ph type="body" sz="quarter" idx="16"/>
          </p:nvPr>
        </p:nvSpPr>
        <p:spPr/>
        <p:txBody>
          <a:bodyPr/>
          <a:lstStyle/>
          <a:p>
            <a:endParaRPr lang="en-US"/>
          </a:p>
        </p:txBody>
      </p:sp>
      <p:sp>
        <p:nvSpPr>
          <p:cNvPr id="9" name="Content Placeholder 8">
            <a:extLst>
              <a:ext uri="{FF2B5EF4-FFF2-40B4-BE49-F238E27FC236}">
                <a16:creationId xmlns:a16="http://schemas.microsoft.com/office/drawing/2014/main" id="{F8857C45-119A-44A7-B422-D4582F4FA3CD}"/>
              </a:ext>
            </a:extLst>
          </p:cNvPr>
          <p:cNvSpPr>
            <a:spLocks noGrp="1"/>
          </p:cNvSpPr>
          <p:nvPr>
            <p:ph sz="quarter" idx="18"/>
          </p:nvPr>
        </p:nvSpPr>
        <p:spPr/>
        <p:txBody>
          <a:bodyPr/>
          <a:lstStyle/>
          <a:p>
            <a:r>
              <a:rPr lang="en-US" dirty="0"/>
              <a:t>Capacitor banks are used for VAR correction and voltage optimization</a:t>
            </a:r>
          </a:p>
          <a:p>
            <a:r>
              <a:rPr lang="en-US" dirty="0"/>
              <a:t>They’re basically large caps, and are rated in VARs at system frequency</a:t>
            </a:r>
          </a:p>
          <a:p>
            <a:r>
              <a:rPr lang="en-US" dirty="0"/>
              <a:t>They do consume a small amount of active power as well</a:t>
            </a:r>
          </a:p>
        </p:txBody>
      </p:sp>
      <p:pic>
        <p:nvPicPr>
          <p:cNvPr id="13" name="Content Placeholder 12">
            <a:extLst>
              <a:ext uri="{FF2B5EF4-FFF2-40B4-BE49-F238E27FC236}">
                <a16:creationId xmlns:a16="http://schemas.microsoft.com/office/drawing/2014/main" id="{1B9C1B7A-F677-42C4-80E0-D8074D1CC543}"/>
              </a:ext>
            </a:extLst>
          </p:cNvPr>
          <p:cNvPicPr>
            <a:picLocks noGrp="1" noChangeAspect="1"/>
          </p:cNvPicPr>
          <p:nvPr>
            <p:ph sz="quarter" idx="19"/>
          </p:nvPr>
        </p:nvPicPr>
        <p:blipFill>
          <a:blip r:embed="rId2"/>
          <a:stretch>
            <a:fillRect/>
          </a:stretch>
        </p:blipFill>
        <p:spPr>
          <a:xfrm>
            <a:off x="6398419" y="1201738"/>
            <a:ext cx="2287587" cy="2287587"/>
          </a:xfrm>
          <a:prstGeom prst="rect">
            <a:avLst/>
          </a:prstGeom>
        </p:spPr>
      </p:pic>
      <p:sp>
        <p:nvSpPr>
          <p:cNvPr id="11" name="Text Placeholder 10">
            <a:extLst>
              <a:ext uri="{FF2B5EF4-FFF2-40B4-BE49-F238E27FC236}">
                <a16:creationId xmlns:a16="http://schemas.microsoft.com/office/drawing/2014/main" id="{EF9C7241-8E3D-4924-9CAE-89FE880F3C30}"/>
              </a:ext>
            </a:extLst>
          </p:cNvPr>
          <p:cNvSpPr>
            <a:spLocks noGrp="1"/>
          </p:cNvSpPr>
          <p:nvPr>
            <p:ph type="body" sz="quarter" idx="32"/>
          </p:nvPr>
        </p:nvSpPr>
        <p:spPr/>
        <p:txBody>
          <a:bodyPr/>
          <a:lstStyle/>
          <a:p>
            <a:r>
              <a:rPr lang="en-US" dirty="0"/>
              <a:t>Capacitor Banks</a:t>
            </a:r>
          </a:p>
        </p:txBody>
      </p:sp>
      <p:sp>
        <p:nvSpPr>
          <p:cNvPr id="12" name="Text Placeholder 11">
            <a:extLst>
              <a:ext uri="{FF2B5EF4-FFF2-40B4-BE49-F238E27FC236}">
                <a16:creationId xmlns:a16="http://schemas.microsoft.com/office/drawing/2014/main" id="{7D9A4D5E-77B6-436B-A42A-7752FF34DA67}"/>
              </a:ext>
            </a:extLst>
          </p:cNvPr>
          <p:cNvSpPr>
            <a:spLocks noGrp="1"/>
          </p:cNvSpPr>
          <p:nvPr>
            <p:ph type="body" sz="quarter" idx="33"/>
          </p:nvPr>
        </p:nvSpPr>
        <p:spPr/>
        <p:txBody>
          <a:bodyPr/>
          <a:lstStyle/>
          <a:p>
            <a:endParaRPr lang="en-US"/>
          </a:p>
        </p:txBody>
      </p:sp>
      <p:sp>
        <p:nvSpPr>
          <p:cNvPr id="5" name="Slide Number Placeholder 4">
            <a:extLst>
              <a:ext uri="{FF2B5EF4-FFF2-40B4-BE49-F238E27FC236}">
                <a16:creationId xmlns:a16="http://schemas.microsoft.com/office/drawing/2014/main" id="{5C6720F5-2A4A-4F23-9FA5-F2B1D02F70F9}"/>
              </a:ext>
            </a:extLst>
          </p:cNvPr>
          <p:cNvSpPr>
            <a:spLocks noGrp="1"/>
          </p:cNvSpPr>
          <p:nvPr>
            <p:ph type="sldNum" sz="quarter" idx="4"/>
          </p:nvPr>
        </p:nvSpPr>
        <p:spPr/>
        <p:txBody>
          <a:bodyPr/>
          <a:lstStyle/>
          <a:p>
            <a:r>
              <a:rPr lang="en-US"/>
              <a:t>Page </a:t>
            </a:r>
            <a:fld id="{5A9C12DC-491F-9444-86A2-13AC5C62A2FC}" type="slidenum">
              <a:rPr lang="en-US" smtClean="0"/>
              <a:pPr/>
              <a:t>39</a:t>
            </a:fld>
            <a:endParaRPr lang="en-US" dirty="0"/>
          </a:p>
        </p:txBody>
      </p:sp>
      <p:sp>
        <p:nvSpPr>
          <p:cNvPr id="6" name="Footer Placeholder 5">
            <a:extLst>
              <a:ext uri="{FF2B5EF4-FFF2-40B4-BE49-F238E27FC236}">
                <a16:creationId xmlns:a16="http://schemas.microsoft.com/office/drawing/2014/main" id="{53C6A8C9-82B6-45F6-B3FD-8C2B0354B5BD}"/>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2858382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405B2A3B-E07E-4194-8E53-A7E92BD57D5B}"/>
              </a:ext>
            </a:extLst>
          </p:cNvPr>
          <p:cNvSpPr>
            <a:spLocks noGrp="1"/>
          </p:cNvSpPr>
          <p:nvPr>
            <p:ph type="body" sz="quarter" idx="13"/>
          </p:nvPr>
        </p:nvSpPr>
        <p:spPr/>
        <p:txBody>
          <a:bodyPr/>
          <a:lstStyle/>
          <a:p>
            <a:r>
              <a:rPr lang="en-US" dirty="0"/>
              <a:t>Ohm’s Law</a:t>
            </a:r>
          </a:p>
        </p:txBody>
      </p:sp>
      <p:sp>
        <p:nvSpPr>
          <p:cNvPr id="13" name="Text Placeholder 12">
            <a:extLst>
              <a:ext uri="{FF2B5EF4-FFF2-40B4-BE49-F238E27FC236}">
                <a16:creationId xmlns:a16="http://schemas.microsoft.com/office/drawing/2014/main" id="{31BE72A6-C71A-417D-9A6A-D42234D02E5A}"/>
              </a:ext>
            </a:extLst>
          </p:cNvPr>
          <p:cNvSpPr>
            <a:spLocks noGrp="1"/>
          </p:cNvSpPr>
          <p:nvPr>
            <p:ph type="body" sz="quarter" idx="15"/>
          </p:nvPr>
        </p:nvSpPr>
        <p:spPr/>
        <p:txBody>
          <a:bodyPr/>
          <a:lstStyle/>
          <a:p>
            <a:endParaRPr lang="en-US"/>
          </a:p>
        </p:txBody>
      </p:sp>
      <p:sp>
        <p:nvSpPr>
          <p:cNvPr id="10" name="Content Placeholder 9">
            <a:extLst>
              <a:ext uri="{FF2B5EF4-FFF2-40B4-BE49-F238E27FC236}">
                <a16:creationId xmlns:a16="http://schemas.microsoft.com/office/drawing/2014/main" id="{ECF37CC8-1C63-4A4D-954A-AED5634AAA36}"/>
              </a:ext>
            </a:extLst>
          </p:cNvPr>
          <p:cNvSpPr>
            <a:spLocks noGrp="1"/>
          </p:cNvSpPr>
          <p:nvPr>
            <p:ph sz="quarter" idx="22"/>
          </p:nvPr>
        </p:nvSpPr>
        <p:spPr/>
        <p:txBody>
          <a:bodyPr/>
          <a:lstStyle/>
          <a:p>
            <a:r>
              <a:rPr lang="en-US" dirty="0"/>
              <a:t>Ohm’s Law provides basic formulas used for calculating power.</a:t>
            </a:r>
          </a:p>
          <a:p>
            <a:r>
              <a:rPr lang="en-US" dirty="0"/>
              <a:t>The law states that the current, I, through a conductor is directly proportional to the voltage, E.</a:t>
            </a:r>
          </a:p>
          <a:p>
            <a:r>
              <a:rPr lang="en-US" dirty="0"/>
              <a:t>The figure to the right provides all the power related formulas derived from Ohm’s Law</a:t>
            </a:r>
          </a:p>
        </p:txBody>
      </p:sp>
      <p:sp>
        <p:nvSpPr>
          <p:cNvPr id="4" name="Slide Number Placeholder 3">
            <a:extLst>
              <a:ext uri="{FF2B5EF4-FFF2-40B4-BE49-F238E27FC236}">
                <a16:creationId xmlns:a16="http://schemas.microsoft.com/office/drawing/2014/main" id="{D9D049E6-ED06-4A3C-9A3A-34BE199D2513}"/>
              </a:ext>
            </a:extLst>
          </p:cNvPr>
          <p:cNvSpPr>
            <a:spLocks noGrp="1"/>
          </p:cNvSpPr>
          <p:nvPr>
            <p:ph type="sldNum" sz="quarter" idx="4"/>
          </p:nvPr>
        </p:nvSpPr>
        <p:spPr/>
        <p:txBody>
          <a:bodyPr/>
          <a:lstStyle/>
          <a:p>
            <a:r>
              <a:rPr lang="en-US"/>
              <a:t>Page </a:t>
            </a:r>
            <a:fld id="{5A9C12DC-491F-9444-86A2-13AC5C62A2FC}" type="slidenum">
              <a:rPr lang="en-US" smtClean="0"/>
              <a:pPr/>
              <a:t>4</a:t>
            </a:fld>
            <a:endParaRPr lang="en-US" dirty="0"/>
          </a:p>
        </p:txBody>
      </p:sp>
      <p:sp>
        <p:nvSpPr>
          <p:cNvPr id="5" name="Footer Placeholder 4">
            <a:extLst>
              <a:ext uri="{FF2B5EF4-FFF2-40B4-BE49-F238E27FC236}">
                <a16:creationId xmlns:a16="http://schemas.microsoft.com/office/drawing/2014/main" id="{53D3C9F0-0A87-433F-B080-B5ADC505BB1C}"/>
              </a:ext>
            </a:extLst>
          </p:cNvPr>
          <p:cNvSpPr>
            <a:spLocks noGrp="1"/>
          </p:cNvSpPr>
          <p:nvPr>
            <p:ph type="ftr" sz="quarter" idx="3"/>
          </p:nvPr>
        </p:nvSpPr>
        <p:spPr/>
        <p:txBody>
          <a:bodyPr/>
          <a:lstStyle/>
          <a:p>
            <a:r>
              <a:rPr lang="en-US"/>
              <a:t>Property of Schneider Electric |</a:t>
            </a:r>
            <a:endParaRPr lang="en-US" dirty="0"/>
          </a:p>
        </p:txBody>
      </p:sp>
      <p:pic>
        <p:nvPicPr>
          <p:cNvPr id="14" name="Content Placeholder 13">
            <a:extLst>
              <a:ext uri="{FF2B5EF4-FFF2-40B4-BE49-F238E27FC236}">
                <a16:creationId xmlns:a16="http://schemas.microsoft.com/office/drawing/2014/main" id="{4489C60B-AFAD-43A8-BA47-DA0B151C1333}"/>
              </a:ext>
            </a:extLst>
          </p:cNvPr>
          <p:cNvPicPr>
            <a:picLocks noGrp="1" noChangeAspect="1"/>
          </p:cNvPicPr>
          <p:nvPr>
            <p:ph sz="quarter" idx="24"/>
          </p:nvPr>
        </p:nvPicPr>
        <p:blipFill>
          <a:blip r:embed="rId3"/>
          <a:stretch>
            <a:fillRect/>
          </a:stretch>
        </p:blipFill>
        <p:spPr>
          <a:xfrm>
            <a:off x="5495925" y="1203325"/>
            <a:ext cx="2711450" cy="2711450"/>
          </a:xfrm>
          <a:prstGeom prst="rect">
            <a:avLst/>
          </a:prstGeom>
        </p:spPr>
      </p:pic>
    </p:spTree>
    <p:extLst>
      <p:ext uri="{BB962C8B-B14F-4D97-AF65-F5344CB8AC3E}">
        <p14:creationId xmlns:p14="http://schemas.microsoft.com/office/powerpoint/2010/main" val="897902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1">
            <a:extLst>
              <a:ext uri="{FF2B5EF4-FFF2-40B4-BE49-F238E27FC236}">
                <a16:creationId xmlns:a16="http://schemas.microsoft.com/office/drawing/2014/main" id="{0B8B1192-94EB-4383-2C40-5E74FC947563}"/>
              </a:ext>
            </a:extLst>
          </p:cNvPr>
          <p:cNvSpPr>
            <a:spLocks noGrp="1"/>
          </p:cNvSpPr>
          <p:nvPr>
            <p:ph sz="quarter" idx="22"/>
          </p:nvPr>
        </p:nvSpPr>
        <p:spPr/>
        <p:txBody>
          <a:bodyPr/>
          <a:lstStyle/>
          <a:p>
            <a:r>
              <a:rPr lang="en-US" dirty="0"/>
              <a:t>Customer loads will vary from residential to commercial and industrial loads</a:t>
            </a:r>
          </a:p>
          <a:p>
            <a:r>
              <a:rPr lang="en-US" dirty="0"/>
              <a:t>PF may vary from 85% up to 95%+</a:t>
            </a:r>
          </a:p>
          <a:p>
            <a:r>
              <a:rPr lang="en-US" dirty="0"/>
              <a:t>Most agreements with large customers have minimum PF requirements</a:t>
            </a:r>
          </a:p>
          <a:p>
            <a:r>
              <a:rPr lang="en-US" dirty="0"/>
              <a:t>Customers are only billed on Watts, so poor PF is essentially lost revenue</a:t>
            </a:r>
          </a:p>
        </p:txBody>
      </p:sp>
      <p:sp>
        <p:nvSpPr>
          <p:cNvPr id="23" name="Text Placeholder 2">
            <a:extLst>
              <a:ext uri="{FF2B5EF4-FFF2-40B4-BE49-F238E27FC236}">
                <a16:creationId xmlns:a16="http://schemas.microsoft.com/office/drawing/2014/main" id="{9FEF0055-9432-5905-B34D-452096157BCE}"/>
              </a:ext>
            </a:extLst>
          </p:cNvPr>
          <p:cNvSpPr>
            <a:spLocks noGrp="1"/>
          </p:cNvSpPr>
          <p:nvPr>
            <p:ph type="body" sz="quarter" idx="13"/>
          </p:nvPr>
        </p:nvSpPr>
        <p:spPr/>
        <p:txBody>
          <a:bodyPr/>
          <a:lstStyle/>
          <a:p>
            <a:endParaRPr lang="en-US"/>
          </a:p>
        </p:txBody>
      </p:sp>
      <p:sp>
        <p:nvSpPr>
          <p:cNvPr id="25" name="Text Placeholder 3">
            <a:extLst>
              <a:ext uri="{FF2B5EF4-FFF2-40B4-BE49-F238E27FC236}">
                <a16:creationId xmlns:a16="http://schemas.microsoft.com/office/drawing/2014/main" id="{A3E59901-3AC8-9C1C-42C3-BE18AF30A5EC}"/>
              </a:ext>
            </a:extLst>
          </p:cNvPr>
          <p:cNvSpPr>
            <a:spLocks noGrp="1"/>
          </p:cNvSpPr>
          <p:nvPr>
            <p:ph type="body" sz="quarter" idx="15"/>
          </p:nvPr>
        </p:nvSpPr>
        <p:spPr/>
        <p:txBody>
          <a:bodyPr/>
          <a:lstStyle/>
          <a:p>
            <a:endParaRPr lang="en-US"/>
          </a:p>
        </p:txBody>
      </p:sp>
      <p:pic>
        <p:nvPicPr>
          <p:cNvPr id="16" name="Content Placeholder 15">
            <a:extLst>
              <a:ext uri="{FF2B5EF4-FFF2-40B4-BE49-F238E27FC236}">
                <a16:creationId xmlns:a16="http://schemas.microsoft.com/office/drawing/2014/main" id="{1A203301-1AEE-4279-9208-CBCC4D6F34CD}"/>
              </a:ext>
            </a:extLst>
          </p:cNvPr>
          <p:cNvPicPr>
            <a:picLocks noGrp="1" noChangeAspect="1"/>
          </p:cNvPicPr>
          <p:nvPr>
            <p:ph sz="quarter" idx="20"/>
          </p:nvPr>
        </p:nvPicPr>
        <p:blipFill>
          <a:blip r:embed="rId2"/>
          <a:stretch>
            <a:fillRect/>
          </a:stretch>
        </p:blipFill>
        <p:spPr>
          <a:xfrm>
            <a:off x="1163637" y="1591469"/>
            <a:ext cx="2333625" cy="1962150"/>
          </a:xfrm>
          <a:prstGeom prst="rect">
            <a:avLst/>
          </a:prstGeom>
          <a:noFill/>
        </p:spPr>
      </p:pic>
      <p:sp>
        <p:nvSpPr>
          <p:cNvPr id="11" name="Text Placeholder 10">
            <a:extLst>
              <a:ext uri="{FF2B5EF4-FFF2-40B4-BE49-F238E27FC236}">
                <a16:creationId xmlns:a16="http://schemas.microsoft.com/office/drawing/2014/main" id="{E7C2CDF6-36EF-4417-BA7D-9C8717F2D878}"/>
              </a:ext>
            </a:extLst>
          </p:cNvPr>
          <p:cNvSpPr>
            <a:spLocks noGrp="1"/>
          </p:cNvSpPr>
          <p:nvPr>
            <p:ph type="body" sz="quarter" idx="32"/>
          </p:nvPr>
        </p:nvSpPr>
        <p:spPr/>
        <p:txBody>
          <a:bodyPr>
            <a:normAutofit fontScale="92500" lnSpcReduction="10000"/>
          </a:bodyPr>
          <a:lstStyle/>
          <a:p>
            <a:r>
              <a:rPr lang="en-US" dirty="0"/>
              <a:t>Customer Loads</a:t>
            </a:r>
          </a:p>
        </p:txBody>
      </p:sp>
      <p:sp>
        <p:nvSpPr>
          <p:cNvPr id="27" name="Text Placeholder 6">
            <a:extLst>
              <a:ext uri="{FF2B5EF4-FFF2-40B4-BE49-F238E27FC236}">
                <a16:creationId xmlns:a16="http://schemas.microsoft.com/office/drawing/2014/main" id="{9E70D418-77A3-7AB9-72FF-4255840CD2F6}"/>
              </a:ext>
            </a:extLst>
          </p:cNvPr>
          <p:cNvSpPr>
            <a:spLocks noGrp="1"/>
          </p:cNvSpPr>
          <p:nvPr>
            <p:ph type="body" sz="quarter" idx="33"/>
          </p:nvPr>
        </p:nvSpPr>
        <p:spPr/>
        <p:txBody>
          <a:bodyPr/>
          <a:lstStyle/>
          <a:p>
            <a:endParaRPr lang="en-US"/>
          </a:p>
        </p:txBody>
      </p:sp>
      <p:sp>
        <p:nvSpPr>
          <p:cNvPr id="5" name="Slide Number Placeholder 4">
            <a:extLst>
              <a:ext uri="{FF2B5EF4-FFF2-40B4-BE49-F238E27FC236}">
                <a16:creationId xmlns:a16="http://schemas.microsoft.com/office/drawing/2014/main" id="{B641E0B6-F11C-4EFE-B30A-4733AB647C82}"/>
              </a:ext>
            </a:extLst>
          </p:cNvPr>
          <p:cNvSpPr>
            <a:spLocks noGrp="1"/>
          </p:cNvSpPr>
          <p:nvPr>
            <p:ph type="sldNum" sz="quarter" idx="4"/>
          </p:nvPr>
        </p:nvSpPr>
        <p:spPr/>
        <p:txBody>
          <a:bodyPr anchor="ctr">
            <a:normAutofit/>
          </a:bodyPr>
          <a:lstStyle/>
          <a:p>
            <a:pPr>
              <a:spcAft>
                <a:spcPts val="600"/>
              </a:spcAft>
            </a:pPr>
            <a:r>
              <a:rPr lang="en-US"/>
              <a:t>Page </a:t>
            </a:r>
            <a:fld id="{5A9C12DC-491F-9444-86A2-13AC5C62A2FC}" type="slidenum">
              <a:rPr lang="en-US" smtClean="0"/>
              <a:pPr>
                <a:spcAft>
                  <a:spcPts val="600"/>
                </a:spcAft>
              </a:pPr>
              <a:t>40</a:t>
            </a:fld>
            <a:endParaRPr lang="en-US"/>
          </a:p>
        </p:txBody>
      </p:sp>
      <p:sp>
        <p:nvSpPr>
          <p:cNvPr id="6" name="Footer Placeholder 5">
            <a:extLst>
              <a:ext uri="{FF2B5EF4-FFF2-40B4-BE49-F238E27FC236}">
                <a16:creationId xmlns:a16="http://schemas.microsoft.com/office/drawing/2014/main" id="{C4BDD929-84D8-45A2-988D-56A0475F3ACD}"/>
              </a:ext>
            </a:extLst>
          </p:cNvPr>
          <p:cNvSpPr>
            <a:spLocks noGrp="1"/>
          </p:cNvSpPr>
          <p:nvPr>
            <p:ph type="ftr" sz="quarter" idx="3"/>
          </p:nvPr>
        </p:nvSpPr>
        <p:spPr/>
        <p:txBody>
          <a:bodyPr wrap="square" anchor="ctr">
            <a:normAutofit/>
          </a:bodyPr>
          <a:lstStyle/>
          <a:p>
            <a:pPr>
              <a:spcAft>
                <a:spcPts val="600"/>
              </a:spcAft>
            </a:pPr>
            <a:r>
              <a:rPr lang="en-US"/>
              <a:t>Property of Schneider Electric |</a:t>
            </a:r>
          </a:p>
        </p:txBody>
      </p:sp>
    </p:spTree>
    <p:extLst>
      <p:ext uri="{BB962C8B-B14F-4D97-AF65-F5344CB8AC3E}">
        <p14:creationId xmlns:p14="http://schemas.microsoft.com/office/powerpoint/2010/main" val="1270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5D69F6B9-03A5-471C-B7DF-DEEC35BBC47F}"/>
              </a:ext>
            </a:extLst>
          </p:cNvPr>
          <p:cNvSpPr>
            <a:spLocks noGrp="1"/>
          </p:cNvSpPr>
          <p:nvPr>
            <p:ph type="body" sz="quarter" idx="13"/>
          </p:nvPr>
        </p:nvSpPr>
        <p:spPr/>
        <p:txBody>
          <a:bodyPr/>
          <a:lstStyle/>
          <a:p>
            <a:r>
              <a:rPr lang="en-US" dirty="0"/>
              <a:t>Identifying Power from Voltage and Current Signals</a:t>
            </a:r>
          </a:p>
        </p:txBody>
      </p:sp>
      <p:sp>
        <p:nvSpPr>
          <p:cNvPr id="16" name="Text Placeholder 15">
            <a:extLst>
              <a:ext uri="{FF2B5EF4-FFF2-40B4-BE49-F238E27FC236}">
                <a16:creationId xmlns:a16="http://schemas.microsoft.com/office/drawing/2014/main" id="{147C328E-B878-412B-AAEC-F37F047F43B6}"/>
              </a:ext>
            </a:extLst>
          </p:cNvPr>
          <p:cNvSpPr>
            <a:spLocks noGrp="1"/>
          </p:cNvSpPr>
          <p:nvPr>
            <p:ph type="body" sz="quarter" idx="16"/>
          </p:nvPr>
        </p:nvSpPr>
        <p:spPr/>
        <p:txBody>
          <a:bodyPr/>
          <a:lstStyle/>
          <a:p>
            <a:endParaRPr lang="en-US"/>
          </a:p>
        </p:txBody>
      </p:sp>
      <p:pic>
        <p:nvPicPr>
          <p:cNvPr id="17" name="Content Placeholder 16">
            <a:extLst>
              <a:ext uri="{FF2B5EF4-FFF2-40B4-BE49-F238E27FC236}">
                <a16:creationId xmlns:a16="http://schemas.microsoft.com/office/drawing/2014/main" id="{43F88398-D20B-4F84-B911-4304997F70D4}"/>
              </a:ext>
            </a:extLst>
          </p:cNvPr>
          <p:cNvPicPr>
            <a:picLocks noGrp="1" noChangeAspect="1"/>
          </p:cNvPicPr>
          <p:nvPr>
            <p:ph sz="quarter" idx="18"/>
          </p:nvPr>
        </p:nvPicPr>
        <p:blipFill>
          <a:blip r:embed="rId2"/>
          <a:stretch>
            <a:fillRect/>
          </a:stretch>
        </p:blipFill>
        <p:spPr>
          <a:xfrm>
            <a:off x="1132106" y="1201738"/>
            <a:ext cx="3827025" cy="2300287"/>
          </a:xfrm>
          <a:prstGeom prst="rect">
            <a:avLst/>
          </a:prstGeom>
        </p:spPr>
      </p:pic>
      <p:sp>
        <p:nvSpPr>
          <p:cNvPr id="14" name="Content Placeholder 13">
            <a:extLst>
              <a:ext uri="{FF2B5EF4-FFF2-40B4-BE49-F238E27FC236}">
                <a16:creationId xmlns:a16="http://schemas.microsoft.com/office/drawing/2014/main" id="{13423F0C-96A7-44DA-AFA5-8BB24D2E4EE1}"/>
              </a:ext>
            </a:extLst>
          </p:cNvPr>
          <p:cNvSpPr>
            <a:spLocks noGrp="1"/>
          </p:cNvSpPr>
          <p:nvPr>
            <p:ph sz="quarter" idx="19"/>
          </p:nvPr>
        </p:nvSpPr>
        <p:spPr>
          <a:xfrm>
            <a:off x="6192838" y="1201738"/>
            <a:ext cx="2698750" cy="2987674"/>
          </a:xfrm>
        </p:spPr>
        <p:txBody>
          <a:bodyPr/>
          <a:lstStyle/>
          <a:p>
            <a:r>
              <a:rPr lang="en-US" dirty="0"/>
              <a:t>What can you tell me about these signals and their power measurements-</a:t>
            </a:r>
          </a:p>
          <a:p>
            <a:r>
              <a:rPr lang="en-US" dirty="0"/>
              <a:t>	P = S</a:t>
            </a:r>
          </a:p>
          <a:p>
            <a:r>
              <a:rPr lang="en-US" dirty="0"/>
              <a:t>	Q = 0</a:t>
            </a:r>
          </a:p>
          <a:p>
            <a:r>
              <a:rPr lang="en-US" dirty="0"/>
              <a:t>	PF = 100% or Unity</a:t>
            </a:r>
          </a:p>
          <a:p>
            <a:r>
              <a:rPr lang="en-US" dirty="0"/>
              <a:t>	Delivered Watts</a:t>
            </a:r>
          </a:p>
          <a:p>
            <a:r>
              <a:rPr lang="en-US" dirty="0"/>
              <a:t>	</a:t>
            </a:r>
          </a:p>
        </p:txBody>
      </p:sp>
      <p:sp>
        <p:nvSpPr>
          <p:cNvPr id="5" name="Slide Number Placeholder 4">
            <a:extLst>
              <a:ext uri="{FF2B5EF4-FFF2-40B4-BE49-F238E27FC236}">
                <a16:creationId xmlns:a16="http://schemas.microsoft.com/office/drawing/2014/main" id="{8693BD1A-F6A9-4244-A5B5-28924CF56E15}"/>
              </a:ext>
            </a:extLst>
          </p:cNvPr>
          <p:cNvSpPr>
            <a:spLocks noGrp="1"/>
          </p:cNvSpPr>
          <p:nvPr>
            <p:ph type="sldNum" sz="quarter" idx="4"/>
          </p:nvPr>
        </p:nvSpPr>
        <p:spPr/>
        <p:txBody>
          <a:bodyPr/>
          <a:lstStyle/>
          <a:p>
            <a:r>
              <a:rPr lang="en-US"/>
              <a:t>Page </a:t>
            </a:r>
            <a:fld id="{5A9C12DC-491F-9444-86A2-13AC5C62A2FC}" type="slidenum">
              <a:rPr lang="en-US" smtClean="0"/>
              <a:pPr/>
              <a:t>41</a:t>
            </a:fld>
            <a:endParaRPr lang="en-US" dirty="0"/>
          </a:p>
        </p:txBody>
      </p:sp>
      <p:sp>
        <p:nvSpPr>
          <p:cNvPr id="6" name="Footer Placeholder 5">
            <a:extLst>
              <a:ext uri="{FF2B5EF4-FFF2-40B4-BE49-F238E27FC236}">
                <a16:creationId xmlns:a16="http://schemas.microsoft.com/office/drawing/2014/main" id="{61E5BDA9-5F91-4DCC-AF53-BD662D544EDD}"/>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186450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 calcmode="lin" valueType="num">
                                      <p:cBhvr>
                                        <p:cTn id="7"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4">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 calcmode="lin" valueType="num">
                                      <p:cBhvr>
                                        <p:cTn id="12"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14">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 calcmode="lin" valueType="num">
                                      <p:cBhvr>
                                        <p:cTn id="17"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14">
                                            <p:txEl>
                                              <p:pRg st="3" end="3"/>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 calcmode="lin" valueType="num">
                                      <p:cBhvr>
                                        <p:cTn id="22" dur="5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FE77FB6-A299-4FE4-88DE-A22F0DCEDE65}"/>
              </a:ext>
            </a:extLst>
          </p:cNvPr>
          <p:cNvSpPr>
            <a:spLocks noGrp="1"/>
          </p:cNvSpPr>
          <p:nvPr>
            <p:ph type="body" sz="quarter" idx="13"/>
          </p:nvPr>
        </p:nvSpPr>
        <p:spPr/>
        <p:txBody>
          <a:bodyPr/>
          <a:lstStyle/>
          <a:p>
            <a:r>
              <a:rPr lang="en-US" dirty="0"/>
              <a:t>Identifying Power from Voltage and Current Signals</a:t>
            </a:r>
          </a:p>
        </p:txBody>
      </p:sp>
      <p:sp>
        <p:nvSpPr>
          <p:cNvPr id="12" name="Text Placeholder 11">
            <a:extLst>
              <a:ext uri="{FF2B5EF4-FFF2-40B4-BE49-F238E27FC236}">
                <a16:creationId xmlns:a16="http://schemas.microsoft.com/office/drawing/2014/main" id="{AD91E12F-2F20-4A5F-8DE8-E09D6AF69EDC}"/>
              </a:ext>
            </a:extLst>
          </p:cNvPr>
          <p:cNvSpPr>
            <a:spLocks noGrp="1"/>
          </p:cNvSpPr>
          <p:nvPr>
            <p:ph type="body" sz="quarter" idx="16"/>
          </p:nvPr>
        </p:nvSpPr>
        <p:spPr/>
        <p:txBody>
          <a:bodyPr/>
          <a:lstStyle/>
          <a:p>
            <a:endParaRPr lang="en-US"/>
          </a:p>
        </p:txBody>
      </p:sp>
      <p:pic>
        <p:nvPicPr>
          <p:cNvPr id="13" name="Content Placeholder 12">
            <a:extLst>
              <a:ext uri="{FF2B5EF4-FFF2-40B4-BE49-F238E27FC236}">
                <a16:creationId xmlns:a16="http://schemas.microsoft.com/office/drawing/2014/main" id="{1AABA60F-97EB-47CA-A1AD-719D8F2233AA}"/>
              </a:ext>
            </a:extLst>
          </p:cNvPr>
          <p:cNvPicPr>
            <a:picLocks noGrp="1" noChangeAspect="1"/>
          </p:cNvPicPr>
          <p:nvPr>
            <p:ph sz="quarter" idx="18"/>
          </p:nvPr>
        </p:nvPicPr>
        <p:blipFill>
          <a:blip r:embed="rId2"/>
          <a:stretch>
            <a:fillRect/>
          </a:stretch>
        </p:blipFill>
        <p:spPr>
          <a:xfrm>
            <a:off x="1132106" y="1201738"/>
            <a:ext cx="3827025" cy="2300287"/>
          </a:xfrm>
          <a:prstGeom prst="rect">
            <a:avLst/>
          </a:prstGeom>
        </p:spPr>
      </p:pic>
      <p:sp>
        <p:nvSpPr>
          <p:cNvPr id="10" name="Content Placeholder 9">
            <a:extLst>
              <a:ext uri="{FF2B5EF4-FFF2-40B4-BE49-F238E27FC236}">
                <a16:creationId xmlns:a16="http://schemas.microsoft.com/office/drawing/2014/main" id="{8A34B844-F70C-49DD-8E10-D7E030BB4A07}"/>
              </a:ext>
            </a:extLst>
          </p:cNvPr>
          <p:cNvSpPr>
            <a:spLocks noGrp="1"/>
          </p:cNvSpPr>
          <p:nvPr>
            <p:ph sz="quarter" idx="19"/>
          </p:nvPr>
        </p:nvSpPr>
        <p:spPr>
          <a:xfrm>
            <a:off x="6192838" y="1201737"/>
            <a:ext cx="2698750" cy="2989893"/>
          </a:xfrm>
        </p:spPr>
        <p:txBody>
          <a:bodyPr/>
          <a:lstStyle/>
          <a:p>
            <a:r>
              <a:rPr lang="en-US" dirty="0"/>
              <a:t>What can you tell me about these signals and their power measurements-</a:t>
            </a:r>
          </a:p>
          <a:p>
            <a:r>
              <a:rPr lang="en-US" dirty="0"/>
              <a:t>	Voltage leads Current</a:t>
            </a:r>
          </a:p>
          <a:p>
            <a:r>
              <a:rPr lang="en-US" dirty="0"/>
              <a:t>	Inductive Load</a:t>
            </a:r>
          </a:p>
          <a:p>
            <a:r>
              <a:rPr lang="en-US" dirty="0"/>
              <a:t>	P=Q</a:t>
            </a:r>
          </a:p>
          <a:p>
            <a:r>
              <a:rPr lang="en-US" dirty="0"/>
              <a:t>	Active Power Delivered</a:t>
            </a:r>
          </a:p>
          <a:p>
            <a:r>
              <a:rPr lang="en-US" dirty="0"/>
              <a:t>	Reactive Power Delivered</a:t>
            </a:r>
          </a:p>
          <a:p>
            <a:endParaRPr lang="en-US" dirty="0"/>
          </a:p>
          <a:p>
            <a:endParaRPr lang="en-US" dirty="0"/>
          </a:p>
        </p:txBody>
      </p:sp>
      <p:sp>
        <p:nvSpPr>
          <p:cNvPr id="5" name="Slide Number Placeholder 4">
            <a:extLst>
              <a:ext uri="{FF2B5EF4-FFF2-40B4-BE49-F238E27FC236}">
                <a16:creationId xmlns:a16="http://schemas.microsoft.com/office/drawing/2014/main" id="{C11ECF79-41CD-4BEF-BB5B-98116D80B907}"/>
              </a:ext>
            </a:extLst>
          </p:cNvPr>
          <p:cNvSpPr>
            <a:spLocks noGrp="1"/>
          </p:cNvSpPr>
          <p:nvPr>
            <p:ph type="sldNum" sz="quarter" idx="4"/>
          </p:nvPr>
        </p:nvSpPr>
        <p:spPr/>
        <p:txBody>
          <a:bodyPr/>
          <a:lstStyle/>
          <a:p>
            <a:r>
              <a:rPr lang="en-US"/>
              <a:t>Page </a:t>
            </a:r>
            <a:fld id="{5A9C12DC-491F-9444-86A2-13AC5C62A2FC}" type="slidenum">
              <a:rPr lang="en-US" smtClean="0"/>
              <a:pPr/>
              <a:t>42</a:t>
            </a:fld>
            <a:endParaRPr lang="en-US" dirty="0"/>
          </a:p>
        </p:txBody>
      </p:sp>
      <p:sp>
        <p:nvSpPr>
          <p:cNvPr id="6" name="Footer Placeholder 5">
            <a:extLst>
              <a:ext uri="{FF2B5EF4-FFF2-40B4-BE49-F238E27FC236}">
                <a16:creationId xmlns:a16="http://schemas.microsoft.com/office/drawing/2014/main" id="{52A67452-ECF5-4670-BDF4-FE251051B738}"/>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417582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 calcmode="lin" valueType="num">
                                      <p:cBhvr>
                                        <p:cTn id="12"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10">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 calcmode="lin" valueType="num">
                                      <p:cBhvr>
                                        <p:cTn id="17"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10">
                                            <p:txEl>
                                              <p:pRg st="3" end="3"/>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 calcmode="lin" valueType="num">
                                      <p:cBhvr>
                                        <p:cTn id="22"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10">
                                            <p:txEl>
                                              <p:pRg st="4" end="4"/>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 calcmode="lin" valueType="num">
                                      <p:cBhvr>
                                        <p:cTn id="27"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5010845-C2C4-436E-BFC6-6238CE7ABB6E}"/>
              </a:ext>
            </a:extLst>
          </p:cNvPr>
          <p:cNvSpPr>
            <a:spLocks noGrp="1"/>
          </p:cNvSpPr>
          <p:nvPr>
            <p:ph type="body" sz="quarter" idx="13"/>
          </p:nvPr>
        </p:nvSpPr>
        <p:spPr/>
        <p:txBody>
          <a:bodyPr/>
          <a:lstStyle/>
          <a:p>
            <a:r>
              <a:rPr lang="en-US" dirty="0"/>
              <a:t>Identifying Power from Voltage and Current Signals</a:t>
            </a:r>
          </a:p>
        </p:txBody>
      </p:sp>
      <p:sp>
        <p:nvSpPr>
          <p:cNvPr id="12" name="Text Placeholder 11">
            <a:extLst>
              <a:ext uri="{FF2B5EF4-FFF2-40B4-BE49-F238E27FC236}">
                <a16:creationId xmlns:a16="http://schemas.microsoft.com/office/drawing/2014/main" id="{BBA5F2C4-7672-4FB2-9A70-E1FB7A85541C}"/>
              </a:ext>
            </a:extLst>
          </p:cNvPr>
          <p:cNvSpPr>
            <a:spLocks noGrp="1"/>
          </p:cNvSpPr>
          <p:nvPr>
            <p:ph type="body" sz="quarter" idx="16"/>
          </p:nvPr>
        </p:nvSpPr>
        <p:spPr/>
        <p:txBody>
          <a:bodyPr/>
          <a:lstStyle/>
          <a:p>
            <a:endParaRPr lang="en-US"/>
          </a:p>
        </p:txBody>
      </p:sp>
      <p:pic>
        <p:nvPicPr>
          <p:cNvPr id="13" name="Content Placeholder 12">
            <a:extLst>
              <a:ext uri="{FF2B5EF4-FFF2-40B4-BE49-F238E27FC236}">
                <a16:creationId xmlns:a16="http://schemas.microsoft.com/office/drawing/2014/main" id="{7AC86959-3FC2-4CBA-9C76-F7D0879BAE6C}"/>
              </a:ext>
            </a:extLst>
          </p:cNvPr>
          <p:cNvPicPr>
            <a:picLocks noGrp="1" noChangeAspect="1"/>
          </p:cNvPicPr>
          <p:nvPr>
            <p:ph sz="quarter" idx="18"/>
          </p:nvPr>
        </p:nvPicPr>
        <p:blipFill>
          <a:blip r:embed="rId2"/>
          <a:stretch>
            <a:fillRect/>
          </a:stretch>
        </p:blipFill>
        <p:spPr>
          <a:xfrm>
            <a:off x="1132106" y="1201738"/>
            <a:ext cx="3827025" cy="2300287"/>
          </a:xfrm>
          <a:prstGeom prst="rect">
            <a:avLst/>
          </a:prstGeom>
        </p:spPr>
      </p:pic>
      <p:sp>
        <p:nvSpPr>
          <p:cNvPr id="10" name="Content Placeholder 9">
            <a:extLst>
              <a:ext uri="{FF2B5EF4-FFF2-40B4-BE49-F238E27FC236}">
                <a16:creationId xmlns:a16="http://schemas.microsoft.com/office/drawing/2014/main" id="{C8E6CEBB-637B-4F7B-8B41-DA75676C6BEF}"/>
              </a:ext>
            </a:extLst>
          </p:cNvPr>
          <p:cNvSpPr>
            <a:spLocks noGrp="1"/>
          </p:cNvSpPr>
          <p:nvPr>
            <p:ph sz="quarter" idx="19"/>
          </p:nvPr>
        </p:nvSpPr>
        <p:spPr>
          <a:xfrm>
            <a:off x="6192838" y="1201738"/>
            <a:ext cx="2698750" cy="2989894"/>
          </a:xfrm>
        </p:spPr>
        <p:txBody>
          <a:bodyPr/>
          <a:lstStyle/>
          <a:p>
            <a:r>
              <a:rPr lang="en-US" dirty="0"/>
              <a:t>What can you tell me about these signals and their power measurements-</a:t>
            </a:r>
          </a:p>
          <a:p>
            <a:r>
              <a:rPr lang="en-US" dirty="0"/>
              <a:t>	Voltage lags Current</a:t>
            </a:r>
          </a:p>
          <a:p>
            <a:r>
              <a:rPr lang="en-US" dirty="0"/>
              <a:t>	Capacitive Load</a:t>
            </a:r>
          </a:p>
          <a:p>
            <a:r>
              <a:rPr lang="en-US" dirty="0"/>
              <a:t>	P=Q</a:t>
            </a:r>
          </a:p>
          <a:p>
            <a:r>
              <a:rPr lang="en-US" dirty="0"/>
              <a:t>	Active Power Delivered</a:t>
            </a:r>
          </a:p>
          <a:p>
            <a:r>
              <a:rPr lang="en-US" dirty="0"/>
              <a:t>	Reactive Power Received</a:t>
            </a:r>
          </a:p>
          <a:p>
            <a:endParaRPr lang="en-US" dirty="0"/>
          </a:p>
        </p:txBody>
      </p:sp>
      <p:sp>
        <p:nvSpPr>
          <p:cNvPr id="5" name="Slide Number Placeholder 4">
            <a:extLst>
              <a:ext uri="{FF2B5EF4-FFF2-40B4-BE49-F238E27FC236}">
                <a16:creationId xmlns:a16="http://schemas.microsoft.com/office/drawing/2014/main" id="{84C7BA70-8CDF-46FB-B8DE-1E23DF0174CE}"/>
              </a:ext>
            </a:extLst>
          </p:cNvPr>
          <p:cNvSpPr>
            <a:spLocks noGrp="1"/>
          </p:cNvSpPr>
          <p:nvPr>
            <p:ph type="sldNum" sz="quarter" idx="4"/>
          </p:nvPr>
        </p:nvSpPr>
        <p:spPr/>
        <p:txBody>
          <a:bodyPr/>
          <a:lstStyle/>
          <a:p>
            <a:r>
              <a:rPr lang="en-US"/>
              <a:t>Page </a:t>
            </a:r>
            <a:fld id="{5A9C12DC-491F-9444-86A2-13AC5C62A2FC}" type="slidenum">
              <a:rPr lang="en-US" smtClean="0"/>
              <a:pPr/>
              <a:t>43</a:t>
            </a:fld>
            <a:endParaRPr lang="en-US" dirty="0"/>
          </a:p>
        </p:txBody>
      </p:sp>
      <p:sp>
        <p:nvSpPr>
          <p:cNvPr id="6" name="Footer Placeholder 5">
            <a:extLst>
              <a:ext uri="{FF2B5EF4-FFF2-40B4-BE49-F238E27FC236}">
                <a16:creationId xmlns:a16="http://schemas.microsoft.com/office/drawing/2014/main" id="{8345CF56-94B8-4302-AA01-A47B8ECE9BDA}"/>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253099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 calcmode="lin" valueType="num">
                                      <p:cBhvr>
                                        <p:cTn id="12"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10">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 calcmode="lin" valueType="num">
                                      <p:cBhvr>
                                        <p:cTn id="17"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10">
                                            <p:txEl>
                                              <p:pRg st="3" end="3"/>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 calcmode="lin" valueType="num">
                                      <p:cBhvr>
                                        <p:cTn id="22"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10">
                                            <p:txEl>
                                              <p:pRg st="4" end="4"/>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 calcmode="lin" valueType="num">
                                      <p:cBhvr>
                                        <p:cTn id="27"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5010845-C2C4-436E-BFC6-6238CE7ABB6E}"/>
              </a:ext>
            </a:extLst>
          </p:cNvPr>
          <p:cNvSpPr>
            <a:spLocks noGrp="1"/>
          </p:cNvSpPr>
          <p:nvPr>
            <p:ph type="body" sz="quarter" idx="13"/>
          </p:nvPr>
        </p:nvSpPr>
        <p:spPr/>
        <p:txBody>
          <a:bodyPr/>
          <a:lstStyle/>
          <a:p>
            <a:r>
              <a:rPr lang="en-US" dirty="0"/>
              <a:t>Identifying Power from Voltage and Current Signals</a:t>
            </a:r>
          </a:p>
        </p:txBody>
      </p:sp>
      <p:sp>
        <p:nvSpPr>
          <p:cNvPr id="12" name="Text Placeholder 11">
            <a:extLst>
              <a:ext uri="{FF2B5EF4-FFF2-40B4-BE49-F238E27FC236}">
                <a16:creationId xmlns:a16="http://schemas.microsoft.com/office/drawing/2014/main" id="{BBA5F2C4-7672-4FB2-9A70-E1FB7A85541C}"/>
              </a:ext>
            </a:extLst>
          </p:cNvPr>
          <p:cNvSpPr>
            <a:spLocks noGrp="1"/>
          </p:cNvSpPr>
          <p:nvPr>
            <p:ph type="body" sz="quarter" idx="16"/>
          </p:nvPr>
        </p:nvSpPr>
        <p:spPr/>
        <p:txBody>
          <a:bodyPr/>
          <a:lstStyle/>
          <a:p>
            <a:endParaRPr lang="en-US"/>
          </a:p>
        </p:txBody>
      </p:sp>
      <p:pic>
        <p:nvPicPr>
          <p:cNvPr id="7" name="Content Placeholder 6">
            <a:extLst>
              <a:ext uri="{FF2B5EF4-FFF2-40B4-BE49-F238E27FC236}">
                <a16:creationId xmlns:a16="http://schemas.microsoft.com/office/drawing/2014/main" id="{86B9E03A-E038-44C5-A2E2-717736C44068}"/>
              </a:ext>
            </a:extLst>
          </p:cNvPr>
          <p:cNvPicPr>
            <a:picLocks noGrp="1" noChangeAspect="1"/>
          </p:cNvPicPr>
          <p:nvPr>
            <p:ph sz="quarter" idx="18"/>
          </p:nvPr>
        </p:nvPicPr>
        <p:blipFill>
          <a:blip r:embed="rId2"/>
          <a:stretch>
            <a:fillRect/>
          </a:stretch>
        </p:blipFill>
        <p:spPr>
          <a:xfrm>
            <a:off x="1132106" y="1201738"/>
            <a:ext cx="3827025" cy="2300287"/>
          </a:xfrm>
          <a:prstGeom prst="rect">
            <a:avLst/>
          </a:prstGeom>
        </p:spPr>
      </p:pic>
      <p:sp>
        <p:nvSpPr>
          <p:cNvPr id="10" name="Content Placeholder 9">
            <a:extLst>
              <a:ext uri="{FF2B5EF4-FFF2-40B4-BE49-F238E27FC236}">
                <a16:creationId xmlns:a16="http://schemas.microsoft.com/office/drawing/2014/main" id="{C8E6CEBB-637B-4F7B-8B41-DA75676C6BEF}"/>
              </a:ext>
            </a:extLst>
          </p:cNvPr>
          <p:cNvSpPr>
            <a:spLocks noGrp="1"/>
          </p:cNvSpPr>
          <p:nvPr>
            <p:ph sz="quarter" idx="19"/>
          </p:nvPr>
        </p:nvSpPr>
        <p:spPr>
          <a:xfrm>
            <a:off x="6192838" y="1201737"/>
            <a:ext cx="2698750" cy="2989893"/>
          </a:xfrm>
        </p:spPr>
        <p:txBody>
          <a:bodyPr/>
          <a:lstStyle/>
          <a:p>
            <a:r>
              <a:rPr lang="en-US" dirty="0"/>
              <a:t>What can you tell me about these signals and their power measurements-</a:t>
            </a:r>
          </a:p>
          <a:p>
            <a:r>
              <a:rPr lang="en-US" dirty="0"/>
              <a:t>	Current and voltage are 180 degrees apart</a:t>
            </a:r>
          </a:p>
          <a:p>
            <a:r>
              <a:rPr lang="en-US" dirty="0"/>
              <a:t>	P = S</a:t>
            </a:r>
          </a:p>
          <a:p>
            <a:r>
              <a:rPr lang="en-US" dirty="0"/>
              <a:t>	Q = 0</a:t>
            </a:r>
          </a:p>
          <a:p>
            <a:r>
              <a:rPr lang="en-US" dirty="0"/>
              <a:t>	PF = -100% or Unity</a:t>
            </a:r>
          </a:p>
          <a:p>
            <a:r>
              <a:rPr lang="en-US" dirty="0"/>
              <a:t>	Received Watts, -P</a:t>
            </a:r>
          </a:p>
          <a:p>
            <a:endParaRPr lang="en-US" dirty="0"/>
          </a:p>
        </p:txBody>
      </p:sp>
      <p:sp>
        <p:nvSpPr>
          <p:cNvPr id="5" name="Slide Number Placeholder 4">
            <a:extLst>
              <a:ext uri="{FF2B5EF4-FFF2-40B4-BE49-F238E27FC236}">
                <a16:creationId xmlns:a16="http://schemas.microsoft.com/office/drawing/2014/main" id="{84C7BA70-8CDF-46FB-B8DE-1E23DF0174CE}"/>
              </a:ext>
            </a:extLst>
          </p:cNvPr>
          <p:cNvSpPr>
            <a:spLocks noGrp="1"/>
          </p:cNvSpPr>
          <p:nvPr>
            <p:ph type="sldNum" sz="quarter" idx="4"/>
          </p:nvPr>
        </p:nvSpPr>
        <p:spPr/>
        <p:txBody>
          <a:bodyPr/>
          <a:lstStyle/>
          <a:p>
            <a:r>
              <a:rPr lang="en-US"/>
              <a:t>Page </a:t>
            </a:r>
            <a:fld id="{5A9C12DC-491F-9444-86A2-13AC5C62A2FC}" type="slidenum">
              <a:rPr lang="en-US" smtClean="0"/>
              <a:pPr/>
              <a:t>44</a:t>
            </a:fld>
            <a:endParaRPr lang="en-US" dirty="0"/>
          </a:p>
        </p:txBody>
      </p:sp>
      <p:sp>
        <p:nvSpPr>
          <p:cNvPr id="6" name="Footer Placeholder 5">
            <a:extLst>
              <a:ext uri="{FF2B5EF4-FFF2-40B4-BE49-F238E27FC236}">
                <a16:creationId xmlns:a16="http://schemas.microsoft.com/office/drawing/2014/main" id="{8345CF56-94B8-4302-AA01-A47B8ECE9BDA}"/>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192147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 calcmode="lin" valueType="num">
                                      <p:cBhvr>
                                        <p:cTn id="12"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10">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 calcmode="lin" valueType="num">
                                      <p:cBhvr>
                                        <p:cTn id="17"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10">
                                            <p:txEl>
                                              <p:pRg st="3" end="3"/>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 calcmode="lin" valueType="num">
                                      <p:cBhvr>
                                        <p:cTn id="22"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10">
                                            <p:txEl>
                                              <p:pRg st="4" end="4"/>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 calcmode="lin" valueType="num">
                                      <p:cBhvr>
                                        <p:cTn id="27"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8DAC647-8D4B-4FE3-A286-42C927D897FC}"/>
              </a:ext>
            </a:extLst>
          </p:cNvPr>
          <p:cNvSpPr>
            <a:spLocks noGrp="1"/>
          </p:cNvSpPr>
          <p:nvPr>
            <p:ph type="body" sz="quarter" idx="13"/>
          </p:nvPr>
        </p:nvSpPr>
        <p:spPr/>
        <p:txBody>
          <a:bodyPr/>
          <a:lstStyle/>
          <a:p>
            <a:r>
              <a:rPr lang="en-US" dirty="0"/>
              <a:t>How to measure Phase Shift</a:t>
            </a:r>
          </a:p>
        </p:txBody>
      </p:sp>
      <p:sp>
        <p:nvSpPr>
          <p:cNvPr id="11" name="Text Placeholder 10">
            <a:extLst>
              <a:ext uri="{FF2B5EF4-FFF2-40B4-BE49-F238E27FC236}">
                <a16:creationId xmlns:a16="http://schemas.microsoft.com/office/drawing/2014/main" id="{62957C16-751F-4CCD-BA82-20315993042F}"/>
              </a:ext>
            </a:extLst>
          </p:cNvPr>
          <p:cNvSpPr>
            <a:spLocks noGrp="1"/>
          </p:cNvSpPr>
          <p:nvPr>
            <p:ph type="body" sz="quarter" idx="16"/>
          </p:nvPr>
        </p:nvSpPr>
        <p:spPr/>
        <p:txBody>
          <a:bodyPr/>
          <a:lstStyle/>
          <a:p>
            <a:endParaRPr lang="en-US" dirty="0"/>
          </a:p>
        </p:txBody>
      </p:sp>
      <p:pic>
        <p:nvPicPr>
          <p:cNvPr id="12" name="Content Placeholder 11">
            <a:extLst>
              <a:ext uri="{FF2B5EF4-FFF2-40B4-BE49-F238E27FC236}">
                <a16:creationId xmlns:a16="http://schemas.microsoft.com/office/drawing/2014/main" id="{4A5461DD-0209-4EB5-94E3-DB2AF8FB5FED}"/>
              </a:ext>
            </a:extLst>
          </p:cNvPr>
          <p:cNvPicPr>
            <a:picLocks noGrp="1" noChangeAspect="1"/>
          </p:cNvPicPr>
          <p:nvPr>
            <p:ph sz="quarter" idx="18"/>
          </p:nvPr>
        </p:nvPicPr>
        <p:blipFill>
          <a:blip r:embed="rId2"/>
          <a:stretch>
            <a:fillRect/>
          </a:stretch>
        </p:blipFill>
        <p:spPr>
          <a:xfrm>
            <a:off x="1132106" y="1201738"/>
            <a:ext cx="3827025" cy="2300287"/>
          </a:xfrm>
          <a:prstGeom prst="rect">
            <a:avLst/>
          </a:prstGeom>
        </p:spPr>
      </p:pic>
      <p:sp>
        <p:nvSpPr>
          <p:cNvPr id="9" name="Content Placeholder 8">
            <a:extLst>
              <a:ext uri="{FF2B5EF4-FFF2-40B4-BE49-F238E27FC236}">
                <a16:creationId xmlns:a16="http://schemas.microsoft.com/office/drawing/2014/main" id="{CAAAF08F-553B-42AA-9E26-F000E3AD4440}"/>
              </a:ext>
            </a:extLst>
          </p:cNvPr>
          <p:cNvSpPr>
            <a:spLocks noGrp="1"/>
          </p:cNvSpPr>
          <p:nvPr>
            <p:ph sz="quarter" idx="19"/>
          </p:nvPr>
        </p:nvSpPr>
        <p:spPr>
          <a:xfrm>
            <a:off x="6192838" y="1201738"/>
            <a:ext cx="2698750" cy="2987674"/>
          </a:xfrm>
        </p:spPr>
        <p:txBody>
          <a:bodyPr/>
          <a:lstStyle/>
          <a:p>
            <a:pPr marL="187324" indent="-171450">
              <a:buFont typeface="Arial" panose="020B0604020202020204" pitchFamily="34" charset="0"/>
              <a:buChar char="•"/>
            </a:pPr>
            <a:r>
              <a:rPr lang="en-US" dirty="0"/>
              <a:t>Distance from Peak to Peak = 1 cycle</a:t>
            </a:r>
          </a:p>
          <a:p>
            <a:pPr marL="187324" indent="-171450">
              <a:buFont typeface="Arial" panose="020B0604020202020204" pitchFamily="34" charset="0"/>
              <a:buChar char="•"/>
            </a:pPr>
            <a:r>
              <a:rPr lang="en-US" dirty="0"/>
              <a:t>Our electric grid is 60 Hz, or 60 cycles/sec</a:t>
            </a:r>
          </a:p>
          <a:p>
            <a:pPr marL="187324" indent="-171450">
              <a:buFont typeface="Arial" panose="020B0604020202020204" pitchFamily="34" charset="0"/>
              <a:buChar char="•"/>
            </a:pPr>
            <a:r>
              <a:rPr lang="en-US" dirty="0"/>
              <a:t>1 cycle/period = 16.6 </a:t>
            </a:r>
            <a:r>
              <a:rPr lang="en-US" dirty="0" err="1"/>
              <a:t>ms</a:t>
            </a:r>
            <a:endParaRPr lang="en-US" dirty="0"/>
          </a:p>
          <a:p>
            <a:pPr marL="187324" indent="-171450">
              <a:buFont typeface="Arial" panose="020B0604020202020204" pitchFamily="34" charset="0"/>
              <a:buChar char="•"/>
            </a:pPr>
            <a:r>
              <a:rPr lang="en-US" dirty="0"/>
              <a:t>V1 peak to I1 peak is phase difference between signals; 1.389 </a:t>
            </a:r>
            <a:r>
              <a:rPr lang="en-US" dirty="0" err="1"/>
              <a:t>ms</a:t>
            </a:r>
            <a:endParaRPr lang="en-US" dirty="0"/>
          </a:p>
          <a:p>
            <a:pPr marL="187324" indent="-171450">
              <a:buFont typeface="Arial" panose="020B0604020202020204" pitchFamily="34" charset="0"/>
              <a:buChar char="•"/>
            </a:pPr>
            <a:r>
              <a:rPr lang="en-US" dirty="0"/>
              <a:t>Voltage leads current tells us this is an inductive circuit</a:t>
            </a:r>
          </a:p>
          <a:p>
            <a:pPr marL="187324" indent="-171450">
              <a:buFont typeface="Arial" panose="020B0604020202020204" pitchFamily="34" charset="0"/>
              <a:buChar char="•"/>
            </a:pPr>
            <a:r>
              <a:rPr lang="en-US" dirty="0"/>
              <a:t>The phase angle difference between the two signals is-</a:t>
            </a:r>
          </a:p>
        </p:txBody>
      </p:sp>
      <p:sp>
        <p:nvSpPr>
          <p:cNvPr id="5" name="Slide Number Placeholder 4">
            <a:extLst>
              <a:ext uri="{FF2B5EF4-FFF2-40B4-BE49-F238E27FC236}">
                <a16:creationId xmlns:a16="http://schemas.microsoft.com/office/drawing/2014/main" id="{0B8EFE30-56D3-4747-8AB1-723D7A8895B7}"/>
              </a:ext>
            </a:extLst>
          </p:cNvPr>
          <p:cNvSpPr>
            <a:spLocks noGrp="1"/>
          </p:cNvSpPr>
          <p:nvPr>
            <p:ph type="sldNum" sz="quarter" idx="4"/>
          </p:nvPr>
        </p:nvSpPr>
        <p:spPr/>
        <p:txBody>
          <a:bodyPr/>
          <a:lstStyle/>
          <a:p>
            <a:r>
              <a:rPr lang="en-US"/>
              <a:t>Page </a:t>
            </a:r>
            <a:fld id="{5A9C12DC-491F-9444-86A2-13AC5C62A2FC}" type="slidenum">
              <a:rPr lang="en-US" smtClean="0"/>
              <a:pPr/>
              <a:t>45</a:t>
            </a:fld>
            <a:endParaRPr lang="en-US" dirty="0"/>
          </a:p>
        </p:txBody>
      </p:sp>
      <p:sp>
        <p:nvSpPr>
          <p:cNvPr id="6" name="Footer Placeholder 5">
            <a:extLst>
              <a:ext uri="{FF2B5EF4-FFF2-40B4-BE49-F238E27FC236}">
                <a16:creationId xmlns:a16="http://schemas.microsoft.com/office/drawing/2014/main" id="{D168BB77-A0A5-44C1-B850-BD6769DE7809}"/>
              </a:ext>
            </a:extLst>
          </p:cNvPr>
          <p:cNvSpPr>
            <a:spLocks noGrp="1"/>
          </p:cNvSpPr>
          <p:nvPr>
            <p:ph type="ftr" sz="quarter" idx="3"/>
          </p:nvPr>
        </p:nvSpPr>
        <p:spPr/>
        <p:txBody>
          <a:bodyPr/>
          <a:lstStyle/>
          <a:p>
            <a:r>
              <a:rPr lang="en-US"/>
              <a:t>Property of Schneider Electric |</a:t>
            </a:r>
            <a:endParaRPr lang="en-US" dirty="0"/>
          </a:p>
        </p:txBody>
      </p:sp>
      <p:cxnSp>
        <p:nvCxnSpPr>
          <p:cNvPr id="14" name="Straight Connector 13">
            <a:extLst>
              <a:ext uri="{FF2B5EF4-FFF2-40B4-BE49-F238E27FC236}">
                <a16:creationId xmlns:a16="http://schemas.microsoft.com/office/drawing/2014/main" id="{D1DC536B-2FAF-462F-BBEF-3FB4364A2C25}"/>
              </a:ext>
            </a:extLst>
          </p:cNvPr>
          <p:cNvCxnSpPr/>
          <p:nvPr/>
        </p:nvCxnSpPr>
        <p:spPr>
          <a:xfrm>
            <a:off x="2384212" y="1368213"/>
            <a:ext cx="0" cy="216747"/>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955F25B9-78FF-4ECE-9E14-9E713B0DEA0E}"/>
              </a:ext>
            </a:extLst>
          </p:cNvPr>
          <p:cNvCxnSpPr>
            <a:cxnSpLocks/>
          </p:cNvCxnSpPr>
          <p:nvPr/>
        </p:nvCxnSpPr>
        <p:spPr>
          <a:xfrm flipH="1">
            <a:off x="3718560" y="1368213"/>
            <a:ext cx="10159" cy="69088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DB63C093-502A-42C8-886C-DA156B113F64}"/>
              </a:ext>
            </a:extLst>
          </p:cNvPr>
          <p:cNvCxnSpPr/>
          <p:nvPr/>
        </p:nvCxnSpPr>
        <p:spPr>
          <a:xfrm>
            <a:off x="2384212" y="1476586"/>
            <a:ext cx="1334348"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3EF1B3C3-9652-4017-92A2-A1A50FE5AB44}"/>
              </a:ext>
            </a:extLst>
          </p:cNvPr>
          <p:cNvCxnSpPr/>
          <p:nvPr/>
        </p:nvCxnSpPr>
        <p:spPr>
          <a:xfrm>
            <a:off x="3837092" y="1534162"/>
            <a:ext cx="0" cy="216747"/>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3165C201-9AC1-4644-B6E3-EEBB6292B081}"/>
              </a:ext>
            </a:extLst>
          </p:cNvPr>
          <p:cNvCxnSpPr/>
          <p:nvPr/>
        </p:nvCxnSpPr>
        <p:spPr>
          <a:xfrm>
            <a:off x="3718560" y="1666240"/>
            <a:ext cx="121920"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BA9B663-642D-4B60-8E5E-CEE02F0FFB0F}"/>
                  </a:ext>
                </a:extLst>
              </p:cNvPr>
              <p:cNvSpPr txBox="1"/>
              <p:nvPr/>
            </p:nvSpPr>
            <p:spPr>
              <a:xfrm>
                <a:off x="6990780" y="3941762"/>
                <a:ext cx="1102866" cy="184666"/>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m:rPr>
                          <m:sty m:val="p"/>
                        </m:rPr>
                        <a:rPr lang="en-US" sz="1200" b="0" i="0" smtClean="0">
                          <a:latin typeface="Cambria Math" panose="02040503050406030204" pitchFamily="18" charset="0"/>
                        </a:rPr>
                        <m:t>PS</m:t>
                      </m:r>
                      <m:r>
                        <a:rPr lang="en-US" sz="1200" b="0" i="0" smtClean="0">
                          <a:latin typeface="Cambria Math" panose="02040503050406030204" pitchFamily="18" charset="0"/>
                        </a:rPr>
                        <m:t>=360∗</m:t>
                      </m:r>
                      <m:r>
                        <m:rPr>
                          <m:sty m:val="p"/>
                        </m:rPr>
                        <a:rPr lang="en-US" sz="1200" b="0" i="0" smtClean="0">
                          <a:latin typeface="Cambria Math" panose="02040503050406030204" pitchFamily="18" charset="0"/>
                        </a:rPr>
                        <m:t>td</m:t>
                      </m:r>
                      <m:r>
                        <a:rPr lang="en-US" sz="1200" b="0" i="0" smtClean="0">
                          <a:latin typeface="Cambria Math" panose="02040503050406030204" pitchFamily="18" charset="0"/>
                        </a:rPr>
                        <m:t>/</m:t>
                      </m:r>
                      <m:r>
                        <m:rPr>
                          <m:sty m:val="p"/>
                        </m:rPr>
                        <a:rPr lang="en-US" sz="1200" b="0" i="0" smtClean="0">
                          <a:latin typeface="Cambria Math" panose="02040503050406030204" pitchFamily="18" charset="0"/>
                        </a:rPr>
                        <m:t>p</m:t>
                      </m:r>
                    </m:oMath>
                  </m:oMathPara>
                </a14:m>
                <a:endParaRPr lang="en-US" sz="1200" dirty="0"/>
              </a:p>
            </p:txBody>
          </p:sp>
        </mc:Choice>
        <mc:Fallback xmlns="">
          <p:sp>
            <p:nvSpPr>
              <p:cNvPr id="24" name="TextBox 23">
                <a:extLst>
                  <a:ext uri="{FF2B5EF4-FFF2-40B4-BE49-F238E27FC236}">
                    <a16:creationId xmlns:a16="http://schemas.microsoft.com/office/drawing/2014/main" id="{FBA9B663-642D-4B60-8E5E-CEE02F0FFB0F}"/>
                  </a:ext>
                </a:extLst>
              </p:cNvPr>
              <p:cNvSpPr txBox="1">
                <a:spLocks noRot="1" noChangeAspect="1" noMove="1" noResize="1" noEditPoints="1" noAdjustHandles="1" noChangeArrowheads="1" noChangeShapeType="1" noTextEdit="1"/>
              </p:cNvSpPr>
              <p:nvPr/>
            </p:nvSpPr>
            <p:spPr>
              <a:xfrm>
                <a:off x="6990780" y="3941762"/>
                <a:ext cx="1102866" cy="184666"/>
              </a:xfrm>
              <a:prstGeom prst="rect">
                <a:avLst/>
              </a:prstGeom>
              <a:blipFill>
                <a:blip r:embed="rId3"/>
                <a:stretch>
                  <a:fillRect l="-2762" t="-3333" r="-2762" b="-36667"/>
                </a:stretch>
              </a:blipFill>
            </p:spPr>
            <p:txBody>
              <a:bodyPr/>
              <a:lstStyle/>
              <a:p>
                <a:r>
                  <a:rPr lang="en-US">
                    <a:noFill/>
                  </a:rPr>
                  <a:t> </a:t>
                </a:r>
              </a:p>
            </p:txBody>
          </p:sp>
        </mc:Fallback>
      </mc:AlternateContent>
    </p:spTree>
    <p:extLst>
      <p:ext uri="{BB962C8B-B14F-4D97-AF65-F5344CB8AC3E}">
        <p14:creationId xmlns:p14="http://schemas.microsoft.com/office/powerpoint/2010/main" val="2777110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8DAC647-8D4B-4FE3-A286-42C927D897FC}"/>
              </a:ext>
            </a:extLst>
          </p:cNvPr>
          <p:cNvSpPr>
            <a:spLocks noGrp="1"/>
          </p:cNvSpPr>
          <p:nvPr>
            <p:ph type="body" sz="quarter" idx="13"/>
          </p:nvPr>
        </p:nvSpPr>
        <p:spPr/>
        <p:txBody>
          <a:bodyPr/>
          <a:lstStyle/>
          <a:p>
            <a:r>
              <a:rPr lang="en-US" dirty="0"/>
              <a:t>How to measure Phase Shift</a:t>
            </a:r>
          </a:p>
        </p:txBody>
      </p:sp>
      <p:sp>
        <p:nvSpPr>
          <p:cNvPr id="11" name="Text Placeholder 10">
            <a:extLst>
              <a:ext uri="{FF2B5EF4-FFF2-40B4-BE49-F238E27FC236}">
                <a16:creationId xmlns:a16="http://schemas.microsoft.com/office/drawing/2014/main" id="{62957C16-751F-4CCD-BA82-20315993042F}"/>
              </a:ext>
            </a:extLst>
          </p:cNvPr>
          <p:cNvSpPr>
            <a:spLocks noGrp="1"/>
          </p:cNvSpPr>
          <p:nvPr>
            <p:ph type="body" sz="quarter" idx="16"/>
          </p:nvPr>
        </p:nvSpPr>
        <p:spPr/>
        <p:txBody>
          <a:bodyPr/>
          <a:lstStyle/>
          <a:p>
            <a:endParaRPr lang="en-US" dirty="0"/>
          </a:p>
        </p:txBody>
      </p:sp>
      <p:pic>
        <p:nvPicPr>
          <p:cNvPr id="12" name="Content Placeholder 11">
            <a:extLst>
              <a:ext uri="{FF2B5EF4-FFF2-40B4-BE49-F238E27FC236}">
                <a16:creationId xmlns:a16="http://schemas.microsoft.com/office/drawing/2014/main" id="{4A5461DD-0209-4EB5-94E3-DB2AF8FB5FED}"/>
              </a:ext>
            </a:extLst>
          </p:cNvPr>
          <p:cNvPicPr>
            <a:picLocks noGrp="1" noChangeAspect="1"/>
          </p:cNvPicPr>
          <p:nvPr>
            <p:ph sz="quarter" idx="18"/>
          </p:nvPr>
        </p:nvPicPr>
        <p:blipFill>
          <a:blip r:embed="rId2"/>
          <a:stretch>
            <a:fillRect/>
          </a:stretch>
        </p:blipFill>
        <p:spPr>
          <a:xfrm>
            <a:off x="1132106" y="1201738"/>
            <a:ext cx="3827025" cy="2300287"/>
          </a:xfrm>
          <a:prstGeom prst="rect">
            <a:avLst/>
          </a:prstGeom>
        </p:spPr>
      </p:pic>
      <p:sp>
        <p:nvSpPr>
          <p:cNvPr id="9" name="Content Placeholder 8">
            <a:extLst>
              <a:ext uri="{FF2B5EF4-FFF2-40B4-BE49-F238E27FC236}">
                <a16:creationId xmlns:a16="http://schemas.microsoft.com/office/drawing/2014/main" id="{CAAAF08F-553B-42AA-9E26-F000E3AD4440}"/>
              </a:ext>
            </a:extLst>
          </p:cNvPr>
          <p:cNvSpPr>
            <a:spLocks noGrp="1"/>
          </p:cNvSpPr>
          <p:nvPr>
            <p:ph sz="quarter" idx="19"/>
          </p:nvPr>
        </p:nvSpPr>
        <p:spPr>
          <a:xfrm>
            <a:off x="6192838" y="1201738"/>
            <a:ext cx="2698750" cy="2987674"/>
          </a:xfrm>
        </p:spPr>
        <p:txBody>
          <a:bodyPr/>
          <a:lstStyle/>
          <a:p>
            <a:pPr marL="187324" indent="-171450">
              <a:buFont typeface="Arial" panose="020B0604020202020204" pitchFamily="34" charset="0"/>
              <a:buChar char="•"/>
            </a:pPr>
            <a:endParaRPr lang="en-US" dirty="0"/>
          </a:p>
          <a:p>
            <a:pPr marL="187324" indent="-171450">
              <a:buFont typeface="Arial" panose="020B0604020202020204" pitchFamily="34" charset="0"/>
              <a:buChar char="•"/>
            </a:pPr>
            <a:r>
              <a:rPr lang="en-US" dirty="0"/>
              <a:t>PS is the phase shift in degrees</a:t>
            </a:r>
          </a:p>
          <a:p>
            <a:pPr marL="187324" indent="-171450">
              <a:buFont typeface="Arial" panose="020B0604020202020204" pitchFamily="34" charset="0"/>
              <a:buChar char="•"/>
            </a:pPr>
            <a:r>
              <a:rPr lang="en-US" dirty="0"/>
              <a:t>td is time difference</a:t>
            </a:r>
          </a:p>
          <a:p>
            <a:pPr marL="187324" indent="-171450">
              <a:buFont typeface="Arial" panose="020B0604020202020204" pitchFamily="34" charset="0"/>
              <a:buChar char="•"/>
            </a:pPr>
            <a:r>
              <a:rPr lang="en-US" dirty="0"/>
              <a:t>p is period or length of 1 cycle</a:t>
            </a:r>
          </a:p>
          <a:p>
            <a:pPr marL="187324" indent="-171450">
              <a:buFont typeface="Arial" panose="020B0604020202020204" pitchFamily="34" charset="0"/>
              <a:buChar char="•"/>
            </a:pPr>
            <a:r>
              <a:rPr lang="en-US" dirty="0"/>
              <a:t>td and p need to use the same measurement, like seconds or milli-seconds</a:t>
            </a:r>
          </a:p>
          <a:p>
            <a:pPr marL="187324" indent="-171450">
              <a:buFont typeface="Arial" panose="020B0604020202020204" pitchFamily="34" charset="0"/>
              <a:buChar char="•"/>
            </a:pPr>
            <a:r>
              <a:rPr lang="en-US" dirty="0"/>
              <a:t>PS = 360 * (1.389/16.67)</a:t>
            </a:r>
          </a:p>
          <a:p>
            <a:pPr marL="15874" indent="0"/>
            <a:r>
              <a:rPr lang="en-US" dirty="0"/>
              <a:t>	= 30 degrees</a:t>
            </a:r>
          </a:p>
        </p:txBody>
      </p:sp>
      <p:sp>
        <p:nvSpPr>
          <p:cNvPr id="5" name="Slide Number Placeholder 4">
            <a:extLst>
              <a:ext uri="{FF2B5EF4-FFF2-40B4-BE49-F238E27FC236}">
                <a16:creationId xmlns:a16="http://schemas.microsoft.com/office/drawing/2014/main" id="{0B8EFE30-56D3-4747-8AB1-723D7A8895B7}"/>
              </a:ext>
            </a:extLst>
          </p:cNvPr>
          <p:cNvSpPr>
            <a:spLocks noGrp="1"/>
          </p:cNvSpPr>
          <p:nvPr>
            <p:ph type="sldNum" sz="quarter" idx="4"/>
          </p:nvPr>
        </p:nvSpPr>
        <p:spPr/>
        <p:txBody>
          <a:bodyPr/>
          <a:lstStyle/>
          <a:p>
            <a:r>
              <a:rPr lang="en-US"/>
              <a:t>Page </a:t>
            </a:r>
            <a:fld id="{5A9C12DC-491F-9444-86A2-13AC5C62A2FC}" type="slidenum">
              <a:rPr lang="en-US" smtClean="0"/>
              <a:pPr/>
              <a:t>46</a:t>
            </a:fld>
            <a:endParaRPr lang="en-US" dirty="0"/>
          </a:p>
        </p:txBody>
      </p:sp>
      <p:sp>
        <p:nvSpPr>
          <p:cNvPr id="6" name="Footer Placeholder 5">
            <a:extLst>
              <a:ext uri="{FF2B5EF4-FFF2-40B4-BE49-F238E27FC236}">
                <a16:creationId xmlns:a16="http://schemas.microsoft.com/office/drawing/2014/main" id="{D168BB77-A0A5-44C1-B850-BD6769DE7809}"/>
              </a:ext>
            </a:extLst>
          </p:cNvPr>
          <p:cNvSpPr>
            <a:spLocks noGrp="1"/>
          </p:cNvSpPr>
          <p:nvPr>
            <p:ph type="ftr" sz="quarter" idx="3"/>
          </p:nvPr>
        </p:nvSpPr>
        <p:spPr/>
        <p:txBody>
          <a:bodyPr/>
          <a:lstStyle/>
          <a:p>
            <a:r>
              <a:rPr lang="en-US"/>
              <a:t>Property of Schneider Electric |</a:t>
            </a:r>
            <a:endParaRPr lang="en-US" dirty="0"/>
          </a:p>
        </p:txBody>
      </p:sp>
      <p:cxnSp>
        <p:nvCxnSpPr>
          <p:cNvPr id="14" name="Straight Connector 13">
            <a:extLst>
              <a:ext uri="{FF2B5EF4-FFF2-40B4-BE49-F238E27FC236}">
                <a16:creationId xmlns:a16="http://schemas.microsoft.com/office/drawing/2014/main" id="{D1DC536B-2FAF-462F-BBEF-3FB4364A2C25}"/>
              </a:ext>
            </a:extLst>
          </p:cNvPr>
          <p:cNvCxnSpPr/>
          <p:nvPr/>
        </p:nvCxnSpPr>
        <p:spPr>
          <a:xfrm>
            <a:off x="2384212" y="1368213"/>
            <a:ext cx="0" cy="216747"/>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955F25B9-78FF-4ECE-9E14-9E713B0DEA0E}"/>
              </a:ext>
            </a:extLst>
          </p:cNvPr>
          <p:cNvCxnSpPr>
            <a:cxnSpLocks/>
          </p:cNvCxnSpPr>
          <p:nvPr/>
        </p:nvCxnSpPr>
        <p:spPr>
          <a:xfrm flipH="1">
            <a:off x="3718560" y="1368213"/>
            <a:ext cx="10159" cy="69088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DB63C093-502A-42C8-886C-DA156B113F64}"/>
              </a:ext>
            </a:extLst>
          </p:cNvPr>
          <p:cNvCxnSpPr/>
          <p:nvPr/>
        </p:nvCxnSpPr>
        <p:spPr>
          <a:xfrm>
            <a:off x="2384212" y="1476586"/>
            <a:ext cx="1334348"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3EF1B3C3-9652-4017-92A2-A1A50FE5AB44}"/>
              </a:ext>
            </a:extLst>
          </p:cNvPr>
          <p:cNvCxnSpPr/>
          <p:nvPr/>
        </p:nvCxnSpPr>
        <p:spPr>
          <a:xfrm>
            <a:off x="3837092" y="1534162"/>
            <a:ext cx="0" cy="216747"/>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3165C201-9AC1-4644-B6E3-EEBB6292B081}"/>
              </a:ext>
            </a:extLst>
          </p:cNvPr>
          <p:cNvCxnSpPr/>
          <p:nvPr/>
        </p:nvCxnSpPr>
        <p:spPr>
          <a:xfrm>
            <a:off x="3718560" y="1666240"/>
            <a:ext cx="121920"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BA9B663-642D-4B60-8E5E-CEE02F0FFB0F}"/>
                  </a:ext>
                </a:extLst>
              </p:cNvPr>
              <p:cNvSpPr txBox="1"/>
              <p:nvPr/>
            </p:nvSpPr>
            <p:spPr>
              <a:xfrm>
                <a:off x="6753714" y="1275880"/>
                <a:ext cx="1102866" cy="184666"/>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m:rPr>
                          <m:sty m:val="p"/>
                        </m:rPr>
                        <a:rPr lang="en-US" sz="1200" b="0" i="0" smtClean="0">
                          <a:latin typeface="Cambria Math" panose="02040503050406030204" pitchFamily="18" charset="0"/>
                        </a:rPr>
                        <m:t>PS</m:t>
                      </m:r>
                      <m:r>
                        <a:rPr lang="en-US" sz="1200" b="0" i="0" smtClean="0">
                          <a:latin typeface="Cambria Math" panose="02040503050406030204" pitchFamily="18" charset="0"/>
                        </a:rPr>
                        <m:t>=360∗</m:t>
                      </m:r>
                      <m:r>
                        <m:rPr>
                          <m:sty m:val="p"/>
                        </m:rPr>
                        <a:rPr lang="en-US" sz="1200" b="0" i="0" smtClean="0">
                          <a:latin typeface="Cambria Math" panose="02040503050406030204" pitchFamily="18" charset="0"/>
                        </a:rPr>
                        <m:t>td</m:t>
                      </m:r>
                      <m:r>
                        <a:rPr lang="en-US" sz="1200" b="0" i="0" smtClean="0">
                          <a:latin typeface="Cambria Math" panose="02040503050406030204" pitchFamily="18" charset="0"/>
                        </a:rPr>
                        <m:t>/</m:t>
                      </m:r>
                      <m:r>
                        <m:rPr>
                          <m:sty m:val="p"/>
                        </m:rPr>
                        <a:rPr lang="en-US" sz="1200" b="0" i="0" smtClean="0">
                          <a:latin typeface="Cambria Math" panose="02040503050406030204" pitchFamily="18" charset="0"/>
                        </a:rPr>
                        <m:t>p</m:t>
                      </m:r>
                    </m:oMath>
                  </m:oMathPara>
                </a14:m>
                <a:endParaRPr lang="en-US" sz="1200" dirty="0"/>
              </a:p>
            </p:txBody>
          </p:sp>
        </mc:Choice>
        <mc:Fallback xmlns="">
          <p:sp>
            <p:nvSpPr>
              <p:cNvPr id="24" name="TextBox 23">
                <a:extLst>
                  <a:ext uri="{FF2B5EF4-FFF2-40B4-BE49-F238E27FC236}">
                    <a16:creationId xmlns:a16="http://schemas.microsoft.com/office/drawing/2014/main" id="{FBA9B663-642D-4B60-8E5E-CEE02F0FFB0F}"/>
                  </a:ext>
                </a:extLst>
              </p:cNvPr>
              <p:cNvSpPr txBox="1">
                <a:spLocks noRot="1" noChangeAspect="1" noMove="1" noResize="1" noEditPoints="1" noAdjustHandles="1" noChangeArrowheads="1" noChangeShapeType="1" noTextEdit="1"/>
              </p:cNvSpPr>
              <p:nvPr/>
            </p:nvSpPr>
            <p:spPr>
              <a:xfrm>
                <a:off x="6753714" y="1275880"/>
                <a:ext cx="1102866" cy="184666"/>
              </a:xfrm>
              <a:prstGeom prst="rect">
                <a:avLst/>
              </a:prstGeom>
              <a:blipFill>
                <a:blip r:embed="rId3"/>
                <a:stretch>
                  <a:fillRect l="-2762" r="-2762" b="-32258"/>
                </a:stretch>
              </a:blipFill>
            </p:spPr>
            <p:txBody>
              <a:bodyPr/>
              <a:lstStyle/>
              <a:p>
                <a:r>
                  <a:rPr lang="en-US">
                    <a:noFill/>
                  </a:rPr>
                  <a:t> </a:t>
                </a:r>
              </a:p>
            </p:txBody>
          </p:sp>
        </mc:Fallback>
      </mc:AlternateContent>
    </p:spTree>
    <p:extLst>
      <p:ext uri="{BB962C8B-B14F-4D97-AF65-F5344CB8AC3E}">
        <p14:creationId xmlns:p14="http://schemas.microsoft.com/office/powerpoint/2010/main" val="1718683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014AE272-B828-4231-B6A5-14E9096B6222}"/>
              </a:ext>
            </a:extLst>
          </p:cNvPr>
          <p:cNvPicPr>
            <a:picLocks noGrp="1" noChangeAspect="1"/>
          </p:cNvPicPr>
          <p:nvPr>
            <p:ph sz="quarter" idx="31"/>
          </p:nvPr>
        </p:nvPicPr>
        <p:blipFill>
          <a:blip r:embed="rId2"/>
          <a:stretch>
            <a:fillRect/>
          </a:stretch>
        </p:blipFill>
        <p:spPr>
          <a:xfrm>
            <a:off x="928084" y="1791788"/>
            <a:ext cx="7340220" cy="1999661"/>
          </a:xfrm>
          <a:prstGeom prst="rect">
            <a:avLst/>
          </a:prstGeom>
        </p:spPr>
      </p:pic>
      <p:sp>
        <p:nvSpPr>
          <p:cNvPr id="3" name="Text Placeholder 2">
            <a:extLst>
              <a:ext uri="{FF2B5EF4-FFF2-40B4-BE49-F238E27FC236}">
                <a16:creationId xmlns:a16="http://schemas.microsoft.com/office/drawing/2014/main" id="{CAAE35D8-3F48-4C69-B9E4-60A357B387CE}"/>
              </a:ext>
            </a:extLst>
          </p:cNvPr>
          <p:cNvSpPr>
            <a:spLocks noGrp="1"/>
          </p:cNvSpPr>
          <p:nvPr>
            <p:ph type="body" sz="quarter" idx="32"/>
          </p:nvPr>
        </p:nvSpPr>
        <p:spPr/>
        <p:txBody>
          <a:bodyPr>
            <a:normAutofit fontScale="92500" lnSpcReduction="10000"/>
          </a:bodyPr>
          <a:lstStyle/>
          <a:p>
            <a:r>
              <a:rPr lang="en-US" dirty="0"/>
              <a:t>System Overview</a:t>
            </a:r>
          </a:p>
        </p:txBody>
      </p:sp>
      <p:sp>
        <p:nvSpPr>
          <p:cNvPr id="4" name="Text Placeholder 3">
            <a:extLst>
              <a:ext uri="{FF2B5EF4-FFF2-40B4-BE49-F238E27FC236}">
                <a16:creationId xmlns:a16="http://schemas.microsoft.com/office/drawing/2014/main" id="{51FC4154-EF85-4A82-A412-00EEDBB3BAB0}"/>
              </a:ext>
            </a:extLst>
          </p:cNvPr>
          <p:cNvSpPr>
            <a:spLocks noGrp="1"/>
          </p:cNvSpPr>
          <p:nvPr>
            <p:ph type="body" sz="quarter" idx="33"/>
          </p:nvPr>
        </p:nvSpPr>
        <p:spPr/>
        <p:txBody>
          <a:bodyPr>
            <a:normAutofit fontScale="85000" lnSpcReduction="20000"/>
          </a:bodyPr>
          <a:lstStyle/>
          <a:p>
            <a:r>
              <a:rPr lang="en-US" dirty="0"/>
              <a:t>Circuit Analysis Point of View</a:t>
            </a:r>
          </a:p>
        </p:txBody>
      </p:sp>
      <p:sp>
        <p:nvSpPr>
          <p:cNvPr id="5" name="Slide Number Placeholder 4">
            <a:extLst>
              <a:ext uri="{FF2B5EF4-FFF2-40B4-BE49-F238E27FC236}">
                <a16:creationId xmlns:a16="http://schemas.microsoft.com/office/drawing/2014/main" id="{291717C2-45D3-4F05-87FD-4F0B39F9314D}"/>
              </a:ext>
            </a:extLst>
          </p:cNvPr>
          <p:cNvSpPr>
            <a:spLocks noGrp="1"/>
          </p:cNvSpPr>
          <p:nvPr>
            <p:ph type="sldNum" sz="quarter" idx="4"/>
          </p:nvPr>
        </p:nvSpPr>
        <p:spPr/>
        <p:txBody>
          <a:bodyPr/>
          <a:lstStyle/>
          <a:p>
            <a:r>
              <a:rPr lang="en-US"/>
              <a:t>Page </a:t>
            </a:r>
            <a:fld id="{5A9C12DC-491F-9444-86A2-13AC5C62A2FC}" type="slidenum">
              <a:rPr lang="en-US" smtClean="0"/>
              <a:pPr/>
              <a:t>47</a:t>
            </a:fld>
            <a:endParaRPr lang="en-US" dirty="0"/>
          </a:p>
        </p:txBody>
      </p:sp>
      <p:sp>
        <p:nvSpPr>
          <p:cNvPr id="6" name="Footer Placeholder 5">
            <a:extLst>
              <a:ext uri="{FF2B5EF4-FFF2-40B4-BE49-F238E27FC236}">
                <a16:creationId xmlns:a16="http://schemas.microsoft.com/office/drawing/2014/main" id="{1107796F-D8D5-4E93-A672-779693F482A2}"/>
              </a:ext>
            </a:extLst>
          </p:cNvPr>
          <p:cNvSpPr>
            <a:spLocks noGrp="1"/>
          </p:cNvSpPr>
          <p:nvPr>
            <p:ph type="ftr" sz="quarter" idx="3"/>
          </p:nvPr>
        </p:nvSpPr>
        <p:spPr/>
        <p:txBody>
          <a:bodyPr/>
          <a:lstStyle/>
          <a:p>
            <a:r>
              <a:rPr lang="en-US"/>
              <a:t>Property of Schneider Electric |</a:t>
            </a:r>
            <a:endParaRPr lang="en-US" dirty="0"/>
          </a:p>
        </p:txBody>
      </p:sp>
      <p:pic>
        <p:nvPicPr>
          <p:cNvPr id="11" name="Content Placeholder 16">
            <a:extLst>
              <a:ext uri="{FF2B5EF4-FFF2-40B4-BE49-F238E27FC236}">
                <a16:creationId xmlns:a16="http://schemas.microsoft.com/office/drawing/2014/main" id="{B0DEDB5B-419D-4FCF-82A3-921ABFB18B63}"/>
              </a:ext>
            </a:extLst>
          </p:cNvPr>
          <p:cNvPicPr>
            <a:picLocks noChangeAspect="1"/>
          </p:cNvPicPr>
          <p:nvPr/>
        </p:nvPicPr>
        <p:blipFill>
          <a:blip r:embed="rId3"/>
          <a:stretch>
            <a:fillRect/>
          </a:stretch>
        </p:blipFill>
        <p:spPr>
          <a:xfrm>
            <a:off x="801053" y="2234617"/>
            <a:ext cx="900104" cy="541020"/>
          </a:xfrm>
          <a:prstGeom prst="rect">
            <a:avLst/>
          </a:prstGeom>
        </p:spPr>
      </p:pic>
      <p:pic>
        <p:nvPicPr>
          <p:cNvPr id="12" name="Content Placeholder 12">
            <a:extLst>
              <a:ext uri="{FF2B5EF4-FFF2-40B4-BE49-F238E27FC236}">
                <a16:creationId xmlns:a16="http://schemas.microsoft.com/office/drawing/2014/main" id="{9218445F-0F47-4A5D-8CC5-9866A04970A5}"/>
              </a:ext>
            </a:extLst>
          </p:cNvPr>
          <p:cNvPicPr>
            <a:picLocks noChangeAspect="1"/>
          </p:cNvPicPr>
          <p:nvPr/>
        </p:nvPicPr>
        <p:blipFill>
          <a:blip r:embed="rId4"/>
          <a:stretch>
            <a:fillRect/>
          </a:stretch>
        </p:blipFill>
        <p:spPr>
          <a:xfrm>
            <a:off x="2414359" y="1268730"/>
            <a:ext cx="900104" cy="541020"/>
          </a:xfrm>
          <a:prstGeom prst="rect">
            <a:avLst/>
          </a:prstGeom>
        </p:spPr>
      </p:pic>
      <p:pic>
        <p:nvPicPr>
          <p:cNvPr id="13" name="Content Placeholder 12">
            <a:extLst>
              <a:ext uri="{FF2B5EF4-FFF2-40B4-BE49-F238E27FC236}">
                <a16:creationId xmlns:a16="http://schemas.microsoft.com/office/drawing/2014/main" id="{D64D1FB0-3E2C-40DF-9ABC-CC0E4F0E4C38}"/>
              </a:ext>
            </a:extLst>
          </p:cNvPr>
          <p:cNvPicPr>
            <a:picLocks noChangeAspect="1"/>
          </p:cNvPicPr>
          <p:nvPr/>
        </p:nvPicPr>
        <p:blipFill>
          <a:blip r:embed="rId5"/>
          <a:stretch>
            <a:fillRect/>
          </a:stretch>
        </p:blipFill>
        <p:spPr>
          <a:xfrm>
            <a:off x="3821345" y="2428904"/>
            <a:ext cx="900106" cy="541021"/>
          </a:xfrm>
          <a:prstGeom prst="rect">
            <a:avLst/>
          </a:prstGeom>
        </p:spPr>
      </p:pic>
      <p:pic>
        <p:nvPicPr>
          <p:cNvPr id="14" name="Content Placeholder 12">
            <a:extLst>
              <a:ext uri="{FF2B5EF4-FFF2-40B4-BE49-F238E27FC236}">
                <a16:creationId xmlns:a16="http://schemas.microsoft.com/office/drawing/2014/main" id="{4F9B6105-1527-4EC5-B3D3-D09B8EDD2965}"/>
              </a:ext>
            </a:extLst>
          </p:cNvPr>
          <p:cNvPicPr>
            <a:picLocks noChangeAspect="1"/>
          </p:cNvPicPr>
          <p:nvPr/>
        </p:nvPicPr>
        <p:blipFill>
          <a:blip r:embed="rId4"/>
          <a:stretch>
            <a:fillRect/>
          </a:stretch>
        </p:blipFill>
        <p:spPr>
          <a:xfrm>
            <a:off x="6672322" y="2262519"/>
            <a:ext cx="900104" cy="541020"/>
          </a:xfrm>
          <a:prstGeom prst="rect">
            <a:avLst/>
          </a:prstGeom>
        </p:spPr>
      </p:pic>
      <p:sp>
        <p:nvSpPr>
          <p:cNvPr id="15" name="Oval 14">
            <a:extLst>
              <a:ext uri="{FF2B5EF4-FFF2-40B4-BE49-F238E27FC236}">
                <a16:creationId xmlns:a16="http://schemas.microsoft.com/office/drawing/2014/main" id="{9A44BD4D-FE98-4294-B1BB-E4E154762272}"/>
              </a:ext>
            </a:extLst>
          </p:cNvPr>
          <p:cNvSpPr/>
          <p:nvPr/>
        </p:nvSpPr>
        <p:spPr>
          <a:xfrm>
            <a:off x="6676101" y="1944341"/>
            <a:ext cx="136179" cy="134677"/>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99F4C8-E511-43C2-AC76-F8C7AF1E262D}"/>
              </a:ext>
            </a:extLst>
          </p:cNvPr>
          <p:cNvSpPr/>
          <p:nvPr/>
        </p:nvSpPr>
        <p:spPr>
          <a:xfrm>
            <a:off x="3742401" y="1944341"/>
            <a:ext cx="136179" cy="134677"/>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F1B3B72-DD2C-41B0-96AF-DCBA1082E0C9}"/>
              </a:ext>
            </a:extLst>
          </p:cNvPr>
          <p:cNvSpPr/>
          <p:nvPr/>
        </p:nvSpPr>
        <p:spPr>
          <a:xfrm>
            <a:off x="2894891" y="1944341"/>
            <a:ext cx="136179" cy="134677"/>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1B42B4D-A925-42ED-B527-A2044D94C821}"/>
              </a:ext>
            </a:extLst>
          </p:cNvPr>
          <p:cNvSpPr/>
          <p:nvPr/>
        </p:nvSpPr>
        <p:spPr>
          <a:xfrm>
            <a:off x="184323" y="2370450"/>
            <a:ext cx="136179" cy="134677"/>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D52A3872-B6A4-4054-B9BE-54DA4CDE46FF}"/>
              </a:ext>
            </a:extLst>
          </p:cNvPr>
          <p:cNvCxnSpPr>
            <a:stCxn id="18" idx="6"/>
            <a:endCxn id="11" idx="1"/>
          </p:cNvCxnSpPr>
          <p:nvPr/>
        </p:nvCxnSpPr>
        <p:spPr>
          <a:xfrm>
            <a:off x="320502" y="2437789"/>
            <a:ext cx="480551" cy="67338"/>
          </a:xfrm>
          <a:prstGeom prst="straightConnector1">
            <a:avLst/>
          </a:prstGeom>
          <a:ln w="3175">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22" name="Straight Arrow Connector 21">
            <a:extLst>
              <a:ext uri="{FF2B5EF4-FFF2-40B4-BE49-F238E27FC236}">
                <a16:creationId xmlns:a16="http://schemas.microsoft.com/office/drawing/2014/main" id="{C2B477D1-8897-434E-AE2F-21DE6580E221}"/>
              </a:ext>
            </a:extLst>
          </p:cNvPr>
          <p:cNvCxnSpPr>
            <a:stCxn id="17" idx="0"/>
            <a:endCxn id="12" idx="2"/>
          </p:cNvCxnSpPr>
          <p:nvPr/>
        </p:nvCxnSpPr>
        <p:spPr>
          <a:xfrm flipH="1" flipV="1">
            <a:off x="2864411" y="1809750"/>
            <a:ext cx="98570" cy="134591"/>
          </a:xfrm>
          <a:prstGeom prst="straightConnector1">
            <a:avLst/>
          </a:prstGeom>
          <a:ln w="3175">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24" name="Straight Arrow Connector 23">
            <a:extLst>
              <a:ext uri="{FF2B5EF4-FFF2-40B4-BE49-F238E27FC236}">
                <a16:creationId xmlns:a16="http://schemas.microsoft.com/office/drawing/2014/main" id="{8AED30B8-A35B-4020-A9B6-09745702AA09}"/>
              </a:ext>
            </a:extLst>
          </p:cNvPr>
          <p:cNvCxnSpPr>
            <a:stCxn id="16" idx="5"/>
            <a:endCxn id="13" idx="0"/>
          </p:cNvCxnSpPr>
          <p:nvPr/>
        </p:nvCxnSpPr>
        <p:spPr>
          <a:xfrm>
            <a:off x="3858637" y="2059295"/>
            <a:ext cx="412761" cy="369609"/>
          </a:xfrm>
          <a:prstGeom prst="straightConnector1">
            <a:avLst/>
          </a:prstGeom>
          <a:ln w="3175">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26" name="Straight Arrow Connector 25">
            <a:extLst>
              <a:ext uri="{FF2B5EF4-FFF2-40B4-BE49-F238E27FC236}">
                <a16:creationId xmlns:a16="http://schemas.microsoft.com/office/drawing/2014/main" id="{817BFB9F-EFA1-419A-BCF1-4D12B4B96D4E}"/>
              </a:ext>
            </a:extLst>
          </p:cNvPr>
          <p:cNvCxnSpPr>
            <a:stCxn id="15" idx="5"/>
            <a:endCxn id="14" idx="0"/>
          </p:cNvCxnSpPr>
          <p:nvPr/>
        </p:nvCxnSpPr>
        <p:spPr>
          <a:xfrm>
            <a:off x="6792337" y="2059295"/>
            <a:ext cx="330037" cy="203224"/>
          </a:xfrm>
          <a:prstGeom prst="straightConnector1">
            <a:avLst/>
          </a:prstGeom>
          <a:ln w="3175">
            <a:solidFill>
              <a:schemeClr val="tx1"/>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02466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303EB3B-2310-4BF7-9585-F3B955469878}"/>
              </a:ext>
            </a:extLst>
          </p:cNvPr>
          <p:cNvPicPr>
            <a:picLocks noGrp="1" noChangeAspect="1"/>
          </p:cNvPicPr>
          <p:nvPr>
            <p:ph sz="quarter" idx="31"/>
          </p:nvPr>
        </p:nvPicPr>
        <p:blipFill>
          <a:blip r:embed="rId2"/>
          <a:stretch>
            <a:fillRect/>
          </a:stretch>
        </p:blipFill>
        <p:spPr>
          <a:xfrm>
            <a:off x="258763" y="1635362"/>
            <a:ext cx="8678862" cy="2312514"/>
          </a:xfrm>
          <a:prstGeom prst="rect">
            <a:avLst/>
          </a:prstGeom>
        </p:spPr>
      </p:pic>
      <p:sp>
        <p:nvSpPr>
          <p:cNvPr id="3" name="Text Placeholder 2">
            <a:extLst>
              <a:ext uri="{FF2B5EF4-FFF2-40B4-BE49-F238E27FC236}">
                <a16:creationId xmlns:a16="http://schemas.microsoft.com/office/drawing/2014/main" id="{CAAE35D8-3F48-4C69-B9E4-60A357B387CE}"/>
              </a:ext>
            </a:extLst>
          </p:cNvPr>
          <p:cNvSpPr>
            <a:spLocks noGrp="1"/>
          </p:cNvSpPr>
          <p:nvPr>
            <p:ph type="body" sz="quarter" idx="32"/>
          </p:nvPr>
        </p:nvSpPr>
        <p:spPr/>
        <p:txBody>
          <a:bodyPr>
            <a:normAutofit fontScale="92500" lnSpcReduction="10000"/>
          </a:bodyPr>
          <a:lstStyle/>
          <a:p>
            <a:r>
              <a:rPr lang="en-US" dirty="0"/>
              <a:t>System Overview</a:t>
            </a:r>
          </a:p>
        </p:txBody>
      </p:sp>
      <p:sp>
        <p:nvSpPr>
          <p:cNvPr id="4" name="Text Placeholder 3">
            <a:extLst>
              <a:ext uri="{FF2B5EF4-FFF2-40B4-BE49-F238E27FC236}">
                <a16:creationId xmlns:a16="http://schemas.microsoft.com/office/drawing/2014/main" id="{51FC4154-EF85-4A82-A412-00EEDBB3BAB0}"/>
              </a:ext>
            </a:extLst>
          </p:cNvPr>
          <p:cNvSpPr>
            <a:spLocks noGrp="1"/>
          </p:cNvSpPr>
          <p:nvPr>
            <p:ph type="body" sz="quarter" idx="33"/>
          </p:nvPr>
        </p:nvSpPr>
        <p:spPr/>
        <p:txBody>
          <a:bodyPr>
            <a:normAutofit fontScale="85000" lnSpcReduction="20000"/>
          </a:bodyPr>
          <a:lstStyle/>
          <a:p>
            <a:r>
              <a:rPr lang="en-US" dirty="0"/>
              <a:t>Could looks something like this</a:t>
            </a:r>
          </a:p>
        </p:txBody>
      </p:sp>
      <p:sp>
        <p:nvSpPr>
          <p:cNvPr id="5" name="Slide Number Placeholder 4">
            <a:extLst>
              <a:ext uri="{FF2B5EF4-FFF2-40B4-BE49-F238E27FC236}">
                <a16:creationId xmlns:a16="http://schemas.microsoft.com/office/drawing/2014/main" id="{291717C2-45D3-4F05-87FD-4F0B39F9314D}"/>
              </a:ext>
            </a:extLst>
          </p:cNvPr>
          <p:cNvSpPr>
            <a:spLocks noGrp="1"/>
          </p:cNvSpPr>
          <p:nvPr>
            <p:ph type="sldNum" sz="quarter" idx="4"/>
          </p:nvPr>
        </p:nvSpPr>
        <p:spPr/>
        <p:txBody>
          <a:bodyPr/>
          <a:lstStyle/>
          <a:p>
            <a:r>
              <a:rPr lang="en-US"/>
              <a:t>Page </a:t>
            </a:r>
            <a:fld id="{5A9C12DC-491F-9444-86A2-13AC5C62A2FC}" type="slidenum">
              <a:rPr lang="en-US" smtClean="0"/>
              <a:pPr/>
              <a:t>48</a:t>
            </a:fld>
            <a:endParaRPr lang="en-US" dirty="0"/>
          </a:p>
        </p:txBody>
      </p:sp>
      <p:sp>
        <p:nvSpPr>
          <p:cNvPr id="6" name="Footer Placeholder 5">
            <a:extLst>
              <a:ext uri="{FF2B5EF4-FFF2-40B4-BE49-F238E27FC236}">
                <a16:creationId xmlns:a16="http://schemas.microsoft.com/office/drawing/2014/main" id="{1107796F-D8D5-4E93-A672-779693F482A2}"/>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1221452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303EB3B-2310-4BF7-9585-F3B955469878}"/>
              </a:ext>
            </a:extLst>
          </p:cNvPr>
          <p:cNvPicPr>
            <a:picLocks noGrp="1" noChangeAspect="1"/>
          </p:cNvPicPr>
          <p:nvPr>
            <p:ph sz="quarter" idx="31"/>
          </p:nvPr>
        </p:nvPicPr>
        <p:blipFill>
          <a:blip r:embed="rId3"/>
          <a:stretch>
            <a:fillRect/>
          </a:stretch>
        </p:blipFill>
        <p:spPr>
          <a:xfrm>
            <a:off x="258763" y="1635362"/>
            <a:ext cx="8678862" cy="2312514"/>
          </a:xfrm>
          <a:prstGeom prst="rect">
            <a:avLst/>
          </a:prstGeom>
        </p:spPr>
      </p:pic>
      <p:sp>
        <p:nvSpPr>
          <p:cNvPr id="3" name="Text Placeholder 2">
            <a:extLst>
              <a:ext uri="{FF2B5EF4-FFF2-40B4-BE49-F238E27FC236}">
                <a16:creationId xmlns:a16="http://schemas.microsoft.com/office/drawing/2014/main" id="{CAAE35D8-3F48-4C69-B9E4-60A357B387CE}"/>
              </a:ext>
            </a:extLst>
          </p:cNvPr>
          <p:cNvSpPr>
            <a:spLocks noGrp="1"/>
          </p:cNvSpPr>
          <p:nvPr>
            <p:ph type="body" sz="quarter" idx="32"/>
          </p:nvPr>
        </p:nvSpPr>
        <p:spPr/>
        <p:txBody>
          <a:bodyPr>
            <a:normAutofit fontScale="92500" lnSpcReduction="10000"/>
          </a:bodyPr>
          <a:lstStyle/>
          <a:p>
            <a:r>
              <a:rPr lang="en-US" dirty="0"/>
              <a:t>System Overview</a:t>
            </a:r>
          </a:p>
        </p:txBody>
      </p:sp>
      <p:sp>
        <p:nvSpPr>
          <p:cNvPr id="4" name="Text Placeholder 3">
            <a:extLst>
              <a:ext uri="{FF2B5EF4-FFF2-40B4-BE49-F238E27FC236}">
                <a16:creationId xmlns:a16="http://schemas.microsoft.com/office/drawing/2014/main" id="{51FC4154-EF85-4A82-A412-00EEDBB3BAB0}"/>
              </a:ext>
            </a:extLst>
          </p:cNvPr>
          <p:cNvSpPr>
            <a:spLocks noGrp="1"/>
          </p:cNvSpPr>
          <p:nvPr>
            <p:ph type="body" sz="quarter" idx="33"/>
          </p:nvPr>
        </p:nvSpPr>
        <p:spPr/>
        <p:txBody>
          <a:bodyPr>
            <a:normAutofit fontScale="85000" lnSpcReduction="20000"/>
          </a:bodyPr>
          <a:lstStyle/>
          <a:p>
            <a:endParaRPr lang="en-US" dirty="0"/>
          </a:p>
        </p:txBody>
      </p:sp>
      <p:sp>
        <p:nvSpPr>
          <p:cNvPr id="5" name="Slide Number Placeholder 4">
            <a:extLst>
              <a:ext uri="{FF2B5EF4-FFF2-40B4-BE49-F238E27FC236}">
                <a16:creationId xmlns:a16="http://schemas.microsoft.com/office/drawing/2014/main" id="{291717C2-45D3-4F05-87FD-4F0B39F9314D}"/>
              </a:ext>
            </a:extLst>
          </p:cNvPr>
          <p:cNvSpPr>
            <a:spLocks noGrp="1"/>
          </p:cNvSpPr>
          <p:nvPr>
            <p:ph type="sldNum" sz="quarter" idx="4"/>
          </p:nvPr>
        </p:nvSpPr>
        <p:spPr/>
        <p:txBody>
          <a:bodyPr/>
          <a:lstStyle/>
          <a:p>
            <a:r>
              <a:rPr lang="en-US"/>
              <a:t>Page </a:t>
            </a:r>
            <a:fld id="{5A9C12DC-491F-9444-86A2-13AC5C62A2FC}" type="slidenum">
              <a:rPr lang="en-US" smtClean="0"/>
              <a:pPr/>
              <a:t>49</a:t>
            </a:fld>
            <a:endParaRPr lang="en-US" dirty="0"/>
          </a:p>
        </p:txBody>
      </p:sp>
      <p:sp>
        <p:nvSpPr>
          <p:cNvPr id="6" name="Footer Placeholder 5">
            <a:extLst>
              <a:ext uri="{FF2B5EF4-FFF2-40B4-BE49-F238E27FC236}">
                <a16:creationId xmlns:a16="http://schemas.microsoft.com/office/drawing/2014/main" id="{1107796F-D8D5-4E93-A672-779693F482A2}"/>
              </a:ext>
            </a:extLst>
          </p:cNvPr>
          <p:cNvSpPr>
            <a:spLocks noGrp="1"/>
          </p:cNvSpPr>
          <p:nvPr>
            <p:ph type="ftr" sz="quarter" idx="3"/>
          </p:nvPr>
        </p:nvSpPr>
        <p:spPr/>
        <p:txBody>
          <a:bodyPr/>
          <a:lstStyle/>
          <a:p>
            <a:r>
              <a:rPr lang="en-US"/>
              <a:t>Property of Schneider Electric |</a:t>
            </a:r>
            <a:endParaRPr lang="en-US" dirty="0"/>
          </a:p>
        </p:txBody>
      </p:sp>
      <p:grpSp>
        <p:nvGrpSpPr>
          <p:cNvPr id="7" name="Group 6">
            <a:extLst>
              <a:ext uri="{FF2B5EF4-FFF2-40B4-BE49-F238E27FC236}">
                <a16:creationId xmlns:a16="http://schemas.microsoft.com/office/drawing/2014/main" id="{09557CF4-359B-4FAC-9215-50AC23D584EA}"/>
              </a:ext>
            </a:extLst>
          </p:cNvPr>
          <p:cNvGrpSpPr/>
          <p:nvPr/>
        </p:nvGrpSpPr>
        <p:grpSpPr>
          <a:xfrm>
            <a:off x="2418080" y="2081703"/>
            <a:ext cx="313940" cy="477752"/>
            <a:chOff x="3413222" y="366670"/>
            <a:chExt cx="1134051" cy="1048364"/>
          </a:xfrm>
        </p:grpSpPr>
        <p:sp>
          <p:nvSpPr>
            <p:cNvPr id="2" name="Freeform: Shape 1">
              <a:extLst>
                <a:ext uri="{FF2B5EF4-FFF2-40B4-BE49-F238E27FC236}">
                  <a16:creationId xmlns:a16="http://schemas.microsoft.com/office/drawing/2014/main" id="{DBC1738A-4C60-4074-AC10-C454809A8977}"/>
                </a:ext>
              </a:extLst>
            </p:cNvPr>
            <p:cNvSpPr/>
            <p:nvPr/>
          </p:nvSpPr>
          <p:spPr>
            <a:xfrm rot="20613618">
              <a:off x="3413222" y="514773"/>
              <a:ext cx="382968" cy="887307"/>
            </a:xfrm>
            <a:custGeom>
              <a:avLst/>
              <a:gdLst>
                <a:gd name="connsiteX0" fmla="*/ 210511 w 382968"/>
                <a:gd name="connsiteY0" fmla="*/ 887307 h 887307"/>
                <a:gd name="connsiteX1" fmla="*/ 95365 w 382968"/>
                <a:gd name="connsiteY1" fmla="*/ 758614 h 887307"/>
                <a:gd name="connsiteX2" fmla="*/ 291791 w 382968"/>
                <a:gd name="connsiteY2" fmla="*/ 602827 h 887307"/>
                <a:gd name="connsiteX3" fmla="*/ 538 w 382968"/>
                <a:gd name="connsiteY3" fmla="*/ 474134 h 887307"/>
                <a:gd name="connsiteX4" fmla="*/ 379845 w 382968"/>
                <a:gd name="connsiteY4" fmla="*/ 196427 h 887307"/>
                <a:gd name="connsiteX5" fmla="*/ 149551 w 382968"/>
                <a:gd name="connsiteY5" fmla="*/ 0 h 88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68" h="887307">
                  <a:moveTo>
                    <a:pt x="210511" y="887307"/>
                  </a:moveTo>
                  <a:cubicBezTo>
                    <a:pt x="146164" y="846667"/>
                    <a:pt x="81818" y="806027"/>
                    <a:pt x="95365" y="758614"/>
                  </a:cubicBezTo>
                  <a:cubicBezTo>
                    <a:pt x="108912" y="711201"/>
                    <a:pt x="307596" y="650240"/>
                    <a:pt x="291791" y="602827"/>
                  </a:cubicBezTo>
                  <a:cubicBezTo>
                    <a:pt x="275986" y="555414"/>
                    <a:pt x="-14138" y="541867"/>
                    <a:pt x="538" y="474134"/>
                  </a:cubicBezTo>
                  <a:cubicBezTo>
                    <a:pt x="15214" y="406401"/>
                    <a:pt x="355010" y="275449"/>
                    <a:pt x="379845" y="196427"/>
                  </a:cubicBezTo>
                  <a:cubicBezTo>
                    <a:pt x="404681" y="117405"/>
                    <a:pt x="277116" y="58702"/>
                    <a:pt x="149551" y="0"/>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6130D4F5-9A29-4B42-9073-8237BF20FEDD}"/>
                </a:ext>
              </a:extLst>
            </p:cNvPr>
            <p:cNvSpPr/>
            <p:nvPr/>
          </p:nvSpPr>
          <p:spPr>
            <a:xfrm>
              <a:off x="3789141" y="366670"/>
              <a:ext cx="382968" cy="887307"/>
            </a:xfrm>
            <a:custGeom>
              <a:avLst/>
              <a:gdLst>
                <a:gd name="connsiteX0" fmla="*/ 210511 w 382968"/>
                <a:gd name="connsiteY0" fmla="*/ 887307 h 887307"/>
                <a:gd name="connsiteX1" fmla="*/ 95365 w 382968"/>
                <a:gd name="connsiteY1" fmla="*/ 758614 h 887307"/>
                <a:gd name="connsiteX2" fmla="*/ 291791 w 382968"/>
                <a:gd name="connsiteY2" fmla="*/ 602827 h 887307"/>
                <a:gd name="connsiteX3" fmla="*/ 538 w 382968"/>
                <a:gd name="connsiteY3" fmla="*/ 474134 h 887307"/>
                <a:gd name="connsiteX4" fmla="*/ 379845 w 382968"/>
                <a:gd name="connsiteY4" fmla="*/ 196427 h 887307"/>
                <a:gd name="connsiteX5" fmla="*/ 149551 w 382968"/>
                <a:gd name="connsiteY5" fmla="*/ 0 h 88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68" h="887307">
                  <a:moveTo>
                    <a:pt x="210511" y="887307"/>
                  </a:moveTo>
                  <a:cubicBezTo>
                    <a:pt x="146164" y="846667"/>
                    <a:pt x="81818" y="806027"/>
                    <a:pt x="95365" y="758614"/>
                  </a:cubicBezTo>
                  <a:cubicBezTo>
                    <a:pt x="108912" y="711201"/>
                    <a:pt x="307596" y="650240"/>
                    <a:pt x="291791" y="602827"/>
                  </a:cubicBezTo>
                  <a:cubicBezTo>
                    <a:pt x="275986" y="555414"/>
                    <a:pt x="-14138" y="541867"/>
                    <a:pt x="538" y="474134"/>
                  </a:cubicBezTo>
                  <a:cubicBezTo>
                    <a:pt x="15214" y="406401"/>
                    <a:pt x="355010" y="275449"/>
                    <a:pt x="379845" y="196427"/>
                  </a:cubicBezTo>
                  <a:cubicBezTo>
                    <a:pt x="404681" y="117405"/>
                    <a:pt x="277116" y="58702"/>
                    <a:pt x="149551" y="0"/>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B6F7F99-2F34-4148-BCE1-7100D998DFCF}"/>
                </a:ext>
              </a:extLst>
            </p:cNvPr>
            <p:cNvSpPr/>
            <p:nvPr/>
          </p:nvSpPr>
          <p:spPr>
            <a:xfrm rot="993382">
              <a:off x="4164305" y="527727"/>
              <a:ext cx="382968" cy="887307"/>
            </a:xfrm>
            <a:custGeom>
              <a:avLst/>
              <a:gdLst>
                <a:gd name="connsiteX0" fmla="*/ 210511 w 382968"/>
                <a:gd name="connsiteY0" fmla="*/ 887307 h 887307"/>
                <a:gd name="connsiteX1" fmla="*/ 95365 w 382968"/>
                <a:gd name="connsiteY1" fmla="*/ 758614 h 887307"/>
                <a:gd name="connsiteX2" fmla="*/ 291791 w 382968"/>
                <a:gd name="connsiteY2" fmla="*/ 602827 h 887307"/>
                <a:gd name="connsiteX3" fmla="*/ 538 w 382968"/>
                <a:gd name="connsiteY3" fmla="*/ 474134 h 887307"/>
                <a:gd name="connsiteX4" fmla="*/ 379845 w 382968"/>
                <a:gd name="connsiteY4" fmla="*/ 196427 h 887307"/>
                <a:gd name="connsiteX5" fmla="*/ 149551 w 382968"/>
                <a:gd name="connsiteY5" fmla="*/ 0 h 88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68" h="887307">
                  <a:moveTo>
                    <a:pt x="210511" y="887307"/>
                  </a:moveTo>
                  <a:cubicBezTo>
                    <a:pt x="146164" y="846667"/>
                    <a:pt x="81818" y="806027"/>
                    <a:pt x="95365" y="758614"/>
                  </a:cubicBezTo>
                  <a:cubicBezTo>
                    <a:pt x="108912" y="711201"/>
                    <a:pt x="307596" y="650240"/>
                    <a:pt x="291791" y="602827"/>
                  </a:cubicBezTo>
                  <a:cubicBezTo>
                    <a:pt x="275986" y="555414"/>
                    <a:pt x="-14138" y="541867"/>
                    <a:pt x="538" y="474134"/>
                  </a:cubicBezTo>
                  <a:cubicBezTo>
                    <a:pt x="15214" y="406401"/>
                    <a:pt x="355010" y="275449"/>
                    <a:pt x="379845" y="196427"/>
                  </a:cubicBezTo>
                  <a:cubicBezTo>
                    <a:pt x="404681" y="117405"/>
                    <a:pt x="277116" y="58702"/>
                    <a:pt x="149551" y="0"/>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C6993B7A-9DE8-403C-AC16-F34806645DFB}"/>
              </a:ext>
            </a:extLst>
          </p:cNvPr>
          <p:cNvGrpSpPr/>
          <p:nvPr/>
        </p:nvGrpSpPr>
        <p:grpSpPr>
          <a:xfrm>
            <a:off x="4209627" y="2081703"/>
            <a:ext cx="313940" cy="477752"/>
            <a:chOff x="3413222" y="366670"/>
            <a:chExt cx="1134051" cy="1048364"/>
          </a:xfrm>
        </p:grpSpPr>
        <p:sp>
          <p:nvSpPr>
            <p:cNvPr id="12" name="Freeform: Shape 11">
              <a:extLst>
                <a:ext uri="{FF2B5EF4-FFF2-40B4-BE49-F238E27FC236}">
                  <a16:creationId xmlns:a16="http://schemas.microsoft.com/office/drawing/2014/main" id="{2DAB21C3-878D-4333-BB09-81633A0627BA}"/>
                </a:ext>
              </a:extLst>
            </p:cNvPr>
            <p:cNvSpPr/>
            <p:nvPr/>
          </p:nvSpPr>
          <p:spPr>
            <a:xfrm rot="20613618">
              <a:off x="3413222" y="514773"/>
              <a:ext cx="382968" cy="887307"/>
            </a:xfrm>
            <a:custGeom>
              <a:avLst/>
              <a:gdLst>
                <a:gd name="connsiteX0" fmla="*/ 210511 w 382968"/>
                <a:gd name="connsiteY0" fmla="*/ 887307 h 887307"/>
                <a:gd name="connsiteX1" fmla="*/ 95365 w 382968"/>
                <a:gd name="connsiteY1" fmla="*/ 758614 h 887307"/>
                <a:gd name="connsiteX2" fmla="*/ 291791 w 382968"/>
                <a:gd name="connsiteY2" fmla="*/ 602827 h 887307"/>
                <a:gd name="connsiteX3" fmla="*/ 538 w 382968"/>
                <a:gd name="connsiteY3" fmla="*/ 474134 h 887307"/>
                <a:gd name="connsiteX4" fmla="*/ 379845 w 382968"/>
                <a:gd name="connsiteY4" fmla="*/ 196427 h 887307"/>
                <a:gd name="connsiteX5" fmla="*/ 149551 w 382968"/>
                <a:gd name="connsiteY5" fmla="*/ 0 h 88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68" h="887307">
                  <a:moveTo>
                    <a:pt x="210511" y="887307"/>
                  </a:moveTo>
                  <a:cubicBezTo>
                    <a:pt x="146164" y="846667"/>
                    <a:pt x="81818" y="806027"/>
                    <a:pt x="95365" y="758614"/>
                  </a:cubicBezTo>
                  <a:cubicBezTo>
                    <a:pt x="108912" y="711201"/>
                    <a:pt x="307596" y="650240"/>
                    <a:pt x="291791" y="602827"/>
                  </a:cubicBezTo>
                  <a:cubicBezTo>
                    <a:pt x="275986" y="555414"/>
                    <a:pt x="-14138" y="541867"/>
                    <a:pt x="538" y="474134"/>
                  </a:cubicBezTo>
                  <a:cubicBezTo>
                    <a:pt x="15214" y="406401"/>
                    <a:pt x="355010" y="275449"/>
                    <a:pt x="379845" y="196427"/>
                  </a:cubicBezTo>
                  <a:cubicBezTo>
                    <a:pt x="404681" y="117405"/>
                    <a:pt x="277116" y="58702"/>
                    <a:pt x="149551" y="0"/>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F05BDCB-ED18-4FC2-9B32-171A3D5BF914}"/>
                </a:ext>
              </a:extLst>
            </p:cNvPr>
            <p:cNvSpPr/>
            <p:nvPr/>
          </p:nvSpPr>
          <p:spPr>
            <a:xfrm>
              <a:off x="3789141" y="366670"/>
              <a:ext cx="382968" cy="887307"/>
            </a:xfrm>
            <a:custGeom>
              <a:avLst/>
              <a:gdLst>
                <a:gd name="connsiteX0" fmla="*/ 210511 w 382968"/>
                <a:gd name="connsiteY0" fmla="*/ 887307 h 887307"/>
                <a:gd name="connsiteX1" fmla="*/ 95365 w 382968"/>
                <a:gd name="connsiteY1" fmla="*/ 758614 h 887307"/>
                <a:gd name="connsiteX2" fmla="*/ 291791 w 382968"/>
                <a:gd name="connsiteY2" fmla="*/ 602827 h 887307"/>
                <a:gd name="connsiteX3" fmla="*/ 538 w 382968"/>
                <a:gd name="connsiteY3" fmla="*/ 474134 h 887307"/>
                <a:gd name="connsiteX4" fmla="*/ 379845 w 382968"/>
                <a:gd name="connsiteY4" fmla="*/ 196427 h 887307"/>
                <a:gd name="connsiteX5" fmla="*/ 149551 w 382968"/>
                <a:gd name="connsiteY5" fmla="*/ 0 h 88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68" h="887307">
                  <a:moveTo>
                    <a:pt x="210511" y="887307"/>
                  </a:moveTo>
                  <a:cubicBezTo>
                    <a:pt x="146164" y="846667"/>
                    <a:pt x="81818" y="806027"/>
                    <a:pt x="95365" y="758614"/>
                  </a:cubicBezTo>
                  <a:cubicBezTo>
                    <a:pt x="108912" y="711201"/>
                    <a:pt x="307596" y="650240"/>
                    <a:pt x="291791" y="602827"/>
                  </a:cubicBezTo>
                  <a:cubicBezTo>
                    <a:pt x="275986" y="555414"/>
                    <a:pt x="-14138" y="541867"/>
                    <a:pt x="538" y="474134"/>
                  </a:cubicBezTo>
                  <a:cubicBezTo>
                    <a:pt x="15214" y="406401"/>
                    <a:pt x="355010" y="275449"/>
                    <a:pt x="379845" y="196427"/>
                  </a:cubicBezTo>
                  <a:cubicBezTo>
                    <a:pt x="404681" y="117405"/>
                    <a:pt x="277116" y="58702"/>
                    <a:pt x="149551" y="0"/>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9CCB030-CC51-4C0A-BE30-764B7ECDCDAA}"/>
                </a:ext>
              </a:extLst>
            </p:cNvPr>
            <p:cNvSpPr/>
            <p:nvPr/>
          </p:nvSpPr>
          <p:spPr>
            <a:xfrm rot="993382">
              <a:off x="4164305" y="527727"/>
              <a:ext cx="382968" cy="887307"/>
            </a:xfrm>
            <a:custGeom>
              <a:avLst/>
              <a:gdLst>
                <a:gd name="connsiteX0" fmla="*/ 210511 w 382968"/>
                <a:gd name="connsiteY0" fmla="*/ 887307 h 887307"/>
                <a:gd name="connsiteX1" fmla="*/ 95365 w 382968"/>
                <a:gd name="connsiteY1" fmla="*/ 758614 h 887307"/>
                <a:gd name="connsiteX2" fmla="*/ 291791 w 382968"/>
                <a:gd name="connsiteY2" fmla="*/ 602827 h 887307"/>
                <a:gd name="connsiteX3" fmla="*/ 538 w 382968"/>
                <a:gd name="connsiteY3" fmla="*/ 474134 h 887307"/>
                <a:gd name="connsiteX4" fmla="*/ 379845 w 382968"/>
                <a:gd name="connsiteY4" fmla="*/ 196427 h 887307"/>
                <a:gd name="connsiteX5" fmla="*/ 149551 w 382968"/>
                <a:gd name="connsiteY5" fmla="*/ 0 h 88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68" h="887307">
                  <a:moveTo>
                    <a:pt x="210511" y="887307"/>
                  </a:moveTo>
                  <a:cubicBezTo>
                    <a:pt x="146164" y="846667"/>
                    <a:pt x="81818" y="806027"/>
                    <a:pt x="95365" y="758614"/>
                  </a:cubicBezTo>
                  <a:cubicBezTo>
                    <a:pt x="108912" y="711201"/>
                    <a:pt x="307596" y="650240"/>
                    <a:pt x="291791" y="602827"/>
                  </a:cubicBezTo>
                  <a:cubicBezTo>
                    <a:pt x="275986" y="555414"/>
                    <a:pt x="-14138" y="541867"/>
                    <a:pt x="538" y="474134"/>
                  </a:cubicBezTo>
                  <a:cubicBezTo>
                    <a:pt x="15214" y="406401"/>
                    <a:pt x="355010" y="275449"/>
                    <a:pt x="379845" y="196427"/>
                  </a:cubicBezTo>
                  <a:cubicBezTo>
                    <a:pt x="404681" y="117405"/>
                    <a:pt x="277116" y="58702"/>
                    <a:pt x="149551" y="0"/>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B5BF5850-39CB-429C-9C12-6BFA3D4EE0CE}"/>
              </a:ext>
            </a:extLst>
          </p:cNvPr>
          <p:cNvGrpSpPr/>
          <p:nvPr/>
        </p:nvGrpSpPr>
        <p:grpSpPr>
          <a:xfrm>
            <a:off x="5845616" y="2486059"/>
            <a:ext cx="313940" cy="477752"/>
            <a:chOff x="3413222" y="366670"/>
            <a:chExt cx="1134051" cy="1048364"/>
          </a:xfrm>
        </p:grpSpPr>
        <p:sp>
          <p:nvSpPr>
            <p:cNvPr id="16" name="Freeform: Shape 15">
              <a:extLst>
                <a:ext uri="{FF2B5EF4-FFF2-40B4-BE49-F238E27FC236}">
                  <a16:creationId xmlns:a16="http://schemas.microsoft.com/office/drawing/2014/main" id="{6CE11309-8D4C-427A-A2C4-12F722C87AFE}"/>
                </a:ext>
              </a:extLst>
            </p:cNvPr>
            <p:cNvSpPr/>
            <p:nvPr/>
          </p:nvSpPr>
          <p:spPr>
            <a:xfrm rot="20613618">
              <a:off x="3413222" y="514773"/>
              <a:ext cx="382968" cy="887307"/>
            </a:xfrm>
            <a:custGeom>
              <a:avLst/>
              <a:gdLst>
                <a:gd name="connsiteX0" fmla="*/ 210511 w 382968"/>
                <a:gd name="connsiteY0" fmla="*/ 887307 h 887307"/>
                <a:gd name="connsiteX1" fmla="*/ 95365 w 382968"/>
                <a:gd name="connsiteY1" fmla="*/ 758614 h 887307"/>
                <a:gd name="connsiteX2" fmla="*/ 291791 w 382968"/>
                <a:gd name="connsiteY2" fmla="*/ 602827 h 887307"/>
                <a:gd name="connsiteX3" fmla="*/ 538 w 382968"/>
                <a:gd name="connsiteY3" fmla="*/ 474134 h 887307"/>
                <a:gd name="connsiteX4" fmla="*/ 379845 w 382968"/>
                <a:gd name="connsiteY4" fmla="*/ 196427 h 887307"/>
                <a:gd name="connsiteX5" fmla="*/ 149551 w 382968"/>
                <a:gd name="connsiteY5" fmla="*/ 0 h 88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68" h="887307">
                  <a:moveTo>
                    <a:pt x="210511" y="887307"/>
                  </a:moveTo>
                  <a:cubicBezTo>
                    <a:pt x="146164" y="846667"/>
                    <a:pt x="81818" y="806027"/>
                    <a:pt x="95365" y="758614"/>
                  </a:cubicBezTo>
                  <a:cubicBezTo>
                    <a:pt x="108912" y="711201"/>
                    <a:pt x="307596" y="650240"/>
                    <a:pt x="291791" y="602827"/>
                  </a:cubicBezTo>
                  <a:cubicBezTo>
                    <a:pt x="275986" y="555414"/>
                    <a:pt x="-14138" y="541867"/>
                    <a:pt x="538" y="474134"/>
                  </a:cubicBezTo>
                  <a:cubicBezTo>
                    <a:pt x="15214" y="406401"/>
                    <a:pt x="355010" y="275449"/>
                    <a:pt x="379845" y="196427"/>
                  </a:cubicBezTo>
                  <a:cubicBezTo>
                    <a:pt x="404681" y="117405"/>
                    <a:pt x="277116" y="58702"/>
                    <a:pt x="149551" y="0"/>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D642947-2D1F-4387-B78E-5C6FCAD44288}"/>
                </a:ext>
              </a:extLst>
            </p:cNvPr>
            <p:cNvSpPr/>
            <p:nvPr/>
          </p:nvSpPr>
          <p:spPr>
            <a:xfrm>
              <a:off x="3789141" y="366670"/>
              <a:ext cx="382968" cy="887307"/>
            </a:xfrm>
            <a:custGeom>
              <a:avLst/>
              <a:gdLst>
                <a:gd name="connsiteX0" fmla="*/ 210511 w 382968"/>
                <a:gd name="connsiteY0" fmla="*/ 887307 h 887307"/>
                <a:gd name="connsiteX1" fmla="*/ 95365 w 382968"/>
                <a:gd name="connsiteY1" fmla="*/ 758614 h 887307"/>
                <a:gd name="connsiteX2" fmla="*/ 291791 w 382968"/>
                <a:gd name="connsiteY2" fmla="*/ 602827 h 887307"/>
                <a:gd name="connsiteX3" fmla="*/ 538 w 382968"/>
                <a:gd name="connsiteY3" fmla="*/ 474134 h 887307"/>
                <a:gd name="connsiteX4" fmla="*/ 379845 w 382968"/>
                <a:gd name="connsiteY4" fmla="*/ 196427 h 887307"/>
                <a:gd name="connsiteX5" fmla="*/ 149551 w 382968"/>
                <a:gd name="connsiteY5" fmla="*/ 0 h 88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68" h="887307">
                  <a:moveTo>
                    <a:pt x="210511" y="887307"/>
                  </a:moveTo>
                  <a:cubicBezTo>
                    <a:pt x="146164" y="846667"/>
                    <a:pt x="81818" y="806027"/>
                    <a:pt x="95365" y="758614"/>
                  </a:cubicBezTo>
                  <a:cubicBezTo>
                    <a:pt x="108912" y="711201"/>
                    <a:pt x="307596" y="650240"/>
                    <a:pt x="291791" y="602827"/>
                  </a:cubicBezTo>
                  <a:cubicBezTo>
                    <a:pt x="275986" y="555414"/>
                    <a:pt x="-14138" y="541867"/>
                    <a:pt x="538" y="474134"/>
                  </a:cubicBezTo>
                  <a:cubicBezTo>
                    <a:pt x="15214" y="406401"/>
                    <a:pt x="355010" y="275449"/>
                    <a:pt x="379845" y="196427"/>
                  </a:cubicBezTo>
                  <a:cubicBezTo>
                    <a:pt x="404681" y="117405"/>
                    <a:pt x="277116" y="58702"/>
                    <a:pt x="149551" y="0"/>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BE1A9F3-C519-4403-B506-BC0D0A837A33}"/>
                </a:ext>
              </a:extLst>
            </p:cNvPr>
            <p:cNvSpPr/>
            <p:nvPr/>
          </p:nvSpPr>
          <p:spPr>
            <a:xfrm rot="993382">
              <a:off x="4164305" y="527727"/>
              <a:ext cx="382968" cy="887307"/>
            </a:xfrm>
            <a:custGeom>
              <a:avLst/>
              <a:gdLst>
                <a:gd name="connsiteX0" fmla="*/ 210511 w 382968"/>
                <a:gd name="connsiteY0" fmla="*/ 887307 h 887307"/>
                <a:gd name="connsiteX1" fmla="*/ 95365 w 382968"/>
                <a:gd name="connsiteY1" fmla="*/ 758614 h 887307"/>
                <a:gd name="connsiteX2" fmla="*/ 291791 w 382968"/>
                <a:gd name="connsiteY2" fmla="*/ 602827 h 887307"/>
                <a:gd name="connsiteX3" fmla="*/ 538 w 382968"/>
                <a:gd name="connsiteY3" fmla="*/ 474134 h 887307"/>
                <a:gd name="connsiteX4" fmla="*/ 379845 w 382968"/>
                <a:gd name="connsiteY4" fmla="*/ 196427 h 887307"/>
                <a:gd name="connsiteX5" fmla="*/ 149551 w 382968"/>
                <a:gd name="connsiteY5" fmla="*/ 0 h 88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68" h="887307">
                  <a:moveTo>
                    <a:pt x="210511" y="887307"/>
                  </a:moveTo>
                  <a:cubicBezTo>
                    <a:pt x="146164" y="846667"/>
                    <a:pt x="81818" y="806027"/>
                    <a:pt x="95365" y="758614"/>
                  </a:cubicBezTo>
                  <a:cubicBezTo>
                    <a:pt x="108912" y="711201"/>
                    <a:pt x="307596" y="650240"/>
                    <a:pt x="291791" y="602827"/>
                  </a:cubicBezTo>
                  <a:cubicBezTo>
                    <a:pt x="275986" y="555414"/>
                    <a:pt x="-14138" y="541867"/>
                    <a:pt x="538" y="474134"/>
                  </a:cubicBezTo>
                  <a:cubicBezTo>
                    <a:pt x="15214" y="406401"/>
                    <a:pt x="355010" y="275449"/>
                    <a:pt x="379845" y="196427"/>
                  </a:cubicBezTo>
                  <a:cubicBezTo>
                    <a:pt x="404681" y="117405"/>
                    <a:pt x="277116" y="58702"/>
                    <a:pt x="149551" y="0"/>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CC0D793F-6F7E-4CAA-BE4B-9A02B2ABCF40}"/>
              </a:ext>
            </a:extLst>
          </p:cNvPr>
          <p:cNvSpPr txBox="1"/>
          <p:nvPr/>
        </p:nvSpPr>
        <p:spPr>
          <a:xfrm>
            <a:off x="6814938" y="1901284"/>
            <a:ext cx="1204176" cy="584775"/>
          </a:xfrm>
          <a:prstGeom prst="rect">
            <a:avLst/>
          </a:prstGeom>
          <a:noFill/>
        </p:spPr>
        <p:txBody>
          <a:bodyPr wrap="none" rtlCol="0">
            <a:spAutoFit/>
          </a:bodyPr>
          <a:lstStyle/>
          <a:p>
            <a:r>
              <a:rPr lang="en-US" sz="800" dirty="0">
                <a:solidFill>
                  <a:srgbClr val="36C746"/>
                </a:solidFill>
              </a:rPr>
              <a:t>Customer Loads</a:t>
            </a:r>
          </a:p>
          <a:p>
            <a:r>
              <a:rPr lang="en-US" sz="800" dirty="0">
                <a:solidFill>
                  <a:srgbClr val="36C746"/>
                </a:solidFill>
              </a:rPr>
              <a:t>kW tot = 100 MW</a:t>
            </a:r>
          </a:p>
          <a:p>
            <a:r>
              <a:rPr lang="en-US" sz="800" dirty="0" err="1">
                <a:solidFill>
                  <a:srgbClr val="36C746"/>
                </a:solidFill>
              </a:rPr>
              <a:t>kVAR</a:t>
            </a:r>
            <a:r>
              <a:rPr lang="en-US" sz="800" dirty="0">
                <a:solidFill>
                  <a:srgbClr val="36C746"/>
                </a:solidFill>
              </a:rPr>
              <a:t> tot = 62 MVAR</a:t>
            </a:r>
          </a:p>
          <a:p>
            <a:r>
              <a:rPr lang="en-US" sz="800" dirty="0">
                <a:solidFill>
                  <a:srgbClr val="36C746"/>
                </a:solidFill>
              </a:rPr>
              <a:t>kVA tot = 117.65 MVA</a:t>
            </a:r>
          </a:p>
        </p:txBody>
      </p:sp>
      <p:sp>
        <p:nvSpPr>
          <p:cNvPr id="20" name="TextBox 19">
            <a:extLst>
              <a:ext uri="{FF2B5EF4-FFF2-40B4-BE49-F238E27FC236}">
                <a16:creationId xmlns:a16="http://schemas.microsoft.com/office/drawing/2014/main" id="{1E501B0E-CF59-4F32-8DB8-DC99A670D6BB}"/>
              </a:ext>
            </a:extLst>
          </p:cNvPr>
          <p:cNvSpPr txBox="1"/>
          <p:nvPr/>
        </p:nvSpPr>
        <p:spPr>
          <a:xfrm>
            <a:off x="2363029" y="3084321"/>
            <a:ext cx="1149674" cy="584775"/>
          </a:xfrm>
          <a:prstGeom prst="rect">
            <a:avLst/>
          </a:prstGeom>
          <a:noFill/>
        </p:spPr>
        <p:txBody>
          <a:bodyPr wrap="none" rtlCol="0">
            <a:spAutoFit/>
          </a:bodyPr>
          <a:lstStyle/>
          <a:p>
            <a:r>
              <a:rPr lang="en-US" sz="800" dirty="0">
                <a:solidFill>
                  <a:srgbClr val="36C746"/>
                </a:solidFill>
              </a:rPr>
              <a:t>Transformer Losses</a:t>
            </a:r>
          </a:p>
          <a:p>
            <a:r>
              <a:rPr lang="en-US" sz="800" dirty="0">
                <a:solidFill>
                  <a:srgbClr val="36C746"/>
                </a:solidFill>
              </a:rPr>
              <a:t>kW tot = 1 MW</a:t>
            </a:r>
          </a:p>
          <a:p>
            <a:r>
              <a:rPr lang="en-US" sz="800" dirty="0" err="1">
                <a:solidFill>
                  <a:srgbClr val="36C746"/>
                </a:solidFill>
              </a:rPr>
              <a:t>kVAR</a:t>
            </a:r>
            <a:r>
              <a:rPr lang="en-US" sz="800" dirty="0">
                <a:solidFill>
                  <a:srgbClr val="36C746"/>
                </a:solidFill>
              </a:rPr>
              <a:t> tot = 10 MVAR</a:t>
            </a:r>
          </a:p>
          <a:p>
            <a:r>
              <a:rPr lang="en-US" sz="800" dirty="0">
                <a:solidFill>
                  <a:srgbClr val="36C746"/>
                </a:solidFill>
              </a:rPr>
              <a:t>kVA tot = 10.05 MVA</a:t>
            </a:r>
          </a:p>
        </p:txBody>
      </p:sp>
      <p:sp>
        <p:nvSpPr>
          <p:cNvPr id="21" name="TextBox 20">
            <a:extLst>
              <a:ext uri="{FF2B5EF4-FFF2-40B4-BE49-F238E27FC236}">
                <a16:creationId xmlns:a16="http://schemas.microsoft.com/office/drawing/2014/main" id="{4758AC11-C67A-4349-B4BA-D5CE9B9D4D65}"/>
              </a:ext>
            </a:extLst>
          </p:cNvPr>
          <p:cNvSpPr txBox="1"/>
          <p:nvPr/>
        </p:nvSpPr>
        <p:spPr>
          <a:xfrm>
            <a:off x="5215728" y="3363101"/>
            <a:ext cx="1149674" cy="584775"/>
          </a:xfrm>
          <a:prstGeom prst="rect">
            <a:avLst/>
          </a:prstGeom>
          <a:noFill/>
        </p:spPr>
        <p:txBody>
          <a:bodyPr wrap="none" rtlCol="0">
            <a:spAutoFit/>
          </a:bodyPr>
          <a:lstStyle/>
          <a:p>
            <a:r>
              <a:rPr lang="en-US" sz="800" dirty="0">
                <a:solidFill>
                  <a:srgbClr val="36C746"/>
                </a:solidFill>
              </a:rPr>
              <a:t>Transformer Losses</a:t>
            </a:r>
          </a:p>
          <a:p>
            <a:r>
              <a:rPr lang="en-US" sz="800" dirty="0">
                <a:solidFill>
                  <a:srgbClr val="36C746"/>
                </a:solidFill>
              </a:rPr>
              <a:t>kW tot = 1 MW</a:t>
            </a:r>
          </a:p>
          <a:p>
            <a:r>
              <a:rPr lang="en-US" sz="800" dirty="0" err="1">
                <a:solidFill>
                  <a:srgbClr val="36C746"/>
                </a:solidFill>
              </a:rPr>
              <a:t>kVAR</a:t>
            </a:r>
            <a:r>
              <a:rPr lang="en-US" sz="800" dirty="0">
                <a:solidFill>
                  <a:srgbClr val="36C746"/>
                </a:solidFill>
              </a:rPr>
              <a:t> tot = 10 MVAR</a:t>
            </a:r>
          </a:p>
          <a:p>
            <a:r>
              <a:rPr lang="en-US" sz="800" dirty="0">
                <a:solidFill>
                  <a:srgbClr val="36C746"/>
                </a:solidFill>
              </a:rPr>
              <a:t>kVA tot = 10.05 MVA</a:t>
            </a:r>
          </a:p>
        </p:txBody>
      </p:sp>
      <p:sp>
        <p:nvSpPr>
          <p:cNvPr id="22" name="TextBox 21">
            <a:extLst>
              <a:ext uri="{FF2B5EF4-FFF2-40B4-BE49-F238E27FC236}">
                <a16:creationId xmlns:a16="http://schemas.microsoft.com/office/drawing/2014/main" id="{844BA84A-E028-439F-ACF9-8D912E3FBA02}"/>
              </a:ext>
            </a:extLst>
          </p:cNvPr>
          <p:cNvSpPr txBox="1"/>
          <p:nvPr/>
        </p:nvSpPr>
        <p:spPr>
          <a:xfrm>
            <a:off x="3844873" y="1450296"/>
            <a:ext cx="1091966" cy="584775"/>
          </a:xfrm>
          <a:prstGeom prst="rect">
            <a:avLst/>
          </a:prstGeom>
          <a:noFill/>
        </p:spPr>
        <p:txBody>
          <a:bodyPr wrap="none" rtlCol="0">
            <a:spAutoFit/>
          </a:bodyPr>
          <a:lstStyle/>
          <a:p>
            <a:r>
              <a:rPr lang="en-US" sz="800" dirty="0">
                <a:solidFill>
                  <a:srgbClr val="36C746"/>
                </a:solidFill>
              </a:rPr>
              <a:t>Line Losses</a:t>
            </a:r>
          </a:p>
          <a:p>
            <a:r>
              <a:rPr lang="en-US" sz="800" dirty="0">
                <a:solidFill>
                  <a:srgbClr val="36C746"/>
                </a:solidFill>
              </a:rPr>
              <a:t>kW tot = 1 MW</a:t>
            </a:r>
          </a:p>
          <a:p>
            <a:r>
              <a:rPr lang="en-US" sz="800" dirty="0" err="1">
                <a:solidFill>
                  <a:srgbClr val="36C746"/>
                </a:solidFill>
              </a:rPr>
              <a:t>kVAR</a:t>
            </a:r>
            <a:r>
              <a:rPr lang="en-US" sz="800" dirty="0">
                <a:solidFill>
                  <a:srgbClr val="36C746"/>
                </a:solidFill>
              </a:rPr>
              <a:t> tot = 2 MVAR</a:t>
            </a:r>
          </a:p>
          <a:p>
            <a:r>
              <a:rPr lang="en-US" sz="800" dirty="0">
                <a:solidFill>
                  <a:srgbClr val="36C746"/>
                </a:solidFill>
              </a:rPr>
              <a:t>kVA tot = 2.24 MVA</a:t>
            </a:r>
          </a:p>
        </p:txBody>
      </p:sp>
      <p:grpSp>
        <p:nvGrpSpPr>
          <p:cNvPr id="23" name="Group 22">
            <a:extLst>
              <a:ext uri="{FF2B5EF4-FFF2-40B4-BE49-F238E27FC236}">
                <a16:creationId xmlns:a16="http://schemas.microsoft.com/office/drawing/2014/main" id="{495990C2-E3BA-44EA-8C6E-B11C12249287}"/>
              </a:ext>
            </a:extLst>
          </p:cNvPr>
          <p:cNvGrpSpPr/>
          <p:nvPr/>
        </p:nvGrpSpPr>
        <p:grpSpPr>
          <a:xfrm>
            <a:off x="8072665" y="2283881"/>
            <a:ext cx="313940" cy="477752"/>
            <a:chOff x="3413222" y="366670"/>
            <a:chExt cx="1134051" cy="1048364"/>
          </a:xfrm>
        </p:grpSpPr>
        <p:sp>
          <p:nvSpPr>
            <p:cNvPr id="24" name="Freeform: Shape 23">
              <a:extLst>
                <a:ext uri="{FF2B5EF4-FFF2-40B4-BE49-F238E27FC236}">
                  <a16:creationId xmlns:a16="http://schemas.microsoft.com/office/drawing/2014/main" id="{F6C1F5E6-8F52-4909-889B-F0BE9A27DD0A}"/>
                </a:ext>
              </a:extLst>
            </p:cNvPr>
            <p:cNvSpPr/>
            <p:nvPr/>
          </p:nvSpPr>
          <p:spPr>
            <a:xfrm rot="20613618">
              <a:off x="3413222" y="514773"/>
              <a:ext cx="382968" cy="887307"/>
            </a:xfrm>
            <a:custGeom>
              <a:avLst/>
              <a:gdLst>
                <a:gd name="connsiteX0" fmla="*/ 210511 w 382968"/>
                <a:gd name="connsiteY0" fmla="*/ 887307 h 887307"/>
                <a:gd name="connsiteX1" fmla="*/ 95365 w 382968"/>
                <a:gd name="connsiteY1" fmla="*/ 758614 h 887307"/>
                <a:gd name="connsiteX2" fmla="*/ 291791 w 382968"/>
                <a:gd name="connsiteY2" fmla="*/ 602827 h 887307"/>
                <a:gd name="connsiteX3" fmla="*/ 538 w 382968"/>
                <a:gd name="connsiteY3" fmla="*/ 474134 h 887307"/>
                <a:gd name="connsiteX4" fmla="*/ 379845 w 382968"/>
                <a:gd name="connsiteY4" fmla="*/ 196427 h 887307"/>
                <a:gd name="connsiteX5" fmla="*/ 149551 w 382968"/>
                <a:gd name="connsiteY5" fmla="*/ 0 h 88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68" h="887307">
                  <a:moveTo>
                    <a:pt x="210511" y="887307"/>
                  </a:moveTo>
                  <a:cubicBezTo>
                    <a:pt x="146164" y="846667"/>
                    <a:pt x="81818" y="806027"/>
                    <a:pt x="95365" y="758614"/>
                  </a:cubicBezTo>
                  <a:cubicBezTo>
                    <a:pt x="108912" y="711201"/>
                    <a:pt x="307596" y="650240"/>
                    <a:pt x="291791" y="602827"/>
                  </a:cubicBezTo>
                  <a:cubicBezTo>
                    <a:pt x="275986" y="555414"/>
                    <a:pt x="-14138" y="541867"/>
                    <a:pt x="538" y="474134"/>
                  </a:cubicBezTo>
                  <a:cubicBezTo>
                    <a:pt x="15214" y="406401"/>
                    <a:pt x="355010" y="275449"/>
                    <a:pt x="379845" y="196427"/>
                  </a:cubicBezTo>
                  <a:cubicBezTo>
                    <a:pt x="404681" y="117405"/>
                    <a:pt x="277116" y="58702"/>
                    <a:pt x="149551" y="0"/>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DCB40AE9-EB28-45D6-9B2E-0250D88EC241}"/>
                </a:ext>
              </a:extLst>
            </p:cNvPr>
            <p:cNvSpPr/>
            <p:nvPr/>
          </p:nvSpPr>
          <p:spPr>
            <a:xfrm>
              <a:off x="3789141" y="366670"/>
              <a:ext cx="382968" cy="887307"/>
            </a:xfrm>
            <a:custGeom>
              <a:avLst/>
              <a:gdLst>
                <a:gd name="connsiteX0" fmla="*/ 210511 w 382968"/>
                <a:gd name="connsiteY0" fmla="*/ 887307 h 887307"/>
                <a:gd name="connsiteX1" fmla="*/ 95365 w 382968"/>
                <a:gd name="connsiteY1" fmla="*/ 758614 h 887307"/>
                <a:gd name="connsiteX2" fmla="*/ 291791 w 382968"/>
                <a:gd name="connsiteY2" fmla="*/ 602827 h 887307"/>
                <a:gd name="connsiteX3" fmla="*/ 538 w 382968"/>
                <a:gd name="connsiteY3" fmla="*/ 474134 h 887307"/>
                <a:gd name="connsiteX4" fmla="*/ 379845 w 382968"/>
                <a:gd name="connsiteY4" fmla="*/ 196427 h 887307"/>
                <a:gd name="connsiteX5" fmla="*/ 149551 w 382968"/>
                <a:gd name="connsiteY5" fmla="*/ 0 h 88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68" h="887307">
                  <a:moveTo>
                    <a:pt x="210511" y="887307"/>
                  </a:moveTo>
                  <a:cubicBezTo>
                    <a:pt x="146164" y="846667"/>
                    <a:pt x="81818" y="806027"/>
                    <a:pt x="95365" y="758614"/>
                  </a:cubicBezTo>
                  <a:cubicBezTo>
                    <a:pt x="108912" y="711201"/>
                    <a:pt x="307596" y="650240"/>
                    <a:pt x="291791" y="602827"/>
                  </a:cubicBezTo>
                  <a:cubicBezTo>
                    <a:pt x="275986" y="555414"/>
                    <a:pt x="-14138" y="541867"/>
                    <a:pt x="538" y="474134"/>
                  </a:cubicBezTo>
                  <a:cubicBezTo>
                    <a:pt x="15214" y="406401"/>
                    <a:pt x="355010" y="275449"/>
                    <a:pt x="379845" y="196427"/>
                  </a:cubicBezTo>
                  <a:cubicBezTo>
                    <a:pt x="404681" y="117405"/>
                    <a:pt x="277116" y="58702"/>
                    <a:pt x="149551" y="0"/>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44E553EA-3D82-4C46-A5C2-AAC51843C966}"/>
                </a:ext>
              </a:extLst>
            </p:cNvPr>
            <p:cNvSpPr/>
            <p:nvPr/>
          </p:nvSpPr>
          <p:spPr>
            <a:xfrm rot="993382">
              <a:off x="4164305" y="527727"/>
              <a:ext cx="382968" cy="887307"/>
            </a:xfrm>
            <a:custGeom>
              <a:avLst/>
              <a:gdLst>
                <a:gd name="connsiteX0" fmla="*/ 210511 w 382968"/>
                <a:gd name="connsiteY0" fmla="*/ 887307 h 887307"/>
                <a:gd name="connsiteX1" fmla="*/ 95365 w 382968"/>
                <a:gd name="connsiteY1" fmla="*/ 758614 h 887307"/>
                <a:gd name="connsiteX2" fmla="*/ 291791 w 382968"/>
                <a:gd name="connsiteY2" fmla="*/ 602827 h 887307"/>
                <a:gd name="connsiteX3" fmla="*/ 538 w 382968"/>
                <a:gd name="connsiteY3" fmla="*/ 474134 h 887307"/>
                <a:gd name="connsiteX4" fmla="*/ 379845 w 382968"/>
                <a:gd name="connsiteY4" fmla="*/ 196427 h 887307"/>
                <a:gd name="connsiteX5" fmla="*/ 149551 w 382968"/>
                <a:gd name="connsiteY5" fmla="*/ 0 h 88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68" h="887307">
                  <a:moveTo>
                    <a:pt x="210511" y="887307"/>
                  </a:moveTo>
                  <a:cubicBezTo>
                    <a:pt x="146164" y="846667"/>
                    <a:pt x="81818" y="806027"/>
                    <a:pt x="95365" y="758614"/>
                  </a:cubicBezTo>
                  <a:cubicBezTo>
                    <a:pt x="108912" y="711201"/>
                    <a:pt x="307596" y="650240"/>
                    <a:pt x="291791" y="602827"/>
                  </a:cubicBezTo>
                  <a:cubicBezTo>
                    <a:pt x="275986" y="555414"/>
                    <a:pt x="-14138" y="541867"/>
                    <a:pt x="538" y="474134"/>
                  </a:cubicBezTo>
                  <a:cubicBezTo>
                    <a:pt x="15214" y="406401"/>
                    <a:pt x="355010" y="275449"/>
                    <a:pt x="379845" y="196427"/>
                  </a:cubicBezTo>
                  <a:cubicBezTo>
                    <a:pt x="404681" y="117405"/>
                    <a:pt x="277116" y="58702"/>
                    <a:pt x="149551" y="0"/>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558C33FC-CE69-4510-8304-3B64A7FD5DA7}"/>
              </a:ext>
            </a:extLst>
          </p:cNvPr>
          <p:cNvSpPr txBox="1"/>
          <p:nvPr/>
        </p:nvSpPr>
        <p:spPr>
          <a:xfrm>
            <a:off x="258763" y="3661194"/>
            <a:ext cx="6106639" cy="830997"/>
          </a:xfrm>
          <a:prstGeom prst="rect">
            <a:avLst/>
          </a:prstGeom>
          <a:noFill/>
        </p:spPr>
        <p:txBody>
          <a:bodyPr wrap="square" rtlCol="0">
            <a:spAutoFit/>
          </a:bodyPr>
          <a:lstStyle/>
          <a:p>
            <a:r>
              <a:rPr lang="en-US" sz="1200" dirty="0">
                <a:solidFill>
                  <a:schemeClr val="accent1"/>
                </a:solidFill>
              </a:rPr>
              <a:t>This example doesn’t reflect an actual study</a:t>
            </a:r>
          </a:p>
          <a:p>
            <a:r>
              <a:rPr lang="en-US" sz="1200" dirty="0">
                <a:solidFill>
                  <a:schemeClr val="accent1"/>
                </a:solidFill>
              </a:rPr>
              <a:t>MVA demand from all the loads is 140 MVA</a:t>
            </a:r>
          </a:p>
          <a:p>
            <a:r>
              <a:rPr lang="en-US" sz="1200" dirty="0">
                <a:solidFill>
                  <a:schemeClr val="accent1"/>
                </a:solidFill>
              </a:rPr>
              <a:t>Only 103 MW is billed</a:t>
            </a:r>
          </a:p>
          <a:p>
            <a:r>
              <a:rPr lang="en-US" sz="1200" dirty="0">
                <a:solidFill>
                  <a:schemeClr val="accent1"/>
                </a:solidFill>
              </a:rPr>
              <a:t>VARs are a result of reactive loads on the system that are dispersed as heat</a:t>
            </a:r>
          </a:p>
        </p:txBody>
      </p:sp>
    </p:spTree>
    <p:extLst>
      <p:ext uri="{BB962C8B-B14F-4D97-AF65-F5344CB8AC3E}">
        <p14:creationId xmlns:p14="http://schemas.microsoft.com/office/powerpoint/2010/main" val="41493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4B99536-103B-4748-B255-B631E49A6E26}"/>
              </a:ext>
            </a:extLst>
          </p:cNvPr>
          <p:cNvSpPr>
            <a:spLocks noGrp="1"/>
          </p:cNvSpPr>
          <p:nvPr>
            <p:ph type="sldNum" sz="quarter" idx="4"/>
          </p:nvPr>
        </p:nvSpPr>
        <p:spPr/>
        <p:txBody>
          <a:bodyPr/>
          <a:lstStyle/>
          <a:p>
            <a:r>
              <a:rPr lang="en-US"/>
              <a:t>Page </a:t>
            </a:r>
            <a:fld id="{5A9C12DC-491F-9444-86A2-13AC5C62A2FC}" type="slidenum">
              <a:rPr lang="en-US" smtClean="0"/>
              <a:pPr/>
              <a:t>5</a:t>
            </a:fld>
            <a:endParaRPr lang="en-US" dirty="0"/>
          </a:p>
        </p:txBody>
      </p:sp>
      <p:sp>
        <p:nvSpPr>
          <p:cNvPr id="9" name="Footer Placeholder 8">
            <a:extLst>
              <a:ext uri="{FF2B5EF4-FFF2-40B4-BE49-F238E27FC236}">
                <a16:creationId xmlns:a16="http://schemas.microsoft.com/office/drawing/2014/main" id="{60A4E944-5656-4458-A7B6-67A2A86FB47D}"/>
              </a:ext>
            </a:extLst>
          </p:cNvPr>
          <p:cNvSpPr>
            <a:spLocks noGrp="1"/>
          </p:cNvSpPr>
          <p:nvPr>
            <p:ph type="ftr" sz="quarter" idx="3"/>
          </p:nvPr>
        </p:nvSpPr>
        <p:spPr/>
        <p:txBody>
          <a:bodyPr/>
          <a:lstStyle/>
          <a:p>
            <a:r>
              <a:rPr lang="en-US"/>
              <a:t>Property of Schneider Electric |</a:t>
            </a:r>
            <a:endParaRPr lang="en-US" dirty="0"/>
          </a:p>
        </p:txBody>
      </p:sp>
      <p:grpSp>
        <p:nvGrpSpPr>
          <p:cNvPr id="50" name="Group 49">
            <a:extLst>
              <a:ext uri="{FF2B5EF4-FFF2-40B4-BE49-F238E27FC236}">
                <a16:creationId xmlns:a16="http://schemas.microsoft.com/office/drawing/2014/main" id="{217707EC-5828-48F7-A10D-73DBE62AF193}"/>
              </a:ext>
            </a:extLst>
          </p:cNvPr>
          <p:cNvGrpSpPr/>
          <p:nvPr/>
        </p:nvGrpSpPr>
        <p:grpSpPr>
          <a:xfrm>
            <a:off x="440271" y="352214"/>
            <a:ext cx="4114800" cy="4114800"/>
            <a:chOff x="2309706" y="352214"/>
            <a:chExt cx="4114800" cy="4114800"/>
          </a:xfrm>
        </p:grpSpPr>
        <p:sp>
          <p:nvSpPr>
            <p:cNvPr id="10" name="Oval 9">
              <a:extLst>
                <a:ext uri="{FF2B5EF4-FFF2-40B4-BE49-F238E27FC236}">
                  <a16:creationId xmlns:a16="http://schemas.microsoft.com/office/drawing/2014/main" id="{8B433000-4544-4F00-AED6-A061F85A077B}"/>
                </a:ext>
              </a:extLst>
            </p:cNvPr>
            <p:cNvSpPr/>
            <p:nvPr/>
          </p:nvSpPr>
          <p:spPr>
            <a:xfrm>
              <a:off x="2309706" y="352214"/>
              <a:ext cx="4114800" cy="4114800"/>
            </a:xfrm>
            <a:prstGeom prst="ellipse">
              <a:avLst/>
            </a:prstGeom>
            <a:solidFill>
              <a:schemeClr val="bg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80615B9F-3644-4BE0-AAAB-316B431A0B08}"/>
                </a:ext>
              </a:extLst>
            </p:cNvPr>
            <p:cNvCxnSpPr>
              <a:cxnSpLocks/>
            </p:cNvCxnSpPr>
            <p:nvPr/>
          </p:nvCxnSpPr>
          <p:spPr>
            <a:xfrm>
              <a:off x="3294632" y="621234"/>
              <a:ext cx="2163847" cy="3545917"/>
            </a:xfrm>
            <a:prstGeom prst="line">
              <a:avLst/>
            </a:prstGeom>
            <a:ln w="38100">
              <a:solidFill>
                <a:srgbClr val="92D050"/>
              </a:solidFill>
              <a:tailEnd type="none"/>
            </a:ln>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8F00A673-CF47-4A91-A321-190591C82FD1}"/>
                </a:ext>
              </a:extLst>
            </p:cNvPr>
            <p:cNvCxnSpPr>
              <a:cxnSpLocks/>
            </p:cNvCxnSpPr>
            <p:nvPr/>
          </p:nvCxnSpPr>
          <p:spPr>
            <a:xfrm>
              <a:off x="2554736" y="1423951"/>
              <a:ext cx="3622699" cy="1932995"/>
            </a:xfrm>
            <a:prstGeom prst="line">
              <a:avLst/>
            </a:prstGeom>
            <a:ln w="38100">
              <a:solidFill>
                <a:srgbClr val="92D050"/>
              </a:solidFill>
              <a:tailEnd type="none"/>
            </a:ln>
          </p:spPr>
          <p:style>
            <a:lnRef idx="1">
              <a:schemeClr val="accent6"/>
            </a:lnRef>
            <a:fillRef idx="0">
              <a:schemeClr val="accent6"/>
            </a:fillRef>
            <a:effectRef idx="0">
              <a:schemeClr val="accent6"/>
            </a:effectRef>
            <a:fontRef idx="minor">
              <a:schemeClr val="tx1"/>
            </a:fontRef>
          </p:style>
        </p:cxnSp>
        <p:cxnSp>
          <p:nvCxnSpPr>
            <p:cNvPr id="32" name="Straight Connector 31">
              <a:extLst>
                <a:ext uri="{FF2B5EF4-FFF2-40B4-BE49-F238E27FC236}">
                  <a16:creationId xmlns:a16="http://schemas.microsoft.com/office/drawing/2014/main" id="{0BE5258C-9A28-4C7A-8674-74B16A5D7858}"/>
                </a:ext>
              </a:extLst>
            </p:cNvPr>
            <p:cNvCxnSpPr/>
            <p:nvPr/>
          </p:nvCxnSpPr>
          <p:spPr>
            <a:xfrm flipH="1">
              <a:off x="3338406" y="652077"/>
              <a:ext cx="2057400" cy="3545917"/>
            </a:xfrm>
            <a:prstGeom prst="line">
              <a:avLst/>
            </a:prstGeom>
            <a:ln w="38100">
              <a:solidFill>
                <a:srgbClr val="92D050"/>
              </a:solidFill>
              <a:tailEnd type="none"/>
            </a:ln>
          </p:spPr>
          <p:style>
            <a:lnRef idx="1">
              <a:schemeClr val="accent6"/>
            </a:lnRef>
            <a:fillRef idx="0">
              <a:schemeClr val="accent6"/>
            </a:fillRef>
            <a:effectRef idx="0">
              <a:schemeClr val="accent6"/>
            </a:effectRef>
            <a:fontRef idx="minor">
              <a:schemeClr val="tx1"/>
            </a:fontRef>
          </p:style>
        </p:cxnSp>
        <p:cxnSp>
          <p:nvCxnSpPr>
            <p:cNvPr id="30" name="Straight Connector 29">
              <a:extLst>
                <a:ext uri="{FF2B5EF4-FFF2-40B4-BE49-F238E27FC236}">
                  <a16:creationId xmlns:a16="http://schemas.microsoft.com/office/drawing/2014/main" id="{A3F100DE-0498-4381-B6D3-FE7348D5FBD4}"/>
                </a:ext>
              </a:extLst>
            </p:cNvPr>
            <p:cNvCxnSpPr/>
            <p:nvPr/>
          </p:nvCxnSpPr>
          <p:spPr>
            <a:xfrm flipV="1">
              <a:off x="2554736" y="1472812"/>
              <a:ext cx="3622699" cy="1884134"/>
            </a:xfrm>
            <a:prstGeom prst="line">
              <a:avLst/>
            </a:prstGeom>
            <a:ln w="38100">
              <a:solidFill>
                <a:srgbClr val="92D050"/>
              </a:solidFill>
              <a:tailEnd type="none"/>
            </a:ln>
          </p:spPr>
          <p:style>
            <a:lnRef idx="1">
              <a:schemeClr val="accent6"/>
            </a:lnRef>
            <a:fillRef idx="0">
              <a:schemeClr val="accent6"/>
            </a:fillRef>
            <a:effectRef idx="0">
              <a:schemeClr val="accent6"/>
            </a:effectRef>
            <a:fontRef idx="minor">
              <a:schemeClr val="tx1"/>
            </a:fontRef>
          </p:style>
        </p:cxnSp>
        <p:sp>
          <p:nvSpPr>
            <p:cNvPr id="15" name="Oval 14">
              <a:extLst>
                <a:ext uri="{FF2B5EF4-FFF2-40B4-BE49-F238E27FC236}">
                  <a16:creationId xmlns:a16="http://schemas.microsoft.com/office/drawing/2014/main" id="{BF91709C-F768-4E58-99F9-5437DEFBAA86}"/>
                </a:ext>
              </a:extLst>
            </p:cNvPr>
            <p:cNvSpPr/>
            <p:nvPr/>
          </p:nvSpPr>
          <p:spPr>
            <a:xfrm>
              <a:off x="3338406" y="1380914"/>
              <a:ext cx="2057400" cy="2057400"/>
            </a:xfrm>
            <a:prstGeom prst="ellipse">
              <a:avLst/>
            </a:prstGeom>
            <a:solidFill>
              <a:schemeClr val="bg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13B7E32-5D35-4A2C-8915-773AD151F0E4}"/>
                </a:ext>
              </a:extLst>
            </p:cNvPr>
            <p:cNvSpPr txBox="1"/>
            <p:nvPr/>
          </p:nvSpPr>
          <p:spPr>
            <a:xfrm>
              <a:off x="3583101" y="1738058"/>
              <a:ext cx="643125" cy="523220"/>
            </a:xfrm>
            <a:prstGeom prst="rect">
              <a:avLst/>
            </a:prstGeom>
            <a:noFill/>
          </p:spPr>
          <p:txBody>
            <a:bodyPr wrap="none" rtlCol="0">
              <a:spAutoFit/>
            </a:bodyPr>
            <a:lstStyle/>
            <a:p>
              <a:pPr algn="r"/>
              <a:r>
                <a:rPr lang="en-US" sz="1400" dirty="0">
                  <a:solidFill>
                    <a:srgbClr val="92D050"/>
                  </a:solidFill>
                </a:rPr>
                <a:t>Amps</a:t>
              </a:r>
            </a:p>
            <a:p>
              <a:pPr algn="r"/>
              <a:r>
                <a:rPr lang="en-US" sz="1400" dirty="0">
                  <a:solidFill>
                    <a:srgbClr val="92D050"/>
                  </a:solidFill>
                </a:rPr>
                <a:t>I</a:t>
              </a:r>
            </a:p>
          </p:txBody>
        </p:sp>
        <p:sp>
          <p:nvSpPr>
            <p:cNvPr id="17" name="TextBox 16">
              <a:extLst>
                <a:ext uri="{FF2B5EF4-FFF2-40B4-BE49-F238E27FC236}">
                  <a16:creationId xmlns:a16="http://schemas.microsoft.com/office/drawing/2014/main" id="{916ED79E-2073-458E-BDA1-0A3E784D0AC0}"/>
                </a:ext>
              </a:extLst>
            </p:cNvPr>
            <p:cNvSpPr txBox="1"/>
            <p:nvPr/>
          </p:nvSpPr>
          <p:spPr>
            <a:xfrm>
              <a:off x="4424323" y="1738058"/>
              <a:ext cx="573940" cy="523220"/>
            </a:xfrm>
            <a:prstGeom prst="rect">
              <a:avLst/>
            </a:prstGeom>
            <a:noFill/>
          </p:spPr>
          <p:txBody>
            <a:bodyPr wrap="none" rtlCol="0">
              <a:spAutoFit/>
            </a:bodyPr>
            <a:lstStyle/>
            <a:p>
              <a:r>
                <a:rPr lang="en-US" sz="1400" dirty="0">
                  <a:solidFill>
                    <a:srgbClr val="92D050"/>
                  </a:solidFill>
                </a:rPr>
                <a:t>Volts</a:t>
              </a:r>
            </a:p>
            <a:p>
              <a:r>
                <a:rPr lang="en-US" sz="1400" dirty="0">
                  <a:solidFill>
                    <a:srgbClr val="92D050"/>
                  </a:solidFill>
                </a:rPr>
                <a:t>E</a:t>
              </a:r>
            </a:p>
          </p:txBody>
        </p:sp>
        <p:sp>
          <p:nvSpPr>
            <p:cNvPr id="18" name="TextBox 17">
              <a:extLst>
                <a:ext uri="{FF2B5EF4-FFF2-40B4-BE49-F238E27FC236}">
                  <a16:creationId xmlns:a16="http://schemas.microsoft.com/office/drawing/2014/main" id="{E76050A4-CA1B-434E-AC0E-82B1D6EA44E4}"/>
                </a:ext>
              </a:extLst>
            </p:cNvPr>
            <p:cNvSpPr txBox="1"/>
            <p:nvPr/>
          </p:nvSpPr>
          <p:spPr>
            <a:xfrm>
              <a:off x="3603849" y="2566940"/>
              <a:ext cx="692817" cy="523220"/>
            </a:xfrm>
            <a:prstGeom prst="rect">
              <a:avLst/>
            </a:prstGeom>
            <a:noFill/>
          </p:spPr>
          <p:txBody>
            <a:bodyPr wrap="none" rtlCol="0">
              <a:spAutoFit/>
            </a:bodyPr>
            <a:lstStyle/>
            <a:p>
              <a:pPr algn="r"/>
              <a:r>
                <a:rPr lang="en-US" sz="1400" dirty="0">
                  <a:solidFill>
                    <a:srgbClr val="92D050"/>
                  </a:solidFill>
                </a:rPr>
                <a:t>Power</a:t>
              </a:r>
            </a:p>
            <a:p>
              <a:pPr algn="r"/>
              <a:r>
                <a:rPr lang="en-US" sz="1400" dirty="0">
                  <a:solidFill>
                    <a:srgbClr val="92D050"/>
                  </a:solidFill>
                </a:rPr>
                <a:t>P</a:t>
              </a:r>
            </a:p>
          </p:txBody>
        </p:sp>
        <p:sp>
          <p:nvSpPr>
            <p:cNvPr id="19" name="TextBox 18">
              <a:extLst>
                <a:ext uri="{FF2B5EF4-FFF2-40B4-BE49-F238E27FC236}">
                  <a16:creationId xmlns:a16="http://schemas.microsoft.com/office/drawing/2014/main" id="{3A4102AD-662C-4099-A8C2-820DA632B2E5}"/>
                </a:ext>
              </a:extLst>
            </p:cNvPr>
            <p:cNvSpPr txBox="1"/>
            <p:nvPr/>
          </p:nvSpPr>
          <p:spPr>
            <a:xfrm>
              <a:off x="4419257" y="2575508"/>
              <a:ext cx="976549" cy="523220"/>
            </a:xfrm>
            <a:prstGeom prst="rect">
              <a:avLst/>
            </a:prstGeom>
            <a:noFill/>
          </p:spPr>
          <p:txBody>
            <a:bodyPr wrap="none" rtlCol="0">
              <a:spAutoFit/>
            </a:bodyPr>
            <a:lstStyle/>
            <a:p>
              <a:r>
                <a:rPr lang="en-US" sz="1400" dirty="0">
                  <a:solidFill>
                    <a:srgbClr val="92D050"/>
                  </a:solidFill>
                </a:rPr>
                <a:t>Ohms (</a:t>
              </a:r>
              <a:r>
                <a:rPr lang="en-US" sz="1400" dirty="0">
                  <a:solidFill>
                    <a:srgbClr val="92D050"/>
                  </a:solidFill>
                  <a:latin typeface="Grotesque" panose="020B0504020202020204" pitchFamily="34" charset="0"/>
                </a:rPr>
                <a:t>Ω)</a:t>
              </a:r>
              <a:endParaRPr lang="en-US" sz="1400" dirty="0">
                <a:solidFill>
                  <a:srgbClr val="92D050"/>
                </a:solidFill>
              </a:endParaRPr>
            </a:p>
            <a:p>
              <a:r>
                <a:rPr lang="en-US" sz="1400" dirty="0">
                  <a:solidFill>
                    <a:srgbClr val="92D050"/>
                  </a:solidFill>
                </a:rPr>
                <a:t>R</a:t>
              </a:r>
            </a:p>
          </p:txBody>
        </p:sp>
        <p:cxnSp>
          <p:nvCxnSpPr>
            <p:cNvPr id="14" name="Straight Connector 13">
              <a:extLst>
                <a:ext uri="{FF2B5EF4-FFF2-40B4-BE49-F238E27FC236}">
                  <a16:creationId xmlns:a16="http://schemas.microsoft.com/office/drawing/2014/main" id="{67851C9F-9D7A-4A7B-B0C8-08E2345B5402}"/>
                </a:ext>
              </a:extLst>
            </p:cNvPr>
            <p:cNvCxnSpPr>
              <a:stCxn id="10" idx="0"/>
              <a:endCxn id="10" idx="4"/>
            </p:cNvCxnSpPr>
            <p:nvPr/>
          </p:nvCxnSpPr>
          <p:spPr>
            <a:xfrm>
              <a:off x="4367106" y="352214"/>
              <a:ext cx="0" cy="4114800"/>
            </a:xfrm>
            <a:prstGeom prst="line">
              <a:avLst/>
            </a:prstGeom>
            <a:ln w="38100">
              <a:solidFill>
                <a:srgbClr val="92D050"/>
              </a:solidFill>
              <a:tailEnd type="none"/>
            </a:ln>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3504B381-BC55-4F2F-AD1C-2D6CFD81AF40}"/>
                </a:ext>
              </a:extLst>
            </p:cNvPr>
            <p:cNvCxnSpPr>
              <a:stCxn id="10" idx="2"/>
              <a:endCxn id="10" idx="6"/>
            </p:cNvCxnSpPr>
            <p:nvPr/>
          </p:nvCxnSpPr>
          <p:spPr>
            <a:xfrm>
              <a:off x="2309706" y="2409614"/>
              <a:ext cx="4114800" cy="0"/>
            </a:xfrm>
            <a:prstGeom prst="line">
              <a:avLst/>
            </a:prstGeom>
            <a:ln w="38100">
              <a:solidFill>
                <a:srgbClr val="92D050"/>
              </a:solidFill>
              <a:tailEnd type="non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5D92884-9BE6-4D5C-B774-DAE8A0621163}"/>
                    </a:ext>
                  </a:extLst>
                </p:cNvPr>
                <p:cNvSpPr txBox="1"/>
                <p:nvPr/>
              </p:nvSpPr>
              <p:spPr>
                <a:xfrm>
                  <a:off x="2501492" y="2687650"/>
                  <a:ext cx="687945"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𝑃</m:t>
                        </m:r>
                        <m:r>
                          <a:rPr lang="en-US" sz="1200" b="0" i="1" smtClean="0">
                            <a:solidFill>
                              <a:schemeClr val="tx1"/>
                            </a:solidFill>
                            <a:latin typeface="Cambria Math" panose="02040503050406030204" pitchFamily="18" charset="0"/>
                          </a:rPr>
                          <m:t>=</m:t>
                        </m:r>
                        <m:r>
                          <a:rPr lang="en-US" sz="1200" b="0" i="1" smtClean="0">
                            <a:solidFill>
                              <a:schemeClr val="tx1"/>
                            </a:solidFill>
                            <a:latin typeface="Cambria Math" panose="02040503050406030204" pitchFamily="18" charset="0"/>
                          </a:rPr>
                          <m:t>𝐼</m:t>
                        </m:r>
                        <m:r>
                          <a:rPr lang="en-US" sz="1200" b="0" i="1" smtClean="0">
                            <a:solidFill>
                              <a:schemeClr val="tx1"/>
                            </a:solidFill>
                            <a:latin typeface="Cambria Math" panose="02040503050406030204" pitchFamily="18" charset="0"/>
                            <a:ea typeface="Cambria Math" panose="02040503050406030204" pitchFamily="18" charset="0"/>
                          </a:rPr>
                          <m:t>×</m:t>
                        </m:r>
                        <m:r>
                          <a:rPr lang="en-US" sz="1200" b="0" i="1" smtClean="0">
                            <a:solidFill>
                              <a:schemeClr val="tx1"/>
                            </a:solidFill>
                            <a:latin typeface="Cambria Math" panose="02040503050406030204" pitchFamily="18" charset="0"/>
                            <a:ea typeface="Cambria Math" panose="02040503050406030204" pitchFamily="18" charset="0"/>
                          </a:rPr>
                          <m:t>𝐸</m:t>
                        </m:r>
                      </m:oMath>
                    </m:oMathPara>
                  </a14:m>
                  <a:endParaRPr lang="en-US" sz="1200" dirty="0">
                    <a:solidFill>
                      <a:schemeClr val="tx1"/>
                    </a:solidFill>
                  </a:endParaRPr>
                </a:p>
              </p:txBody>
            </p:sp>
          </mc:Choice>
          <mc:Fallback xmlns="">
            <p:sp>
              <p:nvSpPr>
                <p:cNvPr id="35" name="TextBox 34">
                  <a:extLst>
                    <a:ext uri="{FF2B5EF4-FFF2-40B4-BE49-F238E27FC236}">
                      <a16:creationId xmlns:a16="http://schemas.microsoft.com/office/drawing/2014/main" id="{95D92884-9BE6-4D5C-B774-DAE8A0621163}"/>
                    </a:ext>
                  </a:extLst>
                </p:cNvPr>
                <p:cNvSpPr txBox="1">
                  <a:spLocks noRot="1" noChangeAspect="1" noMove="1" noResize="1" noEditPoints="1" noAdjustHandles="1" noChangeArrowheads="1" noChangeShapeType="1" noTextEdit="1"/>
                </p:cNvSpPr>
                <p:nvPr/>
              </p:nvSpPr>
              <p:spPr>
                <a:xfrm>
                  <a:off x="2501492" y="2687650"/>
                  <a:ext cx="687945" cy="184666"/>
                </a:xfrm>
                <a:prstGeom prst="rect">
                  <a:avLst/>
                </a:prstGeom>
                <a:blipFill>
                  <a:blip r:embed="rId2"/>
                  <a:stretch>
                    <a:fillRect l="-4425" r="-3540"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6BE053A-A1E7-4422-9387-68E03591F650}"/>
                    </a:ext>
                  </a:extLst>
                </p:cNvPr>
                <p:cNvSpPr txBox="1"/>
                <p:nvPr/>
              </p:nvSpPr>
              <p:spPr>
                <a:xfrm>
                  <a:off x="3727088" y="3708965"/>
                  <a:ext cx="51853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𝑃</m:t>
                        </m:r>
                        <m:r>
                          <a:rPr lang="en-US" sz="1200" b="0" i="1" smtClean="0">
                            <a:solidFill>
                              <a:schemeClr val="tx1"/>
                            </a:solidFill>
                            <a:latin typeface="Cambria Math" panose="02040503050406030204" pitchFamily="18" charset="0"/>
                          </a:rPr>
                          <m:t>=</m:t>
                        </m:r>
                        <m:f>
                          <m:fPr>
                            <m:ctrlPr>
                              <a:rPr lang="en-US" sz="1200" i="1" smtClean="0">
                                <a:solidFill>
                                  <a:schemeClr val="tx1"/>
                                </a:solidFill>
                                <a:latin typeface="Cambria Math" panose="02040503050406030204" pitchFamily="18" charset="0"/>
                              </a:rPr>
                            </m:ctrlPr>
                          </m:fPr>
                          <m:num>
                            <m:sSup>
                              <m:sSupPr>
                                <m:ctrlPr>
                                  <a:rPr lang="en-US" sz="1200" i="1" smtClean="0">
                                    <a:solidFill>
                                      <a:schemeClr val="tx1"/>
                                    </a:solidFill>
                                    <a:latin typeface="Cambria Math" panose="02040503050406030204" pitchFamily="18" charset="0"/>
                                  </a:rPr>
                                </m:ctrlPr>
                              </m:sSupPr>
                              <m:e>
                                <m:r>
                                  <a:rPr lang="en-US" sz="1200" b="0" i="1" smtClean="0">
                                    <a:solidFill>
                                      <a:schemeClr val="tx1"/>
                                    </a:solidFill>
                                    <a:latin typeface="Cambria Math" panose="02040503050406030204" pitchFamily="18" charset="0"/>
                                  </a:rPr>
                                  <m:t>𝐸</m:t>
                                </m:r>
                              </m:e>
                              <m:sup>
                                <m:r>
                                  <a:rPr lang="en-US" sz="1200" b="0" i="1" smtClean="0">
                                    <a:solidFill>
                                      <a:schemeClr val="tx1"/>
                                    </a:solidFill>
                                    <a:latin typeface="Cambria Math" panose="02040503050406030204" pitchFamily="18" charset="0"/>
                                  </a:rPr>
                                  <m:t>2</m:t>
                                </m:r>
                              </m:sup>
                            </m:sSup>
                          </m:num>
                          <m:den>
                            <m:r>
                              <a:rPr lang="en-US" sz="1200" b="0" i="1" smtClean="0">
                                <a:solidFill>
                                  <a:schemeClr val="tx1"/>
                                </a:solidFill>
                                <a:latin typeface="Cambria Math" panose="02040503050406030204" pitchFamily="18" charset="0"/>
                              </a:rPr>
                              <m:t>𝑅</m:t>
                            </m:r>
                          </m:den>
                        </m:f>
                      </m:oMath>
                    </m:oMathPara>
                  </a14:m>
                  <a:endParaRPr lang="en-US" sz="1200" dirty="0">
                    <a:solidFill>
                      <a:schemeClr val="tx1"/>
                    </a:solidFill>
                  </a:endParaRPr>
                </a:p>
              </p:txBody>
            </p:sp>
          </mc:Choice>
          <mc:Fallback xmlns="">
            <p:sp>
              <p:nvSpPr>
                <p:cNvPr id="38" name="TextBox 37">
                  <a:extLst>
                    <a:ext uri="{FF2B5EF4-FFF2-40B4-BE49-F238E27FC236}">
                      <a16:creationId xmlns:a16="http://schemas.microsoft.com/office/drawing/2014/main" id="{E6BE053A-A1E7-4422-9387-68E03591F650}"/>
                    </a:ext>
                  </a:extLst>
                </p:cNvPr>
                <p:cNvSpPr txBox="1">
                  <a:spLocks noRot="1" noChangeAspect="1" noMove="1" noResize="1" noEditPoints="1" noAdjustHandles="1" noChangeArrowheads="1" noChangeShapeType="1" noTextEdit="1"/>
                </p:cNvSpPr>
                <p:nvPr/>
              </p:nvSpPr>
              <p:spPr>
                <a:xfrm>
                  <a:off x="3727088" y="3708965"/>
                  <a:ext cx="518539" cy="369332"/>
                </a:xfrm>
                <a:prstGeom prst="rect">
                  <a:avLst/>
                </a:prstGeom>
                <a:blipFill>
                  <a:blip r:embed="rId3"/>
                  <a:stretch>
                    <a:fillRect l="-5882" r="-1176"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5305075-954E-4E2E-98E0-E0C07D212754}"/>
                    </a:ext>
                  </a:extLst>
                </p:cNvPr>
                <p:cNvSpPr txBox="1"/>
                <p:nvPr/>
              </p:nvSpPr>
              <p:spPr>
                <a:xfrm>
                  <a:off x="2845464" y="3368195"/>
                  <a:ext cx="76014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𝑃</m:t>
                        </m:r>
                        <m:r>
                          <a:rPr lang="en-US" sz="1200" b="0" i="1" smtClean="0">
                            <a:solidFill>
                              <a:schemeClr val="tx1"/>
                            </a:solidFill>
                            <a:latin typeface="Cambria Math" panose="02040503050406030204" pitchFamily="18" charset="0"/>
                          </a:rPr>
                          <m:t>=</m:t>
                        </m:r>
                        <m:sSup>
                          <m:sSupPr>
                            <m:ctrlPr>
                              <a:rPr lang="en-US" sz="1200" i="1" smtClean="0">
                                <a:solidFill>
                                  <a:schemeClr val="tx1"/>
                                </a:solidFill>
                                <a:latin typeface="Cambria Math" panose="02040503050406030204" pitchFamily="18" charset="0"/>
                              </a:rPr>
                            </m:ctrlPr>
                          </m:sSupPr>
                          <m:e>
                            <m:r>
                              <a:rPr lang="en-US" sz="1200" b="0" i="1" smtClean="0">
                                <a:solidFill>
                                  <a:schemeClr val="tx1"/>
                                </a:solidFill>
                                <a:latin typeface="Cambria Math" panose="02040503050406030204" pitchFamily="18" charset="0"/>
                              </a:rPr>
                              <m:t>𝐼</m:t>
                            </m:r>
                          </m:e>
                          <m:sup>
                            <m:r>
                              <a:rPr lang="en-US" sz="1200" b="0" i="1" smtClean="0">
                                <a:solidFill>
                                  <a:schemeClr val="tx1"/>
                                </a:solidFill>
                                <a:latin typeface="Cambria Math" panose="02040503050406030204" pitchFamily="18" charset="0"/>
                              </a:rPr>
                              <m:t>2</m:t>
                            </m:r>
                          </m:sup>
                        </m:sSup>
                        <m:r>
                          <a:rPr lang="en-US" sz="1200" b="0" i="1" smtClean="0">
                            <a:solidFill>
                              <a:schemeClr val="tx1"/>
                            </a:solidFill>
                            <a:latin typeface="Cambria Math" panose="02040503050406030204" pitchFamily="18" charset="0"/>
                            <a:ea typeface="Cambria Math" panose="02040503050406030204" pitchFamily="18" charset="0"/>
                          </a:rPr>
                          <m:t>×</m:t>
                        </m:r>
                        <m:r>
                          <a:rPr lang="en-US" sz="1200" b="0" i="1" smtClean="0">
                            <a:solidFill>
                              <a:schemeClr val="tx1"/>
                            </a:solidFill>
                            <a:latin typeface="Cambria Math" panose="02040503050406030204" pitchFamily="18" charset="0"/>
                            <a:ea typeface="Cambria Math" panose="02040503050406030204" pitchFamily="18" charset="0"/>
                          </a:rPr>
                          <m:t>𝑅</m:t>
                        </m:r>
                      </m:oMath>
                    </m:oMathPara>
                  </a14:m>
                  <a:endParaRPr lang="en-US" sz="1200" dirty="0">
                    <a:solidFill>
                      <a:schemeClr val="tx1"/>
                    </a:solidFill>
                  </a:endParaRPr>
                </a:p>
              </p:txBody>
            </p:sp>
          </mc:Choice>
          <mc:Fallback xmlns="">
            <p:sp>
              <p:nvSpPr>
                <p:cNvPr id="39" name="TextBox 38">
                  <a:extLst>
                    <a:ext uri="{FF2B5EF4-FFF2-40B4-BE49-F238E27FC236}">
                      <a16:creationId xmlns:a16="http://schemas.microsoft.com/office/drawing/2014/main" id="{C5305075-954E-4E2E-98E0-E0C07D212754}"/>
                    </a:ext>
                  </a:extLst>
                </p:cNvPr>
                <p:cNvSpPr txBox="1">
                  <a:spLocks noRot="1" noChangeAspect="1" noMove="1" noResize="1" noEditPoints="1" noAdjustHandles="1" noChangeArrowheads="1" noChangeShapeType="1" noTextEdit="1"/>
                </p:cNvSpPr>
                <p:nvPr/>
              </p:nvSpPr>
              <p:spPr>
                <a:xfrm>
                  <a:off x="2845464" y="3368195"/>
                  <a:ext cx="760144" cy="184666"/>
                </a:xfrm>
                <a:prstGeom prst="rect">
                  <a:avLst/>
                </a:prstGeom>
                <a:blipFill>
                  <a:blip r:embed="rId4"/>
                  <a:stretch>
                    <a:fillRect l="-4032" r="-4032"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95859EF-2198-456C-B737-E2F27DBD7C63}"/>
                    </a:ext>
                  </a:extLst>
                </p:cNvPr>
                <p:cNvSpPr txBox="1"/>
                <p:nvPr/>
              </p:nvSpPr>
              <p:spPr>
                <a:xfrm>
                  <a:off x="5540425" y="2031463"/>
                  <a:ext cx="69025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𝐸</m:t>
                        </m:r>
                        <m:r>
                          <a:rPr lang="en-US" sz="1200" b="0" i="1" smtClean="0">
                            <a:latin typeface="Cambria Math" panose="02040503050406030204" pitchFamily="18" charset="0"/>
                          </a:rPr>
                          <m:t>=</m:t>
                        </m:r>
                        <m:r>
                          <a:rPr lang="en-US" sz="1200" b="0" i="1" smtClean="0">
                            <a:latin typeface="Cambria Math" panose="02040503050406030204" pitchFamily="18" charset="0"/>
                          </a:rPr>
                          <m:t>𝐼</m:t>
                        </m:r>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𝑅</m:t>
                        </m:r>
                      </m:oMath>
                    </m:oMathPara>
                  </a14:m>
                  <a:endParaRPr lang="en-US" sz="1200" dirty="0"/>
                </a:p>
              </p:txBody>
            </p:sp>
          </mc:Choice>
          <mc:Fallback xmlns="">
            <p:sp>
              <p:nvSpPr>
                <p:cNvPr id="40" name="TextBox 39">
                  <a:extLst>
                    <a:ext uri="{FF2B5EF4-FFF2-40B4-BE49-F238E27FC236}">
                      <a16:creationId xmlns:a16="http://schemas.microsoft.com/office/drawing/2014/main" id="{395859EF-2198-456C-B737-E2F27DBD7C63}"/>
                    </a:ext>
                  </a:extLst>
                </p:cNvPr>
                <p:cNvSpPr txBox="1">
                  <a:spLocks noRot="1" noChangeAspect="1" noMove="1" noResize="1" noEditPoints="1" noAdjustHandles="1" noChangeArrowheads="1" noChangeShapeType="1" noTextEdit="1"/>
                </p:cNvSpPr>
                <p:nvPr/>
              </p:nvSpPr>
              <p:spPr>
                <a:xfrm>
                  <a:off x="5540425" y="2031463"/>
                  <a:ext cx="690254" cy="184666"/>
                </a:xfrm>
                <a:prstGeom prst="rect">
                  <a:avLst/>
                </a:prstGeom>
                <a:blipFill>
                  <a:blip r:embed="rId5"/>
                  <a:stretch>
                    <a:fillRect l="-4425" r="-3540"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2648930-FAE9-45E7-B0D6-F22BD0F104B9}"/>
                    </a:ext>
                  </a:extLst>
                </p:cNvPr>
                <p:cNvSpPr txBox="1"/>
                <p:nvPr/>
              </p:nvSpPr>
              <p:spPr>
                <a:xfrm>
                  <a:off x="4376555" y="809889"/>
                  <a:ext cx="828688" cy="205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𝐸</m:t>
                        </m:r>
                        <m:r>
                          <a:rPr lang="en-US" sz="1200" b="0" i="1" smtClean="0">
                            <a:latin typeface="Cambria Math" panose="02040503050406030204" pitchFamily="18" charset="0"/>
                          </a:rPr>
                          <m:t>=</m:t>
                        </m:r>
                        <m:rad>
                          <m:radPr>
                            <m:degHide m:val="on"/>
                            <m:ctrlPr>
                              <a:rPr lang="en-US" sz="1200" b="0" i="1" smtClean="0">
                                <a:latin typeface="Cambria Math" panose="02040503050406030204" pitchFamily="18" charset="0"/>
                              </a:rPr>
                            </m:ctrlPr>
                          </m:radPr>
                          <m:deg/>
                          <m:e>
                            <m:r>
                              <a:rPr lang="en-US" sz="1200" b="0" i="1" smtClean="0">
                                <a:latin typeface="Cambria Math" panose="02040503050406030204" pitchFamily="18" charset="0"/>
                              </a:rPr>
                              <m:t>𝑃</m:t>
                            </m:r>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𝑅</m:t>
                            </m:r>
                          </m:e>
                        </m:rad>
                      </m:oMath>
                    </m:oMathPara>
                  </a14:m>
                  <a:endParaRPr lang="en-US" sz="1200" dirty="0"/>
                </a:p>
              </p:txBody>
            </p:sp>
          </mc:Choice>
          <mc:Fallback xmlns="">
            <p:sp>
              <p:nvSpPr>
                <p:cNvPr id="41" name="TextBox 40">
                  <a:extLst>
                    <a:ext uri="{FF2B5EF4-FFF2-40B4-BE49-F238E27FC236}">
                      <a16:creationId xmlns:a16="http://schemas.microsoft.com/office/drawing/2014/main" id="{A2648930-FAE9-45E7-B0D6-F22BD0F104B9}"/>
                    </a:ext>
                  </a:extLst>
                </p:cNvPr>
                <p:cNvSpPr txBox="1">
                  <a:spLocks noRot="1" noChangeAspect="1" noMove="1" noResize="1" noEditPoints="1" noAdjustHandles="1" noChangeArrowheads="1" noChangeShapeType="1" noTextEdit="1"/>
                </p:cNvSpPr>
                <p:nvPr/>
              </p:nvSpPr>
              <p:spPr>
                <a:xfrm>
                  <a:off x="4376555" y="809889"/>
                  <a:ext cx="828688" cy="205249"/>
                </a:xfrm>
                <a:prstGeom prst="rect">
                  <a:avLst/>
                </a:prstGeom>
                <a:blipFill>
                  <a:blip r:embed="rId6"/>
                  <a:stretch>
                    <a:fillRect l="-3676" r="-2941" b="-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A4004CC-2084-4484-8846-03C15C32C2FF}"/>
                    </a:ext>
                  </a:extLst>
                </p:cNvPr>
                <p:cNvSpPr txBox="1"/>
                <p:nvPr/>
              </p:nvSpPr>
              <p:spPr>
                <a:xfrm>
                  <a:off x="5276250" y="1177812"/>
                  <a:ext cx="446404" cy="3445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𝐸</m:t>
                        </m:r>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𝑃</m:t>
                            </m:r>
                          </m:num>
                          <m:den>
                            <m:r>
                              <a:rPr lang="en-US" sz="1200" b="0" i="1" smtClean="0">
                                <a:latin typeface="Cambria Math" panose="02040503050406030204" pitchFamily="18" charset="0"/>
                              </a:rPr>
                              <m:t>𝐼</m:t>
                            </m:r>
                          </m:den>
                        </m:f>
                      </m:oMath>
                    </m:oMathPara>
                  </a14:m>
                  <a:endParaRPr lang="en-US" sz="1200" dirty="0"/>
                </a:p>
              </p:txBody>
            </p:sp>
          </mc:Choice>
          <mc:Fallback xmlns="">
            <p:sp>
              <p:nvSpPr>
                <p:cNvPr id="42" name="TextBox 41">
                  <a:extLst>
                    <a:ext uri="{FF2B5EF4-FFF2-40B4-BE49-F238E27FC236}">
                      <a16:creationId xmlns:a16="http://schemas.microsoft.com/office/drawing/2014/main" id="{6A4004CC-2084-4484-8846-03C15C32C2FF}"/>
                    </a:ext>
                  </a:extLst>
                </p:cNvPr>
                <p:cNvSpPr txBox="1">
                  <a:spLocks noRot="1" noChangeAspect="1" noMove="1" noResize="1" noEditPoints="1" noAdjustHandles="1" noChangeArrowheads="1" noChangeShapeType="1" noTextEdit="1"/>
                </p:cNvSpPr>
                <p:nvPr/>
              </p:nvSpPr>
              <p:spPr>
                <a:xfrm>
                  <a:off x="5276250" y="1177812"/>
                  <a:ext cx="446404" cy="344518"/>
                </a:xfrm>
                <a:prstGeom prst="rect">
                  <a:avLst/>
                </a:prstGeom>
                <a:blipFill>
                  <a:blip r:embed="rId7"/>
                  <a:stretch>
                    <a:fillRect l="-6849" t="-3509" r="-6849" b="-14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851E585-11F9-4325-B2C5-718A86B39540}"/>
                    </a:ext>
                  </a:extLst>
                </p:cNvPr>
                <p:cNvSpPr txBox="1"/>
                <p:nvPr/>
              </p:nvSpPr>
              <p:spPr>
                <a:xfrm>
                  <a:off x="3696400" y="639682"/>
                  <a:ext cx="526747" cy="5456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𝐼</m:t>
                        </m:r>
                        <m:r>
                          <a:rPr lang="en-US" sz="1200" b="0" i="1" smtClean="0">
                            <a:latin typeface="Cambria Math" panose="02040503050406030204" pitchFamily="18" charset="0"/>
                          </a:rPr>
                          <m:t>=</m:t>
                        </m:r>
                        <m:rad>
                          <m:radPr>
                            <m:degHide m:val="on"/>
                            <m:ctrlPr>
                              <a:rPr lang="en-US" sz="1200" b="0" i="1" smtClean="0">
                                <a:latin typeface="Cambria Math" panose="02040503050406030204" pitchFamily="18" charset="0"/>
                              </a:rPr>
                            </m:ctrlPr>
                          </m:radPr>
                          <m:deg/>
                          <m:e>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𝑃</m:t>
                                </m:r>
                              </m:num>
                              <m:den>
                                <m:r>
                                  <a:rPr lang="en-US" sz="1200" b="0" i="1" smtClean="0">
                                    <a:latin typeface="Cambria Math" panose="02040503050406030204" pitchFamily="18" charset="0"/>
                                  </a:rPr>
                                  <m:t>𝑅</m:t>
                                </m:r>
                              </m:den>
                            </m:f>
                          </m:e>
                        </m:rad>
                      </m:oMath>
                    </m:oMathPara>
                  </a14:m>
                  <a:endParaRPr lang="en-US" sz="1200" dirty="0"/>
                </a:p>
              </p:txBody>
            </p:sp>
          </mc:Choice>
          <mc:Fallback xmlns="">
            <p:sp>
              <p:nvSpPr>
                <p:cNvPr id="44" name="TextBox 43">
                  <a:extLst>
                    <a:ext uri="{FF2B5EF4-FFF2-40B4-BE49-F238E27FC236}">
                      <a16:creationId xmlns:a16="http://schemas.microsoft.com/office/drawing/2014/main" id="{4851E585-11F9-4325-B2C5-718A86B39540}"/>
                    </a:ext>
                  </a:extLst>
                </p:cNvPr>
                <p:cNvSpPr txBox="1">
                  <a:spLocks noRot="1" noChangeAspect="1" noMove="1" noResize="1" noEditPoints="1" noAdjustHandles="1" noChangeArrowheads="1" noChangeShapeType="1" noTextEdit="1"/>
                </p:cNvSpPr>
                <p:nvPr/>
              </p:nvSpPr>
              <p:spPr>
                <a:xfrm>
                  <a:off x="3696400" y="639682"/>
                  <a:ext cx="526747" cy="54566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217258B-2FD7-481F-9E4E-4D4D08F6A574}"/>
                    </a:ext>
                  </a:extLst>
                </p:cNvPr>
                <p:cNvSpPr txBox="1"/>
                <p:nvPr/>
              </p:nvSpPr>
              <p:spPr>
                <a:xfrm>
                  <a:off x="3038646" y="1144529"/>
                  <a:ext cx="406778" cy="3445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𝐼</m:t>
                        </m:r>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𝑃</m:t>
                            </m:r>
                          </m:num>
                          <m:den>
                            <m:r>
                              <a:rPr lang="en-US" sz="1200" b="0" i="1" smtClean="0">
                                <a:latin typeface="Cambria Math" panose="02040503050406030204" pitchFamily="18" charset="0"/>
                              </a:rPr>
                              <m:t>𝐸</m:t>
                            </m:r>
                          </m:den>
                        </m:f>
                      </m:oMath>
                    </m:oMathPara>
                  </a14:m>
                  <a:endParaRPr lang="en-US" sz="1200" dirty="0"/>
                </a:p>
              </p:txBody>
            </p:sp>
          </mc:Choice>
          <mc:Fallback xmlns="">
            <p:sp>
              <p:nvSpPr>
                <p:cNvPr id="45" name="TextBox 44">
                  <a:extLst>
                    <a:ext uri="{FF2B5EF4-FFF2-40B4-BE49-F238E27FC236}">
                      <a16:creationId xmlns:a16="http://schemas.microsoft.com/office/drawing/2014/main" id="{1217258B-2FD7-481F-9E4E-4D4D08F6A574}"/>
                    </a:ext>
                  </a:extLst>
                </p:cNvPr>
                <p:cNvSpPr txBox="1">
                  <a:spLocks noRot="1" noChangeAspect="1" noMove="1" noResize="1" noEditPoints="1" noAdjustHandles="1" noChangeArrowheads="1" noChangeShapeType="1" noTextEdit="1"/>
                </p:cNvSpPr>
                <p:nvPr/>
              </p:nvSpPr>
              <p:spPr>
                <a:xfrm>
                  <a:off x="3038646" y="1144529"/>
                  <a:ext cx="406778" cy="344518"/>
                </a:xfrm>
                <a:prstGeom prst="rect">
                  <a:avLst/>
                </a:prstGeom>
                <a:blipFill>
                  <a:blip r:embed="rId9"/>
                  <a:stretch>
                    <a:fillRect l="-7463" t="-3571" r="-5970" b="-160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FC6FEAB-EEC6-40AD-A347-8907F8EB6CE5}"/>
                    </a:ext>
                  </a:extLst>
                </p:cNvPr>
                <p:cNvSpPr txBox="1"/>
                <p:nvPr/>
              </p:nvSpPr>
              <p:spPr>
                <a:xfrm>
                  <a:off x="2649245" y="1877445"/>
                  <a:ext cx="406778" cy="3445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𝐼</m:t>
                        </m:r>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𝐸</m:t>
                            </m:r>
                          </m:num>
                          <m:den>
                            <m:r>
                              <a:rPr lang="en-US" sz="1200" b="0" i="1" smtClean="0">
                                <a:latin typeface="Cambria Math" panose="02040503050406030204" pitchFamily="18" charset="0"/>
                              </a:rPr>
                              <m:t>𝑅</m:t>
                            </m:r>
                          </m:den>
                        </m:f>
                      </m:oMath>
                    </m:oMathPara>
                  </a14:m>
                  <a:endParaRPr lang="en-US" sz="1200" dirty="0"/>
                </a:p>
              </p:txBody>
            </p:sp>
          </mc:Choice>
          <mc:Fallback xmlns="">
            <p:sp>
              <p:nvSpPr>
                <p:cNvPr id="46" name="TextBox 45">
                  <a:extLst>
                    <a:ext uri="{FF2B5EF4-FFF2-40B4-BE49-F238E27FC236}">
                      <a16:creationId xmlns:a16="http://schemas.microsoft.com/office/drawing/2014/main" id="{EFC6FEAB-EEC6-40AD-A347-8907F8EB6CE5}"/>
                    </a:ext>
                  </a:extLst>
                </p:cNvPr>
                <p:cNvSpPr txBox="1">
                  <a:spLocks noRot="1" noChangeAspect="1" noMove="1" noResize="1" noEditPoints="1" noAdjustHandles="1" noChangeArrowheads="1" noChangeShapeType="1" noTextEdit="1"/>
                </p:cNvSpPr>
                <p:nvPr/>
              </p:nvSpPr>
              <p:spPr>
                <a:xfrm>
                  <a:off x="2649245" y="1877445"/>
                  <a:ext cx="406778" cy="344518"/>
                </a:xfrm>
                <a:prstGeom prst="rect">
                  <a:avLst/>
                </a:prstGeom>
                <a:blipFill>
                  <a:blip r:embed="rId10"/>
                  <a:stretch>
                    <a:fillRect l="-7576" t="-3571" r="-7576" b="-160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84B2FBCF-BB46-4356-BE87-8C6A226227AE}"/>
                    </a:ext>
                  </a:extLst>
                </p:cNvPr>
                <p:cNvSpPr txBox="1"/>
                <p:nvPr/>
              </p:nvSpPr>
              <p:spPr>
                <a:xfrm>
                  <a:off x="5605928" y="2538762"/>
                  <a:ext cx="448713" cy="3445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𝑅</m:t>
                        </m:r>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𝐸</m:t>
                            </m:r>
                          </m:num>
                          <m:den>
                            <m:r>
                              <a:rPr lang="en-US" sz="1200" b="0" i="1" smtClean="0">
                                <a:latin typeface="Cambria Math" panose="02040503050406030204" pitchFamily="18" charset="0"/>
                              </a:rPr>
                              <m:t>𝐼</m:t>
                            </m:r>
                          </m:den>
                        </m:f>
                      </m:oMath>
                    </m:oMathPara>
                  </a14:m>
                  <a:endParaRPr lang="en-US" sz="1200" dirty="0"/>
                </a:p>
              </p:txBody>
            </p:sp>
          </mc:Choice>
          <mc:Fallback xmlns="">
            <p:sp>
              <p:nvSpPr>
                <p:cNvPr id="47" name="TextBox 46">
                  <a:extLst>
                    <a:ext uri="{FF2B5EF4-FFF2-40B4-BE49-F238E27FC236}">
                      <a16:creationId xmlns:a16="http://schemas.microsoft.com/office/drawing/2014/main" id="{84B2FBCF-BB46-4356-BE87-8C6A226227AE}"/>
                    </a:ext>
                  </a:extLst>
                </p:cNvPr>
                <p:cNvSpPr txBox="1">
                  <a:spLocks noRot="1" noChangeAspect="1" noMove="1" noResize="1" noEditPoints="1" noAdjustHandles="1" noChangeArrowheads="1" noChangeShapeType="1" noTextEdit="1"/>
                </p:cNvSpPr>
                <p:nvPr/>
              </p:nvSpPr>
              <p:spPr>
                <a:xfrm>
                  <a:off x="5605928" y="2538762"/>
                  <a:ext cx="448713" cy="344518"/>
                </a:xfrm>
                <a:prstGeom prst="rect">
                  <a:avLst/>
                </a:prstGeom>
                <a:blipFill>
                  <a:blip r:embed="rId11"/>
                  <a:stretch>
                    <a:fillRect l="-6849" t="-1754" r="-6849" b="-14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54B11DCF-BC02-49A4-8199-5309B6010483}"/>
                    </a:ext>
                  </a:extLst>
                </p:cNvPr>
                <p:cNvSpPr txBox="1"/>
                <p:nvPr/>
              </p:nvSpPr>
              <p:spPr>
                <a:xfrm>
                  <a:off x="5245526" y="3259273"/>
                  <a:ext cx="520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𝑅</m:t>
                        </m:r>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𝐸</m:t>
                                </m:r>
                              </m:e>
                              <m:sup>
                                <m:r>
                                  <a:rPr lang="en-US" sz="1200" b="0" i="1" smtClean="0">
                                    <a:latin typeface="Cambria Math" panose="02040503050406030204" pitchFamily="18" charset="0"/>
                                  </a:rPr>
                                  <m:t>2</m:t>
                                </m:r>
                              </m:sup>
                            </m:sSup>
                          </m:num>
                          <m:den>
                            <m:r>
                              <a:rPr lang="en-US" sz="1200" b="0" i="1" smtClean="0">
                                <a:latin typeface="Cambria Math" panose="02040503050406030204" pitchFamily="18" charset="0"/>
                              </a:rPr>
                              <m:t>𝑃</m:t>
                            </m:r>
                          </m:den>
                        </m:f>
                      </m:oMath>
                    </m:oMathPara>
                  </a14:m>
                  <a:endParaRPr lang="en-US" sz="1200" dirty="0"/>
                </a:p>
              </p:txBody>
            </p:sp>
          </mc:Choice>
          <mc:Fallback xmlns="">
            <p:sp>
              <p:nvSpPr>
                <p:cNvPr id="48" name="TextBox 47">
                  <a:extLst>
                    <a:ext uri="{FF2B5EF4-FFF2-40B4-BE49-F238E27FC236}">
                      <a16:creationId xmlns:a16="http://schemas.microsoft.com/office/drawing/2014/main" id="{54B11DCF-BC02-49A4-8199-5309B6010483}"/>
                    </a:ext>
                  </a:extLst>
                </p:cNvPr>
                <p:cNvSpPr txBox="1">
                  <a:spLocks noRot="1" noChangeAspect="1" noMove="1" noResize="1" noEditPoints="1" noAdjustHandles="1" noChangeArrowheads="1" noChangeShapeType="1" noTextEdit="1"/>
                </p:cNvSpPr>
                <p:nvPr/>
              </p:nvSpPr>
              <p:spPr>
                <a:xfrm>
                  <a:off x="5245526" y="3259273"/>
                  <a:ext cx="520848" cy="369332"/>
                </a:xfrm>
                <a:prstGeom prst="rect">
                  <a:avLst/>
                </a:prstGeom>
                <a:blipFill>
                  <a:blip r:embed="rId12"/>
                  <a:stretch>
                    <a:fillRect l="-5814"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A5B303BB-7BB2-4A2F-93D1-28ACCD2B5053}"/>
                    </a:ext>
                  </a:extLst>
                </p:cNvPr>
                <p:cNvSpPr txBox="1"/>
                <p:nvPr/>
              </p:nvSpPr>
              <p:spPr>
                <a:xfrm>
                  <a:off x="4550288" y="3714948"/>
                  <a:ext cx="481222" cy="3445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𝑅</m:t>
                        </m:r>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𝑃</m:t>
                            </m:r>
                          </m:num>
                          <m:den>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𝐼</m:t>
                                </m:r>
                              </m:e>
                              <m:sup>
                                <m:r>
                                  <a:rPr lang="en-US" sz="1200" b="0" i="1" smtClean="0">
                                    <a:latin typeface="Cambria Math" panose="02040503050406030204" pitchFamily="18" charset="0"/>
                                  </a:rPr>
                                  <m:t>2</m:t>
                                </m:r>
                              </m:sup>
                            </m:sSup>
                          </m:den>
                        </m:f>
                      </m:oMath>
                    </m:oMathPara>
                  </a14:m>
                  <a:endParaRPr lang="en-US" sz="1200" dirty="0"/>
                </a:p>
              </p:txBody>
            </p:sp>
          </mc:Choice>
          <mc:Fallback xmlns="">
            <p:sp>
              <p:nvSpPr>
                <p:cNvPr id="49" name="TextBox 48">
                  <a:extLst>
                    <a:ext uri="{FF2B5EF4-FFF2-40B4-BE49-F238E27FC236}">
                      <a16:creationId xmlns:a16="http://schemas.microsoft.com/office/drawing/2014/main" id="{A5B303BB-7BB2-4A2F-93D1-28ACCD2B5053}"/>
                    </a:ext>
                  </a:extLst>
                </p:cNvPr>
                <p:cNvSpPr txBox="1">
                  <a:spLocks noRot="1" noChangeAspect="1" noMove="1" noResize="1" noEditPoints="1" noAdjustHandles="1" noChangeArrowheads="1" noChangeShapeType="1" noTextEdit="1"/>
                </p:cNvSpPr>
                <p:nvPr/>
              </p:nvSpPr>
              <p:spPr>
                <a:xfrm>
                  <a:off x="4550288" y="3714948"/>
                  <a:ext cx="481222" cy="344518"/>
                </a:xfrm>
                <a:prstGeom prst="rect">
                  <a:avLst/>
                </a:prstGeom>
                <a:blipFill>
                  <a:blip r:embed="rId13"/>
                  <a:stretch>
                    <a:fillRect l="-6329" t="-1754" r="-2532" b="-14035"/>
                  </a:stretch>
                </a:blipFill>
              </p:spPr>
              <p:txBody>
                <a:bodyPr/>
                <a:lstStyle/>
                <a:p>
                  <a:r>
                    <a:rPr lang="en-US">
                      <a:noFill/>
                    </a:rPr>
                    <a:t> </a:t>
                  </a:r>
                </a:p>
              </p:txBody>
            </p:sp>
          </mc:Fallback>
        </mc:AlternateContent>
      </p:grpSp>
      <p:sp>
        <p:nvSpPr>
          <p:cNvPr id="31" name="Oval 30">
            <a:extLst>
              <a:ext uri="{FF2B5EF4-FFF2-40B4-BE49-F238E27FC236}">
                <a16:creationId xmlns:a16="http://schemas.microsoft.com/office/drawing/2014/main" id="{7A24CEA7-1906-449A-A8D8-856E3261A128}"/>
              </a:ext>
            </a:extLst>
          </p:cNvPr>
          <p:cNvSpPr/>
          <p:nvPr/>
        </p:nvSpPr>
        <p:spPr>
          <a:xfrm>
            <a:off x="7209866" y="1584868"/>
            <a:ext cx="237067" cy="431504"/>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1A2E30F-663B-498E-A99C-67BD3CEE88C8}"/>
              </a:ext>
            </a:extLst>
          </p:cNvPr>
          <p:cNvSpPr/>
          <p:nvPr/>
        </p:nvSpPr>
        <p:spPr>
          <a:xfrm>
            <a:off x="7446933" y="1584868"/>
            <a:ext cx="237067" cy="431504"/>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316AF94-C2B7-4F91-9CB7-BA16B7816AB7}"/>
              </a:ext>
            </a:extLst>
          </p:cNvPr>
          <p:cNvSpPr/>
          <p:nvPr/>
        </p:nvSpPr>
        <p:spPr>
          <a:xfrm>
            <a:off x="7684000" y="1583557"/>
            <a:ext cx="237067" cy="431504"/>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E407A60-D415-4A38-AA8E-89AF8ABE5DB7}"/>
              </a:ext>
            </a:extLst>
          </p:cNvPr>
          <p:cNvSpPr/>
          <p:nvPr/>
        </p:nvSpPr>
        <p:spPr>
          <a:xfrm>
            <a:off x="7921067" y="1583557"/>
            <a:ext cx="237067" cy="431504"/>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CFCE7BB-CA20-4F0C-B901-E75DD3C9736F}"/>
              </a:ext>
            </a:extLst>
          </p:cNvPr>
          <p:cNvSpPr/>
          <p:nvPr/>
        </p:nvSpPr>
        <p:spPr>
          <a:xfrm>
            <a:off x="8158134" y="1589321"/>
            <a:ext cx="237067" cy="431504"/>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E24BBBA1-29F5-49D9-93D2-6D13452E12DF}"/>
              </a:ext>
            </a:extLst>
          </p:cNvPr>
          <p:cNvSpPr/>
          <p:nvPr/>
        </p:nvSpPr>
        <p:spPr>
          <a:xfrm>
            <a:off x="7209866" y="1795788"/>
            <a:ext cx="1185335" cy="253916"/>
          </a:xfrm>
          <a:prstGeom prst="roundRect">
            <a:avLst>
              <a:gd name="adj" fmla="val 0"/>
            </a:avLst>
          </a:prstGeom>
          <a:solidFill>
            <a:schemeClr val="bg1"/>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9D5810C5-4DA0-4010-9DC8-C6B0D5027DDF}"/>
              </a:ext>
            </a:extLst>
          </p:cNvPr>
          <p:cNvCxnSpPr>
            <a:stCxn id="31" idx="2"/>
          </p:cNvCxnSpPr>
          <p:nvPr/>
        </p:nvCxnSpPr>
        <p:spPr>
          <a:xfrm flipH="1" flipV="1">
            <a:off x="6938933" y="1795788"/>
            <a:ext cx="274320"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52" name="Straight Connector 51">
            <a:extLst>
              <a:ext uri="{FF2B5EF4-FFF2-40B4-BE49-F238E27FC236}">
                <a16:creationId xmlns:a16="http://schemas.microsoft.com/office/drawing/2014/main" id="{F180F1B2-8197-4EAF-8D64-E23652DE7438}"/>
              </a:ext>
            </a:extLst>
          </p:cNvPr>
          <p:cNvCxnSpPr/>
          <p:nvPr/>
        </p:nvCxnSpPr>
        <p:spPr>
          <a:xfrm flipH="1" flipV="1">
            <a:off x="8395201" y="1795788"/>
            <a:ext cx="274320"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54" name="Straight Connector 53">
            <a:extLst>
              <a:ext uri="{FF2B5EF4-FFF2-40B4-BE49-F238E27FC236}">
                <a16:creationId xmlns:a16="http://schemas.microsoft.com/office/drawing/2014/main" id="{CD268AC4-8B02-45C5-9895-0E3EBAA78AC1}"/>
              </a:ext>
            </a:extLst>
          </p:cNvPr>
          <p:cNvCxnSpPr>
            <a:cxnSpLocks/>
          </p:cNvCxnSpPr>
          <p:nvPr/>
        </p:nvCxnSpPr>
        <p:spPr>
          <a:xfrm flipH="1">
            <a:off x="7453206" y="535588"/>
            <a:ext cx="408094"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55" name="Straight Connector 54">
            <a:extLst>
              <a:ext uri="{FF2B5EF4-FFF2-40B4-BE49-F238E27FC236}">
                <a16:creationId xmlns:a16="http://schemas.microsoft.com/office/drawing/2014/main" id="{87063BBE-7352-444D-8C0C-A32C39B32517}"/>
              </a:ext>
            </a:extLst>
          </p:cNvPr>
          <p:cNvCxnSpPr>
            <a:cxnSpLocks/>
          </p:cNvCxnSpPr>
          <p:nvPr/>
        </p:nvCxnSpPr>
        <p:spPr>
          <a:xfrm rot="16200000" flipH="1" flipV="1">
            <a:off x="7678420" y="540668"/>
            <a:ext cx="365760" cy="0"/>
          </a:xfrm>
          <a:prstGeom prst="line">
            <a:avLst/>
          </a:prstGeom>
          <a:ln w="1905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56" name="Straight Connector 55">
            <a:extLst>
              <a:ext uri="{FF2B5EF4-FFF2-40B4-BE49-F238E27FC236}">
                <a16:creationId xmlns:a16="http://schemas.microsoft.com/office/drawing/2014/main" id="{B7920B8C-0A2B-4DA5-8018-5B18BDA298AC}"/>
              </a:ext>
            </a:extLst>
          </p:cNvPr>
          <p:cNvCxnSpPr>
            <a:cxnSpLocks/>
          </p:cNvCxnSpPr>
          <p:nvPr/>
        </p:nvCxnSpPr>
        <p:spPr>
          <a:xfrm rot="16200000" flipH="1" flipV="1">
            <a:off x="7790180" y="540668"/>
            <a:ext cx="365760" cy="0"/>
          </a:xfrm>
          <a:prstGeom prst="line">
            <a:avLst/>
          </a:prstGeom>
          <a:ln w="1905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57" name="Straight Connector 56">
            <a:extLst>
              <a:ext uri="{FF2B5EF4-FFF2-40B4-BE49-F238E27FC236}">
                <a16:creationId xmlns:a16="http://schemas.microsoft.com/office/drawing/2014/main" id="{35C7863F-107B-4972-BB9E-7FD17D81AF55}"/>
              </a:ext>
            </a:extLst>
          </p:cNvPr>
          <p:cNvCxnSpPr>
            <a:cxnSpLocks/>
          </p:cNvCxnSpPr>
          <p:nvPr/>
        </p:nvCxnSpPr>
        <p:spPr>
          <a:xfrm flipH="1">
            <a:off x="7973060" y="535588"/>
            <a:ext cx="411480"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grpSp>
        <p:nvGrpSpPr>
          <p:cNvPr id="69" name="Group 68">
            <a:extLst>
              <a:ext uri="{FF2B5EF4-FFF2-40B4-BE49-F238E27FC236}">
                <a16:creationId xmlns:a16="http://schemas.microsoft.com/office/drawing/2014/main" id="{DEB75C20-DB17-4DDA-A5DB-5705E96BD003}"/>
              </a:ext>
            </a:extLst>
          </p:cNvPr>
          <p:cNvGrpSpPr/>
          <p:nvPr/>
        </p:nvGrpSpPr>
        <p:grpSpPr>
          <a:xfrm>
            <a:off x="6681788" y="2390448"/>
            <a:ext cx="2150268" cy="550908"/>
            <a:chOff x="6681788" y="2390448"/>
            <a:chExt cx="2150268" cy="550908"/>
          </a:xfrm>
        </p:grpSpPr>
        <p:cxnSp>
          <p:nvCxnSpPr>
            <p:cNvPr id="5" name="Straight Connector 4">
              <a:extLst>
                <a:ext uri="{FF2B5EF4-FFF2-40B4-BE49-F238E27FC236}">
                  <a16:creationId xmlns:a16="http://schemas.microsoft.com/office/drawing/2014/main" id="{BFF0E167-F44C-425E-B879-118C8CDC5FB2}"/>
                </a:ext>
              </a:extLst>
            </p:cNvPr>
            <p:cNvCxnSpPr>
              <a:cxnSpLocks/>
            </p:cNvCxnSpPr>
            <p:nvPr/>
          </p:nvCxnSpPr>
          <p:spPr>
            <a:xfrm flipV="1">
              <a:off x="6930878" y="2392716"/>
              <a:ext cx="137160" cy="27432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7" name="Straight Connector 6">
              <a:extLst>
                <a:ext uri="{FF2B5EF4-FFF2-40B4-BE49-F238E27FC236}">
                  <a16:creationId xmlns:a16="http://schemas.microsoft.com/office/drawing/2014/main" id="{56052820-6136-4510-8752-E3EF1F852BBB}"/>
                </a:ext>
              </a:extLst>
            </p:cNvPr>
            <p:cNvCxnSpPr>
              <a:cxnSpLocks/>
            </p:cNvCxnSpPr>
            <p:nvPr/>
          </p:nvCxnSpPr>
          <p:spPr>
            <a:xfrm>
              <a:off x="7068038" y="2392716"/>
              <a:ext cx="282375" cy="54864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13" name="Straight Connector 12">
              <a:extLst>
                <a:ext uri="{FF2B5EF4-FFF2-40B4-BE49-F238E27FC236}">
                  <a16:creationId xmlns:a16="http://schemas.microsoft.com/office/drawing/2014/main" id="{128A0DD2-2C19-4271-B5AE-11B1DE6C18AB}"/>
                </a:ext>
              </a:extLst>
            </p:cNvPr>
            <p:cNvCxnSpPr>
              <a:cxnSpLocks/>
            </p:cNvCxnSpPr>
            <p:nvPr/>
          </p:nvCxnSpPr>
          <p:spPr>
            <a:xfrm flipV="1">
              <a:off x="7350413" y="2390448"/>
              <a:ext cx="275663" cy="550908"/>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D122E941-7FF1-4A82-9ACA-D6EDE9894157}"/>
                </a:ext>
              </a:extLst>
            </p:cNvPr>
            <p:cNvCxnSpPr>
              <a:cxnSpLocks/>
            </p:cNvCxnSpPr>
            <p:nvPr/>
          </p:nvCxnSpPr>
          <p:spPr>
            <a:xfrm>
              <a:off x="7626076" y="2390448"/>
              <a:ext cx="274320" cy="54864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25" name="Straight Connector 24">
              <a:extLst>
                <a:ext uri="{FF2B5EF4-FFF2-40B4-BE49-F238E27FC236}">
                  <a16:creationId xmlns:a16="http://schemas.microsoft.com/office/drawing/2014/main" id="{4F8A8821-F737-4CF3-864B-14B4D7C957BC}"/>
                </a:ext>
              </a:extLst>
            </p:cNvPr>
            <p:cNvCxnSpPr>
              <a:cxnSpLocks/>
            </p:cNvCxnSpPr>
            <p:nvPr/>
          </p:nvCxnSpPr>
          <p:spPr>
            <a:xfrm flipV="1">
              <a:off x="7900396" y="2390448"/>
              <a:ext cx="274320" cy="54864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27" name="Straight Connector 26">
              <a:extLst>
                <a:ext uri="{FF2B5EF4-FFF2-40B4-BE49-F238E27FC236}">
                  <a16:creationId xmlns:a16="http://schemas.microsoft.com/office/drawing/2014/main" id="{47CE0F06-6BAE-4EA1-9548-7E11EB395A1D}"/>
                </a:ext>
              </a:extLst>
            </p:cNvPr>
            <p:cNvCxnSpPr>
              <a:cxnSpLocks/>
            </p:cNvCxnSpPr>
            <p:nvPr/>
          </p:nvCxnSpPr>
          <p:spPr>
            <a:xfrm>
              <a:off x="8174716" y="2390448"/>
              <a:ext cx="278956" cy="54864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64" name="Straight Connector 63">
              <a:extLst>
                <a:ext uri="{FF2B5EF4-FFF2-40B4-BE49-F238E27FC236}">
                  <a16:creationId xmlns:a16="http://schemas.microsoft.com/office/drawing/2014/main" id="{C3BC536A-DA6B-41A3-A00B-151A9A371C19}"/>
                </a:ext>
              </a:extLst>
            </p:cNvPr>
            <p:cNvCxnSpPr>
              <a:cxnSpLocks/>
            </p:cNvCxnSpPr>
            <p:nvPr/>
          </p:nvCxnSpPr>
          <p:spPr>
            <a:xfrm flipV="1">
              <a:off x="8453672" y="2664768"/>
              <a:ext cx="137160" cy="27432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66" name="Straight Connector 65">
              <a:extLst>
                <a:ext uri="{FF2B5EF4-FFF2-40B4-BE49-F238E27FC236}">
                  <a16:creationId xmlns:a16="http://schemas.microsoft.com/office/drawing/2014/main" id="{61FEEAA8-6570-47B4-9A43-098B5E5294FA}"/>
                </a:ext>
              </a:extLst>
            </p:cNvPr>
            <p:cNvCxnSpPr/>
            <p:nvPr/>
          </p:nvCxnSpPr>
          <p:spPr>
            <a:xfrm>
              <a:off x="8590832" y="2664768"/>
              <a:ext cx="241224"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68" name="Straight Connector 67">
              <a:extLst>
                <a:ext uri="{FF2B5EF4-FFF2-40B4-BE49-F238E27FC236}">
                  <a16:creationId xmlns:a16="http://schemas.microsoft.com/office/drawing/2014/main" id="{DB004AEE-5D54-43AB-BF9C-0556BD4DDDA0}"/>
                </a:ext>
              </a:extLst>
            </p:cNvPr>
            <p:cNvCxnSpPr/>
            <p:nvPr/>
          </p:nvCxnSpPr>
          <p:spPr>
            <a:xfrm flipH="1">
              <a:off x="6681788" y="2664768"/>
              <a:ext cx="249090"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grpSp>
      <p:grpSp>
        <p:nvGrpSpPr>
          <p:cNvPr id="70" name="Group 69">
            <a:extLst>
              <a:ext uri="{FF2B5EF4-FFF2-40B4-BE49-F238E27FC236}">
                <a16:creationId xmlns:a16="http://schemas.microsoft.com/office/drawing/2014/main" id="{9B7B2D67-BFD3-4673-9504-05B8F9AA3FB8}"/>
              </a:ext>
            </a:extLst>
          </p:cNvPr>
          <p:cNvGrpSpPr/>
          <p:nvPr/>
        </p:nvGrpSpPr>
        <p:grpSpPr>
          <a:xfrm>
            <a:off x="4741237" y="218625"/>
            <a:ext cx="1822018" cy="2856296"/>
            <a:chOff x="3973410" y="1788654"/>
            <a:chExt cx="1822018" cy="2856296"/>
          </a:xfrm>
        </p:grpSpPr>
        <p:cxnSp>
          <p:nvCxnSpPr>
            <p:cNvPr id="71" name="Straight Connector 70">
              <a:extLst>
                <a:ext uri="{FF2B5EF4-FFF2-40B4-BE49-F238E27FC236}">
                  <a16:creationId xmlns:a16="http://schemas.microsoft.com/office/drawing/2014/main" id="{22AD0E5E-723F-4304-A14E-5C14B44B119A}"/>
                </a:ext>
              </a:extLst>
            </p:cNvPr>
            <p:cNvCxnSpPr>
              <a:cxnSpLocks/>
            </p:cNvCxnSpPr>
            <p:nvPr/>
          </p:nvCxnSpPr>
          <p:spPr>
            <a:xfrm rot="5400000" flipH="1">
              <a:off x="4800600" y="1992701"/>
              <a:ext cx="408094"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72" name="Straight Connector 71">
              <a:extLst>
                <a:ext uri="{FF2B5EF4-FFF2-40B4-BE49-F238E27FC236}">
                  <a16:creationId xmlns:a16="http://schemas.microsoft.com/office/drawing/2014/main" id="{32ACDFF2-F574-4790-A50D-D3125DA659CC}"/>
                </a:ext>
              </a:extLst>
            </p:cNvPr>
            <p:cNvCxnSpPr>
              <a:cxnSpLocks/>
            </p:cNvCxnSpPr>
            <p:nvPr/>
          </p:nvCxnSpPr>
          <p:spPr>
            <a:xfrm flipH="1" flipV="1">
              <a:off x="4816687" y="2196748"/>
              <a:ext cx="365760" cy="0"/>
            </a:xfrm>
            <a:prstGeom prst="line">
              <a:avLst/>
            </a:prstGeom>
            <a:ln w="1905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73" name="Straight Connector 72">
              <a:extLst>
                <a:ext uri="{FF2B5EF4-FFF2-40B4-BE49-F238E27FC236}">
                  <a16:creationId xmlns:a16="http://schemas.microsoft.com/office/drawing/2014/main" id="{B3993B36-7C45-4DDE-A15E-BD903932EB71}"/>
                </a:ext>
              </a:extLst>
            </p:cNvPr>
            <p:cNvCxnSpPr>
              <a:cxnSpLocks/>
            </p:cNvCxnSpPr>
            <p:nvPr/>
          </p:nvCxnSpPr>
          <p:spPr>
            <a:xfrm rot="5400000" flipH="1">
              <a:off x="4798907" y="2514248"/>
              <a:ext cx="411480"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sp>
          <p:nvSpPr>
            <p:cNvPr id="74" name="Arc 73">
              <a:extLst>
                <a:ext uri="{FF2B5EF4-FFF2-40B4-BE49-F238E27FC236}">
                  <a16:creationId xmlns:a16="http://schemas.microsoft.com/office/drawing/2014/main" id="{EAFB19D5-EC55-49B3-BD9F-364C83B8C05E}"/>
                </a:ext>
              </a:extLst>
            </p:cNvPr>
            <p:cNvSpPr/>
            <p:nvPr/>
          </p:nvSpPr>
          <p:spPr>
            <a:xfrm rot="17187848">
              <a:off x="3705436" y="2554958"/>
              <a:ext cx="2357966" cy="1822018"/>
            </a:xfrm>
            <a:prstGeom prst="arc">
              <a:avLst>
                <a:gd name="adj1" fmla="val 20437568"/>
                <a:gd name="adj2" fmla="val 21518575"/>
              </a:avLst>
            </a:prstGeom>
            <a:ln w="19050">
              <a:solidFill>
                <a:schemeClr val="tx1"/>
              </a:solidFill>
              <a:tailEnd type="non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577393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8E8A63-89CC-4DB8-8EB7-FE8AA4F7B624}"/>
              </a:ext>
            </a:extLst>
          </p:cNvPr>
          <p:cNvSpPr>
            <a:spLocks noGrp="1"/>
          </p:cNvSpPr>
          <p:nvPr>
            <p:ph type="sldNum" sz="quarter" idx="4"/>
          </p:nvPr>
        </p:nvSpPr>
        <p:spPr/>
        <p:txBody>
          <a:bodyPr/>
          <a:lstStyle/>
          <a:p>
            <a:r>
              <a:rPr lang="en-US"/>
              <a:t>Page </a:t>
            </a:r>
            <a:fld id="{5A9C12DC-491F-9444-86A2-13AC5C62A2FC}" type="slidenum">
              <a:rPr lang="en-US" smtClean="0"/>
              <a:pPr/>
              <a:t>50</a:t>
            </a:fld>
            <a:endParaRPr lang="en-US" dirty="0"/>
          </a:p>
        </p:txBody>
      </p:sp>
      <p:sp>
        <p:nvSpPr>
          <p:cNvPr id="3" name="Footer Placeholder 2">
            <a:extLst>
              <a:ext uri="{FF2B5EF4-FFF2-40B4-BE49-F238E27FC236}">
                <a16:creationId xmlns:a16="http://schemas.microsoft.com/office/drawing/2014/main" id="{908E0DA3-585C-4FA7-9D86-117AD38ACBAC}"/>
              </a:ext>
            </a:extLst>
          </p:cNvPr>
          <p:cNvSpPr>
            <a:spLocks noGrp="1"/>
          </p:cNvSpPr>
          <p:nvPr>
            <p:ph type="ftr" sz="quarter" idx="3"/>
          </p:nvPr>
        </p:nvSpPr>
        <p:spPr/>
        <p:txBody>
          <a:bodyPr/>
          <a:lstStyle/>
          <a:p>
            <a:r>
              <a:rPr lang="en-US"/>
              <a:t>Property of Schneider Electric |</a:t>
            </a:r>
            <a:endParaRPr lang="en-US" dirty="0"/>
          </a:p>
        </p:txBody>
      </p:sp>
      <p:grpSp>
        <p:nvGrpSpPr>
          <p:cNvPr id="10" name="Group 9">
            <a:extLst>
              <a:ext uri="{FF2B5EF4-FFF2-40B4-BE49-F238E27FC236}">
                <a16:creationId xmlns:a16="http://schemas.microsoft.com/office/drawing/2014/main" id="{D6301B69-6B60-4B44-BE5A-A162ECE42A6C}"/>
              </a:ext>
            </a:extLst>
          </p:cNvPr>
          <p:cNvGrpSpPr/>
          <p:nvPr/>
        </p:nvGrpSpPr>
        <p:grpSpPr>
          <a:xfrm>
            <a:off x="-393801" y="625297"/>
            <a:ext cx="9537801" cy="2545690"/>
            <a:chOff x="-393801" y="625297"/>
            <a:chExt cx="9537801" cy="2545690"/>
          </a:xfrm>
        </p:grpSpPr>
        <p:pic>
          <p:nvPicPr>
            <p:cNvPr id="4" name="Picture 3">
              <a:extLst>
                <a:ext uri="{FF2B5EF4-FFF2-40B4-BE49-F238E27FC236}">
                  <a16:creationId xmlns:a16="http://schemas.microsoft.com/office/drawing/2014/main" id="{EFCCE7D0-E147-4553-A3E6-4FBC48BCC0B3}"/>
                </a:ext>
              </a:extLst>
            </p:cNvPr>
            <p:cNvPicPr>
              <a:picLocks noChangeAspect="1"/>
            </p:cNvPicPr>
            <p:nvPr/>
          </p:nvPicPr>
          <p:blipFill rotWithShape="1">
            <a:blip r:embed="rId2"/>
            <a:srcRect r="50560" b="53670"/>
            <a:stretch/>
          </p:blipFill>
          <p:spPr>
            <a:xfrm>
              <a:off x="-393801" y="625297"/>
              <a:ext cx="4520794" cy="1810360"/>
            </a:xfrm>
            <a:prstGeom prst="rect">
              <a:avLst/>
            </a:prstGeom>
          </p:spPr>
        </p:pic>
        <p:pic>
          <p:nvPicPr>
            <p:cNvPr id="5" name="Picture 4">
              <a:extLst>
                <a:ext uri="{FF2B5EF4-FFF2-40B4-BE49-F238E27FC236}">
                  <a16:creationId xmlns:a16="http://schemas.microsoft.com/office/drawing/2014/main" id="{63651816-58F9-40BF-A0E5-9CE4FE6F1BD9}"/>
                </a:ext>
              </a:extLst>
            </p:cNvPr>
            <p:cNvPicPr>
              <a:picLocks noChangeAspect="1"/>
            </p:cNvPicPr>
            <p:nvPr/>
          </p:nvPicPr>
          <p:blipFill rotWithShape="1">
            <a:blip r:embed="rId2"/>
            <a:srcRect l="45133" t="53670"/>
            <a:stretch/>
          </p:blipFill>
          <p:spPr>
            <a:xfrm>
              <a:off x="4126993" y="1360627"/>
              <a:ext cx="5017007" cy="1810360"/>
            </a:xfrm>
            <a:prstGeom prst="rect">
              <a:avLst/>
            </a:prstGeom>
          </p:spPr>
        </p:pic>
        <p:cxnSp>
          <p:nvCxnSpPr>
            <p:cNvPr id="7" name="Straight Connector 6">
              <a:extLst>
                <a:ext uri="{FF2B5EF4-FFF2-40B4-BE49-F238E27FC236}">
                  <a16:creationId xmlns:a16="http://schemas.microsoft.com/office/drawing/2014/main" id="{FE99C457-B019-4431-93A5-5815D8853518}"/>
                </a:ext>
              </a:extLst>
            </p:cNvPr>
            <p:cNvCxnSpPr/>
            <p:nvPr/>
          </p:nvCxnSpPr>
          <p:spPr>
            <a:xfrm>
              <a:off x="4057649" y="1724025"/>
              <a:ext cx="121444"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8" name="Straight Connector 7">
              <a:extLst>
                <a:ext uri="{FF2B5EF4-FFF2-40B4-BE49-F238E27FC236}">
                  <a16:creationId xmlns:a16="http://schemas.microsoft.com/office/drawing/2014/main" id="{01DABECC-26B0-415B-AACA-691D618AB412}"/>
                </a:ext>
              </a:extLst>
            </p:cNvPr>
            <p:cNvCxnSpPr>
              <a:cxnSpLocks/>
            </p:cNvCxnSpPr>
            <p:nvPr/>
          </p:nvCxnSpPr>
          <p:spPr>
            <a:xfrm>
              <a:off x="4060318" y="1747839"/>
              <a:ext cx="121444"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12797606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3068C13-B926-4607-81B7-70AE0CC18BB4}"/>
              </a:ext>
            </a:extLst>
          </p:cNvPr>
          <p:cNvSpPr>
            <a:spLocks noGrp="1"/>
          </p:cNvSpPr>
          <p:nvPr>
            <p:ph type="sldNum" sz="quarter" idx="4"/>
          </p:nvPr>
        </p:nvSpPr>
        <p:spPr/>
        <p:txBody>
          <a:bodyPr/>
          <a:lstStyle/>
          <a:p>
            <a:r>
              <a:rPr lang="en-US"/>
              <a:t>Page </a:t>
            </a:r>
            <a:fld id="{5A9C12DC-491F-9444-86A2-13AC5C62A2FC}" type="slidenum">
              <a:rPr lang="en-US" smtClean="0"/>
              <a:pPr/>
              <a:t>51</a:t>
            </a:fld>
            <a:endParaRPr lang="en-US" dirty="0"/>
          </a:p>
        </p:txBody>
      </p:sp>
      <p:sp>
        <p:nvSpPr>
          <p:cNvPr id="6" name="Footer Placeholder 5">
            <a:extLst>
              <a:ext uri="{FF2B5EF4-FFF2-40B4-BE49-F238E27FC236}">
                <a16:creationId xmlns:a16="http://schemas.microsoft.com/office/drawing/2014/main" id="{B6EC7EE8-DAF0-496B-A5EF-9BD80085D5BB}"/>
              </a:ext>
            </a:extLst>
          </p:cNvPr>
          <p:cNvSpPr>
            <a:spLocks noGrp="1"/>
          </p:cNvSpPr>
          <p:nvPr>
            <p:ph type="ftr" sz="quarter" idx="3"/>
          </p:nvPr>
        </p:nvSpPr>
        <p:spPr/>
        <p:txBody>
          <a:bodyPr/>
          <a:lstStyle/>
          <a:p>
            <a:r>
              <a:rPr lang="en-US"/>
              <a:t>Property of Schneider Electric |</a:t>
            </a:r>
            <a:endParaRPr lang="en-US" dirty="0"/>
          </a:p>
        </p:txBody>
      </p:sp>
      <p:pic>
        <p:nvPicPr>
          <p:cNvPr id="32" name="Picture 31">
            <a:extLst>
              <a:ext uri="{FF2B5EF4-FFF2-40B4-BE49-F238E27FC236}">
                <a16:creationId xmlns:a16="http://schemas.microsoft.com/office/drawing/2014/main" id="{D54330FA-11C2-435E-B472-A5AF25D407D2}"/>
              </a:ext>
            </a:extLst>
          </p:cNvPr>
          <p:cNvPicPr>
            <a:picLocks noChangeAspect="1"/>
          </p:cNvPicPr>
          <p:nvPr/>
        </p:nvPicPr>
        <p:blipFill>
          <a:blip r:embed="rId2"/>
          <a:stretch>
            <a:fillRect/>
          </a:stretch>
        </p:blipFill>
        <p:spPr>
          <a:xfrm>
            <a:off x="3765268" y="1651245"/>
            <a:ext cx="226535" cy="548640"/>
          </a:xfrm>
          <a:prstGeom prst="rect">
            <a:avLst/>
          </a:prstGeom>
        </p:spPr>
      </p:pic>
      <p:pic>
        <p:nvPicPr>
          <p:cNvPr id="33" name="Picture 32">
            <a:extLst>
              <a:ext uri="{FF2B5EF4-FFF2-40B4-BE49-F238E27FC236}">
                <a16:creationId xmlns:a16="http://schemas.microsoft.com/office/drawing/2014/main" id="{A82F9661-C0BD-4D21-BDBE-4B61A07FF23D}"/>
              </a:ext>
            </a:extLst>
          </p:cNvPr>
          <p:cNvPicPr>
            <a:picLocks noChangeAspect="1"/>
          </p:cNvPicPr>
          <p:nvPr/>
        </p:nvPicPr>
        <p:blipFill>
          <a:blip r:embed="rId3"/>
          <a:stretch>
            <a:fillRect/>
          </a:stretch>
        </p:blipFill>
        <p:spPr>
          <a:xfrm rot="5400000">
            <a:off x="2577259" y="2104999"/>
            <a:ext cx="914400" cy="250255"/>
          </a:xfrm>
          <a:prstGeom prst="rect">
            <a:avLst/>
          </a:prstGeom>
        </p:spPr>
      </p:pic>
      <p:sp>
        <p:nvSpPr>
          <p:cNvPr id="34" name="Rectangle 33">
            <a:extLst>
              <a:ext uri="{FF2B5EF4-FFF2-40B4-BE49-F238E27FC236}">
                <a16:creationId xmlns:a16="http://schemas.microsoft.com/office/drawing/2014/main" id="{4777E5DE-7334-48F5-B08D-D6F2AF99D249}"/>
              </a:ext>
            </a:extLst>
          </p:cNvPr>
          <p:cNvSpPr/>
          <p:nvPr/>
        </p:nvSpPr>
        <p:spPr>
          <a:xfrm>
            <a:off x="1092151" y="2147018"/>
            <a:ext cx="342900" cy="2178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F014C-FAE8-4B27-BC10-8E99B3800A6E}"/>
              </a:ext>
            </a:extLst>
          </p:cNvPr>
          <p:cNvSpPr txBox="1"/>
          <p:nvPr/>
        </p:nvSpPr>
        <p:spPr>
          <a:xfrm>
            <a:off x="1404475" y="1959903"/>
            <a:ext cx="269689" cy="553998"/>
          </a:xfrm>
          <a:prstGeom prst="rect">
            <a:avLst/>
          </a:prstGeom>
          <a:noFill/>
        </p:spPr>
        <p:txBody>
          <a:bodyPr wrap="none" rtlCol="0">
            <a:spAutoFit/>
          </a:bodyPr>
          <a:lstStyle/>
          <a:p>
            <a:pPr algn="r"/>
            <a:r>
              <a:rPr lang="en-US" sz="1000" dirty="0"/>
              <a:t>+</a:t>
            </a:r>
          </a:p>
          <a:p>
            <a:pPr algn="r"/>
            <a:r>
              <a:rPr lang="en-US" sz="1000" dirty="0"/>
              <a:t>V</a:t>
            </a:r>
          </a:p>
          <a:p>
            <a:pPr algn="r"/>
            <a:r>
              <a:rPr lang="en-US" sz="1000" dirty="0"/>
              <a:t>- </a:t>
            </a:r>
          </a:p>
        </p:txBody>
      </p:sp>
      <p:sp>
        <p:nvSpPr>
          <p:cNvPr id="36" name="Oval 35">
            <a:extLst>
              <a:ext uri="{FF2B5EF4-FFF2-40B4-BE49-F238E27FC236}">
                <a16:creationId xmlns:a16="http://schemas.microsoft.com/office/drawing/2014/main" id="{85C9A5F7-4826-4514-A5BE-495F003B9658}"/>
              </a:ext>
            </a:extLst>
          </p:cNvPr>
          <p:cNvSpPr/>
          <p:nvPr/>
        </p:nvSpPr>
        <p:spPr>
          <a:xfrm>
            <a:off x="1078788" y="2054022"/>
            <a:ext cx="365760" cy="36576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20CA505C-C7BB-4868-90FE-0F6CF0F28CFC}"/>
              </a:ext>
            </a:extLst>
          </p:cNvPr>
          <p:cNvSpPr/>
          <p:nvPr/>
        </p:nvSpPr>
        <p:spPr>
          <a:xfrm>
            <a:off x="1187494" y="2199885"/>
            <a:ext cx="163529" cy="124141"/>
          </a:xfrm>
          <a:custGeom>
            <a:avLst/>
            <a:gdLst>
              <a:gd name="connsiteX0" fmla="*/ 0 w 509666"/>
              <a:gd name="connsiteY0" fmla="*/ 108727 h 229926"/>
              <a:gd name="connsiteX1" fmla="*/ 142407 w 509666"/>
              <a:gd name="connsiteY1" fmla="*/ 3796 h 229926"/>
              <a:gd name="connsiteX2" fmla="*/ 352269 w 509666"/>
              <a:gd name="connsiteY2" fmla="*/ 228648 h 229926"/>
              <a:gd name="connsiteX3" fmla="*/ 509666 w 509666"/>
              <a:gd name="connsiteY3" fmla="*/ 78747 h 229926"/>
            </a:gdLst>
            <a:ahLst/>
            <a:cxnLst>
              <a:cxn ang="0">
                <a:pos x="connsiteX0" y="connsiteY0"/>
              </a:cxn>
              <a:cxn ang="0">
                <a:pos x="connsiteX1" y="connsiteY1"/>
              </a:cxn>
              <a:cxn ang="0">
                <a:pos x="connsiteX2" y="connsiteY2"/>
              </a:cxn>
              <a:cxn ang="0">
                <a:pos x="connsiteX3" y="connsiteY3"/>
              </a:cxn>
            </a:cxnLst>
            <a:rect l="l" t="t" r="r" b="b"/>
            <a:pathLst>
              <a:path w="509666" h="229926">
                <a:moveTo>
                  <a:pt x="0" y="108727"/>
                </a:moveTo>
                <a:cubicBezTo>
                  <a:pt x="41848" y="46268"/>
                  <a:pt x="83696" y="-16191"/>
                  <a:pt x="142407" y="3796"/>
                </a:cubicBezTo>
                <a:cubicBezTo>
                  <a:pt x="201119" y="23783"/>
                  <a:pt x="291059" y="216156"/>
                  <a:pt x="352269" y="228648"/>
                </a:cubicBezTo>
                <a:cubicBezTo>
                  <a:pt x="413479" y="241140"/>
                  <a:pt x="461572" y="159943"/>
                  <a:pt x="509666" y="78747"/>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B4987B6F-8ABE-40F5-A45D-58706DC1DD52}"/>
              </a:ext>
            </a:extLst>
          </p:cNvPr>
          <p:cNvPicPr>
            <a:picLocks noChangeAspect="1"/>
          </p:cNvPicPr>
          <p:nvPr/>
        </p:nvPicPr>
        <p:blipFill>
          <a:blip r:embed="rId3"/>
          <a:stretch>
            <a:fillRect/>
          </a:stretch>
        </p:blipFill>
        <p:spPr>
          <a:xfrm rot="16200000">
            <a:off x="2976578" y="2105764"/>
            <a:ext cx="914400" cy="250255"/>
          </a:xfrm>
          <a:prstGeom prst="rect">
            <a:avLst/>
          </a:prstGeom>
        </p:spPr>
      </p:pic>
      <p:cxnSp>
        <p:nvCxnSpPr>
          <p:cNvPr id="43" name="Connector: Elbow 42">
            <a:extLst>
              <a:ext uri="{FF2B5EF4-FFF2-40B4-BE49-F238E27FC236}">
                <a16:creationId xmlns:a16="http://schemas.microsoft.com/office/drawing/2014/main" id="{E62330D6-3DAE-4102-85DC-0FBF930720F3}"/>
              </a:ext>
            </a:extLst>
          </p:cNvPr>
          <p:cNvCxnSpPr>
            <a:stCxn id="36" idx="4"/>
            <a:endCxn id="33" idx="3"/>
          </p:cNvCxnSpPr>
          <p:nvPr/>
        </p:nvCxnSpPr>
        <p:spPr>
          <a:xfrm rot="16200000" flipH="1">
            <a:off x="2014291" y="1667158"/>
            <a:ext cx="267545" cy="1772791"/>
          </a:xfrm>
          <a:prstGeom prst="bentConnector3">
            <a:avLst>
              <a:gd name="adj1" fmla="val 219913"/>
            </a:avLst>
          </a:prstGeom>
          <a:ln w="3175">
            <a:solidFill>
              <a:schemeClr val="tx1"/>
            </a:solidFill>
            <a:tailEnd type="none"/>
          </a:ln>
        </p:spPr>
        <p:style>
          <a:lnRef idx="1">
            <a:schemeClr val="accent6"/>
          </a:lnRef>
          <a:fillRef idx="0">
            <a:schemeClr val="accent6"/>
          </a:fillRef>
          <a:effectRef idx="0">
            <a:schemeClr val="accent6"/>
          </a:effectRef>
          <a:fontRef idx="minor">
            <a:schemeClr val="tx1"/>
          </a:fontRef>
        </p:style>
      </p:cxnSp>
      <p:pic>
        <p:nvPicPr>
          <p:cNvPr id="46" name="Picture 45">
            <a:extLst>
              <a:ext uri="{FF2B5EF4-FFF2-40B4-BE49-F238E27FC236}">
                <a16:creationId xmlns:a16="http://schemas.microsoft.com/office/drawing/2014/main" id="{70DD1244-5DEA-4BC3-BDAF-FA1A8E8F9E03}"/>
              </a:ext>
            </a:extLst>
          </p:cNvPr>
          <p:cNvPicPr>
            <a:picLocks noChangeAspect="1"/>
          </p:cNvPicPr>
          <p:nvPr/>
        </p:nvPicPr>
        <p:blipFill>
          <a:blip r:embed="rId4"/>
          <a:stretch>
            <a:fillRect/>
          </a:stretch>
        </p:blipFill>
        <p:spPr>
          <a:xfrm>
            <a:off x="1404475" y="1351015"/>
            <a:ext cx="535881" cy="140386"/>
          </a:xfrm>
          <a:prstGeom prst="rect">
            <a:avLst/>
          </a:prstGeom>
        </p:spPr>
      </p:pic>
      <p:pic>
        <p:nvPicPr>
          <p:cNvPr id="47" name="Picture 46">
            <a:extLst>
              <a:ext uri="{FF2B5EF4-FFF2-40B4-BE49-F238E27FC236}">
                <a16:creationId xmlns:a16="http://schemas.microsoft.com/office/drawing/2014/main" id="{EC590008-B204-4EEB-986C-963CB3DE39C5}"/>
              </a:ext>
            </a:extLst>
          </p:cNvPr>
          <p:cNvPicPr>
            <a:picLocks noChangeAspect="1"/>
          </p:cNvPicPr>
          <p:nvPr/>
        </p:nvPicPr>
        <p:blipFill>
          <a:blip r:embed="rId4"/>
          <a:stretch>
            <a:fillRect/>
          </a:stretch>
        </p:blipFill>
        <p:spPr>
          <a:xfrm rot="5400000">
            <a:off x="7288017" y="2117275"/>
            <a:ext cx="535881" cy="140386"/>
          </a:xfrm>
          <a:prstGeom prst="rect">
            <a:avLst/>
          </a:prstGeom>
        </p:spPr>
      </p:pic>
      <p:sp>
        <p:nvSpPr>
          <p:cNvPr id="52" name="TextBox 51">
            <a:extLst>
              <a:ext uri="{FF2B5EF4-FFF2-40B4-BE49-F238E27FC236}">
                <a16:creationId xmlns:a16="http://schemas.microsoft.com/office/drawing/2014/main" id="{FC737421-65CB-4908-A3EF-AA570146F7D8}"/>
              </a:ext>
            </a:extLst>
          </p:cNvPr>
          <p:cNvSpPr txBox="1"/>
          <p:nvPr/>
        </p:nvSpPr>
        <p:spPr>
          <a:xfrm>
            <a:off x="1243013" y="1054479"/>
            <a:ext cx="876905" cy="246221"/>
          </a:xfrm>
          <a:prstGeom prst="rect">
            <a:avLst/>
          </a:prstGeom>
          <a:noFill/>
        </p:spPr>
        <p:txBody>
          <a:bodyPr wrap="square" rtlCol="0">
            <a:spAutoFit/>
          </a:bodyPr>
          <a:lstStyle/>
          <a:p>
            <a:pPr algn="ctr"/>
            <a:r>
              <a:rPr lang="en-US" sz="1000" dirty="0"/>
              <a:t>Z</a:t>
            </a:r>
            <a:r>
              <a:rPr lang="en-US" sz="1000" baseline="-25000" dirty="0"/>
              <a:t>1</a:t>
            </a:r>
            <a:r>
              <a:rPr lang="en-US" sz="1000" dirty="0"/>
              <a:t>=R</a:t>
            </a:r>
            <a:r>
              <a:rPr lang="en-US" sz="1000" baseline="-25000" dirty="0"/>
              <a:t>1</a:t>
            </a:r>
            <a:r>
              <a:rPr lang="en-US" sz="1000" dirty="0"/>
              <a:t>+jX</a:t>
            </a:r>
            <a:r>
              <a:rPr lang="en-US" sz="1000" baseline="-25000" dirty="0"/>
              <a:t>1</a:t>
            </a:r>
            <a:endParaRPr lang="en-US" sz="1000" dirty="0"/>
          </a:p>
        </p:txBody>
      </p:sp>
      <p:sp>
        <p:nvSpPr>
          <p:cNvPr id="56" name="TextBox 55">
            <a:extLst>
              <a:ext uri="{FF2B5EF4-FFF2-40B4-BE49-F238E27FC236}">
                <a16:creationId xmlns:a16="http://schemas.microsoft.com/office/drawing/2014/main" id="{B228D46D-E44B-46C7-9774-80903D22D8C3}"/>
              </a:ext>
            </a:extLst>
          </p:cNvPr>
          <p:cNvSpPr txBox="1"/>
          <p:nvPr/>
        </p:nvSpPr>
        <p:spPr>
          <a:xfrm>
            <a:off x="7789913" y="1673306"/>
            <a:ext cx="466794" cy="246221"/>
          </a:xfrm>
          <a:prstGeom prst="rect">
            <a:avLst/>
          </a:prstGeom>
          <a:noFill/>
        </p:spPr>
        <p:txBody>
          <a:bodyPr wrap="square" rtlCol="0">
            <a:spAutoFit/>
          </a:bodyPr>
          <a:lstStyle/>
          <a:p>
            <a:pPr algn="r"/>
            <a:r>
              <a:rPr lang="en-US" sz="1000" dirty="0"/>
              <a:t>Load</a:t>
            </a:r>
          </a:p>
        </p:txBody>
      </p:sp>
      <p:sp>
        <p:nvSpPr>
          <p:cNvPr id="59" name="TextBox 58">
            <a:extLst>
              <a:ext uri="{FF2B5EF4-FFF2-40B4-BE49-F238E27FC236}">
                <a16:creationId xmlns:a16="http://schemas.microsoft.com/office/drawing/2014/main" id="{DE4DC741-5EBF-4147-927E-12C30F3025E9}"/>
              </a:ext>
            </a:extLst>
          </p:cNvPr>
          <p:cNvSpPr txBox="1"/>
          <p:nvPr/>
        </p:nvSpPr>
        <p:spPr>
          <a:xfrm>
            <a:off x="7533089" y="2077805"/>
            <a:ext cx="876905" cy="246221"/>
          </a:xfrm>
          <a:prstGeom prst="rect">
            <a:avLst/>
          </a:prstGeom>
          <a:noFill/>
        </p:spPr>
        <p:txBody>
          <a:bodyPr wrap="square" rtlCol="0">
            <a:spAutoFit/>
          </a:bodyPr>
          <a:lstStyle/>
          <a:p>
            <a:pPr algn="ctr"/>
            <a:r>
              <a:rPr lang="en-US" sz="1000" dirty="0"/>
              <a:t>Z</a:t>
            </a:r>
            <a:r>
              <a:rPr lang="en-US" sz="1000" baseline="-25000" dirty="0"/>
              <a:t>3</a:t>
            </a:r>
            <a:r>
              <a:rPr lang="en-US" sz="1000" dirty="0"/>
              <a:t>=R</a:t>
            </a:r>
            <a:r>
              <a:rPr lang="en-US" sz="1000" baseline="-25000" dirty="0"/>
              <a:t>3</a:t>
            </a:r>
            <a:r>
              <a:rPr lang="en-US" sz="1000" dirty="0"/>
              <a:t>+jX</a:t>
            </a:r>
            <a:r>
              <a:rPr lang="en-US" sz="1000" baseline="-25000" dirty="0"/>
              <a:t>3</a:t>
            </a:r>
            <a:endParaRPr lang="en-US" sz="1000" dirty="0"/>
          </a:p>
        </p:txBody>
      </p:sp>
      <p:cxnSp>
        <p:nvCxnSpPr>
          <p:cNvPr id="63" name="Connector: Elbow 62">
            <a:extLst>
              <a:ext uri="{FF2B5EF4-FFF2-40B4-BE49-F238E27FC236}">
                <a16:creationId xmlns:a16="http://schemas.microsoft.com/office/drawing/2014/main" id="{06E1FAF3-F6E4-49C7-8DB3-EDA53A0C0083}"/>
              </a:ext>
            </a:extLst>
          </p:cNvPr>
          <p:cNvCxnSpPr>
            <a:stCxn id="36" idx="0"/>
            <a:endCxn id="46" idx="1"/>
          </p:cNvCxnSpPr>
          <p:nvPr/>
        </p:nvCxnSpPr>
        <p:spPr>
          <a:xfrm rot="5400000" flipH="1" flipV="1">
            <a:off x="1016664" y="1666212"/>
            <a:ext cx="632814" cy="142807"/>
          </a:xfrm>
          <a:prstGeom prst="bentConnector2">
            <a:avLst/>
          </a:prstGeom>
          <a:ln w="3175">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65" name="Connector: Elbow 64">
            <a:extLst>
              <a:ext uri="{FF2B5EF4-FFF2-40B4-BE49-F238E27FC236}">
                <a16:creationId xmlns:a16="http://schemas.microsoft.com/office/drawing/2014/main" id="{002F1AFF-8664-4621-8DF3-5A7C7B8979D4}"/>
              </a:ext>
            </a:extLst>
          </p:cNvPr>
          <p:cNvCxnSpPr>
            <a:stCxn id="46" idx="3"/>
            <a:endCxn id="33" idx="1"/>
          </p:cNvCxnSpPr>
          <p:nvPr/>
        </p:nvCxnSpPr>
        <p:spPr>
          <a:xfrm>
            <a:off x="1940356" y="1421208"/>
            <a:ext cx="1094103" cy="351719"/>
          </a:xfrm>
          <a:prstGeom prst="bentConnector2">
            <a:avLst/>
          </a:prstGeom>
          <a:ln w="3175">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67" name="Connector: Elbow 66">
            <a:extLst>
              <a:ext uri="{FF2B5EF4-FFF2-40B4-BE49-F238E27FC236}">
                <a16:creationId xmlns:a16="http://schemas.microsoft.com/office/drawing/2014/main" id="{4012B01D-C27E-46ED-BAD0-EEA4093B41AA}"/>
              </a:ext>
            </a:extLst>
          </p:cNvPr>
          <p:cNvCxnSpPr>
            <a:stCxn id="32" idx="0"/>
            <a:endCxn id="38" idx="3"/>
          </p:cNvCxnSpPr>
          <p:nvPr/>
        </p:nvCxnSpPr>
        <p:spPr>
          <a:xfrm rot="16200000" flipH="1" flipV="1">
            <a:off x="3594934" y="1490089"/>
            <a:ext cx="122447" cy="444757"/>
          </a:xfrm>
          <a:prstGeom prst="bentConnector3">
            <a:avLst>
              <a:gd name="adj1" fmla="val -186693"/>
            </a:avLst>
          </a:prstGeom>
          <a:ln w="3175">
            <a:solidFill>
              <a:schemeClr val="tx1"/>
            </a:solidFill>
            <a:tailEnd type="none"/>
          </a:ln>
        </p:spPr>
        <p:style>
          <a:lnRef idx="1">
            <a:schemeClr val="accent6"/>
          </a:lnRef>
          <a:fillRef idx="0">
            <a:schemeClr val="accent6"/>
          </a:fillRef>
          <a:effectRef idx="0">
            <a:schemeClr val="accent6"/>
          </a:effectRef>
          <a:fontRef idx="minor">
            <a:schemeClr val="tx1"/>
          </a:fontRef>
        </p:style>
      </p:cxnSp>
      <p:pic>
        <p:nvPicPr>
          <p:cNvPr id="70" name="Picture 69">
            <a:extLst>
              <a:ext uri="{FF2B5EF4-FFF2-40B4-BE49-F238E27FC236}">
                <a16:creationId xmlns:a16="http://schemas.microsoft.com/office/drawing/2014/main" id="{8F415BA8-5869-4B90-B442-EAF7ECEDBBC7}"/>
              </a:ext>
            </a:extLst>
          </p:cNvPr>
          <p:cNvPicPr>
            <a:picLocks noChangeAspect="1"/>
          </p:cNvPicPr>
          <p:nvPr/>
        </p:nvPicPr>
        <p:blipFill>
          <a:blip r:embed="rId4"/>
          <a:stretch>
            <a:fillRect/>
          </a:stretch>
        </p:blipFill>
        <p:spPr>
          <a:xfrm>
            <a:off x="4412501" y="1350419"/>
            <a:ext cx="535881" cy="140386"/>
          </a:xfrm>
          <a:prstGeom prst="rect">
            <a:avLst/>
          </a:prstGeom>
        </p:spPr>
      </p:pic>
      <p:sp>
        <p:nvSpPr>
          <p:cNvPr id="71" name="TextBox 70">
            <a:extLst>
              <a:ext uri="{FF2B5EF4-FFF2-40B4-BE49-F238E27FC236}">
                <a16:creationId xmlns:a16="http://schemas.microsoft.com/office/drawing/2014/main" id="{3C1A74D9-3CC2-46A6-9654-4E3CFFD41BB0}"/>
              </a:ext>
            </a:extLst>
          </p:cNvPr>
          <p:cNvSpPr txBox="1"/>
          <p:nvPr/>
        </p:nvSpPr>
        <p:spPr>
          <a:xfrm>
            <a:off x="4251039" y="1053883"/>
            <a:ext cx="876905" cy="246221"/>
          </a:xfrm>
          <a:prstGeom prst="rect">
            <a:avLst/>
          </a:prstGeom>
          <a:noFill/>
        </p:spPr>
        <p:txBody>
          <a:bodyPr wrap="square" rtlCol="0">
            <a:spAutoFit/>
          </a:bodyPr>
          <a:lstStyle/>
          <a:p>
            <a:pPr algn="ctr"/>
            <a:r>
              <a:rPr lang="en-US" sz="1000" dirty="0"/>
              <a:t>Z</a:t>
            </a:r>
            <a:r>
              <a:rPr lang="en-US" sz="1000" baseline="-25000" dirty="0"/>
              <a:t>2</a:t>
            </a:r>
            <a:r>
              <a:rPr lang="en-US" sz="1000" dirty="0"/>
              <a:t>=R</a:t>
            </a:r>
            <a:r>
              <a:rPr lang="en-US" sz="1000" baseline="-25000" dirty="0"/>
              <a:t>2</a:t>
            </a:r>
            <a:r>
              <a:rPr lang="en-US" sz="1000" dirty="0"/>
              <a:t>+jX</a:t>
            </a:r>
            <a:r>
              <a:rPr lang="en-US" sz="1000" baseline="-25000" dirty="0"/>
              <a:t>2</a:t>
            </a:r>
            <a:endParaRPr lang="en-US" sz="1000" dirty="0"/>
          </a:p>
        </p:txBody>
      </p:sp>
      <p:pic>
        <p:nvPicPr>
          <p:cNvPr id="72" name="Picture 71">
            <a:extLst>
              <a:ext uri="{FF2B5EF4-FFF2-40B4-BE49-F238E27FC236}">
                <a16:creationId xmlns:a16="http://schemas.microsoft.com/office/drawing/2014/main" id="{CF7BCDB9-46DA-493B-BBC8-8740002E529C}"/>
              </a:ext>
            </a:extLst>
          </p:cNvPr>
          <p:cNvPicPr>
            <a:picLocks noChangeAspect="1"/>
          </p:cNvPicPr>
          <p:nvPr/>
        </p:nvPicPr>
        <p:blipFill>
          <a:blip r:embed="rId3"/>
          <a:stretch>
            <a:fillRect/>
          </a:stretch>
        </p:blipFill>
        <p:spPr>
          <a:xfrm rot="5400000">
            <a:off x="5344148" y="2104998"/>
            <a:ext cx="914400" cy="250255"/>
          </a:xfrm>
          <a:prstGeom prst="rect">
            <a:avLst/>
          </a:prstGeom>
        </p:spPr>
      </p:pic>
      <p:pic>
        <p:nvPicPr>
          <p:cNvPr id="73" name="Picture 72">
            <a:extLst>
              <a:ext uri="{FF2B5EF4-FFF2-40B4-BE49-F238E27FC236}">
                <a16:creationId xmlns:a16="http://schemas.microsoft.com/office/drawing/2014/main" id="{CB0977BC-0213-477F-9DF2-87AC8A8EAC3B}"/>
              </a:ext>
            </a:extLst>
          </p:cNvPr>
          <p:cNvPicPr>
            <a:picLocks noChangeAspect="1"/>
          </p:cNvPicPr>
          <p:nvPr/>
        </p:nvPicPr>
        <p:blipFill>
          <a:blip r:embed="rId3"/>
          <a:stretch>
            <a:fillRect/>
          </a:stretch>
        </p:blipFill>
        <p:spPr>
          <a:xfrm rot="16200000">
            <a:off x="5743467" y="2105763"/>
            <a:ext cx="914400" cy="250255"/>
          </a:xfrm>
          <a:prstGeom prst="rect">
            <a:avLst/>
          </a:prstGeom>
        </p:spPr>
      </p:pic>
      <p:cxnSp>
        <p:nvCxnSpPr>
          <p:cNvPr id="75" name="Connector: Elbow 74">
            <a:extLst>
              <a:ext uri="{FF2B5EF4-FFF2-40B4-BE49-F238E27FC236}">
                <a16:creationId xmlns:a16="http://schemas.microsoft.com/office/drawing/2014/main" id="{EB17423D-6BF1-45CE-A8CB-51AD048A7401}"/>
              </a:ext>
            </a:extLst>
          </p:cNvPr>
          <p:cNvCxnSpPr>
            <a:stCxn id="70" idx="3"/>
            <a:endCxn id="72" idx="1"/>
          </p:cNvCxnSpPr>
          <p:nvPr/>
        </p:nvCxnSpPr>
        <p:spPr>
          <a:xfrm>
            <a:off x="4948382" y="1420612"/>
            <a:ext cx="852966" cy="352314"/>
          </a:xfrm>
          <a:prstGeom prst="bentConnector2">
            <a:avLst/>
          </a:prstGeom>
          <a:ln w="3175">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77" name="Connector: Elbow 76">
            <a:extLst>
              <a:ext uri="{FF2B5EF4-FFF2-40B4-BE49-F238E27FC236}">
                <a16:creationId xmlns:a16="http://schemas.microsoft.com/office/drawing/2014/main" id="{4619B821-B659-4B08-A2E5-E776F32CDFA4}"/>
              </a:ext>
            </a:extLst>
          </p:cNvPr>
          <p:cNvCxnSpPr>
            <a:stCxn id="72" idx="3"/>
            <a:endCxn id="38" idx="1"/>
          </p:cNvCxnSpPr>
          <p:nvPr/>
        </p:nvCxnSpPr>
        <p:spPr>
          <a:xfrm rot="5400000">
            <a:off x="4617181" y="1503925"/>
            <a:ext cx="766" cy="2367569"/>
          </a:xfrm>
          <a:prstGeom prst="bentConnector3">
            <a:avLst>
              <a:gd name="adj1" fmla="val 44321410"/>
            </a:avLst>
          </a:prstGeom>
          <a:ln w="3175">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82" name="Straight Connector 81">
            <a:extLst>
              <a:ext uri="{FF2B5EF4-FFF2-40B4-BE49-F238E27FC236}">
                <a16:creationId xmlns:a16="http://schemas.microsoft.com/office/drawing/2014/main" id="{6EF857B8-A53F-44F2-B78E-17EAE693EC5D}"/>
              </a:ext>
            </a:extLst>
          </p:cNvPr>
          <p:cNvCxnSpPr>
            <a:stCxn id="70" idx="1"/>
          </p:cNvCxnSpPr>
          <p:nvPr/>
        </p:nvCxnSpPr>
        <p:spPr>
          <a:xfrm flipH="1">
            <a:off x="3878536" y="1420612"/>
            <a:ext cx="533965" cy="0"/>
          </a:xfrm>
          <a:prstGeom prst="line">
            <a:avLst/>
          </a:prstGeom>
          <a:ln w="3175">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84" name="Connector: Elbow 83">
            <a:extLst>
              <a:ext uri="{FF2B5EF4-FFF2-40B4-BE49-F238E27FC236}">
                <a16:creationId xmlns:a16="http://schemas.microsoft.com/office/drawing/2014/main" id="{C626D9D1-38C0-48E5-A56A-2145F0499EB1}"/>
              </a:ext>
            </a:extLst>
          </p:cNvPr>
          <p:cNvCxnSpPr>
            <a:stCxn id="73" idx="3"/>
            <a:endCxn id="47" idx="1"/>
          </p:cNvCxnSpPr>
          <p:nvPr/>
        </p:nvCxnSpPr>
        <p:spPr>
          <a:xfrm rot="16200000" flipH="1">
            <a:off x="6805394" y="1168964"/>
            <a:ext cx="145837" cy="1355290"/>
          </a:xfrm>
          <a:prstGeom prst="bentConnector3">
            <a:avLst>
              <a:gd name="adj1" fmla="val -247692"/>
            </a:avLst>
          </a:prstGeom>
          <a:ln w="3175">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87" name="Connector: Elbow 86">
            <a:extLst>
              <a:ext uri="{FF2B5EF4-FFF2-40B4-BE49-F238E27FC236}">
                <a16:creationId xmlns:a16="http://schemas.microsoft.com/office/drawing/2014/main" id="{BCD89DB3-383D-48B2-8676-DD399AB271D3}"/>
              </a:ext>
            </a:extLst>
          </p:cNvPr>
          <p:cNvCxnSpPr>
            <a:stCxn id="73" idx="1"/>
            <a:endCxn id="47" idx="3"/>
          </p:cNvCxnSpPr>
          <p:nvPr/>
        </p:nvCxnSpPr>
        <p:spPr>
          <a:xfrm rot="5400000" flipH="1" flipV="1">
            <a:off x="6761972" y="1894105"/>
            <a:ext cx="232682" cy="1355290"/>
          </a:xfrm>
          <a:prstGeom prst="bentConnector3">
            <a:avLst>
              <a:gd name="adj1" fmla="val -152021"/>
            </a:avLst>
          </a:prstGeom>
          <a:ln w="3175">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90" name="Straight Connector 89">
            <a:extLst>
              <a:ext uri="{FF2B5EF4-FFF2-40B4-BE49-F238E27FC236}">
                <a16:creationId xmlns:a16="http://schemas.microsoft.com/office/drawing/2014/main" id="{FA898C9C-8BE5-4D21-A4FD-D0A491505D52}"/>
              </a:ext>
            </a:extLst>
          </p:cNvPr>
          <p:cNvCxnSpPr/>
          <p:nvPr/>
        </p:nvCxnSpPr>
        <p:spPr>
          <a:xfrm>
            <a:off x="3741376" y="2199885"/>
            <a:ext cx="274320"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91" name="Straight Connector 90">
            <a:extLst>
              <a:ext uri="{FF2B5EF4-FFF2-40B4-BE49-F238E27FC236}">
                <a16:creationId xmlns:a16="http://schemas.microsoft.com/office/drawing/2014/main" id="{6A374E8F-66B8-4871-A370-890BDDC66E56}"/>
              </a:ext>
            </a:extLst>
          </p:cNvPr>
          <p:cNvCxnSpPr/>
          <p:nvPr/>
        </p:nvCxnSpPr>
        <p:spPr>
          <a:xfrm>
            <a:off x="3791382" y="2261798"/>
            <a:ext cx="182880"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cxnSp>
        <p:nvCxnSpPr>
          <p:cNvPr id="92" name="Straight Connector 91">
            <a:extLst>
              <a:ext uri="{FF2B5EF4-FFF2-40B4-BE49-F238E27FC236}">
                <a16:creationId xmlns:a16="http://schemas.microsoft.com/office/drawing/2014/main" id="{B4EA1019-49F6-404E-8AAC-10B3AACD4BA3}"/>
              </a:ext>
            </a:extLst>
          </p:cNvPr>
          <p:cNvCxnSpPr/>
          <p:nvPr/>
        </p:nvCxnSpPr>
        <p:spPr>
          <a:xfrm>
            <a:off x="3831863" y="2317654"/>
            <a:ext cx="91440" cy="0"/>
          </a:xfrm>
          <a:prstGeom prst="line">
            <a:avLst/>
          </a:prstGeom>
          <a:ln w="12700">
            <a:solidFill>
              <a:schemeClr val="tx1"/>
            </a:solidFill>
            <a:tailEnd type="non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008511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electronic devices&#10;&#10;Description automatically generated with low confidence">
            <a:extLst>
              <a:ext uri="{FF2B5EF4-FFF2-40B4-BE49-F238E27FC236}">
                <a16:creationId xmlns:a16="http://schemas.microsoft.com/office/drawing/2014/main" id="{072D31F5-D291-4D2D-B4D0-A9A35E132F4B}"/>
              </a:ext>
            </a:extLst>
          </p:cNvPr>
          <p:cNvPicPr>
            <a:picLocks noGrp="1" noChangeAspect="1"/>
          </p:cNvPicPr>
          <p:nvPr>
            <p:ph type="pic" sz="quarter" idx="10"/>
          </p:nvPr>
        </p:nvPicPr>
        <p:blipFill rotWithShape="1">
          <a:blip r:embed="rId2"/>
          <a:srcRect t="2951" b="2951"/>
          <a:stretch/>
        </p:blipFill>
        <p:spPr>
          <a:prstGeom prst="rect">
            <a:avLst/>
          </a:prstGeom>
          <a:noFill/>
        </p:spPr>
      </p:pic>
      <p:sp>
        <p:nvSpPr>
          <p:cNvPr id="12" name="Title 2">
            <a:extLst>
              <a:ext uri="{FF2B5EF4-FFF2-40B4-BE49-F238E27FC236}">
                <a16:creationId xmlns:a16="http://schemas.microsoft.com/office/drawing/2014/main" id="{FD0191DA-8194-6CD1-C312-72AB8417A916}"/>
              </a:ext>
            </a:extLst>
          </p:cNvPr>
          <p:cNvSpPr>
            <a:spLocks noGrp="1"/>
          </p:cNvSpPr>
          <p:nvPr>
            <p:ph type="title"/>
          </p:nvPr>
        </p:nvSpPr>
        <p:spPr/>
        <p:txBody>
          <a:bodyPr/>
          <a:lstStyle/>
          <a:p>
            <a:r>
              <a:rPr lang="en-US" dirty="0"/>
              <a:t>Metering W, VAR, VA</a:t>
            </a:r>
          </a:p>
        </p:txBody>
      </p:sp>
      <p:sp>
        <p:nvSpPr>
          <p:cNvPr id="14" name="Text Placeholder 3">
            <a:extLst>
              <a:ext uri="{FF2B5EF4-FFF2-40B4-BE49-F238E27FC236}">
                <a16:creationId xmlns:a16="http://schemas.microsoft.com/office/drawing/2014/main" id="{966D6274-ABF7-5274-1635-040FE132E400}"/>
              </a:ext>
            </a:extLst>
          </p:cNvPr>
          <p:cNvSpPr>
            <a:spLocks noGrp="1"/>
          </p:cNvSpPr>
          <p:nvPr>
            <p:ph type="body" sz="quarter" idx="11"/>
          </p:nvPr>
        </p:nvSpPr>
        <p:spPr/>
        <p:txBody>
          <a:bodyPr/>
          <a:lstStyle/>
          <a:p>
            <a:endParaRPr lang="en-US"/>
          </a:p>
        </p:txBody>
      </p:sp>
      <p:sp>
        <p:nvSpPr>
          <p:cNvPr id="2" name="Slide Number Placeholder 1">
            <a:extLst>
              <a:ext uri="{FF2B5EF4-FFF2-40B4-BE49-F238E27FC236}">
                <a16:creationId xmlns:a16="http://schemas.microsoft.com/office/drawing/2014/main" id="{141CDC0D-2CB2-47F6-99CB-F2C14C81B90A}"/>
              </a:ext>
            </a:extLst>
          </p:cNvPr>
          <p:cNvSpPr>
            <a:spLocks noGrp="1"/>
          </p:cNvSpPr>
          <p:nvPr>
            <p:ph type="sldNum" sz="quarter" idx="4"/>
          </p:nvPr>
        </p:nvSpPr>
        <p:spPr/>
        <p:txBody>
          <a:bodyPr anchor="ctr">
            <a:normAutofit/>
          </a:bodyPr>
          <a:lstStyle/>
          <a:p>
            <a:pPr>
              <a:spcAft>
                <a:spcPts val="600"/>
              </a:spcAft>
            </a:pPr>
            <a:r>
              <a:rPr lang="en-US"/>
              <a:t>Page </a:t>
            </a:r>
            <a:fld id="{5A9C12DC-491F-9444-86A2-13AC5C62A2FC}" type="slidenum">
              <a:rPr lang="en-US" smtClean="0"/>
              <a:pPr>
                <a:spcAft>
                  <a:spcPts val="600"/>
                </a:spcAft>
              </a:pPr>
              <a:t>52</a:t>
            </a:fld>
            <a:endParaRPr lang="en-US"/>
          </a:p>
        </p:txBody>
      </p:sp>
      <p:sp>
        <p:nvSpPr>
          <p:cNvPr id="3" name="Footer Placeholder 2">
            <a:extLst>
              <a:ext uri="{FF2B5EF4-FFF2-40B4-BE49-F238E27FC236}">
                <a16:creationId xmlns:a16="http://schemas.microsoft.com/office/drawing/2014/main" id="{20D0B582-3D2D-4A24-A274-9C0601DBC9EA}"/>
              </a:ext>
            </a:extLst>
          </p:cNvPr>
          <p:cNvSpPr>
            <a:spLocks noGrp="1"/>
          </p:cNvSpPr>
          <p:nvPr>
            <p:ph type="ftr" sz="quarter" idx="3"/>
          </p:nvPr>
        </p:nvSpPr>
        <p:spPr/>
        <p:txBody>
          <a:bodyPr wrap="square" anchor="ctr">
            <a:normAutofit/>
          </a:bodyPr>
          <a:lstStyle/>
          <a:p>
            <a:pPr>
              <a:spcAft>
                <a:spcPts val="600"/>
              </a:spcAft>
            </a:pPr>
            <a:r>
              <a:rPr lang="en-US"/>
              <a:t>Property of Schneider Electric |</a:t>
            </a:r>
          </a:p>
        </p:txBody>
      </p:sp>
    </p:spTree>
    <p:extLst>
      <p:ext uri="{BB962C8B-B14F-4D97-AF65-F5344CB8AC3E}">
        <p14:creationId xmlns:p14="http://schemas.microsoft.com/office/powerpoint/2010/main" val="2184892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41EA0D1-859F-40D7-BAC4-C581480E42F1}"/>
              </a:ext>
            </a:extLst>
          </p:cNvPr>
          <p:cNvSpPr>
            <a:spLocks noGrp="1"/>
          </p:cNvSpPr>
          <p:nvPr>
            <p:ph sz="quarter" idx="31"/>
          </p:nvPr>
        </p:nvSpPr>
        <p:spPr/>
        <p:txBody>
          <a:bodyPr/>
          <a:lstStyle/>
          <a:p>
            <a:pPr marL="301624" indent="-285750">
              <a:buFont typeface="Arial" panose="020B0604020202020204" pitchFamily="34" charset="0"/>
              <a:buChar char="•"/>
            </a:pPr>
            <a:r>
              <a:rPr lang="en-US" dirty="0"/>
              <a:t>So far, we’ve primarily looked at AC power by looking at waveshapes and sampled values</a:t>
            </a:r>
          </a:p>
          <a:p>
            <a:pPr marL="301624" indent="-285750">
              <a:buFont typeface="Arial" panose="020B0604020202020204" pitchFamily="34" charset="0"/>
              <a:buChar char="•"/>
            </a:pPr>
            <a:r>
              <a:rPr lang="en-US" dirty="0"/>
              <a:t>Power meters analyze these values, and calculate the RMS values for each input</a:t>
            </a:r>
          </a:p>
          <a:p>
            <a:pPr marL="490530" lvl="1" indent="-285750"/>
            <a:r>
              <a:rPr lang="en-US" dirty="0"/>
              <a:t>In previous formulas I’ve used RMS values in the power formulas</a:t>
            </a:r>
          </a:p>
          <a:p>
            <a:pPr marL="301624" indent="-285750">
              <a:buFont typeface="Arial" panose="020B0604020202020204" pitchFamily="34" charset="0"/>
              <a:buChar char="•"/>
            </a:pPr>
            <a:r>
              <a:rPr lang="en-US" dirty="0"/>
              <a:t>Meters can provide high speed RMS values; updates several times a second down to half-cycle RMS values</a:t>
            </a:r>
          </a:p>
          <a:p>
            <a:pPr marL="301624" indent="-285750">
              <a:buFont typeface="Arial" panose="020B0604020202020204" pitchFamily="34" charset="0"/>
              <a:buChar char="•"/>
            </a:pPr>
            <a:r>
              <a:rPr lang="en-US" dirty="0"/>
              <a:t>Many meters update once a second and provide RMS and fundamental values;</a:t>
            </a:r>
          </a:p>
          <a:p>
            <a:pPr marL="490530" lvl="1" indent="-285750"/>
            <a:r>
              <a:rPr lang="en-US" dirty="0"/>
              <a:t>RMS values include distortion; sampling rate affects how much distortion is captured</a:t>
            </a:r>
          </a:p>
          <a:p>
            <a:pPr marL="490530" lvl="1" indent="-285750"/>
            <a:r>
              <a:rPr lang="en-US" dirty="0"/>
              <a:t>Fundamental values only account for the 60 Hz signal </a:t>
            </a:r>
          </a:p>
          <a:p>
            <a:pPr marL="490530" lvl="1" indent="-285750"/>
            <a:endParaRPr lang="en-US" dirty="0"/>
          </a:p>
          <a:p>
            <a:pPr marL="301624" indent="-285750">
              <a:buFont typeface="Arial" panose="020B0604020202020204" pitchFamily="34" charset="0"/>
              <a:buChar char="•"/>
            </a:pPr>
            <a:endParaRPr lang="en-US" dirty="0"/>
          </a:p>
        </p:txBody>
      </p:sp>
      <p:sp>
        <p:nvSpPr>
          <p:cNvPr id="8" name="Text Placeholder 7">
            <a:extLst>
              <a:ext uri="{FF2B5EF4-FFF2-40B4-BE49-F238E27FC236}">
                <a16:creationId xmlns:a16="http://schemas.microsoft.com/office/drawing/2014/main" id="{E728D8EB-4D60-48ED-9FBE-EDB83272CCCC}"/>
              </a:ext>
            </a:extLst>
          </p:cNvPr>
          <p:cNvSpPr>
            <a:spLocks noGrp="1"/>
          </p:cNvSpPr>
          <p:nvPr>
            <p:ph type="body" sz="quarter" idx="32"/>
          </p:nvPr>
        </p:nvSpPr>
        <p:spPr/>
        <p:txBody>
          <a:bodyPr>
            <a:normAutofit fontScale="92500" lnSpcReduction="10000"/>
          </a:bodyPr>
          <a:lstStyle/>
          <a:p>
            <a:r>
              <a:rPr lang="en-US" dirty="0"/>
              <a:t>Calculating Power</a:t>
            </a:r>
          </a:p>
        </p:txBody>
      </p:sp>
      <p:sp>
        <p:nvSpPr>
          <p:cNvPr id="9" name="Text Placeholder 8">
            <a:extLst>
              <a:ext uri="{FF2B5EF4-FFF2-40B4-BE49-F238E27FC236}">
                <a16:creationId xmlns:a16="http://schemas.microsoft.com/office/drawing/2014/main" id="{47AF3179-96E9-4D65-89FB-BE387B82E37B}"/>
              </a:ext>
            </a:extLst>
          </p:cNvPr>
          <p:cNvSpPr>
            <a:spLocks noGrp="1"/>
          </p:cNvSpPr>
          <p:nvPr>
            <p:ph type="body" sz="quarter" idx="33"/>
          </p:nvPr>
        </p:nvSpPr>
        <p:spPr/>
        <p:txBody>
          <a:bodyPr>
            <a:normAutofit fontScale="85000" lnSpcReduction="20000"/>
          </a:bodyPr>
          <a:lstStyle/>
          <a:p>
            <a:endParaRPr lang="en-US"/>
          </a:p>
        </p:txBody>
      </p:sp>
      <p:sp>
        <p:nvSpPr>
          <p:cNvPr id="5" name="Slide Number Placeholder 4">
            <a:extLst>
              <a:ext uri="{FF2B5EF4-FFF2-40B4-BE49-F238E27FC236}">
                <a16:creationId xmlns:a16="http://schemas.microsoft.com/office/drawing/2014/main" id="{AD6160BA-1E78-476E-8111-2E06765331B7}"/>
              </a:ext>
            </a:extLst>
          </p:cNvPr>
          <p:cNvSpPr>
            <a:spLocks noGrp="1"/>
          </p:cNvSpPr>
          <p:nvPr>
            <p:ph type="sldNum" sz="quarter" idx="4"/>
          </p:nvPr>
        </p:nvSpPr>
        <p:spPr/>
        <p:txBody>
          <a:bodyPr/>
          <a:lstStyle/>
          <a:p>
            <a:r>
              <a:rPr lang="en-US"/>
              <a:t>Page </a:t>
            </a:r>
            <a:fld id="{5A9C12DC-491F-9444-86A2-13AC5C62A2FC}" type="slidenum">
              <a:rPr lang="en-US" smtClean="0"/>
              <a:pPr/>
              <a:t>53</a:t>
            </a:fld>
            <a:endParaRPr lang="en-US" dirty="0"/>
          </a:p>
        </p:txBody>
      </p:sp>
      <p:sp>
        <p:nvSpPr>
          <p:cNvPr id="6" name="Footer Placeholder 5">
            <a:extLst>
              <a:ext uri="{FF2B5EF4-FFF2-40B4-BE49-F238E27FC236}">
                <a16:creationId xmlns:a16="http://schemas.microsoft.com/office/drawing/2014/main" id="{7C5A8C4A-BDC3-4534-A7F0-21B05741BFF2}"/>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2998906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848969-F576-40B5-869A-D1B9D1E1A0AA}"/>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58048A6F-B77B-4040-9212-F72468CC3838}"/>
              </a:ext>
            </a:extLst>
          </p:cNvPr>
          <p:cNvSpPr>
            <a:spLocks noGrp="1"/>
          </p:cNvSpPr>
          <p:nvPr>
            <p:ph type="body" sz="quarter" idx="16"/>
          </p:nvPr>
        </p:nvSpPr>
        <p:spPr/>
        <p:txBody>
          <a:bodyPr/>
          <a:lstStyle/>
          <a:p>
            <a:endParaRPr lang="en-US" dirty="0"/>
          </a:p>
        </p:txBody>
      </p:sp>
      <p:sp>
        <p:nvSpPr>
          <p:cNvPr id="2" name="Content Placeholder 1">
            <a:extLst>
              <a:ext uri="{FF2B5EF4-FFF2-40B4-BE49-F238E27FC236}">
                <a16:creationId xmlns:a16="http://schemas.microsoft.com/office/drawing/2014/main" id="{8D0E4553-0920-4DC0-8254-CF139B7BC93E}"/>
              </a:ext>
            </a:extLst>
          </p:cNvPr>
          <p:cNvSpPr>
            <a:spLocks noGrp="1"/>
          </p:cNvSpPr>
          <p:nvPr>
            <p:ph sz="quarter" idx="18"/>
          </p:nvPr>
        </p:nvSpPr>
        <p:spPr/>
        <p:txBody>
          <a:bodyPr/>
          <a:lstStyle/>
          <a:p>
            <a:pPr marL="301624" indent="-285750">
              <a:buFont typeface="Arial" panose="020B0604020202020204" pitchFamily="34" charset="0"/>
              <a:buChar char="•"/>
            </a:pPr>
            <a:r>
              <a:rPr lang="en-US" dirty="0"/>
              <a:t>RMS refers to the root of the average of the squares for a set a data</a:t>
            </a:r>
          </a:p>
          <a:p>
            <a:pPr marL="301624" indent="-285750">
              <a:buFont typeface="Arial" panose="020B0604020202020204" pitchFamily="34" charset="0"/>
              <a:buChar char="•"/>
            </a:pPr>
            <a:r>
              <a:rPr lang="en-US" dirty="0"/>
              <a:t>For our purposes these are the sampled values.</a:t>
            </a:r>
          </a:p>
          <a:p>
            <a:pPr marL="301624" indent="-285750">
              <a:buFont typeface="Arial" panose="020B0604020202020204" pitchFamily="34" charset="0"/>
              <a:buChar char="•"/>
            </a:pPr>
            <a:r>
              <a:rPr lang="en-US" dirty="0"/>
              <a:t>To the right is an example set for a signal that samples at 8 samples/cycle</a:t>
            </a:r>
          </a:p>
          <a:p>
            <a:pPr marL="301624" indent="-285750">
              <a:buFont typeface="Arial" panose="020B0604020202020204" pitchFamily="34" charset="0"/>
              <a:buChar char="•"/>
            </a:pPr>
            <a:endParaRPr lang="en-US" dirty="0"/>
          </a:p>
        </p:txBody>
      </p:sp>
      <p:pic>
        <p:nvPicPr>
          <p:cNvPr id="13" name="Content Placeholder 12">
            <a:extLst>
              <a:ext uri="{FF2B5EF4-FFF2-40B4-BE49-F238E27FC236}">
                <a16:creationId xmlns:a16="http://schemas.microsoft.com/office/drawing/2014/main" id="{D144404E-26AF-4707-8504-5FFEEB205CA1}"/>
              </a:ext>
            </a:extLst>
          </p:cNvPr>
          <p:cNvPicPr>
            <a:picLocks noGrp="1" noChangeAspect="1"/>
          </p:cNvPicPr>
          <p:nvPr>
            <p:ph sz="quarter" idx="19"/>
          </p:nvPr>
        </p:nvPicPr>
        <p:blipFill>
          <a:blip r:embed="rId2"/>
          <a:stretch>
            <a:fillRect/>
          </a:stretch>
        </p:blipFill>
        <p:spPr>
          <a:xfrm>
            <a:off x="7170738" y="1593056"/>
            <a:ext cx="742950" cy="1504950"/>
          </a:xfrm>
          <a:prstGeom prst="rect">
            <a:avLst/>
          </a:prstGeom>
        </p:spPr>
      </p:pic>
      <p:sp>
        <p:nvSpPr>
          <p:cNvPr id="8" name="Text Placeholder 7">
            <a:extLst>
              <a:ext uri="{FF2B5EF4-FFF2-40B4-BE49-F238E27FC236}">
                <a16:creationId xmlns:a16="http://schemas.microsoft.com/office/drawing/2014/main" id="{2A75DDED-B996-4B4A-B41F-8C1AB34DD74E}"/>
              </a:ext>
            </a:extLst>
          </p:cNvPr>
          <p:cNvSpPr>
            <a:spLocks noGrp="1"/>
          </p:cNvSpPr>
          <p:nvPr>
            <p:ph type="body" sz="quarter" idx="32"/>
          </p:nvPr>
        </p:nvSpPr>
        <p:spPr/>
        <p:txBody>
          <a:bodyPr/>
          <a:lstStyle/>
          <a:p>
            <a:r>
              <a:rPr lang="en-US" dirty="0"/>
              <a:t>RMS Values</a:t>
            </a:r>
          </a:p>
        </p:txBody>
      </p:sp>
      <p:sp>
        <p:nvSpPr>
          <p:cNvPr id="9" name="Text Placeholder 8">
            <a:extLst>
              <a:ext uri="{FF2B5EF4-FFF2-40B4-BE49-F238E27FC236}">
                <a16:creationId xmlns:a16="http://schemas.microsoft.com/office/drawing/2014/main" id="{B04A5743-BB92-402C-BA81-DABD50891C3B}"/>
              </a:ext>
            </a:extLst>
          </p:cNvPr>
          <p:cNvSpPr>
            <a:spLocks noGrp="1"/>
          </p:cNvSpPr>
          <p:nvPr>
            <p:ph type="body" sz="quarter" idx="33"/>
          </p:nvPr>
        </p:nvSpPr>
        <p:spPr/>
        <p:txBody>
          <a:bodyPr/>
          <a:lstStyle/>
          <a:p>
            <a:r>
              <a:rPr lang="en-US" dirty="0"/>
              <a:t>Root Mean Square of Data Points</a:t>
            </a:r>
          </a:p>
        </p:txBody>
      </p:sp>
      <p:sp>
        <p:nvSpPr>
          <p:cNvPr id="5" name="Slide Number Placeholder 4">
            <a:extLst>
              <a:ext uri="{FF2B5EF4-FFF2-40B4-BE49-F238E27FC236}">
                <a16:creationId xmlns:a16="http://schemas.microsoft.com/office/drawing/2014/main" id="{BC6BC51B-D79C-4890-ABCD-0782797CF2C3}"/>
              </a:ext>
            </a:extLst>
          </p:cNvPr>
          <p:cNvSpPr>
            <a:spLocks noGrp="1"/>
          </p:cNvSpPr>
          <p:nvPr>
            <p:ph type="sldNum" sz="quarter" idx="4"/>
          </p:nvPr>
        </p:nvSpPr>
        <p:spPr/>
        <p:txBody>
          <a:bodyPr/>
          <a:lstStyle/>
          <a:p>
            <a:r>
              <a:rPr lang="en-US"/>
              <a:t>Page </a:t>
            </a:r>
            <a:fld id="{5A9C12DC-491F-9444-86A2-13AC5C62A2FC}" type="slidenum">
              <a:rPr lang="en-US" smtClean="0"/>
              <a:pPr/>
              <a:t>54</a:t>
            </a:fld>
            <a:endParaRPr lang="en-US" dirty="0"/>
          </a:p>
        </p:txBody>
      </p:sp>
      <p:sp>
        <p:nvSpPr>
          <p:cNvPr id="6" name="Footer Placeholder 5">
            <a:extLst>
              <a:ext uri="{FF2B5EF4-FFF2-40B4-BE49-F238E27FC236}">
                <a16:creationId xmlns:a16="http://schemas.microsoft.com/office/drawing/2014/main" id="{65C0953F-37E2-4965-9FF8-3F61A5F138B2}"/>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402349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848969-F576-40B5-869A-D1B9D1E1A0AA}"/>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58048A6F-B77B-4040-9212-F72468CC3838}"/>
              </a:ext>
            </a:extLst>
          </p:cNvPr>
          <p:cNvSpPr>
            <a:spLocks noGrp="1"/>
          </p:cNvSpPr>
          <p:nvPr>
            <p:ph type="body" sz="quarter" idx="16"/>
          </p:nvPr>
        </p:nvSpPr>
        <p:spPr/>
        <p:txBody>
          <a:bodyPr/>
          <a:lstStyle/>
          <a:p>
            <a:endParaRPr lang="en-US" dirty="0"/>
          </a:p>
        </p:txBody>
      </p:sp>
      <p:sp>
        <p:nvSpPr>
          <p:cNvPr id="2" name="Content Placeholder 1">
            <a:extLst>
              <a:ext uri="{FF2B5EF4-FFF2-40B4-BE49-F238E27FC236}">
                <a16:creationId xmlns:a16="http://schemas.microsoft.com/office/drawing/2014/main" id="{8D0E4553-0920-4DC0-8254-CF139B7BC93E}"/>
              </a:ext>
            </a:extLst>
          </p:cNvPr>
          <p:cNvSpPr>
            <a:spLocks noGrp="1"/>
          </p:cNvSpPr>
          <p:nvPr>
            <p:ph sz="quarter" idx="18"/>
          </p:nvPr>
        </p:nvSpPr>
        <p:spPr/>
        <p:txBody>
          <a:bodyPr/>
          <a:lstStyle/>
          <a:p>
            <a:pPr marL="301624" indent="-285750">
              <a:buFont typeface="Arial" panose="020B0604020202020204" pitchFamily="34" charset="0"/>
              <a:buChar char="•"/>
            </a:pPr>
            <a:r>
              <a:rPr lang="en-US" dirty="0"/>
              <a:t>RMS refers to the root of the average of the squares for a set a data</a:t>
            </a:r>
          </a:p>
          <a:p>
            <a:pPr marL="301624" indent="-285750">
              <a:buFont typeface="Arial" panose="020B0604020202020204" pitchFamily="34" charset="0"/>
              <a:buChar char="•"/>
            </a:pPr>
            <a:r>
              <a:rPr lang="en-US" dirty="0"/>
              <a:t>For our purposes these are the sampled values.</a:t>
            </a:r>
          </a:p>
          <a:p>
            <a:pPr marL="301624" indent="-285750">
              <a:buFont typeface="Arial" panose="020B0604020202020204" pitchFamily="34" charset="0"/>
              <a:buChar char="•"/>
            </a:pPr>
            <a:r>
              <a:rPr lang="en-US" dirty="0"/>
              <a:t>To the right is an example set for a signal that samples at 8 samples/cycle</a:t>
            </a:r>
          </a:p>
          <a:p>
            <a:pPr marL="301624" indent="-285750">
              <a:buFont typeface="Arial" panose="020B0604020202020204" pitchFamily="34" charset="0"/>
              <a:buChar char="•"/>
            </a:pPr>
            <a:r>
              <a:rPr lang="en-US" dirty="0"/>
              <a:t>First Step is to square all the sampled values</a:t>
            </a:r>
          </a:p>
          <a:p>
            <a:pPr marL="301624" indent="-285750">
              <a:buFont typeface="Arial" panose="020B0604020202020204" pitchFamily="34" charset="0"/>
              <a:buChar char="•"/>
            </a:pPr>
            <a:endParaRPr lang="en-US" dirty="0"/>
          </a:p>
        </p:txBody>
      </p:sp>
      <p:pic>
        <p:nvPicPr>
          <p:cNvPr id="12" name="Content Placeholder 11">
            <a:extLst>
              <a:ext uri="{FF2B5EF4-FFF2-40B4-BE49-F238E27FC236}">
                <a16:creationId xmlns:a16="http://schemas.microsoft.com/office/drawing/2014/main" id="{F3F45873-704B-4644-911C-B228413FD951}"/>
              </a:ext>
            </a:extLst>
          </p:cNvPr>
          <p:cNvPicPr>
            <a:picLocks noGrp="1" noChangeAspect="1"/>
          </p:cNvPicPr>
          <p:nvPr>
            <p:ph sz="quarter" idx="19"/>
          </p:nvPr>
        </p:nvPicPr>
        <p:blipFill>
          <a:blip r:embed="rId2"/>
          <a:stretch>
            <a:fillRect/>
          </a:stretch>
        </p:blipFill>
        <p:spPr>
          <a:xfrm>
            <a:off x="6808788" y="1593056"/>
            <a:ext cx="1466850" cy="1504950"/>
          </a:xfrm>
          <a:prstGeom prst="rect">
            <a:avLst/>
          </a:prstGeom>
        </p:spPr>
      </p:pic>
      <p:sp>
        <p:nvSpPr>
          <p:cNvPr id="8" name="Text Placeholder 7">
            <a:extLst>
              <a:ext uri="{FF2B5EF4-FFF2-40B4-BE49-F238E27FC236}">
                <a16:creationId xmlns:a16="http://schemas.microsoft.com/office/drawing/2014/main" id="{2A75DDED-B996-4B4A-B41F-8C1AB34DD74E}"/>
              </a:ext>
            </a:extLst>
          </p:cNvPr>
          <p:cNvSpPr>
            <a:spLocks noGrp="1"/>
          </p:cNvSpPr>
          <p:nvPr>
            <p:ph type="body" sz="quarter" idx="32"/>
          </p:nvPr>
        </p:nvSpPr>
        <p:spPr/>
        <p:txBody>
          <a:bodyPr/>
          <a:lstStyle/>
          <a:p>
            <a:r>
              <a:rPr lang="en-US" dirty="0"/>
              <a:t>RMS Values</a:t>
            </a:r>
          </a:p>
        </p:txBody>
      </p:sp>
      <p:sp>
        <p:nvSpPr>
          <p:cNvPr id="9" name="Text Placeholder 8">
            <a:extLst>
              <a:ext uri="{FF2B5EF4-FFF2-40B4-BE49-F238E27FC236}">
                <a16:creationId xmlns:a16="http://schemas.microsoft.com/office/drawing/2014/main" id="{B04A5743-BB92-402C-BA81-DABD50891C3B}"/>
              </a:ext>
            </a:extLst>
          </p:cNvPr>
          <p:cNvSpPr>
            <a:spLocks noGrp="1"/>
          </p:cNvSpPr>
          <p:nvPr>
            <p:ph type="body" sz="quarter" idx="33"/>
          </p:nvPr>
        </p:nvSpPr>
        <p:spPr/>
        <p:txBody>
          <a:bodyPr/>
          <a:lstStyle/>
          <a:p>
            <a:r>
              <a:rPr lang="en-US" dirty="0"/>
              <a:t>Root Mean Square of Data Points</a:t>
            </a:r>
          </a:p>
        </p:txBody>
      </p:sp>
      <p:sp>
        <p:nvSpPr>
          <p:cNvPr id="5" name="Slide Number Placeholder 4">
            <a:extLst>
              <a:ext uri="{FF2B5EF4-FFF2-40B4-BE49-F238E27FC236}">
                <a16:creationId xmlns:a16="http://schemas.microsoft.com/office/drawing/2014/main" id="{BC6BC51B-D79C-4890-ABCD-0782797CF2C3}"/>
              </a:ext>
            </a:extLst>
          </p:cNvPr>
          <p:cNvSpPr>
            <a:spLocks noGrp="1"/>
          </p:cNvSpPr>
          <p:nvPr>
            <p:ph type="sldNum" sz="quarter" idx="4"/>
          </p:nvPr>
        </p:nvSpPr>
        <p:spPr/>
        <p:txBody>
          <a:bodyPr/>
          <a:lstStyle/>
          <a:p>
            <a:r>
              <a:rPr lang="en-US"/>
              <a:t>Page </a:t>
            </a:r>
            <a:fld id="{5A9C12DC-491F-9444-86A2-13AC5C62A2FC}" type="slidenum">
              <a:rPr lang="en-US" smtClean="0"/>
              <a:pPr/>
              <a:t>55</a:t>
            </a:fld>
            <a:endParaRPr lang="en-US" dirty="0"/>
          </a:p>
        </p:txBody>
      </p:sp>
      <p:sp>
        <p:nvSpPr>
          <p:cNvPr id="6" name="Footer Placeholder 5">
            <a:extLst>
              <a:ext uri="{FF2B5EF4-FFF2-40B4-BE49-F238E27FC236}">
                <a16:creationId xmlns:a16="http://schemas.microsoft.com/office/drawing/2014/main" id="{65C0953F-37E2-4965-9FF8-3F61A5F138B2}"/>
              </a:ext>
            </a:extLst>
          </p:cNvPr>
          <p:cNvSpPr>
            <a:spLocks noGrp="1"/>
          </p:cNvSpPr>
          <p:nvPr>
            <p:ph type="ftr" sz="quarter" idx="3"/>
          </p:nvPr>
        </p:nvSpPr>
        <p:spPr/>
        <p:txBody>
          <a:bodyPr/>
          <a:lstStyle/>
          <a:p>
            <a:r>
              <a:rPr lang="en-US"/>
              <a:t>Property of Schneider Electric |</a:t>
            </a:r>
            <a:endParaRPr lang="en-US" dirty="0"/>
          </a:p>
        </p:txBody>
      </p:sp>
      <p:pic>
        <p:nvPicPr>
          <p:cNvPr id="13" name="Content Placeholder 12">
            <a:extLst>
              <a:ext uri="{FF2B5EF4-FFF2-40B4-BE49-F238E27FC236}">
                <a16:creationId xmlns:a16="http://schemas.microsoft.com/office/drawing/2014/main" id="{CCF992B8-A0A6-4DBC-8824-18F6FB5558E5}"/>
              </a:ext>
            </a:extLst>
          </p:cNvPr>
          <p:cNvPicPr>
            <a:picLocks noChangeAspect="1"/>
          </p:cNvPicPr>
          <p:nvPr/>
        </p:nvPicPr>
        <p:blipFill>
          <a:blip r:embed="rId3"/>
          <a:stretch>
            <a:fillRect/>
          </a:stretch>
        </p:blipFill>
        <p:spPr>
          <a:xfrm>
            <a:off x="7170738" y="1593056"/>
            <a:ext cx="742950" cy="1504950"/>
          </a:xfrm>
          <a:prstGeom prst="rect">
            <a:avLst/>
          </a:prstGeom>
        </p:spPr>
      </p:pic>
    </p:spTree>
    <p:extLst>
      <p:ext uri="{BB962C8B-B14F-4D97-AF65-F5344CB8AC3E}">
        <p14:creationId xmlns:p14="http://schemas.microsoft.com/office/powerpoint/2010/main" val="143019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7" dur="500"/>
                                        <p:tgtEl>
                                          <p:spTgt spid="2">
                                            <p:txEl>
                                              <p:pRg st="3" end="3"/>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xit" presetSubtype="10" fill="hold" nodeType="withEffect">
                                  <p:stCondLst>
                                    <p:cond delay="0"/>
                                  </p:stCondLst>
                                  <p:childTnLst>
                                    <p:animEffect transition="out" filter="randombar(horizontal)">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848969-F576-40B5-869A-D1B9D1E1A0AA}"/>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58048A6F-B77B-4040-9212-F72468CC3838}"/>
              </a:ext>
            </a:extLst>
          </p:cNvPr>
          <p:cNvSpPr>
            <a:spLocks noGrp="1"/>
          </p:cNvSpPr>
          <p:nvPr>
            <p:ph type="body" sz="quarter" idx="16"/>
          </p:nvPr>
        </p:nvSpPr>
        <p:spPr/>
        <p:txBody>
          <a:bodyPr/>
          <a:lstStyle/>
          <a:p>
            <a:endParaRPr lang="en-US" dirty="0"/>
          </a:p>
        </p:txBody>
      </p:sp>
      <p:sp>
        <p:nvSpPr>
          <p:cNvPr id="2" name="Content Placeholder 1">
            <a:extLst>
              <a:ext uri="{FF2B5EF4-FFF2-40B4-BE49-F238E27FC236}">
                <a16:creationId xmlns:a16="http://schemas.microsoft.com/office/drawing/2014/main" id="{8D0E4553-0920-4DC0-8254-CF139B7BC93E}"/>
              </a:ext>
            </a:extLst>
          </p:cNvPr>
          <p:cNvSpPr>
            <a:spLocks noGrp="1"/>
          </p:cNvSpPr>
          <p:nvPr>
            <p:ph sz="quarter" idx="18"/>
          </p:nvPr>
        </p:nvSpPr>
        <p:spPr/>
        <p:txBody>
          <a:bodyPr/>
          <a:lstStyle/>
          <a:p>
            <a:pPr marL="301624" indent="-285750">
              <a:buFont typeface="Arial" panose="020B0604020202020204" pitchFamily="34" charset="0"/>
              <a:buChar char="•"/>
            </a:pPr>
            <a:r>
              <a:rPr lang="en-US" dirty="0"/>
              <a:t>RMS refers to the root of the average of the squares for a set a data</a:t>
            </a:r>
          </a:p>
          <a:p>
            <a:pPr marL="301624" indent="-285750">
              <a:buFont typeface="Arial" panose="020B0604020202020204" pitchFamily="34" charset="0"/>
              <a:buChar char="•"/>
            </a:pPr>
            <a:r>
              <a:rPr lang="en-US" dirty="0"/>
              <a:t>For our purposes these are the sampled values.</a:t>
            </a:r>
          </a:p>
          <a:p>
            <a:pPr marL="301624" indent="-285750">
              <a:buFont typeface="Arial" panose="020B0604020202020204" pitchFamily="34" charset="0"/>
              <a:buChar char="•"/>
            </a:pPr>
            <a:r>
              <a:rPr lang="en-US" dirty="0"/>
              <a:t>To the right is an example set for a signal that samples at 8 samples/cycle</a:t>
            </a:r>
          </a:p>
          <a:p>
            <a:pPr marL="301624" indent="-285750">
              <a:buFont typeface="Arial" panose="020B0604020202020204" pitchFamily="34" charset="0"/>
              <a:buChar char="•"/>
            </a:pPr>
            <a:r>
              <a:rPr lang="en-US" dirty="0"/>
              <a:t>First Step is to square all the sampled values</a:t>
            </a:r>
          </a:p>
          <a:p>
            <a:pPr marL="301624" indent="-285750">
              <a:buFont typeface="Arial" panose="020B0604020202020204" pitchFamily="34" charset="0"/>
              <a:buChar char="•"/>
            </a:pPr>
            <a:r>
              <a:rPr lang="en-US" dirty="0"/>
              <a:t>Then, calculate the average of the squares</a:t>
            </a:r>
          </a:p>
          <a:p>
            <a:pPr marL="301624" indent="-285750">
              <a:buFont typeface="Arial" panose="020B0604020202020204" pitchFamily="34" charset="0"/>
              <a:buChar char="•"/>
            </a:pPr>
            <a:endParaRPr lang="en-US" dirty="0"/>
          </a:p>
        </p:txBody>
      </p:sp>
      <p:pic>
        <p:nvPicPr>
          <p:cNvPr id="12" name="Content Placeholder 11">
            <a:extLst>
              <a:ext uri="{FF2B5EF4-FFF2-40B4-BE49-F238E27FC236}">
                <a16:creationId xmlns:a16="http://schemas.microsoft.com/office/drawing/2014/main" id="{F3F45873-704B-4644-911C-B228413FD951}"/>
              </a:ext>
            </a:extLst>
          </p:cNvPr>
          <p:cNvPicPr>
            <a:picLocks noGrp="1" noChangeAspect="1"/>
          </p:cNvPicPr>
          <p:nvPr>
            <p:ph sz="quarter" idx="19"/>
          </p:nvPr>
        </p:nvPicPr>
        <p:blipFill>
          <a:blip r:embed="rId2"/>
          <a:stretch>
            <a:fillRect/>
          </a:stretch>
        </p:blipFill>
        <p:spPr>
          <a:xfrm>
            <a:off x="6808788" y="1593056"/>
            <a:ext cx="1466850" cy="1504950"/>
          </a:xfrm>
          <a:prstGeom prst="rect">
            <a:avLst/>
          </a:prstGeom>
        </p:spPr>
      </p:pic>
      <p:sp>
        <p:nvSpPr>
          <p:cNvPr id="8" name="Text Placeholder 7">
            <a:extLst>
              <a:ext uri="{FF2B5EF4-FFF2-40B4-BE49-F238E27FC236}">
                <a16:creationId xmlns:a16="http://schemas.microsoft.com/office/drawing/2014/main" id="{2A75DDED-B996-4B4A-B41F-8C1AB34DD74E}"/>
              </a:ext>
            </a:extLst>
          </p:cNvPr>
          <p:cNvSpPr>
            <a:spLocks noGrp="1"/>
          </p:cNvSpPr>
          <p:nvPr>
            <p:ph type="body" sz="quarter" idx="32"/>
          </p:nvPr>
        </p:nvSpPr>
        <p:spPr/>
        <p:txBody>
          <a:bodyPr/>
          <a:lstStyle/>
          <a:p>
            <a:r>
              <a:rPr lang="en-US" dirty="0"/>
              <a:t>RMS Values</a:t>
            </a:r>
          </a:p>
        </p:txBody>
      </p:sp>
      <p:sp>
        <p:nvSpPr>
          <p:cNvPr id="9" name="Text Placeholder 8">
            <a:extLst>
              <a:ext uri="{FF2B5EF4-FFF2-40B4-BE49-F238E27FC236}">
                <a16:creationId xmlns:a16="http://schemas.microsoft.com/office/drawing/2014/main" id="{B04A5743-BB92-402C-BA81-DABD50891C3B}"/>
              </a:ext>
            </a:extLst>
          </p:cNvPr>
          <p:cNvSpPr>
            <a:spLocks noGrp="1"/>
          </p:cNvSpPr>
          <p:nvPr>
            <p:ph type="body" sz="quarter" idx="33"/>
          </p:nvPr>
        </p:nvSpPr>
        <p:spPr/>
        <p:txBody>
          <a:bodyPr/>
          <a:lstStyle/>
          <a:p>
            <a:r>
              <a:rPr lang="en-US" dirty="0"/>
              <a:t>Root Mean Square of Data Points</a:t>
            </a:r>
          </a:p>
        </p:txBody>
      </p:sp>
      <p:sp>
        <p:nvSpPr>
          <p:cNvPr id="5" name="Slide Number Placeholder 4">
            <a:extLst>
              <a:ext uri="{FF2B5EF4-FFF2-40B4-BE49-F238E27FC236}">
                <a16:creationId xmlns:a16="http://schemas.microsoft.com/office/drawing/2014/main" id="{BC6BC51B-D79C-4890-ABCD-0782797CF2C3}"/>
              </a:ext>
            </a:extLst>
          </p:cNvPr>
          <p:cNvSpPr>
            <a:spLocks noGrp="1"/>
          </p:cNvSpPr>
          <p:nvPr>
            <p:ph type="sldNum" sz="quarter" idx="4"/>
          </p:nvPr>
        </p:nvSpPr>
        <p:spPr/>
        <p:txBody>
          <a:bodyPr/>
          <a:lstStyle/>
          <a:p>
            <a:r>
              <a:rPr lang="en-US"/>
              <a:t>Page </a:t>
            </a:r>
            <a:fld id="{5A9C12DC-491F-9444-86A2-13AC5C62A2FC}" type="slidenum">
              <a:rPr lang="en-US" smtClean="0"/>
              <a:pPr/>
              <a:t>56</a:t>
            </a:fld>
            <a:endParaRPr lang="en-US" dirty="0"/>
          </a:p>
        </p:txBody>
      </p:sp>
      <p:sp>
        <p:nvSpPr>
          <p:cNvPr id="6" name="Footer Placeholder 5">
            <a:extLst>
              <a:ext uri="{FF2B5EF4-FFF2-40B4-BE49-F238E27FC236}">
                <a16:creationId xmlns:a16="http://schemas.microsoft.com/office/drawing/2014/main" id="{65C0953F-37E2-4965-9FF8-3F61A5F138B2}"/>
              </a:ext>
            </a:extLst>
          </p:cNvPr>
          <p:cNvSpPr>
            <a:spLocks noGrp="1"/>
          </p:cNvSpPr>
          <p:nvPr>
            <p:ph type="ftr" sz="quarter" idx="3"/>
          </p:nvPr>
        </p:nvSpPr>
        <p:spPr/>
        <p:txBody>
          <a:bodyPr/>
          <a:lstStyle/>
          <a:p>
            <a:r>
              <a:rPr lang="en-US"/>
              <a:t>Property of Schneider Electric |</a:t>
            </a:r>
            <a:endParaRPr lang="en-US" dirty="0"/>
          </a:p>
        </p:txBody>
      </p:sp>
      <p:pic>
        <p:nvPicPr>
          <p:cNvPr id="7" name="Picture 6">
            <a:extLst>
              <a:ext uri="{FF2B5EF4-FFF2-40B4-BE49-F238E27FC236}">
                <a16:creationId xmlns:a16="http://schemas.microsoft.com/office/drawing/2014/main" id="{11FD152E-98B6-4FE2-9EEB-E4ABFFB76922}"/>
              </a:ext>
            </a:extLst>
          </p:cNvPr>
          <p:cNvPicPr>
            <a:picLocks noChangeAspect="1"/>
          </p:cNvPicPr>
          <p:nvPr/>
        </p:nvPicPr>
        <p:blipFill>
          <a:blip r:embed="rId3"/>
          <a:stretch>
            <a:fillRect/>
          </a:stretch>
        </p:blipFill>
        <p:spPr>
          <a:xfrm>
            <a:off x="6446838" y="1591974"/>
            <a:ext cx="2190750" cy="1504950"/>
          </a:xfrm>
          <a:prstGeom prst="rect">
            <a:avLst/>
          </a:prstGeom>
        </p:spPr>
      </p:pic>
    </p:spTree>
    <p:extLst>
      <p:ext uri="{BB962C8B-B14F-4D97-AF65-F5344CB8AC3E}">
        <p14:creationId xmlns:p14="http://schemas.microsoft.com/office/powerpoint/2010/main" val="74942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7" dur="500"/>
                                        <p:tgtEl>
                                          <p:spTgt spid="2">
                                            <p:txEl>
                                              <p:pRg st="4" end="4"/>
                                            </p:txEl>
                                          </p:spTgt>
                                        </p:tgtEl>
                                      </p:cBhvr>
                                    </p:animEffect>
                                  </p:childTnLst>
                                </p:cTn>
                              </p:par>
                              <p:par>
                                <p:cTn id="8" presetID="14" presetClass="exit" presetSubtype="10" fill="hold" nodeType="withEffect">
                                  <p:stCondLst>
                                    <p:cond delay="0"/>
                                  </p:stCondLst>
                                  <p:childTnLst>
                                    <p:animEffect transition="out" filter="randombar(horizont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848969-F576-40B5-869A-D1B9D1E1A0AA}"/>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58048A6F-B77B-4040-9212-F72468CC3838}"/>
              </a:ext>
            </a:extLst>
          </p:cNvPr>
          <p:cNvSpPr>
            <a:spLocks noGrp="1"/>
          </p:cNvSpPr>
          <p:nvPr>
            <p:ph type="body" sz="quarter" idx="16"/>
          </p:nvPr>
        </p:nvSpPr>
        <p:spPr/>
        <p:txBody>
          <a:bodyPr/>
          <a:lstStyle/>
          <a:p>
            <a:endParaRPr lang="en-US" dirty="0"/>
          </a:p>
        </p:txBody>
      </p:sp>
      <p:sp>
        <p:nvSpPr>
          <p:cNvPr id="2" name="Content Placeholder 1">
            <a:extLst>
              <a:ext uri="{FF2B5EF4-FFF2-40B4-BE49-F238E27FC236}">
                <a16:creationId xmlns:a16="http://schemas.microsoft.com/office/drawing/2014/main" id="{8D0E4553-0920-4DC0-8254-CF139B7BC93E}"/>
              </a:ext>
            </a:extLst>
          </p:cNvPr>
          <p:cNvSpPr>
            <a:spLocks noGrp="1"/>
          </p:cNvSpPr>
          <p:nvPr>
            <p:ph sz="quarter" idx="18"/>
          </p:nvPr>
        </p:nvSpPr>
        <p:spPr/>
        <p:txBody>
          <a:bodyPr/>
          <a:lstStyle/>
          <a:p>
            <a:pPr marL="301624" indent="-285750">
              <a:buFont typeface="Arial" panose="020B0604020202020204" pitchFamily="34" charset="0"/>
              <a:buChar char="•"/>
            </a:pPr>
            <a:r>
              <a:rPr lang="en-US" dirty="0"/>
              <a:t>RMS refers to the root of the average of the squares for a set a data</a:t>
            </a:r>
          </a:p>
          <a:p>
            <a:pPr marL="301624" indent="-285750">
              <a:buFont typeface="Arial" panose="020B0604020202020204" pitchFamily="34" charset="0"/>
              <a:buChar char="•"/>
            </a:pPr>
            <a:r>
              <a:rPr lang="en-US" dirty="0"/>
              <a:t>For our purposes these are the sampled values.</a:t>
            </a:r>
          </a:p>
          <a:p>
            <a:pPr marL="301624" indent="-285750">
              <a:buFont typeface="Arial" panose="020B0604020202020204" pitchFamily="34" charset="0"/>
              <a:buChar char="•"/>
            </a:pPr>
            <a:r>
              <a:rPr lang="en-US" dirty="0"/>
              <a:t>To the right is an example set for a signal that samples at 8 samples/cycle</a:t>
            </a:r>
          </a:p>
          <a:p>
            <a:pPr marL="301624" indent="-285750">
              <a:buFont typeface="Arial" panose="020B0604020202020204" pitchFamily="34" charset="0"/>
              <a:buChar char="•"/>
            </a:pPr>
            <a:r>
              <a:rPr lang="en-US" dirty="0"/>
              <a:t>First Step is to square all the sampled values</a:t>
            </a:r>
          </a:p>
          <a:p>
            <a:pPr marL="301624" indent="-285750">
              <a:buFont typeface="Arial" panose="020B0604020202020204" pitchFamily="34" charset="0"/>
              <a:buChar char="•"/>
            </a:pPr>
            <a:r>
              <a:rPr lang="en-US" dirty="0"/>
              <a:t>Then, calculate the average of the squares</a:t>
            </a:r>
          </a:p>
          <a:p>
            <a:pPr marL="301624" indent="-285750">
              <a:buFont typeface="Arial" panose="020B0604020202020204" pitchFamily="34" charset="0"/>
              <a:buChar char="•"/>
            </a:pPr>
            <a:r>
              <a:rPr lang="en-US" dirty="0"/>
              <a:t>Finally, calculate the square root of the average, of the squares</a:t>
            </a:r>
          </a:p>
          <a:p>
            <a:pPr marL="301624" indent="-285750">
              <a:buFont typeface="Arial" panose="020B0604020202020204" pitchFamily="34" charset="0"/>
              <a:buChar char="•"/>
            </a:pPr>
            <a:endParaRPr lang="en-US" dirty="0"/>
          </a:p>
          <a:p>
            <a:pPr marL="301624" indent="-285750">
              <a:buFont typeface="Arial" panose="020B0604020202020204" pitchFamily="34" charset="0"/>
              <a:buChar char="•"/>
            </a:pPr>
            <a:endParaRPr lang="en-US" dirty="0"/>
          </a:p>
        </p:txBody>
      </p:sp>
      <p:pic>
        <p:nvPicPr>
          <p:cNvPr id="13" name="Content Placeholder 12">
            <a:extLst>
              <a:ext uri="{FF2B5EF4-FFF2-40B4-BE49-F238E27FC236}">
                <a16:creationId xmlns:a16="http://schemas.microsoft.com/office/drawing/2014/main" id="{E3D48C2D-3E8C-4D72-ADB3-BBC3425334CE}"/>
              </a:ext>
            </a:extLst>
          </p:cNvPr>
          <p:cNvPicPr>
            <a:picLocks noGrp="1" noChangeAspect="1"/>
          </p:cNvPicPr>
          <p:nvPr>
            <p:ph sz="quarter" idx="19"/>
          </p:nvPr>
        </p:nvPicPr>
        <p:blipFill>
          <a:blip r:embed="rId2"/>
          <a:stretch>
            <a:fillRect/>
          </a:stretch>
        </p:blipFill>
        <p:spPr>
          <a:xfrm>
            <a:off x="6447886" y="1592610"/>
            <a:ext cx="2188654" cy="1505843"/>
          </a:xfrm>
          <a:prstGeom prst="rect">
            <a:avLst/>
          </a:prstGeom>
        </p:spPr>
      </p:pic>
      <p:sp>
        <p:nvSpPr>
          <p:cNvPr id="8" name="Text Placeholder 7">
            <a:extLst>
              <a:ext uri="{FF2B5EF4-FFF2-40B4-BE49-F238E27FC236}">
                <a16:creationId xmlns:a16="http://schemas.microsoft.com/office/drawing/2014/main" id="{2A75DDED-B996-4B4A-B41F-8C1AB34DD74E}"/>
              </a:ext>
            </a:extLst>
          </p:cNvPr>
          <p:cNvSpPr>
            <a:spLocks noGrp="1"/>
          </p:cNvSpPr>
          <p:nvPr>
            <p:ph type="body" sz="quarter" idx="32"/>
          </p:nvPr>
        </p:nvSpPr>
        <p:spPr/>
        <p:txBody>
          <a:bodyPr/>
          <a:lstStyle/>
          <a:p>
            <a:r>
              <a:rPr lang="en-US" dirty="0"/>
              <a:t>RMS Values</a:t>
            </a:r>
          </a:p>
        </p:txBody>
      </p:sp>
      <p:sp>
        <p:nvSpPr>
          <p:cNvPr id="9" name="Text Placeholder 8">
            <a:extLst>
              <a:ext uri="{FF2B5EF4-FFF2-40B4-BE49-F238E27FC236}">
                <a16:creationId xmlns:a16="http://schemas.microsoft.com/office/drawing/2014/main" id="{B04A5743-BB92-402C-BA81-DABD50891C3B}"/>
              </a:ext>
            </a:extLst>
          </p:cNvPr>
          <p:cNvSpPr>
            <a:spLocks noGrp="1"/>
          </p:cNvSpPr>
          <p:nvPr>
            <p:ph type="body" sz="quarter" idx="33"/>
          </p:nvPr>
        </p:nvSpPr>
        <p:spPr/>
        <p:txBody>
          <a:bodyPr/>
          <a:lstStyle/>
          <a:p>
            <a:r>
              <a:rPr lang="en-US" dirty="0"/>
              <a:t>Root Mean Square of Data Points</a:t>
            </a:r>
          </a:p>
        </p:txBody>
      </p:sp>
      <p:sp>
        <p:nvSpPr>
          <p:cNvPr id="5" name="Slide Number Placeholder 4">
            <a:extLst>
              <a:ext uri="{FF2B5EF4-FFF2-40B4-BE49-F238E27FC236}">
                <a16:creationId xmlns:a16="http://schemas.microsoft.com/office/drawing/2014/main" id="{BC6BC51B-D79C-4890-ABCD-0782797CF2C3}"/>
              </a:ext>
            </a:extLst>
          </p:cNvPr>
          <p:cNvSpPr>
            <a:spLocks noGrp="1"/>
          </p:cNvSpPr>
          <p:nvPr>
            <p:ph type="sldNum" sz="quarter" idx="4"/>
          </p:nvPr>
        </p:nvSpPr>
        <p:spPr/>
        <p:txBody>
          <a:bodyPr/>
          <a:lstStyle/>
          <a:p>
            <a:r>
              <a:rPr lang="en-US"/>
              <a:t>Page </a:t>
            </a:r>
            <a:fld id="{5A9C12DC-491F-9444-86A2-13AC5C62A2FC}" type="slidenum">
              <a:rPr lang="en-US" smtClean="0"/>
              <a:pPr/>
              <a:t>57</a:t>
            </a:fld>
            <a:endParaRPr lang="en-US" dirty="0"/>
          </a:p>
        </p:txBody>
      </p:sp>
      <p:sp>
        <p:nvSpPr>
          <p:cNvPr id="6" name="Footer Placeholder 5">
            <a:extLst>
              <a:ext uri="{FF2B5EF4-FFF2-40B4-BE49-F238E27FC236}">
                <a16:creationId xmlns:a16="http://schemas.microsoft.com/office/drawing/2014/main" id="{65C0953F-37E2-4965-9FF8-3F61A5F138B2}"/>
              </a:ext>
            </a:extLst>
          </p:cNvPr>
          <p:cNvSpPr>
            <a:spLocks noGrp="1"/>
          </p:cNvSpPr>
          <p:nvPr>
            <p:ph type="ftr" sz="quarter" idx="3"/>
          </p:nvPr>
        </p:nvSpPr>
        <p:spPr/>
        <p:txBody>
          <a:bodyPr/>
          <a:lstStyle/>
          <a:p>
            <a:r>
              <a:rPr lang="en-US"/>
              <a:t>Property of Schneider Electric |</a:t>
            </a:r>
            <a:endParaRPr lang="en-US" dirty="0"/>
          </a:p>
        </p:txBody>
      </p:sp>
      <p:pic>
        <p:nvPicPr>
          <p:cNvPr id="14" name="Picture 13">
            <a:extLst>
              <a:ext uri="{FF2B5EF4-FFF2-40B4-BE49-F238E27FC236}">
                <a16:creationId xmlns:a16="http://schemas.microsoft.com/office/drawing/2014/main" id="{79246EEE-FCAA-4981-8201-B26A92ED0F3D}"/>
              </a:ext>
            </a:extLst>
          </p:cNvPr>
          <p:cNvPicPr>
            <a:picLocks noChangeAspect="1"/>
          </p:cNvPicPr>
          <p:nvPr/>
        </p:nvPicPr>
        <p:blipFill>
          <a:blip r:embed="rId3"/>
          <a:stretch>
            <a:fillRect/>
          </a:stretch>
        </p:blipFill>
        <p:spPr>
          <a:xfrm>
            <a:off x="6084888" y="1600230"/>
            <a:ext cx="2914650" cy="1504950"/>
          </a:xfrm>
          <a:prstGeom prst="rect">
            <a:avLst/>
          </a:prstGeom>
        </p:spPr>
      </p:pic>
    </p:spTree>
    <p:extLst>
      <p:ext uri="{BB962C8B-B14F-4D97-AF65-F5344CB8AC3E}">
        <p14:creationId xmlns:p14="http://schemas.microsoft.com/office/powerpoint/2010/main" val="7793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7" dur="500"/>
                                        <p:tgtEl>
                                          <p:spTgt spid="2">
                                            <p:txEl>
                                              <p:pRg st="5" end="5"/>
                                            </p:txEl>
                                          </p:spTgt>
                                        </p:tgtEl>
                                      </p:cBhvr>
                                    </p:animEffect>
                                  </p:childTnLst>
                                </p:cTn>
                              </p:par>
                              <p:par>
                                <p:cTn id="8" presetID="14" presetClass="exit" presetSubtype="10" fill="hold" nodeType="withEffect">
                                  <p:stCondLst>
                                    <p:cond delay="0"/>
                                  </p:stCondLst>
                                  <p:childTnLst>
                                    <p:animEffect transition="out" filter="randombar(horizontal)">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848969-F576-40B5-869A-D1B9D1E1A0AA}"/>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58048A6F-B77B-4040-9212-F72468CC3838}"/>
              </a:ext>
            </a:extLst>
          </p:cNvPr>
          <p:cNvSpPr>
            <a:spLocks noGrp="1"/>
          </p:cNvSpPr>
          <p:nvPr>
            <p:ph type="body" sz="quarter" idx="16"/>
          </p:nvPr>
        </p:nvSpPr>
        <p:spPr/>
        <p:txBody>
          <a:bodyPr/>
          <a:lstStyle/>
          <a:p>
            <a:endParaRPr lang="en-US" dirty="0"/>
          </a:p>
        </p:txBody>
      </p:sp>
      <p:sp>
        <p:nvSpPr>
          <p:cNvPr id="2" name="Content Placeholder 1">
            <a:extLst>
              <a:ext uri="{FF2B5EF4-FFF2-40B4-BE49-F238E27FC236}">
                <a16:creationId xmlns:a16="http://schemas.microsoft.com/office/drawing/2014/main" id="{8D0E4553-0920-4DC0-8254-CF139B7BC93E}"/>
              </a:ext>
            </a:extLst>
          </p:cNvPr>
          <p:cNvSpPr>
            <a:spLocks noGrp="1"/>
          </p:cNvSpPr>
          <p:nvPr>
            <p:ph sz="quarter" idx="18"/>
          </p:nvPr>
        </p:nvSpPr>
        <p:spPr>
          <a:xfrm>
            <a:off x="252412" y="1021129"/>
            <a:ext cx="5574419" cy="2300091"/>
          </a:xfrm>
        </p:spPr>
        <p:txBody>
          <a:bodyPr/>
          <a:lstStyle/>
          <a:p>
            <a:pPr marL="301624" indent="-285750">
              <a:buFont typeface="Arial" panose="020B0604020202020204" pitchFamily="34" charset="0"/>
              <a:buChar char="•"/>
            </a:pPr>
            <a:r>
              <a:rPr lang="en-US" dirty="0"/>
              <a:t>RMS refers to the root of the average of the squares for a set a data</a:t>
            </a:r>
          </a:p>
          <a:p>
            <a:pPr marL="301624" indent="-285750">
              <a:buFont typeface="Arial" panose="020B0604020202020204" pitchFamily="34" charset="0"/>
              <a:buChar char="•"/>
            </a:pPr>
            <a:r>
              <a:rPr lang="en-US" dirty="0"/>
              <a:t>For our purposes these are the sampled values.</a:t>
            </a:r>
          </a:p>
          <a:p>
            <a:pPr marL="301624" indent="-285750">
              <a:buFont typeface="Arial" panose="020B0604020202020204" pitchFamily="34" charset="0"/>
              <a:buChar char="•"/>
            </a:pPr>
            <a:r>
              <a:rPr lang="en-US" dirty="0"/>
              <a:t>To the right is an example set for a signal that samples at 8 samples/cycle</a:t>
            </a:r>
          </a:p>
          <a:p>
            <a:pPr marL="301624" indent="-285750">
              <a:buFont typeface="Arial" panose="020B0604020202020204" pitchFamily="34" charset="0"/>
              <a:buChar char="•"/>
            </a:pPr>
            <a:r>
              <a:rPr lang="en-US" dirty="0"/>
              <a:t>First Step is to square all the sampled values</a:t>
            </a:r>
          </a:p>
          <a:p>
            <a:pPr marL="301624" indent="-285750">
              <a:buFont typeface="Arial" panose="020B0604020202020204" pitchFamily="34" charset="0"/>
              <a:buChar char="•"/>
            </a:pPr>
            <a:r>
              <a:rPr lang="en-US" dirty="0"/>
              <a:t>Then, calculate the average of the squares</a:t>
            </a:r>
          </a:p>
          <a:p>
            <a:pPr marL="301624" indent="-285750">
              <a:buFont typeface="Arial" panose="020B0604020202020204" pitchFamily="34" charset="0"/>
              <a:buChar char="•"/>
            </a:pPr>
            <a:r>
              <a:rPr lang="en-US" dirty="0"/>
              <a:t>Finally, calculate the square root of the average, of the squares</a:t>
            </a:r>
          </a:p>
          <a:p>
            <a:pPr marL="301624" indent="-285750">
              <a:buFont typeface="Arial" panose="020B0604020202020204" pitchFamily="34" charset="0"/>
              <a:buChar char="•"/>
            </a:pPr>
            <a:r>
              <a:rPr lang="en-US" dirty="0"/>
              <a:t>More simply, the RMS value can be calculated by taking the peak and dividing by the square root of 2.</a:t>
            </a:r>
          </a:p>
          <a:p>
            <a:pPr marL="301624" indent="-285750">
              <a:buFont typeface="Arial" panose="020B0604020202020204" pitchFamily="34" charset="0"/>
              <a:buChar char="•"/>
            </a:pPr>
            <a:r>
              <a:rPr lang="en-US" dirty="0"/>
              <a:t>RMS is also the equivalent DC voltage level</a:t>
            </a:r>
          </a:p>
          <a:p>
            <a:pPr marL="301624" indent="-285750">
              <a:buFont typeface="Arial" panose="020B0604020202020204" pitchFamily="34" charset="0"/>
              <a:buChar char="•"/>
            </a:pPr>
            <a:endParaRPr lang="en-US" dirty="0"/>
          </a:p>
          <a:p>
            <a:pPr marL="301624" indent="-285750">
              <a:buFont typeface="Arial" panose="020B0604020202020204" pitchFamily="34" charset="0"/>
              <a:buChar char="•"/>
            </a:pPr>
            <a:endParaRPr lang="en-US" dirty="0"/>
          </a:p>
        </p:txBody>
      </p:sp>
      <p:pic>
        <p:nvPicPr>
          <p:cNvPr id="11" name="Content Placeholder 10">
            <a:extLst>
              <a:ext uri="{FF2B5EF4-FFF2-40B4-BE49-F238E27FC236}">
                <a16:creationId xmlns:a16="http://schemas.microsoft.com/office/drawing/2014/main" id="{739FD8F7-7379-48B3-9B30-C1B7AFD1AEE1}"/>
              </a:ext>
            </a:extLst>
          </p:cNvPr>
          <p:cNvPicPr>
            <a:picLocks noGrp="1" noChangeAspect="1"/>
          </p:cNvPicPr>
          <p:nvPr>
            <p:ph sz="quarter" idx="19"/>
          </p:nvPr>
        </p:nvPicPr>
        <p:blipFill>
          <a:blip r:embed="rId2"/>
          <a:stretch>
            <a:fillRect/>
          </a:stretch>
        </p:blipFill>
        <p:spPr>
          <a:xfrm>
            <a:off x="6192838" y="1534471"/>
            <a:ext cx="2698750" cy="1622121"/>
          </a:xfrm>
          <a:prstGeom prst="rect">
            <a:avLst/>
          </a:prstGeom>
        </p:spPr>
      </p:pic>
      <p:sp>
        <p:nvSpPr>
          <p:cNvPr id="8" name="Text Placeholder 7">
            <a:extLst>
              <a:ext uri="{FF2B5EF4-FFF2-40B4-BE49-F238E27FC236}">
                <a16:creationId xmlns:a16="http://schemas.microsoft.com/office/drawing/2014/main" id="{2A75DDED-B996-4B4A-B41F-8C1AB34DD74E}"/>
              </a:ext>
            </a:extLst>
          </p:cNvPr>
          <p:cNvSpPr>
            <a:spLocks noGrp="1"/>
          </p:cNvSpPr>
          <p:nvPr>
            <p:ph type="body" sz="quarter" idx="32"/>
          </p:nvPr>
        </p:nvSpPr>
        <p:spPr/>
        <p:txBody>
          <a:bodyPr/>
          <a:lstStyle/>
          <a:p>
            <a:r>
              <a:rPr lang="en-US" dirty="0"/>
              <a:t>RMS Values</a:t>
            </a:r>
          </a:p>
        </p:txBody>
      </p:sp>
      <p:sp>
        <p:nvSpPr>
          <p:cNvPr id="9" name="Text Placeholder 8">
            <a:extLst>
              <a:ext uri="{FF2B5EF4-FFF2-40B4-BE49-F238E27FC236}">
                <a16:creationId xmlns:a16="http://schemas.microsoft.com/office/drawing/2014/main" id="{B04A5743-BB92-402C-BA81-DABD50891C3B}"/>
              </a:ext>
            </a:extLst>
          </p:cNvPr>
          <p:cNvSpPr>
            <a:spLocks noGrp="1"/>
          </p:cNvSpPr>
          <p:nvPr>
            <p:ph type="body" sz="quarter" idx="33"/>
          </p:nvPr>
        </p:nvSpPr>
        <p:spPr/>
        <p:txBody>
          <a:bodyPr/>
          <a:lstStyle/>
          <a:p>
            <a:r>
              <a:rPr lang="en-US" dirty="0"/>
              <a:t>Root Mean Square of Data Points</a:t>
            </a:r>
          </a:p>
        </p:txBody>
      </p:sp>
      <p:sp>
        <p:nvSpPr>
          <p:cNvPr id="5" name="Slide Number Placeholder 4">
            <a:extLst>
              <a:ext uri="{FF2B5EF4-FFF2-40B4-BE49-F238E27FC236}">
                <a16:creationId xmlns:a16="http://schemas.microsoft.com/office/drawing/2014/main" id="{BC6BC51B-D79C-4890-ABCD-0782797CF2C3}"/>
              </a:ext>
            </a:extLst>
          </p:cNvPr>
          <p:cNvSpPr>
            <a:spLocks noGrp="1"/>
          </p:cNvSpPr>
          <p:nvPr>
            <p:ph type="sldNum" sz="quarter" idx="4"/>
          </p:nvPr>
        </p:nvSpPr>
        <p:spPr/>
        <p:txBody>
          <a:bodyPr/>
          <a:lstStyle/>
          <a:p>
            <a:r>
              <a:rPr lang="en-US"/>
              <a:t>Page </a:t>
            </a:r>
            <a:fld id="{5A9C12DC-491F-9444-86A2-13AC5C62A2FC}" type="slidenum">
              <a:rPr lang="en-US" smtClean="0"/>
              <a:pPr/>
              <a:t>58</a:t>
            </a:fld>
            <a:endParaRPr lang="en-US" dirty="0"/>
          </a:p>
        </p:txBody>
      </p:sp>
      <p:sp>
        <p:nvSpPr>
          <p:cNvPr id="6" name="Footer Placeholder 5">
            <a:extLst>
              <a:ext uri="{FF2B5EF4-FFF2-40B4-BE49-F238E27FC236}">
                <a16:creationId xmlns:a16="http://schemas.microsoft.com/office/drawing/2014/main" id="{65C0953F-37E2-4965-9FF8-3F61A5F138B2}"/>
              </a:ext>
            </a:extLst>
          </p:cNvPr>
          <p:cNvSpPr>
            <a:spLocks noGrp="1"/>
          </p:cNvSpPr>
          <p:nvPr>
            <p:ph type="ftr" sz="quarter" idx="3"/>
          </p:nvPr>
        </p:nvSpPr>
        <p:spPr/>
        <p:txBody>
          <a:bodyPr/>
          <a:lstStyle/>
          <a:p>
            <a:r>
              <a:rPr lang="en-US"/>
              <a:t>Property of Schneider Electric |</a:t>
            </a: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2FFE579-1091-4786-99E2-9809BC5AAA3D}"/>
                  </a:ext>
                </a:extLst>
              </p:cNvPr>
              <p:cNvSpPr txBox="1"/>
              <p:nvPr/>
            </p:nvSpPr>
            <p:spPr>
              <a:xfrm>
                <a:off x="6629110" y="3293475"/>
                <a:ext cx="1826206" cy="317972"/>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rPr>
                          </m:ctrlPr>
                        </m:sSubPr>
                        <m:e>
                          <m:r>
                            <a:rPr lang="en-US" sz="1000" b="0" i="1" smtClean="0">
                              <a:latin typeface="Cambria Math" panose="02040503050406030204" pitchFamily="18" charset="0"/>
                            </a:rPr>
                            <m:t>𝑉</m:t>
                          </m:r>
                        </m:e>
                        <m:sub>
                          <m:r>
                            <a:rPr lang="en-US" sz="1000" b="0" i="1" smtClean="0">
                              <a:latin typeface="Cambria Math" panose="02040503050406030204" pitchFamily="18" charset="0"/>
                            </a:rPr>
                            <m:t>𝑅𝑀𝑆</m:t>
                          </m:r>
                        </m:sub>
                      </m:sSub>
                      <m:r>
                        <a:rPr lang="en-US" sz="1000" b="0" i="1" smtClean="0">
                          <a:latin typeface="Cambria Math" panose="02040503050406030204" pitchFamily="18" charset="0"/>
                        </a:rPr>
                        <m:t>=</m:t>
                      </m:r>
                      <m:f>
                        <m:fPr>
                          <m:ctrlPr>
                            <a:rPr lang="en-US" sz="1000" b="0" i="1" smtClean="0">
                              <a:latin typeface="Cambria Math" panose="02040503050406030204" pitchFamily="18" charset="0"/>
                            </a:rPr>
                          </m:ctrlPr>
                        </m:fPr>
                        <m:num>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𝑉</m:t>
                              </m:r>
                            </m:e>
                            <m:sub>
                              <m:r>
                                <a:rPr lang="en-US" sz="1000" b="0" i="1" smtClean="0">
                                  <a:latin typeface="Cambria Math" panose="02040503050406030204" pitchFamily="18" charset="0"/>
                                </a:rPr>
                                <m:t>𝑃𝐸𝐴𝐾</m:t>
                              </m:r>
                            </m:sub>
                          </m:sSub>
                        </m:num>
                        <m:den>
                          <m:rad>
                            <m:radPr>
                              <m:degHide m:val="on"/>
                              <m:ctrlPr>
                                <a:rPr lang="en-US" sz="1000" b="0" i="1" smtClean="0">
                                  <a:latin typeface="Cambria Math" panose="02040503050406030204" pitchFamily="18" charset="0"/>
                                </a:rPr>
                              </m:ctrlPr>
                            </m:radPr>
                            <m:deg/>
                            <m:e>
                              <m:r>
                                <a:rPr lang="en-US" sz="1000" b="0" i="1" smtClean="0">
                                  <a:latin typeface="Cambria Math" panose="02040503050406030204" pitchFamily="18" charset="0"/>
                                </a:rPr>
                                <m:t>2</m:t>
                              </m:r>
                            </m:e>
                          </m:rad>
                        </m:den>
                      </m:f>
                      <m:r>
                        <a:rPr lang="en-US" sz="1000" b="0" i="1" smtClean="0">
                          <a:latin typeface="Cambria Math" panose="02040503050406030204" pitchFamily="18" charset="0"/>
                        </a:rPr>
                        <m:t>=</m:t>
                      </m:r>
                      <m:f>
                        <m:fPr>
                          <m:ctrlPr>
                            <a:rPr lang="en-US" sz="1000" b="0" i="1" smtClean="0">
                              <a:latin typeface="Cambria Math" panose="02040503050406030204" pitchFamily="18" charset="0"/>
                            </a:rPr>
                          </m:ctrlPr>
                        </m:fPr>
                        <m:num>
                          <m:r>
                            <a:rPr lang="en-US" sz="1000" b="0" i="1" smtClean="0">
                              <a:latin typeface="Cambria Math" panose="02040503050406030204" pitchFamily="18" charset="0"/>
                            </a:rPr>
                            <m:t>169.71</m:t>
                          </m:r>
                        </m:num>
                        <m:den>
                          <m:rad>
                            <m:radPr>
                              <m:degHide m:val="on"/>
                              <m:ctrlPr>
                                <a:rPr lang="en-US" sz="1000" b="0" i="1" smtClean="0">
                                  <a:latin typeface="Cambria Math" panose="02040503050406030204" pitchFamily="18" charset="0"/>
                                </a:rPr>
                              </m:ctrlPr>
                            </m:radPr>
                            <m:deg/>
                            <m:e>
                              <m:r>
                                <a:rPr lang="en-US" sz="1000" b="0" i="1" smtClean="0">
                                  <a:latin typeface="Cambria Math" panose="02040503050406030204" pitchFamily="18" charset="0"/>
                                </a:rPr>
                                <m:t>2</m:t>
                              </m:r>
                            </m:e>
                          </m:rad>
                        </m:den>
                      </m:f>
                      <m:r>
                        <a:rPr lang="en-US" sz="1000" b="0" i="1" smtClean="0">
                          <a:latin typeface="Cambria Math" panose="02040503050406030204" pitchFamily="18" charset="0"/>
                        </a:rPr>
                        <m:t>=120 </m:t>
                      </m:r>
                      <m:r>
                        <a:rPr lang="en-US" sz="1000" b="0" i="1" smtClean="0">
                          <a:latin typeface="Cambria Math" panose="02040503050406030204" pitchFamily="18" charset="0"/>
                        </a:rPr>
                        <m:t>𝑉</m:t>
                      </m:r>
                    </m:oMath>
                  </m:oMathPara>
                </a14:m>
                <a:endParaRPr lang="en-US" sz="1000" dirty="0"/>
              </a:p>
            </p:txBody>
          </p:sp>
        </mc:Choice>
        <mc:Fallback xmlns="">
          <p:sp>
            <p:nvSpPr>
              <p:cNvPr id="12" name="TextBox 11">
                <a:extLst>
                  <a:ext uri="{FF2B5EF4-FFF2-40B4-BE49-F238E27FC236}">
                    <a16:creationId xmlns:a16="http://schemas.microsoft.com/office/drawing/2014/main" id="{32FFE579-1091-4786-99E2-9809BC5AAA3D}"/>
                  </a:ext>
                </a:extLst>
              </p:cNvPr>
              <p:cNvSpPr txBox="1">
                <a:spLocks noRot="1" noChangeAspect="1" noMove="1" noResize="1" noEditPoints="1" noAdjustHandles="1" noChangeArrowheads="1" noChangeShapeType="1" noTextEdit="1"/>
              </p:cNvSpPr>
              <p:nvPr/>
            </p:nvSpPr>
            <p:spPr>
              <a:xfrm>
                <a:off x="6629110" y="3293475"/>
                <a:ext cx="1826206" cy="317972"/>
              </a:xfrm>
              <a:prstGeom prst="rect">
                <a:avLst/>
              </a:prstGeom>
              <a:blipFill>
                <a:blip r:embed="rId3"/>
                <a:stretch>
                  <a:fillRect l="-1000" t="-1923" r="-1333" b="-13462"/>
                </a:stretch>
              </a:blipFill>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6277E8EE-D530-4EC9-A85F-6BE92A0B7710}"/>
              </a:ext>
            </a:extLst>
          </p:cNvPr>
          <p:cNvCxnSpPr>
            <a:cxnSpLocks/>
          </p:cNvCxnSpPr>
          <p:nvPr/>
        </p:nvCxnSpPr>
        <p:spPr>
          <a:xfrm>
            <a:off x="6515100" y="2083594"/>
            <a:ext cx="2293144" cy="0"/>
          </a:xfrm>
          <a:prstGeom prst="line">
            <a:avLst/>
          </a:prstGeom>
          <a:ln>
            <a:prstDash val="dash"/>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420144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7EB7C6-404F-4210-BB20-0D9A5196BED7}"/>
              </a:ext>
            </a:extLst>
          </p:cNvPr>
          <p:cNvSpPr>
            <a:spLocks noGrp="1"/>
          </p:cNvSpPr>
          <p:nvPr>
            <p:ph sz="quarter" idx="31"/>
          </p:nvPr>
        </p:nvSpPr>
        <p:spPr/>
        <p:txBody>
          <a:bodyPr/>
          <a:lstStyle/>
          <a:p>
            <a:pPr marL="301624" indent="-285750">
              <a:buFont typeface="Arial" panose="020B0604020202020204" pitchFamily="34" charset="0"/>
              <a:buChar char="•"/>
            </a:pPr>
            <a:r>
              <a:rPr lang="en-US" dirty="0"/>
              <a:t>Calculations for 3 element connected meters</a:t>
            </a:r>
          </a:p>
          <a:p>
            <a:pPr marL="301624" indent="-285750">
              <a:buFont typeface="Arial" panose="020B0604020202020204" pitchFamily="34" charset="0"/>
              <a:buChar char="•"/>
            </a:pPr>
            <a:endParaRPr lang="en-US" dirty="0"/>
          </a:p>
          <a:p>
            <a:pPr marL="301624" indent="-285750">
              <a:buFont typeface="Arial" panose="020B0604020202020204" pitchFamily="34" charset="0"/>
              <a:buChar char="•"/>
            </a:pPr>
            <a:endParaRPr lang="en-US" dirty="0"/>
          </a:p>
          <a:p>
            <a:pPr marL="301624" indent="-285750">
              <a:buFont typeface="Arial" panose="020B0604020202020204" pitchFamily="34" charset="0"/>
              <a:buChar char="•"/>
            </a:pPr>
            <a:r>
              <a:rPr lang="en-US" dirty="0"/>
              <a:t>Calculations for 2 element connected meters</a:t>
            </a:r>
          </a:p>
          <a:p>
            <a:pPr marL="301624" indent="-285750">
              <a:buFont typeface="Arial" panose="020B0604020202020204" pitchFamily="34" charset="0"/>
              <a:buChar char="•"/>
            </a:pPr>
            <a:endParaRPr lang="en-US" dirty="0"/>
          </a:p>
          <a:p>
            <a:pPr marL="301624" indent="-28575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6A626938-F2D0-471A-8A96-E635078B8B7A}"/>
              </a:ext>
            </a:extLst>
          </p:cNvPr>
          <p:cNvSpPr>
            <a:spLocks noGrp="1"/>
          </p:cNvSpPr>
          <p:nvPr>
            <p:ph type="body" sz="quarter" idx="32"/>
          </p:nvPr>
        </p:nvSpPr>
        <p:spPr/>
        <p:txBody>
          <a:bodyPr>
            <a:normAutofit fontScale="92500" lnSpcReduction="10000"/>
          </a:bodyPr>
          <a:lstStyle/>
          <a:p>
            <a:r>
              <a:rPr lang="en-US" dirty="0"/>
              <a:t>3-Phase Power Calculations</a:t>
            </a:r>
          </a:p>
        </p:txBody>
      </p:sp>
      <p:sp>
        <p:nvSpPr>
          <p:cNvPr id="4" name="Text Placeholder 3">
            <a:extLst>
              <a:ext uri="{FF2B5EF4-FFF2-40B4-BE49-F238E27FC236}">
                <a16:creationId xmlns:a16="http://schemas.microsoft.com/office/drawing/2014/main" id="{2CA7976E-0930-4B1B-A2EA-CC0E0C5F36BA}"/>
              </a:ext>
            </a:extLst>
          </p:cNvPr>
          <p:cNvSpPr>
            <a:spLocks noGrp="1"/>
          </p:cNvSpPr>
          <p:nvPr>
            <p:ph type="body" sz="quarter" idx="33"/>
          </p:nvPr>
        </p:nvSpPr>
        <p:spPr/>
        <p:txBody>
          <a:bodyPr>
            <a:normAutofit fontScale="85000" lnSpcReduction="20000"/>
          </a:bodyPr>
          <a:lstStyle/>
          <a:p>
            <a:r>
              <a:rPr lang="en-US" dirty="0"/>
              <a:t>Review</a:t>
            </a:r>
          </a:p>
        </p:txBody>
      </p:sp>
      <p:sp>
        <p:nvSpPr>
          <p:cNvPr id="5" name="Slide Number Placeholder 4">
            <a:extLst>
              <a:ext uri="{FF2B5EF4-FFF2-40B4-BE49-F238E27FC236}">
                <a16:creationId xmlns:a16="http://schemas.microsoft.com/office/drawing/2014/main" id="{F9DA4C4C-0D8D-4940-B683-1376E982817E}"/>
              </a:ext>
            </a:extLst>
          </p:cNvPr>
          <p:cNvSpPr>
            <a:spLocks noGrp="1"/>
          </p:cNvSpPr>
          <p:nvPr>
            <p:ph type="sldNum" sz="quarter" idx="4"/>
          </p:nvPr>
        </p:nvSpPr>
        <p:spPr/>
        <p:txBody>
          <a:bodyPr/>
          <a:lstStyle/>
          <a:p>
            <a:r>
              <a:rPr lang="en-US"/>
              <a:t>Page </a:t>
            </a:r>
            <a:fld id="{5A9C12DC-491F-9444-86A2-13AC5C62A2FC}" type="slidenum">
              <a:rPr lang="en-US" smtClean="0"/>
              <a:pPr/>
              <a:t>59</a:t>
            </a:fld>
            <a:endParaRPr lang="en-US" dirty="0"/>
          </a:p>
        </p:txBody>
      </p:sp>
      <p:sp>
        <p:nvSpPr>
          <p:cNvPr id="6" name="Footer Placeholder 5">
            <a:extLst>
              <a:ext uri="{FF2B5EF4-FFF2-40B4-BE49-F238E27FC236}">
                <a16:creationId xmlns:a16="http://schemas.microsoft.com/office/drawing/2014/main" id="{75E86ED4-DCAD-4237-8ADF-F6D7A6B71803}"/>
              </a:ext>
            </a:extLst>
          </p:cNvPr>
          <p:cNvSpPr>
            <a:spLocks noGrp="1"/>
          </p:cNvSpPr>
          <p:nvPr>
            <p:ph type="ftr" sz="quarter" idx="3"/>
          </p:nvPr>
        </p:nvSpPr>
        <p:spPr/>
        <p:txBody>
          <a:bodyPr/>
          <a:lstStyle/>
          <a:p>
            <a:r>
              <a:rPr lang="en-US"/>
              <a:t>Property of Schneider Electric |</a:t>
            </a:r>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2E8B2C1-465B-45FA-95BA-038B641A4C2F}"/>
                  </a:ext>
                </a:extLst>
              </p:cNvPr>
              <p:cNvSpPr txBox="1"/>
              <p:nvPr/>
            </p:nvSpPr>
            <p:spPr>
              <a:xfrm>
                <a:off x="558266" y="1495368"/>
                <a:ext cx="7600479" cy="188065"/>
              </a:xfrm>
              <a:prstGeom prst="rect">
                <a:avLst/>
              </a:prstGeom>
              <a:noFill/>
            </p:spPr>
            <p:txBody>
              <a:bodyPr wrap="none" lIns="0" tIns="0" rIns="0" bIns="0" rtlCol="0">
                <a:spAutoFit/>
              </a:bodyPr>
              <a:lstStyle/>
              <a:p>
                <a14:m>
                  <m:oMath xmlns:m="http://schemas.openxmlformats.org/officeDocument/2006/math">
                    <m:r>
                      <a:rPr lang="en-US" sz="1050" b="0" i="1" smtClean="0">
                        <a:latin typeface="Cambria Math" panose="02040503050406030204" pitchFamily="18" charset="0"/>
                      </a:rPr>
                      <m:t>3 </m:t>
                    </m:r>
                    <m:r>
                      <a:rPr lang="en-US" sz="1050" b="0" i="1" smtClean="0">
                        <a:latin typeface="Cambria Math" panose="02040503050406030204" pitchFamily="18" charset="0"/>
                      </a:rPr>
                      <m:t>𝑃h𝑎𝑠𝑒</m:t>
                    </m:r>
                    <m:r>
                      <a:rPr lang="en-US" sz="1050" b="0" i="1" smtClean="0">
                        <a:latin typeface="Cambria Math" panose="02040503050406030204" pitchFamily="18" charset="0"/>
                      </a:rPr>
                      <m:t> </m:t>
                    </m:r>
                    <m:r>
                      <a:rPr lang="en-US" sz="1050" b="0" i="1" smtClean="0">
                        <a:latin typeface="Cambria Math" panose="02040503050406030204" pitchFamily="18" charset="0"/>
                      </a:rPr>
                      <m:t>𝐴𝑐𝑡𝑖𝑣𝑒</m:t>
                    </m:r>
                    <m:r>
                      <a:rPr lang="en-US" sz="1050" b="0" i="1" smtClean="0">
                        <a:latin typeface="Cambria Math" panose="02040503050406030204" pitchFamily="18" charset="0"/>
                      </a:rPr>
                      <m:t> </m:t>
                    </m:r>
                    <m:r>
                      <a:rPr lang="en-US" sz="1050" b="0" i="1" smtClean="0">
                        <a:latin typeface="Cambria Math" panose="02040503050406030204" pitchFamily="18" charset="0"/>
                      </a:rPr>
                      <m:t>𝑃𝑜𝑤𝑒𝑟</m:t>
                    </m:r>
                    <m:r>
                      <a:rPr lang="en-US" sz="1050" b="0" i="1" smtClean="0">
                        <a:latin typeface="Cambria Math" panose="02040503050406030204" pitchFamily="18" charset="0"/>
                      </a:rPr>
                      <m:t> </m:t>
                    </m:r>
                    <m:d>
                      <m:dPr>
                        <m:ctrlPr>
                          <a:rPr lang="en-US" sz="1050" b="0" i="1" smtClean="0">
                            <a:latin typeface="Cambria Math" panose="02040503050406030204" pitchFamily="18" charset="0"/>
                          </a:rPr>
                        </m:ctrlPr>
                      </m:dPr>
                      <m:e>
                        <m:r>
                          <a:rPr lang="en-US" sz="1050" b="0" i="1" smtClean="0">
                            <a:latin typeface="Cambria Math" panose="02040503050406030204" pitchFamily="18" charset="0"/>
                          </a:rPr>
                          <m:t>𝑊𝑎𝑡𝑡𝑠</m:t>
                        </m:r>
                      </m:e>
                    </m:d>
                    <m:r>
                      <a:rPr lang="en-US" sz="1050" b="0" i="1" smtClean="0">
                        <a:latin typeface="Cambria Math" panose="02040503050406030204" pitchFamily="18" charset="0"/>
                      </a:rPr>
                      <m:t>= </m:t>
                    </m:r>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𝑉</m:t>
                        </m:r>
                      </m:e>
                      <m:sub>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𝐴</m:t>
                            </m:r>
                          </m:e>
                          <m:sub>
                            <m:r>
                              <a:rPr lang="en-US" sz="1050" b="0" i="1" smtClean="0">
                                <a:latin typeface="Cambria Math" panose="02040503050406030204" pitchFamily="18" charset="0"/>
                              </a:rPr>
                              <m:t>𝑟𝑚𝑠</m:t>
                            </m:r>
                          </m:sub>
                        </m:sSub>
                      </m:sub>
                    </m:sSub>
                    <m:r>
                      <a:rPr lang="en-US" sz="1050" b="0" i="1" smtClean="0">
                        <a:latin typeface="Cambria Math" panose="02040503050406030204" pitchFamily="18" charset="0"/>
                        <a:ea typeface="Cambria Math" panose="02040503050406030204" pitchFamily="18" charset="0"/>
                      </a:rPr>
                      <m:t>×</m:t>
                    </m:r>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𝐼</m:t>
                        </m:r>
                      </m:e>
                      <m:sub>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𝐴</m:t>
                            </m:r>
                          </m:e>
                          <m:sub>
                            <m:r>
                              <a:rPr lang="en-US" sz="1050" b="0" i="1" smtClean="0">
                                <a:latin typeface="Cambria Math" panose="02040503050406030204" pitchFamily="18" charset="0"/>
                                <a:ea typeface="Cambria Math" panose="02040503050406030204" pitchFamily="18" charset="0"/>
                              </a:rPr>
                              <m:t>𝑟𝑚𝑠</m:t>
                            </m:r>
                          </m:sub>
                        </m:sSub>
                      </m:sub>
                    </m:sSub>
                    <m:func>
                      <m:funcPr>
                        <m:ctrlPr>
                          <a:rPr lang="en-US" sz="1050" b="0" i="1" smtClean="0">
                            <a:latin typeface="Cambria Math" panose="02040503050406030204" pitchFamily="18" charset="0"/>
                            <a:ea typeface="Cambria Math" panose="02040503050406030204" pitchFamily="18" charset="0"/>
                          </a:rPr>
                        </m:ctrlPr>
                      </m:funcPr>
                      <m:fName>
                        <m:r>
                          <a:rPr lang="en-US" sz="1050" b="0" i="1" smtClean="0">
                            <a:latin typeface="Cambria Math" panose="02040503050406030204" pitchFamily="18" charset="0"/>
                            <a:ea typeface="Cambria Math" panose="02040503050406030204" pitchFamily="18" charset="0"/>
                          </a:rPr>
                          <m:t>×</m:t>
                        </m:r>
                        <m:r>
                          <m:rPr>
                            <m:sty m:val="p"/>
                          </m:rPr>
                          <a:rPr lang="en-US" sz="1050" b="0" i="0" smtClean="0">
                            <a:latin typeface="Cambria Math" panose="02040503050406030204" pitchFamily="18" charset="0"/>
                            <a:ea typeface="Cambria Math" panose="02040503050406030204" pitchFamily="18" charset="0"/>
                          </a:rPr>
                          <m:t>cos</m:t>
                        </m:r>
                      </m:fName>
                      <m:e>
                        <m:d>
                          <m:dPr>
                            <m:ctrlPr>
                              <a:rPr lang="en-US" sz="1050" b="0" i="1" smtClean="0">
                                <a:latin typeface="Cambria Math" panose="02040503050406030204" pitchFamily="18" charset="0"/>
                                <a:ea typeface="Cambria Math" panose="02040503050406030204" pitchFamily="18" charset="0"/>
                              </a:rPr>
                            </m:ctrlPr>
                          </m:dPr>
                          <m:e>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m:t>
                                </m:r>
                              </m:e>
                              <m:sub>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𝑉</m:t>
                                    </m:r>
                                  </m:e>
                                  <m:sub>
                                    <m:r>
                                      <a:rPr lang="en-US" sz="1050" b="0" i="1" smtClean="0">
                                        <a:latin typeface="Cambria Math" panose="02040503050406030204" pitchFamily="18" charset="0"/>
                                        <a:ea typeface="Cambria Math" panose="02040503050406030204" pitchFamily="18" charset="0"/>
                                      </a:rPr>
                                      <m:t>𝐴</m:t>
                                    </m:r>
                                  </m:sub>
                                </m:sSub>
                              </m:sub>
                            </m:sSub>
                            <m:r>
                              <a:rPr lang="en-US" sz="1050" b="0" i="1" smtClean="0">
                                <a:latin typeface="Cambria Math" panose="02040503050406030204" pitchFamily="18" charset="0"/>
                                <a:ea typeface="Cambria Math" panose="02040503050406030204" pitchFamily="18" charset="0"/>
                              </a:rPr>
                              <m:t>+</m:t>
                            </m:r>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m:t>
                                </m:r>
                              </m:e>
                              <m:sub>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𝐼</m:t>
                                    </m:r>
                                  </m:e>
                                  <m:sub>
                                    <m:r>
                                      <a:rPr lang="en-US" sz="1050" b="0" i="1" smtClean="0">
                                        <a:latin typeface="Cambria Math" panose="02040503050406030204" pitchFamily="18" charset="0"/>
                                        <a:ea typeface="Cambria Math" panose="02040503050406030204" pitchFamily="18" charset="0"/>
                                      </a:rPr>
                                      <m:t>𝐴</m:t>
                                    </m:r>
                                  </m:sub>
                                </m:sSub>
                              </m:sub>
                            </m:sSub>
                          </m:e>
                        </m:d>
                      </m:e>
                    </m:func>
                    <m:r>
                      <a:rPr lang="en-US" sz="1050" b="0" i="1" smtClean="0">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rPr>
                        </m:ctrlPr>
                      </m:sSubPr>
                      <m:e>
                        <m:r>
                          <a:rPr lang="en-US" sz="1050" i="1">
                            <a:latin typeface="Cambria Math" panose="02040503050406030204" pitchFamily="18" charset="0"/>
                          </a:rPr>
                          <m:t>𝑉</m:t>
                        </m:r>
                      </m:e>
                      <m:sub>
                        <m:sSub>
                          <m:sSubPr>
                            <m:ctrlPr>
                              <a:rPr lang="en-US" sz="1050" i="1">
                                <a:latin typeface="Cambria Math" panose="02040503050406030204" pitchFamily="18" charset="0"/>
                              </a:rPr>
                            </m:ctrlPr>
                          </m:sSubPr>
                          <m:e>
                            <m:r>
                              <a:rPr lang="en-US" sz="1050" b="0" i="1" smtClean="0">
                                <a:latin typeface="Cambria Math" panose="02040503050406030204" pitchFamily="18" charset="0"/>
                              </a:rPr>
                              <m:t>𝐵</m:t>
                            </m:r>
                          </m:e>
                          <m:sub>
                            <m:r>
                              <a:rPr lang="en-US" sz="1050" i="1">
                                <a:latin typeface="Cambria Math" panose="02040503050406030204" pitchFamily="18" charset="0"/>
                              </a:rPr>
                              <m:t>𝑟𝑚𝑠</m:t>
                            </m:r>
                          </m:sub>
                        </m:sSub>
                      </m:sub>
                    </m:sSub>
                    <m:r>
                      <a:rPr lang="en-US" sz="1050" i="1">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𝐼</m:t>
                        </m:r>
                      </m:e>
                      <m:sub>
                        <m:sSub>
                          <m:sSubPr>
                            <m:ctrlPr>
                              <a:rPr lang="en-US" sz="105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𝐵</m:t>
                            </m:r>
                          </m:e>
                          <m:sub>
                            <m:r>
                              <a:rPr lang="en-US" sz="1050" i="1">
                                <a:latin typeface="Cambria Math" panose="02040503050406030204" pitchFamily="18" charset="0"/>
                                <a:ea typeface="Cambria Math" panose="02040503050406030204" pitchFamily="18" charset="0"/>
                              </a:rPr>
                              <m:t>𝑟𝑚𝑠</m:t>
                            </m:r>
                          </m:sub>
                        </m:sSub>
                      </m:sub>
                    </m:sSub>
                    <m:func>
                      <m:funcPr>
                        <m:ctrlPr>
                          <a:rPr lang="en-US" sz="1050" i="1">
                            <a:latin typeface="Cambria Math" panose="02040503050406030204" pitchFamily="18" charset="0"/>
                            <a:ea typeface="Cambria Math" panose="02040503050406030204" pitchFamily="18" charset="0"/>
                          </a:rPr>
                        </m:ctrlPr>
                      </m:funcPr>
                      <m:fName>
                        <m:r>
                          <a:rPr lang="en-US" sz="1050" i="1">
                            <a:latin typeface="Cambria Math" panose="02040503050406030204" pitchFamily="18" charset="0"/>
                            <a:ea typeface="Cambria Math" panose="02040503050406030204" pitchFamily="18" charset="0"/>
                          </a:rPr>
                          <m:t>×</m:t>
                        </m:r>
                        <m:r>
                          <m:rPr>
                            <m:sty m:val="p"/>
                          </m:rPr>
                          <a:rPr lang="en-US" sz="1050">
                            <a:latin typeface="Cambria Math" panose="02040503050406030204" pitchFamily="18" charset="0"/>
                            <a:ea typeface="Cambria Math" panose="02040503050406030204" pitchFamily="18" charset="0"/>
                          </a:rPr>
                          <m:t>cos</m:t>
                        </m:r>
                      </m:fName>
                      <m:e>
                        <m:d>
                          <m:dPr>
                            <m:ctrlPr>
                              <a:rPr lang="en-US" sz="1050" i="1">
                                <a:latin typeface="Cambria Math" panose="02040503050406030204" pitchFamily="18" charset="0"/>
                                <a:ea typeface="Cambria Math" panose="02040503050406030204" pitchFamily="18" charset="0"/>
                              </a:rPr>
                            </m:ctrlPr>
                          </m:dPr>
                          <m:e>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m:t>
                                </m:r>
                              </m:e>
                              <m:sub>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𝑉</m:t>
                                    </m:r>
                                  </m:e>
                                  <m:sub>
                                    <m:r>
                                      <a:rPr lang="en-US" sz="1050" b="0" i="1" smtClean="0">
                                        <a:latin typeface="Cambria Math" panose="02040503050406030204" pitchFamily="18" charset="0"/>
                                        <a:ea typeface="Cambria Math" panose="02040503050406030204" pitchFamily="18" charset="0"/>
                                      </a:rPr>
                                      <m:t>𝐵</m:t>
                                    </m:r>
                                  </m:sub>
                                </m:sSub>
                              </m:sub>
                            </m:sSub>
                            <m:r>
                              <a:rPr lang="en-US" sz="1050" b="0" i="1" smtClean="0">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m:t>
                                </m:r>
                              </m:e>
                              <m:sub>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𝐼</m:t>
                                    </m:r>
                                  </m:e>
                                  <m:sub>
                                    <m:r>
                                      <a:rPr lang="en-US" sz="1050" b="0" i="1" smtClean="0">
                                        <a:latin typeface="Cambria Math" panose="02040503050406030204" pitchFamily="18" charset="0"/>
                                        <a:ea typeface="Cambria Math" panose="02040503050406030204" pitchFamily="18" charset="0"/>
                                      </a:rPr>
                                      <m:t>𝐵</m:t>
                                    </m:r>
                                  </m:sub>
                                </m:sSub>
                              </m:sub>
                            </m:sSub>
                          </m:e>
                        </m:d>
                      </m:e>
                    </m:func>
                  </m:oMath>
                </a14:m>
                <a:r>
                  <a:rPr lang="en-US" sz="1050" dirty="0"/>
                  <a:t>+ </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𝑉</m:t>
                        </m:r>
                      </m:e>
                      <m:sub>
                        <m:sSub>
                          <m:sSubPr>
                            <m:ctrlPr>
                              <a:rPr lang="en-US" sz="1050" i="1">
                                <a:latin typeface="Cambria Math" panose="02040503050406030204" pitchFamily="18" charset="0"/>
                              </a:rPr>
                            </m:ctrlPr>
                          </m:sSubPr>
                          <m:e>
                            <m:r>
                              <a:rPr lang="en-US" sz="1050" b="0" i="1" smtClean="0">
                                <a:latin typeface="Cambria Math" panose="02040503050406030204" pitchFamily="18" charset="0"/>
                              </a:rPr>
                              <m:t>𝐶</m:t>
                            </m:r>
                          </m:e>
                          <m:sub>
                            <m:r>
                              <a:rPr lang="en-US" sz="1050" i="1">
                                <a:latin typeface="Cambria Math" panose="02040503050406030204" pitchFamily="18" charset="0"/>
                              </a:rPr>
                              <m:t>𝑟𝑚𝑠</m:t>
                            </m:r>
                          </m:sub>
                        </m:sSub>
                      </m:sub>
                    </m:sSub>
                    <m:r>
                      <a:rPr lang="en-US" sz="1050" i="1">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𝐼</m:t>
                        </m:r>
                      </m:e>
                      <m:sub>
                        <m:sSub>
                          <m:sSubPr>
                            <m:ctrlPr>
                              <a:rPr lang="en-US" sz="1050" i="1">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𝐶</m:t>
                            </m:r>
                          </m:e>
                          <m:sub>
                            <m:r>
                              <a:rPr lang="en-US" sz="1050" i="1">
                                <a:latin typeface="Cambria Math" panose="02040503050406030204" pitchFamily="18" charset="0"/>
                                <a:ea typeface="Cambria Math" panose="02040503050406030204" pitchFamily="18" charset="0"/>
                              </a:rPr>
                              <m:t>𝑟𝑚𝑠</m:t>
                            </m:r>
                          </m:sub>
                        </m:sSub>
                      </m:sub>
                    </m:sSub>
                    <m:func>
                      <m:funcPr>
                        <m:ctrlPr>
                          <a:rPr lang="en-US" sz="1050" i="1">
                            <a:latin typeface="Cambria Math" panose="02040503050406030204" pitchFamily="18" charset="0"/>
                            <a:ea typeface="Cambria Math" panose="02040503050406030204" pitchFamily="18" charset="0"/>
                          </a:rPr>
                        </m:ctrlPr>
                      </m:funcPr>
                      <m:fName>
                        <m:r>
                          <a:rPr lang="en-US" sz="1050" i="1">
                            <a:latin typeface="Cambria Math" panose="02040503050406030204" pitchFamily="18" charset="0"/>
                            <a:ea typeface="Cambria Math" panose="02040503050406030204" pitchFamily="18" charset="0"/>
                          </a:rPr>
                          <m:t>×</m:t>
                        </m:r>
                        <m:r>
                          <m:rPr>
                            <m:sty m:val="p"/>
                          </m:rPr>
                          <a:rPr lang="en-US" sz="1050">
                            <a:latin typeface="Cambria Math" panose="02040503050406030204" pitchFamily="18" charset="0"/>
                            <a:ea typeface="Cambria Math" panose="02040503050406030204" pitchFamily="18" charset="0"/>
                          </a:rPr>
                          <m:t>cos</m:t>
                        </m:r>
                      </m:fName>
                      <m:e>
                        <m:d>
                          <m:dPr>
                            <m:ctrlPr>
                              <a:rPr lang="en-US" sz="1050" i="1">
                                <a:latin typeface="Cambria Math" panose="02040503050406030204" pitchFamily="18" charset="0"/>
                                <a:ea typeface="Cambria Math" panose="02040503050406030204" pitchFamily="18" charset="0"/>
                              </a:rPr>
                            </m:ctrlPr>
                          </m:dPr>
                          <m:e>
                            <m:sSub>
                              <m:sSubPr>
                                <m:ctrlPr>
                                  <a:rPr lang="en-US" sz="1050" i="1" smtClean="0">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m:t>
                                </m:r>
                              </m:e>
                              <m:sub>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𝑉</m:t>
                                    </m:r>
                                  </m:e>
                                  <m:sub>
                                    <m:r>
                                      <a:rPr lang="en-US" sz="1050" b="0" i="1" smtClean="0">
                                        <a:latin typeface="Cambria Math" panose="02040503050406030204" pitchFamily="18" charset="0"/>
                                        <a:ea typeface="Cambria Math" panose="02040503050406030204" pitchFamily="18" charset="0"/>
                                      </a:rPr>
                                      <m:t>𝐶</m:t>
                                    </m:r>
                                  </m:sub>
                                </m:sSub>
                              </m:sub>
                            </m:sSub>
                            <m:r>
                              <a:rPr lang="en-US" sz="1050" b="0" i="1" smtClean="0">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m:t>
                                </m:r>
                              </m:e>
                              <m:sub>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𝐼</m:t>
                                    </m:r>
                                  </m:e>
                                  <m:sub>
                                    <m:r>
                                      <a:rPr lang="en-US" sz="1050" b="0" i="1" smtClean="0">
                                        <a:latin typeface="Cambria Math" panose="02040503050406030204" pitchFamily="18" charset="0"/>
                                        <a:ea typeface="Cambria Math" panose="02040503050406030204" pitchFamily="18" charset="0"/>
                                      </a:rPr>
                                      <m:t>𝐶</m:t>
                                    </m:r>
                                  </m:sub>
                                </m:sSub>
                              </m:sub>
                            </m:sSub>
                          </m:e>
                        </m:d>
                      </m:e>
                    </m:func>
                  </m:oMath>
                </a14:m>
                <a:endParaRPr lang="en-US" sz="1050" dirty="0"/>
              </a:p>
            </p:txBody>
          </p:sp>
        </mc:Choice>
        <mc:Fallback xmlns="">
          <p:sp>
            <p:nvSpPr>
              <p:cNvPr id="8" name="TextBox 7">
                <a:extLst>
                  <a:ext uri="{FF2B5EF4-FFF2-40B4-BE49-F238E27FC236}">
                    <a16:creationId xmlns:a16="http://schemas.microsoft.com/office/drawing/2014/main" id="{52E8B2C1-465B-45FA-95BA-038B641A4C2F}"/>
                  </a:ext>
                </a:extLst>
              </p:cNvPr>
              <p:cNvSpPr txBox="1">
                <a:spLocks noRot="1" noChangeAspect="1" noMove="1" noResize="1" noEditPoints="1" noAdjustHandles="1" noChangeArrowheads="1" noChangeShapeType="1" noTextEdit="1"/>
              </p:cNvSpPr>
              <p:nvPr/>
            </p:nvSpPr>
            <p:spPr>
              <a:xfrm>
                <a:off x="558266" y="1495368"/>
                <a:ext cx="7600479" cy="188065"/>
              </a:xfrm>
              <a:prstGeom prst="rect">
                <a:avLst/>
              </a:prstGeom>
              <a:blipFill>
                <a:blip r:embed="rId2"/>
                <a:stretch>
                  <a:fillRect l="-642" t="-16129" b="-35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B4417C4-F45C-4FF4-9FE2-771FB2678028}"/>
                  </a:ext>
                </a:extLst>
              </p:cNvPr>
              <p:cNvSpPr txBox="1"/>
              <p:nvPr/>
            </p:nvSpPr>
            <p:spPr>
              <a:xfrm>
                <a:off x="558265" y="1760631"/>
                <a:ext cx="7600479" cy="188065"/>
              </a:xfrm>
              <a:prstGeom prst="rect">
                <a:avLst/>
              </a:prstGeom>
              <a:noFill/>
            </p:spPr>
            <p:txBody>
              <a:bodyPr wrap="none" lIns="0" tIns="0" rIns="0" bIns="0" rtlCol="0">
                <a:spAutoFit/>
              </a:bodyPr>
              <a:lstStyle/>
              <a:p>
                <a14:m>
                  <m:oMath xmlns:m="http://schemas.openxmlformats.org/officeDocument/2006/math">
                    <m:r>
                      <a:rPr lang="en-US" sz="1050" b="0" i="1" smtClean="0">
                        <a:latin typeface="Cambria Math" panose="02040503050406030204" pitchFamily="18" charset="0"/>
                      </a:rPr>
                      <m:t>3 </m:t>
                    </m:r>
                    <m:r>
                      <a:rPr lang="en-US" sz="1050" b="0" i="1" smtClean="0">
                        <a:latin typeface="Cambria Math" panose="02040503050406030204" pitchFamily="18" charset="0"/>
                      </a:rPr>
                      <m:t>𝑃h𝑎𝑠𝑒</m:t>
                    </m:r>
                    <m:r>
                      <a:rPr lang="en-US" sz="1050" b="0" i="1" smtClean="0">
                        <a:latin typeface="Cambria Math" panose="02040503050406030204" pitchFamily="18" charset="0"/>
                      </a:rPr>
                      <m:t> </m:t>
                    </m:r>
                    <m:r>
                      <a:rPr lang="en-US" sz="1050" b="0" i="1" smtClean="0">
                        <a:latin typeface="Cambria Math" panose="02040503050406030204" pitchFamily="18" charset="0"/>
                      </a:rPr>
                      <m:t>𝐴𝑐𝑡𝑖𝑣𝑒</m:t>
                    </m:r>
                    <m:r>
                      <a:rPr lang="en-US" sz="1050" b="0" i="1" smtClean="0">
                        <a:latin typeface="Cambria Math" panose="02040503050406030204" pitchFamily="18" charset="0"/>
                      </a:rPr>
                      <m:t> </m:t>
                    </m:r>
                    <m:r>
                      <a:rPr lang="en-US" sz="1050" b="0" i="1" smtClean="0">
                        <a:latin typeface="Cambria Math" panose="02040503050406030204" pitchFamily="18" charset="0"/>
                      </a:rPr>
                      <m:t>𝑃𝑜𝑤𝑒𝑟</m:t>
                    </m:r>
                    <m:r>
                      <a:rPr lang="en-US" sz="1050" b="0" i="1" smtClean="0">
                        <a:latin typeface="Cambria Math" panose="02040503050406030204" pitchFamily="18" charset="0"/>
                      </a:rPr>
                      <m:t> </m:t>
                    </m:r>
                    <m:d>
                      <m:dPr>
                        <m:ctrlPr>
                          <a:rPr lang="en-US" sz="1050" b="0" i="1" smtClean="0">
                            <a:latin typeface="Cambria Math" panose="02040503050406030204" pitchFamily="18" charset="0"/>
                          </a:rPr>
                        </m:ctrlPr>
                      </m:dPr>
                      <m:e>
                        <m:r>
                          <a:rPr lang="en-US" sz="1050" b="0" i="1" smtClean="0">
                            <a:latin typeface="Cambria Math" panose="02040503050406030204" pitchFamily="18" charset="0"/>
                          </a:rPr>
                          <m:t>𝑉𝐴𝑅𝑠</m:t>
                        </m:r>
                      </m:e>
                    </m:d>
                    <m:r>
                      <a:rPr lang="en-US" sz="1050" b="0" i="1" smtClean="0">
                        <a:latin typeface="Cambria Math" panose="02040503050406030204" pitchFamily="18" charset="0"/>
                      </a:rPr>
                      <m:t>= </m:t>
                    </m:r>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𝑉</m:t>
                        </m:r>
                      </m:e>
                      <m:sub>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𝐴</m:t>
                            </m:r>
                          </m:e>
                          <m:sub>
                            <m:r>
                              <a:rPr lang="en-US" sz="1050" b="0" i="1" smtClean="0">
                                <a:latin typeface="Cambria Math" panose="02040503050406030204" pitchFamily="18" charset="0"/>
                              </a:rPr>
                              <m:t>𝑟𝑚𝑠</m:t>
                            </m:r>
                          </m:sub>
                        </m:sSub>
                      </m:sub>
                    </m:sSub>
                    <m:r>
                      <a:rPr lang="en-US" sz="1050" b="0" i="1" smtClean="0">
                        <a:latin typeface="Cambria Math" panose="02040503050406030204" pitchFamily="18" charset="0"/>
                        <a:ea typeface="Cambria Math" panose="02040503050406030204" pitchFamily="18" charset="0"/>
                      </a:rPr>
                      <m:t>×</m:t>
                    </m:r>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𝐼</m:t>
                        </m:r>
                      </m:e>
                      <m:sub>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𝐴</m:t>
                            </m:r>
                          </m:e>
                          <m:sub>
                            <m:r>
                              <a:rPr lang="en-US" sz="1050" b="0" i="1" smtClean="0">
                                <a:latin typeface="Cambria Math" panose="02040503050406030204" pitchFamily="18" charset="0"/>
                                <a:ea typeface="Cambria Math" panose="02040503050406030204" pitchFamily="18" charset="0"/>
                              </a:rPr>
                              <m:t>𝑟𝑚𝑠</m:t>
                            </m:r>
                          </m:sub>
                        </m:sSub>
                      </m:sub>
                    </m:sSub>
                    <m:func>
                      <m:funcPr>
                        <m:ctrlPr>
                          <a:rPr lang="en-US" sz="1050" b="0" i="1" smtClean="0">
                            <a:latin typeface="Cambria Math" panose="02040503050406030204" pitchFamily="18" charset="0"/>
                            <a:ea typeface="Cambria Math" panose="02040503050406030204" pitchFamily="18" charset="0"/>
                          </a:rPr>
                        </m:ctrlPr>
                      </m:funcPr>
                      <m:fName>
                        <m:r>
                          <a:rPr lang="en-US" sz="1050" b="0" i="1" smtClean="0">
                            <a:latin typeface="Cambria Math" panose="02040503050406030204" pitchFamily="18" charset="0"/>
                            <a:ea typeface="Cambria Math" panose="02040503050406030204" pitchFamily="18" charset="0"/>
                          </a:rPr>
                          <m:t>×</m:t>
                        </m:r>
                        <m:r>
                          <m:rPr>
                            <m:sty m:val="p"/>
                          </m:rPr>
                          <a:rPr lang="en-US" sz="1050" b="0" i="0" smtClean="0">
                            <a:latin typeface="Cambria Math" panose="02040503050406030204" pitchFamily="18" charset="0"/>
                            <a:ea typeface="Cambria Math" panose="02040503050406030204" pitchFamily="18" charset="0"/>
                          </a:rPr>
                          <m:t>sin</m:t>
                        </m:r>
                      </m:fName>
                      <m:e>
                        <m:d>
                          <m:dPr>
                            <m:ctrlPr>
                              <a:rPr lang="en-US" sz="1050" b="0" i="1" smtClean="0">
                                <a:latin typeface="Cambria Math" panose="02040503050406030204" pitchFamily="18" charset="0"/>
                                <a:ea typeface="Cambria Math" panose="02040503050406030204" pitchFamily="18" charset="0"/>
                              </a:rPr>
                            </m:ctrlPr>
                          </m:dPr>
                          <m:e>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m:t>
                                </m:r>
                              </m:e>
                              <m:sub>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𝑉</m:t>
                                    </m:r>
                                  </m:e>
                                  <m:sub>
                                    <m:r>
                                      <a:rPr lang="en-US" sz="1050" b="0" i="1" smtClean="0">
                                        <a:latin typeface="Cambria Math" panose="02040503050406030204" pitchFamily="18" charset="0"/>
                                        <a:ea typeface="Cambria Math" panose="02040503050406030204" pitchFamily="18" charset="0"/>
                                      </a:rPr>
                                      <m:t>𝐴</m:t>
                                    </m:r>
                                  </m:sub>
                                </m:sSub>
                              </m:sub>
                            </m:sSub>
                            <m:r>
                              <a:rPr lang="en-US" sz="1050" b="0" i="1" smtClean="0">
                                <a:latin typeface="Cambria Math" panose="02040503050406030204" pitchFamily="18" charset="0"/>
                                <a:ea typeface="Cambria Math" panose="02040503050406030204" pitchFamily="18" charset="0"/>
                              </a:rPr>
                              <m:t>+</m:t>
                            </m:r>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m:t>
                                </m:r>
                              </m:e>
                              <m:sub>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𝐼</m:t>
                                    </m:r>
                                  </m:e>
                                  <m:sub>
                                    <m:r>
                                      <a:rPr lang="en-US" sz="1050" b="0" i="1" smtClean="0">
                                        <a:latin typeface="Cambria Math" panose="02040503050406030204" pitchFamily="18" charset="0"/>
                                        <a:ea typeface="Cambria Math" panose="02040503050406030204" pitchFamily="18" charset="0"/>
                                      </a:rPr>
                                      <m:t>𝐴</m:t>
                                    </m:r>
                                  </m:sub>
                                </m:sSub>
                              </m:sub>
                            </m:sSub>
                          </m:e>
                        </m:d>
                      </m:e>
                    </m:func>
                    <m:r>
                      <a:rPr lang="en-US" sz="1050" b="0" i="1" smtClean="0">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rPr>
                        </m:ctrlPr>
                      </m:sSubPr>
                      <m:e>
                        <m:r>
                          <a:rPr lang="en-US" sz="1050" i="1">
                            <a:latin typeface="Cambria Math" panose="02040503050406030204" pitchFamily="18" charset="0"/>
                          </a:rPr>
                          <m:t>𝑉</m:t>
                        </m:r>
                      </m:e>
                      <m:sub>
                        <m:sSub>
                          <m:sSubPr>
                            <m:ctrlPr>
                              <a:rPr lang="en-US" sz="1050" i="1">
                                <a:latin typeface="Cambria Math" panose="02040503050406030204" pitchFamily="18" charset="0"/>
                              </a:rPr>
                            </m:ctrlPr>
                          </m:sSubPr>
                          <m:e>
                            <m:r>
                              <a:rPr lang="en-US" sz="1050" b="0" i="1" smtClean="0">
                                <a:latin typeface="Cambria Math" panose="02040503050406030204" pitchFamily="18" charset="0"/>
                              </a:rPr>
                              <m:t>𝐵</m:t>
                            </m:r>
                          </m:e>
                          <m:sub>
                            <m:r>
                              <a:rPr lang="en-US" sz="1050" i="1">
                                <a:latin typeface="Cambria Math" panose="02040503050406030204" pitchFamily="18" charset="0"/>
                              </a:rPr>
                              <m:t>𝑟𝑚𝑠</m:t>
                            </m:r>
                          </m:sub>
                        </m:sSub>
                      </m:sub>
                    </m:sSub>
                    <m:r>
                      <a:rPr lang="en-US" sz="1050" i="1">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𝐼</m:t>
                        </m:r>
                      </m:e>
                      <m:sub>
                        <m:sSub>
                          <m:sSubPr>
                            <m:ctrlPr>
                              <a:rPr lang="en-US" sz="105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𝐵</m:t>
                            </m:r>
                          </m:e>
                          <m:sub>
                            <m:r>
                              <a:rPr lang="en-US" sz="1050" i="1">
                                <a:latin typeface="Cambria Math" panose="02040503050406030204" pitchFamily="18" charset="0"/>
                                <a:ea typeface="Cambria Math" panose="02040503050406030204" pitchFamily="18" charset="0"/>
                              </a:rPr>
                              <m:t>𝑟𝑚𝑠</m:t>
                            </m:r>
                          </m:sub>
                        </m:sSub>
                      </m:sub>
                    </m:sSub>
                    <m:func>
                      <m:funcPr>
                        <m:ctrlPr>
                          <a:rPr lang="en-US" sz="1050" i="1">
                            <a:latin typeface="Cambria Math" panose="02040503050406030204" pitchFamily="18" charset="0"/>
                            <a:ea typeface="Cambria Math" panose="02040503050406030204" pitchFamily="18" charset="0"/>
                          </a:rPr>
                        </m:ctrlPr>
                      </m:funcPr>
                      <m:fName>
                        <m:r>
                          <a:rPr lang="en-US" sz="1050" i="1">
                            <a:latin typeface="Cambria Math" panose="02040503050406030204" pitchFamily="18" charset="0"/>
                            <a:ea typeface="Cambria Math" panose="02040503050406030204" pitchFamily="18" charset="0"/>
                          </a:rPr>
                          <m:t>×</m:t>
                        </m:r>
                        <m:r>
                          <m:rPr>
                            <m:sty m:val="p"/>
                          </m:rPr>
                          <a:rPr lang="en-US" sz="1050" b="0" i="0" smtClean="0">
                            <a:latin typeface="Cambria Math" panose="02040503050406030204" pitchFamily="18" charset="0"/>
                            <a:ea typeface="Cambria Math" panose="02040503050406030204" pitchFamily="18" charset="0"/>
                          </a:rPr>
                          <m:t>sin</m:t>
                        </m:r>
                      </m:fName>
                      <m:e>
                        <m:d>
                          <m:dPr>
                            <m:ctrlPr>
                              <a:rPr lang="en-US" sz="1050" i="1">
                                <a:latin typeface="Cambria Math" panose="02040503050406030204" pitchFamily="18" charset="0"/>
                                <a:ea typeface="Cambria Math" panose="02040503050406030204" pitchFamily="18" charset="0"/>
                              </a:rPr>
                            </m:ctrlPr>
                          </m:dPr>
                          <m:e>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m:t>
                                </m:r>
                              </m:e>
                              <m:sub>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𝑉</m:t>
                                    </m:r>
                                  </m:e>
                                  <m:sub>
                                    <m:r>
                                      <a:rPr lang="en-US" sz="1050" b="0" i="1" smtClean="0">
                                        <a:latin typeface="Cambria Math" panose="02040503050406030204" pitchFamily="18" charset="0"/>
                                        <a:ea typeface="Cambria Math" panose="02040503050406030204" pitchFamily="18" charset="0"/>
                                      </a:rPr>
                                      <m:t>𝐵</m:t>
                                    </m:r>
                                  </m:sub>
                                </m:sSub>
                              </m:sub>
                            </m:sSub>
                            <m:r>
                              <a:rPr lang="en-US" sz="1050" b="0" i="1" smtClean="0">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m:t>
                                </m:r>
                              </m:e>
                              <m:sub>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𝐼</m:t>
                                    </m:r>
                                  </m:e>
                                  <m:sub>
                                    <m:r>
                                      <a:rPr lang="en-US" sz="1050" b="0" i="1" smtClean="0">
                                        <a:latin typeface="Cambria Math" panose="02040503050406030204" pitchFamily="18" charset="0"/>
                                        <a:ea typeface="Cambria Math" panose="02040503050406030204" pitchFamily="18" charset="0"/>
                                      </a:rPr>
                                      <m:t>𝐵</m:t>
                                    </m:r>
                                  </m:sub>
                                </m:sSub>
                              </m:sub>
                            </m:sSub>
                          </m:e>
                        </m:d>
                      </m:e>
                    </m:func>
                  </m:oMath>
                </a14:m>
                <a:r>
                  <a:rPr lang="en-US" sz="1050" dirty="0"/>
                  <a:t>+ </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𝑉</m:t>
                        </m:r>
                      </m:e>
                      <m:sub>
                        <m:sSub>
                          <m:sSubPr>
                            <m:ctrlPr>
                              <a:rPr lang="en-US" sz="1050" i="1">
                                <a:latin typeface="Cambria Math" panose="02040503050406030204" pitchFamily="18" charset="0"/>
                              </a:rPr>
                            </m:ctrlPr>
                          </m:sSubPr>
                          <m:e>
                            <m:r>
                              <a:rPr lang="en-US" sz="1050" b="0" i="1" smtClean="0">
                                <a:latin typeface="Cambria Math" panose="02040503050406030204" pitchFamily="18" charset="0"/>
                              </a:rPr>
                              <m:t>𝐶</m:t>
                            </m:r>
                          </m:e>
                          <m:sub>
                            <m:r>
                              <a:rPr lang="en-US" sz="1050" i="1">
                                <a:latin typeface="Cambria Math" panose="02040503050406030204" pitchFamily="18" charset="0"/>
                              </a:rPr>
                              <m:t>𝑟𝑚𝑠</m:t>
                            </m:r>
                          </m:sub>
                        </m:sSub>
                      </m:sub>
                    </m:sSub>
                    <m:r>
                      <a:rPr lang="en-US" sz="1050" i="1">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𝐼</m:t>
                        </m:r>
                      </m:e>
                      <m:sub>
                        <m:sSub>
                          <m:sSubPr>
                            <m:ctrlPr>
                              <a:rPr lang="en-US" sz="1050" i="1">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𝐶</m:t>
                            </m:r>
                          </m:e>
                          <m:sub>
                            <m:r>
                              <a:rPr lang="en-US" sz="1050" i="1">
                                <a:latin typeface="Cambria Math" panose="02040503050406030204" pitchFamily="18" charset="0"/>
                                <a:ea typeface="Cambria Math" panose="02040503050406030204" pitchFamily="18" charset="0"/>
                              </a:rPr>
                              <m:t>𝑟𝑚𝑠</m:t>
                            </m:r>
                          </m:sub>
                        </m:sSub>
                      </m:sub>
                    </m:sSub>
                    <m:func>
                      <m:funcPr>
                        <m:ctrlPr>
                          <a:rPr lang="en-US" sz="1050" i="1">
                            <a:latin typeface="Cambria Math" panose="02040503050406030204" pitchFamily="18" charset="0"/>
                            <a:ea typeface="Cambria Math" panose="02040503050406030204" pitchFamily="18" charset="0"/>
                          </a:rPr>
                        </m:ctrlPr>
                      </m:funcPr>
                      <m:fName>
                        <m:r>
                          <a:rPr lang="en-US" sz="1050" i="1">
                            <a:latin typeface="Cambria Math" panose="02040503050406030204" pitchFamily="18" charset="0"/>
                            <a:ea typeface="Cambria Math" panose="02040503050406030204" pitchFamily="18" charset="0"/>
                          </a:rPr>
                          <m:t>×</m:t>
                        </m:r>
                        <m:r>
                          <m:rPr>
                            <m:sty m:val="p"/>
                          </m:rPr>
                          <a:rPr lang="en-US" sz="1050" b="0" i="0" smtClean="0">
                            <a:latin typeface="Cambria Math" panose="02040503050406030204" pitchFamily="18" charset="0"/>
                            <a:ea typeface="Cambria Math" panose="02040503050406030204" pitchFamily="18" charset="0"/>
                          </a:rPr>
                          <m:t>sin</m:t>
                        </m:r>
                      </m:fName>
                      <m:e>
                        <m:d>
                          <m:dPr>
                            <m:ctrlPr>
                              <a:rPr lang="en-US" sz="1050" i="1">
                                <a:latin typeface="Cambria Math" panose="02040503050406030204" pitchFamily="18" charset="0"/>
                                <a:ea typeface="Cambria Math" panose="02040503050406030204" pitchFamily="18" charset="0"/>
                              </a:rPr>
                            </m:ctrlPr>
                          </m:dPr>
                          <m:e>
                            <m:sSub>
                              <m:sSubPr>
                                <m:ctrlPr>
                                  <a:rPr lang="en-US" sz="1050" i="1" smtClean="0">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m:t>
                                </m:r>
                              </m:e>
                              <m:sub>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𝑉</m:t>
                                    </m:r>
                                  </m:e>
                                  <m:sub>
                                    <m:r>
                                      <a:rPr lang="en-US" sz="1050" b="0" i="1" smtClean="0">
                                        <a:latin typeface="Cambria Math" panose="02040503050406030204" pitchFamily="18" charset="0"/>
                                        <a:ea typeface="Cambria Math" panose="02040503050406030204" pitchFamily="18" charset="0"/>
                                      </a:rPr>
                                      <m:t>𝐶</m:t>
                                    </m:r>
                                  </m:sub>
                                </m:sSub>
                              </m:sub>
                            </m:sSub>
                            <m:r>
                              <a:rPr lang="en-US" sz="1050" b="0" i="1" smtClean="0">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m:t>
                                </m:r>
                              </m:e>
                              <m:sub>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𝐼</m:t>
                                    </m:r>
                                  </m:e>
                                  <m:sub>
                                    <m:r>
                                      <a:rPr lang="en-US" sz="1050" b="0" i="1" smtClean="0">
                                        <a:latin typeface="Cambria Math" panose="02040503050406030204" pitchFamily="18" charset="0"/>
                                        <a:ea typeface="Cambria Math" panose="02040503050406030204" pitchFamily="18" charset="0"/>
                                      </a:rPr>
                                      <m:t>𝐶</m:t>
                                    </m:r>
                                  </m:sub>
                                </m:sSub>
                              </m:sub>
                            </m:sSub>
                          </m:e>
                        </m:d>
                      </m:e>
                    </m:func>
                  </m:oMath>
                </a14:m>
                <a:endParaRPr lang="en-US" sz="1050" dirty="0"/>
              </a:p>
            </p:txBody>
          </p:sp>
        </mc:Choice>
        <mc:Fallback xmlns="">
          <p:sp>
            <p:nvSpPr>
              <p:cNvPr id="9" name="TextBox 8">
                <a:extLst>
                  <a:ext uri="{FF2B5EF4-FFF2-40B4-BE49-F238E27FC236}">
                    <a16:creationId xmlns:a16="http://schemas.microsoft.com/office/drawing/2014/main" id="{8B4417C4-F45C-4FF4-9FE2-771FB2678028}"/>
                  </a:ext>
                </a:extLst>
              </p:cNvPr>
              <p:cNvSpPr txBox="1">
                <a:spLocks noRot="1" noChangeAspect="1" noMove="1" noResize="1" noEditPoints="1" noAdjustHandles="1" noChangeArrowheads="1" noChangeShapeType="1" noTextEdit="1"/>
              </p:cNvSpPr>
              <p:nvPr/>
            </p:nvSpPr>
            <p:spPr>
              <a:xfrm>
                <a:off x="558265" y="1760631"/>
                <a:ext cx="7600479" cy="188065"/>
              </a:xfrm>
              <a:prstGeom prst="rect">
                <a:avLst/>
              </a:prstGeom>
              <a:blipFill>
                <a:blip r:embed="rId3"/>
                <a:stretch>
                  <a:fillRect l="-642" t="-16129" b="-322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35009BA-2832-432A-9CB2-2C66A6B45DC4}"/>
                  </a:ext>
                </a:extLst>
              </p:cNvPr>
              <p:cNvSpPr txBox="1"/>
              <p:nvPr/>
            </p:nvSpPr>
            <p:spPr>
              <a:xfrm>
                <a:off x="558264" y="2021196"/>
                <a:ext cx="4380558" cy="176267"/>
              </a:xfrm>
              <a:prstGeom prst="rect">
                <a:avLst/>
              </a:prstGeom>
              <a:noFill/>
            </p:spPr>
            <p:txBody>
              <a:bodyPr wrap="none" lIns="0" tIns="0" rIns="0" bIns="0" rtlCol="0">
                <a:spAutoFit/>
              </a:bodyPr>
              <a:lstStyle/>
              <a:p>
                <a14:m>
                  <m:oMath xmlns:m="http://schemas.openxmlformats.org/officeDocument/2006/math">
                    <m:r>
                      <a:rPr lang="en-US" sz="1050" b="0" i="1" smtClean="0">
                        <a:latin typeface="Cambria Math" panose="02040503050406030204" pitchFamily="18" charset="0"/>
                      </a:rPr>
                      <m:t>3 </m:t>
                    </m:r>
                    <m:r>
                      <a:rPr lang="en-US" sz="1050" b="0" i="1" smtClean="0">
                        <a:latin typeface="Cambria Math" panose="02040503050406030204" pitchFamily="18" charset="0"/>
                      </a:rPr>
                      <m:t>𝑃h𝑎𝑠𝑒</m:t>
                    </m:r>
                    <m:r>
                      <a:rPr lang="en-US" sz="1050" b="0" i="1" smtClean="0">
                        <a:latin typeface="Cambria Math" panose="02040503050406030204" pitchFamily="18" charset="0"/>
                      </a:rPr>
                      <m:t> </m:t>
                    </m:r>
                    <m:r>
                      <a:rPr lang="en-US" sz="1050" b="0" i="1" smtClean="0">
                        <a:latin typeface="Cambria Math" panose="02040503050406030204" pitchFamily="18" charset="0"/>
                      </a:rPr>
                      <m:t>𝐴𝑐𝑡𝑖𝑣𝑒</m:t>
                    </m:r>
                    <m:r>
                      <a:rPr lang="en-US" sz="1050" b="0" i="1" smtClean="0">
                        <a:latin typeface="Cambria Math" panose="02040503050406030204" pitchFamily="18" charset="0"/>
                      </a:rPr>
                      <m:t> </m:t>
                    </m:r>
                    <m:r>
                      <a:rPr lang="en-US" sz="1050" b="0" i="1" smtClean="0">
                        <a:latin typeface="Cambria Math" panose="02040503050406030204" pitchFamily="18" charset="0"/>
                      </a:rPr>
                      <m:t>𝑃𝑜𝑤𝑒𝑟</m:t>
                    </m:r>
                    <m:r>
                      <a:rPr lang="en-US" sz="1050" b="0" i="1" smtClean="0">
                        <a:latin typeface="Cambria Math" panose="02040503050406030204" pitchFamily="18" charset="0"/>
                      </a:rPr>
                      <m:t> </m:t>
                    </m:r>
                    <m:d>
                      <m:dPr>
                        <m:ctrlPr>
                          <a:rPr lang="en-US" sz="1050" b="0" i="1" smtClean="0">
                            <a:latin typeface="Cambria Math" panose="02040503050406030204" pitchFamily="18" charset="0"/>
                          </a:rPr>
                        </m:ctrlPr>
                      </m:dPr>
                      <m:e>
                        <m:r>
                          <a:rPr lang="en-US" sz="1050" b="0" i="1" smtClean="0">
                            <a:latin typeface="Cambria Math" panose="02040503050406030204" pitchFamily="18" charset="0"/>
                          </a:rPr>
                          <m:t>𝑉𝐴𝑠</m:t>
                        </m:r>
                      </m:e>
                    </m:d>
                    <m:r>
                      <a:rPr lang="en-US" sz="1050" b="0" i="1" smtClean="0">
                        <a:latin typeface="Cambria Math" panose="02040503050406030204" pitchFamily="18" charset="0"/>
                      </a:rPr>
                      <m:t>= </m:t>
                    </m:r>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𝑉</m:t>
                        </m:r>
                      </m:e>
                      <m:sub>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𝐴</m:t>
                            </m:r>
                          </m:e>
                          <m:sub>
                            <m:r>
                              <a:rPr lang="en-US" sz="1050" b="0" i="1" smtClean="0">
                                <a:latin typeface="Cambria Math" panose="02040503050406030204" pitchFamily="18" charset="0"/>
                              </a:rPr>
                              <m:t>𝑟𝑚𝑠</m:t>
                            </m:r>
                          </m:sub>
                        </m:sSub>
                      </m:sub>
                    </m:sSub>
                    <m:r>
                      <a:rPr lang="en-US" sz="1050" b="0" i="1" smtClean="0">
                        <a:latin typeface="Cambria Math" panose="02040503050406030204" pitchFamily="18" charset="0"/>
                        <a:ea typeface="Cambria Math" panose="02040503050406030204" pitchFamily="18" charset="0"/>
                      </a:rPr>
                      <m:t>×</m:t>
                    </m:r>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𝐼</m:t>
                        </m:r>
                      </m:e>
                      <m:sub>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𝐴</m:t>
                            </m:r>
                          </m:e>
                          <m:sub>
                            <m:r>
                              <a:rPr lang="en-US" sz="1050" b="0" i="1" smtClean="0">
                                <a:latin typeface="Cambria Math" panose="02040503050406030204" pitchFamily="18" charset="0"/>
                                <a:ea typeface="Cambria Math" panose="02040503050406030204" pitchFamily="18" charset="0"/>
                              </a:rPr>
                              <m:t>𝑟𝑚𝑠</m:t>
                            </m:r>
                          </m:sub>
                        </m:sSub>
                      </m:sub>
                    </m:sSub>
                    <m:r>
                      <a:rPr lang="en-US" sz="1050" b="0" i="1" smtClean="0">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rPr>
                        </m:ctrlPr>
                      </m:sSubPr>
                      <m:e>
                        <m:r>
                          <a:rPr lang="en-US" sz="1050" i="1">
                            <a:latin typeface="Cambria Math" panose="02040503050406030204" pitchFamily="18" charset="0"/>
                          </a:rPr>
                          <m:t>𝑉</m:t>
                        </m:r>
                      </m:e>
                      <m:sub>
                        <m:sSub>
                          <m:sSubPr>
                            <m:ctrlPr>
                              <a:rPr lang="en-US" sz="1050" i="1">
                                <a:latin typeface="Cambria Math" panose="02040503050406030204" pitchFamily="18" charset="0"/>
                              </a:rPr>
                            </m:ctrlPr>
                          </m:sSubPr>
                          <m:e>
                            <m:r>
                              <a:rPr lang="en-US" sz="1050" b="0" i="1" smtClean="0">
                                <a:latin typeface="Cambria Math" panose="02040503050406030204" pitchFamily="18" charset="0"/>
                              </a:rPr>
                              <m:t>𝐵</m:t>
                            </m:r>
                          </m:e>
                          <m:sub>
                            <m:r>
                              <a:rPr lang="en-US" sz="1050" i="1">
                                <a:latin typeface="Cambria Math" panose="02040503050406030204" pitchFamily="18" charset="0"/>
                              </a:rPr>
                              <m:t>𝑟𝑚𝑠</m:t>
                            </m:r>
                          </m:sub>
                        </m:sSub>
                      </m:sub>
                    </m:sSub>
                    <m:r>
                      <a:rPr lang="en-US" sz="1050" i="1">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𝐼</m:t>
                        </m:r>
                      </m:e>
                      <m:sub>
                        <m:sSub>
                          <m:sSubPr>
                            <m:ctrlPr>
                              <a:rPr lang="en-US" sz="105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𝐵</m:t>
                            </m:r>
                          </m:e>
                          <m:sub>
                            <m:r>
                              <a:rPr lang="en-US" sz="1050" i="1">
                                <a:latin typeface="Cambria Math" panose="02040503050406030204" pitchFamily="18" charset="0"/>
                                <a:ea typeface="Cambria Math" panose="02040503050406030204" pitchFamily="18" charset="0"/>
                              </a:rPr>
                              <m:t>𝑟𝑚𝑠</m:t>
                            </m:r>
                          </m:sub>
                        </m:sSub>
                      </m:sub>
                    </m:sSub>
                  </m:oMath>
                </a14:m>
                <a:r>
                  <a:rPr lang="en-US" sz="1050" dirty="0"/>
                  <a:t>+ </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𝑉</m:t>
                        </m:r>
                      </m:e>
                      <m:sub>
                        <m:sSub>
                          <m:sSubPr>
                            <m:ctrlPr>
                              <a:rPr lang="en-US" sz="1050" i="1">
                                <a:latin typeface="Cambria Math" panose="02040503050406030204" pitchFamily="18" charset="0"/>
                              </a:rPr>
                            </m:ctrlPr>
                          </m:sSubPr>
                          <m:e>
                            <m:r>
                              <a:rPr lang="en-US" sz="1050" b="0" i="1" smtClean="0">
                                <a:latin typeface="Cambria Math" panose="02040503050406030204" pitchFamily="18" charset="0"/>
                              </a:rPr>
                              <m:t>𝐶</m:t>
                            </m:r>
                          </m:e>
                          <m:sub>
                            <m:r>
                              <a:rPr lang="en-US" sz="1050" i="1">
                                <a:latin typeface="Cambria Math" panose="02040503050406030204" pitchFamily="18" charset="0"/>
                              </a:rPr>
                              <m:t>𝑟𝑚𝑠</m:t>
                            </m:r>
                          </m:sub>
                        </m:sSub>
                      </m:sub>
                    </m:sSub>
                    <m:r>
                      <a:rPr lang="en-US" sz="1050" i="1">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𝐼</m:t>
                        </m:r>
                      </m:e>
                      <m:sub>
                        <m:sSub>
                          <m:sSubPr>
                            <m:ctrlPr>
                              <a:rPr lang="en-US" sz="1050" i="1">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𝐶</m:t>
                            </m:r>
                          </m:e>
                          <m:sub>
                            <m:r>
                              <a:rPr lang="en-US" sz="1050" i="1">
                                <a:latin typeface="Cambria Math" panose="02040503050406030204" pitchFamily="18" charset="0"/>
                                <a:ea typeface="Cambria Math" panose="02040503050406030204" pitchFamily="18" charset="0"/>
                              </a:rPr>
                              <m:t>𝑟𝑚𝑠</m:t>
                            </m:r>
                          </m:sub>
                        </m:sSub>
                      </m:sub>
                    </m:sSub>
                  </m:oMath>
                </a14:m>
                <a:endParaRPr lang="en-US" sz="1050" dirty="0"/>
              </a:p>
            </p:txBody>
          </p:sp>
        </mc:Choice>
        <mc:Fallback xmlns="">
          <p:sp>
            <p:nvSpPr>
              <p:cNvPr id="10" name="TextBox 9">
                <a:extLst>
                  <a:ext uri="{FF2B5EF4-FFF2-40B4-BE49-F238E27FC236}">
                    <a16:creationId xmlns:a16="http://schemas.microsoft.com/office/drawing/2014/main" id="{A35009BA-2832-432A-9CB2-2C66A6B45DC4}"/>
                  </a:ext>
                </a:extLst>
              </p:cNvPr>
              <p:cNvSpPr txBox="1">
                <a:spLocks noRot="1" noChangeAspect="1" noMove="1" noResize="1" noEditPoints="1" noAdjustHandles="1" noChangeArrowheads="1" noChangeShapeType="1" noTextEdit="1"/>
              </p:cNvSpPr>
              <p:nvPr/>
            </p:nvSpPr>
            <p:spPr>
              <a:xfrm>
                <a:off x="558264" y="2021196"/>
                <a:ext cx="4380558" cy="176267"/>
              </a:xfrm>
              <a:prstGeom prst="rect">
                <a:avLst/>
              </a:prstGeom>
              <a:blipFill>
                <a:blip r:embed="rId4"/>
                <a:stretch>
                  <a:fillRect l="-1114" t="-25000" b="-39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834ABB6-916A-4208-9530-ABCC257DA430}"/>
                  </a:ext>
                </a:extLst>
              </p:cNvPr>
              <p:cNvSpPr txBox="1"/>
              <p:nvPr/>
            </p:nvSpPr>
            <p:spPr>
              <a:xfrm>
                <a:off x="558266" y="2533815"/>
                <a:ext cx="6061018" cy="187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b="0" i="1" smtClean="0">
                          <a:latin typeface="Cambria Math" panose="02040503050406030204" pitchFamily="18" charset="0"/>
                        </a:rPr>
                        <m:t>3 </m:t>
                      </m:r>
                      <m:r>
                        <a:rPr lang="en-US" sz="1050" b="0" i="1" smtClean="0">
                          <a:latin typeface="Cambria Math" panose="02040503050406030204" pitchFamily="18" charset="0"/>
                        </a:rPr>
                        <m:t>𝑃h𝑎𝑠𝑒</m:t>
                      </m:r>
                      <m:r>
                        <a:rPr lang="en-US" sz="1050" b="0" i="1" smtClean="0">
                          <a:latin typeface="Cambria Math" panose="02040503050406030204" pitchFamily="18" charset="0"/>
                        </a:rPr>
                        <m:t> </m:t>
                      </m:r>
                      <m:r>
                        <a:rPr lang="en-US" sz="1050" b="0" i="1" smtClean="0">
                          <a:latin typeface="Cambria Math" panose="02040503050406030204" pitchFamily="18" charset="0"/>
                        </a:rPr>
                        <m:t>𝐴𝑐𝑡𝑖𝑣𝑒</m:t>
                      </m:r>
                      <m:r>
                        <a:rPr lang="en-US" sz="1050" b="0" i="1" smtClean="0">
                          <a:latin typeface="Cambria Math" panose="02040503050406030204" pitchFamily="18" charset="0"/>
                        </a:rPr>
                        <m:t> </m:t>
                      </m:r>
                      <m:r>
                        <a:rPr lang="en-US" sz="1050" b="0" i="1" smtClean="0">
                          <a:latin typeface="Cambria Math" panose="02040503050406030204" pitchFamily="18" charset="0"/>
                        </a:rPr>
                        <m:t>𝑃𝑜𝑤𝑒𝑟</m:t>
                      </m:r>
                      <m:r>
                        <a:rPr lang="en-US" sz="1050" b="0" i="1" smtClean="0">
                          <a:latin typeface="Cambria Math" panose="02040503050406030204" pitchFamily="18" charset="0"/>
                        </a:rPr>
                        <m:t> </m:t>
                      </m:r>
                      <m:d>
                        <m:dPr>
                          <m:ctrlPr>
                            <a:rPr lang="en-US" sz="1050" b="0" i="1" smtClean="0">
                              <a:latin typeface="Cambria Math" panose="02040503050406030204" pitchFamily="18" charset="0"/>
                            </a:rPr>
                          </m:ctrlPr>
                        </m:dPr>
                        <m:e>
                          <m:r>
                            <a:rPr lang="en-US" sz="1050" b="0" i="1" smtClean="0">
                              <a:latin typeface="Cambria Math" panose="02040503050406030204" pitchFamily="18" charset="0"/>
                            </a:rPr>
                            <m:t>𝑊𝑎𝑡𝑡𝑠</m:t>
                          </m:r>
                        </m:e>
                      </m:d>
                      <m:r>
                        <a:rPr lang="en-US" sz="1050" b="0" i="1" smtClean="0">
                          <a:latin typeface="Cambria Math" panose="02040503050406030204" pitchFamily="18" charset="0"/>
                        </a:rPr>
                        <m:t>= </m:t>
                      </m:r>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𝑉</m:t>
                          </m:r>
                        </m:e>
                        <m:sub>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𝐴𝐵</m:t>
                              </m:r>
                            </m:e>
                            <m:sub>
                              <m:r>
                                <a:rPr lang="en-US" sz="1050" b="0" i="1" smtClean="0">
                                  <a:latin typeface="Cambria Math" panose="02040503050406030204" pitchFamily="18" charset="0"/>
                                </a:rPr>
                                <m:t>𝑟𝑚𝑠</m:t>
                              </m:r>
                            </m:sub>
                          </m:sSub>
                        </m:sub>
                      </m:sSub>
                      <m:r>
                        <a:rPr lang="en-US" sz="1050" b="0" i="1" smtClean="0">
                          <a:latin typeface="Cambria Math" panose="02040503050406030204" pitchFamily="18" charset="0"/>
                          <a:ea typeface="Cambria Math" panose="02040503050406030204" pitchFamily="18" charset="0"/>
                        </a:rPr>
                        <m:t>×</m:t>
                      </m:r>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𝐼</m:t>
                          </m:r>
                        </m:e>
                        <m:sub>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𝐴</m:t>
                              </m:r>
                            </m:e>
                            <m:sub>
                              <m:r>
                                <a:rPr lang="en-US" sz="1050" b="0" i="1" smtClean="0">
                                  <a:latin typeface="Cambria Math" panose="02040503050406030204" pitchFamily="18" charset="0"/>
                                  <a:ea typeface="Cambria Math" panose="02040503050406030204" pitchFamily="18" charset="0"/>
                                </a:rPr>
                                <m:t>𝑟𝑚𝑠</m:t>
                              </m:r>
                            </m:sub>
                          </m:sSub>
                        </m:sub>
                      </m:sSub>
                      <m:func>
                        <m:funcPr>
                          <m:ctrlPr>
                            <a:rPr lang="en-US" sz="1050" b="0" i="1" smtClean="0">
                              <a:latin typeface="Cambria Math" panose="02040503050406030204" pitchFamily="18" charset="0"/>
                              <a:ea typeface="Cambria Math" panose="02040503050406030204" pitchFamily="18" charset="0"/>
                            </a:rPr>
                          </m:ctrlPr>
                        </m:funcPr>
                        <m:fName>
                          <m:r>
                            <a:rPr lang="en-US" sz="1050" b="0" i="1" smtClean="0">
                              <a:latin typeface="Cambria Math" panose="02040503050406030204" pitchFamily="18" charset="0"/>
                              <a:ea typeface="Cambria Math" panose="02040503050406030204" pitchFamily="18" charset="0"/>
                            </a:rPr>
                            <m:t>×</m:t>
                          </m:r>
                          <m:r>
                            <m:rPr>
                              <m:sty m:val="p"/>
                            </m:rPr>
                            <a:rPr lang="en-US" sz="1050" b="0" i="0" smtClean="0">
                              <a:latin typeface="Cambria Math" panose="02040503050406030204" pitchFamily="18" charset="0"/>
                              <a:ea typeface="Cambria Math" panose="02040503050406030204" pitchFamily="18" charset="0"/>
                            </a:rPr>
                            <m:t>cos</m:t>
                          </m:r>
                        </m:fName>
                        <m:e>
                          <m:d>
                            <m:dPr>
                              <m:ctrlPr>
                                <a:rPr lang="en-US" sz="1050" b="0" i="1" smtClean="0">
                                  <a:latin typeface="Cambria Math" panose="02040503050406030204" pitchFamily="18" charset="0"/>
                                  <a:ea typeface="Cambria Math" panose="02040503050406030204" pitchFamily="18" charset="0"/>
                                </a:rPr>
                              </m:ctrlPr>
                            </m:dPr>
                            <m:e>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m:t>
                                  </m:r>
                                </m:e>
                                <m:sub>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𝑉</m:t>
                                      </m:r>
                                    </m:e>
                                    <m:sub>
                                      <m:r>
                                        <a:rPr lang="en-US" sz="1050" b="0" i="1" smtClean="0">
                                          <a:latin typeface="Cambria Math" panose="02040503050406030204" pitchFamily="18" charset="0"/>
                                          <a:ea typeface="Cambria Math" panose="02040503050406030204" pitchFamily="18" charset="0"/>
                                        </a:rPr>
                                        <m:t>𝐴𝐵</m:t>
                                      </m:r>
                                    </m:sub>
                                  </m:sSub>
                                </m:sub>
                              </m:sSub>
                              <m:r>
                                <a:rPr lang="en-US" sz="1050" b="0" i="1" smtClean="0">
                                  <a:latin typeface="Cambria Math" panose="02040503050406030204" pitchFamily="18" charset="0"/>
                                  <a:ea typeface="Cambria Math" panose="02040503050406030204" pitchFamily="18" charset="0"/>
                                </a:rPr>
                                <m:t>+</m:t>
                              </m:r>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m:t>
                                  </m:r>
                                </m:e>
                                <m:sub>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𝐼</m:t>
                                      </m:r>
                                    </m:e>
                                    <m:sub>
                                      <m:r>
                                        <a:rPr lang="en-US" sz="1050" b="0" i="1" smtClean="0">
                                          <a:latin typeface="Cambria Math" panose="02040503050406030204" pitchFamily="18" charset="0"/>
                                          <a:ea typeface="Cambria Math" panose="02040503050406030204" pitchFamily="18" charset="0"/>
                                        </a:rPr>
                                        <m:t>𝐴</m:t>
                                      </m:r>
                                    </m:sub>
                                  </m:sSub>
                                </m:sub>
                              </m:sSub>
                            </m:e>
                          </m:d>
                        </m:e>
                      </m:func>
                      <m:r>
                        <a:rPr lang="en-US" sz="1050" b="0" i="1" smtClean="0">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rPr>
                          </m:ctrlPr>
                        </m:sSubPr>
                        <m:e>
                          <m:r>
                            <a:rPr lang="en-US" sz="1050" i="1">
                              <a:latin typeface="Cambria Math" panose="02040503050406030204" pitchFamily="18" charset="0"/>
                            </a:rPr>
                            <m:t>𝑉</m:t>
                          </m:r>
                        </m:e>
                        <m:sub>
                          <m:sSub>
                            <m:sSubPr>
                              <m:ctrlPr>
                                <a:rPr lang="en-US" sz="1050" i="1">
                                  <a:latin typeface="Cambria Math" panose="02040503050406030204" pitchFamily="18" charset="0"/>
                                </a:rPr>
                              </m:ctrlPr>
                            </m:sSubPr>
                            <m:e>
                              <m:r>
                                <a:rPr lang="en-US" sz="1050" b="0" i="1" smtClean="0">
                                  <a:latin typeface="Cambria Math" panose="02040503050406030204" pitchFamily="18" charset="0"/>
                                </a:rPr>
                                <m:t>𝐵𝐶</m:t>
                              </m:r>
                            </m:e>
                            <m:sub>
                              <m:r>
                                <a:rPr lang="en-US" sz="1050" i="1">
                                  <a:latin typeface="Cambria Math" panose="02040503050406030204" pitchFamily="18" charset="0"/>
                                </a:rPr>
                                <m:t>𝑟𝑚𝑠</m:t>
                              </m:r>
                            </m:sub>
                          </m:sSub>
                        </m:sub>
                      </m:sSub>
                      <m:r>
                        <a:rPr lang="en-US" sz="1050" i="1">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𝐼</m:t>
                          </m:r>
                        </m:e>
                        <m:sub>
                          <m:sSub>
                            <m:sSubPr>
                              <m:ctrlPr>
                                <a:rPr lang="en-US" sz="105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𝐵</m:t>
                              </m:r>
                            </m:e>
                            <m:sub>
                              <m:r>
                                <a:rPr lang="en-US" sz="1050" i="1">
                                  <a:latin typeface="Cambria Math" panose="02040503050406030204" pitchFamily="18" charset="0"/>
                                  <a:ea typeface="Cambria Math" panose="02040503050406030204" pitchFamily="18" charset="0"/>
                                </a:rPr>
                                <m:t>𝑟𝑚𝑠</m:t>
                              </m:r>
                            </m:sub>
                          </m:sSub>
                        </m:sub>
                      </m:sSub>
                      <m:func>
                        <m:funcPr>
                          <m:ctrlPr>
                            <a:rPr lang="en-US" sz="1050" i="1">
                              <a:latin typeface="Cambria Math" panose="02040503050406030204" pitchFamily="18" charset="0"/>
                              <a:ea typeface="Cambria Math" panose="02040503050406030204" pitchFamily="18" charset="0"/>
                            </a:rPr>
                          </m:ctrlPr>
                        </m:funcPr>
                        <m:fName>
                          <m:r>
                            <a:rPr lang="en-US" sz="1050" i="1">
                              <a:latin typeface="Cambria Math" panose="02040503050406030204" pitchFamily="18" charset="0"/>
                              <a:ea typeface="Cambria Math" panose="02040503050406030204" pitchFamily="18" charset="0"/>
                            </a:rPr>
                            <m:t>×</m:t>
                          </m:r>
                          <m:r>
                            <m:rPr>
                              <m:sty m:val="p"/>
                            </m:rPr>
                            <a:rPr lang="en-US" sz="1050">
                              <a:latin typeface="Cambria Math" panose="02040503050406030204" pitchFamily="18" charset="0"/>
                              <a:ea typeface="Cambria Math" panose="02040503050406030204" pitchFamily="18" charset="0"/>
                            </a:rPr>
                            <m:t>cos</m:t>
                          </m:r>
                        </m:fName>
                        <m:e>
                          <m:d>
                            <m:dPr>
                              <m:ctrlPr>
                                <a:rPr lang="en-US" sz="1050" i="1">
                                  <a:latin typeface="Cambria Math" panose="02040503050406030204" pitchFamily="18" charset="0"/>
                                  <a:ea typeface="Cambria Math" panose="02040503050406030204" pitchFamily="18" charset="0"/>
                                </a:rPr>
                              </m:ctrlPr>
                            </m:dPr>
                            <m:e>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m:t>
                                  </m:r>
                                </m:e>
                                <m:sub>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𝑉</m:t>
                                      </m:r>
                                    </m:e>
                                    <m:sub>
                                      <m:r>
                                        <a:rPr lang="en-US" sz="1050" b="0" i="1" smtClean="0">
                                          <a:latin typeface="Cambria Math" panose="02040503050406030204" pitchFamily="18" charset="0"/>
                                          <a:ea typeface="Cambria Math" panose="02040503050406030204" pitchFamily="18" charset="0"/>
                                        </a:rPr>
                                        <m:t>𝐵𝐶</m:t>
                                      </m:r>
                                    </m:sub>
                                  </m:sSub>
                                </m:sub>
                              </m:sSub>
                              <m:r>
                                <a:rPr lang="en-US" sz="1050" b="0" i="1" smtClean="0">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m:t>
                                  </m:r>
                                </m:e>
                                <m:sub>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𝐼</m:t>
                                      </m:r>
                                    </m:e>
                                    <m:sub>
                                      <m:r>
                                        <a:rPr lang="en-US" sz="1050" b="0" i="1" smtClean="0">
                                          <a:latin typeface="Cambria Math" panose="02040503050406030204" pitchFamily="18" charset="0"/>
                                          <a:ea typeface="Cambria Math" panose="02040503050406030204" pitchFamily="18" charset="0"/>
                                        </a:rPr>
                                        <m:t>𝐵</m:t>
                                      </m:r>
                                    </m:sub>
                                  </m:sSub>
                                </m:sub>
                              </m:sSub>
                            </m:e>
                          </m:d>
                        </m:e>
                      </m:func>
                    </m:oMath>
                  </m:oMathPara>
                </a14:m>
                <a:endParaRPr lang="en-US" sz="1050" dirty="0"/>
              </a:p>
            </p:txBody>
          </p:sp>
        </mc:Choice>
        <mc:Fallback xmlns="">
          <p:sp>
            <p:nvSpPr>
              <p:cNvPr id="11" name="TextBox 10">
                <a:extLst>
                  <a:ext uri="{FF2B5EF4-FFF2-40B4-BE49-F238E27FC236}">
                    <a16:creationId xmlns:a16="http://schemas.microsoft.com/office/drawing/2014/main" id="{1834ABB6-916A-4208-9530-ABCC257DA430}"/>
                  </a:ext>
                </a:extLst>
              </p:cNvPr>
              <p:cNvSpPr txBox="1">
                <a:spLocks noRot="1" noChangeAspect="1" noMove="1" noResize="1" noEditPoints="1" noAdjustHandles="1" noChangeArrowheads="1" noChangeShapeType="1" noTextEdit="1"/>
              </p:cNvSpPr>
              <p:nvPr/>
            </p:nvSpPr>
            <p:spPr>
              <a:xfrm>
                <a:off x="558266" y="2533815"/>
                <a:ext cx="6061018" cy="187872"/>
              </a:xfrm>
              <a:prstGeom prst="rect">
                <a:avLst/>
              </a:prstGeom>
              <a:blipFill>
                <a:blip r:embed="rId5"/>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10D835A-DB1D-44F6-81BB-541261172396}"/>
                  </a:ext>
                </a:extLst>
              </p:cNvPr>
              <p:cNvSpPr txBox="1"/>
              <p:nvPr/>
            </p:nvSpPr>
            <p:spPr>
              <a:xfrm>
                <a:off x="558265" y="2799078"/>
                <a:ext cx="5978816" cy="1880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b="0" i="1" smtClean="0">
                          <a:latin typeface="Cambria Math" panose="02040503050406030204" pitchFamily="18" charset="0"/>
                        </a:rPr>
                        <m:t>3 </m:t>
                      </m:r>
                      <m:r>
                        <a:rPr lang="en-US" sz="1050" b="0" i="1" smtClean="0">
                          <a:latin typeface="Cambria Math" panose="02040503050406030204" pitchFamily="18" charset="0"/>
                        </a:rPr>
                        <m:t>𝑃h𝑎𝑠𝑒</m:t>
                      </m:r>
                      <m:r>
                        <a:rPr lang="en-US" sz="1050" b="0" i="1" smtClean="0">
                          <a:latin typeface="Cambria Math" panose="02040503050406030204" pitchFamily="18" charset="0"/>
                        </a:rPr>
                        <m:t> </m:t>
                      </m:r>
                      <m:r>
                        <a:rPr lang="en-US" sz="1050" b="0" i="1" smtClean="0">
                          <a:latin typeface="Cambria Math" panose="02040503050406030204" pitchFamily="18" charset="0"/>
                        </a:rPr>
                        <m:t>𝐴𝑐𝑡𝑖𝑣𝑒</m:t>
                      </m:r>
                      <m:r>
                        <a:rPr lang="en-US" sz="1050" b="0" i="1" smtClean="0">
                          <a:latin typeface="Cambria Math" panose="02040503050406030204" pitchFamily="18" charset="0"/>
                        </a:rPr>
                        <m:t> </m:t>
                      </m:r>
                      <m:r>
                        <a:rPr lang="en-US" sz="1050" b="0" i="1" smtClean="0">
                          <a:latin typeface="Cambria Math" panose="02040503050406030204" pitchFamily="18" charset="0"/>
                        </a:rPr>
                        <m:t>𝑃𝑜𝑤𝑒𝑟</m:t>
                      </m:r>
                      <m:r>
                        <a:rPr lang="en-US" sz="1050" b="0" i="1" smtClean="0">
                          <a:latin typeface="Cambria Math" panose="02040503050406030204" pitchFamily="18" charset="0"/>
                        </a:rPr>
                        <m:t> </m:t>
                      </m:r>
                      <m:d>
                        <m:dPr>
                          <m:ctrlPr>
                            <a:rPr lang="en-US" sz="1050" b="0" i="1" smtClean="0">
                              <a:latin typeface="Cambria Math" panose="02040503050406030204" pitchFamily="18" charset="0"/>
                            </a:rPr>
                          </m:ctrlPr>
                        </m:dPr>
                        <m:e>
                          <m:r>
                            <a:rPr lang="en-US" sz="1050" b="0" i="1" smtClean="0">
                              <a:latin typeface="Cambria Math" panose="02040503050406030204" pitchFamily="18" charset="0"/>
                            </a:rPr>
                            <m:t>𝑉𝐴𝑅𝑠</m:t>
                          </m:r>
                        </m:e>
                      </m:d>
                      <m:r>
                        <a:rPr lang="en-US" sz="1050" b="0" i="1" smtClean="0">
                          <a:latin typeface="Cambria Math" panose="02040503050406030204" pitchFamily="18" charset="0"/>
                        </a:rPr>
                        <m:t>= </m:t>
                      </m:r>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𝑉</m:t>
                          </m:r>
                        </m:e>
                        <m:sub>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𝐴𝐵</m:t>
                              </m:r>
                            </m:e>
                            <m:sub>
                              <m:r>
                                <a:rPr lang="en-US" sz="1050" b="0" i="1" smtClean="0">
                                  <a:latin typeface="Cambria Math" panose="02040503050406030204" pitchFamily="18" charset="0"/>
                                </a:rPr>
                                <m:t>𝑟𝑚𝑠</m:t>
                              </m:r>
                            </m:sub>
                          </m:sSub>
                        </m:sub>
                      </m:sSub>
                      <m:r>
                        <a:rPr lang="en-US" sz="1050" b="0" i="1" smtClean="0">
                          <a:latin typeface="Cambria Math" panose="02040503050406030204" pitchFamily="18" charset="0"/>
                          <a:ea typeface="Cambria Math" panose="02040503050406030204" pitchFamily="18" charset="0"/>
                        </a:rPr>
                        <m:t>×</m:t>
                      </m:r>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𝐼</m:t>
                          </m:r>
                        </m:e>
                        <m:sub>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𝐴𝐵</m:t>
                              </m:r>
                            </m:e>
                            <m:sub>
                              <m:r>
                                <a:rPr lang="en-US" sz="1050" b="0" i="1" smtClean="0">
                                  <a:latin typeface="Cambria Math" panose="02040503050406030204" pitchFamily="18" charset="0"/>
                                  <a:ea typeface="Cambria Math" panose="02040503050406030204" pitchFamily="18" charset="0"/>
                                </a:rPr>
                                <m:t>𝑟𝑚𝑠</m:t>
                              </m:r>
                            </m:sub>
                          </m:sSub>
                        </m:sub>
                      </m:sSub>
                      <m:func>
                        <m:funcPr>
                          <m:ctrlPr>
                            <a:rPr lang="en-US" sz="1050" b="0" i="1" smtClean="0">
                              <a:latin typeface="Cambria Math" panose="02040503050406030204" pitchFamily="18" charset="0"/>
                              <a:ea typeface="Cambria Math" panose="02040503050406030204" pitchFamily="18" charset="0"/>
                            </a:rPr>
                          </m:ctrlPr>
                        </m:funcPr>
                        <m:fName>
                          <m:r>
                            <a:rPr lang="en-US" sz="1050" b="0" i="1" smtClean="0">
                              <a:latin typeface="Cambria Math" panose="02040503050406030204" pitchFamily="18" charset="0"/>
                              <a:ea typeface="Cambria Math" panose="02040503050406030204" pitchFamily="18" charset="0"/>
                            </a:rPr>
                            <m:t>×</m:t>
                          </m:r>
                          <m:r>
                            <m:rPr>
                              <m:sty m:val="p"/>
                            </m:rPr>
                            <a:rPr lang="en-US" sz="1050" b="0" i="0" smtClean="0">
                              <a:latin typeface="Cambria Math" panose="02040503050406030204" pitchFamily="18" charset="0"/>
                              <a:ea typeface="Cambria Math" panose="02040503050406030204" pitchFamily="18" charset="0"/>
                            </a:rPr>
                            <m:t>sin</m:t>
                          </m:r>
                        </m:fName>
                        <m:e>
                          <m:d>
                            <m:dPr>
                              <m:ctrlPr>
                                <a:rPr lang="en-US" sz="1050" b="0" i="1" smtClean="0">
                                  <a:latin typeface="Cambria Math" panose="02040503050406030204" pitchFamily="18" charset="0"/>
                                  <a:ea typeface="Cambria Math" panose="02040503050406030204" pitchFamily="18" charset="0"/>
                                </a:rPr>
                              </m:ctrlPr>
                            </m:dPr>
                            <m:e>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m:t>
                                  </m:r>
                                </m:e>
                                <m:sub>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𝑉</m:t>
                                      </m:r>
                                    </m:e>
                                    <m:sub>
                                      <m:r>
                                        <a:rPr lang="en-US" sz="1050" b="0" i="1" smtClean="0">
                                          <a:latin typeface="Cambria Math" panose="02040503050406030204" pitchFamily="18" charset="0"/>
                                          <a:ea typeface="Cambria Math" panose="02040503050406030204" pitchFamily="18" charset="0"/>
                                        </a:rPr>
                                        <m:t>𝐴𝐵</m:t>
                                      </m:r>
                                    </m:sub>
                                  </m:sSub>
                                </m:sub>
                              </m:sSub>
                              <m:r>
                                <a:rPr lang="en-US" sz="1050" b="0" i="1" smtClean="0">
                                  <a:latin typeface="Cambria Math" panose="02040503050406030204" pitchFamily="18" charset="0"/>
                                  <a:ea typeface="Cambria Math" panose="02040503050406030204" pitchFamily="18" charset="0"/>
                                </a:rPr>
                                <m:t>+</m:t>
                              </m:r>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m:t>
                                  </m:r>
                                </m:e>
                                <m:sub>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𝐼</m:t>
                                      </m:r>
                                    </m:e>
                                    <m:sub>
                                      <m:r>
                                        <a:rPr lang="en-US" sz="1050" b="0" i="1" smtClean="0">
                                          <a:latin typeface="Cambria Math" panose="02040503050406030204" pitchFamily="18" charset="0"/>
                                          <a:ea typeface="Cambria Math" panose="02040503050406030204" pitchFamily="18" charset="0"/>
                                        </a:rPr>
                                        <m:t>𝐴</m:t>
                                      </m:r>
                                    </m:sub>
                                  </m:sSub>
                                </m:sub>
                              </m:sSub>
                            </m:e>
                          </m:d>
                        </m:e>
                      </m:func>
                      <m:r>
                        <a:rPr lang="en-US" sz="1050" b="0" i="1" smtClean="0">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rPr>
                          </m:ctrlPr>
                        </m:sSubPr>
                        <m:e>
                          <m:r>
                            <a:rPr lang="en-US" sz="1050" i="1">
                              <a:latin typeface="Cambria Math" panose="02040503050406030204" pitchFamily="18" charset="0"/>
                            </a:rPr>
                            <m:t>𝑉</m:t>
                          </m:r>
                        </m:e>
                        <m:sub>
                          <m:sSub>
                            <m:sSubPr>
                              <m:ctrlPr>
                                <a:rPr lang="en-US" sz="1050" i="1">
                                  <a:latin typeface="Cambria Math" panose="02040503050406030204" pitchFamily="18" charset="0"/>
                                </a:rPr>
                              </m:ctrlPr>
                            </m:sSubPr>
                            <m:e>
                              <m:r>
                                <a:rPr lang="en-US" sz="1050" b="0" i="1" smtClean="0">
                                  <a:latin typeface="Cambria Math" panose="02040503050406030204" pitchFamily="18" charset="0"/>
                                </a:rPr>
                                <m:t>𝐵𝐶</m:t>
                              </m:r>
                            </m:e>
                            <m:sub>
                              <m:r>
                                <a:rPr lang="en-US" sz="1050" i="1">
                                  <a:latin typeface="Cambria Math" panose="02040503050406030204" pitchFamily="18" charset="0"/>
                                </a:rPr>
                                <m:t>𝑟𝑚𝑠</m:t>
                              </m:r>
                            </m:sub>
                          </m:sSub>
                        </m:sub>
                      </m:sSub>
                      <m:r>
                        <a:rPr lang="en-US" sz="1050" i="1">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𝐼</m:t>
                          </m:r>
                        </m:e>
                        <m:sub>
                          <m:sSub>
                            <m:sSubPr>
                              <m:ctrlPr>
                                <a:rPr lang="en-US" sz="105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𝐵</m:t>
                              </m:r>
                            </m:e>
                            <m:sub>
                              <m:r>
                                <a:rPr lang="en-US" sz="1050" i="1">
                                  <a:latin typeface="Cambria Math" panose="02040503050406030204" pitchFamily="18" charset="0"/>
                                  <a:ea typeface="Cambria Math" panose="02040503050406030204" pitchFamily="18" charset="0"/>
                                </a:rPr>
                                <m:t>𝑟𝑚𝑠</m:t>
                              </m:r>
                            </m:sub>
                          </m:sSub>
                        </m:sub>
                      </m:sSub>
                      <m:func>
                        <m:funcPr>
                          <m:ctrlPr>
                            <a:rPr lang="en-US" sz="1050" i="1">
                              <a:latin typeface="Cambria Math" panose="02040503050406030204" pitchFamily="18" charset="0"/>
                              <a:ea typeface="Cambria Math" panose="02040503050406030204" pitchFamily="18" charset="0"/>
                            </a:rPr>
                          </m:ctrlPr>
                        </m:funcPr>
                        <m:fName>
                          <m:r>
                            <a:rPr lang="en-US" sz="1050" i="1">
                              <a:latin typeface="Cambria Math" panose="02040503050406030204" pitchFamily="18" charset="0"/>
                              <a:ea typeface="Cambria Math" panose="02040503050406030204" pitchFamily="18" charset="0"/>
                            </a:rPr>
                            <m:t>×</m:t>
                          </m:r>
                          <m:r>
                            <m:rPr>
                              <m:sty m:val="p"/>
                            </m:rPr>
                            <a:rPr lang="en-US" sz="1050" b="0" i="0" smtClean="0">
                              <a:latin typeface="Cambria Math" panose="02040503050406030204" pitchFamily="18" charset="0"/>
                              <a:ea typeface="Cambria Math" panose="02040503050406030204" pitchFamily="18" charset="0"/>
                            </a:rPr>
                            <m:t>sin</m:t>
                          </m:r>
                        </m:fName>
                        <m:e>
                          <m:d>
                            <m:dPr>
                              <m:ctrlPr>
                                <a:rPr lang="en-US" sz="1050" i="1">
                                  <a:latin typeface="Cambria Math" panose="02040503050406030204" pitchFamily="18" charset="0"/>
                                  <a:ea typeface="Cambria Math" panose="02040503050406030204" pitchFamily="18" charset="0"/>
                                </a:rPr>
                              </m:ctrlPr>
                            </m:dPr>
                            <m:e>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m:t>
                                  </m:r>
                                </m:e>
                                <m:sub>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𝑉</m:t>
                                      </m:r>
                                    </m:e>
                                    <m:sub>
                                      <m:r>
                                        <a:rPr lang="en-US" sz="1050" b="0" i="1" smtClean="0">
                                          <a:latin typeface="Cambria Math" panose="02040503050406030204" pitchFamily="18" charset="0"/>
                                          <a:ea typeface="Cambria Math" panose="02040503050406030204" pitchFamily="18" charset="0"/>
                                        </a:rPr>
                                        <m:t>𝐵𝐶</m:t>
                                      </m:r>
                                    </m:sub>
                                  </m:sSub>
                                </m:sub>
                              </m:sSub>
                              <m:r>
                                <a:rPr lang="en-US" sz="1050" b="0" i="1" smtClean="0">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m:t>
                                  </m:r>
                                </m:e>
                                <m:sub>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𝐼</m:t>
                                      </m:r>
                                    </m:e>
                                    <m:sub>
                                      <m:r>
                                        <a:rPr lang="en-US" sz="1050" b="0" i="1" smtClean="0">
                                          <a:latin typeface="Cambria Math" panose="02040503050406030204" pitchFamily="18" charset="0"/>
                                          <a:ea typeface="Cambria Math" panose="02040503050406030204" pitchFamily="18" charset="0"/>
                                        </a:rPr>
                                        <m:t>𝐵</m:t>
                                      </m:r>
                                    </m:sub>
                                  </m:sSub>
                                </m:sub>
                              </m:sSub>
                            </m:e>
                          </m:d>
                        </m:e>
                      </m:func>
                    </m:oMath>
                  </m:oMathPara>
                </a14:m>
                <a:endParaRPr lang="en-US" sz="1050" dirty="0"/>
              </a:p>
            </p:txBody>
          </p:sp>
        </mc:Choice>
        <mc:Fallback xmlns="">
          <p:sp>
            <p:nvSpPr>
              <p:cNvPr id="12" name="TextBox 11">
                <a:extLst>
                  <a:ext uri="{FF2B5EF4-FFF2-40B4-BE49-F238E27FC236}">
                    <a16:creationId xmlns:a16="http://schemas.microsoft.com/office/drawing/2014/main" id="{E10D835A-DB1D-44F6-81BB-541261172396}"/>
                  </a:ext>
                </a:extLst>
              </p:cNvPr>
              <p:cNvSpPr txBox="1">
                <a:spLocks noRot="1" noChangeAspect="1" noMove="1" noResize="1" noEditPoints="1" noAdjustHandles="1" noChangeArrowheads="1" noChangeShapeType="1" noTextEdit="1"/>
              </p:cNvSpPr>
              <p:nvPr/>
            </p:nvSpPr>
            <p:spPr>
              <a:xfrm>
                <a:off x="558265" y="2799078"/>
                <a:ext cx="5978816" cy="188065"/>
              </a:xfrm>
              <a:prstGeom prst="rect">
                <a:avLst/>
              </a:prstGeom>
              <a:blipFill>
                <a:blip r:embed="rId6"/>
                <a:stretch>
                  <a:fillRect b="-1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B5209AB-5FF5-44FF-9BAB-7480ABA856C6}"/>
                  </a:ext>
                </a:extLst>
              </p:cNvPr>
              <p:cNvSpPr txBox="1"/>
              <p:nvPr/>
            </p:nvSpPr>
            <p:spPr>
              <a:xfrm>
                <a:off x="558264" y="3059643"/>
                <a:ext cx="3692100" cy="1762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b="0" i="1" smtClean="0">
                          <a:latin typeface="Cambria Math" panose="02040503050406030204" pitchFamily="18" charset="0"/>
                        </a:rPr>
                        <m:t>3 </m:t>
                      </m:r>
                      <m:r>
                        <a:rPr lang="en-US" sz="1050" b="0" i="1" smtClean="0">
                          <a:latin typeface="Cambria Math" panose="02040503050406030204" pitchFamily="18" charset="0"/>
                        </a:rPr>
                        <m:t>𝑃h𝑎𝑠𝑒</m:t>
                      </m:r>
                      <m:r>
                        <a:rPr lang="en-US" sz="1050" b="0" i="1" smtClean="0">
                          <a:latin typeface="Cambria Math" panose="02040503050406030204" pitchFamily="18" charset="0"/>
                        </a:rPr>
                        <m:t> </m:t>
                      </m:r>
                      <m:r>
                        <a:rPr lang="en-US" sz="1050" b="0" i="1" smtClean="0">
                          <a:latin typeface="Cambria Math" panose="02040503050406030204" pitchFamily="18" charset="0"/>
                        </a:rPr>
                        <m:t>𝐴𝑐𝑡𝑖𝑣𝑒</m:t>
                      </m:r>
                      <m:r>
                        <a:rPr lang="en-US" sz="1050" b="0" i="1" smtClean="0">
                          <a:latin typeface="Cambria Math" panose="02040503050406030204" pitchFamily="18" charset="0"/>
                        </a:rPr>
                        <m:t> </m:t>
                      </m:r>
                      <m:r>
                        <a:rPr lang="en-US" sz="1050" b="0" i="1" smtClean="0">
                          <a:latin typeface="Cambria Math" panose="02040503050406030204" pitchFamily="18" charset="0"/>
                        </a:rPr>
                        <m:t>𝑃𝑜𝑤𝑒𝑟</m:t>
                      </m:r>
                      <m:r>
                        <a:rPr lang="en-US" sz="1050" b="0" i="1" smtClean="0">
                          <a:latin typeface="Cambria Math" panose="02040503050406030204" pitchFamily="18" charset="0"/>
                        </a:rPr>
                        <m:t> </m:t>
                      </m:r>
                      <m:d>
                        <m:dPr>
                          <m:ctrlPr>
                            <a:rPr lang="en-US" sz="1050" b="0" i="1" smtClean="0">
                              <a:latin typeface="Cambria Math" panose="02040503050406030204" pitchFamily="18" charset="0"/>
                            </a:rPr>
                          </m:ctrlPr>
                        </m:dPr>
                        <m:e>
                          <m:r>
                            <a:rPr lang="en-US" sz="1050" b="0" i="1" smtClean="0">
                              <a:latin typeface="Cambria Math" panose="02040503050406030204" pitchFamily="18" charset="0"/>
                            </a:rPr>
                            <m:t>𝑉𝐴𝑠</m:t>
                          </m:r>
                        </m:e>
                      </m:d>
                      <m:r>
                        <a:rPr lang="en-US" sz="1050" b="0" i="1" smtClean="0">
                          <a:latin typeface="Cambria Math" panose="02040503050406030204" pitchFamily="18" charset="0"/>
                        </a:rPr>
                        <m:t>= </m:t>
                      </m:r>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𝑉</m:t>
                          </m:r>
                        </m:e>
                        <m:sub>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𝐴𝐵</m:t>
                              </m:r>
                            </m:e>
                            <m:sub>
                              <m:r>
                                <a:rPr lang="en-US" sz="1050" b="0" i="1" smtClean="0">
                                  <a:latin typeface="Cambria Math" panose="02040503050406030204" pitchFamily="18" charset="0"/>
                                </a:rPr>
                                <m:t>𝑟𝑚𝑠</m:t>
                              </m:r>
                            </m:sub>
                          </m:sSub>
                        </m:sub>
                      </m:sSub>
                      <m:r>
                        <a:rPr lang="en-US" sz="1050" b="0" i="1" smtClean="0">
                          <a:latin typeface="Cambria Math" panose="02040503050406030204" pitchFamily="18" charset="0"/>
                          <a:ea typeface="Cambria Math" panose="02040503050406030204" pitchFamily="18" charset="0"/>
                        </a:rPr>
                        <m:t>×</m:t>
                      </m:r>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𝐼</m:t>
                          </m:r>
                        </m:e>
                        <m:sub>
                          <m:sSub>
                            <m:sSubPr>
                              <m:ctrlPr>
                                <a:rPr lang="en-US" sz="1050" b="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𝐴</m:t>
                              </m:r>
                            </m:e>
                            <m:sub>
                              <m:r>
                                <a:rPr lang="en-US" sz="1050" b="0" i="1" smtClean="0">
                                  <a:latin typeface="Cambria Math" panose="02040503050406030204" pitchFamily="18" charset="0"/>
                                  <a:ea typeface="Cambria Math" panose="02040503050406030204" pitchFamily="18" charset="0"/>
                                </a:rPr>
                                <m:t>𝑟𝑚𝑠</m:t>
                              </m:r>
                            </m:sub>
                          </m:sSub>
                        </m:sub>
                      </m:sSub>
                      <m:r>
                        <a:rPr lang="en-US" sz="1050" b="0" i="1" smtClean="0">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rPr>
                          </m:ctrlPr>
                        </m:sSubPr>
                        <m:e>
                          <m:r>
                            <a:rPr lang="en-US" sz="1050" i="1">
                              <a:latin typeface="Cambria Math" panose="02040503050406030204" pitchFamily="18" charset="0"/>
                            </a:rPr>
                            <m:t>𝑉</m:t>
                          </m:r>
                        </m:e>
                        <m:sub>
                          <m:sSub>
                            <m:sSubPr>
                              <m:ctrlPr>
                                <a:rPr lang="en-US" sz="1050" i="1">
                                  <a:latin typeface="Cambria Math" panose="02040503050406030204" pitchFamily="18" charset="0"/>
                                </a:rPr>
                              </m:ctrlPr>
                            </m:sSubPr>
                            <m:e>
                              <m:r>
                                <a:rPr lang="en-US" sz="1050" b="0" i="1" smtClean="0">
                                  <a:latin typeface="Cambria Math" panose="02040503050406030204" pitchFamily="18" charset="0"/>
                                </a:rPr>
                                <m:t>𝐵𝐶</m:t>
                              </m:r>
                            </m:e>
                            <m:sub>
                              <m:r>
                                <a:rPr lang="en-US" sz="1050" i="1">
                                  <a:latin typeface="Cambria Math" panose="02040503050406030204" pitchFamily="18" charset="0"/>
                                </a:rPr>
                                <m:t>𝑟𝑚𝑠</m:t>
                              </m:r>
                            </m:sub>
                          </m:sSub>
                        </m:sub>
                      </m:sSub>
                      <m:r>
                        <a:rPr lang="en-US" sz="1050" i="1">
                          <a:latin typeface="Cambria Math" panose="02040503050406030204" pitchFamily="18" charset="0"/>
                          <a:ea typeface="Cambria Math" panose="02040503050406030204" pitchFamily="18" charset="0"/>
                        </a:rPr>
                        <m:t>×</m:t>
                      </m:r>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𝐼</m:t>
                          </m:r>
                        </m:e>
                        <m:sub>
                          <m:sSub>
                            <m:sSubPr>
                              <m:ctrlPr>
                                <a:rPr lang="en-US" sz="1050" i="1" smtClean="0">
                                  <a:latin typeface="Cambria Math" panose="02040503050406030204" pitchFamily="18" charset="0"/>
                                  <a:ea typeface="Cambria Math" panose="02040503050406030204" pitchFamily="18" charset="0"/>
                                </a:rPr>
                              </m:ctrlPr>
                            </m:sSubPr>
                            <m:e>
                              <m:r>
                                <a:rPr lang="en-US" sz="1050" b="0" i="1" smtClean="0">
                                  <a:latin typeface="Cambria Math" panose="02040503050406030204" pitchFamily="18" charset="0"/>
                                  <a:ea typeface="Cambria Math" panose="02040503050406030204" pitchFamily="18" charset="0"/>
                                </a:rPr>
                                <m:t>𝐵</m:t>
                              </m:r>
                            </m:e>
                            <m:sub>
                              <m:r>
                                <a:rPr lang="en-US" sz="1050" i="1">
                                  <a:latin typeface="Cambria Math" panose="02040503050406030204" pitchFamily="18" charset="0"/>
                                  <a:ea typeface="Cambria Math" panose="02040503050406030204" pitchFamily="18" charset="0"/>
                                </a:rPr>
                                <m:t>𝑟𝑚𝑠</m:t>
                              </m:r>
                            </m:sub>
                          </m:sSub>
                        </m:sub>
                      </m:sSub>
                    </m:oMath>
                  </m:oMathPara>
                </a14:m>
                <a:endParaRPr lang="en-US" sz="1050" dirty="0"/>
              </a:p>
            </p:txBody>
          </p:sp>
        </mc:Choice>
        <mc:Fallback xmlns="">
          <p:sp>
            <p:nvSpPr>
              <p:cNvPr id="13" name="TextBox 12">
                <a:extLst>
                  <a:ext uri="{FF2B5EF4-FFF2-40B4-BE49-F238E27FC236}">
                    <a16:creationId xmlns:a16="http://schemas.microsoft.com/office/drawing/2014/main" id="{CB5209AB-5FF5-44FF-9BAB-7480ABA856C6}"/>
                  </a:ext>
                </a:extLst>
              </p:cNvPr>
              <p:cNvSpPr txBox="1">
                <a:spLocks noRot="1" noChangeAspect="1" noMove="1" noResize="1" noEditPoints="1" noAdjustHandles="1" noChangeArrowheads="1" noChangeShapeType="1" noTextEdit="1"/>
              </p:cNvSpPr>
              <p:nvPr/>
            </p:nvSpPr>
            <p:spPr>
              <a:xfrm>
                <a:off x="558264" y="3059643"/>
                <a:ext cx="3692100" cy="176267"/>
              </a:xfrm>
              <a:prstGeom prst="rect">
                <a:avLst/>
              </a:prstGeom>
              <a:blipFill>
                <a:blip r:embed="rId7"/>
                <a:stretch>
                  <a:fillRect l="-331" b="-13793"/>
                </a:stretch>
              </a:blipFill>
            </p:spPr>
            <p:txBody>
              <a:bodyPr/>
              <a:lstStyle/>
              <a:p>
                <a:r>
                  <a:rPr lang="en-US">
                    <a:noFill/>
                  </a:rPr>
                  <a:t> </a:t>
                </a:r>
              </a:p>
            </p:txBody>
          </p:sp>
        </mc:Fallback>
      </mc:AlternateContent>
    </p:spTree>
    <p:extLst>
      <p:ext uri="{BB962C8B-B14F-4D97-AF65-F5344CB8AC3E}">
        <p14:creationId xmlns:p14="http://schemas.microsoft.com/office/powerpoint/2010/main" val="3235249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18ED26-3A11-4FA5-8855-6DC62716F7D4}"/>
              </a:ext>
            </a:extLst>
          </p:cNvPr>
          <p:cNvSpPr>
            <a:spLocks noGrp="1"/>
          </p:cNvSpPr>
          <p:nvPr>
            <p:ph type="body" sz="quarter" idx="13"/>
          </p:nvPr>
        </p:nvSpPr>
        <p:spPr/>
        <p:txBody>
          <a:bodyPr/>
          <a:lstStyle/>
          <a:p>
            <a:endParaRPr lang="en-US" dirty="0"/>
          </a:p>
        </p:txBody>
      </p:sp>
      <p:sp>
        <p:nvSpPr>
          <p:cNvPr id="51" name="Text Placeholder 50">
            <a:extLst>
              <a:ext uri="{FF2B5EF4-FFF2-40B4-BE49-F238E27FC236}">
                <a16:creationId xmlns:a16="http://schemas.microsoft.com/office/drawing/2014/main" id="{6AA2DA9C-D266-4A96-A7BF-BB565BD0FA76}"/>
              </a:ext>
            </a:extLst>
          </p:cNvPr>
          <p:cNvSpPr>
            <a:spLocks noGrp="1"/>
          </p:cNvSpPr>
          <p:nvPr>
            <p:ph type="body" sz="quarter" idx="16"/>
          </p:nvPr>
        </p:nvSpPr>
        <p:spPr/>
        <p:txBody>
          <a:bodyPr/>
          <a:lstStyle/>
          <a:p>
            <a:endParaRPr lang="en-US"/>
          </a:p>
        </p:txBody>
      </p:sp>
      <p:sp>
        <p:nvSpPr>
          <p:cNvPr id="52" name="Content Placeholder 51">
            <a:extLst>
              <a:ext uri="{FF2B5EF4-FFF2-40B4-BE49-F238E27FC236}">
                <a16:creationId xmlns:a16="http://schemas.microsoft.com/office/drawing/2014/main" id="{D153C082-C0BC-4008-B72B-F4BC650F8385}"/>
              </a:ext>
            </a:extLst>
          </p:cNvPr>
          <p:cNvSpPr>
            <a:spLocks noGrp="1"/>
          </p:cNvSpPr>
          <p:nvPr>
            <p:ph sz="quarter" idx="18"/>
          </p:nvPr>
        </p:nvSpPr>
        <p:spPr/>
        <p:txBody>
          <a:bodyPr/>
          <a:lstStyle/>
          <a:p>
            <a:r>
              <a:rPr lang="en-US" dirty="0"/>
              <a:t>In a basic DC circuit, we can use Ohm’s Law to calculate the current for this circuit</a:t>
            </a:r>
          </a:p>
          <a:p>
            <a:r>
              <a:rPr lang="en-US" dirty="0"/>
              <a:t>	</a:t>
            </a:r>
          </a:p>
          <a:p>
            <a:r>
              <a:rPr lang="en-US" dirty="0"/>
              <a:t>Then we can calculate the power consumed by the load</a:t>
            </a:r>
          </a:p>
          <a:p>
            <a:endParaRPr lang="en-US" dirty="0"/>
          </a:p>
          <a:p>
            <a:r>
              <a:rPr lang="en-US" dirty="0"/>
              <a:t>R</a:t>
            </a:r>
            <a:r>
              <a:rPr lang="en-US" baseline="-25000" dirty="0"/>
              <a:t>1</a:t>
            </a:r>
            <a:r>
              <a:rPr lang="en-US" dirty="0"/>
              <a:t> reflects resistant in line from source to load, and R</a:t>
            </a:r>
            <a:r>
              <a:rPr lang="en-US" baseline="-25000" dirty="0"/>
              <a:t>2</a:t>
            </a:r>
            <a:r>
              <a:rPr lang="en-US" dirty="0"/>
              <a:t> is the resistance of the load. In most cases R</a:t>
            </a:r>
            <a:r>
              <a:rPr lang="en-US" baseline="-25000" dirty="0"/>
              <a:t>2</a:t>
            </a:r>
            <a:r>
              <a:rPr lang="en-US" dirty="0"/>
              <a:t> would be much greater than R</a:t>
            </a:r>
            <a:r>
              <a:rPr lang="en-US" baseline="-25000" dirty="0"/>
              <a:t>1</a:t>
            </a:r>
            <a:r>
              <a:rPr lang="en-US" dirty="0"/>
              <a:t>. Thus, most of the power is consumed by the load.</a:t>
            </a:r>
          </a:p>
          <a:p>
            <a:r>
              <a:rPr lang="en-US" dirty="0"/>
              <a:t>These are the same basic applied to metering to measure the power and energy consumed by the load</a:t>
            </a:r>
          </a:p>
        </p:txBody>
      </p:sp>
      <p:pic>
        <p:nvPicPr>
          <p:cNvPr id="56" name="Content Placeholder 55">
            <a:extLst>
              <a:ext uri="{FF2B5EF4-FFF2-40B4-BE49-F238E27FC236}">
                <a16:creationId xmlns:a16="http://schemas.microsoft.com/office/drawing/2014/main" id="{A86D2F8D-20BE-4ACE-8C1E-BEF7D68DFB25}"/>
              </a:ext>
            </a:extLst>
          </p:cNvPr>
          <p:cNvPicPr>
            <a:picLocks noGrp="1" noChangeAspect="1"/>
          </p:cNvPicPr>
          <p:nvPr>
            <p:ph sz="quarter" idx="19"/>
          </p:nvPr>
        </p:nvPicPr>
        <p:blipFill>
          <a:blip r:embed="rId2"/>
          <a:stretch>
            <a:fillRect/>
          </a:stretch>
        </p:blipFill>
        <p:spPr>
          <a:xfrm>
            <a:off x="6192838" y="1847682"/>
            <a:ext cx="2698750" cy="995699"/>
          </a:xfrm>
          <a:prstGeom prst="rect">
            <a:avLst/>
          </a:prstGeom>
        </p:spPr>
      </p:pic>
      <p:sp>
        <p:nvSpPr>
          <p:cNvPr id="54" name="Text Placeholder 53">
            <a:extLst>
              <a:ext uri="{FF2B5EF4-FFF2-40B4-BE49-F238E27FC236}">
                <a16:creationId xmlns:a16="http://schemas.microsoft.com/office/drawing/2014/main" id="{3A98D909-B30B-4E56-84CA-9909F980F164}"/>
              </a:ext>
            </a:extLst>
          </p:cNvPr>
          <p:cNvSpPr>
            <a:spLocks noGrp="1"/>
          </p:cNvSpPr>
          <p:nvPr>
            <p:ph type="body" sz="quarter" idx="32"/>
          </p:nvPr>
        </p:nvSpPr>
        <p:spPr/>
        <p:txBody>
          <a:bodyPr/>
          <a:lstStyle/>
          <a:p>
            <a:r>
              <a:rPr lang="en-US" dirty="0"/>
              <a:t>Basic Circuits</a:t>
            </a:r>
          </a:p>
        </p:txBody>
      </p:sp>
      <p:sp>
        <p:nvSpPr>
          <p:cNvPr id="55" name="Text Placeholder 54">
            <a:extLst>
              <a:ext uri="{FF2B5EF4-FFF2-40B4-BE49-F238E27FC236}">
                <a16:creationId xmlns:a16="http://schemas.microsoft.com/office/drawing/2014/main" id="{D0867F5F-CE75-4068-961D-DE1D22642CB5}"/>
              </a:ext>
            </a:extLst>
          </p:cNvPr>
          <p:cNvSpPr>
            <a:spLocks noGrp="1"/>
          </p:cNvSpPr>
          <p:nvPr>
            <p:ph type="body" sz="quarter" idx="33"/>
          </p:nvPr>
        </p:nvSpPr>
        <p:spPr/>
        <p:txBody>
          <a:bodyPr/>
          <a:lstStyle/>
          <a:p>
            <a:endParaRPr lang="en-US"/>
          </a:p>
        </p:txBody>
      </p:sp>
      <p:sp>
        <p:nvSpPr>
          <p:cNvPr id="8" name="Slide Number Placeholder 7">
            <a:extLst>
              <a:ext uri="{FF2B5EF4-FFF2-40B4-BE49-F238E27FC236}">
                <a16:creationId xmlns:a16="http://schemas.microsoft.com/office/drawing/2014/main" id="{82B1B2E4-81B5-4BE3-A83E-858C94EA16A9}"/>
              </a:ext>
            </a:extLst>
          </p:cNvPr>
          <p:cNvSpPr>
            <a:spLocks noGrp="1"/>
          </p:cNvSpPr>
          <p:nvPr>
            <p:ph type="sldNum" sz="quarter" idx="4"/>
          </p:nvPr>
        </p:nvSpPr>
        <p:spPr/>
        <p:txBody>
          <a:bodyPr/>
          <a:lstStyle/>
          <a:p>
            <a:r>
              <a:rPr lang="en-US"/>
              <a:t>Page </a:t>
            </a:r>
            <a:fld id="{5A9C12DC-491F-9444-86A2-13AC5C62A2FC}" type="slidenum">
              <a:rPr lang="en-US" smtClean="0"/>
              <a:pPr/>
              <a:t>6</a:t>
            </a:fld>
            <a:endParaRPr lang="en-US" dirty="0"/>
          </a:p>
        </p:txBody>
      </p:sp>
      <p:sp>
        <p:nvSpPr>
          <p:cNvPr id="9" name="Footer Placeholder 8">
            <a:extLst>
              <a:ext uri="{FF2B5EF4-FFF2-40B4-BE49-F238E27FC236}">
                <a16:creationId xmlns:a16="http://schemas.microsoft.com/office/drawing/2014/main" id="{D79B9F4D-0E25-4594-937C-210101448764}"/>
              </a:ext>
            </a:extLst>
          </p:cNvPr>
          <p:cNvSpPr>
            <a:spLocks noGrp="1"/>
          </p:cNvSpPr>
          <p:nvPr>
            <p:ph type="ftr" sz="quarter" idx="3"/>
          </p:nvPr>
        </p:nvSpPr>
        <p:spPr/>
        <p:txBody>
          <a:bodyPr/>
          <a:lstStyle/>
          <a:p>
            <a:r>
              <a:rPr lang="en-US"/>
              <a:t>Property of Schneider Electric |</a:t>
            </a:r>
            <a:endParaRPr lang="en-US" dirty="0"/>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EFBA031-F66E-4577-BBA8-CDDB0D4A8EAC}"/>
                  </a:ext>
                </a:extLst>
              </p:cNvPr>
              <p:cNvSpPr txBox="1"/>
              <p:nvPr/>
            </p:nvSpPr>
            <p:spPr>
              <a:xfrm>
                <a:off x="2392226" y="1659713"/>
                <a:ext cx="954428" cy="4385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𝐼</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𝐸</m:t>
                          </m:r>
                        </m:num>
                        <m:den>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2</m:t>
                              </m:r>
                            </m:sub>
                          </m:sSub>
                        </m:den>
                      </m:f>
                    </m:oMath>
                  </m:oMathPara>
                </a14:m>
                <a:endParaRPr lang="en-US" sz="1400" dirty="0"/>
              </a:p>
            </p:txBody>
          </p:sp>
        </mc:Choice>
        <mc:Fallback xmlns="">
          <p:sp>
            <p:nvSpPr>
              <p:cNvPr id="57" name="TextBox 56">
                <a:extLst>
                  <a:ext uri="{FF2B5EF4-FFF2-40B4-BE49-F238E27FC236}">
                    <a16:creationId xmlns:a16="http://schemas.microsoft.com/office/drawing/2014/main" id="{DEFBA031-F66E-4577-BBA8-CDDB0D4A8EAC}"/>
                  </a:ext>
                </a:extLst>
              </p:cNvPr>
              <p:cNvSpPr txBox="1">
                <a:spLocks noRot="1" noChangeAspect="1" noMove="1" noResize="1" noEditPoints="1" noAdjustHandles="1" noChangeArrowheads="1" noChangeShapeType="1" noTextEdit="1"/>
              </p:cNvSpPr>
              <p:nvPr/>
            </p:nvSpPr>
            <p:spPr>
              <a:xfrm>
                <a:off x="2392226" y="1659713"/>
                <a:ext cx="954428" cy="438518"/>
              </a:xfrm>
              <a:prstGeom prst="rect">
                <a:avLst/>
              </a:prstGeom>
              <a:blipFill>
                <a:blip r:embed="rId3"/>
                <a:stretch>
                  <a:fillRect l="-3185"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8D2FFED-F518-4395-81A8-87A9DFB11A01}"/>
                  </a:ext>
                </a:extLst>
              </p:cNvPr>
              <p:cNvSpPr txBox="1"/>
              <p:nvPr/>
            </p:nvSpPr>
            <p:spPr>
              <a:xfrm>
                <a:off x="2392226" y="2419291"/>
                <a:ext cx="95641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𝑃</m:t>
                      </m:r>
                      <m:r>
                        <a:rPr lang="en-US" sz="1400" b="0" i="1" smtClean="0">
                          <a:solidFill>
                            <a:schemeClr val="tx1"/>
                          </a:solidFill>
                          <a:latin typeface="Cambria Math" panose="02040503050406030204" pitchFamily="18" charset="0"/>
                        </a:rPr>
                        <m:t>=</m:t>
                      </m:r>
                      <m:sSup>
                        <m:sSupPr>
                          <m:ctrlPr>
                            <a:rPr lang="en-US" sz="1400" i="1" smtClean="0">
                              <a:solidFill>
                                <a:schemeClr val="tx1"/>
                              </a:solidFill>
                              <a:latin typeface="Cambria Math" panose="02040503050406030204" pitchFamily="18" charset="0"/>
                            </a:rPr>
                          </m:ctrlPr>
                        </m:sSupPr>
                        <m:e>
                          <m:r>
                            <a:rPr lang="en-US" sz="1400" b="0" i="1" smtClean="0">
                              <a:solidFill>
                                <a:schemeClr val="tx1"/>
                              </a:solidFill>
                              <a:latin typeface="Cambria Math" panose="02040503050406030204" pitchFamily="18" charset="0"/>
                            </a:rPr>
                            <m:t>𝐼</m:t>
                          </m:r>
                        </m:e>
                        <m:sup>
                          <m:r>
                            <a:rPr lang="en-US" sz="1400" b="0" i="1" smtClean="0">
                              <a:solidFill>
                                <a:schemeClr val="tx1"/>
                              </a:solidFill>
                              <a:latin typeface="Cambria Math" panose="02040503050406030204" pitchFamily="18" charset="0"/>
                            </a:rPr>
                            <m:t>2</m:t>
                          </m:r>
                        </m:sup>
                      </m:sSup>
                      <m:r>
                        <a:rPr lang="en-US" sz="1400" b="0" i="1" smtClean="0">
                          <a:solidFill>
                            <a:schemeClr val="tx1"/>
                          </a:solidFill>
                          <a:latin typeface="Cambria Math" panose="02040503050406030204" pitchFamily="18" charset="0"/>
                          <a:ea typeface="Cambria Math" panose="02040503050406030204" pitchFamily="18" charset="0"/>
                        </a:rPr>
                        <m:t>×</m:t>
                      </m:r>
                      <m:sSub>
                        <m:sSubPr>
                          <m:ctrlPr>
                            <a:rPr lang="en-US" sz="1400" b="0" i="1" smtClean="0">
                              <a:solidFill>
                                <a:schemeClr val="tx1"/>
                              </a:solidFill>
                              <a:latin typeface="Cambria Math" panose="02040503050406030204" pitchFamily="18" charset="0"/>
                              <a:ea typeface="Cambria Math" panose="02040503050406030204" pitchFamily="18" charset="0"/>
                            </a:rPr>
                          </m:ctrlPr>
                        </m:sSubPr>
                        <m:e>
                          <m:r>
                            <a:rPr lang="en-US" sz="1400" b="0" i="1" smtClean="0">
                              <a:solidFill>
                                <a:schemeClr val="tx1"/>
                              </a:solidFill>
                              <a:latin typeface="Cambria Math" panose="02040503050406030204" pitchFamily="18" charset="0"/>
                              <a:ea typeface="Cambria Math" panose="02040503050406030204" pitchFamily="18" charset="0"/>
                            </a:rPr>
                            <m:t>𝑅</m:t>
                          </m:r>
                        </m:e>
                        <m:sub>
                          <m:r>
                            <a:rPr lang="en-US" sz="1400" b="0" i="1" smtClean="0">
                              <a:solidFill>
                                <a:schemeClr val="tx1"/>
                              </a:solidFill>
                              <a:latin typeface="Cambria Math" panose="02040503050406030204" pitchFamily="18" charset="0"/>
                              <a:ea typeface="Cambria Math" panose="02040503050406030204" pitchFamily="18" charset="0"/>
                            </a:rPr>
                            <m:t>2</m:t>
                          </m:r>
                        </m:sub>
                      </m:sSub>
                    </m:oMath>
                  </m:oMathPara>
                </a14:m>
                <a:endParaRPr lang="en-US" sz="1400" dirty="0">
                  <a:solidFill>
                    <a:schemeClr val="tx1"/>
                  </a:solidFill>
                </a:endParaRPr>
              </a:p>
            </p:txBody>
          </p:sp>
        </mc:Choice>
        <mc:Fallback xmlns="">
          <p:sp>
            <p:nvSpPr>
              <p:cNvPr id="58" name="TextBox 57">
                <a:extLst>
                  <a:ext uri="{FF2B5EF4-FFF2-40B4-BE49-F238E27FC236}">
                    <a16:creationId xmlns:a16="http://schemas.microsoft.com/office/drawing/2014/main" id="{28D2FFED-F518-4395-81A8-87A9DFB11A01}"/>
                  </a:ext>
                </a:extLst>
              </p:cNvPr>
              <p:cNvSpPr txBox="1">
                <a:spLocks noRot="1" noChangeAspect="1" noMove="1" noResize="1" noEditPoints="1" noAdjustHandles="1" noChangeArrowheads="1" noChangeShapeType="1" noTextEdit="1"/>
              </p:cNvSpPr>
              <p:nvPr/>
            </p:nvSpPr>
            <p:spPr>
              <a:xfrm>
                <a:off x="2392226" y="2419291"/>
                <a:ext cx="956416" cy="215444"/>
              </a:xfrm>
              <a:prstGeom prst="rect">
                <a:avLst/>
              </a:prstGeom>
              <a:blipFill>
                <a:blip r:embed="rId4"/>
                <a:stretch>
                  <a:fillRect l="-3185" r="-637" b="-17143"/>
                </a:stretch>
              </a:blipFill>
            </p:spPr>
            <p:txBody>
              <a:bodyPr/>
              <a:lstStyle/>
              <a:p>
                <a:r>
                  <a:rPr lang="en-US">
                    <a:noFill/>
                  </a:rPr>
                  <a:t> </a:t>
                </a:r>
              </a:p>
            </p:txBody>
          </p:sp>
        </mc:Fallback>
      </mc:AlternateContent>
    </p:spTree>
    <p:extLst>
      <p:ext uri="{BB962C8B-B14F-4D97-AF65-F5344CB8AC3E}">
        <p14:creationId xmlns:p14="http://schemas.microsoft.com/office/powerpoint/2010/main" val="25119345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362A39-FBE3-49D7-A1EC-0CD26369169B}"/>
              </a:ext>
            </a:extLst>
          </p:cNvPr>
          <p:cNvSpPr>
            <a:spLocks noGrp="1"/>
          </p:cNvSpPr>
          <p:nvPr>
            <p:ph type="body" sz="quarter" idx="32"/>
          </p:nvPr>
        </p:nvSpPr>
        <p:spPr/>
        <p:txBody>
          <a:bodyPr>
            <a:normAutofit fontScale="92500" lnSpcReduction="10000"/>
          </a:bodyPr>
          <a:lstStyle/>
          <a:p>
            <a:r>
              <a:rPr lang="en-US" dirty="0"/>
              <a:t>Complex Calculations</a:t>
            </a:r>
          </a:p>
        </p:txBody>
      </p:sp>
      <p:sp>
        <p:nvSpPr>
          <p:cNvPr id="5" name="Slide Number Placeholder 4">
            <a:extLst>
              <a:ext uri="{FF2B5EF4-FFF2-40B4-BE49-F238E27FC236}">
                <a16:creationId xmlns:a16="http://schemas.microsoft.com/office/drawing/2014/main" id="{FE24AA0E-A5E1-463D-B6BC-D40D0CC59EAB}"/>
              </a:ext>
            </a:extLst>
          </p:cNvPr>
          <p:cNvSpPr>
            <a:spLocks noGrp="1"/>
          </p:cNvSpPr>
          <p:nvPr>
            <p:ph type="sldNum" sz="quarter" idx="4"/>
          </p:nvPr>
        </p:nvSpPr>
        <p:spPr/>
        <p:txBody>
          <a:bodyPr/>
          <a:lstStyle/>
          <a:p>
            <a:r>
              <a:rPr lang="en-US"/>
              <a:t>Page </a:t>
            </a:r>
            <a:fld id="{5A9C12DC-491F-9444-86A2-13AC5C62A2FC}" type="slidenum">
              <a:rPr lang="en-US" smtClean="0"/>
              <a:pPr/>
              <a:t>60</a:t>
            </a:fld>
            <a:endParaRPr lang="en-US" dirty="0"/>
          </a:p>
        </p:txBody>
      </p:sp>
      <p:sp>
        <p:nvSpPr>
          <p:cNvPr id="6" name="Footer Placeholder 5">
            <a:extLst>
              <a:ext uri="{FF2B5EF4-FFF2-40B4-BE49-F238E27FC236}">
                <a16:creationId xmlns:a16="http://schemas.microsoft.com/office/drawing/2014/main" id="{D2384D6A-8291-4764-83A4-FFCCCB7DDCB7}"/>
              </a:ext>
            </a:extLst>
          </p:cNvPr>
          <p:cNvSpPr>
            <a:spLocks noGrp="1"/>
          </p:cNvSpPr>
          <p:nvPr>
            <p:ph type="ftr" sz="quarter" idx="3"/>
          </p:nvPr>
        </p:nvSpPr>
        <p:spPr/>
        <p:txBody>
          <a:bodyPr/>
          <a:lstStyle/>
          <a:p>
            <a:r>
              <a:rPr lang="en-US"/>
              <a:t>Property of Schneider Electric |</a:t>
            </a:r>
            <a:endParaRPr lang="en-US" dirty="0"/>
          </a:p>
        </p:txBody>
      </p:sp>
      <p:sp>
        <p:nvSpPr>
          <p:cNvPr id="7" name="Rectangle 1">
            <a:extLst>
              <a:ext uri="{FF2B5EF4-FFF2-40B4-BE49-F238E27FC236}">
                <a16:creationId xmlns:a16="http://schemas.microsoft.com/office/drawing/2014/main" id="{7C6F9CEC-15B2-43E9-8925-4F7BF991CCB5}"/>
              </a:ext>
            </a:extLst>
          </p:cNvPr>
          <p:cNvSpPr>
            <a:spLocks/>
          </p:cNvSpPr>
          <p:nvPr/>
        </p:nvSpPr>
        <p:spPr bwMode="auto">
          <a:xfrm>
            <a:off x="6690294" y="3069672"/>
            <a:ext cx="1993795" cy="836126"/>
          </a:xfrm>
          <a:prstGeom prst="rect">
            <a:avLst/>
          </a:prstGeom>
          <a:noFill/>
          <a:ln w="12700" cap="flat" cmpd="sng">
            <a:noFill/>
            <a:prstDash val="solid"/>
            <a:miter lim="400000"/>
            <a:headEnd type="none" w="med" len="med"/>
            <a:tailEnd type="none" w="med" len="med"/>
          </a:ln>
          <a:effectLst/>
        </p:spPr>
        <p:txBody>
          <a:bodyPr wrap="square" lIns="45720" rIns="45720">
            <a:spAutoFit/>
          </a:bodyPr>
          <a:lstStyle/>
          <a:p>
            <a:pPr marL="360363" lvl="1" indent="-182563" defTabSz="446088">
              <a:spcBef>
                <a:spcPts val="500"/>
              </a:spcBef>
              <a:buClr>
                <a:srgbClr val="36C746"/>
              </a:buClr>
              <a:buSzPct val="100000"/>
              <a:buFont typeface="Arial" pitchFamily="34" charset="0"/>
              <a:buChar char="•"/>
              <a:defRPr/>
            </a:pPr>
            <a:r>
              <a:rPr lang="en-US" sz="1000" dirty="0"/>
              <a:t>The rectangular form is:</a:t>
            </a:r>
          </a:p>
          <a:p>
            <a:pPr marL="536575" lvl="2" indent="-179388" defTabSz="446088">
              <a:spcBef>
                <a:spcPts val="500"/>
              </a:spcBef>
              <a:buClr>
                <a:srgbClr val="36C746"/>
              </a:buClr>
              <a:buSzPct val="100000"/>
              <a:buFont typeface="Arial" pitchFamily="34" charset="0"/>
              <a:buChar char="‒"/>
              <a:defRPr/>
            </a:pPr>
            <a:r>
              <a:rPr lang="en-US" sz="1000" dirty="0"/>
              <a:t>X indicates the real axis</a:t>
            </a:r>
          </a:p>
          <a:p>
            <a:pPr marL="536575" lvl="2" indent="-179388" defTabSz="446088">
              <a:spcBef>
                <a:spcPts val="500"/>
              </a:spcBef>
              <a:buClr>
                <a:srgbClr val="36C746"/>
              </a:buClr>
              <a:buSzPct val="100000"/>
              <a:buFont typeface="Arial" pitchFamily="34" charset="0"/>
              <a:buChar char="‒"/>
              <a:defRPr/>
            </a:pPr>
            <a:r>
              <a:rPr lang="en-US" sz="1000" dirty="0" err="1"/>
              <a:t>jY</a:t>
            </a:r>
            <a:r>
              <a:rPr lang="en-US" sz="1000" dirty="0"/>
              <a:t> indicates the imaginary axis</a:t>
            </a:r>
          </a:p>
        </p:txBody>
      </p:sp>
      <p:sp>
        <p:nvSpPr>
          <p:cNvPr id="8" name="Rectangle 2">
            <a:extLst>
              <a:ext uri="{FF2B5EF4-FFF2-40B4-BE49-F238E27FC236}">
                <a16:creationId xmlns:a16="http://schemas.microsoft.com/office/drawing/2014/main" id="{90331C22-AB3F-4848-B855-D61E043EA1A0}"/>
              </a:ext>
            </a:extLst>
          </p:cNvPr>
          <p:cNvSpPr>
            <a:spLocks/>
          </p:cNvSpPr>
          <p:nvPr/>
        </p:nvSpPr>
        <p:spPr bwMode="auto">
          <a:xfrm>
            <a:off x="4569087" y="3063696"/>
            <a:ext cx="2002720" cy="1297791"/>
          </a:xfrm>
          <a:prstGeom prst="rect">
            <a:avLst/>
          </a:prstGeom>
          <a:noFill/>
          <a:ln w="12700" cap="flat" cmpd="sng">
            <a:noFill/>
            <a:prstDash val="solid"/>
            <a:miter lim="400000"/>
            <a:headEnd type="none" w="med" len="med"/>
            <a:tailEnd type="none" w="med" len="med"/>
          </a:ln>
          <a:effectLst/>
        </p:spPr>
        <p:txBody>
          <a:bodyPr wrap="square" lIns="45720" rIns="45720">
            <a:spAutoFit/>
          </a:bodyPr>
          <a:lstStyle/>
          <a:p>
            <a:pPr marL="360363" lvl="1" indent="-182563" defTabSz="446088">
              <a:spcBef>
                <a:spcPts val="500"/>
              </a:spcBef>
              <a:buClr>
                <a:srgbClr val="36C746"/>
              </a:buClr>
              <a:buSzPct val="100000"/>
              <a:buFont typeface="Arial" pitchFamily="34" charset="0"/>
              <a:buChar char="•"/>
              <a:defRPr/>
            </a:pPr>
            <a:r>
              <a:rPr lang="en-US" sz="1000" dirty="0"/>
              <a:t>The polar form is:</a:t>
            </a:r>
          </a:p>
          <a:p>
            <a:pPr marL="536575" lvl="2" indent="-179388" defTabSz="446088">
              <a:spcBef>
                <a:spcPts val="500"/>
              </a:spcBef>
              <a:buClr>
                <a:srgbClr val="36C746"/>
              </a:buClr>
              <a:buSzPct val="100000"/>
              <a:buFont typeface="Arial" pitchFamily="34" charset="0"/>
              <a:buChar char="‒"/>
              <a:defRPr/>
            </a:pPr>
            <a:r>
              <a:rPr lang="en-US" sz="1000" dirty="0"/>
              <a:t>Z indicates magnitude only</a:t>
            </a:r>
          </a:p>
          <a:p>
            <a:pPr marL="536575" lvl="2" indent="-179388" defTabSz="446088">
              <a:spcBef>
                <a:spcPts val="500"/>
              </a:spcBef>
              <a:buClr>
                <a:srgbClr val="36C746"/>
              </a:buClr>
              <a:buSzPct val="100000"/>
              <a:buFont typeface="Arial" pitchFamily="34" charset="0"/>
              <a:buChar char="‒"/>
              <a:defRPr/>
            </a:pPr>
            <a:r>
              <a:rPr lang="en-US" sz="1000" dirty="0"/>
              <a:t>The phase angle (</a:t>
            </a:r>
            <a:r>
              <a:rPr lang="el-GR" sz="1000" dirty="0"/>
              <a:t>θ</a:t>
            </a:r>
            <a:r>
              <a:rPr lang="en-US" sz="1000" dirty="0"/>
              <a:t>) is measured counterclockwise from the positive real axis</a:t>
            </a:r>
          </a:p>
        </p:txBody>
      </p:sp>
      <p:grpSp>
        <p:nvGrpSpPr>
          <p:cNvPr id="51" name="Group 50">
            <a:extLst>
              <a:ext uri="{FF2B5EF4-FFF2-40B4-BE49-F238E27FC236}">
                <a16:creationId xmlns:a16="http://schemas.microsoft.com/office/drawing/2014/main" id="{889BF372-09E8-442B-A4BB-3CD458F01A32}"/>
              </a:ext>
            </a:extLst>
          </p:cNvPr>
          <p:cNvGrpSpPr/>
          <p:nvPr/>
        </p:nvGrpSpPr>
        <p:grpSpPr>
          <a:xfrm>
            <a:off x="4572000" y="797512"/>
            <a:ext cx="2002720" cy="1831820"/>
            <a:chOff x="5225607" y="798723"/>
            <a:chExt cx="2002720" cy="1831820"/>
          </a:xfrm>
        </p:grpSpPr>
        <p:pic>
          <p:nvPicPr>
            <p:cNvPr id="13" name="Picture 12">
              <a:extLst>
                <a:ext uri="{FF2B5EF4-FFF2-40B4-BE49-F238E27FC236}">
                  <a16:creationId xmlns:a16="http://schemas.microsoft.com/office/drawing/2014/main" id="{DDC5F471-EAD9-4C24-9754-DC3F9DDEBEFF}"/>
                </a:ext>
              </a:extLst>
            </p:cNvPr>
            <p:cNvPicPr>
              <a:picLocks noChangeAspect="1"/>
            </p:cNvPicPr>
            <p:nvPr/>
          </p:nvPicPr>
          <p:blipFill>
            <a:blip r:embed="rId2"/>
            <a:stretch>
              <a:fillRect/>
            </a:stretch>
          </p:blipFill>
          <p:spPr>
            <a:xfrm>
              <a:off x="5225607" y="801743"/>
              <a:ext cx="2002720" cy="1828800"/>
            </a:xfrm>
            <a:prstGeom prst="rect">
              <a:avLst/>
            </a:prstGeom>
          </p:spPr>
        </p:pic>
        <p:sp>
          <p:nvSpPr>
            <p:cNvPr id="14" name="Oval 13">
              <a:extLst>
                <a:ext uri="{FF2B5EF4-FFF2-40B4-BE49-F238E27FC236}">
                  <a16:creationId xmlns:a16="http://schemas.microsoft.com/office/drawing/2014/main" id="{F043D8D6-753B-4B9C-9E28-9B0276D25DC9}"/>
                </a:ext>
              </a:extLst>
            </p:cNvPr>
            <p:cNvSpPr/>
            <p:nvPr/>
          </p:nvSpPr>
          <p:spPr>
            <a:xfrm>
              <a:off x="5655733" y="1324776"/>
              <a:ext cx="914400" cy="914400"/>
            </a:xfrm>
            <a:prstGeom prst="ellipse">
              <a:avLst/>
            </a:prstGeom>
            <a:noFill/>
            <a:ln w="127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B836CEE-E459-42AF-B8FA-B2ACD9D32715}"/>
                </a:ext>
              </a:extLst>
            </p:cNvPr>
            <p:cNvSpPr/>
            <p:nvPr/>
          </p:nvSpPr>
          <p:spPr>
            <a:xfrm>
              <a:off x="5564293" y="1233336"/>
              <a:ext cx="1097280" cy="1097280"/>
            </a:xfrm>
            <a:prstGeom prst="ellipse">
              <a:avLst/>
            </a:prstGeom>
            <a:noFill/>
            <a:ln w="127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29141A6-BD7E-4BD2-8805-5C3301805ABD}"/>
                </a:ext>
              </a:extLst>
            </p:cNvPr>
            <p:cNvSpPr/>
            <p:nvPr/>
          </p:nvSpPr>
          <p:spPr>
            <a:xfrm>
              <a:off x="5747173" y="1416216"/>
              <a:ext cx="731520" cy="731520"/>
            </a:xfrm>
            <a:prstGeom prst="ellipse">
              <a:avLst/>
            </a:prstGeom>
            <a:noFill/>
            <a:ln w="127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3629813-E227-4D79-8208-E3E5528F5279}"/>
                </a:ext>
              </a:extLst>
            </p:cNvPr>
            <p:cNvSpPr/>
            <p:nvPr/>
          </p:nvSpPr>
          <p:spPr>
            <a:xfrm>
              <a:off x="5838613" y="1507656"/>
              <a:ext cx="548640" cy="548640"/>
            </a:xfrm>
            <a:prstGeom prst="ellipse">
              <a:avLst/>
            </a:prstGeom>
            <a:noFill/>
            <a:ln w="127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8EC50DC-D9E3-4416-8E36-57DE00E98BC4}"/>
                </a:ext>
              </a:extLst>
            </p:cNvPr>
            <p:cNvSpPr/>
            <p:nvPr/>
          </p:nvSpPr>
          <p:spPr>
            <a:xfrm>
              <a:off x="5930053" y="1599096"/>
              <a:ext cx="365760" cy="365760"/>
            </a:xfrm>
            <a:prstGeom prst="ellipse">
              <a:avLst/>
            </a:prstGeom>
            <a:noFill/>
            <a:ln w="127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FA1311D-8493-4013-B1D7-D2725E0BC2A7}"/>
                </a:ext>
              </a:extLst>
            </p:cNvPr>
            <p:cNvSpPr/>
            <p:nvPr/>
          </p:nvSpPr>
          <p:spPr>
            <a:xfrm>
              <a:off x="6023768" y="1690536"/>
              <a:ext cx="182880" cy="182880"/>
            </a:xfrm>
            <a:prstGeom prst="ellipse">
              <a:avLst/>
            </a:prstGeom>
            <a:noFill/>
            <a:ln w="127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BA03C860-3C93-4245-9D0F-2AD6E1B2E301}"/>
                </a:ext>
              </a:extLst>
            </p:cNvPr>
            <p:cNvCxnSpPr>
              <a:stCxn id="15" idx="3"/>
              <a:endCxn id="15" idx="7"/>
            </p:cNvCxnSpPr>
            <p:nvPr/>
          </p:nvCxnSpPr>
          <p:spPr>
            <a:xfrm flipV="1">
              <a:off x="5724986" y="1394029"/>
              <a:ext cx="775894" cy="775894"/>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0F8CBEE-2D49-4DFC-94DB-74E6E881ACE2}"/>
                </a:ext>
              </a:extLst>
            </p:cNvPr>
            <p:cNvCxnSpPr>
              <a:stCxn id="15" idx="1"/>
              <a:endCxn id="15" idx="5"/>
            </p:cNvCxnSpPr>
            <p:nvPr/>
          </p:nvCxnSpPr>
          <p:spPr>
            <a:xfrm>
              <a:off x="5724986" y="1394029"/>
              <a:ext cx="775894" cy="775894"/>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7172FC7-E7F5-4E13-86E7-8E41C8D04F77}"/>
                </a:ext>
              </a:extLst>
            </p:cNvPr>
            <p:cNvCxnSpPr>
              <a:stCxn id="15" idx="0"/>
              <a:endCxn id="15" idx="4"/>
            </p:cNvCxnSpPr>
            <p:nvPr/>
          </p:nvCxnSpPr>
          <p:spPr>
            <a:xfrm>
              <a:off x="6112933" y="1233336"/>
              <a:ext cx="0" cy="109728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DDD28F7-6124-430A-A8E5-256090D66632}"/>
                </a:ext>
              </a:extLst>
            </p:cNvPr>
            <p:cNvCxnSpPr>
              <a:stCxn id="15" idx="2"/>
              <a:endCxn id="15" idx="6"/>
            </p:cNvCxnSpPr>
            <p:nvPr/>
          </p:nvCxnSpPr>
          <p:spPr>
            <a:xfrm>
              <a:off x="5564293" y="1781976"/>
              <a:ext cx="1097280" cy="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pic>
          <p:nvPicPr>
            <p:cNvPr id="32" name="Picture 31">
              <a:extLst>
                <a:ext uri="{FF2B5EF4-FFF2-40B4-BE49-F238E27FC236}">
                  <a16:creationId xmlns:a16="http://schemas.microsoft.com/office/drawing/2014/main" id="{3CFB49C3-6976-40C5-8A25-E17B5BF851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8553" y1="26081" x2="28553" y2="26081"/>
                          <a14:foregroundMark x1="28553" y1="81556" x2="28553" y2="81556"/>
                        </a14:backgroundRemoval>
                      </a14:imgEffect>
                    </a14:imgLayer>
                  </a14:imgProps>
                </a:ext>
              </a:extLst>
            </a:blip>
            <a:stretch>
              <a:fillRect/>
            </a:stretch>
          </p:blipFill>
          <p:spPr>
            <a:xfrm>
              <a:off x="5225607" y="798723"/>
              <a:ext cx="2002720" cy="1828800"/>
            </a:xfrm>
            <a:prstGeom prst="rect">
              <a:avLst/>
            </a:prstGeom>
          </p:spPr>
        </p:pic>
        <p:cxnSp>
          <p:nvCxnSpPr>
            <p:cNvPr id="36" name="Straight Connector 35">
              <a:extLst>
                <a:ext uri="{FF2B5EF4-FFF2-40B4-BE49-F238E27FC236}">
                  <a16:creationId xmlns:a16="http://schemas.microsoft.com/office/drawing/2014/main" id="{D13ADC9E-CAD7-4F35-BB99-4D1D0A42E744}"/>
                </a:ext>
              </a:extLst>
            </p:cNvPr>
            <p:cNvCxnSpPr/>
            <p:nvPr/>
          </p:nvCxnSpPr>
          <p:spPr>
            <a:xfrm flipV="1">
              <a:off x="6112933" y="1123950"/>
              <a:ext cx="0" cy="109386"/>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2B98D32-FEDB-4550-AA7F-4887C7B3CB16}"/>
                </a:ext>
              </a:extLst>
            </p:cNvPr>
            <p:cNvCxnSpPr>
              <a:stCxn id="15" idx="7"/>
            </p:cNvCxnSpPr>
            <p:nvPr/>
          </p:nvCxnSpPr>
          <p:spPr>
            <a:xfrm flipV="1">
              <a:off x="6500880" y="1324776"/>
              <a:ext cx="69253" cy="69253"/>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DA00CAD-EDE9-4BBF-AFCA-401B29C915F6}"/>
                </a:ext>
              </a:extLst>
            </p:cNvPr>
            <p:cNvCxnSpPr>
              <a:stCxn id="15" idx="6"/>
            </p:cNvCxnSpPr>
            <p:nvPr/>
          </p:nvCxnSpPr>
          <p:spPr>
            <a:xfrm>
              <a:off x="6661573" y="1781976"/>
              <a:ext cx="79000" cy="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7F959C0-AA1C-41E2-A9F2-43BEBDB4D1FF}"/>
                </a:ext>
              </a:extLst>
            </p:cNvPr>
            <p:cNvCxnSpPr>
              <a:stCxn id="15" idx="1"/>
            </p:cNvCxnSpPr>
            <p:nvPr/>
          </p:nvCxnSpPr>
          <p:spPr>
            <a:xfrm flipH="1" flipV="1">
              <a:off x="5655733" y="1324776"/>
              <a:ext cx="69253" cy="69253"/>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5416170-6BBF-46C9-A5D6-2BB9D5B0FB34}"/>
                </a:ext>
              </a:extLst>
            </p:cNvPr>
            <p:cNvCxnSpPr>
              <a:stCxn id="15" idx="2"/>
            </p:cNvCxnSpPr>
            <p:nvPr/>
          </p:nvCxnSpPr>
          <p:spPr>
            <a:xfrm flipH="1">
              <a:off x="5438227" y="1781976"/>
              <a:ext cx="126066" cy="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AA8BD28A-86AA-43D4-9094-7F4EB0CF3AD6}"/>
                </a:ext>
              </a:extLst>
            </p:cNvPr>
            <p:cNvCxnSpPr>
              <a:stCxn id="15" idx="3"/>
            </p:cNvCxnSpPr>
            <p:nvPr/>
          </p:nvCxnSpPr>
          <p:spPr>
            <a:xfrm flipH="1">
              <a:off x="5655733" y="2169923"/>
              <a:ext cx="69253" cy="69253"/>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CB82BDA-1577-4B4A-874F-29EA9008AC56}"/>
                </a:ext>
              </a:extLst>
            </p:cNvPr>
            <p:cNvCxnSpPr>
              <a:stCxn id="15" idx="4"/>
            </p:cNvCxnSpPr>
            <p:nvPr/>
          </p:nvCxnSpPr>
          <p:spPr>
            <a:xfrm>
              <a:off x="6112933" y="2330616"/>
              <a:ext cx="11094" cy="102533"/>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B74AC73-7248-4CED-A289-7AD21EA892D2}"/>
                </a:ext>
              </a:extLst>
            </p:cNvPr>
            <p:cNvCxnSpPr>
              <a:stCxn id="15" idx="5"/>
            </p:cNvCxnSpPr>
            <p:nvPr/>
          </p:nvCxnSpPr>
          <p:spPr>
            <a:xfrm>
              <a:off x="6500880" y="2169923"/>
              <a:ext cx="69253" cy="69253"/>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3" name="Group 72">
            <a:extLst>
              <a:ext uri="{FF2B5EF4-FFF2-40B4-BE49-F238E27FC236}">
                <a16:creationId xmlns:a16="http://schemas.microsoft.com/office/drawing/2014/main" id="{6218DC44-98A7-4695-88DA-1843FFAA5716}"/>
              </a:ext>
            </a:extLst>
          </p:cNvPr>
          <p:cNvGrpSpPr/>
          <p:nvPr/>
        </p:nvGrpSpPr>
        <p:grpSpPr>
          <a:xfrm>
            <a:off x="6663885" y="804450"/>
            <a:ext cx="2002720" cy="1828953"/>
            <a:chOff x="3441257" y="1385790"/>
            <a:chExt cx="2002720" cy="1828953"/>
          </a:xfrm>
        </p:grpSpPr>
        <p:pic>
          <p:nvPicPr>
            <p:cNvPr id="74" name="Picture 73">
              <a:extLst>
                <a:ext uri="{FF2B5EF4-FFF2-40B4-BE49-F238E27FC236}">
                  <a16:creationId xmlns:a16="http://schemas.microsoft.com/office/drawing/2014/main" id="{FE5D6DFC-87AE-4EB8-AB8B-C09C5F43DE01}"/>
                </a:ext>
              </a:extLst>
            </p:cNvPr>
            <p:cNvPicPr>
              <a:picLocks noChangeAspect="1"/>
            </p:cNvPicPr>
            <p:nvPr/>
          </p:nvPicPr>
          <p:blipFill>
            <a:blip r:embed="rId2"/>
            <a:stretch>
              <a:fillRect/>
            </a:stretch>
          </p:blipFill>
          <p:spPr>
            <a:xfrm>
              <a:off x="3441257" y="1385943"/>
              <a:ext cx="2002720" cy="1828800"/>
            </a:xfrm>
            <a:prstGeom prst="rect">
              <a:avLst/>
            </a:prstGeom>
          </p:spPr>
        </p:pic>
        <p:cxnSp>
          <p:nvCxnSpPr>
            <p:cNvPr id="75" name="Straight Connector 74">
              <a:extLst>
                <a:ext uri="{FF2B5EF4-FFF2-40B4-BE49-F238E27FC236}">
                  <a16:creationId xmlns:a16="http://schemas.microsoft.com/office/drawing/2014/main" id="{FFC82F29-954C-417A-9478-705E8BC650FF}"/>
                </a:ext>
              </a:extLst>
            </p:cNvPr>
            <p:cNvCxnSpPr>
              <a:cxnSpLocks/>
            </p:cNvCxnSpPr>
            <p:nvPr/>
          </p:nvCxnSpPr>
          <p:spPr>
            <a:xfrm>
              <a:off x="4442617" y="1779532"/>
              <a:ext cx="0" cy="118872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38F2E498-D975-4BB1-B93C-093A6962EB38}"/>
                </a:ext>
              </a:extLst>
            </p:cNvPr>
            <p:cNvCxnSpPr>
              <a:cxnSpLocks/>
            </p:cNvCxnSpPr>
            <p:nvPr/>
          </p:nvCxnSpPr>
          <p:spPr>
            <a:xfrm>
              <a:off x="3848257" y="2373892"/>
              <a:ext cx="1188720" cy="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4B32BBCF-B534-4791-BBD8-F71C0BAA9E56}"/>
                </a:ext>
              </a:extLst>
            </p:cNvPr>
            <p:cNvCxnSpPr>
              <a:cxnSpLocks/>
            </p:cNvCxnSpPr>
            <p:nvPr/>
          </p:nvCxnSpPr>
          <p:spPr>
            <a:xfrm>
              <a:off x="4145427" y="1775197"/>
              <a:ext cx="0" cy="118872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78E0F8C7-188B-486D-AAE9-3D5DA757E8CF}"/>
                </a:ext>
              </a:extLst>
            </p:cNvPr>
            <p:cNvCxnSpPr>
              <a:cxnSpLocks/>
            </p:cNvCxnSpPr>
            <p:nvPr/>
          </p:nvCxnSpPr>
          <p:spPr>
            <a:xfrm>
              <a:off x="4739765" y="1770862"/>
              <a:ext cx="0" cy="118872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C1275D80-E346-4A86-A269-FA1E14B93337}"/>
                </a:ext>
              </a:extLst>
            </p:cNvPr>
            <p:cNvCxnSpPr>
              <a:cxnSpLocks/>
            </p:cNvCxnSpPr>
            <p:nvPr/>
          </p:nvCxnSpPr>
          <p:spPr>
            <a:xfrm>
              <a:off x="3848257" y="2075629"/>
              <a:ext cx="1188720" cy="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CA1F63BF-E84B-491D-A0E8-3B3E86402432}"/>
                </a:ext>
              </a:extLst>
            </p:cNvPr>
            <p:cNvCxnSpPr>
              <a:cxnSpLocks/>
            </p:cNvCxnSpPr>
            <p:nvPr/>
          </p:nvCxnSpPr>
          <p:spPr>
            <a:xfrm>
              <a:off x="3848257" y="2667821"/>
              <a:ext cx="1188720" cy="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C5CB36D8-98B0-406A-A18B-ED94ED0E774E}"/>
                </a:ext>
              </a:extLst>
            </p:cNvPr>
            <p:cNvCxnSpPr/>
            <p:nvPr/>
          </p:nvCxnSpPr>
          <p:spPr>
            <a:xfrm>
              <a:off x="3848257" y="1930400"/>
              <a:ext cx="1188720" cy="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E5A7C57E-0635-4727-807D-5445BE8F2632}"/>
                </a:ext>
              </a:extLst>
            </p:cNvPr>
            <p:cNvCxnSpPr/>
            <p:nvPr/>
          </p:nvCxnSpPr>
          <p:spPr>
            <a:xfrm>
              <a:off x="3848257" y="2219325"/>
              <a:ext cx="1188720" cy="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33D574BF-F4EB-4AC3-87B2-F29A0BBA9C12}"/>
                </a:ext>
              </a:extLst>
            </p:cNvPr>
            <p:cNvCxnSpPr/>
            <p:nvPr/>
          </p:nvCxnSpPr>
          <p:spPr>
            <a:xfrm>
              <a:off x="3848257" y="2520950"/>
              <a:ext cx="1188720" cy="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BA66F362-C36B-472D-B1A6-A9EBF309D673}"/>
                </a:ext>
              </a:extLst>
            </p:cNvPr>
            <p:cNvCxnSpPr/>
            <p:nvPr/>
          </p:nvCxnSpPr>
          <p:spPr>
            <a:xfrm>
              <a:off x="3848257" y="2819400"/>
              <a:ext cx="1188720" cy="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EE565607-2FC0-4A0E-B631-8DAF3A8F8C97}"/>
                </a:ext>
              </a:extLst>
            </p:cNvPr>
            <p:cNvCxnSpPr/>
            <p:nvPr/>
          </p:nvCxnSpPr>
          <p:spPr>
            <a:xfrm>
              <a:off x="3994150" y="1770862"/>
              <a:ext cx="0" cy="119739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85B66F4C-11A0-42A5-A391-D123E1E17F3C}"/>
                </a:ext>
              </a:extLst>
            </p:cNvPr>
            <p:cNvCxnSpPr/>
            <p:nvPr/>
          </p:nvCxnSpPr>
          <p:spPr>
            <a:xfrm>
              <a:off x="4286250" y="1779532"/>
              <a:ext cx="0" cy="118005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432B7CF6-2B63-46BE-8DC4-08DF5E7BDB21}"/>
                </a:ext>
              </a:extLst>
            </p:cNvPr>
            <p:cNvCxnSpPr/>
            <p:nvPr/>
          </p:nvCxnSpPr>
          <p:spPr>
            <a:xfrm>
              <a:off x="4581525" y="1779532"/>
              <a:ext cx="0" cy="118872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C1383521-E433-4DDA-888E-FBEB4FA59588}"/>
                </a:ext>
              </a:extLst>
            </p:cNvPr>
            <p:cNvCxnSpPr/>
            <p:nvPr/>
          </p:nvCxnSpPr>
          <p:spPr>
            <a:xfrm>
              <a:off x="4886325" y="1779532"/>
              <a:ext cx="0" cy="1180050"/>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pic>
          <p:nvPicPr>
            <p:cNvPr id="89" name="Picture 88">
              <a:extLst>
                <a:ext uri="{FF2B5EF4-FFF2-40B4-BE49-F238E27FC236}">
                  <a16:creationId xmlns:a16="http://schemas.microsoft.com/office/drawing/2014/main" id="{3961756F-9F67-4D9C-A8E0-C3CFE62F90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8553" y1="26081" x2="28553" y2="26081"/>
                          <a14:foregroundMark x1="28553" y1="81556" x2="28553" y2="81556"/>
                        </a14:backgroundRemoval>
                      </a14:imgEffect>
                    </a14:imgLayer>
                  </a14:imgProps>
                </a:ext>
              </a:extLst>
            </a:blip>
            <a:stretch>
              <a:fillRect/>
            </a:stretch>
          </p:blipFill>
          <p:spPr>
            <a:xfrm>
              <a:off x="3441257" y="1385790"/>
              <a:ext cx="2002720" cy="1828800"/>
            </a:xfrm>
            <a:prstGeom prst="rect">
              <a:avLst/>
            </a:prstGeom>
          </p:spPr>
        </p:pic>
      </p:grpSp>
      <p:pic>
        <p:nvPicPr>
          <p:cNvPr id="90" name="Picture 89">
            <a:extLst>
              <a:ext uri="{FF2B5EF4-FFF2-40B4-BE49-F238E27FC236}">
                <a16:creationId xmlns:a16="http://schemas.microsoft.com/office/drawing/2014/main" id="{83D205EC-82DE-407B-BAB9-25BADAD6DFCE}"/>
              </a:ext>
            </a:extLst>
          </p:cNvPr>
          <p:cNvPicPr>
            <a:picLocks noChangeAspect="1"/>
          </p:cNvPicPr>
          <p:nvPr/>
        </p:nvPicPr>
        <p:blipFill>
          <a:blip r:embed="rId5"/>
          <a:stretch>
            <a:fillRect/>
          </a:stretch>
        </p:blipFill>
        <p:spPr>
          <a:xfrm>
            <a:off x="418225" y="797267"/>
            <a:ext cx="3556526" cy="1828800"/>
          </a:xfrm>
          <a:prstGeom prst="rect">
            <a:avLst/>
          </a:prstGeom>
        </p:spPr>
      </p:pic>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EE5B2B25-071E-42BE-8C9E-44841022EE88}"/>
                  </a:ext>
                </a:extLst>
              </p:cNvPr>
              <p:cNvSpPr txBox="1"/>
              <p:nvPr/>
            </p:nvSpPr>
            <p:spPr>
              <a:xfrm>
                <a:off x="1031042" y="2770173"/>
                <a:ext cx="232595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36C746"/>
                          </a:solidFill>
                          <a:latin typeface="Cambria Math" panose="02040503050406030204" pitchFamily="18" charset="0"/>
                        </a:rPr>
                        <m:t>𝑪</m:t>
                      </m:r>
                      <m:r>
                        <a:rPr lang="en-US" b="1" i="1" smtClean="0">
                          <a:solidFill>
                            <a:srgbClr val="36C746"/>
                          </a:solidFill>
                          <a:latin typeface="Cambria Math" panose="02040503050406030204" pitchFamily="18" charset="0"/>
                          <a:ea typeface="Cambria Math" panose="02040503050406030204" pitchFamily="18" charset="0"/>
                        </a:rPr>
                        <m:t>=</m:t>
                      </m:r>
                      <m:r>
                        <a:rPr lang="en-US" b="1" i="1" smtClean="0">
                          <a:solidFill>
                            <a:srgbClr val="36C746"/>
                          </a:solidFill>
                          <a:latin typeface="Cambria Math" panose="02040503050406030204" pitchFamily="18" charset="0"/>
                          <a:ea typeface="Cambria Math" panose="02040503050406030204" pitchFamily="18" charset="0"/>
                        </a:rPr>
                        <m:t>𝑨</m:t>
                      </m:r>
                      <m:r>
                        <a:rPr lang="en-US" b="1" i="1" smtClean="0">
                          <a:solidFill>
                            <a:srgbClr val="36C746"/>
                          </a:solidFill>
                          <a:latin typeface="Cambria Math" panose="02040503050406030204" pitchFamily="18" charset="0"/>
                          <a:ea typeface="Cambria Math" panose="02040503050406030204" pitchFamily="18" charset="0"/>
                        </a:rPr>
                        <m:t>∗</m:t>
                      </m:r>
                      <m:r>
                        <a:rPr lang="en-US" b="1" i="0" smtClean="0">
                          <a:solidFill>
                            <a:srgbClr val="36C746"/>
                          </a:solidFill>
                          <a:latin typeface="Cambria Math" panose="02040503050406030204" pitchFamily="18" charset="0"/>
                          <a:ea typeface="Cambria Math" panose="02040503050406030204" pitchFamily="18" charset="0"/>
                        </a:rPr>
                        <m:t>𝐬𝐢𝐧</m:t>
                      </m:r>
                      <m:r>
                        <a:rPr lang="en-US" b="1" i="0" smtClean="0">
                          <a:solidFill>
                            <a:srgbClr val="36C746"/>
                          </a:solidFill>
                          <a:latin typeface="Cambria Math" panose="02040503050406030204" pitchFamily="18" charset="0"/>
                          <a:ea typeface="Cambria Math" panose="02040503050406030204" pitchFamily="18" charset="0"/>
                        </a:rPr>
                        <m:t>(</m:t>
                      </m:r>
                      <m:r>
                        <a:rPr lang="en-US" b="1" i="0" smtClean="0">
                          <a:solidFill>
                            <a:srgbClr val="36C746"/>
                          </a:solidFill>
                          <a:latin typeface="Cambria Math" panose="02040503050406030204" pitchFamily="18" charset="0"/>
                          <a:ea typeface="Cambria Math" panose="02040503050406030204" pitchFamily="18" charset="0"/>
                        </a:rPr>
                        <m:t>𝟐</m:t>
                      </m:r>
                      <m:r>
                        <a:rPr lang="el-GR" b="1" i="1" smtClean="0">
                          <a:solidFill>
                            <a:srgbClr val="36C746"/>
                          </a:solidFill>
                          <a:latin typeface="Cambria Math" panose="02040503050406030204" pitchFamily="18" charset="0"/>
                          <a:ea typeface="Cambria Math" panose="02040503050406030204" pitchFamily="18" charset="0"/>
                        </a:rPr>
                        <m:t>𝝅</m:t>
                      </m:r>
                      <m:r>
                        <a:rPr lang="en-US" b="1" i="1" smtClean="0">
                          <a:solidFill>
                            <a:srgbClr val="36C746"/>
                          </a:solidFill>
                          <a:latin typeface="Cambria Math" panose="02040503050406030204" pitchFamily="18" charset="0"/>
                          <a:ea typeface="Cambria Math" panose="02040503050406030204" pitchFamily="18" charset="0"/>
                        </a:rPr>
                        <m:t>𝒇𝒕</m:t>
                      </m:r>
                      <m:r>
                        <a:rPr lang="en-US" b="1" i="1" smtClean="0">
                          <a:solidFill>
                            <a:srgbClr val="36C746"/>
                          </a:solidFill>
                          <a:latin typeface="Cambria Math" panose="02040503050406030204" pitchFamily="18" charset="0"/>
                          <a:ea typeface="Cambria Math" panose="02040503050406030204" pitchFamily="18" charset="0"/>
                        </a:rPr>
                        <m:t>+</m:t>
                      </m:r>
                      <m:r>
                        <a:rPr lang="en-US" b="1" i="1" smtClean="0">
                          <a:solidFill>
                            <a:srgbClr val="36C746"/>
                          </a:solidFill>
                          <a:latin typeface="Cambria Math" panose="02040503050406030204" pitchFamily="18" charset="0"/>
                          <a:ea typeface="Cambria Math" panose="02040503050406030204" pitchFamily="18" charset="0"/>
                        </a:rPr>
                        <m:t>𝜽</m:t>
                      </m:r>
                      <m:r>
                        <a:rPr lang="en-US" b="1" i="1" smtClean="0">
                          <a:solidFill>
                            <a:srgbClr val="36C746"/>
                          </a:solidFill>
                          <a:latin typeface="Cambria Math" panose="02040503050406030204" pitchFamily="18" charset="0"/>
                          <a:ea typeface="Cambria Math" panose="02040503050406030204" pitchFamily="18" charset="0"/>
                        </a:rPr>
                        <m:t>)</m:t>
                      </m:r>
                    </m:oMath>
                  </m:oMathPara>
                </a14:m>
                <a:endParaRPr lang="en-US" b="1" dirty="0">
                  <a:solidFill>
                    <a:srgbClr val="36C746"/>
                  </a:solidFill>
                  <a:latin typeface="Dubai" panose="020B0503030403030204" pitchFamily="34" charset="-78"/>
                  <a:cs typeface="Dubai" panose="020B0503030403030204" pitchFamily="34" charset="-78"/>
                </a:endParaRPr>
              </a:p>
            </p:txBody>
          </p:sp>
        </mc:Choice>
        <mc:Fallback xmlns="">
          <p:sp>
            <p:nvSpPr>
              <p:cNvPr id="92" name="TextBox 91">
                <a:extLst>
                  <a:ext uri="{FF2B5EF4-FFF2-40B4-BE49-F238E27FC236}">
                    <a16:creationId xmlns:a16="http://schemas.microsoft.com/office/drawing/2014/main" id="{EE5B2B25-071E-42BE-8C9E-44841022EE88}"/>
                  </a:ext>
                </a:extLst>
              </p:cNvPr>
              <p:cNvSpPr txBox="1">
                <a:spLocks noRot="1" noChangeAspect="1" noMove="1" noResize="1" noEditPoints="1" noAdjustHandles="1" noChangeArrowheads="1" noChangeShapeType="1" noTextEdit="1"/>
              </p:cNvSpPr>
              <p:nvPr/>
            </p:nvSpPr>
            <p:spPr>
              <a:xfrm>
                <a:off x="1031042" y="2770173"/>
                <a:ext cx="2325957" cy="276999"/>
              </a:xfrm>
              <a:prstGeom prst="rect">
                <a:avLst/>
              </a:prstGeom>
              <a:blipFill>
                <a:blip r:embed="rId6"/>
                <a:stretch>
                  <a:fillRect l="-1832" t="-8696" r="-3141"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D0935EA0-E9DF-4D10-A0CA-9A8BAA7CC63F}"/>
                  </a:ext>
                </a:extLst>
              </p:cNvPr>
              <p:cNvSpPr txBox="1"/>
              <p:nvPr/>
            </p:nvSpPr>
            <p:spPr>
              <a:xfrm>
                <a:off x="4953890" y="2771281"/>
                <a:ext cx="9626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36C746"/>
                          </a:solidFill>
                          <a:latin typeface="Cambria Math" panose="02040503050406030204" pitchFamily="18" charset="0"/>
                        </a:rPr>
                        <m:t>𝑪</m:t>
                      </m:r>
                      <m:r>
                        <a:rPr lang="en-US" b="1" i="1" smtClean="0">
                          <a:solidFill>
                            <a:srgbClr val="36C746"/>
                          </a:solidFill>
                          <a:latin typeface="Cambria Math" panose="02040503050406030204" pitchFamily="18" charset="0"/>
                          <a:ea typeface="Cambria Math" panose="02040503050406030204" pitchFamily="18" charset="0"/>
                        </a:rPr>
                        <m:t>=</m:t>
                      </m:r>
                      <m:r>
                        <a:rPr lang="en-US" b="1" i="1" smtClean="0">
                          <a:solidFill>
                            <a:srgbClr val="36C746"/>
                          </a:solidFill>
                          <a:latin typeface="Cambria Math" panose="02040503050406030204" pitchFamily="18" charset="0"/>
                          <a:ea typeface="Cambria Math" panose="02040503050406030204" pitchFamily="18" charset="0"/>
                        </a:rPr>
                        <m:t>𝒁</m:t>
                      </m:r>
                      <m:r>
                        <a:rPr lang="en-US" b="1" i="1" smtClean="0">
                          <a:solidFill>
                            <a:srgbClr val="36C746"/>
                          </a:solidFill>
                          <a:latin typeface="Cambria Math" panose="02040503050406030204" pitchFamily="18" charset="0"/>
                          <a:ea typeface="Cambria Math" panose="02040503050406030204" pitchFamily="18" charset="0"/>
                        </a:rPr>
                        <m:t>∠</m:t>
                      </m:r>
                      <m:r>
                        <a:rPr lang="en-US" b="1" i="1" smtClean="0">
                          <a:solidFill>
                            <a:srgbClr val="36C746"/>
                          </a:solidFill>
                          <a:latin typeface="Cambria Math" panose="02040503050406030204" pitchFamily="18" charset="0"/>
                          <a:ea typeface="Cambria Math" panose="02040503050406030204" pitchFamily="18" charset="0"/>
                        </a:rPr>
                        <m:t>𝜽</m:t>
                      </m:r>
                    </m:oMath>
                  </m:oMathPara>
                </a14:m>
                <a:endParaRPr lang="en-US" b="1" dirty="0">
                  <a:solidFill>
                    <a:srgbClr val="36C746"/>
                  </a:solidFill>
                  <a:latin typeface="Dubai" panose="020B0503030403030204" pitchFamily="34" charset="-78"/>
                  <a:cs typeface="Dubai" panose="020B0503030403030204" pitchFamily="34" charset="-78"/>
                </a:endParaRPr>
              </a:p>
            </p:txBody>
          </p:sp>
        </mc:Choice>
        <mc:Fallback xmlns="">
          <p:sp>
            <p:nvSpPr>
              <p:cNvPr id="93" name="TextBox 92">
                <a:extLst>
                  <a:ext uri="{FF2B5EF4-FFF2-40B4-BE49-F238E27FC236}">
                    <a16:creationId xmlns:a16="http://schemas.microsoft.com/office/drawing/2014/main" id="{D0935EA0-E9DF-4D10-A0CA-9A8BAA7CC63F}"/>
                  </a:ext>
                </a:extLst>
              </p:cNvPr>
              <p:cNvSpPr txBox="1">
                <a:spLocks noRot="1" noChangeAspect="1" noMove="1" noResize="1" noEditPoints="1" noAdjustHandles="1" noChangeArrowheads="1" noChangeShapeType="1" noTextEdit="1"/>
              </p:cNvSpPr>
              <p:nvPr/>
            </p:nvSpPr>
            <p:spPr>
              <a:xfrm>
                <a:off x="4953890" y="2771281"/>
                <a:ext cx="962636" cy="276999"/>
              </a:xfrm>
              <a:prstGeom prst="rect">
                <a:avLst/>
              </a:prstGeom>
              <a:blipFill>
                <a:blip r:embed="rId7"/>
                <a:stretch>
                  <a:fillRect l="-4430" t="-2222" r="-44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29AE6ABD-4E8B-4EDE-8358-F09BA3C067CE}"/>
                  </a:ext>
                </a:extLst>
              </p:cNvPr>
              <p:cNvSpPr txBox="1"/>
              <p:nvPr/>
            </p:nvSpPr>
            <p:spPr>
              <a:xfrm>
                <a:off x="7070885" y="2773657"/>
                <a:ext cx="11964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36C746"/>
                          </a:solidFill>
                          <a:latin typeface="Cambria Math" panose="02040503050406030204" pitchFamily="18" charset="0"/>
                        </a:rPr>
                        <m:t>𝑪</m:t>
                      </m:r>
                      <m:r>
                        <a:rPr lang="en-US" b="1" i="1" smtClean="0">
                          <a:solidFill>
                            <a:srgbClr val="36C746"/>
                          </a:solidFill>
                          <a:latin typeface="Cambria Math" panose="02040503050406030204" pitchFamily="18" charset="0"/>
                          <a:ea typeface="Cambria Math" panose="02040503050406030204" pitchFamily="18" charset="0"/>
                        </a:rPr>
                        <m:t>=</m:t>
                      </m:r>
                      <m:r>
                        <a:rPr lang="en-US" b="1" i="1" smtClean="0">
                          <a:solidFill>
                            <a:srgbClr val="36C746"/>
                          </a:solidFill>
                          <a:latin typeface="Cambria Math" panose="02040503050406030204" pitchFamily="18" charset="0"/>
                          <a:ea typeface="Cambria Math" panose="02040503050406030204" pitchFamily="18" charset="0"/>
                        </a:rPr>
                        <m:t>𝑿</m:t>
                      </m:r>
                      <m:r>
                        <a:rPr lang="en-US" b="1" i="1" smtClean="0">
                          <a:solidFill>
                            <a:srgbClr val="36C746"/>
                          </a:solidFill>
                          <a:latin typeface="Cambria Math" panose="02040503050406030204" pitchFamily="18" charset="0"/>
                          <a:ea typeface="Cambria Math" panose="02040503050406030204" pitchFamily="18" charset="0"/>
                        </a:rPr>
                        <m:t>+</m:t>
                      </m:r>
                      <m:r>
                        <a:rPr lang="en-US" b="1" i="1" smtClean="0">
                          <a:solidFill>
                            <a:srgbClr val="36C746"/>
                          </a:solidFill>
                          <a:latin typeface="Cambria Math" panose="02040503050406030204" pitchFamily="18" charset="0"/>
                          <a:ea typeface="Cambria Math" panose="02040503050406030204" pitchFamily="18" charset="0"/>
                        </a:rPr>
                        <m:t>𝒋𝒀</m:t>
                      </m:r>
                    </m:oMath>
                  </m:oMathPara>
                </a14:m>
                <a:endParaRPr lang="en-US" b="1" dirty="0">
                  <a:solidFill>
                    <a:srgbClr val="36C746"/>
                  </a:solidFill>
                  <a:latin typeface="Dubai" panose="020B0503030403030204" pitchFamily="34" charset="-78"/>
                  <a:cs typeface="Dubai" panose="020B0503030403030204" pitchFamily="34" charset="-78"/>
                </a:endParaRPr>
              </a:p>
            </p:txBody>
          </p:sp>
        </mc:Choice>
        <mc:Fallback xmlns="">
          <p:sp>
            <p:nvSpPr>
              <p:cNvPr id="94" name="TextBox 93">
                <a:extLst>
                  <a:ext uri="{FF2B5EF4-FFF2-40B4-BE49-F238E27FC236}">
                    <a16:creationId xmlns:a16="http://schemas.microsoft.com/office/drawing/2014/main" id="{29AE6ABD-4E8B-4EDE-8358-F09BA3C067CE}"/>
                  </a:ext>
                </a:extLst>
              </p:cNvPr>
              <p:cNvSpPr txBox="1">
                <a:spLocks noRot="1" noChangeAspect="1" noMove="1" noResize="1" noEditPoints="1" noAdjustHandles="1" noChangeArrowheads="1" noChangeShapeType="1" noTextEdit="1"/>
              </p:cNvSpPr>
              <p:nvPr/>
            </p:nvSpPr>
            <p:spPr>
              <a:xfrm>
                <a:off x="7070885" y="2773657"/>
                <a:ext cx="1196417" cy="276999"/>
              </a:xfrm>
              <a:prstGeom prst="rect">
                <a:avLst/>
              </a:prstGeom>
              <a:blipFill>
                <a:blip r:embed="rId8"/>
                <a:stretch>
                  <a:fillRect l="-3571" t="-6667" r="-5612" b="-26667"/>
                </a:stretch>
              </a:blipFill>
            </p:spPr>
            <p:txBody>
              <a:bodyPr/>
              <a:lstStyle/>
              <a:p>
                <a:r>
                  <a:rPr lang="en-US">
                    <a:noFill/>
                  </a:rPr>
                  <a:t> </a:t>
                </a:r>
              </a:p>
            </p:txBody>
          </p:sp>
        </mc:Fallback>
      </mc:AlternateContent>
      <p:sp>
        <p:nvSpPr>
          <p:cNvPr id="95" name="Rectangle: Rounded Corners 94">
            <a:extLst>
              <a:ext uri="{FF2B5EF4-FFF2-40B4-BE49-F238E27FC236}">
                <a16:creationId xmlns:a16="http://schemas.microsoft.com/office/drawing/2014/main" id="{D95F3D0A-566C-434E-9145-825C24991349}"/>
              </a:ext>
            </a:extLst>
          </p:cNvPr>
          <p:cNvSpPr/>
          <p:nvPr/>
        </p:nvSpPr>
        <p:spPr>
          <a:xfrm>
            <a:off x="418225" y="797267"/>
            <a:ext cx="3556526" cy="1835983"/>
          </a:xfrm>
          <a:prstGeom prst="roundRect">
            <a:avLst>
              <a:gd name="adj" fmla="val 0"/>
            </a:avLst>
          </a:pr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Rounded Corners 95">
            <a:extLst>
              <a:ext uri="{FF2B5EF4-FFF2-40B4-BE49-F238E27FC236}">
                <a16:creationId xmlns:a16="http://schemas.microsoft.com/office/drawing/2014/main" id="{B33FEC68-AE5E-4BCE-8E82-E2E841CA2851}"/>
              </a:ext>
            </a:extLst>
          </p:cNvPr>
          <p:cNvSpPr/>
          <p:nvPr/>
        </p:nvSpPr>
        <p:spPr>
          <a:xfrm>
            <a:off x="4569087" y="801679"/>
            <a:ext cx="1993795" cy="1835983"/>
          </a:xfrm>
          <a:prstGeom prst="roundRect">
            <a:avLst>
              <a:gd name="adj" fmla="val 0"/>
            </a:avLst>
          </a:pr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C4E52AA5-BE39-4C95-B85C-4F1CB0F9AD31}"/>
              </a:ext>
            </a:extLst>
          </p:cNvPr>
          <p:cNvSpPr/>
          <p:nvPr/>
        </p:nvSpPr>
        <p:spPr>
          <a:xfrm>
            <a:off x="6690294" y="796305"/>
            <a:ext cx="1993795" cy="1835983"/>
          </a:xfrm>
          <a:prstGeom prst="roundRect">
            <a:avLst>
              <a:gd name="adj" fmla="val 0"/>
            </a:avLst>
          </a:pr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2">
            <a:extLst>
              <a:ext uri="{FF2B5EF4-FFF2-40B4-BE49-F238E27FC236}">
                <a16:creationId xmlns:a16="http://schemas.microsoft.com/office/drawing/2014/main" id="{B27C1CEF-72E6-4C8E-8004-B53585297C66}"/>
              </a:ext>
            </a:extLst>
          </p:cNvPr>
          <p:cNvSpPr>
            <a:spLocks/>
          </p:cNvSpPr>
          <p:nvPr/>
        </p:nvSpPr>
        <p:spPr bwMode="auto">
          <a:xfrm>
            <a:off x="418224" y="3047172"/>
            <a:ext cx="3556526" cy="1272143"/>
          </a:xfrm>
          <a:prstGeom prst="rect">
            <a:avLst/>
          </a:prstGeom>
          <a:noFill/>
          <a:ln w="12700" cap="flat" cmpd="sng">
            <a:noFill/>
            <a:prstDash val="solid"/>
            <a:miter lim="400000"/>
            <a:headEnd type="none" w="med" len="med"/>
            <a:tailEnd type="none" w="med" len="med"/>
          </a:ln>
          <a:effectLst/>
        </p:spPr>
        <p:txBody>
          <a:bodyPr wrap="square" lIns="45720" rIns="45720">
            <a:spAutoFit/>
          </a:bodyPr>
          <a:lstStyle/>
          <a:p>
            <a:pPr marL="360363" lvl="1" indent="-182563" defTabSz="446088">
              <a:spcBef>
                <a:spcPts val="500"/>
              </a:spcBef>
              <a:buClr>
                <a:srgbClr val="36C746"/>
              </a:buClr>
              <a:buSzPct val="100000"/>
              <a:buFont typeface="Arial" pitchFamily="34" charset="0"/>
              <a:buChar char="•"/>
              <a:defRPr/>
            </a:pPr>
            <a:r>
              <a:rPr lang="en-US" sz="1000" dirty="0"/>
              <a:t>The waveshape form is:</a:t>
            </a:r>
          </a:p>
          <a:p>
            <a:pPr marL="536575" lvl="2" indent="-179388" defTabSz="446088">
              <a:spcBef>
                <a:spcPts val="500"/>
              </a:spcBef>
              <a:buClr>
                <a:srgbClr val="36C746"/>
              </a:buClr>
              <a:buSzPct val="100000"/>
              <a:buFont typeface="Arial" pitchFamily="34" charset="0"/>
              <a:buChar char="‒"/>
              <a:defRPr/>
            </a:pPr>
            <a:r>
              <a:rPr lang="en-US" sz="1000" dirty="0"/>
              <a:t>A indicates the peak magnitude of the signal</a:t>
            </a:r>
          </a:p>
          <a:p>
            <a:pPr marL="536575" lvl="2" indent="-179388" defTabSz="446088">
              <a:spcBef>
                <a:spcPts val="500"/>
              </a:spcBef>
              <a:buClr>
                <a:srgbClr val="36C746"/>
              </a:buClr>
              <a:buSzPct val="100000"/>
              <a:buFont typeface="Arial" pitchFamily="34" charset="0"/>
              <a:buChar char="‒"/>
              <a:defRPr/>
            </a:pPr>
            <a:r>
              <a:rPr lang="en-US" sz="1000" dirty="0"/>
              <a:t>2</a:t>
            </a:r>
            <a:r>
              <a:rPr lang="en-US" sz="1000" dirty="0">
                <a:latin typeface="Grotesque" panose="020B0504020202020204" pitchFamily="34" charset="0"/>
              </a:rPr>
              <a:t>Ωf is the angular frequency</a:t>
            </a:r>
          </a:p>
          <a:p>
            <a:pPr marL="536575" lvl="2" indent="-179388" defTabSz="446088">
              <a:spcBef>
                <a:spcPts val="500"/>
              </a:spcBef>
              <a:buClr>
                <a:srgbClr val="36C746"/>
              </a:buClr>
              <a:buSzPct val="100000"/>
              <a:buFont typeface="Arial" pitchFamily="34" charset="0"/>
              <a:buChar char="‒"/>
              <a:defRPr/>
            </a:pPr>
            <a:r>
              <a:rPr lang="en-US" sz="1000" dirty="0">
                <a:latin typeface="Grotesque" panose="020B0504020202020204" pitchFamily="34" charset="0"/>
              </a:rPr>
              <a:t>t represents time, usually reference to 0</a:t>
            </a:r>
            <a:endParaRPr lang="en-US" sz="1000" dirty="0"/>
          </a:p>
          <a:p>
            <a:pPr marL="536575" lvl="2" indent="-179388" defTabSz="446088">
              <a:spcBef>
                <a:spcPts val="500"/>
              </a:spcBef>
              <a:buClr>
                <a:srgbClr val="36C746"/>
              </a:buClr>
              <a:buSzPct val="100000"/>
              <a:buFont typeface="Arial" pitchFamily="34" charset="0"/>
              <a:buChar char="‒"/>
              <a:defRPr/>
            </a:pPr>
            <a:r>
              <a:rPr lang="el-GR" sz="1000" dirty="0"/>
              <a:t>θ</a:t>
            </a:r>
            <a:r>
              <a:rPr lang="en-US" sz="1000" dirty="0"/>
              <a:t> indicates displacement to reference signal in radians</a:t>
            </a:r>
          </a:p>
        </p:txBody>
      </p:sp>
    </p:spTree>
    <p:extLst>
      <p:ext uri="{BB962C8B-B14F-4D97-AF65-F5344CB8AC3E}">
        <p14:creationId xmlns:p14="http://schemas.microsoft.com/office/powerpoint/2010/main" val="1058622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E3F7D7-3FEE-4609-8074-AC62052B2A52}"/>
              </a:ext>
            </a:extLst>
          </p:cNvPr>
          <p:cNvSpPr>
            <a:spLocks noGrp="1"/>
          </p:cNvSpPr>
          <p:nvPr>
            <p:ph sz="quarter" idx="31"/>
          </p:nvPr>
        </p:nvSpPr>
        <p:spPr/>
        <p:txBody>
          <a:bodyPr/>
          <a:lstStyle/>
          <a:p>
            <a:pPr marL="301624" indent="-285750">
              <a:buFont typeface="Arial" panose="020B0604020202020204" pitchFamily="34" charset="0"/>
              <a:buChar char="•"/>
            </a:pPr>
            <a:r>
              <a:rPr lang="en-US" dirty="0"/>
              <a:t>The previous 3 calculations are all used to calculate correlated values for voltage and current signals</a:t>
            </a:r>
          </a:p>
          <a:p>
            <a:pPr marL="301624" indent="-285750">
              <a:buFont typeface="Arial" panose="020B0604020202020204" pitchFamily="34" charset="0"/>
              <a:buChar char="•"/>
            </a:pPr>
            <a:r>
              <a:rPr lang="en-US" dirty="0"/>
              <a:t>Samples values are used to calculate RMS and phase angle values used in polar coordinates</a:t>
            </a:r>
          </a:p>
          <a:p>
            <a:pPr marL="301624" indent="-285750">
              <a:buFont typeface="Arial" panose="020B0604020202020204" pitchFamily="34" charset="0"/>
              <a:buChar char="•"/>
            </a:pPr>
            <a:r>
              <a:rPr lang="en-US" dirty="0"/>
              <a:t>Polar coordinate and rectangular coordinates represent the same values, but in different forms</a:t>
            </a:r>
          </a:p>
          <a:p>
            <a:pPr marL="490530" lvl="1" indent="-285750"/>
            <a:r>
              <a:rPr lang="en-US" dirty="0"/>
              <a:t>Polar coordinates are ideal for comparing the phasor relationship between voltage and current elements</a:t>
            </a:r>
          </a:p>
          <a:p>
            <a:pPr marL="490530" lvl="1" indent="-285750"/>
            <a:r>
              <a:rPr lang="en-US" dirty="0"/>
              <a:t>Rectangular coordinates are helpful for applying complex math to phasor values</a:t>
            </a:r>
          </a:p>
          <a:p>
            <a:pPr marL="301624" indent="-285750">
              <a:buFont typeface="Arial" panose="020B0604020202020204" pitchFamily="34" charset="0"/>
              <a:buChar char="•"/>
            </a:pPr>
            <a:r>
              <a:rPr lang="en-US" dirty="0"/>
              <a:t>Complex Math</a:t>
            </a:r>
          </a:p>
          <a:p>
            <a:pPr marL="490530" lvl="1" indent="-285750"/>
            <a:r>
              <a:rPr lang="en-US" dirty="0"/>
              <a:t>You can multiply and divide polar coordinate, but cannon add and subtract</a:t>
            </a:r>
          </a:p>
          <a:p>
            <a:pPr marL="490530" lvl="1" indent="-285750"/>
            <a:r>
              <a:rPr lang="en-US" dirty="0"/>
              <a:t>You can add and subtract rectangular values for Net calculations</a:t>
            </a:r>
          </a:p>
        </p:txBody>
      </p:sp>
      <p:sp>
        <p:nvSpPr>
          <p:cNvPr id="3" name="Text Placeholder 2">
            <a:extLst>
              <a:ext uri="{FF2B5EF4-FFF2-40B4-BE49-F238E27FC236}">
                <a16:creationId xmlns:a16="http://schemas.microsoft.com/office/drawing/2014/main" id="{D1DF896B-0CC2-4899-9FE9-D480CE964DDC}"/>
              </a:ext>
            </a:extLst>
          </p:cNvPr>
          <p:cNvSpPr>
            <a:spLocks noGrp="1"/>
          </p:cNvSpPr>
          <p:nvPr>
            <p:ph type="body" sz="quarter" idx="32"/>
          </p:nvPr>
        </p:nvSpPr>
        <p:spPr/>
        <p:txBody>
          <a:bodyPr>
            <a:normAutofit fontScale="92500" lnSpcReduction="10000"/>
          </a:bodyPr>
          <a:lstStyle/>
          <a:p>
            <a:r>
              <a:rPr lang="en-US" dirty="0"/>
              <a:t>Complex Values</a:t>
            </a:r>
          </a:p>
        </p:txBody>
      </p:sp>
      <p:sp>
        <p:nvSpPr>
          <p:cNvPr id="4" name="Text Placeholder 3">
            <a:extLst>
              <a:ext uri="{FF2B5EF4-FFF2-40B4-BE49-F238E27FC236}">
                <a16:creationId xmlns:a16="http://schemas.microsoft.com/office/drawing/2014/main" id="{398ABA60-EDEC-4473-B1F8-BE0B8F4C98E3}"/>
              </a:ext>
            </a:extLst>
          </p:cNvPr>
          <p:cNvSpPr>
            <a:spLocks noGrp="1"/>
          </p:cNvSpPr>
          <p:nvPr>
            <p:ph type="body" sz="quarter" idx="33"/>
          </p:nvPr>
        </p:nvSpPr>
        <p:spPr/>
        <p:txBody>
          <a:bodyPr>
            <a:normAutofit fontScale="85000" lnSpcReduction="20000"/>
          </a:bodyPr>
          <a:lstStyle/>
          <a:p>
            <a:endParaRPr lang="en-US"/>
          </a:p>
        </p:txBody>
      </p:sp>
      <p:sp>
        <p:nvSpPr>
          <p:cNvPr id="5" name="Slide Number Placeholder 4">
            <a:extLst>
              <a:ext uri="{FF2B5EF4-FFF2-40B4-BE49-F238E27FC236}">
                <a16:creationId xmlns:a16="http://schemas.microsoft.com/office/drawing/2014/main" id="{42447209-07D4-4FB0-8B64-5FA0303EC44D}"/>
              </a:ext>
            </a:extLst>
          </p:cNvPr>
          <p:cNvSpPr>
            <a:spLocks noGrp="1"/>
          </p:cNvSpPr>
          <p:nvPr>
            <p:ph type="sldNum" sz="quarter" idx="4"/>
          </p:nvPr>
        </p:nvSpPr>
        <p:spPr/>
        <p:txBody>
          <a:bodyPr/>
          <a:lstStyle/>
          <a:p>
            <a:r>
              <a:rPr lang="en-US"/>
              <a:t>Page </a:t>
            </a:r>
            <a:fld id="{5A9C12DC-491F-9444-86A2-13AC5C62A2FC}" type="slidenum">
              <a:rPr lang="en-US" smtClean="0"/>
              <a:pPr/>
              <a:t>61</a:t>
            </a:fld>
            <a:endParaRPr lang="en-US" dirty="0"/>
          </a:p>
        </p:txBody>
      </p:sp>
      <p:sp>
        <p:nvSpPr>
          <p:cNvPr id="6" name="Footer Placeholder 5">
            <a:extLst>
              <a:ext uri="{FF2B5EF4-FFF2-40B4-BE49-F238E27FC236}">
                <a16:creationId xmlns:a16="http://schemas.microsoft.com/office/drawing/2014/main" id="{7E6FD163-1FE5-4975-83F6-750054357117}"/>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14964461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7FDA58-80BB-4E3A-A6B6-E55B51D0F54D}"/>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D6124EEE-99A3-48AC-93CB-DCC5BCF1786D}"/>
              </a:ext>
            </a:extLst>
          </p:cNvPr>
          <p:cNvSpPr>
            <a:spLocks noGrp="1"/>
          </p:cNvSpPr>
          <p:nvPr>
            <p:ph type="body" sz="quarter" idx="16"/>
          </p:nvPr>
        </p:nvSpPr>
        <p:spPr/>
        <p:txBody>
          <a:bodyPr/>
          <a:lstStyle/>
          <a:p>
            <a:endParaRPr lang="en-US"/>
          </a:p>
        </p:txBody>
      </p:sp>
      <p:sp>
        <p:nvSpPr>
          <p:cNvPr id="9" name="Content Placeholder 8">
            <a:extLst>
              <a:ext uri="{FF2B5EF4-FFF2-40B4-BE49-F238E27FC236}">
                <a16:creationId xmlns:a16="http://schemas.microsoft.com/office/drawing/2014/main" id="{FED59315-F85E-4A99-9D1E-219AE1B0072C}"/>
              </a:ext>
            </a:extLst>
          </p:cNvPr>
          <p:cNvSpPr>
            <a:spLocks noGrp="1"/>
          </p:cNvSpPr>
          <p:nvPr>
            <p:ph sz="quarter" idx="18"/>
          </p:nvPr>
        </p:nvSpPr>
        <p:spPr/>
        <p:txBody>
          <a:bodyPr/>
          <a:lstStyle/>
          <a:p>
            <a:pPr marL="301624" indent="-285750">
              <a:buFont typeface="Arial" panose="020B0604020202020204" pitchFamily="34" charset="0"/>
              <a:buChar char="•"/>
            </a:pPr>
            <a:r>
              <a:rPr lang="en-US" dirty="0"/>
              <a:t>Meters today provide real time outputs for;</a:t>
            </a:r>
          </a:p>
          <a:p>
            <a:pPr marL="490530" lvl="1" indent="-285750"/>
            <a:r>
              <a:rPr lang="en-US" dirty="0"/>
              <a:t>Active Power &amp; Energy</a:t>
            </a:r>
          </a:p>
          <a:p>
            <a:pPr marL="490530" lvl="1" indent="-285750"/>
            <a:r>
              <a:rPr lang="en-US" dirty="0"/>
              <a:t>Reactive Power &amp; Energy</a:t>
            </a:r>
          </a:p>
          <a:p>
            <a:pPr marL="490530" lvl="1" indent="-285750"/>
            <a:r>
              <a:rPr lang="en-US" dirty="0"/>
              <a:t>Volt-Amp Power &amp; Energy</a:t>
            </a:r>
          </a:p>
          <a:p>
            <a:pPr marL="490530" lvl="1" indent="-285750"/>
            <a:r>
              <a:rPr lang="en-US" dirty="0"/>
              <a:t>Per phase values for volts, amps, and power</a:t>
            </a:r>
          </a:p>
          <a:p>
            <a:pPr marL="490530" lvl="1" indent="-285750"/>
            <a:r>
              <a:rPr lang="en-US" dirty="0"/>
              <a:t>4 quadrant, bi-directional metering</a:t>
            </a:r>
          </a:p>
          <a:p>
            <a:pPr marL="490530" lvl="1" indent="-285750"/>
            <a:r>
              <a:rPr lang="en-US" dirty="0"/>
              <a:t>And more…!</a:t>
            </a:r>
          </a:p>
          <a:p>
            <a:pPr marL="301624" indent="-285750">
              <a:buFont typeface="Arial" panose="020B0604020202020204" pitchFamily="34" charset="0"/>
              <a:buChar char="•"/>
            </a:pPr>
            <a:r>
              <a:rPr lang="en-US" dirty="0"/>
              <a:t>Data can be collected real time utilizing SCADA, or through data recorders connected to a billing system like MV90</a:t>
            </a:r>
          </a:p>
        </p:txBody>
      </p:sp>
      <p:pic>
        <p:nvPicPr>
          <p:cNvPr id="19" name="Content Placeholder 18">
            <a:extLst>
              <a:ext uri="{FF2B5EF4-FFF2-40B4-BE49-F238E27FC236}">
                <a16:creationId xmlns:a16="http://schemas.microsoft.com/office/drawing/2014/main" id="{466504AB-F6C4-46CE-B61D-5698CDDBCAB2}"/>
              </a:ext>
            </a:extLst>
          </p:cNvPr>
          <p:cNvPicPr>
            <a:picLocks noGrp="1" noChangeAspect="1"/>
          </p:cNvPicPr>
          <p:nvPr>
            <p:ph sz="quarter" idx="19"/>
          </p:nvPr>
        </p:nvPicPr>
        <p:blipFill>
          <a:blip r:embed="rId2"/>
          <a:stretch>
            <a:fillRect/>
          </a:stretch>
        </p:blipFill>
        <p:spPr>
          <a:xfrm>
            <a:off x="6560672" y="1360942"/>
            <a:ext cx="1963082" cy="1969179"/>
          </a:xfrm>
          <a:prstGeom prst="rect">
            <a:avLst/>
          </a:prstGeom>
        </p:spPr>
      </p:pic>
      <p:sp>
        <p:nvSpPr>
          <p:cNvPr id="11" name="Text Placeholder 10">
            <a:extLst>
              <a:ext uri="{FF2B5EF4-FFF2-40B4-BE49-F238E27FC236}">
                <a16:creationId xmlns:a16="http://schemas.microsoft.com/office/drawing/2014/main" id="{CBC712F3-A56E-417E-8CB2-9489FFE55395}"/>
              </a:ext>
            </a:extLst>
          </p:cNvPr>
          <p:cNvSpPr>
            <a:spLocks noGrp="1"/>
          </p:cNvSpPr>
          <p:nvPr>
            <p:ph type="body" sz="quarter" idx="32"/>
          </p:nvPr>
        </p:nvSpPr>
        <p:spPr/>
        <p:txBody>
          <a:bodyPr/>
          <a:lstStyle/>
          <a:p>
            <a:r>
              <a:rPr lang="en-US" dirty="0"/>
              <a:t>Energy Meter Quantities</a:t>
            </a:r>
          </a:p>
        </p:txBody>
      </p:sp>
      <p:sp>
        <p:nvSpPr>
          <p:cNvPr id="12" name="Text Placeholder 11">
            <a:extLst>
              <a:ext uri="{FF2B5EF4-FFF2-40B4-BE49-F238E27FC236}">
                <a16:creationId xmlns:a16="http://schemas.microsoft.com/office/drawing/2014/main" id="{B9C42254-4964-4C29-8248-544F117B042D}"/>
              </a:ext>
            </a:extLst>
          </p:cNvPr>
          <p:cNvSpPr>
            <a:spLocks noGrp="1"/>
          </p:cNvSpPr>
          <p:nvPr>
            <p:ph type="body" sz="quarter" idx="33"/>
          </p:nvPr>
        </p:nvSpPr>
        <p:spPr/>
        <p:txBody>
          <a:bodyPr/>
          <a:lstStyle/>
          <a:p>
            <a:endParaRPr lang="en-US"/>
          </a:p>
        </p:txBody>
      </p:sp>
      <p:sp>
        <p:nvSpPr>
          <p:cNvPr id="5" name="Slide Number Placeholder 4">
            <a:extLst>
              <a:ext uri="{FF2B5EF4-FFF2-40B4-BE49-F238E27FC236}">
                <a16:creationId xmlns:a16="http://schemas.microsoft.com/office/drawing/2014/main" id="{D2156FE0-7F51-477A-8E68-58A5AD025B77}"/>
              </a:ext>
            </a:extLst>
          </p:cNvPr>
          <p:cNvSpPr>
            <a:spLocks noGrp="1"/>
          </p:cNvSpPr>
          <p:nvPr>
            <p:ph type="sldNum" sz="quarter" idx="4"/>
          </p:nvPr>
        </p:nvSpPr>
        <p:spPr/>
        <p:txBody>
          <a:bodyPr/>
          <a:lstStyle/>
          <a:p>
            <a:r>
              <a:rPr lang="en-US"/>
              <a:t>Page </a:t>
            </a:r>
            <a:fld id="{5A9C12DC-491F-9444-86A2-13AC5C62A2FC}" type="slidenum">
              <a:rPr lang="en-US" smtClean="0"/>
              <a:pPr/>
              <a:t>62</a:t>
            </a:fld>
            <a:endParaRPr lang="en-US" dirty="0"/>
          </a:p>
        </p:txBody>
      </p:sp>
      <p:sp>
        <p:nvSpPr>
          <p:cNvPr id="6" name="Footer Placeholder 5">
            <a:extLst>
              <a:ext uri="{FF2B5EF4-FFF2-40B4-BE49-F238E27FC236}">
                <a16:creationId xmlns:a16="http://schemas.microsoft.com/office/drawing/2014/main" id="{A0CF9F1B-8451-4D3F-BA1F-2F6BD6E21A9D}"/>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29795740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0FF65C5-18C2-49FD-8579-944025CE30AF}"/>
              </a:ext>
            </a:extLst>
          </p:cNvPr>
          <p:cNvPicPr>
            <a:picLocks noGrp="1" noChangeAspect="1"/>
          </p:cNvPicPr>
          <p:nvPr>
            <p:ph type="pic" sz="quarter" idx="10"/>
          </p:nvPr>
        </p:nvPicPr>
        <p:blipFill rotWithShape="1">
          <a:blip r:embed="rId2"/>
          <a:srcRect t="16973" b="16973"/>
          <a:stretch/>
        </p:blipFill>
        <p:spPr>
          <a:prstGeom prst="rect">
            <a:avLst/>
          </a:prstGeom>
          <a:noFill/>
        </p:spPr>
      </p:pic>
      <p:sp>
        <p:nvSpPr>
          <p:cNvPr id="3" name="Title 2">
            <a:extLst>
              <a:ext uri="{FF2B5EF4-FFF2-40B4-BE49-F238E27FC236}">
                <a16:creationId xmlns:a16="http://schemas.microsoft.com/office/drawing/2014/main" id="{62A6D528-C2BA-4C91-9505-7FC8589A239F}"/>
              </a:ext>
            </a:extLst>
          </p:cNvPr>
          <p:cNvSpPr>
            <a:spLocks noGrp="1"/>
          </p:cNvSpPr>
          <p:nvPr>
            <p:ph type="title"/>
          </p:nvPr>
        </p:nvSpPr>
        <p:spPr/>
        <p:txBody>
          <a:bodyPr anchor="ctr">
            <a:normAutofit/>
          </a:bodyPr>
          <a:lstStyle/>
          <a:p>
            <a:r>
              <a:rPr lang="en-US" dirty="0"/>
              <a:t>4 Quadrant Metering</a:t>
            </a:r>
          </a:p>
        </p:txBody>
      </p:sp>
      <p:sp>
        <p:nvSpPr>
          <p:cNvPr id="15" name="Text Placeholder 3">
            <a:extLst>
              <a:ext uri="{FF2B5EF4-FFF2-40B4-BE49-F238E27FC236}">
                <a16:creationId xmlns:a16="http://schemas.microsoft.com/office/drawing/2014/main" id="{8A3038DE-A808-5959-D887-97DE78C048E5}"/>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C5736AA2-67C2-4774-9616-4C092FD1850F}"/>
              </a:ext>
            </a:extLst>
          </p:cNvPr>
          <p:cNvSpPr>
            <a:spLocks noGrp="1"/>
          </p:cNvSpPr>
          <p:nvPr>
            <p:ph type="sldNum" sz="quarter" idx="4"/>
          </p:nvPr>
        </p:nvSpPr>
        <p:spPr/>
        <p:txBody>
          <a:bodyPr anchor="ctr">
            <a:normAutofit/>
          </a:bodyPr>
          <a:lstStyle/>
          <a:p>
            <a:pPr>
              <a:spcAft>
                <a:spcPts val="600"/>
              </a:spcAft>
            </a:pPr>
            <a:r>
              <a:rPr lang="en-US"/>
              <a:t>Page </a:t>
            </a:r>
            <a:fld id="{5A9C12DC-491F-9444-86A2-13AC5C62A2FC}" type="slidenum">
              <a:rPr lang="en-US" smtClean="0"/>
              <a:pPr>
                <a:spcAft>
                  <a:spcPts val="600"/>
                </a:spcAft>
              </a:pPr>
              <a:t>63</a:t>
            </a:fld>
            <a:endParaRPr lang="en-US"/>
          </a:p>
        </p:txBody>
      </p:sp>
      <p:sp>
        <p:nvSpPr>
          <p:cNvPr id="6" name="Footer Placeholder 5">
            <a:extLst>
              <a:ext uri="{FF2B5EF4-FFF2-40B4-BE49-F238E27FC236}">
                <a16:creationId xmlns:a16="http://schemas.microsoft.com/office/drawing/2014/main" id="{FF870851-5795-4F47-B38D-C63E87274F35}"/>
              </a:ext>
            </a:extLst>
          </p:cNvPr>
          <p:cNvSpPr>
            <a:spLocks noGrp="1"/>
          </p:cNvSpPr>
          <p:nvPr>
            <p:ph type="ftr" sz="quarter" idx="3"/>
          </p:nvPr>
        </p:nvSpPr>
        <p:spPr/>
        <p:txBody>
          <a:bodyPr wrap="square" anchor="ctr">
            <a:normAutofit/>
          </a:bodyPr>
          <a:lstStyle/>
          <a:p>
            <a:pPr>
              <a:spcAft>
                <a:spcPts val="600"/>
              </a:spcAft>
            </a:pPr>
            <a:r>
              <a:rPr lang="en-US"/>
              <a:t>Property of Schneider Electric |</a:t>
            </a:r>
          </a:p>
        </p:txBody>
      </p:sp>
    </p:spTree>
    <p:extLst>
      <p:ext uri="{BB962C8B-B14F-4D97-AF65-F5344CB8AC3E}">
        <p14:creationId xmlns:p14="http://schemas.microsoft.com/office/powerpoint/2010/main" val="9991415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26C3D1-11E1-4B2B-924B-19CC1D823CA8}"/>
              </a:ext>
            </a:extLst>
          </p:cNvPr>
          <p:cNvSpPr>
            <a:spLocks noGrp="1"/>
          </p:cNvSpPr>
          <p:nvPr>
            <p:ph type="body" sz="quarter" idx="13"/>
          </p:nvPr>
        </p:nvSpPr>
        <p:spPr/>
        <p:txBody>
          <a:bodyPr/>
          <a:lstStyle/>
          <a:p>
            <a:endParaRPr lang="en-US" dirty="0"/>
          </a:p>
        </p:txBody>
      </p:sp>
      <p:sp>
        <p:nvSpPr>
          <p:cNvPr id="10" name="Text Placeholder 9">
            <a:extLst>
              <a:ext uri="{FF2B5EF4-FFF2-40B4-BE49-F238E27FC236}">
                <a16:creationId xmlns:a16="http://schemas.microsoft.com/office/drawing/2014/main" id="{AC0F6F9D-67CA-4EC1-83DE-F2F40A977DD4}"/>
              </a:ext>
            </a:extLst>
          </p:cNvPr>
          <p:cNvSpPr>
            <a:spLocks noGrp="1"/>
          </p:cNvSpPr>
          <p:nvPr>
            <p:ph type="body" sz="quarter" idx="16"/>
          </p:nvPr>
        </p:nvSpPr>
        <p:spPr/>
        <p:txBody>
          <a:bodyPr/>
          <a:lstStyle/>
          <a:p>
            <a:endParaRPr lang="en-US"/>
          </a:p>
        </p:txBody>
      </p:sp>
      <p:sp>
        <p:nvSpPr>
          <p:cNvPr id="11" name="Content Placeholder 10">
            <a:extLst>
              <a:ext uri="{FF2B5EF4-FFF2-40B4-BE49-F238E27FC236}">
                <a16:creationId xmlns:a16="http://schemas.microsoft.com/office/drawing/2014/main" id="{5EAB9505-A374-4200-817D-5613291D0845}"/>
              </a:ext>
            </a:extLst>
          </p:cNvPr>
          <p:cNvSpPr>
            <a:spLocks noGrp="1"/>
          </p:cNvSpPr>
          <p:nvPr>
            <p:ph sz="quarter" idx="18"/>
          </p:nvPr>
        </p:nvSpPr>
        <p:spPr/>
        <p:txBody>
          <a:bodyPr/>
          <a:lstStyle/>
          <a:p>
            <a:pPr marL="301624" indent="-285750">
              <a:buFont typeface="Arial" panose="020B0604020202020204" pitchFamily="34" charset="0"/>
              <a:buChar char="•"/>
            </a:pPr>
            <a:r>
              <a:rPr lang="en-US" dirty="0"/>
              <a:t>Power can be broken into 4 quadrants based on direction of active power and reactive power</a:t>
            </a:r>
          </a:p>
          <a:p>
            <a:pPr marL="490530" lvl="1" indent="-285750"/>
            <a:r>
              <a:rPr lang="en-US" dirty="0"/>
              <a:t>+P and +Q is upper right – Quadrant 1</a:t>
            </a:r>
          </a:p>
          <a:p>
            <a:pPr marL="490530" lvl="1" indent="-285750"/>
            <a:r>
              <a:rPr lang="en-US" dirty="0"/>
              <a:t>-P and +Q is upper left – Quadrant 2</a:t>
            </a:r>
          </a:p>
          <a:p>
            <a:pPr marL="490530" lvl="1" indent="-285750"/>
            <a:r>
              <a:rPr lang="en-US" dirty="0"/>
              <a:t>-P and -Q is lower left – Quadrant 3</a:t>
            </a:r>
          </a:p>
          <a:p>
            <a:pPr marL="490530" lvl="1" indent="-285750"/>
            <a:r>
              <a:rPr lang="en-US" dirty="0"/>
              <a:t>+P and -Q is lower right – Quadrant 4</a:t>
            </a:r>
          </a:p>
          <a:p>
            <a:pPr marL="15874" indent="0"/>
            <a:endParaRPr lang="en-US" dirty="0"/>
          </a:p>
          <a:p>
            <a:pPr marL="490530" lvl="1" indent="-285750"/>
            <a:endParaRPr lang="en-US" dirty="0"/>
          </a:p>
          <a:p>
            <a:pPr marL="490530" lvl="1" indent="-285750"/>
            <a:endParaRPr lang="en-US" dirty="0"/>
          </a:p>
        </p:txBody>
      </p:sp>
      <p:pic>
        <p:nvPicPr>
          <p:cNvPr id="15" name="Content Placeholder 14">
            <a:extLst>
              <a:ext uri="{FF2B5EF4-FFF2-40B4-BE49-F238E27FC236}">
                <a16:creationId xmlns:a16="http://schemas.microsoft.com/office/drawing/2014/main" id="{D3F5F21E-0A7A-4621-9610-D520DDFB3627}"/>
              </a:ext>
            </a:extLst>
          </p:cNvPr>
          <p:cNvPicPr>
            <a:picLocks noGrp="1" noChangeAspect="1"/>
          </p:cNvPicPr>
          <p:nvPr>
            <p:ph sz="quarter" idx="19"/>
          </p:nvPr>
        </p:nvPicPr>
        <p:blipFill>
          <a:blip r:embed="rId2"/>
          <a:stretch>
            <a:fillRect/>
          </a:stretch>
        </p:blipFill>
        <p:spPr>
          <a:xfrm>
            <a:off x="6199078" y="1201738"/>
            <a:ext cx="2686270" cy="2287587"/>
          </a:xfrm>
          <a:prstGeom prst="rect">
            <a:avLst/>
          </a:prstGeom>
        </p:spPr>
      </p:pic>
      <p:sp>
        <p:nvSpPr>
          <p:cNvPr id="13" name="Text Placeholder 12">
            <a:extLst>
              <a:ext uri="{FF2B5EF4-FFF2-40B4-BE49-F238E27FC236}">
                <a16:creationId xmlns:a16="http://schemas.microsoft.com/office/drawing/2014/main" id="{98D61D98-6B62-4A82-8F65-950747477A78}"/>
              </a:ext>
            </a:extLst>
          </p:cNvPr>
          <p:cNvSpPr>
            <a:spLocks noGrp="1"/>
          </p:cNvSpPr>
          <p:nvPr>
            <p:ph type="body" sz="quarter" idx="32"/>
          </p:nvPr>
        </p:nvSpPr>
        <p:spPr/>
        <p:txBody>
          <a:bodyPr/>
          <a:lstStyle/>
          <a:p>
            <a:r>
              <a:rPr lang="en-US" dirty="0"/>
              <a:t>4 Metering Quadrants</a:t>
            </a:r>
          </a:p>
        </p:txBody>
      </p:sp>
      <p:sp>
        <p:nvSpPr>
          <p:cNvPr id="14" name="Text Placeholder 13">
            <a:extLst>
              <a:ext uri="{FF2B5EF4-FFF2-40B4-BE49-F238E27FC236}">
                <a16:creationId xmlns:a16="http://schemas.microsoft.com/office/drawing/2014/main" id="{9F458A4B-576E-4943-979F-2520B59FF81F}"/>
              </a:ext>
            </a:extLst>
          </p:cNvPr>
          <p:cNvSpPr>
            <a:spLocks noGrp="1"/>
          </p:cNvSpPr>
          <p:nvPr>
            <p:ph type="body" sz="quarter" idx="33"/>
          </p:nvPr>
        </p:nvSpPr>
        <p:spPr/>
        <p:txBody>
          <a:bodyPr/>
          <a:lstStyle/>
          <a:p>
            <a:endParaRPr lang="en-US"/>
          </a:p>
        </p:txBody>
      </p:sp>
      <p:sp>
        <p:nvSpPr>
          <p:cNvPr id="5" name="Slide Number Placeholder 4">
            <a:extLst>
              <a:ext uri="{FF2B5EF4-FFF2-40B4-BE49-F238E27FC236}">
                <a16:creationId xmlns:a16="http://schemas.microsoft.com/office/drawing/2014/main" id="{B09277FB-E779-4E5D-B7C0-0A6244EFD2A9}"/>
              </a:ext>
            </a:extLst>
          </p:cNvPr>
          <p:cNvSpPr>
            <a:spLocks noGrp="1"/>
          </p:cNvSpPr>
          <p:nvPr>
            <p:ph type="sldNum" sz="quarter" idx="4"/>
          </p:nvPr>
        </p:nvSpPr>
        <p:spPr/>
        <p:txBody>
          <a:bodyPr/>
          <a:lstStyle/>
          <a:p>
            <a:r>
              <a:rPr lang="en-US"/>
              <a:t>Page </a:t>
            </a:r>
            <a:fld id="{5A9C12DC-491F-9444-86A2-13AC5C62A2FC}" type="slidenum">
              <a:rPr lang="en-US" smtClean="0"/>
              <a:pPr/>
              <a:t>64</a:t>
            </a:fld>
            <a:endParaRPr lang="en-US" dirty="0"/>
          </a:p>
        </p:txBody>
      </p:sp>
      <p:sp>
        <p:nvSpPr>
          <p:cNvPr id="6" name="Footer Placeholder 5">
            <a:extLst>
              <a:ext uri="{FF2B5EF4-FFF2-40B4-BE49-F238E27FC236}">
                <a16:creationId xmlns:a16="http://schemas.microsoft.com/office/drawing/2014/main" id="{66D01820-9190-489E-AA5A-EF8695DBCE8F}"/>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7483131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8F5E278-528E-4258-B19D-DF64C24CAAA4}"/>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F0779912-C64E-4394-B9C0-7CEF33FD5327}"/>
              </a:ext>
            </a:extLst>
          </p:cNvPr>
          <p:cNvSpPr>
            <a:spLocks noGrp="1"/>
          </p:cNvSpPr>
          <p:nvPr>
            <p:ph type="body" sz="quarter" idx="16"/>
          </p:nvPr>
        </p:nvSpPr>
        <p:spPr/>
        <p:txBody>
          <a:bodyPr/>
          <a:lstStyle/>
          <a:p>
            <a:endParaRPr lang="en-US"/>
          </a:p>
        </p:txBody>
      </p:sp>
      <p:sp>
        <p:nvSpPr>
          <p:cNvPr id="9" name="Content Placeholder 8">
            <a:extLst>
              <a:ext uri="{FF2B5EF4-FFF2-40B4-BE49-F238E27FC236}">
                <a16:creationId xmlns:a16="http://schemas.microsoft.com/office/drawing/2014/main" id="{9AB471DC-547E-4A04-ACE7-1ED2AEBE99CC}"/>
              </a:ext>
            </a:extLst>
          </p:cNvPr>
          <p:cNvSpPr>
            <a:spLocks noGrp="1"/>
          </p:cNvSpPr>
          <p:nvPr>
            <p:ph sz="quarter" idx="18"/>
          </p:nvPr>
        </p:nvSpPr>
        <p:spPr/>
        <p:txBody>
          <a:bodyPr/>
          <a:lstStyle/>
          <a:p>
            <a:pPr marL="301624" indent="-285750">
              <a:buFont typeface="Arial" panose="020B0604020202020204" pitchFamily="34" charset="0"/>
              <a:buChar char="•"/>
            </a:pPr>
            <a:r>
              <a:rPr lang="en-US" dirty="0"/>
              <a:t>Active energy delivered is Q1+Q4</a:t>
            </a:r>
          </a:p>
        </p:txBody>
      </p:sp>
      <p:pic>
        <p:nvPicPr>
          <p:cNvPr id="13" name="Content Placeholder 12">
            <a:extLst>
              <a:ext uri="{FF2B5EF4-FFF2-40B4-BE49-F238E27FC236}">
                <a16:creationId xmlns:a16="http://schemas.microsoft.com/office/drawing/2014/main" id="{72C2B135-C5B1-45DF-82C5-55B6AB1B74B7}"/>
              </a:ext>
            </a:extLst>
          </p:cNvPr>
          <p:cNvPicPr>
            <a:picLocks noGrp="1" noChangeAspect="1"/>
          </p:cNvPicPr>
          <p:nvPr>
            <p:ph sz="quarter" idx="19"/>
          </p:nvPr>
        </p:nvPicPr>
        <p:blipFill>
          <a:blip r:embed="rId2"/>
          <a:stretch>
            <a:fillRect/>
          </a:stretch>
        </p:blipFill>
        <p:spPr>
          <a:xfrm>
            <a:off x="6386731" y="1201738"/>
            <a:ext cx="2310963" cy="2287587"/>
          </a:xfrm>
          <a:prstGeom prst="rect">
            <a:avLst/>
          </a:prstGeom>
        </p:spPr>
      </p:pic>
      <p:sp>
        <p:nvSpPr>
          <p:cNvPr id="11" name="Text Placeholder 10">
            <a:extLst>
              <a:ext uri="{FF2B5EF4-FFF2-40B4-BE49-F238E27FC236}">
                <a16:creationId xmlns:a16="http://schemas.microsoft.com/office/drawing/2014/main" id="{4D36BB24-12B4-44CE-8549-F2DB4A48F44A}"/>
              </a:ext>
            </a:extLst>
          </p:cNvPr>
          <p:cNvSpPr>
            <a:spLocks noGrp="1"/>
          </p:cNvSpPr>
          <p:nvPr>
            <p:ph type="body" sz="quarter" idx="32"/>
          </p:nvPr>
        </p:nvSpPr>
        <p:spPr/>
        <p:txBody>
          <a:bodyPr/>
          <a:lstStyle/>
          <a:p>
            <a:r>
              <a:rPr lang="en-US" dirty="0"/>
              <a:t>Power Circle</a:t>
            </a:r>
          </a:p>
        </p:txBody>
      </p:sp>
      <p:sp>
        <p:nvSpPr>
          <p:cNvPr id="12" name="Text Placeholder 11">
            <a:extLst>
              <a:ext uri="{FF2B5EF4-FFF2-40B4-BE49-F238E27FC236}">
                <a16:creationId xmlns:a16="http://schemas.microsoft.com/office/drawing/2014/main" id="{2CAF0A2B-99BA-415E-833C-018919892298}"/>
              </a:ext>
            </a:extLst>
          </p:cNvPr>
          <p:cNvSpPr>
            <a:spLocks noGrp="1"/>
          </p:cNvSpPr>
          <p:nvPr>
            <p:ph type="body" sz="quarter" idx="33"/>
          </p:nvPr>
        </p:nvSpPr>
        <p:spPr/>
        <p:txBody>
          <a:bodyPr/>
          <a:lstStyle/>
          <a:p>
            <a:r>
              <a:rPr lang="en-US" dirty="0"/>
              <a:t>Quadrant or Quantity</a:t>
            </a:r>
          </a:p>
        </p:txBody>
      </p:sp>
      <p:sp>
        <p:nvSpPr>
          <p:cNvPr id="5" name="Slide Number Placeholder 4">
            <a:extLst>
              <a:ext uri="{FF2B5EF4-FFF2-40B4-BE49-F238E27FC236}">
                <a16:creationId xmlns:a16="http://schemas.microsoft.com/office/drawing/2014/main" id="{CB2B2902-F015-4B5D-8FDE-11324362F384}"/>
              </a:ext>
            </a:extLst>
          </p:cNvPr>
          <p:cNvSpPr>
            <a:spLocks noGrp="1"/>
          </p:cNvSpPr>
          <p:nvPr>
            <p:ph type="sldNum" sz="quarter" idx="4"/>
          </p:nvPr>
        </p:nvSpPr>
        <p:spPr/>
        <p:txBody>
          <a:bodyPr/>
          <a:lstStyle/>
          <a:p>
            <a:r>
              <a:rPr lang="en-US"/>
              <a:t>Page </a:t>
            </a:r>
            <a:fld id="{5A9C12DC-491F-9444-86A2-13AC5C62A2FC}" type="slidenum">
              <a:rPr lang="en-US" smtClean="0"/>
              <a:pPr/>
              <a:t>65</a:t>
            </a:fld>
            <a:endParaRPr lang="en-US" dirty="0"/>
          </a:p>
        </p:txBody>
      </p:sp>
      <p:sp>
        <p:nvSpPr>
          <p:cNvPr id="6" name="Footer Placeholder 5">
            <a:extLst>
              <a:ext uri="{FF2B5EF4-FFF2-40B4-BE49-F238E27FC236}">
                <a16:creationId xmlns:a16="http://schemas.microsoft.com/office/drawing/2014/main" id="{C38DE797-4B1D-4534-A34F-78EF47FAD9CD}"/>
              </a:ext>
            </a:extLst>
          </p:cNvPr>
          <p:cNvSpPr>
            <a:spLocks noGrp="1"/>
          </p:cNvSpPr>
          <p:nvPr>
            <p:ph type="ftr" sz="quarter" idx="3"/>
          </p:nvPr>
        </p:nvSpPr>
        <p:spPr/>
        <p:txBody>
          <a:bodyPr/>
          <a:lstStyle/>
          <a:p>
            <a:r>
              <a:rPr lang="en-US"/>
              <a:t>Property of Schneider Electric |</a:t>
            </a:r>
            <a:endParaRPr lang="en-US" dirty="0"/>
          </a:p>
        </p:txBody>
      </p:sp>
      <p:pic>
        <p:nvPicPr>
          <p:cNvPr id="15" name="Picture 14">
            <a:extLst>
              <a:ext uri="{FF2B5EF4-FFF2-40B4-BE49-F238E27FC236}">
                <a16:creationId xmlns:a16="http://schemas.microsoft.com/office/drawing/2014/main" id="{872A14CD-F625-496C-8F07-0D01CABD1F62}"/>
              </a:ext>
            </a:extLst>
          </p:cNvPr>
          <p:cNvPicPr>
            <a:picLocks noChangeAspect="1"/>
          </p:cNvPicPr>
          <p:nvPr/>
        </p:nvPicPr>
        <p:blipFill>
          <a:blip r:embed="rId3"/>
          <a:stretch>
            <a:fillRect/>
          </a:stretch>
        </p:blipFill>
        <p:spPr>
          <a:xfrm>
            <a:off x="6388331" y="1201738"/>
            <a:ext cx="2309363" cy="2286000"/>
          </a:xfrm>
          <a:prstGeom prst="rect">
            <a:avLst/>
          </a:prstGeom>
        </p:spPr>
      </p:pic>
    </p:spTree>
    <p:extLst>
      <p:ext uri="{BB962C8B-B14F-4D97-AF65-F5344CB8AC3E}">
        <p14:creationId xmlns:p14="http://schemas.microsoft.com/office/powerpoint/2010/main" val="56754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4" presetClass="exit" presetSubtype="10" fill="hold" nodeType="withEffect">
                                  <p:stCondLst>
                                    <p:cond delay="0"/>
                                  </p:stCondLst>
                                  <p:childTnLst>
                                    <p:animEffect transition="out" filter="randombar(horizontal)">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8F5E278-528E-4258-B19D-DF64C24CAAA4}"/>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F0779912-C64E-4394-B9C0-7CEF33FD5327}"/>
              </a:ext>
            </a:extLst>
          </p:cNvPr>
          <p:cNvSpPr>
            <a:spLocks noGrp="1"/>
          </p:cNvSpPr>
          <p:nvPr>
            <p:ph type="body" sz="quarter" idx="16"/>
          </p:nvPr>
        </p:nvSpPr>
        <p:spPr/>
        <p:txBody>
          <a:bodyPr/>
          <a:lstStyle/>
          <a:p>
            <a:endParaRPr lang="en-US"/>
          </a:p>
        </p:txBody>
      </p:sp>
      <p:sp>
        <p:nvSpPr>
          <p:cNvPr id="9" name="Content Placeholder 8">
            <a:extLst>
              <a:ext uri="{FF2B5EF4-FFF2-40B4-BE49-F238E27FC236}">
                <a16:creationId xmlns:a16="http://schemas.microsoft.com/office/drawing/2014/main" id="{9AB471DC-547E-4A04-ACE7-1ED2AEBE99CC}"/>
              </a:ext>
            </a:extLst>
          </p:cNvPr>
          <p:cNvSpPr>
            <a:spLocks noGrp="1"/>
          </p:cNvSpPr>
          <p:nvPr>
            <p:ph sz="quarter" idx="18"/>
          </p:nvPr>
        </p:nvSpPr>
        <p:spPr/>
        <p:txBody>
          <a:bodyPr/>
          <a:lstStyle/>
          <a:p>
            <a:pPr marL="301624" indent="-285750">
              <a:buFont typeface="Arial" panose="020B0604020202020204" pitchFamily="34" charset="0"/>
              <a:buChar char="•"/>
            </a:pPr>
            <a:r>
              <a:rPr lang="en-US" dirty="0"/>
              <a:t>Active energy delivered is Q1+Q4</a:t>
            </a:r>
          </a:p>
          <a:p>
            <a:pPr marL="301624" indent="-285750">
              <a:buFont typeface="Arial" panose="020B0604020202020204" pitchFamily="34" charset="0"/>
              <a:buChar char="•"/>
            </a:pPr>
            <a:r>
              <a:rPr lang="en-US" dirty="0"/>
              <a:t>Active energy received is Q2+Q3</a:t>
            </a:r>
          </a:p>
        </p:txBody>
      </p:sp>
      <p:pic>
        <p:nvPicPr>
          <p:cNvPr id="4" name="Content Placeholder 3">
            <a:extLst>
              <a:ext uri="{FF2B5EF4-FFF2-40B4-BE49-F238E27FC236}">
                <a16:creationId xmlns:a16="http://schemas.microsoft.com/office/drawing/2014/main" id="{5244EDC2-B44B-40E0-995C-88E8E70BC54E}"/>
              </a:ext>
            </a:extLst>
          </p:cNvPr>
          <p:cNvPicPr>
            <a:picLocks noGrp="1" noChangeAspect="1"/>
          </p:cNvPicPr>
          <p:nvPr>
            <p:ph sz="quarter" idx="19"/>
          </p:nvPr>
        </p:nvPicPr>
        <p:blipFill>
          <a:blip r:embed="rId2"/>
          <a:stretch>
            <a:fillRect/>
          </a:stretch>
        </p:blipFill>
        <p:spPr>
          <a:xfrm>
            <a:off x="6386921" y="1202432"/>
            <a:ext cx="2310584" cy="2286198"/>
          </a:xfrm>
          <a:prstGeom prst="rect">
            <a:avLst/>
          </a:prstGeom>
        </p:spPr>
      </p:pic>
      <p:sp>
        <p:nvSpPr>
          <p:cNvPr id="11" name="Text Placeholder 10">
            <a:extLst>
              <a:ext uri="{FF2B5EF4-FFF2-40B4-BE49-F238E27FC236}">
                <a16:creationId xmlns:a16="http://schemas.microsoft.com/office/drawing/2014/main" id="{4D36BB24-12B4-44CE-8549-F2DB4A48F44A}"/>
              </a:ext>
            </a:extLst>
          </p:cNvPr>
          <p:cNvSpPr>
            <a:spLocks noGrp="1"/>
          </p:cNvSpPr>
          <p:nvPr>
            <p:ph type="body" sz="quarter" idx="32"/>
          </p:nvPr>
        </p:nvSpPr>
        <p:spPr/>
        <p:txBody>
          <a:bodyPr/>
          <a:lstStyle/>
          <a:p>
            <a:r>
              <a:rPr lang="en-US" dirty="0"/>
              <a:t>Power Circle</a:t>
            </a:r>
          </a:p>
        </p:txBody>
      </p:sp>
      <p:sp>
        <p:nvSpPr>
          <p:cNvPr id="12" name="Text Placeholder 11">
            <a:extLst>
              <a:ext uri="{FF2B5EF4-FFF2-40B4-BE49-F238E27FC236}">
                <a16:creationId xmlns:a16="http://schemas.microsoft.com/office/drawing/2014/main" id="{2CAF0A2B-99BA-415E-833C-018919892298}"/>
              </a:ext>
            </a:extLst>
          </p:cNvPr>
          <p:cNvSpPr>
            <a:spLocks noGrp="1"/>
          </p:cNvSpPr>
          <p:nvPr>
            <p:ph type="body" sz="quarter" idx="33"/>
          </p:nvPr>
        </p:nvSpPr>
        <p:spPr/>
        <p:txBody>
          <a:bodyPr/>
          <a:lstStyle/>
          <a:p>
            <a:r>
              <a:rPr lang="en-US" dirty="0"/>
              <a:t>Quadrant or Quantity</a:t>
            </a:r>
          </a:p>
        </p:txBody>
      </p:sp>
      <p:sp>
        <p:nvSpPr>
          <p:cNvPr id="5" name="Slide Number Placeholder 4">
            <a:extLst>
              <a:ext uri="{FF2B5EF4-FFF2-40B4-BE49-F238E27FC236}">
                <a16:creationId xmlns:a16="http://schemas.microsoft.com/office/drawing/2014/main" id="{CB2B2902-F015-4B5D-8FDE-11324362F384}"/>
              </a:ext>
            </a:extLst>
          </p:cNvPr>
          <p:cNvSpPr>
            <a:spLocks noGrp="1"/>
          </p:cNvSpPr>
          <p:nvPr>
            <p:ph type="sldNum" sz="quarter" idx="4"/>
          </p:nvPr>
        </p:nvSpPr>
        <p:spPr/>
        <p:txBody>
          <a:bodyPr/>
          <a:lstStyle/>
          <a:p>
            <a:r>
              <a:rPr lang="en-US"/>
              <a:t>Page </a:t>
            </a:r>
            <a:fld id="{5A9C12DC-491F-9444-86A2-13AC5C62A2FC}" type="slidenum">
              <a:rPr lang="en-US" smtClean="0"/>
              <a:pPr/>
              <a:t>66</a:t>
            </a:fld>
            <a:endParaRPr lang="en-US" dirty="0"/>
          </a:p>
        </p:txBody>
      </p:sp>
      <p:sp>
        <p:nvSpPr>
          <p:cNvPr id="6" name="Footer Placeholder 5">
            <a:extLst>
              <a:ext uri="{FF2B5EF4-FFF2-40B4-BE49-F238E27FC236}">
                <a16:creationId xmlns:a16="http://schemas.microsoft.com/office/drawing/2014/main" id="{C38DE797-4B1D-4534-A34F-78EF47FAD9CD}"/>
              </a:ext>
            </a:extLst>
          </p:cNvPr>
          <p:cNvSpPr>
            <a:spLocks noGrp="1"/>
          </p:cNvSpPr>
          <p:nvPr>
            <p:ph type="ftr" sz="quarter" idx="3"/>
          </p:nvPr>
        </p:nvSpPr>
        <p:spPr/>
        <p:txBody>
          <a:bodyPr/>
          <a:lstStyle/>
          <a:p>
            <a:r>
              <a:rPr lang="en-US"/>
              <a:t>Property of Schneider Electric |</a:t>
            </a:r>
            <a:endParaRPr lang="en-US" dirty="0"/>
          </a:p>
        </p:txBody>
      </p:sp>
      <p:pic>
        <p:nvPicPr>
          <p:cNvPr id="14" name="Picture 13">
            <a:extLst>
              <a:ext uri="{FF2B5EF4-FFF2-40B4-BE49-F238E27FC236}">
                <a16:creationId xmlns:a16="http://schemas.microsoft.com/office/drawing/2014/main" id="{0D173F74-5BBB-42E0-8393-1BC25120020F}"/>
              </a:ext>
            </a:extLst>
          </p:cNvPr>
          <p:cNvPicPr>
            <a:picLocks noChangeAspect="1"/>
          </p:cNvPicPr>
          <p:nvPr/>
        </p:nvPicPr>
        <p:blipFill>
          <a:blip r:embed="rId3"/>
          <a:stretch>
            <a:fillRect/>
          </a:stretch>
        </p:blipFill>
        <p:spPr>
          <a:xfrm>
            <a:off x="6386921" y="1202024"/>
            <a:ext cx="2309361" cy="2286000"/>
          </a:xfrm>
          <a:prstGeom prst="rect">
            <a:avLst/>
          </a:prstGeom>
        </p:spPr>
      </p:pic>
    </p:spTree>
    <p:extLst>
      <p:ext uri="{BB962C8B-B14F-4D97-AF65-F5344CB8AC3E}">
        <p14:creationId xmlns:p14="http://schemas.microsoft.com/office/powerpoint/2010/main" val="325016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par>
                                <p:cTn id="8" presetID="14" presetClass="exit" presetSubtype="10" fill="hold" nodeType="withEffect">
                                  <p:stCondLst>
                                    <p:cond delay="0"/>
                                  </p:stCondLst>
                                  <p:childTnLst>
                                    <p:animEffect transition="out" filter="randombar(horizontal)">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8F5E278-528E-4258-B19D-DF64C24CAAA4}"/>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F0779912-C64E-4394-B9C0-7CEF33FD5327}"/>
              </a:ext>
            </a:extLst>
          </p:cNvPr>
          <p:cNvSpPr>
            <a:spLocks noGrp="1"/>
          </p:cNvSpPr>
          <p:nvPr>
            <p:ph type="body" sz="quarter" idx="16"/>
          </p:nvPr>
        </p:nvSpPr>
        <p:spPr/>
        <p:txBody>
          <a:bodyPr/>
          <a:lstStyle/>
          <a:p>
            <a:endParaRPr lang="en-US"/>
          </a:p>
        </p:txBody>
      </p:sp>
      <p:sp>
        <p:nvSpPr>
          <p:cNvPr id="9" name="Content Placeholder 8">
            <a:extLst>
              <a:ext uri="{FF2B5EF4-FFF2-40B4-BE49-F238E27FC236}">
                <a16:creationId xmlns:a16="http://schemas.microsoft.com/office/drawing/2014/main" id="{9AB471DC-547E-4A04-ACE7-1ED2AEBE99CC}"/>
              </a:ext>
            </a:extLst>
          </p:cNvPr>
          <p:cNvSpPr>
            <a:spLocks noGrp="1"/>
          </p:cNvSpPr>
          <p:nvPr>
            <p:ph sz="quarter" idx="18"/>
          </p:nvPr>
        </p:nvSpPr>
        <p:spPr/>
        <p:txBody>
          <a:bodyPr/>
          <a:lstStyle/>
          <a:p>
            <a:pPr marL="301624" indent="-285750">
              <a:buFont typeface="Arial" panose="020B0604020202020204" pitchFamily="34" charset="0"/>
              <a:buChar char="•"/>
            </a:pPr>
            <a:r>
              <a:rPr lang="en-US" dirty="0"/>
              <a:t>Active energy delivered is Q1+Q4</a:t>
            </a:r>
          </a:p>
          <a:p>
            <a:pPr marL="301624" indent="-285750">
              <a:buFont typeface="Arial" panose="020B0604020202020204" pitchFamily="34" charset="0"/>
              <a:buChar char="•"/>
            </a:pPr>
            <a:r>
              <a:rPr lang="en-US" dirty="0"/>
              <a:t>Active energy received is Q2+Q3</a:t>
            </a:r>
          </a:p>
          <a:p>
            <a:pPr marL="301624" indent="-285750">
              <a:buFont typeface="Arial" panose="020B0604020202020204" pitchFamily="34" charset="0"/>
              <a:buChar char="•"/>
            </a:pPr>
            <a:r>
              <a:rPr lang="en-US" dirty="0"/>
              <a:t>Reactive energy delivered is Q1+Q2</a:t>
            </a:r>
          </a:p>
        </p:txBody>
      </p:sp>
      <p:pic>
        <p:nvPicPr>
          <p:cNvPr id="10" name="Content Placeholder 9">
            <a:extLst>
              <a:ext uri="{FF2B5EF4-FFF2-40B4-BE49-F238E27FC236}">
                <a16:creationId xmlns:a16="http://schemas.microsoft.com/office/drawing/2014/main" id="{A2FF11F3-FF0F-4F00-A0C1-D463F2F743FF}"/>
              </a:ext>
            </a:extLst>
          </p:cNvPr>
          <p:cNvPicPr>
            <a:picLocks noGrp="1" noChangeAspect="1"/>
          </p:cNvPicPr>
          <p:nvPr>
            <p:ph sz="quarter" idx="19"/>
          </p:nvPr>
        </p:nvPicPr>
        <p:blipFill>
          <a:blip r:embed="rId2"/>
          <a:stretch>
            <a:fillRect/>
          </a:stretch>
        </p:blipFill>
        <p:spPr>
          <a:xfrm>
            <a:off x="6386921" y="1202432"/>
            <a:ext cx="2310584" cy="2286198"/>
          </a:xfrm>
          <a:prstGeom prst="rect">
            <a:avLst/>
          </a:prstGeom>
        </p:spPr>
      </p:pic>
      <p:sp>
        <p:nvSpPr>
          <p:cNvPr id="11" name="Text Placeholder 10">
            <a:extLst>
              <a:ext uri="{FF2B5EF4-FFF2-40B4-BE49-F238E27FC236}">
                <a16:creationId xmlns:a16="http://schemas.microsoft.com/office/drawing/2014/main" id="{4D36BB24-12B4-44CE-8549-F2DB4A48F44A}"/>
              </a:ext>
            </a:extLst>
          </p:cNvPr>
          <p:cNvSpPr>
            <a:spLocks noGrp="1"/>
          </p:cNvSpPr>
          <p:nvPr>
            <p:ph type="body" sz="quarter" idx="32"/>
          </p:nvPr>
        </p:nvSpPr>
        <p:spPr/>
        <p:txBody>
          <a:bodyPr/>
          <a:lstStyle/>
          <a:p>
            <a:r>
              <a:rPr lang="en-US" dirty="0"/>
              <a:t>Power Circle</a:t>
            </a:r>
          </a:p>
        </p:txBody>
      </p:sp>
      <p:sp>
        <p:nvSpPr>
          <p:cNvPr id="12" name="Text Placeholder 11">
            <a:extLst>
              <a:ext uri="{FF2B5EF4-FFF2-40B4-BE49-F238E27FC236}">
                <a16:creationId xmlns:a16="http://schemas.microsoft.com/office/drawing/2014/main" id="{2CAF0A2B-99BA-415E-833C-018919892298}"/>
              </a:ext>
            </a:extLst>
          </p:cNvPr>
          <p:cNvSpPr>
            <a:spLocks noGrp="1"/>
          </p:cNvSpPr>
          <p:nvPr>
            <p:ph type="body" sz="quarter" idx="33"/>
          </p:nvPr>
        </p:nvSpPr>
        <p:spPr/>
        <p:txBody>
          <a:bodyPr/>
          <a:lstStyle/>
          <a:p>
            <a:r>
              <a:rPr lang="en-US" dirty="0"/>
              <a:t>Quadrant or Quantity</a:t>
            </a:r>
          </a:p>
        </p:txBody>
      </p:sp>
      <p:sp>
        <p:nvSpPr>
          <p:cNvPr id="5" name="Slide Number Placeholder 4">
            <a:extLst>
              <a:ext uri="{FF2B5EF4-FFF2-40B4-BE49-F238E27FC236}">
                <a16:creationId xmlns:a16="http://schemas.microsoft.com/office/drawing/2014/main" id="{CB2B2902-F015-4B5D-8FDE-11324362F384}"/>
              </a:ext>
            </a:extLst>
          </p:cNvPr>
          <p:cNvSpPr>
            <a:spLocks noGrp="1"/>
          </p:cNvSpPr>
          <p:nvPr>
            <p:ph type="sldNum" sz="quarter" idx="4"/>
          </p:nvPr>
        </p:nvSpPr>
        <p:spPr/>
        <p:txBody>
          <a:bodyPr/>
          <a:lstStyle/>
          <a:p>
            <a:r>
              <a:rPr lang="en-US"/>
              <a:t>Page </a:t>
            </a:r>
            <a:fld id="{5A9C12DC-491F-9444-86A2-13AC5C62A2FC}" type="slidenum">
              <a:rPr lang="en-US" smtClean="0"/>
              <a:pPr/>
              <a:t>67</a:t>
            </a:fld>
            <a:endParaRPr lang="en-US" dirty="0"/>
          </a:p>
        </p:txBody>
      </p:sp>
      <p:sp>
        <p:nvSpPr>
          <p:cNvPr id="6" name="Footer Placeholder 5">
            <a:extLst>
              <a:ext uri="{FF2B5EF4-FFF2-40B4-BE49-F238E27FC236}">
                <a16:creationId xmlns:a16="http://schemas.microsoft.com/office/drawing/2014/main" id="{C38DE797-4B1D-4534-A34F-78EF47FAD9CD}"/>
              </a:ext>
            </a:extLst>
          </p:cNvPr>
          <p:cNvSpPr>
            <a:spLocks noGrp="1"/>
          </p:cNvSpPr>
          <p:nvPr>
            <p:ph type="ftr" sz="quarter" idx="3"/>
          </p:nvPr>
        </p:nvSpPr>
        <p:spPr/>
        <p:txBody>
          <a:bodyPr/>
          <a:lstStyle/>
          <a:p>
            <a:r>
              <a:rPr lang="en-US"/>
              <a:t>Property of Schneider Electric |</a:t>
            </a:r>
            <a:endParaRPr lang="en-US" dirty="0"/>
          </a:p>
        </p:txBody>
      </p:sp>
      <p:pic>
        <p:nvPicPr>
          <p:cNvPr id="13" name="Picture 12">
            <a:extLst>
              <a:ext uri="{FF2B5EF4-FFF2-40B4-BE49-F238E27FC236}">
                <a16:creationId xmlns:a16="http://schemas.microsoft.com/office/drawing/2014/main" id="{AE57B33A-3F46-47D8-92B4-89D8099B9284}"/>
              </a:ext>
            </a:extLst>
          </p:cNvPr>
          <p:cNvPicPr>
            <a:picLocks noChangeAspect="1"/>
          </p:cNvPicPr>
          <p:nvPr/>
        </p:nvPicPr>
        <p:blipFill>
          <a:blip r:embed="rId3"/>
          <a:stretch>
            <a:fillRect/>
          </a:stretch>
        </p:blipFill>
        <p:spPr>
          <a:xfrm>
            <a:off x="6386921" y="1202024"/>
            <a:ext cx="2309361" cy="2286000"/>
          </a:xfrm>
          <a:prstGeom prst="rect">
            <a:avLst/>
          </a:prstGeom>
        </p:spPr>
      </p:pic>
    </p:spTree>
    <p:extLst>
      <p:ext uri="{BB962C8B-B14F-4D97-AF65-F5344CB8AC3E}">
        <p14:creationId xmlns:p14="http://schemas.microsoft.com/office/powerpoint/2010/main" val="242737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par>
                                <p:cTn id="8" presetID="14" presetClass="exit" presetSubtype="10" fill="hold" nodeType="withEffect">
                                  <p:stCondLst>
                                    <p:cond delay="0"/>
                                  </p:stCondLst>
                                  <p:childTnLst>
                                    <p:animEffect transition="out" filter="randombar(horizontal)">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8F5E278-528E-4258-B19D-DF64C24CAAA4}"/>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F0779912-C64E-4394-B9C0-7CEF33FD5327}"/>
              </a:ext>
            </a:extLst>
          </p:cNvPr>
          <p:cNvSpPr>
            <a:spLocks noGrp="1"/>
          </p:cNvSpPr>
          <p:nvPr>
            <p:ph type="body" sz="quarter" idx="16"/>
          </p:nvPr>
        </p:nvSpPr>
        <p:spPr/>
        <p:txBody>
          <a:bodyPr/>
          <a:lstStyle/>
          <a:p>
            <a:endParaRPr lang="en-US"/>
          </a:p>
        </p:txBody>
      </p:sp>
      <p:sp>
        <p:nvSpPr>
          <p:cNvPr id="9" name="Content Placeholder 8">
            <a:extLst>
              <a:ext uri="{FF2B5EF4-FFF2-40B4-BE49-F238E27FC236}">
                <a16:creationId xmlns:a16="http://schemas.microsoft.com/office/drawing/2014/main" id="{9AB471DC-547E-4A04-ACE7-1ED2AEBE99CC}"/>
              </a:ext>
            </a:extLst>
          </p:cNvPr>
          <p:cNvSpPr>
            <a:spLocks noGrp="1"/>
          </p:cNvSpPr>
          <p:nvPr>
            <p:ph sz="quarter" idx="18"/>
          </p:nvPr>
        </p:nvSpPr>
        <p:spPr/>
        <p:txBody>
          <a:bodyPr/>
          <a:lstStyle/>
          <a:p>
            <a:pPr marL="301624" indent="-285750">
              <a:buFont typeface="Arial" panose="020B0604020202020204" pitchFamily="34" charset="0"/>
              <a:buChar char="•"/>
            </a:pPr>
            <a:r>
              <a:rPr lang="en-US" dirty="0"/>
              <a:t>Active energy delivered is Q1+Q4</a:t>
            </a:r>
          </a:p>
          <a:p>
            <a:pPr marL="301624" indent="-285750">
              <a:buFont typeface="Arial" panose="020B0604020202020204" pitchFamily="34" charset="0"/>
              <a:buChar char="•"/>
            </a:pPr>
            <a:r>
              <a:rPr lang="en-US" dirty="0"/>
              <a:t>Active energy received is Q2+Q3</a:t>
            </a:r>
          </a:p>
          <a:p>
            <a:pPr marL="301624" indent="-285750">
              <a:buFont typeface="Arial" panose="020B0604020202020204" pitchFamily="34" charset="0"/>
              <a:buChar char="•"/>
            </a:pPr>
            <a:r>
              <a:rPr lang="en-US" dirty="0"/>
              <a:t>Reactive energy delivered is Q1+Q2</a:t>
            </a:r>
          </a:p>
          <a:p>
            <a:pPr marL="301624" indent="-285750">
              <a:buFont typeface="Arial" panose="020B0604020202020204" pitchFamily="34" charset="0"/>
              <a:buChar char="•"/>
            </a:pPr>
            <a:r>
              <a:rPr lang="en-US" dirty="0"/>
              <a:t>Reactive energy received is Q3+Q4</a:t>
            </a:r>
          </a:p>
        </p:txBody>
      </p:sp>
      <p:pic>
        <p:nvPicPr>
          <p:cNvPr id="4" name="Content Placeholder 3">
            <a:extLst>
              <a:ext uri="{FF2B5EF4-FFF2-40B4-BE49-F238E27FC236}">
                <a16:creationId xmlns:a16="http://schemas.microsoft.com/office/drawing/2014/main" id="{B63F4128-1784-4865-8818-061B943726E3}"/>
              </a:ext>
            </a:extLst>
          </p:cNvPr>
          <p:cNvPicPr>
            <a:picLocks noGrp="1" noChangeAspect="1"/>
          </p:cNvPicPr>
          <p:nvPr>
            <p:ph sz="quarter" idx="19"/>
          </p:nvPr>
        </p:nvPicPr>
        <p:blipFill>
          <a:blip r:embed="rId2"/>
          <a:stretch>
            <a:fillRect/>
          </a:stretch>
        </p:blipFill>
        <p:spPr>
          <a:xfrm>
            <a:off x="6386921" y="1202432"/>
            <a:ext cx="2310584" cy="2286198"/>
          </a:xfrm>
          <a:prstGeom prst="rect">
            <a:avLst/>
          </a:prstGeom>
        </p:spPr>
      </p:pic>
      <p:sp>
        <p:nvSpPr>
          <p:cNvPr id="11" name="Text Placeholder 10">
            <a:extLst>
              <a:ext uri="{FF2B5EF4-FFF2-40B4-BE49-F238E27FC236}">
                <a16:creationId xmlns:a16="http://schemas.microsoft.com/office/drawing/2014/main" id="{4D36BB24-12B4-44CE-8549-F2DB4A48F44A}"/>
              </a:ext>
            </a:extLst>
          </p:cNvPr>
          <p:cNvSpPr>
            <a:spLocks noGrp="1"/>
          </p:cNvSpPr>
          <p:nvPr>
            <p:ph type="body" sz="quarter" idx="32"/>
          </p:nvPr>
        </p:nvSpPr>
        <p:spPr/>
        <p:txBody>
          <a:bodyPr/>
          <a:lstStyle/>
          <a:p>
            <a:r>
              <a:rPr lang="en-US" dirty="0"/>
              <a:t>Power Circle</a:t>
            </a:r>
          </a:p>
        </p:txBody>
      </p:sp>
      <p:sp>
        <p:nvSpPr>
          <p:cNvPr id="12" name="Text Placeholder 11">
            <a:extLst>
              <a:ext uri="{FF2B5EF4-FFF2-40B4-BE49-F238E27FC236}">
                <a16:creationId xmlns:a16="http://schemas.microsoft.com/office/drawing/2014/main" id="{2CAF0A2B-99BA-415E-833C-018919892298}"/>
              </a:ext>
            </a:extLst>
          </p:cNvPr>
          <p:cNvSpPr>
            <a:spLocks noGrp="1"/>
          </p:cNvSpPr>
          <p:nvPr>
            <p:ph type="body" sz="quarter" idx="33"/>
          </p:nvPr>
        </p:nvSpPr>
        <p:spPr/>
        <p:txBody>
          <a:bodyPr/>
          <a:lstStyle/>
          <a:p>
            <a:r>
              <a:rPr lang="en-US" dirty="0"/>
              <a:t>Quadrant or Quantity</a:t>
            </a:r>
          </a:p>
        </p:txBody>
      </p:sp>
      <p:sp>
        <p:nvSpPr>
          <p:cNvPr id="5" name="Slide Number Placeholder 4">
            <a:extLst>
              <a:ext uri="{FF2B5EF4-FFF2-40B4-BE49-F238E27FC236}">
                <a16:creationId xmlns:a16="http://schemas.microsoft.com/office/drawing/2014/main" id="{CB2B2902-F015-4B5D-8FDE-11324362F384}"/>
              </a:ext>
            </a:extLst>
          </p:cNvPr>
          <p:cNvSpPr>
            <a:spLocks noGrp="1"/>
          </p:cNvSpPr>
          <p:nvPr>
            <p:ph type="sldNum" sz="quarter" idx="4"/>
          </p:nvPr>
        </p:nvSpPr>
        <p:spPr/>
        <p:txBody>
          <a:bodyPr/>
          <a:lstStyle/>
          <a:p>
            <a:r>
              <a:rPr lang="en-US"/>
              <a:t>Page </a:t>
            </a:r>
            <a:fld id="{5A9C12DC-491F-9444-86A2-13AC5C62A2FC}" type="slidenum">
              <a:rPr lang="en-US" smtClean="0"/>
              <a:pPr/>
              <a:t>68</a:t>
            </a:fld>
            <a:endParaRPr lang="en-US" dirty="0"/>
          </a:p>
        </p:txBody>
      </p:sp>
      <p:sp>
        <p:nvSpPr>
          <p:cNvPr id="6" name="Footer Placeholder 5">
            <a:extLst>
              <a:ext uri="{FF2B5EF4-FFF2-40B4-BE49-F238E27FC236}">
                <a16:creationId xmlns:a16="http://schemas.microsoft.com/office/drawing/2014/main" id="{C38DE797-4B1D-4534-A34F-78EF47FAD9CD}"/>
              </a:ext>
            </a:extLst>
          </p:cNvPr>
          <p:cNvSpPr>
            <a:spLocks noGrp="1"/>
          </p:cNvSpPr>
          <p:nvPr>
            <p:ph type="ftr" sz="quarter" idx="3"/>
          </p:nvPr>
        </p:nvSpPr>
        <p:spPr/>
        <p:txBody>
          <a:bodyPr/>
          <a:lstStyle/>
          <a:p>
            <a:r>
              <a:rPr lang="en-US"/>
              <a:t>Property of Schneider Electric |</a:t>
            </a:r>
            <a:endParaRPr lang="en-US" dirty="0"/>
          </a:p>
        </p:txBody>
      </p:sp>
      <p:pic>
        <p:nvPicPr>
          <p:cNvPr id="27" name="Picture 26">
            <a:extLst>
              <a:ext uri="{FF2B5EF4-FFF2-40B4-BE49-F238E27FC236}">
                <a16:creationId xmlns:a16="http://schemas.microsoft.com/office/drawing/2014/main" id="{5A9FE4CD-BF54-48F9-809A-2EB4816EB2C8}"/>
              </a:ext>
            </a:extLst>
          </p:cNvPr>
          <p:cNvPicPr>
            <a:picLocks noChangeAspect="1"/>
          </p:cNvPicPr>
          <p:nvPr/>
        </p:nvPicPr>
        <p:blipFill>
          <a:blip r:embed="rId3"/>
          <a:stretch>
            <a:fillRect/>
          </a:stretch>
        </p:blipFill>
        <p:spPr>
          <a:xfrm>
            <a:off x="6386921" y="1202024"/>
            <a:ext cx="2309361" cy="2286000"/>
          </a:xfrm>
          <a:prstGeom prst="rect">
            <a:avLst/>
          </a:prstGeom>
        </p:spPr>
      </p:pic>
    </p:spTree>
    <p:extLst>
      <p:ext uri="{BB962C8B-B14F-4D97-AF65-F5344CB8AC3E}">
        <p14:creationId xmlns:p14="http://schemas.microsoft.com/office/powerpoint/2010/main" val="241109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500"/>
                                        <p:tgtEl>
                                          <p:spTgt spid="9">
                                            <p:txEl>
                                              <p:pRg st="3" end="3"/>
                                            </p:txEl>
                                          </p:spTgt>
                                        </p:tgtEl>
                                      </p:cBhvr>
                                    </p:animEffect>
                                  </p:childTnLst>
                                </p:cTn>
                              </p:par>
                              <p:par>
                                <p:cTn id="8" presetID="14" presetClass="exit" presetSubtype="10" fill="hold" nodeType="withEffect">
                                  <p:stCondLst>
                                    <p:cond delay="0"/>
                                  </p:stCondLst>
                                  <p:childTnLst>
                                    <p:animEffect transition="out" filter="randombar(horizontal)">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4"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E283528-8D72-42F4-AC7D-B323CA1E1526}"/>
              </a:ext>
            </a:extLst>
          </p:cNvPr>
          <p:cNvSpPr>
            <a:spLocks noGrp="1"/>
          </p:cNvSpPr>
          <p:nvPr>
            <p:ph type="sldNum" sz="quarter" idx="4"/>
          </p:nvPr>
        </p:nvSpPr>
        <p:spPr/>
        <p:txBody>
          <a:bodyPr/>
          <a:lstStyle/>
          <a:p>
            <a:r>
              <a:rPr lang="en-US"/>
              <a:t>Page </a:t>
            </a:r>
            <a:fld id="{5A9C12DC-491F-9444-86A2-13AC5C62A2FC}" type="slidenum">
              <a:rPr lang="en-US" smtClean="0"/>
              <a:pPr/>
              <a:t>69</a:t>
            </a:fld>
            <a:endParaRPr lang="en-US" dirty="0"/>
          </a:p>
        </p:txBody>
      </p:sp>
      <p:sp>
        <p:nvSpPr>
          <p:cNvPr id="6" name="Footer Placeholder 5">
            <a:extLst>
              <a:ext uri="{FF2B5EF4-FFF2-40B4-BE49-F238E27FC236}">
                <a16:creationId xmlns:a16="http://schemas.microsoft.com/office/drawing/2014/main" id="{F573659F-6781-499C-B01B-A5114511B4AF}"/>
              </a:ext>
            </a:extLst>
          </p:cNvPr>
          <p:cNvSpPr>
            <a:spLocks noGrp="1"/>
          </p:cNvSpPr>
          <p:nvPr>
            <p:ph type="ftr" sz="quarter" idx="3"/>
          </p:nvPr>
        </p:nvSpPr>
        <p:spPr/>
        <p:txBody>
          <a:bodyPr/>
          <a:lstStyle/>
          <a:p>
            <a:r>
              <a:rPr lang="en-US"/>
              <a:t>Property of Schneider Electric |</a:t>
            </a:r>
            <a:endParaRPr lang="en-US" dirty="0"/>
          </a:p>
        </p:txBody>
      </p:sp>
      <p:sp>
        <p:nvSpPr>
          <p:cNvPr id="7" name="Oval 6">
            <a:extLst>
              <a:ext uri="{FF2B5EF4-FFF2-40B4-BE49-F238E27FC236}">
                <a16:creationId xmlns:a16="http://schemas.microsoft.com/office/drawing/2014/main" id="{F11D0787-82C3-4889-AA56-96AA8C13BB65}"/>
              </a:ext>
            </a:extLst>
          </p:cNvPr>
          <p:cNvSpPr/>
          <p:nvPr/>
        </p:nvSpPr>
        <p:spPr>
          <a:xfrm>
            <a:off x="680313" y="541324"/>
            <a:ext cx="3657600" cy="3657600"/>
          </a:xfrm>
          <a:prstGeom prst="ellipse">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270D1DB-2C63-4E7D-9F7E-6D8A27FF1C3D}"/>
              </a:ext>
            </a:extLst>
          </p:cNvPr>
          <p:cNvSpPr txBox="1"/>
          <p:nvPr/>
        </p:nvSpPr>
        <p:spPr>
          <a:xfrm>
            <a:off x="2326163" y="4198924"/>
            <a:ext cx="327333" cy="246221"/>
          </a:xfrm>
          <a:prstGeom prst="rect">
            <a:avLst/>
          </a:prstGeom>
          <a:noFill/>
        </p:spPr>
        <p:txBody>
          <a:bodyPr wrap="none" rtlCol="0">
            <a:spAutoFit/>
          </a:bodyPr>
          <a:lstStyle/>
          <a:p>
            <a:pPr algn="ctr"/>
            <a:r>
              <a:rPr lang="en-US" sz="1000" dirty="0"/>
              <a:t>-Q</a:t>
            </a:r>
          </a:p>
        </p:txBody>
      </p:sp>
      <p:sp>
        <p:nvSpPr>
          <p:cNvPr id="41" name="TextBox 40">
            <a:extLst>
              <a:ext uri="{FF2B5EF4-FFF2-40B4-BE49-F238E27FC236}">
                <a16:creationId xmlns:a16="http://schemas.microsoft.com/office/drawing/2014/main" id="{D4490347-0F95-41F2-8C5A-59CF26AEACF2}"/>
              </a:ext>
            </a:extLst>
          </p:cNvPr>
          <p:cNvSpPr txBox="1"/>
          <p:nvPr/>
        </p:nvSpPr>
        <p:spPr>
          <a:xfrm>
            <a:off x="4289273" y="2247012"/>
            <a:ext cx="344966" cy="246221"/>
          </a:xfrm>
          <a:prstGeom prst="rect">
            <a:avLst/>
          </a:prstGeom>
          <a:noFill/>
        </p:spPr>
        <p:txBody>
          <a:bodyPr wrap="none" rtlCol="0">
            <a:spAutoFit/>
          </a:bodyPr>
          <a:lstStyle/>
          <a:p>
            <a:pPr algn="ctr"/>
            <a:r>
              <a:rPr lang="en-US" sz="1000" dirty="0"/>
              <a:t>+P</a:t>
            </a:r>
          </a:p>
        </p:txBody>
      </p:sp>
      <p:sp>
        <p:nvSpPr>
          <p:cNvPr id="42" name="TextBox 41">
            <a:extLst>
              <a:ext uri="{FF2B5EF4-FFF2-40B4-BE49-F238E27FC236}">
                <a16:creationId xmlns:a16="http://schemas.microsoft.com/office/drawing/2014/main" id="{5EDBF20B-1E8F-4784-BB46-2547D15C95E6}"/>
              </a:ext>
            </a:extLst>
          </p:cNvPr>
          <p:cNvSpPr txBox="1"/>
          <p:nvPr/>
        </p:nvSpPr>
        <p:spPr>
          <a:xfrm>
            <a:off x="416048" y="2247013"/>
            <a:ext cx="312906" cy="246221"/>
          </a:xfrm>
          <a:prstGeom prst="rect">
            <a:avLst/>
          </a:prstGeom>
          <a:noFill/>
        </p:spPr>
        <p:txBody>
          <a:bodyPr wrap="none" rtlCol="0">
            <a:spAutoFit/>
          </a:bodyPr>
          <a:lstStyle/>
          <a:p>
            <a:pPr algn="ctr"/>
            <a:r>
              <a:rPr lang="en-US" sz="1000" dirty="0"/>
              <a:t>-P</a:t>
            </a:r>
          </a:p>
        </p:txBody>
      </p:sp>
      <p:sp>
        <p:nvSpPr>
          <p:cNvPr id="75" name="TextBox 74">
            <a:extLst>
              <a:ext uri="{FF2B5EF4-FFF2-40B4-BE49-F238E27FC236}">
                <a16:creationId xmlns:a16="http://schemas.microsoft.com/office/drawing/2014/main" id="{4BEA377A-7CF0-4EBF-A780-BF7345AC2BDD}"/>
              </a:ext>
            </a:extLst>
          </p:cNvPr>
          <p:cNvSpPr txBox="1"/>
          <p:nvPr/>
        </p:nvSpPr>
        <p:spPr>
          <a:xfrm>
            <a:off x="2329416" y="295103"/>
            <a:ext cx="359393" cy="246221"/>
          </a:xfrm>
          <a:prstGeom prst="rect">
            <a:avLst/>
          </a:prstGeom>
          <a:noFill/>
        </p:spPr>
        <p:txBody>
          <a:bodyPr wrap="none" rtlCol="0">
            <a:spAutoFit/>
          </a:bodyPr>
          <a:lstStyle/>
          <a:p>
            <a:pPr algn="ctr"/>
            <a:r>
              <a:rPr lang="en-US" sz="1000" dirty="0"/>
              <a:t>+Q</a:t>
            </a:r>
          </a:p>
        </p:txBody>
      </p:sp>
      <p:sp>
        <p:nvSpPr>
          <p:cNvPr id="77" name="Chord 76">
            <a:extLst>
              <a:ext uri="{FF2B5EF4-FFF2-40B4-BE49-F238E27FC236}">
                <a16:creationId xmlns:a16="http://schemas.microsoft.com/office/drawing/2014/main" id="{5BF1AFB8-F073-4F50-9E73-085EAC441374}"/>
              </a:ext>
            </a:extLst>
          </p:cNvPr>
          <p:cNvSpPr/>
          <p:nvPr/>
        </p:nvSpPr>
        <p:spPr>
          <a:xfrm rot="16200000" flipV="1">
            <a:off x="680313" y="541323"/>
            <a:ext cx="3657600" cy="3657600"/>
          </a:xfrm>
          <a:prstGeom prst="chord">
            <a:avLst>
              <a:gd name="adj1" fmla="val 5404174"/>
              <a:gd name="adj2" fmla="val 16200000"/>
            </a:avLst>
          </a:prstGeom>
          <a:solidFill>
            <a:srgbClr val="36C7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3002F22E-75C1-4E71-9D95-B6AD56C509D9}"/>
              </a:ext>
            </a:extLst>
          </p:cNvPr>
          <p:cNvSpPr txBox="1"/>
          <p:nvPr/>
        </p:nvSpPr>
        <p:spPr>
          <a:xfrm>
            <a:off x="2900600" y="1465672"/>
            <a:ext cx="821059" cy="246221"/>
          </a:xfrm>
          <a:prstGeom prst="rect">
            <a:avLst/>
          </a:prstGeom>
          <a:noFill/>
        </p:spPr>
        <p:txBody>
          <a:bodyPr wrap="none" rtlCol="0">
            <a:spAutoFit/>
          </a:bodyPr>
          <a:lstStyle/>
          <a:p>
            <a:pPr algn="ctr"/>
            <a:r>
              <a:rPr lang="en-US" sz="1000" dirty="0"/>
              <a:t>Quadrant 1</a:t>
            </a:r>
          </a:p>
        </p:txBody>
      </p:sp>
      <p:sp>
        <p:nvSpPr>
          <p:cNvPr id="79" name="TextBox 78">
            <a:extLst>
              <a:ext uri="{FF2B5EF4-FFF2-40B4-BE49-F238E27FC236}">
                <a16:creationId xmlns:a16="http://schemas.microsoft.com/office/drawing/2014/main" id="{8A851597-0E47-417A-AC07-02596C9F5ED2}"/>
              </a:ext>
            </a:extLst>
          </p:cNvPr>
          <p:cNvSpPr txBox="1"/>
          <p:nvPr/>
        </p:nvSpPr>
        <p:spPr>
          <a:xfrm>
            <a:off x="1225747" y="1465672"/>
            <a:ext cx="821059" cy="246221"/>
          </a:xfrm>
          <a:prstGeom prst="rect">
            <a:avLst/>
          </a:prstGeom>
          <a:noFill/>
        </p:spPr>
        <p:txBody>
          <a:bodyPr wrap="none" rtlCol="0">
            <a:spAutoFit/>
          </a:bodyPr>
          <a:lstStyle/>
          <a:p>
            <a:pPr algn="ctr"/>
            <a:r>
              <a:rPr lang="en-US" sz="1000" dirty="0"/>
              <a:t>Quadrant 2</a:t>
            </a:r>
          </a:p>
        </p:txBody>
      </p:sp>
      <p:sp>
        <p:nvSpPr>
          <p:cNvPr id="80" name="TextBox 79">
            <a:extLst>
              <a:ext uri="{FF2B5EF4-FFF2-40B4-BE49-F238E27FC236}">
                <a16:creationId xmlns:a16="http://schemas.microsoft.com/office/drawing/2014/main" id="{B0DA652F-2AE1-4616-9785-4DAF2CD41C60}"/>
              </a:ext>
            </a:extLst>
          </p:cNvPr>
          <p:cNvSpPr txBox="1"/>
          <p:nvPr/>
        </p:nvSpPr>
        <p:spPr>
          <a:xfrm>
            <a:off x="1225747" y="3028355"/>
            <a:ext cx="821059" cy="246221"/>
          </a:xfrm>
          <a:prstGeom prst="rect">
            <a:avLst/>
          </a:prstGeom>
          <a:noFill/>
        </p:spPr>
        <p:txBody>
          <a:bodyPr wrap="none" rtlCol="0">
            <a:spAutoFit/>
          </a:bodyPr>
          <a:lstStyle/>
          <a:p>
            <a:pPr algn="ctr"/>
            <a:r>
              <a:rPr lang="en-US" sz="1000" dirty="0"/>
              <a:t>Quadrant 3</a:t>
            </a:r>
          </a:p>
        </p:txBody>
      </p:sp>
      <p:sp>
        <p:nvSpPr>
          <p:cNvPr id="81" name="TextBox 80">
            <a:extLst>
              <a:ext uri="{FF2B5EF4-FFF2-40B4-BE49-F238E27FC236}">
                <a16:creationId xmlns:a16="http://schemas.microsoft.com/office/drawing/2014/main" id="{F586C6B5-C18B-4389-A5DC-D2CA532C2964}"/>
              </a:ext>
            </a:extLst>
          </p:cNvPr>
          <p:cNvSpPr txBox="1"/>
          <p:nvPr/>
        </p:nvSpPr>
        <p:spPr>
          <a:xfrm>
            <a:off x="2900599" y="3028356"/>
            <a:ext cx="821059" cy="246221"/>
          </a:xfrm>
          <a:prstGeom prst="rect">
            <a:avLst/>
          </a:prstGeom>
          <a:noFill/>
        </p:spPr>
        <p:txBody>
          <a:bodyPr wrap="none" rtlCol="0">
            <a:spAutoFit/>
          </a:bodyPr>
          <a:lstStyle/>
          <a:p>
            <a:pPr algn="ctr"/>
            <a:r>
              <a:rPr lang="en-US" sz="1000" dirty="0"/>
              <a:t>Quadrant 4</a:t>
            </a:r>
          </a:p>
        </p:txBody>
      </p:sp>
      <p:sp>
        <p:nvSpPr>
          <p:cNvPr id="82" name="TextBox 81">
            <a:extLst>
              <a:ext uri="{FF2B5EF4-FFF2-40B4-BE49-F238E27FC236}">
                <a16:creationId xmlns:a16="http://schemas.microsoft.com/office/drawing/2014/main" id="{C11C96E8-ED1A-4318-9202-5413BD983DA6}"/>
              </a:ext>
            </a:extLst>
          </p:cNvPr>
          <p:cNvSpPr txBox="1"/>
          <p:nvPr/>
        </p:nvSpPr>
        <p:spPr>
          <a:xfrm>
            <a:off x="5681584" y="171992"/>
            <a:ext cx="1547218" cy="246221"/>
          </a:xfrm>
          <a:prstGeom prst="rect">
            <a:avLst/>
          </a:prstGeom>
          <a:noFill/>
        </p:spPr>
        <p:txBody>
          <a:bodyPr wrap="none" rtlCol="0">
            <a:spAutoFit/>
          </a:bodyPr>
          <a:lstStyle/>
          <a:p>
            <a:pPr algn="ctr"/>
            <a:r>
              <a:rPr lang="en-US" sz="1000" dirty="0"/>
              <a:t>Active Energy Delivered</a:t>
            </a:r>
          </a:p>
        </p:txBody>
      </p:sp>
      <p:sp>
        <p:nvSpPr>
          <p:cNvPr id="83" name="TextBox 82">
            <a:extLst>
              <a:ext uri="{FF2B5EF4-FFF2-40B4-BE49-F238E27FC236}">
                <a16:creationId xmlns:a16="http://schemas.microsoft.com/office/drawing/2014/main" id="{5FC06724-C53A-4B0F-83C6-0923FA105F0F}"/>
              </a:ext>
            </a:extLst>
          </p:cNvPr>
          <p:cNvSpPr txBox="1"/>
          <p:nvPr/>
        </p:nvSpPr>
        <p:spPr>
          <a:xfrm>
            <a:off x="5812113" y="480403"/>
            <a:ext cx="1539204" cy="246221"/>
          </a:xfrm>
          <a:prstGeom prst="rect">
            <a:avLst/>
          </a:prstGeom>
          <a:noFill/>
        </p:spPr>
        <p:txBody>
          <a:bodyPr wrap="none" rtlCol="0">
            <a:spAutoFit/>
          </a:bodyPr>
          <a:lstStyle/>
          <a:p>
            <a:pPr algn="ctr"/>
            <a:r>
              <a:rPr lang="en-US" sz="1000" dirty="0"/>
              <a:t>Active Energy Received</a:t>
            </a:r>
          </a:p>
        </p:txBody>
      </p:sp>
      <p:sp>
        <p:nvSpPr>
          <p:cNvPr id="84" name="TextBox 83">
            <a:extLst>
              <a:ext uri="{FF2B5EF4-FFF2-40B4-BE49-F238E27FC236}">
                <a16:creationId xmlns:a16="http://schemas.microsoft.com/office/drawing/2014/main" id="{8CB91F0D-68BA-4D0F-AA67-C16812783330}"/>
              </a:ext>
            </a:extLst>
          </p:cNvPr>
          <p:cNvSpPr txBox="1"/>
          <p:nvPr/>
        </p:nvSpPr>
        <p:spPr>
          <a:xfrm rot="16200000">
            <a:off x="5689360" y="2180206"/>
            <a:ext cx="1696298" cy="246221"/>
          </a:xfrm>
          <a:prstGeom prst="rect">
            <a:avLst/>
          </a:prstGeom>
          <a:noFill/>
        </p:spPr>
        <p:txBody>
          <a:bodyPr wrap="none" rtlCol="0">
            <a:spAutoFit/>
          </a:bodyPr>
          <a:lstStyle/>
          <a:p>
            <a:pPr algn="ctr"/>
            <a:r>
              <a:rPr lang="en-US" sz="1000" dirty="0"/>
              <a:t>Reactive Energy Delivered</a:t>
            </a:r>
          </a:p>
        </p:txBody>
      </p:sp>
      <p:sp>
        <p:nvSpPr>
          <p:cNvPr id="85" name="TextBox 84">
            <a:extLst>
              <a:ext uri="{FF2B5EF4-FFF2-40B4-BE49-F238E27FC236}">
                <a16:creationId xmlns:a16="http://schemas.microsoft.com/office/drawing/2014/main" id="{11232711-A2FA-485E-9CE8-726D72ECED66}"/>
              </a:ext>
            </a:extLst>
          </p:cNvPr>
          <p:cNvSpPr txBox="1"/>
          <p:nvPr/>
        </p:nvSpPr>
        <p:spPr>
          <a:xfrm rot="16200000">
            <a:off x="1505470" y="3151465"/>
            <a:ext cx="1688284" cy="246221"/>
          </a:xfrm>
          <a:prstGeom prst="rect">
            <a:avLst/>
          </a:prstGeom>
          <a:noFill/>
        </p:spPr>
        <p:txBody>
          <a:bodyPr wrap="none" rtlCol="0">
            <a:spAutoFit/>
          </a:bodyPr>
          <a:lstStyle/>
          <a:p>
            <a:pPr algn="ctr"/>
            <a:r>
              <a:rPr lang="en-US" sz="1000" dirty="0"/>
              <a:t>Reactive Energy Received</a:t>
            </a:r>
          </a:p>
        </p:txBody>
      </p:sp>
      <p:cxnSp>
        <p:nvCxnSpPr>
          <p:cNvPr id="8" name="Straight Connector 7">
            <a:extLst>
              <a:ext uri="{FF2B5EF4-FFF2-40B4-BE49-F238E27FC236}">
                <a16:creationId xmlns:a16="http://schemas.microsoft.com/office/drawing/2014/main" id="{3033FFA5-7037-428A-A1D1-D575DA1ECD78}"/>
              </a:ext>
            </a:extLst>
          </p:cNvPr>
          <p:cNvCxnSpPr>
            <a:stCxn id="7" idx="2"/>
            <a:endCxn id="7" idx="6"/>
          </p:cNvCxnSpPr>
          <p:nvPr/>
        </p:nvCxnSpPr>
        <p:spPr>
          <a:xfrm>
            <a:off x="680313" y="2370124"/>
            <a:ext cx="3657600" cy="0"/>
          </a:xfrm>
          <a:prstGeom prst="line">
            <a:avLst/>
          </a:prstGeom>
          <a:ln w="12700">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DC2E9F6-7417-449F-A321-801711B2B080}"/>
              </a:ext>
            </a:extLst>
          </p:cNvPr>
          <p:cNvCxnSpPr>
            <a:stCxn id="7" idx="0"/>
            <a:endCxn id="7" idx="4"/>
          </p:cNvCxnSpPr>
          <p:nvPr/>
        </p:nvCxnSpPr>
        <p:spPr>
          <a:xfrm>
            <a:off x="2509113" y="541324"/>
            <a:ext cx="0" cy="3657600"/>
          </a:xfrm>
          <a:prstGeom prst="line">
            <a:avLst/>
          </a:prstGeom>
          <a:ln w="12700">
            <a:solidFill>
              <a:schemeClr val="tx1"/>
            </a:solidFill>
            <a:headEnd type="triangle" w="med" len="med"/>
            <a:tailEnd type="triangle" w="med" len="med"/>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59675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DC3882-1981-4CF9-A973-6A156815F011}"/>
              </a:ext>
            </a:extLst>
          </p:cNvPr>
          <p:cNvSpPr>
            <a:spLocks noGrp="1"/>
          </p:cNvSpPr>
          <p:nvPr>
            <p:ph sz="quarter" idx="24"/>
          </p:nvPr>
        </p:nvSpPr>
        <p:spPr/>
        <p:txBody>
          <a:bodyPr/>
          <a:lstStyle/>
          <a:p>
            <a:pPr marL="301624" indent="-285750">
              <a:buFont typeface="Arial" panose="020B0604020202020204" pitchFamily="34" charset="0"/>
              <a:buChar char="•"/>
            </a:pPr>
            <a:r>
              <a:rPr lang="en-US" sz="1200" dirty="0"/>
              <a:t>Inductors similarly are resistive elements in a circuit that don’t have real resistance, but reactance</a:t>
            </a:r>
          </a:p>
          <a:p>
            <a:pPr marL="301624" indent="-285750">
              <a:buFont typeface="Arial" panose="020B0604020202020204" pitchFamily="34" charset="0"/>
              <a:buChar char="•"/>
            </a:pPr>
            <a:r>
              <a:rPr lang="en-US" sz="1200" dirty="0"/>
              <a:t>Like capacitors, in an AC circuit they induce a current into the circuit that affects the phase relationship between voltage and current for that phase</a:t>
            </a:r>
          </a:p>
          <a:p>
            <a:pPr marL="301624" indent="-285750">
              <a:buFont typeface="Arial" panose="020B0604020202020204" pitchFamily="34" charset="0"/>
              <a:buChar char="•"/>
            </a:pPr>
            <a:r>
              <a:rPr lang="en-US" sz="1200" dirty="0"/>
              <a:t>A transformer is an example of an inductor. Most loads have inductive elements/models</a:t>
            </a:r>
          </a:p>
          <a:p>
            <a:pPr marL="301624" indent="-285750">
              <a:buFont typeface="Arial" panose="020B0604020202020204" pitchFamily="34" charset="0"/>
              <a:buChar char="•"/>
            </a:pPr>
            <a:r>
              <a:rPr lang="en-US" sz="1200" dirty="0"/>
              <a:t>Inductive Reactance is defined as;</a:t>
            </a:r>
          </a:p>
        </p:txBody>
      </p:sp>
      <p:sp>
        <p:nvSpPr>
          <p:cNvPr id="3" name="Text Placeholder 2">
            <a:extLst>
              <a:ext uri="{FF2B5EF4-FFF2-40B4-BE49-F238E27FC236}">
                <a16:creationId xmlns:a16="http://schemas.microsoft.com/office/drawing/2014/main" id="{AAF1255D-3E2E-4F89-91BC-D4A6F1DB4F04}"/>
              </a:ext>
            </a:extLst>
          </p:cNvPr>
          <p:cNvSpPr>
            <a:spLocks noGrp="1"/>
          </p:cNvSpPr>
          <p:nvPr>
            <p:ph type="body" sz="quarter" idx="13"/>
          </p:nvPr>
        </p:nvSpPr>
        <p:spPr/>
        <p:txBody>
          <a:bodyPr/>
          <a:lstStyle/>
          <a:p>
            <a:r>
              <a:rPr lang="en-US" dirty="0"/>
              <a:t>Inductance</a:t>
            </a:r>
          </a:p>
        </p:txBody>
      </p:sp>
      <p:sp>
        <p:nvSpPr>
          <p:cNvPr id="4" name="Text Placeholder 3">
            <a:extLst>
              <a:ext uri="{FF2B5EF4-FFF2-40B4-BE49-F238E27FC236}">
                <a16:creationId xmlns:a16="http://schemas.microsoft.com/office/drawing/2014/main" id="{148E45F2-71F4-4817-B028-C92192752DE5}"/>
              </a:ext>
            </a:extLst>
          </p:cNvPr>
          <p:cNvSpPr>
            <a:spLocks noGrp="1"/>
          </p:cNvSpPr>
          <p:nvPr>
            <p:ph type="body" sz="quarter" idx="15"/>
          </p:nvPr>
        </p:nvSpPr>
        <p:spPr/>
        <p:txBody>
          <a:bodyPr/>
          <a:lstStyle/>
          <a:p>
            <a:r>
              <a:rPr lang="en-US" dirty="0"/>
              <a:t>Capacitance</a:t>
            </a:r>
          </a:p>
        </p:txBody>
      </p:sp>
      <p:sp>
        <p:nvSpPr>
          <p:cNvPr id="5" name="Content Placeholder 4">
            <a:extLst>
              <a:ext uri="{FF2B5EF4-FFF2-40B4-BE49-F238E27FC236}">
                <a16:creationId xmlns:a16="http://schemas.microsoft.com/office/drawing/2014/main" id="{A9206363-20EF-441E-AAF6-076DB574DB0C}"/>
              </a:ext>
            </a:extLst>
          </p:cNvPr>
          <p:cNvSpPr>
            <a:spLocks noGrp="1"/>
          </p:cNvSpPr>
          <p:nvPr>
            <p:ph sz="quarter" idx="22"/>
          </p:nvPr>
        </p:nvSpPr>
        <p:spPr/>
        <p:txBody>
          <a:bodyPr/>
          <a:lstStyle/>
          <a:p>
            <a:pPr marL="301624" indent="-285750">
              <a:buFont typeface="Arial" panose="020B0604020202020204" pitchFamily="34" charset="0"/>
              <a:buChar char="•"/>
            </a:pPr>
            <a:r>
              <a:rPr lang="en-US" sz="1200" dirty="0"/>
              <a:t>Capacitors are resistive elements in a circuit that don’t have real resistance, but reactance</a:t>
            </a:r>
          </a:p>
          <a:p>
            <a:pPr marL="301624" indent="-285750">
              <a:buFont typeface="Arial" panose="020B0604020202020204" pitchFamily="34" charset="0"/>
              <a:buChar char="•"/>
            </a:pPr>
            <a:r>
              <a:rPr lang="en-US" sz="1200" dirty="0"/>
              <a:t>In AC circuits they create an induced current that affects the phase relationship between voltage and current for that phase</a:t>
            </a:r>
          </a:p>
          <a:p>
            <a:pPr marL="301624" indent="-285750">
              <a:buFont typeface="Arial" panose="020B0604020202020204" pitchFamily="34" charset="0"/>
              <a:buChar char="•"/>
            </a:pPr>
            <a:r>
              <a:rPr lang="en-US" sz="1200" dirty="0"/>
              <a:t>A cap bank is an example of a capacitor</a:t>
            </a:r>
          </a:p>
          <a:p>
            <a:pPr marL="301624" indent="-285750">
              <a:buFont typeface="Arial" panose="020B0604020202020204" pitchFamily="34" charset="0"/>
              <a:buChar char="•"/>
            </a:pPr>
            <a:r>
              <a:rPr lang="en-US" sz="1200" dirty="0"/>
              <a:t>Capacitive Reactance is defined as;</a:t>
            </a:r>
          </a:p>
        </p:txBody>
      </p:sp>
      <p:sp>
        <p:nvSpPr>
          <p:cNvPr id="6" name="Text Placeholder 5">
            <a:extLst>
              <a:ext uri="{FF2B5EF4-FFF2-40B4-BE49-F238E27FC236}">
                <a16:creationId xmlns:a16="http://schemas.microsoft.com/office/drawing/2014/main" id="{EEAD68E0-3F89-4523-AC95-8949C3AB1A1C}"/>
              </a:ext>
            </a:extLst>
          </p:cNvPr>
          <p:cNvSpPr>
            <a:spLocks noGrp="1"/>
          </p:cNvSpPr>
          <p:nvPr>
            <p:ph type="body" sz="quarter" idx="32"/>
          </p:nvPr>
        </p:nvSpPr>
        <p:spPr/>
        <p:txBody>
          <a:bodyPr/>
          <a:lstStyle/>
          <a:p>
            <a:r>
              <a:rPr lang="en-US" dirty="0"/>
              <a:t>Capacitance and Inductance</a:t>
            </a:r>
          </a:p>
        </p:txBody>
      </p:sp>
      <p:sp>
        <p:nvSpPr>
          <p:cNvPr id="7" name="Text Placeholder 6">
            <a:extLst>
              <a:ext uri="{FF2B5EF4-FFF2-40B4-BE49-F238E27FC236}">
                <a16:creationId xmlns:a16="http://schemas.microsoft.com/office/drawing/2014/main" id="{1776E288-1BCB-46C9-A6DF-AD0AC18AFE89}"/>
              </a:ext>
            </a:extLst>
          </p:cNvPr>
          <p:cNvSpPr>
            <a:spLocks noGrp="1"/>
          </p:cNvSpPr>
          <p:nvPr>
            <p:ph type="body" sz="quarter" idx="33"/>
          </p:nvPr>
        </p:nvSpPr>
        <p:spPr/>
        <p:txBody>
          <a:bodyPr/>
          <a:lstStyle/>
          <a:p>
            <a:r>
              <a:rPr lang="en-US" dirty="0"/>
              <a:t>DC vs. AC Circuits</a:t>
            </a:r>
          </a:p>
        </p:txBody>
      </p:sp>
      <p:sp>
        <p:nvSpPr>
          <p:cNvPr id="8" name="Slide Number Placeholder 7">
            <a:extLst>
              <a:ext uri="{FF2B5EF4-FFF2-40B4-BE49-F238E27FC236}">
                <a16:creationId xmlns:a16="http://schemas.microsoft.com/office/drawing/2014/main" id="{89AC6721-65B1-4FD4-95F3-2DE961C0DF86}"/>
              </a:ext>
            </a:extLst>
          </p:cNvPr>
          <p:cNvSpPr>
            <a:spLocks noGrp="1"/>
          </p:cNvSpPr>
          <p:nvPr>
            <p:ph type="sldNum" sz="quarter" idx="4"/>
          </p:nvPr>
        </p:nvSpPr>
        <p:spPr/>
        <p:txBody>
          <a:bodyPr/>
          <a:lstStyle/>
          <a:p>
            <a:r>
              <a:rPr lang="en-US"/>
              <a:t>Page </a:t>
            </a:r>
            <a:fld id="{5A9C12DC-491F-9444-86A2-13AC5C62A2FC}" type="slidenum">
              <a:rPr lang="en-US" smtClean="0"/>
              <a:pPr/>
              <a:t>7</a:t>
            </a:fld>
            <a:endParaRPr lang="en-US" dirty="0"/>
          </a:p>
        </p:txBody>
      </p:sp>
      <p:sp>
        <p:nvSpPr>
          <p:cNvPr id="9" name="Footer Placeholder 8">
            <a:extLst>
              <a:ext uri="{FF2B5EF4-FFF2-40B4-BE49-F238E27FC236}">
                <a16:creationId xmlns:a16="http://schemas.microsoft.com/office/drawing/2014/main" id="{16AB7D9D-A171-4CC1-A136-59A0343D81B2}"/>
              </a:ext>
            </a:extLst>
          </p:cNvPr>
          <p:cNvSpPr>
            <a:spLocks noGrp="1"/>
          </p:cNvSpPr>
          <p:nvPr>
            <p:ph type="ftr" sz="quarter" idx="3"/>
          </p:nvPr>
        </p:nvSpPr>
        <p:spPr/>
        <p:txBody>
          <a:bodyPr/>
          <a:lstStyle/>
          <a:p>
            <a:r>
              <a:rPr lang="en-US"/>
              <a:t>Property of Schneider Electric |</a:t>
            </a:r>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7CC9309-ED34-4441-A170-30DA912596E8}"/>
                  </a:ext>
                </a:extLst>
              </p:cNvPr>
              <p:cNvSpPr txBox="1"/>
              <p:nvPr/>
            </p:nvSpPr>
            <p:spPr>
              <a:xfrm>
                <a:off x="7458253" y="2834534"/>
                <a:ext cx="11291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𝐿</m:t>
                          </m:r>
                        </m:sub>
                      </m:sSub>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𝑓𝐿</m:t>
                      </m:r>
                    </m:oMath>
                  </m:oMathPara>
                </a14:m>
                <a:endParaRPr lang="en-US" dirty="0"/>
              </a:p>
            </p:txBody>
          </p:sp>
        </mc:Choice>
        <mc:Fallback xmlns="">
          <p:sp>
            <p:nvSpPr>
              <p:cNvPr id="10" name="TextBox 9">
                <a:extLst>
                  <a:ext uri="{FF2B5EF4-FFF2-40B4-BE49-F238E27FC236}">
                    <a16:creationId xmlns:a16="http://schemas.microsoft.com/office/drawing/2014/main" id="{97CC9309-ED34-4441-A170-30DA912596E8}"/>
                  </a:ext>
                </a:extLst>
              </p:cNvPr>
              <p:cNvSpPr txBox="1">
                <a:spLocks noRot="1" noChangeAspect="1" noMove="1" noResize="1" noEditPoints="1" noAdjustHandles="1" noChangeArrowheads="1" noChangeShapeType="1" noTextEdit="1"/>
              </p:cNvSpPr>
              <p:nvPr/>
            </p:nvSpPr>
            <p:spPr>
              <a:xfrm>
                <a:off x="7458253" y="2834534"/>
                <a:ext cx="1129155" cy="276999"/>
              </a:xfrm>
              <a:prstGeom prst="rect">
                <a:avLst/>
              </a:prstGeom>
              <a:blipFill>
                <a:blip r:embed="rId3"/>
                <a:stretch>
                  <a:fillRect l="-3763" r="-5914"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CAC9579-3E71-4895-A786-A1F1EE16A9BB}"/>
                  </a:ext>
                </a:extLst>
              </p:cNvPr>
              <p:cNvSpPr txBox="1"/>
              <p:nvPr/>
            </p:nvSpPr>
            <p:spPr>
              <a:xfrm>
                <a:off x="3039935" y="2542531"/>
                <a:ext cx="1163075" cy="5690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𝐶</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𝑓𝐶</m:t>
                          </m:r>
                        </m:den>
                      </m:f>
                    </m:oMath>
                  </m:oMathPara>
                </a14:m>
                <a:endParaRPr lang="en-US" dirty="0"/>
              </a:p>
            </p:txBody>
          </p:sp>
        </mc:Choice>
        <mc:Fallback xmlns="">
          <p:sp>
            <p:nvSpPr>
              <p:cNvPr id="11" name="TextBox 10">
                <a:extLst>
                  <a:ext uri="{FF2B5EF4-FFF2-40B4-BE49-F238E27FC236}">
                    <a16:creationId xmlns:a16="http://schemas.microsoft.com/office/drawing/2014/main" id="{3CAC9579-3E71-4895-A786-A1F1EE16A9BB}"/>
                  </a:ext>
                </a:extLst>
              </p:cNvPr>
              <p:cNvSpPr txBox="1">
                <a:spLocks noRot="1" noChangeAspect="1" noMove="1" noResize="1" noEditPoints="1" noAdjustHandles="1" noChangeArrowheads="1" noChangeShapeType="1" noTextEdit="1"/>
              </p:cNvSpPr>
              <p:nvPr/>
            </p:nvSpPr>
            <p:spPr>
              <a:xfrm>
                <a:off x="3039935" y="2542531"/>
                <a:ext cx="1163075" cy="569002"/>
              </a:xfrm>
              <a:prstGeom prst="rect">
                <a:avLst/>
              </a:prstGeom>
              <a:blipFill>
                <a:blip r:embed="rId4"/>
                <a:stretch>
                  <a:fillRect/>
                </a:stretch>
              </a:blipFill>
            </p:spPr>
            <p:txBody>
              <a:bodyPr/>
              <a:lstStyle/>
              <a:p>
                <a:r>
                  <a:rPr lang="en-US">
                    <a:noFill/>
                  </a:rPr>
                  <a:t> </a:t>
                </a:r>
              </a:p>
            </p:txBody>
          </p:sp>
        </mc:Fallback>
      </mc:AlternateContent>
      <p:pic>
        <p:nvPicPr>
          <p:cNvPr id="33" name="Picture 32">
            <a:extLst>
              <a:ext uri="{FF2B5EF4-FFF2-40B4-BE49-F238E27FC236}">
                <a16:creationId xmlns:a16="http://schemas.microsoft.com/office/drawing/2014/main" id="{99ACB77F-57C6-4937-B51D-BF9DC4CDFC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128" b="89744" l="1404" r="99649">
                        <a14:foregroundMark x1="1754" y1="46154" x2="1754" y2="46154"/>
                        <a14:foregroundMark x1="88070" y1="44872" x2="88070" y2="44872"/>
                        <a14:foregroundMark x1="89474" y1="44872" x2="89474" y2="44872"/>
                        <a14:foregroundMark x1="91579" y1="44872" x2="91579" y2="44872"/>
                        <a14:foregroundMark x1="95088" y1="46154" x2="95088" y2="46154"/>
                        <a14:foregroundMark x1="99649" y1="46154" x2="99649" y2="46154"/>
                        <a14:backgroundMark x1="15789" y1="80769" x2="15789" y2="80769"/>
                        <a14:backgroundMark x1="15789" y1="76923" x2="15789" y2="76923"/>
                        <a14:backgroundMark x1="16140" y1="67949" x2="16140" y2="67949"/>
                        <a14:backgroundMark x1="15789" y1="55128" x2="15789" y2="55128"/>
                        <a14:backgroundMark x1="19298" y1="52564" x2="21053" y2="53846"/>
                        <a14:backgroundMark x1="15439" y1="60256" x2="15439" y2="60256"/>
                        <a14:backgroundMark x1="15439" y1="58974" x2="16140" y2="98718"/>
                        <a14:backgroundMark x1="16140" y1="50000" x2="16140" y2="50000"/>
                        <a14:backgroundMark x1="18246" y1="46154" x2="27719" y2="46154"/>
                        <a14:backgroundMark x1="28421" y1="46154" x2="28421" y2="46154"/>
                        <a14:backgroundMark x1="17895" y1="44872" x2="17895" y2="44872"/>
                        <a14:backgroundMark x1="17544" y1="44872" x2="17544" y2="44872"/>
                        <a14:backgroundMark x1="28772" y1="44872" x2="28772" y2="44872"/>
                        <a14:backgroundMark x1="31228" y1="44872" x2="42105" y2="47436"/>
                        <a14:backgroundMark x1="40000" y1="44872" x2="40000" y2="44872"/>
                        <a14:backgroundMark x1="40351" y1="44872" x2="40351" y2="44872"/>
                        <a14:backgroundMark x1="39298" y1="44872" x2="39298" y2="44872"/>
                        <a14:backgroundMark x1="41404" y1="46154" x2="41404" y2="46154"/>
                        <a14:backgroundMark x1="42456" y1="46154" x2="42456" y2="46154"/>
                        <a14:backgroundMark x1="42456" y1="46154" x2="82807" y2="48718"/>
                        <a14:backgroundMark x1="51228" y1="47436" x2="79298" y2="46154"/>
                        <a14:backgroundMark x1="79298" y1="46154" x2="83158" y2="46154"/>
                        <a14:backgroundMark x1="50526" y1="47436" x2="66316" y2="46154"/>
                        <a14:backgroundMark x1="50175" y1="48718" x2="59649" y2="48718"/>
                        <a14:backgroundMark x1="52632" y1="44872" x2="52632" y2="44872"/>
                        <a14:backgroundMark x1="54386" y1="44872" x2="54386" y2="44872"/>
                        <a14:backgroundMark x1="55439" y1="44872" x2="55439" y2="44872"/>
                        <a14:backgroundMark x1="53333" y1="44872" x2="53333" y2="44872"/>
                        <a14:backgroundMark x1="54035" y1="44872" x2="54035" y2="44872"/>
                        <a14:backgroundMark x1="57895" y1="46154" x2="57895" y2="46154"/>
                        <a14:backgroundMark x1="56842" y1="46154" x2="56842" y2="46154"/>
                        <a14:backgroundMark x1="84211" y1="48718" x2="83509" y2="97436"/>
                        <a14:backgroundMark x1="84561" y1="92308" x2="84561" y2="92308"/>
                        <a14:backgroundMark x1="84211" y1="89744" x2="84211" y2="89744"/>
                        <a14:backgroundMark x1="84561" y1="87179" x2="84561" y2="87179"/>
                        <a14:backgroundMark x1="84561" y1="94872" x2="84561" y2="94872"/>
                        <a14:backgroundMark x1="84561" y1="97436" x2="84561" y2="98718"/>
                      </a14:backgroundRemoval>
                    </a14:imgEffect>
                  </a14:imgLayer>
                </a14:imgProps>
              </a:ext>
            </a:extLst>
          </a:blip>
          <a:stretch>
            <a:fillRect/>
          </a:stretch>
        </p:blipFill>
        <p:spPr>
          <a:xfrm>
            <a:off x="5982541" y="3373436"/>
            <a:ext cx="1737511" cy="475529"/>
          </a:xfrm>
          <a:prstGeom prst="rect">
            <a:avLst/>
          </a:prstGeom>
        </p:spPr>
      </p:pic>
      <p:pic>
        <p:nvPicPr>
          <p:cNvPr id="34" name="Picture 33">
            <a:extLst>
              <a:ext uri="{FF2B5EF4-FFF2-40B4-BE49-F238E27FC236}">
                <a16:creationId xmlns:a16="http://schemas.microsoft.com/office/drawing/2014/main" id="{273AA2A2-B53A-4721-9E9A-161564D7FABA}"/>
              </a:ext>
            </a:extLst>
          </p:cNvPr>
          <p:cNvPicPr>
            <a:picLocks noChangeAspect="1"/>
          </p:cNvPicPr>
          <p:nvPr/>
        </p:nvPicPr>
        <p:blipFill>
          <a:blip r:embed="rId7"/>
          <a:stretch>
            <a:fillRect/>
          </a:stretch>
        </p:blipFill>
        <p:spPr>
          <a:xfrm>
            <a:off x="1864442" y="3373436"/>
            <a:ext cx="938865" cy="377985"/>
          </a:xfrm>
          <a:prstGeom prst="rect">
            <a:avLst/>
          </a:prstGeom>
        </p:spPr>
      </p:pic>
    </p:spTree>
    <p:extLst>
      <p:ext uri="{BB962C8B-B14F-4D97-AF65-F5344CB8AC3E}">
        <p14:creationId xmlns:p14="http://schemas.microsoft.com/office/powerpoint/2010/main" val="7058075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57C9712-5011-4B68-96D3-7FF11C7D2032}"/>
              </a:ext>
            </a:extLst>
          </p:cNvPr>
          <p:cNvSpPr>
            <a:spLocks noGrp="1"/>
          </p:cNvSpPr>
          <p:nvPr>
            <p:ph sz="quarter" idx="31"/>
          </p:nvPr>
        </p:nvSpPr>
        <p:spPr/>
        <p:txBody>
          <a:bodyPr/>
          <a:lstStyle/>
          <a:p>
            <a:pPr marL="301624" indent="-285750">
              <a:buFont typeface="Arial" panose="020B0604020202020204" pitchFamily="34" charset="0"/>
              <a:buChar char="•"/>
            </a:pPr>
            <a:r>
              <a:rPr lang="en-US" dirty="0"/>
              <a:t>Most customer loads will fall into Quadrant 1, from utility perspective</a:t>
            </a:r>
          </a:p>
          <a:p>
            <a:pPr marL="490530" lvl="1" indent="-285750"/>
            <a:r>
              <a:rPr lang="en-US" dirty="0"/>
              <a:t>Active power is delivered to customer</a:t>
            </a:r>
          </a:p>
          <a:p>
            <a:pPr marL="490530" lvl="1" indent="-285750"/>
            <a:r>
              <a:rPr lang="en-US" dirty="0"/>
              <a:t>Most customers will have an inductive impedance which will have reactive power delivered</a:t>
            </a:r>
          </a:p>
          <a:p>
            <a:pPr marL="490530" lvl="1" indent="-285750"/>
            <a:r>
              <a:rPr lang="en-US" dirty="0"/>
              <a:t>Customers with PF correction may have near unity or reactive power received</a:t>
            </a:r>
          </a:p>
          <a:p>
            <a:pPr marL="301624" indent="-285750">
              <a:buFont typeface="Arial" panose="020B0604020202020204" pitchFamily="34" charset="0"/>
              <a:buChar char="•"/>
            </a:pPr>
            <a:r>
              <a:rPr lang="en-US" dirty="0"/>
              <a:t>Bi-directional meters will primarily fall into Q1 and Q3</a:t>
            </a:r>
          </a:p>
          <a:p>
            <a:pPr marL="490530" lvl="1" indent="-285750"/>
            <a:r>
              <a:rPr lang="en-US" dirty="0"/>
              <a:t>Active power delivered and reactive power delivered</a:t>
            </a:r>
          </a:p>
          <a:p>
            <a:pPr marL="490530" lvl="1" indent="-285750"/>
            <a:r>
              <a:rPr lang="en-US" dirty="0"/>
              <a:t>Active power received and reactive power received</a:t>
            </a:r>
          </a:p>
          <a:p>
            <a:pPr marL="301624" indent="-285750">
              <a:buFont typeface="Arial" panose="020B0604020202020204" pitchFamily="34" charset="0"/>
              <a:buChar char="•"/>
            </a:pPr>
            <a:r>
              <a:rPr lang="en-US" dirty="0"/>
              <a:t>Loads in Q2 and Q4 has greater capacitive reactance than inductive, most likely due to PF correction devices</a:t>
            </a:r>
          </a:p>
          <a:p>
            <a:pPr marL="301624" indent="-285750">
              <a:buFont typeface="Arial" panose="020B0604020202020204" pitchFamily="34" charset="0"/>
              <a:buChar char="•"/>
            </a:pPr>
            <a:r>
              <a:rPr lang="en-US" dirty="0"/>
              <a:t>Some generators can output power in Q4 to compensate for low system PF</a:t>
            </a:r>
          </a:p>
        </p:txBody>
      </p:sp>
      <p:sp>
        <p:nvSpPr>
          <p:cNvPr id="8" name="Text Placeholder 7">
            <a:extLst>
              <a:ext uri="{FF2B5EF4-FFF2-40B4-BE49-F238E27FC236}">
                <a16:creationId xmlns:a16="http://schemas.microsoft.com/office/drawing/2014/main" id="{FDB5E58E-74F8-4F98-AF1D-CE1FA92FC958}"/>
              </a:ext>
            </a:extLst>
          </p:cNvPr>
          <p:cNvSpPr>
            <a:spLocks noGrp="1"/>
          </p:cNvSpPr>
          <p:nvPr>
            <p:ph type="body" sz="quarter" idx="32"/>
          </p:nvPr>
        </p:nvSpPr>
        <p:spPr/>
        <p:txBody>
          <a:bodyPr>
            <a:normAutofit fontScale="92500" lnSpcReduction="10000"/>
          </a:bodyPr>
          <a:lstStyle/>
          <a:p>
            <a:r>
              <a:rPr lang="en-US" dirty="0"/>
              <a:t>4 Quadrant Metering</a:t>
            </a:r>
          </a:p>
        </p:txBody>
      </p:sp>
      <p:sp>
        <p:nvSpPr>
          <p:cNvPr id="9" name="Text Placeholder 8">
            <a:extLst>
              <a:ext uri="{FF2B5EF4-FFF2-40B4-BE49-F238E27FC236}">
                <a16:creationId xmlns:a16="http://schemas.microsoft.com/office/drawing/2014/main" id="{0D34C3B6-A100-426E-99D3-BD30DB55A80F}"/>
              </a:ext>
            </a:extLst>
          </p:cNvPr>
          <p:cNvSpPr>
            <a:spLocks noGrp="1"/>
          </p:cNvSpPr>
          <p:nvPr>
            <p:ph type="body" sz="quarter" idx="33"/>
          </p:nvPr>
        </p:nvSpPr>
        <p:spPr/>
        <p:txBody>
          <a:bodyPr>
            <a:normAutofit fontScale="85000" lnSpcReduction="20000"/>
          </a:bodyPr>
          <a:lstStyle/>
          <a:p>
            <a:endParaRPr lang="en-US"/>
          </a:p>
        </p:txBody>
      </p:sp>
      <p:sp>
        <p:nvSpPr>
          <p:cNvPr id="5" name="Slide Number Placeholder 4">
            <a:extLst>
              <a:ext uri="{FF2B5EF4-FFF2-40B4-BE49-F238E27FC236}">
                <a16:creationId xmlns:a16="http://schemas.microsoft.com/office/drawing/2014/main" id="{66C6F147-91C8-4770-8A90-F301D933F604}"/>
              </a:ext>
            </a:extLst>
          </p:cNvPr>
          <p:cNvSpPr>
            <a:spLocks noGrp="1"/>
          </p:cNvSpPr>
          <p:nvPr>
            <p:ph type="sldNum" sz="quarter" idx="4"/>
          </p:nvPr>
        </p:nvSpPr>
        <p:spPr/>
        <p:txBody>
          <a:bodyPr/>
          <a:lstStyle/>
          <a:p>
            <a:r>
              <a:rPr lang="en-US"/>
              <a:t>Page </a:t>
            </a:r>
            <a:fld id="{5A9C12DC-491F-9444-86A2-13AC5C62A2FC}" type="slidenum">
              <a:rPr lang="en-US" smtClean="0"/>
              <a:pPr/>
              <a:t>70</a:t>
            </a:fld>
            <a:endParaRPr lang="en-US" dirty="0"/>
          </a:p>
        </p:txBody>
      </p:sp>
      <p:sp>
        <p:nvSpPr>
          <p:cNvPr id="6" name="Footer Placeholder 5">
            <a:extLst>
              <a:ext uri="{FF2B5EF4-FFF2-40B4-BE49-F238E27FC236}">
                <a16:creationId xmlns:a16="http://schemas.microsoft.com/office/drawing/2014/main" id="{B94FAEB6-847B-446E-80A3-4331480009DD}"/>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39458141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68C4633-2DF7-42EB-828F-F28FB8613DBF}"/>
              </a:ext>
            </a:extLst>
          </p:cNvPr>
          <p:cNvSpPr>
            <a:spLocks noGrp="1"/>
          </p:cNvSpPr>
          <p:nvPr>
            <p:ph sz="quarter" idx="32"/>
          </p:nvPr>
        </p:nvSpPr>
        <p:spPr/>
        <p:txBody>
          <a:bodyPr/>
          <a:lstStyle/>
          <a:p>
            <a:pPr marL="301624" indent="-285750">
              <a:spcBef>
                <a:spcPts val="0"/>
              </a:spcBef>
              <a:spcAft>
                <a:spcPts val="0"/>
              </a:spcAft>
              <a:buFont typeface="Arial" panose="020B0604020202020204" pitchFamily="34" charset="0"/>
              <a:buChar char="•"/>
            </a:pPr>
            <a:r>
              <a:rPr lang="en-US" dirty="0"/>
              <a:t>Configuration 1 captures all active and reactive energy</a:t>
            </a:r>
          </a:p>
          <a:p>
            <a:pPr marL="301624" indent="-285750">
              <a:spcBef>
                <a:spcPts val="0"/>
              </a:spcBef>
              <a:spcAft>
                <a:spcPts val="0"/>
              </a:spcAft>
              <a:buFont typeface="Arial" panose="020B0604020202020204" pitchFamily="34" charset="0"/>
              <a:buChar char="•"/>
            </a:pPr>
            <a:r>
              <a:rPr lang="en-US" dirty="0"/>
              <a:t>Configuration 2 captures all active energy, and only reactive energy in inductive quadrants</a:t>
            </a:r>
          </a:p>
          <a:p>
            <a:pPr marL="301624" indent="-285750">
              <a:spcBef>
                <a:spcPts val="0"/>
              </a:spcBef>
              <a:spcAft>
                <a:spcPts val="0"/>
              </a:spcAft>
              <a:buFont typeface="Arial" panose="020B0604020202020204" pitchFamily="34" charset="0"/>
              <a:buChar char="•"/>
            </a:pPr>
            <a:r>
              <a:rPr lang="en-US" dirty="0"/>
              <a:t>Configuration 3 captures all active and reactive energy, but splits out reactive energy into quadrants</a:t>
            </a:r>
          </a:p>
          <a:p>
            <a:pPr marL="301624" indent="-285750">
              <a:spcBef>
                <a:spcPts val="0"/>
              </a:spcBef>
              <a:spcAft>
                <a:spcPts val="0"/>
              </a:spcAft>
              <a:buFont typeface="Arial" panose="020B0604020202020204" pitchFamily="34" charset="0"/>
              <a:buChar char="•"/>
            </a:pPr>
            <a:endParaRPr lang="en-US" dirty="0"/>
          </a:p>
          <a:p>
            <a:pPr marL="15874" indent="0">
              <a:spcBef>
                <a:spcPts val="0"/>
              </a:spcBef>
              <a:spcAft>
                <a:spcPts val="0"/>
              </a:spcAft>
            </a:pPr>
            <a:r>
              <a:rPr lang="en-US" dirty="0"/>
              <a:t>Preference depends on what power factor correction a customer uses and how to capture it</a:t>
            </a:r>
          </a:p>
        </p:txBody>
      </p:sp>
      <p:sp>
        <p:nvSpPr>
          <p:cNvPr id="11" name="Content Placeholder 10">
            <a:extLst>
              <a:ext uri="{FF2B5EF4-FFF2-40B4-BE49-F238E27FC236}">
                <a16:creationId xmlns:a16="http://schemas.microsoft.com/office/drawing/2014/main" id="{F82E55B9-F121-4A8B-B012-5C3AFA75F160}"/>
              </a:ext>
            </a:extLst>
          </p:cNvPr>
          <p:cNvSpPr>
            <a:spLocks noGrp="1"/>
          </p:cNvSpPr>
          <p:nvPr>
            <p:ph sz="quarter" idx="33"/>
          </p:nvPr>
        </p:nvSpPr>
        <p:spPr/>
        <p:txBody>
          <a:bodyPr/>
          <a:lstStyle/>
          <a:p>
            <a:pPr>
              <a:spcBef>
                <a:spcPts val="0"/>
              </a:spcBef>
              <a:spcAft>
                <a:spcPts val="0"/>
              </a:spcAft>
            </a:pPr>
            <a:r>
              <a:rPr lang="en-US" dirty="0"/>
              <a:t>Channel 1: kWh del</a:t>
            </a:r>
          </a:p>
          <a:p>
            <a:pPr>
              <a:spcBef>
                <a:spcPts val="0"/>
              </a:spcBef>
              <a:spcAft>
                <a:spcPts val="0"/>
              </a:spcAft>
            </a:pPr>
            <a:r>
              <a:rPr lang="en-US" dirty="0"/>
              <a:t>Channel 2: kWh rec</a:t>
            </a:r>
          </a:p>
          <a:p>
            <a:pPr>
              <a:spcBef>
                <a:spcPts val="0"/>
              </a:spcBef>
              <a:spcAft>
                <a:spcPts val="0"/>
              </a:spcAft>
            </a:pPr>
            <a:r>
              <a:rPr lang="en-US" dirty="0"/>
              <a:t>Channel 3: </a:t>
            </a:r>
            <a:r>
              <a:rPr lang="en-US" dirty="0" err="1"/>
              <a:t>kVARh</a:t>
            </a:r>
            <a:r>
              <a:rPr lang="en-US" dirty="0"/>
              <a:t> del</a:t>
            </a:r>
          </a:p>
          <a:p>
            <a:pPr>
              <a:spcBef>
                <a:spcPts val="0"/>
              </a:spcBef>
              <a:spcAft>
                <a:spcPts val="0"/>
              </a:spcAft>
            </a:pPr>
            <a:r>
              <a:rPr lang="en-US" dirty="0"/>
              <a:t>Channel 4: </a:t>
            </a:r>
            <a:r>
              <a:rPr lang="en-US" dirty="0" err="1"/>
              <a:t>kVARh</a:t>
            </a:r>
            <a:r>
              <a:rPr lang="en-US" dirty="0"/>
              <a:t> rec</a:t>
            </a:r>
          </a:p>
          <a:p>
            <a:pPr>
              <a:spcBef>
                <a:spcPts val="0"/>
              </a:spcBef>
              <a:spcAft>
                <a:spcPts val="0"/>
              </a:spcAft>
            </a:pPr>
            <a:endParaRPr lang="en-US" dirty="0"/>
          </a:p>
        </p:txBody>
      </p:sp>
      <p:sp>
        <p:nvSpPr>
          <p:cNvPr id="12" name="Content Placeholder 11">
            <a:extLst>
              <a:ext uri="{FF2B5EF4-FFF2-40B4-BE49-F238E27FC236}">
                <a16:creationId xmlns:a16="http://schemas.microsoft.com/office/drawing/2014/main" id="{F046DBEE-EB4F-4D22-AB54-355D2F277B96}"/>
              </a:ext>
            </a:extLst>
          </p:cNvPr>
          <p:cNvSpPr>
            <a:spLocks noGrp="1"/>
          </p:cNvSpPr>
          <p:nvPr>
            <p:ph sz="quarter" idx="34"/>
          </p:nvPr>
        </p:nvSpPr>
        <p:spPr/>
        <p:txBody>
          <a:bodyPr/>
          <a:lstStyle/>
          <a:p>
            <a:pPr>
              <a:spcBef>
                <a:spcPts val="0"/>
              </a:spcBef>
              <a:spcAft>
                <a:spcPts val="0"/>
              </a:spcAft>
            </a:pPr>
            <a:r>
              <a:rPr lang="en-US" dirty="0"/>
              <a:t>Channel 1: kWh del</a:t>
            </a:r>
          </a:p>
          <a:p>
            <a:pPr>
              <a:spcBef>
                <a:spcPts val="0"/>
              </a:spcBef>
              <a:spcAft>
                <a:spcPts val="0"/>
              </a:spcAft>
            </a:pPr>
            <a:r>
              <a:rPr lang="en-US" dirty="0"/>
              <a:t>Channel 2: kWh rec</a:t>
            </a:r>
          </a:p>
          <a:p>
            <a:pPr>
              <a:spcBef>
                <a:spcPts val="0"/>
              </a:spcBef>
              <a:spcAft>
                <a:spcPts val="0"/>
              </a:spcAft>
            </a:pPr>
            <a:r>
              <a:rPr lang="en-US" dirty="0"/>
              <a:t>Channel 3: </a:t>
            </a:r>
            <a:r>
              <a:rPr lang="en-US" dirty="0" err="1"/>
              <a:t>kVARh</a:t>
            </a:r>
            <a:r>
              <a:rPr lang="en-US" dirty="0"/>
              <a:t> Q1</a:t>
            </a:r>
          </a:p>
          <a:p>
            <a:pPr>
              <a:spcBef>
                <a:spcPts val="0"/>
              </a:spcBef>
              <a:spcAft>
                <a:spcPts val="0"/>
              </a:spcAft>
            </a:pPr>
            <a:r>
              <a:rPr lang="en-US" dirty="0"/>
              <a:t>Channel 4: </a:t>
            </a:r>
            <a:r>
              <a:rPr lang="en-US" dirty="0" err="1"/>
              <a:t>kVARh</a:t>
            </a:r>
            <a:r>
              <a:rPr lang="en-US" dirty="0"/>
              <a:t> Q3</a:t>
            </a:r>
          </a:p>
          <a:p>
            <a:pPr>
              <a:spcBef>
                <a:spcPts val="0"/>
              </a:spcBef>
              <a:spcAft>
                <a:spcPts val="0"/>
              </a:spcAft>
            </a:pPr>
            <a:endParaRPr lang="en-US" dirty="0"/>
          </a:p>
        </p:txBody>
      </p:sp>
      <p:sp>
        <p:nvSpPr>
          <p:cNvPr id="18" name="Content Placeholder 17">
            <a:extLst>
              <a:ext uri="{FF2B5EF4-FFF2-40B4-BE49-F238E27FC236}">
                <a16:creationId xmlns:a16="http://schemas.microsoft.com/office/drawing/2014/main" id="{CA86F608-0C74-4B67-955A-5B6A705D55C2}"/>
              </a:ext>
            </a:extLst>
          </p:cNvPr>
          <p:cNvSpPr>
            <a:spLocks noGrp="1"/>
          </p:cNvSpPr>
          <p:nvPr>
            <p:ph sz="quarter" idx="35"/>
          </p:nvPr>
        </p:nvSpPr>
        <p:spPr/>
        <p:txBody>
          <a:bodyPr/>
          <a:lstStyle/>
          <a:p>
            <a:pPr>
              <a:spcBef>
                <a:spcPts val="0"/>
              </a:spcBef>
              <a:spcAft>
                <a:spcPts val="0"/>
              </a:spcAft>
            </a:pPr>
            <a:r>
              <a:rPr lang="en-US" dirty="0"/>
              <a:t>Channel 1: kWh del</a:t>
            </a:r>
          </a:p>
          <a:p>
            <a:pPr>
              <a:spcBef>
                <a:spcPts val="0"/>
              </a:spcBef>
              <a:spcAft>
                <a:spcPts val="0"/>
              </a:spcAft>
            </a:pPr>
            <a:r>
              <a:rPr lang="en-US" dirty="0"/>
              <a:t>Channel 2: kWh rec</a:t>
            </a:r>
          </a:p>
          <a:p>
            <a:pPr>
              <a:spcBef>
                <a:spcPts val="0"/>
              </a:spcBef>
              <a:spcAft>
                <a:spcPts val="0"/>
              </a:spcAft>
            </a:pPr>
            <a:r>
              <a:rPr lang="en-US" dirty="0"/>
              <a:t>Channel 3: </a:t>
            </a:r>
            <a:r>
              <a:rPr lang="en-US" dirty="0" err="1"/>
              <a:t>kVARh</a:t>
            </a:r>
            <a:r>
              <a:rPr lang="en-US" dirty="0"/>
              <a:t> Q1</a:t>
            </a:r>
          </a:p>
          <a:p>
            <a:pPr>
              <a:spcBef>
                <a:spcPts val="0"/>
              </a:spcBef>
              <a:spcAft>
                <a:spcPts val="0"/>
              </a:spcAft>
            </a:pPr>
            <a:r>
              <a:rPr lang="en-US" dirty="0"/>
              <a:t>Channel 4: </a:t>
            </a:r>
            <a:r>
              <a:rPr lang="en-US" dirty="0" err="1"/>
              <a:t>kVARh</a:t>
            </a:r>
            <a:r>
              <a:rPr lang="en-US" dirty="0"/>
              <a:t> Q2</a:t>
            </a:r>
          </a:p>
          <a:p>
            <a:pPr>
              <a:spcBef>
                <a:spcPts val="0"/>
              </a:spcBef>
              <a:spcAft>
                <a:spcPts val="0"/>
              </a:spcAft>
            </a:pPr>
            <a:r>
              <a:rPr lang="en-US" dirty="0"/>
              <a:t>Channel 5: </a:t>
            </a:r>
            <a:r>
              <a:rPr lang="en-US" dirty="0" err="1"/>
              <a:t>kVARh</a:t>
            </a:r>
            <a:r>
              <a:rPr lang="en-US" dirty="0"/>
              <a:t> Q3</a:t>
            </a:r>
          </a:p>
          <a:p>
            <a:pPr>
              <a:spcBef>
                <a:spcPts val="0"/>
              </a:spcBef>
              <a:spcAft>
                <a:spcPts val="0"/>
              </a:spcAft>
            </a:pPr>
            <a:r>
              <a:rPr lang="en-US" dirty="0"/>
              <a:t>Channel 6: </a:t>
            </a:r>
            <a:r>
              <a:rPr lang="en-US" dirty="0" err="1"/>
              <a:t>kVARh</a:t>
            </a:r>
            <a:r>
              <a:rPr lang="en-US" dirty="0"/>
              <a:t> Q4</a:t>
            </a:r>
          </a:p>
          <a:p>
            <a:endParaRPr lang="en-US" dirty="0"/>
          </a:p>
        </p:txBody>
      </p:sp>
      <p:sp>
        <p:nvSpPr>
          <p:cNvPr id="16" name="Text Placeholder 15">
            <a:extLst>
              <a:ext uri="{FF2B5EF4-FFF2-40B4-BE49-F238E27FC236}">
                <a16:creationId xmlns:a16="http://schemas.microsoft.com/office/drawing/2014/main" id="{5A79BB03-DA2F-42AF-9449-3B7F6F8EBAB2}"/>
              </a:ext>
            </a:extLst>
          </p:cNvPr>
          <p:cNvSpPr>
            <a:spLocks noGrp="1"/>
          </p:cNvSpPr>
          <p:nvPr>
            <p:ph type="body" sz="quarter" idx="18"/>
          </p:nvPr>
        </p:nvSpPr>
        <p:spPr/>
        <p:txBody>
          <a:bodyPr/>
          <a:lstStyle/>
          <a:p>
            <a:endParaRPr lang="en-US"/>
          </a:p>
        </p:txBody>
      </p:sp>
      <p:sp>
        <p:nvSpPr>
          <p:cNvPr id="15" name="Text Placeholder 14">
            <a:extLst>
              <a:ext uri="{FF2B5EF4-FFF2-40B4-BE49-F238E27FC236}">
                <a16:creationId xmlns:a16="http://schemas.microsoft.com/office/drawing/2014/main" id="{4ADC622D-4104-4118-8B5F-0F780BE14839}"/>
              </a:ext>
            </a:extLst>
          </p:cNvPr>
          <p:cNvSpPr>
            <a:spLocks noGrp="1"/>
          </p:cNvSpPr>
          <p:nvPr>
            <p:ph type="body" sz="quarter" idx="13"/>
          </p:nvPr>
        </p:nvSpPr>
        <p:spPr/>
        <p:txBody>
          <a:bodyPr/>
          <a:lstStyle/>
          <a:p>
            <a:r>
              <a:rPr lang="en-US" dirty="0"/>
              <a:t>Configuration 1</a:t>
            </a:r>
          </a:p>
        </p:txBody>
      </p:sp>
      <p:sp>
        <p:nvSpPr>
          <p:cNvPr id="17" name="Text Placeholder 16">
            <a:extLst>
              <a:ext uri="{FF2B5EF4-FFF2-40B4-BE49-F238E27FC236}">
                <a16:creationId xmlns:a16="http://schemas.microsoft.com/office/drawing/2014/main" id="{F35F1061-5CCF-46FE-9664-1623510AA6FE}"/>
              </a:ext>
            </a:extLst>
          </p:cNvPr>
          <p:cNvSpPr>
            <a:spLocks noGrp="1"/>
          </p:cNvSpPr>
          <p:nvPr>
            <p:ph type="body" sz="quarter" idx="21"/>
          </p:nvPr>
        </p:nvSpPr>
        <p:spPr/>
        <p:txBody>
          <a:bodyPr/>
          <a:lstStyle/>
          <a:p>
            <a:r>
              <a:rPr lang="en-US" dirty="0"/>
              <a:t>Configuration 3</a:t>
            </a:r>
          </a:p>
        </p:txBody>
      </p:sp>
      <p:sp>
        <p:nvSpPr>
          <p:cNvPr id="13" name="Text Placeholder 12">
            <a:extLst>
              <a:ext uri="{FF2B5EF4-FFF2-40B4-BE49-F238E27FC236}">
                <a16:creationId xmlns:a16="http://schemas.microsoft.com/office/drawing/2014/main" id="{3D044DCE-9FE1-410E-B677-0DFC3928F8FE}"/>
              </a:ext>
            </a:extLst>
          </p:cNvPr>
          <p:cNvSpPr>
            <a:spLocks noGrp="1"/>
          </p:cNvSpPr>
          <p:nvPr>
            <p:ph type="body" sz="quarter" idx="24"/>
          </p:nvPr>
        </p:nvSpPr>
        <p:spPr/>
        <p:txBody>
          <a:bodyPr/>
          <a:lstStyle/>
          <a:p>
            <a:r>
              <a:rPr lang="en-US" dirty="0"/>
              <a:t>Configuration 2</a:t>
            </a:r>
          </a:p>
        </p:txBody>
      </p:sp>
      <p:sp>
        <p:nvSpPr>
          <p:cNvPr id="19" name="Text Placeholder 18">
            <a:extLst>
              <a:ext uri="{FF2B5EF4-FFF2-40B4-BE49-F238E27FC236}">
                <a16:creationId xmlns:a16="http://schemas.microsoft.com/office/drawing/2014/main" id="{0EF777F7-7D4F-4A6D-83E3-0388F08DD6B3}"/>
              </a:ext>
            </a:extLst>
          </p:cNvPr>
          <p:cNvSpPr>
            <a:spLocks noGrp="1"/>
          </p:cNvSpPr>
          <p:nvPr>
            <p:ph type="body" sz="quarter" idx="36"/>
          </p:nvPr>
        </p:nvSpPr>
        <p:spPr/>
        <p:txBody>
          <a:bodyPr/>
          <a:lstStyle/>
          <a:p>
            <a:r>
              <a:rPr lang="en-US" dirty="0"/>
              <a:t>4 Quadrant Metering Recorders</a:t>
            </a:r>
          </a:p>
        </p:txBody>
      </p:sp>
      <p:sp>
        <p:nvSpPr>
          <p:cNvPr id="20" name="Text Placeholder 19">
            <a:extLst>
              <a:ext uri="{FF2B5EF4-FFF2-40B4-BE49-F238E27FC236}">
                <a16:creationId xmlns:a16="http://schemas.microsoft.com/office/drawing/2014/main" id="{7706A6C5-7CE5-407B-B8A4-E9A37F814BC6}"/>
              </a:ext>
            </a:extLst>
          </p:cNvPr>
          <p:cNvSpPr>
            <a:spLocks noGrp="1"/>
          </p:cNvSpPr>
          <p:nvPr>
            <p:ph type="body" sz="quarter" idx="37"/>
          </p:nvPr>
        </p:nvSpPr>
        <p:spPr/>
        <p:txBody>
          <a:bodyPr/>
          <a:lstStyle/>
          <a:p>
            <a:endParaRPr lang="en-US"/>
          </a:p>
        </p:txBody>
      </p:sp>
      <p:sp>
        <p:nvSpPr>
          <p:cNvPr id="5" name="Slide Number Placeholder 4">
            <a:extLst>
              <a:ext uri="{FF2B5EF4-FFF2-40B4-BE49-F238E27FC236}">
                <a16:creationId xmlns:a16="http://schemas.microsoft.com/office/drawing/2014/main" id="{02F793C0-189B-4DB5-855D-AB4FF9BE9081}"/>
              </a:ext>
            </a:extLst>
          </p:cNvPr>
          <p:cNvSpPr>
            <a:spLocks noGrp="1"/>
          </p:cNvSpPr>
          <p:nvPr>
            <p:ph type="sldNum" sz="quarter" idx="4"/>
          </p:nvPr>
        </p:nvSpPr>
        <p:spPr/>
        <p:txBody>
          <a:bodyPr/>
          <a:lstStyle/>
          <a:p>
            <a:r>
              <a:rPr lang="en-US"/>
              <a:t>Page </a:t>
            </a:r>
            <a:fld id="{5A9C12DC-491F-9444-86A2-13AC5C62A2FC}" type="slidenum">
              <a:rPr lang="en-US" smtClean="0"/>
              <a:pPr/>
              <a:t>71</a:t>
            </a:fld>
            <a:endParaRPr lang="en-US" dirty="0"/>
          </a:p>
        </p:txBody>
      </p:sp>
      <p:sp>
        <p:nvSpPr>
          <p:cNvPr id="6" name="Footer Placeholder 5">
            <a:extLst>
              <a:ext uri="{FF2B5EF4-FFF2-40B4-BE49-F238E27FC236}">
                <a16:creationId xmlns:a16="http://schemas.microsoft.com/office/drawing/2014/main" id="{0453509E-6C2D-41C3-915A-FB072F53E398}"/>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38770023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C27FD36-B850-4D2E-A7F5-B43770A84FDB}"/>
              </a:ext>
            </a:extLst>
          </p:cNvPr>
          <p:cNvPicPr>
            <a:picLocks noGrp="1" noChangeAspect="1"/>
          </p:cNvPicPr>
          <p:nvPr>
            <p:ph type="pic" sz="quarter" idx="10"/>
          </p:nvPr>
        </p:nvPicPr>
        <p:blipFill>
          <a:blip r:embed="rId2"/>
          <a:srcRect l="24490" r="24490"/>
          <a:stretch>
            <a:fillRect/>
          </a:stretch>
        </p:blipFill>
        <p:spPr>
          <a:prstGeom prst="rect">
            <a:avLst/>
          </a:prstGeom>
        </p:spPr>
      </p:pic>
      <p:sp>
        <p:nvSpPr>
          <p:cNvPr id="3" name="Title 2">
            <a:extLst>
              <a:ext uri="{FF2B5EF4-FFF2-40B4-BE49-F238E27FC236}">
                <a16:creationId xmlns:a16="http://schemas.microsoft.com/office/drawing/2014/main" id="{E4F84B8F-986C-4FF5-A26B-614731C5BD86}"/>
              </a:ext>
            </a:extLst>
          </p:cNvPr>
          <p:cNvSpPr>
            <a:spLocks noGrp="1"/>
          </p:cNvSpPr>
          <p:nvPr>
            <p:ph type="title"/>
          </p:nvPr>
        </p:nvSpPr>
        <p:spPr/>
        <p:txBody>
          <a:bodyPr/>
          <a:lstStyle/>
          <a:p>
            <a:r>
              <a:rPr lang="en-US" dirty="0"/>
              <a:t>Power Quality</a:t>
            </a:r>
          </a:p>
        </p:txBody>
      </p:sp>
      <p:sp>
        <p:nvSpPr>
          <p:cNvPr id="4" name="Text Placeholder 3">
            <a:extLst>
              <a:ext uri="{FF2B5EF4-FFF2-40B4-BE49-F238E27FC236}">
                <a16:creationId xmlns:a16="http://schemas.microsoft.com/office/drawing/2014/main" id="{EC286B2E-31FE-43A7-B270-CA487BC660B8}"/>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6AF36793-FF94-489F-BCAA-71DBECF1C6CD}"/>
              </a:ext>
            </a:extLst>
          </p:cNvPr>
          <p:cNvSpPr>
            <a:spLocks noGrp="1"/>
          </p:cNvSpPr>
          <p:nvPr>
            <p:ph type="sldNum" sz="quarter" idx="4"/>
          </p:nvPr>
        </p:nvSpPr>
        <p:spPr/>
        <p:txBody>
          <a:bodyPr/>
          <a:lstStyle/>
          <a:p>
            <a:r>
              <a:rPr lang="en-US"/>
              <a:t>Page </a:t>
            </a:r>
            <a:fld id="{5A9C12DC-491F-9444-86A2-13AC5C62A2FC}" type="slidenum">
              <a:rPr lang="en-US" smtClean="0"/>
              <a:pPr/>
              <a:t>72</a:t>
            </a:fld>
            <a:endParaRPr lang="en-US" dirty="0"/>
          </a:p>
        </p:txBody>
      </p:sp>
      <p:sp>
        <p:nvSpPr>
          <p:cNvPr id="6" name="Footer Placeholder 5">
            <a:extLst>
              <a:ext uri="{FF2B5EF4-FFF2-40B4-BE49-F238E27FC236}">
                <a16:creationId xmlns:a16="http://schemas.microsoft.com/office/drawing/2014/main" id="{C6B842D1-B96C-4A38-98F6-06EC1C3883A9}"/>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12629312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9C450BE-BEF4-45EA-BEFD-C0BF38AA2D3F}"/>
              </a:ext>
            </a:extLst>
          </p:cNvPr>
          <p:cNvSpPr>
            <a:spLocks noGrp="1"/>
          </p:cNvSpPr>
          <p:nvPr>
            <p:ph sz="quarter" idx="31"/>
          </p:nvPr>
        </p:nvSpPr>
        <p:spPr/>
        <p:txBody>
          <a:bodyPr/>
          <a:lstStyle/>
          <a:p>
            <a:pPr marL="301624" indent="-285750">
              <a:buFont typeface="Arial" panose="020B0604020202020204" pitchFamily="34" charset="0"/>
              <a:buChar char="•"/>
            </a:pPr>
            <a:r>
              <a:rPr lang="en-US" dirty="0"/>
              <a:t>We’ll focus on Power Factor and Voltage Loss</a:t>
            </a:r>
          </a:p>
          <a:p>
            <a:pPr marL="490530" lvl="1" indent="-285750"/>
            <a:r>
              <a:rPr lang="en-US" dirty="0"/>
              <a:t>Poor PF can increase demand on the system that can’t be recovered</a:t>
            </a:r>
          </a:p>
          <a:p>
            <a:pPr marL="490530" lvl="1" indent="-285750"/>
            <a:r>
              <a:rPr lang="en-US" dirty="0"/>
              <a:t>Lines with significant impedance will see voltage loss over long distances</a:t>
            </a:r>
          </a:p>
          <a:p>
            <a:pPr marL="301624" indent="-285750">
              <a:buFont typeface="Arial" panose="020B0604020202020204" pitchFamily="34" charset="0"/>
              <a:buChar char="•"/>
            </a:pPr>
            <a:r>
              <a:rPr lang="en-US" dirty="0"/>
              <a:t>Corrective devices</a:t>
            </a:r>
          </a:p>
          <a:p>
            <a:pPr marL="490530" lvl="1" indent="-285750"/>
            <a:r>
              <a:rPr lang="en-US" dirty="0"/>
              <a:t>Cap Banks</a:t>
            </a:r>
          </a:p>
          <a:p>
            <a:pPr marL="490530" lvl="1" indent="-285750"/>
            <a:r>
              <a:rPr lang="en-US" dirty="0"/>
              <a:t>Voltage Regulators and Transformer Tap Settings</a:t>
            </a:r>
          </a:p>
          <a:p>
            <a:pPr marL="490530" lvl="1" indent="-285750"/>
            <a:r>
              <a:rPr lang="en-US" dirty="0"/>
              <a:t>Generator and inverter reactive power setpoints</a:t>
            </a:r>
          </a:p>
          <a:p>
            <a:pPr marL="490530" lvl="1" indent="-285750"/>
            <a:r>
              <a:rPr lang="en-US" dirty="0"/>
              <a:t>Static Var Compensators</a:t>
            </a:r>
          </a:p>
          <a:p>
            <a:pPr marL="301624" indent="-285750">
              <a:buFont typeface="Arial" panose="020B0604020202020204" pitchFamily="34" charset="0"/>
              <a:buChar char="•"/>
            </a:pPr>
            <a:r>
              <a:rPr lang="en-US" dirty="0"/>
              <a:t>VVO Software</a:t>
            </a:r>
          </a:p>
        </p:txBody>
      </p:sp>
      <p:sp>
        <p:nvSpPr>
          <p:cNvPr id="8" name="Text Placeholder 7">
            <a:extLst>
              <a:ext uri="{FF2B5EF4-FFF2-40B4-BE49-F238E27FC236}">
                <a16:creationId xmlns:a16="http://schemas.microsoft.com/office/drawing/2014/main" id="{E6BB2F68-45D6-411A-AC41-B25274649A9E}"/>
              </a:ext>
            </a:extLst>
          </p:cNvPr>
          <p:cNvSpPr>
            <a:spLocks noGrp="1"/>
          </p:cNvSpPr>
          <p:nvPr>
            <p:ph type="body" sz="quarter" idx="32"/>
          </p:nvPr>
        </p:nvSpPr>
        <p:spPr/>
        <p:txBody>
          <a:bodyPr>
            <a:normAutofit fontScale="92500" lnSpcReduction="10000"/>
          </a:bodyPr>
          <a:lstStyle/>
          <a:p>
            <a:r>
              <a:rPr lang="en-US" dirty="0"/>
              <a:t>PF and Voltage Loss</a:t>
            </a:r>
          </a:p>
        </p:txBody>
      </p:sp>
      <p:sp>
        <p:nvSpPr>
          <p:cNvPr id="9" name="Text Placeholder 8">
            <a:extLst>
              <a:ext uri="{FF2B5EF4-FFF2-40B4-BE49-F238E27FC236}">
                <a16:creationId xmlns:a16="http://schemas.microsoft.com/office/drawing/2014/main" id="{21B46379-CAA0-4299-99B8-4695589C57E6}"/>
              </a:ext>
            </a:extLst>
          </p:cNvPr>
          <p:cNvSpPr>
            <a:spLocks noGrp="1"/>
          </p:cNvSpPr>
          <p:nvPr>
            <p:ph type="body" sz="quarter" idx="33"/>
          </p:nvPr>
        </p:nvSpPr>
        <p:spPr/>
        <p:txBody>
          <a:bodyPr>
            <a:normAutofit fontScale="85000" lnSpcReduction="20000"/>
          </a:bodyPr>
          <a:lstStyle/>
          <a:p>
            <a:endParaRPr lang="en-US"/>
          </a:p>
        </p:txBody>
      </p:sp>
      <p:sp>
        <p:nvSpPr>
          <p:cNvPr id="5" name="Slide Number Placeholder 4">
            <a:extLst>
              <a:ext uri="{FF2B5EF4-FFF2-40B4-BE49-F238E27FC236}">
                <a16:creationId xmlns:a16="http://schemas.microsoft.com/office/drawing/2014/main" id="{82157AF7-F3EA-4814-A7C9-9B914A61DDA9}"/>
              </a:ext>
            </a:extLst>
          </p:cNvPr>
          <p:cNvSpPr>
            <a:spLocks noGrp="1"/>
          </p:cNvSpPr>
          <p:nvPr>
            <p:ph type="sldNum" sz="quarter" idx="4"/>
          </p:nvPr>
        </p:nvSpPr>
        <p:spPr/>
        <p:txBody>
          <a:bodyPr/>
          <a:lstStyle/>
          <a:p>
            <a:r>
              <a:rPr lang="en-US"/>
              <a:t>Page </a:t>
            </a:r>
            <a:fld id="{5A9C12DC-491F-9444-86A2-13AC5C62A2FC}" type="slidenum">
              <a:rPr lang="en-US" smtClean="0"/>
              <a:pPr/>
              <a:t>73</a:t>
            </a:fld>
            <a:endParaRPr lang="en-US" dirty="0"/>
          </a:p>
        </p:txBody>
      </p:sp>
      <p:sp>
        <p:nvSpPr>
          <p:cNvPr id="6" name="Footer Placeholder 5">
            <a:extLst>
              <a:ext uri="{FF2B5EF4-FFF2-40B4-BE49-F238E27FC236}">
                <a16:creationId xmlns:a16="http://schemas.microsoft.com/office/drawing/2014/main" id="{5ADF181A-4288-4B68-8FA5-8816C1B49E3C}"/>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35127251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303EB3B-2310-4BF7-9585-F3B955469878}"/>
              </a:ext>
            </a:extLst>
          </p:cNvPr>
          <p:cNvPicPr>
            <a:picLocks noGrp="1" noChangeAspect="1"/>
          </p:cNvPicPr>
          <p:nvPr>
            <p:ph sz="quarter" idx="31"/>
          </p:nvPr>
        </p:nvPicPr>
        <p:blipFill>
          <a:blip r:embed="rId3"/>
          <a:stretch>
            <a:fillRect/>
          </a:stretch>
        </p:blipFill>
        <p:spPr>
          <a:xfrm>
            <a:off x="206375" y="1021129"/>
            <a:ext cx="8678862" cy="2312514"/>
          </a:xfrm>
          <a:prstGeom prst="rect">
            <a:avLst/>
          </a:prstGeom>
        </p:spPr>
      </p:pic>
      <p:sp>
        <p:nvSpPr>
          <p:cNvPr id="3" name="Text Placeholder 2">
            <a:extLst>
              <a:ext uri="{FF2B5EF4-FFF2-40B4-BE49-F238E27FC236}">
                <a16:creationId xmlns:a16="http://schemas.microsoft.com/office/drawing/2014/main" id="{CAAE35D8-3F48-4C69-B9E4-60A357B387CE}"/>
              </a:ext>
            </a:extLst>
          </p:cNvPr>
          <p:cNvSpPr>
            <a:spLocks noGrp="1"/>
          </p:cNvSpPr>
          <p:nvPr>
            <p:ph type="body" sz="quarter" idx="32"/>
          </p:nvPr>
        </p:nvSpPr>
        <p:spPr/>
        <p:txBody>
          <a:bodyPr>
            <a:normAutofit fontScale="92500" lnSpcReduction="10000"/>
          </a:bodyPr>
          <a:lstStyle/>
          <a:p>
            <a:r>
              <a:rPr lang="en-US" dirty="0"/>
              <a:t>PF Example</a:t>
            </a:r>
          </a:p>
        </p:txBody>
      </p:sp>
      <p:sp>
        <p:nvSpPr>
          <p:cNvPr id="4" name="Text Placeholder 3">
            <a:extLst>
              <a:ext uri="{FF2B5EF4-FFF2-40B4-BE49-F238E27FC236}">
                <a16:creationId xmlns:a16="http://schemas.microsoft.com/office/drawing/2014/main" id="{51FC4154-EF85-4A82-A412-00EEDBB3BAB0}"/>
              </a:ext>
            </a:extLst>
          </p:cNvPr>
          <p:cNvSpPr>
            <a:spLocks noGrp="1"/>
          </p:cNvSpPr>
          <p:nvPr>
            <p:ph type="body" sz="quarter" idx="33"/>
          </p:nvPr>
        </p:nvSpPr>
        <p:spPr/>
        <p:txBody>
          <a:bodyPr>
            <a:normAutofit fontScale="85000" lnSpcReduction="20000"/>
          </a:bodyPr>
          <a:lstStyle/>
          <a:p>
            <a:endParaRPr lang="en-US" dirty="0"/>
          </a:p>
        </p:txBody>
      </p:sp>
      <p:sp>
        <p:nvSpPr>
          <p:cNvPr id="5" name="Slide Number Placeholder 4">
            <a:extLst>
              <a:ext uri="{FF2B5EF4-FFF2-40B4-BE49-F238E27FC236}">
                <a16:creationId xmlns:a16="http://schemas.microsoft.com/office/drawing/2014/main" id="{291717C2-45D3-4F05-87FD-4F0B39F9314D}"/>
              </a:ext>
            </a:extLst>
          </p:cNvPr>
          <p:cNvSpPr>
            <a:spLocks noGrp="1"/>
          </p:cNvSpPr>
          <p:nvPr>
            <p:ph type="sldNum" sz="quarter" idx="4"/>
          </p:nvPr>
        </p:nvSpPr>
        <p:spPr/>
        <p:txBody>
          <a:bodyPr/>
          <a:lstStyle/>
          <a:p>
            <a:r>
              <a:rPr lang="en-US"/>
              <a:t>Page </a:t>
            </a:r>
            <a:fld id="{5A9C12DC-491F-9444-86A2-13AC5C62A2FC}" type="slidenum">
              <a:rPr lang="en-US" smtClean="0"/>
              <a:pPr/>
              <a:t>74</a:t>
            </a:fld>
            <a:endParaRPr lang="en-US" dirty="0"/>
          </a:p>
        </p:txBody>
      </p:sp>
      <p:sp>
        <p:nvSpPr>
          <p:cNvPr id="6" name="Footer Placeholder 5">
            <a:extLst>
              <a:ext uri="{FF2B5EF4-FFF2-40B4-BE49-F238E27FC236}">
                <a16:creationId xmlns:a16="http://schemas.microsoft.com/office/drawing/2014/main" id="{1107796F-D8D5-4E93-A672-779693F482A2}"/>
              </a:ext>
            </a:extLst>
          </p:cNvPr>
          <p:cNvSpPr>
            <a:spLocks noGrp="1"/>
          </p:cNvSpPr>
          <p:nvPr>
            <p:ph type="ftr" sz="quarter" idx="3"/>
          </p:nvPr>
        </p:nvSpPr>
        <p:spPr/>
        <p:txBody>
          <a:bodyPr/>
          <a:lstStyle/>
          <a:p>
            <a:r>
              <a:rPr lang="en-US"/>
              <a:t>Property of Schneider Electric |</a:t>
            </a:r>
            <a:endParaRPr lang="en-US" dirty="0"/>
          </a:p>
        </p:txBody>
      </p:sp>
      <p:sp>
        <p:nvSpPr>
          <p:cNvPr id="19" name="TextBox 18">
            <a:extLst>
              <a:ext uri="{FF2B5EF4-FFF2-40B4-BE49-F238E27FC236}">
                <a16:creationId xmlns:a16="http://schemas.microsoft.com/office/drawing/2014/main" id="{CC0D793F-6F7E-4CAA-BE4B-9A02B2ABCF40}"/>
              </a:ext>
            </a:extLst>
          </p:cNvPr>
          <p:cNvSpPr txBox="1"/>
          <p:nvPr/>
        </p:nvSpPr>
        <p:spPr>
          <a:xfrm>
            <a:off x="6762550" y="1287051"/>
            <a:ext cx="1170513" cy="584775"/>
          </a:xfrm>
          <a:prstGeom prst="rect">
            <a:avLst/>
          </a:prstGeom>
          <a:noFill/>
        </p:spPr>
        <p:txBody>
          <a:bodyPr wrap="none" rtlCol="0">
            <a:spAutoFit/>
          </a:bodyPr>
          <a:lstStyle/>
          <a:p>
            <a:r>
              <a:rPr lang="en-US" sz="800" dirty="0">
                <a:solidFill>
                  <a:srgbClr val="36C746"/>
                </a:solidFill>
              </a:rPr>
              <a:t>Customer Loads</a:t>
            </a:r>
          </a:p>
          <a:p>
            <a:r>
              <a:rPr lang="en-US" sz="800" dirty="0">
                <a:solidFill>
                  <a:srgbClr val="36C746"/>
                </a:solidFill>
              </a:rPr>
              <a:t>kW tot = 100 kW</a:t>
            </a:r>
          </a:p>
          <a:p>
            <a:r>
              <a:rPr lang="en-US" sz="800" dirty="0" err="1">
                <a:solidFill>
                  <a:srgbClr val="36C746"/>
                </a:solidFill>
              </a:rPr>
              <a:t>kVAR</a:t>
            </a:r>
            <a:r>
              <a:rPr lang="en-US" sz="800" dirty="0">
                <a:solidFill>
                  <a:srgbClr val="36C746"/>
                </a:solidFill>
              </a:rPr>
              <a:t> tot = 62 </a:t>
            </a:r>
            <a:r>
              <a:rPr lang="en-US" sz="800" dirty="0" err="1">
                <a:solidFill>
                  <a:srgbClr val="36C746"/>
                </a:solidFill>
              </a:rPr>
              <a:t>kVAR</a:t>
            </a:r>
            <a:endParaRPr lang="en-US" sz="800" dirty="0">
              <a:solidFill>
                <a:srgbClr val="36C746"/>
              </a:solidFill>
            </a:endParaRPr>
          </a:p>
          <a:p>
            <a:r>
              <a:rPr lang="en-US" sz="800" dirty="0">
                <a:solidFill>
                  <a:srgbClr val="36C746"/>
                </a:solidFill>
              </a:rPr>
              <a:t>kVA tot = 117.65 kVA</a:t>
            </a:r>
          </a:p>
        </p:txBody>
      </p:sp>
      <p:sp>
        <p:nvSpPr>
          <p:cNvPr id="27" name="TextBox 26">
            <a:extLst>
              <a:ext uri="{FF2B5EF4-FFF2-40B4-BE49-F238E27FC236}">
                <a16:creationId xmlns:a16="http://schemas.microsoft.com/office/drawing/2014/main" id="{558C33FC-CE69-4510-8304-3B64A7FD5DA7}"/>
              </a:ext>
            </a:extLst>
          </p:cNvPr>
          <p:cNvSpPr txBox="1"/>
          <p:nvPr/>
        </p:nvSpPr>
        <p:spPr>
          <a:xfrm>
            <a:off x="258763" y="2710403"/>
            <a:ext cx="6106639" cy="1384995"/>
          </a:xfrm>
          <a:prstGeom prst="rect">
            <a:avLst/>
          </a:prstGeom>
          <a:noFill/>
        </p:spPr>
        <p:txBody>
          <a:bodyPr wrap="square" rtlCol="0">
            <a:spAutoFit/>
          </a:bodyPr>
          <a:lstStyle/>
          <a:p>
            <a:r>
              <a:rPr lang="en-US" sz="1200" dirty="0">
                <a:solidFill>
                  <a:schemeClr val="accent1"/>
                </a:solidFill>
              </a:rPr>
              <a:t>This customer is at 85% PF, and is only billed active energy</a:t>
            </a:r>
          </a:p>
          <a:p>
            <a:r>
              <a:rPr lang="en-US" sz="1200" dirty="0">
                <a:solidFill>
                  <a:schemeClr val="accent1"/>
                </a:solidFill>
              </a:rPr>
              <a:t>Let’s assume $0.10 kWh. </a:t>
            </a:r>
          </a:p>
          <a:p>
            <a:r>
              <a:rPr lang="en-US" sz="1200" dirty="0">
                <a:solidFill>
                  <a:schemeClr val="accent1"/>
                </a:solidFill>
              </a:rPr>
              <a:t>	Usage bill at 85% PF would be ~$7.2k</a:t>
            </a:r>
          </a:p>
          <a:p>
            <a:r>
              <a:rPr lang="en-US" sz="1200" dirty="0">
                <a:solidFill>
                  <a:schemeClr val="accent1"/>
                </a:solidFill>
              </a:rPr>
              <a:t>	If PF could be increased to 90% PF for month usage bill ~$7.6k</a:t>
            </a:r>
          </a:p>
          <a:p>
            <a:r>
              <a:rPr lang="en-US" sz="1200" dirty="0">
                <a:solidFill>
                  <a:schemeClr val="accent1"/>
                </a:solidFill>
              </a:rPr>
              <a:t>That’s roughly $400 a month or $5k a year</a:t>
            </a:r>
          </a:p>
          <a:p>
            <a:r>
              <a:rPr lang="en-US" sz="1200" dirty="0">
                <a:solidFill>
                  <a:schemeClr val="accent1"/>
                </a:solidFill>
              </a:rPr>
              <a:t>For MW customers the cost will scale by that much!</a:t>
            </a:r>
          </a:p>
          <a:p>
            <a:r>
              <a:rPr lang="en-US" sz="1200" dirty="0">
                <a:solidFill>
                  <a:schemeClr val="accent1"/>
                </a:solidFill>
              </a:rPr>
              <a:t>If you have 100 similar customers that could be $500k a year</a:t>
            </a:r>
          </a:p>
        </p:txBody>
      </p:sp>
    </p:spTree>
    <p:extLst>
      <p:ext uri="{BB962C8B-B14F-4D97-AF65-F5344CB8AC3E}">
        <p14:creationId xmlns:p14="http://schemas.microsoft.com/office/powerpoint/2010/main" val="413872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animEffect transition="in" filter="fade">
                                      <p:cBhvr>
                                        <p:cTn id="7" dur="500"/>
                                        <p:tgtEl>
                                          <p:spTgt spid="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2" end="2"/>
                                            </p:txEl>
                                          </p:spTgt>
                                        </p:tgtEl>
                                        <p:attrNameLst>
                                          <p:attrName>style.visibility</p:attrName>
                                        </p:attrNameLst>
                                      </p:cBhvr>
                                      <p:to>
                                        <p:strVal val="visible"/>
                                      </p:to>
                                    </p:set>
                                    <p:animEffect transition="in" filter="fade">
                                      <p:cBhvr>
                                        <p:cTn id="12" dur="500"/>
                                        <p:tgtEl>
                                          <p:spTgt spid="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xEl>
                                              <p:pRg st="3" end="3"/>
                                            </p:txEl>
                                          </p:spTgt>
                                        </p:tgtEl>
                                        <p:attrNameLst>
                                          <p:attrName>style.visibility</p:attrName>
                                        </p:attrNameLst>
                                      </p:cBhvr>
                                      <p:to>
                                        <p:strVal val="visible"/>
                                      </p:to>
                                    </p:set>
                                    <p:animEffect transition="in" filter="fade">
                                      <p:cBhvr>
                                        <p:cTn id="17" dur="500"/>
                                        <p:tgtEl>
                                          <p:spTgt spid="2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xEl>
                                              <p:pRg st="4" end="4"/>
                                            </p:txEl>
                                          </p:spTgt>
                                        </p:tgtEl>
                                        <p:attrNameLst>
                                          <p:attrName>style.visibility</p:attrName>
                                        </p:attrNameLst>
                                      </p:cBhvr>
                                      <p:to>
                                        <p:strVal val="visible"/>
                                      </p:to>
                                    </p:set>
                                    <p:animEffect transition="in" filter="fade">
                                      <p:cBhvr>
                                        <p:cTn id="22" dur="500"/>
                                        <p:tgtEl>
                                          <p:spTgt spid="2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xEl>
                                              <p:pRg st="5" end="5"/>
                                            </p:txEl>
                                          </p:spTgt>
                                        </p:tgtEl>
                                        <p:attrNameLst>
                                          <p:attrName>style.visibility</p:attrName>
                                        </p:attrNameLst>
                                      </p:cBhvr>
                                      <p:to>
                                        <p:strVal val="visible"/>
                                      </p:to>
                                    </p:set>
                                    <p:animEffect transition="in" filter="fade">
                                      <p:cBhvr>
                                        <p:cTn id="27" dur="500"/>
                                        <p:tgtEl>
                                          <p:spTgt spid="2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xEl>
                                              <p:pRg st="6" end="6"/>
                                            </p:txEl>
                                          </p:spTgt>
                                        </p:tgtEl>
                                        <p:attrNameLst>
                                          <p:attrName>style.visibility</p:attrName>
                                        </p:attrNameLst>
                                      </p:cBhvr>
                                      <p:to>
                                        <p:strVal val="visible"/>
                                      </p:to>
                                    </p:set>
                                    <p:animEffect transition="in" filter="fade">
                                      <p:cBhvr>
                                        <p:cTn id="32" dur="500"/>
                                        <p:tgtEl>
                                          <p:spTgt spid="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8EFDCDB7-9E8F-4D98-9636-E4C631352DBC}"/>
              </a:ext>
            </a:extLst>
          </p:cNvPr>
          <p:cNvSpPr>
            <a:spLocks noGrp="1"/>
          </p:cNvSpPr>
          <p:nvPr>
            <p:ph sz="quarter" idx="34"/>
          </p:nvPr>
        </p:nvSpPr>
        <p:spPr>
          <a:xfrm>
            <a:off x="247390" y="2701132"/>
            <a:ext cx="5574419" cy="1807806"/>
          </a:xfrm>
        </p:spPr>
        <p:txBody>
          <a:bodyPr/>
          <a:lstStyle/>
          <a:p>
            <a:r>
              <a:rPr lang="en-US" dirty="0"/>
              <a:t>VA Demand at Generator would be 1800 VA (secondary)</a:t>
            </a:r>
          </a:p>
          <a:p>
            <a:r>
              <a:rPr lang="en-US" dirty="0"/>
              <a:t>Accounting for power losses (I</a:t>
            </a:r>
            <a:r>
              <a:rPr lang="en-US" baseline="30000" dirty="0"/>
              <a:t>2</a:t>
            </a:r>
            <a:r>
              <a:rPr lang="en-US" dirty="0"/>
              <a:t> * Z) across system using supplied impedance. VA at customer is 1671.</a:t>
            </a:r>
          </a:p>
          <a:p>
            <a:pPr>
              <a:spcBef>
                <a:spcPts val="0"/>
              </a:spcBef>
              <a:spcAft>
                <a:spcPts val="0"/>
              </a:spcAft>
            </a:pPr>
            <a:r>
              <a:rPr lang="en-US" dirty="0"/>
              <a:t>Current remaining constant, calculate V to be-</a:t>
            </a:r>
          </a:p>
          <a:p>
            <a:pPr>
              <a:spcBef>
                <a:spcPts val="0"/>
              </a:spcBef>
              <a:spcAft>
                <a:spcPts val="0"/>
              </a:spcAft>
            </a:pPr>
            <a:r>
              <a:rPr lang="en-US" dirty="0"/>
              <a:t>VA 111 V</a:t>
            </a:r>
          </a:p>
          <a:p>
            <a:pPr>
              <a:spcBef>
                <a:spcPts val="0"/>
              </a:spcBef>
              <a:spcAft>
                <a:spcPts val="0"/>
              </a:spcAft>
            </a:pPr>
            <a:r>
              <a:rPr lang="en-US" dirty="0"/>
              <a:t>VB 111 V</a:t>
            </a:r>
          </a:p>
          <a:p>
            <a:pPr>
              <a:spcBef>
                <a:spcPts val="0"/>
              </a:spcBef>
              <a:spcAft>
                <a:spcPts val="0"/>
              </a:spcAft>
            </a:pPr>
            <a:r>
              <a:rPr lang="en-US" dirty="0"/>
              <a:t>VC 111 V</a:t>
            </a:r>
          </a:p>
        </p:txBody>
      </p:sp>
      <p:sp>
        <p:nvSpPr>
          <p:cNvPr id="7" name="Text Placeholder 6">
            <a:extLst>
              <a:ext uri="{FF2B5EF4-FFF2-40B4-BE49-F238E27FC236}">
                <a16:creationId xmlns:a16="http://schemas.microsoft.com/office/drawing/2014/main" id="{E0827D77-1BBE-4716-85BA-1FE8F75F1D43}"/>
              </a:ext>
            </a:extLst>
          </p:cNvPr>
          <p:cNvSpPr>
            <a:spLocks noGrp="1"/>
          </p:cNvSpPr>
          <p:nvPr>
            <p:ph type="body" sz="quarter" idx="16"/>
          </p:nvPr>
        </p:nvSpPr>
        <p:spPr/>
        <p:txBody>
          <a:bodyPr/>
          <a:lstStyle/>
          <a:p>
            <a:endParaRPr lang="en-US"/>
          </a:p>
        </p:txBody>
      </p:sp>
      <p:sp>
        <p:nvSpPr>
          <p:cNvPr id="9" name="Text Placeholder 8">
            <a:extLst>
              <a:ext uri="{FF2B5EF4-FFF2-40B4-BE49-F238E27FC236}">
                <a16:creationId xmlns:a16="http://schemas.microsoft.com/office/drawing/2014/main" id="{6547E851-F02A-47F2-9C76-2B326ED26E25}"/>
              </a:ext>
            </a:extLst>
          </p:cNvPr>
          <p:cNvSpPr>
            <a:spLocks noGrp="1"/>
          </p:cNvSpPr>
          <p:nvPr>
            <p:ph type="body" sz="quarter" idx="20"/>
          </p:nvPr>
        </p:nvSpPr>
        <p:spPr/>
        <p:txBody>
          <a:bodyPr/>
          <a:lstStyle/>
          <a:p>
            <a:r>
              <a:rPr lang="en-US" dirty="0"/>
              <a:t>Voltage Loss Example</a:t>
            </a:r>
          </a:p>
        </p:txBody>
      </p:sp>
      <p:pic>
        <p:nvPicPr>
          <p:cNvPr id="8" name="Content Placeholder 7">
            <a:extLst>
              <a:ext uri="{FF2B5EF4-FFF2-40B4-BE49-F238E27FC236}">
                <a16:creationId xmlns:a16="http://schemas.microsoft.com/office/drawing/2014/main" id="{E303EB3B-2310-4BF7-9585-F3B955469878}"/>
              </a:ext>
            </a:extLst>
          </p:cNvPr>
          <p:cNvPicPr>
            <a:picLocks noGrp="1" noChangeAspect="1"/>
          </p:cNvPicPr>
          <p:nvPr>
            <p:ph sz="quarter" idx="23"/>
          </p:nvPr>
        </p:nvPicPr>
        <p:blipFill>
          <a:blip r:embed="rId3"/>
          <a:stretch>
            <a:fillRect/>
          </a:stretch>
        </p:blipFill>
        <p:spPr>
          <a:xfrm>
            <a:off x="461494" y="1212850"/>
            <a:ext cx="5147612" cy="1371600"/>
          </a:xfrm>
          <a:prstGeom prst="rect">
            <a:avLst/>
          </a:prstGeom>
        </p:spPr>
      </p:pic>
      <p:sp>
        <p:nvSpPr>
          <p:cNvPr id="5" name="Slide Number Placeholder 4">
            <a:extLst>
              <a:ext uri="{FF2B5EF4-FFF2-40B4-BE49-F238E27FC236}">
                <a16:creationId xmlns:a16="http://schemas.microsoft.com/office/drawing/2014/main" id="{291717C2-45D3-4F05-87FD-4F0B39F9314D}"/>
              </a:ext>
            </a:extLst>
          </p:cNvPr>
          <p:cNvSpPr>
            <a:spLocks noGrp="1"/>
          </p:cNvSpPr>
          <p:nvPr>
            <p:ph type="sldNum" sz="quarter" idx="4"/>
          </p:nvPr>
        </p:nvSpPr>
        <p:spPr/>
        <p:txBody>
          <a:bodyPr/>
          <a:lstStyle/>
          <a:p>
            <a:r>
              <a:rPr lang="en-US"/>
              <a:t>Page </a:t>
            </a:r>
            <a:fld id="{5A9C12DC-491F-9444-86A2-13AC5C62A2FC}" type="slidenum">
              <a:rPr lang="en-US" smtClean="0"/>
              <a:pPr/>
              <a:t>75</a:t>
            </a:fld>
            <a:endParaRPr lang="en-US" dirty="0"/>
          </a:p>
        </p:txBody>
      </p:sp>
      <p:sp>
        <p:nvSpPr>
          <p:cNvPr id="6" name="Footer Placeholder 5">
            <a:extLst>
              <a:ext uri="{FF2B5EF4-FFF2-40B4-BE49-F238E27FC236}">
                <a16:creationId xmlns:a16="http://schemas.microsoft.com/office/drawing/2014/main" id="{1107796F-D8D5-4E93-A672-779693F482A2}"/>
              </a:ext>
            </a:extLst>
          </p:cNvPr>
          <p:cNvSpPr>
            <a:spLocks noGrp="1"/>
          </p:cNvSpPr>
          <p:nvPr>
            <p:ph type="ftr" sz="quarter" idx="3"/>
          </p:nvPr>
        </p:nvSpPr>
        <p:spPr/>
        <p:txBody>
          <a:bodyPr/>
          <a:lstStyle/>
          <a:p>
            <a:r>
              <a:rPr lang="en-US"/>
              <a:t>Property of Schneider Electric |</a:t>
            </a:r>
            <a:endParaRPr lang="en-US" dirty="0"/>
          </a:p>
        </p:txBody>
      </p:sp>
      <p:sp>
        <p:nvSpPr>
          <p:cNvPr id="2" name="Oval 1">
            <a:extLst>
              <a:ext uri="{FF2B5EF4-FFF2-40B4-BE49-F238E27FC236}">
                <a16:creationId xmlns:a16="http://schemas.microsoft.com/office/drawing/2014/main" id="{0781412A-2E0C-4DCB-8DD4-E1C466BB630A}"/>
              </a:ext>
            </a:extLst>
          </p:cNvPr>
          <p:cNvSpPr/>
          <p:nvPr/>
        </p:nvSpPr>
        <p:spPr>
          <a:xfrm>
            <a:off x="1426463" y="1492301"/>
            <a:ext cx="182880" cy="18288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accent1"/>
                </a:solidFill>
              </a:rPr>
              <a:t>V</a:t>
            </a:r>
            <a:endParaRPr lang="en-US" dirty="0">
              <a:solidFill>
                <a:schemeClr val="accent1"/>
              </a:solidFill>
            </a:endParaRPr>
          </a:p>
        </p:txBody>
      </p:sp>
      <p:sp>
        <p:nvSpPr>
          <p:cNvPr id="14" name="Callout: Line 13">
            <a:extLst>
              <a:ext uri="{FF2B5EF4-FFF2-40B4-BE49-F238E27FC236}">
                <a16:creationId xmlns:a16="http://schemas.microsoft.com/office/drawing/2014/main" id="{53E7058D-E15E-4EE2-B7DB-643C0E03AC58}"/>
              </a:ext>
            </a:extLst>
          </p:cNvPr>
          <p:cNvSpPr/>
          <p:nvPr/>
        </p:nvSpPr>
        <p:spPr>
          <a:xfrm>
            <a:off x="1824133" y="1021129"/>
            <a:ext cx="677665" cy="407090"/>
          </a:xfrm>
          <a:prstGeom prst="borderCallout1">
            <a:avLst>
              <a:gd name="adj1" fmla="val 45537"/>
              <a:gd name="adj2" fmla="val 393"/>
              <a:gd name="adj3" fmla="val 123140"/>
              <a:gd name="adj4" fmla="val -34514"/>
            </a:avLst>
          </a:prstGeom>
          <a:solidFill>
            <a:srgbClr val="66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accent1"/>
              </a:solidFill>
            </a:endParaRPr>
          </a:p>
        </p:txBody>
      </p:sp>
      <p:sp>
        <p:nvSpPr>
          <p:cNvPr id="17" name="Oval 16">
            <a:extLst>
              <a:ext uri="{FF2B5EF4-FFF2-40B4-BE49-F238E27FC236}">
                <a16:creationId xmlns:a16="http://schemas.microsoft.com/office/drawing/2014/main" id="{11039697-B851-4153-96B7-59CC58B8CFD1}"/>
              </a:ext>
            </a:extLst>
          </p:cNvPr>
          <p:cNvSpPr/>
          <p:nvPr/>
        </p:nvSpPr>
        <p:spPr>
          <a:xfrm>
            <a:off x="6180124" y="2317699"/>
            <a:ext cx="182880" cy="18288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accent1"/>
                </a:solidFill>
              </a:rPr>
              <a:t>V</a:t>
            </a:r>
            <a:endParaRPr lang="en-US" dirty="0">
              <a:solidFill>
                <a:schemeClr val="accent1"/>
              </a:solidFill>
            </a:endParaRPr>
          </a:p>
        </p:txBody>
      </p:sp>
      <p:sp>
        <p:nvSpPr>
          <p:cNvPr id="18" name="Callout: Line 17">
            <a:extLst>
              <a:ext uri="{FF2B5EF4-FFF2-40B4-BE49-F238E27FC236}">
                <a16:creationId xmlns:a16="http://schemas.microsoft.com/office/drawing/2014/main" id="{86F67C62-8C0B-494C-8435-30E8F2BC5FD1}"/>
              </a:ext>
            </a:extLst>
          </p:cNvPr>
          <p:cNvSpPr/>
          <p:nvPr/>
        </p:nvSpPr>
        <p:spPr>
          <a:xfrm>
            <a:off x="6577794" y="1846527"/>
            <a:ext cx="677665" cy="407090"/>
          </a:xfrm>
          <a:prstGeom prst="borderCallout1">
            <a:avLst>
              <a:gd name="adj1" fmla="val 45537"/>
              <a:gd name="adj2" fmla="val 393"/>
              <a:gd name="adj3" fmla="val 123140"/>
              <a:gd name="adj4" fmla="val -34514"/>
            </a:avLst>
          </a:prstGeom>
          <a:solidFill>
            <a:srgbClr val="66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accent1"/>
                </a:solidFill>
              </a:rPr>
              <a:t>VA: ??? V</a:t>
            </a:r>
          </a:p>
          <a:p>
            <a:pPr algn="ctr"/>
            <a:r>
              <a:rPr lang="en-US" sz="800" b="1" dirty="0">
                <a:solidFill>
                  <a:schemeClr val="accent1"/>
                </a:solidFill>
              </a:rPr>
              <a:t>VB: ??? V</a:t>
            </a:r>
          </a:p>
          <a:p>
            <a:pPr algn="ctr"/>
            <a:r>
              <a:rPr lang="en-US" sz="800" b="1" dirty="0">
                <a:solidFill>
                  <a:schemeClr val="accent1"/>
                </a:solidFill>
              </a:rPr>
              <a:t>VC: ??? V</a:t>
            </a:r>
            <a:endParaRPr lang="en-US" sz="1400" b="1" dirty="0">
              <a:solidFill>
                <a:schemeClr val="accent1"/>
              </a:solidFill>
            </a:endParaRPr>
          </a:p>
        </p:txBody>
      </p:sp>
      <p:cxnSp>
        <p:nvCxnSpPr>
          <p:cNvPr id="23" name="Connector: Curved 22">
            <a:extLst>
              <a:ext uri="{FF2B5EF4-FFF2-40B4-BE49-F238E27FC236}">
                <a16:creationId xmlns:a16="http://schemas.microsoft.com/office/drawing/2014/main" id="{5CC0BE83-F92B-450C-BB14-70B0E2FD4B3B}"/>
              </a:ext>
            </a:extLst>
          </p:cNvPr>
          <p:cNvCxnSpPr>
            <a:stCxn id="2" idx="5"/>
            <a:endCxn id="17" idx="0"/>
          </p:cNvCxnSpPr>
          <p:nvPr/>
        </p:nvCxnSpPr>
        <p:spPr>
          <a:xfrm rot="16200000" flipH="1">
            <a:off x="3592412" y="-361453"/>
            <a:ext cx="669300" cy="4689003"/>
          </a:xfrm>
          <a:prstGeom prst="curvedConnector3">
            <a:avLst>
              <a:gd name="adj1" fmla="val -35251"/>
            </a:avLst>
          </a:prstGeom>
          <a:ln w="3175">
            <a:solidFill>
              <a:schemeClr val="tx1"/>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25" name="TextBox 24">
            <a:extLst>
              <a:ext uri="{FF2B5EF4-FFF2-40B4-BE49-F238E27FC236}">
                <a16:creationId xmlns:a16="http://schemas.microsoft.com/office/drawing/2014/main" id="{7C87AC7E-FFFD-476F-B296-E400A525DCD5}"/>
              </a:ext>
            </a:extLst>
          </p:cNvPr>
          <p:cNvSpPr txBox="1"/>
          <p:nvPr/>
        </p:nvSpPr>
        <p:spPr>
          <a:xfrm>
            <a:off x="3706057" y="1112865"/>
            <a:ext cx="865943" cy="246221"/>
          </a:xfrm>
          <a:prstGeom prst="rect">
            <a:avLst/>
          </a:prstGeom>
          <a:noFill/>
        </p:spPr>
        <p:txBody>
          <a:bodyPr wrap="none" rtlCol="0">
            <a:spAutoFit/>
          </a:bodyPr>
          <a:lstStyle/>
          <a:p>
            <a:pPr algn="r"/>
            <a:r>
              <a:rPr lang="en-US" sz="1000" dirty="0"/>
              <a:t>Z = 10 + j25</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AAF88F7-86C8-4100-BE23-871CEA4175BD}"/>
                  </a:ext>
                </a:extLst>
              </p:cNvPr>
              <p:cNvSpPr txBox="1"/>
              <p:nvPr/>
            </p:nvSpPr>
            <p:spPr>
              <a:xfrm>
                <a:off x="1824133" y="1044730"/>
                <a:ext cx="585353" cy="123111"/>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𝑉𝐴</m:t>
                      </m:r>
                      <m:r>
                        <a:rPr lang="en-US" sz="800" b="0" i="1" smtClean="0">
                          <a:latin typeface="Cambria Math" panose="02040503050406030204" pitchFamily="18" charset="0"/>
                        </a:rPr>
                        <m:t>=120∠0</m:t>
                      </m:r>
                    </m:oMath>
                  </m:oMathPara>
                </a14:m>
                <a:endParaRPr lang="en-US" sz="800" dirty="0"/>
              </a:p>
            </p:txBody>
          </p:sp>
        </mc:Choice>
        <mc:Fallback xmlns="">
          <p:sp>
            <p:nvSpPr>
              <p:cNvPr id="26" name="TextBox 25">
                <a:extLst>
                  <a:ext uri="{FF2B5EF4-FFF2-40B4-BE49-F238E27FC236}">
                    <a16:creationId xmlns:a16="http://schemas.microsoft.com/office/drawing/2014/main" id="{AAAF88F7-86C8-4100-BE23-871CEA4175BD}"/>
                  </a:ext>
                </a:extLst>
              </p:cNvPr>
              <p:cNvSpPr txBox="1">
                <a:spLocks noRot="1" noChangeAspect="1" noMove="1" noResize="1" noEditPoints="1" noAdjustHandles="1" noChangeArrowheads="1" noChangeShapeType="1" noTextEdit="1"/>
              </p:cNvSpPr>
              <p:nvPr/>
            </p:nvSpPr>
            <p:spPr>
              <a:xfrm>
                <a:off x="1824133" y="1044730"/>
                <a:ext cx="585353" cy="123111"/>
              </a:xfrm>
              <a:prstGeom prst="rect">
                <a:avLst/>
              </a:prstGeom>
              <a:blipFill>
                <a:blip r:embed="rId4"/>
                <a:stretch>
                  <a:fillRect l="-3125" r="-3125"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C7BFF7F-7575-4BF2-B433-F448DFA7C646}"/>
                  </a:ext>
                </a:extLst>
              </p:cNvPr>
              <p:cNvSpPr txBox="1"/>
              <p:nvPr/>
            </p:nvSpPr>
            <p:spPr>
              <a:xfrm>
                <a:off x="1822185" y="1167621"/>
                <a:ext cx="700896" cy="123111"/>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𝑉𝐵</m:t>
                      </m:r>
                      <m:r>
                        <a:rPr lang="en-US" sz="800" b="0" i="1" smtClean="0">
                          <a:latin typeface="Cambria Math" panose="02040503050406030204" pitchFamily="18" charset="0"/>
                        </a:rPr>
                        <m:t>=120∠240</m:t>
                      </m:r>
                    </m:oMath>
                  </m:oMathPara>
                </a14:m>
                <a:endParaRPr lang="en-US" sz="800" dirty="0"/>
              </a:p>
            </p:txBody>
          </p:sp>
        </mc:Choice>
        <mc:Fallback xmlns="">
          <p:sp>
            <p:nvSpPr>
              <p:cNvPr id="28" name="TextBox 27">
                <a:extLst>
                  <a:ext uri="{FF2B5EF4-FFF2-40B4-BE49-F238E27FC236}">
                    <a16:creationId xmlns:a16="http://schemas.microsoft.com/office/drawing/2014/main" id="{9C7BFF7F-7575-4BF2-B433-F448DFA7C646}"/>
                  </a:ext>
                </a:extLst>
              </p:cNvPr>
              <p:cNvSpPr txBox="1">
                <a:spLocks noRot="1" noChangeAspect="1" noMove="1" noResize="1" noEditPoints="1" noAdjustHandles="1" noChangeArrowheads="1" noChangeShapeType="1" noTextEdit="1"/>
              </p:cNvSpPr>
              <p:nvPr/>
            </p:nvSpPr>
            <p:spPr>
              <a:xfrm>
                <a:off x="1822185" y="1167621"/>
                <a:ext cx="700896" cy="123111"/>
              </a:xfrm>
              <a:prstGeom prst="rect">
                <a:avLst/>
              </a:prstGeom>
              <a:blipFill>
                <a:blip r:embed="rId5"/>
                <a:stretch>
                  <a:fillRect l="-2609" r="-1739"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217125D-7F95-4F9B-9458-80C8743AF677}"/>
                  </a:ext>
                </a:extLst>
              </p:cNvPr>
              <p:cNvSpPr txBox="1"/>
              <p:nvPr/>
            </p:nvSpPr>
            <p:spPr>
              <a:xfrm>
                <a:off x="1824525" y="1289981"/>
                <a:ext cx="696216" cy="123111"/>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𝑉𝐶</m:t>
                      </m:r>
                      <m:r>
                        <a:rPr lang="en-US" sz="800" b="0" i="1" smtClean="0">
                          <a:latin typeface="Cambria Math" panose="02040503050406030204" pitchFamily="18" charset="0"/>
                        </a:rPr>
                        <m:t>=120∠120</m:t>
                      </m:r>
                    </m:oMath>
                  </m:oMathPara>
                </a14:m>
                <a:endParaRPr lang="en-US" sz="800" dirty="0"/>
              </a:p>
            </p:txBody>
          </p:sp>
        </mc:Choice>
        <mc:Fallback xmlns="">
          <p:sp>
            <p:nvSpPr>
              <p:cNvPr id="29" name="TextBox 28">
                <a:extLst>
                  <a:ext uri="{FF2B5EF4-FFF2-40B4-BE49-F238E27FC236}">
                    <a16:creationId xmlns:a16="http://schemas.microsoft.com/office/drawing/2014/main" id="{6217125D-7F95-4F9B-9458-80C8743AF677}"/>
                  </a:ext>
                </a:extLst>
              </p:cNvPr>
              <p:cNvSpPr txBox="1">
                <a:spLocks noRot="1" noChangeAspect="1" noMove="1" noResize="1" noEditPoints="1" noAdjustHandles="1" noChangeArrowheads="1" noChangeShapeType="1" noTextEdit="1"/>
              </p:cNvSpPr>
              <p:nvPr/>
            </p:nvSpPr>
            <p:spPr>
              <a:xfrm>
                <a:off x="1824525" y="1289981"/>
                <a:ext cx="696216" cy="123111"/>
              </a:xfrm>
              <a:prstGeom prst="rect">
                <a:avLst/>
              </a:prstGeom>
              <a:blipFill>
                <a:blip r:embed="rId6"/>
                <a:stretch>
                  <a:fillRect l="-2609" r="-1739" b="-10000"/>
                </a:stretch>
              </a:blipFill>
            </p:spPr>
            <p:txBody>
              <a:bodyPr/>
              <a:lstStyle/>
              <a:p>
                <a:r>
                  <a:rPr lang="en-US">
                    <a:noFill/>
                  </a:rPr>
                  <a:t> </a:t>
                </a:r>
              </a:p>
            </p:txBody>
          </p:sp>
        </mc:Fallback>
      </mc:AlternateContent>
      <p:sp>
        <p:nvSpPr>
          <p:cNvPr id="30" name="Oval 29">
            <a:extLst>
              <a:ext uri="{FF2B5EF4-FFF2-40B4-BE49-F238E27FC236}">
                <a16:creationId xmlns:a16="http://schemas.microsoft.com/office/drawing/2014/main" id="{47C187FC-34F4-4841-91CC-7446148EC537}"/>
              </a:ext>
            </a:extLst>
          </p:cNvPr>
          <p:cNvSpPr/>
          <p:nvPr/>
        </p:nvSpPr>
        <p:spPr>
          <a:xfrm>
            <a:off x="1517903" y="1919941"/>
            <a:ext cx="182880" cy="18288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accent1"/>
                </a:solidFill>
              </a:rPr>
              <a:t>A</a:t>
            </a:r>
            <a:endParaRPr lang="en-US" dirty="0">
              <a:solidFill>
                <a:schemeClr val="accent1"/>
              </a:solidFill>
            </a:endParaRPr>
          </a:p>
        </p:txBody>
      </p:sp>
      <p:sp>
        <p:nvSpPr>
          <p:cNvPr id="31" name="Callout: Line 30">
            <a:extLst>
              <a:ext uri="{FF2B5EF4-FFF2-40B4-BE49-F238E27FC236}">
                <a16:creationId xmlns:a16="http://schemas.microsoft.com/office/drawing/2014/main" id="{89F664A4-166C-4C71-8860-60CDE128599B}"/>
              </a:ext>
            </a:extLst>
          </p:cNvPr>
          <p:cNvSpPr/>
          <p:nvPr/>
        </p:nvSpPr>
        <p:spPr>
          <a:xfrm>
            <a:off x="620612" y="2164660"/>
            <a:ext cx="677665" cy="407090"/>
          </a:xfrm>
          <a:prstGeom prst="borderCallout1">
            <a:avLst>
              <a:gd name="adj1" fmla="val 49131"/>
              <a:gd name="adj2" fmla="val 99704"/>
              <a:gd name="adj3" fmla="val -24210"/>
              <a:gd name="adj4" fmla="val 139281"/>
            </a:avLst>
          </a:prstGeom>
          <a:solidFill>
            <a:srgbClr val="66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accent1"/>
              </a:solidFill>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DEF3E51-F855-4AB8-B7FE-F785F4F71E32}"/>
                  </a:ext>
                </a:extLst>
              </p:cNvPr>
              <p:cNvSpPr txBox="1"/>
              <p:nvPr/>
            </p:nvSpPr>
            <p:spPr>
              <a:xfrm>
                <a:off x="667185" y="2212495"/>
                <a:ext cx="447494" cy="123111"/>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𝐼𝐴</m:t>
                      </m:r>
                      <m:r>
                        <a:rPr lang="en-US" sz="800" b="0" i="1" smtClean="0">
                          <a:latin typeface="Cambria Math" panose="02040503050406030204" pitchFamily="18" charset="0"/>
                        </a:rPr>
                        <m:t>=5∠0</m:t>
                      </m:r>
                    </m:oMath>
                  </m:oMathPara>
                </a14:m>
                <a:endParaRPr lang="en-US" sz="800" dirty="0"/>
              </a:p>
            </p:txBody>
          </p:sp>
        </mc:Choice>
        <mc:Fallback xmlns="">
          <p:sp>
            <p:nvSpPr>
              <p:cNvPr id="33" name="TextBox 32">
                <a:extLst>
                  <a:ext uri="{FF2B5EF4-FFF2-40B4-BE49-F238E27FC236}">
                    <a16:creationId xmlns:a16="http://schemas.microsoft.com/office/drawing/2014/main" id="{5DEF3E51-F855-4AB8-B7FE-F785F4F71E32}"/>
                  </a:ext>
                </a:extLst>
              </p:cNvPr>
              <p:cNvSpPr txBox="1">
                <a:spLocks noRot="1" noChangeAspect="1" noMove="1" noResize="1" noEditPoints="1" noAdjustHandles="1" noChangeArrowheads="1" noChangeShapeType="1" noTextEdit="1"/>
              </p:cNvSpPr>
              <p:nvPr/>
            </p:nvSpPr>
            <p:spPr>
              <a:xfrm>
                <a:off x="667185" y="2212495"/>
                <a:ext cx="447494" cy="123111"/>
              </a:xfrm>
              <a:prstGeom prst="rect">
                <a:avLst/>
              </a:prstGeom>
              <a:blipFill>
                <a:blip r:embed="rId7"/>
                <a:stretch>
                  <a:fillRect l="-4054" r="-2703"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5D98F78-EB2E-417C-ADBB-1BF1F54467BA}"/>
                  </a:ext>
                </a:extLst>
              </p:cNvPr>
              <p:cNvSpPr txBox="1"/>
              <p:nvPr/>
            </p:nvSpPr>
            <p:spPr>
              <a:xfrm>
                <a:off x="654941" y="2324403"/>
                <a:ext cx="563039" cy="123111"/>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𝐼𝐵</m:t>
                      </m:r>
                      <m:r>
                        <a:rPr lang="en-US" sz="800" b="0" i="1" smtClean="0">
                          <a:latin typeface="Cambria Math" panose="02040503050406030204" pitchFamily="18" charset="0"/>
                        </a:rPr>
                        <m:t>=5∠240</m:t>
                      </m:r>
                    </m:oMath>
                  </m:oMathPara>
                </a14:m>
                <a:endParaRPr lang="en-US" sz="800" dirty="0"/>
              </a:p>
            </p:txBody>
          </p:sp>
        </mc:Choice>
        <mc:Fallback xmlns="">
          <p:sp>
            <p:nvSpPr>
              <p:cNvPr id="34" name="TextBox 33">
                <a:extLst>
                  <a:ext uri="{FF2B5EF4-FFF2-40B4-BE49-F238E27FC236}">
                    <a16:creationId xmlns:a16="http://schemas.microsoft.com/office/drawing/2014/main" id="{A5D98F78-EB2E-417C-ADBB-1BF1F54467BA}"/>
                  </a:ext>
                </a:extLst>
              </p:cNvPr>
              <p:cNvSpPr txBox="1">
                <a:spLocks noRot="1" noChangeAspect="1" noMove="1" noResize="1" noEditPoints="1" noAdjustHandles="1" noChangeArrowheads="1" noChangeShapeType="1" noTextEdit="1"/>
              </p:cNvSpPr>
              <p:nvPr/>
            </p:nvSpPr>
            <p:spPr>
              <a:xfrm>
                <a:off x="654941" y="2324403"/>
                <a:ext cx="563039" cy="123111"/>
              </a:xfrm>
              <a:prstGeom prst="rect">
                <a:avLst/>
              </a:prstGeom>
              <a:blipFill>
                <a:blip r:embed="rId8"/>
                <a:stretch>
                  <a:fillRect l="-3226" r="-2151"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63B89B5-B693-4626-8A6D-463A84A5D9ED}"/>
                  </a:ext>
                </a:extLst>
              </p:cNvPr>
              <p:cNvSpPr txBox="1"/>
              <p:nvPr/>
            </p:nvSpPr>
            <p:spPr>
              <a:xfrm>
                <a:off x="654941" y="2436311"/>
                <a:ext cx="558358" cy="123111"/>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𝐼𝐶</m:t>
                      </m:r>
                      <m:r>
                        <a:rPr lang="en-US" sz="800" b="0" i="1" smtClean="0">
                          <a:latin typeface="Cambria Math" panose="02040503050406030204" pitchFamily="18" charset="0"/>
                        </a:rPr>
                        <m:t>=5∠120</m:t>
                      </m:r>
                    </m:oMath>
                  </m:oMathPara>
                </a14:m>
                <a:endParaRPr lang="en-US" sz="800" dirty="0"/>
              </a:p>
            </p:txBody>
          </p:sp>
        </mc:Choice>
        <mc:Fallback xmlns="">
          <p:sp>
            <p:nvSpPr>
              <p:cNvPr id="35" name="TextBox 34">
                <a:extLst>
                  <a:ext uri="{FF2B5EF4-FFF2-40B4-BE49-F238E27FC236}">
                    <a16:creationId xmlns:a16="http://schemas.microsoft.com/office/drawing/2014/main" id="{F63B89B5-B693-4626-8A6D-463A84A5D9ED}"/>
                  </a:ext>
                </a:extLst>
              </p:cNvPr>
              <p:cNvSpPr txBox="1">
                <a:spLocks noRot="1" noChangeAspect="1" noMove="1" noResize="1" noEditPoints="1" noAdjustHandles="1" noChangeArrowheads="1" noChangeShapeType="1" noTextEdit="1"/>
              </p:cNvSpPr>
              <p:nvPr/>
            </p:nvSpPr>
            <p:spPr>
              <a:xfrm>
                <a:off x="654941" y="2436311"/>
                <a:ext cx="558358" cy="123111"/>
              </a:xfrm>
              <a:prstGeom prst="rect">
                <a:avLst/>
              </a:prstGeom>
              <a:blipFill>
                <a:blip r:embed="rId9"/>
                <a:stretch>
                  <a:fillRect l="-3261" r="-2174" b="-10000"/>
                </a:stretch>
              </a:blipFill>
            </p:spPr>
            <p:txBody>
              <a:bodyPr/>
              <a:lstStyle/>
              <a:p>
                <a:r>
                  <a:rPr lang="en-US">
                    <a:noFill/>
                  </a:rPr>
                  <a:t> </a:t>
                </a:r>
              </a:p>
            </p:txBody>
          </p:sp>
        </mc:Fallback>
      </mc:AlternateContent>
    </p:spTree>
    <p:extLst>
      <p:ext uri="{BB962C8B-B14F-4D97-AF65-F5344CB8AC3E}">
        <p14:creationId xmlns:p14="http://schemas.microsoft.com/office/powerpoint/2010/main" val="192087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500"/>
                                        <p:tgtEl>
                                          <p:spTgt spid="1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ircle(in)">
                                      <p:cBhvr>
                                        <p:cTn id="13" dur="500"/>
                                        <p:tgtEl>
                                          <p:spTgt spid="2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circle(in)">
                                      <p:cBhvr>
                                        <p:cTn id="16" dur="500"/>
                                        <p:tgtEl>
                                          <p:spTgt spid="2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ircle(in)">
                                      <p:cBhvr>
                                        <p:cTn id="19" dur="500"/>
                                        <p:tgtEl>
                                          <p:spTgt spid="2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ircle(in)">
                                      <p:cBhvr>
                                        <p:cTn id="22" dur="500"/>
                                        <p:tgtEl>
                                          <p:spTgt spid="3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circle(in)">
                                      <p:cBhvr>
                                        <p:cTn id="25" dur="500"/>
                                        <p:tgtEl>
                                          <p:spTgt spid="3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circle(in)">
                                      <p:cBhvr>
                                        <p:cTn id="28" dur="500"/>
                                        <p:tgtEl>
                                          <p:spTgt spid="3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circle(in)">
                                      <p:cBhvr>
                                        <p:cTn id="31" dur="500"/>
                                        <p:tgtEl>
                                          <p:spTgt spid="3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ircle(in)">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circle(i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500"/>
                                        <p:tgtEl>
                                          <p:spTgt spid="17"/>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circle(i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xEl>
                                              <p:pRg st="3" end="3"/>
                                            </p:txEl>
                                          </p:spTgt>
                                        </p:tgtEl>
                                        <p:attrNameLst>
                                          <p:attrName>style.visibility</p:attrName>
                                        </p:attrNameLst>
                                      </p:cBhvr>
                                      <p:to>
                                        <p:strVal val="visible"/>
                                      </p:to>
                                    </p:set>
                                    <p:animEffect transition="in" filter="fade">
                                      <p:cBhvr>
                                        <p:cTn id="52" dur="500"/>
                                        <p:tgtEl>
                                          <p:spTgt spid="11">
                                            <p:txEl>
                                              <p:pRg st="3" end="3"/>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1">
                                            <p:txEl>
                                              <p:pRg st="4" end="4"/>
                                            </p:txEl>
                                          </p:spTgt>
                                        </p:tgtEl>
                                        <p:attrNameLst>
                                          <p:attrName>style.visibility</p:attrName>
                                        </p:attrNameLst>
                                      </p:cBhvr>
                                      <p:to>
                                        <p:strVal val="visible"/>
                                      </p:to>
                                    </p:set>
                                    <p:animEffect transition="in" filter="fade">
                                      <p:cBhvr>
                                        <p:cTn id="55" dur="500"/>
                                        <p:tgtEl>
                                          <p:spTgt spid="11">
                                            <p:txEl>
                                              <p:pRg st="4" end="4"/>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xEl>
                                              <p:pRg st="5" end="5"/>
                                            </p:txEl>
                                          </p:spTgt>
                                        </p:tgtEl>
                                        <p:attrNameLst>
                                          <p:attrName>style.visibility</p:attrName>
                                        </p:attrNameLst>
                                      </p:cBhvr>
                                      <p:to>
                                        <p:strVal val="visible"/>
                                      </p:to>
                                    </p:set>
                                    <p:animEffect transition="in" filter="fade">
                                      <p:cBhvr>
                                        <p:cTn id="58"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7" grpId="0" animBg="1"/>
      <p:bldP spid="18" grpId="0" animBg="1"/>
      <p:bldP spid="25" grpId="0"/>
      <p:bldP spid="26" grpId="0"/>
      <p:bldP spid="28" grpId="0"/>
      <p:bldP spid="29" grpId="0"/>
      <p:bldP spid="30" grpId="0" animBg="1"/>
      <p:bldP spid="31" grpId="0" animBg="1"/>
      <p:bldP spid="33" grpId="0"/>
      <p:bldP spid="34" grpId="0"/>
      <p:bldP spid="3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CF4DA-D61A-48F8-B3CF-F14B29C7F272}"/>
              </a:ext>
            </a:extLst>
          </p:cNvPr>
          <p:cNvSpPr>
            <a:spLocks noGrp="1"/>
          </p:cNvSpPr>
          <p:nvPr>
            <p:ph type="title"/>
          </p:nvPr>
        </p:nvSpPr>
        <p:spPr/>
        <p:txBody>
          <a:bodyPr/>
          <a:lstStyle/>
          <a:p>
            <a:r>
              <a:rPr lang="en-US" dirty="0"/>
              <a:t>VVO Devices</a:t>
            </a:r>
          </a:p>
        </p:txBody>
      </p:sp>
      <p:sp>
        <p:nvSpPr>
          <p:cNvPr id="11" name="Text Placeholder 10">
            <a:extLst>
              <a:ext uri="{FF2B5EF4-FFF2-40B4-BE49-F238E27FC236}">
                <a16:creationId xmlns:a16="http://schemas.microsoft.com/office/drawing/2014/main" id="{28A2C77B-C8C6-4487-B275-EFC233274178}"/>
              </a:ext>
            </a:extLst>
          </p:cNvPr>
          <p:cNvSpPr>
            <a:spLocks noGrp="1"/>
          </p:cNvSpPr>
          <p:nvPr>
            <p:ph type="body" sz="quarter" idx="11"/>
          </p:nvPr>
        </p:nvSpPr>
        <p:spPr/>
        <p:txBody>
          <a:bodyPr/>
          <a:lstStyle/>
          <a:p>
            <a:endParaRPr lang="en-US"/>
          </a:p>
        </p:txBody>
      </p:sp>
      <p:sp>
        <p:nvSpPr>
          <p:cNvPr id="8" name="Slide Number Placeholder 7">
            <a:extLst>
              <a:ext uri="{FF2B5EF4-FFF2-40B4-BE49-F238E27FC236}">
                <a16:creationId xmlns:a16="http://schemas.microsoft.com/office/drawing/2014/main" id="{2359068C-199A-4A84-B326-A2EED54E6C2D}"/>
              </a:ext>
            </a:extLst>
          </p:cNvPr>
          <p:cNvSpPr>
            <a:spLocks noGrp="1"/>
          </p:cNvSpPr>
          <p:nvPr>
            <p:ph type="sldNum" sz="quarter" idx="4"/>
          </p:nvPr>
        </p:nvSpPr>
        <p:spPr/>
        <p:txBody>
          <a:bodyPr/>
          <a:lstStyle/>
          <a:p>
            <a:r>
              <a:rPr lang="en-US"/>
              <a:t>Page </a:t>
            </a:r>
            <a:fld id="{5A9C12DC-491F-9444-86A2-13AC5C62A2FC}" type="slidenum">
              <a:rPr lang="en-US" smtClean="0"/>
              <a:pPr/>
              <a:t>76</a:t>
            </a:fld>
            <a:endParaRPr lang="en-US" dirty="0"/>
          </a:p>
        </p:txBody>
      </p:sp>
      <p:sp>
        <p:nvSpPr>
          <p:cNvPr id="9" name="Footer Placeholder 8">
            <a:extLst>
              <a:ext uri="{FF2B5EF4-FFF2-40B4-BE49-F238E27FC236}">
                <a16:creationId xmlns:a16="http://schemas.microsoft.com/office/drawing/2014/main" id="{73289E6C-A781-4E81-BEFC-C71E3A6B776D}"/>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42712650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1F16953C-DB37-7EFB-F9F6-5101785C22FD}"/>
              </a:ext>
            </a:extLst>
          </p:cNvPr>
          <p:cNvSpPr>
            <a:spLocks noGrp="1"/>
          </p:cNvSpPr>
          <p:nvPr>
            <p:ph type="body" sz="quarter" idx="13"/>
          </p:nvPr>
        </p:nvSpPr>
        <p:spPr/>
        <p:txBody>
          <a:bodyPr/>
          <a:lstStyle/>
          <a:p>
            <a:endParaRPr lang="en-US"/>
          </a:p>
        </p:txBody>
      </p:sp>
      <p:sp>
        <p:nvSpPr>
          <p:cNvPr id="20" name="Text Placeholder 2">
            <a:extLst>
              <a:ext uri="{FF2B5EF4-FFF2-40B4-BE49-F238E27FC236}">
                <a16:creationId xmlns:a16="http://schemas.microsoft.com/office/drawing/2014/main" id="{90C80A89-C16F-7CB7-2F58-731B3667D966}"/>
              </a:ext>
            </a:extLst>
          </p:cNvPr>
          <p:cNvSpPr>
            <a:spLocks noGrp="1"/>
          </p:cNvSpPr>
          <p:nvPr>
            <p:ph type="body" sz="quarter" idx="16"/>
          </p:nvPr>
        </p:nvSpPr>
        <p:spPr/>
        <p:txBody>
          <a:bodyPr/>
          <a:lstStyle/>
          <a:p>
            <a:endParaRPr lang="en-US"/>
          </a:p>
        </p:txBody>
      </p:sp>
      <p:sp>
        <p:nvSpPr>
          <p:cNvPr id="9" name="Content Placeholder 8">
            <a:extLst>
              <a:ext uri="{FF2B5EF4-FFF2-40B4-BE49-F238E27FC236}">
                <a16:creationId xmlns:a16="http://schemas.microsoft.com/office/drawing/2014/main" id="{F8857C45-119A-44A7-B422-D4582F4FA3CD}"/>
              </a:ext>
            </a:extLst>
          </p:cNvPr>
          <p:cNvSpPr>
            <a:spLocks noGrp="1"/>
          </p:cNvSpPr>
          <p:nvPr>
            <p:ph sz="quarter" idx="18"/>
          </p:nvPr>
        </p:nvSpPr>
        <p:spPr/>
        <p:txBody>
          <a:bodyPr>
            <a:normAutofit/>
          </a:bodyPr>
          <a:lstStyle/>
          <a:p>
            <a:pPr>
              <a:lnSpc>
                <a:spcPct val="90000"/>
              </a:lnSpc>
            </a:pPr>
            <a:r>
              <a:rPr lang="en-US" sz="1400" dirty="0">
                <a:solidFill>
                  <a:schemeClr val="accent1"/>
                </a:solidFill>
              </a:rPr>
              <a:t>Capacitor banks are used for VAR correction and voltage optimization</a:t>
            </a:r>
          </a:p>
          <a:p>
            <a:pPr>
              <a:lnSpc>
                <a:spcPct val="90000"/>
              </a:lnSpc>
            </a:pPr>
            <a:r>
              <a:rPr lang="en-US" sz="1400" dirty="0">
                <a:solidFill>
                  <a:schemeClr val="accent1"/>
                </a:solidFill>
              </a:rPr>
              <a:t>They’re basically large caps, and are rated in VARs at system frequency</a:t>
            </a:r>
          </a:p>
          <a:p>
            <a:pPr>
              <a:lnSpc>
                <a:spcPct val="90000"/>
              </a:lnSpc>
            </a:pPr>
            <a:r>
              <a:rPr lang="en-US" sz="1400" dirty="0">
                <a:solidFill>
                  <a:schemeClr val="accent1"/>
                </a:solidFill>
              </a:rPr>
              <a:t>They do consume a small amount of active power as well</a:t>
            </a:r>
          </a:p>
        </p:txBody>
      </p:sp>
      <p:pic>
        <p:nvPicPr>
          <p:cNvPr id="13" name="Content Placeholder 12" descr="A group of birds on a power line&#10;&#10;Description automatically generated with low confidence">
            <a:extLst>
              <a:ext uri="{FF2B5EF4-FFF2-40B4-BE49-F238E27FC236}">
                <a16:creationId xmlns:a16="http://schemas.microsoft.com/office/drawing/2014/main" id="{1B9C1B7A-F677-42C4-80E0-D8074D1CC543}"/>
              </a:ext>
            </a:extLst>
          </p:cNvPr>
          <p:cNvPicPr>
            <a:picLocks noGrp="1" noChangeAspect="1"/>
          </p:cNvPicPr>
          <p:nvPr>
            <p:ph sz="quarter" idx="19"/>
          </p:nvPr>
        </p:nvPicPr>
        <p:blipFill rotWithShape="1">
          <a:blip r:embed="rId2"/>
          <a:stretch/>
        </p:blipFill>
        <p:spPr>
          <a:xfrm>
            <a:off x="6398419" y="1201738"/>
            <a:ext cx="2287587" cy="2287587"/>
          </a:xfrm>
          <a:prstGeom prst="rect">
            <a:avLst/>
          </a:prstGeom>
          <a:noFill/>
        </p:spPr>
      </p:pic>
      <p:sp>
        <p:nvSpPr>
          <p:cNvPr id="11" name="Text Placeholder 10">
            <a:extLst>
              <a:ext uri="{FF2B5EF4-FFF2-40B4-BE49-F238E27FC236}">
                <a16:creationId xmlns:a16="http://schemas.microsoft.com/office/drawing/2014/main" id="{EF9C7241-8E3D-4924-9CAE-89FE880F3C30}"/>
              </a:ext>
            </a:extLst>
          </p:cNvPr>
          <p:cNvSpPr>
            <a:spLocks noGrp="1"/>
          </p:cNvSpPr>
          <p:nvPr>
            <p:ph type="body" sz="quarter" idx="32"/>
          </p:nvPr>
        </p:nvSpPr>
        <p:spPr/>
        <p:txBody>
          <a:bodyPr>
            <a:normAutofit/>
          </a:bodyPr>
          <a:lstStyle/>
          <a:p>
            <a:pPr>
              <a:lnSpc>
                <a:spcPct val="90000"/>
              </a:lnSpc>
            </a:pPr>
            <a:r>
              <a:rPr lang="en-US" sz="2000"/>
              <a:t>Capacitor Banks</a:t>
            </a:r>
          </a:p>
        </p:txBody>
      </p:sp>
      <p:sp>
        <p:nvSpPr>
          <p:cNvPr id="22" name="Text Placeholder 6">
            <a:extLst>
              <a:ext uri="{FF2B5EF4-FFF2-40B4-BE49-F238E27FC236}">
                <a16:creationId xmlns:a16="http://schemas.microsoft.com/office/drawing/2014/main" id="{A54B902F-56CF-8C74-E17F-575087350AA1}"/>
              </a:ext>
            </a:extLst>
          </p:cNvPr>
          <p:cNvSpPr>
            <a:spLocks noGrp="1"/>
          </p:cNvSpPr>
          <p:nvPr>
            <p:ph type="body" sz="quarter" idx="33"/>
          </p:nvPr>
        </p:nvSpPr>
        <p:spPr/>
        <p:txBody>
          <a:bodyPr/>
          <a:lstStyle/>
          <a:p>
            <a:endParaRPr lang="en-US"/>
          </a:p>
        </p:txBody>
      </p:sp>
      <p:sp>
        <p:nvSpPr>
          <p:cNvPr id="5" name="Slide Number Placeholder 4">
            <a:extLst>
              <a:ext uri="{FF2B5EF4-FFF2-40B4-BE49-F238E27FC236}">
                <a16:creationId xmlns:a16="http://schemas.microsoft.com/office/drawing/2014/main" id="{5C6720F5-2A4A-4F23-9FA5-F2B1D02F70F9}"/>
              </a:ext>
            </a:extLst>
          </p:cNvPr>
          <p:cNvSpPr>
            <a:spLocks noGrp="1"/>
          </p:cNvSpPr>
          <p:nvPr>
            <p:ph type="sldNum" sz="quarter" idx="4"/>
          </p:nvPr>
        </p:nvSpPr>
        <p:spPr/>
        <p:txBody>
          <a:bodyPr anchor="ctr">
            <a:normAutofit/>
          </a:bodyPr>
          <a:lstStyle/>
          <a:p>
            <a:pPr>
              <a:spcAft>
                <a:spcPts val="600"/>
              </a:spcAft>
            </a:pPr>
            <a:r>
              <a:rPr lang="en-US"/>
              <a:t>Page </a:t>
            </a:r>
            <a:fld id="{5A9C12DC-491F-9444-86A2-13AC5C62A2FC}" type="slidenum">
              <a:rPr lang="en-US" smtClean="0"/>
              <a:pPr>
                <a:spcAft>
                  <a:spcPts val="600"/>
                </a:spcAft>
              </a:pPr>
              <a:t>77</a:t>
            </a:fld>
            <a:endParaRPr lang="en-US"/>
          </a:p>
        </p:txBody>
      </p:sp>
      <p:sp>
        <p:nvSpPr>
          <p:cNvPr id="6" name="Footer Placeholder 5">
            <a:extLst>
              <a:ext uri="{FF2B5EF4-FFF2-40B4-BE49-F238E27FC236}">
                <a16:creationId xmlns:a16="http://schemas.microsoft.com/office/drawing/2014/main" id="{53C6A8C9-82B6-45F6-B3FD-8C2B0354B5BD}"/>
              </a:ext>
            </a:extLst>
          </p:cNvPr>
          <p:cNvSpPr>
            <a:spLocks noGrp="1"/>
          </p:cNvSpPr>
          <p:nvPr>
            <p:ph type="ftr" sz="quarter" idx="3"/>
          </p:nvPr>
        </p:nvSpPr>
        <p:spPr/>
        <p:txBody>
          <a:bodyPr wrap="square" anchor="ctr">
            <a:normAutofit/>
          </a:bodyPr>
          <a:lstStyle/>
          <a:p>
            <a:pPr>
              <a:spcAft>
                <a:spcPts val="600"/>
              </a:spcAft>
            </a:pPr>
            <a:r>
              <a:rPr lang="en-US"/>
              <a:t>Property of Schneider Electric |</a:t>
            </a:r>
          </a:p>
        </p:txBody>
      </p:sp>
    </p:spTree>
    <p:extLst>
      <p:ext uri="{BB962C8B-B14F-4D97-AF65-F5344CB8AC3E}">
        <p14:creationId xmlns:p14="http://schemas.microsoft.com/office/powerpoint/2010/main" val="25246961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337A0EE5-704F-7908-32A1-D611863B346E}"/>
              </a:ext>
            </a:extLst>
          </p:cNvPr>
          <p:cNvSpPr>
            <a:spLocks noGrp="1"/>
          </p:cNvSpPr>
          <p:nvPr>
            <p:ph type="body" sz="quarter" idx="13"/>
          </p:nvPr>
        </p:nvSpPr>
        <p:spPr/>
        <p:txBody>
          <a:bodyPr/>
          <a:lstStyle/>
          <a:p>
            <a:endParaRPr lang="en-US"/>
          </a:p>
        </p:txBody>
      </p:sp>
      <p:sp>
        <p:nvSpPr>
          <p:cNvPr id="23" name="Text Placeholder 2">
            <a:extLst>
              <a:ext uri="{FF2B5EF4-FFF2-40B4-BE49-F238E27FC236}">
                <a16:creationId xmlns:a16="http://schemas.microsoft.com/office/drawing/2014/main" id="{5F83C50D-2F77-5833-80D0-87AC27E8753D}"/>
              </a:ext>
            </a:extLst>
          </p:cNvPr>
          <p:cNvSpPr>
            <a:spLocks noGrp="1"/>
          </p:cNvSpPr>
          <p:nvPr>
            <p:ph type="body" sz="quarter" idx="16"/>
          </p:nvPr>
        </p:nvSpPr>
        <p:spPr/>
        <p:txBody>
          <a:bodyPr/>
          <a:lstStyle/>
          <a:p>
            <a:endParaRPr lang="en-US"/>
          </a:p>
        </p:txBody>
      </p:sp>
      <p:sp>
        <p:nvSpPr>
          <p:cNvPr id="25" name="Content Placeholder 3">
            <a:extLst>
              <a:ext uri="{FF2B5EF4-FFF2-40B4-BE49-F238E27FC236}">
                <a16:creationId xmlns:a16="http://schemas.microsoft.com/office/drawing/2014/main" id="{DE7CF186-6DFC-F178-2954-8C1F15F06004}"/>
              </a:ext>
            </a:extLst>
          </p:cNvPr>
          <p:cNvSpPr>
            <a:spLocks noGrp="1"/>
          </p:cNvSpPr>
          <p:nvPr>
            <p:ph sz="quarter" idx="18"/>
          </p:nvPr>
        </p:nvSpPr>
        <p:spPr/>
        <p:txBody>
          <a:bodyPr/>
          <a:lstStyle/>
          <a:p>
            <a:r>
              <a:rPr lang="en-US" dirty="0"/>
              <a:t>A power distribution voltage regulator is an auto transformer that can step-up or step-down voltage to provide consistent system voltage levels. A voltage regulator control senses system voltage and commands the tap changer to operate when voltage changes are needed.</a:t>
            </a:r>
          </a:p>
          <a:p>
            <a:r>
              <a:rPr lang="en-US" dirty="0"/>
              <a:t>This can be done with power transformers with multiple tap settings to accomplish the same goal</a:t>
            </a:r>
          </a:p>
        </p:txBody>
      </p:sp>
      <p:pic>
        <p:nvPicPr>
          <p:cNvPr id="16" name="Content Placeholder 15">
            <a:extLst>
              <a:ext uri="{FF2B5EF4-FFF2-40B4-BE49-F238E27FC236}">
                <a16:creationId xmlns:a16="http://schemas.microsoft.com/office/drawing/2014/main" id="{4926665C-3FD3-417A-88FA-51B7E518EAA7}"/>
              </a:ext>
            </a:extLst>
          </p:cNvPr>
          <p:cNvPicPr>
            <a:picLocks noGrp="1" noChangeAspect="1"/>
          </p:cNvPicPr>
          <p:nvPr>
            <p:ph sz="quarter" idx="19"/>
          </p:nvPr>
        </p:nvPicPr>
        <p:blipFill rotWithShape="1">
          <a:blip r:embed="rId2"/>
          <a:stretch/>
        </p:blipFill>
        <p:spPr>
          <a:xfrm>
            <a:off x="6527800" y="1583531"/>
            <a:ext cx="2028825" cy="1524000"/>
          </a:xfrm>
          <a:prstGeom prst="rect">
            <a:avLst/>
          </a:prstGeom>
          <a:noFill/>
        </p:spPr>
      </p:pic>
      <p:sp>
        <p:nvSpPr>
          <p:cNvPr id="14" name="Text Placeholder 13">
            <a:extLst>
              <a:ext uri="{FF2B5EF4-FFF2-40B4-BE49-F238E27FC236}">
                <a16:creationId xmlns:a16="http://schemas.microsoft.com/office/drawing/2014/main" id="{6E977DD0-1D1D-4A42-A906-2B41242FDB15}"/>
              </a:ext>
            </a:extLst>
          </p:cNvPr>
          <p:cNvSpPr>
            <a:spLocks noGrp="1"/>
          </p:cNvSpPr>
          <p:nvPr>
            <p:ph type="body" sz="quarter" idx="32"/>
          </p:nvPr>
        </p:nvSpPr>
        <p:spPr/>
        <p:txBody>
          <a:bodyPr>
            <a:normAutofit fontScale="92500" lnSpcReduction="10000"/>
          </a:bodyPr>
          <a:lstStyle/>
          <a:p>
            <a:r>
              <a:rPr lang="en-US" dirty="0"/>
              <a:t>Voltage Regulator and Transformer Tap Settings</a:t>
            </a:r>
          </a:p>
        </p:txBody>
      </p:sp>
      <p:sp>
        <p:nvSpPr>
          <p:cNvPr id="27" name="Text Placeholder 6">
            <a:extLst>
              <a:ext uri="{FF2B5EF4-FFF2-40B4-BE49-F238E27FC236}">
                <a16:creationId xmlns:a16="http://schemas.microsoft.com/office/drawing/2014/main" id="{AF9313E0-2C02-C66C-0A37-A827737D4DF7}"/>
              </a:ext>
            </a:extLst>
          </p:cNvPr>
          <p:cNvSpPr>
            <a:spLocks noGrp="1"/>
          </p:cNvSpPr>
          <p:nvPr>
            <p:ph type="body" sz="quarter" idx="33"/>
          </p:nvPr>
        </p:nvSpPr>
        <p:spPr/>
        <p:txBody>
          <a:bodyPr/>
          <a:lstStyle/>
          <a:p>
            <a:endParaRPr lang="en-US"/>
          </a:p>
        </p:txBody>
      </p:sp>
      <p:sp>
        <p:nvSpPr>
          <p:cNvPr id="8" name="Slide Number Placeholder 7">
            <a:extLst>
              <a:ext uri="{FF2B5EF4-FFF2-40B4-BE49-F238E27FC236}">
                <a16:creationId xmlns:a16="http://schemas.microsoft.com/office/drawing/2014/main" id="{B3DBB2CE-AF31-4912-BF1A-E3810120EF48}"/>
              </a:ext>
            </a:extLst>
          </p:cNvPr>
          <p:cNvSpPr>
            <a:spLocks noGrp="1"/>
          </p:cNvSpPr>
          <p:nvPr>
            <p:ph type="sldNum" sz="quarter" idx="4"/>
          </p:nvPr>
        </p:nvSpPr>
        <p:spPr/>
        <p:txBody>
          <a:bodyPr anchor="ctr">
            <a:normAutofit/>
          </a:bodyPr>
          <a:lstStyle/>
          <a:p>
            <a:pPr>
              <a:spcAft>
                <a:spcPts val="600"/>
              </a:spcAft>
            </a:pPr>
            <a:r>
              <a:rPr lang="en-US"/>
              <a:t>Page </a:t>
            </a:r>
            <a:fld id="{5A9C12DC-491F-9444-86A2-13AC5C62A2FC}" type="slidenum">
              <a:rPr lang="en-US" smtClean="0"/>
              <a:pPr>
                <a:spcAft>
                  <a:spcPts val="600"/>
                </a:spcAft>
              </a:pPr>
              <a:t>78</a:t>
            </a:fld>
            <a:endParaRPr lang="en-US"/>
          </a:p>
        </p:txBody>
      </p:sp>
      <p:sp>
        <p:nvSpPr>
          <p:cNvPr id="9" name="Footer Placeholder 8">
            <a:extLst>
              <a:ext uri="{FF2B5EF4-FFF2-40B4-BE49-F238E27FC236}">
                <a16:creationId xmlns:a16="http://schemas.microsoft.com/office/drawing/2014/main" id="{E5E4269D-23FF-4694-BDC7-BAB4E7CC90C2}"/>
              </a:ext>
            </a:extLst>
          </p:cNvPr>
          <p:cNvSpPr>
            <a:spLocks noGrp="1"/>
          </p:cNvSpPr>
          <p:nvPr>
            <p:ph type="ftr" sz="quarter" idx="3"/>
          </p:nvPr>
        </p:nvSpPr>
        <p:spPr/>
        <p:txBody>
          <a:bodyPr wrap="square" anchor="ctr">
            <a:normAutofit/>
          </a:bodyPr>
          <a:lstStyle/>
          <a:p>
            <a:pPr>
              <a:spcAft>
                <a:spcPts val="600"/>
              </a:spcAft>
            </a:pPr>
            <a:r>
              <a:rPr lang="en-US"/>
              <a:t>Property of Schneider Electric |</a:t>
            </a:r>
          </a:p>
        </p:txBody>
      </p:sp>
    </p:spTree>
    <p:extLst>
      <p:ext uri="{BB962C8B-B14F-4D97-AF65-F5344CB8AC3E}">
        <p14:creationId xmlns:p14="http://schemas.microsoft.com/office/powerpoint/2010/main" val="22408867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1">
            <a:extLst>
              <a:ext uri="{FF2B5EF4-FFF2-40B4-BE49-F238E27FC236}">
                <a16:creationId xmlns:a16="http://schemas.microsoft.com/office/drawing/2014/main" id="{64EB0E6F-30E5-3009-A47E-DADFA13BBE93}"/>
              </a:ext>
            </a:extLst>
          </p:cNvPr>
          <p:cNvSpPr>
            <a:spLocks noGrp="1"/>
          </p:cNvSpPr>
          <p:nvPr>
            <p:ph sz="quarter" idx="24"/>
          </p:nvPr>
        </p:nvSpPr>
        <p:spPr/>
        <p:txBody>
          <a:bodyPr/>
          <a:lstStyle/>
          <a:p>
            <a:pPr marL="301624" indent="-285750">
              <a:buFont typeface="Arial" panose="020B0604020202020204" pitchFamily="34" charset="0"/>
              <a:buChar char="•"/>
            </a:pPr>
            <a:r>
              <a:rPr lang="en-US" dirty="0"/>
              <a:t>Generators are capable of operating at leading power factors, but will reduce kVA output</a:t>
            </a:r>
          </a:p>
          <a:p>
            <a:pPr marL="301624" indent="-285750">
              <a:buFont typeface="Arial" panose="020B0604020202020204" pitchFamily="34" charset="0"/>
              <a:buChar char="•"/>
            </a:pPr>
            <a:r>
              <a:rPr lang="en-US" dirty="0"/>
              <a:t>Reactive capability curve provides kVA and </a:t>
            </a:r>
            <a:r>
              <a:rPr lang="en-US" dirty="0" err="1"/>
              <a:t>kVAR</a:t>
            </a:r>
            <a:r>
              <a:rPr lang="en-US" dirty="0"/>
              <a:t> capability at different setpoints</a:t>
            </a:r>
          </a:p>
          <a:p>
            <a:pPr marL="301624" indent="-285750">
              <a:buFont typeface="Arial" panose="020B0604020202020204" pitchFamily="34" charset="0"/>
              <a:buChar char="•"/>
            </a:pPr>
            <a:r>
              <a:rPr lang="en-US" dirty="0"/>
              <a:t>Synchronous generators can be setup as a synchronous condenser to pull VARs off the system</a:t>
            </a:r>
          </a:p>
        </p:txBody>
      </p:sp>
      <p:sp>
        <p:nvSpPr>
          <p:cNvPr id="27" name="Text Placeholder 2">
            <a:extLst>
              <a:ext uri="{FF2B5EF4-FFF2-40B4-BE49-F238E27FC236}">
                <a16:creationId xmlns:a16="http://schemas.microsoft.com/office/drawing/2014/main" id="{D03B7E28-AF04-3471-3332-C70E4FA7E9E4}"/>
              </a:ext>
            </a:extLst>
          </p:cNvPr>
          <p:cNvSpPr>
            <a:spLocks noGrp="1"/>
          </p:cNvSpPr>
          <p:nvPr>
            <p:ph type="body" sz="quarter" idx="13"/>
          </p:nvPr>
        </p:nvSpPr>
        <p:spPr/>
        <p:txBody>
          <a:bodyPr/>
          <a:lstStyle/>
          <a:p>
            <a:endParaRPr lang="en-US"/>
          </a:p>
        </p:txBody>
      </p:sp>
      <p:sp>
        <p:nvSpPr>
          <p:cNvPr id="29" name="Text Placeholder 3">
            <a:extLst>
              <a:ext uri="{FF2B5EF4-FFF2-40B4-BE49-F238E27FC236}">
                <a16:creationId xmlns:a16="http://schemas.microsoft.com/office/drawing/2014/main" id="{79C51B97-9799-F85B-C864-701F8A0B2CAA}"/>
              </a:ext>
            </a:extLst>
          </p:cNvPr>
          <p:cNvSpPr>
            <a:spLocks noGrp="1"/>
          </p:cNvSpPr>
          <p:nvPr>
            <p:ph type="body" sz="quarter" idx="15"/>
          </p:nvPr>
        </p:nvSpPr>
        <p:spPr/>
        <p:txBody>
          <a:bodyPr/>
          <a:lstStyle/>
          <a:p>
            <a:endParaRPr lang="en-US"/>
          </a:p>
        </p:txBody>
      </p:sp>
      <p:pic>
        <p:nvPicPr>
          <p:cNvPr id="10" name="Content Placeholder 9">
            <a:extLst>
              <a:ext uri="{FF2B5EF4-FFF2-40B4-BE49-F238E27FC236}">
                <a16:creationId xmlns:a16="http://schemas.microsoft.com/office/drawing/2014/main" id="{7FAE07E9-FB52-4E02-B843-166D7799FD44}"/>
              </a:ext>
            </a:extLst>
          </p:cNvPr>
          <p:cNvPicPr>
            <a:picLocks noGrp="1" noChangeAspect="1"/>
          </p:cNvPicPr>
          <p:nvPr>
            <p:ph sz="quarter" idx="22"/>
          </p:nvPr>
        </p:nvPicPr>
        <p:blipFill rotWithShape="1">
          <a:blip r:embed="rId2"/>
          <a:stretch/>
        </p:blipFill>
        <p:spPr>
          <a:xfrm>
            <a:off x="1014412" y="1698625"/>
            <a:ext cx="2638425" cy="1733550"/>
          </a:xfrm>
          <a:prstGeom prst="rect">
            <a:avLst/>
          </a:prstGeom>
          <a:noFill/>
        </p:spPr>
      </p:pic>
      <p:sp>
        <p:nvSpPr>
          <p:cNvPr id="31" name="Text Placeholder 5">
            <a:extLst>
              <a:ext uri="{FF2B5EF4-FFF2-40B4-BE49-F238E27FC236}">
                <a16:creationId xmlns:a16="http://schemas.microsoft.com/office/drawing/2014/main" id="{844B5B4A-4F0E-AC05-6795-1FD8BE79813C}"/>
              </a:ext>
            </a:extLst>
          </p:cNvPr>
          <p:cNvSpPr>
            <a:spLocks noGrp="1"/>
          </p:cNvSpPr>
          <p:nvPr>
            <p:ph type="body" sz="quarter" idx="32"/>
          </p:nvPr>
        </p:nvSpPr>
        <p:spPr/>
        <p:txBody>
          <a:bodyPr/>
          <a:lstStyle/>
          <a:p>
            <a:r>
              <a:rPr lang="en-US" dirty="0"/>
              <a:t>Generator Control</a:t>
            </a:r>
          </a:p>
        </p:txBody>
      </p:sp>
      <p:sp>
        <p:nvSpPr>
          <p:cNvPr id="33" name="Text Placeholder 6">
            <a:extLst>
              <a:ext uri="{FF2B5EF4-FFF2-40B4-BE49-F238E27FC236}">
                <a16:creationId xmlns:a16="http://schemas.microsoft.com/office/drawing/2014/main" id="{FEACA0E6-4E80-5FD5-871A-D514CCE4FDDF}"/>
              </a:ext>
            </a:extLst>
          </p:cNvPr>
          <p:cNvSpPr>
            <a:spLocks noGrp="1"/>
          </p:cNvSpPr>
          <p:nvPr>
            <p:ph type="body" sz="quarter" idx="33"/>
          </p:nvPr>
        </p:nvSpPr>
        <p:spPr/>
        <p:txBody>
          <a:bodyPr/>
          <a:lstStyle/>
          <a:p>
            <a:endParaRPr lang="en-US"/>
          </a:p>
        </p:txBody>
      </p:sp>
      <p:sp>
        <p:nvSpPr>
          <p:cNvPr id="5" name="Slide Number Placeholder 4">
            <a:extLst>
              <a:ext uri="{FF2B5EF4-FFF2-40B4-BE49-F238E27FC236}">
                <a16:creationId xmlns:a16="http://schemas.microsoft.com/office/drawing/2014/main" id="{55A4EC89-B4ED-41FD-9908-3F8F8367B1EF}"/>
              </a:ext>
            </a:extLst>
          </p:cNvPr>
          <p:cNvSpPr>
            <a:spLocks noGrp="1"/>
          </p:cNvSpPr>
          <p:nvPr>
            <p:ph type="sldNum" sz="quarter" idx="4"/>
          </p:nvPr>
        </p:nvSpPr>
        <p:spPr/>
        <p:txBody>
          <a:bodyPr anchor="ctr">
            <a:normAutofit/>
          </a:bodyPr>
          <a:lstStyle/>
          <a:p>
            <a:pPr>
              <a:spcAft>
                <a:spcPts val="600"/>
              </a:spcAft>
            </a:pPr>
            <a:r>
              <a:rPr lang="en-US"/>
              <a:t>Page </a:t>
            </a:r>
            <a:fld id="{5A9C12DC-491F-9444-86A2-13AC5C62A2FC}" type="slidenum">
              <a:rPr lang="en-US" smtClean="0"/>
              <a:pPr>
                <a:spcAft>
                  <a:spcPts val="600"/>
                </a:spcAft>
              </a:pPr>
              <a:t>79</a:t>
            </a:fld>
            <a:endParaRPr lang="en-US"/>
          </a:p>
        </p:txBody>
      </p:sp>
      <p:sp>
        <p:nvSpPr>
          <p:cNvPr id="6" name="Footer Placeholder 5">
            <a:extLst>
              <a:ext uri="{FF2B5EF4-FFF2-40B4-BE49-F238E27FC236}">
                <a16:creationId xmlns:a16="http://schemas.microsoft.com/office/drawing/2014/main" id="{ED1818E0-EC43-43A0-BEA9-D5DF941B82BB}"/>
              </a:ext>
            </a:extLst>
          </p:cNvPr>
          <p:cNvSpPr>
            <a:spLocks noGrp="1"/>
          </p:cNvSpPr>
          <p:nvPr>
            <p:ph type="ftr" sz="quarter" idx="3"/>
          </p:nvPr>
        </p:nvSpPr>
        <p:spPr/>
        <p:txBody>
          <a:bodyPr wrap="square" anchor="ctr">
            <a:normAutofit/>
          </a:bodyPr>
          <a:lstStyle/>
          <a:p>
            <a:pPr>
              <a:spcAft>
                <a:spcPts val="600"/>
              </a:spcAft>
            </a:pPr>
            <a:r>
              <a:rPr lang="en-US"/>
              <a:t>Property of Schneider Electric |</a:t>
            </a:r>
          </a:p>
        </p:txBody>
      </p:sp>
    </p:spTree>
    <p:extLst>
      <p:ext uri="{BB962C8B-B14F-4D97-AF65-F5344CB8AC3E}">
        <p14:creationId xmlns:p14="http://schemas.microsoft.com/office/powerpoint/2010/main" val="93012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DA611-6CE2-4CF4-BDAA-5CB0131AFA9E}"/>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9BFE1B15-6D68-4B1D-85B7-5ED402DA74D9}"/>
              </a:ext>
            </a:extLst>
          </p:cNvPr>
          <p:cNvSpPr>
            <a:spLocks noGrp="1"/>
          </p:cNvSpPr>
          <p:nvPr>
            <p:ph type="body" sz="quarter" idx="16"/>
          </p:nvPr>
        </p:nvSpPr>
        <p:spPr/>
        <p:txBody>
          <a:bodyPr/>
          <a:lstStyle/>
          <a:p>
            <a:endParaRPr lang="en-US"/>
          </a:p>
        </p:txBody>
      </p:sp>
      <p:sp>
        <p:nvSpPr>
          <p:cNvPr id="9" name="Content Placeholder 8">
            <a:extLst>
              <a:ext uri="{FF2B5EF4-FFF2-40B4-BE49-F238E27FC236}">
                <a16:creationId xmlns:a16="http://schemas.microsoft.com/office/drawing/2014/main" id="{8C9ABED5-0547-4A09-9D05-D66EA4529C1A}"/>
              </a:ext>
            </a:extLst>
          </p:cNvPr>
          <p:cNvSpPr>
            <a:spLocks noGrp="1"/>
          </p:cNvSpPr>
          <p:nvPr>
            <p:ph sz="quarter" idx="18"/>
          </p:nvPr>
        </p:nvSpPr>
        <p:spPr/>
        <p:txBody>
          <a:bodyPr/>
          <a:lstStyle/>
          <a:p>
            <a:r>
              <a:rPr lang="en-US" dirty="0"/>
              <a:t>Capacitors and inductors behave differently in AC circuits compared to DC circuits</a:t>
            </a:r>
          </a:p>
          <a:p>
            <a:r>
              <a:rPr lang="en-US" dirty="0"/>
              <a:t>	In DC circuits a Capacitor will look like an open circuit after fully charging; RC time constant</a:t>
            </a:r>
          </a:p>
          <a:p>
            <a:r>
              <a:rPr lang="en-US" dirty="0"/>
              <a:t>	</a:t>
            </a:r>
          </a:p>
        </p:txBody>
      </p:sp>
      <p:pic>
        <p:nvPicPr>
          <p:cNvPr id="13" name="Content Placeholder 12">
            <a:extLst>
              <a:ext uri="{FF2B5EF4-FFF2-40B4-BE49-F238E27FC236}">
                <a16:creationId xmlns:a16="http://schemas.microsoft.com/office/drawing/2014/main" id="{0CCD3D80-EFFA-4BDB-905E-121EA0943CC5}"/>
              </a:ext>
            </a:extLst>
          </p:cNvPr>
          <p:cNvPicPr>
            <a:picLocks noGrp="1" noChangeAspect="1"/>
          </p:cNvPicPr>
          <p:nvPr>
            <p:ph sz="quarter" idx="19"/>
          </p:nvPr>
        </p:nvPicPr>
        <p:blipFill>
          <a:blip r:embed="rId2"/>
          <a:stretch>
            <a:fillRect/>
          </a:stretch>
        </p:blipFill>
        <p:spPr>
          <a:xfrm>
            <a:off x="6192838" y="1818397"/>
            <a:ext cx="2698750" cy="1054269"/>
          </a:xfrm>
          <a:prstGeom prst="rect">
            <a:avLst/>
          </a:prstGeom>
        </p:spPr>
      </p:pic>
      <p:sp>
        <p:nvSpPr>
          <p:cNvPr id="11" name="Text Placeholder 10">
            <a:extLst>
              <a:ext uri="{FF2B5EF4-FFF2-40B4-BE49-F238E27FC236}">
                <a16:creationId xmlns:a16="http://schemas.microsoft.com/office/drawing/2014/main" id="{83279622-B474-4999-B1A9-289B255E861E}"/>
              </a:ext>
            </a:extLst>
          </p:cNvPr>
          <p:cNvSpPr>
            <a:spLocks noGrp="1"/>
          </p:cNvSpPr>
          <p:nvPr>
            <p:ph type="body" sz="quarter" idx="32"/>
          </p:nvPr>
        </p:nvSpPr>
        <p:spPr/>
        <p:txBody>
          <a:bodyPr/>
          <a:lstStyle/>
          <a:p>
            <a:r>
              <a:rPr lang="en-US" dirty="0"/>
              <a:t>RC and RL Circuits</a:t>
            </a:r>
          </a:p>
        </p:txBody>
      </p:sp>
      <p:sp>
        <p:nvSpPr>
          <p:cNvPr id="12" name="Text Placeholder 11">
            <a:extLst>
              <a:ext uri="{FF2B5EF4-FFF2-40B4-BE49-F238E27FC236}">
                <a16:creationId xmlns:a16="http://schemas.microsoft.com/office/drawing/2014/main" id="{9EBF0B9F-9A59-433A-BE4C-858956B978B2}"/>
              </a:ext>
            </a:extLst>
          </p:cNvPr>
          <p:cNvSpPr>
            <a:spLocks noGrp="1"/>
          </p:cNvSpPr>
          <p:nvPr>
            <p:ph type="body" sz="quarter" idx="33"/>
          </p:nvPr>
        </p:nvSpPr>
        <p:spPr/>
        <p:txBody>
          <a:bodyPr/>
          <a:lstStyle/>
          <a:p>
            <a:r>
              <a:rPr lang="en-US" dirty="0"/>
              <a:t>DC vs. AC Circuits</a:t>
            </a:r>
          </a:p>
          <a:p>
            <a:endParaRPr lang="en-US" dirty="0"/>
          </a:p>
        </p:txBody>
      </p:sp>
      <p:sp>
        <p:nvSpPr>
          <p:cNvPr id="5" name="Slide Number Placeholder 4">
            <a:extLst>
              <a:ext uri="{FF2B5EF4-FFF2-40B4-BE49-F238E27FC236}">
                <a16:creationId xmlns:a16="http://schemas.microsoft.com/office/drawing/2014/main" id="{4385964F-CE78-400B-8B36-948A1410F63A}"/>
              </a:ext>
            </a:extLst>
          </p:cNvPr>
          <p:cNvSpPr>
            <a:spLocks noGrp="1"/>
          </p:cNvSpPr>
          <p:nvPr>
            <p:ph type="sldNum" sz="quarter" idx="4"/>
          </p:nvPr>
        </p:nvSpPr>
        <p:spPr/>
        <p:txBody>
          <a:bodyPr/>
          <a:lstStyle/>
          <a:p>
            <a:r>
              <a:rPr lang="en-US"/>
              <a:t>Page </a:t>
            </a:r>
            <a:fld id="{5A9C12DC-491F-9444-86A2-13AC5C62A2FC}" type="slidenum">
              <a:rPr lang="en-US" smtClean="0"/>
              <a:pPr/>
              <a:t>8</a:t>
            </a:fld>
            <a:endParaRPr lang="en-US" dirty="0"/>
          </a:p>
        </p:txBody>
      </p:sp>
      <p:sp>
        <p:nvSpPr>
          <p:cNvPr id="6" name="Footer Placeholder 5">
            <a:extLst>
              <a:ext uri="{FF2B5EF4-FFF2-40B4-BE49-F238E27FC236}">
                <a16:creationId xmlns:a16="http://schemas.microsoft.com/office/drawing/2014/main" id="{393844E4-17EF-44EF-B838-AA2A41AFADF4}"/>
              </a:ext>
            </a:extLst>
          </p:cNvPr>
          <p:cNvSpPr>
            <a:spLocks noGrp="1"/>
          </p:cNvSpPr>
          <p:nvPr>
            <p:ph type="ftr" sz="quarter" idx="3"/>
          </p:nvPr>
        </p:nvSpPr>
        <p:spPr/>
        <p:txBody>
          <a:bodyPr/>
          <a:lstStyle/>
          <a:p>
            <a:r>
              <a:rPr lang="en-US"/>
              <a:t>Property of Schneider Electric |</a:t>
            </a:r>
            <a:endParaRPr lang="en-US" dirty="0"/>
          </a:p>
        </p:txBody>
      </p:sp>
      <p:pic>
        <p:nvPicPr>
          <p:cNvPr id="14" name="Picture 13">
            <a:extLst>
              <a:ext uri="{FF2B5EF4-FFF2-40B4-BE49-F238E27FC236}">
                <a16:creationId xmlns:a16="http://schemas.microsoft.com/office/drawing/2014/main" id="{7AE501DE-F538-4868-B04E-55D511C68915}"/>
              </a:ext>
            </a:extLst>
          </p:cNvPr>
          <p:cNvPicPr>
            <a:picLocks noChangeAspect="1"/>
          </p:cNvPicPr>
          <p:nvPr/>
        </p:nvPicPr>
        <p:blipFill>
          <a:blip r:embed="rId3"/>
          <a:stretch>
            <a:fillRect/>
          </a:stretch>
        </p:blipFill>
        <p:spPr>
          <a:xfrm>
            <a:off x="6192838" y="1866826"/>
            <a:ext cx="2709425" cy="1005840"/>
          </a:xfrm>
          <a:prstGeom prst="rect">
            <a:avLst/>
          </a:prstGeom>
        </p:spPr>
      </p:pic>
    </p:spTree>
    <p:extLst>
      <p:ext uri="{BB962C8B-B14F-4D97-AF65-F5344CB8AC3E}">
        <p14:creationId xmlns:p14="http://schemas.microsoft.com/office/powerpoint/2010/main" val="376781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4" presetClass="exit" presetSubtype="10" fill="hold" nodeType="withEffect">
                                  <p:stCondLst>
                                    <p:cond delay="0"/>
                                  </p:stCondLst>
                                  <p:childTnLst>
                                    <p:animEffect transition="out" filter="randombar(horizontal)">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par>
                                <p:cTn id="10" presetID="14" presetClass="entr" presetSubtype="1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7641018E-67DE-FD28-E92D-22D9AC4F4066}"/>
              </a:ext>
            </a:extLst>
          </p:cNvPr>
          <p:cNvSpPr>
            <a:spLocks noGrp="1"/>
          </p:cNvSpPr>
          <p:nvPr>
            <p:ph sz="quarter" idx="22"/>
          </p:nvPr>
        </p:nvSpPr>
        <p:spPr/>
        <p:txBody>
          <a:bodyPr/>
          <a:lstStyle/>
          <a:p>
            <a:r>
              <a:rPr lang="en-US" sz="1400" dirty="0"/>
              <a:t>A static VAR compensator (SVC) is a set of electrical devices for providing fast-acting reactive power on high-voltage electricity transmission networks</a:t>
            </a:r>
          </a:p>
          <a:p>
            <a:r>
              <a:rPr lang="en-US" sz="1400" dirty="0"/>
              <a:t>The SVC is an automated impedance matching device, designed to bring the system closer to unity power factor. SVCs are used in two main situations:</a:t>
            </a:r>
          </a:p>
          <a:p>
            <a:pPr marL="301624" indent="-285750">
              <a:buFont typeface="Arial" panose="020B0604020202020204" pitchFamily="34" charset="0"/>
              <a:buChar char="•"/>
            </a:pPr>
            <a:r>
              <a:rPr lang="en-US" sz="1400" dirty="0"/>
              <a:t>Connected to the power system, to regulate the transmission voltage ("transmission SVC")</a:t>
            </a:r>
          </a:p>
          <a:p>
            <a:pPr marL="301624" indent="-285750">
              <a:buFont typeface="Arial" panose="020B0604020202020204" pitchFamily="34" charset="0"/>
              <a:buChar char="•"/>
            </a:pPr>
            <a:r>
              <a:rPr lang="en-US" sz="1400" dirty="0"/>
              <a:t>Connected near large industrial loads, to improve power quality ("industrial SVC")</a:t>
            </a:r>
          </a:p>
        </p:txBody>
      </p:sp>
      <p:sp>
        <p:nvSpPr>
          <p:cNvPr id="19" name="Text Placeholder 2">
            <a:extLst>
              <a:ext uri="{FF2B5EF4-FFF2-40B4-BE49-F238E27FC236}">
                <a16:creationId xmlns:a16="http://schemas.microsoft.com/office/drawing/2014/main" id="{5C53AE37-E065-539E-D414-ED3471EBBC3B}"/>
              </a:ext>
            </a:extLst>
          </p:cNvPr>
          <p:cNvSpPr>
            <a:spLocks noGrp="1"/>
          </p:cNvSpPr>
          <p:nvPr>
            <p:ph type="body" sz="quarter" idx="13"/>
          </p:nvPr>
        </p:nvSpPr>
        <p:spPr/>
        <p:txBody>
          <a:bodyPr/>
          <a:lstStyle/>
          <a:p>
            <a:endParaRPr lang="en-US"/>
          </a:p>
        </p:txBody>
      </p:sp>
      <p:sp>
        <p:nvSpPr>
          <p:cNvPr id="21" name="Text Placeholder 3">
            <a:extLst>
              <a:ext uri="{FF2B5EF4-FFF2-40B4-BE49-F238E27FC236}">
                <a16:creationId xmlns:a16="http://schemas.microsoft.com/office/drawing/2014/main" id="{2BB7C3C4-6976-BC05-F2BA-5D1339FF4DC7}"/>
              </a:ext>
            </a:extLst>
          </p:cNvPr>
          <p:cNvSpPr>
            <a:spLocks noGrp="1"/>
          </p:cNvSpPr>
          <p:nvPr>
            <p:ph type="body" sz="quarter" idx="15"/>
          </p:nvPr>
        </p:nvSpPr>
        <p:spPr/>
        <p:txBody>
          <a:bodyPr/>
          <a:lstStyle/>
          <a:p>
            <a:endParaRPr lang="en-US"/>
          </a:p>
        </p:txBody>
      </p:sp>
      <p:pic>
        <p:nvPicPr>
          <p:cNvPr id="12" name="Content Placeholder 11" descr="A model of a space ship&#10;&#10;Description automatically generated with medium confidence">
            <a:extLst>
              <a:ext uri="{FF2B5EF4-FFF2-40B4-BE49-F238E27FC236}">
                <a16:creationId xmlns:a16="http://schemas.microsoft.com/office/drawing/2014/main" id="{5BF98214-EEAC-4909-8835-F3FD5B9F1F5D}"/>
              </a:ext>
            </a:extLst>
          </p:cNvPr>
          <p:cNvPicPr>
            <a:picLocks noGrp="1" noChangeAspect="1"/>
          </p:cNvPicPr>
          <p:nvPr>
            <p:ph sz="quarter" idx="20"/>
          </p:nvPr>
        </p:nvPicPr>
        <p:blipFill>
          <a:blip r:embed="rId2"/>
          <a:stretch>
            <a:fillRect/>
          </a:stretch>
        </p:blipFill>
        <p:spPr>
          <a:xfrm>
            <a:off x="1020762" y="1701006"/>
            <a:ext cx="2619375" cy="1743075"/>
          </a:xfrm>
          <a:prstGeom prst="rect">
            <a:avLst/>
          </a:prstGeom>
          <a:noFill/>
        </p:spPr>
      </p:pic>
      <p:sp>
        <p:nvSpPr>
          <p:cNvPr id="10" name="Text Placeholder 9">
            <a:extLst>
              <a:ext uri="{FF2B5EF4-FFF2-40B4-BE49-F238E27FC236}">
                <a16:creationId xmlns:a16="http://schemas.microsoft.com/office/drawing/2014/main" id="{54F20039-0197-4068-BC0D-754FF4E77DB9}"/>
              </a:ext>
            </a:extLst>
          </p:cNvPr>
          <p:cNvSpPr>
            <a:spLocks noGrp="1"/>
          </p:cNvSpPr>
          <p:nvPr>
            <p:ph type="body" sz="quarter" idx="32"/>
          </p:nvPr>
        </p:nvSpPr>
        <p:spPr/>
        <p:txBody>
          <a:bodyPr>
            <a:normAutofit fontScale="92500" lnSpcReduction="10000"/>
          </a:bodyPr>
          <a:lstStyle/>
          <a:p>
            <a:r>
              <a:rPr lang="en-US" dirty="0"/>
              <a:t>Static VAR Compensator</a:t>
            </a:r>
          </a:p>
        </p:txBody>
      </p:sp>
      <p:sp>
        <p:nvSpPr>
          <p:cNvPr id="23" name="Text Placeholder 6">
            <a:extLst>
              <a:ext uri="{FF2B5EF4-FFF2-40B4-BE49-F238E27FC236}">
                <a16:creationId xmlns:a16="http://schemas.microsoft.com/office/drawing/2014/main" id="{E8F6CA44-18BF-F764-238E-A137D535A018}"/>
              </a:ext>
            </a:extLst>
          </p:cNvPr>
          <p:cNvSpPr>
            <a:spLocks noGrp="1"/>
          </p:cNvSpPr>
          <p:nvPr>
            <p:ph type="body" sz="quarter" idx="33"/>
          </p:nvPr>
        </p:nvSpPr>
        <p:spPr/>
        <p:txBody>
          <a:bodyPr/>
          <a:lstStyle/>
          <a:p>
            <a:endParaRPr lang="en-US"/>
          </a:p>
        </p:txBody>
      </p:sp>
      <p:sp>
        <p:nvSpPr>
          <p:cNvPr id="4" name="Slide Number Placeholder 3">
            <a:extLst>
              <a:ext uri="{FF2B5EF4-FFF2-40B4-BE49-F238E27FC236}">
                <a16:creationId xmlns:a16="http://schemas.microsoft.com/office/drawing/2014/main" id="{6D2BD9E3-4A2E-411F-91F5-5765AF6575C3}"/>
              </a:ext>
            </a:extLst>
          </p:cNvPr>
          <p:cNvSpPr>
            <a:spLocks noGrp="1"/>
          </p:cNvSpPr>
          <p:nvPr>
            <p:ph type="sldNum" sz="quarter" idx="4"/>
          </p:nvPr>
        </p:nvSpPr>
        <p:spPr/>
        <p:txBody>
          <a:bodyPr anchor="ctr">
            <a:normAutofit/>
          </a:bodyPr>
          <a:lstStyle/>
          <a:p>
            <a:pPr>
              <a:spcAft>
                <a:spcPts val="600"/>
              </a:spcAft>
            </a:pPr>
            <a:r>
              <a:rPr lang="en-US"/>
              <a:t>Page </a:t>
            </a:r>
            <a:fld id="{5A9C12DC-491F-9444-86A2-13AC5C62A2FC}" type="slidenum">
              <a:rPr lang="en-US" smtClean="0"/>
              <a:pPr>
                <a:spcAft>
                  <a:spcPts val="600"/>
                </a:spcAft>
              </a:pPr>
              <a:t>80</a:t>
            </a:fld>
            <a:endParaRPr lang="en-US"/>
          </a:p>
        </p:txBody>
      </p:sp>
      <p:sp>
        <p:nvSpPr>
          <p:cNvPr id="5" name="Footer Placeholder 4">
            <a:extLst>
              <a:ext uri="{FF2B5EF4-FFF2-40B4-BE49-F238E27FC236}">
                <a16:creationId xmlns:a16="http://schemas.microsoft.com/office/drawing/2014/main" id="{0D08B8B6-6EF2-401E-8338-DD0320CED411}"/>
              </a:ext>
            </a:extLst>
          </p:cNvPr>
          <p:cNvSpPr>
            <a:spLocks noGrp="1"/>
          </p:cNvSpPr>
          <p:nvPr>
            <p:ph type="ftr" sz="quarter" idx="3"/>
          </p:nvPr>
        </p:nvSpPr>
        <p:spPr/>
        <p:txBody>
          <a:bodyPr wrap="square" anchor="ctr">
            <a:normAutofit/>
          </a:bodyPr>
          <a:lstStyle/>
          <a:p>
            <a:pPr>
              <a:spcAft>
                <a:spcPts val="600"/>
              </a:spcAft>
            </a:pPr>
            <a:r>
              <a:rPr lang="en-US"/>
              <a:t>Property of Schneider Electric |</a:t>
            </a:r>
          </a:p>
        </p:txBody>
      </p:sp>
    </p:spTree>
    <p:extLst>
      <p:ext uri="{BB962C8B-B14F-4D97-AF65-F5344CB8AC3E}">
        <p14:creationId xmlns:p14="http://schemas.microsoft.com/office/powerpoint/2010/main" val="8188807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15C03E8B-3956-423A-A73A-33077BE7A9A9}"/>
              </a:ext>
            </a:extLst>
          </p:cNvPr>
          <p:cNvPicPr>
            <a:picLocks noGrp="1" noChangeAspect="1"/>
          </p:cNvPicPr>
          <p:nvPr>
            <p:ph sz="quarter" idx="22"/>
          </p:nvPr>
        </p:nvPicPr>
        <p:blipFill>
          <a:blip r:embed="rId3"/>
          <a:stretch>
            <a:fillRect/>
          </a:stretch>
        </p:blipFill>
        <p:spPr>
          <a:xfrm>
            <a:off x="4765675" y="1255559"/>
            <a:ext cx="4171950" cy="2633970"/>
          </a:xfrm>
        </p:spPr>
      </p:pic>
      <p:sp>
        <p:nvSpPr>
          <p:cNvPr id="3" name="Text Placeholder 2">
            <a:extLst>
              <a:ext uri="{FF2B5EF4-FFF2-40B4-BE49-F238E27FC236}">
                <a16:creationId xmlns:a16="http://schemas.microsoft.com/office/drawing/2014/main" id="{11C601A3-4F7D-41CE-8C5C-32E8800F15EC}"/>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0D75281C-495D-4979-BBD8-C4C0D325C1D9}"/>
              </a:ext>
            </a:extLst>
          </p:cNvPr>
          <p:cNvSpPr>
            <a:spLocks noGrp="1"/>
          </p:cNvSpPr>
          <p:nvPr>
            <p:ph type="body" sz="quarter" idx="15"/>
          </p:nvPr>
        </p:nvSpPr>
        <p:spPr/>
        <p:txBody>
          <a:bodyPr/>
          <a:lstStyle/>
          <a:p>
            <a:endParaRPr lang="en-US"/>
          </a:p>
        </p:txBody>
      </p:sp>
      <p:sp>
        <p:nvSpPr>
          <p:cNvPr id="5" name="Content Placeholder 4">
            <a:extLst>
              <a:ext uri="{FF2B5EF4-FFF2-40B4-BE49-F238E27FC236}">
                <a16:creationId xmlns:a16="http://schemas.microsoft.com/office/drawing/2014/main" id="{A650B5B4-ABBE-4379-AC43-53EF5FA58908}"/>
              </a:ext>
            </a:extLst>
          </p:cNvPr>
          <p:cNvSpPr>
            <a:spLocks noGrp="1"/>
          </p:cNvSpPr>
          <p:nvPr>
            <p:ph sz="quarter" idx="20"/>
          </p:nvPr>
        </p:nvSpPr>
        <p:spPr/>
        <p:txBody>
          <a:bodyPr/>
          <a:lstStyle/>
          <a:p>
            <a:r>
              <a:rPr lang="en-US" dirty="0"/>
              <a:t>Volt/VAR Optimization (VVO) optimally manages system-wide voltage levels and reactive power flow to achieve efficient distribution grid operation.  </a:t>
            </a:r>
          </a:p>
          <a:p>
            <a:r>
              <a:rPr lang="en-US" dirty="0"/>
              <a:t>VVO assists distribution operators reduce system losses, peak demand or energy consumption using Conservation Voltage Reduction (CVR) techniques.</a:t>
            </a:r>
          </a:p>
        </p:txBody>
      </p:sp>
      <p:sp>
        <p:nvSpPr>
          <p:cNvPr id="6" name="Text Placeholder 5">
            <a:extLst>
              <a:ext uri="{FF2B5EF4-FFF2-40B4-BE49-F238E27FC236}">
                <a16:creationId xmlns:a16="http://schemas.microsoft.com/office/drawing/2014/main" id="{7E03401B-8FA2-4EDE-BAC7-F5AF5BBEB49E}"/>
              </a:ext>
            </a:extLst>
          </p:cNvPr>
          <p:cNvSpPr>
            <a:spLocks noGrp="1"/>
          </p:cNvSpPr>
          <p:nvPr>
            <p:ph type="body" sz="quarter" idx="32"/>
          </p:nvPr>
        </p:nvSpPr>
        <p:spPr/>
        <p:txBody>
          <a:bodyPr/>
          <a:lstStyle/>
          <a:p>
            <a:r>
              <a:rPr lang="en-US" dirty="0"/>
              <a:t>Volt/VAR Optimization Software</a:t>
            </a:r>
          </a:p>
        </p:txBody>
      </p:sp>
      <p:sp>
        <p:nvSpPr>
          <p:cNvPr id="7" name="Text Placeholder 6">
            <a:extLst>
              <a:ext uri="{FF2B5EF4-FFF2-40B4-BE49-F238E27FC236}">
                <a16:creationId xmlns:a16="http://schemas.microsoft.com/office/drawing/2014/main" id="{62312939-6647-4884-A358-0A0031608F51}"/>
              </a:ext>
            </a:extLst>
          </p:cNvPr>
          <p:cNvSpPr>
            <a:spLocks noGrp="1"/>
          </p:cNvSpPr>
          <p:nvPr>
            <p:ph type="body" sz="quarter" idx="33"/>
          </p:nvPr>
        </p:nvSpPr>
        <p:spPr/>
        <p:txBody>
          <a:bodyPr/>
          <a:lstStyle/>
          <a:p>
            <a:endParaRPr lang="en-US"/>
          </a:p>
        </p:txBody>
      </p:sp>
      <p:sp>
        <p:nvSpPr>
          <p:cNvPr id="8" name="Slide Number Placeholder 7">
            <a:extLst>
              <a:ext uri="{FF2B5EF4-FFF2-40B4-BE49-F238E27FC236}">
                <a16:creationId xmlns:a16="http://schemas.microsoft.com/office/drawing/2014/main" id="{12E577CA-5176-4269-9432-B93857057028}"/>
              </a:ext>
            </a:extLst>
          </p:cNvPr>
          <p:cNvSpPr>
            <a:spLocks noGrp="1"/>
          </p:cNvSpPr>
          <p:nvPr>
            <p:ph type="sldNum" sz="quarter" idx="4"/>
          </p:nvPr>
        </p:nvSpPr>
        <p:spPr/>
        <p:txBody>
          <a:bodyPr/>
          <a:lstStyle/>
          <a:p>
            <a:r>
              <a:rPr lang="en-US"/>
              <a:t>Page </a:t>
            </a:r>
            <a:fld id="{5A9C12DC-491F-9444-86A2-13AC5C62A2FC}" type="slidenum">
              <a:rPr lang="en-US" smtClean="0"/>
              <a:pPr/>
              <a:t>81</a:t>
            </a:fld>
            <a:endParaRPr lang="en-US" dirty="0"/>
          </a:p>
        </p:txBody>
      </p:sp>
      <p:sp>
        <p:nvSpPr>
          <p:cNvPr id="9" name="Footer Placeholder 8">
            <a:extLst>
              <a:ext uri="{FF2B5EF4-FFF2-40B4-BE49-F238E27FC236}">
                <a16:creationId xmlns:a16="http://schemas.microsoft.com/office/drawing/2014/main" id="{AF6158FE-D046-4736-A8EF-AEC51E97BAB7}"/>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562806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DA611-6CE2-4CF4-BDAA-5CB0131AFA9E}"/>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9BFE1B15-6D68-4B1D-85B7-5ED402DA74D9}"/>
              </a:ext>
            </a:extLst>
          </p:cNvPr>
          <p:cNvSpPr>
            <a:spLocks noGrp="1"/>
          </p:cNvSpPr>
          <p:nvPr>
            <p:ph type="body" sz="quarter" idx="16"/>
          </p:nvPr>
        </p:nvSpPr>
        <p:spPr/>
        <p:txBody>
          <a:bodyPr/>
          <a:lstStyle/>
          <a:p>
            <a:endParaRPr lang="en-US"/>
          </a:p>
        </p:txBody>
      </p:sp>
      <p:sp>
        <p:nvSpPr>
          <p:cNvPr id="9" name="Content Placeholder 8">
            <a:extLst>
              <a:ext uri="{FF2B5EF4-FFF2-40B4-BE49-F238E27FC236}">
                <a16:creationId xmlns:a16="http://schemas.microsoft.com/office/drawing/2014/main" id="{8C9ABED5-0547-4A09-9D05-D66EA4529C1A}"/>
              </a:ext>
            </a:extLst>
          </p:cNvPr>
          <p:cNvSpPr>
            <a:spLocks noGrp="1"/>
          </p:cNvSpPr>
          <p:nvPr>
            <p:ph sz="quarter" idx="18"/>
          </p:nvPr>
        </p:nvSpPr>
        <p:spPr/>
        <p:txBody>
          <a:bodyPr/>
          <a:lstStyle/>
          <a:p>
            <a:r>
              <a:rPr lang="en-US" dirty="0"/>
              <a:t>Capacitors and inductors behave differently in AC circuits compared to DC circuits</a:t>
            </a:r>
          </a:p>
          <a:p>
            <a:r>
              <a:rPr lang="en-US" dirty="0"/>
              <a:t>	In DC circuits a Capacitor will look like an open circuit after fully charging; RC time constant</a:t>
            </a:r>
          </a:p>
        </p:txBody>
      </p:sp>
      <p:pic>
        <p:nvPicPr>
          <p:cNvPr id="18" name="Content Placeholder 17">
            <a:extLst>
              <a:ext uri="{FF2B5EF4-FFF2-40B4-BE49-F238E27FC236}">
                <a16:creationId xmlns:a16="http://schemas.microsoft.com/office/drawing/2014/main" id="{DA8E7A16-9C81-4035-85BB-F8C39C752197}"/>
              </a:ext>
            </a:extLst>
          </p:cNvPr>
          <p:cNvPicPr>
            <a:picLocks noGrp="1" noChangeAspect="1"/>
          </p:cNvPicPr>
          <p:nvPr>
            <p:ph sz="quarter" idx="19"/>
          </p:nvPr>
        </p:nvPicPr>
        <p:blipFill>
          <a:blip r:embed="rId2"/>
          <a:stretch>
            <a:fillRect/>
          </a:stretch>
        </p:blipFill>
        <p:spPr>
          <a:xfrm>
            <a:off x="6192838" y="1831343"/>
            <a:ext cx="2698750" cy="1028377"/>
          </a:xfrm>
          <a:prstGeom prst="rect">
            <a:avLst/>
          </a:prstGeom>
        </p:spPr>
      </p:pic>
      <p:sp>
        <p:nvSpPr>
          <p:cNvPr id="11" name="Text Placeholder 10">
            <a:extLst>
              <a:ext uri="{FF2B5EF4-FFF2-40B4-BE49-F238E27FC236}">
                <a16:creationId xmlns:a16="http://schemas.microsoft.com/office/drawing/2014/main" id="{83279622-B474-4999-B1A9-289B255E861E}"/>
              </a:ext>
            </a:extLst>
          </p:cNvPr>
          <p:cNvSpPr>
            <a:spLocks noGrp="1"/>
          </p:cNvSpPr>
          <p:nvPr>
            <p:ph type="body" sz="quarter" idx="32"/>
          </p:nvPr>
        </p:nvSpPr>
        <p:spPr/>
        <p:txBody>
          <a:bodyPr/>
          <a:lstStyle/>
          <a:p>
            <a:r>
              <a:rPr lang="en-US" dirty="0"/>
              <a:t>RC and RL Circuits</a:t>
            </a:r>
          </a:p>
        </p:txBody>
      </p:sp>
      <p:sp>
        <p:nvSpPr>
          <p:cNvPr id="12" name="Text Placeholder 11">
            <a:extLst>
              <a:ext uri="{FF2B5EF4-FFF2-40B4-BE49-F238E27FC236}">
                <a16:creationId xmlns:a16="http://schemas.microsoft.com/office/drawing/2014/main" id="{9EBF0B9F-9A59-433A-BE4C-858956B978B2}"/>
              </a:ext>
            </a:extLst>
          </p:cNvPr>
          <p:cNvSpPr>
            <a:spLocks noGrp="1"/>
          </p:cNvSpPr>
          <p:nvPr>
            <p:ph type="body" sz="quarter" idx="33"/>
          </p:nvPr>
        </p:nvSpPr>
        <p:spPr/>
        <p:txBody>
          <a:bodyPr/>
          <a:lstStyle/>
          <a:p>
            <a:r>
              <a:rPr lang="en-US" dirty="0"/>
              <a:t>DC vs. AC Circuits</a:t>
            </a:r>
          </a:p>
          <a:p>
            <a:endParaRPr lang="en-US" dirty="0"/>
          </a:p>
        </p:txBody>
      </p:sp>
      <p:sp>
        <p:nvSpPr>
          <p:cNvPr id="5" name="Slide Number Placeholder 4">
            <a:extLst>
              <a:ext uri="{FF2B5EF4-FFF2-40B4-BE49-F238E27FC236}">
                <a16:creationId xmlns:a16="http://schemas.microsoft.com/office/drawing/2014/main" id="{4385964F-CE78-400B-8B36-948A1410F63A}"/>
              </a:ext>
            </a:extLst>
          </p:cNvPr>
          <p:cNvSpPr>
            <a:spLocks noGrp="1"/>
          </p:cNvSpPr>
          <p:nvPr>
            <p:ph type="sldNum" sz="quarter" idx="4"/>
          </p:nvPr>
        </p:nvSpPr>
        <p:spPr/>
        <p:txBody>
          <a:bodyPr/>
          <a:lstStyle/>
          <a:p>
            <a:r>
              <a:rPr lang="en-US"/>
              <a:t>Page </a:t>
            </a:r>
            <a:fld id="{5A9C12DC-491F-9444-86A2-13AC5C62A2FC}" type="slidenum">
              <a:rPr lang="en-US" smtClean="0"/>
              <a:pPr/>
              <a:t>9</a:t>
            </a:fld>
            <a:endParaRPr lang="en-US" dirty="0"/>
          </a:p>
        </p:txBody>
      </p:sp>
      <p:sp>
        <p:nvSpPr>
          <p:cNvPr id="6" name="Footer Placeholder 5">
            <a:extLst>
              <a:ext uri="{FF2B5EF4-FFF2-40B4-BE49-F238E27FC236}">
                <a16:creationId xmlns:a16="http://schemas.microsoft.com/office/drawing/2014/main" id="{393844E4-17EF-44EF-B838-AA2A41AFADF4}"/>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1474780481"/>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SchneiderElec_default_Int_2021</Template>
  <TotalTime>21556</TotalTime>
  <Words>5347</Words>
  <Application>Microsoft Office PowerPoint</Application>
  <PresentationFormat>On-screen Show (16:9)</PresentationFormat>
  <Paragraphs>838</Paragraphs>
  <Slides>82</Slides>
  <Notes>8</Notes>
  <HiddenSlides>8</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Arial</vt:lpstr>
      <vt:lpstr>Calibri</vt:lpstr>
      <vt:lpstr>Cambria Math</vt:lpstr>
      <vt:lpstr>Dubai</vt:lpstr>
      <vt:lpstr>Grotesque</vt:lpstr>
      <vt:lpstr>Lucida Grande</vt:lpstr>
      <vt:lpstr>Open Sans</vt:lpstr>
      <vt:lpstr>TESCO Template</vt:lpstr>
      <vt:lpstr>VAR, VA, and 4 Quadrant Metering</vt:lpstr>
      <vt:lpstr>PowerPoint Presentation</vt:lpstr>
      <vt:lpstr>Power Theory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VARs and VAs Calculations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Metering W, VAR, VA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Quadrant Metering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 Quality</vt:lpstr>
      <vt:lpstr>PowerPoint Presentation</vt:lpstr>
      <vt:lpstr>PowerPoint Presentation</vt:lpstr>
      <vt:lpstr>PowerPoint Presentation</vt:lpstr>
      <vt:lpstr>VVO Devices</vt:lpstr>
      <vt:lpstr>PowerPoint Presentation</vt:lpstr>
      <vt:lpstr>PowerPoint Presentation</vt:lpstr>
      <vt:lpstr>PowerPoint Presentation</vt:lpstr>
      <vt:lpstr>PowerPoint Presentation</vt:lpstr>
      <vt:lpstr>PowerPoint Presentation</vt:lpstr>
      <vt:lpstr>PowerPoint Presentation</vt:lpstr>
    </vt:vector>
  </TitlesOfParts>
  <Company>Schneider Electric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Nathaniel Dunn</dc:creator>
  <cp:lastModifiedBy>Sandy Garcia</cp:lastModifiedBy>
  <cp:revision>191</cp:revision>
  <dcterms:created xsi:type="dcterms:W3CDTF">2022-01-31T18:11:04Z</dcterms:created>
  <dcterms:modified xsi:type="dcterms:W3CDTF">2023-07-05T16:50:09Z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e7c75fe-f914-45f8-9747-40a3f5d4287a_Enabled">
    <vt:lpwstr>true</vt:lpwstr>
  </property>
  <property fmtid="{D5CDD505-2E9C-101B-9397-08002B2CF9AE}" pid="3" name="MSIP_Label_fe7c75fe-f914-45f8-9747-40a3f5d4287a_SetDate">
    <vt:lpwstr>2021-05-04T08:51:15Z</vt:lpwstr>
  </property>
  <property fmtid="{D5CDD505-2E9C-101B-9397-08002B2CF9AE}" pid="4" name="MSIP_Label_fe7c75fe-f914-45f8-9747-40a3f5d4287a_Method">
    <vt:lpwstr>Privileged</vt:lpwstr>
  </property>
  <property fmtid="{D5CDD505-2E9C-101B-9397-08002B2CF9AE}" pid="5" name="MSIP_Label_fe7c75fe-f914-45f8-9747-40a3f5d4287a_Name">
    <vt:lpwstr>Without Visual Marking</vt:lpwstr>
  </property>
  <property fmtid="{D5CDD505-2E9C-101B-9397-08002B2CF9AE}" pid="6" name="MSIP_Label_fe7c75fe-f914-45f8-9747-40a3f5d4287a_SiteId">
    <vt:lpwstr>6e51e1ad-c54b-4b39-b598-0ffe9ae68fef</vt:lpwstr>
  </property>
  <property fmtid="{D5CDD505-2E9C-101B-9397-08002B2CF9AE}" pid="7" name="MSIP_Label_fe7c75fe-f914-45f8-9747-40a3f5d4287a_ActionId">
    <vt:lpwstr>b10168bb-920b-4cdd-a9e5-e7f368046095</vt:lpwstr>
  </property>
  <property fmtid="{D5CDD505-2E9C-101B-9397-08002B2CF9AE}" pid="8" name="MSIP_Label_fe7c75fe-f914-45f8-9747-40a3f5d4287a_ContentBits">
    <vt:lpwstr>0</vt:lpwstr>
  </property>
</Properties>
</file>