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66" r:id="rId4"/>
  </p:sldMasterIdLst>
  <p:notesMasterIdLst>
    <p:notesMasterId r:id="rId34"/>
  </p:notesMasterIdLst>
  <p:sldIdLst>
    <p:sldId id="378" r:id="rId5"/>
    <p:sldId id="348" r:id="rId6"/>
    <p:sldId id="363" r:id="rId7"/>
    <p:sldId id="377" r:id="rId8"/>
    <p:sldId id="354" r:id="rId9"/>
    <p:sldId id="355" r:id="rId10"/>
    <p:sldId id="356" r:id="rId11"/>
    <p:sldId id="317" r:id="rId12"/>
    <p:sldId id="357" r:id="rId13"/>
    <p:sldId id="322" r:id="rId14"/>
    <p:sldId id="372" r:id="rId15"/>
    <p:sldId id="321" r:id="rId16"/>
    <p:sldId id="323" r:id="rId17"/>
    <p:sldId id="327" r:id="rId18"/>
    <p:sldId id="325" r:id="rId19"/>
    <p:sldId id="330" r:id="rId20"/>
    <p:sldId id="461" r:id="rId21"/>
    <p:sldId id="373" r:id="rId22"/>
    <p:sldId id="336" r:id="rId23"/>
    <p:sldId id="462" r:id="rId24"/>
    <p:sldId id="338" r:id="rId25"/>
    <p:sldId id="463" r:id="rId26"/>
    <p:sldId id="339" r:id="rId27"/>
    <p:sldId id="379" r:id="rId28"/>
    <p:sldId id="376" r:id="rId29"/>
    <p:sldId id="340" r:id="rId30"/>
    <p:sldId id="349" r:id="rId31"/>
    <p:sldId id="343" r:id="rId32"/>
    <p:sldId id="460" r:id="rId3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CC0000"/>
    <a:srgbClr val="333333"/>
    <a:srgbClr val="292929"/>
    <a:srgbClr val="CC3300"/>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autoAdjust="0"/>
    <p:restoredTop sz="87211" autoAdjust="0"/>
  </p:normalViewPr>
  <p:slideViewPr>
    <p:cSldViewPr showGuides="1">
      <p:cViewPr varScale="1">
        <p:scale>
          <a:sx n="111" d="100"/>
          <a:sy n="111" d="100"/>
        </p:scale>
        <p:origin x="2144"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83DC9EF-F023-A995-4543-40949EBE1FEE}"/>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893D112A-D294-007B-78A5-8EA5513C0A3E}"/>
              </a:ext>
            </a:extLst>
          </p:cNvPr>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a:extLst>
              <a:ext uri="{FF2B5EF4-FFF2-40B4-BE49-F238E27FC236}">
                <a16:creationId xmlns:a16="http://schemas.microsoft.com/office/drawing/2014/main" id="{9AD8CCFB-42A2-DF35-563A-47A9845F35FB}"/>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D852DD78-46A1-6D05-8D7E-C4BA1034760B}"/>
              </a:ext>
            </a:extLst>
          </p:cNvPr>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9E17365C-E3F7-2E61-6989-C9152CA7B5E9}"/>
              </a:ext>
            </a:extLst>
          </p:cNvPr>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D7CCEC09-BC87-97F9-7389-A6CB502406A9}"/>
              </a:ext>
            </a:extLst>
          </p:cNvPr>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975E72EF-3D3B-47F3-A852-D4992616925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48B579F-0E9A-AA4C-7AA5-CD40338953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BCC191-AC50-459B-B89C-A8358D29ED82}" type="slidenum">
              <a:rPr lang="en-US" altLang="en-US" smtClean="0"/>
              <a:pPr>
                <a:spcBef>
                  <a:spcPct val="0"/>
                </a:spcBef>
              </a:pPr>
              <a:t>4</a:t>
            </a:fld>
            <a:endParaRPr lang="en-US" altLang="en-US"/>
          </a:p>
        </p:txBody>
      </p:sp>
      <p:sp>
        <p:nvSpPr>
          <p:cNvPr id="18435" name="Rectangle 2">
            <a:extLst>
              <a:ext uri="{FF2B5EF4-FFF2-40B4-BE49-F238E27FC236}">
                <a16:creationId xmlns:a16="http://schemas.microsoft.com/office/drawing/2014/main" id="{659CAF46-4D8A-F34E-E2A9-8090B73FCBD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7FEEFE1-B0EE-751C-4D36-7B7F65D11B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7A25BEE-E2FA-F5C6-5B85-DCBBB59BF5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73ADF6-B488-4FEC-9CDF-E2B3281496A3}" type="slidenum">
              <a:rPr lang="en-US" altLang="en-US" smtClean="0"/>
              <a:pPr>
                <a:spcBef>
                  <a:spcPct val="0"/>
                </a:spcBef>
              </a:pPr>
              <a:t>26</a:t>
            </a:fld>
            <a:endParaRPr lang="en-US" altLang="en-US"/>
          </a:p>
        </p:txBody>
      </p:sp>
      <p:sp>
        <p:nvSpPr>
          <p:cNvPr id="50179" name="Rectangle 2">
            <a:extLst>
              <a:ext uri="{FF2B5EF4-FFF2-40B4-BE49-F238E27FC236}">
                <a16:creationId xmlns:a16="http://schemas.microsoft.com/office/drawing/2014/main" id="{8397711F-549D-C345-BD17-5B885FEE48D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4F0D082B-7296-FFBE-3F94-CFC1C39D5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CD0F690-DF9F-9256-94D7-659347A590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A71EBE-D65D-4491-B57D-FD66D065B852}" type="slidenum">
              <a:rPr lang="en-US" altLang="en-US" smtClean="0"/>
              <a:pPr>
                <a:spcBef>
                  <a:spcPct val="0"/>
                </a:spcBef>
              </a:pPr>
              <a:t>27</a:t>
            </a:fld>
            <a:endParaRPr lang="en-US" altLang="en-US"/>
          </a:p>
        </p:txBody>
      </p:sp>
      <p:sp>
        <p:nvSpPr>
          <p:cNvPr id="52227" name="Rectangle 2">
            <a:extLst>
              <a:ext uri="{FF2B5EF4-FFF2-40B4-BE49-F238E27FC236}">
                <a16:creationId xmlns:a16="http://schemas.microsoft.com/office/drawing/2014/main" id="{AD0619B2-B30E-1575-F6F3-BD0049B2A444}"/>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12122D6-923D-DF85-AB35-FB3567FC07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F44327F-BFDF-CD5E-0F0B-467EDF3D7326}"/>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6CCFCCFD-3034-3721-F3A7-D365697D76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EB635DBD-5004-2DC2-FF3F-141A6D5E72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D83B8F-DCC8-4261-9849-1C921DEBBB0B}" type="slidenum">
              <a:rPr lang="en-US" altLang="en-US" smtClean="0"/>
              <a:pPr/>
              <a:t>28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CD9B222-B74B-368C-F65D-41AE4E38B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ECCA0-9796-435E-AFC2-89EADA9ADE6D}" type="slidenum">
              <a:rPr lang="en-US" altLang="en-US" sz="1300" smtClean="0"/>
              <a:pPr>
                <a:spcBef>
                  <a:spcPct val="0"/>
                </a:spcBef>
              </a:pPr>
              <a:t>29</a:t>
            </a:fld>
            <a:endParaRPr lang="en-US" altLang="en-US" sz="1300"/>
          </a:p>
        </p:txBody>
      </p:sp>
      <p:sp>
        <p:nvSpPr>
          <p:cNvPr id="56323" name="Rectangle 2">
            <a:extLst>
              <a:ext uri="{FF2B5EF4-FFF2-40B4-BE49-F238E27FC236}">
                <a16:creationId xmlns:a16="http://schemas.microsoft.com/office/drawing/2014/main" id="{8B6FAB1B-D07E-2980-6678-D1F1055B5233}"/>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0B55157-5164-A9BD-444C-DBF8488B9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CF825AE-81F4-774A-B172-7C320B3E61F2}"/>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05095AB9-748C-39F0-4362-3907154E2E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EA1D78CB-6C65-0A56-DC90-383EFE7D5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02D415-C593-47E5-BFE6-17ED5DE0B91A}" type="slidenum">
              <a:rPr lang="en-US" altLang="en-US" smtClean="0"/>
              <a:pPr/>
              <a:t>7</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FA11A78-C007-57F3-11E0-991B5434A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629661-118B-46DF-B984-A8ACB09322E4}" type="slidenum">
              <a:rPr lang="en-US" altLang="en-US" smtClean="0"/>
              <a:pPr>
                <a:spcBef>
                  <a:spcPct val="0"/>
                </a:spcBef>
              </a:pPr>
              <a:t>8</a:t>
            </a:fld>
            <a:endParaRPr lang="en-US" altLang="en-US"/>
          </a:p>
        </p:txBody>
      </p:sp>
      <p:sp>
        <p:nvSpPr>
          <p:cNvPr id="24579" name="Rectangle 2">
            <a:extLst>
              <a:ext uri="{FF2B5EF4-FFF2-40B4-BE49-F238E27FC236}">
                <a16:creationId xmlns:a16="http://schemas.microsoft.com/office/drawing/2014/main" id="{5AB1DDCD-79F1-E441-5022-F0A987F5902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23590C8-A2F2-4F4C-8305-6BCF2AF4D4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C44FE23-06D5-3B5F-F31D-4CB99BCA3CF0}"/>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04687E12-294E-3008-EEE6-FE80570FE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0FF9CC3A-D02E-7CE4-6D02-C637D6F16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71B919-2CC8-4373-94D3-F1F117AE2E99}" type="slidenum">
              <a:rPr lang="en-US" altLang="en-US" smtClean="0"/>
              <a:pPr/>
              <a:t>9</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1063855-A291-D646-82BD-A1D7E96EA0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3CC566-7276-4316-B2A3-12EA0A6F0366}" type="slidenum">
              <a:rPr lang="en-US" altLang="en-US" smtClean="0"/>
              <a:pPr>
                <a:spcBef>
                  <a:spcPct val="0"/>
                </a:spcBef>
              </a:pPr>
              <a:t>19</a:t>
            </a:fld>
            <a:endParaRPr lang="en-US" altLang="en-US"/>
          </a:p>
        </p:txBody>
      </p:sp>
      <p:sp>
        <p:nvSpPr>
          <p:cNvPr id="37891" name="Rectangle 2">
            <a:extLst>
              <a:ext uri="{FF2B5EF4-FFF2-40B4-BE49-F238E27FC236}">
                <a16:creationId xmlns:a16="http://schemas.microsoft.com/office/drawing/2014/main" id="{2AE4A6F9-EE6C-6BC8-568B-113E621B796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0712B81-98F9-5993-BB13-F559C8AC11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A939AAD-90FD-5C1A-810B-16482FA0F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B250FF-9EB1-4366-9917-5DD5A5E5D72C}" type="slidenum">
              <a:rPr lang="en-US" altLang="en-US" smtClean="0"/>
              <a:pPr>
                <a:spcBef>
                  <a:spcPct val="0"/>
                </a:spcBef>
              </a:pPr>
              <a:t>20</a:t>
            </a:fld>
            <a:endParaRPr lang="en-US" altLang="en-US"/>
          </a:p>
        </p:txBody>
      </p:sp>
      <p:sp>
        <p:nvSpPr>
          <p:cNvPr id="39939" name="Rectangle 2">
            <a:extLst>
              <a:ext uri="{FF2B5EF4-FFF2-40B4-BE49-F238E27FC236}">
                <a16:creationId xmlns:a16="http://schemas.microsoft.com/office/drawing/2014/main" id="{853364F9-2E01-9282-9C43-72803A12343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E9B8614-3E9B-4B50-8663-87850BFE4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312832-24A2-AC26-C6B5-6391D1F6E482}"/>
              </a:ext>
            </a:extLst>
          </p:cNvPr>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3FD9E7A-C6BC-4FBE-8BAF-94CE516F996F}" type="slidenum">
              <a:rPr lang="en-US" altLang="en-US"/>
              <a:pPr algn="r" eaLnBrk="1" hangingPunct="1">
                <a:spcBef>
                  <a:spcPct val="0"/>
                </a:spcBef>
              </a:pPr>
              <a:t>21</a:t>
            </a:fld>
            <a:endParaRPr lang="en-US" altLang="en-US"/>
          </a:p>
        </p:txBody>
      </p:sp>
      <p:sp>
        <p:nvSpPr>
          <p:cNvPr id="41987" name="Rectangle 2">
            <a:extLst>
              <a:ext uri="{FF2B5EF4-FFF2-40B4-BE49-F238E27FC236}">
                <a16:creationId xmlns:a16="http://schemas.microsoft.com/office/drawing/2014/main" id="{2F8A070F-DB7F-8A0A-5CAB-30EFD4C3660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2052AB4A-CC6D-13A4-962F-D88A9C869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0898EA00-3F5B-F727-1074-BCC8A4DDC10C}"/>
              </a:ext>
            </a:extLst>
          </p:cNvPr>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C04D774-90B7-4816-9E1A-6DFFD03242F1}" type="slidenum">
              <a:rPr lang="en-US" altLang="en-US"/>
              <a:pPr algn="r" eaLnBrk="1" hangingPunct="1">
                <a:spcBef>
                  <a:spcPct val="0"/>
                </a:spcBef>
              </a:pPr>
              <a:t>22</a:t>
            </a:fld>
            <a:endParaRPr lang="en-US" altLang="en-US"/>
          </a:p>
        </p:txBody>
      </p:sp>
      <p:sp>
        <p:nvSpPr>
          <p:cNvPr id="44035" name="Rectangle 2">
            <a:extLst>
              <a:ext uri="{FF2B5EF4-FFF2-40B4-BE49-F238E27FC236}">
                <a16:creationId xmlns:a16="http://schemas.microsoft.com/office/drawing/2014/main" id="{4E75A659-A1A1-B8EB-D0A7-CE3C7EACA6E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36D881A7-0EDB-0020-A29B-E9BBC1AA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A62C7D1-344E-423B-5133-1F084C720410}"/>
              </a:ext>
            </a:extLst>
          </p:cNvPr>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B290388-66E6-4006-8096-1366CE314D21}" type="slidenum">
              <a:rPr lang="en-US" altLang="en-US"/>
              <a:pPr algn="r" eaLnBrk="1" hangingPunct="1">
                <a:spcBef>
                  <a:spcPct val="0"/>
                </a:spcBef>
              </a:pPr>
              <a:t>23</a:t>
            </a:fld>
            <a:endParaRPr lang="en-US" altLang="en-US"/>
          </a:p>
        </p:txBody>
      </p:sp>
      <p:sp>
        <p:nvSpPr>
          <p:cNvPr id="46083" name="Rectangle 2">
            <a:extLst>
              <a:ext uri="{FF2B5EF4-FFF2-40B4-BE49-F238E27FC236}">
                <a16:creationId xmlns:a16="http://schemas.microsoft.com/office/drawing/2014/main" id="{45997236-57C3-A303-7E55-1997B83F4E1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2324EF6-9C70-2908-A6BC-F86879135E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198" y="1952367"/>
            <a:ext cx="6858001"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600200" y="3509963"/>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4">
            <a:extLst>
              <a:ext uri="{FF2B5EF4-FFF2-40B4-BE49-F238E27FC236}">
                <a16:creationId xmlns:a16="http://schemas.microsoft.com/office/drawing/2014/main" id="{946B9CE6-210F-43EF-BD53-298BF0118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091113" y="5401933"/>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091113" y="5673094"/>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091113" y="5944255"/>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1504950" y="762000"/>
            <a:ext cx="7258050"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ed and black logo&#10;&#10;Description automatically generated with low confidence">
            <a:extLst>
              <a:ext uri="{FF2B5EF4-FFF2-40B4-BE49-F238E27FC236}">
                <a16:creationId xmlns:a16="http://schemas.microsoft.com/office/drawing/2014/main" id="{FC1C85E9-C782-FC86-976E-51CA91B54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pic>
        <p:nvPicPr>
          <p:cNvPr id="5" name="Picture 4" descr="A close-up of a logo&#10;&#10;Description automatically generated with medium confidence">
            <a:extLst>
              <a:ext uri="{FF2B5EF4-FFF2-40B4-BE49-F238E27FC236}">
                <a16:creationId xmlns:a16="http://schemas.microsoft.com/office/drawing/2014/main" id="{93D1D836-9F1C-C58C-40FF-697304F49F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950" y="5444522"/>
            <a:ext cx="2795649" cy="814348"/>
          </a:xfrm>
          <a:prstGeom prst="rect">
            <a:avLst/>
          </a:prstGeom>
        </p:spPr>
      </p:pic>
    </p:spTree>
    <p:extLst>
      <p:ext uri="{BB962C8B-B14F-4D97-AF65-F5344CB8AC3E}">
        <p14:creationId xmlns:p14="http://schemas.microsoft.com/office/powerpoint/2010/main" val="3510005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0"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FA41E68-B08D-4337-B926-FFAF9B073795}" type="slidenum">
              <a:rPr lang="en-US" altLang="en-US" smtClean="0"/>
              <a:pPr>
                <a:defRPr/>
              </a:pPr>
              <a:t>‹#›</a:t>
            </a:fld>
            <a:endParaRPr lang="en-US" altLang="en-US" dirty="0"/>
          </a:p>
        </p:txBody>
      </p:sp>
    </p:spTree>
    <p:extLst>
      <p:ext uri="{BB962C8B-B14F-4D97-AF65-F5344CB8AC3E}">
        <p14:creationId xmlns:p14="http://schemas.microsoft.com/office/powerpoint/2010/main" val="206237261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5"/>
            <a:ext cx="7208107" cy="679832"/>
          </a:xfrm>
        </p:spPr>
        <p:txBody>
          <a:bodyPr>
            <a:noAutofit/>
          </a:bodyPr>
          <a:lstStyle>
            <a:lvl1pPr>
              <a:defRPr sz="44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5034A40-D0BE-4627-8A80-C4B2567C3E41}" type="slidenum">
              <a:rPr lang="en-US" altLang="en-US" smtClean="0"/>
              <a:pPr>
                <a:defRPr/>
              </a:pPr>
              <a:t>‹#›</a:t>
            </a:fld>
            <a:endParaRPr lang="en-US" altLang="en-US" dirty="0"/>
          </a:p>
        </p:txBody>
      </p:sp>
    </p:spTree>
    <p:extLst>
      <p:ext uri="{BB962C8B-B14F-4D97-AF65-F5344CB8AC3E}">
        <p14:creationId xmlns:p14="http://schemas.microsoft.com/office/powerpoint/2010/main" val="60374723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2280" y="570261"/>
            <a:ext cx="6838308" cy="3044809"/>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72280" y="3672392"/>
            <a:ext cx="6838307"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1672280" y="6356350"/>
            <a:ext cx="2970772"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90AB5E-4BA1-4CDC-8A38-4B91862BE1CB}" type="slidenum">
              <a:rPr lang="en-US" altLang="en-US" smtClean="0"/>
              <a:pPr>
                <a:defRPr/>
              </a:pPr>
              <a:t>‹#›</a:t>
            </a:fld>
            <a:endParaRPr lang="en-US" altLang="en-US" dirty="0"/>
          </a:p>
        </p:txBody>
      </p:sp>
      <p:pic>
        <p:nvPicPr>
          <p:cNvPr id="11" name="Picture 4">
            <a:extLst>
              <a:ext uri="{FF2B5EF4-FFF2-40B4-BE49-F238E27FC236}">
                <a16:creationId xmlns:a16="http://schemas.microsoft.com/office/drawing/2014/main" id="{25FDB225-F00F-47C8-93CF-7F2B75E3F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912"/>
            <a:ext cx="1504950"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E78CC3A4-B862-EF21-7892-19E165FA85F9}"/>
              </a:ext>
            </a:extLst>
          </p:cNvPr>
          <p:cNvSpPr/>
          <p:nvPr/>
        </p:nvSpPr>
        <p:spPr>
          <a:xfrm>
            <a:off x="1504950" y="723014"/>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4253BDD9-DF78-0B89-3365-C93D4DA768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59191"/>
            <a:ext cx="2327325" cy="1422015"/>
          </a:xfrm>
          <a:prstGeom prst="rect">
            <a:avLst/>
          </a:prstGeom>
        </p:spPr>
      </p:pic>
    </p:spTree>
    <p:extLst>
      <p:ext uri="{BB962C8B-B14F-4D97-AF65-F5344CB8AC3E}">
        <p14:creationId xmlns:p14="http://schemas.microsoft.com/office/powerpoint/2010/main" val="36321712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0714" y="136524"/>
            <a:ext cx="7886700" cy="934865"/>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4045D6-0D71-48EE-9B59-D830B54C9EEE}" type="slidenum">
              <a:rPr lang="en-US" altLang="en-US" smtClean="0"/>
              <a:pPr>
                <a:defRPr/>
              </a:pPr>
              <a:t>‹#›</a:t>
            </a:fld>
            <a:endParaRPr lang="en-US" altLang="en-US" dirty="0"/>
          </a:p>
        </p:txBody>
      </p:sp>
    </p:spTree>
    <p:extLst>
      <p:ext uri="{BB962C8B-B14F-4D97-AF65-F5344CB8AC3E}">
        <p14:creationId xmlns:p14="http://schemas.microsoft.com/office/powerpoint/2010/main" val="322715014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6951" y="365126"/>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C9B28BF-4340-45C0-A12F-1790BE418FB8}" type="slidenum">
              <a:rPr lang="en-US" altLang="en-US" smtClean="0"/>
              <a:pPr>
                <a:defRPr/>
              </a:pPr>
              <a:t>‹#›</a:t>
            </a:fld>
            <a:endParaRPr lang="en-US" altLang="en-US" dirty="0"/>
          </a:p>
        </p:txBody>
      </p:sp>
    </p:spTree>
    <p:extLst>
      <p:ext uri="{BB962C8B-B14F-4D97-AF65-F5344CB8AC3E}">
        <p14:creationId xmlns:p14="http://schemas.microsoft.com/office/powerpoint/2010/main" val="183379364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97192" y="136524"/>
            <a:ext cx="695839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8D6F198-581E-410F-A4F5-D10D2F2CABA8}" type="slidenum">
              <a:rPr lang="en-US" altLang="en-US" smtClean="0"/>
              <a:pPr>
                <a:defRPr/>
              </a:pPr>
              <a:t>‹#›</a:t>
            </a:fld>
            <a:endParaRPr lang="en-US" altLang="en-US" dirty="0"/>
          </a:p>
        </p:txBody>
      </p:sp>
    </p:spTree>
    <p:extLst>
      <p:ext uri="{BB962C8B-B14F-4D97-AF65-F5344CB8AC3E}">
        <p14:creationId xmlns:p14="http://schemas.microsoft.com/office/powerpoint/2010/main" val="13140786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62DA1D-1B43-4A36-8545-A66F5F8BC4EC}" type="slidenum">
              <a:rPr lang="en-US" altLang="en-US" smtClean="0"/>
              <a:pPr>
                <a:defRPr/>
              </a:pPr>
              <a:t>‹#›</a:t>
            </a:fld>
            <a:endParaRPr lang="en-US" altLang="en-US" dirty="0"/>
          </a:p>
        </p:txBody>
      </p:sp>
    </p:spTree>
    <p:extLst>
      <p:ext uri="{BB962C8B-B14F-4D97-AF65-F5344CB8AC3E}">
        <p14:creationId xmlns:p14="http://schemas.microsoft.com/office/powerpoint/2010/main" val="340678957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B85370-8BAF-4A64-B8CE-90EC0C63DF4D}" type="slidenum">
              <a:rPr lang="en-US" altLang="en-US" smtClean="0"/>
              <a:pPr>
                <a:defRPr/>
              </a:pPr>
              <a:t>‹#›</a:t>
            </a:fld>
            <a:endParaRPr lang="en-US" alt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7902010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4"/>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5FEB88-4E55-4A75-9226-16B5229B509A}" type="slidenum">
              <a:rPr lang="en-US" altLang="en-US" smtClean="0"/>
              <a:pPr>
                <a:defRPr/>
              </a:pPr>
              <a:t>‹#›</a:t>
            </a:fld>
            <a:endParaRPr lang="en-US" altLang="en-US" dirty="0"/>
          </a:p>
        </p:txBody>
      </p:sp>
    </p:spTree>
    <p:extLst>
      <p:ext uri="{BB962C8B-B14F-4D97-AF65-F5344CB8AC3E}">
        <p14:creationId xmlns:p14="http://schemas.microsoft.com/office/powerpoint/2010/main" val="287827020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884" y="71996"/>
            <a:ext cx="7886700"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tescometering.com</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F1513C-29BF-44B8-A344-DACCE5F181A2}" type="slidenum">
              <a:rPr lang="en-US" altLang="en-US" smtClean="0"/>
              <a:pPr>
                <a:defRPr/>
              </a:pPr>
              <a:t>‹#›</a:t>
            </a:fld>
            <a:endParaRPr lang="en-US" alt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6" y="861382"/>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red and black logo&#10;&#10;Description automatically generated with low confidence">
            <a:extLst>
              <a:ext uri="{FF2B5EF4-FFF2-40B4-BE49-F238E27FC236}">
                <a16:creationId xmlns:a16="http://schemas.microsoft.com/office/drawing/2014/main" id="{260CCA74-DEBD-12CF-67F8-4802BBAFA7A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7170" y="178913"/>
            <a:ext cx="1027088" cy="627559"/>
          </a:xfrm>
          <a:prstGeom prst="rect">
            <a:avLst/>
          </a:prstGeom>
        </p:spPr>
      </p:pic>
    </p:spTree>
    <p:extLst>
      <p:ext uri="{BB962C8B-B14F-4D97-AF65-F5344CB8AC3E}">
        <p14:creationId xmlns:p14="http://schemas.microsoft.com/office/powerpoint/2010/main" val="2888825758"/>
      </p:ext>
    </p:extLst>
  </p:cSld>
  <p:clrMap bg1="lt1" tx1="dk1" bg2="lt2" tx2="dk2" accent1="accent1" accent2="accent2" accent3="accent3" accent4="accent4" accent5="accent5" accent6="accent6" hlink="hlink" folHlink="folHlink"/>
  <p:sldLayoutIdLst>
    <p:sldLayoutId id="2147484967" r:id="rId1"/>
    <p:sldLayoutId id="2147484968" r:id="rId2"/>
    <p:sldLayoutId id="2147484969" r:id="rId3"/>
    <p:sldLayoutId id="2147484970" r:id="rId4"/>
    <p:sldLayoutId id="2147484971" r:id="rId5"/>
    <p:sldLayoutId id="2147484972" r:id="rId6"/>
    <p:sldLayoutId id="2147484973" r:id="rId7"/>
    <p:sldLayoutId id="2147484974" r:id="rId8"/>
    <p:sldLayoutId id="2147484975" r:id="rId9"/>
    <p:sldLayoutId id="2147484976" r:id="rId10"/>
  </p:sldLayoutIdLst>
  <p:hf hdr="0" dt="0"/>
  <p:txStyles>
    <p:title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6.xml"/><Relationship Id="rId5" Type="http://schemas.openxmlformats.org/officeDocument/2006/relationships/image" Target="../media/image27.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tescometering.com/present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31A7EF-4DB8-BADF-FC8C-30A205E79059}"/>
              </a:ext>
            </a:extLst>
          </p:cNvPr>
          <p:cNvSpPr>
            <a:spLocks noGrp="1"/>
          </p:cNvSpPr>
          <p:nvPr>
            <p:ph type="ctrTitle"/>
          </p:nvPr>
        </p:nvSpPr>
        <p:spPr>
          <a:xfrm>
            <a:off x="1600200" y="2286000"/>
            <a:ext cx="6858000" cy="1557338"/>
          </a:xfrm>
        </p:spPr>
        <p:txBody>
          <a:bodyPr>
            <a:normAutofit fontScale="90000"/>
          </a:bodyPr>
          <a:lstStyle/>
          <a:p>
            <a:pPr eaLnBrk="1" hangingPunct="1">
              <a:defRPr/>
            </a:pPr>
            <a:r>
              <a:rPr sz="6600" dirty="0">
                <a:latin typeface="+mj-lt"/>
                <a:cs typeface="Arial" panose="020B0604020202020204" pitchFamily="34" charset="0"/>
              </a:rPr>
              <a:t>Transformer Rated Metering 101</a:t>
            </a:r>
          </a:p>
        </p:txBody>
      </p:sp>
      <p:sp>
        <p:nvSpPr>
          <p:cNvPr id="5" name="Text Placeholder 7">
            <a:extLst>
              <a:ext uri="{FF2B5EF4-FFF2-40B4-BE49-F238E27FC236}">
                <a16:creationId xmlns:a16="http://schemas.microsoft.com/office/drawing/2014/main" id="{D17FC705-1EE6-5FB5-9AAF-138E2E1CF3A4}"/>
              </a:ext>
            </a:extLst>
          </p:cNvPr>
          <p:cNvSpPr>
            <a:spLocks noGrp="1"/>
          </p:cNvSpPr>
          <p:nvPr>
            <p:ph type="body" sz="quarter" idx="10"/>
          </p:nvPr>
        </p:nvSpPr>
        <p:spPr>
          <a:xfrm>
            <a:off x="5105400" y="5105400"/>
            <a:ext cx="3244850" cy="500063"/>
          </a:xfrm>
        </p:spPr>
        <p:txBody>
          <a:bodyPr>
            <a:normAutofit/>
          </a:bodyPr>
          <a:lstStyle/>
          <a:p>
            <a:pPr>
              <a:defRPr/>
            </a:pPr>
            <a:r>
              <a:rPr sz="1800" dirty="0"/>
              <a:t>Presented by: John Carroll </a:t>
            </a:r>
          </a:p>
        </p:txBody>
      </p:sp>
      <p:sp>
        <p:nvSpPr>
          <p:cNvPr id="7" name="Text Placeholder 8">
            <a:extLst>
              <a:ext uri="{FF2B5EF4-FFF2-40B4-BE49-F238E27FC236}">
                <a16:creationId xmlns:a16="http://schemas.microsoft.com/office/drawing/2014/main" id="{1D87C947-1D33-31A2-5D43-E7914059733D}"/>
              </a:ext>
            </a:extLst>
          </p:cNvPr>
          <p:cNvSpPr>
            <a:spLocks noGrp="1"/>
          </p:cNvSpPr>
          <p:nvPr>
            <p:ph type="body" sz="quarter" idx="11"/>
          </p:nvPr>
        </p:nvSpPr>
        <p:spPr>
          <a:xfrm>
            <a:off x="5029200" y="5605463"/>
            <a:ext cx="3244850" cy="271462"/>
          </a:xfrm>
        </p:spPr>
        <p:txBody>
          <a:bodyPr>
            <a:normAutofit fontScale="92500" lnSpcReduction="20000"/>
          </a:bodyPr>
          <a:lstStyle/>
          <a:p>
            <a:pPr>
              <a:defRPr/>
            </a:pPr>
            <a:r>
              <a:rPr lang="en-US" dirty="0"/>
              <a:t>Western Regional Manager</a:t>
            </a:r>
            <a:endParaRPr dirty="0"/>
          </a:p>
        </p:txBody>
      </p:sp>
      <p:sp>
        <p:nvSpPr>
          <p:cNvPr id="2" name="TextBox 1">
            <a:extLst>
              <a:ext uri="{FF2B5EF4-FFF2-40B4-BE49-F238E27FC236}">
                <a16:creationId xmlns:a16="http://schemas.microsoft.com/office/drawing/2014/main" id="{74FA540D-9FE6-3D78-9478-AEF9C7A0F2D5}"/>
              </a:ext>
            </a:extLst>
          </p:cNvPr>
          <p:cNvSpPr txBox="1"/>
          <p:nvPr/>
        </p:nvSpPr>
        <p:spPr>
          <a:xfrm>
            <a:off x="3067050" y="3828037"/>
            <a:ext cx="3924300" cy="646331"/>
          </a:xfrm>
          <a:prstGeom prst="rect">
            <a:avLst/>
          </a:prstGeom>
          <a:noFill/>
        </p:spPr>
        <p:txBody>
          <a:bodyPr wrap="square" rtlCol="0">
            <a:spAutoFit/>
          </a:bodyPr>
          <a:lstStyle/>
          <a:p>
            <a:pPr algn="ctr"/>
            <a:r>
              <a:rPr lang="en-US" sz="3600" dirty="0"/>
              <a:t>Track 2 Polyphase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408E983A-B983-BA35-073E-A37BD965C830}"/>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sz="4000" dirty="0">
                <a:solidFill>
                  <a:srgbClr val="FF0000"/>
                </a:solidFill>
              </a:rPr>
              <a:t>METERING ACCURACY RATING</a:t>
            </a:r>
          </a:p>
        </p:txBody>
      </p:sp>
      <p:sp>
        <p:nvSpPr>
          <p:cNvPr id="27651" name="Footer Placeholder 1">
            <a:extLst>
              <a:ext uri="{FF2B5EF4-FFF2-40B4-BE49-F238E27FC236}">
                <a16:creationId xmlns:a16="http://schemas.microsoft.com/office/drawing/2014/main" id="{874E1F4C-77B1-1DDC-77BA-E00705CF20C7}"/>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7652" name="Slide Number Placeholder 1">
            <a:extLst>
              <a:ext uri="{FF2B5EF4-FFF2-40B4-BE49-F238E27FC236}">
                <a16:creationId xmlns:a16="http://schemas.microsoft.com/office/drawing/2014/main" id="{0DE7E040-2950-DBAD-71D3-BD2A204B52E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F92A1AE-8A2D-4E77-8591-CABA5CCB5AF8}" type="slidenum">
              <a:rPr lang="en-US" altLang="en-US" sz="1200" smtClean="0">
                <a:solidFill>
                  <a:srgbClr val="FFFFFF"/>
                </a:solidFill>
                <a:latin typeface="Arial" panose="020B0604020202020204" pitchFamily="34" charset="0"/>
              </a:rPr>
              <a:pPr>
                <a:lnSpc>
                  <a:spcPct val="100000"/>
                </a:lnSpc>
                <a:spcBef>
                  <a:spcPct val="0"/>
                </a:spcBef>
                <a:buFontTx/>
                <a:buNone/>
              </a:pPr>
              <a:t>10</a:t>
            </a:fld>
            <a:endParaRPr lang="en-US" altLang="en-US" sz="1200">
              <a:solidFill>
                <a:srgbClr val="FFFFFF"/>
              </a:solidFill>
              <a:latin typeface="Arial" panose="020B0604020202020204" pitchFamily="34" charset="0"/>
            </a:endParaRPr>
          </a:p>
        </p:txBody>
      </p:sp>
      <p:sp>
        <p:nvSpPr>
          <p:cNvPr id="27653" name="Rectangle 1">
            <a:extLst>
              <a:ext uri="{FF2B5EF4-FFF2-40B4-BE49-F238E27FC236}">
                <a16:creationId xmlns:a16="http://schemas.microsoft.com/office/drawing/2014/main" id="{A2BFA361-C0A1-9011-671B-9678D52DE843}"/>
              </a:ext>
            </a:extLst>
          </p:cNvPr>
          <p:cNvSpPr>
            <a:spLocks noChangeArrowheads="1"/>
          </p:cNvSpPr>
          <p:nvPr/>
        </p:nvSpPr>
        <p:spPr bwMode="auto">
          <a:xfrm>
            <a:off x="3733800" y="1905000"/>
            <a:ext cx="9794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 typeface="Wingdings" panose="05000000000000000000" pitchFamily="2" charset="2"/>
              <a:buNone/>
            </a:pPr>
            <a:r>
              <a:rPr lang="en-US" altLang="en-US" sz="1800">
                <a:latin typeface="Arial" panose="020B0604020202020204" pitchFamily="34" charset="0"/>
              </a:rPr>
              <a:t>0.3B1.8</a:t>
            </a:r>
          </a:p>
        </p:txBody>
      </p:sp>
      <p:sp>
        <p:nvSpPr>
          <p:cNvPr id="27654" name="Rectangle 2">
            <a:extLst>
              <a:ext uri="{FF2B5EF4-FFF2-40B4-BE49-F238E27FC236}">
                <a16:creationId xmlns:a16="http://schemas.microsoft.com/office/drawing/2014/main" id="{3C36ECBE-E878-1C03-4F54-A335B1CD46C9}"/>
              </a:ext>
            </a:extLst>
          </p:cNvPr>
          <p:cNvSpPr>
            <a:spLocks noChangeArrowheads="1"/>
          </p:cNvSpPr>
          <p:nvPr/>
        </p:nvSpPr>
        <p:spPr bwMode="auto">
          <a:xfrm>
            <a:off x="1676400" y="2384425"/>
            <a:ext cx="2895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800">
                <a:solidFill>
                  <a:schemeClr val="tx2"/>
                </a:solidFill>
                <a:latin typeface="Arial" panose="020B0604020202020204" pitchFamily="34" charset="0"/>
              </a:rPr>
              <a:t>Accuracy Class</a:t>
            </a:r>
          </a:p>
          <a:p>
            <a:pPr>
              <a:lnSpc>
                <a:spcPct val="100000"/>
              </a:lnSpc>
              <a:spcBef>
                <a:spcPct val="50000"/>
              </a:spcBef>
              <a:buFontTx/>
              <a:buNone/>
            </a:pPr>
            <a:r>
              <a:rPr lang="en-US" altLang="en-US" sz="1800">
                <a:solidFill>
                  <a:schemeClr val="tx2"/>
                </a:solidFill>
                <a:latin typeface="Arial" panose="020B0604020202020204" pitchFamily="34" charset="0"/>
              </a:rPr>
              <a:t>0.15S (High Accuracy)</a:t>
            </a:r>
          </a:p>
          <a:p>
            <a:pPr>
              <a:lnSpc>
                <a:spcPct val="100000"/>
              </a:lnSpc>
              <a:spcBef>
                <a:spcPct val="50000"/>
              </a:spcBef>
              <a:buFontTx/>
              <a:buNone/>
            </a:pPr>
            <a:r>
              <a:rPr lang="en-US" altLang="en-US" sz="1800">
                <a:solidFill>
                  <a:schemeClr val="tx2"/>
                </a:solidFill>
                <a:latin typeface="Arial" panose="020B0604020202020204" pitchFamily="34" charset="0"/>
              </a:rPr>
              <a:t>0.15 (High Accuracy)</a:t>
            </a:r>
          </a:p>
          <a:p>
            <a:pPr>
              <a:lnSpc>
                <a:spcPct val="100000"/>
              </a:lnSpc>
              <a:spcBef>
                <a:spcPct val="50000"/>
              </a:spcBef>
              <a:buFontTx/>
              <a:buNone/>
            </a:pPr>
            <a:r>
              <a:rPr lang="en-US" altLang="en-US" sz="1800">
                <a:solidFill>
                  <a:schemeClr val="tx2"/>
                </a:solidFill>
                <a:latin typeface="Arial" panose="020B0604020202020204" pitchFamily="34" charset="0"/>
              </a:rPr>
              <a:t>0.3 (Metering Accuracy)</a:t>
            </a:r>
          </a:p>
          <a:p>
            <a:pPr>
              <a:lnSpc>
                <a:spcPct val="100000"/>
              </a:lnSpc>
              <a:spcBef>
                <a:spcPct val="50000"/>
              </a:spcBef>
              <a:buFontTx/>
              <a:buNone/>
            </a:pPr>
            <a:r>
              <a:rPr lang="en-US" altLang="en-US" sz="1800">
                <a:solidFill>
                  <a:schemeClr val="tx2"/>
                </a:solidFill>
                <a:latin typeface="Arial" panose="020B0604020202020204" pitchFamily="34" charset="0"/>
              </a:rPr>
              <a:t>0.6 (Indication Accuracy)</a:t>
            </a:r>
          </a:p>
          <a:p>
            <a:pPr>
              <a:lnSpc>
                <a:spcPct val="100000"/>
              </a:lnSpc>
              <a:spcBef>
                <a:spcPct val="50000"/>
              </a:spcBef>
              <a:buFontTx/>
              <a:buNone/>
            </a:pPr>
            <a:r>
              <a:rPr lang="en-US" altLang="en-US" sz="1800">
                <a:solidFill>
                  <a:schemeClr val="tx2"/>
                </a:solidFill>
                <a:latin typeface="Arial" panose="020B0604020202020204" pitchFamily="34" charset="0"/>
              </a:rPr>
              <a:t>1.2 (Indication Accuracy)</a:t>
            </a:r>
          </a:p>
        </p:txBody>
      </p:sp>
      <p:sp>
        <p:nvSpPr>
          <p:cNvPr id="27655" name="Rectangle 3">
            <a:extLst>
              <a:ext uri="{FF2B5EF4-FFF2-40B4-BE49-F238E27FC236}">
                <a16:creationId xmlns:a16="http://schemas.microsoft.com/office/drawing/2014/main" id="{B1093101-F2D1-0C18-166D-CCD0521E06C7}"/>
              </a:ext>
            </a:extLst>
          </p:cNvPr>
          <p:cNvSpPr>
            <a:spLocks noChangeArrowheads="1"/>
          </p:cNvSpPr>
          <p:nvPr/>
        </p:nvSpPr>
        <p:spPr bwMode="auto">
          <a:xfrm>
            <a:off x="5181600" y="2384425"/>
            <a:ext cx="2439988"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800">
                <a:solidFill>
                  <a:schemeClr val="tx2"/>
                </a:solidFill>
                <a:latin typeface="Arial" panose="020B0604020202020204" pitchFamily="34" charset="0"/>
              </a:rPr>
              <a:t>Burden Designation</a:t>
            </a:r>
          </a:p>
          <a:p>
            <a:pPr>
              <a:lnSpc>
                <a:spcPct val="100000"/>
              </a:lnSpc>
              <a:spcBef>
                <a:spcPct val="50000"/>
              </a:spcBef>
              <a:buFontTx/>
              <a:buNone/>
            </a:pPr>
            <a:r>
              <a:rPr lang="en-US" altLang="en-US" sz="1800">
                <a:solidFill>
                  <a:schemeClr val="tx2"/>
                </a:solidFill>
                <a:latin typeface="Arial" panose="020B0604020202020204" pitchFamily="34" charset="0"/>
              </a:rPr>
              <a:t>B0.1</a:t>
            </a:r>
          </a:p>
          <a:p>
            <a:pPr>
              <a:lnSpc>
                <a:spcPct val="100000"/>
              </a:lnSpc>
              <a:spcBef>
                <a:spcPct val="50000"/>
              </a:spcBef>
              <a:buFontTx/>
              <a:buNone/>
            </a:pPr>
            <a:r>
              <a:rPr lang="en-US" altLang="en-US" sz="1800">
                <a:solidFill>
                  <a:schemeClr val="tx2"/>
                </a:solidFill>
                <a:latin typeface="Arial" panose="020B0604020202020204" pitchFamily="34" charset="0"/>
              </a:rPr>
              <a:t>B0.2</a:t>
            </a:r>
          </a:p>
          <a:p>
            <a:pPr>
              <a:lnSpc>
                <a:spcPct val="100000"/>
              </a:lnSpc>
              <a:spcBef>
                <a:spcPct val="50000"/>
              </a:spcBef>
              <a:buFontTx/>
              <a:buNone/>
            </a:pPr>
            <a:r>
              <a:rPr lang="en-US" altLang="en-US" sz="1800">
                <a:solidFill>
                  <a:schemeClr val="tx2"/>
                </a:solidFill>
                <a:latin typeface="Arial" panose="020B0604020202020204" pitchFamily="34" charset="0"/>
              </a:rPr>
              <a:t>B0.5</a:t>
            </a:r>
          </a:p>
          <a:p>
            <a:pPr>
              <a:lnSpc>
                <a:spcPct val="100000"/>
              </a:lnSpc>
              <a:spcBef>
                <a:spcPct val="50000"/>
              </a:spcBef>
              <a:buFontTx/>
              <a:buNone/>
            </a:pPr>
            <a:r>
              <a:rPr lang="en-US" altLang="en-US" sz="1800">
                <a:solidFill>
                  <a:schemeClr val="tx2"/>
                </a:solidFill>
                <a:latin typeface="Arial" panose="020B0604020202020204" pitchFamily="34" charset="0"/>
              </a:rPr>
              <a:t>B0.9</a:t>
            </a:r>
          </a:p>
          <a:p>
            <a:pPr>
              <a:lnSpc>
                <a:spcPct val="100000"/>
              </a:lnSpc>
              <a:spcBef>
                <a:spcPct val="50000"/>
              </a:spcBef>
              <a:buFontTx/>
              <a:buNone/>
            </a:pPr>
            <a:r>
              <a:rPr lang="en-US" altLang="en-US" sz="1800">
                <a:solidFill>
                  <a:schemeClr val="tx2"/>
                </a:solidFill>
                <a:latin typeface="Arial" panose="020B0604020202020204" pitchFamily="34" charset="0"/>
              </a:rPr>
              <a:t>B1.8</a:t>
            </a:r>
          </a:p>
        </p:txBody>
      </p:sp>
      <p:sp>
        <p:nvSpPr>
          <p:cNvPr id="27656" name="Line 4">
            <a:extLst>
              <a:ext uri="{FF2B5EF4-FFF2-40B4-BE49-F238E27FC236}">
                <a16:creationId xmlns:a16="http://schemas.microsoft.com/office/drawing/2014/main" id="{AC16788F-908F-9681-DCDF-294BB03434B9}"/>
              </a:ext>
            </a:extLst>
          </p:cNvPr>
          <p:cNvSpPr>
            <a:spLocks noChangeShapeType="1"/>
          </p:cNvSpPr>
          <p:nvPr/>
        </p:nvSpPr>
        <p:spPr bwMode="auto">
          <a:xfrm flipV="1">
            <a:off x="3429000" y="2209800"/>
            <a:ext cx="457200" cy="2286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Line 8">
            <a:extLst>
              <a:ext uri="{FF2B5EF4-FFF2-40B4-BE49-F238E27FC236}">
                <a16:creationId xmlns:a16="http://schemas.microsoft.com/office/drawing/2014/main" id="{6DFE1AEA-399A-ADBC-04AF-70AA4EEB95A3}"/>
              </a:ext>
            </a:extLst>
          </p:cNvPr>
          <p:cNvSpPr>
            <a:spLocks noChangeShapeType="1"/>
          </p:cNvSpPr>
          <p:nvPr/>
        </p:nvSpPr>
        <p:spPr bwMode="auto">
          <a:xfrm flipH="1" flipV="1">
            <a:off x="4648200" y="2214563"/>
            <a:ext cx="457200" cy="30003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8" name="Slide Number Placeholder 3">
            <a:extLst>
              <a:ext uri="{FF2B5EF4-FFF2-40B4-BE49-F238E27FC236}">
                <a16:creationId xmlns:a16="http://schemas.microsoft.com/office/drawing/2014/main" id="{57A4AAD3-BD6A-9407-3E5C-BB5CC99664E3}"/>
              </a:ext>
            </a:extLst>
          </p:cNvPr>
          <p:cNvSpPr txBox="1">
            <a:spLocks noChangeArrowheads="1"/>
          </p:cNvSpPr>
          <p:nvPr/>
        </p:nvSpPr>
        <p:spPr bwMode="auto">
          <a:xfrm>
            <a:off x="6610350" y="61833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717659CB-4561-4D95-B055-6075CA25C8F7}" type="slidenum">
              <a:rPr lang="en-US" altLang="en-US" sz="1200">
                <a:solidFill>
                  <a:srgbClr val="898989"/>
                </a:solidFill>
                <a:latin typeface="Arial" panose="020B0604020202020204" pitchFamily="34" charset="0"/>
              </a:rPr>
              <a:pPr algn="r">
                <a:lnSpc>
                  <a:spcPct val="100000"/>
                </a:lnSpc>
                <a:spcBef>
                  <a:spcPct val="0"/>
                </a:spcBef>
                <a:buFontTx/>
                <a:buNone/>
              </a:pPr>
              <a:t>10</a:t>
            </a:fld>
            <a:endParaRPr lang="en-US" altLang="en-US" sz="1200">
              <a:solidFill>
                <a:srgbClr val="898989"/>
              </a:solidFill>
              <a:latin typeface="Arial" panose="020B0604020202020204" pitchFamily="34" charset="0"/>
            </a:endParaRPr>
          </a:p>
        </p:txBody>
      </p:sp>
      <p:pic>
        <p:nvPicPr>
          <p:cNvPr id="27659" name="Picture 12" descr="Checkmark png images | PNGWing">
            <a:extLst>
              <a:ext uri="{FF2B5EF4-FFF2-40B4-BE49-F238E27FC236}">
                <a16:creationId xmlns:a16="http://schemas.microsoft.com/office/drawing/2014/main" id="{74ACD1CE-4F43-F0EE-C7AD-457DBB23D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0" y="3606800"/>
            <a:ext cx="27320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3957A89-2529-2A60-8A88-81561F940E39}"/>
              </a:ext>
            </a:extLst>
          </p:cNvPr>
          <p:cNvSpPr>
            <a:spLocks noGrp="1" noChangeArrowheads="1"/>
          </p:cNvSpPr>
          <p:nvPr>
            <p:ph type="title"/>
          </p:nvPr>
        </p:nvSpPr>
        <p:spPr>
          <a:solidFill>
            <a:schemeClr val="bg2"/>
          </a:solidFill>
        </p:spPr>
        <p:txBody>
          <a:bodyPr/>
          <a:lstStyle/>
          <a:p>
            <a:pPr eaLnBrk="1" fontAlgn="auto" hangingPunct="1">
              <a:spcAft>
                <a:spcPts val="0"/>
              </a:spcAft>
              <a:defRPr/>
            </a:pPr>
            <a:r>
              <a:rPr altLang="en-US" sz="3000" dirty="0">
                <a:solidFill>
                  <a:srgbClr val="FF0000"/>
                </a:solidFill>
              </a:rPr>
              <a:t>Fundamentals of Polyphase Field Meter Testing and Site Verification</a:t>
            </a:r>
          </a:p>
        </p:txBody>
      </p:sp>
      <p:sp>
        <p:nvSpPr>
          <p:cNvPr id="28675" name="Footer Placeholder 1">
            <a:extLst>
              <a:ext uri="{FF2B5EF4-FFF2-40B4-BE49-F238E27FC236}">
                <a16:creationId xmlns:a16="http://schemas.microsoft.com/office/drawing/2014/main" id="{7A524025-9AB3-9311-3514-F5541589DB38}"/>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8676" name="Slide Number Placeholder 1">
            <a:extLst>
              <a:ext uri="{FF2B5EF4-FFF2-40B4-BE49-F238E27FC236}">
                <a16:creationId xmlns:a16="http://schemas.microsoft.com/office/drawing/2014/main" id="{F815AC24-1DDD-F27B-E1B5-064425E1219B}"/>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97B42F4-02B4-443F-9C18-3851A601CF27}" type="slidenum">
              <a:rPr lang="en-US" altLang="en-US" sz="1200" smtClean="0">
                <a:solidFill>
                  <a:srgbClr val="FFFFFF"/>
                </a:solidFill>
                <a:latin typeface="Arial" panose="020B0604020202020204" pitchFamily="34" charset="0"/>
              </a:rPr>
              <a:pPr>
                <a:lnSpc>
                  <a:spcPct val="100000"/>
                </a:lnSpc>
                <a:spcBef>
                  <a:spcPct val="0"/>
                </a:spcBef>
                <a:buFontTx/>
                <a:buNone/>
              </a:pPr>
              <a:t>11</a:t>
            </a:fld>
            <a:endParaRPr lang="en-US" altLang="en-US" sz="1200">
              <a:solidFill>
                <a:srgbClr val="FFFFFF"/>
              </a:solidFill>
              <a:latin typeface="Arial" panose="020B0604020202020204" pitchFamily="34" charset="0"/>
            </a:endParaRPr>
          </a:p>
        </p:txBody>
      </p:sp>
      <p:sp>
        <p:nvSpPr>
          <p:cNvPr id="28677" name="Subtitle 2">
            <a:extLst>
              <a:ext uri="{FF2B5EF4-FFF2-40B4-BE49-F238E27FC236}">
                <a16:creationId xmlns:a16="http://schemas.microsoft.com/office/drawing/2014/main" id="{416C6308-E66A-E96B-E93C-1C7B33AF46AA}"/>
              </a:ext>
            </a:extLst>
          </p:cNvPr>
          <p:cNvSpPr txBox="1">
            <a:spLocks/>
          </p:cNvSpPr>
          <p:nvPr/>
        </p:nvSpPr>
        <p:spPr bwMode="auto">
          <a:xfrm>
            <a:off x="517525" y="1298575"/>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endParaRPr lang="en-US" altLang="en-US" sz="1700">
              <a:latin typeface="Arial" panose="020B0604020202020204" pitchFamily="34" charset="0"/>
            </a:endParaRPr>
          </a:p>
          <a:p>
            <a:pPr eaLnBrk="1" hangingPunct="1">
              <a:lnSpc>
                <a:spcPct val="80000"/>
              </a:lnSpc>
              <a:spcBef>
                <a:spcPct val="20000"/>
              </a:spcBef>
              <a:buFontTx/>
              <a:buNone/>
            </a:pPr>
            <a:r>
              <a:rPr lang="en-US" altLang="en-US" sz="2000">
                <a:latin typeface="Arial" panose="020B0604020202020204" pitchFamily="34" charset="0"/>
                <a:cs typeface="Arial" panose="020B0604020202020204" pitchFamily="34" charset="0"/>
              </a:rPr>
              <a:t>Functionality with Burden Present on the Secondary Loop</a:t>
            </a:r>
          </a:p>
        </p:txBody>
      </p:sp>
      <p:pic>
        <p:nvPicPr>
          <p:cNvPr id="28678" name="Picture 15" descr="plate">
            <a:extLst>
              <a:ext uri="{FF2B5EF4-FFF2-40B4-BE49-F238E27FC236}">
                <a16:creationId xmlns:a16="http://schemas.microsoft.com/office/drawing/2014/main" id="{38631885-9B93-4B21-E0F5-E9E802819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2">
            <a:extLst>
              <a:ext uri="{FF2B5EF4-FFF2-40B4-BE49-F238E27FC236}">
                <a16:creationId xmlns:a16="http://schemas.microsoft.com/office/drawing/2014/main" id="{546A44BD-9913-4DD8-C035-BD81393A8AE9}"/>
              </a:ext>
            </a:extLst>
          </p:cNvPr>
          <p:cNvSpPr>
            <a:spLocks noChangeArrowheads="1"/>
          </p:cNvSpPr>
          <p:nvPr/>
        </p:nvSpPr>
        <p:spPr bwMode="auto">
          <a:xfrm>
            <a:off x="4381500" y="3200400"/>
            <a:ext cx="4572000" cy="2338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Arial" panose="020B0604020202020204" pitchFamily="34" charset="0"/>
              </a:rPr>
              <a:t>Example Burden Spec:</a:t>
            </a:r>
          </a:p>
          <a:p>
            <a:pPr algn="ctr" eaLnBrk="1" hangingPunct="1">
              <a:lnSpc>
                <a:spcPct val="100000"/>
              </a:lnSpc>
              <a:spcBef>
                <a:spcPct val="0"/>
              </a:spcBef>
              <a:buFontTx/>
              <a:buNone/>
            </a:pPr>
            <a:r>
              <a:rPr lang="en-US" altLang="en-US">
                <a:latin typeface="Arial" panose="020B0604020202020204" pitchFamily="34" charset="0"/>
              </a:rPr>
              <a:t>0.3% @ B0.1, B0.2, B0.5</a:t>
            </a:r>
          </a:p>
          <a:p>
            <a:pPr algn="ctr" eaLnBrk="1" hangingPunct="1">
              <a:lnSpc>
                <a:spcPct val="100000"/>
              </a:lnSpc>
              <a:spcBef>
                <a:spcPct val="0"/>
              </a:spcBef>
              <a:buFontTx/>
              <a:buNone/>
            </a:pPr>
            <a:r>
              <a:rPr lang="en-US" altLang="en-US" sz="1800">
                <a:latin typeface="Arial" panose="020B0604020202020204" pitchFamily="34" charset="0"/>
              </a:rPr>
              <a:t>or</a:t>
            </a:r>
          </a:p>
          <a:p>
            <a:pPr algn="ctr" eaLnBrk="1" hangingPunct="1">
              <a:lnSpc>
                <a:spcPct val="100000"/>
              </a:lnSpc>
              <a:spcBef>
                <a:spcPct val="0"/>
              </a:spcBef>
              <a:buFontTx/>
              <a:buNone/>
            </a:pPr>
            <a:r>
              <a:rPr lang="en-US" altLang="en-US" sz="1800">
                <a:latin typeface="Arial" panose="020B0604020202020204" pitchFamily="34" charset="0"/>
              </a:rPr>
              <a:t>There should be less than the 0.3% change in secondary current from initial (“0” burden) reading, when up to 0.5 Ohms of burden is applied</a:t>
            </a:r>
          </a:p>
        </p:txBody>
      </p:sp>
      <p:sp>
        <p:nvSpPr>
          <p:cNvPr id="28680" name="AutoShape 17">
            <a:extLst>
              <a:ext uri="{FF2B5EF4-FFF2-40B4-BE49-F238E27FC236}">
                <a16:creationId xmlns:a16="http://schemas.microsoft.com/office/drawing/2014/main" id="{CCE31C33-2BC7-3702-0533-39837E6ADA5D}"/>
              </a:ext>
            </a:extLst>
          </p:cNvPr>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28681" name="Slide Number Placeholder 3">
            <a:extLst>
              <a:ext uri="{FF2B5EF4-FFF2-40B4-BE49-F238E27FC236}">
                <a16:creationId xmlns:a16="http://schemas.microsoft.com/office/drawing/2014/main" id="{F9A56A67-F0D9-1740-6E57-9EA7B9893C82}"/>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D3B470B8-88FC-44F0-866E-39BA0EC429D6}" type="slidenum">
              <a:rPr lang="en-US" altLang="en-US" sz="1200">
                <a:solidFill>
                  <a:srgbClr val="898989"/>
                </a:solidFill>
                <a:latin typeface="Arial" panose="020B0604020202020204" pitchFamily="34" charset="0"/>
              </a:rPr>
              <a:pPr algn="r">
                <a:lnSpc>
                  <a:spcPct val="100000"/>
                </a:lnSpc>
                <a:spcBef>
                  <a:spcPct val="0"/>
                </a:spcBef>
                <a:buFontTx/>
                <a:buNone/>
              </a:pPr>
              <a:t>11</a:t>
            </a:fld>
            <a:endParaRPr lang="en-US" altLang="en-US" sz="1200">
              <a:solidFill>
                <a:srgbClr val="898989"/>
              </a:solidFill>
              <a:latin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F43BA0DE-D3F6-97BB-8F12-8174B9AF1393}"/>
              </a:ext>
            </a:extLst>
          </p:cNvPr>
          <p:cNvSpPr>
            <a:spLocks noGrp="1" noChangeArrowheads="1"/>
          </p:cNvSpPr>
          <p:nvPr>
            <p:ph type="title"/>
          </p:nvPr>
        </p:nvSpPr>
        <p:spPr>
          <a:xfrm>
            <a:off x="1295400" y="234950"/>
            <a:ext cx="7469188" cy="679450"/>
          </a:xfrm>
        </p:spPr>
        <p:txBody>
          <a:bodyPr/>
          <a:lstStyle/>
          <a:p>
            <a:pPr eaLnBrk="1" fontAlgn="auto" hangingPunct="1">
              <a:spcAft>
                <a:spcPts val="0"/>
              </a:spcAft>
              <a:defRPr/>
            </a:pPr>
            <a:r>
              <a:rPr altLang="en-US" sz="3400" dirty="0">
                <a:solidFill>
                  <a:srgbClr val="FF0000"/>
                </a:solidFill>
              </a:rPr>
              <a:t>Current Transformer Accuracy Classes</a:t>
            </a:r>
          </a:p>
        </p:txBody>
      </p:sp>
      <p:sp>
        <p:nvSpPr>
          <p:cNvPr id="29699" name="Footer Placeholder 1">
            <a:extLst>
              <a:ext uri="{FF2B5EF4-FFF2-40B4-BE49-F238E27FC236}">
                <a16:creationId xmlns:a16="http://schemas.microsoft.com/office/drawing/2014/main" id="{56D0E629-EBC3-1F99-1F0C-DB9F0833E9F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9700" name="Slide Number Placeholder 1">
            <a:extLst>
              <a:ext uri="{FF2B5EF4-FFF2-40B4-BE49-F238E27FC236}">
                <a16:creationId xmlns:a16="http://schemas.microsoft.com/office/drawing/2014/main" id="{66285FAA-BCF3-261C-CD61-91B5E1522AE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E5A3BCC-1AAC-4D86-9F07-6D60E95496D6}" type="slidenum">
              <a:rPr lang="en-US" altLang="en-US" sz="1200" smtClean="0">
                <a:solidFill>
                  <a:srgbClr val="FFFFFF"/>
                </a:solidFill>
                <a:latin typeface="Arial" panose="020B0604020202020204" pitchFamily="34" charset="0"/>
              </a:rPr>
              <a:pPr>
                <a:lnSpc>
                  <a:spcPct val="100000"/>
                </a:lnSpc>
                <a:spcBef>
                  <a:spcPct val="0"/>
                </a:spcBef>
                <a:buFontTx/>
                <a:buNone/>
              </a:pPr>
              <a:t>12</a:t>
            </a:fld>
            <a:endParaRPr lang="en-US" altLang="en-US" sz="1200">
              <a:solidFill>
                <a:srgbClr val="FFFFFF"/>
              </a:solidFill>
              <a:latin typeface="Arial" panose="020B0604020202020204" pitchFamily="34" charset="0"/>
            </a:endParaRPr>
          </a:p>
        </p:txBody>
      </p:sp>
      <p:pic>
        <p:nvPicPr>
          <p:cNvPr id="29701" name="Picture 5" descr="C:\WINDOWS\Desktop\images\Graphics\CT Accuracy Classes.gif">
            <a:extLst>
              <a:ext uri="{FF2B5EF4-FFF2-40B4-BE49-F238E27FC236}">
                <a16:creationId xmlns:a16="http://schemas.microsoft.com/office/drawing/2014/main" id="{B0703B4D-EA9D-C52A-F7CB-EACF20174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496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Slide Number Placeholder 3">
            <a:extLst>
              <a:ext uri="{FF2B5EF4-FFF2-40B4-BE49-F238E27FC236}">
                <a16:creationId xmlns:a16="http://schemas.microsoft.com/office/drawing/2014/main" id="{D88CEF3D-C6F1-10C1-44BF-483B5B70C956}"/>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CB339D9C-7D84-4E80-82F5-46653BF8794B}" type="slidenum">
              <a:rPr lang="en-US" altLang="en-US" sz="1200">
                <a:solidFill>
                  <a:srgbClr val="898989"/>
                </a:solidFill>
                <a:latin typeface="Arial" panose="020B0604020202020204" pitchFamily="34" charset="0"/>
              </a:rPr>
              <a:pPr algn="r">
                <a:lnSpc>
                  <a:spcPct val="100000"/>
                </a:lnSpc>
                <a:spcBef>
                  <a:spcPct val="0"/>
                </a:spcBef>
                <a:buFontTx/>
                <a:buNone/>
              </a:pPr>
              <a:t>12</a:t>
            </a:fld>
            <a:endParaRPr lang="en-US" altLang="en-US"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E3051BAC-BC7B-8BEE-9A08-C82E829015AC}"/>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solidFill>
                  <a:srgbClr val="FF0000"/>
                </a:solidFill>
              </a:rPr>
              <a:t>CT Error</a:t>
            </a:r>
          </a:p>
        </p:txBody>
      </p:sp>
      <p:sp>
        <p:nvSpPr>
          <p:cNvPr id="30723" name="Footer Placeholder 1">
            <a:extLst>
              <a:ext uri="{FF2B5EF4-FFF2-40B4-BE49-F238E27FC236}">
                <a16:creationId xmlns:a16="http://schemas.microsoft.com/office/drawing/2014/main" id="{A98AA1D7-270C-8524-2E18-C5E9B1EEC0A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0724" name="Slide Number Placeholder 1">
            <a:extLst>
              <a:ext uri="{FF2B5EF4-FFF2-40B4-BE49-F238E27FC236}">
                <a16:creationId xmlns:a16="http://schemas.microsoft.com/office/drawing/2014/main" id="{BE903F91-C99A-A1C3-1F3A-16D178F14656}"/>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D6EE6E5-BAAC-486B-BDAB-0AC33222623E}" type="slidenum">
              <a:rPr lang="en-US" altLang="en-US" sz="1200" smtClean="0">
                <a:solidFill>
                  <a:srgbClr val="FFFFFF"/>
                </a:solidFill>
                <a:latin typeface="Arial" panose="020B0604020202020204" pitchFamily="34" charset="0"/>
              </a:rPr>
              <a:pPr>
                <a:lnSpc>
                  <a:spcPct val="100000"/>
                </a:lnSpc>
                <a:spcBef>
                  <a:spcPct val="0"/>
                </a:spcBef>
                <a:buFontTx/>
                <a:buNone/>
              </a:pPr>
              <a:t>13</a:t>
            </a:fld>
            <a:endParaRPr lang="en-US" altLang="en-US" sz="1200">
              <a:solidFill>
                <a:srgbClr val="FFFFFF"/>
              </a:solidFill>
              <a:latin typeface="Arial" panose="020B0604020202020204" pitchFamily="34" charset="0"/>
            </a:endParaRPr>
          </a:p>
        </p:txBody>
      </p:sp>
      <p:sp>
        <p:nvSpPr>
          <p:cNvPr id="30725" name="Rectangle 1">
            <a:extLst>
              <a:ext uri="{FF2B5EF4-FFF2-40B4-BE49-F238E27FC236}">
                <a16:creationId xmlns:a16="http://schemas.microsoft.com/office/drawing/2014/main" id="{A15511ED-1804-511C-BE48-C01D07DB37B0}"/>
              </a:ext>
            </a:extLst>
          </p:cNvPr>
          <p:cNvSpPr>
            <a:spLocks noChangeArrowheads="1"/>
          </p:cNvSpPr>
          <p:nvPr/>
        </p:nvSpPr>
        <p:spPr bwMode="auto">
          <a:xfrm>
            <a:off x="838200" y="1905000"/>
            <a:ext cx="7391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 typeface="Wingdings" panose="05000000000000000000" pitchFamily="2" charset="2"/>
              <a:buNone/>
            </a:pPr>
            <a:r>
              <a:rPr lang="en-US" altLang="en-US">
                <a:latin typeface="Arial" panose="020B0604020202020204" pitchFamily="34" charset="0"/>
              </a:rPr>
              <a:t>CT error is typically negative…meaning less current in the secondary than there “should” be by the defined ratio.</a:t>
            </a:r>
          </a:p>
          <a:p>
            <a:pPr>
              <a:spcBef>
                <a:spcPct val="0"/>
              </a:spcBef>
              <a:buFont typeface="Wingdings" panose="05000000000000000000" pitchFamily="2" charset="2"/>
              <a:buNone/>
            </a:pPr>
            <a:endParaRPr lang="en-US" altLang="en-US">
              <a:latin typeface="Arial" panose="020B0604020202020204" pitchFamily="34" charset="0"/>
            </a:endParaRPr>
          </a:p>
          <a:p>
            <a:pPr>
              <a:spcBef>
                <a:spcPct val="0"/>
              </a:spcBef>
              <a:buFont typeface="Wingdings" panose="05000000000000000000" pitchFamily="2" charset="2"/>
              <a:buNone/>
            </a:pPr>
            <a:r>
              <a:rPr lang="en-US" altLang="en-US">
                <a:latin typeface="Arial" panose="020B0604020202020204" pitchFamily="34" charset="0"/>
              </a:rPr>
              <a:t>CT error becomes increasingly negative as the primary current level decreases.</a:t>
            </a:r>
          </a:p>
          <a:p>
            <a:pPr>
              <a:spcBef>
                <a:spcPct val="0"/>
              </a:spcBef>
              <a:buFont typeface="Wingdings" panose="05000000000000000000" pitchFamily="2" charset="2"/>
              <a:buNone/>
            </a:pPr>
            <a:endParaRPr lang="en-US" altLang="en-US">
              <a:latin typeface="Arial" panose="020B0604020202020204" pitchFamily="34" charset="0"/>
            </a:endParaRPr>
          </a:p>
          <a:p>
            <a:pPr algn="ctr">
              <a:spcBef>
                <a:spcPct val="0"/>
              </a:spcBef>
              <a:buFont typeface="Wingdings" panose="05000000000000000000" pitchFamily="2" charset="2"/>
              <a:buNone/>
            </a:pPr>
            <a:r>
              <a:rPr lang="en-US" altLang="en-US" b="1">
                <a:solidFill>
                  <a:srgbClr val="FF0000"/>
                </a:solidFill>
                <a:latin typeface="Arial" panose="020B0604020202020204" pitchFamily="34" charset="0"/>
              </a:rPr>
              <a:t>Negative Error = Lost Revenue</a:t>
            </a:r>
          </a:p>
        </p:txBody>
      </p:sp>
      <p:sp>
        <p:nvSpPr>
          <p:cNvPr id="30726" name="Slide Number Placeholder 3">
            <a:extLst>
              <a:ext uri="{FF2B5EF4-FFF2-40B4-BE49-F238E27FC236}">
                <a16:creationId xmlns:a16="http://schemas.microsoft.com/office/drawing/2014/main" id="{1E550DA1-97E1-3ED4-B693-C5448548E8B3}"/>
              </a:ext>
            </a:extLst>
          </p:cNvPr>
          <p:cNvSpPr txBox="1">
            <a:spLocks noChangeArrowheads="1"/>
          </p:cNvSpPr>
          <p:nvPr/>
        </p:nvSpPr>
        <p:spPr bwMode="auto">
          <a:xfrm>
            <a:off x="6553200" y="6173788"/>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2860B43B-99D3-45E9-A44F-C3CBF56FB8FC}" type="slidenum">
              <a:rPr lang="en-US" altLang="en-US" sz="1200">
                <a:solidFill>
                  <a:srgbClr val="898989"/>
                </a:solidFill>
                <a:latin typeface="Arial" panose="020B0604020202020204" pitchFamily="34" charset="0"/>
              </a:rPr>
              <a:pPr algn="r">
                <a:lnSpc>
                  <a:spcPct val="100000"/>
                </a:lnSpc>
                <a:spcBef>
                  <a:spcPct val="0"/>
                </a:spcBef>
                <a:buFontTx/>
                <a:buNone/>
              </a:pPr>
              <a:t>13</a:t>
            </a:fld>
            <a:endParaRPr lang="en-US" altLang="en-US" sz="1200">
              <a:solidFill>
                <a:srgbClr val="89898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118F85BB-80BD-BFC8-9DC6-50EF20C92AFC}"/>
              </a:ext>
            </a:extLst>
          </p:cNvPr>
          <p:cNvSpPr>
            <a:spLocks noGrp="1" noChangeArrowheads="1"/>
          </p:cNvSpPr>
          <p:nvPr>
            <p:ph type="title"/>
          </p:nvPr>
        </p:nvSpPr>
        <p:spPr>
          <a:xfrm>
            <a:off x="1554163" y="152400"/>
            <a:ext cx="7208837" cy="679450"/>
          </a:xfrm>
        </p:spPr>
        <p:txBody>
          <a:bodyPr/>
          <a:lstStyle/>
          <a:p>
            <a:pPr eaLnBrk="1" fontAlgn="auto" hangingPunct="1">
              <a:spcAft>
                <a:spcPts val="0"/>
              </a:spcAft>
              <a:defRPr/>
            </a:pPr>
            <a:r>
              <a:rPr altLang="en-US" sz="4000" dirty="0">
                <a:solidFill>
                  <a:srgbClr val="FF0000"/>
                </a:solidFill>
              </a:rPr>
              <a:t>Idealized Transformer Circuit</a:t>
            </a:r>
          </a:p>
        </p:txBody>
      </p:sp>
      <p:sp>
        <p:nvSpPr>
          <p:cNvPr id="31747" name="Footer Placeholder 1">
            <a:extLst>
              <a:ext uri="{FF2B5EF4-FFF2-40B4-BE49-F238E27FC236}">
                <a16:creationId xmlns:a16="http://schemas.microsoft.com/office/drawing/2014/main" id="{BEC3A79A-3D44-2DD5-DEE0-59D86527A915}"/>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6" name="Slide Number Placeholder 3">
            <a:extLst>
              <a:ext uri="{FF2B5EF4-FFF2-40B4-BE49-F238E27FC236}">
                <a16:creationId xmlns:a16="http://schemas.microsoft.com/office/drawing/2014/main" id="{B3408330-F5FF-BC27-578F-BC7E748E8705}"/>
              </a:ext>
            </a:extLst>
          </p:cNvPr>
          <p:cNvSpPr>
            <a:spLocks noGrp="1"/>
          </p:cNvSpPr>
          <p:nvPr>
            <p:ph type="sldNum" sz="quarter" idx="4"/>
          </p:nvPr>
        </p:nvSpPr>
        <p:spPr>
          <a:xfrm>
            <a:off x="6457950" y="6172200"/>
            <a:ext cx="2057400" cy="365125"/>
          </a:xfrm>
        </p:spPr>
        <p:txBody>
          <a:bodyPr/>
          <a:lstStyle/>
          <a:p>
            <a:pPr>
              <a:defRPr/>
            </a:pPr>
            <a:fld id="{A394DCB8-C19A-41B4-9C52-60B9FB6BD59D}" type="slidenum">
              <a:rPr lang="en-US" altLang="en-US"/>
              <a:pPr>
                <a:defRPr/>
              </a:pPr>
              <a:t>14</a:t>
            </a:fld>
            <a:endParaRPr lang="en-US" altLang="en-US" dirty="0"/>
          </a:p>
        </p:txBody>
      </p:sp>
      <p:pic>
        <p:nvPicPr>
          <p:cNvPr id="31748" name="Picture 8" descr="http://wiki.4hv.org/images/5/56/Transformer3.jpg">
            <a:extLst>
              <a:ext uri="{FF2B5EF4-FFF2-40B4-BE49-F238E27FC236}">
                <a16:creationId xmlns:a16="http://schemas.microsoft.com/office/drawing/2014/main" id="{F379CBD9-2AB9-0181-4ED4-58A436D48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6739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
            <a:extLst>
              <a:ext uri="{FF2B5EF4-FFF2-40B4-BE49-F238E27FC236}">
                <a16:creationId xmlns:a16="http://schemas.microsoft.com/office/drawing/2014/main" id="{32FBEB7C-603F-63B4-DF70-09C3C76DC728}"/>
              </a:ext>
            </a:extLst>
          </p:cNvPr>
          <p:cNvSpPr>
            <a:spLocks noChangeArrowheads="1"/>
          </p:cNvSpPr>
          <p:nvPr/>
        </p:nvSpPr>
        <p:spPr bwMode="auto">
          <a:xfrm>
            <a:off x="990600" y="1541463"/>
            <a:ext cx="308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800">
                <a:solidFill>
                  <a:srgbClr val="060E20"/>
                </a:solidFill>
                <a:latin typeface="Arial" panose="020B0604020202020204" pitchFamily="34" charset="0"/>
              </a:rPr>
              <a:t>Primary Winding Impedance</a:t>
            </a:r>
          </a:p>
        </p:txBody>
      </p:sp>
      <p:sp>
        <p:nvSpPr>
          <p:cNvPr id="31750" name="Line 10">
            <a:extLst>
              <a:ext uri="{FF2B5EF4-FFF2-40B4-BE49-F238E27FC236}">
                <a16:creationId xmlns:a16="http://schemas.microsoft.com/office/drawing/2014/main" id="{6C3668B2-FE04-CB77-813B-69D9D6174474}"/>
              </a:ext>
            </a:extLst>
          </p:cNvPr>
          <p:cNvSpPr>
            <a:spLocks noChangeShapeType="1"/>
          </p:cNvSpPr>
          <p:nvPr/>
        </p:nvSpPr>
        <p:spPr bwMode="auto">
          <a:xfrm>
            <a:off x="1981200" y="1892300"/>
            <a:ext cx="228600" cy="6858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1751" name="Rectangle 2">
            <a:extLst>
              <a:ext uri="{FF2B5EF4-FFF2-40B4-BE49-F238E27FC236}">
                <a16:creationId xmlns:a16="http://schemas.microsoft.com/office/drawing/2014/main" id="{01C99EC8-3366-50A8-A235-B3DA0AD0A6C2}"/>
              </a:ext>
            </a:extLst>
          </p:cNvPr>
          <p:cNvSpPr>
            <a:spLocks noChangeArrowheads="1"/>
          </p:cNvSpPr>
          <p:nvPr/>
        </p:nvSpPr>
        <p:spPr bwMode="auto">
          <a:xfrm>
            <a:off x="5030788" y="1541463"/>
            <a:ext cx="339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1800">
                <a:solidFill>
                  <a:srgbClr val="060E20"/>
                </a:solidFill>
                <a:latin typeface="Arial" panose="020B0604020202020204" pitchFamily="34" charset="0"/>
              </a:rPr>
              <a:t>Secondary Winding Impedance</a:t>
            </a:r>
          </a:p>
        </p:txBody>
      </p:sp>
      <p:sp>
        <p:nvSpPr>
          <p:cNvPr id="31752" name="Line 16">
            <a:extLst>
              <a:ext uri="{FF2B5EF4-FFF2-40B4-BE49-F238E27FC236}">
                <a16:creationId xmlns:a16="http://schemas.microsoft.com/office/drawing/2014/main" id="{12F2C571-00A0-DE7E-643C-1BF3E51E4911}"/>
              </a:ext>
            </a:extLst>
          </p:cNvPr>
          <p:cNvSpPr>
            <a:spLocks noChangeShapeType="1"/>
          </p:cNvSpPr>
          <p:nvPr/>
        </p:nvSpPr>
        <p:spPr bwMode="auto">
          <a:xfrm>
            <a:off x="6794500" y="1911350"/>
            <a:ext cx="0" cy="6096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3" name="Rectangle 4">
            <a:extLst>
              <a:ext uri="{FF2B5EF4-FFF2-40B4-BE49-F238E27FC236}">
                <a16:creationId xmlns:a16="http://schemas.microsoft.com/office/drawing/2014/main" id="{7A41EC2F-D469-E295-2708-2208E0D51895}"/>
              </a:ext>
            </a:extLst>
          </p:cNvPr>
          <p:cNvSpPr>
            <a:spLocks noChangeArrowheads="1"/>
          </p:cNvSpPr>
          <p:nvPr/>
        </p:nvSpPr>
        <p:spPr bwMode="auto">
          <a:xfrm>
            <a:off x="3733800" y="4419600"/>
            <a:ext cx="1992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1800">
                <a:solidFill>
                  <a:srgbClr val="060E20"/>
                </a:solidFill>
                <a:latin typeface="Arial" panose="020B0604020202020204" pitchFamily="34" charset="0"/>
              </a:rPr>
              <a:t>Ideal Transformer</a:t>
            </a:r>
          </a:p>
        </p:txBody>
      </p:sp>
      <p:sp>
        <p:nvSpPr>
          <p:cNvPr id="31754" name="Line 14">
            <a:extLst>
              <a:ext uri="{FF2B5EF4-FFF2-40B4-BE49-F238E27FC236}">
                <a16:creationId xmlns:a16="http://schemas.microsoft.com/office/drawing/2014/main" id="{BE506564-DBE4-D6DB-4592-F9C75D65E689}"/>
              </a:ext>
            </a:extLst>
          </p:cNvPr>
          <p:cNvSpPr>
            <a:spLocks noChangeShapeType="1"/>
          </p:cNvSpPr>
          <p:nvPr/>
        </p:nvSpPr>
        <p:spPr bwMode="auto">
          <a:xfrm flipV="1">
            <a:off x="4730750" y="3810000"/>
            <a:ext cx="0" cy="6096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5" name="Rectangle 6">
            <a:extLst>
              <a:ext uri="{FF2B5EF4-FFF2-40B4-BE49-F238E27FC236}">
                <a16:creationId xmlns:a16="http://schemas.microsoft.com/office/drawing/2014/main" id="{EA82F6B0-6C24-5655-39C0-692F61747A36}"/>
              </a:ext>
            </a:extLst>
          </p:cNvPr>
          <p:cNvSpPr>
            <a:spLocks noChangeArrowheads="1"/>
          </p:cNvSpPr>
          <p:nvPr/>
        </p:nvSpPr>
        <p:spPr bwMode="auto">
          <a:xfrm>
            <a:off x="512763" y="3975100"/>
            <a:ext cx="26114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600">
                <a:solidFill>
                  <a:srgbClr val="060E20"/>
                </a:solidFill>
                <a:latin typeface="Arial" panose="020B0604020202020204" pitchFamily="34" charset="0"/>
              </a:rPr>
              <a:t>Core Loss Branch</a:t>
            </a:r>
          </a:p>
          <a:p>
            <a:pPr eaLnBrk="1" hangingPunct="1">
              <a:lnSpc>
                <a:spcPct val="100000"/>
              </a:lnSpc>
              <a:spcBef>
                <a:spcPct val="20000"/>
              </a:spcBef>
              <a:buFontTx/>
              <a:buNone/>
            </a:pPr>
            <a:r>
              <a:rPr lang="en-US" altLang="en-US" sz="1600">
                <a:solidFill>
                  <a:srgbClr val="060E20"/>
                </a:solidFill>
                <a:latin typeface="Arial" panose="020B0604020202020204" pitchFamily="34" charset="0"/>
              </a:rPr>
              <a:t>(function of core mat’l, core size, number of sec turns)</a:t>
            </a:r>
          </a:p>
        </p:txBody>
      </p:sp>
      <p:sp>
        <p:nvSpPr>
          <p:cNvPr id="31756" name="Rectangle 8">
            <a:extLst>
              <a:ext uri="{FF2B5EF4-FFF2-40B4-BE49-F238E27FC236}">
                <a16:creationId xmlns:a16="http://schemas.microsoft.com/office/drawing/2014/main" id="{773BB2B5-618C-336C-1A2F-F8AA02CDA0C2}"/>
              </a:ext>
            </a:extLst>
          </p:cNvPr>
          <p:cNvSpPr>
            <a:spLocks noChangeArrowheads="1"/>
          </p:cNvSpPr>
          <p:nvPr/>
        </p:nvSpPr>
        <p:spPr bwMode="auto">
          <a:xfrm>
            <a:off x="512763" y="5208588"/>
            <a:ext cx="8402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600">
                <a:solidFill>
                  <a:srgbClr val="060E20"/>
                </a:solidFill>
                <a:latin typeface="Arial" panose="020B0604020202020204" pitchFamily="34" charset="0"/>
              </a:rPr>
              <a:t>This is an illustration that the excitation current is the current lost from the primary current that does not get to the meter.  Accuracy is largely a function of minimizing this excitation current and why transformer accuracy is typically negative.</a:t>
            </a:r>
          </a:p>
        </p:txBody>
      </p:sp>
      <p:sp>
        <p:nvSpPr>
          <p:cNvPr id="31757" name="Line 12">
            <a:extLst>
              <a:ext uri="{FF2B5EF4-FFF2-40B4-BE49-F238E27FC236}">
                <a16:creationId xmlns:a16="http://schemas.microsoft.com/office/drawing/2014/main" id="{89CF9D7B-2ED9-FE69-B80C-8B714715239E}"/>
              </a:ext>
            </a:extLst>
          </p:cNvPr>
          <p:cNvSpPr>
            <a:spLocks noChangeShapeType="1"/>
          </p:cNvSpPr>
          <p:nvPr/>
        </p:nvSpPr>
        <p:spPr bwMode="auto">
          <a:xfrm flipV="1">
            <a:off x="2362200" y="3505200"/>
            <a:ext cx="392113" cy="4191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398B6C4A-ED93-301D-DC36-65AF9F18CC31}"/>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solidFill>
                  <a:srgbClr val="FF0000"/>
                </a:solidFill>
              </a:rPr>
              <a:t>CT 0.3 Accuracy Class</a:t>
            </a:r>
          </a:p>
        </p:txBody>
      </p:sp>
      <p:sp>
        <p:nvSpPr>
          <p:cNvPr id="32771" name="Footer Placeholder 1">
            <a:extLst>
              <a:ext uri="{FF2B5EF4-FFF2-40B4-BE49-F238E27FC236}">
                <a16:creationId xmlns:a16="http://schemas.microsoft.com/office/drawing/2014/main" id="{1E3C90E3-6BC8-3AE1-5047-7D296269BCD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2772" name="Slide Number Placeholder 1">
            <a:extLst>
              <a:ext uri="{FF2B5EF4-FFF2-40B4-BE49-F238E27FC236}">
                <a16:creationId xmlns:a16="http://schemas.microsoft.com/office/drawing/2014/main" id="{B87A437D-C97F-7A2C-DF86-75163C5B436C}"/>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BF9574A-3C7B-474D-9923-A67903FB2B5C}" type="slidenum">
              <a:rPr lang="en-US" altLang="en-US" sz="1200" smtClean="0">
                <a:solidFill>
                  <a:srgbClr val="FFFFFF"/>
                </a:solidFill>
                <a:latin typeface="Arial" panose="020B0604020202020204" pitchFamily="34" charset="0"/>
              </a:rPr>
              <a:pPr>
                <a:lnSpc>
                  <a:spcPct val="100000"/>
                </a:lnSpc>
                <a:spcBef>
                  <a:spcPct val="0"/>
                </a:spcBef>
                <a:buFontTx/>
                <a:buNone/>
              </a:pPr>
              <a:t>15</a:t>
            </a:fld>
            <a:endParaRPr lang="en-US" altLang="en-US" sz="1200">
              <a:solidFill>
                <a:srgbClr val="FFFFFF"/>
              </a:solidFill>
              <a:latin typeface="Arial" panose="020B0604020202020204" pitchFamily="34" charset="0"/>
            </a:endParaRPr>
          </a:p>
        </p:txBody>
      </p:sp>
      <p:pic>
        <p:nvPicPr>
          <p:cNvPr id="32773" name="Picture 2">
            <a:extLst>
              <a:ext uri="{FF2B5EF4-FFF2-40B4-BE49-F238E27FC236}">
                <a16:creationId xmlns:a16="http://schemas.microsoft.com/office/drawing/2014/main" id="{3F2A2BB5-D37C-76E4-9825-487C8571E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447800"/>
            <a:ext cx="78740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a:extLst>
              <a:ext uri="{FF2B5EF4-FFF2-40B4-BE49-F238E27FC236}">
                <a16:creationId xmlns:a16="http://schemas.microsoft.com/office/drawing/2014/main" id="{1512F0E1-77E1-F876-FAF5-5037D6378B33}"/>
              </a:ext>
            </a:extLst>
          </p:cNvPr>
          <p:cNvSpPr>
            <a:spLocks noGrp="1" noChangeArrowheads="1"/>
          </p:cNvSpPr>
          <p:nvPr>
            <p:ph type="title"/>
          </p:nvPr>
        </p:nvSpPr>
        <p:spPr>
          <a:xfrm>
            <a:off x="1557338" y="158750"/>
            <a:ext cx="7207250" cy="679450"/>
          </a:xfrm>
        </p:spPr>
        <p:txBody>
          <a:bodyPr/>
          <a:lstStyle/>
          <a:p>
            <a:pPr eaLnBrk="1" fontAlgn="auto" hangingPunct="1">
              <a:spcAft>
                <a:spcPts val="0"/>
              </a:spcAft>
              <a:defRPr/>
            </a:pPr>
            <a:r>
              <a:rPr altLang="en-US" dirty="0"/>
              <a:t>CT 0.15 Accuracy Class</a:t>
            </a:r>
          </a:p>
        </p:txBody>
      </p:sp>
      <p:sp>
        <p:nvSpPr>
          <p:cNvPr id="33795" name="Footer Placeholder 1">
            <a:extLst>
              <a:ext uri="{FF2B5EF4-FFF2-40B4-BE49-F238E27FC236}">
                <a16:creationId xmlns:a16="http://schemas.microsoft.com/office/drawing/2014/main" id="{89ECB908-671E-2188-3281-5C73C4FA68D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3796" name="Slide Number Placeholder 1">
            <a:extLst>
              <a:ext uri="{FF2B5EF4-FFF2-40B4-BE49-F238E27FC236}">
                <a16:creationId xmlns:a16="http://schemas.microsoft.com/office/drawing/2014/main" id="{731B3718-CD8F-EBF2-7EB3-8E6F2A5DC24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8E3811D-B29E-429E-8E58-A393222542B2}" type="slidenum">
              <a:rPr lang="en-US" altLang="en-US" sz="1200" smtClean="0">
                <a:solidFill>
                  <a:srgbClr val="FFFFFF"/>
                </a:solidFill>
                <a:latin typeface="Arial" panose="020B0604020202020204" pitchFamily="34" charset="0"/>
              </a:rPr>
              <a:pPr>
                <a:lnSpc>
                  <a:spcPct val="100000"/>
                </a:lnSpc>
                <a:spcBef>
                  <a:spcPct val="0"/>
                </a:spcBef>
                <a:buFontTx/>
                <a:buNone/>
              </a:pPr>
              <a:t>16</a:t>
            </a:fld>
            <a:endParaRPr lang="en-US" altLang="en-US" sz="1200">
              <a:solidFill>
                <a:srgbClr val="FFFFFF"/>
              </a:solidFill>
              <a:latin typeface="Arial" panose="020B0604020202020204" pitchFamily="34" charset="0"/>
            </a:endParaRPr>
          </a:p>
        </p:txBody>
      </p:sp>
      <p:pic>
        <p:nvPicPr>
          <p:cNvPr id="33797" name="Picture 2">
            <a:extLst>
              <a:ext uri="{FF2B5EF4-FFF2-40B4-BE49-F238E27FC236}">
                <a16:creationId xmlns:a16="http://schemas.microsoft.com/office/drawing/2014/main" id="{4A4C320C-1809-F121-6C13-4A5D46B3F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331913"/>
            <a:ext cx="75041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Slide Number Placeholder 3">
            <a:extLst>
              <a:ext uri="{FF2B5EF4-FFF2-40B4-BE49-F238E27FC236}">
                <a16:creationId xmlns:a16="http://schemas.microsoft.com/office/drawing/2014/main" id="{53067064-13D3-086D-DB40-D88F099E3101}"/>
              </a:ext>
            </a:extLst>
          </p:cNvPr>
          <p:cNvSpPr txBox="1">
            <a:spLocks noChangeArrowheads="1"/>
          </p:cNvSpPr>
          <p:nvPr/>
        </p:nvSpPr>
        <p:spPr bwMode="auto">
          <a:xfrm>
            <a:off x="6610350" y="62484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85ABBA3-747B-4BB5-918B-402AA465EB02}" type="slidenum">
              <a:rPr lang="en-US" altLang="en-US" sz="1200">
                <a:solidFill>
                  <a:srgbClr val="898989"/>
                </a:solidFill>
                <a:latin typeface="Arial" panose="020B0604020202020204" pitchFamily="34" charset="0"/>
              </a:rPr>
              <a:pPr algn="r">
                <a:lnSpc>
                  <a:spcPct val="100000"/>
                </a:lnSpc>
                <a:spcBef>
                  <a:spcPct val="0"/>
                </a:spcBef>
                <a:buFontTx/>
                <a:buNone/>
              </a:pPr>
              <a:t>16</a:t>
            </a:fld>
            <a:endParaRPr lang="en-US" altLang="en-US" sz="1200">
              <a:solidFill>
                <a:srgbClr val="898989"/>
              </a:solidFill>
              <a:latin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0FE8-60EB-54BE-49B3-8AC5C45BB346}"/>
              </a:ext>
            </a:extLst>
          </p:cNvPr>
          <p:cNvSpPr>
            <a:spLocks noGrp="1"/>
          </p:cNvSpPr>
          <p:nvPr>
            <p:ph type="title"/>
          </p:nvPr>
        </p:nvSpPr>
        <p:spPr/>
        <p:txBody>
          <a:bodyPr/>
          <a:lstStyle/>
          <a:p>
            <a:pPr>
              <a:defRPr/>
            </a:pPr>
            <a:r>
              <a:rPr sz="4000" dirty="0">
                <a:solidFill>
                  <a:srgbClr val="FF0000"/>
                </a:solidFill>
              </a:rPr>
              <a:t>Burden Test – the quick indicator</a:t>
            </a:r>
          </a:p>
        </p:txBody>
      </p:sp>
      <p:sp>
        <p:nvSpPr>
          <p:cNvPr id="34819" name="Footer Placeholder 3">
            <a:extLst>
              <a:ext uri="{FF2B5EF4-FFF2-40B4-BE49-F238E27FC236}">
                <a16:creationId xmlns:a16="http://schemas.microsoft.com/office/drawing/2014/main" id="{ADC26D46-6A8A-6A6A-3162-EB8877D21ADF}"/>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 name="Slide Number Placeholder 4">
            <a:extLst>
              <a:ext uri="{FF2B5EF4-FFF2-40B4-BE49-F238E27FC236}">
                <a16:creationId xmlns:a16="http://schemas.microsoft.com/office/drawing/2014/main" id="{C221F272-FBB8-92D2-4381-394DBDC275E8}"/>
              </a:ext>
            </a:extLst>
          </p:cNvPr>
          <p:cNvSpPr>
            <a:spLocks noGrp="1"/>
          </p:cNvSpPr>
          <p:nvPr>
            <p:ph type="sldNum" sz="quarter" idx="4"/>
          </p:nvPr>
        </p:nvSpPr>
        <p:spPr/>
        <p:txBody>
          <a:bodyPr/>
          <a:lstStyle/>
          <a:p>
            <a:pPr>
              <a:defRPr/>
            </a:pPr>
            <a:fld id="{0BBE37B6-7DAF-477B-87AC-8CFD8348F041}" type="slidenum">
              <a:rPr lang="en-US" altLang="en-US" smtClean="0"/>
              <a:pPr>
                <a:defRPr/>
              </a:pPr>
              <a:t>17</a:t>
            </a:fld>
            <a:endParaRPr lang="en-US" altLang="en-US" dirty="0"/>
          </a:p>
        </p:txBody>
      </p:sp>
      <p:pic>
        <p:nvPicPr>
          <p:cNvPr id="7" name="Content Placeholder 6">
            <a:extLst>
              <a:ext uri="{FF2B5EF4-FFF2-40B4-BE49-F238E27FC236}">
                <a16:creationId xmlns:a16="http://schemas.microsoft.com/office/drawing/2014/main" id="{7F634C8E-8C27-A617-DF45-7CD475A8C5B9}"/>
              </a:ext>
            </a:extLst>
          </p:cNvPr>
          <p:cNvPicPr>
            <a:picLocks noGrp="1" noChangeAspect="1"/>
          </p:cNvPicPr>
          <p:nvPr>
            <p:ph idx="1"/>
          </p:nvPr>
        </p:nvPicPr>
        <p:blipFill>
          <a:blip r:embed="rId2"/>
          <a:stretch>
            <a:fillRect/>
          </a:stretch>
        </p:blipFill>
        <p:spPr>
          <a:xfrm>
            <a:off x="527227" y="1143000"/>
            <a:ext cx="4170609" cy="2461048"/>
          </a:xfrm>
        </p:spPr>
      </p:pic>
      <p:pic>
        <p:nvPicPr>
          <p:cNvPr id="9" name="Picture 8">
            <a:extLst>
              <a:ext uri="{FF2B5EF4-FFF2-40B4-BE49-F238E27FC236}">
                <a16:creationId xmlns:a16="http://schemas.microsoft.com/office/drawing/2014/main" id="{45D898C9-C4AD-8F8E-D3C0-9AB9B4A28D5D}"/>
              </a:ext>
            </a:extLst>
          </p:cNvPr>
          <p:cNvPicPr>
            <a:picLocks noChangeAspect="1"/>
          </p:cNvPicPr>
          <p:nvPr/>
        </p:nvPicPr>
        <p:blipFill>
          <a:blip r:embed="rId3"/>
          <a:stretch>
            <a:fillRect/>
          </a:stretch>
        </p:blipFill>
        <p:spPr>
          <a:xfrm>
            <a:off x="4015705" y="3666418"/>
            <a:ext cx="4525045" cy="267019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B367B7-18C1-E069-8F37-26B4FF9B9AD1}"/>
              </a:ext>
            </a:extLst>
          </p:cNvPr>
          <p:cNvSpPr>
            <a:spLocks noGrp="1" noChangeArrowheads="1"/>
          </p:cNvSpPr>
          <p:nvPr>
            <p:ph type="title"/>
          </p:nvPr>
        </p:nvSpPr>
        <p:spPr>
          <a:xfrm>
            <a:off x="1147763" y="-15875"/>
            <a:ext cx="7521575" cy="854075"/>
          </a:xfrm>
        </p:spPr>
        <p:txBody>
          <a:bodyPr/>
          <a:lstStyle/>
          <a:p>
            <a:pPr eaLnBrk="1" fontAlgn="auto" hangingPunct="1">
              <a:spcAft>
                <a:spcPts val="0"/>
              </a:spcAft>
              <a:defRPr/>
            </a:pPr>
            <a:r>
              <a:rPr altLang="en-US" sz="3000" dirty="0">
                <a:solidFill>
                  <a:srgbClr val="FF0000"/>
                </a:solidFill>
              </a:rPr>
              <a:t>Fundamentals of Polyphase Field Meter </a:t>
            </a:r>
            <a:br>
              <a:rPr altLang="en-US" sz="3000" dirty="0">
                <a:solidFill>
                  <a:srgbClr val="FF0000"/>
                </a:solidFill>
              </a:rPr>
            </a:br>
            <a:r>
              <a:rPr altLang="en-US" sz="3000" dirty="0">
                <a:solidFill>
                  <a:srgbClr val="FF0000"/>
                </a:solidFill>
              </a:rPr>
              <a:t>Testing and Site Verification</a:t>
            </a:r>
          </a:p>
        </p:txBody>
      </p:sp>
      <p:sp>
        <p:nvSpPr>
          <p:cNvPr id="31747" name="Subtitle 2">
            <a:extLst>
              <a:ext uri="{FF2B5EF4-FFF2-40B4-BE49-F238E27FC236}">
                <a16:creationId xmlns:a16="http://schemas.microsoft.com/office/drawing/2014/main" id="{F1D06D47-CD23-FC9F-0560-AAEF1AC20F1A}"/>
              </a:ext>
            </a:extLst>
          </p:cNvPr>
          <p:cNvSpPr>
            <a:spLocks noGrp="1"/>
          </p:cNvSpPr>
          <p:nvPr>
            <p:ph idx="1"/>
          </p:nvPr>
        </p:nvSpPr>
        <p:spPr>
          <a:xfrm>
            <a:off x="457200" y="1447800"/>
            <a:ext cx="8458200" cy="457200"/>
          </a:xfrm>
        </p:spPr>
        <p:txBody>
          <a:bodyPr rtlCol="0">
            <a:normAutofit fontScale="92500"/>
          </a:bodyPr>
          <a:lstStyle/>
          <a:p>
            <a:pPr eaLnBrk="1" fontAlgn="auto" hangingPunct="1">
              <a:spcAft>
                <a:spcPts val="0"/>
              </a:spcAft>
              <a:buFontTx/>
              <a:buNone/>
              <a:defRPr/>
            </a:pPr>
            <a:r>
              <a:rPr lang="en-US" altLang="en-US" dirty="0">
                <a:cs typeface="Arial" panose="020B0604020202020204" pitchFamily="34" charset="0"/>
              </a:rPr>
              <a:t>Functionality with Burden Present on the Secondary Loop</a:t>
            </a:r>
          </a:p>
        </p:txBody>
      </p:sp>
      <p:sp>
        <p:nvSpPr>
          <p:cNvPr id="35880" name="Footer Placeholder 1">
            <a:extLst>
              <a:ext uri="{FF2B5EF4-FFF2-40B4-BE49-F238E27FC236}">
                <a16:creationId xmlns:a16="http://schemas.microsoft.com/office/drawing/2014/main" id="{64254D1A-4BD7-43EB-32EA-59280EB69D5E}"/>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5844" name="Slide Number Placeholder 1">
            <a:extLst>
              <a:ext uri="{FF2B5EF4-FFF2-40B4-BE49-F238E27FC236}">
                <a16:creationId xmlns:a16="http://schemas.microsoft.com/office/drawing/2014/main" id="{268C356B-5300-01C4-0209-5DDDD0205AD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F5522F5-8E1D-4449-8952-DC47074EA87D}" type="slidenum">
              <a:rPr lang="en-US" altLang="en-US" sz="1200" smtClean="0">
                <a:solidFill>
                  <a:srgbClr val="FFFFFF"/>
                </a:solidFill>
                <a:latin typeface="Arial" panose="020B0604020202020204" pitchFamily="34" charset="0"/>
              </a:rPr>
              <a:pPr>
                <a:lnSpc>
                  <a:spcPct val="100000"/>
                </a:lnSpc>
                <a:spcBef>
                  <a:spcPct val="0"/>
                </a:spcBef>
                <a:buFontTx/>
                <a:buNone/>
              </a:pPr>
              <a:t>18</a:t>
            </a:fld>
            <a:endParaRPr lang="en-US" altLang="en-US" sz="1200">
              <a:solidFill>
                <a:srgbClr val="FFFFFF"/>
              </a:solidFill>
              <a:latin typeface="Arial" panose="020B0604020202020204" pitchFamily="34" charset="0"/>
            </a:endParaRPr>
          </a:p>
        </p:txBody>
      </p:sp>
      <p:sp>
        <p:nvSpPr>
          <p:cNvPr id="35845" name="Text Box 3">
            <a:extLst>
              <a:ext uri="{FF2B5EF4-FFF2-40B4-BE49-F238E27FC236}">
                <a16:creationId xmlns:a16="http://schemas.microsoft.com/office/drawing/2014/main" id="{9428FA16-6C20-0623-8D05-55DD19D5DCEC}"/>
              </a:ext>
            </a:extLst>
          </p:cNvPr>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 B0.1, B0.2, B0.5</a:t>
            </a:r>
          </a:p>
        </p:txBody>
      </p:sp>
      <p:graphicFrame>
        <p:nvGraphicFramePr>
          <p:cNvPr id="35846" name="Object 1">
            <a:extLst>
              <a:ext uri="{FF2B5EF4-FFF2-40B4-BE49-F238E27FC236}">
                <a16:creationId xmlns:a16="http://schemas.microsoft.com/office/drawing/2014/main" id="{B89E4605-0264-5FB2-ADE0-F6C2D74C6862}"/>
              </a:ext>
            </a:extLst>
          </p:cNvPr>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name="Chart" r:id="rId2" imgW="3829111" imgH="2619435" progId="Excel.Chart.8">
                  <p:embed/>
                </p:oleObj>
              </mc:Choice>
              <mc:Fallback>
                <p:oleObj name="Chart" r:id="rId2" imgW="3829111" imgH="2619435" progId="Excel.Chart.8">
                  <p:embed/>
                  <p:pic>
                    <p:nvPicPr>
                      <p:cNvPr id="0" name="Object 1"/>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7" name="Text Box 9">
            <a:extLst>
              <a:ext uri="{FF2B5EF4-FFF2-40B4-BE49-F238E27FC236}">
                <a16:creationId xmlns:a16="http://schemas.microsoft.com/office/drawing/2014/main" id="{6E7DA899-6DE1-8C49-CE6C-8EEABCD2CA68}"/>
              </a:ext>
            </a:extLst>
          </p:cNvPr>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Initial Reading = 5Amps</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x 5A = 0.015A</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5A – 0.015 = 4.985A</a:t>
            </a:r>
          </a:p>
        </p:txBody>
      </p:sp>
      <p:graphicFrame>
        <p:nvGraphicFramePr>
          <p:cNvPr id="7" name="Group 120">
            <a:extLst>
              <a:ext uri="{FF2B5EF4-FFF2-40B4-BE49-F238E27FC236}">
                <a16:creationId xmlns:a16="http://schemas.microsoft.com/office/drawing/2014/main" id="{9F758BBC-8E3E-8730-8EBC-2BD296CA225F}"/>
              </a:ext>
            </a:extLst>
          </p:cNvPr>
          <p:cNvGraphicFramePr>
            <a:graphicFrameLocks/>
          </p:cNvGraphicFramePr>
          <p:nvPr/>
        </p:nvGraphicFramePr>
        <p:xfrm>
          <a:off x="5862638" y="3048000"/>
          <a:ext cx="2819400" cy="2697164"/>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Burden</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Reading</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0.5</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4</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5881" name="Slide Number Placeholder 3">
            <a:extLst>
              <a:ext uri="{FF2B5EF4-FFF2-40B4-BE49-F238E27FC236}">
                <a16:creationId xmlns:a16="http://schemas.microsoft.com/office/drawing/2014/main" id="{E134E9B1-C57B-47BB-53E8-1A7D69BC2450}"/>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19A066EC-8C09-496E-80AC-4F96392B94D1}" type="slidenum">
              <a:rPr lang="en-US" altLang="en-US" sz="1200">
                <a:solidFill>
                  <a:srgbClr val="898989"/>
                </a:solidFill>
                <a:latin typeface="Arial" panose="020B0604020202020204" pitchFamily="34" charset="0"/>
              </a:rPr>
              <a:pPr algn="r">
                <a:lnSpc>
                  <a:spcPct val="100000"/>
                </a:lnSpc>
                <a:spcBef>
                  <a:spcPct val="0"/>
                </a:spcBef>
                <a:buFontTx/>
                <a:buNone/>
              </a:pPr>
              <a:t>18</a:t>
            </a:fld>
            <a:endParaRPr lang="en-US" altLang="en-US" sz="1200">
              <a:solidFill>
                <a:srgbClr val="898989"/>
              </a:solidFill>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404531E8-EE20-1F07-A8ED-99292130A49B}"/>
              </a:ext>
            </a:extLst>
          </p:cNvPr>
          <p:cNvSpPr>
            <a:spLocks noGrp="1" noChangeArrowheads="1"/>
          </p:cNvSpPr>
          <p:nvPr>
            <p:ph type="title"/>
          </p:nvPr>
        </p:nvSpPr>
        <p:spPr>
          <a:xfrm>
            <a:off x="457200" y="152400"/>
            <a:ext cx="8229600" cy="762000"/>
          </a:xfrm>
        </p:spPr>
        <p:txBody>
          <a:bodyPr/>
          <a:lstStyle/>
          <a:p>
            <a:pPr eaLnBrk="1" fontAlgn="auto" hangingPunct="1">
              <a:spcAft>
                <a:spcPts val="0"/>
              </a:spcAft>
              <a:defRPr/>
            </a:pPr>
            <a:r>
              <a:rPr altLang="en-US" sz="3300" dirty="0">
                <a:solidFill>
                  <a:srgbClr val="FF0000"/>
                </a:solidFill>
              </a:rPr>
              <a:t>Site Verification: Potential Site Check List</a:t>
            </a:r>
          </a:p>
        </p:txBody>
      </p:sp>
      <p:sp>
        <p:nvSpPr>
          <p:cNvPr id="2" name="Rectangle 2">
            <a:extLst>
              <a:ext uri="{FF2B5EF4-FFF2-40B4-BE49-F238E27FC236}">
                <a16:creationId xmlns:a16="http://schemas.microsoft.com/office/drawing/2014/main" id="{A250401B-1379-DFA5-8982-A6EEB15B592E}"/>
              </a:ext>
            </a:extLst>
          </p:cNvPr>
          <p:cNvSpPr>
            <a:spLocks noGrp="1" noChangeArrowheads="1"/>
          </p:cNvSpPr>
          <p:nvPr>
            <p:ph idx="1"/>
          </p:nvPr>
        </p:nvSpPr>
        <p:spPr>
          <a:xfrm>
            <a:off x="457200" y="1219200"/>
            <a:ext cx="5334000" cy="5118100"/>
          </a:xfrm>
        </p:spPr>
        <p:txBody>
          <a:bodyPr/>
          <a:lstStyle/>
          <a:p>
            <a:pPr eaLnBrk="1" hangingPunct="1">
              <a:lnSpc>
                <a:spcPct val="110000"/>
              </a:lnSpc>
            </a:pPr>
            <a:r>
              <a:rPr lang="en-US" altLang="en-US" sz="1600">
                <a:latin typeface="Arial" panose="020B0604020202020204" pitchFamily="34" charset="0"/>
                <a:cs typeface="Arial" panose="020B0604020202020204" pitchFamily="34" charset="0"/>
              </a:rPr>
              <a:t>Double check the meter number, the location the test result and the meter record.</a:t>
            </a:r>
          </a:p>
          <a:p>
            <a:pPr eaLnBrk="1" hangingPunct="1">
              <a:lnSpc>
                <a:spcPct val="110000"/>
              </a:lnSpc>
            </a:pPr>
            <a:r>
              <a:rPr lang="en-US" altLang="en-US" sz="1600">
                <a:latin typeface="Arial" panose="020B0604020202020204" pitchFamily="34" charset="0"/>
                <a:cs typeface="Arial" panose="020B0604020202020204" pitchFamily="34" charset="0"/>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ct val="110000"/>
              </a:lnSpc>
            </a:pPr>
            <a:r>
              <a:rPr lang="en-US" altLang="en-US" sz="1600">
                <a:latin typeface="Arial" panose="020B0604020202020204" pitchFamily="34" charset="0"/>
                <a:cs typeface="Arial" panose="020B0604020202020204" pitchFamily="34" charset="0"/>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eaLnBrk="1" hangingPunct="1">
              <a:lnSpc>
                <a:spcPct val="80000"/>
              </a:lnSpc>
            </a:pPr>
            <a:endParaRPr lang="en-US" altLang="en-US" sz="1500"/>
          </a:p>
        </p:txBody>
      </p:sp>
      <p:sp>
        <p:nvSpPr>
          <p:cNvPr id="36869" name="Footer Placeholder 1">
            <a:extLst>
              <a:ext uri="{FF2B5EF4-FFF2-40B4-BE49-F238E27FC236}">
                <a16:creationId xmlns:a16="http://schemas.microsoft.com/office/drawing/2014/main" id="{4BD46BD3-3AA7-BE42-5B68-B9C9972C66A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6868" name="Slide Number Placeholder 1">
            <a:extLst>
              <a:ext uri="{FF2B5EF4-FFF2-40B4-BE49-F238E27FC236}">
                <a16:creationId xmlns:a16="http://schemas.microsoft.com/office/drawing/2014/main" id="{309C124D-43D2-6589-D4B5-92390C0BC5F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7D18F3E-E698-47E1-A6CC-E87BECF936C0}" type="slidenum">
              <a:rPr lang="en-US" altLang="en-US" sz="1200" smtClean="0">
                <a:solidFill>
                  <a:srgbClr val="FFFFFF"/>
                </a:solidFill>
                <a:latin typeface="Arial" panose="020B0604020202020204" pitchFamily="34" charset="0"/>
              </a:rPr>
              <a:pPr>
                <a:lnSpc>
                  <a:spcPct val="100000"/>
                </a:lnSpc>
                <a:spcBef>
                  <a:spcPct val="0"/>
                </a:spcBef>
                <a:buFontTx/>
                <a:buNone/>
              </a:pPr>
              <a:t>19</a:t>
            </a:fld>
            <a:endParaRPr lang="en-US" altLang="en-US" sz="1200">
              <a:solidFill>
                <a:srgbClr val="FFFFFF"/>
              </a:solidFill>
              <a:latin typeface="Arial" panose="020B0604020202020204" pitchFamily="34" charset="0"/>
            </a:endParaRPr>
          </a:p>
        </p:txBody>
      </p:sp>
      <p:sp>
        <p:nvSpPr>
          <p:cNvPr id="36870" name="Slide Number Placeholder 3">
            <a:extLst>
              <a:ext uri="{FF2B5EF4-FFF2-40B4-BE49-F238E27FC236}">
                <a16:creationId xmlns:a16="http://schemas.microsoft.com/office/drawing/2014/main" id="{5E1F36C8-A52D-A90A-A2E0-D914A66A67BA}"/>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0D26CA6-F160-4742-8781-FD79E0985E4C}" type="slidenum">
              <a:rPr lang="en-US" altLang="en-US" sz="1200">
                <a:solidFill>
                  <a:srgbClr val="898989"/>
                </a:solidFill>
                <a:latin typeface="Arial" panose="020B0604020202020204" pitchFamily="34" charset="0"/>
              </a:rPr>
              <a:pPr algn="r">
                <a:lnSpc>
                  <a:spcPct val="100000"/>
                </a:lnSpc>
                <a:spcBef>
                  <a:spcPct val="0"/>
                </a:spcBef>
                <a:buFontTx/>
                <a:buNone/>
              </a:pPr>
              <a:t>19</a:t>
            </a:fld>
            <a:endParaRPr lang="en-US" altLang="en-US" sz="1200">
              <a:solidFill>
                <a:srgbClr val="898989"/>
              </a:solidFill>
              <a:latin typeface="Arial" panose="020B0604020202020204" pitchFamily="34" charset="0"/>
            </a:endParaRPr>
          </a:p>
        </p:txBody>
      </p:sp>
      <p:pic>
        <p:nvPicPr>
          <p:cNvPr id="36871" name="Picture 8" descr="Graduate &amp; Professional School - The Powerful Tool - Checklist">
            <a:extLst>
              <a:ext uri="{FF2B5EF4-FFF2-40B4-BE49-F238E27FC236}">
                <a16:creationId xmlns:a16="http://schemas.microsoft.com/office/drawing/2014/main" id="{18B981B8-9ECC-736B-176B-545E70DE8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razy Science Professor Cartoon Character Holding Electric Cables with  Electricity Spark Stock Vector - Illustration of education, energy:  217612367">
            <a:extLst>
              <a:ext uri="{FF2B5EF4-FFF2-40B4-BE49-F238E27FC236}">
                <a16:creationId xmlns:a16="http://schemas.microsoft.com/office/drawing/2014/main" id="{46B4EA52-19E4-6D66-BA42-99CBC816B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81" r="22501" b="13943"/>
          <a:stretch>
            <a:fillRect/>
          </a:stretch>
        </p:blipFill>
        <p:spPr bwMode="auto">
          <a:xfrm>
            <a:off x="4821238" y="3048000"/>
            <a:ext cx="394335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4">
            <a:extLst>
              <a:ext uri="{FF2B5EF4-FFF2-40B4-BE49-F238E27FC236}">
                <a16:creationId xmlns:a16="http://schemas.microsoft.com/office/drawing/2014/main" id="{308565CA-DB23-25A1-CA88-348BFB81CA6E}"/>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solidFill>
                  <a:srgbClr val="FF0000"/>
                </a:solidFill>
              </a:rPr>
              <a:t>Objective</a:t>
            </a:r>
          </a:p>
        </p:txBody>
      </p:sp>
      <p:sp>
        <p:nvSpPr>
          <p:cNvPr id="15364" name="Footer Placeholder 1">
            <a:extLst>
              <a:ext uri="{FF2B5EF4-FFF2-40B4-BE49-F238E27FC236}">
                <a16:creationId xmlns:a16="http://schemas.microsoft.com/office/drawing/2014/main" id="{0007CDFE-802F-8C77-676D-DD08D29A9C6F}"/>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5365" name="Slide Number Placeholder 1">
            <a:extLst>
              <a:ext uri="{FF2B5EF4-FFF2-40B4-BE49-F238E27FC236}">
                <a16:creationId xmlns:a16="http://schemas.microsoft.com/office/drawing/2014/main" id="{F12AC2DE-32E2-9CB5-434A-00CF70577A4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9FFACEF-231C-424C-B67C-D99EF2AE83C2}" type="slidenum">
              <a:rPr lang="en-US" altLang="en-US" sz="1200" smtClean="0">
                <a:solidFill>
                  <a:srgbClr val="FFFFFF"/>
                </a:solidFill>
                <a:latin typeface="Arial" panose="020B0604020202020204" pitchFamily="34" charset="0"/>
              </a:rPr>
              <a:pPr>
                <a:lnSpc>
                  <a:spcPct val="100000"/>
                </a:lnSpc>
                <a:spcBef>
                  <a:spcPct val="0"/>
                </a:spcBef>
                <a:buFontTx/>
                <a:buNone/>
              </a:pPr>
              <a:t>2</a:t>
            </a:fld>
            <a:endParaRPr lang="en-US" altLang="en-US" sz="1200">
              <a:solidFill>
                <a:srgbClr val="FFFFFF"/>
              </a:solidFill>
              <a:latin typeface="Arial" panose="020B0604020202020204" pitchFamily="34" charset="0"/>
            </a:endParaRPr>
          </a:p>
        </p:txBody>
      </p:sp>
      <p:sp>
        <p:nvSpPr>
          <p:cNvPr id="15366" name="Rectangle 1">
            <a:extLst>
              <a:ext uri="{FF2B5EF4-FFF2-40B4-BE49-F238E27FC236}">
                <a16:creationId xmlns:a16="http://schemas.microsoft.com/office/drawing/2014/main" id="{AD250D3F-B381-2B5D-D56E-B59502B5FA2A}"/>
              </a:ext>
            </a:extLst>
          </p:cNvPr>
          <p:cNvSpPr>
            <a:spLocks noChangeArrowheads="1"/>
          </p:cNvSpPr>
          <p:nvPr/>
        </p:nvSpPr>
        <p:spPr bwMode="auto">
          <a:xfrm>
            <a:off x="444500" y="2209800"/>
            <a:ext cx="5486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50000"/>
              </a:spcAft>
              <a:buFontTx/>
              <a:buChar char="•"/>
            </a:pPr>
            <a:r>
              <a:rPr lang="en-US" altLang="en-US" sz="2000">
                <a:latin typeface="Arial" panose="020B0604020202020204" pitchFamily="34" charset="0"/>
              </a:rPr>
              <a:t>Instrument Transformer Testing (in shop and in field)</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Why do we test?</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How do we test?</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What range of tests/checks should be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done in the shop?</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What range of tests/checks should be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done in the field?</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Where is the biggest pay back for our limited meter service resources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(field and shop)?</a:t>
            </a:r>
          </a:p>
          <a:p>
            <a:pPr eaLnBrk="1" hangingPunct="1">
              <a:lnSpc>
                <a:spcPct val="100000"/>
              </a:lnSpc>
              <a:spcBef>
                <a:spcPct val="20000"/>
              </a:spcBef>
              <a:buFontTx/>
              <a:buChar char="•"/>
            </a:pPr>
            <a:endParaRPr lang="en-US" altLang="en-US" sz="2000">
              <a:latin typeface="Arial" panose="020B0604020202020204" pitchFamily="34" charset="0"/>
              <a:cs typeface="Arial" panose="020B0604020202020204" pitchFamily="34" charset="0"/>
            </a:endParaRPr>
          </a:p>
          <a:p>
            <a:pPr eaLnBrk="1" hangingPunct="1">
              <a:spcBef>
                <a:spcPct val="0"/>
              </a:spcBef>
              <a:spcAft>
                <a:spcPct val="50000"/>
              </a:spcAft>
              <a:buFontTx/>
              <a:buChar char="•"/>
            </a:pPr>
            <a:endParaRPr lang="en-US" altLang="en-US" sz="2000">
              <a:latin typeface="Arial" panose="020B0604020202020204" pitchFamily="34" charset="0"/>
            </a:endParaRPr>
          </a:p>
        </p:txBody>
      </p:sp>
      <p:sp>
        <p:nvSpPr>
          <p:cNvPr id="7" name="Rectangle 4">
            <a:extLst>
              <a:ext uri="{FF2B5EF4-FFF2-40B4-BE49-F238E27FC236}">
                <a16:creationId xmlns:a16="http://schemas.microsoft.com/office/drawing/2014/main" id="{C287FA70-714E-9978-3EFA-988C44097F67}"/>
              </a:ext>
            </a:extLst>
          </p:cNvPr>
          <p:cNvSpPr txBox="1">
            <a:spLocks noChangeArrowheads="1"/>
          </p:cNvSpPr>
          <p:nvPr/>
        </p:nvSpPr>
        <p:spPr>
          <a:xfrm>
            <a:off x="381000" y="1314450"/>
            <a:ext cx="8383588" cy="679450"/>
          </a:xfrm>
          <a:prstGeom prst="rect">
            <a:avLst/>
          </a:prstGeom>
        </p:spPr>
        <p:txBody>
          <a:bodyPr anchor="ct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ctr" fontAlgn="auto">
              <a:spcAft>
                <a:spcPts val="0"/>
              </a:spcAft>
              <a:defRPr/>
            </a:pPr>
            <a:r>
              <a:rPr altLang="en-US" sz="3000" dirty="0">
                <a:solidFill>
                  <a:srgbClr val="FF0000"/>
                </a:solidFill>
              </a:rPr>
              <a:t>understand the need and best practices for instrument transformer testing</a:t>
            </a:r>
          </a:p>
        </p:txBody>
      </p:sp>
      <p:sp>
        <p:nvSpPr>
          <p:cNvPr id="15368" name="Slide Number Placeholder 3">
            <a:extLst>
              <a:ext uri="{FF2B5EF4-FFF2-40B4-BE49-F238E27FC236}">
                <a16:creationId xmlns:a16="http://schemas.microsoft.com/office/drawing/2014/main" id="{66BC2ECF-0BB3-7E89-B8BB-A69133F548F3}"/>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CF11E19-3216-452C-818E-2C1DF8C794FB}" type="slidenum">
              <a:rPr lang="en-US" altLang="en-US" sz="1200">
                <a:solidFill>
                  <a:srgbClr val="898989"/>
                </a:solidFill>
                <a:latin typeface="Arial" panose="020B0604020202020204" pitchFamily="34" charset="0"/>
              </a:rPr>
              <a:pPr algn="r">
                <a:lnSpc>
                  <a:spcPct val="100000"/>
                </a:lnSpc>
                <a:spcBef>
                  <a:spcPct val="0"/>
                </a:spcBef>
                <a:buFontTx/>
                <a:buNone/>
              </a:pPr>
              <a:t>2</a:t>
            </a:fld>
            <a:endParaRPr lang="en-US" altLang="en-US" sz="1200">
              <a:solidFill>
                <a:srgbClr val="898989"/>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B874E-E091-F692-CCD7-97F891205816}"/>
              </a:ext>
            </a:extLst>
          </p:cNvPr>
          <p:cNvSpPr>
            <a:spLocks noGrp="1"/>
          </p:cNvSpPr>
          <p:nvPr>
            <p:ph type="title"/>
          </p:nvPr>
        </p:nvSpPr>
        <p:spPr/>
        <p:txBody>
          <a:bodyPr/>
          <a:lstStyle/>
          <a:p>
            <a:pPr>
              <a:defRPr/>
            </a:pPr>
            <a:r>
              <a:rPr altLang="en-US" sz="4000" dirty="0">
                <a:solidFill>
                  <a:srgbClr val="FF0000"/>
                </a:solidFill>
              </a:rPr>
              <a:t>Potential Site Check List (</a:t>
            </a:r>
            <a:r>
              <a:rPr altLang="en-US" sz="4000" dirty="0" err="1">
                <a:solidFill>
                  <a:srgbClr val="FF0000"/>
                </a:solidFill>
              </a:rPr>
              <a:t>cont</a:t>
            </a:r>
            <a:r>
              <a:rPr altLang="en-US" sz="4000" dirty="0">
                <a:solidFill>
                  <a:srgbClr val="FF0000"/>
                </a:solidFill>
              </a:rPr>
              <a:t>)</a:t>
            </a:r>
            <a:endParaRPr sz="4000" dirty="0">
              <a:solidFill>
                <a:srgbClr val="FF0000"/>
              </a:solidFill>
            </a:endParaRPr>
          </a:p>
        </p:txBody>
      </p:sp>
      <p:sp>
        <p:nvSpPr>
          <p:cNvPr id="38914" name="Rectangle 2">
            <a:extLst>
              <a:ext uri="{FF2B5EF4-FFF2-40B4-BE49-F238E27FC236}">
                <a16:creationId xmlns:a16="http://schemas.microsoft.com/office/drawing/2014/main" id="{D650E514-C448-EF5B-A682-5D5D96AAC195}"/>
              </a:ext>
            </a:extLst>
          </p:cNvPr>
          <p:cNvSpPr>
            <a:spLocks noGrp="1" noChangeArrowheads="1"/>
          </p:cNvSpPr>
          <p:nvPr>
            <p:ph idx="1"/>
          </p:nvPr>
        </p:nvSpPr>
        <p:spPr>
          <a:xfrm>
            <a:off x="457200" y="1219200"/>
            <a:ext cx="5181600" cy="5118100"/>
          </a:xfrm>
        </p:spPr>
        <p:txBody>
          <a:bodyPr/>
          <a:lstStyle/>
          <a:p>
            <a:pPr eaLnBrk="1" hangingPunct="1">
              <a:lnSpc>
                <a:spcPct val="110000"/>
              </a:lnSpc>
            </a:pPr>
            <a:r>
              <a:rPr lang="en-US" altLang="en-US" sz="2000" dirty="0">
                <a:latin typeface="Arial" panose="020B0604020202020204" pitchFamily="34" charset="0"/>
                <a:cs typeface="Arial" panose="020B0604020202020204" pitchFamily="34" charset="0"/>
              </a:rPr>
              <a:t>Visually check lightning arrestors and transformers for damage or leaks.</a:t>
            </a:r>
          </a:p>
          <a:p>
            <a:pPr eaLnBrk="1" hangingPunct="1">
              <a:lnSpc>
                <a:spcPct val="110000"/>
              </a:lnSpc>
            </a:pPr>
            <a:r>
              <a:rPr lang="en-US" altLang="en-US" sz="2000" dirty="0">
                <a:latin typeface="Arial" panose="020B0604020202020204" pitchFamily="34" charset="0"/>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eaLnBrk="1" hangingPunct="1">
              <a:lnSpc>
                <a:spcPct val="110000"/>
              </a:lnSpc>
            </a:pPr>
            <a:r>
              <a:rPr lang="en-US" altLang="en-US" sz="2000" dirty="0">
                <a:latin typeface="Arial" panose="020B0604020202020204" pitchFamily="34" charset="0"/>
                <a:cs typeface="Arial" panose="020B0604020202020204" pitchFamily="34" charset="0"/>
              </a:rPr>
              <a:t> Burden test CTs and voltage check </a:t>
            </a:r>
            <a:r>
              <a:rPr lang="en-US" altLang="en-US" sz="2000" dirty="0" err="1">
                <a:latin typeface="Arial" panose="020B0604020202020204" pitchFamily="34" charset="0"/>
                <a:cs typeface="Arial" panose="020B0604020202020204" pitchFamily="34" charset="0"/>
              </a:rPr>
              <a:t>PTs.</a:t>
            </a:r>
            <a:endParaRPr lang="en-US" altLang="en-US" sz="2000" dirty="0">
              <a:latin typeface="Arial" panose="020B0604020202020204" pitchFamily="34" charset="0"/>
              <a:cs typeface="Arial" panose="020B0604020202020204" pitchFamily="34" charset="0"/>
            </a:endParaRPr>
          </a:p>
          <a:p>
            <a:pPr eaLnBrk="1" hangingPunct="1">
              <a:lnSpc>
                <a:spcPct val="110000"/>
              </a:lnSpc>
            </a:pPr>
            <a:r>
              <a:rPr lang="en-US" altLang="en-US" sz="2000" dirty="0">
                <a:latin typeface="Arial" panose="020B0604020202020204" pitchFamily="34" charset="0"/>
                <a:cs typeface="Arial" panose="020B0604020202020204" pitchFamily="34" charset="0"/>
              </a:rPr>
              <a:t>Perform a Thermal Scan of cabinet, wiring</a:t>
            </a:r>
            <a:r>
              <a:rPr lang="en-US" altLang="en-US" sz="2000">
                <a:latin typeface="Arial" panose="020B0604020202020204" pitchFamily="34" charset="0"/>
                <a:cs typeface="Arial" panose="020B0604020202020204" pitchFamily="34" charset="0"/>
              </a:rPr>
              <a:t>, connections. </a:t>
            </a:r>
            <a:endParaRPr lang="en-US" altLang="en-US" sz="2000" dirty="0">
              <a:latin typeface="Arial" panose="020B0604020202020204" pitchFamily="34" charset="0"/>
              <a:cs typeface="Arial" panose="020B0604020202020204" pitchFamily="34" charset="0"/>
            </a:endParaRPr>
          </a:p>
          <a:p>
            <a:pPr eaLnBrk="1" hangingPunct="1">
              <a:lnSpc>
                <a:spcPct val="80000"/>
              </a:lnSpc>
            </a:pPr>
            <a:endParaRPr lang="en-US" altLang="en-US" sz="1500" dirty="0"/>
          </a:p>
        </p:txBody>
      </p:sp>
      <p:sp>
        <p:nvSpPr>
          <p:cNvPr id="38916" name="Footer Placeholder 1">
            <a:extLst>
              <a:ext uri="{FF2B5EF4-FFF2-40B4-BE49-F238E27FC236}">
                <a16:creationId xmlns:a16="http://schemas.microsoft.com/office/drawing/2014/main" id="{7EA1D40A-4E58-0BA4-DB7F-9B94EE9197F9}"/>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8915" name="Slide Number Placeholder 1">
            <a:extLst>
              <a:ext uri="{FF2B5EF4-FFF2-40B4-BE49-F238E27FC236}">
                <a16:creationId xmlns:a16="http://schemas.microsoft.com/office/drawing/2014/main" id="{A743B18D-613A-6557-57DB-A76C2D1AF27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BD19B51-AE8E-40C9-B2CA-055ACFC101F3}" type="slidenum">
              <a:rPr lang="en-US" altLang="en-US" sz="1200" smtClean="0">
                <a:solidFill>
                  <a:srgbClr val="FFFFFF"/>
                </a:solidFill>
                <a:latin typeface="Arial" panose="020B0604020202020204" pitchFamily="34" charset="0"/>
              </a:rPr>
              <a:pPr>
                <a:lnSpc>
                  <a:spcPct val="100000"/>
                </a:lnSpc>
                <a:spcBef>
                  <a:spcPct val="0"/>
                </a:spcBef>
                <a:buFontTx/>
                <a:buNone/>
              </a:pPr>
              <a:t>20</a:t>
            </a:fld>
            <a:endParaRPr lang="en-US" altLang="en-US" sz="1200">
              <a:solidFill>
                <a:srgbClr val="FFFFFF"/>
              </a:solidFill>
              <a:latin typeface="Arial" panose="020B0604020202020204" pitchFamily="34" charset="0"/>
            </a:endParaRPr>
          </a:p>
        </p:txBody>
      </p:sp>
      <p:sp>
        <p:nvSpPr>
          <p:cNvPr id="38917" name="Slide Number Placeholder 3">
            <a:extLst>
              <a:ext uri="{FF2B5EF4-FFF2-40B4-BE49-F238E27FC236}">
                <a16:creationId xmlns:a16="http://schemas.microsoft.com/office/drawing/2014/main" id="{8CB43072-EEC1-07ED-BC3C-FE9DF9A6EC69}"/>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883EE49-A664-4753-9DC4-A4020B9B2BE6}" type="slidenum">
              <a:rPr lang="en-US" altLang="en-US" sz="1200">
                <a:solidFill>
                  <a:srgbClr val="898989"/>
                </a:solidFill>
                <a:latin typeface="Arial" panose="020B0604020202020204" pitchFamily="34" charset="0"/>
              </a:rPr>
              <a:pPr algn="r">
                <a:lnSpc>
                  <a:spcPct val="100000"/>
                </a:lnSpc>
                <a:spcBef>
                  <a:spcPct val="0"/>
                </a:spcBef>
                <a:buFontTx/>
                <a:buNone/>
              </a:pPr>
              <a:t>20</a:t>
            </a:fld>
            <a:endParaRPr lang="en-US" altLang="en-US" sz="1200">
              <a:solidFill>
                <a:srgbClr val="898989"/>
              </a:solidFill>
              <a:latin typeface="Arial" panose="020B0604020202020204" pitchFamily="34" charset="0"/>
            </a:endParaRPr>
          </a:p>
        </p:txBody>
      </p:sp>
      <p:pic>
        <p:nvPicPr>
          <p:cNvPr id="38919" name="Picture 8" descr="Graduate &amp; Professional School - The Powerful Tool - Checklist">
            <a:extLst>
              <a:ext uri="{FF2B5EF4-FFF2-40B4-BE49-F238E27FC236}">
                <a16:creationId xmlns:a16="http://schemas.microsoft.com/office/drawing/2014/main" id="{61BE45EF-9A23-0D70-8CA4-507B57C77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Footer Placeholder 1">
            <a:extLst>
              <a:ext uri="{FF2B5EF4-FFF2-40B4-BE49-F238E27FC236}">
                <a16:creationId xmlns:a16="http://schemas.microsoft.com/office/drawing/2014/main" id="{3F7B0F95-49E9-B9F0-45A0-84E5D8584BF0}"/>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0962" name="Slide Number Placeholder 1">
            <a:extLst>
              <a:ext uri="{FF2B5EF4-FFF2-40B4-BE49-F238E27FC236}">
                <a16:creationId xmlns:a16="http://schemas.microsoft.com/office/drawing/2014/main" id="{DE6937FE-B9EC-2495-4BB0-3076ED65399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D4C322F-9906-434D-BAF3-E776E8A7E7A7}" type="slidenum">
              <a:rPr lang="en-US" altLang="en-US" sz="1200" smtClean="0">
                <a:solidFill>
                  <a:srgbClr val="FFFFFF"/>
                </a:solidFill>
                <a:latin typeface="Arial" panose="020B0604020202020204" pitchFamily="34" charset="0"/>
              </a:rPr>
              <a:pPr>
                <a:lnSpc>
                  <a:spcPct val="100000"/>
                </a:lnSpc>
                <a:spcBef>
                  <a:spcPct val="0"/>
                </a:spcBef>
                <a:buFontTx/>
                <a:buNone/>
              </a:pPr>
              <a:t>21</a:t>
            </a:fld>
            <a:endParaRPr lang="en-US" altLang="en-US" sz="1200">
              <a:solidFill>
                <a:srgbClr val="FFFFFF"/>
              </a:solidFill>
              <a:latin typeface="Arial" panose="020B0604020202020204" pitchFamily="34" charset="0"/>
            </a:endParaRPr>
          </a:p>
        </p:txBody>
      </p:sp>
      <p:sp>
        <p:nvSpPr>
          <p:cNvPr id="2" name="Rectangle 2">
            <a:extLst>
              <a:ext uri="{FF2B5EF4-FFF2-40B4-BE49-F238E27FC236}">
                <a16:creationId xmlns:a16="http://schemas.microsoft.com/office/drawing/2014/main" id="{09C6CF12-CFDB-64FC-63BB-AF7A5B06FE77}"/>
              </a:ext>
            </a:extLst>
          </p:cNvPr>
          <p:cNvSpPr>
            <a:spLocks noGrp="1" noChangeArrowheads="1"/>
          </p:cNvSpPr>
          <p:nvPr>
            <p:ph type="body" idx="4294967295"/>
          </p:nvPr>
        </p:nvSpPr>
        <p:spPr>
          <a:xfrm>
            <a:off x="0" y="1143000"/>
            <a:ext cx="5410200" cy="5029200"/>
          </a:xfrm>
        </p:spPr>
        <p:txBody>
          <a:bodyPr rtlCol="0">
            <a:normAutofit fontScale="92500" lnSpcReduction="10000"/>
          </a:bodyPr>
          <a:lstStyle/>
          <a:p>
            <a:pPr marL="285750" indent="-285750" eaLnBrk="1" fontAlgn="auto" hangingPunct="1">
              <a:lnSpc>
                <a:spcPct val="120000"/>
              </a:lnSpc>
              <a:spcAft>
                <a:spcPts val="0"/>
              </a:spcAft>
              <a:defRPr/>
            </a:pPr>
            <a:r>
              <a:rPr lang="en-US" altLang="en-US" sz="1900" dirty="0">
                <a:latin typeface="Arial" panose="020B0604020202020204" pitchFamily="34" charset="0"/>
                <a:cs typeface="Arial" panose="020B0604020202020204" pitchFamily="34" charset="0"/>
              </a:rPr>
              <a:t>Verify service voltage. Stuck regulator or seasonal capacitor can impact service voltage.</a:t>
            </a:r>
          </a:p>
          <a:p>
            <a:pPr marL="285750" indent="-285750" eaLnBrk="1" fontAlgn="auto" hangingPunct="1">
              <a:lnSpc>
                <a:spcPct val="120000"/>
              </a:lnSpc>
              <a:spcAft>
                <a:spcPts val="0"/>
              </a:spcAft>
              <a:defRPr/>
            </a:pPr>
            <a:r>
              <a:rPr lang="en-US" altLang="en-US" sz="1900" dirty="0">
                <a:latin typeface="Arial" panose="020B0604020202020204" pitchFamily="34" charset="0"/>
                <a:cs typeface="Arial" panose="020B0604020202020204" pitchFamily="34" charset="0"/>
              </a:rPr>
              <a:t>Verify condition of metering control wire. This includes looking for cracks in insulation, broken wires, loose connections, etc. </a:t>
            </a:r>
          </a:p>
          <a:p>
            <a:pPr marL="285750" indent="-285750" eaLnBrk="1" fontAlgn="auto" hangingPunct="1">
              <a:lnSpc>
                <a:spcPct val="120000"/>
              </a:lnSpc>
              <a:spcAft>
                <a:spcPts val="0"/>
              </a:spcAft>
              <a:defRPr/>
            </a:pPr>
            <a:r>
              <a:rPr lang="en-US" altLang="en-US" sz="1900" dirty="0">
                <a:latin typeface="Arial" panose="020B0604020202020204" pitchFamily="34" charset="0"/>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fontAlgn="auto" hangingPunct="1">
              <a:lnSpc>
                <a:spcPct val="120000"/>
              </a:lnSpc>
              <a:spcAft>
                <a:spcPts val="0"/>
              </a:spcAft>
              <a:defRPr/>
            </a:pPr>
            <a:r>
              <a:rPr lang="en-US" altLang="en-US" sz="1900" dirty="0">
                <a:latin typeface="Arial" panose="020B0604020202020204" pitchFamily="34" charset="0"/>
                <a:cs typeface="Arial" panose="020B0604020202020204" pitchFamily="34" charset="0"/>
              </a:rPr>
              <a:t>Check for bad test switch by examining voltage at the top and bottom of the switch. Also verify amps using amp probe on both sides of the test switch. Verify neutral connection to cabinet (voltage). </a:t>
            </a:r>
          </a:p>
          <a:p>
            <a:pPr eaLnBrk="1" fontAlgn="auto" hangingPunct="1">
              <a:lnSpc>
                <a:spcPct val="80000"/>
              </a:lnSpc>
              <a:spcAft>
                <a:spcPts val="0"/>
              </a:spcAft>
              <a:buFont typeface="Arial" charset="0"/>
              <a:buNone/>
              <a:defRPr/>
            </a:pPr>
            <a:endParaRPr lang="en-US" altLang="en-US" sz="1400" dirty="0"/>
          </a:p>
        </p:txBody>
      </p:sp>
      <p:sp>
        <p:nvSpPr>
          <p:cNvPr id="37891" name="Rectangle 3">
            <a:extLst>
              <a:ext uri="{FF2B5EF4-FFF2-40B4-BE49-F238E27FC236}">
                <a16:creationId xmlns:a16="http://schemas.microsoft.com/office/drawing/2014/main" id="{2328DDAC-8180-6858-7687-2FD5C7D14DE3}"/>
              </a:ext>
            </a:extLst>
          </p:cNvPr>
          <p:cNvSpPr>
            <a:spLocks noGrp="1" noChangeArrowheads="1"/>
          </p:cNvSpPr>
          <p:nvPr>
            <p:ph type="title" idx="4294967295"/>
          </p:nvPr>
        </p:nvSpPr>
        <p:spPr>
          <a:xfrm>
            <a:off x="0" y="152400"/>
            <a:ext cx="8382000" cy="762000"/>
          </a:xfrm>
        </p:spPr>
        <p:txBody>
          <a:bodyPr/>
          <a:lstStyle/>
          <a:p>
            <a:pPr eaLnBrk="1" fontAlgn="auto" hangingPunct="1">
              <a:spcAft>
                <a:spcPts val="0"/>
              </a:spcAft>
              <a:defRPr/>
            </a:pPr>
            <a:r>
              <a:rPr altLang="en-US" sz="4000"/>
              <a:t>Potential Site Check List (</a:t>
            </a:r>
            <a:r>
              <a:rPr altLang="en-US" sz="4000" err="1"/>
              <a:t>cont</a:t>
            </a:r>
            <a:r>
              <a:rPr altLang="en-US" sz="4000"/>
              <a:t>)</a:t>
            </a:r>
          </a:p>
        </p:txBody>
      </p:sp>
      <p:sp>
        <p:nvSpPr>
          <p:cNvPr id="40966" name="Slide Number Placeholder 3">
            <a:extLst>
              <a:ext uri="{FF2B5EF4-FFF2-40B4-BE49-F238E27FC236}">
                <a16:creationId xmlns:a16="http://schemas.microsoft.com/office/drawing/2014/main" id="{D4D28930-445D-203A-0E94-CFD83B0ACDA9}"/>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C9307B4F-B857-4484-927E-3EF759D15F30}" type="slidenum">
              <a:rPr lang="en-US" altLang="en-US" sz="1200">
                <a:solidFill>
                  <a:srgbClr val="898989"/>
                </a:solidFill>
                <a:latin typeface="Arial" panose="020B0604020202020204" pitchFamily="34" charset="0"/>
              </a:rPr>
              <a:pPr algn="r">
                <a:lnSpc>
                  <a:spcPct val="100000"/>
                </a:lnSpc>
                <a:spcBef>
                  <a:spcPct val="0"/>
                </a:spcBef>
                <a:buFontTx/>
                <a:buNone/>
              </a:pPr>
              <a:t>21</a:t>
            </a:fld>
            <a:endParaRPr lang="en-US" altLang="en-US" sz="1200">
              <a:solidFill>
                <a:srgbClr val="898989"/>
              </a:solidFill>
              <a:latin typeface="Arial" panose="020B0604020202020204" pitchFamily="34" charset="0"/>
            </a:endParaRPr>
          </a:p>
        </p:txBody>
      </p:sp>
      <p:pic>
        <p:nvPicPr>
          <p:cNvPr id="40967" name="Picture 8" descr="Graduate &amp; Professional School - The Powerful Tool - Checklist">
            <a:extLst>
              <a:ext uri="{FF2B5EF4-FFF2-40B4-BE49-F238E27FC236}">
                <a16:creationId xmlns:a16="http://schemas.microsoft.com/office/drawing/2014/main" id="{D6E4C3B9-1232-42DC-B11B-D08B0F1FB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Footer Placeholder 1">
            <a:extLst>
              <a:ext uri="{FF2B5EF4-FFF2-40B4-BE49-F238E27FC236}">
                <a16:creationId xmlns:a16="http://schemas.microsoft.com/office/drawing/2014/main" id="{0C10505F-D456-B5EB-E9F7-E8446003382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3010" name="Slide Number Placeholder 1">
            <a:extLst>
              <a:ext uri="{FF2B5EF4-FFF2-40B4-BE49-F238E27FC236}">
                <a16:creationId xmlns:a16="http://schemas.microsoft.com/office/drawing/2014/main" id="{63A8A158-9B68-B153-EF26-34697EFEB9A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D933DA0-07BE-462B-96CE-5C74573E3E63}" type="slidenum">
              <a:rPr lang="en-US" altLang="en-US" sz="1200" smtClean="0">
                <a:solidFill>
                  <a:srgbClr val="FFFFFF"/>
                </a:solidFill>
                <a:latin typeface="Arial" panose="020B0604020202020204" pitchFamily="34" charset="0"/>
              </a:rPr>
              <a:pPr>
                <a:lnSpc>
                  <a:spcPct val="100000"/>
                </a:lnSpc>
                <a:spcBef>
                  <a:spcPct val="0"/>
                </a:spcBef>
                <a:buFontTx/>
                <a:buNone/>
              </a:pPr>
              <a:t>22</a:t>
            </a:fld>
            <a:endParaRPr lang="en-US" altLang="en-US" sz="1200">
              <a:solidFill>
                <a:srgbClr val="FFFFFF"/>
              </a:solidFill>
              <a:latin typeface="Arial" panose="020B0604020202020204" pitchFamily="34" charset="0"/>
            </a:endParaRPr>
          </a:p>
        </p:txBody>
      </p:sp>
      <p:sp>
        <p:nvSpPr>
          <p:cNvPr id="2" name="Rectangle 2">
            <a:extLst>
              <a:ext uri="{FF2B5EF4-FFF2-40B4-BE49-F238E27FC236}">
                <a16:creationId xmlns:a16="http://schemas.microsoft.com/office/drawing/2014/main" id="{95E8AEB0-BDD7-24E1-344B-D95996959C3C}"/>
              </a:ext>
            </a:extLst>
          </p:cNvPr>
          <p:cNvSpPr>
            <a:spLocks noGrp="1" noChangeArrowheads="1"/>
          </p:cNvSpPr>
          <p:nvPr>
            <p:ph type="body" idx="4294967295"/>
          </p:nvPr>
        </p:nvSpPr>
        <p:spPr>
          <a:xfrm>
            <a:off x="0" y="1143000"/>
            <a:ext cx="5715000" cy="5029200"/>
          </a:xfrm>
        </p:spPr>
        <p:txBody>
          <a:bodyPr rtlCol="0">
            <a:normAutofit fontScale="47500" lnSpcReduction="20000"/>
          </a:bodyPr>
          <a:lstStyle/>
          <a:p>
            <a:pPr marL="285750" indent="-285750" eaLnBrk="1" fontAlgn="auto" hangingPunct="1">
              <a:lnSpc>
                <a:spcPct val="120000"/>
              </a:lnSpc>
              <a:spcAft>
                <a:spcPts val="0"/>
              </a:spcAft>
              <a:defRPr/>
            </a:pPr>
            <a:r>
              <a:rPr lang="en-US" altLang="en-US" sz="3500" dirty="0">
                <a:latin typeface="Arial" panose="020B0604020202020204" pitchFamily="34" charset="0"/>
                <a:cs typeface="Arial" panose="020B0604020202020204" pitchFamily="34" charset="0"/>
              </a:rPr>
              <a:t>Check rotation by closing in one phase at a time at the test switch and observing the phase meter for forward rotation. If forward rotation is not observed measurements may be significantly impacted as the phases are most likely cancelling each other out. </a:t>
            </a:r>
          </a:p>
          <a:p>
            <a:pPr marL="285750" indent="-285750" eaLnBrk="1" fontAlgn="auto" hangingPunct="1">
              <a:lnSpc>
                <a:spcPct val="120000"/>
              </a:lnSpc>
              <a:spcAft>
                <a:spcPts val="0"/>
              </a:spcAft>
              <a:defRPr/>
            </a:pPr>
            <a:r>
              <a:rPr lang="en-US" altLang="en-US" sz="3500" dirty="0">
                <a:latin typeface="Arial" panose="020B0604020202020204" pitchFamily="34" charset="0"/>
                <a:cs typeface="Arial" panose="020B0604020202020204" pitchFamily="34" charset="0"/>
              </a:rPr>
              <a:t>Test meter for accuracy. Verify demand if applicable with observed load. If meter is performing compensation (line and/or transformer losses) the compensation should be verified either through direct testing at the site or by examining recorded pulse data. </a:t>
            </a:r>
          </a:p>
          <a:p>
            <a:pPr marL="285750" indent="-285750" eaLnBrk="1" fontAlgn="auto" hangingPunct="1">
              <a:lnSpc>
                <a:spcPct val="120000"/>
              </a:lnSpc>
              <a:spcAft>
                <a:spcPts val="0"/>
              </a:spcAft>
              <a:defRPr/>
            </a:pPr>
            <a:r>
              <a:rPr lang="en-US" altLang="en-US" sz="3500" dirty="0">
                <a:latin typeface="Arial" panose="020B0604020202020204" pitchFamily="34" charset="0"/>
                <a:cs typeface="Arial" panose="020B0604020202020204" pitchFamily="34" charset="0"/>
              </a:rPr>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eaLnBrk="1" fontAlgn="auto" hangingPunct="1">
              <a:lnSpc>
                <a:spcPct val="80000"/>
              </a:lnSpc>
              <a:spcAft>
                <a:spcPts val="0"/>
              </a:spcAft>
              <a:buFont typeface="Arial" charset="0"/>
              <a:buNone/>
              <a:defRPr/>
            </a:pPr>
            <a:endParaRPr lang="en-US" altLang="en-US" sz="1400" dirty="0"/>
          </a:p>
        </p:txBody>
      </p:sp>
      <p:sp>
        <p:nvSpPr>
          <p:cNvPr id="37891" name="Rectangle 3">
            <a:extLst>
              <a:ext uri="{FF2B5EF4-FFF2-40B4-BE49-F238E27FC236}">
                <a16:creationId xmlns:a16="http://schemas.microsoft.com/office/drawing/2014/main" id="{A8768800-CF52-500C-0CC1-0470B7C017B8}"/>
              </a:ext>
            </a:extLst>
          </p:cNvPr>
          <p:cNvSpPr>
            <a:spLocks noGrp="1" noChangeArrowheads="1"/>
          </p:cNvSpPr>
          <p:nvPr>
            <p:ph type="title" idx="4294967295"/>
          </p:nvPr>
        </p:nvSpPr>
        <p:spPr>
          <a:xfrm>
            <a:off x="0" y="152400"/>
            <a:ext cx="8382000" cy="762000"/>
          </a:xfrm>
        </p:spPr>
        <p:txBody>
          <a:bodyPr/>
          <a:lstStyle/>
          <a:p>
            <a:pPr eaLnBrk="1" fontAlgn="auto" hangingPunct="1">
              <a:spcAft>
                <a:spcPts val="0"/>
              </a:spcAft>
              <a:defRPr/>
            </a:pPr>
            <a:r>
              <a:rPr altLang="en-US" sz="4000"/>
              <a:t>Potential Site Check List (</a:t>
            </a:r>
            <a:r>
              <a:rPr altLang="en-US" sz="4000" err="1"/>
              <a:t>cont</a:t>
            </a:r>
            <a:r>
              <a:rPr altLang="en-US" sz="4000"/>
              <a:t>)</a:t>
            </a:r>
          </a:p>
        </p:txBody>
      </p:sp>
      <p:sp>
        <p:nvSpPr>
          <p:cNvPr id="43014" name="Slide Number Placeholder 3">
            <a:extLst>
              <a:ext uri="{FF2B5EF4-FFF2-40B4-BE49-F238E27FC236}">
                <a16:creationId xmlns:a16="http://schemas.microsoft.com/office/drawing/2014/main" id="{0378EB82-7C22-E0C2-F699-032F3254AFA4}"/>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244897CE-B871-4F71-8B20-3182006FFD95}" type="slidenum">
              <a:rPr lang="en-US" altLang="en-US" sz="1200">
                <a:solidFill>
                  <a:srgbClr val="898989"/>
                </a:solidFill>
                <a:latin typeface="Arial" panose="020B0604020202020204" pitchFamily="34" charset="0"/>
              </a:rPr>
              <a:pPr algn="r">
                <a:lnSpc>
                  <a:spcPct val="100000"/>
                </a:lnSpc>
                <a:spcBef>
                  <a:spcPct val="0"/>
                </a:spcBef>
                <a:buFontTx/>
                <a:buNone/>
              </a:pPr>
              <a:t>22</a:t>
            </a:fld>
            <a:endParaRPr lang="en-US" altLang="en-US" sz="1200">
              <a:solidFill>
                <a:srgbClr val="898989"/>
              </a:solidFill>
              <a:latin typeface="Arial" panose="020B0604020202020204" pitchFamily="34" charset="0"/>
            </a:endParaRPr>
          </a:p>
        </p:txBody>
      </p:sp>
      <p:pic>
        <p:nvPicPr>
          <p:cNvPr id="43015" name="Picture 8" descr="Graduate &amp; Professional School - The Powerful Tool - Checklist">
            <a:extLst>
              <a:ext uri="{FF2B5EF4-FFF2-40B4-BE49-F238E27FC236}">
                <a16:creationId xmlns:a16="http://schemas.microsoft.com/office/drawing/2014/main" id="{7AA4B24B-A7E1-BCAB-9DE3-5E2111DDC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Footer Placeholder 1">
            <a:extLst>
              <a:ext uri="{FF2B5EF4-FFF2-40B4-BE49-F238E27FC236}">
                <a16:creationId xmlns:a16="http://schemas.microsoft.com/office/drawing/2014/main" id="{E4957A52-8509-8BAB-A88C-12BBE0061B5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5058" name="Slide Number Placeholder 1">
            <a:extLst>
              <a:ext uri="{FF2B5EF4-FFF2-40B4-BE49-F238E27FC236}">
                <a16:creationId xmlns:a16="http://schemas.microsoft.com/office/drawing/2014/main" id="{6379EB80-2B8E-3837-6378-10EEC7A88F4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373B358-D58D-4559-B94D-15644DABCEB0}" type="slidenum">
              <a:rPr lang="en-US" altLang="en-US" sz="1200" smtClean="0">
                <a:solidFill>
                  <a:srgbClr val="FFFFFF"/>
                </a:solidFill>
                <a:latin typeface="Arial" panose="020B0604020202020204" pitchFamily="34" charset="0"/>
              </a:rPr>
              <a:pPr>
                <a:lnSpc>
                  <a:spcPct val="100000"/>
                </a:lnSpc>
                <a:spcBef>
                  <a:spcPct val="0"/>
                </a:spcBef>
                <a:buFontTx/>
                <a:buNone/>
              </a:pPr>
              <a:t>23</a:t>
            </a:fld>
            <a:endParaRPr lang="en-US" altLang="en-US" sz="1200">
              <a:solidFill>
                <a:srgbClr val="FFFFFF"/>
              </a:solidFill>
              <a:latin typeface="Arial" panose="020B0604020202020204" pitchFamily="34" charset="0"/>
            </a:endParaRPr>
          </a:p>
        </p:txBody>
      </p:sp>
      <p:sp>
        <p:nvSpPr>
          <p:cNvPr id="34818" name="Rectangle 2">
            <a:extLst>
              <a:ext uri="{FF2B5EF4-FFF2-40B4-BE49-F238E27FC236}">
                <a16:creationId xmlns:a16="http://schemas.microsoft.com/office/drawing/2014/main" id="{965D3787-7E21-96F8-BC11-6EAE1163191A}"/>
              </a:ext>
            </a:extLst>
          </p:cNvPr>
          <p:cNvSpPr>
            <a:spLocks noGrp="1" noChangeArrowheads="1"/>
          </p:cNvSpPr>
          <p:nvPr>
            <p:ph type="body" idx="4294967295"/>
          </p:nvPr>
        </p:nvSpPr>
        <p:spPr>
          <a:xfrm>
            <a:off x="0" y="1295400"/>
            <a:ext cx="8229600" cy="5060950"/>
          </a:xfrm>
        </p:spPr>
        <p:txBody>
          <a:bodyPr rtlCol="0">
            <a:normAutofit fontScale="55000" lnSpcReduction="20000"/>
          </a:bodyPr>
          <a:lstStyle/>
          <a:p>
            <a:pPr eaLnBrk="1" fontAlgn="auto" hangingPunct="1">
              <a:lnSpc>
                <a:spcPct val="120000"/>
              </a:lnSpc>
              <a:spcAft>
                <a:spcPts val="0"/>
              </a:spcAft>
              <a:defRPr/>
            </a:pPr>
            <a:r>
              <a:rPr lang="en-US" altLang="en-US" dirty="0">
                <a:latin typeface="Arial" panose="020B0604020202020204" pitchFamily="34" charset="0"/>
                <a:cs typeface="Arial" panose="020B0604020202020204" pitchFamily="34" charset="0"/>
              </a:rPr>
              <a:t>Verify metering vectors. Traditionally this has been done using instruments such as a circuit analyzer. Many solid-state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eaLnBrk="1" fontAlgn="auto" hangingPunct="1">
              <a:lnSpc>
                <a:spcPct val="120000"/>
              </a:lnSpc>
              <a:spcAft>
                <a:spcPts val="0"/>
              </a:spcAft>
              <a:defRPr/>
            </a:pPr>
            <a:r>
              <a:rPr lang="en-US" altLang="en-US" dirty="0">
                <a:latin typeface="Arial" panose="020B0604020202020204" pitchFamily="34" charset="0"/>
                <a:cs typeface="Arial" panose="020B0604020202020204" pitchFamily="34" charset="0"/>
              </a:rPr>
              <a:t>If metering is providing pulses/EOI pulse to customers, SCADA systems or other meters for totalization they also should be verified vs. the known load on the meter.</a:t>
            </a:r>
          </a:p>
          <a:p>
            <a:pPr eaLnBrk="1" fontAlgn="auto" hangingPunct="1">
              <a:lnSpc>
                <a:spcPct val="120000"/>
              </a:lnSpc>
              <a:spcAft>
                <a:spcPts val="0"/>
              </a:spcAft>
              <a:defRPr/>
            </a:pPr>
            <a:r>
              <a:rPr lang="en-US" altLang="en-US" dirty="0">
                <a:latin typeface="Arial" panose="020B0604020202020204" pitchFamily="34" charset="0"/>
                <a:cs typeface="Arial" panose="020B0604020202020204" pitchFamily="34" charset="0"/>
              </a:rPr>
              <a:t>Verify meter information including meter multiplier (rework it), serial number, dials/decimals, Mp, Ke, Primary Kh, Kr and Rate. Errors in this type of information can also cause a adverse impact on measured/reported values.</a:t>
            </a:r>
          </a:p>
          <a:p>
            <a:pPr eaLnBrk="1" fontAlgn="auto" hangingPunct="1">
              <a:lnSpc>
                <a:spcPct val="120000"/>
              </a:lnSpc>
              <a:spcAft>
                <a:spcPts val="0"/>
              </a:spcAft>
              <a:defRPr/>
            </a:pPr>
            <a:r>
              <a:rPr lang="en-US" altLang="en-US" dirty="0">
                <a:latin typeface="Arial" panose="020B0604020202020204" pitchFamily="34" charset="0"/>
                <a:cs typeface="Arial" panose="020B0604020202020204" pitchFamily="34" charset="0"/>
              </a:rPr>
              <a:t>Verify CT shunts are all opened. </a:t>
            </a:r>
          </a:p>
          <a:p>
            <a:pPr eaLnBrk="1" fontAlgn="auto" hangingPunct="1">
              <a:lnSpc>
                <a:spcPct val="80000"/>
              </a:lnSpc>
              <a:spcAft>
                <a:spcPts val="0"/>
              </a:spcAft>
              <a:defRPr/>
            </a:pPr>
            <a:endParaRPr lang="en-US" altLang="en-US" sz="1400" dirty="0"/>
          </a:p>
        </p:txBody>
      </p:sp>
      <p:sp>
        <p:nvSpPr>
          <p:cNvPr id="38915" name="Rectangle 3">
            <a:extLst>
              <a:ext uri="{FF2B5EF4-FFF2-40B4-BE49-F238E27FC236}">
                <a16:creationId xmlns:a16="http://schemas.microsoft.com/office/drawing/2014/main" id="{BE09CF00-00BF-7BD2-8FDC-7522E7C17C75}"/>
              </a:ext>
            </a:extLst>
          </p:cNvPr>
          <p:cNvSpPr>
            <a:spLocks noGrp="1" noChangeArrowheads="1"/>
          </p:cNvSpPr>
          <p:nvPr>
            <p:ph type="title" idx="4294967295"/>
          </p:nvPr>
        </p:nvSpPr>
        <p:spPr>
          <a:xfrm>
            <a:off x="914400" y="76200"/>
            <a:ext cx="8229600" cy="914400"/>
          </a:xfrm>
        </p:spPr>
        <p:txBody>
          <a:bodyPr/>
          <a:lstStyle/>
          <a:p>
            <a:pPr eaLnBrk="1" fontAlgn="auto" hangingPunct="1">
              <a:spcAft>
                <a:spcPts val="0"/>
              </a:spcAft>
              <a:defRPr/>
            </a:pPr>
            <a:r>
              <a:rPr altLang="en-US" sz="4000"/>
              <a:t>Potential Site Check List (</a:t>
            </a:r>
            <a:r>
              <a:rPr altLang="en-US" sz="4000" err="1"/>
              <a:t>cont</a:t>
            </a:r>
            <a:r>
              <a:rPr altLang="en-US" sz="4000"/>
              <a:t>) </a:t>
            </a:r>
          </a:p>
        </p:txBody>
      </p:sp>
      <p:pic>
        <p:nvPicPr>
          <p:cNvPr id="45061" name="Picture 4" descr="thumbnail">
            <a:extLst>
              <a:ext uri="{FF2B5EF4-FFF2-40B4-BE49-F238E27FC236}">
                <a16:creationId xmlns:a16="http://schemas.microsoft.com/office/drawing/2014/main" id="{06C5E3F3-B2A7-9432-DDCB-D6CDAAF58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4378325"/>
            <a:ext cx="234156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Slide Number Placeholder 3">
            <a:extLst>
              <a:ext uri="{FF2B5EF4-FFF2-40B4-BE49-F238E27FC236}">
                <a16:creationId xmlns:a16="http://schemas.microsoft.com/office/drawing/2014/main" id="{3A8A3EE4-D22E-8662-7541-68EB8FCC6A63}"/>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73F49F33-21DB-4509-BC88-55A61ED166F3}" type="slidenum">
              <a:rPr lang="en-US" altLang="en-US" sz="1200">
                <a:solidFill>
                  <a:srgbClr val="898989"/>
                </a:solidFill>
                <a:latin typeface="Arial" panose="020B0604020202020204" pitchFamily="34" charset="0"/>
              </a:rPr>
              <a:pPr algn="r">
                <a:lnSpc>
                  <a:spcPct val="100000"/>
                </a:lnSpc>
                <a:spcBef>
                  <a:spcPct val="0"/>
                </a:spcBef>
                <a:buFontTx/>
                <a:buNone/>
              </a:pPr>
              <a:t>23</a:t>
            </a:fld>
            <a:endParaRPr lang="en-US" altLang="en-US" sz="1200">
              <a:solidFill>
                <a:srgbClr val="898989"/>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16865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63525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rrowheads="1"/>
          </p:cNvSpPr>
          <p:nvPr>
            <p:ph type="title"/>
          </p:nvPr>
        </p:nvSpPr>
        <p:spPr bwMode="auto">
          <a:xfrm>
            <a:off x="1556950" y="136524"/>
            <a:ext cx="7282250" cy="81082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eaLnBrk="1" hangingPunct="1"/>
            <a:r>
              <a:rPr lang="en-US" altLang="en-US" dirty="0">
                <a:solidFill>
                  <a:srgbClr val="C00000"/>
                </a:solidFill>
                <a:latin typeface="+mj-lt"/>
              </a:rPr>
              <a:t>Meter Testing</a:t>
            </a:r>
          </a:p>
        </p:txBody>
      </p:sp>
      <p:sp>
        <p:nvSpPr>
          <p:cNvPr id="2" name="Footer Placeholder 1">
            <a:extLst>
              <a:ext uri="{FF2B5EF4-FFF2-40B4-BE49-F238E27FC236}">
                <a16:creationId xmlns:a16="http://schemas.microsoft.com/office/drawing/2014/main" id="{556DA23C-57A7-A01A-1D40-CA59D79A5F73}"/>
              </a:ext>
            </a:extLst>
          </p:cNvPr>
          <p:cNvSpPr>
            <a:spLocks noGrp="1"/>
          </p:cNvSpPr>
          <p:nvPr>
            <p:ph type="ftr" sz="quarter" idx="3"/>
          </p:nvPr>
        </p:nvSpPr>
        <p:spPr/>
        <p:txBody>
          <a:bodyPr/>
          <a:lstStyle/>
          <a:p>
            <a:r>
              <a:rPr lang="en-US"/>
              <a:t>tescometering.com</a:t>
            </a:r>
            <a:endParaRPr lang="en-US" dirty="0"/>
          </a:p>
        </p:txBody>
      </p:sp>
      <p:sp>
        <p:nvSpPr>
          <p:cNvPr id="16389" name="Text Box 5"/>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3200" dirty="0"/>
              <a:t>9S Meter Installation</a:t>
            </a:r>
          </a:p>
        </p:txBody>
      </p:sp>
      <p:pic>
        <p:nvPicPr>
          <p:cNvPr id="16390"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10185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8"/>
          <p:cNvSpPr txBox="1">
            <a:spLocks noChangeArrowheads="1"/>
          </p:cNvSpPr>
          <p:nvPr/>
        </p:nvSpPr>
        <p:spPr bwMode="auto">
          <a:xfrm>
            <a:off x="6019800" y="49974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5A</a:t>
            </a:r>
          </a:p>
        </p:txBody>
      </p:sp>
      <p:pic>
        <p:nvPicPr>
          <p:cNvPr id="16392" name="Picture 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912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Line 10"/>
          <p:cNvSpPr>
            <a:spLocks noChangeShapeType="1"/>
          </p:cNvSpPr>
          <p:nvPr/>
        </p:nvSpPr>
        <p:spPr bwMode="auto">
          <a:xfrm>
            <a:off x="457200" y="2635250"/>
            <a:ext cx="80772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4" name="Line 11"/>
          <p:cNvSpPr>
            <a:spLocks noChangeShapeType="1"/>
          </p:cNvSpPr>
          <p:nvPr/>
        </p:nvSpPr>
        <p:spPr bwMode="auto">
          <a:xfrm>
            <a:off x="457200" y="3168650"/>
            <a:ext cx="80772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5" name="Line 12"/>
          <p:cNvSpPr>
            <a:spLocks noChangeShapeType="1"/>
          </p:cNvSpPr>
          <p:nvPr/>
        </p:nvSpPr>
        <p:spPr bwMode="auto">
          <a:xfrm>
            <a:off x="457200" y="3702050"/>
            <a:ext cx="80772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Text Box 13"/>
          <p:cNvSpPr txBox="1">
            <a:spLocks noChangeArrowheads="1"/>
          </p:cNvSpPr>
          <p:nvPr/>
        </p:nvSpPr>
        <p:spPr bwMode="auto">
          <a:xfrm>
            <a:off x="0" y="22542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1400" dirty="0"/>
              <a:t>PHASE A</a:t>
            </a:r>
          </a:p>
        </p:txBody>
      </p:sp>
      <p:sp>
        <p:nvSpPr>
          <p:cNvPr id="16397" name="Text Box 14"/>
          <p:cNvSpPr txBox="1">
            <a:spLocks noChangeArrowheads="1"/>
          </p:cNvSpPr>
          <p:nvPr/>
        </p:nvSpPr>
        <p:spPr bwMode="auto">
          <a:xfrm>
            <a:off x="533400" y="19494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1400" dirty="0"/>
              <a:t>SOURCE</a:t>
            </a:r>
          </a:p>
        </p:txBody>
      </p:sp>
      <p:sp>
        <p:nvSpPr>
          <p:cNvPr id="16398" name="Text Box 15"/>
          <p:cNvSpPr txBox="1">
            <a:spLocks noChangeArrowheads="1"/>
          </p:cNvSpPr>
          <p:nvPr/>
        </p:nvSpPr>
        <p:spPr bwMode="auto">
          <a:xfrm>
            <a:off x="0" y="32448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1400" dirty="0"/>
              <a:t>PHASE C</a:t>
            </a:r>
          </a:p>
        </p:txBody>
      </p:sp>
      <p:sp>
        <p:nvSpPr>
          <p:cNvPr id="16399" name="Text Box 16"/>
          <p:cNvSpPr txBox="1">
            <a:spLocks noChangeArrowheads="1"/>
          </p:cNvSpPr>
          <p:nvPr/>
        </p:nvSpPr>
        <p:spPr bwMode="auto">
          <a:xfrm>
            <a:off x="0" y="27876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1400" dirty="0"/>
              <a:t>PHASE B</a:t>
            </a:r>
          </a:p>
        </p:txBody>
      </p:sp>
      <p:sp>
        <p:nvSpPr>
          <p:cNvPr id="16400" name="Text Box 17"/>
          <p:cNvSpPr txBox="1">
            <a:spLocks noChangeArrowheads="1"/>
          </p:cNvSpPr>
          <p:nvPr/>
        </p:nvSpPr>
        <p:spPr bwMode="auto">
          <a:xfrm>
            <a:off x="7315200" y="20256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1400" dirty="0"/>
              <a:t>LOAD</a:t>
            </a:r>
          </a:p>
        </p:txBody>
      </p:sp>
      <p:sp>
        <p:nvSpPr>
          <p:cNvPr id="16401" name="Line 18"/>
          <p:cNvSpPr>
            <a:spLocks noChangeShapeType="1"/>
          </p:cNvSpPr>
          <p:nvPr/>
        </p:nvSpPr>
        <p:spPr bwMode="auto">
          <a:xfrm flipV="1">
            <a:off x="2971800" y="225425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2" name="Line 19"/>
          <p:cNvSpPr>
            <a:spLocks noChangeShapeType="1"/>
          </p:cNvSpPr>
          <p:nvPr/>
        </p:nvSpPr>
        <p:spPr bwMode="auto">
          <a:xfrm flipV="1">
            <a:off x="3124200" y="225425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3" name="Line 20"/>
          <p:cNvSpPr>
            <a:spLocks noChangeShapeType="1"/>
          </p:cNvSpPr>
          <p:nvPr/>
        </p:nvSpPr>
        <p:spPr bwMode="auto">
          <a:xfrm flipV="1">
            <a:off x="4343400" y="286385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4" name="Line 21"/>
          <p:cNvSpPr>
            <a:spLocks noChangeShapeType="1"/>
          </p:cNvSpPr>
          <p:nvPr/>
        </p:nvSpPr>
        <p:spPr bwMode="auto">
          <a:xfrm flipV="1">
            <a:off x="4495800" y="286385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5" name="Line 22"/>
          <p:cNvSpPr>
            <a:spLocks noChangeShapeType="1"/>
          </p:cNvSpPr>
          <p:nvPr/>
        </p:nvSpPr>
        <p:spPr bwMode="auto">
          <a:xfrm flipV="1">
            <a:off x="5867400" y="339725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6" name="Line 23"/>
          <p:cNvSpPr>
            <a:spLocks noChangeShapeType="1"/>
          </p:cNvSpPr>
          <p:nvPr/>
        </p:nvSpPr>
        <p:spPr bwMode="auto">
          <a:xfrm flipV="1">
            <a:off x="6019800" y="347345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7" name="Line 24"/>
          <p:cNvSpPr>
            <a:spLocks noChangeShapeType="1"/>
          </p:cNvSpPr>
          <p:nvPr/>
        </p:nvSpPr>
        <p:spPr bwMode="auto">
          <a:xfrm flipH="1" flipV="1">
            <a:off x="3124200" y="6140450"/>
            <a:ext cx="7620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8" name="Line 25"/>
          <p:cNvSpPr>
            <a:spLocks noChangeShapeType="1"/>
          </p:cNvSpPr>
          <p:nvPr/>
        </p:nvSpPr>
        <p:spPr bwMode="auto">
          <a:xfrm flipH="1" flipV="1">
            <a:off x="2971800" y="6292850"/>
            <a:ext cx="8382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9" name="Line 26"/>
          <p:cNvSpPr>
            <a:spLocks noChangeShapeType="1"/>
          </p:cNvSpPr>
          <p:nvPr/>
        </p:nvSpPr>
        <p:spPr bwMode="auto">
          <a:xfrm flipH="1" flipV="1">
            <a:off x="4800600" y="6140450"/>
            <a:ext cx="10668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10" name="Line 27"/>
          <p:cNvSpPr>
            <a:spLocks noChangeShapeType="1"/>
          </p:cNvSpPr>
          <p:nvPr/>
        </p:nvSpPr>
        <p:spPr bwMode="auto">
          <a:xfrm flipH="1" flipV="1">
            <a:off x="4876800" y="6292850"/>
            <a:ext cx="11430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11" name="Text Box 28"/>
          <p:cNvSpPr txBox="1">
            <a:spLocks noChangeArrowheads="1"/>
          </p:cNvSpPr>
          <p:nvPr/>
        </p:nvSpPr>
        <p:spPr bwMode="auto">
          <a:xfrm>
            <a:off x="3276600" y="22542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400A</a:t>
            </a:r>
          </a:p>
        </p:txBody>
      </p:sp>
      <p:sp>
        <p:nvSpPr>
          <p:cNvPr id="16412" name="Text Box 29"/>
          <p:cNvSpPr txBox="1">
            <a:spLocks noChangeArrowheads="1"/>
          </p:cNvSpPr>
          <p:nvPr/>
        </p:nvSpPr>
        <p:spPr bwMode="auto">
          <a:xfrm>
            <a:off x="4495800" y="27876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400A</a:t>
            </a:r>
          </a:p>
        </p:txBody>
      </p:sp>
      <p:sp>
        <p:nvSpPr>
          <p:cNvPr id="16413" name="Text Box 30"/>
          <p:cNvSpPr txBox="1">
            <a:spLocks noChangeArrowheads="1"/>
          </p:cNvSpPr>
          <p:nvPr/>
        </p:nvSpPr>
        <p:spPr bwMode="auto">
          <a:xfrm>
            <a:off x="6019800" y="33210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400A</a:t>
            </a:r>
          </a:p>
        </p:txBody>
      </p:sp>
      <p:sp>
        <p:nvSpPr>
          <p:cNvPr id="16414" name="Text Box 31"/>
          <p:cNvSpPr txBox="1">
            <a:spLocks noChangeArrowheads="1"/>
          </p:cNvSpPr>
          <p:nvPr/>
        </p:nvSpPr>
        <p:spPr bwMode="auto">
          <a:xfrm>
            <a:off x="4495800" y="49974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5A</a:t>
            </a:r>
          </a:p>
        </p:txBody>
      </p:sp>
      <p:sp>
        <p:nvSpPr>
          <p:cNvPr id="16415" name="Text Box 32"/>
          <p:cNvSpPr txBox="1">
            <a:spLocks noChangeArrowheads="1"/>
          </p:cNvSpPr>
          <p:nvPr/>
        </p:nvSpPr>
        <p:spPr bwMode="auto">
          <a:xfrm>
            <a:off x="3124200" y="49974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5A</a:t>
            </a:r>
          </a:p>
        </p:txBody>
      </p:sp>
      <p:pic>
        <p:nvPicPr>
          <p:cNvPr id="16416" name="Picture 33"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4056062"/>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Text Box 34"/>
          <p:cNvSpPr txBox="1">
            <a:spLocks noChangeArrowheads="1"/>
          </p:cNvSpPr>
          <p:nvPr/>
        </p:nvSpPr>
        <p:spPr bwMode="auto">
          <a:xfrm>
            <a:off x="6432301" y="5584964"/>
            <a:ext cx="25277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000" dirty="0"/>
              <a:t>Customer Load Meter Test</a:t>
            </a:r>
          </a:p>
        </p:txBody>
      </p:sp>
      <p:sp>
        <p:nvSpPr>
          <p:cNvPr id="16418" name="Rectangle 35"/>
          <p:cNvSpPr>
            <a:spLocks noChangeArrowheads="1"/>
          </p:cNvSpPr>
          <p:nvPr/>
        </p:nvSpPr>
        <p:spPr bwMode="auto">
          <a:xfrm>
            <a:off x="25400" y="1990725"/>
            <a:ext cx="8686800" cy="2146300"/>
          </a:xfrm>
          <a:prstGeom prst="rect">
            <a:avLst/>
          </a:prstGeom>
          <a:solidFill>
            <a:schemeClr val="bg2">
              <a:alpha val="38823"/>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sp>
        <p:nvSpPr>
          <p:cNvPr id="16420" name="AutoShape 37"/>
          <p:cNvSpPr>
            <a:spLocks noChangeArrowheads="1"/>
          </p:cNvSpPr>
          <p:nvPr/>
        </p:nvSpPr>
        <p:spPr bwMode="auto">
          <a:xfrm rot="-719545">
            <a:off x="990599" y="3364718"/>
            <a:ext cx="3657600" cy="990600"/>
          </a:xfrm>
          <a:prstGeom prst="curvedDownArrow">
            <a:avLst>
              <a:gd name="adj1" fmla="val 73846"/>
              <a:gd name="adj2" fmla="val 14769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sp>
        <p:nvSpPr>
          <p:cNvPr id="16421" name="Text Box 38"/>
          <p:cNvSpPr txBox="1">
            <a:spLocks noChangeArrowheads="1"/>
          </p:cNvSpPr>
          <p:nvPr/>
        </p:nvSpPr>
        <p:spPr bwMode="auto">
          <a:xfrm>
            <a:off x="3810000" y="5486400"/>
            <a:ext cx="1117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eaLnBrk="1" hangingPunct="1"/>
            <a:r>
              <a:rPr lang="en-US" altLang="en-US" sz="9600" b="1" dirty="0">
                <a:solidFill>
                  <a:srgbClr val="99FF66"/>
                </a:solidFill>
                <a:latin typeface="Wingdings 2" pitchFamily="18" charset="2"/>
              </a:rPr>
              <a:t>P</a:t>
            </a:r>
          </a:p>
        </p:txBody>
      </p:sp>
      <p:sp>
        <p:nvSpPr>
          <p:cNvPr id="7" name="Text Box 34">
            <a:extLst>
              <a:ext uri="{FF2B5EF4-FFF2-40B4-BE49-F238E27FC236}">
                <a16:creationId xmlns:a16="http://schemas.microsoft.com/office/drawing/2014/main" id="{C6EEE4B6-BB65-6F30-A2F7-28303B778123}"/>
              </a:ext>
            </a:extLst>
          </p:cNvPr>
          <p:cNvSpPr txBox="1">
            <a:spLocks noChangeArrowheads="1"/>
          </p:cNvSpPr>
          <p:nvPr/>
        </p:nvSpPr>
        <p:spPr bwMode="auto">
          <a:xfrm>
            <a:off x="6457701" y="4414907"/>
            <a:ext cx="25277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000" dirty="0"/>
              <a:t>Isolate the Meter</a:t>
            </a:r>
          </a:p>
          <a:p>
            <a:pPr algn="ctr" eaLnBrk="1" hangingPunct="1"/>
            <a:r>
              <a:rPr lang="en-US" altLang="en-US" sz="2000" dirty="0"/>
              <a:t>from the Service</a:t>
            </a:r>
          </a:p>
        </p:txBody>
      </p:sp>
      <p:pic>
        <p:nvPicPr>
          <p:cNvPr id="8" name="Picture 2">
            <a:extLst>
              <a:ext uri="{FF2B5EF4-FFF2-40B4-BE49-F238E27FC236}">
                <a16:creationId xmlns:a16="http://schemas.microsoft.com/office/drawing/2014/main" id="{26BF8AB3-17FB-65B4-BEBE-CE8EFB6EA6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799" y="4293707"/>
            <a:ext cx="1904999" cy="244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7763BD9-42CD-4036-33A9-7CC0F85AA2AE}"/>
              </a:ext>
            </a:extLst>
          </p:cNvPr>
          <p:cNvSpPr>
            <a:spLocks noGrp="1" noChangeArrowheads="1"/>
          </p:cNvSpPr>
          <p:nvPr>
            <p:ph type="title"/>
          </p:nvPr>
        </p:nvSpPr>
        <p:spPr>
          <a:xfrm>
            <a:off x="1441450" y="171450"/>
            <a:ext cx="7208838" cy="679450"/>
          </a:xfrm>
        </p:spPr>
        <p:txBody>
          <a:bodyPr/>
          <a:lstStyle/>
          <a:p>
            <a:pPr eaLnBrk="1" fontAlgn="auto" hangingPunct="1">
              <a:spcAft>
                <a:spcPts val="0"/>
              </a:spcAft>
              <a:defRPr/>
            </a:pPr>
            <a:r>
              <a:rPr altLang="en-US" dirty="0">
                <a:solidFill>
                  <a:srgbClr val="FF0000"/>
                </a:solidFill>
              </a:rPr>
              <a:t>Periodic Site Inspections…</a:t>
            </a:r>
          </a:p>
        </p:txBody>
      </p:sp>
      <p:sp>
        <p:nvSpPr>
          <p:cNvPr id="48131" name="Footer Placeholder 1">
            <a:extLst>
              <a:ext uri="{FF2B5EF4-FFF2-40B4-BE49-F238E27FC236}">
                <a16:creationId xmlns:a16="http://schemas.microsoft.com/office/drawing/2014/main" id="{3E57414C-B2BF-A608-8A15-CD4393F1810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8132" name="Slide Number Placeholder 1">
            <a:extLst>
              <a:ext uri="{FF2B5EF4-FFF2-40B4-BE49-F238E27FC236}">
                <a16:creationId xmlns:a16="http://schemas.microsoft.com/office/drawing/2014/main" id="{8444AE87-AB37-C4E5-8F60-258C0050904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D372433-847B-4FCF-85E6-96478F7A20EA}" type="slidenum">
              <a:rPr lang="en-US" altLang="en-US" sz="1200" smtClean="0">
                <a:solidFill>
                  <a:srgbClr val="FFFFFF"/>
                </a:solidFill>
                <a:latin typeface="Arial" panose="020B0604020202020204" pitchFamily="34" charset="0"/>
              </a:rPr>
              <a:pPr>
                <a:lnSpc>
                  <a:spcPct val="100000"/>
                </a:lnSpc>
                <a:spcBef>
                  <a:spcPct val="0"/>
                </a:spcBef>
                <a:buFontTx/>
                <a:buNone/>
              </a:pPr>
              <a:t>25</a:t>
            </a:fld>
            <a:endParaRPr lang="en-US" altLang="en-US" sz="1200">
              <a:solidFill>
                <a:srgbClr val="FFFFFF"/>
              </a:solidFill>
              <a:latin typeface="Arial" panose="020B0604020202020204" pitchFamily="34" charset="0"/>
            </a:endParaRPr>
          </a:p>
        </p:txBody>
      </p:sp>
      <p:sp>
        <p:nvSpPr>
          <p:cNvPr id="3" name="Rectangle 2">
            <a:extLst>
              <a:ext uri="{FF2B5EF4-FFF2-40B4-BE49-F238E27FC236}">
                <a16:creationId xmlns:a16="http://schemas.microsoft.com/office/drawing/2014/main" id="{BB6F8E1B-6094-EEBD-322A-F60C270914D6}"/>
              </a:ext>
            </a:extLst>
          </p:cNvPr>
          <p:cNvSpPr/>
          <p:nvPr/>
        </p:nvSpPr>
        <p:spPr>
          <a:xfrm>
            <a:off x="400050" y="1150938"/>
            <a:ext cx="4572000" cy="5570537"/>
          </a:xfrm>
          <a:prstGeom prst="rect">
            <a:avLst/>
          </a:prstGeom>
        </p:spPr>
        <p:txBody>
          <a:bodyPr>
            <a:spAutoFit/>
          </a:bodyPr>
          <a:lstStyle/>
          <a:p>
            <a:pPr algn="ctr">
              <a:defRPr/>
            </a:pPr>
            <a:r>
              <a:rPr lang="en-US" altLang="en-US" sz="2000" b="1" u="sng" kern="0" dirty="0">
                <a:solidFill>
                  <a:srgbClr val="FF0000"/>
                </a:solidFill>
                <a:latin typeface="Arial" charset="0"/>
              </a:rPr>
              <a:t>….Can Discover or Prevent:</a:t>
            </a:r>
          </a:p>
          <a:p>
            <a:pPr marL="342900" indent="-342900">
              <a:buFont typeface="Arial" panose="020B0604020202020204" pitchFamily="34" charset="0"/>
              <a:buChar char="•"/>
              <a:defRPr/>
            </a:pPr>
            <a:endParaRPr lang="en-US" altLang="en-US" sz="2000" kern="0" dirty="0">
              <a:latin typeface="Arial" charset="0"/>
            </a:endParaRPr>
          </a:p>
          <a:p>
            <a:pPr marL="342900" indent="-342900">
              <a:buFont typeface="Arial" panose="020B0604020202020204" pitchFamily="34" charset="0"/>
              <a:buChar char="•"/>
              <a:defRPr/>
            </a:pPr>
            <a:r>
              <a:rPr lang="en-US" altLang="en-US" sz="2000" kern="0" dirty="0">
                <a:latin typeface="Arial" charset="0"/>
              </a:rPr>
              <a:t>Billing Errors</a:t>
            </a:r>
          </a:p>
          <a:p>
            <a:pPr marL="342900" indent="-342900">
              <a:buFont typeface="Arial" panose="020B0604020202020204" pitchFamily="34" charset="0"/>
              <a:buChar char="•"/>
              <a:defRPr/>
            </a:pPr>
            <a:r>
              <a:rPr lang="en-US" altLang="en-US" sz="2000" kern="0" dirty="0">
                <a:latin typeface="Arial" charset="0"/>
              </a:rPr>
              <a:t>Bad Metering set-up</a:t>
            </a:r>
          </a:p>
          <a:p>
            <a:pPr marL="342900" indent="-342900">
              <a:buFont typeface="Arial" panose="020B0604020202020204" pitchFamily="34" charset="0"/>
              <a:buChar char="•"/>
              <a:defRPr/>
            </a:pPr>
            <a:r>
              <a:rPr lang="en-US" altLang="en-US" sz="2000" kern="0" dirty="0">
                <a:latin typeface="Arial" charset="0"/>
              </a:rPr>
              <a:t>Detect Current Diversion</a:t>
            </a:r>
          </a:p>
          <a:p>
            <a:pPr marL="342900" indent="-342900">
              <a:buFont typeface="Arial" panose="020B0604020202020204" pitchFamily="34" charset="0"/>
              <a:buChar char="•"/>
              <a:defRPr/>
            </a:pPr>
            <a:r>
              <a:rPr lang="en-US" altLang="en-US" sz="2000" kern="0" dirty="0">
                <a:latin typeface="Arial" charset="0"/>
              </a:rPr>
              <a:t>Identify Potential Safety Issues</a:t>
            </a:r>
          </a:p>
          <a:p>
            <a:pPr marL="342900" indent="-342900">
              <a:buFont typeface="Arial" panose="020B0604020202020204" pitchFamily="34" charset="0"/>
              <a:buChar char="•"/>
              <a:defRPr/>
            </a:pPr>
            <a:r>
              <a:rPr lang="en-US" altLang="en-US" sz="2000" kern="0" dirty="0">
                <a:latin typeface="Arial" charset="0"/>
              </a:rPr>
              <a:t>Metering Issues (issues not </a:t>
            </a:r>
            <a:br>
              <a:rPr lang="en-US" altLang="en-US" sz="2000" kern="0" dirty="0">
                <a:latin typeface="Arial" charset="0"/>
              </a:rPr>
            </a:br>
            <a:r>
              <a:rPr lang="en-US" altLang="en-US" sz="2000" kern="0" dirty="0">
                <a:latin typeface="Arial" charset="0"/>
              </a:rPr>
              <a:t>related to meter accuracy)</a:t>
            </a:r>
          </a:p>
          <a:p>
            <a:pPr marL="342900" indent="-342900">
              <a:buFont typeface="Arial" panose="020B0604020202020204" pitchFamily="34" charset="0"/>
              <a:buChar char="•"/>
              <a:defRPr/>
            </a:pPr>
            <a:r>
              <a:rPr lang="en-US" altLang="en-US" sz="2000" kern="0" dirty="0">
                <a:latin typeface="Arial" charset="0"/>
              </a:rPr>
              <a:t>AMR/AMI Communications </a:t>
            </a:r>
            <a:r>
              <a:rPr lang="en-US" altLang="en-US" sz="2000" dirty="0">
                <a:latin typeface="Arial" charset="0"/>
              </a:rPr>
              <a:t>Issues</a:t>
            </a:r>
          </a:p>
          <a:p>
            <a:pPr marL="342900" indent="-342900">
              <a:buFont typeface="Arial" panose="020B0604020202020204" pitchFamily="34" charset="0"/>
              <a:buChar char="•"/>
              <a:defRPr/>
            </a:pPr>
            <a:r>
              <a:rPr lang="en-US" altLang="en-US" sz="2000" dirty="0">
                <a:latin typeface="Arial" charset="0"/>
              </a:rPr>
              <a:t>The need for Unscheduled Truck Rolls due to Undetected Field Related Issues</a:t>
            </a:r>
          </a:p>
          <a:p>
            <a:pPr marL="342900" indent="-342900">
              <a:buFont typeface="Arial" panose="020B0604020202020204" pitchFamily="34" charset="0"/>
              <a:buChar char="•"/>
              <a:defRPr/>
            </a:pPr>
            <a:r>
              <a:rPr lang="en-US" altLang="en-US" sz="2000" dirty="0">
                <a:latin typeface="Arial" charset="0"/>
              </a:rPr>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latin typeface="Arial" charset="0"/>
            </a:endParaRPr>
          </a:p>
          <a:p>
            <a:pPr marL="342900" indent="-342900">
              <a:buFont typeface="Arial" panose="020B0604020202020204" pitchFamily="34" charset="0"/>
              <a:buChar char="•"/>
              <a:defRPr/>
            </a:pPr>
            <a:endParaRPr lang="en-US" kern="0" dirty="0">
              <a:latin typeface="Arial" charset="0"/>
            </a:endParaRPr>
          </a:p>
        </p:txBody>
      </p:sp>
      <p:pic>
        <p:nvPicPr>
          <p:cNvPr id="48134" name="Picture 6">
            <a:extLst>
              <a:ext uri="{FF2B5EF4-FFF2-40B4-BE49-F238E27FC236}">
                <a16:creationId xmlns:a16="http://schemas.microsoft.com/office/drawing/2014/main" id="{34D46FAC-4DEC-CC4E-5C0B-A484C3FC9D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2286000"/>
            <a:ext cx="35544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Slide Number Placeholder 3">
            <a:extLst>
              <a:ext uri="{FF2B5EF4-FFF2-40B4-BE49-F238E27FC236}">
                <a16:creationId xmlns:a16="http://schemas.microsoft.com/office/drawing/2014/main" id="{3ABC6B5E-10BE-2BA9-BD7A-CB3511A6FC2F}"/>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82382D69-2A1F-45B1-8761-DD450D0418BF}" type="slidenum">
              <a:rPr lang="en-US" altLang="en-US" sz="1200">
                <a:solidFill>
                  <a:srgbClr val="898989"/>
                </a:solidFill>
                <a:latin typeface="Arial" panose="020B0604020202020204" pitchFamily="34" charset="0"/>
              </a:rPr>
              <a:pPr algn="r">
                <a:lnSpc>
                  <a:spcPct val="100000"/>
                </a:lnSpc>
                <a:spcBef>
                  <a:spcPct val="0"/>
                </a:spcBef>
                <a:buFontTx/>
                <a:buNone/>
              </a:pPr>
              <a:t>25</a:t>
            </a:fld>
            <a:endParaRPr lang="en-US" altLang="en-US" sz="1200">
              <a:solidFill>
                <a:srgbClr val="898989"/>
              </a:solidFill>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9">
            <a:extLst>
              <a:ext uri="{FF2B5EF4-FFF2-40B4-BE49-F238E27FC236}">
                <a16:creationId xmlns:a16="http://schemas.microsoft.com/office/drawing/2014/main" id="{E02D832D-EB9A-F83F-EA1B-D45280CA5AA3}"/>
              </a:ext>
            </a:extLst>
          </p:cNvPr>
          <p:cNvSpPr>
            <a:spLocks noGrp="1" noChangeArrowheads="1"/>
          </p:cNvSpPr>
          <p:nvPr>
            <p:ph type="title"/>
          </p:nvPr>
        </p:nvSpPr>
        <p:spPr>
          <a:xfrm>
            <a:off x="1447800" y="152400"/>
            <a:ext cx="7208838" cy="679450"/>
          </a:xfrm>
        </p:spPr>
        <p:txBody>
          <a:bodyPr/>
          <a:lstStyle/>
          <a:p>
            <a:pPr eaLnBrk="1" fontAlgn="auto" hangingPunct="1">
              <a:spcAft>
                <a:spcPts val="0"/>
              </a:spcAft>
              <a:defRPr/>
            </a:pPr>
            <a:r>
              <a:rPr altLang="en-US" dirty="0">
                <a:solidFill>
                  <a:srgbClr val="FF0000"/>
                </a:solidFill>
              </a:rPr>
              <a:t>Shop Testing </a:t>
            </a:r>
          </a:p>
        </p:txBody>
      </p:sp>
      <p:sp>
        <p:nvSpPr>
          <p:cNvPr id="49155" name="Rectangle 7">
            <a:extLst>
              <a:ext uri="{FF2B5EF4-FFF2-40B4-BE49-F238E27FC236}">
                <a16:creationId xmlns:a16="http://schemas.microsoft.com/office/drawing/2014/main" id="{AB30C31B-8CF6-315D-BCE8-7DD7B0048B86}"/>
              </a:ext>
            </a:extLst>
          </p:cNvPr>
          <p:cNvSpPr>
            <a:spLocks noGrp="1" noChangeArrowheads="1"/>
          </p:cNvSpPr>
          <p:nvPr>
            <p:ph idx="1"/>
          </p:nvPr>
        </p:nvSpPr>
        <p:spPr>
          <a:xfrm>
            <a:off x="390525" y="1312863"/>
            <a:ext cx="7886700" cy="4841875"/>
          </a:xfrm>
          <a:solidFill>
            <a:schemeClr val="bg2"/>
          </a:solidFill>
        </p:spPr>
        <p:txBody>
          <a:bodyPr/>
          <a:lstStyle/>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Accuracy Testing</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Meter Communications Performance </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Software &amp; Firmware Verification</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Setting Verification</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Functional Testing </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Disconnect/Reconnect Functionality</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and as left setting</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Ratio and accuracy testing</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Polarity checking </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Accuracy class determination</a:t>
            </a:r>
          </a:p>
        </p:txBody>
      </p:sp>
      <p:sp>
        <p:nvSpPr>
          <p:cNvPr id="49156" name="Footer Placeholder 1">
            <a:extLst>
              <a:ext uri="{FF2B5EF4-FFF2-40B4-BE49-F238E27FC236}">
                <a16:creationId xmlns:a16="http://schemas.microsoft.com/office/drawing/2014/main" id="{DDC6B7C3-2500-5DFA-E3A3-47148C67EFBF}"/>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9157" name="Slide Number Placeholder 1">
            <a:extLst>
              <a:ext uri="{FF2B5EF4-FFF2-40B4-BE49-F238E27FC236}">
                <a16:creationId xmlns:a16="http://schemas.microsoft.com/office/drawing/2014/main" id="{E5BBF86C-46E1-5906-6695-6EA861E93C9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1B6DBD0-F887-48A2-8C9A-A192CD133AD7}" type="slidenum">
              <a:rPr lang="en-US" altLang="en-US" sz="1200" smtClean="0">
                <a:solidFill>
                  <a:srgbClr val="FFFFFF"/>
                </a:solidFill>
                <a:latin typeface="Arial" panose="020B0604020202020204" pitchFamily="34" charset="0"/>
              </a:rPr>
              <a:pPr>
                <a:lnSpc>
                  <a:spcPct val="100000"/>
                </a:lnSpc>
                <a:spcBef>
                  <a:spcPct val="0"/>
                </a:spcBef>
                <a:buFontTx/>
                <a:buNone/>
              </a:pPr>
              <a:t>26</a:t>
            </a:fld>
            <a:endParaRPr lang="en-US" altLang="en-US" sz="1200">
              <a:solidFill>
                <a:srgbClr val="FFFFFF"/>
              </a:solidFill>
              <a:latin typeface="Arial" panose="020B0604020202020204" pitchFamily="34" charset="0"/>
            </a:endParaRPr>
          </a:p>
        </p:txBody>
      </p:sp>
      <p:pic>
        <p:nvPicPr>
          <p:cNvPr id="49158" name="Picture 3">
            <a:extLst>
              <a:ext uri="{FF2B5EF4-FFF2-40B4-BE49-F238E27FC236}">
                <a16:creationId xmlns:a16="http://schemas.microsoft.com/office/drawing/2014/main" id="{7C8831BB-66F2-FDA6-F26C-BE352686C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263" y="3910013"/>
            <a:ext cx="3181350" cy="278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9" name="Picture 10">
            <a:extLst>
              <a:ext uri="{FF2B5EF4-FFF2-40B4-BE49-F238E27FC236}">
                <a16:creationId xmlns:a16="http://schemas.microsoft.com/office/drawing/2014/main" id="{3AF6C96D-84DC-762B-50A9-46C2B1A6C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016"/>
          <a:stretch>
            <a:fillRect/>
          </a:stretch>
        </p:blipFill>
        <p:spPr bwMode="auto">
          <a:xfrm>
            <a:off x="6029325" y="1004888"/>
            <a:ext cx="2914650" cy="295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9">
            <a:extLst>
              <a:ext uri="{FF2B5EF4-FFF2-40B4-BE49-F238E27FC236}">
                <a16:creationId xmlns:a16="http://schemas.microsoft.com/office/drawing/2014/main" id="{525E955F-7AAD-308B-37AB-CB48827CF9A3}"/>
              </a:ext>
            </a:extLst>
          </p:cNvPr>
          <p:cNvSpPr>
            <a:spLocks noGrp="1" noChangeArrowheads="1"/>
          </p:cNvSpPr>
          <p:nvPr>
            <p:ph type="title"/>
          </p:nvPr>
        </p:nvSpPr>
        <p:spPr>
          <a:xfrm>
            <a:off x="1012825" y="152400"/>
            <a:ext cx="7521575" cy="777875"/>
          </a:xfrm>
        </p:spPr>
        <p:txBody>
          <a:bodyPr/>
          <a:lstStyle/>
          <a:p>
            <a:pPr eaLnBrk="1" fontAlgn="auto" hangingPunct="1">
              <a:spcAft>
                <a:spcPts val="0"/>
              </a:spcAft>
              <a:defRPr/>
            </a:pPr>
            <a:r>
              <a:rPr altLang="en-US" dirty="0">
                <a:solidFill>
                  <a:srgbClr val="FF0000"/>
                </a:solidFill>
              </a:rPr>
              <a:t>Shop Testing Programs </a:t>
            </a:r>
          </a:p>
        </p:txBody>
      </p:sp>
      <p:sp>
        <p:nvSpPr>
          <p:cNvPr id="51203" name="Rectangle 7">
            <a:extLst>
              <a:ext uri="{FF2B5EF4-FFF2-40B4-BE49-F238E27FC236}">
                <a16:creationId xmlns:a16="http://schemas.microsoft.com/office/drawing/2014/main" id="{FA83042B-CFE1-7822-E85F-C271C85E8D7D}"/>
              </a:ext>
            </a:extLst>
          </p:cNvPr>
          <p:cNvSpPr>
            <a:spLocks noGrp="1" noChangeArrowheads="1"/>
          </p:cNvSpPr>
          <p:nvPr>
            <p:ph idx="1"/>
          </p:nvPr>
        </p:nvSpPr>
        <p:spPr>
          <a:xfrm>
            <a:off x="304800" y="1243013"/>
            <a:ext cx="6019800" cy="4343400"/>
          </a:xfrm>
        </p:spPr>
        <p:txBody>
          <a:bodyPr>
            <a:normAutofit fontScale="92500" lnSpcReduction="10000"/>
          </a:bodyPr>
          <a:lstStyle/>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100% of all Transformers</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If not possible then sample testing of all and 100% of all those over a certain size for CT’s and all VT’s (generally not a large volume)</a:t>
            </a:r>
          </a:p>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Transformer testing should include </a:t>
            </a:r>
          </a:p>
          <a:p>
            <a:pPr lvl="1" eaLnBrk="1" hangingPunct="1">
              <a:spcBef>
                <a:spcPct val="0"/>
              </a:spcBef>
            </a:pPr>
            <a:r>
              <a:rPr lang="en-US" altLang="en-US" sz="1600">
                <a:latin typeface="Arial" panose="020B0604020202020204" pitchFamily="34" charset="0"/>
                <a:cs typeface="Arial" panose="020B0604020202020204" pitchFamily="34" charset="0"/>
              </a:rPr>
              <a:t>Ratio and accuracy testing</a:t>
            </a:r>
          </a:p>
          <a:p>
            <a:pPr lvl="1" eaLnBrk="1" hangingPunct="1">
              <a:spcBef>
                <a:spcPct val="0"/>
              </a:spcBef>
            </a:pPr>
            <a:r>
              <a:rPr lang="en-US" altLang="en-US" sz="1600">
                <a:latin typeface="Arial" panose="020B0604020202020204" pitchFamily="34" charset="0"/>
                <a:cs typeface="Arial" panose="020B0604020202020204" pitchFamily="34" charset="0"/>
              </a:rPr>
              <a:t>Polarity checking </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Accuracy class determination</a:t>
            </a:r>
          </a:p>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100% of all transformer rated meters</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If not possible then sample testing of all transformer rated meters and 100% of all those going into a certain size service and over</a:t>
            </a:r>
          </a:p>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Meter testing should include:</a:t>
            </a:r>
          </a:p>
          <a:p>
            <a:pPr lvl="1" eaLnBrk="1" hangingPunct="1">
              <a:spcBef>
                <a:spcPct val="0"/>
              </a:spcBef>
            </a:pPr>
            <a:r>
              <a:rPr lang="en-US" altLang="en-US" sz="1600">
                <a:latin typeface="Arial" panose="020B0604020202020204" pitchFamily="34" charset="0"/>
                <a:cs typeface="Arial" panose="020B0604020202020204" pitchFamily="34" charset="0"/>
              </a:rPr>
              <a:t>Software &amp; Firmware Verification</a:t>
            </a:r>
          </a:p>
          <a:p>
            <a:pPr lvl="1" eaLnBrk="1" hangingPunct="1">
              <a:spcBef>
                <a:spcPct val="0"/>
              </a:spcBef>
            </a:pPr>
            <a:r>
              <a:rPr lang="en-US" altLang="en-US" sz="1600">
                <a:latin typeface="Arial" panose="020B0604020202020204" pitchFamily="34" charset="0"/>
                <a:cs typeface="Arial" panose="020B0604020202020204" pitchFamily="34" charset="0"/>
              </a:rPr>
              <a:t>Setting Verification</a:t>
            </a:r>
          </a:p>
          <a:p>
            <a:pPr lvl="1" eaLnBrk="1" hangingPunct="1">
              <a:spcBef>
                <a:spcPct val="0"/>
              </a:spcBef>
            </a:pPr>
            <a:r>
              <a:rPr lang="en-US" altLang="en-US" sz="1600">
                <a:latin typeface="Arial" panose="020B0604020202020204" pitchFamily="34" charset="0"/>
                <a:cs typeface="Arial" panose="020B0604020202020204" pitchFamily="34" charset="0"/>
              </a:rPr>
              <a:t>Functional Testing </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Disconnect/Reconnect Functionality</a:t>
            </a:r>
            <a:br>
              <a:rPr lang="en-US" altLang="en-US" sz="1600">
                <a:latin typeface="Arial" panose="020B0604020202020204" pitchFamily="34" charset="0"/>
                <a:cs typeface="Arial" panose="020B0604020202020204" pitchFamily="34" charset="0"/>
              </a:rPr>
            </a:br>
            <a:r>
              <a:rPr lang="en-US" altLang="en-US" sz="1600">
                <a:latin typeface="Arial" panose="020B0604020202020204" pitchFamily="34" charset="0"/>
                <a:cs typeface="Arial" panose="020B0604020202020204" pitchFamily="34" charset="0"/>
              </a:rPr>
              <a:t>and as left setting</a:t>
            </a:r>
          </a:p>
        </p:txBody>
      </p:sp>
      <p:sp>
        <p:nvSpPr>
          <p:cNvPr id="51206" name="Footer Placeholder 1">
            <a:extLst>
              <a:ext uri="{FF2B5EF4-FFF2-40B4-BE49-F238E27FC236}">
                <a16:creationId xmlns:a16="http://schemas.microsoft.com/office/drawing/2014/main" id="{3AFD135C-AA1E-329B-C24E-E4DDE33EF93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1204" name="Slide Number Placeholder 1">
            <a:extLst>
              <a:ext uri="{FF2B5EF4-FFF2-40B4-BE49-F238E27FC236}">
                <a16:creationId xmlns:a16="http://schemas.microsoft.com/office/drawing/2014/main" id="{1C855EA6-BEE5-8134-8EED-B56633DA938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1773841-B4D6-49A0-B32E-0445AADF219D}" type="slidenum">
              <a:rPr lang="en-US" altLang="en-US" sz="1200" smtClean="0">
                <a:solidFill>
                  <a:srgbClr val="FFFFFF"/>
                </a:solidFill>
                <a:latin typeface="Arial" panose="020B0604020202020204" pitchFamily="34" charset="0"/>
              </a:rPr>
              <a:pPr>
                <a:lnSpc>
                  <a:spcPct val="100000"/>
                </a:lnSpc>
                <a:spcBef>
                  <a:spcPct val="0"/>
                </a:spcBef>
                <a:buFontTx/>
                <a:buNone/>
              </a:pPr>
              <a:t>27</a:t>
            </a:fld>
            <a:endParaRPr lang="en-US" altLang="en-US" sz="1200">
              <a:solidFill>
                <a:srgbClr val="FFFFFF"/>
              </a:solidFill>
              <a:latin typeface="Arial" panose="020B0604020202020204" pitchFamily="34" charset="0"/>
            </a:endParaRPr>
          </a:p>
        </p:txBody>
      </p:sp>
      <p:pic>
        <p:nvPicPr>
          <p:cNvPr id="51205" name="Picture 5">
            <a:extLst>
              <a:ext uri="{FF2B5EF4-FFF2-40B4-BE49-F238E27FC236}">
                <a16:creationId xmlns:a16="http://schemas.microsoft.com/office/drawing/2014/main" id="{364F43FD-CB6F-DCF4-ACF7-4C4FFF314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33600"/>
            <a:ext cx="2274888"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Slide Number Placeholder 3">
            <a:extLst>
              <a:ext uri="{FF2B5EF4-FFF2-40B4-BE49-F238E27FC236}">
                <a16:creationId xmlns:a16="http://schemas.microsoft.com/office/drawing/2014/main" id="{8B2F7F3B-DE1B-7D1B-3E46-DF0BA06F91C4}"/>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DA28E6D4-8C54-4B21-9659-62ADB5682E05}" type="slidenum">
              <a:rPr lang="en-US" altLang="en-US" sz="1200">
                <a:solidFill>
                  <a:srgbClr val="898989"/>
                </a:solidFill>
                <a:latin typeface="Arial" panose="020B0604020202020204" pitchFamily="34" charset="0"/>
              </a:rPr>
              <a:pPr algn="r">
                <a:lnSpc>
                  <a:spcPct val="100000"/>
                </a:lnSpc>
                <a:spcBef>
                  <a:spcPct val="0"/>
                </a:spcBef>
                <a:buFontTx/>
                <a:buNone/>
              </a:pPr>
              <a:t>27</a:t>
            </a:fld>
            <a:endParaRPr lang="en-US" altLang="en-US" sz="1200">
              <a:solidFill>
                <a:srgbClr val="898989"/>
              </a:solidFill>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B1FB5DB9-3DF7-75EA-AD12-E487B81DC9C6}"/>
              </a:ext>
            </a:extLst>
          </p:cNvPr>
          <p:cNvSpPr>
            <a:spLocks noGrp="1" noChangeArrowheads="1"/>
          </p:cNvSpPr>
          <p:nvPr>
            <p:ph type="title"/>
          </p:nvPr>
        </p:nvSpPr>
        <p:spPr>
          <a:xfrm>
            <a:off x="1557338" y="234950"/>
            <a:ext cx="7207250" cy="679450"/>
          </a:xfrm>
        </p:spPr>
        <p:txBody>
          <a:bodyPr/>
          <a:lstStyle/>
          <a:p>
            <a:pPr eaLnBrk="1" fontAlgn="auto" hangingPunct="1">
              <a:spcAft>
                <a:spcPts val="0"/>
              </a:spcAft>
              <a:defRPr/>
            </a:pPr>
            <a:r>
              <a:rPr altLang="en-US" dirty="0">
                <a:solidFill>
                  <a:srgbClr val="FF0000"/>
                </a:solidFill>
              </a:rPr>
              <a:t>Summary</a:t>
            </a:r>
          </a:p>
        </p:txBody>
      </p:sp>
      <p:sp>
        <p:nvSpPr>
          <p:cNvPr id="53251" name="Footer Placeholder 1">
            <a:extLst>
              <a:ext uri="{FF2B5EF4-FFF2-40B4-BE49-F238E27FC236}">
                <a16:creationId xmlns:a16="http://schemas.microsoft.com/office/drawing/2014/main" id="{B2FBE4F6-EA30-7332-6AF6-22E194EE94A9}"/>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3252" name="Slide Number Placeholder 1">
            <a:extLst>
              <a:ext uri="{FF2B5EF4-FFF2-40B4-BE49-F238E27FC236}">
                <a16:creationId xmlns:a16="http://schemas.microsoft.com/office/drawing/2014/main" id="{BF28A1D5-E25C-3EAE-3A0D-520059B7106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6A62E01-9F62-4A76-B1AE-91D9617D94A4}" type="slidenum">
              <a:rPr lang="en-US" altLang="en-US" sz="1200" smtClean="0">
                <a:solidFill>
                  <a:srgbClr val="FFFFFF"/>
                </a:solidFill>
                <a:latin typeface="Arial" panose="020B0604020202020204" pitchFamily="34" charset="0"/>
              </a:rPr>
              <a:pPr>
                <a:lnSpc>
                  <a:spcPct val="100000"/>
                </a:lnSpc>
                <a:spcBef>
                  <a:spcPct val="0"/>
                </a:spcBef>
                <a:buFontTx/>
                <a:buNone/>
              </a:pPr>
              <a:t>28</a:t>
            </a:fld>
            <a:endParaRPr lang="en-US" altLang="en-US" sz="1200">
              <a:solidFill>
                <a:srgbClr val="FFFFFF"/>
              </a:solidFill>
              <a:latin typeface="Arial" panose="020B0604020202020204" pitchFamily="34" charset="0"/>
            </a:endParaRPr>
          </a:p>
        </p:txBody>
      </p:sp>
      <p:sp>
        <p:nvSpPr>
          <p:cNvPr id="51204" name="Rectangle 1">
            <a:extLst>
              <a:ext uri="{FF2B5EF4-FFF2-40B4-BE49-F238E27FC236}">
                <a16:creationId xmlns:a16="http://schemas.microsoft.com/office/drawing/2014/main" id="{958282DF-E045-A641-6A10-B3286462AA33}"/>
              </a:ext>
            </a:extLst>
          </p:cNvPr>
          <p:cNvSpPr>
            <a:spLocks noChangeArrowheads="1"/>
          </p:cNvSpPr>
          <p:nvPr/>
        </p:nvSpPr>
        <p:spPr bwMode="auto">
          <a:xfrm>
            <a:off x="457200" y="1143000"/>
            <a:ext cx="8229600" cy="4645025"/>
          </a:xfrm>
          <a:prstGeom prst="rect">
            <a:avLst/>
          </a:prstGeom>
          <a:noFill/>
          <a:ln>
            <a:noFill/>
          </a:ln>
        </p:spPr>
        <p:txBody>
          <a:bodyPr>
            <a:spAutoFit/>
          </a:bodyPr>
          <a:lstStyle>
            <a:lvl1pPr marL="342900" indent="-342900">
              <a:spcBef>
                <a:spcPct val="20000"/>
              </a:spcBef>
              <a:buChar char="•"/>
              <a:defRPr sz="3200">
                <a:solidFill>
                  <a:schemeClr val="tx1"/>
                </a:solidFill>
                <a:latin typeface="Arial" charset="0"/>
              </a:defRPr>
            </a:lvl1pPr>
            <a:lvl2pPr marL="800100" indent="-34290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meter going into a transformer rated service.  This includes a functional test as well as an accuracy test.</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CT going into a transformer rated service.</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VT going into a transformer rated service.</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base line site verification of every transformer rated service in your service territory.</a:t>
            </a:r>
          </a:p>
          <a:p>
            <a:pPr eaLnBrk="1" hangingPunct="1">
              <a:lnSpc>
                <a:spcPct val="90000"/>
              </a:lnSpc>
              <a:spcBef>
                <a:spcPct val="0"/>
              </a:spcBef>
              <a:spcAft>
                <a:spcPct val="50000"/>
              </a:spcAft>
              <a:defRPr/>
            </a:pPr>
            <a:r>
              <a:rPr lang="en-US" altLang="en-US" sz="1700" b="1" dirty="0">
                <a:solidFill>
                  <a:srgbClr val="FF0000"/>
                </a:solidFill>
              </a:rPr>
              <a:t>Use</a:t>
            </a:r>
            <a:r>
              <a:rPr lang="en-US" altLang="en-US" sz="1700" dirty="0"/>
              <a:t> your AMI analytics to determine where there are misses:</a:t>
            </a:r>
          </a:p>
          <a:p>
            <a:pPr lvl="1" eaLnBrk="1" hangingPunct="1">
              <a:lnSpc>
                <a:spcPct val="90000"/>
              </a:lnSpc>
              <a:spcBef>
                <a:spcPct val="0"/>
              </a:spcBef>
              <a:spcAft>
                <a:spcPts val="0"/>
              </a:spcAft>
              <a:buFont typeface="Arial" charset="0"/>
              <a:buChar char="•"/>
              <a:defRPr/>
            </a:pPr>
            <a:r>
              <a:rPr lang="en-US" altLang="en-US" sz="1700" dirty="0"/>
              <a:t>No draw on one leg</a:t>
            </a:r>
          </a:p>
          <a:p>
            <a:pPr lvl="1" eaLnBrk="1" hangingPunct="1">
              <a:lnSpc>
                <a:spcPct val="90000"/>
              </a:lnSpc>
              <a:spcBef>
                <a:spcPct val="0"/>
              </a:spcBef>
              <a:spcAft>
                <a:spcPts val="0"/>
              </a:spcAft>
              <a:buFont typeface="Arial" charset="0"/>
              <a:buChar char="•"/>
              <a:defRPr/>
            </a:pPr>
            <a:r>
              <a:rPr lang="en-US" altLang="en-US" sz="1700" dirty="0"/>
              <a:t>Intermittent draw on one leg</a:t>
            </a:r>
          </a:p>
          <a:p>
            <a:pPr lvl="1" eaLnBrk="1" hangingPunct="1">
              <a:lnSpc>
                <a:spcPct val="90000"/>
              </a:lnSpc>
              <a:spcBef>
                <a:spcPct val="0"/>
              </a:spcBef>
              <a:spcAft>
                <a:spcPts val="0"/>
              </a:spcAft>
              <a:buFont typeface="Arial" charset="0"/>
              <a:buChar char="•"/>
              <a:defRPr/>
            </a:pPr>
            <a:r>
              <a:rPr lang="en-US" altLang="en-US" sz="1700" dirty="0"/>
              <a:t>Performing outside the rated range for the installed transformers</a:t>
            </a:r>
          </a:p>
          <a:p>
            <a:pPr lvl="1" eaLnBrk="1" hangingPunct="1">
              <a:lnSpc>
                <a:spcPct val="90000"/>
              </a:lnSpc>
              <a:spcBef>
                <a:spcPct val="0"/>
              </a:spcBef>
              <a:spcAft>
                <a:spcPts val="0"/>
              </a:spcAft>
              <a:buFont typeface="Arial" charset="0"/>
              <a:buChar char="•"/>
              <a:defRPr/>
            </a:pPr>
            <a:r>
              <a:rPr lang="en-US" altLang="en-US" sz="1700" dirty="0"/>
              <a:t>Reversed polarity</a:t>
            </a:r>
          </a:p>
          <a:p>
            <a:pPr marL="457200" lvl="1" indent="0" eaLnBrk="1" hangingPunct="1">
              <a:lnSpc>
                <a:spcPct val="90000"/>
              </a:lnSpc>
              <a:spcBef>
                <a:spcPct val="0"/>
              </a:spcBef>
              <a:spcAft>
                <a:spcPts val="0"/>
              </a:spcAft>
              <a:buFontTx/>
              <a:buNone/>
              <a:defRPr/>
            </a:pPr>
            <a:endParaRPr lang="en-US" altLang="en-US" sz="1700" dirty="0"/>
          </a:p>
          <a:p>
            <a:pPr eaLnBrk="1" hangingPunct="1">
              <a:lnSpc>
                <a:spcPct val="90000"/>
              </a:lnSpc>
              <a:spcBef>
                <a:spcPct val="0"/>
              </a:spcBef>
              <a:spcAft>
                <a:spcPct val="50000"/>
              </a:spcAft>
              <a:defRPr/>
            </a:pPr>
            <a:r>
              <a:rPr lang="en-US" altLang="en-US" sz="1700" b="1" dirty="0">
                <a:solidFill>
                  <a:srgbClr val="FF0000"/>
                </a:solidFill>
              </a:rPr>
              <a:t>Start</a:t>
            </a:r>
            <a:r>
              <a:rPr lang="en-US" altLang="en-US" sz="1700" dirty="0"/>
              <a:t> checking for field issues all over again.</a:t>
            </a:r>
          </a:p>
          <a:p>
            <a:pPr eaLnBrk="1" hangingPunct="1">
              <a:lnSpc>
                <a:spcPct val="90000"/>
              </a:lnSpc>
              <a:spcBef>
                <a:spcPct val="0"/>
              </a:spcBef>
              <a:spcAft>
                <a:spcPct val="50000"/>
              </a:spcAft>
              <a:defRPr/>
            </a:pPr>
            <a:r>
              <a:rPr lang="en-US" altLang="en-US" sz="1700" b="1" dirty="0">
                <a:solidFill>
                  <a:srgbClr val="FF0000"/>
                </a:solidFill>
              </a:rPr>
              <a:t>Reduce</a:t>
            </a:r>
            <a:r>
              <a:rPr lang="en-US" altLang="en-US" sz="1700" dirty="0"/>
              <a:t> the resources spent on self-contained metering by leveraging your AMI data as much as possible and creating new systems and procedures to replace older processes that did not have the availability of this type of data.</a:t>
            </a:r>
          </a:p>
        </p:txBody>
      </p:sp>
      <p:sp>
        <p:nvSpPr>
          <p:cNvPr id="53254" name="Slide Number Placeholder 3">
            <a:extLst>
              <a:ext uri="{FF2B5EF4-FFF2-40B4-BE49-F238E27FC236}">
                <a16:creationId xmlns:a16="http://schemas.microsoft.com/office/drawing/2014/main" id="{B0AF7890-D711-3BB5-B001-864592324293}"/>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7B05596D-B116-436A-AB5A-043A33D5E631}" type="slidenum">
              <a:rPr lang="en-US" altLang="en-US" sz="1200">
                <a:solidFill>
                  <a:srgbClr val="898989"/>
                </a:solidFill>
                <a:latin typeface="Arial" panose="020B0604020202020204" pitchFamily="34" charset="0"/>
              </a:rPr>
              <a:pPr algn="r">
                <a:lnSpc>
                  <a:spcPct val="100000"/>
                </a:lnSpc>
                <a:spcBef>
                  <a:spcPct val="0"/>
                </a:spcBef>
                <a:buFontTx/>
                <a:buNone/>
              </a:pPr>
              <a:t>28</a:t>
            </a:fld>
            <a:endParaRPr lang="en-US" altLang="en-US" sz="1200">
              <a:solidFill>
                <a:srgbClr val="898989"/>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30830A9C-AC2B-A362-B6C6-D56050CD2F6B}"/>
              </a:ext>
            </a:extLst>
          </p:cNvPr>
          <p:cNvSpPr>
            <a:spLocks noGrp="1" noChangeArrowheads="1"/>
          </p:cNvSpPr>
          <p:nvPr>
            <p:ph type="title"/>
          </p:nvPr>
        </p:nvSpPr>
        <p:spPr>
          <a:xfrm>
            <a:off x="1219200" y="152400"/>
            <a:ext cx="7739063" cy="679450"/>
          </a:xfrm>
        </p:spPr>
        <p:txBody>
          <a:bodyPr/>
          <a:lstStyle/>
          <a:p>
            <a:pPr algn="l" eaLnBrk="1" hangingPunct="1">
              <a:defRPr/>
            </a:pPr>
            <a:r>
              <a:rPr altLang="en-US" dirty="0">
                <a:solidFill>
                  <a:schemeClr val="bg1"/>
                </a:solidFill>
                <a:latin typeface="+mj-lt"/>
                <a:cs typeface="Arial" panose="020B0604020202020204" pitchFamily="34" charset="0"/>
              </a:rPr>
              <a:t>              </a:t>
            </a:r>
            <a:r>
              <a:rPr altLang="en-US" dirty="0">
                <a:solidFill>
                  <a:srgbClr val="FF0000"/>
                </a:solidFill>
                <a:latin typeface="+mj-lt"/>
                <a:cs typeface="Arial" panose="020B0604020202020204" pitchFamily="34" charset="0"/>
              </a:rPr>
              <a:t>Questions and Discussion  </a:t>
            </a:r>
          </a:p>
        </p:txBody>
      </p:sp>
      <p:sp>
        <p:nvSpPr>
          <p:cNvPr id="55299" name="Rectangle 5">
            <a:extLst>
              <a:ext uri="{FF2B5EF4-FFF2-40B4-BE49-F238E27FC236}">
                <a16:creationId xmlns:a16="http://schemas.microsoft.com/office/drawing/2014/main" id="{300B8B21-1FBE-061C-0009-82293F1BC6E9}"/>
              </a:ext>
            </a:extLst>
          </p:cNvPr>
          <p:cNvSpPr>
            <a:spLocks noGrp="1" noChangeArrowheads="1"/>
          </p:cNvSpPr>
          <p:nvPr>
            <p:ph idx="1"/>
          </p:nvPr>
        </p:nvSpPr>
        <p:spPr/>
        <p:txBody>
          <a:bodyPr/>
          <a:lstStyle/>
          <a:p>
            <a:pPr algn="ctr" eaLnBrk="1" hangingPunct="1">
              <a:buFontTx/>
              <a:buNone/>
            </a:pPr>
            <a:r>
              <a:rPr lang="en-US" altLang="en-US" dirty="0">
                <a:latin typeface="Arial" panose="020B0604020202020204" pitchFamily="34" charset="0"/>
                <a:cs typeface="Arial" panose="020B0604020202020204" pitchFamily="34" charset="0"/>
              </a:rPr>
              <a:t>John Carroll</a:t>
            </a:r>
            <a:r>
              <a:rPr kumimoji="0" lang="en-US" altLang="en-US" sz="1600" b="0" i="1"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BSc.EE</a:t>
            </a:r>
            <a:endParaRPr lang="en-US" altLang="en-US" dirty="0">
              <a:latin typeface="Arial" panose="020B0604020202020204" pitchFamily="34" charset="0"/>
              <a:cs typeface="Arial" panose="020B0604020202020204" pitchFamily="34" charset="0"/>
            </a:endParaRPr>
          </a:p>
          <a:p>
            <a:pPr algn="ctr" eaLnBrk="1" hangingPunct="1">
              <a:buFontTx/>
              <a:buNone/>
            </a:pPr>
            <a:r>
              <a:rPr lang="en-US" altLang="en-US" sz="2000" i="1" dirty="0">
                <a:latin typeface="Arial" panose="020B0604020202020204" pitchFamily="34" charset="0"/>
                <a:cs typeface="Arial" panose="020B0604020202020204" pitchFamily="34" charset="0"/>
              </a:rPr>
              <a:t>Western Regional Manager</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john.carroll@tescometering.com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p>
          <a:p>
            <a:pPr algn="ctr" eaLnBrk="1" hangingPunct="1">
              <a:buFontTx/>
              <a:buNone/>
            </a:pPr>
            <a:r>
              <a:rPr lang="en-US" altLang="en-US" sz="2400" b="1" dirty="0">
                <a:latin typeface="Arial" panose="020B0604020202020204" pitchFamily="34" charset="0"/>
                <a:cs typeface="Arial" panose="020B0604020202020204" pitchFamily="34" charset="0"/>
              </a:rPr>
              <a:t>Knopp – A TESCO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FF0000"/>
                </a:solidFill>
                <a:latin typeface="Arial" panose="020B0604020202020204" pitchFamily="34" charset="0"/>
                <a:cs typeface="Arial" panose="020B0604020202020204" pitchFamily="34" charset="0"/>
              </a:rPr>
              <a:t>215.228.0500</a:t>
            </a:r>
            <a:endParaRPr lang="en-US" altLang="en-US" sz="2000" dirty="0">
              <a:solidFill>
                <a:srgbClr val="FF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a:t>
            </a:r>
            <a:br>
              <a:rPr lang="en-US" altLang="en-US" sz="2000" dirty="0">
                <a:latin typeface="Arial" panose="020B0604020202020204" pitchFamily="34" charset="0"/>
                <a:cs typeface="Arial" panose="020B0604020202020204" pitchFamily="34" charset="0"/>
              </a:rPr>
            </a:br>
            <a:r>
              <a:rPr lang="en-US" altLang="en-US" sz="2000" dirty="0">
                <a:solidFill>
                  <a:srgbClr val="FF0000"/>
                </a:solidFill>
                <a:latin typeface="Arial" panose="020B0604020202020204" pitchFamily="34" charset="0"/>
                <a:cs typeface="Arial" panose="020B0604020202020204" pitchFamily="34" charset="0"/>
              </a:rPr>
              <a:t>Meter Conferences and Schools </a:t>
            </a:r>
            <a:r>
              <a:rPr lang="en-US" altLang="en-US" sz="2000" dirty="0">
                <a:latin typeface="Arial" panose="020B0604020202020204" pitchFamily="34" charset="0"/>
                <a:cs typeface="Arial" panose="020B0604020202020204" pitchFamily="34" charset="0"/>
              </a:rPr>
              <a:t>on the TESCO website: </a:t>
            </a:r>
            <a:r>
              <a:rPr lang="en-US" altLang="en-US" sz="2000" b="1" dirty="0">
                <a:solidFill>
                  <a:srgbClr val="FF0000"/>
                </a:solidFill>
                <a:latin typeface="Arial" panose="020B0604020202020204" pitchFamily="34" charset="0"/>
                <a:cs typeface="Arial" panose="020B0604020202020204" pitchFamily="34" charset="0"/>
                <a:hlinkClick r:id="rId3"/>
              </a:rPr>
              <a:t>tescometering.com</a:t>
            </a:r>
            <a:endParaRPr lang="en-US" altLang="en-US" sz="2000" b="1" dirty="0">
              <a:solidFill>
                <a:srgbClr val="FF0000"/>
              </a:solidFill>
              <a:latin typeface="Arial" panose="020B0604020202020204" pitchFamily="34" charset="0"/>
              <a:cs typeface="Arial" panose="020B0604020202020204" pitchFamily="34" charset="0"/>
            </a:endParaRPr>
          </a:p>
          <a:p>
            <a:pPr algn="ctr" eaLnBrk="1" hangingPunct="1">
              <a:buFontTx/>
              <a:buNone/>
            </a:pPr>
            <a:endParaRPr lang="en-US" altLang="en-US" sz="2300" dirty="0">
              <a:solidFill>
                <a:srgbClr val="CC3300"/>
              </a:solidFill>
            </a:endParaRPr>
          </a:p>
        </p:txBody>
      </p:sp>
      <p:sp>
        <p:nvSpPr>
          <p:cNvPr id="55302" name="Footer Placeholder 1">
            <a:extLst>
              <a:ext uri="{FF2B5EF4-FFF2-40B4-BE49-F238E27FC236}">
                <a16:creationId xmlns:a16="http://schemas.microsoft.com/office/drawing/2014/main" id="{53D918E8-315E-74E0-C78B-84098BCDA2C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chemeClr val="accent1"/>
                </a:solidFill>
              </a:rPr>
              <a:t>tescometering.com</a:t>
            </a:r>
          </a:p>
        </p:txBody>
      </p:sp>
      <p:sp>
        <p:nvSpPr>
          <p:cNvPr id="55303" name="Slide Number Placeholder 2">
            <a:extLst>
              <a:ext uri="{FF2B5EF4-FFF2-40B4-BE49-F238E27FC236}">
                <a16:creationId xmlns:a16="http://schemas.microsoft.com/office/drawing/2014/main" id="{89E9A2E8-43BC-36BC-C71F-35AA45498AC3}"/>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1200" smtClean="0">
                <a:solidFill>
                  <a:srgbClr val="898989"/>
                </a:solidFill>
              </a:rPr>
              <a:pPr eaLnBrk="1" hangingPunct="1">
                <a:lnSpc>
                  <a:spcPct val="100000"/>
                </a:lnSpc>
                <a:spcBef>
                  <a:spcPct val="0"/>
                </a:spcBef>
                <a:buFontTx/>
                <a:buNone/>
              </a:pPr>
              <a:t>29</a:t>
            </a:fld>
            <a:endParaRPr lang="en-US" altLang="en-US" sz="1200">
              <a:solidFill>
                <a:srgbClr val="898989"/>
              </a:solidFill>
            </a:endParaRPr>
          </a:p>
        </p:txBody>
      </p:sp>
      <p:pic>
        <p:nvPicPr>
          <p:cNvPr id="55300" name="Picture 7" descr="MC900431512[1]">
            <a:extLst>
              <a:ext uri="{FF2B5EF4-FFF2-40B4-BE49-F238E27FC236}">
                <a16:creationId xmlns:a16="http://schemas.microsoft.com/office/drawing/2014/main" id="{579BEAC8-9A57-066C-9F5C-C159B8791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99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3">
            <a:extLst>
              <a:ext uri="{FF2B5EF4-FFF2-40B4-BE49-F238E27FC236}">
                <a16:creationId xmlns:a16="http://schemas.microsoft.com/office/drawing/2014/main" id="{EF40D1AA-1533-83E8-140D-66416B6ECA7B}"/>
              </a:ext>
            </a:extLst>
          </p:cNvPr>
          <p:cNvSpPr txBox="1">
            <a:spLocks noChangeArrowheads="1"/>
          </p:cNvSpPr>
          <p:nvPr/>
        </p:nvSpPr>
        <p:spPr bwMode="auto">
          <a:xfrm>
            <a:off x="914400" y="5946775"/>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b="1" dirty="0">
                <a:solidFill>
                  <a:srgbClr val="FF0000"/>
                </a:solidFill>
                <a:latin typeface="Arial" panose="020B0604020202020204" pitchFamily="34" charset="0"/>
              </a:rPr>
              <a:t>ISO 9001:2015 Certified Quality Company</a:t>
            </a:r>
          </a:p>
          <a:p>
            <a:pPr algn="ctr" eaLnBrk="1" hangingPunct="1">
              <a:lnSpc>
                <a:spcPct val="100000"/>
              </a:lnSpc>
              <a:spcBef>
                <a:spcPct val="0"/>
              </a:spcBef>
              <a:buFontTx/>
              <a:buNone/>
            </a:pPr>
            <a:r>
              <a:rPr lang="en-US" altLang="en-US" sz="1400" b="1" dirty="0">
                <a:solidFill>
                  <a:srgbClr val="FF0000"/>
                </a:solidFill>
                <a:latin typeface="Arial" panose="020B0604020202020204" pitchFamily="34" charset="0"/>
              </a:rPr>
              <a:t>ISO 17025:2017 Accredited Laboratory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0C05245-2153-0F44-2B4C-5352867F5425}"/>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solidFill>
                  <a:srgbClr val="FF0000"/>
                </a:solidFill>
              </a:rPr>
              <a:t>Why Do We Test?</a:t>
            </a:r>
          </a:p>
        </p:txBody>
      </p:sp>
      <p:sp>
        <p:nvSpPr>
          <p:cNvPr id="16389" name="Footer Placeholder 1">
            <a:extLst>
              <a:ext uri="{FF2B5EF4-FFF2-40B4-BE49-F238E27FC236}">
                <a16:creationId xmlns:a16="http://schemas.microsoft.com/office/drawing/2014/main" id="{32D5E043-B969-84DF-E564-A805DC3D0B9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6387" name="Slide Number Placeholder 1">
            <a:extLst>
              <a:ext uri="{FF2B5EF4-FFF2-40B4-BE49-F238E27FC236}">
                <a16:creationId xmlns:a16="http://schemas.microsoft.com/office/drawing/2014/main" id="{C0BE088A-9E60-7C66-D2F8-F2A68619B4F0}"/>
              </a:ext>
            </a:extLst>
          </p:cNvPr>
          <p:cNvSpPr>
            <a:spLocks noGrp="1"/>
          </p:cNvSpPr>
          <p:nvPr>
            <p:ph type="sldNum" sz="quarter" idx="4"/>
          </p:nvPr>
        </p:nvSpPr>
        <p:spPr bwMode="auto">
          <a:xfrm>
            <a:off x="4038600" y="62769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0E8778-37DF-4B8C-9E0B-D74696134553}" type="slidenum">
              <a:rPr lang="en-US" altLang="en-US" sz="1200" smtClean="0">
                <a:solidFill>
                  <a:srgbClr val="FFFFFF"/>
                </a:solidFill>
                <a:latin typeface="Arial" panose="020B0604020202020204" pitchFamily="34" charset="0"/>
              </a:rPr>
              <a:pPr>
                <a:lnSpc>
                  <a:spcPct val="100000"/>
                </a:lnSpc>
                <a:spcBef>
                  <a:spcPct val="0"/>
                </a:spcBef>
                <a:buFontTx/>
                <a:buNone/>
              </a:pPr>
              <a:t>3</a:t>
            </a:fld>
            <a:endParaRPr lang="en-US" altLang="en-US" sz="1200">
              <a:solidFill>
                <a:srgbClr val="FFFFFF"/>
              </a:solidFill>
              <a:latin typeface="Arial" panose="020B0604020202020204" pitchFamily="34" charset="0"/>
            </a:endParaRPr>
          </a:p>
        </p:txBody>
      </p:sp>
      <p:sp>
        <p:nvSpPr>
          <p:cNvPr id="16388" name="Rectangle 8">
            <a:extLst>
              <a:ext uri="{FF2B5EF4-FFF2-40B4-BE49-F238E27FC236}">
                <a16:creationId xmlns:a16="http://schemas.microsoft.com/office/drawing/2014/main" id="{A705B965-B4CF-708B-A46B-B9156A2821AE}"/>
              </a:ext>
            </a:extLst>
          </p:cNvPr>
          <p:cNvSpPr>
            <a:spLocks noChangeArrowheads="1"/>
          </p:cNvSpPr>
          <p:nvPr/>
        </p:nvSpPr>
        <p:spPr bwMode="auto">
          <a:xfrm>
            <a:off x="533400" y="1600200"/>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Our regulatory commissions require us to test meters.  </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But only for accuracy.  State regulatory commissions want electric utilities to ensure that no customer is being billed unfairly and that no subset of customers is being unfairly subsidized by the rest of the rate payers.  Some states mandate only accuracy tests and others require demand and time of use accuracy tests.  </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Any tests beyond accuracy tests are tests that are simply good business practice.  </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No tests are mandated for functional or accuracy testing of the instrument transformers that are an integral part of the metering circuit.</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Why do we test Transformer Rated Services?</a:t>
            </a:r>
          </a:p>
        </p:txBody>
      </p:sp>
      <p:sp>
        <p:nvSpPr>
          <p:cNvPr id="16390" name="Slide Number Placeholder 3">
            <a:extLst>
              <a:ext uri="{FF2B5EF4-FFF2-40B4-BE49-F238E27FC236}">
                <a16:creationId xmlns:a16="http://schemas.microsoft.com/office/drawing/2014/main" id="{72B728B3-9071-0463-6CD8-543C623215ED}"/>
              </a:ext>
            </a:extLst>
          </p:cNvPr>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4A55009C-ED9D-4688-927F-7EA9CF35FBAD}" type="slidenum">
              <a:rPr lang="en-US" altLang="en-US" sz="1200">
                <a:solidFill>
                  <a:srgbClr val="898989"/>
                </a:solidFill>
                <a:latin typeface="Arial" panose="020B0604020202020204" pitchFamily="34" charset="0"/>
              </a:rPr>
              <a:pPr algn="r">
                <a:lnSpc>
                  <a:spcPct val="100000"/>
                </a:lnSpc>
                <a:spcBef>
                  <a:spcPct val="0"/>
                </a:spcBef>
                <a:buFontTx/>
                <a:buNone/>
              </a:pPr>
              <a:t>3</a:t>
            </a:fld>
            <a:endParaRPr lang="en-US" altLang="en-US" sz="1200">
              <a:solidFill>
                <a:srgbClr val="898989"/>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166EEA1B-03E5-3BFA-E91D-FC6FFB4818EB}"/>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solidFill>
                  <a:srgbClr val="FF0000"/>
                </a:solidFill>
              </a:rPr>
              <a:t>Why?</a:t>
            </a:r>
          </a:p>
        </p:txBody>
      </p:sp>
      <p:sp>
        <p:nvSpPr>
          <p:cNvPr id="17411" name="Rectangle 3">
            <a:extLst>
              <a:ext uri="{FF2B5EF4-FFF2-40B4-BE49-F238E27FC236}">
                <a16:creationId xmlns:a16="http://schemas.microsoft.com/office/drawing/2014/main" id="{003B876B-2E72-77F8-1F91-63AE42A17211}"/>
              </a:ext>
            </a:extLst>
          </p:cNvPr>
          <p:cNvSpPr>
            <a:spLocks noGrp="1" noChangeArrowheads="1"/>
          </p:cNvSpPr>
          <p:nvPr>
            <p:ph idx="1"/>
          </p:nvPr>
        </p:nvSpPr>
        <p:spPr/>
        <p:txBody>
          <a:bodyPr/>
          <a:lstStyle/>
          <a:p>
            <a:pPr marL="0" indent="0" algn="ctr" eaLnBrk="1" hangingPunct="1">
              <a:lnSpc>
                <a:spcPts val="5275"/>
              </a:lnSpc>
              <a:buFontTx/>
              <a:buNone/>
            </a:pPr>
            <a:r>
              <a:rPr lang="en-US" altLang="en-US" sz="4400" b="1"/>
              <a:t>Because the Transformer-Rated Services are where the money is!</a:t>
            </a:r>
          </a:p>
        </p:txBody>
      </p:sp>
      <p:sp>
        <p:nvSpPr>
          <p:cNvPr id="17412" name="Footer Placeholder 1">
            <a:extLst>
              <a:ext uri="{FF2B5EF4-FFF2-40B4-BE49-F238E27FC236}">
                <a16:creationId xmlns:a16="http://schemas.microsoft.com/office/drawing/2014/main" id="{EAABEB8D-A5ED-FB5C-51C1-253D2662F26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 name="Slide Number Placeholder 2">
            <a:extLst>
              <a:ext uri="{FF2B5EF4-FFF2-40B4-BE49-F238E27FC236}">
                <a16:creationId xmlns:a16="http://schemas.microsoft.com/office/drawing/2014/main" id="{E61D8C06-6516-7FA7-3EDE-706FCE64E60B}"/>
              </a:ext>
            </a:extLst>
          </p:cNvPr>
          <p:cNvSpPr>
            <a:spLocks noGrp="1"/>
          </p:cNvSpPr>
          <p:nvPr>
            <p:ph type="sldNum" sz="quarter" idx="4"/>
          </p:nvPr>
        </p:nvSpPr>
        <p:spPr/>
        <p:txBody>
          <a:bodyPr/>
          <a:lstStyle/>
          <a:p>
            <a:pPr>
              <a:defRPr/>
            </a:pPr>
            <a:fld id="{D2DA6554-1F42-4533-AB63-50468AA68514}" type="slidenum">
              <a:rPr lang="en-US" altLang="en-US"/>
              <a:pPr>
                <a:defRPr/>
              </a:pPr>
              <a:t>4</a:t>
            </a:fld>
            <a:endParaRPr lang="en-US" altLang="en-US" dirty="0"/>
          </a:p>
        </p:txBody>
      </p:sp>
      <p:pic>
        <p:nvPicPr>
          <p:cNvPr id="17414" name="Picture 7" descr="Just Take My Money! - Tellermate USA">
            <a:extLst>
              <a:ext uri="{FF2B5EF4-FFF2-40B4-BE49-F238E27FC236}">
                <a16:creationId xmlns:a16="http://schemas.microsoft.com/office/drawing/2014/main" id="{94C91B40-27EB-2513-A390-02EF11230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2886075"/>
            <a:ext cx="607536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0FF27DB-565C-EFB3-81F0-DADC048F660C}"/>
              </a:ext>
            </a:extLst>
          </p:cNvPr>
          <p:cNvSpPr>
            <a:spLocks noGrp="1" noChangeArrowheads="1"/>
          </p:cNvSpPr>
          <p:nvPr>
            <p:ph type="title"/>
          </p:nvPr>
        </p:nvSpPr>
        <p:spPr>
          <a:xfrm>
            <a:off x="1557338" y="234950"/>
            <a:ext cx="7207250" cy="679450"/>
          </a:xfrm>
        </p:spPr>
        <p:txBody>
          <a:bodyPr/>
          <a:lstStyle/>
          <a:p>
            <a:pPr eaLnBrk="1" fontAlgn="auto" hangingPunct="1">
              <a:spcAft>
                <a:spcPts val="0"/>
              </a:spcAft>
              <a:defRPr/>
            </a:pPr>
            <a:r>
              <a:rPr altLang="en-US" sz="3400" dirty="0">
                <a:solidFill>
                  <a:srgbClr val="FF0000"/>
                </a:solidFill>
              </a:rPr>
              <a:t>The Importance of CT Testing in the Field</a:t>
            </a:r>
          </a:p>
        </p:txBody>
      </p:sp>
      <p:sp>
        <p:nvSpPr>
          <p:cNvPr id="19459" name="Footer Placeholder 1">
            <a:extLst>
              <a:ext uri="{FF2B5EF4-FFF2-40B4-BE49-F238E27FC236}">
                <a16:creationId xmlns:a16="http://schemas.microsoft.com/office/drawing/2014/main" id="{3E2FDE29-030A-4E0E-0A4C-2315986E0B0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 name="Slide Number Placeholder 3">
            <a:extLst>
              <a:ext uri="{FF2B5EF4-FFF2-40B4-BE49-F238E27FC236}">
                <a16:creationId xmlns:a16="http://schemas.microsoft.com/office/drawing/2014/main" id="{4796264C-AEBE-8FAF-28C8-322854AE93D3}"/>
              </a:ext>
            </a:extLst>
          </p:cNvPr>
          <p:cNvSpPr>
            <a:spLocks noGrp="1"/>
          </p:cNvSpPr>
          <p:nvPr>
            <p:ph type="sldNum" sz="quarter" idx="4"/>
          </p:nvPr>
        </p:nvSpPr>
        <p:spPr/>
        <p:txBody>
          <a:bodyPr/>
          <a:lstStyle/>
          <a:p>
            <a:pPr>
              <a:defRPr/>
            </a:pPr>
            <a:fld id="{285D5C05-1360-4F5A-8C9F-2A02F8607E75}" type="slidenum">
              <a:rPr lang="en-US" altLang="en-US"/>
              <a:pPr>
                <a:defRPr/>
              </a:pPr>
              <a:t>5</a:t>
            </a:fld>
            <a:endParaRPr lang="en-US" altLang="en-US" dirty="0"/>
          </a:p>
        </p:txBody>
      </p:sp>
      <p:sp>
        <p:nvSpPr>
          <p:cNvPr id="19460" name="Rectangle 8">
            <a:extLst>
              <a:ext uri="{FF2B5EF4-FFF2-40B4-BE49-F238E27FC236}">
                <a16:creationId xmlns:a16="http://schemas.microsoft.com/office/drawing/2014/main" id="{CAE44804-55FE-56F4-08C8-698B3A8E33ED}"/>
              </a:ext>
            </a:extLst>
          </p:cNvPr>
          <p:cNvSpPr>
            <a:spLocks noChangeArrowheads="1"/>
          </p:cNvSpPr>
          <p:nvPr/>
        </p:nvSpPr>
        <p:spPr bwMode="auto">
          <a:xfrm>
            <a:off x="304800" y="14478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transformer in 3 wired backwards will give the customer a bill of 1/3</a:t>
            </a:r>
            <a:r>
              <a:rPr lang="en-US" altLang="en-US" sz="2000" baseline="30000">
                <a:solidFill>
                  <a:srgbClr val="000000"/>
                </a:solidFill>
                <a:latin typeface="Arial" panose="020B0604020202020204" pitchFamily="34" charset="0"/>
              </a:rPr>
              <a:t>rd</a:t>
            </a:r>
            <a:r>
              <a:rPr lang="en-US" altLang="en-US" sz="2000">
                <a:solidFill>
                  <a:srgbClr val="000000"/>
                </a:solidFill>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broken wire to a single transformer will give the customer a bill of 2/3</a:t>
            </a:r>
            <a:r>
              <a:rPr lang="en-US" altLang="en-US" sz="2000" baseline="30000">
                <a:solidFill>
                  <a:srgbClr val="000000"/>
                </a:solidFill>
                <a:latin typeface="Arial" panose="020B0604020202020204" pitchFamily="34" charset="0"/>
              </a:rPr>
              <a:t>rd</a:t>
            </a:r>
            <a:r>
              <a:rPr lang="en-US" altLang="en-US" sz="2000">
                <a:solidFill>
                  <a:srgbClr val="000000"/>
                </a:solidFill>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19461" name="Picture 6" descr="ct">
            <a:extLst>
              <a:ext uri="{FF2B5EF4-FFF2-40B4-BE49-F238E27FC236}">
                <a16:creationId xmlns:a16="http://schemas.microsoft.com/office/drawing/2014/main" id="{E25547A6-2D2D-4338-8F48-B96083BCE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700" y="1522413"/>
            <a:ext cx="3640138"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BD731F8-9CD2-AEE9-9B3A-A67D356427B5}"/>
              </a:ext>
            </a:extLst>
          </p:cNvPr>
          <p:cNvSpPr>
            <a:spLocks noGrp="1" noChangeArrowheads="1"/>
          </p:cNvSpPr>
          <p:nvPr>
            <p:ph type="title"/>
          </p:nvPr>
        </p:nvSpPr>
        <p:spPr>
          <a:xfrm>
            <a:off x="419100" y="0"/>
            <a:ext cx="8382000" cy="1158875"/>
          </a:xfrm>
        </p:spPr>
        <p:txBody>
          <a:bodyPr/>
          <a:lstStyle/>
          <a:p>
            <a:pPr eaLnBrk="1" fontAlgn="auto" hangingPunct="1">
              <a:spcAft>
                <a:spcPts val="0"/>
              </a:spcAft>
              <a:defRPr/>
            </a:pPr>
            <a:r>
              <a:rPr altLang="en-US" sz="3000" dirty="0">
                <a:solidFill>
                  <a:srgbClr val="FF0000"/>
                </a:solidFill>
              </a:rPr>
              <a:t>The Importance of CT Testing in the Field (cont)</a:t>
            </a:r>
          </a:p>
        </p:txBody>
      </p:sp>
      <p:sp>
        <p:nvSpPr>
          <p:cNvPr id="20485" name="Footer Placeholder 1">
            <a:extLst>
              <a:ext uri="{FF2B5EF4-FFF2-40B4-BE49-F238E27FC236}">
                <a16:creationId xmlns:a16="http://schemas.microsoft.com/office/drawing/2014/main" id="{EF518533-B967-53E1-7BD0-1E6A933BAC4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0483" name="Slide Number Placeholder 1">
            <a:extLst>
              <a:ext uri="{FF2B5EF4-FFF2-40B4-BE49-F238E27FC236}">
                <a16:creationId xmlns:a16="http://schemas.microsoft.com/office/drawing/2014/main" id="{422354E8-10F7-E8CF-F8EA-DC71DD12602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838C004-13DA-423B-B29E-D380778709EA}" type="slidenum">
              <a:rPr lang="en-US" altLang="en-US" sz="1200" smtClean="0">
                <a:solidFill>
                  <a:srgbClr val="FFFFFF"/>
                </a:solidFill>
                <a:latin typeface="Arial" panose="020B0604020202020204" pitchFamily="34" charset="0"/>
              </a:rPr>
              <a:pPr>
                <a:lnSpc>
                  <a:spcPct val="100000"/>
                </a:lnSpc>
                <a:spcBef>
                  <a:spcPct val="0"/>
                </a:spcBef>
                <a:buFontTx/>
                <a:buNone/>
              </a:pPr>
              <a:t>6</a:t>
            </a:fld>
            <a:endParaRPr lang="en-US" altLang="en-US" sz="1200">
              <a:solidFill>
                <a:srgbClr val="FFFFFF"/>
              </a:solidFill>
              <a:latin typeface="Arial" panose="020B0604020202020204" pitchFamily="34" charset="0"/>
            </a:endParaRPr>
          </a:p>
        </p:txBody>
      </p:sp>
      <p:sp>
        <p:nvSpPr>
          <p:cNvPr id="20484" name="Rectangle 8">
            <a:extLst>
              <a:ext uri="{FF2B5EF4-FFF2-40B4-BE49-F238E27FC236}">
                <a16:creationId xmlns:a16="http://schemas.microsoft.com/office/drawing/2014/main" id="{C303FEDA-EB91-1EDF-3194-2E8D8F92BD53}"/>
              </a:ext>
            </a:extLst>
          </p:cNvPr>
          <p:cNvSpPr>
            <a:spLocks noChangeArrowheads="1"/>
          </p:cNvSpPr>
          <p:nvPr/>
        </p:nvSpPr>
        <p:spPr bwMode="auto">
          <a:xfrm>
            <a:off x="401638" y="1444625"/>
            <a:ext cx="8001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400">
                <a:solidFill>
                  <a:srgbClr val="000000"/>
                </a:solidFill>
                <a:latin typeface="Arial" panose="020B0604020202020204" pitchFamily="34" charset="0"/>
              </a:rPr>
              <a:t> Cross Phasing (wiring errors)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Loose or Corroded Connections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CT Mounted Backwards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CT’s with Shorted Turns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Wrong Selection of Dual Ratio CT</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Detect Magnetized CT’s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Burden Failure in Secondary Circuit</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Open or Shorted Secondary</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Mislabeled CT’s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Ensures all Shorting Blocks </a:t>
            </a:r>
            <a:br>
              <a:rPr lang="en-US" altLang="en-US" sz="2400">
                <a:solidFill>
                  <a:srgbClr val="000000"/>
                </a:solidFill>
                <a:latin typeface="Arial" panose="020B0604020202020204" pitchFamily="34" charset="0"/>
              </a:rPr>
            </a:br>
            <a:r>
              <a:rPr lang="en-US" altLang="en-US" sz="2400">
                <a:solidFill>
                  <a:srgbClr val="000000"/>
                </a:solidFill>
                <a:latin typeface="Arial" panose="020B0604020202020204" pitchFamily="34" charset="0"/>
              </a:rPr>
              <a:t>   have been Removed</a:t>
            </a:r>
          </a:p>
        </p:txBody>
      </p:sp>
      <p:sp>
        <p:nvSpPr>
          <p:cNvPr id="20486" name="Slide Number Placeholder 3">
            <a:extLst>
              <a:ext uri="{FF2B5EF4-FFF2-40B4-BE49-F238E27FC236}">
                <a16:creationId xmlns:a16="http://schemas.microsoft.com/office/drawing/2014/main" id="{0E8658C0-7C2C-144F-E993-5DA30A740240}"/>
              </a:ext>
            </a:extLst>
          </p:cNvPr>
          <p:cNvSpPr txBox="1">
            <a:spLocks noChangeArrowheads="1"/>
          </p:cNvSpPr>
          <p:nvPr/>
        </p:nvSpPr>
        <p:spPr bwMode="auto">
          <a:xfrm>
            <a:off x="6629400" y="632142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79930122-F6DC-49AF-8F23-9551329D6A17}" type="slidenum">
              <a:rPr lang="en-US" altLang="en-US" sz="1200">
                <a:solidFill>
                  <a:srgbClr val="898989"/>
                </a:solidFill>
                <a:latin typeface="Arial" panose="020B0604020202020204" pitchFamily="34" charset="0"/>
              </a:rPr>
              <a:pPr algn="r">
                <a:lnSpc>
                  <a:spcPct val="100000"/>
                </a:lnSpc>
                <a:spcBef>
                  <a:spcPct val="0"/>
                </a:spcBef>
                <a:buFontTx/>
                <a:buNone/>
              </a:pPr>
              <a:t>6</a:t>
            </a:fld>
            <a:endParaRPr lang="en-US" altLang="en-US" sz="1200">
              <a:solidFill>
                <a:srgbClr val="898989"/>
              </a:solidFill>
              <a:latin typeface="Arial" panose="020B0604020202020204" pitchFamily="34" charset="0"/>
            </a:endParaRPr>
          </a:p>
        </p:txBody>
      </p:sp>
      <p:pic>
        <p:nvPicPr>
          <p:cNvPr id="20487" name="Picture 2" descr="A picture containing person&#10;&#10;Description automatically generated">
            <a:extLst>
              <a:ext uri="{FF2B5EF4-FFF2-40B4-BE49-F238E27FC236}">
                <a16:creationId xmlns:a16="http://schemas.microsoft.com/office/drawing/2014/main" id="{6C3AABCC-C9DE-B0AD-5BE5-EF595ECB7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11" r="12579" b="13335"/>
          <a:stretch>
            <a:fillRect/>
          </a:stretch>
        </p:blipFill>
        <p:spPr bwMode="auto">
          <a:xfrm>
            <a:off x="5848350" y="1127125"/>
            <a:ext cx="287655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1A8CBB5-F3B8-CEB9-5A36-50827E96A7BF}"/>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sz="4000" dirty="0">
                <a:solidFill>
                  <a:srgbClr val="FF0000"/>
                </a:solidFill>
              </a:rPr>
              <a:t>Testing at Transformer Rated Sites</a:t>
            </a:r>
          </a:p>
        </p:txBody>
      </p:sp>
      <p:sp>
        <p:nvSpPr>
          <p:cNvPr id="21507" name="Footer Placeholder 1">
            <a:extLst>
              <a:ext uri="{FF2B5EF4-FFF2-40B4-BE49-F238E27FC236}">
                <a16:creationId xmlns:a16="http://schemas.microsoft.com/office/drawing/2014/main" id="{1DA604F6-F8D6-008F-132A-67EB84AEE24A}"/>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1508" name="Slide Number Placeholder 1">
            <a:extLst>
              <a:ext uri="{FF2B5EF4-FFF2-40B4-BE49-F238E27FC236}">
                <a16:creationId xmlns:a16="http://schemas.microsoft.com/office/drawing/2014/main" id="{1249F29F-2DB1-548D-45C1-B6D57D39B16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E67B782-88ED-437E-8B33-2DDA5BBB54CD}" type="slidenum">
              <a:rPr lang="en-US" altLang="en-US" sz="1200" smtClean="0">
                <a:solidFill>
                  <a:srgbClr val="FFFFFF"/>
                </a:solidFill>
                <a:latin typeface="Arial" panose="020B0604020202020204" pitchFamily="34" charset="0"/>
              </a:rPr>
              <a:pPr>
                <a:lnSpc>
                  <a:spcPct val="100000"/>
                </a:lnSpc>
                <a:spcBef>
                  <a:spcPct val="0"/>
                </a:spcBef>
                <a:buFontTx/>
                <a:buNone/>
              </a:pPr>
              <a:t>7</a:t>
            </a:fld>
            <a:endParaRPr lang="en-US" altLang="en-US" sz="1200">
              <a:solidFill>
                <a:srgbClr val="FFFFFF"/>
              </a:solidFill>
              <a:latin typeface="Arial" panose="020B0604020202020204" pitchFamily="34" charset="0"/>
            </a:endParaRPr>
          </a:p>
        </p:txBody>
      </p:sp>
      <p:sp>
        <p:nvSpPr>
          <p:cNvPr id="21509" name="Rectangle 8">
            <a:extLst>
              <a:ext uri="{FF2B5EF4-FFF2-40B4-BE49-F238E27FC236}">
                <a16:creationId xmlns:a16="http://schemas.microsoft.com/office/drawing/2014/main" id="{EABB3AD2-2BAA-F47D-5850-684E4F8B28DA}"/>
              </a:ext>
            </a:extLst>
          </p:cNvPr>
          <p:cNvSpPr>
            <a:spLocks noChangeArrowheads="1"/>
          </p:cNvSpPr>
          <p:nvPr/>
        </p:nvSpPr>
        <p:spPr bwMode="auto">
          <a:xfrm>
            <a:off x="381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a:solidFill>
                <a:srgbClr val="000000"/>
              </a:solidFill>
              <a:latin typeface="Arial" panose="020B0604020202020204" pitchFamily="34" charset="0"/>
            </a:endParaRP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Meter Accuracy</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Full Load</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Light Load</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Power Factor</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CT Health</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Burden Testing</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Ratio Testing</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Admittance Testing</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Site Verification</a:t>
            </a:r>
          </a:p>
        </p:txBody>
      </p:sp>
      <p:pic>
        <p:nvPicPr>
          <p:cNvPr id="21510" name="Picture 8" descr="Meter Tech">
            <a:extLst>
              <a:ext uri="{FF2B5EF4-FFF2-40B4-BE49-F238E27FC236}">
                <a16:creationId xmlns:a16="http://schemas.microsoft.com/office/drawing/2014/main" id="{10F42D1B-9181-1566-E7E3-B426E142C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33488"/>
            <a:ext cx="3713163"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Slide Number Placeholder 3">
            <a:extLst>
              <a:ext uri="{FF2B5EF4-FFF2-40B4-BE49-F238E27FC236}">
                <a16:creationId xmlns:a16="http://schemas.microsoft.com/office/drawing/2014/main" id="{EE549183-E9BB-F629-5347-2C4AB282CAF3}"/>
              </a:ext>
            </a:extLst>
          </p:cNvPr>
          <p:cNvSpPr txBox="1">
            <a:spLocks noChangeArrowheads="1"/>
          </p:cNvSpPr>
          <p:nvPr/>
        </p:nvSpPr>
        <p:spPr bwMode="auto">
          <a:xfrm>
            <a:off x="6610350" y="6173788"/>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7E1915D1-2939-4264-A3E1-A690E855DBC8}" type="slidenum">
              <a:rPr lang="en-US" altLang="en-US" sz="1200">
                <a:solidFill>
                  <a:srgbClr val="898989"/>
                </a:solidFill>
                <a:latin typeface="Arial" panose="020B0604020202020204" pitchFamily="34" charset="0"/>
              </a:rPr>
              <a:pPr algn="r">
                <a:lnSpc>
                  <a:spcPct val="100000"/>
                </a:lnSpc>
                <a:spcBef>
                  <a:spcPct val="0"/>
                </a:spcBef>
                <a:buFontTx/>
                <a:buNone/>
              </a:pPr>
              <a:t>7</a:t>
            </a:fld>
            <a:endParaRPr lang="en-US" altLang="en-US" sz="1200">
              <a:solidFill>
                <a:srgbClr val="898989"/>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1713D3D-7D35-9101-DCC2-DA638FB2F82B}"/>
              </a:ext>
            </a:extLst>
          </p:cNvPr>
          <p:cNvSpPr>
            <a:spLocks noGrp="1" noChangeArrowheads="1"/>
          </p:cNvSpPr>
          <p:nvPr>
            <p:ph type="title"/>
          </p:nvPr>
        </p:nvSpPr>
        <p:spPr>
          <a:xfrm>
            <a:off x="1295400" y="61913"/>
            <a:ext cx="7521575" cy="930275"/>
          </a:xfrm>
        </p:spPr>
        <p:txBody>
          <a:bodyPr/>
          <a:lstStyle/>
          <a:p>
            <a:pPr eaLnBrk="1" fontAlgn="auto" hangingPunct="1">
              <a:spcAft>
                <a:spcPts val="0"/>
              </a:spcAft>
              <a:defRPr/>
            </a:pPr>
            <a:r>
              <a:rPr altLang="en-US" sz="2600" dirty="0">
                <a:solidFill>
                  <a:srgbClr val="FF0000"/>
                </a:solidFill>
              </a:rPr>
              <a:t>Properly Sizing Conventional and Extended Range CT’s</a:t>
            </a:r>
          </a:p>
        </p:txBody>
      </p:sp>
      <p:sp>
        <p:nvSpPr>
          <p:cNvPr id="23555" name="Rectangle 3">
            <a:extLst>
              <a:ext uri="{FF2B5EF4-FFF2-40B4-BE49-F238E27FC236}">
                <a16:creationId xmlns:a16="http://schemas.microsoft.com/office/drawing/2014/main" id="{1327C477-13D7-3C4B-9496-E6842EA4FAD0}"/>
              </a:ext>
            </a:extLst>
          </p:cNvPr>
          <p:cNvSpPr>
            <a:spLocks noGrp="1" noChangeArrowheads="1"/>
          </p:cNvSpPr>
          <p:nvPr>
            <p:ph idx="1"/>
          </p:nvPr>
        </p:nvSpPr>
        <p:spPr>
          <a:xfrm>
            <a:off x="-50800" y="1447800"/>
            <a:ext cx="5181600" cy="4114800"/>
          </a:xfrm>
          <a:solidFill>
            <a:srgbClr val="FFFFFF"/>
          </a:solidFill>
        </p:spPr>
        <p:txBody>
          <a:bodyPr/>
          <a:lstStyle/>
          <a:p>
            <a:pPr lvl="1" eaLnBrk="1" hangingPunct="1"/>
            <a:r>
              <a:rPr lang="en-US" altLang="en-US"/>
              <a:t>CT Ratings/Parameters</a:t>
            </a:r>
          </a:p>
          <a:p>
            <a:pPr lvl="1" eaLnBrk="1" hangingPunct="1"/>
            <a:r>
              <a:rPr lang="en-US" altLang="en-US"/>
              <a:t>Standard Accuracy Classes</a:t>
            </a:r>
          </a:p>
          <a:p>
            <a:pPr lvl="1" eaLnBrk="1" hangingPunct="1"/>
            <a:r>
              <a:rPr lang="en-US" altLang="en-US"/>
              <a:t>Extended-Range Ratings/Types</a:t>
            </a:r>
          </a:p>
          <a:p>
            <a:pPr lvl="1" eaLnBrk="1" hangingPunct="1"/>
            <a:r>
              <a:rPr lang="en-US" altLang="en-US"/>
              <a:t>Applying ERCTs</a:t>
            </a:r>
          </a:p>
          <a:p>
            <a:pPr lvl="1" eaLnBrk="1" hangingPunct="1"/>
            <a:r>
              <a:rPr lang="en-US" altLang="en-US"/>
              <a:t>Advantages of ERCT</a:t>
            </a:r>
          </a:p>
          <a:p>
            <a:pPr lvl="1" eaLnBrk="1" hangingPunct="1"/>
            <a:r>
              <a:rPr lang="en-US" altLang="en-US"/>
              <a:t>The historic revenue metering class is 0.3, with 0.15 being used with increasing frequency.</a:t>
            </a:r>
          </a:p>
          <a:p>
            <a:pPr lvl="1" eaLnBrk="1" hangingPunct="1"/>
            <a:r>
              <a:rPr lang="en-US" altLang="en-US"/>
              <a:t>0.15 “high accuracy” classes were introduced under IEEE C57.13.6.</a:t>
            </a:r>
          </a:p>
        </p:txBody>
      </p:sp>
      <p:sp>
        <p:nvSpPr>
          <p:cNvPr id="23560" name="Footer Placeholder 1">
            <a:extLst>
              <a:ext uri="{FF2B5EF4-FFF2-40B4-BE49-F238E27FC236}">
                <a16:creationId xmlns:a16="http://schemas.microsoft.com/office/drawing/2014/main" id="{5CF59D4B-51D1-7EE1-C2CC-0F0610997E83}"/>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3556" name="Slide Number Placeholder 1">
            <a:extLst>
              <a:ext uri="{FF2B5EF4-FFF2-40B4-BE49-F238E27FC236}">
                <a16:creationId xmlns:a16="http://schemas.microsoft.com/office/drawing/2014/main" id="{DBAFA0EA-1513-EF55-0344-B7A9A1B1104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C03C29D-A8E5-4D0C-8ACB-2CC01042D8C7}" type="slidenum">
              <a:rPr lang="en-US" altLang="en-US" sz="1200" smtClean="0">
                <a:solidFill>
                  <a:srgbClr val="FFFFFF"/>
                </a:solidFill>
                <a:latin typeface="Arial" panose="020B0604020202020204" pitchFamily="34" charset="0"/>
              </a:rPr>
              <a:pPr>
                <a:lnSpc>
                  <a:spcPct val="100000"/>
                </a:lnSpc>
                <a:spcBef>
                  <a:spcPct val="0"/>
                </a:spcBef>
                <a:buFontTx/>
                <a:buNone/>
              </a:pPr>
              <a:t>8</a:t>
            </a:fld>
            <a:endParaRPr lang="en-US" altLang="en-US" sz="1200">
              <a:solidFill>
                <a:srgbClr val="FFFFFF"/>
              </a:solidFill>
              <a:latin typeface="Arial" panose="020B0604020202020204" pitchFamily="34" charset="0"/>
            </a:endParaRPr>
          </a:p>
        </p:txBody>
      </p:sp>
      <p:pic>
        <p:nvPicPr>
          <p:cNvPr id="23557" name="Picture 5">
            <a:extLst>
              <a:ext uri="{FF2B5EF4-FFF2-40B4-BE49-F238E27FC236}">
                <a16:creationId xmlns:a16="http://schemas.microsoft.com/office/drawing/2014/main" id="{C6E9B0F8-0A73-AE4C-633A-E2F12C9A9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977900"/>
            <a:ext cx="243046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a:extLst>
              <a:ext uri="{FF2B5EF4-FFF2-40B4-BE49-F238E27FC236}">
                <a16:creationId xmlns:a16="http://schemas.microsoft.com/office/drawing/2014/main" id="{FF0AB131-8E7B-CCD7-0566-E7AE1304D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65588"/>
            <a:ext cx="269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
            <a:extLst>
              <a:ext uri="{FF2B5EF4-FFF2-40B4-BE49-F238E27FC236}">
                <a16:creationId xmlns:a16="http://schemas.microsoft.com/office/drawing/2014/main" id="{EC74A531-9702-78C3-38AB-5145457196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2650" y="1617663"/>
            <a:ext cx="180498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Slide Number Placeholder 3">
            <a:extLst>
              <a:ext uri="{FF2B5EF4-FFF2-40B4-BE49-F238E27FC236}">
                <a16:creationId xmlns:a16="http://schemas.microsoft.com/office/drawing/2014/main" id="{BE5983EA-413E-0B19-A472-33E1C498EDA2}"/>
              </a:ext>
            </a:extLst>
          </p:cNvPr>
          <p:cNvSpPr txBox="1">
            <a:spLocks noChangeArrowheads="1"/>
          </p:cNvSpPr>
          <p:nvPr/>
        </p:nvSpPr>
        <p:spPr bwMode="auto">
          <a:xfrm>
            <a:off x="6610350" y="62341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55628698-72E9-4F2A-8723-D8D77E1E4DB2}" type="slidenum">
              <a:rPr lang="en-US" altLang="en-US" sz="1200">
                <a:solidFill>
                  <a:srgbClr val="898989"/>
                </a:solidFill>
                <a:latin typeface="Arial" panose="020B0604020202020204" pitchFamily="34" charset="0"/>
              </a:rPr>
              <a:pPr algn="r">
                <a:lnSpc>
                  <a:spcPct val="100000"/>
                </a:lnSpc>
                <a:spcBef>
                  <a:spcPct val="0"/>
                </a:spcBef>
                <a:buFontTx/>
                <a:buNone/>
              </a:pPr>
              <a:t>8</a:t>
            </a:fld>
            <a:endParaRPr lang="en-US" altLang="en-US" sz="1200">
              <a:solidFill>
                <a:srgbClr val="898989"/>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47B2677-AB64-A60C-C759-32DC4C776D84}"/>
              </a:ext>
            </a:extLst>
          </p:cNvPr>
          <p:cNvSpPr>
            <a:spLocks noGrp="1" noChangeArrowheads="1"/>
          </p:cNvSpPr>
          <p:nvPr>
            <p:ph type="title"/>
          </p:nvPr>
        </p:nvSpPr>
        <p:spPr>
          <a:xfrm>
            <a:off x="1201738" y="-23813"/>
            <a:ext cx="7521575" cy="930276"/>
          </a:xfrm>
        </p:spPr>
        <p:txBody>
          <a:bodyPr/>
          <a:lstStyle/>
          <a:p>
            <a:pPr eaLnBrk="1" fontAlgn="auto" hangingPunct="1">
              <a:spcAft>
                <a:spcPts val="0"/>
              </a:spcAft>
              <a:defRPr/>
            </a:pPr>
            <a:r>
              <a:rPr altLang="en-US" sz="3000" dirty="0">
                <a:solidFill>
                  <a:srgbClr val="FF0000"/>
                </a:solidFill>
              </a:rPr>
              <a:t>Fundamentals of Polyphase Field Meter </a:t>
            </a:r>
            <a:br>
              <a:rPr altLang="en-US" sz="3000" dirty="0">
                <a:solidFill>
                  <a:srgbClr val="FF0000"/>
                </a:solidFill>
              </a:rPr>
            </a:br>
            <a:r>
              <a:rPr altLang="en-US" sz="3000" dirty="0">
                <a:solidFill>
                  <a:srgbClr val="FF0000"/>
                </a:solidFill>
              </a:rPr>
              <a:t>Testing and Site Verification</a:t>
            </a:r>
          </a:p>
        </p:txBody>
      </p:sp>
      <p:sp>
        <p:nvSpPr>
          <p:cNvPr id="25616" name="Footer Placeholder 1">
            <a:extLst>
              <a:ext uri="{FF2B5EF4-FFF2-40B4-BE49-F238E27FC236}">
                <a16:creationId xmlns:a16="http://schemas.microsoft.com/office/drawing/2014/main" id="{129A61A7-0B78-BA71-2DCB-EDBCE6A10245}"/>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5603" name="Slide Number Placeholder 1">
            <a:extLst>
              <a:ext uri="{FF2B5EF4-FFF2-40B4-BE49-F238E27FC236}">
                <a16:creationId xmlns:a16="http://schemas.microsoft.com/office/drawing/2014/main" id="{FD6E2D3E-9AD6-8B42-4F00-78772306C1E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733603C-2576-4B96-B5A7-A437E465776D}" type="slidenum">
              <a:rPr lang="en-US" altLang="en-US" sz="1200" smtClean="0">
                <a:solidFill>
                  <a:srgbClr val="FFFFFF"/>
                </a:solidFill>
                <a:latin typeface="Arial" panose="020B0604020202020204" pitchFamily="34" charset="0"/>
              </a:rPr>
              <a:pPr>
                <a:lnSpc>
                  <a:spcPct val="100000"/>
                </a:lnSpc>
                <a:spcBef>
                  <a:spcPct val="0"/>
                </a:spcBef>
                <a:buFontTx/>
                <a:buNone/>
              </a:pPr>
              <a:t>9</a:t>
            </a:fld>
            <a:endParaRPr lang="en-US" altLang="en-US" sz="1200">
              <a:solidFill>
                <a:srgbClr val="FFFFFF"/>
              </a:solidFill>
              <a:latin typeface="Arial" panose="020B0604020202020204" pitchFamily="34" charset="0"/>
            </a:endParaRPr>
          </a:p>
        </p:txBody>
      </p:sp>
      <p:sp>
        <p:nvSpPr>
          <p:cNvPr id="25604" name="Text Box 5">
            <a:extLst>
              <a:ext uri="{FF2B5EF4-FFF2-40B4-BE49-F238E27FC236}">
                <a16:creationId xmlns:a16="http://schemas.microsoft.com/office/drawing/2014/main" id="{75235EF1-10D0-B01B-E6C5-E377B9849E98}"/>
              </a:ext>
            </a:extLst>
          </p:cNvPr>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Functionality with Burden Present on the Secondary Loop</a:t>
            </a:r>
          </a:p>
        </p:txBody>
      </p:sp>
      <p:sp>
        <p:nvSpPr>
          <p:cNvPr id="25605" name="Text Box 11">
            <a:extLst>
              <a:ext uri="{FF2B5EF4-FFF2-40B4-BE49-F238E27FC236}">
                <a16:creationId xmlns:a16="http://schemas.microsoft.com/office/drawing/2014/main" id="{7CF09C38-322C-15F6-B892-C0DCDDB24A7B}"/>
              </a:ext>
            </a:extLst>
          </p:cNvPr>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PHASE A</a:t>
            </a:r>
          </a:p>
        </p:txBody>
      </p:sp>
      <p:sp>
        <p:nvSpPr>
          <p:cNvPr id="25606" name="Line 10">
            <a:extLst>
              <a:ext uri="{FF2B5EF4-FFF2-40B4-BE49-F238E27FC236}">
                <a16:creationId xmlns:a16="http://schemas.microsoft.com/office/drawing/2014/main" id="{37E81273-A504-8D5F-0316-77A8F6391E2F}"/>
              </a:ext>
            </a:extLst>
          </p:cNvPr>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07" name="Picture 6" descr="ct">
            <a:extLst>
              <a:ext uri="{FF2B5EF4-FFF2-40B4-BE49-F238E27FC236}">
                <a16:creationId xmlns:a16="http://schemas.microsoft.com/office/drawing/2014/main" id="{41822DE6-9857-4DD5-0842-8C2C70356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410" y="2075354"/>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Line 14">
            <a:extLst>
              <a:ext uri="{FF2B5EF4-FFF2-40B4-BE49-F238E27FC236}">
                <a16:creationId xmlns:a16="http://schemas.microsoft.com/office/drawing/2014/main" id="{8D84C67C-A077-C9BC-4099-E7047A0E1494}"/>
              </a:ext>
            </a:extLst>
          </p:cNvPr>
          <p:cNvSpPr>
            <a:spLocks noChangeShapeType="1"/>
          </p:cNvSpPr>
          <p:nvPr/>
        </p:nvSpPr>
        <p:spPr bwMode="auto">
          <a:xfrm flipV="1">
            <a:off x="4572000" y="2753067"/>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5">
            <a:extLst>
              <a:ext uri="{FF2B5EF4-FFF2-40B4-BE49-F238E27FC236}">
                <a16:creationId xmlns:a16="http://schemas.microsoft.com/office/drawing/2014/main" id="{710365A4-3D62-51AD-E1A8-83D320AD4B15}"/>
              </a:ext>
            </a:extLst>
          </p:cNvPr>
          <p:cNvSpPr>
            <a:spLocks noChangeShapeType="1"/>
          </p:cNvSpPr>
          <p:nvPr/>
        </p:nvSpPr>
        <p:spPr bwMode="auto">
          <a:xfrm flipV="1">
            <a:off x="4747259" y="2772609"/>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11" name="Picture 35" descr="switch">
            <a:extLst>
              <a:ext uri="{FF2B5EF4-FFF2-40B4-BE49-F238E27FC236}">
                <a16:creationId xmlns:a16="http://schemas.microsoft.com/office/drawing/2014/main" id="{EECA2217-B900-293C-BBAE-6C3F4B6A6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445074"/>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Line 21">
            <a:extLst>
              <a:ext uri="{FF2B5EF4-FFF2-40B4-BE49-F238E27FC236}">
                <a16:creationId xmlns:a16="http://schemas.microsoft.com/office/drawing/2014/main" id="{ED6735FC-29FF-ABB1-05D5-C90BA482D8E8}"/>
              </a:ext>
            </a:extLst>
          </p:cNvPr>
          <p:cNvSpPr>
            <a:spLocks noChangeShapeType="1"/>
          </p:cNvSpPr>
          <p:nvPr/>
        </p:nvSpPr>
        <p:spPr bwMode="auto">
          <a:xfrm flipH="1" flipV="1">
            <a:off x="4572000" y="6103327"/>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20">
            <a:extLst>
              <a:ext uri="{FF2B5EF4-FFF2-40B4-BE49-F238E27FC236}">
                <a16:creationId xmlns:a16="http://schemas.microsoft.com/office/drawing/2014/main" id="{4453CE3D-1A0C-2742-3BC6-16FECB15ABE5}"/>
              </a:ext>
            </a:extLst>
          </p:cNvPr>
          <p:cNvSpPr>
            <a:spLocks noChangeShapeType="1"/>
          </p:cNvSpPr>
          <p:nvPr/>
        </p:nvSpPr>
        <p:spPr bwMode="auto">
          <a:xfrm flipH="1" flipV="1">
            <a:off x="4777104" y="5994306"/>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14" name="Picture 9" descr="9s">
            <a:extLst>
              <a:ext uri="{FF2B5EF4-FFF2-40B4-BE49-F238E27FC236}">
                <a16:creationId xmlns:a16="http://schemas.microsoft.com/office/drawing/2014/main" id="{5C1B4E3D-801A-539E-1488-2F9169BA4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499" y="5451475"/>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34">
            <a:extLst>
              <a:ext uri="{FF2B5EF4-FFF2-40B4-BE49-F238E27FC236}">
                <a16:creationId xmlns:a16="http://schemas.microsoft.com/office/drawing/2014/main" id="{152C02A2-4CB5-A0EC-9D99-5835035D020E}"/>
              </a:ext>
            </a:extLst>
          </p:cNvPr>
          <p:cNvSpPr txBox="1">
            <a:spLocks noChangeArrowheads="1"/>
          </p:cNvSpPr>
          <p:nvPr/>
        </p:nvSpPr>
        <p:spPr bwMode="auto">
          <a:xfrm>
            <a:off x="6457950" y="2878138"/>
            <a:ext cx="245745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1800" dirty="0">
                <a:solidFill>
                  <a:srgbClr val="000000"/>
                </a:solidFill>
                <a:latin typeface="Arial" panose="020B0604020202020204" pitchFamily="34" charset="0"/>
              </a:rPr>
              <a:t>Some burden will always be present junctions, meter coils, test switches, cables, etc.</a:t>
            </a:r>
          </a:p>
          <a:p>
            <a:pPr eaLnBrk="1" hangingPunct="1">
              <a:lnSpc>
                <a:spcPct val="100000"/>
              </a:lnSpc>
              <a:spcBef>
                <a:spcPct val="0"/>
              </a:spcBef>
              <a:buFontTx/>
              <a:buChar char="•"/>
            </a:pPr>
            <a:r>
              <a:rPr lang="en-US" altLang="en-US" sz="1800" dirty="0">
                <a:solidFill>
                  <a:srgbClr val="000000"/>
                </a:solidFill>
                <a:latin typeface="Arial" panose="020B0604020202020204" pitchFamily="34" charset="0"/>
              </a:rPr>
              <a:t>CT’s must be able to maintain an accurate ratio with burden on the secondary.</a:t>
            </a:r>
          </a:p>
        </p:txBody>
      </p:sp>
      <p:sp>
        <p:nvSpPr>
          <p:cNvPr id="25617" name="Slide Number Placeholder 3">
            <a:extLst>
              <a:ext uri="{FF2B5EF4-FFF2-40B4-BE49-F238E27FC236}">
                <a16:creationId xmlns:a16="http://schemas.microsoft.com/office/drawing/2014/main" id="{203672F3-DA1A-957D-F37B-B51D5039DFD2}"/>
              </a:ext>
            </a:extLst>
          </p:cNvPr>
          <p:cNvSpPr txBox="1">
            <a:spLocks noChangeArrowheads="1"/>
          </p:cNvSpPr>
          <p:nvPr/>
        </p:nvSpPr>
        <p:spPr bwMode="auto">
          <a:xfrm>
            <a:off x="6610350" y="62087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23C3AE3-5104-43F2-AA5A-6C99CF97F2D5}" type="slidenum">
              <a:rPr lang="en-US" altLang="en-US" sz="1200">
                <a:solidFill>
                  <a:srgbClr val="898989"/>
                </a:solidFill>
                <a:latin typeface="Arial" panose="020B0604020202020204" pitchFamily="34" charset="0"/>
              </a:rPr>
              <a:pPr algn="r">
                <a:lnSpc>
                  <a:spcPct val="100000"/>
                </a:lnSpc>
                <a:spcBef>
                  <a:spcPct val="0"/>
                </a:spcBef>
                <a:buFontTx/>
                <a:buNone/>
              </a:pPr>
              <a:t>9</a:t>
            </a:fld>
            <a:endParaRPr lang="en-US" altLang="en-US" sz="1200">
              <a:solidFill>
                <a:srgbClr val="898989"/>
              </a:solidFill>
              <a:latin typeface="Arial" panose="020B0604020202020204" pitchFamily="34" charset="0"/>
            </a:endParaRPr>
          </a:p>
        </p:txBody>
      </p:sp>
      <p:pic>
        <p:nvPicPr>
          <p:cNvPr id="3" name="Picture 2">
            <a:extLst>
              <a:ext uri="{FF2B5EF4-FFF2-40B4-BE49-F238E27FC236}">
                <a16:creationId xmlns:a16="http://schemas.microsoft.com/office/drawing/2014/main" id="{01298045-3F62-7743-86A8-316E8EBCD2BC}"/>
              </a:ext>
            </a:extLst>
          </p:cNvPr>
          <p:cNvPicPr>
            <a:picLocks noChangeAspect="1"/>
          </p:cNvPicPr>
          <p:nvPr/>
        </p:nvPicPr>
        <p:blipFill>
          <a:blip r:embed="rId6"/>
          <a:stretch>
            <a:fillRect/>
          </a:stretch>
        </p:blipFill>
        <p:spPr>
          <a:xfrm>
            <a:off x="209444" y="3177373"/>
            <a:ext cx="3525591" cy="2080427"/>
          </a:xfrm>
          <a:prstGeom prst="rect">
            <a:avLst/>
          </a:prstGeom>
        </p:spPr>
      </p:pic>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D09949-94F1-4AD5-A282-E37ABD02F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013E26-FCAD-4922-92EE-5FF31D52EE1B}">
  <ds:schemaRefs>
    <ds:schemaRef ds:uri="865caf8b-3888-4957-b682-040f388f7b52"/>
    <ds:schemaRef ds:uri="http://purl.org/dc/terms/"/>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f26ee74-1c53-4b01-a982-cec1216b8a00"/>
  </ds:schemaRefs>
</ds:datastoreItem>
</file>

<file path=customXml/itemProps3.xml><?xml version="1.0" encoding="utf-8"?>
<ds:datastoreItem xmlns:ds="http://schemas.openxmlformats.org/officeDocument/2006/customXml" ds:itemID="{CBB53CA8-F23F-493C-9EC5-738D0866CE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TESCOOL Template 2023</Template>
  <TotalTime>12437</TotalTime>
  <Words>2106</Words>
  <Application>Microsoft Macintosh PowerPoint</Application>
  <PresentationFormat>On-screen Show (4:3)</PresentationFormat>
  <Paragraphs>313</Paragraphs>
  <Slides>29</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Wingdings</vt:lpstr>
      <vt:lpstr>Wingdings 2</vt:lpstr>
      <vt:lpstr>TESCO Template</vt:lpstr>
      <vt:lpstr>Chart</vt:lpstr>
      <vt:lpstr>Transformer Rated Metering 101</vt:lpstr>
      <vt:lpstr>Objective</vt:lpstr>
      <vt:lpstr>Why Do We Test?</vt:lpstr>
      <vt:lpstr>Why?</vt:lpstr>
      <vt:lpstr>The Importance of CT Testing in the Field</vt:lpstr>
      <vt:lpstr>The Importance of CT Testing in the Field (cont)</vt:lpstr>
      <vt:lpstr>Testing at Transformer Rated Sites</vt:lpstr>
      <vt:lpstr>Properly Sizing Conventional and Extended Range CT’s</vt:lpstr>
      <vt:lpstr>Fundamentals of Polyphase Field Meter  Testing and Site Verification</vt:lpstr>
      <vt:lpstr>METERING ACCURACY RATING</vt:lpstr>
      <vt:lpstr>Fundamentals of Polyphase Field Meter Testing and Site Verification</vt:lpstr>
      <vt:lpstr>Current Transformer Accuracy Classes</vt:lpstr>
      <vt:lpstr>CT Error</vt:lpstr>
      <vt:lpstr>Idealized Transformer Circuit</vt:lpstr>
      <vt:lpstr>CT 0.3 Accuracy Class</vt:lpstr>
      <vt:lpstr>CT 0.15 Accuracy Class</vt:lpstr>
      <vt:lpstr>Burden Test – the quick indicator</vt:lpstr>
      <vt:lpstr>Fundamentals of Polyphase Field Meter  Testing and Site Verification</vt:lpstr>
      <vt:lpstr>Site Verification: Potential Site Check List</vt:lpstr>
      <vt:lpstr>Potential Site Check List (cont)</vt:lpstr>
      <vt:lpstr>Potential Site Check List (cont)</vt:lpstr>
      <vt:lpstr>Potential Site Check List (cont)</vt:lpstr>
      <vt:lpstr>Potential Site Check List (cont) </vt:lpstr>
      <vt:lpstr>Meter Testing</vt:lpstr>
      <vt:lpstr>Periodic Site Inspections…</vt:lpstr>
      <vt:lpstr>Shop Testing </vt:lpstr>
      <vt:lpstr>Shop Testing Programs </vt:lpstr>
      <vt:lpstr>Summary</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Lawton</dc:creator>
  <cp:lastModifiedBy>Elizabeth Held</cp:lastModifiedBy>
  <cp:revision>219</cp:revision>
  <cp:lastPrinted>2022-03-10T21:54:32Z</cp:lastPrinted>
  <dcterms:created xsi:type="dcterms:W3CDTF">2012-09-24T21:06:00Z</dcterms:created>
  <dcterms:modified xsi:type="dcterms:W3CDTF">2023-07-17T14:08:50Z</dcterms:modified>
</cp:coreProperties>
</file>