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7"/>
  </p:notesMasterIdLst>
  <p:handoutMasterIdLst>
    <p:handoutMasterId r:id="rId58"/>
  </p:handoutMasterIdLst>
  <p:sldIdLst>
    <p:sldId id="315" r:id="rId2"/>
    <p:sldId id="260" r:id="rId3"/>
    <p:sldId id="323" r:id="rId4"/>
    <p:sldId id="324" r:id="rId5"/>
    <p:sldId id="319" r:id="rId6"/>
    <p:sldId id="320" r:id="rId7"/>
    <p:sldId id="321" r:id="rId8"/>
    <p:sldId id="261" r:id="rId9"/>
    <p:sldId id="280" r:id="rId10"/>
    <p:sldId id="262" r:id="rId11"/>
    <p:sldId id="282" r:id="rId12"/>
    <p:sldId id="283" r:id="rId13"/>
    <p:sldId id="281" r:id="rId14"/>
    <p:sldId id="263" r:id="rId15"/>
    <p:sldId id="272" r:id="rId16"/>
    <p:sldId id="287" r:id="rId17"/>
    <p:sldId id="274" r:id="rId18"/>
    <p:sldId id="275" r:id="rId19"/>
    <p:sldId id="276" r:id="rId20"/>
    <p:sldId id="277" r:id="rId21"/>
    <p:sldId id="297" r:id="rId22"/>
    <p:sldId id="302" r:id="rId23"/>
    <p:sldId id="322" r:id="rId24"/>
    <p:sldId id="278" r:id="rId25"/>
    <p:sldId id="279" r:id="rId26"/>
    <p:sldId id="325" r:id="rId27"/>
    <p:sldId id="326" r:id="rId28"/>
    <p:sldId id="327" r:id="rId29"/>
    <p:sldId id="344" r:id="rId30"/>
    <p:sldId id="335" r:id="rId31"/>
    <p:sldId id="336" r:id="rId32"/>
    <p:sldId id="345" r:id="rId33"/>
    <p:sldId id="346" r:id="rId34"/>
    <p:sldId id="347" r:id="rId35"/>
    <p:sldId id="332" r:id="rId36"/>
    <p:sldId id="333" r:id="rId37"/>
    <p:sldId id="264" r:id="rId38"/>
    <p:sldId id="268" r:id="rId39"/>
    <p:sldId id="267" r:id="rId40"/>
    <p:sldId id="288" r:id="rId41"/>
    <p:sldId id="289" r:id="rId42"/>
    <p:sldId id="309" r:id="rId43"/>
    <p:sldId id="310" r:id="rId44"/>
    <p:sldId id="311" r:id="rId45"/>
    <p:sldId id="352" r:id="rId46"/>
    <p:sldId id="353" r:id="rId47"/>
    <p:sldId id="354" r:id="rId48"/>
    <p:sldId id="328" r:id="rId49"/>
    <p:sldId id="337" r:id="rId50"/>
    <p:sldId id="338" r:id="rId51"/>
    <p:sldId id="339" r:id="rId52"/>
    <p:sldId id="340" r:id="rId53"/>
    <p:sldId id="341" r:id="rId54"/>
    <p:sldId id="343" r:id="rId55"/>
    <p:sldId id="342"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00"/>
    <a:srgbClr val="0066FF"/>
    <a:srgbClr val="FF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718" autoAdjust="0"/>
  </p:normalViewPr>
  <p:slideViewPr>
    <p:cSldViewPr>
      <p:cViewPr varScale="1">
        <p:scale>
          <a:sx n="84" d="100"/>
          <a:sy n="84" d="100"/>
        </p:scale>
        <p:origin x="14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44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26796252777986"/>
          <c:y val="0.13027757893899625"/>
          <c:w val="0.85331511517316094"/>
          <c:h val="0.79004496001792457"/>
        </c:manualLayout>
      </c:layout>
      <c:scatterChart>
        <c:scatterStyle val="smoothMarker"/>
        <c:varyColors val="0"/>
        <c:ser>
          <c:idx val="1"/>
          <c:order val="1"/>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0.34202014332566888</c:v>
                </c:pt>
                <c:pt idx="11">
                  <c:v>0.37460659341591207</c:v>
                </c:pt>
                <c:pt idx="12">
                  <c:v>0.40673664307580021</c:v>
                </c:pt>
                <c:pt idx="13">
                  <c:v>0.43837114678907746</c:v>
                </c:pt>
                <c:pt idx="14">
                  <c:v>0.46947156278589086</c:v>
                </c:pt>
                <c:pt idx="15">
                  <c:v>0.5</c:v>
                </c:pt>
                <c:pt idx="16">
                  <c:v>0.5299192642332049</c:v>
                </c:pt>
                <c:pt idx="17">
                  <c:v>0.5591929034707469</c:v>
                </c:pt>
                <c:pt idx="18">
                  <c:v>0.58778525229247336</c:v>
                </c:pt>
                <c:pt idx="19">
                  <c:v>0.61566147532565829</c:v>
                </c:pt>
                <c:pt idx="20">
                  <c:v>0.64278760968653936</c:v>
                </c:pt>
                <c:pt idx="21">
                  <c:v>0.66913060635885846</c:v>
                </c:pt>
                <c:pt idx="22">
                  <c:v>0.69465837045899748</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0.88294759285892699</c:v>
                </c:pt>
                <c:pt idx="32">
                  <c:v>0.89879404629916726</c:v>
                </c:pt>
                <c:pt idx="33">
                  <c:v>0.91354545764260098</c:v>
                </c:pt>
                <c:pt idx="34">
                  <c:v>0.92718385456678754</c:v>
                </c:pt>
                <c:pt idx="35">
                  <c:v>0.93969262078590832</c:v>
                </c:pt>
                <c:pt idx="36">
                  <c:v>0.95105651629515364</c:v>
                </c:pt>
                <c:pt idx="37">
                  <c:v>0.96126169593831889</c:v>
                </c:pt>
                <c:pt idx="38">
                  <c:v>0.97029572627599658</c:v>
                </c:pt>
                <c:pt idx="39">
                  <c:v>0.97814760073380569</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0.97814760073380569</c:v>
                </c:pt>
                <c:pt idx="52">
                  <c:v>0.97029572627599658</c:v>
                </c:pt>
                <c:pt idx="53">
                  <c:v>0.96126169593831889</c:v>
                </c:pt>
                <c:pt idx="54">
                  <c:v>0.95105651629515364</c:v>
                </c:pt>
                <c:pt idx="55">
                  <c:v>0.93969262078590843</c:v>
                </c:pt>
                <c:pt idx="56">
                  <c:v>0.92718385456678754</c:v>
                </c:pt>
                <c:pt idx="57">
                  <c:v>0.91354545764260109</c:v>
                </c:pt>
                <c:pt idx="58">
                  <c:v>0.89879404629916715</c:v>
                </c:pt>
                <c:pt idx="59">
                  <c:v>0.88294759285892721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0.69465837045899737</c:v>
                </c:pt>
                <c:pt idx="69">
                  <c:v>0.66913060635885857</c:v>
                </c:pt>
                <c:pt idx="70">
                  <c:v>0.6427876096865397</c:v>
                </c:pt>
                <c:pt idx="71">
                  <c:v>0.61566147532565851</c:v>
                </c:pt>
                <c:pt idx="72">
                  <c:v>0.58778525229247347</c:v>
                </c:pt>
                <c:pt idx="73">
                  <c:v>0.5591929034707469</c:v>
                </c:pt>
                <c:pt idx="74">
                  <c:v>0.5299192642332049</c:v>
                </c:pt>
                <c:pt idx="75">
                  <c:v>0.5</c:v>
                </c:pt>
                <c:pt idx="76">
                  <c:v>0.46947156278589114</c:v>
                </c:pt>
                <c:pt idx="77">
                  <c:v>0.4383711467890774</c:v>
                </c:pt>
                <c:pt idx="78">
                  <c:v>0.40673664307580049</c:v>
                </c:pt>
                <c:pt idx="79">
                  <c:v>0.37460659341591235</c:v>
                </c:pt>
                <c:pt idx="80">
                  <c:v>0.34202014332566899</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1.2251484549086212E-16</c:v>
                </c:pt>
                <c:pt idx="91">
                  <c:v>-3.4899496702500907E-2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-0.34202014332566882</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-0.58778525229247325</c:v>
                </c:pt>
                <c:pt idx="109">
                  <c:v>-0.61566147532565785</c:v>
                </c:pt>
                <c:pt idx="110">
                  <c:v>-0.64278760968653936</c:v>
                </c:pt>
                <c:pt idx="111">
                  <c:v>-0.66913060635885846</c:v>
                </c:pt>
                <c:pt idx="112">
                  <c:v>-0.6946583704589977</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-0.8829475928589271</c:v>
                </c:pt>
                <c:pt idx="122">
                  <c:v>-0.89879404629916704</c:v>
                </c:pt>
                <c:pt idx="123">
                  <c:v>-0.91354545764260109</c:v>
                </c:pt>
                <c:pt idx="124">
                  <c:v>-0.92718385456678742</c:v>
                </c:pt>
                <c:pt idx="125">
                  <c:v>-0.93969262078590821</c:v>
                </c:pt>
                <c:pt idx="126">
                  <c:v>-0.95105651629515364</c:v>
                </c:pt>
                <c:pt idx="127">
                  <c:v>-0.96126169593831901</c:v>
                </c:pt>
                <c:pt idx="128">
                  <c:v>-0.97029572627599658</c:v>
                </c:pt>
                <c:pt idx="129">
                  <c:v>-0.97814760073380569</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-0.9781476007338058</c:v>
                </c:pt>
                <c:pt idx="142">
                  <c:v>-0.97029572627599669</c:v>
                </c:pt>
                <c:pt idx="143">
                  <c:v>-0.96126169593831878</c:v>
                </c:pt>
                <c:pt idx="144">
                  <c:v>-0.95105651629515364</c:v>
                </c:pt>
                <c:pt idx="145">
                  <c:v>-0.93969262078590854</c:v>
                </c:pt>
                <c:pt idx="146">
                  <c:v>-0.92718385456678754</c:v>
                </c:pt>
                <c:pt idx="147">
                  <c:v>-0.91354545764260087</c:v>
                </c:pt>
                <c:pt idx="148">
                  <c:v>-0.89879404629916726</c:v>
                </c:pt>
                <c:pt idx="149">
                  <c:v>-0.88294759285892721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-0.69465837045899792</c:v>
                </c:pt>
                <c:pt idx="159">
                  <c:v>-0.66913060635885835</c:v>
                </c:pt>
                <c:pt idx="160">
                  <c:v>-0.64278760968653981</c:v>
                </c:pt>
                <c:pt idx="161">
                  <c:v>-0.61566147532565885</c:v>
                </c:pt>
                <c:pt idx="162">
                  <c:v>-0.58778525229247369</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-0.34202014332566877</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-6.9756473744124789E-2</c:v>
                </c:pt>
                <c:pt idx="179">
                  <c:v>-3.489949670250083E-2</c:v>
                </c:pt>
                <c:pt idx="180">
                  <c:v>-2.450296909817242E-16</c:v>
                </c:pt>
                <c:pt idx="181">
                  <c:v>3.4899496702500338E-2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0.3420201433256691</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0.58778525229247391</c:v>
                </c:pt>
                <c:pt idx="199">
                  <c:v>0.61566147532565851</c:v>
                </c:pt>
                <c:pt idx="200">
                  <c:v>0.64278760968653925</c:v>
                </c:pt>
                <c:pt idx="201">
                  <c:v>0.66913060635885879</c:v>
                </c:pt>
                <c:pt idx="202">
                  <c:v>0.69465837045899748</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0.88294759285892699</c:v>
                </c:pt>
                <c:pt idx="212">
                  <c:v>0.89879404629916704</c:v>
                </c:pt>
                <c:pt idx="213">
                  <c:v>0.91354545764260098</c:v>
                </c:pt>
                <c:pt idx="214">
                  <c:v>0.92718385456678731</c:v>
                </c:pt>
                <c:pt idx="215">
                  <c:v>0.93969262078590809</c:v>
                </c:pt>
                <c:pt idx="216">
                  <c:v>0.95105651629515364</c:v>
                </c:pt>
                <c:pt idx="217">
                  <c:v>0.96126169593831867</c:v>
                </c:pt>
                <c:pt idx="218">
                  <c:v>0.97029572627599625</c:v>
                </c:pt>
                <c:pt idx="219">
                  <c:v>0.97814760073380569</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0.97814760073380558</c:v>
                </c:pt>
                <c:pt idx="232">
                  <c:v>0.97029572627599647</c:v>
                </c:pt>
                <c:pt idx="233">
                  <c:v>0.96126169593831889</c:v>
                </c:pt>
                <c:pt idx="234">
                  <c:v>0.95105651629515364</c:v>
                </c:pt>
                <c:pt idx="235">
                  <c:v>0.93969262078590854</c:v>
                </c:pt>
                <c:pt idx="236">
                  <c:v>0.92718385456678798</c:v>
                </c:pt>
                <c:pt idx="237">
                  <c:v>0.91354545764260087</c:v>
                </c:pt>
                <c:pt idx="238">
                  <c:v>0.89879404629916726</c:v>
                </c:pt>
                <c:pt idx="239">
                  <c:v>0.88294759285892732</c:v>
                </c:pt>
                <c:pt idx="240">
                  <c:v>0.86602540378443926</c:v>
                </c:pt>
              </c:numCache>
            </c:numRef>
          </c:yVal>
          <c:smooth val="1"/>
          <c:extLst>
            <c:ext xmlns:c16="http://schemas.microsoft.com/office/drawing/2014/chart" uri="{C3380CC4-5D6E-409C-BE32-E72D297353CC}">
              <c16:uniqueId val="{00000000-713E-4D8C-8D0A-D2DD85ADBC54}"/>
            </c:ext>
          </c:extLst>
        </c:ser>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0.34202014332566888</c:v>
                </c:pt>
                <c:pt idx="11">
                  <c:v>0.37460659341591207</c:v>
                </c:pt>
                <c:pt idx="12">
                  <c:v>0.40673664307580021</c:v>
                </c:pt>
                <c:pt idx="13">
                  <c:v>0.43837114678907746</c:v>
                </c:pt>
                <c:pt idx="14">
                  <c:v>0.46947156278589086</c:v>
                </c:pt>
                <c:pt idx="15">
                  <c:v>0.5</c:v>
                </c:pt>
                <c:pt idx="16">
                  <c:v>0.5299192642332049</c:v>
                </c:pt>
                <c:pt idx="17">
                  <c:v>0.5591929034707469</c:v>
                </c:pt>
                <c:pt idx="18">
                  <c:v>0.58778525229247336</c:v>
                </c:pt>
                <c:pt idx="19">
                  <c:v>0.61566147532565829</c:v>
                </c:pt>
                <c:pt idx="20">
                  <c:v>0.64278760968653936</c:v>
                </c:pt>
                <c:pt idx="21">
                  <c:v>0.66913060635885846</c:v>
                </c:pt>
                <c:pt idx="22">
                  <c:v>0.69465837045899748</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0.88294759285892699</c:v>
                </c:pt>
                <c:pt idx="32">
                  <c:v>0.89879404629916726</c:v>
                </c:pt>
                <c:pt idx="33">
                  <c:v>0.91354545764260098</c:v>
                </c:pt>
                <c:pt idx="34">
                  <c:v>0.92718385456678754</c:v>
                </c:pt>
                <c:pt idx="35">
                  <c:v>0.93969262078590832</c:v>
                </c:pt>
                <c:pt idx="36">
                  <c:v>0.95105651629515364</c:v>
                </c:pt>
                <c:pt idx="37">
                  <c:v>0.96126169593831889</c:v>
                </c:pt>
                <c:pt idx="38">
                  <c:v>0.97029572627599658</c:v>
                </c:pt>
                <c:pt idx="39">
                  <c:v>0.97814760073380569</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0.97814760073380569</c:v>
                </c:pt>
                <c:pt idx="52">
                  <c:v>0.97029572627599658</c:v>
                </c:pt>
                <c:pt idx="53">
                  <c:v>0.96126169593831889</c:v>
                </c:pt>
                <c:pt idx="54">
                  <c:v>0.95105651629515364</c:v>
                </c:pt>
                <c:pt idx="55">
                  <c:v>0.93969262078590843</c:v>
                </c:pt>
                <c:pt idx="56">
                  <c:v>0.92718385456678754</c:v>
                </c:pt>
                <c:pt idx="57">
                  <c:v>0.91354545764260109</c:v>
                </c:pt>
                <c:pt idx="58">
                  <c:v>0.89879404629916715</c:v>
                </c:pt>
                <c:pt idx="59">
                  <c:v>0.88294759285892721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0.69465837045899737</c:v>
                </c:pt>
                <c:pt idx="69">
                  <c:v>0.66913060635885857</c:v>
                </c:pt>
                <c:pt idx="70">
                  <c:v>0.6427876096865397</c:v>
                </c:pt>
                <c:pt idx="71">
                  <c:v>0.61566147532565851</c:v>
                </c:pt>
                <c:pt idx="72">
                  <c:v>0.58778525229247347</c:v>
                </c:pt>
                <c:pt idx="73">
                  <c:v>0.5591929034707469</c:v>
                </c:pt>
                <c:pt idx="74">
                  <c:v>0.5299192642332049</c:v>
                </c:pt>
                <c:pt idx="75">
                  <c:v>0.5</c:v>
                </c:pt>
                <c:pt idx="76">
                  <c:v>0.46947156278589114</c:v>
                </c:pt>
                <c:pt idx="77">
                  <c:v>0.4383711467890774</c:v>
                </c:pt>
                <c:pt idx="78">
                  <c:v>0.40673664307580049</c:v>
                </c:pt>
                <c:pt idx="79">
                  <c:v>0.37460659341591235</c:v>
                </c:pt>
                <c:pt idx="80">
                  <c:v>0.34202014332566899</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1.2251484549086212E-16</c:v>
                </c:pt>
                <c:pt idx="91">
                  <c:v>-3.4899496702500907E-2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-0.34202014332566882</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-0.58778525229247325</c:v>
                </c:pt>
                <c:pt idx="109">
                  <c:v>-0.61566147532565785</c:v>
                </c:pt>
                <c:pt idx="110">
                  <c:v>-0.64278760968653936</c:v>
                </c:pt>
                <c:pt idx="111">
                  <c:v>-0.66913060635885846</c:v>
                </c:pt>
                <c:pt idx="112">
                  <c:v>-0.6946583704589977</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-0.8829475928589271</c:v>
                </c:pt>
                <c:pt idx="122">
                  <c:v>-0.89879404629916704</c:v>
                </c:pt>
                <c:pt idx="123">
                  <c:v>-0.91354545764260109</c:v>
                </c:pt>
                <c:pt idx="124">
                  <c:v>-0.92718385456678742</c:v>
                </c:pt>
                <c:pt idx="125">
                  <c:v>-0.93969262078590821</c:v>
                </c:pt>
                <c:pt idx="126">
                  <c:v>-0.95105651629515364</c:v>
                </c:pt>
                <c:pt idx="127">
                  <c:v>-0.96126169593831901</c:v>
                </c:pt>
                <c:pt idx="128">
                  <c:v>-0.97029572627599658</c:v>
                </c:pt>
                <c:pt idx="129">
                  <c:v>-0.97814760073380569</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-0.9781476007338058</c:v>
                </c:pt>
                <c:pt idx="142">
                  <c:v>-0.97029572627599669</c:v>
                </c:pt>
                <c:pt idx="143">
                  <c:v>-0.96126169593831878</c:v>
                </c:pt>
                <c:pt idx="144">
                  <c:v>-0.95105651629515364</c:v>
                </c:pt>
                <c:pt idx="145">
                  <c:v>-0.93969262078590854</c:v>
                </c:pt>
                <c:pt idx="146">
                  <c:v>-0.92718385456678754</c:v>
                </c:pt>
                <c:pt idx="147">
                  <c:v>-0.91354545764260087</c:v>
                </c:pt>
                <c:pt idx="148">
                  <c:v>-0.89879404629916726</c:v>
                </c:pt>
                <c:pt idx="149">
                  <c:v>-0.88294759285892721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-0.69465837045899792</c:v>
                </c:pt>
                <c:pt idx="159">
                  <c:v>-0.66913060635885835</c:v>
                </c:pt>
                <c:pt idx="160">
                  <c:v>-0.64278760968653981</c:v>
                </c:pt>
                <c:pt idx="161">
                  <c:v>-0.61566147532565885</c:v>
                </c:pt>
                <c:pt idx="162">
                  <c:v>-0.58778525229247369</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-0.34202014332566877</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-6.9756473744124789E-2</c:v>
                </c:pt>
                <c:pt idx="179">
                  <c:v>-3.489949670250083E-2</c:v>
                </c:pt>
                <c:pt idx="180">
                  <c:v>-2.450296909817242E-16</c:v>
                </c:pt>
                <c:pt idx="181">
                  <c:v>3.4899496702500338E-2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0.3420201433256691</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0.58778525229247391</c:v>
                </c:pt>
                <c:pt idx="199">
                  <c:v>0.61566147532565851</c:v>
                </c:pt>
                <c:pt idx="200">
                  <c:v>0.64278760968653925</c:v>
                </c:pt>
                <c:pt idx="201">
                  <c:v>0.66913060635885879</c:v>
                </c:pt>
                <c:pt idx="202">
                  <c:v>0.69465837045899748</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0.88294759285892699</c:v>
                </c:pt>
                <c:pt idx="212">
                  <c:v>0.89879404629916704</c:v>
                </c:pt>
                <c:pt idx="213">
                  <c:v>0.91354545764260098</c:v>
                </c:pt>
                <c:pt idx="214">
                  <c:v>0.92718385456678731</c:v>
                </c:pt>
                <c:pt idx="215">
                  <c:v>0.93969262078590809</c:v>
                </c:pt>
                <c:pt idx="216">
                  <c:v>0.95105651629515364</c:v>
                </c:pt>
                <c:pt idx="217">
                  <c:v>0.96126169593831867</c:v>
                </c:pt>
                <c:pt idx="218">
                  <c:v>0.97029572627599625</c:v>
                </c:pt>
                <c:pt idx="219">
                  <c:v>0.97814760073380569</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0.97814760073380558</c:v>
                </c:pt>
                <c:pt idx="232">
                  <c:v>0.97029572627599647</c:v>
                </c:pt>
                <c:pt idx="233">
                  <c:v>0.96126169593831889</c:v>
                </c:pt>
                <c:pt idx="234">
                  <c:v>0.95105651629515364</c:v>
                </c:pt>
                <c:pt idx="235">
                  <c:v>0.93969262078590854</c:v>
                </c:pt>
                <c:pt idx="236">
                  <c:v>0.92718385456678798</c:v>
                </c:pt>
                <c:pt idx="237">
                  <c:v>0.91354545764260087</c:v>
                </c:pt>
                <c:pt idx="238">
                  <c:v>0.89879404629916726</c:v>
                </c:pt>
                <c:pt idx="239">
                  <c:v>0.88294759285892732</c:v>
                </c:pt>
                <c:pt idx="240">
                  <c:v>0.86602540378443926</c:v>
                </c:pt>
              </c:numCache>
            </c:numRef>
          </c:yVal>
          <c:smooth val="1"/>
          <c:extLst>
            <c:ext xmlns:c16="http://schemas.microsoft.com/office/drawing/2014/chart" uri="{C3380CC4-5D6E-409C-BE32-E72D297353CC}">
              <c16:uniqueId val="{00000001-713E-4D8C-8D0A-D2DD85ADBC54}"/>
            </c:ext>
          </c:extLst>
        </c:ser>
        <c:dLbls>
          <c:showLegendKey val="0"/>
          <c:showVal val="0"/>
          <c:showCatName val="0"/>
          <c:showSerName val="0"/>
          <c:showPercent val="0"/>
          <c:showBubbleSize val="0"/>
        </c:dLbls>
        <c:axId val="50349952"/>
        <c:axId val="50360320"/>
      </c:scatterChart>
      <c:valAx>
        <c:axId val="50349952"/>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7063863584497762"/>
              <c:y val="0.95815295815295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0360320"/>
        <c:crossesAt val="-1.5"/>
        <c:crossBetween val="midCat"/>
        <c:majorUnit val="120"/>
        <c:minorUnit val="20"/>
      </c:valAx>
      <c:valAx>
        <c:axId val="50360320"/>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67011310364607E-2"/>
              <c:y val="0.3679661457617735"/>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0349952"/>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798E-43EE-9176-DC30F4B52647}"/>
            </c:ext>
          </c:extLst>
        </c:ser>
        <c:ser>
          <c:idx val="2"/>
          <c:order val="1"/>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1-798E-43EE-9176-DC30F4B52647}"/>
            </c:ext>
          </c:extLst>
        </c:ser>
        <c:dLbls>
          <c:showLegendKey val="0"/>
          <c:showVal val="0"/>
          <c:showCatName val="0"/>
          <c:showSerName val="0"/>
          <c:showPercent val="0"/>
          <c:showBubbleSize val="0"/>
        </c:dLbls>
        <c:axId val="59586048"/>
        <c:axId val="59587968"/>
      </c:scatterChart>
      <c:valAx>
        <c:axId val="59586048"/>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9587968"/>
        <c:crossesAt val="-1.5"/>
        <c:crossBetween val="midCat"/>
        <c:majorUnit val="120"/>
        <c:minorUnit val="20"/>
      </c:valAx>
      <c:valAx>
        <c:axId val="59587968"/>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9586048"/>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94B8-4960-A286-B695214AA5FD}"/>
            </c:ext>
          </c:extLst>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extLst>
            <c:ext xmlns:c16="http://schemas.microsoft.com/office/drawing/2014/chart" uri="{C3380CC4-5D6E-409C-BE32-E72D297353CC}">
              <c16:uniqueId val="{00000001-94B8-4960-A286-B695214AA5FD}"/>
            </c:ext>
          </c:extLst>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2-94B8-4960-A286-B695214AA5FD}"/>
            </c:ext>
          </c:extLst>
        </c:ser>
        <c:dLbls>
          <c:showLegendKey val="0"/>
          <c:showVal val="0"/>
          <c:showCatName val="0"/>
          <c:showSerName val="0"/>
          <c:showPercent val="0"/>
          <c:showBubbleSize val="0"/>
        </c:dLbls>
        <c:axId val="127139840"/>
        <c:axId val="127141760"/>
      </c:scatterChart>
      <c:valAx>
        <c:axId val="127139840"/>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141760"/>
        <c:crossesAt val="-1.5"/>
        <c:crossBetween val="midCat"/>
        <c:majorUnit val="120"/>
        <c:minorUnit val="20"/>
      </c:valAx>
      <c:valAx>
        <c:axId val="127141760"/>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6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139840"/>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1FF5-49F0-90A1-B25D5907A49B}"/>
            </c:ext>
          </c:extLst>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extLst>
            <c:ext xmlns:c16="http://schemas.microsoft.com/office/drawing/2014/chart" uri="{C3380CC4-5D6E-409C-BE32-E72D297353CC}">
              <c16:uniqueId val="{00000001-1FF5-49F0-90A1-B25D5907A49B}"/>
            </c:ext>
          </c:extLst>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2-1FF5-49F0-90A1-B25D5907A49B}"/>
            </c:ext>
          </c:extLst>
        </c:ser>
        <c:dLbls>
          <c:showLegendKey val="0"/>
          <c:showVal val="0"/>
          <c:showCatName val="0"/>
          <c:showSerName val="0"/>
          <c:showPercent val="0"/>
          <c:showBubbleSize val="0"/>
        </c:dLbls>
        <c:axId val="128400384"/>
        <c:axId val="128414848"/>
      </c:scatterChart>
      <c:valAx>
        <c:axId val="128400384"/>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414848"/>
        <c:crossesAt val="-1.5"/>
        <c:crossBetween val="midCat"/>
        <c:majorUnit val="120"/>
        <c:minorUnit val="20"/>
      </c:valAx>
      <c:valAx>
        <c:axId val="128414848"/>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400384"/>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8990248774646"/>
          <c:y val="9.1625988904989061E-2"/>
          <c:w val="0.80809296512383544"/>
          <c:h val="0.72569487536288757"/>
        </c:manualLayout>
      </c:layout>
      <c:scatterChart>
        <c:scatterStyle val="smoothMarker"/>
        <c:varyColors val="0"/>
        <c:ser>
          <c:idx val="1"/>
          <c:order val="1"/>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1905-476D-B054-0BA6BB698BFE}"/>
            </c:ext>
          </c:extLst>
        </c:ser>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1-1905-476D-B054-0BA6BB698BFE}"/>
            </c:ext>
          </c:extLst>
        </c:ser>
        <c:dLbls>
          <c:showLegendKey val="0"/>
          <c:showVal val="0"/>
          <c:showCatName val="0"/>
          <c:showSerName val="0"/>
          <c:showPercent val="0"/>
          <c:showBubbleSize val="0"/>
        </c:dLbls>
        <c:axId val="128445440"/>
        <c:axId val="128738432"/>
      </c:scatterChart>
      <c:valAx>
        <c:axId val="128445440"/>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544460827626982"/>
              <c:y val="0.9177508576646589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738432"/>
        <c:crossesAt val="-1.5"/>
        <c:crossBetween val="midCat"/>
        <c:majorUnit val="120"/>
        <c:minorUnit val="20"/>
      </c:valAx>
      <c:valAx>
        <c:axId val="128738432"/>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1.1261445716635841E-2"/>
              <c:y val="0.36334642109115101"/>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445440"/>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05916381347561"/>
          <c:y val="5.8315396272817704E-2"/>
          <c:w val="0.81771020977868192"/>
          <c:h val="0.77793997682923022"/>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63EC-4B0B-A389-49238C63BF04}"/>
            </c:ext>
          </c:extLst>
        </c:ser>
        <c:ser>
          <c:idx val="2"/>
          <c:order val="1"/>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1-63EC-4B0B-A389-49238C63BF04}"/>
            </c:ext>
          </c:extLst>
        </c:ser>
        <c:dLbls>
          <c:showLegendKey val="0"/>
          <c:showVal val="0"/>
          <c:showCatName val="0"/>
          <c:showSerName val="0"/>
          <c:showPercent val="0"/>
          <c:showBubbleSize val="0"/>
        </c:dLbls>
        <c:axId val="127571072"/>
        <c:axId val="127572992"/>
      </c:scatterChart>
      <c:valAx>
        <c:axId val="127571072"/>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068778082286871"/>
              <c:y val="0.9346712832420621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572992"/>
        <c:crossesAt val="-1.5"/>
        <c:crossBetween val="midCat"/>
        <c:majorUnit val="120"/>
        <c:minorUnit val="20"/>
      </c:valAx>
      <c:valAx>
        <c:axId val="127572992"/>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571072"/>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32363162381103"/>
          <c:y val="5.8315396272817704E-2"/>
          <c:w val="0.82323979343465559"/>
          <c:h val="0.77033382975412878"/>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0504-45A2-B45C-36EAE8287200}"/>
            </c:ext>
          </c:extLst>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extLst>
            <c:ext xmlns:c16="http://schemas.microsoft.com/office/drawing/2014/chart" uri="{C3380CC4-5D6E-409C-BE32-E72D297353CC}">
              <c16:uniqueId val="{00000001-0504-45A2-B45C-36EAE8287200}"/>
            </c:ext>
          </c:extLst>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2-0504-45A2-B45C-36EAE8287200}"/>
            </c:ext>
          </c:extLst>
        </c:ser>
        <c:dLbls>
          <c:showLegendKey val="0"/>
          <c:showVal val="0"/>
          <c:showCatName val="0"/>
          <c:showSerName val="0"/>
          <c:showPercent val="0"/>
          <c:showBubbleSize val="0"/>
        </c:dLbls>
        <c:axId val="58918016"/>
        <c:axId val="58919936"/>
      </c:scatterChart>
      <c:valAx>
        <c:axId val="58918016"/>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8919936"/>
        <c:crossesAt val="-1.5"/>
        <c:crossBetween val="midCat"/>
        <c:majorUnit val="120"/>
        <c:minorUnit val="20"/>
      </c:valAx>
      <c:valAx>
        <c:axId val="58919936"/>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8918016"/>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defTabSz="923925">
              <a:defRPr sz="1200" smtClean="0"/>
            </a:lvl1pPr>
          </a:lstStyle>
          <a:p>
            <a:pPr>
              <a:defRPr/>
            </a:pPr>
            <a:endParaRPr lang="en-US"/>
          </a:p>
        </p:txBody>
      </p:sp>
      <p:sp>
        <p:nvSpPr>
          <p:cNvPr id="788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algn="r" defTabSz="923925">
              <a:defRPr sz="1200" smtClean="0"/>
            </a:lvl1pPr>
          </a:lstStyle>
          <a:p>
            <a:pPr>
              <a:defRPr/>
            </a:pPr>
            <a:endParaRPr lang="en-US"/>
          </a:p>
        </p:txBody>
      </p:sp>
      <p:sp>
        <p:nvSpPr>
          <p:cNvPr id="788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defTabSz="923925">
              <a:defRPr sz="1200" smtClean="0"/>
            </a:lvl1pPr>
          </a:lstStyle>
          <a:p>
            <a:pPr>
              <a:defRPr/>
            </a:pPr>
            <a:endParaRPr lang="en-US"/>
          </a:p>
        </p:txBody>
      </p:sp>
      <p:sp>
        <p:nvSpPr>
          <p:cNvPr id="788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algn="r" defTabSz="923925">
              <a:defRPr sz="1200" smtClean="0"/>
            </a:lvl1pPr>
          </a:lstStyle>
          <a:p>
            <a:pPr>
              <a:defRPr/>
            </a:pPr>
            <a:fld id="{7DA3EDD5-AECE-4038-B922-B0AD654DDC86}" type="slidenum">
              <a:rPr lang="en-US"/>
              <a:pPr>
                <a:defRPr/>
              </a:pPr>
              <a:t>‹#›</a:t>
            </a:fld>
            <a:endParaRPr lang="en-US"/>
          </a:p>
        </p:txBody>
      </p:sp>
    </p:spTree>
    <p:extLst>
      <p:ext uri="{BB962C8B-B14F-4D97-AF65-F5344CB8AC3E}">
        <p14:creationId xmlns:p14="http://schemas.microsoft.com/office/powerpoint/2010/main" val="276253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defTabSz="923925">
              <a:defRPr sz="1200" smtClean="0"/>
            </a:lvl1pPr>
          </a:lstStyle>
          <a:p>
            <a:pPr>
              <a:defRPr/>
            </a:pPr>
            <a:endParaRPr lang="en-US"/>
          </a:p>
        </p:txBody>
      </p:sp>
      <p:sp>
        <p:nvSpPr>
          <p:cNvPr id="757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algn="r" defTabSz="923925">
              <a:defRPr sz="1200" smtClean="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defTabSz="923925">
              <a:defRPr sz="1200" smtClean="0"/>
            </a:lvl1pPr>
          </a:lstStyle>
          <a:p>
            <a:pPr>
              <a:defRPr/>
            </a:pPr>
            <a:endParaRPr lang="en-US"/>
          </a:p>
        </p:txBody>
      </p:sp>
      <p:sp>
        <p:nvSpPr>
          <p:cNvPr id="757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algn="r" defTabSz="923925">
              <a:defRPr sz="1200" smtClean="0"/>
            </a:lvl1pPr>
          </a:lstStyle>
          <a:p>
            <a:pPr>
              <a:defRPr/>
            </a:pPr>
            <a:fld id="{EE173DDE-8728-4576-ADE6-FD103616D8BE}" type="slidenum">
              <a:rPr lang="en-US"/>
              <a:pPr>
                <a:defRPr/>
              </a:pPr>
              <a:t>‹#›</a:t>
            </a:fld>
            <a:endParaRPr lang="en-US"/>
          </a:p>
        </p:txBody>
      </p:sp>
    </p:spTree>
    <p:extLst>
      <p:ext uri="{BB962C8B-B14F-4D97-AF65-F5344CB8AC3E}">
        <p14:creationId xmlns:p14="http://schemas.microsoft.com/office/powerpoint/2010/main" val="3152179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15258A-E731-458C-82B5-0685412D1DDF}" type="slidenum">
              <a:rPr lang="en-US"/>
              <a:pPr/>
              <a:t>1</a:t>
            </a:fld>
            <a:endParaRPr lang="en-US"/>
          </a:p>
        </p:txBody>
      </p:sp>
      <p:sp>
        <p:nvSpPr>
          <p:cNvPr id="67587" name="Rectangle 2"/>
          <p:cNvSpPr>
            <a:spLocks noGrp="1" noRot="1" noChangeAspect="1" noChangeArrowheads="1" noTextEdit="1"/>
          </p:cNvSpPr>
          <p:nvPr>
            <p:ph type="sldImg"/>
          </p:nvPr>
        </p:nvSpPr>
        <p:spPr>
          <a:xfrm>
            <a:off x="1182688" y="698500"/>
            <a:ext cx="4648200" cy="3486150"/>
          </a:xfrm>
          <a:ln/>
        </p:spPr>
      </p:sp>
      <p:sp>
        <p:nvSpPr>
          <p:cNvPr id="6758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2B3054C-1A78-49C6-A817-039E97222B5C}" type="slidenum">
              <a:rPr lang="en-US"/>
              <a:pPr/>
              <a:t>10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15A903A-671D-44AE-B72B-DBD6A9A06A2A}" type="slidenum">
              <a:rPr lang="en-US"/>
              <a:pPr/>
              <a:t>11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BF81EA4-F0A9-4B11-90C9-17A530A0A59E}" type="slidenum">
              <a:rPr lang="en-US"/>
              <a:pPr/>
              <a:t>12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BCD1648-58F5-40CB-9643-BF384C15DED9}" type="slidenum">
              <a:rPr lang="en-US"/>
              <a:pPr/>
              <a:t>13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CF6CEEB-C758-4D2D-A65E-E01A5BF1ADDB}" type="slidenum">
              <a:rPr lang="en-US"/>
              <a:pPr/>
              <a:t>14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AA9EF0D-D791-40DA-81DC-BAD0863F7F81}" type="slidenum">
              <a:rPr lang="en-US"/>
              <a:pPr/>
              <a:t>15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6BE455A-A01D-4603-81D4-5E175E3FD017}" type="slidenum">
              <a:rPr lang="en-US"/>
              <a:pPr/>
              <a:t>16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30F71D3-1E15-453B-95BA-A59D53DECE56}" type="slidenum">
              <a:rPr lang="en-US"/>
              <a:pPr/>
              <a:t>17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348850C-0E45-4EFE-8EC2-6ABF9641E61E}" type="slidenum">
              <a:rPr lang="en-US"/>
              <a:pPr/>
              <a:t>18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7E6A3E1-9C94-471D-8587-B79BE455C180}" type="slidenum">
              <a:rPr lang="en-US"/>
              <a:pPr/>
              <a:t>19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E2CF4DB-E542-4D29-8080-8173E170D5B3}" type="slidenum">
              <a:rPr lang="en-US"/>
              <a:pPr/>
              <a:t>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748A5B9-2AE7-4A63-BF13-208F22D8E308}" type="slidenum">
              <a:rPr lang="en-US"/>
              <a:pPr/>
              <a:t>20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70E5951-2CB8-497C-9B2F-9DC171E87D50}" type="slidenum">
              <a:rPr lang="en-US"/>
              <a:pPr/>
              <a:t>21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ADF833F-B3D7-49DB-89F1-BE8C8E1BC8B7}" type="slidenum">
              <a:rPr lang="en-US"/>
              <a:pPr/>
              <a:t>22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A208B99-FE25-4E47-B472-A709CB86E3EC}" type="slidenum">
              <a:rPr lang="en-US"/>
              <a:pPr/>
              <a:t>23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C1D7DF7-7599-4831-B9B5-3122ADE646BA}" type="slidenum">
              <a:rPr lang="en-US"/>
              <a:pPr/>
              <a:t>24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248F53B-4658-4C08-B57E-66A085A77746}" type="slidenum">
              <a:rPr lang="en-US"/>
              <a:pPr/>
              <a:t>25</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44F383A-6003-4279-A09B-6BA630B58FCB}" type="slidenum">
              <a:rPr lang="en-US"/>
              <a:pPr/>
              <a:t>26</a:t>
            </a:fld>
            <a:endParaRPr lang="en-US"/>
          </a:p>
        </p:txBody>
      </p:sp>
      <p:sp>
        <p:nvSpPr>
          <p:cNvPr id="93187" name="Rectangle 2"/>
          <p:cNvSpPr>
            <a:spLocks noGrp="1" noRot="1" noChangeAspect="1" noChangeArrowheads="1" noTextEdit="1"/>
          </p:cNvSpPr>
          <p:nvPr>
            <p:ph type="sldImg"/>
          </p:nvPr>
        </p:nvSpPr>
        <p:spPr>
          <a:xfrm>
            <a:off x="1181100" y="698500"/>
            <a:ext cx="4648200" cy="3486150"/>
          </a:xfrm>
          <a:ln/>
        </p:spPr>
      </p:sp>
      <p:sp>
        <p:nvSpPr>
          <p:cNvPr id="9318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A1D5D6E-5238-4CCE-8D6E-936A8AFF4FA1}" type="slidenum">
              <a:rPr lang="en-US"/>
              <a:pPr/>
              <a:t>27</a:t>
            </a:fld>
            <a:endParaRPr lang="en-US"/>
          </a:p>
        </p:txBody>
      </p:sp>
      <p:sp>
        <p:nvSpPr>
          <p:cNvPr id="94211" name="Rectangle 2"/>
          <p:cNvSpPr>
            <a:spLocks noGrp="1" noRot="1" noChangeAspect="1" noChangeArrowheads="1" noTextEdit="1"/>
          </p:cNvSpPr>
          <p:nvPr>
            <p:ph type="sldImg"/>
          </p:nvPr>
        </p:nvSpPr>
        <p:spPr>
          <a:xfrm>
            <a:off x="1181100" y="698500"/>
            <a:ext cx="4648200" cy="3486150"/>
          </a:xfrm>
          <a:ln/>
        </p:spPr>
      </p:sp>
      <p:sp>
        <p:nvSpPr>
          <p:cNvPr id="94212"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1249EFA-9881-4486-B067-42562B714134}" type="slidenum">
              <a:rPr lang="en-US"/>
              <a:pPr/>
              <a:t>28</a:t>
            </a:fld>
            <a:endParaRPr lang="en-US"/>
          </a:p>
        </p:txBody>
      </p:sp>
      <p:sp>
        <p:nvSpPr>
          <p:cNvPr id="95235" name="Rectangle 2"/>
          <p:cNvSpPr>
            <a:spLocks noGrp="1" noRot="1" noChangeAspect="1" noChangeArrowheads="1" noTextEdit="1"/>
          </p:cNvSpPr>
          <p:nvPr>
            <p:ph type="sldImg"/>
          </p:nvPr>
        </p:nvSpPr>
        <p:spPr>
          <a:xfrm>
            <a:off x="1181100" y="698500"/>
            <a:ext cx="4648200" cy="3486150"/>
          </a:xfrm>
          <a:ln/>
        </p:spPr>
      </p:sp>
      <p:sp>
        <p:nvSpPr>
          <p:cNvPr id="9523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A1A0B6F-E96C-46AB-AA01-3FAFBA8F8E80}" type="slidenum">
              <a:rPr lang="en-US"/>
              <a:pPr/>
              <a:t>29</a:t>
            </a:fld>
            <a:endParaRPr lang="en-US"/>
          </a:p>
        </p:txBody>
      </p:sp>
      <p:sp>
        <p:nvSpPr>
          <p:cNvPr id="96259" name="Rectangle 2"/>
          <p:cNvSpPr>
            <a:spLocks noGrp="1" noRot="1" noChangeAspect="1" noChangeArrowheads="1" noTextEdit="1"/>
          </p:cNvSpPr>
          <p:nvPr>
            <p:ph type="sldImg"/>
          </p:nvPr>
        </p:nvSpPr>
        <p:spPr>
          <a:xfrm>
            <a:off x="1181100" y="698500"/>
            <a:ext cx="4648200" cy="3486150"/>
          </a:xfrm>
          <a:ln/>
        </p:spPr>
      </p:sp>
      <p:sp>
        <p:nvSpPr>
          <p:cNvPr id="9626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59FA833-69DD-4F0A-8DD7-F3F60DE3E31A}" type="slidenum">
              <a:rPr lang="en-US"/>
              <a:pPr/>
              <a:t>3</a:t>
            </a:fld>
            <a:endParaRPr lang="en-US"/>
          </a:p>
        </p:txBody>
      </p:sp>
      <p:sp>
        <p:nvSpPr>
          <p:cNvPr id="69635" name="Rectangle 2"/>
          <p:cNvSpPr>
            <a:spLocks noGrp="1" noRot="1" noChangeAspect="1" noChangeArrowheads="1" noTextEdit="1"/>
          </p:cNvSpPr>
          <p:nvPr>
            <p:ph type="sldImg"/>
          </p:nvPr>
        </p:nvSpPr>
        <p:spPr>
          <a:xfrm>
            <a:off x="1181100" y="698500"/>
            <a:ext cx="4648200" cy="3486150"/>
          </a:xfrm>
          <a:ln/>
        </p:spPr>
      </p:sp>
      <p:sp>
        <p:nvSpPr>
          <p:cNvPr id="6963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746F737-0450-4E8E-891C-55CDB28A5B2E}" type="slidenum">
              <a:rPr lang="en-US"/>
              <a:pPr/>
              <a:t>30</a:t>
            </a:fld>
            <a:endParaRPr lang="en-US"/>
          </a:p>
        </p:txBody>
      </p:sp>
      <p:sp>
        <p:nvSpPr>
          <p:cNvPr id="97283" name="Rectangle 2"/>
          <p:cNvSpPr>
            <a:spLocks noGrp="1" noRot="1" noChangeAspect="1" noChangeArrowheads="1" noTextEdit="1"/>
          </p:cNvSpPr>
          <p:nvPr>
            <p:ph type="sldImg"/>
          </p:nvPr>
        </p:nvSpPr>
        <p:spPr>
          <a:xfrm>
            <a:off x="1181100" y="698500"/>
            <a:ext cx="4648200" cy="3486150"/>
          </a:xfrm>
          <a:ln/>
        </p:spPr>
      </p:sp>
      <p:sp>
        <p:nvSpPr>
          <p:cNvPr id="97284"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647095-2EF5-4866-97A0-CFE32139C9A2}" type="slidenum">
              <a:rPr lang="en-US"/>
              <a:pPr/>
              <a:t>31</a:t>
            </a:fld>
            <a:endParaRPr lang="en-US"/>
          </a:p>
        </p:txBody>
      </p:sp>
      <p:sp>
        <p:nvSpPr>
          <p:cNvPr id="98307" name="Rectangle 2"/>
          <p:cNvSpPr>
            <a:spLocks noGrp="1" noRot="1" noChangeAspect="1" noChangeArrowheads="1" noTextEdit="1"/>
          </p:cNvSpPr>
          <p:nvPr>
            <p:ph type="sldImg"/>
          </p:nvPr>
        </p:nvSpPr>
        <p:spPr>
          <a:xfrm>
            <a:off x="1181100" y="698500"/>
            <a:ext cx="4648200" cy="3486150"/>
          </a:xfrm>
          <a:ln/>
        </p:spPr>
      </p:sp>
      <p:sp>
        <p:nvSpPr>
          <p:cNvPr id="9830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E2E3BB4-8390-444A-9A8E-FBFFD7C23D99}" type="slidenum">
              <a:rPr lang="en-US"/>
              <a:pPr/>
              <a:t>32</a:t>
            </a:fld>
            <a:endParaRPr lang="en-US"/>
          </a:p>
        </p:txBody>
      </p:sp>
      <p:sp>
        <p:nvSpPr>
          <p:cNvPr id="99331" name="Rectangle 2"/>
          <p:cNvSpPr>
            <a:spLocks noGrp="1" noRot="1" noChangeAspect="1" noChangeArrowheads="1" noTextEdit="1"/>
          </p:cNvSpPr>
          <p:nvPr>
            <p:ph type="sldImg"/>
          </p:nvPr>
        </p:nvSpPr>
        <p:spPr>
          <a:xfrm>
            <a:off x="1181100" y="698500"/>
            <a:ext cx="4648200" cy="3486150"/>
          </a:xfrm>
          <a:ln/>
        </p:spPr>
      </p:sp>
      <p:sp>
        <p:nvSpPr>
          <p:cNvPr id="99332"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1A5AB63-D791-4BE4-B295-5E10D033505C}" type="slidenum">
              <a:rPr lang="en-US"/>
              <a:pPr/>
              <a:t>33</a:t>
            </a:fld>
            <a:endParaRPr lang="en-US"/>
          </a:p>
        </p:txBody>
      </p:sp>
      <p:sp>
        <p:nvSpPr>
          <p:cNvPr id="100355" name="Rectangle 2"/>
          <p:cNvSpPr>
            <a:spLocks noGrp="1" noRot="1" noChangeAspect="1" noChangeArrowheads="1" noTextEdit="1"/>
          </p:cNvSpPr>
          <p:nvPr>
            <p:ph type="sldImg"/>
          </p:nvPr>
        </p:nvSpPr>
        <p:spPr>
          <a:xfrm>
            <a:off x="1181100" y="698500"/>
            <a:ext cx="4648200" cy="3486150"/>
          </a:xfrm>
          <a:ln/>
        </p:spPr>
      </p:sp>
      <p:sp>
        <p:nvSpPr>
          <p:cNvPr id="10035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8E3E638-EFD3-4DAF-A675-879212D4C169}" type="slidenum">
              <a:rPr lang="en-US"/>
              <a:pPr/>
              <a:t>34</a:t>
            </a:fld>
            <a:endParaRPr lang="en-US"/>
          </a:p>
        </p:txBody>
      </p:sp>
      <p:sp>
        <p:nvSpPr>
          <p:cNvPr id="101379" name="Rectangle 2"/>
          <p:cNvSpPr>
            <a:spLocks noGrp="1" noRot="1" noChangeAspect="1" noChangeArrowheads="1" noTextEdit="1"/>
          </p:cNvSpPr>
          <p:nvPr>
            <p:ph type="sldImg"/>
          </p:nvPr>
        </p:nvSpPr>
        <p:spPr>
          <a:xfrm>
            <a:off x="1181100" y="698500"/>
            <a:ext cx="4648200" cy="3486150"/>
          </a:xfrm>
          <a:ln/>
        </p:spPr>
      </p:sp>
      <p:sp>
        <p:nvSpPr>
          <p:cNvPr id="10138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2B1546D-A1C0-4B38-B40B-29308351F930}" type="slidenum">
              <a:rPr lang="en-US"/>
              <a:pPr/>
              <a:t>35</a:t>
            </a:fld>
            <a:endParaRPr lang="en-US"/>
          </a:p>
        </p:txBody>
      </p:sp>
      <p:sp>
        <p:nvSpPr>
          <p:cNvPr id="102403" name="Rectangle 2"/>
          <p:cNvSpPr>
            <a:spLocks noGrp="1" noRot="1" noChangeAspect="1" noChangeArrowheads="1" noTextEdit="1"/>
          </p:cNvSpPr>
          <p:nvPr>
            <p:ph type="sldImg"/>
          </p:nvPr>
        </p:nvSpPr>
        <p:spPr>
          <a:xfrm>
            <a:off x="1181100" y="698500"/>
            <a:ext cx="4648200" cy="3486150"/>
          </a:xfrm>
          <a:ln/>
        </p:spPr>
      </p:sp>
      <p:sp>
        <p:nvSpPr>
          <p:cNvPr id="102404"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0FE5D7B-37B5-415D-AA8D-4F8771004C25}" type="slidenum">
              <a:rPr lang="en-US"/>
              <a:pPr/>
              <a:t>36</a:t>
            </a:fld>
            <a:endParaRPr lang="en-US"/>
          </a:p>
        </p:txBody>
      </p:sp>
      <p:sp>
        <p:nvSpPr>
          <p:cNvPr id="103427" name="Rectangle 2"/>
          <p:cNvSpPr>
            <a:spLocks noGrp="1" noRot="1" noChangeAspect="1" noChangeArrowheads="1" noTextEdit="1"/>
          </p:cNvSpPr>
          <p:nvPr>
            <p:ph type="sldImg"/>
          </p:nvPr>
        </p:nvSpPr>
        <p:spPr>
          <a:xfrm>
            <a:off x="1181100" y="698500"/>
            <a:ext cx="4648200" cy="3486150"/>
          </a:xfrm>
          <a:ln/>
        </p:spPr>
      </p:sp>
      <p:sp>
        <p:nvSpPr>
          <p:cNvPr id="10342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FE4AD96-360F-4F5D-899B-61C0B88B0554}" type="slidenum">
              <a:rPr lang="en-US"/>
              <a:pPr/>
              <a:t>37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082E41A-4FA7-4E47-A82B-4B6049326AE8}" type="slidenum">
              <a:rPr lang="en-US"/>
              <a:pPr/>
              <a:t>38</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B01E42C-9276-460E-BEC6-4560D99917CE}" type="slidenum">
              <a:rPr lang="en-US"/>
              <a:pPr/>
              <a:t>39</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397EDF2-D8CC-45E9-BF76-8763D83A43C9}" type="slidenum">
              <a:rPr lang="en-US"/>
              <a:pPr/>
              <a:t>4</a:t>
            </a:fld>
            <a:endParaRPr lang="en-US"/>
          </a:p>
        </p:txBody>
      </p:sp>
      <p:sp>
        <p:nvSpPr>
          <p:cNvPr id="70659" name="Rectangle 2"/>
          <p:cNvSpPr>
            <a:spLocks noGrp="1" noRot="1" noChangeAspect="1" noChangeArrowheads="1" noTextEdit="1"/>
          </p:cNvSpPr>
          <p:nvPr>
            <p:ph type="sldImg"/>
          </p:nvPr>
        </p:nvSpPr>
        <p:spPr>
          <a:xfrm>
            <a:off x="1181100" y="698500"/>
            <a:ext cx="4648200" cy="3486150"/>
          </a:xfrm>
          <a:ln/>
        </p:spPr>
      </p:sp>
      <p:sp>
        <p:nvSpPr>
          <p:cNvPr id="7066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E6C6C8F-429F-482E-9C1F-5CB5B209F110}" type="slidenum">
              <a:rPr lang="en-US"/>
              <a:pPr/>
              <a:t>40</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C7AD90B-16CC-4503-A282-F845D6A83116}" type="slidenum">
              <a:rPr lang="en-US"/>
              <a:pPr/>
              <a:t>41</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B2D2759-C4E7-46E8-ABBC-DD6C7BD7BAB7}" type="slidenum">
              <a:rPr lang="en-US"/>
              <a:pPr/>
              <a:t>42</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2FFBACD-5CB8-48E9-BCFE-7D17B241C696}" type="slidenum">
              <a:rPr lang="en-US"/>
              <a:pPr/>
              <a:t>43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AC7E39C-32CB-4FE0-A6B2-606BF3B5EB28}" type="slidenum">
              <a:rPr lang="en-US"/>
              <a:pPr/>
              <a:t>44</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03A9F2D-1ED4-4C40-BD04-74279C609D11}" type="slidenum">
              <a:rPr lang="en-US"/>
              <a:pPr/>
              <a:t>45</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57918B-693E-4D6E-ABB8-C6518F2AF353}" type="slidenum">
              <a:rPr lang="en-US"/>
              <a:pPr/>
              <a:t>46</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57918B-693E-4D6E-ABB8-C6518F2AF353}" type="slidenum">
              <a:rPr lang="en-US"/>
              <a:pPr/>
              <a:t>47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54432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B54452B-FA0E-478D-9BF2-B35A21B52BEB}" type="slidenum">
              <a:rPr lang="en-US"/>
              <a:pPr/>
              <a:t>48</a:t>
            </a:fld>
            <a:endParaRPr lang="en-US"/>
          </a:p>
        </p:txBody>
      </p:sp>
      <p:sp>
        <p:nvSpPr>
          <p:cNvPr id="115715" name="Rectangle 2"/>
          <p:cNvSpPr>
            <a:spLocks noGrp="1" noRot="1" noChangeAspect="1" noChangeArrowheads="1" noTextEdit="1"/>
          </p:cNvSpPr>
          <p:nvPr>
            <p:ph type="sldImg"/>
          </p:nvPr>
        </p:nvSpPr>
        <p:spPr>
          <a:xfrm>
            <a:off x="1181100" y="698500"/>
            <a:ext cx="4648200" cy="3486150"/>
          </a:xfrm>
          <a:ln/>
        </p:spPr>
      </p:sp>
      <p:sp>
        <p:nvSpPr>
          <p:cNvPr id="11571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394488-D351-42E7-B173-3AA543E98388}" type="slidenum">
              <a:rPr lang="en-US"/>
              <a:pPr/>
              <a:t>49</a:t>
            </a:fld>
            <a:endParaRPr lang="en-US"/>
          </a:p>
        </p:txBody>
      </p:sp>
      <p:sp>
        <p:nvSpPr>
          <p:cNvPr id="116739" name="Rectangle 2"/>
          <p:cNvSpPr>
            <a:spLocks noGrp="1" noRot="1" noChangeAspect="1" noChangeArrowheads="1" noTextEdit="1"/>
          </p:cNvSpPr>
          <p:nvPr>
            <p:ph type="sldImg"/>
          </p:nvPr>
        </p:nvSpPr>
        <p:spPr>
          <a:xfrm>
            <a:off x="1181100" y="698500"/>
            <a:ext cx="4648200" cy="3486150"/>
          </a:xfrm>
          <a:ln/>
        </p:spPr>
      </p:sp>
      <p:sp>
        <p:nvSpPr>
          <p:cNvPr id="11674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AB45D5B-9A6E-4D3B-AC96-0B3613730BCD}" type="slidenum">
              <a:rPr lang="en-US"/>
              <a:pPr/>
              <a:t>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44D3A5B-CDD5-4B66-9CA4-2680F3D056F5}" type="slidenum">
              <a:rPr lang="en-US"/>
              <a:pPr/>
              <a:t>50</a:t>
            </a:fld>
            <a:endParaRPr lang="en-US"/>
          </a:p>
        </p:txBody>
      </p:sp>
      <p:sp>
        <p:nvSpPr>
          <p:cNvPr id="117763" name="Rectangle 2"/>
          <p:cNvSpPr>
            <a:spLocks noGrp="1" noRot="1" noChangeAspect="1" noChangeArrowheads="1" noTextEdit="1"/>
          </p:cNvSpPr>
          <p:nvPr>
            <p:ph type="sldImg"/>
          </p:nvPr>
        </p:nvSpPr>
        <p:spPr>
          <a:xfrm>
            <a:off x="1181100" y="698500"/>
            <a:ext cx="4648200" cy="3486150"/>
          </a:xfrm>
          <a:ln/>
        </p:spPr>
      </p:sp>
      <p:sp>
        <p:nvSpPr>
          <p:cNvPr id="117764"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F96DAAF-AE50-4CDB-BF03-30F5CE4A4A5C}" type="slidenum">
              <a:rPr lang="en-US"/>
              <a:pPr/>
              <a:t>51</a:t>
            </a:fld>
            <a:endParaRPr lang="en-US"/>
          </a:p>
        </p:txBody>
      </p:sp>
      <p:sp>
        <p:nvSpPr>
          <p:cNvPr id="118787" name="Rectangle 2"/>
          <p:cNvSpPr>
            <a:spLocks noGrp="1" noRot="1" noChangeAspect="1" noChangeArrowheads="1" noTextEdit="1"/>
          </p:cNvSpPr>
          <p:nvPr>
            <p:ph type="sldImg"/>
          </p:nvPr>
        </p:nvSpPr>
        <p:spPr>
          <a:xfrm>
            <a:off x="1181100" y="698500"/>
            <a:ext cx="4648200" cy="3486150"/>
          </a:xfrm>
          <a:ln/>
        </p:spPr>
      </p:sp>
      <p:sp>
        <p:nvSpPr>
          <p:cNvPr id="11878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257EC79-99AF-4E63-B4FD-5AADE715EE1D}" type="slidenum">
              <a:rPr lang="en-US"/>
              <a:pPr/>
              <a:t>52</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E648529-086B-45FA-B085-4E19AA973A20}" type="slidenum">
              <a:rPr lang="en-US"/>
              <a:pPr/>
              <a:t>53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314488B-C267-4E97-B532-02149662CAD8}" type="slidenum">
              <a:rPr lang="en-US"/>
              <a:pPr/>
              <a:t>54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B86A083-1303-4407-9080-19F793E82309}" type="slidenum">
              <a:rPr lang="en-US"/>
              <a:pPr/>
              <a:t>55</a:t>
            </a:fld>
            <a:endParaRPr lang="en-US"/>
          </a:p>
        </p:txBody>
      </p:sp>
      <p:sp>
        <p:nvSpPr>
          <p:cNvPr id="131075" name="Rectangle 2"/>
          <p:cNvSpPr>
            <a:spLocks noGrp="1" noRot="1" noChangeAspect="1" noChangeArrowheads="1" noTextEdit="1"/>
          </p:cNvSpPr>
          <p:nvPr>
            <p:ph type="sldImg"/>
          </p:nvPr>
        </p:nvSpPr>
        <p:spPr>
          <a:xfrm>
            <a:off x="1182688" y="698500"/>
            <a:ext cx="4648200" cy="3486150"/>
          </a:xfrm>
          <a:ln/>
        </p:spPr>
      </p:sp>
      <p:sp>
        <p:nvSpPr>
          <p:cNvPr id="13107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DB53861-42B6-479C-A937-5084B8779249}" type="slidenum">
              <a:rPr lang="en-US"/>
              <a:pPr/>
              <a:t>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26C6E72-E4EF-473F-B3A0-FB8A8CB99895}" type="slidenum">
              <a:rPr lang="en-US"/>
              <a:pPr/>
              <a:t>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F243244-0C1F-4198-80C8-093555B4F0D1}" type="slidenum">
              <a:rPr lang="en-US"/>
              <a:pPr/>
              <a:t>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283461-6F84-4B07-8BFB-6A70769CC524}" type="slidenum">
              <a:rPr lang="en-US"/>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5401933"/>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673094"/>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944255"/>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logo&#10;&#10;Description automatically generated with low confidence">
            <a:extLst>
              <a:ext uri="{FF2B5EF4-FFF2-40B4-BE49-F238E27FC236}">
                <a16:creationId xmlns:a16="http://schemas.microsoft.com/office/drawing/2014/main" id="{FC1C85E9-C782-FC86-976E-51CA91B54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pic>
        <p:nvPicPr>
          <p:cNvPr id="5" name="Picture 4" descr="A close-up of a logo&#10;&#10;Description automatically generated with medium confidence">
            <a:extLst>
              <a:ext uri="{FF2B5EF4-FFF2-40B4-BE49-F238E27FC236}">
                <a16:creationId xmlns:a16="http://schemas.microsoft.com/office/drawing/2014/main" id="{93D1D836-9F1C-C58C-40FF-697304F49F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285003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4774347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151543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109892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3013867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499213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2 Content over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883680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420586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31477726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044809"/>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3672392"/>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78CC3A4-B862-EF21-7892-19E165FA85F9}"/>
              </a:ext>
            </a:extLst>
          </p:cNvPr>
          <p:cNvSpPr/>
          <p:nvPr/>
        </p:nvSpPr>
        <p:spPr>
          <a:xfrm>
            <a:off x="1504950" y="723014"/>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36037984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0714" y="136524"/>
            <a:ext cx="7886700" cy="934865"/>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5153421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41736133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7192"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3910098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34639700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327840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34139680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884" y="71996"/>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260CCA74-DEBD-12CF-67F8-4802BBAFA7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18239966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hdr="0" dt="0"/>
  <p:txStyles>
    <p:titleStyle>
      <a:lvl1pPr algn="r" defTabSz="914400" rtl="0" eaLnBrk="1" latinLnBrk="0" hangingPunct="1">
        <a:lnSpc>
          <a:spcPct val="90000"/>
        </a:lnSpc>
        <a:spcBef>
          <a:spcPct val="0"/>
        </a:spcBef>
        <a:buNone/>
        <a:defRPr lang="en-US" sz="4400" kern="1200" cap="small" dirty="0" smtClean="0">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21.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oleObject" Target="../embeddings/oleObject16.bin"/><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8.emf"/><Relationship Id="rId5" Type="http://schemas.openxmlformats.org/officeDocument/2006/relationships/oleObject" Target="../embeddings/oleObject18.bin"/><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oleObject" Target="../embeddings/oleObject20.bin"/><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8.wmf"/><Relationship Id="rId12"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_rels/slide30.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wmf"/><Relationship Id="rId11" Type="http://schemas.openxmlformats.org/officeDocument/2006/relationships/image" Target="../media/image17.png"/><Relationship Id="rId5" Type="http://schemas.openxmlformats.org/officeDocument/2006/relationships/oleObject" Target="../embeddings/oleObject2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52.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9.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51.wmf"/><Relationship Id="rId4" Type="http://schemas.openxmlformats.org/officeDocument/2006/relationships/image" Target="../media/image48.emf"/><Relationship Id="rId9"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57.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4.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56.wmf"/><Relationship Id="rId4" Type="http://schemas.openxmlformats.org/officeDocument/2006/relationships/image" Target="../media/image53.emf"/><Relationship Id="rId9"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62.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9.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61.wmf"/><Relationship Id="rId4" Type="http://schemas.openxmlformats.org/officeDocument/2006/relationships/image" Target="../media/image58.emf"/><Relationship Id="rId9" Type="http://schemas.openxmlformats.org/officeDocument/2006/relationships/oleObject" Target="../embeddings/oleObject38.bin"/></Relationships>
</file>

<file path=ppt/slides/_rels/slide35.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oleObject" Target="../embeddings/oleObject41.bin"/><Relationship Id="rId4" Type="http://schemas.openxmlformats.org/officeDocument/2006/relationships/image" Target="../media/image63.emf"/></Relationships>
</file>

<file path=ppt/slides/_rels/slide3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oleObject" Target="../embeddings/oleObject44.bin"/><Relationship Id="rId10" Type="http://schemas.openxmlformats.org/officeDocument/2006/relationships/image" Target="../media/image69.wmf"/><Relationship Id="rId4" Type="http://schemas.openxmlformats.org/officeDocument/2006/relationships/image" Target="../media/image66.emf"/><Relationship Id="rId9" Type="http://schemas.openxmlformats.org/officeDocument/2006/relationships/oleObject" Target="../embeddings/oleObject46.bin"/></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7.bin"/><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5.wmf"/><Relationship Id="rId5" Type="http://schemas.openxmlformats.org/officeDocument/2006/relationships/oleObject" Target="../embeddings/oleObject48.bin"/><Relationship Id="rId4" Type="http://schemas.openxmlformats.org/officeDocument/2006/relationships/image" Target="../media/image74.wmf"/></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77.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51.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78.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81.wmf"/><Relationship Id="rId4" Type="http://schemas.openxmlformats.org/officeDocument/2006/relationships/image" Target="../media/image80.wmf"/></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1772-4BA0-131F-0944-EC32914E7A3E}"/>
              </a:ext>
            </a:extLst>
          </p:cNvPr>
          <p:cNvSpPr>
            <a:spLocks noGrp="1"/>
          </p:cNvSpPr>
          <p:nvPr>
            <p:ph type="ctrTitle"/>
          </p:nvPr>
        </p:nvSpPr>
        <p:spPr>
          <a:xfrm>
            <a:off x="1662112" y="2161635"/>
            <a:ext cx="6858001" cy="1557595"/>
          </a:xfrm>
        </p:spPr>
        <p:txBody>
          <a:bodyPr>
            <a:normAutofit fontScale="90000"/>
          </a:bodyPr>
          <a:lstStyle/>
          <a:p>
            <a:r>
              <a:rPr lang="en-US" dirty="0"/>
              <a:t>Three Phase Theory</a:t>
            </a:r>
          </a:p>
        </p:txBody>
      </p:sp>
      <p:sp>
        <p:nvSpPr>
          <p:cNvPr id="4" name="Text Placeholder 3">
            <a:extLst>
              <a:ext uri="{FF2B5EF4-FFF2-40B4-BE49-F238E27FC236}">
                <a16:creationId xmlns:a16="http://schemas.microsoft.com/office/drawing/2014/main" id="{CC992637-86A0-AECF-987B-6B40AB8FE793}"/>
              </a:ext>
            </a:extLst>
          </p:cNvPr>
          <p:cNvSpPr>
            <a:spLocks noGrp="1"/>
          </p:cNvSpPr>
          <p:nvPr>
            <p:ph type="body" sz="quarter" idx="10"/>
          </p:nvPr>
        </p:nvSpPr>
        <p:spPr/>
        <p:txBody>
          <a:bodyPr>
            <a:normAutofit fontScale="92500" lnSpcReduction="20000"/>
          </a:bodyPr>
          <a:lstStyle/>
          <a:p>
            <a:r>
              <a:rPr lang="en-US" dirty="0"/>
              <a:t>Monday, July 10</a:t>
            </a:r>
          </a:p>
        </p:txBody>
      </p:sp>
      <p:sp>
        <p:nvSpPr>
          <p:cNvPr id="5" name="Text Placeholder 4">
            <a:extLst>
              <a:ext uri="{FF2B5EF4-FFF2-40B4-BE49-F238E27FC236}">
                <a16:creationId xmlns:a16="http://schemas.microsoft.com/office/drawing/2014/main" id="{59C5203B-3EA6-448E-23CF-E6C2DD596A65}"/>
              </a:ext>
            </a:extLst>
          </p:cNvPr>
          <p:cNvSpPr>
            <a:spLocks noGrp="1"/>
          </p:cNvSpPr>
          <p:nvPr>
            <p:ph type="body" sz="quarter" idx="11"/>
          </p:nvPr>
        </p:nvSpPr>
        <p:spPr/>
        <p:txBody>
          <a:bodyPr>
            <a:normAutofit fontScale="92500" lnSpcReduction="20000"/>
          </a:bodyPr>
          <a:lstStyle/>
          <a:p>
            <a:r>
              <a:rPr lang="en-US" dirty="0"/>
              <a:t>1:00 PM – 2:00 PM</a:t>
            </a:r>
          </a:p>
        </p:txBody>
      </p:sp>
      <p:sp>
        <p:nvSpPr>
          <p:cNvPr id="6" name="Text Placeholder 5">
            <a:extLst>
              <a:ext uri="{FF2B5EF4-FFF2-40B4-BE49-F238E27FC236}">
                <a16:creationId xmlns:a16="http://schemas.microsoft.com/office/drawing/2014/main" id="{9DBA5E55-8664-D246-BEF2-946A7D2F82CB}"/>
              </a:ext>
            </a:extLst>
          </p:cNvPr>
          <p:cNvSpPr>
            <a:spLocks noGrp="1"/>
          </p:cNvSpPr>
          <p:nvPr>
            <p:ph type="body" sz="quarter" idx="12"/>
          </p:nvPr>
        </p:nvSpPr>
        <p:spPr/>
        <p:txBody>
          <a:bodyPr>
            <a:normAutofit fontScale="92500" lnSpcReduction="20000"/>
          </a:bodyPr>
          <a:lstStyle/>
          <a:p>
            <a:r>
              <a:rPr lang="en-US" dirty="0"/>
              <a:t>Jim McGill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288435374"/>
              </p:ext>
            </p:extLst>
          </p:nvPr>
        </p:nvGraphicFramePr>
        <p:xfrm>
          <a:off x="3803900" y="2816087"/>
          <a:ext cx="4493384" cy="2957185"/>
        </p:xfrm>
        <a:graphic>
          <a:graphicData uri="http://schemas.openxmlformats.org/drawingml/2006/chart">
            <c:chart xmlns:c="http://schemas.openxmlformats.org/drawingml/2006/chart" xmlns:r="http://schemas.openxmlformats.org/officeDocument/2006/relationships" r:id="rId3"/>
          </a:graphicData>
        </a:graphic>
      </p:graphicFrame>
      <p:grpSp>
        <p:nvGrpSpPr>
          <p:cNvPr id="5123" name="Group 23"/>
          <p:cNvGrpSpPr>
            <a:grpSpLocks/>
          </p:cNvGrpSpPr>
          <p:nvPr/>
        </p:nvGrpSpPr>
        <p:grpSpPr bwMode="auto">
          <a:xfrm>
            <a:off x="545375" y="2942759"/>
            <a:ext cx="3065462" cy="2830513"/>
            <a:chOff x="141" y="2224"/>
            <a:chExt cx="1931" cy="1783"/>
          </a:xfrm>
        </p:grpSpPr>
        <p:grpSp>
          <p:nvGrpSpPr>
            <p:cNvPr id="5128" name="Group 15"/>
            <p:cNvGrpSpPr>
              <a:grpSpLocks/>
            </p:cNvGrpSpPr>
            <p:nvPr/>
          </p:nvGrpSpPr>
          <p:grpSpPr bwMode="auto">
            <a:xfrm>
              <a:off x="364" y="2378"/>
              <a:ext cx="1572" cy="1451"/>
              <a:chOff x="364" y="2378"/>
              <a:chExt cx="1572" cy="1451"/>
            </a:xfrm>
          </p:grpSpPr>
          <p:sp>
            <p:nvSpPr>
              <p:cNvPr id="5133" name="Rectangle 11"/>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34" name="Line 12"/>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5135" name="Line 13"/>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5129" name="Text Box 19"/>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5130" name="Text Box 20"/>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5131" name="Text Box 21"/>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5132" name="Text Box 22"/>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5124" name="Rectangle 4"/>
          <p:cNvSpPr>
            <a:spLocks noGrp="1" noChangeArrowheads="1"/>
          </p:cNvSpPr>
          <p:nvPr>
            <p:ph type="title"/>
          </p:nvPr>
        </p:nvSpPr>
        <p:spPr/>
        <p:txBody>
          <a:bodyPr/>
          <a:lstStyle/>
          <a:p>
            <a:pPr eaLnBrk="1" hangingPunct="1"/>
            <a:r>
              <a:rPr lang="en-US" sz="3600" dirty="0"/>
              <a:t>Three Phase Theory</a:t>
            </a:r>
            <a:br>
              <a:rPr lang="en-US" b="1" dirty="0"/>
            </a:br>
            <a:r>
              <a:rPr lang="en-US" sz="2400" dirty="0"/>
              <a:t>Phasors and Vector Notation</a:t>
            </a:r>
          </a:p>
        </p:txBody>
      </p:sp>
      <p:sp>
        <p:nvSpPr>
          <p:cNvPr id="5125" name="Rectangle 5"/>
          <p:cNvSpPr>
            <a:spLocks noGrp="1" noChangeArrowheads="1"/>
          </p:cNvSpPr>
          <p:nvPr>
            <p:ph idx="1"/>
          </p:nvPr>
        </p:nvSpPr>
        <p:spPr/>
        <p:txBody>
          <a:bodyPr/>
          <a:lstStyle/>
          <a:p>
            <a:pPr eaLnBrk="1" hangingPunct="1"/>
            <a:r>
              <a:rPr lang="en-US" sz="2400" dirty="0" err="1"/>
              <a:t>Phasors</a:t>
            </a:r>
            <a:r>
              <a:rPr lang="en-US" sz="2400" dirty="0"/>
              <a:t> are a graphical means of representing the amplitude and phase </a:t>
            </a:r>
            <a:r>
              <a:rPr lang="en-US" sz="2400" u="sng" dirty="0"/>
              <a:t>relationships</a:t>
            </a:r>
            <a:r>
              <a:rPr lang="en-US" sz="2400" dirty="0"/>
              <a:t> of voltages and currents.</a:t>
            </a:r>
          </a:p>
        </p:txBody>
      </p:sp>
      <p:sp>
        <p:nvSpPr>
          <p:cNvPr id="5126" name="Line 18"/>
          <p:cNvSpPr>
            <a:spLocks noChangeShapeType="1"/>
          </p:cNvSpPr>
          <p:nvPr/>
        </p:nvSpPr>
        <p:spPr bwMode="auto">
          <a:xfrm>
            <a:off x="2147162" y="4346108"/>
            <a:ext cx="1119068" cy="6299"/>
          </a:xfrm>
          <a:prstGeom prst="line">
            <a:avLst/>
          </a:prstGeom>
          <a:noFill/>
          <a:ln w="57150">
            <a:solidFill>
              <a:srgbClr val="FF0000"/>
            </a:solidFill>
            <a:round/>
            <a:headEnd/>
            <a:tailEnd type="triangle" w="med" len="med"/>
          </a:ln>
        </p:spPr>
        <p:txBody>
          <a:bodyPr/>
          <a:lstStyle/>
          <a:p>
            <a:endParaRPr lang="en-US"/>
          </a:p>
        </p:txBody>
      </p:sp>
      <p:sp>
        <p:nvSpPr>
          <p:cNvPr id="5127" name="Text Box 24"/>
          <p:cNvSpPr txBox="1">
            <a:spLocks noChangeArrowheads="1"/>
          </p:cNvSpPr>
          <p:nvPr/>
        </p:nvSpPr>
        <p:spPr bwMode="auto">
          <a:xfrm>
            <a:off x="5839365" y="3444044"/>
            <a:ext cx="1344612" cy="366713"/>
          </a:xfrm>
          <a:prstGeom prst="rect">
            <a:avLst/>
          </a:prstGeom>
          <a:noFill/>
          <a:ln w="9525">
            <a:noFill/>
            <a:miter lim="800000"/>
            <a:headEnd/>
            <a:tailEnd/>
          </a:ln>
        </p:spPr>
        <p:txBody>
          <a:bodyPr>
            <a:spAutoFit/>
          </a:bodyPr>
          <a:lstStyle/>
          <a:p>
            <a:pPr>
              <a:spcBef>
                <a:spcPct val="50000"/>
              </a:spcBef>
            </a:pPr>
            <a:r>
              <a:rPr lang="en-US" b="1" dirty="0">
                <a:solidFill>
                  <a:srgbClr val="FF0000"/>
                </a:solidFill>
              </a:rPr>
              <a:t>V = sin(</a:t>
            </a:r>
            <a:r>
              <a:rPr lang="el-GR" b="1" dirty="0">
                <a:solidFill>
                  <a:srgbClr val="FF0000"/>
                </a:solidFill>
                <a:cs typeface="Arial" pitchFamily="34" charset="0"/>
              </a:rPr>
              <a:t>θ</a:t>
            </a:r>
            <a:r>
              <a:rPr lang="en-US" b="1" dirty="0">
                <a:solidFill>
                  <a:srgbClr val="FF0000"/>
                </a:solidFill>
                <a:cs typeface="Arial" pitchFamily="34" charset="0"/>
              </a:rPr>
              <a:t>)</a:t>
            </a:r>
            <a:endParaRPr lang="el-GR" b="1" dirty="0">
              <a:solidFill>
                <a:srgbClr val="FF0000"/>
              </a:solidFill>
              <a:cs typeface="Arial" pitchFamily="34" charset="0"/>
            </a:endParaRPr>
          </a:p>
        </p:txBody>
      </p:sp>
      <p:sp>
        <p:nvSpPr>
          <p:cNvPr id="2" name="Footer Placeholder 1">
            <a:extLst>
              <a:ext uri="{FF2B5EF4-FFF2-40B4-BE49-F238E27FC236}">
                <a16:creationId xmlns:a16="http://schemas.microsoft.com/office/drawing/2014/main" id="{0EDE2958-7710-B733-27F6-5754BB87A4B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716E711-4D05-FC7A-2A8D-58C2C8BD15F4}"/>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10</a:t>
            </a:fld>
            <a:endParaRPr lang="en-US">
              <a:solidFill>
                <a:srgbClr val="000000"/>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634178" y="3070622"/>
            <a:ext cx="3065462" cy="2830513"/>
            <a:chOff x="141" y="2224"/>
            <a:chExt cx="1931" cy="1783"/>
          </a:xfrm>
        </p:grpSpPr>
        <p:grpSp>
          <p:nvGrpSpPr>
            <p:cNvPr id="25609" name="Group 3"/>
            <p:cNvGrpSpPr>
              <a:grpSpLocks/>
            </p:cNvGrpSpPr>
            <p:nvPr/>
          </p:nvGrpSpPr>
          <p:grpSpPr bwMode="auto">
            <a:xfrm>
              <a:off x="364" y="2378"/>
              <a:ext cx="1572" cy="1451"/>
              <a:chOff x="364" y="2378"/>
              <a:chExt cx="1572" cy="1451"/>
            </a:xfrm>
          </p:grpSpPr>
          <p:sp>
            <p:nvSpPr>
              <p:cNvPr id="25614" name="Rectangle 4"/>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15" name="Line 5"/>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25616" name="Line 6"/>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25610" name="Text Box 7"/>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25611" name="Text Box 8"/>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25612" name="Text Box 9"/>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25613" name="Text Box 10"/>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25603" name="Rectangle 11"/>
          <p:cNvSpPr>
            <a:spLocks noGrp="1" noChangeArrowheads="1"/>
          </p:cNvSpPr>
          <p:nvPr>
            <p:ph type="title"/>
          </p:nvPr>
        </p:nvSpPr>
        <p:spPr/>
        <p:txBody>
          <a:bodyPr/>
          <a:lstStyle/>
          <a:p>
            <a:pPr eaLnBrk="1" hangingPunct="1"/>
            <a:r>
              <a:rPr lang="en-US" sz="3600" dirty="0"/>
              <a:t>Three Phase Power</a:t>
            </a:r>
            <a:br>
              <a:rPr lang="en-US" sz="3600" dirty="0"/>
            </a:br>
            <a:r>
              <a:rPr lang="en-US" sz="2400" dirty="0"/>
              <a:t>Phasors and Vector Notation</a:t>
            </a:r>
          </a:p>
        </p:txBody>
      </p:sp>
      <p:sp>
        <p:nvSpPr>
          <p:cNvPr id="25604" name="Rectangle 12"/>
          <p:cNvSpPr>
            <a:spLocks noGrp="1" noChangeArrowheads="1"/>
          </p:cNvSpPr>
          <p:nvPr>
            <p:ph idx="1"/>
          </p:nvPr>
        </p:nvSpPr>
        <p:spPr/>
        <p:txBody>
          <a:bodyPr/>
          <a:lstStyle/>
          <a:p>
            <a:pPr eaLnBrk="1" hangingPunct="1"/>
            <a:r>
              <a:rPr lang="en-US" sz="2400" dirty="0"/>
              <a:t>As stated in the Handbook of Electricity Metering, by common consent, counterclockwise phase rotation has been chosen for general use in </a:t>
            </a:r>
            <a:r>
              <a:rPr lang="en-US" sz="2400" dirty="0" err="1"/>
              <a:t>phasor</a:t>
            </a:r>
            <a:r>
              <a:rPr lang="en-US" sz="2400" dirty="0"/>
              <a:t> diagrams.</a:t>
            </a:r>
          </a:p>
        </p:txBody>
      </p:sp>
      <p:sp>
        <p:nvSpPr>
          <p:cNvPr id="2" name="Slide Number Placeholder 1">
            <a:extLst>
              <a:ext uri="{FF2B5EF4-FFF2-40B4-BE49-F238E27FC236}">
                <a16:creationId xmlns:a16="http://schemas.microsoft.com/office/drawing/2014/main" id="{2AE9AFD1-C435-6920-13AB-2269355CED03}"/>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11</a:t>
            </a:fld>
            <a:endParaRPr lang="en-US">
              <a:solidFill>
                <a:srgbClr val="000000"/>
              </a:solidFill>
              <a:latin typeface="Arial" charset="0"/>
            </a:endParaRPr>
          </a:p>
        </p:txBody>
      </p:sp>
      <p:sp>
        <p:nvSpPr>
          <p:cNvPr id="25605" name="Line 14"/>
          <p:cNvSpPr>
            <a:spLocks noChangeShapeType="1"/>
          </p:cNvSpPr>
          <p:nvPr/>
        </p:nvSpPr>
        <p:spPr bwMode="auto">
          <a:xfrm rot="5400000" flipV="1">
            <a:off x="2799027" y="3923609"/>
            <a:ext cx="0" cy="1088025"/>
          </a:xfrm>
          <a:prstGeom prst="line">
            <a:avLst/>
          </a:prstGeom>
          <a:noFill/>
          <a:ln w="57150">
            <a:solidFill>
              <a:srgbClr val="FF0000"/>
            </a:solidFill>
            <a:round/>
            <a:headEnd/>
            <a:tailEnd type="triangle" w="med" len="med"/>
          </a:ln>
        </p:spPr>
        <p:txBody>
          <a:bodyPr/>
          <a:lstStyle/>
          <a:p>
            <a:endParaRPr lang="en-US"/>
          </a:p>
        </p:txBody>
      </p:sp>
      <p:sp>
        <p:nvSpPr>
          <p:cNvPr id="25607" name="Line 23"/>
          <p:cNvSpPr>
            <a:spLocks noChangeShapeType="1"/>
          </p:cNvSpPr>
          <p:nvPr/>
        </p:nvSpPr>
        <p:spPr bwMode="auto">
          <a:xfrm rot="12842878" flipV="1">
            <a:off x="1894178" y="4349832"/>
            <a:ext cx="29425" cy="1144130"/>
          </a:xfrm>
          <a:prstGeom prst="line">
            <a:avLst/>
          </a:prstGeom>
          <a:noFill/>
          <a:ln w="57150">
            <a:solidFill>
              <a:srgbClr val="FFFF00"/>
            </a:solidFill>
            <a:round/>
            <a:headEnd/>
            <a:tailEnd type="triangle" w="med" len="med"/>
          </a:ln>
        </p:spPr>
        <p:txBody>
          <a:bodyPr/>
          <a:lstStyle/>
          <a:p>
            <a:endParaRPr lang="en-US"/>
          </a:p>
        </p:txBody>
      </p:sp>
      <p:graphicFrame>
        <p:nvGraphicFramePr>
          <p:cNvPr id="18" name="Chart 17"/>
          <p:cNvGraphicFramePr>
            <a:graphicFrameLocks/>
          </p:cNvGraphicFramePr>
          <p:nvPr>
            <p:extLst>
              <p:ext uri="{D42A27DB-BD31-4B8C-83A1-F6EECF244321}">
                <p14:modId xmlns:p14="http://schemas.microsoft.com/office/powerpoint/2010/main" val="4253119729"/>
              </p:ext>
            </p:extLst>
          </p:nvPr>
        </p:nvGraphicFramePr>
        <p:xfrm>
          <a:off x="3871152" y="2968882"/>
          <a:ext cx="4610335" cy="3033995"/>
        </p:xfrm>
        <a:graphic>
          <a:graphicData uri="http://schemas.openxmlformats.org/drawingml/2006/chart">
            <c:chart xmlns:c="http://schemas.openxmlformats.org/drawingml/2006/chart" xmlns:r="http://schemas.openxmlformats.org/officeDocument/2006/relationships" r:id="rId3"/>
          </a:graphicData>
        </a:graphic>
      </p:graphicFrame>
      <p:sp>
        <p:nvSpPr>
          <p:cNvPr id="25608" name="Text Box 24"/>
          <p:cNvSpPr txBox="1">
            <a:spLocks noChangeArrowheads="1"/>
          </p:cNvSpPr>
          <p:nvPr/>
        </p:nvSpPr>
        <p:spPr bwMode="auto">
          <a:xfrm>
            <a:off x="5263290" y="3144557"/>
            <a:ext cx="2265153" cy="366713"/>
          </a:xfrm>
          <a:prstGeom prst="rect">
            <a:avLst/>
          </a:prstGeom>
          <a:noFill/>
          <a:ln w="9525">
            <a:solidFill>
              <a:srgbClr val="FFFF00"/>
            </a:solidFill>
            <a:miter lim="800000"/>
            <a:headEnd/>
            <a:tailEnd/>
          </a:ln>
        </p:spPr>
        <p:txBody>
          <a:bodyPr wrap="square">
            <a:spAutoFit/>
          </a:bodyPr>
          <a:lstStyle/>
          <a:p>
            <a:pPr>
              <a:spcBef>
                <a:spcPct val="50000"/>
              </a:spcBef>
            </a:pPr>
            <a:r>
              <a:rPr lang="en-US" b="1" dirty="0">
                <a:solidFill>
                  <a:srgbClr val="FFFF00"/>
                </a:solidFill>
              </a:rPr>
              <a:t>V = V</a:t>
            </a:r>
            <a:r>
              <a:rPr lang="en-US" b="1" baseline="-6000" dirty="0">
                <a:solidFill>
                  <a:srgbClr val="FFFF00"/>
                </a:solidFill>
              </a:rPr>
              <a:t>0</a:t>
            </a:r>
            <a:r>
              <a:rPr lang="en-US" b="1" dirty="0">
                <a:solidFill>
                  <a:srgbClr val="FFFF00"/>
                </a:solidFill>
              </a:rPr>
              <a:t>sin(</a:t>
            </a:r>
            <a:r>
              <a:rPr lang="el-GR" b="1" dirty="0">
                <a:solidFill>
                  <a:srgbClr val="FFFF00"/>
                </a:solidFill>
                <a:cs typeface="Arial" pitchFamily="34" charset="0"/>
              </a:rPr>
              <a:t>θ</a:t>
            </a:r>
            <a:r>
              <a:rPr lang="en-US" b="1" dirty="0">
                <a:solidFill>
                  <a:srgbClr val="FFFF00"/>
                </a:solidFill>
                <a:cs typeface="Arial" pitchFamily="34" charset="0"/>
              </a:rPr>
              <a:t>-120)</a:t>
            </a:r>
            <a:endParaRPr lang="el-GR" b="1" dirty="0">
              <a:solidFill>
                <a:srgbClr val="FFFF00"/>
              </a:solidFill>
              <a:cs typeface="Arial" pitchFamily="34" charset="0"/>
            </a:endParaRPr>
          </a:p>
        </p:txBody>
      </p:sp>
      <p:sp>
        <p:nvSpPr>
          <p:cNvPr id="3" name="Footer Placeholder 1">
            <a:extLst>
              <a:ext uri="{FF2B5EF4-FFF2-40B4-BE49-F238E27FC236}">
                <a16:creationId xmlns:a16="http://schemas.microsoft.com/office/drawing/2014/main" id="{0C8794B3-4F12-9A13-6789-C78C0A68401D}"/>
              </a:ext>
            </a:extLst>
          </p:cNvPr>
          <p:cNvSpPr>
            <a:spLocks noGrp="1"/>
          </p:cNvSpPr>
          <p:nvPr>
            <p:ph type="ftr" sz="quarter" idx="3"/>
          </p:nvPr>
        </p:nvSpPr>
        <p:spPr>
          <a:xfrm>
            <a:off x="628650" y="6336616"/>
            <a:ext cx="3086100" cy="365125"/>
          </a:xfrm>
        </p:spPr>
        <p:txBody>
          <a:bodyPr/>
          <a:lstStyle/>
          <a:p>
            <a:r>
              <a:rPr lang="en-US" dirty="0"/>
              <a:t>tescometering.com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448049" y="3072813"/>
            <a:ext cx="3065462" cy="2830513"/>
            <a:chOff x="141" y="2224"/>
            <a:chExt cx="1931" cy="1783"/>
          </a:xfrm>
        </p:grpSpPr>
        <p:grpSp>
          <p:nvGrpSpPr>
            <p:cNvPr id="26634" name="Group 3"/>
            <p:cNvGrpSpPr>
              <a:grpSpLocks/>
            </p:cNvGrpSpPr>
            <p:nvPr/>
          </p:nvGrpSpPr>
          <p:grpSpPr bwMode="auto">
            <a:xfrm>
              <a:off x="364" y="2378"/>
              <a:ext cx="1572" cy="1451"/>
              <a:chOff x="364" y="2378"/>
              <a:chExt cx="1572" cy="1451"/>
            </a:xfrm>
          </p:grpSpPr>
          <p:sp>
            <p:nvSpPr>
              <p:cNvPr id="26639" name="Rectangle 4"/>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40" name="Line 5"/>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26641" name="Line 6"/>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26635" name="Text Box 7"/>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26636" name="Text Box 8"/>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26637" name="Text Box 9"/>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26638" name="Text Box 10"/>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26627" name="Rectangle 11"/>
          <p:cNvSpPr>
            <a:spLocks noGrp="1" noChangeArrowheads="1"/>
          </p:cNvSpPr>
          <p:nvPr>
            <p:ph type="title"/>
          </p:nvPr>
        </p:nvSpPr>
        <p:spPr>
          <a:xfrm>
            <a:off x="1556951" y="126170"/>
            <a:ext cx="7208107" cy="639723"/>
          </a:xfrm>
        </p:spPr>
        <p:txBody>
          <a:bodyPr/>
          <a:lstStyle/>
          <a:p>
            <a:pPr eaLnBrk="1" hangingPunct="1"/>
            <a:r>
              <a:rPr lang="en-US" sz="3600" dirty="0"/>
              <a:t>Three Phase Power</a:t>
            </a:r>
            <a:br>
              <a:rPr lang="en-US" sz="3600" b="1" dirty="0"/>
            </a:br>
            <a:r>
              <a:rPr lang="en-US" sz="2400" dirty="0"/>
              <a:t>Phasors and Vector Notation</a:t>
            </a:r>
          </a:p>
        </p:txBody>
      </p:sp>
      <p:sp>
        <p:nvSpPr>
          <p:cNvPr id="26628" name="Rectangle 12"/>
          <p:cNvSpPr>
            <a:spLocks noGrp="1" noChangeArrowheads="1"/>
          </p:cNvSpPr>
          <p:nvPr>
            <p:ph idx="1"/>
          </p:nvPr>
        </p:nvSpPr>
        <p:spPr/>
        <p:txBody>
          <a:bodyPr/>
          <a:lstStyle/>
          <a:p>
            <a:pPr eaLnBrk="1" hangingPunct="1"/>
            <a:r>
              <a:rPr lang="en-US" sz="2400" dirty="0"/>
              <a:t>The </a:t>
            </a:r>
            <a:r>
              <a:rPr lang="en-US" sz="2400" dirty="0" err="1"/>
              <a:t>phasor</a:t>
            </a:r>
            <a:r>
              <a:rPr lang="en-US" sz="2400" dirty="0"/>
              <a:t> diagram for a simple 3-phase system has three voltage </a:t>
            </a:r>
            <a:r>
              <a:rPr lang="en-US" sz="2400" dirty="0" err="1"/>
              <a:t>phasors</a:t>
            </a:r>
            <a:r>
              <a:rPr lang="en-US" sz="2400" dirty="0"/>
              <a:t> equally spaced at 120° intervals.</a:t>
            </a:r>
          </a:p>
          <a:p>
            <a:pPr eaLnBrk="1" hangingPunct="1"/>
            <a:r>
              <a:rPr lang="en-US" sz="2400" dirty="0"/>
              <a:t>Going clockwise the order is A – B – C.</a:t>
            </a:r>
          </a:p>
        </p:txBody>
      </p:sp>
      <p:sp>
        <p:nvSpPr>
          <p:cNvPr id="2" name="Slide Number Placeholder 1">
            <a:extLst>
              <a:ext uri="{FF2B5EF4-FFF2-40B4-BE49-F238E27FC236}">
                <a16:creationId xmlns:a16="http://schemas.microsoft.com/office/drawing/2014/main" id="{35C13FA1-0FF9-93F6-1CB1-3012EF57F526}"/>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12</a:t>
            </a:fld>
            <a:endParaRPr lang="en-US">
              <a:solidFill>
                <a:srgbClr val="000000"/>
              </a:solidFill>
              <a:latin typeface="Arial" charset="0"/>
            </a:endParaRPr>
          </a:p>
        </p:txBody>
      </p:sp>
      <p:sp>
        <p:nvSpPr>
          <p:cNvPr id="26629" name="Line 13"/>
          <p:cNvSpPr>
            <a:spLocks noChangeShapeType="1"/>
          </p:cNvSpPr>
          <p:nvPr/>
        </p:nvSpPr>
        <p:spPr bwMode="auto">
          <a:xfrm rot="5400000" flipV="1">
            <a:off x="2644355" y="3894344"/>
            <a:ext cx="0" cy="1150938"/>
          </a:xfrm>
          <a:prstGeom prst="line">
            <a:avLst/>
          </a:prstGeom>
          <a:noFill/>
          <a:ln w="57150">
            <a:solidFill>
              <a:srgbClr val="FF0000"/>
            </a:solidFill>
            <a:round/>
            <a:headEnd/>
            <a:tailEnd type="triangle" w="med" len="med"/>
          </a:ln>
        </p:spPr>
        <p:txBody>
          <a:bodyPr/>
          <a:lstStyle/>
          <a:p>
            <a:endParaRPr lang="en-US"/>
          </a:p>
        </p:txBody>
      </p:sp>
      <p:sp>
        <p:nvSpPr>
          <p:cNvPr id="26630" name="Line 15"/>
          <p:cNvSpPr>
            <a:spLocks noChangeShapeType="1"/>
          </p:cNvSpPr>
          <p:nvPr/>
        </p:nvSpPr>
        <p:spPr bwMode="auto">
          <a:xfrm rot="12842878" flipV="1">
            <a:off x="1712797" y="4353476"/>
            <a:ext cx="14034" cy="1177437"/>
          </a:xfrm>
          <a:prstGeom prst="line">
            <a:avLst/>
          </a:prstGeom>
          <a:noFill/>
          <a:ln w="57150">
            <a:solidFill>
              <a:srgbClr val="FFFF00"/>
            </a:solidFill>
            <a:round/>
            <a:headEnd/>
            <a:tailEnd type="triangle" w="med" len="med"/>
          </a:ln>
        </p:spPr>
        <p:txBody>
          <a:bodyPr/>
          <a:lstStyle/>
          <a:p>
            <a:endParaRPr lang="en-US"/>
          </a:p>
        </p:txBody>
      </p:sp>
      <p:sp>
        <p:nvSpPr>
          <p:cNvPr id="26631" name="Line 16"/>
          <p:cNvSpPr>
            <a:spLocks noChangeShapeType="1"/>
          </p:cNvSpPr>
          <p:nvPr/>
        </p:nvSpPr>
        <p:spPr bwMode="auto">
          <a:xfrm rot="8757122">
            <a:off x="1698861" y="3452642"/>
            <a:ext cx="41907" cy="1136187"/>
          </a:xfrm>
          <a:prstGeom prst="line">
            <a:avLst/>
          </a:prstGeom>
          <a:noFill/>
          <a:ln w="57150">
            <a:solidFill>
              <a:srgbClr val="0000FF"/>
            </a:solidFill>
            <a:round/>
            <a:headEnd/>
            <a:tailEnd type="triangle" w="med" len="med"/>
          </a:ln>
        </p:spPr>
        <p:txBody>
          <a:bodyPr/>
          <a:lstStyle/>
          <a:p>
            <a:endParaRPr lang="en-US"/>
          </a:p>
        </p:txBody>
      </p:sp>
      <p:graphicFrame>
        <p:nvGraphicFramePr>
          <p:cNvPr id="19" name="Chart 18"/>
          <p:cNvGraphicFramePr>
            <a:graphicFrameLocks/>
          </p:cNvGraphicFramePr>
          <p:nvPr>
            <p:extLst>
              <p:ext uri="{D42A27DB-BD31-4B8C-83A1-F6EECF244321}">
                <p14:modId xmlns:p14="http://schemas.microsoft.com/office/powerpoint/2010/main" val="2966660804"/>
              </p:ext>
            </p:extLst>
          </p:nvPr>
        </p:nvGraphicFramePr>
        <p:xfrm>
          <a:off x="3514995" y="2929328"/>
          <a:ext cx="5032790" cy="3149210"/>
        </p:xfrm>
        <a:graphic>
          <a:graphicData uri="http://schemas.openxmlformats.org/drawingml/2006/chart">
            <c:chart xmlns:c="http://schemas.openxmlformats.org/drawingml/2006/chart" xmlns:r="http://schemas.openxmlformats.org/officeDocument/2006/relationships" r:id="rId3"/>
          </a:graphicData>
        </a:graphic>
      </p:graphicFrame>
      <p:sp>
        <p:nvSpPr>
          <p:cNvPr id="26633" name="Text Box 19"/>
          <p:cNvSpPr txBox="1">
            <a:spLocks noChangeArrowheads="1"/>
          </p:cNvSpPr>
          <p:nvPr/>
        </p:nvSpPr>
        <p:spPr bwMode="auto">
          <a:xfrm>
            <a:off x="4879240" y="3092220"/>
            <a:ext cx="2381110" cy="366712"/>
          </a:xfrm>
          <a:prstGeom prst="rect">
            <a:avLst/>
          </a:prstGeom>
          <a:noFill/>
          <a:ln w="9525">
            <a:noFill/>
            <a:miter lim="800000"/>
            <a:headEnd/>
            <a:tailEnd/>
          </a:ln>
        </p:spPr>
        <p:txBody>
          <a:bodyPr wrap="square">
            <a:spAutoFit/>
          </a:bodyPr>
          <a:lstStyle/>
          <a:p>
            <a:pPr algn="ctr">
              <a:spcBef>
                <a:spcPct val="50000"/>
              </a:spcBef>
            </a:pPr>
            <a:r>
              <a:rPr lang="en-US" b="1" dirty="0">
                <a:solidFill>
                  <a:srgbClr val="0000FF"/>
                </a:solidFill>
              </a:rPr>
              <a:t>V = V</a:t>
            </a:r>
            <a:r>
              <a:rPr lang="en-US" b="1" baseline="-8000" dirty="0">
                <a:solidFill>
                  <a:srgbClr val="0000FF"/>
                </a:solidFill>
              </a:rPr>
              <a:t>0</a:t>
            </a:r>
            <a:r>
              <a:rPr lang="en-US" b="1" dirty="0">
                <a:solidFill>
                  <a:srgbClr val="0000FF"/>
                </a:solidFill>
              </a:rPr>
              <a:t>sin(</a:t>
            </a:r>
            <a:r>
              <a:rPr lang="el-GR" b="1" dirty="0">
                <a:solidFill>
                  <a:srgbClr val="0000FF"/>
                </a:solidFill>
                <a:cs typeface="Arial" pitchFamily="34" charset="0"/>
              </a:rPr>
              <a:t>θ</a:t>
            </a:r>
            <a:r>
              <a:rPr lang="en-US" b="1" dirty="0">
                <a:solidFill>
                  <a:srgbClr val="0000FF"/>
                </a:solidFill>
                <a:cs typeface="Arial" pitchFamily="34" charset="0"/>
              </a:rPr>
              <a:t>-240)</a:t>
            </a:r>
            <a:endParaRPr lang="el-GR" dirty="0">
              <a:solidFill>
                <a:srgbClr val="0000FF"/>
              </a:solidFill>
            </a:endParaRPr>
          </a:p>
        </p:txBody>
      </p:sp>
      <p:sp>
        <p:nvSpPr>
          <p:cNvPr id="4" name="Footer Placeholder 1">
            <a:extLst>
              <a:ext uri="{FF2B5EF4-FFF2-40B4-BE49-F238E27FC236}">
                <a16:creationId xmlns:a16="http://schemas.microsoft.com/office/drawing/2014/main" id="{60EC1E87-1367-C232-0714-BD0A823E7508}"/>
              </a:ext>
            </a:extLst>
          </p:cNvPr>
          <p:cNvSpPr>
            <a:spLocks noGrp="1"/>
          </p:cNvSpPr>
          <p:nvPr>
            <p:ph type="ftr" sz="quarter" idx="3"/>
          </p:nvPr>
        </p:nvSpPr>
        <p:spPr>
          <a:xfrm>
            <a:off x="628650" y="6336616"/>
            <a:ext cx="3086100" cy="365125"/>
          </a:xfrm>
        </p:spPr>
        <p:txBody>
          <a:bodyPr/>
          <a:lstStyle/>
          <a:p>
            <a:r>
              <a:rPr lang="en-US" dirty="0"/>
              <a:t>tescometering.com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dirty="0"/>
              <a:t>Three Phase Theory</a:t>
            </a:r>
            <a:br>
              <a:rPr lang="en-US" sz="3600" b="1" dirty="0"/>
            </a:br>
            <a:r>
              <a:rPr lang="en-US" sz="2400" dirty="0"/>
              <a:t>Symbols and Conventions</a:t>
            </a:r>
          </a:p>
        </p:txBody>
      </p:sp>
      <p:pic>
        <p:nvPicPr>
          <p:cNvPr id="27652" name="Picture 4" descr="Y-Xformer"/>
          <p:cNvPicPr>
            <a:picLocks noGrp="1" noChangeAspect="1" noChangeArrowheads="1"/>
          </p:cNvPicPr>
          <p:nvPr>
            <p:ph idx="1"/>
          </p:nvPr>
        </p:nvPicPr>
        <p:blipFill>
          <a:blip r:embed="rId3" cstate="print"/>
          <a:stretch>
            <a:fillRect/>
          </a:stretch>
        </p:blipFill>
        <p:spPr>
          <a:xfrm>
            <a:off x="5184428" y="1967339"/>
            <a:ext cx="3281832" cy="3442993"/>
          </a:xfrm>
          <a:noFill/>
        </p:spPr>
      </p:pic>
      <p:sp>
        <p:nvSpPr>
          <p:cNvPr id="2" name="Slide Number Placeholder 1">
            <a:extLst>
              <a:ext uri="{FF2B5EF4-FFF2-40B4-BE49-F238E27FC236}">
                <a16:creationId xmlns:a16="http://schemas.microsoft.com/office/drawing/2014/main" id="{958FC4E3-5D9C-5C9E-4787-B60A79D31869}"/>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13</a:t>
            </a:fld>
            <a:endParaRPr lang="en-US">
              <a:solidFill>
                <a:srgbClr val="000000"/>
              </a:solidFill>
              <a:latin typeface="Arial" charset="0"/>
            </a:endParaRPr>
          </a:p>
        </p:txBody>
      </p:sp>
      <p:sp>
        <p:nvSpPr>
          <p:cNvPr id="27651" name="Rectangle 3"/>
          <p:cNvSpPr>
            <a:spLocks noGrp="1" noChangeArrowheads="1"/>
          </p:cNvSpPr>
          <p:nvPr>
            <p:ph type="body" sz="half" idx="4294967295"/>
          </p:nvPr>
        </p:nvSpPr>
        <p:spPr>
          <a:xfrm>
            <a:off x="462665" y="2046420"/>
            <a:ext cx="4284663" cy="3363912"/>
          </a:xfrm>
        </p:spPr>
        <p:txBody>
          <a:bodyPr/>
          <a:lstStyle/>
          <a:p>
            <a:pPr eaLnBrk="1" hangingPunct="1"/>
            <a:r>
              <a:rPr lang="en-US" sz="2400" dirty="0"/>
              <a:t>Systems formed by interconnecting secondary of 3 single phase transformers.</a:t>
            </a:r>
          </a:p>
          <a:p>
            <a:pPr eaLnBrk="1" hangingPunct="1"/>
            <a:r>
              <a:rPr lang="en-US" sz="2400" dirty="0"/>
              <a:t>Generally primaries are not show unless details of actual transformer are being discussed.</a:t>
            </a:r>
          </a:p>
        </p:txBody>
      </p:sp>
      <p:pic>
        <p:nvPicPr>
          <p:cNvPr id="3" name="Picture 2">
            <a:extLst>
              <a:ext uri="{FF2B5EF4-FFF2-40B4-BE49-F238E27FC236}">
                <a16:creationId xmlns:a16="http://schemas.microsoft.com/office/drawing/2014/main" id="{40152CAD-042F-35C4-AF3A-6101BF9C997B}"/>
              </a:ext>
            </a:extLst>
          </p:cNvPr>
          <p:cNvPicPr>
            <a:picLocks noChangeAspect="1"/>
          </p:cNvPicPr>
          <p:nvPr/>
        </p:nvPicPr>
        <p:blipFill>
          <a:blip r:embed="rId4"/>
          <a:stretch>
            <a:fillRect/>
          </a:stretch>
        </p:blipFill>
        <p:spPr>
          <a:xfrm>
            <a:off x="445295" y="6274603"/>
            <a:ext cx="3084843" cy="3657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90140" y="-104260"/>
            <a:ext cx="8229600" cy="1143000"/>
          </a:xfrm>
        </p:spPr>
        <p:txBody>
          <a:bodyPr/>
          <a:lstStyle/>
          <a:p>
            <a:pPr eaLnBrk="1" hangingPunct="1"/>
            <a:r>
              <a:rPr lang="en-US" sz="3600" dirty="0"/>
              <a:t>Three Phase Theory</a:t>
            </a:r>
            <a:br>
              <a:rPr lang="en-US" b="1" dirty="0"/>
            </a:br>
            <a:r>
              <a:rPr lang="en-US" sz="2400" dirty="0"/>
              <a:t>Symbols and Conventions</a:t>
            </a:r>
          </a:p>
        </p:txBody>
      </p:sp>
      <p:sp>
        <p:nvSpPr>
          <p:cNvPr id="28675" name="Rectangle 3"/>
          <p:cNvSpPr>
            <a:spLocks noGrp="1" noChangeArrowheads="1"/>
          </p:cNvSpPr>
          <p:nvPr>
            <p:ph type="body" sz="half" idx="1"/>
          </p:nvPr>
        </p:nvSpPr>
        <p:spPr>
          <a:xfrm>
            <a:off x="725488" y="1600200"/>
            <a:ext cx="4038600" cy="1943100"/>
          </a:xfrm>
        </p:spPr>
        <p:txBody>
          <a:bodyPr/>
          <a:lstStyle/>
          <a:p>
            <a:pPr eaLnBrk="1" hangingPunct="1"/>
            <a:r>
              <a:rPr lang="en-US" sz="2400"/>
              <a:t>Often even the coils are not shown but are replaced by simple line drawings</a:t>
            </a:r>
          </a:p>
        </p:txBody>
      </p:sp>
      <p:pic>
        <p:nvPicPr>
          <p:cNvPr id="28676" name="Picture 10" descr="Y-1"/>
          <p:cNvPicPr>
            <a:picLocks noGrp="1" noChangeAspect="1" noChangeArrowheads="1"/>
          </p:cNvPicPr>
          <p:nvPr>
            <p:ph sz="quarter" idx="2"/>
          </p:nvPr>
        </p:nvPicPr>
        <p:blipFill>
          <a:blip r:embed="rId3" cstate="print"/>
          <a:srcRect/>
          <a:stretch>
            <a:fillRect/>
          </a:stretch>
        </p:blipFill>
        <p:spPr>
          <a:xfrm>
            <a:off x="4456785" y="1822357"/>
            <a:ext cx="3995738" cy="4186237"/>
          </a:xfrm>
          <a:noFill/>
        </p:spPr>
      </p:pic>
      <p:pic>
        <p:nvPicPr>
          <p:cNvPr id="28677" name="Picture 12" descr="Y-2"/>
          <p:cNvPicPr>
            <a:picLocks noGrp="1" noChangeAspect="1" noChangeArrowheads="1"/>
          </p:cNvPicPr>
          <p:nvPr>
            <p:ph sz="quarter" idx="3"/>
          </p:nvPr>
        </p:nvPicPr>
        <p:blipFill>
          <a:blip r:embed="rId4" cstate="print"/>
          <a:srcRect/>
          <a:stretch>
            <a:fillRect/>
          </a:stretch>
        </p:blipFill>
        <p:spPr>
          <a:xfrm>
            <a:off x="1499600" y="3543300"/>
            <a:ext cx="2071688" cy="2327275"/>
          </a:xfrm>
          <a:noFill/>
        </p:spPr>
      </p:pic>
      <p:sp>
        <p:nvSpPr>
          <p:cNvPr id="2" name="Slide Number Placeholder 1">
            <a:extLst>
              <a:ext uri="{FF2B5EF4-FFF2-40B4-BE49-F238E27FC236}">
                <a16:creationId xmlns:a16="http://schemas.microsoft.com/office/drawing/2014/main" id="{C826F351-1EE4-6BAD-454A-0CC9F4359FFD}"/>
              </a:ext>
            </a:extLst>
          </p:cNvPr>
          <p:cNvSpPr>
            <a:spLocks noGrp="1"/>
          </p:cNvSpPr>
          <p:nvPr>
            <p:ph type="sldNum" sz="quarter" idx="11"/>
          </p:nvPr>
        </p:nvSpPr>
        <p:spPr>
          <a:xfrm>
            <a:off x="7729750"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14</a:t>
            </a:fld>
            <a:endParaRPr lang="en-US" sz="1200" dirty="0">
              <a:solidFill>
                <a:srgbClr val="000000"/>
              </a:solidFill>
              <a:latin typeface="Arial" charset="0"/>
            </a:endParaRPr>
          </a:p>
        </p:txBody>
      </p:sp>
      <p:pic>
        <p:nvPicPr>
          <p:cNvPr id="3" name="Picture 2">
            <a:extLst>
              <a:ext uri="{FF2B5EF4-FFF2-40B4-BE49-F238E27FC236}">
                <a16:creationId xmlns:a16="http://schemas.microsoft.com/office/drawing/2014/main" id="{00CE08AE-5BED-6AB1-C0D8-C64AF566C1AD}"/>
              </a:ext>
            </a:extLst>
          </p:cNvPr>
          <p:cNvPicPr>
            <a:picLocks noChangeAspect="1"/>
          </p:cNvPicPr>
          <p:nvPr/>
        </p:nvPicPr>
        <p:blipFill>
          <a:blip r:embed="rId5"/>
          <a:stretch>
            <a:fillRect/>
          </a:stretch>
        </p:blipFill>
        <p:spPr>
          <a:xfrm>
            <a:off x="347450" y="6416008"/>
            <a:ext cx="3084843" cy="3657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66950" y="-71602"/>
            <a:ext cx="8229600" cy="1081087"/>
          </a:xfrm>
        </p:spPr>
        <p:txBody>
          <a:bodyPr/>
          <a:lstStyle/>
          <a:p>
            <a:pPr eaLnBrk="1" hangingPunct="1"/>
            <a:r>
              <a:rPr lang="en-US" sz="3600" dirty="0"/>
              <a:t>3 Phase, 4-Wire  “Y” Service</a:t>
            </a:r>
            <a:br>
              <a:rPr lang="en-US" sz="3600" b="1" dirty="0"/>
            </a:br>
            <a:r>
              <a:rPr lang="en-US" sz="2400" dirty="0"/>
              <a:t>0° = Unity Power Factor</a:t>
            </a:r>
          </a:p>
        </p:txBody>
      </p:sp>
      <p:sp>
        <p:nvSpPr>
          <p:cNvPr id="29699" name="Rectangle 10"/>
          <p:cNvSpPr>
            <a:spLocks noGrp="1" noChangeArrowheads="1"/>
          </p:cNvSpPr>
          <p:nvPr>
            <p:ph type="body" sz="half" idx="1"/>
          </p:nvPr>
        </p:nvSpPr>
        <p:spPr>
          <a:xfrm>
            <a:off x="385763" y="2084388"/>
            <a:ext cx="2381250" cy="3379787"/>
          </a:xfrm>
        </p:spPr>
        <p:txBody>
          <a:bodyPr/>
          <a:lstStyle/>
          <a:p>
            <a:pPr eaLnBrk="1" hangingPunct="1">
              <a:lnSpc>
                <a:spcPct val="80000"/>
              </a:lnSpc>
            </a:pPr>
            <a:r>
              <a:rPr lang="en-US" sz="2400"/>
              <a:t>Three Voltage Phasors</a:t>
            </a:r>
          </a:p>
          <a:p>
            <a:pPr eaLnBrk="1" hangingPunct="1">
              <a:lnSpc>
                <a:spcPct val="80000"/>
              </a:lnSpc>
            </a:pPr>
            <a:r>
              <a:rPr lang="en-US" sz="2400"/>
              <a:t>120° Apart</a:t>
            </a:r>
          </a:p>
          <a:p>
            <a:pPr eaLnBrk="1" hangingPunct="1">
              <a:lnSpc>
                <a:spcPct val="80000"/>
              </a:lnSpc>
            </a:pPr>
            <a:r>
              <a:rPr lang="en-US" sz="2400"/>
              <a:t>Three Current Phasors</a:t>
            </a:r>
          </a:p>
          <a:p>
            <a:pPr eaLnBrk="1" hangingPunct="1">
              <a:lnSpc>
                <a:spcPct val="80000"/>
              </a:lnSpc>
            </a:pPr>
            <a:r>
              <a:rPr lang="en-US" sz="2400"/>
              <a:t>Aligned with Voltage at PF=1</a:t>
            </a:r>
          </a:p>
        </p:txBody>
      </p:sp>
      <p:pic>
        <p:nvPicPr>
          <p:cNvPr id="29700" name="Picture 11"/>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9701" name="Picture 1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455710270"/>
              </p:ext>
            </p:extLst>
          </p:nvPr>
        </p:nvGraphicFramePr>
        <p:xfrm>
          <a:off x="2676150" y="1515830"/>
          <a:ext cx="6265480" cy="4162827"/>
        </p:xfrm>
        <a:graphic>
          <a:graphicData uri="http://schemas.openxmlformats.org/presentationml/2006/ole">
            <mc:AlternateContent xmlns:mc="http://schemas.openxmlformats.org/markup-compatibility/2006">
              <mc:Choice xmlns:v="urn:schemas-microsoft-com:vml" Requires="v">
                <p:oleObj name="PHOTO-PAINT" r:id="rId4" imgW="5619600" imgH="3733560" progId="CorelPHOTOPAINT.Image.17">
                  <p:embed/>
                </p:oleObj>
              </mc:Choice>
              <mc:Fallback>
                <p:oleObj name="PHOTO-PAINT" r:id="rId4" imgW="5619600" imgH="3733560" progId="CorelPHOTOPAINT.Image.17">
                  <p:embed/>
                  <p:pic>
                    <p:nvPicPr>
                      <p:cNvPr id="0" name=""/>
                      <p:cNvPicPr/>
                      <p:nvPr/>
                    </p:nvPicPr>
                    <p:blipFill>
                      <a:blip r:embed="rId5"/>
                      <a:stretch>
                        <a:fillRect/>
                      </a:stretch>
                    </p:blipFill>
                    <p:spPr>
                      <a:xfrm>
                        <a:off x="2676150" y="1515830"/>
                        <a:ext cx="6265480" cy="416282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1ABC2A53-18D9-9B10-272A-4137794FD05F}"/>
              </a:ext>
            </a:extLst>
          </p:cNvPr>
          <p:cNvSpPr>
            <a:spLocks noGrp="1"/>
          </p:cNvSpPr>
          <p:nvPr>
            <p:ph type="sldNum" sz="quarter" idx="11"/>
          </p:nvPr>
        </p:nvSpPr>
        <p:spPr>
          <a:xfrm>
            <a:off x="7874830"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15</a:t>
            </a:fld>
            <a:endParaRPr lang="en-US" sz="1200" dirty="0">
              <a:solidFill>
                <a:srgbClr val="000000"/>
              </a:solidFill>
              <a:latin typeface="Arial" charset="0"/>
            </a:endParaRPr>
          </a:p>
        </p:txBody>
      </p:sp>
      <p:pic>
        <p:nvPicPr>
          <p:cNvPr id="4" name="Picture 3">
            <a:extLst>
              <a:ext uri="{FF2B5EF4-FFF2-40B4-BE49-F238E27FC236}">
                <a16:creationId xmlns:a16="http://schemas.microsoft.com/office/drawing/2014/main" id="{DECFB84B-D922-5E42-CDE4-5B5C18297D6D}"/>
              </a:ext>
            </a:extLst>
          </p:cNvPr>
          <p:cNvPicPr>
            <a:picLocks noChangeAspect="1"/>
          </p:cNvPicPr>
          <p:nvPr/>
        </p:nvPicPr>
        <p:blipFill>
          <a:blip r:embed="rId6"/>
          <a:stretch>
            <a:fillRect/>
          </a:stretch>
        </p:blipFill>
        <p:spPr>
          <a:xfrm>
            <a:off x="385763" y="6398879"/>
            <a:ext cx="3084843" cy="3657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66950" y="-133515"/>
            <a:ext cx="8229600" cy="1143000"/>
          </a:xfrm>
        </p:spPr>
        <p:txBody>
          <a:bodyPr/>
          <a:lstStyle/>
          <a:p>
            <a:pPr eaLnBrk="1" hangingPunct="1"/>
            <a:r>
              <a:rPr lang="en-US" sz="3600" dirty="0"/>
              <a:t>Symbols and Conventions</a:t>
            </a:r>
            <a:br>
              <a:rPr lang="en-US" sz="4000" b="1" dirty="0"/>
            </a:br>
            <a:r>
              <a:rPr lang="en-US" sz="2400" dirty="0"/>
              <a:t>Labeling</a:t>
            </a:r>
          </a:p>
        </p:txBody>
      </p:sp>
      <p:sp>
        <p:nvSpPr>
          <p:cNvPr id="30723" name="Rectangle 4"/>
          <p:cNvSpPr>
            <a:spLocks noGrp="1" noChangeArrowheads="1"/>
          </p:cNvSpPr>
          <p:nvPr>
            <p:ph type="body" sz="half" idx="1"/>
          </p:nvPr>
        </p:nvSpPr>
        <p:spPr>
          <a:xfrm>
            <a:off x="423863" y="1970088"/>
            <a:ext cx="8218487" cy="2419350"/>
          </a:xfrm>
        </p:spPr>
        <p:txBody>
          <a:bodyPr/>
          <a:lstStyle/>
          <a:p>
            <a:pPr eaLnBrk="1" hangingPunct="1"/>
            <a:r>
              <a:rPr lang="en-US" sz="2400"/>
              <a:t>Voltages are generally labeled Va, Vb, Vc, Vn for the three phases and neutral</a:t>
            </a:r>
          </a:p>
          <a:p>
            <a:pPr eaLnBrk="1" hangingPunct="1"/>
            <a:r>
              <a:rPr lang="en-US" sz="2400"/>
              <a:t>This can be confusing in complex cases.</a:t>
            </a:r>
          </a:p>
          <a:p>
            <a:pPr eaLnBrk="1" hangingPunct="1"/>
            <a:r>
              <a:rPr lang="en-US" sz="2400"/>
              <a:t>The recommended approach is to use two subscripts so the two points between which the voltage is measured are unambiguous.</a:t>
            </a:r>
          </a:p>
        </p:txBody>
      </p:sp>
      <p:pic>
        <p:nvPicPr>
          <p:cNvPr id="30724" name="Picture 10" descr="3P-4WDelta-Names"/>
          <p:cNvPicPr>
            <a:picLocks noGrp="1" noChangeAspect="1" noChangeArrowheads="1"/>
          </p:cNvPicPr>
          <p:nvPr>
            <p:ph sz="half" idx="2"/>
          </p:nvPr>
        </p:nvPicPr>
        <p:blipFill>
          <a:blip r:embed="rId3" cstate="print"/>
          <a:srcRect/>
          <a:stretch>
            <a:fillRect/>
          </a:stretch>
        </p:blipFill>
        <p:spPr>
          <a:xfrm>
            <a:off x="4802430" y="4043480"/>
            <a:ext cx="3551864" cy="1974795"/>
          </a:xfrm>
          <a:noFill/>
        </p:spPr>
      </p:pic>
      <p:sp>
        <p:nvSpPr>
          <p:cNvPr id="30725" name="Text Box 11"/>
          <p:cNvSpPr txBox="1">
            <a:spLocks noChangeArrowheads="1"/>
          </p:cNvSpPr>
          <p:nvPr/>
        </p:nvSpPr>
        <p:spPr bwMode="auto">
          <a:xfrm>
            <a:off x="846715" y="4941888"/>
            <a:ext cx="3494425" cy="641350"/>
          </a:xfrm>
          <a:prstGeom prst="rect">
            <a:avLst/>
          </a:prstGeom>
          <a:noFill/>
          <a:ln w="9525">
            <a:noFill/>
            <a:miter lim="800000"/>
            <a:headEnd/>
            <a:tailEnd/>
          </a:ln>
        </p:spPr>
        <p:txBody>
          <a:bodyPr wrap="square">
            <a:spAutoFit/>
          </a:bodyPr>
          <a:lstStyle/>
          <a:p>
            <a:pPr>
              <a:spcBef>
                <a:spcPct val="50000"/>
              </a:spcBef>
            </a:pPr>
            <a:r>
              <a:rPr lang="en-US" dirty="0" err="1">
                <a:solidFill>
                  <a:srgbClr val="FF0000"/>
                </a:solidFill>
              </a:rPr>
              <a:t>Vab</a:t>
            </a:r>
            <a:r>
              <a:rPr lang="en-US" dirty="0">
                <a:solidFill>
                  <a:srgbClr val="FF0000"/>
                </a:solidFill>
              </a:rPr>
              <a:t> means voltage at “a” as measured relative to “b”.</a:t>
            </a:r>
          </a:p>
        </p:txBody>
      </p:sp>
      <p:sp>
        <p:nvSpPr>
          <p:cNvPr id="2" name="Slide Number Placeholder 1">
            <a:extLst>
              <a:ext uri="{FF2B5EF4-FFF2-40B4-BE49-F238E27FC236}">
                <a16:creationId xmlns:a16="http://schemas.microsoft.com/office/drawing/2014/main" id="{C7338BB0-4AC4-0A0A-2C4D-B7F2B6C63C9D}"/>
              </a:ext>
            </a:extLst>
          </p:cNvPr>
          <p:cNvSpPr>
            <a:spLocks noGrp="1"/>
          </p:cNvSpPr>
          <p:nvPr>
            <p:ph type="sldNum" sz="quarter" idx="11"/>
          </p:nvPr>
        </p:nvSpPr>
        <p:spPr>
          <a:xfrm>
            <a:off x="7620000"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16</a:t>
            </a:fld>
            <a:endParaRPr lang="en-US" sz="1200" dirty="0">
              <a:solidFill>
                <a:srgbClr val="000000"/>
              </a:solidFill>
              <a:latin typeface="Arial" charset="0"/>
            </a:endParaRPr>
          </a:p>
        </p:txBody>
      </p:sp>
      <p:pic>
        <p:nvPicPr>
          <p:cNvPr id="3" name="Picture 2">
            <a:extLst>
              <a:ext uri="{FF2B5EF4-FFF2-40B4-BE49-F238E27FC236}">
                <a16:creationId xmlns:a16="http://schemas.microsoft.com/office/drawing/2014/main" id="{32CA5AE4-C6AF-55D9-2F10-4DD4A313216C}"/>
              </a:ext>
            </a:extLst>
          </p:cNvPr>
          <p:cNvPicPr>
            <a:picLocks noChangeAspect="1"/>
          </p:cNvPicPr>
          <p:nvPr/>
        </p:nvPicPr>
        <p:blipFill>
          <a:blip r:embed="rId4"/>
          <a:stretch>
            <a:fillRect/>
          </a:stretch>
        </p:blipFill>
        <p:spPr>
          <a:xfrm>
            <a:off x="419288" y="6363920"/>
            <a:ext cx="3084843" cy="365792"/>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28650" y="0"/>
            <a:ext cx="8229600" cy="927100"/>
          </a:xfrm>
        </p:spPr>
        <p:txBody>
          <a:bodyPr>
            <a:normAutofit fontScale="90000"/>
          </a:bodyPr>
          <a:lstStyle/>
          <a:p>
            <a:pPr eaLnBrk="1" hangingPunct="1"/>
            <a:r>
              <a:rPr lang="en-US" sz="3600" dirty="0"/>
              <a:t>2 Phase, 3-Wire  “Y” Service</a:t>
            </a:r>
            <a:br>
              <a:rPr lang="en-US" sz="3600" b="1" dirty="0"/>
            </a:br>
            <a:r>
              <a:rPr lang="en-US" sz="2700" dirty="0"/>
              <a:t>“Network Connection”</a:t>
            </a:r>
          </a:p>
        </p:txBody>
      </p:sp>
      <p:pic>
        <p:nvPicPr>
          <p:cNvPr id="31750" name="Picture 14" descr="3P-120-208"/>
          <p:cNvPicPr>
            <a:picLocks noGrp="1" noChangeAspect="1" noChangeArrowheads="1"/>
          </p:cNvPicPr>
          <p:nvPr>
            <p:ph sz="half" idx="1"/>
          </p:nvPr>
        </p:nvPicPr>
        <p:blipFill>
          <a:blip r:embed="rId3" cstate="print"/>
          <a:srcRect/>
          <a:stretch>
            <a:fillRect/>
          </a:stretch>
        </p:blipFill>
        <p:spPr>
          <a:xfrm>
            <a:off x="718690" y="2162175"/>
            <a:ext cx="4505773" cy="2471738"/>
          </a:xfrm>
          <a:noFill/>
        </p:spPr>
      </p:pic>
      <p:pic>
        <p:nvPicPr>
          <p:cNvPr id="31749" name="Picture 12" descr="3P-120-208-Voltages"/>
          <p:cNvPicPr>
            <a:picLocks noGrp="1" noChangeAspect="1" noChangeArrowheads="1"/>
          </p:cNvPicPr>
          <p:nvPr>
            <p:ph sz="half" idx="2"/>
          </p:nvPr>
        </p:nvPicPr>
        <p:blipFill>
          <a:blip r:embed="rId4" cstate="print"/>
          <a:srcRect/>
          <a:stretch>
            <a:fillRect/>
          </a:stretch>
        </p:blipFill>
        <p:spPr>
          <a:xfrm>
            <a:off x="5493720" y="2299493"/>
            <a:ext cx="3038475" cy="2316163"/>
          </a:xfrm>
          <a:noFill/>
        </p:spPr>
      </p:pic>
      <p:sp>
        <p:nvSpPr>
          <p:cNvPr id="31747" name="Text Box 4"/>
          <p:cNvSpPr txBox="1">
            <a:spLocks noChangeArrowheads="1"/>
          </p:cNvSpPr>
          <p:nvPr/>
        </p:nvSpPr>
        <p:spPr bwMode="auto">
          <a:xfrm>
            <a:off x="769938" y="1624013"/>
            <a:ext cx="5146675" cy="366712"/>
          </a:xfrm>
          <a:prstGeom prst="rect">
            <a:avLst/>
          </a:prstGeom>
          <a:noFill/>
          <a:ln w="9525">
            <a:noFill/>
            <a:miter lim="800000"/>
            <a:headEnd/>
            <a:tailEnd/>
          </a:ln>
        </p:spPr>
        <p:txBody>
          <a:bodyPr>
            <a:spAutoFit/>
          </a:bodyPr>
          <a:lstStyle/>
          <a:p>
            <a:pPr>
              <a:spcBef>
                <a:spcPct val="50000"/>
              </a:spcBef>
            </a:pPr>
            <a:r>
              <a:rPr lang="en-US"/>
              <a:t>Single phase variant of the service.</a:t>
            </a:r>
          </a:p>
        </p:txBody>
      </p:sp>
      <p:sp>
        <p:nvSpPr>
          <p:cNvPr id="31748" name="Text Box 5"/>
          <p:cNvSpPr txBox="1">
            <a:spLocks noChangeArrowheads="1"/>
          </p:cNvSpPr>
          <p:nvPr/>
        </p:nvSpPr>
        <p:spPr bwMode="auto">
          <a:xfrm>
            <a:off x="885825" y="5118100"/>
            <a:ext cx="7412038" cy="779463"/>
          </a:xfrm>
          <a:prstGeom prst="rect">
            <a:avLst/>
          </a:prstGeom>
          <a:noFill/>
          <a:ln w="9525">
            <a:noFill/>
            <a:miter lim="800000"/>
            <a:headEnd/>
            <a:tailEnd/>
          </a:ln>
        </p:spPr>
        <p:txBody>
          <a:bodyPr>
            <a:spAutoFit/>
          </a:bodyPr>
          <a:lstStyle/>
          <a:p>
            <a:pPr>
              <a:spcBef>
                <a:spcPct val="50000"/>
              </a:spcBef>
            </a:pPr>
            <a:r>
              <a:rPr lang="en-US"/>
              <a:t>Two voltage sources with their returns connected to a common point.</a:t>
            </a:r>
          </a:p>
          <a:p>
            <a:pPr>
              <a:spcBef>
                <a:spcPct val="50000"/>
              </a:spcBef>
            </a:pPr>
            <a:r>
              <a:rPr lang="en-US"/>
              <a:t>Provides 208 rather than 240 volts across “high side” wires.</a:t>
            </a:r>
          </a:p>
        </p:txBody>
      </p:sp>
      <p:sp>
        <p:nvSpPr>
          <p:cNvPr id="2" name="Footer Placeholder 1">
            <a:extLst>
              <a:ext uri="{FF2B5EF4-FFF2-40B4-BE49-F238E27FC236}">
                <a16:creationId xmlns:a16="http://schemas.microsoft.com/office/drawing/2014/main" id="{DC531202-8EBF-D6B0-54EB-EDB841E74F6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CAF9A19-CFEF-B9A0-592B-64D074831F4D}"/>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17</a:t>
            </a:fld>
            <a:endParaRPr lang="en-US">
              <a:solidFill>
                <a:srgbClr val="000000"/>
              </a:solidFill>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76200"/>
            <a:ext cx="8229600" cy="965200"/>
          </a:xfrm>
        </p:spPr>
        <p:txBody>
          <a:bodyPr/>
          <a:lstStyle/>
          <a:p>
            <a:pPr eaLnBrk="1" hangingPunct="1"/>
            <a:r>
              <a:rPr lang="en-US" sz="3600" dirty="0"/>
              <a:t>2 Phase, 3-Wire  “Network” Service</a:t>
            </a:r>
          </a:p>
        </p:txBody>
      </p:sp>
      <p:sp>
        <p:nvSpPr>
          <p:cNvPr id="32771" name="Rectangle 3"/>
          <p:cNvSpPr>
            <a:spLocks noGrp="1" noChangeArrowheads="1"/>
          </p:cNvSpPr>
          <p:nvPr>
            <p:ph type="body" sz="half" idx="1"/>
          </p:nvPr>
        </p:nvSpPr>
        <p:spPr>
          <a:xfrm>
            <a:off x="457200" y="2008015"/>
            <a:ext cx="2573338" cy="2957513"/>
          </a:xfrm>
        </p:spPr>
        <p:txBody>
          <a:bodyPr/>
          <a:lstStyle/>
          <a:p>
            <a:pPr eaLnBrk="1" hangingPunct="1">
              <a:lnSpc>
                <a:spcPct val="90000"/>
              </a:lnSpc>
            </a:pPr>
            <a:r>
              <a:rPr lang="en-US" sz="2400" dirty="0"/>
              <a:t>Two Voltage </a:t>
            </a:r>
            <a:r>
              <a:rPr lang="en-US" sz="2400" dirty="0" err="1"/>
              <a:t>Phasors</a:t>
            </a:r>
            <a:endParaRPr lang="en-US" sz="2400" dirty="0"/>
          </a:p>
          <a:p>
            <a:pPr eaLnBrk="1" hangingPunct="1">
              <a:lnSpc>
                <a:spcPct val="90000"/>
              </a:lnSpc>
            </a:pPr>
            <a:r>
              <a:rPr lang="en-US" sz="2400" dirty="0"/>
              <a:t>120° Apart</a:t>
            </a:r>
          </a:p>
          <a:p>
            <a:pPr eaLnBrk="1" hangingPunct="1">
              <a:lnSpc>
                <a:spcPct val="90000"/>
              </a:lnSpc>
            </a:pPr>
            <a:r>
              <a:rPr lang="en-US" sz="2400" dirty="0"/>
              <a:t>Two Current </a:t>
            </a:r>
            <a:r>
              <a:rPr lang="en-US" sz="2400" dirty="0" err="1"/>
              <a:t>Phasors</a:t>
            </a:r>
            <a:endParaRPr lang="en-US" sz="2400" dirty="0"/>
          </a:p>
          <a:p>
            <a:pPr eaLnBrk="1" hangingPunct="1">
              <a:lnSpc>
                <a:spcPct val="90000"/>
              </a:lnSpc>
            </a:pPr>
            <a:r>
              <a:rPr lang="en-US" sz="2400" dirty="0"/>
              <a:t>Aligned with Voltage at PF=1</a:t>
            </a:r>
          </a:p>
        </p:txBody>
      </p:sp>
      <p:graphicFrame>
        <p:nvGraphicFramePr>
          <p:cNvPr id="2" name="Object 1"/>
          <p:cNvGraphicFramePr>
            <a:graphicFrameLocks noChangeAspect="1"/>
          </p:cNvGraphicFramePr>
          <p:nvPr>
            <p:extLst>
              <p:ext uri="{D42A27DB-BD31-4B8C-83A1-F6EECF244321}">
                <p14:modId xmlns:p14="http://schemas.microsoft.com/office/powerpoint/2010/main" val="2398683032"/>
              </p:ext>
            </p:extLst>
          </p:nvPr>
        </p:nvGraphicFramePr>
        <p:xfrm>
          <a:off x="2957296" y="1700774"/>
          <a:ext cx="5729503" cy="3763691"/>
        </p:xfrm>
        <a:graphic>
          <a:graphicData uri="http://schemas.openxmlformats.org/presentationml/2006/ole">
            <mc:AlternateContent xmlns:mc="http://schemas.openxmlformats.org/markup-compatibility/2006">
              <mc:Choice xmlns:v="urn:schemas-microsoft-com:vml" Requires="v">
                <p:oleObj name="PHOTO-PAINT" r:id="rId3" imgW="5524200" imgH="3628800" progId="CorelPHOTOPAINT.Image.17">
                  <p:embed/>
                </p:oleObj>
              </mc:Choice>
              <mc:Fallback>
                <p:oleObj name="PHOTO-PAINT" r:id="rId3" imgW="5524200" imgH="3628800" progId="CorelPHOTOPAINT.Image.17">
                  <p:embed/>
                  <p:pic>
                    <p:nvPicPr>
                      <p:cNvPr id="0" name=""/>
                      <p:cNvPicPr/>
                      <p:nvPr/>
                    </p:nvPicPr>
                    <p:blipFill>
                      <a:blip r:embed="rId4"/>
                      <a:stretch>
                        <a:fillRect/>
                      </a:stretch>
                    </p:blipFill>
                    <p:spPr>
                      <a:xfrm>
                        <a:off x="2957296" y="1700774"/>
                        <a:ext cx="5729503" cy="3763691"/>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2370900-3B8F-B8D6-EE9B-A4EC6305446B}"/>
              </a:ext>
            </a:extLst>
          </p:cNvPr>
          <p:cNvSpPr>
            <a:spLocks noGrp="1"/>
          </p:cNvSpPr>
          <p:nvPr>
            <p:ph type="sldNum" sz="quarter" idx="11"/>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18</a:t>
            </a:fld>
            <a:endParaRPr lang="en-US">
              <a:solidFill>
                <a:srgbClr val="000000"/>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538162"/>
          </a:xfrm>
        </p:spPr>
        <p:txBody>
          <a:bodyPr>
            <a:normAutofit fontScale="90000"/>
          </a:bodyPr>
          <a:lstStyle/>
          <a:p>
            <a:pPr eaLnBrk="1" hangingPunct="1"/>
            <a:r>
              <a:rPr lang="en-US" sz="3600" dirty="0"/>
              <a:t>3 Phase, 3-Wire  Delta Service</a:t>
            </a:r>
          </a:p>
        </p:txBody>
      </p:sp>
      <p:pic>
        <p:nvPicPr>
          <p:cNvPr id="33797" name="Picture 8" descr="3P-3WDelta"/>
          <p:cNvPicPr>
            <a:picLocks noGrp="1" noChangeAspect="1" noChangeArrowheads="1"/>
          </p:cNvPicPr>
          <p:nvPr>
            <p:ph sz="half" idx="1"/>
          </p:nvPr>
        </p:nvPicPr>
        <p:blipFill>
          <a:blip r:embed="rId3" cstate="print"/>
          <a:srcRect/>
          <a:stretch>
            <a:fillRect/>
          </a:stretch>
        </p:blipFill>
        <p:spPr>
          <a:xfrm>
            <a:off x="577850" y="1892300"/>
            <a:ext cx="4589463" cy="2493963"/>
          </a:xfrm>
          <a:noFill/>
        </p:spPr>
      </p:pic>
      <p:pic>
        <p:nvPicPr>
          <p:cNvPr id="33798" name="Picture 10" descr="3P-3WDelta-Voltages"/>
          <p:cNvPicPr>
            <a:picLocks noGrp="1" noChangeAspect="1" noChangeArrowheads="1"/>
          </p:cNvPicPr>
          <p:nvPr>
            <p:ph sz="half" idx="2"/>
          </p:nvPr>
        </p:nvPicPr>
        <p:blipFill>
          <a:blip r:embed="rId4" cstate="print"/>
          <a:srcRect/>
          <a:stretch>
            <a:fillRect/>
          </a:stretch>
        </p:blipFill>
        <p:spPr>
          <a:xfrm>
            <a:off x="5608638" y="1854200"/>
            <a:ext cx="2640012" cy="2420938"/>
          </a:xfrm>
          <a:noFill/>
        </p:spPr>
      </p:pic>
      <p:sp>
        <p:nvSpPr>
          <p:cNvPr id="33795" name="Text Box 3"/>
          <p:cNvSpPr txBox="1">
            <a:spLocks noChangeArrowheads="1"/>
          </p:cNvSpPr>
          <p:nvPr/>
        </p:nvSpPr>
        <p:spPr bwMode="auto">
          <a:xfrm>
            <a:off x="769938" y="1085850"/>
            <a:ext cx="7488237" cy="641350"/>
          </a:xfrm>
          <a:prstGeom prst="rect">
            <a:avLst/>
          </a:prstGeom>
          <a:noFill/>
          <a:ln w="9525">
            <a:noFill/>
            <a:miter lim="800000"/>
            <a:headEnd/>
            <a:tailEnd/>
          </a:ln>
        </p:spPr>
        <p:txBody>
          <a:bodyPr>
            <a:spAutoFit/>
          </a:bodyPr>
          <a:lstStyle/>
          <a:p>
            <a:pPr>
              <a:spcBef>
                <a:spcPct val="50000"/>
              </a:spcBef>
            </a:pPr>
            <a:r>
              <a:rPr lang="en-US" dirty="0"/>
              <a:t>Common service type for industrial customers.  This service may have  NO neutral.</a:t>
            </a:r>
          </a:p>
        </p:txBody>
      </p:sp>
      <p:sp>
        <p:nvSpPr>
          <p:cNvPr id="33796" name="Text Box 4"/>
          <p:cNvSpPr txBox="1">
            <a:spLocks noChangeArrowheads="1"/>
          </p:cNvSpPr>
          <p:nvPr/>
        </p:nvSpPr>
        <p:spPr bwMode="auto">
          <a:xfrm>
            <a:off x="1902619" y="4593454"/>
            <a:ext cx="5664971" cy="1615827"/>
          </a:xfrm>
          <a:prstGeom prst="rect">
            <a:avLst/>
          </a:prstGeom>
          <a:noFill/>
          <a:ln w="9525">
            <a:noFill/>
            <a:miter lim="800000"/>
            <a:headEnd/>
            <a:tailEnd/>
          </a:ln>
        </p:spPr>
        <p:txBody>
          <a:bodyPr wrap="square">
            <a:spAutoFit/>
          </a:bodyPr>
          <a:lstStyle/>
          <a:p>
            <a:pPr>
              <a:spcBef>
                <a:spcPct val="50000"/>
              </a:spcBef>
              <a:buFontTx/>
              <a:buChar char="•"/>
            </a:pPr>
            <a:r>
              <a:rPr lang="en-US" dirty="0"/>
              <a:t>Voltages normally measured relative to phase B.</a:t>
            </a:r>
          </a:p>
          <a:p>
            <a:pPr lvl="1">
              <a:spcBef>
                <a:spcPct val="50000"/>
              </a:spcBef>
              <a:buFontTx/>
              <a:buChar char="•"/>
            </a:pPr>
            <a:r>
              <a:rPr lang="en-US" dirty="0"/>
              <a:t>Sometimes phase B will be grounded</a:t>
            </a:r>
          </a:p>
          <a:p>
            <a:pPr>
              <a:spcBef>
                <a:spcPct val="50000"/>
              </a:spcBef>
              <a:buFontTx/>
              <a:buChar char="•"/>
            </a:pPr>
            <a:r>
              <a:rPr lang="en-US" dirty="0"/>
              <a:t>Voltage and current vectors do not align.</a:t>
            </a:r>
          </a:p>
          <a:p>
            <a:pPr>
              <a:spcBef>
                <a:spcPct val="50000"/>
              </a:spcBef>
              <a:buFontTx/>
              <a:buChar char="•"/>
            </a:pPr>
            <a:r>
              <a:rPr lang="en-US" dirty="0"/>
              <a:t>Service is provided even when a phase is grounded.</a:t>
            </a:r>
          </a:p>
        </p:txBody>
      </p:sp>
      <p:cxnSp>
        <p:nvCxnSpPr>
          <p:cNvPr id="3" name="Straight Connector 2"/>
          <p:cNvCxnSpPr>
            <a:cxnSpLocks/>
          </p:cNvCxnSpPr>
          <p:nvPr/>
        </p:nvCxnSpPr>
        <p:spPr>
          <a:xfrm>
            <a:off x="6968655" y="3467405"/>
            <a:ext cx="0" cy="153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H="1">
            <a:off x="6866282" y="3621025"/>
            <a:ext cx="204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H="1">
            <a:off x="6902800" y="3659430"/>
            <a:ext cx="1301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6943370" y="3697835"/>
            <a:ext cx="521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69F9FBE-C259-E2B2-8193-C7A3D6EC1B4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CF97F5BF-0C7D-9A28-F6DE-DF94EE3700BF}"/>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19</a:t>
            </a:fld>
            <a:endParaRPr lang="en-US">
              <a:solidFill>
                <a:srgbClr val="000000"/>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z="3600" dirty="0"/>
              <a:t>Three Phase Power</a:t>
            </a:r>
            <a:br>
              <a:rPr lang="en-US" b="1" dirty="0"/>
            </a:br>
            <a:r>
              <a:rPr lang="en-US" sz="3200" dirty="0"/>
              <a:t>Introduction</a:t>
            </a:r>
          </a:p>
        </p:txBody>
      </p:sp>
      <p:pic>
        <p:nvPicPr>
          <p:cNvPr id="21508" name="Picture 11" descr="3Ph Voltage Sources"/>
          <p:cNvPicPr>
            <a:picLocks noGrp="1" noChangeAspect="1" noChangeArrowheads="1"/>
          </p:cNvPicPr>
          <p:nvPr>
            <p:ph idx="1"/>
          </p:nvPr>
        </p:nvPicPr>
        <p:blipFill>
          <a:blip r:embed="rId3" cstate="print"/>
          <a:srcRect/>
          <a:stretch>
            <a:fillRect/>
          </a:stretch>
        </p:blipFill>
        <p:spPr>
          <a:xfrm>
            <a:off x="808310" y="1777585"/>
            <a:ext cx="4454525" cy="3935412"/>
          </a:xfrm>
          <a:noFill/>
        </p:spPr>
      </p:pic>
      <p:sp>
        <p:nvSpPr>
          <p:cNvPr id="21507" name="Text Box 9"/>
          <p:cNvSpPr txBox="1">
            <a:spLocks noChangeArrowheads="1"/>
          </p:cNvSpPr>
          <p:nvPr/>
        </p:nvSpPr>
        <p:spPr bwMode="auto">
          <a:xfrm>
            <a:off x="5685745" y="2828510"/>
            <a:ext cx="2917825" cy="1833562"/>
          </a:xfrm>
          <a:prstGeom prst="rect">
            <a:avLst/>
          </a:prstGeom>
          <a:noFill/>
          <a:ln w="9525">
            <a:noFill/>
            <a:miter lim="800000"/>
            <a:headEnd/>
            <a:tailEnd/>
          </a:ln>
        </p:spPr>
        <p:txBody>
          <a:bodyPr>
            <a:spAutoFit/>
          </a:bodyPr>
          <a:lstStyle/>
          <a:p>
            <a:pPr>
              <a:spcBef>
                <a:spcPct val="50000"/>
              </a:spcBef>
            </a:pPr>
            <a:r>
              <a:rPr lang="en-US" b="1" u="sng" dirty="0"/>
              <a:t>Basic Assumptions</a:t>
            </a:r>
          </a:p>
          <a:p>
            <a:pPr>
              <a:spcBef>
                <a:spcPct val="50000"/>
              </a:spcBef>
              <a:buFontTx/>
              <a:buChar char="•"/>
            </a:pPr>
            <a:r>
              <a:rPr lang="en-US" sz="1600" dirty="0"/>
              <a:t>Three AC voltage sources</a:t>
            </a:r>
          </a:p>
          <a:p>
            <a:pPr>
              <a:spcBef>
                <a:spcPct val="50000"/>
              </a:spcBef>
              <a:buFontTx/>
              <a:buChar char="•"/>
            </a:pPr>
            <a:r>
              <a:rPr lang="en-US" sz="1600" dirty="0"/>
              <a:t>Voltages Displaced in time</a:t>
            </a:r>
          </a:p>
          <a:p>
            <a:pPr>
              <a:spcBef>
                <a:spcPct val="50000"/>
              </a:spcBef>
              <a:buFontTx/>
              <a:buChar char="•"/>
            </a:pPr>
            <a:r>
              <a:rPr lang="en-US" sz="1600" dirty="0"/>
              <a:t>Each sinusoidal</a:t>
            </a:r>
          </a:p>
          <a:p>
            <a:pPr>
              <a:spcBef>
                <a:spcPct val="50000"/>
              </a:spcBef>
              <a:buFontTx/>
              <a:buChar char="•"/>
            </a:pPr>
            <a:r>
              <a:rPr lang="en-US" sz="1600" dirty="0"/>
              <a:t>Identical in Amplitude</a:t>
            </a:r>
          </a:p>
        </p:txBody>
      </p:sp>
      <p:sp>
        <p:nvSpPr>
          <p:cNvPr id="2" name="Footer Placeholder 1">
            <a:extLst>
              <a:ext uri="{FF2B5EF4-FFF2-40B4-BE49-F238E27FC236}">
                <a16:creationId xmlns:a16="http://schemas.microsoft.com/office/drawing/2014/main" id="{85E03485-136A-B203-8BC6-47928BB20B84}"/>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27D8E87-A928-EF96-4FCB-6B9D7F191951}"/>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a:t>
            </a:fld>
            <a:endParaRPr lang="en-US">
              <a:solidFill>
                <a:srgbClr val="000000"/>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lnSpc>
                <a:spcPts val="3100"/>
              </a:lnSpc>
            </a:pPr>
            <a:r>
              <a:rPr lang="en-US" sz="3600" dirty="0"/>
              <a:t>3 Phase, 3-Wire  Delta Service</a:t>
            </a:r>
            <a:br>
              <a:rPr lang="en-US" sz="3200" dirty="0">
                <a:solidFill>
                  <a:srgbClr val="000066"/>
                </a:solidFill>
              </a:rPr>
            </a:br>
            <a:r>
              <a:rPr lang="en-US" sz="3200" dirty="0"/>
              <a:t> </a:t>
            </a:r>
            <a:r>
              <a:rPr lang="en-US" sz="2400" dirty="0"/>
              <a:t>Resistive Loads</a:t>
            </a:r>
          </a:p>
        </p:txBody>
      </p:sp>
      <p:sp>
        <p:nvSpPr>
          <p:cNvPr id="34819" name="Rectangle 3"/>
          <p:cNvSpPr>
            <a:spLocks noGrp="1" noChangeArrowheads="1"/>
          </p:cNvSpPr>
          <p:nvPr>
            <p:ph idx="1"/>
          </p:nvPr>
        </p:nvSpPr>
        <p:spPr>
          <a:xfrm>
            <a:off x="628650" y="1527623"/>
            <a:ext cx="7886700" cy="4842433"/>
          </a:xfrm>
        </p:spPr>
        <p:txBody>
          <a:bodyPr/>
          <a:lstStyle/>
          <a:p>
            <a:pPr eaLnBrk="1" hangingPunct="1">
              <a:lnSpc>
                <a:spcPct val="80000"/>
              </a:lnSpc>
            </a:pPr>
            <a:r>
              <a:rPr lang="en-US" sz="2400" dirty="0"/>
              <a:t>Two Voltage Phasors</a:t>
            </a:r>
          </a:p>
          <a:p>
            <a:pPr eaLnBrk="1" hangingPunct="1">
              <a:lnSpc>
                <a:spcPct val="80000"/>
              </a:lnSpc>
            </a:pPr>
            <a:r>
              <a:rPr lang="en-US" sz="2400" dirty="0"/>
              <a:t>60° Apart</a:t>
            </a:r>
          </a:p>
          <a:p>
            <a:pPr eaLnBrk="1" hangingPunct="1">
              <a:lnSpc>
                <a:spcPct val="80000"/>
              </a:lnSpc>
            </a:pPr>
            <a:r>
              <a:rPr lang="en-US" sz="2400" dirty="0"/>
              <a:t>Two Current Phasors</a:t>
            </a:r>
          </a:p>
          <a:p>
            <a:pPr eaLnBrk="1" hangingPunct="1">
              <a:lnSpc>
                <a:spcPct val="80000"/>
              </a:lnSpc>
            </a:pPr>
            <a:r>
              <a:rPr lang="en-US" sz="2400" dirty="0"/>
              <a:t>For a resistive load one current leads by 30° while the other lags by 30°</a:t>
            </a:r>
          </a:p>
        </p:txBody>
      </p:sp>
      <p:sp>
        <p:nvSpPr>
          <p:cNvPr id="3" name="Slide Number Placeholder 2">
            <a:extLst>
              <a:ext uri="{FF2B5EF4-FFF2-40B4-BE49-F238E27FC236}">
                <a16:creationId xmlns:a16="http://schemas.microsoft.com/office/drawing/2014/main" id="{0F53BC71-AB20-FE57-CE9D-3A25636B35C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20</a:t>
            </a:fld>
            <a:endParaRPr lang="en-US">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26701702"/>
              </p:ext>
            </p:extLst>
          </p:nvPr>
        </p:nvGraphicFramePr>
        <p:xfrm>
          <a:off x="3231103" y="1892590"/>
          <a:ext cx="5448300" cy="3571875"/>
        </p:xfrm>
        <a:graphic>
          <a:graphicData uri="http://schemas.openxmlformats.org/presentationml/2006/ole">
            <mc:AlternateContent xmlns:mc="http://schemas.openxmlformats.org/markup-compatibility/2006">
              <mc:Choice xmlns:v="urn:schemas-microsoft-com:vml" Requires="v">
                <p:oleObj name="PHOTO-PAINT" r:id="rId3" imgW="5448240" imgH="3571560" progId="CorelPHOTOPAINT.Image.17">
                  <p:embed/>
                </p:oleObj>
              </mc:Choice>
              <mc:Fallback>
                <p:oleObj name="PHOTO-PAINT" r:id="rId3" imgW="5448240" imgH="3571560" progId="CorelPHOTOPAINT.Image.17">
                  <p:embed/>
                  <p:pic>
                    <p:nvPicPr>
                      <p:cNvPr id="0" name=""/>
                      <p:cNvPicPr/>
                      <p:nvPr/>
                    </p:nvPicPr>
                    <p:blipFill>
                      <a:blip r:embed="rId4"/>
                      <a:stretch>
                        <a:fillRect/>
                      </a:stretch>
                    </p:blipFill>
                    <p:spPr>
                      <a:xfrm>
                        <a:off x="3231103" y="1892590"/>
                        <a:ext cx="5448300" cy="3571875"/>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dirty="0"/>
              <a:t>3 Phase, 3-Wire  Delta Service</a:t>
            </a:r>
            <a:br>
              <a:rPr lang="en-US" sz="3600" dirty="0">
                <a:solidFill>
                  <a:srgbClr val="000066"/>
                </a:solidFill>
              </a:rPr>
            </a:br>
            <a:r>
              <a:rPr lang="en-US" sz="2400" dirty="0"/>
              <a:t>Understanding the Diagram</a:t>
            </a:r>
          </a:p>
        </p:txBody>
      </p:sp>
      <p:sp>
        <p:nvSpPr>
          <p:cNvPr id="2" name="Slide Number Placeholder 1">
            <a:extLst>
              <a:ext uri="{FF2B5EF4-FFF2-40B4-BE49-F238E27FC236}">
                <a16:creationId xmlns:a16="http://schemas.microsoft.com/office/drawing/2014/main" id="{F7ABBD97-9D58-D6BB-109F-371BAF0BE8EC}"/>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21</a:t>
            </a:fld>
            <a:endParaRPr lang="en-US">
              <a:solidFill>
                <a:srgbClr val="000000"/>
              </a:solidFill>
              <a:latin typeface="Arial" charset="0"/>
            </a:endParaRPr>
          </a:p>
        </p:txBody>
      </p:sp>
      <p:grpSp>
        <p:nvGrpSpPr>
          <p:cNvPr id="35843" name="Group 24"/>
          <p:cNvGrpSpPr>
            <a:grpSpLocks/>
          </p:cNvGrpSpPr>
          <p:nvPr/>
        </p:nvGrpSpPr>
        <p:grpSpPr bwMode="auto">
          <a:xfrm>
            <a:off x="1882775" y="3907057"/>
            <a:ext cx="2322513" cy="2249488"/>
            <a:chOff x="401" y="1579"/>
            <a:chExt cx="1463" cy="1417"/>
          </a:xfrm>
        </p:grpSpPr>
        <p:sp>
          <p:nvSpPr>
            <p:cNvPr id="35853" name="Line 6"/>
            <p:cNvSpPr>
              <a:spLocks noChangeShapeType="1"/>
            </p:cNvSpPr>
            <p:nvPr/>
          </p:nvSpPr>
          <p:spPr bwMode="auto">
            <a:xfrm>
              <a:off x="556" y="2741"/>
              <a:ext cx="1161" cy="0"/>
            </a:xfrm>
            <a:prstGeom prst="line">
              <a:avLst/>
            </a:prstGeom>
            <a:noFill/>
            <a:ln w="38100">
              <a:solidFill>
                <a:schemeClr val="tx1"/>
              </a:solidFill>
              <a:round/>
              <a:headEnd/>
              <a:tailEnd type="triangle" w="med" len="med"/>
            </a:ln>
          </p:spPr>
          <p:txBody>
            <a:bodyPr/>
            <a:lstStyle/>
            <a:p>
              <a:endParaRPr lang="en-US"/>
            </a:p>
          </p:txBody>
        </p:sp>
        <p:sp>
          <p:nvSpPr>
            <p:cNvPr id="35854" name="Line 7"/>
            <p:cNvSpPr>
              <a:spLocks noChangeShapeType="1"/>
            </p:cNvSpPr>
            <p:nvPr/>
          </p:nvSpPr>
          <p:spPr bwMode="auto">
            <a:xfrm flipH="1" flipV="1">
              <a:off x="1136" y="1797"/>
              <a:ext cx="557" cy="944"/>
            </a:xfrm>
            <a:prstGeom prst="line">
              <a:avLst/>
            </a:prstGeom>
            <a:noFill/>
            <a:ln w="38100">
              <a:solidFill>
                <a:schemeClr val="tx1"/>
              </a:solidFill>
              <a:round/>
              <a:headEnd/>
              <a:tailEnd type="triangle" w="med" len="med"/>
            </a:ln>
          </p:spPr>
          <p:txBody>
            <a:bodyPr/>
            <a:lstStyle/>
            <a:p>
              <a:endParaRPr lang="en-US"/>
            </a:p>
          </p:txBody>
        </p:sp>
        <p:sp>
          <p:nvSpPr>
            <p:cNvPr id="35855" name="Line 8"/>
            <p:cNvSpPr>
              <a:spLocks noChangeShapeType="1"/>
            </p:cNvSpPr>
            <p:nvPr/>
          </p:nvSpPr>
          <p:spPr bwMode="auto">
            <a:xfrm flipH="1">
              <a:off x="556" y="1797"/>
              <a:ext cx="580" cy="944"/>
            </a:xfrm>
            <a:prstGeom prst="line">
              <a:avLst/>
            </a:prstGeom>
            <a:noFill/>
            <a:ln w="38100">
              <a:solidFill>
                <a:schemeClr val="tx1"/>
              </a:solidFill>
              <a:round/>
              <a:headEnd/>
              <a:tailEnd type="triangle" w="med" len="med"/>
            </a:ln>
          </p:spPr>
          <p:txBody>
            <a:bodyPr/>
            <a:lstStyle/>
            <a:p>
              <a:endParaRPr lang="en-US"/>
            </a:p>
          </p:txBody>
        </p:sp>
        <p:sp>
          <p:nvSpPr>
            <p:cNvPr id="35856" name="Text Box 10"/>
            <p:cNvSpPr txBox="1">
              <a:spLocks noChangeArrowheads="1"/>
            </p:cNvSpPr>
            <p:nvPr/>
          </p:nvSpPr>
          <p:spPr bwMode="auto">
            <a:xfrm>
              <a:off x="885" y="2765"/>
              <a:ext cx="372" cy="231"/>
            </a:xfrm>
            <a:prstGeom prst="rect">
              <a:avLst/>
            </a:prstGeom>
            <a:noFill/>
            <a:ln w="9525">
              <a:noFill/>
              <a:miter lim="800000"/>
              <a:headEnd/>
              <a:tailEnd/>
            </a:ln>
          </p:spPr>
          <p:txBody>
            <a:bodyPr wrap="none">
              <a:spAutoFit/>
            </a:bodyPr>
            <a:lstStyle/>
            <a:p>
              <a:r>
                <a:rPr lang="en-US"/>
                <a:t>Vab</a:t>
              </a:r>
            </a:p>
          </p:txBody>
        </p:sp>
        <p:sp>
          <p:nvSpPr>
            <p:cNvPr id="35857" name="Text Box 11"/>
            <p:cNvSpPr txBox="1">
              <a:spLocks noChangeArrowheads="1"/>
            </p:cNvSpPr>
            <p:nvPr/>
          </p:nvSpPr>
          <p:spPr bwMode="auto">
            <a:xfrm>
              <a:off x="1452" y="2063"/>
              <a:ext cx="364" cy="231"/>
            </a:xfrm>
            <a:prstGeom prst="rect">
              <a:avLst/>
            </a:prstGeom>
            <a:noFill/>
            <a:ln w="9525">
              <a:noFill/>
              <a:miter lim="800000"/>
              <a:headEnd/>
              <a:tailEnd/>
            </a:ln>
          </p:spPr>
          <p:txBody>
            <a:bodyPr wrap="none">
              <a:spAutoFit/>
            </a:bodyPr>
            <a:lstStyle/>
            <a:p>
              <a:r>
                <a:rPr lang="en-US"/>
                <a:t>Vca</a:t>
              </a:r>
            </a:p>
          </p:txBody>
        </p:sp>
        <p:sp>
          <p:nvSpPr>
            <p:cNvPr id="35858" name="Text Box 12"/>
            <p:cNvSpPr txBox="1">
              <a:spLocks noChangeArrowheads="1"/>
            </p:cNvSpPr>
            <p:nvPr/>
          </p:nvSpPr>
          <p:spPr bwMode="auto">
            <a:xfrm>
              <a:off x="401" y="2741"/>
              <a:ext cx="220" cy="231"/>
            </a:xfrm>
            <a:prstGeom prst="rect">
              <a:avLst/>
            </a:prstGeom>
            <a:noFill/>
            <a:ln w="9525">
              <a:noFill/>
              <a:miter lim="800000"/>
              <a:headEnd/>
              <a:tailEnd/>
            </a:ln>
          </p:spPr>
          <p:txBody>
            <a:bodyPr wrap="none">
              <a:spAutoFit/>
            </a:bodyPr>
            <a:lstStyle/>
            <a:p>
              <a:r>
                <a:rPr lang="en-US" b="1"/>
                <a:t>B</a:t>
              </a:r>
            </a:p>
          </p:txBody>
        </p:sp>
        <p:sp>
          <p:nvSpPr>
            <p:cNvPr id="35859" name="Text Box 13"/>
            <p:cNvSpPr txBox="1">
              <a:spLocks noChangeArrowheads="1"/>
            </p:cNvSpPr>
            <p:nvPr/>
          </p:nvSpPr>
          <p:spPr bwMode="auto">
            <a:xfrm>
              <a:off x="1644" y="2752"/>
              <a:ext cx="220" cy="231"/>
            </a:xfrm>
            <a:prstGeom prst="rect">
              <a:avLst/>
            </a:prstGeom>
            <a:noFill/>
            <a:ln w="9525">
              <a:noFill/>
              <a:miter lim="800000"/>
              <a:headEnd/>
              <a:tailEnd/>
            </a:ln>
          </p:spPr>
          <p:txBody>
            <a:bodyPr wrap="none">
              <a:spAutoFit/>
            </a:bodyPr>
            <a:lstStyle/>
            <a:p>
              <a:r>
                <a:rPr lang="en-US" b="1"/>
                <a:t>A</a:t>
              </a:r>
            </a:p>
          </p:txBody>
        </p:sp>
        <p:sp>
          <p:nvSpPr>
            <p:cNvPr id="35860" name="Text Box 14"/>
            <p:cNvSpPr txBox="1">
              <a:spLocks noChangeArrowheads="1"/>
            </p:cNvSpPr>
            <p:nvPr/>
          </p:nvSpPr>
          <p:spPr bwMode="auto">
            <a:xfrm>
              <a:off x="1015" y="1579"/>
              <a:ext cx="220" cy="231"/>
            </a:xfrm>
            <a:prstGeom prst="rect">
              <a:avLst/>
            </a:prstGeom>
            <a:noFill/>
            <a:ln w="9525">
              <a:noFill/>
              <a:miter lim="800000"/>
              <a:headEnd/>
              <a:tailEnd/>
            </a:ln>
          </p:spPr>
          <p:txBody>
            <a:bodyPr wrap="none">
              <a:spAutoFit/>
            </a:bodyPr>
            <a:lstStyle/>
            <a:p>
              <a:r>
                <a:rPr lang="en-US" b="1"/>
                <a:t>C</a:t>
              </a:r>
            </a:p>
          </p:txBody>
        </p:sp>
        <p:sp>
          <p:nvSpPr>
            <p:cNvPr id="35861" name="Text Box 16"/>
            <p:cNvSpPr txBox="1">
              <a:spLocks noChangeArrowheads="1"/>
            </p:cNvSpPr>
            <p:nvPr/>
          </p:nvSpPr>
          <p:spPr bwMode="auto">
            <a:xfrm>
              <a:off x="485" y="2074"/>
              <a:ext cx="364" cy="231"/>
            </a:xfrm>
            <a:prstGeom prst="rect">
              <a:avLst/>
            </a:prstGeom>
            <a:noFill/>
            <a:ln w="9525">
              <a:noFill/>
              <a:miter lim="800000"/>
              <a:headEnd/>
              <a:tailEnd/>
            </a:ln>
          </p:spPr>
          <p:txBody>
            <a:bodyPr wrap="none">
              <a:spAutoFit/>
            </a:bodyPr>
            <a:lstStyle/>
            <a:p>
              <a:r>
                <a:rPr lang="en-US"/>
                <a:t>Vbc</a:t>
              </a:r>
            </a:p>
          </p:txBody>
        </p:sp>
      </p:grpSp>
      <p:grpSp>
        <p:nvGrpSpPr>
          <p:cNvPr id="35844" name="Group 25"/>
          <p:cNvGrpSpPr>
            <a:grpSpLocks/>
          </p:cNvGrpSpPr>
          <p:nvPr/>
        </p:nvGrpSpPr>
        <p:grpSpPr bwMode="auto">
          <a:xfrm>
            <a:off x="4994455" y="3917376"/>
            <a:ext cx="2322513" cy="2249488"/>
            <a:chOff x="3110" y="1579"/>
            <a:chExt cx="1463" cy="1417"/>
          </a:xfrm>
        </p:grpSpPr>
        <p:sp>
          <p:nvSpPr>
            <p:cNvPr id="35846" name="Line 17"/>
            <p:cNvSpPr>
              <a:spLocks noChangeShapeType="1"/>
            </p:cNvSpPr>
            <p:nvPr/>
          </p:nvSpPr>
          <p:spPr bwMode="auto">
            <a:xfrm>
              <a:off x="3265" y="2741"/>
              <a:ext cx="1161" cy="0"/>
            </a:xfrm>
            <a:prstGeom prst="line">
              <a:avLst/>
            </a:prstGeom>
            <a:noFill/>
            <a:ln w="38100">
              <a:solidFill>
                <a:schemeClr val="tx1"/>
              </a:solidFill>
              <a:round/>
              <a:headEnd/>
              <a:tailEnd type="triangle" w="med" len="med"/>
            </a:ln>
          </p:spPr>
          <p:txBody>
            <a:bodyPr/>
            <a:lstStyle/>
            <a:p>
              <a:endParaRPr lang="en-US"/>
            </a:p>
          </p:txBody>
        </p:sp>
        <p:sp>
          <p:nvSpPr>
            <p:cNvPr id="35847" name="Line 18"/>
            <p:cNvSpPr>
              <a:spLocks noChangeShapeType="1"/>
            </p:cNvSpPr>
            <p:nvPr/>
          </p:nvSpPr>
          <p:spPr bwMode="auto">
            <a:xfrm flipH="1">
              <a:off x="3267" y="1797"/>
              <a:ext cx="580" cy="944"/>
            </a:xfrm>
            <a:prstGeom prst="line">
              <a:avLst/>
            </a:prstGeom>
            <a:noFill/>
            <a:ln w="38100">
              <a:solidFill>
                <a:schemeClr val="tx1"/>
              </a:solidFill>
              <a:round/>
              <a:headEnd type="triangle" w="med" len="med"/>
              <a:tailEnd/>
            </a:ln>
          </p:spPr>
          <p:txBody>
            <a:bodyPr/>
            <a:lstStyle/>
            <a:p>
              <a:endParaRPr lang="en-US"/>
            </a:p>
          </p:txBody>
        </p:sp>
        <p:sp>
          <p:nvSpPr>
            <p:cNvPr id="35848" name="Text Box 19"/>
            <p:cNvSpPr txBox="1">
              <a:spLocks noChangeArrowheads="1"/>
            </p:cNvSpPr>
            <p:nvPr/>
          </p:nvSpPr>
          <p:spPr bwMode="auto">
            <a:xfrm>
              <a:off x="3594" y="2765"/>
              <a:ext cx="372" cy="231"/>
            </a:xfrm>
            <a:prstGeom prst="rect">
              <a:avLst/>
            </a:prstGeom>
            <a:noFill/>
            <a:ln w="9525">
              <a:noFill/>
              <a:miter lim="800000"/>
              <a:headEnd/>
              <a:tailEnd/>
            </a:ln>
          </p:spPr>
          <p:txBody>
            <a:bodyPr wrap="none">
              <a:spAutoFit/>
            </a:bodyPr>
            <a:lstStyle/>
            <a:p>
              <a:r>
                <a:rPr lang="en-US"/>
                <a:t>Vab</a:t>
              </a:r>
            </a:p>
          </p:txBody>
        </p:sp>
        <p:sp>
          <p:nvSpPr>
            <p:cNvPr id="35849" name="Text Box 20"/>
            <p:cNvSpPr txBox="1">
              <a:spLocks noChangeArrowheads="1"/>
            </p:cNvSpPr>
            <p:nvPr/>
          </p:nvSpPr>
          <p:spPr bwMode="auto">
            <a:xfrm>
              <a:off x="3110" y="2741"/>
              <a:ext cx="220" cy="231"/>
            </a:xfrm>
            <a:prstGeom prst="rect">
              <a:avLst/>
            </a:prstGeom>
            <a:noFill/>
            <a:ln w="9525">
              <a:noFill/>
              <a:miter lim="800000"/>
              <a:headEnd/>
              <a:tailEnd/>
            </a:ln>
          </p:spPr>
          <p:txBody>
            <a:bodyPr wrap="none">
              <a:spAutoFit/>
            </a:bodyPr>
            <a:lstStyle/>
            <a:p>
              <a:r>
                <a:rPr lang="en-US" b="1"/>
                <a:t>B</a:t>
              </a:r>
            </a:p>
          </p:txBody>
        </p:sp>
        <p:sp>
          <p:nvSpPr>
            <p:cNvPr id="35850" name="Text Box 21"/>
            <p:cNvSpPr txBox="1">
              <a:spLocks noChangeArrowheads="1"/>
            </p:cNvSpPr>
            <p:nvPr/>
          </p:nvSpPr>
          <p:spPr bwMode="auto">
            <a:xfrm>
              <a:off x="4353" y="2752"/>
              <a:ext cx="220" cy="231"/>
            </a:xfrm>
            <a:prstGeom prst="rect">
              <a:avLst/>
            </a:prstGeom>
            <a:noFill/>
            <a:ln w="9525">
              <a:noFill/>
              <a:miter lim="800000"/>
              <a:headEnd/>
              <a:tailEnd/>
            </a:ln>
          </p:spPr>
          <p:txBody>
            <a:bodyPr wrap="none">
              <a:spAutoFit/>
            </a:bodyPr>
            <a:lstStyle/>
            <a:p>
              <a:r>
                <a:rPr lang="en-US" b="1"/>
                <a:t>A</a:t>
              </a:r>
            </a:p>
          </p:txBody>
        </p:sp>
        <p:sp>
          <p:nvSpPr>
            <p:cNvPr id="35851" name="Text Box 22"/>
            <p:cNvSpPr txBox="1">
              <a:spLocks noChangeArrowheads="1"/>
            </p:cNvSpPr>
            <p:nvPr/>
          </p:nvSpPr>
          <p:spPr bwMode="auto">
            <a:xfrm>
              <a:off x="3724" y="1579"/>
              <a:ext cx="220" cy="231"/>
            </a:xfrm>
            <a:prstGeom prst="rect">
              <a:avLst/>
            </a:prstGeom>
            <a:noFill/>
            <a:ln w="9525">
              <a:noFill/>
              <a:miter lim="800000"/>
              <a:headEnd/>
              <a:tailEnd/>
            </a:ln>
          </p:spPr>
          <p:txBody>
            <a:bodyPr wrap="none">
              <a:spAutoFit/>
            </a:bodyPr>
            <a:lstStyle/>
            <a:p>
              <a:r>
                <a:rPr lang="en-US" b="1"/>
                <a:t>C</a:t>
              </a:r>
            </a:p>
          </p:txBody>
        </p:sp>
        <p:sp>
          <p:nvSpPr>
            <p:cNvPr id="35852" name="Text Box 23"/>
            <p:cNvSpPr txBox="1">
              <a:spLocks noChangeArrowheads="1"/>
            </p:cNvSpPr>
            <p:nvPr/>
          </p:nvSpPr>
          <p:spPr bwMode="auto">
            <a:xfrm>
              <a:off x="3194" y="2074"/>
              <a:ext cx="364" cy="231"/>
            </a:xfrm>
            <a:prstGeom prst="rect">
              <a:avLst/>
            </a:prstGeom>
            <a:noFill/>
            <a:ln w="9525">
              <a:noFill/>
              <a:miter lim="800000"/>
              <a:headEnd/>
              <a:tailEnd/>
            </a:ln>
          </p:spPr>
          <p:txBody>
            <a:bodyPr wrap="none">
              <a:spAutoFit/>
            </a:bodyPr>
            <a:lstStyle/>
            <a:p>
              <a:r>
                <a:rPr lang="en-US"/>
                <a:t>Vcb</a:t>
              </a:r>
            </a:p>
          </p:txBody>
        </p:sp>
      </p:grpSp>
      <p:pic>
        <p:nvPicPr>
          <p:cNvPr id="35845" name="Picture 47" descr="3P-3WDelta"/>
          <p:cNvPicPr>
            <a:picLocks noChangeAspect="1" noChangeArrowheads="1"/>
          </p:cNvPicPr>
          <p:nvPr/>
        </p:nvPicPr>
        <p:blipFill>
          <a:blip r:embed="rId3" cstate="print"/>
          <a:srcRect/>
          <a:stretch>
            <a:fillRect/>
          </a:stretch>
        </p:blipFill>
        <p:spPr bwMode="auto">
          <a:xfrm>
            <a:off x="2008249" y="1702594"/>
            <a:ext cx="4608512" cy="2122488"/>
          </a:xfrm>
          <a:prstGeom prst="rect">
            <a:avLst/>
          </a:prstGeom>
          <a:noFill/>
          <a:ln w="9525">
            <a:noFill/>
            <a:miter lim="800000"/>
            <a:headEnd/>
            <a:tailEnd/>
          </a:ln>
        </p:spPr>
      </p:pic>
      <p:pic>
        <p:nvPicPr>
          <p:cNvPr id="4" name="Picture 3">
            <a:extLst>
              <a:ext uri="{FF2B5EF4-FFF2-40B4-BE49-F238E27FC236}">
                <a16:creationId xmlns:a16="http://schemas.microsoft.com/office/drawing/2014/main" id="{B1FB7605-DFCD-DAD5-2E73-D724DD05F0AE}"/>
              </a:ext>
            </a:extLst>
          </p:cNvPr>
          <p:cNvPicPr>
            <a:picLocks noChangeAspect="1"/>
          </p:cNvPicPr>
          <p:nvPr/>
        </p:nvPicPr>
        <p:blipFill>
          <a:blip r:embed="rId4"/>
          <a:stretch>
            <a:fillRect/>
          </a:stretch>
        </p:blipFill>
        <p:spPr>
          <a:xfrm>
            <a:off x="473703" y="6278448"/>
            <a:ext cx="3084843" cy="3657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533400" y="-103187"/>
            <a:ext cx="8229600" cy="1081087"/>
          </a:xfrm>
        </p:spPr>
        <p:txBody>
          <a:bodyPr/>
          <a:lstStyle/>
          <a:p>
            <a:pPr eaLnBrk="1" hangingPunct="1"/>
            <a:r>
              <a:rPr lang="en-US" sz="3600" dirty="0"/>
              <a:t>3 Phase, 3-Wire  Delta Service</a:t>
            </a:r>
            <a:br>
              <a:rPr lang="en-US" sz="3600" b="1" dirty="0"/>
            </a:br>
            <a:r>
              <a:rPr lang="en-US" sz="2400" dirty="0"/>
              <a:t>Understanding the Diagram</a:t>
            </a:r>
          </a:p>
        </p:txBody>
      </p:sp>
      <p:sp>
        <p:nvSpPr>
          <p:cNvPr id="36867" name="Line 21"/>
          <p:cNvSpPr>
            <a:spLocks noChangeShapeType="1"/>
          </p:cNvSpPr>
          <p:nvPr/>
        </p:nvSpPr>
        <p:spPr bwMode="auto">
          <a:xfrm>
            <a:off x="2114550" y="4735513"/>
            <a:ext cx="960438" cy="0"/>
          </a:xfrm>
          <a:prstGeom prst="line">
            <a:avLst/>
          </a:prstGeom>
          <a:noFill/>
          <a:ln w="38100">
            <a:solidFill>
              <a:schemeClr val="tx1"/>
            </a:solidFill>
            <a:round/>
            <a:headEnd/>
            <a:tailEnd type="triangle" w="med" len="med"/>
          </a:ln>
        </p:spPr>
        <p:txBody>
          <a:bodyPr/>
          <a:lstStyle/>
          <a:p>
            <a:endParaRPr lang="en-US"/>
          </a:p>
        </p:txBody>
      </p:sp>
      <p:sp>
        <p:nvSpPr>
          <p:cNvPr id="36868" name="Line 22"/>
          <p:cNvSpPr>
            <a:spLocks noChangeShapeType="1"/>
          </p:cNvSpPr>
          <p:nvPr/>
        </p:nvSpPr>
        <p:spPr bwMode="auto">
          <a:xfrm flipH="1" flipV="1">
            <a:off x="6415088" y="4427538"/>
            <a:ext cx="461962" cy="730250"/>
          </a:xfrm>
          <a:prstGeom prst="line">
            <a:avLst/>
          </a:prstGeom>
          <a:noFill/>
          <a:ln w="38100">
            <a:solidFill>
              <a:schemeClr val="tx1"/>
            </a:solidFill>
            <a:round/>
            <a:headEnd/>
            <a:tailEnd type="triangle" w="med" len="med"/>
          </a:ln>
        </p:spPr>
        <p:txBody>
          <a:bodyPr/>
          <a:lstStyle/>
          <a:p>
            <a:endParaRPr lang="en-US"/>
          </a:p>
        </p:txBody>
      </p:sp>
      <p:sp>
        <p:nvSpPr>
          <p:cNvPr id="36869" name="Line 23"/>
          <p:cNvSpPr>
            <a:spLocks noChangeShapeType="1"/>
          </p:cNvSpPr>
          <p:nvPr/>
        </p:nvSpPr>
        <p:spPr bwMode="auto">
          <a:xfrm>
            <a:off x="3074988" y="4735513"/>
            <a:ext cx="498475" cy="882650"/>
          </a:xfrm>
          <a:prstGeom prst="line">
            <a:avLst/>
          </a:prstGeom>
          <a:noFill/>
          <a:ln w="38100">
            <a:solidFill>
              <a:schemeClr val="tx1"/>
            </a:solidFill>
            <a:round/>
            <a:headEnd/>
            <a:tailEnd type="triangle" w="med" len="med"/>
          </a:ln>
        </p:spPr>
        <p:txBody>
          <a:bodyPr/>
          <a:lstStyle/>
          <a:p>
            <a:endParaRPr lang="en-US"/>
          </a:p>
        </p:txBody>
      </p:sp>
      <p:sp>
        <p:nvSpPr>
          <p:cNvPr id="36870" name="Text Box 24"/>
          <p:cNvSpPr txBox="1">
            <a:spLocks noChangeArrowheads="1"/>
          </p:cNvSpPr>
          <p:nvPr/>
        </p:nvSpPr>
        <p:spPr bwMode="auto">
          <a:xfrm>
            <a:off x="2354263" y="5195888"/>
            <a:ext cx="374650" cy="366712"/>
          </a:xfrm>
          <a:prstGeom prst="rect">
            <a:avLst/>
          </a:prstGeom>
          <a:noFill/>
          <a:ln w="9525">
            <a:noFill/>
            <a:miter lim="800000"/>
            <a:headEnd/>
            <a:tailEnd/>
          </a:ln>
        </p:spPr>
        <p:txBody>
          <a:bodyPr wrap="none">
            <a:spAutoFit/>
          </a:bodyPr>
          <a:lstStyle/>
          <a:p>
            <a:r>
              <a:rPr lang="en-US"/>
              <a:t>Ia</a:t>
            </a:r>
          </a:p>
        </p:txBody>
      </p:sp>
      <p:sp>
        <p:nvSpPr>
          <p:cNvPr id="36871" name="Text Box 25"/>
          <p:cNvSpPr txBox="1">
            <a:spLocks noChangeArrowheads="1"/>
          </p:cNvSpPr>
          <p:nvPr/>
        </p:nvSpPr>
        <p:spPr bwMode="auto">
          <a:xfrm>
            <a:off x="3265488" y="4791075"/>
            <a:ext cx="488950" cy="366713"/>
          </a:xfrm>
          <a:prstGeom prst="rect">
            <a:avLst/>
          </a:prstGeom>
          <a:noFill/>
          <a:ln w="9525">
            <a:noFill/>
            <a:miter lim="800000"/>
            <a:headEnd/>
            <a:tailEnd/>
          </a:ln>
        </p:spPr>
        <p:txBody>
          <a:bodyPr wrap="none">
            <a:spAutoFit/>
          </a:bodyPr>
          <a:lstStyle/>
          <a:p>
            <a:r>
              <a:rPr lang="en-US"/>
              <a:t>Iac</a:t>
            </a:r>
          </a:p>
        </p:txBody>
      </p:sp>
      <p:sp>
        <p:nvSpPr>
          <p:cNvPr id="36872" name="Text Box 26"/>
          <p:cNvSpPr txBox="1">
            <a:spLocks noChangeArrowheads="1"/>
          </p:cNvSpPr>
          <p:nvPr/>
        </p:nvSpPr>
        <p:spPr bwMode="auto">
          <a:xfrm>
            <a:off x="2381250" y="4329113"/>
            <a:ext cx="501650" cy="366712"/>
          </a:xfrm>
          <a:prstGeom prst="rect">
            <a:avLst/>
          </a:prstGeom>
          <a:noFill/>
          <a:ln w="9525">
            <a:noFill/>
            <a:miter lim="800000"/>
            <a:headEnd/>
            <a:tailEnd/>
          </a:ln>
        </p:spPr>
        <p:txBody>
          <a:bodyPr wrap="none">
            <a:spAutoFit/>
          </a:bodyPr>
          <a:lstStyle/>
          <a:p>
            <a:r>
              <a:rPr lang="en-US"/>
              <a:t>Iab</a:t>
            </a:r>
          </a:p>
        </p:txBody>
      </p:sp>
      <p:sp>
        <p:nvSpPr>
          <p:cNvPr id="36873" name="Line 27"/>
          <p:cNvSpPr>
            <a:spLocks noChangeShapeType="1"/>
          </p:cNvSpPr>
          <p:nvPr/>
        </p:nvSpPr>
        <p:spPr bwMode="auto">
          <a:xfrm flipH="1">
            <a:off x="6415088" y="5157788"/>
            <a:ext cx="481012" cy="747712"/>
          </a:xfrm>
          <a:prstGeom prst="line">
            <a:avLst/>
          </a:prstGeom>
          <a:noFill/>
          <a:ln w="38100">
            <a:solidFill>
              <a:schemeClr val="tx1"/>
            </a:solidFill>
            <a:round/>
            <a:headEnd type="triangle" w="med" len="med"/>
            <a:tailEnd/>
          </a:ln>
        </p:spPr>
        <p:txBody>
          <a:bodyPr/>
          <a:lstStyle/>
          <a:p>
            <a:endParaRPr lang="en-US"/>
          </a:p>
        </p:txBody>
      </p:sp>
      <p:sp>
        <p:nvSpPr>
          <p:cNvPr id="36874" name="Text Box 28"/>
          <p:cNvSpPr txBox="1">
            <a:spLocks noChangeArrowheads="1"/>
          </p:cNvSpPr>
          <p:nvPr/>
        </p:nvSpPr>
        <p:spPr bwMode="auto">
          <a:xfrm>
            <a:off x="6799263" y="5541963"/>
            <a:ext cx="488950" cy="366712"/>
          </a:xfrm>
          <a:prstGeom prst="rect">
            <a:avLst/>
          </a:prstGeom>
          <a:noFill/>
          <a:ln w="9525">
            <a:noFill/>
            <a:miter lim="800000"/>
            <a:headEnd/>
            <a:tailEnd/>
          </a:ln>
        </p:spPr>
        <p:txBody>
          <a:bodyPr wrap="none">
            <a:spAutoFit/>
          </a:bodyPr>
          <a:lstStyle/>
          <a:p>
            <a:r>
              <a:rPr lang="en-US"/>
              <a:t>Icb</a:t>
            </a:r>
          </a:p>
        </p:txBody>
      </p:sp>
      <p:sp>
        <p:nvSpPr>
          <p:cNvPr id="36875" name="Text Box 29"/>
          <p:cNvSpPr txBox="1">
            <a:spLocks noChangeArrowheads="1"/>
          </p:cNvSpPr>
          <p:nvPr/>
        </p:nvSpPr>
        <p:spPr bwMode="auto">
          <a:xfrm>
            <a:off x="5938838" y="4884738"/>
            <a:ext cx="361950" cy="366712"/>
          </a:xfrm>
          <a:prstGeom prst="rect">
            <a:avLst/>
          </a:prstGeom>
          <a:noFill/>
          <a:ln w="9525">
            <a:noFill/>
            <a:miter lim="800000"/>
            <a:headEnd/>
            <a:tailEnd/>
          </a:ln>
        </p:spPr>
        <p:txBody>
          <a:bodyPr wrap="none">
            <a:spAutoFit/>
          </a:bodyPr>
          <a:lstStyle/>
          <a:p>
            <a:r>
              <a:rPr lang="en-US"/>
              <a:t>Ic</a:t>
            </a:r>
          </a:p>
        </p:txBody>
      </p:sp>
      <p:sp>
        <p:nvSpPr>
          <p:cNvPr id="36876" name="Line 30"/>
          <p:cNvSpPr>
            <a:spLocks noChangeShapeType="1"/>
          </p:cNvSpPr>
          <p:nvPr/>
        </p:nvSpPr>
        <p:spPr bwMode="auto">
          <a:xfrm flipV="1">
            <a:off x="6415088" y="4427538"/>
            <a:ext cx="0" cy="1458912"/>
          </a:xfrm>
          <a:prstGeom prst="line">
            <a:avLst/>
          </a:prstGeom>
          <a:noFill/>
          <a:ln w="38100">
            <a:solidFill>
              <a:srgbClr val="FF0000"/>
            </a:solidFill>
            <a:round/>
            <a:headEnd/>
            <a:tailEnd type="triangle" w="med" len="med"/>
          </a:ln>
        </p:spPr>
        <p:txBody>
          <a:bodyPr/>
          <a:lstStyle/>
          <a:p>
            <a:endParaRPr lang="en-US"/>
          </a:p>
        </p:txBody>
      </p:sp>
      <p:sp>
        <p:nvSpPr>
          <p:cNvPr id="36877" name="Text Box 31"/>
          <p:cNvSpPr txBox="1">
            <a:spLocks noChangeArrowheads="1"/>
          </p:cNvSpPr>
          <p:nvPr/>
        </p:nvSpPr>
        <p:spPr bwMode="auto">
          <a:xfrm>
            <a:off x="6761163" y="4503738"/>
            <a:ext cx="488950" cy="366712"/>
          </a:xfrm>
          <a:prstGeom prst="rect">
            <a:avLst/>
          </a:prstGeom>
          <a:noFill/>
          <a:ln w="9525">
            <a:noFill/>
            <a:miter lim="800000"/>
            <a:headEnd/>
            <a:tailEnd/>
          </a:ln>
        </p:spPr>
        <p:txBody>
          <a:bodyPr wrap="none">
            <a:spAutoFit/>
          </a:bodyPr>
          <a:lstStyle/>
          <a:p>
            <a:r>
              <a:rPr lang="en-US"/>
              <a:t>Ica</a:t>
            </a:r>
          </a:p>
        </p:txBody>
      </p:sp>
      <p:sp>
        <p:nvSpPr>
          <p:cNvPr id="36878" name="Line 32"/>
          <p:cNvSpPr>
            <a:spLocks noChangeShapeType="1"/>
          </p:cNvSpPr>
          <p:nvPr/>
        </p:nvSpPr>
        <p:spPr bwMode="auto">
          <a:xfrm>
            <a:off x="2114550" y="4735513"/>
            <a:ext cx="1458913" cy="882650"/>
          </a:xfrm>
          <a:prstGeom prst="line">
            <a:avLst/>
          </a:prstGeom>
          <a:noFill/>
          <a:ln w="38100">
            <a:solidFill>
              <a:srgbClr val="FF0000"/>
            </a:solidFill>
            <a:round/>
            <a:headEnd/>
            <a:tailEnd type="triangle" w="med" len="med"/>
          </a:ln>
        </p:spPr>
        <p:txBody>
          <a:bodyPr/>
          <a:lstStyle/>
          <a:p>
            <a:endParaRPr lang="en-US"/>
          </a:p>
        </p:txBody>
      </p:sp>
      <p:pic>
        <p:nvPicPr>
          <p:cNvPr id="36879" name="Picture 34" descr="3P-3WDelta-R"/>
          <p:cNvPicPr>
            <a:picLocks noChangeAspect="1" noChangeArrowheads="1"/>
          </p:cNvPicPr>
          <p:nvPr/>
        </p:nvPicPr>
        <p:blipFill>
          <a:blip r:embed="rId3" cstate="print"/>
          <a:srcRect/>
          <a:stretch>
            <a:fillRect/>
          </a:stretch>
        </p:blipFill>
        <p:spPr bwMode="auto">
          <a:xfrm>
            <a:off x="1768475" y="1854200"/>
            <a:ext cx="5356225" cy="232727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3A81320-77D3-EB9E-2F78-93DE8150B7B6}"/>
              </a:ext>
            </a:extLst>
          </p:cNvPr>
          <p:cNvSpPr>
            <a:spLocks noGrp="1"/>
          </p:cNvSpPr>
          <p:nvPr>
            <p:ph type="sldNum" sz="quarter" idx="11"/>
          </p:nvPr>
        </p:nvSpPr>
        <p:spPr>
          <a:xfrm>
            <a:off x="7696200"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22</a:t>
            </a:fld>
            <a:endParaRPr lang="en-US" sz="1200" dirty="0">
              <a:solidFill>
                <a:srgbClr val="000000"/>
              </a:solidFill>
              <a:latin typeface="Arial" charset="0"/>
            </a:endParaRPr>
          </a:p>
        </p:txBody>
      </p:sp>
      <p:pic>
        <p:nvPicPr>
          <p:cNvPr id="3" name="Picture 2">
            <a:extLst>
              <a:ext uri="{FF2B5EF4-FFF2-40B4-BE49-F238E27FC236}">
                <a16:creationId xmlns:a16="http://schemas.microsoft.com/office/drawing/2014/main" id="{E55E2951-C907-D112-14C8-F3B63A39A4A9}"/>
              </a:ext>
            </a:extLst>
          </p:cNvPr>
          <p:cNvPicPr>
            <a:picLocks noChangeAspect="1"/>
          </p:cNvPicPr>
          <p:nvPr/>
        </p:nvPicPr>
        <p:blipFill>
          <a:blip r:embed="rId4"/>
          <a:stretch>
            <a:fillRect/>
          </a:stretch>
        </p:blipFill>
        <p:spPr>
          <a:xfrm>
            <a:off x="425120" y="6379920"/>
            <a:ext cx="3084843" cy="3657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sz="3600" dirty="0"/>
              <a:t>3 Phase, 3-Wire  Delta Service</a:t>
            </a:r>
            <a:br>
              <a:rPr lang="en-US" sz="3600" b="1" dirty="0"/>
            </a:br>
            <a:r>
              <a:rPr lang="en-US" sz="3600" dirty="0"/>
              <a:t> </a:t>
            </a:r>
            <a:r>
              <a:rPr lang="en-US" sz="2800" dirty="0"/>
              <a:t>Resistive Load</a:t>
            </a:r>
          </a:p>
        </p:txBody>
      </p:sp>
      <p:sp>
        <p:nvSpPr>
          <p:cNvPr id="37891" name="Rectangle 3"/>
          <p:cNvSpPr>
            <a:spLocks noGrp="1" noChangeArrowheads="1"/>
          </p:cNvSpPr>
          <p:nvPr>
            <p:ph idx="1"/>
          </p:nvPr>
        </p:nvSpPr>
        <p:spPr>
          <a:xfrm>
            <a:off x="155425" y="1316515"/>
            <a:ext cx="7886700" cy="4842433"/>
          </a:xfrm>
        </p:spPr>
        <p:txBody>
          <a:bodyPr/>
          <a:lstStyle/>
          <a:p>
            <a:pPr eaLnBrk="1" hangingPunct="1">
              <a:lnSpc>
                <a:spcPct val="80000"/>
              </a:lnSpc>
            </a:pPr>
            <a:r>
              <a:rPr lang="en-US" sz="2400" dirty="0"/>
              <a:t>Two Voltage Phasors</a:t>
            </a:r>
          </a:p>
          <a:p>
            <a:pPr eaLnBrk="1" hangingPunct="1">
              <a:lnSpc>
                <a:spcPct val="80000"/>
              </a:lnSpc>
            </a:pPr>
            <a:r>
              <a:rPr lang="en-US" sz="2400" dirty="0"/>
              <a:t>60° Apart</a:t>
            </a:r>
          </a:p>
          <a:p>
            <a:pPr eaLnBrk="1" hangingPunct="1">
              <a:lnSpc>
                <a:spcPct val="80000"/>
              </a:lnSpc>
            </a:pPr>
            <a:r>
              <a:rPr lang="en-US" sz="2400" dirty="0"/>
              <a:t>Two Current Phasors</a:t>
            </a:r>
          </a:p>
          <a:p>
            <a:pPr eaLnBrk="1" hangingPunct="1">
              <a:lnSpc>
                <a:spcPct val="80000"/>
              </a:lnSpc>
            </a:pPr>
            <a:r>
              <a:rPr lang="en-US" sz="2400" dirty="0"/>
              <a:t>For a resistive </a:t>
            </a:r>
            <a:br>
              <a:rPr lang="en-US" sz="2400" dirty="0"/>
            </a:br>
            <a:r>
              <a:rPr lang="en-US" sz="2400" dirty="0"/>
              <a:t>load one current </a:t>
            </a:r>
            <a:br>
              <a:rPr lang="en-US" sz="2400" dirty="0"/>
            </a:br>
            <a:r>
              <a:rPr lang="en-US" sz="2400" dirty="0"/>
              <a:t>leads by 30° while </a:t>
            </a:r>
            <a:br>
              <a:rPr lang="en-US" sz="2400" dirty="0"/>
            </a:br>
            <a:r>
              <a:rPr lang="en-US" sz="2400" dirty="0"/>
              <a:t>the other lags by 30°</a:t>
            </a:r>
          </a:p>
        </p:txBody>
      </p:sp>
      <p:sp>
        <p:nvSpPr>
          <p:cNvPr id="3" name="Slide Number Placeholder 2">
            <a:extLst>
              <a:ext uri="{FF2B5EF4-FFF2-40B4-BE49-F238E27FC236}">
                <a16:creationId xmlns:a16="http://schemas.microsoft.com/office/drawing/2014/main" id="{6E5ED973-7003-040F-7FF5-8C91F673CDF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23</a:t>
            </a:fld>
            <a:endParaRPr lang="en-US">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76483179"/>
              </p:ext>
            </p:extLst>
          </p:nvPr>
        </p:nvGraphicFramePr>
        <p:xfrm>
          <a:off x="3044561" y="1778000"/>
          <a:ext cx="5720497" cy="3763485"/>
        </p:xfrm>
        <a:graphic>
          <a:graphicData uri="http://schemas.openxmlformats.org/presentationml/2006/ole">
            <mc:AlternateContent xmlns:mc="http://schemas.openxmlformats.org/markup-compatibility/2006">
              <mc:Choice xmlns:v="urn:schemas-microsoft-com:vml" Requires="v">
                <p:oleObj name="PHOTO-PAINT" r:id="rId3" imgW="5429160" imgH="3571560" progId="CorelPHOTOPAINT.Image.17">
                  <p:embed/>
                </p:oleObj>
              </mc:Choice>
              <mc:Fallback>
                <p:oleObj name="PHOTO-PAINT" r:id="rId3" imgW="5429160" imgH="3571560" progId="CorelPHOTOPAINT.Image.17">
                  <p:embed/>
                  <p:pic>
                    <p:nvPicPr>
                      <p:cNvPr id="0" name=""/>
                      <p:cNvPicPr/>
                      <p:nvPr/>
                    </p:nvPicPr>
                    <p:blipFill>
                      <a:blip r:embed="rId4"/>
                      <a:stretch>
                        <a:fillRect/>
                      </a:stretch>
                    </p:blipFill>
                    <p:spPr>
                      <a:xfrm>
                        <a:off x="3044561" y="1778000"/>
                        <a:ext cx="5720497" cy="376348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3BFE47A-4E81-FA04-5575-045FCBF376E5}"/>
              </a:ext>
            </a:extLst>
          </p:cNvPr>
          <p:cNvPicPr>
            <a:picLocks noChangeAspect="1"/>
          </p:cNvPicPr>
          <p:nvPr/>
        </p:nvPicPr>
        <p:blipFill>
          <a:blip r:embed="rId5"/>
          <a:stretch>
            <a:fillRect/>
          </a:stretch>
        </p:blipFill>
        <p:spPr>
          <a:xfrm>
            <a:off x="501070" y="6284783"/>
            <a:ext cx="3084843" cy="3657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9081"/>
            <a:ext cx="8229600" cy="965200"/>
          </a:xfrm>
        </p:spPr>
        <p:txBody>
          <a:bodyPr/>
          <a:lstStyle/>
          <a:p>
            <a:pPr eaLnBrk="1" hangingPunct="1"/>
            <a:r>
              <a:rPr lang="en-US" sz="3600" dirty="0"/>
              <a:t>3 Phase, 4-Wire  Delta Service</a:t>
            </a:r>
          </a:p>
        </p:txBody>
      </p:sp>
      <p:pic>
        <p:nvPicPr>
          <p:cNvPr id="38917" name="Picture 8" descr="3P-4WDelta"/>
          <p:cNvPicPr>
            <a:picLocks noGrp="1" noChangeAspect="1" noChangeArrowheads="1"/>
          </p:cNvPicPr>
          <p:nvPr>
            <p:ph sz="half" idx="1"/>
          </p:nvPr>
        </p:nvPicPr>
        <p:blipFill>
          <a:blip r:embed="rId3" cstate="print"/>
          <a:srcRect/>
          <a:stretch>
            <a:fillRect/>
          </a:stretch>
        </p:blipFill>
        <p:spPr>
          <a:xfrm>
            <a:off x="769938" y="2308225"/>
            <a:ext cx="3898613" cy="2457622"/>
          </a:xfrm>
          <a:noFill/>
        </p:spPr>
      </p:pic>
      <p:pic>
        <p:nvPicPr>
          <p:cNvPr id="38918" name="Picture 16" descr="3P-4W-120-208-240"/>
          <p:cNvPicPr>
            <a:picLocks noGrp="1" noChangeAspect="1" noChangeArrowheads="1"/>
          </p:cNvPicPr>
          <p:nvPr>
            <p:ph sz="half" idx="2"/>
          </p:nvPr>
        </p:nvPicPr>
        <p:blipFill>
          <a:blip r:embed="rId4" cstate="print"/>
          <a:srcRect/>
          <a:stretch>
            <a:fillRect/>
          </a:stretch>
        </p:blipFill>
        <p:spPr>
          <a:xfrm>
            <a:off x="4917645" y="2277118"/>
            <a:ext cx="3243263" cy="2305050"/>
          </a:xfrm>
          <a:noFill/>
        </p:spPr>
      </p:pic>
      <p:sp>
        <p:nvSpPr>
          <p:cNvPr id="38915" name="Text Box 3"/>
          <p:cNvSpPr txBox="1">
            <a:spLocks noChangeArrowheads="1"/>
          </p:cNvSpPr>
          <p:nvPr/>
        </p:nvSpPr>
        <p:spPr bwMode="auto">
          <a:xfrm>
            <a:off x="769938" y="1316038"/>
            <a:ext cx="7488237" cy="915987"/>
          </a:xfrm>
          <a:prstGeom prst="rect">
            <a:avLst/>
          </a:prstGeom>
          <a:noFill/>
          <a:ln w="9525">
            <a:noFill/>
            <a:miter lim="800000"/>
            <a:headEnd/>
            <a:tailEnd/>
          </a:ln>
        </p:spPr>
        <p:txBody>
          <a:bodyPr>
            <a:spAutoFit/>
          </a:bodyPr>
          <a:lstStyle/>
          <a:p>
            <a:pPr>
              <a:spcBef>
                <a:spcPct val="50000"/>
              </a:spcBef>
            </a:pPr>
            <a:r>
              <a:rPr lang="en-US"/>
              <a:t>Common service type for industrial customers.  Provides a residential like 120/240 service (lighting service) single phase 208 (high side) and even 3 phase 240 V.</a:t>
            </a:r>
          </a:p>
        </p:txBody>
      </p:sp>
      <p:sp>
        <p:nvSpPr>
          <p:cNvPr id="38916" name="Text Box 4"/>
          <p:cNvSpPr txBox="1">
            <a:spLocks noChangeArrowheads="1"/>
          </p:cNvSpPr>
          <p:nvPr/>
        </p:nvSpPr>
        <p:spPr bwMode="auto">
          <a:xfrm>
            <a:off x="1538005" y="4881794"/>
            <a:ext cx="6836090" cy="1251625"/>
          </a:xfrm>
          <a:prstGeom prst="rect">
            <a:avLst/>
          </a:prstGeom>
          <a:noFill/>
          <a:ln w="9525">
            <a:noFill/>
            <a:miter lim="800000"/>
            <a:headEnd/>
            <a:tailEnd/>
          </a:ln>
        </p:spPr>
        <p:txBody>
          <a:bodyPr wrap="square">
            <a:spAutoFit/>
          </a:bodyPr>
          <a:lstStyle/>
          <a:p>
            <a:pPr>
              <a:spcBef>
                <a:spcPts val="0"/>
              </a:spcBef>
              <a:spcAft>
                <a:spcPts val="200"/>
              </a:spcAft>
              <a:buFontTx/>
              <a:buChar char="•"/>
            </a:pPr>
            <a:r>
              <a:rPr lang="en-US" dirty="0"/>
              <a:t>Voltage phasors form a “T” 90° apart</a:t>
            </a:r>
          </a:p>
          <a:p>
            <a:pPr>
              <a:spcBef>
                <a:spcPts val="0"/>
              </a:spcBef>
              <a:spcAft>
                <a:spcPts val="200"/>
              </a:spcAft>
              <a:buFontTx/>
              <a:buChar char="•"/>
            </a:pPr>
            <a:r>
              <a:rPr lang="en-US" dirty="0"/>
              <a:t>Currents are at 120° spacing</a:t>
            </a:r>
          </a:p>
          <a:p>
            <a:pPr>
              <a:spcBef>
                <a:spcPts val="0"/>
              </a:spcBef>
              <a:spcAft>
                <a:spcPts val="200"/>
              </a:spcAft>
              <a:buFontTx/>
              <a:buChar char="•"/>
            </a:pPr>
            <a:r>
              <a:rPr lang="en-US" dirty="0"/>
              <a:t>In 120/120/208 form only the “hot” (208) leg has its voltage and current vectors aligned.</a:t>
            </a:r>
          </a:p>
        </p:txBody>
      </p:sp>
      <p:sp>
        <p:nvSpPr>
          <p:cNvPr id="2" name="Footer Placeholder 1">
            <a:extLst>
              <a:ext uri="{FF2B5EF4-FFF2-40B4-BE49-F238E27FC236}">
                <a16:creationId xmlns:a16="http://schemas.microsoft.com/office/drawing/2014/main" id="{9455327F-9F8B-C82C-D433-E111907C276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CFBB6B1-3A8D-56C0-C88B-2B5DFDC94C16}"/>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24</a:t>
            </a:fld>
            <a:endParaRPr lang="en-US">
              <a:solidFill>
                <a:srgbClr val="000000"/>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dirty="0"/>
              <a:t>3 Phase, 4-Wire  Delta Service</a:t>
            </a:r>
            <a:br>
              <a:rPr lang="en-US" sz="3600" b="1" dirty="0"/>
            </a:br>
            <a:r>
              <a:rPr lang="en-US" sz="2400" b="1" dirty="0"/>
              <a:t> </a:t>
            </a:r>
            <a:r>
              <a:rPr lang="en-US" sz="2400" dirty="0"/>
              <a:t>Resistive Load</a:t>
            </a:r>
          </a:p>
        </p:txBody>
      </p:sp>
      <p:sp>
        <p:nvSpPr>
          <p:cNvPr id="39939" name="Rectangle 3"/>
          <p:cNvSpPr>
            <a:spLocks noGrp="1" noChangeArrowheads="1"/>
          </p:cNvSpPr>
          <p:nvPr>
            <p:ph idx="1"/>
          </p:nvPr>
        </p:nvSpPr>
        <p:spPr>
          <a:xfrm>
            <a:off x="427089" y="1285789"/>
            <a:ext cx="7886700" cy="4842433"/>
          </a:xfrm>
        </p:spPr>
        <p:txBody>
          <a:bodyPr/>
          <a:lstStyle/>
          <a:p>
            <a:pPr eaLnBrk="1" hangingPunct="1"/>
            <a:r>
              <a:rPr lang="en-US" sz="2400" dirty="0"/>
              <a:t>Three Voltage Phasors</a:t>
            </a:r>
          </a:p>
          <a:p>
            <a:pPr eaLnBrk="1" hangingPunct="1"/>
            <a:r>
              <a:rPr lang="en-US" sz="2400" dirty="0"/>
              <a:t>90° Apart</a:t>
            </a:r>
          </a:p>
          <a:p>
            <a:pPr eaLnBrk="1" hangingPunct="1"/>
            <a:r>
              <a:rPr lang="en-US" sz="2400" dirty="0"/>
              <a:t>Three Current </a:t>
            </a:r>
            <a:br>
              <a:rPr lang="en-US" sz="2400" dirty="0"/>
            </a:br>
            <a:r>
              <a:rPr lang="en-US" sz="2400" dirty="0"/>
              <a:t>Phasors</a:t>
            </a:r>
          </a:p>
          <a:p>
            <a:pPr eaLnBrk="1" hangingPunct="1"/>
            <a:r>
              <a:rPr lang="en-US" sz="2400" dirty="0"/>
              <a:t>120° apart</a:t>
            </a:r>
          </a:p>
        </p:txBody>
      </p:sp>
      <p:sp>
        <p:nvSpPr>
          <p:cNvPr id="3" name="Slide Number Placeholder 2">
            <a:extLst>
              <a:ext uri="{FF2B5EF4-FFF2-40B4-BE49-F238E27FC236}">
                <a16:creationId xmlns:a16="http://schemas.microsoft.com/office/drawing/2014/main" id="{14E41005-CA3A-0307-CD32-54405F5B8CB6}"/>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25</a:t>
            </a:fld>
            <a:endParaRPr lang="en-US">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99443701"/>
              </p:ext>
            </p:extLst>
          </p:nvPr>
        </p:nvGraphicFramePr>
        <p:xfrm>
          <a:off x="2651750" y="1674972"/>
          <a:ext cx="6213741" cy="4064065"/>
        </p:xfrm>
        <a:graphic>
          <a:graphicData uri="http://schemas.openxmlformats.org/presentationml/2006/ole">
            <mc:AlternateContent xmlns:mc="http://schemas.openxmlformats.org/markup-compatibility/2006">
              <mc:Choice xmlns:v="urn:schemas-microsoft-com:vml" Requires="v">
                <p:oleObj name="PHOTO-PAINT" r:id="rId3" imgW="5533920" imgH="3619440" progId="CorelPHOTOPAINT.Image.17">
                  <p:embed/>
                </p:oleObj>
              </mc:Choice>
              <mc:Fallback>
                <p:oleObj name="PHOTO-PAINT" r:id="rId3" imgW="5533920" imgH="3619440" progId="CorelPHOTOPAINT.Image.17">
                  <p:embed/>
                  <p:pic>
                    <p:nvPicPr>
                      <p:cNvPr id="0" name=""/>
                      <p:cNvPicPr/>
                      <p:nvPr/>
                    </p:nvPicPr>
                    <p:blipFill>
                      <a:blip r:embed="rId4"/>
                      <a:stretch>
                        <a:fillRect/>
                      </a:stretch>
                    </p:blipFill>
                    <p:spPr>
                      <a:xfrm>
                        <a:off x="2651750" y="1674972"/>
                        <a:ext cx="6213741" cy="406406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855F692-AC7D-55E7-118A-2FEFD3399CFA}"/>
              </a:ext>
            </a:extLst>
          </p:cNvPr>
          <p:cNvPicPr>
            <a:picLocks noChangeAspect="1"/>
          </p:cNvPicPr>
          <p:nvPr/>
        </p:nvPicPr>
        <p:blipFill>
          <a:blip r:embed="rId5"/>
          <a:stretch>
            <a:fillRect/>
          </a:stretch>
        </p:blipFill>
        <p:spPr>
          <a:xfrm>
            <a:off x="423894" y="6356351"/>
            <a:ext cx="3084843" cy="3657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fontScale="90000"/>
          </a:bodyPr>
          <a:lstStyle/>
          <a:p>
            <a:pPr eaLnBrk="1" hangingPunct="1"/>
            <a:r>
              <a:rPr lang="en-US" dirty="0"/>
              <a:t>AC Theory – Resistive Load</a:t>
            </a:r>
          </a:p>
        </p:txBody>
      </p:sp>
      <p:graphicFrame>
        <p:nvGraphicFramePr>
          <p:cNvPr id="6146" name="Object 3"/>
          <p:cNvGraphicFramePr>
            <a:graphicFrameLocks noGrp="1" noChangeAspect="1"/>
          </p:cNvGraphicFramePr>
          <p:nvPr>
            <p:ph idx="1"/>
            <p:extLst>
              <p:ext uri="{D42A27DB-BD31-4B8C-83A1-F6EECF244321}">
                <p14:modId xmlns:p14="http://schemas.microsoft.com/office/powerpoint/2010/main" val="2445392572"/>
              </p:ext>
            </p:extLst>
          </p:nvPr>
        </p:nvGraphicFramePr>
        <p:xfrm>
          <a:off x="920750" y="1600200"/>
          <a:ext cx="3111500" cy="2185988"/>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1600200"/>
                        <a:ext cx="3111500" cy="2185988"/>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6DC559B7-1264-E83D-56B1-A9C8CD11A9EE}"/>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26</a:t>
            </a:fld>
            <a:endParaRPr lang="en-US">
              <a:solidFill>
                <a:srgbClr val="000000"/>
              </a:solidFill>
              <a:latin typeface="Arial" charset="0"/>
            </a:endParaRPr>
          </a:p>
        </p:txBody>
      </p:sp>
      <p:graphicFrame>
        <p:nvGraphicFramePr>
          <p:cNvPr id="6147" name="Object 4"/>
          <p:cNvGraphicFramePr>
            <a:graphicFrameLocks noGrp="1" noChangeAspect="1"/>
          </p:cNvGraphicFramePr>
          <p:nvPr>
            <p:ph sz="quarter" idx="4294967295"/>
            <p:extLst>
              <p:ext uri="{D42A27DB-BD31-4B8C-83A1-F6EECF244321}">
                <p14:modId xmlns:p14="http://schemas.microsoft.com/office/powerpoint/2010/main" val="2852674427"/>
              </p:ext>
            </p:extLst>
          </p:nvPr>
        </p:nvGraphicFramePr>
        <p:xfrm>
          <a:off x="5111752" y="1443341"/>
          <a:ext cx="2627312" cy="1162050"/>
        </p:xfrm>
        <a:graphic>
          <a:graphicData uri="http://schemas.openxmlformats.org/presentationml/2006/ole">
            <mc:AlternateContent xmlns:mc="http://schemas.openxmlformats.org/markup-compatibility/2006">
              <mc:Choice xmlns:v="urn:schemas-microsoft-com:vml" Requires="v">
                <p:oleObj name="Visio" r:id="rId5" imgW="2750419" imgH="1215636" progId="">
                  <p:embed/>
                </p:oleObj>
              </mc:Choice>
              <mc:Fallback>
                <p:oleObj name="Visio" r:id="rId5" imgW="2750419" imgH="1215636"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2" y="1443341"/>
                        <a:ext cx="2627312" cy="1162050"/>
                      </a:xfrm>
                      <a:prstGeom prst="rect">
                        <a:avLst/>
                      </a:prstGeom>
                      <a:noFill/>
                      <a:ln>
                        <a:noFill/>
                      </a:ln>
                      <a:effectLst/>
                    </p:spPr>
                  </p:pic>
                </p:oleObj>
              </mc:Fallback>
            </mc:AlternateContent>
          </a:graphicData>
        </a:graphic>
      </p:graphicFrame>
      <p:sp>
        <p:nvSpPr>
          <p:cNvPr id="6149"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6150"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1"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2"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3" name="Rectangle 9"/>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pic>
        <p:nvPicPr>
          <p:cNvPr id="6154" name="Picture 10"/>
          <p:cNvPicPr>
            <a:picLocks noChangeAspect="1" noChangeArrowheads="1"/>
          </p:cNvPicPr>
          <p:nvPr/>
        </p:nvPicPr>
        <p:blipFill>
          <a:blip r:embed="rId7" cstate="print"/>
          <a:srcRect/>
          <a:stretch>
            <a:fillRect/>
          </a:stretch>
        </p:blipFill>
        <p:spPr bwMode="auto">
          <a:xfrm>
            <a:off x="6044085" y="2912871"/>
            <a:ext cx="2200065" cy="2204370"/>
          </a:xfrm>
          <a:prstGeom prst="rect">
            <a:avLst/>
          </a:prstGeom>
          <a:noFill/>
          <a:ln w="9525">
            <a:noFill/>
            <a:miter lim="800000"/>
            <a:headEnd/>
            <a:tailEnd/>
          </a:ln>
        </p:spPr>
      </p:pic>
      <p:sp>
        <p:nvSpPr>
          <p:cNvPr id="6155" name="Text Box 11"/>
          <p:cNvSpPr txBox="1">
            <a:spLocks noChangeArrowheads="1"/>
          </p:cNvSpPr>
          <p:nvPr/>
        </p:nvSpPr>
        <p:spPr bwMode="auto">
          <a:xfrm>
            <a:off x="1295400" y="5349197"/>
            <a:ext cx="6705600" cy="730250"/>
          </a:xfrm>
          <a:prstGeom prst="rect">
            <a:avLst/>
          </a:prstGeom>
          <a:noFill/>
          <a:ln w="9525">
            <a:noFill/>
            <a:miter lim="800000"/>
            <a:headEnd/>
            <a:tailEnd/>
          </a:ln>
        </p:spPr>
        <p:txBody>
          <a:bodyPr>
            <a:spAutoFit/>
          </a:bodyPr>
          <a:lstStyle/>
          <a:p>
            <a:pPr>
              <a:spcBef>
                <a:spcPct val="50000"/>
              </a:spcBef>
            </a:pPr>
            <a:r>
              <a:rPr lang="en-US" sz="1400" dirty="0"/>
              <a:t>Resistors are measured in Ohms.  When an AC voltage is applied to a resistor, the current is in phase. A resistive load is considered a “linear” load because when the voltage is sinusoidal the current is also sinusoidal.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21795" y="137879"/>
            <a:ext cx="8229600" cy="868362"/>
          </a:xfrm>
        </p:spPr>
        <p:txBody>
          <a:bodyPr>
            <a:normAutofit/>
          </a:bodyPr>
          <a:lstStyle/>
          <a:p>
            <a:pPr eaLnBrk="1" hangingPunct="1"/>
            <a:r>
              <a:rPr lang="en-US" dirty="0"/>
              <a:t>AC Theory – Inductive Load</a:t>
            </a:r>
          </a:p>
        </p:txBody>
      </p:sp>
      <p:graphicFrame>
        <p:nvGraphicFramePr>
          <p:cNvPr id="7170" name="Object 3"/>
          <p:cNvGraphicFramePr>
            <a:graphicFrameLocks noGrp="1" noChangeAspect="1"/>
          </p:cNvGraphicFramePr>
          <p:nvPr>
            <p:ph sz="half" idx="1"/>
            <p:extLst>
              <p:ext uri="{D42A27DB-BD31-4B8C-83A1-F6EECF244321}">
                <p14:modId xmlns:p14="http://schemas.microsoft.com/office/powerpoint/2010/main" val="120528132"/>
              </p:ext>
            </p:extLst>
          </p:nvPr>
        </p:nvGraphicFramePr>
        <p:xfrm>
          <a:off x="768350" y="1744663"/>
          <a:ext cx="4489450" cy="3154362"/>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744663"/>
                        <a:ext cx="4489450" cy="3154362"/>
                      </a:xfrm>
                      <a:prstGeom prst="rect">
                        <a:avLst/>
                      </a:prstGeom>
                      <a:noFill/>
                      <a:ln>
                        <a:noFill/>
                      </a:ln>
                      <a:effectLst/>
                    </p:spPr>
                  </p:pic>
                </p:oleObj>
              </mc:Fallback>
            </mc:AlternateContent>
          </a:graphicData>
        </a:graphic>
      </p:graphicFrame>
      <p:graphicFrame>
        <p:nvGraphicFramePr>
          <p:cNvPr id="7171" name="Object 10"/>
          <p:cNvGraphicFramePr>
            <a:graphicFrameLocks noGrp="1" noChangeAspect="1"/>
          </p:cNvGraphicFramePr>
          <p:nvPr>
            <p:ph sz="half" idx="2"/>
          </p:nvPr>
        </p:nvGraphicFramePr>
        <p:xfrm>
          <a:off x="5562600" y="1411288"/>
          <a:ext cx="2824163" cy="1216025"/>
        </p:xfrm>
        <a:graphic>
          <a:graphicData uri="http://schemas.openxmlformats.org/presentationml/2006/ole">
            <mc:AlternateContent xmlns:mc="http://schemas.openxmlformats.org/markup-compatibility/2006">
              <mc:Choice xmlns:v="urn:schemas-microsoft-com:vml" Requires="v">
                <p:oleObj name="Visio" r:id="rId5" imgW="2824052" imgH="1215636" progId="">
                  <p:embed/>
                </p:oleObj>
              </mc:Choice>
              <mc:Fallback>
                <p:oleObj name="Visio" r:id="rId5" imgW="2824052" imgH="1215636"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411288"/>
                        <a:ext cx="28241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717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7" name="Rectangle 8"/>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sp>
        <p:nvSpPr>
          <p:cNvPr id="7178" name="Text Box 9"/>
          <p:cNvSpPr txBox="1">
            <a:spLocks noChangeArrowheads="1"/>
          </p:cNvSpPr>
          <p:nvPr/>
        </p:nvSpPr>
        <p:spPr bwMode="auto">
          <a:xfrm>
            <a:off x="1552575" y="5301420"/>
            <a:ext cx="6705600" cy="942975"/>
          </a:xfrm>
          <a:prstGeom prst="rect">
            <a:avLst/>
          </a:prstGeom>
          <a:noFill/>
          <a:ln w="9525">
            <a:noFill/>
            <a:miter lim="800000"/>
            <a:headEnd/>
            <a:tailEnd/>
          </a:ln>
        </p:spPr>
        <p:txBody>
          <a:bodyPr>
            <a:spAutoFit/>
          </a:bodyPr>
          <a:lstStyle/>
          <a:p>
            <a:pPr>
              <a:spcBef>
                <a:spcPct val="50000"/>
              </a:spcBef>
            </a:pPr>
            <a:r>
              <a:rPr lang="en-US" sz="1400" dirty="0"/>
              <a:t>Inductors are measured in </a:t>
            </a:r>
            <a:r>
              <a:rPr lang="en-US" sz="1400" dirty="0" err="1"/>
              <a:t>Henries</a:t>
            </a:r>
            <a:r>
              <a:rPr lang="en-US" sz="1400" dirty="0"/>
              <a:t>.  When an AC voltage is applied to an inductor, the current is 90 degrees out of phase.  We say the current “lags” the voltage.  A inductive load is considered a “linear” load because when the voltage is sinusoidal the current is also sinusoidal.</a:t>
            </a:r>
          </a:p>
        </p:txBody>
      </p:sp>
      <p:pic>
        <p:nvPicPr>
          <p:cNvPr id="7179" name="Picture 11"/>
          <p:cNvPicPr>
            <a:picLocks noChangeAspect="1" noChangeArrowheads="1"/>
          </p:cNvPicPr>
          <p:nvPr/>
        </p:nvPicPr>
        <p:blipFill>
          <a:blip r:embed="rId7" cstate="print"/>
          <a:srcRect/>
          <a:stretch>
            <a:fillRect/>
          </a:stretch>
        </p:blipFill>
        <p:spPr bwMode="auto">
          <a:xfrm>
            <a:off x="6025954" y="2971800"/>
            <a:ext cx="2232221" cy="2222722"/>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39980434-9F6C-F1B4-CACC-E36885E9D8E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69CEB92-209F-5709-4240-624E88D56648}"/>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27</a:t>
            </a:fld>
            <a:endParaRPr lang="en-US">
              <a:solidFill>
                <a:srgbClr val="000000"/>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fontScale="90000"/>
          </a:bodyPr>
          <a:lstStyle/>
          <a:p>
            <a:pPr eaLnBrk="1" hangingPunct="1"/>
            <a:r>
              <a:rPr lang="en-US" dirty="0"/>
              <a:t>AC Theory – Capacitive Load</a:t>
            </a:r>
          </a:p>
        </p:txBody>
      </p:sp>
      <p:graphicFrame>
        <p:nvGraphicFramePr>
          <p:cNvPr id="8194" name="Object 3"/>
          <p:cNvGraphicFramePr>
            <a:graphicFrameLocks noGrp="1" noChangeAspect="1"/>
          </p:cNvGraphicFramePr>
          <p:nvPr>
            <p:ph idx="1"/>
            <p:extLst>
              <p:ext uri="{D42A27DB-BD31-4B8C-83A1-F6EECF244321}">
                <p14:modId xmlns:p14="http://schemas.microsoft.com/office/powerpoint/2010/main" val="898418950"/>
              </p:ext>
            </p:extLst>
          </p:nvPr>
        </p:nvGraphicFramePr>
        <p:xfrm>
          <a:off x="5638800" y="1525588"/>
          <a:ext cx="2781300" cy="1216025"/>
        </p:xfrm>
        <a:graphic>
          <a:graphicData uri="http://schemas.openxmlformats.org/presentationml/2006/ole">
            <mc:AlternateContent xmlns:mc="http://schemas.openxmlformats.org/markup-compatibility/2006">
              <mc:Choice xmlns:v="urn:schemas-microsoft-com:vml" Requires="v">
                <p:oleObj name="Visio" r:id="rId3" imgW="2781220" imgH="1215636" progId="">
                  <p:embed/>
                </p:oleObj>
              </mc:Choice>
              <mc:Fallback>
                <p:oleObj name="Visio" r:id="rId3" imgW="2781220" imgH="121563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5588"/>
                        <a:ext cx="27813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15867409-048E-14FD-3F8D-36E7B24E16DC}"/>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28</a:t>
            </a:fld>
            <a:endParaRPr lang="en-US">
              <a:solidFill>
                <a:srgbClr val="000000"/>
              </a:solidFill>
              <a:latin typeface="Arial" charset="0"/>
            </a:endParaRPr>
          </a:p>
        </p:txBody>
      </p:sp>
      <p:graphicFrame>
        <p:nvGraphicFramePr>
          <p:cNvPr id="8195" name="Object 11"/>
          <p:cNvGraphicFramePr>
            <a:graphicFrameLocks noGrp="1" noChangeAspect="1"/>
          </p:cNvGraphicFramePr>
          <p:nvPr>
            <p:ph sz="quarter" idx="4294967295"/>
            <p:extLst>
              <p:ext uri="{D42A27DB-BD31-4B8C-83A1-F6EECF244321}">
                <p14:modId xmlns:p14="http://schemas.microsoft.com/office/powerpoint/2010/main" val="2887942186"/>
              </p:ext>
            </p:extLst>
          </p:nvPr>
        </p:nvGraphicFramePr>
        <p:xfrm>
          <a:off x="412750" y="1554163"/>
          <a:ext cx="4497388" cy="3159125"/>
        </p:xfrm>
        <a:graphic>
          <a:graphicData uri="http://schemas.openxmlformats.org/presentationml/2006/ole">
            <mc:AlternateContent xmlns:mc="http://schemas.openxmlformats.org/markup-compatibility/2006">
              <mc:Choice xmlns:v="urn:schemas-microsoft-com:vml" Requires="v">
                <p:oleObj name="Chart" r:id="rId5" imgW="8934651" imgH="6276914" progId="Excel.Sheet.8">
                  <p:embed/>
                </p:oleObj>
              </mc:Choice>
              <mc:Fallback>
                <p:oleObj name="Chart" r:id="rId5" imgW="8934651" imgH="6276914" progId="Excel.Shee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 y="1554163"/>
                        <a:ext cx="4497388" cy="3159125"/>
                      </a:xfrm>
                      <a:prstGeom prst="rect">
                        <a:avLst/>
                      </a:prstGeom>
                      <a:noFill/>
                      <a:ln>
                        <a:noFill/>
                      </a:ln>
                      <a:effectLst/>
                    </p:spPr>
                  </p:pic>
                </p:oleObj>
              </mc:Fallback>
            </mc:AlternateContent>
          </a:graphicData>
        </a:graphic>
      </p:graphicFrame>
      <p:sp>
        <p:nvSpPr>
          <p:cNvPr id="8197"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8198"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199"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200"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201" name="Rectangle 8"/>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pic>
        <p:nvPicPr>
          <p:cNvPr id="8202" name="Picture 9"/>
          <p:cNvPicPr>
            <a:picLocks noChangeAspect="1" noChangeArrowheads="1"/>
          </p:cNvPicPr>
          <p:nvPr/>
        </p:nvPicPr>
        <p:blipFill>
          <a:blip r:embed="rId7" cstate="print"/>
          <a:srcRect/>
          <a:stretch>
            <a:fillRect/>
          </a:stretch>
        </p:blipFill>
        <p:spPr bwMode="auto">
          <a:xfrm>
            <a:off x="6086902" y="2971800"/>
            <a:ext cx="2176036" cy="2162175"/>
          </a:xfrm>
          <a:prstGeom prst="rect">
            <a:avLst/>
          </a:prstGeom>
          <a:noFill/>
          <a:ln w="9525">
            <a:noFill/>
            <a:miter lim="800000"/>
            <a:headEnd/>
            <a:tailEnd/>
          </a:ln>
        </p:spPr>
      </p:pic>
      <p:sp>
        <p:nvSpPr>
          <p:cNvPr id="8203" name="Text Box 10"/>
          <p:cNvSpPr txBox="1">
            <a:spLocks noChangeArrowheads="1"/>
          </p:cNvSpPr>
          <p:nvPr/>
        </p:nvSpPr>
        <p:spPr bwMode="auto">
          <a:xfrm>
            <a:off x="1557338" y="5286375"/>
            <a:ext cx="6705600" cy="942975"/>
          </a:xfrm>
          <a:prstGeom prst="rect">
            <a:avLst/>
          </a:prstGeom>
          <a:noFill/>
          <a:ln w="9525">
            <a:noFill/>
            <a:miter lim="800000"/>
            <a:headEnd/>
            <a:tailEnd/>
          </a:ln>
        </p:spPr>
        <p:txBody>
          <a:bodyPr>
            <a:spAutoFit/>
          </a:bodyPr>
          <a:lstStyle/>
          <a:p>
            <a:pPr>
              <a:spcBef>
                <a:spcPct val="50000"/>
              </a:spcBef>
            </a:pPr>
            <a:r>
              <a:rPr lang="en-US" sz="1400" dirty="0"/>
              <a:t>Capacitors are measured in Farads.  When an AC voltage is applied to a capacitor, the current is 90 degrees out of phase.  We say the current “leads” the voltage.  A capacitive load is considered a “linear” load because when the voltage is sinusoidal the current is sinusoidal.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27295" y="136524"/>
            <a:ext cx="8229600" cy="792162"/>
          </a:xfrm>
        </p:spPr>
        <p:txBody>
          <a:bodyPr/>
          <a:lstStyle/>
          <a:p>
            <a:pPr eaLnBrk="1" hangingPunct="1"/>
            <a:r>
              <a:rPr lang="en-US" dirty="0"/>
              <a:t>AC Theory – Power</a:t>
            </a:r>
          </a:p>
        </p:txBody>
      </p:sp>
      <p:sp>
        <p:nvSpPr>
          <p:cNvPr id="40963" name="Rectangle 3"/>
          <p:cNvSpPr>
            <a:spLocks noGrp="1" noChangeArrowheads="1"/>
          </p:cNvSpPr>
          <p:nvPr>
            <p:ph idx="1"/>
          </p:nvPr>
        </p:nvSpPr>
        <p:spPr>
          <a:xfrm>
            <a:off x="457200" y="1295400"/>
            <a:ext cx="8229600" cy="4419600"/>
          </a:xfrm>
        </p:spPr>
        <p:txBody>
          <a:bodyPr/>
          <a:lstStyle/>
          <a:p>
            <a:pPr eaLnBrk="1" hangingPunct="1"/>
            <a:r>
              <a:rPr lang="en-US" sz="2800" dirty="0"/>
              <a:t>Power is defined as     P = VI</a:t>
            </a:r>
          </a:p>
          <a:p>
            <a:pPr eaLnBrk="1" hangingPunct="1"/>
            <a:r>
              <a:rPr lang="en-US" sz="2800" dirty="0"/>
              <a:t>Since the voltage and current at every point in time for an AC signal is different, we have to distinguish between instantaneous power and average power. Generally when we say “power” we mean average power.</a:t>
            </a:r>
          </a:p>
          <a:p>
            <a:pPr eaLnBrk="1" hangingPunct="1"/>
            <a:r>
              <a:rPr lang="en-US" sz="2800" dirty="0"/>
              <a:t>Average power is only defined over an integral number of cycles.</a:t>
            </a:r>
          </a:p>
          <a:p>
            <a:pPr lvl="1" eaLnBrk="1" hangingPunct="1"/>
            <a:endParaRPr lang="en-US" sz="2400" dirty="0"/>
          </a:p>
        </p:txBody>
      </p:sp>
      <p:sp>
        <p:nvSpPr>
          <p:cNvPr id="40964"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 name="Footer Placeholder 1">
            <a:extLst>
              <a:ext uri="{FF2B5EF4-FFF2-40B4-BE49-F238E27FC236}">
                <a16:creationId xmlns:a16="http://schemas.microsoft.com/office/drawing/2014/main" id="{C7C2BD05-0073-C220-51AE-7D541579058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3326B2-E01D-B55E-CEEA-D80B7F58165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29</a:t>
            </a:fld>
            <a:endParaRPr lang="en-US">
              <a:solidFill>
                <a:srgbClr val="00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a:xfrm>
            <a:off x="528545" y="87765"/>
            <a:ext cx="8229600" cy="927100"/>
          </a:xfrm>
        </p:spPr>
        <p:txBody>
          <a:bodyPr/>
          <a:lstStyle/>
          <a:p>
            <a:pPr eaLnBrk="1" hangingPunct="1"/>
            <a:r>
              <a:rPr lang="en-US" sz="3600" dirty="0"/>
              <a:t>AC Theory – Sine Wave</a:t>
            </a:r>
          </a:p>
        </p:txBody>
      </p:sp>
      <p:pic>
        <p:nvPicPr>
          <p:cNvPr id="1032" name="Picture 3" descr="SineWave"/>
          <p:cNvPicPr>
            <a:picLocks noGrp="1" noChangeAspect="1" noChangeArrowheads="1"/>
          </p:cNvPicPr>
          <p:nvPr>
            <p:ph sz="half" idx="1"/>
          </p:nvPr>
        </p:nvPicPr>
        <p:blipFill>
          <a:blip r:embed="rId3" cstate="print"/>
          <a:srcRect/>
          <a:stretch>
            <a:fillRect/>
          </a:stretch>
        </p:blipFill>
        <p:spPr>
          <a:xfrm>
            <a:off x="618752" y="1228409"/>
            <a:ext cx="5021295" cy="4750802"/>
          </a:xfrm>
          <a:noFill/>
        </p:spPr>
      </p:pic>
      <p:sp>
        <p:nvSpPr>
          <p:cNvPr id="103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03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103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103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8"/>
          <p:cNvGraphicFramePr>
            <a:graphicFrameLocks noChangeAspect="1"/>
          </p:cNvGraphicFramePr>
          <p:nvPr>
            <p:extLst>
              <p:ext uri="{D42A27DB-BD31-4B8C-83A1-F6EECF244321}">
                <p14:modId xmlns:p14="http://schemas.microsoft.com/office/powerpoint/2010/main" val="1292958970"/>
              </p:ext>
            </p:extLst>
          </p:nvPr>
        </p:nvGraphicFramePr>
        <p:xfrm>
          <a:off x="5791200" y="1600200"/>
          <a:ext cx="2568575" cy="495300"/>
        </p:xfrm>
        <a:graphic>
          <a:graphicData uri="http://schemas.openxmlformats.org/presentationml/2006/ole">
            <mc:AlternateContent xmlns:mc="http://schemas.openxmlformats.org/markup-compatibility/2006">
              <mc:Choice xmlns:v="urn:schemas-microsoft-com:vml" Requires="v">
                <p:oleObj name="Equation" r:id="rId4" imgW="1257120" imgH="241200" progId="Equation.3">
                  <p:embed/>
                </p:oleObj>
              </mc:Choice>
              <mc:Fallback>
                <p:oleObj name="Equation" r:id="rId4" imgW="1257120" imgH="241200" progId="Equation.3">
                  <p:embed/>
                  <p:pic>
                    <p:nvPicPr>
                      <p:cNvPr id="0" name="Object 8"/>
                      <p:cNvPicPr>
                        <a:picLocks noChangeAspect="1" noChangeArrowheads="1"/>
                      </p:cNvPicPr>
                      <p:nvPr/>
                    </p:nvPicPr>
                    <p:blipFill>
                      <a:blip r:embed="rId5"/>
                      <a:srcRect/>
                      <a:stretch>
                        <a:fillRect/>
                      </a:stretch>
                    </p:blipFill>
                    <p:spPr bwMode="auto">
                      <a:xfrm>
                        <a:off x="5791200" y="1600200"/>
                        <a:ext cx="25685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Rectangle 9"/>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10"/>
          <p:cNvGraphicFramePr>
            <a:graphicFrameLocks noChangeAspect="1"/>
          </p:cNvGraphicFramePr>
          <p:nvPr/>
        </p:nvGraphicFramePr>
        <p:xfrm>
          <a:off x="6324600" y="4343400"/>
          <a:ext cx="838200" cy="430213"/>
        </p:xfrm>
        <a:graphic>
          <a:graphicData uri="http://schemas.openxmlformats.org/presentationml/2006/ole">
            <mc:AlternateContent xmlns:mc="http://schemas.openxmlformats.org/markup-compatibility/2006">
              <mc:Choice xmlns:v="urn:schemas-microsoft-com:vml" Requires="v">
                <p:oleObj name="Equation" r:id="rId6" imgW="355138" imgH="177569" progId="Equation.3">
                  <p:embed/>
                </p:oleObj>
              </mc:Choice>
              <mc:Fallback>
                <p:oleObj name="Equation" r:id="rId6" imgW="355138" imgH="177569"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343400"/>
                        <a:ext cx="8382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Line 11"/>
          <p:cNvSpPr>
            <a:spLocks noChangeShapeType="1"/>
          </p:cNvSpPr>
          <p:nvPr/>
        </p:nvSpPr>
        <p:spPr bwMode="auto">
          <a:xfrm>
            <a:off x="2133600" y="1828800"/>
            <a:ext cx="3581400" cy="0"/>
          </a:xfrm>
          <a:prstGeom prst="line">
            <a:avLst/>
          </a:prstGeom>
          <a:noFill/>
          <a:ln w="9525">
            <a:solidFill>
              <a:srgbClr val="0000FF"/>
            </a:solidFill>
            <a:round/>
            <a:headEnd type="triangle" w="med" len="med"/>
            <a:tailEnd/>
          </a:ln>
        </p:spPr>
        <p:txBody>
          <a:bodyPr/>
          <a:lstStyle/>
          <a:p>
            <a:endParaRPr lang="en-US"/>
          </a:p>
        </p:txBody>
      </p:sp>
      <p:graphicFrame>
        <p:nvGraphicFramePr>
          <p:cNvPr id="1028" name="Object 12"/>
          <p:cNvGraphicFramePr>
            <a:graphicFrameLocks noChangeAspect="1"/>
          </p:cNvGraphicFramePr>
          <p:nvPr>
            <p:extLst>
              <p:ext uri="{D42A27DB-BD31-4B8C-83A1-F6EECF244321}">
                <p14:modId xmlns:p14="http://schemas.microsoft.com/office/powerpoint/2010/main" val="946602536"/>
              </p:ext>
            </p:extLst>
          </p:nvPr>
        </p:nvGraphicFramePr>
        <p:xfrm>
          <a:off x="5791200" y="2209800"/>
          <a:ext cx="3048000" cy="525463"/>
        </p:xfrm>
        <a:graphic>
          <a:graphicData uri="http://schemas.openxmlformats.org/presentationml/2006/ole">
            <mc:AlternateContent xmlns:mc="http://schemas.openxmlformats.org/markup-compatibility/2006">
              <mc:Choice xmlns:v="urn:schemas-microsoft-com:vml" Requires="v">
                <p:oleObj name="Equation" r:id="rId8" imgW="1473120" imgH="253800" progId="Equation.3">
                  <p:embed/>
                </p:oleObj>
              </mc:Choice>
              <mc:Fallback>
                <p:oleObj name="Equation" r:id="rId8" imgW="1473120" imgH="253800" progId="Equation.3">
                  <p:embed/>
                  <p:pic>
                    <p:nvPicPr>
                      <p:cNvPr id="0" name="Object 12"/>
                      <p:cNvPicPr>
                        <a:picLocks noChangeAspect="1" noChangeArrowheads="1"/>
                      </p:cNvPicPr>
                      <p:nvPr/>
                    </p:nvPicPr>
                    <p:blipFill>
                      <a:blip r:embed="rId9"/>
                      <a:srcRect/>
                      <a:stretch>
                        <a:fillRect/>
                      </a:stretch>
                    </p:blipFill>
                    <p:spPr bwMode="auto">
                      <a:xfrm>
                        <a:off x="5791200" y="2209800"/>
                        <a:ext cx="3048000"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3"/>
          <p:cNvGraphicFramePr>
            <a:graphicFrameLocks noChangeAspect="1"/>
          </p:cNvGraphicFramePr>
          <p:nvPr/>
        </p:nvGraphicFramePr>
        <p:xfrm>
          <a:off x="6248400" y="2971800"/>
          <a:ext cx="1543050" cy="534988"/>
        </p:xfrm>
        <a:graphic>
          <a:graphicData uri="http://schemas.openxmlformats.org/presentationml/2006/ole">
            <mc:AlternateContent xmlns:mc="http://schemas.openxmlformats.org/markup-compatibility/2006">
              <mc:Choice xmlns:v="urn:schemas-microsoft-com:vml" Requires="v">
                <p:oleObj name="Equation" r:id="rId10" imgW="634680" imgH="228600" progId="Equation.3">
                  <p:embed/>
                </p:oleObj>
              </mc:Choice>
              <mc:Fallback>
                <p:oleObj name="Equation" r:id="rId10" imgW="634680" imgH="2286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2971800"/>
                        <a:ext cx="1543050"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14"/>
          <p:cNvGraphicFramePr>
            <a:graphicFrameLocks noChangeAspect="1"/>
          </p:cNvGraphicFramePr>
          <p:nvPr/>
        </p:nvGraphicFramePr>
        <p:xfrm>
          <a:off x="6248400" y="3657600"/>
          <a:ext cx="1479550" cy="565150"/>
        </p:xfrm>
        <a:graphic>
          <a:graphicData uri="http://schemas.openxmlformats.org/presentationml/2006/ole">
            <mc:AlternateContent xmlns:mc="http://schemas.openxmlformats.org/markup-compatibility/2006">
              <mc:Choice xmlns:v="urn:schemas-microsoft-com:vml" Requires="v">
                <p:oleObj name="Equation" r:id="rId12" imgW="609480" imgH="241200" progId="Equation.3">
                  <p:embed/>
                </p:oleObj>
              </mc:Choice>
              <mc:Fallback>
                <p:oleObj name="Equation" r:id="rId12" imgW="609480" imgH="2412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8400" y="3657600"/>
                        <a:ext cx="147955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Line 15"/>
          <p:cNvSpPr>
            <a:spLocks noChangeShapeType="1"/>
          </p:cNvSpPr>
          <p:nvPr/>
        </p:nvSpPr>
        <p:spPr bwMode="auto">
          <a:xfrm>
            <a:off x="914400" y="2241550"/>
            <a:ext cx="4648200" cy="0"/>
          </a:xfrm>
          <a:prstGeom prst="line">
            <a:avLst/>
          </a:prstGeom>
          <a:noFill/>
          <a:ln w="28575">
            <a:solidFill>
              <a:schemeClr val="hlink"/>
            </a:solidFill>
            <a:round/>
            <a:headEnd/>
            <a:tailEnd/>
          </a:ln>
        </p:spPr>
        <p:txBody>
          <a:bodyPr/>
          <a:lstStyle/>
          <a:p>
            <a:endParaRPr lang="en-US"/>
          </a:p>
        </p:txBody>
      </p:sp>
      <p:sp>
        <p:nvSpPr>
          <p:cNvPr id="2" name="Footer Placeholder 1">
            <a:extLst>
              <a:ext uri="{FF2B5EF4-FFF2-40B4-BE49-F238E27FC236}">
                <a16:creationId xmlns:a16="http://schemas.microsoft.com/office/drawing/2014/main" id="{C6B6701C-B7C2-4FD8-9DD2-8EB55D49235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0348A4C-A534-151F-F82A-B1E8BB11E9C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a:t>
            </a:fld>
            <a:endParaRPr lang="en-US">
              <a:solidFill>
                <a:srgbClr val="000000"/>
              </a:solidFill>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pPr eaLnBrk="1" hangingPunct="1"/>
            <a:r>
              <a:rPr lang="en-US" dirty="0"/>
              <a:t>Time Out for Trig</a:t>
            </a:r>
            <a:br>
              <a:rPr lang="en-US" sz="4000" dirty="0"/>
            </a:br>
            <a:r>
              <a:rPr lang="en-US" sz="2400" dirty="0"/>
              <a:t>(Right Triangles)</a:t>
            </a:r>
          </a:p>
        </p:txBody>
      </p:sp>
      <p:graphicFrame>
        <p:nvGraphicFramePr>
          <p:cNvPr id="9218" name="Object 3"/>
          <p:cNvGraphicFramePr>
            <a:graphicFrameLocks noGrp="1" noChangeAspect="1"/>
          </p:cNvGraphicFramePr>
          <p:nvPr>
            <p:ph idx="1"/>
            <p:extLst>
              <p:ext uri="{D42A27DB-BD31-4B8C-83A1-F6EECF244321}">
                <p14:modId xmlns:p14="http://schemas.microsoft.com/office/powerpoint/2010/main" val="3179255258"/>
              </p:ext>
            </p:extLst>
          </p:nvPr>
        </p:nvGraphicFramePr>
        <p:xfrm>
          <a:off x="2125663" y="4235450"/>
          <a:ext cx="698500" cy="393700"/>
        </p:xfrm>
        <a:graphic>
          <a:graphicData uri="http://schemas.openxmlformats.org/presentationml/2006/ole">
            <mc:AlternateContent xmlns:mc="http://schemas.openxmlformats.org/markup-compatibility/2006">
              <mc:Choice xmlns:v="urn:schemas-microsoft-com:vml" Requires="v">
                <p:oleObj name="Equation" r:id="rId3" imgW="698400" imgH="393480" progId="Equation.3">
                  <p:embed/>
                </p:oleObj>
              </mc:Choice>
              <mc:Fallback>
                <p:oleObj name="Equation" r:id="rId3" imgW="698400" imgH="393480" progId="Equation.3">
                  <p:embed/>
                  <p:pic>
                    <p:nvPicPr>
                      <p:cNvPr id="0" name="Object 3"/>
                      <p:cNvPicPr>
                        <a:picLocks noChangeAspect="1" noChangeArrowheads="1"/>
                      </p:cNvPicPr>
                      <p:nvPr/>
                    </p:nvPicPr>
                    <p:blipFill>
                      <a:blip r:embed="rId4"/>
                      <a:srcRect/>
                      <a:stretch>
                        <a:fillRect/>
                      </a:stretch>
                    </p:blipFill>
                    <p:spPr bwMode="auto">
                      <a:xfrm>
                        <a:off x="2125663" y="4235450"/>
                        <a:ext cx="698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90D3124F-F16E-852B-235C-97D575493EED}"/>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30</a:t>
            </a:fld>
            <a:endParaRPr lang="en-US">
              <a:solidFill>
                <a:srgbClr val="000000"/>
              </a:solidFill>
              <a:latin typeface="Arial" charset="0"/>
            </a:endParaRPr>
          </a:p>
        </p:txBody>
      </p:sp>
      <p:graphicFrame>
        <p:nvGraphicFramePr>
          <p:cNvPr id="9219" name="Object 4"/>
          <p:cNvGraphicFramePr>
            <a:graphicFrameLocks noGrp="1" noChangeAspect="1"/>
          </p:cNvGraphicFramePr>
          <p:nvPr>
            <p:ph sz="quarter" idx="4294967295"/>
            <p:extLst>
              <p:ext uri="{D42A27DB-BD31-4B8C-83A1-F6EECF244321}">
                <p14:modId xmlns:p14="http://schemas.microsoft.com/office/powerpoint/2010/main" val="2867756771"/>
              </p:ext>
            </p:extLst>
          </p:nvPr>
        </p:nvGraphicFramePr>
        <p:xfrm>
          <a:off x="6801330" y="2623582"/>
          <a:ext cx="685800" cy="393700"/>
        </p:xfrm>
        <a:graphic>
          <a:graphicData uri="http://schemas.openxmlformats.org/presentationml/2006/ole">
            <mc:AlternateContent xmlns:mc="http://schemas.openxmlformats.org/markup-compatibility/2006">
              <mc:Choice xmlns:v="urn:schemas-microsoft-com:vml" Requires="v">
                <p:oleObj name="Equation" r:id="rId5" imgW="685800" imgH="393480" progId="Equation.3">
                  <p:embed/>
                </p:oleObj>
              </mc:Choice>
              <mc:Fallback>
                <p:oleObj name="Equation" r:id="rId5" imgW="685800" imgH="393480" progId="Equation.3">
                  <p:embed/>
                  <p:pic>
                    <p:nvPicPr>
                      <p:cNvPr id="0" name="Object 4"/>
                      <p:cNvPicPr>
                        <a:picLocks noChangeAspect="1" noChangeArrowheads="1"/>
                      </p:cNvPicPr>
                      <p:nvPr/>
                    </p:nvPicPr>
                    <p:blipFill>
                      <a:blip r:embed="rId6"/>
                      <a:srcRect/>
                      <a:stretch>
                        <a:fillRect/>
                      </a:stretch>
                    </p:blipFill>
                    <p:spPr bwMode="auto">
                      <a:xfrm>
                        <a:off x="6801330" y="2623582"/>
                        <a:ext cx="685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8"/>
          <p:cNvGraphicFramePr>
            <a:graphicFrameLocks noGrp="1" noChangeAspect="1"/>
          </p:cNvGraphicFramePr>
          <p:nvPr>
            <p:ph sz="quarter" idx="4294967295"/>
            <p:extLst>
              <p:ext uri="{D42A27DB-BD31-4B8C-83A1-F6EECF244321}">
                <p14:modId xmlns:p14="http://schemas.microsoft.com/office/powerpoint/2010/main" val="652566992"/>
              </p:ext>
            </p:extLst>
          </p:nvPr>
        </p:nvGraphicFramePr>
        <p:xfrm>
          <a:off x="4489450" y="1872139"/>
          <a:ext cx="2216150" cy="3657600"/>
        </p:xfrm>
        <a:graphic>
          <a:graphicData uri="http://schemas.openxmlformats.org/presentationml/2006/ole">
            <mc:AlternateContent xmlns:mc="http://schemas.openxmlformats.org/markup-compatibility/2006">
              <mc:Choice xmlns:v="urn:schemas-microsoft-com:vml" Requires="v">
                <p:oleObj name="CorelDRAW" r:id="rId7" imgW="1233360" imgH="2035080" progId="">
                  <p:embed/>
                </p:oleObj>
              </mc:Choice>
              <mc:Fallback>
                <p:oleObj name="CorelDRAW" r:id="rId7" imgW="1233360" imgH="2035080"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9450" y="1872139"/>
                        <a:ext cx="22161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5"/>
          <p:cNvSpPr txBox="1">
            <a:spLocks noChangeArrowheads="1"/>
          </p:cNvSpPr>
          <p:nvPr/>
        </p:nvSpPr>
        <p:spPr bwMode="auto">
          <a:xfrm>
            <a:off x="1524000" y="1752600"/>
            <a:ext cx="3429000" cy="1785938"/>
          </a:xfrm>
          <a:prstGeom prst="rect">
            <a:avLst/>
          </a:prstGeom>
          <a:noFill/>
          <a:ln w="9525">
            <a:noFill/>
            <a:miter lim="800000"/>
            <a:headEnd/>
            <a:tailEnd/>
          </a:ln>
        </p:spPr>
        <p:txBody>
          <a:bodyPr>
            <a:spAutoFit/>
          </a:bodyPr>
          <a:lstStyle/>
          <a:p>
            <a:pPr>
              <a:spcBef>
                <a:spcPct val="50000"/>
              </a:spcBef>
            </a:pPr>
            <a:r>
              <a:rPr lang="en-US" dirty="0"/>
              <a:t>The Right Triangle:</a:t>
            </a:r>
          </a:p>
          <a:p>
            <a:pPr>
              <a:spcBef>
                <a:spcPct val="50000"/>
              </a:spcBef>
            </a:pPr>
            <a:r>
              <a:rPr lang="en-US" dirty="0"/>
              <a:t>The Pythagorean theory</a:t>
            </a:r>
          </a:p>
          <a:p>
            <a:pPr>
              <a:spcBef>
                <a:spcPct val="50000"/>
              </a:spcBef>
            </a:pPr>
            <a:r>
              <a:rPr lang="en-US" dirty="0"/>
              <a:t>	c</a:t>
            </a:r>
            <a:r>
              <a:rPr lang="en-US" baseline="30000" dirty="0"/>
              <a:t>2</a:t>
            </a:r>
            <a:r>
              <a:rPr lang="en-US" dirty="0"/>
              <a:t> = a</a:t>
            </a:r>
            <a:r>
              <a:rPr lang="en-US" baseline="30000" dirty="0"/>
              <a:t>2</a:t>
            </a:r>
            <a:r>
              <a:rPr lang="en-US" dirty="0"/>
              <a:t> + b</a:t>
            </a:r>
            <a:r>
              <a:rPr lang="en-US" baseline="30000" dirty="0"/>
              <a:t>2</a:t>
            </a:r>
          </a:p>
          <a:p>
            <a:pPr>
              <a:spcBef>
                <a:spcPct val="50000"/>
              </a:spcBef>
            </a:pPr>
            <a:endParaRPr lang="en-US" baseline="30000" dirty="0"/>
          </a:p>
          <a:p>
            <a:pPr>
              <a:spcBef>
                <a:spcPct val="50000"/>
              </a:spcBef>
            </a:pPr>
            <a:endParaRPr lang="en-US" sz="1400" dirty="0"/>
          </a:p>
        </p:txBody>
      </p:sp>
      <p:sp>
        <p:nvSpPr>
          <p:cNvPr id="9224" name="Rectangle 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9220" name="Object 7"/>
          <p:cNvGraphicFramePr>
            <a:graphicFrameLocks noChangeAspect="1"/>
          </p:cNvGraphicFramePr>
          <p:nvPr>
            <p:extLst>
              <p:ext uri="{D42A27DB-BD31-4B8C-83A1-F6EECF244321}">
                <p14:modId xmlns:p14="http://schemas.microsoft.com/office/powerpoint/2010/main" val="2781771706"/>
              </p:ext>
            </p:extLst>
          </p:nvPr>
        </p:nvGraphicFramePr>
        <p:xfrm>
          <a:off x="1719263" y="3044825"/>
          <a:ext cx="1511300" cy="841375"/>
        </p:xfrm>
        <a:graphic>
          <a:graphicData uri="http://schemas.openxmlformats.org/presentationml/2006/ole">
            <mc:AlternateContent xmlns:mc="http://schemas.openxmlformats.org/markup-compatibility/2006">
              <mc:Choice xmlns:v="urn:schemas-microsoft-com:vml" Requires="v">
                <p:oleObj name="Equation" r:id="rId9" imgW="660240" imgH="393480" progId="Equation.3">
                  <p:embed/>
                </p:oleObj>
              </mc:Choice>
              <mc:Fallback>
                <p:oleObj name="Equation" r:id="rId9" imgW="660240" imgH="393480" progId="Equation.3">
                  <p:embed/>
                  <p:pic>
                    <p:nvPicPr>
                      <p:cNvPr id="0" name="Object 7"/>
                      <p:cNvPicPr>
                        <a:picLocks noChangeAspect="1" noChangeArrowheads="1"/>
                      </p:cNvPicPr>
                      <p:nvPr/>
                    </p:nvPicPr>
                    <p:blipFill>
                      <a:blip r:embed="rId10"/>
                      <a:srcRect/>
                      <a:stretch>
                        <a:fillRect/>
                      </a:stretch>
                    </p:blipFill>
                    <p:spPr bwMode="auto">
                      <a:xfrm>
                        <a:off x="1719263" y="3044825"/>
                        <a:ext cx="15113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a:extLst>
              <a:ext uri="{FF2B5EF4-FFF2-40B4-BE49-F238E27FC236}">
                <a16:creationId xmlns:a16="http://schemas.microsoft.com/office/drawing/2014/main" id="{E8D5843C-8CB2-839E-6F1D-E65C739765D2}"/>
              </a:ext>
            </a:extLst>
          </p:cNvPr>
          <p:cNvPicPr>
            <a:picLocks noChangeAspect="1"/>
          </p:cNvPicPr>
          <p:nvPr/>
        </p:nvPicPr>
        <p:blipFill>
          <a:blip r:embed="rId11"/>
          <a:stretch>
            <a:fillRect/>
          </a:stretch>
        </p:blipFill>
        <p:spPr>
          <a:xfrm>
            <a:off x="385855" y="6304533"/>
            <a:ext cx="3084843" cy="3657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a:t>AC Theory – Power Triangle</a:t>
            </a:r>
            <a:br>
              <a:rPr lang="en-US" sz="4000" dirty="0"/>
            </a:br>
            <a:r>
              <a:rPr lang="en-US" sz="2400" dirty="0"/>
              <a:t>(Sinusoidal Waveforms)</a:t>
            </a:r>
          </a:p>
        </p:txBody>
      </p:sp>
      <p:pic>
        <p:nvPicPr>
          <p:cNvPr id="41987" name="Picture 3" descr="POWER TRIANGLE"/>
          <p:cNvPicPr>
            <a:picLocks noChangeAspect="1" noChangeArrowheads="1"/>
          </p:cNvPicPr>
          <p:nvPr/>
        </p:nvPicPr>
        <p:blipFill>
          <a:blip r:embed="rId3" cstate="print"/>
          <a:srcRect/>
          <a:stretch>
            <a:fillRect/>
          </a:stretch>
        </p:blipFill>
        <p:spPr bwMode="auto">
          <a:xfrm>
            <a:off x="2133600" y="1447800"/>
            <a:ext cx="4089509" cy="2484438"/>
          </a:xfrm>
          <a:prstGeom prst="rect">
            <a:avLst/>
          </a:prstGeom>
          <a:noFill/>
          <a:ln w="9525">
            <a:noFill/>
            <a:miter lim="800000"/>
            <a:headEnd/>
            <a:tailEnd/>
          </a:ln>
        </p:spPr>
      </p:pic>
      <p:sp>
        <p:nvSpPr>
          <p:cNvPr id="41988" name="Text Box 4"/>
          <p:cNvSpPr txBox="1">
            <a:spLocks noChangeArrowheads="1"/>
          </p:cNvSpPr>
          <p:nvPr/>
        </p:nvSpPr>
        <p:spPr bwMode="auto">
          <a:xfrm>
            <a:off x="1409700" y="4217346"/>
            <a:ext cx="6477000" cy="1874838"/>
          </a:xfrm>
          <a:prstGeom prst="rect">
            <a:avLst/>
          </a:prstGeom>
          <a:noFill/>
          <a:ln w="9525">
            <a:noFill/>
            <a:miter lim="800000"/>
            <a:headEnd/>
            <a:tailEnd/>
          </a:ln>
        </p:spPr>
        <p:txBody>
          <a:bodyPr>
            <a:spAutoFit/>
          </a:bodyPr>
          <a:lstStyle/>
          <a:p>
            <a:pPr>
              <a:spcBef>
                <a:spcPct val="10000"/>
              </a:spcBef>
              <a:tabLst>
                <a:tab pos="457200" algn="l"/>
                <a:tab pos="2514600" algn="l"/>
              </a:tabLst>
            </a:pPr>
            <a:r>
              <a:rPr lang="en-US" dirty="0"/>
              <a:t>If V = sin(</a:t>
            </a:r>
            <a:r>
              <a:rPr lang="el-GR" dirty="0"/>
              <a:t>ω</a:t>
            </a:r>
            <a:r>
              <a:rPr lang="en-US" dirty="0"/>
              <a:t>t) </a:t>
            </a:r>
            <a:r>
              <a:rPr lang="en-US" dirty="0">
                <a:cs typeface="Times New Roman" pitchFamily="18" charset="0"/>
              </a:rPr>
              <a:t>and I = </a:t>
            </a:r>
            <a:r>
              <a:rPr lang="en-US" dirty="0"/>
              <a:t>sin(</a:t>
            </a:r>
            <a:r>
              <a:rPr lang="el-GR" dirty="0"/>
              <a:t>ω</a:t>
            </a:r>
            <a:r>
              <a:rPr lang="en-US" dirty="0"/>
              <a:t>t - </a:t>
            </a:r>
            <a:r>
              <a:rPr lang="el-GR" dirty="0">
                <a:latin typeface="Times"/>
              </a:rPr>
              <a:t>θ</a:t>
            </a:r>
            <a:r>
              <a:rPr lang="en-US" dirty="0"/>
              <a:t>)  (the load is linear)</a:t>
            </a:r>
          </a:p>
          <a:p>
            <a:pPr>
              <a:spcBef>
                <a:spcPct val="10000"/>
              </a:spcBef>
              <a:tabLst>
                <a:tab pos="457200" algn="l"/>
                <a:tab pos="2514600" algn="l"/>
              </a:tabLst>
            </a:pPr>
            <a:r>
              <a:rPr lang="en-US" dirty="0"/>
              <a:t>then</a:t>
            </a:r>
          </a:p>
          <a:p>
            <a:pPr>
              <a:spcBef>
                <a:spcPct val="10000"/>
              </a:spcBef>
              <a:tabLst>
                <a:tab pos="457200" algn="l"/>
                <a:tab pos="2514600" algn="l"/>
              </a:tabLst>
            </a:pPr>
            <a:r>
              <a:rPr lang="en-US" dirty="0">
                <a:latin typeface="Times New Roman" pitchFamily="18" charset="0"/>
                <a:cs typeface="Times New Roman" pitchFamily="18" charset="0"/>
              </a:rPr>
              <a:t>	</a:t>
            </a:r>
            <a:r>
              <a:rPr lang="en-US" dirty="0"/>
              <a:t>Active Power = 	</a:t>
            </a:r>
            <a:r>
              <a:rPr lang="en-US" dirty="0" err="1"/>
              <a:t>VI</a:t>
            </a:r>
            <a:r>
              <a:rPr lang="en-US" i="1" dirty="0" err="1"/>
              <a:t>cos</a:t>
            </a:r>
            <a:r>
              <a:rPr lang="en-US" dirty="0"/>
              <a:t>(</a:t>
            </a:r>
            <a:r>
              <a:rPr lang="el-GR" dirty="0">
                <a:latin typeface="Times"/>
                <a:cs typeface="Times New Roman" pitchFamily="18" charset="0"/>
              </a:rPr>
              <a:t>θ</a:t>
            </a:r>
            <a:r>
              <a:rPr lang="en-US" dirty="0">
                <a:latin typeface="Times"/>
                <a:cs typeface="Times New Roman" pitchFamily="18" charset="0"/>
              </a:rPr>
              <a:t>)	Watts</a:t>
            </a:r>
          </a:p>
          <a:p>
            <a:pPr>
              <a:spcBef>
                <a:spcPct val="10000"/>
              </a:spcBef>
              <a:tabLst>
                <a:tab pos="457200" algn="l"/>
                <a:tab pos="2514600" algn="l"/>
              </a:tabLst>
            </a:pPr>
            <a:r>
              <a:rPr lang="en-US" dirty="0">
                <a:latin typeface="Times"/>
                <a:cs typeface="Times New Roman" pitchFamily="18" charset="0"/>
              </a:rPr>
              <a:t>	Reactive Power = 	</a:t>
            </a:r>
            <a:r>
              <a:rPr lang="en-US" dirty="0" err="1"/>
              <a:t>VI</a:t>
            </a:r>
            <a:r>
              <a:rPr lang="en-US" i="1" dirty="0" err="1"/>
              <a:t>sin</a:t>
            </a:r>
            <a:r>
              <a:rPr lang="en-US" dirty="0"/>
              <a:t>(</a:t>
            </a:r>
            <a:r>
              <a:rPr lang="el-GR" dirty="0"/>
              <a:t>θ</a:t>
            </a:r>
            <a:r>
              <a:rPr lang="en-US" dirty="0"/>
              <a:t>)	VARs</a:t>
            </a:r>
          </a:p>
          <a:p>
            <a:pPr>
              <a:spcBef>
                <a:spcPct val="10000"/>
              </a:spcBef>
              <a:tabLst>
                <a:tab pos="457200" algn="l"/>
                <a:tab pos="2514600" algn="l"/>
              </a:tabLst>
            </a:pPr>
            <a:r>
              <a:rPr lang="en-US" dirty="0"/>
              <a:t>	Apparent Power = 	VI		VA</a:t>
            </a:r>
          </a:p>
          <a:p>
            <a:pPr>
              <a:spcBef>
                <a:spcPct val="10000"/>
              </a:spcBef>
              <a:tabLst>
                <a:tab pos="457200" algn="l"/>
                <a:tab pos="2514600" algn="l"/>
              </a:tabLst>
            </a:pPr>
            <a:r>
              <a:rPr lang="en-US" dirty="0"/>
              <a:t>	Power Factor =	Active/Apparent = </a:t>
            </a:r>
            <a:r>
              <a:rPr lang="en-US" i="1" dirty="0"/>
              <a:t>cos</a:t>
            </a:r>
            <a:r>
              <a:rPr lang="en-US" dirty="0"/>
              <a:t>(</a:t>
            </a:r>
            <a:r>
              <a:rPr lang="el-GR" dirty="0"/>
              <a:t>θ</a:t>
            </a:r>
            <a:r>
              <a:rPr lang="en-US" dirty="0"/>
              <a:t>)</a:t>
            </a:r>
            <a:endParaRPr lang="el-GR" dirty="0"/>
          </a:p>
        </p:txBody>
      </p:sp>
      <p:sp>
        <p:nvSpPr>
          <p:cNvPr id="41989" name="Text Box 5"/>
          <p:cNvSpPr txBox="1">
            <a:spLocks noChangeArrowheads="1"/>
          </p:cNvSpPr>
          <p:nvPr/>
        </p:nvSpPr>
        <p:spPr bwMode="auto">
          <a:xfrm>
            <a:off x="3873554" y="3882231"/>
            <a:ext cx="609600" cy="274638"/>
          </a:xfrm>
          <a:prstGeom prst="rect">
            <a:avLst/>
          </a:prstGeom>
          <a:noFill/>
          <a:ln w="9525">
            <a:noFill/>
            <a:miter lim="800000"/>
            <a:headEnd/>
            <a:tailEnd/>
          </a:ln>
        </p:spPr>
        <p:txBody>
          <a:bodyPr>
            <a:spAutoFit/>
          </a:bodyPr>
          <a:lstStyle/>
          <a:p>
            <a:pPr>
              <a:spcBef>
                <a:spcPct val="50000"/>
              </a:spcBef>
            </a:pPr>
            <a:r>
              <a:rPr lang="en-US" sz="1200" b="1" dirty="0"/>
              <a:t>Watts</a:t>
            </a:r>
          </a:p>
        </p:txBody>
      </p:sp>
      <p:sp>
        <p:nvSpPr>
          <p:cNvPr id="41990" name="Text Box 6"/>
          <p:cNvSpPr txBox="1">
            <a:spLocks noChangeArrowheads="1"/>
          </p:cNvSpPr>
          <p:nvPr/>
        </p:nvSpPr>
        <p:spPr bwMode="auto">
          <a:xfrm rot="-5400000">
            <a:off x="6055628" y="2552700"/>
            <a:ext cx="609600" cy="274638"/>
          </a:xfrm>
          <a:prstGeom prst="rect">
            <a:avLst/>
          </a:prstGeom>
          <a:noFill/>
          <a:ln w="9525">
            <a:noFill/>
            <a:miter lim="800000"/>
            <a:headEnd/>
            <a:tailEnd/>
          </a:ln>
        </p:spPr>
        <p:txBody>
          <a:bodyPr>
            <a:spAutoFit/>
          </a:bodyPr>
          <a:lstStyle/>
          <a:p>
            <a:pPr>
              <a:spcBef>
                <a:spcPct val="50000"/>
              </a:spcBef>
            </a:pPr>
            <a:r>
              <a:rPr lang="en-US" sz="1200" b="1" dirty="0"/>
              <a:t>VARs</a:t>
            </a:r>
          </a:p>
        </p:txBody>
      </p:sp>
      <p:sp>
        <p:nvSpPr>
          <p:cNvPr id="41991" name="Text Box 7"/>
          <p:cNvSpPr txBox="1">
            <a:spLocks noChangeArrowheads="1"/>
          </p:cNvSpPr>
          <p:nvPr/>
        </p:nvSpPr>
        <p:spPr bwMode="auto">
          <a:xfrm rot="-1927325">
            <a:off x="3619773" y="2116217"/>
            <a:ext cx="544513" cy="274638"/>
          </a:xfrm>
          <a:prstGeom prst="rect">
            <a:avLst/>
          </a:prstGeom>
          <a:noFill/>
          <a:ln w="9525">
            <a:noFill/>
            <a:miter lim="800000"/>
            <a:headEnd/>
            <a:tailEnd/>
          </a:ln>
        </p:spPr>
        <p:txBody>
          <a:bodyPr>
            <a:spAutoFit/>
          </a:bodyPr>
          <a:lstStyle/>
          <a:p>
            <a:pPr>
              <a:spcBef>
                <a:spcPct val="50000"/>
              </a:spcBef>
            </a:pPr>
            <a:r>
              <a:rPr lang="en-US" sz="1200" b="1" dirty="0"/>
              <a:t>VA</a:t>
            </a:r>
          </a:p>
        </p:txBody>
      </p:sp>
      <p:sp>
        <p:nvSpPr>
          <p:cNvPr id="2" name="Footer Placeholder 1">
            <a:extLst>
              <a:ext uri="{FF2B5EF4-FFF2-40B4-BE49-F238E27FC236}">
                <a16:creationId xmlns:a16="http://schemas.microsoft.com/office/drawing/2014/main" id="{EF06C3D0-E048-9C0C-E20C-590367F7B07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ADB2C22-5145-B871-42DD-8CD405A9F1AF}"/>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31</a:t>
            </a:fld>
            <a:endParaRPr lang="en-US">
              <a:solidFill>
                <a:srgbClr val="000000"/>
              </a:solidFill>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a:xfrm>
            <a:off x="628650" y="-95750"/>
            <a:ext cx="8229600" cy="973105"/>
          </a:xfrm>
        </p:spPr>
        <p:txBody>
          <a:bodyPr/>
          <a:lstStyle/>
          <a:p>
            <a:pPr eaLnBrk="1" hangingPunct="1"/>
            <a:r>
              <a:rPr lang="en-US" sz="3600" dirty="0"/>
              <a:t>AC Theory</a:t>
            </a:r>
            <a:br>
              <a:rPr lang="en-US" sz="3600" b="1" dirty="0"/>
            </a:br>
            <a:r>
              <a:rPr lang="en-US" sz="2400" dirty="0"/>
              <a:t>Instantaneous Power</a:t>
            </a:r>
          </a:p>
        </p:txBody>
      </p:sp>
      <p:graphicFrame>
        <p:nvGraphicFramePr>
          <p:cNvPr id="10245" name="Object 10"/>
          <p:cNvGraphicFramePr>
            <a:graphicFrameLocks noGrp="1" noChangeAspect="1"/>
          </p:cNvGraphicFramePr>
          <p:nvPr>
            <p:ph idx="1"/>
            <p:extLst>
              <p:ext uri="{D42A27DB-BD31-4B8C-83A1-F6EECF244321}">
                <p14:modId xmlns:p14="http://schemas.microsoft.com/office/powerpoint/2010/main" val="1239439559"/>
              </p:ext>
            </p:extLst>
          </p:nvPr>
        </p:nvGraphicFramePr>
        <p:xfrm>
          <a:off x="2082800" y="1870075"/>
          <a:ext cx="4989513" cy="350520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1870075"/>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Rectangle 3"/>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sp>
        <p:nvSpPr>
          <p:cNvPr id="102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50" name="Rectangle 5"/>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sp>
        <p:nvSpPr>
          <p:cNvPr id="10251" name="Rectangle 6"/>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2" name="Object 7"/>
          <p:cNvGraphicFramePr>
            <a:graphicFrameLocks noChangeAspect="1"/>
          </p:cNvGraphicFramePr>
          <p:nvPr>
            <p:extLst>
              <p:ext uri="{D42A27DB-BD31-4B8C-83A1-F6EECF244321}">
                <p14:modId xmlns:p14="http://schemas.microsoft.com/office/powerpoint/2010/main" val="1870055989"/>
              </p:ext>
            </p:extLst>
          </p:nvPr>
        </p:nvGraphicFramePr>
        <p:xfrm>
          <a:off x="1003300" y="5551488"/>
          <a:ext cx="1966913" cy="387350"/>
        </p:xfrm>
        <a:graphic>
          <a:graphicData uri="http://schemas.openxmlformats.org/presentationml/2006/ole">
            <mc:AlternateContent xmlns:mc="http://schemas.openxmlformats.org/markup-compatibility/2006">
              <mc:Choice xmlns:v="urn:schemas-microsoft-com:vml" Requires="v">
                <p:oleObj name="Equation" r:id="rId5" imgW="1257120" imgH="241200" progId="Equation.3">
                  <p:embed/>
                </p:oleObj>
              </mc:Choice>
              <mc:Fallback>
                <p:oleObj name="Equation" r:id="rId5" imgW="1257120" imgH="241200" progId="Equation.3">
                  <p:embed/>
                  <p:pic>
                    <p:nvPicPr>
                      <p:cNvPr id="0" name="Object 7"/>
                      <p:cNvPicPr>
                        <a:picLocks noChangeAspect="1" noChangeArrowheads="1"/>
                      </p:cNvPicPr>
                      <p:nvPr/>
                    </p:nvPicPr>
                    <p:blipFill>
                      <a:blip r:embed="rId6"/>
                      <a:srcRect/>
                      <a:stretch>
                        <a:fillRect/>
                      </a:stretch>
                    </p:blipFill>
                    <p:spPr bwMode="auto">
                      <a:xfrm>
                        <a:off x="1003300" y="5551488"/>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8"/>
          <p:cNvGraphicFramePr>
            <a:graphicFrameLocks noChangeAspect="1"/>
          </p:cNvGraphicFramePr>
          <p:nvPr>
            <p:extLst>
              <p:ext uri="{D42A27DB-BD31-4B8C-83A1-F6EECF244321}">
                <p14:modId xmlns:p14="http://schemas.microsoft.com/office/powerpoint/2010/main" val="3704363259"/>
              </p:ext>
            </p:extLst>
          </p:nvPr>
        </p:nvGraphicFramePr>
        <p:xfrm>
          <a:off x="3459163" y="5551488"/>
          <a:ext cx="1892300" cy="381000"/>
        </p:xfrm>
        <a:graphic>
          <a:graphicData uri="http://schemas.openxmlformats.org/presentationml/2006/ole">
            <mc:AlternateContent xmlns:mc="http://schemas.openxmlformats.org/markup-compatibility/2006">
              <mc:Choice xmlns:v="urn:schemas-microsoft-com:vml" Requires="v">
                <p:oleObj name="Equation" r:id="rId7" imgW="1155600" imgH="241200" progId="Equation.3">
                  <p:embed/>
                </p:oleObj>
              </mc:Choice>
              <mc:Fallback>
                <p:oleObj name="Equation" r:id="rId7" imgW="1155600" imgH="241200" progId="Equation.3">
                  <p:embed/>
                  <p:pic>
                    <p:nvPicPr>
                      <p:cNvPr id="0" name="Object 8"/>
                      <p:cNvPicPr>
                        <a:picLocks noChangeAspect="1" noChangeArrowheads="1"/>
                      </p:cNvPicPr>
                      <p:nvPr/>
                    </p:nvPicPr>
                    <p:blipFill>
                      <a:blip r:embed="rId8"/>
                      <a:srcRect/>
                      <a:stretch>
                        <a:fillRect/>
                      </a:stretch>
                    </p:blipFill>
                    <p:spPr bwMode="auto">
                      <a:xfrm>
                        <a:off x="3459163" y="5551488"/>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9"/>
          <p:cNvGraphicFramePr>
            <a:graphicFrameLocks noChangeAspect="1"/>
          </p:cNvGraphicFramePr>
          <p:nvPr>
            <p:extLst>
              <p:ext uri="{D42A27DB-BD31-4B8C-83A1-F6EECF244321}">
                <p14:modId xmlns:p14="http://schemas.microsoft.com/office/powerpoint/2010/main" val="3177100291"/>
              </p:ext>
            </p:extLst>
          </p:nvPr>
        </p:nvGraphicFramePr>
        <p:xfrm>
          <a:off x="5829300" y="5551488"/>
          <a:ext cx="2374900" cy="381000"/>
        </p:xfrm>
        <a:graphic>
          <a:graphicData uri="http://schemas.openxmlformats.org/presentationml/2006/ole">
            <mc:AlternateContent xmlns:mc="http://schemas.openxmlformats.org/markup-compatibility/2006">
              <mc:Choice xmlns:v="urn:schemas-microsoft-com:vml" Requires="v">
                <p:oleObj name="Equation" r:id="rId9" imgW="1307880" imgH="228600" progId="Equation.3">
                  <p:embed/>
                </p:oleObj>
              </mc:Choice>
              <mc:Fallback>
                <p:oleObj name="Equation" r:id="rId9" imgW="1307880" imgH="228600" progId="Equation.3">
                  <p:embed/>
                  <p:pic>
                    <p:nvPicPr>
                      <p:cNvPr id="0" name="Object 9"/>
                      <p:cNvPicPr>
                        <a:picLocks noChangeAspect="1" noChangeArrowheads="1"/>
                      </p:cNvPicPr>
                      <p:nvPr/>
                    </p:nvPicPr>
                    <p:blipFill>
                      <a:blip r:embed="rId10"/>
                      <a:srcRect/>
                      <a:stretch>
                        <a:fillRect/>
                      </a:stretch>
                    </p:blipFill>
                    <p:spPr bwMode="auto">
                      <a:xfrm>
                        <a:off x="5829300" y="5551488"/>
                        <a:ext cx="2374900"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Text Box 11"/>
          <p:cNvSpPr txBox="1">
            <a:spLocks noChangeArrowheads="1"/>
          </p:cNvSpPr>
          <p:nvPr/>
        </p:nvSpPr>
        <p:spPr bwMode="auto">
          <a:xfrm>
            <a:off x="685800" y="1347755"/>
            <a:ext cx="3429000" cy="457200"/>
          </a:xfrm>
          <a:prstGeom prst="rect">
            <a:avLst/>
          </a:prstGeom>
          <a:noFill/>
          <a:ln w="9525">
            <a:noFill/>
            <a:miter lim="800000"/>
            <a:headEnd/>
            <a:tailEnd/>
          </a:ln>
        </p:spPr>
        <p:txBody>
          <a:bodyPr>
            <a:spAutoFit/>
          </a:bodyPr>
          <a:lstStyle/>
          <a:p>
            <a:pPr>
              <a:spcBef>
                <a:spcPct val="50000"/>
              </a:spcBef>
            </a:pPr>
            <a:r>
              <a:rPr lang="en-US" sz="2400" b="1" dirty="0"/>
              <a:t>For a resistive load:</a:t>
            </a:r>
          </a:p>
        </p:txBody>
      </p:sp>
      <p:sp>
        <p:nvSpPr>
          <p:cNvPr id="10253" name="Rectangle 12"/>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6" name="Object 13"/>
          <p:cNvGraphicFramePr>
            <a:graphicFrameLocks noChangeAspect="1"/>
          </p:cNvGraphicFramePr>
          <p:nvPr>
            <p:extLst>
              <p:ext uri="{D42A27DB-BD31-4B8C-83A1-F6EECF244321}">
                <p14:modId xmlns:p14="http://schemas.microsoft.com/office/powerpoint/2010/main" val="3536142340"/>
              </p:ext>
            </p:extLst>
          </p:nvPr>
        </p:nvGraphicFramePr>
        <p:xfrm>
          <a:off x="3967163" y="1423988"/>
          <a:ext cx="3724275" cy="346075"/>
        </p:xfrm>
        <a:graphic>
          <a:graphicData uri="http://schemas.openxmlformats.org/presentationml/2006/ole">
            <mc:AlternateContent xmlns:mc="http://schemas.openxmlformats.org/markup-compatibility/2006">
              <mc:Choice xmlns:v="urn:schemas-microsoft-com:vml" Requires="v">
                <p:oleObj name="Equation" r:id="rId11" imgW="2425680" imgH="228600" progId="Equation.3">
                  <p:embed/>
                </p:oleObj>
              </mc:Choice>
              <mc:Fallback>
                <p:oleObj name="Equation" r:id="rId11" imgW="2425680" imgH="228600" progId="Equation.3">
                  <p:embed/>
                  <p:pic>
                    <p:nvPicPr>
                      <p:cNvPr id="0" name="Object 13"/>
                      <p:cNvPicPr>
                        <a:picLocks noChangeAspect="1" noChangeArrowheads="1"/>
                      </p:cNvPicPr>
                      <p:nvPr/>
                    </p:nvPicPr>
                    <p:blipFill>
                      <a:blip r:embed="rId12"/>
                      <a:srcRect/>
                      <a:stretch>
                        <a:fillRect/>
                      </a:stretch>
                    </p:blipFill>
                    <p:spPr bwMode="auto">
                      <a:xfrm>
                        <a:off x="3967163" y="1423988"/>
                        <a:ext cx="372427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4" name="Text Box 14"/>
          <p:cNvSpPr txBox="1">
            <a:spLocks noChangeArrowheads="1"/>
          </p:cNvSpPr>
          <p:nvPr/>
        </p:nvSpPr>
        <p:spPr bwMode="auto">
          <a:xfrm>
            <a:off x="3485636" y="5973763"/>
            <a:ext cx="1879600" cy="366712"/>
          </a:xfrm>
          <a:prstGeom prst="rect">
            <a:avLst/>
          </a:prstGeom>
          <a:noFill/>
          <a:ln w="9525">
            <a:noFill/>
            <a:miter lim="800000"/>
            <a:headEnd/>
            <a:tailEnd/>
          </a:ln>
        </p:spPr>
        <p:txBody>
          <a:bodyPr wrap="none">
            <a:spAutoFit/>
          </a:bodyPr>
          <a:lstStyle/>
          <a:p>
            <a:r>
              <a:rPr lang="en-US" dirty="0">
                <a:solidFill>
                  <a:srgbClr val="006600"/>
                </a:solidFill>
              </a:rPr>
              <a:t>P = 11520 Watts</a:t>
            </a:r>
          </a:p>
        </p:txBody>
      </p:sp>
      <p:sp>
        <p:nvSpPr>
          <p:cNvPr id="2" name="Footer Placeholder 1">
            <a:extLst>
              <a:ext uri="{FF2B5EF4-FFF2-40B4-BE49-F238E27FC236}">
                <a16:creationId xmlns:a16="http://schemas.microsoft.com/office/drawing/2014/main" id="{DF6FC97A-29F5-4861-E7E0-FEE7524A7F4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3591E95-5F86-9450-D3E8-2FF286B3AC2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32</a:t>
            </a:fld>
            <a:endParaRPr lang="en-US">
              <a:solidFill>
                <a:srgbClr val="000000"/>
              </a:solidFill>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pPr eaLnBrk="1" hangingPunct="1"/>
            <a:r>
              <a:rPr lang="en-US" sz="3600" dirty="0"/>
              <a:t>AC Theory</a:t>
            </a:r>
            <a:br>
              <a:rPr lang="en-US" sz="3600" b="1" dirty="0"/>
            </a:br>
            <a:r>
              <a:rPr lang="en-US" sz="2400" dirty="0"/>
              <a:t>Instantaneous Power</a:t>
            </a:r>
          </a:p>
        </p:txBody>
      </p:sp>
      <p:graphicFrame>
        <p:nvGraphicFramePr>
          <p:cNvPr id="11270" name="Object 14"/>
          <p:cNvGraphicFramePr>
            <a:graphicFrameLocks noGrp="1" noChangeAspect="1"/>
          </p:cNvGraphicFramePr>
          <p:nvPr>
            <p:ph idx="1"/>
          </p:nvPr>
        </p:nvGraphicFramePr>
        <p:xfrm>
          <a:off x="2082800" y="1930400"/>
          <a:ext cx="4989513" cy="350520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19304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Rectangle 3"/>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274" name="Rectangle 5"/>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5" name="Rectangle 6"/>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7"/>
          <p:cNvGraphicFramePr>
            <a:graphicFrameLocks noChangeAspect="1"/>
          </p:cNvGraphicFramePr>
          <p:nvPr>
            <p:extLst>
              <p:ext uri="{D42A27DB-BD31-4B8C-83A1-F6EECF244321}">
                <p14:modId xmlns:p14="http://schemas.microsoft.com/office/powerpoint/2010/main" val="2418223327"/>
              </p:ext>
            </p:extLst>
          </p:nvPr>
        </p:nvGraphicFramePr>
        <p:xfrm>
          <a:off x="920750" y="5588000"/>
          <a:ext cx="2109788" cy="387350"/>
        </p:xfrm>
        <a:graphic>
          <a:graphicData uri="http://schemas.openxmlformats.org/presentationml/2006/ole">
            <mc:AlternateContent xmlns:mc="http://schemas.openxmlformats.org/markup-compatibility/2006">
              <mc:Choice xmlns:v="urn:schemas-microsoft-com:vml" Requires="v">
                <p:oleObj name="Equation" r:id="rId5" imgW="1257120" imgH="241200" progId="Equation.3">
                  <p:embed/>
                </p:oleObj>
              </mc:Choice>
              <mc:Fallback>
                <p:oleObj name="Equation" r:id="rId5" imgW="1257120" imgH="241200" progId="Equation.3">
                  <p:embed/>
                  <p:pic>
                    <p:nvPicPr>
                      <p:cNvPr id="0" name="Object 7"/>
                      <p:cNvPicPr>
                        <a:picLocks noChangeAspect="1" noChangeArrowheads="1"/>
                      </p:cNvPicPr>
                      <p:nvPr/>
                    </p:nvPicPr>
                    <p:blipFill>
                      <a:blip r:embed="rId6"/>
                      <a:srcRect/>
                      <a:stretch>
                        <a:fillRect/>
                      </a:stretch>
                    </p:blipFill>
                    <p:spPr bwMode="auto">
                      <a:xfrm>
                        <a:off x="920750" y="5588000"/>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8"/>
          <p:cNvGraphicFramePr>
            <a:graphicFrameLocks noChangeAspect="1"/>
          </p:cNvGraphicFramePr>
          <p:nvPr>
            <p:extLst>
              <p:ext uri="{D42A27DB-BD31-4B8C-83A1-F6EECF244321}">
                <p14:modId xmlns:p14="http://schemas.microsoft.com/office/powerpoint/2010/main" val="1478004771"/>
              </p:ext>
            </p:extLst>
          </p:nvPr>
        </p:nvGraphicFramePr>
        <p:xfrm>
          <a:off x="3282950" y="5588000"/>
          <a:ext cx="2368550" cy="381000"/>
        </p:xfrm>
        <a:graphic>
          <a:graphicData uri="http://schemas.openxmlformats.org/presentationml/2006/ole">
            <mc:AlternateContent xmlns:mc="http://schemas.openxmlformats.org/markup-compatibility/2006">
              <mc:Choice xmlns:v="urn:schemas-microsoft-com:vml" Requires="v">
                <p:oleObj name="Equation" r:id="rId7" imgW="1447560" imgH="241200" progId="Equation.3">
                  <p:embed/>
                </p:oleObj>
              </mc:Choice>
              <mc:Fallback>
                <p:oleObj name="Equation" r:id="rId7" imgW="1447560" imgH="241200" progId="Equation.3">
                  <p:embed/>
                  <p:pic>
                    <p:nvPicPr>
                      <p:cNvPr id="0" name="Object 8"/>
                      <p:cNvPicPr>
                        <a:picLocks noChangeAspect="1" noChangeArrowheads="1"/>
                      </p:cNvPicPr>
                      <p:nvPr/>
                    </p:nvPicPr>
                    <p:blipFill>
                      <a:blip r:embed="rId8"/>
                      <a:srcRect/>
                      <a:stretch>
                        <a:fillRect/>
                      </a:stretch>
                    </p:blipFill>
                    <p:spPr bwMode="auto">
                      <a:xfrm>
                        <a:off x="3282950" y="558800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9"/>
          <p:cNvGraphicFramePr>
            <a:graphicFrameLocks noChangeAspect="1"/>
          </p:cNvGraphicFramePr>
          <p:nvPr>
            <p:extLst>
              <p:ext uri="{D42A27DB-BD31-4B8C-83A1-F6EECF244321}">
                <p14:modId xmlns:p14="http://schemas.microsoft.com/office/powerpoint/2010/main" val="2665247951"/>
              </p:ext>
            </p:extLst>
          </p:nvPr>
        </p:nvGraphicFramePr>
        <p:xfrm>
          <a:off x="5884863" y="5588000"/>
          <a:ext cx="2566987" cy="381000"/>
        </p:xfrm>
        <a:graphic>
          <a:graphicData uri="http://schemas.openxmlformats.org/presentationml/2006/ole">
            <mc:AlternateContent xmlns:mc="http://schemas.openxmlformats.org/markup-compatibility/2006">
              <mc:Choice xmlns:v="urn:schemas-microsoft-com:vml" Requires="v">
                <p:oleObj name="Equation" r:id="rId9" imgW="1307880" imgH="203040" progId="Equation.3">
                  <p:embed/>
                </p:oleObj>
              </mc:Choice>
              <mc:Fallback>
                <p:oleObj name="Equation" r:id="rId9" imgW="1307880" imgH="203040" progId="Equation.3">
                  <p:embed/>
                  <p:pic>
                    <p:nvPicPr>
                      <p:cNvPr id="0" name="Object 9"/>
                      <p:cNvPicPr>
                        <a:picLocks noChangeAspect="1" noChangeArrowheads="1"/>
                      </p:cNvPicPr>
                      <p:nvPr/>
                    </p:nvPicPr>
                    <p:blipFill>
                      <a:blip r:embed="rId10"/>
                      <a:srcRect/>
                      <a:stretch>
                        <a:fillRect/>
                      </a:stretch>
                    </p:blipFill>
                    <p:spPr bwMode="auto">
                      <a:xfrm>
                        <a:off x="5884863" y="5588000"/>
                        <a:ext cx="2566987"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Text Box 10"/>
          <p:cNvSpPr txBox="1">
            <a:spLocks noChangeArrowheads="1"/>
          </p:cNvSpPr>
          <p:nvPr/>
        </p:nvSpPr>
        <p:spPr bwMode="auto">
          <a:xfrm>
            <a:off x="692150" y="1473200"/>
            <a:ext cx="3571875" cy="457200"/>
          </a:xfrm>
          <a:prstGeom prst="rect">
            <a:avLst/>
          </a:prstGeom>
          <a:noFill/>
          <a:ln w="9525">
            <a:noFill/>
            <a:miter lim="800000"/>
            <a:headEnd/>
            <a:tailEnd/>
          </a:ln>
        </p:spPr>
        <p:txBody>
          <a:bodyPr>
            <a:spAutoFit/>
          </a:bodyPr>
          <a:lstStyle/>
          <a:p>
            <a:pPr>
              <a:spcBef>
                <a:spcPct val="50000"/>
              </a:spcBef>
            </a:pPr>
            <a:r>
              <a:rPr lang="en-US" sz="2400" b="1"/>
              <a:t>For an inductive load:</a:t>
            </a:r>
          </a:p>
        </p:txBody>
      </p:sp>
      <p:sp>
        <p:nvSpPr>
          <p:cNvPr id="11277" name="Rectangle 11"/>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8" name="Text Box 12"/>
          <p:cNvSpPr txBox="1">
            <a:spLocks noChangeArrowheads="1"/>
          </p:cNvSpPr>
          <p:nvPr/>
        </p:nvSpPr>
        <p:spPr bwMode="auto">
          <a:xfrm>
            <a:off x="3694113" y="5992018"/>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1269" name="Object 13"/>
          <p:cNvGraphicFramePr>
            <a:graphicFrameLocks noChangeAspect="1"/>
          </p:cNvGraphicFramePr>
          <p:nvPr>
            <p:extLst>
              <p:ext uri="{D42A27DB-BD31-4B8C-83A1-F6EECF244321}">
                <p14:modId xmlns:p14="http://schemas.microsoft.com/office/powerpoint/2010/main" val="2255443989"/>
              </p:ext>
            </p:extLst>
          </p:nvPr>
        </p:nvGraphicFramePr>
        <p:xfrm>
          <a:off x="4362450" y="1547813"/>
          <a:ext cx="4186238" cy="295275"/>
        </p:xfrm>
        <a:graphic>
          <a:graphicData uri="http://schemas.openxmlformats.org/presentationml/2006/ole">
            <mc:AlternateContent xmlns:mc="http://schemas.openxmlformats.org/markup-compatibility/2006">
              <mc:Choice xmlns:v="urn:schemas-microsoft-com:vml" Requires="v">
                <p:oleObj name="Equation" r:id="rId11" imgW="2882880" imgH="203040" progId="Equation.3">
                  <p:embed/>
                </p:oleObj>
              </mc:Choice>
              <mc:Fallback>
                <p:oleObj name="Equation" r:id="rId11" imgW="2882880" imgH="203040" progId="Equation.3">
                  <p:embed/>
                  <p:pic>
                    <p:nvPicPr>
                      <p:cNvPr id="0" name="Object 13"/>
                      <p:cNvPicPr>
                        <a:picLocks noChangeAspect="1" noChangeArrowheads="1"/>
                      </p:cNvPicPr>
                      <p:nvPr/>
                    </p:nvPicPr>
                    <p:blipFill>
                      <a:blip r:embed="rId12"/>
                      <a:srcRect/>
                      <a:stretch>
                        <a:fillRect/>
                      </a:stretch>
                    </p:blipFill>
                    <p:spPr bwMode="auto">
                      <a:xfrm>
                        <a:off x="4362450" y="1547813"/>
                        <a:ext cx="4186238"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DC195F67-D0E5-1CAD-D508-0CFFB8D5B34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D1F5F99-9AEF-198B-F02A-26E93C59BB64}"/>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33</a:t>
            </a:fld>
            <a:endParaRPr lang="en-US">
              <a:solidFill>
                <a:srgbClr val="000000"/>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2"/>
          <p:cNvSpPr>
            <a:spLocks noGrp="1" noChangeArrowheads="1"/>
          </p:cNvSpPr>
          <p:nvPr>
            <p:ph type="title"/>
          </p:nvPr>
        </p:nvSpPr>
        <p:spPr/>
        <p:txBody>
          <a:bodyPr/>
          <a:lstStyle/>
          <a:p>
            <a:pPr eaLnBrk="1" hangingPunct="1"/>
            <a:r>
              <a:rPr lang="en-US" sz="3600" dirty="0"/>
              <a:t>AC Theory</a:t>
            </a:r>
            <a:br>
              <a:rPr lang="en-US" sz="3600" dirty="0"/>
            </a:br>
            <a:r>
              <a:rPr lang="en-US" sz="2400" b="1" dirty="0"/>
              <a:t> </a:t>
            </a:r>
            <a:r>
              <a:rPr lang="en-US" sz="2400" dirty="0"/>
              <a:t>Instantaneous Power</a:t>
            </a:r>
          </a:p>
        </p:txBody>
      </p:sp>
      <p:graphicFrame>
        <p:nvGraphicFramePr>
          <p:cNvPr id="12294" name="Object 14"/>
          <p:cNvGraphicFramePr>
            <a:graphicFrameLocks noGrp="1" noChangeAspect="1"/>
          </p:cNvGraphicFramePr>
          <p:nvPr>
            <p:ph idx="1"/>
          </p:nvPr>
        </p:nvGraphicFramePr>
        <p:xfrm>
          <a:off x="2082800" y="1930400"/>
          <a:ext cx="4989513" cy="350520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19304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Rectangle 3"/>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98" name="Rectangle 5"/>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299" name="Rectangle 6"/>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7"/>
          <p:cNvGraphicFramePr>
            <a:graphicFrameLocks noChangeAspect="1"/>
          </p:cNvGraphicFramePr>
          <p:nvPr>
            <p:extLst>
              <p:ext uri="{D42A27DB-BD31-4B8C-83A1-F6EECF244321}">
                <p14:modId xmlns:p14="http://schemas.microsoft.com/office/powerpoint/2010/main" val="1908652485"/>
              </p:ext>
            </p:extLst>
          </p:nvPr>
        </p:nvGraphicFramePr>
        <p:xfrm>
          <a:off x="958850" y="5588000"/>
          <a:ext cx="2109788" cy="387350"/>
        </p:xfrm>
        <a:graphic>
          <a:graphicData uri="http://schemas.openxmlformats.org/presentationml/2006/ole">
            <mc:AlternateContent xmlns:mc="http://schemas.openxmlformats.org/markup-compatibility/2006">
              <mc:Choice xmlns:v="urn:schemas-microsoft-com:vml" Requires="v">
                <p:oleObj name="Equation" r:id="rId5" imgW="1257120" imgH="241200" progId="Equation.3">
                  <p:embed/>
                </p:oleObj>
              </mc:Choice>
              <mc:Fallback>
                <p:oleObj name="Equation" r:id="rId5" imgW="1257120" imgH="241200" progId="Equation.3">
                  <p:embed/>
                  <p:pic>
                    <p:nvPicPr>
                      <p:cNvPr id="0" name="Object 7"/>
                      <p:cNvPicPr>
                        <a:picLocks noChangeAspect="1" noChangeArrowheads="1"/>
                      </p:cNvPicPr>
                      <p:nvPr/>
                    </p:nvPicPr>
                    <p:blipFill>
                      <a:blip r:embed="rId6"/>
                      <a:srcRect/>
                      <a:stretch>
                        <a:fillRect/>
                      </a:stretch>
                    </p:blipFill>
                    <p:spPr bwMode="auto">
                      <a:xfrm>
                        <a:off x="958850" y="5588000"/>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8"/>
          <p:cNvGraphicFramePr>
            <a:graphicFrameLocks noChangeAspect="1"/>
          </p:cNvGraphicFramePr>
          <p:nvPr>
            <p:extLst>
              <p:ext uri="{D42A27DB-BD31-4B8C-83A1-F6EECF244321}">
                <p14:modId xmlns:p14="http://schemas.microsoft.com/office/powerpoint/2010/main" val="4010819706"/>
              </p:ext>
            </p:extLst>
          </p:nvPr>
        </p:nvGraphicFramePr>
        <p:xfrm>
          <a:off x="3321050" y="5588000"/>
          <a:ext cx="2368550" cy="381000"/>
        </p:xfrm>
        <a:graphic>
          <a:graphicData uri="http://schemas.openxmlformats.org/presentationml/2006/ole">
            <mc:AlternateContent xmlns:mc="http://schemas.openxmlformats.org/markup-compatibility/2006">
              <mc:Choice xmlns:v="urn:schemas-microsoft-com:vml" Requires="v">
                <p:oleObj name="Equation" r:id="rId7" imgW="1447560" imgH="241200" progId="Equation.3">
                  <p:embed/>
                </p:oleObj>
              </mc:Choice>
              <mc:Fallback>
                <p:oleObj name="Equation" r:id="rId7" imgW="1447560" imgH="241200" progId="Equation.3">
                  <p:embed/>
                  <p:pic>
                    <p:nvPicPr>
                      <p:cNvPr id="0" name="Object 8"/>
                      <p:cNvPicPr>
                        <a:picLocks noChangeAspect="1" noChangeArrowheads="1"/>
                      </p:cNvPicPr>
                      <p:nvPr/>
                    </p:nvPicPr>
                    <p:blipFill>
                      <a:blip r:embed="rId8"/>
                      <a:srcRect/>
                      <a:stretch>
                        <a:fillRect/>
                      </a:stretch>
                    </p:blipFill>
                    <p:spPr bwMode="auto">
                      <a:xfrm>
                        <a:off x="3321050" y="558800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9"/>
          <p:cNvGraphicFramePr>
            <a:graphicFrameLocks noChangeAspect="1"/>
          </p:cNvGraphicFramePr>
          <p:nvPr>
            <p:extLst>
              <p:ext uri="{D42A27DB-BD31-4B8C-83A1-F6EECF244321}">
                <p14:modId xmlns:p14="http://schemas.microsoft.com/office/powerpoint/2010/main" val="3107578632"/>
              </p:ext>
            </p:extLst>
          </p:nvPr>
        </p:nvGraphicFramePr>
        <p:xfrm>
          <a:off x="6024563" y="5588000"/>
          <a:ext cx="2365375" cy="381000"/>
        </p:xfrm>
        <a:graphic>
          <a:graphicData uri="http://schemas.openxmlformats.org/presentationml/2006/ole">
            <mc:AlternateContent xmlns:mc="http://schemas.openxmlformats.org/markup-compatibility/2006">
              <mc:Choice xmlns:v="urn:schemas-microsoft-com:vml" Requires="v">
                <p:oleObj name="Equation" r:id="rId9" imgW="1206360" imgH="203040" progId="Equation.3">
                  <p:embed/>
                </p:oleObj>
              </mc:Choice>
              <mc:Fallback>
                <p:oleObj name="Equation" r:id="rId9" imgW="1206360" imgH="203040" progId="Equation.3">
                  <p:embed/>
                  <p:pic>
                    <p:nvPicPr>
                      <p:cNvPr id="0" name="Object 9"/>
                      <p:cNvPicPr>
                        <a:picLocks noChangeAspect="1" noChangeArrowheads="1"/>
                      </p:cNvPicPr>
                      <p:nvPr/>
                    </p:nvPicPr>
                    <p:blipFill>
                      <a:blip r:embed="rId10"/>
                      <a:srcRect/>
                      <a:stretch>
                        <a:fillRect/>
                      </a:stretch>
                    </p:blipFill>
                    <p:spPr bwMode="auto">
                      <a:xfrm>
                        <a:off x="6024563" y="5588000"/>
                        <a:ext cx="2365375"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10"/>
          <p:cNvSpPr txBox="1">
            <a:spLocks noChangeArrowheads="1"/>
          </p:cNvSpPr>
          <p:nvPr/>
        </p:nvSpPr>
        <p:spPr bwMode="auto">
          <a:xfrm>
            <a:off x="730250" y="1473200"/>
            <a:ext cx="3649663" cy="457200"/>
          </a:xfrm>
          <a:prstGeom prst="rect">
            <a:avLst/>
          </a:prstGeom>
          <a:noFill/>
          <a:ln w="9525">
            <a:noFill/>
            <a:miter lim="800000"/>
            <a:headEnd/>
            <a:tailEnd/>
          </a:ln>
        </p:spPr>
        <p:txBody>
          <a:bodyPr>
            <a:spAutoFit/>
          </a:bodyPr>
          <a:lstStyle/>
          <a:p>
            <a:pPr>
              <a:spcBef>
                <a:spcPct val="50000"/>
              </a:spcBef>
            </a:pPr>
            <a:r>
              <a:rPr lang="en-US" sz="2400" b="1"/>
              <a:t>For a capacitive load:</a:t>
            </a:r>
          </a:p>
        </p:txBody>
      </p:sp>
      <p:sp>
        <p:nvSpPr>
          <p:cNvPr id="12301" name="Rectangle 11"/>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302" name="Text Box 12"/>
          <p:cNvSpPr txBox="1">
            <a:spLocks noChangeArrowheads="1"/>
          </p:cNvSpPr>
          <p:nvPr/>
        </p:nvSpPr>
        <p:spPr bwMode="auto">
          <a:xfrm>
            <a:off x="3611875" y="5992018"/>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2293" name="Object 13"/>
          <p:cNvGraphicFramePr>
            <a:graphicFrameLocks noChangeAspect="1"/>
          </p:cNvGraphicFramePr>
          <p:nvPr>
            <p:extLst>
              <p:ext uri="{D42A27DB-BD31-4B8C-83A1-F6EECF244321}">
                <p14:modId xmlns:p14="http://schemas.microsoft.com/office/powerpoint/2010/main" val="1488063520"/>
              </p:ext>
            </p:extLst>
          </p:nvPr>
        </p:nvGraphicFramePr>
        <p:xfrm>
          <a:off x="4486275" y="1547813"/>
          <a:ext cx="4057650" cy="295275"/>
        </p:xfrm>
        <a:graphic>
          <a:graphicData uri="http://schemas.openxmlformats.org/presentationml/2006/ole">
            <mc:AlternateContent xmlns:mc="http://schemas.openxmlformats.org/markup-compatibility/2006">
              <mc:Choice xmlns:v="urn:schemas-microsoft-com:vml" Requires="v">
                <p:oleObj name="Equation" r:id="rId11" imgW="2793960" imgH="203040" progId="Equation.3">
                  <p:embed/>
                </p:oleObj>
              </mc:Choice>
              <mc:Fallback>
                <p:oleObj name="Equation" r:id="rId11" imgW="2793960" imgH="203040" progId="Equation.3">
                  <p:embed/>
                  <p:pic>
                    <p:nvPicPr>
                      <p:cNvPr id="0" name="Object 13"/>
                      <p:cNvPicPr>
                        <a:picLocks noChangeAspect="1" noChangeArrowheads="1"/>
                      </p:cNvPicPr>
                      <p:nvPr/>
                    </p:nvPicPr>
                    <p:blipFill>
                      <a:blip r:embed="rId12"/>
                      <a:srcRect/>
                      <a:stretch>
                        <a:fillRect/>
                      </a:stretch>
                    </p:blipFill>
                    <p:spPr bwMode="auto">
                      <a:xfrm>
                        <a:off x="4486275" y="1547813"/>
                        <a:ext cx="40576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47CE538B-9FB0-EF5E-B346-9CEE8A2E6F5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48F1451-29F0-90F7-76E0-EA4ACF5BE6AC}"/>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34</a:t>
            </a:fld>
            <a:endParaRPr lang="en-US">
              <a:solidFill>
                <a:srgbClr val="000000"/>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dirty="0"/>
              <a:t>AC Theory – Complex Circuits</a:t>
            </a:r>
          </a:p>
        </p:txBody>
      </p:sp>
      <p:graphicFrame>
        <p:nvGraphicFramePr>
          <p:cNvPr id="13314" name="Object 5"/>
          <p:cNvGraphicFramePr>
            <a:graphicFrameLocks noGrp="1" noChangeAspect="1"/>
          </p:cNvGraphicFramePr>
          <p:nvPr>
            <p:ph idx="1"/>
          </p:nvPr>
        </p:nvGraphicFramePr>
        <p:xfrm>
          <a:off x="1066800" y="1546225"/>
          <a:ext cx="2992438" cy="2241550"/>
        </p:xfrm>
        <a:graphic>
          <a:graphicData uri="http://schemas.openxmlformats.org/presentationml/2006/ole">
            <mc:AlternateContent xmlns:mc="http://schemas.openxmlformats.org/markup-compatibility/2006">
              <mc:Choice xmlns:v="urn:schemas-microsoft-com:vml" Requires="v">
                <p:oleObj name="Visio" r:id="rId3" imgW="2992976" imgH="2241755" progId="">
                  <p:embed/>
                </p:oleObj>
              </mc:Choice>
              <mc:Fallback>
                <p:oleObj name="Visio" r:id="rId3" imgW="2992976" imgH="2241755"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46225"/>
                        <a:ext cx="2992438"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33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320" name="Rectangle 6"/>
          <p:cNvSpPr>
            <a:spLocks noChangeArrowheads="1"/>
          </p:cNvSpPr>
          <p:nvPr/>
        </p:nvSpPr>
        <p:spPr bwMode="auto">
          <a:xfrm>
            <a:off x="6315075" y="2143125"/>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5" name="Object 7"/>
          <p:cNvGraphicFramePr>
            <a:graphicFrameLocks noChangeAspect="1"/>
          </p:cNvGraphicFramePr>
          <p:nvPr/>
        </p:nvGraphicFramePr>
        <p:xfrm>
          <a:off x="4724400" y="2133600"/>
          <a:ext cx="2695575" cy="1157288"/>
        </p:xfrm>
        <a:graphic>
          <a:graphicData uri="http://schemas.openxmlformats.org/presentationml/2006/ole">
            <mc:AlternateContent xmlns:mc="http://schemas.openxmlformats.org/markup-compatibility/2006">
              <mc:Choice xmlns:v="urn:schemas-microsoft-com:vml" Requires="v">
                <p:oleObj name="Equation" r:id="rId5" imgW="1485255" imgH="634725" progId="Equation.3">
                  <p:embed/>
                </p:oleObj>
              </mc:Choice>
              <mc:Fallback>
                <p:oleObj name="Equation" r:id="rId5" imgW="1485255" imgH="634725"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133600"/>
                        <a:ext cx="269557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Text Box 8"/>
          <p:cNvSpPr txBox="1">
            <a:spLocks noChangeArrowheads="1"/>
          </p:cNvSpPr>
          <p:nvPr/>
        </p:nvSpPr>
        <p:spPr bwMode="auto">
          <a:xfrm>
            <a:off x="4648200" y="1600200"/>
            <a:ext cx="2819400" cy="366713"/>
          </a:xfrm>
          <a:prstGeom prst="rect">
            <a:avLst/>
          </a:prstGeom>
          <a:noFill/>
          <a:ln w="9525">
            <a:noFill/>
            <a:miter lim="800000"/>
            <a:headEnd/>
            <a:tailEnd/>
          </a:ln>
        </p:spPr>
        <p:txBody>
          <a:bodyPr>
            <a:spAutoFit/>
          </a:bodyPr>
          <a:lstStyle/>
          <a:p>
            <a:pPr algn="ctr">
              <a:spcBef>
                <a:spcPct val="50000"/>
              </a:spcBef>
            </a:pPr>
            <a:r>
              <a:rPr lang="en-US"/>
              <a:t>Amplitude (Current)</a:t>
            </a:r>
          </a:p>
        </p:txBody>
      </p:sp>
      <p:sp>
        <p:nvSpPr>
          <p:cNvPr id="13322" name="Rectangle 9"/>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6" name="Object 10"/>
          <p:cNvGraphicFramePr>
            <a:graphicFrameLocks noChangeAspect="1"/>
          </p:cNvGraphicFramePr>
          <p:nvPr>
            <p:extLst>
              <p:ext uri="{D42A27DB-BD31-4B8C-83A1-F6EECF244321}">
                <p14:modId xmlns:p14="http://schemas.microsoft.com/office/powerpoint/2010/main" val="1746307771"/>
              </p:ext>
            </p:extLst>
          </p:nvPr>
        </p:nvGraphicFramePr>
        <p:xfrm>
          <a:off x="4845050" y="4443413"/>
          <a:ext cx="2805113" cy="1495425"/>
        </p:xfrm>
        <a:graphic>
          <a:graphicData uri="http://schemas.openxmlformats.org/presentationml/2006/ole">
            <mc:AlternateContent xmlns:mc="http://schemas.openxmlformats.org/markup-compatibility/2006">
              <mc:Choice xmlns:v="urn:schemas-microsoft-com:vml" Requires="v">
                <p:oleObj name="Equation" r:id="rId7" imgW="1473120" imgH="787320" progId="Equation.3">
                  <p:embed/>
                </p:oleObj>
              </mc:Choice>
              <mc:Fallback>
                <p:oleObj name="Equation" r:id="rId7" imgW="1473120" imgH="787320" progId="Equation.3">
                  <p:embed/>
                  <p:pic>
                    <p:nvPicPr>
                      <p:cNvPr id="0" name="Object 10"/>
                      <p:cNvPicPr>
                        <a:picLocks noChangeAspect="1" noChangeArrowheads="1"/>
                      </p:cNvPicPr>
                      <p:nvPr/>
                    </p:nvPicPr>
                    <p:blipFill>
                      <a:blip r:embed="rId8"/>
                      <a:srcRect/>
                      <a:stretch>
                        <a:fillRect/>
                      </a:stretch>
                    </p:blipFill>
                    <p:spPr bwMode="auto">
                      <a:xfrm>
                        <a:off x="4845050" y="4443413"/>
                        <a:ext cx="2805113"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Text Box 11"/>
          <p:cNvSpPr txBox="1">
            <a:spLocks noChangeArrowheads="1"/>
          </p:cNvSpPr>
          <p:nvPr/>
        </p:nvSpPr>
        <p:spPr bwMode="auto">
          <a:xfrm>
            <a:off x="4800600" y="3733800"/>
            <a:ext cx="2819400" cy="366713"/>
          </a:xfrm>
          <a:prstGeom prst="rect">
            <a:avLst/>
          </a:prstGeom>
          <a:noFill/>
          <a:ln w="9525">
            <a:noFill/>
            <a:miter lim="800000"/>
            <a:headEnd/>
            <a:tailEnd/>
          </a:ln>
        </p:spPr>
        <p:txBody>
          <a:bodyPr>
            <a:spAutoFit/>
          </a:bodyPr>
          <a:lstStyle/>
          <a:p>
            <a:pPr algn="ctr">
              <a:spcBef>
                <a:spcPct val="50000"/>
              </a:spcBef>
            </a:pPr>
            <a:r>
              <a:rPr lang="en-US"/>
              <a:t>Phase (Current)</a:t>
            </a:r>
          </a:p>
        </p:txBody>
      </p:sp>
      <p:sp>
        <p:nvSpPr>
          <p:cNvPr id="13324" name="Line 12"/>
          <p:cNvSpPr>
            <a:spLocks noChangeShapeType="1"/>
          </p:cNvSpPr>
          <p:nvPr/>
        </p:nvSpPr>
        <p:spPr bwMode="auto">
          <a:xfrm flipV="1">
            <a:off x="2363788" y="4330700"/>
            <a:ext cx="3175" cy="1384300"/>
          </a:xfrm>
          <a:prstGeom prst="line">
            <a:avLst/>
          </a:prstGeom>
          <a:noFill/>
          <a:ln w="19050">
            <a:solidFill>
              <a:srgbClr val="008000"/>
            </a:solidFill>
            <a:round/>
            <a:headEnd/>
            <a:tailEnd type="triangle" w="med" len="med"/>
          </a:ln>
        </p:spPr>
        <p:txBody>
          <a:bodyPr/>
          <a:lstStyle/>
          <a:p>
            <a:endParaRPr lang="en-US"/>
          </a:p>
        </p:txBody>
      </p:sp>
      <p:sp>
        <p:nvSpPr>
          <p:cNvPr id="13325" name="Line 13"/>
          <p:cNvSpPr>
            <a:spLocks noChangeShapeType="1"/>
          </p:cNvSpPr>
          <p:nvPr/>
        </p:nvSpPr>
        <p:spPr bwMode="auto">
          <a:xfrm>
            <a:off x="2363788" y="5029200"/>
            <a:ext cx="328612" cy="0"/>
          </a:xfrm>
          <a:prstGeom prst="line">
            <a:avLst/>
          </a:prstGeom>
          <a:noFill/>
          <a:ln w="19050">
            <a:solidFill>
              <a:schemeClr val="tx1"/>
            </a:solidFill>
            <a:round/>
            <a:headEnd/>
            <a:tailEnd type="triangle" w="med" len="med"/>
          </a:ln>
        </p:spPr>
        <p:txBody>
          <a:bodyPr/>
          <a:lstStyle/>
          <a:p>
            <a:endParaRPr lang="en-US"/>
          </a:p>
        </p:txBody>
      </p:sp>
      <p:sp>
        <p:nvSpPr>
          <p:cNvPr id="13326" name="Line 14"/>
          <p:cNvSpPr>
            <a:spLocks noChangeShapeType="1"/>
          </p:cNvSpPr>
          <p:nvPr/>
        </p:nvSpPr>
        <p:spPr bwMode="auto">
          <a:xfrm>
            <a:off x="2406650" y="4333875"/>
            <a:ext cx="4763" cy="695325"/>
          </a:xfrm>
          <a:prstGeom prst="line">
            <a:avLst/>
          </a:prstGeom>
          <a:noFill/>
          <a:ln w="19050">
            <a:solidFill>
              <a:srgbClr val="0033CC"/>
            </a:solidFill>
            <a:round/>
            <a:headEnd/>
            <a:tailEnd type="triangle" w="med" len="med"/>
          </a:ln>
        </p:spPr>
        <p:txBody>
          <a:bodyPr/>
          <a:lstStyle/>
          <a:p>
            <a:endParaRPr lang="en-US"/>
          </a:p>
        </p:txBody>
      </p:sp>
      <p:sp>
        <p:nvSpPr>
          <p:cNvPr id="13327" name="Line 15"/>
          <p:cNvSpPr>
            <a:spLocks noChangeShapeType="1"/>
          </p:cNvSpPr>
          <p:nvPr/>
        </p:nvSpPr>
        <p:spPr bwMode="auto">
          <a:xfrm>
            <a:off x="2363788" y="5638800"/>
            <a:ext cx="0" cy="609600"/>
          </a:xfrm>
          <a:prstGeom prst="line">
            <a:avLst/>
          </a:prstGeom>
          <a:noFill/>
          <a:ln w="19050">
            <a:solidFill>
              <a:srgbClr val="0033CC"/>
            </a:solidFill>
            <a:round/>
            <a:headEnd/>
            <a:tailEnd type="triangle" w="med" len="med"/>
          </a:ln>
        </p:spPr>
        <p:txBody>
          <a:bodyPr/>
          <a:lstStyle/>
          <a:p>
            <a:endParaRPr lang="en-US"/>
          </a:p>
        </p:txBody>
      </p:sp>
      <p:sp>
        <p:nvSpPr>
          <p:cNvPr id="13328" name="Line 16"/>
          <p:cNvSpPr>
            <a:spLocks noChangeShapeType="1"/>
          </p:cNvSpPr>
          <p:nvPr/>
        </p:nvSpPr>
        <p:spPr bwMode="auto">
          <a:xfrm flipV="1">
            <a:off x="2363788" y="5029200"/>
            <a:ext cx="333375" cy="609600"/>
          </a:xfrm>
          <a:prstGeom prst="line">
            <a:avLst/>
          </a:prstGeom>
          <a:noFill/>
          <a:ln w="19050">
            <a:solidFill>
              <a:srgbClr val="F71A03"/>
            </a:solidFill>
            <a:round/>
            <a:headEnd/>
            <a:tailEnd type="triangle" w="med" len="med"/>
          </a:ln>
        </p:spPr>
        <p:txBody>
          <a:bodyPr/>
          <a:lstStyle/>
          <a:p>
            <a:endParaRPr lang="en-US"/>
          </a:p>
        </p:txBody>
      </p:sp>
      <p:sp>
        <p:nvSpPr>
          <p:cNvPr id="13329" name="Text Box 17"/>
          <p:cNvSpPr txBox="1">
            <a:spLocks noChangeArrowheads="1"/>
          </p:cNvSpPr>
          <p:nvPr/>
        </p:nvSpPr>
        <p:spPr bwMode="auto">
          <a:xfrm>
            <a:off x="1982788" y="5638800"/>
            <a:ext cx="530225"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rPr>
              <a:t>V</a:t>
            </a:r>
            <a:r>
              <a:rPr lang="en-US" sz="1400" baseline="-25000">
                <a:solidFill>
                  <a:srgbClr val="0000FF"/>
                </a:solidFill>
              </a:rPr>
              <a:t>C</a:t>
            </a:r>
          </a:p>
        </p:txBody>
      </p:sp>
      <p:sp>
        <p:nvSpPr>
          <p:cNvPr id="13330" name="Text Box 18"/>
          <p:cNvSpPr txBox="1">
            <a:spLocks noChangeArrowheads="1"/>
          </p:cNvSpPr>
          <p:nvPr/>
        </p:nvSpPr>
        <p:spPr bwMode="auto">
          <a:xfrm>
            <a:off x="2439988" y="5257800"/>
            <a:ext cx="381000" cy="304800"/>
          </a:xfrm>
          <a:prstGeom prst="rect">
            <a:avLst/>
          </a:prstGeom>
          <a:noFill/>
          <a:ln w="9525">
            <a:noFill/>
            <a:miter lim="800000"/>
            <a:headEnd/>
            <a:tailEnd/>
          </a:ln>
        </p:spPr>
        <p:txBody>
          <a:bodyPr>
            <a:spAutoFit/>
          </a:bodyPr>
          <a:lstStyle/>
          <a:p>
            <a:pPr>
              <a:spcBef>
                <a:spcPct val="50000"/>
              </a:spcBef>
            </a:pPr>
            <a:r>
              <a:rPr lang="en-US" sz="1400">
                <a:solidFill>
                  <a:srgbClr val="F71A03"/>
                </a:solidFill>
              </a:rPr>
              <a:t>V</a:t>
            </a:r>
            <a:endParaRPr lang="en-US" sz="1400" baseline="-25000">
              <a:solidFill>
                <a:srgbClr val="F71A03"/>
              </a:solidFill>
            </a:endParaRPr>
          </a:p>
        </p:txBody>
      </p:sp>
      <p:sp>
        <p:nvSpPr>
          <p:cNvPr id="13331" name="Text Box 19"/>
          <p:cNvSpPr txBox="1">
            <a:spLocks noChangeArrowheads="1"/>
          </p:cNvSpPr>
          <p:nvPr/>
        </p:nvSpPr>
        <p:spPr bwMode="auto">
          <a:xfrm>
            <a:off x="1677988" y="5105400"/>
            <a:ext cx="381000" cy="304800"/>
          </a:xfrm>
          <a:prstGeom prst="rect">
            <a:avLst/>
          </a:prstGeom>
          <a:noFill/>
          <a:ln w="9525">
            <a:noFill/>
            <a:miter lim="800000"/>
            <a:headEnd/>
            <a:tailEnd/>
          </a:ln>
        </p:spPr>
        <p:txBody>
          <a:bodyPr>
            <a:spAutoFit/>
          </a:bodyPr>
          <a:lstStyle/>
          <a:p>
            <a:pPr>
              <a:spcBef>
                <a:spcPct val="50000"/>
              </a:spcBef>
            </a:pPr>
            <a:r>
              <a:rPr lang="en-US" sz="1400">
                <a:solidFill>
                  <a:srgbClr val="008000"/>
                </a:solidFill>
              </a:rPr>
              <a:t>V</a:t>
            </a:r>
            <a:r>
              <a:rPr lang="en-US" sz="1400" baseline="-25000">
                <a:solidFill>
                  <a:srgbClr val="008000"/>
                </a:solidFill>
              </a:rPr>
              <a:t>L</a:t>
            </a:r>
          </a:p>
        </p:txBody>
      </p:sp>
      <p:sp>
        <p:nvSpPr>
          <p:cNvPr id="13332" name="Line 20"/>
          <p:cNvSpPr>
            <a:spLocks noChangeShapeType="1"/>
          </p:cNvSpPr>
          <p:nvPr/>
        </p:nvSpPr>
        <p:spPr bwMode="auto">
          <a:xfrm>
            <a:off x="2363788" y="5638800"/>
            <a:ext cx="323850" cy="0"/>
          </a:xfrm>
          <a:prstGeom prst="line">
            <a:avLst/>
          </a:prstGeom>
          <a:noFill/>
          <a:ln w="19050">
            <a:solidFill>
              <a:schemeClr val="tx1"/>
            </a:solidFill>
            <a:round/>
            <a:headEnd/>
            <a:tailEnd type="triangle" w="med" len="med"/>
          </a:ln>
        </p:spPr>
        <p:txBody>
          <a:bodyPr/>
          <a:lstStyle/>
          <a:p>
            <a:endParaRPr lang="en-US"/>
          </a:p>
        </p:txBody>
      </p:sp>
      <p:sp>
        <p:nvSpPr>
          <p:cNvPr id="13333" name="Text Box 21"/>
          <p:cNvSpPr txBox="1">
            <a:spLocks noChangeArrowheads="1"/>
          </p:cNvSpPr>
          <p:nvPr/>
        </p:nvSpPr>
        <p:spPr bwMode="auto">
          <a:xfrm>
            <a:off x="2362200" y="4486275"/>
            <a:ext cx="457200"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rPr>
              <a:t>V</a:t>
            </a:r>
            <a:r>
              <a:rPr lang="en-US" sz="1400" baseline="-25000">
                <a:solidFill>
                  <a:srgbClr val="0000FF"/>
                </a:solidFill>
              </a:rPr>
              <a:t>C</a:t>
            </a:r>
          </a:p>
        </p:txBody>
      </p:sp>
      <p:sp>
        <p:nvSpPr>
          <p:cNvPr id="13334" name="Line 22"/>
          <p:cNvSpPr>
            <a:spLocks noChangeShapeType="1"/>
          </p:cNvSpPr>
          <p:nvPr/>
        </p:nvSpPr>
        <p:spPr bwMode="auto">
          <a:xfrm>
            <a:off x="1906588" y="5638800"/>
            <a:ext cx="1752600" cy="0"/>
          </a:xfrm>
          <a:prstGeom prst="line">
            <a:avLst/>
          </a:prstGeom>
          <a:noFill/>
          <a:ln w="3175">
            <a:solidFill>
              <a:schemeClr val="tx1"/>
            </a:solidFill>
            <a:round/>
            <a:headEnd/>
            <a:tailEnd/>
          </a:ln>
        </p:spPr>
        <p:txBody>
          <a:bodyPr/>
          <a:lstStyle/>
          <a:p>
            <a:endParaRPr lang="en-US"/>
          </a:p>
        </p:txBody>
      </p:sp>
      <p:sp>
        <p:nvSpPr>
          <p:cNvPr id="13335" name="Line 23"/>
          <p:cNvSpPr>
            <a:spLocks noChangeShapeType="1"/>
          </p:cNvSpPr>
          <p:nvPr/>
        </p:nvSpPr>
        <p:spPr bwMode="auto">
          <a:xfrm flipH="1">
            <a:off x="2362200" y="4114800"/>
            <a:ext cx="4763" cy="2276475"/>
          </a:xfrm>
          <a:prstGeom prst="line">
            <a:avLst/>
          </a:prstGeom>
          <a:noFill/>
          <a:ln w="3175">
            <a:solidFill>
              <a:schemeClr val="tx1"/>
            </a:solidFill>
            <a:round/>
            <a:headEnd/>
            <a:tailEnd/>
          </a:ln>
        </p:spPr>
        <p:txBody>
          <a:bodyPr/>
          <a:lstStyle/>
          <a:p>
            <a:endParaRPr lang="en-US"/>
          </a:p>
        </p:txBody>
      </p:sp>
      <p:sp>
        <p:nvSpPr>
          <p:cNvPr id="13336" name="Text Box 24"/>
          <p:cNvSpPr txBox="1">
            <a:spLocks noChangeArrowheads="1"/>
          </p:cNvSpPr>
          <p:nvPr/>
        </p:nvSpPr>
        <p:spPr bwMode="auto">
          <a:xfrm>
            <a:off x="2405063" y="5610225"/>
            <a:ext cx="530225" cy="304800"/>
          </a:xfrm>
          <a:prstGeom prst="rect">
            <a:avLst/>
          </a:prstGeom>
          <a:noFill/>
          <a:ln w="9525">
            <a:noFill/>
            <a:miter lim="800000"/>
            <a:headEnd/>
            <a:tailEnd/>
          </a:ln>
        </p:spPr>
        <p:txBody>
          <a:bodyPr>
            <a:spAutoFit/>
          </a:bodyPr>
          <a:lstStyle/>
          <a:p>
            <a:pPr>
              <a:spcBef>
                <a:spcPct val="50000"/>
              </a:spcBef>
            </a:pPr>
            <a:r>
              <a:rPr lang="en-US" sz="1400"/>
              <a:t>V</a:t>
            </a:r>
            <a:r>
              <a:rPr lang="en-US" sz="1400" baseline="-25000"/>
              <a:t>R</a:t>
            </a:r>
          </a:p>
        </p:txBody>
      </p:sp>
      <p:sp>
        <p:nvSpPr>
          <p:cNvPr id="2" name="Footer Placeholder 1">
            <a:extLst>
              <a:ext uri="{FF2B5EF4-FFF2-40B4-BE49-F238E27FC236}">
                <a16:creationId xmlns:a16="http://schemas.microsoft.com/office/drawing/2014/main" id="{E78F0B41-0C5F-529B-EBD7-19B8FCC1A74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C9F159D-FF5E-A475-C938-720B8CB6A8C8}"/>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35</a:t>
            </a:fld>
            <a:endParaRPr lang="en-US">
              <a:solidFill>
                <a:srgbClr val="000000"/>
              </a:solidFill>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457200" y="156259"/>
            <a:ext cx="8229600" cy="868362"/>
          </a:xfrm>
        </p:spPr>
        <p:txBody>
          <a:bodyPr/>
          <a:lstStyle/>
          <a:p>
            <a:pPr eaLnBrk="1" hangingPunct="1"/>
            <a:r>
              <a:rPr lang="en-US" sz="4000" dirty="0"/>
              <a:t>AC Theory – Instantaneous Power</a:t>
            </a:r>
          </a:p>
        </p:txBody>
      </p:sp>
      <p:graphicFrame>
        <p:nvGraphicFramePr>
          <p:cNvPr id="14341" name="Object 10"/>
          <p:cNvGraphicFramePr>
            <a:graphicFrameLocks noGrp="1" noChangeAspect="1"/>
          </p:cNvGraphicFramePr>
          <p:nvPr>
            <p:ph idx="1"/>
            <p:extLst>
              <p:ext uri="{D42A27DB-BD31-4B8C-83A1-F6EECF244321}">
                <p14:modId xmlns:p14="http://schemas.microsoft.com/office/powerpoint/2010/main" val="2744331493"/>
              </p:ext>
            </p:extLst>
          </p:nvPr>
        </p:nvGraphicFramePr>
        <p:xfrm>
          <a:off x="1827213" y="1211263"/>
          <a:ext cx="5640387" cy="396240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1211263"/>
                        <a:ext cx="5640387" cy="3962400"/>
                      </a:xfrm>
                      <a:prstGeom prst="rect">
                        <a:avLst/>
                      </a:prstGeom>
                      <a:noFill/>
                      <a:ln>
                        <a:noFill/>
                      </a:ln>
                      <a:effectLst/>
                    </p:spPr>
                  </p:pic>
                </p:oleObj>
              </mc:Fallback>
            </mc:AlternateContent>
          </a:graphicData>
        </a:graphic>
      </p:graphicFrame>
      <p:sp>
        <p:nvSpPr>
          <p:cNvPr id="14343"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43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434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4346"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8" name="Object 7"/>
          <p:cNvGraphicFramePr>
            <a:graphicFrameLocks noChangeAspect="1"/>
          </p:cNvGraphicFramePr>
          <p:nvPr>
            <p:extLst>
              <p:ext uri="{D42A27DB-BD31-4B8C-83A1-F6EECF244321}">
                <p14:modId xmlns:p14="http://schemas.microsoft.com/office/powerpoint/2010/main" val="4268839006"/>
              </p:ext>
            </p:extLst>
          </p:nvPr>
        </p:nvGraphicFramePr>
        <p:xfrm>
          <a:off x="2151236" y="5242235"/>
          <a:ext cx="1968500" cy="387350"/>
        </p:xfrm>
        <a:graphic>
          <a:graphicData uri="http://schemas.openxmlformats.org/presentationml/2006/ole">
            <mc:AlternateContent xmlns:mc="http://schemas.openxmlformats.org/markup-compatibility/2006">
              <mc:Choice xmlns:v="urn:schemas-microsoft-com:vml" Requires="v">
                <p:oleObj name="Equation" r:id="rId5" imgW="1257120" imgH="241200" progId="Equation.3">
                  <p:embed/>
                </p:oleObj>
              </mc:Choice>
              <mc:Fallback>
                <p:oleObj name="Equation" r:id="rId5" imgW="1257120" imgH="241200" progId="Equation.3">
                  <p:embed/>
                  <p:pic>
                    <p:nvPicPr>
                      <p:cNvPr id="0" name="Object 7"/>
                      <p:cNvPicPr>
                        <a:picLocks noChangeAspect="1" noChangeArrowheads="1"/>
                      </p:cNvPicPr>
                      <p:nvPr/>
                    </p:nvPicPr>
                    <p:blipFill>
                      <a:blip r:embed="rId6"/>
                      <a:srcRect/>
                      <a:stretch>
                        <a:fillRect/>
                      </a:stretch>
                    </p:blipFill>
                    <p:spPr bwMode="auto">
                      <a:xfrm>
                        <a:off x="2151236" y="5242235"/>
                        <a:ext cx="1968500"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8"/>
          <p:cNvGraphicFramePr>
            <a:graphicFrameLocks noChangeAspect="1"/>
          </p:cNvGraphicFramePr>
          <p:nvPr>
            <p:extLst>
              <p:ext uri="{D42A27DB-BD31-4B8C-83A1-F6EECF244321}">
                <p14:modId xmlns:p14="http://schemas.microsoft.com/office/powerpoint/2010/main" val="1958865141"/>
              </p:ext>
            </p:extLst>
          </p:nvPr>
        </p:nvGraphicFramePr>
        <p:xfrm>
          <a:off x="4994455" y="5237505"/>
          <a:ext cx="2368550" cy="381000"/>
        </p:xfrm>
        <a:graphic>
          <a:graphicData uri="http://schemas.openxmlformats.org/presentationml/2006/ole">
            <mc:AlternateContent xmlns:mc="http://schemas.openxmlformats.org/markup-compatibility/2006">
              <mc:Choice xmlns:v="urn:schemas-microsoft-com:vml" Requires="v">
                <p:oleObj name="Equation" r:id="rId7" imgW="1447560" imgH="241200" progId="Equation.3">
                  <p:embed/>
                </p:oleObj>
              </mc:Choice>
              <mc:Fallback>
                <p:oleObj name="Equation" r:id="rId7" imgW="1447560" imgH="241200" progId="Equation.3">
                  <p:embed/>
                  <p:pic>
                    <p:nvPicPr>
                      <p:cNvPr id="0" name="Object 8"/>
                      <p:cNvPicPr>
                        <a:picLocks noChangeAspect="1" noChangeArrowheads="1"/>
                      </p:cNvPicPr>
                      <p:nvPr/>
                    </p:nvPicPr>
                    <p:blipFill>
                      <a:blip r:embed="rId8"/>
                      <a:srcRect/>
                      <a:stretch>
                        <a:fillRect/>
                      </a:stretch>
                    </p:blipFill>
                    <p:spPr bwMode="auto">
                      <a:xfrm>
                        <a:off x="4994455" y="5237505"/>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9"/>
          <p:cNvGraphicFramePr>
            <a:graphicFrameLocks noChangeAspect="1"/>
          </p:cNvGraphicFramePr>
          <p:nvPr>
            <p:extLst>
              <p:ext uri="{D42A27DB-BD31-4B8C-83A1-F6EECF244321}">
                <p14:modId xmlns:p14="http://schemas.microsoft.com/office/powerpoint/2010/main" val="2190216439"/>
              </p:ext>
            </p:extLst>
          </p:nvPr>
        </p:nvGraphicFramePr>
        <p:xfrm>
          <a:off x="660400" y="5700713"/>
          <a:ext cx="7494588" cy="304800"/>
        </p:xfrm>
        <a:graphic>
          <a:graphicData uri="http://schemas.openxmlformats.org/presentationml/2006/ole">
            <mc:AlternateContent xmlns:mc="http://schemas.openxmlformats.org/markup-compatibility/2006">
              <mc:Choice xmlns:v="urn:schemas-microsoft-com:vml" Requires="v">
                <p:oleObj name="Equation" r:id="rId9" imgW="4572000" imgH="203040" progId="Equation.3">
                  <p:embed/>
                </p:oleObj>
              </mc:Choice>
              <mc:Fallback>
                <p:oleObj name="Equation" r:id="rId9" imgW="4572000" imgH="203040" progId="Equation.3">
                  <p:embed/>
                  <p:pic>
                    <p:nvPicPr>
                      <p:cNvPr id="0" name="Object 9"/>
                      <p:cNvPicPr>
                        <a:picLocks noChangeAspect="1" noChangeArrowheads="1"/>
                      </p:cNvPicPr>
                      <p:nvPr/>
                    </p:nvPicPr>
                    <p:blipFill>
                      <a:blip r:embed="rId10"/>
                      <a:srcRect/>
                      <a:stretch>
                        <a:fillRect/>
                      </a:stretch>
                    </p:blipFill>
                    <p:spPr bwMode="auto">
                      <a:xfrm>
                        <a:off x="660400" y="5700713"/>
                        <a:ext cx="7494588" cy="3048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F712D87A-ECD0-8DE2-9DCD-594A0A2FC9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DF8B94E-939C-3215-CA3C-A16F87C28F2E}"/>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36</a:t>
            </a:fld>
            <a:endParaRPr lang="en-US">
              <a:solidFill>
                <a:srgbClr val="000000"/>
              </a:solidFill>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846138" y="2084388"/>
            <a:ext cx="7412037" cy="3495675"/>
          </a:xfrm>
          <a:prstGeom prst="rect">
            <a:avLst/>
          </a:prstGeom>
          <a:solidFill>
            <a:srgbClr val="0066FF"/>
          </a:solidFill>
          <a:ln w="57150">
            <a:solidFill>
              <a:srgbClr val="000066"/>
            </a:solidFill>
            <a:miter lim="800000"/>
            <a:headEnd/>
            <a:tailEnd/>
          </a:ln>
        </p:spPr>
        <p:txBody>
          <a:bodyPr wrap="none" anchor="ctr"/>
          <a:lstStyle/>
          <a:p>
            <a:endParaRPr lang="en-US"/>
          </a:p>
        </p:txBody>
      </p:sp>
      <p:sp>
        <p:nvSpPr>
          <p:cNvPr id="43011" name="Rectangle 2"/>
          <p:cNvSpPr>
            <a:spLocks noGrp="1" noChangeArrowheads="1"/>
          </p:cNvSpPr>
          <p:nvPr>
            <p:ph type="title"/>
          </p:nvPr>
        </p:nvSpPr>
        <p:spPr/>
        <p:txBody>
          <a:bodyPr/>
          <a:lstStyle/>
          <a:p>
            <a:pPr eaLnBrk="1" hangingPunct="1"/>
            <a:r>
              <a:rPr lang="en-US" sz="3600" dirty="0"/>
              <a:t>Three Phase Power</a:t>
            </a:r>
            <a:br>
              <a:rPr lang="en-US" sz="3600" dirty="0"/>
            </a:br>
            <a:r>
              <a:rPr lang="en-US" sz="2400" dirty="0" err="1"/>
              <a:t>Blondel’s</a:t>
            </a:r>
            <a:r>
              <a:rPr lang="en-US" sz="2400" dirty="0"/>
              <a:t> Theorem</a:t>
            </a:r>
          </a:p>
        </p:txBody>
      </p:sp>
      <p:sp>
        <p:nvSpPr>
          <p:cNvPr id="2" name="Slide Number Placeholder 1">
            <a:extLst>
              <a:ext uri="{FF2B5EF4-FFF2-40B4-BE49-F238E27FC236}">
                <a16:creationId xmlns:a16="http://schemas.microsoft.com/office/drawing/2014/main" id="{9231AF72-4C83-9F5A-5EEA-659B98E19D19}"/>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37</a:t>
            </a:fld>
            <a:endParaRPr lang="en-US">
              <a:solidFill>
                <a:srgbClr val="000000"/>
              </a:solidFill>
              <a:latin typeface="Arial" charset="0"/>
            </a:endParaRPr>
          </a:p>
        </p:txBody>
      </p:sp>
      <p:sp>
        <p:nvSpPr>
          <p:cNvPr id="43012" name="Text Box 9"/>
          <p:cNvSpPr txBox="1">
            <a:spLocks noChangeArrowheads="1"/>
          </p:cNvSpPr>
          <p:nvPr/>
        </p:nvSpPr>
        <p:spPr bwMode="auto">
          <a:xfrm>
            <a:off x="885825" y="2122488"/>
            <a:ext cx="7372350" cy="3378200"/>
          </a:xfrm>
          <a:prstGeom prst="rect">
            <a:avLst/>
          </a:prstGeom>
          <a:solidFill>
            <a:srgbClr val="0000FF"/>
          </a:solidFill>
          <a:ln w="9525">
            <a:noFill/>
            <a:miter lim="800000"/>
            <a:headEnd/>
            <a:tailEnd/>
          </a:ln>
        </p:spPr>
        <p:txBody>
          <a:bodyPr>
            <a:spAutoFit/>
          </a:bodyPr>
          <a:lstStyle/>
          <a:p>
            <a:pPr>
              <a:spcBef>
                <a:spcPct val="50000"/>
              </a:spcBef>
            </a:pPr>
            <a:r>
              <a:rPr lang="en-US" sz="2400">
                <a:solidFill>
                  <a:srgbClr val="FFFF00"/>
                </a:solidFill>
              </a:rPr>
              <a:t>If energy be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pic>
        <p:nvPicPr>
          <p:cNvPr id="4" name="Picture 3">
            <a:extLst>
              <a:ext uri="{FF2B5EF4-FFF2-40B4-BE49-F238E27FC236}">
                <a16:creationId xmlns:a16="http://schemas.microsoft.com/office/drawing/2014/main" id="{9D971967-18FB-82AE-C847-A66CDE30F47E}"/>
              </a:ext>
            </a:extLst>
          </p:cNvPr>
          <p:cNvPicPr>
            <a:picLocks noChangeAspect="1"/>
          </p:cNvPicPr>
          <p:nvPr/>
        </p:nvPicPr>
        <p:blipFill>
          <a:blip r:embed="rId3"/>
          <a:stretch>
            <a:fillRect/>
          </a:stretch>
        </p:blipFill>
        <p:spPr>
          <a:xfrm>
            <a:off x="424260" y="6355683"/>
            <a:ext cx="3084843" cy="3657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dirty="0"/>
              <a:t>Three Phase Power</a:t>
            </a:r>
            <a:br>
              <a:rPr lang="en-US" sz="3600" dirty="0"/>
            </a:br>
            <a:r>
              <a:rPr lang="en-US" sz="2400" dirty="0" err="1"/>
              <a:t>Blondel’s</a:t>
            </a:r>
            <a:r>
              <a:rPr lang="en-US" sz="2400" dirty="0"/>
              <a:t> Theorem</a:t>
            </a:r>
          </a:p>
        </p:txBody>
      </p:sp>
      <p:sp>
        <p:nvSpPr>
          <p:cNvPr id="44035" name="Rectangle 3"/>
          <p:cNvSpPr>
            <a:spLocks noGrp="1" noChangeArrowheads="1"/>
          </p:cNvSpPr>
          <p:nvPr>
            <p:ph idx="1"/>
          </p:nvPr>
        </p:nvSpPr>
        <p:spPr>
          <a:xfrm>
            <a:off x="457200" y="1969610"/>
            <a:ext cx="8229600" cy="3326595"/>
          </a:xfrm>
        </p:spPr>
        <p:txBody>
          <a:bodyPr/>
          <a:lstStyle/>
          <a:p>
            <a:pPr eaLnBrk="1" hangingPunct="1"/>
            <a:r>
              <a:rPr lang="en-US" dirty="0"/>
              <a:t>Simply – We can measure the power in a N wire system by measuring the power in N-1 conductors.</a:t>
            </a:r>
          </a:p>
          <a:p>
            <a:pPr eaLnBrk="1" hangingPunct="1"/>
            <a:r>
              <a:rPr lang="en-US" dirty="0"/>
              <a:t>For example, in a 4-wire, 3-phase system we need to measure the power in 3 circuits.</a:t>
            </a:r>
          </a:p>
        </p:txBody>
      </p:sp>
      <p:sp>
        <p:nvSpPr>
          <p:cNvPr id="2" name="Footer Placeholder 1">
            <a:extLst>
              <a:ext uri="{FF2B5EF4-FFF2-40B4-BE49-F238E27FC236}">
                <a16:creationId xmlns:a16="http://schemas.microsoft.com/office/drawing/2014/main" id="{1F48A6A7-55E1-2BB6-DB16-48C39C5277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33C9C8C-0C81-CF3B-191D-CEDF68413463}"/>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38</a:t>
            </a:fld>
            <a:endParaRPr lang="en-US">
              <a:solidFill>
                <a:srgbClr val="000000"/>
              </a:solidFill>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dirty="0"/>
              <a:t>Three Phase Power</a:t>
            </a:r>
            <a:br>
              <a:rPr lang="en-US" sz="3600" dirty="0"/>
            </a:br>
            <a:r>
              <a:rPr lang="en-US" sz="2400" dirty="0" err="1"/>
              <a:t>Blondel’s</a:t>
            </a:r>
            <a:r>
              <a:rPr lang="en-US" sz="2400" dirty="0"/>
              <a:t> Theorem</a:t>
            </a:r>
          </a:p>
        </p:txBody>
      </p:sp>
      <p:sp>
        <p:nvSpPr>
          <p:cNvPr id="45059" name="Rectangle 3"/>
          <p:cNvSpPr>
            <a:spLocks noGrp="1" noChangeArrowheads="1"/>
          </p:cNvSpPr>
          <p:nvPr>
            <p:ph idx="1"/>
          </p:nvPr>
        </p:nvSpPr>
        <p:spPr>
          <a:xfrm>
            <a:off x="457201" y="1892800"/>
            <a:ext cx="8229600" cy="3849687"/>
          </a:xfrm>
        </p:spPr>
        <p:txBody>
          <a:bodyPr/>
          <a:lstStyle/>
          <a:p>
            <a:pPr eaLnBrk="1" hangingPunct="1">
              <a:spcBef>
                <a:spcPct val="50000"/>
              </a:spcBef>
            </a:pPr>
            <a:r>
              <a:rPr lang="en-US" dirty="0"/>
              <a:t>If a meter installation meets </a:t>
            </a:r>
            <a:r>
              <a:rPr lang="en-US" dirty="0" err="1"/>
              <a:t>Blondel’s</a:t>
            </a:r>
            <a:r>
              <a:rPr lang="en-US" dirty="0"/>
              <a:t> Theorem then we will get accurate power measurements </a:t>
            </a:r>
            <a:r>
              <a:rPr lang="en-US" u="sng" dirty="0"/>
              <a:t>under all circumstances</a:t>
            </a:r>
            <a:r>
              <a:rPr lang="en-US" dirty="0"/>
              <a:t>.</a:t>
            </a:r>
          </a:p>
          <a:p>
            <a:pPr eaLnBrk="1" hangingPunct="1">
              <a:spcBef>
                <a:spcPct val="50000"/>
              </a:spcBef>
            </a:pPr>
            <a:r>
              <a:rPr lang="en-US" dirty="0"/>
              <a:t>If a metering system does not meet </a:t>
            </a:r>
            <a:r>
              <a:rPr lang="en-US" dirty="0" err="1"/>
              <a:t>Blondel’s</a:t>
            </a:r>
            <a:r>
              <a:rPr lang="en-US" dirty="0"/>
              <a:t> Theorem then we will only get accurate measurements if certain </a:t>
            </a:r>
            <a:r>
              <a:rPr lang="en-US" u="sng" dirty="0"/>
              <a:t>assumptions are met</a:t>
            </a:r>
            <a:r>
              <a:rPr lang="en-US" dirty="0"/>
              <a:t>.</a:t>
            </a:r>
          </a:p>
          <a:p>
            <a:pPr eaLnBrk="1" hangingPunct="1"/>
            <a:endParaRPr lang="en-US" dirty="0"/>
          </a:p>
        </p:txBody>
      </p:sp>
      <p:sp>
        <p:nvSpPr>
          <p:cNvPr id="2" name="Footer Placeholder 1">
            <a:extLst>
              <a:ext uri="{FF2B5EF4-FFF2-40B4-BE49-F238E27FC236}">
                <a16:creationId xmlns:a16="http://schemas.microsoft.com/office/drawing/2014/main" id="{F219064A-BE55-032E-3FBA-78DE1EECFE9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C4C7786-777C-B9E2-F56A-0B2A9ED6B2D1}"/>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39</a:t>
            </a:fld>
            <a:endParaRPr lang="en-US">
              <a:solidFill>
                <a:srgbClr val="000000"/>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lstStyle/>
          <a:p>
            <a:pPr eaLnBrk="1" hangingPunct="1"/>
            <a:r>
              <a:rPr lang="en-US" sz="3600" dirty="0"/>
              <a:t>AC Theory - Phase</a:t>
            </a:r>
          </a:p>
        </p:txBody>
      </p:sp>
      <p:graphicFrame>
        <p:nvGraphicFramePr>
          <p:cNvPr id="2050" name="Object 3"/>
          <p:cNvGraphicFramePr>
            <a:graphicFrameLocks noGrp="1" noChangeAspect="1"/>
          </p:cNvGraphicFramePr>
          <p:nvPr>
            <p:ph idx="1"/>
            <p:extLst>
              <p:ext uri="{D42A27DB-BD31-4B8C-83A1-F6EECF244321}">
                <p14:modId xmlns:p14="http://schemas.microsoft.com/office/powerpoint/2010/main" val="1462398745"/>
              </p:ext>
            </p:extLst>
          </p:nvPr>
        </p:nvGraphicFramePr>
        <p:xfrm>
          <a:off x="1143000" y="990600"/>
          <a:ext cx="6932613" cy="487045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0600"/>
                        <a:ext cx="6932613" cy="487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729AF8DE-3ABF-C4A5-07E4-AFF7CCA42921}"/>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a:t>
            </a:fld>
            <a:endParaRPr lang="en-US">
              <a:solidFill>
                <a:srgbClr val="000000"/>
              </a:solidFill>
              <a:latin typeface="Arial" charset="0"/>
            </a:endParaRPr>
          </a:p>
        </p:txBody>
      </p:sp>
      <p:graphicFrame>
        <p:nvGraphicFramePr>
          <p:cNvPr id="2051" name="Object 4"/>
          <p:cNvGraphicFramePr>
            <a:graphicFrameLocks noGrp="1" noChangeAspect="1"/>
          </p:cNvGraphicFramePr>
          <p:nvPr>
            <p:ph sz="quarter" idx="4294967295"/>
            <p:extLst>
              <p:ext uri="{D42A27DB-BD31-4B8C-83A1-F6EECF244321}">
                <p14:modId xmlns:p14="http://schemas.microsoft.com/office/powerpoint/2010/main" val="961718341"/>
              </p:ext>
            </p:extLst>
          </p:nvPr>
        </p:nvGraphicFramePr>
        <p:xfrm>
          <a:off x="1143000" y="5927725"/>
          <a:ext cx="1741488" cy="361950"/>
        </p:xfrm>
        <a:graphic>
          <a:graphicData uri="http://schemas.openxmlformats.org/presentationml/2006/ole">
            <mc:AlternateContent xmlns:mc="http://schemas.openxmlformats.org/markup-compatibility/2006">
              <mc:Choice xmlns:v="urn:schemas-microsoft-com:vml" Requires="v">
                <p:oleObj name="Equation" r:id="rId5" imgW="977760" imgH="203040" progId="Equation.3">
                  <p:embed/>
                </p:oleObj>
              </mc:Choice>
              <mc:Fallback>
                <p:oleObj name="Equation" r:id="rId5" imgW="977760" imgH="203040" progId="Equation.3">
                  <p:embed/>
                  <p:pic>
                    <p:nvPicPr>
                      <p:cNvPr id="0" name="Object 4"/>
                      <p:cNvPicPr>
                        <a:picLocks noChangeAspect="1" noChangeArrowheads="1"/>
                      </p:cNvPicPr>
                      <p:nvPr/>
                    </p:nvPicPr>
                    <p:blipFill>
                      <a:blip r:embed="rId6"/>
                      <a:srcRect/>
                      <a:stretch>
                        <a:fillRect/>
                      </a:stretch>
                    </p:blipFill>
                    <p:spPr bwMode="auto">
                      <a:xfrm>
                        <a:off x="1143000" y="5927725"/>
                        <a:ext cx="1741488" cy="36195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10"/>
          <p:cNvGraphicFramePr>
            <a:graphicFrameLocks noGrp="1" noChangeAspect="1"/>
          </p:cNvGraphicFramePr>
          <p:nvPr>
            <p:ph sz="quarter" idx="4294967295"/>
            <p:extLst>
              <p:ext uri="{D42A27DB-BD31-4B8C-83A1-F6EECF244321}">
                <p14:modId xmlns:p14="http://schemas.microsoft.com/office/powerpoint/2010/main" val="321295973"/>
              </p:ext>
            </p:extLst>
          </p:nvPr>
        </p:nvGraphicFramePr>
        <p:xfrm>
          <a:off x="5805390" y="5932488"/>
          <a:ext cx="2209800" cy="352425"/>
        </p:xfrm>
        <a:graphic>
          <a:graphicData uri="http://schemas.openxmlformats.org/presentationml/2006/ole">
            <mc:AlternateContent xmlns:mc="http://schemas.openxmlformats.org/markup-compatibility/2006">
              <mc:Choice xmlns:v="urn:schemas-microsoft-com:vml" Requires="v">
                <p:oleObj name="Equation" r:id="rId7" imgW="1269720" imgH="203040" progId="Equation.3">
                  <p:embed/>
                </p:oleObj>
              </mc:Choice>
              <mc:Fallback>
                <p:oleObj name="Equation" r:id="rId7" imgW="1269720" imgH="203040" progId="Equation.3">
                  <p:embed/>
                  <p:pic>
                    <p:nvPicPr>
                      <p:cNvPr id="0" name="Object 10"/>
                      <p:cNvPicPr>
                        <a:picLocks noChangeAspect="1" noChangeArrowheads="1"/>
                      </p:cNvPicPr>
                      <p:nvPr/>
                    </p:nvPicPr>
                    <p:blipFill>
                      <a:blip r:embed="rId8"/>
                      <a:srcRect/>
                      <a:stretch>
                        <a:fillRect/>
                      </a:stretch>
                    </p:blipFill>
                    <p:spPr bwMode="auto">
                      <a:xfrm>
                        <a:off x="5805390" y="5932488"/>
                        <a:ext cx="2209800" cy="3524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205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7" name="Rectangle 8"/>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2058" name="Rectangle 9"/>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3" name="Footer Placeholder 1">
            <a:extLst>
              <a:ext uri="{FF2B5EF4-FFF2-40B4-BE49-F238E27FC236}">
                <a16:creationId xmlns:a16="http://schemas.microsoft.com/office/drawing/2014/main" id="{FC60C969-1492-8901-786D-A37E1449B537}"/>
              </a:ext>
            </a:extLst>
          </p:cNvPr>
          <p:cNvSpPr>
            <a:spLocks noGrp="1"/>
          </p:cNvSpPr>
          <p:nvPr>
            <p:ph type="ftr" sz="quarter" idx="3"/>
          </p:nvPr>
        </p:nvSpPr>
        <p:spPr>
          <a:xfrm>
            <a:off x="628650" y="6336616"/>
            <a:ext cx="3086100" cy="365125"/>
          </a:xfrm>
        </p:spPr>
        <p:txBody>
          <a:bodyPr/>
          <a:lstStyle/>
          <a:p>
            <a:r>
              <a:rPr lang="en-US" dirty="0"/>
              <a:t>tescometering.com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title"/>
          </p:nvPr>
        </p:nvSpPr>
        <p:spPr/>
        <p:txBody>
          <a:bodyPr>
            <a:noAutofit/>
          </a:bodyPr>
          <a:lstStyle/>
          <a:p>
            <a:pPr eaLnBrk="1" hangingPunct="1"/>
            <a:r>
              <a:rPr lang="en-US" dirty="0" err="1"/>
              <a:t>Blondel’s</a:t>
            </a:r>
            <a:r>
              <a:rPr lang="en-US" dirty="0"/>
              <a:t> Theorem</a:t>
            </a:r>
          </a:p>
        </p:txBody>
      </p:sp>
      <p:pic>
        <p:nvPicPr>
          <p:cNvPr id="46083" name="Picture 6" descr="3P3WD-2CT2VT-Form5"/>
          <p:cNvPicPr>
            <a:picLocks noGrp="1" noChangeAspect="1" noChangeArrowheads="1"/>
          </p:cNvPicPr>
          <p:nvPr>
            <p:ph idx="1"/>
          </p:nvPr>
        </p:nvPicPr>
        <p:blipFill>
          <a:blip r:embed="rId3" cstate="print"/>
          <a:stretch>
            <a:fillRect/>
          </a:stretch>
        </p:blipFill>
        <p:spPr>
          <a:xfrm>
            <a:off x="750862" y="1568159"/>
            <a:ext cx="3563119" cy="3724664"/>
          </a:xfrm>
          <a:noFill/>
        </p:spPr>
      </p:pic>
      <p:sp>
        <p:nvSpPr>
          <p:cNvPr id="2" name="Slide Number Placeholder 1">
            <a:extLst>
              <a:ext uri="{FF2B5EF4-FFF2-40B4-BE49-F238E27FC236}">
                <a16:creationId xmlns:a16="http://schemas.microsoft.com/office/drawing/2014/main" id="{A0F3C72D-4845-AA23-0BEA-0BA56814073E}"/>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40</a:t>
            </a:fld>
            <a:endParaRPr lang="en-US">
              <a:solidFill>
                <a:srgbClr val="000000"/>
              </a:solidFill>
              <a:latin typeface="Arial" charset="0"/>
            </a:endParaRPr>
          </a:p>
        </p:txBody>
      </p:sp>
      <p:pic>
        <p:nvPicPr>
          <p:cNvPr id="46085" name="Picture 10" descr="Form5s"/>
          <p:cNvPicPr>
            <a:picLocks noGrp="1" noChangeAspect="1" noChangeArrowheads="1"/>
          </p:cNvPicPr>
          <p:nvPr>
            <p:ph sz="quarter" idx="4294967295"/>
          </p:nvPr>
        </p:nvPicPr>
        <p:blipFill>
          <a:blip r:embed="rId4" cstate="print"/>
          <a:srcRect/>
          <a:stretch>
            <a:fillRect/>
          </a:stretch>
        </p:blipFill>
        <p:spPr>
          <a:xfrm>
            <a:off x="5416910" y="1093691"/>
            <a:ext cx="1687512" cy="1847850"/>
          </a:xfrm>
          <a:noFill/>
        </p:spPr>
      </p:pic>
      <p:sp>
        <p:nvSpPr>
          <p:cNvPr id="46089" name="Rectangle 9"/>
          <p:cNvSpPr>
            <a:spLocks noGrp="1" noChangeArrowheads="1"/>
          </p:cNvSpPr>
          <p:nvPr>
            <p:ph type="body" sz="half" idx="4294967295"/>
          </p:nvPr>
        </p:nvSpPr>
        <p:spPr>
          <a:xfrm>
            <a:off x="4187950" y="3522663"/>
            <a:ext cx="4956050" cy="2174875"/>
          </a:xfrm>
        </p:spPr>
        <p:txBody>
          <a:bodyPr/>
          <a:lstStyle/>
          <a:p>
            <a:pPr eaLnBrk="1" hangingPunct="1"/>
            <a:r>
              <a:rPr lang="en-US" sz="1800" dirty="0"/>
              <a:t>Three wires</a:t>
            </a:r>
          </a:p>
          <a:p>
            <a:pPr eaLnBrk="1" hangingPunct="1"/>
            <a:r>
              <a:rPr lang="en-US" sz="1800" dirty="0"/>
              <a:t>Two voltage measurements with one side common to Line 2</a:t>
            </a:r>
          </a:p>
          <a:p>
            <a:pPr eaLnBrk="1" hangingPunct="1"/>
            <a:r>
              <a:rPr lang="en-US" sz="1800" dirty="0"/>
              <a:t>Current measurements on lines 1 &amp; 3.</a:t>
            </a:r>
          </a:p>
          <a:p>
            <a:pPr algn="ctr" eaLnBrk="1" hangingPunct="1">
              <a:buFontTx/>
              <a:buNone/>
            </a:pPr>
            <a:r>
              <a:rPr lang="en-US" sz="1800" b="1" dirty="0">
                <a:solidFill>
                  <a:srgbClr val="FF0000"/>
                </a:solidFill>
              </a:rPr>
              <a:t>This satisfies </a:t>
            </a:r>
            <a:r>
              <a:rPr lang="en-US" sz="1800" b="1" dirty="0" err="1">
                <a:solidFill>
                  <a:srgbClr val="FF0000"/>
                </a:solidFill>
              </a:rPr>
              <a:t>Blondel’s</a:t>
            </a:r>
            <a:r>
              <a:rPr lang="en-US" sz="1800" b="1" dirty="0">
                <a:solidFill>
                  <a:srgbClr val="FF0000"/>
                </a:solidFill>
              </a:rPr>
              <a:t> Theorem.</a:t>
            </a:r>
          </a:p>
        </p:txBody>
      </p:sp>
      <p:pic>
        <p:nvPicPr>
          <p:cNvPr id="3" name="Picture 2">
            <a:extLst>
              <a:ext uri="{FF2B5EF4-FFF2-40B4-BE49-F238E27FC236}">
                <a16:creationId xmlns:a16="http://schemas.microsoft.com/office/drawing/2014/main" id="{4AA88708-5B61-00F7-1218-B3C7F66A44F8}"/>
              </a:ext>
            </a:extLst>
          </p:cNvPr>
          <p:cNvPicPr>
            <a:picLocks noChangeAspect="1"/>
          </p:cNvPicPr>
          <p:nvPr/>
        </p:nvPicPr>
        <p:blipFill>
          <a:blip r:embed="rId5"/>
          <a:stretch>
            <a:fillRect/>
          </a:stretch>
        </p:blipFill>
        <p:spPr>
          <a:xfrm>
            <a:off x="424260" y="6355683"/>
            <a:ext cx="3084843" cy="365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9">
                                            <p:txEl>
                                              <p:pRg st="0" end="0"/>
                                            </p:txEl>
                                          </p:spTgt>
                                        </p:tgtEl>
                                        <p:attrNameLst>
                                          <p:attrName>style.visibility</p:attrName>
                                        </p:attrNameLst>
                                      </p:cBhvr>
                                      <p:to>
                                        <p:strVal val="visible"/>
                                      </p:to>
                                    </p:set>
                                    <p:animEffect transition="in" filter="dissolve">
                                      <p:cBhvr>
                                        <p:cTn id="7" dur="500"/>
                                        <p:tgtEl>
                                          <p:spTgt spid="460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9">
                                            <p:txEl>
                                              <p:pRg st="1" end="1"/>
                                            </p:txEl>
                                          </p:spTgt>
                                        </p:tgtEl>
                                        <p:attrNameLst>
                                          <p:attrName>style.visibility</p:attrName>
                                        </p:attrNameLst>
                                      </p:cBhvr>
                                      <p:to>
                                        <p:strVal val="visible"/>
                                      </p:to>
                                    </p:set>
                                    <p:animEffect transition="in" filter="dissolve">
                                      <p:cBhvr>
                                        <p:cTn id="12" dur="500"/>
                                        <p:tgtEl>
                                          <p:spTgt spid="460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9">
                                            <p:txEl>
                                              <p:pRg st="2" end="2"/>
                                            </p:txEl>
                                          </p:spTgt>
                                        </p:tgtEl>
                                        <p:attrNameLst>
                                          <p:attrName>style.visibility</p:attrName>
                                        </p:attrNameLst>
                                      </p:cBhvr>
                                      <p:to>
                                        <p:strVal val="visible"/>
                                      </p:to>
                                    </p:set>
                                    <p:animEffect transition="in" filter="dissolve">
                                      <p:cBhvr>
                                        <p:cTn id="17" dur="500"/>
                                        <p:tgtEl>
                                          <p:spTgt spid="460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9">
                                            <p:txEl>
                                              <p:pRg st="3" end="3"/>
                                            </p:txEl>
                                          </p:spTgt>
                                        </p:tgtEl>
                                        <p:attrNameLst>
                                          <p:attrName>style.visibility</p:attrName>
                                        </p:attrNameLst>
                                      </p:cBhvr>
                                      <p:to>
                                        <p:strVal val="visible"/>
                                      </p:to>
                                    </p:set>
                                    <p:animEffect transition="in" filter="dissolve">
                                      <p:cBhvr>
                                        <p:cTn id="22" dur="500"/>
                                        <p:tgtEl>
                                          <p:spTgt spid="460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Autofit/>
          </a:bodyPr>
          <a:lstStyle/>
          <a:p>
            <a:pPr eaLnBrk="1" hangingPunct="1"/>
            <a:r>
              <a:rPr lang="en-US" dirty="0" err="1"/>
              <a:t>Blondel’s</a:t>
            </a:r>
            <a:r>
              <a:rPr lang="en-US" dirty="0"/>
              <a:t> Theorem</a:t>
            </a:r>
          </a:p>
        </p:txBody>
      </p:sp>
      <p:pic>
        <p:nvPicPr>
          <p:cNvPr id="47109" name="Picture 9" descr="3P4WY-2CT-Form5"/>
          <p:cNvPicPr>
            <a:picLocks noGrp="1" noChangeAspect="1" noChangeArrowheads="1"/>
          </p:cNvPicPr>
          <p:nvPr>
            <p:ph idx="1"/>
          </p:nvPr>
        </p:nvPicPr>
        <p:blipFill>
          <a:blip r:embed="rId3" cstate="print"/>
          <a:stretch>
            <a:fillRect/>
          </a:stretch>
        </p:blipFill>
        <p:spPr>
          <a:xfrm>
            <a:off x="193830" y="1936874"/>
            <a:ext cx="3560071" cy="3587503"/>
          </a:xfrm>
          <a:noFill/>
        </p:spPr>
      </p:pic>
      <p:sp>
        <p:nvSpPr>
          <p:cNvPr id="2" name="Slide Number Placeholder 1">
            <a:extLst>
              <a:ext uri="{FF2B5EF4-FFF2-40B4-BE49-F238E27FC236}">
                <a16:creationId xmlns:a16="http://schemas.microsoft.com/office/drawing/2014/main" id="{83F05F82-9A37-6C6A-2C00-ED04696121B3}"/>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41</a:t>
            </a:fld>
            <a:endParaRPr lang="en-US">
              <a:solidFill>
                <a:srgbClr val="000000"/>
              </a:solidFill>
              <a:latin typeface="Arial" charset="0"/>
            </a:endParaRPr>
          </a:p>
        </p:txBody>
      </p:sp>
      <p:pic>
        <p:nvPicPr>
          <p:cNvPr id="47108" name="Picture 5" descr="Form5s"/>
          <p:cNvPicPr>
            <a:picLocks noGrp="1" noChangeAspect="1" noChangeArrowheads="1"/>
          </p:cNvPicPr>
          <p:nvPr>
            <p:ph sz="quarter" idx="4294967295"/>
          </p:nvPr>
        </p:nvPicPr>
        <p:blipFill>
          <a:blip r:embed="rId4" cstate="print"/>
          <a:srcRect/>
          <a:stretch>
            <a:fillRect/>
          </a:stretch>
        </p:blipFill>
        <p:spPr>
          <a:xfrm>
            <a:off x="3822481" y="1249363"/>
            <a:ext cx="2070100" cy="2266950"/>
          </a:xfrm>
          <a:noFill/>
        </p:spPr>
      </p:pic>
      <p:sp>
        <p:nvSpPr>
          <p:cNvPr id="49156" name="Rectangle 4"/>
          <p:cNvSpPr>
            <a:spLocks noGrp="1" noChangeArrowheads="1"/>
          </p:cNvSpPr>
          <p:nvPr>
            <p:ph type="body" sz="half" idx="4294967295"/>
          </p:nvPr>
        </p:nvSpPr>
        <p:spPr>
          <a:xfrm>
            <a:off x="3427723" y="3713710"/>
            <a:ext cx="5532125" cy="2457450"/>
          </a:xfrm>
        </p:spPr>
        <p:txBody>
          <a:bodyPr/>
          <a:lstStyle/>
          <a:p>
            <a:pPr eaLnBrk="1" hangingPunct="1"/>
            <a:r>
              <a:rPr lang="en-US" sz="1800" dirty="0"/>
              <a:t>Four wires</a:t>
            </a:r>
          </a:p>
          <a:p>
            <a:pPr eaLnBrk="1" hangingPunct="1"/>
            <a:r>
              <a:rPr lang="en-US" sz="1800" dirty="0"/>
              <a:t>Two voltage measurements to neutral</a:t>
            </a:r>
          </a:p>
          <a:p>
            <a:pPr eaLnBrk="1" hangingPunct="1"/>
            <a:r>
              <a:rPr lang="en-US" sz="1800" dirty="0"/>
              <a:t>Current measurements on lines 1 &amp; 3. How about line 2?</a:t>
            </a:r>
          </a:p>
          <a:p>
            <a:pPr algn="ctr" eaLnBrk="1" hangingPunct="1">
              <a:buFontTx/>
              <a:buNone/>
            </a:pPr>
            <a:r>
              <a:rPr lang="en-US" sz="1800" b="1" dirty="0">
                <a:solidFill>
                  <a:srgbClr val="FF0000"/>
                </a:solidFill>
              </a:rPr>
              <a:t>This DOES NOT satisfy </a:t>
            </a:r>
            <a:r>
              <a:rPr lang="en-US" sz="1800" b="1" dirty="0" err="1">
                <a:solidFill>
                  <a:srgbClr val="FF0000"/>
                </a:solidFill>
              </a:rPr>
              <a:t>Blondel’s</a:t>
            </a:r>
            <a:r>
              <a:rPr lang="en-US" sz="1800" b="1" dirty="0">
                <a:solidFill>
                  <a:srgbClr val="FF0000"/>
                </a:solidFill>
              </a:rPr>
              <a:t> Theorem.</a:t>
            </a:r>
          </a:p>
        </p:txBody>
      </p:sp>
      <p:pic>
        <p:nvPicPr>
          <p:cNvPr id="47110" name="Picture 10"/>
          <p:cNvPicPr>
            <a:picLocks noChangeAspect="1" noChangeArrowheads="1"/>
          </p:cNvPicPr>
          <p:nvPr/>
        </p:nvPicPr>
        <p:blipFill>
          <a:blip r:embed="rId5" cstate="print"/>
          <a:srcRect/>
          <a:stretch>
            <a:fillRect/>
          </a:stretch>
        </p:blipFill>
        <p:spPr bwMode="auto">
          <a:xfrm>
            <a:off x="577880" y="5272440"/>
            <a:ext cx="2112276" cy="811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dissolve">
                                      <p:cBhvr>
                                        <p:cTn id="7" dur="500"/>
                                        <p:tgtEl>
                                          <p:spTgt spid="49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dissolve">
                                      <p:cBhvr>
                                        <p:cTn id="12" dur="500"/>
                                        <p:tgtEl>
                                          <p:spTgt spid="49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dissolve">
                                      <p:cBhvr>
                                        <p:cTn id="17" dur="500"/>
                                        <p:tgtEl>
                                          <p:spTgt spid="49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dissolve">
                                      <p:cBhvr>
                                        <p:cTn id="22" dur="500"/>
                                        <p:tgtEl>
                                          <p:spTgt spid="49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err="1"/>
              <a:t>Blondel’s</a:t>
            </a:r>
            <a:r>
              <a:rPr lang="en-US" dirty="0"/>
              <a:t> Theorem</a:t>
            </a:r>
          </a:p>
        </p:txBody>
      </p:sp>
      <p:sp>
        <p:nvSpPr>
          <p:cNvPr id="48131" name="Rectangle 3"/>
          <p:cNvSpPr>
            <a:spLocks noGrp="1" noChangeArrowheads="1"/>
          </p:cNvSpPr>
          <p:nvPr>
            <p:ph idx="1"/>
          </p:nvPr>
        </p:nvSpPr>
        <p:spPr>
          <a:xfrm>
            <a:off x="457200" y="1777585"/>
            <a:ext cx="8229600" cy="2304300"/>
          </a:xfrm>
        </p:spPr>
        <p:txBody>
          <a:bodyPr>
            <a:normAutofit fontScale="92500" lnSpcReduction="20000"/>
          </a:bodyPr>
          <a:lstStyle/>
          <a:p>
            <a:pPr eaLnBrk="1" hangingPunct="1"/>
            <a:r>
              <a:rPr lang="en-US" dirty="0"/>
              <a:t>In the previous example:</a:t>
            </a:r>
          </a:p>
          <a:p>
            <a:pPr lvl="1" eaLnBrk="1" hangingPunct="1"/>
            <a:r>
              <a:rPr lang="en-US" dirty="0"/>
              <a:t>What are the “ASSUMPTIONS”?</a:t>
            </a:r>
          </a:p>
          <a:p>
            <a:pPr lvl="1" eaLnBrk="1" hangingPunct="1"/>
            <a:r>
              <a:rPr lang="en-US" dirty="0"/>
              <a:t>When do we get errors?</a:t>
            </a:r>
          </a:p>
          <a:p>
            <a:pPr eaLnBrk="1" hangingPunct="1"/>
            <a:r>
              <a:rPr lang="en-US" dirty="0"/>
              <a:t>What would the “Right Answer” be?</a:t>
            </a:r>
          </a:p>
          <a:p>
            <a:pPr eaLnBrk="1" hangingPunct="1"/>
            <a:endParaRPr lang="en-US" dirty="0"/>
          </a:p>
          <a:p>
            <a:pPr eaLnBrk="1" hangingPunct="1"/>
            <a:r>
              <a:rPr lang="en-US" dirty="0"/>
              <a:t>What did we measure?</a:t>
            </a:r>
          </a:p>
        </p:txBody>
      </p:sp>
      <p:graphicFrame>
        <p:nvGraphicFramePr>
          <p:cNvPr id="2" name="Object 1"/>
          <p:cNvGraphicFramePr>
            <a:graphicFrameLocks noChangeAspect="1"/>
          </p:cNvGraphicFramePr>
          <p:nvPr>
            <p:extLst>
              <p:ext uri="{D42A27DB-BD31-4B8C-83A1-F6EECF244321}">
                <p14:modId xmlns:p14="http://schemas.microsoft.com/office/powerpoint/2010/main" val="3711504959"/>
              </p:ext>
            </p:extLst>
          </p:nvPr>
        </p:nvGraphicFramePr>
        <p:xfrm>
          <a:off x="739775" y="4081885"/>
          <a:ext cx="5991180" cy="512759"/>
        </p:xfrm>
        <a:graphic>
          <a:graphicData uri="http://schemas.openxmlformats.org/presentationml/2006/ole">
            <mc:AlternateContent xmlns:mc="http://schemas.openxmlformats.org/markup-compatibility/2006">
              <mc:Choice xmlns:v="urn:schemas-microsoft-com:vml" Requires="v">
                <p:oleObj name="Equation" r:id="rId3" imgW="2819160" imgH="241200" progId="Equation.3">
                  <p:embed/>
                </p:oleObj>
              </mc:Choice>
              <mc:Fallback>
                <p:oleObj name="Equation" r:id="rId3" imgW="2819160" imgH="241200" progId="Equation.3">
                  <p:embed/>
                  <p:pic>
                    <p:nvPicPr>
                      <p:cNvPr id="0" name=""/>
                      <p:cNvPicPr/>
                      <p:nvPr/>
                    </p:nvPicPr>
                    <p:blipFill>
                      <a:blip r:embed="rId4"/>
                      <a:stretch>
                        <a:fillRect/>
                      </a:stretch>
                    </p:blipFill>
                    <p:spPr>
                      <a:xfrm>
                        <a:off x="739775" y="4081885"/>
                        <a:ext cx="5991180" cy="51275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3395577"/>
              </p:ext>
            </p:extLst>
          </p:nvPr>
        </p:nvGraphicFramePr>
        <p:xfrm>
          <a:off x="739775" y="5230149"/>
          <a:ext cx="7664450" cy="512763"/>
        </p:xfrm>
        <a:graphic>
          <a:graphicData uri="http://schemas.openxmlformats.org/presentationml/2006/ole">
            <mc:AlternateContent xmlns:mc="http://schemas.openxmlformats.org/markup-compatibility/2006">
              <mc:Choice xmlns:v="urn:schemas-microsoft-com:vml" Requires="v">
                <p:oleObj name="Equation" r:id="rId5" imgW="3606480" imgH="241200" progId="Equation.3">
                  <p:embed/>
                </p:oleObj>
              </mc:Choice>
              <mc:Fallback>
                <p:oleObj name="Equation" r:id="rId5" imgW="3606480" imgH="241200" progId="Equation.3">
                  <p:embed/>
                  <p:pic>
                    <p:nvPicPr>
                      <p:cNvPr id="2" name="Object 1"/>
                      <p:cNvPicPr/>
                      <p:nvPr/>
                    </p:nvPicPr>
                    <p:blipFill>
                      <a:blip r:embed="rId6"/>
                      <a:stretch>
                        <a:fillRect/>
                      </a:stretch>
                    </p:blipFill>
                    <p:spPr>
                      <a:xfrm>
                        <a:off x="739775" y="5230149"/>
                        <a:ext cx="7664450" cy="512763"/>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2CB63BCA-6B5B-5801-B3AE-21586E4C31DD}"/>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55B52AF8-9762-12BE-C7D9-642A8975120E}"/>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42</a:t>
            </a:fld>
            <a:endParaRPr lang="en-US">
              <a:solidFill>
                <a:srgbClr val="000000"/>
              </a:solidFill>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90562"/>
          </a:xfrm>
        </p:spPr>
        <p:txBody>
          <a:bodyPr/>
          <a:lstStyle/>
          <a:p>
            <a:pPr eaLnBrk="1" hangingPunct="1"/>
            <a:r>
              <a:rPr lang="en-US" dirty="0" err="1"/>
              <a:t>Blondel’s</a:t>
            </a:r>
            <a:r>
              <a:rPr lang="en-US" dirty="0"/>
              <a:t> Theorem</a:t>
            </a:r>
          </a:p>
        </p:txBody>
      </p:sp>
      <p:pic>
        <p:nvPicPr>
          <p:cNvPr id="49155" name="Picture 5" descr="Zcoil2"/>
          <p:cNvPicPr>
            <a:picLocks noChangeAspect="1" noChangeArrowheads="1"/>
          </p:cNvPicPr>
          <p:nvPr/>
        </p:nvPicPr>
        <p:blipFill>
          <a:blip r:embed="rId3" cstate="print"/>
          <a:srcRect/>
          <a:stretch>
            <a:fillRect/>
          </a:stretch>
        </p:blipFill>
        <p:spPr bwMode="auto">
          <a:xfrm>
            <a:off x="2065796" y="1270283"/>
            <a:ext cx="5012408" cy="4800702"/>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A40D2CDD-50D7-8E97-6087-9FE354218F1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C822645-946B-5FEC-E8FD-77B954887BA2}"/>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43</a:t>
            </a:fld>
            <a:endParaRPr lang="en-US">
              <a:solidFill>
                <a:srgbClr val="000000"/>
              </a:solidFill>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690562"/>
          </a:xfrm>
        </p:spPr>
        <p:txBody>
          <a:bodyPr/>
          <a:lstStyle/>
          <a:p>
            <a:pPr eaLnBrk="1" hangingPunct="1"/>
            <a:r>
              <a:rPr lang="en-US" dirty="0" err="1"/>
              <a:t>Blondel’s</a:t>
            </a:r>
            <a:r>
              <a:rPr lang="en-US" dirty="0"/>
              <a:t> Theorem</a:t>
            </a:r>
          </a:p>
        </p:txBody>
      </p:sp>
      <p:sp>
        <p:nvSpPr>
          <p:cNvPr id="50179" name="Rectangle 3"/>
          <p:cNvSpPr>
            <a:spLocks noGrp="1" noChangeArrowheads="1"/>
          </p:cNvSpPr>
          <p:nvPr>
            <p:ph idx="1"/>
          </p:nvPr>
        </p:nvSpPr>
        <p:spPr>
          <a:xfrm>
            <a:off x="539750" y="1465262"/>
            <a:ext cx="8064500" cy="4416425"/>
          </a:xfrm>
        </p:spPr>
        <p:txBody>
          <a:bodyPr/>
          <a:lstStyle/>
          <a:p>
            <a:pPr eaLnBrk="1" hangingPunct="1">
              <a:lnSpc>
                <a:spcPct val="90000"/>
              </a:lnSpc>
            </a:pPr>
            <a:r>
              <a:rPr lang="en-US" dirty="0"/>
              <a:t>Phase B power would be:  </a:t>
            </a:r>
          </a:p>
          <a:p>
            <a:pPr lvl="1" eaLnBrk="1" hangingPunct="1">
              <a:lnSpc>
                <a:spcPct val="90000"/>
              </a:lnSpc>
            </a:pPr>
            <a:r>
              <a:rPr lang="en-US" dirty="0">
                <a:solidFill>
                  <a:srgbClr val="FF0000"/>
                </a:solidFill>
              </a:rPr>
              <a:t>P = </a:t>
            </a:r>
            <a:r>
              <a:rPr lang="en-US" dirty="0" err="1">
                <a:solidFill>
                  <a:srgbClr val="FF0000"/>
                </a:solidFill>
              </a:rPr>
              <a:t>Vb</a:t>
            </a:r>
            <a:r>
              <a:rPr lang="en-US" dirty="0">
                <a:solidFill>
                  <a:srgbClr val="FF0000"/>
                </a:solidFill>
              </a:rPr>
              <a:t> </a:t>
            </a:r>
            <a:r>
              <a:rPr lang="en-US" dirty="0" err="1">
                <a:solidFill>
                  <a:srgbClr val="FF0000"/>
                </a:solidFill>
              </a:rPr>
              <a:t>Ib</a:t>
            </a:r>
            <a:r>
              <a:rPr lang="en-US" dirty="0">
                <a:solidFill>
                  <a:srgbClr val="FF0000"/>
                </a:solidFill>
              </a:rPr>
              <a:t> cos</a:t>
            </a:r>
            <a:r>
              <a:rPr lang="el-GR" dirty="0">
                <a:solidFill>
                  <a:srgbClr val="FF0000"/>
                </a:solidFill>
                <a:cs typeface="Arial" pitchFamily="34" charset="0"/>
              </a:rPr>
              <a:t>θ</a:t>
            </a:r>
            <a:endParaRPr lang="en-US" dirty="0">
              <a:solidFill>
                <a:srgbClr val="FF0000"/>
              </a:solidFill>
              <a:cs typeface="Arial" pitchFamily="34" charset="0"/>
            </a:endParaRPr>
          </a:p>
          <a:p>
            <a:pPr eaLnBrk="1" hangingPunct="1">
              <a:lnSpc>
                <a:spcPct val="90000"/>
              </a:lnSpc>
            </a:pPr>
            <a:r>
              <a:rPr lang="en-US" dirty="0">
                <a:cs typeface="Arial" pitchFamily="34" charset="0"/>
              </a:rPr>
              <a:t>But we aren’t measuring </a:t>
            </a:r>
            <a:r>
              <a:rPr lang="en-US" dirty="0" err="1">
                <a:cs typeface="Arial" pitchFamily="34" charset="0"/>
              </a:rPr>
              <a:t>Vb</a:t>
            </a:r>
            <a:r>
              <a:rPr lang="en-US" dirty="0">
                <a:cs typeface="Arial" pitchFamily="34" charset="0"/>
              </a:rPr>
              <a:t> </a:t>
            </a:r>
          </a:p>
          <a:p>
            <a:pPr eaLnBrk="1" hangingPunct="1">
              <a:lnSpc>
                <a:spcPct val="90000"/>
              </a:lnSpc>
            </a:pPr>
            <a:r>
              <a:rPr lang="en-US" dirty="0">
                <a:cs typeface="Arial" pitchFamily="34" charset="0"/>
              </a:rPr>
              <a:t>What we are measuring is:</a:t>
            </a:r>
          </a:p>
          <a:p>
            <a:pPr lvl="1" eaLnBrk="1" hangingPunct="1">
              <a:lnSpc>
                <a:spcPct val="90000"/>
              </a:lnSpc>
            </a:pPr>
            <a:r>
              <a:rPr lang="en-US" dirty="0" err="1">
                <a:solidFill>
                  <a:srgbClr val="FF0000"/>
                </a:solidFill>
                <a:cs typeface="Arial" pitchFamily="34" charset="0"/>
              </a:rPr>
              <a:t>IbVacos</a:t>
            </a:r>
            <a:r>
              <a:rPr lang="en-US" dirty="0">
                <a:solidFill>
                  <a:srgbClr val="FF0000"/>
                </a:solidFill>
                <a:cs typeface="Arial" pitchFamily="34" charset="0"/>
              </a:rPr>
              <a:t>(60- </a:t>
            </a:r>
            <a:r>
              <a:rPr lang="el-GR" dirty="0">
                <a:solidFill>
                  <a:srgbClr val="FF0000"/>
                </a:solidFill>
                <a:cs typeface="Arial" pitchFamily="34" charset="0"/>
              </a:rPr>
              <a:t>θ</a:t>
            </a:r>
            <a:r>
              <a:rPr lang="en-US" dirty="0">
                <a:solidFill>
                  <a:srgbClr val="FF0000"/>
                </a:solidFill>
                <a:cs typeface="Arial" pitchFamily="34" charset="0"/>
              </a:rPr>
              <a:t>) + </a:t>
            </a:r>
            <a:r>
              <a:rPr lang="en-US" dirty="0" err="1">
                <a:solidFill>
                  <a:srgbClr val="FF0000"/>
                </a:solidFill>
                <a:cs typeface="Arial" pitchFamily="34" charset="0"/>
              </a:rPr>
              <a:t>IbVccos</a:t>
            </a:r>
            <a:r>
              <a:rPr lang="en-US" dirty="0">
                <a:solidFill>
                  <a:srgbClr val="FF0000"/>
                </a:solidFill>
                <a:cs typeface="Arial" pitchFamily="34" charset="0"/>
              </a:rPr>
              <a:t>(60+ </a:t>
            </a:r>
            <a:r>
              <a:rPr lang="el-GR" dirty="0">
                <a:solidFill>
                  <a:srgbClr val="FF0000"/>
                </a:solidFill>
                <a:cs typeface="Arial" pitchFamily="34" charset="0"/>
              </a:rPr>
              <a:t>θ</a:t>
            </a:r>
            <a:r>
              <a:rPr lang="en-US" dirty="0">
                <a:solidFill>
                  <a:srgbClr val="FF0000"/>
                </a:solidFill>
                <a:cs typeface="Arial" pitchFamily="34" charset="0"/>
              </a:rPr>
              <a:t>)</a:t>
            </a:r>
          </a:p>
          <a:p>
            <a:pPr eaLnBrk="1" hangingPunct="1">
              <a:lnSpc>
                <a:spcPct val="90000"/>
              </a:lnSpc>
            </a:pPr>
            <a:r>
              <a:rPr lang="en-US" dirty="0"/>
              <a:t>cos(</a:t>
            </a:r>
            <a:r>
              <a:rPr lang="el-GR" dirty="0">
                <a:cs typeface="Arial" pitchFamily="34" charset="0"/>
              </a:rPr>
              <a:t>α</a:t>
            </a:r>
            <a:r>
              <a:rPr lang="en-US" dirty="0">
                <a:cs typeface="Arial" pitchFamily="34" charset="0"/>
              </a:rPr>
              <a:t> + </a:t>
            </a:r>
            <a:r>
              <a:rPr lang="el-GR" dirty="0">
                <a:cs typeface="Arial" pitchFamily="34" charset="0"/>
              </a:rPr>
              <a:t>β</a:t>
            </a:r>
            <a:r>
              <a:rPr lang="en-US" dirty="0">
                <a:cs typeface="Arial" pitchFamily="34" charset="0"/>
              </a:rPr>
              <a:t>) = cos(</a:t>
            </a:r>
            <a:r>
              <a:rPr lang="el-GR" dirty="0">
                <a:cs typeface="Arial" pitchFamily="34" charset="0"/>
              </a:rPr>
              <a:t>α</a:t>
            </a:r>
            <a:r>
              <a:rPr lang="en-US" dirty="0">
                <a:cs typeface="Arial" pitchFamily="34" charset="0"/>
              </a:rPr>
              <a:t>)cos(</a:t>
            </a:r>
            <a:r>
              <a:rPr lang="el-GR" dirty="0">
                <a:cs typeface="Arial" pitchFamily="34" charset="0"/>
              </a:rPr>
              <a:t>β</a:t>
            </a:r>
            <a:r>
              <a:rPr lang="en-US" dirty="0">
                <a:cs typeface="Arial" pitchFamily="34" charset="0"/>
              </a:rPr>
              <a:t>) - sin(</a:t>
            </a:r>
            <a:r>
              <a:rPr lang="el-GR" dirty="0">
                <a:cs typeface="Arial" pitchFamily="34" charset="0"/>
              </a:rPr>
              <a:t>α</a:t>
            </a:r>
            <a:r>
              <a:rPr lang="en-US" dirty="0">
                <a:cs typeface="Arial" pitchFamily="34" charset="0"/>
              </a:rPr>
              <a:t>)sin(</a:t>
            </a:r>
            <a:r>
              <a:rPr lang="el-GR" dirty="0">
                <a:cs typeface="Arial" pitchFamily="34" charset="0"/>
              </a:rPr>
              <a:t>β</a:t>
            </a:r>
            <a:r>
              <a:rPr lang="en-US" dirty="0">
                <a:cs typeface="Arial" pitchFamily="34" charset="0"/>
              </a:rPr>
              <a:t>)</a:t>
            </a:r>
          </a:p>
          <a:p>
            <a:pPr eaLnBrk="1" hangingPunct="1">
              <a:lnSpc>
                <a:spcPct val="90000"/>
              </a:lnSpc>
            </a:pPr>
            <a:r>
              <a:rPr lang="en-US" dirty="0"/>
              <a:t>cos(</a:t>
            </a:r>
            <a:r>
              <a:rPr lang="el-GR" dirty="0">
                <a:cs typeface="Arial" pitchFamily="34" charset="0"/>
              </a:rPr>
              <a:t>α</a:t>
            </a:r>
            <a:r>
              <a:rPr lang="en-US" dirty="0">
                <a:cs typeface="Arial" pitchFamily="34" charset="0"/>
              </a:rPr>
              <a:t> - </a:t>
            </a:r>
            <a:r>
              <a:rPr lang="el-GR" dirty="0">
                <a:cs typeface="Arial" pitchFamily="34" charset="0"/>
              </a:rPr>
              <a:t>β</a:t>
            </a:r>
            <a:r>
              <a:rPr lang="en-US" dirty="0">
                <a:cs typeface="Arial" pitchFamily="34" charset="0"/>
              </a:rPr>
              <a:t>) = cos(</a:t>
            </a:r>
            <a:r>
              <a:rPr lang="el-GR" dirty="0">
                <a:cs typeface="Arial" pitchFamily="34" charset="0"/>
              </a:rPr>
              <a:t>α</a:t>
            </a:r>
            <a:r>
              <a:rPr lang="en-US" dirty="0">
                <a:cs typeface="Arial" pitchFamily="34" charset="0"/>
              </a:rPr>
              <a:t>)cos(</a:t>
            </a:r>
            <a:r>
              <a:rPr lang="el-GR" dirty="0">
                <a:cs typeface="Arial" pitchFamily="34" charset="0"/>
              </a:rPr>
              <a:t>β</a:t>
            </a:r>
            <a:r>
              <a:rPr lang="en-US" dirty="0">
                <a:cs typeface="Arial" pitchFamily="34" charset="0"/>
              </a:rPr>
              <a:t>) + sin(</a:t>
            </a:r>
            <a:r>
              <a:rPr lang="el-GR" dirty="0">
                <a:cs typeface="Arial" pitchFamily="34" charset="0"/>
              </a:rPr>
              <a:t>α</a:t>
            </a:r>
            <a:r>
              <a:rPr lang="en-US" dirty="0">
                <a:cs typeface="Arial" pitchFamily="34" charset="0"/>
              </a:rPr>
              <a:t>)sin(</a:t>
            </a:r>
            <a:r>
              <a:rPr lang="el-GR" dirty="0">
                <a:cs typeface="Arial" pitchFamily="34" charset="0"/>
              </a:rPr>
              <a:t>β</a:t>
            </a:r>
            <a:r>
              <a:rPr lang="en-US" dirty="0">
                <a:cs typeface="Arial" pitchFamily="34" charset="0"/>
              </a:rPr>
              <a:t>)</a:t>
            </a:r>
          </a:p>
          <a:p>
            <a:pPr eaLnBrk="1" hangingPunct="1">
              <a:lnSpc>
                <a:spcPct val="90000"/>
              </a:lnSpc>
            </a:pPr>
            <a:r>
              <a:rPr lang="en-US" dirty="0">
                <a:cs typeface="Arial" pitchFamily="34" charset="0"/>
              </a:rPr>
              <a:t>So</a:t>
            </a:r>
          </a:p>
          <a:p>
            <a:pPr lvl="1" eaLnBrk="1" hangingPunct="1">
              <a:lnSpc>
                <a:spcPct val="90000"/>
              </a:lnSpc>
            </a:pPr>
            <a:endParaRPr lang="el-GR" dirty="0">
              <a:cs typeface="Arial" pitchFamily="34" charset="0"/>
            </a:endParaRPr>
          </a:p>
        </p:txBody>
      </p:sp>
      <p:sp>
        <p:nvSpPr>
          <p:cNvPr id="2" name="Footer Placeholder 1">
            <a:extLst>
              <a:ext uri="{FF2B5EF4-FFF2-40B4-BE49-F238E27FC236}">
                <a16:creationId xmlns:a16="http://schemas.microsoft.com/office/drawing/2014/main" id="{F20FAC39-F547-6E7E-9185-71B37575A16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81B4DAE-92CB-D8CC-84C6-572B0C6842C9}"/>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44</a:t>
            </a:fld>
            <a:endParaRPr lang="en-US">
              <a:solidFill>
                <a:srgbClr val="000000"/>
              </a:solidFill>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690562"/>
          </a:xfrm>
        </p:spPr>
        <p:txBody>
          <a:bodyPr/>
          <a:lstStyle/>
          <a:p>
            <a:pPr eaLnBrk="1" hangingPunct="1"/>
            <a:r>
              <a:rPr lang="en-US" dirty="0" err="1"/>
              <a:t>Blondel’s</a:t>
            </a:r>
            <a:r>
              <a:rPr lang="en-US" dirty="0"/>
              <a:t> Theorem</a:t>
            </a:r>
          </a:p>
        </p:txBody>
      </p:sp>
      <p:sp>
        <p:nvSpPr>
          <p:cNvPr id="51203" name="Rectangle 3"/>
          <p:cNvSpPr>
            <a:spLocks noGrp="1" noChangeArrowheads="1"/>
          </p:cNvSpPr>
          <p:nvPr>
            <p:ph idx="1"/>
          </p:nvPr>
        </p:nvSpPr>
        <p:spPr>
          <a:xfrm>
            <a:off x="731500" y="1431940"/>
            <a:ext cx="8064500" cy="4224550"/>
          </a:xfrm>
        </p:spPr>
        <p:txBody>
          <a:bodyPr/>
          <a:lstStyle/>
          <a:p>
            <a:pPr eaLnBrk="1" hangingPunct="1">
              <a:lnSpc>
                <a:spcPct val="90000"/>
              </a:lnSpc>
            </a:pPr>
            <a:r>
              <a:rPr lang="en-US" sz="2800" dirty="0" err="1"/>
              <a:t>Pb</a:t>
            </a:r>
            <a:r>
              <a:rPr lang="en-US" sz="2800" dirty="0"/>
              <a:t> = </a:t>
            </a:r>
            <a:r>
              <a:rPr lang="en-US" sz="2800" dirty="0" err="1"/>
              <a:t>Ib</a:t>
            </a:r>
            <a:r>
              <a:rPr lang="en-US" sz="2800" dirty="0"/>
              <a:t> </a:t>
            </a:r>
            <a:r>
              <a:rPr lang="en-US" sz="2800" dirty="0" err="1"/>
              <a:t>Va</a:t>
            </a:r>
            <a:r>
              <a:rPr lang="en-US" sz="2800" dirty="0"/>
              <a:t> cos(60- </a:t>
            </a:r>
            <a:r>
              <a:rPr lang="el-GR" sz="2800" dirty="0">
                <a:cs typeface="Arial" pitchFamily="34" charset="0"/>
              </a:rPr>
              <a:t>θ</a:t>
            </a:r>
            <a:r>
              <a:rPr lang="en-US" sz="2800" dirty="0">
                <a:cs typeface="Arial" pitchFamily="34" charset="0"/>
              </a:rPr>
              <a:t>) + </a:t>
            </a:r>
            <a:r>
              <a:rPr lang="en-US" sz="2800" dirty="0" err="1">
                <a:cs typeface="Arial" pitchFamily="34" charset="0"/>
              </a:rPr>
              <a:t>Ib</a:t>
            </a:r>
            <a:r>
              <a:rPr lang="en-US" sz="2800" dirty="0">
                <a:cs typeface="Arial" pitchFamily="34" charset="0"/>
              </a:rPr>
              <a:t> </a:t>
            </a:r>
            <a:r>
              <a:rPr lang="en-US" sz="2800" dirty="0" err="1">
                <a:cs typeface="Arial" pitchFamily="34" charset="0"/>
              </a:rPr>
              <a:t>Vc</a:t>
            </a:r>
            <a:r>
              <a:rPr lang="en-US" sz="2800" dirty="0">
                <a:cs typeface="Arial" pitchFamily="34" charset="0"/>
              </a:rPr>
              <a:t> cos(60+ </a:t>
            </a:r>
            <a:r>
              <a:rPr lang="el-GR" sz="2800" dirty="0">
                <a:cs typeface="Arial" pitchFamily="34" charset="0"/>
              </a:rPr>
              <a:t>θ</a:t>
            </a:r>
            <a:r>
              <a:rPr lang="en-US" sz="2800" dirty="0">
                <a:cs typeface="Arial" pitchFamily="34" charset="0"/>
              </a:rPr>
              <a:t>)</a:t>
            </a:r>
          </a:p>
          <a:p>
            <a:pPr eaLnBrk="1" hangingPunct="1">
              <a:lnSpc>
                <a:spcPct val="90000"/>
              </a:lnSpc>
            </a:pPr>
            <a:r>
              <a:rPr lang="en-US" sz="2800" dirty="0">
                <a:cs typeface="Arial" pitchFamily="34" charset="0"/>
              </a:rPr>
              <a:t>Applying the trig identity</a:t>
            </a:r>
          </a:p>
          <a:p>
            <a:pPr lvl="1" eaLnBrk="1" hangingPunct="1">
              <a:lnSpc>
                <a:spcPct val="90000"/>
              </a:lnSpc>
            </a:pPr>
            <a:r>
              <a:rPr lang="en-US" sz="2400" dirty="0" err="1">
                <a:cs typeface="Arial" pitchFamily="34" charset="0"/>
              </a:rPr>
              <a:t>IbVa</a:t>
            </a:r>
            <a:r>
              <a:rPr lang="en-US" sz="2400" dirty="0">
                <a:cs typeface="Arial" pitchFamily="34" charset="0"/>
              </a:rPr>
              <a:t>(cos(60)cos(</a:t>
            </a:r>
            <a:r>
              <a:rPr lang="el-GR" sz="2400" dirty="0">
                <a:cs typeface="Arial" pitchFamily="34" charset="0"/>
              </a:rPr>
              <a:t>θ</a:t>
            </a:r>
            <a:r>
              <a:rPr lang="en-US" sz="2400" dirty="0">
                <a:cs typeface="Arial" pitchFamily="34" charset="0"/>
              </a:rPr>
              <a:t>) + sin(60)sin(</a:t>
            </a:r>
            <a:r>
              <a:rPr lang="el-GR" sz="2400" dirty="0">
                <a:cs typeface="Arial" pitchFamily="34" charset="0"/>
              </a:rPr>
              <a:t>θ</a:t>
            </a:r>
            <a:r>
              <a:rPr lang="en-US" sz="2400" dirty="0">
                <a:cs typeface="Arial" pitchFamily="34" charset="0"/>
              </a:rPr>
              <a:t>)) </a:t>
            </a:r>
          </a:p>
          <a:p>
            <a:pPr lvl="1" eaLnBrk="1" hangingPunct="1">
              <a:lnSpc>
                <a:spcPct val="90000"/>
              </a:lnSpc>
              <a:buFont typeface="Wingdings" pitchFamily="2" charset="2"/>
              <a:buNone/>
            </a:pPr>
            <a:r>
              <a:rPr lang="en-US" sz="2400" dirty="0">
                <a:cs typeface="Arial" pitchFamily="34" charset="0"/>
              </a:rPr>
              <a:t>	 </a:t>
            </a:r>
            <a:r>
              <a:rPr lang="en-US" sz="2400" dirty="0" err="1">
                <a:cs typeface="Arial" pitchFamily="34" charset="0"/>
              </a:rPr>
              <a:t>IbVc</a:t>
            </a:r>
            <a:r>
              <a:rPr lang="en-US" sz="2400" dirty="0">
                <a:cs typeface="Arial" pitchFamily="34" charset="0"/>
              </a:rPr>
              <a:t> (cos(60)cos(</a:t>
            </a:r>
            <a:r>
              <a:rPr lang="el-GR" sz="2400" dirty="0">
                <a:cs typeface="Arial" pitchFamily="34" charset="0"/>
              </a:rPr>
              <a:t>θ</a:t>
            </a:r>
            <a:r>
              <a:rPr lang="en-US" sz="2400" dirty="0">
                <a:cs typeface="Arial" pitchFamily="34" charset="0"/>
              </a:rPr>
              <a:t>) - sin(60)sin(</a:t>
            </a:r>
            <a:r>
              <a:rPr lang="el-GR" sz="2400" dirty="0">
                <a:cs typeface="Arial" pitchFamily="34" charset="0"/>
              </a:rPr>
              <a:t>θ</a:t>
            </a:r>
            <a:r>
              <a:rPr lang="en-US" sz="2400" dirty="0">
                <a:cs typeface="Arial" pitchFamily="34" charset="0"/>
              </a:rPr>
              <a:t>)) </a:t>
            </a:r>
          </a:p>
          <a:p>
            <a:pPr lvl="1" eaLnBrk="1" hangingPunct="1">
              <a:lnSpc>
                <a:spcPct val="90000"/>
              </a:lnSpc>
            </a:pPr>
            <a:r>
              <a:rPr lang="en-US" sz="2400" dirty="0" err="1">
                <a:cs typeface="Arial" pitchFamily="34" charset="0"/>
              </a:rPr>
              <a:t>Ib</a:t>
            </a:r>
            <a:r>
              <a:rPr lang="en-US" sz="2400" dirty="0">
                <a:cs typeface="Arial" pitchFamily="34" charset="0"/>
              </a:rPr>
              <a:t>(</a:t>
            </a:r>
            <a:r>
              <a:rPr lang="en-US" sz="2400" dirty="0" err="1">
                <a:cs typeface="Arial" pitchFamily="34" charset="0"/>
              </a:rPr>
              <a:t>Va+Vc</a:t>
            </a:r>
            <a:r>
              <a:rPr lang="en-US" sz="2400" dirty="0">
                <a:cs typeface="Arial" pitchFamily="34" charset="0"/>
              </a:rPr>
              <a:t>)0.5cos(</a:t>
            </a:r>
            <a:r>
              <a:rPr lang="el-GR" sz="2400" dirty="0">
                <a:cs typeface="Arial" pitchFamily="34" charset="0"/>
              </a:rPr>
              <a:t>θ</a:t>
            </a:r>
            <a:r>
              <a:rPr lang="en-US" sz="2400" dirty="0">
                <a:cs typeface="Arial" pitchFamily="34" charset="0"/>
              </a:rPr>
              <a:t>) + </a:t>
            </a:r>
            <a:r>
              <a:rPr lang="en-US" sz="2400" dirty="0" err="1">
                <a:cs typeface="Arial" pitchFamily="34" charset="0"/>
              </a:rPr>
              <a:t>Ib</a:t>
            </a:r>
            <a:r>
              <a:rPr lang="en-US" sz="2400" dirty="0">
                <a:cs typeface="Arial" pitchFamily="34" charset="0"/>
              </a:rPr>
              <a:t>(</a:t>
            </a:r>
            <a:r>
              <a:rPr lang="en-US" sz="2400" dirty="0" err="1">
                <a:cs typeface="Arial" pitchFamily="34" charset="0"/>
              </a:rPr>
              <a:t>Vc-Va</a:t>
            </a:r>
            <a:r>
              <a:rPr lang="en-US" sz="2400" dirty="0">
                <a:cs typeface="Arial" pitchFamily="34" charset="0"/>
              </a:rPr>
              <a:t>) 0.866sin(</a:t>
            </a:r>
            <a:r>
              <a:rPr lang="el-GR" sz="2400" dirty="0">
                <a:cs typeface="Arial" pitchFamily="34" charset="0"/>
              </a:rPr>
              <a:t>θ</a:t>
            </a:r>
            <a:r>
              <a:rPr lang="en-US" sz="2400" dirty="0">
                <a:cs typeface="Arial" pitchFamily="34" charset="0"/>
              </a:rPr>
              <a:t>) </a:t>
            </a:r>
          </a:p>
          <a:p>
            <a:pPr eaLnBrk="1" hangingPunct="1">
              <a:lnSpc>
                <a:spcPct val="90000"/>
              </a:lnSpc>
            </a:pPr>
            <a:r>
              <a:rPr lang="en-US" sz="2800" dirty="0">
                <a:cs typeface="Arial" pitchFamily="34" charset="0"/>
              </a:rPr>
              <a:t>Assuming</a:t>
            </a:r>
          </a:p>
          <a:p>
            <a:pPr lvl="1" eaLnBrk="1" hangingPunct="1">
              <a:lnSpc>
                <a:spcPct val="90000"/>
              </a:lnSpc>
            </a:pPr>
            <a:r>
              <a:rPr lang="en-US" sz="2400" dirty="0">
                <a:cs typeface="Arial" pitchFamily="34" charset="0"/>
              </a:rPr>
              <a:t>Assume </a:t>
            </a:r>
            <a:r>
              <a:rPr lang="en-US" sz="2400" dirty="0" err="1">
                <a:cs typeface="Arial" pitchFamily="34" charset="0"/>
              </a:rPr>
              <a:t>Vb</a:t>
            </a:r>
            <a:r>
              <a:rPr lang="en-US" sz="2400" dirty="0">
                <a:cs typeface="Arial" pitchFamily="34" charset="0"/>
              </a:rPr>
              <a:t> = </a:t>
            </a:r>
            <a:r>
              <a:rPr lang="en-US" sz="2400" dirty="0" err="1">
                <a:cs typeface="Arial" pitchFamily="34" charset="0"/>
              </a:rPr>
              <a:t>Va</a:t>
            </a:r>
            <a:r>
              <a:rPr lang="en-US" sz="2400" dirty="0">
                <a:cs typeface="Arial" pitchFamily="34" charset="0"/>
              </a:rPr>
              <a:t> = </a:t>
            </a:r>
            <a:r>
              <a:rPr lang="en-US" sz="2400" dirty="0" err="1">
                <a:cs typeface="Arial" pitchFamily="34" charset="0"/>
              </a:rPr>
              <a:t>Vc</a:t>
            </a:r>
            <a:endParaRPr lang="en-US" sz="2400" dirty="0">
              <a:cs typeface="Arial" pitchFamily="34" charset="0"/>
            </a:endParaRPr>
          </a:p>
          <a:p>
            <a:pPr lvl="1" eaLnBrk="1" hangingPunct="1">
              <a:lnSpc>
                <a:spcPct val="90000"/>
              </a:lnSpc>
            </a:pPr>
            <a:r>
              <a:rPr lang="en-US" sz="2400" dirty="0">
                <a:cs typeface="Arial" pitchFamily="34" charset="0"/>
              </a:rPr>
              <a:t>And, they are exactly 120° apart </a:t>
            </a:r>
          </a:p>
          <a:p>
            <a:pPr eaLnBrk="1" hangingPunct="1">
              <a:lnSpc>
                <a:spcPct val="90000"/>
              </a:lnSpc>
            </a:pPr>
            <a:r>
              <a:rPr lang="en-US" sz="2800" dirty="0" err="1">
                <a:cs typeface="Arial" pitchFamily="34" charset="0"/>
              </a:rPr>
              <a:t>Pb</a:t>
            </a:r>
            <a:r>
              <a:rPr lang="en-US" sz="2800" dirty="0">
                <a:cs typeface="Arial" pitchFamily="34" charset="0"/>
              </a:rPr>
              <a:t> = </a:t>
            </a:r>
            <a:r>
              <a:rPr lang="en-US" sz="2800" dirty="0" err="1">
                <a:cs typeface="Arial" pitchFamily="34" charset="0"/>
              </a:rPr>
              <a:t>Ib</a:t>
            </a:r>
            <a:r>
              <a:rPr lang="en-US" sz="2800" dirty="0">
                <a:cs typeface="Arial" pitchFamily="34" charset="0"/>
              </a:rPr>
              <a:t>(2Vb)(0.5cos</a:t>
            </a:r>
            <a:r>
              <a:rPr lang="el-GR" sz="2800" dirty="0">
                <a:cs typeface="Arial" pitchFamily="34" charset="0"/>
              </a:rPr>
              <a:t>θ</a:t>
            </a:r>
            <a:r>
              <a:rPr lang="en-US" sz="2800" dirty="0">
                <a:cs typeface="Arial" pitchFamily="34" charset="0"/>
              </a:rPr>
              <a:t>) = </a:t>
            </a:r>
            <a:r>
              <a:rPr lang="en-US" sz="2800" dirty="0" err="1">
                <a:cs typeface="Arial" pitchFamily="34" charset="0"/>
              </a:rPr>
              <a:t>IbVbcos</a:t>
            </a:r>
            <a:r>
              <a:rPr lang="el-GR" sz="2800" dirty="0">
                <a:cs typeface="Arial" pitchFamily="34" charset="0"/>
              </a:rPr>
              <a:t>θ</a:t>
            </a:r>
            <a:endParaRPr lang="en-US" sz="2800" dirty="0">
              <a:cs typeface="Arial" pitchFamily="34" charset="0"/>
            </a:endParaRPr>
          </a:p>
          <a:p>
            <a:pPr eaLnBrk="1" hangingPunct="1">
              <a:lnSpc>
                <a:spcPct val="90000"/>
              </a:lnSpc>
            </a:pPr>
            <a:endParaRPr lang="el-GR" sz="2800" dirty="0">
              <a:cs typeface="Arial" pitchFamily="34" charset="0"/>
            </a:endParaRPr>
          </a:p>
        </p:txBody>
      </p:sp>
      <p:sp>
        <p:nvSpPr>
          <p:cNvPr id="2" name="Footer Placeholder 1">
            <a:extLst>
              <a:ext uri="{FF2B5EF4-FFF2-40B4-BE49-F238E27FC236}">
                <a16:creationId xmlns:a16="http://schemas.microsoft.com/office/drawing/2014/main" id="{001EF09E-2C55-D3AE-C1EB-F9ECA75E5D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B24F8D4-F764-D853-6D33-669E19ED7474}"/>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45</a:t>
            </a:fld>
            <a:endParaRPr lang="en-US">
              <a:solidFill>
                <a:srgbClr val="000000"/>
              </a:solidFill>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690562"/>
          </a:xfrm>
        </p:spPr>
        <p:txBody>
          <a:bodyPr/>
          <a:lstStyle/>
          <a:p>
            <a:pPr eaLnBrk="1" hangingPunct="1"/>
            <a:r>
              <a:rPr lang="en-US" dirty="0" err="1"/>
              <a:t>Blondel’s</a:t>
            </a:r>
            <a:r>
              <a:rPr lang="en-US" dirty="0"/>
              <a:t> Theorem</a:t>
            </a:r>
          </a:p>
        </p:txBody>
      </p:sp>
      <p:sp>
        <p:nvSpPr>
          <p:cNvPr id="52227" name="Rectangle 3"/>
          <p:cNvSpPr>
            <a:spLocks noGrp="1" noChangeArrowheads="1"/>
          </p:cNvSpPr>
          <p:nvPr>
            <p:ph idx="1"/>
          </p:nvPr>
        </p:nvSpPr>
        <p:spPr>
          <a:xfrm>
            <a:off x="577850" y="1239838"/>
            <a:ext cx="8064500" cy="4724400"/>
          </a:xfrm>
        </p:spPr>
        <p:txBody>
          <a:bodyPr/>
          <a:lstStyle/>
          <a:p>
            <a:pPr eaLnBrk="1" hangingPunct="1"/>
            <a:endParaRPr lang="en-US" dirty="0">
              <a:cs typeface="Arial" pitchFamily="34" charset="0"/>
            </a:endParaRPr>
          </a:p>
          <a:p>
            <a:pPr eaLnBrk="1" hangingPunct="1"/>
            <a:r>
              <a:rPr lang="en-US" dirty="0"/>
              <a:t>If </a:t>
            </a:r>
            <a:r>
              <a:rPr lang="en-US" dirty="0" err="1"/>
              <a:t>Va</a:t>
            </a:r>
            <a:r>
              <a:rPr lang="en-US" dirty="0"/>
              <a:t> </a:t>
            </a:r>
            <a:r>
              <a:rPr lang="en-US" dirty="0">
                <a:cs typeface="Arial" pitchFamily="34" charset="0"/>
              </a:rPr>
              <a:t>≠ </a:t>
            </a:r>
            <a:r>
              <a:rPr lang="en-US" dirty="0" err="1">
                <a:cs typeface="Arial" pitchFamily="34" charset="0"/>
              </a:rPr>
              <a:t>Vb</a:t>
            </a:r>
            <a:r>
              <a:rPr lang="en-US" dirty="0">
                <a:cs typeface="Arial" pitchFamily="34" charset="0"/>
              </a:rPr>
              <a:t> ≠ </a:t>
            </a:r>
            <a:r>
              <a:rPr lang="en-US" dirty="0" err="1">
                <a:cs typeface="Arial" pitchFamily="34" charset="0"/>
              </a:rPr>
              <a:t>Vc</a:t>
            </a:r>
            <a:r>
              <a:rPr lang="en-US" dirty="0">
                <a:cs typeface="Arial" pitchFamily="34" charset="0"/>
              </a:rPr>
              <a:t> then the error is</a:t>
            </a:r>
          </a:p>
          <a:p>
            <a:pPr eaLnBrk="1" hangingPunct="1"/>
            <a:r>
              <a:rPr lang="en-US" dirty="0">
                <a:cs typeface="Arial" pitchFamily="34" charset="0"/>
              </a:rPr>
              <a:t>%Error = </a:t>
            </a:r>
          </a:p>
          <a:p>
            <a:pPr eaLnBrk="1" hangingPunct="1">
              <a:buFontTx/>
              <a:buNone/>
            </a:pPr>
            <a:r>
              <a:rPr lang="en-US" sz="2800" dirty="0">
                <a:cs typeface="Arial" pitchFamily="34" charset="0"/>
              </a:rPr>
              <a:t>     </a:t>
            </a:r>
            <a:r>
              <a:rPr lang="en-US" sz="2400" dirty="0">
                <a:cs typeface="Arial" pitchFamily="34" charset="0"/>
              </a:rPr>
              <a:t>-</a:t>
            </a:r>
            <a:r>
              <a:rPr lang="en-US" sz="2400" dirty="0" err="1">
                <a:cs typeface="Arial" pitchFamily="34" charset="0"/>
              </a:rPr>
              <a:t>Ib</a:t>
            </a:r>
            <a:r>
              <a:rPr lang="en-US" sz="2400" dirty="0">
                <a:cs typeface="Arial" pitchFamily="34" charset="0"/>
              </a:rPr>
              <a:t>{(</a:t>
            </a:r>
            <a:r>
              <a:rPr lang="en-US" sz="2400" dirty="0" err="1">
                <a:cs typeface="Arial" pitchFamily="34" charset="0"/>
              </a:rPr>
              <a:t>Va+Vc</a:t>
            </a:r>
            <a:r>
              <a:rPr lang="en-US" sz="2400" dirty="0">
                <a:cs typeface="Arial" pitchFamily="34" charset="0"/>
              </a:rPr>
              <a:t>)/(2Vb) - (</a:t>
            </a:r>
            <a:r>
              <a:rPr lang="en-US" sz="2400" dirty="0" err="1">
                <a:cs typeface="Arial" pitchFamily="34" charset="0"/>
              </a:rPr>
              <a:t>Va-Vc</a:t>
            </a:r>
            <a:r>
              <a:rPr lang="en-US" sz="2400" dirty="0">
                <a:cs typeface="Arial" pitchFamily="34" charset="0"/>
              </a:rPr>
              <a:t>) 0.866sin(</a:t>
            </a:r>
            <a:r>
              <a:rPr lang="el-GR" sz="2400" dirty="0">
                <a:cs typeface="Arial" pitchFamily="34" charset="0"/>
              </a:rPr>
              <a:t>θ</a:t>
            </a:r>
            <a:r>
              <a:rPr lang="en-US" sz="2400" dirty="0">
                <a:cs typeface="Arial" pitchFamily="34" charset="0"/>
              </a:rPr>
              <a:t>)/(</a:t>
            </a:r>
            <a:r>
              <a:rPr lang="en-US" sz="2400" dirty="0" err="1">
                <a:cs typeface="Arial" pitchFamily="34" charset="0"/>
              </a:rPr>
              <a:t>Vbcos</a:t>
            </a:r>
            <a:r>
              <a:rPr lang="en-US" sz="2400" dirty="0">
                <a:cs typeface="Arial" pitchFamily="34" charset="0"/>
              </a:rPr>
              <a:t>(</a:t>
            </a:r>
            <a:r>
              <a:rPr lang="el-GR" sz="2400" dirty="0">
                <a:cs typeface="Arial" pitchFamily="34" charset="0"/>
              </a:rPr>
              <a:t>θ</a:t>
            </a:r>
            <a:r>
              <a:rPr lang="en-US" sz="2400" dirty="0">
                <a:cs typeface="Arial" pitchFamily="34" charset="0"/>
              </a:rPr>
              <a:t>))</a:t>
            </a:r>
          </a:p>
          <a:p>
            <a:pPr eaLnBrk="1" hangingPunct="1">
              <a:buFontTx/>
              <a:buNone/>
            </a:pPr>
            <a:endParaRPr lang="en-US" sz="2800" dirty="0">
              <a:cs typeface="Arial" pitchFamily="34" charset="0"/>
            </a:endParaRPr>
          </a:p>
          <a:p>
            <a:pPr eaLnBrk="1" hangingPunct="1">
              <a:buFontTx/>
              <a:buNone/>
            </a:pPr>
            <a:r>
              <a:rPr lang="en-US" sz="2800" dirty="0">
                <a:cs typeface="Arial" pitchFamily="34" charset="0"/>
              </a:rPr>
              <a:t>How big is this in reality?  If</a:t>
            </a:r>
          </a:p>
          <a:p>
            <a:pPr eaLnBrk="1" hangingPunct="1">
              <a:buFontTx/>
              <a:buNone/>
            </a:pPr>
            <a:r>
              <a:rPr lang="en-US" sz="2400" dirty="0" err="1">
                <a:cs typeface="Arial" pitchFamily="34" charset="0"/>
              </a:rPr>
              <a:t>Va</a:t>
            </a:r>
            <a:r>
              <a:rPr lang="en-US" sz="2400" dirty="0">
                <a:cs typeface="Arial" pitchFamily="34" charset="0"/>
              </a:rPr>
              <a:t>=117, </a:t>
            </a:r>
            <a:r>
              <a:rPr lang="en-US" sz="2400" dirty="0" err="1">
                <a:cs typeface="Arial" pitchFamily="34" charset="0"/>
              </a:rPr>
              <a:t>Vb</a:t>
            </a:r>
            <a:r>
              <a:rPr lang="en-US" sz="2400" dirty="0">
                <a:cs typeface="Arial" pitchFamily="34" charset="0"/>
              </a:rPr>
              <a:t>=120, </a:t>
            </a:r>
            <a:r>
              <a:rPr lang="en-US" sz="2400" dirty="0" err="1">
                <a:cs typeface="Arial" pitchFamily="34" charset="0"/>
              </a:rPr>
              <a:t>Vc</a:t>
            </a:r>
            <a:r>
              <a:rPr lang="en-US" sz="2400" dirty="0">
                <a:cs typeface="Arial" pitchFamily="34" charset="0"/>
              </a:rPr>
              <a:t>=119, PF=1 then E=-1.67%</a:t>
            </a:r>
          </a:p>
          <a:p>
            <a:pPr eaLnBrk="1" hangingPunct="1">
              <a:buNone/>
            </a:pPr>
            <a:r>
              <a:rPr lang="en-US" sz="2400" dirty="0" err="1">
                <a:cs typeface="Arial" pitchFamily="34" charset="0"/>
              </a:rPr>
              <a:t>Va</a:t>
            </a:r>
            <a:r>
              <a:rPr lang="en-US" sz="2400" dirty="0">
                <a:cs typeface="Arial" pitchFamily="34" charset="0"/>
              </a:rPr>
              <a:t>=117, </a:t>
            </a:r>
            <a:r>
              <a:rPr lang="en-US" sz="2400" dirty="0" err="1">
                <a:cs typeface="Arial" pitchFamily="34" charset="0"/>
              </a:rPr>
              <a:t>Vb</a:t>
            </a:r>
            <a:r>
              <a:rPr lang="en-US" sz="2400" dirty="0">
                <a:cs typeface="Arial" pitchFamily="34" charset="0"/>
              </a:rPr>
              <a:t>=116, </a:t>
            </a:r>
            <a:r>
              <a:rPr lang="en-US" sz="2400" dirty="0" err="1">
                <a:cs typeface="Arial" pitchFamily="34" charset="0"/>
              </a:rPr>
              <a:t>Vc</a:t>
            </a:r>
            <a:r>
              <a:rPr lang="en-US" sz="2400" dirty="0">
                <a:cs typeface="Arial" pitchFamily="34" charset="0"/>
              </a:rPr>
              <a:t>=119, PF=.866 then E=-1.67%</a:t>
            </a:r>
          </a:p>
          <a:p>
            <a:pPr eaLnBrk="1" hangingPunct="1">
              <a:buFontTx/>
              <a:buNone/>
            </a:pPr>
            <a:endParaRPr lang="en-US" sz="2800" dirty="0">
              <a:cs typeface="Arial" pitchFamily="34" charset="0"/>
            </a:endParaRPr>
          </a:p>
          <a:p>
            <a:pPr eaLnBrk="1" hangingPunct="1"/>
            <a:endParaRPr lang="el-GR" dirty="0">
              <a:cs typeface="Arial" pitchFamily="34" charset="0"/>
            </a:endParaRPr>
          </a:p>
        </p:txBody>
      </p:sp>
      <p:sp>
        <p:nvSpPr>
          <p:cNvPr id="2" name="Footer Placeholder 1">
            <a:extLst>
              <a:ext uri="{FF2B5EF4-FFF2-40B4-BE49-F238E27FC236}">
                <a16:creationId xmlns:a16="http://schemas.microsoft.com/office/drawing/2014/main" id="{D6CB64EC-9B87-E060-8629-65F3A0E05CE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5CDC02-6D70-A946-3C95-D6F011EFC8B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46</a:t>
            </a:fld>
            <a:endParaRPr lang="en-US">
              <a:solidFill>
                <a:srgbClr val="000000"/>
              </a:solidFill>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690562"/>
          </a:xfrm>
        </p:spPr>
        <p:txBody>
          <a:bodyPr/>
          <a:lstStyle/>
          <a:p>
            <a:pPr eaLnBrk="1" hangingPunct="1"/>
            <a:r>
              <a:rPr lang="en-US" dirty="0" err="1"/>
              <a:t>Blondel’s</a:t>
            </a:r>
            <a:r>
              <a:rPr lang="en-US" dirty="0"/>
              <a:t> Theorem</a:t>
            </a:r>
          </a:p>
        </p:txBody>
      </p:sp>
      <p:graphicFrame>
        <p:nvGraphicFramePr>
          <p:cNvPr id="5" name="Table 4">
            <a:extLst>
              <a:ext uri="{FF2B5EF4-FFF2-40B4-BE49-F238E27FC236}">
                <a16:creationId xmlns:a16="http://schemas.microsoft.com/office/drawing/2014/main" id="{D9D1E199-A3F4-49C1-95FD-40F69DA4F474}"/>
              </a:ext>
            </a:extLst>
          </p:cNvPr>
          <p:cNvGraphicFramePr>
            <a:graphicFrameLocks noGrp="1"/>
          </p:cNvGraphicFramePr>
          <p:nvPr>
            <p:extLst>
              <p:ext uri="{D42A27DB-BD31-4B8C-83A1-F6EECF244321}">
                <p14:modId xmlns:p14="http://schemas.microsoft.com/office/powerpoint/2010/main" val="3349896432"/>
              </p:ext>
            </p:extLst>
          </p:nvPr>
        </p:nvGraphicFramePr>
        <p:xfrm>
          <a:off x="1633406" y="1355130"/>
          <a:ext cx="6029588" cy="4806503"/>
        </p:xfrm>
        <a:graphic>
          <a:graphicData uri="http://schemas.openxmlformats.org/drawingml/2006/table">
            <a:tbl>
              <a:tblPr/>
              <a:tblGrid>
                <a:gridCol w="1729996">
                  <a:extLst>
                    <a:ext uri="{9D8B030D-6E8A-4147-A177-3AD203B41FA5}">
                      <a16:colId xmlns:a16="http://schemas.microsoft.com/office/drawing/2014/main" val="936315789"/>
                    </a:ext>
                  </a:extLst>
                </a:gridCol>
                <a:gridCol w="353849">
                  <a:extLst>
                    <a:ext uri="{9D8B030D-6E8A-4147-A177-3AD203B41FA5}">
                      <a16:colId xmlns:a16="http://schemas.microsoft.com/office/drawing/2014/main" val="4014141463"/>
                    </a:ext>
                  </a:extLst>
                </a:gridCol>
                <a:gridCol w="393172">
                  <a:extLst>
                    <a:ext uri="{9D8B030D-6E8A-4147-A177-3AD203B41FA5}">
                      <a16:colId xmlns:a16="http://schemas.microsoft.com/office/drawing/2014/main" val="1709137812"/>
                    </a:ext>
                  </a:extLst>
                </a:gridCol>
                <a:gridCol w="393172">
                  <a:extLst>
                    <a:ext uri="{9D8B030D-6E8A-4147-A177-3AD203B41FA5}">
                      <a16:colId xmlns:a16="http://schemas.microsoft.com/office/drawing/2014/main" val="3783405793"/>
                    </a:ext>
                  </a:extLst>
                </a:gridCol>
                <a:gridCol w="353849">
                  <a:extLst>
                    <a:ext uri="{9D8B030D-6E8A-4147-A177-3AD203B41FA5}">
                      <a16:colId xmlns:a16="http://schemas.microsoft.com/office/drawing/2014/main" val="512564241"/>
                    </a:ext>
                  </a:extLst>
                </a:gridCol>
                <a:gridCol w="353849">
                  <a:extLst>
                    <a:ext uri="{9D8B030D-6E8A-4147-A177-3AD203B41FA5}">
                      <a16:colId xmlns:a16="http://schemas.microsoft.com/office/drawing/2014/main" val="753825033"/>
                    </a:ext>
                  </a:extLst>
                </a:gridCol>
                <a:gridCol w="353849">
                  <a:extLst>
                    <a:ext uri="{9D8B030D-6E8A-4147-A177-3AD203B41FA5}">
                      <a16:colId xmlns:a16="http://schemas.microsoft.com/office/drawing/2014/main" val="1310248885"/>
                    </a:ext>
                  </a:extLst>
                </a:gridCol>
                <a:gridCol w="353849">
                  <a:extLst>
                    <a:ext uri="{9D8B030D-6E8A-4147-A177-3AD203B41FA5}">
                      <a16:colId xmlns:a16="http://schemas.microsoft.com/office/drawing/2014/main" val="2159640862"/>
                    </a:ext>
                  </a:extLst>
                </a:gridCol>
                <a:gridCol w="353849">
                  <a:extLst>
                    <a:ext uri="{9D8B030D-6E8A-4147-A177-3AD203B41FA5}">
                      <a16:colId xmlns:a16="http://schemas.microsoft.com/office/drawing/2014/main" val="3778177705"/>
                    </a:ext>
                  </a:extLst>
                </a:gridCol>
                <a:gridCol w="393172">
                  <a:extLst>
                    <a:ext uri="{9D8B030D-6E8A-4147-A177-3AD203B41FA5}">
                      <a16:colId xmlns:a16="http://schemas.microsoft.com/office/drawing/2014/main" val="1997993478"/>
                    </a:ext>
                  </a:extLst>
                </a:gridCol>
                <a:gridCol w="498491">
                  <a:extLst>
                    <a:ext uri="{9D8B030D-6E8A-4147-A177-3AD203B41FA5}">
                      <a16:colId xmlns:a16="http://schemas.microsoft.com/office/drawing/2014/main" val="1951643536"/>
                    </a:ext>
                  </a:extLst>
                </a:gridCol>
                <a:gridCol w="498491">
                  <a:extLst>
                    <a:ext uri="{9D8B030D-6E8A-4147-A177-3AD203B41FA5}">
                      <a16:colId xmlns:a16="http://schemas.microsoft.com/office/drawing/2014/main" val="94935726"/>
                    </a:ext>
                  </a:extLst>
                </a:gridCol>
              </a:tblGrid>
              <a:tr h="466248">
                <a:tc rowSpan="2">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Condition</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 V</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 I</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Phase A</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Phase B</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non-Blondel</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28038269"/>
                  </a:ext>
                </a:extLst>
              </a:tr>
              <a:tr h="284298">
                <a:tc vMerge="1">
                  <a:txBody>
                    <a:bodyPr/>
                    <a:lstStyle/>
                    <a:p>
                      <a:endParaRPr lang="en-US"/>
                    </a:p>
                  </a:txBody>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Imb</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Imb</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V</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van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ian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V</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vbn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ibn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 Err</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153766"/>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All balanced</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923839"/>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voltages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627700"/>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current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794533"/>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117</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123</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36281"/>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-0.43%</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514907"/>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50%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50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-1.43%</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109599"/>
                  </a:ext>
                </a:extLst>
              </a:tr>
              <a:tr h="238811">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40%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75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-2.44%</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605612"/>
                  </a:ext>
                </a:extLst>
              </a:tr>
              <a:tr h="30751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voltages</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015778"/>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current</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248734"/>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-0.99%</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057778"/>
                  </a:ext>
                </a:extLst>
              </a:tr>
              <a:tr h="30751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40%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75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-2.44%</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251082"/>
                  </a:ext>
                </a:extLst>
              </a:tr>
              <a:tr h="30751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voltages</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-2.61%</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443872"/>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current</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483469"/>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-3.46%</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620078"/>
                  </a:ext>
                </a:extLst>
              </a:tr>
              <a:tr h="315094">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40%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75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066586"/>
                  </a:ext>
                </a:extLst>
              </a:tr>
            </a:tbl>
          </a:graphicData>
        </a:graphic>
      </p:graphicFrame>
      <p:sp>
        <p:nvSpPr>
          <p:cNvPr id="6" name="TextBox 5">
            <a:extLst>
              <a:ext uri="{FF2B5EF4-FFF2-40B4-BE49-F238E27FC236}">
                <a16:creationId xmlns:a16="http://schemas.microsoft.com/office/drawing/2014/main" id="{E720DF5A-FDBF-4086-8688-4D19A56422ED}"/>
              </a:ext>
            </a:extLst>
          </p:cNvPr>
          <p:cNvSpPr txBox="1"/>
          <p:nvPr/>
        </p:nvSpPr>
        <p:spPr>
          <a:xfrm>
            <a:off x="1172547" y="965200"/>
            <a:ext cx="6951305" cy="369332"/>
          </a:xfrm>
          <a:prstGeom prst="rect">
            <a:avLst/>
          </a:prstGeom>
          <a:noFill/>
        </p:spPr>
        <p:txBody>
          <a:bodyPr wrap="square" rtlCol="0">
            <a:spAutoFit/>
          </a:bodyPr>
          <a:lstStyle/>
          <a:p>
            <a:pPr algn="ctr"/>
            <a:r>
              <a:rPr lang="en-US" dirty="0"/>
              <a:t>Power Measurements Handbook</a:t>
            </a:r>
          </a:p>
        </p:txBody>
      </p:sp>
      <p:sp>
        <p:nvSpPr>
          <p:cNvPr id="2" name="Footer Placeholder 1">
            <a:extLst>
              <a:ext uri="{FF2B5EF4-FFF2-40B4-BE49-F238E27FC236}">
                <a16:creationId xmlns:a16="http://schemas.microsoft.com/office/drawing/2014/main" id="{2A7397AE-6F1E-037F-5B9E-1C95C55EA62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DF8FA0F-FA62-24CB-F324-62AE0041B322}"/>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47</a:t>
            </a:fld>
            <a:endParaRPr lang="en-US">
              <a:solidFill>
                <a:srgbClr val="000000"/>
              </a:solidFill>
              <a:latin typeface="Arial" charset="0"/>
            </a:endParaRPr>
          </a:p>
        </p:txBody>
      </p:sp>
    </p:spTree>
    <p:extLst>
      <p:ext uri="{BB962C8B-B14F-4D97-AF65-F5344CB8AC3E}">
        <p14:creationId xmlns:p14="http://schemas.microsoft.com/office/powerpoint/2010/main" val="2394547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6259"/>
            <a:ext cx="8229600" cy="792162"/>
          </a:xfrm>
        </p:spPr>
        <p:txBody>
          <a:bodyPr/>
          <a:lstStyle/>
          <a:p>
            <a:pPr eaLnBrk="1" hangingPunct="1"/>
            <a:r>
              <a:rPr lang="en-US" dirty="0"/>
              <a:t>AC Theory – Power</a:t>
            </a:r>
          </a:p>
        </p:txBody>
      </p:sp>
      <p:sp>
        <p:nvSpPr>
          <p:cNvPr id="53251" name="Rectangle 3"/>
          <p:cNvSpPr>
            <a:spLocks noGrp="1" noChangeArrowheads="1"/>
          </p:cNvSpPr>
          <p:nvPr>
            <p:ph idx="1"/>
          </p:nvPr>
        </p:nvSpPr>
        <p:spPr>
          <a:xfrm>
            <a:off x="457200" y="1295400"/>
            <a:ext cx="8229600" cy="4419600"/>
          </a:xfrm>
        </p:spPr>
        <p:txBody>
          <a:bodyPr/>
          <a:lstStyle/>
          <a:p>
            <a:pPr eaLnBrk="1" hangingPunct="1"/>
            <a:r>
              <a:rPr lang="en-US" sz="2800" dirty="0"/>
              <a:t>Power is defined as     P = VI</a:t>
            </a:r>
          </a:p>
          <a:p>
            <a:pPr eaLnBrk="1" hangingPunct="1"/>
            <a:r>
              <a:rPr lang="en-US" sz="2800" dirty="0"/>
              <a:t>Since the voltage and current at every point in time for an AC signal is different, we have to distinguish between instantaneous power and average power. Generally when we say “power” we mean average power.</a:t>
            </a:r>
          </a:p>
          <a:p>
            <a:pPr eaLnBrk="1" hangingPunct="1"/>
            <a:r>
              <a:rPr lang="en-US" sz="2800" dirty="0"/>
              <a:t>Average power is only defined over an integer number of cycles.</a:t>
            </a:r>
          </a:p>
          <a:p>
            <a:pPr lvl="1" eaLnBrk="1" hangingPunct="1"/>
            <a:endParaRPr lang="en-US" sz="2400" dirty="0"/>
          </a:p>
        </p:txBody>
      </p:sp>
      <p:sp>
        <p:nvSpPr>
          <p:cNvPr id="53252"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 name="Footer Placeholder 1">
            <a:extLst>
              <a:ext uri="{FF2B5EF4-FFF2-40B4-BE49-F238E27FC236}">
                <a16:creationId xmlns:a16="http://schemas.microsoft.com/office/drawing/2014/main" id="{4BF25161-A109-B593-47AE-4A6CD89FFFC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5DBA8E2-3F60-3AAE-B101-936702DA4311}"/>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48</a:t>
            </a:fld>
            <a:endParaRPr lang="en-US">
              <a:solidFill>
                <a:srgbClr val="000000"/>
              </a:solidFill>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600" dirty="0"/>
              <a:t>Harmonics</a:t>
            </a:r>
            <a:br>
              <a:rPr lang="en-US" sz="3600" dirty="0"/>
            </a:br>
            <a:r>
              <a:rPr lang="en-US" sz="2800" dirty="0"/>
              <a:t>Curse of the Modern World</a:t>
            </a:r>
          </a:p>
        </p:txBody>
      </p:sp>
      <p:sp>
        <p:nvSpPr>
          <p:cNvPr id="54275" name="Rectangle 3"/>
          <p:cNvSpPr>
            <a:spLocks noGrp="1" noChangeArrowheads="1"/>
          </p:cNvSpPr>
          <p:nvPr>
            <p:ph idx="1"/>
          </p:nvPr>
        </p:nvSpPr>
        <p:spPr/>
        <p:txBody>
          <a:bodyPr/>
          <a:lstStyle/>
          <a:p>
            <a:pPr eaLnBrk="1" hangingPunct="1"/>
            <a:r>
              <a:rPr lang="en-US"/>
              <a:t>Every thing discussed so far was based on “Linear” loads.</a:t>
            </a:r>
          </a:p>
          <a:p>
            <a:pPr lvl="1" eaLnBrk="1" hangingPunct="1"/>
            <a:r>
              <a:rPr lang="en-US"/>
              <a:t>For linear loads the current is always a simple sine wave. Everything we have discussed is true.</a:t>
            </a:r>
          </a:p>
          <a:p>
            <a:pPr eaLnBrk="1" hangingPunct="1"/>
            <a:r>
              <a:rPr lang="en-US"/>
              <a:t>For nearly a century after AC power was in use ALL loads were linear.</a:t>
            </a:r>
          </a:p>
          <a:p>
            <a:pPr eaLnBrk="1" hangingPunct="1"/>
            <a:r>
              <a:rPr lang="en-US"/>
              <a:t>Today, many loads are NON-LINEAR.</a:t>
            </a:r>
          </a:p>
        </p:txBody>
      </p:sp>
      <p:sp>
        <p:nvSpPr>
          <p:cNvPr id="2" name="Footer Placeholder 1">
            <a:extLst>
              <a:ext uri="{FF2B5EF4-FFF2-40B4-BE49-F238E27FC236}">
                <a16:creationId xmlns:a16="http://schemas.microsoft.com/office/drawing/2014/main" id="{FCCF66C0-3E3F-5148-7707-B7BD91CADF0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4907A41-5683-CCD0-B077-3E13FAAF03D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49</a:t>
            </a:fld>
            <a:endParaRPr lang="en-US">
              <a:solidFill>
                <a:srgbClr val="0000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327378440"/>
              </p:ext>
            </p:extLst>
          </p:nvPr>
        </p:nvGraphicFramePr>
        <p:xfrm>
          <a:off x="904323" y="1278319"/>
          <a:ext cx="7335354" cy="4723815"/>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Rectangle 3"/>
          <p:cNvSpPr>
            <a:spLocks noGrp="1" noChangeArrowheads="1"/>
          </p:cNvSpPr>
          <p:nvPr>
            <p:ph type="title"/>
          </p:nvPr>
        </p:nvSpPr>
        <p:spPr/>
        <p:txBody>
          <a:bodyPr/>
          <a:lstStyle/>
          <a:p>
            <a:pPr eaLnBrk="1" hangingPunct="1"/>
            <a:r>
              <a:rPr lang="en-US" sz="3600" dirty="0"/>
              <a:t>Three Phase Theory</a:t>
            </a:r>
            <a:br>
              <a:rPr lang="en-US" sz="4800" dirty="0"/>
            </a:br>
            <a:r>
              <a:rPr lang="en-US" sz="2800" dirty="0"/>
              <a:t>Single Phase -</a:t>
            </a:r>
            <a:r>
              <a:rPr lang="en-US" sz="2800" b="1" dirty="0"/>
              <a:t> </a:t>
            </a:r>
            <a:r>
              <a:rPr lang="en-US" sz="2800" dirty="0"/>
              <a:t>Voltage Plot</a:t>
            </a:r>
          </a:p>
        </p:txBody>
      </p:sp>
      <p:sp>
        <p:nvSpPr>
          <p:cNvPr id="22532" name="Line 4"/>
          <p:cNvSpPr>
            <a:spLocks noChangeShapeType="1"/>
          </p:cNvSpPr>
          <p:nvPr/>
        </p:nvSpPr>
        <p:spPr bwMode="auto">
          <a:xfrm flipV="1">
            <a:off x="4956049" y="2183711"/>
            <a:ext cx="1344175" cy="0"/>
          </a:xfrm>
          <a:prstGeom prst="line">
            <a:avLst/>
          </a:prstGeom>
          <a:noFill/>
          <a:ln w="9525">
            <a:solidFill>
              <a:schemeClr val="tx1"/>
            </a:solidFill>
            <a:round/>
            <a:headEnd/>
            <a:tailEnd type="triangle" w="med" len="med"/>
          </a:ln>
        </p:spPr>
        <p:txBody>
          <a:bodyPr/>
          <a:lstStyle/>
          <a:p>
            <a:endParaRPr lang="en-US" dirty="0"/>
          </a:p>
        </p:txBody>
      </p:sp>
      <p:sp>
        <p:nvSpPr>
          <p:cNvPr id="22533" name="Line 5"/>
          <p:cNvSpPr>
            <a:spLocks noChangeShapeType="1"/>
          </p:cNvSpPr>
          <p:nvPr/>
        </p:nvSpPr>
        <p:spPr bwMode="auto">
          <a:xfrm flipH="1" flipV="1">
            <a:off x="6345564" y="2000355"/>
            <a:ext cx="0" cy="2131077"/>
          </a:xfrm>
          <a:prstGeom prst="line">
            <a:avLst/>
          </a:prstGeom>
          <a:noFill/>
          <a:ln w="9525">
            <a:solidFill>
              <a:schemeClr val="tx1"/>
            </a:solidFill>
            <a:round/>
            <a:headEnd/>
            <a:tailEnd/>
          </a:ln>
        </p:spPr>
        <p:txBody>
          <a:bodyPr/>
          <a:lstStyle/>
          <a:p>
            <a:endParaRPr lang="en-US"/>
          </a:p>
        </p:txBody>
      </p:sp>
      <p:sp>
        <p:nvSpPr>
          <p:cNvPr id="22534" name="Line 6"/>
          <p:cNvSpPr>
            <a:spLocks noChangeShapeType="1"/>
          </p:cNvSpPr>
          <p:nvPr/>
        </p:nvSpPr>
        <p:spPr bwMode="auto">
          <a:xfrm flipH="1">
            <a:off x="1646112" y="2183711"/>
            <a:ext cx="1804987" cy="0"/>
          </a:xfrm>
          <a:prstGeom prst="line">
            <a:avLst/>
          </a:prstGeom>
          <a:noFill/>
          <a:ln w="9525">
            <a:solidFill>
              <a:schemeClr val="tx1"/>
            </a:solidFill>
            <a:round/>
            <a:headEnd/>
            <a:tailEnd type="triangle" w="med" len="med"/>
          </a:ln>
        </p:spPr>
        <p:txBody>
          <a:bodyPr/>
          <a:lstStyle/>
          <a:p>
            <a:endParaRPr lang="en-US"/>
          </a:p>
        </p:txBody>
      </p:sp>
      <p:sp>
        <p:nvSpPr>
          <p:cNvPr id="22535" name="Text Box 7"/>
          <p:cNvSpPr txBox="1">
            <a:spLocks noChangeArrowheads="1"/>
          </p:cNvSpPr>
          <p:nvPr/>
        </p:nvSpPr>
        <p:spPr bwMode="auto">
          <a:xfrm>
            <a:off x="3451099" y="2000355"/>
            <a:ext cx="1504950" cy="366712"/>
          </a:xfrm>
          <a:prstGeom prst="rect">
            <a:avLst/>
          </a:prstGeom>
          <a:noFill/>
          <a:ln w="9525">
            <a:noFill/>
            <a:miter lim="800000"/>
            <a:headEnd/>
            <a:tailEnd/>
          </a:ln>
        </p:spPr>
        <p:txBody>
          <a:bodyPr wrap="none">
            <a:spAutoFit/>
          </a:bodyPr>
          <a:lstStyle/>
          <a:p>
            <a:r>
              <a:rPr lang="en-US" dirty="0"/>
              <a:t>ONE CYCLE</a:t>
            </a:r>
          </a:p>
        </p:txBody>
      </p:sp>
      <p:sp>
        <p:nvSpPr>
          <p:cNvPr id="22536" name="Text Box 8"/>
          <p:cNvSpPr txBox="1">
            <a:spLocks noChangeArrowheads="1"/>
          </p:cNvSpPr>
          <p:nvPr/>
        </p:nvSpPr>
        <p:spPr bwMode="auto">
          <a:xfrm>
            <a:off x="2498129" y="2940925"/>
            <a:ext cx="590550" cy="366713"/>
          </a:xfrm>
          <a:prstGeom prst="rect">
            <a:avLst/>
          </a:prstGeom>
          <a:noFill/>
          <a:ln w="9525">
            <a:noFill/>
            <a:miter lim="800000"/>
            <a:headEnd/>
            <a:tailEnd/>
          </a:ln>
        </p:spPr>
        <p:txBody>
          <a:bodyPr wrap="none">
            <a:spAutoFit/>
          </a:bodyPr>
          <a:lstStyle/>
          <a:p>
            <a:r>
              <a:rPr lang="en-US" dirty="0"/>
              <a:t>Van</a:t>
            </a:r>
          </a:p>
        </p:txBody>
      </p:sp>
      <p:sp>
        <p:nvSpPr>
          <p:cNvPr id="2" name="Footer Placeholder 1">
            <a:extLst>
              <a:ext uri="{FF2B5EF4-FFF2-40B4-BE49-F238E27FC236}">
                <a16:creationId xmlns:a16="http://schemas.microsoft.com/office/drawing/2014/main" id="{E45E8059-4FF0-67C8-E490-9E2C1BF6B8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4BB9D3-0A53-B819-5918-355E7E970966}"/>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a:t>
            </a:fld>
            <a:endParaRPr lang="en-US">
              <a:solidFill>
                <a:srgbClr val="000000"/>
              </a:solidFill>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156259"/>
            <a:ext cx="8229600" cy="792162"/>
          </a:xfrm>
        </p:spPr>
        <p:txBody>
          <a:bodyPr>
            <a:normAutofit/>
          </a:bodyPr>
          <a:lstStyle/>
          <a:p>
            <a:pPr eaLnBrk="1" hangingPunct="1"/>
            <a:r>
              <a:rPr lang="en-US" dirty="0"/>
              <a:t>Harmonic Load Waveform</a:t>
            </a:r>
          </a:p>
        </p:txBody>
      </p:sp>
      <p:graphicFrame>
        <p:nvGraphicFramePr>
          <p:cNvPr id="199684" name="Group 4"/>
          <p:cNvGraphicFramePr>
            <a:graphicFrameLocks noGrp="1"/>
          </p:cNvGraphicFramePr>
          <p:nvPr>
            <p:ph sz="half" idx="1"/>
          </p:nvPr>
        </p:nvGraphicFramePr>
        <p:xfrm>
          <a:off x="457200" y="1295400"/>
          <a:ext cx="3124200" cy="4525968"/>
        </p:xfrm>
        <a:graphic>
          <a:graphicData uri="http://schemas.openxmlformats.org/drawingml/2006/table">
            <a:tbl>
              <a:tblPr/>
              <a:tblGrid>
                <a:gridCol w="544513">
                  <a:extLst>
                    <a:ext uri="{9D8B030D-6E8A-4147-A177-3AD203B41FA5}">
                      <a16:colId xmlns:a16="http://schemas.microsoft.com/office/drawing/2014/main" val="20000"/>
                    </a:ext>
                  </a:extLst>
                </a:gridCol>
                <a:gridCol w="1817687">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290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Eq.#</a:t>
                      </a:r>
                      <a:endParaRPr kumimoji="0" lang="en-US" sz="1800" b="0" i="0" u="none" strike="noStrike" cap="none" normalizeH="0" baseline="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Quantity</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Phase A</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rgbClr val="FFFF99"/>
                    </a:solidFill>
                  </a:tcPr>
                </a:tc>
                <a:extLst>
                  <a:ext uri="{0D108BD9-81ED-4DB2-BD59-A6C34878D82A}">
                    <a16:rowId xmlns:a16="http://schemas.microsoft.com/office/drawing/2014/main" val="10000"/>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Pa = (∫ V(t)I(t)dt)</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Pb = ½∑V</a:t>
                      </a:r>
                      <a:r>
                        <a:rPr kumimoji="0" lang="en-US" sz="1200" b="0" i="1" u="none" strike="noStrike" cap="none" normalizeH="0" baseline="0">
                          <a:ln>
                            <a:noFill/>
                          </a:ln>
                          <a:solidFill>
                            <a:schemeClr val="tx1"/>
                          </a:solidFill>
                          <a:effectLst/>
                          <a:latin typeface="Arial" pitchFamily="34" charset="0"/>
                          <a:cs typeface="Arial" pitchFamily="34" charset="0"/>
                        </a:rPr>
                        <a:t>n</a:t>
                      </a:r>
                      <a:r>
                        <a:rPr kumimoji="0" lang="en-US" sz="1200" b="0" i="0" u="none" strike="noStrike" cap="none" normalizeH="0" baseline="0">
                          <a:ln>
                            <a:noFill/>
                          </a:ln>
                          <a:solidFill>
                            <a:schemeClr val="tx1"/>
                          </a:solidFill>
                          <a:effectLst/>
                          <a:latin typeface="Arial" pitchFamily="34" charset="0"/>
                          <a:cs typeface="Arial" pitchFamily="34" charset="0"/>
                        </a:rPr>
                        <a:t>In</a:t>
                      </a:r>
                      <a:r>
                        <a:rPr kumimoji="0" lang="en-US" sz="1200" b="1" i="0" u="none" strike="noStrike" cap="none" normalizeH="0" baseline="0">
                          <a:ln>
                            <a:noFill/>
                          </a:ln>
                          <a:solidFill>
                            <a:schemeClr val="tx1"/>
                          </a:solidFill>
                          <a:effectLst/>
                          <a:latin typeface="Arial" pitchFamily="34" charset="0"/>
                          <a:cs typeface="Arial" pitchFamily="34" charset="0"/>
                        </a:rPr>
                        <a:t>cos</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Q = ½∑VnIn</a:t>
                      </a:r>
                      <a:r>
                        <a:rPr kumimoji="0" lang="en-US" sz="1200" b="1" i="0" u="none" strike="noStrike" cap="none" normalizeH="0" baseline="0">
                          <a:ln>
                            <a:noFill/>
                          </a:ln>
                          <a:solidFill>
                            <a:schemeClr val="tx1"/>
                          </a:solidFill>
                          <a:effectLst/>
                          <a:latin typeface="Arial" pitchFamily="34" charset="0"/>
                          <a:cs typeface="Arial" pitchFamily="34" charset="0"/>
                        </a:rPr>
                        <a:t>sin</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Sa = Sqrt(P^2 +Q^2)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Sb = Vrms*Irms(DS)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Sc = Vrms*Irms(F)</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Pa/Sa</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Pb/Sb</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Pb/Sc</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3"/>
                  </a:ext>
                </a:extLst>
              </a:tr>
            </a:tbl>
          </a:graphicData>
        </a:graphic>
      </p:graphicFrame>
      <p:graphicFrame>
        <p:nvGraphicFramePr>
          <p:cNvPr id="16386" name="Object 3"/>
          <p:cNvGraphicFramePr>
            <a:graphicFrameLocks noGrp="1" noChangeAspect="1"/>
          </p:cNvGraphicFramePr>
          <p:nvPr>
            <p:ph sz="half" idx="2"/>
          </p:nvPr>
        </p:nvGraphicFramePr>
        <p:xfrm>
          <a:off x="3733800" y="2114550"/>
          <a:ext cx="4953000" cy="2932113"/>
        </p:xfrm>
        <a:graphic>
          <a:graphicData uri="http://schemas.openxmlformats.org/presentationml/2006/ole">
            <mc:AlternateContent xmlns:mc="http://schemas.openxmlformats.org/markup-compatibility/2006">
              <mc:Choice xmlns:v="urn:schemas-microsoft-com:vml" Requires="v">
                <p:oleObj name="Chart" r:id="rId3" imgW="7096225" imgH="4200709" progId="Excel.Sheet.8">
                  <p:embed/>
                </p:oleObj>
              </mc:Choice>
              <mc:Fallback>
                <p:oleObj name="Chart" r:id="rId3" imgW="7096225" imgH="4200709"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114550"/>
                        <a:ext cx="49530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31" name="Text Box 51"/>
          <p:cNvSpPr txBox="1">
            <a:spLocks noChangeArrowheads="1"/>
          </p:cNvSpPr>
          <p:nvPr/>
        </p:nvSpPr>
        <p:spPr bwMode="auto">
          <a:xfrm>
            <a:off x="2173535" y="5846079"/>
            <a:ext cx="5105400" cy="366713"/>
          </a:xfrm>
          <a:prstGeom prst="rect">
            <a:avLst/>
          </a:prstGeom>
          <a:noFill/>
          <a:ln w="9525">
            <a:noFill/>
            <a:miter lim="800000"/>
            <a:headEnd/>
            <a:tailEnd/>
          </a:ln>
        </p:spPr>
        <p:txBody>
          <a:bodyPr>
            <a:spAutoFit/>
          </a:bodyPr>
          <a:lstStyle/>
          <a:p>
            <a:pPr>
              <a:spcBef>
                <a:spcPct val="50000"/>
              </a:spcBef>
            </a:pPr>
            <a:r>
              <a:rPr lang="en-US" dirty="0"/>
              <a:t>V = 100Sin(</a:t>
            </a:r>
            <a:r>
              <a:rPr lang="el-GR" dirty="0">
                <a:latin typeface="Times New Roman" pitchFamily="18" charset="0"/>
                <a:cs typeface="Times New Roman" pitchFamily="18" charset="0"/>
              </a:rPr>
              <a:t>ω</a:t>
            </a:r>
            <a:r>
              <a:rPr lang="en-US" dirty="0">
                <a:latin typeface="Times New Roman" pitchFamily="18" charset="0"/>
                <a:cs typeface="Times New Roman" pitchFamily="18" charset="0"/>
              </a:rPr>
              <a:t>t)</a:t>
            </a:r>
            <a:r>
              <a:rPr lang="en-US" dirty="0">
                <a:cs typeface="Times New Roman" pitchFamily="18" charset="0"/>
              </a:rPr>
              <a:t>	I = 100Sin(</a:t>
            </a:r>
            <a:r>
              <a:rPr lang="el-GR" dirty="0"/>
              <a:t>ω</a:t>
            </a:r>
            <a:r>
              <a:rPr lang="en-US" dirty="0"/>
              <a:t>t) + 42Sin(5 </a:t>
            </a:r>
            <a:r>
              <a:rPr lang="el-GR" dirty="0"/>
              <a:t>ω</a:t>
            </a:r>
            <a:r>
              <a:rPr lang="en-US" dirty="0"/>
              <a:t>t)</a:t>
            </a:r>
            <a:endParaRPr lang="el-GR" dirty="0"/>
          </a:p>
        </p:txBody>
      </p:sp>
      <p:sp>
        <p:nvSpPr>
          <p:cNvPr id="2" name="Footer Placeholder 1">
            <a:extLst>
              <a:ext uri="{FF2B5EF4-FFF2-40B4-BE49-F238E27FC236}">
                <a16:creationId xmlns:a16="http://schemas.microsoft.com/office/drawing/2014/main" id="{B98CBE39-BFB5-B752-8EA2-8B515A69D39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C8708F7-CA2F-ECA9-5DAC-55BAC6E15724}"/>
              </a:ext>
            </a:extLst>
          </p:cNvPr>
          <p:cNvSpPr>
            <a:spLocks noGrp="1"/>
          </p:cNvSpPr>
          <p:nvPr>
            <p:ph type="sldNum" sz="quarter" idx="4"/>
          </p:nvPr>
        </p:nvSpPr>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50</a:t>
            </a:fld>
            <a:endParaRPr lang="en-US" dirty="0">
              <a:solidFill>
                <a:srgbClr val="000000"/>
              </a:solidFill>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457200" y="240348"/>
            <a:ext cx="8229600" cy="715962"/>
          </a:xfrm>
        </p:spPr>
        <p:txBody>
          <a:bodyPr>
            <a:normAutofit/>
          </a:bodyPr>
          <a:lstStyle/>
          <a:p>
            <a:pPr eaLnBrk="1" hangingPunct="1"/>
            <a:r>
              <a:rPr lang="en-US" dirty="0"/>
              <a:t>Harmonic Load Waveform</a:t>
            </a:r>
          </a:p>
        </p:txBody>
      </p:sp>
      <p:graphicFrame>
        <p:nvGraphicFramePr>
          <p:cNvPr id="201731" name="Group 3"/>
          <p:cNvGraphicFramePr>
            <a:graphicFrameLocks noGrp="1"/>
          </p:cNvGraphicFramePr>
          <p:nvPr>
            <p:ph type="clipArt" sz="half" idx="1"/>
          </p:nvPr>
        </p:nvGraphicFramePr>
        <p:xfrm>
          <a:off x="457200" y="1143000"/>
          <a:ext cx="4038600" cy="4525968"/>
        </p:xfrm>
        <a:graphic>
          <a:graphicData uri="http://schemas.openxmlformats.org/drawingml/2006/table">
            <a:tbl>
              <a:tblPr/>
              <a:tblGrid>
                <a:gridCol w="703263">
                  <a:extLst>
                    <a:ext uri="{9D8B030D-6E8A-4147-A177-3AD203B41FA5}">
                      <a16:colId xmlns:a16="http://schemas.microsoft.com/office/drawing/2014/main" val="20000"/>
                    </a:ext>
                  </a:extLst>
                </a:gridCol>
                <a:gridCol w="2351087">
                  <a:extLst>
                    <a:ext uri="{9D8B030D-6E8A-4147-A177-3AD203B41FA5}">
                      <a16:colId xmlns:a16="http://schemas.microsoft.com/office/drawing/2014/main" val="20001"/>
                    </a:ext>
                  </a:extLst>
                </a:gridCol>
                <a:gridCol w="984250">
                  <a:extLst>
                    <a:ext uri="{9D8B030D-6E8A-4147-A177-3AD203B41FA5}">
                      <a16:colId xmlns:a16="http://schemas.microsoft.com/office/drawing/2014/main" val="20002"/>
                    </a:ext>
                  </a:extLst>
                </a:gridCol>
              </a:tblGrid>
              <a:tr h="2905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Eq.#</a:t>
                      </a:r>
                      <a:endParaRPr kumimoji="0" lang="en-US" sz="1800" b="0" i="0" u="none" strike="noStrike" cap="none" normalizeH="0" baseline="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Quantity</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Phase A</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rgbClr val="FFFF99"/>
                    </a:solidFill>
                  </a:tcPr>
                </a:tc>
                <a:extLst>
                  <a:ext uri="{0D108BD9-81ED-4DB2-BD59-A6C34878D82A}">
                    <a16:rowId xmlns:a16="http://schemas.microsoft.com/office/drawing/2014/main" val="10000"/>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Pa = (∫ V(t)I(t)dt)</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Pb = ½∑V</a:t>
                      </a:r>
                      <a:r>
                        <a:rPr kumimoji="0" lang="en-US" sz="1200" b="0" i="1" u="none" strike="noStrike" cap="none" normalizeH="0" baseline="0">
                          <a:ln>
                            <a:noFill/>
                          </a:ln>
                          <a:solidFill>
                            <a:schemeClr val="tx1"/>
                          </a:solidFill>
                          <a:effectLst/>
                          <a:latin typeface="Arial" pitchFamily="34" charset="0"/>
                          <a:cs typeface="Arial" pitchFamily="34" charset="0"/>
                        </a:rPr>
                        <a:t>n</a:t>
                      </a:r>
                      <a:r>
                        <a:rPr kumimoji="0" lang="en-US" sz="1200" b="0" i="0" u="none" strike="noStrike" cap="none" normalizeH="0" baseline="0">
                          <a:ln>
                            <a:noFill/>
                          </a:ln>
                          <a:solidFill>
                            <a:schemeClr val="tx1"/>
                          </a:solidFill>
                          <a:effectLst/>
                          <a:latin typeface="Arial" pitchFamily="34" charset="0"/>
                          <a:cs typeface="Arial" pitchFamily="34" charset="0"/>
                        </a:rPr>
                        <a:t>In</a:t>
                      </a:r>
                      <a:r>
                        <a:rPr kumimoji="0" lang="en-US" sz="1200" b="1" i="0" u="none" strike="noStrike" cap="none" normalizeH="0" baseline="0">
                          <a:ln>
                            <a:noFill/>
                          </a:ln>
                          <a:solidFill>
                            <a:schemeClr val="tx1"/>
                          </a:solidFill>
                          <a:effectLst/>
                          <a:latin typeface="Arial" pitchFamily="34" charset="0"/>
                          <a:cs typeface="Arial" pitchFamily="34" charset="0"/>
                        </a:rPr>
                        <a:t>cos</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Q = ½∑VnIn</a:t>
                      </a:r>
                      <a:r>
                        <a:rPr kumimoji="0" lang="en-US" sz="1200" b="1" i="0" u="none" strike="noStrike" cap="none" normalizeH="0" baseline="0">
                          <a:ln>
                            <a:noFill/>
                          </a:ln>
                          <a:solidFill>
                            <a:schemeClr val="tx1"/>
                          </a:solidFill>
                          <a:effectLst/>
                          <a:latin typeface="Arial" pitchFamily="34" charset="0"/>
                          <a:cs typeface="Arial" pitchFamily="34" charset="0"/>
                        </a:rPr>
                        <a:t>sin</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Sa = Sqrt(P^2 +Q^2)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Sb = Vrms*Irms(DS)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Sc = Vrms*Irms(F)</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Pa/Sa</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Pb/Sb</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Pb/Sc</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7455" name="Rectangle 50"/>
          <p:cNvSpPr>
            <a:spLocks noGrp="1" noChangeArrowheads="1"/>
          </p:cNvSpPr>
          <p:nvPr>
            <p:ph type="body" sz="half" idx="2"/>
          </p:nvPr>
        </p:nvSpPr>
        <p:spPr>
          <a:xfrm>
            <a:off x="4648200" y="1143000"/>
            <a:ext cx="4038600" cy="4953000"/>
          </a:xfrm>
        </p:spPr>
        <p:txBody>
          <a:bodyPr/>
          <a:lstStyle/>
          <a:p>
            <a:pPr eaLnBrk="1" hangingPunct="1"/>
            <a:r>
              <a:rPr lang="en-US" sz="2000"/>
              <a:t>Important things to note:</a:t>
            </a:r>
          </a:p>
          <a:p>
            <a:pPr lvl="1" eaLnBrk="1" hangingPunct="1"/>
            <a:r>
              <a:rPr lang="en-US" sz="1800"/>
              <a:t>Because the voltage is NOT distorted, the harmonic in the current does not contribute to active power.</a:t>
            </a:r>
          </a:p>
          <a:p>
            <a:pPr lvl="1" eaLnBrk="1" hangingPunct="1"/>
            <a:r>
              <a:rPr lang="en-US" sz="1800"/>
              <a:t>It does contribute to the Apparent power.</a:t>
            </a:r>
          </a:p>
          <a:p>
            <a:pPr lvl="1" eaLnBrk="1" hangingPunct="1"/>
            <a:r>
              <a:rPr lang="en-US" sz="1800">
                <a:cs typeface="Arial" pitchFamily="34" charset="0"/>
              </a:rPr>
              <a:t>Does the Power Triangle hold</a:t>
            </a:r>
          </a:p>
          <a:p>
            <a:pPr lvl="1" eaLnBrk="1" hangingPunct="1"/>
            <a:endParaRPr lang="en-US" sz="1800">
              <a:cs typeface="Arial" pitchFamily="34" charset="0"/>
            </a:endParaRPr>
          </a:p>
          <a:p>
            <a:pPr lvl="1" eaLnBrk="1" hangingPunct="1"/>
            <a:endParaRPr lang="en-US" sz="1800">
              <a:cs typeface="Arial" pitchFamily="34" charset="0"/>
            </a:endParaRPr>
          </a:p>
          <a:p>
            <a:pPr lvl="1" eaLnBrk="1" hangingPunct="1"/>
            <a:r>
              <a:rPr lang="en-US" sz="1800">
                <a:cs typeface="Arial" pitchFamily="34" charset="0"/>
              </a:rPr>
              <a:t>There is considerable disagreement about the definition of various power quantities when harmonics are present.</a:t>
            </a:r>
          </a:p>
        </p:txBody>
      </p:sp>
      <p:sp>
        <p:nvSpPr>
          <p:cNvPr id="17456" name="Text Box 51"/>
          <p:cNvSpPr txBox="1">
            <a:spLocks noChangeArrowheads="1"/>
          </p:cNvSpPr>
          <p:nvPr/>
        </p:nvSpPr>
        <p:spPr bwMode="auto">
          <a:xfrm>
            <a:off x="2190890" y="5984557"/>
            <a:ext cx="5105400" cy="366713"/>
          </a:xfrm>
          <a:prstGeom prst="rect">
            <a:avLst/>
          </a:prstGeom>
          <a:noFill/>
          <a:ln w="9525">
            <a:noFill/>
            <a:miter lim="800000"/>
            <a:headEnd/>
            <a:tailEnd/>
          </a:ln>
        </p:spPr>
        <p:txBody>
          <a:bodyPr>
            <a:spAutoFit/>
          </a:bodyPr>
          <a:lstStyle/>
          <a:p>
            <a:pPr>
              <a:spcBef>
                <a:spcPct val="50000"/>
              </a:spcBef>
            </a:pPr>
            <a:r>
              <a:rPr lang="en-US" dirty="0"/>
              <a:t>V = 100Sin(</a:t>
            </a:r>
            <a:r>
              <a:rPr lang="el-GR" dirty="0">
                <a:latin typeface="Times New Roman" pitchFamily="18" charset="0"/>
                <a:cs typeface="Times New Roman" pitchFamily="18" charset="0"/>
              </a:rPr>
              <a:t>ω</a:t>
            </a:r>
            <a:r>
              <a:rPr lang="en-US" dirty="0">
                <a:latin typeface="Times New Roman" pitchFamily="18" charset="0"/>
                <a:cs typeface="Times New Roman" pitchFamily="18" charset="0"/>
              </a:rPr>
              <a:t>t)</a:t>
            </a:r>
            <a:r>
              <a:rPr lang="en-US" dirty="0">
                <a:cs typeface="Times New Roman" pitchFamily="18" charset="0"/>
              </a:rPr>
              <a:t>	I = 100Sin(</a:t>
            </a:r>
            <a:r>
              <a:rPr lang="el-GR" dirty="0"/>
              <a:t>ω</a:t>
            </a:r>
            <a:r>
              <a:rPr lang="en-US" dirty="0"/>
              <a:t>t) + 42Sin(5 </a:t>
            </a:r>
            <a:r>
              <a:rPr lang="el-GR" dirty="0"/>
              <a:t>ω</a:t>
            </a:r>
            <a:r>
              <a:rPr lang="en-US" dirty="0"/>
              <a:t>t)</a:t>
            </a:r>
            <a:endParaRPr lang="el-GR" dirty="0"/>
          </a:p>
        </p:txBody>
      </p:sp>
      <p:sp>
        <p:nvSpPr>
          <p:cNvPr id="17457" name="Rectangle 5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7410" name="Object 53"/>
          <p:cNvGraphicFramePr>
            <a:graphicFrameLocks noChangeAspect="1"/>
          </p:cNvGraphicFramePr>
          <p:nvPr>
            <p:extLst>
              <p:ext uri="{D42A27DB-BD31-4B8C-83A1-F6EECF244321}">
                <p14:modId xmlns:p14="http://schemas.microsoft.com/office/powerpoint/2010/main" val="3842564633"/>
              </p:ext>
            </p:extLst>
          </p:nvPr>
        </p:nvGraphicFramePr>
        <p:xfrm>
          <a:off x="5540375" y="3405984"/>
          <a:ext cx="2330450" cy="660400"/>
        </p:xfrm>
        <a:graphic>
          <a:graphicData uri="http://schemas.openxmlformats.org/presentationml/2006/ole">
            <mc:AlternateContent xmlns:mc="http://schemas.openxmlformats.org/markup-compatibility/2006">
              <mc:Choice xmlns:v="urn:schemas-microsoft-com:vml" Requires="v">
                <p:oleObj name="Equation" r:id="rId3" imgW="977760" imgH="279360" progId="Equation.3">
                  <p:embed/>
                </p:oleObj>
              </mc:Choice>
              <mc:Fallback>
                <p:oleObj name="Equation" r:id="rId3" imgW="977760" imgH="279360" progId="Equation.3">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75" y="3405984"/>
                        <a:ext cx="23304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98FF4CA4-1BAC-7FFC-2AD9-FC6BDBBAF050}"/>
              </a:ext>
            </a:extLst>
          </p:cNvPr>
          <p:cNvSpPr>
            <a:spLocks noGrp="1"/>
          </p:cNvSpPr>
          <p:nvPr>
            <p:ph type="sldNum" sz="quarter" idx="11"/>
          </p:nvPr>
        </p:nvSpPr>
        <p:spPr>
          <a:xfrm>
            <a:off x="7870825"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51</a:t>
            </a:fld>
            <a:endParaRPr lang="en-US" sz="1200" dirty="0">
              <a:solidFill>
                <a:srgbClr val="000000"/>
              </a:solidFill>
              <a:latin typeface="Arial" charset="0"/>
            </a:endParaRPr>
          </a:p>
        </p:txBody>
      </p:sp>
      <p:pic>
        <p:nvPicPr>
          <p:cNvPr id="6" name="Picture 5">
            <a:extLst>
              <a:ext uri="{FF2B5EF4-FFF2-40B4-BE49-F238E27FC236}">
                <a16:creationId xmlns:a16="http://schemas.microsoft.com/office/drawing/2014/main" id="{A3CC1801-3858-33D3-BA5C-1244682E1AA7}"/>
              </a:ext>
            </a:extLst>
          </p:cNvPr>
          <p:cNvPicPr>
            <a:picLocks noChangeAspect="1"/>
          </p:cNvPicPr>
          <p:nvPr/>
        </p:nvPicPr>
        <p:blipFill>
          <a:blip r:embed="rId5"/>
          <a:stretch>
            <a:fillRect/>
          </a:stretch>
        </p:blipFill>
        <p:spPr>
          <a:xfrm>
            <a:off x="305288" y="6301067"/>
            <a:ext cx="3084843" cy="36579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72750" y="136524"/>
            <a:ext cx="8229600" cy="811212"/>
          </a:xfrm>
        </p:spPr>
        <p:txBody>
          <a:bodyPr/>
          <a:lstStyle/>
          <a:p>
            <a:pPr eaLnBrk="1" hangingPunct="1"/>
            <a:r>
              <a:rPr lang="en-US" sz="4000" dirty="0"/>
              <a:t>3 Phase Power Measurement</a:t>
            </a:r>
          </a:p>
        </p:txBody>
      </p:sp>
      <p:sp>
        <p:nvSpPr>
          <p:cNvPr id="55299" name="Rectangle 3"/>
          <p:cNvSpPr>
            <a:spLocks noGrp="1" noChangeArrowheads="1"/>
          </p:cNvSpPr>
          <p:nvPr>
            <p:ph idx="1"/>
          </p:nvPr>
        </p:nvSpPr>
        <p:spPr>
          <a:xfrm>
            <a:off x="457200" y="1600200"/>
            <a:ext cx="8229600" cy="4440238"/>
          </a:xfrm>
        </p:spPr>
        <p:txBody>
          <a:bodyPr/>
          <a:lstStyle/>
          <a:p>
            <a:pPr eaLnBrk="1" hangingPunct="1"/>
            <a:r>
              <a:rPr lang="en-US"/>
              <a:t>We have discussed how to measure and view power quantities (W, VARs, VA) in a single phase case.</a:t>
            </a:r>
          </a:p>
          <a:p>
            <a:pPr eaLnBrk="1" hangingPunct="1"/>
            <a:r>
              <a:rPr lang="en-US"/>
              <a:t>How do we combine them in a multi-phase system?</a:t>
            </a:r>
          </a:p>
          <a:p>
            <a:pPr eaLnBrk="1" hangingPunct="1"/>
            <a:r>
              <a:rPr lang="en-US"/>
              <a:t>Two common approaches:</a:t>
            </a:r>
          </a:p>
          <a:p>
            <a:pPr lvl="1" eaLnBrk="1" hangingPunct="1"/>
            <a:r>
              <a:rPr lang="en-US"/>
              <a:t>Arithmetic</a:t>
            </a:r>
          </a:p>
          <a:p>
            <a:pPr lvl="1" eaLnBrk="1" hangingPunct="1"/>
            <a:r>
              <a:rPr lang="en-US"/>
              <a:t>Vectorial</a:t>
            </a:r>
          </a:p>
        </p:txBody>
      </p:sp>
      <p:sp>
        <p:nvSpPr>
          <p:cNvPr id="2" name="Footer Placeholder 1">
            <a:extLst>
              <a:ext uri="{FF2B5EF4-FFF2-40B4-BE49-F238E27FC236}">
                <a16:creationId xmlns:a16="http://schemas.microsoft.com/office/drawing/2014/main" id="{5A504912-8661-BFBD-F929-2627237ED4F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DB56AB6-EC91-F0BC-4D41-4B2756049B7B}"/>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52</a:t>
            </a:fld>
            <a:endParaRPr lang="en-US">
              <a:solidFill>
                <a:srgbClr val="000000"/>
              </a:solidFill>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36524"/>
            <a:ext cx="8229600" cy="811212"/>
          </a:xfrm>
        </p:spPr>
        <p:txBody>
          <a:bodyPr/>
          <a:lstStyle/>
          <a:p>
            <a:pPr eaLnBrk="1" hangingPunct="1"/>
            <a:r>
              <a:rPr lang="en-US" sz="4000" dirty="0"/>
              <a:t>3 Phase Power Measurement</a:t>
            </a:r>
          </a:p>
        </p:txBody>
      </p:sp>
      <p:pic>
        <p:nvPicPr>
          <p:cNvPr id="56323" name="Picture 6" descr="Vector-Arithmetic VA-2"/>
          <p:cNvPicPr>
            <a:picLocks noChangeAspect="1" noChangeArrowheads="1"/>
          </p:cNvPicPr>
          <p:nvPr/>
        </p:nvPicPr>
        <p:blipFill>
          <a:blip r:embed="rId3" cstate="print"/>
          <a:srcRect/>
          <a:stretch>
            <a:fillRect/>
          </a:stretch>
        </p:blipFill>
        <p:spPr bwMode="auto">
          <a:xfrm>
            <a:off x="1230313" y="1163638"/>
            <a:ext cx="6569075" cy="504825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35BB840D-6C92-F22E-1211-3F2AB9E9D24E}"/>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990B0D5F-DBF7-8D11-5A05-F91F1FEBEFA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53</a:t>
            </a:fld>
            <a:endParaRPr lang="en-US">
              <a:solidFill>
                <a:srgbClr val="000000"/>
              </a:solidFill>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533400" y="-26193"/>
            <a:ext cx="8229600" cy="1143000"/>
          </a:xfrm>
        </p:spPr>
        <p:txBody>
          <a:bodyPr/>
          <a:lstStyle/>
          <a:p>
            <a:pPr eaLnBrk="1" hangingPunct="1"/>
            <a:r>
              <a:rPr lang="en-US" sz="4000" dirty="0"/>
              <a:t>3 Phase Power Measurement</a:t>
            </a:r>
          </a:p>
        </p:txBody>
      </p:sp>
      <p:sp>
        <p:nvSpPr>
          <p:cNvPr id="18436" name="Rectangle 5"/>
          <p:cNvSpPr>
            <a:spLocks noGrp="1" noChangeArrowheads="1"/>
          </p:cNvSpPr>
          <p:nvPr>
            <p:ph type="body" sz="half" idx="1"/>
          </p:nvPr>
        </p:nvSpPr>
        <p:spPr>
          <a:xfrm>
            <a:off x="457200" y="1600200"/>
            <a:ext cx="8070850" cy="1598613"/>
          </a:xfrm>
          <a:noFill/>
        </p:spPr>
        <p:txBody>
          <a:bodyPr/>
          <a:lstStyle/>
          <a:p>
            <a:pPr eaLnBrk="1" hangingPunct="1"/>
            <a:r>
              <a:rPr lang="en-US" sz="2800"/>
              <a:t>VAR and VA calculations can lead to some strange results:</a:t>
            </a:r>
          </a:p>
          <a:p>
            <a:pPr lvl="1" eaLnBrk="1" hangingPunct="1"/>
            <a:r>
              <a:rPr lang="en-US" sz="2400"/>
              <a:t>If we define</a:t>
            </a:r>
          </a:p>
        </p:txBody>
      </p:sp>
      <p:graphicFrame>
        <p:nvGraphicFramePr>
          <p:cNvPr id="208036" name="Group 164"/>
          <p:cNvGraphicFramePr>
            <a:graphicFrameLocks noGrp="1"/>
          </p:cNvGraphicFramePr>
          <p:nvPr>
            <p:ph sz="quarter" idx="2"/>
          </p:nvPr>
        </p:nvGraphicFramePr>
        <p:xfrm>
          <a:off x="654050" y="4427538"/>
          <a:ext cx="4038600" cy="1463040"/>
        </p:xfrm>
        <a:graphic>
          <a:graphicData uri="http://schemas.openxmlformats.org/drawingml/2006/table">
            <a:tbl>
              <a:tblPr/>
              <a:tblGrid>
                <a:gridCol w="946150">
                  <a:extLst>
                    <a:ext uri="{9D8B030D-6E8A-4147-A177-3AD203B41FA5}">
                      <a16:colId xmlns:a16="http://schemas.microsoft.com/office/drawing/2014/main" val="20000"/>
                    </a:ext>
                  </a:extLst>
                </a:gridCol>
                <a:gridCol w="1074738">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PH</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W</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Q</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VA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120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55</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132</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C</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120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-55</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132</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Arithmetic VA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364</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Vector VA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340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8434" name="Object 157"/>
          <p:cNvGraphicFramePr>
            <a:graphicFrameLocks noGrp="1" noChangeAspect="1"/>
          </p:cNvGraphicFramePr>
          <p:nvPr>
            <p:ph sz="quarter" idx="3"/>
          </p:nvPr>
        </p:nvGraphicFramePr>
        <p:xfrm>
          <a:off x="1692275" y="3044825"/>
          <a:ext cx="5645150" cy="623888"/>
        </p:xfrm>
        <a:graphic>
          <a:graphicData uri="http://schemas.openxmlformats.org/presentationml/2006/ole">
            <mc:AlternateContent xmlns:mc="http://schemas.openxmlformats.org/markup-compatibility/2006">
              <mc:Choice xmlns:v="urn:schemas-microsoft-com:vml" Requires="v">
                <p:oleObj name="Equation" r:id="rId3" imgW="2527200" imgH="279360" progId="Equation.3">
                  <p:embed/>
                </p:oleObj>
              </mc:Choice>
              <mc:Fallback>
                <p:oleObj name="Equation" r:id="rId3" imgW="2527200" imgH="279360" progId="Equation.3">
                  <p:embed/>
                  <p:pic>
                    <p:nvPicPr>
                      <p:cNvPr id="0" name="Object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044825"/>
                        <a:ext cx="5645150"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70" name="Picture 4" descr="Vector-Arithmetic VA-1"/>
          <p:cNvPicPr>
            <a:picLocks noChangeAspect="1" noChangeArrowheads="1"/>
          </p:cNvPicPr>
          <p:nvPr/>
        </p:nvPicPr>
        <p:blipFill>
          <a:blip r:embed="rId5" cstate="print"/>
          <a:srcRect/>
          <a:stretch>
            <a:fillRect/>
          </a:stretch>
        </p:blipFill>
        <p:spPr bwMode="auto">
          <a:xfrm>
            <a:off x="5110163" y="4503738"/>
            <a:ext cx="3686175" cy="132715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96A52AC6-6007-6837-AB30-38FC3D2C4279}"/>
              </a:ext>
            </a:extLst>
          </p:cNvPr>
          <p:cNvSpPr>
            <a:spLocks noGrp="1"/>
          </p:cNvSpPr>
          <p:nvPr>
            <p:ph type="sldNum" sz="quarter" idx="11"/>
          </p:nvPr>
        </p:nvSpPr>
        <p:spPr>
          <a:xfrm>
            <a:off x="7913235"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54</a:t>
            </a:fld>
            <a:endParaRPr lang="en-US" sz="1200" dirty="0">
              <a:solidFill>
                <a:srgbClr val="000000"/>
              </a:solidFill>
              <a:latin typeface="Arial" charset="0"/>
            </a:endParaRPr>
          </a:p>
        </p:txBody>
      </p:sp>
      <p:pic>
        <p:nvPicPr>
          <p:cNvPr id="4" name="Picture 3">
            <a:extLst>
              <a:ext uri="{FF2B5EF4-FFF2-40B4-BE49-F238E27FC236}">
                <a16:creationId xmlns:a16="http://schemas.microsoft.com/office/drawing/2014/main" id="{6B2FD4F4-4FE4-4A04-3FB4-C39536F18BEB}"/>
              </a:ext>
            </a:extLst>
          </p:cNvPr>
          <p:cNvPicPr>
            <a:picLocks noChangeAspect="1"/>
          </p:cNvPicPr>
          <p:nvPr/>
        </p:nvPicPr>
        <p:blipFill>
          <a:blip r:embed="rId6"/>
          <a:stretch>
            <a:fillRect/>
          </a:stretch>
        </p:blipFill>
        <p:spPr>
          <a:xfrm>
            <a:off x="533400" y="6283611"/>
            <a:ext cx="3084843" cy="36579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97108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CA9EB4C-DFB2-76F3-7230-1FA64B567AC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E87BF99-A4F6-C6FC-90F8-A34100C6DBC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55</a:t>
            </a:fld>
            <a:endParaRPr lang="en-US">
              <a:solidFill>
                <a:srgbClr val="000000"/>
              </a:solidFill>
              <a:latin typeface="Arial" charset="0"/>
            </a:endParaRPr>
          </a:p>
        </p:txBody>
      </p:sp>
      <p:sp>
        <p:nvSpPr>
          <p:cNvPr id="4" name="Rectangle 2">
            <a:extLst>
              <a:ext uri="{FF2B5EF4-FFF2-40B4-BE49-F238E27FC236}">
                <a16:creationId xmlns:a16="http://schemas.microsoft.com/office/drawing/2014/main" id="{AD25F89D-8D7E-3F57-0F01-0F138B00EB0A}"/>
              </a:ext>
            </a:extLst>
          </p:cNvPr>
          <p:cNvSpPr txBox="1">
            <a:spLocks noChangeArrowheads="1"/>
          </p:cNvSpPr>
          <p:nvPr/>
        </p:nvSpPr>
        <p:spPr>
          <a:xfrm>
            <a:off x="533400" y="-26193"/>
            <a:ext cx="8229600" cy="1143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4400" kern="1200" cap="small" dirty="0" smtClean="0">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4000" dirty="0"/>
              <a:t>Questions and Discussion</a:t>
            </a:r>
          </a:p>
        </p:txBody>
      </p:sp>
      <p:sp>
        <p:nvSpPr>
          <p:cNvPr id="5" name="Rectangle 5">
            <a:extLst>
              <a:ext uri="{FF2B5EF4-FFF2-40B4-BE49-F238E27FC236}">
                <a16:creationId xmlns:a16="http://schemas.microsoft.com/office/drawing/2014/main" id="{1297440F-CD85-9A19-0BC7-354B626DB95B}"/>
              </a:ext>
            </a:extLst>
          </p:cNvPr>
          <p:cNvSpPr txBox="1">
            <a:spLocks noChangeArrowheads="1"/>
          </p:cNvSpPr>
          <p:nvPr/>
        </p:nvSpPr>
        <p:spPr>
          <a:xfrm>
            <a:off x="533400" y="1514476"/>
            <a:ext cx="7886700" cy="4841875"/>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pPr>
            <a:r>
              <a:rPr lang="en-US" altLang="en-US" dirty="0">
                <a:latin typeface="Arial"/>
                <a:cs typeface="Arial"/>
              </a:rPr>
              <a:t>Jim McGill</a:t>
            </a:r>
          </a:p>
          <a:p>
            <a:pPr algn="ctr" fontAlgn="auto">
              <a:spcAft>
                <a:spcPts val="0"/>
              </a:spcAft>
              <a:buFont typeface="Arial" panose="020B0604020202020204" pitchFamily="34" charset="0"/>
              <a:buNone/>
            </a:pPr>
            <a:r>
              <a:rPr lang="en-US" altLang="en-US" sz="1800" dirty="0">
                <a:solidFill>
                  <a:srgbClr val="000000"/>
                </a:solidFill>
                <a:latin typeface="Arial"/>
                <a:cs typeface="Arial"/>
              </a:rPr>
              <a:t>Canadian Sales Manager</a:t>
            </a:r>
            <a:endParaRPr lang="en-US" altLang="en-US" dirty="0">
              <a:solidFill>
                <a:srgbClr val="000000"/>
              </a:solidFill>
              <a:latin typeface="Arial"/>
              <a:cs typeface="Arial"/>
            </a:endParaRPr>
          </a:p>
          <a:p>
            <a:pPr algn="ctr" fontAlgn="auto">
              <a:spcAft>
                <a:spcPts val="0"/>
              </a:spcAft>
              <a:buFontTx/>
              <a:buNone/>
            </a:pPr>
            <a:r>
              <a:rPr lang="en-US" altLang="en-US" sz="2000" dirty="0">
                <a:solidFill>
                  <a:srgbClr val="FF0000"/>
                </a:solidFill>
                <a:latin typeface="Arial"/>
                <a:cs typeface="Arial"/>
              </a:rPr>
              <a:t>jim.mcgill@tescometering.com</a:t>
            </a:r>
          </a:p>
          <a:p>
            <a:pPr algn="ctr" fontAlgn="auto">
              <a:spcAft>
                <a:spcPts val="0"/>
              </a:spcAft>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fontAlgn="auto">
              <a:spcAft>
                <a:spcPts val="0"/>
              </a:spcAft>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fontAlgn="auto">
              <a:spcAft>
                <a:spcPts val="0"/>
              </a:spcAft>
              <a:buFontTx/>
              <a:buNone/>
            </a:pPr>
            <a:r>
              <a:rPr lang="en-US" altLang="en-US" sz="1800" i="1" dirty="0">
                <a:latin typeface="Arial" panose="020B0604020202020204" pitchFamily="34" charset="0"/>
                <a:cs typeface="Arial" panose="020B0604020202020204" pitchFamily="34" charset="0"/>
              </a:rPr>
              <a:t>Bristol, PA</a:t>
            </a:r>
          </a:p>
          <a:p>
            <a:pPr algn="ctr" fontAlgn="auto">
              <a:spcAft>
                <a:spcPts val="0"/>
              </a:spcAft>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fontAlgn="auto">
              <a:spcAft>
                <a:spcPts val="0"/>
              </a:spcAft>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fontAlgn="auto">
              <a:spcAft>
                <a:spcPts val="0"/>
              </a:spcAft>
              <a:buFontTx/>
              <a:buNone/>
            </a:pPr>
            <a:endParaRPr lang="en-US" altLang="en-US" sz="2300" dirty="0">
              <a:solidFill>
                <a:srgbClr val="CC3300"/>
              </a:solidFill>
            </a:endParaRPr>
          </a:p>
        </p:txBody>
      </p:sp>
      <p:sp>
        <p:nvSpPr>
          <p:cNvPr id="6" name="TextBox 3">
            <a:extLst>
              <a:ext uri="{FF2B5EF4-FFF2-40B4-BE49-F238E27FC236}">
                <a16:creationId xmlns:a16="http://schemas.microsoft.com/office/drawing/2014/main" id="{CB05058A-62E3-A325-8EFA-AB2EF9DAFC91}"/>
              </a:ext>
            </a:extLst>
          </p:cNvPr>
          <p:cNvSpPr txBox="1">
            <a:spLocks noChangeArrowheads="1"/>
          </p:cNvSpPr>
          <p:nvPr/>
        </p:nvSpPr>
        <p:spPr bwMode="auto">
          <a:xfrm>
            <a:off x="914400" y="5613906"/>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Chart 11"/>
          <p:cNvGraphicFramePr>
            <a:graphicFrameLocks/>
          </p:cNvGraphicFramePr>
          <p:nvPr/>
        </p:nvGraphicFramePr>
        <p:xfrm>
          <a:off x="923526" y="1316725"/>
          <a:ext cx="7143330" cy="4739768"/>
        </p:xfrm>
        <a:graphic>
          <a:graphicData uri="http://schemas.openxmlformats.org/drawingml/2006/chart">
            <c:chart xmlns:c="http://schemas.openxmlformats.org/drawingml/2006/chart" xmlns:r="http://schemas.openxmlformats.org/officeDocument/2006/relationships" r:id="rId3"/>
          </a:graphicData>
        </a:graphic>
      </p:graphicFrame>
      <p:sp>
        <p:nvSpPr>
          <p:cNvPr id="162819" name="Rectangle 3"/>
          <p:cNvSpPr>
            <a:spLocks noGrp="1" noChangeArrowheads="1"/>
          </p:cNvSpPr>
          <p:nvPr>
            <p:ph type="title"/>
          </p:nvPr>
        </p:nvSpPr>
        <p:spPr/>
        <p:txBody>
          <a:bodyPr/>
          <a:lstStyle/>
          <a:p>
            <a:pPr eaLnBrk="1" hangingPunct="1"/>
            <a:r>
              <a:rPr lang="en-US" sz="3600" dirty="0"/>
              <a:t>Three Phase Theory</a:t>
            </a:r>
            <a:br>
              <a:rPr lang="en-US" sz="4800" b="1" dirty="0"/>
            </a:br>
            <a:r>
              <a:rPr lang="en-US" sz="2800" dirty="0"/>
              <a:t>Two Phases -</a:t>
            </a:r>
            <a:r>
              <a:rPr lang="en-US" sz="2800" b="1" dirty="0"/>
              <a:t> </a:t>
            </a:r>
            <a:r>
              <a:rPr lang="en-US" sz="2800" dirty="0"/>
              <a:t>Voltage Plot</a:t>
            </a:r>
          </a:p>
        </p:txBody>
      </p:sp>
      <p:sp>
        <p:nvSpPr>
          <p:cNvPr id="23556" name="Line 4"/>
          <p:cNvSpPr>
            <a:spLocks noChangeShapeType="1"/>
          </p:cNvSpPr>
          <p:nvPr/>
        </p:nvSpPr>
        <p:spPr bwMode="auto">
          <a:xfrm flipV="1">
            <a:off x="4418380" y="1969610"/>
            <a:ext cx="1842720" cy="437"/>
          </a:xfrm>
          <a:prstGeom prst="line">
            <a:avLst/>
          </a:prstGeom>
          <a:noFill/>
          <a:ln w="9525">
            <a:solidFill>
              <a:schemeClr val="tx1"/>
            </a:solidFill>
            <a:round/>
            <a:headEnd/>
            <a:tailEnd type="triangle" w="med" len="med"/>
          </a:ln>
        </p:spPr>
        <p:txBody>
          <a:bodyPr/>
          <a:lstStyle/>
          <a:p>
            <a:endParaRPr lang="en-US"/>
          </a:p>
        </p:txBody>
      </p:sp>
      <p:sp>
        <p:nvSpPr>
          <p:cNvPr id="23557" name="Line 5"/>
          <p:cNvSpPr>
            <a:spLocks noChangeShapeType="1"/>
          </p:cNvSpPr>
          <p:nvPr/>
        </p:nvSpPr>
        <p:spPr bwMode="auto">
          <a:xfrm flipV="1">
            <a:off x="6261820" y="1854395"/>
            <a:ext cx="0" cy="1751012"/>
          </a:xfrm>
          <a:prstGeom prst="line">
            <a:avLst/>
          </a:prstGeom>
          <a:noFill/>
          <a:ln w="9525">
            <a:solidFill>
              <a:schemeClr val="tx1"/>
            </a:solidFill>
            <a:round/>
            <a:headEnd/>
            <a:tailEnd/>
          </a:ln>
        </p:spPr>
        <p:txBody>
          <a:bodyPr/>
          <a:lstStyle/>
          <a:p>
            <a:endParaRPr lang="en-US"/>
          </a:p>
        </p:txBody>
      </p:sp>
      <p:sp>
        <p:nvSpPr>
          <p:cNvPr id="23558" name="Line 6"/>
          <p:cNvSpPr>
            <a:spLocks noChangeShapeType="1"/>
          </p:cNvSpPr>
          <p:nvPr/>
        </p:nvSpPr>
        <p:spPr bwMode="auto">
          <a:xfrm flipH="1" flipV="1">
            <a:off x="1691625" y="1969610"/>
            <a:ext cx="1190625" cy="0"/>
          </a:xfrm>
          <a:prstGeom prst="line">
            <a:avLst/>
          </a:prstGeom>
          <a:noFill/>
          <a:ln w="9525">
            <a:solidFill>
              <a:schemeClr val="tx1"/>
            </a:solidFill>
            <a:round/>
            <a:headEnd/>
            <a:tailEnd type="triangle" w="med" len="med"/>
          </a:ln>
        </p:spPr>
        <p:txBody>
          <a:bodyPr/>
          <a:lstStyle/>
          <a:p>
            <a:endParaRPr lang="en-US"/>
          </a:p>
        </p:txBody>
      </p:sp>
      <p:sp>
        <p:nvSpPr>
          <p:cNvPr id="23559" name="Text Box 7"/>
          <p:cNvSpPr txBox="1">
            <a:spLocks noChangeArrowheads="1"/>
          </p:cNvSpPr>
          <p:nvPr/>
        </p:nvSpPr>
        <p:spPr bwMode="auto">
          <a:xfrm>
            <a:off x="2920585" y="1777585"/>
            <a:ext cx="1504950" cy="366713"/>
          </a:xfrm>
          <a:prstGeom prst="rect">
            <a:avLst/>
          </a:prstGeom>
          <a:noFill/>
          <a:ln w="9525">
            <a:noFill/>
            <a:miter lim="800000"/>
            <a:headEnd/>
            <a:tailEnd/>
          </a:ln>
        </p:spPr>
        <p:txBody>
          <a:bodyPr wrap="none">
            <a:spAutoFit/>
          </a:bodyPr>
          <a:lstStyle/>
          <a:p>
            <a:r>
              <a:rPr lang="en-US" dirty="0"/>
              <a:t>ONE CYCLE</a:t>
            </a:r>
          </a:p>
        </p:txBody>
      </p:sp>
      <p:sp>
        <p:nvSpPr>
          <p:cNvPr id="23560" name="Text Box 8"/>
          <p:cNvSpPr txBox="1">
            <a:spLocks noChangeArrowheads="1"/>
          </p:cNvSpPr>
          <p:nvPr/>
        </p:nvSpPr>
        <p:spPr bwMode="auto">
          <a:xfrm>
            <a:off x="2498725" y="2524125"/>
            <a:ext cx="590550" cy="366713"/>
          </a:xfrm>
          <a:prstGeom prst="rect">
            <a:avLst/>
          </a:prstGeom>
          <a:noFill/>
          <a:ln w="9525">
            <a:noFill/>
            <a:miter lim="800000"/>
            <a:headEnd/>
            <a:tailEnd/>
          </a:ln>
        </p:spPr>
        <p:txBody>
          <a:bodyPr wrap="none">
            <a:spAutoFit/>
          </a:bodyPr>
          <a:lstStyle/>
          <a:p>
            <a:r>
              <a:rPr lang="en-US"/>
              <a:t>Van</a:t>
            </a:r>
          </a:p>
        </p:txBody>
      </p:sp>
      <p:sp>
        <p:nvSpPr>
          <p:cNvPr id="23561" name="Text Box 9"/>
          <p:cNvSpPr txBox="1">
            <a:spLocks noChangeArrowheads="1"/>
          </p:cNvSpPr>
          <p:nvPr/>
        </p:nvSpPr>
        <p:spPr bwMode="auto">
          <a:xfrm>
            <a:off x="4057650" y="2524125"/>
            <a:ext cx="590550" cy="366713"/>
          </a:xfrm>
          <a:prstGeom prst="rect">
            <a:avLst/>
          </a:prstGeom>
          <a:noFill/>
          <a:ln w="9525">
            <a:noFill/>
            <a:miter lim="800000"/>
            <a:headEnd/>
            <a:tailEnd/>
          </a:ln>
        </p:spPr>
        <p:txBody>
          <a:bodyPr wrap="none">
            <a:spAutoFit/>
          </a:bodyPr>
          <a:lstStyle/>
          <a:p>
            <a:r>
              <a:rPr lang="en-US"/>
              <a:t>Vbn</a:t>
            </a:r>
          </a:p>
        </p:txBody>
      </p:sp>
      <p:sp>
        <p:nvSpPr>
          <p:cNvPr id="23562" name="Line 11"/>
          <p:cNvSpPr>
            <a:spLocks noChangeShapeType="1"/>
          </p:cNvSpPr>
          <p:nvPr/>
        </p:nvSpPr>
        <p:spPr bwMode="auto">
          <a:xfrm flipV="1">
            <a:off x="3227825" y="3467405"/>
            <a:ext cx="0" cy="1447800"/>
          </a:xfrm>
          <a:prstGeom prst="line">
            <a:avLst/>
          </a:prstGeom>
          <a:noFill/>
          <a:ln w="28575">
            <a:solidFill>
              <a:srgbClr val="FFFF00"/>
            </a:solidFill>
            <a:round/>
            <a:headEnd/>
            <a:tailEnd type="triangle" w="med" len="med"/>
          </a:ln>
        </p:spPr>
        <p:txBody>
          <a:bodyPr/>
          <a:lstStyle/>
          <a:p>
            <a:endParaRPr lang="en-US"/>
          </a:p>
        </p:txBody>
      </p:sp>
      <p:sp>
        <p:nvSpPr>
          <p:cNvPr id="2" name="Footer Placeholder 1">
            <a:extLst>
              <a:ext uri="{FF2B5EF4-FFF2-40B4-BE49-F238E27FC236}">
                <a16:creationId xmlns:a16="http://schemas.microsoft.com/office/drawing/2014/main" id="{BDFB0EEA-58FE-CD32-CEB0-5F942A4049C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E3A5778-3C31-011D-8AE2-2D8CE64F3C6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6</a:t>
            </a:fld>
            <a:endParaRPr lang="en-US">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fade">
                                      <p:cBhvr>
                                        <p:cTn id="7" dur="20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nvGraphicFramePr>
        <p:xfrm>
          <a:off x="885120" y="1278320"/>
          <a:ext cx="7143329" cy="4685411"/>
        </p:xfrm>
        <a:graphic>
          <a:graphicData uri="http://schemas.openxmlformats.org/drawingml/2006/chart">
            <c:chart xmlns:c="http://schemas.openxmlformats.org/drawingml/2006/chart" xmlns:r="http://schemas.openxmlformats.org/officeDocument/2006/relationships" r:id="rId3"/>
          </a:graphicData>
        </a:graphic>
      </p:graphicFrame>
      <p:sp>
        <p:nvSpPr>
          <p:cNvPr id="24578" name="Rectangle 2"/>
          <p:cNvSpPr>
            <a:spLocks noGrp="1" noChangeArrowheads="1"/>
          </p:cNvSpPr>
          <p:nvPr>
            <p:ph type="title"/>
          </p:nvPr>
        </p:nvSpPr>
        <p:spPr>
          <a:xfrm>
            <a:off x="533400" y="-24307"/>
            <a:ext cx="8229600" cy="922337"/>
          </a:xfrm>
        </p:spPr>
        <p:txBody>
          <a:bodyPr/>
          <a:lstStyle/>
          <a:p>
            <a:pPr eaLnBrk="1" hangingPunct="1"/>
            <a:r>
              <a:rPr lang="en-US" sz="3600" dirty="0"/>
              <a:t>Three Phase Theory</a:t>
            </a:r>
            <a:br>
              <a:rPr lang="en-US" b="1" dirty="0"/>
            </a:br>
            <a:r>
              <a:rPr lang="en-US" sz="2400" dirty="0"/>
              <a:t>Three Phase -</a:t>
            </a:r>
            <a:r>
              <a:rPr lang="en-US" sz="2400" b="1" dirty="0"/>
              <a:t> </a:t>
            </a:r>
            <a:r>
              <a:rPr lang="en-US" sz="2400" dirty="0"/>
              <a:t>Voltage Plot</a:t>
            </a:r>
          </a:p>
        </p:txBody>
      </p:sp>
      <p:sp>
        <p:nvSpPr>
          <p:cNvPr id="24580" name="Line 4"/>
          <p:cNvSpPr>
            <a:spLocks noChangeShapeType="1"/>
          </p:cNvSpPr>
          <p:nvPr/>
        </p:nvSpPr>
        <p:spPr bwMode="auto">
          <a:xfrm>
            <a:off x="4648200" y="2046288"/>
            <a:ext cx="1575215" cy="132"/>
          </a:xfrm>
          <a:prstGeom prst="line">
            <a:avLst/>
          </a:prstGeom>
          <a:noFill/>
          <a:ln w="9525">
            <a:solidFill>
              <a:schemeClr val="tx1"/>
            </a:solidFill>
            <a:round/>
            <a:headEnd/>
            <a:tailEnd type="triangle" w="med" len="med"/>
          </a:ln>
        </p:spPr>
        <p:txBody>
          <a:bodyPr/>
          <a:lstStyle/>
          <a:p>
            <a:endParaRPr lang="en-US"/>
          </a:p>
        </p:txBody>
      </p:sp>
      <p:sp>
        <p:nvSpPr>
          <p:cNvPr id="24581" name="Line 5"/>
          <p:cNvSpPr>
            <a:spLocks noChangeShapeType="1"/>
          </p:cNvSpPr>
          <p:nvPr/>
        </p:nvSpPr>
        <p:spPr bwMode="auto">
          <a:xfrm flipV="1">
            <a:off x="6223415" y="1892300"/>
            <a:ext cx="0" cy="1828800"/>
          </a:xfrm>
          <a:prstGeom prst="line">
            <a:avLst/>
          </a:prstGeom>
          <a:noFill/>
          <a:ln w="9525">
            <a:solidFill>
              <a:schemeClr val="tx1"/>
            </a:solidFill>
            <a:round/>
            <a:headEnd/>
            <a:tailEnd/>
          </a:ln>
        </p:spPr>
        <p:txBody>
          <a:bodyPr/>
          <a:lstStyle/>
          <a:p>
            <a:endParaRPr lang="en-US"/>
          </a:p>
        </p:txBody>
      </p:sp>
      <p:sp>
        <p:nvSpPr>
          <p:cNvPr id="24582" name="Line 6"/>
          <p:cNvSpPr>
            <a:spLocks noChangeShapeType="1"/>
          </p:cNvSpPr>
          <p:nvPr/>
        </p:nvSpPr>
        <p:spPr bwMode="auto">
          <a:xfrm flipH="1">
            <a:off x="1665288" y="2046288"/>
            <a:ext cx="1447800" cy="0"/>
          </a:xfrm>
          <a:prstGeom prst="line">
            <a:avLst/>
          </a:prstGeom>
          <a:noFill/>
          <a:ln w="9525">
            <a:solidFill>
              <a:schemeClr val="tx1"/>
            </a:solidFill>
            <a:round/>
            <a:headEnd/>
            <a:tailEnd type="triangle" w="med" len="med"/>
          </a:ln>
        </p:spPr>
        <p:txBody>
          <a:bodyPr/>
          <a:lstStyle/>
          <a:p>
            <a:endParaRPr lang="en-US"/>
          </a:p>
        </p:txBody>
      </p:sp>
      <p:sp>
        <p:nvSpPr>
          <p:cNvPr id="24583" name="Text Box 7"/>
          <p:cNvSpPr txBox="1">
            <a:spLocks noChangeArrowheads="1"/>
          </p:cNvSpPr>
          <p:nvPr/>
        </p:nvSpPr>
        <p:spPr bwMode="auto">
          <a:xfrm>
            <a:off x="3113088" y="1854200"/>
            <a:ext cx="1504950" cy="366713"/>
          </a:xfrm>
          <a:prstGeom prst="rect">
            <a:avLst/>
          </a:prstGeom>
          <a:noFill/>
          <a:ln w="9525">
            <a:noFill/>
            <a:miter lim="800000"/>
            <a:headEnd/>
            <a:tailEnd/>
          </a:ln>
        </p:spPr>
        <p:txBody>
          <a:bodyPr wrap="none">
            <a:spAutoFit/>
          </a:bodyPr>
          <a:lstStyle/>
          <a:p>
            <a:r>
              <a:rPr lang="en-US"/>
              <a:t>ONE CYCLE</a:t>
            </a:r>
          </a:p>
        </p:txBody>
      </p:sp>
      <p:sp>
        <p:nvSpPr>
          <p:cNvPr id="24584" name="Text Box 8"/>
          <p:cNvSpPr txBox="1">
            <a:spLocks noChangeArrowheads="1"/>
          </p:cNvSpPr>
          <p:nvPr/>
        </p:nvSpPr>
        <p:spPr bwMode="auto">
          <a:xfrm>
            <a:off x="2522538" y="2392363"/>
            <a:ext cx="590550" cy="366712"/>
          </a:xfrm>
          <a:prstGeom prst="rect">
            <a:avLst/>
          </a:prstGeom>
          <a:noFill/>
          <a:ln w="9525">
            <a:noFill/>
            <a:miter lim="800000"/>
            <a:headEnd/>
            <a:tailEnd/>
          </a:ln>
        </p:spPr>
        <p:txBody>
          <a:bodyPr wrap="none">
            <a:spAutoFit/>
          </a:bodyPr>
          <a:lstStyle/>
          <a:p>
            <a:r>
              <a:rPr lang="en-US" dirty="0"/>
              <a:t>Van</a:t>
            </a:r>
          </a:p>
        </p:txBody>
      </p:sp>
      <p:sp>
        <p:nvSpPr>
          <p:cNvPr id="24585" name="Text Box 9"/>
          <p:cNvSpPr txBox="1">
            <a:spLocks noChangeArrowheads="1"/>
          </p:cNvSpPr>
          <p:nvPr/>
        </p:nvSpPr>
        <p:spPr bwMode="auto">
          <a:xfrm>
            <a:off x="4057650" y="2409825"/>
            <a:ext cx="590550" cy="366713"/>
          </a:xfrm>
          <a:prstGeom prst="rect">
            <a:avLst/>
          </a:prstGeom>
          <a:noFill/>
          <a:ln w="9525">
            <a:noFill/>
            <a:miter lim="800000"/>
            <a:headEnd/>
            <a:tailEnd/>
          </a:ln>
        </p:spPr>
        <p:txBody>
          <a:bodyPr wrap="none">
            <a:spAutoFit/>
          </a:bodyPr>
          <a:lstStyle/>
          <a:p>
            <a:r>
              <a:rPr lang="en-US"/>
              <a:t>Vbn</a:t>
            </a:r>
          </a:p>
        </p:txBody>
      </p:sp>
      <p:sp>
        <p:nvSpPr>
          <p:cNvPr id="24586" name="Text Box 10"/>
          <p:cNvSpPr txBox="1">
            <a:spLocks noChangeArrowheads="1"/>
          </p:cNvSpPr>
          <p:nvPr/>
        </p:nvSpPr>
        <p:spPr bwMode="auto">
          <a:xfrm>
            <a:off x="5532125" y="2392363"/>
            <a:ext cx="577850" cy="366712"/>
          </a:xfrm>
          <a:prstGeom prst="rect">
            <a:avLst/>
          </a:prstGeom>
          <a:noFill/>
          <a:ln w="9525">
            <a:noFill/>
            <a:miter lim="800000"/>
            <a:headEnd/>
            <a:tailEnd/>
          </a:ln>
        </p:spPr>
        <p:txBody>
          <a:bodyPr wrap="none">
            <a:spAutoFit/>
          </a:bodyPr>
          <a:lstStyle/>
          <a:p>
            <a:r>
              <a:rPr lang="en-US" dirty="0" err="1"/>
              <a:t>Vcn</a:t>
            </a:r>
            <a:endParaRPr lang="en-US" dirty="0"/>
          </a:p>
        </p:txBody>
      </p:sp>
      <p:sp>
        <p:nvSpPr>
          <p:cNvPr id="24587" name="Line 11"/>
          <p:cNvSpPr>
            <a:spLocks noChangeShapeType="1"/>
          </p:cNvSpPr>
          <p:nvPr/>
        </p:nvSpPr>
        <p:spPr bwMode="auto">
          <a:xfrm flipV="1">
            <a:off x="3189420" y="3449170"/>
            <a:ext cx="0" cy="1447800"/>
          </a:xfrm>
          <a:prstGeom prst="line">
            <a:avLst/>
          </a:prstGeom>
          <a:noFill/>
          <a:ln w="38100">
            <a:solidFill>
              <a:srgbClr val="FFFF00"/>
            </a:solidFill>
            <a:round/>
            <a:headEnd/>
            <a:tailEnd type="triangle" w="med" len="med"/>
          </a:ln>
        </p:spPr>
        <p:txBody>
          <a:bodyPr/>
          <a:lstStyle/>
          <a:p>
            <a:endParaRPr lang="en-US"/>
          </a:p>
        </p:txBody>
      </p:sp>
      <p:sp>
        <p:nvSpPr>
          <p:cNvPr id="24588" name="Line 12"/>
          <p:cNvSpPr>
            <a:spLocks noChangeShapeType="1"/>
          </p:cNvSpPr>
          <p:nvPr/>
        </p:nvSpPr>
        <p:spPr bwMode="auto">
          <a:xfrm flipV="1">
            <a:off x="4705145" y="3454400"/>
            <a:ext cx="0" cy="1447800"/>
          </a:xfrm>
          <a:prstGeom prst="line">
            <a:avLst/>
          </a:prstGeom>
          <a:noFill/>
          <a:ln w="38100">
            <a:solidFill>
              <a:srgbClr val="0000FF"/>
            </a:solidFill>
            <a:round/>
            <a:headEnd/>
            <a:tailEnd type="triangle" w="med" len="med"/>
          </a:ln>
        </p:spPr>
        <p:txBody>
          <a:bodyPr/>
          <a:lstStyle/>
          <a:p>
            <a:endParaRPr lang="en-US"/>
          </a:p>
        </p:txBody>
      </p:sp>
      <p:sp>
        <p:nvSpPr>
          <p:cNvPr id="15" name="Line 12"/>
          <p:cNvSpPr>
            <a:spLocks noChangeShapeType="1"/>
          </p:cNvSpPr>
          <p:nvPr/>
        </p:nvSpPr>
        <p:spPr bwMode="auto">
          <a:xfrm flipV="1">
            <a:off x="6223415" y="3449170"/>
            <a:ext cx="0" cy="1447800"/>
          </a:xfrm>
          <a:prstGeom prst="line">
            <a:avLst/>
          </a:prstGeom>
          <a:noFill/>
          <a:ln w="38100">
            <a:solidFill>
              <a:srgbClr val="FF0000"/>
            </a:solidFill>
            <a:round/>
            <a:headEnd/>
            <a:tailEnd type="triangle" w="med" len="med"/>
          </a:ln>
        </p:spPr>
        <p:txBody>
          <a:bodyPr/>
          <a:lstStyle/>
          <a:p>
            <a:endParaRPr lang="en-US" dirty="0"/>
          </a:p>
        </p:txBody>
      </p:sp>
      <p:sp>
        <p:nvSpPr>
          <p:cNvPr id="2" name="Footer Placeholder 1">
            <a:extLst>
              <a:ext uri="{FF2B5EF4-FFF2-40B4-BE49-F238E27FC236}">
                <a16:creationId xmlns:a16="http://schemas.microsoft.com/office/drawing/2014/main" id="{9498046B-7BD3-DF2F-5585-137E200FF62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EE273A5-71E9-8E1C-1071-F91BF423CDE5}"/>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7</a:t>
            </a:fld>
            <a:endParaRPr lang="en-US">
              <a:solidFill>
                <a:srgbClr val="000000"/>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nvGraphicFramePr>
        <p:xfrm>
          <a:off x="2805370" y="1508750"/>
          <a:ext cx="5760751" cy="3802095"/>
        </p:xfrm>
        <a:graphic>
          <a:graphicData uri="http://schemas.openxmlformats.org/drawingml/2006/chart">
            <c:chart xmlns:c="http://schemas.openxmlformats.org/drawingml/2006/chart" xmlns:r="http://schemas.openxmlformats.org/officeDocument/2006/relationships" r:id="rId3"/>
          </a:graphicData>
        </a:graphic>
      </p:graphicFrame>
      <p:sp>
        <p:nvSpPr>
          <p:cNvPr id="3075" name="Rectangle 2"/>
          <p:cNvSpPr>
            <a:spLocks noGrp="1" noChangeArrowheads="1"/>
          </p:cNvSpPr>
          <p:nvPr>
            <p:ph type="title"/>
          </p:nvPr>
        </p:nvSpPr>
        <p:spPr>
          <a:xfrm>
            <a:off x="510080" y="-20708"/>
            <a:ext cx="8229600" cy="922337"/>
          </a:xfrm>
        </p:spPr>
        <p:txBody>
          <a:bodyPr/>
          <a:lstStyle/>
          <a:p>
            <a:pPr eaLnBrk="1" hangingPunct="1"/>
            <a:r>
              <a:rPr lang="en-US" sz="3600" dirty="0"/>
              <a:t>Three Phase Power</a:t>
            </a:r>
            <a:br>
              <a:rPr lang="en-US" sz="3600" dirty="0"/>
            </a:br>
            <a:r>
              <a:rPr lang="en-US" sz="2400" dirty="0"/>
              <a:t>At the Generator</a:t>
            </a:r>
          </a:p>
        </p:txBody>
      </p:sp>
      <p:sp>
        <p:nvSpPr>
          <p:cNvPr id="3076" name="Text Box 14"/>
          <p:cNvSpPr txBox="1">
            <a:spLocks noChangeArrowheads="1"/>
          </p:cNvSpPr>
          <p:nvPr/>
        </p:nvSpPr>
        <p:spPr bwMode="auto">
          <a:xfrm>
            <a:off x="347663" y="1970088"/>
            <a:ext cx="2535237" cy="1603375"/>
          </a:xfrm>
          <a:prstGeom prst="rect">
            <a:avLst/>
          </a:prstGeom>
          <a:noFill/>
          <a:ln w="9525">
            <a:noFill/>
            <a:miter lim="800000"/>
            <a:headEnd/>
            <a:tailEnd/>
          </a:ln>
        </p:spPr>
        <p:txBody>
          <a:bodyPr>
            <a:spAutoFit/>
          </a:bodyPr>
          <a:lstStyle/>
          <a:p>
            <a:pPr>
              <a:spcBef>
                <a:spcPct val="50000"/>
              </a:spcBef>
            </a:pPr>
            <a:r>
              <a:rPr lang="en-US"/>
              <a:t>Three voltage vectors each separated by 120°.</a:t>
            </a:r>
          </a:p>
          <a:p>
            <a:pPr>
              <a:spcBef>
                <a:spcPct val="50000"/>
              </a:spcBef>
            </a:pPr>
            <a:r>
              <a:rPr lang="en-US"/>
              <a:t>Peak voltages essentially equal.</a:t>
            </a:r>
          </a:p>
        </p:txBody>
      </p:sp>
      <p:sp>
        <p:nvSpPr>
          <p:cNvPr id="3077" name="Text Box 16"/>
          <p:cNvSpPr txBox="1">
            <a:spLocks noChangeArrowheads="1"/>
          </p:cNvSpPr>
          <p:nvPr/>
        </p:nvSpPr>
        <p:spPr bwMode="auto">
          <a:xfrm>
            <a:off x="577850" y="5502275"/>
            <a:ext cx="8218488" cy="366713"/>
          </a:xfrm>
          <a:prstGeom prst="rect">
            <a:avLst/>
          </a:prstGeom>
          <a:noFill/>
          <a:ln w="9525">
            <a:noFill/>
            <a:miter lim="800000"/>
            <a:headEnd/>
            <a:tailEnd/>
          </a:ln>
        </p:spPr>
        <p:txBody>
          <a:bodyPr>
            <a:spAutoFit/>
          </a:bodyPr>
          <a:lstStyle/>
          <a:p>
            <a:pPr>
              <a:spcBef>
                <a:spcPct val="50000"/>
              </a:spcBef>
            </a:pPr>
            <a:endParaRPr lang="en-US"/>
          </a:p>
        </p:txBody>
      </p:sp>
      <p:sp>
        <p:nvSpPr>
          <p:cNvPr id="3078" name="Text Box 17"/>
          <p:cNvSpPr txBox="1">
            <a:spLocks noChangeArrowheads="1"/>
          </p:cNvSpPr>
          <p:nvPr/>
        </p:nvSpPr>
        <p:spPr bwMode="auto">
          <a:xfrm>
            <a:off x="577850" y="5364956"/>
            <a:ext cx="8218488" cy="641350"/>
          </a:xfrm>
          <a:prstGeom prst="rect">
            <a:avLst/>
          </a:prstGeom>
          <a:noFill/>
          <a:ln w="9525">
            <a:noFill/>
            <a:miter lim="800000"/>
            <a:headEnd/>
            <a:tailEnd/>
          </a:ln>
        </p:spPr>
        <p:txBody>
          <a:bodyPr>
            <a:spAutoFit/>
          </a:bodyPr>
          <a:lstStyle/>
          <a:p>
            <a:pPr>
              <a:spcBef>
                <a:spcPct val="50000"/>
              </a:spcBef>
            </a:pPr>
            <a:r>
              <a:rPr lang="en-US" b="1" dirty="0">
                <a:solidFill>
                  <a:schemeClr val="accent1"/>
                </a:solidFill>
              </a:rPr>
              <a:t>Most of what makes three phase systems seem complex is what we do to this simple picture in the delivery system and loads</a:t>
            </a:r>
            <a:r>
              <a:rPr lang="en-US" b="1" dirty="0">
                <a:solidFill>
                  <a:srgbClr val="0000FF"/>
                </a:solidFill>
              </a:rPr>
              <a:t>.</a:t>
            </a:r>
          </a:p>
        </p:txBody>
      </p:sp>
      <p:sp>
        <p:nvSpPr>
          <p:cNvPr id="11" name="Text Box 22"/>
          <p:cNvSpPr txBox="1">
            <a:spLocks noChangeArrowheads="1"/>
          </p:cNvSpPr>
          <p:nvPr/>
        </p:nvSpPr>
        <p:spPr bwMode="auto">
          <a:xfrm>
            <a:off x="6530655" y="1777585"/>
            <a:ext cx="577850" cy="366713"/>
          </a:xfrm>
          <a:prstGeom prst="rect">
            <a:avLst/>
          </a:prstGeom>
          <a:noFill/>
          <a:ln w="9525">
            <a:noFill/>
            <a:miter lim="800000"/>
            <a:headEnd/>
            <a:tailEnd/>
          </a:ln>
        </p:spPr>
        <p:txBody>
          <a:bodyPr wrap="none">
            <a:spAutoFit/>
          </a:bodyPr>
          <a:lstStyle/>
          <a:p>
            <a:r>
              <a:rPr lang="en-US" dirty="0" err="1"/>
              <a:t>Vcn</a:t>
            </a:r>
            <a:endParaRPr lang="en-US" dirty="0"/>
          </a:p>
        </p:txBody>
      </p:sp>
      <p:sp>
        <p:nvSpPr>
          <p:cNvPr id="13" name="Text Box 20"/>
          <p:cNvSpPr txBox="1">
            <a:spLocks noChangeArrowheads="1"/>
          </p:cNvSpPr>
          <p:nvPr/>
        </p:nvSpPr>
        <p:spPr bwMode="auto">
          <a:xfrm>
            <a:off x="4034330" y="1777585"/>
            <a:ext cx="590550" cy="366713"/>
          </a:xfrm>
          <a:prstGeom prst="rect">
            <a:avLst/>
          </a:prstGeom>
          <a:noFill/>
          <a:ln w="9525">
            <a:noFill/>
            <a:miter lim="800000"/>
            <a:headEnd/>
            <a:tailEnd/>
          </a:ln>
        </p:spPr>
        <p:txBody>
          <a:bodyPr wrap="none">
            <a:spAutoFit/>
          </a:bodyPr>
          <a:lstStyle/>
          <a:p>
            <a:r>
              <a:rPr lang="en-US" dirty="0"/>
              <a:t>Van</a:t>
            </a:r>
          </a:p>
        </p:txBody>
      </p:sp>
      <p:sp>
        <p:nvSpPr>
          <p:cNvPr id="12" name="Text Box 21"/>
          <p:cNvSpPr txBox="1">
            <a:spLocks noChangeArrowheads="1"/>
          </p:cNvSpPr>
          <p:nvPr/>
        </p:nvSpPr>
        <p:spPr bwMode="auto">
          <a:xfrm>
            <a:off x="5263290" y="1777585"/>
            <a:ext cx="590550" cy="366713"/>
          </a:xfrm>
          <a:prstGeom prst="rect">
            <a:avLst/>
          </a:prstGeom>
          <a:noFill/>
          <a:ln w="9525">
            <a:noFill/>
            <a:miter lim="800000"/>
            <a:headEnd/>
            <a:tailEnd/>
          </a:ln>
        </p:spPr>
        <p:txBody>
          <a:bodyPr wrap="none">
            <a:spAutoFit/>
          </a:bodyPr>
          <a:lstStyle/>
          <a:p>
            <a:r>
              <a:rPr lang="en-US" dirty="0" err="1"/>
              <a:t>Vbn</a:t>
            </a:r>
            <a:endParaRPr lang="en-US" dirty="0"/>
          </a:p>
        </p:txBody>
      </p:sp>
      <p:sp>
        <p:nvSpPr>
          <p:cNvPr id="2" name="Footer Placeholder 1">
            <a:extLst>
              <a:ext uri="{FF2B5EF4-FFF2-40B4-BE49-F238E27FC236}">
                <a16:creationId xmlns:a16="http://schemas.microsoft.com/office/drawing/2014/main" id="{02DF87F9-121B-FA4E-77E6-21C760B6BD67}"/>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41AB31D-2C57-3036-11F5-171A9648D0D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8</a:t>
            </a:fld>
            <a:endParaRPr lang="en-US">
              <a:solidFill>
                <a:srgbClr val="000000"/>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66950" y="10955"/>
            <a:ext cx="8229600" cy="922337"/>
          </a:xfrm>
        </p:spPr>
        <p:txBody>
          <a:bodyPr/>
          <a:lstStyle/>
          <a:p>
            <a:pPr eaLnBrk="1" hangingPunct="1"/>
            <a:r>
              <a:rPr lang="en-US" sz="3600" dirty="0"/>
              <a:t>Three Phase Power</a:t>
            </a:r>
            <a:br>
              <a:rPr lang="en-US" sz="3600" b="1" dirty="0"/>
            </a:br>
            <a:r>
              <a:rPr lang="en-US" sz="2400" dirty="0"/>
              <a:t>Basic Concept – Phase Rotation</a:t>
            </a:r>
          </a:p>
        </p:txBody>
      </p:sp>
      <p:grpSp>
        <p:nvGrpSpPr>
          <p:cNvPr id="4100" name="Group 3"/>
          <p:cNvGrpSpPr>
            <a:grpSpLocks/>
          </p:cNvGrpSpPr>
          <p:nvPr/>
        </p:nvGrpSpPr>
        <p:grpSpPr bwMode="auto">
          <a:xfrm>
            <a:off x="3230563" y="1892300"/>
            <a:ext cx="5448300" cy="3379788"/>
            <a:chOff x="1917" y="1192"/>
            <a:chExt cx="3547" cy="2338"/>
          </a:xfrm>
        </p:grpSpPr>
        <p:graphicFrame>
          <p:nvGraphicFramePr>
            <p:cNvPr id="4098" name="Object 4"/>
            <p:cNvGraphicFramePr>
              <a:graphicFrameLocks noChangeAspect="1"/>
            </p:cNvGraphicFramePr>
            <p:nvPr/>
          </p:nvGraphicFramePr>
          <p:xfrm>
            <a:off x="1917" y="1192"/>
            <a:ext cx="3547" cy="2338"/>
          </p:xfrm>
          <a:graphic>
            <a:graphicData uri="http://schemas.openxmlformats.org/presentationml/2006/ole">
              <mc:AlternateContent xmlns:mc="http://schemas.openxmlformats.org/markup-compatibility/2006">
                <mc:Choice xmlns:v="urn:schemas-microsoft-com:vml" Requires="v">
                  <p:oleObj name="Chart" r:id="rId3" imgW="6772335" imgH="4200655" progId="Excel.Sheet.8">
                    <p:embed/>
                  </p:oleObj>
                </mc:Choice>
                <mc:Fallback>
                  <p:oleObj name="Chart" r:id="rId3" imgW="6772335" imgH="4200655"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 y="1192"/>
                          <a:ext cx="3547" cy="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5"/>
            <p:cNvSpPr txBox="1">
              <a:spLocks noChangeArrowheads="1"/>
            </p:cNvSpPr>
            <p:nvPr/>
          </p:nvSpPr>
          <p:spPr bwMode="auto">
            <a:xfrm>
              <a:off x="4165" y="1352"/>
              <a:ext cx="385" cy="253"/>
            </a:xfrm>
            <a:prstGeom prst="rect">
              <a:avLst/>
            </a:prstGeom>
            <a:noFill/>
            <a:ln w="9525">
              <a:noFill/>
              <a:miter lim="800000"/>
              <a:headEnd/>
              <a:tailEnd/>
            </a:ln>
          </p:spPr>
          <p:txBody>
            <a:bodyPr wrap="none">
              <a:spAutoFit/>
            </a:bodyPr>
            <a:lstStyle/>
            <a:p>
              <a:r>
                <a:rPr lang="en-US" dirty="0"/>
                <a:t>Van</a:t>
              </a:r>
            </a:p>
          </p:txBody>
        </p:sp>
        <p:sp>
          <p:nvSpPr>
            <p:cNvPr id="4105" name="Text Box 6"/>
            <p:cNvSpPr txBox="1">
              <a:spLocks noChangeArrowheads="1"/>
            </p:cNvSpPr>
            <p:nvPr/>
          </p:nvSpPr>
          <p:spPr bwMode="auto">
            <a:xfrm>
              <a:off x="3415" y="1352"/>
              <a:ext cx="384" cy="253"/>
            </a:xfrm>
            <a:prstGeom prst="rect">
              <a:avLst/>
            </a:prstGeom>
            <a:noFill/>
            <a:ln w="9525">
              <a:noFill/>
              <a:miter lim="800000"/>
              <a:headEnd/>
              <a:tailEnd/>
            </a:ln>
          </p:spPr>
          <p:txBody>
            <a:bodyPr wrap="none">
              <a:spAutoFit/>
            </a:bodyPr>
            <a:lstStyle/>
            <a:p>
              <a:r>
                <a:rPr lang="en-US" dirty="0" err="1"/>
                <a:t>Vbn</a:t>
              </a:r>
              <a:endParaRPr lang="en-US" dirty="0"/>
            </a:p>
          </p:txBody>
        </p:sp>
        <p:sp>
          <p:nvSpPr>
            <p:cNvPr id="4106" name="Text Box 7"/>
            <p:cNvSpPr txBox="1">
              <a:spLocks noChangeArrowheads="1"/>
            </p:cNvSpPr>
            <p:nvPr/>
          </p:nvSpPr>
          <p:spPr bwMode="auto">
            <a:xfrm>
              <a:off x="2665" y="1352"/>
              <a:ext cx="376" cy="253"/>
            </a:xfrm>
            <a:prstGeom prst="rect">
              <a:avLst/>
            </a:prstGeom>
            <a:noFill/>
            <a:ln w="9525">
              <a:noFill/>
              <a:miter lim="800000"/>
              <a:headEnd/>
              <a:tailEnd/>
            </a:ln>
          </p:spPr>
          <p:txBody>
            <a:bodyPr wrap="none">
              <a:spAutoFit/>
            </a:bodyPr>
            <a:lstStyle/>
            <a:p>
              <a:r>
                <a:rPr lang="en-US" dirty="0" err="1"/>
                <a:t>Vcn</a:t>
              </a:r>
              <a:endParaRPr lang="en-US" dirty="0"/>
            </a:p>
          </p:txBody>
        </p:sp>
      </p:grpSp>
      <p:sp>
        <p:nvSpPr>
          <p:cNvPr id="4101" name="Text Box 8"/>
          <p:cNvSpPr txBox="1">
            <a:spLocks noChangeArrowheads="1"/>
          </p:cNvSpPr>
          <p:nvPr/>
        </p:nvSpPr>
        <p:spPr bwMode="auto">
          <a:xfrm>
            <a:off x="347663" y="1970088"/>
            <a:ext cx="2535237" cy="2841625"/>
          </a:xfrm>
          <a:prstGeom prst="rect">
            <a:avLst/>
          </a:prstGeom>
          <a:noFill/>
          <a:ln w="9525">
            <a:noFill/>
            <a:miter lim="800000"/>
            <a:headEnd/>
            <a:tailEnd/>
          </a:ln>
        </p:spPr>
        <p:txBody>
          <a:bodyPr>
            <a:spAutoFit/>
          </a:bodyPr>
          <a:lstStyle/>
          <a:p>
            <a:pPr>
              <a:spcBef>
                <a:spcPct val="50000"/>
              </a:spcBef>
            </a:pPr>
            <a:r>
              <a:rPr lang="en-US" b="1"/>
              <a:t>Phase Rotation:</a:t>
            </a:r>
          </a:p>
          <a:p>
            <a:pPr>
              <a:spcBef>
                <a:spcPct val="50000"/>
              </a:spcBef>
            </a:pPr>
            <a:r>
              <a:rPr lang="en-US"/>
              <a:t>The order in which the phases reach peak voltage.</a:t>
            </a:r>
          </a:p>
          <a:p>
            <a:pPr>
              <a:spcBef>
                <a:spcPct val="50000"/>
              </a:spcBef>
            </a:pPr>
            <a:r>
              <a:rPr lang="en-US"/>
              <a:t>There are only two possible sequences:</a:t>
            </a:r>
          </a:p>
          <a:p>
            <a:pPr>
              <a:spcBef>
                <a:spcPct val="50000"/>
              </a:spcBef>
            </a:pPr>
            <a:r>
              <a:rPr lang="en-US"/>
              <a:t>A-B-C  (previous slide)</a:t>
            </a:r>
          </a:p>
          <a:p>
            <a:pPr>
              <a:spcBef>
                <a:spcPct val="50000"/>
              </a:spcBef>
            </a:pPr>
            <a:r>
              <a:rPr lang="en-US"/>
              <a:t>C-B-A  (this slide)</a:t>
            </a:r>
          </a:p>
        </p:txBody>
      </p:sp>
      <p:sp>
        <p:nvSpPr>
          <p:cNvPr id="4102" name="Text Box 9"/>
          <p:cNvSpPr txBox="1">
            <a:spLocks noChangeArrowheads="1"/>
          </p:cNvSpPr>
          <p:nvPr/>
        </p:nvSpPr>
        <p:spPr bwMode="auto">
          <a:xfrm>
            <a:off x="577850" y="5502275"/>
            <a:ext cx="8218488" cy="366713"/>
          </a:xfrm>
          <a:prstGeom prst="rect">
            <a:avLst/>
          </a:prstGeom>
          <a:noFill/>
          <a:ln w="9525">
            <a:noFill/>
            <a:miter lim="800000"/>
            <a:headEnd/>
            <a:tailEnd/>
          </a:ln>
        </p:spPr>
        <p:txBody>
          <a:bodyPr>
            <a:spAutoFit/>
          </a:bodyPr>
          <a:lstStyle/>
          <a:p>
            <a:pPr>
              <a:spcBef>
                <a:spcPct val="50000"/>
              </a:spcBef>
            </a:pPr>
            <a:endParaRPr lang="en-US"/>
          </a:p>
        </p:txBody>
      </p:sp>
      <p:sp>
        <p:nvSpPr>
          <p:cNvPr id="4103" name="Text Box 10"/>
          <p:cNvSpPr txBox="1">
            <a:spLocks noChangeArrowheads="1"/>
          </p:cNvSpPr>
          <p:nvPr/>
        </p:nvSpPr>
        <p:spPr bwMode="auto">
          <a:xfrm>
            <a:off x="577850" y="5332973"/>
            <a:ext cx="8218488" cy="641350"/>
          </a:xfrm>
          <a:prstGeom prst="rect">
            <a:avLst/>
          </a:prstGeom>
          <a:noFill/>
          <a:ln w="9525">
            <a:noFill/>
            <a:miter lim="800000"/>
            <a:headEnd/>
            <a:tailEnd/>
          </a:ln>
        </p:spPr>
        <p:txBody>
          <a:bodyPr>
            <a:spAutoFit/>
          </a:bodyPr>
          <a:lstStyle/>
          <a:p>
            <a:pPr>
              <a:spcBef>
                <a:spcPct val="50000"/>
              </a:spcBef>
            </a:pPr>
            <a:r>
              <a:rPr lang="en-US" b="1" dirty="0">
                <a:solidFill>
                  <a:schemeClr val="accent1"/>
                </a:solidFill>
              </a:rPr>
              <a:t>Phase rotation is important because the direction of rotation of a three phase motor is determined by the phase order.</a:t>
            </a:r>
          </a:p>
        </p:txBody>
      </p:sp>
      <p:sp>
        <p:nvSpPr>
          <p:cNvPr id="2" name="Footer Placeholder 1">
            <a:extLst>
              <a:ext uri="{FF2B5EF4-FFF2-40B4-BE49-F238E27FC236}">
                <a16:creationId xmlns:a16="http://schemas.microsoft.com/office/drawing/2014/main" id="{684B88EC-97D0-B538-2563-A8B035DF792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76DE394-38C7-23D3-8A54-08140D4427B3}"/>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9</a:t>
            </a:fld>
            <a:endParaRPr lang="en-US">
              <a:solidFill>
                <a:srgbClr val="000000"/>
              </a:solidFill>
              <a:latin typeface="Arial" charset="0"/>
            </a:endParaRPr>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3415</TotalTime>
  <Words>3068</Words>
  <Application>Microsoft Office PowerPoint</Application>
  <PresentationFormat>On-screen Show (4:3)</PresentationFormat>
  <Paragraphs>739</Paragraphs>
  <Slides>55</Slides>
  <Notes>55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55</vt:i4>
      </vt:variant>
    </vt:vector>
  </HeadingPairs>
  <TitlesOfParts>
    <vt:vector size="66" baseType="lpstr">
      <vt:lpstr>Arial</vt:lpstr>
      <vt:lpstr>Calibri</vt:lpstr>
      <vt:lpstr>Times</vt:lpstr>
      <vt:lpstr>Times New Roman</vt:lpstr>
      <vt:lpstr>Wingdings</vt:lpstr>
      <vt:lpstr>TESCO Template</vt:lpstr>
      <vt:lpstr>Equation</vt:lpstr>
      <vt:lpstr>Chart</vt:lpstr>
      <vt:lpstr>PHOTO-PAINT</vt:lpstr>
      <vt:lpstr>Visio</vt:lpstr>
      <vt:lpstr>CorelDRAW</vt:lpstr>
      <vt:lpstr>Three Phase Theory</vt:lpstr>
      <vt:lpstr>Three Phase Power Introduction</vt:lpstr>
      <vt:lpstr>AC Theory – Sine Wave</vt:lpstr>
      <vt:lpstr>AC Theory - Phase</vt:lpstr>
      <vt:lpstr>Three Phase Theory Single Phase - Voltage Plot</vt:lpstr>
      <vt:lpstr>Three Phase Theory Two Phases - Voltage Plot</vt:lpstr>
      <vt:lpstr>Three Phase Theory Three Phase - Voltage Plot</vt:lpstr>
      <vt:lpstr>Three Phase Power At the Generator</vt:lpstr>
      <vt:lpstr>Three Phase Power Basic Concept – Phase Rotation</vt:lpstr>
      <vt:lpstr>Three Phase Theory Phasors and Vector Notation</vt:lpstr>
      <vt:lpstr>Three Phase Power Phasors and Vector Notation</vt:lpstr>
      <vt:lpstr>Three Phase Power Phasors and Vector Notation</vt:lpstr>
      <vt:lpstr>Three Phase Theory Symbols and Conventions</vt:lpstr>
      <vt:lpstr>Three Phase Theory Symbols and Conventions</vt:lpstr>
      <vt:lpstr>3 Phase, 4-Wire  “Y” Service 0° = Unity Power Factor</vt:lpstr>
      <vt:lpstr>Symbols and Conventions Labeling</vt:lpstr>
      <vt:lpstr>2 Phase, 3-Wire  “Y” Service “Network Connection”</vt:lpstr>
      <vt:lpstr>2 Phase, 3-Wire  “Network” Service</vt:lpstr>
      <vt:lpstr>3 Phase, 3-Wire  Delta Service</vt:lpstr>
      <vt:lpstr>3 Phase, 3-Wire  Delta Service  Resistive Loads</vt:lpstr>
      <vt:lpstr>3 Phase, 3-Wire  Delta Service Understanding the Diagram</vt:lpstr>
      <vt:lpstr>3 Phase, 3-Wire  Delta Service Understanding the Diagram</vt:lpstr>
      <vt:lpstr>3 Phase, 3-Wire  Delta Service  Resistive Load</vt:lpstr>
      <vt:lpstr>3 Phase, 4-Wire  Delta Service</vt:lpstr>
      <vt:lpstr>3 Phase, 4-Wire  Delta Service  Resistive Load</vt:lpstr>
      <vt:lpstr>AC Theory – Resistive Load</vt:lpstr>
      <vt:lpstr>AC Theory – Inductive Load</vt:lpstr>
      <vt:lpstr>AC Theory – Capacitive Load</vt:lpstr>
      <vt:lpstr>AC Theory – Power</vt:lpstr>
      <vt:lpstr>Time Out for Trig (Right Triangles)</vt:lpstr>
      <vt:lpstr>AC Theory – Power Triangle (Sinusoidal Waveforms)</vt:lpstr>
      <vt:lpstr>AC Theory Instantaneous Power</vt:lpstr>
      <vt:lpstr>AC Theory Instantaneous Power</vt:lpstr>
      <vt:lpstr>AC Theory  Instantaneous Power</vt:lpstr>
      <vt:lpstr>AC Theory – Complex Circuits</vt:lpstr>
      <vt:lpstr>AC Theory – Instantaneous Power</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Blondel’s Theorem</vt:lpstr>
      <vt:lpstr>AC Theory – Power</vt:lpstr>
      <vt:lpstr>Harmonics Curse of the Modern World</vt:lpstr>
      <vt:lpstr>Harmonic Load Waveform</vt:lpstr>
      <vt:lpstr>Harmonic Load Waveform</vt:lpstr>
      <vt:lpstr>3 Phase Power Measurement</vt:lpstr>
      <vt:lpstr>3 Phase Power Measurement</vt:lpstr>
      <vt:lpstr>3 Phase Power Measurement</vt:lpstr>
      <vt:lpstr>PowerPoint Presentation</vt:lpstr>
    </vt:vector>
  </TitlesOfParts>
  <Company>Princeton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H. Hardy</dc:creator>
  <cp:lastModifiedBy>Sandy Garcia</cp:lastModifiedBy>
  <cp:revision>83</cp:revision>
  <dcterms:created xsi:type="dcterms:W3CDTF">2004-09-29T00:35:47Z</dcterms:created>
  <dcterms:modified xsi:type="dcterms:W3CDTF">2023-06-23T18:51:08Z</dcterms:modified>
</cp:coreProperties>
</file>