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413" r:id="rId5"/>
    <p:sldId id="356" r:id="rId6"/>
    <p:sldId id="410" r:id="rId7"/>
    <p:sldId id="400" r:id="rId8"/>
    <p:sldId id="376" r:id="rId9"/>
    <p:sldId id="408" r:id="rId10"/>
    <p:sldId id="393" r:id="rId11"/>
    <p:sldId id="394" r:id="rId12"/>
    <p:sldId id="395" r:id="rId13"/>
    <p:sldId id="396" r:id="rId14"/>
    <p:sldId id="397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401" r:id="rId30"/>
    <p:sldId id="402" r:id="rId31"/>
    <p:sldId id="406" r:id="rId32"/>
    <p:sldId id="405" r:id="rId33"/>
    <p:sldId id="404" r:id="rId34"/>
    <p:sldId id="411" r:id="rId35"/>
    <p:sldId id="412" r:id="rId36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Wingdings 2" pitchFamily="2" charset="2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D"/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18DA13-EFD8-4E15-A477-930D929C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5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6A2BADE-0340-4A22-9719-2F1279487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000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37000" y="8772526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4387852"/>
            <a:ext cx="5559425" cy="4156074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417D96-2055-B119-5131-570F12522717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3AB794C-11E5-4412-7AE1-03CEB7E8E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8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4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6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7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5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251139B-1DA6-A20C-C4DA-ADB1374793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7725" y="6400798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492B3F-9E5F-43C2-AFD6-9D8C5F6783D8}" type="slidenum">
              <a:rPr lang="ru-RU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B0509A04-94E2-362C-21DA-1BAE5947C5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F20D266-090E-5259-DDA9-8CD4D826EC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31A1-37CD-4CE6-9576-AB9A7DC4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8" y="1463438"/>
            <a:ext cx="6858001" cy="1557595"/>
          </a:xfrm>
        </p:spPr>
        <p:txBody>
          <a:bodyPr>
            <a:noAutofit/>
          </a:bodyPr>
          <a:lstStyle/>
          <a:p>
            <a:r>
              <a:rPr lang="en-US" sz="4000" dirty="0"/>
              <a:t>Testing CT’s and Meters in a Three Phase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E2205-70D0-48FD-3B07-E2E2C0937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021034"/>
            <a:ext cx="6858000" cy="674859"/>
          </a:xfrm>
        </p:spPr>
        <p:txBody>
          <a:bodyPr/>
          <a:lstStyle/>
          <a:p>
            <a:r>
              <a:rPr lang="en-US" sz="4000" dirty="0"/>
              <a:t>Track 2 Polyphase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7172C0B-E536-16A6-2225-26281F97F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1113" y="5358717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Monday, July 10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225716F-126D-958D-DF57-068656F0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1113" y="5629878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3:45-4:30pm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9F642B4-D0EE-0F2F-BBCF-13FBCF7EE2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1113" y="5901039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Carroll</a:t>
            </a:r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771DE1A-C0BD-FF0C-A547-BDCA5EF8B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3405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491C76-C6B5-C329-D0D5-4BAAFD91B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Example:  0.3% @ B0.1, B0.2, B0.5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276191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Faceplate</a:t>
            </a:r>
          </a:p>
        </p:txBody>
      </p:sp>
      <p:pic>
        <p:nvPicPr>
          <p:cNvPr id="13316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80749"/>
            <a:ext cx="5600700" cy="42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8D804-75C6-862B-FC25-1EBFED5D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Transformer-Rated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91333-9A12-D202-43A5-778944E2B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4342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4344" name="Picture 1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17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4" name="Line 31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 flipV="1">
            <a:off x="43434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6" name="Line 35"/>
          <p:cNvSpPr>
            <a:spLocks noChangeShapeType="1"/>
          </p:cNvSpPr>
          <p:nvPr/>
        </p:nvSpPr>
        <p:spPr bwMode="auto">
          <a:xfrm flipV="1">
            <a:off x="44958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7" name="Line 36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8" name="Line 37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9" name="Line 38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0" name="Line 39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1" name="Line 40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2" name="Line 41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3" name="Text Box 42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4" name="Text Box 43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5" name="Text Box 44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6" name="Text Box 45"/>
          <p:cNvSpPr txBox="1">
            <a:spLocks noChangeArrowheads="1"/>
          </p:cNvSpPr>
          <p:nvPr/>
        </p:nvSpPr>
        <p:spPr bwMode="auto">
          <a:xfrm>
            <a:off x="4495800" y="502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4367" name="Text Box 46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Transformer-Rated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781923-5CA0-77F2-7A9F-F93EDF35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536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V="1">
            <a:off x="4343400" y="2895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 flipV="1">
            <a:off x="4495800" y="2895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92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8125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86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352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Meter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6DA23C-57A7-A01A-1D40-CA59D79A5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6390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18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019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392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57200" y="26352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57200" y="31686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57200" y="37020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33400" y="19494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0" y="32448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0" y="2787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315200" y="2025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2971800" y="225425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3124200" y="225425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4343400" y="286385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4495800" y="286385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5867400" y="339725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6019800" y="347345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H="1" flipV="1">
            <a:off x="3124200" y="614045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2971800" y="629285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 flipV="1">
            <a:off x="4800600" y="6140450"/>
            <a:ext cx="106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H="1" flipV="1">
            <a:off x="4876800" y="6292850"/>
            <a:ext cx="1143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3276600" y="22542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4495800" y="2787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6019800" y="33210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4495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31242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416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056062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34"/>
          <p:cNvSpPr txBox="1">
            <a:spLocks noChangeArrowheads="1"/>
          </p:cNvSpPr>
          <p:nvPr/>
        </p:nvSpPr>
        <p:spPr bwMode="auto">
          <a:xfrm>
            <a:off x="6432301" y="5584964"/>
            <a:ext cx="25277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Customer Load Meter Test</a:t>
            </a: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25400" y="1990725"/>
            <a:ext cx="8686800" cy="21463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420" name="AutoShape 37"/>
          <p:cNvSpPr>
            <a:spLocks noChangeArrowheads="1"/>
          </p:cNvSpPr>
          <p:nvPr/>
        </p:nvSpPr>
        <p:spPr bwMode="auto">
          <a:xfrm rot="-719545">
            <a:off x="990599" y="3364718"/>
            <a:ext cx="3657600" cy="990600"/>
          </a:xfrm>
          <a:prstGeom prst="curvedDownArrow">
            <a:avLst>
              <a:gd name="adj1" fmla="val 73846"/>
              <a:gd name="adj2" fmla="val 1476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421" name="Text Box 38"/>
          <p:cNvSpPr txBox="1">
            <a:spLocks noChangeArrowheads="1"/>
          </p:cNvSpPr>
          <p:nvPr/>
        </p:nvSpPr>
        <p:spPr bwMode="auto">
          <a:xfrm>
            <a:off x="3810000" y="5486400"/>
            <a:ext cx="111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99FF66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C6EEE4B6-BB65-6F30-A2F7-28303B7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701" y="4414907"/>
            <a:ext cx="25277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Isolate the Meter</a:t>
            </a:r>
          </a:p>
          <a:p>
            <a:pPr algn="ctr" eaLnBrk="1" hangingPunct="1"/>
            <a:r>
              <a:rPr lang="en-US" altLang="en-US" sz="2000" dirty="0"/>
              <a:t>from the Service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6BF8AB3-17FB-65B4-BEBE-CE8EFB6EA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9" y="4293707"/>
            <a:ext cx="1904999" cy="24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Meter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4446F-4BFB-3474-7789-7E21202EA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7414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16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40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32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Rectangle 35"/>
          <p:cNvSpPr>
            <a:spLocks noChangeArrowheads="1"/>
          </p:cNvSpPr>
          <p:nvPr/>
        </p:nvSpPr>
        <p:spPr bwMode="auto">
          <a:xfrm>
            <a:off x="228600" y="1879600"/>
            <a:ext cx="8686800" cy="22860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2209800" y="2108200"/>
            <a:ext cx="44465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</a:rPr>
              <a:t>?   ?  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Meter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5AC87-D086-251E-9F89-76D27DD6E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843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8440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4" name="Text Box 36"/>
          <p:cNvSpPr txBox="1">
            <a:spLocks noChangeArrowheads="1"/>
          </p:cNvSpPr>
          <p:nvPr/>
        </p:nvSpPr>
        <p:spPr bwMode="auto">
          <a:xfrm>
            <a:off x="0" y="3937000"/>
            <a:ext cx="2895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What if?</a:t>
            </a:r>
          </a:p>
          <a:p>
            <a:pPr algn="ctr" eaLnBrk="1" hangingPunct="1"/>
            <a:r>
              <a:rPr lang="en-US" altLang="en-US" sz="2400" dirty="0"/>
              <a:t>355:5</a:t>
            </a:r>
          </a:p>
          <a:p>
            <a:pPr algn="ctr" eaLnBrk="1" hangingPunct="1"/>
            <a:r>
              <a:rPr lang="en-US" altLang="en-US" sz="2400" dirty="0"/>
              <a:t>405:5</a:t>
            </a:r>
          </a:p>
          <a:p>
            <a:pPr algn="ctr" eaLnBrk="1" hangingPunct="1"/>
            <a:r>
              <a:rPr lang="en-US" altLang="en-US" sz="2400" dirty="0"/>
              <a:t>200:5</a:t>
            </a:r>
          </a:p>
          <a:p>
            <a:pPr algn="ctr" eaLnBrk="1" hangingPunct="1"/>
            <a:r>
              <a:rPr lang="en-US" altLang="en-US" sz="2400" dirty="0"/>
              <a:t>Shorted</a:t>
            </a:r>
          </a:p>
          <a:p>
            <a:pPr algn="ctr" eaLnBrk="1" hangingPunct="1"/>
            <a:r>
              <a:rPr lang="en-US" altLang="en-US" sz="2400" dirty="0"/>
              <a:t>etc.</a:t>
            </a:r>
          </a:p>
        </p:txBody>
      </p:sp>
      <p:sp>
        <p:nvSpPr>
          <p:cNvPr id="18465" name="AutoShape 37"/>
          <p:cNvSpPr>
            <a:spLocks noChangeArrowheads="1"/>
          </p:cNvSpPr>
          <p:nvPr/>
        </p:nvSpPr>
        <p:spPr bwMode="auto">
          <a:xfrm rot="-3041380">
            <a:off x="1238250" y="3079750"/>
            <a:ext cx="1485900" cy="609600"/>
          </a:xfrm>
          <a:prstGeom prst="rightArrow">
            <a:avLst>
              <a:gd name="adj1" fmla="val 50000"/>
              <a:gd name="adj2" fmla="val 609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CT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A3EB0-12FC-57CC-7C57-8D3A32AC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CT Testing is Important!</a:t>
            </a:r>
          </a:p>
        </p:txBody>
      </p:sp>
      <p:pic>
        <p:nvPicPr>
          <p:cNvPr id="19460" name="Picture 6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667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2819400" y="4951413"/>
            <a:ext cx="37338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correct ratio</a:t>
            </a:r>
          </a:p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functionality at rated burdens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Ratio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B7BB0-0890-2D2D-B3E6-9CAE6419D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 of Primary Current to Secondary Current</a:t>
            </a:r>
          </a:p>
        </p:txBody>
      </p:sp>
      <p:pic>
        <p:nvPicPr>
          <p:cNvPr id="2048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35700" y="49403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48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flipV="1">
            <a:off x="4495800" y="2870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0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1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2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20507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508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94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57200" y="51816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28C7D-897E-6686-96F8-7581685BE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" y="3251201"/>
            <a:ext cx="2825479" cy="15920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FCE495-473D-0FE0-A5AA-069247CD1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2150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1" y="2757519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55499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 flipV="1">
            <a:off x="3984171" y="3169298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 flipV="1">
            <a:off x="4191000" y="31242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 flipH="1" flipV="1">
            <a:off x="4182447" y="601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5" name="Line 21"/>
          <p:cNvSpPr>
            <a:spLocks noChangeShapeType="1"/>
          </p:cNvSpPr>
          <p:nvPr/>
        </p:nvSpPr>
        <p:spPr bwMode="auto">
          <a:xfrm flipH="1" flipV="1">
            <a:off x="3984171" y="621729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6" name="Text Box 34"/>
          <p:cNvSpPr txBox="1">
            <a:spLocks noChangeArrowheads="1"/>
          </p:cNvSpPr>
          <p:nvPr/>
        </p:nvSpPr>
        <p:spPr bwMode="auto">
          <a:xfrm>
            <a:off x="5562600" y="3343275"/>
            <a:ext cx="3048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1600" dirty="0"/>
          </a:p>
          <a:p>
            <a:pPr algn="ctr" eaLnBrk="1" hangingPunct="1"/>
            <a:r>
              <a:rPr lang="en-US" altLang="en-US" sz="1600" dirty="0"/>
              <a:t>CT’s must be able to maintain an accurate ratio with burden on the secondary.</a:t>
            </a:r>
          </a:p>
        </p:txBody>
      </p:sp>
      <p:pic>
        <p:nvPicPr>
          <p:cNvPr id="2151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97" y="4069839"/>
            <a:ext cx="2171652" cy="116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D892D-42AB-1327-CBDB-B3B8BF209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43" y="3666930"/>
            <a:ext cx="3377258" cy="2145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n-lt"/>
              </a:rPr>
              <a:t>What we will cover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Magnetization effects and demagnetization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8F7284-179F-7806-8F02-18E00E501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531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816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1143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7129C-9B29-E10D-546A-8D7635DAB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3505200" y="2662238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2355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182378"/>
            <a:ext cx="3321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609600" y="6096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59" name="AutoShape 17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BBA78-F6C1-458F-6619-505425332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05200" y="2662238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2458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609600" y="57102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 rot="-2756168">
            <a:off x="16004" y="3037950"/>
            <a:ext cx="4029429" cy="1264543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7E626-3991-DF1F-AF89-4C6251BAB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0"/>
            <a:ext cx="7886700" cy="93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5603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657225" y="2690813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29111" imgH="2619435" progId="Excel.Chart.8">
                  <p:embed/>
                </p:oleObj>
              </mc:Choice>
              <mc:Fallback>
                <p:oleObj name="Chart" r:id="rId2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690813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</p:nvPr>
        </p:nvGraphicFramePr>
        <p:xfrm>
          <a:off x="5791200" y="3386138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943600" y="209073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19C15-57AB-FC2B-0E82-1C53728C6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55735"/>
            <a:ext cx="7886700" cy="93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6627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808128"/>
              </p:ext>
            </p:extLst>
          </p:nvPr>
        </p:nvGraphicFramePr>
        <p:xfrm>
          <a:off x="623985" y="3581400"/>
          <a:ext cx="388620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331" imgH="4219602" progId="Excel.Chart.8">
                  <p:embed/>
                </p:oleObj>
              </mc:Choice>
              <mc:Fallback>
                <p:oleObj name="Chart" r:id="rId2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85" y="3581400"/>
                        <a:ext cx="3886200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</p:nvPr>
        </p:nvGraphicFramePr>
        <p:xfrm>
          <a:off x="6096000" y="35814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0934" y="123428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667000" y="2057400"/>
            <a:ext cx="2971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At 0.5Ohms of Burden</a:t>
            </a:r>
          </a:p>
          <a:p>
            <a:pPr algn="ctr" eaLnBrk="1" hangingPunct="1"/>
            <a:r>
              <a:rPr lang="en-US" altLang="en-US" sz="2000" dirty="0"/>
              <a:t>the secondary current is still at 4.990A – Less than 0.3% change – Good CT!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 rot="-3052644">
            <a:off x="2811095" y="3771448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B72EFB-0BB3-8C10-0AD7-808DB0A60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6200"/>
            <a:ext cx="8134350" cy="934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Analog Testing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Application of Burden and Calculation</a:t>
            </a:r>
          </a:p>
        </p:txBody>
      </p:sp>
      <p:sp>
        <p:nvSpPr>
          <p:cNvPr id="27652" name="Text Box 44"/>
          <p:cNvSpPr txBox="1">
            <a:spLocks noChangeArrowheads="1"/>
          </p:cNvSpPr>
          <p:nvPr/>
        </p:nvSpPr>
        <p:spPr bwMode="auto">
          <a:xfrm>
            <a:off x="5562600" y="3581400"/>
            <a:ext cx="320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Manual reading of initial and post-burden secondary currents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B1B2B-5259-BAB5-3FD6-E477FB66C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A6EDE-D5FC-62C9-4225-A2C63BDCD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763" y="1814716"/>
            <a:ext cx="3781232" cy="50416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What is Admittance?</a:t>
            </a:r>
          </a:p>
          <a:p>
            <a:pPr algn="ctr" eaLnBrk="1" hangingPunct="1"/>
            <a:r>
              <a:rPr lang="en-US" altLang="en-US" sz="2800" dirty="0"/>
              <a:t>Measured in units of MiliSiemens (mS)</a:t>
            </a:r>
          </a:p>
          <a:p>
            <a:pPr algn="ctr" eaLnBrk="1" hangingPunct="1"/>
            <a:r>
              <a:rPr lang="en-US" altLang="en-US" sz="2800" dirty="0"/>
              <a:t>Admittance is the inverse of impedance.</a:t>
            </a:r>
          </a:p>
          <a:p>
            <a:pPr algn="ctr" eaLnBrk="1" hangingPunct="1"/>
            <a:r>
              <a:rPr lang="en-US" altLang="en-US" sz="2800" dirty="0"/>
              <a:t>Impedance is the opposition to current.</a:t>
            </a:r>
          </a:p>
          <a:p>
            <a:pPr algn="ctr" eaLnBrk="1" hangingPunct="1"/>
            <a:r>
              <a:rPr lang="en-US" altLang="en-US" sz="2800" dirty="0"/>
              <a:t>Therefore, admittance testing measures the overall “health” of the secondary loop of the CT.</a:t>
            </a:r>
          </a:p>
          <a:p>
            <a:pPr algn="ctr" eaLnBrk="1" hangingPunct="1"/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80CEC2-2525-56B3-5A9D-CC77870EE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7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algn="ctr" eaLnBrk="1" hangingPunct="1"/>
            <a:r>
              <a:rPr lang="en-US" altLang="en-US" sz="2800" dirty="0"/>
              <a:t>The resulting current is measured.</a:t>
            </a:r>
          </a:p>
          <a:p>
            <a:pPr algn="ctr" eaLnBrk="1" hangingPunct="1"/>
            <a:r>
              <a:rPr lang="en-US" altLang="en-US" sz="2800" dirty="0"/>
              <a:t>The voltage of the initial signal is known.</a:t>
            </a:r>
          </a:p>
          <a:p>
            <a:pPr algn="ctr" eaLnBrk="1" hangingPunct="1"/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CAB22B-C820-725D-2AFE-A4C75DC6F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0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2345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 results are not immediately intuitive.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Some analysis and interpretation is need.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What do all these mS values mean?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432223-49D8-D350-4E15-420605E77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4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Admittance Testing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143000"/>
            <a:ext cx="5257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Three phase process is recommended</a:t>
            </a:r>
            <a:r>
              <a:rPr lang="en-US" altLang="en-US" sz="2800" dirty="0"/>
              <a:t>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0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0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000" dirty="0"/>
              <a:t>Test over time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23050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564F7D-AE52-7D22-4949-2D2C2FDC5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2DBC7-9DF8-9E45-F6EE-BA536E88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5314781" cy="31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Shop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233A2-45E5-D2D9-4E02-13615821B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405854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New Transformers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Manufacturer’s tests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Utility tests</a:t>
            </a:r>
          </a:p>
        </p:txBody>
      </p:sp>
      <p:pic>
        <p:nvPicPr>
          <p:cNvPr id="2" name="Picture 2" descr="P:\Tesco\Marketing DO NOT MOVE THIS FOLDER\Product images\KNOPP\National Grid 2021\20210225_145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73" y="2819400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6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093" y="158368"/>
            <a:ext cx="7208107" cy="679832"/>
          </a:xfrm>
        </p:spPr>
        <p:txBody>
          <a:bodyPr/>
          <a:lstStyle/>
          <a:p>
            <a:r>
              <a:rPr lang="en-US" dirty="0"/>
              <a:t>De-magnetization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CT’s can become magnetized, 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1050" dirty="0"/>
          </a:p>
          <a:p>
            <a:pPr algn="ctr" eaLnBrk="1" hangingPunct="1"/>
            <a:r>
              <a:rPr lang="en-US" altLang="en-US" dirty="0"/>
              <a:t>CT’s can be demagnetized by slowly and smoothly increasing the secondary resistance until saturation occurs, and then slowly and smoothly decreasing the secondary resistance</a:t>
            </a:r>
            <a:r>
              <a:rPr lang="en-US" altLang="en-US" sz="2400" dirty="0"/>
              <a:t>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dirty="0"/>
              <a:t>A resistance that will cause a secondary current reduction of 65% to 75% will typically put the CT into saturation.</a:t>
            </a:r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endParaRPr lang="en-US" altLang="en-US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BB2DAB-E2ED-CEA9-F106-C90A515AE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21E00-2738-D074-7A64-1FE41497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62400"/>
            <a:ext cx="4342842" cy="25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822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What We Covered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0AD83-D7A1-D7DC-C562-113DC832C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Magnetization effects and demagnetization</a:t>
            </a:r>
          </a:p>
        </p:txBody>
      </p:sp>
    </p:spTree>
    <p:extLst>
      <p:ext uri="{BB962C8B-B14F-4D97-AF65-F5344CB8AC3E}">
        <p14:creationId xmlns:p14="http://schemas.microsoft.com/office/powerpoint/2010/main" val="3211765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3151" y="158368"/>
            <a:ext cx="7587049" cy="679832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John Carroll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BSc.EE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Western Regional Manager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john.carroll@tescometering.com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2545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90600" y="5286245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83BBC0-8869-8E64-0A51-9DDB48F1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/>
          <a:lstStyle/>
          <a:p>
            <a:r>
              <a:rPr lang="en-US" dirty="0"/>
              <a:t>What is a 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“A </a:t>
            </a:r>
            <a:r>
              <a:rPr lang="en-US" altLang="en-US" sz="2400" b="1" dirty="0"/>
              <a:t>current transformer</a:t>
            </a:r>
            <a:r>
              <a:rPr lang="en-US" altLang="en-US" sz="2400" dirty="0"/>
              <a:t> (</a:t>
            </a:r>
            <a:r>
              <a:rPr lang="en-US" altLang="en-US" sz="2400" b="1" dirty="0"/>
              <a:t>CT</a:t>
            </a:r>
            <a:r>
              <a:rPr lang="en-US" altLang="en-US" sz="2400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sz="2400" b="1" dirty="0"/>
              <a:t>instrument transformers</a:t>
            </a:r>
            <a:r>
              <a:rPr lang="en-US" altLang="en-US" sz="2400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sz="2400" dirty="0">
                <a:hlinkClick r:id="rId2" tooltip="Protective relay"/>
              </a:rPr>
              <a:t>protective relays</a:t>
            </a:r>
            <a:r>
              <a:rPr lang="en-US" altLang="en-US" sz="2400" dirty="0"/>
              <a:t> in the </a:t>
            </a:r>
            <a:r>
              <a:rPr lang="en-US" altLang="en-US" sz="2400" dirty="0">
                <a:hlinkClick r:id="rId3" tooltip="Electrical power industry"/>
              </a:rPr>
              <a:t>electrical power industry</a:t>
            </a:r>
            <a:r>
              <a:rPr lang="en-US" altLang="en-US" sz="2400" dirty="0"/>
              <a:t>.” - Wikipedia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78743-CA09-5EA4-824D-45D5F6D5C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6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2125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Transformer-Rated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20BA3D-BB49-D5AF-73DE-8053182F1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1508125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  <a:p>
            <a:pPr algn="ctr" eaLnBrk="1" hangingPunct="1"/>
            <a:r>
              <a:rPr lang="en-US" altLang="en-US" sz="3200" dirty="0"/>
              <a:t>(9S, 16S)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High Current</a:t>
            </a:r>
          </a:p>
          <a:p>
            <a:pPr algn="ctr" eaLnBrk="1" hangingPunct="1"/>
            <a:r>
              <a:rPr lang="en-US" altLang="en-US" sz="2400" dirty="0"/>
              <a:t>Example: 400A</a:t>
            </a:r>
          </a:p>
        </p:txBody>
      </p:sp>
      <p:pic>
        <p:nvPicPr>
          <p:cNvPr id="7175" name="Picture 5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083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0725"/>
            <a:ext cx="15970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Freeform 9"/>
          <p:cNvSpPr>
            <a:spLocks/>
          </p:cNvSpPr>
          <p:nvPr/>
        </p:nvSpPr>
        <p:spPr bwMode="auto">
          <a:xfrm>
            <a:off x="1905000" y="35655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1905000" y="38703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1905000" y="37179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1" name="Freeform 12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2" name="Freeform 13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495800" y="4632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400:5</a:t>
            </a:r>
          </a:p>
        </p:txBody>
      </p:sp>
      <p:pic>
        <p:nvPicPr>
          <p:cNvPr id="7184" name="Picture 17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Freeform 18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6" name="Freeform 19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8" name="Text Box 15"/>
          <p:cNvSpPr txBox="1">
            <a:spLocks noChangeArrowheads="1"/>
          </p:cNvSpPr>
          <p:nvPr/>
        </p:nvSpPr>
        <p:spPr bwMode="auto">
          <a:xfrm>
            <a:off x="3200400" y="5775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ts val="2800"/>
              </a:lnSpc>
              <a:defRPr/>
            </a:pPr>
            <a:r>
              <a:rPr lang="en-US" altLang="en-US" sz="3600" dirty="0"/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85950"/>
            <a:ext cx="33496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71713"/>
            <a:ext cx="50276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08475"/>
            <a:ext cx="45100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511675" y="57213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3752396" y="1384519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D8B11-0BA6-7B82-1F40-A542C9E2A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7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E0D9A-2D65-FF92-6CB9-45C9722F0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325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4688339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dirty="0"/>
              <a:t>For instance, a CT with a 400:5 ratio will produce </a:t>
            </a:r>
            <a:br>
              <a:rPr lang="en-US" altLang="en-US" sz="3000" dirty="0"/>
            </a:br>
            <a:r>
              <a:rPr lang="en-US" altLang="en-US" sz="3000" dirty="0"/>
              <a:t>5A on the secondary, when 400A are applied </a:t>
            </a:r>
            <a:br>
              <a:rPr lang="en-US" altLang="en-US" sz="3000" dirty="0"/>
            </a:br>
            <a:r>
              <a:rPr lang="en-US" altLang="en-US" sz="3000" dirty="0"/>
              <a:t>to the primary.</a:t>
            </a:r>
          </a:p>
        </p:txBody>
      </p:sp>
      <p:pic>
        <p:nvPicPr>
          <p:cNvPr id="9221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0" y="136524"/>
            <a:ext cx="7206050" cy="810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A3613-DD0F-D73C-F254-C7172745A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Thermal Rating Factor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0" y="2362200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3200" dirty="0"/>
              <a:t>For instance, a RF of 4.0 at 30</a:t>
            </a:r>
            <a:r>
              <a:rPr lang="en-US" altLang="en-US" sz="3200" dirty="0">
                <a:cs typeface="Arial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305881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113918"/>
            <a:ext cx="91440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3200" dirty="0">
                <a:cs typeface="Arial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CD272D-66E2-99A7-1705-0463833AD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</documentManagement>
</p:properties>
</file>

<file path=customXml/itemProps1.xml><?xml version="1.0" encoding="utf-8"?>
<ds:datastoreItem xmlns:ds="http://schemas.openxmlformats.org/officeDocument/2006/customXml" ds:itemID="{D9A94B78-799A-4E87-9F72-0DE1D1546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6ee74-1c53-4b01-a982-cec1216b8a00"/>
    <ds:schemaRef ds:uri="865caf8b-3888-4957-b682-040f388f7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F4EDA7-AA61-4DF3-B02F-33E5818B5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ADB753-425D-499B-BFD9-AD5AA76D619B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865caf8b-3888-4957-b682-040f388f7b52"/>
    <ds:schemaRef ds:uri="8f26ee74-1c53-4b01-a982-cec1216b8a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 Template 2022</Template>
  <TotalTime>2087</TotalTime>
  <Words>1156</Words>
  <Application>Microsoft Macintosh PowerPoint</Application>
  <PresentationFormat>On-screen Show (4:3)</PresentationFormat>
  <Paragraphs>292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AvantGarde</vt:lpstr>
      <vt:lpstr>Times New Roman</vt:lpstr>
      <vt:lpstr>Calibri</vt:lpstr>
      <vt:lpstr>Wingdings 2</vt:lpstr>
      <vt:lpstr>TESCO Template</vt:lpstr>
      <vt:lpstr>Chart</vt:lpstr>
      <vt:lpstr>Testing CT’s and Meters in a Three Phase Installation</vt:lpstr>
      <vt:lpstr>What we will cover</vt:lpstr>
      <vt:lpstr>Shop Testing</vt:lpstr>
      <vt:lpstr>What is a CT?</vt:lpstr>
      <vt:lpstr>Transformer-Rated</vt:lpstr>
      <vt:lpstr>Current Transformers Conceptual Representation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Transformer-Rated</vt:lpstr>
      <vt:lpstr>Transformer-Rated</vt:lpstr>
      <vt:lpstr>Meter Testing</vt:lpstr>
      <vt:lpstr>Meter Testing</vt:lpstr>
      <vt:lpstr>Meter Testing</vt:lpstr>
      <vt:lpstr>CT Testing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Analog Testing</vt:lpstr>
      <vt:lpstr>Admittance Testing</vt:lpstr>
      <vt:lpstr>Admittance Testing</vt:lpstr>
      <vt:lpstr>Admittance Testing</vt:lpstr>
      <vt:lpstr>Admittance Testing</vt:lpstr>
      <vt:lpstr>De-magnetization</vt:lpstr>
      <vt:lpstr>What We Covered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Elizabeth Held</cp:lastModifiedBy>
  <cp:revision>111</cp:revision>
  <cp:lastPrinted>2004-05-03T19:12:21Z</cp:lastPrinted>
  <dcterms:created xsi:type="dcterms:W3CDTF">2004-03-09T01:40:14Z</dcterms:created>
  <dcterms:modified xsi:type="dcterms:W3CDTF">2023-07-17T14:09:00Z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</Properties>
</file>