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handoutMasterIdLst>
    <p:handoutMasterId r:id="rId25"/>
  </p:handoutMasterIdLst>
  <p:sldIdLst>
    <p:sldId id="256" r:id="rId5"/>
    <p:sldId id="259" r:id="rId6"/>
    <p:sldId id="265" r:id="rId7"/>
    <p:sldId id="267" r:id="rId8"/>
    <p:sldId id="268" r:id="rId9"/>
    <p:sldId id="269" r:id="rId10"/>
    <p:sldId id="257" r:id="rId11"/>
    <p:sldId id="271" r:id="rId12"/>
    <p:sldId id="272" r:id="rId13"/>
    <p:sldId id="273" r:id="rId14"/>
    <p:sldId id="274" r:id="rId15"/>
    <p:sldId id="260" r:id="rId16"/>
    <p:sldId id="263" r:id="rId17"/>
    <p:sldId id="264" r:id="rId18"/>
    <p:sldId id="276" r:id="rId19"/>
    <p:sldId id="278" r:id="rId20"/>
    <p:sldId id="280" r:id="rId21"/>
    <p:sldId id="266" r:id="rId22"/>
    <p:sldId id="270"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2" autoAdjust="0"/>
    <p:restoredTop sz="86385" autoAdjust="0"/>
  </p:normalViewPr>
  <p:slideViewPr>
    <p:cSldViewPr snapToGrid="0">
      <p:cViewPr varScale="1">
        <p:scale>
          <a:sx n="98" d="100"/>
          <a:sy n="98" d="100"/>
        </p:scale>
        <p:origin x="33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1D91D0-6BED-4513-8861-BCDC8534657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7C8EFD9-4029-403C-9F10-16EEDC8D0EDD}">
      <dgm:prSet/>
      <dgm:spPr/>
      <dgm:t>
        <a:bodyPr/>
        <a:lstStyle/>
        <a:p>
          <a:pPr>
            <a:lnSpc>
              <a:spcPct val="100000"/>
            </a:lnSpc>
          </a:pPr>
          <a:r>
            <a:rPr lang="en-US"/>
            <a:t>National Institute of Standards and Technology</a:t>
          </a:r>
        </a:p>
      </dgm:t>
    </dgm:pt>
    <dgm:pt modelId="{D8F1E944-FE2F-4A9B-8FF1-268756ACF65F}" type="parTrans" cxnId="{156F83B8-5BE2-4FCE-903C-2114EEA7AF82}">
      <dgm:prSet/>
      <dgm:spPr/>
      <dgm:t>
        <a:bodyPr/>
        <a:lstStyle/>
        <a:p>
          <a:endParaRPr lang="en-US"/>
        </a:p>
      </dgm:t>
    </dgm:pt>
    <dgm:pt modelId="{875A973C-9ECD-407C-B86F-B08E8165CFC7}" type="sibTrans" cxnId="{156F83B8-5BE2-4FCE-903C-2114EEA7AF82}">
      <dgm:prSet/>
      <dgm:spPr/>
      <dgm:t>
        <a:bodyPr/>
        <a:lstStyle/>
        <a:p>
          <a:endParaRPr lang="en-US"/>
        </a:p>
      </dgm:t>
    </dgm:pt>
    <dgm:pt modelId="{681B2A52-E96E-425D-8762-2EF3A101B31E}">
      <dgm:prSet/>
      <dgm:spPr/>
      <dgm:t>
        <a:bodyPr/>
        <a:lstStyle/>
        <a:p>
          <a:pPr>
            <a:lnSpc>
              <a:spcPct val="100000"/>
            </a:lnSpc>
          </a:pPr>
          <a:r>
            <a:rPr lang="en-US"/>
            <a:t>USA National Metrological Institute</a:t>
          </a:r>
        </a:p>
      </dgm:t>
    </dgm:pt>
    <dgm:pt modelId="{61D576FC-EFD9-40AF-8244-EED351541F3E}" type="parTrans" cxnId="{9EFC568B-FB33-47C7-8A78-905F3049ACE4}">
      <dgm:prSet/>
      <dgm:spPr/>
      <dgm:t>
        <a:bodyPr/>
        <a:lstStyle/>
        <a:p>
          <a:endParaRPr lang="en-US"/>
        </a:p>
      </dgm:t>
    </dgm:pt>
    <dgm:pt modelId="{85B66AA9-713C-46B4-8E3D-C9FB98D797B7}" type="sibTrans" cxnId="{9EFC568B-FB33-47C7-8A78-905F3049ACE4}">
      <dgm:prSet/>
      <dgm:spPr/>
      <dgm:t>
        <a:bodyPr/>
        <a:lstStyle/>
        <a:p>
          <a:endParaRPr lang="en-US"/>
        </a:p>
      </dgm:t>
    </dgm:pt>
    <dgm:pt modelId="{B1D89F10-D1D5-4058-80D5-4FFD124FFFF9}">
      <dgm:prSet/>
      <dgm:spPr/>
      <dgm:t>
        <a:bodyPr/>
        <a:lstStyle/>
        <a:p>
          <a:pPr>
            <a:lnSpc>
              <a:spcPct val="100000"/>
            </a:lnSpc>
          </a:pPr>
          <a:r>
            <a:rPr lang="en-US"/>
            <a:t>Department of Commerce</a:t>
          </a:r>
        </a:p>
      </dgm:t>
    </dgm:pt>
    <dgm:pt modelId="{A92A7D62-6AEA-43E3-99CD-FC932C252675}" type="parTrans" cxnId="{F676CB97-59C8-458B-9032-4FAA611143E9}">
      <dgm:prSet/>
      <dgm:spPr/>
      <dgm:t>
        <a:bodyPr/>
        <a:lstStyle/>
        <a:p>
          <a:endParaRPr lang="en-US"/>
        </a:p>
      </dgm:t>
    </dgm:pt>
    <dgm:pt modelId="{8F192CCA-F840-4C47-BDC1-87569B00A20A}" type="sibTrans" cxnId="{F676CB97-59C8-458B-9032-4FAA611143E9}">
      <dgm:prSet/>
      <dgm:spPr/>
      <dgm:t>
        <a:bodyPr/>
        <a:lstStyle/>
        <a:p>
          <a:endParaRPr lang="en-US"/>
        </a:p>
      </dgm:t>
    </dgm:pt>
    <dgm:pt modelId="{4F0B2B5A-5467-419B-B047-0E9253ED66A0}">
      <dgm:prSet/>
      <dgm:spPr/>
      <dgm:t>
        <a:bodyPr/>
        <a:lstStyle/>
        <a:p>
          <a:pPr>
            <a:lnSpc>
              <a:spcPct val="100000"/>
            </a:lnSpc>
          </a:pPr>
          <a:r>
            <a:rPr lang="en-US"/>
            <a:t>Gaithersburg Maryland</a:t>
          </a:r>
        </a:p>
      </dgm:t>
    </dgm:pt>
    <dgm:pt modelId="{E583F356-D8B8-458F-B964-A3E3F12ED343}" type="parTrans" cxnId="{CA44FD85-329D-446A-93C2-EF3B2BFE4059}">
      <dgm:prSet/>
      <dgm:spPr/>
      <dgm:t>
        <a:bodyPr/>
        <a:lstStyle/>
        <a:p>
          <a:endParaRPr lang="en-US"/>
        </a:p>
      </dgm:t>
    </dgm:pt>
    <dgm:pt modelId="{1370BF8E-AAAF-458E-BCCB-60C38729F3F4}" type="sibTrans" cxnId="{CA44FD85-329D-446A-93C2-EF3B2BFE4059}">
      <dgm:prSet/>
      <dgm:spPr/>
      <dgm:t>
        <a:bodyPr/>
        <a:lstStyle/>
        <a:p>
          <a:endParaRPr lang="en-US"/>
        </a:p>
      </dgm:t>
    </dgm:pt>
    <dgm:pt modelId="{C9FD20BA-C002-4254-9B77-6E0B5B42AD37}">
      <dgm:prSet/>
      <dgm:spPr/>
      <dgm:t>
        <a:bodyPr/>
        <a:lstStyle/>
        <a:p>
          <a:pPr>
            <a:lnSpc>
              <a:spcPct val="100000"/>
            </a:lnSpc>
          </a:pPr>
          <a:r>
            <a:rPr lang="en-US"/>
            <a:t>March 3</a:t>
          </a:r>
          <a:r>
            <a:rPr lang="en-US" baseline="30000"/>
            <a:t>rd</a:t>
          </a:r>
          <a:r>
            <a:rPr lang="en-US"/>
            <a:t>, 1901</a:t>
          </a:r>
        </a:p>
      </dgm:t>
    </dgm:pt>
    <dgm:pt modelId="{0CB2B604-328B-4AE3-A7BE-73C9E644BF43}" type="parTrans" cxnId="{6D9F7CE5-A5BB-4379-9E64-4A371B060CA0}">
      <dgm:prSet/>
      <dgm:spPr/>
      <dgm:t>
        <a:bodyPr/>
        <a:lstStyle/>
        <a:p>
          <a:endParaRPr lang="en-US"/>
        </a:p>
      </dgm:t>
    </dgm:pt>
    <dgm:pt modelId="{D825EDD4-92E2-4D10-BF3F-79F967949C1D}" type="sibTrans" cxnId="{6D9F7CE5-A5BB-4379-9E64-4A371B060CA0}">
      <dgm:prSet/>
      <dgm:spPr/>
      <dgm:t>
        <a:bodyPr/>
        <a:lstStyle/>
        <a:p>
          <a:endParaRPr lang="en-US"/>
        </a:p>
      </dgm:t>
    </dgm:pt>
    <dgm:pt modelId="{5BC0405C-F891-4BB1-8BA4-D0C6C234936E}" type="pres">
      <dgm:prSet presAssocID="{D61D91D0-6BED-4513-8861-BCDC8534657D}" presName="vert0" presStyleCnt="0">
        <dgm:presLayoutVars>
          <dgm:dir/>
          <dgm:animOne val="branch"/>
          <dgm:animLvl val="lvl"/>
        </dgm:presLayoutVars>
      </dgm:prSet>
      <dgm:spPr/>
    </dgm:pt>
    <dgm:pt modelId="{123305A0-FE56-4950-857D-7F924387A5C9}" type="pres">
      <dgm:prSet presAssocID="{07C8EFD9-4029-403C-9F10-16EEDC8D0EDD}" presName="thickLine" presStyleLbl="alignNode1" presStyleIdx="0" presStyleCnt="5"/>
      <dgm:spPr/>
    </dgm:pt>
    <dgm:pt modelId="{5E9FEB06-A99A-4184-AABF-2BDC66AA602B}" type="pres">
      <dgm:prSet presAssocID="{07C8EFD9-4029-403C-9F10-16EEDC8D0EDD}" presName="horz1" presStyleCnt="0"/>
      <dgm:spPr/>
    </dgm:pt>
    <dgm:pt modelId="{247D2751-BF9E-4A38-9B25-454AD1DBB081}" type="pres">
      <dgm:prSet presAssocID="{07C8EFD9-4029-403C-9F10-16EEDC8D0EDD}" presName="tx1" presStyleLbl="revTx" presStyleIdx="0" presStyleCnt="5"/>
      <dgm:spPr/>
    </dgm:pt>
    <dgm:pt modelId="{64EB8B8F-458D-44C8-B2B8-A4D5078A1457}" type="pres">
      <dgm:prSet presAssocID="{07C8EFD9-4029-403C-9F10-16EEDC8D0EDD}" presName="vert1" presStyleCnt="0"/>
      <dgm:spPr/>
    </dgm:pt>
    <dgm:pt modelId="{67697C46-116E-4260-808B-BF1BBAA4600E}" type="pres">
      <dgm:prSet presAssocID="{681B2A52-E96E-425D-8762-2EF3A101B31E}" presName="thickLine" presStyleLbl="alignNode1" presStyleIdx="1" presStyleCnt="5"/>
      <dgm:spPr/>
    </dgm:pt>
    <dgm:pt modelId="{D30A91B5-29B1-45FD-9598-32A44B107BC5}" type="pres">
      <dgm:prSet presAssocID="{681B2A52-E96E-425D-8762-2EF3A101B31E}" presName="horz1" presStyleCnt="0"/>
      <dgm:spPr/>
    </dgm:pt>
    <dgm:pt modelId="{92F49C47-2CC4-4852-BDC3-CC0ED19EFA24}" type="pres">
      <dgm:prSet presAssocID="{681B2A52-E96E-425D-8762-2EF3A101B31E}" presName="tx1" presStyleLbl="revTx" presStyleIdx="1" presStyleCnt="5"/>
      <dgm:spPr/>
    </dgm:pt>
    <dgm:pt modelId="{0B548A00-5CBF-4274-87FA-5538A9981DEB}" type="pres">
      <dgm:prSet presAssocID="{681B2A52-E96E-425D-8762-2EF3A101B31E}" presName="vert1" presStyleCnt="0"/>
      <dgm:spPr/>
    </dgm:pt>
    <dgm:pt modelId="{EE122996-6628-45D3-B871-213ED5C24E55}" type="pres">
      <dgm:prSet presAssocID="{B1D89F10-D1D5-4058-80D5-4FFD124FFFF9}" presName="thickLine" presStyleLbl="alignNode1" presStyleIdx="2" presStyleCnt="5"/>
      <dgm:spPr/>
    </dgm:pt>
    <dgm:pt modelId="{7C8110A5-3D99-4AC1-8FFF-EE6E5306EE6E}" type="pres">
      <dgm:prSet presAssocID="{B1D89F10-D1D5-4058-80D5-4FFD124FFFF9}" presName="horz1" presStyleCnt="0"/>
      <dgm:spPr/>
    </dgm:pt>
    <dgm:pt modelId="{B4782E27-846D-49E4-9E9F-0C73C703E27E}" type="pres">
      <dgm:prSet presAssocID="{B1D89F10-D1D5-4058-80D5-4FFD124FFFF9}" presName="tx1" presStyleLbl="revTx" presStyleIdx="2" presStyleCnt="5"/>
      <dgm:spPr/>
    </dgm:pt>
    <dgm:pt modelId="{B656C585-619E-4201-8A9E-DD3F250C0F34}" type="pres">
      <dgm:prSet presAssocID="{B1D89F10-D1D5-4058-80D5-4FFD124FFFF9}" presName="vert1" presStyleCnt="0"/>
      <dgm:spPr/>
    </dgm:pt>
    <dgm:pt modelId="{7B8AE916-3795-4602-98C7-C8366677C21B}" type="pres">
      <dgm:prSet presAssocID="{4F0B2B5A-5467-419B-B047-0E9253ED66A0}" presName="thickLine" presStyleLbl="alignNode1" presStyleIdx="3" presStyleCnt="5"/>
      <dgm:spPr/>
    </dgm:pt>
    <dgm:pt modelId="{AC5B4DDA-2224-4071-9B41-7996736A0245}" type="pres">
      <dgm:prSet presAssocID="{4F0B2B5A-5467-419B-B047-0E9253ED66A0}" presName="horz1" presStyleCnt="0"/>
      <dgm:spPr/>
    </dgm:pt>
    <dgm:pt modelId="{FEF1C20E-1AE4-4CE8-B29E-984F0702C8C6}" type="pres">
      <dgm:prSet presAssocID="{4F0B2B5A-5467-419B-B047-0E9253ED66A0}" presName="tx1" presStyleLbl="revTx" presStyleIdx="3" presStyleCnt="5"/>
      <dgm:spPr/>
    </dgm:pt>
    <dgm:pt modelId="{B7B9328D-0F9B-47F2-8F32-649F7FC1421E}" type="pres">
      <dgm:prSet presAssocID="{4F0B2B5A-5467-419B-B047-0E9253ED66A0}" presName="vert1" presStyleCnt="0"/>
      <dgm:spPr/>
    </dgm:pt>
    <dgm:pt modelId="{8ABFC13D-7CE9-4F2E-8A99-0C3385198544}" type="pres">
      <dgm:prSet presAssocID="{C9FD20BA-C002-4254-9B77-6E0B5B42AD37}" presName="thickLine" presStyleLbl="alignNode1" presStyleIdx="4" presStyleCnt="5"/>
      <dgm:spPr/>
    </dgm:pt>
    <dgm:pt modelId="{6743249D-A92C-4DC0-B0E7-B0047CBFA920}" type="pres">
      <dgm:prSet presAssocID="{C9FD20BA-C002-4254-9B77-6E0B5B42AD37}" presName="horz1" presStyleCnt="0"/>
      <dgm:spPr/>
    </dgm:pt>
    <dgm:pt modelId="{DB1289CE-A891-4E0C-A59F-E0AE88E1487D}" type="pres">
      <dgm:prSet presAssocID="{C9FD20BA-C002-4254-9B77-6E0B5B42AD37}" presName="tx1" presStyleLbl="revTx" presStyleIdx="4" presStyleCnt="5"/>
      <dgm:spPr/>
    </dgm:pt>
    <dgm:pt modelId="{A7375A17-B6D3-4C88-9A35-A6B811CA4FCA}" type="pres">
      <dgm:prSet presAssocID="{C9FD20BA-C002-4254-9B77-6E0B5B42AD37}" presName="vert1" presStyleCnt="0"/>
      <dgm:spPr/>
    </dgm:pt>
  </dgm:ptLst>
  <dgm:cxnLst>
    <dgm:cxn modelId="{AB147401-BE83-4CF1-9E10-BCD940DE7A47}" type="presOf" srcId="{681B2A52-E96E-425D-8762-2EF3A101B31E}" destId="{92F49C47-2CC4-4852-BDC3-CC0ED19EFA24}" srcOrd="0" destOrd="0" presId="urn:microsoft.com/office/officeart/2008/layout/LinedList"/>
    <dgm:cxn modelId="{D375F47B-EF40-4BD3-81AC-0BB5A7ED1A91}" type="presOf" srcId="{B1D89F10-D1D5-4058-80D5-4FFD124FFFF9}" destId="{B4782E27-846D-49E4-9E9F-0C73C703E27E}" srcOrd="0" destOrd="0" presId="urn:microsoft.com/office/officeart/2008/layout/LinedList"/>
    <dgm:cxn modelId="{878DAF85-BCC3-4962-B533-1AD2A4108B0C}" type="presOf" srcId="{C9FD20BA-C002-4254-9B77-6E0B5B42AD37}" destId="{DB1289CE-A891-4E0C-A59F-E0AE88E1487D}" srcOrd="0" destOrd="0" presId="urn:microsoft.com/office/officeart/2008/layout/LinedList"/>
    <dgm:cxn modelId="{CA44FD85-329D-446A-93C2-EF3B2BFE4059}" srcId="{D61D91D0-6BED-4513-8861-BCDC8534657D}" destId="{4F0B2B5A-5467-419B-B047-0E9253ED66A0}" srcOrd="3" destOrd="0" parTransId="{E583F356-D8B8-458F-B964-A3E3F12ED343}" sibTransId="{1370BF8E-AAAF-458E-BCCB-60C38729F3F4}"/>
    <dgm:cxn modelId="{9EFC568B-FB33-47C7-8A78-905F3049ACE4}" srcId="{D61D91D0-6BED-4513-8861-BCDC8534657D}" destId="{681B2A52-E96E-425D-8762-2EF3A101B31E}" srcOrd="1" destOrd="0" parTransId="{61D576FC-EFD9-40AF-8244-EED351541F3E}" sibTransId="{85B66AA9-713C-46B4-8E3D-C9FB98D797B7}"/>
    <dgm:cxn modelId="{F676CB97-59C8-458B-9032-4FAA611143E9}" srcId="{D61D91D0-6BED-4513-8861-BCDC8534657D}" destId="{B1D89F10-D1D5-4058-80D5-4FFD124FFFF9}" srcOrd="2" destOrd="0" parTransId="{A92A7D62-6AEA-43E3-99CD-FC932C252675}" sibTransId="{8F192CCA-F840-4C47-BDC1-87569B00A20A}"/>
    <dgm:cxn modelId="{A8A900B8-2279-4E05-9CF1-7B55850ADCBB}" type="presOf" srcId="{4F0B2B5A-5467-419B-B047-0E9253ED66A0}" destId="{FEF1C20E-1AE4-4CE8-B29E-984F0702C8C6}" srcOrd="0" destOrd="0" presId="urn:microsoft.com/office/officeart/2008/layout/LinedList"/>
    <dgm:cxn modelId="{156F83B8-5BE2-4FCE-903C-2114EEA7AF82}" srcId="{D61D91D0-6BED-4513-8861-BCDC8534657D}" destId="{07C8EFD9-4029-403C-9F10-16EEDC8D0EDD}" srcOrd="0" destOrd="0" parTransId="{D8F1E944-FE2F-4A9B-8FF1-268756ACF65F}" sibTransId="{875A973C-9ECD-407C-B86F-B08E8165CFC7}"/>
    <dgm:cxn modelId="{6D9F7CE5-A5BB-4379-9E64-4A371B060CA0}" srcId="{D61D91D0-6BED-4513-8861-BCDC8534657D}" destId="{C9FD20BA-C002-4254-9B77-6E0B5B42AD37}" srcOrd="4" destOrd="0" parTransId="{0CB2B604-328B-4AE3-A7BE-73C9E644BF43}" sibTransId="{D825EDD4-92E2-4D10-BF3F-79F967949C1D}"/>
    <dgm:cxn modelId="{8192D8EC-0F96-4F51-A72A-F599601D8CB0}" type="presOf" srcId="{07C8EFD9-4029-403C-9F10-16EEDC8D0EDD}" destId="{247D2751-BF9E-4A38-9B25-454AD1DBB081}" srcOrd="0" destOrd="0" presId="urn:microsoft.com/office/officeart/2008/layout/LinedList"/>
    <dgm:cxn modelId="{05A3E6FF-88ED-42F8-BD3C-0D9D8A3217F1}" type="presOf" srcId="{D61D91D0-6BED-4513-8861-BCDC8534657D}" destId="{5BC0405C-F891-4BB1-8BA4-D0C6C234936E}" srcOrd="0" destOrd="0" presId="urn:microsoft.com/office/officeart/2008/layout/LinedList"/>
    <dgm:cxn modelId="{48EF5E14-D1C6-4A7A-907C-4562C22EBF31}" type="presParOf" srcId="{5BC0405C-F891-4BB1-8BA4-D0C6C234936E}" destId="{123305A0-FE56-4950-857D-7F924387A5C9}" srcOrd="0" destOrd="0" presId="urn:microsoft.com/office/officeart/2008/layout/LinedList"/>
    <dgm:cxn modelId="{EA354895-DE65-440C-9CBB-0CDD0A733BA5}" type="presParOf" srcId="{5BC0405C-F891-4BB1-8BA4-D0C6C234936E}" destId="{5E9FEB06-A99A-4184-AABF-2BDC66AA602B}" srcOrd="1" destOrd="0" presId="urn:microsoft.com/office/officeart/2008/layout/LinedList"/>
    <dgm:cxn modelId="{A4963199-2E2D-4ACD-A3F1-289D1AF0D9B1}" type="presParOf" srcId="{5E9FEB06-A99A-4184-AABF-2BDC66AA602B}" destId="{247D2751-BF9E-4A38-9B25-454AD1DBB081}" srcOrd="0" destOrd="0" presId="urn:microsoft.com/office/officeart/2008/layout/LinedList"/>
    <dgm:cxn modelId="{0CA572E1-72CF-4887-80A7-0D204CE3D6EE}" type="presParOf" srcId="{5E9FEB06-A99A-4184-AABF-2BDC66AA602B}" destId="{64EB8B8F-458D-44C8-B2B8-A4D5078A1457}" srcOrd="1" destOrd="0" presId="urn:microsoft.com/office/officeart/2008/layout/LinedList"/>
    <dgm:cxn modelId="{915E5840-B066-445F-AB45-787FCF5268B6}" type="presParOf" srcId="{5BC0405C-F891-4BB1-8BA4-D0C6C234936E}" destId="{67697C46-116E-4260-808B-BF1BBAA4600E}" srcOrd="2" destOrd="0" presId="urn:microsoft.com/office/officeart/2008/layout/LinedList"/>
    <dgm:cxn modelId="{F8A59504-4BC8-46FC-BF01-E2AA4C6392C7}" type="presParOf" srcId="{5BC0405C-F891-4BB1-8BA4-D0C6C234936E}" destId="{D30A91B5-29B1-45FD-9598-32A44B107BC5}" srcOrd="3" destOrd="0" presId="urn:microsoft.com/office/officeart/2008/layout/LinedList"/>
    <dgm:cxn modelId="{CAF138EE-7ECA-4584-B494-40519CDEE53D}" type="presParOf" srcId="{D30A91B5-29B1-45FD-9598-32A44B107BC5}" destId="{92F49C47-2CC4-4852-BDC3-CC0ED19EFA24}" srcOrd="0" destOrd="0" presId="urn:microsoft.com/office/officeart/2008/layout/LinedList"/>
    <dgm:cxn modelId="{8F73776A-99E1-4329-A335-3C680EE286BF}" type="presParOf" srcId="{D30A91B5-29B1-45FD-9598-32A44B107BC5}" destId="{0B548A00-5CBF-4274-87FA-5538A9981DEB}" srcOrd="1" destOrd="0" presId="urn:microsoft.com/office/officeart/2008/layout/LinedList"/>
    <dgm:cxn modelId="{F165F257-F624-4E39-8091-8DD2BD249885}" type="presParOf" srcId="{5BC0405C-F891-4BB1-8BA4-D0C6C234936E}" destId="{EE122996-6628-45D3-B871-213ED5C24E55}" srcOrd="4" destOrd="0" presId="urn:microsoft.com/office/officeart/2008/layout/LinedList"/>
    <dgm:cxn modelId="{68DF4060-DF75-4C39-A5DD-58A9591BA370}" type="presParOf" srcId="{5BC0405C-F891-4BB1-8BA4-D0C6C234936E}" destId="{7C8110A5-3D99-4AC1-8FFF-EE6E5306EE6E}" srcOrd="5" destOrd="0" presId="urn:microsoft.com/office/officeart/2008/layout/LinedList"/>
    <dgm:cxn modelId="{3AE521E0-44F5-4A8C-96A4-DA5D56D32033}" type="presParOf" srcId="{7C8110A5-3D99-4AC1-8FFF-EE6E5306EE6E}" destId="{B4782E27-846D-49E4-9E9F-0C73C703E27E}" srcOrd="0" destOrd="0" presId="urn:microsoft.com/office/officeart/2008/layout/LinedList"/>
    <dgm:cxn modelId="{F311F1DD-9F6D-4DF4-BC4B-A0B3C66A8513}" type="presParOf" srcId="{7C8110A5-3D99-4AC1-8FFF-EE6E5306EE6E}" destId="{B656C585-619E-4201-8A9E-DD3F250C0F34}" srcOrd="1" destOrd="0" presId="urn:microsoft.com/office/officeart/2008/layout/LinedList"/>
    <dgm:cxn modelId="{D0D65FA8-B3AE-4BF1-8FCA-C475C8DD0243}" type="presParOf" srcId="{5BC0405C-F891-4BB1-8BA4-D0C6C234936E}" destId="{7B8AE916-3795-4602-98C7-C8366677C21B}" srcOrd="6" destOrd="0" presId="urn:microsoft.com/office/officeart/2008/layout/LinedList"/>
    <dgm:cxn modelId="{73E8FB0F-6389-4993-AC9E-6B0D611D305F}" type="presParOf" srcId="{5BC0405C-F891-4BB1-8BA4-D0C6C234936E}" destId="{AC5B4DDA-2224-4071-9B41-7996736A0245}" srcOrd="7" destOrd="0" presId="urn:microsoft.com/office/officeart/2008/layout/LinedList"/>
    <dgm:cxn modelId="{45925EDF-AC0B-4705-AA5C-3D3564045061}" type="presParOf" srcId="{AC5B4DDA-2224-4071-9B41-7996736A0245}" destId="{FEF1C20E-1AE4-4CE8-B29E-984F0702C8C6}" srcOrd="0" destOrd="0" presId="urn:microsoft.com/office/officeart/2008/layout/LinedList"/>
    <dgm:cxn modelId="{28ADE35D-C323-4BC7-A4CF-D8E1767D4DBC}" type="presParOf" srcId="{AC5B4DDA-2224-4071-9B41-7996736A0245}" destId="{B7B9328D-0F9B-47F2-8F32-649F7FC1421E}" srcOrd="1" destOrd="0" presId="urn:microsoft.com/office/officeart/2008/layout/LinedList"/>
    <dgm:cxn modelId="{1A67C46D-C620-4063-A130-BA15B227F99D}" type="presParOf" srcId="{5BC0405C-F891-4BB1-8BA4-D0C6C234936E}" destId="{8ABFC13D-7CE9-4F2E-8A99-0C3385198544}" srcOrd="8" destOrd="0" presId="urn:microsoft.com/office/officeart/2008/layout/LinedList"/>
    <dgm:cxn modelId="{99904D8E-3F33-4339-8640-67A6272978C9}" type="presParOf" srcId="{5BC0405C-F891-4BB1-8BA4-D0C6C234936E}" destId="{6743249D-A92C-4DC0-B0E7-B0047CBFA920}" srcOrd="9" destOrd="0" presId="urn:microsoft.com/office/officeart/2008/layout/LinedList"/>
    <dgm:cxn modelId="{02086B61-352B-4A94-8FA2-0654AFAC4C30}" type="presParOf" srcId="{6743249D-A92C-4DC0-B0E7-B0047CBFA920}" destId="{DB1289CE-A891-4E0C-A59F-E0AE88E1487D}" srcOrd="0" destOrd="0" presId="urn:microsoft.com/office/officeart/2008/layout/LinedList"/>
    <dgm:cxn modelId="{D4042368-FF71-49BF-AAD8-87E194C38416}" type="presParOf" srcId="{6743249D-A92C-4DC0-B0E7-B0047CBFA920}" destId="{A7375A17-B6D3-4C88-9A35-A6B811CA4FC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64F261-7B48-4DEB-A760-5AB95BCA7AF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E4C47AE-3028-4C71-88AA-19B2CA2B6DA5}">
      <dgm:prSet/>
      <dgm:spPr/>
      <dgm:t>
        <a:bodyPr/>
        <a:lstStyle/>
        <a:p>
          <a:pPr>
            <a:lnSpc>
              <a:spcPct val="100000"/>
            </a:lnSpc>
          </a:pPr>
          <a:r>
            <a:rPr lang="en-US" dirty="0"/>
            <a:t>U.S. Congress founded NBS on March 3, 1901</a:t>
          </a:r>
        </a:p>
      </dgm:t>
    </dgm:pt>
    <dgm:pt modelId="{5D19D550-AF71-4688-8C47-2AA7DEAE276E}" type="parTrans" cxnId="{01E273D5-93A0-4920-8532-6C0B136EEE3E}">
      <dgm:prSet/>
      <dgm:spPr/>
      <dgm:t>
        <a:bodyPr/>
        <a:lstStyle/>
        <a:p>
          <a:endParaRPr lang="en-US"/>
        </a:p>
      </dgm:t>
    </dgm:pt>
    <dgm:pt modelId="{D414A7A3-5F4F-4F76-B45D-3B96EADAE8B4}" type="sibTrans" cxnId="{01E273D5-93A0-4920-8532-6C0B136EEE3E}">
      <dgm:prSet/>
      <dgm:spPr/>
      <dgm:t>
        <a:bodyPr/>
        <a:lstStyle/>
        <a:p>
          <a:endParaRPr lang="en-US"/>
        </a:p>
      </dgm:t>
    </dgm:pt>
    <dgm:pt modelId="{58C82B3B-B22E-4D88-B719-E24E8F3C7337}">
      <dgm:prSet/>
      <dgm:spPr/>
      <dgm:t>
        <a:bodyPr/>
        <a:lstStyle/>
        <a:p>
          <a:pPr>
            <a:lnSpc>
              <a:spcPct val="100000"/>
            </a:lnSpc>
          </a:pPr>
          <a:r>
            <a:rPr lang="en-US"/>
            <a:t>January 16, 1905 First National Conference of Weights and Measures (NCWM)</a:t>
          </a:r>
        </a:p>
      </dgm:t>
    </dgm:pt>
    <dgm:pt modelId="{5B84693A-E707-4B84-963B-F93822250EB2}" type="parTrans" cxnId="{EDB9F1EB-0994-4CF9-80B6-5167481B9758}">
      <dgm:prSet/>
      <dgm:spPr/>
      <dgm:t>
        <a:bodyPr/>
        <a:lstStyle/>
        <a:p>
          <a:endParaRPr lang="en-US"/>
        </a:p>
      </dgm:t>
    </dgm:pt>
    <dgm:pt modelId="{9B50A2DB-EA0C-4406-B53C-A7040C016EA2}" type="sibTrans" cxnId="{EDB9F1EB-0994-4CF9-80B6-5167481B9758}">
      <dgm:prSet/>
      <dgm:spPr/>
      <dgm:t>
        <a:bodyPr/>
        <a:lstStyle/>
        <a:p>
          <a:endParaRPr lang="en-US"/>
        </a:p>
      </dgm:t>
    </dgm:pt>
    <dgm:pt modelId="{54356E03-5355-4E11-A4C3-030EC9C12511}">
      <dgm:prSet/>
      <dgm:spPr/>
      <dgm:t>
        <a:bodyPr/>
        <a:lstStyle/>
        <a:p>
          <a:pPr>
            <a:lnSpc>
              <a:spcPct val="100000"/>
            </a:lnSpc>
          </a:pPr>
          <a:r>
            <a:rPr lang="en-US"/>
            <a:t>1906 First Standard Reference Material</a:t>
          </a:r>
        </a:p>
      </dgm:t>
    </dgm:pt>
    <dgm:pt modelId="{7CD0FA79-ED3C-4E74-825F-37207870CF9C}" type="parTrans" cxnId="{9CE89F83-F2E1-4CD0-A5F9-4CCC4CBE9994}">
      <dgm:prSet/>
      <dgm:spPr/>
      <dgm:t>
        <a:bodyPr/>
        <a:lstStyle/>
        <a:p>
          <a:endParaRPr lang="en-US"/>
        </a:p>
      </dgm:t>
    </dgm:pt>
    <dgm:pt modelId="{D39EF9E4-4F4E-4C5F-B8AC-6EA996DBF58D}" type="sibTrans" cxnId="{9CE89F83-F2E1-4CD0-A5F9-4CCC4CBE9994}">
      <dgm:prSet/>
      <dgm:spPr/>
      <dgm:t>
        <a:bodyPr/>
        <a:lstStyle/>
        <a:p>
          <a:endParaRPr lang="en-US"/>
        </a:p>
      </dgm:t>
    </dgm:pt>
    <dgm:pt modelId="{1DA7E099-D158-42B6-B8AF-F534CB6F1CF6}">
      <dgm:prSet/>
      <dgm:spPr/>
      <dgm:t>
        <a:bodyPr/>
        <a:lstStyle/>
        <a:p>
          <a:pPr>
            <a:lnSpc>
              <a:spcPct val="100000"/>
            </a:lnSpc>
          </a:pPr>
          <a:r>
            <a:rPr lang="en-US"/>
            <a:t>1913 Correcting Rail Freight</a:t>
          </a:r>
        </a:p>
      </dgm:t>
    </dgm:pt>
    <dgm:pt modelId="{B5A38FE7-FA3D-4FB4-B9DC-423AC13A0B8A}" type="parTrans" cxnId="{FBA3D271-76B6-4C61-A190-116EC24CF342}">
      <dgm:prSet/>
      <dgm:spPr/>
      <dgm:t>
        <a:bodyPr/>
        <a:lstStyle/>
        <a:p>
          <a:endParaRPr lang="en-US"/>
        </a:p>
      </dgm:t>
    </dgm:pt>
    <dgm:pt modelId="{9D7F286A-CC90-452E-ABAE-D598AEE62FFF}" type="sibTrans" cxnId="{FBA3D271-76B6-4C61-A190-116EC24CF342}">
      <dgm:prSet/>
      <dgm:spPr/>
      <dgm:t>
        <a:bodyPr/>
        <a:lstStyle/>
        <a:p>
          <a:endParaRPr lang="en-US"/>
        </a:p>
      </dgm:t>
    </dgm:pt>
    <dgm:pt modelId="{F713B220-0EC6-4A6D-AD49-E2870A16E3E4}">
      <dgm:prSet/>
      <dgm:spPr/>
      <dgm:t>
        <a:bodyPr/>
        <a:lstStyle/>
        <a:p>
          <a:pPr>
            <a:lnSpc>
              <a:spcPct val="100000"/>
            </a:lnSpc>
          </a:pPr>
          <a:r>
            <a:rPr lang="en-US"/>
            <a:t>1915 National electrical safety code</a:t>
          </a:r>
        </a:p>
      </dgm:t>
    </dgm:pt>
    <dgm:pt modelId="{706C914B-0A76-4526-820D-A1BC1852E9C0}" type="parTrans" cxnId="{8C156565-B0C3-46C7-A149-176F86C12610}">
      <dgm:prSet/>
      <dgm:spPr/>
      <dgm:t>
        <a:bodyPr/>
        <a:lstStyle/>
        <a:p>
          <a:endParaRPr lang="en-US"/>
        </a:p>
      </dgm:t>
    </dgm:pt>
    <dgm:pt modelId="{13E180B6-CFE5-4B9E-A1A1-E96930070CA3}" type="sibTrans" cxnId="{8C156565-B0C3-46C7-A149-176F86C12610}">
      <dgm:prSet/>
      <dgm:spPr/>
      <dgm:t>
        <a:bodyPr/>
        <a:lstStyle/>
        <a:p>
          <a:endParaRPr lang="en-US"/>
        </a:p>
      </dgm:t>
    </dgm:pt>
    <dgm:pt modelId="{F303A883-FC12-4547-8AB9-692F34428243}" type="pres">
      <dgm:prSet presAssocID="{C164F261-7B48-4DEB-A760-5AB95BCA7AFD}" presName="root" presStyleCnt="0">
        <dgm:presLayoutVars>
          <dgm:dir/>
          <dgm:resizeHandles val="exact"/>
        </dgm:presLayoutVars>
      </dgm:prSet>
      <dgm:spPr/>
    </dgm:pt>
    <dgm:pt modelId="{EE8B1E20-2CF8-43A7-A09F-960E1CE1C8FF}" type="pres">
      <dgm:prSet presAssocID="{6E4C47AE-3028-4C71-88AA-19B2CA2B6DA5}" presName="compNode" presStyleCnt="0"/>
      <dgm:spPr/>
    </dgm:pt>
    <dgm:pt modelId="{85FA86B7-ADFB-45E8-9E83-68BF61C32D96}" type="pres">
      <dgm:prSet presAssocID="{6E4C47AE-3028-4C71-88AA-19B2CA2B6DA5}" presName="bgRect" presStyleLbl="bgShp" presStyleIdx="0" presStyleCnt="5"/>
      <dgm:spPr/>
    </dgm:pt>
    <dgm:pt modelId="{330E731E-793C-4AAD-B1E0-E523C41CED75}" type="pres">
      <dgm:prSet presAssocID="{6E4C47AE-3028-4C71-88AA-19B2CA2B6DA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rker"/>
        </a:ext>
      </dgm:extLst>
    </dgm:pt>
    <dgm:pt modelId="{1E5C5C47-342D-4D70-9D9B-783B856317ED}" type="pres">
      <dgm:prSet presAssocID="{6E4C47AE-3028-4C71-88AA-19B2CA2B6DA5}" presName="spaceRect" presStyleCnt="0"/>
      <dgm:spPr/>
    </dgm:pt>
    <dgm:pt modelId="{C3B1FF16-BF13-4A79-8564-A511924A3926}" type="pres">
      <dgm:prSet presAssocID="{6E4C47AE-3028-4C71-88AA-19B2CA2B6DA5}" presName="parTx" presStyleLbl="revTx" presStyleIdx="0" presStyleCnt="5">
        <dgm:presLayoutVars>
          <dgm:chMax val="0"/>
          <dgm:chPref val="0"/>
        </dgm:presLayoutVars>
      </dgm:prSet>
      <dgm:spPr/>
    </dgm:pt>
    <dgm:pt modelId="{06781778-8DCF-4BE7-B731-00C549C16BB8}" type="pres">
      <dgm:prSet presAssocID="{D414A7A3-5F4F-4F76-B45D-3B96EADAE8B4}" presName="sibTrans" presStyleCnt="0"/>
      <dgm:spPr/>
    </dgm:pt>
    <dgm:pt modelId="{0ED2145B-7D1F-46A9-A00A-242A1B4615D4}" type="pres">
      <dgm:prSet presAssocID="{58C82B3B-B22E-4D88-B719-E24E8F3C7337}" presName="compNode" presStyleCnt="0"/>
      <dgm:spPr/>
    </dgm:pt>
    <dgm:pt modelId="{E045B3FD-53BC-4722-AC8A-96B5EE7A8D3E}" type="pres">
      <dgm:prSet presAssocID="{58C82B3B-B22E-4D88-B719-E24E8F3C7337}" presName="bgRect" presStyleLbl="bgShp" presStyleIdx="1" presStyleCnt="5"/>
      <dgm:spPr/>
    </dgm:pt>
    <dgm:pt modelId="{1F52A744-F4B6-45EF-80B0-EEAA166BCF63}" type="pres">
      <dgm:prSet presAssocID="{58C82B3B-B22E-4D88-B719-E24E8F3C733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actory"/>
        </a:ext>
      </dgm:extLst>
    </dgm:pt>
    <dgm:pt modelId="{6EE656BC-115F-4691-94E4-E4A1057FF6DC}" type="pres">
      <dgm:prSet presAssocID="{58C82B3B-B22E-4D88-B719-E24E8F3C7337}" presName="spaceRect" presStyleCnt="0"/>
      <dgm:spPr/>
    </dgm:pt>
    <dgm:pt modelId="{9395687F-C619-4CA9-935A-C53CCBEBC3A6}" type="pres">
      <dgm:prSet presAssocID="{58C82B3B-B22E-4D88-B719-E24E8F3C7337}" presName="parTx" presStyleLbl="revTx" presStyleIdx="1" presStyleCnt="5">
        <dgm:presLayoutVars>
          <dgm:chMax val="0"/>
          <dgm:chPref val="0"/>
        </dgm:presLayoutVars>
      </dgm:prSet>
      <dgm:spPr/>
    </dgm:pt>
    <dgm:pt modelId="{E3F7DD9F-D5C8-4854-BBCE-35D490AF63D7}" type="pres">
      <dgm:prSet presAssocID="{9B50A2DB-EA0C-4406-B53C-A7040C016EA2}" presName="sibTrans" presStyleCnt="0"/>
      <dgm:spPr/>
    </dgm:pt>
    <dgm:pt modelId="{819FFBBC-ABF1-47C1-A4B0-44BF5C6CF6D1}" type="pres">
      <dgm:prSet presAssocID="{54356E03-5355-4E11-A4C3-030EC9C12511}" presName="compNode" presStyleCnt="0"/>
      <dgm:spPr/>
    </dgm:pt>
    <dgm:pt modelId="{9D9809E7-496E-4CB2-A128-6C5530F3DAEC}" type="pres">
      <dgm:prSet presAssocID="{54356E03-5355-4E11-A4C3-030EC9C12511}" presName="bgRect" presStyleLbl="bgShp" presStyleIdx="2" presStyleCnt="5"/>
      <dgm:spPr/>
    </dgm:pt>
    <dgm:pt modelId="{B7942C41-C115-48DF-95DB-6011B43C5CCA}" type="pres">
      <dgm:prSet presAssocID="{54356E03-5355-4E11-A4C3-030EC9C1251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E34B2C63-4617-493C-B1AD-B44C51135F87}" type="pres">
      <dgm:prSet presAssocID="{54356E03-5355-4E11-A4C3-030EC9C12511}" presName="spaceRect" presStyleCnt="0"/>
      <dgm:spPr/>
    </dgm:pt>
    <dgm:pt modelId="{D7FC380D-2765-41AD-84A2-2C9DDE5B9B08}" type="pres">
      <dgm:prSet presAssocID="{54356E03-5355-4E11-A4C3-030EC9C12511}" presName="parTx" presStyleLbl="revTx" presStyleIdx="2" presStyleCnt="5">
        <dgm:presLayoutVars>
          <dgm:chMax val="0"/>
          <dgm:chPref val="0"/>
        </dgm:presLayoutVars>
      </dgm:prSet>
      <dgm:spPr/>
    </dgm:pt>
    <dgm:pt modelId="{D5E28C81-6994-480D-BED1-0EB9ECF5F214}" type="pres">
      <dgm:prSet presAssocID="{D39EF9E4-4F4E-4C5F-B8AC-6EA996DBF58D}" presName="sibTrans" presStyleCnt="0"/>
      <dgm:spPr/>
    </dgm:pt>
    <dgm:pt modelId="{84605702-F840-469B-A28D-88BFC1DF28DE}" type="pres">
      <dgm:prSet presAssocID="{1DA7E099-D158-42B6-B8AF-F534CB6F1CF6}" presName="compNode" presStyleCnt="0"/>
      <dgm:spPr/>
    </dgm:pt>
    <dgm:pt modelId="{2FF331F8-8607-4CA8-A450-17743C351429}" type="pres">
      <dgm:prSet presAssocID="{1DA7E099-D158-42B6-B8AF-F534CB6F1CF6}" presName="bgRect" presStyleLbl="bgShp" presStyleIdx="3" presStyleCnt="5"/>
      <dgm:spPr/>
    </dgm:pt>
    <dgm:pt modelId="{D715D189-0CEF-42BB-BE82-3E8514986287}" type="pres">
      <dgm:prSet presAssocID="{1DA7E099-D158-42B6-B8AF-F534CB6F1CF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rain"/>
        </a:ext>
      </dgm:extLst>
    </dgm:pt>
    <dgm:pt modelId="{27C10C3B-1A02-46E0-9741-54C9F40D29FB}" type="pres">
      <dgm:prSet presAssocID="{1DA7E099-D158-42B6-B8AF-F534CB6F1CF6}" presName="spaceRect" presStyleCnt="0"/>
      <dgm:spPr/>
    </dgm:pt>
    <dgm:pt modelId="{C9D21ED5-95DB-4BC8-A265-FDCE54026E86}" type="pres">
      <dgm:prSet presAssocID="{1DA7E099-D158-42B6-B8AF-F534CB6F1CF6}" presName="parTx" presStyleLbl="revTx" presStyleIdx="3" presStyleCnt="5">
        <dgm:presLayoutVars>
          <dgm:chMax val="0"/>
          <dgm:chPref val="0"/>
        </dgm:presLayoutVars>
      </dgm:prSet>
      <dgm:spPr/>
    </dgm:pt>
    <dgm:pt modelId="{95ED0051-BF53-49CD-9954-0CE6C95CB772}" type="pres">
      <dgm:prSet presAssocID="{9D7F286A-CC90-452E-ABAE-D598AEE62FFF}" presName="sibTrans" presStyleCnt="0"/>
      <dgm:spPr/>
    </dgm:pt>
    <dgm:pt modelId="{A132CABC-233A-4CF4-A89C-6B46348F9851}" type="pres">
      <dgm:prSet presAssocID="{F713B220-0EC6-4A6D-AD49-E2870A16E3E4}" presName="compNode" presStyleCnt="0"/>
      <dgm:spPr/>
    </dgm:pt>
    <dgm:pt modelId="{E04230E5-AC08-484B-8B3C-5A797CE03ABC}" type="pres">
      <dgm:prSet presAssocID="{F713B220-0EC6-4A6D-AD49-E2870A16E3E4}" presName="bgRect" presStyleLbl="bgShp" presStyleIdx="4" presStyleCnt="5"/>
      <dgm:spPr/>
    </dgm:pt>
    <dgm:pt modelId="{9D7C965A-AA1D-4E8D-85E2-80A1948CC239}" type="pres">
      <dgm:prSet presAssocID="{F713B220-0EC6-4A6D-AD49-E2870A16E3E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igh Voltage"/>
        </a:ext>
      </dgm:extLst>
    </dgm:pt>
    <dgm:pt modelId="{B4DF4BF4-1C35-4A5D-8190-6DD22E554C4A}" type="pres">
      <dgm:prSet presAssocID="{F713B220-0EC6-4A6D-AD49-E2870A16E3E4}" presName="spaceRect" presStyleCnt="0"/>
      <dgm:spPr/>
    </dgm:pt>
    <dgm:pt modelId="{86B8EAE4-492E-47A7-B24C-58D5DDD41916}" type="pres">
      <dgm:prSet presAssocID="{F713B220-0EC6-4A6D-AD49-E2870A16E3E4}" presName="parTx" presStyleLbl="revTx" presStyleIdx="4" presStyleCnt="5">
        <dgm:presLayoutVars>
          <dgm:chMax val="0"/>
          <dgm:chPref val="0"/>
        </dgm:presLayoutVars>
      </dgm:prSet>
      <dgm:spPr/>
    </dgm:pt>
  </dgm:ptLst>
  <dgm:cxnLst>
    <dgm:cxn modelId="{0D59A22D-C9ED-47A4-BB7D-AB25DF8BCCDD}" type="presOf" srcId="{58C82B3B-B22E-4D88-B719-E24E8F3C7337}" destId="{9395687F-C619-4CA9-935A-C53CCBEBC3A6}" srcOrd="0" destOrd="0" presId="urn:microsoft.com/office/officeart/2018/2/layout/IconVerticalSolidList"/>
    <dgm:cxn modelId="{6437F93B-84B7-4E0A-BBE6-FE5F447B8F84}" type="presOf" srcId="{C164F261-7B48-4DEB-A760-5AB95BCA7AFD}" destId="{F303A883-FC12-4547-8AB9-692F34428243}" srcOrd="0" destOrd="0" presId="urn:microsoft.com/office/officeart/2018/2/layout/IconVerticalSolidList"/>
    <dgm:cxn modelId="{8C156565-B0C3-46C7-A149-176F86C12610}" srcId="{C164F261-7B48-4DEB-A760-5AB95BCA7AFD}" destId="{F713B220-0EC6-4A6D-AD49-E2870A16E3E4}" srcOrd="4" destOrd="0" parTransId="{706C914B-0A76-4526-820D-A1BC1852E9C0}" sibTransId="{13E180B6-CFE5-4B9E-A1A1-E96930070CA3}"/>
    <dgm:cxn modelId="{FBA3D271-76B6-4C61-A190-116EC24CF342}" srcId="{C164F261-7B48-4DEB-A760-5AB95BCA7AFD}" destId="{1DA7E099-D158-42B6-B8AF-F534CB6F1CF6}" srcOrd="3" destOrd="0" parTransId="{B5A38FE7-FA3D-4FB4-B9DC-423AC13A0B8A}" sibTransId="{9D7F286A-CC90-452E-ABAE-D598AEE62FFF}"/>
    <dgm:cxn modelId="{9CE89F83-F2E1-4CD0-A5F9-4CCC4CBE9994}" srcId="{C164F261-7B48-4DEB-A760-5AB95BCA7AFD}" destId="{54356E03-5355-4E11-A4C3-030EC9C12511}" srcOrd="2" destOrd="0" parTransId="{7CD0FA79-ED3C-4E74-825F-37207870CF9C}" sibTransId="{D39EF9E4-4F4E-4C5F-B8AC-6EA996DBF58D}"/>
    <dgm:cxn modelId="{9A25E98D-DEFC-4956-9C3E-913E9B8C1152}" type="presOf" srcId="{1DA7E099-D158-42B6-B8AF-F534CB6F1CF6}" destId="{C9D21ED5-95DB-4BC8-A265-FDCE54026E86}" srcOrd="0" destOrd="0" presId="urn:microsoft.com/office/officeart/2018/2/layout/IconVerticalSolidList"/>
    <dgm:cxn modelId="{24CF729E-A3BA-4D58-83E4-2F5A670FEB93}" type="presOf" srcId="{6E4C47AE-3028-4C71-88AA-19B2CA2B6DA5}" destId="{C3B1FF16-BF13-4A79-8564-A511924A3926}" srcOrd="0" destOrd="0" presId="urn:microsoft.com/office/officeart/2018/2/layout/IconVerticalSolidList"/>
    <dgm:cxn modelId="{F9ED96A6-ED6A-4125-B481-BF554505DD09}" type="presOf" srcId="{F713B220-0EC6-4A6D-AD49-E2870A16E3E4}" destId="{86B8EAE4-492E-47A7-B24C-58D5DDD41916}" srcOrd="0" destOrd="0" presId="urn:microsoft.com/office/officeart/2018/2/layout/IconVerticalSolidList"/>
    <dgm:cxn modelId="{01E273D5-93A0-4920-8532-6C0B136EEE3E}" srcId="{C164F261-7B48-4DEB-A760-5AB95BCA7AFD}" destId="{6E4C47AE-3028-4C71-88AA-19B2CA2B6DA5}" srcOrd="0" destOrd="0" parTransId="{5D19D550-AF71-4688-8C47-2AA7DEAE276E}" sibTransId="{D414A7A3-5F4F-4F76-B45D-3B96EADAE8B4}"/>
    <dgm:cxn modelId="{210038E2-04FB-4FC3-82C1-ABEA1E6D38FC}" type="presOf" srcId="{54356E03-5355-4E11-A4C3-030EC9C12511}" destId="{D7FC380D-2765-41AD-84A2-2C9DDE5B9B08}" srcOrd="0" destOrd="0" presId="urn:microsoft.com/office/officeart/2018/2/layout/IconVerticalSolidList"/>
    <dgm:cxn modelId="{EDB9F1EB-0994-4CF9-80B6-5167481B9758}" srcId="{C164F261-7B48-4DEB-A760-5AB95BCA7AFD}" destId="{58C82B3B-B22E-4D88-B719-E24E8F3C7337}" srcOrd="1" destOrd="0" parTransId="{5B84693A-E707-4B84-963B-F93822250EB2}" sibTransId="{9B50A2DB-EA0C-4406-B53C-A7040C016EA2}"/>
    <dgm:cxn modelId="{952C0722-123E-403B-9176-EAB7893B23F5}" type="presParOf" srcId="{F303A883-FC12-4547-8AB9-692F34428243}" destId="{EE8B1E20-2CF8-43A7-A09F-960E1CE1C8FF}" srcOrd="0" destOrd="0" presId="urn:microsoft.com/office/officeart/2018/2/layout/IconVerticalSolidList"/>
    <dgm:cxn modelId="{E5A7CD0B-3018-48C7-83F6-5E854D5143DE}" type="presParOf" srcId="{EE8B1E20-2CF8-43A7-A09F-960E1CE1C8FF}" destId="{85FA86B7-ADFB-45E8-9E83-68BF61C32D96}" srcOrd="0" destOrd="0" presId="urn:microsoft.com/office/officeart/2018/2/layout/IconVerticalSolidList"/>
    <dgm:cxn modelId="{3E02FC85-A7FD-409A-9BA5-C8C9767E0CA5}" type="presParOf" srcId="{EE8B1E20-2CF8-43A7-A09F-960E1CE1C8FF}" destId="{330E731E-793C-4AAD-B1E0-E523C41CED75}" srcOrd="1" destOrd="0" presId="urn:microsoft.com/office/officeart/2018/2/layout/IconVerticalSolidList"/>
    <dgm:cxn modelId="{0512B7A2-0A02-4C89-A7A9-6974C406A1D4}" type="presParOf" srcId="{EE8B1E20-2CF8-43A7-A09F-960E1CE1C8FF}" destId="{1E5C5C47-342D-4D70-9D9B-783B856317ED}" srcOrd="2" destOrd="0" presId="urn:microsoft.com/office/officeart/2018/2/layout/IconVerticalSolidList"/>
    <dgm:cxn modelId="{C1BFF87E-EDC4-420C-9568-3024FAE8476E}" type="presParOf" srcId="{EE8B1E20-2CF8-43A7-A09F-960E1CE1C8FF}" destId="{C3B1FF16-BF13-4A79-8564-A511924A3926}" srcOrd="3" destOrd="0" presId="urn:microsoft.com/office/officeart/2018/2/layout/IconVerticalSolidList"/>
    <dgm:cxn modelId="{EF6CB111-CCFB-434D-AD60-35EBAB25471D}" type="presParOf" srcId="{F303A883-FC12-4547-8AB9-692F34428243}" destId="{06781778-8DCF-4BE7-B731-00C549C16BB8}" srcOrd="1" destOrd="0" presId="urn:microsoft.com/office/officeart/2018/2/layout/IconVerticalSolidList"/>
    <dgm:cxn modelId="{5B155BF9-AEFE-46A2-8D3E-EF19DA6C5B7C}" type="presParOf" srcId="{F303A883-FC12-4547-8AB9-692F34428243}" destId="{0ED2145B-7D1F-46A9-A00A-242A1B4615D4}" srcOrd="2" destOrd="0" presId="urn:microsoft.com/office/officeart/2018/2/layout/IconVerticalSolidList"/>
    <dgm:cxn modelId="{55C61AB3-1748-458C-A59E-5A4C7F5D092C}" type="presParOf" srcId="{0ED2145B-7D1F-46A9-A00A-242A1B4615D4}" destId="{E045B3FD-53BC-4722-AC8A-96B5EE7A8D3E}" srcOrd="0" destOrd="0" presId="urn:microsoft.com/office/officeart/2018/2/layout/IconVerticalSolidList"/>
    <dgm:cxn modelId="{33D0BD4B-C44A-4F2A-8E7F-87BE2917AC07}" type="presParOf" srcId="{0ED2145B-7D1F-46A9-A00A-242A1B4615D4}" destId="{1F52A744-F4B6-45EF-80B0-EEAA166BCF63}" srcOrd="1" destOrd="0" presId="urn:microsoft.com/office/officeart/2018/2/layout/IconVerticalSolidList"/>
    <dgm:cxn modelId="{FA7E10A7-4573-4BEA-873C-DC205EC8B6FD}" type="presParOf" srcId="{0ED2145B-7D1F-46A9-A00A-242A1B4615D4}" destId="{6EE656BC-115F-4691-94E4-E4A1057FF6DC}" srcOrd="2" destOrd="0" presId="urn:microsoft.com/office/officeart/2018/2/layout/IconVerticalSolidList"/>
    <dgm:cxn modelId="{0A1967BD-DC33-42B0-ACFB-9DFF32976605}" type="presParOf" srcId="{0ED2145B-7D1F-46A9-A00A-242A1B4615D4}" destId="{9395687F-C619-4CA9-935A-C53CCBEBC3A6}" srcOrd="3" destOrd="0" presId="urn:microsoft.com/office/officeart/2018/2/layout/IconVerticalSolidList"/>
    <dgm:cxn modelId="{489448F5-B1A3-49D0-9C9F-F3E766BB5BA8}" type="presParOf" srcId="{F303A883-FC12-4547-8AB9-692F34428243}" destId="{E3F7DD9F-D5C8-4854-BBCE-35D490AF63D7}" srcOrd="3" destOrd="0" presId="urn:microsoft.com/office/officeart/2018/2/layout/IconVerticalSolidList"/>
    <dgm:cxn modelId="{B46B72A7-1BEA-4BA1-B5E4-285CF4E9E57F}" type="presParOf" srcId="{F303A883-FC12-4547-8AB9-692F34428243}" destId="{819FFBBC-ABF1-47C1-A4B0-44BF5C6CF6D1}" srcOrd="4" destOrd="0" presId="urn:microsoft.com/office/officeart/2018/2/layout/IconVerticalSolidList"/>
    <dgm:cxn modelId="{13728AE0-CC4C-43F9-9EDB-86C3FB76E918}" type="presParOf" srcId="{819FFBBC-ABF1-47C1-A4B0-44BF5C6CF6D1}" destId="{9D9809E7-496E-4CB2-A128-6C5530F3DAEC}" srcOrd="0" destOrd="0" presId="urn:microsoft.com/office/officeart/2018/2/layout/IconVerticalSolidList"/>
    <dgm:cxn modelId="{1E2AB34F-B880-43BB-9D3E-A5B451A1445E}" type="presParOf" srcId="{819FFBBC-ABF1-47C1-A4B0-44BF5C6CF6D1}" destId="{B7942C41-C115-48DF-95DB-6011B43C5CCA}" srcOrd="1" destOrd="0" presId="urn:microsoft.com/office/officeart/2018/2/layout/IconVerticalSolidList"/>
    <dgm:cxn modelId="{2A6221E4-C721-43A1-BDE7-97A43B9CD506}" type="presParOf" srcId="{819FFBBC-ABF1-47C1-A4B0-44BF5C6CF6D1}" destId="{E34B2C63-4617-493C-B1AD-B44C51135F87}" srcOrd="2" destOrd="0" presId="urn:microsoft.com/office/officeart/2018/2/layout/IconVerticalSolidList"/>
    <dgm:cxn modelId="{D05B3412-3930-4C09-A1D9-0BB4C0905408}" type="presParOf" srcId="{819FFBBC-ABF1-47C1-A4B0-44BF5C6CF6D1}" destId="{D7FC380D-2765-41AD-84A2-2C9DDE5B9B08}" srcOrd="3" destOrd="0" presId="urn:microsoft.com/office/officeart/2018/2/layout/IconVerticalSolidList"/>
    <dgm:cxn modelId="{72E774C3-0504-4F93-A913-0ABD6B43FD00}" type="presParOf" srcId="{F303A883-FC12-4547-8AB9-692F34428243}" destId="{D5E28C81-6994-480D-BED1-0EB9ECF5F214}" srcOrd="5" destOrd="0" presId="urn:microsoft.com/office/officeart/2018/2/layout/IconVerticalSolidList"/>
    <dgm:cxn modelId="{FEF12D74-B0D4-401F-8232-767B59D121F0}" type="presParOf" srcId="{F303A883-FC12-4547-8AB9-692F34428243}" destId="{84605702-F840-469B-A28D-88BFC1DF28DE}" srcOrd="6" destOrd="0" presId="urn:microsoft.com/office/officeart/2018/2/layout/IconVerticalSolidList"/>
    <dgm:cxn modelId="{5F7D19B5-3EB1-4F41-A828-84DEB17A7854}" type="presParOf" srcId="{84605702-F840-469B-A28D-88BFC1DF28DE}" destId="{2FF331F8-8607-4CA8-A450-17743C351429}" srcOrd="0" destOrd="0" presId="urn:microsoft.com/office/officeart/2018/2/layout/IconVerticalSolidList"/>
    <dgm:cxn modelId="{0EB928FB-8B90-4B1B-B273-D89B1279F46D}" type="presParOf" srcId="{84605702-F840-469B-A28D-88BFC1DF28DE}" destId="{D715D189-0CEF-42BB-BE82-3E8514986287}" srcOrd="1" destOrd="0" presId="urn:microsoft.com/office/officeart/2018/2/layout/IconVerticalSolidList"/>
    <dgm:cxn modelId="{33F18BB1-5EDD-4D03-9647-A7942424BB69}" type="presParOf" srcId="{84605702-F840-469B-A28D-88BFC1DF28DE}" destId="{27C10C3B-1A02-46E0-9741-54C9F40D29FB}" srcOrd="2" destOrd="0" presId="urn:microsoft.com/office/officeart/2018/2/layout/IconVerticalSolidList"/>
    <dgm:cxn modelId="{9C09DA1D-15D3-419B-AACD-3D3BB0B83AB0}" type="presParOf" srcId="{84605702-F840-469B-A28D-88BFC1DF28DE}" destId="{C9D21ED5-95DB-4BC8-A265-FDCE54026E86}" srcOrd="3" destOrd="0" presId="urn:microsoft.com/office/officeart/2018/2/layout/IconVerticalSolidList"/>
    <dgm:cxn modelId="{EDBDB048-EF0E-406D-9D9C-7D972ACF6EF0}" type="presParOf" srcId="{F303A883-FC12-4547-8AB9-692F34428243}" destId="{95ED0051-BF53-49CD-9954-0CE6C95CB772}" srcOrd="7" destOrd="0" presId="urn:microsoft.com/office/officeart/2018/2/layout/IconVerticalSolidList"/>
    <dgm:cxn modelId="{C9B98814-82E1-48C1-919C-D978DA3E9D67}" type="presParOf" srcId="{F303A883-FC12-4547-8AB9-692F34428243}" destId="{A132CABC-233A-4CF4-A89C-6B46348F9851}" srcOrd="8" destOrd="0" presId="urn:microsoft.com/office/officeart/2018/2/layout/IconVerticalSolidList"/>
    <dgm:cxn modelId="{83A30E55-5AB2-4ED2-BC6C-8596501ACF48}" type="presParOf" srcId="{A132CABC-233A-4CF4-A89C-6B46348F9851}" destId="{E04230E5-AC08-484B-8B3C-5A797CE03ABC}" srcOrd="0" destOrd="0" presId="urn:microsoft.com/office/officeart/2018/2/layout/IconVerticalSolidList"/>
    <dgm:cxn modelId="{4CC7D9FF-9FA7-453F-B61D-2957AB66C6C6}" type="presParOf" srcId="{A132CABC-233A-4CF4-A89C-6B46348F9851}" destId="{9D7C965A-AA1D-4E8D-85E2-80A1948CC239}" srcOrd="1" destOrd="0" presId="urn:microsoft.com/office/officeart/2018/2/layout/IconVerticalSolidList"/>
    <dgm:cxn modelId="{361CC879-FCA0-4EB4-B9B1-77DC2892FABB}" type="presParOf" srcId="{A132CABC-233A-4CF4-A89C-6B46348F9851}" destId="{B4DF4BF4-1C35-4A5D-8190-6DD22E554C4A}" srcOrd="2" destOrd="0" presId="urn:microsoft.com/office/officeart/2018/2/layout/IconVerticalSolidList"/>
    <dgm:cxn modelId="{A69C93F2-8DB2-42B9-A045-DDF1F2BE2CEF}" type="presParOf" srcId="{A132CABC-233A-4CF4-A89C-6B46348F9851}" destId="{86B8EAE4-492E-47A7-B24C-58D5DDD4191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64F261-7B48-4DEB-A760-5AB95BCA7AF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E4C47AE-3028-4C71-88AA-19B2CA2B6DA5}">
      <dgm:prSet/>
      <dgm:spPr/>
      <dgm:t>
        <a:bodyPr/>
        <a:lstStyle/>
        <a:p>
          <a:pPr>
            <a:lnSpc>
              <a:spcPct val="100000"/>
            </a:lnSpc>
          </a:pPr>
          <a:r>
            <a:rPr lang="en-US"/>
            <a:t>June 17, 1928 First full-scale fire test</a:t>
          </a:r>
          <a:endParaRPr lang="en-US" dirty="0"/>
        </a:p>
      </dgm:t>
    </dgm:pt>
    <dgm:pt modelId="{5D19D550-AF71-4688-8C47-2AA7DEAE276E}" type="parTrans" cxnId="{01E273D5-93A0-4920-8532-6C0B136EEE3E}">
      <dgm:prSet/>
      <dgm:spPr/>
      <dgm:t>
        <a:bodyPr/>
        <a:lstStyle/>
        <a:p>
          <a:endParaRPr lang="en-US"/>
        </a:p>
      </dgm:t>
    </dgm:pt>
    <dgm:pt modelId="{D414A7A3-5F4F-4F76-B45D-3B96EADAE8B4}" type="sibTrans" cxnId="{01E273D5-93A0-4920-8532-6C0B136EEE3E}">
      <dgm:prSet/>
      <dgm:spPr/>
      <dgm:t>
        <a:bodyPr/>
        <a:lstStyle/>
        <a:p>
          <a:endParaRPr lang="en-US"/>
        </a:p>
      </dgm:t>
    </dgm:pt>
    <dgm:pt modelId="{58C82B3B-B22E-4D88-B719-E24E8F3C7337}">
      <dgm:prSet/>
      <dgm:spPr/>
      <dgm:t>
        <a:bodyPr/>
        <a:lstStyle/>
        <a:p>
          <a:pPr>
            <a:lnSpc>
              <a:spcPct val="100000"/>
            </a:lnSpc>
          </a:pPr>
          <a:r>
            <a:rPr lang="en-US"/>
            <a:t>January 6, 1949 the First Atomic Clock</a:t>
          </a:r>
          <a:endParaRPr lang="en-US" dirty="0"/>
        </a:p>
      </dgm:t>
    </dgm:pt>
    <dgm:pt modelId="{5B84693A-E707-4B84-963B-F93822250EB2}" type="parTrans" cxnId="{EDB9F1EB-0994-4CF9-80B6-5167481B9758}">
      <dgm:prSet/>
      <dgm:spPr/>
      <dgm:t>
        <a:bodyPr/>
        <a:lstStyle/>
        <a:p>
          <a:endParaRPr lang="en-US"/>
        </a:p>
      </dgm:t>
    </dgm:pt>
    <dgm:pt modelId="{9B50A2DB-EA0C-4406-B53C-A7040C016EA2}" type="sibTrans" cxnId="{EDB9F1EB-0994-4CF9-80B6-5167481B9758}">
      <dgm:prSet/>
      <dgm:spPr/>
      <dgm:t>
        <a:bodyPr/>
        <a:lstStyle/>
        <a:p>
          <a:endParaRPr lang="en-US"/>
        </a:p>
      </dgm:t>
    </dgm:pt>
    <dgm:pt modelId="{54356E03-5355-4E11-A4C3-030EC9C12511}">
      <dgm:prSet/>
      <dgm:spPr/>
      <dgm:t>
        <a:bodyPr/>
        <a:lstStyle/>
        <a:p>
          <a:pPr>
            <a:lnSpc>
              <a:spcPct val="100000"/>
            </a:lnSpc>
          </a:pPr>
          <a:r>
            <a:rPr lang="en-US"/>
            <a:t>1958 invented the diamond anvil cell</a:t>
          </a:r>
          <a:endParaRPr lang="en-US" dirty="0"/>
        </a:p>
      </dgm:t>
    </dgm:pt>
    <dgm:pt modelId="{7CD0FA79-ED3C-4E74-825F-37207870CF9C}" type="parTrans" cxnId="{9CE89F83-F2E1-4CD0-A5F9-4CCC4CBE9994}">
      <dgm:prSet/>
      <dgm:spPr/>
      <dgm:t>
        <a:bodyPr/>
        <a:lstStyle/>
        <a:p>
          <a:endParaRPr lang="en-US"/>
        </a:p>
      </dgm:t>
    </dgm:pt>
    <dgm:pt modelId="{D39EF9E4-4F4E-4C5F-B8AC-6EA996DBF58D}" type="sibTrans" cxnId="{9CE89F83-F2E1-4CD0-A5F9-4CCC4CBE9994}">
      <dgm:prSet/>
      <dgm:spPr/>
      <dgm:t>
        <a:bodyPr/>
        <a:lstStyle/>
        <a:p>
          <a:endParaRPr lang="en-US"/>
        </a:p>
      </dgm:t>
    </dgm:pt>
    <dgm:pt modelId="{1DA7E099-D158-42B6-B8AF-F534CB6F1CF6}">
      <dgm:prSet/>
      <dgm:spPr/>
      <dgm:t>
        <a:bodyPr/>
        <a:lstStyle/>
        <a:p>
          <a:pPr>
            <a:lnSpc>
              <a:spcPct val="100000"/>
            </a:lnSpc>
          </a:pPr>
          <a:r>
            <a:rPr lang="en-US"/>
            <a:t>1970 developed a truly unbiased military draft</a:t>
          </a:r>
          <a:endParaRPr lang="en-US" dirty="0"/>
        </a:p>
      </dgm:t>
    </dgm:pt>
    <dgm:pt modelId="{B5A38FE7-FA3D-4FB4-B9DC-423AC13A0B8A}" type="parTrans" cxnId="{FBA3D271-76B6-4C61-A190-116EC24CF342}">
      <dgm:prSet/>
      <dgm:spPr/>
      <dgm:t>
        <a:bodyPr/>
        <a:lstStyle/>
        <a:p>
          <a:endParaRPr lang="en-US"/>
        </a:p>
      </dgm:t>
    </dgm:pt>
    <dgm:pt modelId="{9D7F286A-CC90-452E-ABAE-D598AEE62FFF}" type="sibTrans" cxnId="{FBA3D271-76B6-4C61-A190-116EC24CF342}">
      <dgm:prSet/>
      <dgm:spPr/>
      <dgm:t>
        <a:bodyPr/>
        <a:lstStyle/>
        <a:p>
          <a:endParaRPr lang="en-US"/>
        </a:p>
      </dgm:t>
    </dgm:pt>
    <dgm:pt modelId="{F713B220-0EC6-4A6D-AD49-E2870A16E3E4}">
      <dgm:prSet/>
      <dgm:spPr/>
      <dgm:t>
        <a:bodyPr/>
        <a:lstStyle/>
        <a:p>
          <a:pPr>
            <a:lnSpc>
              <a:spcPct val="100000"/>
            </a:lnSpc>
          </a:pPr>
          <a:r>
            <a:rPr lang="en-US"/>
            <a:t>1985 Creation of the 1 volt standard JJA</a:t>
          </a:r>
          <a:endParaRPr lang="en-US" dirty="0"/>
        </a:p>
      </dgm:t>
    </dgm:pt>
    <dgm:pt modelId="{706C914B-0A76-4526-820D-A1BC1852E9C0}" type="parTrans" cxnId="{8C156565-B0C3-46C7-A149-176F86C12610}">
      <dgm:prSet/>
      <dgm:spPr/>
      <dgm:t>
        <a:bodyPr/>
        <a:lstStyle/>
        <a:p>
          <a:endParaRPr lang="en-US"/>
        </a:p>
      </dgm:t>
    </dgm:pt>
    <dgm:pt modelId="{13E180B6-CFE5-4B9E-A1A1-E96930070CA3}" type="sibTrans" cxnId="{8C156565-B0C3-46C7-A149-176F86C12610}">
      <dgm:prSet/>
      <dgm:spPr/>
      <dgm:t>
        <a:bodyPr/>
        <a:lstStyle/>
        <a:p>
          <a:endParaRPr lang="en-US"/>
        </a:p>
      </dgm:t>
    </dgm:pt>
    <dgm:pt modelId="{8B6AFE1C-18EA-4ABD-9202-E5E94C71EFB3}">
      <dgm:prSet/>
      <dgm:spPr/>
      <dgm:t>
        <a:bodyPr/>
        <a:lstStyle/>
        <a:p>
          <a:pPr>
            <a:lnSpc>
              <a:spcPct val="100000"/>
            </a:lnSpc>
          </a:pPr>
          <a:r>
            <a:rPr lang="en-US"/>
            <a:t>1932 Helped establish First FBI crime lab</a:t>
          </a:r>
          <a:endParaRPr lang="en-US" dirty="0"/>
        </a:p>
      </dgm:t>
    </dgm:pt>
    <dgm:pt modelId="{397CACAD-6CC5-47C6-B102-00D324CEC4F9}" type="parTrans" cxnId="{A4E391BF-100A-4A1F-9B75-8C23A6334888}">
      <dgm:prSet/>
      <dgm:spPr/>
      <dgm:t>
        <a:bodyPr/>
        <a:lstStyle/>
        <a:p>
          <a:endParaRPr lang="en-US"/>
        </a:p>
      </dgm:t>
    </dgm:pt>
    <dgm:pt modelId="{3DBE31A3-C627-446F-8A4F-7EF5996C9922}" type="sibTrans" cxnId="{A4E391BF-100A-4A1F-9B75-8C23A6334888}">
      <dgm:prSet/>
      <dgm:spPr/>
      <dgm:t>
        <a:bodyPr/>
        <a:lstStyle/>
        <a:p>
          <a:endParaRPr lang="en-US"/>
        </a:p>
      </dgm:t>
    </dgm:pt>
    <dgm:pt modelId="{2956B541-9A02-4F61-8C0D-4E3623CD890D}">
      <dgm:prSet/>
      <dgm:spPr/>
      <dgm:t>
        <a:bodyPr/>
        <a:lstStyle/>
        <a:p>
          <a:pPr>
            <a:lnSpc>
              <a:spcPct val="100000"/>
            </a:lnSpc>
          </a:pPr>
          <a:r>
            <a:rPr lang="en-US"/>
            <a:t>2005 World Trace Center 1 and 2 reports</a:t>
          </a:r>
          <a:endParaRPr lang="en-US" dirty="0"/>
        </a:p>
      </dgm:t>
    </dgm:pt>
    <dgm:pt modelId="{8A997E98-8B8F-4D1A-A302-01C0905F3097}" type="parTrans" cxnId="{AA33A380-6CA9-491C-85F9-9B802063CE75}">
      <dgm:prSet/>
      <dgm:spPr/>
      <dgm:t>
        <a:bodyPr/>
        <a:lstStyle/>
        <a:p>
          <a:endParaRPr lang="en-US"/>
        </a:p>
      </dgm:t>
    </dgm:pt>
    <dgm:pt modelId="{A86E2464-2AC2-4579-82F5-96F5694623CC}" type="sibTrans" cxnId="{AA33A380-6CA9-491C-85F9-9B802063CE75}">
      <dgm:prSet/>
      <dgm:spPr/>
      <dgm:t>
        <a:bodyPr/>
        <a:lstStyle/>
        <a:p>
          <a:endParaRPr lang="en-US"/>
        </a:p>
      </dgm:t>
    </dgm:pt>
    <dgm:pt modelId="{3CCC560C-1710-4141-9189-C00E32EEE8BF}">
      <dgm:prSet/>
      <dgm:spPr/>
      <dgm:t>
        <a:bodyPr/>
        <a:lstStyle/>
        <a:p>
          <a:pPr>
            <a:lnSpc>
              <a:spcPct val="100000"/>
            </a:lnSpc>
          </a:pPr>
          <a:r>
            <a:rPr lang="en-US"/>
            <a:t>2014 release of </a:t>
          </a:r>
          <a:r>
            <a:rPr lang="en-US" i="1"/>
            <a:t>Framework for improving Critical Infrastructure Cybersecurity</a:t>
          </a:r>
          <a:endParaRPr lang="en-US" dirty="0"/>
        </a:p>
      </dgm:t>
    </dgm:pt>
    <dgm:pt modelId="{677F10BB-26AC-46FA-9C65-A490CAC315FC}" type="parTrans" cxnId="{7D34EFE2-F993-4E83-8A45-FBA0C8B133E5}">
      <dgm:prSet/>
      <dgm:spPr/>
      <dgm:t>
        <a:bodyPr/>
        <a:lstStyle/>
        <a:p>
          <a:endParaRPr lang="en-US"/>
        </a:p>
      </dgm:t>
    </dgm:pt>
    <dgm:pt modelId="{272F86CE-B9B7-473F-B715-BE6D11A16797}" type="sibTrans" cxnId="{7D34EFE2-F993-4E83-8A45-FBA0C8B133E5}">
      <dgm:prSet/>
      <dgm:spPr/>
      <dgm:t>
        <a:bodyPr/>
        <a:lstStyle/>
        <a:p>
          <a:endParaRPr lang="en-US"/>
        </a:p>
      </dgm:t>
    </dgm:pt>
    <dgm:pt modelId="{E282EE7B-67BE-4826-A701-EE2C705EF5F5}" type="pres">
      <dgm:prSet presAssocID="{C164F261-7B48-4DEB-A760-5AB95BCA7AFD}" presName="vert0" presStyleCnt="0">
        <dgm:presLayoutVars>
          <dgm:dir/>
          <dgm:animOne val="branch"/>
          <dgm:animLvl val="lvl"/>
        </dgm:presLayoutVars>
      </dgm:prSet>
      <dgm:spPr/>
    </dgm:pt>
    <dgm:pt modelId="{443C0DE9-D19C-44D3-B759-3FD41B4AE447}" type="pres">
      <dgm:prSet presAssocID="{6E4C47AE-3028-4C71-88AA-19B2CA2B6DA5}" presName="thickLine" presStyleLbl="alignNode1" presStyleIdx="0" presStyleCnt="8"/>
      <dgm:spPr/>
    </dgm:pt>
    <dgm:pt modelId="{14377DF9-5EBF-4186-B068-E8E37EA41AF7}" type="pres">
      <dgm:prSet presAssocID="{6E4C47AE-3028-4C71-88AA-19B2CA2B6DA5}" presName="horz1" presStyleCnt="0"/>
      <dgm:spPr/>
    </dgm:pt>
    <dgm:pt modelId="{014CEA07-8A35-46F3-AC10-3D578486E608}" type="pres">
      <dgm:prSet presAssocID="{6E4C47AE-3028-4C71-88AA-19B2CA2B6DA5}" presName="tx1" presStyleLbl="revTx" presStyleIdx="0" presStyleCnt="8"/>
      <dgm:spPr/>
    </dgm:pt>
    <dgm:pt modelId="{D250E7FA-B4BE-4E64-9DBF-7172150D067A}" type="pres">
      <dgm:prSet presAssocID="{6E4C47AE-3028-4C71-88AA-19B2CA2B6DA5}" presName="vert1" presStyleCnt="0"/>
      <dgm:spPr/>
    </dgm:pt>
    <dgm:pt modelId="{7310AFDF-5FCE-47BF-B2B7-D256E96FB8F0}" type="pres">
      <dgm:prSet presAssocID="{8B6AFE1C-18EA-4ABD-9202-E5E94C71EFB3}" presName="thickLine" presStyleLbl="alignNode1" presStyleIdx="1" presStyleCnt="8"/>
      <dgm:spPr/>
    </dgm:pt>
    <dgm:pt modelId="{7E479BC3-DBEC-4A35-829F-1C17D39D45FF}" type="pres">
      <dgm:prSet presAssocID="{8B6AFE1C-18EA-4ABD-9202-E5E94C71EFB3}" presName="horz1" presStyleCnt="0"/>
      <dgm:spPr/>
    </dgm:pt>
    <dgm:pt modelId="{45C8D169-87D9-484E-9B51-A3C2E7D83A64}" type="pres">
      <dgm:prSet presAssocID="{8B6AFE1C-18EA-4ABD-9202-E5E94C71EFB3}" presName="tx1" presStyleLbl="revTx" presStyleIdx="1" presStyleCnt="8"/>
      <dgm:spPr/>
    </dgm:pt>
    <dgm:pt modelId="{A5FB001F-097E-4213-8DAE-6CB20C89ED4C}" type="pres">
      <dgm:prSet presAssocID="{8B6AFE1C-18EA-4ABD-9202-E5E94C71EFB3}" presName="vert1" presStyleCnt="0"/>
      <dgm:spPr/>
    </dgm:pt>
    <dgm:pt modelId="{89C8BA62-640F-45DA-995B-B3AC65012876}" type="pres">
      <dgm:prSet presAssocID="{58C82B3B-B22E-4D88-B719-E24E8F3C7337}" presName="thickLine" presStyleLbl="alignNode1" presStyleIdx="2" presStyleCnt="8"/>
      <dgm:spPr/>
    </dgm:pt>
    <dgm:pt modelId="{6E01C971-2FFF-4258-9C83-4DDBC573D96C}" type="pres">
      <dgm:prSet presAssocID="{58C82B3B-B22E-4D88-B719-E24E8F3C7337}" presName="horz1" presStyleCnt="0"/>
      <dgm:spPr/>
    </dgm:pt>
    <dgm:pt modelId="{B2691517-F45B-4C60-AC2F-A51ACE728955}" type="pres">
      <dgm:prSet presAssocID="{58C82B3B-B22E-4D88-B719-E24E8F3C7337}" presName="tx1" presStyleLbl="revTx" presStyleIdx="2" presStyleCnt="8"/>
      <dgm:spPr/>
    </dgm:pt>
    <dgm:pt modelId="{80603DFA-322F-4FBE-B1A8-89CED2C9EC64}" type="pres">
      <dgm:prSet presAssocID="{58C82B3B-B22E-4D88-B719-E24E8F3C7337}" presName="vert1" presStyleCnt="0"/>
      <dgm:spPr/>
    </dgm:pt>
    <dgm:pt modelId="{8B603E07-1479-4766-B9D0-EDC963B1FE87}" type="pres">
      <dgm:prSet presAssocID="{54356E03-5355-4E11-A4C3-030EC9C12511}" presName="thickLine" presStyleLbl="alignNode1" presStyleIdx="3" presStyleCnt="8"/>
      <dgm:spPr/>
    </dgm:pt>
    <dgm:pt modelId="{2CDF73A3-C878-4A17-8667-FC4317B47FC2}" type="pres">
      <dgm:prSet presAssocID="{54356E03-5355-4E11-A4C3-030EC9C12511}" presName="horz1" presStyleCnt="0"/>
      <dgm:spPr/>
    </dgm:pt>
    <dgm:pt modelId="{CBEE4BD2-5E30-458D-9BD6-AAE1D5B37168}" type="pres">
      <dgm:prSet presAssocID="{54356E03-5355-4E11-A4C3-030EC9C12511}" presName="tx1" presStyleLbl="revTx" presStyleIdx="3" presStyleCnt="8"/>
      <dgm:spPr/>
    </dgm:pt>
    <dgm:pt modelId="{DCD9E367-9E68-4898-A523-1869F4F91846}" type="pres">
      <dgm:prSet presAssocID="{54356E03-5355-4E11-A4C3-030EC9C12511}" presName="vert1" presStyleCnt="0"/>
      <dgm:spPr/>
    </dgm:pt>
    <dgm:pt modelId="{DE71AD7F-8F54-4219-91E3-D7A7CFAC42AF}" type="pres">
      <dgm:prSet presAssocID="{1DA7E099-D158-42B6-B8AF-F534CB6F1CF6}" presName="thickLine" presStyleLbl="alignNode1" presStyleIdx="4" presStyleCnt="8"/>
      <dgm:spPr/>
    </dgm:pt>
    <dgm:pt modelId="{570DE4DA-E8AC-4B55-8412-5FE0F9468C52}" type="pres">
      <dgm:prSet presAssocID="{1DA7E099-D158-42B6-B8AF-F534CB6F1CF6}" presName="horz1" presStyleCnt="0"/>
      <dgm:spPr/>
    </dgm:pt>
    <dgm:pt modelId="{744E3F2D-0193-43F2-BF54-8EF898E29CD2}" type="pres">
      <dgm:prSet presAssocID="{1DA7E099-D158-42B6-B8AF-F534CB6F1CF6}" presName="tx1" presStyleLbl="revTx" presStyleIdx="4" presStyleCnt="8"/>
      <dgm:spPr/>
    </dgm:pt>
    <dgm:pt modelId="{C97E2E99-71DB-4047-BDB8-ABE846A4B701}" type="pres">
      <dgm:prSet presAssocID="{1DA7E099-D158-42B6-B8AF-F534CB6F1CF6}" presName="vert1" presStyleCnt="0"/>
      <dgm:spPr/>
    </dgm:pt>
    <dgm:pt modelId="{D100BD85-C53E-45EE-8437-14ECC017F03F}" type="pres">
      <dgm:prSet presAssocID="{F713B220-0EC6-4A6D-AD49-E2870A16E3E4}" presName="thickLine" presStyleLbl="alignNode1" presStyleIdx="5" presStyleCnt="8"/>
      <dgm:spPr/>
    </dgm:pt>
    <dgm:pt modelId="{D9DF9760-F00D-47C2-A405-DD7F104AE196}" type="pres">
      <dgm:prSet presAssocID="{F713B220-0EC6-4A6D-AD49-E2870A16E3E4}" presName="horz1" presStyleCnt="0"/>
      <dgm:spPr/>
    </dgm:pt>
    <dgm:pt modelId="{CFC74676-80B8-4805-A8DC-DE0477B6023D}" type="pres">
      <dgm:prSet presAssocID="{F713B220-0EC6-4A6D-AD49-E2870A16E3E4}" presName="tx1" presStyleLbl="revTx" presStyleIdx="5" presStyleCnt="8"/>
      <dgm:spPr/>
    </dgm:pt>
    <dgm:pt modelId="{CF2DEE46-71BC-4511-8516-B78C62D69884}" type="pres">
      <dgm:prSet presAssocID="{F713B220-0EC6-4A6D-AD49-E2870A16E3E4}" presName="vert1" presStyleCnt="0"/>
      <dgm:spPr/>
    </dgm:pt>
    <dgm:pt modelId="{7B1F60EF-F11F-4761-99EC-378CAD5A8D1C}" type="pres">
      <dgm:prSet presAssocID="{2956B541-9A02-4F61-8C0D-4E3623CD890D}" presName="thickLine" presStyleLbl="alignNode1" presStyleIdx="6" presStyleCnt="8"/>
      <dgm:spPr/>
    </dgm:pt>
    <dgm:pt modelId="{C59DCB3A-6371-4FD2-8C9F-38380234032A}" type="pres">
      <dgm:prSet presAssocID="{2956B541-9A02-4F61-8C0D-4E3623CD890D}" presName="horz1" presStyleCnt="0"/>
      <dgm:spPr/>
    </dgm:pt>
    <dgm:pt modelId="{60D4A911-B0BA-4206-A5E7-3C0C4DBAE2A0}" type="pres">
      <dgm:prSet presAssocID="{2956B541-9A02-4F61-8C0D-4E3623CD890D}" presName="tx1" presStyleLbl="revTx" presStyleIdx="6" presStyleCnt="8"/>
      <dgm:spPr/>
    </dgm:pt>
    <dgm:pt modelId="{C18459C8-3437-44E5-96F3-BF734529F636}" type="pres">
      <dgm:prSet presAssocID="{2956B541-9A02-4F61-8C0D-4E3623CD890D}" presName="vert1" presStyleCnt="0"/>
      <dgm:spPr/>
    </dgm:pt>
    <dgm:pt modelId="{E45549F7-8024-48BD-9688-7007B93E6D0A}" type="pres">
      <dgm:prSet presAssocID="{3CCC560C-1710-4141-9189-C00E32EEE8BF}" presName="thickLine" presStyleLbl="alignNode1" presStyleIdx="7" presStyleCnt="8"/>
      <dgm:spPr/>
    </dgm:pt>
    <dgm:pt modelId="{AE9DE1CF-C596-4563-9DC4-1DE879071B6F}" type="pres">
      <dgm:prSet presAssocID="{3CCC560C-1710-4141-9189-C00E32EEE8BF}" presName="horz1" presStyleCnt="0"/>
      <dgm:spPr/>
    </dgm:pt>
    <dgm:pt modelId="{27005D9D-3A83-4765-81B3-B78A23E063A2}" type="pres">
      <dgm:prSet presAssocID="{3CCC560C-1710-4141-9189-C00E32EEE8BF}" presName="tx1" presStyleLbl="revTx" presStyleIdx="7" presStyleCnt="8"/>
      <dgm:spPr/>
    </dgm:pt>
    <dgm:pt modelId="{508CC22D-C636-4725-AEC1-E4694056E66A}" type="pres">
      <dgm:prSet presAssocID="{3CCC560C-1710-4141-9189-C00E32EEE8BF}" presName="vert1" presStyleCnt="0"/>
      <dgm:spPr/>
    </dgm:pt>
  </dgm:ptLst>
  <dgm:cxnLst>
    <dgm:cxn modelId="{C735CB00-DCD4-43B5-B3F0-400D42A233F2}" type="presOf" srcId="{F713B220-0EC6-4A6D-AD49-E2870A16E3E4}" destId="{CFC74676-80B8-4805-A8DC-DE0477B6023D}" srcOrd="0" destOrd="0" presId="urn:microsoft.com/office/officeart/2008/layout/LinedList"/>
    <dgm:cxn modelId="{8E02720C-3D65-42CA-BAD9-278042C67645}" type="presOf" srcId="{54356E03-5355-4E11-A4C3-030EC9C12511}" destId="{CBEE4BD2-5E30-458D-9BD6-AAE1D5B37168}" srcOrd="0" destOrd="0" presId="urn:microsoft.com/office/officeart/2008/layout/LinedList"/>
    <dgm:cxn modelId="{DEF24436-CFC9-4FA1-A477-511AEE4FC74A}" type="presOf" srcId="{6E4C47AE-3028-4C71-88AA-19B2CA2B6DA5}" destId="{014CEA07-8A35-46F3-AC10-3D578486E608}" srcOrd="0" destOrd="0" presId="urn:microsoft.com/office/officeart/2008/layout/LinedList"/>
    <dgm:cxn modelId="{8C156565-B0C3-46C7-A149-176F86C12610}" srcId="{C164F261-7B48-4DEB-A760-5AB95BCA7AFD}" destId="{F713B220-0EC6-4A6D-AD49-E2870A16E3E4}" srcOrd="5" destOrd="0" parTransId="{706C914B-0A76-4526-820D-A1BC1852E9C0}" sibTransId="{13E180B6-CFE5-4B9E-A1A1-E96930070CA3}"/>
    <dgm:cxn modelId="{E7BB8C47-00D0-4982-AC98-09AA4ABE1273}" type="presOf" srcId="{1DA7E099-D158-42B6-B8AF-F534CB6F1CF6}" destId="{744E3F2D-0193-43F2-BF54-8EF898E29CD2}" srcOrd="0" destOrd="0" presId="urn:microsoft.com/office/officeart/2008/layout/LinedList"/>
    <dgm:cxn modelId="{FBA3D271-76B6-4C61-A190-116EC24CF342}" srcId="{C164F261-7B48-4DEB-A760-5AB95BCA7AFD}" destId="{1DA7E099-D158-42B6-B8AF-F534CB6F1CF6}" srcOrd="4" destOrd="0" parTransId="{B5A38FE7-FA3D-4FB4-B9DC-423AC13A0B8A}" sibTransId="{9D7F286A-CC90-452E-ABAE-D598AEE62FFF}"/>
    <dgm:cxn modelId="{C058287D-2D38-4029-A3CC-4756731A0828}" type="presOf" srcId="{2956B541-9A02-4F61-8C0D-4E3623CD890D}" destId="{60D4A911-B0BA-4206-A5E7-3C0C4DBAE2A0}" srcOrd="0" destOrd="0" presId="urn:microsoft.com/office/officeart/2008/layout/LinedList"/>
    <dgm:cxn modelId="{AA33A380-6CA9-491C-85F9-9B802063CE75}" srcId="{C164F261-7B48-4DEB-A760-5AB95BCA7AFD}" destId="{2956B541-9A02-4F61-8C0D-4E3623CD890D}" srcOrd="6" destOrd="0" parTransId="{8A997E98-8B8F-4D1A-A302-01C0905F3097}" sibTransId="{A86E2464-2AC2-4579-82F5-96F5694623CC}"/>
    <dgm:cxn modelId="{9CE89F83-F2E1-4CD0-A5F9-4CCC4CBE9994}" srcId="{C164F261-7B48-4DEB-A760-5AB95BCA7AFD}" destId="{54356E03-5355-4E11-A4C3-030EC9C12511}" srcOrd="3" destOrd="0" parTransId="{7CD0FA79-ED3C-4E74-825F-37207870CF9C}" sibTransId="{D39EF9E4-4F4E-4C5F-B8AC-6EA996DBF58D}"/>
    <dgm:cxn modelId="{7A53EDA0-F9E6-4478-AF84-BCF15DF822A7}" type="presOf" srcId="{C164F261-7B48-4DEB-A760-5AB95BCA7AFD}" destId="{E282EE7B-67BE-4826-A701-EE2C705EF5F5}" srcOrd="0" destOrd="0" presId="urn:microsoft.com/office/officeart/2008/layout/LinedList"/>
    <dgm:cxn modelId="{A4E391BF-100A-4A1F-9B75-8C23A6334888}" srcId="{C164F261-7B48-4DEB-A760-5AB95BCA7AFD}" destId="{8B6AFE1C-18EA-4ABD-9202-E5E94C71EFB3}" srcOrd="1" destOrd="0" parTransId="{397CACAD-6CC5-47C6-B102-00D324CEC4F9}" sibTransId="{3DBE31A3-C627-446F-8A4F-7EF5996C9922}"/>
    <dgm:cxn modelId="{01E273D5-93A0-4920-8532-6C0B136EEE3E}" srcId="{C164F261-7B48-4DEB-A760-5AB95BCA7AFD}" destId="{6E4C47AE-3028-4C71-88AA-19B2CA2B6DA5}" srcOrd="0" destOrd="0" parTransId="{5D19D550-AF71-4688-8C47-2AA7DEAE276E}" sibTransId="{D414A7A3-5F4F-4F76-B45D-3B96EADAE8B4}"/>
    <dgm:cxn modelId="{B82957DD-03B6-47AE-ACD8-61073FE31651}" type="presOf" srcId="{8B6AFE1C-18EA-4ABD-9202-E5E94C71EFB3}" destId="{45C8D169-87D9-484E-9B51-A3C2E7D83A64}" srcOrd="0" destOrd="0" presId="urn:microsoft.com/office/officeart/2008/layout/LinedList"/>
    <dgm:cxn modelId="{7D34EFE2-F993-4E83-8A45-FBA0C8B133E5}" srcId="{C164F261-7B48-4DEB-A760-5AB95BCA7AFD}" destId="{3CCC560C-1710-4141-9189-C00E32EEE8BF}" srcOrd="7" destOrd="0" parTransId="{677F10BB-26AC-46FA-9C65-A490CAC315FC}" sibTransId="{272F86CE-B9B7-473F-B715-BE6D11A16797}"/>
    <dgm:cxn modelId="{9EC0EFE7-8F4F-4196-A422-9C22FDE02F7C}" type="presOf" srcId="{58C82B3B-B22E-4D88-B719-E24E8F3C7337}" destId="{B2691517-F45B-4C60-AC2F-A51ACE728955}" srcOrd="0" destOrd="0" presId="urn:microsoft.com/office/officeart/2008/layout/LinedList"/>
    <dgm:cxn modelId="{EDB9F1EB-0994-4CF9-80B6-5167481B9758}" srcId="{C164F261-7B48-4DEB-A760-5AB95BCA7AFD}" destId="{58C82B3B-B22E-4D88-B719-E24E8F3C7337}" srcOrd="2" destOrd="0" parTransId="{5B84693A-E707-4B84-963B-F93822250EB2}" sibTransId="{9B50A2DB-EA0C-4406-B53C-A7040C016EA2}"/>
    <dgm:cxn modelId="{F9CEF4F3-CF63-42B8-89A9-E1ED5E5377E8}" type="presOf" srcId="{3CCC560C-1710-4141-9189-C00E32EEE8BF}" destId="{27005D9D-3A83-4765-81B3-B78A23E063A2}" srcOrd="0" destOrd="0" presId="urn:microsoft.com/office/officeart/2008/layout/LinedList"/>
    <dgm:cxn modelId="{14E95F3F-94D6-489D-9693-C87455A75519}" type="presParOf" srcId="{E282EE7B-67BE-4826-A701-EE2C705EF5F5}" destId="{443C0DE9-D19C-44D3-B759-3FD41B4AE447}" srcOrd="0" destOrd="0" presId="urn:microsoft.com/office/officeart/2008/layout/LinedList"/>
    <dgm:cxn modelId="{C12DD113-BA9F-4312-A9D1-E2882E097044}" type="presParOf" srcId="{E282EE7B-67BE-4826-A701-EE2C705EF5F5}" destId="{14377DF9-5EBF-4186-B068-E8E37EA41AF7}" srcOrd="1" destOrd="0" presId="urn:microsoft.com/office/officeart/2008/layout/LinedList"/>
    <dgm:cxn modelId="{E97724B0-C003-4BB7-AA33-5B312F17FC1F}" type="presParOf" srcId="{14377DF9-5EBF-4186-B068-E8E37EA41AF7}" destId="{014CEA07-8A35-46F3-AC10-3D578486E608}" srcOrd="0" destOrd="0" presId="urn:microsoft.com/office/officeart/2008/layout/LinedList"/>
    <dgm:cxn modelId="{E8BB3049-3904-46AD-861D-1169F033E161}" type="presParOf" srcId="{14377DF9-5EBF-4186-B068-E8E37EA41AF7}" destId="{D250E7FA-B4BE-4E64-9DBF-7172150D067A}" srcOrd="1" destOrd="0" presId="urn:microsoft.com/office/officeart/2008/layout/LinedList"/>
    <dgm:cxn modelId="{8F660DA8-2AA5-416F-8BDB-989F404D7920}" type="presParOf" srcId="{E282EE7B-67BE-4826-A701-EE2C705EF5F5}" destId="{7310AFDF-5FCE-47BF-B2B7-D256E96FB8F0}" srcOrd="2" destOrd="0" presId="urn:microsoft.com/office/officeart/2008/layout/LinedList"/>
    <dgm:cxn modelId="{CD38317F-BF79-40AC-BBA0-85E5EF0B2A62}" type="presParOf" srcId="{E282EE7B-67BE-4826-A701-EE2C705EF5F5}" destId="{7E479BC3-DBEC-4A35-829F-1C17D39D45FF}" srcOrd="3" destOrd="0" presId="urn:microsoft.com/office/officeart/2008/layout/LinedList"/>
    <dgm:cxn modelId="{5B75AE2F-50D6-4F7D-A46B-E985D266EBB8}" type="presParOf" srcId="{7E479BC3-DBEC-4A35-829F-1C17D39D45FF}" destId="{45C8D169-87D9-484E-9B51-A3C2E7D83A64}" srcOrd="0" destOrd="0" presId="urn:microsoft.com/office/officeart/2008/layout/LinedList"/>
    <dgm:cxn modelId="{D82313F2-7DE4-4F6A-A159-D7CCE7927418}" type="presParOf" srcId="{7E479BC3-DBEC-4A35-829F-1C17D39D45FF}" destId="{A5FB001F-097E-4213-8DAE-6CB20C89ED4C}" srcOrd="1" destOrd="0" presId="urn:microsoft.com/office/officeart/2008/layout/LinedList"/>
    <dgm:cxn modelId="{FD3BA01B-0792-4068-B6A2-C962733DA440}" type="presParOf" srcId="{E282EE7B-67BE-4826-A701-EE2C705EF5F5}" destId="{89C8BA62-640F-45DA-995B-B3AC65012876}" srcOrd="4" destOrd="0" presId="urn:microsoft.com/office/officeart/2008/layout/LinedList"/>
    <dgm:cxn modelId="{02BC1899-D1CC-477C-BB95-06F802F25307}" type="presParOf" srcId="{E282EE7B-67BE-4826-A701-EE2C705EF5F5}" destId="{6E01C971-2FFF-4258-9C83-4DDBC573D96C}" srcOrd="5" destOrd="0" presId="urn:microsoft.com/office/officeart/2008/layout/LinedList"/>
    <dgm:cxn modelId="{835A81E0-ED4D-471C-8D85-FA210B43883F}" type="presParOf" srcId="{6E01C971-2FFF-4258-9C83-4DDBC573D96C}" destId="{B2691517-F45B-4C60-AC2F-A51ACE728955}" srcOrd="0" destOrd="0" presId="urn:microsoft.com/office/officeart/2008/layout/LinedList"/>
    <dgm:cxn modelId="{26C65E24-0722-4C67-AC17-4593FC1B13D7}" type="presParOf" srcId="{6E01C971-2FFF-4258-9C83-4DDBC573D96C}" destId="{80603DFA-322F-4FBE-B1A8-89CED2C9EC64}" srcOrd="1" destOrd="0" presId="urn:microsoft.com/office/officeart/2008/layout/LinedList"/>
    <dgm:cxn modelId="{0C2477D6-CCF4-40A5-86A9-8E8A0A961329}" type="presParOf" srcId="{E282EE7B-67BE-4826-A701-EE2C705EF5F5}" destId="{8B603E07-1479-4766-B9D0-EDC963B1FE87}" srcOrd="6" destOrd="0" presId="urn:microsoft.com/office/officeart/2008/layout/LinedList"/>
    <dgm:cxn modelId="{C5891110-96B8-4DCA-9733-9FAF414A58BC}" type="presParOf" srcId="{E282EE7B-67BE-4826-A701-EE2C705EF5F5}" destId="{2CDF73A3-C878-4A17-8667-FC4317B47FC2}" srcOrd="7" destOrd="0" presId="urn:microsoft.com/office/officeart/2008/layout/LinedList"/>
    <dgm:cxn modelId="{960E1C3D-471C-4AC0-B574-08300EB78B89}" type="presParOf" srcId="{2CDF73A3-C878-4A17-8667-FC4317B47FC2}" destId="{CBEE4BD2-5E30-458D-9BD6-AAE1D5B37168}" srcOrd="0" destOrd="0" presId="urn:microsoft.com/office/officeart/2008/layout/LinedList"/>
    <dgm:cxn modelId="{E57D1E32-92FC-4389-8BC7-785E599A0EA6}" type="presParOf" srcId="{2CDF73A3-C878-4A17-8667-FC4317B47FC2}" destId="{DCD9E367-9E68-4898-A523-1869F4F91846}" srcOrd="1" destOrd="0" presId="urn:microsoft.com/office/officeart/2008/layout/LinedList"/>
    <dgm:cxn modelId="{7AC50ED6-E3A0-4A23-B93D-0BED06E8859E}" type="presParOf" srcId="{E282EE7B-67BE-4826-A701-EE2C705EF5F5}" destId="{DE71AD7F-8F54-4219-91E3-D7A7CFAC42AF}" srcOrd="8" destOrd="0" presId="urn:microsoft.com/office/officeart/2008/layout/LinedList"/>
    <dgm:cxn modelId="{774A3ABE-A5D5-4F19-B0C7-FB57888F5810}" type="presParOf" srcId="{E282EE7B-67BE-4826-A701-EE2C705EF5F5}" destId="{570DE4DA-E8AC-4B55-8412-5FE0F9468C52}" srcOrd="9" destOrd="0" presId="urn:microsoft.com/office/officeart/2008/layout/LinedList"/>
    <dgm:cxn modelId="{88DEAE86-9D68-46A2-B545-856E41B4E1A0}" type="presParOf" srcId="{570DE4DA-E8AC-4B55-8412-5FE0F9468C52}" destId="{744E3F2D-0193-43F2-BF54-8EF898E29CD2}" srcOrd="0" destOrd="0" presId="urn:microsoft.com/office/officeart/2008/layout/LinedList"/>
    <dgm:cxn modelId="{025DF59A-1E3F-4A02-A6B4-9D3AAA0B79C8}" type="presParOf" srcId="{570DE4DA-E8AC-4B55-8412-5FE0F9468C52}" destId="{C97E2E99-71DB-4047-BDB8-ABE846A4B701}" srcOrd="1" destOrd="0" presId="urn:microsoft.com/office/officeart/2008/layout/LinedList"/>
    <dgm:cxn modelId="{7D8566D6-6C48-4CBF-9FAB-332A0187B3B2}" type="presParOf" srcId="{E282EE7B-67BE-4826-A701-EE2C705EF5F5}" destId="{D100BD85-C53E-45EE-8437-14ECC017F03F}" srcOrd="10" destOrd="0" presId="urn:microsoft.com/office/officeart/2008/layout/LinedList"/>
    <dgm:cxn modelId="{FF6378D4-A0E6-4154-A592-7667AABD386E}" type="presParOf" srcId="{E282EE7B-67BE-4826-A701-EE2C705EF5F5}" destId="{D9DF9760-F00D-47C2-A405-DD7F104AE196}" srcOrd="11" destOrd="0" presId="urn:microsoft.com/office/officeart/2008/layout/LinedList"/>
    <dgm:cxn modelId="{551F9D3E-DD43-496F-88FE-C8F290443FB0}" type="presParOf" srcId="{D9DF9760-F00D-47C2-A405-DD7F104AE196}" destId="{CFC74676-80B8-4805-A8DC-DE0477B6023D}" srcOrd="0" destOrd="0" presId="urn:microsoft.com/office/officeart/2008/layout/LinedList"/>
    <dgm:cxn modelId="{6BF10DD6-6884-4C38-9354-18F784AC597D}" type="presParOf" srcId="{D9DF9760-F00D-47C2-A405-DD7F104AE196}" destId="{CF2DEE46-71BC-4511-8516-B78C62D69884}" srcOrd="1" destOrd="0" presId="urn:microsoft.com/office/officeart/2008/layout/LinedList"/>
    <dgm:cxn modelId="{D3C86E97-0D97-4875-9B86-25F21D07C799}" type="presParOf" srcId="{E282EE7B-67BE-4826-A701-EE2C705EF5F5}" destId="{7B1F60EF-F11F-4761-99EC-378CAD5A8D1C}" srcOrd="12" destOrd="0" presId="urn:microsoft.com/office/officeart/2008/layout/LinedList"/>
    <dgm:cxn modelId="{C63EE47A-D69B-4EC0-947A-AF105B0514F0}" type="presParOf" srcId="{E282EE7B-67BE-4826-A701-EE2C705EF5F5}" destId="{C59DCB3A-6371-4FD2-8C9F-38380234032A}" srcOrd="13" destOrd="0" presId="urn:microsoft.com/office/officeart/2008/layout/LinedList"/>
    <dgm:cxn modelId="{ED64FD82-719F-422C-9019-A99522B5B029}" type="presParOf" srcId="{C59DCB3A-6371-4FD2-8C9F-38380234032A}" destId="{60D4A911-B0BA-4206-A5E7-3C0C4DBAE2A0}" srcOrd="0" destOrd="0" presId="urn:microsoft.com/office/officeart/2008/layout/LinedList"/>
    <dgm:cxn modelId="{401AE0FA-E8D8-4F25-A35F-0B8C328E218C}" type="presParOf" srcId="{C59DCB3A-6371-4FD2-8C9F-38380234032A}" destId="{C18459C8-3437-44E5-96F3-BF734529F636}" srcOrd="1" destOrd="0" presId="urn:microsoft.com/office/officeart/2008/layout/LinedList"/>
    <dgm:cxn modelId="{19CE6842-CE16-4C2A-903D-1EA57D8D2301}" type="presParOf" srcId="{E282EE7B-67BE-4826-A701-EE2C705EF5F5}" destId="{E45549F7-8024-48BD-9688-7007B93E6D0A}" srcOrd="14" destOrd="0" presId="urn:microsoft.com/office/officeart/2008/layout/LinedList"/>
    <dgm:cxn modelId="{0EE5DD56-C8F1-4B61-A05A-A000BB29EB4B}" type="presParOf" srcId="{E282EE7B-67BE-4826-A701-EE2C705EF5F5}" destId="{AE9DE1CF-C596-4563-9DC4-1DE879071B6F}" srcOrd="15" destOrd="0" presId="urn:microsoft.com/office/officeart/2008/layout/LinedList"/>
    <dgm:cxn modelId="{B26D82AB-80A5-4300-8CE3-C86512BCEE65}" type="presParOf" srcId="{AE9DE1CF-C596-4563-9DC4-1DE879071B6F}" destId="{27005D9D-3A83-4765-81B3-B78A23E063A2}" srcOrd="0" destOrd="0" presId="urn:microsoft.com/office/officeart/2008/layout/LinedList"/>
    <dgm:cxn modelId="{0A0D4E84-3526-4729-829C-AA9C8A89BD0D}" type="presParOf" srcId="{AE9DE1CF-C596-4563-9DC4-1DE879071B6F}" destId="{508CC22D-C636-4725-AEC1-E4694056E66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0A23C9-4C32-4155-999F-6162F02DBD4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9598924-7F0C-4DA9-84C2-17982FB7C96B}">
      <dgm:prSet/>
      <dgm:spPr/>
      <dgm:t>
        <a:bodyPr/>
        <a:lstStyle/>
        <a:p>
          <a:pPr>
            <a:lnSpc>
              <a:spcPct val="100000"/>
            </a:lnSpc>
          </a:pPr>
          <a:r>
            <a:rPr lang="en-US"/>
            <a:t>Mission</a:t>
          </a:r>
        </a:p>
      </dgm:t>
    </dgm:pt>
    <dgm:pt modelId="{BC47D48E-C5D3-40A4-B708-8FC17CFC595E}" type="parTrans" cxnId="{618727E4-27F2-4A30-9A43-0252357D1542}">
      <dgm:prSet/>
      <dgm:spPr/>
      <dgm:t>
        <a:bodyPr/>
        <a:lstStyle/>
        <a:p>
          <a:endParaRPr lang="en-US"/>
        </a:p>
      </dgm:t>
    </dgm:pt>
    <dgm:pt modelId="{7D8C6E73-C8B3-40D5-A114-E277C5DC7A86}" type="sibTrans" cxnId="{618727E4-27F2-4A30-9A43-0252357D1542}">
      <dgm:prSet/>
      <dgm:spPr/>
      <dgm:t>
        <a:bodyPr/>
        <a:lstStyle/>
        <a:p>
          <a:endParaRPr lang="en-US"/>
        </a:p>
      </dgm:t>
    </dgm:pt>
    <dgm:pt modelId="{F79CA04C-8AAE-4F9D-A314-74F362E5FE77}">
      <dgm:prSet/>
      <dgm:spPr/>
      <dgm:t>
        <a:bodyPr/>
        <a:lstStyle/>
        <a:p>
          <a:pPr>
            <a:lnSpc>
              <a:spcPct val="100000"/>
            </a:lnSpc>
          </a:pPr>
          <a:r>
            <a:rPr lang="en-US"/>
            <a:t>To promote U.S. innovation and industrial competitiveness by advancing measurement science, standards, and technology in ways that enhance economic security and improve our quality of life</a:t>
          </a:r>
        </a:p>
      </dgm:t>
    </dgm:pt>
    <dgm:pt modelId="{90264AEE-6666-4F97-98F3-4D40EE12F61F}" type="parTrans" cxnId="{07EFBB77-CEC0-4CE5-852A-206B44E56B1F}">
      <dgm:prSet/>
      <dgm:spPr/>
      <dgm:t>
        <a:bodyPr/>
        <a:lstStyle/>
        <a:p>
          <a:endParaRPr lang="en-US"/>
        </a:p>
      </dgm:t>
    </dgm:pt>
    <dgm:pt modelId="{E4F6F74E-5135-4518-903B-B37C2616A2DF}" type="sibTrans" cxnId="{07EFBB77-CEC0-4CE5-852A-206B44E56B1F}">
      <dgm:prSet/>
      <dgm:spPr/>
      <dgm:t>
        <a:bodyPr/>
        <a:lstStyle/>
        <a:p>
          <a:endParaRPr lang="en-US"/>
        </a:p>
      </dgm:t>
    </dgm:pt>
    <dgm:pt modelId="{10370B1C-5A55-4BB6-8316-C1F5D8984A15}">
      <dgm:prSet/>
      <dgm:spPr/>
      <dgm:t>
        <a:bodyPr/>
        <a:lstStyle/>
        <a:p>
          <a:pPr>
            <a:lnSpc>
              <a:spcPct val="100000"/>
            </a:lnSpc>
          </a:pPr>
          <a:r>
            <a:rPr lang="en-US"/>
            <a:t>Vision</a:t>
          </a:r>
        </a:p>
      </dgm:t>
    </dgm:pt>
    <dgm:pt modelId="{D8E826F2-1172-4FD1-8C14-998EE15F9AD3}" type="parTrans" cxnId="{017519F5-AEDD-4176-BB37-95EE9D09EEDA}">
      <dgm:prSet/>
      <dgm:spPr/>
      <dgm:t>
        <a:bodyPr/>
        <a:lstStyle/>
        <a:p>
          <a:endParaRPr lang="en-US"/>
        </a:p>
      </dgm:t>
    </dgm:pt>
    <dgm:pt modelId="{4329E61C-4702-4625-AD6E-BB8FEF608FC0}" type="sibTrans" cxnId="{017519F5-AEDD-4176-BB37-95EE9D09EEDA}">
      <dgm:prSet/>
      <dgm:spPr/>
      <dgm:t>
        <a:bodyPr/>
        <a:lstStyle/>
        <a:p>
          <a:endParaRPr lang="en-US"/>
        </a:p>
      </dgm:t>
    </dgm:pt>
    <dgm:pt modelId="{1F6E4925-496D-4EBB-AE85-802641757BD4}">
      <dgm:prSet/>
      <dgm:spPr/>
      <dgm:t>
        <a:bodyPr/>
        <a:lstStyle/>
        <a:p>
          <a:pPr>
            <a:lnSpc>
              <a:spcPct val="100000"/>
            </a:lnSpc>
          </a:pPr>
          <a:r>
            <a:rPr lang="en-US"/>
            <a:t>NIST will be the world's leader in creating critical measurement solutions and promoting equitable standards. Our efforts stimulate innovation, foster industrial competitiveness, and improve the quality of life.</a:t>
          </a:r>
        </a:p>
      </dgm:t>
    </dgm:pt>
    <dgm:pt modelId="{D772246A-DE9A-43F7-BDEF-4A7F6492D39E}" type="parTrans" cxnId="{00B5A2F7-55E4-40F1-9C2A-2CCC68F9FB28}">
      <dgm:prSet/>
      <dgm:spPr/>
      <dgm:t>
        <a:bodyPr/>
        <a:lstStyle/>
        <a:p>
          <a:endParaRPr lang="en-US"/>
        </a:p>
      </dgm:t>
    </dgm:pt>
    <dgm:pt modelId="{BF9DCC6B-2FDF-4302-B3DB-2BF340876E2C}" type="sibTrans" cxnId="{00B5A2F7-55E4-40F1-9C2A-2CCC68F9FB28}">
      <dgm:prSet/>
      <dgm:spPr/>
      <dgm:t>
        <a:bodyPr/>
        <a:lstStyle/>
        <a:p>
          <a:endParaRPr lang="en-US"/>
        </a:p>
      </dgm:t>
    </dgm:pt>
    <dgm:pt modelId="{9896BE19-174F-4F6A-9930-74F45F78FD67}">
      <dgm:prSet/>
      <dgm:spPr/>
      <dgm:t>
        <a:bodyPr/>
        <a:lstStyle/>
        <a:p>
          <a:pPr>
            <a:lnSpc>
              <a:spcPct val="100000"/>
            </a:lnSpc>
          </a:pPr>
          <a:r>
            <a:rPr lang="en-US"/>
            <a:t>Core Competencies</a:t>
          </a:r>
        </a:p>
      </dgm:t>
    </dgm:pt>
    <dgm:pt modelId="{2BE931E2-ED20-4F63-B373-4A443BB0C43D}" type="parTrans" cxnId="{34A170CF-8399-4A79-85E9-6B08F859D8FC}">
      <dgm:prSet/>
      <dgm:spPr/>
      <dgm:t>
        <a:bodyPr/>
        <a:lstStyle/>
        <a:p>
          <a:endParaRPr lang="en-US"/>
        </a:p>
      </dgm:t>
    </dgm:pt>
    <dgm:pt modelId="{15EA41BD-64F4-4C55-9284-FF8B33528949}" type="sibTrans" cxnId="{34A170CF-8399-4A79-85E9-6B08F859D8FC}">
      <dgm:prSet/>
      <dgm:spPr/>
      <dgm:t>
        <a:bodyPr/>
        <a:lstStyle/>
        <a:p>
          <a:endParaRPr lang="en-US"/>
        </a:p>
      </dgm:t>
    </dgm:pt>
    <dgm:pt modelId="{3AF7FB90-AB96-4A56-BBE7-1E66011F8CFD}">
      <dgm:prSet/>
      <dgm:spPr/>
      <dgm:t>
        <a:bodyPr/>
        <a:lstStyle/>
        <a:p>
          <a:pPr>
            <a:lnSpc>
              <a:spcPct val="100000"/>
            </a:lnSpc>
          </a:pPr>
          <a:r>
            <a:rPr lang="en-US"/>
            <a:t>Measurement science</a:t>
          </a:r>
        </a:p>
      </dgm:t>
    </dgm:pt>
    <dgm:pt modelId="{41744097-328E-4738-92DA-4B2A69141D11}" type="parTrans" cxnId="{82D33E5D-8959-41E8-A672-477F30C8F527}">
      <dgm:prSet/>
      <dgm:spPr/>
      <dgm:t>
        <a:bodyPr/>
        <a:lstStyle/>
        <a:p>
          <a:endParaRPr lang="en-US"/>
        </a:p>
      </dgm:t>
    </dgm:pt>
    <dgm:pt modelId="{99E35A5B-0B82-43FC-9AEB-61196A8FD76F}" type="sibTrans" cxnId="{82D33E5D-8959-41E8-A672-477F30C8F527}">
      <dgm:prSet/>
      <dgm:spPr/>
      <dgm:t>
        <a:bodyPr/>
        <a:lstStyle/>
        <a:p>
          <a:endParaRPr lang="en-US"/>
        </a:p>
      </dgm:t>
    </dgm:pt>
    <dgm:pt modelId="{3883E0F4-BC8E-4DAE-B5A8-1944BDBA8633}">
      <dgm:prSet/>
      <dgm:spPr/>
      <dgm:t>
        <a:bodyPr/>
        <a:lstStyle/>
        <a:p>
          <a:pPr>
            <a:lnSpc>
              <a:spcPct val="100000"/>
            </a:lnSpc>
          </a:pPr>
          <a:r>
            <a:rPr lang="en-US"/>
            <a:t>Rigorous traceability</a:t>
          </a:r>
        </a:p>
      </dgm:t>
    </dgm:pt>
    <dgm:pt modelId="{12ED5AAF-5810-4C63-82E2-D81F0E51521C}" type="parTrans" cxnId="{F9A7F4BB-3976-45F8-8803-DB33844AABCF}">
      <dgm:prSet/>
      <dgm:spPr/>
      <dgm:t>
        <a:bodyPr/>
        <a:lstStyle/>
        <a:p>
          <a:endParaRPr lang="en-US"/>
        </a:p>
      </dgm:t>
    </dgm:pt>
    <dgm:pt modelId="{4FC587AF-2136-4C5A-A005-0F49CAD80E09}" type="sibTrans" cxnId="{F9A7F4BB-3976-45F8-8803-DB33844AABCF}">
      <dgm:prSet/>
      <dgm:spPr/>
      <dgm:t>
        <a:bodyPr/>
        <a:lstStyle/>
        <a:p>
          <a:endParaRPr lang="en-US"/>
        </a:p>
      </dgm:t>
    </dgm:pt>
    <dgm:pt modelId="{D2F42226-772C-4B94-A4F4-FCF5F5D63D10}">
      <dgm:prSet/>
      <dgm:spPr/>
      <dgm:t>
        <a:bodyPr/>
        <a:lstStyle/>
        <a:p>
          <a:pPr>
            <a:lnSpc>
              <a:spcPct val="100000"/>
            </a:lnSpc>
          </a:pPr>
          <a:r>
            <a:rPr lang="en-US"/>
            <a:t>Development and use of standards</a:t>
          </a:r>
        </a:p>
      </dgm:t>
    </dgm:pt>
    <dgm:pt modelId="{F09EF83F-0A54-4A20-B158-2DD0C53DD1EC}" type="parTrans" cxnId="{9B69E04C-8D6A-40D2-BAA3-FE397F7517B7}">
      <dgm:prSet/>
      <dgm:spPr/>
      <dgm:t>
        <a:bodyPr/>
        <a:lstStyle/>
        <a:p>
          <a:endParaRPr lang="en-US"/>
        </a:p>
      </dgm:t>
    </dgm:pt>
    <dgm:pt modelId="{80365137-167A-4E0D-A269-2065845CF23A}" type="sibTrans" cxnId="{9B69E04C-8D6A-40D2-BAA3-FE397F7517B7}">
      <dgm:prSet/>
      <dgm:spPr/>
      <dgm:t>
        <a:bodyPr/>
        <a:lstStyle/>
        <a:p>
          <a:endParaRPr lang="en-US"/>
        </a:p>
      </dgm:t>
    </dgm:pt>
    <dgm:pt modelId="{632FA533-B39C-4121-9541-58D7DA4FE15D}" type="pres">
      <dgm:prSet presAssocID="{A10A23C9-4C32-4155-999F-6162F02DBD41}" presName="root" presStyleCnt="0">
        <dgm:presLayoutVars>
          <dgm:dir/>
          <dgm:resizeHandles val="exact"/>
        </dgm:presLayoutVars>
      </dgm:prSet>
      <dgm:spPr/>
    </dgm:pt>
    <dgm:pt modelId="{7683F9E1-AC3D-4A8A-9733-1DEA010E34D3}" type="pres">
      <dgm:prSet presAssocID="{E9598924-7F0C-4DA9-84C2-17982FB7C96B}" presName="compNode" presStyleCnt="0"/>
      <dgm:spPr/>
    </dgm:pt>
    <dgm:pt modelId="{FABC25E8-3574-49D6-AD73-51486229F83B}" type="pres">
      <dgm:prSet presAssocID="{E9598924-7F0C-4DA9-84C2-17982FB7C96B}" presName="bgRect" presStyleLbl="bgShp" presStyleIdx="0" presStyleCnt="3"/>
      <dgm:spPr/>
    </dgm:pt>
    <dgm:pt modelId="{84CC18B4-0609-4C87-8535-77DC208027AC}" type="pres">
      <dgm:prSet presAssocID="{E9598924-7F0C-4DA9-84C2-17982FB7C96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llseye"/>
        </a:ext>
      </dgm:extLst>
    </dgm:pt>
    <dgm:pt modelId="{67228C01-F100-4B04-AF5B-98CF89E6B642}" type="pres">
      <dgm:prSet presAssocID="{E9598924-7F0C-4DA9-84C2-17982FB7C96B}" presName="spaceRect" presStyleCnt="0"/>
      <dgm:spPr/>
    </dgm:pt>
    <dgm:pt modelId="{BE58628B-3701-4C5A-8F4C-58D32EF7E620}" type="pres">
      <dgm:prSet presAssocID="{E9598924-7F0C-4DA9-84C2-17982FB7C96B}" presName="parTx" presStyleLbl="revTx" presStyleIdx="0" presStyleCnt="6">
        <dgm:presLayoutVars>
          <dgm:chMax val="0"/>
          <dgm:chPref val="0"/>
        </dgm:presLayoutVars>
      </dgm:prSet>
      <dgm:spPr/>
    </dgm:pt>
    <dgm:pt modelId="{652554B9-FF6D-43DC-937A-94C6B706C216}" type="pres">
      <dgm:prSet presAssocID="{E9598924-7F0C-4DA9-84C2-17982FB7C96B}" presName="desTx" presStyleLbl="revTx" presStyleIdx="1" presStyleCnt="6">
        <dgm:presLayoutVars/>
      </dgm:prSet>
      <dgm:spPr/>
    </dgm:pt>
    <dgm:pt modelId="{8C1B3D6D-B1D2-421D-B684-625731C6B603}" type="pres">
      <dgm:prSet presAssocID="{7D8C6E73-C8B3-40D5-A114-E277C5DC7A86}" presName="sibTrans" presStyleCnt="0"/>
      <dgm:spPr/>
    </dgm:pt>
    <dgm:pt modelId="{1C796BFB-56D4-48A4-A857-DB607C4EA84F}" type="pres">
      <dgm:prSet presAssocID="{10370B1C-5A55-4BB6-8316-C1F5D8984A15}" presName="compNode" presStyleCnt="0"/>
      <dgm:spPr/>
    </dgm:pt>
    <dgm:pt modelId="{F8706C1B-E78A-4A8A-9EC8-69531FF816B5}" type="pres">
      <dgm:prSet presAssocID="{10370B1C-5A55-4BB6-8316-C1F5D8984A15}" presName="bgRect" presStyleLbl="bgShp" presStyleIdx="1" presStyleCnt="3"/>
      <dgm:spPr/>
    </dgm:pt>
    <dgm:pt modelId="{E6E85BC2-2659-4F99-82CA-397E1897CE9E}" type="pres">
      <dgm:prSet presAssocID="{10370B1C-5A55-4BB6-8316-C1F5D8984A1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iness Growth"/>
        </a:ext>
      </dgm:extLst>
    </dgm:pt>
    <dgm:pt modelId="{CF573EA8-6CD3-4366-8147-AE0D6FF15C08}" type="pres">
      <dgm:prSet presAssocID="{10370B1C-5A55-4BB6-8316-C1F5D8984A15}" presName="spaceRect" presStyleCnt="0"/>
      <dgm:spPr/>
    </dgm:pt>
    <dgm:pt modelId="{98A80E22-96A1-4A87-AE86-7FC7FF607537}" type="pres">
      <dgm:prSet presAssocID="{10370B1C-5A55-4BB6-8316-C1F5D8984A15}" presName="parTx" presStyleLbl="revTx" presStyleIdx="2" presStyleCnt="6">
        <dgm:presLayoutVars>
          <dgm:chMax val="0"/>
          <dgm:chPref val="0"/>
        </dgm:presLayoutVars>
      </dgm:prSet>
      <dgm:spPr/>
    </dgm:pt>
    <dgm:pt modelId="{92776E9E-E0E7-4F04-87FA-381A31E8752F}" type="pres">
      <dgm:prSet presAssocID="{10370B1C-5A55-4BB6-8316-C1F5D8984A15}" presName="desTx" presStyleLbl="revTx" presStyleIdx="3" presStyleCnt="6">
        <dgm:presLayoutVars/>
      </dgm:prSet>
      <dgm:spPr/>
    </dgm:pt>
    <dgm:pt modelId="{CC3A478B-4DED-40DF-BF0F-78E7D5A4300F}" type="pres">
      <dgm:prSet presAssocID="{4329E61C-4702-4625-AD6E-BB8FEF608FC0}" presName="sibTrans" presStyleCnt="0"/>
      <dgm:spPr/>
    </dgm:pt>
    <dgm:pt modelId="{E1363A38-C496-4DFB-9296-812B5FA2A3D9}" type="pres">
      <dgm:prSet presAssocID="{9896BE19-174F-4F6A-9930-74F45F78FD67}" presName="compNode" presStyleCnt="0"/>
      <dgm:spPr/>
    </dgm:pt>
    <dgm:pt modelId="{24E69CDA-B5F2-43C1-A2E8-491A7F425DDE}" type="pres">
      <dgm:prSet presAssocID="{9896BE19-174F-4F6A-9930-74F45F78FD67}" presName="bgRect" presStyleLbl="bgShp" presStyleIdx="2" presStyleCnt="3"/>
      <dgm:spPr/>
    </dgm:pt>
    <dgm:pt modelId="{E32F56F0-1854-48EE-8AA3-D63A83B2AD5F}" type="pres">
      <dgm:prSet presAssocID="{9896BE19-174F-4F6A-9930-74F45F78FD6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BED10D9E-05DA-4706-B837-137DA72CEC40}" type="pres">
      <dgm:prSet presAssocID="{9896BE19-174F-4F6A-9930-74F45F78FD67}" presName="spaceRect" presStyleCnt="0"/>
      <dgm:spPr/>
    </dgm:pt>
    <dgm:pt modelId="{4D55923B-89CC-45F5-809A-AA0DC6980B8D}" type="pres">
      <dgm:prSet presAssocID="{9896BE19-174F-4F6A-9930-74F45F78FD67}" presName="parTx" presStyleLbl="revTx" presStyleIdx="4" presStyleCnt="6">
        <dgm:presLayoutVars>
          <dgm:chMax val="0"/>
          <dgm:chPref val="0"/>
        </dgm:presLayoutVars>
      </dgm:prSet>
      <dgm:spPr/>
    </dgm:pt>
    <dgm:pt modelId="{63FEDD65-62DE-454C-9961-1FD1AD14FCDE}" type="pres">
      <dgm:prSet presAssocID="{9896BE19-174F-4F6A-9930-74F45F78FD67}" presName="desTx" presStyleLbl="revTx" presStyleIdx="5" presStyleCnt="6">
        <dgm:presLayoutVars/>
      </dgm:prSet>
      <dgm:spPr/>
    </dgm:pt>
  </dgm:ptLst>
  <dgm:cxnLst>
    <dgm:cxn modelId="{8CAF5934-1718-4FC2-8B82-1B756F00D73A}" type="presOf" srcId="{3AF7FB90-AB96-4A56-BBE7-1E66011F8CFD}" destId="{63FEDD65-62DE-454C-9961-1FD1AD14FCDE}" srcOrd="0" destOrd="0" presId="urn:microsoft.com/office/officeart/2018/2/layout/IconVerticalSolidList"/>
    <dgm:cxn modelId="{512F5F3B-70A7-420D-8191-B8BABFCE2F69}" type="presOf" srcId="{3883E0F4-BC8E-4DAE-B5A8-1944BDBA8633}" destId="{63FEDD65-62DE-454C-9961-1FD1AD14FCDE}" srcOrd="0" destOrd="1" presId="urn:microsoft.com/office/officeart/2018/2/layout/IconVerticalSolidList"/>
    <dgm:cxn modelId="{82D33E5D-8959-41E8-A672-477F30C8F527}" srcId="{9896BE19-174F-4F6A-9930-74F45F78FD67}" destId="{3AF7FB90-AB96-4A56-BBE7-1E66011F8CFD}" srcOrd="0" destOrd="0" parTransId="{41744097-328E-4738-92DA-4B2A69141D11}" sibTransId="{99E35A5B-0B82-43FC-9AEB-61196A8FD76F}"/>
    <dgm:cxn modelId="{B4F8A65F-98C7-49A2-9344-6C8BDF905965}" type="presOf" srcId="{1F6E4925-496D-4EBB-AE85-802641757BD4}" destId="{92776E9E-E0E7-4F04-87FA-381A31E8752F}" srcOrd="0" destOrd="0" presId="urn:microsoft.com/office/officeart/2018/2/layout/IconVerticalSolidList"/>
    <dgm:cxn modelId="{B9959B63-A864-4D40-8619-9C5AD4A909A7}" type="presOf" srcId="{A10A23C9-4C32-4155-999F-6162F02DBD41}" destId="{632FA533-B39C-4121-9541-58D7DA4FE15D}" srcOrd="0" destOrd="0" presId="urn:microsoft.com/office/officeart/2018/2/layout/IconVerticalSolidList"/>
    <dgm:cxn modelId="{9B69E04C-8D6A-40D2-BAA3-FE397F7517B7}" srcId="{9896BE19-174F-4F6A-9930-74F45F78FD67}" destId="{D2F42226-772C-4B94-A4F4-FCF5F5D63D10}" srcOrd="2" destOrd="0" parTransId="{F09EF83F-0A54-4A20-B158-2DD0C53DD1EC}" sibTransId="{80365137-167A-4E0D-A269-2065845CF23A}"/>
    <dgm:cxn modelId="{D50C236D-4CE6-4FB6-BA84-6289C85C000A}" type="presOf" srcId="{F79CA04C-8AAE-4F9D-A314-74F362E5FE77}" destId="{652554B9-FF6D-43DC-937A-94C6B706C216}" srcOrd="0" destOrd="0" presId="urn:microsoft.com/office/officeart/2018/2/layout/IconVerticalSolidList"/>
    <dgm:cxn modelId="{07EFBB77-CEC0-4CE5-852A-206B44E56B1F}" srcId="{E9598924-7F0C-4DA9-84C2-17982FB7C96B}" destId="{F79CA04C-8AAE-4F9D-A314-74F362E5FE77}" srcOrd="0" destOrd="0" parTransId="{90264AEE-6666-4F97-98F3-4D40EE12F61F}" sibTransId="{E4F6F74E-5135-4518-903B-B37C2616A2DF}"/>
    <dgm:cxn modelId="{29D0CC7F-1F50-47A0-B616-7FB52190776D}" type="presOf" srcId="{E9598924-7F0C-4DA9-84C2-17982FB7C96B}" destId="{BE58628B-3701-4C5A-8F4C-58D32EF7E620}" srcOrd="0" destOrd="0" presId="urn:microsoft.com/office/officeart/2018/2/layout/IconVerticalSolidList"/>
    <dgm:cxn modelId="{F9A7F4BB-3976-45F8-8803-DB33844AABCF}" srcId="{9896BE19-174F-4F6A-9930-74F45F78FD67}" destId="{3883E0F4-BC8E-4DAE-B5A8-1944BDBA8633}" srcOrd="1" destOrd="0" parTransId="{12ED5AAF-5810-4C63-82E2-D81F0E51521C}" sibTransId="{4FC587AF-2136-4C5A-A005-0F49CAD80E09}"/>
    <dgm:cxn modelId="{34A170CF-8399-4A79-85E9-6B08F859D8FC}" srcId="{A10A23C9-4C32-4155-999F-6162F02DBD41}" destId="{9896BE19-174F-4F6A-9930-74F45F78FD67}" srcOrd="2" destOrd="0" parTransId="{2BE931E2-ED20-4F63-B373-4A443BB0C43D}" sibTransId="{15EA41BD-64F4-4C55-9284-FF8B33528949}"/>
    <dgm:cxn modelId="{240F20D1-4761-421E-9C66-832FCDEF15E0}" type="presOf" srcId="{10370B1C-5A55-4BB6-8316-C1F5D8984A15}" destId="{98A80E22-96A1-4A87-AE86-7FC7FF607537}" srcOrd="0" destOrd="0" presId="urn:microsoft.com/office/officeart/2018/2/layout/IconVerticalSolidList"/>
    <dgm:cxn modelId="{CD022AD4-B63E-47CE-A3C4-568EFE45DA71}" type="presOf" srcId="{9896BE19-174F-4F6A-9930-74F45F78FD67}" destId="{4D55923B-89CC-45F5-809A-AA0DC6980B8D}" srcOrd="0" destOrd="0" presId="urn:microsoft.com/office/officeart/2018/2/layout/IconVerticalSolidList"/>
    <dgm:cxn modelId="{618727E4-27F2-4A30-9A43-0252357D1542}" srcId="{A10A23C9-4C32-4155-999F-6162F02DBD41}" destId="{E9598924-7F0C-4DA9-84C2-17982FB7C96B}" srcOrd="0" destOrd="0" parTransId="{BC47D48E-C5D3-40A4-B708-8FC17CFC595E}" sibTransId="{7D8C6E73-C8B3-40D5-A114-E277C5DC7A86}"/>
    <dgm:cxn modelId="{017519F5-AEDD-4176-BB37-95EE9D09EEDA}" srcId="{A10A23C9-4C32-4155-999F-6162F02DBD41}" destId="{10370B1C-5A55-4BB6-8316-C1F5D8984A15}" srcOrd="1" destOrd="0" parTransId="{D8E826F2-1172-4FD1-8C14-998EE15F9AD3}" sibTransId="{4329E61C-4702-4625-AD6E-BB8FEF608FC0}"/>
    <dgm:cxn modelId="{00B5A2F7-55E4-40F1-9C2A-2CCC68F9FB28}" srcId="{10370B1C-5A55-4BB6-8316-C1F5D8984A15}" destId="{1F6E4925-496D-4EBB-AE85-802641757BD4}" srcOrd="0" destOrd="0" parTransId="{D772246A-DE9A-43F7-BDEF-4A7F6492D39E}" sibTransId="{BF9DCC6B-2FDF-4302-B3DB-2BF340876E2C}"/>
    <dgm:cxn modelId="{A52832FC-C98B-469A-8F38-0090C0FF9243}" type="presOf" srcId="{D2F42226-772C-4B94-A4F4-FCF5F5D63D10}" destId="{63FEDD65-62DE-454C-9961-1FD1AD14FCDE}" srcOrd="0" destOrd="2" presId="urn:microsoft.com/office/officeart/2018/2/layout/IconVerticalSolidList"/>
    <dgm:cxn modelId="{C4CA66EC-D1D6-4091-9826-0855B4CE991B}" type="presParOf" srcId="{632FA533-B39C-4121-9541-58D7DA4FE15D}" destId="{7683F9E1-AC3D-4A8A-9733-1DEA010E34D3}" srcOrd="0" destOrd="0" presId="urn:microsoft.com/office/officeart/2018/2/layout/IconVerticalSolidList"/>
    <dgm:cxn modelId="{482E649D-B4C2-4FD8-B15E-5D96943DB308}" type="presParOf" srcId="{7683F9E1-AC3D-4A8A-9733-1DEA010E34D3}" destId="{FABC25E8-3574-49D6-AD73-51486229F83B}" srcOrd="0" destOrd="0" presId="urn:microsoft.com/office/officeart/2018/2/layout/IconVerticalSolidList"/>
    <dgm:cxn modelId="{D6CED131-F245-46B6-8112-82F53AFC397F}" type="presParOf" srcId="{7683F9E1-AC3D-4A8A-9733-1DEA010E34D3}" destId="{84CC18B4-0609-4C87-8535-77DC208027AC}" srcOrd="1" destOrd="0" presId="urn:microsoft.com/office/officeart/2018/2/layout/IconVerticalSolidList"/>
    <dgm:cxn modelId="{E209C039-B45C-44D0-ACF3-67331C575BED}" type="presParOf" srcId="{7683F9E1-AC3D-4A8A-9733-1DEA010E34D3}" destId="{67228C01-F100-4B04-AF5B-98CF89E6B642}" srcOrd="2" destOrd="0" presId="urn:microsoft.com/office/officeart/2018/2/layout/IconVerticalSolidList"/>
    <dgm:cxn modelId="{211A33E3-5B4D-445D-944A-4B39B706FF7F}" type="presParOf" srcId="{7683F9E1-AC3D-4A8A-9733-1DEA010E34D3}" destId="{BE58628B-3701-4C5A-8F4C-58D32EF7E620}" srcOrd="3" destOrd="0" presId="urn:microsoft.com/office/officeart/2018/2/layout/IconVerticalSolidList"/>
    <dgm:cxn modelId="{92C59573-2208-4BDD-89B6-7DA1FF3ADB60}" type="presParOf" srcId="{7683F9E1-AC3D-4A8A-9733-1DEA010E34D3}" destId="{652554B9-FF6D-43DC-937A-94C6B706C216}" srcOrd="4" destOrd="0" presId="urn:microsoft.com/office/officeart/2018/2/layout/IconVerticalSolidList"/>
    <dgm:cxn modelId="{36D1BA48-000E-4D9C-BA6A-2277FD0FC0CF}" type="presParOf" srcId="{632FA533-B39C-4121-9541-58D7DA4FE15D}" destId="{8C1B3D6D-B1D2-421D-B684-625731C6B603}" srcOrd="1" destOrd="0" presId="urn:microsoft.com/office/officeart/2018/2/layout/IconVerticalSolidList"/>
    <dgm:cxn modelId="{4023C7FE-9467-40AF-BEF4-DCB780E6A33B}" type="presParOf" srcId="{632FA533-B39C-4121-9541-58D7DA4FE15D}" destId="{1C796BFB-56D4-48A4-A857-DB607C4EA84F}" srcOrd="2" destOrd="0" presId="urn:microsoft.com/office/officeart/2018/2/layout/IconVerticalSolidList"/>
    <dgm:cxn modelId="{8D72EED7-C7A2-4698-9F47-CCCDCF97AEE6}" type="presParOf" srcId="{1C796BFB-56D4-48A4-A857-DB607C4EA84F}" destId="{F8706C1B-E78A-4A8A-9EC8-69531FF816B5}" srcOrd="0" destOrd="0" presId="urn:microsoft.com/office/officeart/2018/2/layout/IconVerticalSolidList"/>
    <dgm:cxn modelId="{E50BBEC2-812C-401D-A7FB-B7562DAC32DE}" type="presParOf" srcId="{1C796BFB-56D4-48A4-A857-DB607C4EA84F}" destId="{E6E85BC2-2659-4F99-82CA-397E1897CE9E}" srcOrd="1" destOrd="0" presId="urn:microsoft.com/office/officeart/2018/2/layout/IconVerticalSolidList"/>
    <dgm:cxn modelId="{41A143F4-61B6-4BD3-87EB-1B51C9A57D03}" type="presParOf" srcId="{1C796BFB-56D4-48A4-A857-DB607C4EA84F}" destId="{CF573EA8-6CD3-4366-8147-AE0D6FF15C08}" srcOrd="2" destOrd="0" presId="urn:microsoft.com/office/officeart/2018/2/layout/IconVerticalSolidList"/>
    <dgm:cxn modelId="{E28FE29A-D5D2-49F0-BD76-797A9FB0FD58}" type="presParOf" srcId="{1C796BFB-56D4-48A4-A857-DB607C4EA84F}" destId="{98A80E22-96A1-4A87-AE86-7FC7FF607537}" srcOrd="3" destOrd="0" presId="urn:microsoft.com/office/officeart/2018/2/layout/IconVerticalSolidList"/>
    <dgm:cxn modelId="{59CCFDAD-44B2-4B7E-BFBC-20B9D976EBAE}" type="presParOf" srcId="{1C796BFB-56D4-48A4-A857-DB607C4EA84F}" destId="{92776E9E-E0E7-4F04-87FA-381A31E8752F}" srcOrd="4" destOrd="0" presId="urn:microsoft.com/office/officeart/2018/2/layout/IconVerticalSolidList"/>
    <dgm:cxn modelId="{BABCABAA-3F71-42B3-89CD-D1AB1C3C0DA0}" type="presParOf" srcId="{632FA533-B39C-4121-9541-58D7DA4FE15D}" destId="{CC3A478B-4DED-40DF-BF0F-78E7D5A4300F}" srcOrd="3" destOrd="0" presId="urn:microsoft.com/office/officeart/2018/2/layout/IconVerticalSolidList"/>
    <dgm:cxn modelId="{9AA164FF-4750-47E3-A738-7FEBE2F34DC0}" type="presParOf" srcId="{632FA533-B39C-4121-9541-58D7DA4FE15D}" destId="{E1363A38-C496-4DFB-9296-812B5FA2A3D9}" srcOrd="4" destOrd="0" presId="urn:microsoft.com/office/officeart/2018/2/layout/IconVerticalSolidList"/>
    <dgm:cxn modelId="{9D4CE4C0-3567-42E3-B103-7FB5B2EBCB5A}" type="presParOf" srcId="{E1363A38-C496-4DFB-9296-812B5FA2A3D9}" destId="{24E69CDA-B5F2-43C1-A2E8-491A7F425DDE}" srcOrd="0" destOrd="0" presId="urn:microsoft.com/office/officeart/2018/2/layout/IconVerticalSolidList"/>
    <dgm:cxn modelId="{CE07C2A0-36D9-4E59-95B8-BF17A3DD7B25}" type="presParOf" srcId="{E1363A38-C496-4DFB-9296-812B5FA2A3D9}" destId="{E32F56F0-1854-48EE-8AA3-D63A83B2AD5F}" srcOrd="1" destOrd="0" presId="urn:microsoft.com/office/officeart/2018/2/layout/IconVerticalSolidList"/>
    <dgm:cxn modelId="{6FFC9641-C736-498C-8718-5B9B63764ADB}" type="presParOf" srcId="{E1363A38-C496-4DFB-9296-812B5FA2A3D9}" destId="{BED10D9E-05DA-4706-B837-137DA72CEC40}" srcOrd="2" destOrd="0" presId="urn:microsoft.com/office/officeart/2018/2/layout/IconVerticalSolidList"/>
    <dgm:cxn modelId="{1B5B80DF-C2BD-4228-9FA0-D7A15408A3F0}" type="presParOf" srcId="{E1363A38-C496-4DFB-9296-812B5FA2A3D9}" destId="{4D55923B-89CC-45F5-809A-AA0DC6980B8D}" srcOrd="3" destOrd="0" presId="urn:microsoft.com/office/officeart/2018/2/layout/IconVerticalSolidList"/>
    <dgm:cxn modelId="{D6DD1BEE-8F0E-420C-A744-389D47EFDC47}" type="presParOf" srcId="{E1363A38-C496-4DFB-9296-812B5FA2A3D9}" destId="{63FEDD65-62DE-454C-9961-1FD1AD14FCDE}"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305A0-FE56-4950-857D-7F924387A5C9}">
      <dsp:nvSpPr>
        <dsp:cNvPr id="0" name=""/>
        <dsp:cNvSpPr/>
      </dsp:nvSpPr>
      <dsp:spPr>
        <a:xfrm>
          <a:off x="0" y="531"/>
          <a:ext cx="3886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7D2751-BF9E-4A38-9B25-454AD1DBB081}">
      <dsp:nvSpPr>
        <dsp:cNvPr id="0" name=""/>
        <dsp:cNvSpPr/>
      </dsp:nvSpPr>
      <dsp:spPr>
        <a:xfrm>
          <a:off x="0" y="531"/>
          <a:ext cx="38862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US" sz="2200" kern="1200"/>
            <a:t>National Institute of Standards and Technology</a:t>
          </a:r>
        </a:p>
      </dsp:txBody>
      <dsp:txXfrm>
        <a:off x="0" y="531"/>
        <a:ext cx="3886200" cy="870055"/>
      </dsp:txXfrm>
    </dsp:sp>
    <dsp:sp modelId="{67697C46-116E-4260-808B-BF1BBAA4600E}">
      <dsp:nvSpPr>
        <dsp:cNvPr id="0" name=""/>
        <dsp:cNvSpPr/>
      </dsp:nvSpPr>
      <dsp:spPr>
        <a:xfrm>
          <a:off x="0" y="870586"/>
          <a:ext cx="3886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F49C47-2CC4-4852-BDC3-CC0ED19EFA24}">
      <dsp:nvSpPr>
        <dsp:cNvPr id="0" name=""/>
        <dsp:cNvSpPr/>
      </dsp:nvSpPr>
      <dsp:spPr>
        <a:xfrm>
          <a:off x="0" y="870586"/>
          <a:ext cx="38862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US" sz="2200" kern="1200"/>
            <a:t>USA National Metrological Institute</a:t>
          </a:r>
        </a:p>
      </dsp:txBody>
      <dsp:txXfrm>
        <a:off x="0" y="870586"/>
        <a:ext cx="3886200" cy="870055"/>
      </dsp:txXfrm>
    </dsp:sp>
    <dsp:sp modelId="{EE122996-6628-45D3-B871-213ED5C24E55}">
      <dsp:nvSpPr>
        <dsp:cNvPr id="0" name=""/>
        <dsp:cNvSpPr/>
      </dsp:nvSpPr>
      <dsp:spPr>
        <a:xfrm>
          <a:off x="0" y="1740641"/>
          <a:ext cx="3886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782E27-846D-49E4-9E9F-0C73C703E27E}">
      <dsp:nvSpPr>
        <dsp:cNvPr id="0" name=""/>
        <dsp:cNvSpPr/>
      </dsp:nvSpPr>
      <dsp:spPr>
        <a:xfrm>
          <a:off x="0" y="1740641"/>
          <a:ext cx="38862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US" sz="2200" kern="1200"/>
            <a:t>Department of Commerce</a:t>
          </a:r>
        </a:p>
      </dsp:txBody>
      <dsp:txXfrm>
        <a:off x="0" y="1740641"/>
        <a:ext cx="3886200" cy="870055"/>
      </dsp:txXfrm>
    </dsp:sp>
    <dsp:sp modelId="{7B8AE916-3795-4602-98C7-C8366677C21B}">
      <dsp:nvSpPr>
        <dsp:cNvPr id="0" name=""/>
        <dsp:cNvSpPr/>
      </dsp:nvSpPr>
      <dsp:spPr>
        <a:xfrm>
          <a:off x="0" y="2610696"/>
          <a:ext cx="3886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F1C20E-1AE4-4CE8-B29E-984F0702C8C6}">
      <dsp:nvSpPr>
        <dsp:cNvPr id="0" name=""/>
        <dsp:cNvSpPr/>
      </dsp:nvSpPr>
      <dsp:spPr>
        <a:xfrm>
          <a:off x="0" y="2610696"/>
          <a:ext cx="38862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US" sz="2200" kern="1200"/>
            <a:t>Gaithersburg Maryland</a:t>
          </a:r>
        </a:p>
      </dsp:txBody>
      <dsp:txXfrm>
        <a:off x="0" y="2610696"/>
        <a:ext cx="3886200" cy="870055"/>
      </dsp:txXfrm>
    </dsp:sp>
    <dsp:sp modelId="{8ABFC13D-7CE9-4F2E-8A99-0C3385198544}">
      <dsp:nvSpPr>
        <dsp:cNvPr id="0" name=""/>
        <dsp:cNvSpPr/>
      </dsp:nvSpPr>
      <dsp:spPr>
        <a:xfrm>
          <a:off x="0" y="3480751"/>
          <a:ext cx="3886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1289CE-A891-4E0C-A59F-E0AE88E1487D}">
      <dsp:nvSpPr>
        <dsp:cNvPr id="0" name=""/>
        <dsp:cNvSpPr/>
      </dsp:nvSpPr>
      <dsp:spPr>
        <a:xfrm>
          <a:off x="0" y="3480751"/>
          <a:ext cx="38862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US" sz="2200" kern="1200"/>
            <a:t>March 3</a:t>
          </a:r>
          <a:r>
            <a:rPr lang="en-US" sz="2200" kern="1200" baseline="30000"/>
            <a:t>rd</a:t>
          </a:r>
          <a:r>
            <a:rPr lang="en-US" sz="2200" kern="1200"/>
            <a:t>, 1901</a:t>
          </a:r>
        </a:p>
      </dsp:txBody>
      <dsp:txXfrm>
        <a:off x="0" y="3480751"/>
        <a:ext cx="3886200" cy="870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A86B7-ADFB-45E8-9E83-68BF61C32D96}">
      <dsp:nvSpPr>
        <dsp:cNvPr id="0" name=""/>
        <dsp:cNvSpPr/>
      </dsp:nvSpPr>
      <dsp:spPr>
        <a:xfrm>
          <a:off x="0" y="5520"/>
          <a:ext cx="3886200" cy="6256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0E731E-793C-4AAD-B1E0-E523C41CED75}">
      <dsp:nvSpPr>
        <dsp:cNvPr id="0" name=""/>
        <dsp:cNvSpPr/>
      </dsp:nvSpPr>
      <dsp:spPr>
        <a:xfrm>
          <a:off x="189252" y="146287"/>
          <a:ext cx="344431" cy="344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B1FF16-BF13-4A79-8564-A511924A3926}">
      <dsp:nvSpPr>
        <dsp:cNvPr id="0" name=""/>
        <dsp:cNvSpPr/>
      </dsp:nvSpPr>
      <dsp:spPr>
        <a:xfrm>
          <a:off x="722937" y="5520"/>
          <a:ext cx="3109075"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622300">
            <a:lnSpc>
              <a:spcPct val="100000"/>
            </a:lnSpc>
            <a:spcBef>
              <a:spcPct val="0"/>
            </a:spcBef>
            <a:spcAft>
              <a:spcPct val="35000"/>
            </a:spcAft>
            <a:buNone/>
          </a:pPr>
          <a:r>
            <a:rPr lang="en-US" sz="1400" kern="1200" dirty="0"/>
            <a:t>U.S. Congress founded NBS on March 3, 1901</a:t>
          </a:r>
        </a:p>
      </dsp:txBody>
      <dsp:txXfrm>
        <a:off x="722937" y="5520"/>
        <a:ext cx="3109075" cy="723382"/>
      </dsp:txXfrm>
    </dsp:sp>
    <dsp:sp modelId="{E045B3FD-53BC-4722-AC8A-96B5EE7A8D3E}">
      <dsp:nvSpPr>
        <dsp:cNvPr id="0" name=""/>
        <dsp:cNvSpPr/>
      </dsp:nvSpPr>
      <dsp:spPr>
        <a:xfrm>
          <a:off x="0" y="909749"/>
          <a:ext cx="3886200" cy="6256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52A744-F4B6-45EF-80B0-EEAA166BCF63}">
      <dsp:nvSpPr>
        <dsp:cNvPr id="0" name=""/>
        <dsp:cNvSpPr/>
      </dsp:nvSpPr>
      <dsp:spPr>
        <a:xfrm>
          <a:off x="189252" y="1050515"/>
          <a:ext cx="344431" cy="344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95687F-C619-4CA9-935A-C53CCBEBC3A6}">
      <dsp:nvSpPr>
        <dsp:cNvPr id="0" name=""/>
        <dsp:cNvSpPr/>
      </dsp:nvSpPr>
      <dsp:spPr>
        <a:xfrm>
          <a:off x="722937" y="909749"/>
          <a:ext cx="3109075"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622300">
            <a:lnSpc>
              <a:spcPct val="100000"/>
            </a:lnSpc>
            <a:spcBef>
              <a:spcPct val="0"/>
            </a:spcBef>
            <a:spcAft>
              <a:spcPct val="35000"/>
            </a:spcAft>
            <a:buNone/>
          </a:pPr>
          <a:r>
            <a:rPr lang="en-US" sz="1400" kern="1200"/>
            <a:t>January 16, 1905 First National Conference of Weights and Measures (NCWM)</a:t>
          </a:r>
        </a:p>
      </dsp:txBody>
      <dsp:txXfrm>
        <a:off x="722937" y="909749"/>
        <a:ext cx="3109075" cy="723382"/>
      </dsp:txXfrm>
    </dsp:sp>
    <dsp:sp modelId="{9D9809E7-496E-4CB2-A128-6C5530F3DAEC}">
      <dsp:nvSpPr>
        <dsp:cNvPr id="0" name=""/>
        <dsp:cNvSpPr/>
      </dsp:nvSpPr>
      <dsp:spPr>
        <a:xfrm>
          <a:off x="0" y="1813977"/>
          <a:ext cx="3886200" cy="6256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942C41-C115-48DF-95DB-6011B43C5CCA}">
      <dsp:nvSpPr>
        <dsp:cNvPr id="0" name=""/>
        <dsp:cNvSpPr/>
      </dsp:nvSpPr>
      <dsp:spPr>
        <a:xfrm>
          <a:off x="189252" y="1954744"/>
          <a:ext cx="344431" cy="3440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FC380D-2765-41AD-84A2-2C9DDE5B9B08}">
      <dsp:nvSpPr>
        <dsp:cNvPr id="0" name=""/>
        <dsp:cNvSpPr/>
      </dsp:nvSpPr>
      <dsp:spPr>
        <a:xfrm>
          <a:off x="722937" y="1813977"/>
          <a:ext cx="3109075"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622300">
            <a:lnSpc>
              <a:spcPct val="100000"/>
            </a:lnSpc>
            <a:spcBef>
              <a:spcPct val="0"/>
            </a:spcBef>
            <a:spcAft>
              <a:spcPct val="35000"/>
            </a:spcAft>
            <a:buNone/>
          </a:pPr>
          <a:r>
            <a:rPr lang="en-US" sz="1400" kern="1200"/>
            <a:t>1906 First Standard Reference Material</a:t>
          </a:r>
        </a:p>
      </dsp:txBody>
      <dsp:txXfrm>
        <a:off x="722937" y="1813977"/>
        <a:ext cx="3109075" cy="723382"/>
      </dsp:txXfrm>
    </dsp:sp>
    <dsp:sp modelId="{2FF331F8-8607-4CA8-A450-17743C351429}">
      <dsp:nvSpPr>
        <dsp:cNvPr id="0" name=""/>
        <dsp:cNvSpPr/>
      </dsp:nvSpPr>
      <dsp:spPr>
        <a:xfrm>
          <a:off x="0" y="2718206"/>
          <a:ext cx="3886200" cy="6256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15D189-0CEF-42BB-BE82-3E8514986287}">
      <dsp:nvSpPr>
        <dsp:cNvPr id="0" name=""/>
        <dsp:cNvSpPr/>
      </dsp:nvSpPr>
      <dsp:spPr>
        <a:xfrm>
          <a:off x="189252" y="2858972"/>
          <a:ext cx="344431" cy="3440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D21ED5-95DB-4BC8-A265-FDCE54026E86}">
      <dsp:nvSpPr>
        <dsp:cNvPr id="0" name=""/>
        <dsp:cNvSpPr/>
      </dsp:nvSpPr>
      <dsp:spPr>
        <a:xfrm>
          <a:off x="722937" y="2718206"/>
          <a:ext cx="3109075"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622300">
            <a:lnSpc>
              <a:spcPct val="100000"/>
            </a:lnSpc>
            <a:spcBef>
              <a:spcPct val="0"/>
            </a:spcBef>
            <a:spcAft>
              <a:spcPct val="35000"/>
            </a:spcAft>
            <a:buNone/>
          </a:pPr>
          <a:r>
            <a:rPr lang="en-US" sz="1400" kern="1200"/>
            <a:t>1913 Correcting Rail Freight</a:t>
          </a:r>
        </a:p>
      </dsp:txBody>
      <dsp:txXfrm>
        <a:off x="722937" y="2718206"/>
        <a:ext cx="3109075" cy="723382"/>
      </dsp:txXfrm>
    </dsp:sp>
    <dsp:sp modelId="{E04230E5-AC08-484B-8B3C-5A797CE03ABC}">
      <dsp:nvSpPr>
        <dsp:cNvPr id="0" name=""/>
        <dsp:cNvSpPr/>
      </dsp:nvSpPr>
      <dsp:spPr>
        <a:xfrm>
          <a:off x="0" y="3622434"/>
          <a:ext cx="3886200" cy="6256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7C965A-AA1D-4E8D-85E2-80A1948CC239}">
      <dsp:nvSpPr>
        <dsp:cNvPr id="0" name=""/>
        <dsp:cNvSpPr/>
      </dsp:nvSpPr>
      <dsp:spPr>
        <a:xfrm>
          <a:off x="189252" y="3763200"/>
          <a:ext cx="344431" cy="34409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B8EAE4-492E-47A7-B24C-58D5DDD41916}">
      <dsp:nvSpPr>
        <dsp:cNvPr id="0" name=""/>
        <dsp:cNvSpPr/>
      </dsp:nvSpPr>
      <dsp:spPr>
        <a:xfrm>
          <a:off x="722937" y="3622434"/>
          <a:ext cx="3109075"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622300">
            <a:lnSpc>
              <a:spcPct val="100000"/>
            </a:lnSpc>
            <a:spcBef>
              <a:spcPct val="0"/>
            </a:spcBef>
            <a:spcAft>
              <a:spcPct val="35000"/>
            </a:spcAft>
            <a:buNone/>
          </a:pPr>
          <a:r>
            <a:rPr lang="en-US" sz="1400" kern="1200"/>
            <a:t>1915 National electrical safety code</a:t>
          </a:r>
        </a:p>
      </dsp:txBody>
      <dsp:txXfrm>
        <a:off x="722937" y="3622434"/>
        <a:ext cx="3109075" cy="7233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C0DE9-D19C-44D3-B759-3FD41B4AE447}">
      <dsp:nvSpPr>
        <dsp:cNvPr id="0" name=""/>
        <dsp:cNvSpPr/>
      </dsp:nvSpPr>
      <dsp:spPr>
        <a:xfrm>
          <a:off x="0" y="0"/>
          <a:ext cx="40488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4CEA07-8A35-46F3-AC10-3D578486E608}">
      <dsp:nvSpPr>
        <dsp:cNvPr id="0" name=""/>
        <dsp:cNvSpPr/>
      </dsp:nvSpPr>
      <dsp:spPr>
        <a:xfrm>
          <a:off x="0" y="0"/>
          <a:ext cx="4048858" cy="586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100000"/>
            </a:lnSpc>
            <a:spcBef>
              <a:spcPct val="0"/>
            </a:spcBef>
            <a:spcAft>
              <a:spcPct val="35000"/>
            </a:spcAft>
            <a:buNone/>
          </a:pPr>
          <a:r>
            <a:rPr lang="en-US" sz="1500" kern="1200"/>
            <a:t>June 17, 1928 First full-scale fire test</a:t>
          </a:r>
          <a:endParaRPr lang="en-US" sz="1500" kern="1200" dirty="0"/>
        </a:p>
      </dsp:txBody>
      <dsp:txXfrm>
        <a:off x="0" y="0"/>
        <a:ext cx="4048858" cy="586016"/>
      </dsp:txXfrm>
    </dsp:sp>
    <dsp:sp modelId="{7310AFDF-5FCE-47BF-B2B7-D256E96FB8F0}">
      <dsp:nvSpPr>
        <dsp:cNvPr id="0" name=""/>
        <dsp:cNvSpPr/>
      </dsp:nvSpPr>
      <dsp:spPr>
        <a:xfrm>
          <a:off x="0" y="586016"/>
          <a:ext cx="40488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C8D169-87D9-484E-9B51-A3C2E7D83A64}">
      <dsp:nvSpPr>
        <dsp:cNvPr id="0" name=""/>
        <dsp:cNvSpPr/>
      </dsp:nvSpPr>
      <dsp:spPr>
        <a:xfrm>
          <a:off x="0" y="586016"/>
          <a:ext cx="4048858" cy="586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100000"/>
            </a:lnSpc>
            <a:spcBef>
              <a:spcPct val="0"/>
            </a:spcBef>
            <a:spcAft>
              <a:spcPct val="35000"/>
            </a:spcAft>
            <a:buNone/>
          </a:pPr>
          <a:r>
            <a:rPr lang="en-US" sz="1500" kern="1200"/>
            <a:t>1932 Helped establish First FBI crime lab</a:t>
          </a:r>
          <a:endParaRPr lang="en-US" sz="1500" kern="1200" dirty="0"/>
        </a:p>
      </dsp:txBody>
      <dsp:txXfrm>
        <a:off x="0" y="586016"/>
        <a:ext cx="4048858" cy="586016"/>
      </dsp:txXfrm>
    </dsp:sp>
    <dsp:sp modelId="{89C8BA62-640F-45DA-995B-B3AC65012876}">
      <dsp:nvSpPr>
        <dsp:cNvPr id="0" name=""/>
        <dsp:cNvSpPr/>
      </dsp:nvSpPr>
      <dsp:spPr>
        <a:xfrm>
          <a:off x="0" y="1172033"/>
          <a:ext cx="40488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691517-F45B-4C60-AC2F-A51ACE728955}">
      <dsp:nvSpPr>
        <dsp:cNvPr id="0" name=""/>
        <dsp:cNvSpPr/>
      </dsp:nvSpPr>
      <dsp:spPr>
        <a:xfrm>
          <a:off x="0" y="1172032"/>
          <a:ext cx="4048858" cy="586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100000"/>
            </a:lnSpc>
            <a:spcBef>
              <a:spcPct val="0"/>
            </a:spcBef>
            <a:spcAft>
              <a:spcPct val="35000"/>
            </a:spcAft>
            <a:buNone/>
          </a:pPr>
          <a:r>
            <a:rPr lang="en-US" sz="1500" kern="1200"/>
            <a:t>January 6, 1949 the First Atomic Clock</a:t>
          </a:r>
          <a:endParaRPr lang="en-US" sz="1500" kern="1200" dirty="0"/>
        </a:p>
      </dsp:txBody>
      <dsp:txXfrm>
        <a:off x="0" y="1172032"/>
        <a:ext cx="4048858" cy="586016"/>
      </dsp:txXfrm>
    </dsp:sp>
    <dsp:sp modelId="{8B603E07-1479-4766-B9D0-EDC963B1FE87}">
      <dsp:nvSpPr>
        <dsp:cNvPr id="0" name=""/>
        <dsp:cNvSpPr/>
      </dsp:nvSpPr>
      <dsp:spPr>
        <a:xfrm>
          <a:off x="0" y="1758049"/>
          <a:ext cx="40488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EE4BD2-5E30-458D-9BD6-AAE1D5B37168}">
      <dsp:nvSpPr>
        <dsp:cNvPr id="0" name=""/>
        <dsp:cNvSpPr/>
      </dsp:nvSpPr>
      <dsp:spPr>
        <a:xfrm>
          <a:off x="0" y="1758049"/>
          <a:ext cx="4048858" cy="586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100000"/>
            </a:lnSpc>
            <a:spcBef>
              <a:spcPct val="0"/>
            </a:spcBef>
            <a:spcAft>
              <a:spcPct val="35000"/>
            </a:spcAft>
            <a:buNone/>
          </a:pPr>
          <a:r>
            <a:rPr lang="en-US" sz="1500" kern="1200"/>
            <a:t>1958 invented the diamond anvil cell</a:t>
          </a:r>
          <a:endParaRPr lang="en-US" sz="1500" kern="1200" dirty="0"/>
        </a:p>
      </dsp:txBody>
      <dsp:txXfrm>
        <a:off x="0" y="1758049"/>
        <a:ext cx="4048858" cy="586016"/>
      </dsp:txXfrm>
    </dsp:sp>
    <dsp:sp modelId="{DE71AD7F-8F54-4219-91E3-D7A7CFAC42AF}">
      <dsp:nvSpPr>
        <dsp:cNvPr id="0" name=""/>
        <dsp:cNvSpPr/>
      </dsp:nvSpPr>
      <dsp:spPr>
        <a:xfrm>
          <a:off x="0" y="2344066"/>
          <a:ext cx="40488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4E3F2D-0193-43F2-BF54-8EF898E29CD2}">
      <dsp:nvSpPr>
        <dsp:cNvPr id="0" name=""/>
        <dsp:cNvSpPr/>
      </dsp:nvSpPr>
      <dsp:spPr>
        <a:xfrm>
          <a:off x="0" y="2344065"/>
          <a:ext cx="4048858" cy="586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100000"/>
            </a:lnSpc>
            <a:spcBef>
              <a:spcPct val="0"/>
            </a:spcBef>
            <a:spcAft>
              <a:spcPct val="35000"/>
            </a:spcAft>
            <a:buNone/>
          </a:pPr>
          <a:r>
            <a:rPr lang="en-US" sz="1500" kern="1200"/>
            <a:t>1970 developed a truly unbiased military draft</a:t>
          </a:r>
          <a:endParaRPr lang="en-US" sz="1500" kern="1200" dirty="0"/>
        </a:p>
      </dsp:txBody>
      <dsp:txXfrm>
        <a:off x="0" y="2344065"/>
        <a:ext cx="4048858" cy="586016"/>
      </dsp:txXfrm>
    </dsp:sp>
    <dsp:sp modelId="{D100BD85-C53E-45EE-8437-14ECC017F03F}">
      <dsp:nvSpPr>
        <dsp:cNvPr id="0" name=""/>
        <dsp:cNvSpPr/>
      </dsp:nvSpPr>
      <dsp:spPr>
        <a:xfrm>
          <a:off x="0" y="2930082"/>
          <a:ext cx="40488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C74676-80B8-4805-A8DC-DE0477B6023D}">
      <dsp:nvSpPr>
        <dsp:cNvPr id="0" name=""/>
        <dsp:cNvSpPr/>
      </dsp:nvSpPr>
      <dsp:spPr>
        <a:xfrm>
          <a:off x="0" y="2930082"/>
          <a:ext cx="4048858" cy="586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100000"/>
            </a:lnSpc>
            <a:spcBef>
              <a:spcPct val="0"/>
            </a:spcBef>
            <a:spcAft>
              <a:spcPct val="35000"/>
            </a:spcAft>
            <a:buNone/>
          </a:pPr>
          <a:r>
            <a:rPr lang="en-US" sz="1500" kern="1200"/>
            <a:t>1985 Creation of the 1 volt standard JJA</a:t>
          </a:r>
          <a:endParaRPr lang="en-US" sz="1500" kern="1200" dirty="0"/>
        </a:p>
      </dsp:txBody>
      <dsp:txXfrm>
        <a:off x="0" y="2930082"/>
        <a:ext cx="4048858" cy="586016"/>
      </dsp:txXfrm>
    </dsp:sp>
    <dsp:sp modelId="{7B1F60EF-F11F-4761-99EC-378CAD5A8D1C}">
      <dsp:nvSpPr>
        <dsp:cNvPr id="0" name=""/>
        <dsp:cNvSpPr/>
      </dsp:nvSpPr>
      <dsp:spPr>
        <a:xfrm>
          <a:off x="0" y="3516098"/>
          <a:ext cx="40488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D4A911-B0BA-4206-A5E7-3C0C4DBAE2A0}">
      <dsp:nvSpPr>
        <dsp:cNvPr id="0" name=""/>
        <dsp:cNvSpPr/>
      </dsp:nvSpPr>
      <dsp:spPr>
        <a:xfrm>
          <a:off x="0" y="3516099"/>
          <a:ext cx="4048858" cy="586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100000"/>
            </a:lnSpc>
            <a:spcBef>
              <a:spcPct val="0"/>
            </a:spcBef>
            <a:spcAft>
              <a:spcPct val="35000"/>
            </a:spcAft>
            <a:buNone/>
          </a:pPr>
          <a:r>
            <a:rPr lang="en-US" sz="1500" kern="1200"/>
            <a:t>2005 World Trace Center 1 and 2 reports</a:t>
          </a:r>
          <a:endParaRPr lang="en-US" sz="1500" kern="1200" dirty="0"/>
        </a:p>
      </dsp:txBody>
      <dsp:txXfrm>
        <a:off x="0" y="3516099"/>
        <a:ext cx="4048858" cy="586016"/>
      </dsp:txXfrm>
    </dsp:sp>
    <dsp:sp modelId="{E45549F7-8024-48BD-9688-7007B93E6D0A}">
      <dsp:nvSpPr>
        <dsp:cNvPr id="0" name=""/>
        <dsp:cNvSpPr/>
      </dsp:nvSpPr>
      <dsp:spPr>
        <a:xfrm>
          <a:off x="0" y="4102115"/>
          <a:ext cx="40488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005D9D-3A83-4765-81B3-B78A23E063A2}">
      <dsp:nvSpPr>
        <dsp:cNvPr id="0" name=""/>
        <dsp:cNvSpPr/>
      </dsp:nvSpPr>
      <dsp:spPr>
        <a:xfrm>
          <a:off x="0" y="4102115"/>
          <a:ext cx="4048858" cy="586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100000"/>
            </a:lnSpc>
            <a:spcBef>
              <a:spcPct val="0"/>
            </a:spcBef>
            <a:spcAft>
              <a:spcPct val="35000"/>
            </a:spcAft>
            <a:buNone/>
          </a:pPr>
          <a:r>
            <a:rPr lang="en-US" sz="1500" kern="1200"/>
            <a:t>2014 release of </a:t>
          </a:r>
          <a:r>
            <a:rPr lang="en-US" sz="1500" i="1" kern="1200"/>
            <a:t>Framework for improving Critical Infrastructure Cybersecurity</a:t>
          </a:r>
          <a:endParaRPr lang="en-US" sz="1500" kern="1200" dirty="0"/>
        </a:p>
      </dsp:txBody>
      <dsp:txXfrm>
        <a:off x="0" y="4102115"/>
        <a:ext cx="4048858" cy="5860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C25E8-3574-49D6-AD73-51486229F83B}">
      <dsp:nvSpPr>
        <dsp:cNvPr id="0" name=""/>
        <dsp:cNvSpPr/>
      </dsp:nvSpPr>
      <dsp:spPr>
        <a:xfrm>
          <a:off x="0" y="591"/>
          <a:ext cx="7886700" cy="13832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CC18B4-0609-4C87-8535-77DC208027AC}">
      <dsp:nvSpPr>
        <dsp:cNvPr id="0" name=""/>
        <dsp:cNvSpPr/>
      </dsp:nvSpPr>
      <dsp:spPr>
        <a:xfrm>
          <a:off x="418422" y="311814"/>
          <a:ext cx="760767" cy="7607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58628B-3701-4C5A-8F4C-58D32EF7E620}">
      <dsp:nvSpPr>
        <dsp:cNvPr id="0" name=""/>
        <dsp:cNvSpPr/>
      </dsp:nvSpPr>
      <dsp:spPr>
        <a:xfrm>
          <a:off x="1597612" y="591"/>
          <a:ext cx="3549015" cy="1383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390" tIns="146390" rIns="146390" bIns="146390" numCol="1" spcCol="1270" anchor="ctr" anchorCtr="0">
          <a:noAutofit/>
        </a:bodyPr>
        <a:lstStyle/>
        <a:p>
          <a:pPr marL="0" lvl="0" indent="0" algn="l" defTabSz="1111250">
            <a:lnSpc>
              <a:spcPct val="100000"/>
            </a:lnSpc>
            <a:spcBef>
              <a:spcPct val="0"/>
            </a:spcBef>
            <a:spcAft>
              <a:spcPct val="35000"/>
            </a:spcAft>
            <a:buNone/>
          </a:pPr>
          <a:r>
            <a:rPr lang="en-US" sz="2500" kern="1200"/>
            <a:t>Mission</a:t>
          </a:r>
        </a:p>
      </dsp:txBody>
      <dsp:txXfrm>
        <a:off x="1597612" y="591"/>
        <a:ext cx="3549015" cy="1383214"/>
      </dsp:txXfrm>
    </dsp:sp>
    <dsp:sp modelId="{652554B9-FF6D-43DC-937A-94C6B706C216}">
      <dsp:nvSpPr>
        <dsp:cNvPr id="0" name=""/>
        <dsp:cNvSpPr/>
      </dsp:nvSpPr>
      <dsp:spPr>
        <a:xfrm>
          <a:off x="5146627" y="591"/>
          <a:ext cx="2740072" cy="1383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390" tIns="146390" rIns="146390" bIns="146390" numCol="1" spcCol="1270" anchor="ctr" anchorCtr="0">
          <a:noAutofit/>
        </a:bodyPr>
        <a:lstStyle/>
        <a:p>
          <a:pPr marL="0" lvl="0" indent="0" algn="l" defTabSz="488950">
            <a:lnSpc>
              <a:spcPct val="100000"/>
            </a:lnSpc>
            <a:spcBef>
              <a:spcPct val="0"/>
            </a:spcBef>
            <a:spcAft>
              <a:spcPct val="35000"/>
            </a:spcAft>
            <a:buNone/>
          </a:pPr>
          <a:r>
            <a:rPr lang="en-US" sz="1100" kern="1200"/>
            <a:t>To promote U.S. innovation and industrial competitiveness by advancing measurement science, standards, and technology in ways that enhance economic security and improve our quality of life</a:t>
          </a:r>
        </a:p>
      </dsp:txBody>
      <dsp:txXfrm>
        <a:off x="5146627" y="591"/>
        <a:ext cx="2740072" cy="1383214"/>
      </dsp:txXfrm>
    </dsp:sp>
    <dsp:sp modelId="{F8706C1B-E78A-4A8A-9EC8-69531FF816B5}">
      <dsp:nvSpPr>
        <dsp:cNvPr id="0" name=""/>
        <dsp:cNvSpPr/>
      </dsp:nvSpPr>
      <dsp:spPr>
        <a:xfrm>
          <a:off x="0" y="1729609"/>
          <a:ext cx="7886700" cy="13832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E85BC2-2659-4F99-82CA-397E1897CE9E}">
      <dsp:nvSpPr>
        <dsp:cNvPr id="0" name=""/>
        <dsp:cNvSpPr/>
      </dsp:nvSpPr>
      <dsp:spPr>
        <a:xfrm>
          <a:off x="418422" y="2040832"/>
          <a:ext cx="760767" cy="7607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A80E22-96A1-4A87-AE86-7FC7FF607537}">
      <dsp:nvSpPr>
        <dsp:cNvPr id="0" name=""/>
        <dsp:cNvSpPr/>
      </dsp:nvSpPr>
      <dsp:spPr>
        <a:xfrm>
          <a:off x="1597612" y="1729609"/>
          <a:ext cx="3549015" cy="1383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390" tIns="146390" rIns="146390" bIns="146390" numCol="1" spcCol="1270" anchor="ctr" anchorCtr="0">
          <a:noAutofit/>
        </a:bodyPr>
        <a:lstStyle/>
        <a:p>
          <a:pPr marL="0" lvl="0" indent="0" algn="l" defTabSz="1111250">
            <a:lnSpc>
              <a:spcPct val="100000"/>
            </a:lnSpc>
            <a:spcBef>
              <a:spcPct val="0"/>
            </a:spcBef>
            <a:spcAft>
              <a:spcPct val="35000"/>
            </a:spcAft>
            <a:buNone/>
          </a:pPr>
          <a:r>
            <a:rPr lang="en-US" sz="2500" kern="1200"/>
            <a:t>Vision</a:t>
          </a:r>
        </a:p>
      </dsp:txBody>
      <dsp:txXfrm>
        <a:off x="1597612" y="1729609"/>
        <a:ext cx="3549015" cy="1383214"/>
      </dsp:txXfrm>
    </dsp:sp>
    <dsp:sp modelId="{92776E9E-E0E7-4F04-87FA-381A31E8752F}">
      <dsp:nvSpPr>
        <dsp:cNvPr id="0" name=""/>
        <dsp:cNvSpPr/>
      </dsp:nvSpPr>
      <dsp:spPr>
        <a:xfrm>
          <a:off x="5146627" y="1729609"/>
          <a:ext cx="2740072" cy="1383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390" tIns="146390" rIns="146390" bIns="146390" numCol="1" spcCol="1270" anchor="ctr" anchorCtr="0">
          <a:noAutofit/>
        </a:bodyPr>
        <a:lstStyle/>
        <a:p>
          <a:pPr marL="0" lvl="0" indent="0" algn="l" defTabSz="488950">
            <a:lnSpc>
              <a:spcPct val="100000"/>
            </a:lnSpc>
            <a:spcBef>
              <a:spcPct val="0"/>
            </a:spcBef>
            <a:spcAft>
              <a:spcPct val="35000"/>
            </a:spcAft>
            <a:buNone/>
          </a:pPr>
          <a:r>
            <a:rPr lang="en-US" sz="1100" kern="1200"/>
            <a:t>NIST will be the world's leader in creating critical measurement solutions and promoting equitable standards. Our efforts stimulate innovation, foster industrial competitiveness, and improve the quality of life.</a:t>
          </a:r>
        </a:p>
      </dsp:txBody>
      <dsp:txXfrm>
        <a:off x="5146627" y="1729609"/>
        <a:ext cx="2740072" cy="1383214"/>
      </dsp:txXfrm>
    </dsp:sp>
    <dsp:sp modelId="{24E69CDA-B5F2-43C1-A2E8-491A7F425DDE}">
      <dsp:nvSpPr>
        <dsp:cNvPr id="0" name=""/>
        <dsp:cNvSpPr/>
      </dsp:nvSpPr>
      <dsp:spPr>
        <a:xfrm>
          <a:off x="0" y="3458627"/>
          <a:ext cx="7886700" cy="13832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2F56F0-1854-48EE-8AA3-D63A83B2AD5F}">
      <dsp:nvSpPr>
        <dsp:cNvPr id="0" name=""/>
        <dsp:cNvSpPr/>
      </dsp:nvSpPr>
      <dsp:spPr>
        <a:xfrm>
          <a:off x="418422" y="3769850"/>
          <a:ext cx="760767" cy="7607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55923B-89CC-45F5-809A-AA0DC6980B8D}">
      <dsp:nvSpPr>
        <dsp:cNvPr id="0" name=""/>
        <dsp:cNvSpPr/>
      </dsp:nvSpPr>
      <dsp:spPr>
        <a:xfrm>
          <a:off x="1597612" y="3458627"/>
          <a:ext cx="3549015" cy="1383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390" tIns="146390" rIns="146390" bIns="146390" numCol="1" spcCol="1270" anchor="ctr" anchorCtr="0">
          <a:noAutofit/>
        </a:bodyPr>
        <a:lstStyle/>
        <a:p>
          <a:pPr marL="0" lvl="0" indent="0" algn="l" defTabSz="1111250">
            <a:lnSpc>
              <a:spcPct val="100000"/>
            </a:lnSpc>
            <a:spcBef>
              <a:spcPct val="0"/>
            </a:spcBef>
            <a:spcAft>
              <a:spcPct val="35000"/>
            </a:spcAft>
            <a:buNone/>
          </a:pPr>
          <a:r>
            <a:rPr lang="en-US" sz="2500" kern="1200"/>
            <a:t>Core Competencies</a:t>
          </a:r>
        </a:p>
      </dsp:txBody>
      <dsp:txXfrm>
        <a:off x="1597612" y="3458627"/>
        <a:ext cx="3549015" cy="1383214"/>
      </dsp:txXfrm>
    </dsp:sp>
    <dsp:sp modelId="{63FEDD65-62DE-454C-9961-1FD1AD14FCDE}">
      <dsp:nvSpPr>
        <dsp:cNvPr id="0" name=""/>
        <dsp:cNvSpPr/>
      </dsp:nvSpPr>
      <dsp:spPr>
        <a:xfrm>
          <a:off x="5146627" y="3458627"/>
          <a:ext cx="2740072" cy="1383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390" tIns="146390" rIns="146390" bIns="146390" numCol="1" spcCol="1270" anchor="ctr" anchorCtr="0">
          <a:noAutofit/>
        </a:bodyPr>
        <a:lstStyle/>
        <a:p>
          <a:pPr marL="0" lvl="0" indent="0" algn="l" defTabSz="488950">
            <a:lnSpc>
              <a:spcPct val="100000"/>
            </a:lnSpc>
            <a:spcBef>
              <a:spcPct val="0"/>
            </a:spcBef>
            <a:spcAft>
              <a:spcPct val="35000"/>
            </a:spcAft>
            <a:buNone/>
          </a:pPr>
          <a:r>
            <a:rPr lang="en-US" sz="1100" kern="1200"/>
            <a:t>Measurement science</a:t>
          </a:r>
        </a:p>
        <a:p>
          <a:pPr marL="0" lvl="0" indent="0" algn="l" defTabSz="488950">
            <a:lnSpc>
              <a:spcPct val="100000"/>
            </a:lnSpc>
            <a:spcBef>
              <a:spcPct val="0"/>
            </a:spcBef>
            <a:spcAft>
              <a:spcPct val="35000"/>
            </a:spcAft>
            <a:buNone/>
          </a:pPr>
          <a:r>
            <a:rPr lang="en-US" sz="1100" kern="1200"/>
            <a:t>Rigorous traceability</a:t>
          </a:r>
        </a:p>
        <a:p>
          <a:pPr marL="0" lvl="0" indent="0" algn="l" defTabSz="488950">
            <a:lnSpc>
              <a:spcPct val="100000"/>
            </a:lnSpc>
            <a:spcBef>
              <a:spcPct val="0"/>
            </a:spcBef>
            <a:spcAft>
              <a:spcPct val="35000"/>
            </a:spcAft>
            <a:buNone/>
          </a:pPr>
          <a:r>
            <a:rPr lang="en-US" sz="1100" kern="1200"/>
            <a:t>Development and use of standards</a:t>
          </a:r>
        </a:p>
      </dsp:txBody>
      <dsp:txXfrm>
        <a:off x="5146627" y="3458627"/>
        <a:ext cx="2740072" cy="138321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BEF7CF-973C-4438-BE97-801C8D95B779}"/>
              </a:ext>
            </a:extLst>
          </p:cNvPr>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2021F96-5FA5-6448-C11D-4304C45B2110}"/>
              </a:ext>
            </a:extLst>
          </p:cNvPr>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5F772A45-5F4B-40D3-BD56-BC3FDE896C08}" type="datetimeFigureOut">
              <a:rPr lang="en-US" smtClean="0"/>
              <a:t>7/11/2023</a:t>
            </a:fld>
            <a:endParaRPr lang="en-US"/>
          </a:p>
        </p:txBody>
      </p:sp>
      <p:sp>
        <p:nvSpPr>
          <p:cNvPr id="4" name="Footer Placeholder 3">
            <a:extLst>
              <a:ext uri="{FF2B5EF4-FFF2-40B4-BE49-F238E27FC236}">
                <a16:creationId xmlns:a16="http://schemas.microsoft.com/office/drawing/2014/main" id="{B830A697-86AF-95A0-3FD0-62A6EBBCF9A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E81E90D-FC4C-60AF-2A25-903A0DFB0455}"/>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B4CA4E8-FF30-4B65-96AE-EB49465DCC1F}" type="slidenum">
              <a:rPr lang="en-US" smtClean="0"/>
              <a:t>‹#›</a:t>
            </a:fld>
            <a:endParaRPr lang="en-US"/>
          </a:p>
        </p:txBody>
      </p:sp>
    </p:spTree>
    <p:extLst>
      <p:ext uri="{BB962C8B-B14F-4D97-AF65-F5344CB8AC3E}">
        <p14:creationId xmlns:p14="http://schemas.microsoft.com/office/powerpoint/2010/main" val="4224795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4135D57F-F683-4E3F-BE97-7564C6EB85D2}" type="datetimeFigureOut">
              <a:rPr lang="en-US" smtClean="0"/>
              <a:t>7/11/2023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C8294E9-629F-4050-8653-F013BB502393}" type="slidenum">
              <a:rPr lang="en-US" smtClean="0"/>
              <a:t>‹#›</a:t>
            </a:fld>
            <a:endParaRPr lang="en-US"/>
          </a:p>
        </p:txBody>
      </p:sp>
    </p:spTree>
    <p:extLst>
      <p:ext uri="{BB962C8B-B14F-4D97-AF65-F5344CB8AC3E}">
        <p14:creationId xmlns:p14="http://schemas.microsoft.com/office/powerpoint/2010/main" val="1289877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iso.org/standard/66912.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ncbi.nlm.nih.gov/pmc/articles/PMC6287213/"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8294E9-629F-4050-8653-F013BB502393}" type="slidenum">
              <a:rPr lang="en-US" smtClean="0"/>
              <a:t>1</a:t>
            </a:fld>
            <a:endParaRPr lang="en-US"/>
          </a:p>
        </p:txBody>
      </p:sp>
    </p:spTree>
    <p:extLst>
      <p:ext uri="{BB962C8B-B14F-4D97-AF65-F5344CB8AC3E}">
        <p14:creationId xmlns:p14="http://schemas.microsoft.com/office/powerpoint/2010/main" val="334396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PJLA like A2LA, IAS, AIHA, ANAB, and NVLAP</a:t>
            </a:r>
          </a:p>
        </p:txBody>
      </p:sp>
      <p:sp>
        <p:nvSpPr>
          <p:cNvPr id="4" name="Slide Number Placeholder 3"/>
          <p:cNvSpPr>
            <a:spLocks noGrp="1"/>
          </p:cNvSpPr>
          <p:nvPr>
            <p:ph type="sldNum" sz="quarter" idx="5"/>
          </p:nvPr>
        </p:nvSpPr>
        <p:spPr/>
        <p:txBody>
          <a:bodyPr/>
          <a:lstStyle/>
          <a:p>
            <a:fld id="{0C8294E9-629F-4050-8653-F013BB502393}" type="slidenum">
              <a:rPr lang="en-US" smtClean="0"/>
              <a:t>10</a:t>
            </a:fld>
            <a:endParaRPr lang="en-US"/>
          </a:p>
        </p:txBody>
      </p:sp>
    </p:spTree>
    <p:extLst>
      <p:ext uri="{BB962C8B-B14F-4D97-AF65-F5344CB8AC3E}">
        <p14:creationId xmlns:p14="http://schemas.microsoft.com/office/powerpoint/2010/main" val="3248344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0" i="0" dirty="0">
                <a:solidFill>
                  <a:srgbClr val="293745"/>
                </a:solidFill>
                <a:effectLst/>
                <a:latin typeface="Inter"/>
              </a:rPr>
              <a:t>It is comprised of various requirements and guidelines used by laboratory customers, regulation boards, accreditation authorities, and organizations to verify, recognize, and ensure the competency, impartiality, and consistent operation of laboratories in their testing and calibration processes. The </a:t>
            </a:r>
            <a:r>
              <a:rPr lang="en-US" b="0" i="0" u="none" strike="noStrike" dirty="0">
                <a:solidFill>
                  <a:srgbClr val="4740D4"/>
                </a:solidFill>
                <a:effectLst/>
                <a:latin typeface="Inter"/>
                <a:hlinkClick r:id="rId3"/>
              </a:rPr>
              <a:t>ISO/IEC 17025:2017</a:t>
            </a:r>
            <a:r>
              <a:rPr lang="en-US" b="0" i="0" dirty="0">
                <a:solidFill>
                  <a:srgbClr val="293745"/>
                </a:solidFill>
                <a:effectLst/>
                <a:latin typeface="Inter"/>
              </a:rPr>
              <a:t> serves as a Quality Management System (QMS) for </a:t>
            </a:r>
            <a:r>
              <a:rPr lang="en-US" b="0" i="0" u="none" strike="noStrike" dirty="0">
                <a:solidFill>
                  <a:srgbClr val="4740D4"/>
                </a:solidFill>
                <a:effectLst/>
                <a:latin typeface="Inter"/>
                <a:hlinkClick r:id="rId4"/>
              </a:rPr>
              <a:t>laboratories</a:t>
            </a:r>
            <a:r>
              <a:rPr lang="en-US" b="0" i="0" dirty="0">
                <a:solidFill>
                  <a:srgbClr val="293745"/>
                </a:solidFill>
                <a:effectLst/>
                <a:latin typeface="Inter"/>
              </a:rPr>
              <a:t> to improve their process of facilitating more accurate diagnostics, efficient treatment, and reduced errors in the laboratory process.</a:t>
            </a:r>
            <a:endParaRPr lang="en-US" dirty="0"/>
          </a:p>
        </p:txBody>
      </p:sp>
      <p:sp>
        <p:nvSpPr>
          <p:cNvPr id="4" name="Slide Number Placeholder 3"/>
          <p:cNvSpPr>
            <a:spLocks noGrp="1"/>
          </p:cNvSpPr>
          <p:nvPr>
            <p:ph type="sldNum" sz="quarter" idx="5"/>
          </p:nvPr>
        </p:nvSpPr>
        <p:spPr/>
        <p:txBody>
          <a:bodyPr/>
          <a:lstStyle/>
          <a:p>
            <a:fld id="{0C8294E9-629F-4050-8653-F013BB502393}" type="slidenum">
              <a:rPr lang="en-US" smtClean="0"/>
              <a:t>11</a:t>
            </a:fld>
            <a:endParaRPr lang="en-US"/>
          </a:p>
        </p:txBody>
      </p:sp>
    </p:spTree>
    <p:extLst>
      <p:ext uri="{BB962C8B-B14F-4D97-AF65-F5344CB8AC3E}">
        <p14:creationId xmlns:p14="http://schemas.microsoft.com/office/powerpoint/2010/main" val="2366270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As defined in the International Vocabulary of Metrology</a:t>
            </a:r>
            <a:endParaRPr lang="en-US" dirty="0"/>
          </a:p>
        </p:txBody>
      </p:sp>
      <p:sp>
        <p:nvSpPr>
          <p:cNvPr id="4" name="Slide Number Placeholder 3"/>
          <p:cNvSpPr>
            <a:spLocks noGrp="1"/>
          </p:cNvSpPr>
          <p:nvPr>
            <p:ph type="sldNum" sz="quarter" idx="5"/>
          </p:nvPr>
        </p:nvSpPr>
        <p:spPr/>
        <p:txBody>
          <a:bodyPr/>
          <a:lstStyle/>
          <a:p>
            <a:fld id="{0C8294E9-629F-4050-8653-F013BB502393}" type="slidenum">
              <a:rPr lang="en-US" smtClean="0"/>
              <a:t>12</a:t>
            </a:fld>
            <a:endParaRPr lang="en-US"/>
          </a:p>
        </p:txBody>
      </p:sp>
    </p:spTree>
    <p:extLst>
      <p:ext uri="{BB962C8B-B14F-4D97-AF65-F5344CB8AC3E}">
        <p14:creationId xmlns:p14="http://schemas.microsoft.com/office/powerpoint/2010/main" val="1942321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uncertainty compounding with each step, but increasing in accuracy.</a:t>
            </a:r>
          </a:p>
        </p:txBody>
      </p:sp>
      <p:sp>
        <p:nvSpPr>
          <p:cNvPr id="4" name="Slide Number Placeholder 3"/>
          <p:cNvSpPr>
            <a:spLocks noGrp="1"/>
          </p:cNvSpPr>
          <p:nvPr>
            <p:ph type="sldNum" sz="quarter" idx="5"/>
          </p:nvPr>
        </p:nvSpPr>
        <p:spPr/>
        <p:txBody>
          <a:bodyPr/>
          <a:lstStyle/>
          <a:p>
            <a:fld id="{0C8294E9-629F-4050-8653-F013BB502393}" type="slidenum">
              <a:rPr lang="en-US" smtClean="0"/>
              <a:t>13</a:t>
            </a:fld>
            <a:endParaRPr lang="en-US"/>
          </a:p>
        </p:txBody>
      </p:sp>
    </p:spTree>
    <p:extLst>
      <p:ext uri="{BB962C8B-B14F-4D97-AF65-F5344CB8AC3E}">
        <p14:creationId xmlns:p14="http://schemas.microsoft.com/office/powerpoint/2010/main" val="436230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8294E9-629F-4050-8653-F013BB502393}" type="slidenum">
              <a:rPr lang="en-US" smtClean="0"/>
              <a:t>14</a:t>
            </a:fld>
            <a:endParaRPr lang="en-US"/>
          </a:p>
        </p:txBody>
      </p:sp>
    </p:spTree>
    <p:extLst>
      <p:ext uri="{BB962C8B-B14F-4D97-AF65-F5344CB8AC3E}">
        <p14:creationId xmlns:p14="http://schemas.microsoft.com/office/powerpoint/2010/main" val="3746357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8294E9-629F-4050-8653-F013BB502393}" type="slidenum">
              <a:rPr lang="en-US" smtClean="0"/>
              <a:t>15</a:t>
            </a:fld>
            <a:endParaRPr lang="en-US"/>
          </a:p>
        </p:txBody>
      </p:sp>
    </p:spTree>
    <p:extLst>
      <p:ext uri="{BB962C8B-B14F-4D97-AF65-F5344CB8AC3E}">
        <p14:creationId xmlns:p14="http://schemas.microsoft.com/office/powerpoint/2010/main" val="3782964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8294E9-629F-4050-8653-F013BB502393}" type="slidenum">
              <a:rPr lang="en-US" smtClean="0"/>
              <a:t>16</a:t>
            </a:fld>
            <a:endParaRPr lang="en-US"/>
          </a:p>
        </p:txBody>
      </p:sp>
    </p:spTree>
    <p:extLst>
      <p:ext uri="{BB962C8B-B14F-4D97-AF65-F5344CB8AC3E}">
        <p14:creationId xmlns:p14="http://schemas.microsoft.com/office/powerpoint/2010/main" val="782098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8294E9-629F-4050-8653-F013BB502393}" type="slidenum">
              <a:rPr lang="en-US" smtClean="0"/>
              <a:t>17</a:t>
            </a:fld>
            <a:endParaRPr lang="en-US"/>
          </a:p>
        </p:txBody>
      </p:sp>
    </p:spTree>
    <p:extLst>
      <p:ext uri="{BB962C8B-B14F-4D97-AF65-F5344CB8AC3E}">
        <p14:creationId xmlns:p14="http://schemas.microsoft.com/office/powerpoint/2010/main" val="1641153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8294E9-629F-4050-8653-F013BB502393}" type="slidenum">
              <a:rPr lang="en-US" smtClean="0"/>
              <a:t>18</a:t>
            </a:fld>
            <a:endParaRPr lang="en-US"/>
          </a:p>
        </p:txBody>
      </p:sp>
    </p:spTree>
    <p:extLst>
      <p:ext uri="{BB962C8B-B14F-4D97-AF65-F5344CB8AC3E}">
        <p14:creationId xmlns:p14="http://schemas.microsoft.com/office/powerpoint/2010/main" val="1154318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8294E9-629F-4050-8653-F013BB502393}" type="slidenum">
              <a:rPr lang="en-US" smtClean="0"/>
              <a:t>19</a:t>
            </a:fld>
            <a:endParaRPr lang="en-US"/>
          </a:p>
        </p:txBody>
      </p:sp>
    </p:spTree>
    <p:extLst>
      <p:ext uri="{BB962C8B-B14F-4D97-AF65-F5344CB8AC3E}">
        <p14:creationId xmlns:p14="http://schemas.microsoft.com/office/powerpoint/2010/main" val="3650842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NIST, the National Institute of Standards and Technology is the National Metrological Institute of the United States of America. What is a National Metrological Institute or NMI, it is a federal Agency, typically within the commerce department. NMIs have the responsibility of maintaining national metrological standards and disseminating the International System of Units nationally. NIST’s mission or purpose, as with most NMIs is to promote measurement science, standards and technology to enhance productivity, facilitate trade, and improve the quality of life.</a:t>
            </a:r>
          </a:p>
        </p:txBody>
      </p:sp>
      <p:sp>
        <p:nvSpPr>
          <p:cNvPr id="4" name="Slide Number Placeholder 3"/>
          <p:cNvSpPr>
            <a:spLocks noGrp="1"/>
          </p:cNvSpPr>
          <p:nvPr>
            <p:ph type="sldNum" sz="quarter" idx="5"/>
          </p:nvPr>
        </p:nvSpPr>
        <p:spPr/>
        <p:txBody>
          <a:bodyPr/>
          <a:lstStyle/>
          <a:p>
            <a:fld id="{0C8294E9-629F-4050-8653-F013BB502393}" type="slidenum">
              <a:rPr lang="en-US" smtClean="0"/>
              <a:t>2</a:t>
            </a:fld>
            <a:endParaRPr lang="en-US"/>
          </a:p>
        </p:txBody>
      </p:sp>
    </p:spTree>
    <p:extLst>
      <p:ext uri="{BB962C8B-B14F-4D97-AF65-F5344CB8AC3E}">
        <p14:creationId xmlns:p14="http://schemas.microsoft.com/office/powerpoint/2010/main" val="1855626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Heeding the call from the nation’s scientists and industrialists to establish an authoritative domestic measurement and standards laboratory, the U.S. Congress founded the National Bureau of Standards on March 3, 1901. NIST’s original campus stood at the intersection of Connecticut Ave and Van Ness in Washington D.C. At the turn of the 20</a:t>
            </a:r>
            <a:r>
              <a:rPr lang="en-US" baseline="30000" dirty="0"/>
              <a:t>th</a:t>
            </a:r>
            <a:r>
              <a:rPr lang="en-US" dirty="0"/>
              <a:t> century, uncertainty and unstandardized measures plagued U.S. markets. There were at least 8 different gallons, and 4 different feet in use, and regulation was haphazard with poorly trained inspectors and outdated measuring equipment. On January 16</a:t>
            </a:r>
            <a:r>
              <a:rPr lang="en-US" baseline="30000" dirty="0"/>
              <a:t>th</a:t>
            </a:r>
            <a:r>
              <a:rPr lang="en-US" dirty="0"/>
              <a:t> 1965, NIST convened the first National Conference of Weights and Measures to write model laws, uniform standards, and provide training for inspectors, which resulted in a more orderly and fair marketplace. In 1906, the American Foundrymen’s Association was the first industry grout to task NIST with developing, producing, and standardizing a substance, in this case it was iron. This  was the first “standard sample” from NIST. We now refer to them as Standard Reference Materials or (SRMs), and they are utilized in multitudes of industries. In 1913, NIST went to work investigating the rail freight scales, by developing and testing specifically designed and weighted rail cars. The expected and tolerable error was 0.2% (2000PPM) for the rail car. NISTs showed that around 80% of rail scales were off, and by a significant margin of near 3%. States, with the help of NIST, began testing more </a:t>
            </a:r>
            <a:r>
              <a:rPr lang="en-US" dirty="0" err="1"/>
              <a:t>rigoursly</a:t>
            </a:r>
            <a:r>
              <a:rPr lang="en-US" dirty="0"/>
              <a:t> and regularly, and accuracy quickly improved. In the early 20</a:t>
            </a:r>
            <a:r>
              <a:rPr lang="en-US" baseline="30000" dirty="0"/>
              <a:t>th</a:t>
            </a:r>
            <a:r>
              <a:rPr lang="en-US" dirty="0"/>
              <a:t> century, Coal was a major energy source in the United States, and electric generation was heavily reliant upon it. Mining of that coal, was dependent upon electricity, which was a huge safety concern and risk. In 1909, the coal mining industry came to NIST for help developing safety standards. In 1915, NIST’s investigation was published and became the nation’s first model electrical safety code in 1915.</a:t>
            </a:r>
          </a:p>
        </p:txBody>
      </p:sp>
      <p:sp>
        <p:nvSpPr>
          <p:cNvPr id="4" name="Slide Number Placeholder 3"/>
          <p:cNvSpPr>
            <a:spLocks noGrp="1"/>
          </p:cNvSpPr>
          <p:nvPr>
            <p:ph type="sldNum" sz="quarter" idx="5"/>
          </p:nvPr>
        </p:nvSpPr>
        <p:spPr/>
        <p:txBody>
          <a:bodyPr/>
          <a:lstStyle/>
          <a:p>
            <a:fld id="{0C8294E9-629F-4050-8653-F013BB502393}" type="slidenum">
              <a:rPr lang="en-US" smtClean="0"/>
              <a:t>3</a:t>
            </a:fld>
            <a:endParaRPr lang="en-US"/>
          </a:p>
        </p:txBody>
      </p:sp>
    </p:spTree>
    <p:extLst>
      <p:ext uri="{BB962C8B-B14F-4D97-AF65-F5344CB8AC3E}">
        <p14:creationId xmlns:p14="http://schemas.microsoft.com/office/powerpoint/2010/main" val="3480563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8294E9-629F-4050-8653-F013BB502393}" type="slidenum">
              <a:rPr lang="en-US" smtClean="0"/>
              <a:t>4</a:t>
            </a:fld>
            <a:endParaRPr lang="en-US"/>
          </a:p>
        </p:txBody>
      </p:sp>
    </p:spTree>
    <p:extLst>
      <p:ext uri="{BB962C8B-B14F-4D97-AF65-F5344CB8AC3E}">
        <p14:creationId xmlns:p14="http://schemas.microsoft.com/office/powerpoint/2010/main" val="3026859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Overarching principals/jobs: Pushing technology and Innovation, standardization and regulation of measurement, </a:t>
            </a:r>
          </a:p>
        </p:txBody>
      </p:sp>
      <p:sp>
        <p:nvSpPr>
          <p:cNvPr id="4" name="Slide Number Placeholder 3"/>
          <p:cNvSpPr>
            <a:spLocks noGrp="1"/>
          </p:cNvSpPr>
          <p:nvPr>
            <p:ph type="sldNum" sz="quarter" idx="5"/>
          </p:nvPr>
        </p:nvSpPr>
        <p:spPr/>
        <p:txBody>
          <a:bodyPr/>
          <a:lstStyle/>
          <a:p>
            <a:fld id="{0C8294E9-629F-4050-8653-F013BB502393}" type="slidenum">
              <a:rPr lang="en-US" smtClean="0"/>
              <a:t>5</a:t>
            </a:fld>
            <a:endParaRPr lang="en-US"/>
          </a:p>
        </p:txBody>
      </p:sp>
    </p:spTree>
    <p:extLst>
      <p:ext uri="{BB962C8B-B14F-4D97-AF65-F5344CB8AC3E}">
        <p14:creationId xmlns:p14="http://schemas.microsoft.com/office/powerpoint/2010/main" val="4016542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SI – The International System of Units. This is the internationally agreed system of measurement. On May 20</a:t>
            </a:r>
            <a:r>
              <a:rPr lang="en-US" baseline="30000" dirty="0"/>
              <a:t>th</a:t>
            </a:r>
            <a:r>
              <a:rPr lang="en-US" dirty="0"/>
              <a:t> (AKA as World Metrology Day) 1875 in Paris France, the </a:t>
            </a:r>
            <a:r>
              <a:rPr lang="en-US" dirty="0" err="1"/>
              <a:t>metre</a:t>
            </a:r>
            <a:r>
              <a:rPr lang="en-US" dirty="0"/>
              <a:t> convention was held with representatives of 17 countries. An international treaty would be signed, often referred to as the “treaty of the meter”, ratifying the creation of the International Bureau of Weights and Measures (BIPM), under the authority of the General Conference on Weights of Measures (CGPM) and the supervision of the International Committee for Weights and Measures (CIPM).</a:t>
            </a:r>
          </a:p>
          <a:p>
            <a:endParaRPr lang="en-US" dirty="0"/>
          </a:p>
        </p:txBody>
      </p:sp>
      <p:sp>
        <p:nvSpPr>
          <p:cNvPr id="4" name="Slide Number Placeholder 3"/>
          <p:cNvSpPr>
            <a:spLocks noGrp="1"/>
          </p:cNvSpPr>
          <p:nvPr>
            <p:ph type="sldNum" sz="quarter" idx="5"/>
          </p:nvPr>
        </p:nvSpPr>
        <p:spPr/>
        <p:txBody>
          <a:bodyPr/>
          <a:lstStyle/>
          <a:p>
            <a:fld id="{0C8294E9-629F-4050-8653-F013BB502393}" type="slidenum">
              <a:rPr lang="en-US" smtClean="0"/>
              <a:t>6</a:t>
            </a:fld>
            <a:endParaRPr lang="en-US"/>
          </a:p>
        </p:txBody>
      </p:sp>
    </p:spTree>
    <p:extLst>
      <p:ext uri="{BB962C8B-B14F-4D97-AF65-F5344CB8AC3E}">
        <p14:creationId xmlns:p14="http://schemas.microsoft.com/office/powerpoint/2010/main" val="4098366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1955, The International Organization of Legal Metrology founded (OIML). Where as BIPM focuses more on measurement science, upholding standards and traceability, OIML pivots more to the use and application of measurement in the legal and regulation setting. </a:t>
            </a:r>
            <a:r>
              <a:rPr lang="en-US" b="1" dirty="0">
                <a:solidFill>
                  <a:srgbClr val="024873"/>
                </a:solidFill>
                <a:effectLst/>
              </a:rPr>
              <a:t>The mission of the OIML is to enable economies to put in place effective legal metrology infrastructures that are mutually compatible and internationally recognized, for all areas for which governments take responsibility, such as those which facilitate trade, establish mutual confidence and harmonize the level of consumer protection worldwide. </a:t>
            </a:r>
            <a:r>
              <a:rPr lang="en-US" b="0" dirty="0">
                <a:solidFill>
                  <a:srgbClr val="024873"/>
                </a:solidFill>
                <a:effectLst/>
              </a:rPr>
              <a:t> They don’t have the authority that the CGPM does, but they are intrinsically involved in all dealings of Metrology when it comes to regulation. One such dealing was the Memoranda of Understanding which brought harmony and facilitated cooperation between the IAF and ILAC. </a:t>
            </a:r>
            <a:r>
              <a:rPr lang="en-US" b="0" i="0" dirty="0">
                <a:solidFill>
                  <a:srgbClr val="202124"/>
                </a:solidFill>
                <a:effectLst/>
                <a:latin typeface="Google Sans"/>
              </a:rPr>
              <a:t>The ILAC-agreement concerns calibration, testing, medical examination, proficiency testing, reference materials and inspection. The IAF-agreement concerns certification of - management systems, products, persons and validation and verification.</a:t>
            </a:r>
            <a:endParaRPr lang="en-US" dirty="0"/>
          </a:p>
          <a:p>
            <a:pPr defTabSz="931774"/>
            <a:endParaRPr lang="en-US" dirty="0"/>
          </a:p>
        </p:txBody>
      </p:sp>
      <p:sp>
        <p:nvSpPr>
          <p:cNvPr id="4" name="Slide Number Placeholder 3"/>
          <p:cNvSpPr>
            <a:spLocks noGrp="1"/>
          </p:cNvSpPr>
          <p:nvPr>
            <p:ph type="sldNum" sz="quarter" idx="5"/>
          </p:nvPr>
        </p:nvSpPr>
        <p:spPr/>
        <p:txBody>
          <a:bodyPr/>
          <a:lstStyle/>
          <a:p>
            <a:fld id="{0C8294E9-629F-4050-8653-F013BB502393}" type="slidenum">
              <a:rPr lang="en-US" smtClean="0"/>
              <a:t>7</a:t>
            </a:fld>
            <a:endParaRPr lang="en-US"/>
          </a:p>
        </p:txBody>
      </p:sp>
    </p:spTree>
    <p:extLst>
      <p:ext uri="{BB962C8B-B14F-4D97-AF65-F5344CB8AC3E}">
        <p14:creationId xmlns:p14="http://schemas.microsoft.com/office/powerpoint/2010/main" val="821679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endParaRPr lang="en-US" dirty="0"/>
          </a:p>
        </p:txBody>
      </p:sp>
      <p:sp>
        <p:nvSpPr>
          <p:cNvPr id="4" name="Slide Number Placeholder 3"/>
          <p:cNvSpPr>
            <a:spLocks noGrp="1"/>
          </p:cNvSpPr>
          <p:nvPr>
            <p:ph type="sldNum" sz="quarter" idx="5"/>
          </p:nvPr>
        </p:nvSpPr>
        <p:spPr/>
        <p:txBody>
          <a:bodyPr/>
          <a:lstStyle/>
          <a:p>
            <a:fld id="{0C8294E9-629F-4050-8653-F013BB502393}" type="slidenum">
              <a:rPr lang="en-US" smtClean="0"/>
              <a:t>8</a:t>
            </a:fld>
            <a:endParaRPr lang="en-US"/>
          </a:p>
        </p:txBody>
      </p:sp>
    </p:spTree>
    <p:extLst>
      <p:ext uri="{BB962C8B-B14F-4D97-AF65-F5344CB8AC3E}">
        <p14:creationId xmlns:p14="http://schemas.microsoft.com/office/powerpoint/2010/main" val="448445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See on a more granular basis here, and the value of Quality Infrastructure</a:t>
            </a:r>
          </a:p>
        </p:txBody>
      </p:sp>
      <p:sp>
        <p:nvSpPr>
          <p:cNvPr id="4" name="Slide Number Placeholder 3"/>
          <p:cNvSpPr>
            <a:spLocks noGrp="1"/>
          </p:cNvSpPr>
          <p:nvPr>
            <p:ph type="sldNum" sz="quarter" idx="5"/>
          </p:nvPr>
        </p:nvSpPr>
        <p:spPr/>
        <p:txBody>
          <a:bodyPr/>
          <a:lstStyle/>
          <a:p>
            <a:fld id="{0C8294E9-629F-4050-8653-F013BB502393}" type="slidenum">
              <a:rPr lang="en-US" smtClean="0"/>
              <a:t>9</a:t>
            </a:fld>
            <a:endParaRPr lang="en-US"/>
          </a:p>
        </p:txBody>
      </p:sp>
    </p:spTree>
    <p:extLst>
      <p:ext uri="{BB962C8B-B14F-4D97-AF65-F5344CB8AC3E}">
        <p14:creationId xmlns:p14="http://schemas.microsoft.com/office/powerpoint/2010/main" val="26081141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5401933"/>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673094"/>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944255"/>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4" name="Rectangle 3">
            <a:extLst>
              <a:ext uri="{FF2B5EF4-FFF2-40B4-BE49-F238E27FC236}">
                <a16:creationId xmlns:a16="http://schemas.microsoft.com/office/drawing/2014/main" id="{80EE48A7-EDD1-9928-3AF4-97BF1B7DBE5B}"/>
              </a:ext>
            </a:extLst>
          </p:cNvPr>
          <p:cNvSpPr/>
          <p:nvPr userDrawn="1"/>
        </p:nvSpPr>
        <p:spPr>
          <a:xfrm>
            <a:off x="1504950" y="762000"/>
            <a:ext cx="7258050"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and black logo&#10;&#10;Description automatically generated with low confidence">
            <a:extLst>
              <a:ext uri="{FF2B5EF4-FFF2-40B4-BE49-F238E27FC236}">
                <a16:creationId xmlns:a16="http://schemas.microsoft.com/office/drawing/2014/main" id="{FC1C85E9-C782-FC86-976E-51CA91B543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000" y="259191"/>
            <a:ext cx="2327325" cy="1422015"/>
          </a:xfrm>
          <a:prstGeom prst="rect">
            <a:avLst/>
          </a:prstGeom>
        </p:spPr>
      </p:pic>
      <p:pic>
        <p:nvPicPr>
          <p:cNvPr id="5" name="Picture 4" descr="A close-up of a logo&#10;&#10;Description automatically generated with medium confidence">
            <a:extLst>
              <a:ext uri="{FF2B5EF4-FFF2-40B4-BE49-F238E27FC236}">
                <a16:creationId xmlns:a16="http://schemas.microsoft.com/office/drawing/2014/main" id="{93D1D836-9F1C-C58C-40FF-697304F49FF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04950" y="5444522"/>
            <a:ext cx="2795649" cy="814348"/>
          </a:xfrm>
          <a:prstGeom prst="rect">
            <a:avLst/>
          </a:prstGeom>
        </p:spPr>
      </p:pic>
    </p:spTree>
    <p:extLst>
      <p:ext uri="{BB962C8B-B14F-4D97-AF65-F5344CB8AC3E}">
        <p14:creationId xmlns:p14="http://schemas.microsoft.com/office/powerpoint/2010/main" val="1358673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8065433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28650" y="1309817"/>
            <a:ext cx="7886700" cy="48424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086238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570261"/>
            <a:ext cx="6838308" cy="3044809"/>
          </a:xfrm>
        </p:spPr>
        <p:txBody>
          <a:bodyPr anchor="b">
            <a:noAutofit/>
          </a:bodyPr>
          <a:lstStyle>
            <a:lvl1pPr>
              <a:defRPr sz="6600" b="1">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1672280" y="3672392"/>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E78CC3A4-B862-EF21-7892-19E165FA85F9}"/>
              </a:ext>
            </a:extLst>
          </p:cNvPr>
          <p:cNvSpPr/>
          <p:nvPr userDrawn="1"/>
        </p:nvSpPr>
        <p:spPr>
          <a:xfrm>
            <a:off x="1504950" y="723014"/>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red and black logo&#10;&#10;Description automatically generated with low confidence">
            <a:extLst>
              <a:ext uri="{FF2B5EF4-FFF2-40B4-BE49-F238E27FC236}">
                <a16:creationId xmlns:a16="http://schemas.microsoft.com/office/drawing/2014/main" id="{4253BDD9-DF78-0B89-3365-C93D4DA768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000" y="259191"/>
            <a:ext cx="2327325" cy="1422015"/>
          </a:xfrm>
          <a:prstGeom prst="rect">
            <a:avLst/>
          </a:prstGeom>
        </p:spPr>
      </p:pic>
    </p:spTree>
    <p:extLst>
      <p:ext uri="{BB962C8B-B14F-4D97-AF65-F5344CB8AC3E}">
        <p14:creationId xmlns:p14="http://schemas.microsoft.com/office/powerpoint/2010/main" val="8451209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0714" y="136524"/>
            <a:ext cx="7886700" cy="934865"/>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8140832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9433498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97192" y="136524"/>
            <a:ext cx="6958399" cy="810827"/>
          </a:xfrm>
        </p:spPr>
        <p:txBody>
          <a:bodyPr/>
          <a:lstStyle>
            <a:lvl1pPr>
              <a:defRPr>
                <a:solidFill>
                  <a:schemeClr val="accent1"/>
                </a:solidFill>
              </a:defRPr>
            </a:lvl1pPr>
          </a:lstStyle>
          <a:p>
            <a:r>
              <a:rPr lang="en-US" dirty="0"/>
              <a:t>Click to edit Master title style</a:t>
            </a:r>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9157200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465307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dirty="0"/>
              <a:t>Click to edit Master title style</a:t>
            </a:r>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0183088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3768976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1884" y="71996"/>
            <a:ext cx="7886700" cy="9348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.tescometering.com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userDrawn="1"/>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red and black logo&#10;&#10;Description automatically generated with low confidence">
            <a:extLst>
              <a:ext uri="{FF2B5EF4-FFF2-40B4-BE49-F238E27FC236}">
                <a16:creationId xmlns:a16="http://schemas.microsoft.com/office/drawing/2014/main" id="{260CCA74-DEBD-12CF-67F8-4802BBAFA7A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77170" y="178913"/>
            <a:ext cx="1027088" cy="627559"/>
          </a:xfrm>
          <a:prstGeom prst="rect">
            <a:avLst/>
          </a:prstGeom>
        </p:spPr>
      </p:pic>
    </p:spTree>
    <p:extLst>
      <p:ext uri="{BB962C8B-B14F-4D97-AF65-F5344CB8AC3E}">
        <p14:creationId xmlns:p14="http://schemas.microsoft.com/office/powerpoint/2010/main" val="1703449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Lst>
  <p:hf hd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s://www.nist.gov/pml/history-nist-quantum-voltage-standards/1980s-history-nist-quantum-voltage-standards" TargetMode="External"/><Relationship Id="rId3" Type="http://schemas.openxmlformats.org/officeDocument/2006/relationships/hyperlink" Target="https://www.unido.org/sites/default/files/2014-02/2_NMI_highres_0.pdf" TargetMode="External"/><Relationship Id="rId7" Type="http://schemas.openxmlformats.org/officeDocument/2006/relationships/hyperlink" Target="https://www.nist.gov/image/nist-logo-blu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ri.se/en/national-metrology-center#:~:text=National%20metrology%20institutes%20(NMIs)%20have,traceability%20for%2032%20physical%20quantities" TargetMode="External"/><Relationship Id="rId5" Type="http://schemas.openxmlformats.org/officeDocument/2006/relationships/hyperlink" Target="https://www.nist.gov/timelinelist" TargetMode="External"/><Relationship Id="rId10" Type="http://schemas.openxmlformats.org/officeDocument/2006/relationships/hyperlink" Target="https://safetyculture.com/topics/iso-17025/" TargetMode="External"/><Relationship Id="rId4" Type="http://schemas.openxmlformats.org/officeDocument/2006/relationships/hyperlink" Target="https://www.iso.org/sites/JCGM/VIM/JCGM_200e_FILES/MAIN_JCGM_200e/05_e.html" TargetMode="External"/><Relationship Id="rId9" Type="http://schemas.openxmlformats.org/officeDocument/2006/relationships/hyperlink" Target="https://www.nist.gov/about-nist"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iso.org/about-us.html#:~:text=SI%20%2D%20International%20System%20of%20Units&amp;text=In%201960%2C%20ISO%20publishes%20the,and%20the%20second%20for%20time" TargetMode="External"/><Relationship Id="rId3" Type="http://schemas.openxmlformats.org/officeDocument/2006/relationships/hyperlink" Target="https://share.ansi.org/Shared%20Documents/Standards%20Activities/International%20Standardization/Standards%20Alliance/Handbook/StandardsAlliance-Handbook-2022-SECTION1.pdf" TargetMode="External"/><Relationship Id="rId7" Type="http://schemas.openxmlformats.org/officeDocument/2006/relationships/hyperlink" Target="https://www.oiml.org/en/about/mou/ilac-ia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en.wikipedia.org/wiki/Metre_Convention" TargetMode="External"/><Relationship Id="rId5" Type="http://schemas.openxmlformats.org/officeDocument/2006/relationships/hyperlink" Target="https://iaf.nu/en/about-iaf-mla/" TargetMode="External"/><Relationship Id="rId10" Type="http://schemas.openxmlformats.org/officeDocument/2006/relationships/hyperlink" Target="https://www.researchgate.net/figure/A-metrological-traceability-chain-of-measurement-results-in-a-medical-laboratory-test_fig2_303289783" TargetMode="External"/><Relationship Id="rId4" Type="http://schemas.openxmlformats.org/officeDocument/2006/relationships/hyperlink" Target="https://www.bipm.org/documents/20126/2071204/JCGM_100_2008_E.pdf" TargetMode="External"/><Relationship Id="rId9" Type="http://schemas.openxmlformats.org/officeDocument/2006/relationships/hyperlink" Target="https://anab.ansi.org/about-anab/faq#:~:text=ANAB%20is%20a%20signatory%20of,Pacific%20Accreditation%20Cooperation%20(APAC)"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3B5F18-9223-4EA5-8186-9DCC7A37AADC}"/>
              </a:ext>
            </a:extLst>
          </p:cNvPr>
          <p:cNvSpPr>
            <a:spLocks noGrp="1"/>
          </p:cNvSpPr>
          <p:nvPr>
            <p:ph type="ctrTitle"/>
          </p:nvPr>
        </p:nvSpPr>
        <p:spPr/>
        <p:txBody>
          <a:bodyPr>
            <a:normAutofit fontScale="90000"/>
          </a:bodyPr>
          <a:lstStyle/>
          <a:p>
            <a:r>
              <a:rPr lang="en-US" sz="6600" dirty="0">
                <a:latin typeface="+mj-lt"/>
                <a:cs typeface="Arial" panose="020B0604020202020204" pitchFamily="34" charset="0"/>
              </a:rPr>
              <a:t>Principals of </a:t>
            </a:r>
            <a:r>
              <a:rPr lang="en-US" sz="6600" dirty="0" err="1">
                <a:latin typeface="+mj-lt"/>
                <a:cs typeface="Arial" panose="020B0604020202020204" pitchFamily="34" charset="0"/>
              </a:rPr>
              <a:t>nist</a:t>
            </a:r>
            <a:r>
              <a:rPr lang="en-US" sz="6600" dirty="0">
                <a:latin typeface="+mj-lt"/>
                <a:cs typeface="Arial" panose="020B0604020202020204" pitchFamily="34" charset="0"/>
              </a:rPr>
              <a:t> and traceability</a:t>
            </a:r>
          </a:p>
        </p:txBody>
      </p:sp>
      <p:sp>
        <p:nvSpPr>
          <p:cNvPr id="8" name="Text Placeholder 7">
            <a:extLst>
              <a:ext uri="{FF2B5EF4-FFF2-40B4-BE49-F238E27FC236}">
                <a16:creationId xmlns:a16="http://schemas.microsoft.com/office/drawing/2014/main" id="{08439FC1-AFFA-4137-9F38-E9DED5B7B447}"/>
              </a:ext>
            </a:extLst>
          </p:cNvPr>
          <p:cNvSpPr>
            <a:spLocks noGrp="1"/>
          </p:cNvSpPr>
          <p:nvPr>
            <p:ph type="body" sz="quarter" idx="10"/>
          </p:nvPr>
        </p:nvSpPr>
        <p:spPr/>
        <p:txBody>
          <a:bodyPr>
            <a:normAutofit fontScale="92500" lnSpcReduction="20000"/>
          </a:bodyPr>
          <a:lstStyle/>
          <a:p>
            <a:r>
              <a:rPr lang="en-US" dirty="0"/>
              <a:t>July 11</a:t>
            </a:r>
            <a:r>
              <a:rPr lang="en-US" baseline="30000" dirty="0"/>
              <a:t>th</a:t>
            </a:r>
            <a:r>
              <a:rPr lang="en-US" dirty="0"/>
              <a:t>, 2023</a:t>
            </a:r>
          </a:p>
        </p:txBody>
      </p:sp>
      <p:sp>
        <p:nvSpPr>
          <p:cNvPr id="10" name="Text Placeholder 9">
            <a:extLst>
              <a:ext uri="{FF2B5EF4-FFF2-40B4-BE49-F238E27FC236}">
                <a16:creationId xmlns:a16="http://schemas.microsoft.com/office/drawing/2014/main" id="{036CD409-C677-4934-88AF-EBDEB234C950}"/>
              </a:ext>
            </a:extLst>
          </p:cNvPr>
          <p:cNvSpPr>
            <a:spLocks noGrp="1"/>
          </p:cNvSpPr>
          <p:nvPr>
            <p:ph type="body" sz="quarter" idx="12"/>
          </p:nvPr>
        </p:nvSpPr>
        <p:spPr/>
        <p:txBody>
          <a:bodyPr>
            <a:normAutofit fontScale="92500" lnSpcReduction="20000"/>
          </a:bodyPr>
          <a:lstStyle/>
          <a:p>
            <a:r>
              <a:rPr lang="en-US" dirty="0"/>
              <a:t>Carson Scaccetti</a:t>
            </a:r>
          </a:p>
        </p:txBody>
      </p:sp>
    </p:spTree>
    <p:extLst>
      <p:ext uri="{BB962C8B-B14F-4D97-AF65-F5344CB8AC3E}">
        <p14:creationId xmlns:p14="http://schemas.microsoft.com/office/powerpoint/2010/main" val="2339861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4613470" y="486184"/>
            <a:ext cx="4047928" cy="1325563"/>
          </a:xfrm>
        </p:spPr>
        <p:txBody>
          <a:bodyPr>
            <a:normAutofit/>
          </a:bodyPr>
          <a:lstStyle/>
          <a:p>
            <a:r>
              <a:rPr lang="en-US">
                <a:latin typeface="+mj-lt"/>
                <a:cs typeface="Arial" panose="020B0604020202020204" pitchFamily="34" charset="0"/>
              </a:rPr>
              <a:t>How Does TESCO Fit?</a:t>
            </a:r>
          </a:p>
        </p:txBody>
      </p:sp>
      <p:pic>
        <p:nvPicPr>
          <p:cNvPr id="7" name="Picture 6">
            <a:extLst>
              <a:ext uri="{FF2B5EF4-FFF2-40B4-BE49-F238E27FC236}">
                <a16:creationId xmlns:a16="http://schemas.microsoft.com/office/drawing/2014/main" id="{B2BF3A05-1C82-1AD7-8698-C61B1CB1249C}"/>
              </a:ext>
            </a:extLst>
          </p:cNvPr>
          <p:cNvPicPr>
            <a:picLocks noChangeAspect="1"/>
          </p:cNvPicPr>
          <p:nvPr/>
        </p:nvPicPr>
        <p:blipFill>
          <a:blip r:embed="rId3"/>
          <a:stretch>
            <a:fillRect/>
          </a:stretch>
        </p:blipFill>
        <p:spPr>
          <a:xfrm>
            <a:off x="523764" y="1154775"/>
            <a:ext cx="3416775" cy="1621097"/>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16" name="Freeform: Shape 15">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472FEC36-D381-51C1-9B24-B29C5BEB2581}"/>
              </a:ext>
            </a:extLst>
          </p:cNvPr>
          <p:cNvPicPr>
            <a:picLocks noChangeAspect="1"/>
          </p:cNvPicPr>
          <p:nvPr/>
        </p:nvPicPr>
        <p:blipFill>
          <a:blip r:embed="rId4"/>
          <a:stretch>
            <a:fillRect/>
          </a:stretch>
        </p:blipFill>
        <p:spPr>
          <a:xfrm>
            <a:off x="523764" y="3880298"/>
            <a:ext cx="3416775" cy="2024755"/>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a:xfrm>
            <a:off x="4613470" y="1946684"/>
            <a:ext cx="4047928" cy="4351338"/>
          </a:xfrm>
        </p:spPr>
        <p:txBody>
          <a:bodyPr>
            <a:normAutofit/>
          </a:bodyPr>
          <a:lstStyle/>
          <a:p>
            <a:r>
              <a:rPr lang="en-US" sz="1500"/>
              <a:t>TESCO is ISO 9001:2015 certified</a:t>
            </a:r>
          </a:p>
          <a:p>
            <a:pPr lvl="1"/>
            <a:r>
              <a:rPr lang="en-US" sz="1500"/>
              <a:t>DEKRA – Conformity Assurance Body (CAB)</a:t>
            </a:r>
          </a:p>
          <a:p>
            <a:pPr lvl="2"/>
            <a:r>
              <a:rPr lang="en-US" sz="1500"/>
              <a:t>ANSI National Accreditation Board (ANAB)</a:t>
            </a:r>
          </a:p>
          <a:p>
            <a:pPr lvl="3"/>
            <a:r>
              <a:rPr lang="en-US" sz="1500"/>
              <a:t>Inter-American Accreditation Cooperation MLA (IAAC)</a:t>
            </a:r>
          </a:p>
          <a:p>
            <a:pPr lvl="4"/>
            <a:r>
              <a:rPr lang="en-US" sz="1500"/>
              <a:t>IAF</a:t>
            </a:r>
          </a:p>
          <a:p>
            <a:r>
              <a:rPr lang="en-US" sz="1500"/>
              <a:t>TESCO’s Laboratory is ISO/IEC 17025: 2017 Accredited</a:t>
            </a:r>
          </a:p>
          <a:p>
            <a:pPr lvl="1"/>
            <a:r>
              <a:rPr lang="en-US" sz="1500"/>
              <a:t>PJLA – Accreditation Body</a:t>
            </a:r>
          </a:p>
          <a:p>
            <a:pPr lvl="2"/>
            <a:r>
              <a:rPr lang="en-US" sz="1500"/>
              <a:t>ILAC MRA</a:t>
            </a:r>
          </a:p>
        </p:txBody>
      </p:sp>
      <p:sp>
        <p:nvSpPr>
          <p:cNvPr id="18" name="Arc 17">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154762" y="162676"/>
            <a:ext cx="3062575"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a:xfrm>
            <a:off x="3028950" y="6356350"/>
            <a:ext cx="3086100" cy="365125"/>
          </a:xfrm>
        </p:spPr>
        <p:txBody>
          <a:bodyPr>
            <a:normAutofit/>
          </a:bodyPr>
          <a:lstStyle/>
          <a:p>
            <a:pPr>
              <a:spcAft>
                <a:spcPts val="600"/>
              </a:spcAft>
            </a:pPr>
            <a:r>
              <a:rPr lang="en-US" dirty="0"/>
              <a:t>tescometering.com</a:t>
            </a:r>
            <a:endParaRPr lang="en-US"/>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a:xfrm>
            <a:off x="6457950" y="6356350"/>
            <a:ext cx="2057400" cy="365125"/>
          </a:xfrm>
        </p:spPr>
        <p:txBody>
          <a:bodyPr>
            <a:normAutofit/>
          </a:bodyPr>
          <a:lstStyle/>
          <a:p>
            <a:pPr>
              <a:spcAft>
                <a:spcPts val="600"/>
              </a:spcAft>
            </a:pPr>
            <a:fld id="{4BEAC4C4-F0A7-4B61-A827-E4198D078267}" type="slidenum">
              <a:rPr lang="en-US" smtClean="0"/>
              <a:pPr>
                <a:spcAft>
                  <a:spcPts val="600"/>
                </a:spcAft>
              </a:pPr>
              <a:t>10</a:t>
            </a:fld>
            <a:endParaRPr lang="en-US"/>
          </a:p>
        </p:txBody>
      </p:sp>
    </p:spTree>
    <p:extLst>
      <p:ext uri="{BB962C8B-B14F-4D97-AF65-F5344CB8AC3E}">
        <p14:creationId xmlns:p14="http://schemas.microsoft.com/office/powerpoint/2010/main" val="2470205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198" name="Rectangle 8198">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01" name="Freeform: Shape 8200">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1754"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203" name="Freeform: Shape 8202">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34896"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278320" y="1161288"/>
            <a:ext cx="2578608" cy="1239012"/>
          </a:xfrm>
        </p:spPr>
        <p:txBody>
          <a:bodyPr anchor="ctr">
            <a:normAutofit/>
          </a:bodyPr>
          <a:lstStyle/>
          <a:p>
            <a:r>
              <a:rPr lang="en-US" sz="2400"/>
              <a:t>ISO/IEC 17025 </a:t>
            </a:r>
            <a:endParaRPr lang="en-US" sz="2400">
              <a:latin typeface="+mj-lt"/>
              <a:cs typeface="Arial" panose="020B0604020202020204" pitchFamily="34" charset="0"/>
            </a:endParaRPr>
          </a:p>
        </p:txBody>
      </p:sp>
      <p:sp>
        <p:nvSpPr>
          <p:cNvPr id="8205" name="Rectangle 8204">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207" name="Rectangle 820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919" y="2443480"/>
            <a:ext cx="25374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a:xfrm>
            <a:off x="278320" y="2718054"/>
            <a:ext cx="2579180" cy="3207258"/>
          </a:xfrm>
        </p:spPr>
        <p:txBody>
          <a:bodyPr anchor="t">
            <a:normAutofit/>
          </a:bodyPr>
          <a:lstStyle/>
          <a:p>
            <a:r>
              <a:rPr lang="en-US" sz="1200"/>
              <a:t>ISO/IEC 17025:2017 – General requirements for the competence of testing and calibration laboratories</a:t>
            </a:r>
          </a:p>
          <a:p>
            <a:r>
              <a:rPr lang="en-US" sz="1200"/>
              <a:t>Repeatable, verifiable, impartial, assured, recognizable results</a:t>
            </a:r>
          </a:p>
          <a:p>
            <a:r>
              <a:rPr lang="en-US" sz="1200"/>
              <a:t>Hallmarks of 17025</a:t>
            </a:r>
          </a:p>
          <a:p>
            <a:pPr lvl="1"/>
            <a:r>
              <a:rPr lang="en-US" sz="1200"/>
              <a:t>Evaluation of Measurement Uncertainty</a:t>
            </a:r>
          </a:p>
          <a:p>
            <a:pPr lvl="1"/>
            <a:r>
              <a:rPr lang="en-US" sz="1200"/>
              <a:t>Selection, verification, and validation of methods</a:t>
            </a:r>
          </a:p>
          <a:p>
            <a:pPr lvl="1"/>
            <a:r>
              <a:rPr lang="en-US" sz="1200"/>
              <a:t>Reporting of Results</a:t>
            </a:r>
          </a:p>
          <a:p>
            <a:pPr lvl="1"/>
            <a:r>
              <a:rPr lang="en-US" sz="1200"/>
              <a:t>Metrological Traceability</a:t>
            </a:r>
          </a:p>
          <a:p>
            <a:endParaRPr lang="en-US" sz="1200"/>
          </a:p>
        </p:txBody>
      </p:sp>
      <p:pic>
        <p:nvPicPr>
          <p:cNvPr id="8194" name="Picture 2" descr="ISO 17025 - knowledge-swami.com ISO 17025">
            <a:extLst>
              <a:ext uri="{FF2B5EF4-FFF2-40B4-BE49-F238E27FC236}">
                <a16:creationId xmlns:a16="http://schemas.microsoft.com/office/drawing/2014/main" id="{D609C7F6-4EDB-E703-AD50-9C0346BD17D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75888" y="2019181"/>
            <a:ext cx="5191506" cy="292022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a:xfrm>
            <a:off x="3675888" y="6356350"/>
            <a:ext cx="3086100" cy="365125"/>
          </a:xfrm>
        </p:spPr>
        <p:txBody>
          <a:bodyPr>
            <a:normAutofit/>
          </a:bodyPr>
          <a:lstStyle/>
          <a:p>
            <a:pPr>
              <a:spcAft>
                <a:spcPts val="600"/>
              </a:spcAft>
            </a:pPr>
            <a:r>
              <a:rPr lang="en-US" sz="1000">
                <a:solidFill>
                  <a:schemeClr val="tx1">
                    <a:lumMod val="50000"/>
                    <a:lumOff val="50000"/>
                  </a:schemeClr>
                </a:solidFill>
              </a:rPr>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a:xfrm>
            <a:off x="7271766" y="6356350"/>
            <a:ext cx="1591056" cy="365125"/>
          </a:xfrm>
        </p:spPr>
        <p:txBody>
          <a:bodyPr>
            <a:normAutofit/>
          </a:bodyPr>
          <a:lstStyle/>
          <a:p>
            <a:pPr>
              <a:spcAft>
                <a:spcPts val="600"/>
              </a:spcAft>
            </a:pPr>
            <a:fld id="{4BEAC4C4-F0A7-4B61-A827-E4198D078267}" type="slidenum">
              <a:rPr lang="en-US" sz="1000">
                <a:solidFill>
                  <a:schemeClr val="tx1">
                    <a:lumMod val="50000"/>
                    <a:lumOff val="50000"/>
                  </a:schemeClr>
                </a:solidFill>
              </a:rPr>
              <a:pPr>
                <a:spcAft>
                  <a:spcPts val="600"/>
                </a:spcAft>
              </a:pPr>
              <a:t>11</a:t>
            </a:fld>
            <a:endParaRPr lang="en-US" sz="1000">
              <a:solidFill>
                <a:schemeClr val="tx1">
                  <a:lumMod val="50000"/>
                  <a:lumOff val="50000"/>
                </a:schemeClr>
              </a:solidFill>
            </a:endParaRPr>
          </a:p>
        </p:txBody>
      </p:sp>
    </p:spTree>
    <p:extLst>
      <p:ext uri="{BB962C8B-B14F-4D97-AF65-F5344CB8AC3E}">
        <p14:creationId xmlns:p14="http://schemas.microsoft.com/office/powerpoint/2010/main" val="2331850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825F-0672-476C-A353-8B3284381085}"/>
              </a:ext>
            </a:extLst>
          </p:cNvPr>
          <p:cNvSpPr>
            <a:spLocks noGrp="1"/>
          </p:cNvSpPr>
          <p:nvPr>
            <p:ph type="title"/>
          </p:nvPr>
        </p:nvSpPr>
        <p:spPr/>
        <p:txBody>
          <a:bodyPr>
            <a:normAutofit fontScale="90000"/>
          </a:bodyPr>
          <a:lstStyle/>
          <a:p>
            <a:r>
              <a:rPr lang="en-US" dirty="0"/>
              <a:t>ISO/IEC 17025 </a:t>
            </a:r>
          </a:p>
        </p:txBody>
      </p:sp>
      <p:sp>
        <p:nvSpPr>
          <p:cNvPr id="3" name="Text Placeholder 2">
            <a:extLst>
              <a:ext uri="{FF2B5EF4-FFF2-40B4-BE49-F238E27FC236}">
                <a16:creationId xmlns:a16="http://schemas.microsoft.com/office/drawing/2014/main" id="{53B00FFC-B921-4CFA-9C33-3CCB755D8039}"/>
              </a:ext>
            </a:extLst>
          </p:cNvPr>
          <p:cNvSpPr>
            <a:spLocks noGrp="1"/>
          </p:cNvSpPr>
          <p:nvPr>
            <p:ph type="body" idx="1"/>
          </p:nvPr>
        </p:nvSpPr>
        <p:spPr/>
        <p:txBody>
          <a:bodyPr/>
          <a:lstStyle/>
          <a:p>
            <a:r>
              <a:rPr lang="en-US" dirty="0"/>
              <a:t>2.41 Metrological Traceability</a:t>
            </a:r>
          </a:p>
        </p:txBody>
      </p:sp>
      <p:sp>
        <p:nvSpPr>
          <p:cNvPr id="8" name="Footer Placeholder 7">
            <a:extLst>
              <a:ext uri="{FF2B5EF4-FFF2-40B4-BE49-F238E27FC236}">
                <a16:creationId xmlns:a16="http://schemas.microsoft.com/office/drawing/2014/main" id="{6B2BEC14-657A-4353-A91B-AC0C75796BE7}"/>
              </a:ext>
            </a:extLst>
          </p:cNvPr>
          <p:cNvSpPr>
            <a:spLocks noGrp="1"/>
          </p:cNvSpPr>
          <p:nvPr>
            <p:ph type="ftr" sz="quarter" idx="10"/>
          </p:nvPr>
        </p:nvSpPr>
        <p:spPr/>
        <p:txBody>
          <a:bodyPr/>
          <a:lstStyle/>
          <a:p>
            <a:r>
              <a:rPr lang="en-US" dirty="0"/>
              <a:t>tescometering.com</a:t>
            </a:r>
          </a:p>
        </p:txBody>
      </p:sp>
      <p:sp>
        <p:nvSpPr>
          <p:cNvPr id="9" name="Slide Number Placeholder 8">
            <a:extLst>
              <a:ext uri="{FF2B5EF4-FFF2-40B4-BE49-F238E27FC236}">
                <a16:creationId xmlns:a16="http://schemas.microsoft.com/office/drawing/2014/main" id="{4E412355-8E3C-4801-B3BD-2B6789E048CA}"/>
              </a:ext>
            </a:extLst>
          </p:cNvPr>
          <p:cNvSpPr>
            <a:spLocks noGrp="1"/>
          </p:cNvSpPr>
          <p:nvPr>
            <p:ph type="sldNum" sz="quarter" idx="11"/>
          </p:nvPr>
        </p:nvSpPr>
        <p:spPr/>
        <p:txBody>
          <a:bodyPr/>
          <a:lstStyle/>
          <a:p>
            <a:fld id="{4BEAC4C4-F0A7-4B61-A827-E4198D078267}" type="slidenum">
              <a:rPr lang="en-US" smtClean="0"/>
              <a:t>12</a:t>
            </a:fld>
            <a:endParaRPr lang="en-US" dirty="0"/>
          </a:p>
        </p:txBody>
      </p:sp>
      <p:pic>
        <p:nvPicPr>
          <p:cNvPr id="7" name="Content Placeholder 3">
            <a:extLst>
              <a:ext uri="{FF2B5EF4-FFF2-40B4-BE49-F238E27FC236}">
                <a16:creationId xmlns:a16="http://schemas.microsoft.com/office/drawing/2014/main" id="{4E637BB9-C144-025B-8FB2-D68128848CF1}"/>
              </a:ext>
            </a:extLst>
          </p:cNvPr>
          <p:cNvPicPr>
            <a:picLocks noGrp="1" noChangeAspect="1"/>
          </p:cNvPicPr>
          <p:nvPr>
            <p:ph sz="half" idx="2"/>
          </p:nvPr>
        </p:nvPicPr>
        <p:blipFill>
          <a:blip r:embed="rId3"/>
          <a:stretch>
            <a:fillRect/>
          </a:stretch>
        </p:blipFill>
        <p:spPr>
          <a:xfrm>
            <a:off x="1140682" y="2505075"/>
            <a:ext cx="2847849" cy="3684588"/>
          </a:xfrm>
        </p:spPr>
      </p:pic>
      <p:pic>
        <p:nvPicPr>
          <p:cNvPr id="11" name="Content Placeholder 10">
            <a:extLst>
              <a:ext uri="{FF2B5EF4-FFF2-40B4-BE49-F238E27FC236}">
                <a16:creationId xmlns:a16="http://schemas.microsoft.com/office/drawing/2014/main" id="{8A984F06-6261-0264-2F33-B6988BAAE528}"/>
              </a:ext>
            </a:extLst>
          </p:cNvPr>
          <p:cNvPicPr>
            <a:picLocks noGrp="1" noChangeAspect="1"/>
          </p:cNvPicPr>
          <p:nvPr>
            <p:ph sz="quarter" idx="4"/>
          </p:nvPr>
        </p:nvPicPr>
        <p:blipFill>
          <a:blip r:embed="rId4"/>
          <a:stretch>
            <a:fillRect/>
          </a:stretch>
        </p:blipFill>
        <p:spPr>
          <a:xfrm>
            <a:off x="5013262" y="2505075"/>
            <a:ext cx="3119564" cy="3684588"/>
          </a:xfrm>
          <a:prstGeom prst="rect">
            <a:avLst/>
          </a:prstGeom>
        </p:spPr>
      </p:pic>
    </p:spTree>
    <p:extLst>
      <p:ext uri="{BB962C8B-B14F-4D97-AF65-F5344CB8AC3E}">
        <p14:creationId xmlns:p14="http://schemas.microsoft.com/office/powerpoint/2010/main" val="1461481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A metrological traceability chain of measurement results in a medical laboratory test.  ">
            <a:extLst>
              <a:ext uri="{FF2B5EF4-FFF2-40B4-BE49-F238E27FC236}">
                <a16:creationId xmlns:a16="http://schemas.microsoft.com/office/drawing/2014/main" id="{E7E847F2-E5C8-1475-D4FE-DC873C0EA32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82600" y="1179830"/>
            <a:ext cx="8178799" cy="4498339"/>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D616FD42-97B2-4B04-9D34-8A485015245A}"/>
              </a:ext>
            </a:extLst>
          </p:cNvPr>
          <p:cNvSpPr>
            <a:spLocks noGrp="1"/>
          </p:cNvSpPr>
          <p:nvPr>
            <p:ph type="ftr" sz="quarter" idx="3"/>
          </p:nvPr>
        </p:nvSpPr>
        <p:spPr>
          <a:xfrm>
            <a:off x="3028950" y="6356350"/>
            <a:ext cx="3086100" cy="365125"/>
          </a:xfrm>
        </p:spPr>
        <p:txBody>
          <a:bodyPr vert="horz" lIns="91440" tIns="45720" rIns="91440" bIns="45720" rtlCol="0" anchor="ctr">
            <a:normAutofit/>
          </a:bodyPr>
          <a:lstStyle/>
          <a:p>
            <a:pPr algn="ctr" defTabSz="914400">
              <a:spcAft>
                <a:spcPts val="600"/>
              </a:spcAft>
            </a:pPr>
            <a:r>
              <a:rPr lang="en-US" kern="1200">
                <a:solidFill>
                  <a:schemeClr val="tx1">
                    <a:tint val="75000"/>
                  </a:schemeClr>
                </a:solidFill>
                <a:latin typeface="+mn-lt"/>
                <a:ea typeface="+mn-ea"/>
                <a:cs typeface="+mn-cs"/>
              </a:rPr>
              <a:t>tescometering.com</a:t>
            </a:r>
          </a:p>
        </p:txBody>
      </p:sp>
      <p:sp>
        <p:nvSpPr>
          <p:cNvPr id="7" name="Slide Number Placeholder 6">
            <a:extLst>
              <a:ext uri="{FF2B5EF4-FFF2-40B4-BE49-F238E27FC236}">
                <a16:creationId xmlns:a16="http://schemas.microsoft.com/office/drawing/2014/main" id="{ADFC9B82-B35E-431F-87A6-86EA171E86A6}"/>
              </a:ext>
            </a:extLst>
          </p:cNvPr>
          <p:cNvSpPr>
            <a:spLocks noGrp="1"/>
          </p:cNvSpPr>
          <p:nvPr>
            <p:ph type="sldNum" sz="quarter" idx="4"/>
          </p:nvPr>
        </p:nvSpPr>
        <p:spPr>
          <a:xfrm>
            <a:off x="6457950" y="6356350"/>
            <a:ext cx="2057400" cy="365125"/>
          </a:xfrm>
        </p:spPr>
        <p:txBody>
          <a:bodyPr vert="horz" lIns="91440" tIns="45720" rIns="91440" bIns="45720" rtlCol="0" anchor="ctr">
            <a:normAutofit/>
          </a:bodyPr>
          <a:lstStyle/>
          <a:p>
            <a:pPr defTabSz="914400">
              <a:spcAft>
                <a:spcPts val="600"/>
              </a:spcAft>
            </a:pPr>
            <a:fld id="{4BEAC4C4-F0A7-4B61-A827-E4198D078267}" type="slidenum">
              <a:rPr lang="en-US" smtClean="0"/>
              <a:pPr defTabSz="914400">
                <a:spcAft>
                  <a:spcPts val="600"/>
                </a:spcAft>
              </a:pPr>
              <a:t>13</a:t>
            </a:fld>
            <a:endParaRPr lang="en-US"/>
          </a:p>
        </p:txBody>
      </p:sp>
    </p:spTree>
    <p:extLst>
      <p:ext uri="{BB962C8B-B14F-4D97-AF65-F5344CB8AC3E}">
        <p14:creationId xmlns:p14="http://schemas.microsoft.com/office/powerpoint/2010/main" val="260096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9777-721F-4F36-96FE-CF7BC0EB5AAB}"/>
              </a:ext>
            </a:extLst>
          </p:cNvPr>
          <p:cNvSpPr>
            <a:spLocks noGrp="1"/>
          </p:cNvSpPr>
          <p:nvPr>
            <p:ph type="title"/>
          </p:nvPr>
        </p:nvSpPr>
        <p:spPr>
          <a:xfrm>
            <a:off x="651229" y="1055546"/>
            <a:ext cx="4778728" cy="547863"/>
          </a:xfrm>
        </p:spPr>
        <p:txBody>
          <a:bodyPr/>
          <a:lstStyle/>
          <a:p>
            <a:r>
              <a:rPr lang="en-US" sz="2400" b="1" dirty="0">
                <a:solidFill>
                  <a:schemeClr val="tx1"/>
                </a:solidFill>
                <a:latin typeface="+mn-lt"/>
                <a:ea typeface="+mn-ea"/>
                <a:cs typeface="+mn-cs"/>
              </a:rPr>
              <a:t>2.42 metrological traceability chain</a:t>
            </a:r>
          </a:p>
        </p:txBody>
      </p:sp>
      <p:sp>
        <p:nvSpPr>
          <p:cNvPr id="6" name="Footer Placeholder 5">
            <a:extLst>
              <a:ext uri="{FF2B5EF4-FFF2-40B4-BE49-F238E27FC236}">
                <a16:creationId xmlns:a16="http://schemas.microsoft.com/office/drawing/2014/main" id="{9CBE88DB-F710-4C66-9753-AEF62A9AB362}"/>
              </a:ext>
            </a:extLst>
          </p:cNvPr>
          <p:cNvSpPr>
            <a:spLocks noGrp="1"/>
          </p:cNvSpPr>
          <p:nvPr>
            <p:ph type="ftr" sz="quarter" idx="3"/>
          </p:nvPr>
        </p:nvSpPr>
        <p:spPr/>
        <p:txBody>
          <a:bodyPr/>
          <a:lstStyle/>
          <a:p>
            <a:r>
              <a:rPr lang="en-US"/>
              <a:t>tescometering.com</a:t>
            </a:r>
            <a:endParaRPr lang="en-US" dirty="0"/>
          </a:p>
        </p:txBody>
      </p:sp>
      <p:sp>
        <p:nvSpPr>
          <p:cNvPr id="7" name="Slide Number Placeholder 6">
            <a:extLst>
              <a:ext uri="{FF2B5EF4-FFF2-40B4-BE49-F238E27FC236}">
                <a16:creationId xmlns:a16="http://schemas.microsoft.com/office/drawing/2014/main" id="{9C8A5861-5583-451E-A93A-2602249B26F7}"/>
              </a:ext>
            </a:extLst>
          </p:cNvPr>
          <p:cNvSpPr>
            <a:spLocks noGrp="1"/>
          </p:cNvSpPr>
          <p:nvPr>
            <p:ph type="sldNum" sz="quarter" idx="4"/>
          </p:nvPr>
        </p:nvSpPr>
        <p:spPr/>
        <p:txBody>
          <a:bodyPr/>
          <a:lstStyle/>
          <a:p>
            <a:fld id="{4BEAC4C4-F0A7-4B61-A827-E4198D078267}" type="slidenum">
              <a:rPr lang="en-US" smtClean="0"/>
              <a:t>14</a:t>
            </a:fld>
            <a:endParaRPr lang="en-US" dirty="0"/>
          </a:p>
        </p:txBody>
      </p:sp>
      <p:pic>
        <p:nvPicPr>
          <p:cNvPr id="12" name="Content Placeholder 3">
            <a:extLst>
              <a:ext uri="{FF2B5EF4-FFF2-40B4-BE49-F238E27FC236}">
                <a16:creationId xmlns:a16="http://schemas.microsoft.com/office/drawing/2014/main" id="{52E78B94-9EA3-3BE6-07A6-DAD4BF3DB84D}"/>
              </a:ext>
            </a:extLst>
          </p:cNvPr>
          <p:cNvPicPr>
            <a:picLocks noGrp="1" noChangeAspect="1"/>
          </p:cNvPicPr>
          <p:nvPr>
            <p:ph idx="1"/>
          </p:nvPr>
        </p:nvPicPr>
        <p:blipFill>
          <a:blip r:embed="rId3"/>
          <a:stretch>
            <a:fillRect/>
          </a:stretch>
        </p:blipFill>
        <p:spPr>
          <a:xfrm>
            <a:off x="1738488" y="1603409"/>
            <a:ext cx="3206267" cy="2110247"/>
          </a:xfrm>
        </p:spPr>
      </p:pic>
      <p:pic>
        <p:nvPicPr>
          <p:cNvPr id="12292" name="Picture 4" descr="Metrological Traceability - Customer Product Traceability | Transcat">
            <a:extLst>
              <a:ext uri="{FF2B5EF4-FFF2-40B4-BE49-F238E27FC236}">
                <a16:creationId xmlns:a16="http://schemas.microsoft.com/office/drawing/2014/main" id="{4B3B73DA-C652-0071-42B0-6BD6799FD3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610"/>
          <a:stretch/>
        </p:blipFill>
        <p:spPr bwMode="auto">
          <a:xfrm>
            <a:off x="0" y="4199467"/>
            <a:ext cx="9144000" cy="2658533"/>
          </a:xfrm>
          <a:prstGeom prst="rect">
            <a:avLst/>
          </a:prstGeom>
          <a:noFill/>
          <a:extLst>
            <a:ext uri="{909E8E84-426E-40DD-AFC4-6F175D3DCCD1}">
              <a14:hiddenFill xmlns:a14="http://schemas.microsoft.com/office/drawing/2010/main">
                <a:solidFill>
                  <a:srgbClr val="FFFFFF"/>
                </a:solidFill>
              </a14:hiddenFill>
            </a:ext>
          </a:extLst>
        </p:spPr>
      </p:pic>
      <p:pic>
        <p:nvPicPr>
          <p:cNvPr id="13" name="Content Placeholder 3">
            <a:extLst>
              <a:ext uri="{FF2B5EF4-FFF2-40B4-BE49-F238E27FC236}">
                <a16:creationId xmlns:a16="http://schemas.microsoft.com/office/drawing/2014/main" id="{B3B0970F-C3FA-D798-2D3E-178B8A0D9A07}"/>
              </a:ext>
            </a:extLst>
          </p:cNvPr>
          <p:cNvPicPr>
            <a:picLocks noChangeAspect="1"/>
          </p:cNvPicPr>
          <p:nvPr/>
        </p:nvPicPr>
        <p:blipFill>
          <a:blip r:embed="rId5"/>
          <a:stretch>
            <a:fillRect/>
          </a:stretch>
        </p:blipFill>
        <p:spPr>
          <a:xfrm>
            <a:off x="767544" y="1907237"/>
            <a:ext cx="4662413" cy="1475447"/>
          </a:xfrm>
          <a:prstGeom prst="rect">
            <a:avLst/>
          </a:prstGeom>
        </p:spPr>
      </p:pic>
    </p:spTree>
    <p:extLst>
      <p:ext uri="{BB962C8B-B14F-4D97-AF65-F5344CB8AC3E}">
        <p14:creationId xmlns:p14="http://schemas.microsoft.com/office/powerpoint/2010/main" val="2832554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C23E-D545-F3EF-3215-106F3875ED13}"/>
              </a:ext>
            </a:extLst>
          </p:cNvPr>
          <p:cNvSpPr>
            <a:spLocks noGrp="1"/>
          </p:cNvSpPr>
          <p:nvPr>
            <p:ph type="title"/>
          </p:nvPr>
        </p:nvSpPr>
        <p:spPr/>
        <p:txBody>
          <a:bodyPr/>
          <a:lstStyle/>
          <a:p>
            <a:r>
              <a:rPr lang="en-US" dirty="0"/>
              <a:t>Calibration Hierarchy</a:t>
            </a:r>
          </a:p>
        </p:txBody>
      </p:sp>
      <p:sp>
        <p:nvSpPr>
          <p:cNvPr id="4" name="Footer Placeholder 3">
            <a:extLst>
              <a:ext uri="{FF2B5EF4-FFF2-40B4-BE49-F238E27FC236}">
                <a16:creationId xmlns:a16="http://schemas.microsoft.com/office/drawing/2014/main" id="{F1B4B128-8804-AF75-1423-D38880B7B300}"/>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9BE5E7AF-4D3C-C539-CFDB-14CF330A1AFB}"/>
              </a:ext>
            </a:extLst>
          </p:cNvPr>
          <p:cNvSpPr>
            <a:spLocks noGrp="1"/>
          </p:cNvSpPr>
          <p:nvPr>
            <p:ph type="sldNum" sz="quarter" idx="4"/>
          </p:nvPr>
        </p:nvSpPr>
        <p:spPr/>
        <p:txBody>
          <a:bodyPr/>
          <a:lstStyle/>
          <a:p>
            <a:fld id="{4BEAC4C4-F0A7-4B61-A827-E4198D078267}" type="slidenum">
              <a:rPr lang="en-US" smtClean="0"/>
              <a:t>15</a:t>
            </a:fld>
            <a:endParaRPr lang="en-US" dirty="0"/>
          </a:p>
        </p:txBody>
      </p:sp>
      <p:pic>
        <p:nvPicPr>
          <p:cNvPr id="11268" name="Picture 4" descr="xDevs.com | Updated 2019 SI units transfers @xDevs labs">
            <a:extLst>
              <a:ext uri="{FF2B5EF4-FFF2-40B4-BE49-F238E27FC236}">
                <a16:creationId xmlns:a16="http://schemas.microsoft.com/office/drawing/2014/main" id="{6AF11DA6-11E8-D3CF-24E1-28B841DD08B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28148" y="1309688"/>
            <a:ext cx="7087704" cy="484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281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AC34-B4FC-3FE2-5DCD-0E291B0A5E16}"/>
              </a:ext>
            </a:extLst>
          </p:cNvPr>
          <p:cNvSpPr>
            <a:spLocks noGrp="1"/>
          </p:cNvSpPr>
          <p:nvPr>
            <p:ph type="title"/>
          </p:nvPr>
        </p:nvSpPr>
        <p:spPr/>
        <p:txBody>
          <a:bodyPr/>
          <a:lstStyle/>
          <a:p>
            <a:r>
              <a:rPr lang="en-US" dirty="0"/>
              <a:t>“NIST Traceability”</a:t>
            </a:r>
          </a:p>
        </p:txBody>
      </p:sp>
      <p:sp>
        <p:nvSpPr>
          <p:cNvPr id="3" name="Content Placeholder 2">
            <a:extLst>
              <a:ext uri="{FF2B5EF4-FFF2-40B4-BE49-F238E27FC236}">
                <a16:creationId xmlns:a16="http://schemas.microsoft.com/office/drawing/2014/main" id="{0477306D-86B3-01E4-73D7-3818886DC571}"/>
              </a:ext>
            </a:extLst>
          </p:cNvPr>
          <p:cNvSpPr>
            <a:spLocks noGrp="1"/>
          </p:cNvSpPr>
          <p:nvPr>
            <p:ph idx="1"/>
          </p:nvPr>
        </p:nvSpPr>
        <p:spPr/>
        <p:txBody>
          <a:bodyPr>
            <a:normAutofit fontScale="85000" lnSpcReduction="10000"/>
          </a:bodyPr>
          <a:lstStyle/>
          <a:p>
            <a:r>
              <a:rPr lang="en-US" dirty="0"/>
              <a:t>Why is it that the Industry requires “NIST traceability”?</a:t>
            </a:r>
          </a:p>
          <a:p>
            <a:pPr lvl="1"/>
            <a:r>
              <a:rPr lang="en-US" dirty="0"/>
              <a:t>NAVY</a:t>
            </a:r>
          </a:p>
          <a:p>
            <a:pPr lvl="1"/>
            <a:r>
              <a:rPr lang="en-US" dirty="0"/>
              <a:t>MIL-SPEC</a:t>
            </a:r>
          </a:p>
          <a:p>
            <a:pPr lvl="1"/>
            <a:r>
              <a:rPr lang="en-US" dirty="0"/>
              <a:t>ANSI Z540.1</a:t>
            </a:r>
          </a:p>
          <a:p>
            <a:r>
              <a:rPr lang="en-US" dirty="0"/>
              <a:t>Risk Mitigation</a:t>
            </a:r>
          </a:p>
          <a:p>
            <a:r>
              <a:rPr lang="en-US" dirty="0"/>
              <a:t>Measurement veracity</a:t>
            </a:r>
          </a:p>
          <a:p>
            <a:r>
              <a:rPr lang="en-US" dirty="0"/>
              <a:t>Where do I find this information?</a:t>
            </a:r>
          </a:p>
          <a:p>
            <a:pPr lvl="1"/>
            <a:r>
              <a:rPr lang="en-US" dirty="0"/>
              <a:t>Calibration Certificate – Traceability statement</a:t>
            </a:r>
          </a:p>
          <a:p>
            <a:pPr lvl="1"/>
            <a:r>
              <a:rPr lang="en-US" dirty="0"/>
              <a:t>Guaranteed on a 17025 Cal report/certificate</a:t>
            </a:r>
          </a:p>
          <a:p>
            <a:pPr lvl="2"/>
            <a:r>
              <a:rPr lang="en-US" dirty="0"/>
              <a:t>Look for the Logo/stamp</a:t>
            </a:r>
          </a:p>
          <a:p>
            <a:r>
              <a:rPr lang="en-US" dirty="0"/>
              <a:t>Traceable to the International System of Units (SI), through National Metrology Institutes e.g. NIST, NRC, NPL, etc.), via </a:t>
            </a:r>
            <a:r>
              <a:rPr lang="en-US" dirty="0" err="1"/>
              <a:t>ratiometric</a:t>
            </a:r>
            <a:r>
              <a:rPr lang="en-US" dirty="0"/>
              <a:t> techniques, or natural physical constants.</a:t>
            </a:r>
          </a:p>
          <a:p>
            <a:pPr lvl="1"/>
            <a:r>
              <a:rPr lang="en-US" dirty="0"/>
              <a:t>“Traceable to SI”</a:t>
            </a:r>
          </a:p>
          <a:p>
            <a:pPr marL="0" indent="0">
              <a:buNone/>
            </a:pPr>
            <a:endParaRPr lang="en-US" dirty="0"/>
          </a:p>
        </p:txBody>
      </p:sp>
      <p:sp>
        <p:nvSpPr>
          <p:cNvPr id="4" name="Footer Placeholder 3">
            <a:extLst>
              <a:ext uri="{FF2B5EF4-FFF2-40B4-BE49-F238E27FC236}">
                <a16:creationId xmlns:a16="http://schemas.microsoft.com/office/drawing/2014/main" id="{D712A0E5-306C-0038-9559-FB22A97B087C}"/>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D8A36247-BEA4-7D79-E579-BC5BB50270B2}"/>
              </a:ext>
            </a:extLst>
          </p:cNvPr>
          <p:cNvSpPr>
            <a:spLocks noGrp="1"/>
          </p:cNvSpPr>
          <p:nvPr>
            <p:ph type="sldNum" sz="quarter" idx="4"/>
          </p:nvPr>
        </p:nvSpPr>
        <p:spPr/>
        <p:txBody>
          <a:bodyPr/>
          <a:lstStyle/>
          <a:p>
            <a:fld id="{4BEAC4C4-F0A7-4B61-A827-E4198D078267}" type="slidenum">
              <a:rPr lang="en-US" smtClean="0"/>
              <a:t>16</a:t>
            </a:fld>
            <a:endParaRPr lang="en-US" dirty="0"/>
          </a:p>
        </p:txBody>
      </p:sp>
    </p:spTree>
    <p:extLst>
      <p:ext uri="{BB962C8B-B14F-4D97-AF65-F5344CB8AC3E}">
        <p14:creationId xmlns:p14="http://schemas.microsoft.com/office/powerpoint/2010/main" val="1838223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DAE5-1643-ED80-0F15-2FBA8E348D56}"/>
              </a:ext>
            </a:extLst>
          </p:cNvPr>
          <p:cNvSpPr>
            <a:spLocks noGrp="1"/>
          </p:cNvSpPr>
          <p:nvPr>
            <p:ph type="title"/>
          </p:nvPr>
        </p:nvSpPr>
        <p:spPr/>
        <p:txBody>
          <a:bodyPr/>
          <a:lstStyle/>
          <a:p>
            <a:pPr algn="ctr"/>
            <a:r>
              <a:rPr lang="en-US" sz="5400" dirty="0"/>
              <a:t>Comments, Questions, Discussion</a:t>
            </a:r>
          </a:p>
        </p:txBody>
      </p:sp>
      <p:sp>
        <p:nvSpPr>
          <p:cNvPr id="3" name="Text Placeholder 2">
            <a:extLst>
              <a:ext uri="{FF2B5EF4-FFF2-40B4-BE49-F238E27FC236}">
                <a16:creationId xmlns:a16="http://schemas.microsoft.com/office/drawing/2014/main" id="{151249B1-2FAB-7D55-F374-C4985BC96034}"/>
              </a:ext>
            </a:extLst>
          </p:cNvPr>
          <p:cNvSpPr>
            <a:spLocks noGrp="1"/>
          </p:cNvSpPr>
          <p:nvPr>
            <p:ph type="body" idx="1"/>
          </p:nvPr>
        </p:nvSpPr>
        <p:spPr>
          <a:xfrm>
            <a:off x="1672280" y="3672392"/>
            <a:ext cx="6838307" cy="1960764"/>
          </a:xfrm>
        </p:spPr>
        <p:txBody>
          <a:bodyPr>
            <a:normAutofit fontScale="92500" lnSpcReduction="10000"/>
          </a:bodyPr>
          <a:lstStyle/>
          <a:p>
            <a:r>
              <a:rPr lang="en-US" dirty="0"/>
              <a:t>Carson Scaccetti</a:t>
            </a:r>
          </a:p>
          <a:p>
            <a:r>
              <a:rPr lang="en-US" dirty="0"/>
              <a:t>TESCO – The Eastern Specialty Company</a:t>
            </a:r>
          </a:p>
          <a:p>
            <a:r>
              <a:rPr lang="en-US" dirty="0"/>
              <a:t>Laboratory Manager</a:t>
            </a:r>
          </a:p>
          <a:p>
            <a:r>
              <a:rPr lang="en-US" dirty="0"/>
              <a:t>Carson.Scaccetti@tescometering.com</a:t>
            </a:r>
          </a:p>
          <a:p>
            <a:r>
              <a:rPr lang="en-US" dirty="0"/>
              <a:t>215-228-0500 EXT 272</a:t>
            </a:r>
          </a:p>
        </p:txBody>
      </p:sp>
      <p:sp>
        <p:nvSpPr>
          <p:cNvPr id="4" name="Footer Placeholder 3">
            <a:extLst>
              <a:ext uri="{FF2B5EF4-FFF2-40B4-BE49-F238E27FC236}">
                <a16:creationId xmlns:a16="http://schemas.microsoft.com/office/drawing/2014/main" id="{B0F57A14-6186-AB87-2F9B-827925B3B2D8}"/>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A4D93FA8-D409-AB82-09C4-D0B172E01936}"/>
              </a:ext>
            </a:extLst>
          </p:cNvPr>
          <p:cNvSpPr>
            <a:spLocks noGrp="1"/>
          </p:cNvSpPr>
          <p:nvPr>
            <p:ph type="sldNum" sz="quarter" idx="4"/>
          </p:nvPr>
        </p:nvSpPr>
        <p:spPr/>
        <p:txBody>
          <a:bodyPr/>
          <a:lstStyle/>
          <a:p>
            <a:fld id="{4BEAC4C4-F0A7-4B61-A827-E4198D078267}" type="slidenum">
              <a:rPr lang="en-US" smtClean="0"/>
              <a:t>17</a:t>
            </a:fld>
            <a:endParaRPr lang="en-US" dirty="0"/>
          </a:p>
        </p:txBody>
      </p:sp>
    </p:spTree>
    <p:extLst>
      <p:ext uri="{BB962C8B-B14F-4D97-AF65-F5344CB8AC3E}">
        <p14:creationId xmlns:p14="http://schemas.microsoft.com/office/powerpoint/2010/main" val="477645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p:txBody>
          <a:bodyPr/>
          <a:lstStyle/>
          <a:p>
            <a:r>
              <a:rPr lang="en-US" dirty="0">
                <a:latin typeface="+mj-lt"/>
                <a:cs typeface="Arial" panose="020B0604020202020204" pitchFamily="34" charset="0"/>
              </a:rPr>
              <a:t>sources</a:t>
            </a: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p:txBody>
          <a:bodyPr>
            <a:normAutofit fontScale="85000" lnSpcReduction="20000"/>
          </a:bodyPr>
          <a:lstStyle/>
          <a:p>
            <a:r>
              <a:rPr lang="en-US" dirty="0">
                <a:hlinkClick r:id="rId3"/>
              </a:rPr>
              <a:t>https://www.unido.org/sites/default/files/2014-02/2_NMI_highres_0.pdf</a:t>
            </a:r>
            <a:endParaRPr lang="en-US" dirty="0"/>
          </a:p>
          <a:p>
            <a:r>
              <a:rPr lang="en-US" dirty="0">
                <a:hlinkClick r:id="rId4"/>
              </a:rPr>
              <a:t>https://www.iso.org/sites/JCGM/VIM/JCGM_200e_FILES/MAIN_JCGM_200e/05_e.html</a:t>
            </a:r>
            <a:endParaRPr lang="en-US" dirty="0"/>
          </a:p>
          <a:p>
            <a:r>
              <a:rPr lang="en-US" dirty="0">
                <a:hlinkClick r:id="rId5"/>
              </a:rPr>
              <a:t>https://www.nist.gov/timelinelist</a:t>
            </a:r>
            <a:endParaRPr lang="en-US" dirty="0"/>
          </a:p>
          <a:p>
            <a:r>
              <a:rPr lang="en-US" dirty="0">
                <a:hlinkClick r:id="rId6"/>
              </a:rPr>
              <a:t>https://www.ri.se/en/national-metrology-center#:~:text=National%20metrology%20institutes%20(NMIs)%20have,traceability%20for%2032%20physical%20quantities</a:t>
            </a:r>
            <a:r>
              <a:rPr lang="en-US" dirty="0"/>
              <a:t>.</a:t>
            </a:r>
          </a:p>
          <a:p>
            <a:r>
              <a:rPr lang="en-US" dirty="0">
                <a:hlinkClick r:id="rId7"/>
              </a:rPr>
              <a:t>https://www.nist.gov/image/nist-logo-blue</a:t>
            </a:r>
            <a:endParaRPr lang="en-US" dirty="0"/>
          </a:p>
          <a:p>
            <a:r>
              <a:rPr lang="en-US" dirty="0">
                <a:hlinkClick r:id="rId8"/>
              </a:rPr>
              <a:t>https://www.nist.gov/pml/history-nist-quantum-voltage-standards/1980s-history-nist-quantum-voltage-standards</a:t>
            </a:r>
            <a:endParaRPr lang="en-US" dirty="0"/>
          </a:p>
          <a:p>
            <a:r>
              <a:rPr lang="en-US" dirty="0">
                <a:hlinkClick r:id="rId9"/>
              </a:rPr>
              <a:t>https://www.nist.gov/about-nist</a:t>
            </a:r>
            <a:endParaRPr lang="en-US" dirty="0"/>
          </a:p>
          <a:p>
            <a:r>
              <a:rPr lang="en-US" dirty="0">
                <a:hlinkClick r:id="rId10"/>
              </a:rPr>
              <a:t>https://safetyculture.com/topics/iso-17025/</a:t>
            </a:r>
            <a:endParaRPr lang="en-US" dirty="0"/>
          </a:p>
          <a:p>
            <a:pPr marL="0" indent="0">
              <a:buNone/>
            </a:pPr>
            <a:endParaRPr lang="en-US" dirty="0"/>
          </a:p>
          <a:p>
            <a:endParaRPr lang="en-US" dirty="0"/>
          </a:p>
          <a:p>
            <a:endParaRPr lang="en-US" dirty="0"/>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18</a:t>
            </a:fld>
            <a:endParaRPr lang="en-US" dirty="0"/>
          </a:p>
        </p:txBody>
      </p:sp>
    </p:spTree>
    <p:extLst>
      <p:ext uri="{BB962C8B-B14F-4D97-AF65-F5344CB8AC3E}">
        <p14:creationId xmlns:p14="http://schemas.microsoft.com/office/powerpoint/2010/main" val="1091226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p:txBody>
          <a:bodyPr/>
          <a:lstStyle/>
          <a:p>
            <a:r>
              <a:rPr lang="en-US" dirty="0">
                <a:latin typeface="+mj-lt"/>
                <a:cs typeface="Arial" panose="020B0604020202020204" pitchFamily="34" charset="0"/>
              </a:rPr>
              <a:t>sources</a:t>
            </a: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p:txBody>
          <a:bodyPr>
            <a:normAutofit fontScale="70000" lnSpcReduction="20000"/>
          </a:bodyPr>
          <a:lstStyle/>
          <a:p>
            <a:r>
              <a:rPr lang="en-US" dirty="0">
                <a:hlinkClick r:id="rId3"/>
              </a:rPr>
              <a:t>https://share.ansi.org/Shared%20Documents/Standards%20Activities/International%20Standardization/Standards%20Alliance/Handbook/StandardsAlliance-Handbook-2022-SECTION1.pdf</a:t>
            </a:r>
            <a:endParaRPr lang="en-US" dirty="0"/>
          </a:p>
          <a:p>
            <a:r>
              <a:rPr lang="en-US" dirty="0">
                <a:hlinkClick r:id="rId4"/>
              </a:rPr>
              <a:t>https://www.bipm.org/documents/20126/2071204/JCGM_100_2008_E.pdf</a:t>
            </a:r>
            <a:endParaRPr lang="en-US" dirty="0"/>
          </a:p>
          <a:p>
            <a:r>
              <a:rPr lang="en-US" dirty="0">
                <a:hlinkClick r:id="rId5"/>
              </a:rPr>
              <a:t>https://iaf.nu/en/about-iaf-mla/</a:t>
            </a:r>
            <a:endParaRPr lang="en-US" dirty="0"/>
          </a:p>
          <a:p>
            <a:r>
              <a:rPr lang="en-US" dirty="0">
                <a:hlinkClick r:id="rId6"/>
              </a:rPr>
              <a:t>https://en.wikipedia.org/wiki/Metre_Convention</a:t>
            </a:r>
            <a:endParaRPr lang="en-US" dirty="0"/>
          </a:p>
          <a:p>
            <a:r>
              <a:rPr lang="en-US" dirty="0">
                <a:hlinkClick r:id="rId7"/>
              </a:rPr>
              <a:t>https://www.oiml.org/en/about/mou/ilac-iaf</a:t>
            </a:r>
            <a:endParaRPr lang="en-US" dirty="0"/>
          </a:p>
          <a:p>
            <a:r>
              <a:rPr lang="en-US" dirty="0">
                <a:hlinkClick r:id="rId8"/>
              </a:rPr>
              <a:t>https://www.iso.org/about-us.html#:~:text=SI%20%2D%20International%20System%20of%20Units&amp;text=In%201960%2C%20ISO%20publishes%20the,and%20the%20second%20for%20time</a:t>
            </a:r>
            <a:endParaRPr lang="en-US" dirty="0"/>
          </a:p>
          <a:p>
            <a:r>
              <a:rPr lang="en-US" dirty="0">
                <a:hlinkClick r:id="rId9"/>
              </a:rPr>
              <a:t>https://anab.ansi.org/about-anab/faq#:~:text=ANAB%20is%20a%20signatory%20of,Pacific%20Accreditation%20Cooperation%20(APAC)</a:t>
            </a:r>
            <a:endParaRPr lang="en-US" dirty="0"/>
          </a:p>
          <a:p>
            <a:r>
              <a:rPr lang="en-US" dirty="0">
                <a:hlinkClick r:id="rId10"/>
              </a:rPr>
              <a:t>https://www.researchgate.net/figure/A-metrological-traceability-chain-of-measurement-results-in-a-medical-laboratory-test_fig2_303289783</a:t>
            </a:r>
            <a:endParaRPr lang="en-US" dirty="0"/>
          </a:p>
          <a:p>
            <a:endParaRPr lang="en-US" dirty="0"/>
          </a:p>
          <a:p>
            <a:endParaRPr lang="en-US" dirty="0"/>
          </a:p>
          <a:p>
            <a:endParaRPr lang="en-US" dirty="0"/>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19</a:t>
            </a:fld>
            <a:endParaRPr lang="en-US" dirty="0"/>
          </a:p>
        </p:txBody>
      </p:sp>
    </p:spTree>
    <p:extLst>
      <p:ext uri="{BB962C8B-B14F-4D97-AF65-F5344CB8AC3E}">
        <p14:creationId xmlns:p14="http://schemas.microsoft.com/office/powerpoint/2010/main" val="2549017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3F14-5CB4-49AC-BD53-A23640203764}"/>
              </a:ext>
            </a:extLst>
          </p:cNvPr>
          <p:cNvSpPr>
            <a:spLocks noGrp="1"/>
          </p:cNvSpPr>
          <p:nvPr>
            <p:ph type="title"/>
          </p:nvPr>
        </p:nvSpPr>
        <p:spPr/>
        <p:txBody>
          <a:bodyPr/>
          <a:lstStyle/>
          <a:p>
            <a:r>
              <a:rPr lang="en-US" dirty="0"/>
              <a:t>Who is NIST</a:t>
            </a:r>
          </a:p>
        </p:txBody>
      </p:sp>
      <p:graphicFrame>
        <p:nvGraphicFramePr>
          <p:cNvPr id="1032" name="Content Placeholder 3">
            <a:extLst>
              <a:ext uri="{FF2B5EF4-FFF2-40B4-BE49-F238E27FC236}">
                <a16:creationId xmlns:a16="http://schemas.microsoft.com/office/drawing/2014/main" id="{8D3C4AF7-1D7B-513E-42FE-4E9695D25B53}"/>
              </a:ext>
            </a:extLst>
          </p:cNvPr>
          <p:cNvGraphicFramePr>
            <a:graphicFrameLocks noGrp="1"/>
          </p:cNvGraphicFramePr>
          <p:nvPr>
            <p:ph sz="half" idx="2"/>
            <p:extLst>
              <p:ext uri="{D42A27DB-BD31-4B8C-83A1-F6EECF244321}">
                <p14:modId xmlns:p14="http://schemas.microsoft.com/office/powerpoint/2010/main" val="2571136094"/>
              </p:ext>
            </p:extLst>
          </p:nvPr>
        </p:nvGraphicFramePr>
        <p:xfrm>
          <a:off x="4629150" y="1825625"/>
          <a:ext cx="38862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a:extLst>
              <a:ext uri="{FF2B5EF4-FFF2-40B4-BE49-F238E27FC236}">
                <a16:creationId xmlns:a16="http://schemas.microsoft.com/office/drawing/2014/main" id="{928298E3-FE42-4B76-88F9-CC4403C16CFF}"/>
              </a:ext>
            </a:extLst>
          </p:cNvPr>
          <p:cNvSpPr>
            <a:spLocks noGrp="1"/>
          </p:cNvSpPr>
          <p:nvPr>
            <p:ph type="ftr" sz="quarter" idx="3"/>
          </p:nvPr>
        </p:nvSpPr>
        <p:spPr/>
        <p:txBody>
          <a:bodyPr/>
          <a:lstStyle/>
          <a:p>
            <a:r>
              <a:rPr lang="en-US"/>
              <a:t>tescometering.com</a:t>
            </a:r>
            <a:endParaRPr lang="en-US" dirty="0"/>
          </a:p>
        </p:txBody>
      </p:sp>
      <p:sp>
        <p:nvSpPr>
          <p:cNvPr id="7" name="Slide Number Placeholder 6">
            <a:extLst>
              <a:ext uri="{FF2B5EF4-FFF2-40B4-BE49-F238E27FC236}">
                <a16:creationId xmlns:a16="http://schemas.microsoft.com/office/drawing/2014/main" id="{3BD28621-06E0-4F9F-B64E-EE06D93AC061}"/>
              </a:ext>
            </a:extLst>
          </p:cNvPr>
          <p:cNvSpPr>
            <a:spLocks noGrp="1"/>
          </p:cNvSpPr>
          <p:nvPr>
            <p:ph type="sldNum" sz="quarter" idx="4"/>
          </p:nvPr>
        </p:nvSpPr>
        <p:spPr/>
        <p:txBody>
          <a:bodyPr/>
          <a:lstStyle/>
          <a:p>
            <a:fld id="{4BEAC4C4-F0A7-4B61-A827-E4198D078267}" type="slidenum">
              <a:rPr lang="en-US" smtClean="0"/>
              <a:t>2</a:t>
            </a:fld>
            <a:endParaRPr lang="en-US" dirty="0"/>
          </a:p>
        </p:txBody>
      </p:sp>
      <p:pic>
        <p:nvPicPr>
          <p:cNvPr id="1026" name="Picture 2" descr="Blue version of the NIST logo">
            <a:extLst>
              <a:ext uri="{FF2B5EF4-FFF2-40B4-BE49-F238E27FC236}">
                <a16:creationId xmlns:a16="http://schemas.microsoft.com/office/drawing/2014/main" id="{6CB39C2F-9693-FE48-8B66-AAA7C7E5A3C3}"/>
              </a:ext>
            </a:extLst>
          </p:cNvPr>
          <p:cNvPicPr>
            <a:picLocks noGrp="1" noChangeAspect="1" noChangeArrowheads="1"/>
          </p:cNvPicPr>
          <p:nvPr>
            <p:ph sz="half" idx="1"/>
          </p:nvPr>
        </p:nvPicPr>
        <p:blipFill>
          <a:blip r:embed="rId8">
            <a:extLst>
              <a:ext uri="{28A0092B-C50C-407E-A947-70E740481C1C}">
                <a14:useLocalDpi xmlns:a14="http://schemas.microsoft.com/office/drawing/2010/main" val="0"/>
              </a:ext>
            </a:extLst>
          </a:blip>
          <a:srcRect/>
          <a:stretch>
            <a:fillRect/>
          </a:stretch>
        </p:blipFill>
        <p:spPr bwMode="auto">
          <a:xfrm>
            <a:off x="628650" y="2612537"/>
            <a:ext cx="3109473" cy="138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784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3F14-5CB4-49AC-BD53-A23640203764}"/>
              </a:ext>
            </a:extLst>
          </p:cNvPr>
          <p:cNvSpPr>
            <a:spLocks noGrp="1"/>
          </p:cNvSpPr>
          <p:nvPr>
            <p:ph type="title"/>
          </p:nvPr>
        </p:nvSpPr>
        <p:spPr/>
        <p:txBody>
          <a:bodyPr/>
          <a:lstStyle/>
          <a:p>
            <a:r>
              <a:rPr lang="en-US" dirty="0"/>
              <a:t>NIST notables</a:t>
            </a:r>
          </a:p>
        </p:txBody>
      </p:sp>
      <p:graphicFrame>
        <p:nvGraphicFramePr>
          <p:cNvPr id="2064" name="Content Placeholder 3">
            <a:extLst>
              <a:ext uri="{FF2B5EF4-FFF2-40B4-BE49-F238E27FC236}">
                <a16:creationId xmlns:a16="http://schemas.microsoft.com/office/drawing/2014/main" id="{0947B5A2-1DBF-4623-4E4E-F52FD39EC123}"/>
              </a:ext>
            </a:extLst>
          </p:cNvPr>
          <p:cNvGraphicFramePr>
            <a:graphicFrameLocks noGrp="1"/>
          </p:cNvGraphicFramePr>
          <p:nvPr>
            <p:ph sz="half" idx="2"/>
            <p:extLst>
              <p:ext uri="{D42A27DB-BD31-4B8C-83A1-F6EECF244321}">
                <p14:modId xmlns:p14="http://schemas.microsoft.com/office/powerpoint/2010/main" val="3157511206"/>
              </p:ext>
            </p:extLst>
          </p:nvPr>
        </p:nvGraphicFramePr>
        <p:xfrm>
          <a:off x="4629150" y="1825625"/>
          <a:ext cx="38862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a:extLst>
              <a:ext uri="{FF2B5EF4-FFF2-40B4-BE49-F238E27FC236}">
                <a16:creationId xmlns:a16="http://schemas.microsoft.com/office/drawing/2014/main" id="{928298E3-FE42-4B76-88F9-CC4403C16CFF}"/>
              </a:ext>
            </a:extLst>
          </p:cNvPr>
          <p:cNvSpPr>
            <a:spLocks noGrp="1"/>
          </p:cNvSpPr>
          <p:nvPr>
            <p:ph type="ftr" sz="quarter" idx="3"/>
          </p:nvPr>
        </p:nvSpPr>
        <p:spPr/>
        <p:txBody>
          <a:bodyPr/>
          <a:lstStyle/>
          <a:p>
            <a:r>
              <a:rPr lang="en-US"/>
              <a:t>tescometering.com</a:t>
            </a:r>
            <a:endParaRPr lang="en-US" dirty="0"/>
          </a:p>
        </p:txBody>
      </p:sp>
      <p:sp>
        <p:nvSpPr>
          <p:cNvPr id="7" name="Slide Number Placeholder 6">
            <a:extLst>
              <a:ext uri="{FF2B5EF4-FFF2-40B4-BE49-F238E27FC236}">
                <a16:creationId xmlns:a16="http://schemas.microsoft.com/office/drawing/2014/main" id="{3BD28621-06E0-4F9F-B64E-EE06D93AC061}"/>
              </a:ext>
            </a:extLst>
          </p:cNvPr>
          <p:cNvSpPr>
            <a:spLocks noGrp="1"/>
          </p:cNvSpPr>
          <p:nvPr>
            <p:ph type="sldNum" sz="quarter" idx="4"/>
          </p:nvPr>
        </p:nvSpPr>
        <p:spPr/>
        <p:txBody>
          <a:bodyPr/>
          <a:lstStyle/>
          <a:p>
            <a:fld id="{4BEAC4C4-F0A7-4B61-A827-E4198D078267}" type="slidenum">
              <a:rPr lang="en-US" smtClean="0"/>
              <a:t>3</a:t>
            </a:fld>
            <a:endParaRPr lang="en-US" dirty="0"/>
          </a:p>
        </p:txBody>
      </p:sp>
      <p:pic>
        <p:nvPicPr>
          <p:cNvPr id="8" name="Picture 6" descr="First Standard Reference Material">
            <a:extLst>
              <a:ext uri="{FF2B5EF4-FFF2-40B4-BE49-F238E27FC236}">
                <a16:creationId xmlns:a16="http://schemas.microsoft.com/office/drawing/2014/main" id="{9D4B5363-39A5-20AD-36DC-4DB256788C0F}"/>
              </a:ext>
            </a:extLst>
          </p:cNvPr>
          <p:cNvPicPr>
            <a:picLocks noGrp="1" noChangeAspect="1" noChangeArrowheads="1"/>
          </p:cNvPicPr>
          <p:nvPr>
            <p:ph sz="half" idx="1"/>
          </p:nvPr>
        </p:nvPicPr>
        <p:blipFill>
          <a:blip r:embed="rId8">
            <a:extLst>
              <a:ext uri="{28A0092B-C50C-407E-A947-70E740481C1C}">
                <a14:useLocalDpi xmlns:a14="http://schemas.microsoft.com/office/drawing/2010/main" val="0"/>
              </a:ext>
            </a:extLst>
          </a:blip>
          <a:srcRect/>
          <a:stretch>
            <a:fillRect/>
          </a:stretch>
        </p:blipFill>
        <p:spPr bwMode="auto">
          <a:xfrm>
            <a:off x="857250" y="2858294"/>
            <a:ext cx="3429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399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3F14-5CB4-49AC-BD53-A23640203764}"/>
              </a:ext>
            </a:extLst>
          </p:cNvPr>
          <p:cNvSpPr>
            <a:spLocks noGrp="1"/>
          </p:cNvSpPr>
          <p:nvPr>
            <p:ph type="title"/>
          </p:nvPr>
        </p:nvSpPr>
        <p:spPr/>
        <p:txBody>
          <a:bodyPr/>
          <a:lstStyle/>
          <a:p>
            <a:r>
              <a:rPr lang="en-US" dirty="0"/>
              <a:t>NIST notables</a:t>
            </a:r>
          </a:p>
        </p:txBody>
      </p:sp>
      <p:graphicFrame>
        <p:nvGraphicFramePr>
          <p:cNvPr id="2064" name="Content Placeholder 3">
            <a:extLst>
              <a:ext uri="{FF2B5EF4-FFF2-40B4-BE49-F238E27FC236}">
                <a16:creationId xmlns:a16="http://schemas.microsoft.com/office/drawing/2014/main" id="{0947B5A2-1DBF-4623-4E4E-F52FD39EC123}"/>
              </a:ext>
            </a:extLst>
          </p:cNvPr>
          <p:cNvGraphicFramePr>
            <a:graphicFrameLocks noGrp="1"/>
          </p:cNvGraphicFramePr>
          <p:nvPr>
            <p:ph sz="half" idx="2"/>
            <p:extLst>
              <p:ext uri="{D42A27DB-BD31-4B8C-83A1-F6EECF244321}">
                <p14:modId xmlns:p14="http://schemas.microsoft.com/office/powerpoint/2010/main" val="1957374175"/>
              </p:ext>
            </p:extLst>
          </p:nvPr>
        </p:nvGraphicFramePr>
        <p:xfrm>
          <a:off x="4466492" y="1488831"/>
          <a:ext cx="4048858" cy="4688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a:extLst>
              <a:ext uri="{FF2B5EF4-FFF2-40B4-BE49-F238E27FC236}">
                <a16:creationId xmlns:a16="http://schemas.microsoft.com/office/drawing/2014/main" id="{928298E3-FE42-4B76-88F9-CC4403C16CFF}"/>
              </a:ext>
            </a:extLst>
          </p:cNvPr>
          <p:cNvSpPr>
            <a:spLocks noGrp="1"/>
          </p:cNvSpPr>
          <p:nvPr>
            <p:ph type="ftr" sz="quarter" idx="3"/>
          </p:nvPr>
        </p:nvSpPr>
        <p:spPr/>
        <p:txBody>
          <a:bodyPr/>
          <a:lstStyle/>
          <a:p>
            <a:r>
              <a:rPr lang="en-US"/>
              <a:t>tescometering.com</a:t>
            </a:r>
            <a:endParaRPr lang="en-US" dirty="0"/>
          </a:p>
        </p:txBody>
      </p:sp>
      <p:sp>
        <p:nvSpPr>
          <p:cNvPr id="7" name="Slide Number Placeholder 6">
            <a:extLst>
              <a:ext uri="{FF2B5EF4-FFF2-40B4-BE49-F238E27FC236}">
                <a16:creationId xmlns:a16="http://schemas.microsoft.com/office/drawing/2014/main" id="{3BD28621-06E0-4F9F-B64E-EE06D93AC061}"/>
              </a:ext>
            </a:extLst>
          </p:cNvPr>
          <p:cNvSpPr>
            <a:spLocks noGrp="1"/>
          </p:cNvSpPr>
          <p:nvPr>
            <p:ph type="sldNum" sz="quarter" idx="4"/>
          </p:nvPr>
        </p:nvSpPr>
        <p:spPr/>
        <p:txBody>
          <a:bodyPr/>
          <a:lstStyle/>
          <a:p>
            <a:fld id="{4BEAC4C4-F0A7-4B61-A827-E4198D078267}" type="slidenum">
              <a:rPr lang="en-US" smtClean="0"/>
              <a:t>4</a:t>
            </a:fld>
            <a:endParaRPr lang="en-US" dirty="0"/>
          </a:p>
        </p:txBody>
      </p:sp>
      <p:pic>
        <p:nvPicPr>
          <p:cNvPr id="3076" name="Picture 4" descr="Richard Kautz testing the standard he helped develop.">
            <a:extLst>
              <a:ext uri="{FF2B5EF4-FFF2-40B4-BE49-F238E27FC236}">
                <a16:creationId xmlns:a16="http://schemas.microsoft.com/office/drawing/2014/main" id="{C79064F4-AB53-9AAE-4EAA-1DC93EA7A777}"/>
              </a:ext>
            </a:extLst>
          </p:cNvPr>
          <p:cNvPicPr>
            <a:picLocks noGrp="1" noChangeAspect="1" noChangeArrowheads="1"/>
          </p:cNvPicPr>
          <p:nvPr>
            <p:ph sz="half" idx="1"/>
          </p:nvPr>
        </p:nvPicPr>
        <p:blipFill>
          <a:blip r:embed="rId8">
            <a:extLst>
              <a:ext uri="{28A0092B-C50C-407E-A947-70E740481C1C}">
                <a14:useLocalDpi xmlns:a14="http://schemas.microsoft.com/office/drawing/2010/main" val="0"/>
              </a:ext>
            </a:extLst>
          </a:blip>
          <a:srcRect/>
          <a:stretch>
            <a:fillRect/>
          </a:stretch>
        </p:blipFill>
        <p:spPr bwMode="auto">
          <a:xfrm>
            <a:off x="890714" y="1832216"/>
            <a:ext cx="3009773" cy="3883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445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p:txBody>
          <a:bodyPr/>
          <a:lstStyle/>
          <a:p>
            <a:r>
              <a:rPr lang="en-US" dirty="0">
                <a:latin typeface="+mj-lt"/>
                <a:cs typeface="Arial" panose="020B0604020202020204" pitchFamily="34" charset="0"/>
              </a:rPr>
              <a:t>About NIST</a:t>
            </a:r>
          </a:p>
        </p:txBody>
      </p:sp>
      <p:graphicFrame>
        <p:nvGraphicFramePr>
          <p:cNvPr id="8" name="Content Placeholder 2">
            <a:extLst>
              <a:ext uri="{FF2B5EF4-FFF2-40B4-BE49-F238E27FC236}">
                <a16:creationId xmlns:a16="http://schemas.microsoft.com/office/drawing/2014/main" id="{5CB69E17-01D8-B6DE-5380-087491924498}"/>
              </a:ext>
            </a:extLst>
          </p:cNvPr>
          <p:cNvGraphicFramePr>
            <a:graphicFrameLocks noGrp="1"/>
          </p:cNvGraphicFramePr>
          <p:nvPr>
            <p:ph idx="1"/>
          </p:nvPr>
        </p:nvGraphicFramePr>
        <p:xfrm>
          <a:off x="628650" y="1309817"/>
          <a:ext cx="7886700" cy="4842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5</a:t>
            </a:fld>
            <a:endParaRPr lang="en-US" dirty="0"/>
          </a:p>
        </p:txBody>
      </p:sp>
    </p:spTree>
    <p:extLst>
      <p:ext uri="{BB962C8B-B14F-4D97-AF65-F5344CB8AC3E}">
        <p14:creationId xmlns:p14="http://schemas.microsoft.com/office/powerpoint/2010/main" val="3346083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487837" y="2732147"/>
            <a:ext cx="5860051" cy="395784"/>
            <a:chOff x="6081624" y="1998368"/>
            <a:chExt cx="5613457" cy="782175"/>
          </a:xfrm>
          <a:solidFill>
            <a:schemeClr val="accent4"/>
          </a:solidFill>
        </p:grpSpPr>
        <p:sp>
          <p:nvSpPr>
            <p:cNvPr id="67" name="Rectangle 66">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ectangle 69">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517897"/>
            <a:ext cx="8333796"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792768" y="922644"/>
            <a:ext cx="3780214" cy="1169585"/>
          </a:xfrm>
        </p:spPr>
        <p:txBody>
          <a:bodyPr anchor="b">
            <a:normAutofit/>
          </a:bodyPr>
          <a:lstStyle/>
          <a:p>
            <a:r>
              <a:rPr lang="en-US" sz="3500" dirty="0">
                <a:latin typeface="+mj-lt"/>
                <a:cs typeface="Arial" panose="020B0604020202020204" pitchFamily="34" charset="0"/>
              </a:rPr>
              <a:t>METRE CONVENTION</a:t>
            </a:r>
          </a:p>
        </p:txBody>
      </p:sp>
      <p:sp>
        <p:nvSpPr>
          <p:cNvPr id="72" name="Rectangle 71">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1785" y="2263365"/>
            <a:ext cx="37033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a:xfrm>
            <a:off x="791786" y="2508105"/>
            <a:ext cx="3780214" cy="3632493"/>
          </a:xfrm>
        </p:spPr>
        <p:txBody>
          <a:bodyPr anchor="ctr">
            <a:normAutofit/>
          </a:bodyPr>
          <a:lstStyle/>
          <a:p>
            <a:r>
              <a:rPr lang="en-US" sz="1700"/>
              <a:t>SI – The International System of Units</a:t>
            </a:r>
          </a:p>
          <a:p>
            <a:pPr lvl="1"/>
            <a:r>
              <a:rPr lang="en-US" sz="1700"/>
              <a:t>International Bureau of Weights and Measures (BIPM)</a:t>
            </a:r>
          </a:p>
          <a:p>
            <a:pPr lvl="1"/>
            <a:r>
              <a:rPr lang="en-US" sz="1700"/>
              <a:t>General Conference on Weights of Measures (CGPM)</a:t>
            </a:r>
          </a:p>
          <a:p>
            <a:pPr lvl="1"/>
            <a:r>
              <a:rPr lang="en-US" sz="1700"/>
              <a:t>International Committee for Weights and Measures (CIPM)</a:t>
            </a:r>
          </a:p>
          <a:p>
            <a:pPr lvl="1"/>
            <a:endParaRPr lang="en-US" sz="1700"/>
          </a:p>
        </p:txBody>
      </p:sp>
      <p:pic>
        <p:nvPicPr>
          <p:cNvPr id="4" name="Picture 8" descr="xDevs.com | Updated 2019 SI units transfers @xDevs labs">
            <a:extLst>
              <a:ext uri="{FF2B5EF4-FFF2-40B4-BE49-F238E27FC236}">
                <a16:creationId xmlns:a16="http://schemas.microsoft.com/office/drawing/2014/main" id="{16B4D310-1586-B922-C321-BF4E43C968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21" r="-1831"/>
          <a:stretch/>
        </p:blipFill>
        <p:spPr bwMode="auto">
          <a:xfrm>
            <a:off x="5210000" y="804785"/>
            <a:ext cx="3305350" cy="26093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Traceability of SI units">
            <a:extLst>
              <a:ext uri="{FF2B5EF4-FFF2-40B4-BE49-F238E27FC236}">
                <a16:creationId xmlns:a16="http://schemas.microsoft.com/office/drawing/2014/main" id="{B8490065-3354-6F60-1AF8-DBC51BE2FA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410" b="-202"/>
          <a:stretch/>
        </p:blipFill>
        <p:spPr bwMode="auto">
          <a:xfrm>
            <a:off x="5210000" y="3631222"/>
            <a:ext cx="3305350" cy="2597557"/>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a:xfrm>
            <a:off x="3028950" y="6492240"/>
            <a:ext cx="3086100" cy="365125"/>
          </a:xfrm>
        </p:spPr>
        <p:txBody>
          <a:bodyPr>
            <a:normAutofit/>
          </a:bodyPr>
          <a:lstStyle/>
          <a:p>
            <a:pPr>
              <a:spcAft>
                <a:spcPts val="600"/>
              </a:spcAft>
            </a:pPr>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a:xfrm>
            <a:off x="6457950" y="6492240"/>
            <a:ext cx="2057400" cy="365125"/>
          </a:xfrm>
        </p:spPr>
        <p:txBody>
          <a:bodyPr>
            <a:normAutofit/>
          </a:bodyPr>
          <a:lstStyle/>
          <a:p>
            <a:pPr>
              <a:spcAft>
                <a:spcPts val="600"/>
              </a:spcAft>
            </a:pPr>
            <a:fld id="{4BEAC4C4-F0A7-4B61-A827-E4198D078267}" type="slidenum">
              <a:rPr lang="en-US"/>
              <a:pPr>
                <a:spcAft>
                  <a:spcPts val="600"/>
                </a:spcAft>
              </a:pPr>
              <a:t>6</a:t>
            </a:fld>
            <a:endParaRPr lang="en-US"/>
          </a:p>
        </p:txBody>
      </p:sp>
    </p:spTree>
    <p:extLst>
      <p:ext uri="{BB962C8B-B14F-4D97-AF65-F5344CB8AC3E}">
        <p14:creationId xmlns:p14="http://schemas.microsoft.com/office/powerpoint/2010/main" val="2371937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456267" y="136525"/>
            <a:ext cx="7484533" cy="679832"/>
          </a:xfrm>
        </p:spPr>
        <p:txBody>
          <a:bodyPr/>
          <a:lstStyle/>
          <a:p>
            <a:r>
              <a:rPr lang="en-US" sz="3200" dirty="0">
                <a:latin typeface="+mj-lt"/>
                <a:cs typeface="Arial" panose="020B0604020202020204" pitchFamily="34" charset="0"/>
              </a:rPr>
              <a:t>International Quality Infrastructure</a:t>
            </a: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p:txBody>
          <a:bodyPr>
            <a:normAutofit/>
          </a:bodyPr>
          <a:lstStyle/>
          <a:p>
            <a:r>
              <a:rPr lang="en-US" dirty="0"/>
              <a:t>1955, The International Organization of Legal Metrology founded (OIML)</a:t>
            </a:r>
          </a:p>
          <a:p>
            <a:r>
              <a:rPr lang="en-US" dirty="0"/>
              <a:t>International Accreditation Forum (IAF)</a:t>
            </a:r>
          </a:p>
          <a:p>
            <a:r>
              <a:rPr lang="en-US" dirty="0"/>
              <a:t>International Laboratory Accreditation Cooperation (ILAC)</a:t>
            </a:r>
          </a:p>
          <a:p>
            <a:r>
              <a:rPr lang="en-US" dirty="0"/>
              <a:t>International Organization for Standardization (ISO)</a:t>
            </a:r>
          </a:p>
          <a:p>
            <a:r>
              <a:rPr lang="en-US" dirty="0"/>
              <a:t>Mutual Recognition Agreement(MRA)</a:t>
            </a:r>
          </a:p>
          <a:p>
            <a:r>
              <a:rPr lang="en-US" dirty="0"/>
              <a:t>Multilateral Recognition Agreement (MLA)</a:t>
            </a:r>
          </a:p>
          <a:p>
            <a:endParaRPr lang="en-US" dirty="0"/>
          </a:p>
          <a:p>
            <a:endParaRPr lang="en-US" dirty="0"/>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7</a:t>
            </a:fld>
            <a:endParaRPr lang="en-US" dirty="0"/>
          </a:p>
        </p:txBody>
      </p:sp>
    </p:spTree>
    <p:extLst>
      <p:ext uri="{BB962C8B-B14F-4D97-AF65-F5344CB8AC3E}">
        <p14:creationId xmlns:p14="http://schemas.microsoft.com/office/powerpoint/2010/main" val="1336552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456267" y="136525"/>
            <a:ext cx="7484533" cy="679832"/>
          </a:xfrm>
        </p:spPr>
        <p:txBody>
          <a:bodyPr/>
          <a:lstStyle/>
          <a:p>
            <a:r>
              <a:rPr lang="en-US" sz="3200" dirty="0">
                <a:latin typeface="+mj-lt"/>
                <a:cs typeface="Arial" panose="020B0604020202020204" pitchFamily="34" charset="0"/>
              </a:rPr>
              <a:t>International Conformity Assessment system</a:t>
            </a: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p:txBody>
          <a:bodyPr>
            <a:normAutofit/>
          </a:bodyPr>
          <a:lstStyle/>
          <a:p>
            <a:endParaRPr lang="en-US" dirty="0"/>
          </a:p>
          <a:p>
            <a:endParaRPr lang="en-US" dirty="0"/>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8</a:t>
            </a:fld>
            <a:endParaRPr lang="en-US" dirty="0"/>
          </a:p>
        </p:txBody>
      </p:sp>
      <p:pic>
        <p:nvPicPr>
          <p:cNvPr id="5122" name="Picture 2" descr="International Conformity Assessment System - ppt download">
            <a:extLst>
              <a:ext uri="{FF2B5EF4-FFF2-40B4-BE49-F238E27FC236}">
                <a16:creationId xmlns:a16="http://schemas.microsoft.com/office/drawing/2014/main" id="{0D1308F0-E3E5-DA78-ABFA-2DAE34E32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647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456267" y="136525"/>
            <a:ext cx="7484533" cy="679832"/>
          </a:xfrm>
        </p:spPr>
        <p:txBody>
          <a:bodyPr/>
          <a:lstStyle/>
          <a:p>
            <a:r>
              <a:rPr lang="en-US" sz="3200" dirty="0">
                <a:latin typeface="+mj-lt"/>
                <a:cs typeface="Arial" panose="020B0604020202020204" pitchFamily="34" charset="0"/>
              </a:rPr>
              <a:t>national Quality Infrastructure</a:t>
            </a: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p:txBody>
          <a:bodyPr>
            <a:normAutofit/>
          </a:bodyPr>
          <a:lstStyle/>
          <a:p>
            <a:pPr marL="0" indent="0">
              <a:buNone/>
            </a:pPr>
            <a:endParaRPr lang="en-US" dirty="0"/>
          </a:p>
          <a:p>
            <a:endParaRPr lang="en-US" dirty="0"/>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9</a:t>
            </a:fld>
            <a:endParaRPr lang="en-US" dirty="0"/>
          </a:p>
        </p:txBody>
      </p:sp>
      <p:pic>
        <p:nvPicPr>
          <p:cNvPr id="4" name="Picture 3">
            <a:extLst>
              <a:ext uri="{FF2B5EF4-FFF2-40B4-BE49-F238E27FC236}">
                <a16:creationId xmlns:a16="http://schemas.microsoft.com/office/drawing/2014/main" id="{A7609265-9E21-5D2C-6866-5252934017ED}"/>
              </a:ext>
            </a:extLst>
          </p:cNvPr>
          <p:cNvPicPr>
            <a:picLocks noChangeAspect="1"/>
          </p:cNvPicPr>
          <p:nvPr/>
        </p:nvPicPr>
        <p:blipFill>
          <a:blip r:embed="rId3"/>
          <a:stretch>
            <a:fillRect/>
          </a:stretch>
        </p:blipFill>
        <p:spPr>
          <a:xfrm>
            <a:off x="970845" y="1309817"/>
            <a:ext cx="6920089" cy="4822733"/>
          </a:xfrm>
          <a:prstGeom prst="rect">
            <a:avLst/>
          </a:prstGeom>
        </p:spPr>
      </p:pic>
    </p:spTree>
    <p:extLst>
      <p:ext uri="{BB962C8B-B14F-4D97-AF65-F5344CB8AC3E}">
        <p14:creationId xmlns:p14="http://schemas.microsoft.com/office/powerpoint/2010/main" val="3962081527"/>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9E311A25F63F4BAD4E7F329DA4F3E7" ma:contentTypeVersion="11" ma:contentTypeDescription="Create a new document." ma:contentTypeScope="" ma:versionID="deeac0082075eb23bf7fc61360842468">
  <xsd:schema xmlns:xsd="http://www.w3.org/2001/XMLSchema" xmlns:xs="http://www.w3.org/2001/XMLSchema" xmlns:p="http://schemas.microsoft.com/office/2006/metadata/properties" xmlns:ns3="d2109bf4-4ef6-482a-8e33-600978958f3b" xmlns:ns4="f0a8e5dc-73b5-4979-a609-a36e299949b8" targetNamespace="http://schemas.microsoft.com/office/2006/metadata/properties" ma:root="true" ma:fieldsID="02668c7413a0ea46382168d04582847b" ns3:_="" ns4:_="">
    <xsd:import namespace="d2109bf4-4ef6-482a-8e33-600978958f3b"/>
    <xsd:import namespace="f0a8e5dc-73b5-4979-a609-a36e299949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109bf4-4ef6-482a-8e33-600978958f3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a8e5dc-73b5-4979-a609-a36e299949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0a8e5dc-73b5-4979-a609-a36e299949b8" xsi:nil="true"/>
  </documentManagement>
</p:properties>
</file>

<file path=customXml/itemProps1.xml><?xml version="1.0" encoding="utf-8"?>
<ds:datastoreItem xmlns:ds="http://schemas.openxmlformats.org/officeDocument/2006/customXml" ds:itemID="{898B3D11-057F-4BEE-9389-99E23A7C4B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109bf4-4ef6-482a-8e33-600978958f3b"/>
    <ds:schemaRef ds:uri="f0a8e5dc-73b5-4979-a609-a36e299949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71AA1F-EE94-4A5E-87D1-0CE0E7CAE08B}">
  <ds:schemaRefs>
    <ds:schemaRef ds:uri="http://schemas.microsoft.com/sharepoint/v3/contenttype/forms"/>
  </ds:schemaRefs>
</ds:datastoreItem>
</file>

<file path=customXml/itemProps3.xml><?xml version="1.0" encoding="utf-8"?>
<ds:datastoreItem xmlns:ds="http://schemas.openxmlformats.org/officeDocument/2006/customXml" ds:itemID="{B7BBA02A-C278-491F-864E-DE523B90D812}">
  <ds:schemaRefs>
    <ds:schemaRef ds:uri="http://purl.org/dc/dcmitype/"/>
    <ds:schemaRef ds:uri="http://purl.org/dc/terms/"/>
    <ds:schemaRef ds:uri="http://www.w3.org/XML/1998/namespace"/>
    <ds:schemaRef ds:uri="http://purl.org/dc/elements/1.1/"/>
    <ds:schemaRef ds:uri="http://schemas.microsoft.com/office/2006/documentManagement/types"/>
    <ds:schemaRef ds:uri="f0a8e5dc-73b5-4979-a609-a36e299949b8"/>
    <ds:schemaRef ds:uri="http://schemas.openxmlformats.org/package/2006/metadata/core-properties"/>
    <ds:schemaRef ds:uri="d2109bf4-4ef6-482a-8e33-600978958f3b"/>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677</TotalTime>
  <Words>1828</Words>
  <Application>Microsoft Office PowerPoint</Application>
  <PresentationFormat>On-screen Show (4:3)</PresentationFormat>
  <Paragraphs>175</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Google Sans</vt:lpstr>
      <vt:lpstr>Inter</vt:lpstr>
      <vt:lpstr>TESCO Template</vt:lpstr>
      <vt:lpstr>Principals of nist and traceability</vt:lpstr>
      <vt:lpstr>Who is NIST</vt:lpstr>
      <vt:lpstr>NIST notables</vt:lpstr>
      <vt:lpstr>NIST notables</vt:lpstr>
      <vt:lpstr>About NIST</vt:lpstr>
      <vt:lpstr>METRE CONVENTION</vt:lpstr>
      <vt:lpstr>International Quality Infrastructure</vt:lpstr>
      <vt:lpstr>International Conformity Assessment system</vt:lpstr>
      <vt:lpstr>national Quality Infrastructure</vt:lpstr>
      <vt:lpstr>How Does TESCO Fit?</vt:lpstr>
      <vt:lpstr>ISO/IEC 17025 </vt:lpstr>
      <vt:lpstr>ISO/IEC 17025 </vt:lpstr>
      <vt:lpstr>PowerPoint Presentation</vt:lpstr>
      <vt:lpstr>2.42 metrological traceability chain</vt:lpstr>
      <vt:lpstr>Calibration Hierarchy</vt:lpstr>
      <vt:lpstr>“NIST Traceability”</vt:lpstr>
      <vt:lpstr>Comments, Questions, Discussion</vt:lpstr>
      <vt:lpstr>sources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Jedidiah Tamayo</dc:creator>
  <cp:lastModifiedBy>Carson Scaccetti</cp:lastModifiedBy>
  <cp:revision>12</cp:revision>
  <cp:lastPrinted>2023-07-11T19:41:41Z</cp:lastPrinted>
  <dcterms:created xsi:type="dcterms:W3CDTF">2021-12-30T15:47:27Z</dcterms:created>
  <dcterms:modified xsi:type="dcterms:W3CDTF">2023-07-11T19:41:43Z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0x0101007B9E311A25F63F4BAD4E7F329DA4F3E7</vt:lpwstr>
  </property>
</Properties>
</file>