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6" r:id="rId4"/>
    <p:sldId id="265" r:id="rId5"/>
    <p:sldId id="267" r:id="rId6"/>
    <p:sldId id="269" r:id="rId7"/>
    <p:sldId id="268" r:id="rId8"/>
    <p:sldId id="270" r:id="rId9"/>
    <p:sldId id="297" r:id="rId10"/>
    <p:sldId id="298" r:id="rId11"/>
    <p:sldId id="301" r:id="rId12"/>
    <p:sldId id="272" r:id="rId13"/>
    <p:sldId id="273" r:id="rId14"/>
    <p:sldId id="274" r:id="rId15"/>
    <p:sldId id="299" r:id="rId16"/>
    <p:sldId id="30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84" autoAdjust="0"/>
  </p:normalViewPr>
  <p:slideViewPr>
    <p:cSldViewPr snapToGrid="0">
      <p:cViewPr varScale="1">
        <p:scale>
          <a:sx n="97" d="100"/>
          <a:sy n="97" d="100"/>
        </p:scale>
        <p:origin x="10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5D57F-F683-4E3F-BE97-7564C6EB85D2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94E9-629F-4050-8653-F013BB502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7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294E9-629F-4050-8653-F013BB5023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26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294E9-629F-4050-8653-F013BB5023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9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198" y="1952367"/>
            <a:ext cx="6858001" cy="1557595"/>
          </a:xfrm>
        </p:spPr>
        <p:txBody>
          <a:bodyPr anchor="b">
            <a:normAutofit/>
          </a:bodyPr>
          <a:lstStyle>
            <a:lvl1pPr algn="ctr">
              <a:defRPr lang="en-US" sz="7200" b="1" kern="1200" dirty="0" smtClean="0">
                <a:solidFill>
                  <a:srgbClr val="E41937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509963"/>
            <a:ext cx="6858000" cy="674859"/>
          </a:xfrm>
        </p:spPr>
        <p:txBody>
          <a:bodyPr>
            <a:noAutofit/>
          </a:bodyPr>
          <a:lstStyle>
            <a:lvl1pPr marL="0" indent="0" algn="ctr">
              <a:buNone/>
              <a:defRPr lang="en-US" sz="5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946B9CE6-210F-43EF-BD53-298BF01183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"/>
            <a:ext cx="1504950" cy="673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D0A6E45-0B79-45FF-B842-D196CFAE6A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1113" y="5401933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1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319FC007-A6F3-4F7B-9CAE-F01BBE73F3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1113" y="5673094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Time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B138B86E-3693-45AE-8B99-88B71C974B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91113" y="5944255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EE48A7-EDD1-9928-3AF4-97BF1B7DBE5B}"/>
              </a:ext>
            </a:extLst>
          </p:cNvPr>
          <p:cNvSpPr/>
          <p:nvPr userDrawn="1"/>
        </p:nvSpPr>
        <p:spPr>
          <a:xfrm>
            <a:off x="1504950" y="762000"/>
            <a:ext cx="7258050" cy="3803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FC1C85E9-C782-FC86-976E-51CA91B543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59191"/>
            <a:ext cx="2327325" cy="1422015"/>
          </a:xfrm>
          <a:prstGeom prst="rect">
            <a:avLst/>
          </a:prstGeom>
        </p:spPr>
      </p:pic>
      <p:pic>
        <p:nvPicPr>
          <p:cNvPr id="5" name="Picture 4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93D1D836-9F1C-C58C-40FF-697304F49FF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5444522"/>
            <a:ext cx="2795649" cy="81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67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6F4-63E7-4383-9532-DCF232787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0" y="136524"/>
            <a:ext cx="7146325" cy="6995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3CDAD9-5B2A-457C-8529-7105255CD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DEDE86-11F3-430D-A22E-FE21C4BA7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43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1" y="136525"/>
            <a:ext cx="7208107" cy="679832"/>
          </a:xfrm>
        </p:spPr>
        <p:txBody>
          <a:bodyPr>
            <a:noAutofit/>
          </a:bodyPr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9817"/>
            <a:ext cx="7886700" cy="484243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B4E3D2-6523-4F84-A951-C6829D40F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C09E2-0F6A-4950-80B1-378476137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384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280" y="570261"/>
            <a:ext cx="6838308" cy="3044809"/>
          </a:xfrm>
        </p:spPr>
        <p:txBody>
          <a:bodyPr anchor="b">
            <a:noAutofit/>
          </a:bodyPr>
          <a:lstStyle>
            <a:lvl1pPr>
              <a:defRPr sz="6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80" y="3672392"/>
            <a:ext cx="683830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85CCE1F-5BFE-436E-A352-A0224124D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72280" y="6356350"/>
            <a:ext cx="29707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A8CE0CA-7507-423A-8995-E96F69FD8A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25FDB225-F00F-47C8-93CF-7F2B75E3FC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"/>
            <a:ext cx="1504950" cy="673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78CC3A4-B862-EF21-7892-19E165FA85F9}"/>
              </a:ext>
            </a:extLst>
          </p:cNvPr>
          <p:cNvSpPr/>
          <p:nvPr userDrawn="1"/>
        </p:nvSpPr>
        <p:spPr>
          <a:xfrm>
            <a:off x="1504950" y="723014"/>
            <a:ext cx="7468929" cy="365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4253BDD9-DF78-0B89-3365-C93D4DA768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59191"/>
            <a:ext cx="2327325" cy="142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20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714" y="136524"/>
            <a:ext cx="7886700" cy="9348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5D47C2-4CDB-41A5-B70C-43A0977D9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4071A1D-1215-4B6C-B056-EB737D2A8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083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1" y="365126"/>
            <a:ext cx="7146323" cy="5186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4CC7AF6-FE01-498E-8EC4-10C598268D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613EE7B-FBE8-4FED-A3B3-2D98DB699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498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192" y="136524"/>
            <a:ext cx="6958399" cy="81082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343AB8-FDC8-4BDD-9F5D-8F5008EE5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B76846-C3D9-46DA-9875-A8C9D81A3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20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E242F-D047-40E0-904E-9D2C58699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95787-535C-450B-88E4-80BB5E695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0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6C3806-062B-428D-9C60-7F07794F3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4219FE-B80A-4E50-8CB4-E3E85F3FF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F983AF-02B5-494E-9FCE-53D8F53A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D764A5D-28CB-4BF8-80DC-96083F2AE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916194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8308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16194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8DF29A6-E9EC-4586-AC5E-CF2B1E782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.tescometering.com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AED3D-4FCF-4D9B-A060-41F491F78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97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884" y="71996"/>
            <a:ext cx="7886700" cy="934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6249"/>
            <a:ext cx="7886700" cy="499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.tescometering.com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C796F7-BF61-443C-9DF2-0CFC9EBAAC23}"/>
              </a:ext>
            </a:extLst>
          </p:cNvPr>
          <p:cNvSpPr/>
          <p:nvPr userDrawn="1"/>
        </p:nvSpPr>
        <p:spPr>
          <a:xfrm>
            <a:off x="395416" y="861382"/>
            <a:ext cx="8353168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260CCA74-DEBD-12CF-67F8-4802BBAFA7A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70" y="178913"/>
            <a:ext cx="1027088" cy="62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4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4400" kern="1200" cap="small" dirty="0" smtClean="0">
          <a:solidFill>
            <a:srgbClr val="FF000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83B5F18-9223-4EA5-8186-9DCC7A37A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0366" y="2512806"/>
            <a:ext cx="6858001" cy="1557595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latin typeface="+mj-lt"/>
                <a:cs typeface="Arial" panose="020B0604020202020204" pitchFamily="34" charset="0"/>
              </a:rPr>
              <a:t>A Crash Course in Power Quality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527D563-F886-C679-731F-0259BA394F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91113" y="5283946"/>
            <a:ext cx="3244850" cy="27116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July 11, 2023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22FB477-E6A1-3F1F-B985-0798B5D4A5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91113" y="5555107"/>
            <a:ext cx="3244850" cy="27116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3:45 PM – 4:30 PM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36CD409-C677-4934-88AF-EBDEB234C9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91113" y="5826268"/>
            <a:ext cx="3244850" cy="27116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Jeff Moore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C9919598-44A1-38E8-370C-402EEEDA7222}"/>
              </a:ext>
            </a:extLst>
          </p:cNvPr>
          <p:cNvSpPr txBox="1">
            <a:spLocks/>
          </p:cNvSpPr>
          <p:nvPr/>
        </p:nvSpPr>
        <p:spPr>
          <a:xfrm>
            <a:off x="5091113" y="6022270"/>
            <a:ext cx="3244850" cy="27116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Instruments &amp; Technology, Inc.</a:t>
            </a:r>
          </a:p>
        </p:txBody>
      </p:sp>
    </p:spTree>
    <p:extLst>
      <p:ext uri="{BB962C8B-B14F-4D97-AF65-F5344CB8AC3E}">
        <p14:creationId xmlns:p14="http://schemas.microsoft.com/office/powerpoint/2010/main" val="2339861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67701"/>
            <a:ext cx="7208107" cy="988926"/>
          </a:xfrm>
        </p:spPr>
        <p:txBody>
          <a:bodyPr/>
          <a:lstStyle/>
          <a:p>
            <a:r>
              <a:rPr lang="en-US" dirty="0"/>
              <a:t>Harmonics Part Tres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Zero Sequence &amp; Triplen Harmonics</a:t>
            </a:r>
          </a:p>
          <a:p>
            <a:r>
              <a:rPr lang="en-US" dirty="0"/>
              <a:t>Caused by computers and electronic equipment</a:t>
            </a:r>
          </a:p>
          <a:p>
            <a:r>
              <a:rPr lang="en-US" dirty="0"/>
              <a:t>3rd, 9th, 15th, etc. (div. by 3) are important to commercial environments. </a:t>
            </a:r>
          </a:p>
          <a:p>
            <a:r>
              <a:rPr lang="en-US" dirty="0"/>
              <a:t>Triplen Harmonics cause a disruption in the balance of a 3-phase system and cause unusually high neutral current and causes overheating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67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57869"/>
            <a:ext cx="7208107" cy="988926"/>
          </a:xfrm>
        </p:spPr>
        <p:txBody>
          <a:bodyPr/>
          <a:lstStyle/>
          <a:p>
            <a:r>
              <a:rPr lang="en-US" dirty="0"/>
              <a:t>Harmonics Part Quatro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Harmonic THD or Total Harmonic Distortion</a:t>
            </a:r>
          </a:p>
          <a:p>
            <a:r>
              <a:rPr lang="en-US" dirty="0"/>
              <a:t>Caused by computers and electronic equipment</a:t>
            </a:r>
          </a:p>
          <a:p>
            <a:r>
              <a:rPr lang="en-US" dirty="0"/>
              <a:t>IEEE provides guidelines for acceptable harmonic current and voltage distortion levels.</a:t>
            </a:r>
          </a:p>
          <a:p>
            <a:r>
              <a:rPr lang="en-US" dirty="0"/>
              <a:t>IEEE Standard 519-1992 states that THD for critical motors should be less than 5% Voltage THD &amp; 20% Current THD </a:t>
            </a:r>
          </a:p>
          <a:p>
            <a:r>
              <a:rPr lang="en-US" dirty="0"/>
              <a:t>Triplen Harmonics cause a disruption in the balance of a 3-phase system and cause unusually high neutral current and causes overheating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8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67701"/>
            <a:ext cx="7208107" cy="988926"/>
          </a:xfrm>
        </p:spPr>
        <p:txBody>
          <a:bodyPr/>
          <a:lstStyle/>
          <a:p>
            <a:r>
              <a:rPr lang="en-US" dirty="0"/>
              <a:t>Flicker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momentary or sustained fluctuation of Voltage that causes lighting to “Flicker”</a:t>
            </a:r>
          </a:p>
          <a:p>
            <a:endParaRPr lang="en-US" dirty="0"/>
          </a:p>
          <a:p>
            <a:r>
              <a:rPr lang="en-US" dirty="0"/>
              <a:t>Short Term Flicker(PST) is measured over 10 minutes</a:t>
            </a:r>
          </a:p>
          <a:p>
            <a:r>
              <a:rPr lang="en-US" dirty="0"/>
              <a:t>Long Term  Flicker(PLT) is measured over 2 hours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Can cause vision trouble, headaches, annoyance &amp; distraction</a:t>
            </a:r>
          </a:p>
          <a:p>
            <a:endParaRPr lang="en-US" dirty="0"/>
          </a:p>
          <a:p>
            <a:r>
              <a:rPr lang="en-US" dirty="0"/>
              <a:t>Mitigation focuses on reducing the amplitude of the voltage fluctuations 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03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77533"/>
            <a:ext cx="7208107" cy="988926"/>
          </a:xfrm>
        </p:spPr>
        <p:txBody>
          <a:bodyPr/>
          <a:lstStyle/>
          <a:p>
            <a:r>
              <a:rPr lang="en-US" dirty="0"/>
              <a:t>Transients</a:t>
            </a:r>
            <a:r>
              <a:rPr lang="en-US" sz="32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Sudden brief fluctuations of voltage or current lasting only milliseconds </a:t>
            </a:r>
          </a:p>
          <a:p>
            <a:endParaRPr lang="en-US" dirty="0"/>
          </a:p>
          <a:p>
            <a:r>
              <a:rPr lang="en-US" dirty="0"/>
              <a:t>Caused by lightning, switching operations or faults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Typically corrected by surge suppressors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442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48037"/>
            <a:ext cx="7208107" cy="988926"/>
          </a:xfrm>
        </p:spPr>
        <p:txBody>
          <a:bodyPr/>
          <a:lstStyle/>
          <a:p>
            <a:r>
              <a:rPr lang="en-US" dirty="0"/>
              <a:t>Grounding &amp; Bonding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Grounding is not a problem</a:t>
            </a:r>
          </a:p>
          <a:p>
            <a:r>
              <a:rPr lang="en-US" dirty="0"/>
              <a:t>Bonding is not a problem</a:t>
            </a:r>
          </a:p>
          <a:p>
            <a:endParaRPr lang="en-US" dirty="0"/>
          </a:p>
          <a:p>
            <a:r>
              <a:rPr lang="en-US" dirty="0"/>
              <a:t>Lack of Grounding and/or Bonding is a Huge Problem!!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Without proper Grounding &amp; Bonding Measurement Results will be suspect &amp; mitigation devices will not function properly	</a:t>
            </a:r>
          </a:p>
          <a:p>
            <a:endParaRPr lang="en-US" dirty="0"/>
          </a:p>
          <a:p>
            <a:r>
              <a:rPr lang="en-US" dirty="0"/>
              <a:t>Without proper Grounding &amp; Bonding Safety will also be compromised as protection devices will not function properly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671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77533"/>
            <a:ext cx="7208107" cy="988926"/>
          </a:xfrm>
        </p:spPr>
        <p:txBody>
          <a:bodyPr/>
          <a:lstStyle/>
          <a:p>
            <a:r>
              <a:rPr lang="en-US" dirty="0"/>
              <a:t>Grounding &amp; Bonding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Grounding is not a problem</a:t>
            </a:r>
          </a:p>
          <a:p>
            <a:r>
              <a:rPr lang="en-US" dirty="0"/>
              <a:t>Bonding is not a problem</a:t>
            </a:r>
          </a:p>
          <a:p>
            <a:r>
              <a:rPr lang="en-US" dirty="0"/>
              <a:t>Lack of Grounding and/or Bonding is a Huge Problem!!</a:t>
            </a:r>
          </a:p>
          <a:p>
            <a:r>
              <a:rPr lang="en-US" dirty="0"/>
              <a:t>Without proper Grounding &amp; Bonding Measurement Results will be suspect &amp; mitigation devices will not function properly	</a:t>
            </a:r>
          </a:p>
          <a:p>
            <a:r>
              <a:rPr lang="en-US" dirty="0"/>
              <a:t>Without proper Grounding &amp; Bonding Safety will also be compromised as protection devices will not function properly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31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EAF4012-045D-BE19-F66B-7C843CDBE918}"/>
              </a:ext>
            </a:extLst>
          </p:cNvPr>
          <p:cNvSpPr txBox="1">
            <a:spLocks noChangeArrowheads="1"/>
          </p:cNvSpPr>
          <p:nvPr/>
        </p:nvSpPr>
        <p:spPr>
          <a:xfrm>
            <a:off x="1288026" y="218585"/>
            <a:ext cx="7739449" cy="6798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cap="small">
                <a:solidFill>
                  <a:schemeClr val="accent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altLang="en-US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             </a:t>
            </a:r>
            <a:r>
              <a:rPr lang="en-US" altLang="en-US" dirty="0">
                <a:latin typeface="+mj-lt"/>
                <a:cs typeface="Arial" panose="020B0604020202020204" pitchFamily="34" charset="0"/>
              </a:rPr>
              <a:t>Questions and Discussion  </a:t>
            </a:r>
          </a:p>
        </p:txBody>
      </p:sp>
      <p:pic>
        <p:nvPicPr>
          <p:cNvPr id="8" name="Picture 7" descr="MC900431512[1]">
            <a:extLst>
              <a:ext uri="{FF2B5EF4-FFF2-40B4-BE49-F238E27FC236}">
                <a16:creationId xmlns:a16="http://schemas.microsoft.com/office/drawing/2014/main" id="{EE63DEA9-54C2-4CC8-8B96-721F63A2F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9906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FDADC8C-FFE8-42BC-B484-A461A84D5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9817"/>
            <a:ext cx="7886700" cy="48424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Contact me anytime: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INSTRUMENTS &amp; TECHNOLOGY, INC</a:t>
            </a:r>
            <a:r>
              <a:rPr lang="en-US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dirty="0">
                <a:effectLst/>
                <a:latin typeface="+mj-lt"/>
                <a:ea typeface="Times New Roman" panose="02020603050405020304" pitchFamily="18" charset="0"/>
              </a:rPr>
              <a:t>   Jeff Moore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                            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700 NORTH GLENMORE STREET 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+mj-lt"/>
                <a:ea typeface="Times New Roman" panose="02020603050405020304" pitchFamily="18" charset="0"/>
              </a:rPr>
              <a:t>                          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  LOCKPORT, IL 60441   •    TEL; (815) 341-1978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+mj-lt"/>
                <a:ea typeface="Times New Roman" panose="02020603050405020304" pitchFamily="18" charset="0"/>
              </a:rPr>
              <a:t>		       jeff@instrumentsandtechnology.com</a:t>
            </a:r>
            <a:endParaRPr lang="en-US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D9571AC-F68B-8850-E50F-3F950A162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78474"/>
            <a:ext cx="9143999" cy="988926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350679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7AD4A-2ABB-4426-A1D3-15317009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  <a:cs typeface="Arial" panose="020B0604020202020204" pitchFamily="34" charset="0"/>
              </a:rPr>
              <a:t>What is “Power Quality”?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7552B-032F-4836-A6D5-1A5258BB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Quality refers to how well the Voltage, Frequency &amp; Waveform match the established specifications.</a:t>
            </a:r>
          </a:p>
          <a:p>
            <a:endParaRPr lang="en-US" dirty="0"/>
          </a:p>
          <a:p>
            <a:r>
              <a:rPr lang="en-US" dirty="0"/>
              <a:t>It can refer to compatibility load to the source.</a:t>
            </a:r>
          </a:p>
          <a:p>
            <a:endParaRPr lang="en-US" dirty="0"/>
          </a:p>
          <a:p>
            <a:r>
              <a:rPr lang="en-US" dirty="0"/>
              <a:t>It can also used to describe how the utility customer feels their needs are being met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B4E4-7CDB-47DC-A9DC-BE874D7E1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B4347-6B9F-48C2-AF8B-BD54C46F7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7AD4A-2ABB-4426-A1D3-15317009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  <a:cs typeface="Arial" panose="020B0604020202020204" pitchFamily="34" charset="0"/>
              </a:rPr>
              <a:t>Why is it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7552B-032F-4836-A6D5-1A5258BB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Poor Power Quality is expensive!</a:t>
            </a:r>
          </a:p>
          <a:p>
            <a:pPr marL="0" indent="0">
              <a:buNone/>
            </a:pPr>
            <a:r>
              <a:rPr lang="en-US" dirty="0"/>
              <a:t>Damaged Equipment</a:t>
            </a:r>
          </a:p>
          <a:p>
            <a:pPr marL="0" indent="0">
              <a:buNone/>
            </a:pPr>
            <a:r>
              <a:rPr lang="en-US" dirty="0"/>
              <a:t>Unplanned Downtime </a:t>
            </a:r>
          </a:p>
          <a:p>
            <a:pPr marL="0" indent="0">
              <a:buNone/>
            </a:pPr>
            <a:r>
              <a:rPr lang="en-US" dirty="0"/>
              <a:t>Out of spec product</a:t>
            </a:r>
          </a:p>
          <a:p>
            <a:pPr marL="0" indent="0">
              <a:buNone/>
            </a:pPr>
            <a:r>
              <a:rPr lang="en-US" dirty="0"/>
              <a:t>Danger to personnel (elevator, fires etc.) </a:t>
            </a:r>
          </a:p>
          <a:p>
            <a:pPr marL="0" indent="0">
              <a:buNone/>
            </a:pPr>
            <a:r>
              <a:rPr lang="en-US" dirty="0"/>
              <a:t>Environmental Hazards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B4E4-7CDB-47DC-A9DC-BE874D7E1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B4347-6B9F-48C2-AF8B-BD54C46F7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2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783" y="38201"/>
            <a:ext cx="7208107" cy="988926"/>
          </a:xfrm>
        </p:spPr>
        <p:txBody>
          <a:bodyPr/>
          <a:lstStyle/>
          <a:p>
            <a:r>
              <a:rPr lang="en-US" sz="3600" dirty="0"/>
              <a:t>Where does Poor PQ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Utility Transformer</a:t>
            </a:r>
          </a:p>
          <a:p>
            <a:pPr marL="457200" lvl="1" indent="0">
              <a:buNone/>
            </a:pPr>
            <a:r>
              <a:rPr lang="en-US" dirty="0"/>
              <a:t>You can start here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Wiring inside the customer’s house or building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We have all see wiring that is more reminiscent of a 	bird’s nest that professional, modern wiring.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Devices/Equipment inside the building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Variable speed drives, computers, high-tech loads, and 	other internal loads cause disturbances &amp; harmonics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4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77533"/>
            <a:ext cx="7208107" cy="988926"/>
          </a:xfrm>
        </p:spPr>
        <p:txBody>
          <a:bodyPr/>
          <a:lstStyle/>
          <a:p>
            <a:r>
              <a:rPr lang="en-US" dirty="0"/>
              <a:t>Key areas of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Sags</a:t>
            </a:r>
          </a:p>
          <a:p>
            <a:r>
              <a:rPr lang="en-US" sz="2400" dirty="0"/>
              <a:t>Swells</a:t>
            </a:r>
          </a:p>
          <a:p>
            <a:r>
              <a:rPr lang="en-US" sz="2400" dirty="0"/>
              <a:t>Harmonics</a:t>
            </a:r>
          </a:p>
          <a:p>
            <a:r>
              <a:rPr lang="en-US" sz="2400" dirty="0"/>
              <a:t>Flicker</a:t>
            </a:r>
          </a:p>
          <a:p>
            <a:r>
              <a:rPr lang="en-US" sz="2400" dirty="0"/>
              <a:t>Transients</a:t>
            </a:r>
          </a:p>
          <a:p>
            <a:r>
              <a:rPr lang="en-US" sz="2400" dirty="0"/>
              <a:t>Grounding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6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57869"/>
            <a:ext cx="7208107" cy="988926"/>
          </a:xfrm>
        </p:spPr>
        <p:txBody>
          <a:bodyPr/>
          <a:lstStyle/>
          <a:p>
            <a:r>
              <a:rPr lang="en-US" dirty="0"/>
              <a:t>Voltage Swells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a.k.a. Surges</a:t>
            </a:r>
          </a:p>
          <a:p>
            <a:endParaRPr lang="en-US" dirty="0"/>
          </a:p>
          <a:p>
            <a:r>
              <a:rPr lang="en-US" dirty="0"/>
              <a:t>A temporary increase in voltage which lasts several cycles(1/2 cycle to 1 minute duration)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Caused by sudden changes in load or when a fault is cleared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77533"/>
            <a:ext cx="7208107" cy="988926"/>
          </a:xfrm>
        </p:spPr>
        <p:txBody>
          <a:bodyPr/>
          <a:lstStyle/>
          <a:p>
            <a:r>
              <a:rPr lang="en-US" dirty="0"/>
              <a:t>Voltage Sags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temporary reduction in voltage.</a:t>
            </a:r>
          </a:p>
          <a:p>
            <a:endParaRPr lang="en-US" dirty="0"/>
          </a:p>
          <a:p>
            <a:r>
              <a:rPr lang="en-US" dirty="0"/>
              <a:t>Caused by an abrupt increase in load or a failure of utility equipment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23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87365"/>
            <a:ext cx="7208107" cy="988926"/>
          </a:xfrm>
        </p:spPr>
        <p:txBody>
          <a:bodyPr/>
          <a:lstStyle/>
          <a:p>
            <a:r>
              <a:rPr lang="en-US" dirty="0"/>
              <a:t>Harmonics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Harmonics are defined as Sinusoidal Voltages or Currents having frequencies that are integer multiples of the frequency (fundamental frequency = 60 Hz for NA) at which the supply system is designed to operate</a:t>
            </a:r>
          </a:p>
          <a:p>
            <a:endParaRPr lang="en-US" dirty="0"/>
          </a:p>
          <a:p>
            <a:r>
              <a:rPr lang="en-US" dirty="0"/>
              <a:t>Results in a distorted Waveform </a:t>
            </a:r>
          </a:p>
          <a:p>
            <a:endParaRPr lang="en-US" dirty="0"/>
          </a:p>
          <a:p>
            <a:r>
              <a:rPr lang="en-US" dirty="0"/>
              <a:t>Caused by VFD’s, Switching Power Supplies &amp; Damaged Equipment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6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DFF0-96EC-5B04-0CD4-2C2F126A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107029"/>
            <a:ext cx="7208107" cy="988926"/>
          </a:xfrm>
        </p:spPr>
        <p:txBody>
          <a:bodyPr/>
          <a:lstStyle/>
          <a:p>
            <a:r>
              <a:rPr lang="en-US" dirty="0"/>
              <a:t>Harmonics Part Deux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AF06-DD5C-F1F9-C79F-2DA402790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Negative Sequence Harmonics</a:t>
            </a:r>
          </a:p>
          <a:p>
            <a:r>
              <a:rPr lang="en-US" dirty="0"/>
              <a:t>5th, 11th, 17th, etc. are important to industrial environments	</a:t>
            </a:r>
          </a:p>
          <a:p>
            <a:r>
              <a:rPr lang="en-US" dirty="0"/>
              <a:t>They are caused by electronically controlled motors. </a:t>
            </a:r>
          </a:p>
          <a:p>
            <a:r>
              <a:rPr lang="en-US" dirty="0"/>
              <a:t>Negative  sequence harmonics counteract electrical power systems. (They make motors run backwards). </a:t>
            </a:r>
          </a:p>
          <a:p>
            <a:r>
              <a:rPr lang="en-US" dirty="0"/>
              <a:t>These cause motor overheating and failure.	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37AE8-1C0A-EF69-2867-6EAAF22B4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42300-C272-687F-0219-8EB151F5C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420172"/>
      </p:ext>
    </p:extLst>
  </p:cSld>
  <p:clrMapOvr>
    <a:masterClrMapping/>
  </p:clrMapOvr>
</p:sld>
</file>

<file path=ppt/theme/theme1.xml><?xml version="1.0" encoding="utf-8"?>
<a:theme xmlns:a="http://schemas.openxmlformats.org/drawingml/2006/main" name="TESCO Template">
  <a:themeElements>
    <a:clrScheme name="TESCO">
      <a:dk1>
        <a:srgbClr val="000000"/>
      </a:dk1>
      <a:lt1>
        <a:srgbClr val="D8D8D8"/>
      </a:lt1>
      <a:dk2>
        <a:srgbClr val="4C5055"/>
      </a:dk2>
      <a:lt2>
        <a:srgbClr val="FFFFFF"/>
      </a:lt2>
      <a:accent1>
        <a:srgbClr val="E10027"/>
      </a:accent1>
      <a:accent2>
        <a:srgbClr val="000000"/>
      </a:accent2>
      <a:accent3>
        <a:srgbClr val="A5A5A5"/>
      </a:accent3>
      <a:accent4>
        <a:srgbClr val="FF3758"/>
      </a:accent4>
      <a:accent5>
        <a:srgbClr val="8A0017"/>
      </a:accent5>
      <a:accent6>
        <a:srgbClr val="FFB3C0"/>
      </a:accent6>
      <a:hlink>
        <a:srgbClr val="3F3F3F"/>
      </a:hlink>
      <a:folHlink>
        <a:srgbClr val="D8D8D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1581</TotalTime>
  <Words>788</Words>
  <Application>Microsoft Office PowerPoint</Application>
  <PresentationFormat>On-screen Show (4:3)</PresentationFormat>
  <Paragraphs>140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TESCO Template</vt:lpstr>
      <vt:lpstr>A Crash Course in Power Quality</vt:lpstr>
      <vt:lpstr>What is “Power Quality”?</vt:lpstr>
      <vt:lpstr>Why is it important?</vt:lpstr>
      <vt:lpstr>Where does Poor PQ come from?</vt:lpstr>
      <vt:lpstr>Key areas of Focus</vt:lpstr>
      <vt:lpstr>Voltage Swells</vt:lpstr>
      <vt:lpstr>Voltage Sags</vt:lpstr>
      <vt:lpstr>Harmonics</vt:lpstr>
      <vt:lpstr>Harmonics Part Deux </vt:lpstr>
      <vt:lpstr>Harmonics Part Tres  </vt:lpstr>
      <vt:lpstr>Harmonics Part Quatro  </vt:lpstr>
      <vt:lpstr>Flicker</vt:lpstr>
      <vt:lpstr>Transients </vt:lpstr>
      <vt:lpstr>Grounding &amp; Bonding</vt:lpstr>
      <vt:lpstr>Grounding &amp; Bonding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Jedidiah Tamayo</dc:creator>
  <cp:lastModifiedBy>Sandy Garcia</cp:lastModifiedBy>
  <cp:revision>14</cp:revision>
  <dcterms:created xsi:type="dcterms:W3CDTF">2021-12-30T15:47:27Z</dcterms:created>
  <dcterms:modified xsi:type="dcterms:W3CDTF">2023-07-06T21:16:56Z</dcterms:modified>
</cp:coreProperties>
</file>