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70" r:id="rId4"/>
    <p:sldId id="269" r:id="rId5"/>
    <p:sldId id="271" r:id="rId6"/>
    <p:sldId id="263" r:id="rId7"/>
    <p:sldId id="261" r:id="rId8"/>
    <p:sldId id="262" r:id="rId9"/>
    <p:sldId id="265" r:id="rId10"/>
    <p:sldId id="266" r:id="rId11"/>
    <p:sldId id="264"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684" autoAdjust="0"/>
  </p:normalViewPr>
  <p:slideViewPr>
    <p:cSldViewPr snapToGrid="0">
      <p:cViewPr varScale="1">
        <p:scale>
          <a:sx n="74" d="100"/>
          <a:sy n="74" d="100"/>
        </p:scale>
        <p:origin x="177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7/10/2023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FC1C85E9-C782-FC86-976E-51CA91B543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135867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8065433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044809"/>
          </a:xfrm>
        </p:spPr>
        <p:txBody>
          <a:bodyPr anchor="b">
            <a:noAutofit/>
          </a:bodyPr>
          <a:lstStyle>
            <a:lvl1pPr>
              <a:defRPr sz="66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672280" y="3672392"/>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78CC3A4-B862-EF21-7892-19E165FA85F9}"/>
              </a:ext>
            </a:extLst>
          </p:cNvPr>
          <p:cNvSpPr/>
          <p:nvPr userDrawn="1"/>
        </p:nvSpPr>
        <p:spPr>
          <a:xfrm>
            <a:off x="1504950" y="723014"/>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845120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0714" y="136524"/>
            <a:ext cx="7886700" cy="934865"/>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14083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943349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7192"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1572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6530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8308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37689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884" y="71996"/>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260CCA74-DEBD-12CF-67F8-4802BBAFA7A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cid:image009.png@01D96234.455574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430516" y="1952368"/>
            <a:ext cx="7317559" cy="1557595"/>
          </a:xfrm>
        </p:spPr>
        <p:txBody>
          <a:bodyPr>
            <a:normAutofit fontScale="90000"/>
          </a:bodyPr>
          <a:lstStyle/>
          <a:p>
            <a:r>
              <a:rPr lang="en-US" sz="6600" dirty="0">
                <a:latin typeface="+mj-lt"/>
                <a:cs typeface="Arial" panose="020B0604020202020204" pitchFamily="34" charset="0"/>
              </a:rPr>
              <a:t>New Products Intro and Feedback</a:t>
            </a:r>
          </a:p>
        </p:txBody>
      </p:sp>
      <p:sp>
        <p:nvSpPr>
          <p:cNvPr id="7" name="Subtitle 6">
            <a:extLst>
              <a:ext uri="{FF2B5EF4-FFF2-40B4-BE49-F238E27FC236}">
                <a16:creationId xmlns:a16="http://schemas.microsoft.com/office/drawing/2014/main" id="{E32853D5-CE40-4EA1-9AC1-4146F7715875}"/>
              </a:ext>
            </a:extLst>
          </p:cNvPr>
          <p:cNvSpPr>
            <a:spLocks noGrp="1"/>
          </p:cNvSpPr>
          <p:nvPr>
            <p:ph type="subTitle" idx="1"/>
          </p:nvPr>
        </p:nvSpPr>
        <p:spPr/>
        <p:txBody>
          <a:bodyPr/>
          <a:lstStyle/>
          <a:p>
            <a:r>
              <a:rPr lang="en-US" dirty="0"/>
              <a:t>TESCOOL 2023</a:t>
            </a:r>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21410" y="94820"/>
            <a:ext cx="7145518" cy="679832"/>
          </a:xfrm>
        </p:spPr>
        <p:txBody>
          <a:bodyPr/>
          <a:lstStyle/>
          <a:p>
            <a:r>
              <a:rPr lang="en-US" sz="3200" dirty="0">
                <a:latin typeface="+mj-lt"/>
                <a:cs typeface="Arial" panose="020B0604020202020204" pitchFamily="34" charset="0"/>
              </a:rPr>
              <a:t>Products scheduled for Release 2023/2024</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352035" y="1349185"/>
            <a:ext cx="5512971" cy="4842433"/>
          </a:xfrm>
        </p:spPr>
        <p:txBody>
          <a:bodyPr>
            <a:noAutofit/>
          </a:bodyPr>
          <a:lstStyle/>
          <a:p>
            <a:pPr marL="0" indent="0">
              <a:buNone/>
            </a:pPr>
            <a:r>
              <a:rPr lang="en-US" sz="1800" dirty="0">
                <a:latin typeface="Calibri" panose="020F0502020204030204" pitchFamily="34" charset="0"/>
                <a:cs typeface="Calibri" panose="020F0502020204030204" pitchFamily="34" charset="0"/>
              </a:rPr>
              <a:t>Nighthawk Fiber Hub:</a:t>
            </a:r>
          </a:p>
          <a:p>
            <a:pPr marL="285750" indent="-285750">
              <a:lnSpc>
                <a:spcPct val="120000"/>
              </a:lnSpc>
            </a:pPr>
            <a:r>
              <a:rPr lang="en-US" sz="1400" dirty="0">
                <a:latin typeface="+mj-lt"/>
              </a:rPr>
              <a:t>The Nighthawk Fiber HUB product is a self-contained mesh HUB device with a wired Ethernet uplink.  </a:t>
            </a:r>
          </a:p>
          <a:p>
            <a:pPr lvl="1">
              <a:lnSpc>
                <a:spcPct val="120000"/>
              </a:lnSpc>
            </a:pPr>
            <a:r>
              <a:rPr lang="en-US" sz="1400" dirty="0">
                <a:latin typeface="+mj-lt"/>
              </a:rPr>
              <a:t>Fiber hub is </a:t>
            </a:r>
            <a:r>
              <a:rPr lang="en-US" sz="1400" dirty="0" err="1">
                <a:latin typeface="+mj-lt"/>
              </a:rPr>
              <a:t>Adaptiv</a:t>
            </a:r>
            <a:r>
              <a:rPr lang="en-US" sz="1400" dirty="0">
                <a:latin typeface="+mj-lt"/>
              </a:rPr>
              <a:t> compatible</a:t>
            </a:r>
          </a:p>
          <a:p>
            <a:pPr lvl="1">
              <a:lnSpc>
                <a:spcPct val="120000"/>
              </a:lnSpc>
            </a:pPr>
            <a:r>
              <a:rPr lang="en-US" sz="1400" dirty="0">
                <a:latin typeface="+mj-lt"/>
              </a:rPr>
              <a:t>Acts as a cost-effective collector for multiple devices</a:t>
            </a:r>
          </a:p>
          <a:p>
            <a:pPr>
              <a:lnSpc>
                <a:spcPct val="120000"/>
              </a:lnSpc>
            </a:pPr>
            <a:r>
              <a:rPr lang="en-US" sz="1400" dirty="0">
                <a:latin typeface="+mj-lt"/>
              </a:rPr>
              <a:t>Ideal for utilities who have mostly fiber throughout service territory</a:t>
            </a:r>
          </a:p>
          <a:p>
            <a:pPr lvl="1">
              <a:lnSpc>
                <a:spcPct val="120000"/>
              </a:lnSpc>
            </a:pPr>
            <a:r>
              <a:rPr lang="en-US" sz="1400" dirty="0">
                <a:latin typeface="+mj-lt"/>
              </a:rPr>
              <a:t>Federal government incentivizing rural co-op fiber to the home</a:t>
            </a:r>
          </a:p>
          <a:p>
            <a:pPr lvl="1">
              <a:lnSpc>
                <a:spcPct val="120000"/>
              </a:lnSpc>
            </a:pPr>
            <a:r>
              <a:rPr lang="en-US" sz="1400" dirty="0">
                <a:latin typeface="+mj-lt"/>
              </a:rPr>
              <a:t>Utilities looking for applications to use the deployed fiber</a:t>
            </a:r>
          </a:p>
          <a:p>
            <a:pPr>
              <a:lnSpc>
                <a:spcPct val="120000"/>
              </a:lnSpc>
            </a:pPr>
            <a:r>
              <a:rPr lang="en-US" sz="1400" dirty="0">
                <a:latin typeface="+mj-lt"/>
              </a:rPr>
              <a:t>Advanced Outage Management power fail detection</a:t>
            </a:r>
          </a:p>
          <a:p>
            <a:pPr lvl="1">
              <a:lnSpc>
                <a:spcPct val="120000"/>
              </a:lnSpc>
            </a:pPr>
            <a:r>
              <a:rPr lang="en-US" sz="1400" dirty="0">
                <a:latin typeface="+mj-lt"/>
              </a:rPr>
              <a:t>Configurable blink and sustained outage event thresholds, event logging and data upload</a:t>
            </a:r>
          </a:p>
          <a:p>
            <a:pPr>
              <a:lnSpc>
                <a:spcPct val="120000"/>
              </a:lnSpc>
            </a:pPr>
            <a:r>
              <a:rPr lang="en-US" sz="1400" dirty="0">
                <a:latin typeface="+mj-lt"/>
              </a:rPr>
              <a:t>Rechargeable Battery Backup of 10 minutes to allow for last gasp transmissions</a:t>
            </a:r>
          </a:p>
          <a:p>
            <a:pPr>
              <a:lnSpc>
                <a:spcPct val="120000"/>
              </a:lnSpc>
            </a:pPr>
            <a:r>
              <a:rPr lang="en-US" sz="1400" dirty="0">
                <a:latin typeface="+mj-lt"/>
              </a:rPr>
              <a:t>Supports OTA firmware upgrades to associated mesh devices</a:t>
            </a:r>
          </a:p>
          <a:p>
            <a:pPr>
              <a:lnSpc>
                <a:spcPct val="120000"/>
              </a:lnSpc>
            </a:pPr>
            <a:r>
              <a:rPr lang="en-US" sz="1400" dirty="0">
                <a:latin typeface="+mj-lt"/>
              </a:rPr>
              <a:t>Robust end to end security and encryption</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10</a:t>
            </a:fld>
            <a:endParaRPr lang="en-US" dirty="0"/>
          </a:p>
        </p:txBody>
      </p:sp>
      <p:pic>
        <p:nvPicPr>
          <p:cNvPr id="4" name="Picture 2">
            <a:extLst>
              <a:ext uri="{FF2B5EF4-FFF2-40B4-BE49-F238E27FC236}">
                <a16:creationId xmlns:a16="http://schemas.microsoft.com/office/drawing/2014/main" id="{D9461BC6-8611-41D9-78A7-99DAB2EF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192" y="1318921"/>
            <a:ext cx="1873092" cy="1121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8A4C5D8-80C3-A880-74A1-8FE1CB02B816}"/>
              </a:ext>
            </a:extLst>
          </p:cNvPr>
          <p:cNvPicPr>
            <a:picLocks noChangeAspect="1"/>
          </p:cNvPicPr>
          <p:nvPr/>
        </p:nvPicPr>
        <p:blipFill rotWithShape="1">
          <a:blip r:embed="rId3"/>
          <a:srcRect l="7595" r="2862" b="3648"/>
          <a:stretch/>
        </p:blipFill>
        <p:spPr>
          <a:xfrm>
            <a:off x="5852805" y="2624504"/>
            <a:ext cx="2753867" cy="1498275"/>
          </a:xfrm>
          <a:prstGeom prst="rect">
            <a:avLst/>
          </a:prstGeom>
        </p:spPr>
      </p:pic>
      <p:pic>
        <p:nvPicPr>
          <p:cNvPr id="8" name="Picture 7" descr="Diagram&#10;&#10;Description automatically generated">
            <a:extLst>
              <a:ext uri="{FF2B5EF4-FFF2-40B4-BE49-F238E27FC236}">
                <a16:creationId xmlns:a16="http://schemas.microsoft.com/office/drawing/2014/main" id="{EA4FE593-CAF1-C945-CCBF-58DCBDE9E602}"/>
              </a:ext>
            </a:extLst>
          </p:cNvPr>
          <p:cNvPicPr>
            <a:picLocks noChangeAspect="1"/>
          </p:cNvPicPr>
          <p:nvPr/>
        </p:nvPicPr>
        <p:blipFill>
          <a:blip r:embed="rId4"/>
          <a:stretch>
            <a:fillRect/>
          </a:stretch>
        </p:blipFill>
        <p:spPr>
          <a:xfrm>
            <a:off x="5566529" y="4390362"/>
            <a:ext cx="3225436" cy="2086047"/>
          </a:xfrm>
          <a:prstGeom prst="rect">
            <a:avLst/>
          </a:prstGeom>
        </p:spPr>
      </p:pic>
      <p:sp>
        <p:nvSpPr>
          <p:cNvPr id="9" name="Content Placeholder 2">
            <a:extLst>
              <a:ext uri="{FF2B5EF4-FFF2-40B4-BE49-F238E27FC236}">
                <a16:creationId xmlns:a16="http://schemas.microsoft.com/office/drawing/2014/main" id="{DFE6AE86-BD0E-AF7A-4347-0E765FB6CD69}"/>
              </a:ext>
            </a:extLst>
          </p:cNvPr>
          <p:cNvSpPr txBox="1">
            <a:spLocks/>
          </p:cNvSpPr>
          <p:nvPr/>
        </p:nvSpPr>
        <p:spPr>
          <a:xfrm>
            <a:off x="352035" y="919650"/>
            <a:ext cx="5369584" cy="4355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we are working on for 2024:</a:t>
            </a:r>
          </a:p>
        </p:txBody>
      </p:sp>
    </p:spTree>
    <p:extLst>
      <p:ext uri="{BB962C8B-B14F-4D97-AF65-F5344CB8AC3E}">
        <p14:creationId xmlns:p14="http://schemas.microsoft.com/office/powerpoint/2010/main" val="33527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21410" y="94820"/>
            <a:ext cx="7145518" cy="679832"/>
          </a:xfrm>
        </p:spPr>
        <p:txBody>
          <a:bodyPr/>
          <a:lstStyle/>
          <a:p>
            <a:r>
              <a:rPr lang="en-US" sz="3200" dirty="0">
                <a:latin typeface="+mj-lt"/>
                <a:cs typeface="Arial" panose="020B0604020202020204" pitchFamily="34" charset="0"/>
              </a:rPr>
              <a:t>Products scheduled for Release 2023/2024</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4838896" cy="4842433"/>
          </a:xfrm>
        </p:spPr>
        <p:txBody>
          <a:bodyPr>
            <a:normAutofit/>
          </a:bodyPr>
          <a:lstStyle/>
          <a:p>
            <a:pPr marL="0" indent="0">
              <a:buNone/>
            </a:pPr>
            <a:r>
              <a:rPr lang="en-US" dirty="0"/>
              <a:t>Pacific Gas &amp; Electric New 30A Back Up Power Transfer Meter Design:</a:t>
            </a:r>
          </a:p>
          <a:p>
            <a:pPr marL="0" indent="0">
              <a:buNone/>
            </a:pPr>
            <a:endParaRPr lang="en-US" sz="1400" dirty="0"/>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Requirement for the user to shut off the main disconnect to the house is now eliminated.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Requirement for the user to unplug the generator is removed.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More robust voltage sensing.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Increased the robustness of the disconnect contact sensing.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Increased power for the disconnect motor drive to enable the BPTM to overcome sticky motor shafts with greater ease as well as to allow it to be used with Aclara meters with relay disconnects.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11</a:t>
            </a:fld>
            <a:endParaRPr lang="en-US" dirty="0"/>
          </a:p>
        </p:txBody>
      </p:sp>
      <p:pic>
        <p:nvPicPr>
          <p:cNvPr id="7" name="Picture 6">
            <a:extLst>
              <a:ext uri="{FF2B5EF4-FFF2-40B4-BE49-F238E27FC236}">
                <a16:creationId xmlns:a16="http://schemas.microsoft.com/office/drawing/2014/main" id="{CEE9C016-BB08-9913-560E-B023A9132027}"/>
              </a:ext>
            </a:extLst>
          </p:cNvPr>
          <p:cNvPicPr>
            <a:picLocks noChangeAspect="1"/>
          </p:cNvPicPr>
          <p:nvPr/>
        </p:nvPicPr>
        <p:blipFill>
          <a:blip r:embed="rId2"/>
          <a:stretch>
            <a:fillRect/>
          </a:stretch>
        </p:blipFill>
        <p:spPr>
          <a:xfrm>
            <a:off x="5284673" y="3707525"/>
            <a:ext cx="3606571" cy="2099385"/>
          </a:xfrm>
          <a:prstGeom prst="rect">
            <a:avLst/>
          </a:prstGeom>
        </p:spPr>
      </p:pic>
      <p:pic>
        <p:nvPicPr>
          <p:cNvPr id="9" name="Picture 8">
            <a:extLst>
              <a:ext uri="{FF2B5EF4-FFF2-40B4-BE49-F238E27FC236}">
                <a16:creationId xmlns:a16="http://schemas.microsoft.com/office/drawing/2014/main" id="{54798107-41A8-E329-F80E-5DF27D8F411C}"/>
              </a:ext>
            </a:extLst>
          </p:cNvPr>
          <p:cNvPicPr>
            <a:picLocks noChangeAspect="1"/>
          </p:cNvPicPr>
          <p:nvPr/>
        </p:nvPicPr>
        <p:blipFill>
          <a:blip r:embed="rId3"/>
          <a:stretch>
            <a:fillRect/>
          </a:stretch>
        </p:blipFill>
        <p:spPr>
          <a:xfrm>
            <a:off x="6179915" y="1882855"/>
            <a:ext cx="2152891" cy="1081177"/>
          </a:xfrm>
          <a:prstGeom prst="rect">
            <a:avLst/>
          </a:prstGeom>
        </p:spPr>
      </p:pic>
      <p:sp>
        <p:nvSpPr>
          <p:cNvPr id="4" name="Content Placeholder 2">
            <a:extLst>
              <a:ext uri="{FF2B5EF4-FFF2-40B4-BE49-F238E27FC236}">
                <a16:creationId xmlns:a16="http://schemas.microsoft.com/office/drawing/2014/main" id="{C29F956F-4DAB-8A16-36F2-87ABA73EBBAF}"/>
              </a:ext>
            </a:extLst>
          </p:cNvPr>
          <p:cNvSpPr txBox="1">
            <a:spLocks/>
          </p:cNvSpPr>
          <p:nvPr/>
        </p:nvSpPr>
        <p:spPr>
          <a:xfrm>
            <a:off x="254839" y="959018"/>
            <a:ext cx="5369584" cy="4355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we are working on for 2024:</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19931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21410" y="94820"/>
            <a:ext cx="7145518" cy="679832"/>
          </a:xfrm>
        </p:spPr>
        <p:txBody>
          <a:bodyPr/>
          <a:lstStyle/>
          <a:p>
            <a:r>
              <a:rPr lang="en-US" sz="3200" dirty="0">
                <a:latin typeface="+mj-lt"/>
                <a:cs typeface="Arial" panose="020B0604020202020204" pitchFamily="34" charset="0"/>
              </a:rPr>
              <a:t>Products scheduled for Release 2023/2024</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6"/>
            <a:ext cx="7978022" cy="4842433"/>
          </a:xfrm>
        </p:spPr>
        <p:txBody>
          <a:bodyPr/>
          <a:lstStyle/>
          <a:p>
            <a:pPr marL="0" indent="0" algn="ctr">
              <a:buNone/>
            </a:pPr>
            <a:r>
              <a:rPr lang="en-US" dirty="0"/>
              <a:t>Suggestions from the group other items needed for the marketplace?</a:t>
            </a:r>
          </a:p>
          <a:p>
            <a:pPr marL="0" indent="0">
              <a:buNone/>
            </a:pPr>
            <a:endParaRPr lang="en-US" dirty="0"/>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12</a:t>
            </a:fld>
            <a:endParaRPr lang="en-US" dirty="0"/>
          </a:p>
        </p:txBody>
      </p:sp>
      <p:pic>
        <p:nvPicPr>
          <p:cNvPr id="3074" name="Picture 2" descr="Suggestion Clip Art and Stock Illustrations. 15,573 Suggestion EPS  illustrations and vector clip art graphics available to search from  thousands of royalty free stock art creators.">
            <a:extLst>
              <a:ext uri="{FF2B5EF4-FFF2-40B4-BE49-F238E27FC236}">
                <a16:creationId xmlns:a16="http://schemas.microsoft.com/office/drawing/2014/main" id="{ACDBD84E-B5C2-45F9-CA32-0345B4FC86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4"/>
          <a:stretch/>
        </p:blipFill>
        <p:spPr bwMode="auto">
          <a:xfrm>
            <a:off x="3003320" y="2862525"/>
            <a:ext cx="2983289" cy="287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4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sz="3600" dirty="0">
                <a:latin typeface="+mj-lt"/>
                <a:cs typeface="Arial" panose="020B0604020202020204" pitchFamily="34" charset="0"/>
              </a:rPr>
              <a:t>New Products Intro and Feedback</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048871"/>
            <a:ext cx="8136408" cy="5652870"/>
          </a:xfrm>
        </p:spPr>
        <p:txBody>
          <a:bodyPr>
            <a:normAutofit/>
          </a:bodyPr>
          <a:lstStyle/>
          <a:p>
            <a:pPr marL="0" indent="0">
              <a:buNone/>
            </a:pPr>
            <a:r>
              <a:rPr lang="en-US" dirty="0"/>
              <a:t>A few new items released since our last User’s Group:</a:t>
            </a:r>
          </a:p>
          <a:p>
            <a:pPr marL="628650" lvl="1" indent="-342900">
              <a:spcBef>
                <a:spcPts val="0"/>
              </a:spcBef>
              <a:spcAft>
                <a:spcPts val="0"/>
              </a:spcAft>
              <a:buFont typeface="Symbol" panose="05050102010706020507" pitchFamily="18" charset="2"/>
              <a:buChar char=""/>
              <a:tabLst>
                <a:tab pos="1371600" algn="dec"/>
              </a:tabLst>
              <a:defRPr/>
            </a:pPr>
            <a:r>
              <a:rPr lang="en-US" sz="2800" dirty="0">
                <a:latin typeface="+mn-lt"/>
                <a:cs typeface="Times New Roman" panose="02020603050405020304" pitchFamily="18" charset="0"/>
              </a:rPr>
              <a:t>Rogowski Coil extension cable – allows for greater distance from 6330 to line side current connections.</a:t>
            </a:r>
          </a:p>
          <a:p>
            <a:pPr marL="628650" lvl="1" indent="-342900">
              <a:spcBef>
                <a:spcPts val="0"/>
              </a:spcBef>
              <a:spcAft>
                <a:spcPts val="0"/>
              </a:spcAft>
              <a:buFont typeface="Symbol" panose="05050102010706020507" pitchFamily="18" charset="2"/>
              <a:buChar char=""/>
              <a:tabLst>
                <a:tab pos="1371600" algn="dec"/>
              </a:tabLst>
              <a:defRPr/>
            </a:pPr>
            <a:r>
              <a:rPr lang="en-US" sz="2800" dirty="0">
                <a:latin typeface="+mn-lt"/>
                <a:cs typeface="Times New Roman" panose="02020603050405020304" pitchFamily="18" charset="0"/>
              </a:rPr>
              <a:t>Potential Blade covers – used to make test switch potential blades safe when opened.</a:t>
            </a:r>
          </a:p>
          <a:p>
            <a:pPr marL="628650" lvl="1" indent="-342900">
              <a:spcBef>
                <a:spcPts val="0"/>
              </a:spcBef>
              <a:spcAft>
                <a:spcPts val="0"/>
              </a:spcAft>
              <a:buFont typeface="Symbol" panose="05050102010706020507" pitchFamily="18" charset="2"/>
              <a:buChar char=""/>
              <a:tabLst>
                <a:tab pos="1371600" algn="dec"/>
              </a:tabLst>
              <a:defRPr/>
            </a:pPr>
            <a:r>
              <a:rPr lang="en-US" sz="2800" dirty="0">
                <a:latin typeface="+mn-lt"/>
                <a:cs typeface="Times New Roman" panose="02020603050405020304" pitchFamily="18" charset="0"/>
              </a:rPr>
              <a:t>Cat 703 Transformer Upgrade – Upgraded accuracy and reduced size of streetlight meter transformer-rated assembly</a:t>
            </a:r>
          </a:p>
          <a:p>
            <a:pPr marL="628650" lvl="1" indent="-342900">
              <a:spcBef>
                <a:spcPts val="0"/>
              </a:spcBef>
              <a:spcAft>
                <a:spcPts val="0"/>
              </a:spcAft>
              <a:buFont typeface="Symbol" panose="05050102010706020507" pitchFamily="18" charset="2"/>
              <a:buChar char=""/>
              <a:tabLst>
                <a:tab pos="1371600" algn="dec"/>
              </a:tabLst>
              <a:defRPr/>
            </a:pPr>
            <a:r>
              <a:rPr lang="en-US" sz="2800" dirty="0">
                <a:latin typeface="+mn-lt"/>
                <a:cs typeface="Times New Roman" panose="02020603050405020304" pitchFamily="18" charset="0"/>
              </a:rPr>
              <a:t>Heat Rise Tester Socket (for ANSI) – requested by ANSI to have TESCO build them a custom socket for heat rise testing.</a:t>
            </a:r>
          </a:p>
          <a:p>
            <a:pPr marL="628650" lvl="1" indent="-342900">
              <a:spcBef>
                <a:spcPts val="0"/>
              </a:spcBef>
              <a:spcAft>
                <a:spcPts val="0"/>
              </a:spcAft>
              <a:buFont typeface="Symbol" panose="05050102010706020507" pitchFamily="18" charset="2"/>
              <a:buChar char=""/>
              <a:tabLst>
                <a:tab pos="1371600" algn="dec"/>
              </a:tabLst>
              <a:defRPr/>
            </a:pPr>
            <a:r>
              <a:rPr lang="en-US" sz="2800" dirty="0">
                <a:latin typeface="+mn-lt"/>
                <a:cs typeface="Times New Roman" panose="02020603050405020304" pitchFamily="18" charset="0"/>
              </a:rPr>
              <a:t>1039 PCB updates for better pickup strength</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extLst>
      <p:ext uri="{BB962C8B-B14F-4D97-AF65-F5344CB8AC3E}">
        <p14:creationId xmlns:p14="http://schemas.microsoft.com/office/powerpoint/2010/main" val="256274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sz="3600" dirty="0">
                <a:latin typeface="+mj-lt"/>
                <a:cs typeface="Arial" panose="020B0604020202020204" pitchFamily="34" charset="0"/>
              </a:rPr>
              <a:t>New Products Intro and Feedback</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343978" y="1123924"/>
            <a:ext cx="5008579" cy="4842433"/>
          </a:xfrm>
        </p:spPr>
        <p:txBody>
          <a:bodyPr/>
          <a:lstStyle/>
          <a:p>
            <a:pPr marL="0" indent="0">
              <a:buNone/>
            </a:pPr>
            <a:r>
              <a:rPr lang="en-US" dirty="0"/>
              <a:t>A few new items released since our last User’s Group:</a:t>
            </a:r>
          </a:p>
          <a:p>
            <a:pPr marL="0" indent="0">
              <a:buNone/>
            </a:pPr>
            <a:endParaRPr lang="en-US" dirty="0"/>
          </a:p>
          <a:p>
            <a:pPr marL="0" indent="0">
              <a:buNone/>
            </a:pPr>
            <a:r>
              <a:rPr lang="en-US" dirty="0"/>
              <a:t>Catalog #1160 Signal Strength Analyzer:</a:t>
            </a:r>
          </a:p>
          <a:p>
            <a:pPr marL="0" indent="0">
              <a:buNone/>
            </a:pPr>
            <a:endParaRPr lang="en-US" dirty="0"/>
          </a:p>
          <a:p>
            <a:pPr marL="0" indent="0">
              <a:buNone/>
            </a:pPr>
            <a:r>
              <a:rPr lang="en-US" dirty="0"/>
              <a:t>Catalog #802 Sensor Link Probe Pairing with the Catalog #6330 Meter Site Analyzer</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3</a:t>
            </a:fld>
            <a:endParaRPr lang="en-US" dirty="0"/>
          </a:p>
        </p:txBody>
      </p:sp>
      <p:pic>
        <p:nvPicPr>
          <p:cNvPr id="4" name="Picture 2">
            <a:extLst>
              <a:ext uri="{FF2B5EF4-FFF2-40B4-BE49-F238E27FC236}">
                <a16:creationId xmlns:a16="http://schemas.microsoft.com/office/drawing/2014/main" id="{17C34F8F-1A09-911D-B181-3627E50AE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74" y="1921755"/>
            <a:ext cx="1787979" cy="1623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9B9D403-CDEF-B141-2CD4-14C4BFC3DE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58" r="22834"/>
          <a:stretch/>
        </p:blipFill>
        <p:spPr bwMode="auto">
          <a:xfrm>
            <a:off x="7627370" y="3545141"/>
            <a:ext cx="887980" cy="23519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5D4779C-E26E-D176-0325-F08151B9D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870" y="3545141"/>
            <a:ext cx="2352159" cy="294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2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sz="3600" dirty="0">
                <a:latin typeface="+mj-lt"/>
                <a:cs typeface="Arial" panose="020B0604020202020204" pitchFamily="34" charset="0"/>
              </a:rPr>
              <a:t>New Products Intro and Feedback</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343614" y="1007783"/>
            <a:ext cx="5008579" cy="4842433"/>
          </a:xfrm>
        </p:spPr>
        <p:txBody>
          <a:bodyPr/>
          <a:lstStyle/>
          <a:p>
            <a:pPr marL="0" indent="0">
              <a:buNone/>
            </a:pPr>
            <a:r>
              <a:rPr lang="en-US" dirty="0"/>
              <a:t>A few new items released since our last User’s Group:</a:t>
            </a:r>
          </a:p>
          <a:p>
            <a:pPr marL="0" indent="0">
              <a:buNone/>
            </a:pPr>
            <a:endParaRPr lang="en-US" dirty="0"/>
          </a:p>
          <a:p>
            <a:pPr marL="0" indent="0">
              <a:buNone/>
            </a:pPr>
            <a:r>
              <a:rPr lang="en-US" dirty="0"/>
              <a:t>TESCO  8, 10 and 13 Jaw sockets:</a:t>
            </a:r>
          </a:p>
          <a:p>
            <a:pPr marL="0" indent="0">
              <a:buNone/>
            </a:pPr>
            <a:endParaRPr lang="en-US" dirty="0"/>
          </a:p>
          <a:p>
            <a:pPr marL="0" indent="0">
              <a:buNone/>
            </a:pPr>
            <a:endParaRPr lang="en-US" dirty="0"/>
          </a:p>
          <a:p>
            <a:pPr marL="0" indent="0">
              <a:buNone/>
            </a:pPr>
            <a:endParaRPr lang="en-US" dirty="0"/>
          </a:p>
          <a:p>
            <a:pPr marL="0" indent="0">
              <a:buNone/>
            </a:pPr>
            <a:r>
              <a:rPr lang="en-US" dirty="0"/>
              <a:t>TESCO TDM Software: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4</a:t>
            </a:fld>
            <a:endParaRPr lang="en-US" dirty="0"/>
          </a:p>
        </p:txBody>
      </p:sp>
      <p:pic>
        <p:nvPicPr>
          <p:cNvPr id="9" name="Picture 8">
            <a:extLst>
              <a:ext uri="{FF2B5EF4-FFF2-40B4-BE49-F238E27FC236}">
                <a16:creationId xmlns:a16="http://schemas.microsoft.com/office/drawing/2014/main" id="{FE233DE1-15EC-A008-1C66-C0CEFF59D63C}"/>
              </a:ext>
            </a:extLst>
          </p:cNvPr>
          <p:cNvPicPr>
            <a:picLocks noChangeAspect="1"/>
          </p:cNvPicPr>
          <p:nvPr/>
        </p:nvPicPr>
        <p:blipFill>
          <a:blip r:embed="rId2"/>
          <a:stretch>
            <a:fillRect/>
          </a:stretch>
        </p:blipFill>
        <p:spPr>
          <a:xfrm>
            <a:off x="5637229" y="2150640"/>
            <a:ext cx="1497422" cy="1414776"/>
          </a:xfrm>
          <a:prstGeom prst="rect">
            <a:avLst/>
          </a:prstGeom>
        </p:spPr>
      </p:pic>
      <p:pic>
        <p:nvPicPr>
          <p:cNvPr id="11" name="Picture 10">
            <a:extLst>
              <a:ext uri="{FF2B5EF4-FFF2-40B4-BE49-F238E27FC236}">
                <a16:creationId xmlns:a16="http://schemas.microsoft.com/office/drawing/2014/main" id="{D7B7460C-9D0A-329C-B682-C34DD0012F55}"/>
              </a:ext>
            </a:extLst>
          </p:cNvPr>
          <p:cNvPicPr>
            <a:picLocks noChangeAspect="1"/>
          </p:cNvPicPr>
          <p:nvPr/>
        </p:nvPicPr>
        <p:blipFill>
          <a:blip r:embed="rId3"/>
          <a:stretch>
            <a:fillRect/>
          </a:stretch>
        </p:blipFill>
        <p:spPr>
          <a:xfrm>
            <a:off x="7333880" y="2199142"/>
            <a:ext cx="1431178" cy="1317771"/>
          </a:xfrm>
          <a:prstGeom prst="rect">
            <a:avLst/>
          </a:prstGeom>
        </p:spPr>
      </p:pic>
      <p:pic>
        <p:nvPicPr>
          <p:cNvPr id="1026" name="Picture 2">
            <a:extLst>
              <a:ext uri="{FF2B5EF4-FFF2-40B4-BE49-F238E27FC236}">
                <a16:creationId xmlns:a16="http://schemas.microsoft.com/office/drawing/2014/main" id="{2D876F8B-31A3-60AB-1651-4CBCD982C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821" y="3838247"/>
            <a:ext cx="3577133" cy="270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91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sz="3600" dirty="0">
                <a:latin typeface="+mj-lt"/>
                <a:cs typeface="Arial" panose="020B0604020202020204" pitchFamily="34" charset="0"/>
              </a:rPr>
              <a:t>New Products Intro and Feedback</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343614" y="1007784"/>
            <a:ext cx="5008579" cy="2011970"/>
          </a:xfrm>
        </p:spPr>
        <p:txBody>
          <a:bodyPr/>
          <a:lstStyle/>
          <a:p>
            <a:pPr marL="0" indent="0">
              <a:buNone/>
            </a:pPr>
            <a:r>
              <a:rPr lang="en-US" dirty="0"/>
              <a:t>A few new items released since our last User’s Group:</a:t>
            </a:r>
          </a:p>
          <a:p>
            <a:pPr marL="0" indent="0">
              <a:buNone/>
            </a:pPr>
            <a:endParaRPr lang="en-US" dirty="0"/>
          </a:p>
          <a:p>
            <a:pPr marL="0" indent="0">
              <a:buNone/>
            </a:pPr>
            <a:r>
              <a:rPr lang="en-US" dirty="0"/>
              <a:t>Substation Training Room:</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5</a:t>
            </a:fld>
            <a:endParaRPr lang="en-US" dirty="0"/>
          </a:p>
        </p:txBody>
      </p:sp>
      <p:pic>
        <p:nvPicPr>
          <p:cNvPr id="7" name="Picture 6" descr="A machine with buttons and switches&#10;&#10;Description automatically generated">
            <a:extLst>
              <a:ext uri="{FF2B5EF4-FFF2-40B4-BE49-F238E27FC236}">
                <a16:creationId xmlns:a16="http://schemas.microsoft.com/office/drawing/2014/main" id="{9748F77B-74E5-F174-A219-C672B3588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158" y="3410422"/>
            <a:ext cx="2154592" cy="2350298"/>
          </a:xfrm>
          <a:prstGeom prst="rect">
            <a:avLst/>
          </a:prstGeom>
        </p:spPr>
      </p:pic>
      <p:pic>
        <p:nvPicPr>
          <p:cNvPr id="10" name="Picture 9" descr="A black panel with buttons and switches&#10;&#10;Description automatically generated">
            <a:extLst>
              <a:ext uri="{FF2B5EF4-FFF2-40B4-BE49-F238E27FC236}">
                <a16:creationId xmlns:a16="http://schemas.microsoft.com/office/drawing/2014/main" id="{0A130D17-2F26-53CE-848F-51177C5F5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607" y="1243584"/>
            <a:ext cx="2274362" cy="4517136"/>
          </a:xfrm>
          <a:prstGeom prst="rect">
            <a:avLst/>
          </a:prstGeom>
        </p:spPr>
      </p:pic>
    </p:spTree>
    <p:extLst>
      <p:ext uri="{BB962C8B-B14F-4D97-AF65-F5344CB8AC3E}">
        <p14:creationId xmlns:p14="http://schemas.microsoft.com/office/powerpoint/2010/main" val="32718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21410" y="94820"/>
            <a:ext cx="7145518" cy="679832"/>
          </a:xfrm>
        </p:spPr>
        <p:txBody>
          <a:bodyPr/>
          <a:lstStyle/>
          <a:p>
            <a:r>
              <a:rPr lang="en-US" sz="3200" dirty="0">
                <a:latin typeface="+mj-lt"/>
                <a:cs typeface="Arial" panose="020B0604020202020204" pitchFamily="34" charset="0"/>
              </a:rPr>
              <a:t>Products scheduled for Release 2023/2024</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582989" y="1433733"/>
            <a:ext cx="7978022" cy="1719443"/>
          </a:xfrm>
        </p:spPr>
        <p:txBody>
          <a:bodyPr/>
          <a:lstStyle/>
          <a:p>
            <a:pPr marL="0" indent="0">
              <a:buNone/>
            </a:pPr>
            <a:r>
              <a:rPr lang="en-US" dirty="0"/>
              <a:t>ACT100/DCT 300 Laboratory AC/DC EVSE Test System:</a:t>
            </a:r>
          </a:p>
          <a:p>
            <a:pPr marL="0" indent="0">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system will enable the testing and accuracy verification of </a:t>
            </a:r>
            <a:r>
              <a:rPr lang="en-US" sz="1800" dirty="0">
                <a:latin typeface="Arial" panose="020B0604020202020204" pitchFamily="34" charset="0"/>
                <a:ea typeface="Times New Roman" panose="02020603050405020304" pitchFamily="18" charset="0"/>
                <a:cs typeface="Times New Roman" panose="02020603050405020304" pitchFamily="18" charset="0"/>
              </a:rPr>
              <a:t>both AC and DC</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Electric Vehicle Service Equipment and Field Test Equipment for testing EVSE’s in the field. The system will be </a:t>
            </a:r>
            <a:r>
              <a:rPr lang="en-US" sz="1800" dirty="0">
                <a:solidFill>
                  <a:srgbClr val="000000"/>
                </a:solidFill>
                <a:effectLst/>
                <a:latin typeface="Arial" panose="020B0604020202020204" pitchFamily="34" charset="0"/>
                <a:ea typeface="Times New Roman" panose="02020603050405020304" pitchFamily="18" charset="0"/>
              </a:rPr>
              <a:t>rated for 0.04% accuracy for power, and 0.02% for voltage and current. </a:t>
            </a:r>
            <a:endParaRPr lang="en-US" dirty="0"/>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4" name="Picture 3" descr="Graphical user interface, diagram&#10;&#10;Description automatically generated">
            <a:extLst>
              <a:ext uri="{FF2B5EF4-FFF2-40B4-BE49-F238E27FC236}">
                <a16:creationId xmlns:a16="http://schemas.microsoft.com/office/drawing/2014/main" id="{EC075150-959B-51C5-CC8C-3CE0B0397C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833" r="35139"/>
          <a:stretch/>
        </p:blipFill>
        <p:spPr bwMode="auto">
          <a:xfrm>
            <a:off x="3630259" y="3039127"/>
            <a:ext cx="1056035" cy="3215173"/>
          </a:xfrm>
          <a:prstGeom prst="rect">
            <a:avLst/>
          </a:prstGeom>
          <a:noFill/>
          <a:ln>
            <a:noFill/>
          </a:ln>
          <a:extLst>
            <a:ext uri="{53640926-AAD7-44D8-BBD7-CCE9431645EC}">
              <a14:shadowObscured xmlns:a14="http://schemas.microsoft.com/office/drawing/2010/main"/>
            </a:ext>
          </a:extLst>
        </p:spPr>
      </p:pic>
      <p:pic>
        <p:nvPicPr>
          <p:cNvPr id="7" name="Picture 6" descr="Graphical user interface, application&#10;&#10;Description automatically generated">
            <a:extLst>
              <a:ext uri="{FF2B5EF4-FFF2-40B4-BE49-F238E27FC236}">
                <a16:creationId xmlns:a16="http://schemas.microsoft.com/office/drawing/2014/main" id="{3C4DD19A-86F2-52B1-E56A-F7B0651EA035}"/>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l="8308" r="8595" b="2746"/>
          <a:stretch/>
        </p:blipFill>
        <p:spPr bwMode="auto">
          <a:xfrm flipH="1">
            <a:off x="4657853" y="3078248"/>
            <a:ext cx="1072631" cy="3166185"/>
          </a:xfrm>
          <a:prstGeom prst="rect">
            <a:avLst/>
          </a:prstGeom>
          <a:noFill/>
          <a:ln>
            <a:noFill/>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D5CD9B10-A124-53D3-4556-687CBAAB2040}"/>
              </a:ext>
            </a:extLst>
          </p:cNvPr>
          <p:cNvSpPr txBox="1">
            <a:spLocks/>
          </p:cNvSpPr>
          <p:nvPr/>
        </p:nvSpPr>
        <p:spPr>
          <a:xfrm>
            <a:off x="254839" y="959018"/>
            <a:ext cx="5369584" cy="4355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we are working on for 2024:</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9573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21410" y="94820"/>
            <a:ext cx="7145518" cy="679832"/>
          </a:xfrm>
        </p:spPr>
        <p:txBody>
          <a:bodyPr/>
          <a:lstStyle/>
          <a:p>
            <a:r>
              <a:rPr lang="en-US" sz="3200" dirty="0">
                <a:latin typeface="+mj-lt"/>
                <a:cs typeface="Arial" panose="020B0604020202020204" pitchFamily="34" charset="0"/>
              </a:rPr>
              <a:t>Products scheduled for Release 2023/2024</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7978022" cy="4842433"/>
          </a:xfrm>
        </p:spPr>
        <p:txBody>
          <a:bodyPr/>
          <a:lstStyle/>
          <a:p>
            <a:pPr marL="0" indent="0">
              <a:buNone/>
            </a:pPr>
            <a:r>
              <a:rPr lang="en-US" dirty="0"/>
              <a:t>Itron Meter Optical Probe and Pick-up to allow for use of the new optical port location on new Itron Riva Meters</a:t>
            </a:r>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7</a:t>
            </a:fld>
            <a:endParaRPr lang="en-US" dirty="0"/>
          </a:p>
        </p:txBody>
      </p:sp>
      <p:pic>
        <p:nvPicPr>
          <p:cNvPr id="7" name="Picture 6">
            <a:extLst>
              <a:ext uri="{FF2B5EF4-FFF2-40B4-BE49-F238E27FC236}">
                <a16:creationId xmlns:a16="http://schemas.microsoft.com/office/drawing/2014/main" id="{108D4788-106B-7E1B-DAB4-1362388A2D3F}"/>
              </a:ext>
            </a:extLst>
          </p:cNvPr>
          <p:cNvPicPr>
            <a:picLocks noChangeAspect="1"/>
          </p:cNvPicPr>
          <p:nvPr/>
        </p:nvPicPr>
        <p:blipFill rotWithShape="1">
          <a:blip r:embed="rId2">
            <a:extLst>
              <a:ext uri="{28A0092B-C50C-407E-A947-70E740481C1C}">
                <a14:useLocalDpi xmlns:a14="http://schemas.microsoft.com/office/drawing/2010/main" val="0"/>
              </a:ext>
            </a:extLst>
          </a:blip>
          <a:srcRect t="16455" b="4591"/>
          <a:stretch/>
        </p:blipFill>
        <p:spPr bwMode="auto">
          <a:xfrm>
            <a:off x="1052685" y="2708536"/>
            <a:ext cx="2607201" cy="2711631"/>
          </a:xfrm>
          <a:prstGeom prst="rect">
            <a:avLst/>
          </a:prstGeom>
          <a:noFill/>
          <a:ln>
            <a:noFill/>
          </a:ln>
        </p:spPr>
      </p:pic>
      <p:sp>
        <p:nvSpPr>
          <p:cNvPr id="4" name="Content Placeholder 2">
            <a:extLst>
              <a:ext uri="{FF2B5EF4-FFF2-40B4-BE49-F238E27FC236}">
                <a16:creationId xmlns:a16="http://schemas.microsoft.com/office/drawing/2014/main" id="{00BC4397-B23B-7E6B-40A1-7E20534A1BD8}"/>
              </a:ext>
            </a:extLst>
          </p:cNvPr>
          <p:cNvSpPr txBox="1">
            <a:spLocks/>
          </p:cNvSpPr>
          <p:nvPr/>
        </p:nvSpPr>
        <p:spPr>
          <a:xfrm>
            <a:off x="254839" y="959018"/>
            <a:ext cx="5369584" cy="4355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we are working on for 2024:</a:t>
            </a:r>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EC8D37D0-B3DE-DC21-F51E-A69938F60887}"/>
              </a:ext>
            </a:extLst>
          </p:cNvPr>
          <p:cNvPicPr>
            <a:picLocks noChangeAspect="1"/>
          </p:cNvPicPr>
          <p:nvPr/>
        </p:nvPicPr>
        <p:blipFill rotWithShape="1">
          <a:blip r:embed="rId3"/>
          <a:srcRect t="3102"/>
          <a:stretch/>
        </p:blipFill>
        <p:spPr>
          <a:xfrm>
            <a:off x="4956908" y="2478024"/>
            <a:ext cx="2859792" cy="3141856"/>
          </a:xfrm>
          <a:prstGeom prst="rect">
            <a:avLst/>
          </a:prstGeom>
        </p:spPr>
      </p:pic>
    </p:spTree>
    <p:extLst>
      <p:ext uri="{BB962C8B-B14F-4D97-AF65-F5344CB8AC3E}">
        <p14:creationId xmlns:p14="http://schemas.microsoft.com/office/powerpoint/2010/main" val="159738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21410" y="94820"/>
            <a:ext cx="7145518" cy="679832"/>
          </a:xfrm>
        </p:spPr>
        <p:txBody>
          <a:bodyPr/>
          <a:lstStyle/>
          <a:p>
            <a:r>
              <a:rPr lang="en-US" sz="3200" dirty="0">
                <a:latin typeface="+mj-lt"/>
                <a:cs typeface="Arial" panose="020B0604020202020204" pitchFamily="34" charset="0"/>
              </a:rPr>
              <a:t>Products scheduled for Release 2023/2024</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628650" y="1309817"/>
            <a:ext cx="7978022" cy="4842433"/>
          </a:xfrm>
        </p:spPr>
        <p:txBody>
          <a:bodyPr/>
          <a:lstStyle/>
          <a:p>
            <a:pPr marL="0" indent="0">
              <a:buNone/>
            </a:pPr>
            <a:r>
              <a:rPr lang="en-US" dirty="0"/>
              <a:t>EVSE Higher Amperage DC Charger Testing Capability:</a:t>
            </a:r>
          </a:p>
          <a:p>
            <a:r>
              <a:rPr lang="en-US" sz="2000" dirty="0"/>
              <a:t>Catalog #T4300 to enable testing of DC Chargers up to 300A</a:t>
            </a:r>
          </a:p>
          <a:p>
            <a:r>
              <a:rPr lang="en-US" sz="2000" dirty="0"/>
              <a:t>Catalog #MiTM-300- 300 Amp capable Man-in-the-Middle Cable for use between the T4300, DC charging station and electric vehicle.</a:t>
            </a:r>
          </a:p>
          <a:p>
            <a:r>
              <a:rPr lang="en-US" sz="2000" dirty="0"/>
              <a:t>Catalog #PL4300 DC Load Box for use in back of Weights and Measures Truck capable of testing up to 150KW with ramp loading that will work at 400V and 800V. </a:t>
            </a:r>
          </a:p>
          <a:p>
            <a:pPr marL="0" indent="0">
              <a:buNone/>
            </a:pPr>
            <a:r>
              <a:rPr lang="en-US" dirty="0"/>
              <a:t> </a:t>
            </a:r>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8</a:t>
            </a:fld>
            <a:endParaRPr lang="en-US" dirty="0"/>
          </a:p>
        </p:txBody>
      </p:sp>
      <p:pic>
        <p:nvPicPr>
          <p:cNvPr id="2050" name="Picture 2" descr="EVgo | Electric Vehicle (EV) Charging Stations - EV Fast Chargers">
            <a:extLst>
              <a:ext uri="{FF2B5EF4-FFF2-40B4-BE49-F238E27FC236}">
                <a16:creationId xmlns:a16="http://schemas.microsoft.com/office/drawing/2014/main" id="{6F2E46F7-E427-680E-2329-67AFD4850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37" y="3953768"/>
            <a:ext cx="4279768" cy="194521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70F53DBC-874B-2B5A-821F-1E02755AFD35}"/>
              </a:ext>
            </a:extLst>
          </p:cNvPr>
          <p:cNvSpPr txBox="1">
            <a:spLocks/>
          </p:cNvSpPr>
          <p:nvPr/>
        </p:nvSpPr>
        <p:spPr>
          <a:xfrm>
            <a:off x="254839" y="959018"/>
            <a:ext cx="5369584" cy="4355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we are working on for 2024:</a:t>
            </a:r>
          </a:p>
          <a:p>
            <a:pPr marL="0" indent="0">
              <a:buFont typeface="Arial" panose="020B0604020202020204" pitchFamily="34" charset="0"/>
              <a:buNone/>
            </a:pPr>
            <a:endParaRPr lang="en-US" dirty="0"/>
          </a:p>
        </p:txBody>
      </p:sp>
      <p:pic>
        <p:nvPicPr>
          <p:cNvPr id="8" name="Picture 7" descr="A grey rectangular object with a vent&#10;&#10;Description automatically generated">
            <a:extLst>
              <a:ext uri="{FF2B5EF4-FFF2-40B4-BE49-F238E27FC236}">
                <a16:creationId xmlns:a16="http://schemas.microsoft.com/office/drawing/2014/main" id="{BDC34C40-A638-B345-7F77-0AF1236A440F}"/>
              </a:ext>
            </a:extLst>
          </p:cNvPr>
          <p:cNvPicPr>
            <a:picLocks noChangeAspect="1"/>
          </p:cNvPicPr>
          <p:nvPr/>
        </p:nvPicPr>
        <p:blipFill rotWithShape="1">
          <a:blip r:embed="rId3">
            <a:extLst>
              <a:ext uri="{28A0092B-C50C-407E-A947-70E740481C1C}">
                <a14:useLocalDpi xmlns:a14="http://schemas.microsoft.com/office/drawing/2010/main" val="0"/>
              </a:ext>
            </a:extLst>
          </a:blip>
          <a:srcRect l="23772" t="11296" r="14404" b="7314"/>
          <a:stretch/>
        </p:blipFill>
        <p:spPr>
          <a:xfrm>
            <a:off x="5429252" y="3512127"/>
            <a:ext cx="2975109" cy="3026786"/>
          </a:xfrm>
          <a:prstGeom prst="rect">
            <a:avLst/>
          </a:prstGeom>
        </p:spPr>
      </p:pic>
    </p:spTree>
    <p:extLst>
      <p:ext uri="{BB962C8B-B14F-4D97-AF65-F5344CB8AC3E}">
        <p14:creationId xmlns:p14="http://schemas.microsoft.com/office/powerpoint/2010/main" val="299902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621410" y="94820"/>
            <a:ext cx="7145518" cy="679832"/>
          </a:xfrm>
        </p:spPr>
        <p:txBody>
          <a:bodyPr/>
          <a:lstStyle/>
          <a:p>
            <a:r>
              <a:rPr lang="en-US" sz="3200" dirty="0">
                <a:latin typeface="+mj-lt"/>
                <a:cs typeface="Arial" panose="020B0604020202020204" pitchFamily="34" charset="0"/>
              </a:rPr>
              <a:t>Products scheduled for Release 2023/2024</a:t>
            </a:r>
          </a:p>
        </p:txBody>
      </p:sp>
      <p:sp>
        <p:nvSpPr>
          <p:cNvPr id="3" name="Content Placeholder 2">
            <a:extLst>
              <a:ext uri="{FF2B5EF4-FFF2-40B4-BE49-F238E27FC236}">
                <a16:creationId xmlns:a16="http://schemas.microsoft.com/office/drawing/2014/main" id="{FCA7552B-032F-4836-A6D5-1A5258BB2A93}"/>
              </a:ext>
            </a:extLst>
          </p:cNvPr>
          <p:cNvSpPr>
            <a:spLocks noGrp="1"/>
          </p:cNvSpPr>
          <p:nvPr>
            <p:ph idx="1"/>
          </p:nvPr>
        </p:nvSpPr>
        <p:spPr>
          <a:xfrm>
            <a:off x="391750" y="1578607"/>
            <a:ext cx="5819269" cy="4986095"/>
          </a:xfrm>
        </p:spPr>
        <p:txBody>
          <a:bodyPr>
            <a:normAutofit lnSpcReduction="10000"/>
          </a:bodyPr>
          <a:lstStyle/>
          <a:p>
            <a:pPr marL="0" indent="0">
              <a:buNone/>
            </a:pPr>
            <a:r>
              <a:rPr lang="en-US" dirty="0"/>
              <a:t>Nighthawk MV-90 Solution:</a:t>
            </a:r>
          </a:p>
          <a:p>
            <a:pPr marL="0" indent="0">
              <a:buNone/>
            </a:pPr>
            <a:endParaRPr lang="en-US" sz="2200" dirty="0">
              <a:latin typeface="+mj-lt"/>
            </a:endParaRPr>
          </a:p>
          <a:p>
            <a:pPr marL="342900" indent="-342900">
              <a:spcBef>
                <a:spcPts val="0"/>
              </a:spcBef>
              <a:buFont typeface="Symbol" panose="05050102010706020507" pitchFamily="18" charset="2"/>
              <a:buChar char=""/>
            </a:pPr>
            <a:r>
              <a:rPr lang="en-US" sz="2200" dirty="0">
                <a:latin typeface="+mj-lt"/>
              </a:rPr>
              <a:t>Connects directly with </a:t>
            </a:r>
            <a:r>
              <a:rPr lang="en-US" sz="2200" dirty="0" err="1">
                <a:latin typeface="+mj-lt"/>
              </a:rPr>
              <a:t>Itron</a:t>
            </a:r>
            <a:r>
              <a:rPr lang="en-US" sz="2200" dirty="0">
                <a:latin typeface="+mj-lt"/>
              </a:rPr>
              <a:t> MV-90, </a:t>
            </a:r>
            <a:r>
              <a:rPr lang="en-US" sz="2200" dirty="0" err="1">
                <a:latin typeface="+mj-lt"/>
              </a:rPr>
              <a:t>Aclara</a:t>
            </a:r>
            <a:r>
              <a:rPr lang="en-US" sz="2200" dirty="0">
                <a:latin typeface="+mj-lt"/>
              </a:rPr>
              <a:t> </a:t>
            </a:r>
            <a:r>
              <a:rPr lang="en-US" sz="2200" dirty="0" err="1">
                <a:latin typeface="+mj-lt"/>
              </a:rPr>
              <a:t>MeterMate</a:t>
            </a:r>
            <a:r>
              <a:rPr lang="en-US" sz="2200" dirty="0">
                <a:latin typeface="+mj-lt"/>
              </a:rPr>
              <a:t>, Trilliant </a:t>
            </a:r>
            <a:r>
              <a:rPr lang="en-US" sz="2200" dirty="0" err="1">
                <a:latin typeface="+mj-lt"/>
              </a:rPr>
              <a:t>PrimeRead</a:t>
            </a:r>
            <a:r>
              <a:rPr lang="en-US" sz="2200" dirty="0">
                <a:latin typeface="+mj-lt"/>
              </a:rPr>
              <a:t>, or Trilliant </a:t>
            </a:r>
            <a:r>
              <a:rPr lang="en-US" sz="2200" dirty="0" err="1">
                <a:latin typeface="+mj-lt"/>
              </a:rPr>
              <a:t>UnitySuite</a:t>
            </a:r>
            <a:r>
              <a:rPr lang="en-US" sz="2200" dirty="0">
                <a:latin typeface="+mj-lt"/>
              </a:rPr>
              <a:t> data acquisition software</a:t>
            </a:r>
          </a:p>
          <a:p>
            <a:pPr marL="342900" indent="-342900">
              <a:spcBef>
                <a:spcPts val="0"/>
              </a:spcBef>
              <a:buFont typeface="Symbol" panose="05050102010706020507" pitchFamily="18" charset="2"/>
              <a:buChar char=""/>
            </a:pPr>
            <a:r>
              <a:rPr lang="en-US" sz="2200" dirty="0">
                <a:latin typeface="+mj-lt"/>
              </a:rPr>
              <a:t>Robust, secure, and efficient bidirectional message delivery mechanism</a:t>
            </a:r>
          </a:p>
          <a:p>
            <a:pPr marL="342900" indent="-342900">
              <a:spcBef>
                <a:spcPts val="0"/>
              </a:spcBef>
              <a:buFont typeface="Symbol" panose="05050102010706020507" pitchFamily="18" charset="2"/>
              <a:buChar char=""/>
            </a:pPr>
            <a:r>
              <a:rPr lang="en-US" sz="2200" dirty="0">
                <a:latin typeface="+mj-lt"/>
              </a:rPr>
              <a:t>Utilizes same proven LTE hardware as </a:t>
            </a:r>
            <a:r>
              <a:rPr lang="en-US" sz="2200" dirty="0" err="1">
                <a:latin typeface="+mj-lt"/>
              </a:rPr>
              <a:t>Adaptiv</a:t>
            </a:r>
            <a:r>
              <a:rPr lang="en-US" sz="2200" dirty="0">
                <a:latin typeface="+mj-lt"/>
              </a:rPr>
              <a:t> HUB solutions</a:t>
            </a:r>
          </a:p>
          <a:p>
            <a:pPr marL="342900" indent="-342900">
              <a:spcBef>
                <a:spcPts val="0"/>
              </a:spcBef>
              <a:buFont typeface="Symbol" panose="05050102010706020507" pitchFamily="18" charset="2"/>
              <a:buChar char=""/>
            </a:pPr>
            <a:r>
              <a:rPr lang="en-US" sz="2200" dirty="0">
                <a:latin typeface="+mj-lt"/>
              </a:rPr>
              <a:t>Does not require any middleware – </a:t>
            </a:r>
            <a:r>
              <a:rPr lang="en-US" sz="2200" dirty="0" err="1">
                <a:latin typeface="+mj-lt"/>
              </a:rPr>
              <a:t>DirectConnect</a:t>
            </a:r>
            <a:r>
              <a:rPr lang="en-US" sz="2200" dirty="0">
                <a:latin typeface="+mj-lt"/>
              </a:rPr>
              <a:t> to MV-90 (or other host)</a:t>
            </a:r>
          </a:p>
          <a:p>
            <a:pPr marL="342900" indent="-342900">
              <a:spcBef>
                <a:spcPts val="0"/>
              </a:spcBef>
              <a:buFont typeface="Symbol" panose="05050102010706020507" pitchFamily="18" charset="2"/>
              <a:buChar char=""/>
            </a:pPr>
            <a:r>
              <a:rPr lang="en-US" sz="2200" dirty="0">
                <a:latin typeface="+mj-lt"/>
              </a:rPr>
              <a:t>No recurring fees from Nighthawk.  Utility should have its own private contract with AT&amp;T or Verizon</a:t>
            </a:r>
          </a:p>
          <a:p>
            <a:pPr marL="342900" indent="-342900">
              <a:spcBef>
                <a:spcPts val="0"/>
              </a:spcBef>
              <a:buFont typeface="Symbol" panose="05050102010706020507" pitchFamily="18" charset="2"/>
              <a:buChar char=""/>
            </a:pPr>
            <a:endParaRPr lang="en-US" sz="1800" dirty="0">
              <a:latin typeface="Arial" panose="020B0604020202020204" pitchFamily="34" charset="0"/>
            </a:endParaRPr>
          </a:p>
          <a:p>
            <a:pPr marL="0" indent="0">
              <a:buNone/>
            </a:pPr>
            <a:r>
              <a:rPr lang="en-US" dirty="0"/>
              <a:t> </a:t>
            </a:r>
          </a:p>
          <a:p>
            <a:pPr marL="0" indent="0">
              <a:buNone/>
            </a:pPr>
            <a:endParaRPr lang="en-US" dirty="0"/>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4" name="Picture 3" descr="Diagram&#10;&#10;Description automatically generated">
            <a:extLst>
              <a:ext uri="{FF2B5EF4-FFF2-40B4-BE49-F238E27FC236}">
                <a16:creationId xmlns:a16="http://schemas.microsoft.com/office/drawing/2014/main" id="{42597194-460A-B330-D19B-E7CE84BED2D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3129" y="3429000"/>
            <a:ext cx="2327042" cy="1909502"/>
          </a:xfrm>
          <a:prstGeom prst="rect">
            <a:avLst/>
          </a:prstGeom>
        </p:spPr>
      </p:pic>
      <p:pic>
        <p:nvPicPr>
          <p:cNvPr id="7" name="Picture 2">
            <a:extLst>
              <a:ext uri="{FF2B5EF4-FFF2-40B4-BE49-F238E27FC236}">
                <a16:creationId xmlns:a16="http://schemas.microsoft.com/office/drawing/2014/main" id="{499D9063-0DE1-D455-88B6-0C20C3ECD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053359"/>
            <a:ext cx="1873092" cy="112121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07E9D2B-8006-0EDF-B50C-DAD5ABFBB412}"/>
              </a:ext>
            </a:extLst>
          </p:cNvPr>
          <p:cNvSpPr txBox="1">
            <a:spLocks/>
          </p:cNvSpPr>
          <p:nvPr/>
        </p:nvSpPr>
        <p:spPr>
          <a:xfrm>
            <a:off x="254839" y="959018"/>
            <a:ext cx="5369584" cy="4355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What we are working on for 2024:</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37715154"/>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TotalTime>
  <Words>756</Words>
  <Application>Microsoft Office PowerPoint</Application>
  <PresentationFormat>On-screen Show (4:3)</PresentationFormat>
  <Paragraphs>101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Times New Roman</vt:lpstr>
      <vt:lpstr>TESCO Template</vt:lpstr>
      <vt:lpstr>New Products Intro and Feedback</vt:lpstr>
      <vt:lpstr>New Products Intro and Feedback</vt:lpstr>
      <vt:lpstr>New Products Intro and Feedback</vt:lpstr>
      <vt:lpstr>New Products Intro and Feedback</vt:lpstr>
      <vt:lpstr>New Products Intro and Feedback</vt:lpstr>
      <vt:lpstr>Products scheduled for Release 2023/2024</vt:lpstr>
      <vt:lpstr>Products scheduled for Release 2023/2024</vt:lpstr>
      <vt:lpstr>Products scheduled for Release 2023/2024</vt:lpstr>
      <vt:lpstr>Products scheduled for Release 2023/2024</vt:lpstr>
      <vt:lpstr>Products scheduled for Release 2023/2024</vt:lpstr>
      <vt:lpstr>Products scheduled for Release 2023/2024</vt:lpstr>
      <vt:lpstr>Products scheduled for Release 2023/2024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lastModifiedBy>John Greenewald</cp:lastModifiedBy>
  <cp:revision>46</cp:revision>
  <dcterms:created xsi:type="dcterms:W3CDTF">2021-12-30T15:47:27Z</dcterms:created>
  <dcterms:modified xsi:type="dcterms:W3CDTF">2023-07-10T18:16:15Z</dcterms:modified>
</cp:coreProperties>
</file>