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Lst>
  <p:notesMasterIdLst>
    <p:notesMasterId r:id="rId25"/>
  </p:notesMasterIdLst>
  <p:handoutMasterIdLst>
    <p:handoutMasterId r:id="rId26"/>
  </p:handoutMasterIdLst>
  <p:sldIdLst>
    <p:sldId id="403" r:id="rId2"/>
    <p:sldId id="404" r:id="rId3"/>
    <p:sldId id="400" r:id="rId4"/>
    <p:sldId id="390" r:id="rId5"/>
    <p:sldId id="343" r:id="rId6"/>
    <p:sldId id="394" r:id="rId7"/>
    <p:sldId id="383" r:id="rId8"/>
    <p:sldId id="363" r:id="rId9"/>
    <p:sldId id="391" r:id="rId10"/>
    <p:sldId id="381" r:id="rId11"/>
    <p:sldId id="392" r:id="rId12"/>
    <p:sldId id="384" r:id="rId13"/>
    <p:sldId id="395" r:id="rId14"/>
    <p:sldId id="396" r:id="rId15"/>
    <p:sldId id="359" r:id="rId16"/>
    <p:sldId id="393" r:id="rId17"/>
    <p:sldId id="382" r:id="rId18"/>
    <p:sldId id="402" r:id="rId19"/>
    <p:sldId id="397" r:id="rId20"/>
    <p:sldId id="405" r:id="rId21"/>
    <p:sldId id="406" r:id="rId22"/>
    <p:sldId id="401" r:id="rId23"/>
    <p:sldId id="398" r:id="rId24"/>
  </p:sldIdLst>
  <p:sldSz cx="9144000" cy="6858000" type="screen4x3"/>
  <p:notesSz cx="6950075" cy="9236075"/>
  <p:embeddedFontLst>
    <p:embeddedFont>
      <p:font typeface="Calibri" panose="020F0502020204030204" pitchFamily="3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75090" autoAdjust="0"/>
  </p:normalViewPr>
  <p:slideViewPr>
    <p:cSldViewPr>
      <p:cViewPr varScale="1">
        <p:scale>
          <a:sx n="70" d="100"/>
          <a:sy n="70" d="100"/>
        </p:scale>
        <p:origin x="1386" y="60"/>
      </p:cViewPr>
      <p:guideLst>
        <p:guide orient="horz" pos="2160"/>
        <p:guide pos="2880"/>
      </p:guideLst>
    </p:cSldViewPr>
  </p:slideViewPr>
  <p:outlineViewPr>
    <p:cViewPr>
      <p:scale>
        <a:sx n="33" d="100"/>
        <a:sy n="33" d="100"/>
      </p:scale>
      <p:origin x="0" y="5035"/>
    </p:cViewPr>
  </p:outlin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6"/>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6813" y="692150"/>
            <a:ext cx="4616450" cy="3463925"/>
          </a:xfrm>
          <a:ln/>
        </p:spPr>
      </p:sp>
      <p:sp>
        <p:nvSpPr>
          <p:cNvPr id="30725" name="Rectangle 3"/>
          <p:cNvSpPr>
            <a:spLocks noGrp="1" noChangeArrowheads="1"/>
          </p:cNvSpPr>
          <p:nvPr>
            <p:ph type="body" idx="1"/>
          </p:nvPr>
        </p:nvSpPr>
        <p:spPr>
          <a:xfrm>
            <a:off x="695326" y="4387852"/>
            <a:ext cx="5559425" cy="4156074"/>
          </a:xfrm>
          <a:noFill/>
        </p:spPr>
        <p:txBody>
          <a:bodyPr lIns="93176" tIns="46588" rIns="93176" bIns="46588"/>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15</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dirty="0"/>
              <a:t>UMPIRE is a </a:t>
            </a:r>
          </a:p>
          <a:p>
            <a:pPr eaLnBrk="1" hangingPunct="1"/>
            <a:r>
              <a:rPr lang="en-US" altLang="en-US" dirty="0"/>
              <a:t>Universal Meter Programming and Reading System</a:t>
            </a:r>
          </a:p>
          <a:p>
            <a:pPr eaLnBrk="1" hangingPunct="1"/>
            <a:endParaRPr lang="en-US" altLang="en-US" dirty="0"/>
          </a:p>
          <a:p>
            <a:pPr eaLnBrk="1" hangingPunct="1"/>
            <a:r>
              <a:rPr lang="en-US" altLang="en-US" dirty="0"/>
              <a:t>It reads all meters and recorders</a:t>
            </a:r>
          </a:p>
          <a:p>
            <a:pPr eaLnBrk="1" hangingPunct="1"/>
            <a:endParaRPr lang="en-US" altLang="en-US" dirty="0"/>
          </a:p>
          <a:p>
            <a:pPr eaLnBrk="1" hangingPunct="1"/>
            <a:r>
              <a:rPr lang="en-US" altLang="en-US" dirty="0"/>
              <a:t>It can control all manufactures software</a:t>
            </a:r>
          </a:p>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16</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dirty="0"/>
              <a:t>UMPIRE is a </a:t>
            </a:r>
          </a:p>
          <a:p>
            <a:pPr eaLnBrk="1" hangingPunct="1"/>
            <a:r>
              <a:rPr lang="en-US" altLang="en-US" dirty="0"/>
              <a:t>Universal Meter Programming and Reading System</a:t>
            </a:r>
          </a:p>
          <a:p>
            <a:pPr eaLnBrk="1" hangingPunct="1"/>
            <a:endParaRPr lang="en-US" altLang="en-US" dirty="0"/>
          </a:p>
          <a:p>
            <a:pPr eaLnBrk="1" hangingPunct="1"/>
            <a:r>
              <a:rPr lang="en-US" altLang="en-US" dirty="0"/>
              <a:t>It reads all meters and recorders</a:t>
            </a:r>
          </a:p>
          <a:p>
            <a:pPr eaLnBrk="1" hangingPunct="1"/>
            <a:endParaRPr lang="en-US" altLang="en-US" dirty="0"/>
          </a:p>
          <a:p>
            <a:pPr eaLnBrk="1" hangingPunct="1"/>
            <a:r>
              <a:rPr lang="en-US" altLang="en-US" dirty="0"/>
              <a:t>It can control all manufactures software</a:t>
            </a:r>
          </a:p>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23</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94C47E-AE94-E1EA-657B-AF55B05176F3}"/>
              </a:ext>
            </a:extLst>
          </p:cNvPr>
          <p:cNvSpPr/>
          <p:nvPr userDrawn="1"/>
        </p:nvSpPr>
        <p:spPr>
          <a:xfrm>
            <a:off x="1473052" y="795850"/>
            <a:ext cx="7410450" cy="278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15">
            <a:extLst>
              <a:ext uri="{FF2B5EF4-FFF2-40B4-BE49-F238E27FC236}">
                <a16:creationId xmlns:a16="http://schemas.microsoft.com/office/drawing/2014/main" id="{969D7ACA-3606-3573-778D-2A4035A57F45}"/>
              </a:ext>
            </a:extLst>
          </p:cNvPr>
          <p:cNvSpPr>
            <a:spLocks noGrp="1"/>
          </p:cNvSpPr>
          <p:nvPr>
            <p:ph type="body" sz="quarter" idx="10" hasCustomPrompt="1"/>
          </p:nvPr>
        </p:nvSpPr>
        <p:spPr>
          <a:xfrm>
            <a:off x="5091113" y="5401933"/>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July 11, 2023</a:t>
            </a:r>
          </a:p>
        </p:txBody>
      </p:sp>
      <p:sp>
        <p:nvSpPr>
          <p:cNvPr id="7" name="Text Placeholder 15">
            <a:extLst>
              <a:ext uri="{FF2B5EF4-FFF2-40B4-BE49-F238E27FC236}">
                <a16:creationId xmlns:a16="http://schemas.microsoft.com/office/drawing/2014/main" id="{6035F3EC-17AF-C257-12BB-C957A07703E5}"/>
              </a:ext>
            </a:extLst>
          </p:cNvPr>
          <p:cNvSpPr>
            <a:spLocks noGrp="1"/>
          </p:cNvSpPr>
          <p:nvPr>
            <p:ph type="body" sz="quarter" idx="11" hasCustomPrompt="1"/>
          </p:nvPr>
        </p:nvSpPr>
        <p:spPr>
          <a:xfrm>
            <a:off x="5091113" y="5673094"/>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3:00 PM – 3:34 PM</a:t>
            </a:r>
          </a:p>
        </p:txBody>
      </p:sp>
      <p:sp>
        <p:nvSpPr>
          <p:cNvPr id="8" name="Text Placeholder 15">
            <a:extLst>
              <a:ext uri="{FF2B5EF4-FFF2-40B4-BE49-F238E27FC236}">
                <a16:creationId xmlns:a16="http://schemas.microsoft.com/office/drawing/2014/main" id="{D3637289-D848-C100-C3B3-16329977ED5E}"/>
              </a:ext>
            </a:extLst>
          </p:cNvPr>
          <p:cNvSpPr>
            <a:spLocks noGrp="1"/>
          </p:cNvSpPr>
          <p:nvPr>
            <p:ph type="body" sz="quarter" idx="12" hasCustomPrompt="1"/>
          </p:nvPr>
        </p:nvSpPr>
        <p:spPr>
          <a:xfrm>
            <a:off x="5091113" y="5944255"/>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Jim McGill</a:t>
            </a:r>
          </a:p>
        </p:txBody>
      </p:sp>
      <p:pic>
        <p:nvPicPr>
          <p:cNvPr id="9" name="Picture 8" descr="A close-up of a logo&#10;&#10;Description automatically generated with medium confidence">
            <a:extLst>
              <a:ext uri="{FF2B5EF4-FFF2-40B4-BE49-F238E27FC236}">
                <a16:creationId xmlns:a16="http://schemas.microsoft.com/office/drawing/2014/main" id="{0FDAD62A-8E1F-BF4B-6DBB-95A320D932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4950" y="5444522"/>
            <a:ext cx="2795649" cy="814348"/>
          </a:xfrm>
          <a:prstGeom prst="rect">
            <a:avLst/>
          </a:prstGeom>
        </p:spPr>
      </p:pic>
      <p:sp>
        <p:nvSpPr>
          <p:cNvPr id="11" name="Rectangle 10">
            <a:extLst>
              <a:ext uri="{FF2B5EF4-FFF2-40B4-BE49-F238E27FC236}">
                <a16:creationId xmlns:a16="http://schemas.microsoft.com/office/drawing/2014/main" id="{46DEF3DA-DE94-DE98-C364-CD300B6D7FC6}"/>
              </a:ext>
            </a:extLst>
          </p:cNvPr>
          <p:cNvSpPr/>
          <p:nvPr userDrawn="1"/>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black logo&#10;&#10;Description automatically generated with low confidence">
            <a:extLst>
              <a:ext uri="{FF2B5EF4-FFF2-40B4-BE49-F238E27FC236}">
                <a16:creationId xmlns:a16="http://schemas.microsoft.com/office/drawing/2014/main" id="{819CA986-22D1-1433-423B-9BE399EE09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spTree>
    <p:extLst>
      <p:ext uri="{BB962C8B-B14F-4D97-AF65-F5344CB8AC3E}">
        <p14:creationId xmlns:p14="http://schemas.microsoft.com/office/powerpoint/2010/main" val="223323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Tree>
    <p:extLst>
      <p:ext uri="{BB962C8B-B14F-4D97-AF65-F5344CB8AC3E}">
        <p14:creationId xmlns:p14="http://schemas.microsoft.com/office/powerpoint/2010/main" val="113953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58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Tree>
    <p:extLst>
      <p:ext uri="{BB962C8B-B14F-4D97-AF65-F5344CB8AC3E}">
        <p14:creationId xmlns:p14="http://schemas.microsoft.com/office/powerpoint/2010/main" val="30889903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3930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Tree>
    <p:extLst>
      <p:ext uri="{BB962C8B-B14F-4D97-AF65-F5344CB8AC3E}">
        <p14:creationId xmlns:p14="http://schemas.microsoft.com/office/powerpoint/2010/main" val="411918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88360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8246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Tree>
    <p:extLst>
      <p:ext uri="{BB962C8B-B14F-4D97-AF65-F5344CB8AC3E}">
        <p14:creationId xmlns:p14="http://schemas.microsoft.com/office/powerpoint/2010/main" val="1994813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37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4016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8">
            <a:extLst>
              <a:ext uri="{FF2B5EF4-FFF2-40B4-BE49-F238E27FC236}">
                <a16:creationId xmlns:a16="http://schemas.microsoft.com/office/drawing/2014/main" id="{9A02A3C9-A809-A453-EA91-D2754E667E30}"/>
              </a:ext>
            </a:extLst>
          </p:cNvPr>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8" name="Text Box 13">
            <a:extLst>
              <a:ext uri="{FF2B5EF4-FFF2-40B4-BE49-F238E27FC236}">
                <a16:creationId xmlns:a16="http://schemas.microsoft.com/office/drawing/2014/main" id="{7AEAF514-DE8C-EF0A-19C0-900D101E9B18}"/>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pic>
        <p:nvPicPr>
          <p:cNvPr id="11" name="Picture 10">
            <a:extLst>
              <a:ext uri="{FF2B5EF4-FFF2-40B4-BE49-F238E27FC236}">
                <a16:creationId xmlns:a16="http://schemas.microsoft.com/office/drawing/2014/main" id="{71AA855B-E0D7-5F6E-F21C-49927DA9E7F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88504" y="6087930"/>
            <a:ext cx="1219200" cy="625740"/>
          </a:xfrm>
          <a:prstGeom prst="rect">
            <a:avLst/>
          </a:prstGeom>
        </p:spPr>
      </p:pic>
      <p:sp>
        <p:nvSpPr>
          <p:cNvPr id="4" name="TextBox 3">
            <a:extLst>
              <a:ext uri="{FF2B5EF4-FFF2-40B4-BE49-F238E27FC236}">
                <a16:creationId xmlns:a16="http://schemas.microsoft.com/office/drawing/2014/main" id="{997B058E-FB0A-C73E-7088-20237E3A4FAD}"/>
              </a:ext>
            </a:extLst>
          </p:cNvPr>
          <p:cNvSpPr txBox="1"/>
          <p:nvPr userDrawn="1"/>
        </p:nvSpPr>
        <p:spPr>
          <a:xfrm>
            <a:off x="7391400" y="5943600"/>
            <a:ext cx="1316304" cy="777876"/>
          </a:xfrm>
          <a:prstGeom prst="rect">
            <a:avLst/>
          </a:prstGeom>
          <a:solidFill>
            <a:schemeClr val="bg2"/>
          </a:solidFill>
        </p:spPr>
        <p:txBody>
          <a:bodyPr wrap="square" rtlCol="0">
            <a:spAutoFit/>
          </a:bodyPr>
          <a:lstStyle/>
          <a:p>
            <a:endParaRPr lang="en-US" dirty="0"/>
          </a:p>
        </p:txBody>
      </p:sp>
      <p:pic>
        <p:nvPicPr>
          <p:cNvPr id="9" name="Picture 8" descr="A red and black logo&#10;&#10;Description automatically generated with low confidence">
            <a:extLst>
              <a:ext uri="{FF2B5EF4-FFF2-40B4-BE49-F238E27FC236}">
                <a16:creationId xmlns:a16="http://schemas.microsoft.com/office/drawing/2014/main" id="{59B16744-626B-DF9F-666C-ECC9E07537A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77170" y="178913"/>
            <a:ext cx="1027088" cy="627559"/>
          </a:xfrm>
          <a:prstGeom prst="rect">
            <a:avLst/>
          </a:prstGeom>
        </p:spPr>
      </p:pic>
    </p:spTree>
    <p:extLst>
      <p:ext uri="{BB962C8B-B14F-4D97-AF65-F5344CB8AC3E}">
        <p14:creationId xmlns:p14="http://schemas.microsoft.com/office/powerpoint/2010/main" val="18574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52" r:id="rId12"/>
  </p:sldLayoutIdLst>
  <p:hf sldNum="0"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2Xoyb9M5-EA" TargetMode="External"/><Relationship Id="rId2" Type="http://schemas.openxmlformats.org/officeDocument/2006/relationships/slideLayout" Target="../slideLayouts/slideLayout2.xml"/><Relationship Id="rId1" Type="http://schemas.openxmlformats.org/officeDocument/2006/relationships/video" Target="https://www.youtube.com/embed/2Xoyb9M5-EA" TargetMode="Externa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s://youtu.be/Azuu8VnM36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9109B202-5E3A-11BE-C4C7-24468DB3DA09}"/>
              </a:ext>
            </a:extLst>
          </p:cNvPr>
          <p:cNvSpPr>
            <a:spLocks noGrp="1"/>
          </p:cNvSpPr>
          <p:nvPr>
            <p:ph type="ctrTitle"/>
          </p:nvPr>
        </p:nvSpPr>
        <p:spPr/>
        <p:txBody>
          <a:bodyPr>
            <a:normAutofit/>
          </a:bodyPr>
          <a:lstStyle/>
          <a:p>
            <a:r>
              <a:rPr lang="en-US" dirty="0"/>
              <a:t>Site Inspections</a:t>
            </a:r>
          </a:p>
        </p:txBody>
      </p:sp>
      <p:sp>
        <p:nvSpPr>
          <p:cNvPr id="3" name="Text Placeholder 2">
            <a:extLst>
              <a:ext uri="{FF2B5EF4-FFF2-40B4-BE49-F238E27FC236}">
                <a16:creationId xmlns:a16="http://schemas.microsoft.com/office/drawing/2014/main" id="{57F91CFD-8E7E-25DC-7E0C-A3CF891FD47B}"/>
              </a:ext>
            </a:extLst>
          </p:cNvPr>
          <p:cNvSpPr>
            <a:spLocks noGrp="1"/>
          </p:cNvSpPr>
          <p:nvPr>
            <p:ph type="body" sz="quarter" idx="10"/>
          </p:nvPr>
        </p:nvSpPr>
        <p:spPr/>
        <p:txBody>
          <a:bodyPr>
            <a:normAutofit fontScale="92500" lnSpcReduction="20000"/>
          </a:bodyPr>
          <a:lstStyle/>
          <a:p>
            <a:endParaRPr lang="en-US"/>
          </a:p>
        </p:txBody>
      </p:sp>
      <p:sp>
        <p:nvSpPr>
          <p:cNvPr id="4" name="Text Placeholder 3">
            <a:extLst>
              <a:ext uri="{FF2B5EF4-FFF2-40B4-BE49-F238E27FC236}">
                <a16:creationId xmlns:a16="http://schemas.microsoft.com/office/drawing/2014/main" id="{75B1FCF6-9EAC-5C42-EA97-17B0147C47F4}"/>
              </a:ext>
            </a:extLst>
          </p:cNvPr>
          <p:cNvSpPr>
            <a:spLocks noGrp="1"/>
          </p:cNvSpPr>
          <p:nvPr>
            <p:ph type="body" sz="quarter" idx="11"/>
          </p:nvPr>
        </p:nvSpPr>
        <p:spPr/>
        <p:txBody>
          <a:bodyPr>
            <a:normAutofit fontScale="92500" lnSpcReduction="20000"/>
          </a:bodyPr>
          <a:lstStyle/>
          <a:p>
            <a:endParaRPr lang="en-US"/>
          </a:p>
        </p:txBody>
      </p:sp>
      <p:sp>
        <p:nvSpPr>
          <p:cNvPr id="5" name="Text Placeholder 4">
            <a:extLst>
              <a:ext uri="{FF2B5EF4-FFF2-40B4-BE49-F238E27FC236}">
                <a16:creationId xmlns:a16="http://schemas.microsoft.com/office/drawing/2014/main" id="{6FB3E8BA-D4C1-FCC5-D744-CDA46FF015FE}"/>
              </a:ext>
            </a:extLst>
          </p:cNvPr>
          <p:cNvSpPr>
            <a:spLocks noGrp="1"/>
          </p:cNvSpPr>
          <p:nvPr>
            <p:ph type="body" sz="quarter" idx="12"/>
          </p:nvPr>
        </p:nvSpPr>
        <p:spPr/>
        <p:txBody>
          <a:bodyPr>
            <a:normAutofit fontScale="92500" lnSpcReduction="20000"/>
          </a:bodyPr>
          <a:lstStyle/>
          <a:p>
            <a:endParaRPr lang="en-US"/>
          </a:p>
        </p:txBody>
      </p:sp>
      <p:sp>
        <p:nvSpPr>
          <p:cNvPr id="22" name="TextBox 21">
            <a:extLst>
              <a:ext uri="{FF2B5EF4-FFF2-40B4-BE49-F238E27FC236}">
                <a16:creationId xmlns:a16="http://schemas.microsoft.com/office/drawing/2014/main" id="{A1CED5DB-A97A-2BC8-29F8-3A7009837AD8}"/>
              </a:ext>
            </a:extLst>
          </p:cNvPr>
          <p:cNvSpPr txBox="1"/>
          <p:nvPr/>
        </p:nvSpPr>
        <p:spPr>
          <a:xfrm>
            <a:off x="2286000" y="3391198"/>
            <a:ext cx="6629400" cy="1200329"/>
          </a:xfrm>
          <a:prstGeom prst="rect">
            <a:avLst/>
          </a:prstGeom>
          <a:noFill/>
        </p:spPr>
        <p:txBody>
          <a:bodyPr wrap="square">
            <a:spAutoFit/>
          </a:bodyPr>
          <a:lstStyle/>
          <a:p>
            <a:r>
              <a:rPr lang="en-US" sz="3600" b="1" dirty="0">
                <a:effectLst/>
                <a:latin typeface="Calibri" panose="020F0502020204030204" pitchFamily="34" charset="0"/>
                <a:ea typeface="Calibri" panose="020F0502020204030204" pitchFamily="34" charset="0"/>
                <a:cs typeface="Times New Roman" panose="02020603050405020304" pitchFamily="18" charset="0"/>
              </a:rPr>
              <a:t>Looking for Dangerous Installations and Incorrect Billing </a:t>
            </a:r>
            <a:endParaRPr lang="en-US" sz="3600" b="1" dirty="0"/>
          </a:p>
        </p:txBody>
      </p:sp>
    </p:spTree>
    <p:extLst>
      <p:ext uri="{BB962C8B-B14F-4D97-AF65-F5344CB8AC3E}">
        <p14:creationId xmlns:p14="http://schemas.microsoft.com/office/powerpoint/2010/main" val="3261642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477000" cy="460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F4DD8A44-EAD0-9EBE-627B-42A9A43EAC08}"/>
              </a:ext>
            </a:extLst>
          </p:cNvPr>
          <p:cNvSpPr>
            <a:spLocks noGrp="1"/>
          </p:cNvSpPr>
          <p:nvPr>
            <p:ph type="title"/>
          </p:nvPr>
        </p:nvSpPr>
        <p:spPr/>
        <p:txBody>
          <a:bodyPr/>
          <a:lstStyle/>
          <a:p>
            <a:r>
              <a:rPr lang="en-US" dirty="0">
                <a:solidFill>
                  <a:srgbClr val="C00000"/>
                </a:solidFill>
              </a:rPr>
              <a:t>More of the Basics</a:t>
            </a:r>
          </a:p>
        </p:txBody>
      </p:sp>
      <p:sp>
        <p:nvSpPr>
          <p:cNvPr id="2" name="Footer Placeholder 1">
            <a:extLst>
              <a:ext uri="{FF2B5EF4-FFF2-40B4-BE49-F238E27FC236}">
                <a16:creationId xmlns:a16="http://schemas.microsoft.com/office/drawing/2014/main" id="{C3B609F4-5C32-0FDC-6DC6-25CE61C83E9D}"/>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295400" y="2485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How Bad Can Things Get?</a:t>
            </a:r>
          </a:p>
        </p:txBody>
      </p:sp>
      <p:sp>
        <p:nvSpPr>
          <p:cNvPr id="6147" name="Rectangle 3"/>
          <p:cNvSpPr>
            <a:spLocks noGrp="1" noChangeArrowheads="1"/>
          </p:cNvSpPr>
          <p:nvPr>
            <p:ph idx="1"/>
          </p:nvPr>
        </p:nvSpPr>
        <p:spPr bwMode="auto">
          <a:xfrm>
            <a:off x="533400" y="1600200"/>
            <a:ext cx="7239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200" b="1" dirty="0">
                <a:latin typeface="Arial" panose="020B0604020202020204" pitchFamily="34" charset="0"/>
                <a:cs typeface="Arial" panose="020B0604020202020204" pitchFamily="34" charset="0"/>
              </a:rPr>
              <a:t>Many thanks to Dominion Power</a:t>
            </a:r>
          </a:p>
          <a:p>
            <a:pPr marL="0" indent="0">
              <a:buNone/>
            </a:pPr>
            <a:r>
              <a:rPr lang="en-US" sz="2200" b="1" dirty="0">
                <a:latin typeface="Arial" panose="020B0604020202020204" pitchFamily="34" charset="0"/>
                <a:cs typeface="Arial" panose="020B0604020202020204" pitchFamily="34" charset="0"/>
                <a:hlinkClick r:id="rId3"/>
              </a:rPr>
              <a:t>https://youtu.be/2Xoyb9M5-EA</a:t>
            </a:r>
            <a:r>
              <a:rPr lang="en-US" sz="2200" b="1" dirty="0">
                <a:latin typeface="Arial" panose="020B0604020202020204" pitchFamily="34" charset="0"/>
                <a:cs typeface="Arial" panose="020B0604020202020204" pitchFamily="34" charset="0"/>
              </a:rPr>
              <a:t>  </a:t>
            </a:r>
          </a:p>
          <a:p>
            <a:pPr marL="0" indent="0">
              <a:buNone/>
            </a:pPr>
            <a:r>
              <a:rPr lang="en-US" sz="2200" b="1" dirty="0">
                <a:latin typeface="Arial" panose="020B0604020202020204" pitchFamily="34" charset="0"/>
                <a:cs typeface="Arial" panose="020B0604020202020204" pitchFamily="34" charset="0"/>
              </a:rPr>
              <a:t>Rubber Gloves and FR 4:10</a:t>
            </a:r>
          </a:p>
          <a:p>
            <a:pPr marL="0" indent="0">
              <a:buNone/>
            </a:pPr>
            <a:r>
              <a:rPr lang="en-US" sz="2200" b="1" dirty="0">
                <a:latin typeface="Arial" panose="020B0604020202020204" pitchFamily="34" charset="0"/>
                <a:cs typeface="Arial" panose="020B0604020202020204" pitchFamily="34" charset="0"/>
              </a:rPr>
              <a:t>Meter enclosure – shorted out 10:48</a:t>
            </a: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Thanks to Meter Grabber</a:t>
            </a:r>
          </a:p>
          <a:p>
            <a:pPr marL="0" indent="0">
              <a:buNone/>
            </a:pPr>
            <a:r>
              <a:rPr lang="en-US" sz="2200" b="1" dirty="0">
                <a:latin typeface="Arial" panose="020B0604020202020204" pitchFamily="34" charset="0"/>
                <a:cs typeface="Arial" panose="020B0604020202020204" pitchFamily="34" charset="0"/>
                <a:hlinkClick r:id="rId4"/>
              </a:rPr>
              <a:t>https://youtu.be/Azuu8VnM36g</a:t>
            </a:r>
            <a:r>
              <a:rPr lang="en-US" sz="2200" b="1" dirty="0">
                <a:latin typeface="Arial" panose="020B0604020202020204" pitchFamily="34" charset="0"/>
                <a:cs typeface="Arial" panose="020B0604020202020204" pitchFamily="34" charset="0"/>
              </a:rPr>
              <a:t>  </a:t>
            </a:r>
          </a:p>
        </p:txBody>
      </p:sp>
      <p:pic>
        <p:nvPicPr>
          <p:cNvPr id="2" name="Online Media 1" title="Live Wire Demonstration">
            <a:hlinkClick r:id="" action="ppaction://media"/>
            <a:extLst>
              <a:ext uri="{FF2B5EF4-FFF2-40B4-BE49-F238E27FC236}">
                <a16:creationId xmlns:a16="http://schemas.microsoft.com/office/drawing/2014/main" id="{3242C7E9-22FC-427B-A6B9-B22189ADCDF8}"/>
              </a:ext>
            </a:extLst>
          </p:cNvPr>
          <p:cNvPicPr>
            <a:picLocks noRot="1" noChangeAspect="1"/>
          </p:cNvPicPr>
          <p:nvPr>
            <a:videoFile r:link="rId1"/>
          </p:nvPr>
        </p:nvPicPr>
        <p:blipFill>
          <a:blip r:embed="rId5"/>
          <a:stretch>
            <a:fillRect/>
          </a:stretch>
        </p:blipFill>
        <p:spPr>
          <a:xfrm>
            <a:off x="5638800" y="1594112"/>
            <a:ext cx="3048000" cy="1714500"/>
          </a:xfrm>
          <a:prstGeom prst="rect">
            <a:avLst/>
          </a:prstGeom>
        </p:spPr>
      </p:pic>
      <p:pic>
        <p:nvPicPr>
          <p:cNvPr id="3" name="Picture 2">
            <a:extLst>
              <a:ext uri="{FF2B5EF4-FFF2-40B4-BE49-F238E27FC236}">
                <a16:creationId xmlns:a16="http://schemas.microsoft.com/office/drawing/2014/main" id="{3BAF1FF1-B825-4854-B5E1-1D3FBBBA4C2E}"/>
              </a:ext>
            </a:extLst>
          </p:cNvPr>
          <p:cNvPicPr>
            <a:picLocks noChangeAspect="1"/>
          </p:cNvPicPr>
          <p:nvPr/>
        </p:nvPicPr>
        <p:blipFill>
          <a:blip r:embed="rId6"/>
          <a:stretch>
            <a:fillRect/>
          </a:stretch>
        </p:blipFill>
        <p:spPr>
          <a:xfrm>
            <a:off x="5638800" y="4056133"/>
            <a:ext cx="3000375" cy="1524000"/>
          </a:xfrm>
          <a:prstGeom prst="rect">
            <a:avLst/>
          </a:prstGeom>
        </p:spPr>
      </p:pic>
      <p:sp>
        <p:nvSpPr>
          <p:cNvPr id="4" name="Footer Placeholder 3">
            <a:extLst>
              <a:ext uri="{FF2B5EF4-FFF2-40B4-BE49-F238E27FC236}">
                <a16:creationId xmlns:a16="http://schemas.microsoft.com/office/drawing/2014/main" id="{A4671CD6-8B64-45B5-B4F8-1128B0272C95}"/>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406791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9220" name="Text Box 4"/>
          <p:cNvSpPr txBox="1">
            <a:spLocks noChangeArrowheads="1"/>
          </p:cNvSpPr>
          <p:nvPr/>
        </p:nvSpPr>
        <p:spPr bwMode="auto">
          <a:xfrm>
            <a:off x="457200" y="1191428"/>
            <a:ext cx="7924800" cy="511524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400" dirty="0">
                <a:cs typeface="Arial" charset="0"/>
              </a:rPr>
              <a:t>Always approach an electrical service with caution and while wearing your full PPE.  Why?</a:t>
            </a:r>
          </a:p>
          <a:p>
            <a:pPr marL="342900" indent="-342900" algn="l" eaLnBrk="1" hangingPunct="1">
              <a:buFont typeface="Arial" panose="020B0604020202020204" pitchFamily="34" charset="0"/>
              <a:buChar char="•"/>
            </a:pPr>
            <a:r>
              <a:rPr lang="en-US" altLang="en-US" sz="2400" dirty="0">
                <a:cs typeface="Arial" charset="0"/>
              </a:rPr>
              <a:t>Never stand directly in front of the meter when removing the meter </a:t>
            </a:r>
          </a:p>
          <a:p>
            <a:pPr marL="342900" indent="-342900" algn="l" eaLnBrk="1" hangingPunct="1">
              <a:buFont typeface="Arial" panose="020B0604020202020204" pitchFamily="34" charset="0"/>
              <a:buChar char="•"/>
            </a:pPr>
            <a:r>
              <a:rPr lang="en-US" altLang="en-US" sz="2400" dirty="0">
                <a:cs typeface="Arial" charset="0"/>
              </a:rPr>
              <a:t>Before you even open the box or get the cover off….</a:t>
            </a:r>
          </a:p>
          <a:p>
            <a:pPr marL="1085850" lvl="1" indent="-342900" algn="l" eaLnBrk="1" hangingPunct="1">
              <a:buFont typeface="Arial" panose="020B0604020202020204" pitchFamily="34" charset="0"/>
              <a:buChar char="•"/>
            </a:pPr>
            <a:r>
              <a:rPr lang="en-US" altLang="en-US" sz="2400" dirty="0">
                <a:cs typeface="Arial" charset="0"/>
              </a:rPr>
              <a:t>Live box</a:t>
            </a:r>
          </a:p>
          <a:p>
            <a:pPr marL="1085850" lvl="1" indent="-342900" algn="l" eaLnBrk="1" hangingPunct="1">
              <a:buFont typeface="Arial" panose="020B0604020202020204" pitchFamily="34" charset="0"/>
              <a:buChar char="•"/>
            </a:pPr>
            <a:r>
              <a:rPr lang="en-US" altLang="en-US" sz="2400" dirty="0">
                <a:cs typeface="Arial" charset="0"/>
              </a:rPr>
              <a:t>Bees</a:t>
            </a:r>
          </a:p>
          <a:p>
            <a:pPr marL="1085850" lvl="1" indent="-342900" algn="l" eaLnBrk="1" hangingPunct="1">
              <a:buFont typeface="Arial" panose="020B0604020202020204" pitchFamily="34" charset="0"/>
              <a:buChar char="•"/>
            </a:pPr>
            <a:r>
              <a:rPr lang="en-US" altLang="en-US" sz="2400" dirty="0">
                <a:cs typeface="Arial" charset="0"/>
              </a:rPr>
              <a:t>Other live animals</a:t>
            </a:r>
          </a:p>
          <a:p>
            <a:pPr marL="342900" indent="-342900" algn="l" eaLnBrk="1" hangingPunct="1">
              <a:buFont typeface="Arial" panose="020B0604020202020204" pitchFamily="34" charset="0"/>
              <a:buChar char="•"/>
            </a:pPr>
            <a:r>
              <a:rPr lang="en-US" altLang="en-US" sz="2400" dirty="0">
                <a:cs typeface="Arial" charset="0"/>
              </a:rPr>
              <a:t>Broken Seal or Ring</a:t>
            </a:r>
          </a:p>
          <a:p>
            <a:pPr marL="342900" indent="-342900" algn="l" eaLnBrk="1" hangingPunct="1">
              <a:buFont typeface="Arial" panose="020B0604020202020204" pitchFamily="34" charset="0"/>
              <a:buChar char="•"/>
            </a:pPr>
            <a:r>
              <a:rPr lang="en-US" altLang="en-US" sz="2400" dirty="0">
                <a:cs typeface="Arial" charset="0"/>
              </a:rPr>
              <a:t>Cover dropping off </a:t>
            </a:r>
          </a:p>
          <a:p>
            <a:pPr marL="342900" indent="-342900" algn="l" eaLnBrk="1" hangingPunct="1">
              <a:buFont typeface="Arial" panose="020B0604020202020204" pitchFamily="34" charset="0"/>
              <a:buChar char="•"/>
            </a:pPr>
            <a:r>
              <a:rPr lang="en-US" altLang="en-US" sz="2400" dirty="0">
                <a:cs typeface="Arial" charset="0"/>
              </a:rPr>
              <a:t>Pulling a single phase meter is </a:t>
            </a:r>
          </a:p>
          <a:p>
            <a:pPr algn="l" eaLnBrk="1" hangingPunct="1"/>
            <a:r>
              <a:rPr lang="en-US" altLang="en-US" sz="2400" dirty="0">
                <a:cs typeface="Arial" charset="0"/>
              </a:rPr>
              <a:t>    DANGEROUS. Why?</a:t>
            </a: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2" name="Picture 1">
            <a:extLst>
              <a:ext uri="{FF2B5EF4-FFF2-40B4-BE49-F238E27FC236}">
                <a16:creationId xmlns:a16="http://schemas.microsoft.com/office/drawing/2014/main" id="{1B50CF5D-854C-494E-BA95-D68B5002C068}"/>
              </a:ext>
            </a:extLst>
          </p:cNvPr>
          <p:cNvPicPr>
            <a:picLocks noChangeAspect="1"/>
          </p:cNvPicPr>
          <p:nvPr/>
        </p:nvPicPr>
        <p:blipFill>
          <a:blip r:embed="rId2"/>
          <a:stretch>
            <a:fillRect/>
          </a:stretch>
        </p:blipFill>
        <p:spPr>
          <a:xfrm>
            <a:off x="5486400" y="3459356"/>
            <a:ext cx="2759020" cy="2207216"/>
          </a:xfrm>
          <a:prstGeom prst="rect">
            <a:avLst/>
          </a:prstGeom>
        </p:spPr>
      </p:pic>
      <p:sp>
        <p:nvSpPr>
          <p:cNvPr id="4" name="Title 3">
            <a:extLst>
              <a:ext uri="{FF2B5EF4-FFF2-40B4-BE49-F238E27FC236}">
                <a16:creationId xmlns:a16="http://schemas.microsoft.com/office/drawing/2014/main" id="{6D2D9012-D997-B81C-C814-6380D6FC3117}"/>
              </a:ext>
            </a:extLst>
          </p:cNvPr>
          <p:cNvSpPr>
            <a:spLocks noGrp="1"/>
          </p:cNvSpPr>
          <p:nvPr>
            <p:ph type="title"/>
          </p:nvPr>
        </p:nvSpPr>
        <p:spPr>
          <a:xfrm>
            <a:off x="1600200" y="490741"/>
            <a:ext cx="7208107" cy="679832"/>
          </a:xfrm>
        </p:spPr>
        <p:txBody>
          <a:bodyPr/>
          <a:lstStyle/>
          <a:p>
            <a:r>
              <a:rPr lang="en-US" altLang="en-US" sz="3200" dirty="0">
                <a:solidFill>
                  <a:srgbClr val="C00000"/>
                </a:solidFill>
              </a:rPr>
              <a:t>Field Audits, Trouble Shooting and Testing</a:t>
            </a:r>
            <a:br>
              <a:rPr lang="ru-RU" altLang="en-US" sz="3200" dirty="0">
                <a:solidFill>
                  <a:schemeClr val="bg1"/>
                </a:solidFill>
              </a:rPr>
            </a:br>
            <a:endParaRPr lang="en-US" sz="3200" dirty="0"/>
          </a:p>
        </p:txBody>
      </p:sp>
      <p:sp>
        <p:nvSpPr>
          <p:cNvPr id="3" name="Footer Placeholder 2">
            <a:extLst>
              <a:ext uri="{FF2B5EF4-FFF2-40B4-BE49-F238E27FC236}">
                <a16:creationId xmlns:a16="http://schemas.microsoft.com/office/drawing/2014/main" id="{B1B3F94F-23A0-0147-B851-BD3146FA3079}"/>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331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7337"/>
            <a:ext cx="6667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9120631-66E0-006A-3969-4B3EC51F6112}"/>
              </a:ext>
            </a:extLst>
          </p:cNvPr>
          <p:cNvSpPr>
            <a:spLocks noGrp="1"/>
          </p:cNvSpPr>
          <p:nvPr>
            <p:ph type="ftr" sz="quarter" idx="3"/>
          </p:nvPr>
        </p:nvSpPr>
        <p:spPr/>
        <p:txBody>
          <a:bodyPr/>
          <a:lstStyle/>
          <a:p>
            <a:r>
              <a:rPr lang="en-US"/>
              <a:t>tescometering.com</a:t>
            </a:r>
            <a:endParaRPr lang="en-US" dirty="0"/>
          </a:p>
        </p:txBody>
      </p:sp>
      <p:sp>
        <p:nvSpPr>
          <p:cNvPr id="6" name="Title 3">
            <a:extLst>
              <a:ext uri="{FF2B5EF4-FFF2-40B4-BE49-F238E27FC236}">
                <a16:creationId xmlns:a16="http://schemas.microsoft.com/office/drawing/2014/main" id="{284C4A29-DBD0-31B8-4E4A-575E8BEA2BDF}"/>
              </a:ext>
            </a:extLst>
          </p:cNvPr>
          <p:cNvSpPr txBox="1">
            <a:spLocks/>
          </p:cNvSpPr>
          <p:nvPr/>
        </p:nvSpPr>
        <p:spPr>
          <a:xfrm>
            <a:off x="1524000" y="304800"/>
            <a:ext cx="72081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r>
              <a:rPr lang="en-US" altLang="en-US" sz="3200">
                <a:solidFill>
                  <a:srgbClr val="C00000"/>
                </a:solidFill>
              </a:rPr>
              <a:t>Field Audits, Trouble Shooting and Testing</a:t>
            </a:r>
            <a:br>
              <a:rPr lang="en-US" altLang="en-US" sz="3200">
                <a:solidFill>
                  <a:schemeClr val="bg1"/>
                </a:solidFill>
              </a:rPr>
            </a:br>
            <a:endParaRPr lang="en-US" sz="3200"/>
          </a:p>
        </p:txBody>
      </p:sp>
    </p:spTree>
    <p:extLst>
      <p:ext uri="{BB962C8B-B14F-4D97-AF65-F5344CB8AC3E}">
        <p14:creationId xmlns:p14="http://schemas.microsoft.com/office/powerpoint/2010/main" val="1683344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4344" name="Picture 8" descr="https://i.imgur.com/QlsFI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D952271-5B70-FA69-080B-7AAB4933CBA8}"/>
              </a:ext>
            </a:extLst>
          </p:cNvPr>
          <p:cNvSpPr>
            <a:spLocks noGrp="1"/>
          </p:cNvSpPr>
          <p:nvPr>
            <p:ph type="title"/>
          </p:nvPr>
        </p:nvSpPr>
        <p:spPr>
          <a:xfrm>
            <a:off x="1600200" y="422044"/>
            <a:ext cx="7208107" cy="679832"/>
          </a:xfrm>
        </p:spPr>
        <p:txBody>
          <a:bodyPr/>
          <a:lstStyle/>
          <a:p>
            <a:r>
              <a:rPr lang="en-US" altLang="en-US" sz="3200" dirty="0">
                <a:solidFill>
                  <a:srgbClr val="C00000"/>
                </a:solidFill>
              </a:rPr>
              <a:t>Field Audits, Trouble Shooting and Testing</a:t>
            </a:r>
            <a:br>
              <a:rPr lang="ru-RU" altLang="en-US" sz="3200" dirty="0">
                <a:solidFill>
                  <a:srgbClr val="C00000"/>
                </a:solidFill>
              </a:rPr>
            </a:br>
            <a:endParaRPr lang="en-US" sz="3200" dirty="0">
              <a:solidFill>
                <a:srgbClr val="C00000"/>
              </a:solidFill>
            </a:endParaRPr>
          </a:p>
        </p:txBody>
      </p:sp>
      <p:sp>
        <p:nvSpPr>
          <p:cNvPr id="2" name="Footer Placeholder 1">
            <a:extLst>
              <a:ext uri="{FF2B5EF4-FFF2-40B4-BE49-F238E27FC236}">
                <a16:creationId xmlns:a16="http://schemas.microsoft.com/office/drawing/2014/main" id="{06EB5AF6-D0DC-81DB-F50E-8B703DE1D443}"/>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47960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371600" y="152400"/>
            <a:ext cx="7434649" cy="679832"/>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Autofit/>
          </a:bodyPr>
          <a:lstStyle/>
          <a:p>
            <a:pPr eaLnBrk="1" hangingPunct="1"/>
            <a:r>
              <a:rPr lang="en-US" altLang="en-US" sz="3600" dirty="0">
                <a:solidFill>
                  <a:srgbClr val="C00000"/>
                </a:solidFill>
                <a:latin typeface="+mj-lt"/>
              </a:rPr>
              <a:t>Once the box is Open Issues to Look For</a:t>
            </a:r>
          </a:p>
        </p:txBody>
      </p:sp>
      <p:graphicFrame>
        <p:nvGraphicFramePr>
          <p:cNvPr id="10243" name="Object 3"/>
          <p:cNvGraphicFramePr>
            <a:graphicFrameLocks noGrp="1"/>
          </p:cNvGraphicFramePr>
          <p:nvPr>
            <p:ph idx="1"/>
            <p:extLst>
              <p:ext uri="{D42A27DB-BD31-4B8C-83A1-F6EECF244321}">
                <p14:modId xmlns:p14="http://schemas.microsoft.com/office/powerpoint/2010/main" val="1359234745"/>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10180" imgH="4114935" progId="MSGraph.Chart.8">
                  <p:embed followColorScheme="full"/>
                </p:oleObj>
              </mc:Choice>
              <mc:Fallback>
                <p:oleObj name="Chart" r:id="rId3" imgW="3810180" imgH="4114935" progId="MSGraph.Chart.8">
                  <p:embed followColorScheme="full"/>
                  <p:pic>
                    <p:nvPicPr>
                      <p:cNvPr id="0" name="Object 3"/>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348072" y="1408113"/>
            <a:ext cx="53340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lnSpcReduction="10000"/>
          </a:bodyPr>
          <a:lstStyle/>
          <a:p>
            <a:pPr lvl="0"/>
            <a:r>
              <a:rPr lang="en-US" sz="2000" dirty="0">
                <a:latin typeface="Arial" panose="020B0604020202020204" pitchFamily="34" charset="0"/>
                <a:cs typeface="Arial" panose="020B0604020202020204" pitchFamily="34" charset="0"/>
              </a:rPr>
              <a:t>Open line – open line side connection to the meter socket. </a:t>
            </a:r>
          </a:p>
          <a:p>
            <a:pPr lvl="0"/>
            <a:r>
              <a:rPr lang="en-US" sz="2000" dirty="0">
                <a:latin typeface="Arial" panose="020B0604020202020204" pitchFamily="34" charset="0"/>
                <a:cs typeface="Arial" panose="020B0604020202020204" pitchFamily="34" charset="0"/>
              </a:rPr>
              <a:t>Missing neutral – missing neutral connection to the center lug in the meter socket</a:t>
            </a:r>
          </a:p>
          <a:p>
            <a:pPr lvl="0"/>
            <a:r>
              <a:rPr lang="en-US" sz="2000" dirty="0">
                <a:latin typeface="Arial" panose="020B0604020202020204" pitchFamily="34" charset="0"/>
                <a:cs typeface="Arial" panose="020B0604020202020204" pitchFamily="34" charset="0"/>
              </a:rPr>
              <a:t>Cross phase condition – cross wiring between the test block and the meter socket. </a:t>
            </a:r>
          </a:p>
          <a:p>
            <a:pPr lvl="0"/>
            <a:r>
              <a:rPr lang="en-US" sz="2000" dirty="0">
                <a:latin typeface="Arial" panose="020B0604020202020204" pitchFamily="34" charset="0"/>
                <a:cs typeface="Arial" panose="020B0604020202020204" pitchFamily="34" charset="0"/>
              </a:rPr>
              <a:t>Hidden jumpers line to load – diversion on both legs. </a:t>
            </a:r>
          </a:p>
          <a:p>
            <a:pPr lvl="0"/>
            <a:r>
              <a:rPr lang="en-US" sz="2000" dirty="0">
                <a:latin typeface="Arial" panose="020B0604020202020204" pitchFamily="34" charset="0"/>
                <a:cs typeface="Arial" panose="020B0604020202020204" pitchFamily="34" charset="0"/>
              </a:rPr>
              <a:t>Dead Short - dead short phase to ground on the load side of one leg of the socket. </a:t>
            </a:r>
          </a:p>
          <a:p>
            <a:pPr lvl="0"/>
            <a:r>
              <a:rPr lang="en-US" sz="2000" dirty="0">
                <a:latin typeface="Arial" panose="020B0604020202020204" pitchFamily="34" charset="0"/>
                <a:cs typeface="Arial" panose="020B0604020202020204" pitchFamily="34" charset="0"/>
              </a:rPr>
              <a:t>Partial Short - partial short phase to ground on the load side of one leg of the socket</a:t>
            </a:r>
          </a:p>
        </p:txBody>
      </p:sp>
      <p:pic>
        <p:nvPicPr>
          <p:cNvPr id="6" name="Picture 5">
            <a:extLst>
              <a:ext uri="{FF2B5EF4-FFF2-40B4-BE49-F238E27FC236}">
                <a16:creationId xmlns:a16="http://schemas.microsoft.com/office/drawing/2014/main" id="{7D9E37F2-C731-49F9-AD14-56BDBFFBA0D6}"/>
              </a:ext>
            </a:extLst>
          </p:cNvPr>
          <p:cNvPicPr>
            <a:picLocks noChangeAspect="1"/>
          </p:cNvPicPr>
          <p:nvPr/>
        </p:nvPicPr>
        <p:blipFill>
          <a:blip r:embed="rId5"/>
          <a:stretch>
            <a:fillRect/>
          </a:stretch>
        </p:blipFill>
        <p:spPr>
          <a:xfrm>
            <a:off x="5867400" y="1408113"/>
            <a:ext cx="2807518" cy="2302336"/>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914400" y="174986"/>
            <a:ext cx="7815649" cy="679832"/>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Autofit/>
          </a:bodyPr>
          <a:lstStyle/>
          <a:p>
            <a:pPr eaLnBrk="1" hangingPunct="1">
              <a:lnSpc>
                <a:spcPts val="2800"/>
              </a:lnSpc>
            </a:pPr>
            <a:r>
              <a:rPr lang="en-US" altLang="en-US" sz="3200" dirty="0">
                <a:solidFill>
                  <a:srgbClr val="C00000"/>
                </a:solidFill>
                <a:latin typeface="+mj-lt"/>
              </a:rPr>
              <a:t>Backfeed, Ground Fault and </a:t>
            </a:r>
            <a:br>
              <a:rPr lang="en-US" altLang="en-US" sz="3200" dirty="0">
                <a:solidFill>
                  <a:srgbClr val="C00000"/>
                </a:solidFill>
                <a:latin typeface="+mj-lt"/>
              </a:rPr>
            </a:br>
            <a:r>
              <a:rPr lang="en-US" altLang="en-US" sz="3200" dirty="0">
                <a:solidFill>
                  <a:srgbClr val="C00000"/>
                </a:solidFill>
                <a:latin typeface="+mj-lt"/>
              </a:rPr>
              <a:t>other Issues to Look For</a:t>
            </a:r>
          </a:p>
        </p:txBody>
      </p:sp>
      <p:graphicFrame>
        <p:nvGraphicFramePr>
          <p:cNvPr id="10243" name="Object 3"/>
          <p:cNvGraphicFramePr>
            <a:graphicFrameLocks noGrp="1"/>
          </p:cNvGraphicFramePr>
          <p:nvPr>
            <p:ph idx="1"/>
            <p:extLst>
              <p:ext uri="{D42A27DB-BD31-4B8C-83A1-F6EECF244321}">
                <p14:modId xmlns:p14="http://schemas.microsoft.com/office/powerpoint/2010/main" val="43115958"/>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10180" imgH="4114935" progId="MSGraph.Chart.8">
                  <p:embed followColorScheme="full"/>
                </p:oleObj>
              </mc:Choice>
              <mc:Fallback>
                <p:oleObj name="Chart" r:id="rId3" imgW="3810180" imgH="4114935" progId="MSGraph.Chart.8">
                  <p:embed followColorScheme="full"/>
                  <p:pic>
                    <p:nvPicPr>
                      <p:cNvPr id="0" name=""/>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381000" y="1267852"/>
            <a:ext cx="5943600" cy="22969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a:bodyPr>
          <a:lstStyle/>
          <a:p>
            <a:pPr lvl="0"/>
            <a:r>
              <a:rPr lang="en-US" sz="2400" dirty="0">
                <a:latin typeface="Arial" panose="020B0604020202020204" pitchFamily="34" charset="0"/>
                <a:cs typeface="Arial" panose="020B0604020202020204" pitchFamily="34" charset="0"/>
              </a:rPr>
              <a:t>Back fed meter socket</a:t>
            </a:r>
          </a:p>
          <a:p>
            <a:pPr lvl="0"/>
            <a:r>
              <a:rPr lang="en-US" sz="2400" dirty="0">
                <a:latin typeface="Arial" panose="020B0604020202020204" pitchFamily="34" charset="0"/>
                <a:cs typeface="Arial" panose="020B0604020202020204" pitchFamily="34" charset="0"/>
              </a:rPr>
              <a:t>Ground fault</a:t>
            </a:r>
          </a:p>
          <a:p>
            <a:pPr lvl="0"/>
            <a:r>
              <a:rPr lang="en-US" sz="2400" dirty="0">
                <a:latin typeface="Arial" panose="020B0604020202020204" pitchFamily="34" charset="0"/>
                <a:cs typeface="Arial" panose="020B0604020202020204" pitchFamily="34" charset="0"/>
              </a:rPr>
              <a:t>Phase to phase fault</a:t>
            </a:r>
          </a:p>
          <a:p>
            <a:pPr lvl="0"/>
            <a:r>
              <a:rPr lang="en-US" sz="2400" dirty="0">
                <a:latin typeface="Arial" panose="020B0604020202020204" pitchFamily="34" charset="0"/>
                <a:cs typeface="Arial" panose="020B0604020202020204" pitchFamily="34" charset="0"/>
              </a:rPr>
              <a:t>Pulling a meter jaw with the meter</a:t>
            </a:r>
          </a:p>
          <a:p>
            <a:pPr lvl="0"/>
            <a:endParaRPr lang="en-US" sz="1800" u="sng" dirty="0">
              <a:latin typeface="Arial" panose="020B0604020202020204" pitchFamily="34" charset="0"/>
              <a:cs typeface="Arial" panose="020B0604020202020204" pitchFamily="34" charset="0"/>
            </a:endParaRPr>
          </a:p>
          <a:p>
            <a:pPr lvl="0"/>
            <a:endParaRPr lang="en-US" sz="1800" u="sng" dirty="0"/>
          </a:p>
        </p:txBody>
      </p:sp>
      <p:pic>
        <p:nvPicPr>
          <p:cNvPr id="11273" name="Picture 9" descr="meter da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0788" y="3596550"/>
            <a:ext cx="38576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945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02920" y="1225749"/>
            <a:ext cx="4953000" cy="252376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Socket Pullers</a:t>
            </a:r>
          </a:p>
          <a:p>
            <a:pPr marL="457200" indent="-457200" algn="l" eaLnBrk="1" hangingPunct="1">
              <a:buFont typeface="Arial" panose="020B0604020202020204" pitchFamily="34" charset="0"/>
              <a:buChar char="•"/>
            </a:pPr>
            <a:r>
              <a:rPr lang="en-US" altLang="en-US" sz="2800" dirty="0">
                <a:latin typeface="Arial" charset="0"/>
                <a:cs typeface="Arial" charset="0"/>
              </a:rPr>
              <a:t>Volt meters</a:t>
            </a:r>
          </a:p>
          <a:p>
            <a:pPr marL="457200" indent="-457200" algn="l" eaLnBrk="1" hangingPunct="1">
              <a:buFont typeface="Arial" panose="020B0604020202020204" pitchFamily="34" charset="0"/>
              <a:buChar char="•"/>
            </a:pPr>
            <a:r>
              <a:rPr lang="en-US" altLang="en-US" sz="2800" dirty="0">
                <a:latin typeface="Arial" charset="0"/>
                <a:cs typeface="Arial" charset="0"/>
              </a:rPr>
              <a:t>Specialized tools</a:t>
            </a:r>
          </a:p>
          <a:p>
            <a:pPr marL="457200" indent="-457200" algn="l" eaLnBrk="1" hangingPunct="1">
              <a:buFont typeface="Arial" panose="020B0604020202020204" pitchFamily="34" charset="0"/>
              <a:buChar char="•"/>
            </a:pPr>
            <a:r>
              <a:rPr lang="en-US" altLang="en-US" sz="2800" dirty="0">
                <a:latin typeface="Arial" charset="0"/>
                <a:cs typeface="Arial" charset="0"/>
              </a:rPr>
              <a:t>HSGI and Safety Clips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16388" name="Picture 4" descr="Hot Socket Repair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454021"/>
            <a:ext cx="4000500" cy="2660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B50CF5D-854C-494E-BA95-D68B5002C068}"/>
              </a:ext>
            </a:extLst>
          </p:cNvPr>
          <p:cNvPicPr>
            <a:picLocks noChangeAspect="1"/>
          </p:cNvPicPr>
          <p:nvPr/>
        </p:nvPicPr>
        <p:blipFill>
          <a:blip r:embed="rId3"/>
          <a:stretch>
            <a:fillRect/>
          </a:stretch>
        </p:blipFill>
        <p:spPr>
          <a:xfrm>
            <a:off x="5455920" y="3869923"/>
            <a:ext cx="2759020" cy="220721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87541">
            <a:off x="5643791" y="1210531"/>
            <a:ext cx="2273375" cy="2262009"/>
          </a:xfrm>
          <a:prstGeom prst="rect">
            <a:avLst/>
          </a:prstGeom>
        </p:spPr>
      </p:pic>
      <p:sp>
        <p:nvSpPr>
          <p:cNvPr id="4" name="Title 3">
            <a:extLst>
              <a:ext uri="{FF2B5EF4-FFF2-40B4-BE49-F238E27FC236}">
                <a16:creationId xmlns:a16="http://schemas.microsoft.com/office/drawing/2014/main" id="{EB95A300-DEE3-BDCF-336F-7C633740BB25}"/>
              </a:ext>
            </a:extLst>
          </p:cNvPr>
          <p:cNvSpPr>
            <a:spLocks noGrp="1"/>
          </p:cNvSpPr>
          <p:nvPr>
            <p:ph type="title"/>
          </p:nvPr>
        </p:nvSpPr>
        <p:spPr/>
        <p:txBody>
          <a:bodyPr/>
          <a:lstStyle/>
          <a:p>
            <a:r>
              <a:rPr lang="en-US" dirty="0">
                <a:solidFill>
                  <a:srgbClr val="C00000"/>
                </a:solidFill>
              </a:rPr>
              <a:t>Tools</a:t>
            </a:r>
          </a:p>
        </p:txBody>
      </p:sp>
      <p:sp>
        <p:nvSpPr>
          <p:cNvPr id="2" name="Footer Placeholder 1">
            <a:extLst>
              <a:ext uri="{FF2B5EF4-FFF2-40B4-BE49-F238E27FC236}">
                <a16:creationId xmlns:a16="http://schemas.microsoft.com/office/drawing/2014/main" id="{1DAC602B-5C88-FC7E-1038-A6A1FAEBEF61}"/>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7219" y="1284681"/>
            <a:ext cx="4953000" cy="14034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Temporary Service Cover</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27604"/>
            <a:ext cx="3119438" cy="41592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923" y="3041607"/>
            <a:ext cx="2493047" cy="2469094"/>
          </a:xfrm>
          <a:prstGeom prst="rect">
            <a:avLst/>
          </a:prstGeom>
        </p:spPr>
      </p:pic>
      <p:sp>
        <p:nvSpPr>
          <p:cNvPr id="3" name="Footer Placeholder 2">
            <a:extLst>
              <a:ext uri="{FF2B5EF4-FFF2-40B4-BE49-F238E27FC236}">
                <a16:creationId xmlns:a16="http://schemas.microsoft.com/office/drawing/2014/main" id="{B3EB0CC3-54A4-9844-6478-3E52D8BC1156}"/>
              </a:ext>
            </a:extLst>
          </p:cNvPr>
          <p:cNvSpPr>
            <a:spLocks noGrp="1"/>
          </p:cNvSpPr>
          <p:nvPr>
            <p:ph type="ftr" sz="quarter" idx="3"/>
          </p:nvPr>
        </p:nvSpPr>
        <p:spPr/>
        <p:txBody>
          <a:bodyPr/>
          <a:lstStyle/>
          <a:p>
            <a:r>
              <a:rPr lang="en-US"/>
              <a:t>tescometering.com</a:t>
            </a:r>
            <a:endParaRPr lang="en-US" dirty="0"/>
          </a:p>
        </p:txBody>
      </p:sp>
      <p:sp>
        <p:nvSpPr>
          <p:cNvPr id="8" name="Title 3">
            <a:extLst>
              <a:ext uri="{FF2B5EF4-FFF2-40B4-BE49-F238E27FC236}">
                <a16:creationId xmlns:a16="http://schemas.microsoft.com/office/drawing/2014/main" id="{5B0BD88C-BB70-0266-F4D2-799072C0D368}"/>
              </a:ext>
            </a:extLst>
          </p:cNvPr>
          <p:cNvSpPr txBox="1">
            <a:spLocks/>
          </p:cNvSpPr>
          <p:nvPr/>
        </p:nvSpPr>
        <p:spPr>
          <a:xfrm>
            <a:off x="1556951" y="136525"/>
            <a:ext cx="72081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r>
              <a:rPr lang="en-US" dirty="0">
                <a:solidFill>
                  <a:srgbClr val="C00000"/>
                </a:solidFill>
              </a:rPr>
              <a:t>Tools</a:t>
            </a:r>
          </a:p>
        </p:txBody>
      </p:sp>
    </p:spTree>
    <p:extLst>
      <p:ext uri="{BB962C8B-B14F-4D97-AF65-F5344CB8AC3E}">
        <p14:creationId xmlns:p14="http://schemas.microsoft.com/office/powerpoint/2010/main" val="1196383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216081"/>
            <a:ext cx="4953000" cy="547226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Be Careful</a:t>
            </a:r>
          </a:p>
          <a:p>
            <a:pPr marL="457200" indent="-457200" algn="l" eaLnBrk="1" hangingPunct="1">
              <a:buFont typeface="Arial" panose="020B0604020202020204" pitchFamily="34" charset="0"/>
              <a:buChar char="•"/>
            </a:pPr>
            <a:r>
              <a:rPr lang="en-US" altLang="en-US" sz="2800" dirty="0">
                <a:latin typeface="Arial" charset="0"/>
                <a:cs typeface="Arial" charset="0"/>
              </a:rPr>
              <a:t>Assume the box is live</a:t>
            </a:r>
          </a:p>
          <a:p>
            <a:pPr marL="457200" indent="-457200" algn="l" eaLnBrk="1" hangingPunct="1">
              <a:buFont typeface="Arial" panose="020B0604020202020204" pitchFamily="34" charset="0"/>
              <a:buChar char="•"/>
            </a:pPr>
            <a:r>
              <a:rPr lang="en-US" altLang="en-US" sz="2800" dirty="0">
                <a:latin typeface="Arial" charset="0"/>
                <a:cs typeface="Arial" charset="0"/>
              </a:rPr>
              <a:t>Assume there is something live in the box</a:t>
            </a:r>
          </a:p>
          <a:p>
            <a:pPr marL="457200" indent="-457200" algn="l" eaLnBrk="1" hangingPunct="1">
              <a:buFont typeface="Arial" panose="020B0604020202020204" pitchFamily="34" charset="0"/>
              <a:buChar char="•"/>
            </a:pPr>
            <a:r>
              <a:rPr lang="en-US" altLang="en-US" sz="2800" dirty="0">
                <a:latin typeface="Arial" charset="0"/>
                <a:cs typeface="Arial" charset="0"/>
              </a:rPr>
              <a:t>Treat electricity with respect</a:t>
            </a:r>
          </a:p>
          <a:p>
            <a:pPr marL="457200" indent="-457200" algn="l" eaLnBrk="1" hangingPunct="1">
              <a:buFont typeface="Arial" panose="020B0604020202020204" pitchFamily="34" charset="0"/>
              <a:buChar char="•"/>
            </a:pPr>
            <a:r>
              <a:rPr lang="en-US" altLang="en-US" sz="2800" dirty="0">
                <a:latin typeface="Arial" charset="0"/>
                <a:cs typeface="Arial" charset="0"/>
              </a:rPr>
              <a:t>Treat all meter boxes with respect</a:t>
            </a:r>
          </a:p>
          <a:p>
            <a:pPr marL="457200" indent="-457200" algn="l" eaLnBrk="1" hangingPunct="1">
              <a:buFont typeface="Arial" panose="020B0604020202020204" pitchFamily="34" charset="0"/>
              <a:buChar char="•"/>
            </a:pPr>
            <a:r>
              <a:rPr lang="en-US" altLang="en-US" sz="2800" dirty="0">
                <a:latin typeface="Arial" charset="0"/>
                <a:cs typeface="Arial" charset="0"/>
              </a:rPr>
              <a:t>Use all 4 senses. Look, Listen, Feel and Smell.</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6" name="Picture 5">
            <a:extLst>
              <a:ext uri="{FF2B5EF4-FFF2-40B4-BE49-F238E27FC236}">
                <a16:creationId xmlns:a16="http://schemas.microsoft.com/office/drawing/2014/main" id="{3A264DBE-9BD0-4329-A4BE-994489A59DEF}"/>
              </a:ext>
            </a:extLst>
          </p:cNvPr>
          <p:cNvPicPr>
            <a:picLocks noChangeAspect="1"/>
          </p:cNvPicPr>
          <p:nvPr/>
        </p:nvPicPr>
        <p:blipFill>
          <a:blip r:embed="rId2"/>
          <a:stretch>
            <a:fillRect/>
          </a:stretch>
        </p:blipFill>
        <p:spPr>
          <a:xfrm>
            <a:off x="5486400" y="1565275"/>
            <a:ext cx="3048000" cy="2590799"/>
          </a:xfrm>
          <a:prstGeom prst="rect">
            <a:avLst/>
          </a:prstGeom>
        </p:spPr>
      </p:pic>
      <p:sp>
        <p:nvSpPr>
          <p:cNvPr id="3" name="Title 2">
            <a:extLst>
              <a:ext uri="{FF2B5EF4-FFF2-40B4-BE49-F238E27FC236}">
                <a16:creationId xmlns:a16="http://schemas.microsoft.com/office/drawing/2014/main" id="{CA418181-AF0F-5DD3-C2FE-603182B9392B}"/>
              </a:ext>
            </a:extLst>
          </p:cNvPr>
          <p:cNvSpPr>
            <a:spLocks noGrp="1"/>
          </p:cNvSpPr>
          <p:nvPr>
            <p:ph type="title"/>
          </p:nvPr>
        </p:nvSpPr>
        <p:spPr/>
        <p:txBody>
          <a:bodyPr/>
          <a:lstStyle/>
          <a:p>
            <a:r>
              <a:rPr lang="en-US" dirty="0"/>
              <a:t>Summary</a:t>
            </a:r>
          </a:p>
        </p:txBody>
      </p:sp>
      <p:sp>
        <p:nvSpPr>
          <p:cNvPr id="2" name="Footer Placeholder 1">
            <a:extLst>
              <a:ext uri="{FF2B5EF4-FFF2-40B4-BE49-F238E27FC236}">
                <a16:creationId xmlns:a16="http://schemas.microsoft.com/office/drawing/2014/main" id="{35E4062D-85A8-CDBA-7FE6-3DDFAA479476}"/>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98210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00200" y="20664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Metering Safety</a:t>
            </a:r>
          </a:p>
        </p:txBody>
      </p:sp>
      <p:sp>
        <p:nvSpPr>
          <p:cNvPr id="3075" name="Rectangle 3"/>
          <p:cNvSpPr>
            <a:spLocks noGrp="1" noChangeArrowheads="1"/>
          </p:cNvSpPr>
          <p:nvPr>
            <p:ph idx="1"/>
          </p:nvPr>
        </p:nvSpPr>
        <p:spPr bwMode="auto">
          <a:xfrm>
            <a:off x="457200" y="1166019"/>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sz="2600" b="1" u="sng" dirty="0">
                <a:solidFill>
                  <a:srgbClr val="C00000"/>
                </a:solidFill>
                <a:latin typeface="Arial" panose="020B0604020202020204" pitchFamily="34" charset="0"/>
                <a:cs typeface="Arial" panose="020B0604020202020204" pitchFamily="34" charset="0"/>
              </a:rPr>
              <a:t>Fatal Electrical Injuries</a:t>
            </a:r>
            <a:endParaRPr lang="en-US" sz="2600" dirty="0">
              <a:solidFill>
                <a:srgbClr val="C00000"/>
              </a:solidFill>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The highest rate of fatal electrical injury in 2019 occurred in the Construction industry (0.7/100,000), followed closely by the Utility industry (0.4/100,000).</a:t>
            </a:r>
          </a:p>
          <a:p>
            <a:r>
              <a:rPr lang="en-US" sz="2600" dirty="0">
                <a:latin typeface="Arial" panose="020B0604020202020204" pitchFamily="34" charset="0"/>
                <a:cs typeface="Arial" panose="020B0604020202020204" pitchFamily="34" charset="0"/>
              </a:rPr>
              <a:t>In 2019, there was one electrical fatality for every 33 fatalities from all causes. The long-term trend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has declined from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one electrical fatality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for each 23 fatalities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from all causes in 2003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to the 2019 level of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one in 33.</a:t>
            </a:r>
          </a:p>
        </p:txBody>
      </p:sp>
      <p:sp>
        <p:nvSpPr>
          <p:cNvPr id="2" name="Footer Placeholder 1">
            <a:extLst>
              <a:ext uri="{FF2B5EF4-FFF2-40B4-BE49-F238E27FC236}">
                <a16:creationId xmlns:a16="http://schemas.microsoft.com/office/drawing/2014/main" id="{C4B84F56-3655-F98F-BEA8-89C93444A9FC}"/>
              </a:ext>
            </a:extLst>
          </p:cNvPr>
          <p:cNvSpPr>
            <a:spLocks noGrp="1"/>
          </p:cNvSpPr>
          <p:nvPr>
            <p:ph type="ftr" sz="quarter" idx="3"/>
          </p:nvPr>
        </p:nvSpPr>
        <p:spPr/>
        <p:txBody>
          <a:bodyPr/>
          <a:lstStyle/>
          <a:p>
            <a:r>
              <a:rPr lang="en-US"/>
              <a:t>tescometering.com</a:t>
            </a:r>
            <a:endParaRPr lang="en-US" dirty="0"/>
          </a:p>
        </p:txBody>
      </p:sp>
      <p:pic>
        <p:nvPicPr>
          <p:cNvPr id="1026" name="Picture 2" descr="The Top 6 Reasons Your Outlets Are Sparking">
            <a:extLst>
              <a:ext uri="{FF2B5EF4-FFF2-40B4-BE49-F238E27FC236}">
                <a16:creationId xmlns:a16="http://schemas.microsoft.com/office/drawing/2014/main" id="{D8DD4FFB-2FA4-A498-CB4B-D6788327C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109" y="3506049"/>
            <a:ext cx="4514850" cy="250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4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46A6-8D39-1AFD-6D29-0EA62078B7BD}"/>
              </a:ext>
            </a:extLst>
          </p:cNvPr>
          <p:cNvSpPr>
            <a:spLocks noGrp="1"/>
          </p:cNvSpPr>
          <p:nvPr>
            <p:ph type="title"/>
          </p:nvPr>
        </p:nvSpPr>
        <p:spPr/>
        <p:txBody>
          <a:bodyPr/>
          <a:lstStyle/>
          <a:p>
            <a:r>
              <a:rPr lang="en-US" dirty="0"/>
              <a:t>Other Considerations/Hazards</a:t>
            </a:r>
          </a:p>
        </p:txBody>
      </p:sp>
      <p:sp>
        <p:nvSpPr>
          <p:cNvPr id="3" name="Content Placeholder 2">
            <a:extLst>
              <a:ext uri="{FF2B5EF4-FFF2-40B4-BE49-F238E27FC236}">
                <a16:creationId xmlns:a16="http://schemas.microsoft.com/office/drawing/2014/main" id="{DD7E5BE5-C551-D6C6-822A-3354E0536B8E}"/>
              </a:ext>
            </a:extLst>
          </p:cNvPr>
          <p:cNvSpPr>
            <a:spLocks noGrp="1"/>
          </p:cNvSpPr>
          <p:nvPr>
            <p:ph idx="1"/>
          </p:nvPr>
        </p:nvSpPr>
        <p:spPr/>
        <p:txBody>
          <a:bodyPr/>
          <a:lstStyle/>
          <a:p>
            <a:r>
              <a:rPr lang="en-US" dirty="0"/>
              <a:t>Weather Conditions</a:t>
            </a:r>
          </a:p>
          <a:p>
            <a:r>
              <a:rPr lang="en-US" dirty="0"/>
              <a:t>Terrain</a:t>
            </a:r>
          </a:p>
          <a:p>
            <a:r>
              <a:rPr lang="en-US" dirty="0"/>
              <a:t>Hard to reach meter bases</a:t>
            </a:r>
          </a:p>
          <a:p>
            <a:r>
              <a:rPr lang="en-US" dirty="0"/>
              <a:t>Blockages or Obstructions</a:t>
            </a:r>
          </a:p>
          <a:p>
            <a:r>
              <a:rPr lang="en-US" dirty="0"/>
              <a:t>Dogs</a:t>
            </a:r>
          </a:p>
          <a:p>
            <a:r>
              <a:rPr lang="en-US" dirty="0"/>
              <a:t>Hostile Customers or worse, Overly Friendly…….</a:t>
            </a:r>
          </a:p>
          <a:p>
            <a:r>
              <a:rPr lang="en-US" dirty="0"/>
              <a:t>The dreaded “Lets just change one more” at the end of the day. Don’t do it! That’s the one that will bite you every time.</a:t>
            </a:r>
          </a:p>
        </p:txBody>
      </p:sp>
      <p:sp>
        <p:nvSpPr>
          <p:cNvPr id="4" name="Footer Placeholder 3">
            <a:extLst>
              <a:ext uri="{FF2B5EF4-FFF2-40B4-BE49-F238E27FC236}">
                <a16:creationId xmlns:a16="http://schemas.microsoft.com/office/drawing/2014/main" id="{08E2DA8E-F455-35C4-D873-145D72CCD4C9}"/>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43127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E870-DEC3-2686-EDE6-4DB30CFFBC42}"/>
              </a:ext>
            </a:extLst>
          </p:cNvPr>
          <p:cNvSpPr>
            <a:spLocks noGrp="1"/>
          </p:cNvSpPr>
          <p:nvPr>
            <p:ph type="title"/>
          </p:nvPr>
        </p:nvSpPr>
        <p:spPr/>
        <p:txBody>
          <a:bodyPr/>
          <a:lstStyle/>
          <a:p>
            <a:r>
              <a:rPr lang="en-US" dirty="0"/>
              <a:t>3 Phase Cautions</a:t>
            </a:r>
          </a:p>
        </p:txBody>
      </p:sp>
      <p:sp>
        <p:nvSpPr>
          <p:cNvPr id="3" name="Content Placeholder 2">
            <a:extLst>
              <a:ext uri="{FF2B5EF4-FFF2-40B4-BE49-F238E27FC236}">
                <a16:creationId xmlns:a16="http://schemas.microsoft.com/office/drawing/2014/main" id="{E7828966-1994-B616-26F7-A5EF99241C1E}"/>
              </a:ext>
            </a:extLst>
          </p:cNvPr>
          <p:cNvSpPr>
            <a:spLocks noGrp="1"/>
          </p:cNvSpPr>
          <p:nvPr>
            <p:ph idx="1"/>
          </p:nvPr>
        </p:nvSpPr>
        <p:spPr/>
        <p:txBody>
          <a:bodyPr/>
          <a:lstStyle/>
          <a:p>
            <a:r>
              <a:rPr lang="en-US" dirty="0"/>
              <a:t>When changing a self contained 3 phase meter, always open the switch to be sure all blades are out</a:t>
            </a:r>
          </a:p>
          <a:p>
            <a:r>
              <a:rPr lang="en-US" dirty="0"/>
              <a:t>The switch is Customer owned, but you still need to report sub-standard conditions to the Customer</a:t>
            </a:r>
          </a:p>
          <a:p>
            <a:r>
              <a:rPr lang="en-US" dirty="0"/>
              <a:t>Stand to the side when reclosing the switch</a:t>
            </a:r>
          </a:p>
          <a:p>
            <a:r>
              <a:rPr lang="en-US" dirty="0"/>
              <a:t>Observe the meter for rotation or presence of phase voltages.</a:t>
            </a:r>
          </a:p>
          <a:p>
            <a:r>
              <a:rPr lang="en-US" dirty="0"/>
              <a:t>For transformer rated, do a static check on wiring. Most TX rated errors are CT related. Observe polarities and ratios. Do not tug on wires under loaded conditions.</a:t>
            </a:r>
          </a:p>
        </p:txBody>
      </p:sp>
      <p:sp>
        <p:nvSpPr>
          <p:cNvPr id="4" name="Footer Placeholder 3">
            <a:extLst>
              <a:ext uri="{FF2B5EF4-FFF2-40B4-BE49-F238E27FC236}">
                <a16:creationId xmlns:a16="http://schemas.microsoft.com/office/drawing/2014/main" id="{223AF903-D806-1AE8-D737-C76B7EFA1F7C}"/>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162515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33400" y="1219200"/>
            <a:ext cx="8077200" cy="504138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Issues that you may </a:t>
            </a:r>
            <a:br>
              <a:rPr lang="en-US" altLang="en-US" sz="2800" dirty="0">
                <a:latin typeface="Arial" charset="0"/>
                <a:cs typeface="Arial" charset="0"/>
              </a:rPr>
            </a:br>
            <a:r>
              <a:rPr lang="en-US" altLang="en-US" sz="2800" dirty="0">
                <a:latin typeface="Arial" charset="0"/>
                <a:cs typeface="Arial" charset="0"/>
              </a:rPr>
              <a:t>have seen in your </a:t>
            </a:r>
            <a:br>
              <a:rPr lang="en-US" altLang="en-US" sz="2800" dirty="0">
                <a:latin typeface="Arial" charset="0"/>
                <a:cs typeface="Arial" charset="0"/>
              </a:rPr>
            </a:br>
            <a:r>
              <a:rPr lang="en-US" altLang="en-US" sz="2800" dirty="0">
                <a:latin typeface="Arial" charset="0"/>
                <a:cs typeface="Arial" charset="0"/>
              </a:rPr>
              <a:t>metering career </a:t>
            </a:r>
            <a:br>
              <a:rPr lang="en-US" altLang="en-US" sz="2800" dirty="0">
                <a:latin typeface="Arial" charset="0"/>
                <a:cs typeface="Arial" charset="0"/>
              </a:rPr>
            </a:br>
            <a:r>
              <a:rPr lang="en-US" altLang="en-US" sz="2800" dirty="0">
                <a:latin typeface="Arial" charset="0"/>
                <a:cs typeface="Arial" charset="0"/>
              </a:rPr>
              <a:t>already?</a:t>
            </a:r>
          </a:p>
          <a:p>
            <a:pPr marL="457200" indent="-457200" algn="l" eaLnBrk="1" hangingPunct="1">
              <a:buFont typeface="Arial" panose="020B0604020202020204" pitchFamily="34" charset="0"/>
              <a:buChar char="•"/>
            </a:pPr>
            <a:r>
              <a:rPr lang="en-US" altLang="en-US" sz="2800" dirty="0">
                <a:latin typeface="Arial" charset="0"/>
                <a:cs typeface="Arial" charset="0"/>
              </a:rPr>
              <a:t>Safety Issues not yet </a:t>
            </a:r>
            <a:br>
              <a:rPr lang="en-US" altLang="en-US" sz="2800" dirty="0">
                <a:latin typeface="Arial" charset="0"/>
                <a:cs typeface="Arial" charset="0"/>
              </a:rPr>
            </a:br>
            <a:r>
              <a:rPr lang="en-US" altLang="en-US" sz="2800" dirty="0">
                <a:latin typeface="Arial" charset="0"/>
                <a:cs typeface="Arial" charset="0"/>
              </a:rPr>
              <a:t>brought up?</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eaLnBrk="1" hangingPunct="1"/>
            <a:r>
              <a:rPr lang="en-US" altLang="en-US" sz="2800" b="1" dirty="0">
                <a:solidFill>
                  <a:srgbClr val="C00000"/>
                </a:solidFill>
                <a:latin typeface="Arial" charset="0"/>
                <a:cs typeface="Arial" charset="0"/>
              </a:rPr>
              <a:t>Closing</a:t>
            </a:r>
          </a:p>
          <a:p>
            <a:pPr marL="457200" indent="-457200" algn="l" eaLnBrk="1" hangingPunct="1">
              <a:buFont typeface="Arial" panose="020B0604020202020204" pitchFamily="34" charset="0"/>
              <a:buChar char="•"/>
            </a:pPr>
            <a:r>
              <a:rPr lang="en-US" altLang="en-US" sz="2800" dirty="0">
                <a:latin typeface="Arial" charset="0"/>
                <a:cs typeface="Arial" charset="0"/>
              </a:rPr>
              <a:t>Are you not only following the rules but actively making suggestions?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sp>
        <p:nvSpPr>
          <p:cNvPr id="3" name="Title 2">
            <a:extLst>
              <a:ext uri="{FF2B5EF4-FFF2-40B4-BE49-F238E27FC236}">
                <a16:creationId xmlns:a16="http://schemas.microsoft.com/office/drawing/2014/main" id="{24DAEA03-1610-259B-A5B2-67D88FC689C9}"/>
              </a:ext>
            </a:extLst>
          </p:cNvPr>
          <p:cNvSpPr>
            <a:spLocks noGrp="1"/>
          </p:cNvSpPr>
          <p:nvPr>
            <p:ph type="title"/>
          </p:nvPr>
        </p:nvSpPr>
        <p:spPr>
          <a:xfrm>
            <a:off x="1524000" y="202190"/>
            <a:ext cx="7208107" cy="679832"/>
          </a:xfrm>
        </p:spPr>
        <p:txBody>
          <a:bodyPr/>
          <a:lstStyle/>
          <a:p>
            <a:r>
              <a:rPr lang="en-US" dirty="0">
                <a:solidFill>
                  <a:srgbClr val="C00000"/>
                </a:solidFill>
              </a:rPr>
              <a:t>Roundtable</a:t>
            </a:r>
          </a:p>
        </p:txBody>
      </p:sp>
      <p:sp>
        <p:nvSpPr>
          <p:cNvPr id="2" name="Footer Placeholder 1">
            <a:extLst>
              <a:ext uri="{FF2B5EF4-FFF2-40B4-BE49-F238E27FC236}">
                <a16:creationId xmlns:a16="http://schemas.microsoft.com/office/drawing/2014/main" id="{7B817B88-122F-F39B-98E9-5137DE19EF56}"/>
              </a:ext>
            </a:extLst>
          </p:cNvPr>
          <p:cNvSpPr>
            <a:spLocks noGrp="1"/>
          </p:cNvSpPr>
          <p:nvPr>
            <p:ph type="ftr" sz="quarter" idx="3"/>
          </p:nvPr>
        </p:nvSpPr>
        <p:spPr/>
        <p:txBody>
          <a:bodyPr/>
          <a:lstStyle/>
          <a:p>
            <a:r>
              <a:rPr lang="en-US"/>
              <a:t>tescometering.com</a:t>
            </a:r>
            <a:endParaRPr lang="en-US" dirty="0"/>
          </a:p>
        </p:txBody>
      </p:sp>
      <p:pic>
        <p:nvPicPr>
          <p:cNvPr id="3074" name="Picture 13" descr="What this homeowner found on her electricity meter will give you nightmares  - Mirror Online">
            <a:extLst>
              <a:ext uri="{FF2B5EF4-FFF2-40B4-BE49-F238E27FC236}">
                <a16:creationId xmlns:a16="http://schemas.microsoft.com/office/drawing/2014/main" id="{76F1F629-4E00-11E7-9D52-6B43013782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411"/>
          <a:stretch/>
        </p:blipFill>
        <p:spPr bwMode="auto">
          <a:xfrm>
            <a:off x="4858628" y="1219200"/>
            <a:ext cx="375567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388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905000" y="168139"/>
            <a:ext cx="7968049" cy="679832"/>
          </a:xfrm>
          <a:noFill/>
        </p:spPr>
        <p:txBody>
          <a:bodyPr anchor="ctr"/>
          <a:lstStyle/>
          <a:p>
            <a:pPr algn="l" eaLnBrk="1" hangingPunct="1"/>
            <a:r>
              <a:rPr lang="en-US" altLang="en-US" sz="3000" dirty="0">
                <a:solidFill>
                  <a:srgbClr val="C00000"/>
                </a:solidFill>
                <a:latin typeface="+mj-lt"/>
                <a:cs typeface="Arial" panose="020B0604020202020204" pitchFamily="34" charset="0"/>
              </a:rPr>
              <a:t>              </a:t>
            </a:r>
            <a:r>
              <a:rPr lang="en-US" altLang="en-US" dirty="0">
                <a:solidFill>
                  <a:srgbClr val="C00000"/>
                </a:solidFill>
                <a:latin typeface="+mj-lt"/>
                <a:cs typeface="Arial" panose="020B0604020202020204" pitchFamily="34" charset="0"/>
              </a:rPr>
              <a:t>Questions and Discussion  </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Jim McGill</a:t>
            </a:r>
          </a:p>
          <a:p>
            <a:pPr algn="ctr" eaLnBrk="1" hangingPunct="1">
              <a:buFontTx/>
              <a:buNone/>
            </a:pPr>
            <a:r>
              <a:rPr lang="en-US" altLang="en-US" sz="2000" i="1" dirty="0">
                <a:latin typeface="Arial" panose="020B0604020202020204" pitchFamily="34" charset="0"/>
                <a:cs typeface="Arial" panose="020B0604020202020204" pitchFamily="34" charset="0"/>
              </a:rPr>
              <a:t>Canadian Sales Manager</a:t>
            </a:r>
          </a:p>
          <a:p>
            <a:pPr algn="ctr" eaLnBrk="1" hangingPunct="1">
              <a:buFontTx/>
              <a:buNone/>
            </a:pPr>
            <a:r>
              <a:rPr lang="en-US" altLang="en-US" sz="2000" dirty="0">
                <a:solidFill>
                  <a:srgbClr val="C00000"/>
                </a:solidFill>
                <a:latin typeface="Arial" panose="020B0604020202020204" pitchFamily="34" charset="0"/>
                <a:cs typeface="Arial" panose="020B0604020202020204" pitchFamily="34" charset="0"/>
              </a:rPr>
              <a:t>jim.mcgill@tescometering.com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C0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246D9B7D-A446-3B7F-D9D8-83E2F782486D}"/>
              </a:ext>
            </a:extLst>
          </p:cNvPr>
          <p:cNvSpPr>
            <a:spLocks noGrp="1"/>
          </p:cNvSpPr>
          <p:nvPr>
            <p:ph type="ftr" sz="quarter" idx="3"/>
          </p:nvPr>
        </p:nvSpPr>
        <p:spPr/>
        <p:txBody>
          <a:bodyPr/>
          <a:lstStyle/>
          <a:p>
            <a:r>
              <a:rPr lang="en-US"/>
              <a:t>tescometering.com</a:t>
            </a:r>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12545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6">
                    <a:lumMod val="50000"/>
                  </a:schemeClr>
                </a:solidFill>
              </a:rPr>
              <a:t>ISO 9001:2015 Certified Quality Company</a:t>
            </a:r>
          </a:p>
          <a:p>
            <a:pPr algn="ctr" eaLnBrk="1" hangingPunct="1">
              <a:spcBef>
                <a:spcPct val="0"/>
              </a:spcBef>
              <a:buFontTx/>
              <a:buNone/>
            </a:pPr>
            <a:r>
              <a:rPr lang="en-US" altLang="en-US" sz="1400" b="1" dirty="0">
                <a:solidFill>
                  <a:schemeClr val="accent6">
                    <a:lumMod val="50000"/>
                  </a:schemeClr>
                </a:solidFill>
              </a:rPr>
              <a:t>ISO 17025:2017 Accredited Laboratory</a:t>
            </a:r>
          </a:p>
        </p:txBody>
      </p:sp>
    </p:spTree>
    <p:extLst>
      <p:ext uri="{BB962C8B-B14F-4D97-AF65-F5344CB8AC3E}">
        <p14:creationId xmlns:p14="http://schemas.microsoft.com/office/powerpoint/2010/main" val="175250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00200" y="177997"/>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4000" dirty="0">
                <a:solidFill>
                  <a:srgbClr val="C00000"/>
                </a:solidFill>
                <a:latin typeface="+mj-lt"/>
              </a:rPr>
              <a:t>Does Age Matter – Or Experience?</a:t>
            </a:r>
          </a:p>
        </p:txBody>
      </p:sp>
      <p:sp>
        <p:nvSpPr>
          <p:cNvPr id="3075" name="Rectangle 3"/>
          <p:cNvSpPr>
            <a:spLocks noGrp="1" noChangeArrowheads="1"/>
          </p:cNvSpPr>
          <p:nvPr>
            <p:ph idx="1"/>
          </p:nvPr>
        </p:nvSpPr>
        <p:spPr bwMode="auto">
          <a:xfrm>
            <a:off x="457200" y="1219200"/>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b="1" u="sng" dirty="0">
                <a:solidFill>
                  <a:srgbClr val="C00000"/>
                </a:solidFill>
                <a:latin typeface="Arial" panose="020B0604020202020204" pitchFamily="34" charset="0"/>
                <a:cs typeface="Arial" panose="020B0604020202020204" pitchFamily="34" charset="0"/>
              </a:rPr>
              <a:t>Fatal Electrical Injuries</a:t>
            </a:r>
            <a:endParaRPr lang="en-US" dirty="0">
              <a:solidFill>
                <a:srgbClr val="C00000"/>
              </a:solidFill>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 2019, 8% of all electrical injuries were fatal. </a:t>
            </a:r>
          </a:p>
          <a:p>
            <a:r>
              <a:rPr lang="en-US" sz="1800" dirty="0">
                <a:latin typeface="Arial" panose="020B0604020202020204" pitchFamily="34" charset="0"/>
                <a:cs typeface="Arial" panose="020B0604020202020204" pitchFamily="34" charset="0"/>
              </a:rPr>
              <a:t>By age group Fatalities tend to go down with age and experience (and perhaps a healthier respect for electricity).  </a:t>
            </a:r>
          </a:p>
          <a:p>
            <a:pPr lvl="2"/>
            <a:r>
              <a:rPr lang="en-US" sz="1800" dirty="0">
                <a:latin typeface="Arial" panose="020B0604020202020204" pitchFamily="34" charset="0"/>
                <a:cs typeface="Arial" panose="020B0604020202020204" pitchFamily="34" charset="0"/>
              </a:rPr>
              <a:t>16 to 17 – 5.4 times as likely as the average worker to experience an electrical injury on the job site.</a:t>
            </a:r>
          </a:p>
          <a:p>
            <a:pPr lvl="2"/>
            <a:r>
              <a:rPr lang="en-US" sz="1800" dirty="0">
                <a:latin typeface="Arial" panose="020B0604020202020204" pitchFamily="34" charset="0"/>
                <a:cs typeface="Arial" panose="020B0604020202020204" pitchFamily="34" charset="0"/>
              </a:rPr>
              <a:t>18 to 19 years age group – 2.4 times</a:t>
            </a:r>
          </a:p>
          <a:p>
            <a:pPr lvl="2"/>
            <a:r>
              <a:rPr lang="en-US" sz="1800" dirty="0">
                <a:latin typeface="Arial" panose="020B0604020202020204" pitchFamily="34" charset="0"/>
                <a:cs typeface="Arial" panose="020B0604020202020204" pitchFamily="34" charset="0"/>
              </a:rPr>
              <a:t>20 to 24 years age group - 1.8 times</a:t>
            </a:r>
          </a:p>
          <a:p>
            <a:pPr lvl="2"/>
            <a:r>
              <a:rPr lang="en-US" sz="1800" dirty="0">
                <a:latin typeface="Arial" panose="020B0604020202020204" pitchFamily="34" charset="0"/>
                <a:cs typeface="Arial" panose="020B0604020202020204" pitchFamily="34" charset="0"/>
              </a:rPr>
              <a:t>25 to 34 years age group - 1.5 times</a:t>
            </a:r>
          </a:p>
          <a:p>
            <a:pPr lvl="2"/>
            <a:r>
              <a:rPr lang="en-US" sz="1800" dirty="0">
                <a:latin typeface="Arial" panose="020B0604020202020204" pitchFamily="34" charset="0"/>
                <a:cs typeface="Arial" panose="020B0604020202020204" pitchFamily="34" charset="0"/>
              </a:rPr>
              <a:t>35 to 44 years age group – 1.1 times, and;</a:t>
            </a:r>
          </a:p>
          <a:p>
            <a:pPr lvl="2"/>
            <a:r>
              <a:rPr lang="en-US" sz="1800" dirty="0">
                <a:latin typeface="Arial" panose="020B0604020202020204" pitchFamily="34" charset="0"/>
                <a:cs typeface="Arial" panose="020B0604020202020204" pitchFamily="34" charset="0"/>
              </a:rPr>
              <a:t>those 45 years and up are at or below the average frequency of electrical injury.</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255019"/>
            <a:ext cx="2066925" cy="108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7" y="5255019"/>
            <a:ext cx="2620963" cy="10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128DFA4C-DA60-3D35-6F74-AA998CB69E6C}"/>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42061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00200" y="171604"/>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Non-Fatal Electrical Injuries</a:t>
            </a:r>
          </a:p>
        </p:txBody>
      </p:sp>
      <p:sp>
        <p:nvSpPr>
          <p:cNvPr id="307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median number of days away from work for nonfatal electrical injuries was 9 in 2019.</a:t>
            </a:r>
          </a:p>
          <a:p>
            <a:r>
              <a:rPr lang="en-US" sz="2000" dirty="0">
                <a:latin typeface="Arial" panose="020B0604020202020204" pitchFamily="34" charset="0"/>
                <a:cs typeface="Arial" panose="020B0604020202020204" pitchFamily="34" charset="0"/>
              </a:rPr>
              <a:t>Electrical injuries are typically classified as burn or shock.  For non-fatal injuries, electrical shock injuries were nearly triple the electrical burn injuries in 2019.</a:t>
            </a:r>
          </a:p>
          <a:p>
            <a:r>
              <a:rPr lang="en-US" sz="2000" dirty="0">
                <a:latin typeface="Arial" panose="020B0604020202020204" pitchFamily="34" charset="0"/>
                <a:cs typeface="Arial" panose="020B0604020202020204" pitchFamily="34" charset="0"/>
              </a:rPr>
              <a:t>The Utility industry rate of nonfatal electrical injury involving days away from work (0.9/10,000) surpassed the Construction industry rate (0.7/10,000) in 2016.</a:t>
            </a:r>
          </a:p>
          <a:p>
            <a:r>
              <a:rPr lang="en-US" sz="2000" dirty="0">
                <a:latin typeface="Arial" panose="020B0604020202020204" pitchFamily="34" charset="0"/>
                <a:cs typeface="Arial" panose="020B0604020202020204" pitchFamily="34" charset="0"/>
              </a:rPr>
              <a:t>The Mining industry had rate of nonfatal electrical burn injury of 1.0/10,000 for 2016, followed by the Utility industry (0.9) followed by the construction industry (0.4). The rate for all of Private industry remained consistent at 0.1.</a:t>
            </a:r>
          </a:p>
        </p:txBody>
      </p:sp>
      <p:pic>
        <p:nvPicPr>
          <p:cNvPr id="2" name="Picture 1">
            <a:extLst>
              <a:ext uri="{FF2B5EF4-FFF2-40B4-BE49-F238E27FC236}">
                <a16:creationId xmlns:a16="http://schemas.microsoft.com/office/drawing/2014/main" id="{B5D12E5C-2C05-42DE-B3DE-344567CC3C21}"/>
              </a:ext>
            </a:extLst>
          </p:cNvPr>
          <p:cNvPicPr>
            <a:picLocks noChangeAspect="1"/>
          </p:cNvPicPr>
          <p:nvPr/>
        </p:nvPicPr>
        <p:blipFill>
          <a:blip r:embed="rId2"/>
          <a:stretch>
            <a:fillRect/>
          </a:stretch>
        </p:blipFill>
        <p:spPr>
          <a:xfrm>
            <a:off x="3733800" y="5257800"/>
            <a:ext cx="2038350" cy="1084928"/>
          </a:xfrm>
          <a:prstGeom prst="rect">
            <a:avLst/>
          </a:prstGeom>
        </p:spPr>
      </p:pic>
      <p:sp>
        <p:nvSpPr>
          <p:cNvPr id="3" name="Footer Placeholder 2">
            <a:extLst>
              <a:ext uri="{FF2B5EF4-FFF2-40B4-BE49-F238E27FC236}">
                <a16:creationId xmlns:a16="http://schemas.microsoft.com/office/drawing/2014/main" id="{33DFDC45-44EC-5E7B-0930-E432F49D172C}"/>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84022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28650" y="1494183"/>
            <a:ext cx="7924800" cy="13480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dirty="0">
                <a:solidFill>
                  <a:srgbClr val="C00000"/>
                </a:solidFill>
                <a:latin typeface="Arial" panose="020B0604020202020204" pitchFamily="34" charset="0"/>
                <a:cs typeface="Arial" panose="020B0604020202020204" pitchFamily="34" charset="0"/>
              </a:rPr>
              <a:t>Electricity is Organized Lightning</a:t>
            </a:r>
            <a:r>
              <a:rPr lang="en-US" altLang="en-US" sz="2400" b="1" dirty="0">
                <a:latin typeface="Arial" panose="020B0604020202020204" pitchFamily="34" charset="0"/>
                <a:cs typeface="Arial" panose="020B0604020202020204" pitchFamily="34" charset="0"/>
              </a:rPr>
              <a:t> </a:t>
            </a:r>
            <a:r>
              <a:rPr lang="en-US" altLang="en-US" sz="1000" b="1" dirty="0">
                <a:latin typeface="Arial" panose="020B0604020202020204" pitchFamily="34" charset="0"/>
                <a:cs typeface="Arial" panose="020B0604020202020204" pitchFamily="34" charset="0"/>
              </a:rPr>
              <a:t>– George Carlin</a:t>
            </a:r>
          </a:p>
          <a:p>
            <a:pPr algn="l" eaLnBrk="1" hangingPunct="1">
              <a:lnSpc>
                <a:spcPct val="80000"/>
              </a:lnSpc>
            </a:pPr>
            <a:endParaRPr lang="en-US" altLang="en-US" sz="2400" dirty="0">
              <a:latin typeface="Arial" panose="020B0604020202020204" pitchFamily="34" charset="0"/>
              <a:cs typeface="Arial" panose="020B0604020202020204" pitchFamily="34" charset="0"/>
            </a:endParaRPr>
          </a:p>
          <a:p>
            <a:pPr algn="l" eaLnBrk="1" hangingPunct="1">
              <a:lnSpc>
                <a:spcPct val="80000"/>
              </a:lnSpc>
            </a:pPr>
            <a:r>
              <a:rPr lang="en-US" altLang="en-US" sz="2400" dirty="0">
                <a:latin typeface="Arial" panose="020B0604020202020204" pitchFamily="34" charset="0"/>
                <a:cs typeface="Arial" panose="020B0604020202020204" pitchFamily="34" charset="0"/>
              </a:rPr>
              <a:t>Any Voltage without current will not kill you, but any voltage with current can kill you.   </a:t>
            </a:r>
          </a:p>
        </p:txBody>
      </p:sp>
      <p:pic>
        <p:nvPicPr>
          <p:cNvPr id="12290" name="Picture 2" descr="Image result for metering safety good practice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85" y="3581400"/>
            <a:ext cx="3217829"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FB0EEF-3091-DC79-3F3C-FF62C36C1E82}"/>
              </a:ext>
            </a:extLst>
          </p:cNvPr>
          <p:cNvSpPr>
            <a:spLocks noGrp="1"/>
          </p:cNvSpPr>
          <p:nvPr>
            <p:ph type="title"/>
          </p:nvPr>
        </p:nvSpPr>
        <p:spPr>
          <a:xfrm>
            <a:off x="1676400" y="497535"/>
            <a:ext cx="7208107" cy="679832"/>
          </a:xfrm>
        </p:spPr>
        <p:txBody>
          <a:bodyPr/>
          <a:lstStyle/>
          <a:p>
            <a:r>
              <a:rPr lang="en-US" altLang="en-US" sz="4400" dirty="0">
                <a:solidFill>
                  <a:srgbClr val="C00000"/>
                </a:solidFill>
              </a:rPr>
              <a:t>How Dangerous is Metering?</a:t>
            </a:r>
            <a:br>
              <a:rPr lang="ru-RU" altLang="en-US" sz="4400" b="1" dirty="0">
                <a:solidFill>
                  <a:schemeClr val="bg1"/>
                </a:solidFill>
              </a:rPr>
            </a:br>
            <a:endParaRPr lang="en-US" dirty="0"/>
          </a:p>
        </p:txBody>
      </p:sp>
      <p:sp>
        <p:nvSpPr>
          <p:cNvPr id="4" name="Footer Placeholder 3">
            <a:extLst>
              <a:ext uri="{FF2B5EF4-FFF2-40B4-BE49-F238E27FC236}">
                <a16:creationId xmlns:a16="http://schemas.microsoft.com/office/drawing/2014/main" id="{9F7C3C52-6C88-2F37-12F2-85CDEDDEB812}"/>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98" y="1447800"/>
            <a:ext cx="3724654" cy="30130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meter exploding from soc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403475"/>
            <a:ext cx="3657600" cy="381000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AEFD0E2A-FCA5-BF2A-E0C0-BAF64A3D4F10}"/>
              </a:ext>
            </a:extLst>
          </p:cNvPr>
          <p:cNvSpPr>
            <a:spLocks noGrp="1"/>
          </p:cNvSpPr>
          <p:nvPr>
            <p:ph type="ftr" sz="quarter" idx="3"/>
          </p:nvPr>
        </p:nvSpPr>
        <p:spPr/>
        <p:txBody>
          <a:bodyPr/>
          <a:lstStyle/>
          <a:p>
            <a:r>
              <a:rPr lang="en-US"/>
              <a:t>tescometering.com</a:t>
            </a:r>
            <a:endParaRPr lang="en-US" dirty="0"/>
          </a:p>
        </p:txBody>
      </p:sp>
      <p:sp>
        <p:nvSpPr>
          <p:cNvPr id="7" name="Title 1">
            <a:extLst>
              <a:ext uri="{FF2B5EF4-FFF2-40B4-BE49-F238E27FC236}">
                <a16:creationId xmlns:a16="http://schemas.microsoft.com/office/drawing/2014/main" id="{A29DE4C0-4FF0-5AFA-C39B-25BD41BD9820}"/>
              </a:ext>
            </a:extLst>
          </p:cNvPr>
          <p:cNvSpPr txBox="1">
            <a:spLocks/>
          </p:cNvSpPr>
          <p:nvPr/>
        </p:nvSpPr>
        <p:spPr>
          <a:xfrm>
            <a:off x="1676400" y="181657"/>
            <a:ext cx="72081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r>
              <a:rPr lang="en-US" altLang="en-US">
                <a:solidFill>
                  <a:srgbClr val="C00000"/>
                </a:solidFill>
              </a:rPr>
              <a:t>How Dangerous is Metering?</a:t>
            </a:r>
            <a:br>
              <a:rPr lang="en-US" altLang="en-US" b="1">
                <a:solidFill>
                  <a:schemeClr val="bg1"/>
                </a:solidFill>
              </a:rPr>
            </a:br>
            <a:endParaRPr lang="en-US"/>
          </a:p>
        </p:txBody>
      </p:sp>
    </p:spTree>
    <p:extLst>
      <p:ext uri="{BB962C8B-B14F-4D97-AF65-F5344CB8AC3E}">
        <p14:creationId xmlns:p14="http://schemas.microsoft.com/office/powerpoint/2010/main" val="259691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347313"/>
            <a:ext cx="7924800" cy="260379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400" b="1" dirty="0">
                <a:solidFill>
                  <a:srgbClr val="C00000"/>
                </a:solidFill>
                <a:cs typeface="Arial" charset="0"/>
              </a:rPr>
              <a:t>Personal Protective Equipment</a:t>
            </a:r>
          </a:p>
          <a:p>
            <a:pPr marL="342900" indent="-342900" algn="l" eaLnBrk="1" hangingPunct="1">
              <a:buFont typeface="Arial" panose="020B0604020202020204" pitchFamily="34" charset="0"/>
              <a:buChar char="•"/>
            </a:pPr>
            <a:r>
              <a:rPr lang="en-US" altLang="en-US" sz="2400" dirty="0">
                <a:cs typeface="Arial" charset="0"/>
              </a:rPr>
              <a:t>Leathers</a:t>
            </a:r>
          </a:p>
          <a:p>
            <a:pPr marL="342900" indent="-342900" algn="l" eaLnBrk="1" hangingPunct="1">
              <a:buFont typeface="Arial" panose="020B0604020202020204" pitchFamily="34" charset="0"/>
              <a:buChar char="•"/>
            </a:pPr>
            <a:r>
              <a:rPr lang="en-US" altLang="en-US" sz="2400" dirty="0">
                <a:cs typeface="Arial" charset="0"/>
              </a:rPr>
              <a:t>Rubber Gloves</a:t>
            </a:r>
          </a:p>
          <a:p>
            <a:pPr marL="342900" indent="-342900" algn="l" eaLnBrk="1" hangingPunct="1">
              <a:buFont typeface="Arial" panose="020B0604020202020204" pitchFamily="34" charset="0"/>
              <a:buChar char="•"/>
            </a:pPr>
            <a:r>
              <a:rPr lang="en-US" altLang="en-US" sz="2400" dirty="0">
                <a:cs typeface="Arial" charset="0"/>
              </a:rPr>
              <a:t>Face Shield</a:t>
            </a:r>
          </a:p>
          <a:p>
            <a:pPr marL="342900" indent="-342900" algn="l" eaLnBrk="1" hangingPunct="1">
              <a:buFont typeface="Arial" panose="020B0604020202020204" pitchFamily="34" charset="0"/>
              <a:buChar char="•"/>
            </a:pPr>
            <a:r>
              <a:rPr lang="en-US" altLang="en-US" sz="2400" dirty="0">
                <a:cs typeface="Arial" charset="0"/>
              </a:rPr>
              <a:t>FR Clothing</a:t>
            </a:r>
          </a:p>
          <a:p>
            <a:pPr marL="342900" indent="-342900" algn="l" eaLnBrk="1" hangingPunct="1">
              <a:buFont typeface="Arial" panose="020B0604020202020204" pitchFamily="34" charset="0"/>
              <a:buChar char="•"/>
            </a:pPr>
            <a:r>
              <a:rPr lang="en-US" altLang="en-US" sz="2400" dirty="0">
                <a:cs typeface="Arial" charset="0"/>
              </a:rPr>
              <a:t>Safety Shoes</a:t>
            </a:r>
          </a:p>
          <a:p>
            <a:pPr algn="l" eaLnBrk="1" hangingPunct="1">
              <a:lnSpc>
                <a:spcPct val="80000"/>
              </a:lnSpc>
            </a:pPr>
            <a:endParaRPr lang="en-US" altLang="en-US" sz="2400" dirty="0">
              <a:latin typeface="Times New Roman" pitchFamily="18" charset="0"/>
            </a:endParaRPr>
          </a:p>
        </p:txBody>
      </p:sp>
      <p:pic>
        <p:nvPicPr>
          <p:cNvPr id="13314" name="Picture 2" descr="WHS Au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03475"/>
            <a:ext cx="4711715" cy="18905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663226"/>
            <a:ext cx="2963461" cy="13780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567A4FA-FCD5-A823-1D6D-354A6F193712}"/>
              </a:ext>
            </a:extLst>
          </p:cNvPr>
          <p:cNvSpPr>
            <a:spLocks noGrp="1"/>
          </p:cNvSpPr>
          <p:nvPr>
            <p:ph type="title"/>
          </p:nvPr>
        </p:nvSpPr>
        <p:spPr>
          <a:xfrm>
            <a:off x="1524000" y="505447"/>
            <a:ext cx="7208107" cy="679832"/>
          </a:xfrm>
        </p:spPr>
        <p:txBody>
          <a:bodyPr/>
          <a:lstStyle/>
          <a:p>
            <a:r>
              <a:rPr lang="en-US" altLang="en-US" sz="4400" dirty="0">
                <a:solidFill>
                  <a:srgbClr val="C00000"/>
                </a:solidFill>
              </a:rPr>
              <a:t>Safety First -  PPE</a:t>
            </a:r>
            <a:br>
              <a:rPr lang="ru-RU" altLang="en-US" sz="4400" dirty="0">
                <a:solidFill>
                  <a:srgbClr val="C00000"/>
                </a:solidFill>
              </a:rPr>
            </a:br>
            <a:endParaRPr lang="en-US" dirty="0">
              <a:solidFill>
                <a:srgbClr val="C00000"/>
              </a:solidFill>
            </a:endParaRPr>
          </a:p>
        </p:txBody>
      </p:sp>
      <p:sp>
        <p:nvSpPr>
          <p:cNvPr id="2" name="Footer Placeholder 1">
            <a:extLst>
              <a:ext uri="{FF2B5EF4-FFF2-40B4-BE49-F238E27FC236}">
                <a16:creationId xmlns:a16="http://schemas.microsoft.com/office/drawing/2014/main" id="{6A99D360-FF94-4318-7575-6980FD5E8047}"/>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263917" y="251619"/>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Arc Flash</a:t>
            </a:r>
          </a:p>
        </p:txBody>
      </p:sp>
      <p:sp>
        <p:nvSpPr>
          <p:cNvPr id="6147" name="Rectangle 3"/>
          <p:cNvSpPr>
            <a:spLocks noGrp="1" noChangeArrowheads="1"/>
          </p:cNvSpPr>
          <p:nvPr>
            <p:ph idx="1"/>
          </p:nvPr>
        </p:nvSpPr>
        <p:spPr bwMode="auto">
          <a:xfrm>
            <a:off x="366432" y="1219200"/>
            <a:ext cx="5715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sz="2200" b="1" dirty="0">
                <a:latin typeface="Arial" panose="020B0604020202020204" pitchFamily="34" charset="0"/>
                <a:cs typeface="Arial" panose="020B0604020202020204" pitchFamily="34" charset="0"/>
              </a:rPr>
              <a:t>What is Arc Flash?</a:t>
            </a:r>
          </a:p>
          <a:p>
            <a:pPr marL="0" indent="0">
              <a:buNone/>
            </a:pPr>
            <a:r>
              <a:rPr lang="en-US" sz="2000" dirty="0">
                <a:latin typeface="Arial" panose="020B0604020202020204" pitchFamily="34" charset="0"/>
                <a:cs typeface="Arial" panose="020B0604020202020204" pitchFamily="34" charset="0"/>
              </a:rPr>
              <a:t>While an arc flash is sometimes used interchangeably with “arc fault”, an arc flash is more accurately defined as the light produced during an arc fault. An arc fault is a type of electrical fault that results from the breakdown of an insulating medium between two conductors where the energy is sufficient to sustain an arc across the insulator (often air) and can cause extreme amounts of light (arc flash), immense heat upwards of 19,000 degrees C, and a resulting explosive pressure wave (arc blast). These forces combine to create a hazardous condition that can vaporize metal, destroy equipment, and pose a significant hazard to anyone in the vicinity.</a:t>
            </a:r>
          </a:p>
        </p:txBody>
      </p:sp>
      <p:pic>
        <p:nvPicPr>
          <p:cNvPr id="2" name="Picture 1">
            <a:extLst>
              <a:ext uri="{FF2B5EF4-FFF2-40B4-BE49-F238E27FC236}">
                <a16:creationId xmlns:a16="http://schemas.microsoft.com/office/drawing/2014/main" id="{FE7F7149-2064-4196-A39C-DA816786A938}"/>
              </a:ext>
            </a:extLst>
          </p:cNvPr>
          <p:cNvPicPr>
            <a:picLocks noChangeAspect="1"/>
          </p:cNvPicPr>
          <p:nvPr/>
        </p:nvPicPr>
        <p:blipFill>
          <a:blip r:embed="rId2"/>
          <a:stretch>
            <a:fillRect/>
          </a:stretch>
        </p:blipFill>
        <p:spPr>
          <a:xfrm>
            <a:off x="6172200" y="1676400"/>
            <a:ext cx="2609850" cy="2971800"/>
          </a:xfrm>
          <a:prstGeom prst="rect">
            <a:avLst/>
          </a:prstGeom>
        </p:spPr>
      </p:pic>
      <p:sp>
        <p:nvSpPr>
          <p:cNvPr id="3" name="Footer Placeholder 2">
            <a:extLst>
              <a:ext uri="{FF2B5EF4-FFF2-40B4-BE49-F238E27FC236}">
                <a16:creationId xmlns:a16="http://schemas.microsoft.com/office/drawing/2014/main" id="{8377583C-8496-4C50-0837-F50C25DCB87E}"/>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219200" y="279935"/>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Covering the Basics</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34969"/>
            <a:ext cx="4724400" cy="493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06F23102-61A7-96BC-D552-78A825C0AF8E}"/>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833549412"/>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 2022</Template>
  <TotalTime>6481</TotalTime>
  <Words>1169</Words>
  <Application>Microsoft Office PowerPoint</Application>
  <PresentationFormat>On-screen Show (4:3)</PresentationFormat>
  <Paragraphs>156</Paragraphs>
  <Slides>23</Slides>
  <Notes>4</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Calibri</vt:lpstr>
      <vt:lpstr>Arial</vt:lpstr>
      <vt:lpstr>Times New Roman</vt:lpstr>
      <vt:lpstr>AvantGarde</vt:lpstr>
      <vt:lpstr>TESCO Template</vt:lpstr>
      <vt:lpstr>Chart</vt:lpstr>
      <vt:lpstr>Site Inspections</vt:lpstr>
      <vt:lpstr>Metering Safety</vt:lpstr>
      <vt:lpstr>Does Age Matter – Or Experience?</vt:lpstr>
      <vt:lpstr>Non-Fatal Electrical Injuries</vt:lpstr>
      <vt:lpstr>How Dangerous is Metering? </vt:lpstr>
      <vt:lpstr>PowerPoint Presentation</vt:lpstr>
      <vt:lpstr>Safety First -  PPE </vt:lpstr>
      <vt:lpstr>Arc Flash</vt:lpstr>
      <vt:lpstr>Covering the Basics</vt:lpstr>
      <vt:lpstr>More of the Basics</vt:lpstr>
      <vt:lpstr>How Bad Can Things Get?</vt:lpstr>
      <vt:lpstr>Field Audits, Trouble Shooting and Testing </vt:lpstr>
      <vt:lpstr>PowerPoint Presentation</vt:lpstr>
      <vt:lpstr>Field Audits, Trouble Shooting and Testing </vt:lpstr>
      <vt:lpstr>Once the box is Open Issues to Look For</vt:lpstr>
      <vt:lpstr>Backfeed, Ground Fault and  other Issues to Look For</vt:lpstr>
      <vt:lpstr>Tools</vt:lpstr>
      <vt:lpstr>PowerPoint Presentation</vt:lpstr>
      <vt:lpstr>Summary</vt:lpstr>
      <vt:lpstr>Other Considerations/Hazards</vt:lpstr>
      <vt:lpstr>3 Phase Cautions</vt:lpstr>
      <vt:lpstr>Roundtable</vt:lpstr>
      <vt:lpstr>              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jim mcgill</cp:lastModifiedBy>
  <cp:revision>121</cp:revision>
  <cp:lastPrinted>2004-05-03T19:12:21Z</cp:lastPrinted>
  <dcterms:created xsi:type="dcterms:W3CDTF">2004-03-09T01:40:14Z</dcterms:created>
  <dcterms:modified xsi:type="dcterms:W3CDTF">2023-06-28T19:53:57Z</dcterms:modified>
</cp:coreProperties>
</file>