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9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9" r:id="rId17"/>
    <p:sldId id="277" r:id="rId18"/>
    <p:sldId id="280" r:id="rId19"/>
    <p:sldId id="281" r:id="rId20"/>
    <p:sldId id="282" r:id="rId21"/>
    <p:sldId id="278" r:id="rId22"/>
    <p:sldId id="25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7" autoAdjust="0"/>
    <p:restoredTop sz="94684" autoAdjust="0"/>
  </p:normalViewPr>
  <p:slideViewPr>
    <p:cSldViewPr snapToGrid="0">
      <p:cViewPr varScale="1">
        <p:scale>
          <a:sx n="97" d="100"/>
          <a:sy n="97" d="100"/>
        </p:scale>
        <p:origin x="10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5D57F-F683-4E3F-BE97-7564C6EB85D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294E9-629F-4050-8653-F013BB50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7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 dirty="0"/>
              <a:t>Introduction - 5</a:t>
            </a:r>
          </a:p>
          <a:p>
            <a:r>
              <a:rPr lang="en-US" sz="1900" dirty="0"/>
              <a:t>History and Statistics - 5</a:t>
            </a:r>
          </a:p>
          <a:p>
            <a:pPr lvl="1"/>
            <a:r>
              <a:rPr lang="en-US" sz="1700" dirty="0"/>
              <a:t>High level – what matters and why</a:t>
            </a:r>
          </a:p>
          <a:p>
            <a:r>
              <a:rPr lang="en-US" sz="1900" dirty="0"/>
              <a:t>Analytics - 5</a:t>
            </a:r>
          </a:p>
          <a:p>
            <a:pPr lvl="1"/>
            <a:r>
              <a:rPr lang="en-US" sz="1700" dirty="0"/>
              <a:t>Rationalizing and Presenting data</a:t>
            </a:r>
          </a:p>
          <a:p>
            <a:pPr lvl="1"/>
            <a:r>
              <a:rPr lang="en-US" sz="1700" dirty="0"/>
              <a:t>Understanding vs Testing</a:t>
            </a:r>
          </a:p>
          <a:p>
            <a:r>
              <a:rPr lang="en-US" sz="1900" dirty="0"/>
              <a:t>Machine Learning - 5</a:t>
            </a:r>
          </a:p>
          <a:p>
            <a:pPr lvl="1"/>
            <a:r>
              <a:rPr lang="en-US" sz="1700" dirty="0"/>
              <a:t>Cloud and compute</a:t>
            </a:r>
          </a:p>
          <a:p>
            <a:pPr lvl="1"/>
            <a:r>
              <a:rPr lang="en-US" sz="1700" dirty="0"/>
              <a:t>Data engineering and Data science</a:t>
            </a:r>
          </a:p>
          <a:p>
            <a:r>
              <a:rPr lang="en-US" sz="1900" dirty="0"/>
              <a:t>Predictions and Decisions - 5</a:t>
            </a:r>
          </a:p>
          <a:p>
            <a:pPr lvl="1"/>
            <a:r>
              <a:rPr lang="en-US" sz="1700" dirty="0"/>
              <a:t>Injecting change</a:t>
            </a:r>
          </a:p>
          <a:p>
            <a:pPr lvl="1"/>
            <a:r>
              <a:rPr lang="en-US" sz="1700" dirty="0"/>
              <a:t>Assumptions and forecasting</a:t>
            </a:r>
          </a:p>
          <a:p>
            <a:r>
              <a:rPr lang="en-US" sz="1900" dirty="0"/>
              <a:t>AI- 10</a:t>
            </a:r>
          </a:p>
          <a:p>
            <a:pPr lvl="1"/>
            <a:r>
              <a:rPr lang="en-US" sz="1700" dirty="0"/>
              <a:t>Automation </a:t>
            </a:r>
          </a:p>
          <a:p>
            <a:pPr lvl="1"/>
            <a:r>
              <a:rPr lang="en-US" sz="1700" dirty="0"/>
              <a:t>Generative</a:t>
            </a:r>
          </a:p>
          <a:p>
            <a:r>
              <a:rPr lang="en-US" sz="1900" dirty="0"/>
              <a:t>Predicative Maintenance - 10</a:t>
            </a:r>
          </a:p>
          <a:p>
            <a:pPr lvl="1"/>
            <a:r>
              <a:rPr lang="en-US" sz="1700" dirty="0"/>
              <a:t>Value at Risk</a:t>
            </a:r>
          </a:p>
          <a:p>
            <a:pPr lvl="1"/>
            <a:r>
              <a:rPr lang="en-US" sz="1700" dirty="0"/>
              <a:t>Fault tolerance</a:t>
            </a:r>
          </a:p>
          <a:p>
            <a:r>
              <a:rPr lang="en-US" sz="1900" dirty="0"/>
              <a:t>What’s next - 5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294E9-629F-4050-8653-F013BB5023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76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Photo by Unknown Author is licensed under CC BY-SA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294E9-629F-4050-8653-F013BB5023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97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Suppose you're on a game show, and you're given the choice of three doors: Behind one door is a car; behind the others, goats. You pick a door, say No. 1, and the host, who knows what's behind the doors, opens another door, say No. 3, which has a goat. He then says to you, "Do you want to pick door No. 2?" Is it to your advantage to switch your choice?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294E9-629F-4050-8653-F013BB5023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4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8" y="1952367"/>
            <a:ext cx="6858001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509963"/>
            <a:ext cx="6858000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46B9CE6-210F-43EF-BD53-298BF01183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D0A6E45-0B79-45FF-B842-D196CFAE6A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1113" y="5401933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19FC007-A6F3-4F7B-9CAE-F01BBE73F3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1113" y="5673094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B138B86E-3693-45AE-8B99-88B71C974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1113" y="5944255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EE48A7-EDD1-9928-3AF4-97BF1B7DBE5B}"/>
              </a:ext>
            </a:extLst>
          </p:cNvPr>
          <p:cNvSpPr/>
          <p:nvPr userDrawn="1"/>
        </p:nvSpPr>
        <p:spPr>
          <a:xfrm>
            <a:off x="1504950" y="762000"/>
            <a:ext cx="7258050" cy="380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FC1C85E9-C782-FC86-976E-51CA91B543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191"/>
            <a:ext cx="2327325" cy="1422015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93D1D836-9F1C-C58C-40FF-697304F49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5444522"/>
            <a:ext cx="2795649" cy="8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73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0" y="136524"/>
            <a:ext cx="7146325" cy="69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43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136525"/>
            <a:ext cx="7208107" cy="679832"/>
          </a:xfrm>
        </p:spPr>
        <p:txBody>
          <a:bodyPr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17"/>
            <a:ext cx="7886700" cy="48424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38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280" y="570261"/>
            <a:ext cx="6838308" cy="3044809"/>
          </a:xfrm>
        </p:spPr>
        <p:txBody>
          <a:bodyPr anchor="b">
            <a:noAutofit/>
          </a:bodyPr>
          <a:lstStyle>
            <a:lvl1pPr>
              <a:defRPr sz="6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280" y="3672392"/>
            <a:ext cx="683830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CCE1F-5BFE-436E-A352-A0224124D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280" y="6356350"/>
            <a:ext cx="2970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CE0CA-7507-423A-8995-E96F69FD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25FDB225-F00F-47C8-93CF-7F2B75E3FC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8CC3A4-B862-EF21-7892-19E165FA85F9}"/>
              </a:ext>
            </a:extLst>
          </p:cNvPr>
          <p:cNvSpPr/>
          <p:nvPr userDrawn="1"/>
        </p:nvSpPr>
        <p:spPr>
          <a:xfrm>
            <a:off x="1504950" y="723014"/>
            <a:ext cx="7468929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4253BDD9-DF78-0B89-3365-C93D4DA768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191"/>
            <a:ext cx="2327325" cy="14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20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714" y="136524"/>
            <a:ext cx="7886700" cy="93486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D47C2-4CDB-41A5-B70C-43A0977D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83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365126"/>
            <a:ext cx="7146323" cy="518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CC7AF6-FE01-498E-8EC4-10C598268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13EE7B-FBE8-4FED-A3B3-2D98DB699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49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192" y="136524"/>
            <a:ext cx="6958399" cy="8108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343AB8-FDC8-4BDD-9F5D-8F5008EE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76846-C3D9-46DA-9875-A8C9D81A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20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242F-D047-40E0-904E-9D2C5869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5787-535C-450B-88E4-80BB5E69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0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4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308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16194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F29A6-E9EC-4586-AC5E-CF2B1E7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.tescometering.com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97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1884" y="71996"/>
            <a:ext cx="7886700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6249"/>
            <a:ext cx="78867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.tescometering.com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 userDrawn="1"/>
        </p:nvSpPr>
        <p:spPr>
          <a:xfrm>
            <a:off x="395416" y="861382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260CCA74-DEBD-12CF-67F8-4802BBAFA7A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0" y="178913"/>
            <a:ext cx="1027088" cy="62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cap="small" dirty="0" smtClean="0">
          <a:solidFill>
            <a:srgbClr val="FF00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eibeld.net/r/" TargetMode="External"/><Relationship Id="rId7" Type="http://schemas.openxmlformats.org/officeDocument/2006/relationships/hyperlink" Target="https://en.wikipedia.org/wiki/Project_Jupyter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hyperlink" Target="https://www.c3d2.de/news/event-20170824-pydd.html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math.stackexchange.com/questions/1684694/could-the-monty-hall-problem-be-applied-to-multiple-choice-tests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s://blog.computationalcomplexity.org/2017/10/monty-hall-1921-2017-and-his-problem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s://www.mariowiki.com/Star_Coin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oogle-analytics-seo-search-engine-1385511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server-830753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lickr.com/photos/146321178@N05/49062863796/" TargetMode="Externa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3B5F18-9223-4EA5-8186-9DCC7A37AA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>
                <a:latin typeface="+mj-lt"/>
                <a:cs typeface="Arial" panose="020B0604020202020204" pitchFamily="34" charset="0"/>
              </a:rPr>
              <a:t>Predictive Maintenance and AI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32853D5-CE40-4EA1-9AC1-4146F77158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Introduction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439FC1-AFFA-4137-9F38-E9DED5B7B4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July 12, 2023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E203CD-A721-449E-BB11-1D4D1E963C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9(:00 AM – 10:00 AM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6CD409-C677-4934-88AF-EBDEB234C9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James Tramel</a:t>
            </a:r>
          </a:p>
        </p:txBody>
      </p:sp>
    </p:spTree>
    <p:extLst>
      <p:ext uri="{BB962C8B-B14F-4D97-AF65-F5344CB8AC3E}">
        <p14:creationId xmlns:p14="http://schemas.microsoft.com/office/powerpoint/2010/main" val="2339861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768C-A7AD-DD5F-79A5-9F81B256C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</a:t>
            </a:r>
          </a:p>
        </p:txBody>
      </p:sp>
      <p:pic>
        <p:nvPicPr>
          <p:cNvPr id="10" name="Content Placeholder 9" descr="A blue and grey logo&#10;&#10;Description automatically generated">
            <a:extLst>
              <a:ext uri="{FF2B5EF4-FFF2-40B4-BE49-F238E27FC236}">
                <a16:creationId xmlns:a16="http://schemas.microsoft.com/office/drawing/2014/main" id="{8D3A2122-AE70-BDA2-17F7-35184DC64E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5800" y="1360973"/>
            <a:ext cx="3296487" cy="2554322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3C331-F17B-836E-8C2B-12E3709DA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594F9-4A47-E1BB-BF07-D97B60FC7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10</a:t>
            </a:fld>
            <a:endParaRPr lang="en-US" dirty="0"/>
          </a:p>
        </p:txBody>
      </p:sp>
      <p:pic>
        <p:nvPicPr>
          <p:cNvPr id="13" name="Picture 12" descr="A blue and yellow snake logo&#10;&#10;Description automatically generated">
            <a:extLst>
              <a:ext uri="{FF2B5EF4-FFF2-40B4-BE49-F238E27FC236}">
                <a16:creationId xmlns:a16="http://schemas.microsoft.com/office/drawing/2014/main" id="{BCD58BED-F99F-8B8C-97D6-14CE97F04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11883" y="1157570"/>
            <a:ext cx="2803467" cy="2803467"/>
          </a:xfrm>
          <a:prstGeom prst="rect">
            <a:avLst/>
          </a:prstGeom>
        </p:spPr>
      </p:pic>
      <p:pic>
        <p:nvPicPr>
          <p:cNvPr id="16" name="Picture 15" descr="A logo with orange and grey circles&#10;&#10;Description automatically generated">
            <a:extLst>
              <a:ext uri="{FF2B5EF4-FFF2-40B4-BE49-F238E27FC236}">
                <a16:creationId xmlns:a16="http://schemas.microsoft.com/office/drawing/2014/main" id="{995A912D-70B6-734D-0608-AFA447CA1A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206241" y="3365076"/>
            <a:ext cx="22860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4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E5BC7-D96E-8BF3-C773-1DA05D581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Predictions and </a:t>
            </a:r>
            <a:r>
              <a:rPr lang="en-US" dirty="0" err="1"/>
              <a:t>Decisons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A5164-5079-6672-F420-AB7F46B41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B0C79-878D-C41F-BB09-EF85B8685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54D5DA-C507-BAE4-CF40-07F23F362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011" y="1036238"/>
            <a:ext cx="6334298" cy="533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54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D206D-2F6D-81A6-88C9-EC5D1E62D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Randomness and Chance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B060B-5145-F237-04D1-327FBF726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63BD9-E092-693A-5C42-428C34672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4952CE-4045-6F11-C873-0A71D69DA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60" y="1716555"/>
            <a:ext cx="7727520" cy="344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25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7FED3-C001-C306-857E-26091B620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Monty Hall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250CA-1E03-1DF5-CB5F-74B28F3B0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F676F-7F9E-BB52-953C-4F35ED629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 descr="A person pointing at a person's head&#10;&#10;Description automatically generated">
            <a:extLst>
              <a:ext uri="{FF2B5EF4-FFF2-40B4-BE49-F238E27FC236}">
                <a16:creationId xmlns:a16="http://schemas.microsoft.com/office/drawing/2014/main" id="{C73E1DE7-EA9B-D156-F54D-9CB1FFF85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5104" y="1023391"/>
            <a:ext cx="3660708" cy="2750587"/>
          </a:xfrm>
          <a:prstGeom prst="rect">
            <a:avLst/>
          </a:prstGeom>
        </p:spPr>
      </p:pic>
      <p:pic>
        <p:nvPicPr>
          <p:cNvPr id="11" name="Picture 10" descr="A diagram of a door&#10;&#10;Description automatically generated">
            <a:extLst>
              <a:ext uri="{FF2B5EF4-FFF2-40B4-BE49-F238E27FC236}">
                <a16:creationId xmlns:a16="http://schemas.microsoft.com/office/drawing/2014/main" id="{7C0B0325-E843-B5BB-AC8E-F25830B4F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337560" y="2003321"/>
            <a:ext cx="5598491" cy="402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74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AC86A-2262-BA6A-01D1-D7C1A0E3A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Intelligence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18AB9-3668-F2F7-5310-AF0FC6D41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FF0EB-C287-8965-60C7-1CA7D37D0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FD718B-0F54-18DD-742F-5E4F8A582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58" y="1438100"/>
            <a:ext cx="7857292" cy="422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20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972F3-565C-4CC5-7EF4-FDD0B3383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1C190-4A87-7B71-E7D3-73A314178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3A9A3-8AF4-AC26-0307-CF68EA30E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C26A4C-49EC-283F-C0AA-BEC64D1AE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45" y="1359856"/>
            <a:ext cx="5340092" cy="28231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429D92-9634-4C8D-BE5D-9ED90F70F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739" y="1924395"/>
            <a:ext cx="4123421" cy="21904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CF930E1-A37A-7C42-CE30-D26052D66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40" y="3337402"/>
            <a:ext cx="4541893" cy="22680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E3E0AC-29D0-403A-DD71-C0CE5A787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7694" y="4268932"/>
            <a:ext cx="4204291" cy="218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50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86C2C-7527-45EB-7F0F-3466873D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CED28-72F3-F900-D80F-10910491E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B6736-E446-FA89-F48E-C23B3F121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16</a:t>
            </a:fld>
            <a:endParaRPr lang="en-US" dirty="0"/>
          </a:p>
        </p:txBody>
      </p:sp>
      <p:pic>
        <p:nvPicPr>
          <p:cNvPr id="5122" name="Picture 2" descr="Automated Machine learning">
            <a:extLst>
              <a:ext uri="{FF2B5EF4-FFF2-40B4-BE49-F238E27FC236}">
                <a16:creationId xmlns:a16="http://schemas.microsoft.com/office/drawing/2014/main" id="{E73C5253-E8EB-1A3F-02CE-8CDC1F87E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58" y="2013411"/>
            <a:ext cx="7724592" cy="319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196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0A0C-DA12-3491-5B0A-148476850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9CB2D-E930-C4C6-86EB-7FF6331E2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0315E-C78A-9361-0D62-B4B1B0AB1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17</a:t>
            </a:fld>
            <a:endParaRPr lang="en-US" dirty="0"/>
          </a:p>
        </p:txBody>
      </p:sp>
      <p:pic>
        <p:nvPicPr>
          <p:cNvPr id="4098" name="Picture 2" descr="Diagram of the Prompt flow lifecycle starting from initialization to experimentation then evaluation and refinement and finally production. ">
            <a:extLst>
              <a:ext uri="{FF2B5EF4-FFF2-40B4-BE49-F238E27FC236}">
                <a16:creationId xmlns:a16="http://schemas.microsoft.com/office/drawing/2014/main" id="{A5AD99D3-5642-24B7-A238-5521DB082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82" y="1255540"/>
            <a:ext cx="5415742" cy="26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creenshot of a diagram of the technical overview of an LLM walking through rag steps.">
            <a:extLst>
              <a:ext uri="{FF2B5EF4-FFF2-40B4-BE49-F238E27FC236}">
                <a16:creationId xmlns:a16="http://schemas.microsoft.com/office/drawing/2014/main" id="{869169AE-E446-36C4-D745-15FA8D897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31" y="4093028"/>
            <a:ext cx="48958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FFEE6E-5BD5-2B75-B46A-1A24CA1DDC82}"/>
              </a:ext>
            </a:extLst>
          </p:cNvPr>
          <p:cNvSpPr txBox="1"/>
          <p:nvPr/>
        </p:nvSpPr>
        <p:spPr>
          <a:xfrm>
            <a:off x="628650" y="520198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Retrieval Augmented Generation (RAG)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3E85A3-5D98-979A-EB27-9706371C1282}"/>
              </a:ext>
            </a:extLst>
          </p:cNvPr>
          <p:cNvSpPr txBox="1"/>
          <p:nvPr/>
        </p:nvSpPr>
        <p:spPr>
          <a:xfrm>
            <a:off x="6130290" y="2257890"/>
            <a:ext cx="2504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Large Language Models</a:t>
            </a:r>
          </a:p>
        </p:txBody>
      </p:sp>
    </p:spTree>
    <p:extLst>
      <p:ext uri="{BB962C8B-B14F-4D97-AF65-F5344CB8AC3E}">
        <p14:creationId xmlns:p14="http://schemas.microsoft.com/office/powerpoint/2010/main" val="2083779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086FA-A5FC-72E3-A130-DC4FB4366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</a:t>
            </a:r>
            <a:r>
              <a:rPr lang="en-US" dirty="0" err="1"/>
              <a:t>Maintainence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29F66-8329-8281-CA7C-640AC35FD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23C81-52F9-12AB-3720-FCE2A0973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18</a:t>
            </a:fld>
            <a:endParaRPr lang="en-US" dirty="0"/>
          </a:p>
        </p:txBody>
      </p:sp>
      <p:pic>
        <p:nvPicPr>
          <p:cNvPr id="6146" name="Picture 2" descr="Diagram showing user interfaces interacting with Azure Application Gateway and the cloud application components.">
            <a:extLst>
              <a:ext uri="{FF2B5EF4-FFF2-40B4-BE49-F238E27FC236}">
                <a16:creationId xmlns:a16="http://schemas.microsoft.com/office/drawing/2014/main" id="{E0111CA4-15ED-D9E5-2A60-6822026C6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9" y="1383047"/>
            <a:ext cx="8337665" cy="42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roduct-image">
            <a:extLst>
              <a:ext uri="{FF2B5EF4-FFF2-40B4-BE49-F238E27FC236}">
                <a16:creationId xmlns:a16="http://schemas.microsoft.com/office/drawing/2014/main" id="{7822E92C-001F-E847-2719-EFF248292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64924"/>
            <a:ext cx="282234" cy="34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724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5DF28-B0EE-F820-B647-01C3D495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</a:t>
            </a:r>
            <a:r>
              <a:rPr lang="en-US" dirty="0" err="1"/>
              <a:t>Maintainence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B7E24-5817-578D-1564-4A56F0CDC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89116-8596-E0FF-E4CD-37723F3AF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19</a:t>
            </a:fld>
            <a:endParaRPr lang="en-US" dirty="0"/>
          </a:p>
        </p:txBody>
      </p:sp>
      <p:pic>
        <p:nvPicPr>
          <p:cNvPr id="7170" name="Picture 2" descr="Diagram showing an analytics loop that runs post-processed telemetry data through a trained AI model to control the device.">
            <a:extLst>
              <a:ext uri="{FF2B5EF4-FFF2-40B4-BE49-F238E27FC236}">
                <a16:creationId xmlns:a16="http://schemas.microsoft.com/office/drawing/2014/main" id="{EFE78E1E-AC5C-5367-DF38-935675D03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64" y="1071389"/>
            <a:ext cx="7590386" cy="585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roduct-image">
            <a:extLst>
              <a:ext uri="{FF2B5EF4-FFF2-40B4-BE49-F238E27FC236}">
                <a16:creationId xmlns:a16="http://schemas.microsoft.com/office/drawing/2014/main" id="{C57A180A-A251-4384-5D6C-CCB44223E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88" y="993371"/>
            <a:ext cx="672715" cy="83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59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7AD4A-2ABB-4426-A1D3-15317009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7552B-032F-4836-A6D5-1A5258BB2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508" y="1056156"/>
            <a:ext cx="4749685" cy="5300195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/>
              <a:t>Introduction </a:t>
            </a:r>
          </a:p>
          <a:p>
            <a:r>
              <a:rPr lang="en-US" sz="1900" dirty="0"/>
              <a:t>History and Statistics </a:t>
            </a:r>
          </a:p>
          <a:p>
            <a:pPr lvl="1"/>
            <a:r>
              <a:rPr lang="en-US" sz="1700" dirty="0"/>
              <a:t>High level – what matters and why</a:t>
            </a:r>
          </a:p>
          <a:p>
            <a:r>
              <a:rPr lang="en-US" sz="1900" dirty="0"/>
              <a:t>Analytics </a:t>
            </a:r>
          </a:p>
          <a:p>
            <a:pPr lvl="1"/>
            <a:r>
              <a:rPr lang="en-US" sz="1700" dirty="0"/>
              <a:t>Rationalizing and Presenting data</a:t>
            </a:r>
          </a:p>
          <a:p>
            <a:pPr lvl="1"/>
            <a:r>
              <a:rPr lang="en-US" sz="1700" dirty="0"/>
              <a:t>Understanding vs Testing</a:t>
            </a:r>
          </a:p>
          <a:p>
            <a:r>
              <a:rPr lang="en-US" sz="1900" dirty="0"/>
              <a:t>Machine Learning </a:t>
            </a:r>
          </a:p>
          <a:p>
            <a:pPr lvl="1"/>
            <a:r>
              <a:rPr lang="en-US" sz="1700" dirty="0"/>
              <a:t>Cloud and compute</a:t>
            </a:r>
          </a:p>
          <a:p>
            <a:pPr lvl="1"/>
            <a:r>
              <a:rPr lang="en-US" sz="1700" dirty="0"/>
              <a:t>Data engineering and Data science</a:t>
            </a:r>
          </a:p>
          <a:p>
            <a:r>
              <a:rPr lang="en-US" sz="1900" dirty="0"/>
              <a:t>Predictions and Decisions </a:t>
            </a:r>
          </a:p>
          <a:p>
            <a:pPr lvl="1"/>
            <a:r>
              <a:rPr lang="en-US" sz="1700" dirty="0"/>
              <a:t>Injecting change</a:t>
            </a:r>
          </a:p>
          <a:p>
            <a:pPr lvl="1"/>
            <a:r>
              <a:rPr lang="en-US" sz="1700" dirty="0"/>
              <a:t>Assumptions and forecasting</a:t>
            </a:r>
          </a:p>
          <a:p>
            <a:r>
              <a:rPr lang="en-US" sz="1900" dirty="0"/>
              <a:t>AI</a:t>
            </a:r>
          </a:p>
          <a:p>
            <a:pPr lvl="1"/>
            <a:r>
              <a:rPr lang="en-US" sz="1700" dirty="0"/>
              <a:t>Automation </a:t>
            </a:r>
          </a:p>
          <a:p>
            <a:pPr lvl="1"/>
            <a:r>
              <a:rPr lang="en-US" sz="1700" dirty="0"/>
              <a:t>Generative</a:t>
            </a:r>
          </a:p>
          <a:p>
            <a:r>
              <a:rPr lang="en-US" sz="1900" dirty="0"/>
              <a:t>Predicative Maintenance</a:t>
            </a:r>
          </a:p>
          <a:p>
            <a:pPr lvl="1"/>
            <a:r>
              <a:rPr lang="en-US" sz="1700" dirty="0"/>
              <a:t>Fault tolerance</a:t>
            </a:r>
          </a:p>
          <a:p>
            <a:r>
              <a:rPr lang="en-US" sz="1900" dirty="0"/>
              <a:t>What’s </a:t>
            </a:r>
            <a:r>
              <a:rPr lang="en-US" sz="1900"/>
              <a:t>next </a:t>
            </a:r>
            <a:endParaRPr lang="en-US" sz="1900" dirty="0"/>
          </a:p>
          <a:p>
            <a:endParaRPr lang="en-US" sz="1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2B4E4-7CDB-47DC-A9DC-BE874D7E1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B4347-6B9F-48C2-AF8B-BD54C46F7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747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5532D-6994-18E0-52DE-AF430016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</a:t>
            </a:r>
            <a:r>
              <a:rPr lang="en-US" dirty="0" err="1"/>
              <a:t>Maintainence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FC5D1-7755-0D65-5516-793963A78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0E7D6-4FE3-58B0-3FAA-3E860F722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20</a:t>
            </a:fld>
            <a:endParaRPr lang="en-US" dirty="0"/>
          </a:p>
        </p:txBody>
      </p:sp>
      <p:pic>
        <p:nvPicPr>
          <p:cNvPr id="8194" name="Picture 2" descr="Architecture Diagram">
            <a:extLst>
              <a:ext uri="{FF2B5EF4-FFF2-40B4-BE49-F238E27FC236}">
                <a16:creationId xmlns:a16="http://schemas.microsoft.com/office/drawing/2014/main" id="{49572BFD-AF26-E7D4-8669-2CF838ED7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09" y="1232506"/>
            <a:ext cx="8389191" cy="343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roduct-image">
            <a:extLst>
              <a:ext uri="{FF2B5EF4-FFF2-40B4-BE49-F238E27FC236}">
                <a16:creationId xmlns:a16="http://schemas.microsoft.com/office/drawing/2014/main" id="{875830CA-712D-8473-AEFC-BF8236026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27" y="2464724"/>
            <a:ext cx="1342066" cy="165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672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ADCC0-135F-3332-DF5B-CF985186D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A81B1-4C38-5A24-FCB2-7AE37AD4EB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05E72-B5B9-CA6E-5DE6-0695F6075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21</a:t>
            </a:fld>
            <a:endParaRPr lang="en-US" dirty="0"/>
          </a:p>
        </p:txBody>
      </p:sp>
      <p:pic>
        <p:nvPicPr>
          <p:cNvPr id="8" name="Picture 7" descr="Magnifying glass and question mark">
            <a:extLst>
              <a:ext uri="{FF2B5EF4-FFF2-40B4-BE49-F238E27FC236}">
                <a16:creationId xmlns:a16="http://schemas.microsoft.com/office/drawing/2014/main" id="{F49F3518-19CF-5C33-CC4D-0EA63250B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77" y="1417319"/>
            <a:ext cx="7791973" cy="438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18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C65AD-91C0-4DE5-9BCC-DBDFD151E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Thanks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13C88-5E3F-4FC2-BED9-C35144203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8522" y="4566674"/>
            <a:ext cx="2852065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78297-4C2D-40A6-9300-7C91B8680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FC95B-E6C3-4D38-B0C2-5B6ADB0D1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066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43F14-5CB4-49AC-BD53-A23640203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Tramel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D8329-C84A-4191-A41D-738527652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4295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NYU Stern – Master’s in Risk Management</a:t>
            </a:r>
          </a:p>
          <a:p>
            <a:r>
              <a:rPr lang="en-US" dirty="0"/>
              <a:t>Microsoft – 8 years – Developer Division</a:t>
            </a:r>
          </a:p>
          <a:p>
            <a:pPr lvl="1"/>
            <a:r>
              <a:rPr lang="en-US" dirty="0"/>
              <a:t>Visual Studio / VS code / .NET / </a:t>
            </a:r>
            <a:r>
              <a:rPr lang="en-US" dirty="0" err="1"/>
              <a:t>Js</a:t>
            </a:r>
            <a:r>
              <a:rPr lang="en-US" dirty="0"/>
              <a:t> / Python / Java / GitHub / Azure DevOps / Azure App Services</a:t>
            </a:r>
          </a:p>
          <a:p>
            <a:pPr lvl="1"/>
            <a:r>
              <a:rPr lang="en-US" dirty="0"/>
              <a:t>GitHub Code spaces / Playwright / Azure Load Testing</a:t>
            </a:r>
          </a:p>
          <a:p>
            <a:pPr lvl="1"/>
            <a:r>
              <a:rPr lang="en-US" dirty="0" err="1"/>
              <a:t>Intellicode</a:t>
            </a:r>
            <a:r>
              <a:rPr lang="en-US" dirty="0"/>
              <a:t> / Co-Pilot / Developer  AI</a:t>
            </a:r>
          </a:p>
          <a:p>
            <a:r>
              <a:rPr lang="en-US" dirty="0"/>
              <a:t>Campbell’s Soup</a:t>
            </a:r>
          </a:p>
          <a:p>
            <a:r>
              <a:rPr lang="en-US" dirty="0"/>
              <a:t>Consulting</a:t>
            </a:r>
          </a:p>
          <a:p>
            <a:pPr lvl="1"/>
            <a:r>
              <a:rPr lang="en-US" dirty="0"/>
              <a:t>Web, CRM, ERP, WCM, NextGen, Cloud, Apps, Mobile</a:t>
            </a:r>
          </a:p>
          <a:p>
            <a:r>
              <a:rPr lang="en-US" dirty="0"/>
              <a:t>Philosophy / Psychology  - Bachelors</a:t>
            </a:r>
          </a:p>
          <a:p>
            <a:r>
              <a:rPr lang="en-US" dirty="0"/>
              <a:t>Neuroscience PhD dropout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298E3-FE42-4B76-88F9-CC4403C16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28621-06E0-4F9F-B64E-EE06D93AC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84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4FA56-999B-3924-A854-93CFE6EF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and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D1C8A-8EFD-60DC-95DB-F0B3EAF87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330" y="1405830"/>
            <a:ext cx="3041420" cy="934865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Average, mean, mode, median</a:t>
            </a:r>
          </a:p>
          <a:p>
            <a:pPr marL="514350" indent="-514350">
              <a:buAutoNum type="arabicPeriod"/>
            </a:pPr>
            <a:r>
              <a:rPr lang="en-US" dirty="0"/>
              <a:t>Do this a lot = long run frequency</a:t>
            </a:r>
          </a:p>
          <a:p>
            <a:pPr marL="514350" indent="-51435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5CB5C-900C-1D05-4961-87803D834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0990" y="6356350"/>
            <a:ext cx="3086100" cy="365125"/>
          </a:xfrm>
        </p:spPr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6DE43-09D3-7F31-E4A6-C373A0170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31D5E1-6042-4C5D-7F9E-4A18BF438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360" y="1325352"/>
            <a:ext cx="3552591" cy="1055908"/>
          </a:xfrm>
          <a:prstGeom prst="rect">
            <a:avLst/>
          </a:prstGeom>
        </p:spPr>
      </p:pic>
      <p:pic>
        <p:nvPicPr>
          <p:cNvPr id="10" name="Picture 9" descr="A gold coin with a star&#10;&#10;Description automatically generated">
            <a:extLst>
              <a:ext uri="{FF2B5EF4-FFF2-40B4-BE49-F238E27FC236}">
                <a16:creationId xmlns:a16="http://schemas.microsoft.com/office/drawing/2014/main" id="{E10BF12B-BB16-94E4-3F9A-9D8906E0CD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794761" y="1365266"/>
            <a:ext cx="1044724" cy="10159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816EB5-12D1-FEA9-6F44-1EEA98C2C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4744" y="2687332"/>
            <a:ext cx="4117800" cy="2776332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3C436EB-0034-6067-8BFC-A680B546B80C}"/>
              </a:ext>
            </a:extLst>
          </p:cNvPr>
          <p:cNvSpPr txBox="1">
            <a:spLocks/>
          </p:cNvSpPr>
          <p:nvPr/>
        </p:nvSpPr>
        <p:spPr>
          <a:xfrm>
            <a:off x="673330" y="3608065"/>
            <a:ext cx="2229197" cy="934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1600" dirty="0"/>
              <a:t>Normal distribution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1600" dirty="0"/>
              <a:t>Kurtosis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782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792BA-8868-CFDD-BC96-7CF5858A0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Statitics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27358-536D-7696-0D4B-F91F1ED06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95741-1793-4E5B-515D-E22EFD1C0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967100-198E-EA76-C89A-7839F01CE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353" y="1169254"/>
            <a:ext cx="3528295" cy="24180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7DCDF1-F945-8C9B-2886-6483B8EB5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782" y="3780772"/>
            <a:ext cx="3975439" cy="26559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4BED12-E6B9-B323-4901-465D924D8022}"/>
              </a:ext>
            </a:extLst>
          </p:cNvPr>
          <p:cNvSpPr txBox="1"/>
          <p:nvPr/>
        </p:nvSpPr>
        <p:spPr>
          <a:xfrm>
            <a:off x="512272" y="2622665"/>
            <a:ext cx="21020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Regression / Best fit / Copulas</a:t>
            </a:r>
          </a:p>
          <a:p>
            <a:pPr marL="342900" indent="-342900">
              <a:buAutoNum type="arabicPeriod"/>
            </a:pPr>
            <a:r>
              <a:rPr lang="en-US" dirty="0"/>
              <a:t>ANOVA</a:t>
            </a:r>
          </a:p>
          <a:p>
            <a:pPr marL="342900" indent="-342900">
              <a:buAutoNum type="arabicPeriod"/>
            </a:pPr>
            <a:r>
              <a:rPr lang="en-US" dirty="0"/>
              <a:t>MANOVA</a:t>
            </a:r>
          </a:p>
        </p:txBody>
      </p:sp>
    </p:spTree>
    <p:extLst>
      <p:ext uri="{BB962C8B-B14F-4D97-AF65-F5344CB8AC3E}">
        <p14:creationId xmlns:p14="http://schemas.microsoft.com/office/powerpoint/2010/main" val="1610457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A3C6F-DD1C-F890-115D-B4FB4C706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09C5C-2314-42D3-D2C6-B923668E2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148" y="1962785"/>
            <a:ext cx="4309110" cy="1511935"/>
          </a:xfrm>
        </p:spPr>
        <p:txBody>
          <a:bodyPr>
            <a:normAutofit fontScale="92500" lnSpcReduction="10000"/>
          </a:bodyPr>
          <a:lstStyle/>
          <a:p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Discovery, interpretation, and communication of meaningful patterns in data</a:t>
            </a:r>
          </a:p>
          <a:p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Hypothesis testing, null hypotheses</a:t>
            </a:r>
          </a:p>
          <a:p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Excel, </a:t>
            </a:r>
            <a:r>
              <a:rPr lang="en-US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PowerBI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- demo</a:t>
            </a:r>
            <a:endParaRPr lang="en-US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BCC7F-5680-69EB-F2A8-5BF7E4C72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CA478-2F8C-5BDA-218F-6CBD91EC8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7" descr="A close-up of a graph&#10;&#10;Description automatically generated">
            <a:extLst>
              <a:ext uri="{FF2B5EF4-FFF2-40B4-BE49-F238E27FC236}">
                <a16:creationId xmlns:a16="http://schemas.microsoft.com/office/drawing/2014/main" id="{B4EC9BD9-7FCA-35DD-66BB-A1EAAB8D5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32586" y="3526918"/>
            <a:ext cx="4494588" cy="236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52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83C7F-A51F-5068-CC74-91AFF88E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9B5A8-E6A7-A7EC-76CA-7062DEC66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3643" y="1385786"/>
            <a:ext cx="3936076" cy="1335420"/>
          </a:xfrm>
        </p:spPr>
        <p:txBody>
          <a:bodyPr/>
          <a:lstStyle/>
          <a:p>
            <a:r>
              <a:rPr lang="en-US" dirty="0"/>
              <a:t>Cloud and Compute</a:t>
            </a:r>
          </a:p>
          <a:p>
            <a:pPr lvl="1"/>
            <a:r>
              <a:rPr lang="en-US" dirty="0"/>
              <a:t>CPU, GPU, Quantum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9D3E5-E121-FE8E-EF70-6993063E1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4C891-1B2A-305A-63F5-1EF262D5E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 descr="A row of black servers&#10;&#10;Description automatically generated">
            <a:extLst>
              <a:ext uri="{FF2B5EF4-FFF2-40B4-BE49-F238E27FC236}">
                <a16:creationId xmlns:a16="http://schemas.microsoft.com/office/drawing/2014/main" id="{492CDC18-1319-3E14-4AF0-C05A89A25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5145" y="1870363"/>
            <a:ext cx="4451587" cy="2504017"/>
          </a:xfrm>
          <a:prstGeom prst="rect">
            <a:avLst/>
          </a:prstGeom>
        </p:spPr>
      </p:pic>
      <p:pic>
        <p:nvPicPr>
          <p:cNvPr id="10" name="Picture 9" descr="An aerial view of a large building&#10;&#10;Description automatically generated">
            <a:extLst>
              <a:ext uri="{FF2B5EF4-FFF2-40B4-BE49-F238E27FC236}">
                <a16:creationId xmlns:a16="http://schemas.microsoft.com/office/drawing/2014/main" id="{4E367D62-5AB6-D412-B024-A7D9D3948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34098" y="3520180"/>
            <a:ext cx="4409902" cy="248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84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CB32E-4191-0747-5C70-355350D93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 Engineering and Data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5A251-38B0-ED11-AF15-1CBD1A02B9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90" y="1538201"/>
            <a:ext cx="38862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Engineering</a:t>
            </a:r>
          </a:p>
          <a:p>
            <a:pPr lvl="1"/>
            <a:r>
              <a:rPr lang="en-US" dirty="0"/>
              <a:t>Structure, semi-structure, unstructured data</a:t>
            </a:r>
          </a:p>
          <a:p>
            <a:pPr lvl="1"/>
            <a:r>
              <a:rPr lang="en-US" dirty="0"/>
              <a:t>Integration, </a:t>
            </a:r>
            <a:r>
              <a:rPr lang="en-US" dirty="0" err="1"/>
              <a:t>consolidation,cleansing</a:t>
            </a:r>
            <a:r>
              <a:rPr lang="en-US" dirty="0"/>
              <a:t> transformation</a:t>
            </a:r>
          </a:p>
          <a:p>
            <a:pPr lvl="1"/>
            <a:r>
              <a:rPr lang="en-US" dirty="0"/>
              <a:t>Operational and analytical data, streaming data, live data</a:t>
            </a:r>
          </a:p>
          <a:p>
            <a:pPr lvl="1"/>
            <a:r>
              <a:rPr lang="en-US" dirty="0"/>
              <a:t>Data pipelines, data lakes, data warehouses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78FB1-FE4E-B477-7F1A-6A6C2924C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93F28-0C03-A2CC-EBEA-E777107D2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8</a:t>
            </a:fld>
            <a:endParaRPr lang="en-US" dirty="0"/>
          </a:p>
        </p:txBody>
      </p:sp>
      <p:pic>
        <p:nvPicPr>
          <p:cNvPr id="1026" name="Picture 2" descr="Diagram representing operational and analytical data.">
            <a:extLst>
              <a:ext uri="{FF2B5EF4-FFF2-40B4-BE49-F238E27FC236}">
                <a16:creationId xmlns:a16="http://schemas.microsoft.com/office/drawing/2014/main" id="{C50227D6-23C4-32F2-88F4-706FA2AD2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543" y="2330587"/>
            <a:ext cx="3613959" cy="25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723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B921A-92F2-5404-C65E-36012763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Engineering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49DAE-079C-4173-22CC-6B8256712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2CA5D-5C24-5590-EACF-FCD2E4A14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9</a:t>
            </a:fld>
            <a:endParaRPr lang="en-US" dirty="0"/>
          </a:p>
        </p:txBody>
      </p:sp>
      <p:pic>
        <p:nvPicPr>
          <p:cNvPr id="2050" name="Picture 2" descr="Diagram of the flow of a typical enterprise data analytics solution.">
            <a:extLst>
              <a:ext uri="{FF2B5EF4-FFF2-40B4-BE49-F238E27FC236}">
                <a16:creationId xmlns:a16="http://schemas.microsoft.com/office/drawing/2014/main" id="{6632F112-E171-1C3B-CA21-D1383D43C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64" y="1748396"/>
            <a:ext cx="8578735" cy="359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084485"/>
      </p:ext>
    </p:extLst>
  </p:cSld>
  <p:clrMapOvr>
    <a:masterClrMapping/>
  </p:clrMapOvr>
</p:sld>
</file>

<file path=ppt/theme/theme1.xml><?xml version="1.0" encoding="utf-8"?>
<a:theme xmlns:a="http://schemas.openxmlformats.org/drawingml/2006/main" name="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1881</TotalTime>
  <Words>531</Words>
  <Application>Microsoft Office PowerPoint</Application>
  <PresentationFormat>On-screen Show (4:3)</PresentationFormat>
  <Paragraphs>138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TESCO Template</vt:lpstr>
      <vt:lpstr>Predictive Maintenance and AI</vt:lpstr>
      <vt:lpstr>Agenda</vt:lpstr>
      <vt:lpstr>James Tramel</vt:lpstr>
      <vt:lpstr>History and Statistics</vt:lpstr>
      <vt:lpstr>Statitics</vt:lpstr>
      <vt:lpstr>Analytics</vt:lpstr>
      <vt:lpstr>Machine Learning</vt:lpstr>
      <vt:lpstr>Data Engineering and Data Science</vt:lpstr>
      <vt:lpstr>Data Engineering</vt:lpstr>
      <vt:lpstr>Data Science</vt:lpstr>
      <vt:lpstr>Predictions and Decisons</vt:lpstr>
      <vt:lpstr>Randomness and Chance</vt:lpstr>
      <vt:lpstr>Monty Hall</vt:lpstr>
      <vt:lpstr>Artificial Intelligence</vt:lpstr>
      <vt:lpstr>PowerPoint Presentation</vt:lpstr>
      <vt:lpstr>Automated</vt:lpstr>
      <vt:lpstr>Generated</vt:lpstr>
      <vt:lpstr>Predictive Maintainence</vt:lpstr>
      <vt:lpstr>Predictive Maintainence</vt:lpstr>
      <vt:lpstr>Predictive Maintainence</vt:lpstr>
      <vt:lpstr>What’s Next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Jedidiah Tamayo</dc:creator>
  <cp:lastModifiedBy>Sandy Garcia</cp:lastModifiedBy>
  <cp:revision>10</cp:revision>
  <dcterms:created xsi:type="dcterms:W3CDTF">2021-12-30T15:47:27Z</dcterms:created>
  <dcterms:modified xsi:type="dcterms:W3CDTF">2023-07-09T17:08:17Z</dcterms:modified>
</cp:coreProperties>
</file>