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13" r:id="rId4"/>
  </p:sldMasterIdLst>
  <p:notesMasterIdLst>
    <p:notesMasterId r:id="rId37"/>
  </p:notesMasterIdLst>
  <p:handoutMasterIdLst>
    <p:handoutMasterId r:id="rId38"/>
  </p:handoutMasterIdLst>
  <p:sldIdLst>
    <p:sldId id="256" r:id="rId5"/>
    <p:sldId id="351" r:id="rId6"/>
    <p:sldId id="330" r:id="rId7"/>
    <p:sldId id="323" r:id="rId8"/>
    <p:sldId id="339" r:id="rId9"/>
    <p:sldId id="324" r:id="rId10"/>
    <p:sldId id="395" r:id="rId11"/>
    <p:sldId id="398" r:id="rId12"/>
    <p:sldId id="399" r:id="rId13"/>
    <p:sldId id="400" r:id="rId14"/>
    <p:sldId id="401" r:id="rId15"/>
    <p:sldId id="344" r:id="rId16"/>
    <p:sldId id="366" r:id="rId17"/>
    <p:sldId id="402" r:id="rId18"/>
    <p:sldId id="403" r:id="rId19"/>
    <p:sldId id="341" r:id="rId20"/>
    <p:sldId id="326" r:id="rId21"/>
    <p:sldId id="404" r:id="rId22"/>
    <p:sldId id="405" r:id="rId23"/>
    <p:sldId id="365" r:id="rId24"/>
    <p:sldId id="406" r:id="rId25"/>
    <p:sldId id="389" r:id="rId26"/>
    <p:sldId id="407" r:id="rId27"/>
    <p:sldId id="390" r:id="rId28"/>
    <p:sldId id="338" r:id="rId29"/>
    <p:sldId id="408" r:id="rId30"/>
    <p:sldId id="409" r:id="rId31"/>
    <p:sldId id="411" r:id="rId32"/>
    <p:sldId id="410" r:id="rId33"/>
    <p:sldId id="412" r:id="rId34"/>
    <p:sldId id="413" r:id="rId35"/>
    <p:sldId id="415" r:id="rId36"/>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CC"/>
    <a:srgbClr val="0000FF"/>
    <a:srgbClr val="F71A03"/>
    <a:srgbClr val="0FB90F"/>
    <a:srgbClr val="F7751D"/>
    <a:srgbClr val="F75B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8F8233-10EC-1549-9630-A6153740C8F3}" v="2" dt="2023-06-12T11:08:16.5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28" autoAdjust="0"/>
    <p:restoredTop sz="96327" autoAdjust="0"/>
  </p:normalViewPr>
  <p:slideViewPr>
    <p:cSldViewPr>
      <p:cViewPr varScale="1">
        <p:scale>
          <a:sx n="85" d="100"/>
          <a:sy n="85" d="100"/>
        </p:scale>
        <p:origin x="118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1" y="0"/>
            <a:ext cx="4029282" cy="349562"/>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lvl1pPr>
              <a:defRPr sz="1200"/>
            </a:lvl1pPr>
          </a:lstStyle>
          <a:p>
            <a:pPr>
              <a:defRPr/>
            </a:pPr>
            <a:endParaRPr lang="en-US" dirty="0"/>
          </a:p>
        </p:txBody>
      </p:sp>
      <p:sp>
        <p:nvSpPr>
          <p:cNvPr id="124931" name="Rectangle 3"/>
          <p:cNvSpPr>
            <a:spLocks noGrp="1" noChangeArrowheads="1"/>
          </p:cNvSpPr>
          <p:nvPr>
            <p:ph type="dt" sz="quarter" idx="1"/>
          </p:nvPr>
        </p:nvSpPr>
        <p:spPr bwMode="auto">
          <a:xfrm>
            <a:off x="5265014" y="0"/>
            <a:ext cx="4029282" cy="349562"/>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lvl1pPr algn="r">
              <a:defRPr sz="1200"/>
            </a:lvl1pPr>
          </a:lstStyle>
          <a:p>
            <a:pPr>
              <a:defRPr/>
            </a:pPr>
            <a:endParaRPr lang="en-US" dirty="0"/>
          </a:p>
        </p:txBody>
      </p:sp>
      <p:sp>
        <p:nvSpPr>
          <p:cNvPr id="124932" name="Rectangle 4"/>
          <p:cNvSpPr>
            <a:spLocks noGrp="1" noChangeArrowheads="1"/>
          </p:cNvSpPr>
          <p:nvPr>
            <p:ph type="ftr" sz="quarter" idx="2"/>
          </p:nvPr>
        </p:nvSpPr>
        <p:spPr bwMode="auto">
          <a:xfrm>
            <a:off x="1" y="6659641"/>
            <a:ext cx="4029282" cy="349562"/>
          </a:xfrm>
          <a:prstGeom prst="rect">
            <a:avLst/>
          </a:prstGeom>
          <a:noFill/>
          <a:ln w="9525">
            <a:noFill/>
            <a:miter lim="800000"/>
            <a:headEnd/>
            <a:tailEnd/>
          </a:ln>
          <a:effectLst/>
        </p:spPr>
        <p:txBody>
          <a:bodyPr vert="horz" wrap="square" lIns="92300" tIns="46150" rIns="92300" bIns="46150" numCol="1" anchor="b" anchorCtr="0" compatLnSpc="1">
            <a:prstTxWarp prst="textNoShape">
              <a:avLst/>
            </a:prstTxWarp>
          </a:bodyPr>
          <a:lstStyle>
            <a:lvl1pPr>
              <a:defRPr sz="1200"/>
            </a:lvl1pPr>
          </a:lstStyle>
          <a:p>
            <a:pPr>
              <a:defRPr/>
            </a:pPr>
            <a:endParaRPr lang="en-US" dirty="0"/>
          </a:p>
        </p:txBody>
      </p:sp>
      <p:sp>
        <p:nvSpPr>
          <p:cNvPr id="124933" name="Rectangle 5"/>
          <p:cNvSpPr>
            <a:spLocks noGrp="1" noChangeArrowheads="1"/>
          </p:cNvSpPr>
          <p:nvPr>
            <p:ph type="sldNum" sz="quarter" idx="3"/>
          </p:nvPr>
        </p:nvSpPr>
        <p:spPr bwMode="auto">
          <a:xfrm>
            <a:off x="5265014" y="6659641"/>
            <a:ext cx="4029282" cy="349562"/>
          </a:xfrm>
          <a:prstGeom prst="rect">
            <a:avLst/>
          </a:prstGeom>
          <a:noFill/>
          <a:ln w="9525">
            <a:noFill/>
            <a:miter lim="800000"/>
            <a:headEnd/>
            <a:tailEnd/>
          </a:ln>
          <a:effectLst/>
        </p:spPr>
        <p:txBody>
          <a:bodyPr vert="horz" wrap="square" lIns="92300" tIns="46150" rIns="92300" bIns="46150" numCol="1" anchor="b" anchorCtr="0" compatLnSpc="1">
            <a:prstTxWarp prst="textNoShape">
              <a:avLst/>
            </a:prstTxWarp>
          </a:bodyPr>
          <a:lstStyle>
            <a:lvl1pPr algn="r">
              <a:defRPr sz="1200"/>
            </a:lvl1pPr>
          </a:lstStyle>
          <a:p>
            <a:pPr>
              <a:defRPr/>
            </a:pPr>
            <a:fld id="{29414E41-4452-4297-B6F3-187AFDEEA694}" type="slidenum">
              <a:rPr lang="en-US"/>
              <a:pPr>
                <a:defRPr/>
              </a:pPr>
              <a:t>‹#›</a:t>
            </a:fld>
            <a:endParaRPr lang="en-US" dirty="0"/>
          </a:p>
        </p:txBody>
      </p:sp>
    </p:spTree>
    <p:extLst>
      <p:ext uri="{BB962C8B-B14F-4D97-AF65-F5344CB8AC3E}">
        <p14:creationId xmlns:p14="http://schemas.microsoft.com/office/powerpoint/2010/main" val="3395703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4029282" cy="349562"/>
          </a:xfrm>
          <a:prstGeom prst="rect">
            <a:avLst/>
          </a:prstGeom>
          <a:noFill/>
          <a:ln w="9525">
            <a:noFill/>
            <a:miter lim="800000"/>
            <a:headEnd/>
            <a:tailEnd/>
          </a:ln>
          <a:effectLst/>
        </p:spPr>
        <p:txBody>
          <a:bodyPr vert="horz" wrap="square" lIns="93177" tIns="46588" rIns="93177" bIns="46588" numCol="1" anchor="t" anchorCtr="0" compatLnSpc="1">
            <a:prstTxWarp prst="textNoShape">
              <a:avLst/>
            </a:prstTxWarp>
          </a:bodyPr>
          <a:lstStyle>
            <a:lvl1pPr defTabSz="931008">
              <a:defRPr sz="1200"/>
            </a:lvl1pPr>
          </a:lstStyle>
          <a:p>
            <a:pPr>
              <a:defRPr/>
            </a:pPr>
            <a:endParaRPr lang="en-US" dirty="0"/>
          </a:p>
        </p:txBody>
      </p:sp>
      <p:sp>
        <p:nvSpPr>
          <p:cNvPr id="56323" name="Rectangle 3"/>
          <p:cNvSpPr>
            <a:spLocks noGrp="1" noChangeArrowheads="1"/>
          </p:cNvSpPr>
          <p:nvPr>
            <p:ph type="dt" idx="1"/>
          </p:nvPr>
        </p:nvSpPr>
        <p:spPr bwMode="auto">
          <a:xfrm>
            <a:off x="5265014" y="0"/>
            <a:ext cx="4029282" cy="349562"/>
          </a:xfrm>
          <a:prstGeom prst="rect">
            <a:avLst/>
          </a:prstGeom>
          <a:noFill/>
          <a:ln w="9525">
            <a:noFill/>
            <a:miter lim="800000"/>
            <a:headEnd/>
            <a:tailEnd/>
          </a:ln>
          <a:effectLst/>
        </p:spPr>
        <p:txBody>
          <a:bodyPr vert="horz" wrap="square" lIns="93177" tIns="46588" rIns="93177" bIns="46588" numCol="1" anchor="t" anchorCtr="0" compatLnSpc="1">
            <a:prstTxWarp prst="textNoShape">
              <a:avLst/>
            </a:prstTxWarp>
          </a:bodyPr>
          <a:lstStyle>
            <a:lvl1pPr algn="r" defTabSz="931008">
              <a:defRPr sz="1200"/>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p:spPr>
      </p:sp>
      <p:sp>
        <p:nvSpPr>
          <p:cNvPr id="56325" name="Rectangle 5"/>
          <p:cNvSpPr>
            <a:spLocks noGrp="1" noChangeArrowheads="1"/>
          </p:cNvSpPr>
          <p:nvPr>
            <p:ph type="body" sz="quarter" idx="3"/>
          </p:nvPr>
        </p:nvSpPr>
        <p:spPr bwMode="auto">
          <a:xfrm>
            <a:off x="930482" y="3330419"/>
            <a:ext cx="7435436" cy="3153243"/>
          </a:xfrm>
          <a:prstGeom prst="rect">
            <a:avLst/>
          </a:prstGeom>
          <a:noFill/>
          <a:ln w="9525">
            <a:noFill/>
            <a:miter lim="800000"/>
            <a:headEnd/>
            <a:tailEnd/>
          </a:ln>
          <a:effectLst/>
        </p:spPr>
        <p:txBody>
          <a:bodyPr vert="horz" wrap="square" lIns="93177" tIns="46588" rIns="93177" bIns="4658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6326" name="Rectangle 6"/>
          <p:cNvSpPr>
            <a:spLocks noGrp="1" noChangeArrowheads="1"/>
          </p:cNvSpPr>
          <p:nvPr>
            <p:ph type="ftr" sz="quarter" idx="4"/>
          </p:nvPr>
        </p:nvSpPr>
        <p:spPr bwMode="auto">
          <a:xfrm>
            <a:off x="1" y="6659641"/>
            <a:ext cx="4029282" cy="349562"/>
          </a:xfrm>
          <a:prstGeom prst="rect">
            <a:avLst/>
          </a:prstGeom>
          <a:noFill/>
          <a:ln w="9525">
            <a:noFill/>
            <a:miter lim="800000"/>
            <a:headEnd/>
            <a:tailEnd/>
          </a:ln>
          <a:effectLst/>
        </p:spPr>
        <p:txBody>
          <a:bodyPr vert="horz" wrap="square" lIns="93177" tIns="46588" rIns="93177" bIns="46588" numCol="1" anchor="b" anchorCtr="0" compatLnSpc="1">
            <a:prstTxWarp prst="textNoShape">
              <a:avLst/>
            </a:prstTxWarp>
          </a:bodyPr>
          <a:lstStyle>
            <a:lvl1pPr defTabSz="931008">
              <a:defRPr sz="1200"/>
            </a:lvl1pPr>
          </a:lstStyle>
          <a:p>
            <a:pPr>
              <a:defRPr/>
            </a:pPr>
            <a:endParaRPr lang="en-US" dirty="0"/>
          </a:p>
        </p:txBody>
      </p:sp>
      <p:sp>
        <p:nvSpPr>
          <p:cNvPr id="56327" name="Rectangle 7"/>
          <p:cNvSpPr>
            <a:spLocks noGrp="1" noChangeArrowheads="1"/>
          </p:cNvSpPr>
          <p:nvPr>
            <p:ph type="sldNum" sz="quarter" idx="5"/>
          </p:nvPr>
        </p:nvSpPr>
        <p:spPr bwMode="auto">
          <a:xfrm>
            <a:off x="5265014" y="6659641"/>
            <a:ext cx="4029282" cy="349562"/>
          </a:xfrm>
          <a:prstGeom prst="rect">
            <a:avLst/>
          </a:prstGeom>
          <a:noFill/>
          <a:ln w="9525">
            <a:noFill/>
            <a:miter lim="800000"/>
            <a:headEnd/>
            <a:tailEnd/>
          </a:ln>
          <a:effectLst/>
        </p:spPr>
        <p:txBody>
          <a:bodyPr vert="horz" wrap="square" lIns="93177" tIns="46588" rIns="93177" bIns="46588" numCol="1" anchor="b" anchorCtr="0" compatLnSpc="1">
            <a:prstTxWarp prst="textNoShape">
              <a:avLst/>
            </a:prstTxWarp>
          </a:bodyPr>
          <a:lstStyle>
            <a:lvl1pPr algn="r" defTabSz="931008">
              <a:defRPr sz="1200"/>
            </a:lvl1pPr>
          </a:lstStyle>
          <a:p>
            <a:pPr>
              <a:defRPr/>
            </a:pPr>
            <a:fld id="{8D77D77E-A42A-4848-B769-C8FE01159634}" type="slidenum">
              <a:rPr lang="en-US"/>
              <a:pPr>
                <a:defRPr/>
              </a:pPr>
              <a:t>‹#›</a:t>
            </a:fld>
            <a:endParaRPr lang="en-US" dirty="0"/>
          </a:p>
        </p:txBody>
      </p:sp>
    </p:spTree>
    <p:extLst>
      <p:ext uri="{BB962C8B-B14F-4D97-AF65-F5344CB8AC3E}">
        <p14:creationId xmlns:p14="http://schemas.microsoft.com/office/powerpoint/2010/main" val="2057138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pPr defTabSz="930275"/>
            <a:fld id="{34C491AC-1E01-43F2-9F40-F726823851DE}" type="slidenum">
              <a:rPr lang="en-US" smtClean="0"/>
              <a:pPr defTabSz="930275"/>
              <a:t>2</a:t>
            </a:fld>
            <a:endParaRPr lang="en-US"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165792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5265014" y="6659641"/>
            <a:ext cx="4029282" cy="349562"/>
          </a:xfrm>
          <a:prstGeom prst="rect">
            <a:avLst/>
          </a:prstGeom>
          <a:noFill/>
          <a:ln w="9525">
            <a:noFill/>
            <a:miter lim="800000"/>
            <a:headEnd/>
            <a:tailEnd/>
          </a:ln>
        </p:spPr>
        <p:txBody>
          <a:bodyPr lIns="93177" tIns="46588" rIns="93177" bIns="46588" anchor="b"/>
          <a:lstStyle/>
          <a:p>
            <a:pPr algn="r" defTabSz="930275"/>
            <a:fld id="{377F04C8-8840-463A-AC2C-CC7AEFD5D762}" type="slidenum">
              <a:rPr lang="en-US" sz="1200"/>
              <a:pPr algn="r" defTabSz="930275"/>
              <a:t>16</a:t>
            </a:fld>
            <a:endParaRPr lang="en-US" sz="12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564847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defTabSz="930275"/>
            <a:fld id="{6A1FAE16-A9BD-4B3A-9427-FF58E19B3DD2}" type="slidenum">
              <a:rPr lang="en-US" smtClean="0"/>
              <a:pPr defTabSz="930275"/>
              <a:t>17</a:t>
            </a:fld>
            <a:endParaRPr 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503461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defTabSz="930275"/>
            <a:fld id="{6A1FAE16-A9BD-4B3A-9427-FF58E19B3DD2}" type="slidenum">
              <a:rPr lang="en-US" smtClean="0"/>
              <a:pPr defTabSz="930275"/>
              <a:t>18</a:t>
            </a:fld>
            <a:endParaRPr 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503461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defTabSz="930275"/>
            <a:fld id="{6A1FAE16-A9BD-4B3A-9427-FF58E19B3DD2}" type="slidenum">
              <a:rPr lang="en-US" smtClean="0"/>
              <a:pPr defTabSz="930275"/>
              <a:t>19</a:t>
            </a:fld>
            <a:endParaRPr 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503461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defTabSz="930275"/>
            <a:fld id="{6A1FAE16-A9BD-4B3A-9427-FF58E19B3DD2}" type="slidenum">
              <a:rPr lang="en-US" smtClean="0"/>
              <a:pPr defTabSz="930275"/>
              <a:t>20</a:t>
            </a:fld>
            <a:endParaRPr 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9753926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defTabSz="930275"/>
            <a:fld id="{6A1FAE16-A9BD-4B3A-9427-FF58E19B3DD2}" type="slidenum">
              <a:rPr lang="en-US" smtClean="0"/>
              <a:pPr defTabSz="930275"/>
              <a:t>21</a:t>
            </a:fld>
            <a:endParaRPr 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975392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pPr defTabSz="930275"/>
            <a:fld id="{88E9E93F-9BD8-473A-A5AB-E9F9629E0F0B}" type="slidenum">
              <a:rPr lang="en-US" smtClean="0"/>
              <a:pPr defTabSz="930275"/>
              <a:t>22</a:t>
            </a:fld>
            <a:endParaRPr lang="en-US"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1706715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pPr defTabSz="930275"/>
            <a:fld id="{88E9E93F-9BD8-473A-A5AB-E9F9629E0F0B}" type="slidenum">
              <a:rPr lang="en-US" smtClean="0"/>
              <a:pPr defTabSz="930275"/>
              <a:t>23</a:t>
            </a:fld>
            <a:endParaRPr lang="en-US"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1706715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pPr defTabSz="930275"/>
            <a:fld id="{88E9E93F-9BD8-473A-A5AB-E9F9629E0F0B}" type="slidenum">
              <a:rPr lang="en-US" smtClean="0"/>
              <a:pPr defTabSz="930275"/>
              <a:t>24</a:t>
            </a:fld>
            <a:endParaRPr lang="en-US"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1706715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defTabSz="930275"/>
            <a:fld id="{1D4CCF6B-A8F3-4B93-A3EF-B88DE402189D}" type="slidenum">
              <a:rPr lang="en-US" smtClean="0"/>
              <a:pPr defTabSz="930275"/>
              <a:t>25</a:t>
            </a:fld>
            <a:endParaRPr lang="en-US"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752443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pPr defTabSz="930275"/>
            <a:fld id="{FC31A7A8-8FAE-4DCF-827A-7AEC7A3D0D40}" type="slidenum">
              <a:rPr lang="en-US" smtClean="0"/>
              <a:pPr defTabSz="930275"/>
              <a:t>3</a:t>
            </a:fld>
            <a:endParaRPr lang="en-US" dirty="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6928622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defTabSz="930275"/>
            <a:fld id="{1D4CCF6B-A8F3-4B93-A3EF-B88DE402189D}" type="slidenum">
              <a:rPr lang="en-US" smtClean="0"/>
              <a:pPr defTabSz="930275"/>
              <a:t>26</a:t>
            </a:fld>
            <a:endParaRPr lang="en-US"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7524433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defTabSz="930275"/>
            <a:fld id="{1D4CCF6B-A8F3-4B93-A3EF-B88DE402189D}" type="slidenum">
              <a:rPr lang="en-US" smtClean="0"/>
              <a:pPr defTabSz="930275"/>
              <a:t>27</a:t>
            </a:fld>
            <a:endParaRPr lang="en-US"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7524433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defTabSz="930275"/>
            <a:fld id="{1D4CCF6B-A8F3-4B93-A3EF-B88DE402189D}" type="slidenum">
              <a:rPr lang="en-US" smtClean="0"/>
              <a:pPr defTabSz="930275"/>
              <a:t>28</a:t>
            </a:fld>
            <a:endParaRPr lang="en-US"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7524433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defTabSz="930275"/>
            <a:fld id="{1D4CCF6B-A8F3-4B93-A3EF-B88DE402189D}" type="slidenum">
              <a:rPr lang="en-US" smtClean="0"/>
              <a:pPr defTabSz="930275"/>
              <a:t>29</a:t>
            </a:fld>
            <a:endParaRPr lang="en-US"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7524433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defTabSz="930275"/>
            <a:fld id="{1D4CCF6B-A8F3-4B93-A3EF-B88DE402189D}" type="slidenum">
              <a:rPr lang="en-US" smtClean="0"/>
              <a:pPr defTabSz="930275"/>
              <a:t>30</a:t>
            </a:fld>
            <a:endParaRPr lang="en-US"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7524433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defTabSz="930275"/>
            <a:fld id="{1D4CCF6B-A8F3-4B93-A3EF-B88DE402189D}" type="slidenum">
              <a:rPr lang="en-US" smtClean="0"/>
              <a:pPr defTabSz="930275"/>
              <a:t>31</a:t>
            </a:fld>
            <a:endParaRPr lang="en-US"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7524433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1494" indent="-289036" eaLnBrk="0" hangingPunct="0">
              <a:spcBef>
                <a:spcPct val="30000"/>
              </a:spcBef>
              <a:defRPr sz="1200">
                <a:solidFill>
                  <a:schemeClr val="tx1"/>
                </a:solidFill>
                <a:latin typeface="Arial" charset="0"/>
              </a:defRPr>
            </a:lvl2pPr>
            <a:lvl3pPr marL="1156145" indent="-231229" eaLnBrk="0" hangingPunct="0">
              <a:spcBef>
                <a:spcPct val="30000"/>
              </a:spcBef>
              <a:defRPr sz="1200">
                <a:solidFill>
                  <a:schemeClr val="tx1"/>
                </a:solidFill>
                <a:latin typeface="Arial" charset="0"/>
              </a:defRPr>
            </a:lvl3pPr>
            <a:lvl4pPr marL="1618602" indent="-231229" eaLnBrk="0" hangingPunct="0">
              <a:spcBef>
                <a:spcPct val="30000"/>
              </a:spcBef>
              <a:defRPr sz="1200">
                <a:solidFill>
                  <a:schemeClr val="tx1"/>
                </a:solidFill>
                <a:latin typeface="Arial" charset="0"/>
              </a:defRPr>
            </a:lvl4pPr>
            <a:lvl5pPr marL="2081060" indent="-231229" eaLnBrk="0" hangingPunct="0">
              <a:spcBef>
                <a:spcPct val="30000"/>
              </a:spcBef>
              <a:defRPr sz="1200">
                <a:solidFill>
                  <a:schemeClr val="tx1"/>
                </a:solidFill>
                <a:latin typeface="Arial" charset="0"/>
              </a:defRPr>
            </a:lvl5pPr>
            <a:lvl6pPr marL="2543518" indent="-231229" eaLnBrk="0" fontAlgn="base" hangingPunct="0">
              <a:spcBef>
                <a:spcPct val="30000"/>
              </a:spcBef>
              <a:spcAft>
                <a:spcPct val="0"/>
              </a:spcAft>
              <a:defRPr sz="1200">
                <a:solidFill>
                  <a:schemeClr val="tx1"/>
                </a:solidFill>
                <a:latin typeface="Arial" charset="0"/>
              </a:defRPr>
            </a:lvl6pPr>
            <a:lvl7pPr marL="3005976" indent="-231229" eaLnBrk="0" fontAlgn="base" hangingPunct="0">
              <a:spcBef>
                <a:spcPct val="30000"/>
              </a:spcBef>
              <a:spcAft>
                <a:spcPct val="0"/>
              </a:spcAft>
              <a:defRPr sz="1200">
                <a:solidFill>
                  <a:schemeClr val="tx1"/>
                </a:solidFill>
                <a:latin typeface="Arial" charset="0"/>
              </a:defRPr>
            </a:lvl7pPr>
            <a:lvl8pPr marL="3468434" indent="-231229" eaLnBrk="0" fontAlgn="base" hangingPunct="0">
              <a:spcBef>
                <a:spcPct val="30000"/>
              </a:spcBef>
              <a:spcAft>
                <a:spcPct val="0"/>
              </a:spcAft>
              <a:defRPr sz="1200">
                <a:solidFill>
                  <a:schemeClr val="tx1"/>
                </a:solidFill>
                <a:latin typeface="Arial" charset="0"/>
              </a:defRPr>
            </a:lvl8pPr>
            <a:lvl9pPr marL="3930891" indent="-23122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BD0C0CF-4316-4958-B8D0-33D5BD090639}" type="slidenum">
              <a:rPr lang="en-US" altLang="en-US" smtClean="0"/>
              <a:pPr eaLnBrk="1" hangingPunct="1">
                <a:spcBef>
                  <a:spcPct val="0"/>
                </a:spcBef>
              </a:pPr>
              <a:t>32</a:t>
            </a:fld>
            <a:endParaRPr lang="en-US" altLang="en-US"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pPr defTabSz="930275"/>
            <a:fld id="{3FAD28B0-1791-41CC-9AEF-36265BC5D31F}" type="slidenum">
              <a:rPr lang="en-US" smtClean="0"/>
              <a:pPr defTabSz="930275"/>
              <a:t>4</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91177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pPr defTabSz="930275"/>
            <a:fld id="{745879D4-5300-4B3B-ADC3-516AC3277007}" type="slidenum">
              <a:rPr lang="en-US" smtClean="0"/>
              <a:pPr defTabSz="930275"/>
              <a:t>5</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990292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pPr defTabSz="930275"/>
            <a:fld id="{0B9F1769-F16A-4885-9887-DC2E1D673114}" type="slidenum">
              <a:rPr lang="en-US" smtClean="0"/>
              <a:pPr defTabSz="930275"/>
              <a:t>6</a:t>
            </a:fld>
            <a:endParaRPr lang="en-US"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85476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pPr defTabSz="930275"/>
            <a:fld id="{CBC345FB-EB50-4A9C-BD41-DF32C3A21CAD}" type="slidenum">
              <a:rPr lang="en-US" smtClean="0"/>
              <a:pPr defTabSz="930275"/>
              <a:t>12</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437639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pPr defTabSz="930275"/>
            <a:fld id="{FE6AC0D7-51D8-438D-A035-058003831316}" type="slidenum">
              <a:rPr lang="en-US" smtClean="0"/>
              <a:pPr defTabSz="930275"/>
              <a:t>13</a:t>
            </a:fld>
            <a:endParaRPr lang="en-US"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106057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pPr defTabSz="930275"/>
            <a:fld id="{FE6AC0D7-51D8-438D-A035-058003831316}" type="slidenum">
              <a:rPr lang="en-US" smtClean="0"/>
              <a:pPr defTabSz="930275"/>
              <a:t>14</a:t>
            </a:fld>
            <a:endParaRPr lang="en-US"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106057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pPr defTabSz="930275"/>
            <a:fld id="{FE6AC0D7-51D8-438D-A035-058003831316}" type="slidenum">
              <a:rPr lang="en-US" smtClean="0"/>
              <a:pPr defTabSz="930275"/>
              <a:t>15</a:t>
            </a:fld>
            <a:endParaRPr lang="en-US"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1060575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198" y="1952367"/>
            <a:ext cx="6858001" cy="1557595"/>
          </a:xfrm>
        </p:spPr>
        <p:txBody>
          <a:bodyPr anchor="b">
            <a:normAutofit/>
          </a:bodyPr>
          <a:lstStyle>
            <a:lvl1pPr algn="ctr">
              <a:defRPr lang="en-US" sz="7200" b="1" kern="1200" dirty="0" smtClean="0">
                <a:solidFill>
                  <a:srgbClr val="E41937"/>
                </a:solidFill>
                <a:latin typeface="Calibri" panose="020F0502020204030204" pitchFamily="34" charset="0"/>
                <a:ea typeface="+mn-ea"/>
                <a:cs typeface="Calibri" panose="020F050202020403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600200" y="3509963"/>
            <a:ext cx="6858000" cy="674859"/>
          </a:xfrm>
        </p:spPr>
        <p:txBody>
          <a:bodyPr>
            <a:noAutofit/>
          </a:bodyPr>
          <a:lstStyle>
            <a:lvl1pPr marL="0" indent="0" algn="ctr">
              <a:buNone/>
              <a:defRPr lang="en-US" sz="5400" kern="1200" dirty="0">
                <a:solidFill>
                  <a:schemeClr val="tx1"/>
                </a:solidFill>
                <a:latin typeface="Calibri" panose="020F0502020204030204" pitchFamily="34" charset="0"/>
                <a:ea typeface="+mn-ea"/>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0" name="Picture 4">
            <a:extLst>
              <a:ext uri="{FF2B5EF4-FFF2-40B4-BE49-F238E27FC236}">
                <a16:creationId xmlns:a16="http://schemas.microsoft.com/office/drawing/2014/main" id="{946B9CE6-210F-43EF-BD53-298BF01183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912"/>
            <a:ext cx="1504950" cy="673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Placeholder 15">
            <a:extLst>
              <a:ext uri="{FF2B5EF4-FFF2-40B4-BE49-F238E27FC236}">
                <a16:creationId xmlns:a16="http://schemas.microsoft.com/office/drawing/2014/main" id="{B9512A25-FF17-48AA-2459-6755497253DC}"/>
              </a:ext>
            </a:extLst>
          </p:cNvPr>
          <p:cNvSpPr>
            <a:spLocks noGrp="1"/>
          </p:cNvSpPr>
          <p:nvPr>
            <p:ph type="body" sz="quarter" idx="10" hasCustomPrompt="1"/>
          </p:nvPr>
        </p:nvSpPr>
        <p:spPr>
          <a:xfrm>
            <a:off x="5091113" y="5401933"/>
            <a:ext cx="3244850" cy="271161"/>
          </a:xfrm>
          <a:noFill/>
        </p:spPr>
        <p:txBody>
          <a:bodyPr/>
          <a:lstStyle>
            <a:lvl1pPr marL="0" indent="0" algn="r" rtl="0" eaLnBrk="1" fontAlgn="base" hangingPunct="1">
              <a:spcBef>
                <a:spcPct val="0"/>
              </a:spcBef>
              <a:spcAft>
                <a:spcPct val="0"/>
              </a:spcAft>
              <a:buNone/>
              <a:defRPr lang="en-US" sz="1600" i="1" kern="1200" dirty="0" smtClean="0">
                <a:solidFill>
                  <a:srgbClr val="FF0000"/>
                </a:solidFill>
                <a:latin typeface="Arial" panose="020B0604020202020204" pitchFamily="34" charset="0"/>
                <a:ea typeface="+mn-ea"/>
                <a:cs typeface="Arial" panose="020B0604020202020204" pitchFamily="34" charset="0"/>
              </a:defRPr>
            </a:lvl1pPr>
            <a:lvl2pPr algn="r" rtl="0" eaLnBrk="1" fontAlgn="base" hangingPunct="1">
              <a:spcBef>
                <a:spcPct val="0"/>
              </a:spcBef>
              <a:spcAft>
                <a:spcPct val="0"/>
              </a:spcAft>
              <a:defRPr lang="en-US" sz="1600" kern="1200" dirty="0">
                <a:solidFill>
                  <a:schemeClr val="bg1">
                    <a:lumMod val="65000"/>
                  </a:schemeClr>
                </a:solidFill>
                <a:latin typeface="Arial" panose="020B0604020202020204" pitchFamily="34" charset="0"/>
                <a:ea typeface="+mn-ea"/>
                <a:cs typeface="Arial" panose="020B0604020202020204" pitchFamily="34" charset="0"/>
              </a:defRPr>
            </a:lvl2pPr>
          </a:lstStyle>
          <a:p>
            <a:pPr lvl="0"/>
            <a:r>
              <a:rPr lang="en-US" dirty="0"/>
              <a:t>Date</a:t>
            </a:r>
          </a:p>
        </p:txBody>
      </p:sp>
      <p:sp>
        <p:nvSpPr>
          <p:cNvPr id="5" name="Text Placeholder 15">
            <a:extLst>
              <a:ext uri="{FF2B5EF4-FFF2-40B4-BE49-F238E27FC236}">
                <a16:creationId xmlns:a16="http://schemas.microsoft.com/office/drawing/2014/main" id="{4D798CD4-E936-4325-3738-242E3A0313D9}"/>
              </a:ext>
            </a:extLst>
          </p:cNvPr>
          <p:cNvSpPr>
            <a:spLocks noGrp="1"/>
          </p:cNvSpPr>
          <p:nvPr>
            <p:ph type="body" sz="quarter" idx="11" hasCustomPrompt="1"/>
          </p:nvPr>
        </p:nvSpPr>
        <p:spPr>
          <a:xfrm>
            <a:off x="5091113" y="5673094"/>
            <a:ext cx="3244850" cy="271161"/>
          </a:xfrm>
          <a:noFill/>
        </p:spPr>
        <p:txBody>
          <a:bodyPr/>
          <a:lstStyle>
            <a:lvl1pPr marL="0" indent="0" algn="r" rtl="0" eaLnBrk="1" fontAlgn="base" hangingPunct="1">
              <a:spcBef>
                <a:spcPct val="0"/>
              </a:spcBef>
              <a:spcAft>
                <a:spcPct val="0"/>
              </a:spcAft>
              <a:buNone/>
              <a:defRPr lang="en-US" sz="1600" i="0" kern="1200" dirty="0" smtClean="0">
                <a:solidFill>
                  <a:schemeClr val="bg2">
                    <a:lumMod val="65000"/>
                  </a:schemeClr>
                </a:solidFill>
                <a:latin typeface="Arial" panose="020B0604020202020204" pitchFamily="34" charset="0"/>
                <a:ea typeface="+mn-ea"/>
                <a:cs typeface="Arial" panose="020B0604020202020204" pitchFamily="34" charset="0"/>
              </a:defRPr>
            </a:lvl1pPr>
            <a:lvl2pPr algn="r" rtl="0" eaLnBrk="1" fontAlgn="base" hangingPunct="1">
              <a:spcBef>
                <a:spcPct val="0"/>
              </a:spcBef>
              <a:spcAft>
                <a:spcPct val="0"/>
              </a:spcAft>
              <a:defRPr lang="en-US" sz="1600" kern="1200" dirty="0">
                <a:solidFill>
                  <a:schemeClr val="bg1">
                    <a:lumMod val="65000"/>
                  </a:schemeClr>
                </a:solidFill>
                <a:latin typeface="Arial" panose="020B0604020202020204" pitchFamily="34" charset="0"/>
                <a:ea typeface="+mn-ea"/>
                <a:cs typeface="Arial" panose="020B0604020202020204" pitchFamily="34" charset="0"/>
              </a:defRPr>
            </a:lvl2pPr>
          </a:lstStyle>
          <a:p>
            <a:pPr lvl="0"/>
            <a:r>
              <a:rPr lang="en-US" dirty="0"/>
              <a:t>Time</a:t>
            </a:r>
          </a:p>
        </p:txBody>
      </p:sp>
      <p:sp>
        <p:nvSpPr>
          <p:cNvPr id="6" name="Text Placeholder 15">
            <a:extLst>
              <a:ext uri="{FF2B5EF4-FFF2-40B4-BE49-F238E27FC236}">
                <a16:creationId xmlns:a16="http://schemas.microsoft.com/office/drawing/2014/main" id="{351C5974-70B2-EC80-D2C4-E631BEF05A35}"/>
              </a:ext>
            </a:extLst>
          </p:cNvPr>
          <p:cNvSpPr>
            <a:spLocks noGrp="1"/>
          </p:cNvSpPr>
          <p:nvPr>
            <p:ph type="body" sz="quarter" idx="12" hasCustomPrompt="1"/>
          </p:nvPr>
        </p:nvSpPr>
        <p:spPr>
          <a:xfrm>
            <a:off x="5091113" y="5944255"/>
            <a:ext cx="3244850" cy="271161"/>
          </a:xfrm>
          <a:noFill/>
        </p:spPr>
        <p:txBody>
          <a:bodyPr/>
          <a:lstStyle>
            <a:lvl1pPr marL="0" indent="0" algn="r" rtl="0" eaLnBrk="1" fontAlgn="base" hangingPunct="1">
              <a:spcBef>
                <a:spcPct val="0"/>
              </a:spcBef>
              <a:spcAft>
                <a:spcPct val="0"/>
              </a:spcAft>
              <a:buNone/>
              <a:defRPr lang="en-US" sz="1600" i="0" kern="1200" dirty="0" smtClean="0">
                <a:solidFill>
                  <a:schemeClr val="bg2">
                    <a:lumMod val="65000"/>
                  </a:schemeClr>
                </a:solidFill>
                <a:latin typeface="Arial" panose="020B0604020202020204" pitchFamily="34" charset="0"/>
                <a:ea typeface="+mn-ea"/>
                <a:cs typeface="Arial" panose="020B0604020202020204" pitchFamily="34" charset="0"/>
              </a:defRPr>
            </a:lvl1pPr>
            <a:lvl2pPr algn="r" rtl="0" eaLnBrk="1" fontAlgn="base" hangingPunct="1">
              <a:spcBef>
                <a:spcPct val="0"/>
              </a:spcBef>
              <a:spcAft>
                <a:spcPct val="0"/>
              </a:spcAft>
              <a:defRPr lang="en-US" sz="1600" kern="1200" dirty="0">
                <a:solidFill>
                  <a:schemeClr val="bg1">
                    <a:lumMod val="65000"/>
                  </a:schemeClr>
                </a:solidFill>
                <a:latin typeface="Arial" panose="020B0604020202020204" pitchFamily="34" charset="0"/>
                <a:ea typeface="+mn-ea"/>
                <a:cs typeface="Arial" panose="020B0604020202020204" pitchFamily="34" charset="0"/>
              </a:defRPr>
            </a:lvl2pPr>
          </a:lstStyle>
          <a:p>
            <a:pPr lvl="0"/>
            <a:r>
              <a:rPr lang="en-US" dirty="0"/>
              <a:t>Presented by</a:t>
            </a:r>
          </a:p>
        </p:txBody>
      </p:sp>
      <p:pic>
        <p:nvPicPr>
          <p:cNvPr id="8" name="Picture 7" descr="A close-up of a logo&#10;&#10;Description automatically generated with medium confidence">
            <a:extLst>
              <a:ext uri="{FF2B5EF4-FFF2-40B4-BE49-F238E27FC236}">
                <a16:creationId xmlns:a16="http://schemas.microsoft.com/office/drawing/2014/main" id="{EBF55AA4-5BC7-F1A5-F710-2A97F981916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04950" y="5444522"/>
            <a:ext cx="2795649" cy="814348"/>
          </a:xfrm>
          <a:prstGeom prst="rect">
            <a:avLst/>
          </a:prstGeom>
        </p:spPr>
      </p:pic>
      <p:sp>
        <p:nvSpPr>
          <p:cNvPr id="9" name="Rectangle 8">
            <a:extLst>
              <a:ext uri="{FF2B5EF4-FFF2-40B4-BE49-F238E27FC236}">
                <a16:creationId xmlns:a16="http://schemas.microsoft.com/office/drawing/2014/main" id="{A7C826DA-40CE-F8EA-CE1C-6A31A7F518B7}"/>
              </a:ext>
            </a:extLst>
          </p:cNvPr>
          <p:cNvSpPr/>
          <p:nvPr userDrawn="1"/>
        </p:nvSpPr>
        <p:spPr>
          <a:xfrm>
            <a:off x="1504950" y="838200"/>
            <a:ext cx="7258050" cy="152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red and black logo&#10;&#10;Description automatically generated with low confidence">
            <a:extLst>
              <a:ext uri="{FF2B5EF4-FFF2-40B4-BE49-F238E27FC236}">
                <a16:creationId xmlns:a16="http://schemas.microsoft.com/office/drawing/2014/main" id="{05613734-55DF-9E7B-BC90-6B7FD432463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9000" y="259191"/>
            <a:ext cx="2327325" cy="1422015"/>
          </a:xfrm>
          <a:prstGeom prst="rect">
            <a:avLst/>
          </a:prstGeom>
        </p:spPr>
      </p:pic>
    </p:spTree>
    <p:extLst>
      <p:ext uri="{BB962C8B-B14F-4D97-AF65-F5344CB8AC3E}">
        <p14:creationId xmlns:p14="http://schemas.microsoft.com/office/powerpoint/2010/main" val="17642742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B86F4-63E7-4383-9532-DCF232787893}"/>
              </a:ext>
            </a:extLst>
          </p:cNvPr>
          <p:cNvSpPr>
            <a:spLocks noGrp="1"/>
          </p:cNvSpPr>
          <p:nvPr>
            <p:ph type="title"/>
          </p:nvPr>
        </p:nvSpPr>
        <p:spPr>
          <a:xfrm>
            <a:off x="1556950" y="136524"/>
            <a:ext cx="7146325" cy="699567"/>
          </a:xfrm>
        </p:spPr>
        <p:txBody>
          <a:bodyPr/>
          <a:lstStyle/>
          <a:p>
            <a:r>
              <a:rPr lang="en-US"/>
              <a:t>Click to edit Master title style</a:t>
            </a:r>
          </a:p>
        </p:txBody>
      </p:sp>
      <p:sp>
        <p:nvSpPr>
          <p:cNvPr id="6" name="Footer Placeholder 4">
            <a:extLst>
              <a:ext uri="{FF2B5EF4-FFF2-40B4-BE49-F238E27FC236}">
                <a16:creationId xmlns:a16="http://schemas.microsoft.com/office/drawing/2014/main" id="{EE3CDAD9-5B2A-457C-8529-7105255CD57A}"/>
              </a:ext>
            </a:extLst>
          </p:cNvPr>
          <p:cNvSpPr>
            <a:spLocks noGrp="1"/>
          </p:cNvSpPr>
          <p:nvPr>
            <p:ph type="ftr" sz="quarter" idx="3"/>
          </p:nvPr>
        </p:nvSpPr>
        <p:spPr>
          <a:xfrm>
            <a:off x="628650" y="6336616"/>
            <a:ext cx="3086100" cy="365125"/>
          </a:xfrm>
          <a:prstGeom prst="rect">
            <a:avLst/>
          </a:prstGeom>
        </p:spPr>
        <p:txBody>
          <a:bodyPr vert="horz" lIns="91440" tIns="45720" rIns="91440" bIns="45720" rtlCol="0" anchor="ctr"/>
          <a:lstStyle>
            <a:lvl1pPr algn="l">
              <a:defRPr sz="1200" b="1">
                <a:solidFill>
                  <a:schemeClr val="accent1"/>
                </a:solidFill>
              </a:defRPr>
            </a:lvl1pPr>
          </a:lstStyle>
          <a:p>
            <a:r>
              <a:rPr lang="en-US" dirty="0"/>
              <a:t>tescometering.com</a:t>
            </a:r>
          </a:p>
        </p:txBody>
      </p:sp>
      <p:sp>
        <p:nvSpPr>
          <p:cNvPr id="7" name="Slide Number Placeholder 5">
            <a:extLst>
              <a:ext uri="{FF2B5EF4-FFF2-40B4-BE49-F238E27FC236}">
                <a16:creationId xmlns:a16="http://schemas.microsoft.com/office/drawing/2014/main" id="{0FDEDE86-11F3-430D-A22E-FE21C4BA7C6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AC4C4-F0A7-4B61-A827-E4198D078267}" type="slidenum">
              <a:rPr lang="en-US" smtClean="0"/>
              <a:t>‹#›</a:t>
            </a:fld>
            <a:endParaRPr lang="en-US" dirty="0"/>
          </a:p>
        </p:txBody>
      </p:sp>
    </p:spTree>
    <p:extLst>
      <p:ext uri="{BB962C8B-B14F-4D97-AF65-F5344CB8AC3E}">
        <p14:creationId xmlns:p14="http://schemas.microsoft.com/office/powerpoint/2010/main" val="458037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876800"/>
            <a:ext cx="6400800" cy="7620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617829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56951" y="136525"/>
            <a:ext cx="7208107" cy="679832"/>
          </a:xfrm>
        </p:spPr>
        <p:txBody>
          <a:bodyPr>
            <a:noAutofit/>
          </a:bodyPr>
          <a:lstStyle>
            <a:lvl1pPr>
              <a:defRPr sz="4400">
                <a:solidFill>
                  <a:schemeClr val="accent1"/>
                </a:solidFill>
              </a:defRPr>
            </a:lvl1pPr>
          </a:lstStyle>
          <a:p>
            <a:r>
              <a:rPr lang="en-US"/>
              <a:t>Click to edit Master title style</a:t>
            </a:r>
            <a:endParaRPr lang="en-US" dirty="0"/>
          </a:p>
        </p:txBody>
      </p:sp>
      <p:sp>
        <p:nvSpPr>
          <p:cNvPr id="3" name="Content Placeholder 2"/>
          <p:cNvSpPr>
            <a:spLocks noGrp="1"/>
          </p:cNvSpPr>
          <p:nvPr>
            <p:ph idx="1"/>
          </p:nvPr>
        </p:nvSpPr>
        <p:spPr>
          <a:xfrm>
            <a:off x="628650" y="1309817"/>
            <a:ext cx="7886700" cy="48424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C1B4E3D2-6523-4F84-A951-C6829D40F3F0}"/>
              </a:ext>
            </a:extLst>
          </p:cNvPr>
          <p:cNvSpPr>
            <a:spLocks noGrp="1"/>
          </p:cNvSpPr>
          <p:nvPr>
            <p:ph type="ftr" sz="quarter" idx="3"/>
          </p:nvPr>
        </p:nvSpPr>
        <p:spPr>
          <a:xfrm>
            <a:off x="628650" y="6336616"/>
            <a:ext cx="3086100" cy="365125"/>
          </a:xfrm>
          <a:prstGeom prst="rect">
            <a:avLst/>
          </a:prstGeom>
        </p:spPr>
        <p:txBody>
          <a:bodyPr vert="horz" lIns="91440" tIns="45720" rIns="91440" bIns="45720" rtlCol="0" anchor="ctr"/>
          <a:lstStyle>
            <a:lvl1pPr algn="l">
              <a:defRPr sz="1200" b="1">
                <a:solidFill>
                  <a:schemeClr val="accent1"/>
                </a:solidFill>
              </a:defRPr>
            </a:lvl1pPr>
          </a:lstStyle>
          <a:p>
            <a:r>
              <a:rPr lang="en-US" dirty="0"/>
              <a:t>tescometering.com</a:t>
            </a:r>
          </a:p>
        </p:txBody>
      </p:sp>
      <p:sp>
        <p:nvSpPr>
          <p:cNvPr id="9" name="Slide Number Placeholder 5">
            <a:extLst>
              <a:ext uri="{FF2B5EF4-FFF2-40B4-BE49-F238E27FC236}">
                <a16:creationId xmlns:a16="http://schemas.microsoft.com/office/drawing/2014/main" id="{FF2C09E2-0F6A-4950-80B1-3784761379E9}"/>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AC4C4-F0A7-4B61-A827-E4198D078267}" type="slidenum">
              <a:rPr lang="en-US" smtClean="0"/>
              <a:t>‹#›</a:t>
            </a:fld>
            <a:endParaRPr lang="en-US" dirty="0"/>
          </a:p>
        </p:txBody>
      </p:sp>
    </p:spTree>
    <p:extLst>
      <p:ext uri="{BB962C8B-B14F-4D97-AF65-F5344CB8AC3E}">
        <p14:creationId xmlns:p14="http://schemas.microsoft.com/office/powerpoint/2010/main" val="1398910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72280" y="1120347"/>
            <a:ext cx="6838308" cy="3442130"/>
          </a:xfrm>
        </p:spPr>
        <p:txBody>
          <a:bodyPr anchor="b">
            <a:noAutofit/>
          </a:bodyPr>
          <a:lstStyle>
            <a:lvl1pPr>
              <a:defRPr sz="8800" b="1">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672280" y="4566674"/>
            <a:ext cx="6838307"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B85CCE1F-5BFE-436E-A352-A0224124D78F}"/>
              </a:ext>
            </a:extLst>
          </p:cNvPr>
          <p:cNvSpPr>
            <a:spLocks noGrp="1"/>
          </p:cNvSpPr>
          <p:nvPr>
            <p:ph type="ftr" sz="quarter" idx="3"/>
          </p:nvPr>
        </p:nvSpPr>
        <p:spPr>
          <a:xfrm>
            <a:off x="1672280" y="6356350"/>
            <a:ext cx="2970772" cy="365125"/>
          </a:xfrm>
          <a:prstGeom prst="rect">
            <a:avLst/>
          </a:prstGeom>
        </p:spPr>
        <p:txBody>
          <a:bodyPr vert="horz" lIns="91440" tIns="45720" rIns="91440" bIns="45720" rtlCol="0" anchor="ctr"/>
          <a:lstStyle>
            <a:lvl1pPr algn="l">
              <a:defRPr sz="1200" b="1">
                <a:solidFill>
                  <a:schemeClr val="accent1"/>
                </a:solidFill>
              </a:defRPr>
            </a:lvl1pPr>
          </a:lstStyle>
          <a:p>
            <a:r>
              <a:rPr lang="en-US" dirty="0"/>
              <a:t>tescometering.com</a:t>
            </a:r>
          </a:p>
        </p:txBody>
      </p:sp>
      <p:sp>
        <p:nvSpPr>
          <p:cNvPr id="8" name="Slide Number Placeholder 5">
            <a:extLst>
              <a:ext uri="{FF2B5EF4-FFF2-40B4-BE49-F238E27FC236}">
                <a16:creationId xmlns:a16="http://schemas.microsoft.com/office/drawing/2014/main" id="{4A8CE0CA-7507-423A-8995-E96F69FD8AD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AC4C4-F0A7-4B61-A827-E4198D078267}" type="slidenum">
              <a:rPr lang="en-US" smtClean="0"/>
              <a:t>‹#›</a:t>
            </a:fld>
            <a:endParaRPr lang="en-US" dirty="0"/>
          </a:p>
        </p:txBody>
      </p:sp>
      <p:pic>
        <p:nvPicPr>
          <p:cNvPr id="11" name="Picture 4">
            <a:extLst>
              <a:ext uri="{FF2B5EF4-FFF2-40B4-BE49-F238E27FC236}">
                <a16:creationId xmlns:a16="http://schemas.microsoft.com/office/drawing/2014/main" id="{25FDB225-F00F-47C8-93CF-7F2B75E3FC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912"/>
            <a:ext cx="1504950" cy="673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8036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F25D47C2-4CDB-41A5-B70C-43A0977D9ADC}"/>
              </a:ext>
            </a:extLst>
          </p:cNvPr>
          <p:cNvSpPr>
            <a:spLocks noGrp="1"/>
          </p:cNvSpPr>
          <p:nvPr>
            <p:ph type="ftr" sz="quarter" idx="3"/>
          </p:nvPr>
        </p:nvSpPr>
        <p:spPr>
          <a:xfrm>
            <a:off x="628650" y="6336616"/>
            <a:ext cx="3086100" cy="365125"/>
          </a:xfrm>
          <a:prstGeom prst="rect">
            <a:avLst/>
          </a:prstGeom>
        </p:spPr>
        <p:txBody>
          <a:bodyPr vert="horz" lIns="91440" tIns="45720" rIns="91440" bIns="45720" rtlCol="0" anchor="ctr"/>
          <a:lstStyle>
            <a:lvl1pPr algn="l">
              <a:defRPr sz="1200" b="1">
                <a:solidFill>
                  <a:schemeClr val="accent1"/>
                </a:solidFill>
              </a:defRPr>
            </a:lvl1pPr>
          </a:lstStyle>
          <a:p>
            <a:r>
              <a:rPr lang="en-US" dirty="0"/>
              <a:t>tescometering.com</a:t>
            </a:r>
          </a:p>
        </p:txBody>
      </p:sp>
      <p:sp>
        <p:nvSpPr>
          <p:cNvPr id="9" name="Slide Number Placeholder 5">
            <a:extLst>
              <a:ext uri="{FF2B5EF4-FFF2-40B4-BE49-F238E27FC236}">
                <a16:creationId xmlns:a16="http://schemas.microsoft.com/office/drawing/2014/main" id="{34071A1D-1215-4B6C-B056-EB737D2A866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AC4C4-F0A7-4B61-A827-E4198D078267}" type="slidenum">
              <a:rPr lang="en-US" smtClean="0"/>
              <a:t>‹#›</a:t>
            </a:fld>
            <a:endParaRPr lang="en-US" dirty="0"/>
          </a:p>
        </p:txBody>
      </p:sp>
    </p:spTree>
    <p:extLst>
      <p:ext uri="{BB962C8B-B14F-4D97-AF65-F5344CB8AC3E}">
        <p14:creationId xmlns:p14="http://schemas.microsoft.com/office/powerpoint/2010/main" val="647099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56951" y="365126"/>
            <a:ext cx="7146323" cy="518625"/>
          </a:xfrm>
        </p:spPr>
        <p:txBody>
          <a:bodyPr/>
          <a:lstStyle>
            <a:lvl1pPr>
              <a:defRPr>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4">
            <a:extLst>
              <a:ext uri="{FF2B5EF4-FFF2-40B4-BE49-F238E27FC236}">
                <a16:creationId xmlns:a16="http://schemas.microsoft.com/office/drawing/2014/main" id="{84CC7AF6-FE01-498E-8EC4-10C598268DEB}"/>
              </a:ext>
            </a:extLst>
          </p:cNvPr>
          <p:cNvSpPr>
            <a:spLocks noGrp="1"/>
          </p:cNvSpPr>
          <p:nvPr>
            <p:ph type="ftr" sz="quarter" idx="10"/>
          </p:nvPr>
        </p:nvSpPr>
        <p:spPr>
          <a:xfrm>
            <a:off x="628650" y="6336616"/>
            <a:ext cx="3086100" cy="365125"/>
          </a:xfrm>
          <a:prstGeom prst="rect">
            <a:avLst/>
          </a:prstGeom>
        </p:spPr>
        <p:txBody>
          <a:bodyPr vert="horz" lIns="91440" tIns="45720" rIns="91440" bIns="45720" rtlCol="0" anchor="ctr"/>
          <a:lstStyle>
            <a:lvl1pPr algn="l">
              <a:defRPr sz="1200" b="1">
                <a:solidFill>
                  <a:schemeClr val="accent1"/>
                </a:solidFill>
              </a:defRPr>
            </a:lvl1pPr>
          </a:lstStyle>
          <a:p>
            <a:r>
              <a:rPr lang="en-US" dirty="0"/>
              <a:t>tescometering.com</a:t>
            </a:r>
          </a:p>
        </p:txBody>
      </p:sp>
      <p:sp>
        <p:nvSpPr>
          <p:cNvPr id="11" name="Slide Number Placeholder 5">
            <a:extLst>
              <a:ext uri="{FF2B5EF4-FFF2-40B4-BE49-F238E27FC236}">
                <a16:creationId xmlns:a16="http://schemas.microsoft.com/office/drawing/2014/main" id="{3613EE7B-FBE8-4FED-A3B3-2D98DB699616}"/>
              </a:ext>
            </a:extLst>
          </p:cNvPr>
          <p:cNvSpPr>
            <a:spLocks noGrp="1"/>
          </p:cNvSpPr>
          <p:nvPr>
            <p:ph type="sldNum" sz="quarter" idx="11"/>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AC4C4-F0A7-4B61-A827-E4198D078267}" type="slidenum">
              <a:rPr lang="en-US" smtClean="0"/>
              <a:t>‹#›</a:t>
            </a:fld>
            <a:endParaRPr lang="en-US" dirty="0"/>
          </a:p>
        </p:txBody>
      </p:sp>
    </p:spTree>
    <p:extLst>
      <p:ext uri="{BB962C8B-B14F-4D97-AF65-F5344CB8AC3E}">
        <p14:creationId xmlns:p14="http://schemas.microsoft.com/office/powerpoint/2010/main" val="3001803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56950" y="136524"/>
            <a:ext cx="6958399" cy="810827"/>
          </a:xfrm>
        </p:spPr>
        <p:txBody>
          <a:bodyPr/>
          <a:lstStyle>
            <a:lvl1pPr>
              <a:defRPr>
                <a:solidFill>
                  <a:schemeClr val="accent1"/>
                </a:solidFill>
              </a:defRPr>
            </a:lvl1p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8343AB8-FDC8-4BDD-9F5D-8F5008EE59D0}"/>
              </a:ext>
            </a:extLst>
          </p:cNvPr>
          <p:cNvSpPr>
            <a:spLocks noGrp="1"/>
          </p:cNvSpPr>
          <p:nvPr>
            <p:ph type="ftr" sz="quarter" idx="3"/>
          </p:nvPr>
        </p:nvSpPr>
        <p:spPr>
          <a:xfrm>
            <a:off x="628650" y="6336616"/>
            <a:ext cx="3086100" cy="365125"/>
          </a:xfrm>
          <a:prstGeom prst="rect">
            <a:avLst/>
          </a:prstGeom>
        </p:spPr>
        <p:txBody>
          <a:bodyPr vert="horz" lIns="91440" tIns="45720" rIns="91440" bIns="45720" rtlCol="0" anchor="ctr"/>
          <a:lstStyle>
            <a:lvl1pPr algn="l">
              <a:defRPr sz="1200" b="1">
                <a:solidFill>
                  <a:schemeClr val="accent1"/>
                </a:solidFill>
              </a:defRPr>
            </a:lvl1pPr>
          </a:lstStyle>
          <a:p>
            <a:r>
              <a:rPr lang="en-US" dirty="0"/>
              <a:t>tescometering.com</a:t>
            </a:r>
          </a:p>
        </p:txBody>
      </p:sp>
      <p:sp>
        <p:nvSpPr>
          <p:cNvPr id="7" name="Slide Number Placeholder 5">
            <a:extLst>
              <a:ext uri="{FF2B5EF4-FFF2-40B4-BE49-F238E27FC236}">
                <a16:creationId xmlns:a16="http://schemas.microsoft.com/office/drawing/2014/main" id="{27B76846-C3D9-46DA-9875-A8C9D81A3FB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AC4C4-F0A7-4B61-A827-E4198D078267}" type="slidenum">
              <a:rPr lang="en-US" smtClean="0"/>
              <a:t>‹#›</a:t>
            </a:fld>
            <a:endParaRPr lang="en-US" dirty="0"/>
          </a:p>
        </p:txBody>
      </p:sp>
    </p:spTree>
    <p:extLst>
      <p:ext uri="{BB962C8B-B14F-4D97-AF65-F5344CB8AC3E}">
        <p14:creationId xmlns:p14="http://schemas.microsoft.com/office/powerpoint/2010/main" val="2772408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F53E242F-D047-40E0-904E-9D2C58699B6F}"/>
              </a:ext>
            </a:extLst>
          </p:cNvPr>
          <p:cNvSpPr>
            <a:spLocks noGrp="1"/>
          </p:cNvSpPr>
          <p:nvPr>
            <p:ph type="ftr" sz="quarter" idx="3"/>
          </p:nvPr>
        </p:nvSpPr>
        <p:spPr>
          <a:xfrm>
            <a:off x="628650" y="6336616"/>
            <a:ext cx="3086100" cy="365125"/>
          </a:xfrm>
          <a:prstGeom prst="rect">
            <a:avLst/>
          </a:prstGeom>
        </p:spPr>
        <p:txBody>
          <a:bodyPr vert="horz" lIns="91440" tIns="45720" rIns="91440" bIns="45720" rtlCol="0" anchor="ctr"/>
          <a:lstStyle>
            <a:lvl1pPr algn="l">
              <a:defRPr sz="1200" b="1">
                <a:solidFill>
                  <a:schemeClr val="accent1"/>
                </a:solidFill>
              </a:defRPr>
            </a:lvl1pPr>
          </a:lstStyle>
          <a:p>
            <a:r>
              <a:rPr lang="en-US" dirty="0"/>
              <a:t>tescometering.com</a:t>
            </a:r>
          </a:p>
        </p:txBody>
      </p:sp>
      <p:sp>
        <p:nvSpPr>
          <p:cNvPr id="6" name="Slide Number Placeholder 5">
            <a:extLst>
              <a:ext uri="{FF2B5EF4-FFF2-40B4-BE49-F238E27FC236}">
                <a16:creationId xmlns:a16="http://schemas.microsoft.com/office/drawing/2014/main" id="{5FC95787-535C-450B-88E4-80BB5E6957E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AC4C4-F0A7-4B61-A827-E4198D078267}" type="slidenum">
              <a:rPr lang="en-US" smtClean="0"/>
              <a:t>‹#›</a:t>
            </a:fld>
            <a:endParaRPr lang="en-US" dirty="0"/>
          </a:p>
        </p:txBody>
      </p:sp>
      <p:pic>
        <p:nvPicPr>
          <p:cNvPr id="9" name="Picture 1">
            <a:extLst>
              <a:ext uri="{FF2B5EF4-FFF2-40B4-BE49-F238E27FC236}">
                <a16:creationId xmlns:a16="http://schemas.microsoft.com/office/drawing/2014/main" id="{BED3FEE9-77D6-4682-87C2-7994F36C96C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0725" y="156259"/>
            <a:ext cx="1116226" cy="679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481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FC6C3806-062B-428D-9C60-7F07794F33E9}"/>
              </a:ext>
            </a:extLst>
          </p:cNvPr>
          <p:cNvSpPr>
            <a:spLocks noGrp="1"/>
          </p:cNvSpPr>
          <p:nvPr>
            <p:ph type="ftr" sz="quarter" idx="3"/>
          </p:nvPr>
        </p:nvSpPr>
        <p:spPr>
          <a:xfrm>
            <a:off x="628650" y="6336616"/>
            <a:ext cx="3086100" cy="365125"/>
          </a:xfrm>
          <a:prstGeom prst="rect">
            <a:avLst/>
          </a:prstGeom>
        </p:spPr>
        <p:txBody>
          <a:bodyPr vert="horz" lIns="91440" tIns="45720" rIns="91440" bIns="45720" rtlCol="0" anchor="ctr"/>
          <a:lstStyle>
            <a:lvl1pPr algn="l">
              <a:defRPr sz="1200" b="1">
                <a:solidFill>
                  <a:schemeClr val="accent1"/>
                </a:solidFill>
              </a:defRPr>
            </a:lvl1pPr>
          </a:lstStyle>
          <a:p>
            <a:r>
              <a:rPr lang="en-US" dirty="0"/>
              <a:t>tescometering.com</a:t>
            </a:r>
          </a:p>
        </p:txBody>
      </p:sp>
      <p:sp>
        <p:nvSpPr>
          <p:cNvPr id="9" name="Slide Number Placeholder 5">
            <a:extLst>
              <a:ext uri="{FF2B5EF4-FFF2-40B4-BE49-F238E27FC236}">
                <a16:creationId xmlns:a16="http://schemas.microsoft.com/office/drawing/2014/main" id="{4B4219FE-B80A-4E50-8CB4-E3E85F3FFFD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AC4C4-F0A7-4B61-A827-E4198D078267}" type="slidenum">
              <a:rPr lang="en-US" smtClean="0"/>
              <a:t>‹#›</a:t>
            </a:fld>
            <a:endParaRPr lang="en-US" dirty="0"/>
          </a:p>
        </p:txBody>
      </p:sp>
      <p:sp>
        <p:nvSpPr>
          <p:cNvPr id="10" name="Title 1">
            <a:extLst>
              <a:ext uri="{FF2B5EF4-FFF2-40B4-BE49-F238E27FC236}">
                <a16:creationId xmlns:a16="http://schemas.microsoft.com/office/drawing/2014/main" id="{89F983AF-02B5-494E-9FCE-53D8F53A47C3}"/>
              </a:ext>
            </a:extLst>
          </p:cNvPr>
          <p:cNvSpPr>
            <a:spLocks noGrp="1"/>
          </p:cNvSpPr>
          <p:nvPr>
            <p:ph type="title"/>
          </p:nvPr>
        </p:nvSpPr>
        <p:spPr>
          <a:xfrm>
            <a:off x="629841" y="987426"/>
            <a:ext cx="2949178" cy="1928768"/>
          </a:xfrm>
        </p:spPr>
        <p:txBody>
          <a:bodyPr anchor="b"/>
          <a:lstStyle>
            <a:lvl1pPr>
              <a:defRPr sz="3200"/>
            </a:lvl1pPr>
          </a:lstStyle>
          <a:p>
            <a:r>
              <a:rPr lang="en-US"/>
              <a:t>Click to edit Master title style</a:t>
            </a:r>
            <a:endParaRPr lang="en-US" dirty="0"/>
          </a:p>
        </p:txBody>
      </p:sp>
      <p:sp>
        <p:nvSpPr>
          <p:cNvPr id="11" name="Text Placeholder 3">
            <a:extLst>
              <a:ext uri="{FF2B5EF4-FFF2-40B4-BE49-F238E27FC236}">
                <a16:creationId xmlns:a16="http://schemas.microsoft.com/office/drawing/2014/main" id="{4D764A5D-28CB-4BF8-80DC-96083F2AEBA4}"/>
              </a:ext>
            </a:extLst>
          </p:cNvPr>
          <p:cNvSpPr>
            <a:spLocks noGrp="1"/>
          </p:cNvSpPr>
          <p:nvPr>
            <p:ph type="body" sz="half" idx="2"/>
          </p:nvPr>
        </p:nvSpPr>
        <p:spPr>
          <a:xfrm>
            <a:off x="629841" y="2916194"/>
            <a:ext cx="2949178" cy="295279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749748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987426"/>
            <a:ext cx="2949178" cy="1928768"/>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916194"/>
            <a:ext cx="2949178" cy="295279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98DF29A6-E9EC-4586-AC5E-CF2B1E782024}"/>
              </a:ext>
            </a:extLst>
          </p:cNvPr>
          <p:cNvSpPr>
            <a:spLocks noGrp="1"/>
          </p:cNvSpPr>
          <p:nvPr>
            <p:ph type="ftr" sz="quarter" idx="3"/>
          </p:nvPr>
        </p:nvSpPr>
        <p:spPr>
          <a:xfrm>
            <a:off x="628650" y="6336616"/>
            <a:ext cx="3086100" cy="365125"/>
          </a:xfrm>
          <a:prstGeom prst="rect">
            <a:avLst/>
          </a:prstGeom>
        </p:spPr>
        <p:txBody>
          <a:bodyPr vert="horz" lIns="91440" tIns="45720" rIns="91440" bIns="45720" rtlCol="0" anchor="ctr"/>
          <a:lstStyle>
            <a:lvl1pPr algn="l">
              <a:defRPr sz="1200" b="1">
                <a:solidFill>
                  <a:schemeClr val="accent1"/>
                </a:solidFill>
              </a:defRPr>
            </a:lvl1pPr>
          </a:lstStyle>
          <a:p>
            <a:r>
              <a:rPr lang="en-US" dirty="0"/>
              <a:t>tescometering.com</a:t>
            </a:r>
          </a:p>
        </p:txBody>
      </p:sp>
      <p:sp>
        <p:nvSpPr>
          <p:cNvPr id="9" name="Slide Number Placeholder 5">
            <a:extLst>
              <a:ext uri="{FF2B5EF4-FFF2-40B4-BE49-F238E27FC236}">
                <a16:creationId xmlns:a16="http://schemas.microsoft.com/office/drawing/2014/main" id="{FB9AED3D-4FCF-4D9B-A060-41F491F78758}"/>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AC4C4-F0A7-4B61-A827-E4198D078267}" type="slidenum">
              <a:rPr lang="en-US" smtClean="0"/>
              <a:t>‹#›</a:t>
            </a:fld>
            <a:endParaRPr lang="en-US" dirty="0"/>
          </a:p>
        </p:txBody>
      </p:sp>
    </p:spTree>
    <p:extLst>
      <p:ext uri="{BB962C8B-B14F-4D97-AF65-F5344CB8AC3E}">
        <p14:creationId xmlns:p14="http://schemas.microsoft.com/office/powerpoint/2010/main" val="3352612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36524"/>
            <a:ext cx="7886700" cy="9348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186249"/>
            <a:ext cx="7886700" cy="4990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28650" y="6336616"/>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tescometering.com</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AC4C4-F0A7-4B61-A827-E4198D078267}" type="slidenum">
              <a:rPr lang="en-US" smtClean="0"/>
              <a:t>‹#›</a:t>
            </a:fld>
            <a:endParaRPr lang="en-US" dirty="0"/>
          </a:p>
        </p:txBody>
      </p:sp>
      <p:sp>
        <p:nvSpPr>
          <p:cNvPr id="10" name="Rectangle 9">
            <a:extLst>
              <a:ext uri="{FF2B5EF4-FFF2-40B4-BE49-F238E27FC236}">
                <a16:creationId xmlns:a16="http://schemas.microsoft.com/office/drawing/2014/main" id="{A6C796F7-BF61-443C-9DF2-0CFC9EBAAC23}"/>
              </a:ext>
            </a:extLst>
          </p:cNvPr>
          <p:cNvSpPr/>
          <p:nvPr/>
        </p:nvSpPr>
        <p:spPr>
          <a:xfrm>
            <a:off x="395416" y="861382"/>
            <a:ext cx="8353168" cy="45719"/>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 Box 13">
            <a:extLst>
              <a:ext uri="{FF2B5EF4-FFF2-40B4-BE49-F238E27FC236}">
                <a16:creationId xmlns:a16="http://schemas.microsoft.com/office/drawing/2014/main" id="{B8769397-0E61-46F2-88EB-FB94DA97EAE4}"/>
              </a:ext>
            </a:extLst>
          </p:cNvPr>
          <p:cNvSpPr txBox="1">
            <a:spLocks noChangeArrowheads="1"/>
          </p:cNvSpPr>
          <p:nvPr userDrawn="1"/>
        </p:nvSpPr>
        <p:spPr bwMode="auto">
          <a:xfrm>
            <a:off x="0" y="914400"/>
            <a:ext cx="16764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rgbClr val="000000"/>
                </a:solidFill>
                <a:latin typeface="Arial" pitchFamily="34" charset="0"/>
              </a:defRPr>
            </a:lvl1pPr>
            <a:lvl2pPr marL="742950" indent="-285750" eaLnBrk="0" hangingPunct="0">
              <a:defRPr>
                <a:solidFill>
                  <a:srgbClr val="000000"/>
                </a:solidFill>
                <a:latin typeface="Arial" pitchFamily="34" charset="0"/>
              </a:defRPr>
            </a:lvl2pPr>
            <a:lvl3pPr marL="1143000" indent="-228600" eaLnBrk="0" hangingPunct="0">
              <a:defRPr>
                <a:solidFill>
                  <a:srgbClr val="000000"/>
                </a:solidFill>
                <a:latin typeface="Arial" pitchFamily="34" charset="0"/>
              </a:defRPr>
            </a:lvl3pPr>
            <a:lvl4pPr marL="1600200" indent="-228600" eaLnBrk="0" hangingPunct="0">
              <a:defRPr>
                <a:solidFill>
                  <a:srgbClr val="000000"/>
                </a:solidFill>
                <a:latin typeface="Arial" pitchFamily="34" charset="0"/>
              </a:defRPr>
            </a:lvl4pPr>
            <a:lvl5pPr marL="2057400" indent="-228600" eaLnBrk="0" hangingPunct="0">
              <a:defRPr>
                <a:solidFill>
                  <a:srgbClr val="000000"/>
                </a:solidFill>
                <a:latin typeface="Arial" pitchFamily="34" charset="0"/>
              </a:defRPr>
            </a:lvl5pPr>
            <a:lvl6pPr marL="2514600" indent="-228600" eaLnBrk="0" fontAlgn="base" hangingPunct="0">
              <a:spcBef>
                <a:spcPct val="30000"/>
              </a:spcBef>
              <a:spcAft>
                <a:spcPct val="0"/>
              </a:spcAft>
              <a:defRPr>
                <a:solidFill>
                  <a:srgbClr val="000000"/>
                </a:solidFill>
                <a:latin typeface="Arial" pitchFamily="34" charset="0"/>
              </a:defRPr>
            </a:lvl6pPr>
            <a:lvl7pPr marL="2971800" indent="-228600" eaLnBrk="0" fontAlgn="base" hangingPunct="0">
              <a:spcBef>
                <a:spcPct val="30000"/>
              </a:spcBef>
              <a:spcAft>
                <a:spcPct val="0"/>
              </a:spcAft>
              <a:defRPr>
                <a:solidFill>
                  <a:srgbClr val="000000"/>
                </a:solidFill>
                <a:latin typeface="Arial" pitchFamily="34" charset="0"/>
              </a:defRPr>
            </a:lvl7pPr>
            <a:lvl8pPr marL="3429000" indent="-228600" eaLnBrk="0" fontAlgn="base" hangingPunct="0">
              <a:spcBef>
                <a:spcPct val="30000"/>
              </a:spcBef>
              <a:spcAft>
                <a:spcPct val="0"/>
              </a:spcAft>
              <a:defRPr>
                <a:solidFill>
                  <a:srgbClr val="000000"/>
                </a:solidFill>
                <a:latin typeface="Arial" pitchFamily="34" charset="0"/>
              </a:defRPr>
            </a:lvl8pPr>
            <a:lvl9pPr marL="3886200" indent="-228600" eaLnBrk="0" fontAlgn="base" hangingPunct="0">
              <a:spcBef>
                <a:spcPct val="30000"/>
              </a:spcBef>
              <a:spcAft>
                <a:spcPct val="0"/>
              </a:spcAft>
              <a:defRPr>
                <a:solidFill>
                  <a:srgbClr val="000000"/>
                </a:solidFill>
                <a:latin typeface="Arial" pitchFamily="34" charset="0"/>
              </a:defRPr>
            </a:lvl9pPr>
          </a:lstStyle>
          <a:p>
            <a:pPr algn="ctr" eaLnBrk="1" hangingPunct="1">
              <a:spcBef>
                <a:spcPct val="50000"/>
              </a:spcBef>
              <a:defRPr/>
            </a:pPr>
            <a:endParaRPr lang="en-US" altLang="en-US" sz="900" dirty="0">
              <a:solidFill>
                <a:schemeClr val="tx1"/>
              </a:solidFill>
              <a:latin typeface="AvantGarde"/>
            </a:endParaRPr>
          </a:p>
        </p:txBody>
      </p:sp>
      <p:pic>
        <p:nvPicPr>
          <p:cNvPr id="4" name="Picture 3" descr="A red and black logo&#10;&#10;Description automatically generated with low confidence">
            <a:extLst>
              <a:ext uri="{FF2B5EF4-FFF2-40B4-BE49-F238E27FC236}">
                <a16:creationId xmlns:a16="http://schemas.microsoft.com/office/drawing/2014/main" id="{B4EEA342-906F-604B-573C-58495589A65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77170" y="178913"/>
            <a:ext cx="1027088" cy="627559"/>
          </a:xfrm>
          <a:prstGeom prst="rect">
            <a:avLst/>
          </a:prstGeom>
        </p:spPr>
      </p:pic>
    </p:spTree>
    <p:extLst>
      <p:ext uri="{BB962C8B-B14F-4D97-AF65-F5344CB8AC3E}">
        <p14:creationId xmlns:p14="http://schemas.microsoft.com/office/powerpoint/2010/main" val="3487107637"/>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hdr="0" dt="0"/>
  <p:txStyles>
    <p:titleStyle>
      <a:lvl1pPr algn="r" defTabSz="914400" rtl="0" eaLnBrk="1" latinLnBrk="0" hangingPunct="1">
        <a:lnSpc>
          <a:spcPct val="90000"/>
        </a:lnSpc>
        <a:spcBef>
          <a:spcPct val="0"/>
        </a:spcBef>
        <a:buNone/>
        <a:defRPr lang="en-US" sz="4400" kern="1200" cap="small" dirty="0" smtClean="0">
          <a:solidFill>
            <a:srgbClr val="FF0000"/>
          </a:solidFill>
          <a:effectLst>
            <a:outerShdw blurRad="50800" dist="38100" dir="10800000" algn="r" rotWithShape="0">
              <a:prstClr val="black">
                <a:alpha val="40000"/>
              </a:prstClr>
            </a:outerShdw>
          </a:effectLst>
          <a:latin typeface="Calibri" panose="020F050202020403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mailto:Perry.Lawton@tescometering.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3B5F18-9223-4EA5-8186-9DCC7A37AADC}"/>
              </a:ext>
            </a:extLst>
          </p:cNvPr>
          <p:cNvSpPr>
            <a:spLocks noGrp="1"/>
          </p:cNvSpPr>
          <p:nvPr>
            <p:ph type="ctrTitle"/>
          </p:nvPr>
        </p:nvSpPr>
        <p:spPr>
          <a:xfrm>
            <a:off x="1600198" y="3048000"/>
            <a:ext cx="6858001" cy="1557595"/>
          </a:xfrm>
        </p:spPr>
        <p:txBody>
          <a:bodyPr>
            <a:normAutofit fontScale="90000"/>
          </a:bodyPr>
          <a:lstStyle/>
          <a:p>
            <a:r>
              <a:rPr lang="en-US" sz="6600" dirty="0">
                <a:latin typeface="+mj-lt"/>
                <a:cs typeface="Arial" panose="020B0604020202020204" pitchFamily="34" charset="0"/>
              </a:rPr>
              <a:t>New Power Definitions</a:t>
            </a:r>
            <a:br>
              <a:rPr lang="en-US" sz="6600" dirty="0">
                <a:latin typeface="+mj-lt"/>
                <a:cs typeface="Arial" panose="020B0604020202020204" pitchFamily="34" charset="0"/>
              </a:rPr>
            </a:br>
            <a:r>
              <a:rPr lang="en-US" sz="6600" dirty="0">
                <a:latin typeface="+mj-lt"/>
                <a:cs typeface="Arial" panose="020B0604020202020204" pitchFamily="34" charset="0"/>
              </a:rPr>
              <a:t>ANSI C12.1</a:t>
            </a:r>
          </a:p>
        </p:txBody>
      </p:sp>
      <p:sp>
        <p:nvSpPr>
          <p:cNvPr id="14" name="Text Placeholder 15">
            <a:extLst>
              <a:ext uri="{FF2B5EF4-FFF2-40B4-BE49-F238E27FC236}">
                <a16:creationId xmlns:a16="http://schemas.microsoft.com/office/drawing/2014/main" id="{ECA27744-D5C9-B2EE-6528-68FAAD2CED04}"/>
              </a:ext>
            </a:extLst>
          </p:cNvPr>
          <p:cNvSpPr>
            <a:spLocks noGrp="1"/>
          </p:cNvSpPr>
          <p:nvPr>
            <p:ph type="body" sz="quarter" idx="10" hasCustomPrompt="1"/>
          </p:nvPr>
        </p:nvSpPr>
        <p:spPr>
          <a:xfrm>
            <a:off x="5091113" y="5401933"/>
            <a:ext cx="3244850" cy="271161"/>
          </a:xfrm>
          <a:noFill/>
        </p:spPr>
        <p:txBody>
          <a:bodyPr>
            <a:normAutofit fontScale="92500" lnSpcReduction="20000"/>
          </a:bodyPr>
          <a:lstStyle>
            <a:lvl1pPr marL="0" indent="0" algn="r" rtl="0" eaLnBrk="1" fontAlgn="base" hangingPunct="1">
              <a:spcBef>
                <a:spcPct val="0"/>
              </a:spcBef>
              <a:spcAft>
                <a:spcPct val="0"/>
              </a:spcAft>
              <a:buNone/>
              <a:defRPr lang="en-US" sz="1600" i="1" kern="1200" dirty="0" smtClean="0">
                <a:solidFill>
                  <a:srgbClr val="FF0000"/>
                </a:solidFill>
                <a:latin typeface="Arial" panose="020B0604020202020204" pitchFamily="34" charset="0"/>
                <a:ea typeface="+mn-ea"/>
                <a:cs typeface="Arial" panose="020B0604020202020204" pitchFamily="34" charset="0"/>
              </a:defRPr>
            </a:lvl1pPr>
            <a:lvl2pPr algn="r" rtl="0" eaLnBrk="1" fontAlgn="base" hangingPunct="1">
              <a:spcBef>
                <a:spcPct val="0"/>
              </a:spcBef>
              <a:spcAft>
                <a:spcPct val="0"/>
              </a:spcAft>
              <a:defRPr lang="en-US" sz="1600" kern="1200" dirty="0">
                <a:solidFill>
                  <a:schemeClr val="bg1">
                    <a:lumMod val="65000"/>
                  </a:schemeClr>
                </a:solidFill>
                <a:latin typeface="Arial" panose="020B0604020202020204" pitchFamily="34" charset="0"/>
                <a:ea typeface="+mn-ea"/>
                <a:cs typeface="Arial" panose="020B0604020202020204" pitchFamily="34" charset="0"/>
              </a:defRPr>
            </a:lvl2pPr>
          </a:lstStyle>
          <a:p>
            <a:pPr lvl="0"/>
            <a:r>
              <a:rPr lang="en-US" dirty="0"/>
              <a:t>Monday, July 10th</a:t>
            </a:r>
          </a:p>
        </p:txBody>
      </p:sp>
      <p:sp>
        <p:nvSpPr>
          <p:cNvPr id="15" name="Text Placeholder 15">
            <a:extLst>
              <a:ext uri="{FF2B5EF4-FFF2-40B4-BE49-F238E27FC236}">
                <a16:creationId xmlns:a16="http://schemas.microsoft.com/office/drawing/2014/main" id="{ADDDC3CA-3A56-3E71-00CE-2297E9593D76}"/>
              </a:ext>
            </a:extLst>
          </p:cNvPr>
          <p:cNvSpPr>
            <a:spLocks noGrp="1"/>
          </p:cNvSpPr>
          <p:nvPr>
            <p:ph type="body" sz="quarter" idx="11" hasCustomPrompt="1"/>
          </p:nvPr>
        </p:nvSpPr>
        <p:spPr>
          <a:xfrm>
            <a:off x="5091113" y="5673094"/>
            <a:ext cx="3244850" cy="271161"/>
          </a:xfrm>
          <a:noFill/>
        </p:spPr>
        <p:txBody>
          <a:bodyPr>
            <a:normAutofit fontScale="92500" lnSpcReduction="20000"/>
          </a:bodyPr>
          <a:lstStyle>
            <a:lvl1pPr marL="0" indent="0" algn="r" rtl="0" eaLnBrk="1" fontAlgn="base" hangingPunct="1">
              <a:spcBef>
                <a:spcPct val="0"/>
              </a:spcBef>
              <a:spcAft>
                <a:spcPct val="0"/>
              </a:spcAft>
              <a:buNone/>
              <a:defRPr lang="en-US" sz="1600" i="0" kern="1200" dirty="0" smtClean="0">
                <a:solidFill>
                  <a:schemeClr val="bg2">
                    <a:lumMod val="65000"/>
                  </a:schemeClr>
                </a:solidFill>
                <a:latin typeface="Arial" panose="020B0604020202020204" pitchFamily="34" charset="0"/>
                <a:ea typeface="+mn-ea"/>
                <a:cs typeface="Arial" panose="020B0604020202020204" pitchFamily="34" charset="0"/>
              </a:defRPr>
            </a:lvl1pPr>
            <a:lvl2pPr algn="r" rtl="0" eaLnBrk="1" fontAlgn="base" hangingPunct="1">
              <a:spcBef>
                <a:spcPct val="0"/>
              </a:spcBef>
              <a:spcAft>
                <a:spcPct val="0"/>
              </a:spcAft>
              <a:defRPr lang="en-US" sz="1600" kern="1200" dirty="0">
                <a:solidFill>
                  <a:schemeClr val="bg1">
                    <a:lumMod val="65000"/>
                  </a:schemeClr>
                </a:solidFill>
                <a:latin typeface="Arial" panose="020B0604020202020204" pitchFamily="34" charset="0"/>
                <a:ea typeface="+mn-ea"/>
                <a:cs typeface="Arial" panose="020B0604020202020204" pitchFamily="34" charset="0"/>
              </a:defRPr>
            </a:lvl2pPr>
          </a:lstStyle>
          <a:p>
            <a:pPr lvl="0"/>
            <a:r>
              <a:rPr lang="en-US" dirty="0"/>
              <a:t>10:00 AM – 11:15 AM</a:t>
            </a:r>
          </a:p>
        </p:txBody>
      </p:sp>
      <p:sp>
        <p:nvSpPr>
          <p:cNvPr id="16" name="Text Placeholder 15">
            <a:extLst>
              <a:ext uri="{FF2B5EF4-FFF2-40B4-BE49-F238E27FC236}">
                <a16:creationId xmlns:a16="http://schemas.microsoft.com/office/drawing/2014/main" id="{362C21D8-1733-5516-66D8-25E197E51A3E}"/>
              </a:ext>
            </a:extLst>
          </p:cNvPr>
          <p:cNvSpPr>
            <a:spLocks noGrp="1"/>
          </p:cNvSpPr>
          <p:nvPr>
            <p:ph type="body" sz="quarter" idx="12" hasCustomPrompt="1"/>
          </p:nvPr>
        </p:nvSpPr>
        <p:spPr>
          <a:xfrm>
            <a:off x="5091113" y="5944255"/>
            <a:ext cx="3244850" cy="271161"/>
          </a:xfrm>
          <a:noFill/>
        </p:spPr>
        <p:txBody>
          <a:bodyPr>
            <a:normAutofit fontScale="92500" lnSpcReduction="20000"/>
          </a:bodyPr>
          <a:lstStyle>
            <a:lvl1pPr marL="0" indent="0" algn="r" rtl="0" eaLnBrk="1" fontAlgn="base" hangingPunct="1">
              <a:spcBef>
                <a:spcPct val="0"/>
              </a:spcBef>
              <a:spcAft>
                <a:spcPct val="0"/>
              </a:spcAft>
              <a:buNone/>
              <a:defRPr lang="en-US" sz="1600" i="0" kern="1200" dirty="0" smtClean="0">
                <a:solidFill>
                  <a:schemeClr val="bg2">
                    <a:lumMod val="65000"/>
                  </a:schemeClr>
                </a:solidFill>
                <a:latin typeface="Arial" panose="020B0604020202020204" pitchFamily="34" charset="0"/>
                <a:ea typeface="+mn-ea"/>
                <a:cs typeface="Arial" panose="020B0604020202020204" pitchFamily="34" charset="0"/>
              </a:defRPr>
            </a:lvl1pPr>
            <a:lvl2pPr algn="r" rtl="0" eaLnBrk="1" fontAlgn="base" hangingPunct="1">
              <a:spcBef>
                <a:spcPct val="0"/>
              </a:spcBef>
              <a:spcAft>
                <a:spcPct val="0"/>
              </a:spcAft>
              <a:defRPr lang="en-US" sz="1600" kern="1200" dirty="0">
                <a:solidFill>
                  <a:schemeClr val="bg1">
                    <a:lumMod val="65000"/>
                  </a:schemeClr>
                </a:solidFill>
                <a:latin typeface="Arial" panose="020B0604020202020204" pitchFamily="34" charset="0"/>
                <a:ea typeface="+mn-ea"/>
                <a:cs typeface="Arial" panose="020B0604020202020204" pitchFamily="34" charset="0"/>
              </a:defRPr>
            </a:lvl2pPr>
          </a:lstStyle>
          <a:p>
            <a:pPr lvl="0"/>
            <a:r>
              <a:rPr lang="en-US" dirty="0"/>
              <a:t>Dr. Bill Hardy</a:t>
            </a:r>
          </a:p>
        </p:txBody>
      </p:sp>
    </p:spTree>
    <p:extLst>
      <p:ext uri="{BB962C8B-B14F-4D97-AF65-F5344CB8AC3E}">
        <p14:creationId xmlns:p14="http://schemas.microsoft.com/office/powerpoint/2010/main" val="2339861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idx="1"/>
            <p:extLst>
              <p:ext uri="{D42A27DB-BD31-4B8C-83A1-F6EECF244321}">
                <p14:modId xmlns:p14="http://schemas.microsoft.com/office/powerpoint/2010/main" val="2518315692"/>
              </p:ext>
            </p:extLst>
          </p:nvPr>
        </p:nvGraphicFramePr>
        <p:xfrm>
          <a:off x="457200" y="1456055"/>
          <a:ext cx="8229600" cy="3810000"/>
        </p:xfrm>
        <a:graphic>
          <a:graphicData uri="http://schemas.openxmlformats.org/drawingml/2006/table">
            <a:tbl>
              <a:tblPr>
                <a:tableStyleId>{5C22544A-7EE6-4342-B048-85BDC9FD1C3A}</a:tableStyleId>
              </a:tblPr>
              <a:tblGrid>
                <a:gridCol w="1601024">
                  <a:extLst>
                    <a:ext uri="{9D8B030D-6E8A-4147-A177-3AD203B41FA5}">
                      <a16:colId xmlns:a16="http://schemas.microsoft.com/office/drawing/2014/main" val="20000"/>
                    </a:ext>
                  </a:extLst>
                </a:gridCol>
                <a:gridCol w="960856">
                  <a:extLst>
                    <a:ext uri="{9D8B030D-6E8A-4147-A177-3AD203B41FA5}">
                      <a16:colId xmlns:a16="http://schemas.microsoft.com/office/drawing/2014/main" val="20001"/>
                    </a:ext>
                  </a:extLst>
                </a:gridCol>
                <a:gridCol w="2049383">
                  <a:extLst>
                    <a:ext uri="{9D8B030D-6E8A-4147-A177-3AD203B41FA5}">
                      <a16:colId xmlns:a16="http://schemas.microsoft.com/office/drawing/2014/main" val="20002"/>
                    </a:ext>
                  </a:extLst>
                </a:gridCol>
                <a:gridCol w="882802">
                  <a:extLst>
                    <a:ext uri="{9D8B030D-6E8A-4147-A177-3AD203B41FA5}">
                      <a16:colId xmlns:a16="http://schemas.microsoft.com/office/drawing/2014/main" val="20003"/>
                    </a:ext>
                  </a:extLst>
                </a:gridCol>
                <a:gridCol w="838631">
                  <a:extLst>
                    <a:ext uri="{9D8B030D-6E8A-4147-A177-3AD203B41FA5}">
                      <a16:colId xmlns:a16="http://schemas.microsoft.com/office/drawing/2014/main" val="20004"/>
                    </a:ext>
                  </a:extLst>
                </a:gridCol>
                <a:gridCol w="1896904">
                  <a:extLst>
                    <a:ext uri="{9D8B030D-6E8A-4147-A177-3AD203B41FA5}">
                      <a16:colId xmlns:a16="http://schemas.microsoft.com/office/drawing/2014/main" val="20005"/>
                    </a:ext>
                  </a:extLst>
                </a:gridCol>
              </a:tblGrid>
              <a:tr h="435653">
                <a:tc>
                  <a:txBody>
                    <a:bodyPr/>
                    <a:lstStyle/>
                    <a:p>
                      <a:pPr marL="0" marR="0">
                        <a:spcBef>
                          <a:spcPts val="0"/>
                        </a:spcBef>
                        <a:spcAft>
                          <a:spcPts val="0"/>
                        </a:spcAft>
                      </a:pPr>
                      <a:r>
                        <a:rPr lang="en-US" sz="1000" strike="sngStrike" dirty="0">
                          <a:effectLst/>
                        </a:rPr>
                        <a:t>ANSI C12.25 (Placeholder)</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strike="sngStrike" dirty="0">
                          <a:effectLst/>
                        </a:rPr>
                        <a:t>Discussion</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In Service Performance</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strike="sngStrike" dirty="0">
                          <a:effectLst/>
                        </a:rPr>
                        <a:t>SC 25</a:t>
                      </a:r>
                      <a:endParaRPr lang="en-US" sz="1000" dirty="0">
                        <a:effectLst/>
                      </a:endParaRPr>
                    </a:p>
                    <a:p>
                      <a:pPr marL="0" marR="0" algn="ctr">
                        <a:spcBef>
                          <a:spcPts val="0"/>
                        </a:spcBef>
                        <a:spcAft>
                          <a:spcPts val="0"/>
                        </a:spcAft>
                      </a:pPr>
                      <a:r>
                        <a:rPr lang="en-US" sz="1000" strike="sngStrike" dirty="0">
                          <a:effectLst/>
                        </a:rPr>
                        <a:t>Lawton</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strike="sngStrike" dirty="0">
                          <a:effectLst/>
                        </a:rPr>
                        <a:t>8EI-1TC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strike="sngStrike" dirty="0">
                          <a:effectLst/>
                        </a:rPr>
                        <a:t>Drafting Requirements. May be revision to existing ANSI Std</a:t>
                      </a:r>
                      <a:endParaRPr lang="en-US" sz="1000" dirty="0">
                        <a:effectLst/>
                      </a:endParaRPr>
                    </a:p>
                    <a:p>
                      <a:pPr marL="0" marR="0">
                        <a:spcBef>
                          <a:spcPts val="0"/>
                        </a:spcBef>
                        <a:spcAft>
                          <a:spcPts val="0"/>
                        </a:spcAft>
                      </a:pPr>
                      <a:r>
                        <a:rPr lang="en-US" sz="1000" dirty="0">
                          <a:effectLst/>
                        </a:rPr>
                        <a:t>Included in C12.1 now</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0"/>
                  </a:ext>
                </a:extLst>
              </a:tr>
              <a:tr h="145218">
                <a:tc>
                  <a:txBody>
                    <a:bodyPr/>
                    <a:lstStyle/>
                    <a:p>
                      <a:pPr marL="0" marR="0">
                        <a:spcBef>
                          <a:spcPts val="0"/>
                        </a:spcBef>
                        <a:spcAft>
                          <a:spcPts val="0"/>
                        </a:spcAft>
                      </a:pPr>
                      <a:r>
                        <a:rPr lang="en-US" sz="1000" dirty="0">
                          <a:effectLst/>
                        </a:rPr>
                        <a:t>ANSI C12.26 (Placeholder)</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 </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Communication Interface Module</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SC17</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8EI-1TC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Inactive</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1"/>
                  </a:ext>
                </a:extLst>
              </a:tr>
              <a:tr h="145218">
                <a:tc>
                  <a:txBody>
                    <a:bodyPr/>
                    <a:lstStyle/>
                    <a:p>
                      <a:pPr marL="0" marR="0">
                        <a:spcBef>
                          <a:spcPts val="0"/>
                        </a:spcBef>
                        <a:spcAft>
                          <a:spcPts val="0"/>
                        </a:spcAft>
                      </a:pPr>
                      <a:r>
                        <a:rPr lang="en-US" sz="1000" dirty="0">
                          <a:effectLst/>
                        </a:rPr>
                        <a:t>ANSI C12.27 (Placeholder)</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 </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Meter Upgradeability</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SC27</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8EI-1 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Project on hold as of Fall 2014</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2"/>
                  </a:ext>
                </a:extLst>
              </a:tr>
              <a:tr h="290435">
                <a:tc>
                  <a:txBody>
                    <a:bodyPr/>
                    <a:lstStyle/>
                    <a:p>
                      <a:pPr marL="0" marR="0">
                        <a:spcBef>
                          <a:spcPts val="0"/>
                        </a:spcBef>
                        <a:spcAft>
                          <a:spcPts val="0"/>
                        </a:spcAft>
                      </a:pPr>
                      <a:r>
                        <a:rPr lang="en-US" sz="1000" dirty="0">
                          <a:effectLst/>
                        </a:rPr>
                        <a:t>ANSI C12.29 (Placeholder)</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 </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Field Testing of Metering Sites</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SC29</a:t>
                      </a:r>
                    </a:p>
                    <a:p>
                      <a:pPr marL="0" marR="0" algn="ctr">
                        <a:spcBef>
                          <a:spcPts val="0"/>
                        </a:spcBef>
                        <a:spcAft>
                          <a:spcPts val="0"/>
                        </a:spcAft>
                      </a:pPr>
                      <a:r>
                        <a:rPr lang="en-US" sz="1000" dirty="0">
                          <a:effectLst/>
                        </a:rPr>
                        <a:t>Hardy</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8EI-1TC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Discussion Phase -Working Group Active</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3"/>
                  </a:ext>
                </a:extLst>
              </a:tr>
              <a:tr h="435653">
                <a:tc>
                  <a:txBody>
                    <a:bodyPr/>
                    <a:lstStyle/>
                    <a:p>
                      <a:pPr marL="0" marR="0">
                        <a:spcBef>
                          <a:spcPts val="0"/>
                        </a:spcBef>
                        <a:spcAft>
                          <a:spcPts val="0"/>
                        </a:spcAft>
                      </a:pPr>
                      <a:r>
                        <a:rPr lang="en-US" sz="1000" dirty="0">
                          <a:effectLst/>
                        </a:rPr>
                        <a:t>ANSI Registered C12.30 TR </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In progress</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Test Requirements for:</a:t>
                      </a:r>
                    </a:p>
                    <a:p>
                      <a:pPr marL="0" marR="0">
                        <a:spcBef>
                          <a:spcPts val="0"/>
                        </a:spcBef>
                        <a:spcAft>
                          <a:spcPts val="0"/>
                        </a:spcAft>
                      </a:pPr>
                      <a:r>
                        <a:rPr lang="en-US" sz="1000" dirty="0">
                          <a:effectLst/>
                        </a:rPr>
                        <a:t>Metering Devices Equipped with Service Switches</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SC1</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8EI-1TC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Technical Report</a:t>
                      </a:r>
                    </a:p>
                    <a:p>
                      <a:pPr marL="0" marR="0">
                        <a:spcBef>
                          <a:spcPts val="0"/>
                        </a:spcBef>
                        <a:spcAft>
                          <a:spcPts val="0"/>
                        </a:spcAft>
                      </a:pPr>
                      <a:r>
                        <a:rPr lang="en-US" sz="1000" dirty="0">
                          <a:effectLst/>
                        </a:rPr>
                        <a:t>NEMA C&amp;S approved.  Registered February 16, 2014.</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4"/>
                  </a:ext>
                </a:extLst>
              </a:tr>
              <a:tr h="145218">
                <a:tc>
                  <a:txBody>
                    <a:bodyPr/>
                    <a:lstStyle/>
                    <a:p>
                      <a:pPr marL="0" marR="0">
                        <a:spcBef>
                          <a:spcPts val="0"/>
                        </a:spcBef>
                        <a:spcAft>
                          <a:spcPts val="0"/>
                        </a:spcAft>
                      </a:pPr>
                      <a:r>
                        <a:rPr lang="en-US" sz="1000" dirty="0">
                          <a:effectLst/>
                        </a:rPr>
                        <a:t>ANSI C12.31 (Placeholder)</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New SC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VA Standard Subcommittee</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 31</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8EI-1TC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C12SC31 Formed St. Louis Oct 2014</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5"/>
                  </a:ext>
                </a:extLst>
              </a:tr>
              <a:tr h="145218">
                <a:tc>
                  <a:txBody>
                    <a:bodyPr/>
                    <a:lstStyle/>
                    <a:p>
                      <a:pPr marL="0" marR="0">
                        <a:spcBef>
                          <a:spcPts val="0"/>
                        </a:spcBef>
                        <a:spcAft>
                          <a:spcPts val="0"/>
                        </a:spcAft>
                      </a:pPr>
                      <a:r>
                        <a:rPr lang="en-US" sz="1000" dirty="0">
                          <a:effectLst/>
                        </a:rPr>
                        <a:t>ANSI C12.46 (Placeholder)</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New SC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OIML</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SC46</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8EI-1TC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Developing Draft</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6"/>
                  </a:ext>
                </a:extLst>
              </a:tr>
              <a:tr h="435653">
                <a:tc>
                  <a:txBody>
                    <a:bodyPr/>
                    <a:lstStyle/>
                    <a:p>
                      <a:pPr marL="0" marR="0">
                        <a:spcBef>
                          <a:spcPts val="0"/>
                        </a:spcBef>
                        <a:spcAft>
                          <a:spcPts val="0"/>
                        </a:spcAft>
                      </a:pPr>
                      <a:r>
                        <a:rPr lang="en-US" sz="1000" dirty="0">
                          <a:effectLst/>
                        </a:rPr>
                        <a:t>C12-IEC 62056-5-3 ED3</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 </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ELECTRICITY METERING DATA EXCHANGE - THE DLMS/COSEM SUITE - Part 5-3:DLMS/COSEM application layer</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USNC TC 13/C12</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8EI-1TC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PINS filled April 2018</a:t>
                      </a:r>
                    </a:p>
                    <a:p>
                      <a:pPr marL="0" marR="0">
                        <a:spcBef>
                          <a:spcPts val="0"/>
                        </a:spcBef>
                        <a:spcAft>
                          <a:spcPts val="0"/>
                        </a:spcAft>
                      </a:pPr>
                      <a:r>
                        <a:rPr lang="en-US" sz="1000" dirty="0">
                          <a:effectLst/>
                        </a:rPr>
                        <a:t>Passed Ballot. In comment resolution.</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7"/>
                  </a:ext>
                </a:extLst>
              </a:tr>
              <a:tr h="580870">
                <a:tc>
                  <a:txBody>
                    <a:bodyPr/>
                    <a:lstStyle/>
                    <a:p>
                      <a:pPr marL="0" marR="0">
                        <a:spcBef>
                          <a:spcPts val="0"/>
                        </a:spcBef>
                        <a:spcAft>
                          <a:spcPts val="0"/>
                        </a:spcAft>
                      </a:pPr>
                      <a:r>
                        <a:rPr lang="en-US" sz="1000" dirty="0">
                          <a:effectLst/>
                        </a:rPr>
                        <a:t>C12-IEC 62056-6-1 ED3</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 </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ELECTRICITY METERING DATA EXCHANGE - THE DLMS/COSEM SUITE - Part 6-1: Object Identification System (OBIS)</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USNC TC 13/C12</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8EI-1TC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PINS filled April 2018</a:t>
                      </a:r>
                    </a:p>
                    <a:p>
                      <a:pPr marL="0" marR="0">
                        <a:spcBef>
                          <a:spcPts val="0"/>
                        </a:spcBef>
                        <a:spcAft>
                          <a:spcPts val="0"/>
                        </a:spcAft>
                      </a:pPr>
                      <a:r>
                        <a:rPr lang="en-US" sz="1000" dirty="0">
                          <a:effectLst/>
                        </a:rPr>
                        <a:t>Passed Ballot. In comment resolution.</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8"/>
                  </a:ext>
                </a:extLst>
              </a:tr>
              <a:tr h="435653">
                <a:tc>
                  <a:txBody>
                    <a:bodyPr/>
                    <a:lstStyle/>
                    <a:p>
                      <a:pPr marL="0" marR="0">
                        <a:spcBef>
                          <a:spcPts val="0"/>
                        </a:spcBef>
                        <a:spcAft>
                          <a:spcPts val="0"/>
                        </a:spcAft>
                      </a:pPr>
                      <a:r>
                        <a:rPr lang="en-US" sz="1000" dirty="0">
                          <a:effectLst/>
                        </a:rPr>
                        <a:t>C12-IEC 62056-6-2 ED3</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 </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ELECTRICITY METERING DATA EXCHANGE - THE DLMS/COSEM SUITE - Part 6-2: COSEM interface classes</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USNC TC 13/C12</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8EI-1TC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PINS filled April 2018</a:t>
                      </a:r>
                    </a:p>
                    <a:p>
                      <a:pPr marL="0" marR="0">
                        <a:spcBef>
                          <a:spcPts val="0"/>
                        </a:spcBef>
                        <a:spcAft>
                          <a:spcPts val="0"/>
                        </a:spcAft>
                      </a:pPr>
                      <a:r>
                        <a:rPr lang="en-US" sz="1000" dirty="0">
                          <a:effectLst/>
                        </a:rPr>
                        <a:t>Passed Ballot. In comment resolution.</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9"/>
                  </a:ext>
                </a:extLst>
              </a:tr>
            </a:tbl>
          </a:graphicData>
        </a:graphic>
      </p:graphicFrame>
      <p:sp>
        <p:nvSpPr>
          <p:cNvPr id="5" name="Rectangle 1"/>
          <p:cNvSpPr>
            <a:spLocks noChangeArrowheads="1"/>
          </p:cNvSpPr>
          <p:nvPr/>
        </p:nvSpPr>
        <p:spPr bwMode="auto">
          <a:xfrm>
            <a:off x="457200" y="14255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3" name="Footer Placeholder 2">
            <a:extLst>
              <a:ext uri="{FF2B5EF4-FFF2-40B4-BE49-F238E27FC236}">
                <a16:creationId xmlns:a16="http://schemas.microsoft.com/office/drawing/2014/main" id="{21F3E929-B419-4054-8D77-B2A133B52F17}"/>
              </a:ext>
            </a:extLst>
          </p:cNvPr>
          <p:cNvSpPr>
            <a:spLocks noGrp="1"/>
          </p:cNvSpPr>
          <p:nvPr>
            <p:ph type="ftr" sz="quarter" idx="3"/>
          </p:nvPr>
        </p:nvSpPr>
        <p:spPr/>
        <p:txBody>
          <a:bodyPr/>
          <a:lstStyle/>
          <a:p>
            <a:r>
              <a:rPr lang="en-US" dirty="0"/>
              <a:t>tescometering.com</a:t>
            </a:r>
          </a:p>
        </p:txBody>
      </p:sp>
      <p:sp>
        <p:nvSpPr>
          <p:cNvPr id="4" name="Slide Number Placeholder 3">
            <a:extLst>
              <a:ext uri="{FF2B5EF4-FFF2-40B4-BE49-F238E27FC236}">
                <a16:creationId xmlns:a16="http://schemas.microsoft.com/office/drawing/2014/main" id="{56FFC906-4608-400F-9F2F-AA7932E3E074}"/>
              </a:ext>
            </a:extLst>
          </p:cNvPr>
          <p:cNvSpPr>
            <a:spLocks noGrp="1"/>
          </p:cNvSpPr>
          <p:nvPr>
            <p:ph type="sldNum" sz="quarter" idx="4"/>
          </p:nvPr>
        </p:nvSpPr>
        <p:spPr/>
        <p:txBody>
          <a:bodyPr/>
          <a:lstStyle/>
          <a:p>
            <a:fld id="{4BEAC4C4-F0A7-4B61-A827-E4198D078267}" type="slidenum">
              <a:rPr lang="en-US" smtClean="0"/>
              <a:t>10</a:t>
            </a:fld>
            <a:endParaRPr lang="en-US" dirty="0"/>
          </a:p>
        </p:txBody>
      </p:sp>
      <p:sp>
        <p:nvSpPr>
          <p:cNvPr id="9" name="Title 1">
            <a:extLst>
              <a:ext uri="{FF2B5EF4-FFF2-40B4-BE49-F238E27FC236}">
                <a16:creationId xmlns:a16="http://schemas.microsoft.com/office/drawing/2014/main" id="{168A6EDD-BFED-4FD8-B648-15689B0CA05E}"/>
              </a:ext>
            </a:extLst>
          </p:cNvPr>
          <p:cNvSpPr>
            <a:spLocks noGrp="1"/>
          </p:cNvSpPr>
          <p:nvPr>
            <p:ph type="title"/>
          </p:nvPr>
        </p:nvSpPr>
        <p:spPr>
          <a:xfrm>
            <a:off x="1143000" y="234568"/>
            <a:ext cx="7663249" cy="679832"/>
          </a:xfrm>
        </p:spPr>
        <p:txBody>
          <a:bodyPr/>
          <a:lstStyle/>
          <a:p>
            <a:r>
              <a:rPr lang="en-US" sz="2700" dirty="0"/>
              <a:t>ANSI Standards Related to Electric Metering (cont.)</a:t>
            </a:r>
          </a:p>
        </p:txBody>
      </p:sp>
    </p:spTree>
    <p:extLst>
      <p:ext uri="{BB962C8B-B14F-4D97-AF65-F5344CB8AC3E}">
        <p14:creationId xmlns:p14="http://schemas.microsoft.com/office/powerpoint/2010/main" val="45057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13689434"/>
              </p:ext>
            </p:extLst>
          </p:nvPr>
        </p:nvGraphicFramePr>
        <p:xfrm>
          <a:off x="457200" y="1397272"/>
          <a:ext cx="8229600" cy="1219200"/>
        </p:xfrm>
        <a:graphic>
          <a:graphicData uri="http://schemas.openxmlformats.org/drawingml/2006/table">
            <a:tbl>
              <a:tblPr>
                <a:tableStyleId>{5C22544A-7EE6-4342-B048-85BDC9FD1C3A}</a:tableStyleId>
              </a:tblPr>
              <a:tblGrid>
                <a:gridCol w="1601024">
                  <a:extLst>
                    <a:ext uri="{9D8B030D-6E8A-4147-A177-3AD203B41FA5}">
                      <a16:colId xmlns:a16="http://schemas.microsoft.com/office/drawing/2014/main" val="20000"/>
                    </a:ext>
                  </a:extLst>
                </a:gridCol>
                <a:gridCol w="960856">
                  <a:extLst>
                    <a:ext uri="{9D8B030D-6E8A-4147-A177-3AD203B41FA5}">
                      <a16:colId xmlns:a16="http://schemas.microsoft.com/office/drawing/2014/main" val="20001"/>
                    </a:ext>
                  </a:extLst>
                </a:gridCol>
                <a:gridCol w="2049383">
                  <a:extLst>
                    <a:ext uri="{9D8B030D-6E8A-4147-A177-3AD203B41FA5}">
                      <a16:colId xmlns:a16="http://schemas.microsoft.com/office/drawing/2014/main" val="20002"/>
                    </a:ext>
                  </a:extLst>
                </a:gridCol>
                <a:gridCol w="882802">
                  <a:extLst>
                    <a:ext uri="{9D8B030D-6E8A-4147-A177-3AD203B41FA5}">
                      <a16:colId xmlns:a16="http://schemas.microsoft.com/office/drawing/2014/main" val="20003"/>
                    </a:ext>
                  </a:extLst>
                </a:gridCol>
                <a:gridCol w="838631">
                  <a:extLst>
                    <a:ext uri="{9D8B030D-6E8A-4147-A177-3AD203B41FA5}">
                      <a16:colId xmlns:a16="http://schemas.microsoft.com/office/drawing/2014/main" val="20004"/>
                    </a:ext>
                  </a:extLst>
                </a:gridCol>
                <a:gridCol w="1896904">
                  <a:extLst>
                    <a:ext uri="{9D8B030D-6E8A-4147-A177-3AD203B41FA5}">
                      <a16:colId xmlns:a16="http://schemas.microsoft.com/office/drawing/2014/main" val="20005"/>
                    </a:ext>
                  </a:extLst>
                </a:gridCol>
              </a:tblGrid>
              <a:tr h="580870">
                <a:tc>
                  <a:txBody>
                    <a:bodyPr/>
                    <a:lstStyle/>
                    <a:p>
                      <a:pPr marL="0" marR="0">
                        <a:spcBef>
                          <a:spcPts val="0"/>
                        </a:spcBef>
                        <a:spcAft>
                          <a:spcPts val="0"/>
                        </a:spcAft>
                      </a:pPr>
                      <a:r>
                        <a:rPr lang="en-US" sz="1000" dirty="0">
                          <a:effectLst/>
                        </a:rPr>
                        <a:t>C12-IEC TS 62056-8-20 ED 1.0</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 </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ELECTRICITY METERING DATA EXCHANGE - THE DLMS/COSEM SUITE - Part 8-20: Mesh communication profile for neighborhood networks,</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USNC TC 13/C12</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8EI-1TC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PINS filled April 2018</a:t>
                      </a:r>
                    </a:p>
                    <a:p>
                      <a:pPr marL="0" marR="0">
                        <a:spcBef>
                          <a:spcPts val="0"/>
                        </a:spcBef>
                        <a:spcAft>
                          <a:spcPts val="0"/>
                        </a:spcAft>
                      </a:pPr>
                      <a:r>
                        <a:rPr lang="en-US" sz="1000" dirty="0">
                          <a:effectLst/>
                        </a:rPr>
                        <a:t>Passed Ballot. In comment resolution.</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0"/>
                  </a:ext>
                </a:extLst>
              </a:tr>
              <a:tr h="435653">
                <a:tc>
                  <a:txBody>
                    <a:bodyPr/>
                    <a:lstStyle/>
                    <a:p>
                      <a:pPr marL="0" marR="0">
                        <a:spcBef>
                          <a:spcPts val="0"/>
                        </a:spcBef>
                        <a:spcAft>
                          <a:spcPts val="0"/>
                        </a:spcAft>
                      </a:pPr>
                      <a:r>
                        <a:rPr lang="en-US" sz="1000" dirty="0">
                          <a:effectLst/>
                        </a:rPr>
                        <a:t>C12-IEC 62056-9-7 ED 1.0</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 </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ELECTRICITY METERING DATA EXCHANGE – Communication profile for TCP-UDP/IP networks</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USNC TC 13/C12</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8EI-1</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PINS filled April 2018</a:t>
                      </a:r>
                    </a:p>
                    <a:p>
                      <a:pPr marL="0" marR="0">
                        <a:spcBef>
                          <a:spcPts val="0"/>
                        </a:spcBef>
                        <a:spcAft>
                          <a:spcPts val="0"/>
                        </a:spcAft>
                      </a:pPr>
                      <a:r>
                        <a:rPr lang="en-US" sz="1000" dirty="0">
                          <a:effectLst/>
                        </a:rPr>
                        <a:t>Passed Ballot. In comment resolution.</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1"/>
                  </a:ext>
                </a:extLst>
              </a:tr>
            </a:tbl>
          </a:graphicData>
        </a:graphic>
      </p:graphicFrame>
      <p:sp>
        <p:nvSpPr>
          <p:cNvPr id="5" name="Rectangle 1"/>
          <p:cNvSpPr>
            <a:spLocks noChangeArrowheads="1"/>
          </p:cNvSpPr>
          <p:nvPr/>
        </p:nvSpPr>
        <p:spPr bwMode="auto">
          <a:xfrm>
            <a:off x="457200" y="14255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3" name="Footer Placeholder 2">
            <a:extLst>
              <a:ext uri="{FF2B5EF4-FFF2-40B4-BE49-F238E27FC236}">
                <a16:creationId xmlns:a16="http://schemas.microsoft.com/office/drawing/2014/main" id="{6E8F216E-C291-4117-AD1D-626583169E0E}"/>
              </a:ext>
            </a:extLst>
          </p:cNvPr>
          <p:cNvSpPr>
            <a:spLocks noGrp="1"/>
          </p:cNvSpPr>
          <p:nvPr>
            <p:ph type="ftr" sz="quarter" idx="3"/>
          </p:nvPr>
        </p:nvSpPr>
        <p:spPr/>
        <p:txBody>
          <a:bodyPr/>
          <a:lstStyle/>
          <a:p>
            <a:r>
              <a:rPr lang="en-US" dirty="0"/>
              <a:t>tescometering.com</a:t>
            </a:r>
          </a:p>
        </p:txBody>
      </p:sp>
      <p:sp>
        <p:nvSpPr>
          <p:cNvPr id="6" name="Slide Number Placeholder 5">
            <a:extLst>
              <a:ext uri="{FF2B5EF4-FFF2-40B4-BE49-F238E27FC236}">
                <a16:creationId xmlns:a16="http://schemas.microsoft.com/office/drawing/2014/main" id="{840CF202-A75E-459F-9D59-A1D063495A66}"/>
              </a:ext>
            </a:extLst>
          </p:cNvPr>
          <p:cNvSpPr>
            <a:spLocks noGrp="1"/>
          </p:cNvSpPr>
          <p:nvPr>
            <p:ph type="sldNum" sz="quarter" idx="4"/>
          </p:nvPr>
        </p:nvSpPr>
        <p:spPr/>
        <p:txBody>
          <a:bodyPr/>
          <a:lstStyle/>
          <a:p>
            <a:fld id="{4BEAC4C4-F0A7-4B61-A827-E4198D078267}" type="slidenum">
              <a:rPr lang="en-US" smtClean="0"/>
              <a:t>11</a:t>
            </a:fld>
            <a:endParaRPr lang="en-US" dirty="0"/>
          </a:p>
        </p:txBody>
      </p:sp>
      <p:sp>
        <p:nvSpPr>
          <p:cNvPr id="9" name="Title 1">
            <a:extLst>
              <a:ext uri="{FF2B5EF4-FFF2-40B4-BE49-F238E27FC236}">
                <a16:creationId xmlns:a16="http://schemas.microsoft.com/office/drawing/2014/main" id="{3D660AD8-8004-43D9-8D1F-E5E5FCA0397E}"/>
              </a:ext>
            </a:extLst>
          </p:cNvPr>
          <p:cNvSpPr>
            <a:spLocks noGrp="1"/>
          </p:cNvSpPr>
          <p:nvPr>
            <p:ph type="title"/>
          </p:nvPr>
        </p:nvSpPr>
        <p:spPr>
          <a:xfrm>
            <a:off x="1143000" y="234568"/>
            <a:ext cx="7663249" cy="679832"/>
          </a:xfrm>
        </p:spPr>
        <p:txBody>
          <a:bodyPr/>
          <a:lstStyle/>
          <a:p>
            <a:r>
              <a:rPr lang="en-US" sz="2700" dirty="0"/>
              <a:t>ANSI Standards Related to Electric Metering (cont.)</a:t>
            </a:r>
          </a:p>
        </p:txBody>
      </p:sp>
    </p:spTree>
    <p:extLst>
      <p:ext uri="{BB962C8B-B14F-4D97-AF65-F5344CB8AC3E}">
        <p14:creationId xmlns:p14="http://schemas.microsoft.com/office/powerpoint/2010/main" val="1272961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a:t>ANSI C12 – Sub-Committees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08986761"/>
              </p:ext>
            </p:extLst>
          </p:nvPr>
        </p:nvGraphicFramePr>
        <p:xfrm>
          <a:off x="457200" y="1219200"/>
          <a:ext cx="8229600" cy="4724616"/>
        </p:xfrm>
        <a:graphic>
          <a:graphicData uri="http://schemas.openxmlformats.org/drawingml/2006/table">
            <a:tbl>
              <a:tblPr firstRow="1" bandRow="1">
                <a:tableStyleId>{5940675A-B579-460E-94D1-54222C63F5DA}</a:tableStyleId>
              </a:tblPr>
              <a:tblGrid>
                <a:gridCol w="2491530">
                  <a:extLst>
                    <a:ext uri="{9D8B030D-6E8A-4147-A177-3AD203B41FA5}">
                      <a16:colId xmlns:a16="http://schemas.microsoft.com/office/drawing/2014/main" val="20000"/>
                    </a:ext>
                  </a:extLst>
                </a:gridCol>
                <a:gridCol w="5738070">
                  <a:extLst>
                    <a:ext uri="{9D8B030D-6E8A-4147-A177-3AD203B41FA5}">
                      <a16:colId xmlns:a16="http://schemas.microsoft.com/office/drawing/2014/main" val="20001"/>
                    </a:ext>
                  </a:extLst>
                </a:gridCol>
              </a:tblGrid>
              <a:tr h="501515">
                <a:tc>
                  <a:txBody>
                    <a:bodyPr/>
                    <a:lstStyle/>
                    <a:p>
                      <a:r>
                        <a:rPr lang="en-US" sz="2400" b="1" dirty="0"/>
                        <a:t>Sub-Committee</a:t>
                      </a:r>
                    </a:p>
                  </a:txBody>
                  <a:tcPr anchor="ctr">
                    <a:solidFill>
                      <a:srgbClr val="FFFFCC"/>
                    </a:solidFill>
                  </a:tcPr>
                </a:tc>
                <a:tc>
                  <a:txBody>
                    <a:bodyPr/>
                    <a:lstStyle/>
                    <a:p>
                      <a:r>
                        <a:rPr lang="en-US" sz="2400" b="1" dirty="0"/>
                        <a:t>Standards</a:t>
                      </a:r>
                    </a:p>
                  </a:txBody>
                  <a:tcPr anchor="ctr">
                    <a:solidFill>
                      <a:srgbClr val="FFFFCC"/>
                    </a:solidFill>
                  </a:tcPr>
                </a:tc>
                <a:extLst>
                  <a:ext uri="{0D108BD9-81ED-4DB2-BD59-A6C34878D82A}">
                    <a16:rowId xmlns:a16="http://schemas.microsoft.com/office/drawing/2014/main" val="10000"/>
                  </a:ext>
                </a:extLst>
              </a:tr>
              <a:tr h="501515">
                <a:tc>
                  <a:txBody>
                    <a:bodyPr/>
                    <a:lstStyle/>
                    <a:p>
                      <a:r>
                        <a:rPr lang="en-US" dirty="0"/>
                        <a:t>C12</a:t>
                      </a:r>
                      <a:r>
                        <a:rPr lang="en-US" baseline="0" dirty="0"/>
                        <a:t> SC1</a:t>
                      </a:r>
                      <a:endParaRPr lang="en-US" dirty="0"/>
                    </a:p>
                  </a:txBody>
                  <a:tcPr anchor="ctr"/>
                </a:tc>
                <a:tc>
                  <a:txBody>
                    <a:bodyPr/>
                    <a:lstStyle/>
                    <a:p>
                      <a:r>
                        <a:rPr lang="en-US" dirty="0"/>
                        <a:t>C12.1, C12.4, C12.5, C12.10</a:t>
                      </a:r>
                    </a:p>
                  </a:txBody>
                  <a:tcPr anchor="ctr"/>
                </a:tc>
                <a:extLst>
                  <a:ext uri="{0D108BD9-81ED-4DB2-BD59-A6C34878D82A}">
                    <a16:rowId xmlns:a16="http://schemas.microsoft.com/office/drawing/2014/main" val="10001"/>
                  </a:ext>
                </a:extLst>
              </a:tr>
              <a:tr h="501515">
                <a:tc>
                  <a:txBody>
                    <a:bodyPr/>
                    <a:lstStyle/>
                    <a:p>
                      <a:r>
                        <a:rPr lang="en-US" dirty="0"/>
                        <a:t>C12 SC15</a:t>
                      </a:r>
                    </a:p>
                  </a:txBody>
                  <a:tcPr anchor="ctr"/>
                </a:tc>
                <a:tc>
                  <a:txBody>
                    <a:bodyPr/>
                    <a:lstStyle/>
                    <a:p>
                      <a:r>
                        <a:rPr lang="en-US" dirty="0"/>
                        <a:t>C12.6, C12.7, C12.8, C12.9, C12.11</a:t>
                      </a:r>
                    </a:p>
                  </a:txBody>
                  <a:tcPr anchor="ctr"/>
                </a:tc>
                <a:extLst>
                  <a:ext uri="{0D108BD9-81ED-4DB2-BD59-A6C34878D82A}">
                    <a16:rowId xmlns:a16="http://schemas.microsoft.com/office/drawing/2014/main" val="10002"/>
                  </a:ext>
                </a:extLst>
              </a:tr>
              <a:tr h="501515">
                <a:tc>
                  <a:txBody>
                    <a:bodyPr/>
                    <a:lstStyle/>
                    <a:p>
                      <a:r>
                        <a:rPr lang="en-US" dirty="0"/>
                        <a:t>C12 SC16</a:t>
                      </a:r>
                    </a:p>
                  </a:txBody>
                  <a:tcPr anchor="ctr"/>
                </a:tc>
                <a:tc>
                  <a:txBody>
                    <a:bodyPr/>
                    <a:lstStyle/>
                    <a:p>
                      <a:r>
                        <a:rPr lang="en-US" dirty="0"/>
                        <a:t>C12.20, C12.24</a:t>
                      </a:r>
                    </a:p>
                  </a:txBody>
                  <a:tcPr anchor="ctr"/>
                </a:tc>
                <a:extLst>
                  <a:ext uri="{0D108BD9-81ED-4DB2-BD59-A6C34878D82A}">
                    <a16:rowId xmlns:a16="http://schemas.microsoft.com/office/drawing/2014/main" val="10003"/>
                  </a:ext>
                </a:extLst>
              </a:tr>
              <a:tr h="501515">
                <a:tc>
                  <a:txBody>
                    <a:bodyPr/>
                    <a:lstStyle/>
                    <a:p>
                      <a:r>
                        <a:rPr lang="en-US" dirty="0"/>
                        <a:t>C12 SC17</a:t>
                      </a:r>
                    </a:p>
                  </a:txBody>
                  <a:tcPr anchor="ctr"/>
                </a:tc>
                <a:tc>
                  <a:txBody>
                    <a:bodyPr/>
                    <a:lstStyle/>
                    <a:p>
                      <a:r>
                        <a:rPr lang="en-US" dirty="0"/>
                        <a:t>C12.18, C12.19, C12.21, C12.22, C12.23, C12.26</a:t>
                      </a:r>
                    </a:p>
                  </a:txBody>
                  <a:tcPr anchor="ctr"/>
                </a:tc>
                <a:extLst>
                  <a:ext uri="{0D108BD9-81ED-4DB2-BD59-A6C34878D82A}">
                    <a16:rowId xmlns:a16="http://schemas.microsoft.com/office/drawing/2014/main" val="10004"/>
                  </a:ext>
                </a:extLst>
              </a:tr>
              <a:tr h="5015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C12</a:t>
                      </a:r>
                      <a:r>
                        <a:rPr lang="en-US" baseline="0" dirty="0"/>
                        <a:t> SC29</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C12.29 Standard for Field Testing</a:t>
                      </a:r>
                      <a:r>
                        <a:rPr lang="en-US" baseline="0" dirty="0"/>
                        <a:t> of Metering Sites</a:t>
                      </a:r>
                      <a:endParaRPr lang="en-US" dirty="0"/>
                    </a:p>
                  </a:txBody>
                  <a:tcPr anchor="ctr"/>
                </a:tc>
                <a:extLst>
                  <a:ext uri="{0D108BD9-81ED-4DB2-BD59-A6C34878D82A}">
                    <a16:rowId xmlns:a16="http://schemas.microsoft.com/office/drawing/2014/main" val="10006"/>
                  </a:ext>
                </a:extLst>
              </a:tr>
              <a:tr h="5015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C12 SC31</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C12.31 VA Measurement Standard</a:t>
                      </a:r>
                    </a:p>
                  </a:txBody>
                  <a:tcPr anchor="ctr"/>
                </a:tc>
                <a:extLst>
                  <a:ext uri="{0D108BD9-81ED-4DB2-BD59-A6C34878D82A}">
                    <a16:rowId xmlns:a16="http://schemas.microsoft.com/office/drawing/2014/main" val="10007"/>
                  </a:ext>
                </a:extLst>
              </a:tr>
              <a:tr h="1214011">
                <a:tc>
                  <a:txBody>
                    <a:bodyPr/>
                    <a:lstStyle/>
                    <a:p>
                      <a:r>
                        <a:rPr lang="en-US" dirty="0"/>
                        <a:t>C12 SC46</a:t>
                      </a:r>
                    </a:p>
                  </a:txBody>
                  <a:tcPr anchor="ctr"/>
                </a:tc>
                <a:tc>
                  <a:txBody>
                    <a:bodyPr/>
                    <a:lstStyle/>
                    <a:p>
                      <a:r>
                        <a:rPr lang="en-GB" sz="1800" b="0" kern="1200" dirty="0">
                          <a:solidFill>
                            <a:schemeClr val="tx1"/>
                          </a:solidFill>
                          <a:latin typeface="+mn-lt"/>
                          <a:ea typeface="+mn-ea"/>
                          <a:cs typeface="+mn-cs"/>
                        </a:rPr>
                        <a:t>C12.46 American National Standard for Electricity Meters</a:t>
                      </a:r>
                      <a:r>
                        <a:rPr lang="en-GB" sz="1800" b="0" kern="1200" baseline="0" dirty="0">
                          <a:solidFill>
                            <a:schemeClr val="tx1"/>
                          </a:solidFill>
                          <a:latin typeface="+mn-lt"/>
                          <a:ea typeface="+mn-ea"/>
                          <a:cs typeface="+mn-cs"/>
                        </a:rPr>
                        <a:t> - </a:t>
                      </a:r>
                      <a:r>
                        <a:rPr lang="en-GB" sz="1800" b="0" kern="1200" dirty="0">
                          <a:solidFill>
                            <a:schemeClr val="tx1"/>
                          </a:solidFill>
                          <a:latin typeface="+mn-lt"/>
                          <a:ea typeface="+mn-ea"/>
                          <a:cs typeface="+mn-cs"/>
                        </a:rPr>
                        <a:t>0.1, 0.2 and 0.5 Accuracy Classes for the Measurement of Active, Apparent and Reactive Power</a:t>
                      </a:r>
                      <a:endParaRPr lang="en-US" sz="1800" b="0" kern="1200" dirty="0">
                        <a:solidFill>
                          <a:schemeClr val="tx1"/>
                        </a:solidFill>
                        <a:latin typeface="+mn-lt"/>
                        <a:ea typeface="+mn-ea"/>
                        <a:cs typeface="+mn-cs"/>
                      </a:endParaRPr>
                    </a:p>
                  </a:txBody>
                  <a:tcPr anchor="ctr"/>
                </a:tc>
                <a:extLst>
                  <a:ext uri="{0D108BD9-81ED-4DB2-BD59-A6C34878D82A}">
                    <a16:rowId xmlns:a16="http://schemas.microsoft.com/office/drawing/2014/main" val="10008"/>
                  </a:ext>
                </a:extLst>
              </a:tr>
            </a:tbl>
          </a:graphicData>
        </a:graphic>
      </p:graphicFrame>
      <p:sp>
        <p:nvSpPr>
          <p:cNvPr id="2" name="Footer Placeholder 1">
            <a:extLst>
              <a:ext uri="{FF2B5EF4-FFF2-40B4-BE49-F238E27FC236}">
                <a16:creationId xmlns:a16="http://schemas.microsoft.com/office/drawing/2014/main" id="{4ADA23E9-3249-4B1C-862B-788AC6C437C2}"/>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580E2519-523E-4518-9EFA-65B51FE5F76B}"/>
              </a:ext>
            </a:extLst>
          </p:cNvPr>
          <p:cNvSpPr>
            <a:spLocks noGrp="1"/>
          </p:cNvSpPr>
          <p:nvPr>
            <p:ph type="sldNum" sz="quarter" idx="4"/>
          </p:nvPr>
        </p:nvSpPr>
        <p:spPr/>
        <p:txBody>
          <a:bodyPr/>
          <a:lstStyle/>
          <a:p>
            <a:fld id="{4BEAC4C4-F0A7-4B61-A827-E4198D078267}" type="slidenum">
              <a:rPr lang="en-US" smtClean="0"/>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556951" y="152400"/>
            <a:ext cx="7208107" cy="679832"/>
          </a:xfrm>
        </p:spPr>
        <p:txBody>
          <a:bodyPr/>
          <a:lstStyle/>
          <a:p>
            <a:pPr eaLnBrk="1" hangingPunct="1"/>
            <a:r>
              <a:rPr lang="en-US" dirty="0"/>
              <a:t>ANSI C12 SC 1 (cont.)</a:t>
            </a:r>
          </a:p>
        </p:txBody>
      </p:sp>
      <p:sp>
        <p:nvSpPr>
          <p:cNvPr id="11267" name="Rectangle 3"/>
          <p:cNvSpPr>
            <a:spLocks noGrp="1" noChangeArrowheads="1"/>
          </p:cNvSpPr>
          <p:nvPr>
            <p:ph idx="1"/>
          </p:nvPr>
        </p:nvSpPr>
        <p:spPr/>
        <p:txBody>
          <a:bodyPr>
            <a:normAutofit fontScale="92500"/>
          </a:bodyPr>
          <a:lstStyle/>
          <a:p>
            <a:pPr eaLnBrk="1" hangingPunct="1">
              <a:lnSpc>
                <a:spcPct val="90000"/>
              </a:lnSpc>
              <a:buFont typeface="Wingdings" panose="05000000000000000000" pitchFamily="2" charset="2"/>
              <a:buChar char="Ø"/>
            </a:pPr>
            <a:r>
              <a:rPr lang="en-US" sz="2800" dirty="0">
                <a:latin typeface="Calibri" panose="020F0502020204030204" pitchFamily="34" charset="0"/>
              </a:rPr>
              <a:t>C12.1 </a:t>
            </a:r>
            <a:r>
              <a:rPr lang="en-US" sz="2600" dirty="0">
                <a:latin typeface="Calibri" panose="020F0502020204030204" pitchFamily="34" charset="0"/>
              </a:rPr>
              <a:t>Code for Electricity Metering - Sub Committee Work</a:t>
            </a:r>
          </a:p>
          <a:p>
            <a:pPr lvl="1" eaLnBrk="1" hangingPunct="1">
              <a:lnSpc>
                <a:spcPct val="90000"/>
              </a:lnSpc>
              <a:buFont typeface="Arial" panose="020B0604020202020204" pitchFamily="34" charset="0"/>
              <a:buChar char="•"/>
            </a:pPr>
            <a:r>
              <a:rPr lang="en-US" sz="2000" dirty="0">
                <a:latin typeface="Calibri" panose="020F0502020204030204" pitchFamily="34" charset="0"/>
              </a:rPr>
              <a:t>Demand Type Test working group – they are grappling with the reckoning of time for type testing.  Demand type testing has never been defined to everyone’s satisfaction (meter manufacturers and Utilities).</a:t>
            </a:r>
          </a:p>
          <a:p>
            <a:pPr lvl="1" eaLnBrk="1" hangingPunct="1">
              <a:lnSpc>
                <a:spcPct val="90000"/>
              </a:lnSpc>
              <a:buFont typeface="Arial" panose="020B0604020202020204" pitchFamily="34" charset="0"/>
              <a:buChar char="•"/>
            </a:pPr>
            <a:r>
              <a:rPr lang="en-US" sz="2000" dirty="0">
                <a:latin typeface="Calibri" panose="020F0502020204030204" pitchFamily="34" charset="0"/>
              </a:rPr>
              <a:t>Working Group formed on creating a Standards Road map as some groups are languishing while others are moving ahead at full speed and we are not releasing everything we need as quickly as we need them.</a:t>
            </a:r>
          </a:p>
          <a:p>
            <a:pPr lvl="1" eaLnBrk="1" hangingPunct="1">
              <a:lnSpc>
                <a:spcPct val="90000"/>
              </a:lnSpc>
              <a:buFont typeface="Arial" panose="020B0604020202020204" pitchFamily="34" charset="0"/>
              <a:buChar char="•"/>
            </a:pPr>
            <a:r>
              <a:rPr lang="en-US" sz="2000" dirty="0">
                <a:latin typeface="Calibri" panose="020F0502020204030204" pitchFamily="34" charset="0"/>
              </a:rPr>
              <a:t>C12.10 is being converted into a Stand alone safety document.  This was going to be withdrawn in favor of UL 2735 that was to be drafted jointly by ANSI and UL.  Instead UL created their own.  Later an agreement was reached that UL 2735C would be drafted jointly and then once released would also become the new UL 2735.  There are still over 70 comments to resolve in the updated 2735 so this is expected to take several more years.  C12.10 should be ready as a standalone safety standard by 2020 (several drawings are being updated, then need to be reviewed and balloted)</a:t>
            </a:r>
          </a:p>
        </p:txBody>
      </p:sp>
      <p:sp>
        <p:nvSpPr>
          <p:cNvPr id="2" name="Footer Placeholder 1">
            <a:extLst>
              <a:ext uri="{FF2B5EF4-FFF2-40B4-BE49-F238E27FC236}">
                <a16:creationId xmlns:a16="http://schemas.microsoft.com/office/drawing/2014/main" id="{713F7A79-40D4-416C-9CBD-E0C67B25A066}"/>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172B6DF3-E093-4EB4-8DF7-890A447F7A53}"/>
              </a:ext>
            </a:extLst>
          </p:cNvPr>
          <p:cNvSpPr>
            <a:spLocks noGrp="1"/>
          </p:cNvSpPr>
          <p:nvPr>
            <p:ph type="sldNum" sz="quarter" idx="4"/>
          </p:nvPr>
        </p:nvSpPr>
        <p:spPr/>
        <p:txBody>
          <a:bodyPr/>
          <a:lstStyle/>
          <a:p>
            <a:fld id="{4BEAC4C4-F0A7-4B61-A827-E4198D078267}" type="slidenum">
              <a:rPr lang="en-US" smtClean="0"/>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556951" y="152400"/>
            <a:ext cx="7208107" cy="679832"/>
          </a:xfrm>
        </p:spPr>
        <p:txBody>
          <a:bodyPr/>
          <a:lstStyle/>
          <a:p>
            <a:pPr eaLnBrk="1" hangingPunct="1"/>
            <a:r>
              <a:rPr lang="en-US" dirty="0"/>
              <a:t>ANSI C12 SC 1 (cont.)</a:t>
            </a:r>
          </a:p>
        </p:txBody>
      </p:sp>
      <p:sp>
        <p:nvSpPr>
          <p:cNvPr id="11267" name="Rectangle 3"/>
          <p:cNvSpPr>
            <a:spLocks noGrp="1" noChangeArrowheads="1"/>
          </p:cNvSpPr>
          <p:nvPr>
            <p:ph idx="1"/>
          </p:nvPr>
        </p:nvSpPr>
        <p:spPr/>
        <p:txBody>
          <a:bodyPr>
            <a:normAutofit lnSpcReduction="10000"/>
          </a:bodyPr>
          <a:lstStyle/>
          <a:p>
            <a:pPr eaLnBrk="1" hangingPunct="1">
              <a:lnSpc>
                <a:spcPct val="90000"/>
              </a:lnSpc>
              <a:buFont typeface="Wingdings" panose="05000000000000000000" pitchFamily="2" charset="2"/>
              <a:buChar char="Ø"/>
            </a:pPr>
            <a:r>
              <a:rPr lang="en-US" sz="2800" dirty="0">
                <a:latin typeface="Calibri" panose="020F0502020204030204" pitchFamily="34" charset="0"/>
              </a:rPr>
              <a:t>C12.1 – </a:t>
            </a:r>
            <a:r>
              <a:rPr lang="en-US" sz="2600" dirty="0">
                <a:latin typeface="Calibri" panose="020F0502020204030204" pitchFamily="34" charset="0"/>
              </a:rPr>
              <a:t>Code for Electricity Metering Sub Committee Work</a:t>
            </a:r>
          </a:p>
          <a:p>
            <a:pPr lvl="1" eaLnBrk="1" hangingPunct="1">
              <a:lnSpc>
                <a:spcPct val="90000"/>
              </a:lnSpc>
              <a:buFont typeface="Arial" panose="020B0604020202020204" pitchFamily="34" charset="0"/>
              <a:buChar char="•"/>
            </a:pPr>
            <a:r>
              <a:rPr lang="en-US" sz="2000" dirty="0">
                <a:latin typeface="Calibri" panose="020F0502020204030204" pitchFamily="34" charset="0"/>
              </a:rPr>
              <a:t>Temperature Rise working group.  This was created several years ago to understand what level of temperature rise is to be expected in a meter and can be withstood by a meter and for what period of time.  This goes back to hot sockets and their effect on meters.  A great deal of data has been generated, L+G is leading this effort.  The working group has agreed that based on this data and testing set up they are now need to develop a generic meter box that is not vendor specific that all meter manufacturer’s can use to generate data that can be compared to each other and to the standard.  This will hopefully be ready by the next meeting (Spring 2020, Orlando FL) and initial data presented.  </a:t>
            </a:r>
          </a:p>
          <a:p>
            <a:pPr lvl="1" eaLnBrk="1" hangingPunct="1">
              <a:lnSpc>
                <a:spcPct val="90000"/>
              </a:lnSpc>
              <a:buFont typeface="Arial" panose="020B0604020202020204" pitchFamily="34" charset="0"/>
              <a:buChar char="•"/>
            </a:pPr>
            <a:r>
              <a:rPr lang="en-US" sz="2000" dirty="0">
                <a:latin typeface="Calibri" panose="020F0502020204030204" pitchFamily="34" charset="0"/>
              </a:rPr>
              <a:t>In Service Testing Working group.  </a:t>
            </a:r>
          </a:p>
          <a:p>
            <a:pPr lvl="2" eaLnBrk="1" hangingPunct="1">
              <a:lnSpc>
                <a:spcPct val="90000"/>
              </a:lnSpc>
              <a:buFont typeface="Arial" panose="020B0604020202020204" pitchFamily="34" charset="0"/>
              <a:buChar char="•"/>
            </a:pPr>
            <a:r>
              <a:rPr lang="en-US" sz="1600" dirty="0">
                <a:latin typeface="Calibri" panose="020F0502020204030204" pitchFamily="34" charset="0"/>
              </a:rPr>
              <a:t>Provide guidance on the use of backdoor meters.  Proposed and passed new wording to allow this but to still maintain a statistical comparison of back door meters with pre-selected meters.</a:t>
            </a:r>
          </a:p>
        </p:txBody>
      </p:sp>
      <p:sp>
        <p:nvSpPr>
          <p:cNvPr id="2" name="Footer Placeholder 1">
            <a:extLst>
              <a:ext uri="{FF2B5EF4-FFF2-40B4-BE49-F238E27FC236}">
                <a16:creationId xmlns:a16="http://schemas.microsoft.com/office/drawing/2014/main" id="{C498EA86-4419-4FA8-8BB3-585F43D321A4}"/>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1EF2A737-385F-44A8-9627-110C9B0162AD}"/>
              </a:ext>
            </a:extLst>
          </p:cNvPr>
          <p:cNvSpPr>
            <a:spLocks noGrp="1"/>
          </p:cNvSpPr>
          <p:nvPr>
            <p:ph type="sldNum" sz="quarter" idx="4"/>
          </p:nvPr>
        </p:nvSpPr>
        <p:spPr/>
        <p:txBody>
          <a:bodyPr/>
          <a:lstStyle/>
          <a:p>
            <a:fld id="{4BEAC4C4-F0A7-4B61-A827-E4198D078267}" type="slidenum">
              <a:rPr lang="en-US" smtClean="0"/>
              <a:t>14</a:t>
            </a:fld>
            <a:endParaRPr lang="en-US" dirty="0"/>
          </a:p>
        </p:txBody>
      </p:sp>
    </p:spTree>
    <p:extLst>
      <p:ext uri="{BB962C8B-B14F-4D97-AF65-F5344CB8AC3E}">
        <p14:creationId xmlns:p14="http://schemas.microsoft.com/office/powerpoint/2010/main" val="3079854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556951" y="152400"/>
            <a:ext cx="7208107" cy="679832"/>
          </a:xfrm>
        </p:spPr>
        <p:txBody>
          <a:bodyPr/>
          <a:lstStyle/>
          <a:p>
            <a:pPr eaLnBrk="1" hangingPunct="1"/>
            <a:r>
              <a:rPr lang="en-US" dirty="0"/>
              <a:t>ANSI C12 SC 1 (cont.)</a:t>
            </a:r>
          </a:p>
        </p:txBody>
      </p:sp>
      <p:sp>
        <p:nvSpPr>
          <p:cNvPr id="11267" name="Rectangle 3"/>
          <p:cNvSpPr>
            <a:spLocks noGrp="1" noChangeArrowheads="1"/>
          </p:cNvSpPr>
          <p:nvPr>
            <p:ph idx="1"/>
          </p:nvPr>
        </p:nvSpPr>
        <p:spPr/>
        <p:txBody>
          <a:bodyPr/>
          <a:lstStyle/>
          <a:p>
            <a:pPr eaLnBrk="1" hangingPunct="1">
              <a:lnSpc>
                <a:spcPct val="90000"/>
              </a:lnSpc>
              <a:buFont typeface="Wingdings" panose="05000000000000000000" pitchFamily="2" charset="2"/>
              <a:buChar char="Ø"/>
            </a:pPr>
            <a:r>
              <a:rPr lang="en-US" sz="2800" dirty="0">
                <a:latin typeface="Calibri" panose="020F0502020204030204" pitchFamily="34" charset="0"/>
              </a:rPr>
              <a:t>C12.1 – </a:t>
            </a:r>
            <a:r>
              <a:rPr lang="en-US" sz="2600" dirty="0">
                <a:latin typeface="Calibri" panose="020F0502020204030204" pitchFamily="34" charset="0"/>
              </a:rPr>
              <a:t>Code for Electricity Metering Sub Committee Work</a:t>
            </a:r>
          </a:p>
          <a:p>
            <a:pPr lvl="1" eaLnBrk="1" hangingPunct="1">
              <a:lnSpc>
                <a:spcPct val="90000"/>
              </a:lnSpc>
              <a:buFont typeface="Arial" panose="020B0604020202020204" pitchFamily="34" charset="0"/>
              <a:buChar char="•"/>
            </a:pPr>
            <a:r>
              <a:rPr lang="en-US" sz="2000" dirty="0">
                <a:latin typeface="Calibri" panose="020F0502020204030204" pitchFamily="34" charset="0"/>
              </a:rPr>
              <a:t>In Service Testing Working group (cont.)  </a:t>
            </a:r>
          </a:p>
          <a:p>
            <a:pPr lvl="2" eaLnBrk="1" hangingPunct="1">
              <a:lnSpc>
                <a:spcPct val="90000"/>
              </a:lnSpc>
              <a:buFont typeface="Arial" panose="020B0604020202020204" pitchFamily="34" charset="0"/>
              <a:buChar char="•"/>
            </a:pPr>
            <a:r>
              <a:rPr lang="en-US" sz="1600" dirty="0">
                <a:latin typeface="Calibri" panose="020F0502020204030204" pitchFamily="34" charset="0"/>
              </a:rPr>
              <a:t>Use of attributes vs variables for electronic meters given their non-normal test distribution.  Proposed and passed wording to use only attribute testing for sample testing electronic meters.  Also proposed and passed a fifth option for failed groups – performing a second tightened test on the group to confirm the initial results </a:t>
            </a:r>
          </a:p>
          <a:p>
            <a:pPr lvl="2" eaLnBrk="1" hangingPunct="1">
              <a:lnSpc>
                <a:spcPct val="90000"/>
              </a:lnSpc>
              <a:buFont typeface="Arial" panose="020B0604020202020204" pitchFamily="34" charset="0"/>
              <a:buChar char="•"/>
            </a:pPr>
            <a:r>
              <a:rPr lang="en-US" sz="1600" dirty="0">
                <a:latin typeface="Calibri" panose="020F0502020204030204" pitchFamily="34" charset="0"/>
              </a:rPr>
              <a:t>Provide guidance on how best to set up an in-service test plan after an AMI deployment.  Proposed a method where AMI analytics can be used in lieu of a test plan provided that a base line is statistically established showing that the analytics are not missing any unanticipated types of failures.  Reworking and re-submitting with presentations by three utilities on how they have statistically been checking this methodology in parallel to their in service plans for several years.</a:t>
            </a:r>
          </a:p>
        </p:txBody>
      </p:sp>
      <p:sp>
        <p:nvSpPr>
          <p:cNvPr id="2" name="Footer Placeholder 1">
            <a:extLst>
              <a:ext uri="{FF2B5EF4-FFF2-40B4-BE49-F238E27FC236}">
                <a16:creationId xmlns:a16="http://schemas.microsoft.com/office/drawing/2014/main" id="{0F97A4F5-491C-49E0-BAA5-A4CA3A3852B4}"/>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F4BB3C7E-BDF2-4C24-8605-9784D70B9F97}"/>
              </a:ext>
            </a:extLst>
          </p:cNvPr>
          <p:cNvSpPr>
            <a:spLocks noGrp="1"/>
          </p:cNvSpPr>
          <p:nvPr>
            <p:ph type="sldNum" sz="quarter" idx="4"/>
          </p:nvPr>
        </p:nvSpPr>
        <p:spPr/>
        <p:txBody>
          <a:bodyPr/>
          <a:lstStyle/>
          <a:p>
            <a:fld id="{4BEAC4C4-F0A7-4B61-A827-E4198D078267}" type="slidenum">
              <a:rPr lang="en-US" smtClean="0"/>
              <a:t>15</a:t>
            </a:fld>
            <a:endParaRPr lang="en-US" dirty="0"/>
          </a:p>
        </p:txBody>
      </p:sp>
    </p:spTree>
    <p:extLst>
      <p:ext uri="{BB962C8B-B14F-4D97-AF65-F5344CB8AC3E}">
        <p14:creationId xmlns:p14="http://schemas.microsoft.com/office/powerpoint/2010/main" val="31507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3"/>
          <p:cNvSpPr txBox="1">
            <a:spLocks noChangeArrowheads="1"/>
          </p:cNvSpPr>
          <p:nvPr/>
        </p:nvSpPr>
        <p:spPr>
          <a:xfrm>
            <a:off x="455023" y="1295400"/>
            <a:ext cx="8229600" cy="4800600"/>
          </a:xfrm>
          <a:prstGeom prst="rect">
            <a:avLst/>
          </a:prstGeom>
        </p:spPr>
        <p:txBody>
          <a:bodyPr/>
          <a:lstStyle/>
          <a:p>
            <a:pPr marL="457200" indent="-457200" eaLnBrk="0" hangingPunct="0">
              <a:spcBef>
                <a:spcPct val="20000"/>
              </a:spcBef>
              <a:buFont typeface="Wingdings" panose="05000000000000000000" pitchFamily="2" charset="2"/>
              <a:buChar char="Ø"/>
              <a:defRPr/>
            </a:pPr>
            <a:r>
              <a:rPr lang="en-US" sz="2800" kern="0" dirty="0">
                <a:latin typeface="Calibri" panose="020F0502020204030204" pitchFamily="34" charset="0"/>
              </a:rPr>
              <a:t>C12.7 – Requirements for Watthour Meter Sockets</a:t>
            </a:r>
          </a:p>
          <a:p>
            <a:pPr marL="914400" lvl="1" indent="-457200" eaLnBrk="0" hangingPunct="0">
              <a:spcBef>
                <a:spcPct val="20000"/>
              </a:spcBef>
              <a:buSzPct val="80000"/>
              <a:buFont typeface="Arial" panose="020B0604020202020204" pitchFamily="34" charset="0"/>
              <a:buChar char="•"/>
              <a:defRPr/>
            </a:pPr>
            <a:r>
              <a:rPr lang="en-US" sz="2400" kern="0" dirty="0">
                <a:latin typeface="Calibri" panose="020F0502020204030204" pitchFamily="34" charset="0"/>
              </a:rPr>
              <a:t>Working on the tolerance build up between fixed blade meter blades and fixed meter socket locations and how to prevent incompatibilities going forward</a:t>
            </a:r>
          </a:p>
          <a:p>
            <a:pPr marL="914400" lvl="1" indent="-457200" eaLnBrk="0" hangingPunct="0">
              <a:spcBef>
                <a:spcPct val="20000"/>
              </a:spcBef>
              <a:buSzPct val="80000"/>
              <a:buFont typeface="Arial" panose="020B0604020202020204" pitchFamily="34" charset="0"/>
              <a:buChar char="•"/>
              <a:defRPr/>
            </a:pPr>
            <a:r>
              <a:rPr lang="en-US" sz="2400" kern="0" dirty="0">
                <a:latin typeface="Calibri" panose="020F0502020204030204" pitchFamily="34" charset="0"/>
              </a:rPr>
              <a:t>Incorporating Figure 4 from C12.8  </a:t>
            </a:r>
          </a:p>
          <a:p>
            <a:pPr marL="457200" indent="-457200" eaLnBrk="0" hangingPunct="0">
              <a:spcBef>
                <a:spcPct val="20000"/>
              </a:spcBef>
              <a:buFont typeface="Wingdings" panose="05000000000000000000" pitchFamily="2" charset="2"/>
              <a:buChar char="Ø"/>
              <a:defRPr/>
            </a:pPr>
            <a:r>
              <a:rPr lang="en-US" sz="2800" kern="0" dirty="0">
                <a:latin typeface="Calibri" panose="020F0502020204030204" pitchFamily="34" charset="0"/>
              </a:rPr>
              <a:t>C12.8 – Test Block and Cabinets for Installation of Self contained “A” Base Watthour Meters</a:t>
            </a:r>
          </a:p>
          <a:p>
            <a:pPr marL="914400" lvl="1" indent="-457200" eaLnBrk="0" hangingPunct="0">
              <a:spcBef>
                <a:spcPct val="20000"/>
              </a:spcBef>
              <a:buSzPct val="80000"/>
              <a:buFont typeface="Arial" panose="020B0604020202020204" pitchFamily="34" charset="0"/>
              <a:buChar char="•"/>
              <a:defRPr/>
            </a:pPr>
            <a:r>
              <a:rPr lang="en-US" sz="2400" kern="0" dirty="0">
                <a:latin typeface="Calibri" panose="020F0502020204030204" pitchFamily="34" charset="0"/>
              </a:rPr>
              <a:t>Published without change Dec 2012</a:t>
            </a:r>
          </a:p>
          <a:p>
            <a:pPr marL="914400" lvl="1" indent="-457200" eaLnBrk="0" hangingPunct="0">
              <a:spcBef>
                <a:spcPct val="20000"/>
              </a:spcBef>
              <a:buSzPct val="80000"/>
              <a:buFont typeface="Arial" panose="020B0604020202020204" pitchFamily="34" charset="0"/>
              <a:buChar char="•"/>
              <a:defRPr/>
            </a:pPr>
            <a:r>
              <a:rPr lang="en-US" sz="2400" kern="0" dirty="0">
                <a:latin typeface="Calibri" panose="020F0502020204030204" pitchFamily="34" charset="0"/>
              </a:rPr>
              <a:t>Will be deprecated once Figure 4 is moved to C12.7 in its next release</a:t>
            </a:r>
          </a:p>
        </p:txBody>
      </p:sp>
      <p:sp>
        <p:nvSpPr>
          <p:cNvPr id="6" name="Title 5">
            <a:extLst>
              <a:ext uri="{FF2B5EF4-FFF2-40B4-BE49-F238E27FC236}">
                <a16:creationId xmlns:a16="http://schemas.microsoft.com/office/drawing/2014/main" id="{138F63F0-AF7A-45EA-A5EF-227A20A1E8EC}"/>
              </a:ext>
            </a:extLst>
          </p:cNvPr>
          <p:cNvSpPr>
            <a:spLocks noGrp="1"/>
          </p:cNvSpPr>
          <p:nvPr>
            <p:ph type="title"/>
          </p:nvPr>
        </p:nvSpPr>
        <p:spPr>
          <a:xfrm>
            <a:off x="1556951" y="152400"/>
            <a:ext cx="7208107" cy="679832"/>
          </a:xfrm>
        </p:spPr>
        <p:txBody>
          <a:bodyPr/>
          <a:lstStyle/>
          <a:p>
            <a:r>
              <a:rPr lang="en-US" dirty="0"/>
              <a:t>ANSI C12 SC15</a:t>
            </a:r>
          </a:p>
        </p:txBody>
      </p:sp>
      <p:sp>
        <p:nvSpPr>
          <p:cNvPr id="2" name="Footer Placeholder 1">
            <a:extLst>
              <a:ext uri="{FF2B5EF4-FFF2-40B4-BE49-F238E27FC236}">
                <a16:creationId xmlns:a16="http://schemas.microsoft.com/office/drawing/2014/main" id="{C122AB87-31AD-43B2-865C-440C130E1E02}"/>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C5DBF86F-56F2-4952-8545-3FED2416E936}"/>
              </a:ext>
            </a:extLst>
          </p:cNvPr>
          <p:cNvSpPr>
            <a:spLocks noGrp="1"/>
          </p:cNvSpPr>
          <p:nvPr>
            <p:ph type="sldNum" sz="quarter" idx="4"/>
          </p:nvPr>
        </p:nvSpPr>
        <p:spPr/>
        <p:txBody>
          <a:bodyPr/>
          <a:lstStyle/>
          <a:p>
            <a:fld id="{4BEAC4C4-F0A7-4B61-A827-E4198D078267}" type="slidenum">
              <a:rPr lang="en-US" smtClean="0"/>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556951" y="158368"/>
            <a:ext cx="7208107" cy="679832"/>
          </a:xfrm>
        </p:spPr>
        <p:txBody>
          <a:bodyPr/>
          <a:lstStyle/>
          <a:p>
            <a:pPr eaLnBrk="1" hangingPunct="1"/>
            <a:r>
              <a:rPr lang="en-US" dirty="0"/>
              <a:t>ANSI C12 SC17</a:t>
            </a:r>
          </a:p>
        </p:txBody>
      </p:sp>
      <p:sp>
        <p:nvSpPr>
          <p:cNvPr id="16387" name="Rectangle 3"/>
          <p:cNvSpPr>
            <a:spLocks noGrp="1" noChangeArrowheads="1"/>
          </p:cNvSpPr>
          <p:nvPr>
            <p:ph idx="1"/>
          </p:nvPr>
        </p:nvSpPr>
        <p:spPr/>
        <p:txBody>
          <a:bodyPr/>
          <a:lstStyle/>
          <a:p>
            <a:pPr eaLnBrk="1" hangingPunct="1">
              <a:lnSpc>
                <a:spcPct val="90000"/>
              </a:lnSpc>
              <a:buFont typeface="Wingdings" panose="05000000000000000000" pitchFamily="2" charset="2"/>
              <a:buChar char="Ø"/>
            </a:pPr>
            <a:r>
              <a:rPr lang="en-US" sz="3000" dirty="0">
                <a:latin typeface="Calibri" panose="020F0502020204030204" pitchFamily="34" charset="0"/>
              </a:rPr>
              <a:t>C12.22 – </a:t>
            </a:r>
            <a:r>
              <a:rPr lang="en-US" sz="2800" dirty="0"/>
              <a:t>Protocol Specification for Interfacing to Data Communication Networks</a:t>
            </a:r>
            <a:endParaRPr lang="en-US" sz="2800" dirty="0">
              <a:latin typeface="Courier New"/>
              <a:ea typeface="Times New Roman"/>
            </a:endParaRPr>
          </a:p>
          <a:p>
            <a:pPr lvl="1" eaLnBrk="1" hangingPunct="1">
              <a:lnSpc>
                <a:spcPct val="90000"/>
              </a:lnSpc>
              <a:buSzPct val="100000"/>
              <a:buFont typeface="Arial" panose="020B0604020202020204" pitchFamily="34" charset="0"/>
              <a:buChar char="•"/>
            </a:pPr>
            <a:r>
              <a:rPr lang="en-US" sz="2600" dirty="0">
                <a:latin typeface="Calibri" panose="020F0502020204030204" pitchFamily="34" charset="0"/>
              </a:rPr>
              <a:t>Last version is from 2012 but was actually published in 2015.  This will be re-affirmed with editorial comments.  Should be balloted shortly.  </a:t>
            </a:r>
            <a:endParaRPr lang="en-US" dirty="0">
              <a:latin typeface="Calibri" panose="020F0502020204030204" pitchFamily="34" charset="0"/>
            </a:endParaRPr>
          </a:p>
        </p:txBody>
      </p:sp>
      <p:sp>
        <p:nvSpPr>
          <p:cNvPr id="2" name="Footer Placeholder 1">
            <a:extLst>
              <a:ext uri="{FF2B5EF4-FFF2-40B4-BE49-F238E27FC236}">
                <a16:creationId xmlns:a16="http://schemas.microsoft.com/office/drawing/2014/main" id="{C2306EE9-B81E-45A5-8B6C-BDBFD991AA01}"/>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5574AAFF-B8F1-497A-85C5-21D74AD40B6D}"/>
              </a:ext>
            </a:extLst>
          </p:cNvPr>
          <p:cNvSpPr>
            <a:spLocks noGrp="1"/>
          </p:cNvSpPr>
          <p:nvPr>
            <p:ph type="sldNum" sz="quarter" idx="4"/>
          </p:nvPr>
        </p:nvSpPr>
        <p:spPr/>
        <p:txBody>
          <a:bodyPr/>
          <a:lstStyle/>
          <a:p>
            <a:fld id="{4BEAC4C4-F0A7-4B61-A827-E4198D078267}" type="slidenum">
              <a:rPr lang="en-US" smtClean="0"/>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556951" y="158368"/>
            <a:ext cx="7208107" cy="679832"/>
          </a:xfrm>
        </p:spPr>
        <p:txBody>
          <a:bodyPr/>
          <a:lstStyle/>
          <a:p>
            <a:pPr eaLnBrk="1" hangingPunct="1"/>
            <a:r>
              <a:rPr lang="en-US" dirty="0"/>
              <a:t>ANSI C12 SC20</a:t>
            </a:r>
          </a:p>
        </p:txBody>
      </p:sp>
      <p:sp>
        <p:nvSpPr>
          <p:cNvPr id="16387" name="Rectangle 3"/>
          <p:cNvSpPr>
            <a:spLocks noGrp="1" noChangeArrowheads="1"/>
          </p:cNvSpPr>
          <p:nvPr>
            <p:ph idx="1"/>
          </p:nvPr>
        </p:nvSpPr>
        <p:spPr/>
        <p:txBody>
          <a:bodyPr>
            <a:normAutofit lnSpcReduction="10000"/>
          </a:bodyPr>
          <a:lstStyle/>
          <a:p>
            <a:pPr eaLnBrk="1" hangingPunct="1">
              <a:lnSpc>
                <a:spcPct val="90000"/>
              </a:lnSpc>
              <a:buFont typeface="Wingdings" panose="05000000000000000000" pitchFamily="2" charset="2"/>
              <a:buChar char="Ø"/>
            </a:pPr>
            <a:r>
              <a:rPr lang="en-US" sz="3000" dirty="0">
                <a:latin typeface="Calibri" panose="020F0502020204030204" pitchFamily="34" charset="0"/>
              </a:rPr>
              <a:t>Sub Committee on Blondel Compliant Metering</a:t>
            </a:r>
          </a:p>
          <a:p>
            <a:pPr lvl="1" eaLnBrk="1" hangingPunct="1">
              <a:lnSpc>
                <a:spcPct val="90000"/>
              </a:lnSpc>
              <a:buSzPct val="100000"/>
              <a:buFont typeface="Arial" panose="020B0604020202020204" pitchFamily="34" charset="0"/>
              <a:buChar char="•"/>
            </a:pPr>
            <a:r>
              <a:rPr lang="en-US" sz="2600" dirty="0">
                <a:latin typeface="Calibri" panose="020F0502020204030204" pitchFamily="34" charset="0"/>
              </a:rPr>
              <a:t>There has been a great deal of discussion about Blondel Compliant Metering at ANSI.</a:t>
            </a:r>
          </a:p>
          <a:p>
            <a:pPr lvl="2" eaLnBrk="1" hangingPunct="1">
              <a:lnSpc>
                <a:spcPct val="90000"/>
              </a:lnSpc>
              <a:buSzPct val="100000"/>
              <a:buFont typeface="Arial" panose="020B0604020202020204" pitchFamily="34" charset="0"/>
              <a:buChar char="•"/>
            </a:pPr>
            <a:r>
              <a:rPr lang="en-US" sz="2200" dirty="0">
                <a:latin typeface="Calibri" panose="020F0502020204030204" pitchFamily="34" charset="0"/>
              </a:rPr>
              <a:t>L+G is proposing a way to modify 2S meters to allow them to act as a 12S and become Blondel Compliant</a:t>
            </a:r>
          </a:p>
          <a:p>
            <a:pPr lvl="2" eaLnBrk="1" hangingPunct="1">
              <a:lnSpc>
                <a:spcPct val="90000"/>
              </a:lnSpc>
              <a:buSzPct val="100000"/>
              <a:buFont typeface="Arial" panose="020B0604020202020204" pitchFamily="34" charset="0"/>
              <a:buChar char="•"/>
            </a:pPr>
            <a:r>
              <a:rPr lang="en-US" sz="2200" dirty="0">
                <a:latin typeface="Calibri" panose="020F0502020204030204" pitchFamily="34" charset="0"/>
              </a:rPr>
              <a:t>Discussion about the economical practicality of retrofitting 2S cabinets to be 12S cabinets</a:t>
            </a:r>
          </a:p>
          <a:p>
            <a:pPr lvl="2" eaLnBrk="1" hangingPunct="1">
              <a:lnSpc>
                <a:spcPct val="90000"/>
              </a:lnSpc>
              <a:buSzPct val="100000"/>
              <a:buFont typeface="Arial" panose="020B0604020202020204" pitchFamily="34" charset="0"/>
              <a:buChar char="•"/>
            </a:pPr>
            <a:r>
              <a:rPr lang="en-US" sz="2200" dirty="0">
                <a:latin typeface="Calibri" panose="020F0502020204030204" pitchFamily="34" charset="0"/>
              </a:rPr>
              <a:t>Discussion on providing guidance to recommend that utilities allow only 12S sockets going forward </a:t>
            </a:r>
          </a:p>
          <a:p>
            <a:pPr lvl="2" eaLnBrk="1" hangingPunct="1">
              <a:lnSpc>
                <a:spcPct val="90000"/>
              </a:lnSpc>
              <a:buSzPct val="100000"/>
              <a:buFont typeface="Arial" panose="020B0604020202020204" pitchFamily="34" charset="0"/>
              <a:buChar char="•"/>
            </a:pPr>
            <a:r>
              <a:rPr lang="en-US" sz="2200" dirty="0">
                <a:latin typeface="Calibri" panose="020F0502020204030204" pitchFamily="34" charset="0"/>
              </a:rPr>
              <a:t>NOTE: Table 2 was updated and Table 2A was added to the latest revision of ANSI C12.20 - 0.1, 0.2 and 0.5 Accuracy Class Metering to clearly list which meter forms and applications were Blondel Compliant and which were not.</a:t>
            </a:r>
          </a:p>
          <a:p>
            <a:pPr lvl="2" eaLnBrk="1" hangingPunct="1">
              <a:lnSpc>
                <a:spcPct val="90000"/>
              </a:lnSpc>
              <a:buSzPct val="100000"/>
              <a:buFont typeface="Arial" panose="020B0604020202020204" pitchFamily="34" charset="0"/>
              <a:buChar char="•"/>
            </a:pPr>
            <a:endParaRPr lang="en-US" sz="2200" dirty="0">
              <a:solidFill>
                <a:srgbClr val="000066"/>
              </a:solidFill>
              <a:latin typeface="Calibri" panose="020F0502020204030204" pitchFamily="34" charset="0"/>
            </a:endParaRPr>
          </a:p>
        </p:txBody>
      </p:sp>
      <p:sp>
        <p:nvSpPr>
          <p:cNvPr id="2" name="Footer Placeholder 1">
            <a:extLst>
              <a:ext uri="{FF2B5EF4-FFF2-40B4-BE49-F238E27FC236}">
                <a16:creationId xmlns:a16="http://schemas.microsoft.com/office/drawing/2014/main" id="{D7E4EAD9-481D-461C-AF68-17B906EE3F3A}"/>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ED3F165E-2DCD-436E-B010-18A32D2B5BF6}"/>
              </a:ext>
            </a:extLst>
          </p:cNvPr>
          <p:cNvSpPr>
            <a:spLocks noGrp="1"/>
          </p:cNvSpPr>
          <p:nvPr>
            <p:ph type="sldNum" sz="quarter" idx="4"/>
          </p:nvPr>
        </p:nvSpPr>
        <p:spPr/>
        <p:txBody>
          <a:bodyPr/>
          <a:lstStyle/>
          <a:p>
            <a:fld id="{4BEAC4C4-F0A7-4B61-A827-E4198D078267}" type="slidenum">
              <a:rPr lang="en-US" smtClean="0"/>
              <a:t>18</a:t>
            </a:fld>
            <a:endParaRPr lang="en-US" dirty="0"/>
          </a:p>
        </p:txBody>
      </p:sp>
    </p:spTree>
    <p:extLst>
      <p:ext uri="{BB962C8B-B14F-4D97-AF65-F5344CB8AC3E}">
        <p14:creationId xmlns:p14="http://schemas.microsoft.com/office/powerpoint/2010/main" val="3627505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98170" y="156259"/>
            <a:ext cx="8229600" cy="792162"/>
          </a:xfrm>
        </p:spPr>
        <p:txBody>
          <a:bodyPr/>
          <a:lstStyle/>
          <a:p>
            <a:pPr eaLnBrk="1" hangingPunct="1"/>
            <a:r>
              <a:rPr lang="en-US" dirty="0"/>
              <a:t>ANSI C12 SC20 (cont.)</a:t>
            </a:r>
          </a:p>
        </p:txBody>
      </p:sp>
      <p:sp>
        <p:nvSpPr>
          <p:cNvPr id="16387" name="Rectangle 3"/>
          <p:cNvSpPr>
            <a:spLocks noGrp="1" noChangeArrowheads="1"/>
          </p:cNvSpPr>
          <p:nvPr>
            <p:ph idx="1"/>
          </p:nvPr>
        </p:nvSpPr>
        <p:spPr>
          <a:xfrm>
            <a:off x="457200" y="1219200"/>
            <a:ext cx="8229600" cy="5334000"/>
          </a:xfrm>
        </p:spPr>
        <p:txBody>
          <a:bodyPr/>
          <a:lstStyle/>
          <a:p>
            <a:pPr eaLnBrk="1" hangingPunct="1">
              <a:lnSpc>
                <a:spcPct val="90000"/>
              </a:lnSpc>
              <a:buFont typeface="Wingdings" panose="05000000000000000000" pitchFamily="2" charset="2"/>
              <a:buChar char="Ø"/>
            </a:pPr>
            <a:r>
              <a:rPr lang="en-US" sz="3000" dirty="0">
                <a:latin typeface="Calibri" panose="020F0502020204030204" pitchFamily="34" charset="0"/>
              </a:rPr>
              <a:t>Sub Committee on Blondel Compliant Metering</a:t>
            </a:r>
          </a:p>
          <a:p>
            <a:pPr lvl="1" eaLnBrk="1" hangingPunct="1">
              <a:lnSpc>
                <a:spcPct val="90000"/>
              </a:lnSpc>
              <a:buSzPct val="100000"/>
              <a:buFont typeface="Arial" panose="020B0604020202020204" pitchFamily="34" charset="0"/>
              <a:buChar char="•"/>
            </a:pPr>
            <a:r>
              <a:rPr lang="en-US" sz="2600" dirty="0">
                <a:latin typeface="Calibri" panose="020F0502020204030204" pitchFamily="34" charset="0"/>
              </a:rPr>
              <a:t>Working group agreed on </a:t>
            </a:r>
          </a:p>
          <a:p>
            <a:pPr lvl="2" eaLnBrk="1" hangingPunct="1">
              <a:lnSpc>
                <a:spcPct val="90000"/>
              </a:lnSpc>
              <a:buSzPct val="100000"/>
              <a:buFont typeface="Arial" panose="020B0604020202020204" pitchFamily="34" charset="0"/>
              <a:buChar char="•"/>
            </a:pPr>
            <a:r>
              <a:rPr lang="en-US" sz="2200" dirty="0">
                <a:latin typeface="Calibri" panose="020F0502020204030204" pitchFamily="34" charset="0"/>
              </a:rPr>
              <a:t>the temperature range that the meters will operate in</a:t>
            </a:r>
          </a:p>
          <a:p>
            <a:pPr lvl="2" eaLnBrk="1" hangingPunct="1">
              <a:lnSpc>
                <a:spcPct val="90000"/>
              </a:lnSpc>
              <a:buSzPct val="100000"/>
              <a:buFont typeface="Arial" panose="020B0604020202020204" pitchFamily="34" charset="0"/>
              <a:buChar char="•"/>
            </a:pPr>
            <a:r>
              <a:rPr lang="en-US" sz="2200" dirty="0">
                <a:latin typeface="Calibri" panose="020F0502020204030204" pitchFamily="34" charset="0"/>
              </a:rPr>
              <a:t>Cleared up some ambiguity in the testing of the meters relative to the reference meters</a:t>
            </a:r>
          </a:p>
          <a:p>
            <a:pPr lvl="2" eaLnBrk="1" hangingPunct="1">
              <a:lnSpc>
                <a:spcPct val="90000"/>
              </a:lnSpc>
              <a:buSzPct val="100000"/>
              <a:buFont typeface="Arial" panose="020B0604020202020204" pitchFamily="34" charset="0"/>
              <a:buChar char="•"/>
            </a:pPr>
            <a:r>
              <a:rPr lang="en-US" sz="2200" dirty="0">
                <a:latin typeface="Calibri" panose="020F0502020204030204" pitchFamily="34" charset="0"/>
              </a:rPr>
              <a:t>Agreed that the standard would be revised and clearly stated that this is for type testing only</a:t>
            </a:r>
          </a:p>
          <a:p>
            <a:pPr lvl="2" eaLnBrk="1" hangingPunct="1">
              <a:lnSpc>
                <a:spcPct val="90000"/>
              </a:lnSpc>
              <a:buSzPct val="100000"/>
              <a:buFont typeface="Arial" panose="020B0604020202020204" pitchFamily="34" charset="0"/>
              <a:buChar char="•"/>
            </a:pPr>
            <a:r>
              <a:rPr lang="en-US" sz="2200" dirty="0">
                <a:latin typeface="Calibri" panose="020F0502020204030204" pitchFamily="34" charset="0"/>
              </a:rPr>
              <a:t>Still working on the voltage range over which the meters will remain accurate</a:t>
            </a:r>
          </a:p>
          <a:p>
            <a:pPr lvl="2" eaLnBrk="1" hangingPunct="1">
              <a:lnSpc>
                <a:spcPct val="90000"/>
              </a:lnSpc>
              <a:buSzPct val="100000"/>
              <a:buFont typeface="Arial" panose="020B0604020202020204" pitchFamily="34" charset="0"/>
              <a:buChar char="•"/>
            </a:pPr>
            <a:r>
              <a:rPr lang="en-US" sz="2200" dirty="0">
                <a:latin typeface="Calibri" panose="020F0502020204030204" pitchFamily="34" charset="0"/>
              </a:rPr>
              <a:t>Expecting to wrap up all work for the April meeting so this can be included in the next publication of C12.1 which is expected to be published by the end of 2020.  </a:t>
            </a:r>
            <a:endParaRPr lang="en-US" sz="2000" dirty="0">
              <a:latin typeface="Calibri" panose="020F0502020204030204" pitchFamily="34" charset="0"/>
            </a:endParaRPr>
          </a:p>
        </p:txBody>
      </p:sp>
      <p:sp>
        <p:nvSpPr>
          <p:cNvPr id="2" name="Footer Placeholder 1">
            <a:extLst>
              <a:ext uri="{FF2B5EF4-FFF2-40B4-BE49-F238E27FC236}">
                <a16:creationId xmlns:a16="http://schemas.microsoft.com/office/drawing/2014/main" id="{7E977D4B-7965-425C-848F-9E7ED2EC22BF}"/>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F1EF357A-CF44-44BF-892D-183716E86AF0}"/>
              </a:ext>
            </a:extLst>
          </p:cNvPr>
          <p:cNvSpPr>
            <a:spLocks noGrp="1"/>
          </p:cNvSpPr>
          <p:nvPr>
            <p:ph type="sldNum" sz="quarter" idx="4"/>
          </p:nvPr>
        </p:nvSpPr>
        <p:spPr/>
        <p:txBody>
          <a:bodyPr/>
          <a:lstStyle/>
          <a:p>
            <a:fld id="{4BEAC4C4-F0A7-4B61-A827-E4198D078267}" type="slidenum">
              <a:rPr lang="en-US" smtClean="0"/>
              <a:t>19</a:t>
            </a:fld>
            <a:endParaRPr lang="en-US" dirty="0"/>
          </a:p>
        </p:txBody>
      </p:sp>
    </p:spTree>
    <p:extLst>
      <p:ext uri="{BB962C8B-B14F-4D97-AF65-F5344CB8AC3E}">
        <p14:creationId xmlns:p14="http://schemas.microsoft.com/office/powerpoint/2010/main" val="26849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a:t>ANSI</a:t>
            </a:r>
          </a:p>
        </p:txBody>
      </p:sp>
      <p:sp>
        <p:nvSpPr>
          <p:cNvPr id="5123" name="Rectangle 3"/>
          <p:cNvSpPr>
            <a:spLocks noGrp="1" noChangeArrowheads="1"/>
          </p:cNvSpPr>
          <p:nvPr>
            <p:ph idx="1"/>
          </p:nvPr>
        </p:nvSpPr>
        <p:spPr/>
        <p:txBody>
          <a:bodyPr>
            <a:normAutofit lnSpcReduction="10000"/>
          </a:bodyPr>
          <a:lstStyle/>
          <a:p>
            <a:pPr eaLnBrk="1" hangingPunct="1">
              <a:lnSpc>
                <a:spcPct val="90000"/>
              </a:lnSpc>
              <a:buFont typeface="Wingdings" panose="05000000000000000000" pitchFamily="2" charset="2"/>
              <a:buChar char="Ø"/>
            </a:pPr>
            <a:r>
              <a:rPr lang="en-US" sz="3000" dirty="0">
                <a:latin typeface="Calibri" panose="020F0502020204030204" pitchFamily="34" charset="0"/>
              </a:rPr>
              <a:t>American National Standard Institute, Inc.</a:t>
            </a:r>
          </a:p>
          <a:p>
            <a:pPr lvl="1" eaLnBrk="1" hangingPunct="1">
              <a:lnSpc>
                <a:spcPct val="90000"/>
              </a:lnSpc>
              <a:buFont typeface="Arial" panose="020B0604020202020204" pitchFamily="34" charset="0"/>
              <a:buChar char="•"/>
            </a:pPr>
            <a:r>
              <a:rPr lang="en-US" sz="2000" dirty="0">
                <a:latin typeface="Calibri" panose="020F0502020204030204" pitchFamily="34" charset="0"/>
              </a:rPr>
              <a:t>Not a government agency</a:t>
            </a:r>
          </a:p>
          <a:p>
            <a:pPr lvl="1" eaLnBrk="1" hangingPunct="1">
              <a:lnSpc>
                <a:spcPct val="90000"/>
              </a:lnSpc>
              <a:buFont typeface="Arial" panose="020B0604020202020204" pitchFamily="34" charset="0"/>
              <a:buChar char="•"/>
            </a:pPr>
            <a:r>
              <a:rPr lang="en-US" sz="2000" dirty="0">
                <a:latin typeface="Calibri" panose="020F0502020204030204" pitchFamily="34" charset="0"/>
              </a:rPr>
              <a:t>Standards do not have force of Law</a:t>
            </a:r>
          </a:p>
          <a:p>
            <a:pPr lvl="1" eaLnBrk="1" hangingPunct="1">
              <a:lnSpc>
                <a:spcPct val="90000"/>
              </a:lnSpc>
              <a:buFont typeface="Arial" panose="020B0604020202020204" pitchFamily="34" charset="0"/>
              <a:buChar char="•"/>
            </a:pPr>
            <a:r>
              <a:rPr lang="en-US" sz="2000" dirty="0">
                <a:latin typeface="Calibri" panose="020F0502020204030204" pitchFamily="34" charset="0"/>
              </a:rPr>
              <a:t>All compliance is voluntary</a:t>
            </a:r>
          </a:p>
          <a:p>
            <a:pPr lvl="1" eaLnBrk="1" hangingPunct="1">
              <a:lnSpc>
                <a:spcPct val="90000"/>
              </a:lnSpc>
              <a:buFont typeface="Arial" panose="020B0604020202020204" pitchFamily="34" charset="0"/>
              <a:buChar char="•"/>
            </a:pPr>
            <a:r>
              <a:rPr lang="en-US" sz="2000" dirty="0">
                <a:latin typeface="Calibri" panose="020F0502020204030204" pitchFamily="34" charset="0"/>
              </a:rPr>
              <a:t>ANSI generates standards through the use of a sponsoring organization called the “secretariat” who actually publishes the Standard.</a:t>
            </a:r>
          </a:p>
          <a:p>
            <a:pPr lvl="2" eaLnBrk="1" hangingPunct="1">
              <a:lnSpc>
                <a:spcPct val="90000"/>
              </a:lnSpc>
              <a:buFont typeface="Wingdings" panose="05000000000000000000" pitchFamily="2" charset="2"/>
              <a:buChar char="§"/>
            </a:pPr>
            <a:r>
              <a:rPr lang="en-US" sz="1800" dirty="0">
                <a:latin typeface="Calibri" panose="020F0502020204030204" pitchFamily="34" charset="0"/>
              </a:rPr>
              <a:t>For C12.1 NEMA (National Electrical Manufacturer’s Association) is the secretariat.</a:t>
            </a:r>
          </a:p>
          <a:p>
            <a:pPr lvl="2" eaLnBrk="1" hangingPunct="1">
              <a:lnSpc>
                <a:spcPct val="90000"/>
              </a:lnSpc>
              <a:buFont typeface="Wingdings" panose="05000000000000000000" pitchFamily="2" charset="2"/>
              <a:buChar char="§"/>
            </a:pPr>
            <a:r>
              <a:rPr lang="en-US" sz="1800" dirty="0">
                <a:latin typeface="Calibri" panose="020F0502020204030204" pitchFamily="34" charset="0"/>
              </a:rPr>
              <a:t>NEMA has seven sections one of which is for Utility Products and Systems.  All meter manufacturer’s and manufacturer’s involved in electric metering are members of NEMA or are eligible to be members.   </a:t>
            </a:r>
          </a:p>
          <a:p>
            <a:pPr lvl="2" eaLnBrk="1" hangingPunct="1">
              <a:lnSpc>
                <a:spcPct val="90000"/>
              </a:lnSpc>
              <a:buFont typeface="Wingdings" panose="05000000000000000000" pitchFamily="2" charset="2"/>
              <a:buChar char="§"/>
            </a:pPr>
            <a:r>
              <a:rPr lang="en-US" sz="1800" dirty="0">
                <a:latin typeface="Calibri" panose="020F0502020204030204" pitchFamily="34" charset="0"/>
              </a:rPr>
              <a:t>Paul Orr has been the NEMA’s secretary assigned to C12 for over ten years providing continuity to the process.  NEMA Manufacturing members determine which efforts will be funded and which will not be funded. </a:t>
            </a:r>
          </a:p>
        </p:txBody>
      </p:sp>
      <p:sp>
        <p:nvSpPr>
          <p:cNvPr id="2" name="Footer Placeholder 1">
            <a:extLst>
              <a:ext uri="{FF2B5EF4-FFF2-40B4-BE49-F238E27FC236}">
                <a16:creationId xmlns:a16="http://schemas.microsoft.com/office/drawing/2014/main" id="{46E96339-CAAD-452F-8BAF-9093093B033F}"/>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ACC0A5F6-35B3-4117-8D5F-4D3ECB82C460}"/>
              </a:ext>
            </a:extLst>
          </p:cNvPr>
          <p:cNvSpPr>
            <a:spLocks noGrp="1"/>
          </p:cNvSpPr>
          <p:nvPr>
            <p:ph type="sldNum" sz="quarter" idx="4"/>
          </p:nvPr>
        </p:nvSpPr>
        <p:spPr/>
        <p:txBody>
          <a:bodyPr/>
          <a:lstStyle/>
          <a:p>
            <a:fld id="{4BEAC4C4-F0A7-4B61-A827-E4198D078267}" type="slidenum">
              <a:rPr lang="en-US" smtClean="0"/>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556951" y="234568"/>
            <a:ext cx="7208107" cy="679832"/>
          </a:xfrm>
        </p:spPr>
        <p:txBody>
          <a:bodyPr/>
          <a:lstStyle/>
          <a:p>
            <a:pPr eaLnBrk="1" hangingPunct="1"/>
            <a:r>
              <a:rPr lang="en-US" sz="2800" dirty="0"/>
              <a:t>Working Group to Merge C12.1 and C12.20</a:t>
            </a:r>
          </a:p>
        </p:txBody>
      </p:sp>
      <p:sp>
        <p:nvSpPr>
          <p:cNvPr id="16387" name="Rectangle 3"/>
          <p:cNvSpPr>
            <a:spLocks noGrp="1" noChangeArrowheads="1"/>
          </p:cNvSpPr>
          <p:nvPr>
            <p:ph idx="1"/>
          </p:nvPr>
        </p:nvSpPr>
        <p:spPr>
          <a:xfrm>
            <a:off x="381000" y="1643743"/>
            <a:ext cx="8382000" cy="3842657"/>
          </a:xfrm>
        </p:spPr>
        <p:txBody>
          <a:bodyPr/>
          <a:lstStyle/>
          <a:p>
            <a:pPr eaLnBrk="1" hangingPunct="1">
              <a:lnSpc>
                <a:spcPct val="90000"/>
              </a:lnSpc>
              <a:buFont typeface="Wingdings" panose="05000000000000000000" pitchFamily="2" charset="2"/>
              <a:buChar char="Ø"/>
            </a:pPr>
            <a:r>
              <a:rPr lang="en-US" dirty="0">
                <a:latin typeface="Calibri" panose="020F0502020204030204" pitchFamily="34" charset="0"/>
              </a:rPr>
              <a:t>Determined that there is no longer a need for two standards as this is has now proven to become confusing at best and contradictory at worst.</a:t>
            </a:r>
          </a:p>
          <a:p>
            <a:pPr lvl="1" eaLnBrk="1" hangingPunct="1">
              <a:lnSpc>
                <a:spcPct val="90000"/>
              </a:lnSpc>
              <a:buSzPct val="100000"/>
              <a:buFont typeface="Arial" panose="020B0604020202020204" pitchFamily="34" charset="0"/>
              <a:buChar char="•"/>
            </a:pPr>
            <a:r>
              <a:rPr lang="en-US" sz="2600" dirty="0">
                <a:latin typeface="Calibri" panose="020F0502020204030204" pitchFamily="34" charset="0"/>
              </a:rPr>
              <a:t>This has proven to be a huge undertaking as many issues have been uncovered through this detailed editorial revision of both standards line by line</a:t>
            </a:r>
          </a:p>
          <a:p>
            <a:pPr lvl="2">
              <a:lnSpc>
                <a:spcPct val="90000"/>
              </a:lnSpc>
              <a:buFont typeface="Wingdings" panose="05000000000000000000" pitchFamily="2" charset="2"/>
              <a:buChar char="§"/>
            </a:pPr>
            <a:endParaRPr lang="en-US" sz="2200" dirty="0">
              <a:solidFill>
                <a:srgbClr val="000066"/>
              </a:solidFill>
              <a:latin typeface="Calibri" panose="020F0502020204030204" pitchFamily="34" charset="0"/>
            </a:endParaRPr>
          </a:p>
        </p:txBody>
      </p:sp>
      <p:sp>
        <p:nvSpPr>
          <p:cNvPr id="2" name="Footer Placeholder 1">
            <a:extLst>
              <a:ext uri="{FF2B5EF4-FFF2-40B4-BE49-F238E27FC236}">
                <a16:creationId xmlns:a16="http://schemas.microsoft.com/office/drawing/2014/main" id="{6E8D289C-E33C-48EA-929F-D2F0D43502F0}"/>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79B122C1-EC16-47D4-81FA-EE8B91724E3C}"/>
              </a:ext>
            </a:extLst>
          </p:cNvPr>
          <p:cNvSpPr>
            <a:spLocks noGrp="1"/>
          </p:cNvSpPr>
          <p:nvPr>
            <p:ph type="sldNum" sz="quarter" idx="4"/>
          </p:nvPr>
        </p:nvSpPr>
        <p:spPr/>
        <p:txBody>
          <a:bodyPr/>
          <a:lstStyle/>
          <a:p>
            <a:fld id="{4BEAC4C4-F0A7-4B61-A827-E4198D078267}" type="slidenum">
              <a:rPr lang="en-US" smtClean="0"/>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524000" y="234568"/>
            <a:ext cx="7434649" cy="679832"/>
          </a:xfrm>
        </p:spPr>
        <p:txBody>
          <a:bodyPr/>
          <a:lstStyle/>
          <a:p>
            <a:pPr eaLnBrk="1" hangingPunct="1"/>
            <a:r>
              <a:rPr lang="en-US" sz="2800" dirty="0"/>
              <a:t>Working Group to Merge C12.1 and C12.20 (cont.)</a:t>
            </a:r>
          </a:p>
        </p:txBody>
      </p:sp>
      <p:sp>
        <p:nvSpPr>
          <p:cNvPr id="16387" name="Rectangle 3"/>
          <p:cNvSpPr>
            <a:spLocks noGrp="1" noChangeArrowheads="1"/>
          </p:cNvSpPr>
          <p:nvPr>
            <p:ph idx="1"/>
          </p:nvPr>
        </p:nvSpPr>
        <p:spPr>
          <a:xfrm>
            <a:off x="381000" y="1643743"/>
            <a:ext cx="8382000" cy="3842657"/>
          </a:xfrm>
        </p:spPr>
        <p:txBody>
          <a:bodyPr>
            <a:normAutofit fontScale="92500" lnSpcReduction="10000"/>
          </a:bodyPr>
          <a:lstStyle/>
          <a:p>
            <a:pPr lvl="1" eaLnBrk="1" hangingPunct="1">
              <a:lnSpc>
                <a:spcPct val="90000"/>
              </a:lnSpc>
              <a:buSzPct val="100000"/>
              <a:buFont typeface="Arial" panose="020B0604020202020204" pitchFamily="34" charset="0"/>
              <a:buChar char="•"/>
            </a:pPr>
            <a:r>
              <a:rPr lang="en-US" sz="2600" dirty="0">
                <a:latin typeface="Calibri" panose="020F0502020204030204" pitchFamily="34" charset="0"/>
              </a:rPr>
              <a:t>The work has progressed extremely fast (under a year and a half) and is expected to be ready for balloting in April and should be published later in 2020 or 2021 depending on type testing issues such as (cont.); </a:t>
            </a:r>
          </a:p>
          <a:p>
            <a:pPr lvl="2">
              <a:lnSpc>
                <a:spcPct val="90000"/>
              </a:lnSpc>
              <a:buFont typeface="Wingdings" panose="05000000000000000000" pitchFamily="2" charset="2"/>
              <a:buChar char="§"/>
            </a:pPr>
            <a:r>
              <a:rPr lang="en-US" sz="2100" dirty="0">
                <a:latin typeface="Calibri" panose="020F0502020204030204" pitchFamily="34" charset="0"/>
              </a:rPr>
              <a:t>Disturbances test for memory corruption due to rapid power cycling such as during dropout/reclosure events</a:t>
            </a:r>
          </a:p>
          <a:p>
            <a:pPr lvl="2">
              <a:lnSpc>
                <a:spcPct val="90000"/>
              </a:lnSpc>
              <a:buFont typeface="Wingdings" panose="05000000000000000000" pitchFamily="2" charset="2"/>
              <a:buChar char="§"/>
            </a:pPr>
            <a:r>
              <a:rPr lang="en-US" sz="2100" dirty="0">
                <a:latin typeface="Calibri" panose="020F0502020204030204" pitchFamily="34" charset="0"/>
              </a:rPr>
              <a:t>Extended temperature operating ranges</a:t>
            </a:r>
          </a:p>
          <a:p>
            <a:pPr lvl="2">
              <a:lnSpc>
                <a:spcPct val="90000"/>
              </a:lnSpc>
              <a:buFont typeface="Wingdings" panose="05000000000000000000" pitchFamily="2" charset="2"/>
              <a:buChar char="§"/>
            </a:pPr>
            <a:r>
              <a:rPr lang="en-US" sz="2100" dirty="0">
                <a:latin typeface="Calibri" panose="020F0502020204030204" pitchFamily="34" charset="0"/>
              </a:rPr>
              <a:t>True poly phase loading </a:t>
            </a:r>
          </a:p>
          <a:p>
            <a:pPr lvl="2">
              <a:lnSpc>
                <a:spcPct val="90000"/>
              </a:lnSpc>
              <a:buFont typeface="Wingdings" panose="05000000000000000000" pitchFamily="2" charset="2"/>
              <a:buChar char="§"/>
            </a:pPr>
            <a:r>
              <a:rPr lang="en-US" sz="2100" dirty="0">
                <a:latin typeface="Calibri" panose="020F0502020204030204" pitchFamily="34" charset="0"/>
              </a:rPr>
              <a:t>Harmonics testing</a:t>
            </a:r>
          </a:p>
          <a:p>
            <a:pPr lvl="2">
              <a:lnSpc>
                <a:spcPct val="90000"/>
              </a:lnSpc>
              <a:buFont typeface="Wingdings" panose="05000000000000000000" pitchFamily="2" charset="2"/>
              <a:buChar char="§"/>
            </a:pPr>
            <a:r>
              <a:rPr lang="en-US" sz="2100" dirty="0">
                <a:latin typeface="Calibri" panose="020F0502020204030204" pitchFamily="34" charset="0"/>
              </a:rPr>
              <a:t>Auxiliary device influences (requiring accuracy testing with any communication devices active)</a:t>
            </a:r>
          </a:p>
          <a:p>
            <a:pPr lvl="2">
              <a:lnSpc>
                <a:spcPct val="90000"/>
              </a:lnSpc>
              <a:buFont typeface="Wingdings" panose="05000000000000000000" pitchFamily="2" charset="2"/>
              <a:buChar char="§"/>
            </a:pPr>
            <a:r>
              <a:rPr lang="en-US" sz="2100" dirty="0">
                <a:latin typeface="Calibri" panose="020F0502020204030204" pitchFamily="34" charset="0"/>
              </a:rPr>
              <a:t>Voltage range to be accurate over</a:t>
            </a:r>
          </a:p>
          <a:p>
            <a:pPr lvl="2">
              <a:lnSpc>
                <a:spcPct val="90000"/>
              </a:lnSpc>
              <a:buFont typeface="Wingdings" panose="05000000000000000000" pitchFamily="2" charset="2"/>
              <a:buChar char="§"/>
            </a:pPr>
            <a:r>
              <a:rPr lang="en-US" sz="2100" dirty="0">
                <a:latin typeface="Calibri" panose="020F0502020204030204" pitchFamily="34" charset="0"/>
              </a:rPr>
              <a:t>Temperature range to be accurate over</a:t>
            </a:r>
          </a:p>
          <a:p>
            <a:pPr lvl="2">
              <a:lnSpc>
                <a:spcPct val="90000"/>
              </a:lnSpc>
              <a:buFont typeface="Wingdings" panose="05000000000000000000" pitchFamily="2" charset="2"/>
              <a:buChar char="§"/>
            </a:pPr>
            <a:endParaRPr lang="en-US" sz="2200" dirty="0">
              <a:solidFill>
                <a:srgbClr val="000066"/>
              </a:solidFill>
              <a:latin typeface="Calibri" panose="020F0502020204030204" pitchFamily="34" charset="0"/>
            </a:endParaRPr>
          </a:p>
        </p:txBody>
      </p:sp>
      <p:sp>
        <p:nvSpPr>
          <p:cNvPr id="2" name="Footer Placeholder 1">
            <a:extLst>
              <a:ext uri="{FF2B5EF4-FFF2-40B4-BE49-F238E27FC236}">
                <a16:creationId xmlns:a16="http://schemas.microsoft.com/office/drawing/2014/main" id="{AF2BD6B3-C566-414C-A7F1-975DB03E180E}"/>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A99AD0BC-8559-49EA-ADDE-204F41FB6AAC}"/>
              </a:ext>
            </a:extLst>
          </p:cNvPr>
          <p:cNvSpPr>
            <a:spLocks noGrp="1"/>
          </p:cNvSpPr>
          <p:nvPr>
            <p:ph type="sldNum" sz="quarter" idx="4"/>
          </p:nvPr>
        </p:nvSpPr>
        <p:spPr/>
        <p:txBody>
          <a:bodyPr/>
          <a:lstStyle/>
          <a:p>
            <a:fld id="{4BEAC4C4-F0A7-4B61-A827-E4198D078267}" type="slidenum">
              <a:rPr lang="en-US" smtClean="0"/>
              <a:t>21</a:t>
            </a:fld>
            <a:endParaRPr lang="en-US" dirty="0"/>
          </a:p>
        </p:txBody>
      </p:sp>
    </p:spTree>
    <p:extLst>
      <p:ext uri="{BB962C8B-B14F-4D97-AF65-F5344CB8AC3E}">
        <p14:creationId xmlns:p14="http://schemas.microsoft.com/office/powerpoint/2010/main" val="1689257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556951" y="158368"/>
            <a:ext cx="7208107" cy="679832"/>
          </a:xfrm>
        </p:spPr>
        <p:txBody>
          <a:bodyPr/>
          <a:lstStyle/>
          <a:p>
            <a:pPr eaLnBrk="1" hangingPunct="1"/>
            <a:r>
              <a:rPr lang="en-US" dirty="0"/>
              <a:t>ANSI C12 SC29</a:t>
            </a:r>
          </a:p>
        </p:txBody>
      </p:sp>
      <p:sp>
        <p:nvSpPr>
          <p:cNvPr id="8" name="Rectangle 3"/>
          <p:cNvSpPr>
            <a:spLocks noGrp="1" noChangeArrowheads="1"/>
          </p:cNvSpPr>
          <p:nvPr>
            <p:ph idx="1"/>
          </p:nvPr>
        </p:nvSpPr>
        <p:spPr/>
        <p:txBody>
          <a:bodyPr/>
          <a:lstStyle/>
          <a:p>
            <a:pPr>
              <a:buFont typeface="Arial" panose="020B0604020202020204" pitchFamily="34" charset="0"/>
              <a:buChar char="•"/>
            </a:pPr>
            <a:r>
              <a:rPr lang="en-US" dirty="0">
                <a:latin typeface="Calibri" panose="020F0502020204030204" pitchFamily="34" charset="0"/>
              </a:rPr>
              <a:t>Field Testing of Metering Installations for Accuracy </a:t>
            </a:r>
          </a:p>
          <a:p>
            <a:pPr lvl="1">
              <a:buFont typeface="Wingdings" panose="05000000000000000000" pitchFamily="2" charset="2"/>
              <a:buChar char="§"/>
            </a:pPr>
            <a:r>
              <a:rPr lang="en-US" dirty="0">
                <a:latin typeface="Calibri" panose="020F0502020204030204" pitchFamily="34" charset="0"/>
              </a:rPr>
              <a:t>This will be published as a Technical Report </a:t>
            </a:r>
          </a:p>
          <a:p>
            <a:pPr lvl="1">
              <a:buFont typeface="Wingdings" panose="05000000000000000000" pitchFamily="2" charset="2"/>
              <a:buChar char="§"/>
            </a:pPr>
            <a:r>
              <a:rPr lang="en-US" dirty="0">
                <a:latin typeface="Calibri" panose="020F0502020204030204" pitchFamily="34" charset="0"/>
              </a:rPr>
              <a:t>After being released and receiving comments some version of this is expected to be worked into  Section 5 of ANSI C12.1 in the 2025 to 2026 time frame (next revision after the one being worked on).</a:t>
            </a:r>
          </a:p>
          <a:p>
            <a:pPr lvl="1">
              <a:buFont typeface="Wingdings" panose="05000000000000000000" pitchFamily="2" charset="2"/>
              <a:buChar char="§"/>
            </a:pPr>
            <a:r>
              <a:rPr lang="en-US" dirty="0">
                <a:latin typeface="Calibri" panose="020F0502020204030204" pitchFamily="34" charset="0"/>
              </a:rPr>
              <a:t>This Technical Report is more stringent than what is presently in the standard so the reception by utilities to this is mixed at this time, some welcoming the additional guidance and some not welcoming the additional guidance.</a:t>
            </a:r>
          </a:p>
        </p:txBody>
      </p:sp>
      <p:sp>
        <p:nvSpPr>
          <p:cNvPr id="2" name="Footer Placeholder 1">
            <a:extLst>
              <a:ext uri="{FF2B5EF4-FFF2-40B4-BE49-F238E27FC236}">
                <a16:creationId xmlns:a16="http://schemas.microsoft.com/office/drawing/2014/main" id="{56A41A7A-3CAF-49ED-B623-E9FA1425B413}"/>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E771230B-915B-4C30-9BB0-75267E35DA94}"/>
              </a:ext>
            </a:extLst>
          </p:cNvPr>
          <p:cNvSpPr>
            <a:spLocks noGrp="1"/>
          </p:cNvSpPr>
          <p:nvPr>
            <p:ph type="sldNum" sz="quarter" idx="4"/>
          </p:nvPr>
        </p:nvSpPr>
        <p:spPr/>
        <p:txBody>
          <a:bodyPr/>
          <a:lstStyle/>
          <a:p>
            <a:fld id="{4BEAC4C4-F0A7-4B61-A827-E4198D078267}" type="slidenum">
              <a:rPr lang="en-US" smtClean="0"/>
              <a:t>22</a:t>
            </a:fld>
            <a:endParaRPr lang="en-US" dirty="0"/>
          </a:p>
        </p:txBody>
      </p:sp>
    </p:spTree>
    <p:extLst>
      <p:ext uri="{BB962C8B-B14F-4D97-AF65-F5344CB8AC3E}">
        <p14:creationId xmlns:p14="http://schemas.microsoft.com/office/powerpoint/2010/main" val="1474178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556951" y="158368"/>
            <a:ext cx="7208107" cy="679832"/>
          </a:xfrm>
        </p:spPr>
        <p:txBody>
          <a:bodyPr/>
          <a:lstStyle/>
          <a:p>
            <a:pPr eaLnBrk="1" hangingPunct="1"/>
            <a:r>
              <a:rPr lang="en-US" dirty="0"/>
              <a:t>ANSI C12 SC29 (cont.)</a:t>
            </a:r>
          </a:p>
        </p:txBody>
      </p:sp>
      <p:sp>
        <p:nvSpPr>
          <p:cNvPr id="8" name="Rectangle 3"/>
          <p:cNvSpPr>
            <a:spLocks noGrp="1" noChangeArrowheads="1"/>
          </p:cNvSpPr>
          <p:nvPr>
            <p:ph idx="1"/>
          </p:nvPr>
        </p:nvSpPr>
        <p:spPr/>
        <p:txBody>
          <a:bodyPr>
            <a:normAutofit/>
          </a:bodyPr>
          <a:lstStyle/>
          <a:p>
            <a:pPr>
              <a:buFont typeface="Arial" panose="020B0604020202020204" pitchFamily="34" charset="0"/>
              <a:buChar char="•"/>
            </a:pPr>
            <a:r>
              <a:rPr lang="en-US" dirty="0">
                <a:latin typeface="Calibri" panose="020F0502020204030204" pitchFamily="34" charset="0"/>
              </a:rPr>
              <a:t>Field Testing of Metering Installations for Accuracy </a:t>
            </a:r>
          </a:p>
          <a:p>
            <a:pPr lvl="1">
              <a:buFont typeface="Wingdings" panose="05000000000000000000" pitchFamily="2" charset="2"/>
              <a:buChar char="§"/>
            </a:pPr>
            <a:r>
              <a:rPr lang="en-US" sz="2400" dirty="0">
                <a:latin typeface="Calibri" panose="020F0502020204030204" pitchFamily="34" charset="0"/>
              </a:rPr>
              <a:t>The Technical Report will provide some guidance on acceptable testing under all three types of field testing and what to look for if the installation fails accuracy testing.  The three modes of testing defined are;</a:t>
            </a:r>
          </a:p>
          <a:p>
            <a:pPr lvl="2">
              <a:buFont typeface="Wingdings" panose="05000000000000000000" pitchFamily="2" charset="2"/>
              <a:buChar char="§"/>
            </a:pPr>
            <a:r>
              <a:rPr lang="en-US" sz="2200" dirty="0">
                <a:latin typeface="Calibri" panose="020F0502020204030204" pitchFamily="34" charset="0"/>
              </a:rPr>
              <a:t>Voltage and current supplied by test equipment</a:t>
            </a:r>
          </a:p>
          <a:p>
            <a:pPr lvl="2">
              <a:buFont typeface="Arial" panose="020B0604020202020204" pitchFamily="34" charset="0"/>
              <a:buChar char="•"/>
            </a:pPr>
            <a:r>
              <a:rPr lang="en-US" sz="2200" dirty="0">
                <a:latin typeface="Calibri" panose="020F0502020204030204" pitchFamily="34" charset="0"/>
              </a:rPr>
              <a:t>Site voltage, equipment provided current</a:t>
            </a:r>
          </a:p>
          <a:p>
            <a:pPr lvl="2">
              <a:buFont typeface="Arial" panose="020B0604020202020204" pitchFamily="34" charset="0"/>
              <a:buChar char="•"/>
            </a:pPr>
            <a:r>
              <a:rPr lang="en-US" sz="2200" dirty="0">
                <a:latin typeface="Calibri" panose="020F0502020204030204" pitchFamily="34" charset="0"/>
              </a:rPr>
              <a:t>Site voltage and current (customer load)</a:t>
            </a:r>
          </a:p>
          <a:p>
            <a:pPr lvl="1">
              <a:buFont typeface="Wingdings" panose="05000000000000000000" pitchFamily="2" charset="2"/>
              <a:buChar char="§"/>
            </a:pPr>
            <a:r>
              <a:rPr lang="en-US" sz="2400" dirty="0">
                <a:latin typeface="Calibri" panose="020F0502020204030204" pitchFamily="34" charset="0"/>
              </a:rPr>
              <a:t>This will not be an ANSI Standard at this time but only a Technical Report that Utilities may use at their own discretion. Would not carry the force of law if a Utility commission pointed to ANSI C12 as their default Code for Electricity in their State</a:t>
            </a:r>
          </a:p>
        </p:txBody>
      </p:sp>
      <p:sp>
        <p:nvSpPr>
          <p:cNvPr id="2" name="Footer Placeholder 1">
            <a:extLst>
              <a:ext uri="{FF2B5EF4-FFF2-40B4-BE49-F238E27FC236}">
                <a16:creationId xmlns:a16="http://schemas.microsoft.com/office/drawing/2014/main" id="{B90AA23C-7E1E-4E94-A6A8-5F00A894B408}"/>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3FCA3E71-AB92-4573-BA45-309097C6AF30}"/>
              </a:ext>
            </a:extLst>
          </p:cNvPr>
          <p:cNvSpPr>
            <a:spLocks noGrp="1"/>
          </p:cNvSpPr>
          <p:nvPr>
            <p:ph type="sldNum" sz="quarter" idx="4"/>
          </p:nvPr>
        </p:nvSpPr>
        <p:spPr/>
        <p:txBody>
          <a:bodyPr/>
          <a:lstStyle/>
          <a:p>
            <a:fld id="{4BEAC4C4-F0A7-4B61-A827-E4198D078267}" type="slidenum">
              <a:rPr lang="en-US" smtClean="0"/>
              <a:t>23</a:t>
            </a:fld>
            <a:endParaRPr lang="en-US" dirty="0"/>
          </a:p>
        </p:txBody>
      </p:sp>
    </p:spTree>
    <p:extLst>
      <p:ext uri="{BB962C8B-B14F-4D97-AF65-F5344CB8AC3E}">
        <p14:creationId xmlns:p14="http://schemas.microsoft.com/office/powerpoint/2010/main" val="81827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556951" y="158368"/>
            <a:ext cx="7208107" cy="679832"/>
          </a:xfrm>
        </p:spPr>
        <p:txBody>
          <a:bodyPr/>
          <a:lstStyle/>
          <a:p>
            <a:pPr eaLnBrk="1" hangingPunct="1"/>
            <a:r>
              <a:rPr lang="en-US" dirty="0"/>
              <a:t>ANSI C12 SC31</a:t>
            </a:r>
          </a:p>
        </p:txBody>
      </p:sp>
      <p:sp>
        <p:nvSpPr>
          <p:cNvPr id="8" name="Rectangle 3"/>
          <p:cNvSpPr>
            <a:spLocks noGrp="1" noChangeArrowheads="1"/>
          </p:cNvSpPr>
          <p:nvPr>
            <p:ph idx="1"/>
          </p:nvPr>
        </p:nvSpPr>
        <p:spPr/>
        <p:txBody>
          <a:bodyPr>
            <a:normAutofit lnSpcReduction="10000"/>
          </a:bodyPr>
          <a:lstStyle/>
          <a:p>
            <a:pPr marL="0" indent="0" algn="ctr">
              <a:buNone/>
            </a:pPr>
            <a:r>
              <a:rPr lang="en-US" sz="2800" dirty="0">
                <a:latin typeface="Calibri" panose="020F0502020204030204" pitchFamily="34" charset="0"/>
              </a:rPr>
              <a:t>VA and VAR Metering Standard</a:t>
            </a:r>
          </a:p>
          <a:p>
            <a:pPr>
              <a:buFont typeface="Arial" panose="020B0604020202020204" pitchFamily="34" charset="0"/>
              <a:buChar char="•"/>
            </a:pPr>
            <a:r>
              <a:rPr lang="en-US" sz="2200" dirty="0">
                <a:latin typeface="Calibri" panose="020F0502020204030204" pitchFamily="34" charset="0"/>
              </a:rPr>
              <a:t>Establish a legal definition for VA and VAR</a:t>
            </a:r>
          </a:p>
          <a:p>
            <a:pPr>
              <a:buFont typeface="Arial" panose="020B0604020202020204" pitchFamily="34" charset="0"/>
              <a:buChar char="•"/>
            </a:pPr>
            <a:r>
              <a:rPr lang="en-US" sz="2200" dirty="0">
                <a:latin typeface="Calibri" panose="020F0502020204030204" pitchFamily="34" charset="0"/>
              </a:rPr>
              <a:t>VA being addressed first in order to “Fast Track” the result.</a:t>
            </a:r>
          </a:p>
          <a:p>
            <a:pPr lvl="1">
              <a:buFont typeface="Wingdings" panose="05000000000000000000" pitchFamily="2" charset="2"/>
              <a:buChar char="§"/>
            </a:pPr>
            <a:r>
              <a:rPr lang="en-US" sz="2000" dirty="0">
                <a:latin typeface="Calibri" panose="020F0502020204030204" pitchFamily="34" charset="0"/>
              </a:rPr>
              <a:t>Definitions agreed upon</a:t>
            </a:r>
          </a:p>
          <a:p>
            <a:pPr lvl="1">
              <a:buFont typeface="Wingdings" panose="05000000000000000000" pitchFamily="2" charset="2"/>
              <a:buChar char="§"/>
            </a:pPr>
            <a:r>
              <a:rPr lang="en-US" sz="2000" dirty="0">
                <a:latin typeface="Calibri" panose="020F0502020204030204" pitchFamily="34" charset="0"/>
              </a:rPr>
              <a:t>Initial draft completed</a:t>
            </a:r>
          </a:p>
          <a:p>
            <a:pPr>
              <a:buFont typeface="Arial" panose="020B0604020202020204" pitchFamily="34" charset="0"/>
              <a:buChar char="•"/>
            </a:pPr>
            <a:r>
              <a:rPr lang="en-US" sz="2200" dirty="0">
                <a:latin typeface="Calibri" panose="020F0502020204030204" pitchFamily="34" charset="0"/>
              </a:rPr>
              <a:t>Discussion about L+G’s proposal of using “source VA”  vs Vector VA and Arithmetic VA and the actual load the customer has</a:t>
            </a:r>
          </a:p>
          <a:p>
            <a:pPr>
              <a:buFont typeface="Arial" panose="020B0604020202020204" pitchFamily="34" charset="0"/>
              <a:buChar char="•"/>
            </a:pPr>
            <a:r>
              <a:rPr lang="en-US" sz="2200" dirty="0">
                <a:latin typeface="Calibri" panose="020F0502020204030204" pitchFamily="34" charset="0"/>
              </a:rPr>
              <a:t>There is future potential to promote VA and active energy (watts) as the primary metering quantities, but even if this were to gain traction this would be in the relatively distant future.  However once ANSI can agree on the definition to use for VA this will become a metering option with some revenue implications, even if this is simply used to point out metering issues at particular customer locations.</a:t>
            </a:r>
          </a:p>
        </p:txBody>
      </p:sp>
      <p:sp>
        <p:nvSpPr>
          <p:cNvPr id="2" name="Footer Placeholder 1">
            <a:extLst>
              <a:ext uri="{FF2B5EF4-FFF2-40B4-BE49-F238E27FC236}">
                <a16:creationId xmlns:a16="http://schemas.microsoft.com/office/drawing/2014/main" id="{93336999-413A-473D-8421-B497A635562B}"/>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375BBF05-19DA-48BE-8962-4ED149B927D7}"/>
              </a:ext>
            </a:extLst>
          </p:cNvPr>
          <p:cNvSpPr>
            <a:spLocks noGrp="1"/>
          </p:cNvSpPr>
          <p:nvPr>
            <p:ph type="sldNum" sz="quarter" idx="4"/>
          </p:nvPr>
        </p:nvSpPr>
        <p:spPr/>
        <p:txBody>
          <a:bodyPr/>
          <a:lstStyle/>
          <a:p>
            <a:fld id="{4BEAC4C4-F0A7-4B61-A827-E4198D078267}" type="slidenum">
              <a:rPr lang="en-US" smtClean="0"/>
              <a:t>24</a:t>
            </a:fld>
            <a:endParaRPr lang="en-US" dirty="0"/>
          </a:p>
        </p:txBody>
      </p:sp>
    </p:spTree>
    <p:extLst>
      <p:ext uri="{BB962C8B-B14F-4D97-AF65-F5344CB8AC3E}">
        <p14:creationId xmlns:p14="http://schemas.microsoft.com/office/powerpoint/2010/main" val="32891631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556951" y="152400"/>
            <a:ext cx="7208107" cy="679832"/>
          </a:xfrm>
        </p:spPr>
        <p:txBody>
          <a:bodyPr/>
          <a:lstStyle/>
          <a:p>
            <a:pPr eaLnBrk="1" hangingPunct="1"/>
            <a:r>
              <a:rPr lang="en-US" dirty="0"/>
              <a:t>ANSI C12.46</a:t>
            </a:r>
          </a:p>
        </p:txBody>
      </p:sp>
      <p:sp>
        <p:nvSpPr>
          <p:cNvPr id="26627" name="Rectangle 3"/>
          <p:cNvSpPr>
            <a:spLocks noGrp="1" noChangeArrowheads="1"/>
          </p:cNvSpPr>
          <p:nvPr>
            <p:ph idx="1"/>
          </p:nvPr>
        </p:nvSpPr>
        <p:spPr/>
        <p:txBody>
          <a:bodyPr/>
          <a:lstStyle/>
          <a:p>
            <a:pPr eaLnBrk="1" hangingPunct="1">
              <a:lnSpc>
                <a:spcPct val="90000"/>
              </a:lnSpc>
              <a:buFont typeface="Wingdings" panose="05000000000000000000" pitchFamily="2" charset="2"/>
              <a:buChar char="Ø"/>
            </a:pPr>
            <a:r>
              <a:rPr lang="en-US" sz="3000" dirty="0">
                <a:latin typeface="Calibri" panose="020F0502020204030204" pitchFamily="34" charset="0"/>
              </a:rPr>
              <a:t>Sub-Committee to Develop a Replacement for C12.1 and C12.20</a:t>
            </a:r>
          </a:p>
          <a:p>
            <a:pPr lvl="1">
              <a:lnSpc>
                <a:spcPct val="90000"/>
              </a:lnSpc>
              <a:buFont typeface="Arial" panose="020B0604020202020204" pitchFamily="34" charset="0"/>
              <a:buChar char="•"/>
            </a:pPr>
            <a:r>
              <a:rPr lang="en-US" sz="2600" dirty="0">
                <a:latin typeface="Calibri" panose="020F0502020204030204" pitchFamily="34" charset="0"/>
              </a:rPr>
              <a:t>Adopts the structure of OIML IR-46</a:t>
            </a:r>
          </a:p>
          <a:p>
            <a:pPr lvl="1">
              <a:lnSpc>
                <a:spcPct val="90000"/>
              </a:lnSpc>
              <a:buFont typeface="Arial" panose="020B0604020202020204" pitchFamily="34" charset="0"/>
              <a:buChar char="•"/>
            </a:pPr>
            <a:r>
              <a:rPr lang="en-US" sz="2600" dirty="0">
                <a:latin typeface="Calibri" panose="020F0502020204030204" pitchFamily="34" charset="0"/>
              </a:rPr>
              <a:t>Addresses Active, Reactive, and Apparent Energy as well as all meter accuracy classes</a:t>
            </a:r>
          </a:p>
          <a:p>
            <a:pPr lvl="1">
              <a:lnSpc>
                <a:spcPct val="90000"/>
              </a:lnSpc>
              <a:buFont typeface="Arial" panose="020B0604020202020204" pitchFamily="34" charset="0"/>
              <a:buChar char="•"/>
            </a:pPr>
            <a:r>
              <a:rPr lang="en-US" sz="2600" dirty="0">
                <a:latin typeface="Calibri" panose="020F0502020204030204" pitchFamily="34" charset="0"/>
              </a:rPr>
              <a:t>Same group working on the merger of C12.1 and C12.20 is working on this</a:t>
            </a:r>
          </a:p>
          <a:p>
            <a:pPr lvl="1">
              <a:lnSpc>
                <a:spcPct val="90000"/>
              </a:lnSpc>
              <a:buFont typeface="Arial" panose="020B0604020202020204" pitchFamily="34" charset="0"/>
              <a:buChar char="•"/>
            </a:pPr>
            <a:r>
              <a:rPr lang="en-US" sz="2600" dirty="0">
                <a:latin typeface="Calibri" panose="020F0502020204030204" pitchFamily="34" charset="0"/>
              </a:rPr>
              <a:t>Expected Publication 2020 or 2021 </a:t>
            </a:r>
          </a:p>
        </p:txBody>
      </p:sp>
      <p:sp>
        <p:nvSpPr>
          <p:cNvPr id="2" name="Footer Placeholder 1">
            <a:extLst>
              <a:ext uri="{FF2B5EF4-FFF2-40B4-BE49-F238E27FC236}">
                <a16:creationId xmlns:a16="http://schemas.microsoft.com/office/drawing/2014/main" id="{1EEABCC8-5D75-45E2-9E8D-ABC5D2DB4A76}"/>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52589EFC-63BC-49FC-9445-EB3F46C3B85B}"/>
              </a:ext>
            </a:extLst>
          </p:cNvPr>
          <p:cNvSpPr>
            <a:spLocks noGrp="1"/>
          </p:cNvSpPr>
          <p:nvPr>
            <p:ph type="sldNum" sz="quarter" idx="4"/>
          </p:nvPr>
        </p:nvSpPr>
        <p:spPr/>
        <p:txBody>
          <a:bodyPr/>
          <a:lstStyle/>
          <a:p>
            <a:fld id="{4BEAC4C4-F0A7-4B61-A827-E4198D078267}" type="slidenum">
              <a:rPr lang="en-US" smtClean="0"/>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556951" y="158368"/>
            <a:ext cx="7208107" cy="679832"/>
          </a:xfrm>
        </p:spPr>
        <p:txBody>
          <a:bodyPr/>
          <a:lstStyle/>
          <a:p>
            <a:pPr eaLnBrk="1" hangingPunct="1"/>
            <a:r>
              <a:rPr lang="en-US" dirty="0"/>
              <a:t>ANSI C12.46 (cont.)</a:t>
            </a:r>
          </a:p>
        </p:txBody>
      </p:sp>
      <p:sp>
        <p:nvSpPr>
          <p:cNvPr id="26627" name="Rectangle 3"/>
          <p:cNvSpPr>
            <a:spLocks noGrp="1" noChangeArrowheads="1"/>
          </p:cNvSpPr>
          <p:nvPr>
            <p:ph idx="1"/>
          </p:nvPr>
        </p:nvSpPr>
        <p:spPr/>
        <p:txBody>
          <a:bodyPr/>
          <a:lstStyle/>
          <a:p>
            <a:pPr eaLnBrk="1" hangingPunct="1">
              <a:lnSpc>
                <a:spcPct val="90000"/>
              </a:lnSpc>
              <a:buFont typeface="Wingdings" panose="05000000000000000000" pitchFamily="2" charset="2"/>
              <a:buChar char="Ø"/>
            </a:pPr>
            <a:r>
              <a:rPr lang="en-US" dirty="0">
                <a:latin typeface="Calibri" panose="020F0502020204030204" pitchFamily="34" charset="0"/>
              </a:rPr>
              <a:t>Sub-Committee to Develop a Replacement for C12.1 and C12.20 (cont.)</a:t>
            </a:r>
          </a:p>
          <a:p>
            <a:pPr lvl="1">
              <a:lnSpc>
                <a:spcPct val="90000"/>
              </a:lnSpc>
              <a:buFont typeface="Arial" panose="020B0604020202020204" pitchFamily="34" charset="0"/>
              <a:buChar char="•"/>
            </a:pPr>
            <a:r>
              <a:rPr lang="en-US" dirty="0">
                <a:latin typeface="Calibri" panose="020F0502020204030204" pitchFamily="34" charset="0"/>
              </a:rPr>
              <a:t>At times the R46 tests are being used as they are close to the ANSI tests.  There are ANSI  C12.1 and C12.20 tests that are not in R46 so they are being added.  This will make the new C12.46 and the new C12.1 (merged C12.1 and C12.20) compatible clearing the way for C12.46 to eventually become the new C12.1 and make the United States compliant with our OIML Standards commitments.</a:t>
            </a:r>
          </a:p>
          <a:p>
            <a:pPr lvl="1">
              <a:lnSpc>
                <a:spcPct val="90000"/>
              </a:lnSpc>
              <a:buFont typeface="Arial" panose="020B0604020202020204" pitchFamily="34" charset="0"/>
              <a:buChar char="•"/>
            </a:pPr>
            <a:r>
              <a:rPr lang="en-US" dirty="0">
                <a:latin typeface="Calibri" panose="020F0502020204030204" pitchFamily="34" charset="0"/>
              </a:rPr>
              <a:t>The Roadmap working group will develop a time line for C12.46 to supersede C12.1</a:t>
            </a:r>
          </a:p>
        </p:txBody>
      </p:sp>
      <p:sp>
        <p:nvSpPr>
          <p:cNvPr id="2" name="Footer Placeholder 1">
            <a:extLst>
              <a:ext uri="{FF2B5EF4-FFF2-40B4-BE49-F238E27FC236}">
                <a16:creationId xmlns:a16="http://schemas.microsoft.com/office/drawing/2014/main" id="{A872E763-6581-44BE-8FE7-BAF01E54B34B}"/>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6B069F3A-277F-4272-9FAF-D3F3C10F4569}"/>
              </a:ext>
            </a:extLst>
          </p:cNvPr>
          <p:cNvSpPr>
            <a:spLocks noGrp="1"/>
          </p:cNvSpPr>
          <p:nvPr>
            <p:ph type="sldNum" sz="quarter" idx="4"/>
          </p:nvPr>
        </p:nvSpPr>
        <p:spPr/>
        <p:txBody>
          <a:bodyPr/>
          <a:lstStyle/>
          <a:p>
            <a:fld id="{4BEAC4C4-F0A7-4B61-A827-E4198D078267}" type="slidenum">
              <a:rPr lang="en-US" smtClean="0"/>
              <a:t>26</a:t>
            </a:fld>
            <a:endParaRPr lang="en-US" dirty="0"/>
          </a:p>
        </p:txBody>
      </p:sp>
    </p:spTree>
    <p:extLst>
      <p:ext uri="{BB962C8B-B14F-4D97-AF65-F5344CB8AC3E}">
        <p14:creationId xmlns:p14="http://schemas.microsoft.com/office/powerpoint/2010/main" val="12708219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556951" y="152400"/>
            <a:ext cx="7208107" cy="679832"/>
          </a:xfrm>
        </p:spPr>
        <p:txBody>
          <a:bodyPr/>
          <a:lstStyle/>
          <a:p>
            <a:pPr eaLnBrk="1" hangingPunct="1"/>
            <a:r>
              <a:rPr lang="en-US" dirty="0"/>
              <a:t>ANSI C12.DC SC 32</a:t>
            </a:r>
          </a:p>
        </p:txBody>
      </p:sp>
      <p:sp>
        <p:nvSpPr>
          <p:cNvPr id="26627" name="Rectangle 3"/>
          <p:cNvSpPr>
            <a:spLocks noGrp="1" noChangeArrowheads="1"/>
          </p:cNvSpPr>
          <p:nvPr>
            <p:ph idx="1"/>
          </p:nvPr>
        </p:nvSpPr>
        <p:spPr/>
        <p:txBody>
          <a:bodyPr/>
          <a:lstStyle/>
          <a:p>
            <a:pPr eaLnBrk="1" hangingPunct="1">
              <a:lnSpc>
                <a:spcPct val="90000"/>
              </a:lnSpc>
              <a:buFont typeface="Wingdings" panose="05000000000000000000" pitchFamily="2" charset="2"/>
              <a:buChar char="Ø"/>
            </a:pPr>
            <a:r>
              <a:rPr lang="en-US" dirty="0">
                <a:latin typeface="Calibri" panose="020F0502020204030204" pitchFamily="34" charset="0"/>
              </a:rPr>
              <a:t>Sub-Committee to Develop an ANSI Standard for DC Metering</a:t>
            </a:r>
          </a:p>
          <a:p>
            <a:pPr lvl="1">
              <a:lnSpc>
                <a:spcPct val="90000"/>
              </a:lnSpc>
              <a:buFont typeface="Arial" panose="020B0604020202020204" pitchFamily="34" charset="0"/>
              <a:buChar char="•"/>
            </a:pPr>
            <a:r>
              <a:rPr lang="en-US" dirty="0">
                <a:latin typeface="Calibri" panose="020F0502020204030204" pitchFamily="34" charset="0"/>
              </a:rPr>
              <a:t>This is becoming more an more of an issue as DC Superchargers, although relatively small in number are drawing significant amounts of power</a:t>
            </a:r>
          </a:p>
          <a:p>
            <a:pPr lvl="1">
              <a:lnSpc>
                <a:spcPct val="90000"/>
              </a:lnSpc>
              <a:buFont typeface="Arial" panose="020B0604020202020204" pitchFamily="34" charset="0"/>
              <a:buChar char="•"/>
            </a:pPr>
            <a:r>
              <a:rPr lang="en-US" dirty="0">
                <a:latin typeface="Calibri" panose="020F0502020204030204" pitchFamily="34" charset="0"/>
              </a:rPr>
              <a:t>There is also the potential to use nothing but DC in residential homes in the not so distant future</a:t>
            </a:r>
          </a:p>
          <a:p>
            <a:pPr lvl="1">
              <a:lnSpc>
                <a:spcPct val="90000"/>
              </a:lnSpc>
              <a:buFont typeface="Arial" panose="020B0604020202020204" pitchFamily="34" charset="0"/>
              <a:buChar char="•"/>
            </a:pPr>
            <a:endParaRPr lang="en-US" sz="2600" dirty="0">
              <a:solidFill>
                <a:srgbClr val="000066"/>
              </a:solidFill>
              <a:latin typeface="Calibri" panose="020F0502020204030204" pitchFamily="34" charset="0"/>
            </a:endParaRPr>
          </a:p>
        </p:txBody>
      </p:sp>
      <p:sp>
        <p:nvSpPr>
          <p:cNvPr id="2" name="Footer Placeholder 1">
            <a:extLst>
              <a:ext uri="{FF2B5EF4-FFF2-40B4-BE49-F238E27FC236}">
                <a16:creationId xmlns:a16="http://schemas.microsoft.com/office/drawing/2014/main" id="{6C8C3CE3-848F-4992-96CA-86295D19C1AF}"/>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61DC4A6C-2F01-4974-BE9D-FECF8EB6C7D5}"/>
              </a:ext>
            </a:extLst>
          </p:cNvPr>
          <p:cNvSpPr>
            <a:spLocks noGrp="1"/>
          </p:cNvSpPr>
          <p:nvPr>
            <p:ph type="sldNum" sz="quarter" idx="4"/>
          </p:nvPr>
        </p:nvSpPr>
        <p:spPr/>
        <p:txBody>
          <a:bodyPr/>
          <a:lstStyle/>
          <a:p>
            <a:fld id="{4BEAC4C4-F0A7-4B61-A827-E4198D078267}" type="slidenum">
              <a:rPr lang="en-US" smtClean="0"/>
              <a:t>27</a:t>
            </a:fld>
            <a:endParaRPr lang="en-US" dirty="0"/>
          </a:p>
        </p:txBody>
      </p:sp>
    </p:spTree>
    <p:extLst>
      <p:ext uri="{BB962C8B-B14F-4D97-AF65-F5344CB8AC3E}">
        <p14:creationId xmlns:p14="http://schemas.microsoft.com/office/powerpoint/2010/main" val="1195526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556951" y="234568"/>
            <a:ext cx="7208107" cy="679832"/>
          </a:xfrm>
        </p:spPr>
        <p:txBody>
          <a:bodyPr/>
          <a:lstStyle/>
          <a:p>
            <a:pPr eaLnBrk="1" hangingPunct="1"/>
            <a:r>
              <a:rPr lang="en-US" sz="3600" dirty="0"/>
              <a:t>ANSI Sub-Metering Working Group</a:t>
            </a:r>
          </a:p>
        </p:txBody>
      </p:sp>
      <p:sp>
        <p:nvSpPr>
          <p:cNvPr id="26627" name="Rectangle 3"/>
          <p:cNvSpPr>
            <a:spLocks noGrp="1" noChangeArrowheads="1"/>
          </p:cNvSpPr>
          <p:nvPr>
            <p:ph idx="1"/>
          </p:nvPr>
        </p:nvSpPr>
        <p:spPr>
          <a:xfrm>
            <a:off x="457200" y="1447800"/>
            <a:ext cx="8229600" cy="4953000"/>
          </a:xfrm>
        </p:spPr>
        <p:txBody>
          <a:bodyPr/>
          <a:lstStyle/>
          <a:p>
            <a:pPr lvl="1">
              <a:lnSpc>
                <a:spcPct val="90000"/>
              </a:lnSpc>
              <a:buFont typeface="Arial" panose="020B0604020202020204" pitchFamily="34" charset="0"/>
              <a:buChar char="•"/>
            </a:pPr>
            <a:r>
              <a:rPr lang="en-US" sz="2400" dirty="0">
                <a:latin typeface="Calibri" panose="020F0502020204030204" pitchFamily="34" charset="0"/>
              </a:rPr>
              <a:t>Sub-Metering is also becoming more prevalent and with the official acceptance of sub-metering the need to provide guidance on this area has become necessary</a:t>
            </a:r>
          </a:p>
          <a:p>
            <a:pPr lvl="1">
              <a:lnSpc>
                <a:spcPct val="90000"/>
              </a:lnSpc>
              <a:buFont typeface="Arial" panose="020B0604020202020204" pitchFamily="34" charset="0"/>
              <a:buChar char="•"/>
            </a:pPr>
            <a:r>
              <a:rPr lang="en-US" sz="2400" dirty="0">
                <a:latin typeface="Calibri" panose="020F0502020204030204" pitchFamily="34" charset="0"/>
              </a:rPr>
              <a:t>Working on guaranteeing the system level accuracy given the preponderance of different equipment.  </a:t>
            </a:r>
          </a:p>
          <a:p>
            <a:pPr lvl="1">
              <a:lnSpc>
                <a:spcPct val="90000"/>
              </a:lnSpc>
              <a:buFont typeface="Arial" panose="020B0604020202020204" pitchFamily="34" charset="0"/>
              <a:buChar char="•"/>
            </a:pPr>
            <a:r>
              <a:rPr lang="en-US" sz="2400" dirty="0">
                <a:latin typeface="Calibri" panose="020F0502020204030204" pitchFamily="34" charset="0"/>
              </a:rPr>
              <a:t>Regulators want to know how you test these meters and installations</a:t>
            </a:r>
          </a:p>
          <a:p>
            <a:pPr lvl="2">
              <a:lnSpc>
                <a:spcPct val="90000"/>
              </a:lnSpc>
              <a:buFont typeface="Arial" panose="020B0604020202020204" pitchFamily="34" charset="0"/>
              <a:buChar char="•"/>
            </a:pPr>
            <a:r>
              <a:rPr lang="en-US" sz="2200" dirty="0">
                <a:latin typeface="Calibri" panose="020F0502020204030204" pitchFamily="34" charset="0"/>
              </a:rPr>
              <a:t>One difficulty is that the transformers may be located many floors away from the meter.  </a:t>
            </a:r>
          </a:p>
          <a:p>
            <a:pPr lvl="2">
              <a:lnSpc>
                <a:spcPct val="90000"/>
              </a:lnSpc>
              <a:buFont typeface="Arial" panose="020B0604020202020204" pitchFamily="34" charset="0"/>
              <a:buChar char="•"/>
            </a:pPr>
            <a:r>
              <a:rPr lang="en-US" sz="2200" dirty="0">
                <a:latin typeface="Calibri" panose="020F0502020204030204" pitchFamily="34" charset="0"/>
              </a:rPr>
              <a:t>Another is that the meter may be installed within the power lines and not readily accessible.  </a:t>
            </a:r>
          </a:p>
          <a:p>
            <a:pPr lvl="1">
              <a:lnSpc>
                <a:spcPct val="90000"/>
              </a:lnSpc>
              <a:buFont typeface="Arial" panose="020B0604020202020204" pitchFamily="34" charset="0"/>
              <a:buChar char="•"/>
            </a:pPr>
            <a:r>
              <a:rPr lang="en-US" sz="2400" dirty="0">
                <a:latin typeface="Calibri" panose="020F0502020204030204" pitchFamily="34" charset="0"/>
              </a:rPr>
              <a:t>There are few actual metrology issues </a:t>
            </a:r>
          </a:p>
          <a:p>
            <a:pPr lvl="1">
              <a:lnSpc>
                <a:spcPct val="90000"/>
              </a:lnSpc>
              <a:buFont typeface="Arial" panose="020B0604020202020204" pitchFamily="34" charset="0"/>
              <a:buChar char="•"/>
            </a:pPr>
            <a:endParaRPr lang="en-US" sz="2600" dirty="0">
              <a:solidFill>
                <a:srgbClr val="000066"/>
              </a:solidFill>
              <a:latin typeface="Calibri" panose="020F0502020204030204" pitchFamily="34" charset="0"/>
            </a:endParaRPr>
          </a:p>
        </p:txBody>
      </p:sp>
      <p:sp>
        <p:nvSpPr>
          <p:cNvPr id="2" name="Footer Placeholder 1">
            <a:extLst>
              <a:ext uri="{FF2B5EF4-FFF2-40B4-BE49-F238E27FC236}">
                <a16:creationId xmlns:a16="http://schemas.microsoft.com/office/drawing/2014/main" id="{C23D816C-590F-43B6-94FE-DDEC2523616B}"/>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BD71C769-C60A-43E4-944B-B0A847E7E291}"/>
              </a:ext>
            </a:extLst>
          </p:cNvPr>
          <p:cNvSpPr>
            <a:spLocks noGrp="1"/>
          </p:cNvSpPr>
          <p:nvPr>
            <p:ph type="sldNum" sz="quarter" idx="4"/>
          </p:nvPr>
        </p:nvSpPr>
        <p:spPr/>
        <p:txBody>
          <a:bodyPr/>
          <a:lstStyle/>
          <a:p>
            <a:fld id="{4BEAC4C4-F0A7-4B61-A827-E4198D078267}" type="slidenum">
              <a:rPr lang="en-US" smtClean="0"/>
              <a:t>28</a:t>
            </a:fld>
            <a:endParaRPr lang="en-US" dirty="0"/>
          </a:p>
        </p:txBody>
      </p:sp>
    </p:spTree>
    <p:extLst>
      <p:ext uri="{BB962C8B-B14F-4D97-AF65-F5344CB8AC3E}">
        <p14:creationId xmlns:p14="http://schemas.microsoft.com/office/powerpoint/2010/main" val="35528021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2800" dirty="0"/>
              <a:t>IEEE P1704 – Utility Industry End Device Communications Module</a:t>
            </a:r>
          </a:p>
        </p:txBody>
      </p:sp>
      <p:sp>
        <p:nvSpPr>
          <p:cNvPr id="26627" name="Rectangle 3"/>
          <p:cNvSpPr>
            <a:spLocks noGrp="1" noChangeArrowheads="1"/>
          </p:cNvSpPr>
          <p:nvPr>
            <p:ph idx="1"/>
          </p:nvPr>
        </p:nvSpPr>
        <p:spPr>
          <a:xfrm>
            <a:off x="457200" y="1447800"/>
            <a:ext cx="8229600" cy="4953000"/>
          </a:xfrm>
        </p:spPr>
        <p:txBody>
          <a:bodyPr/>
          <a:lstStyle/>
          <a:p>
            <a:pPr lvl="1">
              <a:lnSpc>
                <a:spcPct val="90000"/>
              </a:lnSpc>
              <a:buFont typeface="Arial" panose="020B0604020202020204" pitchFamily="34" charset="0"/>
              <a:buChar char="•"/>
            </a:pPr>
            <a:r>
              <a:rPr lang="en-US" sz="2600" dirty="0">
                <a:latin typeface="Calibri" panose="020F0502020204030204" pitchFamily="34" charset="0"/>
              </a:rPr>
              <a:t>ANSI also maintains a presence and contributes to Standards that are related to but not covered entirely within the ANSI C12.1 purview.  </a:t>
            </a:r>
          </a:p>
          <a:p>
            <a:pPr lvl="1">
              <a:lnSpc>
                <a:spcPct val="90000"/>
              </a:lnSpc>
              <a:buFont typeface="Arial" panose="020B0604020202020204" pitchFamily="34" charset="0"/>
              <a:buChar char="•"/>
            </a:pPr>
            <a:r>
              <a:rPr lang="en-US" sz="2600" dirty="0">
                <a:latin typeface="Calibri" panose="020F0502020204030204" pitchFamily="34" charset="0"/>
              </a:rPr>
              <a:t>This standard will provide a method for providing space for communication modules and USB as the connection method to the Comm module from the meter (vs. RJ11). Micro B USB 2.0 adapter.   </a:t>
            </a:r>
          </a:p>
          <a:p>
            <a:pPr lvl="1">
              <a:lnSpc>
                <a:spcPct val="90000"/>
              </a:lnSpc>
              <a:buFont typeface="Arial" panose="020B0604020202020204" pitchFamily="34" charset="0"/>
              <a:buChar char="•"/>
            </a:pPr>
            <a:r>
              <a:rPr lang="en-US" sz="2600" dirty="0">
                <a:latin typeface="Calibri" panose="020F0502020204030204" pitchFamily="34" charset="0"/>
              </a:rPr>
              <a:t>This standard is in editorial and then will go to balloting.  The Standard should be published late next year (2020).</a:t>
            </a:r>
          </a:p>
          <a:p>
            <a:pPr lvl="1">
              <a:lnSpc>
                <a:spcPct val="90000"/>
              </a:lnSpc>
              <a:buFont typeface="Arial" panose="020B0604020202020204" pitchFamily="34" charset="0"/>
              <a:buChar char="•"/>
            </a:pPr>
            <a:endParaRPr lang="en-US" sz="2600" dirty="0">
              <a:solidFill>
                <a:srgbClr val="000066"/>
              </a:solidFill>
              <a:latin typeface="Calibri" panose="020F0502020204030204" pitchFamily="34" charset="0"/>
            </a:endParaRPr>
          </a:p>
        </p:txBody>
      </p:sp>
      <p:sp>
        <p:nvSpPr>
          <p:cNvPr id="2" name="Footer Placeholder 1">
            <a:extLst>
              <a:ext uri="{FF2B5EF4-FFF2-40B4-BE49-F238E27FC236}">
                <a16:creationId xmlns:a16="http://schemas.microsoft.com/office/drawing/2014/main" id="{7619CCAC-4AEE-4380-A4CD-D34256CDE202}"/>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D9ABD4AA-AD6E-44A5-8F2C-C6F049512B1A}"/>
              </a:ext>
            </a:extLst>
          </p:cNvPr>
          <p:cNvSpPr>
            <a:spLocks noGrp="1"/>
          </p:cNvSpPr>
          <p:nvPr>
            <p:ph type="sldNum" sz="quarter" idx="4"/>
          </p:nvPr>
        </p:nvSpPr>
        <p:spPr/>
        <p:txBody>
          <a:bodyPr/>
          <a:lstStyle/>
          <a:p>
            <a:fld id="{4BEAC4C4-F0A7-4B61-A827-E4198D078267}" type="slidenum">
              <a:rPr lang="en-US" smtClean="0"/>
              <a:t>29</a:t>
            </a:fld>
            <a:endParaRPr lang="en-US" dirty="0"/>
          </a:p>
        </p:txBody>
      </p:sp>
    </p:spTree>
    <p:extLst>
      <p:ext uri="{BB962C8B-B14F-4D97-AF65-F5344CB8AC3E}">
        <p14:creationId xmlns:p14="http://schemas.microsoft.com/office/powerpoint/2010/main" val="2733093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ANSI (cont.)</a:t>
            </a:r>
          </a:p>
        </p:txBody>
      </p:sp>
      <p:sp>
        <p:nvSpPr>
          <p:cNvPr id="6147" name="Rectangle 3"/>
          <p:cNvSpPr>
            <a:spLocks noGrp="1" noChangeArrowheads="1"/>
          </p:cNvSpPr>
          <p:nvPr>
            <p:ph idx="1"/>
          </p:nvPr>
        </p:nvSpPr>
        <p:spPr>
          <a:xfrm>
            <a:off x="381000" y="1447800"/>
            <a:ext cx="8534400" cy="4419600"/>
          </a:xfrm>
        </p:spPr>
        <p:txBody>
          <a:bodyPr>
            <a:normAutofit lnSpcReduction="10000"/>
          </a:bodyPr>
          <a:lstStyle/>
          <a:p>
            <a:pPr eaLnBrk="1" hangingPunct="1">
              <a:lnSpc>
                <a:spcPct val="90000"/>
              </a:lnSpc>
              <a:buFont typeface="Wingdings" panose="05000000000000000000" pitchFamily="2" charset="2"/>
              <a:buChar char="Ø"/>
            </a:pPr>
            <a:r>
              <a:rPr lang="en-US" sz="3000" dirty="0">
                <a:latin typeface="Calibri" panose="020F0502020204030204" pitchFamily="34" charset="0"/>
              </a:rPr>
              <a:t>American National Standard Institute, Inc.</a:t>
            </a:r>
          </a:p>
          <a:p>
            <a:pPr lvl="1" eaLnBrk="1" hangingPunct="1">
              <a:lnSpc>
                <a:spcPct val="90000"/>
              </a:lnSpc>
              <a:buFont typeface="Arial" panose="020B0604020202020204" pitchFamily="34" charset="0"/>
              <a:buChar char="•"/>
            </a:pPr>
            <a:r>
              <a:rPr lang="en-US" sz="2400" dirty="0">
                <a:latin typeface="Calibri" panose="020F0502020204030204" pitchFamily="34" charset="0"/>
              </a:rPr>
              <a:t>NEMA organizes committees to propose and review standards</a:t>
            </a:r>
          </a:p>
          <a:p>
            <a:pPr lvl="1" eaLnBrk="1" hangingPunct="1">
              <a:lnSpc>
                <a:spcPct val="90000"/>
              </a:lnSpc>
              <a:buFont typeface="Arial" panose="020B0604020202020204" pitchFamily="34" charset="0"/>
              <a:buChar char="•"/>
            </a:pPr>
            <a:r>
              <a:rPr lang="en-US" sz="2400" dirty="0">
                <a:latin typeface="Calibri" panose="020F0502020204030204" pitchFamily="34" charset="0"/>
              </a:rPr>
              <a:t>Standards are republished approximately every five (5) years and abandoned if not updated or reaffirmed once every ten (10) years.</a:t>
            </a:r>
          </a:p>
          <a:p>
            <a:pPr lvl="1" eaLnBrk="1" hangingPunct="1">
              <a:lnSpc>
                <a:spcPct val="90000"/>
              </a:lnSpc>
              <a:buFont typeface="Arial" panose="020B0604020202020204" pitchFamily="34" charset="0"/>
              <a:buChar char="•"/>
            </a:pPr>
            <a:r>
              <a:rPr lang="en-US" sz="2400" dirty="0">
                <a:latin typeface="Calibri" panose="020F0502020204030204" pitchFamily="34" charset="0"/>
              </a:rPr>
              <a:t>Standards codify consensus approaches in common practice</a:t>
            </a:r>
          </a:p>
          <a:p>
            <a:pPr lvl="1" eaLnBrk="1" hangingPunct="1">
              <a:lnSpc>
                <a:spcPct val="90000"/>
              </a:lnSpc>
              <a:buFont typeface="Arial" panose="020B0604020202020204" pitchFamily="34" charset="0"/>
              <a:buChar char="•"/>
            </a:pPr>
            <a:r>
              <a:rPr lang="en-US" sz="2400" dirty="0">
                <a:latin typeface="Calibri" panose="020F0502020204030204" pitchFamily="34" charset="0"/>
              </a:rPr>
              <a:t>In recent years the ANSI committee has had to deal with breaking new ground as well as several controversial issues</a:t>
            </a:r>
          </a:p>
          <a:p>
            <a:pPr lvl="2" eaLnBrk="1" hangingPunct="1">
              <a:lnSpc>
                <a:spcPct val="90000"/>
              </a:lnSpc>
              <a:buFont typeface="Wingdings" panose="05000000000000000000" pitchFamily="2" charset="2"/>
              <a:buChar char="§"/>
            </a:pPr>
            <a:r>
              <a:rPr lang="en-US" sz="2000" dirty="0">
                <a:latin typeface="Calibri" panose="020F0502020204030204" pitchFamily="34" charset="0"/>
              </a:rPr>
              <a:t>This is unusual for the committee and the committee has responded by no longer being reluctant to address them, staying more on point during contentious debates, and moving through the work required in a far more efficient manner.  Another example of how AMI is changing everything in our industry.  </a:t>
            </a:r>
          </a:p>
        </p:txBody>
      </p:sp>
      <p:sp>
        <p:nvSpPr>
          <p:cNvPr id="2" name="Footer Placeholder 1">
            <a:extLst>
              <a:ext uri="{FF2B5EF4-FFF2-40B4-BE49-F238E27FC236}">
                <a16:creationId xmlns:a16="http://schemas.microsoft.com/office/drawing/2014/main" id="{5983F990-14BF-4D38-A623-4ACAEFCA4C33}"/>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D4A9110E-AB18-4227-9DB3-1AD4615AD128}"/>
              </a:ext>
            </a:extLst>
          </p:cNvPr>
          <p:cNvSpPr>
            <a:spLocks noGrp="1"/>
          </p:cNvSpPr>
          <p:nvPr>
            <p:ph type="sldNum" sz="quarter" idx="4"/>
          </p:nvPr>
        </p:nvSpPr>
        <p:spPr/>
        <p:txBody>
          <a:bodyPr/>
          <a:lstStyle/>
          <a:p>
            <a:fld id="{4BEAC4C4-F0A7-4B61-A827-E4198D078267}" type="slidenum">
              <a:rPr lang="en-US" smtClean="0"/>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3200" dirty="0"/>
              <a:t>OIML R46</a:t>
            </a:r>
            <a:br>
              <a:rPr lang="en-US" sz="3200" dirty="0"/>
            </a:br>
            <a:r>
              <a:rPr lang="fr-FR" sz="2000" i="1" dirty="0"/>
              <a:t>Organisation Internationale de Métrologie Légale</a:t>
            </a:r>
            <a:endParaRPr lang="en-US" sz="2000" i="1" dirty="0"/>
          </a:p>
        </p:txBody>
      </p:sp>
      <p:sp>
        <p:nvSpPr>
          <p:cNvPr id="26627" name="Rectangle 3"/>
          <p:cNvSpPr>
            <a:spLocks noGrp="1" noChangeArrowheads="1"/>
          </p:cNvSpPr>
          <p:nvPr>
            <p:ph idx="1"/>
          </p:nvPr>
        </p:nvSpPr>
        <p:spPr>
          <a:xfrm>
            <a:off x="609600" y="1371600"/>
            <a:ext cx="8229600" cy="4953000"/>
          </a:xfrm>
        </p:spPr>
        <p:txBody>
          <a:bodyPr/>
          <a:lstStyle/>
          <a:p>
            <a:pPr lvl="1">
              <a:lnSpc>
                <a:spcPct val="90000"/>
              </a:lnSpc>
              <a:buFont typeface="Arial" panose="020B0604020202020204" pitchFamily="34" charset="0"/>
              <a:buChar char="•"/>
            </a:pPr>
            <a:r>
              <a:rPr lang="en-US" sz="2400" dirty="0">
                <a:latin typeface="Calibri" panose="020F0502020204030204" pitchFamily="34" charset="0"/>
              </a:rPr>
              <a:t>The International Organization of Legal Metrology was formed in 1955.  By Treaty 86% of the world’s population is covered and 96% of the world’s economy.  </a:t>
            </a:r>
          </a:p>
          <a:p>
            <a:pPr lvl="1">
              <a:lnSpc>
                <a:spcPct val="90000"/>
              </a:lnSpc>
              <a:buFont typeface="Arial" panose="020B0604020202020204" pitchFamily="34" charset="0"/>
              <a:buChar char="•"/>
            </a:pPr>
            <a:r>
              <a:rPr lang="en-US" sz="2400" dirty="0">
                <a:latin typeface="Calibri" panose="020F0502020204030204" pitchFamily="34" charset="0"/>
              </a:rPr>
              <a:t>The Group works with the International Bureau of Weights and Measures and the International Organization for Standardization (ISO) to ensure compatibility between each organizations work.  </a:t>
            </a:r>
          </a:p>
          <a:p>
            <a:pPr lvl="1">
              <a:lnSpc>
                <a:spcPct val="90000"/>
              </a:lnSpc>
              <a:buFont typeface="Arial" panose="020B0604020202020204" pitchFamily="34" charset="0"/>
              <a:buChar char="•"/>
            </a:pPr>
            <a:r>
              <a:rPr lang="en-US" sz="2400" dirty="0">
                <a:latin typeface="Calibri" panose="020F0502020204030204" pitchFamily="34" charset="0"/>
              </a:rPr>
              <a:t>Once again this organization has no legal authority to impose solutions on the members but the recommendations are typically used by the member states as part of their own domestic law.  </a:t>
            </a:r>
          </a:p>
        </p:txBody>
      </p:sp>
      <p:sp>
        <p:nvSpPr>
          <p:cNvPr id="2" name="Footer Placeholder 1">
            <a:extLst>
              <a:ext uri="{FF2B5EF4-FFF2-40B4-BE49-F238E27FC236}">
                <a16:creationId xmlns:a16="http://schemas.microsoft.com/office/drawing/2014/main" id="{AEA15643-FB26-41F8-A6A0-E018E607B3A1}"/>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35F33F81-14BD-4CAE-B0E4-592FF6B2EF10}"/>
              </a:ext>
            </a:extLst>
          </p:cNvPr>
          <p:cNvSpPr>
            <a:spLocks noGrp="1"/>
          </p:cNvSpPr>
          <p:nvPr>
            <p:ph type="sldNum" sz="quarter" idx="4"/>
          </p:nvPr>
        </p:nvSpPr>
        <p:spPr/>
        <p:txBody>
          <a:bodyPr/>
          <a:lstStyle/>
          <a:p>
            <a:fld id="{4BEAC4C4-F0A7-4B61-A827-E4198D078267}" type="slidenum">
              <a:rPr lang="en-US" smtClean="0"/>
              <a:t>30</a:t>
            </a:fld>
            <a:endParaRPr lang="en-US" dirty="0"/>
          </a:p>
        </p:txBody>
      </p:sp>
    </p:spTree>
    <p:extLst>
      <p:ext uri="{BB962C8B-B14F-4D97-AF65-F5344CB8AC3E}">
        <p14:creationId xmlns:p14="http://schemas.microsoft.com/office/powerpoint/2010/main" val="2016442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3200" dirty="0"/>
              <a:t>OIML R46 (cont.)</a:t>
            </a:r>
            <a:br>
              <a:rPr lang="en-US" sz="3200" dirty="0"/>
            </a:br>
            <a:r>
              <a:rPr lang="fr-FR" sz="2000" i="1" dirty="0"/>
              <a:t>Organisation Internationale de Métrologie Légale</a:t>
            </a:r>
            <a:endParaRPr lang="en-US" sz="2000" b="1" dirty="0"/>
          </a:p>
        </p:txBody>
      </p:sp>
      <p:sp>
        <p:nvSpPr>
          <p:cNvPr id="26627" name="Rectangle 3"/>
          <p:cNvSpPr>
            <a:spLocks noGrp="1" noChangeArrowheads="1"/>
          </p:cNvSpPr>
          <p:nvPr>
            <p:ph idx="1"/>
          </p:nvPr>
        </p:nvSpPr>
        <p:spPr>
          <a:xfrm>
            <a:off x="457200" y="1524000"/>
            <a:ext cx="8229600" cy="4953000"/>
          </a:xfrm>
        </p:spPr>
        <p:txBody>
          <a:bodyPr/>
          <a:lstStyle/>
          <a:p>
            <a:pPr lvl="1">
              <a:lnSpc>
                <a:spcPct val="90000"/>
              </a:lnSpc>
              <a:buFont typeface="Arial" panose="020B0604020202020204" pitchFamily="34" charset="0"/>
              <a:buChar char="•"/>
            </a:pPr>
            <a:r>
              <a:rPr lang="en-US" sz="2000" dirty="0">
                <a:latin typeface="Calibri" panose="020F0502020204030204" pitchFamily="34" charset="0"/>
              </a:rPr>
              <a:t>Latest meeting was held in Helsinki Finland this past May.  </a:t>
            </a:r>
          </a:p>
          <a:p>
            <a:pPr lvl="1">
              <a:lnSpc>
                <a:spcPct val="90000"/>
              </a:lnSpc>
              <a:buFont typeface="Arial" panose="020B0604020202020204" pitchFamily="34" charset="0"/>
              <a:buChar char="•"/>
            </a:pPr>
            <a:r>
              <a:rPr lang="en-US" sz="2000" dirty="0">
                <a:latin typeface="Calibri" panose="020F0502020204030204" pitchFamily="34" charset="0"/>
              </a:rPr>
              <a:t>ANSI voted to have a representative from NIST lead the delegation and TESCO’s CTO Bill Hardy to go as the technical liaison as he is heading or an active participant in each of the relevant working groups for ANSI</a:t>
            </a:r>
          </a:p>
          <a:p>
            <a:pPr lvl="1">
              <a:lnSpc>
                <a:spcPct val="90000"/>
              </a:lnSpc>
              <a:buFont typeface="Arial" panose="020B0604020202020204" pitchFamily="34" charset="0"/>
              <a:buChar char="•"/>
            </a:pPr>
            <a:r>
              <a:rPr lang="en-US" sz="2000" dirty="0">
                <a:latin typeface="Calibri" panose="020F0502020204030204" pitchFamily="34" charset="0"/>
              </a:rPr>
              <a:t>They did not get through the entire document to resolve differences but they made progress.  </a:t>
            </a:r>
          </a:p>
          <a:p>
            <a:pPr lvl="1">
              <a:lnSpc>
                <a:spcPct val="90000"/>
              </a:lnSpc>
              <a:buFont typeface="Arial" panose="020B0604020202020204" pitchFamily="34" charset="0"/>
              <a:buChar char="•"/>
            </a:pPr>
            <a:r>
              <a:rPr lang="en-US" sz="2000" dirty="0">
                <a:latin typeface="Calibri" panose="020F0502020204030204" pitchFamily="34" charset="0"/>
              </a:rPr>
              <a:t>There will be more sub groups to work on this and there will be another meeting in 2Q 2020 most likely.  </a:t>
            </a:r>
          </a:p>
          <a:p>
            <a:pPr lvl="1">
              <a:lnSpc>
                <a:spcPct val="90000"/>
              </a:lnSpc>
              <a:buFont typeface="Arial" panose="020B0604020202020204" pitchFamily="34" charset="0"/>
              <a:buChar char="•"/>
            </a:pPr>
            <a:r>
              <a:rPr lang="en-US" sz="2000" dirty="0">
                <a:latin typeface="Calibri" panose="020F0502020204030204" pitchFamily="34" charset="0"/>
              </a:rPr>
              <a:t>They will work on Electric Vehicles as one of the sub groups.  </a:t>
            </a:r>
          </a:p>
          <a:p>
            <a:pPr lvl="1">
              <a:lnSpc>
                <a:spcPct val="90000"/>
              </a:lnSpc>
              <a:buFont typeface="Arial" panose="020B0604020202020204" pitchFamily="34" charset="0"/>
              <a:buChar char="•"/>
            </a:pPr>
            <a:r>
              <a:rPr lang="en-US" sz="2000" dirty="0">
                <a:latin typeface="Calibri" panose="020F0502020204030204" pitchFamily="34" charset="0"/>
              </a:rPr>
              <a:t>There is also a new standard D31 to cover how software verification is done on a wide array of items including electric meters.  R46 will need to reference how we comply with D31 going forward.  </a:t>
            </a:r>
          </a:p>
        </p:txBody>
      </p:sp>
      <p:sp>
        <p:nvSpPr>
          <p:cNvPr id="2" name="Footer Placeholder 1">
            <a:extLst>
              <a:ext uri="{FF2B5EF4-FFF2-40B4-BE49-F238E27FC236}">
                <a16:creationId xmlns:a16="http://schemas.microsoft.com/office/drawing/2014/main" id="{2651C9C4-2457-45A6-B7D6-4A4E5988A445}"/>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0429EC0D-2CF7-4A51-86E7-F07986F16DC4}"/>
              </a:ext>
            </a:extLst>
          </p:cNvPr>
          <p:cNvSpPr>
            <a:spLocks noGrp="1"/>
          </p:cNvSpPr>
          <p:nvPr>
            <p:ph type="sldNum" sz="quarter" idx="4"/>
          </p:nvPr>
        </p:nvSpPr>
        <p:spPr/>
        <p:txBody>
          <a:bodyPr/>
          <a:lstStyle/>
          <a:p>
            <a:fld id="{4BEAC4C4-F0A7-4B61-A827-E4198D078267}" type="slidenum">
              <a:rPr lang="en-US" smtClean="0"/>
              <a:t>31</a:t>
            </a:fld>
            <a:endParaRPr lang="en-US" dirty="0"/>
          </a:p>
        </p:txBody>
      </p:sp>
    </p:spTree>
    <p:extLst>
      <p:ext uri="{BB962C8B-B14F-4D97-AF65-F5344CB8AC3E}">
        <p14:creationId xmlns:p14="http://schemas.microsoft.com/office/powerpoint/2010/main" val="36759047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1447800" y="152400"/>
            <a:ext cx="7587049" cy="679832"/>
          </a:xfrm>
          <a:noFill/>
        </p:spPr>
        <p:txBody>
          <a:bodyPr anchor="ctr"/>
          <a:lstStyle/>
          <a:p>
            <a:pPr algn="l" eaLnBrk="1" hangingPunct="1"/>
            <a:r>
              <a:rPr lang="en-US" altLang="en-US" sz="3000" b="1" dirty="0">
                <a:solidFill>
                  <a:schemeClr val="bg1"/>
                </a:solidFill>
                <a:latin typeface="Arial" panose="020B0604020202020204" pitchFamily="34" charset="0"/>
                <a:cs typeface="Arial" panose="020B0604020202020204" pitchFamily="34" charset="0"/>
              </a:rPr>
              <a:t>              </a:t>
            </a:r>
            <a:r>
              <a:rPr lang="en-US" altLang="en-US" dirty="0">
                <a:latin typeface="+mj-lt"/>
                <a:cs typeface="Arial" panose="020B0604020202020204" pitchFamily="34" charset="0"/>
              </a:rPr>
              <a:t>Questions and Discussion  </a:t>
            </a:r>
          </a:p>
        </p:txBody>
      </p:sp>
      <p:sp>
        <p:nvSpPr>
          <p:cNvPr id="9219" name="Rectangle 5"/>
          <p:cNvSpPr>
            <a:spLocks noGrp="1" noChangeArrowheads="1"/>
          </p:cNvSpPr>
          <p:nvPr>
            <p:ph idx="1"/>
          </p:nvPr>
        </p:nvSpPr>
        <p:spPr>
          <a:xfrm>
            <a:off x="457200" y="2927351"/>
            <a:ext cx="8229600" cy="2849563"/>
          </a:xfrm>
          <a:noFill/>
        </p:spPr>
        <p:txBody>
          <a:bodyPr/>
          <a:lstStyle/>
          <a:p>
            <a:pPr algn="ctr" eaLnBrk="1" hangingPunct="1">
              <a:buFontTx/>
              <a:buNone/>
            </a:pPr>
            <a:endParaRPr lang="en-US" altLang="en-US" sz="1200" dirty="0">
              <a:solidFill>
                <a:srgbClr val="FF0000"/>
              </a:solidFill>
              <a:latin typeface="Arial" panose="020B0604020202020204" pitchFamily="34" charset="0"/>
              <a:cs typeface="Arial" panose="020B0604020202020204" pitchFamily="34" charset="0"/>
            </a:endParaRPr>
          </a:p>
          <a:p>
            <a:pPr algn="ctr" eaLnBrk="1" hangingPunct="1">
              <a:buFontTx/>
              <a:buNone/>
            </a:pPr>
            <a:r>
              <a:rPr lang="en-US" altLang="en-US" sz="2400" b="1" dirty="0">
                <a:latin typeface="Arial" panose="020B0604020202020204" pitchFamily="34" charset="0"/>
                <a:cs typeface="Arial" panose="020B0604020202020204" pitchFamily="34" charset="0"/>
              </a:rPr>
              <a:t>TESCO Metering </a:t>
            </a:r>
          </a:p>
          <a:p>
            <a:pPr algn="ctr" eaLnBrk="1" hangingPunct="1">
              <a:buFontTx/>
              <a:buNone/>
            </a:pPr>
            <a:r>
              <a:rPr lang="en-US" altLang="en-US" sz="1800" i="1" dirty="0">
                <a:latin typeface="Arial" panose="020B0604020202020204" pitchFamily="34" charset="0"/>
                <a:cs typeface="Arial" panose="020B0604020202020204" pitchFamily="34" charset="0"/>
              </a:rPr>
              <a:t>Bristol, PA</a:t>
            </a:r>
          </a:p>
          <a:p>
            <a:pPr algn="ctr" eaLnBrk="1" hangingPunct="1">
              <a:buFontTx/>
              <a:buNone/>
            </a:pPr>
            <a:r>
              <a:rPr lang="en-US" altLang="en-US" sz="2400" dirty="0">
                <a:solidFill>
                  <a:srgbClr val="FF0000"/>
                </a:solidFill>
                <a:latin typeface="Arial" panose="020B0604020202020204" pitchFamily="34" charset="0"/>
                <a:cs typeface="Arial" panose="020B0604020202020204" pitchFamily="34" charset="0"/>
              </a:rPr>
              <a:t>215-228-0500</a:t>
            </a:r>
            <a:endParaRPr lang="en-US" altLang="en-US" sz="2000" dirty="0">
              <a:solidFill>
                <a:srgbClr val="FF0000"/>
              </a:solidFill>
              <a:latin typeface="Arial" panose="020B0604020202020204" pitchFamily="34" charset="0"/>
              <a:cs typeface="Arial" panose="020B0604020202020204" pitchFamily="34" charset="0"/>
            </a:endParaRPr>
          </a:p>
          <a:p>
            <a:pPr algn="ctr" eaLnBrk="1" hangingPunct="1">
              <a:buFontTx/>
              <a:buNone/>
            </a:pPr>
            <a:br>
              <a:rPr lang="en-US" altLang="en-US" sz="2000" dirty="0">
                <a:latin typeface="Arial" panose="020B0604020202020204" pitchFamily="34" charset="0"/>
                <a:cs typeface="Arial" panose="020B0604020202020204" pitchFamily="34" charset="0"/>
              </a:rPr>
            </a:br>
            <a:r>
              <a:rPr lang="en-US" altLang="en-US" sz="2000" dirty="0">
                <a:latin typeface="Arial" panose="020B0604020202020204" pitchFamily="34" charset="0"/>
                <a:cs typeface="Arial" panose="020B0604020202020204" pitchFamily="34" charset="0"/>
              </a:rPr>
              <a:t>This presentation can also be found under Meter Conferences and Schools on the </a:t>
            </a:r>
            <a:r>
              <a:rPr lang="en-US" altLang="en-US" sz="2000" dirty="0">
                <a:solidFill>
                  <a:srgbClr val="FF0000"/>
                </a:solidFill>
                <a:latin typeface="Arial" panose="020B0604020202020204" pitchFamily="34" charset="0"/>
                <a:cs typeface="Arial" panose="020B0604020202020204" pitchFamily="34" charset="0"/>
              </a:rPr>
              <a:t>TESCO</a:t>
            </a:r>
            <a:r>
              <a:rPr lang="en-US" altLang="en-US" sz="2000" dirty="0">
                <a:latin typeface="Arial" panose="020B0604020202020204" pitchFamily="34" charset="0"/>
                <a:cs typeface="Arial" panose="020B0604020202020204" pitchFamily="34" charset="0"/>
              </a:rPr>
              <a:t> website: </a:t>
            </a:r>
            <a:r>
              <a:rPr lang="en-US" altLang="en-US" sz="2000" dirty="0">
                <a:solidFill>
                  <a:srgbClr val="FF0000"/>
                </a:solidFill>
                <a:latin typeface="Arial" panose="020B0604020202020204" pitchFamily="34" charset="0"/>
                <a:cs typeface="Arial" panose="020B0604020202020204" pitchFamily="34" charset="0"/>
              </a:rPr>
              <a:t>tescometering.com</a:t>
            </a:r>
          </a:p>
          <a:p>
            <a:pPr algn="ctr" eaLnBrk="1" hangingPunct="1">
              <a:buFontTx/>
              <a:buNone/>
            </a:pPr>
            <a:endParaRPr lang="en-US" altLang="en-US" sz="2300" dirty="0">
              <a:solidFill>
                <a:srgbClr val="CC3300"/>
              </a:solidFill>
            </a:endParaRPr>
          </a:p>
        </p:txBody>
      </p:sp>
      <p:pic>
        <p:nvPicPr>
          <p:cNvPr id="9220" name="Picture 7" descr="MC90043151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990600"/>
            <a:ext cx="1600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Box 3"/>
          <p:cNvSpPr txBox="1">
            <a:spLocks noChangeArrowheads="1"/>
          </p:cNvSpPr>
          <p:nvPr/>
        </p:nvSpPr>
        <p:spPr bwMode="auto">
          <a:xfrm>
            <a:off x="914400" y="6019800"/>
            <a:ext cx="7696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400" b="1" dirty="0">
                <a:solidFill>
                  <a:srgbClr val="2F549D"/>
                </a:solidFill>
              </a:rPr>
              <a:t>ISO 9001:2015 Certified Quality Company</a:t>
            </a:r>
          </a:p>
          <a:p>
            <a:pPr algn="ctr" eaLnBrk="1" hangingPunct="1">
              <a:spcBef>
                <a:spcPct val="0"/>
              </a:spcBef>
              <a:buFontTx/>
              <a:buNone/>
            </a:pPr>
            <a:r>
              <a:rPr lang="en-US" altLang="en-US" sz="1400" b="1" dirty="0">
                <a:solidFill>
                  <a:srgbClr val="2F549D"/>
                </a:solidFill>
              </a:rPr>
              <a:t>ISO 17025:2017 Accredited Laboratory</a:t>
            </a:r>
          </a:p>
        </p:txBody>
      </p:sp>
      <p:sp>
        <p:nvSpPr>
          <p:cNvPr id="3" name="Footer Placeholder 2">
            <a:extLst>
              <a:ext uri="{FF2B5EF4-FFF2-40B4-BE49-F238E27FC236}">
                <a16:creationId xmlns:a16="http://schemas.microsoft.com/office/drawing/2014/main" id="{B4E70BF1-B633-4832-AAE3-0061CCC75474}"/>
              </a:ext>
            </a:extLst>
          </p:cNvPr>
          <p:cNvSpPr>
            <a:spLocks noGrp="1"/>
          </p:cNvSpPr>
          <p:nvPr>
            <p:ph type="ftr" sz="quarter" idx="3"/>
          </p:nvPr>
        </p:nvSpPr>
        <p:spPr/>
        <p:txBody>
          <a:bodyPr/>
          <a:lstStyle/>
          <a:p>
            <a:r>
              <a:rPr lang="en-US" dirty="0"/>
              <a:t>tescometering.com</a:t>
            </a:r>
          </a:p>
        </p:txBody>
      </p:sp>
      <p:sp>
        <p:nvSpPr>
          <p:cNvPr id="4" name="Slide Number Placeholder 3">
            <a:extLst>
              <a:ext uri="{FF2B5EF4-FFF2-40B4-BE49-F238E27FC236}">
                <a16:creationId xmlns:a16="http://schemas.microsoft.com/office/drawing/2014/main" id="{A045A76B-A90E-4009-AC5E-A9393DD9C38C}"/>
              </a:ext>
            </a:extLst>
          </p:cNvPr>
          <p:cNvSpPr>
            <a:spLocks noGrp="1"/>
          </p:cNvSpPr>
          <p:nvPr>
            <p:ph type="sldNum" sz="quarter" idx="4"/>
          </p:nvPr>
        </p:nvSpPr>
        <p:spPr/>
        <p:txBody>
          <a:bodyPr/>
          <a:lstStyle/>
          <a:p>
            <a:fld id="{4BEAC4C4-F0A7-4B61-A827-E4198D078267}" type="slidenum">
              <a:rPr lang="en-US" smtClean="0"/>
              <a:t>32</a:t>
            </a:fld>
            <a:endParaRPr lang="en-US" dirty="0"/>
          </a:p>
        </p:txBody>
      </p:sp>
      <p:sp>
        <p:nvSpPr>
          <p:cNvPr id="6" name="TextBox 5">
            <a:extLst>
              <a:ext uri="{FF2B5EF4-FFF2-40B4-BE49-F238E27FC236}">
                <a16:creationId xmlns:a16="http://schemas.microsoft.com/office/drawing/2014/main" id="{A168D1BF-C007-DC14-4AE7-5982FD0F5A55}"/>
              </a:ext>
            </a:extLst>
          </p:cNvPr>
          <p:cNvSpPr txBox="1"/>
          <p:nvPr/>
        </p:nvSpPr>
        <p:spPr>
          <a:xfrm>
            <a:off x="1371600" y="1182231"/>
            <a:ext cx="6400800" cy="1815882"/>
          </a:xfrm>
          <a:prstGeom prst="rect">
            <a:avLst/>
          </a:prstGeom>
          <a:noFill/>
        </p:spPr>
        <p:txBody>
          <a:bodyPr wrap="square" rtlCol="0">
            <a:spAutoFit/>
          </a:bodyPr>
          <a:lstStyle/>
          <a:p>
            <a:pPr algn="ctr" eaLnBrk="1" hangingPunct="1">
              <a:buFontTx/>
              <a:buNone/>
            </a:pPr>
            <a:r>
              <a:rPr lang="en-US" altLang="en-US" sz="2800" b="1" dirty="0">
                <a:latin typeface="Arial" panose="020B0604020202020204" pitchFamily="34" charset="0"/>
                <a:cs typeface="Arial" panose="020B0604020202020204" pitchFamily="34" charset="0"/>
              </a:rPr>
              <a:t>Dr. Bill Hardy</a:t>
            </a:r>
          </a:p>
          <a:p>
            <a:pPr algn="ctr" eaLnBrk="1" hangingPunct="1">
              <a:buFontTx/>
              <a:buNone/>
            </a:pPr>
            <a:endParaRPr lang="en-US" altLang="en-US" sz="2800" dirty="0">
              <a:latin typeface="Arial" panose="020B0604020202020204" pitchFamily="34" charset="0"/>
              <a:cs typeface="Arial" panose="020B0604020202020204" pitchFamily="34" charset="0"/>
            </a:endParaRPr>
          </a:p>
          <a:p>
            <a:pPr algn="ctr" eaLnBrk="1" hangingPunct="1">
              <a:buFontTx/>
              <a:buNone/>
            </a:pPr>
            <a:r>
              <a:rPr lang="en-US" altLang="en-US" sz="2800" dirty="0">
                <a:solidFill>
                  <a:srgbClr val="FF000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Bill.hardy@tescometering.com</a:t>
            </a:r>
            <a:endParaRPr lang="en-US" altLang="en-US" sz="2800" dirty="0">
              <a:solidFill>
                <a:srgbClr val="FF0000"/>
              </a:solidFill>
              <a:latin typeface="Arial" panose="020B0604020202020204" pitchFamily="34" charset="0"/>
              <a:cs typeface="Arial" panose="020B0604020202020204" pitchFamily="34" charset="0"/>
            </a:endParaRPr>
          </a:p>
          <a:p>
            <a:pPr algn="ctr" eaLnBrk="1" hangingPunct="1">
              <a:buFontTx/>
              <a:buNone/>
            </a:pPr>
            <a:endParaRPr lang="en-US" alt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3894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a:t>ANSI C12</a:t>
            </a:r>
          </a:p>
        </p:txBody>
      </p:sp>
      <p:sp>
        <p:nvSpPr>
          <p:cNvPr id="7171" name="Rectangle 3"/>
          <p:cNvSpPr>
            <a:spLocks noGrp="1" noChangeArrowheads="1"/>
          </p:cNvSpPr>
          <p:nvPr>
            <p:ph idx="1"/>
          </p:nvPr>
        </p:nvSpPr>
        <p:spPr>
          <a:xfrm>
            <a:off x="381000" y="1447800"/>
            <a:ext cx="8382000" cy="4800600"/>
          </a:xfrm>
        </p:spPr>
        <p:txBody>
          <a:bodyPr/>
          <a:lstStyle/>
          <a:p>
            <a:pPr eaLnBrk="1" hangingPunct="1">
              <a:lnSpc>
                <a:spcPct val="90000"/>
              </a:lnSpc>
              <a:buFont typeface="Wingdings" panose="05000000000000000000" pitchFamily="2" charset="2"/>
              <a:buChar char="Ø"/>
            </a:pPr>
            <a:r>
              <a:rPr lang="en-US" sz="3000" dirty="0">
                <a:latin typeface="Calibri" panose="020F0502020204030204" pitchFamily="34" charset="0"/>
              </a:rPr>
              <a:t>All ANSI Standards related to Electric Metering are in the ANSI C12 group of Standards</a:t>
            </a:r>
          </a:p>
          <a:p>
            <a:pPr eaLnBrk="1" hangingPunct="1">
              <a:lnSpc>
                <a:spcPct val="90000"/>
              </a:lnSpc>
              <a:buFont typeface="Wingdings" panose="05000000000000000000" pitchFamily="2" charset="2"/>
              <a:buChar char="Ø"/>
            </a:pPr>
            <a:r>
              <a:rPr lang="en-US" sz="3000" dirty="0">
                <a:latin typeface="Calibri" panose="020F0502020204030204" pitchFamily="34" charset="0"/>
              </a:rPr>
              <a:t>C12 Main Committee</a:t>
            </a:r>
          </a:p>
          <a:p>
            <a:pPr lvl="1" eaLnBrk="1" hangingPunct="1">
              <a:lnSpc>
                <a:spcPct val="90000"/>
              </a:lnSpc>
              <a:buFont typeface="Arial" panose="020B0604020202020204" pitchFamily="34" charset="0"/>
              <a:buChar char="•"/>
            </a:pPr>
            <a:r>
              <a:rPr lang="en-US" sz="2600" dirty="0">
                <a:latin typeface="Calibri" panose="020F0502020204030204" pitchFamily="34" charset="0"/>
              </a:rPr>
              <a:t>General makeup has expanded slightly over last few years</a:t>
            </a:r>
          </a:p>
          <a:p>
            <a:pPr lvl="1" eaLnBrk="1" hangingPunct="1">
              <a:lnSpc>
                <a:spcPct val="90000"/>
              </a:lnSpc>
              <a:buFont typeface="Arial" panose="020B0604020202020204" pitchFamily="34" charset="0"/>
              <a:buChar char="•"/>
            </a:pPr>
            <a:r>
              <a:rPr lang="en-US" sz="2600" dirty="0">
                <a:latin typeface="Calibri" panose="020F0502020204030204" pitchFamily="34" charset="0"/>
              </a:rPr>
              <a:t>30 voting members with representation from three groups (no one group can have more than 40%):</a:t>
            </a:r>
          </a:p>
          <a:p>
            <a:pPr lvl="2" eaLnBrk="1" hangingPunct="1">
              <a:lnSpc>
                <a:spcPct val="90000"/>
              </a:lnSpc>
              <a:buFont typeface="Wingdings" panose="05000000000000000000" pitchFamily="2" charset="2"/>
              <a:buChar char="§"/>
            </a:pPr>
            <a:r>
              <a:rPr lang="en-US" dirty="0">
                <a:latin typeface="Calibri" panose="020F0502020204030204" pitchFamily="34" charset="0"/>
              </a:rPr>
              <a:t>12 - Manufacturers: Meter, Socket, Test Equipment, etc.</a:t>
            </a:r>
          </a:p>
          <a:p>
            <a:pPr lvl="2" eaLnBrk="1" hangingPunct="1">
              <a:lnSpc>
                <a:spcPct val="90000"/>
              </a:lnSpc>
              <a:buFont typeface="Wingdings" panose="05000000000000000000" pitchFamily="2" charset="2"/>
              <a:buChar char="§"/>
            </a:pPr>
            <a:r>
              <a:rPr lang="en-US" dirty="0">
                <a:latin typeface="Calibri" panose="020F0502020204030204" pitchFamily="34" charset="0"/>
              </a:rPr>
              <a:t>10 - Users: Utilities</a:t>
            </a:r>
          </a:p>
          <a:p>
            <a:pPr lvl="2" eaLnBrk="1" hangingPunct="1">
              <a:lnSpc>
                <a:spcPct val="90000"/>
              </a:lnSpc>
              <a:buFont typeface="Wingdings" panose="05000000000000000000" pitchFamily="2" charset="2"/>
              <a:buChar char="§"/>
            </a:pPr>
            <a:r>
              <a:rPr lang="en-US" dirty="0">
                <a:latin typeface="Calibri" panose="020F0502020204030204" pitchFamily="34" charset="0"/>
              </a:rPr>
              <a:t>8 - General Interest: PUC, UL, IEEE, Consultants, etc.</a:t>
            </a:r>
          </a:p>
          <a:p>
            <a:pPr lvl="1" eaLnBrk="1" hangingPunct="1">
              <a:lnSpc>
                <a:spcPct val="90000"/>
              </a:lnSpc>
              <a:buFont typeface="Arial" panose="020B0604020202020204" pitchFamily="34" charset="0"/>
              <a:buChar char="•"/>
            </a:pPr>
            <a:r>
              <a:rPr lang="en-US" sz="2600" dirty="0">
                <a:latin typeface="Calibri" panose="020F0502020204030204" pitchFamily="34" charset="0"/>
              </a:rPr>
              <a:t>Meets twice a year in conjunction with EEI/AEIC Meter conference.  </a:t>
            </a:r>
          </a:p>
        </p:txBody>
      </p:sp>
      <p:sp>
        <p:nvSpPr>
          <p:cNvPr id="2" name="Footer Placeholder 1">
            <a:extLst>
              <a:ext uri="{FF2B5EF4-FFF2-40B4-BE49-F238E27FC236}">
                <a16:creationId xmlns:a16="http://schemas.microsoft.com/office/drawing/2014/main" id="{015B08A7-728D-4F19-9873-CBB17575BD42}"/>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4A3FEEAE-148C-41B7-8D2D-9AD065D39A09}"/>
              </a:ext>
            </a:extLst>
          </p:cNvPr>
          <p:cNvSpPr>
            <a:spLocks noGrp="1"/>
          </p:cNvSpPr>
          <p:nvPr>
            <p:ph type="sldNum" sz="quarter" idx="4"/>
          </p:nvPr>
        </p:nvSpPr>
        <p:spPr/>
        <p:txBody>
          <a:bodyPr/>
          <a:lstStyle/>
          <a:p>
            <a:fld id="{4BEAC4C4-F0A7-4B61-A827-E4198D078267}" type="slidenum">
              <a:rPr lang="en-US" smtClean="0"/>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t>ANSI C12 (cont.)</a:t>
            </a:r>
          </a:p>
        </p:txBody>
      </p:sp>
      <p:sp>
        <p:nvSpPr>
          <p:cNvPr id="8195" name="Rectangle 3"/>
          <p:cNvSpPr>
            <a:spLocks noGrp="1" noChangeArrowheads="1"/>
          </p:cNvSpPr>
          <p:nvPr>
            <p:ph idx="1"/>
          </p:nvPr>
        </p:nvSpPr>
        <p:spPr/>
        <p:txBody>
          <a:bodyPr>
            <a:normAutofit lnSpcReduction="10000"/>
          </a:bodyPr>
          <a:lstStyle/>
          <a:p>
            <a:pPr eaLnBrk="1" hangingPunct="1">
              <a:lnSpc>
                <a:spcPct val="90000"/>
              </a:lnSpc>
              <a:buFont typeface="Wingdings" panose="05000000000000000000" pitchFamily="2" charset="2"/>
              <a:buChar char="Ø"/>
            </a:pPr>
            <a:r>
              <a:rPr lang="en-US" sz="3000" dirty="0">
                <a:latin typeface="Calibri" panose="020F0502020204030204" pitchFamily="34" charset="0"/>
              </a:rPr>
              <a:t>C12 Main Committee</a:t>
            </a:r>
          </a:p>
          <a:p>
            <a:pPr lvl="1" eaLnBrk="1" hangingPunct="1">
              <a:lnSpc>
                <a:spcPct val="90000"/>
              </a:lnSpc>
              <a:buFont typeface="Arial" panose="020B0604020202020204" pitchFamily="34" charset="0"/>
              <a:buChar char="•"/>
            </a:pPr>
            <a:r>
              <a:rPr lang="en-US" sz="2600" dirty="0">
                <a:latin typeface="Calibri" panose="020F0502020204030204" pitchFamily="34" charset="0"/>
              </a:rPr>
              <a:t>Has final approval for all activities on any C12 family standard</a:t>
            </a:r>
          </a:p>
          <a:p>
            <a:pPr lvl="1" eaLnBrk="1" hangingPunct="1">
              <a:lnSpc>
                <a:spcPct val="90000"/>
              </a:lnSpc>
              <a:buFont typeface="Arial" panose="020B0604020202020204" pitchFamily="34" charset="0"/>
              <a:buChar char="•"/>
            </a:pPr>
            <a:r>
              <a:rPr lang="en-US" sz="2600" dirty="0">
                <a:latin typeface="Calibri" panose="020F0502020204030204" pitchFamily="34" charset="0"/>
              </a:rPr>
              <a:t>Establishes Subcommittees (SC) and Working Groups (WG) to address various standards and issues</a:t>
            </a:r>
          </a:p>
          <a:p>
            <a:pPr lvl="1" eaLnBrk="1" hangingPunct="1">
              <a:lnSpc>
                <a:spcPct val="90000"/>
              </a:lnSpc>
              <a:buFont typeface="Arial" panose="020B0604020202020204" pitchFamily="34" charset="0"/>
              <a:buChar char="•"/>
            </a:pPr>
            <a:r>
              <a:rPr lang="en-US" sz="2600" dirty="0">
                <a:latin typeface="Calibri" panose="020F0502020204030204" pitchFamily="34" charset="0"/>
              </a:rPr>
              <a:t>Sub committees and Working Groups also meet twice a year in conjunction with EEI Transmission, Distribution and Metering Conference and also hold regular or ad hoc conference calls throughout the year as members put together drafts and other technical material for consideration at the next face to face meeting.</a:t>
            </a:r>
          </a:p>
          <a:p>
            <a:pPr lvl="1" eaLnBrk="1" hangingPunct="1">
              <a:lnSpc>
                <a:spcPct val="90000"/>
              </a:lnSpc>
            </a:pPr>
            <a:endParaRPr lang="en-US" sz="2600" dirty="0">
              <a:solidFill>
                <a:srgbClr val="000066"/>
              </a:solidFill>
            </a:endParaRPr>
          </a:p>
        </p:txBody>
      </p:sp>
      <p:sp>
        <p:nvSpPr>
          <p:cNvPr id="2" name="Footer Placeholder 1">
            <a:extLst>
              <a:ext uri="{FF2B5EF4-FFF2-40B4-BE49-F238E27FC236}">
                <a16:creationId xmlns:a16="http://schemas.microsoft.com/office/drawing/2014/main" id="{B2A5D76C-32AA-45E0-9F2C-6E586AD02D37}"/>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D27D9400-D6CF-46F9-9722-BCE47E51BE75}"/>
              </a:ext>
            </a:extLst>
          </p:cNvPr>
          <p:cNvSpPr>
            <a:spLocks noGrp="1"/>
          </p:cNvSpPr>
          <p:nvPr>
            <p:ph type="sldNum" sz="quarter" idx="4"/>
          </p:nvPr>
        </p:nvSpPr>
        <p:spPr/>
        <p:txBody>
          <a:bodyPr/>
          <a:lstStyle/>
          <a:p>
            <a:fld id="{4BEAC4C4-F0A7-4B61-A827-E4198D078267}" type="slidenum">
              <a:rPr lang="en-US" smtClean="0"/>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a:t>ANSI C12 (cont.)</a:t>
            </a:r>
          </a:p>
        </p:txBody>
      </p:sp>
      <p:sp>
        <p:nvSpPr>
          <p:cNvPr id="9219" name="Rectangle 3"/>
          <p:cNvSpPr>
            <a:spLocks noGrp="1" noChangeArrowheads="1"/>
          </p:cNvSpPr>
          <p:nvPr>
            <p:ph idx="1"/>
          </p:nvPr>
        </p:nvSpPr>
        <p:spPr>
          <a:xfrm>
            <a:off x="457200" y="1371600"/>
            <a:ext cx="8229600" cy="4800600"/>
          </a:xfrm>
        </p:spPr>
        <p:txBody>
          <a:bodyPr/>
          <a:lstStyle/>
          <a:p>
            <a:pPr eaLnBrk="1" hangingPunct="1">
              <a:lnSpc>
                <a:spcPct val="90000"/>
              </a:lnSpc>
              <a:buFont typeface="Wingdings" panose="05000000000000000000" pitchFamily="2" charset="2"/>
              <a:buChar char="Ø"/>
            </a:pPr>
            <a:r>
              <a:rPr lang="en-US" sz="3000" dirty="0">
                <a:latin typeface="Calibri" panose="020F0502020204030204" pitchFamily="34" charset="0"/>
              </a:rPr>
              <a:t>C12 Subcommittees</a:t>
            </a:r>
          </a:p>
          <a:p>
            <a:pPr lvl="1" eaLnBrk="1" hangingPunct="1">
              <a:lnSpc>
                <a:spcPct val="90000"/>
              </a:lnSpc>
              <a:buFont typeface="Arial" panose="020B0604020202020204" pitchFamily="34" charset="0"/>
              <a:buChar char="•"/>
            </a:pPr>
            <a:r>
              <a:rPr lang="en-US" sz="2600" dirty="0">
                <a:latin typeface="Calibri" panose="020F0502020204030204" pitchFamily="34" charset="0"/>
              </a:rPr>
              <a:t>Various subcommittees have been organized to review specific standards</a:t>
            </a:r>
          </a:p>
          <a:p>
            <a:pPr lvl="1" eaLnBrk="1" hangingPunct="1">
              <a:lnSpc>
                <a:spcPct val="90000"/>
              </a:lnSpc>
              <a:buFont typeface="Arial" panose="020B0604020202020204" pitchFamily="34" charset="0"/>
              <a:buChar char="•"/>
            </a:pPr>
            <a:r>
              <a:rPr lang="en-US" sz="2600" dirty="0">
                <a:solidFill>
                  <a:srgbClr val="C00000"/>
                </a:solidFill>
                <a:latin typeface="Calibri" panose="020F0502020204030204" pitchFamily="34" charset="0"/>
              </a:rPr>
              <a:t>This is where the work is really done</a:t>
            </a:r>
          </a:p>
          <a:p>
            <a:pPr lvl="1" eaLnBrk="1" hangingPunct="1">
              <a:lnSpc>
                <a:spcPct val="90000"/>
              </a:lnSpc>
              <a:buFont typeface="Arial" panose="020B0604020202020204" pitchFamily="34" charset="0"/>
              <a:buChar char="•"/>
            </a:pPr>
            <a:r>
              <a:rPr lang="en-US" sz="2600" dirty="0">
                <a:latin typeface="Calibri" panose="020F0502020204030204" pitchFamily="34" charset="0"/>
              </a:rPr>
              <a:t>Each operates slightly differently</a:t>
            </a:r>
          </a:p>
          <a:p>
            <a:pPr lvl="1" eaLnBrk="1" hangingPunct="1">
              <a:lnSpc>
                <a:spcPct val="90000"/>
              </a:lnSpc>
              <a:buFont typeface="Arial" panose="020B0604020202020204" pitchFamily="34" charset="0"/>
              <a:buChar char="•"/>
            </a:pPr>
            <a:r>
              <a:rPr lang="en-US" sz="2600" dirty="0">
                <a:latin typeface="Calibri" panose="020F0502020204030204" pitchFamily="34" charset="0"/>
              </a:rPr>
              <a:t>Each meets on a schedule of its own choosing</a:t>
            </a:r>
          </a:p>
          <a:p>
            <a:pPr lvl="1" eaLnBrk="1" hangingPunct="1">
              <a:lnSpc>
                <a:spcPct val="90000"/>
              </a:lnSpc>
              <a:buFont typeface="Arial" panose="020B0604020202020204" pitchFamily="34" charset="0"/>
              <a:buChar char="•"/>
            </a:pPr>
            <a:r>
              <a:rPr lang="en-US" sz="2600" dirty="0">
                <a:latin typeface="Calibri" panose="020F0502020204030204" pitchFamily="34" charset="0"/>
              </a:rPr>
              <a:t>Most meet at EEI Biannual Transmission, Distribution and Metering Meetings</a:t>
            </a:r>
          </a:p>
          <a:p>
            <a:pPr lvl="1" eaLnBrk="1" hangingPunct="1">
              <a:lnSpc>
                <a:spcPct val="90000"/>
              </a:lnSpc>
              <a:buFont typeface="Arial" panose="020B0604020202020204" pitchFamily="34" charset="0"/>
              <a:buChar char="•"/>
            </a:pPr>
            <a:r>
              <a:rPr lang="en-US" sz="2600" dirty="0">
                <a:latin typeface="Calibri" panose="020F0502020204030204" pitchFamily="34" charset="0"/>
              </a:rPr>
              <a:t>Communication WG meets more often and longer</a:t>
            </a:r>
          </a:p>
          <a:p>
            <a:pPr lvl="1" eaLnBrk="1" hangingPunct="1">
              <a:lnSpc>
                <a:spcPct val="90000"/>
              </a:lnSpc>
              <a:buFont typeface="Arial" panose="020B0604020202020204" pitchFamily="34" charset="0"/>
              <a:buChar char="•"/>
            </a:pPr>
            <a:r>
              <a:rPr lang="en-US" sz="2600" dirty="0">
                <a:latin typeface="Calibri" panose="020F0502020204030204" pitchFamily="34" charset="0"/>
              </a:rPr>
              <a:t>Various subgroups meet frequently by teleconference</a:t>
            </a:r>
          </a:p>
        </p:txBody>
      </p:sp>
      <p:sp>
        <p:nvSpPr>
          <p:cNvPr id="2" name="Footer Placeholder 1">
            <a:extLst>
              <a:ext uri="{FF2B5EF4-FFF2-40B4-BE49-F238E27FC236}">
                <a16:creationId xmlns:a16="http://schemas.microsoft.com/office/drawing/2014/main" id="{E178B242-7A37-44F8-BAEC-CEB6C7663295}"/>
              </a:ext>
            </a:extLst>
          </p:cNvPr>
          <p:cNvSpPr>
            <a:spLocks noGrp="1"/>
          </p:cNvSpPr>
          <p:nvPr>
            <p:ph type="ftr" sz="quarter" idx="3"/>
          </p:nvPr>
        </p:nvSpPr>
        <p:spPr/>
        <p:txBody>
          <a:bodyPr/>
          <a:lstStyle/>
          <a:p>
            <a:r>
              <a:rPr lang="en-US" dirty="0"/>
              <a:t>tescometering.com</a:t>
            </a:r>
          </a:p>
        </p:txBody>
      </p:sp>
      <p:sp>
        <p:nvSpPr>
          <p:cNvPr id="3" name="Slide Number Placeholder 2">
            <a:extLst>
              <a:ext uri="{FF2B5EF4-FFF2-40B4-BE49-F238E27FC236}">
                <a16:creationId xmlns:a16="http://schemas.microsoft.com/office/drawing/2014/main" id="{392305AB-7900-4018-888A-90A9AF7F40C1}"/>
              </a:ext>
            </a:extLst>
          </p:cNvPr>
          <p:cNvSpPr>
            <a:spLocks noGrp="1"/>
          </p:cNvSpPr>
          <p:nvPr>
            <p:ph type="sldNum" sz="quarter" idx="4"/>
          </p:nvPr>
        </p:nvSpPr>
        <p:spPr/>
        <p:txBody>
          <a:bodyPr/>
          <a:lstStyle/>
          <a:p>
            <a:fld id="{4BEAC4C4-F0A7-4B61-A827-E4198D078267}" type="slidenum">
              <a:rPr lang="en-US" smtClean="0"/>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951" y="234568"/>
            <a:ext cx="7208107" cy="679832"/>
          </a:xfrm>
        </p:spPr>
        <p:txBody>
          <a:bodyPr/>
          <a:lstStyle/>
          <a:p>
            <a:r>
              <a:rPr lang="en-US" sz="3000" dirty="0"/>
              <a:t>ANSI Standards Related to Electric Metering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984464"/>
              </p:ext>
            </p:extLst>
          </p:nvPr>
        </p:nvGraphicFramePr>
        <p:xfrm>
          <a:off x="628650" y="1309688"/>
          <a:ext cx="7886698" cy="4572000"/>
        </p:xfrm>
        <a:graphic>
          <a:graphicData uri="http://schemas.openxmlformats.org/drawingml/2006/table">
            <a:tbl>
              <a:tblPr>
                <a:tableStyleId>{5C22544A-7EE6-4342-B048-85BDC9FD1C3A}</a:tableStyleId>
              </a:tblPr>
              <a:tblGrid>
                <a:gridCol w="1534314">
                  <a:extLst>
                    <a:ext uri="{9D8B030D-6E8A-4147-A177-3AD203B41FA5}">
                      <a16:colId xmlns:a16="http://schemas.microsoft.com/office/drawing/2014/main" val="20000"/>
                    </a:ext>
                  </a:extLst>
                </a:gridCol>
                <a:gridCol w="920820">
                  <a:extLst>
                    <a:ext uri="{9D8B030D-6E8A-4147-A177-3AD203B41FA5}">
                      <a16:colId xmlns:a16="http://schemas.microsoft.com/office/drawing/2014/main" val="20001"/>
                    </a:ext>
                  </a:extLst>
                </a:gridCol>
                <a:gridCol w="1963992">
                  <a:extLst>
                    <a:ext uri="{9D8B030D-6E8A-4147-A177-3AD203B41FA5}">
                      <a16:colId xmlns:a16="http://schemas.microsoft.com/office/drawing/2014/main" val="20002"/>
                    </a:ext>
                  </a:extLst>
                </a:gridCol>
                <a:gridCol w="846018">
                  <a:extLst>
                    <a:ext uri="{9D8B030D-6E8A-4147-A177-3AD203B41FA5}">
                      <a16:colId xmlns:a16="http://schemas.microsoft.com/office/drawing/2014/main" val="20003"/>
                    </a:ext>
                  </a:extLst>
                </a:gridCol>
                <a:gridCol w="803688">
                  <a:extLst>
                    <a:ext uri="{9D8B030D-6E8A-4147-A177-3AD203B41FA5}">
                      <a16:colId xmlns:a16="http://schemas.microsoft.com/office/drawing/2014/main" val="20004"/>
                    </a:ext>
                  </a:extLst>
                </a:gridCol>
                <a:gridCol w="1817866">
                  <a:extLst>
                    <a:ext uri="{9D8B030D-6E8A-4147-A177-3AD203B41FA5}">
                      <a16:colId xmlns:a16="http://schemas.microsoft.com/office/drawing/2014/main" val="20005"/>
                    </a:ext>
                  </a:extLst>
                </a:gridCol>
              </a:tblGrid>
              <a:tr h="149860">
                <a:tc gridSpan="6">
                  <a:txBody>
                    <a:bodyPr/>
                    <a:lstStyle/>
                    <a:p>
                      <a:pPr marL="0" marR="0" algn="ctr">
                        <a:spcBef>
                          <a:spcPts val="0"/>
                        </a:spcBef>
                        <a:spcAft>
                          <a:spcPts val="0"/>
                        </a:spcAft>
                      </a:pPr>
                      <a:r>
                        <a:rPr lang="en-US" sz="1000" dirty="0">
                          <a:effectLst/>
                        </a:rPr>
                        <a:t>ANSI C12 Standards Status – April 2019</a:t>
                      </a:r>
                      <a:endParaRPr lang="en-US" sz="1000" dirty="0">
                        <a:effectLst/>
                        <a:latin typeface="Courier New"/>
                        <a:ea typeface="Times New Roman"/>
                      </a:endParaRPr>
                    </a:p>
                  </a:txBody>
                  <a:tcPr marL="65348" marR="65348"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49580">
                <a:tc>
                  <a:txBody>
                    <a:bodyPr/>
                    <a:lstStyle/>
                    <a:p>
                      <a:pPr marL="0" marR="0" algn="ctr">
                        <a:spcBef>
                          <a:spcPts val="0"/>
                        </a:spcBef>
                        <a:spcAft>
                          <a:spcPts val="0"/>
                        </a:spcAft>
                      </a:pPr>
                      <a:r>
                        <a:rPr lang="en-US" sz="1000" dirty="0">
                          <a:effectLst/>
                        </a:rPr>
                        <a:t>Designation</a:t>
                      </a:r>
                      <a:endParaRPr lang="en-US" sz="1000" dirty="0">
                        <a:effectLst/>
                        <a:latin typeface="Courier New"/>
                        <a:ea typeface="Times New Roman"/>
                      </a:endParaRPr>
                    </a:p>
                  </a:txBody>
                  <a:tcPr marL="65348" marR="65348" marT="0" marB="0" anchor="b"/>
                </a:tc>
                <a:tc>
                  <a:txBody>
                    <a:bodyPr/>
                    <a:lstStyle/>
                    <a:p>
                      <a:pPr marL="0" marR="0" algn="ctr">
                        <a:spcBef>
                          <a:spcPts val="0"/>
                        </a:spcBef>
                        <a:spcAft>
                          <a:spcPts val="0"/>
                        </a:spcAft>
                      </a:pPr>
                      <a:r>
                        <a:rPr lang="en-US" sz="1000" dirty="0">
                          <a:effectLst/>
                        </a:rPr>
                        <a:t>Final Action Date</a:t>
                      </a:r>
                      <a:endParaRPr lang="en-US" sz="1000" dirty="0">
                        <a:effectLst/>
                        <a:latin typeface="Courier New"/>
                        <a:ea typeface="Times New Roman"/>
                      </a:endParaRPr>
                    </a:p>
                  </a:txBody>
                  <a:tcPr marL="65348" marR="65348" marT="0" marB="0" anchor="b"/>
                </a:tc>
                <a:tc>
                  <a:txBody>
                    <a:bodyPr/>
                    <a:lstStyle/>
                    <a:p>
                      <a:pPr marL="0" marR="0" algn="ctr">
                        <a:spcBef>
                          <a:spcPts val="0"/>
                        </a:spcBef>
                        <a:spcAft>
                          <a:spcPts val="0"/>
                        </a:spcAft>
                      </a:pPr>
                      <a:r>
                        <a:rPr lang="en-US" sz="1000" dirty="0">
                          <a:effectLst/>
                        </a:rPr>
                        <a:t>Title</a:t>
                      </a:r>
                      <a:endParaRPr lang="en-US" sz="1000" dirty="0">
                        <a:effectLst/>
                        <a:latin typeface="Courier New"/>
                        <a:ea typeface="Times New Roman"/>
                      </a:endParaRPr>
                    </a:p>
                  </a:txBody>
                  <a:tcPr marL="65348" marR="65348" marT="0" marB="0" anchor="b"/>
                </a:tc>
                <a:tc>
                  <a:txBody>
                    <a:bodyPr/>
                    <a:lstStyle/>
                    <a:p>
                      <a:pPr marL="0" marR="0" algn="ctr">
                        <a:spcBef>
                          <a:spcPts val="0"/>
                        </a:spcBef>
                        <a:spcAft>
                          <a:spcPts val="0"/>
                        </a:spcAft>
                      </a:pPr>
                      <a:r>
                        <a:rPr lang="en-US" sz="1000" dirty="0">
                          <a:effectLst/>
                        </a:rPr>
                        <a:t>Responsible Subcommittee</a:t>
                      </a:r>
                      <a:endParaRPr lang="en-US" sz="1000" dirty="0">
                        <a:effectLst/>
                        <a:latin typeface="Courier New"/>
                        <a:ea typeface="Times New Roman"/>
                      </a:endParaRPr>
                    </a:p>
                  </a:txBody>
                  <a:tcPr marL="65348" marR="65348" marT="0" marB="0" anchor="b"/>
                </a:tc>
                <a:tc>
                  <a:txBody>
                    <a:bodyPr/>
                    <a:lstStyle/>
                    <a:p>
                      <a:pPr marL="0" marR="0" algn="ctr">
                        <a:spcBef>
                          <a:spcPts val="0"/>
                        </a:spcBef>
                        <a:spcAft>
                          <a:spcPts val="0"/>
                        </a:spcAft>
                      </a:pPr>
                      <a:r>
                        <a:rPr lang="en-US" sz="1000" dirty="0">
                          <a:effectLst/>
                        </a:rPr>
                        <a:t>Responsible NEMA Section </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Project Action</a:t>
                      </a:r>
                      <a:endParaRPr lang="en-US" sz="1000" dirty="0">
                        <a:effectLst/>
                        <a:latin typeface="Courier New"/>
                        <a:ea typeface="Times New Roman"/>
                      </a:endParaRPr>
                    </a:p>
                  </a:txBody>
                  <a:tcPr marL="65348" marR="65348" marT="0" marB="0" anchor="b"/>
                </a:tc>
                <a:extLst>
                  <a:ext uri="{0D108BD9-81ED-4DB2-BD59-A6C34878D82A}">
                    <a16:rowId xmlns:a16="http://schemas.microsoft.com/office/drawing/2014/main" val="10001"/>
                  </a:ext>
                </a:extLst>
              </a:tr>
              <a:tr h="149860">
                <a:tc>
                  <a:txBody>
                    <a:bodyPr/>
                    <a:lstStyle/>
                    <a:p>
                      <a:pPr marL="0" marR="0">
                        <a:spcBef>
                          <a:spcPts val="0"/>
                        </a:spcBef>
                        <a:spcAft>
                          <a:spcPts val="0"/>
                        </a:spcAft>
                      </a:pPr>
                      <a:r>
                        <a:rPr lang="en-US" sz="1000" dirty="0">
                          <a:effectLst/>
                        </a:rPr>
                        <a:t>ANSI C12.1-2014</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2/1/2016</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Electricity Metering, Code for</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 1</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 - 1TC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Published 3-30-16</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2"/>
                  </a:ext>
                </a:extLst>
              </a:tr>
              <a:tr h="449580">
                <a:tc>
                  <a:txBody>
                    <a:bodyPr/>
                    <a:lstStyle/>
                    <a:p>
                      <a:pPr marL="0" marR="0">
                        <a:spcBef>
                          <a:spcPts val="0"/>
                        </a:spcBef>
                        <a:spcAft>
                          <a:spcPts val="0"/>
                        </a:spcAft>
                      </a:pPr>
                      <a:r>
                        <a:rPr lang="en-US" sz="1000" dirty="0">
                          <a:effectLst/>
                        </a:rPr>
                        <a:t>ANSI C12.4-1984 (R2002, R2011)</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5/19/2011</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Registers, Mechanical Demand</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 1</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kern="1400" dirty="0">
                          <a:effectLst/>
                        </a:rPr>
                        <a:t>8EI – 1TC</a:t>
                      </a:r>
                      <a:endParaRPr lang="en-US" sz="1100" kern="1400" dirty="0">
                        <a:effectLst/>
                        <a:latin typeface="Arial"/>
                        <a:ea typeface="Times New Roman"/>
                        <a:cs typeface="Times New Roman"/>
                      </a:endParaRPr>
                    </a:p>
                  </a:txBody>
                  <a:tcPr marL="65348" marR="65348" marT="0" marB="0"/>
                </a:tc>
                <a:tc>
                  <a:txBody>
                    <a:bodyPr/>
                    <a:lstStyle/>
                    <a:p>
                      <a:pPr marL="0" marR="0">
                        <a:spcBef>
                          <a:spcPts val="0"/>
                        </a:spcBef>
                        <a:spcAft>
                          <a:spcPts val="0"/>
                        </a:spcAft>
                      </a:pPr>
                      <a:r>
                        <a:rPr lang="en-US" sz="1000" dirty="0">
                          <a:effectLst/>
                        </a:rPr>
                        <a:t>Reaffirmed. Published Jan. 6, 2012</a:t>
                      </a:r>
                    </a:p>
                    <a:p>
                      <a:pPr marL="0" marR="0">
                        <a:spcBef>
                          <a:spcPts val="0"/>
                        </a:spcBef>
                        <a:spcAft>
                          <a:spcPts val="0"/>
                        </a:spcAft>
                      </a:pPr>
                      <a:r>
                        <a:rPr lang="en-US" sz="1000" dirty="0">
                          <a:effectLst/>
                        </a:rPr>
                        <a:t>*Reaffirm or Revise?</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3"/>
                  </a:ext>
                </a:extLst>
              </a:tr>
              <a:tr h="449580">
                <a:tc>
                  <a:txBody>
                    <a:bodyPr/>
                    <a:lstStyle/>
                    <a:p>
                      <a:pPr marL="0" marR="0">
                        <a:spcBef>
                          <a:spcPts val="0"/>
                        </a:spcBef>
                        <a:spcAft>
                          <a:spcPts val="0"/>
                        </a:spcAft>
                      </a:pPr>
                      <a:r>
                        <a:rPr lang="en-US" sz="1000" dirty="0">
                          <a:effectLst/>
                        </a:rPr>
                        <a:t>ANSI C12.5-1978 (R2002, R2012)</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5/19/2011</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Meters, Thermal Demand</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 1</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kern="1400" dirty="0">
                          <a:effectLst/>
                        </a:rPr>
                        <a:t>8EI –1TC </a:t>
                      </a:r>
                      <a:endParaRPr lang="en-US" sz="1100" kern="1400" dirty="0">
                        <a:effectLst/>
                        <a:latin typeface="Arial"/>
                        <a:ea typeface="Times New Roman"/>
                        <a:cs typeface="Times New Roman"/>
                      </a:endParaRPr>
                    </a:p>
                  </a:txBody>
                  <a:tcPr marL="65348" marR="65348" marT="0" marB="0"/>
                </a:tc>
                <a:tc>
                  <a:txBody>
                    <a:bodyPr/>
                    <a:lstStyle/>
                    <a:p>
                      <a:pPr marL="0" marR="0">
                        <a:spcBef>
                          <a:spcPts val="0"/>
                        </a:spcBef>
                        <a:spcAft>
                          <a:spcPts val="0"/>
                        </a:spcAft>
                      </a:pPr>
                      <a:r>
                        <a:rPr lang="en-US" sz="1000" dirty="0">
                          <a:effectLst/>
                        </a:rPr>
                        <a:t>Reaffirmed. Published Oct. 25, 2012</a:t>
                      </a:r>
                    </a:p>
                    <a:p>
                      <a:pPr marL="0" marR="0">
                        <a:spcBef>
                          <a:spcPts val="0"/>
                        </a:spcBef>
                        <a:spcAft>
                          <a:spcPts val="0"/>
                        </a:spcAft>
                      </a:pPr>
                      <a:r>
                        <a:rPr lang="en-US" sz="1000" dirty="0">
                          <a:effectLst/>
                        </a:rPr>
                        <a:t>*Reaffirm or Revise?</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4"/>
                  </a:ext>
                </a:extLst>
              </a:tr>
              <a:tr h="449580">
                <a:tc>
                  <a:txBody>
                    <a:bodyPr/>
                    <a:lstStyle/>
                    <a:p>
                      <a:pPr marL="0" marR="0">
                        <a:spcBef>
                          <a:spcPts val="0"/>
                        </a:spcBef>
                        <a:spcAft>
                          <a:spcPts val="0"/>
                        </a:spcAft>
                      </a:pPr>
                      <a:r>
                        <a:rPr lang="en-US" sz="1000" dirty="0">
                          <a:effectLst/>
                        </a:rPr>
                        <a:t>ANSI C12.6-1987 (R2016)</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01/12/17</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Phase-Shifting Devices Used in Metering, Marking and Arrangement of Terminals for</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 15</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 – 3TC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Published Jan 10, 2018 </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5"/>
                  </a:ext>
                </a:extLst>
              </a:tr>
              <a:tr h="449580">
                <a:tc>
                  <a:txBody>
                    <a:bodyPr/>
                    <a:lstStyle/>
                    <a:p>
                      <a:pPr marL="0" marR="0">
                        <a:spcBef>
                          <a:spcPts val="0"/>
                        </a:spcBef>
                        <a:spcAft>
                          <a:spcPts val="0"/>
                        </a:spcAft>
                      </a:pPr>
                      <a:r>
                        <a:rPr lang="en-US" sz="1000" dirty="0">
                          <a:effectLst/>
                        </a:rPr>
                        <a:t>ANSI C12.7-2005 (R2014)</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8/14/14</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Requirements for Watthour Meter Sockets</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 15</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 – 3TC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Approved August 14, 2014</a:t>
                      </a:r>
                    </a:p>
                    <a:p>
                      <a:pPr marL="0" marR="0">
                        <a:spcBef>
                          <a:spcPts val="0"/>
                        </a:spcBef>
                        <a:spcAft>
                          <a:spcPts val="0"/>
                        </a:spcAft>
                      </a:pPr>
                      <a:r>
                        <a:rPr lang="en-US" sz="1000" dirty="0">
                          <a:effectLst/>
                        </a:rPr>
                        <a:t>Published Feb. 23, 2015 </a:t>
                      </a:r>
                    </a:p>
                    <a:p>
                      <a:pPr marL="0" marR="0">
                        <a:spcBef>
                          <a:spcPts val="0"/>
                        </a:spcBef>
                        <a:spcAft>
                          <a:spcPts val="0"/>
                        </a:spcAft>
                      </a:pPr>
                      <a:r>
                        <a:rPr lang="en-US" sz="1000" dirty="0">
                          <a:effectLst/>
                        </a:rPr>
                        <a:t> </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6"/>
                  </a:ext>
                </a:extLst>
              </a:tr>
              <a:tr h="1049020">
                <a:tc>
                  <a:txBody>
                    <a:bodyPr/>
                    <a:lstStyle/>
                    <a:p>
                      <a:pPr marL="0" marR="0">
                        <a:spcBef>
                          <a:spcPts val="0"/>
                        </a:spcBef>
                        <a:spcAft>
                          <a:spcPts val="0"/>
                        </a:spcAft>
                      </a:pPr>
                      <a:r>
                        <a:rPr lang="en-US" sz="1000" dirty="0">
                          <a:effectLst/>
                        </a:rPr>
                        <a:t>ANSI C12.8-1981 (R2012)</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5/19/2011</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Watthour Meters, Test Blocks and Cabinets for Installation of Self-Contained “A” Base</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 15</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 – 3TC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Published Dec. 18, 2012</a:t>
                      </a:r>
                    </a:p>
                    <a:p>
                      <a:pPr marL="0" marR="0">
                        <a:spcBef>
                          <a:spcPts val="0"/>
                        </a:spcBef>
                        <a:spcAft>
                          <a:spcPts val="0"/>
                        </a:spcAft>
                      </a:pPr>
                      <a:r>
                        <a:rPr lang="en-US" sz="1000" dirty="0">
                          <a:effectLst/>
                        </a:rPr>
                        <a:t>*Reaffirm or Revise? 2 – year BSR-11 Extension request submitted to ANSI</a:t>
                      </a:r>
                    </a:p>
                    <a:p>
                      <a:pPr marL="0" marR="0">
                        <a:spcBef>
                          <a:spcPts val="0"/>
                        </a:spcBef>
                        <a:spcAft>
                          <a:spcPts val="0"/>
                        </a:spcAft>
                      </a:pPr>
                      <a:r>
                        <a:rPr lang="en-US" sz="1000" dirty="0">
                          <a:effectLst/>
                        </a:rPr>
                        <a:t>Plan to have C12.8 withdrawn after figure needed from C12.8 is placed in C12.7.</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7"/>
                  </a:ext>
                </a:extLst>
              </a:tr>
              <a:tr h="299720">
                <a:tc>
                  <a:txBody>
                    <a:bodyPr/>
                    <a:lstStyle/>
                    <a:p>
                      <a:pPr marL="0" marR="0">
                        <a:spcBef>
                          <a:spcPts val="0"/>
                        </a:spcBef>
                        <a:spcAft>
                          <a:spcPts val="0"/>
                        </a:spcAft>
                      </a:pPr>
                      <a:r>
                        <a:rPr lang="en-US" sz="1000" dirty="0">
                          <a:effectLst/>
                        </a:rPr>
                        <a:t>ANSI C12.9-2014</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9/17/14</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Test Switches for Transformer-Rated Meters</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 15</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 – 3TC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Approved on Sept. 17, 2014</a:t>
                      </a:r>
                    </a:p>
                    <a:p>
                      <a:pPr marL="0" marR="0">
                        <a:spcBef>
                          <a:spcPts val="0"/>
                        </a:spcBef>
                        <a:spcAft>
                          <a:spcPts val="0"/>
                        </a:spcAft>
                      </a:pPr>
                      <a:r>
                        <a:rPr lang="en-US" sz="1000" dirty="0">
                          <a:effectLst/>
                        </a:rPr>
                        <a:t>Published Mar. 12, 2015</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8"/>
                  </a:ext>
                </a:extLst>
              </a:tr>
              <a:tr h="599440">
                <a:tc>
                  <a:txBody>
                    <a:bodyPr/>
                    <a:lstStyle/>
                    <a:p>
                      <a:pPr marL="0" marR="0">
                        <a:spcBef>
                          <a:spcPts val="0"/>
                        </a:spcBef>
                        <a:spcAft>
                          <a:spcPts val="0"/>
                        </a:spcAft>
                      </a:pPr>
                      <a:r>
                        <a:rPr lang="en-US" sz="1000" dirty="0">
                          <a:effectLst/>
                        </a:rPr>
                        <a:t>ANSI C12.10-2011</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6/28/2011</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Physical Aspects of Watthour Meters – Safety Standard</a:t>
                      </a:r>
                      <a:endParaRPr lang="en-US" sz="1000" dirty="0">
                        <a:effectLst/>
                        <a:latin typeface="Courier New"/>
                        <a:ea typeface="Times New Roman"/>
                      </a:endParaRPr>
                    </a:p>
                  </a:txBody>
                  <a:tcPr marL="65348" marR="65348" marT="0" marB="0"/>
                </a:tc>
                <a:tc>
                  <a:txBody>
                    <a:bodyPr/>
                    <a:lstStyle/>
                    <a:p>
                      <a:pPr marL="0" marR="0" algn="ctr">
                        <a:spcBef>
                          <a:spcPts val="0"/>
                        </a:spcBef>
                        <a:spcAft>
                          <a:spcPts val="0"/>
                        </a:spcAft>
                      </a:pPr>
                      <a:r>
                        <a:rPr lang="en-US" sz="1000" dirty="0">
                          <a:effectLst/>
                        </a:rPr>
                        <a:t>SC 1</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8EI –1TC</a:t>
                      </a:r>
                      <a:endParaRPr lang="en-US" sz="1000" dirty="0">
                        <a:effectLst/>
                        <a:latin typeface="Courier New"/>
                        <a:ea typeface="Times New Roman"/>
                      </a:endParaRPr>
                    </a:p>
                  </a:txBody>
                  <a:tcPr marL="65348" marR="65348" marT="0" marB="0"/>
                </a:tc>
                <a:tc>
                  <a:txBody>
                    <a:bodyPr/>
                    <a:lstStyle/>
                    <a:p>
                      <a:pPr marL="0" marR="0">
                        <a:spcBef>
                          <a:spcPts val="0"/>
                        </a:spcBef>
                        <a:spcAft>
                          <a:spcPts val="0"/>
                        </a:spcAft>
                      </a:pPr>
                      <a:r>
                        <a:rPr lang="en-US" sz="1000" dirty="0">
                          <a:effectLst/>
                        </a:rPr>
                        <a:t>Approved June 28, 2011</a:t>
                      </a:r>
                    </a:p>
                    <a:p>
                      <a:pPr marL="0" marR="0">
                        <a:spcBef>
                          <a:spcPts val="0"/>
                        </a:spcBef>
                        <a:spcAft>
                          <a:spcPts val="0"/>
                        </a:spcAft>
                      </a:pPr>
                      <a:r>
                        <a:rPr lang="en-US" sz="1000" dirty="0">
                          <a:effectLst/>
                        </a:rPr>
                        <a:t>Published Oct 2011. Revisions in discussion Meter Safety WG </a:t>
                      </a:r>
                    </a:p>
                    <a:p>
                      <a:pPr marL="0" marR="0">
                        <a:spcBef>
                          <a:spcPts val="0"/>
                        </a:spcBef>
                        <a:spcAft>
                          <a:spcPts val="0"/>
                        </a:spcAft>
                      </a:pPr>
                      <a:r>
                        <a:rPr lang="en-US" sz="1000" dirty="0">
                          <a:effectLst/>
                        </a:rPr>
                        <a:t>BSR 11 Extension until Mar 2020</a:t>
                      </a:r>
                      <a:endParaRPr lang="en-US" sz="1000" dirty="0">
                        <a:effectLst/>
                        <a:latin typeface="Courier New"/>
                        <a:ea typeface="Times New Roman"/>
                      </a:endParaRPr>
                    </a:p>
                  </a:txBody>
                  <a:tcPr marL="65348" marR="65348" marT="0" marB="0"/>
                </a:tc>
                <a:extLst>
                  <a:ext uri="{0D108BD9-81ED-4DB2-BD59-A6C34878D82A}">
                    <a16:rowId xmlns:a16="http://schemas.microsoft.com/office/drawing/2014/main" val="10009"/>
                  </a:ext>
                </a:extLst>
              </a:tr>
            </a:tbl>
          </a:graphicData>
        </a:graphic>
      </p:graphicFrame>
      <p:sp>
        <p:nvSpPr>
          <p:cNvPr id="3" name="Footer Placeholder 2">
            <a:extLst>
              <a:ext uri="{FF2B5EF4-FFF2-40B4-BE49-F238E27FC236}">
                <a16:creationId xmlns:a16="http://schemas.microsoft.com/office/drawing/2014/main" id="{CBA3A615-963B-4DF8-99CF-6F6F77BAF6D9}"/>
              </a:ext>
            </a:extLst>
          </p:cNvPr>
          <p:cNvSpPr>
            <a:spLocks noGrp="1"/>
          </p:cNvSpPr>
          <p:nvPr>
            <p:ph type="ftr" sz="quarter" idx="3"/>
          </p:nvPr>
        </p:nvSpPr>
        <p:spPr/>
        <p:txBody>
          <a:bodyPr/>
          <a:lstStyle/>
          <a:p>
            <a:r>
              <a:rPr lang="en-US" dirty="0"/>
              <a:t>tescometering.com</a:t>
            </a:r>
          </a:p>
        </p:txBody>
      </p:sp>
      <p:sp>
        <p:nvSpPr>
          <p:cNvPr id="5" name="Slide Number Placeholder 4">
            <a:extLst>
              <a:ext uri="{FF2B5EF4-FFF2-40B4-BE49-F238E27FC236}">
                <a16:creationId xmlns:a16="http://schemas.microsoft.com/office/drawing/2014/main" id="{E8242590-86A3-45D0-A7A3-28AA6648EFD0}"/>
              </a:ext>
            </a:extLst>
          </p:cNvPr>
          <p:cNvSpPr>
            <a:spLocks noGrp="1"/>
          </p:cNvSpPr>
          <p:nvPr>
            <p:ph type="sldNum" sz="quarter" idx="4"/>
          </p:nvPr>
        </p:nvSpPr>
        <p:spPr/>
        <p:txBody>
          <a:bodyPr/>
          <a:lstStyle/>
          <a:p>
            <a:fld id="{4BEAC4C4-F0A7-4B61-A827-E4198D078267}" type="slidenum">
              <a:rPr lang="en-US" smtClean="0"/>
              <a:t>7</a:t>
            </a:fld>
            <a:endParaRPr lang="en-US" dirty="0"/>
          </a:p>
        </p:txBody>
      </p:sp>
    </p:spTree>
    <p:extLst>
      <p:ext uri="{BB962C8B-B14F-4D97-AF65-F5344CB8AC3E}">
        <p14:creationId xmlns:p14="http://schemas.microsoft.com/office/powerpoint/2010/main" val="3152419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34568"/>
            <a:ext cx="7663249" cy="679832"/>
          </a:xfrm>
        </p:spPr>
        <p:txBody>
          <a:bodyPr/>
          <a:lstStyle/>
          <a:p>
            <a:r>
              <a:rPr lang="en-US" sz="2700" dirty="0"/>
              <a:t>ANSI Standards Related to Electric Metering (cont.)</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86919383"/>
              </p:ext>
            </p:extLst>
          </p:nvPr>
        </p:nvGraphicFramePr>
        <p:xfrm>
          <a:off x="628650" y="1309688"/>
          <a:ext cx="7886696" cy="4649675"/>
        </p:xfrm>
        <a:graphic>
          <a:graphicData uri="http://schemas.openxmlformats.org/drawingml/2006/table">
            <a:tbl>
              <a:tblPr>
                <a:tableStyleId>{5C22544A-7EE6-4342-B048-85BDC9FD1C3A}</a:tableStyleId>
              </a:tblPr>
              <a:tblGrid>
                <a:gridCol w="1534314">
                  <a:extLst>
                    <a:ext uri="{9D8B030D-6E8A-4147-A177-3AD203B41FA5}">
                      <a16:colId xmlns:a16="http://schemas.microsoft.com/office/drawing/2014/main" val="20000"/>
                    </a:ext>
                  </a:extLst>
                </a:gridCol>
                <a:gridCol w="920820">
                  <a:extLst>
                    <a:ext uri="{9D8B030D-6E8A-4147-A177-3AD203B41FA5}">
                      <a16:colId xmlns:a16="http://schemas.microsoft.com/office/drawing/2014/main" val="20001"/>
                    </a:ext>
                  </a:extLst>
                </a:gridCol>
                <a:gridCol w="1963991">
                  <a:extLst>
                    <a:ext uri="{9D8B030D-6E8A-4147-A177-3AD203B41FA5}">
                      <a16:colId xmlns:a16="http://schemas.microsoft.com/office/drawing/2014/main" val="20002"/>
                    </a:ext>
                  </a:extLst>
                </a:gridCol>
                <a:gridCol w="846017">
                  <a:extLst>
                    <a:ext uri="{9D8B030D-6E8A-4147-A177-3AD203B41FA5}">
                      <a16:colId xmlns:a16="http://schemas.microsoft.com/office/drawing/2014/main" val="20003"/>
                    </a:ext>
                  </a:extLst>
                </a:gridCol>
                <a:gridCol w="803688">
                  <a:extLst>
                    <a:ext uri="{9D8B030D-6E8A-4147-A177-3AD203B41FA5}">
                      <a16:colId xmlns:a16="http://schemas.microsoft.com/office/drawing/2014/main" val="20004"/>
                    </a:ext>
                  </a:extLst>
                </a:gridCol>
                <a:gridCol w="1817866">
                  <a:extLst>
                    <a:ext uri="{9D8B030D-6E8A-4147-A177-3AD203B41FA5}">
                      <a16:colId xmlns:a16="http://schemas.microsoft.com/office/drawing/2014/main" val="20005"/>
                    </a:ext>
                  </a:extLst>
                </a:gridCol>
              </a:tblGrid>
              <a:tr h="421564">
                <a:tc>
                  <a:txBody>
                    <a:bodyPr/>
                    <a:lstStyle/>
                    <a:p>
                      <a:pPr marL="0" marR="0">
                        <a:spcBef>
                          <a:spcPts val="0"/>
                        </a:spcBef>
                        <a:spcAft>
                          <a:spcPts val="0"/>
                        </a:spcAft>
                      </a:pPr>
                      <a:r>
                        <a:rPr lang="en-US" sz="900" dirty="0">
                          <a:effectLst/>
                        </a:rPr>
                        <a:t>ANSI C12.11-2006 (R2014)</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5/27/14</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Instrument Transformers for Revenue Metering, 10 kV BIL through 350 kV BIL (0.6 kV NSV through 69 kV NSV)</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15</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700" dirty="0">
                          <a:effectLst/>
                        </a:rPr>
                        <a:t>8EI – 2TC (work completed by 8EI-3TC)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Approved May 27, 2014</a:t>
                      </a:r>
                    </a:p>
                    <a:p>
                      <a:pPr marL="0" marR="0">
                        <a:spcBef>
                          <a:spcPts val="0"/>
                        </a:spcBef>
                        <a:spcAft>
                          <a:spcPts val="0"/>
                        </a:spcAft>
                      </a:pPr>
                      <a:r>
                        <a:rPr lang="en-US" sz="900" dirty="0">
                          <a:effectLst/>
                        </a:rPr>
                        <a:t>Published July 29, 2014.</a:t>
                      </a:r>
                    </a:p>
                    <a:p>
                      <a:pPr marL="0" marR="0">
                        <a:spcBef>
                          <a:spcPts val="0"/>
                        </a:spcBef>
                        <a:spcAft>
                          <a:spcPts val="0"/>
                        </a:spcAft>
                      </a:pPr>
                      <a:r>
                        <a:rPr lang="en-US" sz="900" dirty="0">
                          <a:effectLst/>
                        </a:rPr>
                        <a:t>*Reviewing started April 2016</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0"/>
                  </a:ext>
                </a:extLst>
              </a:tr>
              <a:tr h="310318">
                <a:tc>
                  <a:txBody>
                    <a:bodyPr/>
                    <a:lstStyle/>
                    <a:p>
                      <a:pPr marL="0" marR="0">
                        <a:spcBef>
                          <a:spcPts val="0"/>
                        </a:spcBef>
                        <a:spcAft>
                          <a:spcPts val="0"/>
                        </a:spcAft>
                      </a:pPr>
                      <a:r>
                        <a:rPr lang="en-US" sz="900" dirty="0">
                          <a:effectLst/>
                        </a:rPr>
                        <a:t>ANSI C12.14-1982 (R1993)</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8/14/2002</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Electricity Meters, Magnetic Tape Pulse Recorders for</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Withdrawn 2002</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1"/>
                  </a:ext>
                </a:extLst>
              </a:tr>
              <a:tr h="281043">
                <a:tc>
                  <a:txBody>
                    <a:bodyPr/>
                    <a:lstStyle/>
                    <a:p>
                      <a:pPr marL="0" marR="0">
                        <a:spcBef>
                          <a:spcPts val="0"/>
                        </a:spcBef>
                        <a:spcAft>
                          <a:spcPts val="0"/>
                        </a:spcAft>
                      </a:pPr>
                      <a:r>
                        <a:rPr lang="en-US" sz="900" dirty="0">
                          <a:effectLst/>
                        </a:rPr>
                        <a:t>ANSI C12.17-1991</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8/14/2002</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Cartridge-Type Solid-State Pulse Recorder for Electricity Metering</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Withdrawn 2002</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2"/>
                  </a:ext>
                </a:extLst>
              </a:tr>
              <a:tr h="562086">
                <a:tc>
                  <a:txBody>
                    <a:bodyPr/>
                    <a:lstStyle/>
                    <a:p>
                      <a:pPr marL="0" marR="0">
                        <a:spcBef>
                          <a:spcPts val="0"/>
                        </a:spcBef>
                        <a:spcAft>
                          <a:spcPts val="0"/>
                        </a:spcAft>
                      </a:pPr>
                      <a:r>
                        <a:rPr lang="en-US" sz="900" dirty="0">
                          <a:effectLst/>
                        </a:rPr>
                        <a:t>ANSI C12.18-2006 (R2016)</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3/16/17</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Protocol Specification for ANSI Type 2 Optical Port</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17 WG4</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kern="1400" dirty="0">
                          <a:effectLst/>
                        </a:rPr>
                        <a:t>Reaffirmation Approved by ANSI BSR on 8-23-16</a:t>
                      </a:r>
                      <a:endParaRPr lang="en-US" sz="1100" kern="1400" dirty="0">
                        <a:effectLst/>
                      </a:endParaRPr>
                    </a:p>
                    <a:p>
                      <a:pPr marL="0" marR="0">
                        <a:spcBef>
                          <a:spcPts val="0"/>
                        </a:spcBef>
                        <a:spcAft>
                          <a:spcPts val="0"/>
                        </a:spcAft>
                      </a:pPr>
                      <a:r>
                        <a:rPr lang="en-US" sz="900" kern="1400" dirty="0">
                          <a:effectLst/>
                        </a:rPr>
                        <a:t>Published 3-16-17</a:t>
                      </a:r>
                      <a:endParaRPr lang="en-US" sz="1100" kern="1400" dirty="0">
                        <a:effectLst/>
                      </a:endParaRPr>
                    </a:p>
                    <a:p>
                      <a:pPr marL="0" marR="0">
                        <a:spcBef>
                          <a:spcPts val="0"/>
                        </a:spcBef>
                        <a:spcAft>
                          <a:spcPts val="0"/>
                        </a:spcAft>
                      </a:pPr>
                      <a:r>
                        <a:rPr lang="en-US" sz="900" kern="1400" dirty="0">
                          <a:effectLst/>
                        </a:rPr>
                        <a:t> </a:t>
                      </a:r>
                      <a:endParaRPr lang="en-US" sz="1100" kern="1400" dirty="0">
                        <a:effectLst/>
                        <a:latin typeface="Arial"/>
                        <a:ea typeface="Times New Roman"/>
                        <a:cs typeface="Times New Roman"/>
                      </a:endParaRPr>
                    </a:p>
                  </a:txBody>
                  <a:tcPr marL="63235" marR="63235" marT="0" marB="0"/>
                </a:tc>
                <a:extLst>
                  <a:ext uri="{0D108BD9-81ED-4DB2-BD59-A6C34878D82A}">
                    <a16:rowId xmlns:a16="http://schemas.microsoft.com/office/drawing/2014/main" val="10003"/>
                  </a:ext>
                </a:extLst>
              </a:tr>
              <a:tr h="421564">
                <a:tc>
                  <a:txBody>
                    <a:bodyPr/>
                    <a:lstStyle/>
                    <a:p>
                      <a:pPr marL="0" marR="0">
                        <a:spcBef>
                          <a:spcPts val="0"/>
                        </a:spcBef>
                        <a:spcAft>
                          <a:spcPts val="0"/>
                        </a:spcAft>
                      </a:pPr>
                      <a:r>
                        <a:rPr lang="en-US" sz="900" dirty="0">
                          <a:effectLst/>
                        </a:rPr>
                        <a:t>ANSI C12.19-2012</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10/2/14</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Utility Industry End Device Data Tables</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17 WG2</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kern="1400" dirty="0">
                          <a:effectLst/>
                        </a:rPr>
                        <a:t> Published May 6, 2015</a:t>
                      </a:r>
                      <a:endParaRPr lang="en-US" sz="1100" kern="1400" dirty="0">
                        <a:effectLst/>
                      </a:endParaRPr>
                    </a:p>
                    <a:p>
                      <a:pPr marL="0" marR="0">
                        <a:spcBef>
                          <a:spcPts val="0"/>
                        </a:spcBef>
                        <a:spcAft>
                          <a:spcPts val="0"/>
                        </a:spcAft>
                      </a:pPr>
                      <a:r>
                        <a:rPr lang="en-US" sz="900" kern="1400" dirty="0">
                          <a:effectLst/>
                        </a:rPr>
                        <a:t>SC17 WG2 Draft Revision In Progress</a:t>
                      </a:r>
                      <a:endParaRPr lang="en-US" sz="1100" kern="1400" dirty="0">
                        <a:effectLst/>
                        <a:latin typeface="Arial"/>
                        <a:ea typeface="Times New Roman"/>
                        <a:cs typeface="Times New Roman"/>
                      </a:endParaRPr>
                    </a:p>
                  </a:txBody>
                  <a:tcPr marL="63235" marR="63235" marT="0" marB="0"/>
                </a:tc>
                <a:extLst>
                  <a:ext uri="{0D108BD9-81ED-4DB2-BD59-A6C34878D82A}">
                    <a16:rowId xmlns:a16="http://schemas.microsoft.com/office/drawing/2014/main" val="10004"/>
                  </a:ext>
                </a:extLst>
              </a:tr>
              <a:tr h="421564">
                <a:tc>
                  <a:txBody>
                    <a:bodyPr/>
                    <a:lstStyle/>
                    <a:p>
                      <a:pPr marL="0" marR="0">
                        <a:spcBef>
                          <a:spcPts val="0"/>
                        </a:spcBef>
                        <a:spcAft>
                          <a:spcPts val="0"/>
                        </a:spcAft>
                      </a:pPr>
                      <a:r>
                        <a:rPr lang="en-US" sz="900" dirty="0">
                          <a:effectLst/>
                        </a:rPr>
                        <a:t>ANSI C12.20-2015</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1/24/17</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0.1, 0.2 and 0.5 Accuracy Class</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20</a:t>
                      </a:r>
                    </a:p>
                    <a:p>
                      <a:pPr marL="0" marR="0" algn="ctr">
                        <a:spcBef>
                          <a:spcPts val="0"/>
                        </a:spcBef>
                        <a:spcAft>
                          <a:spcPts val="0"/>
                        </a:spcAft>
                      </a:pPr>
                      <a:r>
                        <a:rPr lang="en-US" sz="900" dirty="0">
                          <a:effectLst/>
                        </a:rPr>
                        <a:t>Formerly SC16</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kern="1400" dirty="0">
                          <a:effectLst/>
                        </a:rPr>
                        <a:t>ANSI Approved 1/24/17</a:t>
                      </a:r>
                      <a:endParaRPr lang="en-US" sz="1100" kern="1400" dirty="0">
                        <a:effectLst/>
                      </a:endParaRPr>
                    </a:p>
                    <a:p>
                      <a:pPr marL="0" marR="0">
                        <a:spcBef>
                          <a:spcPts val="0"/>
                        </a:spcBef>
                        <a:spcAft>
                          <a:spcPts val="0"/>
                        </a:spcAft>
                      </a:pPr>
                      <a:r>
                        <a:rPr lang="en-US" sz="900" kern="1400" dirty="0">
                          <a:effectLst/>
                        </a:rPr>
                        <a:t>Published April 27, 2017</a:t>
                      </a:r>
                      <a:endParaRPr lang="en-US" sz="1100" kern="1400" dirty="0">
                        <a:effectLst/>
                      </a:endParaRPr>
                    </a:p>
                    <a:p>
                      <a:pPr marL="0" marR="0">
                        <a:spcBef>
                          <a:spcPts val="0"/>
                        </a:spcBef>
                        <a:spcAft>
                          <a:spcPts val="0"/>
                        </a:spcAft>
                      </a:pPr>
                      <a:r>
                        <a:rPr lang="en-US" sz="900" kern="1400" dirty="0">
                          <a:effectLst/>
                        </a:rPr>
                        <a:t> </a:t>
                      </a:r>
                      <a:endParaRPr lang="en-US" sz="1100" kern="1400" dirty="0">
                        <a:effectLst/>
                        <a:latin typeface="Arial"/>
                        <a:ea typeface="Times New Roman"/>
                        <a:cs typeface="Times New Roman"/>
                      </a:endParaRPr>
                    </a:p>
                  </a:txBody>
                  <a:tcPr marL="63235" marR="63235" marT="0" marB="0"/>
                </a:tc>
                <a:extLst>
                  <a:ext uri="{0D108BD9-81ED-4DB2-BD59-A6C34878D82A}">
                    <a16:rowId xmlns:a16="http://schemas.microsoft.com/office/drawing/2014/main" val="10005"/>
                  </a:ext>
                </a:extLst>
              </a:tr>
              <a:tr h="843129">
                <a:tc>
                  <a:txBody>
                    <a:bodyPr/>
                    <a:lstStyle/>
                    <a:p>
                      <a:pPr marL="0" marR="0">
                        <a:spcBef>
                          <a:spcPts val="0"/>
                        </a:spcBef>
                        <a:spcAft>
                          <a:spcPts val="0"/>
                        </a:spcAft>
                      </a:pPr>
                      <a:r>
                        <a:rPr lang="en-US" sz="900" dirty="0">
                          <a:effectLst/>
                        </a:rPr>
                        <a:t>ANSI C12.21-2006 (R2016)</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3/27/17</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Protocol Specification for Telephone Modem Communication</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17 WG4</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Revise/reaffirm 2011 Updated (BSR 11 Extension to 2016) Action*</a:t>
                      </a:r>
                    </a:p>
                    <a:p>
                      <a:pPr marL="0" marR="0">
                        <a:spcBef>
                          <a:spcPts val="0"/>
                        </a:spcBef>
                        <a:spcAft>
                          <a:spcPts val="0"/>
                        </a:spcAft>
                      </a:pPr>
                      <a:r>
                        <a:rPr lang="en-US" sz="900" dirty="0">
                          <a:effectLst/>
                        </a:rPr>
                        <a:t>BSR 8 PR filed 5-27-16</a:t>
                      </a:r>
                    </a:p>
                    <a:p>
                      <a:pPr marL="0" marR="0">
                        <a:spcBef>
                          <a:spcPts val="0"/>
                        </a:spcBef>
                        <a:spcAft>
                          <a:spcPts val="0"/>
                        </a:spcAft>
                      </a:pPr>
                      <a:r>
                        <a:rPr lang="en-US" sz="900" dirty="0">
                          <a:effectLst/>
                        </a:rPr>
                        <a:t>Reaffirmation Approved by ANSI BSR on 8-23-16</a:t>
                      </a:r>
                    </a:p>
                    <a:p>
                      <a:pPr marL="0" marR="0">
                        <a:spcBef>
                          <a:spcPts val="0"/>
                        </a:spcBef>
                        <a:spcAft>
                          <a:spcPts val="0"/>
                        </a:spcAft>
                      </a:pPr>
                      <a:r>
                        <a:rPr lang="en-US" sz="900" dirty="0">
                          <a:effectLst/>
                        </a:rPr>
                        <a:t>Published 3-27-17</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6"/>
                  </a:ext>
                </a:extLst>
              </a:tr>
              <a:tr h="421564">
                <a:tc>
                  <a:txBody>
                    <a:bodyPr/>
                    <a:lstStyle/>
                    <a:p>
                      <a:pPr marL="0" marR="0">
                        <a:spcBef>
                          <a:spcPts val="0"/>
                        </a:spcBef>
                        <a:spcAft>
                          <a:spcPts val="0"/>
                        </a:spcAft>
                      </a:pPr>
                      <a:r>
                        <a:rPr lang="en-US" sz="900" dirty="0">
                          <a:effectLst/>
                        </a:rPr>
                        <a:t>ANSI C12.22-2012</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1/9/09</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Protocol Specification for Interfacing to Data Communication Networks</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17 WG1</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BSR 9 Submitted March 29, 2015</a:t>
                      </a:r>
                    </a:p>
                    <a:p>
                      <a:pPr marL="0" marR="0">
                        <a:spcBef>
                          <a:spcPts val="0"/>
                        </a:spcBef>
                        <a:spcAft>
                          <a:spcPts val="0"/>
                        </a:spcAft>
                      </a:pPr>
                      <a:r>
                        <a:rPr lang="en-US" sz="900" dirty="0">
                          <a:effectLst/>
                        </a:rPr>
                        <a:t>Published July 15, 2015</a:t>
                      </a:r>
                    </a:p>
                    <a:p>
                      <a:pPr marL="0" marR="0">
                        <a:spcBef>
                          <a:spcPts val="0"/>
                        </a:spcBef>
                        <a:spcAft>
                          <a:spcPts val="0"/>
                        </a:spcAft>
                      </a:pPr>
                      <a:r>
                        <a:rPr lang="en-US" sz="900" dirty="0">
                          <a:effectLst/>
                        </a:rPr>
                        <a:t> </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7"/>
                  </a:ext>
                </a:extLst>
              </a:tr>
              <a:tr h="281043">
                <a:tc>
                  <a:txBody>
                    <a:bodyPr/>
                    <a:lstStyle/>
                    <a:p>
                      <a:pPr marL="0" marR="0">
                        <a:spcBef>
                          <a:spcPts val="0"/>
                        </a:spcBef>
                        <a:spcAft>
                          <a:spcPts val="0"/>
                        </a:spcAft>
                      </a:pPr>
                      <a:r>
                        <a:rPr lang="en-US" sz="900" dirty="0">
                          <a:effectLst/>
                        </a:rPr>
                        <a:t>ANSI C12.23-201X</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On hold</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AMR Device Compliance Test Standards</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17 WG3</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MOU signed – Work on hold as of spring 2015</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8"/>
                  </a:ext>
                </a:extLst>
              </a:tr>
              <a:tr h="440258">
                <a:tc>
                  <a:txBody>
                    <a:bodyPr/>
                    <a:lstStyle/>
                    <a:p>
                      <a:pPr marL="0" marR="0">
                        <a:spcBef>
                          <a:spcPts val="0"/>
                        </a:spcBef>
                        <a:spcAft>
                          <a:spcPts val="0"/>
                        </a:spcAft>
                      </a:pPr>
                      <a:r>
                        <a:rPr lang="en-US" sz="900" dirty="0">
                          <a:effectLst/>
                        </a:rPr>
                        <a:t>ANSI Registered</a:t>
                      </a:r>
                    </a:p>
                    <a:p>
                      <a:pPr marL="0" marR="0">
                        <a:spcBef>
                          <a:spcPts val="0"/>
                        </a:spcBef>
                        <a:spcAft>
                          <a:spcPts val="0"/>
                        </a:spcAft>
                      </a:pPr>
                      <a:r>
                        <a:rPr lang="en-US" sz="900" dirty="0">
                          <a:effectLst/>
                        </a:rPr>
                        <a:t>C12.24 TR -2011</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May 29, 2011</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Definitions for Calculations of VA,</a:t>
                      </a:r>
                    </a:p>
                    <a:p>
                      <a:pPr marL="0" marR="0">
                        <a:spcBef>
                          <a:spcPts val="0"/>
                        </a:spcBef>
                        <a:spcAft>
                          <a:spcPts val="0"/>
                        </a:spcAft>
                      </a:pPr>
                      <a:r>
                        <a:rPr lang="en-US" sz="900" dirty="0">
                          <a:effectLst/>
                        </a:rPr>
                        <a:t>VAh, VAR, and VARh for Poly-Phase Electricity Meters</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SC20 &amp;</a:t>
                      </a:r>
                    </a:p>
                    <a:p>
                      <a:pPr marL="0" marR="0" algn="ctr">
                        <a:spcBef>
                          <a:spcPts val="0"/>
                        </a:spcBef>
                        <a:spcAft>
                          <a:spcPts val="0"/>
                        </a:spcAft>
                      </a:pPr>
                      <a:r>
                        <a:rPr lang="en-US" sz="900" dirty="0">
                          <a:effectLst/>
                        </a:rPr>
                        <a:t>SC24</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Published Oct 2011.</a:t>
                      </a:r>
                    </a:p>
                    <a:p>
                      <a:pPr marL="0" marR="0">
                        <a:spcBef>
                          <a:spcPts val="0"/>
                        </a:spcBef>
                        <a:spcAft>
                          <a:spcPts val="0"/>
                        </a:spcAft>
                      </a:pPr>
                      <a:r>
                        <a:rPr lang="en-US" sz="900" dirty="0">
                          <a:effectLst/>
                        </a:rPr>
                        <a:t>(Reaffirm or revise – </a:t>
                      </a:r>
                      <a:r>
                        <a:rPr lang="en-US" sz="900" u="sng" dirty="0">
                          <a:effectLst/>
                        </a:rPr>
                        <a:t>in REVIEW 4/16</a:t>
                      </a:r>
                      <a:r>
                        <a:rPr lang="en-US" sz="900" dirty="0">
                          <a:effectLst/>
                        </a:rPr>
                        <a:t>)</a:t>
                      </a:r>
                    </a:p>
                    <a:p>
                      <a:pPr marL="0" marR="0">
                        <a:spcBef>
                          <a:spcPts val="0"/>
                        </a:spcBef>
                        <a:spcAft>
                          <a:spcPts val="0"/>
                        </a:spcAft>
                      </a:pPr>
                      <a:r>
                        <a:rPr lang="en-US" sz="900" dirty="0">
                          <a:effectLst/>
                        </a:rPr>
                        <a:t>Submit BSR-11 Extension filed 10/2016 (ext. not needed for TR)</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9"/>
                  </a:ext>
                </a:extLst>
              </a:tr>
            </a:tbl>
          </a:graphicData>
        </a:graphic>
      </p:graphicFrame>
      <p:sp>
        <p:nvSpPr>
          <p:cNvPr id="3" name="Footer Placeholder 2">
            <a:extLst>
              <a:ext uri="{FF2B5EF4-FFF2-40B4-BE49-F238E27FC236}">
                <a16:creationId xmlns:a16="http://schemas.microsoft.com/office/drawing/2014/main" id="{5003F2DD-2E9B-4D0A-B9E7-9419E78FF2A9}"/>
              </a:ext>
            </a:extLst>
          </p:cNvPr>
          <p:cNvSpPr>
            <a:spLocks noGrp="1"/>
          </p:cNvSpPr>
          <p:nvPr>
            <p:ph type="ftr" sz="quarter" idx="3"/>
          </p:nvPr>
        </p:nvSpPr>
        <p:spPr/>
        <p:txBody>
          <a:bodyPr/>
          <a:lstStyle/>
          <a:p>
            <a:r>
              <a:rPr lang="en-US" dirty="0"/>
              <a:t>tescometering.com</a:t>
            </a:r>
          </a:p>
        </p:txBody>
      </p:sp>
      <p:sp>
        <p:nvSpPr>
          <p:cNvPr id="4" name="Slide Number Placeholder 3">
            <a:extLst>
              <a:ext uri="{FF2B5EF4-FFF2-40B4-BE49-F238E27FC236}">
                <a16:creationId xmlns:a16="http://schemas.microsoft.com/office/drawing/2014/main" id="{DB172545-5DA6-4C74-910F-44BFD50686DB}"/>
              </a:ext>
            </a:extLst>
          </p:cNvPr>
          <p:cNvSpPr>
            <a:spLocks noGrp="1"/>
          </p:cNvSpPr>
          <p:nvPr>
            <p:ph type="sldNum" sz="quarter" idx="4"/>
          </p:nvPr>
        </p:nvSpPr>
        <p:spPr/>
        <p:txBody>
          <a:bodyPr/>
          <a:lstStyle/>
          <a:p>
            <a:fld id="{4BEAC4C4-F0A7-4B61-A827-E4198D078267}" type="slidenum">
              <a:rPr lang="en-US" smtClean="0"/>
              <a:t>8</a:t>
            </a:fld>
            <a:endParaRPr lang="en-US" dirty="0"/>
          </a:p>
        </p:txBody>
      </p:sp>
    </p:spTree>
    <p:extLst>
      <p:ext uri="{BB962C8B-B14F-4D97-AF65-F5344CB8AC3E}">
        <p14:creationId xmlns:p14="http://schemas.microsoft.com/office/powerpoint/2010/main" val="180999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4124439144"/>
              </p:ext>
            </p:extLst>
          </p:nvPr>
        </p:nvGraphicFramePr>
        <p:xfrm>
          <a:off x="609600" y="1219200"/>
          <a:ext cx="7963469" cy="4649675"/>
        </p:xfrm>
        <a:graphic>
          <a:graphicData uri="http://schemas.openxmlformats.org/drawingml/2006/table">
            <a:tbl>
              <a:tblPr>
                <a:tableStyleId>{5C22544A-7EE6-4342-B048-85BDC9FD1C3A}</a:tableStyleId>
              </a:tblPr>
              <a:tblGrid>
                <a:gridCol w="1549249">
                  <a:extLst>
                    <a:ext uri="{9D8B030D-6E8A-4147-A177-3AD203B41FA5}">
                      <a16:colId xmlns:a16="http://schemas.microsoft.com/office/drawing/2014/main" val="20000"/>
                    </a:ext>
                  </a:extLst>
                </a:gridCol>
                <a:gridCol w="929784">
                  <a:extLst>
                    <a:ext uri="{9D8B030D-6E8A-4147-A177-3AD203B41FA5}">
                      <a16:colId xmlns:a16="http://schemas.microsoft.com/office/drawing/2014/main" val="20001"/>
                    </a:ext>
                  </a:extLst>
                </a:gridCol>
                <a:gridCol w="1983109">
                  <a:extLst>
                    <a:ext uri="{9D8B030D-6E8A-4147-A177-3AD203B41FA5}">
                      <a16:colId xmlns:a16="http://schemas.microsoft.com/office/drawing/2014/main" val="20002"/>
                    </a:ext>
                  </a:extLst>
                </a:gridCol>
                <a:gridCol w="854253">
                  <a:extLst>
                    <a:ext uri="{9D8B030D-6E8A-4147-A177-3AD203B41FA5}">
                      <a16:colId xmlns:a16="http://schemas.microsoft.com/office/drawing/2014/main" val="20003"/>
                    </a:ext>
                  </a:extLst>
                </a:gridCol>
                <a:gridCol w="811512">
                  <a:extLst>
                    <a:ext uri="{9D8B030D-6E8A-4147-A177-3AD203B41FA5}">
                      <a16:colId xmlns:a16="http://schemas.microsoft.com/office/drawing/2014/main" val="20004"/>
                    </a:ext>
                  </a:extLst>
                </a:gridCol>
                <a:gridCol w="1835562">
                  <a:extLst>
                    <a:ext uri="{9D8B030D-6E8A-4147-A177-3AD203B41FA5}">
                      <a16:colId xmlns:a16="http://schemas.microsoft.com/office/drawing/2014/main" val="20005"/>
                    </a:ext>
                  </a:extLst>
                </a:gridCol>
              </a:tblGrid>
              <a:tr h="421564">
                <a:tc>
                  <a:txBody>
                    <a:bodyPr/>
                    <a:lstStyle/>
                    <a:p>
                      <a:pPr marL="0" marR="0">
                        <a:spcBef>
                          <a:spcPts val="0"/>
                        </a:spcBef>
                        <a:spcAft>
                          <a:spcPts val="0"/>
                        </a:spcAft>
                      </a:pPr>
                      <a:r>
                        <a:rPr lang="en-US" sz="900" dirty="0">
                          <a:effectLst/>
                        </a:rPr>
                        <a:t>ANSI C12.11-2006 (R2014)</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5/27/14</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Instrument Transformers for Revenue Metering, 10 kV BIL through 350 kV BIL (0.6 kV NSV through 69 kV NSV)</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15</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700" dirty="0">
                          <a:effectLst/>
                        </a:rPr>
                        <a:t>8EI – 2TC (work completed by 8EI-3TC)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Approved May 27, 2014</a:t>
                      </a:r>
                    </a:p>
                    <a:p>
                      <a:pPr marL="0" marR="0">
                        <a:spcBef>
                          <a:spcPts val="0"/>
                        </a:spcBef>
                        <a:spcAft>
                          <a:spcPts val="0"/>
                        </a:spcAft>
                      </a:pPr>
                      <a:r>
                        <a:rPr lang="en-US" sz="900" dirty="0">
                          <a:effectLst/>
                        </a:rPr>
                        <a:t>Published July 29, 2014.</a:t>
                      </a:r>
                    </a:p>
                    <a:p>
                      <a:pPr marL="0" marR="0">
                        <a:spcBef>
                          <a:spcPts val="0"/>
                        </a:spcBef>
                        <a:spcAft>
                          <a:spcPts val="0"/>
                        </a:spcAft>
                      </a:pPr>
                      <a:r>
                        <a:rPr lang="en-US" sz="900" dirty="0">
                          <a:effectLst/>
                        </a:rPr>
                        <a:t>*Reviewing started April 2016</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0"/>
                  </a:ext>
                </a:extLst>
              </a:tr>
              <a:tr h="310318">
                <a:tc>
                  <a:txBody>
                    <a:bodyPr/>
                    <a:lstStyle/>
                    <a:p>
                      <a:pPr marL="0" marR="0">
                        <a:spcBef>
                          <a:spcPts val="0"/>
                        </a:spcBef>
                        <a:spcAft>
                          <a:spcPts val="0"/>
                        </a:spcAft>
                      </a:pPr>
                      <a:r>
                        <a:rPr lang="en-US" sz="900" dirty="0">
                          <a:effectLst/>
                        </a:rPr>
                        <a:t>ANSI C12.14-1982 (R1993)</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8/14/2002</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Electricity Meters, Magnetic Tape Pulse Recorders for</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Withdrawn 2002</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1"/>
                  </a:ext>
                </a:extLst>
              </a:tr>
              <a:tr h="281043">
                <a:tc>
                  <a:txBody>
                    <a:bodyPr/>
                    <a:lstStyle/>
                    <a:p>
                      <a:pPr marL="0" marR="0">
                        <a:spcBef>
                          <a:spcPts val="0"/>
                        </a:spcBef>
                        <a:spcAft>
                          <a:spcPts val="0"/>
                        </a:spcAft>
                      </a:pPr>
                      <a:r>
                        <a:rPr lang="en-US" sz="900" dirty="0">
                          <a:effectLst/>
                        </a:rPr>
                        <a:t>ANSI C12.17-1991</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8/14/2002</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Cartridge-Type Solid-State Pulse Recorder for Electricity Metering</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Withdrawn 2002</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2"/>
                  </a:ext>
                </a:extLst>
              </a:tr>
              <a:tr h="562086">
                <a:tc>
                  <a:txBody>
                    <a:bodyPr/>
                    <a:lstStyle/>
                    <a:p>
                      <a:pPr marL="0" marR="0">
                        <a:spcBef>
                          <a:spcPts val="0"/>
                        </a:spcBef>
                        <a:spcAft>
                          <a:spcPts val="0"/>
                        </a:spcAft>
                      </a:pPr>
                      <a:r>
                        <a:rPr lang="en-US" sz="900" dirty="0">
                          <a:effectLst/>
                        </a:rPr>
                        <a:t>ANSI C12.18-2006 (R2016)</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3/16/17</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Protocol Specification for ANSI Type 2 Optical Port</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17 WG4</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kern="1400" dirty="0">
                          <a:effectLst/>
                        </a:rPr>
                        <a:t>Reaffirmation Approved by ANSI BSR on 8-23-16</a:t>
                      </a:r>
                      <a:endParaRPr lang="en-US" sz="1100" kern="1400" dirty="0">
                        <a:effectLst/>
                      </a:endParaRPr>
                    </a:p>
                    <a:p>
                      <a:pPr marL="0" marR="0">
                        <a:spcBef>
                          <a:spcPts val="0"/>
                        </a:spcBef>
                        <a:spcAft>
                          <a:spcPts val="0"/>
                        </a:spcAft>
                      </a:pPr>
                      <a:r>
                        <a:rPr lang="en-US" sz="900" kern="1400" dirty="0">
                          <a:effectLst/>
                        </a:rPr>
                        <a:t>Published 3-16-17</a:t>
                      </a:r>
                      <a:endParaRPr lang="en-US" sz="1100" kern="1400" dirty="0">
                        <a:effectLst/>
                      </a:endParaRPr>
                    </a:p>
                    <a:p>
                      <a:pPr marL="0" marR="0">
                        <a:spcBef>
                          <a:spcPts val="0"/>
                        </a:spcBef>
                        <a:spcAft>
                          <a:spcPts val="0"/>
                        </a:spcAft>
                      </a:pPr>
                      <a:r>
                        <a:rPr lang="en-US" sz="900" kern="1400" dirty="0">
                          <a:effectLst/>
                        </a:rPr>
                        <a:t> </a:t>
                      </a:r>
                      <a:endParaRPr lang="en-US" sz="1100" kern="1400" dirty="0">
                        <a:effectLst/>
                        <a:latin typeface="Arial"/>
                        <a:ea typeface="Times New Roman"/>
                        <a:cs typeface="Times New Roman"/>
                      </a:endParaRPr>
                    </a:p>
                  </a:txBody>
                  <a:tcPr marL="63235" marR="63235" marT="0" marB="0"/>
                </a:tc>
                <a:extLst>
                  <a:ext uri="{0D108BD9-81ED-4DB2-BD59-A6C34878D82A}">
                    <a16:rowId xmlns:a16="http://schemas.microsoft.com/office/drawing/2014/main" val="10003"/>
                  </a:ext>
                </a:extLst>
              </a:tr>
              <a:tr h="421564">
                <a:tc>
                  <a:txBody>
                    <a:bodyPr/>
                    <a:lstStyle/>
                    <a:p>
                      <a:pPr marL="0" marR="0">
                        <a:spcBef>
                          <a:spcPts val="0"/>
                        </a:spcBef>
                        <a:spcAft>
                          <a:spcPts val="0"/>
                        </a:spcAft>
                      </a:pPr>
                      <a:r>
                        <a:rPr lang="en-US" sz="900" dirty="0">
                          <a:effectLst/>
                        </a:rPr>
                        <a:t>ANSI C12.19-2012</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10/2/14</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Utility Industry End Device Data Tables</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17 WG2</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kern="1400" dirty="0">
                          <a:effectLst/>
                        </a:rPr>
                        <a:t> Published May 6, 2015</a:t>
                      </a:r>
                      <a:endParaRPr lang="en-US" sz="1100" kern="1400" dirty="0">
                        <a:effectLst/>
                      </a:endParaRPr>
                    </a:p>
                    <a:p>
                      <a:pPr marL="0" marR="0">
                        <a:spcBef>
                          <a:spcPts val="0"/>
                        </a:spcBef>
                        <a:spcAft>
                          <a:spcPts val="0"/>
                        </a:spcAft>
                      </a:pPr>
                      <a:r>
                        <a:rPr lang="en-US" sz="900" kern="1400" dirty="0">
                          <a:effectLst/>
                        </a:rPr>
                        <a:t>SC17 WG2 Draft Revision In Progress</a:t>
                      </a:r>
                      <a:endParaRPr lang="en-US" sz="1100" kern="1400" dirty="0">
                        <a:effectLst/>
                        <a:latin typeface="Arial"/>
                        <a:ea typeface="Times New Roman"/>
                        <a:cs typeface="Times New Roman"/>
                      </a:endParaRPr>
                    </a:p>
                  </a:txBody>
                  <a:tcPr marL="63235" marR="63235" marT="0" marB="0"/>
                </a:tc>
                <a:extLst>
                  <a:ext uri="{0D108BD9-81ED-4DB2-BD59-A6C34878D82A}">
                    <a16:rowId xmlns:a16="http://schemas.microsoft.com/office/drawing/2014/main" val="10004"/>
                  </a:ext>
                </a:extLst>
              </a:tr>
              <a:tr h="421564">
                <a:tc>
                  <a:txBody>
                    <a:bodyPr/>
                    <a:lstStyle/>
                    <a:p>
                      <a:pPr marL="0" marR="0">
                        <a:spcBef>
                          <a:spcPts val="0"/>
                        </a:spcBef>
                        <a:spcAft>
                          <a:spcPts val="0"/>
                        </a:spcAft>
                      </a:pPr>
                      <a:r>
                        <a:rPr lang="en-US" sz="900" dirty="0">
                          <a:effectLst/>
                        </a:rPr>
                        <a:t>ANSI C12.20-2015</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1/24/17</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0.1, 0.2 and 0.5 Accuracy Class</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20</a:t>
                      </a:r>
                    </a:p>
                    <a:p>
                      <a:pPr marL="0" marR="0" algn="ctr">
                        <a:spcBef>
                          <a:spcPts val="0"/>
                        </a:spcBef>
                        <a:spcAft>
                          <a:spcPts val="0"/>
                        </a:spcAft>
                      </a:pPr>
                      <a:r>
                        <a:rPr lang="en-US" sz="900" dirty="0">
                          <a:effectLst/>
                        </a:rPr>
                        <a:t>Formerly SC16</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kern="1400" dirty="0">
                          <a:effectLst/>
                        </a:rPr>
                        <a:t>ANSI Approved 1/24/17</a:t>
                      </a:r>
                      <a:endParaRPr lang="en-US" sz="1100" kern="1400" dirty="0">
                        <a:effectLst/>
                      </a:endParaRPr>
                    </a:p>
                    <a:p>
                      <a:pPr marL="0" marR="0">
                        <a:spcBef>
                          <a:spcPts val="0"/>
                        </a:spcBef>
                        <a:spcAft>
                          <a:spcPts val="0"/>
                        </a:spcAft>
                      </a:pPr>
                      <a:r>
                        <a:rPr lang="en-US" sz="900" kern="1400" dirty="0">
                          <a:effectLst/>
                        </a:rPr>
                        <a:t>Published April 27, 2017</a:t>
                      </a:r>
                      <a:endParaRPr lang="en-US" sz="1100" kern="1400" dirty="0">
                        <a:effectLst/>
                      </a:endParaRPr>
                    </a:p>
                    <a:p>
                      <a:pPr marL="0" marR="0">
                        <a:spcBef>
                          <a:spcPts val="0"/>
                        </a:spcBef>
                        <a:spcAft>
                          <a:spcPts val="0"/>
                        </a:spcAft>
                      </a:pPr>
                      <a:r>
                        <a:rPr lang="en-US" sz="900" kern="1400" dirty="0">
                          <a:effectLst/>
                        </a:rPr>
                        <a:t> </a:t>
                      </a:r>
                      <a:endParaRPr lang="en-US" sz="1100" kern="1400" dirty="0">
                        <a:effectLst/>
                        <a:latin typeface="Arial"/>
                        <a:ea typeface="Times New Roman"/>
                        <a:cs typeface="Times New Roman"/>
                      </a:endParaRPr>
                    </a:p>
                  </a:txBody>
                  <a:tcPr marL="63235" marR="63235" marT="0" marB="0"/>
                </a:tc>
                <a:extLst>
                  <a:ext uri="{0D108BD9-81ED-4DB2-BD59-A6C34878D82A}">
                    <a16:rowId xmlns:a16="http://schemas.microsoft.com/office/drawing/2014/main" val="10005"/>
                  </a:ext>
                </a:extLst>
              </a:tr>
              <a:tr h="843129">
                <a:tc>
                  <a:txBody>
                    <a:bodyPr/>
                    <a:lstStyle/>
                    <a:p>
                      <a:pPr marL="0" marR="0">
                        <a:spcBef>
                          <a:spcPts val="0"/>
                        </a:spcBef>
                        <a:spcAft>
                          <a:spcPts val="0"/>
                        </a:spcAft>
                      </a:pPr>
                      <a:r>
                        <a:rPr lang="en-US" sz="900" dirty="0">
                          <a:effectLst/>
                        </a:rPr>
                        <a:t>ANSI C12.21-2006 (R2016)</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3/27/17</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Protocol Specification for Telephone Modem Communication</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17 WG4</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Revise/reaffirm 2011 Updated (BSR 11 Extension to 2016) Action*</a:t>
                      </a:r>
                    </a:p>
                    <a:p>
                      <a:pPr marL="0" marR="0">
                        <a:spcBef>
                          <a:spcPts val="0"/>
                        </a:spcBef>
                        <a:spcAft>
                          <a:spcPts val="0"/>
                        </a:spcAft>
                      </a:pPr>
                      <a:r>
                        <a:rPr lang="en-US" sz="900" dirty="0">
                          <a:effectLst/>
                        </a:rPr>
                        <a:t>BSR 8 PR filed 5-27-16</a:t>
                      </a:r>
                    </a:p>
                    <a:p>
                      <a:pPr marL="0" marR="0">
                        <a:spcBef>
                          <a:spcPts val="0"/>
                        </a:spcBef>
                        <a:spcAft>
                          <a:spcPts val="0"/>
                        </a:spcAft>
                      </a:pPr>
                      <a:r>
                        <a:rPr lang="en-US" sz="900" dirty="0">
                          <a:effectLst/>
                        </a:rPr>
                        <a:t>Reaffirmation Approved by ANSI BSR on 8-23-16</a:t>
                      </a:r>
                    </a:p>
                    <a:p>
                      <a:pPr marL="0" marR="0">
                        <a:spcBef>
                          <a:spcPts val="0"/>
                        </a:spcBef>
                        <a:spcAft>
                          <a:spcPts val="0"/>
                        </a:spcAft>
                      </a:pPr>
                      <a:r>
                        <a:rPr lang="en-US" sz="900" dirty="0">
                          <a:effectLst/>
                        </a:rPr>
                        <a:t>Published 3-27-17</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6"/>
                  </a:ext>
                </a:extLst>
              </a:tr>
              <a:tr h="421564">
                <a:tc>
                  <a:txBody>
                    <a:bodyPr/>
                    <a:lstStyle/>
                    <a:p>
                      <a:pPr marL="0" marR="0">
                        <a:spcBef>
                          <a:spcPts val="0"/>
                        </a:spcBef>
                        <a:spcAft>
                          <a:spcPts val="0"/>
                        </a:spcAft>
                      </a:pPr>
                      <a:r>
                        <a:rPr lang="en-US" sz="900" dirty="0">
                          <a:effectLst/>
                        </a:rPr>
                        <a:t>ANSI C12.22-2012</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1/9/09</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Protocol Specification for Interfacing to Data Communication Networks</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17 WG1</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BSR 9 Submitted March 29, 2015</a:t>
                      </a:r>
                    </a:p>
                    <a:p>
                      <a:pPr marL="0" marR="0">
                        <a:spcBef>
                          <a:spcPts val="0"/>
                        </a:spcBef>
                        <a:spcAft>
                          <a:spcPts val="0"/>
                        </a:spcAft>
                      </a:pPr>
                      <a:r>
                        <a:rPr lang="en-US" sz="900" dirty="0">
                          <a:effectLst/>
                        </a:rPr>
                        <a:t>Published July 15, 2015</a:t>
                      </a:r>
                    </a:p>
                    <a:p>
                      <a:pPr marL="0" marR="0">
                        <a:spcBef>
                          <a:spcPts val="0"/>
                        </a:spcBef>
                        <a:spcAft>
                          <a:spcPts val="0"/>
                        </a:spcAft>
                      </a:pPr>
                      <a:r>
                        <a:rPr lang="en-US" sz="900" dirty="0">
                          <a:effectLst/>
                        </a:rPr>
                        <a:t> </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7"/>
                  </a:ext>
                </a:extLst>
              </a:tr>
              <a:tr h="281043">
                <a:tc>
                  <a:txBody>
                    <a:bodyPr/>
                    <a:lstStyle/>
                    <a:p>
                      <a:pPr marL="0" marR="0">
                        <a:spcBef>
                          <a:spcPts val="0"/>
                        </a:spcBef>
                        <a:spcAft>
                          <a:spcPts val="0"/>
                        </a:spcAft>
                      </a:pPr>
                      <a:r>
                        <a:rPr lang="en-US" sz="900" dirty="0">
                          <a:effectLst/>
                        </a:rPr>
                        <a:t>ANSI C12.23-201X</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On hold</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AMR Device Compliance Test Standards</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 17 WG3</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 –1TC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MOU signed – Work on hold as of spring 2015</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8"/>
                  </a:ext>
                </a:extLst>
              </a:tr>
              <a:tr h="440258">
                <a:tc>
                  <a:txBody>
                    <a:bodyPr/>
                    <a:lstStyle/>
                    <a:p>
                      <a:pPr marL="0" marR="0">
                        <a:spcBef>
                          <a:spcPts val="0"/>
                        </a:spcBef>
                        <a:spcAft>
                          <a:spcPts val="0"/>
                        </a:spcAft>
                      </a:pPr>
                      <a:r>
                        <a:rPr lang="en-US" sz="900" dirty="0">
                          <a:effectLst/>
                        </a:rPr>
                        <a:t>ANSI Registered</a:t>
                      </a:r>
                    </a:p>
                    <a:p>
                      <a:pPr marL="0" marR="0">
                        <a:spcBef>
                          <a:spcPts val="0"/>
                        </a:spcBef>
                        <a:spcAft>
                          <a:spcPts val="0"/>
                        </a:spcAft>
                      </a:pPr>
                      <a:r>
                        <a:rPr lang="en-US" sz="900" dirty="0">
                          <a:effectLst/>
                        </a:rPr>
                        <a:t>C12.24 TR -2011</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May 29, 2011</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Definitions for Calculations of VA,</a:t>
                      </a:r>
                    </a:p>
                    <a:p>
                      <a:pPr marL="0" marR="0">
                        <a:spcBef>
                          <a:spcPts val="0"/>
                        </a:spcBef>
                        <a:spcAft>
                          <a:spcPts val="0"/>
                        </a:spcAft>
                      </a:pPr>
                      <a:r>
                        <a:rPr lang="en-US" sz="900" dirty="0">
                          <a:effectLst/>
                        </a:rPr>
                        <a:t>VAh, VAR, and VARh for Poly-Phase Electricity Meters</a:t>
                      </a:r>
                      <a:endParaRPr lang="en-US" sz="900" dirty="0">
                        <a:effectLst/>
                        <a:latin typeface="Courier New"/>
                        <a:ea typeface="Times New Roman"/>
                      </a:endParaRPr>
                    </a:p>
                  </a:txBody>
                  <a:tcPr marL="63235" marR="63235" marT="0" marB="0"/>
                </a:tc>
                <a:tc>
                  <a:txBody>
                    <a:bodyPr/>
                    <a:lstStyle/>
                    <a:p>
                      <a:pPr marL="0" marR="0" algn="ctr">
                        <a:spcBef>
                          <a:spcPts val="0"/>
                        </a:spcBef>
                        <a:spcAft>
                          <a:spcPts val="0"/>
                        </a:spcAft>
                      </a:pPr>
                      <a:r>
                        <a:rPr lang="en-US" sz="900" dirty="0">
                          <a:effectLst/>
                        </a:rPr>
                        <a:t>SC20 &amp;</a:t>
                      </a:r>
                    </a:p>
                    <a:p>
                      <a:pPr marL="0" marR="0" algn="ctr">
                        <a:spcBef>
                          <a:spcPts val="0"/>
                        </a:spcBef>
                        <a:spcAft>
                          <a:spcPts val="0"/>
                        </a:spcAft>
                      </a:pPr>
                      <a:r>
                        <a:rPr lang="en-US" sz="900" dirty="0">
                          <a:effectLst/>
                        </a:rPr>
                        <a:t>SC24</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8EI-1TC</a:t>
                      </a:r>
                      <a:endParaRPr lang="en-US" sz="900" dirty="0">
                        <a:effectLst/>
                        <a:latin typeface="Courier New"/>
                        <a:ea typeface="Times New Roman"/>
                      </a:endParaRPr>
                    </a:p>
                  </a:txBody>
                  <a:tcPr marL="63235" marR="63235" marT="0" marB="0"/>
                </a:tc>
                <a:tc>
                  <a:txBody>
                    <a:bodyPr/>
                    <a:lstStyle/>
                    <a:p>
                      <a:pPr marL="0" marR="0">
                        <a:spcBef>
                          <a:spcPts val="0"/>
                        </a:spcBef>
                        <a:spcAft>
                          <a:spcPts val="0"/>
                        </a:spcAft>
                      </a:pPr>
                      <a:r>
                        <a:rPr lang="en-US" sz="900" dirty="0">
                          <a:effectLst/>
                        </a:rPr>
                        <a:t>Published Oct 2011.</a:t>
                      </a:r>
                    </a:p>
                    <a:p>
                      <a:pPr marL="0" marR="0">
                        <a:spcBef>
                          <a:spcPts val="0"/>
                        </a:spcBef>
                        <a:spcAft>
                          <a:spcPts val="0"/>
                        </a:spcAft>
                      </a:pPr>
                      <a:r>
                        <a:rPr lang="en-US" sz="900" dirty="0">
                          <a:effectLst/>
                        </a:rPr>
                        <a:t>(Reaffirm or revise – </a:t>
                      </a:r>
                      <a:r>
                        <a:rPr lang="en-US" sz="900" u="sng" dirty="0">
                          <a:effectLst/>
                        </a:rPr>
                        <a:t>in REVIEW 4/16</a:t>
                      </a:r>
                      <a:r>
                        <a:rPr lang="en-US" sz="900" dirty="0">
                          <a:effectLst/>
                        </a:rPr>
                        <a:t>)</a:t>
                      </a:r>
                    </a:p>
                    <a:p>
                      <a:pPr marL="0" marR="0">
                        <a:spcBef>
                          <a:spcPts val="0"/>
                        </a:spcBef>
                        <a:spcAft>
                          <a:spcPts val="0"/>
                        </a:spcAft>
                      </a:pPr>
                      <a:r>
                        <a:rPr lang="en-US" sz="900" dirty="0">
                          <a:effectLst/>
                        </a:rPr>
                        <a:t>Submit BSR-11 Extension filed 10/2016 (ext. not needed for TR)</a:t>
                      </a:r>
                      <a:endParaRPr lang="en-US" sz="900" dirty="0">
                        <a:effectLst/>
                        <a:latin typeface="Courier New"/>
                        <a:ea typeface="Times New Roman"/>
                      </a:endParaRPr>
                    </a:p>
                  </a:txBody>
                  <a:tcPr marL="63235" marR="63235" marT="0" marB="0"/>
                </a:tc>
                <a:extLst>
                  <a:ext uri="{0D108BD9-81ED-4DB2-BD59-A6C34878D82A}">
                    <a16:rowId xmlns:a16="http://schemas.microsoft.com/office/drawing/2014/main" val="10009"/>
                  </a:ext>
                </a:extLst>
              </a:tr>
            </a:tbl>
          </a:graphicData>
        </a:graphic>
      </p:graphicFrame>
      <p:sp>
        <p:nvSpPr>
          <p:cNvPr id="3" name="Footer Placeholder 2">
            <a:extLst>
              <a:ext uri="{FF2B5EF4-FFF2-40B4-BE49-F238E27FC236}">
                <a16:creationId xmlns:a16="http://schemas.microsoft.com/office/drawing/2014/main" id="{C28F308E-EEA6-46F5-B00A-B4683DA86527}"/>
              </a:ext>
            </a:extLst>
          </p:cNvPr>
          <p:cNvSpPr>
            <a:spLocks noGrp="1"/>
          </p:cNvSpPr>
          <p:nvPr>
            <p:ph type="ftr" sz="quarter" idx="3"/>
          </p:nvPr>
        </p:nvSpPr>
        <p:spPr/>
        <p:txBody>
          <a:bodyPr/>
          <a:lstStyle/>
          <a:p>
            <a:r>
              <a:rPr lang="en-US" dirty="0"/>
              <a:t>tescometering.com</a:t>
            </a:r>
          </a:p>
        </p:txBody>
      </p:sp>
      <p:sp>
        <p:nvSpPr>
          <p:cNvPr id="4" name="Slide Number Placeholder 3">
            <a:extLst>
              <a:ext uri="{FF2B5EF4-FFF2-40B4-BE49-F238E27FC236}">
                <a16:creationId xmlns:a16="http://schemas.microsoft.com/office/drawing/2014/main" id="{D1DD58D5-E0CF-44C6-A8EA-29EDCE766712}"/>
              </a:ext>
            </a:extLst>
          </p:cNvPr>
          <p:cNvSpPr>
            <a:spLocks noGrp="1"/>
          </p:cNvSpPr>
          <p:nvPr>
            <p:ph type="sldNum" sz="quarter" idx="4"/>
          </p:nvPr>
        </p:nvSpPr>
        <p:spPr/>
        <p:txBody>
          <a:bodyPr/>
          <a:lstStyle/>
          <a:p>
            <a:fld id="{4BEAC4C4-F0A7-4B61-A827-E4198D078267}" type="slidenum">
              <a:rPr lang="en-US" smtClean="0"/>
              <a:t>9</a:t>
            </a:fld>
            <a:endParaRPr lang="en-US" dirty="0"/>
          </a:p>
        </p:txBody>
      </p:sp>
      <p:sp>
        <p:nvSpPr>
          <p:cNvPr id="8" name="Title 1">
            <a:extLst>
              <a:ext uri="{FF2B5EF4-FFF2-40B4-BE49-F238E27FC236}">
                <a16:creationId xmlns:a16="http://schemas.microsoft.com/office/drawing/2014/main" id="{764EDF1B-E17A-44CA-A923-FFFA7D66114E}"/>
              </a:ext>
            </a:extLst>
          </p:cNvPr>
          <p:cNvSpPr>
            <a:spLocks noGrp="1"/>
          </p:cNvSpPr>
          <p:nvPr>
            <p:ph type="title"/>
          </p:nvPr>
        </p:nvSpPr>
        <p:spPr>
          <a:xfrm>
            <a:off x="1143000" y="234568"/>
            <a:ext cx="7663249" cy="679832"/>
          </a:xfrm>
        </p:spPr>
        <p:txBody>
          <a:bodyPr/>
          <a:lstStyle/>
          <a:p>
            <a:r>
              <a:rPr lang="en-US" sz="2700" dirty="0"/>
              <a:t>ANSI Standards Related to Electric Metering (cont.)</a:t>
            </a:r>
          </a:p>
        </p:txBody>
      </p:sp>
    </p:spTree>
    <p:extLst>
      <p:ext uri="{BB962C8B-B14F-4D97-AF65-F5344CB8AC3E}">
        <p14:creationId xmlns:p14="http://schemas.microsoft.com/office/powerpoint/2010/main" val="3501509786"/>
      </p:ext>
    </p:extLst>
  </p:cSld>
  <p:clrMapOvr>
    <a:masterClrMapping/>
  </p:clrMapOvr>
</p:sld>
</file>

<file path=ppt/theme/theme1.xml><?xml version="1.0" encoding="utf-8"?>
<a:theme xmlns:a="http://schemas.openxmlformats.org/drawingml/2006/main" name="TESCO Template">
  <a:themeElements>
    <a:clrScheme name="TESCO">
      <a:dk1>
        <a:srgbClr val="000000"/>
      </a:dk1>
      <a:lt1>
        <a:srgbClr val="D8D8D8"/>
      </a:lt1>
      <a:dk2>
        <a:srgbClr val="4C5055"/>
      </a:dk2>
      <a:lt2>
        <a:srgbClr val="FFFFFF"/>
      </a:lt2>
      <a:accent1>
        <a:srgbClr val="E10027"/>
      </a:accent1>
      <a:accent2>
        <a:srgbClr val="000000"/>
      </a:accent2>
      <a:accent3>
        <a:srgbClr val="A5A5A5"/>
      </a:accent3>
      <a:accent4>
        <a:srgbClr val="FF3758"/>
      </a:accent4>
      <a:accent5>
        <a:srgbClr val="8A0017"/>
      </a:accent5>
      <a:accent6>
        <a:srgbClr val="FFB3C0"/>
      </a:accent6>
      <a:hlink>
        <a:srgbClr val="3F3F3F"/>
      </a:hlink>
      <a:folHlink>
        <a:srgbClr val="D8D8D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2438EA8B65C04BA81A0809E21FF92B" ma:contentTypeVersion="16" ma:contentTypeDescription="Create a new document." ma:contentTypeScope="" ma:versionID="5e35fcddb325bbb504710d5c0b9eeddf">
  <xsd:schema xmlns:xsd="http://www.w3.org/2001/XMLSchema" xmlns:xs="http://www.w3.org/2001/XMLSchema" xmlns:p="http://schemas.microsoft.com/office/2006/metadata/properties" xmlns:ns2="8f26ee74-1c53-4b01-a982-cec1216b8a00" xmlns:ns3="865caf8b-3888-4957-b682-040f388f7b52" targetNamespace="http://schemas.microsoft.com/office/2006/metadata/properties" ma:root="true" ma:fieldsID="9ad50055fb2e25e379a2e899564cfb19" ns2:_="" ns3:_="">
    <xsd:import namespace="8f26ee74-1c53-4b01-a982-cec1216b8a00"/>
    <xsd:import namespace="865caf8b-3888-4957-b682-040f388f7b5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AutoKeyPoints" minOccurs="0"/>
                <xsd:element ref="ns2:MediaServiceKeyPoint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26ee74-1c53-4b01-a982-cec1216b8a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c9ab868-c1cd-4777-b02c-d2c7bd6b653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65caf8b-3888-4957-b682-040f388f7b5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94e4d7b-98bd-4047-8838-282fa790d938}" ma:internalName="TaxCatchAll" ma:showField="CatchAllData" ma:web="865caf8b-3888-4957-b682-040f388f7b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f26ee74-1c53-4b01-a982-cec1216b8a00">
      <Terms xmlns="http://schemas.microsoft.com/office/infopath/2007/PartnerControls"/>
    </lcf76f155ced4ddcb4097134ff3c332f>
    <TaxCatchAll xmlns="865caf8b-3888-4957-b682-040f388f7b5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7874AD-9805-4A12-8CBC-C942CB1BA4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26ee74-1c53-4b01-a982-cec1216b8a00"/>
    <ds:schemaRef ds:uri="865caf8b-3888-4957-b682-040f388f7b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EA495C-A5EB-4CCE-AD3B-9E7882CA3035}">
  <ds:schemaRefs>
    <ds:schemaRef ds:uri="http://purl.org/dc/elements/1.1/"/>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865caf8b-3888-4957-b682-040f388f7b52"/>
    <ds:schemaRef ds:uri="8f26ee74-1c53-4b01-a982-cec1216b8a00"/>
    <ds:schemaRef ds:uri="http://schemas.microsoft.com/office/2006/metadata/properties"/>
    <ds:schemaRef ds:uri="http://purl.org/dc/dcmitype/"/>
    <ds:schemaRef ds:uri="http://purl.org/dc/terms/"/>
  </ds:schemaRefs>
</ds:datastoreItem>
</file>

<file path=customXml/itemProps3.xml><?xml version="1.0" encoding="utf-8"?>
<ds:datastoreItem xmlns:ds="http://schemas.openxmlformats.org/officeDocument/2006/customXml" ds:itemID="{49DE0DAF-34FB-4E14-A6FA-A431A5B8E0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9862</TotalTime>
  <Words>4157</Words>
  <Application>Microsoft Office PowerPoint</Application>
  <PresentationFormat>On-screen Show (4:3)</PresentationFormat>
  <Paragraphs>574</Paragraphs>
  <Slides>32</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AvantGarde</vt:lpstr>
      <vt:lpstr>Calibri</vt:lpstr>
      <vt:lpstr>Courier New</vt:lpstr>
      <vt:lpstr>Wingdings</vt:lpstr>
      <vt:lpstr>TESCO Template</vt:lpstr>
      <vt:lpstr>New Power Definitions ANSI C12.1</vt:lpstr>
      <vt:lpstr>ANSI</vt:lpstr>
      <vt:lpstr>ANSI (cont.)</vt:lpstr>
      <vt:lpstr>ANSI C12</vt:lpstr>
      <vt:lpstr>ANSI C12 (cont.)</vt:lpstr>
      <vt:lpstr>ANSI C12 (cont.)</vt:lpstr>
      <vt:lpstr>ANSI Standards Related to Electric Metering</vt:lpstr>
      <vt:lpstr>ANSI Standards Related to Electric Metering (cont.)</vt:lpstr>
      <vt:lpstr>ANSI Standards Related to Electric Metering (cont.)</vt:lpstr>
      <vt:lpstr>ANSI Standards Related to Electric Metering (cont.)</vt:lpstr>
      <vt:lpstr>ANSI Standards Related to Electric Metering (cont.)</vt:lpstr>
      <vt:lpstr>ANSI C12 – Sub-Committees</vt:lpstr>
      <vt:lpstr>ANSI C12 SC 1 (cont.)</vt:lpstr>
      <vt:lpstr>ANSI C12 SC 1 (cont.)</vt:lpstr>
      <vt:lpstr>ANSI C12 SC 1 (cont.)</vt:lpstr>
      <vt:lpstr>ANSI C12 SC15</vt:lpstr>
      <vt:lpstr>ANSI C12 SC17</vt:lpstr>
      <vt:lpstr>ANSI C12 SC20</vt:lpstr>
      <vt:lpstr>ANSI C12 SC20 (cont.)</vt:lpstr>
      <vt:lpstr>Working Group to Merge C12.1 and C12.20</vt:lpstr>
      <vt:lpstr>Working Group to Merge C12.1 and C12.20 (cont.)</vt:lpstr>
      <vt:lpstr>ANSI C12 SC29</vt:lpstr>
      <vt:lpstr>ANSI C12 SC29 (cont.)</vt:lpstr>
      <vt:lpstr>ANSI C12 SC31</vt:lpstr>
      <vt:lpstr>ANSI C12.46</vt:lpstr>
      <vt:lpstr>ANSI C12.46 (cont.)</vt:lpstr>
      <vt:lpstr>ANSI C12.DC SC 32</vt:lpstr>
      <vt:lpstr>ANSI Sub-Metering Working Group</vt:lpstr>
      <vt:lpstr>IEEE P1704 – Utility Industry End Device Communications Module</vt:lpstr>
      <vt:lpstr>OIML R46 Organisation Internationale de Métrologie Légale</vt:lpstr>
      <vt:lpstr>OIML R46 (cont.) Organisation Internationale de Métrologie Légale</vt:lpstr>
      <vt:lpstr>              Questions and Discussion  </vt:lpstr>
    </vt:vector>
  </TitlesOfParts>
  <Company>Powermetrix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Hiatt</dc:creator>
  <cp:lastModifiedBy>Sandy Garcia</cp:lastModifiedBy>
  <cp:revision>635</cp:revision>
  <cp:lastPrinted>2019-03-11T18:25:43Z</cp:lastPrinted>
  <dcterms:created xsi:type="dcterms:W3CDTF">2006-02-22T21:24:59Z</dcterms:created>
  <dcterms:modified xsi:type="dcterms:W3CDTF">2023-06-22T21:20:24Z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0x0101003B2438EA8B65C04BA81A0809E21FF92B</vt:lpwstr>
  </property>
  <property fmtid="{D5CDD505-2E9C-101B-9397-08002B2CF9AE}" pid="3" name="MediaServiceImageTags">
    <vt:lpwstr/>
  </property>
</Properties>
</file>