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5.xml" ContentType="application/vnd.openxmlformats-officedocument.presentationml.notesSlide+xml"/>
  <Override PartName="/ppt/ink/ink1.xml" ContentType="application/inkml+xml"/>
  <Override PartName="/ppt/ink/ink2.xml" ContentType="application/inkml+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36"/>
  </p:notesMasterIdLst>
  <p:sldIdLst>
    <p:sldId id="305" r:id="rId5"/>
    <p:sldId id="354" r:id="rId6"/>
    <p:sldId id="360" r:id="rId7"/>
    <p:sldId id="359" r:id="rId8"/>
    <p:sldId id="355" r:id="rId9"/>
    <p:sldId id="356" r:id="rId10"/>
    <p:sldId id="357" r:id="rId11"/>
    <p:sldId id="358" r:id="rId12"/>
    <p:sldId id="332" r:id="rId13"/>
    <p:sldId id="333" r:id="rId14"/>
    <p:sldId id="344" r:id="rId15"/>
    <p:sldId id="334" r:id="rId16"/>
    <p:sldId id="335" r:id="rId17"/>
    <p:sldId id="336" r:id="rId18"/>
    <p:sldId id="337" r:id="rId19"/>
    <p:sldId id="338" r:id="rId20"/>
    <p:sldId id="339" r:id="rId21"/>
    <p:sldId id="340" r:id="rId22"/>
    <p:sldId id="341" r:id="rId23"/>
    <p:sldId id="342" r:id="rId24"/>
    <p:sldId id="343" r:id="rId25"/>
    <p:sldId id="345" r:id="rId26"/>
    <p:sldId id="347" r:id="rId27"/>
    <p:sldId id="348" r:id="rId28"/>
    <p:sldId id="349" r:id="rId29"/>
    <p:sldId id="350" r:id="rId30"/>
    <p:sldId id="351" r:id="rId31"/>
    <p:sldId id="352" r:id="rId32"/>
    <p:sldId id="353" r:id="rId33"/>
    <p:sldId id="346" r:id="rId34"/>
    <p:sldId id="30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2789" autoAdjust="0"/>
  </p:normalViewPr>
  <p:slideViewPr>
    <p:cSldViewPr>
      <p:cViewPr varScale="1">
        <p:scale>
          <a:sx n="95" d="100"/>
          <a:sy n="95" d="100"/>
        </p:scale>
        <p:origin x="10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2:08:50.759"/>
    </inkml:context>
    <inkml:brush xml:id="br0">
      <inkml:brushProperty name="width" value="0.05" units="cm"/>
      <inkml:brushProperty name="height" value="0.05" units="cm"/>
      <inkml:brushProperty name="color" value="#E71224"/>
    </inkml:brush>
  </inkml:definitions>
  <inkml:trace contextRef="#ctx0" brushRef="#br0">5 4489 24575,'-1'-79'0,"-2"42"0,3 0 0,1 1 0,1-1 0,2 1 0,11-42 0,23-26 0,-22 64 0,13-51 0,-12 32 0,2 1 0,3 0 0,3 2 0,60-102 0,10 2 0,-9 3 0,-30 46 0,165-210 0,-186 271 0,-13 15 0,2 1 0,34-33 0,-39 44 0,-1-1 0,29-43 0,13-16 0,-26 43 0,-16 17 0,-1 0 0,28-39 0,-44 56 0,17-26 0,40-51 0,-46 68 0,0 0 0,2 0 0,-1 1 0,24-12 0,-19 11 0,-1 0 0,21-17 0,-14 7 0,-1 0 0,-1-2 0,0-1 0,-2 0 0,27-43 0,-34 48 0,0 2 0,1-1 0,25-23 0,-21 23 0,-1 0 0,24-36 0,-5-8 0,-3-1 0,37-105 0,-45 104 0,-16 44 0,1 1 0,17-26 0,-14 24 0,-8 12 0,-1-1 0,0 0 0,0 0 0,-1 0 0,-1 0 0,0 0 0,0-1 0,-1 1 0,0-17 0,-1 15 0,1-1 0,1 1 0,0 0 0,0 0 0,1-1 0,6-15 0,-1 8 0,0-2 0,-2 1 0,-1-1 0,0 0 0,-2 0 0,2-27 0,-4 37 0,1 0 0,0 0 0,2 0 0,-1 1 0,1 0 0,1-1 0,8-15 0,6-3 0,26-35 0,-30 46 0,0-1 0,-2 0 0,0-1 0,15-36 0,-19 32 0,-2 3 0,1 1 0,1 1 0,1-1 0,15-21 0,-9 15 0,0-1 0,-2-1 0,12-33 0,-13 30 0,-11 27 0,1 0 0,-2-1 0,1 1 0,-1 0 0,1-1 0,-1-5 0,-1 9 0,0 0 0,0 1 0,0-1 0,0 0 0,-1 0 0,1 0 0,-1 1 0,1-1 0,-1 0 0,0 1 0,1-1 0,-1 0 0,0 1 0,0-1 0,0 1 0,0-1 0,-1 1 0,1 0 0,0 0 0,0-1 0,-1 1 0,1 0 0,-2-1 0,-9-5 0,-1 0 0,1 1 0,-1 0 0,0 1 0,0 0 0,-16-3 0,-84-10 0,107 17-114,1 0 1,-1 0-1,1 0 0,0-1 0,0 0 1,-1 0-1,1-1 0,1 1 0,-1-1 1,0 0-1,-7-7 0,-7-7-6712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2:08:52.744"/>
    </inkml:context>
    <inkml:brush xml:id="br0">
      <inkml:brushProperty name="width" value="0.05" units="cm"/>
      <inkml:brushProperty name="height" value="0.05" units="cm"/>
      <inkml:brushProperty name="color" value="#E71224"/>
    </inkml:brush>
  </inkml:definitions>
  <inkml:trace contextRef="#ctx0" brushRef="#br0">1 1 24575,'4'4'0,"3"7"0,-1 6 0,3 0 0,1 2 0,-2 3 0,3-3 0,-1 0 0,-1 2 0,-3 2 0,-3 2 0,4 1 0,0 1 0,-1 1 0,3 1 0,5-1 0,5 5 0,-1-4-8191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11</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12</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13</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14</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15</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16</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18</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19</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20</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2</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21</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22</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23</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24</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25</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26</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28</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29</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30</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6978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31</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4</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310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5</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06.07.2023</a:t>
            </a:fld>
            <a:endParaRPr lang="fi-FI" altLang="en-US"/>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7</a:t>
            </a:fld>
            <a:endParaRPr lang="fi-FI"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06.07.2023</a:t>
            </a:fld>
            <a:endParaRPr lang="fi-FI" alt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10</a:t>
            </a:fld>
            <a:endParaRPr lang="fi-FI"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137529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7400543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7473644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49178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1050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3394740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2871573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TextBox 1">
            <a:extLst>
              <a:ext uri="{FF2B5EF4-FFF2-40B4-BE49-F238E27FC236}">
                <a16:creationId xmlns:a16="http://schemas.microsoft.com/office/drawing/2014/main" id="{738CBBEF-D08F-DD05-58B1-82FAB069C169}"/>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6980249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7" name="TextBox 1">
            <a:extLst>
              <a:ext uri="{FF2B5EF4-FFF2-40B4-BE49-F238E27FC236}">
                <a16:creationId xmlns:a16="http://schemas.microsoft.com/office/drawing/2014/main" id="{CB55FB0C-6EAE-DD56-3EED-63CD7D476D2F}"/>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1314868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3" name="TextBox 1">
            <a:extLst>
              <a:ext uri="{FF2B5EF4-FFF2-40B4-BE49-F238E27FC236}">
                <a16:creationId xmlns:a16="http://schemas.microsoft.com/office/drawing/2014/main" id="{9B9D24DF-93D7-4083-618B-B9E0354EDCAC}"/>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2076670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2" name="TextBox 1">
            <a:extLst>
              <a:ext uri="{FF2B5EF4-FFF2-40B4-BE49-F238E27FC236}">
                <a16:creationId xmlns:a16="http://schemas.microsoft.com/office/drawing/2014/main" id="{1B5F7479-638F-5187-B0BA-EF718488A773}"/>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924319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5CE3CCD9-5C76-AF09-5FFA-2350328F2AAB}"/>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3690114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TextBox 1">
            <a:extLst>
              <a:ext uri="{FF2B5EF4-FFF2-40B4-BE49-F238E27FC236}">
                <a16:creationId xmlns:a16="http://schemas.microsoft.com/office/drawing/2014/main" id="{06203995-47F3-5B4C-4AE2-B4F1915C9A54}"/>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2638279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7506445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ustomXml" Target="../ink/ink1.xml"/><Relationship Id="rId5" Type="http://schemas.openxmlformats.org/officeDocument/2006/relationships/image" Target="../media/image22.png"/><Relationship Id="rId4" Type="http://schemas.openxmlformats.org/officeDocument/2006/relationships/notesSlide" Target="../notesSlides/notesSlide15.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46EC-1B94-3B19-4281-7A479ED22DA2}"/>
              </a:ext>
            </a:extLst>
          </p:cNvPr>
          <p:cNvSpPr>
            <a:spLocks noGrp="1"/>
          </p:cNvSpPr>
          <p:nvPr>
            <p:ph type="ctrTitle"/>
          </p:nvPr>
        </p:nvSpPr>
        <p:spPr>
          <a:xfrm>
            <a:off x="1662112" y="3880611"/>
            <a:ext cx="6858001" cy="1557595"/>
          </a:xfrm>
        </p:spPr>
        <p:txBody>
          <a:bodyPr>
            <a:normAutofit fontScale="90000"/>
          </a:bodyPr>
          <a:lstStyle/>
          <a:p>
            <a:r>
              <a:rPr lang="en-US" altLang="en-US" b="1" dirty="0">
                <a:solidFill>
                  <a:schemeClr val="accent1"/>
                </a:solidFill>
              </a:rPr>
              <a:t>Meter Socket Safety Checks/Hot Socket Detection</a:t>
            </a:r>
            <a:br>
              <a:rPr lang="en-US" altLang="en-US" dirty="0">
                <a:solidFill>
                  <a:schemeClr val="accent1"/>
                </a:solidFill>
              </a:rPr>
            </a:br>
            <a:endParaRPr lang="en-US" dirty="0">
              <a:solidFill>
                <a:schemeClr val="accent1"/>
              </a:solidFill>
            </a:endParaRPr>
          </a:p>
        </p:txBody>
      </p:sp>
      <p:sp>
        <p:nvSpPr>
          <p:cNvPr id="4" name="Text Placeholder 3">
            <a:extLst>
              <a:ext uri="{FF2B5EF4-FFF2-40B4-BE49-F238E27FC236}">
                <a16:creationId xmlns:a16="http://schemas.microsoft.com/office/drawing/2014/main" id="{D8A5281A-73AF-A79A-F5BA-DAC669E59195}"/>
              </a:ext>
            </a:extLst>
          </p:cNvPr>
          <p:cNvSpPr>
            <a:spLocks noGrp="1"/>
          </p:cNvSpPr>
          <p:nvPr>
            <p:ph type="body" sz="quarter" idx="10"/>
          </p:nvPr>
        </p:nvSpPr>
        <p:spPr/>
        <p:txBody>
          <a:bodyPr>
            <a:normAutofit fontScale="92500" lnSpcReduction="20000"/>
          </a:bodyPr>
          <a:lstStyle/>
          <a:p>
            <a:r>
              <a:rPr lang="en-US" dirty="0"/>
              <a:t>June 11, 2023</a:t>
            </a:r>
          </a:p>
        </p:txBody>
      </p:sp>
      <p:sp>
        <p:nvSpPr>
          <p:cNvPr id="5" name="Text Placeholder 4">
            <a:extLst>
              <a:ext uri="{FF2B5EF4-FFF2-40B4-BE49-F238E27FC236}">
                <a16:creationId xmlns:a16="http://schemas.microsoft.com/office/drawing/2014/main" id="{04D2B818-3712-5945-DA82-3A4AD43041C9}"/>
              </a:ext>
            </a:extLst>
          </p:cNvPr>
          <p:cNvSpPr>
            <a:spLocks noGrp="1"/>
          </p:cNvSpPr>
          <p:nvPr>
            <p:ph type="body" sz="quarter" idx="11"/>
          </p:nvPr>
        </p:nvSpPr>
        <p:spPr/>
        <p:txBody>
          <a:bodyPr>
            <a:normAutofit fontScale="92500" lnSpcReduction="20000"/>
          </a:bodyPr>
          <a:lstStyle/>
          <a:p>
            <a:r>
              <a:rPr lang="en-US" dirty="0"/>
              <a:t>10:00 AM – 11:00 AM</a:t>
            </a:r>
          </a:p>
        </p:txBody>
      </p:sp>
      <p:sp>
        <p:nvSpPr>
          <p:cNvPr id="6" name="Text Placeholder 5">
            <a:extLst>
              <a:ext uri="{FF2B5EF4-FFF2-40B4-BE49-F238E27FC236}">
                <a16:creationId xmlns:a16="http://schemas.microsoft.com/office/drawing/2014/main" id="{C243979A-4A53-2688-88AD-D67582E2FE64}"/>
              </a:ext>
            </a:extLst>
          </p:cNvPr>
          <p:cNvSpPr>
            <a:spLocks noGrp="1"/>
          </p:cNvSpPr>
          <p:nvPr>
            <p:ph type="body" sz="quarter" idx="12"/>
          </p:nvPr>
        </p:nvSpPr>
        <p:spPr/>
        <p:txBody>
          <a:bodyPr>
            <a:normAutofit fontScale="92500" lnSpcReduction="20000"/>
          </a:bodyPr>
          <a:lstStyle/>
          <a:p>
            <a:r>
              <a:rPr lang="en-US" dirty="0"/>
              <a:t>John Greenewald</a:t>
            </a:r>
          </a:p>
        </p:txBody>
      </p:sp>
    </p:spTree>
    <p:extLst>
      <p:ext uri="{BB962C8B-B14F-4D97-AF65-F5344CB8AC3E}">
        <p14:creationId xmlns:p14="http://schemas.microsoft.com/office/powerpoint/2010/main" val="155729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E67005-227D-2B1A-9E16-F500DFCBCFEB}"/>
              </a:ext>
            </a:extLst>
          </p:cNvPr>
          <p:cNvSpPr>
            <a:spLocks noGrp="1"/>
          </p:cNvSpPr>
          <p:nvPr>
            <p:ph type="title"/>
          </p:nvPr>
        </p:nvSpPr>
        <p:spPr>
          <a:xfrm>
            <a:off x="433179" y="63769"/>
            <a:ext cx="3276451" cy="1956841"/>
          </a:xfrm>
        </p:spPr>
        <p:txBody>
          <a:bodyPr anchor="b">
            <a:normAutofit/>
          </a:bodyPr>
          <a:lstStyle/>
          <a:p>
            <a:r>
              <a:rPr lang="en-US" sz="3600" dirty="0"/>
              <a:t>AMI Deployments And Hot Sockets</a:t>
            </a:r>
          </a:p>
        </p:txBody>
      </p:sp>
      <p:sp>
        <p:nvSpPr>
          <p:cNvPr id="286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Content Placeholder 1"/>
          <p:cNvSpPr>
            <a:spLocks noGrp="1"/>
          </p:cNvSpPr>
          <p:nvPr>
            <p:ph idx="1"/>
          </p:nvPr>
        </p:nvSpPr>
        <p:spPr>
          <a:xfrm>
            <a:off x="353663" y="2858611"/>
            <a:ext cx="3276451" cy="3680301"/>
          </a:xfrm>
        </p:spPr>
        <p:txBody>
          <a:bodyPr>
            <a:normAutofit fontScale="92500" lnSpcReduction="10000"/>
          </a:bodyPr>
          <a:lstStyle/>
          <a:p>
            <a:pPr defTabSz="1060450">
              <a:buClr>
                <a:schemeClr val="tx2"/>
              </a:buClr>
            </a:pPr>
            <a:r>
              <a:rPr lang="en-US" altLang="en-US" sz="1700" dirty="0">
                <a:cs typeface="Arial" charset="0"/>
              </a:rPr>
              <a:t>Replacing a meter in an existing meter socket will weaken the socket and if performed enough times this action will create a hazardous condition.  </a:t>
            </a:r>
          </a:p>
          <a:p>
            <a:pPr defTabSz="1060450">
              <a:buClr>
                <a:schemeClr val="tx2"/>
              </a:buClr>
            </a:pPr>
            <a:r>
              <a:rPr lang="en-US" altLang="en-US" sz="1700" b="1" dirty="0">
                <a:cs typeface="Arial" charset="0"/>
              </a:rPr>
              <a:t>AMI deployments </a:t>
            </a:r>
            <a:r>
              <a:rPr lang="en-US" altLang="en-US" sz="1700" dirty="0">
                <a:cs typeface="Arial" charset="0"/>
              </a:rPr>
              <a:t>will increase the incidence of hot sockets and meter fires unless precautionary steps are taken as part of the meter deployment.</a:t>
            </a:r>
          </a:p>
          <a:p>
            <a:pPr defTabSz="1060450">
              <a:buClr>
                <a:schemeClr val="tx2"/>
              </a:buClr>
            </a:pPr>
            <a:r>
              <a:rPr lang="en-US" altLang="en-US" sz="1700" dirty="0">
                <a:cs typeface="Arial" charset="0"/>
              </a:rPr>
              <a:t>How many meters have been installed and removed in meter box that’s 50 or even 60 years old?</a:t>
            </a:r>
          </a:p>
          <a:p>
            <a:pPr defTabSz="1060450">
              <a:buClr>
                <a:schemeClr val="tx2"/>
              </a:buClr>
            </a:pPr>
            <a:r>
              <a:rPr lang="en-US" altLang="en-US" sz="1700" dirty="0">
                <a:cs typeface="Arial" charset="0"/>
              </a:rPr>
              <a:t>How old is the infrastructure at your utility’s service area?</a:t>
            </a:r>
          </a:p>
          <a:p>
            <a:pPr marL="0" indent="0" defTabSz="1060450">
              <a:buClr>
                <a:schemeClr val="tx2"/>
              </a:buClr>
              <a:buFontTx/>
              <a:buNone/>
            </a:pPr>
            <a:endParaRPr lang="en-US" altLang="en-US" sz="1300" i="1" dirty="0">
              <a:cs typeface="Arial" charset="0"/>
            </a:endParaRPr>
          </a:p>
        </p:txBody>
      </p:sp>
      <p:pic>
        <p:nvPicPr>
          <p:cNvPr id="1026" name="Picture 2" descr="Electric Meter Inspection, Reading, Problem Diagnosis + how to determine  electrical capacity or size">
            <a:extLst>
              <a:ext uri="{FF2B5EF4-FFF2-40B4-BE49-F238E27FC236}">
                <a16:creationId xmlns:a16="http://schemas.microsoft.com/office/drawing/2014/main" id="{7B1204BE-5ADA-2AF6-E7FA-32ADDDD57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898C1FA-223F-EDDE-691A-E55A9C3F883A}"/>
              </a:ext>
            </a:extLst>
          </p:cNvPr>
          <p:cNvSpPr>
            <a:spLocks noGrp="1"/>
          </p:cNvSpPr>
          <p:nvPr>
            <p:ph type="ftr" sz="quarter" idx="3"/>
          </p:nvPr>
        </p:nvSpPr>
        <p:spPr>
          <a:xfrm>
            <a:off x="4686300" y="6356350"/>
            <a:ext cx="3086100" cy="365125"/>
          </a:xfrm>
        </p:spPr>
        <p:txBody>
          <a:bodyPr>
            <a:normAutofit/>
          </a:bodyPr>
          <a:lstStyle/>
          <a:p>
            <a:pPr>
              <a:spcAft>
                <a:spcPts val="600"/>
              </a:spcAft>
            </a:pPr>
            <a:r>
              <a:rPr lang="en-US">
                <a:solidFill>
                  <a:srgbClr val="FFFFFF"/>
                </a:solidFill>
              </a:rPr>
              <a:t>tescometering.com</a:t>
            </a:r>
          </a:p>
        </p:txBody>
      </p:sp>
      <p:sp>
        <p:nvSpPr>
          <p:cNvPr id="3" name="Slide Number Placeholder 2">
            <a:extLst>
              <a:ext uri="{FF2B5EF4-FFF2-40B4-BE49-F238E27FC236}">
                <a16:creationId xmlns:a16="http://schemas.microsoft.com/office/drawing/2014/main" id="{178BDDD5-02FD-B4C4-D90C-6E9323FD3980}"/>
              </a:ext>
            </a:extLst>
          </p:cNvPr>
          <p:cNvSpPr>
            <a:spLocks noGrp="1"/>
          </p:cNvSpPr>
          <p:nvPr>
            <p:ph type="sldNum" sz="quarter" idx="4"/>
          </p:nvPr>
        </p:nvSpPr>
        <p:spPr>
          <a:xfrm>
            <a:off x="7829550" y="6356350"/>
            <a:ext cx="685800" cy="365125"/>
          </a:xfrm>
        </p:spPr>
        <p:txBody>
          <a:bodyPr>
            <a:normAutofit/>
          </a:bodyPr>
          <a:lstStyle/>
          <a:p>
            <a:pPr>
              <a:spcAft>
                <a:spcPts val="600"/>
              </a:spcAft>
            </a:pPr>
            <a:fld id="{4BEAC4C4-F0A7-4B61-A827-E4198D078267}"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230744237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FB637B93-D789-4F6C-870F-5F1156BAE039}" type="slidenum">
              <a:rPr lang="en-US" altLang="en-US" sz="1400" smtClean="0"/>
              <a:pPr eaLnBrk="1" hangingPunct="1">
                <a:spcBef>
                  <a:spcPct val="0"/>
                </a:spcBef>
                <a:buFontTx/>
                <a:buNone/>
              </a:pPr>
              <a:t>11</a:t>
            </a:fld>
            <a:endParaRPr lang="en-US" altLang="en-US" sz="1400" dirty="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5889"/>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B3DD57B-661D-8A3E-D754-566AC6313FAD}"/>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80234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0" y="1371600"/>
            <a:ext cx="3276600" cy="4608845"/>
          </a:xfrm>
          <a:prstGeom prst="rect">
            <a:avLst/>
          </a:prstGeom>
        </p:spPr>
      </p:pic>
      <p:sp>
        <p:nvSpPr>
          <p:cNvPr id="3" name="Title 2">
            <a:extLst>
              <a:ext uri="{FF2B5EF4-FFF2-40B4-BE49-F238E27FC236}">
                <a16:creationId xmlns:a16="http://schemas.microsoft.com/office/drawing/2014/main" id="{678EA15F-D117-7E6E-DA40-075ED0DA87AD}"/>
              </a:ext>
            </a:extLst>
          </p:cNvPr>
          <p:cNvSpPr>
            <a:spLocks noGrp="1"/>
          </p:cNvSpPr>
          <p:nvPr>
            <p:ph type="title"/>
          </p:nvPr>
        </p:nvSpPr>
        <p:spPr>
          <a:xfrm>
            <a:off x="1556951" y="457200"/>
            <a:ext cx="7208107" cy="679832"/>
          </a:xfrm>
        </p:spPr>
        <p:txBody>
          <a:bodyPr/>
          <a:lstStyle/>
          <a:p>
            <a:r>
              <a:rPr lang="en-US" altLang="en-US" sz="4400" dirty="0"/>
              <a:t>Hot Socket Simulation Fixture</a:t>
            </a:r>
            <a:br>
              <a:rPr lang="en-US" altLang="en-US" sz="4400" b="1" dirty="0">
                <a:solidFill>
                  <a:schemeClr val="bg1"/>
                </a:solidFill>
              </a:rPr>
            </a:br>
            <a:endParaRPr lang="en-US" dirty="0"/>
          </a:p>
        </p:txBody>
      </p:sp>
    </p:spTree>
    <p:extLst>
      <p:ext uri="{BB962C8B-B14F-4D97-AF65-F5344CB8AC3E}">
        <p14:creationId xmlns:p14="http://schemas.microsoft.com/office/powerpoint/2010/main" val="346170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57699B-70D5-2EC4-F7F1-4E6AA09CFB6F}"/>
              </a:ext>
            </a:extLst>
          </p:cNvPr>
          <p:cNvSpPr>
            <a:spLocks noGrp="1"/>
          </p:cNvSpPr>
          <p:nvPr>
            <p:ph type="ftr" sz="quarter" idx="3"/>
          </p:nvPr>
        </p:nvSpPr>
        <p:spPr/>
        <p:txBody>
          <a:bodyPr/>
          <a:lstStyle/>
          <a:p>
            <a:r>
              <a:rPr lang="en-US"/>
              <a:t>tescometering.com</a:t>
            </a:r>
            <a:endParaRPr lang="en-US" dirty="0"/>
          </a:p>
        </p:txBody>
      </p:sp>
      <p:sp>
        <p:nvSpPr>
          <p:cNvPr id="7170" name="Slide Number Placeholder 4"/>
          <p:cNvSpPr>
            <a:spLocks noGrp="1"/>
          </p:cNvSpPr>
          <p:nvPr>
            <p:ph type="sldNum" sz="quarter" idx="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3A31C9FA-F476-4C1C-B54B-C727205EEAEA}" type="slidenum">
              <a:rPr lang="en-US" altLang="en-US" sz="1400" smtClean="0"/>
              <a:pPr eaLnBrk="1" hangingPunct="1">
                <a:spcBef>
                  <a:spcPct val="0"/>
                </a:spcBef>
                <a:buFontTx/>
                <a:buNone/>
              </a:pPr>
              <a:t>13</a:t>
            </a:fld>
            <a:endParaRPr lang="en-US" altLang="en-US" sz="1400" dirty="0"/>
          </a:p>
        </p:txBody>
      </p:sp>
      <p:pic>
        <p:nvPicPr>
          <p:cNvPr id="7171" name="Picture 9" descr="burnt meter stab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5240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47D772D-8539-DD62-CE5B-975B4468308D}"/>
              </a:ext>
            </a:extLst>
          </p:cNvPr>
          <p:cNvSpPr txBox="1"/>
          <p:nvPr/>
        </p:nvSpPr>
        <p:spPr>
          <a:xfrm>
            <a:off x="2667000" y="1021833"/>
            <a:ext cx="3962400" cy="369332"/>
          </a:xfrm>
          <a:prstGeom prst="rect">
            <a:avLst/>
          </a:prstGeom>
          <a:noFill/>
        </p:spPr>
        <p:txBody>
          <a:bodyPr wrap="square" rtlCol="0">
            <a:spAutoFit/>
          </a:bodyPr>
          <a:lstStyle/>
          <a:p>
            <a:r>
              <a:rPr lang="en-US" dirty="0"/>
              <a:t>Carbon Pitting and Base Melting</a:t>
            </a:r>
          </a:p>
        </p:txBody>
      </p:sp>
    </p:spTree>
    <p:extLst>
      <p:ext uri="{BB962C8B-B14F-4D97-AF65-F5344CB8AC3E}">
        <p14:creationId xmlns:p14="http://schemas.microsoft.com/office/powerpoint/2010/main" val="222713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idx="1"/>
          </p:nvPr>
        </p:nvSpPr>
        <p:spPr>
          <a:noFill/>
        </p:spPr>
        <p:txBody>
          <a:bodyPr/>
          <a:lstStyle/>
          <a:p>
            <a:pPr eaLnBrk="1" hangingPunct="1">
              <a:lnSpc>
                <a:spcPct val="80000"/>
              </a:lnSpc>
              <a:buFontTx/>
              <a:buNone/>
            </a:pPr>
            <a:r>
              <a:rPr lang="en-US" altLang="en-US" sz="1700" dirty="0">
                <a:solidFill>
                  <a:srgbClr val="CC0000"/>
                </a:solidFill>
              </a:rPr>
              <a:t>Expected:</a:t>
            </a:r>
          </a:p>
          <a:p>
            <a:pPr eaLnBrk="1" hangingPunct="1">
              <a:lnSpc>
                <a:spcPct val="80000"/>
              </a:lnSpc>
            </a:pPr>
            <a:r>
              <a:rPr lang="en-US" altLang="en-US" sz="1700" dirty="0"/>
              <a:t>Hot Sockets are exactly that – hot sockets.  The hot sockets are the source of the problem and not hot meters.  </a:t>
            </a:r>
          </a:p>
          <a:p>
            <a:pPr eaLnBrk="1" hangingPunct="1">
              <a:lnSpc>
                <a:spcPct val="80000"/>
              </a:lnSpc>
            </a:pPr>
            <a:r>
              <a:rPr lang="en-US" altLang="en-US" sz="1700" dirty="0"/>
              <a:t>Electromechanical meters withstand hot sockets better than solid state meters</a:t>
            </a:r>
          </a:p>
          <a:p>
            <a:pPr eaLnBrk="1" hangingPunct="1">
              <a:lnSpc>
                <a:spcPct val="80000"/>
              </a:lnSpc>
            </a:pPr>
            <a:endParaRPr lang="en-US" altLang="en-US" sz="1700" dirty="0"/>
          </a:p>
          <a:p>
            <a:pPr eaLnBrk="1" hangingPunct="1">
              <a:lnSpc>
                <a:spcPct val="80000"/>
              </a:lnSpc>
            </a:pPr>
            <a:endParaRPr lang="en-US" altLang="en-US" sz="1700" dirty="0"/>
          </a:p>
          <a:p>
            <a:pPr eaLnBrk="1" hangingPunct="1">
              <a:lnSpc>
                <a:spcPct val="80000"/>
              </a:lnSpc>
              <a:buFontTx/>
              <a:buNone/>
            </a:pPr>
            <a:endParaRPr lang="en-US" altLang="en-US" sz="2400" dirty="0"/>
          </a:p>
        </p:txBody>
      </p:sp>
      <p:sp>
        <p:nvSpPr>
          <p:cNvPr id="2" name="Footer Placeholder 1">
            <a:extLst>
              <a:ext uri="{FF2B5EF4-FFF2-40B4-BE49-F238E27FC236}">
                <a16:creationId xmlns:a16="http://schemas.microsoft.com/office/drawing/2014/main" id="{7C90999C-8C10-2B98-46B2-2790D730DC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4A91552-F4E7-0853-F3D8-0D803EE1B8A9}"/>
              </a:ext>
            </a:extLst>
          </p:cNvPr>
          <p:cNvSpPr>
            <a:spLocks noGrp="1"/>
          </p:cNvSpPr>
          <p:nvPr>
            <p:ph type="sldNum" sz="quarter" idx="4"/>
          </p:nvPr>
        </p:nvSpPr>
        <p:spPr/>
        <p:txBody>
          <a:bodyPr/>
          <a:lstStyle/>
          <a:p>
            <a:fld id="{4BEAC4C4-F0A7-4B61-A827-E4198D078267}" type="slidenum">
              <a:rPr lang="en-US" smtClean="0"/>
              <a:t>14</a:t>
            </a:fld>
            <a:endParaRPr lang="en-US" dirty="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
        <p:nvSpPr>
          <p:cNvPr id="4" name="Title 4">
            <a:extLst>
              <a:ext uri="{FF2B5EF4-FFF2-40B4-BE49-F238E27FC236}">
                <a16:creationId xmlns:a16="http://schemas.microsoft.com/office/drawing/2014/main" id="{8EB5B01B-169B-EB25-35DB-D64915C77314}"/>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t>Expected &amp; Unexpected Results</a:t>
            </a:r>
          </a:p>
        </p:txBody>
      </p:sp>
    </p:spTree>
    <p:extLst>
      <p:ext uri="{BB962C8B-B14F-4D97-AF65-F5344CB8AC3E}">
        <p14:creationId xmlns:p14="http://schemas.microsoft.com/office/powerpoint/2010/main" val="120827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4C1F9-A21D-D0E6-44B1-162C376EBA9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CF6E8E-0C4B-0D50-4703-97507359D97A}"/>
              </a:ext>
            </a:extLst>
          </p:cNvPr>
          <p:cNvSpPr>
            <a:spLocks noGrp="1"/>
          </p:cNvSpPr>
          <p:nvPr>
            <p:ph type="sldNum" sz="quarter" idx="4"/>
          </p:nvPr>
        </p:nvSpPr>
        <p:spPr/>
        <p:txBody>
          <a:bodyPr/>
          <a:lstStyle/>
          <a:p>
            <a:fld id="{4BEAC4C4-F0A7-4B61-A827-E4198D078267}" type="slidenum">
              <a:rPr lang="en-US" smtClean="0"/>
              <a:t>15</a:t>
            </a:fld>
            <a:endParaRPr lang="en-US" dirty="0"/>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AE90048B-BBDE-E72E-C7E5-562CCDA1F6A0}"/>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t>Temperature Rise Data </a:t>
            </a:r>
          </a:p>
        </p:txBody>
      </p:sp>
    </p:spTree>
    <p:extLst>
      <p:ext uri="{BB962C8B-B14F-4D97-AF65-F5344CB8AC3E}">
        <p14:creationId xmlns:p14="http://schemas.microsoft.com/office/powerpoint/2010/main" val="46455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7" name="Rectangle 4"/>
          <p:cNvSpPr txBox="1">
            <a:spLocks noChangeArrowheads="1"/>
          </p:cNvSpPr>
          <p:nvPr/>
        </p:nvSpPr>
        <p:spPr>
          <a:xfrm>
            <a:off x="457200" y="1646238"/>
            <a:ext cx="2895600" cy="4525962"/>
          </a:xfrm>
          <a:prstGeom prst="rect">
            <a:avLst/>
          </a:prstGeom>
          <a:noFill/>
        </p:spPr>
        <p:txBody>
          <a:bodyPr>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300" kern="0" dirty="0">
                <a:latin typeface="Arial" panose="020B0604020202020204" pitchFamily="34" charset="0"/>
                <a:cs typeface="Arial" panose="020B0604020202020204" pitchFamily="34" charset="0"/>
              </a:rPr>
              <a:t>Calipers show a .01” gap, with that size gap between jaws and stabs we were able to heat meter stabs over 1000 degrees Fahrenheit in a few minutes.</a:t>
            </a:r>
          </a:p>
          <a:p>
            <a:pPr>
              <a:buFont typeface="Arial" panose="020B0604020202020204" pitchFamily="34" charset="0"/>
              <a:buChar char="•"/>
            </a:pPr>
            <a:endParaRPr lang="en-US" altLang="en-US" sz="2800" kern="0" dirty="0"/>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The rough spots you see on the post-test jaw next to the calipers are over .005” high. This surface degradation appears on the stab as well. </a:t>
            </a:r>
          </a:p>
          <a:p>
            <a:pPr marL="228600" indent="-228600"/>
            <a:endParaRPr lang="en-US" altLang="en-US" sz="2100" kern="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Between the two surfaces you can have large gaps, along with insulating by-product of the arcing, that can sustain heavy arcing in a solid state.</a:t>
            </a:r>
          </a:p>
        </p:txBody>
      </p:sp>
      <p:pic>
        <p:nvPicPr>
          <p:cNvPr id="9" name="Picture 6" descr="hot soc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C70E11F-13AC-0AC4-F3D7-529CC71F8FC1}"/>
              </a:ext>
            </a:extLst>
          </p:cNvPr>
          <p:cNvSpPr>
            <a:spLocks noGrp="1"/>
          </p:cNvSpPr>
          <p:nvPr>
            <p:ph type="title"/>
          </p:nvPr>
        </p:nvSpPr>
        <p:spPr/>
        <p:txBody>
          <a:bodyPr/>
          <a:lstStyle/>
          <a:p>
            <a:r>
              <a:rPr lang="en-US" dirty="0"/>
              <a:t>Gap Evaluation</a:t>
            </a:r>
          </a:p>
        </p:txBody>
      </p:sp>
      <p:sp>
        <p:nvSpPr>
          <p:cNvPr id="2" name="Footer Placeholder 1">
            <a:extLst>
              <a:ext uri="{FF2B5EF4-FFF2-40B4-BE49-F238E27FC236}">
                <a16:creationId xmlns:a16="http://schemas.microsoft.com/office/drawing/2014/main" id="{25A7A4D5-6474-F96E-7147-C8746343B9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54DE1AB-F440-D043-F7D8-8543DCD4728B}"/>
              </a:ext>
            </a:extLst>
          </p:cNvPr>
          <p:cNvSpPr>
            <a:spLocks noGrp="1"/>
          </p:cNvSpPr>
          <p:nvPr>
            <p:ph type="sldNum" sz="quarter" idx="4"/>
          </p:nvPr>
        </p:nvSpPr>
        <p:spPr/>
        <p:txBody>
          <a:bodyPr/>
          <a:lstStyle/>
          <a:p>
            <a:fld id="{4BEAC4C4-F0A7-4B61-A827-E4198D078267}" type="slidenum">
              <a:rPr lang="en-US" smtClean="0"/>
              <a:t>16</a:t>
            </a:fld>
            <a:endParaRPr lang="en-US" dirty="0"/>
          </a:p>
        </p:txBody>
      </p:sp>
      <p:sp>
        <p:nvSpPr>
          <p:cNvPr id="5" name="TextBox 4">
            <a:extLst>
              <a:ext uri="{FF2B5EF4-FFF2-40B4-BE49-F238E27FC236}">
                <a16:creationId xmlns:a16="http://schemas.microsoft.com/office/drawing/2014/main" id="{DAF6C5D7-4503-E0EA-A76B-FD68C5C12303}"/>
              </a:ext>
            </a:extLst>
          </p:cNvPr>
          <p:cNvSpPr txBox="1"/>
          <p:nvPr/>
        </p:nvSpPr>
        <p:spPr>
          <a:xfrm>
            <a:off x="3810000" y="5578411"/>
            <a:ext cx="1905000" cy="369332"/>
          </a:xfrm>
          <a:prstGeom prst="rect">
            <a:avLst/>
          </a:prstGeom>
          <a:noFill/>
        </p:spPr>
        <p:txBody>
          <a:bodyPr wrap="square" rtlCol="0">
            <a:spAutoFit/>
          </a:bodyPr>
          <a:lstStyle/>
          <a:p>
            <a:r>
              <a:rPr lang="en-US" dirty="0"/>
              <a:t>Carbon Pitting</a:t>
            </a:r>
          </a:p>
        </p:txBody>
      </p:sp>
      <p:grpSp>
        <p:nvGrpSpPr>
          <p:cNvPr id="10" name="Group 9">
            <a:extLst>
              <a:ext uri="{FF2B5EF4-FFF2-40B4-BE49-F238E27FC236}">
                <a16:creationId xmlns:a16="http://schemas.microsoft.com/office/drawing/2014/main" id="{C68B109C-C0B8-12D4-BD29-83636B926E04}"/>
              </a:ext>
            </a:extLst>
          </p:cNvPr>
          <p:cNvGrpSpPr/>
          <p:nvPr/>
        </p:nvGrpSpPr>
        <p:grpSpPr>
          <a:xfrm>
            <a:off x="4509882" y="3950521"/>
            <a:ext cx="904680" cy="1616400"/>
            <a:chOff x="4509882" y="3950521"/>
            <a:chExt cx="904680" cy="161640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C758CE6-2B67-4FCA-0F2F-1BC5CE73BFAB}"/>
                    </a:ext>
                  </a:extLst>
                </p14:cNvPr>
                <p14:cNvContentPartPr/>
                <p14:nvPr/>
              </p14:nvContentPartPr>
              <p14:xfrm>
                <a:off x="4509882" y="3950521"/>
                <a:ext cx="841680" cy="1616400"/>
              </p14:xfrm>
            </p:contentPart>
          </mc:Choice>
          <mc:Fallback xmlns="">
            <p:pic>
              <p:nvPicPr>
                <p:cNvPr id="6" name="Ink 5">
                  <a:extLst>
                    <a:ext uri="{FF2B5EF4-FFF2-40B4-BE49-F238E27FC236}">
                      <a16:creationId xmlns:a16="http://schemas.microsoft.com/office/drawing/2014/main" id="{0C758CE6-2B67-4FCA-0F2F-1BC5CE73BFAB}"/>
                    </a:ext>
                  </a:extLst>
                </p:cNvPr>
                <p:cNvPicPr/>
                <p:nvPr/>
              </p:nvPicPr>
              <p:blipFill>
                <a:blip r:embed="rId7"/>
                <a:stretch>
                  <a:fillRect/>
                </a:stretch>
              </p:blipFill>
              <p:spPr>
                <a:xfrm>
                  <a:off x="4501242" y="3941521"/>
                  <a:ext cx="859320" cy="163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119617-5555-2E15-A886-59222E8893F5}"/>
                    </a:ext>
                  </a:extLst>
                </p14:cNvPr>
                <p14:cNvContentPartPr/>
                <p14:nvPr/>
              </p14:nvContentPartPr>
              <p14:xfrm>
                <a:off x="5355522" y="4019281"/>
                <a:ext cx="59040" cy="143640"/>
              </p14:xfrm>
            </p:contentPart>
          </mc:Choice>
          <mc:Fallback xmlns="">
            <p:pic>
              <p:nvPicPr>
                <p:cNvPr id="8" name="Ink 7">
                  <a:extLst>
                    <a:ext uri="{FF2B5EF4-FFF2-40B4-BE49-F238E27FC236}">
                      <a16:creationId xmlns:a16="http://schemas.microsoft.com/office/drawing/2014/main" id="{31119617-5555-2E15-A886-59222E8893F5}"/>
                    </a:ext>
                  </a:extLst>
                </p:cNvPr>
                <p:cNvPicPr/>
                <p:nvPr/>
              </p:nvPicPr>
              <p:blipFill>
                <a:blip r:embed="rId9"/>
                <a:stretch>
                  <a:fillRect/>
                </a:stretch>
              </p:blipFill>
              <p:spPr>
                <a:xfrm>
                  <a:off x="5346882" y="4010641"/>
                  <a:ext cx="76680" cy="161280"/>
                </a:xfrm>
                <a:prstGeom prst="rect">
                  <a:avLst/>
                </a:prstGeom>
              </p:spPr>
            </p:pic>
          </mc:Fallback>
        </mc:AlternateContent>
      </p:grpSp>
    </p:spTree>
    <p:custDataLst>
      <p:tags r:id="rId1"/>
    </p:custDataLst>
    <p:extLst>
      <p:ext uri="{BB962C8B-B14F-4D97-AF65-F5344CB8AC3E}">
        <p14:creationId xmlns:p14="http://schemas.microsoft.com/office/powerpoint/2010/main" val="344703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7" name="Rectangle 4"/>
          <p:cNvSpPr txBox="1">
            <a:spLocks noChangeArrowheads="1"/>
          </p:cNvSpPr>
          <p:nvPr/>
        </p:nvSpPr>
        <p:spPr>
          <a:xfrm>
            <a:off x="457200" y="1752600"/>
            <a:ext cx="8229600" cy="1371600"/>
          </a:xfrm>
          <a:prstGeom prst="rect">
            <a:avLst/>
          </a:prstGeom>
          <a:noFill/>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In a representative side view of a 0.100” thick standard meter stab, you can see how small these distortions appear relative to the thickness of the stab, while creating an air gap large enough for significant arcing.</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32766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491D91AE-19C3-2E95-E17B-C4D70695E8F0}"/>
              </a:ext>
            </a:extLst>
          </p:cNvPr>
          <p:cNvSpPr>
            <a:spLocks noGrp="1"/>
          </p:cNvSpPr>
          <p:nvPr>
            <p:ph type="title"/>
          </p:nvPr>
        </p:nvSpPr>
        <p:spPr/>
        <p:txBody>
          <a:bodyPr/>
          <a:lstStyle/>
          <a:p>
            <a:r>
              <a:rPr lang="en-US" dirty="0"/>
              <a:t>Service Degradation</a:t>
            </a:r>
          </a:p>
        </p:txBody>
      </p:sp>
      <p:sp>
        <p:nvSpPr>
          <p:cNvPr id="2" name="Footer Placeholder 1">
            <a:extLst>
              <a:ext uri="{FF2B5EF4-FFF2-40B4-BE49-F238E27FC236}">
                <a16:creationId xmlns:a16="http://schemas.microsoft.com/office/drawing/2014/main" id="{6B0F4D3F-8EA6-350C-F798-CEC8E4F77B1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24788EE-0D2F-655F-5613-6880871D1D87}"/>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ustDataLst>
      <p:tags r:id="rId1"/>
    </p:custDataLst>
    <p:extLst>
      <p:ext uri="{BB962C8B-B14F-4D97-AF65-F5344CB8AC3E}">
        <p14:creationId xmlns:p14="http://schemas.microsoft.com/office/powerpoint/2010/main" val="272541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121B4BE-2CC0-D7DA-D604-0BA974E769F3}"/>
              </a:ext>
            </a:extLst>
          </p:cNvPr>
          <p:cNvSpPr>
            <a:spLocks noGrp="1"/>
          </p:cNvSpPr>
          <p:nvPr>
            <p:ph type="title"/>
          </p:nvPr>
        </p:nvSpPr>
        <p:spPr/>
        <p:txBody>
          <a:bodyPr/>
          <a:lstStyle/>
          <a:p>
            <a:r>
              <a:rPr lang="en-US" dirty="0"/>
              <a:t>Jaw To Blade Arcing</a:t>
            </a:r>
          </a:p>
        </p:txBody>
      </p:sp>
      <p:sp>
        <p:nvSpPr>
          <p:cNvPr id="2" name="Footer Placeholder 1">
            <a:extLst>
              <a:ext uri="{FF2B5EF4-FFF2-40B4-BE49-F238E27FC236}">
                <a16:creationId xmlns:a16="http://schemas.microsoft.com/office/drawing/2014/main" id="{B64EA67E-D988-1CA1-7B03-9BDD45D2B36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A6E927B-8D5B-0CC1-4C7A-ADAEA0F7C5C9}"/>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ustDataLst>
      <p:tags r:id="rId1"/>
    </p:custDataLst>
    <p:extLst>
      <p:ext uri="{BB962C8B-B14F-4D97-AF65-F5344CB8AC3E}">
        <p14:creationId xmlns:p14="http://schemas.microsoft.com/office/powerpoint/2010/main" val="330790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79AF5-55A5-C54E-4742-57463084A77A}"/>
              </a:ext>
            </a:extLst>
          </p:cNvPr>
          <p:cNvSpPr>
            <a:spLocks noGrp="1"/>
          </p:cNvSpPr>
          <p:nvPr>
            <p:ph type="title"/>
          </p:nvPr>
        </p:nvSpPr>
        <p:spPr/>
        <p:txBody>
          <a:bodyPr/>
          <a:lstStyle/>
          <a:p>
            <a:r>
              <a:rPr lang="en-US" dirty="0"/>
              <a:t>Severe Arcing Jaw To Blade</a:t>
            </a:r>
          </a:p>
        </p:txBody>
      </p:sp>
      <p:sp>
        <p:nvSpPr>
          <p:cNvPr id="11266" name="Content Placeholder 1"/>
          <p:cNvSpPr>
            <a:spLocks noGrp="1"/>
          </p:cNvSpPr>
          <p:nvPr>
            <p:ph idx="1"/>
          </p:nvPr>
        </p:nvSpPr>
        <p:spPr/>
        <p:txBody>
          <a:bodyPr lIns="0"/>
          <a:lstStyle/>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i="1" dirty="0">
              <a:solidFill>
                <a:schemeClr val="bg1"/>
              </a:solidFill>
              <a:cs typeface="Arial" charset="0"/>
            </a:endParaRPr>
          </a:p>
        </p:txBody>
      </p:sp>
      <p:sp>
        <p:nvSpPr>
          <p:cNvPr id="2" name="Footer Placeholder 1">
            <a:extLst>
              <a:ext uri="{FF2B5EF4-FFF2-40B4-BE49-F238E27FC236}">
                <a16:creationId xmlns:a16="http://schemas.microsoft.com/office/drawing/2014/main" id="{F95C5CF7-7F57-0D34-66D0-6B0F83DC38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82EA48F-77D1-259D-8D8B-B1FC624EA0EF}"/>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19</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(1984ºF)</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124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15748"/>
            <a:ext cx="8229600" cy="838200"/>
          </a:xfrm>
          <a:noFill/>
        </p:spPr>
        <p:txBody>
          <a:bodyPr/>
          <a:lstStyle/>
          <a:p>
            <a:pPr eaLnBrk="1" hangingPunct="1"/>
            <a:r>
              <a:rPr lang="en-US" altLang="en-US" dirty="0"/>
              <a:t>Basic Single Phase Socket Checks</a:t>
            </a:r>
          </a:p>
        </p:txBody>
      </p:sp>
      <p:sp>
        <p:nvSpPr>
          <p:cNvPr id="3076" name="Rectangle 3"/>
          <p:cNvSpPr>
            <a:spLocks noGrp="1" noChangeArrowheads="1"/>
          </p:cNvSpPr>
          <p:nvPr>
            <p:ph idx="1"/>
          </p:nvPr>
        </p:nvSpPr>
        <p:spPr>
          <a:xfrm>
            <a:off x="457200" y="1143000"/>
            <a:ext cx="5334000" cy="4114800"/>
          </a:xfrm>
          <a:solidFill>
            <a:srgbClr val="FFFFFF"/>
          </a:solidFill>
        </p:spPr>
        <p:txBody>
          <a:bodyPr>
            <a:noAutofit/>
          </a:bodyPr>
          <a:lstStyle/>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Visual Inspection: Conduct a thorough visual inspection of the meter socket to check for any visible signs of damage, corrosion, or loose connections. Look for cracked or broken parts, frayed wires, or signs of overheating.</a:t>
            </a:r>
            <a:endParaRPr lang="en-US" sz="1800" dirty="0">
              <a:effectLst/>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Tightness of Connections: Ensure that all electrical connections within the meter socket are secure and tight. Loose connections can lead to arcing, overheating, and potential electrical hazards. Verify the tightness of terminal screws and lugs.</a:t>
            </a:r>
            <a:endParaRPr lang="en-US" sz="1800" dirty="0">
              <a:effectLst/>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Grounding: Verify that the meter socket is properly grounded. A reliable ground connection is crucial for diverting electrical faults and preventing electric shock. Ensure that the grounding conductor is securely connected and in good condition.</a:t>
            </a:r>
            <a:endParaRPr lang="en-US" sz="1800" dirty="0">
              <a:effectLst/>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Insulation: Inspect the insulation around the wires and terminals inside the meter socket. Look for any signs of damage, such as exposed or deteriorating insulation, which could lead to short circuits or electrical shocks.</a:t>
            </a:r>
            <a:endParaRPr lang="en-US" sz="1800" dirty="0">
              <a:effectLst/>
              <a:ea typeface="Times New Roman" panose="02020603050405020304" pitchFamily="18" charset="0"/>
            </a:endParaRPr>
          </a:p>
        </p:txBody>
      </p:sp>
      <p:sp>
        <p:nvSpPr>
          <p:cNvPr id="2" name="Footer Placeholder 1">
            <a:extLst>
              <a:ext uri="{FF2B5EF4-FFF2-40B4-BE49-F238E27FC236}">
                <a16:creationId xmlns:a16="http://schemas.microsoft.com/office/drawing/2014/main" id="{C95C5B57-C308-0F0E-35D7-A0D3EA50EDF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4CC5A-7C0A-DCE5-2F9F-32F76619F275}"/>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1026" name="Picture 2" descr="Electrical Meter Base and Service Mast Install - YouTube">
            <a:extLst>
              <a:ext uri="{FF2B5EF4-FFF2-40B4-BE49-F238E27FC236}">
                <a16:creationId xmlns:a16="http://schemas.microsoft.com/office/drawing/2014/main" id="{991BE688-2E04-17CE-7B49-644ECB9B0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143000"/>
            <a:ext cx="3120274" cy="1755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ic Meter &amp; Meter Base FAQs Q&amp;A on meter base damage, installation,  repair">
            <a:extLst>
              <a:ext uri="{FF2B5EF4-FFF2-40B4-BE49-F238E27FC236}">
                <a16:creationId xmlns:a16="http://schemas.microsoft.com/office/drawing/2014/main" id="{4DDCDD03-42AB-9FB0-CA98-F35818F010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764"/>
          <a:stretch/>
        </p:blipFill>
        <p:spPr bwMode="auto">
          <a:xfrm>
            <a:off x="6019800" y="3203749"/>
            <a:ext cx="2377583" cy="273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0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0"/>
            <a:ext cx="2095291" cy="341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80C1139B-C6BB-083F-D80B-BC2730C1135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D4BFDD-EFCD-3466-B257-A5959D332EA8}"/>
              </a:ext>
            </a:extLst>
          </p:cNvPr>
          <p:cNvSpPr>
            <a:spLocks noGrp="1"/>
          </p:cNvSpPr>
          <p:nvPr>
            <p:ph type="sldNum" sz="quarter" idx="4"/>
          </p:nvPr>
        </p:nvSpPr>
        <p:spPr/>
        <p:txBody>
          <a:bodyPr/>
          <a:lstStyle/>
          <a:p>
            <a:fld id="{4BEAC4C4-F0A7-4B61-A827-E4198D078267}" type="slidenum">
              <a:rPr lang="en-US" smtClean="0"/>
              <a:t>20</a:t>
            </a:fld>
            <a:endParaRPr lang="en-US" dirty="0"/>
          </a:p>
        </p:txBody>
      </p:sp>
      <p:sp>
        <p:nvSpPr>
          <p:cNvPr id="4" name="Title 4">
            <a:extLst>
              <a:ext uri="{FF2B5EF4-FFF2-40B4-BE49-F238E27FC236}">
                <a16:creationId xmlns:a16="http://schemas.microsoft.com/office/drawing/2014/main" id="{F6B06B2A-633E-4B64-DDD2-51C4FDDC30C0}"/>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500" dirty="0"/>
              <a:t>What Are The Necessary Ingredients For A Hot Socket?  </a:t>
            </a:r>
          </a:p>
        </p:txBody>
      </p:sp>
    </p:spTree>
    <p:extLst>
      <p:ext uri="{BB962C8B-B14F-4D97-AF65-F5344CB8AC3E}">
        <p14:creationId xmlns:p14="http://schemas.microsoft.com/office/powerpoint/2010/main" val="208744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a:normAutofit/>
          </a:bodyPr>
          <a:lstStyle/>
          <a:p>
            <a:pPr eaLnBrk="1" hangingPunct="1">
              <a:lnSpc>
                <a:spcPct val="105000"/>
              </a:lnSpc>
            </a:pPr>
            <a:r>
              <a:rPr lang="en-US" altLang="en-US" sz="1600" dirty="0"/>
              <a:t>Repeated meter insertions degrades the tension in the socket jaws (see graph), but not to dangerous levels</a:t>
            </a:r>
          </a:p>
          <a:p>
            <a:pPr eaLnBrk="1" hangingPunct="1">
              <a:lnSpc>
                <a:spcPct val="105000"/>
              </a:lnSpc>
            </a:pPr>
            <a:r>
              <a:rPr lang="en-US" altLang="en-US" sz="1600" dirty="0"/>
              <a:t>Exposure to elevated temperatures rapidly degrades the socket jaw tension to dangerous levels (see graph)</a:t>
            </a:r>
          </a:p>
          <a:p>
            <a:pPr eaLnBrk="1" hangingPunct="1">
              <a:lnSpc>
                <a:spcPct val="105000"/>
              </a:lnSpc>
            </a:pPr>
            <a:r>
              <a:rPr lang="en-US" altLang="en-US" sz="1600" dirty="0"/>
              <a:t>Visual inspection will catch some but not all dangerous socket jaws</a:t>
            </a:r>
          </a:p>
          <a:p>
            <a:pPr eaLnBrk="1" hangingPunct="1">
              <a:lnSpc>
                <a:spcPct val="105000"/>
              </a:lnSpc>
            </a:pPr>
            <a:r>
              <a:rPr lang="en-US" altLang="en-US" sz="1600" dirty="0"/>
              <a:t>Arcing creates the heat</a:t>
            </a:r>
          </a:p>
          <a:p>
            <a:pPr eaLnBrk="1" hangingPunct="1">
              <a:lnSpc>
                <a:spcPct val="105000"/>
              </a:lnSpc>
            </a:pPr>
            <a:r>
              <a:rPr lang="en-US" altLang="en-US" sz="1600" dirty="0"/>
              <a:t>Exposure to elevated temperatures has a cumulative effect on the meter socket jaw</a:t>
            </a:r>
          </a:p>
          <a:p>
            <a:pPr eaLnBrk="1" hangingPunct="1">
              <a:lnSpc>
                <a:spcPct val="105000"/>
              </a:lnSpc>
            </a:pPr>
            <a:r>
              <a:rPr lang="en-US" altLang="en-US" sz="1600" dirty="0"/>
              <a:t>Relatively small vibration can initiate arcing </a:t>
            </a:r>
          </a:p>
          <a:p>
            <a:pPr eaLnBrk="1" hangingPunct="1">
              <a:lnSpc>
                <a:spcPct val="105000"/>
              </a:lnSpc>
            </a:pPr>
            <a:endParaRPr lang="en-US" altLang="en-US" sz="1400" dirty="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419767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a:extLst>
              <a:ext uri="{FF2B5EF4-FFF2-40B4-BE49-F238E27FC236}">
                <a16:creationId xmlns:a16="http://schemas.microsoft.com/office/drawing/2014/main" id="{49956BC7-6FE2-00EC-A660-A1A6DC53554A}"/>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900" dirty="0"/>
              <a:t>Reviewing the Data and Learning from the Data</a:t>
            </a:r>
          </a:p>
        </p:txBody>
      </p:sp>
    </p:spTree>
    <p:extLst>
      <p:ext uri="{BB962C8B-B14F-4D97-AF65-F5344CB8AC3E}">
        <p14:creationId xmlns:p14="http://schemas.microsoft.com/office/powerpoint/2010/main" val="154861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idx="1"/>
          </p:nvPr>
        </p:nvSpPr>
        <p:spPr>
          <a:xfrm>
            <a:off x="457200" y="1524000"/>
            <a:ext cx="8305800" cy="2590800"/>
          </a:xfrm>
        </p:spPr>
        <p:txBody>
          <a:bodyPr>
            <a:normAutofit lnSpcReduction="10000"/>
          </a:bodyPr>
          <a:lstStyle/>
          <a:p>
            <a:pPr eaLnBrk="1" hangingPunct="1">
              <a:lnSpc>
                <a:spcPct val="115000"/>
              </a:lnSpc>
            </a:pPr>
            <a:r>
              <a:rPr lang="en-US" altLang="en-US" sz="1800" dirty="0"/>
              <a:t>Most AMI deployments utilize third party contractors to handle residential and some self contained non-2S services.  </a:t>
            </a:r>
          </a:p>
          <a:p>
            <a:pPr eaLnBrk="1" hangingPunct="1">
              <a:lnSpc>
                <a:spcPct val="115000"/>
              </a:lnSpc>
            </a:pPr>
            <a:r>
              <a:rPr lang="en-US" altLang="en-US" sz="1800" dirty="0"/>
              <a:t>After to or prior to AMI deployments, Utility personnel typically see these sockets</a:t>
            </a:r>
          </a:p>
          <a:p>
            <a:pPr eaLnBrk="1" hangingPunct="1">
              <a:lnSpc>
                <a:spcPct val="115000"/>
              </a:lnSpc>
            </a:pPr>
            <a:r>
              <a:rPr lang="en-US" altLang="en-US" sz="1800" dirty="0"/>
              <a:t>Transformer rated meters typically handled by the meter service department of the utility.</a:t>
            </a:r>
          </a:p>
          <a:p>
            <a:pPr eaLnBrk="1" hangingPunct="1">
              <a:lnSpc>
                <a:spcPct val="115000"/>
              </a:lnSpc>
            </a:pPr>
            <a:r>
              <a:rPr lang="en-US" altLang="en-US" sz="1800" dirty="0"/>
              <a:t>Hot socket concerns with lever by-pass sockets used on 3-phase meters are extremely rare.</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03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F779655-C537-ED29-CD0B-354C5DBCAD3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8AB997-8FE6-529C-4EDD-4FCEC5BC1AEC}"/>
              </a:ext>
            </a:extLst>
          </p:cNvPr>
          <p:cNvSpPr>
            <a:spLocks noGrp="1"/>
          </p:cNvSpPr>
          <p:nvPr>
            <p:ph type="sldNum" sz="quarter" idx="4"/>
          </p:nvPr>
        </p:nvSpPr>
        <p:spPr/>
        <p:txBody>
          <a:bodyPr/>
          <a:lstStyle/>
          <a:p>
            <a:fld id="{4BEAC4C4-F0A7-4B61-A827-E4198D078267}" type="slidenum">
              <a:rPr lang="en-US" smtClean="0"/>
              <a:t>22</a:t>
            </a:fld>
            <a:endParaRPr lang="en-US" dirty="0"/>
          </a:p>
        </p:txBody>
      </p:sp>
      <p:sp>
        <p:nvSpPr>
          <p:cNvPr id="4" name="Title 4">
            <a:extLst>
              <a:ext uri="{FF2B5EF4-FFF2-40B4-BE49-F238E27FC236}">
                <a16:creationId xmlns:a16="http://schemas.microsoft.com/office/drawing/2014/main" id="{DD600B74-FE28-817F-4BD8-F9A887EE1D0D}"/>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t>Who Sees Hot Sockets?</a:t>
            </a:r>
          </a:p>
        </p:txBody>
      </p:sp>
    </p:spTree>
    <p:extLst>
      <p:ext uri="{BB962C8B-B14F-4D97-AF65-F5344CB8AC3E}">
        <p14:creationId xmlns:p14="http://schemas.microsoft.com/office/powerpoint/2010/main" val="305340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idx="1"/>
          </p:nvPr>
        </p:nvSpPr>
        <p:spPr/>
        <p:txBody>
          <a:bodyPr/>
          <a:lstStyle/>
          <a:p>
            <a:pPr eaLnBrk="1" hangingPunct="1">
              <a:lnSpc>
                <a:spcPct val="105000"/>
              </a:lnSpc>
            </a:pPr>
            <a:r>
              <a:rPr lang="en-US" altLang="en-US" sz="2000" dirty="0"/>
              <a:t>Easiest resolution is to replace the damaged jaw. </a:t>
            </a:r>
          </a:p>
          <a:p>
            <a:pPr eaLnBrk="1" hangingPunct="1">
              <a:lnSpc>
                <a:spcPct val="105000"/>
              </a:lnSpc>
            </a:pPr>
            <a:r>
              <a:rPr lang="en-US" altLang="en-US" sz="2000" b="1" dirty="0"/>
              <a:t>Never</a:t>
            </a:r>
            <a:r>
              <a:rPr lang="en-US" altLang="en-US" sz="2000" dirty="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2000" dirty="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2" name="Footer Placeholder 1">
            <a:extLst>
              <a:ext uri="{FF2B5EF4-FFF2-40B4-BE49-F238E27FC236}">
                <a16:creationId xmlns:a16="http://schemas.microsoft.com/office/drawing/2014/main" id="{E6D62492-47B4-0AE6-3B2F-47DAADAE450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AE9B5A2-F710-9E8A-2569-C9DF6C503729}"/>
              </a:ext>
            </a:extLst>
          </p:cNvPr>
          <p:cNvSpPr>
            <a:spLocks noGrp="1"/>
          </p:cNvSpPr>
          <p:nvPr>
            <p:ph type="sldNum" sz="quarter" idx="4"/>
          </p:nvPr>
        </p:nvSpPr>
        <p:spPr/>
        <p:txBody>
          <a:bodyPr/>
          <a:lstStyle/>
          <a:p>
            <a:fld id="{4BEAC4C4-F0A7-4B61-A827-E4198D078267}" type="slidenum">
              <a:rPr lang="en-US" smtClean="0"/>
              <a:t>23</a:t>
            </a:fld>
            <a:endParaRPr lang="en-US" dirty="0"/>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4" name="Title 4">
            <a:extLst>
              <a:ext uri="{FF2B5EF4-FFF2-40B4-BE49-F238E27FC236}">
                <a16:creationId xmlns:a16="http://schemas.microsoft.com/office/drawing/2014/main" id="{77A946A1-E6BF-2E46-5062-2DB7B84CA965}"/>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700" dirty="0"/>
              <a:t>What Can Be Done Once a Hot Socket Is Identified?</a:t>
            </a:r>
          </a:p>
        </p:txBody>
      </p:sp>
    </p:spTree>
    <p:extLst>
      <p:ext uri="{BB962C8B-B14F-4D97-AF65-F5344CB8AC3E}">
        <p14:creationId xmlns:p14="http://schemas.microsoft.com/office/powerpoint/2010/main" val="396426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9" name="Picture 10" descr="P:\Tesco\Marketing DO NOT MOVE THIS FOLDER\Product images\HSRK\HSRK Case In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8763"/>
            <a:ext cx="3733800" cy="443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7414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l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66293"/>
            <a:ext cx="177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gap 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7" y="1644872"/>
            <a:ext cx="2143125" cy="16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558800" y="3581400"/>
            <a:ext cx="252730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1100" dirty="0"/>
              <a:t>Top: </a:t>
            </a:r>
            <a:r>
              <a:rPr lang="en-US" altLang="en-US" sz="1100" b="1" dirty="0"/>
              <a:t>Cat. 300 Hot Socket Gap Indicator</a:t>
            </a:r>
            <a:r>
              <a:rPr lang="en-US" altLang="en-US" sz="1100" dirty="0"/>
              <a:t>; Right: </a:t>
            </a:r>
            <a:r>
              <a:rPr lang="en-US" altLang="en-US" sz="1100" b="1" dirty="0"/>
              <a:t>Hot Socket Repair Kit</a:t>
            </a:r>
            <a:r>
              <a:rPr lang="en-US" altLang="en-US" sz="1100" dirty="0"/>
              <a:t> (Cat. 304-Basic; Cat. 305-Pro); Below, left: Cat. 301 </a:t>
            </a:r>
            <a:r>
              <a:rPr lang="en-US" altLang="en-US" sz="1100" b="1" dirty="0"/>
              <a:t>Socket Safety Clip</a:t>
            </a:r>
            <a:r>
              <a:rPr lang="en-US" altLang="en-US" sz="1100" dirty="0"/>
              <a:t>; Below, right: Cat. 302 </a:t>
            </a:r>
            <a:r>
              <a:rPr lang="en-US" altLang="en-US" sz="1100" b="1" dirty="0"/>
              <a:t>Hot Socket Gap Indicator Calibration Fixture</a:t>
            </a:r>
          </a:p>
        </p:txBody>
      </p:sp>
      <p:sp>
        <p:nvSpPr>
          <p:cNvPr id="2" name="Footer Placeholder 1">
            <a:extLst>
              <a:ext uri="{FF2B5EF4-FFF2-40B4-BE49-F238E27FC236}">
                <a16:creationId xmlns:a16="http://schemas.microsoft.com/office/drawing/2014/main" id="{B939096B-0060-3ABC-E2DB-8BE7620D788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65E2AEB-1BC1-027C-6B4E-21B0AE43593B}"/>
              </a:ext>
            </a:extLst>
          </p:cNvPr>
          <p:cNvSpPr>
            <a:spLocks noGrp="1"/>
          </p:cNvSpPr>
          <p:nvPr>
            <p:ph type="sldNum" sz="quarter" idx="4"/>
          </p:nvPr>
        </p:nvSpPr>
        <p:spPr/>
        <p:txBody>
          <a:bodyPr/>
          <a:lstStyle/>
          <a:p>
            <a:fld id="{4BEAC4C4-F0A7-4B61-A827-E4198D078267}" type="slidenum">
              <a:rPr lang="en-US" smtClean="0"/>
              <a:t>24</a:t>
            </a:fld>
            <a:endParaRPr lang="en-US" dirty="0"/>
          </a:p>
        </p:txBody>
      </p:sp>
      <p:sp>
        <p:nvSpPr>
          <p:cNvPr id="4" name="Title 4">
            <a:extLst>
              <a:ext uri="{FF2B5EF4-FFF2-40B4-BE49-F238E27FC236}">
                <a16:creationId xmlns:a16="http://schemas.microsoft.com/office/drawing/2014/main" id="{847DE2D1-1A2F-9B25-CFD9-9EDBDFA0D01D}"/>
              </a:ext>
            </a:extLst>
          </p:cNvPr>
          <p:cNvSpPr txBox="1">
            <a:spLocks/>
          </p:cNvSpPr>
          <p:nvPr/>
        </p:nvSpPr>
        <p:spPr>
          <a:xfrm>
            <a:off x="1556951" y="136525"/>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solidFill>
                  <a:schemeClr val="accent1"/>
                </a:solidFill>
              </a:rPr>
              <a:t>Hot Socket Equipment</a:t>
            </a:r>
          </a:p>
        </p:txBody>
      </p:sp>
    </p:spTree>
    <p:extLst>
      <p:ext uri="{BB962C8B-B14F-4D97-AF65-F5344CB8AC3E}">
        <p14:creationId xmlns:p14="http://schemas.microsoft.com/office/powerpoint/2010/main" val="132412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idx="1"/>
          </p:nvPr>
        </p:nvSpPr>
        <p:spPr>
          <a:noFill/>
        </p:spPr>
        <p:txBody>
          <a:bodyPr>
            <a:normAutofit/>
          </a:bodyPr>
          <a:lstStyle/>
          <a:p>
            <a:pPr eaLnBrk="1" hangingPunct="1">
              <a:lnSpc>
                <a:spcPct val="120000"/>
              </a:lnSpc>
            </a:pPr>
            <a:r>
              <a:rPr lang="en-US" altLang="en-US" sz="1800" dirty="0"/>
              <a:t>At the start of our laboratory investigation the oldest electro mechanical meters withstood hot sockets the best</a:t>
            </a:r>
          </a:p>
          <a:p>
            <a:pPr eaLnBrk="1" hangingPunct="1">
              <a:lnSpc>
                <a:spcPct val="120000"/>
              </a:lnSpc>
            </a:pPr>
            <a:r>
              <a:rPr lang="en-US" altLang="en-US" sz="1800" dirty="0"/>
              <a:t>The latest vintage solid state meters withstood hot sockets the least.</a:t>
            </a:r>
          </a:p>
          <a:p>
            <a:pPr eaLnBrk="1" hangingPunct="1">
              <a:lnSpc>
                <a:spcPct val="120000"/>
              </a:lnSpc>
            </a:pPr>
            <a:r>
              <a:rPr lang="en-US" altLang="en-US" sz="1800" dirty="0"/>
              <a:t>Over the course of the past several years every meter manufacturer has released 2S meters designed to withstand hot sockets.</a:t>
            </a:r>
          </a:p>
        </p:txBody>
      </p:sp>
      <p:sp>
        <p:nvSpPr>
          <p:cNvPr id="2" name="Footer Placeholder 1">
            <a:extLst>
              <a:ext uri="{FF2B5EF4-FFF2-40B4-BE49-F238E27FC236}">
                <a16:creationId xmlns:a16="http://schemas.microsoft.com/office/drawing/2014/main" id="{C1E91678-AA94-1EE2-D55A-E634DAFC264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1FFD36D-FC37-7BCC-BF69-04E1F0804B35}"/>
              </a:ext>
            </a:extLst>
          </p:cNvPr>
          <p:cNvSpPr>
            <a:spLocks noGrp="1"/>
          </p:cNvSpPr>
          <p:nvPr>
            <p:ph type="sldNum" sz="quarter" idx="4"/>
          </p:nvPr>
        </p:nvSpPr>
        <p:spPr/>
        <p:txBody>
          <a:bodyPr/>
          <a:lstStyle/>
          <a:p>
            <a:fld id="{4BEAC4C4-F0A7-4B61-A827-E4198D078267}" type="slidenum">
              <a:rPr lang="en-US" smtClean="0"/>
              <a:t>25</a:t>
            </a:fld>
            <a:endParaRPr lang="en-US" dirty="0"/>
          </a:p>
        </p:txBody>
      </p:sp>
      <p:pic>
        <p:nvPicPr>
          <p:cNvPr id="5" name="Picture 10" descr="Electromechanical_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1" y="4201319"/>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mart Meter"/>
          <p:cNvPicPr>
            <a:picLocks noChangeAspect="1" noChangeArrowheads="1"/>
          </p:cNvPicPr>
          <p:nvPr/>
        </p:nvPicPr>
        <p:blipFill>
          <a:blip r:embed="rId4">
            <a:extLst>
              <a:ext uri="{28A0092B-C50C-407E-A947-70E740481C1C}">
                <a14:useLocalDpi xmlns:a14="http://schemas.microsoft.com/office/drawing/2010/main" val="0"/>
              </a:ext>
            </a:extLst>
          </a:blip>
          <a:srcRect t="9091" b="9091"/>
          <a:stretch>
            <a:fillRect/>
          </a:stretch>
        </p:blipFill>
        <p:spPr bwMode="auto">
          <a:xfrm>
            <a:off x="3413760" y="4169943"/>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replogro\My Documents\Focus\AX Files\FOCUS AX-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2812"/>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2043D755-3A3F-89EA-357A-B3AFF49249BA}"/>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200" dirty="0"/>
              <a:t>Base Line Data Electro Mechanical Meters vs Solid State vs the Latest Generation of Meters Designed with Hot Sockets in Mind </a:t>
            </a:r>
          </a:p>
        </p:txBody>
      </p:sp>
    </p:spTree>
    <p:extLst>
      <p:ext uri="{BB962C8B-B14F-4D97-AF65-F5344CB8AC3E}">
        <p14:creationId xmlns:p14="http://schemas.microsoft.com/office/powerpoint/2010/main" val="48139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idx="1"/>
          </p:nvPr>
        </p:nvSpPr>
        <p:spPr>
          <a:noFill/>
        </p:spPr>
        <p:txBody>
          <a:bodyPr>
            <a:normAutofit/>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a:t>Utilities who have deployed are looking for a set of alarms that when taken together may give them a better idea that there is a hot socket</a:t>
            </a:r>
          </a:p>
          <a:p>
            <a:pPr eaLnBrk="1" hangingPunct="1">
              <a:lnSpc>
                <a:spcPct val="120000"/>
              </a:lnSpc>
            </a:pPr>
            <a:r>
              <a:rPr lang="en-US" altLang="en-US" sz="1600" dirty="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p>
        </p:txBody>
      </p:sp>
      <p:sp>
        <p:nvSpPr>
          <p:cNvPr id="2" name="Footer Placeholder 1">
            <a:extLst>
              <a:ext uri="{FF2B5EF4-FFF2-40B4-BE49-F238E27FC236}">
                <a16:creationId xmlns:a16="http://schemas.microsoft.com/office/drawing/2014/main" id="{5720E3C7-C7DE-4A50-33AA-DCD317D17B3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3B78711-A8AB-6812-6841-E7A8DF1CEBDC}"/>
              </a:ext>
            </a:extLst>
          </p:cNvPr>
          <p:cNvSpPr>
            <a:spLocks noGrp="1"/>
          </p:cNvSpPr>
          <p:nvPr>
            <p:ph type="sldNum" sz="quarter" idx="4"/>
          </p:nvPr>
        </p:nvSpPr>
        <p:spPr/>
        <p:txBody>
          <a:bodyPr/>
          <a:lstStyle/>
          <a:p>
            <a:fld id="{4BEAC4C4-F0A7-4B61-A827-E4198D078267}" type="slidenum">
              <a:rPr lang="en-US" smtClean="0"/>
              <a:t>26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a:extLst>
              <a:ext uri="{FF2B5EF4-FFF2-40B4-BE49-F238E27FC236}">
                <a16:creationId xmlns:a16="http://schemas.microsoft.com/office/drawing/2014/main" id="{89157C8C-2DD9-B83D-1A54-38DF06A7B89B}"/>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t>In Search of Hot Sockets</a:t>
            </a:r>
          </a:p>
        </p:txBody>
      </p:sp>
    </p:spTree>
    <p:extLst>
      <p:ext uri="{BB962C8B-B14F-4D97-AF65-F5344CB8AC3E}">
        <p14:creationId xmlns:p14="http://schemas.microsoft.com/office/powerpoint/2010/main" val="105285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idx="1"/>
          </p:nvPr>
        </p:nvSpPr>
        <p:spPr>
          <a:noFill/>
        </p:spPr>
        <p:txBody>
          <a:bodyPr/>
          <a:lstStyle/>
          <a:p>
            <a:endParaRPr lang="en-US" sz="1400" dirty="0"/>
          </a:p>
          <a:p>
            <a:pPr>
              <a:buFont typeface="+mj-lt"/>
              <a:buAutoNum type="arabicPeriod"/>
            </a:pPr>
            <a:r>
              <a:rPr lang="en-US" sz="1400" dirty="0"/>
              <a:t>Temperature Sensing – sensing the temperature at the metrology board and at the meter stab(s).</a:t>
            </a:r>
          </a:p>
          <a:p>
            <a:pPr>
              <a:buFont typeface="+mj-lt"/>
              <a:buAutoNum type="arabicPeriod"/>
            </a:pPr>
            <a:endParaRPr lang="en-US" sz="1400" dirty="0"/>
          </a:p>
          <a:p>
            <a:pPr>
              <a:buFont typeface="+mj-lt"/>
              <a:buAutoNum type="arabicPeriod"/>
            </a:pPr>
            <a:r>
              <a:rPr lang="en-US" sz="1400" dirty="0"/>
              <a:t>Impedance Sensing – detecting a change in impedance in the meter circuit.</a:t>
            </a:r>
          </a:p>
          <a:p>
            <a:pPr>
              <a:buFont typeface="+mj-lt"/>
              <a:buAutoNum type="arabicPeriod"/>
            </a:pPr>
            <a:endParaRPr lang="en-US" sz="1400" dirty="0"/>
          </a:p>
          <a:p>
            <a:pPr>
              <a:buFont typeface="+mj-lt"/>
              <a:buAutoNum type="arabicPeriod"/>
            </a:pPr>
            <a:r>
              <a:rPr lang="en-US" sz="1400" dirty="0"/>
              <a:t>Detecting the RF signature of a micro Arc with a near field sensor - Arcing emits broadband energy in the form of radio waves. Launching radio waves requires a disturbance in the electric and magnetic fields near where the arc occurs (the near-field space).</a:t>
            </a:r>
          </a:p>
          <a:p>
            <a:pPr>
              <a:buFont typeface="+mj-lt"/>
              <a:buAutoNum type="arabicPeriod"/>
            </a:pPr>
            <a:endParaRPr lang="en-US" sz="1400" dirty="0"/>
          </a:p>
          <a:p>
            <a:pPr marL="0" indent="0" eaLnBrk="1" hangingPunct="1">
              <a:lnSpc>
                <a:spcPct val="80000"/>
              </a:lnSpc>
              <a:buNone/>
            </a:pPr>
            <a:endParaRPr lang="en-US" altLang="en-US" sz="1400" dirty="0"/>
          </a:p>
        </p:txBody>
      </p:sp>
      <p:sp>
        <p:nvSpPr>
          <p:cNvPr id="2" name="Footer Placeholder 1">
            <a:extLst>
              <a:ext uri="{FF2B5EF4-FFF2-40B4-BE49-F238E27FC236}">
                <a16:creationId xmlns:a16="http://schemas.microsoft.com/office/drawing/2014/main" id="{945FD4BC-079B-CA4D-83E5-9A8F1D0975A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D437EDE-793E-5AAD-39AA-448D8BFB4D50}"/>
              </a:ext>
            </a:extLst>
          </p:cNvPr>
          <p:cNvSpPr>
            <a:spLocks noGrp="1"/>
          </p:cNvSpPr>
          <p:nvPr>
            <p:ph type="sldNum" sz="quarter" idx="4"/>
          </p:nvPr>
        </p:nvSpPr>
        <p:spPr/>
        <p:txBody>
          <a:bodyPr/>
          <a:lstStyle/>
          <a:p>
            <a:fld id="{4BEAC4C4-F0A7-4B61-A827-E4198D078267}" type="slidenum">
              <a:rPr lang="en-US" smtClean="0"/>
              <a:t>27</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48BE4721-BA7C-B52D-F76D-A5E0737CA0FB}"/>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800" dirty="0"/>
              <a:t>Finding a Hot Socket with a Meter – What is Known and Keys to These New Technologies</a:t>
            </a:r>
          </a:p>
        </p:txBody>
      </p:sp>
    </p:spTree>
    <p:extLst>
      <p:ext uri="{BB962C8B-B14F-4D97-AF65-F5344CB8AC3E}">
        <p14:creationId xmlns:p14="http://schemas.microsoft.com/office/powerpoint/2010/main" val="243179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idx="1"/>
          </p:nvPr>
        </p:nvSpPr>
        <p:spPr>
          <a:noFill/>
        </p:spPr>
        <p:txBody>
          <a:bodyPr/>
          <a:lstStyle/>
          <a:p>
            <a:pPr eaLnBrk="1" hangingPunct="1">
              <a:lnSpc>
                <a:spcPct val="120000"/>
              </a:lnSpc>
            </a:pPr>
            <a:r>
              <a:rPr lang="en-US" altLang="en-US" sz="1600" dirty="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a:t>Loss of tension is necessary to create the initial micro-arcing conditions.</a:t>
            </a:r>
          </a:p>
          <a:p>
            <a:pPr eaLnBrk="1" hangingPunct="1">
              <a:lnSpc>
                <a:spcPct val="120000"/>
              </a:lnSpc>
            </a:pPr>
            <a:r>
              <a:rPr lang="en-US" altLang="en-US" sz="1600" dirty="0"/>
              <a:t>Sockets with repeated meter exchanges observed to have higher incidence of hot socket issues and “booting” a meter may spring jaws even more.</a:t>
            </a:r>
          </a:p>
          <a:p>
            <a:pPr eaLnBrk="1" hangingPunct="1">
              <a:lnSpc>
                <a:spcPct val="120000"/>
              </a:lnSpc>
            </a:pPr>
            <a:r>
              <a:rPr lang="en-US" altLang="en-US" sz="1600" dirty="0"/>
              <a:t>Vibration appears to be the most common catalyst to the micro-arcing that creates the initial heat in a “hot socket”.</a:t>
            </a:r>
          </a:p>
          <a:p>
            <a:pPr eaLnBrk="1" hangingPunct="1">
              <a:lnSpc>
                <a:spcPct val="120000"/>
              </a:lnSpc>
            </a:pPr>
            <a:r>
              <a:rPr lang="en-US" altLang="en-US" sz="1600" dirty="0"/>
              <a:t>The meter must have some power, but current is not a significant factor in how quickly or dramatically a hot socket occurs</a:t>
            </a:r>
          </a:p>
          <a:p>
            <a:pPr eaLnBrk="1" hangingPunct="1">
              <a:lnSpc>
                <a:spcPct val="120000"/>
              </a:lnSpc>
            </a:pPr>
            <a:r>
              <a:rPr lang="en-US" altLang="en-US" sz="1600" dirty="0"/>
              <a:t>The effects of vibration and weakened jaw are cumulative </a:t>
            </a:r>
          </a:p>
          <a:p>
            <a:pPr eaLnBrk="1" hangingPunct="1">
              <a:lnSpc>
                <a:spcPct val="80000"/>
              </a:lnSpc>
            </a:pPr>
            <a:endParaRPr lang="en-US" altLang="en-US" sz="1400" dirty="0"/>
          </a:p>
        </p:txBody>
      </p:sp>
      <p:sp>
        <p:nvSpPr>
          <p:cNvPr id="2" name="Footer Placeholder 1">
            <a:extLst>
              <a:ext uri="{FF2B5EF4-FFF2-40B4-BE49-F238E27FC236}">
                <a16:creationId xmlns:a16="http://schemas.microsoft.com/office/drawing/2014/main" id="{4D0BF25B-9125-4CBC-69E4-FF9371D0E79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5A78B70-43BA-93F0-74B0-B242D7E0A3DE}"/>
              </a:ext>
            </a:extLst>
          </p:cNvPr>
          <p:cNvSpPr>
            <a:spLocks noGrp="1"/>
          </p:cNvSpPr>
          <p:nvPr>
            <p:ph type="sldNum" sz="quarter" idx="4"/>
          </p:nvPr>
        </p:nvSpPr>
        <p:spPr/>
        <p:txBody>
          <a:bodyPr/>
          <a:lstStyle/>
          <a:p>
            <a:fld id="{4BEAC4C4-F0A7-4B61-A827-E4198D078267}" type="slidenum">
              <a:rPr lang="en-US" smtClean="0"/>
              <a:t>28</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4" name="Title 4">
            <a:extLst>
              <a:ext uri="{FF2B5EF4-FFF2-40B4-BE49-F238E27FC236}">
                <a16:creationId xmlns:a16="http://schemas.microsoft.com/office/drawing/2014/main" id="{18089D30-6DFD-D00D-7C3C-DFCCFFE3A5B0}"/>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t>Summary of the Problem</a:t>
            </a:r>
          </a:p>
        </p:txBody>
      </p:sp>
    </p:spTree>
    <p:extLst>
      <p:ext uri="{BB962C8B-B14F-4D97-AF65-F5344CB8AC3E}">
        <p14:creationId xmlns:p14="http://schemas.microsoft.com/office/powerpoint/2010/main" val="14796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idx="1"/>
          </p:nvPr>
        </p:nvSpPr>
        <p:spPr>
          <a:noFill/>
        </p:spPr>
        <p:txBody>
          <a:bodyPr/>
          <a:lstStyle/>
          <a:p>
            <a:pPr eaLnBrk="1" hangingPunct="1">
              <a:lnSpc>
                <a:spcPct val="120000"/>
              </a:lnSpc>
            </a:pPr>
            <a:r>
              <a:rPr lang="en-US" altLang="en-US" sz="1600" dirty="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a:t>Thorough visual inspections of all services when replacing a meter whether for AMI or not</a:t>
            </a:r>
          </a:p>
          <a:p>
            <a:pPr eaLnBrk="1" hangingPunct="1">
              <a:lnSpc>
                <a:spcPct val="120000"/>
              </a:lnSpc>
            </a:pPr>
            <a:r>
              <a:rPr lang="en-US" altLang="en-US" sz="1600" dirty="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a:t>Hot Socket clips. Allows for the meter tech to leave the service as safe or safer than when the problem jaw has been identified.</a:t>
            </a:r>
          </a:p>
          <a:p>
            <a:pPr eaLnBrk="1" hangingPunct="1">
              <a:lnSpc>
                <a:spcPct val="120000"/>
              </a:lnSpc>
            </a:pPr>
            <a:r>
              <a:rPr lang="en-US" altLang="en-US" sz="1600" dirty="0"/>
              <a:t>Hot Socket detection circuit incorporated into the Meter circuit for near real time detection and alarm to the head end allows the utility to identify compromised jaws before they damage the meter and before they become dangerous to the rate payer or tenant.  This feature is just now becoming available and can be specified when requesting meters.  </a:t>
            </a:r>
          </a:p>
          <a:p>
            <a:pPr eaLnBrk="1" hangingPunct="1">
              <a:lnSpc>
                <a:spcPct val="80000"/>
              </a:lnSpc>
            </a:pPr>
            <a:endParaRPr lang="en-US" altLang="en-US" sz="1400" dirty="0"/>
          </a:p>
        </p:txBody>
      </p:sp>
      <p:sp>
        <p:nvSpPr>
          <p:cNvPr id="2" name="Footer Placeholder 1">
            <a:extLst>
              <a:ext uri="{FF2B5EF4-FFF2-40B4-BE49-F238E27FC236}">
                <a16:creationId xmlns:a16="http://schemas.microsoft.com/office/drawing/2014/main" id="{E4F039A7-5AC5-302B-5590-B21519B1B42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133E9FA-DD8F-E71F-0D8B-A215C9D8FAB4}"/>
              </a:ext>
            </a:extLst>
          </p:cNvPr>
          <p:cNvSpPr>
            <a:spLocks noGrp="1"/>
          </p:cNvSpPr>
          <p:nvPr>
            <p:ph type="sldNum" sz="quarter" idx="4"/>
          </p:nvPr>
        </p:nvSpPr>
        <p:spPr/>
        <p:txBody>
          <a:bodyPr/>
          <a:lstStyle/>
          <a:p>
            <a:fld id="{4BEAC4C4-F0A7-4B61-A827-E4198D078267}" type="slidenum">
              <a:rPr lang="en-US" smtClean="0"/>
              <a:t>29</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4" name="Title 4">
            <a:extLst>
              <a:ext uri="{FF2B5EF4-FFF2-40B4-BE49-F238E27FC236}">
                <a16:creationId xmlns:a16="http://schemas.microsoft.com/office/drawing/2014/main" id="{5E93C3FF-D2AC-5886-2D5D-35783B684E46}"/>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800" dirty="0"/>
              <a:t>Summary of the Potential Solutions</a:t>
            </a:r>
          </a:p>
        </p:txBody>
      </p:sp>
    </p:spTree>
    <p:extLst>
      <p:ext uri="{BB962C8B-B14F-4D97-AF65-F5344CB8AC3E}">
        <p14:creationId xmlns:p14="http://schemas.microsoft.com/office/powerpoint/2010/main" val="306329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15748"/>
            <a:ext cx="8229600" cy="838200"/>
          </a:xfrm>
          <a:noFill/>
        </p:spPr>
        <p:txBody>
          <a:bodyPr/>
          <a:lstStyle/>
          <a:p>
            <a:pPr eaLnBrk="1" hangingPunct="1"/>
            <a:r>
              <a:rPr lang="en-US" altLang="en-US" dirty="0"/>
              <a:t>Basic Single Phase Socket Checks</a:t>
            </a:r>
          </a:p>
        </p:txBody>
      </p:sp>
      <p:sp>
        <p:nvSpPr>
          <p:cNvPr id="3076" name="Rectangle 3"/>
          <p:cNvSpPr>
            <a:spLocks noGrp="1" noChangeArrowheads="1"/>
          </p:cNvSpPr>
          <p:nvPr>
            <p:ph idx="1"/>
          </p:nvPr>
        </p:nvSpPr>
        <p:spPr>
          <a:xfrm>
            <a:off x="3352800" y="1143000"/>
            <a:ext cx="5334000" cy="4114800"/>
          </a:xfrm>
          <a:solidFill>
            <a:srgbClr val="FFFFFF"/>
          </a:solidFill>
        </p:spPr>
        <p:txBody>
          <a:bodyPr>
            <a:noAutofit/>
          </a:bodyPr>
          <a:lstStyle/>
          <a:p>
            <a:pPr marL="342900" marR="0" lvl="0" indent="-342900">
              <a:spcBef>
                <a:spcPts val="0"/>
              </a:spcBef>
              <a:spcAft>
                <a:spcPts val="0"/>
              </a:spcAft>
              <a:tabLst>
                <a:tab pos="457200" algn="l"/>
              </a:tabLst>
            </a:pPr>
            <a:r>
              <a:rPr lang="en-US" sz="1800" dirty="0">
                <a:solidFill>
                  <a:srgbClr val="374151"/>
                </a:solidFill>
              </a:rPr>
              <a:t>Proper Wire Sizing: Check that the wires connected to the meter socket are appropriately sized and rated for the electrical load they are carrying. Improper wire sizing can lead to overheating and potentially cause a fire.</a:t>
            </a:r>
          </a:p>
          <a:p>
            <a:pPr marL="342900" marR="0" lvl="0" indent="-342900">
              <a:spcBef>
                <a:spcPts val="0"/>
              </a:spcBef>
              <a:spcAft>
                <a:spcPts val="0"/>
              </a:spcAft>
              <a:tabLst>
                <a:tab pos="457200" algn="l"/>
              </a:tabLst>
            </a:pPr>
            <a:r>
              <a:rPr lang="en-US" sz="1800" dirty="0">
                <a:solidFill>
                  <a:srgbClr val="374151"/>
                </a:solidFill>
              </a:rPr>
              <a:t>Meter Socket Cover: Ensure that the meter socket cover is in place and properly secured. The cover protects against accidental contact with live electrical parts and shields the meter from environmental factors.</a:t>
            </a:r>
          </a:p>
          <a:p>
            <a:pPr marL="342900" marR="0" lvl="0" indent="-342900">
              <a:spcBef>
                <a:spcPts val="0"/>
              </a:spcBef>
              <a:spcAft>
                <a:spcPts val="0"/>
              </a:spcAft>
              <a:tabLst>
                <a:tab pos="457200" algn="l"/>
              </a:tabLst>
            </a:pPr>
            <a:r>
              <a:rPr lang="en-US" sz="1800" dirty="0">
                <a:solidFill>
                  <a:srgbClr val="374151"/>
                </a:solidFill>
              </a:rPr>
              <a:t>Weatherproofing: If the meter socket is located outdoors, verify that it is adequately weatherproofed. This includes checking the integrity of seals, gaskets, or other weatherproofing elements to prevent moisture ingress and potential damage.</a:t>
            </a:r>
          </a:p>
          <a:p>
            <a:pPr marL="342900" marR="0" lvl="0" indent="-342900">
              <a:spcBef>
                <a:spcPts val="0"/>
              </a:spcBef>
              <a:spcAft>
                <a:spcPts val="0"/>
              </a:spcAft>
              <a:tabLst>
                <a:tab pos="457200" algn="l"/>
              </a:tabLst>
            </a:pPr>
            <a:r>
              <a:rPr lang="en-US" sz="1800" dirty="0">
                <a:solidFill>
                  <a:srgbClr val="374151"/>
                </a:solidFill>
              </a:rPr>
              <a:t>Compliance with Codes and Standards: Ensure that the meter socket installation adheres to local electrical codes and standards. Verify that the socket type and specifications meet the requirements set forth by the utility and regulatory authorities.</a:t>
            </a:r>
          </a:p>
          <a:p>
            <a:pPr marL="342900" marR="0" lvl="0" indent="-342900">
              <a:spcBef>
                <a:spcPts val="0"/>
              </a:spcBef>
              <a:spcAft>
                <a:spcPts val="0"/>
              </a:spcAft>
              <a:tabLst>
                <a:tab pos="457200" algn="l"/>
              </a:tabLst>
            </a:pPr>
            <a:endParaRPr lang="en-US" sz="1800" dirty="0">
              <a:effectLst/>
              <a:ea typeface="Times New Roman" panose="02020603050405020304" pitchFamily="18" charset="0"/>
            </a:endParaRPr>
          </a:p>
        </p:txBody>
      </p:sp>
      <p:sp>
        <p:nvSpPr>
          <p:cNvPr id="2" name="Footer Placeholder 1">
            <a:extLst>
              <a:ext uri="{FF2B5EF4-FFF2-40B4-BE49-F238E27FC236}">
                <a16:creationId xmlns:a16="http://schemas.microsoft.com/office/drawing/2014/main" id="{C95C5B57-C308-0F0E-35D7-A0D3EA50EDF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4CC5A-7C0A-DCE5-2F9F-32F76619F275}"/>
              </a:ext>
            </a:extLst>
          </p:cNvPr>
          <p:cNvSpPr>
            <a:spLocks noGrp="1"/>
          </p:cNvSpPr>
          <p:nvPr>
            <p:ph type="sldNum" sz="quarter" idx="4"/>
          </p:nvPr>
        </p:nvSpPr>
        <p:spPr/>
        <p:txBody>
          <a:bodyPr/>
          <a:lstStyle/>
          <a:p>
            <a:fld id="{4BEAC4C4-F0A7-4B61-A827-E4198D078267}" type="slidenum">
              <a:rPr lang="en-US" smtClean="0"/>
              <a:t>3</a:t>
            </a:fld>
            <a:endParaRPr lang="en-US" dirty="0"/>
          </a:p>
        </p:txBody>
      </p:sp>
      <p:pic>
        <p:nvPicPr>
          <p:cNvPr id="2050" name="Picture 2" descr="Electric Meter jumpers - Home Improvement Stack Exchange">
            <a:extLst>
              <a:ext uri="{FF2B5EF4-FFF2-40B4-BE49-F238E27FC236}">
                <a16:creationId xmlns:a16="http://schemas.microsoft.com/office/drawing/2014/main" id="{BC7345E5-809E-B28E-41B8-2C97A271D1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404" y="2032764"/>
            <a:ext cx="2715711" cy="362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8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idx="1"/>
          </p:nvPr>
        </p:nvSpPr>
        <p:spPr>
          <a:xfrm>
            <a:off x="161803" y="1513918"/>
            <a:ext cx="7886700" cy="4842433"/>
          </a:xfrm>
          <a:noFill/>
        </p:spPr>
        <p:txBody>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sp>
        <p:nvSpPr>
          <p:cNvPr id="2" name="Footer Placeholder 1">
            <a:extLst>
              <a:ext uri="{FF2B5EF4-FFF2-40B4-BE49-F238E27FC236}">
                <a16:creationId xmlns:a16="http://schemas.microsoft.com/office/drawing/2014/main" id="{FFE2F962-CD62-CB07-1214-4E7D20B4F50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C832264-EDD3-FFA1-558F-D48CA9C2CEC1}"/>
              </a:ext>
            </a:extLst>
          </p:cNvPr>
          <p:cNvSpPr>
            <a:spLocks noGrp="1"/>
          </p:cNvSpPr>
          <p:nvPr>
            <p:ph type="sldNum" sz="quarter" idx="4"/>
          </p:nvPr>
        </p:nvSpPr>
        <p:spPr/>
        <p:txBody>
          <a:bodyPr/>
          <a:lstStyle/>
          <a:p>
            <a:fld id="{4BEAC4C4-F0A7-4B61-A827-E4198D078267}" type="slidenum">
              <a:rPr lang="en-US" smtClean="0"/>
              <a:t>30</a:t>
            </a:fld>
            <a:endParaRPr lang="en-US" dirty="0"/>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63" y="1416472"/>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457950" y="4303818"/>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16817"/>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F2D6A40A-95ED-81C8-86E5-E00DE172EBE2}"/>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200" dirty="0"/>
              <a:t>Field Inspection of Self Contained Sockets Best Practices</a:t>
            </a:r>
          </a:p>
        </p:txBody>
      </p:sp>
    </p:spTree>
    <p:extLst>
      <p:ext uri="{BB962C8B-B14F-4D97-AF65-F5344CB8AC3E}">
        <p14:creationId xmlns:p14="http://schemas.microsoft.com/office/powerpoint/2010/main" val="1339545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901" y="114278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CE653AD-3066-4F28-A670-05E1D952778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5177105-83FD-D084-A417-BDD5CF2A0C69}"/>
              </a:ext>
            </a:extLst>
          </p:cNvPr>
          <p:cNvSpPr>
            <a:spLocks noGrp="1"/>
          </p:cNvSpPr>
          <p:nvPr>
            <p:ph type="sldNum" sz="quarter" idx="4"/>
          </p:nvPr>
        </p:nvSpPr>
        <p:spPr/>
        <p:txBody>
          <a:bodyPr/>
          <a:lstStyle/>
          <a:p>
            <a:fld id="{4BEAC4C4-F0A7-4B61-A827-E4198D078267}" type="slidenum">
              <a:rPr lang="en-US" smtClean="0"/>
              <a:t>31</a:t>
            </a:fld>
            <a:endParaRPr lang="en-US" dirty="0"/>
          </a:p>
        </p:txBody>
      </p:sp>
      <p:sp>
        <p:nvSpPr>
          <p:cNvPr id="5" name="Title 4">
            <a:extLst>
              <a:ext uri="{FF2B5EF4-FFF2-40B4-BE49-F238E27FC236}">
                <a16:creationId xmlns:a16="http://schemas.microsoft.com/office/drawing/2014/main" id="{16E4CC11-348A-A129-70BE-87055E687D96}"/>
              </a:ext>
            </a:extLst>
          </p:cNvPr>
          <p:cNvSpPr>
            <a:spLocks noGrp="1"/>
          </p:cNvSpPr>
          <p:nvPr>
            <p:ph type="title"/>
          </p:nvPr>
        </p:nvSpPr>
        <p:spPr/>
        <p:txBody>
          <a:bodyPr/>
          <a:lstStyle/>
          <a:p>
            <a:r>
              <a:rPr lang="en-US" dirty="0"/>
              <a:t>Questions and Discussion</a:t>
            </a:r>
          </a:p>
        </p:txBody>
      </p:sp>
      <p:sp>
        <p:nvSpPr>
          <p:cNvPr id="8" name="Rectangle 5">
            <a:extLst>
              <a:ext uri="{FF2B5EF4-FFF2-40B4-BE49-F238E27FC236}">
                <a16:creationId xmlns:a16="http://schemas.microsoft.com/office/drawing/2014/main" id="{E39D1203-401A-00AD-C51E-6E28F41D488E}"/>
              </a:ext>
            </a:extLst>
          </p:cNvPr>
          <p:cNvSpPr>
            <a:spLocks noGrp="1" noChangeArrowheads="1"/>
          </p:cNvSpPr>
          <p:nvPr>
            <p:ph idx="1"/>
          </p:nvPr>
        </p:nvSpPr>
        <p:spPr>
          <a:xfrm>
            <a:off x="628650" y="1309817"/>
            <a:ext cx="7886700" cy="4842433"/>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John Greenewald</a:t>
            </a:r>
          </a:p>
          <a:p>
            <a:pPr algn="ctr" eaLnBrk="1" hangingPunct="1">
              <a:buFontTx/>
              <a:buNone/>
            </a:pPr>
            <a:r>
              <a:rPr lang="en-US" altLang="en-US" sz="2000" i="1" dirty="0">
                <a:latin typeface="Arial" panose="020B0604020202020204" pitchFamily="34" charset="0"/>
                <a:cs typeface="Arial" panose="020B0604020202020204" pitchFamily="34" charset="0"/>
              </a:rPr>
              <a:t>Senior VP of Sales</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john.greenewald@tescometering.com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9" name="TextBox 3">
            <a:extLst>
              <a:ext uri="{FF2B5EF4-FFF2-40B4-BE49-F238E27FC236}">
                <a16:creationId xmlns:a16="http://schemas.microsoft.com/office/drawing/2014/main" id="{E58AC879-2FA3-18EE-4800-5E9B6B13DA4B}"/>
              </a:ext>
            </a:extLst>
          </p:cNvPr>
          <p:cNvSpPr txBox="1">
            <a:spLocks noChangeArrowheads="1"/>
          </p:cNvSpPr>
          <p:nvPr/>
        </p:nvSpPr>
        <p:spPr bwMode="auto">
          <a:xfrm>
            <a:off x="914400" y="5257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solidFill>
                  <a:schemeClr val="accent5">
                    <a:lumMod val="60000"/>
                    <a:lumOff val="40000"/>
                  </a:schemeClr>
                </a:solidFill>
              </a:rPr>
              <a:t>ISO 9001:2015 Certified Quality Company</a:t>
            </a:r>
          </a:p>
          <a:p>
            <a:pPr algn="ctr" eaLnBrk="1" hangingPunct="1">
              <a:spcBef>
                <a:spcPct val="0"/>
              </a:spcBef>
              <a:buFontTx/>
              <a:buNone/>
            </a:pPr>
            <a:r>
              <a:rPr lang="en-US" altLang="en-US" sz="1400" b="1" dirty="0">
                <a:solidFill>
                  <a:schemeClr val="accent5">
                    <a:lumMod val="60000"/>
                    <a:lumOff val="40000"/>
                  </a:schemeClr>
                </a:solidFill>
              </a:rPr>
              <a:t>ISO 17025:2017 Accredited Laboratory</a:t>
            </a:r>
          </a:p>
        </p:txBody>
      </p:sp>
    </p:spTree>
    <p:extLst>
      <p:ext uri="{BB962C8B-B14F-4D97-AF65-F5344CB8AC3E}">
        <p14:creationId xmlns:p14="http://schemas.microsoft.com/office/powerpoint/2010/main" val="20273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15748"/>
            <a:ext cx="8229600" cy="838200"/>
          </a:xfrm>
          <a:noFill/>
        </p:spPr>
        <p:txBody>
          <a:bodyPr/>
          <a:lstStyle/>
          <a:p>
            <a:pPr eaLnBrk="1" hangingPunct="1"/>
            <a:r>
              <a:rPr lang="en-US" altLang="en-US" dirty="0"/>
              <a:t>The Issue</a:t>
            </a:r>
          </a:p>
        </p:txBody>
      </p:sp>
      <p:sp>
        <p:nvSpPr>
          <p:cNvPr id="3076" name="Rectangle 3"/>
          <p:cNvSpPr>
            <a:spLocks noGrp="1" noChangeArrowheads="1"/>
          </p:cNvSpPr>
          <p:nvPr>
            <p:ph idx="1"/>
          </p:nvPr>
        </p:nvSpPr>
        <p:spPr>
          <a:xfrm>
            <a:off x="457200" y="1143000"/>
            <a:ext cx="8229600" cy="4114800"/>
          </a:xfrm>
          <a:solidFill>
            <a:srgbClr val="FFFFFF"/>
          </a:solidFill>
        </p:spPr>
        <p:txBody>
          <a:bodyPr>
            <a:noAutofit/>
          </a:bodyPr>
          <a:lstStyle/>
          <a:p>
            <a:pPr eaLnBrk="1" hangingPunct="1">
              <a:lnSpc>
                <a:spcPct val="80000"/>
              </a:lnSpc>
              <a:spcAft>
                <a:spcPct val="100000"/>
              </a:spcAft>
            </a:pPr>
            <a:r>
              <a:rPr lang="en-US" altLang="en-US" sz="1400" dirty="0"/>
              <a:t>Hot Sockets are not a new phenomenon.  Virtually every meter tech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a:t>AMI deployments because of the volume of meters involved put a spotlight on this issue.  </a:t>
            </a:r>
          </a:p>
          <a:p>
            <a:pPr lvl="1" eaLnBrk="1" hangingPunct="1">
              <a:lnSpc>
                <a:spcPct val="80000"/>
              </a:lnSpc>
              <a:spcAft>
                <a:spcPct val="100000"/>
              </a:spcAft>
            </a:pPr>
            <a:r>
              <a:rPr lang="en-US" altLang="en-US" sz="1400" dirty="0"/>
              <a:t>What causes a hot socket?</a:t>
            </a:r>
          </a:p>
          <a:p>
            <a:pPr lvl="1" eaLnBrk="1" hangingPunct="1">
              <a:lnSpc>
                <a:spcPct val="80000"/>
              </a:lnSpc>
              <a:spcAft>
                <a:spcPct val="100000"/>
              </a:spcAft>
            </a:pPr>
            <a:r>
              <a:rPr lang="en-US" altLang="en-US" sz="1400" dirty="0"/>
              <a:t>Are the meters ever the cause of a meter box failure?</a:t>
            </a:r>
          </a:p>
          <a:p>
            <a:pPr lvl="1" eaLnBrk="1" hangingPunct="1">
              <a:lnSpc>
                <a:spcPct val="80000"/>
              </a:lnSpc>
              <a:spcAft>
                <a:spcPct val="100000"/>
              </a:spcAft>
            </a:pPr>
            <a:r>
              <a:rPr lang="en-US" altLang="en-US" sz="1400" dirty="0"/>
              <a:t>What are the things to look for when inspecting an </a:t>
            </a:r>
            <a:br>
              <a:rPr lang="en-US" altLang="en-US" sz="1400" dirty="0"/>
            </a:br>
            <a:r>
              <a:rPr lang="en-US" altLang="en-US" sz="1400" dirty="0"/>
              <a:t>existing self-contained meter installation?</a:t>
            </a:r>
          </a:p>
          <a:p>
            <a:pPr lvl="1" eaLnBrk="1" hangingPunct="1">
              <a:lnSpc>
                <a:spcPct val="80000"/>
              </a:lnSpc>
              <a:spcAft>
                <a:spcPct val="100000"/>
              </a:spcAft>
            </a:pPr>
            <a:r>
              <a:rPr lang="en-US" altLang="en-US" sz="1400" dirty="0"/>
              <a:t>What are the best practices for handling potential hot</a:t>
            </a:r>
            <a:br>
              <a:rPr lang="en-US" altLang="en-US" sz="1400" dirty="0"/>
            </a:br>
            <a:r>
              <a:rPr lang="en-US" altLang="en-US" sz="1400" dirty="0"/>
              <a:t> sockets?</a:t>
            </a:r>
          </a:p>
          <a:p>
            <a:pPr eaLnBrk="1" hangingPunct="1">
              <a:lnSpc>
                <a:spcPct val="80000"/>
              </a:lnSpc>
              <a:spcAft>
                <a:spcPct val="100000"/>
              </a:spcAft>
            </a:pPr>
            <a:r>
              <a:rPr lang="en-US" altLang="en-US" sz="1400" dirty="0"/>
              <a:t>We will cover the results of our lab </a:t>
            </a:r>
            <a:br>
              <a:rPr lang="en-US" altLang="en-US" sz="1400" dirty="0"/>
            </a:br>
            <a:r>
              <a:rPr lang="en-US" altLang="en-US" sz="1400" dirty="0"/>
              <a:t>investigation into the sources for hot sockets, the </a:t>
            </a:r>
            <a:br>
              <a:rPr lang="en-US" altLang="en-US" sz="1400" dirty="0"/>
            </a:br>
            <a:r>
              <a:rPr lang="en-US" altLang="en-US" sz="1400" dirty="0"/>
              <a:t>development of a fixture to simulate hot sockets, </a:t>
            </a:r>
            <a:br>
              <a:rPr lang="en-US" altLang="en-US" sz="1400" dirty="0"/>
            </a:br>
            <a:r>
              <a:rPr lang="en-US" altLang="en-US" sz="1400" dirty="0"/>
              <a:t>the tests and data gleaned from hot sockets, and </a:t>
            </a:r>
            <a:br>
              <a:rPr lang="en-US" altLang="en-US" sz="1400" dirty="0"/>
            </a:br>
            <a:r>
              <a:rPr lang="en-US" altLang="en-US" sz="1400" dirty="0"/>
              <a:t>a discussion of “best practices” regarding hot sockets.  </a:t>
            </a:r>
          </a:p>
          <a:p>
            <a:pPr eaLnBrk="1" hangingPunct="1">
              <a:lnSpc>
                <a:spcPct val="80000"/>
              </a:lnSpc>
              <a:spcAft>
                <a:spcPct val="100000"/>
              </a:spcAft>
            </a:pPr>
            <a:r>
              <a:rPr lang="en-US" altLang="en-US" sz="1400" dirty="0"/>
              <a:t>We will also cover new technology developed and patented by TESCO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6070600" y="24384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95C5B57-C308-0F0E-35D7-A0D3EA50EDF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FF4CC5A-7C0A-DCE5-2F9F-32F76619F275}"/>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42552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noFill/>
        </p:spPr>
        <p:txBody>
          <a:bodyPr/>
          <a:lstStyle/>
          <a:p>
            <a:pPr eaLnBrk="1" hangingPunct="1"/>
            <a:r>
              <a:rPr lang="en-US" altLang="en-US" sz="3000" dirty="0"/>
              <a:t>Why Do We Know Anything About </a:t>
            </a:r>
            <a:br>
              <a:rPr lang="en-US" altLang="en-US" sz="3000" dirty="0"/>
            </a:br>
            <a:r>
              <a:rPr lang="en-US" altLang="en-US" sz="3000" dirty="0"/>
              <a:t>Hot Sockets?</a:t>
            </a:r>
          </a:p>
        </p:txBody>
      </p:sp>
      <p:sp>
        <p:nvSpPr>
          <p:cNvPr id="4100" name="Rectangle 8"/>
          <p:cNvSpPr>
            <a:spLocks noGrp="1" noChangeArrowheads="1"/>
          </p:cNvSpPr>
          <p:nvPr>
            <p:ph idx="1"/>
          </p:nvPr>
        </p:nvSpPr>
        <p:spPr>
          <a:xfrm>
            <a:off x="304800" y="1888462"/>
            <a:ext cx="8458200" cy="3352800"/>
          </a:xfrm>
          <a:solidFill>
            <a:schemeClr val="bg1"/>
          </a:solidFill>
        </p:spPr>
        <p:txBody>
          <a:bodyPr/>
          <a:lstStyle/>
          <a:p>
            <a:pPr marL="400050" indent="-400050" eaLnBrk="1" hangingPunct="1">
              <a:lnSpc>
                <a:spcPct val="120000"/>
              </a:lnSpc>
              <a:spcAft>
                <a:spcPct val="20000"/>
              </a:spcAft>
            </a:pPr>
            <a:r>
              <a:rPr lang="en-US" altLang="en-US" sz="1400" dirty="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489960" y="4114800"/>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latin typeface="+mn-lt"/>
              </a:rPr>
              <a:t>TESCO has access to a large number of meters which have been exposed to hot sockets both before and after catastrophic failure as well as a limited number of sockets that were hot sockets and did not yet fail catastrophically</a:t>
            </a:r>
            <a:r>
              <a:rPr lang="en-US" altLang="en-US" sz="1400" dirty="0"/>
              <a:t>.</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87211"/>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8E281A3-F77D-BC71-7E86-22AD13F5939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7C739D8-8BFC-9F54-FCC5-13BA360A03C7}"/>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317174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Searching for Hot Socket Sources</a:t>
            </a:r>
          </a:p>
        </p:txBody>
      </p:sp>
      <p:pic>
        <p:nvPicPr>
          <p:cNvPr id="5" name="Picture 10" descr="300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0859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4038600" y="2057400"/>
            <a:ext cx="48768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meter blades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Melted plastic around one or more of the meter stabs (typically the plastic around one stab is where the deformation starts)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socket jaws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Loss of spring tension in the socket jaws</a:t>
            </a:r>
          </a:p>
          <a:p>
            <a:endParaRPr lang="en-US" altLang="en-US" sz="1800" kern="0" dirty="0"/>
          </a:p>
        </p:txBody>
      </p:sp>
      <p:sp>
        <p:nvSpPr>
          <p:cNvPr id="8"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sp>
        <p:nvSpPr>
          <p:cNvPr id="3" name="Footer Placeholder 2">
            <a:extLst>
              <a:ext uri="{FF2B5EF4-FFF2-40B4-BE49-F238E27FC236}">
                <a16:creationId xmlns:a16="http://schemas.microsoft.com/office/drawing/2014/main" id="{1D7034BE-313D-9489-2A94-E76597193F98}"/>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C6C7BAA7-6BB6-A7BE-A420-CCF2BA478B27}"/>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198454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617764" y="1568591"/>
            <a:ext cx="56102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a:solidFill>
                <a:schemeClr val="tx1"/>
              </a:solidFill>
              <a:cs typeface="Arial" charset="0"/>
            </a:endParaRPr>
          </a:p>
          <a:p>
            <a:pPr marL="188913" indent="-188913" defTabSz="1060450" eaLnBrk="0" hangingPunct="0">
              <a:lnSpc>
                <a:spcPct val="100000"/>
              </a:lnSpc>
              <a:buClr>
                <a:schemeClr val="tx2"/>
              </a:buClr>
              <a:defRPr/>
            </a:pPr>
            <a:endParaRPr lang="en-US" sz="2400" b="0" dirty="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1066800" y="-73566"/>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600" kern="0" dirty="0">
                <a:solidFill>
                  <a:schemeClr val="accent1"/>
                </a:solidFill>
                <a:effectLst>
                  <a:outerShdw blurRad="38100" dist="38100" dir="2700000" algn="tl">
                    <a:srgbClr val="000000">
                      <a:alpha val="43137"/>
                    </a:srgbClr>
                  </a:outerShdw>
                </a:effectLst>
              </a:rPr>
              <a:t>WHAT ARE LIKELY SOCKET CONCERNS?</a:t>
            </a:r>
          </a:p>
        </p:txBody>
      </p:sp>
      <p:pic>
        <p:nvPicPr>
          <p:cNvPr id="5" name="Picture 12" descr="fire_nanaimo_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590800" cy="19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777162" y="4833573"/>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Footer Placeholder 1">
            <a:extLst>
              <a:ext uri="{FF2B5EF4-FFF2-40B4-BE49-F238E27FC236}">
                <a16:creationId xmlns:a16="http://schemas.microsoft.com/office/drawing/2014/main" id="{40DAA527-9913-3D92-5624-73DFAF24309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F7BDFE8-8156-B026-BE9F-75FC29F21787}"/>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411737409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7765D-7AB9-D802-3C07-B00AB8038A9B}"/>
              </a:ext>
            </a:extLst>
          </p:cNvPr>
          <p:cNvSpPr>
            <a:spLocks noGrp="1"/>
          </p:cNvSpPr>
          <p:nvPr>
            <p:ph type="title"/>
          </p:nvPr>
        </p:nvSpPr>
        <p:spPr/>
        <p:txBody>
          <a:bodyPr/>
          <a:lstStyle/>
          <a:p>
            <a:r>
              <a:rPr lang="en-US" sz="4000" dirty="0"/>
              <a:t>Hot Socket Causes – Sprung Jaws</a:t>
            </a:r>
          </a:p>
        </p:txBody>
      </p:sp>
      <p:sp>
        <p:nvSpPr>
          <p:cNvPr id="30722" name="Content Placeholder 1"/>
          <p:cNvSpPr>
            <a:spLocks noGrp="1"/>
          </p:cNvSpPr>
          <p:nvPr>
            <p:ph idx="1"/>
          </p:nvPr>
        </p:nvSpPr>
        <p:spPr/>
        <p:txBody>
          <a:bodyPr/>
          <a:lstStyle/>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i="1" dirty="0">
              <a:cs typeface="Arial" charset="0"/>
            </a:endParaRPr>
          </a:p>
        </p:txBody>
      </p:sp>
      <p:sp>
        <p:nvSpPr>
          <p:cNvPr id="2" name="Footer Placeholder 1">
            <a:extLst>
              <a:ext uri="{FF2B5EF4-FFF2-40B4-BE49-F238E27FC236}">
                <a16:creationId xmlns:a16="http://schemas.microsoft.com/office/drawing/2014/main" id="{1B0014F4-43CA-7667-502E-C707BAE6253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D780657-468E-F36D-BE15-A6E09093221A}"/>
              </a:ext>
            </a:extLst>
          </p:cNvPr>
          <p:cNvSpPr>
            <a:spLocks noGrp="1"/>
          </p:cNvSpPr>
          <p:nvPr>
            <p:ph type="sldNum" sz="quarter" idx="4"/>
          </p:nvPr>
        </p:nvSpPr>
        <p:spPr/>
        <p:txBody>
          <a:bodyPr/>
          <a:lstStyle/>
          <a:p>
            <a:fld id="{4BEAC4C4-F0A7-4B61-A827-E4198D078267}" type="slidenum">
              <a:rPr lang="en-US" smtClean="0"/>
              <a:t>8</a:t>
            </a:fld>
            <a:endParaRPr lang="en-US" dirty="0"/>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Note: Tin Melts at 232ºC (450ºF) </a:t>
            </a:r>
          </a:p>
          <a:p>
            <a:pPr marL="0" indent="0" defTabSz="1060450" eaLnBrk="0" hangingPunct="0">
              <a:lnSpc>
                <a:spcPct val="100000"/>
              </a:lnSpc>
              <a:buClr>
                <a:schemeClr val="tx2"/>
              </a:buClr>
              <a:buFontTx/>
              <a:buNone/>
              <a:defRPr/>
            </a:pPr>
            <a:endParaRPr lang="en-US" sz="1500" b="0" dirty="0">
              <a:cs typeface="Arial" charset="0"/>
            </a:endParaRPr>
          </a:p>
          <a:p>
            <a:pPr marL="0" indent="0" defTabSz="1060450" eaLnBrk="0" hangingPunct="0">
              <a:lnSpc>
                <a:spcPct val="100000"/>
              </a:lnSpc>
              <a:buClr>
                <a:schemeClr val="tx2"/>
              </a:buClr>
              <a:buFontTx/>
              <a:buNone/>
              <a:defRPr/>
            </a:pPr>
            <a:endParaRPr lang="en-US" sz="1500" b="0" i="1" dirty="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020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CBCC-91C9-12BD-86F9-DA5BECA373BD}"/>
              </a:ext>
            </a:extLst>
          </p:cNvPr>
          <p:cNvSpPr>
            <a:spLocks noGrp="1"/>
          </p:cNvSpPr>
          <p:nvPr>
            <p:ph type="title"/>
          </p:nvPr>
        </p:nvSpPr>
        <p:spPr/>
        <p:txBody>
          <a:bodyPr/>
          <a:lstStyle/>
          <a:p>
            <a:r>
              <a:rPr lang="en-US" dirty="0"/>
              <a:t>Sprung Jaw</a:t>
            </a:r>
          </a:p>
        </p:txBody>
      </p:sp>
      <p:sp>
        <p:nvSpPr>
          <p:cNvPr id="3" name="Content Placeholder 2"/>
          <p:cNvSpPr>
            <a:spLocks noGrp="1"/>
          </p:cNvSpPr>
          <p:nvPr>
            <p:ph idx="1"/>
            <p:custDataLst>
              <p:tags r:id="rId1"/>
            </p:custDataLst>
          </p:nvPr>
        </p:nvSpPr>
        <p:spPr/>
        <p:txBody>
          <a:bodyPr>
            <a:normAutofit/>
          </a:bodyPr>
          <a:lstStyle/>
          <a:p>
            <a:pPr marL="0" indent="0" eaLnBrk="1" hangingPunct="1">
              <a:buFontTx/>
              <a:buNone/>
              <a:defRPr/>
            </a:pPr>
            <a:r>
              <a:rPr lang="en-US" dirty="0"/>
              <a:t>Jaw completely separated  - large gap resulting in poor connection</a:t>
            </a:r>
          </a:p>
        </p:txBody>
      </p:sp>
      <p:sp>
        <p:nvSpPr>
          <p:cNvPr id="2" name="Footer Placeholder 1">
            <a:extLst>
              <a:ext uri="{FF2B5EF4-FFF2-40B4-BE49-F238E27FC236}">
                <a16:creationId xmlns:a16="http://schemas.microsoft.com/office/drawing/2014/main" id="{6F7587DF-A543-0C23-2243-13207F620DD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D940F54-4A7A-0819-D475-23B1D040D72E}"/>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2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090D47-473D-425F-9DD9-12B45E50E377}">
  <ds:schemaRefs>
    <ds:schemaRef ds:uri="http://purl.org/dc/terms/"/>
    <ds:schemaRef ds:uri="http://schemas.microsoft.com/office/2006/metadata/properties"/>
    <ds:schemaRef ds:uri="http://purl.org/dc/elements/1.1/"/>
    <ds:schemaRef ds:uri="http://www.w3.org/XML/1998/namespace"/>
    <ds:schemaRef ds:uri="8f26ee74-1c53-4b01-a982-cec1216b8a00"/>
    <ds:schemaRef ds:uri="865caf8b-3888-4957-b682-040f388f7b52"/>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481E9C8-98FE-4459-B80B-34E5FA7D5CD6}">
  <ds:schemaRefs>
    <ds:schemaRef ds:uri="http://schemas.microsoft.com/sharepoint/v3/contenttype/forms"/>
  </ds:schemaRefs>
</ds:datastoreItem>
</file>

<file path=customXml/itemProps3.xml><?xml version="1.0" encoding="utf-8"?>
<ds:datastoreItem xmlns:ds="http://schemas.openxmlformats.org/officeDocument/2006/customXml" ds:itemID="{9BEE655C-9378-42E4-A8B5-3F6A19FCE25C}">
  <ds:schemaRefs>
    <ds:schemaRef ds:uri="865caf8b-3888-4957-b682-040f388f7b52"/>
    <ds:schemaRef ds:uri="8f26ee74-1c53-4b01-a982-cec1216b8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6761</TotalTime>
  <Words>2603</Words>
  <Application>Microsoft Office PowerPoint</Application>
  <PresentationFormat>On-screen Show (4:3)</PresentationFormat>
  <Paragraphs>248</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Tahoma</vt:lpstr>
      <vt:lpstr>TESCO Template</vt:lpstr>
      <vt:lpstr>Meter Socket Safety Checks/Hot Socket Detection </vt:lpstr>
      <vt:lpstr>Basic Single Phase Socket Checks</vt:lpstr>
      <vt:lpstr>Basic Single Phase Socket Checks</vt:lpstr>
      <vt:lpstr>The Issue</vt:lpstr>
      <vt:lpstr>Why Do We Know Anything About  Hot Sockets?</vt:lpstr>
      <vt:lpstr>Searching for Hot Socket Sources</vt:lpstr>
      <vt:lpstr>PowerPoint Presentation</vt:lpstr>
      <vt:lpstr>Hot Socket Causes – Sprung Jaws</vt:lpstr>
      <vt:lpstr>Sprung Jaw</vt:lpstr>
      <vt:lpstr>AMI Deployments And Hot Sockets</vt:lpstr>
      <vt:lpstr>PowerPoint Presentation</vt:lpstr>
      <vt:lpstr>Hot Socket Simulation Fixture </vt:lpstr>
      <vt:lpstr>PowerPoint Presentation</vt:lpstr>
      <vt:lpstr>PowerPoint Presentation</vt:lpstr>
      <vt:lpstr>PowerPoint Presentation</vt:lpstr>
      <vt:lpstr>Gap Evaluation</vt:lpstr>
      <vt:lpstr>Service Degradation</vt:lpstr>
      <vt:lpstr>Jaw To Blade Arcing</vt:lpstr>
      <vt:lpstr>Severe Arcing Jaw To Blade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197</cp:revision>
  <dcterms:created xsi:type="dcterms:W3CDTF">2012-09-24T21:06:00Z</dcterms:created>
  <dcterms:modified xsi:type="dcterms:W3CDTF">2023-07-06T14:59:06Z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