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4" r:id="rId4"/>
  </p:sldMasterIdLst>
  <p:notesMasterIdLst>
    <p:notesMasterId r:id="rId38"/>
  </p:notesMasterIdLst>
  <p:handoutMasterIdLst>
    <p:handoutMasterId r:id="rId39"/>
  </p:handoutMasterIdLst>
  <p:sldIdLst>
    <p:sldId id="390" r:id="rId5"/>
    <p:sldId id="404" r:id="rId6"/>
    <p:sldId id="396" r:id="rId7"/>
    <p:sldId id="424" r:id="rId8"/>
    <p:sldId id="425" r:id="rId9"/>
    <p:sldId id="426" r:id="rId10"/>
    <p:sldId id="423" r:id="rId11"/>
    <p:sldId id="406" r:id="rId12"/>
    <p:sldId id="399" r:id="rId13"/>
    <p:sldId id="410" r:id="rId14"/>
    <p:sldId id="427" r:id="rId15"/>
    <p:sldId id="392" r:id="rId16"/>
    <p:sldId id="398" r:id="rId17"/>
    <p:sldId id="401" r:id="rId18"/>
    <p:sldId id="403" r:id="rId19"/>
    <p:sldId id="431" r:id="rId20"/>
    <p:sldId id="407" r:id="rId21"/>
    <p:sldId id="432" r:id="rId22"/>
    <p:sldId id="408" r:id="rId23"/>
    <p:sldId id="430" r:id="rId24"/>
    <p:sldId id="414" r:id="rId25"/>
    <p:sldId id="394" r:id="rId26"/>
    <p:sldId id="393" r:id="rId27"/>
    <p:sldId id="413" r:id="rId28"/>
    <p:sldId id="418" r:id="rId29"/>
    <p:sldId id="415" r:id="rId30"/>
    <p:sldId id="419" r:id="rId31"/>
    <p:sldId id="420" r:id="rId32"/>
    <p:sldId id="416" r:id="rId33"/>
    <p:sldId id="417" r:id="rId34"/>
    <p:sldId id="421" r:id="rId35"/>
    <p:sldId id="422" r:id="rId36"/>
    <p:sldId id="433" r:id="rId37"/>
  </p:sldIdLst>
  <p:sldSz cx="9144000" cy="6858000" type="screen4x3"/>
  <p:notesSz cx="9296400" cy="70104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Segoe UI" panose="020B0502040204020203" pitchFamily="34" charset="0"/>
      <p:regular r:id="rId48"/>
      <p:bold r:id="rId49"/>
      <p:italic r:id="rId50"/>
      <p:boldItalic r:id="rId51"/>
    </p:embeddedFont>
  </p:embeddedFontLst>
  <p:defaultTextStyle>
    <a:defPPr>
      <a:defRPr lang="ru-RU"/>
    </a:defPPr>
    <a:lvl1pPr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2E919F-DC2A-42CA-B177-C30BD545F81B}" v="40" dt="2023-06-16T20:03:46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27" autoAdjust="0"/>
  </p:normalViewPr>
  <p:slideViewPr>
    <p:cSldViewPr>
      <p:cViewPr varScale="1">
        <p:scale>
          <a:sx n="85" d="100"/>
          <a:sy n="85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Nonfatal Electrical Injuries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Non-Fatal Injuries Involving
Missed Days of Work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Sheet1!$A$2:$A$30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1012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4806</c:v>
                </c:pt>
                <c:pt idx="1">
                  <c:v>4995</c:v>
                </c:pt>
                <c:pt idx="2">
                  <c:v>6018</c:v>
                </c:pt>
                <c:pt idx="3">
                  <c:v>4744</c:v>
                </c:pt>
                <c:pt idx="4">
                  <c:v>4126</c:v>
                </c:pt>
                <c:pt idx="5">
                  <c:v>3710</c:v>
                </c:pt>
                <c:pt idx="6">
                  <c:v>3910</c:v>
                </c:pt>
                <c:pt idx="7">
                  <c:v>4224</c:v>
                </c:pt>
                <c:pt idx="8">
                  <c:v>3704</c:v>
                </c:pt>
                <c:pt idx="9">
                  <c:v>3394</c:v>
                </c:pt>
                <c:pt idx="10">
                  <c:v>2967</c:v>
                </c:pt>
                <c:pt idx="11">
                  <c:v>2390</c:v>
                </c:pt>
                <c:pt idx="12">
                  <c:v>2650</c:v>
                </c:pt>
                <c:pt idx="13">
                  <c:v>2950</c:v>
                </c:pt>
                <c:pt idx="14">
                  <c:v>2620</c:v>
                </c:pt>
                <c:pt idx="15">
                  <c:v>2540</c:v>
                </c:pt>
                <c:pt idx="16">
                  <c:v>2490</c:v>
                </c:pt>
                <c:pt idx="17">
                  <c:v>2620</c:v>
                </c:pt>
                <c:pt idx="18">
                  <c:v>1890</c:v>
                </c:pt>
                <c:pt idx="19">
                  <c:v>2250</c:v>
                </c:pt>
                <c:pt idx="20">
                  <c:v>1700</c:v>
                </c:pt>
                <c:pt idx="21">
                  <c:v>2090</c:v>
                </c:pt>
                <c:pt idx="22">
                  <c:v>1850</c:v>
                </c:pt>
                <c:pt idx="23">
                  <c:v>2480</c:v>
                </c:pt>
                <c:pt idx="24">
                  <c:v>1640</c:v>
                </c:pt>
                <c:pt idx="25">
                  <c:v>2210</c:v>
                </c:pt>
                <c:pt idx="26">
                  <c:v>1560</c:v>
                </c:pt>
                <c:pt idx="27">
                  <c:v>1900</c:v>
                </c:pt>
                <c:pt idx="28">
                  <c:v>2220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0-400A-948A-862BD8213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892600"/>
        <c:axId val="299890960"/>
      </c:barChart>
      <c:catAx>
        <c:axId val="29989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90960"/>
        <c:crosses val="autoZero"/>
        <c:auto val="1"/>
        <c:lblAlgn val="ctr"/>
        <c:lblOffset val="100"/>
        <c:noMultiLvlLbl val="0"/>
      </c:catAx>
      <c:valAx>
        <c:axId val="29989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9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Fatal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Injuries From Exposure to Electricity by Age Group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20-24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55-64 Years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41</c:v>
                </c:pt>
                <c:pt idx="2">
                  <c:v>35</c:v>
                </c:pt>
                <c:pt idx="3">
                  <c:v>32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2-488B-855E-DAC378613B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20-24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55-64 Years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</c:v>
                </c:pt>
                <c:pt idx="1">
                  <c:v>35</c:v>
                </c:pt>
                <c:pt idx="2">
                  <c:v>27</c:v>
                </c:pt>
                <c:pt idx="3">
                  <c:v>29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2-488B-855E-DAC378613B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20-24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55-64 Years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18</c:v>
                </c:pt>
                <c:pt idx="1">
                  <c:v>46</c:v>
                </c:pt>
                <c:pt idx="2">
                  <c:v>44</c:v>
                </c:pt>
                <c:pt idx="3">
                  <c:v>29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2-488B-855E-DAC378613B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20-24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55-64 Years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18</c:v>
                </c:pt>
                <c:pt idx="1">
                  <c:v>46</c:v>
                </c:pt>
                <c:pt idx="2">
                  <c:v>44</c:v>
                </c:pt>
                <c:pt idx="3">
                  <c:v>29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42-488B-855E-DAC378613B8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20-24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55-64 Years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9</c:v>
                </c:pt>
                <c:pt idx="1">
                  <c:v>41</c:v>
                </c:pt>
                <c:pt idx="2">
                  <c:v>26</c:v>
                </c:pt>
                <c:pt idx="3">
                  <c:v>23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42-488B-855E-DAC378613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618104"/>
        <c:axId val="379616464"/>
      </c:barChart>
      <c:catAx>
        <c:axId val="37961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616464"/>
        <c:crosses val="autoZero"/>
        <c:auto val="1"/>
        <c:lblAlgn val="ctr"/>
        <c:lblOffset val="100"/>
        <c:noMultiLvlLbl val="0"/>
      </c:catAx>
      <c:valAx>
        <c:axId val="37961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61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l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245" y="1"/>
            <a:ext cx="4028156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760"/>
            <a:ext cx="4028158" cy="3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l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245" y="6659760"/>
            <a:ext cx="4028156" cy="3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A97D21E-8AB3-4B0F-935A-1E2B546D8E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2892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l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12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7050"/>
            <a:ext cx="3502025" cy="262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6" y="3330483"/>
            <a:ext cx="7436270" cy="315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760"/>
            <a:ext cx="4028158" cy="3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l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120" y="6659760"/>
            <a:ext cx="4028158" cy="3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5D85183-39CE-4335-88AE-761BFA5738A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89210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8448" indent="-287865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1458" indent="-230292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2041" indent="-230292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2625" indent="-230292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320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3791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4375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495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3DCF13E-24C1-433C-9524-BE08FDB766B2}" type="slidenum">
              <a:rPr lang="ru-RU" altLang="en-US" smtClean="0"/>
              <a:pPr algn="r" eaLnBrk="1" hangingPunct="1"/>
              <a:t>1</a:t>
            </a:fld>
            <a:endParaRPr lang="ru-RU" altLang="en-US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5266120" y="6658555"/>
            <a:ext cx="4028158" cy="3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888" indent="-28892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700" indent="-230188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9250" indent="-23177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213" indent="-23177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B9E272-E150-4B18-8079-88B2E97475C2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66" y="3330483"/>
            <a:ext cx="7436270" cy="3154559"/>
          </a:xfrm>
          <a:noFill/>
        </p:spPr>
        <p:txBody>
          <a:bodyPr lIns="93176" tIns="46588" rIns="93176" bIns="46588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335286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06447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877608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087FD596-767A-BD8D-F7B6-0C7A86283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AFF81378-54D8-7B16-AA65-C96C2D91F1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9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5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2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1120347"/>
            <a:ext cx="6838308" cy="3442130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4566674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11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6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0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9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0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12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05B36110-ADC3-17AD-5AAA-23A4B74C75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10600" y="64008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fld id="{B5975DE6-0631-4050-86C7-0154B6BBE92B}" type="slidenum">
              <a:rPr lang="ru-RU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defRPr/>
              </a:pPr>
              <a:t>‹#›</a:t>
            </a:fld>
            <a:endParaRPr lang="ru-RU" altLang="en-US" sz="1200">
              <a:solidFill>
                <a:schemeClr val="tx1"/>
              </a:solidFill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3A249D16-7196-C4D7-131F-8AF9538BA3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  <p:pic>
        <p:nvPicPr>
          <p:cNvPr id="8" name="Picture 7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6B48EAC-3475-73D1-DD81-31750C24722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0" y="178913"/>
            <a:ext cx="1027088" cy="6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illustrations/%E0%B8%84%E0%B8%A7%E0%B8%B2%E0%B8%A1%E0%B8%9B%E0%B8%A5%E0%B8%AD%E0%B8%94%E0%B8%A0%E0%B8%B1%E0%B8%A2%E0%B9%83%E0%B8%99%E0%B8%AD%E0%B8%B8%E0%B8%95%E0%B8%AA%E0%B8%B2%E0%B8%AB%E0%B8%81%E0%B8%A3%E0%B8%A3%E0%B8%A1-%E0%B9%84%E0%B8%9F%E0%B8%9F%E0%B9%89%E0%B8%B2-1492062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0%90%EC%A0%8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u.moe/w/%EA%B0%90%EC%A0%8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videos/search?q=watthour+meter+explosions&amp;&amp;view=detail&amp;mid=48AE3383974D4CCE463F48AE3383974D4CCE463F&amp;&amp;FORM=VRDGAR&amp;ru=%2Fvideos%2Fsearch%3Fq%3Dwatthour%2520meter%2520explosions%26qs%3Dn%26form%3DQBVDMH%26%3D%2525eManage%2520Your%2520Search%2520History%2525E%26sp%3D-1%26pq%3Dwatthour%2520meter%2520explosions%26sc%3D0-25%26sk%3D%26cvid%3D137F6DBB702041A2AD4994F2DD660726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safety-firs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434-text-symbol-question-mark-computer-graphics-3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youtu.be/2Xoyb9M5-EA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sol-glissant-slippery-when-wet-98671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prmario.hatenablog.jp/entry/right-question-for-ux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tesco-advent.com/" TargetMode="External"/><Relationship Id="rId4" Type="http://schemas.openxmlformats.org/officeDocument/2006/relationships/hyperlink" Target="mailto:john@samscometering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orrosive-hazard-warning-sign-vector-imag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ution-flammable-industrial-safety-149155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ndustrial-safety-electric-danger-1492062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illustrations/%E0%B8%84%E0%B8%A7%E0%B8%B2%E0%B8%A1%E0%B8%9B%E0%B8%A5%E0%B8%AD%E0%B8%94%E0%B8%A0%E0%B8%B1%E0%B8%A2%E0%B9%83%E0%B8%99%E0%B8%AD%E0%B8%B8%E0%B8%95%E0%B8%AA%E0%B8%B2%E0%B8%AB%E0%B8%81%E0%B8%A3%E0%B8%A3%E0%B8%A1-%E0%B9%84%E0%B8%9F%E0%B8%9F%E0%B9%89%E0%B8%B2-1492062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5D2B46-0B8F-1B53-C1CB-251503978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8" y="2650202"/>
            <a:ext cx="6858001" cy="1557595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Calibri"/>
                <a:cs typeface="Calibri"/>
              </a:rPr>
              <a:t>Safety at the </a:t>
            </a:r>
            <a:br>
              <a:rPr lang="en-US" b="0" dirty="0">
                <a:latin typeface="Calibri"/>
                <a:cs typeface="Calibri"/>
              </a:rPr>
            </a:br>
            <a:r>
              <a:rPr lang="en-US" b="0" dirty="0">
                <a:latin typeface="Calibri"/>
                <a:cs typeface="Calibri"/>
              </a:rPr>
              <a:t>Meter Site </a:t>
            </a:r>
            <a:endParaRPr lang="en-US" b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A7BD4D-3651-F226-ABAE-A03090372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Tuesday, July 11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E25F42-E8ED-F5E5-86DC-FFFB782F32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9:00 AM – 10:00 AM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019822-4C26-355C-CC52-CCB070987C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b="1" i="0" u="none" strike="noStrike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John Kretzschmar</a:t>
            </a:r>
            <a:r>
              <a:rPr lang="en-US" sz="16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0480AC0-FE22-BD6A-0023-C1BBC22A5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99" y="6148769"/>
            <a:ext cx="1779156" cy="3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7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Electric Shock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4572000" cy="406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rgbClr val="494B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Electric Shock?</a:t>
            </a:r>
          </a:p>
          <a:p>
            <a:pPr marL="0" indent="0" eaLnBrk="1" hangingPunct="1">
              <a:buNone/>
            </a:pPr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human body conducts electricity well, so it travels through the body with ease.</a:t>
            </a:r>
          </a:p>
          <a:p>
            <a:pPr marL="0" indent="0" algn="just" eaLnBrk="1" hangingPunct="1">
              <a:buNone/>
            </a:pPr>
            <a:endParaRPr lang="en-US" sz="1800" dirty="0">
              <a:solidFill>
                <a:srgbClr val="494B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 can incur organ damage even if there is only a minor burn on the skin. </a:t>
            </a:r>
          </a:p>
          <a:p>
            <a:pPr marL="0" indent="0" algn="just" eaLnBrk="1" hangingPunct="1">
              <a:buNone/>
            </a:pPr>
            <a:endParaRPr lang="en-US" sz="1800" dirty="0">
              <a:solidFill>
                <a:srgbClr val="494B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most common areas injured by electric shock are the heart, muscles, and brain.</a:t>
            </a:r>
          </a:p>
        </p:txBody>
      </p:sp>
      <p:pic>
        <p:nvPicPr>
          <p:cNvPr id="3" name="Picture 2" descr="A yellow sign with a black arrow&#10;&#10;Description automatically generated with medium confidence">
            <a:extLst>
              <a:ext uri="{FF2B5EF4-FFF2-40B4-BE49-F238E27FC236}">
                <a16:creationId xmlns:a16="http://schemas.microsoft.com/office/drawing/2014/main" id="{A3CECF80-1D77-C98C-C49A-4CC6D7A5D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6152" y="3124200"/>
            <a:ext cx="2640168" cy="23431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EF4A1F-E815-EEEA-77F0-2C611FCCE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3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Electric Shock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D084363-625C-947C-5193-FFE097744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09087"/>
              </p:ext>
            </p:extLst>
          </p:nvPr>
        </p:nvGraphicFramePr>
        <p:xfrm>
          <a:off x="1714500" y="2286000"/>
          <a:ext cx="5715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046">
                  <a:extLst>
                    <a:ext uri="{9D8B030D-6E8A-4147-A177-3AD203B41FA5}">
                      <a16:colId xmlns:a16="http://schemas.microsoft.com/office/drawing/2014/main" val="3284720382"/>
                    </a:ext>
                  </a:extLst>
                </a:gridCol>
                <a:gridCol w="4408954">
                  <a:extLst>
                    <a:ext uri="{9D8B030D-6E8A-4147-A177-3AD203B41FA5}">
                      <a16:colId xmlns:a16="http://schemas.microsoft.com/office/drawing/2014/main" val="273639801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61178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Barely noticeable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58405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current before you can’t let go</a:t>
                      </a:r>
                    </a:p>
                  </a:txBody>
                  <a:tcPr>
                    <a:solidFill>
                      <a:srgbClr val="EAB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5644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Paralysis of respiratory muscles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89918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Ventricular fibrillation starts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143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Amps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Cardiac standstill and organ damage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84667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B08DFA-7A0D-C094-B21F-1A978E842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5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6259"/>
            <a:ext cx="7146323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ts val="1800"/>
              </a:spcBef>
            </a:pPr>
            <a:r>
              <a:rPr lang="en-US" altLang="en-US" dirty="0">
                <a:latin typeface="+mj-lt"/>
              </a:rPr>
              <a:t>Electrical Safety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1996949"/>
            <a:ext cx="3124200" cy="39512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shocks and electrocution are common threats to utility worker safety.</a:t>
            </a: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2020, 126 workers died due to exposure to electricity.</a:t>
            </a: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This represents a 24% decrease over 2019.</a:t>
            </a: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This also represents the fewest fatal electrical injuries in nearly 30 years.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42181-E538-675B-2E03-29EC737BD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830" y="2336549"/>
            <a:ext cx="4828970" cy="3272089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924A77-86F6-DD9F-CD97-4D7097C96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8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Electrical Safety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B66CE06-59F0-63F1-28A9-2A8B25C69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895594"/>
              </p:ext>
            </p:extLst>
          </p:nvPr>
        </p:nvGraphicFramePr>
        <p:xfrm>
          <a:off x="4545330" y="2133600"/>
          <a:ext cx="4114800" cy="330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33BD8C-F2CF-6FDA-9DF7-0A8C59C5A0D9}"/>
              </a:ext>
            </a:extLst>
          </p:cNvPr>
          <p:cNvSpPr txBox="1"/>
          <p:nvPr/>
        </p:nvSpPr>
        <p:spPr>
          <a:xfrm>
            <a:off x="457200" y="2667000"/>
            <a:ext cx="406146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Nonfatal electrical injuries involving missed days of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In 2020 the median number of missed days from direct exposure to electricity, 220V or less was 3 days.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In 2020 the median number of missed days from direct exposure to electricity, greater than 220V was 7 days.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22505F-1BF7-EFF5-50F6-D8D53FD5E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9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Electrical Safety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0330E699-7CE3-840B-2DDA-B6CEDE0B5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219238"/>
              </p:ext>
            </p:extLst>
          </p:nvPr>
        </p:nvGraphicFramePr>
        <p:xfrm>
          <a:off x="609600" y="1600200"/>
          <a:ext cx="7924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21CB37-E9C0-1202-D7FC-2A47AFA0A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2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Arc Fault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94515-4141-7F51-0AA9-1738F7F8C6A3}"/>
              </a:ext>
            </a:extLst>
          </p:cNvPr>
          <p:cNvSpPr txBox="1"/>
          <p:nvPr/>
        </p:nvSpPr>
        <p:spPr>
          <a:xfrm>
            <a:off x="762000" y="2514600"/>
            <a:ext cx="3733800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an Arc Fault?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Arc Fault is a type of electrical fault that that results from the breakdown of an insulating medium between two conductors where the energy is sufficient to sustain an arc across open air.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494A3CA-FF09-19FA-0B9E-BA5299F2B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53000" y="2266560"/>
            <a:ext cx="3429000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71B68-EEFE-0A3A-7504-24E192175587}"/>
              </a:ext>
            </a:extLst>
          </p:cNvPr>
          <p:cNvSpPr txBox="1"/>
          <p:nvPr/>
        </p:nvSpPr>
        <p:spPr>
          <a:xfrm>
            <a:off x="1143000" y="6937508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educator-resources/owl-across-disciplines/owl-across-the-disciplines-grammar-and-usag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016EBE-963A-C147-1E1B-894D0EFAA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6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502C0-71B2-AA03-B4DE-85D06EC9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69279" y="1905000"/>
            <a:ext cx="2941053" cy="3810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ABD51E-5754-64DC-4E78-257961CA6F2C}"/>
              </a:ext>
            </a:extLst>
          </p:cNvPr>
          <p:cNvSpPr txBox="1"/>
          <p:nvPr/>
        </p:nvSpPr>
        <p:spPr>
          <a:xfrm>
            <a:off x="399449" y="1600200"/>
            <a:ext cx="5086952" cy="522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an Arc Flash?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algn="just"/>
            <a:r>
              <a:rPr lang="en-US" dirty="0"/>
              <a:t>An Arc Flash in an event that occurs when electrical current flows through an air gap between conductors.</a:t>
            </a:r>
          </a:p>
          <a:p>
            <a:pPr algn="just">
              <a:spcBef>
                <a:spcPts val="0"/>
              </a:spcBef>
            </a:pPr>
            <a:endParaRPr lang="en-US" sz="800" dirty="0"/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 flash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cause extreme amounts of light and immense heat of more than 19,000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can result  in 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explosive pressure wave called an arc blast. </a:t>
            </a:r>
          </a:p>
          <a:p>
            <a:pPr algn="just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These forces combine to create a hazardous condition that can vaporize metal, destroy equipment, and pose a significant hazard to anyone in the vicinity.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221D9-7174-FBA1-03A9-94C922F1B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7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 Flash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BD51E-5754-64DC-4E78-257961CA6F2C}"/>
              </a:ext>
            </a:extLst>
          </p:cNvPr>
          <p:cNvSpPr txBox="1"/>
          <p:nvPr/>
        </p:nvSpPr>
        <p:spPr>
          <a:xfrm>
            <a:off x="399449" y="1600200"/>
            <a:ext cx="5391752" cy="289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 Flash can also be caused by: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Common causes are the accidentally touching of a test probe to the wrong surface or a slipped tool.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293C4-5B1A-9F57-CA27-54F6705F7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981200"/>
            <a:ext cx="3023603" cy="4031471"/>
          </a:xfrm>
          <a:prstGeom prst="rect">
            <a:avLst/>
          </a:prstGeom>
          <a:effectLst>
            <a:glow>
              <a:schemeClr val="accent1"/>
            </a:glow>
            <a:softEdge rad="101600"/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37CBB2-C56A-77F1-6F69-7AE06066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2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BD51E-5754-64DC-4E78-257961CA6F2C}"/>
              </a:ext>
            </a:extLst>
          </p:cNvPr>
          <p:cNvSpPr txBox="1"/>
          <p:nvPr/>
        </p:nvSpPr>
        <p:spPr>
          <a:xfrm>
            <a:off x="399449" y="1600200"/>
            <a:ext cx="5391752" cy="403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 Flash can also be caused by: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Sparks due to breaks or gaps in the insulation of the conductors.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Equipment failure, improper insulation, substandard parts or substandard material.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Magnetic fields created by dust, corrosion and other impurities can cause ionization of the surrounding air creating a path for a resulting flash.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759E8-2286-A68B-CDFA-CFD2818D9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582" y="2514600"/>
            <a:ext cx="3023603" cy="370777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20F83-F497-303C-9A84-178EA60D1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68189" y="2297591"/>
            <a:ext cx="2576362" cy="333756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38CE0-18C6-FFCC-D3B2-72E051350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3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136525"/>
            <a:ext cx="7469658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 (PPE)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11F001-4BB0-694E-F0E6-F8823AB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52391" y="1325227"/>
            <a:ext cx="4239217" cy="48107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E9B85-2293-392F-1197-9625622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689" y="2126715"/>
            <a:ext cx="1276667" cy="1035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1355A-74D0-631B-D1D4-0626937B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188" y="3696006"/>
            <a:ext cx="1005257" cy="756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131B81-5DDB-7BC1-8974-AF6D27CDA629}"/>
              </a:ext>
            </a:extLst>
          </p:cNvPr>
          <p:cNvSpPr txBox="1"/>
          <p:nvPr/>
        </p:nvSpPr>
        <p:spPr>
          <a:xfrm>
            <a:off x="48839" y="12196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This is why we wear our PPE.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9032D-160A-3D0A-FDB7-27BA9F313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9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Meter Safety</a:t>
            </a:r>
          </a:p>
        </p:txBody>
      </p:sp>
      <p:sp>
        <p:nvSpPr>
          <p:cNvPr id="3075" name="Rectangle 3" descr="YOU are responsible for your own safety on the job!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are responsible for your own safety on the job!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F09633-75E5-4A23-711A-1110ACDED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5100" y="2362200"/>
            <a:ext cx="3429000" cy="3429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5055B3-97D5-9567-B5DF-CBEE8DECE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9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36525"/>
            <a:ext cx="7815649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 (PPE)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11F001-4BB0-694E-F0E6-F8823AB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0" y="1578540"/>
            <a:ext cx="3843037" cy="45259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E9B85-2293-392F-1197-9625622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03" y="2911360"/>
            <a:ext cx="1276667" cy="103528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AE2B80A6-5FAC-D54A-7D42-C50CF1FB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94706"/>
            <a:ext cx="79248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Protective Equipment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Leathers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Rubber Gloves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Face Shield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 Clothing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Safety Shoes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Insulated Tools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1355A-74D0-631B-D1D4-0626937B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842" y="4162806"/>
            <a:ext cx="1005257" cy="75647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44AB6-F678-3466-3D20-61A76CDE1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9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36525"/>
            <a:ext cx="7587049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 (PPE)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11F001-4BB0-694E-F0E6-F8823AB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3255580" y="1263443"/>
            <a:ext cx="4239217" cy="48107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87F78-5F0A-B726-F2D6-EE2E45A31CD9}"/>
              </a:ext>
            </a:extLst>
          </p:cNvPr>
          <p:cNvSpPr txBox="1"/>
          <p:nvPr/>
        </p:nvSpPr>
        <p:spPr>
          <a:xfrm>
            <a:off x="457200" y="2108638"/>
            <a:ext cx="3047117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 PPE categories range from 1 to 4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 PPE Category level 1 is the lowest risk level.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 PPE Category level 4 is the highest risk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E9B85-2293-392F-1197-9625622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029" y="2155077"/>
            <a:ext cx="1534251" cy="124416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6C18B8-85D0-F88D-8B42-E765ECF4A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75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 Common Scenario?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5862" y="1828800"/>
            <a:ext cx="4724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crew arrives at a worksite, exits the vehicle and prepares to begin the assigned task. Everything needed appears to be on hand. But then someone realizes they forgot a piece of PPE on the truck. Thinking that the task will only take a minute, the worker proceeds with the task without the PPE.</a:t>
            </a:r>
          </a:p>
          <a:p>
            <a:pPr marL="0" indent="0" algn="l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next thing you know, you’ve got a face full of something that, at the very least could inconvenience you, if not create a lifelong issue.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</p:txBody>
      </p:sp>
      <p:pic>
        <p:nvPicPr>
          <p:cNvPr id="8" name="Picture 7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17378BFE-5E7F-6BC1-F7D7-B111FAC08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0262" y="2133600"/>
            <a:ext cx="3657600" cy="3657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605871-53F0-6E52-14A3-B33A8D7F0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2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OSHA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with any industry, adhering to and complying with OSHA standards and company safety policies is a vital step in preventing injuries. OSHA standards that apply to the utilities industry include:</a:t>
            </a:r>
          </a:p>
          <a:p>
            <a:pPr marL="0" indent="0" algn="l">
              <a:buNone/>
            </a:pPr>
            <a:endParaRPr lang="en-US" sz="18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Electrical – General Requirements (1910.303)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Electrical – Wiring Methods (1910.305)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Power Generation, Transmission, and Distribution (1910.269)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 Protective Equipment, Subpart I (1910)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 Protection (1926.501)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Communication (1910.1200)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Respiratory Protection (1910.134)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Lockout/Tagout (1910.147)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12911D-A1E4-BE4D-375F-593AF5DC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1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Basic Safety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D506B-E675-4D82-946A-75AE4298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23" y="1981200"/>
            <a:ext cx="3897953" cy="407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8E92D4-2DF3-F93B-CAD1-1B339C4A3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09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6250" y="224501"/>
            <a:ext cx="7146323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How Bad Can Things Get?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C8AEB3A-71C2-A4D8-06BE-96934706A46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645025" y="2174875"/>
            <a:ext cx="4041775" cy="33115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Many thanks to Dominion Power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https://youtu.be/2Xoyb9M5-EA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Rubber Gloves and FR 4:10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Meter enclosure shorted out 10:48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Back feed from generator 19:34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AF01C-3439-266C-404A-E54CB55E0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8" r="28682" b="-1"/>
          <a:stretch/>
        </p:blipFill>
        <p:spPr>
          <a:xfrm>
            <a:off x="457200" y="2174875"/>
            <a:ext cx="4040188" cy="3951288"/>
          </a:xfrm>
          <a:prstGeom prst="rect">
            <a:avLst/>
          </a:prstGeom>
          <a:noFill/>
          <a:effectLst>
            <a:softEdge rad="139700"/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97AF59-2BA1-3137-BD04-7C493C2D05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36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43375"/>
            <a:ext cx="7146323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Field Audits/Troubleshooting/Testing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C1C9EBF-2786-D7CC-D82C-284FBC1BB946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67875" y="1815941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Always approach an electrical service with caution and while wearing your full PPE.  Why?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Never stand directly in front of the meter when removing the meter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Before you even open the box or get the cover off….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Live box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Bees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Other live animals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Broken Seal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Cover dropping off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Uneven terrain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39BD8-62AE-3387-1C2F-2D859153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71" y="2174875"/>
            <a:ext cx="4041775" cy="3233420"/>
          </a:xfrm>
          <a:prstGeom prst="rect">
            <a:avLst/>
          </a:prstGeom>
          <a:noFill/>
          <a:effectLst>
            <a:softEdge rad="152400"/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BB9647-4598-6252-96C0-0F4AADA574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4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304800"/>
            <a:ext cx="7146323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Field Audits/Troubleshooting/Testing</a:t>
            </a:r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556948BC-ADD6-0B80-0AA1-E2594509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743325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57C60C-EE1A-7A9B-1858-B71123903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30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Field Audits/Troubleshooting/Testing</a:t>
            </a:r>
          </a:p>
        </p:txBody>
      </p:sp>
      <p:pic>
        <p:nvPicPr>
          <p:cNvPr id="3" name="Picture 8" descr="https://i.imgur.com/QlsFIaz.jpg">
            <a:extLst>
              <a:ext uri="{FF2B5EF4-FFF2-40B4-BE49-F238E27FC236}">
                <a16:creationId xmlns:a16="http://schemas.microsoft.com/office/drawing/2014/main" id="{D2AD17B2-E615-FBC3-3FC5-E9F3381D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F638DA-EC55-427C-0889-EDE1E81A6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13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6259"/>
            <a:ext cx="9658350" cy="68773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Issues to Look For Once the box is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490B6-938F-5A1C-7DE5-3BD208653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58" r="7341"/>
          <a:stretch/>
        </p:blipFill>
        <p:spPr>
          <a:xfrm>
            <a:off x="457200" y="1840308"/>
            <a:ext cx="3810000" cy="4269776"/>
          </a:xfrm>
          <a:prstGeom prst="rect">
            <a:avLst/>
          </a:prstGeom>
          <a:noFill/>
          <a:effectLst>
            <a:softEdge rad="1778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7164D-17E1-CE79-8C52-5B0058AD9537}"/>
              </a:ext>
            </a:extLst>
          </p:cNvPr>
          <p:cNvSpPr txBox="1"/>
          <p:nvPr/>
        </p:nvSpPr>
        <p:spPr>
          <a:xfrm>
            <a:off x="4648200" y="1838211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Open line – open line side connection to the meter socket.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neutral – missing neutral connection to the center lug in the meter socket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Cross phase condition – cross wiring between the test block and the meter socket.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Hidden jumpers: line to load – diversion on both legs.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Dead Short - dead short phase to ground on the load side of one leg of the socket.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Partial Short - partial short phase to ground on the load side of one leg of the socket.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ACB504-5B23-EBC1-5B72-131E314AD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5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36525"/>
            <a:ext cx="7208107" cy="6798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#1: Falls and Falling Objects 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Approximately 19,565 people die in the U.S. annually due to injuries caused by unintentional falls.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Slips, trip and fall injuries cost employers approximately $40,000 per incident.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 9.2 million people were treated in emergency rooms for fall-related injuries last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0E6225-38BC-FF42-0BBA-B4AF6DEA9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DFCEB8C-3E49-BA19-6CED-BF43FD483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0600" y="3934257"/>
            <a:ext cx="3072470" cy="2711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925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6AA617E-B709-C014-7EAF-23BAD225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953000" cy="24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Socket Pullers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Volt meters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Insulated tools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Specialized tools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8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5" name="Picture 4" descr="Hot Socket Repair Kit">
            <a:extLst>
              <a:ext uri="{FF2B5EF4-FFF2-40B4-BE49-F238E27FC236}">
                <a16:creationId xmlns:a16="http://schemas.microsoft.com/office/drawing/2014/main" id="{A82D037F-A25E-98DC-7201-43829C3C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15788"/>
            <a:ext cx="3268560" cy="217380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083DF-25F9-DAA5-C859-4B2108660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35947"/>
            <a:ext cx="2759020" cy="2207216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0D67C1-553F-DCB4-D8C9-01654729C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9781">
            <a:off x="6735588" y="1937313"/>
            <a:ext cx="1385890" cy="1378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8DB18-6831-07BB-61B5-65D92A1B2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607643"/>
            <a:ext cx="2362200" cy="21410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E790BA-4C18-2D27-E75D-ECD306EB8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55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1A50A4D-FCDB-4608-F58E-E412167DA80E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554882" y="2209800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 Careful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Assume the box is live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Assume there is something live in the box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Treat electricity with respect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Treat all meter boxes with respect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5" name="Picture 4" descr="A person wearing a hard hat and protective gear working on a power line&#10;&#10;Description automatically generated with low confidence">
            <a:extLst>
              <a:ext uri="{FF2B5EF4-FFF2-40B4-BE49-F238E27FC236}">
                <a16:creationId xmlns:a16="http://schemas.microsoft.com/office/drawing/2014/main" id="{5378203A-80A9-5061-8E6A-EEB22BBB1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4" r="23410" b="-3"/>
          <a:stretch/>
        </p:blipFill>
        <p:spPr>
          <a:xfrm>
            <a:off x="4876800" y="2057400"/>
            <a:ext cx="3660775" cy="3578818"/>
          </a:xfrm>
          <a:prstGeom prst="rect">
            <a:avLst/>
          </a:prstGeom>
          <a:noFill/>
          <a:effectLst>
            <a:glow>
              <a:schemeClr val="accent1"/>
            </a:glow>
            <a:softEdge rad="63500"/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6793A9-5A95-1875-30BB-520C50288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886700" cy="93486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648202" y="2209800"/>
            <a:ext cx="3962398" cy="35156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Issues that you may have seen in your service territory?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 you have issues with non-metering personnel performing metering operations?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Unique issues in your service territory?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Safety Issues not discussed?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 your meter techs typically putting safety first?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en-US" sz="2000" dirty="0"/>
          </a:p>
        </p:txBody>
      </p:sp>
      <p:pic>
        <p:nvPicPr>
          <p:cNvPr id="3" name="Picture 2" descr="A picture containing handwear&#10;&#10;Description automatically generated">
            <a:extLst>
              <a:ext uri="{FF2B5EF4-FFF2-40B4-BE49-F238E27FC236}">
                <a16:creationId xmlns:a16="http://schemas.microsoft.com/office/drawing/2014/main" id="{6A432321-881D-63AB-C824-BCD7DCB08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2438400"/>
            <a:ext cx="4038600" cy="2362581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3CED25-25FD-BF8E-6E97-123BB42CC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8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25451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14400" y="5757862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AF6FFF-AF1A-E858-0A32-490AA6ED3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11528D-D380-2C2C-7359-C2359C66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6C8C4-68AB-F941-A420-D50E8F07EB99}"/>
              </a:ext>
            </a:extLst>
          </p:cNvPr>
          <p:cNvSpPr txBox="1"/>
          <p:nvPr/>
        </p:nvSpPr>
        <p:spPr>
          <a:xfrm>
            <a:off x="-114301" y="1301871"/>
            <a:ext cx="88237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John Kretzschmar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SAMSCO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Spartan Armstrong Metering Supply Company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Boiling Springs, SC 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29316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8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4"/>
              </a:rPr>
              <a:t>john@samscometering.com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864.590.2883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5A9B7-31D8-5A60-D39B-025AD053390A}"/>
              </a:ext>
            </a:extLst>
          </p:cNvPr>
          <p:cNvSpPr txBox="1"/>
          <p:nvPr/>
        </p:nvSpPr>
        <p:spPr>
          <a:xfrm>
            <a:off x="504448" y="4451349"/>
            <a:ext cx="8135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presentation can also be found under Meter Conferences and Schools on the </a:t>
            </a:r>
            <a:r>
              <a:rPr lang="en-US" sz="2000" b="0" i="0" u="none" strike="noStrike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TESCO</a:t>
            </a:r>
            <a:r>
              <a:rPr lang="en-US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web site: </a:t>
            </a:r>
            <a:r>
              <a:rPr lang="en-US" sz="2000" b="0" i="0" u="sng" strike="noStrike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www.tescometering.com</a:t>
            </a: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9BC5F69-891C-2253-EDB0-A2E24F6E4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0944"/>
            <a:ext cx="1779156" cy="3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76015"/>
            <a:ext cx="7146323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265906" y="1219200"/>
            <a:ext cx="4040188" cy="3768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#2: Chemical Exposure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Breathing of contaminated air is the most common way that workplace chemicals enter the body.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CDC estimates more than 32 million workers in the US are potentially exposed to chemicals that can be absorbed through the skin.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Roughly 860,000 illnesses resulting from chemical exposure occur in the workplace every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4AD6367-F946-A877-7968-FE677FA5B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5400" y="2174875"/>
            <a:ext cx="3352800" cy="33528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154427-F539-B0D9-E9A5-7962EC59D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5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28600"/>
            <a:ext cx="7146323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1295400"/>
            <a:ext cx="4114800" cy="3006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algn="l" fontAlgn="base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#3: Fire Hazards</a:t>
            </a:r>
          </a:p>
          <a:p>
            <a:pPr marL="0" indent="0" algn="l" fontAlgn="base">
              <a:buNone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structure fire is reported approximately every minute of every day and results in approximately $12 billion in property loss every year.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According to the National Fire Protection Association, there were an estimated 3,340 fires in U.S. office properties per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D6367-F946-A877-7968-FE677FA5B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105400" y="2362979"/>
            <a:ext cx="3352800" cy="29765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C1D367-D1E4-6BFA-3CFE-395A62431E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8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1600200"/>
            <a:ext cx="4572000" cy="4648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algn="l" fontAlgn="base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#4: Electrical Hazards</a:t>
            </a:r>
          </a:p>
          <a:p>
            <a:pPr marL="0" indent="0" algn="l" fontAlgn="base">
              <a:buNone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construction industry accounts for 52% of all electrical fatalities in the US workplace.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 incidents and fatalities were caused by direct worker contact with overhead power lines and contact with machines, tools, and hand-carried metallic objects.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Engineers, electricians, and overhead line workers top the list of professionals who are most exposed to electrical hazards.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most common type of work to result in an electrocution is routine work involving repair and maintenance.</a:t>
            </a:r>
            <a:endParaRPr lang="en-US" altLang="en-US" sz="1300" dirty="0"/>
          </a:p>
        </p:txBody>
      </p:sp>
      <p:pic>
        <p:nvPicPr>
          <p:cNvPr id="3" name="Picture 2" descr="A yellow sign with a black arrow&#10;&#10;Description automatically generated with medium confidence">
            <a:extLst>
              <a:ext uri="{FF2B5EF4-FFF2-40B4-BE49-F238E27FC236}">
                <a16:creationId xmlns:a16="http://schemas.microsoft.com/office/drawing/2014/main" id="{99F35FD6-475F-9E8B-7CC1-310FD1130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1606" y="2362978"/>
            <a:ext cx="3150394" cy="27968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A02CC3-DD70-AEDC-78F3-EE1A1F22F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EC1EB88-42C9-8228-50B4-0C53E1053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6015"/>
            <a:ext cx="7146323" cy="518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small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>
                <a:cs typeface="Calibri" panose="020F0502020204030204" pitchFamily="34" charset="0"/>
              </a:rPr>
              <a:t>Hazards in the Workplace</a:t>
            </a:r>
            <a:endParaRPr lang="en-US" alt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2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295400"/>
            <a:ext cx="4114800" cy="399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 fontAlgn="base">
              <a:buNone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#5: Repetitive Motion Injury</a:t>
            </a:r>
          </a:p>
          <a:p>
            <a:pPr marL="0" indent="0" algn="l" fontAlgn="base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According to the Bureau of Labor Statistics, Repetitive Motion Injury cases accounted for 33% of all worker injury and illness cases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U.S., the costs associated with RMI’s are estimated at $20 billion every year according to OSHA</a:t>
            </a:r>
          </a:p>
          <a:p>
            <a:pPr marL="0" indent="0" eaLnBrk="1" hangingPunct="1">
              <a:buNone/>
            </a:pPr>
            <a:endParaRPr lang="en-US" altLang="en-US" sz="2800" dirty="0">
              <a:latin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3F0DBF-703C-D233-4304-136AA804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59662"/>
            <a:ext cx="2519309" cy="41141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41DB7A-19B8-144F-0F19-ABE6AAE56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E417D8-5985-F20B-75A4-E458671C0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36525"/>
            <a:ext cx="7207250" cy="6794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Hazards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112826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How Dangerous is Metering?</a:t>
            </a:r>
            <a:endParaRPr lang="ru-RU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metering safety good practice guide">
            <a:extLst>
              <a:ext uri="{FF2B5EF4-FFF2-40B4-BE49-F238E27FC236}">
                <a16:creationId xmlns:a16="http://schemas.microsoft.com/office/drawing/2014/main" id="{540C11FF-DA55-37AF-C695-7173B4FF5E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8875" y="2662667"/>
            <a:ext cx="3553671" cy="26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F199CA5-93B6-A024-4C5B-E78800496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57" y="1800348"/>
            <a:ext cx="7924800" cy="442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Electricity is Organized Lightning </a:t>
            </a:r>
            <a:r>
              <a:rPr lang="en-US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– George Carlin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Any Voltage without current will not kill you, but any voltage with current can kill you.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F5DD61-B910-7808-A931-6AD87BEF3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3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Electric Shock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4572000" cy="406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rgbClr val="494B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Electric Shock?</a:t>
            </a:r>
          </a:p>
          <a:p>
            <a:pPr marL="0" indent="0" eaLnBrk="1" hangingPunct="1">
              <a:buNone/>
            </a:pPr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shock is a flow of electrical current through a person's body. </a:t>
            </a:r>
          </a:p>
          <a:p>
            <a:pPr marL="0" indent="0" algn="just" eaLnBrk="1" hangingPunct="1">
              <a:buNone/>
            </a:pPr>
            <a:endParaRPr lang="en-US" sz="1800" b="0" i="0" dirty="0">
              <a:solidFill>
                <a:srgbClr val="494B4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Damage to the skin or internal organs as a result of contact with electrical current is an electric injury. </a:t>
            </a:r>
          </a:p>
          <a:p>
            <a:pPr marL="0" indent="0" algn="just" eaLnBrk="1" hangingPunct="1">
              <a:buNone/>
            </a:pPr>
            <a:endParaRPr lang="en-US" sz="1800" b="0" i="0" dirty="0">
              <a:solidFill>
                <a:srgbClr val="494B4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shock can cause a minor twinge, mild to serious injuries, or death, depending on the circumstances and voltage. </a:t>
            </a:r>
          </a:p>
        </p:txBody>
      </p:sp>
      <p:pic>
        <p:nvPicPr>
          <p:cNvPr id="3" name="Picture 2" descr="A yellow sign with a black arrow&#10;&#10;Description automatically generated with medium confidence">
            <a:extLst>
              <a:ext uri="{FF2B5EF4-FFF2-40B4-BE49-F238E27FC236}">
                <a16:creationId xmlns:a16="http://schemas.microsoft.com/office/drawing/2014/main" id="{A3CECF80-1D77-C98C-C49A-4CC6D7A5D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6152" y="3124200"/>
            <a:ext cx="2640168" cy="23431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20E904-0108-EC58-EA34-CA377D68C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6480"/>
      </p:ext>
    </p:extLst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  <SharedWithUsers xmlns="865caf8b-3888-4957-b682-040f388f7b52">
      <UserInfo>
        <DisplayName>John Kretzschmar</DisplayName>
        <AccountId>51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32F7B-C4EF-41E9-9D1A-CDF8412EB0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056D20-2DAD-4FCC-82D9-48B9C49EFD10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865caf8b-3888-4957-b682-040f388f7b52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f26ee74-1c53-4b01-a982-cec1216b8a0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4E9806D-EC55-403F-B74C-3BBD49BA3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6ee74-1c53-4b01-a982-cec1216b8a00"/>
    <ds:schemaRef ds:uri="865caf8b-3888-4957-b682-040f388f7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9937</TotalTime>
  <Words>1589</Words>
  <Application>Microsoft Office PowerPoint</Application>
  <PresentationFormat>On-screen Show (4:3)</PresentationFormat>
  <Paragraphs>241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Times New Roman</vt:lpstr>
      <vt:lpstr>Segoe UI</vt:lpstr>
      <vt:lpstr>Arial</vt:lpstr>
      <vt:lpstr>Roboto</vt:lpstr>
      <vt:lpstr>Calibri</vt:lpstr>
      <vt:lpstr>AvantGarde</vt:lpstr>
      <vt:lpstr>TESCO Template</vt:lpstr>
      <vt:lpstr>Safety at the  Meter Site </vt:lpstr>
      <vt:lpstr>Meter Safety</vt:lpstr>
      <vt:lpstr>Hazards in the Workplace</vt:lpstr>
      <vt:lpstr>Hazards in the Workplace</vt:lpstr>
      <vt:lpstr>Hazards in the Workplace</vt:lpstr>
      <vt:lpstr>PowerPoint Presentation</vt:lpstr>
      <vt:lpstr>Hazards in the Workplace</vt:lpstr>
      <vt:lpstr>How Dangerous is Metering?</vt:lpstr>
      <vt:lpstr>Electric Shock</vt:lpstr>
      <vt:lpstr>Electric Shock</vt:lpstr>
      <vt:lpstr>Electric Shock</vt:lpstr>
      <vt:lpstr>Electrical Safety</vt:lpstr>
      <vt:lpstr>Electrical Safety</vt:lpstr>
      <vt:lpstr>Electrical Safety</vt:lpstr>
      <vt:lpstr>Arc Fault</vt:lpstr>
      <vt:lpstr>Arc Flash</vt:lpstr>
      <vt:lpstr>Arc Flash</vt:lpstr>
      <vt:lpstr>Arc Flash</vt:lpstr>
      <vt:lpstr>Personal Protection Equipment (PPE)</vt:lpstr>
      <vt:lpstr>Personal Protection Equipment (PPE)</vt:lpstr>
      <vt:lpstr>Personal Protection Equipment (PPE)</vt:lpstr>
      <vt:lpstr>A Common Scenario?</vt:lpstr>
      <vt:lpstr>OSHA</vt:lpstr>
      <vt:lpstr>Basic Safety Rules</vt:lpstr>
      <vt:lpstr>How Bad Can Things Get?</vt:lpstr>
      <vt:lpstr>Field Audits/Troubleshooting/Testing</vt:lpstr>
      <vt:lpstr>Field Audits/Troubleshooting/Testing</vt:lpstr>
      <vt:lpstr>Field Audits/Troubleshooting/Testing</vt:lpstr>
      <vt:lpstr>Issues to Look For Once the box is Open</vt:lpstr>
      <vt:lpstr>Tools</vt:lpstr>
      <vt:lpstr>Summary</vt:lpstr>
      <vt:lpstr>Personal Protection Equipment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Sandy Garcia</cp:lastModifiedBy>
  <cp:revision>165</cp:revision>
  <cp:lastPrinted>2021-06-11T16:16:01Z</cp:lastPrinted>
  <dcterms:created xsi:type="dcterms:W3CDTF">2004-03-09T01:40:14Z</dcterms:created>
  <dcterms:modified xsi:type="dcterms:W3CDTF">2023-06-22T21:00:28Z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  <property fmtid="{D5CDD505-2E9C-101B-9397-08002B2CF9AE}" pid="3" name="MediaServiceImageTags">
    <vt:lpwstr/>
  </property>
</Properties>
</file>