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5" r:id="rId4"/>
  </p:sldMasterIdLst>
  <p:notesMasterIdLst>
    <p:notesMasterId r:id="rId38"/>
  </p:notesMasterIdLst>
  <p:handoutMasterIdLst>
    <p:handoutMasterId r:id="rId39"/>
  </p:handoutMasterIdLst>
  <p:sldIdLst>
    <p:sldId id="390" r:id="rId5"/>
    <p:sldId id="404" r:id="rId6"/>
    <p:sldId id="396" r:id="rId7"/>
    <p:sldId id="424" r:id="rId8"/>
    <p:sldId id="425" r:id="rId9"/>
    <p:sldId id="426" r:id="rId10"/>
    <p:sldId id="423" r:id="rId11"/>
    <p:sldId id="406" r:id="rId12"/>
    <p:sldId id="399" r:id="rId13"/>
    <p:sldId id="410" r:id="rId14"/>
    <p:sldId id="427" r:id="rId15"/>
    <p:sldId id="433" r:id="rId16"/>
    <p:sldId id="434" r:id="rId17"/>
    <p:sldId id="436" r:id="rId18"/>
    <p:sldId id="403" r:id="rId19"/>
    <p:sldId id="431" r:id="rId20"/>
    <p:sldId id="407" r:id="rId21"/>
    <p:sldId id="432" r:id="rId22"/>
    <p:sldId id="408" r:id="rId23"/>
    <p:sldId id="430" r:id="rId24"/>
    <p:sldId id="414" r:id="rId25"/>
    <p:sldId id="418" r:id="rId26"/>
    <p:sldId id="435" r:id="rId27"/>
    <p:sldId id="415" r:id="rId28"/>
    <p:sldId id="419" r:id="rId29"/>
    <p:sldId id="420" r:id="rId30"/>
    <p:sldId id="416" r:id="rId31"/>
    <p:sldId id="417" r:id="rId32"/>
    <p:sldId id="421" r:id="rId33"/>
    <p:sldId id="393" r:id="rId34"/>
    <p:sldId id="422" r:id="rId35"/>
    <p:sldId id="413" r:id="rId36"/>
    <p:sldId id="391" r:id="rId37"/>
  </p:sldIdLst>
  <p:sldSz cx="9144000" cy="6858000" type="screen4x3"/>
  <p:notesSz cx="9296400" cy="70104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00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5090" autoAdjust="0"/>
  </p:normalViewPr>
  <p:slideViewPr>
    <p:cSldViewPr>
      <p:cViewPr varScale="1">
        <p:scale>
          <a:sx n="103" d="100"/>
          <a:sy n="103" d="100"/>
        </p:scale>
        <p:origin x="8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158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l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245" y="1"/>
            <a:ext cx="4028156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760"/>
            <a:ext cx="4028158" cy="35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l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245" y="6659760"/>
            <a:ext cx="4028156" cy="35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A97D21E-8AB3-4B0F-935A-1E2B546D8ED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2892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158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l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120" y="1"/>
            <a:ext cx="4028158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7050"/>
            <a:ext cx="3502025" cy="2627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66" y="3330483"/>
            <a:ext cx="7436270" cy="315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760"/>
            <a:ext cx="4028158" cy="3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l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120" y="6659760"/>
            <a:ext cx="4028158" cy="3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5D85183-39CE-4335-88AE-761BFA5738A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89210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8448" indent="-287865"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1458" indent="-230292"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2041" indent="-230292"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2625" indent="-230292" algn="l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320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3791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4375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495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3DCF13E-24C1-433C-9524-BE08FDB766B2}" type="slidenum">
              <a:rPr lang="ru-RU" altLang="en-US" smtClean="0"/>
              <a:pPr algn="r" eaLnBrk="1" hangingPunct="1"/>
              <a:t>1</a:t>
            </a:fld>
            <a:endParaRPr lang="ru-RU" altLang="en-US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5266120" y="6658555"/>
            <a:ext cx="4028158" cy="35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888" indent="-288925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700" indent="-230188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9250" indent="-231775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213" indent="-231775" algn="l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B9E272-E150-4B18-8079-88B2E97475C2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066" y="3330483"/>
            <a:ext cx="7436270" cy="3154559"/>
          </a:xfrm>
          <a:noFill/>
        </p:spPr>
        <p:txBody>
          <a:bodyPr lIns="93176" tIns="46588" rIns="93176" bIns="46588"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8448" indent="-287865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1458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2041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72625" indent="-230292" algn="l" defTabSz="932362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320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3791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4375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495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049FD43-9CF3-4929-92ED-CAD31DCB0854}" type="slidenum">
              <a:rPr lang="ru-RU" altLang="en-US" smtClean="0"/>
              <a:pPr algn="r" eaLnBrk="1" hangingPunct="1"/>
              <a:t>33</a:t>
            </a:fld>
            <a:endParaRPr lang="ru-RU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7188" y="525463"/>
            <a:ext cx="3505200" cy="26289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066" y="3330483"/>
            <a:ext cx="7436270" cy="3154559"/>
          </a:xfrm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540193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673094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944255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1504950" y="762000"/>
            <a:ext cx="7258050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FC1C85E9-C782-FC86-976E-51CA91B54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93D1D836-9F1C-C58C-40FF-697304F49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444522"/>
            <a:ext cx="2795649" cy="8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0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0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30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5"/>
            <a:ext cx="7208107" cy="679832"/>
          </a:xfrm>
        </p:spPr>
        <p:txBody>
          <a:bodyPr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717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0" y="570261"/>
            <a:ext cx="6838308" cy="3044809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80" y="3672392"/>
            <a:ext cx="68383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280" y="6356350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5FDB225-F00F-47C8-93CF-7F2B75E3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0" y="723014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4253BDD9-DF78-0B89-3365-C93D4DA76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92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14" y="136524"/>
            <a:ext cx="7886700" cy="934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7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365126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38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192" y="136524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86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91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4984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4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06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1884" y="71996"/>
            <a:ext cx="7886700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6" y="861382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260CCA74-DEBD-12CF-67F8-4802BBAFA7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0" y="178913"/>
            <a:ext cx="1027088" cy="627559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A1D49451-5847-56FF-F5B2-A168A4F7C0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10600" y="6400800"/>
            <a:ext cx="36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fld id="{B5975DE6-0631-4050-86C7-0154B6BBE92B}" type="slidenum">
              <a:rPr lang="ru-RU" altLang="en-US" sz="12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defRPr/>
              </a:pPr>
              <a:t>‹#›</a:t>
            </a:fld>
            <a:endParaRPr lang="ru-RU" altLang="en-US" sz="1200">
              <a:solidFill>
                <a:schemeClr val="tx1"/>
              </a:solidFill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A9B43CAE-B16D-1599-9F9B-6CB3EF9A00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dirty="0">
              <a:solidFill>
                <a:schemeClr val="tx1"/>
              </a:solidFill>
              <a:latin typeface="AvantGard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C5950D-5309-3516-49F6-1BDA0EE44E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291823"/>
            <a:ext cx="2286000" cy="4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small" dirty="0" smtClean="0">
          <a:solidFill>
            <a:schemeClr val="accent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h/illustrations/%E0%B8%84%E0%B8%A7%E0%B8%B2%E0%B8%A1%E0%B8%9B%E0%B8%A5%E0%B8%AD%E0%B8%94%E0%B8%A0%E0%B8%B1%E0%B8%A2%E0%B9%83%E0%B8%99%E0%B8%AD%E0%B8%B8%E0%B8%95%E0%B8%AA%E0%B8%B2%E0%B8%AB%E0%B8%81%E0%B8%A3%E0%B8%A3%E0%B8%A1-%E0%B9%84%E0%B8%9F%E0%B8%9F%E0%B9%89%E0%B8%B2-1492062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educator-resources/owl-across-disciplines/owl-across-the-disciplines-grammar-and-usage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A%B0%90%EC%A0%8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u.moe/w/%EA%B0%90%EC%A0%8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ng.com/videos/search?q=watthour+meter+explosions&amp;&amp;view=detail&amp;mid=48AE3383974D4CCE463F48AE3383974D4CCE463F&amp;&amp;FORM=VRDGAR&amp;ru=%2Fvideos%2Fsearch%3Fq%3Dwatthour%2520meter%2520explosions%26qs%3Dn%26form%3DQBVDMH%26%3D%2525eManage%2520Your%2520Search%2520History%2525E%26sp%3D-1%26pq%3Dwatthour%2520meter%2520explosions%26sc%3D0-25%26sk%3D%26cvid%3D137F6DBB702041A2AD4994F2DD660726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safety-firs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youtu.be/2Xoyb9M5-EA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sol-glissant-slippery-when-wet-98671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prmario.hatenablog.jp/entry/right-question-for-ux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ohn@samscometering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hyperlink" Target="http://www.tesco-adven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corrosive-hazard-warning-sign-vector-imag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ution-flammable-industrial-safety-1491550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ndustrial-safety-electric-danger-1492062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h/illustrations/%E0%B8%84%E0%B8%A7%E0%B8%B2%E0%B8%A1%E0%B8%9B%E0%B8%A5%E0%B8%AD%E0%B8%94%E0%B8%A0%E0%B8%B1%E0%B8%A2%E0%B9%83%E0%B8%99%E0%B8%AD%E0%B8%B8%E0%B8%95%E0%B8%AA%E0%B8%B2%E0%B8%AB%E0%B8%81%E0%B8%A3%E0%B8%A3%E0%B8%A1-%E0%B9%84%E0%B8%9F%E0%B8%9F%E0%B9%89%E0%B8%B2-1492062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5D2B46-0B8F-1B53-C1CB-251503978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675" y="1870306"/>
            <a:ext cx="6858001" cy="1557595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Meter Safety 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4D006-4DB6-D315-9FA3-3E3D75B8CC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9146" y="4403958"/>
            <a:ext cx="4886079" cy="8280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Wednesday, July 12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73CE7B-6230-2F83-0C95-D64936973A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79036" y="4745468"/>
            <a:ext cx="3244850" cy="2711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Arial"/>
                <a:cs typeface="Arial"/>
              </a:rPr>
              <a:t>11:00 AM-12:00 PM</a:t>
            </a: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24A77B-449C-65F8-3095-F15E70B5BF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51144" y="5045938"/>
            <a:ext cx="3672742" cy="27702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000" dirty="0">
                <a:latin typeface="Arial"/>
                <a:cs typeface="Arial"/>
              </a:rPr>
              <a:t>John Kretzschmar, SAMSCO 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E11900-38DA-D62F-B1B6-3A77EAA1BF73}"/>
              </a:ext>
            </a:extLst>
          </p:cNvPr>
          <p:cNvSpPr txBox="1"/>
          <p:nvPr/>
        </p:nvSpPr>
        <p:spPr>
          <a:xfrm>
            <a:off x="5583115" y="5407269"/>
            <a:ext cx="32971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4278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Arial" charset="0"/>
              </a:rPr>
              <a:t>Electric Shock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70038"/>
            <a:ext cx="4572000" cy="406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600" b="0" i="0" dirty="0">
              <a:solidFill>
                <a:srgbClr val="494B4C"/>
              </a:solidFill>
              <a:effectLst/>
              <a:latin typeface="Roboto" panose="02000000000000000000" pitchFamily="2" charset="0"/>
            </a:endParaRPr>
          </a:p>
          <a:p>
            <a:pPr marL="0" indent="0" algn="ctr" eaLnBrk="1" hangingPunct="1">
              <a:buNone/>
            </a:pPr>
            <a:r>
              <a:rPr lang="en-US" sz="2400" dirty="0">
                <a:solidFill>
                  <a:srgbClr val="494B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Electric Shock?</a:t>
            </a:r>
          </a:p>
          <a:p>
            <a:pPr marL="0" indent="0" eaLnBrk="1" hangingPunct="1">
              <a:buNone/>
            </a:pPr>
            <a:endParaRPr lang="en-US" sz="1600" b="0" i="0" dirty="0">
              <a:solidFill>
                <a:srgbClr val="494B4C"/>
              </a:solidFill>
              <a:effectLst/>
              <a:latin typeface="Roboto" panose="02000000000000000000" pitchFamily="2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human body conducts electricity well, so it travels through the body with ease.</a:t>
            </a:r>
          </a:p>
          <a:p>
            <a:pPr marL="0" indent="0" algn="just" eaLnBrk="1" hangingPunct="1">
              <a:buNone/>
            </a:pPr>
            <a:endParaRPr lang="en-US" sz="1800" dirty="0">
              <a:solidFill>
                <a:srgbClr val="494B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 can incur organ damage even if there is only a minor burn on the skin. </a:t>
            </a:r>
          </a:p>
          <a:p>
            <a:pPr marL="0" indent="0" algn="just" eaLnBrk="1" hangingPunct="1">
              <a:buNone/>
            </a:pPr>
            <a:endParaRPr lang="en-US" sz="1800" dirty="0">
              <a:solidFill>
                <a:srgbClr val="494B4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most common areas injured by electric shock are the heart, muscles, and brain.</a:t>
            </a:r>
          </a:p>
        </p:txBody>
      </p:sp>
      <p:pic>
        <p:nvPicPr>
          <p:cNvPr id="3" name="Picture 2" descr="A yellow sign with a black arrow&#10;&#10;Description automatically generated with medium confidence">
            <a:extLst>
              <a:ext uri="{FF2B5EF4-FFF2-40B4-BE49-F238E27FC236}">
                <a16:creationId xmlns:a16="http://schemas.microsoft.com/office/drawing/2014/main" id="{A3CECF80-1D77-C98C-C49A-4CC6D7A5D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6152" y="3124200"/>
            <a:ext cx="2640168" cy="234314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6F6570-CD65-5835-CE0D-8F9BBCBE4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3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Arial" charset="0"/>
              </a:rPr>
              <a:t>Electric Shock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D084363-625C-947C-5193-FFE097744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709087"/>
              </p:ext>
            </p:extLst>
          </p:nvPr>
        </p:nvGraphicFramePr>
        <p:xfrm>
          <a:off x="1714500" y="2286000"/>
          <a:ext cx="57150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046">
                  <a:extLst>
                    <a:ext uri="{9D8B030D-6E8A-4147-A177-3AD203B41FA5}">
                      <a16:colId xmlns:a16="http://schemas.microsoft.com/office/drawing/2014/main" val="3284720382"/>
                    </a:ext>
                  </a:extLst>
                </a:gridCol>
                <a:gridCol w="4408954">
                  <a:extLst>
                    <a:ext uri="{9D8B030D-6E8A-4147-A177-3AD203B41FA5}">
                      <a16:colId xmlns:a16="http://schemas.microsoft.com/office/drawing/2014/main" val="2736398017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61178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mA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Barely noticeable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584056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mA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Maximum current before you can’t let go</a:t>
                      </a:r>
                    </a:p>
                  </a:txBody>
                  <a:tcPr>
                    <a:solidFill>
                      <a:srgbClr val="EAB2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5644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mA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Paralysis of respiratory muscles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89918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mA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Ventricular fibrillation starts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8143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Amps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Cardiac standstill and organ damage</a:t>
                      </a:r>
                    </a:p>
                  </a:txBody>
                  <a:tcPr>
                    <a:solidFill>
                      <a:srgbClr val="EAB200">
                        <a:alpha val="9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84667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1F8FDB-4501-FE9B-9F2F-214B442C2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5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Arial" charset="0"/>
              </a:rPr>
              <a:t>Work Injuries</a:t>
            </a:r>
          </a:p>
        </p:txBody>
      </p:sp>
      <p:pic>
        <p:nvPicPr>
          <p:cNvPr id="2" name="Picture 1" descr="A picture containing text, screenshot, diagram, parallel&#10;&#10;Description automatically generated">
            <a:extLst>
              <a:ext uri="{FF2B5EF4-FFF2-40B4-BE49-F238E27FC236}">
                <a16:creationId xmlns:a16="http://schemas.microsoft.com/office/drawing/2014/main" id="{5E7D5593-8B85-D973-9BE3-B583AF0A7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89017"/>
            <a:ext cx="6286500" cy="466997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F380F8-896B-5DFC-7B4A-0AAC07B66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Arial" charset="0"/>
              </a:rPr>
              <a:t>Work Injuries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052B4-7630-3EA4-7437-D6ACB085A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22" y="1066800"/>
            <a:ext cx="7208106" cy="512126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CB6EF9-60F7-36B6-A752-0237033C0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5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Arial" charset="0"/>
              </a:rPr>
              <a:t>Heat Exposure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734D2-17E4-F489-B476-B43687F4C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7239000" cy="491705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C26D2-F317-33CA-0D5C-BE9133BF5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8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Arc Fault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94515-4141-7F51-0AA9-1738F7F8C6A3}"/>
              </a:ext>
            </a:extLst>
          </p:cNvPr>
          <p:cNvSpPr txBox="1"/>
          <p:nvPr/>
        </p:nvSpPr>
        <p:spPr>
          <a:xfrm>
            <a:off x="762000" y="2514600"/>
            <a:ext cx="3733800" cy="256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is an Arc Fault?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 Arc Fault is a type of electrical fault that that results from the breakdown of an insulating medium between two conductors where the energy is sufficient to sustain an arc across open air.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494A3CA-FF09-19FA-0B9E-BA5299F2B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53000" y="2266560"/>
            <a:ext cx="3429000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871B68-EEFE-0A3A-7504-24E192175587}"/>
              </a:ext>
            </a:extLst>
          </p:cNvPr>
          <p:cNvSpPr txBox="1"/>
          <p:nvPr/>
        </p:nvSpPr>
        <p:spPr>
          <a:xfrm>
            <a:off x="1143000" y="6937508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wl.excelsior.edu/educator-resources/owl-across-disciplines/owl-across-the-disciplines-grammar-and-usag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16B00F-B38B-3BAB-CA16-A331C9F97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60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Arc Flash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502C0-71B2-AA03-B4DE-85D06EC9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69279" y="1905000"/>
            <a:ext cx="2941053" cy="3810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ABD51E-5754-64DC-4E78-257961CA6F2C}"/>
              </a:ext>
            </a:extLst>
          </p:cNvPr>
          <p:cNvSpPr txBox="1"/>
          <p:nvPr/>
        </p:nvSpPr>
        <p:spPr>
          <a:xfrm>
            <a:off x="399449" y="1600200"/>
            <a:ext cx="5086952" cy="522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an Arc Flash?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algn="just"/>
            <a:r>
              <a:rPr lang="en-US" dirty="0"/>
              <a:t>An Arc Flash in an event that occurs when electrical current flows through an air gap between conductors.</a:t>
            </a:r>
          </a:p>
          <a:p>
            <a:pPr algn="just">
              <a:spcBef>
                <a:spcPts val="0"/>
              </a:spcBef>
            </a:pPr>
            <a:endParaRPr lang="en-US" sz="800" dirty="0"/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arc flash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cause extreme amounts of light and immense heat of more than 19,000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can result  in 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explosive pressure wave called an arc blast. </a:t>
            </a:r>
          </a:p>
          <a:p>
            <a:pPr algn="just">
              <a:spcBef>
                <a:spcPts val="0"/>
              </a:spcBef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These forces combine to create a hazardous condition that can vaporize metal, destroy equipment, and pose a significant hazard to anyone in the vicinity.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53EDD2-2063-6B4E-A0BB-26651B3F7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70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Arc Flash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BD51E-5754-64DC-4E78-257961CA6F2C}"/>
              </a:ext>
            </a:extLst>
          </p:cNvPr>
          <p:cNvSpPr txBox="1"/>
          <p:nvPr/>
        </p:nvSpPr>
        <p:spPr>
          <a:xfrm>
            <a:off x="399449" y="1600200"/>
            <a:ext cx="5391752" cy="289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Arc Flash can also be caused by: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Common causes are the accidentally touching of a test probe to the wrong surface or a slipped tool.</a:t>
            </a:r>
          </a:p>
          <a:p>
            <a:pPr algn="l"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293C4-5B1A-9F57-CA27-54F6705F7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981200"/>
            <a:ext cx="3023603" cy="4031471"/>
          </a:xfrm>
          <a:prstGeom prst="rect">
            <a:avLst/>
          </a:prstGeom>
          <a:effectLst>
            <a:glow>
              <a:schemeClr val="accent1"/>
            </a:glow>
            <a:softEdge rad="101600"/>
          </a:effec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0449E-6166-0D23-D57E-472309741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26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Arc Flash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ABD51E-5754-64DC-4E78-257961CA6F2C}"/>
              </a:ext>
            </a:extLst>
          </p:cNvPr>
          <p:cNvSpPr txBox="1"/>
          <p:nvPr/>
        </p:nvSpPr>
        <p:spPr>
          <a:xfrm>
            <a:off x="399449" y="1600200"/>
            <a:ext cx="5391752" cy="403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Arc Flash can also be caused by: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Sparks due to breaks or gaps in the insulation of the conductors.</a:t>
            </a:r>
          </a:p>
          <a:p>
            <a:pPr algn="l">
              <a:spcBef>
                <a:spcPts val="0"/>
              </a:spcBef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dirty="0"/>
              <a:t>Equipment failure, improper insulation, substandard parts or substandard material.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Magnetic fields created by dust, corrosion and other impurities can cause ionization of the surrounding air creating a path for a resulting flash.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759E8-2286-A68B-CDFA-CFD2818D9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582" y="2514600"/>
            <a:ext cx="3023603" cy="3707776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E20F83-F497-303C-9A84-178EA60D1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68189" y="2297591"/>
            <a:ext cx="2576362" cy="333756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CF36B-005D-5363-D8CA-4DFFA127E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36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Personal Protection Equipment (PPE)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811F001-4BB0-694E-F0E6-F8823AB3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52391" y="1325227"/>
            <a:ext cx="4239217" cy="48107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1E9B85-2293-392F-1197-96256220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689" y="2126715"/>
            <a:ext cx="1276667" cy="1035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B1355A-74D0-631B-D1D4-0626937B8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188" y="3696006"/>
            <a:ext cx="1005257" cy="7564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131B81-5DDB-7BC1-8974-AF6D27CDA629}"/>
              </a:ext>
            </a:extLst>
          </p:cNvPr>
          <p:cNvSpPr txBox="1"/>
          <p:nvPr/>
        </p:nvSpPr>
        <p:spPr>
          <a:xfrm>
            <a:off x="457200" y="121968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This is why we wear our PPE.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F3F6AA-6D1D-1EDA-6856-A512BFC72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9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Meter Safety</a:t>
            </a:r>
          </a:p>
        </p:txBody>
      </p:sp>
      <p:sp>
        <p:nvSpPr>
          <p:cNvPr id="3075" name="Rectangle 3" descr="YOU are responsible for your own safety on the job!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YOU are responsible for your own safety on the job!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F09633-75E5-4A23-711A-1110ACDED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05100" y="2362200"/>
            <a:ext cx="3429000" cy="3429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ECD28F-F97A-0244-EACA-73F0FD441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9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Personal Protection Equipment (PPE)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811F001-4BB0-694E-F0E6-F8823AB3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52391" y="1325227"/>
            <a:ext cx="4239217" cy="48107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1E9B85-2293-392F-1197-96256220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703" y="2911360"/>
            <a:ext cx="1276667" cy="1035280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AE2B80A6-5FAC-D54A-7D42-C50CF1FB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70" y="1110638"/>
            <a:ext cx="792480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Personal Protective Equipment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Leathers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Rubber Gloves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Face Shield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 Clothing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Safety Shoes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Insulated Tools</a:t>
            </a:r>
          </a:p>
          <a:p>
            <a:pPr algn="l" eaLnBrk="1" hangingPunct="1">
              <a:lnSpc>
                <a:spcPct val="80000"/>
              </a:lnSpc>
            </a:pPr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1355A-74D0-631B-D1D4-0626937B8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842" y="4162806"/>
            <a:ext cx="1005257" cy="75647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7DDF82-9347-45D7-8F49-3242769EA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9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Personal Protection Equipment (PPE)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811F001-4BB0-694E-F0E6-F8823AB3A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3255580" y="1263443"/>
            <a:ext cx="4239217" cy="48107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B87F78-5F0A-B726-F2D6-EE2E45A31CD9}"/>
              </a:ext>
            </a:extLst>
          </p:cNvPr>
          <p:cNvSpPr txBox="1"/>
          <p:nvPr/>
        </p:nvSpPr>
        <p:spPr>
          <a:xfrm>
            <a:off x="457200" y="2108638"/>
            <a:ext cx="3047117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 PPE categories range from 1 to 4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 PPE Category level 1 is the lowest risk level.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 Flash PPE Category level 4 is the highest risk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E9B85-2293-392F-1197-962562203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029" y="2155077"/>
            <a:ext cx="1534251" cy="124416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534C5F-9191-855F-2216-F5429F137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2926F-1393-AD3F-E020-AA6DB77C6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75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304800"/>
            <a:ext cx="7146323" cy="518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How Bad Can Things Get?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C8AEB3A-71C2-A4D8-06BE-96934706A46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645025" y="2174875"/>
            <a:ext cx="4041775" cy="33115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Many thanks to Dominion Power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https://youtu.be/2Xoyb9M5-EA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Rubber Gloves and FR 4:10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Meter enclosure shorted out 10:48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Back feed from generator 19:34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AF01C-3439-266C-404A-E54CB55E0A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8" r="28682" b="-1"/>
          <a:stretch/>
        </p:blipFill>
        <p:spPr>
          <a:xfrm>
            <a:off x="381000" y="1508675"/>
            <a:ext cx="4040188" cy="3951288"/>
          </a:xfrm>
          <a:prstGeom prst="rect">
            <a:avLst/>
          </a:prstGeom>
          <a:noFill/>
          <a:effectLst>
            <a:softEdge rad="139700"/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461746-4D25-83FC-4146-4A6126FC4D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36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cs typeface="Calibri" panose="020F0502020204030204" pitchFamily="34" charset="0"/>
              </a:rPr>
              <a:t>As You Approach the Service</a:t>
            </a:r>
            <a:endParaRPr lang="en-US" altLang="en-US" sz="4000" dirty="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58B33-655D-4D59-BB7E-48192F482B2A}"/>
              </a:ext>
            </a:extLst>
          </p:cNvPr>
          <p:cNvSpPr txBox="1"/>
          <p:nvPr/>
        </p:nvSpPr>
        <p:spPr>
          <a:xfrm>
            <a:off x="647700" y="1905000"/>
            <a:ext cx="7848600" cy="3896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Moisture or water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 inside the meter face and/or rust on the meter base, such as leaks at the service entry cable or other meter base components.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Missing knockouts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 on the meter base.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Broken or cracked conduit 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at the electrical meter or meter hubs.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Loose connections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 of the meter base, including meter pulling away from the building wall and loose mounting screws.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+mn-lt"/>
              </a:rPr>
              <a:t>Evidence of tampering </a:t>
            </a: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at the meter, missing meter seal.</a:t>
            </a:r>
            <a:br>
              <a:rPr lang="en-US" b="0" i="0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We've seen house fires start when a screw from a loose meter box fell into the meter and caused a dead short.</a:t>
            </a:r>
          </a:p>
          <a:p>
            <a:pPr algn="l"/>
            <a:b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DC2E8-A8DA-33AA-389B-C52BE6C92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5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AC1C9EBF-2786-D7CC-D82C-284FBC1BB946}"/>
              </a:ext>
            </a:extLst>
          </p:cNvPr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467875" y="1295400"/>
            <a:ext cx="4040188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Always approach an electrical service with caution and while wearing your full PPE.  Why?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Never stand directly in front of the meter when removing the meter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Before you even open the box or get the cover off….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Live box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Bees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Other live animals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Broken Seal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Cover dropping off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Uneven terrain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dirty="0"/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39BD8-62AE-3387-1C2F-2D859153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71" y="2174875"/>
            <a:ext cx="4041775" cy="3233420"/>
          </a:xfrm>
          <a:prstGeom prst="rect">
            <a:avLst/>
          </a:prstGeom>
          <a:noFill/>
          <a:effectLst>
            <a:softEdge rad="152400"/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D5E0EE-8E9A-11C1-8FC3-378CADBCE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BF2A02C-5F7B-2C55-0471-91716B6DA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4800"/>
            <a:ext cx="7772400" cy="518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1" compatLnSpc="1">
            <a:prstTxWarp prst="textNoShape">
              <a:avLst/>
            </a:prstTxWarp>
            <a:normAutofit fontScale="90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cap="small">
                <a:solidFill>
                  <a:schemeClr val="accent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cs typeface="Calibri" panose="020F0502020204030204" pitchFamily="34" charset="0"/>
              </a:rPr>
              <a:t>                 </a:t>
            </a:r>
            <a:r>
              <a:rPr lang="en-US" altLang="en-US" sz="3600" dirty="0">
                <a:cs typeface="Calibri" panose="020F0502020204030204" pitchFamily="34" charset="0"/>
              </a:rPr>
              <a:t>Field Audits/Troubleshooting/Testing</a:t>
            </a:r>
          </a:p>
        </p:txBody>
      </p:sp>
    </p:spTree>
    <p:extLst>
      <p:ext uri="{BB962C8B-B14F-4D97-AF65-F5344CB8AC3E}">
        <p14:creationId xmlns:p14="http://schemas.microsoft.com/office/powerpoint/2010/main" val="1419243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848600" cy="518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Field Audits/Troubleshooting/Testing</a:t>
            </a:r>
          </a:p>
        </p:txBody>
      </p:sp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556948BC-ADD6-0B80-0AA1-E25945091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667500" cy="3743325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4B73BF-F9E4-C8DE-F9D3-2C17B79696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3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Field Audits/Troubleshooting/Testing</a:t>
            </a:r>
          </a:p>
        </p:txBody>
      </p:sp>
      <p:pic>
        <p:nvPicPr>
          <p:cNvPr id="3" name="Picture 8" descr="https://i.imgur.com/QlsFIaz.jpg">
            <a:extLst>
              <a:ext uri="{FF2B5EF4-FFF2-40B4-BE49-F238E27FC236}">
                <a16:creationId xmlns:a16="http://schemas.microsoft.com/office/drawing/2014/main" id="{D2AD17B2-E615-FBC3-3FC5-E9F3381D1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469727-631D-1EEF-9A85-355B2FBB6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13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63228"/>
            <a:ext cx="7886700" cy="68773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Issues to Look For Once the box is Open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490B6-938F-5A1C-7DE5-3BD208653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58" r="7341"/>
          <a:stretch/>
        </p:blipFill>
        <p:spPr>
          <a:xfrm>
            <a:off x="457200" y="1371600"/>
            <a:ext cx="3810000" cy="4269776"/>
          </a:xfrm>
          <a:prstGeom prst="rect">
            <a:avLst/>
          </a:prstGeom>
          <a:noFill/>
          <a:effectLst>
            <a:softEdge rad="1778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7164D-17E1-CE79-8C52-5B0058AD9537}"/>
              </a:ext>
            </a:extLst>
          </p:cNvPr>
          <p:cNvSpPr txBox="1"/>
          <p:nvPr/>
        </p:nvSpPr>
        <p:spPr>
          <a:xfrm>
            <a:off x="4343400" y="1524000"/>
            <a:ext cx="4343400" cy="357198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Open line side connection to the meter socket. 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 neutral connection to the center lug in the meter socket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Cross wiring between the test block and the meter socket. 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Hidden jumper, line to load – diversion on both legs. 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Dead short, phase to ground on the load side of one leg of the socket. 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Partial short, phase to ground on the load side of one leg of the socket.</a:t>
            </a:r>
          </a:p>
          <a:p>
            <a:pPr marL="285750" lvl="0" indent="-285750" algn="l" eaLnBrk="0" hangingPunct="0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Evidence of burning or arcing at the meter base.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6E314A-508C-0955-674D-CE88400B4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54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6AA617E-B709-C014-7EAF-23BAD2257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4953000" cy="24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Socket Pullers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Volt meters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Insulated tools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Specialized tools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altLang="en-US" sz="28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5" name="Picture 4" descr="Hot Socket Repair Kit">
            <a:extLst>
              <a:ext uri="{FF2B5EF4-FFF2-40B4-BE49-F238E27FC236}">
                <a16:creationId xmlns:a16="http://schemas.microsoft.com/office/drawing/2014/main" id="{A82D037F-A25E-98DC-7201-43829C3C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15788"/>
            <a:ext cx="3268560" cy="2173805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083DF-25F9-DAA5-C859-4B2108660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35947"/>
            <a:ext cx="2759020" cy="2207216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0D67C1-553F-DCB4-D8C9-01654729C6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9781">
            <a:off x="6735588" y="1937313"/>
            <a:ext cx="1385890" cy="13789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18DB18-6831-07BB-61B5-65D92A1B2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607643"/>
            <a:ext cx="2362200" cy="21410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4864D-DB9C-95F7-394B-3C8746096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55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146323" cy="518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Summary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1A50A4D-FCDB-4608-F58E-E412167DA80E}"/>
              </a:ext>
            </a:extLst>
          </p:cNvPr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554882" y="2209800"/>
            <a:ext cx="4040188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Be Careful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Assume the box is live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Assume there is something live in the box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Treat electricity with respect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Treat all meter boxes with respect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5" name="Picture 4" descr="A person wearing a hard hat and protective gear working on a power line&#10;&#10;Description automatically generated with low confidence">
            <a:extLst>
              <a:ext uri="{FF2B5EF4-FFF2-40B4-BE49-F238E27FC236}">
                <a16:creationId xmlns:a16="http://schemas.microsoft.com/office/drawing/2014/main" id="{5378203A-80A9-5061-8E6A-EEB22BBB1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64" r="23410" b="-3"/>
          <a:stretch/>
        </p:blipFill>
        <p:spPr>
          <a:xfrm>
            <a:off x="4876800" y="2057400"/>
            <a:ext cx="3660775" cy="3578818"/>
          </a:xfrm>
          <a:prstGeom prst="rect">
            <a:avLst/>
          </a:prstGeom>
          <a:noFill/>
          <a:effectLst>
            <a:glow>
              <a:schemeClr val="accent1"/>
            </a:glow>
            <a:softEdge rad="63500"/>
          </a:effec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222928-E008-8518-712D-BF674E3729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Hazards in the Workplace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fontAlgn="base">
              <a:lnSpc>
                <a:spcPct val="90000"/>
              </a:lnSpc>
              <a:buNone/>
            </a:pPr>
            <a:r>
              <a:rPr lang="en-US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#1: Falls and Falling Objects </a:t>
            </a:r>
          </a:p>
          <a:p>
            <a:pPr marL="0" indent="0" fontAlgn="base">
              <a:lnSpc>
                <a:spcPct val="90000"/>
              </a:lnSpc>
              <a:buNone/>
            </a:pP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Approximately 19,565 people die in the U.S. annually due to injuries caused by unintentional falls.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Slips, trip and fall injuries cost employers approximately $40,000 per incident.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About 9.2 million people were treated in emergency rooms for fall-related injuries last year.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300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DFCEB8C-3E49-BA19-6CED-BF43FD483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4105" y="3913338"/>
            <a:ext cx="2537012" cy="2238912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A23F85-8DAC-234D-0F60-B2ED31203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25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Arial" charset="0"/>
              </a:rPr>
              <a:t>OSHA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70038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l"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with any industry, adhering to and complying with OSHA standards and company safety policies is a vital step in preventing injuries. OSHA standards that apply to the utilities industry include:</a:t>
            </a:r>
          </a:p>
          <a:p>
            <a:pPr marL="0" indent="0" algn="l">
              <a:buNone/>
            </a:pPr>
            <a:endParaRPr lang="en-US" sz="18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Electrical – General Requirements (1910.303)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Electrical – Wiring Methods (1910.305)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 Power Generation, Transmission, and Distribution (1910.269)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Personal Protective Equipment, Subpart I (1910)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Fall Protection (1926.501)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Communication (1910.1200)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Respiratory Protection (1910.134)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Lockout/Tagout (1910.147)</a:t>
            </a:r>
          </a:p>
          <a:p>
            <a:pPr eaLnBrk="1" hangingPunct="1"/>
            <a:endParaRPr lang="en-US" altLang="en-US" sz="2800" dirty="0">
              <a:latin typeface="Arial" charset="0"/>
              <a:cs typeface="Arial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F9CD4A-48C5-ADF4-8610-C61EFFEED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11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Personal Protection Equipment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4648202" y="2209800"/>
            <a:ext cx="3962398" cy="35156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Issues that you may have seen in your service territory?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 you have issues with non-metering personnel performing metering operations?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Unique issues in your service territory?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Safety Issues not discussed?</a:t>
            </a:r>
          </a:p>
          <a:p>
            <a:pPr marL="457200" indent="-457200" algn="just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Are your meter techs typically putting safety first?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altLang="en-US" sz="2000" dirty="0"/>
          </a:p>
        </p:txBody>
      </p:sp>
      <p:pic>
        <p:nvPicPr>
          <p:cNvPr id="3" name="Picture 2" descr="A picture containing handwear&#10;&#10;Description automatically generated">
            <a:extLst>
              <a:ext uri="{FF2B5EF4-FFF2-40B4-BE49-F238E27FC236}">
                <a16:creationId xmlns:a16="http://schemas.microsoft.com/office/drawing/2014/main" id="{6A432321-881D-63AB-C824-BCD7DCB08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200" y="2438400"/>
            <a:ext cx="4038600" cy="2362581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171712-CF3F-C4CA-EFA2-036AFFA28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8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Basic Safety Rules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D506B-E675-4D82-946A-75AE4298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23" y="1981200"/>
            <a:ext cx="3897953" cy="407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E1BABC-3B5B-A511-7F02-727A021E2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09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050925" y="-32657"/>
            <a:ext cx="7772400" cy="1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050925" y="567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205877" y="2209800"/>
            <a:ext cx="6553200" cy="2590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John Kretzschmar</a:t>
            </a:r>
          </a:p>
          <a:p>
            <a:pPr algn="ctr" eaLnBrk="1" hangingPunct="1">
              <a:buFontTx/>
              <a:buNone/>
            </a:pPr>
            <a:r>
              <a:rPr lang="en-US" alt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SAMSCO</a:t>
            </a:r>
          </a:p>
          <a:p>
            <a:pPr algn="ctr" eaLnBrk="1" hangingPunct="1">
              <a:buFontTx/>
              <a:buNone/>
            </a:pP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Spartan Armstrong Metering Supply Company</a:t>
            </a:r>
          </a:p>
          <a:p>
            <a:pPr algn="ctr" eaLnBrk="1" hangingPunct="1">
              <a:buFontTx/>
              <a:buNone/>
            </a:pPr>
            <a:r>
              <a:rPr lang="en-US" altLang="en-US" sz="2000" i="1" kern="0" dirty="0">
                <a:latin typeface="Arial" panose="020B0604020202020204" pitchFamily="34" charset="0"/>
                <a:cs typeface="Arial" panose="020B0604020202020204" pitchFamily="34" charset="0"/>
              </a:rPr>
              <a:t>Boiling Springs, SC </a:t>
            </a: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29316</a:t>
            </a:r>
          </a:p>
          <a:p>
            <a:pPr algn="ctr" eaLnBrk="1" hangingPunct="1">
              <a:buFontTx/>
              <a:buNone/>
            </a:pP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john@samscometering.com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864.590.2883</a:t>
            </a:r>
          </a:p>
          <a:p>
            <a:pPr algn="ctr" eaLnBrk="1" hangingPunct="1">
              <a:buFontTx/>
              <a:buNone/>
            </a:pPr>
            <a:br>
              <a:rPr lang="en-US" alt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 site: </a:t>
            </a:r>
            <a:r>
              <a:rPr lang="en-US" altLang="en-US" sz="2000" kern="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www.tescometering.com</a:t>
            </a:r>
            <a:endParaRPr lang="en-US" altLang="en-US" sz="2000" kern="0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2300" kern="0" dirty="0">
              <a:solidFill>
                <a:srgbClr val="CC3300"/>
              </a:solidFill>
            </a:endParaRPr>
          </a:p>
        </p:txBody>
      </p:sp>
      <p:pic>
        <p:nvPicPr>
          <p:cNvPr id="8" name="Picture 7" descr="MC900431512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34269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25EFD3-DD5C-DF42-B3D0-028477CBF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6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kumimoji="0" lang="en-US" altLang="en-US" sz="4000" b="0" i="0" u="none" strike="noStrike" kern="1200" cap="small" spc="0" normalizeH="0" baseline="0" noProof="0" dirty="0">
                <a:ln>
                  <a:noFill/>
                </a:ln>
                <a:solidFill>
                  <a:srgbClr val="E1002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                    Hazards in the Workplace</a:t>
            </a: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1295400"/>
            <a:ext cx="4040188" cy="3768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 fontAlgn="base">
              <a:lnSpc>
                <a:spcPct val="90000"/>
              </a:lnSpc>
              <a:buNone/>
            </a:pPr>
            <a:r>
              <a:rPr lang="en-US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#2: Chemical Exposure</a:t>
            </a:r>
          </a:p>
          <a:p>
            <a:pPr marL="0" indent="0" fontAlgn="base">
              <a:lnSpc>
                <a:spcPct val="90000"/>
              </a:lnSpc>
              <a:buNone/>
            </a:pP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Breathing of contaminated air is the most common way that workplace chemicals enter the body.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CDC estimates more than 32 million workers in the US are potentially exposed to chemicals that can be absorbed through the skin.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Roughly 860,000 illnesses resulting from chemical exposure occur in the workplace every year.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3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4AD6367-F946-A877-7968-FE677FA5B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05400" y="2174875"/>
            <a:ext cx="3352800" cy="33528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49EDAF-18F4-F715-979D-F65BA84FD1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5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   Hazards in the Workplace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2174874"/>
            <a:ext cx="4114800" cy="300672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 algn="l" fontAlgn="base">
              <a:buNone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#3: Fire Hazards</a:t>
            </a:r>
          </a:p>
          <a:p>
            <a:pPr marL="0" indent="0" algn="l" fontAlgn="base">
              <a:buNone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structure fire is reported approximately every minute of every day and results in approximately $12 billion in property loss every year.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According to the National Fire Protection Association, there were an estimated 3,340 fires in U.S. office properties per year.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D6367-F946-A877-7968-FE677FA5BB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105400" y="2362979"/>
            <a:ext cx="3352800" cy="297659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69A743-7036-E16C-C180-68202FB1D6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8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8444" y="304800"/>
            <a:ext cx="7146323" cy="518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Hazards in the Workplace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1600200"/>
            <a:ext cx="4572000" cy="4648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 algn="l" fontAlgn="base">
              <a:buNone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#4: Electrical Hazards</a:t>
            </a:r>
          </a:p>
          <a:p>
            <a:pPr marL="0" indent="0" algn="l" fontAlgn="base">
              <a:buNone/>
            </a:pPr>
            <a:endParaRPr lang="en-US" sz="24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construction industry accounts for 52% of all electrical fatalities in the US workplace.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Most incidents and fatalities were caused by direct worker contact with overhead power lines and contact with machines, tools, and hand-carried metallic objects.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Engineers, electricians, and overhead line workers top the list of professionals who are most exposed to electrical hazards.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most common type of work to result in an electrocution is routine work involving repair and maintenance.</a:t>
            </a:r>
            <a:endParaRPr lang="en-US" altLang="en-US" sz="1300" dirty="0"/>
          </a:p>
        </p:txBody>
      </p:sp>
      <p:pic>
        <p:nvPicPr>
          <p:cNvPr id="3" name="Picture 2" descr="A yellow sign with a black arrow&#10;&#10;Description automatically generated with medium confidence">
            <a:extLst>
              <a:ext uri="{FF2B5EF4-FFF2-40B4-BE49-F238E27FC236}">
                <a16:creationId xmlns:a16="http://schemas.microsoft.com/office/drawing/2014/main" id="{99F35FD6-475F-9E8B-7CC1-310FD1130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31606" y="2362978"/>
            <a:ext cx="3150394" cy="279689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B76FF4-5152-589F-4638-7C07F82223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2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Hazards in the Workplace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981200"/>
            <a:ext cx="4114800" cy="399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l" fontAlgn="base">
              <a:buNone/>
            </a:pPr>
            <a:r>
              <a:rPr lang="en-US" sz="20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Hazard #5: Repetitive Motion Injury</a:t>
            </a:r>
          </a:p>
          <a:p>
            <a:pPr marL="0" indent="0" algn="l" fontAlgn="base">
              <a:buNone/>
            </a:pPr>
            <a:endParaRPr lang="en-US" sz="20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According to the Bureau of Labor Statistics, Repetitive Motion Injury cases accounted for 33% of all worker injury and illness cases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U.S., the costs associated with RMI’s are estimated at $20 billion every year according to OSHA</a:t>
            </a:r>
          </a:p>
          <a:p>
            <a:pPr marL="0" indent="0" eaLnBrk="1" hangingPunct="1">
              <a:buNone/>
            </a:pPr>
            <a:endParaRPr lang="en-US" altLang="en-US" sz="2800" dirty="0">
              <a:latin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3F0DBF-703C-D233-4304-136AA8048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859662"/>
            <a:ext cx="2519309" cy="41141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673F12-58CE-1EBF-D56A-A83035159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6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How Dangerous is Metering?</a:t>
            </a:r>
            <a:endParaRPr lang="ru-RU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Image result for metering safety good practice guide">
            <a:extLst>
              <a:ext uri="{FF2B5EF4-FFF2-40B4-BE49-F238E27FC236}">
                <a16:creationId xmlns:a16="http://schemas.microsoft.com/office/drawing/2014/main" id="{540C11FF-DA55-37AF-C695-7173B4FF5E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756467"/>
            <a:ext cx="3553671" cy="26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5F199CA5-93B6-A024-4C5B-E78800496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218555"/>
            <a:ext cx="7924800" cy="40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Electricity is Organized Lightning </a:t>
            </a:r>
            <a:r>
              <a:rPr lang="en-US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– George Carlin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Any Voltage without current will not kill you, but any voltage with current can kill you. 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C18F1B-1AE8-3FAF-FF4D-F13A094772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3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latin typeface="Arial" charset="0"/>
              </a:rPr>
              <a:t>Electric Shock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70038"/>
            <a:ext cx="4572000" cy="4068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endParaRPr lang="en-US" sz="1600" b="0" i="0" dirty="0">
              <a:solidFill>
                <a:srgbClr val="494B4C"/>
              </a:solidFill>
              <a:effectLst/>
              <a:latin typeface="Roboto" panose="02000000000000000000" pitchFamily="2" charset="0"/>
            </a:endParaRPr>
          </a:p>
          <a:p>
            <a:pPr marL="0" indent="0" algn="ctr" eaLnBrk="1" hangingPunct="1">
              <a:buNone/>
            </a:pPr>
            <a:r>
              <a:rPr lang="en-US" sz="2400" dirty="0">
                <a:solidFill>
                  <a:srgbClr val="494B4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Electric Shock?</a:t>
            </a:r>
          </a:p>
          <a:p>
            <a:pPr marL="0" indent="0" eaLnBrk="1" hangingPunct="1">
              <a:buNone/>
            </a:pPr>
            <a:endParaRPr lang="en-US" sz="1600" b="0" i="0" dirty="0">
              <a:solidFill>
                <a:srgbClr val="494B4C"/>
              </a:solidFill>
              <a:effectLst/>
              <a:latin typeface="Roboto" panose="02000000000000000000" pitchFamily="2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 shock is a flow of electrical current through a person's body. </a:t>
            </a:r>
          </a:p>
          <a:p>
            <a:pPr marL="0" indent="0" algn="just" eaLnBrk="1" hangingPunct="1">
              <a:buNone/>
            </a:pPr>
            <a:endParaRPr lang="en-US" sz="1800" b="0" i="0" dirty="0">
              <a:solidFill>
                <a:srgbClr val="494B4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Damage to the skin or internal organs as a result of contact with electrical current is an electric injury. </a:t>
            </a:r>
          </a:p>
          <a:p>
            <a:pPr marL="0" indent="0" algn="just" eaLnBrk="1" hangingPunct="1">
              <a:buNone/>
            </a:pPr>
            <a:endParaRPr lang="en-US" sz="1800" b="0" i="0" dirty="0">
              <a:solidFill>
                <a:srgbClr val="494B4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r>
              <a:rPr lang="en-US" sz="1800" b="0" i="0" dirty="0">
                <a:solidFill>
                  <a:srgbClr val="494B4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Electric shock can cause a minor twinge, mild to serious injuries, or death, depending on the circumstances and voltage. </a:t>
            </a:r>
          </a:p>
        </p:txBody>
      </p:sp>
      <p:pic>
        <p:nvPicPr>
          <p:cNvPr id="3" name="Picture 2" descr="A yellow sign with a black arrow&#10;&#10;Description automatically generated with medium confidence">
            <a:extLst>
              <a:ext uri="{FF2B5EF4-FFF2-40B4-BE49-F238E27FC236}">
                <a16:creationId xmlns:a16="http://schemas.microsoft.com/office/drawing/2014/main" id="{A3CECF80-1D77-C98C-C49A-4CC6D7A5D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16152" y="3124200"/>
            <a:ext cx="2640168" cy="234314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FB82C-0332-D16F-4F40-DE94F0741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6480"/>
      </p:ext>
    </p:extLst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38EA8B65C04BA81A0809E21FF92B" ma:contentTypeVersion="16" ma:contentTypeDescription="Create a new document." ma:contentTypeScope="" ma:versionID="5e35fcddb325bbb504710d5c0b9eeddf">
  <xsd:schema xmlns:xsd="http://www.w3.org/2001/XMLSchema" xmlns:xs="http://www.w3.org/2001/XMLSchema" xmlns:p="http://schemas.microsoft.com/office/2006/metadata/properties" xmlns:ns2="8f26ee74-1c53-4b01-a982-cec1216b8a00" xmlns:ns3="865caf8b-3888-4957-b682-040f388f7b52" targetNamespace="http://schemas.microsoft.com/office/2006/metadata/properties" ma:root="true" ma:fieldsID="9ad50055fb2e25e379a2e899564cfb19" ns2:_="" ns3:_="">
    <xsd:import namespace="8f26ee74-1c53-4b01-a982-cec1216b8a00"/>
    <xsd:import namespace="865caf8b-3888-4957-b682-040f388f7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6ee74-1c53-4b01-a982-cec1216b8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ab868-c1cd-4777-b02c-d2c7bd6b6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caf8b-3888-4957-b682-040f388f7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4e4d7b-98bd-4047-8838-282fa790d938}" ma:internalName="TaxCatchAll" ma:showField="CatchAllData" ma:web="865caf8b-3888-4957-b682-040f388f7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6ee74-1c53-4b01-a982-cec1216b8a00">
      <Terms xmlns="http://schemas.microsoft.com/office/infopath/2007/PartnerControls"/>
    </lcf76f155ced4ddcb4097134ff3c332f>
    <TaxCatchAll xmlns="865caf8b-3888-4957-b682-040f388f7b52" xsi:nil="true"/>
    <SharedWithUsers xmlns="865caf8b-3888-4957-b682-040f388f7b52">
      <UserInfo>
        <DisplayName>John Kretzschmar</DisplayName>
        <AccountId>51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E9806D-EC55-403F-B74C-3BBD49BA3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6ee74-1c53-4b01-a982-cec1216b8a00"/>
    <ds:schemaRef ds:uri="865caf8b-3888-4957-b682-040f388f7b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056D20-2DAD-4FCC-82D9-48B9C49EFD10}">
  <ds:schemaRefs>
    <ds:schemaRef ds:uri="http://schemas.microsoft.com/office/2006/documentManagement/types"/>
    <ds:schemaRef ds:uri="http://purl.org/dc/elements/1.1/"/>
    <ds:schemaRef ds:uri="8f26ee74-1c53-4b01-a982-cec1216b8a00"/>
    <ds:schemaRef ds:uri="865caf8b-3888-4957-b682-040f388f7b52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E32F7B-C4EF-41E9-9D1A-CDF8412EB0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TESCOOL Template 2023</Template>
  <TotalTime>10004</TotalTime>
  <Words>1485</Words>
  <Application>Microsoft Office PowerPoint</Application>
  <PresentationFormat>On-screen Show (4:3)</PresentationFormat>
  <Paragraphs>237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Times New Roman</vt:lpstr>
      <vt:lpstr>Calibri</vt:lpstr>
      <vt:lpstr>AvantGarde</vt:lpstr>
      <vt:lpstr>Arial</vt:lpstr>
      <vt:lpstr>Roboto</vt:lpstr>
      <vt:lpstr>TESCO Template</vt:lpstr>
      <vt:lpstr>Meter Safety </vt:lpstr>
      <vt:lpstr>Meter Safety</vt:lpstr>
      <vt:lpstr>                Hazards in the Workplace</vt:lpstr>
      <vt:lpstr>                      Hazards in the Workplace</vt:lpstr>
      <vt:lpstr>              Hazards in the Workplace</vt:lpstr>
      <vt:lpstr>               Hazards in the Workplace</vt:lpstr>
      <vt:lpstr>Hazards in the Workplace</vt:lpstr>
      <vt:lpstr>How Dangerous is Metering?</vt:lpstr>
      <vt:lpstr>Electric Shock</vt:lpstr>
      <vt:lpstr>Electric Shock</vt:lpstr>
      <vt:lpstr>Electric Shock</vt:lpstr>
      <vt:lpstr>Work Injuries</vt:lpstr>
      <vt:lpstr>Work Injuries</vt:lpstr>
      <vt:lpstr>Heat Exposure</vt:lpstr>
      <vt:lpstr>Arc Fault</vt:lpstr>
      <vt:lpstr>Arc Flash</vt:lpstr>
      <vt:lpstr>Arc Flash</vt:lpstr>
      <vt:lpstr>Arc Flash</vt:lpstr>
      <vt:lpstr>Personal Protection Equipment (PPE)</vt:lpstr>
      <vt:lpstr>Personal Protection Equipment (PPE)</vt:lpstr>
      <vt:lpstr>Personal Protection Equipment (PPE)</vt:lpstr>
      <vt:lpstr>               How Bad Can Things Get?</vt:lpstr>
      <vt:lpstr>As You Approach the Service</vt:lpstr>
      <vt:lpstr>PowerPoint Presentation</vt:lpstr>
      <vt:lpstr>                 Field Audits/Troubleshooting/Testing</vt:lpstr>
      <vt:lpstr>Field Audits/Troubleshooting/Testing</vt:lpstr>
      <vt:lpstr>Issues to Look For Once the box is Open</vt:lpstr>
      <vt:lpstr>Tools</vt:lpstr>
      <vt:lpstr>                                      Summary</vt:lpstr>
      <vt:lpstr>OSHA</vt:lpstr>
      <vt:lpstr>           Personal Protection Equipment</vt:lpstr>
      <vt:lpstr>Basic Safety Rules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Sandy Garcia</cp:lastModifiedBy>
  <cp:revision>166</cp:revision>
  <cp:lastPrinted>2021-06-11T16:16:01Z</cp:lastPrinted>
  <dcterms:created xsi:type="dcterms:W3CDTF">2004-03-09T01:40:14Z</dcterms:created>
  <dcterms:modified xsi:type="dcterms:W3CDTF">2023-07-11T15:12:44Z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0x0101003B2438EA8B65C04BA81A0809E21FF92B</vt:lpwstr>
  </property>
  <property fmtid="{D5CDD505-2E9C-101B-9397-08002B2CF9AE}" pid="3" name="MediaServiceImageTags">
    <vt:lpwstr/>
  </property>
</Properties>
</file>