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3"/>
  </p:sldMasterIdLst>
  <p:notesMasterIdLst>
    <p:notesMasterId r:id="rId41"/>
  </p:notesMasterIdLst>
  <p:sldIdLst>
    <p:sldId id="443" r:id="rId4"/>
    <p:sldId id="257" r:id="rId5"/>
    <p:sldId id="277" r:id="rId6"/>
    <p:sldId id="289" r:id="rId7"/>
    <p:sldId id="280" r:id="rId8"/>
    <p:sldId id="294" r:id="rId9"/>
    <p:sldId id="296" r:id="rId10"/>
    <p:sldId id="298" r:id="rId11"/>
    <p:sldId id="279" r:id="rId12"/>
    <p:sldId id="297" r:id="rId13"/>
    <p:sldId id="278" r:id="rId14"/>
    <p:sldId id="299" r:id="rId15"/>
    <p:sldId id="295" r:id="rId16"/>
    <p:sldId id="282" r:id="rId17"/>
    <p:sldId id="509" r:id="rId18"/>
    <p:sldId id="463" r:id="rId19"/>
    <p:sldId id="291" r:id="rId20"/>
    <p:sldId id="300" r:id="rId21"/>
    <p:sldId id="461" r:id="rId22"/>
    <p:sldId id="462" r:id="rId23"/>
    <p:sldId id="466" r:id="rId24"/>
    <p:sldId id="465" r:id="rId25"/>
    <p:sldId id="261" r:id="rId26"/>
    <p:sldId id="262" r:id="rId27"/>
    <p:sldId id="495" r:id="rId28"/>
    <p:sldId id="411" r:id="rId29"/>
    <p:sldId id="453" r:id="rId30"/>
    <p:sldId id="263" r:id="rId31"/>
    <p:sldId id="499" r:id="rId32"/>
    <p:sldId id="511" r:id="rId33"/>
    <p:sldId id="513" r:id="rId34"/>
    <p:sldId id="515" r:id="rId35"/>
    <p:sldId id="516" r:id="rId36"/>
    <p:sldId id="517" r:id="rId37"/>
    <p:sldId id="271" r:id="rId38"/>
    <p:sldId id="518" r:id="rId39"/>
    <p:sldId id="387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2F549D"/>
    <a:srgbClr val="CC0000"/>
    <a:srgbClr val="333333"/>
    <a:srgbClr val="292929"/>
    <a:srgbClr val="CC3300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6" autoAdjust="0"/>
    <p:restoredTop sz="94660"/>
  </p:normalViewPr>
  <p:slideViewPr>
    <p:cSldViewPr showGuides="1">
      <p:cViewPr varScale="1">
        <p:scale>
          <a:sx n="78" d="100"/>
          <a:sy n="78" d="100"/>
        </p:scale>
        <p:origin x="15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716D9A92-D994-21EC-8CC0-C1A79EFD65B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3E6664CB-50B8-1B94-B2C8-351071302AA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>
            <a:extLst>
              <a:ext uri="{FF2B5EF4-FFF2-40B4-BE49-F238E27FC236}">
                <a16:creationId xmlns:a16="http://schemas.microsoft.com/office/drawing/2014/main" id="{28993FE1-5ED1-FCEA-998C-570DCC11E57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C0A7D65E-6F85-CC19-173A-32CAF174A1E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EFEBD1E2-042B-B583-F890-23D2E368ECB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>
            <a:extLst>
              <a:ext uri="{FF2B5EF4-FFF2-40B4-BE49-F238E27FC236}">
                <a16:creationId xmlns:a16="http://schemas.microsoft.com/office/drawing/2014/main" id="{A8F77DC4-DF67-C8F9-8630-B75E17DDD7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2F52328-0884-495D-AF16-EECC3AE792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1A8840BA-47DE-EC20-EFA7-4491036B5E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3A7CC9-C33D-4EC9-B1E5-B128B3CE85CB}" type="slidenum">
              <a:rPr lang="ru-RU" altLang="en-US" smtClean="0"/>
              <a:pPr>
                <a:spcBef>
                  <a:spcPct val="0"/>
                </a:spcBef>
              </a:pPr>
              <a:t>1</a:t>
            </a:fld>
            <a:endParaRPr lang="ru-RU" altLang="en-US"/>
          </a:p>
        </p:txBody>
      </p:sp>
      <p:sp>
        <p:nvSpPr>
          <p:cNvPr id="24579" name="Rectangle 7">
            <a:extLst>
              <a:ext uri="{FF2B5EF4-FFF2-40B4-BE49-F238E27FC236}">
                <a16:creationId xmlns:a16="http://schemas.microsoft.com/office/drawing/2014/main" id="{E96795C6-A7FD-C168-F330-5F6F91C28B2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37000" y="8772525"/>
            <a:ext cx="3011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92" tIns="46246" rIns="92492" bIns="46246" anchor="b"/>
          <a:lstStyle>
            <a:lvl1pPr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0888" indent="-288925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55700" indent="-230188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19250" indent="-231775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81213" indent="-231775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384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956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528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100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EAB06DC-E5C0-4FF4-B844-FED188AFB0FA}" type="slidenum">
              <a:rPr lang="en-US" altLang="en-US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202A866B-BBC7-FA7A-16A4-40EFFA28C3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19625" cy="3463925"/>
          </a:xfrm>
          <a:ln/>
        </p:spPr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BA12C2E6-A991-7CE1-CABD-3FA55312C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4387850"/>
            <a:ext cx="5559425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92" tIns="46246" rIns="92492" bIns="46246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EC1BA333-1515-D3C4-6711-B99D4113E9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C42B9E-5DE3-4924-A386-EB39050EADA8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370616AD-26CF-C04F-3472-B1856AA089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80ABAF5B-0DF0-F63E-4284-B931F032B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FA953267-A98A-98EA-DD31-1558DB4F82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921BE0-25EA-45EB-84D8-F00606513CD7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689FC389-A651-4280-AEEA-03099E4437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9739293D-EBE4-14EB-D238-C5B02EB9E4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053D6186-FBF8-4D62-8E7C-74AF13EEE9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766A80-91BF-40F5-B9E4-CFB5068366E5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F4D9535-0B70-AE52-47CC-7B147855A1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D4F5BC69-2D7B-AF0B-73E9-AA08C00E17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40172A53-0076-FC89-3E6A-A09D755D23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BC071F-C6DE-438E-8ED1-DF327F288B7B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62C6A93-95A2-DDD2-544A-B43490FED0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29307429-8509-B67C-640C-1A6AB06A4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3496CD3A-7693-7D6F-A5AF-09F7980FCE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33093D-87A0-4CE1-B14B-973570E58C1B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50C1A51B-46B9-FC61-6A71-235CBEED1D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4CB6B45D-1096-7F2C-6626-E48E489DE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15FF0BD8-0AA7-90A6-9D5F-E459117F54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C0E1D2-C3EB-4B79-925A-9DDB13E32B5A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8D460F28-1A4D-C543-261E-DF94A781E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DD5C92A1-3628-E6DC-7AA7-FAE49511EA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7315A1DB-7E28-0DF2-00BA-000CF63ABC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7000" y="8774113"/>
            <a:ext cx="3011488" cy="46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6" tIns="46237" rIns="92476" bIns="4623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152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87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59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31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03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C068C3A-A0A4-4CC5-A72E-0AD9B9A5330A}" type="slidenum">
              <a:rPr lang="en-US" altLang="en-US" sz="2400" smtClean="0"/>
              <a:pPr/>
              <a:t>16</a:t>
            </a:fld>
            <a:endParaRPr lang="en-US" altLang="en-US" sz="24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544CD3BF-591A-6EE9-47C7-B427E2A34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2150"/>
            <a:ext cx="4598987" cy="3449638"/>
          </a:xfrm>
          <a:solidFill>
            <a:srgbClr val="FFFFFF"/>
          </a:solidFill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1DA57173-97BD-964F-E607-890552C52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7100" y="4371975"/>
            <a:ext cx="5095875" cy="4144963"/>
          </a:xfr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90746" tIns="45373" rIns="90746" bIns="45373"/>
          <a:lstStyle/>
          <a:p>
            <a:r>
              <a:rPr lang="en-US" altLang="en-US">
                <a:latin typeface="Arial" panose="020B0604020202020204" pitchFamily="34" charset="0"/>
              </a:rPr>
              <a:t>Waveform generation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26591A54-6B0A-E9AF-48FC-CC3613ACC8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EF4500-6025-41A6-8107-BBDC5DA69C66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80AD3D59-7D33-1AEC-B63D-AFB105C2A6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0B308E1E-9BE0-705B-F156-8758D3A2C6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71CCFBD8-F73C-E88B-4C11-5AF757DEA6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4B957C-E76D-410A-A2C4-2B8D290E7C2D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54520C37-B8B7-985D-95EC-31D2A0223D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7C1D2D84-09AC-8909-E9EB-9B6206CF10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6AC4FDDE-CA59-0C32-18CB-47A2532F51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7000" y="8774113"/>
            <a:ext cx="3011488" cy="46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6" tIns="46237" rIns="92476" bIns="4623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152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87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59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31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03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D324F30-B09B-4A3C-A12F-CFC2E21C32B8}" type="slidenum">
              <a:rPr lang="en-US" altLang="en-US" sz="2400" smtClean="0"/>
              <a:pPr/>
              <a:t>19</a:t>
            </a:fld>
            <a:endParaRPr lang="en-US" altLang="en-US" sz="2400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5B9AE884-938A-287E-3EE0-85EC992F37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2150"/>
            <a:ext cx="4598987" cy="3449638"/>
          </a:xfrm>
          <a:solidFill>
            <a:srgbClr val="FFFFFF"/>
          </a:solidFill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FBD8EE13-43CB-3344-34C9-D748664CA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7100" y="4371975"/>
            <a:ext cx="5095875" cy="4144963"/>
          </a:xfr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90746" tIns="45373" rIns="90746" bIns="45373"/>
          <a:lstStyle/>
          <a:p>
            <a:r>
              <a:rPr lang="en-US" altLang="en-US">
                <a:latin typeface="Arial" panose="020B0604020202020204" pitchFamily="34" charset="0"/>
              </a:rPr>
              <a:t>Waveform generation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F6A00467-5A1C-2369-FD87-6483B02717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9B314B-E922-4845-B86B-C670714F2CBD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8DB8BBC-524D-DDCB-EE7D-395E635208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BCB19743-C26C-6A3E-3245-15D33341A1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AMI 2.0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853D32D0-AB16-B857-B523-E6270EFF09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7000" y="8774113"/>
            <a:ext cx="3011488" cy="46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6" tIns="46237" rIns="92476" bIns="4623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152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87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59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31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03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50EB56E-A26F-47A1-A08C-2ED0FFB808EA}" type="slidenum">
              <a:rPr lang="en-US" altLang="en-US" sz="2400" smtClean="0"/>
              <a:pPr/>
              <a:t>20</a:t>
            </a:fld>
            <a:endParaRPr lang="en-US" altLang="en-US" sz="2400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4BFA5D18-7073-35F7-4C38-D80A53436C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2150"/>
            <a:ext cx="4598987" cy="3449638"/>
          </a:xfrm>
          <a:solidFill>
            <a:srgbClr val="FFFFFF"/>
          </a:solidFill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987216BE-355A-8747-BECF-0B603F664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7100" y="4371975"/>
            <a:ext cx="5095875" cy="4144963"/>
          </a:xfr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90746" tIns="45373" rIns="90746" bIns="45373"/>
          <a:lstStyle/>
          <a:p>
            <a:r>
              <a:rPr lang="en-US" altLang="en-US">
                <a:latin typeface="Arial" panose="020B0604020202020204" pitchFamily="34" charset="0"/>
              </a:rPr>
              <a:t>Waveform generation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FCAEC643-C1A7-B743-6B56-5EB45235EE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7000" y="8774113"/>
            <a:ext cx="3011488" cy="46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6" tIns="46237" rIns="92476" bIns="4623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152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87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59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31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03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FCB8760-967D-4747-A612-03D600918717}" type="slidenum">
              <a:rPr lang="en-US" altLang="en-US" sz="2400" smtClean="0"/>
              <a:pPr/>
              <a:t>21</a:t>
            </a:fld>
            <a:endParaRPr lang="en-US" altLang="en-US" sz="2400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995B53C2-42B7-13A5-14B5-237CE58C2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2150"/>
            <a:ext cx="4598987" cy="3449638"/>
          </a:xfrm>
          <a:solidFill>
            <a:srgbClr val="FFFFFF"/>
          </a:solidFill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FEB209D9-BF7D-512F-645A-C07042537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7100" y="4371975"/>
            <a:ext cx="5095875" cy="4144963"/>
          </a:xfr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90746" tIns="45373" rIns="90746" bIns="45373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:a16="http://schemas.microsoft.com/office/drawing/2014/main" id="{C9324B94-6F3E-A559-E5E4-2979831776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7000" y="8774113"/>
            <a:ext cx="3011488" cy="46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6" tIns="46237" rIns="92476" bIns="4623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152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87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59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31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03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B4C3098-FD31-4FEF-967F-B9DF3BE31BFB}" type="slidenum">
              <a:rPr lang="en-US" altLang="en-US" sz="2400" smtClean="0"/>
              <a:pPr/>
              <a:t>22</a:t>
            </a:fld>
            <a:endParaRPr lang="en-US" altLang="en-US" sz="2400"/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79C29B30-8A4E-788D-EAD9-89AEA6DF54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2150"/>
            <a:ext cx="4598987" cy="3449638"/>
          </a:xfrm>
          <a:solidFill>
            <a:srgbClr val="FFFFFF"/>
          </a:solidFill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EBB2CBC4-10BA-0FAB-1D43-7A4876D425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7100" y="4371975"/>
            <a:ext cx="5095875" cy="4144963"/>
          </a:xfr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90746" tIns="45373" rIns="90746" bIns="45373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2" name="Google Shape;162;p4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00" cy="3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Solar continues to grow at a healthy rate with much more market share to go, </a:t>
            </a:r>
            <a:endParaRPr b="1"/>
          </a:p>
        </p:txBody>
      </p:sp>
      <p:sp>
        <p:nvSpPr>
          <p:cNvPr id="163" name="Google Shape;163;p4:notes"/>
          <p:cNvSpPr txBox="1">
            <a:spLocks noGrp="1"/>
          </p:cNvSpPr>
          <p:nvPr>
            <p:ph type="sldNum" idx="12"/>
          </p:nvPr>
        </p:nvSpPr>
        <p:spPr>
          <a:xfrm>
            <a:off x="4022725" y="8916988"/>
            <a:ext cx="30783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3" name="Google Shape;173;p5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00" cy="3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50% of new vehicles as Evs in next decade!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EV Charger integration alone is expected to grow 390%+ over the next several years and is planned to exceed $16B by 2026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/>
          </a:p>
        </p:txBody>
      </p:sp>
      <p:sp>
        <p:nvSpPr>
          <p:cNvPr id="174" name="Google Shape;174;p5:notes"/>
          <p:cNvSpPr txBox="1">
            <a:spLocks noGrp="1"/>
          </p:cNvSpPr>
          <p:nvPr>
            <p:ph type="sldNum" idx="12"/>
          </p:nvPr>
        </p:nvSpPr>
        <p:spPr>
          <a:xfrm>
            <a:off x="4022725" y="8916988"/>
            <a:ext cx="30783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00" cy="3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/>
              <a:t>cost sheet for EV or Solar install with and without MSA?</a:t>
            </a:r>
            <a:endParaRPr b="1"/>
          </a:p>
        </p:txBody>
      </p:sp>
      <p:sp>
        <p:nvSpPr>
          <p:cNvPr id="185" name="Google Shape;185;p6:notes"/>
          <p:cNvSpPr txBox="1">
            <a:spLocks noGrp="1"/>
          </p:cNvSpPr>
          <p:nvPr>
            <p:ph type="sldNum" idx="12"/>
          </p:nvPr>
        </p:nvSpPr>
        <p:spPr>
          <a:xfrm>
            <a:off x="4022725" y="8916988"/>
            <a:ext cx="30783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B507A2AD-9638-13D1-5202-3911D41192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7000" y="8774113"/>
            <a:ext cx="3011488" cy="46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476" tIns="46237" rIns="92476" bIns="46237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09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347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7500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1525" indent="-22542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87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59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31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0325" indent="-2254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8819E9-CDE2-48EE-96D1-3B678A7EE48C}" type="slidenum">
              <a:rPr lang="en-US" altLang="en-US" sz="2400" smtClean="0"/>
              <a:pPr/>
              <a:t>29</a:t>
            </a:fld>
            <a:endParaRPr lang="en-US" altLang="en-US" sz="24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C42EB86E-EF43-132B-E21C-002A7ABAB0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92150"/>
            <a:ext cx="4598987" cy="3449638"/>
          </a:xfrm>
          <a:solidFill>
            <a:srgbClr val="FFFFFF"/>
          </a:solidFill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F9660F41-375B-421C-19E1-95F70EA3D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27100" y="4371975"/>
            <a:ext cx="5095875" cy="4144963"/>
          </a:xfrm>
          <a:solidFill>
            <a:srgbClr val="FFFFFF"/>
          </a:solidFill>
          <a:ln w="12700">
            <a:solidFill>
              <a:srgbClr val="000000"/>
            </a:solidFill>
          </a:ln>
        </p:spPr>
        <p:txBody>
          <a:bodyPr lIns="90746" tIns="45373" rIns="90746" bIns="45373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9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465983c8a8_0_1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Generlink has been used by some for almost 15 years, often under lease model</a:t>
            </a:r>
            <a:endParaRPr/>
          </a:p>
        </p:txBody>
      </p:sp>
      <p:sp>
        <p:nvSpPr>
          <p:cNvPr id="130" name="Google Shape;130;g2465983c8a8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4a1570dfe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g24a1570df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0C5C0FCC-E6F8-71D2-AB7C-3F82791229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AD8C67-60FA-4DE1-9175-E918BD61DB8C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146690AB-3077-EFC9-FD10-DCED331F19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C95CD89-C16F-4B9A-8A46-9A5B6B19EF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25dac4c48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225dac4c4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25dac4c489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g225dac4c48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4f091d3e89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24f091d3e89_0_121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00" cy="3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/>
              <a:t>Air source heat pumps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/>
              <a:t>Battery energy storage systems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/>
          </a:p>
        </p:txBody>
      </p:sp>
      <p:sp>
        <p:nvSpPr>
          <p:cNvPr id="335" name="Google Shape;335;g24f091d3e89_0_121:notes"/>
          <p:cNvSpPr txBox="1">
            <a:spLocks noGrp="1"/>
          </p:cNvSpPr>
          <p:nvPr>
            <p:ph type="sldNum" idx="12"/>
          </p:nvPr>
        </p:nvSpPr>
        <p:spPr>
          <a:xfrm>
            <a:off x="4022725" y="8916988"/>
            <a:ext cx="30783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4f091d3e89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24f091d3e89_0_121:notes"/>
          <p:cNvSpPr txBox="1">
            <a:spLocks noGrp="1"/>
          </p:cNvSpPr>
          <p:nvPr>
            <p:ph type="body" idx="1"/>
          </p:nvPr>
        </p:nvSpPr>
        <p:spPr>
          <a:xfrm>
            <a:off x="709613" y="4518025"/>
            <a:ext cx="5683200" cy="36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/>
              <a:t>Air source heat pumps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r>
              <a:rPr lang="en-US" sz="1600"/>
              <a:t>Battery energy storage systems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/>
          </a:p>
        </p:txBody>
      </p:sp>
      <p:sp>
        <p:nvSpPr>
          <p:cNvPr id="335" name="Google Shape;335;g24f091d3e89_0_121:notes"/>
          <p:cNvSpPr txBox="1">
            <a:spLocks noGrp="1"/>
          </p:cNvSpPr>
          <p:nvPr>
            <p:ph type="sldNum" idx="12"/>
          </p:nvPr>
        </p:nvSpPr>
        <p:spPr>
          <a:xfrm>
            <a:off x="4022725" y="8916988"/>
            <a:ext cx="30783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085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5513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defTabSz="925513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defTabSz="925513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defTabSz="925513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defTabSz="925513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8049FD43-9CF3-4929-92ED-CAD31DCB0854}" type="slidenum">
              <a:rPr lang="ru-RU" altLang="en-US" smtClean="0"/>
              <a:pPr algn="r" eaLnBrk="1" hangingPunct="1"/>
              <a:t>37</a:t>
            </a:fld>
            <a:endParaRPr lang="ru-RU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2150"/>
            <a:ext cx="4618037" cy="346392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5325" y="4387850"/>
            <a:ext cx="5559425" cy="4156075"/>
          </a:xfrm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C311D00D-29EC-16BF-E8E2-035D01F2F3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A21BD0-F079-4BBB-A541-B24C00F26404}" type="slidenum">
              <a:rPr lang="en-US" altLang="en-US" smtClean="0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8A5D07C8-8E58-B112-3018-5E6B85A525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6AB335BD-B7D6-9535-9FBB-6C2C10EE86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1A33D1CC-0CBE-9174-EA0A-6862999F80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B1ABA88-78ED-4E17-9982-DC3EE977B5A5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3FB221B-2D1D-E5E4-ABA6-E3F6C426C8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B4B741F2-3639-B3CA-1A26-354F0016B9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CEADEF8E-E57D-FA20-A209-4D8424198E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2CD0F2-EDCB-4CFD-9603-EB51DDB281EF}" type="slidenum">
              <a:rPr lang="en-US" altLang="en-US" smtClean="0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9128092-02CE-0D79-0199-0D3733D716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AC46BE5A-1CC4-AD57-B56C-4EF03E1CD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5490B08F-224E-8B1F-0E2A-8C1759E1A1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8DE9A3-4151-4485-A438-517A8265CA32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46181D8B-D50E-7008-E3E3-F29FF953CC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0A15F3E-5779-AC36-2877-52BDBC2B98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34289250-0DC7-73D8-228A-942944835E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49FA2E-0B01-4535-884E-DA61A729B362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0FCBB672-D94F-C8F2-023A-E43E79B932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0DFD1761-77A3-C4F9-C81C-539BCC1103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4C465A43-1B74-14AC-DC4A-8978690DE3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BDB919-90D2-4FD8-83AE-57146B160EB9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149CAC5B-EC42-BED0-6179-229E9CFCB2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A5BFDF6-AACA-7EC2-1B57-BC24AAABE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77EB787-3786-779D-4680-CD4DD3769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3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4F1FCD-3118-F87A-9592-034959F89557}"/>
              </a:ext>
            </a:extLst>
          </p:cNvPr>
          <p:cNvSpPr/>
          <p:nvPr userDrawn="1"/>
        </p:nvSpPr>
        <p:spPr>
          <a:xfrm>
            <a:off x="1504950" y="762000"/>
            <a:ext cx="7410450" cy="2016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198" y="1952367"/>
            <a:ext cx="6858001" cy="1557595"/>
          </a:xfrm>
        </p:spPr>
        <p:txBody>
          <a:bodyPr anchor="b"/>
          <a:lstStyle>
            <a:lvl1pPr algn="ctr">
              <a:defRPr lang="en-US" sz="7200" b="1" kern="1200" dirty="0" smtClean="0">
                <a:solidFill>
                  <a:srgbClr val="E4193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509963"/>
            <a:ext cx="6858000" cy="674859"/>
          </a:xfrm>
        </p:spPr>
        <p:txBody>
          <a:bodyPr>
            <a:noAutofit/>
          </a:bodyPr>
          <a:lstStyle>
            <a:lvl1pPr marL="0" indent="0" algn="ctr">
              <a:buNone/>
              <a:defRPr lang="en-US" sz="54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091113" y="4902200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091113" y="5173361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5091113" y="5444522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CA1591-F1D4-2CC6-05C7-BDE1F7CFDE0C}"/>
              </a:ext>
            </a:extLst>
          </p:cNvPr>
          <p:cNvSpPr/>
          <p:nvPr userDrawn="1"/>
        </p:nvSpPr>
        <p:spPr>
          <a:xfrm>
            <a:off x="1504950" y="762000"/>
            <a:ext cx="7258050" cy="3803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F2B9F2E1-802C-6CC1-6E06-152EF7E913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9191"/>
            <a:ext cx="2327325" cy="14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91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146325" cy="6995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75978B-C490-C778-87C7-738FC3C614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74BDB9D-0735-E9B8-168E-779B28467D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92FD7C9-51E8-49CF-AD78-AA89F5EBD6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13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CF99E65-9401-919E-63CE-E848526BE4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44671-00FC-4584-842D-3B50C22AA5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79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7029A97-3F1C-1C9A-BF46-B98D60E551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AE5AEAE-DAB2-40FE-B7CC-391D95EE6F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68299"/>
      </p:ext>
    </p:extLst>
  </p:cSld>
  <p:clrMapOvr>
    <a:masterClrMapping/>
  </p:clrMapOvr>
  <p:transition spd="slow" advClick="0" advTm="10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4"/>
          <p:cNvSpPr txBox="1">
            <a:spLocks noGrp="1"/>
          </p:cNvSpPr>
          <p:nvPr>
            <p:ph type="title"/>
          </p:nvPr>
        </p:nvSpPr>
        <p:spPr>
          <a:xfrm>
            <a:off x="244586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sldNum" idx="12"/>
          </p:nvPr>
        </p:nvSpPr>
        <p:spPr>
          <a:xfrm>
            <a:off x="6842014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244586" y="951578"/>
            <a:ext cx="7886700" cy="662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2000"/>
              <a:buNone/>
              <a:defRPr sz="1500">
                <a:solidFill>
                  <a:srgbClr val="999999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1800"/>
              <a:buNone/>
              <a:defRPr sz="1350">
                <a:solidFill>
                  <a:srgbClr val="999999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200">
                <a:solidFill>
                  <a:srgbClr val="999999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200">
                <a:solidFill>
                  <a:srgbClr val="999999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200">
                <a:solidFill>
                  <a:srgbClr val="999999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200">
                <a:solidFill>
                  <a:srgbClr val="999999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200">
                <a:solidFill>
                  <a:srgbClr val="999999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2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89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136525"/>
            <a:ext cx="7208107" cy="679832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9817"/>
            <a:ext cx="7886700" cy="4842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BAD135-EEE6-D7C8-8BCE-8CD139B2F7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tescometering.com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F1D677-586C-1769-5B5C-B59B5729AA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2DED53-ED29-4565-BC0E-B06B9A3A36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929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061E266-3C52-F552-6430-AF329FA0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3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80" y="1120347"/>
            <a:ext cx="6838308" cy="3442130"/>
          </a:xfrm>
        </p:spPr>
        <p:txBody>
          <a:bodyPr anchor="b">
            <a:noAutofit/>
          </a:bodyPr>
          <a:lstStyle>
            <a:lvl1pPr>
              <a:defRPr sz="8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280" y="4566674"/>
            <a:ext cx="68383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BDBE6-5869-5080-4ED0-F22CFA92C5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71638" y="6356350"/>
            <a:ext cx="2971800" cy="365125"/>
          </a:xfrm>
        </p:spPr>
        <p:txBody>
          <a:bodyPr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EBD2F-BF38-EDB5-09D9-6CA5416CD6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E2C95D8-E6A3-4269-9E56-404492CBE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30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FEBFC-A892-6D76-EF99-A0F8FE0AAF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810CC-F9E3-7C85-E88B-819255D645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0AF6D1-E6EF-460A-AF47-6D7F89B644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32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365126"/>
            <a:ext cx="7146323" cy="5186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248A1CE-5CFA-6778-0FB8-10CBCD7F5A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tescometering.com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6BA3502-53EF-36D4-A0EA-2A24CF7852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A5BBEF0-EB11-4B07-B693-E8444CF0DD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7879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6958399" cy="8108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3A14149-C985-1EE5-81FC-AC9585BD26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0D6B80A-D110-C867-5ADF-903ED3D907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2405DE-4CF6-4051-9BA8-1B96AF8C2F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873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A599A6E-02D6-40EA-66A2-670436BFDFB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48D5BD2-3D72-92EF-B5C4-3A1756289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356C7A-8ADB-4FD4-B72C-7D9C0E987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006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928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916194"/>
            <a:ext cx="2949178" cy="2952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1771F07A-D3C2-3DE0-AE7A-E5E9873C00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A0DD5B-C2CE-3593-FAA7-D7F138CBBB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71BB69-CECD-40E4-84FD-C1E271764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020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928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916194"/>
            <a:ext cx="2949178" cy="2952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82EDC-AC81-7A32-CC56-4F6BA960C3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BB44E-F078-B156-77A6-90D409798A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7FC4B5-7731-435B-8AF3-7A8C95FC9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3220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235B44-07A9-248A-1DE7-C321DCFC1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5"/>
            <a:ext cx="7886700" cy="935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A5982FA-114D-1229-3CD1-D5098DEE32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185863"/>
            <a:ext cx="78867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BBE4-2085-27FC-786F-F97484571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73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5B2B-085A-85B1-B54E-A315738DA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7EAB397-5AA7-420A-A160-A699EFBE8D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479949-5C5E-9A69-4061-68AB071ECA25}"/>
              </a:ext>
            </a:extLst>
          </p:cNvPr>
          <p:cNvSpPr/>
          <p:nvPr/>
        </p:nvSpPr>
        <p:spPr>
          <a:xfrm>
            <a:off x="395288" y="862013"/>
            <a:ext cx="8353425" cy="4445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" name="Picture 2" descr="A red and black logo&#10;&#10;Description automatically generated with low confidence">
            <a:extLst>
              <a:ext uri="{FF2B5EF4-FFF2-40B4-BE49-F238E27FC236}">
                <a16:creationId xmlns:a16="http://schemas.microsoft.com/office/drawing/2014/main" id="{3CF2CFC0-1DE6-9118-D4DA-FB37E43A169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70" y="178913"/>
            <a:ext cx="1027088" cy="6275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7" r:id="rId12"/>
    <p:sldLayoutId id="2147484128" r:id="rId13"/>
  </p:sldLayoutIdLst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400" kern="1200" cap="small" dirty="0">
          <a:solidFill>
            <a:srgbClr val="FF000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latin typeface="Calibri" panose="020F0502020204030204" pitchFamily="34" charset="0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anose="020F050202020403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anose="020F050202020403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anose="020F050202020403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anose="020F0502020204030204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anose="020F0502020204030204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anose="020F0502020204030204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anose="020F0502020204030204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Calibri" panose="020F05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dfalcone@connectder.com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hyperlink" Target="http://www.tesco-advent.com/" TargetMode="External"/><Relationship Id="rId4" Type="http://schemas.openxmlformats.org/officeDocument/2006/relationships/hyperlink" Target="https://connectder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A03EE-9BDE-E7FB-A860-8175BE5F3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3429000"/>
            <a:ext cx="7192963" cy="1557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altLang="en-US" sz="5400" b="0" dirty="0">
                <a:solidFill>
                  <a:schemeClr val="accent1"/>
                </a:solidFill>
              </a:rPr>
              <a:t>Metering, Operations </a:t>
            </a:r>
            <a:br>
              <a:rPr altLang="en-US" sz="5400" b="0" dirty="0">
                <a:solidFill>
                  <a:schemeClr val="accent1"/>
                </a:solidFill>
              </a:rPr>
            </a:br>
            <a:r>
              <a:rPr altLang="en-US" sz="5400" b="0" dirty="0">
                <a:solidFill>
                  <a:schemeClr val="accent1"/>
                </a:solidFill>
              </a:rPr>
              <a:t>and Utilities:                      2023 and Beyond</a:t>
            </a:r>
            <a:br>
              <a:rPr altLang="en-US" sz="5400" b="0" dirty="0">
                <a:solidFill>
                  <a:srgbClr val="C00000"/>
                </a:solidFill>
              </a:rPr>
            </a:br>
            <a:endParaRPr sz="5400" b="0" dirty="0">
              <a:solidFill>
                <a:srgbClr val="C00000"/>
              </a:solidFill>
            </a:endParaRP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248F9BC-B285-89B7-75AC-3999A8FE9C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91113" y="5358717"/>
            <a:ext cx="3244850" cy="27116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Monday, July 11</a:t>
            </a:r>
            <a:r>
              <a:rPr lang="en-US" baseline="30000" dirty="0"/>
              <a:t>th</a:t>
            </a:r>
            <a:r>
              <a:rPr lang="en-US" dirty="0"/>
              <a:t>, 2023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294FEEF-AA00-1F30-9221-BC51DFA4A9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91113" y="5629878"/>
            <a:ext cx="3244850" cy="27116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Dan Falcone</a:t>
            </a:r>
          </a:p>
        </p:txBody>
      </p:sp>
      <p:pic>
        <p:nvPicPr>
          <p:cNvPr id="6" name="Picture 5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B9D80A8B-F153-D8D6-C81B-43924C1B8D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434052"/>
            <a:ext cx="2795649" cy="8143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9ADCE2E6-F2D5-73EC-DDFD-ABF9443E9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8750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/>
              <a:t>Line Loss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F277DCA-166F-D003-0F7A-1585387D9F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977" y="1008062"/>
            <a:ext cx="8119373" cy="4841875"/>
          </a:xfrm>
          <a:solidFill>
            <a:srgbClr val="FFFFFF"/>
          </a:solidFill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Network energy inventory balancing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can accurately compare feeder energy to aggregated meter data to track down unbilled energy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may be energy theft.  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is not but is actionable once the cause is determined</a:t>
            </a:r>
          </a:p>
          <a:p>
            <a:pPr lvl="1" eaLnBrk="1" hangingPunct="1"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Meter events and usage information can help paint an overall picture of what’s happening with a customer’s energy usage over time as well as the usage from an entire sub station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unified view can help detect energy theft, meter tampering or a host of equipment problems that may be affecting service levels</a:t>
            </a:r>
          </a:p>
          <a:p>
            <a:pPr lvl="1" eaLnBrk="1" hangingPunct="1">
              <a:spcBef>
                <a:spcPct val="0"/>
              </a:spcBef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typical filters for theft: 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Customers can be identified who have active accounts but no recorded usage, or the converse – energy usage but no account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Customers with gas usage but no electrical usage over months or even years, indicate a very likely candidate for investigation, voltage issues for one customer and not others on the same transformer.</a:t>
            </a:r>
          </a:p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988" name="Footer Placeholder 1">
            <a:extLst>
              <a:ext uri="{FF2B5EF4-FFF2-40B4-BE49-F238E27FC236}">
                <a16:creationId xmlns:a16="http://schemas.microsoft.com/office/drawing/2014/main" id="{CE27C9EB-10D1-4998-F041-8FDB949C4C7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95977" y="6492875"/>
            <a:ext cx="308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41989" name="Slide Number Placeholder 1">
            <a:extLst>
              <a:ext uri="{FF2B5EF4-FFF2-40B4-BE49-F238E27FC236}">
                <a16:creationId xmlns:a16="http://schemas.microsoft.com/office/drawing/2014/main" id="{AA2CA96A-BD5A-EDAB-6C2E-91A7DE801BC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97134015-7EFE-4EBE-8BAD-CB62EC5E9C50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41990" name="Picture 11" descr="Improve your investigation skills | 2019-02-07 | ISHN">
            <a:extLst>
              <a:ext uri="{FF2B5EF4-FFF2-40B4-BE49-F238E27FC236}">
                <a16:creationId xmlns:a16="http://schemas.microsoft.com/office/drawing/2014/main" id="{2042F0C2-8CCA-883E-5E55-0B4503F8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9955" y="4038600"/>
            <a:ext cx="138926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A500B16-7275-0E18-D09C-FA386B5C85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2400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/>
              <a:t>What</a:t>
            </a:r>
            <a:r>
              <a:rPr altLang="en-US" dirty="0"/>
              <a:t> Else?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7819216-C696-3F6E-C77D-42A4B3BDCD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49" y="1004017"/>
            <a:ext cx="8362950" cy="484187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Potentially bad metering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Non metering of certain usage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Failing equipment and bad connections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Bad GIS integration and information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make any of this work we need an up to date and integrated geographic information system (GIS) geodatabase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need to be able to link our meters accurately to the rest of the system along with every other piece of equipment between the sub station and the meter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initial investigative work will uncover not system errors but GIS errors and holes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Once corrected this work will begin to uncover correctible losses.</a:t>
            </a: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6" name="Footer Placeholder 1">
            <a:extLst>
              <a:ext uri="{FF2B5EF4-FFF2-40B4-BE49-F238E27FC236}">
                <a16:creationId xmlns:a16="http://schemas.microsoft.com/office/drawing/2014/main" id="{D8AAFB82-2634-3080-5FAB-CED627CA372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44037" name="Slide Number Placeholder 1">
            <a:extLst>
              <a:ext uri="{FF2B5EF4-FFF2-40B4-BE49-F238E27FC236}">
                <a16:creationId xmlns:a16="http://schemas.microsoft.com/office/drawing/2014/main" id="{8677CA18-F1F1-0676-CF92-DCD632FBA2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78A0327-4CAF-44DD-B616-F4959D5DD52A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44038" name="Picture 8" descr="175 What Else Stock Photos and Images - 123RF">
            <a:extLst>
              <a:ext uri="{FF2B5EF4-FFF2-40B4-BE49-F238E27FC236}">
                <a16:creationId xmlns:a16="http://schemas.microsoft.com/office/drawing/2014/main" id="{2E64B5A7-B627-66BA-94CA-3503C7150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7" b="15582"/>
          <a:stretch>
            <a:fillRect/>
          </a:stretch>
        </p:blipFill>
        <p:spPr bwMode="auto">
          <a:xfrm>
            <a:off x="3200400" y="5062954"/>
            <a:ext cx="3367086" cy="163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41E0C9E-E424-73B8-3460-449A50A4DC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2400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/>
              <a:t>Longer Term Planning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1A181749-CDFF-8D33-844C-AF453242E3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008062"/>
            <a:ext cx="7886700" cy="484187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Load profiling 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 have accurate and highly granular transformer load profiles, especially significant for effective distribution planning when electric vehicle (EV) charging and distributed generation are involved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will the impact on your system be as isolated pockets of users influence each other and purchase electric vehicles; adopt home level energy storage and renewable energy solutions</a:t>
            </a:r>
          </a:p>
          <a:p>
            <a:pPr lvl="1"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Pricing analysis 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Perform ‘what if’ rate and load shift analysis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Compare current tariffs with alternative pricing scenarios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Estimate energy costs for a new rate at different load levels</a:t>
            </a:r>
          </a:p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4" name="Footer Placeholder 1">
            <a:extLst>
              <a:ext uri="{FF2B5EF4-FFF2-40B4-BE49-F238E27FC236}">
                <a16:creationId xmlns:a16="http://schemas.microsoft.com/office/drawing/2014/main" id="{5076CA7B-A159-FDB5-FAFB-2768880DE16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46085" name="Slide Number Placeholder 1">
            <a:extLst>
              <a:ext uri="{FF2B5EF4-FFF2-40B4-BE49-F238E27FC236}">
                <a16:creationId xmlns:a16="http://schemas.microsoft.com/office/drawing/2014/main" id="{F930A0A2-478B-EB6A-E86F-C4B6FDEDB8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09228CD-86CA-43B3-A80D-BABD92D6A509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46086" name="Picture 5" descr="Image result for long term plan">
            <a:extLst>
              <a:ext uri="{FF2B5EF4-FFF2-40B4-BE49-F238E27FC236}">
                <a16:creationId xmlns:a16="http://schemas.microsoft.com/office/drawing/2014/main" id="{394C9264-8D46-13B6-CC34-4F0091069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/>
          <a:stretch>
            <a:fillRect/>
          </a:stretch>
        </p:blipFill>
        <p:spPr bwMode="auto">
          <a:xfrm>
            <a:off x="3581400" y="5369309"/>
            <a:ext cx="177165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0CBAF38E-92A4-1CDC-5EA3-CC338F32D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0912" y="589738"/>
            <a:ext cx="7510462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/>
              <a:t>What are Some of the Challenges in </a:t>
            </a:r>
            <a:br>
              <a:rPr altLang="en-US" sz="4000" dirty="0"/>
            </a:br>
            <a:r>
              <a:rPr altLang="en-US" sz="4000" dirty="0"/>
              <a:t>Analyzing this “Flood of Data?”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8BF746E-1F1B-66EC-64B5-DEF35F1B40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6977" y="1697037"/>
            <a:ext cx="7886700" cy="484187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first issue is that currently data required for complete meter data analytics solution does not reside in the same database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While there is tremendous real time data being collected the information required to complete many types of analysis may reside in other data bases (IE system mapping data)</a:t>
            </a: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Footer Placeholder 1">
            <a:extLst>
              <a:ext uri="{FF2B5EF4-FFF2-40B4-BE49-F238E27FC236}">
                <a16:creationId xmlns:a16="http://schemas.microsoft.com/office/drawing/2014/main" id="{437B2E2E-0FFE-F13D-15B6-DF2E8E2307F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48133" name="Slide Number Placeholder 1">
            <a:extLst>
              <a:ext uri="{FF2B5EF4-FFF2-40B4-BE49-F238E27FC236}">
                <a16:creationId xmlns:a16="http://schemas.microsoft.com/office/drawing/2014/main" id="{2A708A98-0373-9A4D-F352-F51BD13C788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96E53AB-F93D-45E0-8E39-2C6897D3405D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48134" name="Rectangle 1">
            <a:extLst>
              <a:ext uri="{FF2B5EF4-FFF2-40B4-BE49-F238E27FC236}">
                <a16:creationId xmlns:a16="http://schemas.microsoft.com/office/drawing/2014/main" id="{2BC5ED28-CE6B-FAB8-C229-68A8CBEBA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077" y="4666444"/>
            <a:ext cx="78486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Another challenge is that while the MDM is configured as a “Fast Write” data base, since it needs to quickly record large volumes of real-time meter information, a useful analytics tool needs to be normalized for “Fast Reads,” since it needs to provide fast access to data for users looking for real-time insights</a:t>
            </a:r>
          </a:p>
        </p:txBody>
      </p:sp>
      <p:pic>
        <p:nvPicPr>
          <p:cNvPr id="48135" name="Picture 8" descr="Image result for real time data">
            <a:extLst>
              <a:ext uri="{FF2B5EF4-FFF2-40B4-BE49-F238E27FC236}">
                <a16:creationId xmlns:a16="http://schemas.microsoft.com/office/drawing/2014/main" id="{CA288E47-973F-3030-EB66-3FFB2C8FE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234" y="2954004"/>
            <a:ext cx="1345566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36DE42FE-692C-D103-1AA4-9279041461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8750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/>
              <a:t>Additional Challenges?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B005501E-A6B8-266C-9EE7-D926781629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09688"/>
            <a:ext cx="7886700" cy="484187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 impact on billing: 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Making sure that you can analyze the data in the MDM system (the “system of truth”) without impacting basic billing operations in any way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important as meter data analytics is, this capability cannot interrupt billing and other operational systems in terms of performance, data corruption or functionality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Bottom line: The analytics capability cannot threaten the utility’s ability to collect revenues</a:t>
            </a:r>
          </a:p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0" name="Footer Placeholder 1">
            <a:extLst>
              <a:ext uri="{FF2B5EF4-FFF2-40B4-BE49-F238E27FC236}">
                <a16:creationId xmlns:a16="http://schemas.microsoft.com/office/drawing/2014/main" id="{2123E64F-9C51-C309-2C86-BB11DAEC5AC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50181" name="Slide Number Placeholder 1">
            <a:extLst>
              <a:ext uri="{FF2B5EF4-FFF2-40B4-BE49-F238E27FC236}">
                <a16:creationId xmlns:a16="http://schemas.microsoft.com/office/drawing/2014/main" id="{174E7145-A951-2BB9-3E38-0EAE8721370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DED331A-41EE-47C4-986D-9E46A2B50C16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50182" name="Picture 9" descr="Invoicing And Billing | GetAccounting Tool From Itarian">
            <a:extLst>
              <a:ext uri="{FF2B5EF4-FFF2-40B4-BE49-F238E27FC236}">
                <a16:creationId xmlns:a16="http://schemas.microsoft.com/office/drawing/2014/main" id="{A08BA6F0-C946-2DDF-B922-FF2A4FBE3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08437"/>
            <a:ext cx="2282633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EC7032A-AAC8-EB74-13B2-6759982726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8750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/>
              <a:t>Additional Challenges?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FCD59D2A-E5AC-EEFE-632E-1F4E31FC09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09688"/>
            <a:ext cx="8135938" cy="484187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Near real-time: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Lastly, in order to retain its value to executives, engineers and operational staff, data analytics need to be performed in as near real-time as possible</a:t>
            </a:r>
          </a:p>
          <a:p>
            <a:pPr eaLnBrk="1" hangingPunct="1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ultimate goal: 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 establish a repeatable data analytics discipline and infrastructure to reduce the time, cost and complexity of each incremental capability, and with the lowest risk possible to the existing MDM functionality</a:t>
            </a:r>
          </a:p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8" name="Footer Placeholder 1">
            <a:extLst>
              <a:ext uri="{FF2B5EF4-FFF2-40B4-BE49-F238E27FC236}">
                <a16:creationId xmlns:a16="http://schemas.microsoft.com/office/drawing/2014/main" id="{DCBE0A21-5105-EB2A-1006-EDE3740F32B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52229" name="Slide Number Placeholder 1">
            <a:extLst>
              <a:ext uri="{FF2B5EF4-FFF2-40B4-BE49-F238E27FC236}">
                <a16:creationId xmlns:a16="http://schemas.microsoft.com/office/drawing/2014/main" id="{9064125D-978D-E6E3-CBB2-2A2332CC31D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F9DCA3A-3476-444B-81E5-386BAF6A0D2A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52230" name="Picture 2" descr="branding, marketing, public relations">
            <a:extLst>
              <a:ext uri="{FF2B5EF4-FFF2-40B4-BE49-F238E27FC236}">
                <a16:creationId xmlns:a16="http://schemas.microsoft.com/office/drawing/2014/main" id="{D6C91DCF-8939-2BA7-1C7D-A5DBA3027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69" y="4554983"/>
            <a:ext cx="3924300" cy="167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F0718CA-808E-2784-37B4-60615B8361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234950"/>
            <a:ext cx="7207250" cy="679450"/>
          </a:xfrm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>
                <a:cs typeface="Arial" panose="020B0604020202020204" pitchFamily="34" charset="0"/>
              </a:rPr>
              <a:t>Business Use Cases for this big data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3C00EBFF-F638-8AA6-32D2-DB4A4F87FB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7362" y="1008062"/>
            <a:ext cx="8504238" cy="5545138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Now what can we do with this information?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Isolate and determine where we have voltage issues, correct them, and bring an entire line to the same level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not only works better for our customers but also allows the utility to pursue voltage reduction in a meaningful and controlled way</a:t>
            </a: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Determine what transformers should be used in any location</a:t>
            </a: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Determine when new loads are present and which transformers are in jeopardy</a:t>
            </a: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Locate Bad connections &amp; Undersized lines</a:t>
            </a: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Transformer Rated Services determine which ones are operating for a substantial amount of time below 10% of the rated current</a:t>
            </a: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Find and remediate theft</a:t>
            </a: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Find and remediate remote outages before the user knows they exist</a:t>
            </a: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Find and address Power Factor issues</a:t>
            </a: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324" name="Footer Placeholder 1">
            <a:extLst>
              <a:ext uri="{FF2B5EF4-FFF2-40B4-BE49-F238E27FC236}">
                <a16:creationId xmlns:a16="http://schemas.microsoft.com/office/drawing/2014/main" id="{253DE882-FED2-219F-C284-420E73FCE15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C280BC-54CC-310A-3B11-79CD5E478F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6AA650-956C-4E2F-BFD6-BB9C519052CD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56326" name="Picture 11" descr="What is Big Data? | Bernard Marr">
            <a:extLst>
              <a:ext uri="{FF2B5EF4-FFF2-40B4-BE49-F238E27FC236}">
                <a16:creationId xmlns:a16="http://schemas.microsoft.com/office/drawing/2014/main" id="{3D1C7E13-C17E-4F90-EA86-33EAE8D14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3"/>
          <a:stretch>
            <a:fillRect/>
          </a:stretch>
        </p:blipFill>
        <p:spPr bwMode="auto">
          <a:xfrm rot="16200000">
            <a:off x="6129616" y="5239850"/>
            <a:ext cx="1257198" cy="175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28B8EB7-7CD6-CFAC-F4C4-3DB2E69B2E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8750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/>
              <a:t>New Skill Sets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F78D621-6309-8A29-18BB-1045FDAF52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1716" y="1068694"/>
            <a:ext cx="5886450" cy="5480050"/>
          </a:xfrm>
          <a:solidFill>
            <a:srgbClr val="FFFFFF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Utilities also need new skill sets to be able to perform this analysis.  To use this data, we need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Database Experts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Metering Experts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Business Analysts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Data Scientists</a:t>
            </a:r>
          </a:p>
          <a:p>
            <a:pPr marL="45720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eaLnBrk="1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a perfect world all of these characteristics are rolled up into one</a:t>
            </a:r>
          </a:p>
          <a:p>
            <a:pPr marL="685800" lvl="2" eaLnBrk="1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a less perfect world into two</a:t>
            </a:r>
          </a:p>
          <a:p>
            <a:pPr marL="685800" lvl="2" eaLnBrk="1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is an even less perfect world – three individual groups or people</a:t>
            </a:r>
          </a:p>
          <a:p>
            <a:pPr marL="685800" lvl="2" eaLnBrk="1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Too many utilities are missing one or more of these groups or people even after completing their AMI deployment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372" name="Footer Placeholder 1">
            <a:extLst>
              <a:ext uri="{FF2B5EF4-FFF2-40B4-BE49-F238E27FC236}">
                <a16:creationId xmlns:a16="http://schemas.microsoft.com/office/drawing/2014/main" id="{CCB9850D-4291-25FB-6D9E-6D6B4BCD68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58373" name="Slide Number Placeholder 1">
            <a:extLst>
              <a:ext uri="{FF2B5EF4-FFF2-40B4-BE49-F238E27FC236}">
                <a16:creationId xmlns:a16="http://schemas.microsoft.com/office/drawing/2014/main" id="{EA644839-4BF5-A481-3703-DDB3A8FE752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57314C5-F156-4AD6-AF5A-FE567E3AAE2F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58374" name="AutoShape 10" descr="Image result for microsoft access icon">
            <a:extLst>
              <a:ext uri="{FF2B5EF4-FFF2-40B4-BE49-F238E27FC236}">
                <a16:creationId xmlns:a16="http://schemas.microsoft.com/office/drawing/2014/main" id="{69809099-E30D-0D0F-39D7-865820EDE5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8375" name="AutoShape 12" descr="Image result for microsoft access icon">
            <a:extLst>
              <a:ext uri="{FF2B5EF4-FFF2-40B4-BE49-F238E27FC236}">
                <a16:creationId xmlns:a16="http://schemas.microsoft.com/office/drawing/2014/main" id="{82E4B3E8-51D7-7353-C231-684CF815CA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8376" name="AutoShape 14" descr="Microsoft-Access">
            <a:extLst>
              <a:ext uri="{FF2B5EF4-FFF2-40B4-BE49-F238E27FC236}">
                <a16:creationId xmlns:a16="http://schemas.microsoft.com/office/drawing/2014/main" id="{0FC8DB9F-7E1A-1A26-623A-852E0AAA40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58377" name="AutoShape 16" descr="Microsoft-Access">
            <a:extLst>
              <a:ext uri="{FF2B5EF4-FFF2-40B4-BE49-F238E27FC236}">
                <a16:creationId xmlns:a16="http://schemas.microsoft.com/office/drawing/2014/main" id="{2ECBB491-1F8F-BB91-3F49-C15CED1F2C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58378" name="Picture 9" descr="Image result for new skills">
            <a:extLst>
              <a:ext uri="{FF2B5EF4-FFF2-40B4-BE49-F238E27FC236}">
                <a16:creationId xmlns:a16="http://schemas.microsoft.com/office/drawing/2014/main" id="{E0027758-483C-ADA4-9961-DA0CECEDC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48" y="1752600"/>
            <a:ext cx="2796381" cy="2796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733F36F-DADB-6FE7-A44C-80E004E62C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3654" y="155575"/>
            <a:ext cx="7815262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/>
              <a:t>New Tools for the Meter Shop / Field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F6D5AD9C-7E7B-DB8F-81AD-72DCBD5C241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09688"/>
            <a:ext cx="7886700" cy="484187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Advanced functional test boards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Automated firmware and setting comparison tools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Site Verification equipment, procedures and data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…….and data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…….and data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…….and data</a:t>
            </a:r>
          </a:p>
          <a:p>
            <a:pPr eaLnBrk="1" hangingPunct="1"/>
            <a:endParaRPr lang="en-US" alt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0" name="Footer Placeholder 1">
            <a:extLst>
              <a:ext uri="{FF2B5EF4-FFF2-40B4-BE49-F238E27FC236}">
                <a16:creationId xmlns:a16="http://schemas.microsoft.com/office/drawing/2014/main" id="{9B084229-AB16-789F-B50F-235822B3587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60421" name="Slide Number Placeholder 1">
            <a:extLst>
              <a:ext uri="{FF2B5EF4-FFF2-40B4-BE49-F238E27FC236}">
                <a16:creationId xmlns:a16="http://schemas.microsoft.com/office/drawing/2014/main" id="{967214CC-06B7-4103-DC54-BB65331830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4DE8E969-5A30-45F4-A817-7FEF050AF173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60422" name="AutoShape 10" descr="Image result for microsoft access icon">
            <a:extLst>
              <a:ext uri="{FF2B5EF4-FFF2-40B4-BE49-F238E27FC236}">
                <a16:creationId xmlns:a16="http://schemas.microsoft.com/office/drawing/2014/main" id="{6898A168-7B64-A8EC-BA3A-8409494391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23" name="AutoShape 12" descr="Image result for microsoft access icon">
            <a:extLst>
              <a:ext uri="{FF2B5EF4-FFF2-40B4-BE49-F238E27FC236}">
                <a16:creationId xmlns:a16="http://schemas.microsoft.com/office/drawing/2014/main" id="{7B3DE8FE-07B4-48DD-2E60-454A103D9B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24" name="AutoShape 14" descr="Microsoft-Access">
            <a:extLst>
              <a:ext uri="{FF2B5EF4-FFF2-40B4-BE49-F238E27FC236}">
                <a16:creationId xmlns:a16="http://schemas.microsoft.com/office/drawing/2014/main" id="{A27B63E8-8376-80F4-3272-A375BDC9E0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0425" name="AutoShape 16" descr="Microsoft-Access">
            <a:extLst>
              <a:ext uri="{FF2B5EF4-FFF2-40B4-BE49-F238E27FC236}">
                <a16:creationId xmlns:a16="http://schemas.microsoft.com/office/drawing/2014/main" id="{CE699062-9EDC-0321-FF18-96D97469FA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60426" name="Picture 9" descr="C:\Users\Tom\AppData\Local\Microsoft\Windows\Temporary Internet Files\Content.Outlook\VJYZ37TD\MQB-12D.PNG">
            <a:extLst>
              <a:ext uri="{FF2B5EF4-FFF2-40B4-BE49-F238E27FC236}">
                <a16:creationId xmlns:a16="http://schemas.microsoft.com/office/drawing/2014/main" id="{E8CEFF4D-9044-109E-C3B5-47B7DA23F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50" y="2709862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9A242AF-D2A1-07DB-8404-F75137523D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8750"/>
            <a:ext cx="7207250" cy="679450"/>
          </a:xfrm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>
                <a:effectLst/>
                <a:cs typeface="Arial" panose="020B0604020202020204" pitchFamily="34" charset="0"/>
              </a:rPr>
              <a:t>And now we want MORE……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6042EB55-F364-AABE-16A8-8D707F754A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09688"/>
            <a:ext cx="8135938" cy="4841875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 data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Greater frequency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Whatever bandwidth you thought you needed, now you need more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Edge Computing &amp; Distributed Intelligence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8" name="Footer Placeholder 1">
            <a:extLst>
              <a:ext uri="{FF2B5EF4-FFF2-40B4-BE49-F238E27FC236}">
                <a16:creationId xmlns:a16="http://schemas.microsoft.com/office/drawing/2014/main" id="{E7F0EB7E-254B-5550-53D2-C0C1E6C5A6C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966387-DE3E-AEBC-8A9E-A1A1CC3D05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E411722-B7EC-4267-9196-AC7D4F6AA39B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62470" name="Picture 2">
            <a:extLst>
              <a:ext uri="{FF2B5EF4-FFF2-40B4-BE49-F238E27FC236}">
                <a16:creationId xmlns:a16="http://schemas.microsoft.com/office/drawing/2014/main" id="{F2B3CFD1-4A85-EA1A-65B4-476A6E969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1008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>
            <a:extLst>
              <a:ext uri="{FF2B5EF4-FFF2-40B4-BE49-F238E27FC236}">
                <a16:creationId xmlns:a16="http://schemas.microsoft.com/office/drawing/2014/main" id="{746AAEC0-AB4C-BEFE-A7E9-8C58613F77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82866"/>
            <a:ext cx="6324600" cy="4960734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are only now beginning to understand how much AMI has changed and is continuing to change our world.</a:t>
            </a:r>
          </a:p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presentation will touch on the power                of this AMI data, new tools we can create             and the challenges we are facing to use this data</a:t>
            </a:r>
          </a:p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will look at just a few of the new opportunities already being presented to us that we can use this data to take advantage of</a:t>
            </a:r>
          </a:p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some AMI systems and AMI meters approaching 15 years of age, many utilities           are also beginning to consider what is next</a:t>
            </a:r>
          </a:p>
          <a:p>
            <a:pPr eaLnBrk="1" hangingPunct="1">
              <a:lnSpc>
                <a:spcPct val="80000"/>
              </a:lnSpc>
              <a:spcAft>
                <a:spcPct val="1000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As DERs continue to penetrate the grid, EVs increase in presence, and electrification progresses, utilities are on the verge of change</a:t>
            </a:r>
          </a:p>
          <a:p>
            <a:pPr marL="0" indent="0" eaLnBrk="1" hangingPunct="1">
              <a:lnSpc>
                <a:spcPct val="80000"/>
              </a:lnSpc>
              <a:spcAft>
                <a:spcPct val="100000"/>
              </a:spcAft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80000"/>
              </a:lnSpc>
              <a:spcAft>
                <a:spcPct val="100000"/>
              </a:spcAft>
            </a:pPr>
            <a:endParaRPr lang="en-US" altLang="en-US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Slide Number Placeholder 1">
            <a:extLst>
              <a:ext uri="{FF2B5EF4-FFF2-40B4-BE49-F238E27FC236}">
                <a16:creationId xmlns:a16="http://schemas.microsoft.com/office/drawing/2014/main" id="{76659332-7926-2D79-3C23-B4817628141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3CB0330C-3230-41E0-A7A4-99E68E8F95CA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5604" name="Picture 6" descr="Image result for data is changing">
            <a:extLst>
              <a:ext uri="{FF2B5EF4-FFF2-40B4-BE49-F238E27FC236}">
                <a16:creationId xmlns:a16="http://schemas.microsoft.com/office/drawing/2014/main" id="{0C809279-CBBD-0EBE-AB50-3106776BB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2"/>
          <a:stretch/>
        </p:blipFill>
        <p:spPr bwMode="auto">
          <a:xfrm>
            <a:off x="5715000" y="1600200"/>
            <a:ext cx="3305712" cy="99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Footer Placeholder 1">
            <a:extLst>
              <a:ext uri="{FF2B5EF4-FFF2-40B4-BE49-F238E27FC236}">
                <a16:creationId xmlns:a16="http://schemas.microsoft.com/office/drawing/2014/main" id="{61E4A6FB-AE06-610F-E8D4-1E86F69340B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BE155E6-BA25-28FA-DA86-866B97566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38" y="136525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dirty="0"/>
              <a:t>Introduction</a:t>
            </a:r>
          </a:p>
        </p:txBody>
      </p:sp>
      <p:pic>
        <p:nvPicPr>
          <p:cNvPr id="25607" name="Picture 2" descr="Image result for ELECTRIC VEHICLE CHARGER PICTURES">
            <a:extLst>
              <a:ext uri="{FF2B5EF4-FFF2-40B4-BE49-F238E27FC236}">
                <a16:creationId xmlns:a16="http://schemas.microsoft.com/office/drawing/2014/main" id="{E54747FB-5E2B-5C09-C977-378AA55F8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89" y="3886200"/>
            <a:ext cx="2877111" cy="147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59A74A3-8AF7-06EA-8902-89F95ADDC4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8750"/>
            <a:ext cx="7207250" cy="679450"/>
          </a:xfrm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>
                <a:cs typeface="Arial" panose="020B0604020202020204" pitchFamily="34" charset="0"/>
              </a:rPr>
              <a:t>AMI 2.0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C767336A-D6F9-13DB-DD63-65110587AA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88963" y="1176338"/>
            <a:ext cx="7886700" cy="4841875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 we use our existing infrastructure?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Do we have to rip out and replace with a new infrastructure?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about LTL back haul or a Private Network?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about Power Line Carrier?  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 there life there for my most remote service areas?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Has there been form standardization?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Did any of our equipment go EOL?</a:t>
            </a: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16" name="Footer Placeholder 1">
            <a:extLst>
              <a:ext uri="{FF2B5EF4-FFF2-40B4-BE49-F238E27FC236}">
                <a16:creationId xmlns:a16="http://schemas.microsoft.com/office/drawing/2014/main" id="{21E1533A-CFDA-65BD-D19A-3265C5019AF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070534-8F51-4D87-3182-F09D4AC8AE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D68BF15-B523-4EAA-86B1-F79CD7AD3D39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64518" name="Picture 7" descr="Infrastructure: Embracing Technology to Improve Efficiency and Create Good  - AIIB Blog - AIIB">
            <a:extLst>
              <a:ext uri="{FF2B5EF4-FFF2-40B4-BE49-F238E27FC236}">
                <a16:creationId xmlns:a16="http://schemas.microsoft.com/office/drawing/2014/main" id="{E3E8078C-61AB-51C0-CB14-E5B641AC4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11600"/>
            <a:ext cx="371792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ACF246B0-35DD-84F1-C640-A7C420715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8750"/>
            <a:ext cx="7207250" cy="679450"/>
          </a:xfrm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>
                <a:cs typeface="Arial" panose="020B0604020202020204" pitchFamily="34" charset="0"/>
              </a:rPr>
              <a:t>AMI 2.0 Infrastructure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A91E6AA4-1749-2618-72A6-E9A6A795AD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09688"/>
            <a:ext cx="7886700" cy="484187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Second Generation AMI and potentially new communication paradigms as LTL data becomes less and less expensive and reaches larger and larger areas – without new infrastructure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Research in Power Line Carrier Technology may provide expanded bandwidth to allow for greater data transfer more frequently without as much new infrastructure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Mesh networks continue to improve, and AMI 2.0 is anticipating leveraging the infrastructure installed in AMI 1.0</a:t>
            </a:r>
          </a:p>
          <a:p>
            <a:pPr eaLnBrk="1" hangingPunct="1">
              <a:lnSpc>
                <a:spcPct val="80000"/>
              </a:lnSpc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6" name="Footer Placeholder 1">
            <a:extLst>
              <a:ext uri="{FF2B5EF4-FFF2-40B4-BE49-F238E27FC236}">
                <a16:creationId xmlns:a16="http://schemas.microsoft.com/office/drawing/2014/main" id="{EB835449-20A7-E2A9-1CF9-6EDC3D6FFCF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E51F06-9E9D-7752-343F-45BEE00921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ACBA157-BB06-4168-B59D-F82F84ACF729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74758" name="Picture 2" descr="Image result for data transfer">
            <a:extLst>
              <a:ext uri="{FF2B5EF4-FFF2-40B4-BE49-F238E27FC236}">
                <a16:creationId xmlns:a16="http://schemas.microsoft.com/office/drawing/2014/main" id="{A997EBBF-26D3-0E18-1591-D17501A23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4482127"/>
            <a:ext cx="4114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D20D692-6A5F-B0C1-E385-8242F07054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8750"/>
            <a:ext cx="7207250" cy="679450"/>
          </a:xfrm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>
                <a:cs typeface="Arial" panose="020B0604020202020204" pitchFamily="34" charset="0"/>
              </a:rPr>
              <a:t>2023 and beyond</a:t>
            </a:r>
            <a:endParaRPr altLang="en-US" sz="40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37841EDA-0135-6633-1E08-8E06913902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134192"/>
            <a:ext cx="7886700" cy="484187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 the distribution side customers will be encouraged to put in more and more renewable energy and they will also add more and more energy storage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Larger customer-based energy production and solutions will lead to expanded micro grids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Second Generation AMI and potentially new communication paradigms as LTL data becomes less and less expensive and reaches larger and larger areas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0" name="Footer Placeholder 1">
            <a:extLst>
              <a:ext uri="{FF2B5EF4-FFF2-40B4-BE49-F238E27FC236}">
                <a16:creationId xmlns:a16="http://schemas.microsoft.com/office/drawing/2014/main" id="{68D7944F-E34C-7B32-10AF-6047AD6007D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E5B014-658C-2962-81EF-80D9B55A9A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B0E42E3-ED15-4AD4-91A0-3BE47827040C}" type="slidenum">
              <a:rPr lang="en-US" altLang="en-US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70662" name="Picture 2">
            <a:extLst>
              <a:ext uri="{FF2B5EF4-FFF2-40B4-BE49-F238E27FC236}">
                <a16:creationId xmlns:a16="http://schemas.microsoft.com/office/drawing/2014/main" id="{5DCE3471-AE51-5B4A-CE21-898FE54B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91000"/>
            <a:ext cx="320040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63" name="Picture 3">
            <a:extLst>
              <a:ext uri="{FF2B5EF4-FFF2-40B4-BE49-F238E27FC236}">
                <a16:creationId xmlns:a16="http://schemas.microsoft.com/office/drawing/2014/main" id="{1258C671-6D7B-B524-B504-E3AE35071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67200"/>
            <a:ext cx="34893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sldNum" idx="12"/>
          </p:nvPr>
        </p:nvSpPr>
        <p:spPr>
          <a:xfrm>
            <a:off x="6842014" y="562451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23</a:t>
            </a:fld>
            <a:endParaRPr/>
          </a:p>
        </p:txBody>
      </p:sp>
      <p:sp>
        <p:nvSpPr>
          <p:cNvPr id="166" name="Google Shape;166;p4"/>
          <p:cNvSpPr txBox="1">
            <a:spLocks noGrp="1"/>
          </p:cNvSpPr>
          <p:nvPr>
            <p:ph type="title"/>
          </p:nvPr>
        </p:nvSpPr>
        <p:spPr>
          <a:xfrm>
            <a:off x="1905000" y="335815"/>
            <a:ext cx="851175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r>
              <a:rPr lang="en-US" sz="4000" dirty="0"/>
              <a:t>While PV Solar continues to grow - Electrification is on the rise and surpassing forecasts!</a:t>
            </a:r>
            <a:endParaRPr sz="4000" dirty="0"/>
          </a:p>
        </p:txBody>
      </p:sp>
      <p:sp>
        <p:nvSpPr>
          <p:cNvPr id="167" name="Google Shape;167;p4"/>
          <p:cNvSpPr txBox="1"/>
          <p:nvPr/>
        </p:nvSpPr>
        <p:spPr>
          <a:xfrm>
            <a:off x="8756363" y="5305519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1714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"/>
          <p:cNvSpPr txBox="1"/>
          <p:nvPr/>
        </p:nvSpPr>
        <p:spPr>
          <a:xfrm>
            <a:off x="1600200" y="6373282"/>
            <a:ext cx="647432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Reference: Research &amp; Markets  &amp; AEO / NREL </a:t>
            </a:r>
            <a:br>
              <a:rPr lang="en-US" sz="900" dirty="0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900" dirty="0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https://www.brattle.com/wp-content/uploads/2017/10/7298_electrification_emerging_opportunities_for_utility_growth.pdf</a:t>
            </a:r>
            <a:endParaRPr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06" y="2490650"/>
            <a:ext cx="4436888" cy="295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4094" y="2490134"/>
            <a:ext cx="4507033" cy="2815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8" y="1953117"/>
            <a:ext cx="7056077" cy="35118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5"/>
          <p:cNvSpPr txBox="1">
            <a:spLocks noGrp="1"/>
          </p:cNvSpPr>
          <p:nvPr>
            <p:ph type="sldNum" idx="12"/>
          </p:nvPr>
        </p:nvSpPr>
        <p:spPr>
          <a:xfrm>
            <a:off x="6842014" y="562451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24</a:t>
            </a:fld>
            <a:endParaRPr/>
          </a:p>
        </p:txBody>
      </p:sp>
      <p:sp>
        <p:nvSpPr>
          <p:cNvPr id="178" name="Google Shape;178;p5"/>
          <p:cNvSpPr txBox="1">
            <a:spLocks noGrp="1"/>
          </p:cNvSpPr>
          <p:nvPr>
            <p:ph type="title"/>
          </p:nvPr>
        </p:nvSpPr>
        <p:spPr>
          <a:xfrm>
            <a:off x="1219200" y="302208"/>
            <a:ext cx="851175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0000"/>
          </a:bodyPr>
          <a:lstStyle/>
          <a:p>
            <a:pPr algn="ctr"/>
            <a:r>
              <a:rPr lang="en-US" dirty="0"/>
              <a:t>EV Growth and Disruption will be unprecedented!</a:t>
            </a:r>
            <a:endParaRPr dirty="0"/>
          </a:p>
        </p:txBody>
      </p:sp>
      <p:sp>
        <p:nvSpPr>
          <p:cNvPr id="179" name="Google Shape;179;p5"/>
          <p:cNvSpPr txBox="1"/>
          <p:nvPr/>
        </p:nvSpPr>
        <p:spPr>
          <a:xfrm>
            <a:off x="8756363" y="5305519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1714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5"/>
          <p:cNvSpPr txBox="1"/>
          <p:nvPr/>
        </p:nvSpPr>
        <p:spPr>
          <a:xfrm>
            <a:off x="4701619" y="3140431"/>
            <a:ext cx="4508639" cy="2860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76200">
              <a:spcBef>
                <a:spcPts val="0"/>
              </a:spcBef>
              <a:spcAft>
                <a:spcPts val="0"/>
              </a:spcAft>
            </a:pPr>
            <a:r>
              <a:rPr lang="en-US" sz="1500" b="1">
                <a:solidFill>
                  <a:srgbClr val="CC3300"/>
                </a:solidFill>
                <a:latin typeface="Avenir"/>
                <a:ea typeface="Avenir"/>
                <a:cs typeface="Avenir"/>
                <a:sym typeface="Avenir"/>
              </a:rPr>
              <a:t>- 14% of all new Vehicle Sales in 2022 were from EVs!</a:t>
            </a:r>
            <a:endParaRPr/>
          </a:p>
          <a:p>
            <a:pPr marL="76200" lvl="6"/>
            <a:r>
              <a:rPr lang="en-US" sz="1500" b="1">
                <a:solidFill>
                  <a:srgbClr val="CC3300"/>
                </a:solidFill>
                <a:latin typeface="Avenir"/>
                <a:ea typeface="Avenir"/>
                <a:cs typeface="Avenir"/>
                <a:sym typeface="Avenir"/>
              </a:rPr>
              <a:t>	- Up from 9% in 2021 and 5% in 2020</a:t>
            </a:r>
            <a:endParaRPr/>
          </a:p>
          <a:p>
            <a:pPr marL="342900" lvl="3" indent="-171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sz="1500" b="1">
              <a:solidFill>
                <a:srgbClr val="CC33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342900" lvl="3" indent="-171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sz="1500">
              <a:solidFill>
                <a:srgbClr val="99999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81" name="Google Shape;181;p5"/>
          <p:cNvSpPr txBox="1"/>
          <p:nvPr/>
        </p:nvSpPr>
        <p:spPr>
          <a:xfrm>
            <a:off x="2536569" y="5657550"/>
            <a:ext cx="3508413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Reference: plantemoran.com/futureofmobility &amp; EIA Data Sources</a:t>
            </a:r>
            <a:endParaRPr sz="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E57BCB-BC7D-955B-BA5C-7237A15B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338" y="136525"/>
            <a:ext cx="7207250" cy="679450"/>
          </a:xfrm>
        </p:spPr>
        <p:txBody>
          <a:bodyPr/>
          <a:lstStyle/>
          <a:p>
            <a:pPr>
              <a:defRPr/>
            </a:pPr>
            <a:r>
              <a:rPr sz="4000" dirty="0">
                <a:latin typeface="+mj-lt"/>
                <a:cs typeface="Arial" panose="020B0604020202020204" pitchFamily="34" charset="0"/>
              </a:rPr>
              <a:t>The US EV Market</a:t>
            </a:r>
            <a:endParaRPr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8851" name="Footer Placeholder 1">
            <a:extLst>
              <a:ext uri="{FF2B5EF4-FFF2-40B4-BE49-F238E27FC236}">
                <a16:creationId xmlns:a16="http://schemas.microsoft.com/office/drawing/2014/main" id="{F5CB98E2-E366-604A-D67F-A6D8F8EE3DC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</a:rPr>
              <a:t>tescometering.com</a:t>
            </a:r>
          </a:p>
        </p:txBody>
      </p:sp>
      <p:sp>
        <p:nvSpPr>
          <p:cNvPr id="78852" name="Slide Number Placeholder 2">
            <a:extLst>
              <a:ext uri="{FF2B5EF4-FFF2-40B4-BE49-F238E27FC236}">
                <a16:creationId xmlns:a16="http://schemas.microsoft.com/office/drawing/2014/main" id="{CC67D9BA-FEF2-A9DE-9F3C-889101150C9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7ED556E-2D10-4E3D-9824-A238710528E1}" type="slidenum">
              <a:rPr lang="en-US" altLang="en-US" sz="1200" smtClean="0">
                <a:solidFill>
                  <a:srgbClr val="898989"/>
                </a:solidFill>
              </a:rPr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78853" name="Picture 2" descr="Chart&#10;&#10;Description automatically generated">
            <a:extLst>
              <a:ext uri="{FF2B5EF4-FFF2-40B4-BE49-F238E27FC236}">
                <a16:creationId xmlns:a16="http://schemas.microsoft.com/office/drawing/2014/main" id="{FF9019FF-A080-916F-8928-34F8C40453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1288" y="1905000"/>
            <a:ext cx="6321425" cy="4343400"/>
          </a:xfrm>
        </p:spPr>
      </p:pic>
      <p:sp>
        <p:nvSpPr>
          <p:cNvPr id="78854" name="TextBox 9">
            <a:extLst>
              <a:ext uri="{FF2B5EF4-FFF2-40B4-BE49-F238E27FC236}">
                <a16:creationId xmlns:a16="http://schemas.microsoft.com/office/drawing/2014/main" id="{CFDA2F2B-1186-6640-BE9D-514D18AEA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8" y="971550"/>
            <a:ext cx="76501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Where is the Market Going?  Upwards – in a big way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1999D8C-2104-434A-CCE1-ADBEAC72C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dirty="0">
                <a:latin typeface="+mj-lt"/>
                <a:cs typeface="Arial" panose="020B0604020202020204" pitchFamily="34" charset="0"/>
              </a:rPr>
              <a:t>The EV Market</a:t>
            </a:r>
            <a:endParaRPr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F48C7-9EFB-86CE-8804-A35C8FBD1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/>
              <a:t>Manufacturers have announced over 100 EV models to be introduced by 2024</a:t>
            </a:r>
            <a:endParaRPr lang="en-US" b="1" dirty="0">
              <a:highlight>
                <a:srgbClr val="F7FF8B"/>
              </a:highlight>
            </a:endParaRPr>
          </a:p>
        </p:txBody>
      </p:sp>
      <p:sp>
        <p:nvSpPr>
          <p:cNvPr id="82948" name="Footer Placeholder 3">
            <a:extLst>
              <a:ext uri="{FF2B5EF4-FFF2-40B4-BE49-F238E27FC236}">
                <a16:creationId xmlns:a16="http://schemas.microsoft.com/office/drawing/2014/main" id="{3F9330F4-0D6D-0D81-E7F9-3A4ECC1E1D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32D103-3D5B-B95E-2C71-7A720C9B66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2ADC811-6683-485D-8324-B1D4D9BC66BB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82950" name="Picture 4">
            <a:extLst>
              <a:ext uri="{FF2B5EF4-FFF2-40B4-BE49-F238E27FC236}">
                <a16:creationId xmlns:a16="http://schemas.microsoft.com/office/drawing/2014/main" id="{F7E07F60-00FA-4B70-A798-9B91E0002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2398713"/>
            <a:ext cx="1998662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7">
            <a:extLst>
              <a:ext uri="{FF2B5EF4-FFF2-40B4-BE49-F238E27FC236}">
                <a16:creationId xmlns:a16="http://schemas.microsoft.com/office/drawing/2014/main" id="{23B18678-A50D-363F-D33E-47B436F48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2395538"/>
            <a:ext cx="2208213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9">
            <a:extLst>
              <a:ext uri="{FF2B5EF4-FFF2-40B4-BE49-F238E27FC236}">
                <a16:creationId xmlns:a16="http://schemas.microsoft.com/office/drawing/2014/main" id="{F83E3B26-572D-FB1A-4082-AFCDE3511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2395538"/>
            <a:ext cx="203835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3" name="Picture 11">
            <a:extLst>
              <a:ext uri="{FF2B5EF4-FFF2-40B4-BE49-F238E27FC236}">
                <a16:creationId xmlns:a16="http://schemas.microsoft.com/office/drawing/2014/main" id="{A7766BDF-FBAE-7F28-C0E6-39B97696C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3792538"/>
            <a:ext cx="2020888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13">
            <a:extLst>
              <a:ext uri="{FF2B5EF4-FFF2-40B4-BE49-F238E27FC236}">
                <a16:creationId xmlns:a16="http://schemas.microsoft.com/office/drawing/2014/main" id="{3D5447AC-6C3D-FADF-82E3-AE55BCF3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3794125"/>
            <a:ext cx="220821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5" name="Picture 15">
            <a:extLst>
              <a:ext uri="{FF2B5EF4-FFF2-40B4-BE49-F238E27FC236}">
                <a16:creationId xmlns:a16="http://schemas.microsoft.com/office/drawing/2014/main" id="{295FAC4A-C2EB-34E7-B9D7-9B9A0AE79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3794125"/>
            <a:ext cx="205263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19">
            <a:extLst>
              <a:ext uri="{FF2B5EF4-FFF2-40B4-BE49-F238E27FC236}">
                <a16:creationId xmlns:a16="http://schemas.microsoft.com/office/drawing/2014/main" id="{EA186134-DC92-3DFC-2F1B-0445D6022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5119688"/>
            <a:ext cx="2020887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21">
            <a:extLst>
              <a:ext uri="{FF2B5EF4-FFF2-40B4-BE49-F238E27FC236}">
                <a16:creationId xmlns:a16="http://schemas.microsoft.com/office/drawing/2014/main" id="{6B6E1A73-A6FC-8A76-4A79-6C9202EC5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5119688"/>
            <a:ext cx="2208213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23">
            <a:extLst>
              <a:ext uri="{FF2B5EF4-FFF2-40B4-BE49-F238E27FC236}">
                <a16:creationId xmlns:a16="http://schemas.microsoft.com/office/drawing/2014/main" id="{5B216283-3536-8BFD-705D-3E5A7DBE2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88" y="5121275"/>
            <a:ext cx="2052637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13B082-1D0F-87AB-1D4E-751068E2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622" y="155575"/>
            <a:ext cx="8044249" cy="67983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000" dirty="0">
                <a:effectLst/>
                <a:latin typeface="+mj-lt"/>
                <a:cs typeface="Arial" panose="020B0604020202020204" pitchFamily="34" charset="0"/>
              </a:rPr>
              <a:t>US ELECTRIC ENERGY CONSUMPTION</a:t>
            </a:r>
          </a:p>
        </p:txBody>
      </p:sp>
      <p:sp>
        <p:nvSpPr>
          <p:cNvPr id="90115" name="Footer Placeholder 2">
            <a:extLst>
              <a:ext uri="{FF2B5EF4-FFF2-40B4-BE49-F238E27FC236}">
                <a16:creationId xmlns:a16="http://schemas.microsoft.com/office/drawing/2014/main" id="{196E0091-C35D-470F-5BAC-1EDDA017108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9ABFD7-D582-A6D4-AFBA-697F21A7B2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282C601-89CE-4181-9296-63BBF62A979B}" type="slidenum">
              <a:rPr lang="en-US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90117" name="TextBox 10">
            <a:extLst>
              <a:ext uri="{FF2B5EF4-FFF2-40B4-BE49-F238E27FC236}">
                <a16:creationId xmlns:a16="http://schemas.microsoft.com/office/drawing/2014/main" id="{BE307ADA-ACA3-8AC9-7DFB-DDED37C54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465263"/>
            <a:ext cx="8377238" cy="12001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Americans drove 3.23 trillion miles in 2021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If this was all done in electric vehicles getting 3 mi/kWh, then we would need 1.1 GWh of energy just to charge cars</a:t>
            </a:r>
          </a:p>
        </p:txBody>
      </p:sp>
      <p:sp>
        <p:nvSpPr>
          <p:cNvPr id="90118" name="TextBox 14">
            <a:extLst>
              <a:ext uri="{FF2B5EF4-FFF2-40B4-BE49-F238E27FC236}">
                <a16:creationId xmlns:a16="http://schemas.microsoft.com/office/drawing/2014/main" id="{4CFC5376-F816-61DB-C0E8-4FFC861E4B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3" y="3937000"/>
            <a:ext cx="7648575" cy="23098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Charging at home is a potential market worth $145 billion per year in added revenue to electric utilities (Average residential cost in the US for 2021 was $0.1375 per kWh)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This is approximately an extra $1,000 per year per residential customer who charges at home</a:t>
            </a:r>
          </a:p>
        </p:txBody>
      </p:sp>
      <p:sp>
        <p:nvSpPr>
          <p:cNvPr id="90119" name="TextBox 7">
            <a:extLst>
              <a:ext uri="{FF2B5EF4-FFF2-40B4-BE49-F238E27FC236}">
                <a16:creationId xmlns:a16="http://schemas.microsoft.com/office/drawing/2014/main" id="{0ACD1A1D-F1CF-BA84-917D-ED33B846E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2884488"/>
            <a:ext cx="8375650" cy="8302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Average household uses 10.7 MWh/</a:t>
            </a:r>
            <a:r>
              <a:rPr lang="en-US" altLang="en-US" sz="2400" dirty="0" err="1">
                <a:latin typeface="Arial" panose="020B0604020202020204" pitchFamily="34" charset="0"/>
              </a:rPr>
              <a:t>yr</a:t>
            </a:r>
            <a:r>
              <a:rPr lang="en-US" altLang="en-US" sz="2400" dirty="0">
                <a:latin typeface="Arial" panose="020B0604020202020204" pitchFamily="34" charset="0"/>
              </a:rPr>
              <a:t> (2021)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Charging our cars could use an additional 8.8 MWh/</a:t>
            </a:r>
            <a:r>
              <a:rPr lang="en-US" altLang="en-US" sz="2400" dirty="0" err="1">
                <a:latin typeface="Arial" panose="020B0604020202020204" pitchFamily="34" charset="0"/>
              </a:rPr>
              <a:t>yr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"/>
          <p:cNvSpPr txBox="1">
            <a:spLocks noGrp="1"/>
          </p:cNvSpPr>
          <p:nvPr>
            <p:ph type="sldNum" idx="12"/>
          </p:nvPr>
        </p:nvSpPr>
        <p:spPr>
          <a:xfrm>
            <a:off x="6842014" y="562451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28</a:t>
            </a:fld>
            <a:endParaRPr/>
          </a:p>
        </p:txBody>
      </p:sp>
      <p:sp>
        <p:nvSpPr>
          <p:cNvPr id="188" name="Google Shape;188;p6"/>
          <p:cNvSpPr txBox="1">
            <a:spLocks noGrp="1"/>
          </p:cNvSpPr>
          <p:nvPr>
            <p:ph type="title"/>
          </p:nvPr>
        </p:nvSpPr>
        <p:spPr>
          <a:xfrm>
            <a:off x="1295400" y="291233"/>
            <a:ext cx="8511750" cy="6104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 fontScale="90000"/>
          </a:bodyPr>
          <a:lstStyle/>
          <a:p>
            <a:pPr algn="ctr"/>
            <a:r>
              <a:rPr lang="en-US" dirty="0"/>
              <a:t>Electrification for the Consumer </a:t>
            </a:r>
            <a:br>
              <a:rPr lang="en-US" dirty="0"/>
            </a:br>
            <a:r>
              <a:rPr lang="en-US" dirty="0"/>
              <a:t>will be costly!</a:t>
            </a:r>
            <a:endParaRPr dirty="0"/>
          </a:p>
        </p:txBody>
      </p:sp>
      <p:sp>
        <p:nvSpPr>
          <p:cNvPr id="189" name="Google Shape;189;p6"/>
          <p:cNvSpPr txBox="1"/>
          <p:nvPr/>
        </p:nvSpPr>
        <p:spPr>
          <a:xfrm>
            <a:off x="8756363" y="5305519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342900" indent="-1714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6"/>
          <p:cNvSpPr txBox="1"/>
          <p:nvPr/>
        </p:nvSpPr>
        <p:spPr>
          <a:xfrm>
            <a:off x="2831619" y="6430980"/>
            <a:ext cx="3480761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rgbClr val="58595B"/>
                </a:solidFill>
                <a:latin typeface="Lato"/>
                <a:ea typeface="Lato"/>
                <a:cs typeface="Lato"/>
                <a:sym typeface="Lato"/>
              </a:rPr>
              <a:t>Reference: Pecan Street &amp; Juniper Research</a:t>
            </a:r>
            <a:endParaRPr sz="10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383437" y="1600200"/>
            <a:ext cx="8755647" cy="46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14313" indent="-21431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residential buildings and the end consumer, electrification may propose the following strategies among others:</a:t>
            </a:r>
            <a:endParaRPr sz="2000" dirty="0"/>
          </a:p>
          <a:p>
            <a:pPr marL="214313" indent="-14763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lvl="8" indent="-214313"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ASHP – Air Source Heat Pump in place of gas / oil heat</a:t>
            </a:r>
            <a:endParaRPr sz="2000" dirty="0"/>
          </a:p>
          <a:p>
            <a:pPr marL="214313" lvl="6" indent="-214313"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Electric hot water – on demand, tank, via heat pump</a:t>
            </a:r>
            <a:endParaRPr sz="2000" dirty="0"/>
          </a:p>
          <a:p>
            <a:pPr marL="214313" lvl="6" indent="-214313"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EVSE – Electric Vehicle Supply Equipment – EV Chargers</a:t>
            </a:r>
            <a:endParaRPr sz="2000" dirty="0"/>
          </a:p>
          <a:p>
            <a:pPr marL="214313" lvl="6" indent="-214313"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BESS - Battery Energy Storage Systems</a:t>
            </a:r>
            <a:endParaRPr sz="2000" dirty="0"/>
          </a:p>
          <a:p>
            <a:pPr marL="214313" lvl="6" indent="-214313"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PV Solar – residential PV solar systems</a:t>
            </a:r>
            <a:endParaRPr sz="2000" dirty="0"/>
          </a:p>
          <a:p>
            <a:pPr marL="214313" indent="-14763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21431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of these technologies have added cost for home wiring, service panel upgrades, and challenges with physical location of assets and availability of 120/240V circuits.</a:t>
            </a:r>
            <a:endParaRPr sz="2000" dirty="0"/>
          </a:p>
          <a:p>
            <a:pPr marL="214313" indent="-147638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indent="-214313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global market here in the US exceeds $100 billion!</a:t>
            </a:r>
            <a:br>
              <a:rPr lang="en-US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1793960" y="4284626"/>
            <a:ext cx="504805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br>
              <a:rPr lang="en-US" sz="105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05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21B0A15-EF7D-1CFE-A541-76E853CCD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6337300"/>
            <a:ext cx="30861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  <a:endParaRPr lang="en-US" altLang="en-US" sz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149D18-5308-03F7-AA93-CEE8FD5576CA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AC4C4-F0A7-4B61-A827-E4198D078267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AE66664-59C8-B76B-2324-EC95516DD2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6750" y="335116"/>
            <a:ext cx="7207250" cy="679450"/>
          </a:xfrm>
        </p:spPr>
        <p:txBody>
          <a:bodyPr anchor="t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>
                <a:cs typeface="Arial" panose="020B0604020202020204" pitchFamily="34" charset="0"/>
              </a:rPr>
              <a:t>The shape of metering to come: 2023 and beyond 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A9F5BD2-B8E1-E125-DFBC-4BC045E0C9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799" y="1170858"/>
            <a:ext cx="8210550" cy="501015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Planning for electrification will start with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the AMI data each of you is now gathering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Streetlights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Smart Poles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Electric vehicle chargers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Sub meters &amp; embedded meters – which may become “utility” meters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&amp; Prior Technology as tools for enabling electrification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Adapters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0" name="Footer Placeholder 1">
            <a:extLst>
              <a:ext uri="{FF2B5EF4-FFF2-40B4-BE49-F238E27FC236}">
                <a16:creationId xmlns:a16="http://schemas.microsoft.com/office/drawing/2014/main" id="{2A0A1276-E4A0-FBDC-B3A6-CADDB90A88A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194427-ACAC-392A-7403-CD4C5A1246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A88A1D8-8A65-4552-9C64-A473160ADED9}" type="slidenum">
              <a:rPr lang="en-US" altLang="en-US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91142" name="Picture 2">
            <a:extLst>
              <a:ext uri="{FF2B5EF4-FFF2-40B4-BE49-F238E27FC236}">
                <a16:creationId xmlns:a16="http://schemas.microsoft.com/office/drawing/2014/main" id="{00CD3D64-469E-32F3-B36A-C1BD2C551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47" y="4142658"/>
            <a:ext cx="30670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3" name="Picture 2">
            <a:extLst>
              <a:ext uri="{FF2B5EF4-FFF2-40B4-BE49-F238E27FC236}">
                <a16:creationId xmlns:a16="http://schemas.microsoft.com/office/drawing/2014/main" id="{8FA5E30C-1E65-292B-D8ED-78183668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68" y="3771670"/>
            <a:ext cx="2219325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7871E7C1-27EE-5B57-A658-3229729180B2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AC4C4-F0A7-4B61-A827-E4198D078267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26245-CC56-BB7E-04E0-61EE795F5B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702444"/>
            <a:ext cx="2442702" cy="26742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13D098EB-B870-406E-F806-F1F9346BB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100013"/>
            <a:ext cx="7208838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/>
              <a:t>The Promise of AMI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8B2901A-6C77-F03F-0160-0C716F0B77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3794" y="1064419"/>
            <a:ext cx="7886700" cy="4841875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600"/>
              </a:spcAft>
              <a:buFontTx/>
              <a:buNone/>
              <a:defRPr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introduction 10-15 years ago and the continued development of an Advanced Meter Infrastructure (AMI) system promised more effective and more efficient Meter Service Operations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600"/>
              </a:spcAft>
              <a:buFontTx/>
              <a:buNone/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600"/>
              </a:spcAft>
              <a:buFontTx/>
              <a:buNone/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Footer Placeholder 2">
            <a:extLst>
              <a:ext uri="{FF2B5EF4-FFF2-40B4-BE49-F238E27FC236}">
                <a16:creationId xmlns:a16="http://schemas.microsoft.com/office/drawing/2014/main" id="{9050EADA-405F-29CF-AEFA-91710BDF0C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27653" name="Slide Number Placeholder 2">
            <a:extLst>
              <a:ext uri="{FF2B5EF4-FFF2-40B4-BE49-F238E27FC236}">
                <a16:creationId xmlns:a16="http://schemas.microsoft.com/office/drawing/2014/main" id="{0E6DAA1E-CAE9-7FD1-4C1F-E1076C7AFD2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2CA7CBBC-A53C-46B1-9A34-FA7B3320842A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7654" name="Picture 5" descr="Image result for promise">
            <a:extLst>
              <a:ext uri="{FF2B5EF4-FFF2-40B4-BE49-F238E27FC236}">
                <a16:creationId xmlns:a16="http://schemas.microsoft.com/office/drawing/2014/main" id="{179A0D06-20FD-1E48-77AE-A7B798E87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12" y="2443942"/>
            <a:ext cx="2251587" cy="150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34D96C-1459-BFC3-F48C-E2821F2199B8}"/>
              </a:ext>
            </a:extLst>
          </p:cNvPr>
          <p:cNvSpPr/>
          <p:nvPr/>
        </p:nvSpPr>
        <p:spPr>
          <a:xfrm>
            <a:off x="363794" y="2057400"/>
            <a:ext cx="5638800" cy="497059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This was to be accomplished in a variety of ways starting with:</a:t>
            </a:r>
          </a:p>
          <a:p>
            <a:pPr marL="742950" lvl="1" indent="-285750" eaLnBrk="1" hangingPunct="1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No need to read meters (if AMR had not previously been deployed)</a:t>
            </a:r>
          </a:p>
          <a:p>
            <a:pPr marL="742950" lvl="1" indent="-285750" eaLnBrk="1" hangingPunct="1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No need to roll a truck to perform a disconnect or a reconnect</a:t>
            </a:r>
          </a:p>
          <a:p>
            <a:pPr marL="742950" lvl="1" indent="-285750" eaLnBrk="1" hangingPunct="1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Better ability to detect and respond to outages</a:t>
            </a:r>
          </a:p>
          <a:p>
            <a:pPr marL="742950" lvl="1" indent="-285750" eaLnBrk="1" hangingPunct="1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Better ability to detect theft</a:t>
            </a:r>
          </a:p>
          <a:p>
            <a:pPr marL="742950" lvl="1" indent="-285750" eaLnBrk="1" hangingPunct="1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Better ability to detect (and eventually capture) unbilled energy</a:t>
            </a:r>
          </a:p>
          <a:p>
            <a:pPr marL="742950" lvl="1" indent="-285750" eaLnBrk="1" hangingPunct="1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Better understanding of customer usage and ability to make better energy usage decisions</a:t>
            </a: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altLang="en-US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Aft>
                <a:spcPts val="600"/>
              </a:spcAft>
              <a:defRPr/>
            </a:pPr>
            <a:endParaRPr lang="en-US" altLang="en-US" sz="2000" dirty="0">
              <a:latin typeface="Arial" charset="0"/>
              <a:cs typeface="Arial" charset="0"/>
            </a:endParaRPr>
          </a:p>
          <a:p>
            <a:pPr lvl="1"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altLang="en-US" sz="2000" dirty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27656" name="Rectangle 2">
            <a:extLst>
              <a:ext uri="{FF2B5EF4-FFF2-40B4-BE49-F238E27FC236}">
                <a16:creationId xmlns:a16="http://schemas.microsoft.com/office/drawing/2014/main" id="{3463470F-0FD8-9C50-62D1-A1D53AA86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470142"/>
            <a:ext cx="2819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And with all of this came a promise of “Additional Capabilities and additional Operating data.”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 txBox="1">
            <a:spLocks noGrp="1"/>
          </p:cNvSpPr>
          <p:nvPr>
            <p:ph type="title"/>
          </p:nvPr>
        </p:nvSpPr>
        <p:spPr>
          <a:xfrm>
            <a:off x="2286000" y="93870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z="4000" dirty="0"/>
              <a:t>Meter Socket Adapters (MSA)</a:t>
            </a:r>
            <a:endParaRPr sz="4000" dirty="0"/>
          </a:p>
        </p:txBody>
      </p:sp>
      <p:sp>
        <p:nvSpPr>
          <p:cNvPr id="113" name="Google Shape;113;p9"/>
          <p:cNvSpPr txBox="1">
            <a:spLocks noGrp="1"/>
          </p:cNvSpPr>
          <p:nvPr>
            <p:ph type="body" idx="1"/>
          </p:nvPr>
        </p:nvSpPr>
        <p:spPr>
          <a:xfrm>
            <a:off x="4916" y="1132173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342900" indent="-257175"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/>
              <a:t>What is a MSA? And How is it Tested / Certified?</a:t>
            </a:r>
            <a:endParaRPr dirty="0"/>
          </a:p>
        </p:txBody>
      </p:sp>
      <p:sp>
        <p:nvSpPr>
          <p:cNvPr id="114" name="Google Shape;114;p9"/>
          <p:cNvSpPr txBox="1">
            <a:spLocks noGrp="1"/>
          </p:cNvSpPr>
          <p:nvPr>
            <p:ph type="sldNum" idx="12"/>
          </p:nvPr>
        </p:nvSpPr>
        <p:spPr>
          <a:xfrm>
            <a:off x="912268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  <a:buSzPts val="1200"/>
            </a:pPr>
            <a:fld id="{00000000-1234-1234-1234-123412341234}" type="slidenum">
              <a:rPr lang="en-US" smtClean="0"/>
              <a:pPr algn="r">
                <a:spcBef>
                  <a:spcPts val="0"/>
                </a:spcBef>
                <a:spcAft>
                  <a:spcPts val="0"/>
                </a:spcAft>
                <a:buSzPts val="1200"/>
              </a:pPr>
              <a:t>30</a:t>
            </a:fld>
            <a:endParaRPr/>
          </a:p>
        </p:txBody>
      </p:sp>
      <p:pic>
        <p:nvPicPr>
          <p:cNvPr id="115" name="Google Shape;11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2742" y="1828800"/>
            <a:ext cx="6051057" cy="34621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9"/>
          <p:cNvSpPr txBox="1"/>
          <p:nvPr/>
        </p:nvSpPr>
        <p:spPr>
          <a:xfrm>
            <a:off x="1543051" y="5491152"/>
            <a:ext cx="6912864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05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https://www.nema.org/docs/default-source/technical-document-library/nema-us-80016-2022-aspublished.pdf?sfvrsn=a4caa6df_3#:~:text=A%20meter%20socket%20adapter%20is,grown%20steadily%20over%20the%20years</a:t>
            </a:r>
            <a:endParaRPr dirty="0"/>
          </a:p>
        </p:txBody>
      </p:sp>
      <p:pic>
        <p:nvPicPr>
          <p:cNvPr id="117" name="Google Shape;11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0400" y="5880882"/>
            <a:ext cx="2579254" cy="87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9"/>
          <p:cNvPicPr preferRelativeResize="0"/>
          <p:nvPr/>
        </p:nvPicPr>
        <p:blipFill rotWithShape="1">
          <a:blip r:embed="rId5">
            <a:alphaModFix/>
          </a:blip>
          <a:srcRect r="81535" b="84551"/>
          <a:stretch/>
        </p:blipFill>
        <p:spPr>
          <a:xfrm>
            <a:off x="182865" y="4678025"/>
            <a:ext cx="633238" cy="4702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5D6A801-1FF8-51CF-B71E-68609A94F4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28650" y="6337300"/>
            <a:ext cx="308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C8155C-A025-90DF-76D8-E4457E2E55CA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AC4C4-F0A7-4B61-A827-E4198D078267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465983c8a8_0_100"/>
          <p:cNvSpPr txBox="1">
            <a:spLocks noGrp="1"/>
          </p:cNvSpPr>
          <p:nvPr>
            <p:ph type="title"/>
          </p:nvPr>
        </p:nvSpPr>
        <p:spPr>
          <a:xfrm>
            <a:off x="3475538" y="21478"/>
            <a:ext cx="8887725" cy="8608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 sz="4000" dirty="0"/>
              <a:t>Meter Socket Adapters</a:t>
            </a:r>
            <a:endParaRPr sz="4000" dirty="0"/>
          </a:p>
        </p:txBody>
      </p:sp>
      <p:sp>
        <p:nvSpPr>
          <p:cNvPr id="133" name="Google Shape;133;g2465983c8a8_0_100"/>
          <p:cNvSpPr txBox="1"/>
          <p:nvPr/>
        </p:nvSpPr>
        <p:spPr>
          <a:xfrm>
            <a:off x="113455" y="5066699"/>
            <a:ext cx="6980625" cy="1369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sym typeface="Calibri"/>
              </a:rPr>
              <a:t>Current Market Products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sym typeface="Calibri"/>
              </a:rPr>
              <a:t>ConnectDER Solar Product, </a:t>
            </a:r>
            <a:r>
              <a:rPr lang="en-US" sz="2000" dirty="0" err="1">
                <a:ea typeface="Calibri"/>
                <a:sym typeface="Calibri"/>
              </a:rPr>
              <a:t>Generlink</a:t>
            </a:r>
            <a:r>
              <a:rPr lang="en-US" sz="2000" dirty="0">
                <a:ea typeface="Calibri"/>
                <a:sym typeface="Calibri"/>
              </a:rPr>
              <a:t> Product for Backup Generator, &amp; Tesla Product for Backup Switch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ea typeface="Calibri"/>
                <a:sym typeface="Calibri"/>
              </a:rPr>
              <a:t>Various Surge Protectors</a:t>
            </a:r>
            <a:endParaRPr sz="2000" dirty="0">
              <a:ea typeface="Calibri"/>
              <a:sym typeface="Calibri"/>
            </a:endParaRPr>
          </a:p>
        </p:txBody>
      </p:sp>
      <p:pic>
        <p:nvPicPr>
          <p:cNvPr id="134" name="Google Shape;134;g2465983c8a8_0_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0163" y="1440629"/>
            <a:ext cx="2032593" cy="228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2465983c8a8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8807" y="1591913"/>
            <a:ext cx="1801856" cy="198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2465983c8a8_0_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455" y="1478447"/>
            <a:ext cx="3078658" cy="310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465983c8a8_0_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76538" y="3784031"/>
            <a:ext cx="1526250" cy="14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2465983c8a8_0_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75538" y="3637706"/>
            <a:ext cx="3293269" cy="1547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1B9A19E-62B0-1BE1-669F-AE18501BF31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28650" y="6337300"/>
            <a:ext cx="308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FA4FF9-F20B-29FF-F912-3CED9F74AECC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AC4C4-F0A7-4B61-A827-E4198D078267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24a1570dfe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9513" y="1295400"/>
            <a:ext cx="1945453" cy="170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4a1570dfe1_0_0"/>
          <p:cNvSpPr txBox="1">
            <a:spLocks noGrp="1"/>
          </p:cNvSpPr>
          <p:nvPr>
            <p:ph type="title"/>
          </p:nvPr>
        </p:nvSpPr>
        <p:spPr>
          <a:xfrm>
            <a:off x="2635650" y="533899"/>
            <a:ext cx="8887725" cy="687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 dirty="0"/>
              <a:t>Other Products - Meter Socket </a:t>
            </a:r>
            <a:br>
              <a:rPr lang="en-US" dirty="0"/>
            </a:br>
            <a:r>
              <a:rPr lang="en-US" dirty="0"/>
              <a:t>Adapters in place</a:t>
            </a:r>
            <a:endParaRPr dirty="0"/>
          </a:p>
        </p:txBody>
      </p:sp>
      <p:sp>
        <p:nvSpPr>
          <p:cNvPr id="152" name="Google Shape;152;g24a1570dfe1_0_0"/>
          <p:cNvSpPr txBox="1"/>
          <p:nvPr/>
        </p:nvSpPr>
        <p:spPr>
          <a:xfrm>
            <a:off x="106744" y="4587169"/>
            <a:ext cx="5407425" cy="41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24a1570dfe1_0_0"/>
          <p:cNvSpPr txBox="1"/>
          <p:nvPr/>
        </p:nvSpPr>
        <p:spPr>
          <a:xfrm>
            <a:off x="106744" y="1752600"/>
            <a:ext cx="8351325" cy="4016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indent="-23812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Many utilities use a MSA for various use cases</a:t>
            </a:r>
          </a:p>
          <a:p>
            <a:pPr marL="342900" indent="-23812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23812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Socket AP - 2S / 12S or its own dedicated socket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3812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Itron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 customers and other AMI customers to add a cellular backhaul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23812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23812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2K to 2SE Adapter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3812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Many utilities went EOL on k base meters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3812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Some utilities may have 5k of these installed with plans to install 20-30k+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23812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endParaRPr lang="en-US" dirty="0">
              <a:latin typeface="Calibri"/>
              <a:ea typeface="Calibri"/>
              <a:cs typeface="Calibri"/>
              <a:sym typeface="Calibri"/>
            </a:endParaRPr>
          </a:p>
          <a:p>
            <a:pPr marL="342900" indent="-23812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16k to 9s Adapter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3812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Many utilities went EOL and moved away from higher voltage and current flow bolt in meters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38125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○"/>
            </a:pP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Converts a self-contained bolt-in meter via a MSA to a transformer rated meter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1F9C5AFF-CD05-0F64-46FE-E9A3D025B38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28650" y="6337300"/>
            <a:ext cx="308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6E7C1D2-D094-2459-0F5D-0381987A3492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AC4C4-F0A7-4B61-A827-E4198D078267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25dac4c489_0_0"/>
          <p:cNvSpPr txBox="1">
            <a:spLocks noGrp="1"/>
          </p:cNvSpPr>
          <p:nvPr>
            <p:ph type="title"/>
          </p:nvPr>
        </p:nvSpPr>
        <p:spPr>
          <a:xfrm>
            <a:off x="2514600" y="546335"/>
            <a:ext cx="8887725" cy="687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 dirty="0"/>
              <a:t>Other Products - Meter Socket </a:t>
            </a:r>
            <a:br>
              <a:rPr lang="en-US" dirty="0"/>
            </a:br>
            <a:r>
              <a:rPr lang="en-US" dirty="0"/>
              <a:t>Adapters in place</a:t>
            </a:r>
            <a:endParaRPr dirty="0"/>
          </a:p>
        </p:txBody>
      </p:sp>
      <p:sp>
        <p:nvSpPr>
          <p:cNvPr id="162" name="Google Shape;162;g225dac4c489_0_0"/>
          <p:cNvSpPr txBox="1"/>
          <p:nvPr/>
        </p:nvSpPr>
        <p:spPr>
          <a:xfrm>
            <a:off x="106744" y="4587169"/>
            <a:ext cx="5407425" cy="41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g225dac4c48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83" y="1537904"/>
            <a:ext cx="3251626" cy="304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25dac4c48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9141" y="1419037"/>
            <a:ext cx="2755770" cy="401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25dac4c489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0123" y="4478259"/>
            <a:ext cx="2369954" cy="21795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991005E-2C83-4216-8EFA-00DD905DC07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28650" y="6337300"/>
            <a:ext cx="308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81443C-9E33-8590-A70E-DA6EA0FF0A0C}"/>
              </a:ext>
            </a:extLst>
          </p:cNvPr>
          <p:cNvSpPr txBox="1">
            <a:spLocks/>
          </p:cNvSpPr>
          <p:nvPr/>
        </p:nvSpPr>
        <p:spPr>
          <a:xfrm>
            <a:off x="6457950" y="63246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AC4C4-F0A7-4B61-A827-E4198D078267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25dac4c489_0_13"/>
          <p:cNvSpPr txBox="1">
            <a:spLocks noGrp="1"/>
          </p:cNvSpPr>
          <p:nvPr>
            <p:ph type="title"/>
          </p:nvPr>
        </p:nvSpPr>
        <p:spPr>
          <a:xfrm>
            <a:off x="2397994" y="483147"/>
            <a:ext cx="6746006" cy="8849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 fontScale="90000"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</a:pPr>
            <a:r>
              <a:rPr lang="en-US" dirty="0"/>
              <a:t>Other Products - Meter Socket Adapters in place</a:t>
            </a:r>
            <a:endParaRPr dirty="0"/>
          </a:p>
        </p:txBody>
      </p:sp>
      <p:sp>
        <p:nvSpPr>
          <p:cNvPr id="171" name="Google Shape;171;g225dac4c489_0_13"/>
          <p:cNvSpPr txBox="1"/>
          <p:nvPr/>
        </p:nvSpPr>
        <p:spPr>
          <a:xfrm>
            <a:off x="106744" y="4587169"/>
            <a:ext cx="5407425" cy="41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g225dac4c489_0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580" y="1752600"/>
            <a:ext cx="3622186" cy="42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225dac4c489_0_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602" y="1752600"/>
            <a:ext cx="3932570" cy="40780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0C0A520-1A4D-A6CF-F601-3B6CE487F44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628650" y="6337300"/>
            <a:ext cx="3086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628D39-1184-5B95-E21A-0D41CAB34397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AC4C4-F0A7-4B61-A827-E4198D078267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4f091d3e89_0_121"/>
          <p:cNvSpPr txBox="1">
            <a:spLocks noGrp="1"/>
          </p:cNvSpPr>
          <p:nvPr>
            <p:ph type="body" idx="1"/>
          </p:nvPr>
        </p:nvSpPr>
        <p:spPr>
          <a:xfrm>
            <a:off x="735000" y="2239669"/>
            <a:ext cx="3791700" cy="26464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CC33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 </a:t>
            </a:r>
            <a:endParaRPr/>
          </a:p>
        </p:txBody>
      </p:sp>
      <p:sp>
        <p:nvSpPr>
          <p:cNvPr id="338" name="Google Shape;338;g24f091d3e89_0_121"/>
          <p:cNvSpPr txBox="1">
            <a:spLocks noGrp="1"/>
          </p:cNvSpPr>
          <p:nvPr>
            <p:ph type="body" idx="1"/>
          </p:nvPr>
        </p:nvSpPr>
        <p:spPr>
          <a:xfrm>
            <a:off x="4617305" y="2239669"/>
            <a:ext cx="3791700" cy="2646450"/>
          </a:xfrm>
          <a:prstGeom prst="rect">
            <a:avLst/>
          </a:prstGeom>
          <a:noFill/>
          <a:ln w="9525" cap="flat" cmpd="sng">
            <a:solidFill>
              <a:srgbClr val="CC33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/>
              <a:t> </a:t>
            </a:r>
            <a:endParaRPr/>
          </a:p>
        </p:txBody>
      </p:sp>
      <p:sp>
        <p:nvSpPr>
          <p:cNvPr id="339" name="Google Shape;339;g24f091d3e89_0_121"/>
          <p:cNvSpPr txBox="1"/>
          <p:nvPr/>
        </p:nvSpPr>
        <p:spPr>
          <a:xfrm>
            <a:off x="734991" y="2411063"/>
            <a:ext cx="2336625" cy="24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08610" indent="-23812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  <a:t>Approved in 20 states – </a:t>
            </a:r>
            <a:b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</a:br>
            <a: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  <a:t>16,000+ units installed</a:t>
            </a:r>
            <a:b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</a:b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08610" indent="-23812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  <a:t>15-minute installation, 30-minute interconnection</a:t>
            </a:r>
            <a:b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</a:b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08610" indent="-23812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  <a:t>200A continuous rating (utility power); 80A continuous rating (PV input - 15kW)</a:t>
            </a:r>
            <a:b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</a:b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08610" indent="-23812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  <a:t>Integrated PV breaker</a:t>
            </a: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08610" indent="-23812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  <a:t>UL Listed (414 - Meter Sockets)</a:t>
            </a: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08610" indent="-1714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</p:txBody>
      </p:sp>
      <p:sp>
        <p:nvSpPr>
          <p:cNvPr id="340" name="Google Shape;340;g24f091d3e89_0_121"/>
          <p:cNvSpPr txBox="1"/>
          <p:nvPr/>
        </p:nvSpPr>
        <p:spPr>
          <a:xfrm>
            <a:off x="4617292" y="2411063"/>
            <a:ext cx="2336625" cy="24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08610" indent="-23812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  <a:t>15-minute installation, 30-minute interconnection</a:t>
            </a:r>
            <a:b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</a:b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08610" indent="-23812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  <a:t>Initial offer for 100 Amp and 125 Amp services</a:t>
            </a:r>
            <a:endParaRPr sz="1100" dirty="0"/>
          </a:p>
          <a:p>
            <a:pPr marL="308610" lvl="2" indent="-1714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08610" lvl="2" indent="-23812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  <a:t>Future offerings for 200 Amp services</a:t>
            </a: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429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08610" indent="-23812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  <a:t>Integrated EV breaker and load management protection</a:t>
            </a:r>
            <a:b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</a:b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08610" indent="-238125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nir"/>
              <a:buChar char="-"/>
            </a:pPr>
            <a:r>
              <a:rPr lang="en-US" sz="1100" dirty="0">
                <a:solidFill>
                  <a:srgbClr val="000000"/>
                </a:solidFill>
                <a:ea typeface="Avenir"/>
                <a:sym typeface="Avenir"/>
              </a:rPr>
              <a:t>UL Listing pending</a:t>
            </a: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  <a:p>
            <a:pPr marL="308610" indent="-1714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sz="1100" dirty="0">
              <a:solidFill>
                <a:srgbClr val="000000"/>
              </a:solidFill>
              <a:ea typeface="Avenir"/>
              <a:sym typeface="Avenir"/>
            </a:endParaRPr>
          </a:p>
        </p:txBody>
      </p:sp>
      <p:sp>
        <p:nvSpPr>
          <p:cNvPr id="341" name="Google Shape;341;g24f091d3e89_0_121"/>
          <p:cNvSpPr txBox="1">
            <a:spLocks noGrp="1"/>
          </p:cNvSpPr>
          <p:nvPr>
            <p:ph type="title"/>
          </p:nvPr>
        </p:nvSpPr>
        <p:spPr>
          <a:xfrm>
            <a:off x="1824592" y="176113"/>
            <a:ext cx="8654850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rmAutofit/>
          </a:bodyPr>
          <a:lstStyle/>
          <a:p>
            <a:r>
              <a:rPr lang="en-US" sz="4000" dirty="0"/>
              <a:t>ConnectDER MSA for </a:t>
            </a:r>
            <a:r>
              <a:rPr lang="en-US" sz="4000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</a:ext>
                </a:extLst>
              </a:rPr>
              <a:t>solar</a:t>
            </a:r>
            <a:r>
              <a:rPr lang="en-US" sz="4000" dirty="0"/>
              <a:t> and </a:t>
            </a:r>
            <a:r>
              <a:rPr lang="en-US" sz="4000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rPr>
              <a:t>EV</a:t>
            </a:r>
            <a:endParaRPr sz="4000" dirty="0"/>
          </a:p>
        </p:txBody>
      </p:sp>
      <p:sp>
        <p:nvSpPr>
          <p:cNvPr id="342" name="Google Shape;342;g24f091d3e89_0_121"/>
          <p:cNvSpPr txBox="1">
            <a:spLocks noGrp="1"/>
          </p:cNvSpPr>
          <p:nvPr>
            <p:ph type="sldNum" idx="12"/>
          </p:nvPr>
        </p:nvSpPr>
        <p:spPr>
          <a:xfrm>
            <a:off x="6842014" y="562451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35</a:t>
            </a:fld>
            <a:endParaRPr/>
          </a:p>
        </p:txBody>
      </p:sp>
      <p:sp>
        <p:nvSpPr>
          <p:cNvPr id="343" name="Google Shape;343;g24f091d3e89_0_121"/>
          <p:cNvSpPr txBox="1">
            <a:spLocks noGrp="1"/>
          </p:cNvSpPr>
          <p:nvPr>
            <p:ph type="body" idx="1"/>
          </p:nvPr>
        </p:nvSpPr>
        <p:spPr>
          <a:xfrm>
            <a:off x="689662" y="5592502"/>
            <a:ext cx="7674075" cy="273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20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 socket adapters for ASHP, BESS, and other technologies expected in coming years</a:t>
            </a:r>
            <a:endParaRPr sz="20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Google Shape;344;g24f091d3e89_0_121"/>
          <p:cNvSpPr txBox="1">
            <a:spLocks noGrp="1"/>
          </p:cNvSpPr>
          <p:nvPr>
            <p:ph type="body" idx="1"/>
          </p:nvPr>
        </p:nvSpPr>
        <p:spPr>
          <a:xfrm>
            <a:off x="1824592" y="2038463"/>
            <a:ext cx="1612800" cy="37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marL="0" lvl="1" indent="0" algn="ctr">
              <a:buClr>
                <a:schemeClr val="dk1"/>
              </a:buClr>
            </a:pPr>
            <a:r>
              <a:rPr lang="en-US" b="1">
                <a:solidFill>
                  <a:schemeClr val="dk1"/>
                </a:solidFill>
              </a:rPr>
              <a:t>Solar MSA</a:t>
            </a:r>
            <a:endParaRPr b="1"/>
          </a:p>
        </p:txBody>
      </p:sp>
      <p:sp>
        <p:nvSpPr>
          <p:cNvPr id="345" name="Google Shape;345;g24f091d3e89_0_121"/>
          <p:cNvSpPr txBox="1">
            <a:spLocks noGrp="1"/>
          </p:cNvSpPr>
          <p:nvPr>
            <p:ph type="body" idx="1"/>
          </p:nvPr>
        </p:nvSpPr>
        <p:spPr>
          <a:xfrm>
            <a:off x="5706914" y="2038463"/>
            <a:ext cx="1612800" cy="37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marL="0" lvl="1" indent="0" algn="ctr">
              <a:buClr>
                <a:schemeClr val="dk1"/>
              </a:buClr>
            </a:pPr>
            <a:r>
              <a:rPr lang="en-US" b="1">
                <a:solidFill>
                  <a:schemeClr val="dk1"/>
                </a:solidFill>
              </a:rPr>
              <a:t>EVSE MSA</a:t>
            </a:r>
            <a:endParaRPr b="1"/>
          </a:p>
        </p:txBody>
      </p:sp>
      <p:pic>
        <p:nvPicPr>
          <p:cNvPr id="346" name="Google Shape;346;g24f091d3e89_0_121"/>
          <p:cNvPicPr preferRelativeResize="0"/>
          <p:nvPr/>
        </p:nvPicPr>
        <p:blipFill rotWithShape="1">
          <a:blip r:embed="rId3">
            <a:alphaModFix/>
          </a:blip>
          <a:srcRect l="22390" r="12484"/>
          <a:stretch/>
        </p:blipFill>
        <p:spPr>
          <a:xfrm>
            <a:off x="3148561" y="2829066"/>
            <a:ext cx="1301195" cy="135240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3529"/>
              </a:srgbClr>
            </a:outerShdw>
          </a:effectLst>
        </p:spPr>
      </p:pic>
      <p:sp>
        <p:nvSpPr>
          <p:cNvPr id="347" name="Google Shape;347;g24f091d3e89_0_121"/>
          <p:cNvSpPr txBox="1">
            <a:spLocks noGrp="1"/>
          </p:cNvSpPr>
          <p:nvPr>
            <p:ph type="body" idx="1"/>
          </p:nvPr>
        </p:nvSpPr>
        <p:spPr>
          <a:xfrm>
            <a:off x="5706919" y="2254669"/>
            <a:ext cx="1612800" cy="273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 marL="0" lvl="1" indent="0" algn="ctr">
              <a:buClr>
                <a:schemeClr val="dk1"/>
              </a:buClr>
            </a:pPr>
            <a:r>
              <a:rPr lang="en-US" sz="900" i="1">
                <a:solidFill>
                  <a:schemeClr val="dk1"/>
                </a:solidFill>
              </a:rPr>
              <a:t>Launching in 2023</a:t>
            </a:r>
            <a:endParaRPr sz="900" i="1"/>
          </a:p>
        </p:txBody>
      </p:sp>
      <p:pic>
        <p:nvPicPr>
          <p:cNvPr id="348" name="Google Shape;348;g24f091d3e89_0_121"/>
          <p:cNvPicPr preferRelativeResize="0"/>
          <p:nvPr/>
        </p:nvPicPr>
        <p:blipFill rotWithShape="1">
          <a:blip r:embed="rId4">
            <a:alphaModFix/>
          </a:blip>
          <a:srcRect l="4979" t="17045" r="71920" b="47599"/>
          <a:stretch/>
        </p:blipFill>
        <p:spPr>
          <a:xfrm>
            <a:off x="6953916" y="2760450"/>
            <a:ext cx="1304372" cy="1517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1F5F71C-4DC7-68FE-50A3-FE167259D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6337300"/>
            <a:ext cx="30861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  <a:endParaRPr lang="en-US" altLang="en-US" sz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F0FC9A-9D83-7D16-7416-4915BC46F2ED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AC4C4-F0A7-4B61-A827-E4198D078267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4f091d3e89_0_121"/>
          <p:cNvSpPr txBox="1">
            <a:spLocks noGrp="1"/>
          </p:cNvSpPr>
          <p:nvPr>
            <p:ph type="title"/>
          </p:nvPr>
        </p:nvSpPr>
        <p:spPr>
          <a:xfrm>
            <a:off x="4419600" y="288316"/>
            <a:ext cx="4482272" cy="9942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r>
              <a:rPr lang="en-US" sz="4000" dirty="0"/>
              <a:t>ConnectDER EV MSA</a:t>
            </a:r>
            <a:endParaRPr sz="4000" dirty="0"/>
          </a:p>
        </p:txBody>
      </p:sp>
      <p:sp>
        <p:nvSpPr>
          <p:cNvPr id="342" name="Google Shape;342;g24f091d3e89_0_121"/>
          <p:cNvSpPr txBox="1">
            <a:spLocks noGrp="1"/>
          </p:cNvSpPr>
          <p:nvPr>
            <p:ph type="sldNum" idx="12"/>
          </p:nvPr>
        </p:nvSpPr>
        <p:spPr>
          <a:xfrm>
            <a:off x="6842014" y="5624513"/>
            <a:ext cx="2057400" cy="2738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fld id="{00000000-1234-1234-1234-123412341234}" type="slidenum">
              <a:rPr lang="en-US"/>
              <a:pPr/>
              <a:t>36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1F5F71C-4DC7-68FE-50A3-FE167259D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6337300"/>
            <a:ext cx="30861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  <a:endParaRPr lang="en-US" altLang="en-US" sz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F0FC9A-9D83-7D16-7416-4915BC46F2ED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AC4C4-F0A7-4B61-A827-E4198D078267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C52226-5737-B2C6-5BD8-B4FBEAEA0E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34" y="1544424"/>
            <a:ext cx="8348727" cy="452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0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018687" y="-1710"/>
            <a:ext cx="7772400" cy="10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40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Questions and Discussion</a:t>
            </a:r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1050925" y="56753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rgbClr val="000000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rgbClr val="000000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rgbClr val="000000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rgbClr val="000000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925" y="1130756"/>
            <a:ext cx="6925540" cy="35173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Dan Falcone</a:t>
            </a:r>
          </a:p>
          <a:p>
            <a:pPr algn="ctr" eaLnBrk="1" hangingPunct="1">
              <a:buFontTx/>
              <a:buNone/>
            </a:pPr>
            <a:endParaRPr lang="en-US" altLang="en-US" sz="2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Vice President Product</a:t>
            </a:r>
          </a:p>
          <a:p>
            <a:pPr algn="ctr" eaLnBrk="1" hangingPunct="1">
              <a:buFontTx/>
              <a:buNone/>
            </a:pPr>
            <a:endParaRPr lang="en-US" alt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None/>
            </a:pPr>
            <a:r>
              <a:rPr lang="en-US" altLang="en-US" sz="2000" kern="0" dirty="0">
                <a:solidFill>
                  <a:srgbClr val="FF0000"/>
                </a:solidFill>
                <a:latin typeface="Arial"/>
                <a:cs typeface="Arial"/>
                <a:hlinkClick r:id="rId3"/>
              </a:rPr>
              <a:t>dfalcone@connectder.com</a:t>
            </a:r>
            <a:endParaRPr lang="en-US" altLang="en-US" sz="2000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>
              <a:buFontTx/>
              <a:buNone/>
            </a:pPr>
            <a:endParaRPr lang="en-US" altLang="en-US" sz="2000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>
              <a:buFontTx/>
              <a:buNone/>
            </a:pPr>
            <a:r>
              <a:rPr lang="en-US" altLang="en-US" sz="2000" kern="0" dirty="0">
                <a:solidFill>
                  <a:srgbClr val="FF0000"/>
                </a:solidFill>
                <a:latin typeface="Arial"/>
                <a:cs typeface="Arial"/>
                <a:hlinkClick r:id="rId4"/>
              </a:rPr>
              <a:t>https://connectder.com</a:t>
            </a:r>
            <a:endParaRPr lang="en-US" altLang="en-US" sz="2000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 eaLnBrk="1" hangingPunct="1">
              <a:buNone/>
            </a:pPr>
            <a:r>
              <a:rPr lang="en-US" altLang="en-US" sz="2000" kern="0" dirty="0">
                <a:latin typeface="Arial"/>
                <a:cs typeface="Arial"/>
              </a:rPr>
              <a:t>302-468-0054</a:t>
            </a:r>
            <a:endParaRPr lang="en-US" alt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000" kern="0" dirty="0">
                <a:latin typeface="Arial"/>
                <a:cs typeface="Arial"/>
              </a:rPr>
              <a:t>This presentation can also be found under Meter Conferences and Schools on the </a:t>
            </a:r>
            <a:r>
              <a:rPr lang="en-US" altLang="en-US" sz="2000" kern="0" dirty="0">
                <a:solidFill>
                  <a:srgbClr val="FF0000"/>
                </a:solidFill>
                <a:latin typeface="Arial"/>
                <a:cs typeface="Arial"/>
              </a:rPr>
              <a:t>TESCO </a:t>
            </a:r>
            <a:r>
              <a:rPr lang="en-US" altLang="en-US" sz="2000" kern="0" dirty="0">
                <a:latin typeface="Arial"/>
                <a:cs typeface="Arial"/>
              </a:rPr>
              <a:t>website: </a:t>
            </a:r>
            <a:r>
              <a:rPr lang="en-US" altLang="en-US" sz="2000" kern="0" dirty="0">
                <a:solidFill>
                  <a:srgbClr val="FF0000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tescometering.com</a:t>
            </a:r>
          </a:p>
          <a:p>
            <a:pPr algn="ctr" eaLnBrk="1" hangingPunct="1">
              <a:buFontTx/>
              <a:buNone/>
            </a:pPr>
            <a:endParaRPr lang="en-US" altLang="en-US" sz="2300" kern="0" dirty="0">
              <a:solidFill>
                <a:srgbClr val="CC3300"/>
              </a:solidFill>
            </a:endParaRPr>
          </a:p>
        </p:txBody>
      </p:sp>
      <p:pic>
        <p:nvPicPr>
          <p:cNvPr id="8" name="Picture 7" descr="MC900431512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98889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723900" y="6177866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9001:2015 Certified Quality Company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17025:2017 Accredited Laboratory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280DA6-771A-4120-9F35-A30AC1703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DC4A04-0319-4785-B73E-576CF1E14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EAC4C4-F0A7-4B61-A827-E4198D078267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25A66-A75F-01DC-4BEB-D22548B93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1219200"/>
            <a:ext cx="2588519" cy="283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7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44450C2-171E-00B8-696A-EC2A7168F2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539955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/>
              <a:t>A Flood of Data:</a:t>
            </a:r>
            <a:br>
              <a:rPr altLang="en-US" sz="4000" dirty="0"/>
            </a:br>
            <a:r>
              <a:rPr altLang="en-US" sz="4000" dirty="0"/>
              <a:t>The Promise and the Curse of AMI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48B8F31-8CF4-CA52-1AB5-8485C0A50A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495425"/>
            <a:ext cx="3943350" cy="4841875"/>
          </a:xfrm>
          <a:solidFill>
            <a:srgbClr val="FFFFFF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so, the data started coming in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Once the investment in gathering this data was made the problem quickly moved from the collection of this data to developing the tools and infrastructure to analyze this voluminous data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There was far more data than could be analyzed or even utilized at first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2100" indent="-292100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Footer Placeholder 1">
            <a:extLst>
              <a:ext uri="{FF2B5EF4-FFF2-40B4-BE49-F238E27FC236}">
                <a16:creationId xmlns:a16="http://schemas.microsoft.com/office/drawing/2014/main" id="{C8B476E2-6536-A962-9709-DE5E3A2FB2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29701" name="Slide Number Placeholder 1">
            <a:extLst>
              <a:ext uri="{FF2B5EF4-FFF2-40B4-BE49-F238E27FC236}">
                <a16:creationId xmlns:a16="http://schemas.microsoft.com/office/drawing/2014/main" id="{E8CB324D-ACAA-8102-08BE-E628223E4AA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6D896B8E-B38F-4D5B-8196-F2EF5394EEA2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29702" name="Picture 6" descr="Image result for flood of data">
            <a:extLst>
              <a:ext uri="{FF2B5EF4-FFF2-40B4-BE49-F238E27FC236}">
                <a16:creationId xmlns:a16="http://schemas.microsoft.com/office/drawing/2014/main" id="{16C85F93-16DF-D8BA-3ADF-295877F1D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33563"/>
            <a:ext cx="3881438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21C71CC-9681-0DD8-C3B2-0BB0D16A44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2400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3600" dirty="0"/>
              <a:t>Moving Into The Future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1A3B3DDE-1872-DB06-8206-C4DB43C56C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09688"/>
            <a:ext cx="7886700" cy="484187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Utilities now collect hundreds of millions of events and readings every day from sources such as the following: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Meters (status, manufacturer, purchase date, events such as reprogramming notifications and tamper alerts)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Transformers (ID, circuit section, circuit ID)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Service points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Customer accounts (type, status, billing cycle)</a:t>
            </a:r>
          </a:p>
        </p:txBody>
      </p:sp>
      <p:sp>
        <p:nvSpPr>
          <p:cNvPr id="31748" name="Footer Placeholder 1">
            <a:extLst>
              <a:ext uri="{FF2B5EF4-FFF2-40B4-BE49-F238E27FC236}">
                <a16:creationId xmlns:a16="http://schemas.microsoft.com/office/drawing/2014/main" id="{D3242761-27EA-ACDF-E3C3-FD60556BD91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1749" name="Slide Number Placeholder 1">
            <a:extLst>
              <a:ext uri="{FF2B5EF4-FFF2-40B4-BE49-F238E27FC236}">
                <a16:creationId xmlns:a16="http://schemas.microsoft.com/office/drawing/2014/main" id="{33348B20-168F-4F6A-DAA6-0D639C6308D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BE6F4D1E-7BB1-4254-A94D-8404A39F31E1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31750" name="Picture 2">
            <a:extLst>
              <a:ext uri="{FF2B5EF4-FFF2-40B4-BE49-F238E27FC236}">
                <a16:creationId xmlns:a16="http://schemas.microsoft.com/office/drawing/2014/main" id="{AD016D8E-9A85-8D8E-738C-6C547DF68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425" y="3695700"/>
            <a:ext cx="36131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F5AA2C0-2BDF-8BF9-DAED-252F0C6B3A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562372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/>
              <a:t>What Data Are We Getting &amp; </a:t>
            </a:r>
            <a:br>
              <a:rPr altLang="en-US" sz="4000" dirty="0"/>
            </a:br>
            <a:r>
              <a:rPr altLang="en-US" sz="4000" dirty="0"/>
              <a:t>How Are We Using It?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4510243-F9ED-F81E-FAA4-2BB83BDAB1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466946"/>
            <a:ext cx="7886700" cy="484187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Meter quality assurance: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 Focusing on meter reading performance enables utilities to ensure AMI reliability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instance, when meter readings are expected but not delivered, the system takes note, and calculates overall performance statistics for the AMI system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Utilities are made privy to problems they never would have been able to identify in the past</a:t>
            </a:r>
          </a:p>
          <a:p>
            <a:pPr eaLnBrk="1" hangingPunct="1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Footer Placeholder 1">
            <a:extLst>
              <a:ext uri="{FF2B5EF4-FFF2-40B4-BE49-F238E27FC236}">
                <a16:creationId xmlns:a16="http://schemas.microsoft.com/office/drawing/2014/main" id="{B082CB72-7CF2-4E7C-DDAA-5B515AF4DEF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3797" name="Slide Number Placeholder 1">
            <a:extLst>
              <a:ext uri="{FF2B5EF4-FFF2-40B4-BE49-F238E27FC236}">
                <a16:creationId xmlns:a16="http://schemas.microsoft.com/office/drawing/2014/main" id="{778887C6-4FE2-29AC-FF60-BE50B06FA2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CECF49C7-A6F4-4FA4-9920-7B1655ECAF1F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33798" name="Picture 9" descr="Image result for data">
            <a:extLst>
              <a:ext uri="{FF2B5EF4-FFF2-40B4-BE49-F238E27FC236}">
                <a16:creationId xmlns:a16="http://schemas.microsoft.com/office/drawing/2014/main" id="{8C618401-ADF7-1C7B-B21E-DA86F2D52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3703637"/>
            <a:ext cx="3914775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1">
            <a:extLst>
              <a:ext uri="{FF2B5EF4-FFF2-40B4-BE49-F238E27FC236}">
                <a16:creationId xmlns:a16="http://schemas.microsoft.com/office/drawing/2014/main" id="{E994B7CF-C331-1A40-2342-6D1A5AC5E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419600"/>
            <a:ext cx="31242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Good Start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2149519-5626-F567-ABE8-39E9B7BA47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2400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dirty="0"/>
              <a:t>The </a:t>
            </a:r>
            <a:r>
              <a:rPr altLang="en-US" sz="4000" dirty="0"/>
              <a:t>Basics</a:t>
            </a:r>
            <a:endParaRPr altLang="en-US" dirty="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4653747-6507-2AC8-30D1-95A86CE5D3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219200"/>
            <a:ext cx="7886700" cy="484187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Outage event analysis and prevention: 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Integration enables real-time, accurate, and complete outage event analysis that helps identify nested outages and optimize field crew dispatch – all to support efficient response and restoration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can often determine the exact piece of equipment causing a problem, along with the customers directly impacted by it	  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can use outage information that is delivered along with meter readings to identify and track outages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outage event reports help us to understand the overall impact of outages, then drill down to find the problem areas in the distribution network</a:t>
            </a:r>
          </a:p>
          <a:p>
            <a:pPr lvl="1"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can then isolate areas of high impact and work to understand how to address them</a:t>
            </a:r>
          </a:p>
        </p:txBody>
      </p:sp>
      <p:sp>
        <p:nvSpPr>
          <p:cNvPr id="35844" name="Footer Placeholder 1">
            <a:extLst>
              <a:ext uri="{FF2B5EF4-FFF2-40B4-BE49-F238E27FC236}">
                <a16:creationId xmlns:a16="http://schemas.microsoft.com/office/drawing/2014/main" id="{AF1BF525-0C40-FA12-BBBF-83F94C56FE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5845" name="Slide Number Placeholder 1">
            <a:extLst>
              <a:ext uri="{FF2B5EF4-FFF2-40B4-BE49-F238E27FC236}">
                <a16:creationId xmlns:a16="http://schemas.microsoft.com/office/drawing/2014/main" id="{016B841D-7089-6198-4C96-E44BAE4DE68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A5389533-E150-40E3-8000-BF1F71542DED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35846" name="Picture 5" descr="Image result for basics">
            <a:extLst>
              <a:ext uri="{FF2B5EF4-FFF2-40B4-BE49-F238E27FC236}">
                <a16:creationId xmlns:a16="http://schemas.microsoft.com/office/drawing/2014/main" id="{3EE3A477-2070-3319-952C-86BC70E6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6"/>
          <a:stretch>
            <a:fillRect/>
          </a:stretch>
        </p:blipFill>
        <p:spPr bwMode="auto">
          <a:xfrm>
            <a:off x="3429000" y="5547206"/>
            <a:ext cx="2781300" cy="118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85B31A8-FF86-FF5F-50C8-B57D73FEC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8750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dirty="0"/>
              <a:t>And of Course…Report!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D0D29412-0558-7A55-18DD-5BCEAF8313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09688"/>
            <a:ext cx="7886700" cy="4841875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can filter planned outages and momentary from this data for reporting purposes and provide meaningful customer satisfaction and performance measures and trend</a:t>
            </a:r>
          </a:p>
        </p:txBody>
      </p:sp>
      <p:sp>
        <p:nvSpPr>
          <p:cNvPr id="37892" name="Footer Placeholder 1">
            <a:extLst>
              <a:ext uri="{FF2B5EF4-FFF2-40B4-BE49-F238E27FC236}">
                <a16:creationId xmlns:a16="http://schemas.microsoft.com/office/drawing/2014/main" id="{DAD0BB7E-A929-BE77-CE9E-694D8C9E5E6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7893" name="Slide Number Placeholder 1">
            <a:extLst>
              <a:ext uri="{FF2B5EF4-FFF2-40B4-BE49-F238E27FC236}">
                <a16:creationId xmlns:a16="http://schemas.microsoft.com/office/drawing/2014/main" id="{10AC9D2E-19E3-EB98-4909-DEF0B418F81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D1461E02-654A-437D-B7AF-F98637986143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37894" name="Picture 5" descr="Image result for report">
            <a:extLst>
              <a:ext uri="{FF2B5EF4-FFF2-40B4-BE49-F238E27FC236}">
                <a16:creationId xmlns:a16="http://schemas.microsoft.com/office/drawing/2014/main" id="{F2C218B2-A893-377C-5910-65C579C1C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67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1">
            <a:extLst>
              <a:ext uri="{FF2B5EF4-FFF2-40B4-BE49-F238E27FC236}">
                <a16:creationId xmlns:a16="http://schemas.microsoft.com/office/drawing/2014/main" id="{2E12B1B9-3912-CB9C-8527-40061472A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95600"/>
            <a:ext cx="4572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Average interruption durations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Number of interruptions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Number of customers impacted</a:t>
            </a: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dirty="0">
                <a:latin typeface="Arial" panose="020B0604020202020204" pitchFamily="34" charset="0"/>
              </a:rPr>
              <a:t>These system performance indexes, and information can be shared with management, regulators, customers, media, and other stakeholders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93DB9BE-CD5E-C26A-C32A-9CCCB2725E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57338" y="158750"/>
            <a:ext cx="7207250" cy="679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altLang="en-US" sz="4000" dirty="0"/>
              <a:t>What Else?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8C9535F-DCC2-AC59-7F7F-DD1000B3CC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3734" y="1157288"/>
            <a:ext cx="7886700" cy="4841875"/>
          </a:xfrm>
          <a:solidFill>
            <a:srgbClr val="FFFFFF"/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Gain a better understanding of events, as well as what they mean: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instance, we can correlate power outage events or voltage alarms with the transformers involved to identify faulty or aging infrastructure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 can roll trucks between 8 AM and 4 PM, Monday to Friday on non-storm days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Generate new customer insights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Size distribution assets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Implement preventive maintenance techniques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Forecast and build predictive models for demand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program planning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 new rate plans and services for customers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Address Line Loss in a meaningful and impactful way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600"/>
              </a:spcAft>
              <a:buFontTx/>
              <a:buNone/>
              <a:defRPr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Footer Placeholder 1">
            <a:extLst>
              <a:ext uri="{FF2B5EF4-FFF2-40B4-BE49-F238E27FC236}">
                <a16:creationId xmlns:a16="http://schemas.microsoft.com/office/drawing/2014/main" id="{81287557-3CBA-0CB4-284D-58B31DB2015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accent1"/>
                </a:solidFill>
                <a:latin typeface="Arial" panose="020B0604020202020204" pitchFamily="34" charset="0"/>
              </a:rPr>
              <a:t>tescometering.com</a:t>
            </a:r>
          </a:p>
        </p:txBody>
      </p:sp>
      <p:sp>
        <p:nvSpPr>
          <p:cNvPr id="39941" name="Slide Number Placeholder 1">
            <a:extLst>
              <a:ext uri="{FF2B5EF4-FFF2-40B4-BE49-F238E27FC236}">
                <a16:creationId xmlns:a16="http://schemas.microsoft.com/office/drawing/2014/main" id="{3ECBBAB6-505C-6FCB-2650-1A17094A7B1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52330B8A-D0A3-4D18-A187-0F6C353F440C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39942" name="Picture 5" descr="Image result for what else">
            <a:extLst>
              <a:ext uri="{FF2B5EF4-FFF2-40B4-BE49-F238E27FC236}">
                <a16:creationId xmlns:a16="http://schemas.microsoft.com/office/drawing/2014/main" id="{F6B77AFC-4BB0-6C4C-246D-DF4B6918A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18332"/>
          <a:stretch>
            <a:fillRect/>
          </a:stretch>
        </p:blipFill>
        <p:spPr bwMode="auto">
          <a:xfrm>
            <a:off x="7162800" y="3276600"/>
            <a:ext cx="176022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SCO Template">
  <a:themeElements>
    <a:clrScheme name="TESCO">
      <a:dk1>
        <a:srgbClr val="000000"/>
      </a:dk1>
      <a:lt1>
        <a:srgbClr val="D8D8D8"/>
      </a:lt1>
      <a:dk2>
        <a:srgbClr val="4C5055"/>
      </a:dk2>
      <a:lt2>
        <a:srgbClr val="FFFFFF"/>
      </a:lt2>
      <a:accent1>
        <a:srgbClr val="E10027"/>
      </a:accent1>
      <a:accent2>
        <a:srgbClr val="000000"/>
      </a:accent2>
      <a:accent3>
        <a:srgbClr val="A5A5A5"/>
      </a:accent3>
      <a:accent4>
        <a:srgbClr val="FF3758"/>
      </a:accent4>
      <a:accent5>
        <a:srgbClr val="8A0017"/>
      </a:accent5>
      <a:accent6>
        <a:srgbClr val="FFB3C0"/>
      </a:accent6>
      <a:hlink>
        <a:srgbClr val="3F3F3F"/>
      </a:hlink>
      <a:folHlink>
        <a:srgbClr val="D8D8D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2438EA8B65C04BA81A0809E21FF92B" ma:contentTypeVersion="16" ma:contentTypeDescription="Create a new document." ma:contentTypeScope="" ma:versionID="5e35fcddb325bbb504710d5c0b9eeddf">
  <xsd:schema xmlns:xsd="http://www.w3.org/2001/XMLSchema" xmlns:xs="http://www.w3.org/2001/XMLSchema" xmlns:p="http://schemas.microsoft.com/office/2006/metadata/properties" xmlns:ns2="8f26ee74-1c53-4b01-a982-cec1216b8a00" xmlns:ns3="865caf8b-3888-4957-b682-040f388f7b52" targetNamespace="http://schemas.microsoft.com/office/2006/metadata/properties" ma:root="true" ma:fieldsID="9ad50055fb2e25e379a2e899564cfb19" ns2:_="" ns3:_="">
    <xsd:import namespace="8f26ee74-1c53-4b01-a982-cec1216b8a00"/>
    <xsd:import namespace="865caf8b-3888-4957-b682-040f388f7b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6ee74-1c53-4b01-a982-cec1216b8a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c9ab868-c1cd-4777-b02c-d2c7bd6b65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5caf8b-3888-4957-b682-040f388f7b5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94e4d7b-98bd-4047-8838-282fa790d938}" ma:internalName="TaxCatchAll" ma:showField="CatchAllData" ma:web="865caf8b-3888-4957-b682-040f388f7b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3286EA1-78AB-427F-838D-7CAD001476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26ee74-1c53-4b01-a982-cec1216b8a00"/>
    <ds:schemaRef ds:uri="865caf8b-3888-4957-b682-040f388f7b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575B69-B25E-48B7-8F8F-F6E5C87748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13684</TotalTime>
  <Words>2884</Words>
  <Application>Microsoft Office PowerPoint</Application>
  <PresentationFormat>On-screen Show (4:3)</PresentationFormat>
  <Paragraphs>385</Paragraphs>
  <Slides>37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Avenir</vt:lpstr>
      <vt:lpstr>Calibri</vt:lpstr>
      <vt:lpstr>Lato</vt:lpstr>
      <vt:lpstr>Noto Sans Symbols</vt:lpstr>
      <vt:lpstr>Times New Roman</vt:lpstr>
      <vt:lpstr>TESCO Template</vt:lpstr>
      <vt:lpstr>Metering, Operations  and Utilities:                      2023 and Beyond </vt:lpstr>
      <vt:lpstr>Introduction</vt:lpstr>
      <vt:lpstr>The Promise of AMI</vt:lpstr>
      <vt:lpstr>A Flood of Data: The Promise and the Curse of AMI</vt:lpstr>
      <vt:lpstr>Moving Into The Future</vt:lpstr>
      <vt:lpstr>What Data Are We Getting &amp;  How Are We Using It?</vt:lpstr>
      <vt:lpstr>The Basics</vt:lpstr>
      <vt:lpstr>And of Course…Report!</vt:lpstr>
      <vt:lpstr>What Else?</vt:lpstr>
      <vt:lpstr>Line Loss</vt:lpstr>
      <vt:lpstr>What Else?</vt:lpstr>
      <vt:lpstr>Longer Term Planning</vt:lpstr>
      <vt:lpstr>What are Some of the Challenges in  Analyzing this “Flood of Data?”</vt:lpstr>
      <vt:lpstr>Additional Challenges?</vt:lpstr>
      <vt:lpstr>Additional Challenges?</vt:lpstr>
      <vt:lpstr>Business Use Cases for this big data</vt:lpstr>
      <vt:lpstr>New Skill Sets</vt:lpstr>
      <vt:lpstr>New Tools for the Meter Shop / Field</vt:lpstr>
      <vt:lpstr>And now we want MORE……</vt:lpstr>
      <vt:lpstr>AMI 2.0</vt:lpstr>
      <vt:lpstr>AMI 2.0 Infrastructure</vt:lpstr>
      <vt:lpstr>2023 and beyond</vt:lpstr>
      <vt:lpstr>While PV Solar continues to grow - Electrification is on the rise and surpassing forecasts!</vt:lpstr>
      <vt:lpstr>EV Growth and Disruption will be unprecedented!</vt:lpstr>
      <vt:lpstr>The US EV Market</vt:lpstr>
      <vt:lpstr>The EV Market</vt:lpstr>
      <vt:lpstr>US ELECTRIC ENERGY CONSUMPTION</vt:lpstr>
      <vt:lpstr>Electrification for the Consumer  will be costly!</vt:lpstr>
      <vt:lpstr>The shape of metering to come: 2023 and beyond </vt:lpstr>
      <vt:lpstr>Meter Socket Adapters (MSA)</vt:lpstr>
      <vt:lpstr>Meter Socket Adapters</vt:lpstr>
      <vt:lpstr>Other Products - Meter Socket  Adapters in place</vt:lpstr>
      <vt:lpstr>Other Products - Meter Socket  Adapters in place</vt:lpstr>
      <vt:lpstr>Other Products - Meter Socket Adapters in place</vt:lpstr>
      <vt:lpstr>ConnectDER MSA for solar and EV</vt:lpstr>
      <vt:lpstr>ConnectDER EV MSA</vt:lpstr>
      <vt:lpstr>Questions and Discussion</vt:lpstr>
    </vt:vector>
  </TitlesOfParts>
  <Company>Advent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jchesterson</dc:creator>
  <cp:lastModifiedBy>Daniel Falcone</cp:lastModifiedBy>
  <cp:revision>189</cp:revision>
  <dcterms:created xsi:type="dcterms:W3CDTF">2012-09-24T21:06:00Z</dcterms:created>
  <dcterms:modified xsi:type="dcterms:W3CDTF">2023-07-10T01:07:32Z</dcterms:modified>
</cp:coreProperties>
</file>