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36"/>
  </p:notesMasterIdLst>
  <p:handoutMasterIdLst>
    <p:handoutMasterId r:id="rId37"/>
  </p:handoutMasterIdLst>
  <p:sldIdLst>
    <p:sldId id="372" r:id="rId5"/>
    <p:sldId id="356" r:id="rId6"/>
    <p:sldId id="343" r:id="rId7"/>
    <p:sldId id="392" r:id="rId8"/>
    <p:sldId id="390" r:id="rId9"/>
    <p:sldId id="391" r:id="rId10"/>
    <p:sldId id="383" r:id="rId11"/>
    <p:sldId id="388" r:id="rId12"/>
    <p:sldId id="363" r:id="rId13"/>
    <p:sldId id="381" r:id="rId14"/>
    <p:sldId id="382" r:id="rId15"/>
    <p:sldId id="384" r:id="rId16"/>
    <p:sldId id="359" r:id="rId17"/>
    <p:sldId id="360" r:id="rId18"/>
    <p:sldId id="330" r:id="rId19"/>
    <p:sldId id="284" r:id="rId20"/>
    <p:sldId id="393" r:id="rId21"/>
    <p:sldId id="334" r:id="rId22"/>
    <p:sldId id="394" r:id="rId23"/>
    <p:sldId id="364" r:id="rId24"/>
    <p:sldId id="376" r:id="rId25"/>
    <p:sldId id="377" r:id="rId26"/>
    <p:sldId id="378" r:id="rId27"/>
    <p:sldId id="379" r:id="rId28"/>
    <p:sldId id="369" r:id="rId29"/>
    <p:sldId id="366" r:id="rId30"/>
    <p:sldId id="300" r:id="rId31"/>
    <p:sldId id="375" r:id="rId32"/>
    <p:sldId id="370" r:id="rId33"/>
    <p:sldId id="380" r:id="rId34"/>
    <p:sldId id="387" r:id="rId35"/>
  </p:sldIdLst>
  <p:sldSz cx="9144000" cy="6858000" type="screen4x3"/>
  <p:notesSz cx="6950075" cy="9236075"/>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1885B-07AE-494A-8A8A-091992B4EEBE}" v="20" dt="2023-06-20T20:21:12.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autoAdjust="0"/>
  </p:normalViewPr>
  <p:slideViewPr>
    <p:cSldViewPr>
      <p:cViewPr>
        <p:scale>
          <a:sx n="78" d="100"/>
          <a:sy n="78" d="100"/>
        </p:scale>
        <p:origin x="15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22</a:t>
            </a:fld>
            <a:endParaRPr lang="ru-RU" altLang="en-US"/>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22</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23</a:t>
            </a:fld>
            <a:endParaRPr lang="ru-RU" altLang="en-US"/>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23</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24</a:t>
            </a:fld>
            <a:endParaRPr lang="ru-RU" altLang="en-US"/>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24</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 may come or audit or ask for records</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25</a:t>
            </a:fld>
            <a:endParaRPr lang="ru-RU" altLang="en-US"/>
          </a:p>
        </p:txBody>
      </p:sp>
    </p:spTree>
    <p:extLst>
      <p:ext uri="{BB962C8B-B14F-4D97-AF65-F5344CB8AC3E}">
        <p14:creationId xmlns:p14="http://schemas.microsoft.com/office/powerpoint/2010/main" val="213355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31</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functional testing</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4</a:t>
            </a:fld>
            <a:endParaRPr lang="ru-RU" altLang="en-US"/>
          </a:p>
        </p:txBody>
      </p:sp>
    </p:spTree>
    <p:extLst>
      <p:ext uri="{BB962C8B-B14F-4D97-AF65-F5344CB8AC3E}">
        <p14:creationId xmlns:p14="http://schemas.microsoft.com/office/powerpoint/2010/main" val="138492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 = energy per pulse (sometimes there is </a:t>
            </a:r>
            <a:r>
              <a:rPr lang="en-US" dirty="0" err="1"/>
              <a:t>ke</a:t>
            </a:r>
            <a:r>
              <a:rPr lang="en-US" dirty="0"/>
              <a:t> or kt)  </a:t>
            </a:r>
            <a:r>
              <a:rPr lang="en-US" dirty="0" err="1"/>
              <a:t>kh</a:t>
            </a:r>
            <a:r>
              <a:rPr lang="en-US" dirty="0"/>
              <a:t> historical was </a:t>
            </a:r>
            <a:r>
              <a:rPr lang="en-US" dirty="0" err="1"/>
              <a:t>wh</a:t>
            </a:r>
            <a:r>
              <a:rPr lang="en-US" dirty="0"/>
              <a:t> = 1 disc revolution</a:t>
            </a:r>
          </a:p>
          <a:p>
            <a:endParaRPr lang="en-US" dirty="0"/>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5</a:t>
            </a:fld>
            <a:endParaRPr lang="ru-RU" altLang="en-US"/>
          </a:p>
        </p:txBody>
      </p:sp>
    </p:spTree>
    <p:extLst>
      <p:ext uri="{BB962C8B-B14F-4D97-AF65-F5344CB8AC3E}">
        <p14:creationId xmlns:p14="http://schemas.microsoft.com/office/powerpoint/2010/main" val="100876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MTB 3200 &amp; MTB 3050</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6</a:t>
            </a:fld>
            <a:endParaRPr lang="ru-RU" altLang="en-US"/>
          </a:p>
        </p:txBody>
      </p:sp>
    </p:spTree>
    <p:extLst>
      <p:ext uri="{BB962C8B-B14F-4D97-AF65-F5344CB8AC3E}">
        <p14:creationId xmlns:p14="http://schemas.microsoft.com/office/powerpoint/2010/main" val="151760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 referee test 10res and 20 comm, md only requires once every 18 months</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7</a:t>
            </a:fld>
            <a:endParaRPr lang="ru-RU" altLang="en-US"/>
          </a:p>
        </p:txBody>
      </p:sp>
    </p:spTree>
    <p:extLst>
      <p:ext uri="{BB962C8B-B14F-4D97-AF65-F5344CB8AC3E}">
        <p14:creationId xmlns:p14="http://schemas.microsoft.com/office/powerpoint/2010/main" val="345602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8</a:t>
            </a:fld>
            <a:endParaRPr lang="ru-RU" altLang="en-US"/>
          </a:p>
        </p:txBody>
      </p:sp>
    </p:spTree>
    <p:extLst>
      <p:ext uri="{BB962C8B-B14F-4D97-AF65-F5344CB8AC3E}">
        <p14:creationId xmlns:p14="http://schemas.microsoft.com/office/powerpoint/2010/main" val="70657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 on functional tests and accuracy tests by PO for new – add note for sample pallet vs entire shipment</a:t>
            </a:r>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10</a:t>
            </a:fld>
            <a:endParaRPr lang="ru-RU" altLang="en-US"/>
          </a:p>
        </p:txBody>
      </p:sp>
    </p:spTree>
    <p:extLst>
      <p:ext uri="{BB962C8B-B14F-4D97-AF65-F5344CB8AC3E}">
        <p14:creationId xmlns:p14="http://schemas.microsoft.com/office/powerpoint/2010/main" val="150226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13</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a:t>UMPIRE is a </a:t>
            </a:r>
          </a:p>
          <a:p>
            <a:pPr eaLnBrk="1" hangingPunct="1"/>
            <a:r>
              <a:rPr lang="en-US" altLang="en-US"/>
              <a:t>Universal Meter Programming and Reading System</a:t>
            </a:r>
          </a:p>
          <a:p>
            <a:pPr eaLnBrk="1" hangingPunct="1"/>
            <a:endParaRPr lang="en-US" altLang="en-US"/>
          </a:p>
          <a:p>
            <a:pPr eaLnBrk="1" hangingPunct="1"/>
            <a:r>
              <a:rPr lang="en-US" altLang="en-US"/>
              <a:t>It reads all meters and recorders</a:t>
            </a:r>
          </a:p>
          <a:p>
            <a:pPr eaLnBrk="1" hangingPunct="1"/>
            <a:endParaRPr lang="en-US" altLang="en-US"/>
          </a:p>
          <a:p>
            <a:pPr eaLnBrk="1" hangingPunct="1"/>
            <a:r>
              <a:rPr lang="en-US" altLang="en-US"/>
              <a:t>It can control all manufactures software</a:t>
            </a:r>
          </a:p>
          <a:p>
            <a:pPr eaLnBrk="1" hangingPunct="1"/>
            <a:endParaRPr lang="en-US" altLang="en-US"/>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21</a:t>
            </a:fld>
            <a:endParaRPr lang="ru-RU" altLang="en-US"/>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21</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2107C6D1-C4E5-963E-63A5-CB1031FC5D48}"/>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black logo&#10;&#10;Description automatically generated with low confidence">
            <a:extLst>
              <a:ext uri="{FF2B5EF4-FFF2-40B4-BE49-F238E27FC236}">
                <a16:creationId xmlns:a16="http://schemas.microsoft.com/office/drawing/2014/main" id="{8C643C0C-764E-E792-8F64-5FEF4F127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3290826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23076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002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52400"/>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27697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74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0" y="55735"/>
            <a:ext cx="7886700" cy="93486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8792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228600"/>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4455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64192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61019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388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5941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2500" y="76200"/>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3">
            <a:extLst>
              <a:ext uri="{FF2B5EF4-FFF2-40B4-BE49-F238E27FC236}">
                <a16:creationId xmlns:a16="http://schemas.microsoft.com/office/drawing/2014/main" id="{6106A468-F282-4374-8CBC-0A42D177F4E1}"/>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a:solidFill>
                <a:schemeClr val="tx1"/>
              </a:solidFill>
              <a:latin typeface="AvantGarde"/>
            </a:endParaRPr>
          </a:p>
        </p:txBody>
      </p:sp>
      <p:pic>
        <p:nvPicPr>
          <p:cNvPr id="4" name="Picture 3" descr="A red and black logo&#10;&#10;Description automatically generated with low confidence">
            <a:extLst>
              <a:ext uri="{FF2B5EF4-FFF2-40B4-BE49-F238E27FC236}">
                <a16:creationId xmlns:a16="http://schemas.microsoft.com/office/drawing/2014/main" id="{7931B460-AF59-718B-3FA4-0BE26A37A4D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1289378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dfalcone@connectder.com" TargetMode="External"/><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www.tesco-advent.com/" TargetMode="External"/><Relationship Id="rId4" Type="http://schemas.openxmlformats.org/officeDocument/2006/relationships/hyperlink" Target="https://connectder.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22DE94-C67C-45B8-9C4E-233424DCCB40}"/>
              </a:ext>
            </a:extLst>
          </p:cNvPr>
          <p:cNvSpPr>
            <a:spLocks noGrp="1"/>
          </p:cNvSpPr>
          <p:nvPr>
            <p:ph type="ctrTitle"/>
          </p:nvPr>
        </p:nvSpPr>
        <p:spPr>
          <a:xfrm>
            <a:off x="1066800" y="1709180"/>
            <a:ext cx="8229600" cy="2513026"/>
          </a:xfrm>
        </p:spPr>
        <p:txBody>
          <a:bodyPr>
            <a:normAutofit/>
          </a:bodyPr>
          <a:lstStyle/>
          <a:p>
            <a:r>
              <a:rPr lang="en-US" sz="5400" dirty="0">
                <a:latin typeface="Calibri"/>
                <a:cs typeface="Calibri"/>
              </a:rPr>
              <a:t>Introduction to watthour meter testing</a:t>
            </a:r>
          </a:p>
        </p:txBody>
      </p:sp>
      <p:sp>
        <p:nvSpPr>
          <p:cNvPr id="3" name="Slide Number Placeholder 2">
            <a:extLst>
              <a:ext uri="{FF2B5EF4-FFF2-40B4-BE49-F238E27FC236}">
                <a16:creationId xmlns:a16="http://schemas.microsoft.com/office/drawing/2014/main" id="{6240107A-20A0-410B-BD2E-430A108BD74B}"/>
              </a:ext>
            </a:extLst>
          </p:cNvPr>
          <p:cNvSpPr>
            <a:spLocks noGrp="1"/>
          </p:cNvSpPr>
          <p:nvPr>
            <p:ph type="sldNum" sz="quarter" idx="4294967295"/>
          </p:nvPr>
        </p:nvSpPr>
        <p:spPr>
          <a:xfrm>
            <a:off x="7086600" y="6356350"/>
            <a:ext cx="2057400" cy="365125"/>
          </a:xfrm>
        </p:spPr>
        <p:txBody>
          <a:bodyPr/>
          <a:lstStyle/>
          <a:p>
            <a:fld id="{4BEAC4C4-F0A7-4B61-A827-E4198D078267}" type="slidenum">
              <a:rPr lang="en-US" smtClean="0"/>
              <a:t>1</a:t>
            </a:fld>
            <a:endParaRPr lang="en-US" dirty="0"/>
          </a:p>
        </p:txBody>
      </p:sp>
      <p:sp>
        <p:nvSpPr>
          <p:cNvPr id="2" name="Footer Placeholder 1">
            <a:extLst>
              <a:ext uri="{FF2B5EF4-FFF2-40B4-BE49-F238E27FC236}">
                <a16:creationId xmlns:a16="http://schemas.microsoft.com/office/drawing/2014/main" id="{812A4501-F6F6-44D7-A07C-0BB225CA91E7}"/>
              </a:ext>
            </a:extLst>
          </p:cNvPr>
          <p:cNvSpPr>
            <a:spLocks noGrp="1"/>
          </p:cNvSpPr>
          <p:nvPr>
            <p:ph type="ftr" sz="quarter" idx="4294967295"/>
          </p:nvPr>
        </p:nvSpPr>
        <p:spPr>
          <a:xfrm>
            <a:off x="381000" y="6356350"/>
            <a:ext cx="3086100" cy="365125"/>
          </a:xfrm>
        </p:spPr>
        <p:txBody>
          <a:bodyPr/>
          <a:lstStyle/>
          <a:p>
            <a:r>
              <a:rPr lang="en-US">
                <a:solidFill>
                  <a:schemeClr val="accent1"/>
                </a:solidFill>
              </a:rPr>
              <a:t>tescometering.com</a:t>
            </a:r>
            <a:endParaRPr lang="en-US" dirty="0">
              <a:solidFill>
                <a:schemeClr val="accent1"/>
              </a:solidFill>
            </a:endParaRPr>
          </a:p>
        </p:txBody>
      </p:sp>
      <p:sp>
        <p:nvSpPr>
          <p:cNvPr id="5" name="Text Placeholder 7">
            <a:extLst>
              <a:ext uri="{FF2B5EF4-FFF2-40B4-BE49-F238E27FC236}">
                <a16:creationId xmlns:a16="http://schemas.microsoft.com/office/drawing/2014/main" id="{DBD3691F-E203-7C21-7FD6-B9466502848D}"/>
              </a:ext>
            </a:extLst>
          </p:cNvPr>
          <p:cNvSpPr>
            <a:spLocks noGrp="1"/>
          </p:cNvSpPr>
          <p:nvPr>
            <p:ph type="body" sz="quarter" idx="10"/>
          </p:nvPr>
        </p:nvSpPr>
        <p:spPr>
          <a:xfrm>
            <a:off x="5181600" y="5162891"/>
            <a:ext cx="3244850" cy="271161"/>
          </a:xfrm>
        </p:spPr>
        <p:txBody>
          <a:bodyPr>
            <a:noAutofit/>
          </a:bodyPr>
          <a:lstStyle/>
          <a:p>
            <a:r>
              <a:rPr lang="en-US" sz="2000" dirty="0"/>
              <a:t>Monday, July 10</a:t>
            </a:r>
            <a:r>
              <a:rPr lang="en-US" sz="2000" baseline="30000" dirty="0"/>
              <a:t>th</a:t>
            </a:r>
            <a:r>
              <a:rPr lang="en-US" sz="2000" dirty="0"/>
              <a:t>, 2023</a:t>
            </a:r>
          </a:p>
        </p:txBody>
      </p:sp>
      <p:sp>
        <p:nvSpPr>
          <p:cNvPr id="7" name="Text Placeholder 9">
            <a:extLst>
              <a:ext uri="{FF2B5EF4-FFF2-40B4-BE49-F238E27FC236}">
                <a16:creationId xmlns:a16="http://schemas.microsoft.com/office/drawing/2014/main" id="{EFDE94C7-C9EE-5117-8F25-ED2CEDA9FCF7}"/>
              </a:ext>
            </a:extLst>
          </p:cNvPr>
          <p:cNvSpPr>
            <a:spLocks noGrp="1"/>
          </p:cNvSpPr>
          <p:nvPr>
            <p:ph type="body" sz="quarter" idx="12"/>
          </p:nvPr>
        </p:nvSpPr>
        <p:spPr>
          <a:xfrm>
            <a:off x="5181600" y="5624039"/>
            <a:ext cx="3244850" cy="271161"/>
          </a:xfrm>
        </p:spPr>
        <p:txBody>
          <a:bodyPr>
            <a:noAutofit/>
          </a:bodyPr>
          <a:lstStyle/>
          <a:p>
            <a:r>
              <a:rPr lang="en-US" sz="2000" dirty="0"/>
              <a:t> Dan Falcone</a:t>
            </a:r>
          </a:p>
        </p:txBody>
      </p:sp>
      <p:pic>
        <p:nvPicPr>
          <p:cNvPr id="8" name="Picture 7" descr="A close-up of a logo&#10;&#10;Description automatically generated with medium confidence">
            <a:extLst>
              <a:ext uri="{FF2B5EF4-FFF2-40B4-BE49-F238E27FC236}">
                <a16:creationId xmlns:a16="http://schemas.microsoft.com/office/drawing/2014/main" id="{276E2C35-36EB-7DA1-3666-A1ACD75E7B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434052"/>
            <a:ext cx="2795649" cy="8143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8" descr="PPL Boar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02388"/>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533400" y="985470"/>
            <a:ext cx="7924800" cy="329320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Utilities generally accept the manufacturer’s test results then perform some type of test on their own</a:t>
            </a:r>
          </a:p>
          <a:p>
            <a:pPr marL="1085850" lvl="1" indent="-342900" eaLnBrk="1" hangingPunct="1">
              <a:lnSpc>
                <a:spcPct val="80000"/>
              </a:lnSpc>
              <a:buFont typeface="Arial" panose="020B0604020202020204" pitchFamily="34" charset="0"/>
              <a:buChar char="•"/>
              <a:defRPr/>
            </a:pPr>
            <a:r>
              <a:rPr lang="en-US" altLang="en-US" sz="2000" dirty="0">
                <a:cs typeface="Arial" panose="020B0604020202020204" pitchFamily="34" charset="0"/>
              </a:rPr>
              <a:t>Statistical Sample Test of an incoming shipment</a:t>
            </a:r>
          </a:p>
          <a:p>
            <a:pPr marL="1085850" lvl="1" indent="-342900" eaLnBrk="1" hangingPunct="1">
              <a:lnSpc>
                <a:spcPct val="80000"/>
              </a:lnSpc>
              <a:buFont typeface="Arial" panose="020B0604020202020204" pitchFamily="34" charset="0"/>
              <a:buChar char="•"/>
              <a:defRPr/>
            </a:pPr>
            <a:r>
              <a:rPr lang="en-US" altLang="en-US" sz="2000" dirty="0">
                <a:cs typeface="Arial" panose="020B0604020202020204" pitchFamily="34" charset="0"/>
              </a:rPr>
              <a:t>100% test of an incoming shipment</a:t>
            </a: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Utilities may opt for sample testing for residential and 100% testing for commercial shipments</a:t>
            </a: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With consistent performance and accuracy of newer solid-state meters many utilities have moved to statistical sampling for all new purchases</a:t>
            </a: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A utility may have more stringent guidelines than the commission</a:t>
            </a:r>
          </a:p>
          <a:p>
            <a:pPr marL="1085850" lvl="1" indent="-342900" eaLnBrk="1" hangingPunct="1">
              <a:lnSpc>
                <a:spcPct val="80000"/>
              </a:lnSpc>
              <a:buFont typeface="Arial" panose="020B0604020202020204" pitchFamily="34" charset="0"/>
              <a:buChar char="•"/>
              <a:defRPr/>
            </a:pPr>
            <a:r>
              <a:rPr lang="en-US" altLang="en-US" sz="2000" dirty="0">
                <a:cs typeface="Arial" panose="020B0604020202020204" pitchFamily="34" charset="0"/>
              </a:rPr>
              <a:t>98-102% vs 99.5-100.5% or even 99.7-100.3%</a:t>
            </a:r>
          </a:p>
          <a:p>
            <a:pPr marL="342900" indent="-342900" algn="l" eaLnBrk="1" hangingPunct="1">
              <a:lnSpc>
                <a:spcPct val="80000"/>
              </a:lnSpc>
              <a:buFont typeface="Arial" panose="020B0604020202020204" pitchFamily="34" charset="0"/>
              <a:buChar char="•"/>
              <a:defRPr/>
            </a:pPr>
            <a:endParaRPr lang="en-US" altLang="en-US" sz="2000" dirty="0">
              <a:cs typeface="Arial" panose="020B0604020202020204" pitchFamily="34" charset="0"/>
            </a:endParaRPr>
          </a:p>
          <a:p>
            <a:pPr algn="l" eaLnBrk="1" hangingPunct="1">
              <a:lnSpc>
                <a:spcPct val="80000"/>
              </a:lnSpc>
              <a:defRPr/>
            </a:pPr>
            <a:endParaRPr lang="en-US" altLang="en-US" sz="2000" dirty="0">
              <a:cs typeface="Arial" panose="020B0604020202020204" pitchFamily="34" charset="0"/>
            </a:endParaRPr>
          </a:p>
        </p:txBody>
      </p:sp>
      <p:sp>
        <p:nvSpPr>
          <p:cNvPr id="2" name="Title 1">
            <a:extLst>
              <a:ext uri="{FF2B5EF4-FFF2-40B4-BE49-F238E27FC236}">
                <a16:creationId xmlns:a16="http://schemas.microsoft.com/office/drawing/2014/main" id="{6D5392A8-05B7-4845-8AEF-30350D2B9FAB}"/>
              </a:ext>
            </a:extLst>
          </p:cNvPr>
          <p:cNvSpPr>
            <a:spLocks noGrp="1"/>
          </p:cNvSpPr>
          <p:nvPr>
            <p:ph type="title"/>
          </p:nvPr>
        </p:nvSpPr>
        <p:spPr/>
        <p:txBody>
          <a:bodyPr/>
          <a:lstStyle/>
          <a:p>
            <a:r>
              <a:rPr lang="en-US" sz="4000" dirty="0"/>
              <a:t>New Meter Testing Programs</a:t>
            </a:r>
          </a:p>
        </p:txBody>
      </p:sp>
      <p:sp>
        <p:nvSpPr>
          <p:cNvPr id="4" name="Footer Placeholder 3">
            <a:extLst>
              <a:ext uri="{FF2B5EF4-FFF2-40B4-BE49-F238E27FC236}">
                <a16:creationId xmlns:a16="http://schemas.microsoft.com/office/drawing/2014/main" id="{7F5577B7-DE64-4044-97B5-59A22A02357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5CDAFB7-110D-4399-AD49-FDB8C00D174F}"/>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457200" y="1641475"/>
            <a:ext cx="4953000" cy="452431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endParaRPr lang="en-US" altLang="en-US" sz="2000" dirty="0">
              <a:cs typeface="Arial" panose="020B0604020202020204" pitchFamily="34" charset="0"/>
            </a:endParaRP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Best business practices also require that the meter is functionally tested as well</a:t>
            </a:r>
          </a:p>
          <a:p>
            <a:pPr marL="342900" indent="-342900" algn="l" eaLnBrk="1" hangingPunct="1">
              <a:lnSpc>
                <a:spcPct val="80000"/>
              </a:lnSpc>
              <a:buFont typeface="Arial" panose="020B0604020202020204" pitchFamily="34" charset="0"/>
              <a:buChar char="•"/>
              <a:defRPr/>
            </a:pPr>
            <a:endParaRPr lang="en-US" altLang="en-US" sz="2000" dirty="0">
              <a:cs typeface="Arial" panose="020B0604020202020204" pitchFamily="34" charset="0"/>
            </a:endParaRPr>
          </a:p>
          <a:p>
            <a:pPr marL="342900" indent="-342900" algn="l" eaLnBrk="1" hangingPunct="1">
              <a:lnSpc>
                <a:spcPct val="80000"/>
              </a:lnSpc>
              <a:buFont typeface="Arial" panose="020B0604020202020204" pitchFamily="34" charset="0"/>
              <a:buChar char="•"/>
              <a:defRPr/>
            </a:pPr>
            <a:r>
              <a:rPr lang="en-US" altLang="en-US" sz="2000" dirty="0">
                <a:cs typeface="Arial" panose="020B0604020202020204" pitchFamily="34" charset="0"/>
              </a:rPr>
              <a:t>With advances in AMI technology, many utilities may identify meters as End of Life (EOL) and simply “test and retire” OR they may perform accuracy testing, functional testing, and programming to return service and use in the field</a:t>
            </a:r>
          </a:p>
          <a:p>
            <a:pPr algn="l" eaLnBrk="1" hangingPunct="1">
              <a:lnSpc>
                <a:spcPct val="80000"/>
              </a:lnSpc>
              <a:defRPr/>
            </a:pPr>
            <a:endParaRPr lang="en-US" altLang="en-US" sz="2000" dirty="0">
              <a:latin typeface="Times New Roman" pitchFamily="18" charset="0"/>
            </a:endParaRPr>
          </a:p>
          <a:p>
            <a:pPr algn="l" eaLnBrk="1" hangingPunct="1">
              <a:lnSpc>
                <a:spcPct val="80000"/>
              </a:lnSpc>
              <a:defRPr/>
            </a:pPr>
            <a:endParaRPr lang="en-US" altLang="en-US" sz="2000" dirty="0">
              <a:latin typeface="Times New Roman" pitchFamily="18" charset="0"/>
            </a:endParaRPr>
          </a:p>
        </p:txBody>
      </p:sp>
      <p:pic>
        <p:nvPicPr>
          <p:cNvPr id="8198" name="Picture 7" descr="C:\Users\Tom\AppData\Local\Microsoft\Windows\Temporary Internet Files\Content.Outlook\VJYZ37TD\MQB-1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41475"/>
            <a:ext cx="3429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C7F55B-AAEF-4850-B7C1-BA2FFEF5A5D7}"/>
              </a:ext>
            </a:extLst>
          </p:cNvPr>
          <p:cNvSpPr>
            <a:spLocks noGrp="1"/>
          </p:cNvSpPr>
          <p:nvPr>
            <p:ph type="title"/>
          </p:nvPr>
        </p:nvSpPr>
        <p:spPr/>
        <p:txBody>
          <a:bodyPr/>
          <a:lstStyle/>
          <a:p>
            <a:r>
              <a:rPr lang="en-US" sz="4000" dirty="0"/>
              <a:t>Return to Service Testing</a:t>
            </a:r>
          </a:p>
        </p:txBody>
      </p:sp>
      <p:sp>
        <p:nvSpPr>
          <p:cNvPr id="4" name="Footer Placeholder 3">
            <a:extLst>
              <a:ext uri="{FF2B5EF4-FFF2-40B4-BE49-F238E27FC236}">
                <a16:creationId xmlns:a16="http://schemas.microsoft.com/office/drawing/2014/main" id="{0311E14A-91F8-433D-8C88-D69F45FAE9F2}"/>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0EDC82F-2ADE-404F-B981-5DA7B62F517F}"/>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9220" name="Text Box 4"/>
          <p:cNvSpPr txBox="1">
            <a:spLocks noChangeArrowheads="1"/>
          </p:cNvSpPr>
          <p:nvPr/>
        </p:nvSpPr>
        <p:spPr bwMode="auto">
          <a:xfrm>
            <a:off x="609600" y="1641475"/>
            <a:ext cx="7924800" cy="216059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Meter Testing for new and in-service meters is specified in ANSI C12.1-2015, </a:t>
            </a:r>
            <a:r>
              <a:rPr lang="en-US" altLang="en-US" sz="2000" i="1" dirty="0">
                <a:cs typeface="Arial" charset="0"/>
              </a:rPr>
              <a:t>American National Standard for Electric Meters, Code for Electricity Metering</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Most utility commissions use this Standard a reference or the basis for their meter testing requirements</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4338" name="Picture 2" descr="P:\Tesco\Marketing DO NOT MOVE THIS FOLDER\Photos\Meter Man Replacing a 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3581400"/>
            <a:ext cx="2486025" cy="2625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38358C-219E-42C5-9E8F-2092E7BD3C4E}"/>
              </a:ext>
            </a:extLst>
          </p:cNvPr>
          <p:cNvSpPr>
            <a:spLocks noGrp="1"/>
          </p:cNvSpPr>
          <p:nvPr>
            <p:ph type="title"/>
          </p:nvPr>
        </p:nvSpPr>
        <p:spPr/>
        <p:txBody>
          <a:bodyPr/>
          <a:lstStyle/>
          <a:p>
            <a:r>
              <a:rPr lang="en-US" sz="4000" dirty="0"/>
              <a:t>In -Service Testing</a:t>
            </a:r>
          </a:p>
        </p:txBody>
      </p:sp>
      <p:sp>
        <p:nvSpPr>
          <p:cNvPr id="4" name="Footer Placeholder 3">
            <a:extLst>
              <a:ext uri="{FF2B5EF4-FFF2-40B4-BE49-F238E27FC236}">
                <a16:creationId xmlns:a16="http://schemas.microsoft.com/office/drawing/2014/main" id="{13C7C512-AC49-4799-8DDA-2FA059BE52D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81F1463A-D845-4F5C-9E17-84E640705F53}"/>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4000" dirty="0">
                <a:latin typeface="+mj-lt"/>
              </a:rPr>
              <a:t>Test Plans for Meters</a:t>
            </a:r>
          </a:p>
        </p:txBody>
      </p:sp>
      <p:graphicFrame>
        <p:nvGraphicFramePr>
          <p:cNvPr id="10243" name="Object 3"/>
          <p:cNvGraphicFramePr>
            <a:graphicFrameLocks noGrp="1"/>
          </p:cNvGraphicFramePr>
          <p:nvPr>
            <p:ph idx="1"/>
            <p:extLst>
              <p:ext uri="{D42A27DB-BD31-4B8C-83A1-F6EECF244321}">
                <p14:modId xmlns:p14="http://schemas.microsoft.com/office/powerpoint/2010/main" val="3188616146"/>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10243"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5"/>
          <p:cNvGraphicFramePr>
            <a:graphicFrameLocks/>
          </p:cNvGraphicFramePr>
          <p:nvPr>
            <p:extLst>
              <p:ext uri="{D42A27DB-BD31-4B8C-83A1-F6EECF244321}">
                <p14:modId xmlns:p14="http://schemas.microsoft.com/office/powerpoint/2010/main" val="859288313"/>
              </p:ext>
            </p:extLst>
          </p:nvPr>
        </p:nvGraphicFramePr>
        <p:xfrm>
          <a:off x="6490607" y="3790156"/>
          <a:ext cx="1905000" cy="1516063"/>
        </p:xfrm>
        <a:graphic>
          <a:graphicData uri="http://schemas.openxmlformats.org/presentationml/2006/ole">
            <mc:AlternateContent xmlns:mc="http://schemas.openxmlformats.org/markup-compatibility/2006">
              <mc:Choice xmlns:v="urn:schemas-microsoft-com:vml" Requires="v">
                <p:oleObj name="Clip" r:id="rId5" imgW="4006850" imgH="3192463" progId="MS_ClipArt_Gallery.5">
                  <p:embed/>
                </p:oleObj>
              </mc:Choice>
              <mc:Fallback>
                <p:oleObj name="Clip" r:id="rId5" imgW="4006850" imgH="3192463" progId="MS_ClipArt_Gallery.5">
                  <p:embed/>
                  <p:pic>
                    <p:nvPicPr>
                      <p:cNvPr id="10245"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607" y="3790156"/>
                        <a:ext cx="1905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p:cNvGraphicFramePr>
          <p:nvPr>
            <p:extLst>
              <p:ext uri="{D42A27DB-BD31-4B8C-83A1-F6EECF244321}">
                <p14:modId xmlns:p14="http://schemas.microsoft.com/office/powerpoint/2010/main" val="3902332360"/>
              </p:ext>
            </p:extLst>
          </p:nvPr>
        </p:nvGraphicFramePr>
        <p:xfrm>
          <a:off x="6534150" y="1390654"/>
          <a:ext cx="1905000" cy="1905000"/>
        </p:xfrm>
        <a:graphic>
          <a:graphicData uri="http://schemas.openxmlformats.org/presentationml/2006/ole">
            <mc:AlternateContent xmlns:mc="http://schemas.openxmlformats.org/markup-compatibility/2006">
              <mc:Choice xmlns:v="urn:schemas-microsoft-com:vml" Requires="v">
                <p:oleObj name="Clip" r:id="rId7" imgW="4419600" imgH="4419600" progId="MS_ClipArt_Gallery.5">
                  <p:embed/>
                </p:oleObj>
              </mc:Choice>
              <mc:Fallback>
                <p:oleObj name="Clip" r:id="rId7" imgW="4419600" imgH="4419600" progId="MS_ClipArt_Gallery.5">
                  <p:embed/>
                  <p:pic>
                    <p:nvPicPr>
                      <p:cNvPr id="10246"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150" y="1390654"/>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ChangeArrowheads="1"/>
          </p:cNvSpPr>
          <p:nvPr/>
        </p:nvSpPr>
        <p:spPr bwMode="auto">
          <a:xfrm>
            <a:off x="152400" y="1030287"/>
            <a:ext cx="6172200" cy="489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20000"/>
              </a:spcBef>
              <a:buFont typeface="Times New Roman" pitchFamily="18" charset="0"/>
              <a:buChar char="•"/>
            </a:pPr>
            <a:r>
              <a:rPr lang="en-US" altLang="en-US" sz="2000" dirty="0">
                <a:cs typeface="Arial" charset="0"/>
              </a:rPr>
              <a:t>The most common test plans for in-service meters include periodic and statistical plans</a:t>
            </a:r>
          </a:p>
          <a:p>
            <a:pPr algn="l"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Periodic plans may be based on a test every x number of years</a:t>
            </a:r>
          </a:p>
          <a:p>
            <a:pPr lvl="1"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This is more common with commercial meters</a:t>
            </a:r>
          </a:p>
          <a:p>
            <a:pPr lvl="1"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This may even be annually on interconnect meters and generation meters</a:t>
            </a:r>
          </a:p>
          <a:p>
            <a:pPr lvl="2" eaLnBrk="1" hangingPunct="1">
              <a:spcBef>
                <a:spcPct val="20000"/>
              </a:spcBef>
              <a:buFont typeface="Times New Roman" pitchFamily="18" charset="0"/>
              <a:buChar char="•"/>
            </a:pPr>
            <a:r>
              <a:rPr lang="en-US" altLang="en-US" sz="2000" dirty="0">
                <a:cs typeface="Arial" charset="0"/>
              </a:rPr>
              <a:t>Example ISO/RTO - PJM and 1 vs 2 years</a:t>
            </a:r>
          </a:p>
          <a:p>
            <a:pPr lvl="2" eaLnBrk="1" hangingPunct="1">
              <a:spcBef>
                <a:spcPct val="20000"/>
              </a:spcBef>
              <a:buFont typeface="Times New Roman" pitchFamily="18" charset="0"/>
              <a:buChar char="•"/>
            </a:pPr>
            <a:endParaRPr lang="en-US" altLang="en-US" sz="2000" dirty="0">
              <a:cs typeface="Arial" charset="0"/>
            </a:endParaRPr>
          </a:p>
          <a:p>
            <a:pPr lvl="1" eaLnBrk="1" hangingPunct="1">
              <a:spcBef>
                <a:spcPct val="20000"/>
              </a:spcBef>
              <a:buFont typeface="Times New Roman" pitchFamily="18" charset="0"/>
              <a:buChar char="•"/>
            </a:pPr>
            <a:r>
              <a:rPr lang="en-US" altLang="en-US" sz="2000" dirty="0">
                <a:cs typeface="Arial" charset="0"/>
              </a:rPr>
              <a:t>Statistical plans generally are based on a subset of the population and broken out by groupings of the population</a:t>
            </a:r>
          </a:p>
          <a:p>
            <a:pPr lvl="1" eaLnBrk="1" hangingPunct="1">
              <a:spcBef>
                <a:spcPct val="20000"/>
              </a:spcBef>
              <a:buFont typeface="Times New Roman" pitchFamily="18" charset="0"/>
              <a:buChar char="•"/>
            </a:pPr>
            <a:endParaRPr lang="en-US" altLang="en-US" sz="2000" dirty="0">
              <a:cs typeface="Arial" charset="0"/>
            </a:endParaRPr>
          </a:p>
          <a:p>
            <a:pPr marL="0" indent="0" eaLnBrk="1" hangingPunct="1">
              <a:spcBef>
                <a:spcPct val="20000"/>
              </a:spcBef>
            </a:pPr>
            <a:endParaRPr lang="en-US" altLang="en-US" sz="2000" dirty="0">
              <a:cs typeface="Arial" charset="0"/>
            </a:endParaRPr>
          </a:p>
        </p:txBody>
      </p:sp>
      <p:sp>
        <p:nvSpPr>
          <p:cNvPr id="2" name="Footer Placeholder 1">
            <a:extLst>
              <a:ext uri="{FF2B5EF4-FFF2-40B4-BE49-F238E27FC236}">
                <a16:creationId xmlns:a16="http://schemas.microsoft.com/office/drawing/2014/main" id="{97A3AC05-3C46-4344-8718-262B711174F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3F82E4D-67B8-482E-A0BC-24B383854D81}"/>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Periodic Test Plans</a:t>
            </a:r>
          </a:p>
        </p:txBody>
      </p:sp>
      <p:sp>
        <p:nvSpPr>
          <p:cNvPr id="11267" name="Rectangle 3"/>
          <p:cNvSpPr>
            <a:spLocks noGrp="1" noChangeArrowheads="1"/>
          </p:cNvSpPr>
          <p:nvPr>
            <p:ph idx="1"/>
          </p:nvPr>
        </p:nvSpPr>
        <p:spPr bwMode="auto">
          <a:xfrm>
            <a:off x="533400" y="981528"/>
            <a:ext cx="7981950" cy="49330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000" dirty="0">
                <a:latin typeface="Arial" charset="0"/>
                <a:cs typeface="Arial" charset="0"/>
              </a:rPr>
              <a:t>Periodic</a:t>
            </a:r>
          </a:p>
          <a:p>
            <a:pPr lvl="1" eaLnBrk="1" hangingPunct="1">
              <a:lnSpc>
                <a:spcPct val="90000"/>
              </a:lnSpc>
            </a:pPr>
            <a:r>
              <a:rPr lang="en-US" altLang="en-US" sz="2000" dirty="0">
                <a:latin typeface="Arial" charset="0"/>
                <a:cs typeface="Arial" charset="0"/>
              </a:rPr>
              <a:t>Varies by State / Jurisdiction</a:t>
            </a:r>
          </a:p>
          <a:p>
            <a:pPr lvl="1" eaLnBrk="1" hangingPunct="1">
              <a:lnSpc>
                <a:spcPct val="90000"/>
              </a:lnSpc>
            </a:pPr>
            <a:r>
              <a:rPr lang="en-US" altLang="en-US" sz="2000" dirty="0">
                <a:latin typeface="Arial" charset="0"/>
                <a:cs typeface="Arial" charset="0"/>
              </a:rPr>
              <a:t>Example provided by ANSI C12.1:</a:t>
            </a:r>
          </a:p>
          <a:p>
            <a:pPr lvl="2" eaLnBrk="1" hangingPunct="1">
              <a:lnSpc>
                <a:spcPct val="90000"/>
              </a:lnSpc>
            </a:pPr>
            <a:r>
              <a:rPr lang="en-US" altLang="en-US" dirty="0">
                <a:latin typeface="Arial" charset="0"/>
                <a:cs typeface="Arial" charset="0"/>
              </a:rPr>
              <a:t>Each electromechanical meter is tested once every 8 years</a:t>
            </a:r>
          </a:p>
          <a:p>
            <a:pPr lvl="2" eaLnBrk="1" hangingPunct="1">
              <a:lnSpc>
                <a:spcPct val="90000"/>
              </a:lnSpc>
            </a:pPr>
            <a:r>
              <a:rPr lang="en-US" altLang="en-US" dirty="0">
                <a:latin typeface="Arial" charset="0"/>
                <a:cs typeface="Arial" charset="0"/>
              </a:rPr>
              <a:t>All other meters are tested every 16 years</a:t>
            </a:r>
          </a:p>
          <a:p>
            <a:pPr lvl="2" eaLnBrk="1" hangingPunct="1">
              <a:lnSpc>
                <a:spcPct val="90000"/>
              </a:lnSpc>
            </a:pPr>
            <a:r>
              <a:rPr lang="en-US" altLang="en-US" dirty="0">
                <a:latin typeface="Arial" charset="0"/>
                <a:cs typeface="Arial" charset="0"/>
              </a:rPr>
              <a:t>Appendix D provides details for other meters &amp; devices</a:t>
            </a:r>
          </a:p>
          <a:p>
            <a:pPr lvl="2" eaLnBrk="1" hangingPunct="1">
              <a:lnSpc>
                <a:spcPct val="90000"/>
              </a:lnSpc>
            </a:pPr>
            <a:r>
              <a:rPr lang="en-US" altLang="en-US" dirty="0">
                <a:latin typeface="Arial" charset="0"/>
                <a:cs typeface="Arial" charset="0"/>
              </a:rPr>
              <a:t>No guidance for AMI meters</a:t>
            </a:r>
          </a:p>
          <a:p>
            <a:pPr lvl="2" eaLnBrk="1" hangingPunct="1">
              <a:lnSpc>
                <a:spcPct val="90000"/>
              </a:lnSpc>
            </a:pPr>
            <a:endParaRPr lang="en-US" altLang="en-US" dirty="0">
              <a:latin typeface="Arial" charset="0"/>
              <a:cs typeface="Arial" charset="0"/>
            </a:endParaRPr>
          </a:p>
          <a:p>
            <a:pPr lvl="1" eaLnBrk="1" hangingPunct="1">
              <a:lnSpc>
                <a:spcPct val="90000"/>
              </a:lnSpc>
            </a:pPr>
            <a:r>
              <a:rPr lang="en-US" altLang="en-US" sz="2000" dirty="0">
                <a:latin typeface="Arial" charset="0"/>
                <a:cs typeface="Arial" charset="0"/>
              </a:rPr>
              <a:t>Generally, an average of 12.5% of the population is tested per year</a:t>
            </a:r>
          </a:p>
          <a:p>
            <a:pPr lvl="1" eaLnBrk="1" hangingPunct="1">
              <a:lnSpc>
                <a:spcPct val="90000"/>
              </a:lnSpc>
            </a:pPr>
            <a:r>
              <a:rPr lang="en-US" altLang="en-US" sz="2000" dirty="0">
                <a:latin typeface="Arial" charset="0"/>
                <a:cs typeface="Arial" charset="0"/>
              </a:rPr>
              <a:t>With AMI data and consistent performance, some utilities have moved their commercial populations to once every 12 or even 16 years</a:t>
            </a:r>
          </a:p>
        </p:txBody>
      </p:sp>
      <p:grpSp>
        <p:nvGrpSpPr>
          <p:cNvPr id="11268" name="Group 10"/>
          <p:cNvGrpSpPr>
            <a:grpSpLocks/>
          </p:cNvGrpSpPr>
          <p:nvPr/>
        </p:nvGrpSpPr>
        <p:grpSpPr bwMode="auto">
          <a:xfrm>
            <a:off x="2168979" y="5228778"/>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8 Years</a:t>
              </a:r>
            </a:p>
          </p:txBody>
        </p:sp>
      </p:grpSp>
      <p:grpSp>
        <p:nvGrpSpPr>
          <p:cNvPr id="11269" name="Group 11"/>
          <p:cNvGrpSpPr>
            <a:grpSpLocks/>
          </p:cNvGrpSpPr>
          <p:nvPr/>
        </p:nvGrpSpPr>
        <p:grpSpPr bwMode="auto">
          <a:xfrm>
            <a:off x="5101813" y="5119688"/>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16 Years</a:t>
              </a:r>
            </a:p>
          </p:txBody>
        </p:sp>
      </p:grpSp>
      <p:sp>
        <p:nvSpPr>
          <p:cNvPr id="2" name="Footer Placeholder 1">
            <a:extLst>
              <a:ext uri="{FF2B5EF4-FFF2-40B4-BE49-F238E27FC236}">
                <a16:creationId xmlns:a16="http://schemas.microsoft.com/office/drawing/2014/main" id="{62189052-E7F3-4BDE-819F-A136D711A6A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785FD-45BB-4A31-8CAD-79199E77D1E0}"/>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3316" name="Text Box 1028"/>
          <p:cNvSpPr txBox="1">
            <a:spLocks noChangeArrowheads="1"/>
          </p:cNvSpPr>
          <p:nvPr/>
        </p:nvSpPr>
        <p:spPr bwMode="auto">
          <a:xfrm>
            <a:off x="688521" y="1471672"/>
            <a:ext cx="7848600" cy="255454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000" dirty="0">
                <a:cs typeface="Arial" charset="0"/>
              </a:rPr>
              <a:t>Focuses testing on the proper meters</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Minimizes number of meters to be tested; usually requires less than 30% of what a periodic testing plan requires</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Provides data and analysis tools for use in understanding what is happening with installed meters or for use in the purchasing of new meters</a:t>
            </a:r>
            <a:endParaRPr lang="ru-RU" altLang="en-US" sz="2000" dirty="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3318" name="Picture 1031" descr="why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665658"/>
            <a:ext cx="2438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0811833-9673-430A-8D59-2C53D838B73C}"/>
              </a:ext>
            </a:extLst>
          </p:cNvPr>
          <p:cNvSpPr>
            <a:spLocks noGrp="1"/>
          </p:cNvSpPr>
          <p:nvPr>
            <p:ph type="title"/>
          </p:nvPr>
        </p:nvSpPr>
        <p:spPr/>
        <p:txBody>
          <a:bodyPr/>
          <a:lstStyle/>
          <a:p>
            <a:r>
              <a:rPr lang="en-US" sz="4000" dirty="0"/>
              <a:t>Why Use a Statistical Testing Plan</a:t>
            </a:r>
          </a:p>
        </p:txBody>
      </p:sp>
      <p:sp>
        <p:nvSpPr>
          <p:cNvPr id="2" name="Footer Placeholder 1">
            <a:extLst>
              <a:ext uri="{FF2B5EF4-FFF2-40B4-BE49-F238E27FC236}">
                <a16:creationId xmlns:a16="http://schemas.microsoft.com/office/drawing/2014/main" id="{C2BCF3D2-8825-479E-8BA6-D1FE8E49E47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717FAE-2873-4F7A-8FFF-26FF61A6CEAE}"/>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4340" name="Text Box 4"/>
          <p:cNvSpPr txBox="1">
            <a:spLocks noChangeArrowheads="1"/>
          </p:cNvSpPr>
          <p:nvPr/>
        </p:nvSpPr>
        <p:spPr bwMode="auto">
          <a:xfrm>
            <a:off x="464021" y="1398692"/>
            <a:ext cx="8301037" cy="332854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groups or populations being sampled and tested are made up of the same or similar items, items which operate in the same way and were made in the same manner</a:t>
            </a:r>
          </a:p>
          <a:p>
            <a:pPr marL="342900" indent="-342900" algn="l" eaLnBrk="1" hangingPunct="1">
              <a:lnSpc>
                <a:spcPct val="7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For electric meters, this has traditionally been interpreted as being meters of a specific meter type from a manufacturer (IE AB1, J5S, MX, etc.)</a:t>
            </a:r>
          </a:p>
          <a:p>
            <a:pPr marL="342900" indent="-342900" algn="l" eaLnBrk="1" hangingPunct="1">
              <a:lnSpc>
                <a:spcPct val="7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AMR &amp; AMI programs have helped to make the overall populations more homogenous. This makes a utility with AMR &amp; AMI meters better prepared to take advantage of a statistical sampling plan</a:t>
            </a:r>
          </a:p>
          <a:p>
            <a:pPr marL="342900" indent="-342900" algn="l" eaLnBrk="1" hangingPunct="1">
              <a:lnSpc>
                <a:spcPct val="7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1085850" lvl="1" indent="-342900"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Some utilities may only have 4-5 groups now where they used to have 20+ groups to test</a:t>
            </a:r>
          </a:p>
          <a:p>
            <a:pPr marL="1085850" lvl="1" indent="-342900" eaLnBrk="1" hangingPunct="1">
              <a:lnSpc>
                <a:spcPct val="7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(IE Focus, i210+c, kv2c, </a:t>
            </a:r>
            <a:r>
              <a:rPr lang="en-US" altLang="en-US" sz="2000" dirty="0" err="1">
                <a:latin typeface="Arial" panose="020B0604020202020204" pitchFamily="34" charset="0"/>
                <a:cs typeface="Arial" panose="020B0604020202020204" pitchFamily="34" charset="0"/>
              </a:rPr>
              <a:t>centron</a:t>
            </a:r>
            <a:r>
              <a:rPr lang="en-US" altLang="en-US" sz="2000" dirty="0">
                <a:latin typeface="Arial" panose="020B0604020202020204" pitchFamily="34" charset="0"/>
                <a:cs typeface="Arial" panose="020B0604020202020204" pitchFamily="34" charset="0"/>
              </a:rPr>
              <a:t>, etc.)</a:t>
            </a:r>
            <a:endParaRPr lang="ru-RU" altLang="en-US"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21DA502-F00B-44F5-B682-E58F3FCA77DD}"/>
              </a:ext>
            </a:extLst>
          </p:cNvPr>
          <p:cNvSpPr>
            <a:spLocks noGrp="1"/>
          </p:cNvSpPr>
          <p:nvPr>
            <p:ph type="title"/>
          </p:nvPr>
        </p:nvSpPr>
        <p:spPr/>
        <p:txBody>
          <a:bodyPr/>
          <a:lstStyle/>
          <a:p>
            <a:r>
              <a:rPr lang="en-US" sz="4000" dirty="0"/>
              <a:t>Homogeneous Population(s)</a:t>
            </a:r>
          </a:p>
        </p:txBody>
      </p:sp>
      <p:sp>
        <p:nvSpPr>
          <p:cNvPr id="2" name="Footer Placeholder 1">
            <a:extLst>
              <a:ext uri="{FF2B5EF4-FFF2-40B4-BE49-F238E27FC236}">
                <a16:creationId xmlns:a16="http://schemas.microsoft.com/office/drawing/2014/main" id="{9352EB26-C99E-40CB-AAA8-B4560668E2B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8161182-BC83-4276-9F11-7C500BD32B3C}"/>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Sample Test Plans</a:t>
            </a:r>
          </a:p>
        </p:txBody>
      </p:sp>
      <p:sp>
        <p:nvSpPr>
          <p:cNvPr id="1126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000" dirty="0">
                <a:latin typeface="Arial" charset="0"/>
                <a:cs typeface="Arial" charset="0"/>
              </a:rPr>
              <a:t>ANSI z1.4 and ANSI z1.9 are some of the more commonly accepted sampling plans</a:t>
            </a:r>
          </a:p>
          <a:p>
            <a:pPr eaLnBrk="1" hangingPunct="1">
              <a:lnSpc>
                <a:spcPct val="90000"/>
              </a:lnSpc>
            </a:pPr>
            <a:endParaRPr lang="en-US" altLang="en-US" sz="2000" dirty="0">
              <a:latin typeface="Arial" charset="0"/>
              <a:cs typeface="Arial" charset="0"/>
            </a:endParaRPr>
          </a:p>
          <a:p>
            <a:pPr lvl="1"/>
            <a:r>
              <a:rPr lang="en-US" altLang="en-US" sz="2000" dirty="0">
                <a:latin typeface="Arial" charset="0"/>
                <a:cs typeface="Arial" charset="0"/>
              </a:rPr>
              <a:t>Z1.4 is more common and may be preferred as it is a sampling procedure based on attributes</a:t>
            </a:r>
          </a:p>
          <a:p>
            <a:pPr lvl="2"/>
            <a:r>
              <a:rPr lang="en-US" altLang="en-US" dirty="0">
                <a:latin typeface="Arial" charset="0"/>
                <a:cs typeface="Arial" charset="0"/>
              </a:rPr>
              <a:t>Meters pass or fail</a:t>
            </a:r>
          </a:p>
          <a:p>
            <a:pPr lvl="2"/>
            <a:endParaRPr lang="en-US" altLang="en-US" dirty="0">
              <a:latin typeface="Arial" charset="0"/>
              <a:cs typeface="Arial" charset="0"/>
            </a:endParaRPr>
          </a:p>
          <a:p>
            <a:pPr lvl="1"/>
            <a:r>
              <a:rPr lang="en-US" altLang="en-US" sz="2000" dirty="0">
                <a:latin typeface="Arial" charset="0"/>
                <a:cs typeface="Arial" charset="0"/>
              </a:rPr>
              <a:t>Z1.9 is more granular and may be preferred for aging population as it is a sampling procedure based on variables</a:t>
            </a:r>
          </a:p>
          <a:p>
            <a:pPr lvl="2"/>
            <a:r>
              <a:rPr lang="en-US" altLang="en-US" dirty="0">
                <a:latin typeface="Arial" charset="0"/>
                <a:cs typeface="Arial" charset="0"/>
              </a:rPr>
              <a:t>Meters can fail but there is an average and statistical value calculated for the group</a:t>
            </a:r>
          </a:p>
          <a:p>
            <a:pPr lvl="3"/>
            <a:r>
              <a:rPr lang="en-US" altLang="en-US" sz="2000" dirty="0">
                <a:latin typeface="Arial" charset="0"/>
                <a:cs typeface="Arial" charset="0"/>
              </a:rPr>
              <a:t>One abnormal test (33%) could be enough to fail an entire group</a:t>
            </a:r>
          </a:p>
          <a:p>
            <a:pPr lvl="3"/>
            <a:r>
              <a:rPr lang="en-US" altLang="en-US" sz="2000" dirty="0">
                <a:latin typeface="Arial" charset="0"/>
                <a:cs typeface="Arial" charset="0"/>
              </a:rPr>
              <a:t>Utilities may denote abnormalities as “outliers”</a:t>
            </a:r>
          </a:p>
          <a:p>
            <a:pPr lvl="1"/>
            <a:endParaRPr lang="en-US" altLang="en-US" sz="1600" dirty="0">
              <a:latin typeface="Arial" charset="0"/>
              <a:cs typeface="Arial" charset="0"/>
            </a:endParaRPr>
          </a:p>
        </p:txBody>
      </p:sp>
      <p:sp>
        <p:nvSpPr>
          <p:cNvPr id="2" name="Footer Placeholder 1">
            <a:extLst>
              <a:ext uri="{FF2B5EF4-FFF2-40B4-BE49-F238E27FC236}">
                <a16:creationId xmlns:a16="http://schemas.microsoft.com/office/drawing/2014/main" id="{62189052-E7F3-4BDE-819F-A136D711A6A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3A785FD-45BB-4A31-8CAD-79199E77D1E0}"/>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298157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653143" y="1210100"/>
            <a:ext cx="7924800" cy="193899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000" b="1" i="1" dirty="0">
                <a:solidFill>
                  <a:srgbClr val="0033CC"/>
                </a:solidFill>
                <a:cs typeface="Arial" charset="0"/>
              </a:rPr>
              <a:t>Test an installation and site and not just the meter</a:t>
            </a:r>
            <a:endParaRPr lang="en-US" altLang="en-US" sz="2000" dirty="0">
              <a:cs typeface="Arial" charset="0"/>
            </a:endParaRPr>
          </a:p>
          <a:p>
            <a:pPr marL="1085850" lvl="1" indent="-342900" eaLnBrk="1" hangingPunct="1">
              <a:buFont typeface="Arial" panose="020B0604020202020204" pitchFamily="34" charset="0"/>
              <a:buChar char="•"/>
            </a:pPr>
            <a:r>
              <a:rPr lang="en-US" altLang="en-US" sz="2000" dirty="0">
                <a:cs typeface="Arial" charset="0"/>
              </a:rPr>
              <a:t>Test programs may need to involve testing and checking th</a:t>
            </a:r>
            <a:r>
              <a:rPr lang="en-US" altLang="en-US" sz="2000" i="1" dirty="0">
                <a:cs typeface="Arial" charset="0"/>
              </a:rPr>
              <a:t>e</a:t>
            </a:r>
            <a:r>
              <a:rPr lang="en-US" altLang="en-US" sz="2000" dirty="0">
                <a:cs typeface="Arial" charset="0"/>
              </a:rPr>
              <a:t> meter performance as well as checking and testing the installation</a:t>
            </a:r>
          </a:p>
          <a:p>
            <a:pPr marL="1085850" lvl="1" indent="-342900" eaLnBrk="1" hangingPunct="1">
              <a:buFont typeface="Arial" panose="020B0604020202020204" pitchFamily="34" charset="0"/>
              <a:buChar char="•"/>
            </a:pPr>
            <a:r>
              <a:rPr lang="en-US" altLang="en-US" sz="2000" dirty="0">
                <a:cs typeface="Arial" charset="0"/>
              </a:rPr>
              <a:t>This more extensive test check list needs to be done especially for the higher revenue C&amp;I customers </a:t>
            </a: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233" y="3934607"/>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990600" y="3807728"/>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a:extLst>
              <a:ext uri="{FF2B5EF4-FFF2-40B4-BE49-F238E27FC236}">
                <a16:creationId xmlns:a16="http://schemas.microsoft.com/office/drawing/2014/main" id="{75A6AA97-5A42-454A-AC25-A9831930147B}"/>
              </a:ext>
            </a:extLst>
          </p:cNvPr>
          <p:cNvSpPr>
            <a:spLocks noGrp="1"/>
          </p:cNvSpPr>
          <p:nvPr>
            <p:ph type="title"/>
          </p:nvPr>
        </p:nvSpPr>
        <p:spPr/>
        <p:txBody>
          <a:bodyPr/>
          <a:lstStyle/>
          <a:p>
            <a:r>
              <a:rPr lang="en-US" sz="4000" dirty="0"/>
              <a:t>Testing of a Meter vs Testing a Site</a:t>
            </a:r>
          </a:p>
        </p:txBody>
      </p:sp>
      <p:sp>
        <p:nvSpPr>
          <p:cNvPr id="2" name="Footer Placeholder 1">
            <a:extLst>
              <a:ext uri="{FF2B5EF4-FFF2-40B4-BE49-F238E27FC236}">
                <a16:creationId xmlns:a16="http://schemas.microsoft.com/office/drawing/2014/main" id="{46CF3828-6518-4D1D-A961-31099B47B6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8E9F9A-FDB4-475F-98C5-51870C00B350}"/>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207492" y="972314"/>
            <a:ext cx="8307858" cy="286232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000" dirty="0">
                <a:solidFill>
                  <a:schemeClr val="tx1"/>
                </a:solidFill>
                <a:cs typeface="Arial" charset="0"/>
              </a:rPr>
              <a:t>Testing of CTs, PTs, and associated site equipment is often overlooked but many times is the key to lost revenue</a:t>
            </a:r>
          </a:p>
          <a:p>
            <a:pPr marL="1085850" lvl="1" indent="-342900" eaLnBrk="1" hangingPunct="1">
              <a:buFont typeface="Arial" panose="020B0604020202020204" pitchFamily="34" charset="0"/>
              <a:buChar char="•"/>
            </a:pPr>
            <a:r>
              <a:rPr lang="en-US" altLang="en-US" sz="2000" dirty="0">
                <a:solidFill>
                  <a:schemeClr val="tx1"/>
                </a:solidFill>
                <a:cs typeface="Arial" charset="0"/>
              </a:rPr>
              <a:t>Voltage &amp; current checks may show a condition to cause concern</a:t>
            </a:r>
          </a:p>
          <a:p>
            <a:pPr marL="1485900" lvl="2" indent="-342900" eaLnBrk="1" hangingPunct="1">
              <a:buFont typeface="Arial" panose="020B0604020202020204" pitchFamily="34" charset="0"/>
              <a:buChar char="•"/>
            </a:pPr>
            <a:r>
              <a:rPr lang="en-US" altLang="en-US" sz="2000" dirty="0">
                <a:solidFill>
                  <a:schemeClr val="tx1"/>
                </a:solidFill>
                <a:cs typeface="Arial" charset="0"/>
              </a:rPr>
              <a:t>IE missing current on phase A or voltage on phase C</a:t>
            </a:r>
          </a:p>
          <a:p>
            <a:pPr marL="1943100" lvl="3" indent="-342900" eaLnBrk="1" hangingPunct="1">
              <a:buFont typeface="Arial" panose="020B0604020202020204" pitchFamily="34" charset="0"/>
              <a:buChar char="•"/>
            </a:pPr>
            <a:r>
              <a:rPr lang="en-US" altLang="en-US" sz="2000" dirty="0">
                <a:solidFill>
                  <a:schemeClr val="tx1"/>
                </a:solidFill>
                <a:cs typeface="Arial" charset="0"/>
              </a:rPr>
              <a:t>Site accuracy may be 66%!</a:t>
            </a:r>
          </a:p>
          <a:p>
            <a:pPr marL="1085850" lvl="1" indent="-342900" eaLnBrk="1" hangingPunct="1">
              <a:buFont typeface="Arial" panose="020B0604020202020204" pitchFamily="34" charset="0"/>
              <a:buChar char="•"/>
            </a:pPr>
            <a:r>
              <a:rPr lang="en-US" altLang="en-US" sz="2000" dirty="0">
                <a:solidFill>
                  <a:schemeClr val="tx1"/>
                </a:solidFill>
                <a:cs typeface="Arial" charset="0"/>
              </a:rPr>
              <a:t>Phase angle and phasor checks may show concern</a:t>
            </a:r>
          </a:p>
          <a:p>
            <a:pPr marL="1485900" lvl="2" indent="-342900" eaLnBrk="1" hangingPunct="1">
              <a:buFont typeface="Arial" panose="020B0604020202020204" pitchFamily="34" charset="0"/>
              <a:buChar char="•"/>
            </a:pPr>
            <a:r>
              <a:rPr lang="en-US" altLang="en-US" sz="2000" dirty="0">
                <a:solidFill>
                  <a:schemeClr val="tx1"/>
                </a:solidFill>
                <a:cs typeface="Arial" charset="0"/>
              </a:rPr>
              <a:t>IE current 180 degrees off – one CT wired in reverse</a:t>
            </a:r>
          </a:p>
          <a:p>
            <a:pPr marL="1943100" lvl="3" indent="-342900" eaLnBrk="1" hangingPunct="1">
              <a:buFont typeface="Arial" panose="020B0604020202020204" pitchFamily="34" charset="0"/>
              <a:buChar char="•"/>
            </a:pPr>
            <a:r>
              <a:rPr lang="en-US" altLang="en-US" sz="2000" dirty="0">
                <a:solidFill>
                  <a:schemeClr val="tx1"/>
                </a:solidFill>
                <a:cs typeface="Arial" charset="0"/>
              </a:rPr>
              <a:t>Meter tests at 100% but site accuracy is 33%!</a:t>
            </a:r>
          </a:p>
        </p:txBody>
      </p:sp>
      <p:sp>
        <p:nvSpPr>
          <p:cNvPr id="4" name="Title 3">
            <a:extLst>
              <a:ext uri="{FF2B5EF4-FFF2-40B4-BE49-F238E27FC236}">
                <a16:creationId xmlns:a16="http://schemas.microsoft.com/office/drawing/2014/main" id="{75A6AA97-5A42-454A-AC25-A9831930147B}"/>
              </a:ext>
            </a:extLst>
          </p:cNvPr>
          <p:cNvSpPr>
            <a:spLocks noGrp="1"/>
          </p:cNvSpPr>
          <p:nvPr>
            <p:ph type="title"/>
          </p:nvPr>
        </p:nvSpPr>
        <p:spPr/>
        <p:txBody>
          <a:bodyPr/>
          <a:lstStyle/>
          <a:p>
            <a:r>
              <a:rPr lang="en-US" sz="4000" dirty="0"/>
              <a:t>Testing of a Meter vs Testing a Site</a:t>
            </a:r>
          </a:p>
        </p:txBody>
      </p:sp>
      <p:sp>
        <p:nvSpPr>
          <p:cNvPr id="2" name="Footer Placeholder 1">
            <a:extLst>
              <a:ext uri="{FF2B5EF4-FFF2-40B4-BE49-F238E27FC236}">
                <a16:creationId xmlns:a16="http://schemas.microsoft.com/office/drawing/2014/main" id="{46CF3828-6518-4D1D-A961-31099B47B63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8E9F9A-FDB4-475F-98C5-51870C00B350}"/>
              </a:ext>
            </a:extLst>
          </p:cNvPr>
          <p:cNvSpPr>
            <a:spLocks noGrp="1"/>
          </p:cNvSpPr>
          <p:nvPr>
            <p:ph type="sldNum" sz="quarter" idx="4"/>
          </p:nvPr>
        </p:nvSpPr>
        <p:spPr/>
        <p:txBody>
          <a:bodyPr/>
          <a:lstStyle/>
          <a:p>
            <a:fld id="{4BEAC4C4-F0A7-4B61-A827-E4198D078267}" type="slidenum">
              <a:rPr lang="en-US" smtClean="0"/>
              <a:t>19</a:t>
            </a:fld>
            <a:endParaRPr lang="en-US" dirty="0"/>
          </a:p>
        </p:txBody>
      </p:sp>
      <p:pic>
        <p:nvPicPr>
          <p:cNvPr id="8" name="Picture 7">
            <a:extLst>
              <a:ext uri="{FF2B5EF4-FFF2-40B4-BE49-F238E27FC236}">
                <a16:creationId xmlns:a16="http://schemas.microsoft.com/office/drawing/2014/main" id="{98E215F4-872C-69D7-5DE0-4D8641D2A42D}"/>
              </a:ext>
            </a:extLst>
          </p:cNvPr>
          <p:cNvPicPr>
            <a:picLocks noChangeAspect="1"/>
          </p:cNvPicPr>
          <p:nvPr/>
        </p:nvPicPr>
        <p:blipFill>
          <a:blip r:embed="rId2"/>
          <a:stretch>
            <a:fillRect/>
          </a:stretch>
        </p:blipFill>
        <p:spPr>
          <a:xfrm>
            <a:off x="3714750" y="3910824"/>
            <a:ext cx="5181600" cy="2810652"/>
          </a:xfrm>
          <a:prstGeom prst="rect">
            <a:avLst/>
          </a:prstGeom>
        </p:spPr>
      </p:pic>
    </p:spTree>
    <p:extLst>
      <p:ext uri="{BB962C8B-B14F-4D97-AF65-F5344CB8AC3E}">
        <p14:creationId xmlns:p14="http://schemas.microsoft.com/office/powerpoint/2010/main" val="341863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Questions to Answer</a:t>
            </a:r>
          </a:p>
        </p:txBody>
      </p:sp>
      <p:sp>
        <p:nvSpPr>
          <p:cNvPr id="3075" name="Rectangle 3"/>
          <p:cNvSpPr>
            <a:spLocks noGrp="1" noChangeArrowheads="1"/>
          </p:cNvSpPr>
          <p:nvPr>
            <p:ph idx="1"/>
          </p:nvPr>
        </p:nvSpPr>
        <p:spPr bwMode="auto">
          <a:xfrm>
            <a:off x="639536" y="1080639"/>
            <a:ext cx="8058150" cy="575559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eaLnBrk="1" hangingPunct="1"/>
            <a:r>
              <a:rPr lang="en-US" altLang="en-US" sz="2000" dirty="0">
                <a:latin typeface="Arial" charset="0"/>
                <a:cs typeface="Arial" charset="0"/>
              </a:rPr>
              <a:t>Why do we test &amp; how do we test?</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types of meter tests are there?</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How do utility tests differ from customer request tests?</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is In-Service Testing vs Periodic Testing?</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are regulatory tests?</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How do we know meter tests are good?</a:t>
            </a:r>
          </a:p>
          <a:p>
            <a:pPr eaLnBrk="1" hangingPunct="1"/>
            <a:endParaRPr lang="en-US" altLang="en-US" sz="2000" dirty="0">
              <a:latin typeface="Arial" charset="0"/>
              <a:cs typeface="Arial" charset="0"/>
            </a:endParaRPr>
          </a:p>
          <a:p>
            <a:pPr eaLnBrk="1" hangingPunct="1"/>
            <a:r>
              <a:rPr lang="en-US" altLang="en-US" sz="20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775B2781-1E80-4255-BCF7-6EE83594BF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8E15CDD-84C0-4731-B0CD-FE059D0F9093}"/>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660400" indent="-660400" eaLnBrk="1" hangingPunct="1"/>
            <a:r>
              <a:rPr lang="en-US" altLang="ja-JP" sz="2000" dirty="0">
                <a:latin typeface="Arial" charset="0"/>
                <a:ea typeface="ＭＳ Ｐゴシック" pitchFamily="34" charset="-128"/>
              </a:rPr>
              <a:t>Test equipment to NIST standards </a:t>
            </a:r>
          </a:p>
          <a:p>
            <a:pPr marL="660400" indent="-660400" eaLnBrk="1" hangingPunct="1"/>
            <a:r>
              <a:rPr lang="en-US" altLang="en-US" sz="2000" dirty="0">
                <a:latin typeface="Arial" charset="0"/>
                <a:cs typeface="Arial" charset="0"/>
              </a:rPr>
              <a:t>Tracking number of meters to be tested per State Commission requirements</a:t>
            </a:r>
          </a:p>
          <a:p>
            <a:pPr marL="660400" indent="-660400" eaLnBrk="1" hangingPunct="1"/>
            <a:r>
              <a:rPr lang="en-US" altLang="en-US" sz="2000" dirty="0">
                <a:latin typeface="Arial" charset="0"/>
                <a:cs typeface="Arial" charset="0"/>
              </a:rPr>
              <a:t>Tracking meter test data </a:t>
            </a:r>
          </a:p>
          <a:p>
            <a:pPr marL="1409700" lvl="2" indent="-495300" eaLnBrk="1" hangingPunct="1"/>
            <a:r>
              <a:rPr lang="en-US" altLang="en-US" dirty="0">
                <a:latin typeface="Arial" charset="0"/>
                <a:cs typeface="Arial" charset="0"/>
              </a:rPr>
              <a:t>Meter Records</a:t>
            </a:r>
          </a:p>
          <a:p>
            <a:pPr marL="1409700" lvl="2" indent="-495300" eaLnBrk="1" hangingPunct="1"/>
            <a:r>
              <a:rPr lang="en-US" altLang="en-US" dirty="0">
                <a:latin typeface="Arial" charset="0"/>
                <a:cs typeface="Arial" charset="0"/>
              </a:rPr>
              <a:t>Meter Data Management</a:t>
            </a:r>
            <a:br>
              <a:rPr lang="en-US" altLang="en-US" dirty="0">
                <a:latin typeface="Arial" charset="0"/>
                <a:cs typeface="Arial" charset="0"/>
              </a:rPr>
            </a:br>
            <a:r>
              <a:rPr lang="en-US" altLang="en-US" dirty="0">
                <a:latin typeface="Arial" charset="0"/>
                <a:cs typeface="Arial" charset="0"/>
              </a:rPr>
              <a:t>System (MDMS)</a:t>
            </a:r>
          </a:p>
          <a:p>
            <a:pPr marL="1409700" lvl="2" indent="-495300" eaLnBrk="1" hangingPunct="1"/>
            <a:endParaRPr lang="en-US" altLang="en-US" dirty="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02BB62E-BEC2-4B1B-9E80-54011A04C70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5DEE8FF-84B0-4DE3-85E8-BC750C00EA07}"/>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6002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Traceability is defined as the ability to link the results of the calibration and measurement to related standard and/or reference (preferably national or international standard) through an unbroken chain of comparisons</a:t>
            </a:r>
          </a:p>
          <a:p>
            <a:pPr marL="0" indent="0" algn="l" eaLnBrk="1" hangingPunct="1">
              <a:lnSpc>
                <a:spcPct val="90000"/>
              </a:lnSpc>
              <a:spcBef>
                <a:spcPct val="20000"/>
              </a:spcBef>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Master standard (IE gages) are kept by National Measurement Institute (NMI) of each country</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95688"/>
            <a:ext cx="2362200" cy="13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1DC06F28-819C-4FB4-9614-7229CD89FC11}"/>
              </a:ext>
            </a:extLst>
          </p:cNvPr>
          <p:cNvSpPr>
            <a:spLocks noGrp="1"/>
          </p:cNvSpPr>
          <p:nvPr>
            <p:ph type="title"/>
          </p:nvPr>
        </p:nvSpPr>
        <p:spPr/>
        <p:txBody>
          <a:bodyPr/>
          <a:lstStyle/>
          <a:p>
            <a:r>
              <a:rPr lang="en-US" sz="4000" dirty="0"/>
              <a:t>Meter Testing Traceability</a:t>
            </a:r>
          </a:p>
        </p:txBody>
      </p:sp>
      <p:sp>
        <p:nvSpPr>
          <p:cNvPr id="2" name="Footer Placeholder 1">
            <a:extLst>
              <a:ext uri="{FF2B5EF4-FFF2-40B4-BE49-F238E27FC236}">
                <a16:creationId xmlns:a16="http://schemas.microsoft.com/office/drawing/2014/main" id="{740532F4-A703-4B0F-A6CF-D9B6557F411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E0CBB6-F327-4842-98A1-8D79F702A3DE}"/>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u="sng" dirty="0">
                <a:solidFill>
                  <a:schemeClr val="tx1"/>
                </a:solidFill>
                <a:cs typeface="Arial" charset="0"/>
                <a:sym typeface="Symbol" pitchFamily="18" charset="2"/>
              </a:rPr>
              <a:t>N</a:t>
            </a:r>
            <a:r>
              <a:rPr lang="en-US" altLang="en-US" sz="2000" dirty="0">
                <a:solidFill>
                  <a:schemeClr val="tx1"/>
                </a:solidFill>
                <a:cs typeface="Arial" charset="0"/>
                <a:sym typeface="Symbol" pitchFamily="18" charset="2"/>
              </a:rPr>
              <a:t>ational </a:t>
            </a:r>
            <a:r>
              <a:rPr lang="en-US" altLang="en-US" sz="2000" u="sng" dirty="0">
                <a:solidFill>
                  <a:schemeClr val="tx1"/>
                </a:solidFill>
                <a:cs typeface="Arial" charset="0"/>
                <a:sym typeface="Symbol" pitchFamily="18" charset="2"/>
              </a:rPr>
              <a:t>I</a:t>
            </a:r>
            <a:r>
              <a:rPr lang="en-US" altLang="en-US" sz="2000" dirty="0">
                <a:solidFill>
                  <a:schemeClr val="tx1"/>
                </a:solidFill>
                <a:cs typeface="Arial" charset="0"/>
                <a:sym typeface="Symbol" pitchFamily="18" charset="2"/>
              </a:rPr>
              <a:t>nstitute of </a:t>
            </a:r>
            <a:r>
              <a:rPr lang="en-US" altLang="en-US" sz="2000" u="sng" dirty="0">
                <a:solidFill>
                  <a:schemeClr val="tx1"/>
                </a:solidFill>
                <a:cs typeface="Arial" charset="0"/>
                <a:sym typeface="Symbol" pitchFamily="18" charset="2"/>
              </a:rPr>
              <a:t>S</a:t>
            </a:r>
            <a:r>
              <a:rPr lang="en-US" altLang="en-US" sz="2000" dirty="0">
                <a:solidFill>
                  <a:schemeClr val="tx1"/>
                </a:solidFill>
                <a:cs typeface="Arial" charset="0"/>
                <a:sym typeface="Symbol" pitchFamily="18" charset="2"/>
              </a:rPr>
              <a:t>tandards and </a:t>
            </a:r>
            <a:r>
              <a:rPr lang="en-US" altLang="en-US" sz="2000" u="sng" dirty="0">
                <a:solidFill>
                  <a:schemeClr val="tx1"/>
                </a:solidFill>
                <a:cs typeface="Arial" charset="0"/>
                <a:sym typeface="Symbol" pitchFamily="18" charset="2"/>
              </a:rPr>
              <a:t>T</a:t>
            </a:r>
            <a:r>
              <a:rPr lang="en-US" altLang="en-US" sz="2000"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b="1" dirty="0">
                <a:solidFill>
                  <a:schemeClr val="tx1"/>
                </a:solidFill>
                <a:cs typeface="Arial" charset="0"/>
                <a:sym typeface="Symbol" pitchFamily="18" charset="2"/>
              </a:rPr>
              <a:t>WARNING!</a:t>
            </a:r>
            <a:r>
              <a:rPr lang="en-US" altLang="en-US" sz="2000"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a:t>
            </a:r>
          </a:p>
          <a:p>
            <a:pPr lvl="1"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NIST only provides certifications for the work performed by them</a:t>
            </a:r>
          </a:p>
        </p:txBody>
      </p:sp>
      <p:sp>
        <p:nvSpPr>
          <p:cNvPr id="4" name="Title 3">
            <a:extLst>
              <a:ext uri="{FF2B5EF4-FFF2-40B4-BE49-F238E27FC236}">
                <a16:creationId xmlns:a16="http://schemas.microsoft.com/office/drawing/2014/main" id="{D66BBB82-8266-42DC-A0F8-F425704FA864}"/>
              </a:ext>
            </a:extLst>
          </p:cNvPr>
          <p:cNvSpPr>
            <a:spLocks noGrp="1"/>
          </p:cNvSpPr>
          <p:nvPr>
            <p:ph type="title"/>
          </p:nvPr>
        </p:nvSpPr>
        <p:spPr/>
        <p:txBody>
          <a:bodyPr/>
          <a:lstStyle/>
          <a:p>
            <a:r>
              <a:rPr lang="en-US" sz="4000" dirty="0"/>
              <a:t>Meter Testing Traceability</a:t>
            </a:r>
          </a:p>
        </p:txBody>
      </p:sp>
      <p:sp>
        <p:nvSpPr>
          <p:cNvPr id="2" name="Footer Placeholder 1">
            <a:extLst>
              <a:ext uri="{FF2B5EF4-FFF2-40B4-BE49-F238E27FC236}">
                <a16:creationId xmlns:a16="http://schemas.microsoft.com/office/drawing/2014/main" id="{DC41CE4C-9D25-470D-94DD-FDF5CA011E3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27A05C-C37A-4410-B866-94A9058FD3C3}"/>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5C94D97-27E7-4A07-8232-130DF60168B2}"/>
              </a:ext>
            </a:extLst>
          </p:cNvPr>
          <p:cNvSpPr>
            <a:spLocks noGrp="1"/>
          </p:cNvSpPr>
          <p:nvPr>
            <p:ph type="title"/>
          </p:nvPr>
        </p:nvSpPr>
        <p:spPr>
          <a:xfrm>
            <a:off x="1219200" y="156259"/>
            <a:ext cx="8003059" cy="679832"/>
          </a:xfrm>
        </p:spPr>
        <p:txBody>
          <a:bodyPr/>
          <a:lstStyle/>
          <a:p>
            <a:r>
              <a:rPr lang="en-US" sz="4000" dirty="0"/>
              <a:t>Meter Testing Traceability - Standards</a:t>
            </a:r>
          </a:p>
        </p:txBody>
      </p:sp>
      <p:sp>
        <p:nvSpPr>
          <p:cNvPr id="3" name="Slide Number Placeholder 2">
            <a:extLst>
              <a:ext uri="{FF2B5EF4-FFF2-40B4-BE49-F238E27FC236}">
                <a16:creationId xmlns:a16="http://schemas.microsoft.com/office/drawing/2014/main" id="{34726590-2805-4762-81C4-2B68B0F0539C}"/>
              </a:ext>
            </a:extLst>
          </p:cNvPr>
          <p:cNvSpPr>
            <a:spLocks noGrp="1"/>
          </p:cNvSpPr>
          <p:nvPr>
            <p:ph type="sldNum" sz="quarter" idx="4"/>
          </p:nvPr>
        </p:nvSpPr>
        <p:spPr/>
        <p:txBody>
          <a:bodyPr/>
          <a:lstStyle/>
          <a:p>
            <a:fld id="{4BEAC4C4-F0A7-4B61-A827-E4198D078267}" type="slidenum">
              <a:rPr lang="en-US" smtClean="0"/>
              <a:t>23</a:t>
            </a:fld>
            <a:endParaRPr lang="en-US" dirty="0"/>
          </a:p>
        </p:txBody>
      </p:sp>
      <p:sp>
        <p:nvSpPr>
          <p:cNvPr id="7" name="Footer Placeholder 6">
            <a:extLst>
              <a:ext uri="{FF2B5EF4-FFF2-40B4-BE49-F238E27FC236}">
                <a16:creationId xmlns:a16="http://schemas.microsoft.com/office/drawing/2014/main" id="{B180DDAF-F433-4BB8-8511-E5EA42FCB2B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228600" y="922337"/>
            <a:ext cx="8686800" cy="561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sz="2000"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sz="2000"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 utility (IE voltage transformers)</a:t>
            </a:r>
          </a:p>
          <a:p>
            <a:pPr algn="l" eaLnBrk="1" hangingPunct="1">
              <a:spcBef>
                <a:spcPct val="0"/>
              </a:spcBef>
              <a:defRPr/>
            </a:pPr>
            <a:endParaRPr lang="en-US" altLang="en-US" sz="20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2000"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sz="2000"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sz="2000"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sz="2000" dirty="0">
                <a:solidFill>
                  <a:schemeClr val="tx1"/>
                </a:solidFill>
                <a:cs typeface="Arial" panose="020B0604020202020204" pitchFamily="34" charset="0"/>
                <a:sym typeface="Symbol" pitchFamily="18" charset="2"/>
              </a:rPr>
              <a:t>	</a:t>
            </a:r>
            <a:r>
              <a:rPr lang="en-US" altLang="en-US" sz="2000"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sz="20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a:t>
            </a:r>
          </a:p>
          <a:p>
            <a:pPr algn="l" eaLnBrk="1" hangingPunct="1">
              <a:lnSpc>
                <a:spcPct val="90000"/>
              </a:lnSpc>
              <a:spcBef>
                <a:spcPct val="20000"/>
              </a:spcBef>
              <a:buFont typeface="Arial" pitchFamily="34" charset="0"/>
              <a:buNone/>
              <a:defRPr/>
            </a:pPr>
            <a:endParaRPr lang="en-US" altLang="en-US" sz="20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2000"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sz="20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 Should be compared to Master Standard or Reference Standard on regular basis; used for daily checks comparisons of the calibrated devices</a:t>
            </a:r>
          </a:p>
        </p:txBody>
      </p:sp>
      <p:sp>
        <p:nvSpPr>
          <p:cNvPr id="4" name="Title 3">
            <a:extLst>
              <a:ext uri="{FF2B5EF4-FFF2-40B4-BE49-F238E27FC236}">
                <a16:creationId xmlns:a16="http://schemas.microsoft.com/office/drawing/2014/main" id="{C5DA4547-11D8-4F77-AEC3-9295B12EF4AA}"/>
              </a:ext>
            </a:extLst>
          </p:cNvPr>
          <p:cNvSpPr>
            <a:spLocks noGrp="1"/>
          </p:cNvSpPr>
          <p:nvPr>
            <p:ph type="title"/>
          </p:nvPr>
        </p:nvSpPr>
        <p:spPr>
          <a:xfrm>
            <a:off x="1295400" y="156259"/>
            <a:ext cx="7926858" cy="679832"/>
          </a:xfrm>
        </p:spPr>
        <p:txBody>
          <a:bodyPr/>
          <a:lstStyle/>
          <a:p>
            <a:r>
              <a:rPr lang="en-US" sz="4000" dirty="0"/>
              <a:t>Meter Testing Traceability - Standards</a:t>
            </a:r>
          </a:p>
        </p:txBody>
      </p:sp>
      <p:sp>
        <p:nvSpPr>
          <p:cNvPr id="2" name="Footer Placeholder 1">
            <a:extLst>
              <a:ext uri="{FF2B5EF4-FFF2-40B4-BE49-F238E27FC236}">
                <a16:creationId xmlns:a16="http://schemas.microsoft.com/office/drawing/2014/main" id="{69470E6F-B422-404F-843D-FC9CC4D09F0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B8D9A50-1840-4EA9-86FE-151B799F0082}"/>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2532" name="Text Box 4"/>
          <p:cNvSpPr txBox="1">
            <a:spLocks noChangeArrowheads="1"/>
          </p:cNvSpPr>
          <p:nvPr/>
        </p:nvSpPr>
        <p:spPr bwMode="auto">
          <a:xfrm>
            <a:off x="762000" y="1676400"/>
            <a:ext cx="7818438" cy="35456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000" i="1" dirty="0">
                <a:cs typeface="Arial" charset="0"/>
              </a:rPr>
              <a:t>Primary Requirement: Traceable to NIST Standards</a:t>
            </a:r>
          </a:p>
          <a:p>
            <a:pPr algn="l" eaLnBrk="1" hangingPunct="1">
              <a:lnSpc>
                <a:spcPct val="70000"/>
              </a:lnSpc>
              <a:buFontTx/>
              <a:buChar char="•"/>
            </a:pPr>
            <a:endParaRPr lang="en-US" altLang="en-US" sz="2000" dirty="0">
              <a:cs typeface="Arial" charset="0"/>
            </a:endParaRPr>
          </a:p>
          <a:p>
            <a:pPr algn="l" eaLnBrk="1" hangingPunct="1">
              <a:lnSpc>
                <a:spcPct val="70000"/>
              </a:lnSpc>
              <a:buFontTx/>
              <a:buChar char="•"/>
            </a:pPr>
            <a:r>
              <a:rPr lang="en-US" altLang="en-US" sz="2000" dirty="0">
                <a:cs typeface="Arial" charset="0"/>
              </a:rPr>
              <a:t>Meter Test Boards, Field Test Kits calibrated to a known master standard maintained at Meter Shop</a:t>
            </a:r>
          </a:p>
          <a:p>
            <a:pPr algn="l" eaLnBrk="1" hangingPunct="1">
              <a:lnSpc>
                <a:spcPct val="70000"/>
              </a:lnSpc>
              <a:buFontTx/>
              <a:buChar char="•"/>
            </a:pPr>
            <a:endParaRPr lang="en-US" altLang="en-US" sz="2000" dirty="0">
              <a:cs typeface="Arial" charset="0"/>
            </a:endParaRPr>
          </a:p>
          <a:p>
            <a:pPr lvl="1" algn="l" eaLnBrk="1" hangingPunct="1">
              <a:lnSpc>
                <a:spcPct val="70000"/>
              </a:lnSpc>
              <a:buFont typeface="Wingdings" pitchFamily="2" charset="2"/>
              <a:buChar char="ü"/>
            </a:pPr>
            <a:r>
              <a:rPr lang="en-US" altLang="en-US" sz="2000" dirty="0">
                <a:cs typeface="Arial" charset="0"/>
              </a:rPr>
              <a:t> Some periodicity such as monthly or quarterly</a:t>
            </a:r>
          </a:p>
          <a:p>
            <a:pPr eaLnBrk="1" hangingPunct="1">
              <a:lnSpc>
                <a:spcPct val="70000"/>
              </a:lnSpc>
            </a:pPr>
            <a:endParaRPr lang="en-US" altLang="en-US" sz="2000" dirty="0">
              <a:cs typeface="Arial" charset="0"/>
            </a:endParaRPr>
          </a:p>
          <a:p>
            <a:pPr algn="l" eaLnBrk="1" hangingPunct="1">
              <a:lnSpc>
                <a:spcPct val="70000"/>
              </a:lnSpc>
              <a:buFontTx/>
              <a:buChar char="•"/>
            </a:pPr>
            <a:r>
              <a:rPr lang="en-US" altLang="en-US" sz="2000" dirty="0">
                <a:cs typeface="Arial" charset="0"/>
              </a:rPr>
              <a:t>Reference or Master standard calibrated by outside vendor traceable to NIST or directly by NIST</a:t>
            </a:r>
          </a:p>
          <a:p>
            <a:pPr algn="l" eaLnBrk="1" hangingPunct="1">
              <a:lnSpc>
                <a:spcPct val="70000"/>
              </a:lnSpc>
              <a:buFontTx/>
              <a:buChar char="•"/>
            </a:pPr>
            <a:endParaRPr lang="en-US" altLang="en-US" sz="2000" dirty="0">
              <a:cs typeface="Arial" charset="0"/>
            </a:endParaRPr>
          </a:p>
          <a:p>
            <a:pPr lvl="1" algn="l" eaLnBrk="1" hangingPunct="1">
              <a:lnSpc>
                <a:spcPct val="70000"/>
              </a:lnSpc>
              <a:buFont typeface="Wingdings" pitchFamily="2" charset="2"/>
              <a:buChar char="ü"/>
            </a:pPr>
            <a:r>
              <a:rPr lang="en-US" altLang="en-US" sz="2000" dirty="0">
                <a:cs typeface="Arial" charset="0"/>
              </a:rPr>
              <a:t> Usually annually</a:t>
            </a:r>
          </a:p>
          <a:p>
            <a:pPr lvl="1" algn="l" eaLnBrk="1" hangingPunct="1">
              <a:lnSpc>
                <a:spcPct val="70000"/>
              </a:lnSpc>
            </a:pPr>
            <a:endParaRPr lang="en-US" altLang="en-US" sz="2000" dirty="0">
              <a:latin typeface="Times New Roman" pitchFamily="18" charset="0"/>
            </a:endParaRPr>
          </a:p>
          <a:p>
            <a:pPr algn="l" eaLnBrk="1" hangingPunct="1">
              <a:lnSpc>
                <a:spcPct val="70000"/>
              </a:lnSpc>
              <a:buFontTx/>
              <a:buChar char="•"/>
            </a:pPr>
            <a:endParaRPr lang="en-US" altLang="en-US" sz="2000" dirty="0">
              <a:latin typeface="Times New Roman" pitchFamily="18" charset="0"/>
            </a:endParaRPr>
          </a:p>
          <a:p>
            <a:pPr algn="l" eaLnBrk="1" hangingPunct="1">
              <a:lnSpc>
                <a:spcPct val="70000"/>
              </a:lnSpc>
            </a:pPr>
            <a:r>
              <a:rPr lang="en-US" altLang="en-US" sz="2000" dirty="0">
                <a:latin typeface="Times New Roman" pitchFamily="18" charset="0"/>
              </a:rPr>
              <a:t>    </a:t>
            </a:r>
          </a:p>
          <a:p>
            <a:pPr algn="l" eaLnBrk="1" hangingPunct="1">
              <a:lnSpc>
                <a:spcPct val="70000"/>
              </a:lnSpc>
            </a:pPr>
            <a:endParaRPr lang="en-US" altLang="en-US" sz="2000" dirty="0">
              <a:latin typeface="Times New Roman" pitchFamily="18" charset="0"/>
            </a:endParaRPr>
          </a:p>
          <a:p>
            <a:pPr algn="l" eaLnBrk="1" hangingPunct="1">
              <a:lnSpc>
                <a:spcPct val="70000"/>
              </a:lnSpc>
            </a:pPr>
            <a:endParaRPr lang="ru-RU" altLang="en-US" sz="2000" dirty="0">
              <a:latin typeface="Times New Roman" pitchFamily="18" charset="0"/>
            </a:endParaRPr>
          </a:p>
        </p:txBody>
      </p:sp>
      <p:sp>
        <p:nvSpPr>
          <p:cNvPr id="4" name="Title 3">
            <a:extLst>
              <a:ext uri="{FF2B5EF4-FFF2-40B4-BE49-F238E27FC236}">
                <a16:creationId xmlns:a16="http://schemas.microsoft.com/office/drawing/2014/main" id="{A19D5F1D-39F4-46D4-8678-FB6898E7CC9C}"/>
              </a:ext>
            </a:extLst>
          </p:cNvPr>
          <p:cNvSpPr>
            <a:spLocks noGrp="1"/>
          </p:cNvSpPr>
          <p:nvPr>
            <p:ph type="title"/>
          </p:nvPr>
        </p:nvSpPr>
        <p:spPr/>
        <p:txBody>
          <a:bodyPr/>
          <a:lstStyle/>
          <a:p>
            <a:r>
              <a:rPr lang="en-US" sz="4000" dirty="0"/>
              <a:t>Test Equipment Calibration</a:t>
            </a:r>
          </a:p>
        </p:txBody>
      </p:sp>
      <p:sp>
        <p:nvSpPr>
          <p:cNvPr id="2" name="Footer Placeholder 1">
            <a:extLst>
              <a:ext uri="{FF2B5EF4-FFF2-40B4-BE49-F238E27FC236}">
                <a16:creationId xmlns:a16="http://schemas.microsoft.com/office/drawing/2014/main" id="{6DBE3413-2FA4-4781-A04D-A9F7D0DCD37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74CC28-7EEC-4265-B7E8-824D0A78FBDE}"/>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344488" indent="-227013" eaLnBrk="1" hangingPunct="1"/>
            <a:r>
              <a:rPr lang="en-US" altLang="en-US" sz="2000" dirty="0">
                <a:latin typeface="Arial" charset="0"/>
                <a:cs typeface="Arial" charset="0"/>
              </a:rPr>
              <a:t>AMI programs help to update and overhaul meter record systems</a:t>
            </a:r>
          </a:p>
          <a:p>
            <a:pPr marL="344488" indent="-227013" eaLnBrk="1" hangingPunct="1"/>
            <a:endParaRPr lang="en-US" altLang="en-US" sz="2000" dirty="0">
              <a:latin typeface="Arial" charset="0"/>
              <a:cs typeface="Arial" charset="0"/>
            </a:endParaRPr>
          </a:p>
          <a:p>
            <a:pPr marL="344488" indent="-227013" eaLnBrk="1" hangingPunct="1"/>
            <a:r>
              <a:rPr lang="en-US" altLang="en-US" sz="20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23556" name="Picture 5" descr="GPS-Tracking-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20641"/>
            <a:ext cx="3962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EE27BD2-261C-47E2-98D1-41783C13481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E3C51B0-F00A-4200-B6E1-7FD237BB3477}"/>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4580" name="Text Box 4"/>
          <p:cNvSpPr txBox="1">
            <a:spLocks noChangeArrowheads="1"/>
          </p:cNvSpPr>
          <p:nvPr/>
        </p:nvSpPr>
        <p:spPr bwMode="auto">
          <a:xfrm>
            <a:off x="361950" y="1228397"/>
            <a:ext cx="8153400" cy="440120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000" dirty="0">
                <a:cs typeface="Arial" charset="0"/>
              </a:rPr>
              <a:t>Test data should be tracked throughout meter life</a:t>
            </a:r>
          </a:p>
          <a:p>
            <a:pPr lvl="1" algn="l" eaLnBrk="1" hangingPunct="1">
              <a:buFont typeface="Times New Roman" pitchFamily="18" charset="0"/>
              <a:buChar char="–"/>
            </a:pPr>
            <a:r>
              <a:rPr lang="en-US" altLang="en-US" sz="2000" dirty="0">
                <a:cs typeface="Arial" charset="0"/>
              </a:rPr>
              <a:t> Certification testing, first article, acceptance testing, in-service (field &amp; shop), retirement</a:t>
            </a:r>
          </a:p>
          <a:p>
            <a:pPr lvl="1" algn="l" eaLnBrk="1" hangingPunct="1">
              <a:buFont typeface="Times New Roman" pitchFamily="18" charset="0"/>
              <a:buChar char="–"/>
            </a:pPr>
            <a:endParaRPr lang="en-US" altLang="en-US" sz="2000" dirty="0">
              <a:cs typeface="Arial" charset="0"/>
            </a:endParaRPr>
          </a:p>
          <a:p>
            <a:pPr algn="l" eaLnBrk="1" hangingPunct="1">
              <a:buFontTx/>
              <a:buChar char="•"/>
            </a:pPr>
            <a:r>
              <a:rPr lang="en-US" altLang="en-US" sz="2000" dirty="0">
                <a:cs typeface="Arial" charset="0"/>
              </a:rPr>
              <a:t>Meter test data should be linked to meter record data such as meter form, amps, voltage, display type, etc.  </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Best time to start to develop the                                                              program is before the meters are being </a:t>
            </a:r>
            <a:br>
              <a:rPr lang="en-US" altLang="en-US" sz="2000" dirty="0">
                <a:cs typeface="Arial" charset="0"/>
              </a:rPr>
            </a:br>
            <a:r>
              <a:rPr lang="en-US" altLang="en-US" sz="2000" dirty="0">
                <a:cs typeface="Arial" charset="0"/>
              </a:rPr>
              <a:t>installed</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Accuracy test data is usually collected</a:t>
            </a:r>
            <a:br>
              <a:rPr lang="en-US" altLang="en-US" sz="2000" dirty="0">
                <a:cs typeface="Arial" charset="0"/>
              </a:rPr>
            </a:br>
            <a:r>
              <a:rPr lang="en-US" altLang="en-US" sz="2000" dirty="0">
                <a:cs typeface="Arial" charset="0"/>
              </a:rPr>
              <a:t>automatically as new meters are tested </a:t>
            </a:r>
            <a:br>
              <a:rPr lang="en-US" altLang="en-US" sz="2000" dirty="0">
                <a:cs typeface="Arial" charset="0"/>
              </a:rPr>
            </a:br>
            <a:r>
              <a:rPr lang="en-US" altLang="en-US" sz="2000" dirty="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004" y="3677327"/>
            <a:ext cx="379027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23D02E8-376C-4585-98EC-0B53E3B8E9FF}"/>
              </a:ext>
            </a:extLst>
          </p:cNvPr>
          <p:cNvSpPr>
            <a:spLocks noGrp="1"/>
          </p:cNvSpPr>
          <p:nvPr>
            <p:ph type="title"/>
          </p:nvPr>
        </p:nvSpPr>
        <p:spPr/>
        <p:txBody>
          <a:bodyPr/>
          <a:lstStyle/>
          <a:p>
            <a:r>
              <a:rPr lang="en-US" sz="4000" dirty="0"/>
              <a:t>Meter Test Data Tracking</a:t>
            </a:r>
          </a:p>
        </p:txBody>
      </p:sp>
      <p:sp>
        <p:nvSpPr>
          <p:cNvPr id="2" name="Footer Placeholder 1">
            <a:extLst>
              <a:ext uri="{FF2B5EF4-FFF2-40B4-BE49-F238E27FC236}">
                <a16:creationId xmlns:a16="http://schemas.microsoft.com/office/drawing/2014/main" id="{B72E953F-0DCF-42C1-8417-E1DBA25BCB4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B35BFF-EEEB-46FA-B3C4-A9724C5D1A4D}"/>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5604" name="Text Box 4"/>
          <p:cNvSpPr txBox="1">
            <a:spLocks noChangeArrowheads="1"/>
          </p:cNvSpPr>
          <p:nvPr/>
        </p:nvSpPr>
        <p:spPr bwMode="auto">
          <a:xfrm>
            <a:off x="361950" y="1158052"/>
            <a:ext cx="8153400" cy="286232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dirty="0">
                <a:cs typeface="Arial" charset="0"/>
              </a:rPr>
              <a:t>Need to consider tracking non-accuracy functional testing (meter software configuration, service disconnect testing, voltage, etc.)</a:t>
            </a:r>
          </a:p>
          <a:p>
            <a:pPr algn="l" eaLnBrk="1" hangingPunct="1"/>
            <a:endParaRPr lang="en-US" altLang="en-US" sz="2000" dirty="0">
              <a:cs typeface="Arial" charset="0"/>
            </a:endParaRPr>
          </a:p>
          <a:p>
            <a:pPr algn="l" eaLnBrk="1" hangingPunct="1">
              <a:buFontTx/>
              <a:buChar char="•"/>
            </a:pPr>
            <a:r>
              <a:rPr lang="en-US" altLang="en-US" sz="2000" dirty="0">
                <a:cs typeface="Arial" charset="0"/>
              </a:rPr>
              <a:t>Use installation reports to determine if there is any initial concerns about the meters being installed.</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Typical reports that should be available:</a:t>
            </a:r>
          </a:p>
          <a:p>
            <a:pPr lvl="1" algn="l" eaLnBrk="1" hangingPunct="1">
              <a:buFontTx/>
              <a:buChar char="•"/>
            </a:pPr>
            <a:r>
              <a:rPr lang="en-US" altLang="en-US" sz="2000" dirty="0">
                <a:cs typeface="Arial" charset="0"/>
              </a:rPr>
              <a:t>  Failed Meter Report, Project to Date </a:t>
            </a:r>
          </a:p>
          <a:p>
            <a:pPr lvl="1" algn="l" eaLnBrk="1" hangingPunct="1">
              <a:buFontTx/>
              <a:buChar char="•"/>
            </a:pPr>
            <a:r>
              <a:rPr lang="en-US" altLang="en-US" sz="2000" dirty="0">
                <a:cs typeface="Arial" charset="0"/>
              </a:rPr>
              <a:t>  Electric Meters on Network Report </a:t>
            </a:r>
            <a:endParaRPr lang="ru-RU" altLang="en-US" sz="2000" dirty="0">
              <a:cs typeface="Arial" charset="0"/>
            </a:endParaRPr>
          </a:p>
        </p:txBody>
      </p:sp>
      <p:pic>
        <p:nvPicPr>
          <p:cNvPr id="25605" name="Picture 5"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E5371B6-0957-4294-A8C4-FCB4A1156ED3}"/>
              </a:ext>
            </a:extLst>
          </p:cNvPr>
          <p:cNvSpPr>
            <a:spLocks noGrp="1"/>
          </p:cNvSpPr>
          <p:nvPr>
            <p:ph type="title"/>
          </p:nvPr>
        </p:nvSpPr>
        <p:spPr/>
        <p:txBody>
          <a:bodyPr/>
          <a:lstStyle/>
          <a:p>
            <a:r>
              <a:rPr lang="en-US" sz="4000" dirty="0"/>
              <a:t>Meter Test Data Tracking</a:t>
            </a:r>
          </a:p>
        </p:txBody>
      </p:sp>
      <p:sp>
        <p:nvSpPr>
          <p:cNvPr id="2" name="Footer Placeholder 1">
            <a:extLst>
              <a:ext uri="{FF2B5EF4-FFF2-40B4-BE49-F238E27FC236}">
                <a16:creationId xmlns:a16="http://schemas.microsoft.com/office/drawing/2014/main" id="{9D25D4B5-C208-4EA9-8A42-3E811C98F0A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01BE84-8FC8-40D5-897D-778FEB640AEA}"/>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6628" name="Text Box 4"/>
          <p:cNvSpPr txBox="1">
            <a:spLocks noChangeArrowheads="1"/>
          </p:cNvSpPr>
          <p:nvPr/>
        </p:nvSpPr>
        <p:spPr bwMode="auto">
          <a:xfrm>
            <a:off x="228600" y="1518737"/>
            <a:ext cx="5829299" cy="28993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0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000" dirty="0">
              <a:cs typeface="Arial" charset="0"/>
            </a:endParaRPr>
          </a:p>
          <a:p>
            <a:pPr algn="l" eaLnBrk="1" hangingPunct="1">
              <a:lnSpc>
                <a:spcPct val="70000"/>
              </a:lnSpc>
              <a:buFontTx/>
              <a:buChar char="•"/>
            </a:pPr>
            <a:r>
              <a:rPr lang="en-US" altLang="en-US" sz="2000" dirty="0">
                <a:cs typeface="Arial" charset="0"/>
              </a:rPr>
              <a:t>May be part of Meter Data Management System (MDMS) or a separate Meter Records system</a:t>
            </a:r>
          </a:p>
          <a:p>
            <a:pPr algn="l" eaLnBrk="1" hangingPunct="1">
              <a:lnSpc>
                <a:spcPct val="70000"/>
              </a:lnSpc>
              <a:buFontTx/>
              <a:buChar char="•"/>
            </a:pPr>
            <a:endParaRPr lang="en-US" altLang="en-US" sz="2000" dirty="0">
              <a:cs typeface="Arial" charset="0"/>
            </a:endParaRPr>
          </a:p>
          <a:p>
            <a:pPr algn="l" eaLnBrk="1" hangingPunct="1">
              <a:lnSpc>
                <a:spcPct val="70000"/>
              </a:lnSpc>
              <a:buFontTx/>
              <a:buChar char="•"/>
            </a:pPr>
            <a:r>
              <a:rPr lang="en-US" altLang="en-US" sz="2000" dirty="0">
                <a:cs typeface="Arial" charset="0"/>
              </a:rPr>
              <a:t>Requires discipline in collecting &amp; entering data, especially field tests</a:t>
            </a:r>
          </a:p>
          <a:p>
            <a:pPr algn="l" eaLnBrk="1" hangingPunct="1">
              <a:lnSpc>
                <a:spcPct val="70000"/>
              </a:lnSpc>
            </a:pPr>
            <a:r>
              <a:rPr lang="en-US" altLang="en-US" sz="2000" dirty="0">
                <a:latin typeface="Times New Roman" pitchFamily="18" charset="0"/>
              </a:rPr>
              <a:t>    </a:t>
            </a:r>
          </a:p>
          <a:p>
            <a:pPr algn="l" eaLnBrk="1" hangingPunct="1">
              <a:lnSpc>
                <a:spcPct val="70000"/>
              </a:lnSpc>
            </a:pPr>
            <a:endParaRPr lang="en-US" altLang="en-US" sz="2000" dirty="0">
              <a:latin typeface="Times New Roman" pitchFamily="18" charset="0"/>
            </a:endParaRPr>
          </a:p>
          <a:p>
            <a:pPr algn="l" eaLnBrk="1" hangingPunct="1">
              <a:lnSpc>
                <a:spcPct val="70000"/>
              </a:lnSpc>
            </a:pPr>
            <a:endParaRPr lang="ru-RU" altLang="en-US" sz="2000" dirty="0">
              <a:latin typeface="Times New Roman" pitchFamily="18" charset="0"/>
            </a:endParaRPr>
          </a:p>
        </p:txBody>
      </p:sp>
      <p:pic>
        <p:nvPicPr>
          <p:cNvPr id="15362" name="Picture 2" descr="\\AdventNAS\Advent\Tesco\Marketing DO NOT MOVE THIS FOLDER\AuditPic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76400"/>
            <a:ext cx="2155250" cy="382020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2F7F62A-A69A-410F-A930-F814345EA717}"/>
              </a:ext>
            </a:extLst>
          </p:cNvPr>
          <p:cNvSpPr>
            <a:spLocks noGrp="1"/>
          </p:cNvSpPr>
          <p:nvPr>
            <p:ph type="title"/>
          </p:nvPr>
        </p:nvSpPr>
        <p:spPr/>
        <p:txBody>
          <a:bodyPr/>
          <a:lstStyle/>
          <a:p>
            <a:r>
              <a:rPr lang="en-US" sz="4000" dirty="0"/>
              <a:t>Meter test Data Tracking System</a:t>
            </a:r>
          </a:p>
        </p:txBody>
      </p:sp>
      <p:sp>
        <p:nvSpPr>
          <p:cNvPr id="2" name="Footer Placeholder 1">
            <a:extLst>
              <a:ext uri="{FF2B5EF4-FFF2-40B4-BE49-F238E27FC236}">
                <a16:creationId xmlns:a16="http://schemas.microsoft.com/office/drawing/2014/main" id="{B2E10C84-7536-4316-AD46-3C012B85252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ED5E852-F5A5-46DF-BFA2-20E0C8760488}"/>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590549" y="1143000"/>
            <a:ext cx="7924800" cy="511524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The meter is the “cash register” of the utility company and serves as a junction / interface between the utility and the customer</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Meter accuracy establishes “fair” transactions / billing between the utility company and customer</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Meter testing guidelines are taken from ANSI C12.1-2014 American National Standard for Electric Meters – Code for Electricity Metering</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Section 5 of C12.1 covers “Standards for New and In-Service Performance”</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ANSI provides guidance rather than enforces standards</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Final testing guidelines are established by the governing commission, local government, or the utility</a:t>
            </a:r>
            <a:br>
              <a:rPr lang="en-US" altLang="en-US" sz="2000" dirty="0">
                <a:cs typeface="Arial" charset="0"/>
              </a:rPr>
            </a:br>
            <a:endParaRPr lang="en-US" altLang="en-US" sz="2000" dirty="0">
              <a:cs typeface="Arial" charset="0"/>
            </a:endParaRP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537" y="5415866"/>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D95BE1-E59F-4B58-BB9B-988FCF25F7BF}"/>
              </a:ext>
            </a:extLst>
          </p:cNvPr>
          <p:cNvSpPr>
            <a:spLocks noGrp="1"/>
          </p:cNvSpPr>
          <p:nvPr>
            <p:ph type="title"/>
          </p:nvPr>
        </p:nvSpPr>
        <p:spPr/>
        <p:txBody>
          <a:bodyPr/>
          <a:lstStyle/>
          <a:p>
            <a:r>
              <a:rPr lang="en-US" sz="4000" dirty="0"/>
              <a:t>Why Do We Test?</a:t>
            </a:r>
          </a:p>
        </p:txBody>
      </p:sp>
      <p:sp>
        <p:nvSpPr>
          <p:cNvPr id="4" name="Footer Placeholder 3">
            <a:extLst>
              <a:ext uri="{FF2B5EF4-FFF2-40B4-BE49-F238E27FC236}">
                <a16:creationId xmlns:a16="http://schemas.microsoft.com/office/drawing/2014/main" id="{E9797437-C18E-4FA8-A122-27E08F7E0CB4}"/>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75CF24D-158A-4575-9464-428BFA0045D4}"/>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Questions?</a:t>
            </a:r>
          </a:p>
        </p:txBody>
      </p:sp>
      <p:sp>
        <p:nvSpPr>
          <p:cNvPr id="27651" name="Rectangle 3"/>
          <p:cNvSpPr>
            <a:spLocks noGrp="1" noChangeArrowheads="1"/>
          </p:cNvSpPr>
          <p:nvPr>
            <p:ph idx="1"/>
          </p:nvPr>
        </p:nvSpPr>
        <p:spPr bwMode="auto">
          <a:xfrm>
            <a:off x="535458" y="15240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dirty="0">
                <a:latin typeface="Arial" charset="0"/>
                <a:cs typeface="Arial" charset="0"/>
              </a:rPr>
              <a:t>Why do we test?</a:t>
            </a:r>
          </a:p>
          <a:p>
            <a:pPr eaLnBrk="1" hangingPunct="1"/>
            <a:r>
              <a:rPr lang="en-US" altLang="en-US" sz="2800" dirty="0">
                <a:latin typeface="Arial" charset="0"/>
                <a:cs typeface="Arial" charset="0"/>
              </a:rPr>
              <a:t>How do we test?</a:t>
            </a:r>
          </a:p>
          <a:p>
            <a:pPr eaLnBrk="1" hangingPunct="1"/>
            <a:r>
              <a:rPr lang="en-US" altLang="en-US" sz="2800" dirty="0">
                <a:latin typeface="Arial" charset="0"/>
                <a:cs typeface="Arial" charset="0"/>
              </a:rPr>
              <a:t>What types of meter tests are there?</a:t>
            </a:r>
          </a:p>
          <a:p>
            <a:pPr eaLnBrk="1" hangingPunct="1"/>
            <a:r>
              <a:rPr lang="en-US" altLang="en-US" sz="2800" dirty="0">
                <a:latin typeface="Arial" charset="0"/>
                <a:cs typeface="Arial" charset="0"/>
              </a:rPr>
              <a:t>How do utility tests differ from customer request tests?</a:t>
            </a:r>
          </a:p>
          <a:p>
            <a:pPr eaLnBrk="1" hangingPunct="1"/>
            <a:r>
              <a:rPr lang="en-US" altLang="en-US" sz="2800" dirty="0">
                <a:latin typeface="Arial" charset="0"/>
                <a:cs typeface="Arial" charset="0"/>
              </a:rPr>
              <a:t>What is In-Service Testing?</a:t>
            </a:r>
          </a:p>
          <a:p>
            <a:pPr eaLnBrk="1" hangingPunct="1"/>
            <a:r>
              <a:rPr lang="en-US" altLang="en-US" sz="2800" dirty="0">
                <a:latin typeface="Arial" charset="0"/>
                <a:cs typeface="Arial" charset="0"/>
              </a:rPr>
              <a:t>How do we know meter tests are good?</a:t>
            </a:r>
          </a:p>
          <a:p>
            <a:pPr eaLnBrk="1" hangingPunct="1"/>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966C6FA2-82FA-4BB6-9801-A1E38F1CDB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31A3A4B-93D5-4DA3-B4D1-C17D369E23E0}"/>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1018687" y="-171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r>
              <a:rPr lang="en-US" altLang="en-US" sz="4000" dirty="0">
                <a:solidFill>
                  <a:schemeClr val="accent1"/>
                </a:solidFill>
                <a:latin typeface="+mj-lt"/>
                <a:cs typeface="Arial" panose="020B0604020202020204" pitchFamily="34" charset="0"/>
              </a:rPr>
              <a:t>Questions and Discussion</a:t>
            </a: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Grp="1" noRot="1" noMove="1" noResize="1" noEditPoints="1" noAdjustHandles="1" noChangeArrowheads="1" noChangeShapeType="1"/>
          </p:cNvSpPr>
          <p:nvPr/>
        </p:nvSpPr>
        <p:spPr>
          <a:xfrm>
            <a:off x="935925" y="1130756"/>
            <a:ext cx="6925540" cy="3517322"/>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Dan Falcone</a:t>
            </a:r>
          </a:p>
          <a:p>
            <a:pPr algn="ctr" eaLnBrk="1" hangingPunct="1">
              <a:buFontTx/>
              <a:buNone/>
            </a:pPr>
            <a:endParaRPr lang="en-US" altLang="en-US" sz="2400" b="1" kern="0" dirty="0">
              <a:latin typeface="Arial" panose="020B0604020202020204" pitchFamily="34" charset="0"/>
              <a:cs typeface="Arial" panose="020B0604020202020204" pitchFamily="34" charset="0"/>
            </a:endParaRPr>
          </a:p>
          <a:p>
            <a:pPr algn="ctr" eaLnBrk="1" hangingPunct="1">
              <a:buFontTx/>
              <a:buNone/>
            </a:pPr>
            <a:r>
              <a:rPr lang="en-US" altLang="en-US" sz="2000" kern="0" dirty="0">
                <a:latin typeface="Arial" panose="020B0604020202020204" pitchFamily="34" charset="0"/>
                <a:cs typeface="Arial" panose="020B0604020202020204" pitchFamily="34" charset="0"/>
              </a:rPr>
              <a:t>Vice President Product</a:t>
            </a:r>
          </a:p>
          <a:p>
            <a:pPr algn="ctr" eaLnBrk="1" hangingPunct="1">
              <a:buFontTx/>
              <a:buNone/>
            </a:pPr>
            <a:endParaRPr lang="en-US" altLang="en-US" sz="2000" kern="0" dirty="0">
              <a:latin typeface="Arial" panose="020B0604020202020204" pitchFamily="34" charset="0"/>
              <a:cs typeface="Arial" panose="020B0604020202020204" pitchFamily="34" charset="0"/>
            </a:endParaRPr>
          </a:p>
          <a:p>
            <a:pPr algn="ctr">
              <a:buFontTx/>
              <a:buNone/>
            </a:pPr>
            <a:r>
              <a:rPr lang="en-US" altLang="en-US" sz="2000" kern="0" dirty="0">
                <a:solidFill>
                  <a:srgbClr val="FF0000"/>
                </a:solidFill>
                <a:latin typeface="Arial"/>
                <a:cs typeface="Arial"/>
                <a:hlinkClick r:id="rId3"/>
              </a:rPr>
              <a:t>dfalcone@connectder.com</a:t>
            </a:r>
            <a:endParaRPr lang="en-US" altLang="en-US" sz="2000" kern="0" dirty="0">
              <a:solidFill>
                <a:srgbClr val="FF0000"/>
              </a:solidFill>
              <a:latin typeface="Arial"/>
              <a:cs typeface="Arial"/>
            </a:endParaRPr>
          </a:p>
          <a:p>
            <a:pPr algn="ctr">
              <a:buFontTx/>
              <a:buNone/>
            </a:pPr>
            <a:endParaRPr lang="en-US" altLang="en-US" sz="2000" kern="0" dirty="0">
              <a:solidFill>
                <a:srgbClr val="FF0000"/>
              </a:solidFill>
              <a:latin typeface="Arial"/>
              <a:cs typeface="Arial"/>
            </a:endParaRPr>
          </a:p>
          <a:p>
            <a:pPr algn="ctr">
              <a:buFontTx/>
              <a:buNone/>
            </a:pPr>
            <a:r>
              <a:rPr lang="en-US" altLang="en-US" sz="2000" kern="0" dirty="0">
                <a:solidFill>
                  <a:srgbClr val="FF0000"/>
                </a:solidFill>
                <a:latin typeface="Arial"/>
                <a:cs typeface="Arial"/>
                <a:hlinkClick r:id="rId4"/>
              </a:rPr>
              <a:t>https://connectder.com</a:t>
            </a:r>
            <a:endParaRPr lang="en-US" altLang="en-US" sz="2000" kern="0" dirty="0">
              <a:solidFill>
                <a:srgbClr val="FF0000"/>
              </a:solidFill>
              <a:latin typeface="Arial"/>
              <a:cs typeface="Arial"/>
            </a:endParaRPr>
          </a:p>
          <a:p>
            <a:pPr algn="ctr" eaLnBrk="1" hangingPunct="1">
              <a:buNone/>
            </a:pPr>
            <a:r>
              <a:rPr lang="en-US" altLang="en-US" sz="2000" kern="0" dirty="0">
                <a:latin typeface="Arial"/>
                <a:cs typeface="Arial"/>
              </a:rPr>
              <a:t>302-468-0054</a:t>
            </a:r>
            <a:endParaRPr lang="en-US" altLang="en-US" sz="2000" kern="0" dirty="0">
              <a:latin typeface="Arial" panose="020B0604020202020204" pitchFamily="34" charset="0"/>
              <a:cs typeface="Arial" panose="020B0604020202020204" pitchFamily="34" charset="0"/>
            </a:endParaRPr>
          </a:p>
          <a:p>
            <a:pPr algn="ctr" eaLnBrk="1" hangingPunct="1">
              <a:buFontTx/>
              <a:buNone/>
            </a:pPr>
            <a:endParaRPr lang="en-US" altLang="en-US" sz="2800" kern="0" dirty="0">
              <a:latin typeface="Arial" panose="020B0604020202020204" pitchFamily="34" charset="0"/>
              <a:cs typeface="Arial" panose="020B0604020202020204" pitchFamily="34" charset="0"/>
            </a:endParaRPr>
          </a:p>
          <a:p>
            <a:pPr algn="ctr" eaLnBrk="1" hangingPunct="1">
              <a:buFontTx/>
              <a:buNone/>
            </a:pPr>
            <a:r>
              <a:rPr lang="en-US" altLang="en-US" sz="2000" kern="0" dirty="0">
                <a:latin typeface="Arial"/>
                <a:cs typeface="Arial"/>
              </a:rPr>
              <a:t>This presentation can also be found under Meter Conferences and Schools on the </a:t>
            </a:r>
            <a:r>
              <a:rPr lang="en-US" altLang="en-US" sz="2000" kern="0" dirty="0">
                <a:solidFill>
                  <a:srgbClr val="FF0000"/>
                </a:solidFill>
                <a:latin typeface="Arial"/>
                <a:cs typeface="Arial"/>
              </a:rPr>
              <a:t>TESCO </a:t>
            </a:r>
            <a:r>
              <a:rPr lang="en-US" altLang="en-US" sz="2000" kern="0" dirty="0">
                <a:latin typeface="Arial"/>
                <a:cs typeface="Arial"/>
              </a:rPr>
              <a:t>website: </a:t>
            </a:r>
            <a:r>
              <a:rPr lang="en-US" altLang="en-US" sz="2000" kern="0" dirty="0">
                <a:solidFill>
                  <a:srgbClr val="FF0000"/>
                </a:solidFill>
                <a:latin typeface="Arial"/>
                <a:cs typeface="Arial"/>
                <a:hlinkClick r:id="rId5">
                  <a:extLst>
                    <a:ext uri="{A12FA001-AC4F-418D-AE19-62706E023703}">
                      <ahyp:hlinkClr xmlns:ahyp="http://schemas.microsoft.com/office/drawing/2018/hyperlinkcolor" val="tx"/>
                    </a:ext>
                  </a:extLst>
                </a:hlinkClick>
              </a:rPr>
              <a:t>tescometering.com</a:t>
            </a: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6650" y="98889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723900" y="6177866"/>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D6280DA6-771A-4120-9F35-A30AC17030C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FDC4A04-0319-4785-B73E-576CF1E14064}"/>
              </a:ext>
            </a:extLst>
          </p:cNvPr>
          <p:cNvSpPr>
            <a:spLocks noGrp="1"/>
          </p:cNvSpPr>
          <p:nvPr>
            <p:ph type="sldNum" sz="quarter" idx="4"/>
          </p:nvPr>
        </p:nvSpPr>
        <p:spPr/>
        <p:txBody>
          <a:bodyPr/>
          <a:lstStyle/>
          <a:p>
            <a:fld id="{4BEAC4C4-F0A7-4B61-A827-E4198D078267}" type="slidenum">
              <a:rPr lang="en-US" smtClean="0"/>
              <a:t>31</a:t>
            </a:fld>
            <a:endParaRPr lang="en-US" dirty="0"/>
          </a:p>
        </p:txBody>
      </p:sp>
      <p:pic>
        <p:nvPicPr>
          <p:cNvPr id="9" name="Picture 8">
            <a:extLst>
              <a:ext uri="{FF2B5EF4-FFF2-40B4-BE49-F238E27FC236}">
                <a16:creationId xmlns:a16="http://schemas.microsoft.com/office/drawing/2014/main" id="{E744549E-4D1B-0ECD-5A33-080234491B87}"/>
              </a:ext>
            </a:extLst>
          </p:cNvPr>
          <p:cNvPicPr>
            <a:picLocks noChangeAspect="1"/>
          </p:cNvPicPr>
          <p:nvPr/>
        </p:nvPicPr>
        <p:blipFill>
          <a:blip r:embed="rId7"/>
          <a:stretch>
            <a:fillRect/>
          </a:stretch>
        </p:blipFill>
        <p:spPr>
          <a:xfrm>
            <a:off x="152400" y="1263271"/>
            <a:ext cx="2588519" cy="2833876"/>
          </a:xfrm>
          <a:prstGeom prst="rect">
            <a:avLst/>
          </a:prstGeom>
        </p:spPr>
      </p:pic>
    </p:spTree>
    <p:extLst>
      <p:ext uri="{BB962C8B-B14F-4D97-AF65-F5344CB8AC3E}">
        <p14:creationId xmlns:p14="http://schemas.microsoft.com/office/powerpoint/2010/main" val="133867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533400" y="1117598"/>
            <a:ext cx="7924800" cy="462280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Our regulatory commissions typically require us to test meters for accuracy</a:t>
            </a:r>
          </a:p>
          <a:p>
            <a:pPr marL="1085850" lvl="1" indent="-342900" eaLnBrk="1" hangingPunct="1">
              <a:lnSpc>
                <a:spcPct val="80000"/>
              </a:lnSpc>
              <a:buFont typeface="Arial" panose="020B0604020202020204" pitchFamily="34" charset="0"/>
              <a:buChar char="•"/>
            </a:pPr>
            <a:r>
              <a:rPr lang="en-US" altLang="en-US" sz="2000" dirty="0">
                <a:cs typeface="Arial" charset="0"/>
              </a:rPr>
              <a:t>Regulatory commissions typically take their lead from ANSI C12.1 American National Standard for Electricity Metering</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State regulatory commissions focus on accuracy because they want electric utilities to ensure that no customer is being billed unfairly and that no subset of customers is being unfairly subsidized by the rest of the rate payers</a:t>
            </a:r>
          </a:p>
          <a:p>
            <a:pPr marL="1085850" lvl="1" indent="-342900" eaLnBrk="1" hangingPunct="1">
              <a:lnSpc>
                <a:spcPct val="80000"/>
              </a:lnSpc>
              <a:buFont typeface="Arial" panose="020B0604020202020204" pitchFamily="34" charset="0"/>
              <a:buChar char="•"/>
            </a:pPr>
            <a:r>
              <a:rPr lang="en-US" altLang="en-US" sz="2000" dirty="0">
                <a:cs typeface="Arial" charset="0"/>
              </a:rPr>
              <a:t>Some states mandate only accuracy tests and others require demand and time of use accuracy tests</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Any tests beyond accuracy tests are tests that are simply good business practice</a:t>
            </a:r>
          </a:p>
          <a:p>
            <a:pPr marL="1085850" lvl="1" indent="-342900" eaLnBrk="1" hangingPunct="1">
              <a:lnSpc>
                <a:spcPct val="80000"/>
              </a:lnSpc>
              <a:buFont typeface="Arial" panose="020B0604020202020204" pitchFamily="34" charset="0"/>
              <a:buChar char="•"/>
            </a:pPr>
            <a:r>
              <a:rPr lang="en-US" altLang="en-US" sz="2000" dirty="0">
                <a:cs typeface="Arial" charset="0"/>
              </a:rPr>
              <a:t>With the advent of AMI, functional testing has taken a high priority for the utility as well</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7" y="5233303"/>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D95BE1-E59F-4B58-BB9B-988FCF25F7BF}"/>
              </a:ext>
            </a:extLst>
          </p:cNvPr>
          <p:cNvSpPr>
            <a:spLocks noGrp="1"/>
          </p:cNvSpPr>
          <p:nvPr>
            <p:ph type="title"/>
          </p:nvPr>
        </p:nvSpPr>
        <p:spPr/>
        <p:txBody>
          <a:bodyPr/>
          <a:lstStyle/>
          <a:p>
            <a:r>
              <a:rPr lang="en-US" sz="4000" dirty="0"/>
              <a:t>Why Do We Test?</a:t>
            </a:r>
          </a:p>
        </p:txBody>
      </p:sp>
      <p:sp>
        <p:nvSpPr>
          <p:cNvPr id="4" name="Footer Placeholder 3">
            <a:extLst>
              <a:ext uri="{FF2B5EF4-FFF2-40B4-BE49-F238E27FC236}">
                <a16:creationId xmlns:a16="http://schemas.microsoft.com/office/drawing/2014/main" id="{E9797437-C18E-4FA8-A122-27E08F7E0CB4}"/>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75CF24D-158A-4575-9464-428BFA0045D4}"/>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48418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533400" y="1087290"/>
            <a:ext cx="8077200" cy="47705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Equipment Needed for Testing</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Reference Standard</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 Kit or Load Box</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 Jack or Test Switch</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Multi-Meter</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PPE &amp; Safety Equipment</a:t>
            </a:r>
          </a:p>
          <a:p>
            <a:pPr marL="1085850" lvl="1"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Tests Performed</a:t>
            </a: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Meter Characteristics - Test Amps, Class, Form, and Voltage are shown on the face of the meter as well as Kh (energy per pulse)</a:t>
            </a:r>
          </a:p>
          <a:p>
            <a:pPr marL="342900" indent="-342900"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lvl="1" indent="0" eaLnBrk="1" hangingPunct="1">
              <a:lnSpc>
                <a:spcPct val="80000"/>
              </a:lnSpc>
            </a:pPr>
            <a:endParaRPr lang="en-US" alt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sz="4000" dirty="0"/>
              <a:t>Basics of meter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5</a:t>
            </a:fld>
            <a:endParaRPr lang="en-US" dirty="0"/>
          </a:p>
        </p:txBody>
      </p:sp>
      <p:pic>
        <p:nvPicPr>
          <p:cNvPr id="8" name="Picture 7">
            <a:extLst>
              <a:ext uri="{FF2B5EF4-FFF2-40B4-BE49-F238E27FC236}">
                <a16:creationId xmlns:a16="http://schemas.microsoft.com/office/drawing/2014/main" id="{04B4E942-6B1F-B965-4056-0C427080C900}"/>
              </a:ext>
            </a:extLst>
          </p:cNvPr>
          <p:cNvPicPr>
            <a:picLocks noChangeAspect="1"/>
          </p:cNvPicPr>
          <p:nvPr/>
        </p:nvPicPr>
        <p:blipFill>
          <a:blip r:embed="rId3"/>
          <a:stretch>
            <a:fillRect/>
          </a:stretch>
        </p:blipFill>
        <p:spPr>
          <a:xfrm>
            <a:off x="1801727" y="3115733"/>
            <a:ext cx="4656223" cy="1425063"/>
          </a:xfrm>
          <a:prstGeom prst="rect">
            <a:avLst/>
          </a:prstGeom>
        </p:spPr>
      </p:pic>
      <p:pic>
        <p:nvPicPr>
          <p:cNvPr id="10" name="Picture 9">
            <a:extLst>
              <a:ext uri="{FF2B5EF4-FFF2-40B4-BE49-F238E27FC236}">
                <a16:creationId xmlns:a16="http://schemas.microsoft.com/office/drawing/2014/main" id="{DFADF011-6E54-FE95-3D22-784DE23A03E3}"/>
              </a:ext>
            </a:extLst>
          </p:cNvPr>
          <p:cNvPicPr>
            <a:picLocks noChangeAspect="1"/>
          </p:cNvPicPr>
          <p:nvPr/>
        </p:nvPicPr>
        <p:blipFill>
          <a:blip r:embed="rId4"/>
          <a:stretch>
            <a:fillRect/>
          </a:stretch>
        </p:blipFill>
        <p:spPr>
          <a:xfrm>
            <a:off x="2270125" y="5404203"/>
            <a:ext cx="6081287" cy="1143099"/>
          </a:xfrm>
          <a:prstGeom prst="rect">
            <a:avLst/>
          </a:prstGeom>
        </p:spPr>
      </p:pic>
    </p:spTree>
    <p:extLst>
      <p:ext uri="{BB962C8B-B14F-4D97-AF65-F5344CB8AC3E}">
        <p14:creationId xmlns:p14="http://schemas.microsoft.com/office/powerpoint/2010/main" val="210200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38100" y="1163559"/>
            <a:ext cx="4648200" cy="580466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Shop or lab testing is considered to be done under ideal conditions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test machine contains the reference standard, meter </a:t>
            </a:r>
          </a:p>
          <a:p>
            <a:pPr algn="l" eaLnBrk="1" hangingPunct="1">
              <a:lnSpc>
                <a:spcPct val="80000"/>
              </a:lnSpc>
            </a:pPr>
            <a:r>
              <a:rPr lang="en-US" altLang="en-US" sz="2000" dirty="0">
                <a:latin typeface="Arial" panose="020B0604020202020204" pitchFamily="34" charset="0"/>
                <a:cs typeface="Arial" panose="020B0604020202020204" pitchFamily="34" charset="0"/>
              </a:rPr>
              <a:t>	socket interface, load circuit, and 	electronics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test machine is often </a:t>
            </a:r>
          </a:p>
          <a:p>
            <a:pPr algn="l" eaLnBrk="1" hangingPunct="1">
              <a:lnSpc>
                <a:spcPct val="80000"/>
              </a:lnSpc>
            </a:pPr>
            <a:r>
              <a:rPr lang="en-US" altLang="en-US" sz="2000" dirty="0">
                <a:latin typeface="Arial" panose="020B0604020202020204" pitchFamily="34" charset="0"/>
                <a:cs typeface="Arial" panose="020B0604020202020204" pitchFamily="34" charset="0"/>
              </a:rPr>
              <a:t>	connected to a PC and data 	management system</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The test machine may have an optical probe and other pickups to be able to sense a physical disc rotation, IR output, etc.</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Test machines are designed to test single phase and three phase meter forms as well as solid state and electro-mechanical meters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sz="4000" dirty="0"/>
              <a:t>Shop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2" name="Picture 1">
            <a:extLst>
              <a:ext uri="{FF2B5EF4-FFF2-40B4-BE49-F238E27FC236}">
                <a16:creationId xmlns:a16="http://schemas.microsoft.com/office/drawing/2014/main" id="{358C01F9-F0A0-4D60-5565-0AA033434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6207" y="1295400"/>
            <a:ext cx="5063485" cy="2969689"/>
          </a:xfrm>
          <a:prstGeom prst="rect">
            <a:avLst/>
          </a:prstGeom>
        </p:spPr>
      </p:pic>
    </p:spTree>
    <p:extLst>
      <p:ext uri="{BB962C8B-B14F-4D97-AF65-F5344CB8AC3E}">
        <p14:creationId xmlns:p14="http://schemas.microsoft.com/office/powerpoint/2010/main" val="267104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71F068-4711-EA19-9697-A9C3CFD0409D}"/>
              </a:ext>
            </a:extLst>
          </p:cNvPr>
          <p:cNvPicPr>
            <a:picLocks noChangeAspect="1"/>
          </p:cNvPicPr>
          <p:nvPr/>
        </p:nvPicPr>
        <p:blipFill>
          <a:blip r:embed="rId3"/>
          <a:stretch>
            <a:fillRect/>
          </a:stretch>
        </p:blipFill>
        <p:spPr>
          <a:xfrm>
            <a:off x="4961089" y="990305"/>
            <a:ext cx="3825572" cy="3093988"/>
          </a:xfrm>
          <a:prstGeom prst="rect">
            <a:avLst/>
          </a:prstGeom>
        </p:spPr>
      </p:pic>
      <p:pic>
        <p:nvPicPr>
          <p:cNvPr id="11" name="Picture 10">
            <a:extLst>
              <a:ext uri="{FF2B5EF4-FFF2-40B4-BE49-F238E27FC236}">
                <a16:creationId xmlns:a16="http://schemas.microsoft.com/office/drawing/2014/main" id="{450FFA89-AFB4-C92B-6249-71A9C553DD00}"/>
              </a:ext>
            </a:extLst>
          </p:cNvPr>
          <p:cNvPicPr>
            <a:picLocks noChangeAspect="1"/>
          </p:cNvPicPr>
          <p:nvPr/>
        </p:nvPicPr>
        <p:blipFill>
          <a:blip r:embed="rId4"/>
          <a:stretch>
            <a:fillRect/>
          </a:stretch>
        </p:blipFill>
        <p:spPr>
          <a:xfrm>
            <a:off x="5147339" y="3607753"/>
            <a:ext cx="3996661" cy="3093988"/>
          </a:xfrm>
          <a:prstGeom prst="rect">
            <a:avLst/>
          </a:prstGeom>
        </p:spPr>
      </p:pic>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152400" y="990305"/>
            <a:ext cx="5461360" cy="555844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Field testing can be performed with an adapter and site voltage from the meter socket or by removing the meter and testing in a piece of field equipment that may be contained in a utility vehicle nearby</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Voltage and current may by synthesized through electronics or the customer’s  meter socket may be used as a source</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Some commissions may require complaint &amp; witness tests to be done in the field while others may allow to meter to be removed, secured(bagged), and tested in the shop with a witness</a:t>
            </a:r>
          </a:p>
          <a:p>
            <a:pPr marL="342900" indent="-342900" algn="l" eaLnBrk="1" hangingPunct="1">
              <a:lnSpc>
                <a:spcPct val="80000"/>
              </a:lnSpc>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Field testing and shop testing have various benefits to a utility</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Quicker field procedure vs more back-office work</a:t>
            </a:r>
          </a:p>
          <a:p>
            <a:pPr marL="1085850" lvl="1" indent="-342900" eaLnBrk="1" hangingPunct="1">
              <a:lnSpc>
                <a:spcPct val="80000"/>
              </a:lnSpc>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Longer field procedure vs less back-office work</a:t>
            </a:r>
          </a:p>
        </p:txBody>
      </p:sp>
      <p:sp>
        <p:nvSpPr>
          <p:cNvPr id="3" name="Title 2">
            <a:extLst>
              <a:ext uri="{FF2B5EF4-FFF2-40B4-BE49-F238E27FC236}">
                <a16:creationId xmlns:a16="http://schemas.microsoft.com/office/drawing/2014/main" id="{958B3C26-C373-4A9B-98BC-5458E96AD84B}"/>
              </a:ext>
            </a:extLst>
          </p:cNvPr>
          <p:cNvSpPr>
            <a:spLocks noGrp="1"/>
          </p:cNvSpPr>
          <p:nvPr>
            <p:ph type="title"/>
          </p:nvPr>
        </p:nvSpPr>
        <p:spPr/>
        <p:txBody>
          <a:bodyPr/>
          <a:lstStyle/>
          <a:p>
            <a:r>
              <a:rPr lang="en-US" sz="4000" dirty="0"/>
              <a:t>Field Testing</a:t>
            </a:r>
          </a:p>
        </p:txBody>
      </p:sp>
      <p:sp>
        <p:nvSpPr>
          <p:cNvPr id="5" name="Footer Placeholder 4">
            <a:extLst>
              <a:ext uri="{FF2B5EF4-FFF2-40B4-BE49-F238E27FC236}">
                <a16:creationId xmlns:a16="http://schemas.microsoft.com/office/drawing/2014/main" id="{BFF3577C-9D9A-46C4-9D44-740DF6025607}"/>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1D2A7079-CE22-4B77-9DCC-1D6BD9C82232}"/>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323852" y="1130374"/>
            <a:ext cx="5543548" cy="501675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Customers always have the right to request a meter test</a:t>
            </a:r>
          </a:p>
          <a:p>
            <a:pPr marL="1085850" lvl="1" indent="-342900" eaLnBrk="1" hangingPunct="1">
              <a:lnSpc>
                <a:spcPct val="80000"/>
              </a:lnSpc>
              <a:buFont typeface="Arial" panose="020B0604020202020204" pitchFamily="34" charset="0"/>
              <a:buChar char="•"/>
            </a:pPr>
            <a:r>
              <a:rPr lang="en-US" altLang="en-US" sz="2000" dirty="0">
                <a:cs typeface="Arial" charset="0"/>
              </a:rPr>
              <a:t>There may be limits to how often a test can be requested and there may be a cost to the end customer as well</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Some utilities and some jurisdictions allow for testing at the customer site(field), others require a test in a laboratory(shop) environment</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Some allow the customer to witness the test and others require the utility commission to witness the test</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Utilities must show that the meter tests within acceptable limits and must demonstrate that they have a test program in place to ensure the meters in service are performing well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504" y="4263874"/>
            <a:ext cx="2000967" cy="190530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905" y="1641474"/>
            <a:ext cx="2688167" cy="2016125"/>
          </a:xfrm>
          <a:prstGeom prst="rect">
            <a:avLst/>
          </a:prstGeom>
        </p:spPr>
      </p:pic>
      <p:sp>
        <p:nvSpPr>
          <p:cNvPr id="4" name="Title 3">
            <a:extLst>
              <a:ext uri="{FF2B5EF4-FFF2-40B4-BE49-F238E27FC236}">
                <a16:creationId xmlns:a16="http://schemas.microsoft.com/office/drawing/2014/main" id="{CA7291FE-F947-44C4-9E28-69DD077B610D}"/>
              </a:ext>
            </a:extLst>
          </p:cNvPr>
          <p:cNvSpPr>
            <a:spLocks noGrp="1"/>
          </p:cNvSpPr>
          <p:nvPr>
            <p:ph type="title"/>
          </p:nvPr>
        </p:nvSpPr>
        <p:spPr/>
        <p:txBody>
          <a:bodyPr/>
          <a:lstStyle/>
          <a:p>
            <a:r>
              <a:rPr lang="en-US" sz="4000" dirty="0"/>
              <a:t>Compliant Testing</a:t>
            </a:r>
          </a:p>
        </p:txBody>
      </p:sp>
      <p:sp>
        <p:nvSpPr>
          <p:cNvPr id="6" name="Footer Placeholder 5">
            <a:extLst>
              <a:ext uri="{FF2B5EF4-FFF2-40B4-BE49-F238E27FC236}">
                <a16:creationId xmlns:a16="http://schemas.microsoft.com/office/drawing/2014/main" id="{CD33ECE7-8DFC-42C0-AF2D-1E2F1B6B717F}"/>
              </a:ext>
            </a:extLst>
          </p:cNvPr>
          <p:cNvSpPr>
            <a:spLocks noGrp="1"/>
          </p:cNvSpPr>
          <p:nvPr>
            <p:ph type="ftr" sz="quarter" idx="3"/>
          </p:nvPr>
        </p:nvSpPr>
        <p:spPr/>
        <p:txBody>
          <a:bodyPr/>
          <a:lstStyle/>
          <a:p>
            <a:r>
              <a:rPr lang="en-US"/>
              <a:t>tescometering.com</a:t>
            </a:r>
            <a:endParaRPr lang="en-US" dirty="0"/>
          </a:p>
        </p:txBody>
      </p:sp>
      <p:sp>
        <p:nvSpPr>
          <p:cNvPr id="7" name="Slide Number Placeholder 6">
            <a:extLst>
              <a:ext uri="{FF2B5EF4-FFF2-40B4-BE49-F238E27FC236}">
                <a16:creationId xmlns:a16="http://schemas.microsoft.com/office/drawing/2014/main" id="{1D798C37-7BD5-401B-85E4-DD754C2AAD45}"/>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extLst>
      <p:ext uri="{BB962C8B-B14F-4D97-AF65-F5344CB8AC3E}">
        <p14:creationId xmlns:p14="http://schemas.microsoft.com/office/powerpoint/2010/main" val="139351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445742" y="136524"/>
            <a:ext cx="7698258" cy="67983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4000" dirty="0">
                <a:latin typeface="+mj-lt"/>
              </a:rPr>
              <a:t>General Meter Testing Requirements</a:t>
            </a:r>
          </a:p>
        </p:txBody>
      </p:sp>
      <p:sp>
        <p:nvSpPr>
          <p:cNvPr id="614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2000" dirty="0">
                <a:latin typeface="Arial" charset="0"/>
                <a:cs typeface="Arial" charset="0"/>
              </a:rPr>
              <a:t>New Purchase Meters</a:t>
            </a:r>
          </a:p>
          <a:p>
            <a:pPr lvl="1" eaLnBrk="1" hangingPunct="1"/>
            <a:r>
              <a:rPr lang="en-US" altLang="en-US" sz="2000" dirty="0">
                <a:latin typeface="Arial" charset="0"/>
                <a:cs typeface="Arial" charset="0"/>
              </a:rPr>
              <a:t>Manufacturers tests</a:t>
            </a:r>
          </a:p>
          <a:p>
            <a:pPr lvl="1" eaLnBrk="1" hangingPunct="1"/>
            <a:r>
              <a:rPr lang="en-US" altLang="en-US" sz="2000" dirty="0">
                <a:latin typeface="Arial" charset="0"/>
                <a:cs typeface="Arial" charset="0"/>
              </a:rPr>
              <a:t>In-house tests on new </a:t>
            </a:r>
            <a:br>
              <a:rPr lang="en-US" altLang="en-US" sz="2000" dirty="0">
                <a:latin typeface="Arial" charset="0"/>
                <a:cs typeface="Arial" charset="0"/>
              </a:rPr>
            </a:br>
            <a:r>
              <a:rPr lang="en-US" altLang="en-US" sz="2000" dirty="0">
                <a:latin typeface="Arial" charset="0"/>
                <a:cs typeface="Arial" charset="0"/>
              </a:rPr>
              <a:t>shipments</a:t>
            </a:r>
          </a:p>
          <a:p>
            <a:pPr eaLnBrk="1" hangingPunct="1"/>
            <a:r>
              <a:rPr lang="en-US" altLang="en-US" sz="2000" dirty="0">
                <a:latin typeface="Arial" charset="0"/>
                <a:cs typeface="Arial" charset="0"/>
              </a:rPr>
              <a:t>Recycled Meters</a:t>
            </a:r>
          </a:p>
          <a:p>
            <a:pPr lvl="1"/>
            <a:r>
              <a:rPr lang="en-US" altLang="en-US" sz="2000" dirty="0">
                <a:latin typeface="Arial" charset="0"/>
                <a:cs typeface="Arial" charset="0"/>
              </a:rPr>
              <a:t>Return to Service Testing </a:t>
            </a:r>
          </a:p>
          <a:p>
            <a:pPr eaLnBrk="1" hangingPunct="1"/>
            <a:r>
              <a:rPr lang="en-US" altLang="en-US" sz="2000" dirty="0">
                <a:latin typeface="Arial" charset="0"/>
                <a:cs typeface="Arial" charset="0"/>
              </a:rPr>
              <a:t>In-Service Meters</a:t>
            </a:r>
          </a:p>
          <a:p>
            <a:pPr lvl="1" eaLnBrk="1" hangingPunct="1"/>
            <a:r>
              <a:rPr lang="en-US" altLang="en-US" sz="2000" dirty="0">
                <a:latin typeface="Arial" charset="0"/>
                <a:cs typeface="Arial" charset="0"/>
              </a:rPr>
              <a:t>Periodic Tests</a:t>
            </a:r>
          </a:p>
          <a:p>
            <a:pPr lvl="1" eaLnBrk="1" hangingPunct="1"/>
            <a:r>
              <a:rPr lang="en-US" altLang="en-US" sz="2000" dirty="0">
                <a:latin typeface="Arial" charset="0"/>
                <a:cs typeface="Arial" charset="0"/>
              </a:rPr>
              <a:t>Selective, random, or </a:t>
            </a:r>
            <a:br>
              <a:rPr lang="en-US" altLang="en-US" sz="2000" dirty="0">
                <a:latin typeface="Arial" charset="0"/>
                <a:cs typeface="Arial" charset="0"/>
              </a:rPr>
            </a:br>
            <a:r>
              <a:rPr lang="en-US" altLang="en-US" sz="2000" dirty="0">
                <a:latin typeface="Arial" charset="0"/>
                <a:cs typeface="Arial" charset="0"/>
              </a:rPr>
              <a:t>statistical testing</a:t>
            </a:r>
          </a:p>
          <a:p>
            <a:pPr eaLnBrk="1" hangingPunct="1"/>
            <a:r>
              <a:rPr lang="en-US" altLang="en-US" sz="2000" dirty="0">
                <a:latin typeface="Arial" charset="0"/>
                <a:cs typeface="Arial" charset="0"/>
              </a:rPr>
              <a:t>End of Life Meters</a:t>
            </a:r>
          </a:p>
          <a:p>
            <a:pPr lvl="1"/>
            <a:r>
              <a:rPr lang="en-US" altLang="en-US" sz="2000" dirty="0">
                <a:latin typeface="Arial" charset="0"/>
                <a:cs typeface="Arial" charset="0"/>
              </a:rPr>
              <a:t>Retirement tests </a:t>
            </a:r>
          </a:p>
          <a:p>
            <a:pPr eaLnBrk="1" hangingPunct="1"/>
            <a:r>
              <a:rPr lang="en-US" altLang="en-US" sz="2000" dirty="0">
                <a:latin typeface="Arial" charset="0"/>
                <a:cs typeface="Arial" charset="0"/>
              </a:rPr>
              <a:t>Testing of related metering equipment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81200"/>
            <a:ext cx="3556000" cy="2667000"/>
          </a:xfrm>
          <a:prstGeom prst="rect">
            <a:avLst/>
          </a:prstGeom>
        </p:spPr>
      </p:pic>
      <p:sp>
        <p:nvSpPr>
          <p:cNvPr id="3" name="Footer Placeholder 2">
            <a:extLst>
              <a:ext uri="{FF2B5EF4-FFF2-40B4-BE49-F238E27FC236}">
                <a16:creationId xmlns:a16="http://schemas.microsoft.com/office/drawing/2014/main" id="{DD09E05C-15AD-4B0F-8E0C-1A68789E2F7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CB03D7A-6002-40F1-A562-B3DEAC1355C3}"/>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D9B30E-CC36-4174-8C85-A9E11DF88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39ED4-649C-4838-9F0F-6B2E046A83CB}">
  <ds:schemaRefs>
    <ds:schemaRef ds:uri="http://schemas.microsoft.com/office/2006/metadata/properties"/>
    <ds:schemaRef ds:uri="http://schemas.microsoft.com/office/2006/documentManagement/types"/>
    <ds:schemaRef ds:uri="http://purl.org/dc/elements/1.1/"/>
    <ds:schemaRef ds:uri="865caf8b-3888-4957-b682-040f388f7b52"/>
    <ds:schemaRef ds:uri="http://purl.org/dc/terms/"/>
    <ds:schemaRef ds:uri="http://schemas.openxmlformats.org/package/2006/metadata/core-properties"/>
    <ds:schemaRef ds:uri="http://purl.org/dc/dcmitype/"/>
    <ds:schemaRef ds:uri="8f26ee74-1c53-4b01-a982-cec1216b8a00"/>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15D1B9DD-EED9-4445-ACEF-9E2E228304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TESCO Template 2022</Template>
  <TotalTime>7447</TotalTime>
  <Words>2479</Words>
  <Application>Microsoft Office PowerPoint</Application>
  <PresentationFormat>On-screen Show (4:3)</PresentationFormat>
  <Paragraphs>363</Paragraphs>
  <Slides>31</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Calibri</vt:lpstr>
      <vt:lpstr>AvantGarde</vt:lpstr>
      <vt:lpstr>Wingdings</vt:lpstr>
      <vt:lpstr>Arial</vt:lpstr>
      <vt:lpstr>Times New Roman</vt:lpstr>
      <vt:lpstr>TESCO Template</vt:lpstr>
      <vt:lpstr>Chart</vt:lpstr>
      <vt:lpstr>Clip</vt:lpstr>
      <vt:lpstr>Introduction to watthour meter testing</vt:lpstr>
      <vt:lpstr>Questions to Answer</vt:lpstr>
      <vt:lpstr>Why Do We Test?</vt:lpstr>
      <vt:lpstr>Why Do We Test?</vt:lpstr>
      <vt:lpstr>Basics of meter testing</vt:lpstr>
      <vt:lpstr>Shop testing</vt:lpstr>
      <vt:lpstr>Field Testing</vt:lpstr>
      <vt:lpstr>Compliant Testing</vt:lpstr>
      <vt:lpstr>General Meter Testing Requirements</vt:lpstr>
      <vt:lpstr>New Meter Testing Programs</vt:lpstr>
      <vt:lpstr>Return to Service Testing</vt:lpstr>
      <vt:lpstr>In -Service Testing</vt:lpstr>
      <vt:lpstr>Test Plans for Meters</vt:lpstr>
      <vt:lpstr>Periodic Test Plans</vt:lpstr>
      <vt:lpstr>Why Use a Statistical Testing Plan</vt:lpstr>
      <vt:lpstr>Homogeneous Population(s)</vt:lpstr>
      <vt:lpstr>Sample Test Plans</vt:lpstr>
      <vt:lpstr>Testing of a Meter vs Testing a Site</vt:lpstr>
      <vt:lpstr>Testing of a Meter vs Testing a Site</vt:lpstr>
      <vt:lpstr>Meter Testing Traceability</vt:lpstr>
      <vt:lpstr>Meter Testing Traceability</vt:lpstr>
      <vt:lpstr>Meter Testing Traceability</vt:lpstr>
      <vt:lpstr>Meter Testing Traceability - Standards</vt:lpstr>
      <vt:lpstr>Meter Testing Traceability - Standards</vt:lpstr>
      <vt:lpstr>Test Equipment Calibration</vt:lpstr>
      <vt:lpstr>Tracking Meter Records</vt:lpstr>
      <vt:lpstr>Meter Test Data Tracking</vt:lpstr>
      <vt:lpstr>Meter Test Data Tracking</vt:lpstr>
      <vt:lpstr>Meter test Data Tracking System</vt:lpstr>
      <vt:lpstr>Questions?</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Daniel Falcone</cp:lastModifiedBy>
  <cp:revision>132</cp:revision>
  <cp:lastPrinted>2004-05-03T19:12:21Z</cp:lastPrinted>
  <dcterms:created xsi:type="dcterms:W3CDTF">2004-03-09T01:40:14Z</dcterms:created>
  <dcterms:modified xsi:type="dcterms:W3CDTF">2023-07-09T23:28:01Z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